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09" r:id="rId3"/>
    <p:sldId id="304" r:id="rId4"/>
    <p:sldId id="305" r:id="rId5"/>
    <p:sldId id="306" r:id="rId6"/>
    <p:sldId id="275" r:id="rId7"/>
    <p:sldId id="263" r:id="rId8"/>
    <p:sldId id="260" r:id="rId9"/>
    <p:sldId id="283" r:id="rId10"/>
    <p:sldId id="264" r:id="rId11"/>
    <p:sldId id="284" r:id="rId12"/>
    <p:sldId id="285" r:id="rId13"/>
    <p:sldId id="307" r:id="rId14"/>
    <p:sldId id="261" r:id="rId15"/>
    <p:sldId id="259" r:id="rId16"/>
    <p:sldId id="262" r:id="rId17"/>
    <p:sldId id="265" r:id="rId18"/>
    <p:sldId id="258" r:id="rId19"/>
    <p:sldId id="266" r:id="rId20"/>
    <p:sldId id="301" r:id="rId21"/>
    <p:sldId id="302" r:id="rId22"/>
    <p:sldId id="296" r:id="rId23"/>
    <p:sldId id="276" r:id="rId24"/>
    <p:sldId id="277" r:id="rId25"/>
    <p:sldId id="278" r:id="rId26"/>
    <p:sldId id="308" r:id="rId27"/>
    <p:sldId id="280" r:id="rId28"/>
    <p:sldId id="279" r:id="rId29"/>
    <p:sldId id="303" r:id="rId30"/>
    <p:sldId id="292" r:id="rId31"/>
    <p:sldId id="295"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6395" autoAdjust="0"/>
  </p:normalViewPr>
  <p:slideViewPr>
    <p:cSldViewPr>
      <p:cViewPr varScale="1">
        <p:scale>
          <a:sx n="107" d="100"/>
          <a:sy n="107" d="100"/>
        </p:scale>
        <p:origin x="174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796A8C95-B141-45BE-AAE1-89A803B79B2D}" type="datetimeFigureOut">
              <a:rPr lang="en-US" smtClean="0"/>
              <a:t>7/25/2018</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AFDFF2B8-0328-4ACF-B5CE-F9AE1A540B4A}" type="slidenum">
              <a:rPr lang="en-US" smtClean="0"/>
              <a:t>‹#›</a:t>
            </a:fld>
            <a:endParaRPr lang="en-US"/>
          </a:p>
        </p:txBody>
      </p:sp>
    </p:spTree>
    <p:extLst>
      <p:ext uri="{BB962C8B-B14F-4D97-AF65-F5344CB8AC3E}">
        <p14:creationId xmlns:p14="http://schemas.microsoft.com/office/powerpoint/2010/main" val="2011546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D5CC11D5-2B7F-4FC8-BFD0-BA243F6E48E4}" type="datetimeFigureOut">
              <a:rPr lang="en-US" smtClean="0"/>
              <a:t>7/25/2018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84FBB1B1-5F5B-4640-908D-5734B89C589E}" type="slidenum">
              <a:rPr lang="en-US" smtClean="0"/>
              <a:t>‹#›</a:t>
            </a:fld>
            <a:endParaRPr lang="en-US"/>
          </a:p>
        </p:txBody>
      </p:sp>
    </p:spTree>
    <p:extLst>
      <p:ext uri="{BB962C8B-B14F-4D97-AF65-F5344CB8AC3E}">
        <p14:creationId xmlns:p14="http://schemas.microsoft.com/office/powerpoint/2010/main" val="410109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BB1B1-5F5B-4640-908D-5734B89C589E}" type="slidenum">
              <a:rPr lang="en-US" smtClean="0"/>
              <a:t>5</a:t>
            </a:fld>
            <a:endParaRPr lang="en-US"/>
          </a:p>
        </p:txBody>
      </p:sp>
    </p:spTree>
    <p:extLst>
      <p:ext uri="{BB962C8B-B14F-4D97-AF65-F5344CB8AC3E}">
        <p14:creationId xmlns:p14="http://schemas.microsoft.com/office/powerpoint/2010/main" val="40132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FBB1B1-5F5B-4640-908D-5734B89C589E}" type="slidenum">
              <a:rPr lang="en-US" smtClean="0"/>
              <a:t>18</a:t>
            </a:fld>
            <a:endParaRPr lang="en-US"/>
          </a:p>
        </p:txBody>
      </p:sp>
    </p:spTree>
    <p:extLst>
      <p:ext uri="{BB962C8B-B14F-4D97-AF65-F5344CB8AC3E}">
        <p14:creationId xmlns:p14="http://schemas.microsoft.com/office/powerpoint/2010/main" val="48970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ICH</a:t>
            </a:r>
            <a:r>
              <a:rPr lang="en-US" baseline="0" dirty="0" smtClean="0"/>
              <a:t> GCP E6 is silent on documenting consent process</a:t>
            </a:r>
            <a:endParaRPr lang="en-US" dirty="0"/>
          </a:p>
        </p:txBody>
      </p:sp>
      <p:sp>
        <p:nvSpPr>
          <p:cNvPr id="4" name="Slide Number Placeholder 3"/>
          <p:cNvSpPr>
            <a:spLocks noGrp="1"/>
          </p:cNvSpPr>
          <p:nvPr>
            <p:ph type="sldNum" sz="quarter" idx="10"/>
          </p:nvPr>
        </p:nvSpPr>
        <p:spPr/>
        <p:txBody>
          <a:bodyPr/>
          <a:lstStyle/>
          <a:p>
            <a:fld id="{84FBB1B1-5F5B-4640-908D-5734B89C589E}" type="slidenum">
              <a:rPr lang="en-US" smtClean="0"/>
              <a:t>20</a:t>
            </a:fld>
            <a:endParaRPr lang="en-US"/>
          </a:p>
        </p:txBody>
      </p:sp>
    </p:spTree>
    <p:extLst>
      <p:ext uri="{BB962C8B-B14F-4D97-AF65-F5344CB8AC3E}">
        <p14:creationId xmlns:p14="http://schemas.microsoft.com/office/powerpoint/2010/main" val="209181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r>
              <a:rPr lang="en-US" sz="1300" dirty="0"/>
              <a:t>According to the FDA, the consent form may be sent to the subject or the subject’s legally authorized representative by facsimile or e-mail, and the consent interview may then be conducted by telephone when the subject or subject’s legally authorized representative can read the consent form during the discussion. After the consent discussion, the subject or the subject’s legally authorized representative can sign and date the consent form and return the document to the clinical investigator by facsimile, scanning the consent form and returning it through a secure e-mail account, or by posting it to a secure internet address.</a:t>
            </a:r>
          </a:p>
          <a:p>
            <a:endParaRPr lang="en-US" dirty="0"/>
          </a:p>
        </p:txBody>
      </p:sp>
      <p:sp>
        <p:nvSpPr>
          <p:cNvPr id="4" name="Slide Number Placeholder 3"/>
          <p:cNvSpPr>
            <a:spLocks noGrp="1"/>
          </p:cNvSpPr>
          <p:nvPr>
            <p:ph type="sldNum" sz="quarter" idx="10"/>
          </p:nvPr>
        </p:nvSpPr>
        <p:spPr/>
        <p:txBody>
          <a:bodyPr/>
          <a:lstStyle/>
          <a:p>
            <a:fld id="{84FBB1B1-5F5B-4640-908D-5734B89C589E}" type="slidenum">
              <a:rPr lang="en-US" smtClean="0"/>
              <a:t>24</a:t>
            </a:fld>
            <a:endParaRPr lang="en-US"/>
          </a:p>
        </p:txBody>
      </p:sp>
    </p:spTree>
    <p:extLst>
      <p:ext uri="{BB962C8B-B14F-4D97-AF65-F5344CB8AC3E}">
        <p14:creationId xmlns:p14="http://schemas.microsoft.com/office/powerpoint/2010/main" val="283003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7B7235-B387-441E-AF1F-8D3184BE6A3A}" type="datetime1">
              <a:rPr lang="en-US" smtClean="0"/>
              <a:t>7/25/2018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95ADFB4-F4BC-45D6-80CB-7EBB685ACC8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682AC1-E2AE-4101-AA6D-61A6CC1D81DF}" type="datetime1">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71AD08-6D32-41A2-B202-D20690D26A7D}" type="datetime1">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D00F23-962A-4489-A682-5D428D7BFBDF}" type="datetime1">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6F2FC0-55FB-4F7F-95D6-2BD8271E6100}" type="datetime1">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BAAA81-4D0E-443B-AB2D-7E5BAAFA57A9}" type="datetime1">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7A6A0F-561E-4E55-8884-37BCE67C64EC}" type="datetime1">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6D2113-1F6F-4416-B381-FE23DB848719}" type="datetime1">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4281B-4E0A-4171-BB4A-92F56C85E68A}" type="datetime1">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C72418-E021-4CA1-A252-51A858A94FA5}" type="datetime1">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ADFB4-F4BC-45D6-80CB-7EBB685ACC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BC4922-522D-4A4D-9EFB-3BB0B3A53121}" type="datetime1">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95ADFB4-F4BC-45D6-80CB-7EBB685ACC8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8CA059-4B45-40E0-A8D2-0617CE67973C}" type="datetime1">
              <a:rPr lang="en-US" smtClean="0"/>
              <a:t>7/25/2018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5ADFB4-F4BC-45D6-80CB-7EBB685ACC8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epicmedicalrecordnumberissues@umassmemoria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umassmed.edu/ccts/irb/investigator-guidanc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Understanding the Process of Documenting Informed Consent</a:t>
            </a:r>
            <a:endParaRPr lang="en-US" dirty="0"/>
          </a:p>
        </p:txBody>
      </p:sp>
      <p:sp>
        <p:nvSpPr>
          <p:cNvPr id="3" name="Subtitle 2"/>
          <p:cNvSpPr>
            <a:spLocks noGrp="1"/>
          </p:cNvSpPr>
          <p:nvPr>
            <p:ph type="subTitle" idx="1"/>
          </p:nvPr>
        </p:nvSpPr>
        <p:spPr>
          <a:xfrm>
            <a:off x="533400" y="4191000"/>
            <a:ext cx="7854696" cy="1752600"/>
          </a:xfrm>
        </p:spPr>
        <p:txBody>
          <a:bodyPr/>
          <a:lstStyle/>
          <a:p>
            <a:pPr algn="ctr"/>
            <a:r>
              <a:rPr lang="en-US" i="1" dirty="0" smtClean="0"/>
              <a:t>Anne Roussell, RN</a:t>
            </a:r>
          </a:p>
          <a:p>
            <a:pPr algn="ctr"/>
            <a:r>
              <a:rPr lang="en-US" i="1" dirty="0" smtClean="0"/>
              <a:t>Office of Clinical Research</a:t>
            </a:r>
            <a:endParaRPr lang="en-US" i="1" dirty="0"/>
          </a:p>
        </p:txBody>
      </p:sp>
    </p:spTree>
    <p:extLst>
      <p:ext uri="{BB962C8B-B14F-4D97-AF65-F5344CB8AC3E}">
        <p14:creationId xmlns:p14="http://schemas.microsoft.com/office/powerpoint/2010/main" val="117465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pPr algn="ctr"/>
            <a:r>
              <a:rPr lang="en-US" i="1" dirty="0" smtClean="0"/>
              <a:t>IRB Guidance HRP-802</a:t>
            </a:r>
            <a:endParaRPr lang="en-US" i="1" dirty="0"/>
          </a:p>
        </p:txBody>
      </p:sp>
      <p:sp>
        <p:nvSpPr>
          <p:cNvPr id="3" name="Content Placeholder 2"/>
          <p:cNvSpPr>
            <a:spLocks noGrp="1"/>
          </p:cNvSpPr>
          <p:nvPr>
            <p:ph idx="1"/>
          </p:nvPr>
        </p:nvSpPr>
        <p:spPr>
          <a:xfrm>
            <a:off x="457200" y="2514600"/>
            <a:ext cx="8229600" cy="3200400"/>
          </a:xfrm>
        </p:spPr>
        <p:txBody>
          <a:bodyPr>
            <a:normAutofit/>
          </a:bodyPr>
          <a:lstStyle/>
          <a:p>
            <a:pPr marL="285750" indent="-285750">
              <a:buClr>
                <a:schemeClr val="bg2">
                  <a:lumMod val="75000"/>
                </a:schemeClr>
              </a:buClr>
              <a:tabLst>
                <a:tab pos="1144588" algn="l"/>
              </a:tabLst>
            </a:pPr>
            <a:r>
              <a:rPr lang="en-US" dirty="0" smtClean="0">
                <a:effectLst/>
              </a:rPr>
              <a:t>3.1.     Obtain the IRB-approved consent document, 	short form consent document, or script, as 	applicable.</a:t>
            </a:r>
          </a:p>
          <a:p>
            <a:pPr marL="684212" lvl="2" indent="-342900">
              <a:buClr>
                <a:schemeClr val="bg2">
                  <a:lumMod val="75000"/>
                </a:schemeClr>
              </a:buClr>
              <a:buFont typeface="Courier New" panose="02070309020205020404" pitchFamily="49" charset="0"/>
              <a:buChar char="o"/>
              <a:tabLst>
                <a:tab pos="1543050" algn="l"/>
              </a:tabLst>
            </a:pPr>
            <a:r>
              <a:rPr lang="en-US" dirty="0" smtClean="0">
                <a:effectLst/>
              </a:rPr>
              <a:t>3.1.1.      Verify that you are using the most current IRB-approved 	information.</a:t>
            </a:r>
          </a:p>
          <a:p>
            <a:pPr marL="667512" lvl="2" indent="0">
              <a:buNone/>
            </a:pPr>
            <a:endParaRPr lang="en-US" dirty="0"/>
          </a:p>
          <a:p>
            <a:pPr marL="285750" lvl="1" indent="-285750">
              <a:buClr>
                <a:schemeClr val="bg2">
                  <a:lumMod val="75000"/>
                </a:schemeClr>
              </a:buClr>
            </a:pPr>
            <a:r>
              <a:rPr lang="en-US" sz="2600" dirty="0" smtClean="0"/>
              <a:t>Requirement also noted on the IRB approval letter.</a:t>
            </a:r>
            <a:endParaRPr lang="en-US" sz="2600" dirty="0" smtClean="0">
              <a:effectLst/>
            </a:endParaRPr>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10</a:t>
            </a:fld>
            <a:endParaRPr lang="en-US"/>
          </a:p>
        </p:txBody>
      </p:sp>
    </p:spTree>
    <p:extLst>
      <p:ext uri="{BB962C8B-B14F-4D97-AF65-F5344CB8AC3E}">
        <p14:creationId xmlns:p14="http://schemas.microsoft.com/office/powerpoint/2010/main" val="139243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264" y="0"/>
            <a:ext cx="11643833" cy="654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3287233"/>
            <a:ext cx="8382000" cy="384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ADFB4-F4BC-45D6-80CB-7EBB685ACC8C}" type="slidenum">
              <a:rPr lang="en-US" smtClean="0"/>
              <a:t>11</a:t>
            </a:fld>
            <a:endParaRPr lang="en-US"/>
          </a:p>
        </p:txBody>
      </p:sp>
    </p:spTree>
    <p:extLst>
      <p:ext uri="{BB962C8B-B14F-4D97-AF65-F5344CB8AC3E}">
        <p14:creationId xmlns:p14="http://schemas.microsoft.com/office/powerpoint/2010/main" val="151287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507"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7391400" y="2283342"/>
            <a:ext cx="990600" cy="2286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quot;No&quot; Symbol 2"/>
          <p:cNvSpPr/>
          <p:nvPr/>
        </p:nvSpPr>
        <p:spPr>
          <a:xfrm>
            <a:off x="4395893" y="2204484"/>
            <a:ext cx="281093" cy="307458"/>
          </a:xfrm>
          <a:prstGeom prst="noSmoking">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12</a:t>
            </a:fld>
            <a:endParaRPr lang="en-US"/>
          </a:p>
        </p:txBody>
      </p:sp>
    </p:spTree>
    <p:extLst>
      <p:ext uri="{BB962C8B-B14F-4D97-AF65-F5344CB8AC3E}">
        <p14:creationId xmlns:p14="http://schemas.microsoft.com/office/powerpoint/2010/main" val="41426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754" y="152400"/>
            <a:ext cx="5594492" cy="6477000"/>
          </a:xfrm>
          <a:prstGeom prst="rect">
            <a:avLst/>
          </a:prstGeom>
        </p:spPr>
      </p:pic>
      <p:cxnSp>
        <p:nvCxnSpPr>
          <p:cNvPr id="4" name="Straight Arrow Connector 3"/>
          <p:cNvCxnSpPr/>
          <p:nvPr/>
        </p:nvCxnSpPr>
        <p:spPr>
          <a:xfrm>
            <a:off x="533400" y="152400"/>
            <a:ext cx="1241354"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ADFB4-F4BC-45D6-80CB-7EBB685ACC8C}" type="slidenum">
              <a:rPr lang="en-US" smtClean="0"/>
              <a:t>13</a:t>
            </a:fld>
            <a:endParaRPr lang="en-US"/>
          </a:p>
        </p:txBody>
      </p:sp>
    </p:spTree>
    <p:extLst>
      <p:ext uri="{BB962C8B-B14F-4D97-AF65-F5344CB8AC3E}">
        <p14:creationId xmlns:p14="http://schemas.microsoft.com/office/powerpoint/2010/main" val="330615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64770706"/>
              </p:ext>
            </p:extLst>
          </p:nvPr>
        </p:nvGraphicFramePr>
        <p:xfrm>
          <a:off x="2057400" y="-99237"/>
          <a:ext cx="5257800" cy="6804837"/>
        </p:xfrm>
        <a:graphic>
          <a:graphicData uri="http://schemas.openxmlformats.org/presentationml/2006/ole">
            <mc:AlternateContent xmlns:mc="http://schemas.openxmlformats.org/markup-compatibility/2006">
              <mc:Choice xmlns:v="urn:schemas-microsoft-com:vml" Requires="v">
                <p:oleObj spid="_x0000_s7260"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2057400" y="-99237"/>
                        <a:ext cx="5257800" cy="6804837"/>
                      </a:xfrm>
                      <a:prstGeom prst="rect">
                        <a:avLst/>
                      </a:prstGeom>
                    </p:spPr>
                  </p:pic>
                </p:oleObj>
              </mc:Fallback>
            </mc:AlternateContent>
          </a:graphicData>
        </a:graphic>
      </p:graphicFrame>
      <p:sp>
        <p:nvSpPr>
          <p:cNvPr id="3" name="Rectangle 2"/>
          <p:cNvSpPr/>
          <p:nvPr/>
        </p:nvSpPr>
        <p:spPr>
          <a:xfrm>
            <a:off x="1828800" y="5832900"/>
            <a:ext cx="5943600" cy="276999"/>
          </a:xfrm>
          <a:prstGeom prst="rect">
            <a:avLst/>
          </a:prstGeom>
        </p:spPr>
        <p:txBody>
          <a:bodyPr wrap="square">
            <a:spAutoFit/>
          </a:bodyPr>
          <a:lstStyle/>
          <a:p>
            <a:r>
              <a:rPr lang="en-US" sz="1200" dirty="0"/>
              <a:t>Approved UMass Medical School IRB: Do not sign this form after this date: </a:t>
            </a:r>
            <a:r>
              <a:rPr lang="en-US" sz="1200" dirty="0" smtClean="0"/>
              <a:t>10/30/2015</a:t>
            </a:r>
            <a:endParaRPr lang="en-US" sz="1200" dirty="0"/>
          </a:p>
        </p:txBody>
      </p:sp>
      <p:sp>
        <p:nvSpPr>
          <p:cNvPr id="4" name="Rectangle 3"/>
          <p:cNvSpPr/>
          <p:nvPr/>
        </p:nvSpPr>
        <p:spPr>
          <a:xfrm>
            <a:off x="2514600" y="6400800"/>
            <a:ext cx="396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14</a:t>
            </a:fld>
            <a:endParaRPr lang="en-US"/>
          </a:p>
        </p:txBody>
      </p:sp>
    </p:spTree>
    <p:extLst>
      <p:ext uri="{BB962C8B-B14F-4D97-AF65-F5344CB8AC3E}">
        <p14:creationId xmlns:p14="http://schemas.microsoft.com/office/powerpoint/2010/main" val="3212871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89083740"/>
              </p:ext>
            </p:extLst>
          </p:nvPr>
        </p:nvGraphicFramePr>
        <p:xfrm>
          <a:off x="2078414" y="93428"/>
          <a:ext cx="5063371" cy="6553200"/>
        </p:xfrm>
        <a:graphic>
          <a:graphicData uri="http://schemas.openxmlformats.org/presentationml/2006/ole">
            <mc:AlternateContent xmlns:mc="http://schemas.openxmlformats.org/markup-compatibility/2006">
              <mc:Choice xmlns:v="urn:schemas-microsoft-com:vml" Requires="v">
                <p:oleObj spid="_x0000_s5212"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2078414" y="93428"/>
                        <a:ext cx="5063371" cy="6553200"/>
                      </a:xfrm>
                      <a:prstGeom prst="rect">
                        <a:avLst/>
                      </a:prstGeom>
                    </p:spPr>
                  </p:pic>
                </p:oleObj>
              </mc:Fallback>
            </mc:AlternateContent>
          </a:graphicData>
        </a:graphic>
      </p:graphicFrame>
      <p:sp>
        <p:nvSpPr>
          <p:cNvPr id="4" name="TextBox 3"/>
          <p:cNvSpPr txBox="1"/>
          <p:nvPr/>
        </p:nvSpPr>
        <p:spPr>
          <a:xfrm>
            <a:off x="1676400" y="5410200"/>
            <a:ext cx="6248400" cy="553998"/>
          </a:xfrm>
          <a:prstGeom prst="rect">
            <a:avLst/>
          </a:prstGeom>
          <a:noFill/>
        </p:spPr>
        <p:txBody>
          <a:bodyPr wrap="square" rtlCol="0">
            <a:spAutoFit/>
          </a:bodyPr>
          <a:lstStyle/>
          <a:p>
            <a:r>
              <a:rPr lang="en-US" sz="1200" b="1" dirty="0"/>
              <a:t>Approved UMass Medical School IRB: Do not sign this form after this date: </a:t>
            </a:r>
            <a:r>
              <a:rPr lang="en-US" sz="1200" b="1" dirty="0" smtClean="0"/>
              <a:t>10/29/2015</a:t>
            </a:r>
            <a:endParaRPr lang="en-US" sz="1200" b="1" dirty="0"/>
          </a:p>
          <a:p>
            <a:endParaRPr lang="en-US" dirty="0"/>
          </a:p>
        </p:txBody>
      </p:sp>
      <p:sp>
        <p:nvSpPr>
          <p:cNvPr id="5" name="Rectangle 4"/>
          <p:cNvSpPr/>
          <p:nvPr/>
        </p:nvSpPr>
        <p:spPr>
          <a:xfrm>
            <a:off x="2667000" y="6324600"/>
            <a:ext cx="3886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15</a:t>
            </a:fld>
            <a:endParaRPr lang="en-US"/>
          </a:p>
        </p:txBody>
      </p:sp>
    </p:spTree>
    <p:extLst>
      <p:ext uri="{BB962C8B-B14F-4D97-AF65-F5344CB8AC3E}">
        <p14:creationId xmlns:p14="http://schemas.microsoft.com/office/powerpoint/2010/main" val="798429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19233865"/>
              </p:ext>
            </p:extLst>
          </p:nvPr>
        </p:nvGraphicFramePr>
        <p:xfrm>
          <a:off x="2040315" y="152400"/>
          <a:ext cx="5122247" cy="6629400"/>
        </p:xfrm>
        <a:graphic>
          <a:graphicData uri="http://schemas.openxmlformats.org/presentationml/2006/ole">
            <mc:AlternateContent xmlns:mc="http://schemas.openxmlformats.org/markup-compatibility/2006">
              <mc:Choice xmlns:v="urn:schemas-microsoft-com:vml" Requires="v">
                <p:oleObj spid="_x0000_s8284"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2040315" y="152400"/>
                        <a:ext cx="5122247" cy="6629400"/>
                      </a:xfrm>
                      <a:prstGeom prst="rect">
                        <a:avLst/>
                      </a:prstGeom>
                    </p:spPr>
                  </p:pic>
                </p:oleObj>
              </mc:Fallback>
            </mc:AlternateContent>
          </a:graphicData>
        </a:graphic>
      </p:graphicFrame>
      <p:sp>
        <p:nvSpPr>
          <p:cNvPr id="3" name="TextBox 2"/>
          <p:cNvSpPr txBox="1"/>
          <p:nvPr/>
        </p:nvSpPr>
        <p:spPr>
          <a:xfrm>
            <a:off x="1981200" y="5320099"/>
            <a:ext cx="5943600" cy="276999"/>
          </a:xfrm>
          <a:prstGeom prst="rect">
            <a:avLst/>
          </a:prstGeom>
          <a:noFill/>
        </p:spPr>
        <p:txBody>
          <a:bodyPr wrap="square" rtlCol="0">
            <a:spAutoFit/>
          </a:bodyPr>
          <a:lstStyle/>
          <a:p>
            <a:r>
              <a:rPr lang="en-US" sz="1200" dirty="0"/>
              <a:t>Approved UMass Medical School IRB: Do not sign this form after this date: </a:t>
            </a:r>
            <a:r>
              <a:rPr lang="en-US" sz="1200" dirty="0" smtClean="0"/>
              <a:t>1/8/2015</a:t>
            </a:r>
            <a:endParaRPr lang="en-US" sz="1200" dirty="0"/>
          </a:p>
        </p:txBody>
      </p:sp>
      <p:sp>
        <p:nvSpPr>
          <p:cNvPr id="5" name="Rectangle 4"/>
          <p:cNvSpPr/>
          <p:nvPr/>
        </p:nvSpPr>
        <p:spPr>
          <a:xfrm>
            <a:off x="2667000" y="6477000"/>
            <a:ext cx="3733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16</a:t>
            </a:fld>
            <a:endParaRPr lang="en-US"/>
          </a:p>
        </p:txBody>
      </p:sp>
    </p:spTree>
    <p:extLst>
      <p:ext uri="{BB962C8B-B14F-4D97-AF65-F5344CB8AC3E}">
        <p14:creationId xmlns:p14="http://schemas.microsoft.com/office/powerpoint/2010/main" val="401988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i="1" dirty="0" smtClean="0"/>
              <a:t>IRB Guidance HRP-803</a:t>
            </a:r>
            <a:endParaRPr lang="en-US" i="1" dirty="0"/>
          </a:p>
        </p:txBody>
      </p:sp>
      <p:sp>
        <p:nvSpPr>
          <p:cNvPr id="3" name="Content Placeholder 2"/>
          <p:cNvSpPr>
            <a:spLocks noGrp="1"/>
          </p:cNvSpPr>
          <p:nvPr>
            <p:ph idx="1"/>
          </p:nvPr>
        </p:nvSpPr>
        <p:spPr>
          <a:xfrm>
            <a:off x="457200" y="2057400"/>
            <a:ext cx="8229600" cy="3810000"/>
          </a:xfrm>
        </p:spPr>
        <p:txBody>
          <a:bodyPr/>
          <a:lstStyle/>
          <a:p>
            <a:pPr>
              <a:tabLst>
                <a:tab pos="1144588" algn="l"/>
              </a:tabLst>
            </a:pPr>
            <a:r>
              <a:rPr lang="en-US" dirty="0" smtClean="0">
                <a:effectLst/>
              </a:rPr>
              <a:t>3.1.3.</a:t>
            </a:r>
            <a:r>
              <a:rPr lang="en-US" dirty="0"/>
              <a:t>	</a:t>
            </a:r>
            <a:r>
              <a:rPr lang="en-US" dirty="0" smtClean="0">
                <a:effectLst/>
              </a:rPr>
              <a:t>Have the following individuals personally sign 	and date the consent document:</a:t>
            </a:r>
          </a:p>
          <a:p>
            <a:pPr lvl="2">
              <a:buClr>
                <a:schemeClr val="bg2">
                  <a:lumMod val="75000"/>
                </a:schemeClr>
              </a:buClr>
              <a:buFont typeface="Courier New" panose="02070309020205020404" pitchFamily="49" charset="0"/>
              <a:buChar char="o"/>
              <a:tabLst>
                <a:tab pos="1828800" algn="l"/>
              </a:tabLst>
            </a:pPr>
            <a:r>
              <a:rPr lang="en-US" dirty="0" smtClean="0">
                <a:effectLst/>
              </a:rPr>
              <a:t>3.1.3.1.</a:t>
            </a:r>
            <a:r>
              <a:rPr lang="en-US" dirty="0"/>
              <a:t>	</a:t>
            </a:r>
            <a:r>
              <a:rPr lang="en-US" dirty="0" smtClean="0">
                <a:effectLst/>
              </a:rPr>
              <a:t>Person giving consent (FDA 21 CFR 50.27)</a:t>
            </a:r>
          </a:p>
          <a:p>
            <a:pPr lvl="2">
              <a:buClr>
                <a:schemeClr val="bg2">
                  <a:lumMod val="75000"/>
                </a:schemeClr>
              </a:buClr>
              <a:buFont typeface="Courier New" panose="02070309020205020404" pitchFamily="49" charset="0"/>
              <a:buChar char="o"/>
              <a:tabLst>
                <a:tab pos="1828800" algn="l"/>
              </a:tabLst>
            </a:pPr>
            <a:r>
              <a:rPr lang="en-US" dirty="0" smtClean="0">
                <a:effectLst/>
              </a:rPr>
              <a:t>3.1.3.2.</a:t>
            </a:r>
            <a:r>
              <a:rPr lang="en-US" dirty="0"/>
              <a:t>	</a:t>
            </a:r>
            <a:r>
              <a:rPr lang="en-US" dirty="0" smtClean="0">
                <a:effectLst/>
              </a:rPr>
              <a:t>Person obtaining consent</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17</a:t>
            </a:fld>
            <a:endParaRPr lang="en-US"/>
          </a:p>
        </p:txBody>
      </p:sp>
    </p:spTree>
    <p:extLst>
      <p:ext uri="{BB962C8B-B14F-4D97-AF65-F5344CB8AC3E}">
        <p14:creationId xmlns:p14="http://schemas.microsoft.com/office/powerpoint/2010/main" val="3454084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02316453"/>
              </p:ext>
            </p:extLst>
          </p:nvPr>
        </p:nvGraphicFramePr>
        <p:xfrm>
          <a:off x="1752600" y="-19984"/>
          <a:ext cx="5652135" cy="7315200"/>
        </p:xfrm>
        <a:graphic>
          <a:graphicData uri="http://schemas.openxmlformats.org/presentationml/2006/ole">
            <mc:AlternateContent xmlns:mc="http://schemas.openxmlformats.org/markup-compatibility/2006">
              <mc:Choice xmlns:v="urn:schemas-microsoft-com:vml" Requires="v">
                <p:oleObj spid="_x0000_s4188" name="Acrobat Document" r:id="rId4" imgW="5829300" imgH="7543800" progId="AcroExch.Document.11">
                  <p:embed/>
                </p:oleObj>
              </mc:Choice>
              <mc:Fallback>
                <p:oleObj name="Acrobat Document" r:id="rId4" imgW="5829300" imgH="7543800" progId="AcroExch.Document.11">
                  <p:embed/>
                  <p:pic>
                    <p:nvPicPr>
                      <p:cNvPr id="0" name=""/>
                      <p:cNvPicPr/>
                      <p:nvPr/>
                    </p:nvPicPr>
                    <p:blipFill>
                      <a:blip r:embed="rId5"/>
                      <a:stretch>
                        <a:fillRect/>
                      </a:stretch>
                    </p:blipFill>
                    <p:spPr>
                      <a:xfrm>
                        <a:off x="1752600" y="-19984"/>
                        <a:ext cx="5652135" cy="7315200"/>
                      </a:xfrm>
                      <a:prstGeom prst="rect">
                        <a:avLst/>
                      </a:prstGeom>
                    </p:spPr>
                  </p:pic>
                </p:oleObj>
              </mc:Fallback>
            </mc:AlternateContent>
          </a:graphicData>
        </a:graphic>
      </p:graphicFrame>
      <p:sp>
        <p:nvSpPr>
          <p:cNvPr id="3" name="TextBox 2"/>
          <p:cNvSpPr txBox="1"/>
          <p:nvPr/>
        </p:nvSpPr>
        <p:spPr>
          <a:xfrm>
            <a:off x="1981200" y="6269995"/>
            <a:ext cx="5486400" cy="261610"/>
          </a:xfrm>
          <a:prstGeom prst="rect">
            <a:avLst/>
          </a:prstGeom>
          <a:noFill/>
        </p:spPr>
        <p:txBody>
          <a:bodyPr wrap="square" rtlCol="0">
            <a:spAutoFit/>
          </a:bodyPr>
          <a:lstStyle/>
          <a:p>
            <a:r>
              <a:rPr lang="en-US" sz="1100" dirty="0"/>
              <a:t>Approved UMass Medical School IRB: Do not sign this form after this date: </a:t>
            </a:r>
            <a:r>
              <a:rPr lang="en-US" sz="1100" dirty="0" smtClean="0"/>
              <a:t>5/5/2015</a:t>
            </a:r>
            <a:endParaRPr lang="en-US" sz="1100" dirty="0"/>
          </a:p>
        </p:txBody>
      </p:sp>
      <p:sp>
        <p:nvSpPr>
          <p:cNvPr id="4" name="Rectangle 3"/>
          <p:cNvSpPr/>
          <p:nvPr/>
        </p:nvSpPr>
        <p:spPr>
          <a:xfrm flipV="1">
            <a:off x="2514600" y="6974302"/>
            <a:ext cx="4038600" cy="253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18</a:t>
            </a:fld>
            <a:endParaRPr lang="en-US"/>
          </a:p>
        </p:txBody>
      </p:sp>
    </p:spTree>
    <p:extLst>
      <p:ext uri="{BB962C8B-B14F-4D97-AF65-F5344CB8AC3E}">
        <p14:creationId xmlns:p14="http://schemas.microsoft.com/office/powerpoint/2010/main" val="263563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i="1" dirty="0" smtClean="0"/>
              <a:t>Investigator Obligations HRP-800</a:t>
            </a:r>
            <a:endParaRPr lang="en-US" i="1" dirty="0"/>
          </a:p>
        </p:txBody>
      </p:sp>
      <p:sp>
        <p:nvSpPr>
          <p:cNvPr id="3" name="Content Placeholder 2"/>
          <p:cNvSpPr>
            <a:spLocks noGrp="1"/>
          </p:cNvSpPr>
          <p:nvPr>
            <p:ph idx="1"/>
          </p:nvPr>
        </p:nvSpPr>
        <p:spPr>
          <a:xfrm>
            <a:off x="457200" y="2362200"/>
            <a:ext cx="8229600" cy="3581400"/>
          </a:xfrm>
        </p:spPr>
        <p:txBody>
          <a:bodyPr/>
          <a:lstStyle/>
          <a:p>
            <a:pPr defTabSz="1090613"/>
            <a:r>
              <a:rPr lang="en-US" dirty="0" smtClean="0">
                <a:effectLst/>
              </a:rPr>
              <a:t>2.10.</a:t>
            </a:r>
            <a:r>
              <a:rPr lang="en-US" dirty="0"/>
              <a:t>	</a:t>
            </a:r>
            <a:r>
              <a:rPr lang="en-US" dirty="0" smtClean="0">
                <a:effectLst/>
              </a:rPr>
              <a:t>Submit proposed modifications to the IRB prior 	to their implementation.</a:t>
            </a:r>
          </a:p>
          <a:p>
            <a:pPr marL="628650" lvl="2" indent="-168275">
              <a:buClr>
                <a:schemeClr val="bg2">
                  <a:lumMod val="75000"/>
                </a:schemeClr>
              </a:buClr>
              <a:buFont typeface="Courier New" panose="02070309020205020404" pitchFamily="49" charset="0"/>
              <a:buChar char="o"/>
              <a:tabLst>
                <a:tab pos="1431925" algn="l"/>
              </a:tabLst>
            </a:pPr>
            <a:r>
              <a:rPr lang="en-US" dirty="0" smtClean="0">
                <a:effectLst/>
              </a:rPr>
              <a:t>2.10.1.</a:t>
            </a:r>
            <a:r>
              <a:rPr lang="en-US" dirty="0"/>
              <a:t>	</a:t>
            </a:r>
            <a:r>
              <a:rPr lang="en-US" dirty="0" smtClean="0">
                <a:effectLst/>
              </a:rPr>
              <a:t>Do not make modifications to the research without 	prior IRB review and approval unless necessary to 	eliminate apparent immediate hazards to subjects.</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19</a:t>
            </a:fld>
            <a:endParaRPr lang="en-US"/>
          </a:p>
        </p:txBody>
      </p:sp>
    </p:spTree>
    <p:extLst>
      <p:ext uri="{BB962C8B-B14F-4D97-AF65-F5344CB8AC3E}">
        <p14:creationId xmlns:p14="http://schemas.microsoft.com/office/powerpoint/2010/main" val="199515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QA Study Audits</a:t>
            </a:r>
            <a:endParaRPr lang="en-US" dirty="0"/>
          </a:p>
        </p:txBody>
      </p:sp>
      <p:sp>
        <p:nvSpPr>
          <p:cNvPr id="3" name="Content Placeholder 2"/>
          <p:cNvSpPr>
            <a:spLocks noGrp="1"/>
          </p:cNvSpPr>
          <p:nvPr>
            <p:ph idx="1"/>
          </p:nvPr>
        </p:nvSpPr>
        <p:spPr/>
        <p:txBody>
          <a:bodyPr/>
          <a:lstStyle/>
          <a:p>
            <a:pPr marL="0" indent="0">
              <a:buNone/>
            </a:pPr>
            <a:r>
              <a:rPr lang="en-US" dirty="0" smtClean="0"/>
              <a:t>The purpose:</a:t>
            </a:r>
          </a:p>
          <a:p>
            <a:pPr marL="514350" indent="-514350">
              <a:buClrTx/>
              <a:buFont typeface="+mj-lt"/>
              <a:buAutoNum type="arabicPeriod"/>
            </a:pPr>
            <a:r>
              <a:rPr lang="en-US" dirty="0" smtClean="0"/>
              <a:t>provide </a:t>
            </a:r>
            <a:r>
              <a:rPr lang="en-US" dirty="0"/>
              <a:t>principal investigators (PI) and study teams </a:t>
            </a:r>
            <a:r>
              <a:rPr lang="en-US" dirty="0" smtClean="0"/>
              <a:t>early </a:t>
            </a:r>
            <a:r>
              <a:rPr lang="en-US" dirty="0"/>
              <a:t>detection regarding study conduct </a:t>
            </a:r>
            <a:r>
              <a:rPr lang="en-US" dirty="0" smtClean="0"/>
              <a:t>issues; </a:t>
            </a:r>
          </a:p>
          <a:p>
            <a:pPr marL="514350" indent="-514350">
              <a:buClrTx/>
              <a:buFont typeface="+mj-lt"/>
              <a:buAutoNum type="arabicPeriod"/>
            </a:pPr>
            <a:r>
              <a:rPr lang="en-US" dirty="0" smtClean="0"/>
              <a:t>provide </a:t>
            </a:r>
            <a:r>
              <a:rPr lang="en-US" dirty="0"/>
              <a:t>education to investigators and study teams about best practices related to institutional, </a:t>
            </a:r>
            <a:r>
              <a:rPr lang="en-US" dirty="0" smtClean="0"/>
              <a:t>regulatory </a:t>
            </a:r>
            <a:r>
              <a:rPr lang="en-US" dirty="0"/>
              <a:t>and Good Clinical Practice </a:t>
            </a:r>
            <a:r>
              <a:rPr lang="en-US" dirty="0" smtClean="0"/>
              <a:t>standards; and</a:t>
            </a:r>
          </a:p>
          <a:p>
            <a:pPr marL="514350" indent="-514350">
              <a:buClrTx/>
              <a:buFont typeface="+mj-lt"/>
              <a:buAutoNum type="arabicPeriod"/>
            </a:pPr>
            <a:r>
              <a:rPr lang="en-US" dirty="0" smtClean="0"/>
              <a:t>identify </a:t>
            </a:r>
            <a:r>
              <a:rPr lang="en-US" dirty="0"/>
              <a:t>broad areas of need within UMMS </a:t>
            </a:r>
            <a:r>
              <a:rPr lang="en-US" dirty="0" smtClean="0"/>
              <a:t>related to </a:t>
            </a:r>
            <a:r>
              <a:rPr lang="en-US" dirty="0"/>
              <a:t>education, training and resource development for the research community.</a:t>
            </a:r>
          </a:p>
          <a:p>
            <a:pPr marL="514350" indent="-514350">
              <a:buClrTx/>
              <a:buFont typeface="+mj-lt"/>
              <a:buAutoNum type="arabicPeriod"/>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a:t>
            </a:fld>
            <a:endParaRPr lang="en-US"/>
          </a:p>
        </p:txBody>
      </p:sp>
    </p:spTree>
    <p:extLst>
      <p:ext uri="{BB962C8B-B14F-4D97-AF65-F5344CB8AC3E}">
        <p14:creationId xmlns:p14="http://schemas.microsoft.com/office/powerpoint/2010/main" val="789654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1143000"/>
          </a:xfrm>
        </p:spPr>
        <p:txBody>
          <a:bodyPr>
            <a:normAutofit/>
          </a:bodyPr>
          <a:lstStyle/>
          <a:p>
            <a:r>
              <a:rPr lang="en-US" sz="4800" i="1" dirty="0" smtClean="0"/>
              <a:t>Documenting consent process</a:t>
            </a:r>
            <a:endParaRPr lang="en-US" sz="4800" i="1" dirty="0"/>
          </a:p>
        </p:txBody>
      </p:sp>
      <p:sp>
        <p:nvSpPr>
          <p:cNvPr id="3" name="Content Placeholder 2"/>
          <p:cNvSpPr>
            <a:spLocks noGrp="1"/>
          </p:cNvSpPr>
          <p:nvPr>
            <p:ph idx="1"/>
          </p:nvPr>
        </p:nvSpPr>
        <p:spPr/>
        <p:txBody>
          <a:bodyPr>
            <a:normAutofit fontScale="92500" lnSpcReduction="10000"/>
          </a:bodyPr>
          <a:lstStyle/>
          <a:p>
            <a:r>
              <a:rPr lang="en-US" dirty="0" smtClean="0"/>
              <a:t>“The case history for each individual shall document that informed consent was obtained prior to participation in the study”. </a:t>
            </a:r>
            <a:r>
              <a:rPr lang="en-US" sz="1700" dirty="0" smtClean="0"/>
              <a:t>(FDA 21 CFR 312.62(b))</a:t>
            </a:r>
          </a:p>
          <a:p>
            <a:r>
              <a:rPr lang="en-US" dirty="0" smtClean="0"/>
              <a:t>Case history can be a progress note or other source document</a:t>
            </a:r>
          </a:p>
          <a:p>
            <a:r>
              <a:rPr lang="en-US" dirty="0" smtClean="0"/>
              <a:t>What should be included:</a:t>
            </a:r>
          </a:p>
          <a:p>
            <a:pPr lvl="2">
              <a:buClr>
                <a:schemeClr val="bg2">
                  <a:lumMod val="75000"/>
                </a:schemeClr>
              </a:buClr>
              <a:buFont typeface="Courier New" panose="02070309020205020404" pitchFamily="49" charset="0"/>
              <a:buChar char="o"/>
            </a:pPr>
            <a:r>
              <a:rPr lang="en-US" dirty="0" smtClean="0"/>
              <a:t>Consent provided to subject and subject had a chance to read</a:t>
            </a:r>
          </a:p>
          <a:p>
            <a:pPr lvl="2">
              <a:buClr>
                <a:schemeClr val="bg2">
                  <a:lumMod val="75000"/>
                </a:schemeClr>
              </a:buClr>
              <a:buFont typeface="Courier New" panose="02070309020205020404" pitchFamily="49" charset="0"/>
              <a:buChar char="o"/>
            </a:pPr>
            <a:r>
              <a:rPr lang="en-US" dirty="0" smtClean="0"/>
              <a:t>Study team member explains study to subject</a:t>
            </a:r>
          </a:p>
          <a:p>
            <a:pPr lvl="2">
              <a:buClr>
                <a:schemeClr val="bg2">
                  <a:lumMod val="75000"/>
                </a:schemeClr>
              </a:buClr>
              <a:buFont typeface="Courier New" panose="02070309020205020404" pitchFamily="49" charset="0"/>
              <a:buChar char="o"/>
            </a:pPr>
            <a:r>
              <a:rPr lang="en-US" dirty="0" smtClean="0"/>
              <a:t>Subject had an opportunity to ask questions</a:t>
            </a:r>
          </a:p>
          <a:p>
            <a:pPr lvl="2">
              <a:buClr>
                <a:schemeClr val="bg2">
                  <a:lumMod val="75000"/>
                </a:schemeClr>
              </a:buClr>
              <a:buFont typeface="Courier New" panose="02070309020205020404" pitchFamily="49" charset="0"/>
              <a:buChar char="o"/>
            </a:pPr>
            <a:r>
              <a:rPr lang="en-US" dirty="0" smtClean="0"/>
              <a:t>Subject willing to participate and signed and dated the </a:t>
            </a:r>
            <a:r>
              <a:rPr lang="en-US" dirty="0" smtClean="0"/>
              <a:t>consent</a:t>
            </a:r>
            <a:endParaRPr lang="en-US" dirty="0" smtClean="0"/>
          </a:p>
          <a:p>
            <a:pPr lvl="2">
              <a:buClr>
                <a:schemeClr val="bg2">
                  <a:lumMod val="75000"/>
                </a:schemeClr>
              </a:buClr>
              <a:buFont typeface="Courier New" panose="02070309020205020404" pitchFamily="49" charset="0"/>
              <a:buChar char="o"/>
            </a:pPr>
            <a:r>
              <a:rPr lang="en-US" dirty="0" smtClean="0"/>
              <a:t>Investigator or designee signed and dated the consent</a:t>
            </a:r>
          </a:p>
          <a:p>
            <a:pPr lvl="2">
              <a:buClr>
                <a:schemeClr val="bg2">
                  <a:lumMod val="75000"/>
                </a:schemeClr>
              </a:buClr>
              <a:buFont typeface="Courier New" panose="02070309020205020404" pitchFamily="49" charset="0"/>
              <a:buChar char="o"/>
            </a:pPr>
            <a:r>
              <a:rPr lang="en-US" dirty="0" smtClean="0"/>
              <a:t>Subject was given a copy of the signed and dated consent form</a:t>
            </a:r>
          </a:p>
          <a:p>
            <a:pPr lvl="2"/>
            <a:endParaRPr lang="en-US" dirty="0" smtClean="0"/>
          </a:p>
          <a:p>
            <a:pPr lvl="2"/>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20</a:t>
            </a:fld>
            <a:endParaRPr lang="en-US"/>
          </a:p>
        </p:txBody>
      </p:sp>
    </p:spTree>
    <p:extLst>
      <p:ext uri="{BB962C8B-B14F-4D97-AF65-F5344CB8AC3E}">
        <p14:creationId xmlns:p14="http://schemas.microsoft.com/office/powerpoint/2010/main" val="269832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050070822"/>
              </p:ext>
            </p:extLst>
          </p:nvPr>
        </p:nvGraphicFramePr>
        <p:xfrm>
          <a:off x="2057400" y="762000"/>
          <a:ext cx="4800600" cy="5947848"/>
        </p:xfrm>
        <a:graphic>
          <a:graphicData uri="http://schemas.openxmlformats.org/presentationml/2006/ole">
            <mc:AlternateContent xmlns:mc="http://schemas.openxmlformats.org/markup-compatibility/2006">
              <mc:Choice xmlns:v="urn:schemas-microsoft-com:vml" Requires="v">
                <p:oleObj spid="_x0000_s11303" name="Document" r:id="rId3" imgW="5956042" imgH="8422288" progId="Word.Document.8">
                  <p:embed/>
                </p:oleObj>
              </mc:Choice>
              <mc:Fallback>
                <p:oleObj name="Document" r:id="rId3" imgW="5956042" imgH="8422288" progId="Word.Document.8">
                  <p:embed/>
                  <p:pic>
                    <p:nvPicPr>
                      <p:cNvPr id="0" name=""/>
                      <p:cNvPicPr/>
                      <p:nvPr/>
                    </p:nvPicPr>
                    <p:blipFill>
                      <a:blip r:embed="rId4"/>
                      <a:stretch>
                        <a:fillRect/>
                      </a:stretch>
                    </p:blipFill>
                    <p:spPr>
                      <a:xfrm>
                        <a:off x="2057400" y="762000"/>
                        <a:ext cx="4800600" cy="5947848"/>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B95ADFB4-F4BC-45D6-80CB-7EBB685ACC8C}" type="slidenum">
              <a:rPr lang="en-US" smtClean="0"/>
              <a:t>21</a:t>
            </a:fld>
            <a:endParaRPr lang="en-US"/>
          </a:p>
        </p:txBody>
      </p:sp>
    </p:spTree>
    <p:extLst>
      <p:ext uri="{BB962C8B-B14F-4D97-AF65-F5344CB8AC3E}">
        <p14:creationId xmlns:p14="http://schemas.microsoft.com/office/powerpoint/2010/main" val="126051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05800" cy="1143000"/>
          </a:xfrm>
        </p:spPr>
        <p:txBody>
          <a:bodyPr>
            <a:noAutofit/>
          </a:bodyPr>
          <a:lstStyle/>
          <a:p>
            <a:pPr algn="ctr"/>
            <a:r>
              <a:rPr lang="en-US" sz="5400" i="1" dirty="0" smtClean="0"/>
              <a:t>Informed Consent</a:t>
            </a:r>
            <a:br>
              <a:rPr lang="en-US" sz="5400" i="1" dirty="0" smtClean="0"/>
            </a:br>
            <a:r>
              <a:rPr lang="en-US" sz="5400" i="1" dirty="0" smtClean="0"/>
              <a:t>Frequently Asked Questions</a:t>
            </a:r>
            <a:endParaRPr lang="en-US" sz="5400" i="1"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ADFB4-F4BC-45D6-80CB-7EBB685ACC8C}" type="slidenum">
              <a:rPr lang="en-US" smtClean="0"/>
              <a:t>22</a:t>
            </a:fld>
            <a:endParaRPr lang="en-US"/>
          </a:p>
        </p:txBody>
      </p:sp>
    </p:spTree>
    <p:extLst>
      <p:ext uri="{BB962C8B-B14F-4D97-AF65-F5344CB8AC3E}">
        <p14:creationId xmlns:p14="http://schemas.microsoft.com/office/powerpoint/2010/main" val="180517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315200" cy="1143000"/>
          </a:xfrm>
        </p:spPr>
        <p:txBody>
          <a:bodyPr/>
          <a:lstStyle/>
          <a:p>
            <a:r>
              <a:rPr lang="en-US" i="1" dirty="0" smtClean="0"/>
              <a:t>Informed Consent FAQs</a:t>
            </a:r>
            <a:endParaRPr lang="en-US" i="1" dirty="0"/>
          </a:p>
        </p:txBody>
      </p:sp>
      <p:sp>
        <p:nvSpPr>
          <p:cNvPr id="3" name="Content Placeholder 2"/>
          <p:cNvSpPr>
            <a:spLocks noGrp="1"/>
          </p:cNvSpPr>
          <p:nvPr>
            <p:ph idx="1"/>
          </p:nvPr>
        </p:nvSpPr>
        <p:spPr/>
        <p:txBody>
          <a:bodyPr>
            <a:normAutofit/>
          </a:bodyPr>
          <a:lstStyle/>
          <a:p>
            <a:r>
              <a:rPr lang="en-US" dirty="0" smtClean="0"/>
              <a:t>How do you correct dating errors?</a:t>
            </a:r>
            <a:endParaRPr lang="en-US" dirty="0"/>
          </a:p>
          <a:p>
            <a:pPr lvl="1">
              <a:buFont typeface="Courier New" panose="02070309020205020404" pitchFamily="49" charset="0"/>
              <a:buChar char="o"/>
            </a:pPr>
            <a:r>
              <a:rPr lang="en-US" dirty="0"/>
              <a:t>Missing dates or incorrect dates</a:t>
            </a:r>
          </a:p>
          <a:p>
            <a:pPr lvl="1">
              <a:buFont typeface="Courier New" panose="02070309020205020404" pitchFamily="49" charset="0"/>
              <a:buChar char="o"/>
            </a:pPr>
            <a:r>
              <a:rPr lang="en-US" dirty="0"/>
              <a:t>FDA is silent. Sites can develop their own </a:t>
            </a:r>
            <a:r>
              <a:rPr lang="en-US" dirty="0" smtClean="0"/>
              <a:t>procedures</a:t>
            </a:r>
          </a:p>
          <a:p>
            <a:pPr lvl="1">
              <a:buFont typeface="Courier New" panose="02070309020205020404" pitchFamily="49" charset="0"/>
              <a:buChar char="o"/>
            </a:pPr>
            <a:r>
              <a:rPr lang="en-US" dirty="0" smtClean="0"/>
              <a:t>Never backdate a consent form!</a:t>
            </a:r>
            <a:endParaRPr lang="en-US" dirty="0"/>
          </a:p>
          <a:p>
            <a:pPr lvl="2"/>
            <a:r>
              <a:rPr lang="en-US" dirty="0" smtClean="0"/>
              <a:t>Best practice recommendation: At </a:t>
            </a:r>
            <a:r>
              <a:rPr lang="en-US" dirty="0"/>
              <a:t>the next subject visit, the subject should write a note and attach to the consent form stating that the form was originally signed on such and such a date before study procedures were initiated.</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23</a:t>
            </a:fld>
            <a:endParaRPr lang="en-US"/>
          </a:p>
        </p:txBody>
      </p:sp>
    </p:spTree>
    <p:extLst>
      <p:ext uri="{BB962C8B-B14F-4D97-AF65-F5344CB8AC3E}">
        <p14:creationId xmlns:p14="http://schemas.microsoft.com/office/powerpoint/2010/main" val="340823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6705600" cy="932688"/>
          </a:xfrm>
        </p:spPr>
        <p:txBody>
          <a:bodyPr/>
          <a:lstStyle/>
          <a:p>
            <a:r>
              <a:rPr lang="en-US" i="1" dirty="0"/>
              <a:t>Informed Consent </a:t>
            </a:r>
            <a:r>
              <a:rPr lang="en-US" i="1" dirty="0" smtClean="0"/>
              <a:t>FAQs</a:t>
            </a:r>
            <a:endParaRPr lang="en-US" i="1" dirty="0"/>
          </a:p>
        </p:txBody>
      </p:sp>
      <p:sp>
        <p:nvSpPr>
          <p:cNvPr id="3" name="Content Placeholder 2"/>
          <p:cNvSpPr>
            <a:spLocks noGrp="1"/>
          </p:cNvSpPr>
          <p:nvPr>
            <p:ph idx="1"/>
          </p:nvPr>
        </p:nvSpPr>
        <p:spPr/>
        <p:txBody>
          <a:bodyPr/>
          <a:lstStyle/>
          <a:p>
            <a:r>
              <a:rPr lang="en-US" dirty="0" smtClean="0"/>
              <a:t>Can you obtain consent over the phone, by fax or by electronic informed consent?</a:t>
            </a:r>
          </a:p>
          <a:p>
            <a:pPr lvl="1">
              <a:buFont typeface="Courier New" panose="02070309020205020404" pitchFamily="49" charset="0"/>
              <a:buChar char="o"/>
            </a:pPr>
            <a:r>
              <a:rPr lang="en-US" dirty="0" smtClean="0"/>
              <a:t>Methods must be approved by the IRB first.</a:t>
            </a:r>
          </a:p>
          <a:p>
            <a:pPr lvl="2"/>
            <a:r>
              <a:rPr lang="en-US" dirty="0"/>
              <a:t>If the ISP states consent will be in writing, then no, phone consent is not </a:t>
            </a:r>
            <a:r>
              <a:rPr lang="en-US" dirty="0" smtClean="0"/>
              <a:t>allowed</a:t>
            </a:r>
          </a:p>
          <a:p>
            <a:pPr lvl="2"/>
            <a:r>
              <a:rPr lang="en-US" dirty="0" smtClean="0"/>
              <a:t>Subject can sign and fax back the consent</a:t>
            </a:r>
          </a:p>
          <a:p>
            <a:pPr lvl="2"/>
            <a:r>
              <a:rPr lang="en-US" dirty="0" smtClean="0"/>
              <a:t>FDA accepts electronic signatures to document electronic informed consent. </a:t>
            </a:r>
            <a:r>
              <a:rPr lang="en-US" sz="1600" dirty="0" smtClean="0"/>
              <a:t>(FDA Guidance for Industry: Use of Electronic Informed Consent)</a:t>
            </a:r>
          </a:p>
          <a:p>
            <a:pPr lvl="2"/>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24</a:t>
            </a:fld>
            <a:endParaRPr lang="en-US"/>
          </a:p>
        </p:txBody>
      </p:sp>
    </p:spTree>
    <p:extLst>
      <p:ext uri="{BB962C8B-B14F-4D97-AF65-F5344CB8AC3E}">
        <p14:creationId xmlns:p14="http://schemas.microsoft.com/office/powerpoint/2010/main" val="108086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Informed Consent </a:t>
            </a:r>
            <a:r>
              <a:rPr lang="en-US" i="1" dirty="0" smtClean="0"/>
              <a:t>FAQs</a:t>
            </a:r>
            <a:endParaRPr lang="en-US" i="1" dirty="0"/>
          </a:p>
        </p:txBody>
      </p:sp>
      <p:sp>
        <p:nvSpPr>
          <p:cNvPr id="3" name="Content Placeholder 2"/>
          <p:cNvSpPr>
            <a:spLocks noGrp="1"/>
          </p:cNvSpPr>
          <p:nvPr>
            <p:ph idx="1"/>
          </p:nvPr>
        </p:nvSpPr>
        <p:spPr/>
        <p:txBody>
          <a:bodyPr/>
          <a:lstStyle/>
          <a:p>
            <a:r>
              <a:rPr lang="en-US" dirty="0" smtClean="0"/>
              <a:t>Who can obtain consent?</a:t>
            </a:r>
          </a:p>
          <a:p>
            <a:pPr lvl="1">
              <a:buFont typeface="Courier New" panose="02070309020205020404" pitchFamily="49" charset="0"/>
              <a:buChar char="o"/>
            </a:pPr>
            <a:r>
              <a:rPr lang="en-US" dirty="0"/>
              <a:t>ICH GCP 4.8.5 states the person conducting the informed consent discussion can be a “person designated by the investigator”. </a:t>
            </a:r>
            <a:endParaRPr lang="en-US" dirty="0" smtClean="0"/>
          </a:p>
          <a:p>
            <a:pPr lvl="1">
              <a:buFont typeface="Courier New" panose="02070309020205020404" pitchFamily="49" charset="0"/>
              <a:buChar char="o"/>
            </a:pPr>
            <a:r>
              <a:rPr lang="en-US" dirty="0" smtClean="0"/>
              <a:t>FDA </a:t>
            </a:r>
            <a:r>
              <a:rPr lang="en-US" dirty="0"/>
              <a:t>does not </a:t>
            </a:r>
            <a:r>
              <a:rPr lang="en-US" dirty="0" smtClean="0"/>
              <a:t>specify</a:t>
            </a:r>
          </a:p>
          <a:p>
            <a:pPr lvl="1">
              <a:buFont typeface="Courier New" panose="02070309020205020404" pitchFamily="49" charset="0"/>
              <a:buChar char="o"/>
            </a:pPr>
            <a:r>
              <a:rPr lang="en-US" dirty="0" smtClean="0"/>
              <a:t>Identify who will be obtaining consent in the </a:t>
            </a:r>
            <a:r>
              <a:rPr lang="en-US" dirty="0" err="1" smtClean="0"/>
              <a:t>eIRB</a:t>
            </a:r>
            <a:r>
              <a:rPr lang="en-US" dirty="0" smtClean="0"/>
              <a:t> system. </a:t>
            </a:r>
            <a:r>
              <a:rPr lang="en-US" sz="1800" dirty="0" smtClean="0"/>
              <a:t>(HRP-800:Investigator Obligations)</a:t>
            </a:r>
            <a:endParaRPr lang="en-US" sz="1800" dirty="0"/>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25</a:t>
            </a:fld>
            <a:endParaRPr lang="en-US"/>
          </a:p>
        </p:txBody>
      </p:sp>
    </p:spTree>
    <p:extLst>
      <p:ext uri="{BB962C8B-B14F-4D97-AF65-F5344CB8AC3E}">
        <p14:creationId xmlns:p14="http://schemas.microsoft.com/office/powerpoint/2010/main" val="228389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01775"/>
            <a:ext cx="8465820" cy="3771900"/>
          </a:xfrm>
          <a:prstGeom prst="rect">
            <a:avLst/>
          </a:prstGeom>
        </p:spPr>
      </p:pic>
      <p:cxnSp>
        <p:nvCxnSpPr>
          <p:cNvPr id="4" name="Straight Arrow Connector 3"/>
          <p:cNvCxnSpPr/>
          <p:nvPr/>
        </p:nvCxnSpPr>
        <p:spPr>
          <a:xfrm flipH="1">
            <a:off x="6248400" y="2133600"/>
            <a:ext cx="8382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ADFB4-F4BC-45D6-80CB-7EBB685ACC8C}" type="slidenum">
              <a:rPr lang="en-US" smtClean="0"/>
              <a:t>26</a:t>
            </a:fld>
            <a:endParaRPr lang="en-US"/>
          </a:p>
        </p:txBody>
      </p:sp>
      <p:cxnSp>
        <p:nvCxnSpPr>
          <p:cNvPr id="5" name="Straight Arrow Connector 4"/>
          <p:cNvCxnSpPr/>
          <p:nvPr/>
        </p:nvCxnSpPr>
        <p:spPr>
          <a:xfrm flipH="1">
            <a:off x="3848100" y="1394012"/>
            <a:ext cx="990600" cy="838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53000" y="3505200"/>
            <a:ext cx="60960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513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315200" cy="932688"/>
          </a:xfrm>
        </p:spPr>
        <p:txBody>
          <a:bodyPr/>
          <a:lstStyle/>
          <a:p>
            <a:pPr algn="ctr"/>
            <a:r>
              <a:rPr lang="en-US" i="1" dirty="0"/>
              <a:t>Informed Consent </a:t>
            </a:r>
            <a:r>
              <a:rPr lang="en-US" i="1" dirty="0" smtClean="0"/>
              <a:t>FAQs</a:t>
            </a:r>
            <a:endParaRPr lang="en-US" i="1" dirty="0"/>
          </a:p>
        </p:txBody>
      </p:sp>
      <p:sp>
        <p:nvSpPr>
          <p:cNvPr id="3" name="Content Placeholder 2"/>
          <p:cNvSpPr>
            <a:spLocks noGrp="1"/>
          </p:cNvSpPr>
          <p:nvPr>
            <p:ph idx="1"/>
          </p:nvPr>
        </p:nvSpPr>
        <p:spPr/>
        <p:txBody>
          <a:bodyPr/>
          <a:lstStyle/>
          <a:p>
            <a:r>
              <a:rPr lang="en-US" dirty="0" smtClean="0"/>
              <a:t>What is an impartial witness?</a:t>
            </a:r>
          </a:p>
          <a:p>
            <a:pPr lvl="1"/>
            <a:r>
              <a:rPr lang="en-US" sz="2400" dirty="0" smtClean="0"/>
              <a:t>Someone not associated with the trial</a:t>
            </a:r>
          </a:p>
          <a:p>
            <a:r>
              <a:rPr lang="en-US" dirty="0" smtClean="0"/>
              <a:t>When should a witness be used?</a:t>
            </a:r>
          </a:p>
          <a:p>
            <a:pPr lvl="1"/>
            <a:r>
              <a:rPr lang="en-US" sz="2400" dirty="0" smtClean="0"/>
              <a:t>ICH GCP 4.8.9: </a:t>
            </a:r>
            <a:r>
              <a:rPr lang="en-US" sz="2400" dirty="0"/>
              <a:t>If a subject is unable to read or if a legally acceptable representative is unable to read, an impartial witness should be present during the entire informed consent discussion and sign and date the consent form.</a:t>
            </a:r>
            <a:endParaRPr lang="en-US" sz="2400" dirty="0" smtClean="0"/>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27</a:t>
            </a:fld>
            <a:endParaRPr lang="en-US"/>
          </a:p>
        </p:txBody>
      </p:sp>
    </p:spTree>
    <p:extLst>
      <p:ext uri="{BB962C8B-B14F-4D97-AF65-F5344CB8AC3E}">
        <p14:creationId xmlns:p14="http://schemas.microsoft.com/office/powerpoint/2010/main" val="153971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Informed Consent </a:t>
            </a:r>
            <a:r>
              <a:rPr lang="en-US" i="1" dirty="0" smtClean="0"/>
              <a:t>FAQs</a:t>
            </a:r>
            <a:endParaRPr lang="en-US" i="1" dirty="0"/>
          </a:p>
        </p:txBody>
      </p:sp>
      <p:sp>
        <p:nvSpPr>
          <p:cNvPr id="3" name="Content Placeholder 2"/>
          <p:cNvSpPr>
            <a:spLocks noGrp="1"/>
          </p:cNvSpPr>
          <p:nvPr>
            <p:ph idx="1"/>
          </p:nvPr>
        </p:nvSpPr>
        <p:spPr/>
        <p:txBody>
          <a:bodyPr>
            <a:normAutofit lnSpcReduction="10000"/>
          </a:bodyPr>
          <a:lstStyle/>
          <a:p>
            <a:r>
              <a:rPr lang="en-US" dirty="0" smtClean="0"/>
              <a:t>How long do you retain the informed consent and HIPAA documents?</a:t>
            </a:r>
            <a:endParaRPr lang="en-US" dirty="0"/>
          </a:p>
          <a:p>
            <a:pPr lvl="1"/>
            <a:r>
              <a:rPr lang="en-US" dirty="0" smtClean="0"/>
              <a:t>Retain </a:t>
            </a:r>
            <a:r>
              <a:rPr lang="en-US" dirty="0"/>
              <a:t>research records (including signed consent documents) for the greater of:</a:t>
            </a:r>
          </a:p>
          <a:p>
            <a:pPr lvl="2"/>
            <a:r>
              <a:rPr lang="en-US" dirty="0" smtClean="0"/>
              <a:t>Three </a:t>
            </a:r>
            <a:r>
              <a:rPr lang="en-US" dirty="0"/>
              <a:t>years after completion of the research</a:t>
            </a:r>
          </a:p>
          <a:p>
            <a:pPr lvl="2"/>
            <a:r>
              <a:rPr lang="en-US" dirty="0" smtClean="0"/>
              <a:t>Maintain </a:t>
            </a:r>
            <a:r>
              <a:rPr lang="en-US" dirty="0"/>
              <a:t>signed and dated consent documents for at least three years after completion of the research.</a:t>
            </a:r>
          </a:p>
          <a:p>
            <a:pPr lvl="2"/>
            <a:r>
              <a:rPr lang="en-US" dirty="0" smtClean="0"/>
              <a:t>Maintain </a:t>
            </a:r>
            <a:r>
              <a:rPr lang="en-US" dirty="0"/>
              <a:t>signed and dated HIPAA authorizations and consent documents that include HIPAA authorizations for at least six years after completion of the research</a:t>
            </a:r>
            <a:r>
              <a:rPr lang="en-US" dirty="0" smtClean="0"/>
              <a:t>.</a:t>
            </a:r>
          </a:p>
          <a:p>
            <a:pPr lvl="2"/>
            <a:endParaRPr lang="en-US" sz="1800" dirty="0"/>
          </a:p>
          <a:p>
            <a:pPr marL="667512" lvl="2" indent="0">
              <a:buNone/>
            </a:pPr>
            <a:r>
              <a:rPr lang="en-US" sz="1800" dirty="0" smtClean="0"/>
              <a:t>(HRP-800: Investigator Obligations)</a:t>
            </a:r>
            <a:endParaRPr lang="en-US" sz="18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28</a:t>
            </a:fld>
            <a:endParaRPr lang="en-US"/>
          </a:p>
        </p:txBody>
      </p:sp>
    </p:spTree>
    <p:extLst>
      <p:ext uri="{BB962C8B-B14F-4D97-AF65-F5344CB8AC3E}">
        <p14:creationId xmlns:p14="http://schemas.microsoft.com/office/powerpoint/2010/main" val="148556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Informed Consent </a:t>
            </a:r>
            <a:r>
              <a:rPr lang="en-US" i="1" dirty="0" smtClean="0"/>
              <a:t>FAQs</a:t>
            </a:r>
            <a:endParaRPr lang="en-US" dirty="0"/>
          </a:p>
        </p:txBody>
      </p:sp>
      <p:sp>
        <p:nvSpPr>
          <p:cNvPr id="3" name="Content Placeholder 2"/>
          <p:cNvSpPr>
            <a:spLocks noGrp="1"/>
          </p:cNvSpPr>
          <p:nvPr>
            <p:ph idx="1"/>
          </p:nvPr>
        </p:nvSpPr>
        <p:spPr/>
        <p:txBody>
          <a:bodyPr/>
          <a:lstStyle/>
          <a:p>
            <a:r>
              <a:rPr lang="en-US" dirty="0" smtClean="0"/>
              <a:t>Do copies of the informed consent need to be in the EMR?</a:t>
            </a:r>
          </a:p>
          <a:p>
            <a:pPr lvl="1">
              <a:buFont typeface="Arial" panose="020B0604020202020204" pitchFamily="34" charset="0"/>
              <a:buChar char="•"/>
            </a:pPr>
            <a:r>
              <a:rPr lang="en-US" dirty="0" smtClean="0"/>
              <a:t>If the research includes procedures which are or can affect clinical care, a copy of the signed consent form must be placed in the UMass Memorial medical record</a:t>
            </a:r>
          </a:p>
          <a:p>
            <a:pPr marL="393192" lvl="1" indent="0" algn="ctr">
              <a:buNone/>
            </a:pPr>
            <a:r>
              <a:rPr lang="en-US" dirty="0" smtClean="0"/>
              <a:t>(</a:t>
            </a:r>
            <a:r>
              <a:rPr lang="en-US" dirty="0"/>
              <a:t>HRP-800: Investigator Obligations</a:t>
            </a:r>
            <a:r>
              <a:rPr lang="en-US" dirty="0" smtClean="0"/>
              <a:t>)</a:t>
            </a:r>
          </a:p>
          <a:p>
            <a:pPr lvl="1">
              <a:buFont typeface="Arial" panose="020B0604020202020204" pitchFamily="34" charset="0"/>
              <a:buChar char="•"/>
            </a:pPr>
            <a:r>
              <a:rPr lang="en-US" dirty="0" smtClean="0"/>
              <a:t>Scanned copies should be sent to:</a:t>
            </a:r>
          </a:p>
          <a:p>
            <a:pPr marL="630238" lvl="1" indent="-238125">
              <a:buNone/>
            </a:pPr>
            <a:r>
              <a:rPr lang="en-US" dirty="0"/>
              <a:t>	</a:t>
            </a:r>
            <a:r>
              <a:rPr lang="en-US" dirty="0" smtClean="0">
                <a:hlinkClick r:id="rId2"/>
              </a:rPr>
              <a:t>epicmedicalrecordnumberissues@umassmemorial.org</a:t>
            </a:r>
            <a:endParaRPr lang="en-US" dirty="0" smtClean="0"/>
          </a:p>
          <a:p>
            <a:pPr marL="630238" lvl="1" indent="-238125">
              <a:buNone/>
            </a:pPr>
            <a:endParaRPr lang="en-US" dirty="0"/>
          </a:p>
          <a:p>
            <a:pPr lvl="1"/>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29</a:t>
            </a:fld>
            <a:endParaRPr lang="en-US"/>
          </a:p>
        </p:txBody>
      </p:sp>
    </p:spTree>
    <p:extLst>
      <p:ext uri="{BB962C8B-B14F-4D97-AF65-F5344CB8AC3E}">
        <p14:creationId xmlns:p14="http://schemas.microsoft.com/office/powerpoint/2010/main" val="412721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QA Study Audits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662798"/>
              </p:ext>
            </p:extLst>
          </p:nvPr>
        </p:nvGraphicFramePr>
        <p:xfrm>
          <a:off x="457200" y="1935163"/>
          <a:ext cx="8229600" cy="39420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690614091"/>
                    </a:ext>
                  </a:extLst>
                </a:gridCol>
                <a:gridCol w="1371600">
                  <a:extLst>
                    <a:ext uri="{9D8B030D-6E8A-4147-A177-3AD203B41FA5}">
                      <a16:colId xmlns:a16="http://schemas.microsoft.com/office/drawing/2014/main" val="227371875"/>
                    </a:ext>
                  </a:extLst>
                </a:gridCol>
                <a:gridCol w="1371600">
                  <a:extLst>
                    <a:ext uri="{9D8B030D-6E8A-4147-A177-3AD203B41FA5}">
                      <a16:colId xmlns:a16="http://schemas.microsoft.com/office/drawing/2014/main" val="3113207760"/>
                    </a:ext>
                  </a:extLst>
                </a:gridCol>
                <a:gridCol w="1371600">
                  <a:extLst>
                    <a:ext uri="{9D8B030D-6E8A-4147-A177-3AD203B41FA5}">
                      <a16:colId xmlns:a16="http://schemas.microsoft.com/office/drawing/2014/main" val="1146744463"/>
                    </a:ext>
                  </a:extLst>
                </a:gridCol>
                <a:gridCol w="1371600">
                  <a:extLst>
                    <a:ext uri="{9D8B030D-6E8A-4147-A177-3AD203B41FA5}">
                      <a16:colId xmlns:a16="http://schemas.microsoft.com/office/drawing/2014/main" val="397902016"/>
                    </a:ext>
                  </a:extLst>
                </a:gridCol>
                <a:gridCol w="1371600">
                  <a:extLst>
                    <a:ext uri="{9D8B030D-6E8A-4147-A177-3AD203B41FA5}">
                      <a16:colId xmlns:a16="http://schemas.microsoft.com/office/drawing/2014/main" val="616954621"/>
                    </a:ext>
                  </a:extLst>
                </a:gridCol>
              </a:tblGrid>
              <a:tr h="370840">
                <a:tc>
                  <a:txBody>
                    <a:bodyPr/>
                    <a:lstStyle/>
                    <a:p>
                      <a:r>
                        <a:rPr lang="en-US" dirty="0" smtClean="0"/>
                        <a:t>Findings</a:t>
                      </a:r>
                      <a:endParaRPr lang="en-US" dirty="0"/>
                    </a:p>
                  </a:txBody>
                  <a:tcPr/>
                </a:tc>
                <a:tc>
                  <a:txBody>
                    <a:bodyPr/>
                    <a:lstStyle/>
                    <a:p>
                      <a:r>
                        <a:rPr lang="en-US" dirty="0" smtClean="0"/>
                        <a:t>2013-2014</a:t>
                      </a:r>
                      <a:endParaRPr lang="en-US" dirty="0"/>
                    </a:p>
                  </a:txBody>
                  <a:tcPr/>
                </a:tc>
                <a:tc>
                  <a:txBody>
                    <a:bodyPr/>
                    <a:lstStyle/>
                    <a:p>
                      <a:r>
                        <a:rPr lang="en-US" dirty="0" smtClean="0"/>
                        <a:t>2014-2015</a:t>
                      </a:r>
                      <a:endParaRPr lang="en-US" dirty="0"/>
                    </a:p>
                  </a:txBody>
                  <a:tcPr/>
                </a:tc>
                <a:tc>
                  <a:txBody>
                    <a:bodyPr/>
                    <a:lstStyle/>
                    <a:p>
                      <a:r>
                        <a:rPr lang="en-US" dirty="0" smtClean="0"/>
                        <a:t>2015-2016</a:t>
                      </a:r>
                      <a:endParaRPr lang="en-US" dirty="0"/>
                    </a:p>
                  </a:txBody>
                  <a:tcPr/>
                </a:tc>
                <a:tc>
                  <a:txBody>
                    <a:bodyPr/>
                    <a:lstStyle/>
                    <a:p>
                      <a:r>
                        <a:rPr lang="en-US" dirty="0" smtClean="0"/>
                        <a:t>2016-2017</a:t>
                      </a:r>
                      <a:endParaRPr lang="en-US" dirty="0"/>
                    </a:p>
                  </a:txBody>
                  <a:tcPr/>
                </a:tc>
                <a:tc>
                  <a:txBody>
                    <a:bodyPr/>
                    <a:lstStyle/>
                    <a:p>
                      <a:r>
                        <a:rPr lang="en-US" dirty="0" smtClean="0"/>
                        <a:t>2017-2018</a:t>
                      </a:r>
                      <a:endParaRPr lang="en-US" dirty="0"/>
                    </a:p>
                  </a:txBody>
                  <a:tcPr/>
                </a:tc>
                <a:extLst>
                  <a:ext uri="{0D108BD9-81ED-4DB2-BD59-A6C34878D82A}">
                    <a16:rowId xmlns:a16="http://schemas.microsoft.com/office/drawing/2014/main" val="333301431"/>
                  </a:ext>
                </a:extLst>
              </a:tr>
              <a:tr h="370840">
                <a:tc>
                  <a:txBody>
                    <a:bodyPr/>
                    <a:lstStyle/>
                    <a:p>
                      <a:r>
                        <a:rPr lang="en-US" dirty="0" smtClean="0"/>
                        <a:t># studies reviewed</a:t>
                      </a:r>
                      <a:endParaRPr lang="en-US" dirty="0"/>
                    </a:p>
                  </a:txBody>
                  <a:tcPr/>
                </a:tc>
                <a:tc>
                  <a:txBody>
                    <a:bodyPr/>
                    <a:lstStyle/>
                    <a:p>
                      <a:pPr algn="ctr"/>
                      <a:r>
                        <a:rPr lang="en-US" dirty="0" smtClean="0"/>
                        <a:t>79</a:t>
                      </a:r>
                      <a:endParaRPr lang="en-US" dirty="0"/>
                    </a:p>
                  </a:txBody>
                  <a:tcPr/>
                </a:tc>
                <a:tc>
                  <a:txBody>
                    <a:bodyPr/>
                    <a:lstStyle/>
                    <a:p>
                      <a:pPr algn="ctr"/>
                      <a:r>
                        <a:rPr lang="en-US" dirty="0" smtClean="0"/>
                        <a:t>80</a:t>
                      </a:r>
                      <a:endParaRPr lang="en-US" dirty="0"/>
                    </a:p>
                  </a:txBody>
                  <a:tcPr/>
                </a:tc>
                <a:tc>
                  <a:txBody>
                    <a:bodyPr/>
                    <a:lstStyle/>
                    <a:p>
                      <a:pPr algn="ctr"/>
                      <a:r>
                        <a:rPr lang="en-US" dirty="0" smtClean="0"/>
                        <a:t>75</a:t>
                      </a:r>
                      <a:endParaRPr lang="en-US" dirty="0"/>
                    </a:p>
                  </a:txBody>
                  <a:tcPr/>
                </a:tc>
                <a:tc>
                  <a:txBody>
                    <a:bodyPr/>
                    <a:lstStyle/>
                    <a:p>
                      <a:pPr algn="ctr"/>
                      <a:r>
                        <a:rPr lang="en-US" dirty="0" smtClean="0"/>
                        <a:t>66</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2437187000"/>
                  </a:ext>
                </a:extLst>
              </a:tr>
              <a:tr h="370840">
                <a:tc>
                  <a:txBody>
                    <a:bodyPr/>
                    <a:lstStyle/>
                    <a:p>
                      <a:r>
                        <a:rPr lang="en-US" dirty="0" smtClean="0"/>
                        <a:t>Total # subjects</a:t>
                      </a:r>
                      <a:endParaRPr lang="en-US" dirty="0"/>
                    </a:p>
                  </a:txBody>
                  <a:tcPr/>
                </a:tc>
                <a:tc>
                  <a:txBody>
                    <a:bodyPr/>
                    <a:lstStyle/>
                    <a:p>
                      <a:pPr algn="ctr"/>
                      <a:r>
                        <a:rPr lang="en-US" dirty="0" smtClean="0"/>
                        <a:t>5423</a:t>
                      </a:r>
                      <a:endParaRPr lang="en-US" dirty="0"/>
                    </a:p>
                  </a:txBody>
                  <a:tcPr/>
                </a:tc>
                <a:tc>
                  <a:txBody>
                    <a:bodyPr/>
                    <a:lstStyle/>
                    <a:p>
                      <a:pPr algn="ctr"/>
                      <a:r>
                        <a:rPr lang="en-US" dirty="0" smtClean="0"/>
                        <a:t>2640</a:t>
                      </a:r>
                      <a:endParaRPr lang="en-US" dirty="0"/>
                    </a:p>
                  </a:txBody>
                  <a:tcPr/>
                </a:tc>
                <a:tc>
                  <a:txBody>
                    <a:bodyPr/>
                    <a:lstStyle/>
                    <a:p>
                      <a:pPr algn="ctr"/>
                      <a:r>
                        <a:rPr lang="en-US" dirty="0" smtClean="0"/>
                        <a:t>3108</a:t>
                      </a:r>
                      <a:endParaRPr lang="en-US" dirty="0"/>
                    </a:p>
                  </a:txBody>
                  <a:tcPr/>
                </a:tc>
                <a:tc>
                  <a:txBody>
                    <a:bodyPr/>
                    <a:lstStyle/>
                    <a:p>
                      <a:pPr algn="ctr"/>
                      <a:r>
                        <a:rPr lang="en-US" dirty="0" smtClean="0"/>
                        <a:t>4523</a:t>
                      </a:r>
                      <a:endParaRPr lang="en-US" dirty="0"/>
                    </a:p>
                  </a:txBody>
                  <a:tcPr/>
                </a:tc>
                <a:tc>
                  <a:txBody>
                    <a:bodyPr/>
                    <a:lstStyle/>
                    <a:p>
                      <a:pPr algn="ctr"/>
                      <a:r>
                        <a:rPr lang="en-US" dirty="0" smtClean="0"/>
                        <a:t>303</a:t>
                      </a:r>
                      <a:endParaRPr lang="en-US" dirty="0"/>
                    </a:p>
                  </a:txBody>
                  <a:tcPr/>
                </a:tc>
                <a:extLst>
                  <a:ext uri="{0D108BD9-81ED-4DB2-BD59-A6C34878D82A}">
                    <a16:rowId xmlns:a16="http://schemas.microsoft.com/office/drawing/2014/main" val="862004832"/>
                  </a:ext>
                </a:extLst>
              </a:tr>
              <a:tr h="370840">
                <a:tc>
                  <a:txBody>
                    <a:bodyPr/>
                    <a:lstStyle/>
                    <a:p>
                      <a:r>
                        <a:rPr lang="en-US" dirty="0" smtClean="0"/>
                        <a:t>IC/HIPAA</a:t>
                      </a:r>
                      <a:endParaRPr lang="en-US" dirty="0"/>
                    </a:p>
                  </a:txBody>
                  <a:tcPr/>
                </a:tc>
                <a:tc>
                  <a:txBody>
                    <a:bodyPr/>
                    <a:lstStyle/>
                    <a:p>
                      <a:pPr algn="ctr"/>
                      <a:r>
                        <a:rPr lang="en-US" dirty="0" smtClean="0">
                          <a:solidFill>
                            <a:schemeClr val="tx1"/>
                          </a:solidFill>
                        </a:rPr>
                        <a:t>3320</a:t>
                      </a:r>
                      <a:endParaRPr lang="en-US" dirty="0">
                        <a:solidFill>
                          <a:schemeClr val="tx1"/>
                        </a:solidFill>
                      </a:endParaRPr>
                    </a:p>
                  </a:txBody>
                  <a:tcPr/>
                </a:tc>
                <a:tc>
                  <a:txBody>
                    <a:bodyPr/>
                    <a:lstStyle/>
                    <a:p>
                      <a:pPr algn="ctr"/>
                      <a:r>
                        <a:rPr lang="en-US" dirty="0" smtClean="0">
                          <a:solidFill>
                            <a:schemeClr val="tx1"/>
                          </a:solidFill>
                        </a:rPr>
                        <a:t>1047</a:t>
                      </a:r>
                      <a:endParaRPr lang="en-US" dirty="0">
                        <a:solidFill>
                          <a:schemeClr val="tx1"/>
                        </a:solidFill>
                      </a:endParaRPr>
                    </a:p>
                  </a:txBody>
                  <a:tcPr/>
                </a:tc>
                <a:tc>
                  <a:txBody>
                    <a:bodyPr/>
                    <a:lstStyle/>
                    <a:p>
                      <a:pPr algn="ctr"/>
                      <a:r>
                        <a:rPr lang="en-US" dirty="0" smtClean="0"/>
                        <a:t>635</a:t>
                      </a:r>
                      <a:endParaRPr lang="en-US" dirty="0"/>
                    </a:p>
                  </a:txBody>
                  <a:tcPr/>
                </a:tc>
                <a:tc>
                  <a:txBody>
                    <a:bodyPr/>
                    <a:lstStyle/>
                    <a:p>
                      <a:pPr algn="ctr"/>
                      <a:r>
                        <a:rPr lang="en-US" dirty="0" smtClean="0"/>
                        <a:t>318</a:t>
                      </a:r>
                      <a:endParaRPr lang="en-US" dirty="0"/>
                    </a:p>
                  </a:txBody>
                  <a:tcPr/>
                </a:tc>
                <a:tc>
                  <a:txBody>
                    <a:bodyPr/>
                    <a:lstStyle/>
                    <a:p>
                      <a:pPr algn="ctr"/>
                      <a:r>
                        <a:rPr lang="en-US" dirty="0" smtClean="0"/>
                        <a:t>44</a:t>
                      </a:r>
                      <a:endParaRPr lang="en-US" dirty="0"/>
                    </a:p>
                  </a:txBody>
                  <a:tcPr/>
                </a:tc>
                <a:extLst>
                  <a:ext uri="{0D108BD9-81ED-4DB2-BD59-A6C34878D82A}">
                    <a16:rowId xmlns:a16="http://schemas.microsoft.com/office/drawing/2014/main" val="2505736266"/>
                  </a:ext>
                </a:extLst>
              </a:tr>
              <a:tr h="370840">
                <a:tc>
                  <a:txBody>
                    <a:bodyPr/>
                    <a:lstStyle/>
                    <a:p>
                      <a:r>
                        <a:rPr lang="en-US" dirty="0" smtClean="0"/>
                        <a:t>Protocol Adherence</a:t>
                      </a:r>
                      <a:endParaRPr lang="en-US" dirty="0"/>
                    </a:p>
                  </a:txBody>
                  <a:tcPr/>
                </a:tc>
                <a:tc>
                  <a:txBody>
                    <a:bodyPr/>
                    <a:lstStyle/>
                    <a:p>
                      <a:pPr algn="ctr"/>
                      <a:r>
                        <a:rPr lang="en-US" dirty="0" smtClean="0"/>
                        <a:t>74</a:t>
                      </a:r>
                      <a:endParaRPr lang="en-US" dirty="0"/>
                    </a:p>
                  </a:txBody>
                  <a:tcPr/>
                </a:tc>
                <a:tc>
                  <a:txBody>
                    <a:bodyPr/>
                    <a:lstStyle/>
                    <a:p>
                      <a:pPr algn="ctr"/>
                      <a:r>
                        <a:rPr lang="en-US" dirty="0" smtClean="0"/>
                        <a:t>60</a:t>
                      </a:r>
                      <a:endParaRPr lang="en-US" dirty="0"/>
                    </a:p>
                  </a:txBody>
                  <a:tcPr/>
                </a:tc>
                <a:tc>
                  <a:txBody>
                    <a:bodyPr/>
                    <a:lstStyle/>
                    <a:p>
                      <a:pPr algn="ctr"/>
                      <a:r>
                        <a:rPr lang="en-US" dirty="0" smtClean="0"/>
                        <a:t>24</a:t>
                      </a:r>
                      <a:endParaRPr lang="en-US" dirty="0"/>
                    </a:p>
                  </a:txBody>
                  <a:tcPr/>
                </a:tc>
                <a:tc>
                  <a:txBody>
                    <a:bodyPr/>
                    <a:lstStyle/>
                    <a:p>
                      <a:pPr algn="ctr"/>
                      <a:r>
                        <a:rPr lang="en-US" dirty="0" smtClean="0"/>
                        <a:t>0</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1393669235"/>
                  </a:ext>
                </a:extLst>
              </a:tr>
              <a:tr h="370840">
                <a:tc>
                  <a:txBody>
                    <a:bodyPr/>
                    <a:lstStyle/>
                    <a:p>
                      <a:r>
                        <a:rPr lang="en-US" dirty="0" smtClean="0"/>
                        <a:t>IRB Documents</a:t>
                      </a:r>
                      <a:endParaRPr lang="en-US" dirty="0"/>
                    </a:p>
                  </a:txBody>
                  <a:tcPr/>
                </a:tc>
                <a:tc>
                  <a:txBody>
                    <a:bodyPr/>
                    <a:lstStyle/>
                    <a:p>
                      <a:pPr algn="ctr"/>
                      <a:r>
                        <a:rPr lang="en-US" dirty="0" smtClean="0"/>
                        <a:t>56</a:t>
                      </a:r>
                      <a:endParaRPr lang="en-US" dirty="0"/>
                    </a:p>
                  </a:txBody>
                  <a:tcPr/>
                </a:tc>
                <a:tc>
                  <a:txBody>
                    <a:bodyPr/>
                    <a:lstStyle/>
                    <a:p>
                      <a:pPr algn="ctr"/>
                      <a:r>
                        <a:rPr lang="en-US" dirty="0" smtClean="0"/>
                        <a:t>15</a:t>
                      </a:r>
                      <a:endParaRPr lang="en-US" dirty="0"/>
                    </a:p>
                  </a:txBody>
                  <a:tcPr/>
                </a:tc>
                <a:tc>
                  <a:txBody>
                    <a:bodyPr/>
                    <a:lstStyle/>
                    <a:p>
                      <a:pPr algn="ctr"/>
                      <a:r>
                        <a:rPr lang="en-US" dirty="0" smtClean="0"/>
                        <a:t>34</a:t>
                      </a:r>
                      <a:endParaRPr lang="en-US" dirty="0"/>
                    </a:p>
                  </a:txBody>
                  <a:tcPr/>
                </a:tc>
                <a:tc>
                  <a:txBody>
                    <a:bodyPr/>
                    <a:lstStyle/>
                    <a:p>
                      <a:pPr algn="ctr"/>
                      <a:r>
                        <a:rPr lang="en-US" dirty="0" smtClean="0"/>
                        <a:t>3</a:t>
                      </a:r>
                      <a:endParaRPr lang="en-US" dirty="0"/>
                    </a:p>
                  </a:txBody>
                  <a:tcPr/>
                </a:tc>
                <a:tc>
                  <a:txBody>
                    <a:bodyPr/>
                    <a:lstStyle/>
                    <a:p>
                      <a:pPr algn="ctr"/>
                      <a:r>
                        <a:rPr lang="en-US" dirty="0" smtClean="0"/>
                        <a:t>7</a:t>
                      </a:r>
                      <a:endParaRPr lang="en-US" dirty="0"/>
                    </a:p>
                  </a:txBody>
                  <a:tcPr/>
                </a:tc>
                <a:extLst>
                  <a:ext uri="{0D108BD9-81ED-4DB2-BD59-A6C34878D82A}">
                    <a16:rowId xmlns:a16="http://schemas.microsoft.com/office/drawing/2014/main" val="410445499"/>
                  </a:ext>
                </a:extLst>
              </a:tr>
              <a:tr h="370840">
                <a:tc>
                  <a:txBody>
                    <a:bodyPr/>
                    <a:lstStyle/>
                    <a:p>
                      <a:r>
                        <a:rPr lang="en-US" dirty="0" smtClean="0"/>
                        <a:t>Regulatory</a:t>
                      </a:r>
                      <a:r>
                        <a:rPr lang="en-US" baseline="0" dirty="0" smtClean="0"/>
                        <a:t> Documents</a:t>
                      </a:r>
                      <a:endParaRPr lang="en-US" dirty="0"/>
                    </a:p>
                  </a:txBody>
                  <a:tcPr/>
                </a:tc>
                <a:tc>
                  <a:txBody>
                    <a:bodyPr/>
                    <a:lstStyle/>
                    <a:p>
                      <a:pPr algn="ctr"/>
                      <a:r>
                        <a:rPr lang="en-US" dirty="0" smtClean="0"/>
                        <a:t>17</a:t>
                      </a:r>
                      <a:endParaRPr lang="en-US" dirty="0"/>
                    </a:p>
                  </a:txBody>
                  <a:tcPr/>
                </a:tc>
                <a:tc>
                  <a:txBody>
                    <a:bodyPr/>
                    <a:lstStyle/>
                    <a:p>
                      <a:pPr algn="ctr"/>
                      <a:r>
                        <a:rPr lang="en-US" dirty="0" smtClean="0"/>
                        <a:t>28</a:t>
                      </a:r>
                      <a:endParaRPr lang="en-US" dirty="0"/>
                    </a:p>
                  </a:txBody>
                  <a:tcPr/>
                </a:tc>
                <a:tc>
                  <a:txBody>
                    <a:bodyPr/>
                    <a:lstStyle/>
                    <a:p>
                      <a:pPr algn="ctr"/>
                      <a:r>
                        <a:rPr lang="en-US" dirty="0" smtClean="0"/>
                        <a:t>10</a:t>
                      </a:r>
                      <a:endParaRPr lang="en-US" dirty="0"/>
                    </a:p>
                  </a:txBody>
                  <a:tcPr/>
                </a:tc>
                <a:tc>
                  <a:txBody>
                    <a:bodyPr/>
                    <a:lstStyle/>
                    <a:p>
                      <a:pPr algn="ctr"/>
                      <a:r>
                        <a:rPr lang="en-US" dirty="0" smtClean="0"/>
                        <a:t>0</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1446467314"/>
                  </a:ext>
                </a:extLst>
              </a:tr>
            </a:tbl>
          </a:graphicData>
        </a:graphic>
      </p:graphicFrame>
      <p:sp>
        <p:nvSpPr>
          <p:cNvPr id="3" name="Footer Placeholder 2"/>
          <p:cNvSpPr>
            <a:spLocks noGrp="1"/>
          </p:cNvSpPr>
          <p:nvPr>
            <p:ph type="ftr" sz="quarter" idx="11"/>
          </p:nvPr>
        </p:nvSpPr>
        <p:spPr>
          <a:xfrm>
            <a:off x="7010400" y="6096001"/>
            <a:ext cx="1676400" cy="228600"/>
          </a:xfrm>
        </p:spPr>
        <p:txBody>
          <a:bodyPr/>
          <a:lstStyle/>
          <a:p>
            <a:r>
              <a:rPr lang="en-US" dirty="0" smtClean="0"/>
              <a:t>* Partial year audits</a:t>
            </a:r>
            <a:endParaRPr lang="en-US" dirty="0"/>
          </a:p>
        </p:txBody>
      </p:sp>
      <p:sp>
        <p:nvSpPr>
          <p:cNvPr id="5" name="Slide Number Placeholder 4"/>
          <p:cNvSpPr>
            <a:spLocks noGrp="1"/>
          </p:cNvSpPr>
          <p:nvPr>
            <p:ph type="sldNum" sz="quarter" idx="12"/>
          </p:nvPr>
        </p:nvSpPr>
        <p:spPr/>
        <p:txBody>
          <a:bodyPr/>
          <a:lstStyle/>
          <a:p>
            <a:fld id="{B95ADFB4-F4BC-45D6-80CB-7EBB685ACC8C}" type="slidenum">
              <a:rPr lang="en-US" smtClean="0"/>
              <a:t>3</a:t>
            </a:fld>
            <a:endParaRPr lang="en-US"/>
          </a:p>
        </p:txBody>
      </p:sp>
    </p:spTree>
    <p:extLst>
      <p:ext uri="{BB962C8B-B14F-4D97-AF65-F5344CB8AC3E}">
        <p14:creationId xmlns:p14="http://schemas.microsoft.com/office/powerpoint/2010/main" val="3681220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534400" cy="1143000"/>
          </a:xfrm>
        </p:spPr>
        <p:txBody>
          <a:bodyPr>
            <a:noAutofit/>
          </a:bodyPr>
          <a:lstStyle/>
          <a:p>
            <a:pPr algn="ctr"/>
            <a:r>
              <a:rPr lang="en-US" sz="3600" i="1" dirty="0" smtClean="0"/>
              <a:t>UMass IRB Policies and Procedures</a:t>
            </a:r>
            <a:endParaRPr lang="en-US" sz="3600" i="1" dirty="0"/>
          </a:p>
        </p:txBody>
      </p:sp>
      <p:sp>
        <p:nvSpPr>
          <p:cNvPr id="3" name="Content Placeholder 2"/>
          <p:cNvSpPr>
            <a:spLocks noGrp="1"/>
          </p:cNvSpPr>
          <p:nvPr>
            <p:ph idx="1"/>
          </p:nvPr>
        </p:nvSpPr>
        <p:spPr>
          <a:xfrm>
            <a:off x="457200" y="2819400"/>
            <a:ext cx="8229600" cy="2667000"/>
          </a:xfrm>
        </p:spPr>
        <p:txBody>
          <a:bodyPr/>
          <a:lstStyle/>
          <a:p>
            <a:r>
              <a:rPr lang="en-US" sz="2800" dirty="0">
                <a:hlinkClick r:id="rId2"/>
              </a:rPr>
              <a:t>http://www.umassmed.edu/ccts/irb/investigator-guidance</a:t>
            </a:r>
            <a:r>
              <a:rPr lang="en-US" sz="2800" dirty="0" smtClean="0">
                <a:hlinkClick r:id="rId2"/>
              </a:rPr>
              <a:t>/</a:t>
            </a:r>
            <a:endParaRPr lang="en-US" sz="2800" dirty="0" smtClean="0"/>
          </a:p>
          <a:p>
            <a:r>
              <a:rPr lang="en-US" sz="2800" dirty="0" smtClean="0"/>
              <a:t>HRP-800: Investigator Obligations</a:t>
            </a:r>
          </a:p>
          <a:p>
            <a:r>
              <a:rPr lang="en-US" sz="2800" dirty="0" smtClean="0"/>
              <a:t>HRP-802: Informed Consent</a:t>
            </a:r>
          </a:p>
          <a:p>
            <a:r>
              <a:rPr lang="en-US" sz="2800" dirty="0" smtClean="0"/>
              <a:t>HRP-803: Documentation of Informed Consent</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30</a:t>
            </a:fld>
            <a:endParaRPr lang="en-US"/>
          </a:p>
        </p:txBody>
      </p:sp>
    </p:spTree>
    <p:extLst>
      <p:ext uri="{BB962C8B-B14F-4D97-AF65-F5344CB8AC3E}">
        <p14:creationId xmlns:p14="http://schemas.microsoft.com/office/powerpoint/2010/main" val="22532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Questions?</a:t>
            </a:r>
            <a:endParaRPr lang="en-US" i="1" dirty="0"/>
          </a:p>
        </p:txBody>
      </p:sp>
      <p:pic>
        <p:nvPicPr>
          <p:cNvPr id="3" name="Picture 2" descr="http://www.pacificu.edu/as/psychology/images/LabRats.jpg"/>
          <p:cNvPicPr>
            <a:picLocks noChangeAspect="1" noChangeArrowheads="1"/>
          </p:cNvPicPr>
          <p:nvPr/>
        </p:nvPicPr>
        <p:blipFill>
          <a:blip r:embed="rId2" cstate="print"/>
          <a:srcRect/>
          <a:stretch>
            <a:fillRect/>
          </a:stretch>
        </p:blipFill>
        <p:spPr bwMode="auto">
          <a:xfrm>
            <a:off x="2337391" y="1905000"/>
            <a:ext cx="4419600" cy="4473279"/>
          </a:xfrm>
          <a:prstGeom prst="rect">
            <a:avLst/>
          </a:prstGeom>
          <a:noFill/>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31</a:t>
            </a:fld>
            <a:endParaRPr lang="en-US"/>
          </a:p>
        </p:txBody>
      </p:sp>
    </p:spTree>
    <p:extLst>
      <p:ext uri="{BB962C8B-B14F-4D97-AF65-F5344CB8AC3E}">
        <p14:creationId xmlns:p14="http://schemas.microsoft.com/office/powerpoint/2010/main" val="400220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Informed Consent/HIPAA Findings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1418068"/>
              </p:ext>
            </p:extLst>
          </p:nvPr>
        </p:nvGraphicFramePr>
        <p:xfrm>
          <a:off x="304800" y="1935163"/>
          <a:ext cx="8534400" cy="4160520"/>
        </p:xfrm>
        <a:graphic>
          <a:graphicData uri="http://schemas.openxmlformats.org/drawingml/2006/table">
            <a:tbl>
              <a:tblPr firstRow="1" bandRow="1">
                <a:tableStyleId>{5C22544A-7EE6-4342-B048-85BDC9FD1C3A}</a:tableStyleId>
              </a:tblPr>
              <a:tblGrid>
                <a:gridCol w="1784465">
                  <a:extLst>
                    <a:ext uri="{9D8B030D-6E8A-4147-A177-3AD203B41FA5}">
                      <a16:colId xmlns:a16="http://schemas.microsoft.com/office/drawing/2014/main" val="3690614091"/>
                    </a:ext>
                  </a:extLst>
                </a:gridCol>
                <a:gridCol w="1318953">
                  <a:extLst>
                    <a:ext uri="{9D8B030D-6E8A-4147-A177-3AD203B41FA5}">
                      <a16:colId xmlns:a16="http://schemas.microsoft.com/office/drawing/2014/main" val="227371875"/>
                    </a:ext>
                  </a:extLst>
                </a:gridCol>
                <a:gridCol w="1396538">
                  <a:extLst>
                    <a:ext uri="{9D8B030D-6E8A-4147-A177-3AD203B41FA5}">
                      <a16:colId xmlns:a16="http://schemas.microsoft.com/office/drawing/2014/main" val="3113207760"/>
                    </a:ext>
                  </a:extLst>
                </a:gridCol>
                <a:gridCol w="1396538">
                  <a:extLst>
                    <a:ext uri="{9D8B030D-6E8A-4147-A177-3AD203B41FA5}">
                      <a16:colId xmlns:a16="http://schemas.microsoft.com/office/drawing/2014/main" val="1146744463"/>
                    </a:ext>
                  </a:extLst>
                </a:gridCol>
                <a:gridCol w="1318953">
                  <a:extLst>
                    <a:ext uri="{9D8B030D-6E8A-4147-A177-3AD203B41FA5}">
                      <a16:colId xmlns:a16="http://schemas.microsoft.com/office/drawing/2014/main" val="397902016"/>
                    </a:ext>
                  </a:extLst>
                </a:gridCol>
                <a:gridCol w="1318953">
                  <a:extLst>
                    <a:ext uri="{9D8B030D-6E8A-4147-A177-3AD203B41FA5}">
                      <a16:colId xmlns:a16="http://schemas.microsoft.com/office/drawing/2014/main" val="616954621"/>
                    </a:ext>
                  </a:extLst>
                </a:gridCol>
              </a:tblGrid>
              <a:tr h="370840">
                <a:tc>
                  <a:txBody>
                    <a:bodyPr/>
                    <a:lstStyle/>
                    <a:p>
                      <a:r>
                        <a:rPr lang="en-US" dirty="0" smtClean="0"/>
                        <a:t>Findings</a:t>
                      </a:r>
                      <a:endParaRPr lang="en-US" dirty="0"/>
                    </a:p>
                  </a:txBody>
                  <a:tcPr/>
                </a:tc>
                <a:tc>
                  <a:txBody>
                    <a:bodyPr/>
                    <a:lstStyle/>
                    <a:p>
                      <a:r>
                        <a:rPr lang="en-US" dirty="0" smtClean="0"/>
                        <a:t>2013-2014</a:t>
                      </a:r>
                      <a:endParaRPr lang="en-US" dirty="0"/>
                    </a:p>
                  </a:txBody>
                  <a:tcPr/>
                </a:tc>
                <a:tc>
                  <a:txBody>
                    <a:bodyPr/>
                    <a:lstStyle/>
                    <a:p>
                      <a:r>
                        <a:rPr lang="en-US" dirty="0" smtClean="0"/>
                        <a:t>2014-2015</a:t>
                      </a:r>
                      <a:endParaRPr lang="en-US" dirty="0"/>
                    </a:p>
                  </a:txBody>
                  <a:tcPr/>
                </a:tc>
                <a:tc>
                  <a:txBody>
                    <a:bodyPr/>
                    <a:lstStyle/>
                    <a:p>
                      <a:r>
                        <a:rPr lang="en-US" dirty="0" smtClean="0"/>
                        <a:t>2015-2016</a:t>
                      </a:r>
                      <a:endParaRPr lang="en-US" dirty="0"/>
                    </a:p>
                  </a:txBody>
                  <a:tcPr/>
                </a:tc>
                <a:tc>
                  <a:txBody>
                    <a:bodyPr/>
                    <a:lstStyle/>
                    <a:p>
                      <a:r>
                        <a:rPr lang="en-US" dirty="0" smtClean="0"/>
                        <a:t>2016-2017</a:t>
                      </a:r>
                      <a:endParaRPr lang="en-US" dirty="0"/>
                    </a:p>
                  </a:txBody>
                  <a:tcPr/>
                </a:tc>
                <a:tc>
                  <a:txBody>
                    <a:bodyPr/>
                    <a:lstStyle/>
                    <a:p>
                      <a:r>
                        <a:rPr lang="en-US" dirty="0" smtClean="0"/>
                        <a:t>2017-2018</a:t>
                      </a:r>
                      <a:endParaRPr lang="en-US" dirty="0"/>
                    </a:p>
                  </a:txBody>
                  <a:tcPr/>
                </a:tc>
                <a:extLst>
                  <a:ext uri="{0D108BD9-81ED-4DB2-BD59-A6C34878D82A}">
                    <a16:rowId xmlns:a16="http://schemas.microsoft.com/office/drawing/2014/main" val="333301431"/>
                  </a:ext>
                </a:extLst>
              </a:tr>
              <a:tr h="370840">
                <a:tc>
                  <a:txBody>
                    <a:bodyPr/>
                    <a:lstStyle/>
                    <a:p>
                      <a:r>
                        <a:rPr lang="en-US" dirty="0" smtClean="0"/>
                        <a:t># IC Findings</a:t>
                      </a:r>
                      <a:endParaRPr lang="en-US" dirty="0"/>
                    </a:p>
                  </a:txBody>
                  <a:tcPr/>
                </a:tc>
                <a:tc>
                  <a:txBody>
                    <a:bodyPr/>
                    <a:lstStyle/>
                    <a:p>
                      <a:pPr algn="ctr"/>
                      <a:r>
                        <a:rPr lang="en-US" dirty="0" smtClean="0"/>
                        <a:t>3320</a:t>
                      </a:r>
                      <a:endParaRPr lang="en-US" dirty="0"/>
                    </a:p>
                  </a:txBody>
                  <a:tcPr anchor="ctr"/>
                </a:tc>
                <a:tc>
                  <a:txBody>
                    <a:bodyPr/>
                    <a:lstStyle/>
                    <a:p>
                      <a:pPr algn="ctr"/>
                      <a:r>
                        <a:rPr lang="en-US" dirty="0" smtClean="0"/>
                        <a:t>1047</a:t>
                      </a:r>
                      <a:endParaRPr lang="en-US" dirty="0"/>
                    </a:p>
                  </a:txBody>
                  <a:tcPr anchor="ctr"/>
                </a:tc>
                <a:tc>
                  <a:txBody>
                    <a:bodyPr/>
                    <a:lstStyle/>
                    <a:p>
                      <a:pPr algn="ctr"/>
                      <a:r>
                        <a:rPr lang="en-US" dirty="0" smtClean="0"/>
                        <a:t>635</a:t>
                      </a:r>
                      <a:endParaRPr lang="en-US" dirty="0"/>
                    </a:p>
                  </a:txBody>
                  <a:tcPr anchor="ctr"/>
                </a:tc>
                <a:tc>
                  <a:txBody>
                    <a:bodyPr/>
                    <a:lstStyle/>
                    <a:p>
                      <a:pPr algn="ctr"/>
                      <a:r>
                        <a:rPr lang="en-US" dirty="0" smtClean="0"/>
                        <a:t>318</a:t>
                      </a:r>
                      <a:endParaRPr lang="en-US" dirty="0"/>
                    </a:p>
                  </a:txBody>
                  <a:tcPr anchor="ctr"/>
                </a:tc>
                <a:tc>
                  <a:txBody>
                    <a:bodyPr/>
                    <a:lstStyle/>
                    <a:p>
                      <a:pPr algn="ctr"/>
                      <a:r>
                        <a:rPr lang="en-US" smtClean="0"/>
                        <a:t>44</a:t>
                      </a:r>
                      <a:endParaRPr lang="en-US" dirty="0"/>
                    </a:p>
                  </a:txBody>
                  <a:tcPr anchor="ctr"/>
                </a:tc>
                <a:extLst>
                  <a:ext uri="{0D108BD9-81ED-4DB2-BD59-A6C34878D82A}">
                    <a16:rowId xmlns:a16="http://schemas.microsoft.com/office/drawing/2014/main" val="1061022409"/>
                  </a:ext>
                </a:extLst>
              </a:tr>
              <a:tr h="370840">
                <a:tc>
                  <a:txBody>
                    <a:bodyPr/>
                    <a:lstStyle/>
                    <a:p>
                      <a:r>
                        <a:rPr lang="en-US" dirty="0" smtClean="0"/>
                        <a:t>Missing IRB stamp</a:t>
                      </a:r>
                      <a:endParaRPr lang="en-US" dirty="0"/>
                    </a:p>
                  </a:txBody>
                  <a:tcPr/>
                </a:tc>
                <a:tc>
                  <a:txBody>
                    <a:bodyPr/>
                    <a:lstStyle/>
                    <a:p>
                      <a:pPr algn="ctr"/>
                      <a:r>
                        <a:rPr lang="en-US" dirty="0" smtClean="0"/>
                        <a:t>1698</a:t>
                      </a:r>
                      <a:endParaRPr lang="en-US" dirty="0"/>
                    </a:p>
                  </a:txBody>
                  <a:tcPr anchor="ctr"/>
                </a:tc>
                <a:tc>
                  <a:txBody>
                    <a:bodyPr/>
                    <a:lstStyle/>
                    <a:p>
                      <a:pPr algn="ctr"/>
                      <a:r>
                        <a:rPr lang="en-US" dirty="0" smtClean="0">
                          <a:solidFill>
                            <a:schemeClr val="tx1"/>
                          </a:solidFill>
                        </a:rPr>
                        <a:t>598</a:t>
                      </a:r>
                      <a:endParaRPr lang="en-US" dirty="0">
                        <a:solidFill>
                          <a:schemeClr val="tx1"/>
                        </a:solidFill>
                      </a:endParaRPr>
                    </a:p>
                  </a:txBody>
                  <a:tcPr anchor="ctr"/>
                </a:tc>
                <a:tc>
                  <a:txBody>
                    <a:bodyPr/>
                    <a:lstStyle/>
                    <a:p>
                      <a:pPr algn="ctr"/>
                      <a:r>
                        <a:rPr lang="en-US" dirty="0" smtClean="0"/>
                        <a:t>127</a:t>
                      </a:r>
                      <a:endParaRPr lang="en-US" dirty="0"/>
                    </a:p>
                  </a:txBody>
                  <a:tcPr anchor="ctr"/>
                </a:tc>
                <a:tc>
                  <a:txBody>
                    <a:bodyPr/>
                    <a:lstStyle/>
                    <a:p>
                      <a:pPr algn="ctr"/>
                      <a:r>
                        <a:rPr lang="en-US" dirty="0" smtClean="0"/>
                        <a:t>188</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2437187000"/>
                  </a:ext>
                </a:extLst>
              </a:tr>
              <a:tr h="370840">
                <a:tc>
                  <a:txBody>
                    <a:bodyPr/>
                    <a:lstStyle/>
                    <a:p>
                      <a:r>
                        <a:rPr lang="en-US" dirty="0" smtClean="0"/>
                        <a:t>IC dated for subject</a:t>
                      </a:r>
                      <a:endParaRPr lang="en-US" dirty="0"/>
                    </a:p>
                  </a:txBody>
                  <a:tcPr/>
                </a:tc>
                <a:tc>
                  <a:txBody>
                    <a:bodyPr/>
                    <a:lstStyle/>
                    <a:p>
                      <a:pPr algn="ctr"/>
                      <a:r>
                        <a:rPr lang="en-US" dirty="0" smtClean="0"/>
                        <a:t>384</a:t>
                      </a:r>
                      <a:endParaRPr lang="en-US" dirty="0"/>
                    </a:p>
                  </a:txBody>
                  <a:tcPr anchor="ctr"/>
                </a:tc>
                <a:tc>
                  <a:txBody>
                    <a:bodyPr/>
                    <a:lstStyle/>
                    <a:p>
                      <a:pPr algn="ctr"/>
                      <a:r>
                        <a:rPr lang="en-US" dirty="0" smtClean="0">
                          <a:solidFill>
                            <a:schemeClr val="tx1"/>
                          </a:solidFill>
                        </a:rPr>
                        <a:t>144</a:t>
                      </a:r>
                      <a:endParaRPr lang="en-US" dirty="0">
                        <a:solidFill>
                          <a:schemeClr val="tx1"/>
                        </a:solidFill>
                      </a:endParaRPr>
                    </a:p>
                  </a:txBody>
                  <a:tcPr anchor="ctr"/>
                </a:tc>
                <a:tc>
                  <a:txBody>
                    <a:bodyPr/>
                    <a:lstStyle/>
                    <a:p>
                      <a:pPr algn="ctr"/>
                      <a:r>
                        <a:rPr lang="en-US" dirty="0" smtClean="0"/>
                        <a:t>113</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9</a:t>
                      </a:r>
                      <a:endParaRPr lang="en-US" dirty="0"/>
                    </a:p>
                  </a:txBody>
                  <a:tcPr anchor="ctr"/>
                </a:tc>
                <a:extLst>
                  <a:ext uri="{0D108BD9-81ED-4DB2-BD59-A6C34878D82A}">
                    <a16:rowId xmlns:a16="http://schemas.microsoft.com/office/drawing/2014/main" val="862004832"/>
                  </a:ext>
                </a:extLst>
              </a:tr>
              <a:tr h="370840">
                <a:tc>
                  <a:txBody>
                    <a:bodyPr/>
                    <a:lstStyle/>
                    <a:p>
                      <a:r>
                        <a:rPr lang="en-US" dirty="0" smtClean="0"/>
                        <a:t>Missing HIPAA</a:t>
                      </a:r>
                      <a:endParaRPr lang="en-US" dirty="0"/>
                    </a:p>
                  </a:txBody>
                  <a:tcPr/>
                </a:tc>
                <a:tc>
                  <a:txBody>
                    <a:bodyPr/>
                    <a:lstStyle/>
                    <a:p>
                      <a:pPr algn="ctr"/>
                      <a:r>
                        <a:rPr lang="en-US" dirty="0" smtClean="0">
                          <a:solidFill>
                            <a:schemeClr val="tx1"/>
                          </a:solidFill>
                        </a:rPr>
                        <a:t>359</a:t>
                      </a:r>
                      <a:endParaRPr lang="en-US" dirty="0">
                        <a:solidFill>
                          <a:schemeClr val="tx1"/>
                        </a:solidFill>
                      </a:endParaRPr>
                    </a:p>
                  </a:txBody>
                  <a:tcPr anchor="ctr"/>
                </a:tc>
                <a:tc>
                  <a:txBody>
                    <a:bodyPr/>
                    <a:lstStyle/>
                    <a:p>
                      <a:pPr algn="ctr"/>
                      <a:r>
                        <a:rPr lang="en-US" dirty="0" smtClean="0">
                          <a:solidFill>
                            <a:schemeClr val="tx1"/>
                          </a:solidFill>
                        </a:rPr>
                        <a:t>86</a:t>
                      </a:r>
                      <a:endParaRPr lang="en-US" dirty="0">
                        <a:solidFill>
                          <a:schemeClr val="tx1"/>
                        </a:solidFill>
                      </a:endParaRPr>
                    </a:p>
                  </a:txBody>
                  <a:tcPr anchor="ctr"/>
                </a:tc>
                <a:tc>
                  <a:txBody>
                    <a:bodyPr/>
                    <a:lstStyle/>
                    <a:p>
                      <a:pPr algn="ctr"/>
                      <a:r>
                        <a:rPr lang="en-US" dirty="0" smtClean="0">
                          <a:solidFill>
                            <a:schemeClr val="tx1"/>
                          </a:solidFill>
                        </a:rPr>
                        <a:t>141</a:t>
                      </a:r>
                      <a:endParaRPr lang="en-US" dirty="0">
                        <a:solidFill>
                          <a:schemeClr val="tx1"/>
                        </a:solidFill>
                      </a:endParaRPr>
                    </a:p>
                  </a:txBody>
                  <a:tcPr anchor="ctr"/>
                </a:tc>
                <a:tc>
                  <a:txBody>
                    <a:bodyPr/>
                    <a:lstStyle/>
                    <a:p>
                      <a:pPr algn="ctr"/>
                      <a:r>
                        <a:rPr lang="en-US" dirty="0" smtClean="0">
                          <a:solidFill>
                            <a:schemeClr val="tx1"/>
                          </a:solidFill>
                        </a:rPr>
                        <a:t>7</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extLst>
                  <a:ext uri="{0D108BD9-81ED-4DB2-BD59-A6C34878D82A}">
                    <a16:rowId xmlns:a16="http://schemas.microsoft.com/office/drawing/2014/main" val="2505736266"/>
                  </a:ext>
                </a:extLst>
              </a:tr>
              <a:tr h="370840">
                <a:tc>
                  <a:txBody>
                    <a:bodyPr/>
                    <a:lstStyle/>
                    <a:p>
                      <a:r>
                        <a:rPr lang="en-US" dirty="0" smtClean="0"/>
                        <a:t>Non-approved consenter</a:t>
                      </a:r>
                      <a:endParaRPr lang="en-US" dirty="0"/>
                    </a:p>
                  </a:txBody>
                  <a:tcPr/>
                </a:tc>
                <a:tc>
                  <a:txBody>
                    <a:bodyPr/>
                    <a:lstStyle/>
                    <a:p>
                      <a:pPr algn="ctr"/>
                      <a:r>
                        <a:rPr lang="en-US" dirty="0" smtClean="0"/>
                        <a:t>24</a:t>
                      </a:r>
                      <a:endParaRPr lang="en-US" dirty="0"/>
                    </a:p>
                  </a:txBody>
                  <a:tcPr anchor="ctr"/>
                </a:tc>
                <a:tc>
                  <a:txBody>
                    <a:bodyPr/>
                    <a:lstStyle/>
                    <a:p>
                      <a:pPr algn="ctr"/>
                      <a:r>
                        <a:rPr lang="en-US" dirty="0" smtClean="0">
                          <a:solidFill>
                            <a:schemeClr val="tx1"/>
                          </a:solidFill>
                        </a:rPr>
                        <a:t>26</a:t>
                      </a:r>
                      <a:endParaRPr lang="en-US" dirty="0">
                        <a:solidFill>
                          <a:schemeClr val="tx1"/>
                        </a:solidFill>
                      </a:endParaRPr>
                    </a:p>
                  </a:txBody>
                  <a:tcPr anchor="ctr"/>
                </a:tc>
                <a:tc>
                  <a:txBody>
                    <a:bodyPr/>
                    <a:lstStyle/>
                    <a:p>
                      <a:pPr algn="ctr"/>
                      <a:r>
                        <a:rPr lang="en-US" dirty="0" smtClean="0"/>
                        <a:t>20</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1393669235"/>
                  </a:ext>
                </a:extLst>
              </a:tr>
              <a:tr h="370840">
                <a:tc>
                  <a:txBody>
                    <a:bodyPr/>
                    <a:lstStyle/>
                    <a:p>
                      <a:r>
                        <a:rPr lang="en-US" dirty="0" smtClean="0"/>
                        <a:t>Signature blocks not </a:t>
                      </a:r>
                      <a:r>
                        <a:rPr lang="en-US" dirty="0" smtClean="0"/>
                        <a:t>completed</a:t>
                      </a:r>
                    </a:p>
                    <a:p>
                      <a:r>
                        <a:rPr lang="en-US" sz="1400" dirty="0" smtClean="0"/>
                        <a:t>(if</a:t>
                      </a:r>
                      <a:r>
                        <a:rPr lang="en-US" sz="1400" baseline="0" dirty="0" smtClean="0"/>
                        <a:t> applicable)</a:t>
                      </a:r>
                      <a:endParaRPr lang="en-US" sz="1400" dirty="0"/>
                    </a:p>
                  </a:txBody>
                  <a:tcPr/>
                </a:tc>
                <a:tc>
                  <a:txBody>
                    <a:bodyPr/>
                    <a:lstStyle/>
                    <a:p>
                      <a:pPr algn="ctr"/>
                      <a:r>
                        <a:rPr lang="en-US" dirty="0" smtClean="0"/>
                        <a:t>29</a:t>
                      </a:r>
                      <a:endParaRPr lang="en-US" dirty="0"/>
                    </a:p>
                  </a:txBody>
                  <a:tcPr anchor="ctr"/>
                </a:tc>
                <a:tc>
                  <a:txBody>
                    <a:bodyPr/>
                    <a:lstStyle/>
                    <a:p>
                      <a:pPr algn="ctr"/>
                      <a:r>
                        <a:rPr lang="en-US" dirty="0" smtClean="0">
                          <a:solidFill>
                            <a:schemeClr val="tx1"/>
                          </a:solidFill>
                        </a:rPr>
                        <a:t>17</a:t>
                      </a:r>
                      <a:endParaRPr lang="en-US" dirty="0">
                        <a:solidFill>
                          <a:schemeClr val="tx1"/>
                        </a:solidFill>
                      </a:endParaRPr>
                    </a:p>
                  </a:txBody>
                  <a:tcPr anchor="ctr"/>
                </a:tc>
                <a:tc>
                  <a:txBody>
                    <a:bodyPr/>
                    <a:lstStyle/>
                    <a:p>
                      <a:pPr algn="ctr"/>
                      <a:r>
                        <a:rPr lang="en-US" dirty="0" smtClean="0"/>
                        <a:t>2</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410445499"/>
                  </a:ext>
                </a:extLst>
              </a:tr>
            </a:tbl>
          </a:graphicData>
        </a:graphic>
      </p:graphicFrame>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5ADFB4-F4BC-45D6-80CB-7EBB685ACC8C}" type="slidenum">
              <a:rPr lang="en-US" smtClean="0"/>
              <a:t>4</a:t>
            </a:fld>
            <a:endParaRPr lang="en-US"/>
          </a:p>
        </p:txBody>
      </p:sp>
    </p:spTree>
    <p:extLst>
      <p:ext uri="{BB962C8B-B14F-4D97-AF65-F5344CB8AC3E}">
        <p14:creationId xmlns:p14="http://schemas.microsoft.com/office/powerpoint/2010/main" val="54601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Informed Consent/HIPAA Findings</a:t>
            </a:r>
            <a:r>
              <a:rPr lang="en-US" dirty="0" smtClean="0"/>
              <a:t/>
            </a:r>
            <a:br>
              <a:rPr lang="en-US" dirty="0" smtClean="0"/>
            </a:br>
            <a:r>
              <a:rPr lang="en-US" sz="2700" dirty="0" smtClean="0"/>
              <a:t>(</a:t>
            </a:r>
            <a:r>
              <a:rPr lang="en-US" sz="2700" dirty="0" err="1" smtClean="0"/>
              <a:t>con’t</a:t>
            </a:r>
            <a:r>
              <a:rPr lang="en-US" sz="2700" dirty="0" smtClean="0"/>
              <a:t>)</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640337"/>
              </p:ext>
            </p:extLst>
          </p:nvPr>
        </p:nvGraphicFramePr>
        <p:xfrm>
          <a:off x="304800" y="1851570"/>
          <a:ext cx="8534400" cy="39776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690614091"/>
                    </a:ext>
                  </a:extLst>
                </a:gridCol>
                <a:gridCol w="1219200">
                  <a:extLst>
                    <a:ext uri="{9D8B030D-6E8A-4147-A177-3AD203B41FA5}">
                      <a16:colId xmlns:a16="http://schemas.microsoft.com/office/drawing/2014/main" val="227371875"/>
                    </a:ext>
                  </a:extLst>
                </a:gridCol>
                <a:gridCol w="1219200">
                  <a:extLst>
                    <a:ext uri="{9D8B030D-6E8A-4147-A177-3AD203B41FA5}">
                      <a16:colId xmlns:a16="http://schemas.microsoft.com/office/drawing/2014/main" val="3113207760"/>
                    </a:ext>
                  </a:extLst>
                </a:gridCol>
                <a:gridCol w="1219200">
                  <a:extLst>
                    <a:ext uri="{9D8B030D-6E8A-4147-A177-3AD203B41FA5}">
                      <a16:colId xmlns:a16="http://schemas.microsoft.com/office/drawing/2014/main" val="1146744463"/>
                    </a:ext>
                  </a:extLst>
                </a:gridCol>
                <a:gridCol w="1219200">
                  <a:extLst>
                    <a:ext uri="{9D8B030D-6E8A-4147-A177-3AD203B41FA5}">
                      <a16:colId xmlns:a16="http://schemas.microsoft.com/office/drawing/2014/main" val="397902016"/>
                    </a:ext>
                  </a:extLst>
                </a:gridCol>
                <a:gridCol w="1219200">
                  <a:extLst>
                    <a:ext uri="{9D8B030D-6E8A-4147-A177-3AD203B41FA5}">
                      <a16:colId xmlns:a16="http://schemas.microsoft.com/office/drawing/2014/main" val="616954621"/>
                    </a:ext>
                  </a:extLst>
                </a:gridCol>
              </a:tblGrid>
              <a:tr h="370840">
                <a:tc>
                  <a:txBody>
                    <a:bodyPr/>
                    <a:lstStyle/>
                    <a:p>
                      <a:r>
                        <a:rPr lang="en-US" dirty="0" smtClean="0"/>
                        <a:t>Findings</a:t>
                      </a:r>
                      <a:endParaRPr lang="en-US" dirty="0"/>
                    </a:p>
                  </a:txBody>
                  <a:tcPr/>
                </a:tc>
                <a:tc>
                  <a:txBody>
                    <a:bodyPr/>
                    <a:lstStyle/>
                    <a:p>
                      <a:r>
                        <a:rPr lang="en-US" dirty="0" smtClean="0"/>
                        <a:t>2013-2014</a:t>
                      </a:r>
                      <a:endParaRPr lang="en-US" dirty="0"/>
                    </a:p>
                  </a:txBody>
                  <a:tcPr/>
                </a:tc>
                <a:tc>
                  <a:txBody>
                    <a:bodyPr/>
                    <a:lstStyle/>
                    <a:p>
                      <a:r>
                        <a:rPr lang="en-US" dirty="0" smtClean="0"/>
                        <a:t>2014-2015</a:t>
                      </a:r>
                      <a:endParaRPr lang="en-US" dirty="0"/>
                    </a:p>
                  </a:txBody>
                  <a:tcPr/>
                </a:tc>
                <a:tc>
                  <a:txBody>
                    <a:bodyPr/>
                    <a:lstStyle/>
                    <a:p>
                      <a:r>
                        <a:rPr lang="en-US" dirty="0" smtClean="0"/>
                        <a:t>2015-2016</a:t>
                      </a:r>
                      <a:endParaRPr lang="en-US" dirty="0"/>
                    </a:p>
                  </a:txBody>
                  <a:tcPr/>
                </a:tc>
                <a:tc>
                  <a:txBody>
                    <a:bodyPr/>
                    <a:lstStyle/>
                    <a:p>
                      <a:r>
                        <a:rPr lang="en-US" dirty="0" smtClean="0"/>
                        <a:t>2016-2017</a:t>
                      </a:r>
                      <a:endParaRPr lang="en-US" dirty="0"/>
                    </a:p>
                  </a:txBody>
                  <a:tcPr/>
                </a:tc>
                <a:tc>
                  <a:txBody>
                    <a:bodyPr/>
                    <a:lstStyle/>
                    <a:p>
                      <a:r>
                        <a:rPr lang="en-US" dirty="0" smtClean="0"/>
                        <a:t>2017-2018</a:t>
                      </a:r>
                      <a:endParaRPr lang="en-US" dirty="0"/>
                    </a:p>
                  </a:txBody>
                  <a:tcPr/>
                </a:tc>
                <a:extLst>
                  <a:ext uri="{0D108BD9-81ED-4DB2-BD59-A6C34878D82A}">
                    <a16:rowId xmlns:a16="http://schemas.microsoft.com/office/drawing/2014/main" val="333301431"/>
                  </a:ext>
                </a:extLst>
              </a:tr>
              <a:tr h="370840">
                <a:tc>
                  <a:txBody>
                    <a:bodyPr/>
                    <a:lstStyle/>
                    <a:p>
                      <a:r>
                        <a:rPr lang="en-US" dirty="0" smtClean="0"/>
                        <a:t># IC Findings</a:t>
                      </a:r>
                      <a:endParaRPr lang="en-US" dirty="0"/>
                    </a:p>
                  </a:txBody>
                  <a:tcPr/>
                </a:tc>
                <a:tc>
                  <a:txBody>
                    <a:bodyPr/>
                    <a:lstStyle/>
                    <a:p>
                      <a:pPr algn="ctr"/>
                      <a:r>
                        <a:rPr lang="en-US" dirty="0" smtClean="0"/>
                        <a:t>3320</a:t>
                      </a:r>
                      <a:endParaRPr lang="en-US" dirty="0"/>
                    </a:p>
                  </a:txBody>
                  <a:tcPr anchor="ctr"/>
                </a:tc>
                <a:tc>
                  <a:txBody>
                    <a:bodyPr/>
                    <a:lstStyle/>
                    <a:p>
                      <a:pPr algn="ctr"/>
                      <a:r>
                        <a:rPr lang="en-US" sz="1800" dirty="0" smtClean="0">
                          <a:solidFill>
                            <a:schemeClr val="tx1"/>
                          </a:solidFill>
                        </a:rPr>
                        <a:t>1047</a:t>
                      </a:r>
                      <a:endParaRPr lang="en-US" sz="1800" dirty="0">
                        <a:solidFill>
                          <a:schemeClr val="tx1"/>
                        </a:solidFill>
                      </a:endParaRPr>
                    </a:p>
                  </a:txBody>
                  <a:tcPr anchor="ctr"/>
                </a:tc>
                <a:tc>
                  <a:txBody>
                    <a:bodyPr/>
                    <a:lstStyle/>
                    <a:p>
                      <a:pPr algn="ctr"/>
                      <a:r>
                        <a:rPr lang="en-US" dirty="0" smtClean="0"/>
                        <a:t>635</a:t>
                      </a:r>
                      <a:endParaRPr lang="en-US" dirty="0"/>
                    </a:p>
                  </a:txBody>
                  <a:tcPr anchor="ctr"/>
                </a:tc>
                <a:tc>
                  <a:txBody>
                    <a:bodyPr/>
                    <a:lstStyle/>
                    <a:p>
                      <a:pPr algn="ctr"/>
                      <a:r>
                        <a:rPr lang="en-US" dirty="0" smtClean="0"/>
                        <a:t>318</a:t>
                      </a:r>
                      <a:endParaRPr lang="en-US" dirty="0"/>
                    </a:p>
                  </a:txBody>
                  <a:tcPr anchor="ctr"/>
                </a:tc>
                <a:tc>
                  <a:txBody>
                    <a:bodyPr/>
                    <a:lstStyle/>
                    <a:p>
                      <a:pPr algn="ctr"/>
                      <a:r>
                        <a:rPr lang="en-US" dirty="0" smtClean="0"/>
                        <a:t>44</a:t>
                      </a:r>
                      <a:endParaRPr lang="en-US" dirty="0"/>
                    </a:p>
                  </a:txBody>
                  <a:tcPr anchor="ctr"/>
                </a:tc>
                <a:extLst>
                  <a:ext uri="{0D108BD9-81ED-4DB2-BD59-A6C34878D82A}">
                    <a16:rowId xmlns:a16="http://schemas.microsoft.com/office/drawing/2014/main" val="1061022409"/>
                  </a:ext>
                </a:extLst>
              </a:tr>
              <a:tr h="370840">
                <a:tc>
                  <a:txBody>
                    <a:bodyPr/>
                    <a:lstStyle/>
                    <a:p>
                      <a:r>
                        <a:rPr lang="en-US" sz="1800" dirty="0" smtClean="0"/>
                        <a:t>Dates don’t match</a:t>
                      </a:r>
                      <a:endParaRPr lang="en-US" sz="1800" dirty="0"/>
                    </a:p>
                  </a:txBody>
                  <a:tcPr/>
                </a:tc>
                <a:tc>
                  <a:txBody>
                    <a:bodyPr/>
                    <a:lstStyle/>
                    <a:p>
                      <a:pPr algn="ctr"/>
                      <a:r>
                        <a:rPr lang="en-US" dirty="0" smtClean="0"/>
                        <a:t>54</a:t>
                      </a:r>
                      <a:endParaRPr lang="en-US" dirty="0"/>
                    </a:p>
                  </a:txBody>
                  <a:tcPr anchor="ctr"/>
                </a:tc>
                <a:tc>
                  <a:txBody>
                    <a:bodyPr/>
                    <a:lstStyle/>
                    <a:p>
                      <a:pPr algn="ctr"/>
                      <a:r>
                        <a:rPr lang="en-US" sz="1800" dirty="0" smtClean="0">
                          <a:solidFill>
                            <a:schemeClr val="tx1"/>
                          </a:solidFill>
                        </a:rPr>
                        <a:t>23</a:t>
                      </a:r>
                      <a:endParaRPr lang="en-US" sz="1800" dirty="0">
                        <a:solidFill>
                          <a:schemeClr val="tx1"/>
                        </a:solidFill>
                      </a:endParaRPr>
                    </a:p>
                  </a:txBody>
                  <a:tcPr anchor="ctr"/>
                </a:tc>
                <a:tc>
                  <a:txBody>
                    <a:bodyPr/>
                    <a:lstStyle/>
                    <a:p>
                      <a:pPr algn="ctr"/>
                      <a:r>
                        <a:rPr lang="en-US" dirty="0" smtClean="0"/>
                        <a:t>3</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4</a:t>
                      </a:r>
                      <a:endParaRPr lang="en-US" dirty="0"/>
                    </a:p>
                  </a:txBody>
                  <a:tcPr anchor="ctr"/>
                </a:tc>
                <a:extLst>
                  <a:ext uri="{0D108BD9-81ED-4DB2-BD59-A6C34878D82A}">
                    <a16:rowId xmlns:a16="http://schemas.microsoft.com/office/drawing/2014/main" val="2437187000"/>
                  </a:ext>
                </a:extLst>
              </a:tr>
              <a:tr h="370840">
                <a:tc>
                  <a:txBody>
                    <a:bodyPr/>
                    <a:lstStyle/>
                    <a:p>
                      <a:r>
                        <a:rPr lang="en-US" sz="1800" dirty="0" smtClean="0"/>
                        <a:t>Missing dates/signatures</a:t>
                      </a:r>
                      <a:endParaRPr lang="en-US" sz="1800" dirty="0"/>
                    </a:p>
                  </a:txBody>
                  <a:tcPr/>
                </a:tc>
                <a:tc>
                  <a:txBody>
                    <a:bodyPr/>
                    <a:lstStyle/>
                    <a:p>
                      <a:pPr algn="ctr"/>
                      <a:r>
                        <a:rPr lang="en-US" dirty="0" smtClean="0"/>
                        <a:t>205</a:t>
                      </a:r>
                      <a:endParaRPr lang="en-US" dirty="0"/>
                    </a:p>
                  </a:txBody>
                  <a:tcPr anchor="ctr"/>
                </a:tc>
                <a:tc>
                  <a:txBody>
                    <a:bodyPr/>
                    <a:lstStyle/>
                    <a:p>
                      <a:pPr algn="ctr"/>
                      <a:r>
                        <a:rPr lang="en-US" sz="1800" dirty="0" smtClean="0">
                          <a:solidFill>
                            <a:schemeClr val="tx1"/>
                          </a:solidFill>
                        </a:rPr>
                        <a:t>26</a:t>
                      </a:r>
                      <a:endParaRPr lang="en-US" sz="1800" dirty="0">
                        <a:solidFill>
                          <a:schemeClr val="tx1"/>
                        </a:solidFill>
                      </a:endParaRPr>
                    </a:p>
                  </a:txBody>
                  <a:tcPr anchor="ctr"/>
                </a:tc>
                <a:tc>
                  <a:txBody>
                    <a:bodyPr/>
                    <a:lstStyle/>
                    <a:p>
                      <a:pPr algn="ctr"/>
                      <a:r>
                        <a:rPr lang="en-US" dirty="0" smtClean="0"/>
                        <a:t>65</a:t>
                      </a:r>
                      <a:endParaRPr lang="en-US" dirty="0"/>
                    </a:p>
                  </a:txBody>
                  <a:tcPr anchor="ctr"/>
                </a:tc>
                <a:tc>
                  <a:txBody>
                    <a:bodyPr/>
                    <a:lstStyle/>
                    <a:p>
                      <a:pPr algn="ctr"/>
                      <a:r>
                        <a:rPr lang="en-US" dirty="0" smtClean="0"/>
                        <a:t>18</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862004832"/>
                  </a:ext>
                </a:extLst>
              </a:tr>
              <a:tr h="370840">
                <a:tc>
                  <a:txBody>
                    <a:bodyPr/>
                    <a:lstStyle/>
                    <a:p>
                      <a:r>
                        <a:rPr lang="en-US" sz="1800" dirty="0" smtClean="0"/>
                        <a:t>Incorrect version</a:t>
                      </a:r>
                      <a:endParaRPr lang="en-US" sz="1800" dirty="0"/>
                    </a:p>
                  </a:txBody>
                  <a:tcPr/>
                </a:tc>
                <a:tc>
                  <a:txBody>
                    <a:bodyPr/>
                    <a:lstStyle/>
                    <a:p>
                      <a:pPr algn="ctr"/>
                      <a:r>
                        <a:rPr lang="en-US" dirty="0" smtClean="0">
                          <a:solidFill>
                            <a:schemeClr val="tx1"/>
                          </a:solidFill>
                        </a:rPr>
                        <a:t>207</a:t>
                      </a:r>
                      <a:endParaRPr lang="en-US" dirty="0">
                        <a:solidFill>
                          <a:schemeClr val="tx1"/>
                        </a:solidFill>
                      </a:endParaRPr>
                    </a:p>
                  </a:txBody>
                  <a:tcPr anchor="ctr"/>
                </a:tc>
                <a:tc>
                  <a:txBody>
                    <a:bodyPr/>
                    <a:lstStyle/>
                    <a:p>
                      <a:pPr algn="ctr"/>
                      <a:r>
                        <a:rPr lang="en-US" sz="1800" dirty="0" smtClean="0">
                          <a:solidFill>
                            <a:schemeClr val="tx1"/>
                          </a:solidFill>
                        </a:rPr>
                        <a:t>19</a:t>
                      </a:r>
                      <a:endParaRPr lang="en-US" sz="1800" dirty="0">
                        <a:solidFill>
                          <a:schemeClr val="tx1"/>
                        </a:solidFill>
                      </a:endParaRPr>
                    </a:p>
                  </a:txBody>
                  <a:tcPr anchor="ctr"/>
                </a:tc>
                <a:tc>
                  <a:txBody>
                    <a:bodyPr/>
                    <a:lstStyle/>
                    <a:p>
                      <a:pPr algn="ctr"/>
                      <a:r>
                        <a:rPr lang="en-US" dirty="0" smtClean="0">
                          <a:solidFill>
                            <a:schemeClr val="tx1"/>
                          </a:solidFill>
                        </a:rPr>
                        <a:t>15</a:t>
                      </a:r>
                      <a:endParaRPr lang="en-US" dirty="0">
                        <a:solidFill>
                          <a:schemeClr val="tx1"/>
                        </a:solidFill>
                      </a:endParaRPr>
                    </a:p>
                  </a:txBody>
                  <a:tcPr anchor="ctr"/>
                </a:tc>
                <a:tc>
                  <a:txBody>
                    <a:bodyPr/>
                    <a:lstStyle/>
                    <a:p>
                      <a:pPr algn="ctr"/>
                      <a:r>
                        <a:rPr lang="en-US" dirty="0" smtClean="0">
                          <a:solidFill>
                            <a:schemeClr val="tx1"/>
                          </a:solidFill>
                        </a:rPr>
                        <a:t>60</a:t>
                      </a:r>
                      <a:endParaRPr lang="en-US" dirty="0">
                        <a:solidFill>
                          <a:schemeClr val="tx1"/>
                        </a:solidFill>
                      </a:endParaRPr>
                    </a:p>
                  </a:txBody>
                  <a:tcPr anchor="ctr"/>
                </a:tc>
                <a:tc>
                  <a:txBody>
                    <a:bodyPr/>
                    <a:lstStyle/>
                    <a:p>
                      <a:pPr algn="ctr"/>
                      <a:r>
                        <a:rPr lang="en-US" dirty="0" smtClean="0">
                          <a:solidFill>
                            <a:schemeClr val="tx1"/>
                          </a:solidFill>
                        </a:rPr>
                        <a:t>0</a:t>
                      </a:r>
                      <a:endParaRPr lang="en-US" dirty="0">
                        <a:solidFill>
                          <a:schemeClr val="tx1"/>
                        </a:solidFill>
                      </a:endParaRPr>
                    </a:p>
                  </a:txBody>
                  <a:tcPr anchor="ctr"/>
                </a:tc>
                <a:extLst>
                  <a:ext uri="{0D108BD9-81ED-4DB2-BD59-A6C34878D82A}">
                    <a16:rowId xmlns:a16="http://schemas.microsoft.com/office/drawing/2014/main" val="2505736266"/>
                  </a:ext>
                </a:extLst>
              </a:tr>
              <a:tr h="370840">
                <a:tc>
                  <a:txBody>
                    <a:bodyPr/>
                    <a:lstStyle/>
                    <a:p>
                      <a:r>
                        <a:rPr lang="en-US" sz="1800" dirty="0" smtClean="0"/>
                        <a:t>Assent not</a:t>
                      </a:r>
                      <a:r>
                        <a:rPr lang="en-US" sz="1800" baseline="0" dirty="0" smtClean="0"/>
                        <a:t> obtained</a:t>
                      </a:r>
                      <a:endParaRPr lang="en-US" sz="1800" dirty="0"/>
                    </a:p>
                  </a:txBody>
                  <a:tcPr/>
                </a:tc>
                <a:tc>
                  <a:txBody>
                    <a:bodyPr/>
                    <a:lstStyle/>
                    <a:p>
                      <a:pPr algn="ctr"/>
                      <a:r>
                        <a:rPr lang="en-US" dirty="0" smtClean="0"/>
                        <a:t>43</a:t>
                      </a:r>
                      <a:endParaRPr lang="en-US" dirty="0"/>
                    </a:p>
                  </a:txBody>
                  <a:tcPr anchor="ctr"/>
                </a:tc>
                <a:tc>
                  <a:txBody>
                    <a:bodyPr/>
                    <a:lstStyle/>
                    <a:p>
                      <a:pPr algn="ctr"/>
                      <a:r>
                        <a:rPr lang="en-US" sz="1800" dirty="0" smtClean="0">
                          <a:solidFill>
                            <a:schemeClr val="tx1"/>
                          </a:solidFill>
                        </a:rPr>
                        <a:t>2</a:t>
                      </a:r>
                      <a:endParaRPr lang="en-US" sz="1800" dirty="0">
                        <a:solidFill>
                          <a:schemeClr val="tx1"/>
                        </a:solidFill>
                      </a:endParaRPr>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1393669235"/>
                  </a:ext>
                </a:extLst>
              </a:tr>
              <a:tr h="370840">
                <a:tc>
                  <a:txBody>
                    <a:bodyPr/>
                    <a:lstStyle/>
                    <a:p>
                      <a:r>
                        <a:rPr lang="en-US" sz="1800" dirty="0" smtClean="0"/>
                        <a:t>White-out used</a:t>
                      </a:r>
                      <a:endParaRPr lang="en-US" sz="1800" dirty="0"/>
                    </a:p>
                  </a:txBody>
                  <a:tcPr/>
                </a:tc>
                <a:tc>
                  <a:txBody>
                    <a:bodyPr/>
                    <a:lstStyle/>
                    <a:p>
                      <a:pPr algn="ctr"/>
                      <a:r>
                        <a:rPr lang="en-US" dirty="0" smtClean="0"/>
                        <a:t>45</a:t>
                      </a:r>
                      <a:endParaRPr lang="en-US" dirty="0"/>
                    </a:p>
                  </a:txBody>
                  <a:tcPr anchor="ctr"/>
                </a:tc>
                <a:tc>
                  <a:txBody>
                    <a:bodyPr/>
                    <a:lstStyle/>
                    <a:p>
                      <a:pPr algn="ctr"/>
                      <a:r>
                        <a:rPr lang="en-US" sz="1800" dirty="0" smtClean="0">
                          <a:solidFill>
                            <a:schemeClr val="tx1"/>
                          </a:solidFill>
                        </a:rPr>
                        <a:t>1</a:t>
                      </a:r>
                      <a:endParaRPr lang="en-US" sz="1800" dirty="0">
                        <a:solidFill>
                          <a:schemeClr val="tx1"/>
                        </a:solidFill>
                      </a:endParaRPr>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410445499"/>
                  </a:ext>
                </a:extLst>
              </a:tr>
              <a:tr h="370840">
                <a:tc>
                  <a:txBody>
                    <a:bodyPr/>
                    <a:lstStyle/>
                    <a:p>
                      <a:r>
                        <a:rPr lang="en-US" sz="1800" dirty="0" smtClean="0"/>
                        <a:t>Missing dates</a:t>
                      </a:r>
                      <a:endParaRPr lang="en-US" sz="1800" dirty="0"/>
                    </a:p>
                  </a:txBody>
                  <a:tcPr/>
                </a:tc>
                <a:tc>
                  <a:txBody>
                    <a:bodyPr/>
                    <a:lstStyle/>
                    <a:p>
                      <a:pPr algn="ctr"/>
                      <a:r>
                        <a:rPr lang="en-US" dirty="0" smtClean="0"/>
                        <a:t>216</a:t>
                      </a:r>
                      <a:endParaRPr lang="en-US" dirty="0"/>
                    </a:p>
                  </a:txBody>
                  <a:tcPr anchor="ctr"/>
                </a:tc>
                <a:tc>
                  <a:txBody>
                    <a:bodyPr/>
                    <a:lstStyle/>
                    <a:p>
                      <a:pPr algn="ctr"/>
                      <a:r>
                        <a:rPr lang="en-US" sz="1800" dirty="0" smtClean="0">
                          <a:solidFill>
                            <a:schemeClr val="tx1"/>
                          </a:solidFill>
                        </a:rPr>
                        <a:t>12</a:t>
                      </a:r>
                      <a:endParaRPr lang="en-US" sz="1800" dirty="0">
                        <a:solidFill>
                          <a:schemeClr val="tx1"/>
                        </a:solidFill>
                      </a:endParaRPr>
                    </a:p>
                  </a:txBody>
                  <a:tcPr anchor="ctr"/>
                </a:tc>
                <a:tc>
                  <a:txBody>
                    <a:bodyPr/>
                    <a:lstStyle/>
                    <a:p>
                      <a:pPr algn="ctr"/>
                      <a:r>
                        <a:rPr lang="en-US" dirty="0" smtClean="0"/>
                        <a:t>23</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3010635668"/>
                  </a:ext>
                </a:extLst>
              </a:tr>
              <a:tr h="370840">
                <a:tc>
                  <a:txBody>
                    <a:bodyPr/>
                    <a:lstStyle/>
                    <a:p>
                      <a:r>
                        <a:rPr lang="en-US" sz="1800" dirty="0" smtClean="0"/>
                        <a:t>Missing Consents</a:t>
                      </a:r>
                      <a:endParaRPr lang="en-US" sz="1800" dirty="0"/>
                    </a:p>
                  </a:txBody>
                  <a:tcPr/>
                </a:tc>
                <a:tc>
                  <a:txBody>
                    <a:bodyPr/>
                    <a:lstStyle/>
                    <a:p>
                      <a:pPr algn="ctr"/>
                      <a:r>
                        <a:rPr lang="en-US" dirty="0" smtClean="0"/>
                        <a:t>13</a:t>
                      </a:r>
                      <a:endParaRPr lang="en-US" dirty="0"/>
                    </a:p>
                  </a:txBody>
                  <a:tcPr anchor="ctr"/>
                </a:tc>
                <a:tc>
                  <a:txBody>
                    <a:bodyPr/>
                    <a:lstStyle/>
                    <a:p>
                      <a:pPr algn="ctr"/>
                      <a:r>
                        <a:rPr lang="en-US" sz="1800" dirty="0" smtClean="0">
                          <a:solidFill>
                            <a:schemeClr val="tx1"/>
                          </a:solidFill>
                        </a:rPr>
                        <a:t>6</a:t>
                      </a:r>
                      <a:endParaRPr lang="en-US" sz="1800" dirty="0">
                        <a:solidFill>
                          <a:schemeClr val="tx1"/>
                        </a:solidFill>
                      </a:endParaRPr>
                    </a:p>
                  </a:txBody>
                  <a:tcPr anchor="ctr"/>
                </a:tc>
                <a:tc>
                  <a:txBody>
                    <a:bodyPr/>
                    <a:lstStyle/>
                    <a:p>
                      <a:pPr algn="ctr"/>
                      <a:r>
                        <a:rPr lang="en-US" dirty="0" smtClean="0"/>
                        <a:t>2</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0</a:t>
                      </a:r>
                      <a:endParaRPr lang="en-US" dirty="0"/>
                    </a:p>
                  </a:txBody>
                  <a:tcPr anchor="ctr"/>
                </a:tc>
                <a:extLst>
                  <a:ext uri="{0D108BD9-81ED-4DB2-BD59-A6C34878D82A}">
                    <a16:rowId xmlns:a16="http://schemas.microsoft.com/office/drawing/2014/main" val="3351358283"/>
                  </a:ext>
                </a:extLst>
              </a:tr>
              <a:tr h="370840">
                <a:tc>
                  <a:txBody>
                    <a:bodyPr/>
                    <a:lstStyle/>
                    <a:p>
                      <a:r>
                        <a:rPr lang="en-US" sz="1800" dirty="0" smtClean="0"/>
                        <a:t>Missing pages</a:t>
                      </a:r>
                      <a:endParaRPr lang="en-US" sz="1800" dirty="0"/>
                    </a:p>
                  </a:txBody>
                  <a:tcPr/>
                </a:tc>
                <a:tc>
                  <a:txBody>
                    <a:bodyPr/>
                    <a:lstStyle/>
                    <a:p>
                      <a:pPr algn="ctr"/>
                      <a:r>
                        <a:rPr lang="en-US" dirty="0" smtClean="0"/>
                        <a:t>0</a:t>
                      </a:r>
                      <a:endParaRPr lang="en-US" dirty="0"/>
                    </a:p>
                  </a:txBody>
                  <a:tcPr anchor="ctr"/>
                </a:tc>
                <a:tc>
                  <a:txBody>
                    <a:bodyPr/>
                    <a:lstStyle/>
                    <a:p>
                      <a:pPr algn="ctr"/>
                      <a:r>
                        <a:rPr lang="en-US" sz="1800" dirty="0" smtClean="0">
                          <a:solidFill>
                            <a:schemeClr val="tx1"/>
                          </a:solidFill>
                        </a:rPr>
                        <a:t>62</a:t>
                      </a:r>
                      <a:endParaRPr lang="en-US" sz="1800" dirty="0">
                        <a:solidFill>
                          <a:schemeClr val="tx1"/>
                        </a:solidFill>
                      </a:endParaRPr>
                    </a:p>
                  </a:txBody>
                  <a:tcPr anchor="ctr"/>
                </a:tc>
                <a:tc>
                  <a:txBody>
                    <a:bodyPr/>
                    <a:lstStyle/>
                    <a:p>
                      <a:pPr algn="ctr"/>
                      <a:r>
                        <a:rPr lang="en-US" dirty="0" smtClean="0"/>
                        <a:t>107</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6</a:t>
                      </a:r>
                      <a:endParaRPr lang="en-US" dirty="0"/>
                    </a:p>
                  </a:txBody>
                  <a:tcPr anchor="ctr"/>
                </a:tc>
                <a:extLst>
                  <a:ext uri="{0D108BD9-81ED-4DB2-BD59-A6C34878D82A}">
                    <a16:rowId xmlns:a16="http://schemas.microsoft.com/office/drawing/2014/main" val="403370360"/>
                  </a:ext>
                </a:extLst>
              </a:tr>
            </a:tbl>
          </a:graphicData>
        </a:graphic>
      </p:graphicFrame>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5</a:t>
            </a:fld>
            <a:endParaRPr lang="en-US"/>
          </a:p>
        </p:txBody>
      </p:sp>
    </p:spTree>
    <p:extLst>
      <p:ext uri="{BB962C8B-B14F-4D97-AF65-F5344CB8AC3E}">
        <p14:creationId xmlns:p14="http://schemas.microsoft.com/office/powerpoint/2010/main" val="2032445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i="1" dirty="0" smtClean="0"/>
              <a:t>Common Deficiencies</a:t>
            </a:r>
            <a:endParaRPr lang="en-US" i="1" dirty="0"/>
          </a:p>
        </p:txBody>
      </p:sp>
      <p:sp>
        <p:nvSpPr>
          <p:cNvPr id="3" name="Content Placeholder 2"/>
          <p:cNvSpPr>
            <a:spLocks noGrp="1"/>
          </p:cNvSpPr>
          <p:nvPr>
            <p:ph idx="1"/>
          </p:nvPr>
        </p:nvSpPr>
        <p:spPr/>
        <p:txBody>
          <a:bodyPr/>
          <a:lstStyle/>
          <a:p>
            <a:pPr marL="0" indent="0">
              <a:buNone/>
            </a:pPr>
            <a:r>
              <a:rPr lang="en-US" dirty="0" smtClean="0"/>
              <a:t>Can you spot the errors?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400299"/>
            <a:ext cx="2638425" cy="3957638"/>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6</a:t>
            </a:fld>
            <a:endParaRPr lang="en-US"/>
          </a:p>
        </p:txBody>
      </p:sp>
    </p:spTree>
    <p:extLst>
      <p:ext uri="{BB962C8B-B14F-4D97-AF65-F5344CB8AC3E}">
        <p14:creationId xmlns:p14="http://schemas.microsoft.com/office/powerpoint/2010/main" val="1864336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88869710"/>
              </p:ext>
            </p:extLst>
          </p:nvPr>
        </p:nvGraphicFramePr>
        <p:xfrm>
          <a:off x="2040315" y="152400"/>
          <a:ext cx="5046285" cy="6531087"/>
        </p:xfrm>
        <a:graphic>
          <a:graphicData uri="http://schemas.openxmlformats.org/presentationml/2006/ole">
            <mc:AlternateContent xmlns:mc="http://schemas.openxmlformats.org/markup-compatibility/2006">
              <mc:Choice xmlns:v="urn:schemas-microsoft-com:vml" Requires="v">
                <p:oleObj spid="_x0000_s9307"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2040315" y="152400"/>
                        <a:ext cx="5046285" cy="6531087"/>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ADFB4-F4BC-45D6-80CB-7EBB685ACC8C}" type="slidenum">
              <a:rPr lang="en-US" smtClean="0"/>
              <a:t>7</a:t>
            </a:fld>
            <a:endParaRPr lang="en-US"/>
          </a:p>
        </p:txBody>
      </p:sp>
    </p:spTree>
    <p:extLst>
      <p:ext uri="{BB962C8B-B14F-4D97-AF65-F5344CB8AC3E}">
        <p14:creationId xmlns:p14="http://schemas.microsoft.com/office/powerpoint/2010/main" val="326558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66710637"/>
              </p:ext>
            </p:extLst>
          </p:nvPr>
        </p:nvGraphicFramePr>
        <p:xfrm>
          <a:off x="2116514" y="-26581"/>
          <a:ext cx="5063371" cy="6553200"/>
        </p:xfrm>
        <a:graphic>
          <a:graphicData uri="http://schemas.openxmlformats.org/presentationml/2006/ole">
            <mc:AlternateContent xmlns:mc="http://schemas.openxmlformats.org/markup-compatibility/2006">
              <mc:Choice xmlns:v="urn:schemas-microsoft-com:vml" Requires="v">
                <p:oleObj spid="_x0000_s6235" name="Acrobat Document" r:id="rId3" imgW="5829300" imgH="7543800" progId="AcroExch.Document.11">
                  <p:embed/>
                </p:oleObj>
              </mc:Choice>
              <mc:Fallback>
                <p:oleObj name="Acrobat Document" r:id="rId3" imgW="5829300" imgH="7543800" progId="AcroExch.Document.11">
                  <p:embed/>
                  <p:pic>
                    <p:nvPicPr>
                      <p:cNvPr id="0" name=""/>
                      <p:cNvPicPr/>
                      <p:nvPr/>
                    </p:nvPicPr>
                    <p:blipFill>
                      <a:blip r:embed="rId4"/>
                      <a:stretch>
                        <a:fillRect/>
                      </a:stretch>
                    </p:blipFill>
                    <p:spPr>
                      <a:xfrm>
                        <a:off x="2116514" y="-26581"/>
                        <a:ext cx="5063371" cy="6553200"/>
                      </a:xfrm>
                      <a:prstGeom prst="rect">
                        <a:avLst/>
                      </a:prstGeom>
                    </p:spPr>
                  </p:pic>
                </p:oleObj>
              </mc:Fallback>
            </mc:AlternateContent>
          </a:graphicData>
        </a:graphic>
      </p:graphicFrame>
      <p:sp>
        <p:nvSpPr>
          <p:cNvPr id="3" name="TextBox 2"/>
          <p:cNvSpPr txBox="1"/>
          <p:nvPr/>
        </p:nvSpPr>
        <p:spPr>
          <a:xfrm>
            <a:off x="1981200" y="5410200"/>
            <a:ext cx="5334000" cy="261610"/>
          </a:xfrm>
          <a:prstGeom prst="rect">
            <a:avLst/>
          </a:prstGeom>
          <a:noFill/>
        </p:spPr>
        <p:txBody>
          <a:bodyPr wrap="square" rtlCol="0">
            <a:spAutoFit/>
          </a:bodyPr>
          <a:lstStyle/>
          <a:p>
            <a:r>
              <a:rPr lang="en-US" sz="1100" dirty="0" smtClean="0"/>
              <a:t>Approved UMass Medical School IRB: Do not sign this form after this date: 5/13/2014</a:t>
            </a:r>
            <a:endParaRPr lang="en-US" sz="1100" dirty="0"/>
          </a:p>
        </p:txBody>
      </p:sp>
      <p:sp>
        <p:nvSpPr>
          <p:cNvPr id="4" name="Rectangle 3"/>
          <p:cNvSpPr/>
          <p:nvPr/>
        </p:nvSpPr>
        <p:spPr>
          <a:xfrm>
            <a:off x="2590800" y="6248400"/>
            <a:ext cx="3886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ADFB4-F4BC-45D6-80CB-7EBB685ACC8C}" type="slidenum">
              <a:rPr lang="en-US" smtClean="0"/>
              <a:t>8</a:t>
            </a:fld>
            <a:endParaRPr lang="en-US"/>
          </a:p>
        </p:txBody>
      </p:sp>
    </p:spTree>
    <p:extLst>
      <p:ext uri="{BB962C8B-B14F-4D97-AF65-F5344CB8AC3E}">
        <p14:creationId xmlns:p14="http://schemas.microsoft.com/office/powerpoint/2010/main" val="3675335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i="1" dirty="0" smtClean="0"/>
              <a:t>Reasons For Missing eIRB Stamp</a:t>
            </a:r>
            <a:endParaRPr lang="en-US" sz="4000" i="1" dirty="0"/>
          </a:p>
        </p:txBody>
      </p:sp>
      <p:sp>
        <p:nvSpPr>
          <p:cNvPr id="3" name="Content Placeholder 2"/>
          <p:cNvSpPr>
            <a:spLocks noGrp="1"/>
          </p:cNvSpPr>
          <p:nvPr>
            <p:ph idx="1"/>
          </p:nvPr>
        </p:nvSpPr>
        <p:spPr>
          <a:xfrm>
            <a:off x="609600" y="2743200"/>
            <a:ext cx="8229600" cy="3276600"/>
          </a:xfrm>
        </p:spPr>
        <p:txBody>
          <a:bodyPr>
            <a:normAutofit/>
          </a:bodyPr>
          <a:lstStyle/>
          <a:p>
            <a:r>
              <a:rPr lang="en-US" dirty="0" smtClean="0"/>
              <a:t>Study staff didn’t know it was required</a:t>
            </a:r>
          </a:p>
          <a:p>
            <a:r>
              <a:rPr lang="en-US" dirty="0" smtClean="0"/>
              <a:t>Printed consent and HIPAA on wrong side of the </a:t>
            </a:r>
            <a:r>
              <a:rPr lang="en-US" dirty="0" err="1" smtClean="0"/>
              <a:t>eIRB</a:t>
            </a:r>
            <a:r>
              <a:rPr lang="en-US" dirty="0" smtClean="0"/>
              <a:t> protocol page</a:t>
            </a:r>
          </a:p>
          <a:p>
            <a:r>
              <a:rPr lang="en-US" dirty="0" smtClean="0"/>
              <a:t>Printer or copy machine is cutting off the stamp</a:t>
            </a:r>
          </a:p>
          <a:p>
            <a:r>
              <a:rPr lang="en-US" dirty="0" smtClean="0"/>
              <a:t>Staff turnover (back to reason 1)</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ADFB4-F4BC-45D6-80CB-7EBB685ACC8C}" type="slidenum">
              <a:rPr lang="en-US" smtClean="0"/>
              <a:t>9</a:t>
            </a:fld>
            <a:endParaRPr lang="en-US"/>
          </a:p>
        </p:txBody>
      </p:sp>
    </p:spTree>
    <p:extLst>
      <p:ext uri="{BB962C8B-B14F-4D97-AF65-F5344CB8AC3E}">
        <p14:creationId xmlns:p14="http://schemas.microsoft.com/office/powerpoint/2010/main" val="3780797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2418</TotalTime>
  <Words>1094</Words>
  <Application>Microsoft Office PowerPoint</Application>
  <PresentationFormat>On-screen Show (4:3)</PresentationFormat>
  <Paragraphs>270</Paragraphs>
  <Slides>31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Constantia</vt:lpstr>
      <vt:lpstr>Courier New</vt:lpstr>
      <vt:lpstr>Wingdings 2</vt:lpstr>
      <vt:lpstr>Flow</vt:lpstr>
      <vt:lpstr>Acrobat Document</vt:lpstr>
      <vt:lpstr>Document</vt:lpstr>
      <vt:lpstr>Understanding the Process of Documenting Informed Consent</vt:lpstr>
      <vt:lpstr>QA Study Audits</vt:lpstr>
      <vt:lpstr>QA Study Audits</vt:lpstr>
      <vt:lpstr>Informed Consent/HIPAA Findings</vt:lpstr>
      <vt:lpstr>Informed Consent/HIPAA Findings (con’t)</vt:lpstr>
      <vt:lpstr>Common Deficiencies</vt:lpstr>
      <vt:lpstr>PowerPoint Presentation</vt:lpstr>
      <vt:lpstr>PowerPoint Presentation</vt:lpstr>
      <vt:lpstr>Reasons For Missing eIRB Stamp</vt:lpstr>
      <vt:lpstr>IRB Guidance HRP-802</vt:lpstr>
      <vt:lpstr>PowerPoint Presentation</vt:lpstr>
      <vt:lpstr>PowerPoint Presentation</vt:lpstr>
      <vt:lpstr>PowerPoint Presentation</vt:lpstr>
      <vt:lpstr>PowerPoint Presentation</vt:lpstr>
      <vt:lpstr>PowerPoint Presentation</vt:lpstr>
      <vt:lpstr>PowerPoint Presentation</vt:lpstr>
      <vt:lpstr>IRB Guidance HRP-803</vt:lpstr>
      <vt:lpstr>PowerPoint Presentation</vt:lpstr>
      <vt:lpstr>Investigator Obligations HRP-800</vt:lpstr>
      <vt:lpstr>Documenting consent process</vt:lpstr>
      <vt:lpstr>PowerPoint Presentation</vt:lpstr>
      <vt:lpstr>Informed Consent Frequently Asked Questions</vt:lpstr>
      <vt:lpstr>Informed Consent FAQs</vt:lpstr>
      <vt:lpstr>Informed Consent FAQs</vt:lpstr>
      <vt:lpstr>Informed Consent FAQs</vt:lpstr>
      <vt:lpstr>PowerPoint Presentation</vt:lpstr>
      <vt:lpstr>Informed Consent FAQs</vt:lpstr>
      <vt:lpstr>Informed Consent FAQs</vt:lpstr>
      <vt:lpstr>Informed Consent FAQs</vt:lpstr>
      <vt:lpstr>UMass IRB Policies and Procedures</vt:lpstr>
      <vt:lpstr>Questions?</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the Informed Consent Process</dc:title>
  <dc:creator>Byars, Teresa</dc:creator>
  <cp:lastModifiedBy>Roussell, Anne</cp:lastModifiedBy>
  <cp:revision>110</cp:revision>
  <cp:lastPrinted>2018-07-24T16:54:20Z</cp:lastPrinted>
  <dcterms:created xsi:type="dcterms:W3CDTF">2015-04-08T17:30:23Z</dcterms:created>
  <dcterms:modified xsi:type="dcterms:W3CDTF">2018-07-25T12:59:58Z</dcterms:modified>
</cp:coreProperties>
</file>