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30"/>
  </p:notesMasterIdLst>
  <p:handoutMasterIdLst>
    <p:handoutMasterId r:id="rId31"/>
  </p:handoutMasterIdLst>
  <p:sldIdLst>
    <p:sldId id="282" r:id="rId2"/>
    <p:sldId id="311" r:id="rId3"/>
    <p:sldId id="315" r:id="rId4"/>
    <p:sldId id="312" r:id="rId5"/>
    <p:sldId id="313" r:id="rId6"/>
    <p:sldId id="314" r:id="rId7"/>
    <p:sldId id="316" r:id="rId8"/>
    <p:sldId id="300" r:id="rId9"/>
    <p:sldId id="287" r:id="rId10"/>
    <p:sldId id="288" r:id="rId11"/>
    <p:sldId id="290" r:id="rId12"/>
    <p:sldId id="292" r:id="rId13"/>
    <p:sldId id="293" r:id="rId14"/>
    <p:sldId id="294" r:id="rId15"/>
    <p:sldId id="291" r:id="rId16"/>
    <p:sldId id="295" r:id="rId17"/>
    <p:sldId id="296" r:id="rId18"/>
    <p:sldId id="318" r:id="rId19"/>
    <p:sldId id="302" r:id="rId20"/>
    <p:sldId id="303" r:id="rId21"/>
    <p:sldId id="304" r:id="rId22"/>
    <p:sldId id="305" r:id="rId23"/>
    <p:sldId id="306" r:id="rId24"/>
    <p:sldId id="307" r:id="rId25"/>
    <p:sldId id="308" r:id="rId26"/>
    <p:sldId id="309" r:id="rId27"/>
    <p:sldId id="310" r:id="rId28"/>
    <p:sldId id="297" r:id="rId29"/>
  </p:sldIdLst>
  <p:sldSz cx="9144000" cy="6858000" type="screen4x3"/>
  <p:notesSz cx="6985000" cy="92837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61" autoAdjust="0"/>
    <p:restoredTop sz="86506" autoAdjust="0"/>
  </p:normalViewPr>
  <p:slideViewPr>
    <p:cSldViewPr>
      <p:cViewPr varScale="1">
        <p:scale>
          <a:sx n="110" d="100"/>
          <a:sy n="110" d="100"/>
        </p:scale>
        <p:origin x="1637"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220"/>
    </p:cViewPr>
  </p:sorterViewPr>
  <p:notesViewPr>
    <p:cSldViewPr>
      <p:cViewPr varScale="1">
        <p:scale>
          <a:sx n="56" d="100"/>
          <a:sy n="56" d="100"/>
        </p:scale>
        <p:origin x="-2580" y="-96"/>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pPr>
              <a:defRPr/>
            </a:pPr>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pPr>
              <a:defRPr/>
            </a:pPr>
            <a:fld id="{E911F089-7F6C-40B8-A15E-A4BD21E22055}" type="datetimeFigureOut">
              <a:rPr lang="en-US"/>
              <a:pPr>
                <a:defRPr/>
              </a:pPr>
              <a:t>7/23/2018</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pPr>
              <a:defRPr/>
            </a:pPr>
            <a:fld id="{833493C2-BEC6-4EC8-9563-ACA9BDC73F71}" type="slidenum">
              <a:rPr lang="en-US"/>
              <a:pPr>
                <a:defRPr/>
              </a:pPr>
              <a:t>‹#›</a:t>
            </a:fld>
            <a:endParaRPr lang="en-US"/>
          </a:p>
        </p:txBody>
      </p:sp>
    </p:spTree>
    <p:extLst>
      <p:ext uri="{BB962C8B-B14F-4D97-AF65-F5344CB8AC3E}">
        <p14:creationId xmlns:p14="http://schemas.microsoft.com/office/powerpoint/2010/main" val="137675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eaLnBrk="1" hangingPunct="1">
              <a:defRPr sz="1200"/>
            </a:lvl1pPr>
          </a:lstStyle>
          <a:p>
            <a:pPr>
              <a:defRPr/>
            </a:pPr>
            <a:endParaRPr lang="en-US"/>
          </a:p>
        </p:txBody>
      </p:sp>
      <p:sp>
        <p:nvSpPr>
          <p:cNvPr id="47107" name="Rectangle 3"/>
          <p:cNvSpPr>
            <a:spLocks noGrp="1" noChangeArrowheads="1"/>
          </p:cNvSpPr>
          <p:nvPr>
            <p:ph type="dt" idx="1"/>
          </p:nvPr>
        </p:nvSpPr>
        <p:spPr bwMode="auto">
          <a:xfrm>
            <a:off x="3956550" y="0"/>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98500" y="4409758"/>
            <a:ext cx="5588000" cy="417766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817904"/>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eaLnBrk="1" hangingPunct="1">
              <a:defRPr sz="1200"/>
            </a:lvl1pPr>
          </a:lstStyle>
          <a:p>
            <a:pPr>
              <a:defRPr/>
            </a:pPr>
            <a:endParaRPr lang="en-US"/>
          </a:p>
        </p:txBody>
      </p:sp>
      <p:sp>
        <p:nvSpPr>
          <p:cNvPr id="47111" name="Rectangle 7"/>
          <p:cNvSpPr>
            <a:spLocks noGrp="1" noChangeArrowheads="1"/>
          </p:cNvSpPr>
          <p:nvPr>
            <p:ph type="sldNum" sz="quarter" idx="5"/>
          </p:nvPr>
        </p:nvSpPr>
        <p:spPr bwMode="auto">
          <a:xfrm>
            <a:off x="3956550" y="8817904"/>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eaLnBrk="1" hangingPunct="1">
              <a:defRPr sz="1200"/>
            </a:lvl1pPr>
          </a:lstStyle>
          <a:p>
            <a:pPr>
              <a:defRPr/>
            </a:pPr>
            <a:fld id="{06374962-E155-4015-8A16-80F3243CF41C}" type="slidenum">
              <a:rPr lang="en-US"/>
              <a:pPr>
                <a:defRPr/>
              </a:pPr>
              <a:t>‹#›</a:t>
            </a:fld>
            <a:endParaRPr lang="en-US"/>
          </a:p>
        </p:txBody>
      </p:sp>
    </p:spTree>
    <p:extLst>
      <p:ext uri="{BB962C8B-B14F-4D97-AF65-F5344CB8AC3E}">
        <p14:creationId xmlns:p14="http://schemas.microsoft.com/office/powerpoint/2010/main" val="3050032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smtClean="0"/>
          </a:p>
        </p:txBody>
      </p:sp>
      <p:sp>
        <p:nvSpPr>
          <p:cNvPr id="26628" name="Slide Number Placeholder 3"/>
          <p:cNvSpPr>
            <a:spLocks noGrp="1"/>
          </p:cNvSpPr>
          <p:nvPr>
            <p:ph type="sldNum" sz="quarter" idx="5"/>
          </p:nvPr>
        </p:nvSpPr>
        <p:spPr>
          <a:noFill/>
        </p:spPr>
        <p:txBody>
          <a:bodyPr/>
          <a:lstStyle/>
          <a:p>
            <a:fld id="{654EE06E-798E-42A2-AE23-4D0EBE23940D}"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18474"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847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p>
        </p:txBody>
      </p:sp>
      <p:sp>
        <p:nvSpPr>
          <p:cNvPr id="45" name="Rectangle 45"/>
          <p:cNvSpPr>
            <a:spLocks noGrp="1" noChangeArrowheads="1"/>
          </p:cNvSpPr>
          <p:nvPr>
            <p:ph type="ftr" sz="quarter" idx="11"/>
          </p:nvPr>
        </p:nvSpPr>
        <p:spPr/>
        <p:txBody>
          <a:bodyPr/>
          <a:lstStyle>
            <a:lvl1pPr>
              <a:defRPr/>
            </a:lvl1pPr>
          </a:lstStyle>
          <a:p>
            <a:pPr>
              <a:defRPr/>
            </a:pPr>
            <a:endParaRPr lang="en-US"/>
          </a:p>
        </p:txBody>
      </p:sp>
      <p:sp>
        <p:nvSpPr>
          <p:cNvPr id="46" name="Rectangle 46"/>
          <p:cNvSpPr>
            <a:spLocks noGrp="1" noChangeArrowheads="1"/>
          </p:cNvSpPr>
          <p:nvPr>
            <p:ph type="sldNum" sz="quarter" idx="12"/>
          </p:nvPr>
        </p:nvSpPr>
        <p:spPr/>
        <p:txBody>
          <a:bodyPr/>
          <a:lstStyle>
            <a:lvl1pPr>
              <a:defRPr/>
            </a:lvl1pPr>
          </a:lstStyle>
          <a:p>
            <a:pPr>
              <a:defRPr/>
            </a:pPr>
            <a:fld id="{E75E5D22-BC7B-4097-9BD2-3B95AA62F9C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8A44D70E-DD2A-4103-BB7C-72FD256B39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320FEE9-2FBE-4D14-96BE-464A6894AF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A2D94F6-1006-4C62-A14C-E02688F97B2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EA4E8440-5603-429E-B320-B5161DF018A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9D877517-1DA9-4D50-B68C-B92C123007F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2AC8124B-5268-4E9E-91BD-5C494E98754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BA47DE67-433C-4801-9D46-0C738BB3AA3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E2B88BCF-2C6A-40F9-8384-4050A6F959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892F9996-A90D-4D35-81DA-05CE9EA5B4E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D3A340DB-81AE-49AD-A348-3165C68FBE3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741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1741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1741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1741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741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741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741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741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741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742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742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742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42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742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742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1742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1742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1742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1742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1743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1743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743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1743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1743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1743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1743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1743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1743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1743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1744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1744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1744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744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1744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1744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1744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1068" name="Group 39"/>
            <p:cNvGrpSpPr>
              <a:grpSpLocks/>
            </p:cNvGrpSpPr>
            <p:nvPr userDrawn="1"/>
          </p:nvGrpSpPr>
          <p:grpSpPr bwMode="auto">
            <a:xfrm>
              <a:off x="0" y="1632"/>
              <a:ext cx="5758" cy="1858"/>
              <a:chOff x="0" y="1632"/>
              <a:chExt cx="5758" cy="1858"/>
            </a:xfrm>
          </p:grpSpPr>
          <p:sp>
            <p:nvSpPr>
              <p:cNvPr id="1744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744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1745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5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5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1745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1745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17C87387-8C1F-4314-9CFE-644F5EDE5063}"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2"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229600" cy="2743200"/>
          </a:xfrm>
        </p:spPr>
        <p:txBody>
          <a:bodyPr/>
          <a:lstStyle/>
          <a:p>
            <a:pPr eaLnBrk="1" hangingPunct="1"/>
            <a:r>
              <a:rPr lang="en-US" sz="4400" b="1" dirty="0" smtClean="0">
                <a:solidFill>
                  <a:srgbClr val="FFFF00"/>
                </a:solidFill>
              </a:rPr>
              <a:t>IRB Prompt Reporting Requirements</a:t>
            </a:r>
            <a:endParaRPr lang="en-US" sz="4400" b="1" dirty="0" smtClean="0">
              <a:solidFill>
                <a:srgbClr val="FFFF00"/>
              </a:solidFill>
              <a:effectLst/>
            </a:endParaRPr>
          </a:p>
        </p:txBody>
      </p:sp>
      <p:sp>
        <p:nvSpPr>
          <p:cNvPr id="84996" name="Rectangle 4"/>
          <p:cNvSpPr>
            <a:spLocks noGrp="1" noChangeArrowheads="1"/>
          </p:cNvSpPr>
          <p:nvPr>
            <p:ph type="subTitle" idx="1"/>
          </p:nvPr>
        </p:nvSpPr>
        <p:spPr>
          <a:xfrm>
            <a:off x="914400" y="4267200"/>
            <a:ext cx="7467600" cy="1371600"/>
          </a:xfrm>
        </p:spPr>
        <p:txBody>
          <a:bodyPr/>
          <a:lstStyle/>
          <a:p>
            <a:pPr eaLnBrk="1" hangingPunct="1">
              <a:defRPr/>
            </a:pPr>
            <a:r>
              <a:rPr lang="en-US" sz="3200" dirty="0" smtClean="0"/>
              <a:t>Allison Blodgett, PhD, CIP</a:t>
            </a:r>
          </a:p>
          <a:p>
            <a:pPr eaLnBrk="1" hangingPunct="1">
              <a:defRPr/>
            </a:pPr>
            <a:r>
              <a:rPr lang="en-US" sz="3200" dirty="0" smtClean="0"/>
              <a:t>Director of IRB Operations</a:t>
            </a:r>
          </a:p>
          <a:p>
            <a:pPr eaLnBrk="1" hangingPunct="1">
              <a:defRPr/>
            </a:pPr>
            <a:r>
              <a:rPr lang="en-US" sz="3200" dirty="0" smtClean="0"/>
              <a:t>UMass Medical School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rgbClr val="FFFF00"/>
                </a:solidFill>
                <a:effectLst/>
              </a:rPr>
              <a:t>Serious adverse event:</a:t>
            </a:r>
            <a:endParaRPr lang="en-US" dirty="0">
              <a:solidFill>
                <a:srgbClr val="FFFF00"/>
              </a:solidFill>
              <a:effectLst/>
            </a:endParaRPr>
          </a:p>
        </p:txBody>
      </p:sp>
      <p:sp>
        <p:nvSpPr>
          <p:cNvPr id="3" name="Content Placeholder 2"/>
          <p:cNvSpPr>
            <a:spLocks noGrp="1"/>
          </p:cNvSpPr>
          <p:nvPr>
            <p:ph idx="1"/>
          </p:nvPr>
        </p:nvSpPr>
        <p:spPr>
          <a:xfrm>
            <a:off x="457200" y="1600200"/>
            <a:ext cx="8229600" cy="5029200"/>
          </a:xfrm>
        </p:spPr>
        <p:txBody>
          <a:bodyPr/>
          <a:lstStyle/>
          <a:p>
            <a:r>
              <a:rPr lang="en-US" sz="2800" dirty="0" smtClean="0"/>
              <a:t>Any adverse event that results in significant or increased risk to the subject such as an event which: results in death; is life threatening; requires inpatient hospitalization or prolongation of existing hospitalization; results in a persistent or significant disability/incapacity; results in a congenital anomaly/birth defect; or any other adverse event that, based upon appropriate medical judgment, may jeopardize the subject’s health and may require medical or surgical intervention.</a:t>
            </a:r>
          </a:p>
          <a:p>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457200" y="76200"/>
            <a:ext cx="8229600" cy="1143000"/>
          </a:xfrm>
        </p:spPr>
        <p:txBody>
          <a:bodyPr/>
          <a:lstStyle/>
          <a:p>
            <a:r>
              <a:rPr lang="en-US" dirty="0" smtClean="0">
                <a:solidFill>
                  <a:srgbClr val="FFFF00"/>
                </a:solidFill>
              </a:rPr>
              <a:t>Example 1</a:t>
            </a:r>
            <a:endParaRPr lang="en-US" dirty="0">
              <a:solidFill>
                <a:srgbClr val="FFFF00"/>
              </a:solidFill>
            </a:endParaRPr>
          </a:p>
        </p:txBody>
      </p:sp>
      <p:sp>
        <p:nvSpPr>
          <p:cNvPr id="12" name="Content Placeholder 11"/>
          <p:cNvSpPr>
            <a:spLocks noGrp="1"/>
          </p:cNvSpPr>
          <p:nvPr>
            <p:ph idx="1"/>
          </p:nvPr>
        </p:nvSpPr>
        <p:spPr>
          <a:xfrm>
            <a:off x="457200" y="1066800"/>
            <a:ext cx="8229600" cy="5562600"/>
          </a:xfrm>
        </p:spPr>
        <p:txBody>
          <a:bodyPr/>
          <a:lstStyle/>
          <a:p>
            <a:r>
              <a:rPr lang="en-US" sz="2400" dirty="0" smtClean="0"/>
              <a:t>A subject participating in a phase 3, randomized, double-blind, controlled clinical trial comparing the relative safety and efficacy of a new chemotherapy agent combined with the current standard chemotherapy regimen, versus placebo combined with the current standard chemotherapy regimen, for the management of multiple myeloma develops </a:t>
            </a:r>
            <a:r>
              <a:rPr lang="en-US" sz="2400" dirty="0" err="1" smtClean="0"/>
              <a:t>neutropenia</a:t>
            </a:r>
            <a:r>
              <a:rPr lang="en-US" sz="2400" dirty="0" smtClean="0"/>
              <a:t> and sepsis.  </a:t>
            </a:r>
          </a:p>
          <a:p>
            <a:endParaRPr lang="en-US" sz="2400" dirty="0" smtClean="0"/>
          </a:p>
          <a:p>
            <a:r>
              <a:rPr lang="en-US" sz="2400" dirty="0" smtClean="0"/>
              <a:t>The subject subsequently develops multi-organ failure and dies.  </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Example 1</a:t>
            </a:r>
            <a:endParaRPr lang="en-US" dirty="0">
              <a:solidFill>
                <a:srgbClr val="FFFF00"/>
              </a:solidFill>
            </a:endParaRPr>
          </a:p>
        </p:txBody>
      </p:sp>
      <p:sp>
        <p:nvSpPr>
          <p:cNvPr id="3" name="Content Placeholder 2"/>
          <p:cNvSpPr>
            <a:spLocks noGrp="1"/>
          </p:cNvSpPr>
          <p:nvPr>
            <p:ph idx="1"/>
          </p:nvPr>
        </p:nvSpPr>
        <p:spPr/>
        <p:txBody>
          <a:bodyPr/>
          <a:lstStyle/>
          <a:p>
            <a:r>
              <a:rPr lang="en-US" sz="2400" dirty="0" smtClean="0"/>
              <a:t>Prolonged bone marrow suppression resulting in </a:t>
            </a:r>
            <a:r>
              <a:rPr lang="en-US" sz="2400" dirty="0" err="1" smtClean="0"/>
              <a:t>neutropenia</a:t>
            </a:r>
            <a:r>
              <a:rPr lang="en-US" sz="2400" dirty="0" smtClean="0"/>
              <a:t> and risk of life-threatening infections is a known complication of the chemotherapy regimens being tested in this clinical trial and these risks are described in the IRB-approved protocol and informed consent document.  </a:t>
            </a:r>
          </a:p>
          <a:p>
            <a:r>
              <a:rPr lang="en-US" sz="2400" dirty="0" smtClean="0"/>
              <a:t>The investigators conclude that the subject’s infection and death are directly related to the research interventions.  </a:t>
            </a:r>
          </a:p>
          <a:p>
            <a:r>
              <a:rPr lang="en-US" sz="2400" dirty="0" smtClean="0"/>
              <a:t>A review of data on all subjects enrolled so far reveals that the incidence of severe </a:t>
            </a:r>
            <a:r>
              <a:rPr lang="en-US" sz="2400" dirty="0" err="1" smtClean="0"/>
              <a:t>neutropenia</a:t>
            </a:r>
            <a:r>
              <a:rPr lang="en-US" sz="2400" dirty="0" smtClean="0"/>
              <a:t>, infection, and death are within the expected frequency.</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2475"/>
            <a:ext cx="8229600" cy="2778125"/>
          </a:xfrm>
        </p:spPr>
        <p:txBody>
          <a:bodyPr/>
          <a:lstStyle/>
          <a:p>
            <a:r>
              <a:rPr lang="en-US" dirty="0" smtClean="0"/>
              <a:t>Requires prompt reporting to IRB? NO</a:t>
            </a:r>
          </a:p>
          <a:p>
            <a:r>
              <a:rPr lang="en-US" dirty="0"/>
              <a:t>T</a:t>
            </a:r>
            <a:r>
              <a:rPr lang="en-US" dirty="0" smtClean="0"/>
              <a:t>he occurrence of severe infections and death, in terms of nature, severity, and frequency, was expected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FFFF00"/>
                </a:solidFill>
              </a:rPr>
              <a:t>Example 2</a:t>
            </a:r>
            <a:endParaRPr lang="en-US" dirty="0">
              <a:solidFill>
                <a:srgbClr val="FFFF00"/>
              </a:solidFill>
            </a:endParaRPr>
          </a:p>
        </p:txBody>
      </p:sp>
      <p:sp>
        <p:nvSpPr>
          <p:cNvPr id="3" name="Content Placeholder 2"/>
          <p:cNvSpPr>
            <a:spLocks noGrp="1"/>
          </p:cNvSpPr>
          <p:nvPr>
            <p:ph idx="1"/>
          </p:nvPr>
        </p:nvSpPr>
        <p:spPr>
          <a:xfrm>
            <a:off x="457200" y="838200"/>
            <a:ext cx="8229600" cy="5867400"/>
          </a:xfrm>
        </p:spPr>
        <p:txBody>
          <a:bodyPr/>
          <a:lstStyle/>
          <a:p>
            <a:r>
              <a:rPr lang="en-US" sz="2400" dirty="0" smtClean="0"/>
              <a:t>Subjects with coronary artery disease presenting with unstable angina are enrolled in a multicenter clinical trial evaluating the safety and efficacy of an investigational vascular stent.  </a:t>
            </a:r>
          </a:p>
          <a:p>
            <a:endParaRPr lang="en-US" sz="2400" dirty="0" smtClean="0"/>
          </a:p>
          <a:p>
            <a:r>
              <a:rPr lang="en-US" sz="2400" dirty="0" smtClean="0"/>
              <a:t>Based on prior studies in animals and humans, the investigators anticipate that up to 5% of subjects receiving the investigational stent will require emergency coronary artery bypass graft (CABG) surgery because of acute blockage of the stent that is unresponsive to non-surgical interventions.  </a:t>
            </a:r>
          </a:p>
          <a:p>
            <a:endParaRPr lang="en-US" sz="2400" dirty="0" smtClean="0"/>
          </a:p>
          <a:p>
            <a:r>
              <a:rPr lang="en-US" sz="2400" dirty="0" smtClean="0"/>
              <a:t>The risk of needing emergency CABG surgery is described in the IRB-approved protocol and informed consent document.  </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Example 2</a:t>
            </a:r>
            <a:endParaRPr lang="en-US" dirty="0">
              <a:solidFill>
                <a:srgbClr val="FFFF00"/>
              </a:solidFill>
            </a:endParaRPr>
          </a:p>
        </p:txBody>
      </p:sp>
      <p:sp>
        <p:nvSpPr>
          <p:cNvPr id="3" name="Content Placeholder 2"/>
          <p:cNvSpPr>
            <a:spLocks noGrp="1"/>
          </p:cNvSpPr>
          <p:nvPr>
            <p:ph idx="1"/>
          </p:nvPr>
        </p:nvSpPr>
        <p:spPr/>
        <p:txBody>
          <a:bodyPr/>
          <a:lstStyle/>
          <a:p>
            <a:r>
              <a:rPr lang="en-US" sz="2400" dirty="0" smtClean="0"/>
              <a:t>After the first 20 subjects are enrolled in the study, a DSMB conducts an interim analysis, as required by the IRB-approved protocol, and notes that 10 subjects have needed to undergo emergency CABG surgery soon after placement of the investigational stent.  </a:t>
            </a:r>
          </a:p>
          <a:p>
            <a:endParaRPr lang="en-US" sz="2400" dirty="0" smtClean="0"/>
          </a:p>
          <a:p>
            <a:r>
              <a:rPr lang="en-US" sz="2400" dirty="0" smtClean="0"/>
              <a:t>The DSMB monitoring the clinical trial concludes that the rate at which subjects have needed to undergo CABG greatly exceeds the expected rate and communicates this information to the investigators.  </a:t>
            </a:r>
          </a:p>
          <a:p>
            <a:endParaRPr lang="en-US" sz="2400" dirty="0"/>
          </a:p>
        </p:txBody>
      </p:sp>
      <p:sp>
        <p:nvSpPr>
          <p:cNvPr id="4" name="Rectangle 3"/>
          <p:cNvSpPr/>
          <p:nvPr/>
        </p:nvSpPr>
        <p:spPr>
          <a:xfrm>
            <a:off x="2286000" y="2828836"/>
            <a:ext cx="4572000" cy="369332"/>
          </a:xfrm>
          <a:prstGeom prst="rect">
            <a:avLst/>
          </a:prstGeom>
        </p:spPr>
        <p:txBody>
          <a:bodyPr>
            <a:spAutoFit/>
          </a:bodyPr>
          <a:lstStyle/>
          <a:p>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lstStyle/>
          <a:p>
            <a:r>
              <a:rPr lang="en-US" dirty="0"/>
              <a:t>Requires prompt reporting to IRB? YES</a:t>
            </a:r>
            <a:endParaRPr lang="en-US" dirty="0" smtClean="0"/>
          </a:p>
          <a:p>
            <a:endParaRPr lang="en-US" dirty="0" smtClean="0"/>
          </a:p>
          <a:p>
            <a:r>
              <a:rPr lang="en-US" dirty="0"/>
              <a:t>T</a:t>
            </a:r>
            <a:r>
              <a:rPr lang="en-US" dirty="0" smtClean="0"/>
              <a:t>he frequency at which subjects have needed to undergo emergency CABG surgery was significantly higher than the expected frequency; </a:t>
            </a:r>
          </a:p>
          <a:p>
            <a:endParaRPr lang="en-US" dirty="0" smtClean="0"/>
          </a:p>
          <a:p>
            <a:r>
              <a:rPr lang="en-US" dirty="0" smtClean="0"/>
              <a:t>these events were related to participation in the research; and </a:t>
            </a:r>
          </a:p>
          <a:p>
            <a:endParaRPr lang="en-US" dirty="0" smtClean="0"/>
          </a:p>
          <a:p>
            <a:r>
              <a:rPr lang="en-US" dirty="0" smtClean="0"/>
              <a:t>these events were serious.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Example 3</a:t>
            </a:r>
            <a:endParaRPr lang="en-US" dirty="0">
              <a:solidFill>
                <a:srgbClr val="FFFF00"/>
              </a:solidFill>
            </a:endParaRPr>
          </a:p>
        </p:txBody>
      </p:sp>
      <p:sp>
        <p:nvSpPr>
          <p:cNvPr id="3" name="Content Placeholder 2"/>
          <p:cNvSpPr>
            <a:spLocks noGrp="1"/>
          </p:cNvSpPr>
          <p:nvPr>
            <p:ph idx="1"/>
          </p:nvPr>
        </p:nvSpPr>
        <p:spPr/>
        <p:txBody>
          <a:bodyPr/>
          <a:lstStyle/>
          <a:p>
            <a:r>
              <a:rPr lang="en-US" sz="2800" dirty="0" smtClean="0"/>
              <a:t>A researcher is traveling home and stops at Dunkin Donuts to buy a medium iced coffee with skim milk and 12 Splendas.</a:t>
            </a:r>
          </a:p>
          <a:p>
            <a:r>
              <a:rPr lang="en-US" sz="2800" dirty="0" smtClean="0"/>
              <a:t>While the investigator is inside ordering someone reaches into the car window and takes the laptop, which was on the passenger seat.</a:t>
            </a:r>
          </a:p>
          <a:p>
            <a:r>
              <a:rPr lang="en-US" sz="2800" dirty="0" smtClean="0"/>
              <a:t>The laptop contained a list of subject names and information (including </a:t>
            </a:r>
            <a:r>
              <a:rPr lang="en-US" sz="2800" dirty="0" err="1" smtClean="0"/>
              <a:t>ss</a:t>
            </a:r>
            <a:r>
              <a:rPr lang="en-US" sz="2800" dirty="0" smtClean="0"/>
              <a:t>#).  </a:t>
            </a:r>
          </a:p>
          <a:p>
            <a:r>
              <a:rPr lang="en-US" sz="2800" dirty="0" smtClean="0"/>
              <a:t>The laptop was password protected AND there was a password for the specific file.</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Ask yourself</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00427677"/>
              </p:ext>
            </p:extLst>
          </p:nvPr>
        </p:nvGraphicFramePr>
        <p:xfrm>
          <a:off x="457200" y="1600200"/>
          <a:ext cx="8229600" cy="338328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gridSpan="6">
                  <a:txBody>
                    <a:bodyPr/>
                    <a:lstStyle/>
                    <a:p>
                      <a:pPr algn="ctr"/>
                      <a:r>
                        <a:rPr lang="en-US" sz="2000" dirty="0" smtClean="0"/>
                        <a:t>EVENT/INFORMATION</a:t>
                      </a:r>
                      <a:endParaRPr lang="en-US" sz="2000"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0000"/>
                  </a:ext>
                </a:extLst>
              </a:tr>
              <a:tr h="370840">
                <a:tc>
                  <a:txBody>
                    <a:bodyPr/>
                    <a:lstStyle/>
                    <a:p>
                      <a:r>
                        <a:rPr lang="en-US" sz="2000" b="1" i="1" dirty="0" smtClean="0"/>
                        <a:t>Who needs to</a:t>
                      </a:r>
                      <a:r>
                        <a:rPr lang="en-US" sz="2000" b="1" i="1" baseline="0" dirty="0" smtClean="0"/>
                        <a:t> know?</a:t>
                      </a:r>
                      <a:endParaRPr lang="en-US" sz="2000" b="1" i="1" dirty="0"/>
                    </a:p>
                  </a:txBody>
                  <a:tcPr/>
                </a:tc>
                <a:tc>
                  <a:txBody>
                    <a:bodyPr/>
                    <a:lstStyle/>
                    <a:p>
                      <a:pPr algn="ctr"/>
                      <a:r>
                        <a:rPr lang="en-US" sz="2000" dirty="0" smtClean="0"/>
                        <a:t>Sponsor?</a:t>
                      </a:r>
                      <a:endParaRPr lang="en-US" sz="2000" dirty="0"/>
                    </a:p>
                  </a:txBody>
                  <a:tcPr/>
                </a:tc>
                <a:tc gridSpan="2">
                  <a:txBody>
                    <a:bodyPr/>
                    <a:lstStyle/>
                    <a:p>
                      <a:pPr algn="ctr"/>
                      <a:r>
                        <a:rPr lang="en-US" sz="2000" dirty="0" smtClean="0"/>
                        <a:t>UMMS IRB?</a:t>
                      </a:r>
                      <a:endParaRPr lang="en-US" sz="2000" dirty="0"/>
                    </a:p>
                  </a:txBody>
                  <a:tcPr/>
                </a:tc>
                <a:tc hMerge="1">
                  <a:txBody>
                    <a:bodyPr/>
                    <a:lstStyle/>
                    <a:p>
                      <a:endParaRPr lang="en-US"/>
                    </a:p>
                  </a:txBody>
                  <a:tcPr/>
                </a:tc>
                <a:tc gridSpan="2">
                  <a:txBody>
                    <a:bodyPr/>
                    <a:lstStyle/>
                    <a:p>
                      <a:pPr algn="ctr"/>
                      <a:r>
                        <a:rPr lang="en-US" sz="2000" dirty="0" smtClean="0"/>
                        <a:t>External IRB?</a:t>
                      </a:r>
                      <a:endParaRPr lang="en-US" sz="2000" dirty="0"/>
                    </a:p>
                  </a:txBody>
                  <a:tcPr/>
                </a:tc>
                <a:tc hMerge="1">
                  <a:txBody>
                    <a:bodyPr/>
                    <a:lstStyle/>
                    <a:p>
                      <a:endParaRPr lang="en-US"/>
                    </a:p>
                  </a:txBody>
                  <a:tcPr/>
                </a:tc>
                <a:extLst>
                  <a:ext uri="{0D108BD9-81ED-4DB2-BD59-A6C34878D82A}">
                    <a16:rowId xmlns:a16="http://schemas.microsoft.com/office/drawing/2014/main" val="10001"/>
                  </a:ext>
                </a:extLst>
              </a:tr>
              <a:tr h="370840">
                <a:tc>
                  <a:txBody>
                    <a:bodyPr/>
                    <a:lstStyle/>
                    <a:p>
                      <a:endParaRPr lang="en-US" sz="2000" b="1" i="1" dirty="0"/>
                    </a:p>
                  </a:txBody>
                  <a:tcPr/>
                </a:tc>
                <a:tc>
                  <a:txBody>
                    <a:bodyPr/>
                    <a:lstStyle/>
                    <a:p>
                      <a:pPr algn="ctr"/>
                      <a:endParaRPr lang="en-US" sz="2000" dirty="0"/>
                    </a:p>
                  </a:txBody>
                  <a:tcPr/>
                </a:tc>
                <a:tc gridSpan="2">
                  <a:txBody>
                    <a:bodyPr/>
                    <a:lstStyle/>
                    <a:p>
                      <a:pPr algn="ctr"/>
                      <a:r>
                        <a:rPr lang="en-US" sz="2000" dirty="0" smtClean="0"/>
                        <a:t>UMMS IT?</a:t>
                      </a:r>
                      <a:endParaRPr lang="en-US" sz="2000" dirty="0"/>
                    </a:p>
                  </a:txBody>
                  <a:tcPr/>
                </a:tc>
                <a:tc hMerge="1">
                  <a:txBody>
                    <a:bodyPr/>
                    <a:lstStyle/>
                    <a:p>
                      <a:pPr algn="ctr"/>
                      <a:endParaRPr lang="en-US" dirty="0"/>
                    </a:p>
                  </a:txBody>
                  <a:tcPr/>
                </a:tc>
                <a:tc>
                  <a:txBody>
                    <a:bodyPr/>
                    <a:lstStyle/>
                    <a:p>
                      <a:pPr algn="ct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txBody>
                  <a:tcPr/>
                </a:tc>
                <a:extLst>
                  <a:ext uri="{0D108BD9-81ED-4DB2-BD59-A6C34878D82A}">
                    <a16:rowId xmlns:a16="http://schemas.microsoft.com/office/drawing/2014/main" val="10002"/>
                  </a:ext>
                </a:extLst>
              </a:tr>
              <a:tr h="370840">
                <a:tc>
                  <a:txBody>
                    <a:bodyPr/>
                    <a:lstStyle/>
                    <a:p>
                      <a:endParaRPr lang="en-US" sz="2000" b="1" i="1" dirty="0"/>
                    </a:p>
                  </a:txBody>
                  <a:tcPr/>
                </a:tc>
                <a:tc>
                  <a:txBody>
                    <a:bodyPr/>
                    <a:lstStyle/>
                    <a:p>
                      <a:pPr algn="ctr"/>
                      <a:endParaRPr lang="en-US" sz="2000" dirty="0"/>
                    </a:p>
                  </a:txBody>
                  <a:tcPr/>
                </a:tc>
                <a:tc gridSpan="2">
                  <a:txBody>
                    <a:bodyPr/>
                    <a:lstStyle/>
                    <a:p>
                      <a:pPr algn="ctr"/>
                      <a:r>
                        <a:rPr lang="en-US" sz="2000" dirty="0" smtClean="0"/>
                        <a:t>Privacy?</a:t>
                      </a:r>
                      <a:endParaRPr lang="en-US" sz="2000" dirty="0"/>
                    </a:p>
                  </a:txBody>
                  <a:tcPr/>
                </a:tc>
                <a:tc hMerge="1">
                  <a:txBody>
                    <a:bodyPr/>
                    <a:lstStyle/>
                    <a:p>
                      <a:endParaRPr lang="en-US"/>
                    </a:p>
                  </a:txBody>
                  <a:tcPr/>
                </a:tc>
                <a:tc>
                  <a:txBody>
                    <a:bodyPr/>
                    <a:lstStyle/>
                    <a:p>
                      <a:pPr algn="ct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txBody>
                  <a:tcPr/>
                </a:tc>
                <a:extLst>
                  <a:ext uri="{0D108BD9-81ED-4DB2-BD59-A6C34878D82A}">
                    <a16:rowId xmlns:a16="http://schemas.microsoft.com/office/drawing/2014/main" val="10003"/>
                  </a:ext>
                </a:extLst>
              </a:tr>
              <a:tr h="370840">
                <a:tc>
                  <a:txBody>
                    <a:bodyPr/>
                    <a:lstStyle/>
                    <a:p>
                      <a:endParaRPr lang="en-US" sz="2000" b="1" i="1" dirty="0"/>
                    </a:p>
                  </a:txBody>
                  <a:tcPr/>
                </a:tc>
                <a:tc>
                  <a:txBody>
                    <a:bodyPr/>
                    <a:lstStyle/>
                    <a:p>
                      <a:pPr algn="ctr"/>
                      <a:endParaRPr lang="en-US" sz="2000" dirty="0"/>
                    </a:p>
                  </a:txBody>
                  <a:tcPr/>
                </a:tc>
                <a:tc gridSpan="2">
                  <a:txBody>
                    <a:bodyPr/>
                    <a:lstStyle/>
                    <a:p>
                      <a:pPr algn="ctr"/>
                      <a:r>
                        <a:rPr lang="en-US" sz="2000" dirty="0" smtClean="0"/>
                        <a:t>Police?</a:t>
                      </a:r>
                      <a:endParaRPr lang="en-US" sz="2000" dirty="0"/>
                    </a:p>
                  </a:txBody>
                  <a:tcPr/>
                </a:tc>
                <a:tc hMerge="1">
                  <a:txBody>
                    <a:bodyPr/>
                    <a:lstStyle/>
                    <a:p>
                      <a:endParaRPr lang="en-US"/>
                    </a:p>
                  </a:txBody>
                  <a:tcPr/>
                </a:tc>
                <a:tc>
                  <a:txBody>
                    <a:bodyPr/>
                    <a:lstStyle/>
                    <a:p>
                      <a:pPr algn="ct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txBody>
                  <a:tcPr/>
                </a:tc>
                <a:extLst>
                  <a:ext uri="{0D108BD9-81ED-4DB2-BD59-A6C34878D82A}">
                    <a16:rowId xmlns:a16="http://schemas.microsoft.com/office/drawing/2014/main" val="10004"/>
                  </a:ext>
                </a:extLst>
              </a:tr>
              <a:tr h="370840">
                <a:tc>
                  <a:txBody>
                    <a:bodyPr/>
                    <a:lstStyle/>
                    <a:p>
                      <a:r>
                        <a:rPr lang="en-US" sz="2000" b="1" i="1" dirty="0" smtClean="0"/>
                        <a:t>How</a:t>
                      </a:r>
                      <a:r>
                        <a:rPr lang="en-US" sz="2000" b="1" i="1" baseline="0" dirty="0" smtClean="0"/>
                        <a:t> quickly?</a:t>
                      </a:r>
                      <a:endParaRPr lang="en-US" sz="2000" b="1" i="1" dirty="0"/>
                    </a:p>
                  </a:txBody>
                  <a:tcPr/>
                </a:tc>
                <a:tc>
                  <a:txBody>
                    <a:bodyPr/>
                    <a:lstStyle/>
                    <a:p>
                      <a:pPr algn="ctr"/>
                      <a:r>
                        <a:rPr lang="en-US" sz="2000" dirty="0" smtClean="0"/>
                        <a:t>24 hours</a:t>
                      </a:r>
                      <a:endParaRPr lang="en-US" sz="2000" dirty="0"/>
                    </a:p>
                  </a:txBody>
                  <a:tcPr/>
                </a:tc>
                <a:tc>
                  <a:txBody>
                    <a:bodyPr/>
                    <a:lstStyle/>
                    <a:p>
                      <a:pPr algn="ctr"/>
                      <a:r>
                        <a:rPr lang="en-US" sz="2000" dirty="0" smtClean="0"/>
                        <a:t>5 days</a:t>
                      </a:r>
                      <a:endParaRPr lang="en-US" sz="2000" dirty="0"/>
                    </a:p>
                  </a:txBody>
                  <a:tcPr/>
                </a:tc>
                <a:tc>
                  <a:txBody>
                    <a:bodyPr/>
                    <a:lstStyle/>
                    <a:p>
                      <a:pPr algn="ctr"/>
                      <a:r>
                        <a:rPr lang="en-US" sz="2000" dirty="0" smtClean="0"/>
                        <a:t>@</a:t>
                      </a:r>
                      <a:r>
                        <a:rPr lang="en-US" sz="2000" baseline="0" dirty="0" smtClean="0"/>
                        <a:t> CR</a:t>
                      </a:r>
                      <a:endParaRPr lang="en-US" sz="2000" dirty="0"/>
                    </a:p>
                  </a:txBody>
                  <a:tcPr/>
                </a:tc>
                <a:tc>
                  <a:txBody>
                    <a:bodyPr/>
                    <a:lstStyle/>
                    <a:p>
                      <a:pPr algn="ctr"/>
                      <a:r>
                        <a:rPr lang="en-US" sz="2000" dirty="0" smtClean="0"/>
                        <a:t>“Promptly”</a:t>
                      </a:r>
                      <a:endParaRPr 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a:t>
                      </a:r>
                      <a:r>
                        <a:rPr lang="en-US" sz="2000" baseline="0" dirty="0" smtClean="0"/>
                        <a:t> CR</a:t>
                      </a:r>
                      <a:endParaRPr lang="en-US" sz="2000" dirty="0" smtClean="0"/>
                    </a:p>
                  </a:txBody>
                  <a:tcPr/>
                </a:tc>
                <a:extLst>
                  <a:ext uri="{0D108BD9-81ED-4DB2-BD59-A6C34878D82A}">
                    <a16:rowId xmlns:a16="http://schemas.microsoft.com/office/drawing/2014/main" val="10005"/>
                  </a:ext>
                </a:extLst>
              </a:tr>
              <a:tr h="370840">
                <a:tc>
                  <a:txBody>
                    <a:bodyPr/>
                    <a:lstStyle/>
                    <a:p>
                      <a:r>
                        <a:rPr lang="en-US" sz="2000" b="1" i="1" dirty="0" smtClean="0"/>
                        <a:t>How to</a:t>
                      </a:r>
                      <a:r>
                        <a:rPr lang="en-US" sz="2000" b="1" i="1" baseline="0" dirty="0" smtClean="0"/>
                        <a:t> communicate?</a:t>
                      </a:r>
                      <a:endParaRPr lang="en-US" sz="2000" b="1" i="1" dirty="0"/>
                    </a:p>
                  </a:txBody>
                  <a:tcPr/>
                </a:tc>
                <a:tc>
                  <a:txBody>
                    <a:bodyPr/>
                    <a:lstStyle/>
                    <a:p>
                      <a:pPr algn="ctr"/>
                      <a:r>
                        <a:rPr lang="en-US" sz="2000" dirty="0" smtClean="0"/>
                        <a:t>…</a:t>
                      </a:r>
                      <a:endParaRPr lang="en-US" sz="2000" dirty="0"/>
                    </a:p>
                  </a:txBody>
                  <a:tcPr/>
                </a:tc>
                <a:tc gridSpan="2">
                  <a:txBody>
                    <a:bodyPr/>
                    <a:lstStyle/>
                    <a:p>
                      <a:pPr algn="ctr"/>
                      <a:r>
                        <a:rPr lang="en-US" sz="2000" dirty="0" smtClean="0"/>
                        <a:t>eIRB</a:t>
                      </a:r>
                      <a:endParaRPr lang="en-US" sz="2000" dirty="0"/>
                    </a:p>
                  </a:txBody>
                  <a:tcPr/>
                </a:tc>
                <a:tc hMerge="1">
                  <a:txBody>
                    <a:bodyPr/>
                    <a:lstStyle/>
                    <a:p>
                      <a:endParaRPr lang="en-US"/>
                    </a:p>
                  </a:txBody>
                  <a:tcPr/>
                </a:tc>
                <a:tc gridSpan="2">
                  <a:txBody>
                    <a:bodyPr/>
                    <a:lstStyle/>
                    <a:p>
                      <a:pPr algn="ctr"/>
                      <a:r>
                        <a:rPr lang="en-US" sz="2000" dirty="0" smtClean="0"/>
                        <a:t>…</a:t>
                      </a:r>
                      <a:endParaRPr lang="en-US" sz="2000" dirty="0"/>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781007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000" dirty="0" smtClean="0"/>
              <a:t>Do not commence research until you have the IRB approval letter </a:t>
            </a:r>
            <a:r>
              <a:rPr lang="en-US" sz="2000" b="1" dirty="0" smtClean="0"/>
              <a:t>and</a:t>
            </a:r>
            <a:r>
              <a:rPr lang="en-US" sz="2000" dirty="0" smtClean="0"/>
              <a:t> obtained all other required approvals, </a:t>
            </a:r>
          </a:p>
          <a:p>
            <a:pPr lvl="1"/>
            <a:r>
              <a:rPr lang="en-US" sz="2000" dirty="0"/>
              <a:t>Radiation Safety, Biosafety, COI Committees</a:t>
            </a:r>
          </a:p>
          <a:p>
            <a:pPr lvl="1"/>
            <a:r>
              <a:rPr lang="en-US" sz="2000" dirty="0"/>
              <a:t>Protocol Review Committees (Cancer, or CCTS PRC for Investigator-Initiated greater than minimal risk research that would not otherwise be peer reviewed) </a:t>
            </a:r>
          </a:p>
          <a:p>
            <a:pPr lvl="1"/>
            <a:r>
              <a:rPr lang="en-US" sz="2000" dirty="0"/>
              <a:t>Approvals of departments or divisions that require approval </a:t>
            </a:r>
            <a:endParaRPr lang="en-US" sz="2000" dirty="0" smtClean="0"/>
          </a:p>
          <a:p>
            <a:pPr lvl="1"/>
            <a:endParaRPr lang="en-US" sz="2000" dirty="0" smtClean="0"/>
          </a:p>
          <a:p>
            <a:r>
              <a:rPr lang="en-US" sz="2000" dirty="0" smtClean="0"/>
              <a:t>Comply with all requirements and determinations of the IRB.</a:t>
            </a:r>
          </a:p>
          <a:p>
            <a:endParaRPr lang="en-US" sz="2000" dirty="0" smtClean="0"/>
          </a:p>
          <a:p>
            <a:r>
              <a:rPr lang="en-US" sz="2000" dirty="0" smtClean="0"/>
              <a:t>Ensure that there are adequate resources to carry out the research safely. This includes, but is not limited to, sufficient investigator time, appropriately qualified research team members, equipment, and space.</a:t>
            </a:r>
          </a:p>
          <a:p>
            <a:pPr>
              <a:buNone/>
            </a:pPr>
            <a:endParaRPr lang="en-US" sz="2000" dirty="0"/>
          </a:p>
        </p:txBody>
      </p:sp>
      <p:sp>
        <p:nvSpPr>
          <p:cNvPr id="3" name="Title 2"/>
          <p:cNvSpPr>
            <a:spLocks noGrp="1"/>
          </p:cNvSpPr>
          <p:nvPr>
            <p:ph type="title"/>
          </p:nvPr>
        </p:nvSpPr>
        <p:spPr/>
        <p:txBody>
          <a:bodyPr/>
          <a:lstStyle/>
          <a:p>
            <a:r>
              <a:rPr lang="en-US" dirty="0" smtClean="0">
                <a:solidFill>
                  <a:srgbClr val="FFFF00"/>
                </a:solidFill>
              </a:rPr>
              <a:t>Investigator Obligations:</a:t>
            </a:r>
            <a:endParaRPr lang="en-US"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FF00"/>
                </a:solidFill>
              </a:rPr>
              <a:t>Investigators must know and adhere to prompt reporting requirements</a:t>
            </a:r>
            <a:endParaRPr lang="en-US" sz="3600" dirty="0">
              <a:solidFill>
                <a:srgbClr val="FFFF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417" y="1600200"/>
            <a:ext cx="5943165" cy="4530725"/>
          </a:xfrm>
        </p:spPr>
      </p:pic>
    </p:spTree>
    <p:extLst>
      <p:ext uri="{BB962C8B-B14F-4D97-AF65-F5344CB8AC3E}">
        <p14:creationId xmlns:p14="http://schemas.microsoft.com/office/powerpoint/2010/main" val="3561652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a:bodyPr>
          <a:lstStyle/>
          <a:p>
            <a:r>
              <a:rPr lang="en-US" sz="2000" dirty="0" smtClean="0"/>
              <a:t>Ensure that research staff are qualified (e.g., including but not limited to appropriate training, education, expertise, credentials, protocol requirements and, when relevant, privileges) to perform procedures and duties assigned to them during the study.</a:t>
            </a:r>
          </a:p>
          <a:p>
            <a:endParaRPr lang="en-US" sz="2000" dirty="0" smtClean="0"/>
          </a:p>
          <a:p>
            <a:r>
              <a:rPr lang="en-US" sz="2000" dirty="0" smtClean="0"/>
              <a:t>Investigators and research staff are required to complete initial training and continuing training at least every three years.</a:t>
            </a:r>
          </a:p>
          <a:p>
            <a:endParaRPr lang="en-US" sz="2000" dirty="0" smtClean="0"/>
          </a:p>
          <a:p>
            <a:r>
              <a:rPr lang="en-US" sz="2000" dirty="0" smtClean="0"/>
              <a:t>Personally conduct or supervise the research.</a:t>
            </a:r>
          </a:p>
          <a:p>
            <a:endParaRPr lang="en-US" sz="2000" dirty="0" smtClean="0"/>
          </a:p>
          <a:p>
            <a:r>
              <a:rPr lang="en-US" sz="2000" dirty="0" smtClean="0"/>
              <a:t>Conduct the research in accordance with the relevant current protocol approved by the IRB.</a:t>
            </a:r>
          </a:p>
          <a:p>
            <a:endParaRPr 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92500"/>
          </a:bodyPr>
          <a:lstStyle/>
          <a:p>
            <a:r>
              <a:rPr lang="en-US" dirty="0" smtClean="0"/>
              <a:t>Unless the IRB </a:t>
            </a:r>
            <a:r>
              <a:rPr lang="en-US" u="sng" dirty="0" smtClean="0"/>
              <a:t>affirmatively</a:t>
            </a:r>
            <a:r>
              <a:rPr lang="en-US" dirty="0" smtClean="0"/>
              <a:t> approved a protocol to include the following populations, such subjects may </a:t>
            </a:r>
            <a:r>
              <a:rPr lang="en-US" b="1" dirty="0" smtClean="0"/>
              <a:t>not</a:t>
            </a:r>
            <a:r>
              <a:rPr lang="en-US" dirty="0" smtClean="0"/>
              <a:t> be enrolled:</a:t>
            </a:r>
          </a:p>
          <a:p>
            <a:endParaRPr lang="en-US" dirty="0" smtClean="0"/>
          </a:p>
          <a:p>
            <a:pPr lvl="1"/>
            <a:r>
              <a:rPr lang="en-US" dirty="0" smtClean="0"/>
              <a:t>Adults unable to consent</a:t>
            </a:r>
          </a:p>
          <a:p>
            <a:pPr lvl="1"/>
            <a:r>
              <a:rPr lang="en-US" dirty="0" smtClean="0"/>
              <a:t>Children</a:t>
            </a:r>
          </a:p>
          <a:p>
            <a:pPr lvl="1"/>
            <a:r>
              <a:rPr lang="en-US" dirty="0" smtClean="0"/>
              <a:t>Neonates of uncertain viability</a:t>
            </a:r>
          </a:p>
          <a:p>
            <a:pPr lvl="1"/>
            <a:r>
              <a:rPr lang="en-US" dirty="0" smtClean="0"/>
              <a:t>Nonviable neonates</a:t>
            </a:r>
          </a:p>
          <a:p>
            <a:pPr lvl="1"/>
            <a:r>
              <a:rPr lang="en-US" dirty="0" smtClean="0"/>
              <a:t>Pregnant women</a:t>
            </a:r>
          </a:p>
          <a:p>
            <a:pPr lvl="1"/>
            <a:r>
              <a:rPr lang="en-US" dirty="0" smtClean="0"/>
              <a:t>Prisoners</a:t>
            </a:r>
          </a:p>
          <a:p>
            <a:pPr lvl="1"/>
            <a:r>
              <a:rPr lang="en-US" dirty="0" smtClean="0"/>
              <a:t>Individuals unable to speak English</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Autofit/>
          </a:bodyPr>
          <a:lstStyle/>
          <a:p>
            <a:r>
              <a:rPr lang="en-US" sz="2000" dirty="0" smtClean="0"/>
              <a:t>When consent, permission, or assent are required by the IRB ensure that they are obtained and documented in accordance with the relevant current protocol as approved by the IRB.</a:t>
            </a:r>
          </a:p>
          <a:p>
            <a:endParaRPr lang="en-US" sz="2000" dirty="0" smtClean="0"/>
          </a:p>
          <a:p>
            <a:r>
              <a:rPr lang="en-US" sz="2000" dirty="0" smtClean="0"/>
              <a:t>Follow the [Organization’s] requirements to disclose financial interests.</a:t>
            </a:r>
          </a:p>
          <a:p>
            <a:endParaRPr lang="en-US" sz="2000" dirty="0" smtClean="0"/>
          </a:p>
          <a:p>
            <a:r>
              <a:rPr lang="en-US" sz="2000" dirty="0" smtClean="0"/>
              <a:t>Retain research records (including signed consent documents)  </a:t>
            </a:r>
          </a:p>
          <a:p>
            <a:endParaRPr lang="en-US" sz="2000" dirty="0" smtClean="0"/>
          </a:p>
          <a:p>
            <a:r>
              <a:rPr lang="en-US" sz="2000" dirty="0" smtClean="0"/>
              <a:t>Employ sound study design in accordance with the standards of your discipline and design studies in a manner that minimizes risks to subjects.</a:t>
            </a:r>
          </a:p>
          <a:p>
            <a:endParaRPr lang="en-US" sz="2000" dirty="0" smtClean="0"/>
          </a:p>
          <a:p>
            <a:r>
              <a:rPr lang="en-US" sz="2000" dirty="0" smtClean="0"/>
              <a:t>Update the IRB with any changes to study personnel.</a:t>
            </a:r>
          </a:p>
          <a:p>
            <a:endParaRPr lang="en-US"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291"/>
          </a:xfrm>
        </p:spPr>
        <p:txBody>
          <a:bodyPr>
            <a:normAutofit/>
          </a:bodyPr>
          <a:lstStyle/>
          <a:p>
            <a:r>
              <a:rPr lang="en-US" sz="2400" dirty="0" smtClean="0"/>
              <a:t>If you are the lead investigator of a multi-site study, ensure there is a plan to manage of information that is relevant to the protection of subjects, such as Unanticipated Problems Involving Risks to Subjects or Others, interim results, and protocol modifications, and submit that plan to the IRB with your protocol. </a:t>
            </a:r>
          </a:p>
          <a:p>
            <a:endParaRPr lang="en-US" sz="2400" dirty="0" smtClean="0"/>
          </a:p>
          <a:p>
            <a:r>
              <a:rPr lang="en-US" sz="2400" dirty="0" smtClean="0"/>
              <a:t>If you plan to conduct community-based participatory research, you may contact the Community Engagement Group for information.</a:t>
            </a:r>
          </a:p>
          <a:p>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645091"/>
          </a:xfrm>
        </p:spPr>
        <p:txBody>
          <a:bodyPr/>
          <a:lstStyle/>
          <a:p>
            <a:r>
              <a:rPr lang="en-US" dirty="0" smtClean="0"/>
              <a:t>Data collected may not be used.</a:t>
            </a:r>
          </a:p>
          <a:p>
            <a:endParaRPr lang="en-US" dirty="0" smtClean="0"/>
          </a:p>
          <a:p>
            <a:r>
              <a:rPr lang="en-US" dirty="0" smtClean="0"/>
              <a:t>Publication may be rejected.</a:t>
            </a:r>
          </a:p>
        </p:txBody>
      </p:sp>
      <p:sp>
        <p:nvSpPr>
          <p:cNvPr id="2" name="Title 1"/>
          <p:cNvSpPr>
            <a:spLocks noGrp="1"/>
          </p:cNvSpPr>
          <p:nvPr>
            <p:ph type="title"/>
          </p:nvPr>
        </p:nvSpPr>
        <p:spPr>
          <a:xfrm>
            <a:off x="381000" y="914400"/>
            <a:ext cx="8229600" cy="1143000"/>
          </a:xfrm>
        </p:spPr>
        <p:txBody>
          <a:bodyPr>
            <a:normAutofit fontScale="90000"/>
          </a:bodyPr>
          <a:lstStyle/>
          <a:p>
            <a:pPr algn="ctr"/>
            <a:r>
              <a:rPr lang="en-US" sz="4000" dirty="0" smtClean="0">
                <a:solidFill>
                  <a:srgbClr val="FFFF00"/>
                </a:solidFill>
              </a:rPr>
              <a:t>Consequences of </a:t>
            </a:r>
            <a:br>
              <a:rPr lang="en-US" sz="4000" dirty="0" smtClean="0">
                <a:solidFill>
                  <a:srgbClr val="FFFF00"/>
                </a:solidFill>
              </a:rPr>
            </a:br>
            <a:r>
              <a:rPr lang="en-US" sz="4000" dirty="0" smtClean="0">
                <a:solidFill>
                  <a:srgbClr val="FFFF00"/>
                </a:solidFill>
              </a:rPr>
              <a:t>not Obtaining IRB Approval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Jesse </a:t>
            </a:r>
            <a:r>
              <a:rPr lang="en-US" sz="2400" dirty="0" err="1" smtClean="0"/>
              <a:t>Gelsinger</a:t>
            </a:r>
            <a:r>
              <a:rPr lang="en-US" sz="2400" dirty="0" smtClean="0"/>
              <a:t> dies at 18 at </a:t>
            </a:r>
            <a:r>
              <a:rPr lang="en-US" sz="2400" dirty="0" err="1" smtClean="0"/>
              <a:t>UPenn</a:t>
            </a:r>
            <a:r>
              <a:rPr lang="en-US" sz="2400" dirty="0" smtClean="0"/>
              <a:t>.</a:t>
            </a:r>
          </a:p>
          <a:p>
            <a:r>
              <a:rPr lang="en-US" sz="2400" dirty="0" smtClean="0"/>
              <a:t>Volunteered for gene transfer study.</a:t>
            </a:r>
          </a:p>
          <a:p>
            <a:r>
              <a:rPr lang="en-US" sz="2400" dirty="0" smtClean="0"/>
              <a:t>What went wrong…(20 page FDA letter) Failed to …</a:t>
            </a:r>
          </a:p>
          <a:p>
            <a:pPr lvl="1"/>
            <a:r>
              <a:rPr lang="en-US" sz="2400" dirty="0"/>
              <a:t>Immediately report </a:t>
            </a:r>
            <a:r>
              <a:rPr lang="en-US" sz="2400" dirty="0" smtClean="0"/>
              <a:t>SAEs </a:t>
            </a:r>
            <a:endParaRPr lang="en-US" sz="2400" dirty="0"/>
          </a:p>
          <a:p>
            <a:pPr lvl="1"/>
            <a:r>
              <a:rPr lang="en-US" sz="2400" dirty="0"/>
              <a:t>F</a:t>
            </a:r>
            <a:r>
              <a:rPr lang="en-US" sz="2400" dirty="0" smtClean="0"/>
              <a:t>ollow approved protocol</a:t>
            </a:r>
          </a:p>
          <a:p>
            <a:pPr lvl="1"/>
            <a:r>
              <a:rPr lang="en-US" sz="2400" dirty="0"/>
              <a:t>I</a:t>
            </a:r>
            <a:r>
              <a:rPr lang="en-US" sz="2400" dirty="0" smtClean="0"/>
              <a:t>ncorporate FDA requests to consent form</a:t>
            </a:r>
          </a:p>
          <a:p>
            <a:pPr lvl="1"/>
            <a:r>
              <a:rPr lang="en-US" sz="2400" dirty="0"/>
              <a:t>N</a:t>
            </a:r>
            <a:r>
              <a:rPr lang="en-US" sz="2400" dirty="0" smtClean="0"/>
              <a:t>otify FDA of animal tests which suggest risk to humans</a:t>
            </a:r>
          </a:p>
          <a:p>
            <a:pPr lvl="1"/>
            <a:r>
              <a:rPr lang="en-US" sz="2400" dirty="0"/>
              <a:t>E</a:t>
            </a:r>
            <a:r>
              <a:rPr lang="en-US" sz="2400" dirty="0" smtClean="0"/>
              <a:t>nsure only eligible subjects were enrolled</a:t>
            </a:r>
          </a:p>
          <a:p>
            <a:pPr lvl="1"/>
            <a:r>
              <a:rPr lang="en-US" sz="2400" dirty="0" smtClean="0"/>
              <a:t>Disclose conflict of interest</a:t>
            </a:r>
          </a:p>
          <a:p>
            <a:pPr lvl="1"/>
            <a:endParaRPr lang="en-US" sz="2400" dirty="0" smtClean="0"/>
          </a:p>
          <a:p>
            <a:pPr lvl="1"/>
            <a:endParaRPr lang="en-US" sz="2400" dirty="0" smtClean="0"/>
          </a:p>
          <a:p>
            <a:pPr lvl="1"/>
            <a:endParaRPr lang="en-US" sz="2400" dirty="0" smtClean="0"/>
          </a:p>
          <a:p>
            <a:endParaRPr lang="en-US" sz="2400" dirty="0" smtClean="0"/>
          </a:p>
        </p:txBody>
      </p:sp>
      <p:sp>
        <p:nvSpPr>
          <p:cNvPr id="2" name="Title 1"/>
          <p:cNvSpPr>
            <a:spLocks noGrp="1"/>
          </p:cNvSpPr>
          <p:nvPr>
            <p:ph type="title"/>
          </p:nvPr>
        </p:nvSpPr>
        <p:spPr/>
        <p:txBody>
          <a:bodyPr/>
          <a:lstStyle/>
          <a:p>
            <a:r>
              <a:rPr lang="en-US" dirty="0" smtClean="0">
                <a:solidFill>
                  <a:srgbClr val="FFFF00"/>
                </a:solidFill>
              </a:rPr>
              <a:t>Institutional Consequences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b="1" smtClean="0"/>
              <a:t>WASHINGTON, Jan. 21— </a:t>
            </a:r>
            <a:r>
              <a:rPr lang="en-US" sz="2000" smtClean="0"/>
              <a:t>The Food and Drug Administration temporarily shut down human gene therapy experiments at the University of Pennsylvania today after an inspection uncovered ''numerous serious deficiencies'' in ensuring patient safety during a clinical trial that cost an 18-year-old Arizona man his life. The decision to place the entire program -- eight experiments, including five active clinical trials in diseases ranging from cystic fibrosis to breast cancer -- on ''clinical hold'' is highly unusual. The hold is indefinite, agency officials said, and will not be lifted until the agency is convinced that the university's Institute for Human Gene Therapy can follow federal rules designed to protect study volunteers from harm. </a:t>
            </a:r>
          </a:p>
          <a:p>
            <a:endParaRPr lang="en-US" sz="2000" smtClean="0"/>
          </a:p>
        </p:txBody>
      </p:sp>
      <p:sp>
        <p:nvSpPr>
          <p:cNvPr id="2" name="Title 1"/>
          <p:cNvSpPr>
            <a:spLocks noGrp="1"/>
          </p:cNvSpPr>
          <p:nvPr>
            <p:ph type="title"/>
          </p:nvPr>
        </p:nvSpPr>
        <p:spPr/>
        <p:txBody>
          <a:bodyPr/>
          <a:lstStyle/>
          <a:p>
            <a:pPr algn="ctr"/>
            <a:r>
              <a:rPr lang="en-US" dirty="0" smtClean="0">
                <a:solidFill>
                  <a:srgbClr val="FFFF00"/>
                </a:solidFill>
              </a:rPr>
              <a:t>New York Times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en-US" dirty="0" smtClean="0">
                <a:effectLst/>
                <a:ea typeface="+mn-ea"/>
              </a:rPr>
              <a:t>What do you do if you have questions whether IRB review is needed or if you think the research involving human subjects is not in compliance?</a:t>
            </a:r>
          </a:p>
          <a:p>
            <a:pPr>
              <a:defRPr/>
            </a:pPr>
            <a:endParaRPr lang="en-US" dirty="0" smtClean="0">
              <a:effectLst/>
              <a:ea typeface="+mn-ea"/>
            </a:endParaRPr>
          </a:p>
          <a:p>
            <a:pPr>
              <a:defRPr/>
            </a:pPr>
            <a:r>
              <a:rPr lang="en-US" dirty="0" smtClean="0">
                <a:effectLst/>
                <a:ea typeface="+mn-ea"/>
              </a:rPr>
              <a:t>Contact the IRB.</a:t>
            </a:r>
          </a:p>
          <a:p>
            <a:pPr>
              <a:defRPr/>
            </a:pPr>
            <a:endParaRPr lang="en-US" dirty="0">
              <a:ea typeface="+mn-ea"/>
            </a:endParaRPr>
          </a:p>
        </p:txBody>
      </p:sp>
      <p:sp>
        <p:nvSpPr>
          <p:cNvPr id="4" name="Title 3"/>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5400" b="1" dirty="0" smtClean="0">
                <a:solidFill>
                  <a:srgbClr val="FFFF00"/>
                </a:solidFill>
              </a:rPr>
              <a:t>Questions/Comments</a:t>
            </a:r>
            <a:endParaRPr lang="en-US" sz="5400" b="1" dirty="0">
              <a:solidFill>
                <a:srgbClr val="FFFF00"/>
              </a:solidFill>
            </a:endParaRPr>
          </a:p>
        </p:txBody>
      </p:sp>
      <p:pic>
        <p:nvPicPr>
          <p:cNvPr id="1027" name="Picture 3" descr="C:\Documents and Settings\centolam\Local Settings\Temporary Internet Files\Content.IE5\M7GNG7S5\MC900433165[2].jpg"/>
          <p:cNvPicPr>
            <a:picLocks noChangeAspect="1" noChangeArrowheads="1"/>
          </p:cNvPicPr>
          <p:nvPr/>
        </p:nvPicPr>
        <p:blipFill>
          <a:blip r:embed="rId2" cstate="print"/>
          <a:srcRect/>
          <a:stretch>
            <a:fillRect/>
          </a:stretch>
        </p:blipFill>
        <p:spPr bwMode="auto">
          <a:xfrm>
            <a:off x="1295400" y="1600200"/>
            <a:ext cx="6400800" cy="480364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FF00"/>
                </a:solidFill>
              </a:rPr>
              <a:t>There’s an eIRB job aid that will walk you through the process</a:t>
            </a:r>
            <a:endParaRPr lang="en-US" sz="4000" dirty="0">
              <a:solidFill>
                <a:srgbClr val="FFFF00"/>
              </a:solidFill>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73844" y="1600200"/>
            <a:ext cx="7396311" cy="4530725"/>
          </a:xfrm>
        </p:spPr>
      </p:pic>
    </p:spTree>
    <p:extLst>
      <p:ext uri="{BB962C8B-B14F-4D97-AF65-F5344CB8AC3E}">
        <p14:creationId xmlns:p14="http://schemas.microsoft.com/office/powerpoint/2010/main" val="3881887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FF00"/>
                </a:solidFill>
              </a:rPr>
              <a:t>Reportable New Information (RNI)</a:t>
            </a:r>
            <a:endParaRPr lang="en-US" sz="3600" dirty="0">
              <a:solidFill>
                <a:srgbClr val="FFFF00"/>
              </a:solidFill>
            </a:endParaRPr>
          </a:p>
        </p:txBody>
      </p:sp>
      <p:sp>
        <p:nvSpPr>
          <p:cNvPr id="3" name="Content Placeholder 2"/>
          <p:cNvSpPr>
            <a:spLocks noGrp="1"/>
          </p:cNvSpPr>
          <p:nvPr>
            <p:ph sz="half" idx="1"/>
          </p:nvPr>
        </p:nvSpPr>
        <p:spPr/>
        <p:txBody>
          <a:bodyPr/>
          <a:lstStyle/>
          <a:p>
            <a:pPr marL="0" indent="0">
              <a:buNone/>
            </a:pPr>
            <a:r>
              <a:rPr lang="en-US" dirty="0" smtClean="0">
                <a:effectLst/>
              </a:rPr>
              <a:t>Report the information items that fall into one or more of the following categories to the IRB within </a:t>
            </a:r>
            <a:r>
              <a:rPr lang="en-US" u="sng" dirty="0" smtClean="0">
                <a:effectLst/>
              </a:rPr>
              <a:t>5 business days</a:t>
            </a:r>
            <a:r>
              <a:rPr lang="en-US" dirty="0" smtClean="0">
                <a:effectLst/>
              </a:rPr>
              <a:t> of becoming aware of the event</a:t>
            </a:r>
          </a:p>
          <a:p>
            <a:endParaRPr lang="en-US" u="sng" dirty="0">
              <a:effectLst/>
            </a:endParaRPr>
          </a:p>
        </p:txBody>
      </p:sp>
      <p:pic>
        <p:nvPicPr>
          <p:cNvPr id="1027" name="Picture 3" descr="C:\Users\blodgetA1\AppData\Local\Microsoft\Windows\Temporary Internet Files\Content.IE5\V7QOU5GC\five[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905000"/>
            <a:ext cx="3505200"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8822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9875"/>
            <a:ext cx="8229600" cy="5597525"/>
          </a:xfrm>
        </p:spPr>
        <p:txBody>
          <a:bodyPr/>
          <a:lstStyle/>
          <a:p>
            <a:r>
              <a:rPr lang="en-US" sz="2200" dirty="0" smtClean="0">
                <a:effectLst/>
              </a:rPr>
              <a:t>Information that indicates a new or increased risk, or a safety issue</a:t>
            </a:r>
          </a:p>
          <a:p>
            <a:pPr marL="0" indent="0">
              <a:buNone/>
            </a:pPr>
            <a:endParaRPr lang="en-US" sz="2200" dirty="0" smtClean="0">
              <a:effectLst/>
            </a:endParaRPr>
          </a:p>
          <a:p>
            <a:pPr lvl="0"/>
            <a:r>
              <a:rPr lang="en-US" sz="2200" dirty="0" smtClean="0">
                <a:effectLst/>
              </a:rPr>
              <a:t>Any harm experienced by a subject or other individual, which in the opinion of the investigator is </a:t>
            </a:r>
            <a:r>
              <a:rPr lang="en-US" sz="2200" b="1" dirty="0" smtClean="0">
                <a:effectLst/>
              </a:rPr>
              <a:t>unexpected</a:t>
            </a:r>
            <a:r>
              <a:rPr lang="en-US" sz="2200" dirty="0" smtClean="0">
                <a:effectLst/>
              </a:rPr>
              <a:t> and </a:t>
            </a:r>
            <a:r>
              <a:rPr lang="en-US" sz="2200" b="1" dirty="0" smtClean="0">
                <a:effectLst/>
              </a:rPr>
              <a:t>probably related</a:t>
            </a:r>
            <a:r>
              <a:rPr lang="en-US" sz="2200" dirty="0" smtClean="0">
                <a:effectLst/>
              </a:rPr>
              <a:t> to the research procedures</a:t>
            </a:r>
          </a:p>
          <a:p>
            <a:pPr marL="0" lvl="0" indent="0">
              <a:buNone/>
            </a:pPr>
            <a:endParaRPr lang="en-US" sz="2200" dirty="0" smtClean="0">
              <a:effectLst/>
            </a:endParaRPr>
          </a:p>
          <a:p>
            <a:r>
              <a:rPr lang="en-US" sz="2200" dirty="0" smtClean="0">
                <a:effectLst/>
              </a:rPr>
              <a:t>Adverse event or IND safety report that requires a protocol or consent change</a:t>
            </a:r>
          </a:p>
          <a:p>
            <a:pPr marL="0" lvl="0" indent="0">
              <a:buNone/>
            </a:pPr>
            <a:endParaRPr lang="en-US" sz="2200" dirty="0" smtClean="0">
              <a:effectLst/>
            </a:endParaRPr>
          </a:p>
          <a:p>
            <a:r>
              <a:rPr lang="en-US" sz="2200" dirty="0">
                <a:effectLst/>
              </a:rPr>
              <a:t>Unanticipated adverse device effect</a:t>
            </a:r>
          </a:p>
          <a:p>
            <a:endParaRPr lang="en-US" sz="2200" dirty="0" smtClean="0">
              <a:effectLst/>
            </a:endParaRPr>
          </a:p>
          <a:p>
            <a:r>
              <a:rPr lang="en-US" sz="2200" dirty="0" smtClean="0">
                <a:effectLst/>
              </a:rPr>
              <a:t>Premature suspension or termination of the research by the sponsor or the investigator</a:t>
            </a:r>
          </a:p>
          <a:p>
            <a:pPr lvl="0">
              <a:buNone/>
            </a:pPr>
            <a:endParaRPr lang="en-US" sz="2200" dirty="0" smtClean="0">
              <a:effectLst/>
            </a:endParaRPr>
          </a:p>
          <a:p>
            <a:pPr lvl="0"/>
            <a:r>
              <a:rPr lang="en-US" sz="2200" dirty="0" smtClean="0">
                <a:effectLst/>
              </a:rPr>
              <a:t>Revised Investigator Brochure</a:t>
            </a:r>
            <a:endParaRPr lang="en-US" sz="2200" dirty="0">
              <a:effectLst/>
            </a:endParaRPr>
          </a:p>
        </p:txBody>
      </p:sp>
    </p:spTree>
    <p:extLst>
      <p:ext uri="{BB962C8B-B14F-4D97-AF65-F5344CB8AC3E}">
        <p14:creationId xmlns:p14="http://schemas.microsoft.com/office/powerpoint/2010/main" val="2427671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pPr lvl="0"/>
            <a:endParaRPr lang="en-US" sz="2200" dirty="0" smtClean="0">
              <a:effectLst/>
            </a:endParaRPr>
          </a:p>
          <a:p>
            <a:pPr lvl="0"/>
            <a:r>
              <a:rPr lang="en-US" sz="2200" dirty="0" smtClean="0">
                <a:effectLst/>
              </a:rPr>
              <a:t>Failure to follow the protocol due to the action or inaction of the investigator or research staff</a:t>
            </a:r>
          </a:p>
          <a:p>
            <a:pPr lvl="0"/>
            <a:endParaRPr lang="en-US" sz="2200" dirty="0" smtClean="0">
              <a:effectLst/>
            </a:endParaRPr>
          </a:p>
          <a:p>
            <a:pPr lvl="0"/>
            <a:r>
              <a:rPr lang="en-US" sz="2200" dirty="0">
                <a:effectLst/>
              </a:rPr>
              <a:t>Protocol deviation that harmed a subject or placed subject at risk of </a:t>
            </a:r>
            <a:r>
              <a:rPr lang="en-US" sz="2200" dirty="0" smtClean="0">
                <a:effectLst/>
              </a:rPr>
              <a:t>harm</a:t>
            </a:r>
          </a:p>
          <a:p>
            <a:pPr marL="0" lvl="0" indent="0">
              <a:buNone/>
            </a:pPr>
            <a:endParaRPr lang="en-US" sz="2200" dirty="0" smtClean="0">
              <a:effectLst/>
            </a:endParaRPr>
          </a:p>
          <a:p>
            <a:pPr lvl="0"/>
            <a:r>
              <a:rPr lang="en-US" sz="2200" dirty="0" smtClean="0">
                <a:effectLst/>
              </a:rPr>
              <a:t>Change to the protocol taken without prior IRB review to eliminate an apparent immediate hazard to a subject</a:t>
            </a:r>
          </a:p>
          <a:p>
            <a:pPr lvl="0"/>
            <a:endParaRPr lang="en-US" sz="2200" dirty="0" smtClean="0">
              <a:effectLst/>
            </a:endParaRPr>
          </a:p>
          <a:p>
            <a:pPr lvl="0"/>
            <a:r>
              <a:rPr lang="en-US" sz="2200" dirty="0" smtClean="0">
                <a:effectLst/>
              </a:rPr>
              <a:t>Non-compliance </a:t>
            </a:r>
            <a:r>
              <a:rPr lang="en-US" sz="2200" dirty="0">
                <a:effectLst/>
              </a:rPr>
              <a:t>with the federal regulations governing human research or with the requirements or determinations of the IRB, or an allegation of such </a:t>
            </a:r>
            <a:r>
              <a:rPr lang="en-US" sz="2200" dirty="0" smtClean="0">
                <a:effectLst/>
              </a:rPr>
              <a:t>non-compliance</a:t>
            </a:r>
          </a:p>
          <a:p>
            <a:pPr marL="0" lvl="0" indent="0">
              <a:buNone/>
            </a:pPr>
            <a:endParaRPr lang="en-US" sz="2200" dirty="0" smtClean="0">
              <a:effectLst/>
            </a:endParaRPr>
          </a:p>
          <a:p>
            <a:pPr lvl="0"/>
            <a:r>
              <a:rPr lang="en-US" sz="2200" dirty="0" smtClean="0">
                <a:effectLst/>
              </a:rPr>
              <a:t>Breach </a:t>
            </a:r>
            <a:r>
              <a:rPr lang="en-US" sz="2200" dirty="0">
                <a:effectLst/>
              </a:rPr>
              <a:t>of confidentiality</a:t>
            </a:r>
          </a:p>
          <a:p>
            <a:pPr marL="0" indent="0">
              <a:buNone/>
            </a:pPr>
            <a:endParaRPr lang="en-US" sz="2200" dirty="0">
              <a:effectLst/>
            </a:endParaRPr>
          </a:p>
        </p:txBody>
      </p:sp>
    </p:spTree>
    <p:extLst>
      <p:ext uri="{BB962C8B-B14F-4D97-AF65-F5344CB8AC3E}">
        <p14:creationId xmlns:p14="http://schemas.microsoft.com/office/powerpoint/2010/main" val="1075285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pPr lvl="0"/>
            <a:endParaRPr lang="en-US" sz="2200" dirty="0" smtClean="0">
              <a:effectLst/>
            </a:endParaRPr>
          </a:p>
          <a:p>
            <a:pPr lvl="0"/>
            <a:r>
              <a:rPr lang="en-US" sz="2200" dirty="0" smtClean="0">
                <a:effectLst/>
              </a:rPr>
              <a:t>Incarceration </a:t>
            </a:r>
            <a:r>
              <a:rPr lang="en-US" sz="2200" dirty="0">
                <a:effectLst/>
              </a:rPr>
              <a:t>of a subject in a study not approved by the IRB to involve prisoners</a:t>
            </a:r>
          </a:p>
          <a:p>
            <a:pPr lvl="0"/>
            <a:endParaRPr lang="en-US" sz="2200" dirty="0">
              <a:effectLst/>
            </a:endParaRPr>
          </a:p>
          <a:p>
            <a:pPr lvl="0"/>
            <a:r>
              <a:rPr lang="en-US" sz="2200" dirty="0">
                <a:effectLst/>
              </a:rPr>
              <a:t>Complaint of a subject that cannot be resolved by the research team</a:t>
            </a:r>
          </a:p>
          <a:p>
            <a:pPr lvl="0"/>
            <a:endParaRPr lang="en-US" sz="2200" dirty="0" smtClean="0">
              <a:effectLst/>
            </a:endParaRPr>
          </a:p>
          <a:p>
            <a:pPr lvl="0"/>
            <a:r>
              <a:rPr lang="en-US" sz="2200" dirty="0" smtClean="0">
                <a:effectLst/>
              </a:rPr>
              <a:t>Audit</a:t>
            </a:r>
            <a:r>
              <a:rPr lang="en-US" sz="2200" dirty="0">
                <a:effectLst/>
              </a:rPr>
              <a:t>, inspection, or inquiry by a federal agency, or its written report</a:t>
            </a:r>
          </a:p>
          <a:p>
            <a:pPr lvl="0"/>
            <a:endParaRPr lang="en-US" sz="2200" dirty="0" smtClean="0">
              <a:effectLst/>
            </a:endParaRPr>
          </a:p>
          <a:p>
            <a:pPr lvl="0"/>
            <a:r>
              <a:rPr lang="en-US" sz="2200" dirty="0" smtClean="0">
                <a:effectLst/>
              </a:rPr>
              <a:t>State </a:t>
            </a:r>
            <a:r>
              <a:rPr lang="en-US" sz="2200" dirty="0">
                <a:effectLst/>
              </a:rPr>
              <a:t>medical board or hospital medical staff </a:t>
            </a:r>
            <a:r>
              <a:rPr lang="en-US" sz="2200" dirty="0" smtClean="0">
                <a:effectLst/>
              </a:rPr>
              <a:t>actions</a:t>
            </a:r>
          </a:p>
          <a:p>
            <a:pPr lvl="0"/>
            <a:endParaRPr lang="en-US" sz="2200" dirty="0">
              <a:effectLst/>
            </a:endParaRPr>
          </a:p>
        </p:txBody>
      </p:sp>
    </p:spTree>
    <p:extLst>
      <p:ext uri="{BB962C8B-B14F-4D97-AF65-F5344CB8AC3E}">
        <p14:creationId xmlns:p14="http://schemas.microsoft.com/office/powerpoint/2010/main" val="3063784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rPr>
              <a:t>Submissions:</a:t>
            </a:r>
            <a:endParaRPr lang="en-US" dirty="0">
              <a:solidFill>
                <a:srgbClr val="FFFF00"/>
              </a:solidFill>
              <a:effectLst/>
            </a:endParaRPr>
          </a:p>
        </p:txBody>
      </p:sp>
      <p:sp>
        <p:nvSpPr>
          <p:cNvPr id="3" name="Content Placeholder 2"/>
          <p:cNvSpPr>
            <a:spLocks noGrp="1"/>
          </p:cNvSpPr>
          <p:nvPr>
            <p:ph idx="1"/>
          </p:nvPr>
        </p:nvSpPr>
        <p:spPr/>
        <p:txBody>
          <a:bodyPr/>
          <a:lstStyle/>
          <a:p>
            <a:r>
              <a:rPr lang="en-US" dirty="0" smtClean="0"/>
              <a:t>Subject 98657 was not given a serum x test. </a:t>
            </a:r>
          </a:p>
          <a:p>
            <a:endParaRPr lang="en-US" dirty="0" smtClean="0"/>
          </a:p>
          <a:p>
            <a:r>
              <a:rPr lang="en-US" dirty="0" smtClean="0"/>
              <a:t>Subject signed an outdated consent form.</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FF00"/>
                </a:solidFill>
                <a:effectLst/>
              </a:rPr>
              <a:t>Unanticipated problem involving risk to subjects or others: </a:t>
            </a:r>
            <a:endParaRPr lang="en-US" sz="4000" dirty="0">
              <a:solidFill>
                <a:srgbClr val="FFFF00"/>
              </a:solidFill>
              <a:effectLst/>
            </a:endParaRPr>
          </a:p>
        </p:txBody>
      </p:sp>
      <p:sp>
        <p:nvSpPr>
          <p:cNvPr id="3" name="Content Placeholder 2"/>
          <p:cNvSpPr>
            <a:spLocks noGrp="1"/>
          </p:cNvSpPr>
          <p:nvPr>
            <p:ph idx="1"/>
          </p:nvPr>
        </p:nvSpPr>
        <p:spPr>
          <a:xfrm>
            <a:off x="457200" y="1600200"/>
            <a:ext cx="8305800" cy="5029200"/>
          </a:xfrm>
        </p:spPr>
        <p:txBody>
          <a:bodyPr/>
          <a:lstStyle/>
          <a:p>
            <a:r>
              <a:rPr lang="en-US" sz="2800" dirty="0" smtClean="0"/>
              <a:t>Any unforeseen or unexpected incident that </a:t>
            </a:r>
          </a:p>
          <a:p>
            <a:endParaRPr lang="en-US" sz="2800" dirty="0" smtClean="0"/>
          </a:p>
          <a:p>
            <a:pPr marL="514350" indent="-514350">
              <a:buFont typeface="+mj-lt"/>
              <a:buAutoNum type="arabicPeriod"/>
            </a:pPr>
            <a:r>
              <a:rPr lang="en-US" sz="2800" dirty="0" smtClean="0"/>
              <a:t>adversely affects the rights, safety, or welfare of the subjects or others involved in the research; or </a:t>
            </a:r>
          </a:p>
          <a:p>
            <a:pPr marL="514350" indent="-514350">
              <a:buFont typeface="+mj-lt"/>
              <a:buAutoNum type="arabicPeriod"/>
            </a:pPr>
            <a:r>
              <a:rPr lang="en-US" sz="2800" dirty="0" smtClean="0"/>
              <a:t>suggests that the research places subjects or others at a greater risk of harm related to the research than was previously known or recognized.  </a:t>
            </a:r>
          </a:p>
          <a:p>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1515</TotalTime>
  <Words>1541</Words>
  <Application>Microsoft Office PowerPoint</Application>
  <PresentationFormat>On-screen Show (4:3)</PresentationFormat>
  <Paragraphs>160</Paragraphs>
  <Slides>28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Wingdings</vt:lpstr>
      <vt:lpstr>Beam</vt:lpstr>
      <vt:lpstr>IRB Prompt Reporting Requirements</vt:lpstr>
      <vt:lpstr>Investigators must know and adhere to prompt reporting requirements</vt:lpstr>
      <vt:lpstr>There’s an eIRB job aid that will walk you through the process</vt:lpstr>
      <vt:lpstr>Reportable New Information (RNI)</vt:lpstr>
      <vt:lpstr>PowerPoint Presentation</vt:lpstr>
      <vt:lpstr>PowerPoint Presentation</vt:lpstr>
      <vt:lpstr>PowerPoint Presentation</vt:lpstr>
      <vt:lpstr>Submissions:</vt:lpstr>
      <vt:lpstr>Unanticipated problem involving risk to subjects or others: </vt:lpstr>
      <vt:lpstr>Serious adverse event:</vt:lpstr>
      <vt:lpstr>Example 1</vt:lpstr>
      <vt:lpstr>Example 1</vt:lpstr>
      <vt:lpstr>PowerPoint Presentation</vt:lpstr>
      <vt:lpstr>Example 2</vt:lpstr>
      <vt:lpstr>Example 2</vt:lpstr>
      <vt:lpstr>PowerPoint Presentation</vt:lpstr>
      <vt:lpstr>Example 3</vt:lpstr>
      <vt:lpstr>Ask yourself</vt:lpstr>
      <vt:lpstr>Investigator Obligations:</vt:lpstr>
      <vt:lpstr>PowerPoint Presentation</vt:lpstr>
      <vt:lpstr>PowerPoint Presentation</vt:lpstr>
      <vt:lpstr>PowerPoint Presentation</vt:lpstr>
      <vt:lpstr>PowerPoint Presentation</vt:lpstr>
      <vt:lpstr>Consequences of  not Obtaining IRB Approval</vt:lpstr>
      <vt:lpstr>Institutional Consequences</vt:lpstr>
      <vt:lpstr>New York Times</vt:lpstr>
      <vt:lpstr>PowerPoint Presentation</vt:lpstr>
      <vt:lpstr>Questions/Comments</vt:lpstr>
    </vt:vector>
  </TitlesOfParts>
  <Company>VA-CT Healthcare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the proposal/legislation/issue</dc:title>
  <dc:creator>Adminassociate</dc:creator>
  <cp:lastModifiedBy>Rogers, Annette</cp:lastModifiedBy>
  <cp:revision>97</cp:revision>
  <cp:lastPrinted>2018-07-18T11:40:42Z</cp:lastPrinted>
  <dcterms:created xsi:type="dcterms:W3CDTF">2003-01-27T14:08:36Z</dcterms:created>
  <dcterms:modified xsi:type="dcterms:W3CDTF">2018-07-23T17:45:43Z</dcterms:modified>
</cp:coreProperties>
</file>