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notesMasterIdLst>
    <p:notesMasterId r:id="rId12"/>
  </p:notesMasterIdLst>
  <p:sldIdLst>
    <p:sldId id="262" r:id="rId5"/>
    <p:sldId id="264" r:id="rId6"/>
    <p:sldId id="266" r:id="rId7"/>
    <p:sldId id="265" r:id="rId8"/>
    <p:sldId id="267" r:id="rId9"/>
    <p:sldId id="257" r:id="rId10"/>
    <p:sldId id="259" r:id="rId11"/>
  </p:sldIdLst>
  <p:sldSz cx="12192000" cy="6858000"/>
  <p:notesSz cx="6858000" cy="9144000"/>
  <p:embeddedFontLst>
    <p:embeddedFont>
      <p:font typeface="Montserrat" panose="00000500000000000000" pitchFamily="2" charset="0"/>
      <p:regular r:id="rId13"/>
      <p:bold r:id="rId14"/>
      <p:italic r:id="rId15"/>
      <p:boldItalic r:id="rId16"/>
    </p:embeddedFont>
  </p:embeddedFontLst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990B48-2DCF-AC87-BBF7-495CA7BC7202}" name="Fischer, Melissa" initials="FM" userId="S::melissa.fischer@umassmed.edu::d718ed05-9876-47ff-a395-c2dad8208a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F93364-1476-4F79-8A76-DDF7D3B57EEC}" v="15" dt="2025-10-02T17:24:34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75571"/>
  </p:normalViewPr>
  <p:slideViewPr>
    <p:cSldViewPr snapToGrid="0">
      <p:cViewPr varScale="1">
        <p:scale>
          <a:sx n="99" d="100"/>
          <a:sy n="99" d="100"/>
        </p:scale>
        <p:origin x="200" y="1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n, Ashton" userId="S::ashton.gunn@umassmed.edu::06558abb-d442-45c3-bf9c-0a4e415834a1" providerId="AD" clId="Web-{6EF93364-1476-4F79-8A76-DDF7D3B57EEC}"/>
    <pc:docChg chg="modSld">
      <pc:chgData name="Gunn, Ashton" userId="S::ashton.gunn@umassmed.edu::06558abb-d442-45c3-bf9c-0a4e415834a1" providerId="AD" clId="Web-{6EF93364-1476-4F79-8A76-DDF7D3B57EEC}" dt="2025-10-02T17:24:34.140" v="12"/>
      <pc:docMkLst>
        <pc:docMk/>
      </pc:docMkLst>
      <pc:sldChg chg="addSp delSp modSp">
        <pc:chgData name="Gunn, Ashton" userId="S::ashton.gunn@umassmed.edu::06558abb-d442-45c3-bf9c-0a4e415834a1" providerId="AD" clId="Web-{6EF93364-1476-4F79-8A76-DDF7D3B57EEC}" dt="2025-10-02T17:24:22.609" v="10" actId="1076"/>
        <pc:sldMkLst>
          <pc:docMk/>
          <pc:sldMk cId="3974001981" sldId="257"/>
        </pc:sldMkLst>
        <pc:picChg chg="add mod">
          <ac:chgData name="Gunn, Ashton" userId="S::ashton.gunn@umassmed.edu::06558abb-d442-45c3-bf9c-0a4e415834a1" providerId="AD" clId="Web-{6EF93364-1476-4F79-8A76-DDF7D3B57EEC}" dt="2025-10-02T17:24:22.609" v="10" actId="1076"/>
          <ac:picMkLst>
            <pc:docMk/>
            <pc:sldMk cId="3974001981" sldId="257"/>
            <ac:picMk id="6" creationId="{CCF9FF98-931E-1DBA-215B-7D85F58A1804}"/>
          </ac:picMkLst>
        </pc:picChg>
        <pc:picChg chg="del">
          <ac:chgData name="Gunn, Ashton" userId="S::ashton.gunn@umassmed.edu::06558abb-d442-45c3-bf9c-0a4e415834a1" providerId="AD" clId="Web-{6EF93364-1476-4F79-8A76-DDF7D3B57EEC}" dt="2025-10-02T17:23:54.497" v="6"/>
          <ac:picMkLst>
            <pc:docMk/>
            <pc:sldMk cId="3974001981" sldId="257"/>
            <ac:picMk id="7" creationId="{D15043D0-0AE2-4FED-84B2-E0E0899C4D0A}"/>
          </ac:picMkLst>
        </pc:picChg>
      </pc:sldChg>
      <pc:sldChg chg="addSp delSp">
        <pc:chgData name="Gunn, Ashton" userId="S::ashton.gunn@umassmed.edu::06558abb-d442-45c3-bf9c-0a4e415834a1" providerId="AD" clId="Web-{6EF93364-1476-4F79-8A76-DDF7D3B57EEC}" dt="2025-10-02T17:24:34.140" v="12"/>
        <pc:sldMkLst>
          <pc:docMk/>
          <pc:sldMk cId="2484658735" sldId="259"/>
        </pc:sldMkLst>
        <pc:picChg chg="add">
          <ac:chgData name="Gunn, Ashton" userId="S::ashton.gunn@umassmed.edu::06558abb-d442-45c3-bf9c-0a4e415834a1" providerId="AD" clId="Web-{6EF93364-1476-4F79-8A76-DDF7D3B57EEC}" dt="2025-10-02T17:24:34.140" v="12"/>
          <ac:picMkLst>
            <pc:docMk/>
            <pc:sldMk cId="2484658735" sldId="259"/>
            <ac:picMk id="6" creationId="{E9E3D072-65D6-6951-67A9-EFE4EEA1E198}"/>
          </ac:picMkLst>
        </pc:picChg>
        <pc:picChg chg="del">
          <ac:chgData name="Gunn, Ashton" userId="S::ashton.gunn@umassmed.edu::06558abb-d442-45c3-bf9c-0a4e415834a1" providerId="AD" clId="Web-{6EF93364-1476-4F79-8A76-DDF7D3B57EEC}" dt="2025-10-02T17:24:32.015" v="11"/>
          <ac:picMkLst>
            <pc:docMk/>
            <pc:sldMk cId="2484658735" sldId="259"/>
            <ac:picMk id="8" creationId="{17073135-D359-4CA7-B01A-1C618651B8B4}"/>
          </ac:picMkLst>
        </pc:picChg>
      </pc:sldChg>
      <pc:sldChg chg="addSp delSp modSp">
        <pc:chgData name="Gunn, Ashton" userId="S::ashton.gunn@umassmed.edu::06558abb-d442-45c3-bf9c-0a4e415834a1" providerId="AD" clId="Web-{6EF93364-1476-4F79-8A76-DDF7D3B57EEC}" dt="2025-10-02T17:22:59.747" v="5" actId="1076"/>
        <pc:sldMkLst>
          <pc:docMk/>
          <pc:sldMk cId="3281051319" sldId="266"/>
        </pc:sldMkLst>
        <pc:picChg chg="add mod">
          <ac:chgData name="Gunn, Ashton" userId="S::ashton.gunn@umassmed.edu::06558abb-d442-45c3-bf9c-0a4e415834a1" providerId="AD" clId="Web-{6EF93364-1476-4F79-8A76-DDF7D3B57EEC}" dt="2025-10-02T17:22:59.747" v="5" actId="1076"/>
          <ac:picMkLst>
            <pc:docMk/>
            <pc:sldMk cId="3281051319" sldId="266"/>
            <ac:picMk id="3" creationId="{59F0DD22-D57D-4C22-928E-97AC8F7565A6}"/>
          </ac:picMkLst>
        </pc:picChg>
        <pc:picChg chg="del">
          <ac:chgData name="Gunn, Ashton" userId="S::ashton.gunn@umassmed.edu::06558abb-d442-45c3-bf9c-0a4e415834a1" providerId="AD" clId="Web-{6EF93364-1476-4F79-8A76-DDF7D3B57EEC}" dt="2025-10-02T17:22:40.887" v="0"/>
          <ac:picMkLst>
            <pc:docMk/>
            <pc:sldMk cId="3281051319" sldId="266"/>
            <ac:picMk id="10" creationId="{FBE0AA6B-FE8A-9DF6-3F6E-58F0B69B043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861C21-F9F7-274A-B2FD-B7000B9A01EB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305B5-7E02-9845-8245-BCB91347E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5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above instructions can also be found in the NOTES for each slide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67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93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cs typeface="Calibri Light"/>
              </a:rPr>
              <a:t>HOW TO USE THESE SLIDES: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i="1" dirty="0">
                <a:solidFill>
                  <a:srgbClr val="0070C0"/>
                </a:solidFill>
                <a:highlight>
                  <a:srgbClr val="FFFF00"/>
                </a:highlight>
                <a:cs typeface="Calibri"/>
              </a:rPr>
              <a:t>Update</a:t>
            </a:r>
            <a:r>
              <a:rPr lang="en-US" i="1" dirty="0">
                <a:solidFill>
                  <a:srgbClr val="0070C0"/>
                </a:solidFill>
                <a:cs typeface="Calibri"/>
              </a:rPr>
              <a:t> with your or the course's contact details.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Place these slides near the start of your presentation to welcome feedback and support inclusive community-building.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i="1" dirty="0">
              <a:solidFill>
                <a:srgbClr val="0070C0"/>
              </a:solidFill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cs typeface="Calibri"/>
              </a:rPr>
              <a:t>For educational formats that do not use slides consider affirming these principles verbally at the beginning of a session: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cs typeface="Calibri"/>
              </a:rPr>
              <a:t>Example:</a:t>
            </a:r>
            <a:r>
              <a:rPr lang="en-US" i="1" dirty="0">
                <a:solidFill>
                  <a:srgbClr val="00B0F0"/>
                </a:solidFill>
                <a:cs typeface="Calibri"/>
              </a:rPr>
              <a:t> </a:t>
            </a:r>
            <a:r>
              <a:rPr lang="en-US" i="1" dirty="0">
                <a:solidFill>
                  <a:srgbClr val="0070C0"/>
                </a:solidFill>
                <a:cs typeface="Calibri"/>
              </a:rPr>
              <a:t>Introduce yourself, your pronouns, provide a brief description of DRIVE, changes you have made (as relevant), your commitment to improvement and welcoming feedback</a:t>
            </a:r>
            <a:endParaRPr lang="en-US" i="1" dirty="0">
              <a:solidFill>
                <a:srgbClr val="00B0F0"/>
              </a:solidFill>
              <a:cs typeface="Calibri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V2024.2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79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418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70C0"/>
                </a:solidFill>
                <a:cs typeface="Calibri Light"/>
              </a:rPr>
              <a:t>HOW TO USE THESE SLIDES: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These slides </a:t>
            </a:r>
            <a:r>
              <a:rPr lang="en-US" dirty="0">
                <a:solidFill>
                  <a:srgbClr val="000000"/>
                </a:solidFill>
                <a:cs typeface="Calibri"/>
              </a:rPr>
              <a:t>can be used by faculty teaching multiple sessions in the same course in lieu of repeating the formal commitment slide.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38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70C0"/>
                </a:solidFill>
                <a:cs typeface="Calibri Light"/>
              </a:rPr>
              <a:t>HOW TO USE THESE SLIDES: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These slides </a:t>
            </a:r>
            <a:r>
              <a:rPr lang="en-US">
                <a:solidFill>
                  <a:srgbClr val="000000"/>
                </a:solidFill>
                <a:cs typeface="Calibri"/>
              </a:rPr>
              <a:t>can be used by faculty teaching multiple sessions in the same course in lieu of repeating the formal commitment slide. 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05B5-7E02-9845-8245-BCB91347ED4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4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15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Relationship Id="rId6" Type="http://schemas.openxmlformats.org/officeDocument/2006/relationships/image" Target="../media/image3.png"/><Relationship Id="rId5" Type="http://schemas.openxmlformats.org/officeDocument/2006/relationships/hyperlink" Target="mailto:DRIVE@umassmed.edu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93E5-E546-4BD4-ADEB-E87965A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5"/>
            <a:ext cx="10515600" cy="1325563"/>
          </a:xfrm>
        </p:spPr>
        <p:txBody>
          <a:bodyPr/>
          <a:lstStyle/>
          <a:p>
            <a:r>
              <a:rPr lang="en-US">
                <a:solidFill>
                  <a:srgbClr val="0070C0"/>
                </a:solidFill>
                <a:cs typeface="Calibri Light"/>
              </a:rPr>
              <a:t>HOW TO USE THESE SLIDES: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F5B54-6F4D-41CD-BC64-D8C572877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257"/>
            <a:ext cx="10589172" cy="539150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After completing an ILM and workshop you can include these slides to indicate your commitment to DRIVE principles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Review and ensure you agree with the DRIVE goals and commitment slide text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On </a:t>
            </a:r>
            <a:r>
              <a:rPr lang="en-US" b="1" i="1" dirty="0">
                <a:solidFill>
                  <a:srgbClr val="0070C0"/>
                </a:solidFill>
                <a:cs typeface="Calibri"/>
              </a:rPr>
              <a:t>slide 3 </a:t>
            </a:r>
            <a:r>
              <a:rPr lang="en-US" i="1" dirty="0">
                <a:solidFill>
                  <a:srgbClr val="0070C0"/>
                </a:solidFill>
                <a:cs typeface="Calibri"/>
              </a:rPr>
              <a:t>- </a:t>
            </a:r>
            <a:r>
              <a:rPr lang="en-US" i="1" dirty="0">
                <a:solidFill>
                  <a:srgbClr val="0070C0"/>
                </a:solidFill>
                <a:highlight>
                  <a:srgbClr val="FFFF00"/>
                </a:highlight>
                <a:cs typeface="Calibri"/>
              </a:rPr>
              <a:t>update</a:t>
            </a:r>
            <a:r>
              <a:rPr lang="en-US" i="1" dirty="0">
                <a:solidFill>
                  <a:srgbClr val="0070C0"/>
                </a:solidFill>
                <a:cs typeface="Calibri"/>
              </a:rPr>
              <a:t> with your or the course's contact details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Place these slides near the start of your presentation to welcome feedback and support inclusive community-building</a:t>
            </a:r>
          </a:p>
          <a:p>
            <a:pPr marL="514350" indent="-514350">
              <a:buAutoNum type="arabicPeriod"/>
            </a:pPr>
            <a:r>
              <a:rPr lang="en-US" i="1" dirty="0">
                <a:solidFill>
                  <a:srgbClr val="0070C0"/>
                </a:solidFill>
                <a:cs typeface="Calibri"/>
              </a:rPr>
              <a:t>See text regarding examples of how other people integrate or introduce these slides, feel free to edit those and make them your own</a:t>
            </a:r>
          </a:p>
          <a:p>
            <a:endParaRPr lang="en-US" dirty="0">
              <a:cs typeface="Calibri"/>
            </a:endParaRPr>
          </a:p>
          <a:p>
            <a:r>
              <a:rPr lang="en-US" i="1" dirty="0">
                <a:solidFill>
                  <a:srgbClr val="0070C0"/>
                </a:solidFill>
                <a:cs typeface="Calibri"/>
              </a:rPr>
              <a:t>Slides 6 and 7</a:t>
            </a:r>
            <a:r>
              <a:rPr lang="en-US" dirty="0">
                <a:solidFill>
                  <a:srgbClr val="0070C0"/>
                </a:solidFill>
                <a:cs typeface="Calibri"/>
              </a:rPr>
              <a:t> </a:t>
            </a:r>
            <a:r>
              <a:rPr lang="en-US" dirty="0">
                <a:solidFill>
                  <a:srgbClr val="000000"/>
                </a:solidFill>
                <a:cs typeface="Calibri"/>
              </a:rPr>
              <a:t>can be used by faculty teaching multiple sessions in the same course in lieu of repeating the formal commitment slide. </a:t>
            </a:r>
          </a:p>
          <a:p>
            <a:endParaRPr lang="en-US" dirty="0">
              <a:solidFill>
                <a:srgbClr val="000000"/>
              </a:solidFill>
              <a:cs typeface="Calibri"/>
            </a:endParaRPr>
          </a:p>
          <a:p>
            <a:pPr marL="0" indent="0" algn="ctr">
              <a:buNone/>
            </a:pPr>
            <a:r>
              <a:rPr lang="en-US" dirty="0">
                <a:cs typeface="Calibri"/>
              </a:rPr>
              <a:t>For educational formats that do not use slides consider affirming these principles verbally at the beginning of a session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cs typeface="Calibri"/>
              </a:rPr>
              <a:t>Example: </a:t>
            </a:r>
            <a:r>
              <a:rPr lang="en-US" dirty="0">
                <a:solidFill>
                  <a:srgbClr val="0070C0"/>
                </a:solidFill>
                <a:cs typeface="Calibri"/>
              </a:rPr>
              <a:t>Introduce yourself, your pronouns, provide a brief description of DRIVE, changes you have made (as relevant), your commitment to improvement and welcoming feedback</a:t>
            </a:r>
            <a:endParaRPr lang="en-US" dirty="0">
              <a:solidFill>
                <a:srgbClr val="00B0F0"/>
              </a:solidFill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4576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F0B082-3D8F-2A93-3BE0-18BE17B9D3EA}"/>
              </a:ext>
            </a:extLst>
          </p:cNvPr>
          <p:cNvSpPr/>
          <p:nvPr/>
        </p:nvSpPr>
        <p:spPr>
          <a:xfrm>
            <a:off x="1116054" y="580872"/>
            <a:ext cx="10169236" cy="67597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fontAlgn="base"/>
            <a:r>
              <a:rPr lang="en-US" sz="3200" b="1">
                <a:solidFill>
                  <a:schemeClr val="accent5"/>
                </a:solidFill>
                <a:latin typeface="Montserrat"/>
                <a:cs typeface="Arial"/>
              </a:rPr>
              <a:t>The DRIVE Goals:</a:t>
            </a:r>
          </a:p>
          <a:p>
            <a:pPr fontAlgn="base"/>
            <a:endParaRPr lang="en-US" sz="2800" b="1">
              <a:solidFill>
                <a:schemeClr val="accent5"/>
              </a:solidFill>
              <a:latin typeface="Montserrat" pitchFamily="2" charset="77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To </a:t>
            </a:r>
            <a:r>
              <a:rPr lang="en-US" sz="2800" b="1" i="1">
                <a:solidFill>
                  <a:schemeClr val="bg1"/>
                </a:solidFill>
                <a:latin typeface="Montserrat" pitchFamily="2" charset="77"/>
              </a:rPr>
              <a:t>promote</a:t>
            </a: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 a representative and bias-free curriculum across our learning environments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To </a:t>
            </a:r>
            <a:r>
              <a:rPr lang="en-US" sz="2800" b="1" i="1">
                <a:solidFill>
                  <a:schemeClr val="bg1"/>
                </a:solidFill>
                <a:latin typeface="Montserrat" pitchFamily="2" charset="77"/>
              </a:rPr>
              <a:t>enhance</a:t>
            </a: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 the accuracy, representation, and inclusion of diverse populations in all our educational activities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To make </a:t>
            </a:r>
            <a:r>
              <a:rPr lang="en-US" sz="2800" b="1" i="1">
                <a:solidFill>
                  <a:schemeClr val="bg1"/>
                </a:solidFill>
                <a:latin typeface="Montserrat" pitchFamily="2" charset="77"/>
              </a:rPr>
              <a:t>space </a:t>
            </a:r>
            <a:r>
              <a:rPr lang="en-US" sz="2800" i="1">
                <a:solidFill>
                  <a:schemeClr val="bg1"/>
                </a:solidFill>
                <a:latin typeface="Montserrat" pitchFamily="2" charset="77"/>
              </a:rPr>
              <a:t>for critical conversations about diversity in teaching and learning across our community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endParaRPr lang="en-US" sz="2800" i="1">
              <a:solidFill>
                <a:schemeClr val="bg1"/>
              </a:solidFill>
              <a:latin typeface="Montserrat" pitchFamily="2" charset="77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987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B60B885-012D-0A45-AD7A-96B0056022BA}"/>
              </a:ext>
            </a:extLst>
          </p:cNvPr>
          <p:cNvGrpSpPr/>
          <p:nvPr/>
        </p:nvGrpSpPr>
        <p:grpSpPr>
          <a:xfrm>
            <a:off x="2939542" y="347370"/>
            <a:ext cx="6312916" cy="2049841"/>
            <a:chOff x="3466214" y="744279"/>
            <a:chExt cx="5071730" cy="165159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C6542E4-A3CB-ED42-AC60-4DEE3541DF23}"/>
                </a:ext>
              </a:extLst>
            </p:cNvPr>
            <p:cNvSpPr/>
            <p:nvPr/>
          </p:nvSpPr>
          <p:spPr>
            <a:xfrm>
              <a:off x="3466214" y="744279"/>
              <a:ext cx="5071730" cy="16515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320B278-CFCC-6543-B53E-E8A8D8EB141A}"/>
                </a:ext>
              </a:extLst>
            </p:cNvPr>
            <p:cNvSpPr/>
            <p:nvPr/>
          </p:nvSpPr>
          <p:spPr>
            <a:xfrm>
              <a:off x="3491812" y="779918"/>
              <a:ext cx="5017188" cy="158651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4367C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EC19D4F0-0F08-7446-AD07-3551D93505E7}"/>
              </a:ext>
            </a:extLst>
          </p:cNvPr>
          <p:cNvSpPr txBox="1"/>
          <p:nvPr/>
        </p:nvSpPr>
        <p:spPr>
          <a:xfrm>
            <a:off x="1117600" y="2397211"/>
            <a:ext cx="9956800" cy="2492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>
                <a:solidFill>
                  <a:srgbClr val="00B0F0"/>
                </a:solidFill>
                <a:latin typeface="Arial"/>
                <a:cs typeface="Arial"/>
              </a:rPr>
              <a:t>My intent is to promote inclusive learning while avoiding bias.</a:t>
            </a:r>
          </a:p>
          <a:p>
            <a:pPr algn="ctr"/>
            <a:endParaRPr lang="en-US" sz="2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identify opportunities for addressing bias or improving representation in the course content or instructional</a:t>
            </a:r>
          </a:p>
          <a:p>
            <a:pPr algn="ctr"/>
            <a:r>
              <a:rPr lang="en-US" sz="2500">
                <a:solidFill>
                  <a:schemeClr val="bg1"/>
                </a:solidFill>
                <a:latin typeface="Arial"/>
                <a:cs typeface="Arial"/>
              </a:rPr>
              <a:t> delivery, I encourage you to share them with either: 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endParaRPr lang="en-US" sz="25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817245F-F9A0-2441-9CC3-4074B9322849}"/>
              </a:ext>
            </a:extLst>
          </p:cNvPr>
          <p:cNvCxnSpPr>
            <a:cxnSpLocks/>
          </p:cNvCxnSpPr>
          <p:nvPr/>
        </p:nvCxnSpPr>
        <p:spPr>
          <a:xfrm>
            <a:off x="3587406" y="3151541"/>
            <a:ext cx="501718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7B21929D-954C-B44C-AF99-51CBAEEC43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6000" y="418411"/>
            <a:ext cx="5680001" cy="180501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32D4B7-0CD1-4AC2-8416-0E9B3EC19629}"/>
              </a:ext>
            </a:extLst>
          </p:cNvPr>
          <p:cNvSpPr txBox="1"/>
          <p:nvPr/>
        </p:nvSpPr>
        <p:spPr>
          <a:xfrm>
            <a:off x="76920" y="5126967"/>
            <a:ext cx="7883103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4">
              <a:buChar char="•"/>
            </a:pP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 &lt;</a:t>
            </a:r>
            <a:r>
              <a:rPr lang="en-US" sz="2000" dirty="0">
                <a:solidFill>
                  <a:srgbClr val="FFFFFF"/>
                </a:solidFill>
                <a:highlight>
                  <a:srgbClr val="FFFF00"/>
                </a:highlight>
                <a:latin typeface="Arial"/>
                <a:cs typeface="Arial"/>
              </a:rPr>
              <a:t>UPDATE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 Add your name and email&gt; </a:t>
            </a:r>
          </a:p>
          <a:p>
            <a:pPr lvl="4">
              <a:buChar char="•"/>
            </a:pP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 &lt;</a:t>
            </a:r>
            <a:r>
              <a:rPr lang="en-US" sz="2000" dirty="0">
                <a:solidFill>
                  <a:srgbClr val="FFFFFF"/>
                </a:solidFill>
                <a:highlight>
                  <a:srgbClr val="FFFF00"/>
                </a:highlight>
                <a:latin typeface="Arial"/>
                <a:cs typeface="Arial"/>
              </a:rPr>
              <a:t>UPDATE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 Your course faculty or leadership&gt;</a:t>
            </a:r>
            <a:r>
              <a:rPr lang="en-US" sz="2000" dirty="0">
                <a:latin typeface="Arial"/>
                <a:cs typeface="Arial"/>
              </a:rPr>
              <a:t>​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Contact the DRIVE Initiative at </a:t>
            </a:r>
            <a:r>
              <a:rPr lang="en-US" sz="2000" dirty="0">
                <a:solidFill>
                  <a:srgbClr val="0563C1"/>
                </a:solidFill>
                <a:latin typeface="Arial"/>
                <a:cs typeface="Arial"/>
                <a:hlinkClick r:id="rId5"/>
              </a:rPr>
              <a:t>DRIVE@umassmed.edu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 or scan the QR code to send feedback </a:t>
            </a:r>
            <a:r>
              <a:rPr lang="en-US" sz="2000" b="1" dirty="0">
                <a:solidFill>
                  <a:srgbClr val="FFFFFF"/>
                </a:solidFill>
                <a:latin typeface="Arial"/>
                <a:cs typeface="Arial"/>
              </a:rPr>
              <a:t>confidentially</a:t>
            </a:r>
            <a:r>
              <a:rPr lang="en-US" sz="2000" dirty="0">
                <a:solidFill>
                  <a:srgbClr val="FFFFFF"/>
                </a:solidFill>
                <a:latin typeface="Arial"/>
                <a:cs typeface="Arial"/>
              </a:rPr>
              <a:t> to DRIVE</a:t>
            </a:r>
            <a:endParaRPr lang="en-US" dirty="0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9D4673-51CA-4C4F-AAA2-E48BE3F2366B}"/>
              </a:ext>
            </a:extLst>
          </p:cNvPr>
          <p:cNvSpPr txBox="1"/>
          <p:nvPr/>
        </p:nvSpPr>
        <p:spPr>
          <a:xfrm>
            <a:off x="10060657" y="5182865"/>
            <a:ext cx="196932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Arial"/>
                <a:cs typeface="Arial"/>
              </a:rPr>
              <a:t>I commit to apply the DRIVE goals </a:t>
            </a:r>
          </a:p>
        </p:txBody>
      </p:sp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id="{A43F6097-4179-7C59-58F4-1E6748DA4E0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4690" y="4890201"/>
            <a:ext cx="1511300" cy="1524000"/>
          </a:xfrm>
          <a:prstGeom prst="rect">
            <a:avLst/>
          </a:prstGeom>
        </p:spPr>
      </p:pic>
      <p:pic>
        <p:nvPicPr>
          <p:cNvPr id="3" name="Picture 2" descr="A qr code with dots&#10;&#10;AI-generated content may be incorrect.">
            <a:extLst>
              <a:ext uri="{FF2B5EF4-FFF2-40B4-BE49-F238E27FC236}">
                <a16:creationId xmlns:a16="http://schemas.microsoft.com/office/drawing/2014/main" id="{59F0DD22-D57D-4C22-928E-97AC8F7565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21" y="4889685"/>
            <a:ext cx="1865780" cy="18568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105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93E5-E546-4BD4-ADEB-E87965A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Language you might use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 as you introduce the DRIVE commitment slide</a:t>
            </a:r>
            <a:r>
              <a:rPr lang="en-US" sz="44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lang="en-US">
              <a:solidFill>
                <a:srgbClr val="0070C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F5B54-6F4D-41CD-BC64-D8C572877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9370"/>
            <a:ext cx="10589172" cy="51559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 share this slide to demonstrate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that I have completed a DRIVE workshop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/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reviewed my materials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/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made changes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(or similar) and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welcome 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your feedback.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 sz="3200"/>
          </a:p>
          <a:p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 recognize that we all have biases, and I hope that your feedback will help me to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identify and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address those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that I have missed and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continue to improve both my teaching and our learning environment</a:t>
            </a:r>
            <a:endParaRPr lang="en-US" sz="3200"/>
          </a:p>
          <a:p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 share this slide as a measure of my commitment to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recognize 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and </a:t>
            </a:r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address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the biases in my own teaching and to show my commitment to learning from and listening to you as learners</a:t>
            </a:r>
          </a:p>
          <a:p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Your</a:t>
            </a:r>
            <a:r>
              <a:rPr lang="en-US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commitment even when you are not using the commitment slide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sz="3800">
              <a:solidFill>
                <a:srgbClr val="00B0F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8535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993E5-E546-4BD4-ADEB-E87965A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Methods to consider when using the DRIVE commitment </a:t>
            </a:r>
            <a:r>
              <a:rPr lang="en-US" sz="44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slides</a:t>
            </a:r>
            <a:r>
              <a:rPr lang="en-US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>
              <a:solidFill>
                <a:srgbClr val="0070C0"/>
              </a:solidFill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F5B54-6F4D-41CD-BC64-D8C572877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784"/>
            <a:ext cx="10589172" cy="515598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The first time you use the slides, inform your learners they will appear in each of your sessions, as you’ve completed a DRIVE workshop and are interested in their </a:t>
            </a:r>
            <a:r>
              <a:rPr lang="en-US" sz="2600" u="sng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feedback 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so you can continue to adjust and improve your teaching</a:t>
            </a:r>
          </a:p>
          <a:p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Let students know </a:t>
            </a:r>
            <a:r>
              <a:rPr lang="en-US" sz="2600" u="sng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what 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you have changed based on the DRIVE workshop/curriculum appraisal tool or </a:t>
            </a:r>
            <a:r>
              <a:rPr lang="en-US" sz="260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prior feedback 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so that they can offer feedback relating to that as well as all the materials; you could also remind students of the changes made when presenting a specific slide (consider a notation/logo on the slide)</a:t>
            </a:r>
          </a:p>
          <a:p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If you have time,</a:t>
            </a:r>
            <a:r>
              <a:rPr lang="en-US" sz="2600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take a few minutes to discuss a topic or statement </a:t>
            </a:r>
            <a:r>
              <a:rPr lang="en-US" sz="2600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from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a prior </a:t>
            </a:r>
            <a:r>
              <a:rPr lang="en-US" sz="2600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session.  Consider</a:t>
            </a:r>
            <a:r>
              <a:rPr lang="en-US" sz="2600" dirty="0">
                <a:solidFill>
                  <a:srgbClr val="0070C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 what bias might exist that you were not aware of at that time; or review it through the DRIVE lens taking a few minutes to talk with the class about how to address and problem solve around bias (for example, the week after a session on what is described as the ‘obesity epidemic’, ask people to consider language bias, and problem solve around patient communication together</a:t>
            </a:r>
            <a:r>
              <a:rPr lang="en-US" sz="2600" dirty="0">
                <a:solidFill>
                  <a:srgbClr val="0070C0"/>
                </a:solidFill>
                <a:latin typeface="Calibri"/>
                <a:ea typeface="Calibri" panose="020F0502020204030204" pitchFamily="34" charset="0"/>
                <a:cs typeface="Calibri"/>
              </a:rPr>
              <a:t>.)</a:t>
            </a:r>
            <a:endParaRPr lang="en-US" sz="2600" dirty="0">
              <a:solidFill>
                <a:srgbClr val="0070C0"/>
              </a:solidFill>
              <a:effectLst/>
              <a:latin typeface="Calibri"/>
              <a:ea typeface="Calibri" panose="020F0502020204030204" pitchFamily="34" charset="0"/>
              <a:cs typeface="Calibri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sz="3800" dirty="0">
              <a:solidFill>
                <a:srgbClr val="00B0F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413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EEE26-8782-8040-BBEF-97627D532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968328"/>
            <a:ext cx="10515600" cy="2852737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66CD9-75B3-AF48-A482-0BB0BC10D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48053"/>
            <a:ext cx="10515600" cy="1500187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BD020FE3-F3A8-834C-898A-72F66FC828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9557" y="5582494"/>
            <a:ext cx="1825893" cy="580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A91E70-51F8-6B41-925F-DCB0727EEFD9}"/>
              </a:ext>
            </a:extLst>
          </p:cNvPr>
          <p:cNvSpPr txBox="1"/>
          <p:nvPr/>
        </p:nvSpPr>
        <p:spPr>
          <a:xfrm>
            <a:off x="6879378" y="6120954"/>
            <a:ext cx="4409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10000"/>
                  </a:schemeClr>
                </a:solidFill>
                <a:cs typeface="Arial" panose="020B0604020202020204" pitchFamily="34" charset="0"/>
              </a:rPr>
              <a:t>My intent is to promote inclusive learning while avoiding bias. </a:t>
            </a:r>
            <a:r>
              <a:rPr lang="en-US">
                <a:solidFill>
                  <a:schemeClr val="bg2">
                    <a:lumMod val="10000"/>
                  </a:schemeClr>
                </a:solidFill>
              </a:rPr>
              <a:t>I welcome feedback</a:t>
            </a:r>
          </a:p>
        </p:txBody>
      </p:sp>
      <p:pic>
        <p:nvPicPr>
          <p:cNvPr id="6" name="Picture 5" descr="A qr code with dots&#10;&#10;AI-generated content may be incorrect.">
            <a:extLst>
              <a:ext uri="{FF2B5EF4-FFF2-40B4-BE49-F238E27FC236}">
                <a16:creationId xmlns:a16="http://schemas.microsoft.com/office/drawing/2014/main" id="{CCF9FF98-931E-1DBA-215B-7D85F58A18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52751" y="5444270"/>
            <a:ext cx="1220321" cy="12203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400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F2223-6812-D84D-918A-E668D4104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2302"/>
            <a:ext cx="9144000" cy="2387600"/>
          </a:xfrm>
        </p:spPr>
        <p:txBody>
          <a:bodyPr/>
          <a:lstStyle/>
          <a:p>
            <a:r>
              <a:rPr lang="en-US"/>
              <a:t>Questions?</a:t>
            </a:r>
          </a:p>
        </p:txBody>
      </p:sp>
      <p:pic>
        <p:nvPicPr>
          <p:cNvPr id="4" name="Picture 3" descr="A blue and white logo&#10;&#10;Description automatically generated with medium confidence">
            <a:extLst>
              <a:ext uri="{FF2B5EF4-FFF2-40B4-BE49-F238E27FC236}">
                <a16:creationId xmlns:a16="http://schemas.microsoft.com/office/drawing/2014/main" id="{8D9F368F-8C28-594A-BF25-F66B1B6894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9557" y="5582494"/>
            <a:ext cx="1825893" cy="5802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48949C-2900-AC42-AD92-2FEA596028AA}"/>
              </a:ext>
            </a:extLst>
          </p:cNvPr>
          <p:cNvSpPr txBox="1"/>
          <p:nvPr/>
        </p:nvSpPr>
        <p:spPr>
          <a:xfrm>
            <a:off x="6879378" y="6120954"/>
            <a:ext cx="4409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2">
                    <a:lumMod val="10000"/>
                  </a:schemeClr>
                </a:solidFill>
                <a:cs typeface="Arial" panose="020B0604020202020204" pitchFamily="34" charset="0"/>
              </a:rPr>
              <a:t>My intent is to promote inclusive learning while avoiding bias. </a:t>
            </a:r>
            <a:r>
              <a:rPr lang="en-US">
                <a:solidFill>
                  <a:schemeClr val="bg2">
                    <a:lumMod val="10000"/>
                  </a:schemeClr>
                </a:solidFill>
              </a:rPr>
              <a:t>I welcome feedback</a:t>
            </a:r>
          </a:p>
        </p:txBody>
      </p:sp>
      <p:pic>
        <p:nvPicPr>
          <p:cNvPr id="6" name="Picture 5" descr="A qr code with dots&#10;&#10;AI-generated content may be incorrect.">
            <a:extLst>
              <a:ext uri="{FF2B5EF4-FFF2-40B4-BE49-F238E27FC236}">
                <a16:creationId xmlns:a16="http://schemas.microsoft.com/office/drawing/2014/main" id="{E9E3D072-65D6-6951-67A9-EFE4EEA1E1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52751" y="5444270"/>
            <a:ext cx="1220321" cy="12203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846587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134e9286-eb02-4c57-be64-277aa8d21fa4" xsi:nil="true"/>
    <lcf76f155ced4ddcb4097134ff3c332f xmlns="c4057902-15c4-4c26-9913-31feaccc177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BC010FB61F994AB25713D49DCBC7C9" ma:contentTypeVersion="19" ma:contentTypeDescription="Create a new document." ma:contentTypeScope="" ma:versionID="f686189861d88c383bdc4b7fb95db1a3">
  <xsd:schema xmlns:xsd="http://www.w3.org/2001/XMLSchema" xmlns:xs="http://www.w3.org/2001/XMLSchema" xmlns:p="http://schemas.microsoft.com/office/2006/metadata/properties" xmlns:ns1="http://schemas.microsoft.com/sharepoint/v3" xmlns:ns2="c4057902-15c4-4c26-9913-31feaccc1777" xmlns:ns3="134e9286-eb02-4c57-be64-277aa8d21fa4" targetNamespace="http://schemas.microsoft.com/office/2006/metadata/properties" ma:root="true" ma:fieldsID="05d4c686815087182d7bffaaa7ee046f" ns1:_="" ns2:_="" ns3:_="">
    <xsd:import namespace="http://schemas.microsoft.com/sharepoint/v3"/>
    <xsd:import namespace="c4057902-15c4-4c26-9913-31feaccc1777"/>
    <xsd:import namespace="134e9286-eb02-4c57-be64-277aa8d21f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057902-15c4-4c26-9913-31feaccc17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9c592f6e-9db9-49f2-9f9e-7d6ee315dc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4e9286-eb02-4c57-be64-277aa8d21f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2b38aca7-3477-4d70-ae54-99716165c761}" ma:internalName="TaxCatchAll" ma:showField="CatchAllData" ma:web="134e9286-eb02-4c57-be64-277aa8d21f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0C730E-8557-4913-BADA-C52D378147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9306A9-C12E-445B-B262-C20B39F2D544}">
  <ds:schemaRefs>
    <ds:schemaRef ds:uri="http://purl.org/dc/elements/1.1/"/>
    <ds:schemaRef ds:uri="c4057902-15c4-4c26-9913-31feaccc1777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metadata/properties"/>
    <ds:schemaRef ds:uri="134e9286-eb02-4c57-be64-277aa8d21fa4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3E1AE3B-A7B2-4F0E-BB13-237D8939EF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4057902-15c4-4c26-9913-31feaccc1777"/>
    <ds:schemaRef ds:uri="134e9286-eb02-4c57-be64-277aa8d21f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812</Words>
  <Application>Microsoft Office PowerPoint</Application>
  <PresentationFormat>Widescreen</PresentationFormat>
  <Paragraphs>61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HOW TO USE THESE SLIDES:</vt:lpstr>
      <vt:lpstr>PowerPoint Presentation</vt:lpstr>
      <vt:lpstr>PowerPoint Presentation</vt:lpstr>
      <vt:lpstr>Language you might use as you introduce the DRIVE commitment slide:</vt:lpstr>
      <vt:lpstr>Methods to consider when using the DRIVE commitment slides 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Carter, Yasmin</cp:lastModifiedBy>
  <cp:revision>15</cp:revision>
  <dcterms:created xsi:type="dcterms:W3CDTF">2021-08-20T20:31:11Z</dcterms:created>
  <dcterms:modified xsi:type="dcterms:W3CDTF">2025-10-02T17:24:37Z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0x010100A2BC010FB61F994AB25713D49DCBC7C9</vt:lpwstr>
  </property>
  <property fmtid="{D5CDD505-2E9C-101B-9397-08002B2CF9AE}" pid="3" name="ArticulateGUID">
    <vt:lpwstr>CC56229C-BFAB-4B59-80B5-C862B4E6760B</vt:lpwstr>
  </property>
  <property fmtid="{D5CDD505-2E9C-101B-9397-08002B2CF9AE}" pid="4" name="ArticulatePath">
    <vt:lpwstr>https://umassmed.sharepoint.com/sites/DRIVE/Shared Documents/General/DRIVE Commitment Slides/DRIVE Commitment Slides</vt:lpwstr>
  </property>
  <property fmtid="{D5CDD505-2E9C-101B-9397-08002B2CF9AE}" pid="5" name="MediaServiceImageTags">
    <vt:lpwstr/>
  </property>
</Properties>
</file>