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Lst>
  <p:notesMasterIdLst>
    <p:notesMasterId r:id="rId55"/>
  </p:notesMasterIdLst>
  <p:handoutMasterIdLst>
    <p:handoutMasterId r:id="rId56"/>
  </p:handoutMasterIdLst>
  <p:sldIdLst>
    <p:sldId id="257" r:id="rId2"/>
    <p:sldId id="258" r:id="rId3"/>
    <p:sldId id="259" r:id="rId4"/>
    <p:sldId id="260" r:id="rId5"/>
    <p:sldId id="261" r:id="rId6"/>
    <p:sldId id="263" r:id="rId7"/>
    <p:sldId id="264" r:id="rId8"/>
    <p:sldId id="265" r:id="rId9"/>
    <p:sldId id="266" r:id="rId10"/>
    <p:sldId id="267" r:id="rId11"/>
    <p:sldId id="268" r:id="rId12"/>
    <p:sldId id="269" r:id="rId13"/>
    <p:sldId id="271" r:id="rId14"/>
    <p:sldId id="272" r:id="rId15"/>
    <p:sldId id="273" r:id="rId16"/>
    <p:sldId id="274" r:id="rId17"/>
    <p:sldId id="276" r:id="rId18"/>
    <p:sldId id="277" r:id="rId19"/>
    <p:sldId id="278" r:id="rId20"/>
    <p:sldId id="279" r:id="rId21"/>
    <p:sldId id="306" r:id="rId22"/>
    <p:sldId id="280" r:id="rId23"/>
    <p:sldId id="281" r:id="rId24"/>
    <p:sldId id="282" r:id="rId25"/>
    <p:sldId id="283" r:id="rId26"/>
    <p:sldId id="284" r:id="rId27"/>
    <p:sldId id="285" r:id="rId28"/>
    <p:sldId id="314" r:id="rId29"/>
    <p:sldId id="286" r:id="rId30"/>
    <p:sldId id="287" r:id="rId31"/>
    <p:sldId id="288" r:id="rId32"/>
    <p:sldId id="289" r:id="rId33"/>
    <p:sldId id="275" r:id="rId34"/>
    <p:sldId id="290" r:id="rId35"/>
    <p:sldId id="291" r:id="rId36"/>
    <p:sldId id="304" r:id="rId37"/>
    <p:sldId id="305" r:id="rId38"/>
    <p:sldId id="292" r:id="rId39"/>
    <p:sldId id="301" r:id="rId40"/>
    <p:sldId id="302" r:id="rId41"/>
    <p:sldId id="294" r:id="rId42"/>
    <p:sldId id="303" r:id="rId43"/>
    <p:sldId id="296" r:id="rId44"/>
    <p:sldId id="308" r:id="rId45"/>
    <p:sldId id="307" r:id="rId46"/>
    <p:sldId id="309" r:id="rId47"/>
    <p:sldId id="310" r:id="rId48"/>
    <p:sldId id="311" r:id="rId49"/>
    <p:sldId id="298" r:id="rId50"/>
    <p:sldId id="299" r:id="rId51"/>
    <p:sldId id="312" r:id="rId52"/>
    <p:sldId id="318" r:id="rId53"/>
    <p:sldId id="317" r:id="rId5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43AD"/>
    <a:srgbClr val="EEEAE2"/>
    <a:srgbClr val="FADEBC"/>
    <a:srgbClr val="96E0E2"/>
    <a:srgbClr val="CCCC00"/>
    <a:srgbClr val="5E84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74"/>
  </p:normalViewPr>
  <p:slideViewPr>
    <p:cSldViewPr snapToGrid="0" snapToObjects="1">
      <p:cViewPr varScale="1">
        <p:scale>
          <a:sx n="68" d="100"/>
          <a:sy n="68" d="100"/>
        </p:scale>
        <p:origin x="32"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9362EAE-E3EF-475D-9EE5-9E917EA2A42B}" type="datetimeFigureOut">
              <a:rPr lang="en-US" smtClean="0"/>
              <a:t>10/28/2020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ECF970F-3F87-4A94-8450-90C8BD154A2F}" type="slidenum">
              <a:rPr lang="en-US" smtClean="0"/>
              <a:t>‹#›</a:t>
            </a:fld>
            <a:endParaRPr lang="en-US"/>
          </a:p>
        </p:txBody>
      </p:sp>
    </p:spTree>
    <p:extLst>
      <p:ext uri="{BB962C8B-B14F-4D97-AF65-F5344CB8AC3E}">
        <p14:creationId xmlns:p14="http://schemas.microsoft.com/office/powerpoint/2010/main" val="32475780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22FA190-679C-4355-874F-0656B3540E7C}" type="datetimeFigureOut">
              <a:rPr lang="en-US" smtClean="0"/>
              <a:t>10/28/2020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06B4E18-ABF1-4DD7-BF9A-35F2B4A1F879}" type="slidenum">
              <a:rPr lang="en-US" smtClean="0"/>
              <a:t>‹#›</a:t>
            </a:fld>
            <a:endParaRPr lang="en-US"/>
          </a:p>
        </p:txBody>
      </p:sp>
    </p:spTree>
    <p:extLst>
      <p:ext uri="{BB962C8B-B14F-4D97-AF65-F5344CB8AC3E}">
        <p14:creationId xmlns:p14="http://schemas.microsoft.com/office/powerpoint/2010/main" val="3814638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B30E35-EBB9-4650-AE7D-FE00F3C3C598}" type="slidenum">
              <a:rPr lang="en-US"/>
              <a:pPr/>
              <a:t>10</a:t>
            </a:fld>
            <a:endParaRPr lang="en-US"/>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58617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hdr" sz="quarter"/>
          </p:nvPr>
        </p:nvSpPr>
        <p:spPr>
          <a:noFill/>
        </p:spPr>
        <p:txBody>
          <a:bodyPr/>
          <a:lstStyle/>
          <a:p>
            <a:r>
              <a:rPr lang="en-US"/>
              <a:t>*</a:t>
            </a:r>
          </a:p>
        </p:txBody>
      </p:sp>
      <p:sp>
        <p:nvSpPr>
          <p:cNvPr id="98307" name="Rectangle 3"/>
          <p:cNvSpPr>
            <a:spLocks noGrp="1" noChangeArrowheads="1"/>
          </p:cNvSpPr>
          <p:nvPr>
            <p:ph type="dt" sz="quarter" idx="1"/>
          </p:nvPr>
        </p:nvSpPr>
        <p:spPr>
          <a:noFill/>
        </p:spPr>
        <p:txBody>
          <a:bodyPr/>
          <a:lstStyle/>
          <a:p>
            <a:r>
              <a:rPr lang="en-US"/>
              <a:t>07/16/96</a:t>
            </a:r>
          </a:p>
        </p:txBody>
      </p:sp>
      <p:sp>
        <p:nvSpPr>
          <p:cNvPr id="98308" name="Rectangle 6"/>
          <p:cNvSpPr>
            <a:spLocks noGrp="1" noChangeArrowheads="1"/>
          </p:cNvSpPr>
          <p:nvPr>
            <p:ph type="ftr" sz="quarter" idx="4"/>
          </p:nvPr>
        </p:nvSpPr>
        <p:spPr>
          <a:noFill/>
        </p:spPr>
        <p:txBody>
          <a:bodyPr/>
          <a:lstStyle/>
          <a:p>
            <a:r>
              <a:rPr lang="en-US"/>
              <a:t>*</a:t>
            </a:r>
          </a:p>
        </p:txBody>
      </p:sp>
      <p:sp>
        <p:nvSpPr>
          <p:cNvPr id="98309" name="Rectangle 7"/>
          <p:cNvSpPr>
            <a:spLocks noGrp="1" noChangeArrowheads="1"/>
          </p:cNvSpPr>
          <p:nvPr>
            <p:ph type="sldNum" sz="quarter" idx="5"/>
          </p:nvPr>
        </p:nvSpPr>
        <p:spPr>
          <a:noFill/>
        </p:spPr>
        <p:txBody>
          <a:bodyPr/>
          <a:lstStyle/>
          <a:p>
            <a:r>
              <a:rPr lang="en-US"/>
              <a:t>##</a:t>
            </a:r>
          </a:p>
        </p:txBody>
      </p:sp>
      <p:sp>
        <p:nvSpPr>
          <p:cNvPr id="98310" name="Rectangle 2"/>
          <p:cNvSpPr>
            <a:spLocks noGrp="1" noRot="1" noChangeAspect="1" noChangeArrowheads="1" noTextEdit="1"/>
          </p:cNvSpPr>
          <p:nvPr>
            <p:ph type="sldImg"/>
          </p:nvPr>
        </p:nvSpPr>
        <p:spPr>
          <a:ln/>
        </p:spPr>
      </p:sp>
      <p:sp>
        <p:nvSpPr>
          <p:cNvPr id="98311"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869879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a:noFill/>
        </p:spPr>
        <p:txBody>
          <a:bodyPr/>
          <a:lstStyle/>
          <a:p>
            <a:r>
              <a:rPr lang="en-US"/>
              <a:t>*</a:t>
            </a:r>
          </a:p>
        </p:txBody>
      </p:sp>
      <p:sp>
        <p:nvSpPr>
          <p:cNvPr id="86019" name="Rectangle 3"/>
          <p:cNvSpPr>
            <a:spLocks noGrp="1" noChangeArrowheads="1"/>
          </p:cNvSpPr>
          <p:nvPr>
            <p:ph type="dt" sz="quarter" idx="1"/>
          </p:nvPr>
        </p:nvSpPr>
        <p:spPr>
          <a:noFill/>
        </p:spPr>
        <p:txBody>
          <a:bodyPr/>
          <a:lstStyle/>
          <a:p>
            <a:r>
              <a:rPr lang="en-US"/>
              <a:t>07/16/96</a:t>
            </a:r>
          </a:p>
        </p:txBody>
      </p:sp>
      <p:sp>
        <p:nvSpPr>
          <p:cNvPr id="86020" name="Rectangle 6"/>
          <p:cNvSpPr>
            <a:spLocks noGrp="1" noChangeArrowheads="1"/>
          </p:cNvSpPr>
          <p:nvPr>
            <p:ph type="ftr" sz="quarter" idx="4"/>
          </p:nvPr>
        </p:nvSpPr>
        <p:spPr>
          <a:noFill/>
        </p:spPr>
        <p:txBody>
          <a:bodyPr/>
          <a:lstStyle/>
          <a:p>
            <a:r>
              <a:rPr lang="en-US"/>
              <a:t>*</a:t>
            </a:r>
          </a:p>
        </p:txBody>
      </p:sp>
      <p:sp>
        <p:nvSpPr>
          <p:cNvPr id="86021" name="Rectangle 7"/>
          <p:cNvSpPr>
            <a:spLocks noGrp="1" noChangeArrowheads="1"/>
          </p:cNvSpPr>
          <p:nvPr>
            <p:ph type="sldNum" sz="quarter" idx="5"/>
          </p:nvPr>
        </p:nvSpPr>
        <p:spPr>
          <a:noFill/>
        </p:spPr>
        <p:txBody>
          <a:bodyPr/>
          <a:lstStyle/>
          <a:p>
            <a:r>
              <a:rPr lang="en-US"/>
              <a:t>##</a:t>
            </a:r>
          </a:p>
        </p:txBody>
      </p:sp>
      <p:sp>
        <p:nvSpPr>
          <p:cNvPr id="86022" name="Rectangle 2"/>
          <p:cNvSpPr>
            <a:spLocks noGrp="1" noRot="1" noChangeAspect="1" noChangeArrowheads="1" noTextEdit="1"/>
          </p:cNvSpPr>
          <p:nvPr>
            <p:ph type="sldImg"/>
          </p:nvPr>
        </p:nvSpPr>
        <p:spPr>
          <a:ln/>
        </p:spPr>
      </p:sp>
      <p:sp>
        <p:nvSpPr>
          <p:cNvPr id="86023"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744378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hdr" sz="quarter"/>
          </p:nvPr>
        </p:nvSpPr>
        <p:spPr>
          <a:noFill/>
        </p:spPr>
        <p:txBody>
          <a:bodyPr/>
          <a:lstStyle/>
          <a:p>
            <a:r>
              <a:rPr lang="en-US"/>
              <a:t>*</a:t>
            </a:r>
          </a:p>
        </p:txBody>
      </p:sp>
      <p:sp>
        <p:nvSpPr>
          <p:cNvPr id="90115" name="Rectangle 3"/>
          <p:cNvSpPr>
            <a:spLocks noGrp="1" noChangeArrowheads="1"/>
          </p:cNvSpPr>
          <p:nvPr>
            <p:ph type="dt" sz="quarter" idx="1"/>
          </p:nvPr>
        </p:nvSpPr>
        <p:spPr>
          <a:noFill/>
        </p:spPr>
        <p:txBody>
          <a:bodyPr/>
          <a:lstStyle/>
          <a:p>
            <a:r>
              <a:rPr lang="en-US"/>
              <a:t>07/16/96</a:t>
            </a:r>
          </a:p>
        </p:txBody>
      </p:sp>
      <p:sp>
        <p:nvSpPr>
          <p:cNvPr id="90116" name="Rectangle 6"/>
          <p:cNvSpPr>
            <a:spLocks noGrp="1" noChangeArrowheads="1"/>
          </p:cNvSpPr>
          <p:nvPr>
            <p:ph type="ftr" sz="quarter" idx="4"/>
          </p:nvPr>
        </p:nvSpPr>
        <p:spPr>
          <a:noFill/>
        </p:spPr>
        <p:txBody>
          <a:bodyPr/>
          <a:lstStyle/>
          <a:p>
            <a:r>
              <a:rPr lang="en-US"/>
              <a:t>*</a:t>
            </a:r>
          </a:p>
        </p:txBody>
      </p:sp>
      <p:sp>
        <p:nvSpPr>
          <p:cNvPr id="90117" name="Rectangle 7"/>
          <p:cNvSpPr>
            <a:spLocks noGrp="1" noChangeArrowheads="1"/>
          </p:cNvSpPr>
          <p:nvPr>
            <p:ph type="sldNum" sz="quarter" idx="5"/>
          </p:nvPr>
        </p:nvSpPr>
        <p:spPr>
          <a:noFill/>
        </p:spPr>
        <p:txBody>
          <a:bodyPr/>
          <a:lstStyle/>
          <a:p>
            <a:r>
              <a:rPr lang="en-US"/>
              <a:t>##</a:t>
            </a:r>
          </a:p>
        </p:txBody>
      </p:sp>
      <p:sp>
        <p:nvSpPr>
          <p:cNvPr id="90118" name="Rectangle 2"/>
          <p:cNvSpPr>
            <a:spLocks noGrp="1" noRot="1" noChangeAspect="1" noChangeArrowheads="1" noTextEdit="1"/>
          </p:cNvSpPr>
          <p:nvPr>
            <p:ph type="sldImg"/>
          </p:nvPr>
        </p:nvSpPr>
        <p:spPr>
          <a:ln/>
        </p:spPr>
      </p:sp>
      <p:sp>
        <p:nvSpPr>
          <p:cNvPr id="9011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648178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r>
              <a:rPr lang="en-US" dirty="0"/>
              <a:t>October 2020</a:t>
            </a:r>
          </a:p>
        </p:txBody>
      </p:sp>
      <p:sp>
        <p:nvSpPr>
          <p:cNvPr id="5" name="Footer Placeholder 4"/>
          <p:cNvSpPr>
            <a:spLocks noGrp="1"/>
          </p:cNvSpPr>
          <p:nvPr>
            <p:ph type="ftr" sz="quarter" idx="11"/>
          </p:nvPr>
        </p:nvSpPr>
        <p:spPr/>
        <p:txBody>
          <a:bodyPr/>
          <a:lstStyle/>
          <a:p>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5"/>
          <p:cNvSpPr>
            <a:spLocks noGrp="1"/>
          </p:cNvSpPr>
          <p:nvPr>
            <p:ph type="sldNum" sz="quarter" idx="12"/>
          </p:nvPr>
        </p:nvSpPr>
        <p:spPr>
          <a:xfrm>
            <a:off x="9196252" y="6459785"/>
            <a:ext cx="2246812" cy="365125"/>
          </a:xfrm>
        </p:spPr>
        <p:txBody>
          <a:bodyPr/>
          <a:lstStyle/>
          <a:p>
            <a:r>
              <a:rPr lang="en-US" dirty="0"/>
              <a:t>Philip Adamo, M.D. MPH, FACOEM</a:t>
            </a:r>
          </a:p>
        </p:txBody>
      </p:sp>
    </p:spTree>
    <p:extLst>
      <p:ext uri="{BB962C8B-B14F-4D97-AF65-F5344CB8AC3E}">
        <p14:creationId xmlns:p14="http://schemas.microsoft.com/office/powerpoint/2010/main" val="1950054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dirty="0"/>
              <a:t>10/28/2020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Slide Number Placeholder 5"/>
          <p:cNvSpPr>
            <a:spLocks noGrp="1"/>
          </p:cNvSpPr>
          <p:nvPr>
            <p:ph type="sldNum" sz="quarter" idx="12"/>
          </p:nvPr>
        </p:nvSpPr>
        <p:spPr>
          <a:xfrm>
            <a:off x="9196252" y="6459785"/>
            <a:ext cx="2246812" cy="365125"/>
          </a:xfrm>
        </p:spPr>
        <p:txBody>
          <a:bodyPr/>
          <a:lstStyle/>
          <a:p>
            <a:r>
              <a:rPr lang="en-US" dirty="0"/>
              <a:t>Philip Adamo, M.D. MPH, FACOEM</a:t>
            </a:r>
          </a:p>
        </p:txBody>
      </p:sp>
    </p:spTree>
    <p:extLst>
      <p:ext uri="{BB962C8B-B14F-4D97-AF65-F5344CB8AC3E}">
        <p14:creationId xmlns:p14="http://schemas.microsoft.com/office/powerpoint/2010/main" val="1577154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userDrawn="1"/>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dirty="0"/>
              <a:t>10/28/2020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Slide Number Placeholder 5"/>
          <p:cNvSpPr>
            <a:spLocks noGrp="1"/>
          </p:cNvSpPr>
          <p:nvPr>
            <p:ph type="sldNum" sz="quarter" idx="12"/>
          </p:nvPr>
        </p:nvSpPr>
        <p:spPr>
          <a:xfrm>
            <a:off x="9196252" y="6459785"/>
            <a:ext cx="2246812" cy="365125"/>
          </a:xfrm>
        </p:spPr>
        <p:txBody>
          <a:bodyPr/>
          <a:lstStyle/>
          <a:p>
            <a:r>
              <a:rPr lang="en-US" dirty="0"/>
              <a:t>Philip Adamo, M.D. MPH, FACOEM</a:t>
            </a:r>
          </a:p>
        </p:txBody>
      </p:sp>
    </p:spTree>
    <p:extLst>
      <p:ext uri="{BB962C8B-B14F-4D97-AF65-F5344CB8AC3E}">
        <p14:creationId xmlns:p14="http://schemas.microsoft.com/office/powerpoint/2010/main" val="3698520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October 22, 2020</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196252" y="6459785"/>
            <a:ext cx="2246812" cy="365125"/>
          </a:xfrm>
        </p:spPr>
        <p:txBody>
          <a:bodyPr/>
          <a:lstStyle/>
          <a:p>
            <a:r>
              <a:rPr lang="en-US" dirty="0"/>
              <a:t>Philip Adamo, M.D. MPH, FACOEM</a:t>
            </a:r>
          </a:p>
        </p:txBody>
      </p:sp>
    </p:spTree>
    <p:extLst>
      <p:ext uri="{BB962C8B-B14F-4D97-AF65-F5344CB8AC3E}">
        <p14:creationId xmlns:p14="http://schemas.microsoft.com/office/powerpoint/2010/main" val="1979440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r>
              <a:rPr lang="en-US" dirty="0"/>
              <a:t>October 22, 2020</a:t>
            </a:r>
          </a:p>
        </p:txBody>
      </p:sp>
      <p:sp>
        <p:nvSpPr>
          <p:cNvPr id="5" name="Footer Placeholder 4"/>
          <p:cNvSpPr>
            <a:spLocks noGrp="1"/>
          </p:cNvSpPr>
          <p:nvPr>
            <p:ph type="ftr" sz="quarter" idx="11"/>
          </p:nvPr>
        </p:nvSpPr>
        <p:spPr/>
        <p:txBody>
          <a:bodyPr/>
          <a:lstStyle/>
          <a:p>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5"/>
          <p:cNvSpPr>
            <a:spLocks noGrp="1"/>
          </p:cNvSpPr>
          <p:nvPr>
            <p:ph type="sldNum" sz="quarter" idx="12"/>
          </p:nvPr>
        </p:nvSpPr>
        <p:spPr>
          <a:xfrm>
            <a:off x="9196252" y="6459785"/>
            <a:ext cx="2246812" cy="365125"/>
          </a:xfrm>
        </p:spPr>
        <p:txBody>
          <a:bodyPr/>
          <a:lstStyle/>
          <a:p>
            <a:r>
              <a:rPr lang="en-US" dirty="0"/>
              <a:t>Philip Adamo, M.D. MPH, FACOEM</a:t>
            </a:r>
          </a:p>
        </p:txBody>
      </p:sp>
    </p:spTree>
    <p:extLst>
      <p:ext uri="{BB962C8B-B14F-4D97-AF65-F5344CB8AC3E}">
        <p14:creationId xmlns:p14="http://schemas.microsoft.com/office/powerpoint/2010/main" val="4121623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dirty="0"/>
              <a:t>10/28/2020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Slide Number Placeholder 5"/>
          <p:cNvSpPr>
            <a:spLocks noGrp="1"/>
          </p:cNvSpPr>
          <p:nvPr>
            <p:ph type="sldNum" sz="quarter" idx="12"/>
          </p:nvPr>
        </p:nvSpPr>
        <p:spPr>
          <a:xfrm>
            <a:off x="9196252" y="6459785"/>
            <a:ext cx="2246812" cy="365125"/>
          </a:xfrm>
        </p:spPr>
        <p:txBody>
          <a:bodyPr/>
          <a:lstStyle/>
          <a:p>
            <a:r>
              <a:rPr lang="en-US" dirty="0"/>
              <a:t>Philip Adamo, M.D. MPH, FACOEM</a:t>
            </a:r>
          </a:p>
        </p:txBody>
      </p:sp>
    </p:spTree>
    <p:extLst>
      <p:ext uri="{BB962C8B-B14F-4D97-AF65-F5344CB8AC3E}">
        <p14:creationId xmlns:p14="http://schemas.microsoft.com/office/powerpoint/2010/main" val="1463502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dirty="0"/>
              <a:t>10/28/2020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1" name="Slide Number Placeholder 5"/>
          <p:cNvSpPr>
            <a:spLocks noGrp="1"/>
          </p:cNvSpPr>
          <p:nvPr>
            <p:ph type="sldNum" sz="quarter" idx="12"/>
          </p:nvPr>
        </p:nvSpPr>
        <p:spPr>
          <a:xfrm>
            <a:off x="9196252" y="6459785"/>
            <a:ext cx="2246812" cy="365125"/>
          </a:xfrm>
        </p:spPr>
        <p:txBody>
          <a:bodyPr/>
          <a:lstStyle/>
          <a:p>
            <a:r>
              <a:rPr lang="en-US" dirty="0"/>
              <a:t>Philip Adamo, M.D. MPH, FACOEM</a:t>
            </a:r>
          </a:p>
        </p:txBody>
      </p:sp>
    </p:spTree>
    <p:extLst>
      <p:ext uri="{BB962C8B-B14F-4D97-AF65-F5344CB8AC3E}">
        <p14:creationId xmlns:p14="http://schemas.microsoft.com/office/powerpoint/2010/main" val="1851099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dirty="0"/>
              <a:t>10/28/2020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196252" y="6459785"/>
            <a:ext cx="2246812" cy="365125"/>
          </a:xfrm>
        </p:spPr>
        <p:txBody>
          <a:bodyPr/>
          <a:lstStyle/>
          <a:p>
            <a:r>
              <a:rPr lang="en-US" dirty="0"/>
              <a:t>Philip Adamo, M.D. MPH, FACOEM</a:t>
            </a:r>
          </a:p>
        </p:txBody>
      </p:sp>
    </p:spTree>
    <p:extLst>
      <p:ext uri="{BB962C8B-B14F-4D97-AF65-F5344CB8AC3E}">
        <p14:creationId xmlns:p14="http://schemas.microsoft.com/office/powerpoint/2010/main" val="280785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10/28/2020</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10" name="Slide Number Placeholder 5"/>
          <p:cNvSpPr>
            <a:spLocks noGrp="1"/>
          </p:cNvSpPr>
          <p:nvPr>
            <p:ph type="sldNum" sz="quarter" idx="12"/>
          </p:nvPr>
        </p:nvSpPr>
        <p:spPr>
          <a:xfrm>
            <a:off x="9196252" y="6459785"/>
            <a:ext cx="2246812" cy="365125"/>
          </a:xfrm>
        </p:spPr>
        <p:txBody>
          <a:bodyPr/>
          <a:lstStyle/>
          <a:p>
            <a:r>
              <a:rPr lang="en-US" dirty="0"/>
              <a:t>Philip Adamo, M.D. MPH, FACOEM</a:t>
            </a:r>
          </a:p>
        </p:txBody>
      </p:sp>
    </p:spTree>
    <p:extLst>
      <p:ext uri="{BB962C8B-B14F-4D97-AF65-F5344CB8AC3E}">
        <p14:creationId xmlns:p14="http://schemas.microsoft.com/office/powerpoint/2010/main" val="2895252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dirty="0"/>
              <a:t>10/28/2020</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11" name="Slide Number Placeholder 5"/>
          <p:cNvSpPr>
            <a:spLocks noGrp="1"/>
          </p:cNvSpPr>
          <p:nvPr>
            <p:ph type="sldNum" sz="quarter" idx="12"/>
          </p:nvPr>
        </p:nvSpPr>
        <p:spPr>
          <a:xfrm>
            <a:off x="9196252" y="6459785"/>
            <a:ext cx="2246812" cy="365125"/>
          </a:xfrm>
        </p:spPr>
        <p:txBody>
          <a:bodyPr/>
          <a:lstStyle/>
          <a:p>
            <a:r>
              <a:rPr lang="en-US" dirty="0"/>
              <a:t>Philip Adamo, M.D. MPH, FACOEM</a:t>
            </a:r>
          </a:p>
        </p:txBody>
      </p:sp>
    </p:spTree>
    <p:extLst>
      <p:ext uri="{BB962C8B-B14F-4D97-AF65-F5344CB8AC3E}">
        <p14:creationId xmlns:p14="http://schemas.microsoft.com/office/powerpoint/2010/main" val="1976228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9CAD897-D46E-4AD2-BD9B-49DD3E640873}" type="datetimeFigureOut">
              <a:rPr lang="en-US" dirty="0"/>
              <a:t>10/28/2020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Slide Number Placeholder 5"/>
          <p:cNvSpPr>
            <a:spLocks noGrp="1"/>
          </p:cNvSpPr>
          <p:nvPr>
            <p:ph type="sldNum" sz="quarter" idx="12"/>
          </p:nvPr>
        </p:nvSpPr>
        <p:spPr>
          <a:xfrm>
            <a:off x="9196252" y="6459785"/>
            <a:ext cx="2246812" cy="365125"/>
          </a:xfrm>
        </p:spPr>
        <p:txBody>
          <a:bodyPr/>
          <a:lstStyle/>
          <a:p>
            <a:r>
              <a:rPr lang="en-US" dirty="0"/>
              <a:t>Philip Adamo, M.D. MPH, FACOEM</a:t>
            </a:r>
          </a:p>
        </p:txBody>
      </p:sp>
    </p:spTree>
    <p:extLst>
      <p:ext uri="{BB962C8B-B14F-4D97-AF65-F5344CB8AC3E}">
        <p14:creationId xmlns:p14="http://schemas.microsoft.com/office/powerpoint/2010/main" val="3580296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t>10/28/2020</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4191503"/>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en.wikipedia.org/wiki/Mercury_(element)" TargetMode="External"/><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hyperlink" Target="https://en.wikipedia.org/wiki/Dimethylmercury"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hyperlink" Target="https://journals.lww.com/joem/toc/2016/02000"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www.osha.gov/Publications/3439at-a-glance.pdf" TargetMode="External"/><Relationship Id="rId2" Type="http://schemas.openxmlformats.org/officeDocument/2006/relationships/hyperlink" Target="http://www.osha.gov/pls/oshaweb/owasrch.search_form?p_doc_type=OSHACT&amp;p_toc_level=0&amp;p_keyvalue=" TargetMode="Externa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hyperlink" Target="http://www.osha.gov/pls/oshaweb/owasrch.search_form?p_doc_type=OSHACT"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osha.gov/pls/oshaweb/owalink.query_links?src_doc_type=STANDARDS&amp;src_unique_file=1910_1030&amp;src_anchor_name=1910.1030" TargetMode="External"/><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7.jp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openxmlformats.org/officeDocument/2006/relationships/hyperlink" Target="http://www.gencourt.state.nh.us/rsa/html/XXIII/281-A/281-A-mrg.htm" TargetMode="External"/><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EEAE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0447" y="690611"/>
            <a:ext cx="11114522" cy="1470025"/>
          </a:xfrm>
        </p:spPr>
        <p:txBody>
          <a:bodyPr>
            <a:noAutofit/>
          </a:bodyPr>
          <a:lstStyle/>
          <a:p>
            <a:pPr algn="ctr"/>
            <a:r>
              <a:rPr lang="en-US" sz="4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Introduction to Occupational and Environmental Medicine</a:t>
            </a:r>
            <a:br>
              <a:rPr lang="en-US" sz="4000" b="1" dirty="0">
                <a:latin typeface="Arial" panose="020B0604020202020204" pitchFamily="34" charset="0"/>
                <a:cs typeface="Arial" panose="020B0604020202020204" pitchFamily="34" charset="0"/>
              </a:rPr>
            </a:br>
            <a:endParaRPr lang="en-US" sz="4000" b="1" dirty="0">
              <a:latin typeface="Arial" panose="020B0604020202020204" pitchFamily="34" charset="0"/>
              <a:cs typeface="Arial" panose="020B0604020202020204" pitchFamily="34" charset="0"/>
            </a:endParaRPr>
          </a:p>
        </p:txBody>
      </p:sp>
      <p:pic>
        <p:nvPicPr>
          <p:cNvPr id="16385" name="Picture 1" descr="http://im1.shutterfly.com/media/47b7ce29b3127ccec204a4c19e7300000010O08AYsW7lw4cswe3nw8/cC/f%3D0/ps%3D50/r%3D0/rx%3D720/ry%3D480/"/>
          <p:cNvPicPr>
            <a:picLocks noChangeAspect="1" noChangeArrowheads="1"/>
          </p:cNvPicPr>
          <p:nvPr/>
        </p:nvPicPr>
        <p:blipFill rotWithShape="1">
          <a:blip r:embed="rId2" cstate="print"/>
          <a:srcRect r="14921"/>
          <a:stretch/>
        </p:blipFill>
        <p:spPr bwMode="auto">
          <a:xfrm>
            <a:off x="7626435" y="1882470"/>
            <a:ext cx="3706826" cy="3201023"/>
          </a:xfrm>
          <a:prstGeom prst="rect">
            <a:avLst/>
          </a:prstGeom>
          <a:noFill/>
          <a:ln w="25400">
            <a:solidFill>
              <a:schemeClr val="tx1"/>
            </a:solidFill>
          </a:ln>
          <a:effectLst>
            <a:outerShdw blurRad="50800" dist="38100" dir="2700000" algn="tl" rotWithShape="0">
              <a:prstClr val="black">
                <a:alpha val="40000"/>
              </a:prstClr>
            </a:outerShdw>
          </a:effectLst>
        </p:spPr>
      </p:pic>
      <p:pic>
        <p:nvPicPr>
          <p:cNvPr id="16387" name="Picture 3" descr="http://im1.shutterfly.com/media/47b7ce29b3127ccec204a14a5f5200000010O08AYsW7lw4cswe3nw8/cC/f%3D0/ps%3D50/r%3D0/rx%3D720/ry%3D480/"/>
          <p:cNvPicPr>
            <a:picLocks noChangeAspect="1" noChangeArrowheads="1"/>
          </p:cNvPicPr>
          <p:nvPr/>
        </p:nvPicPr>
        <p:blipFill rotWithShape="1">
          <a:blip r:embed="rId3" cstate="print"/>
          <a:srcRect l="10146" r="13639"/>
          <a:stretch/>
        </p:blipFill>
        <p:spPr bwMode="auto">
          <a:xfrm>
            <a:off x="859221" y="1882470"/>
            <a:ext cx="3659524" cy="3201023"/>
          </a:xfrm>
          <a:prstGeom prst="rect">
            <a:avLst/>
          </a:prstGeom>
          <a:noFill/>
          <a:ln w="25400">
            <a:solidFill>
              <a:schemeClr val="tx1"/>
            </a:solidFill>
          </a:ln>
          <a:effectLst>
            <a:outerShdw blurRad="50800" dist="38100" dir="2700000" algn="tl" rotWithShape="0">
              <a:prstClr val="black">
                <a:alpha val="40000"/>
              </a:prstClr>
            </a:outerShdw>
          </a:effectLst>
        </p:spPr>
      </p:pic>
      <p:sp>
        <p:nvSpPr>
          <p:cNvPr id="5" name="TextBox 4"/>
          <p:cNvSpPr txBox="1"/>
          <p:nvPr/>
        </p:nvSpPr>
        <p:spPr>
          <a:xfrm>
            <a:off x="7761404" y="5886454"/>
            <a:ext cx="5382704" cy="400110"/>
          </a:xfrm>
          <a:prstGeom prst="rect">
            <a:avLst/>
          </a:prstGeom>
          <a:noFill/>
        </p:spPr>
        <p:txBody>
          <a:bodyPr wrap="square" rtlCol="0">
            <a:spAutoFit/>
          </a:bodyPr>
          <a:lstStyle/>
          <a:p>
            <a:r>
              <a:rPr lang="en-US" sz="2000" b="1" i="1" dirty="0">
                <a:latin typeface="Arial" panose="020B0604020202020204" pitchFamily="34" charset="0"/>
                <a:cs typeface="Arial" panose="020B0604020202020204" pitchFamily="34" charset="0"/>
              </a:rPr>
              <a:t>Philip Adamo, M.D., MPH, FACOEM</a:t>
            </a:r>
          </a:p>
        </p:txBody>
      </p:sp>
      <p:sp>
        <p:nvSpPr>
          <p:cNvPr id="3" name="TextBox 2"/>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pic>
        <p:nvPicPr>
          <p:cNvPr id="16386" name="Picture 2" descr="http://im1.shutterfly.com/media/47b7ce29b3127ccec20469f7debb00000010O08AYsW7lw4cswe3nw8/cC/f%3D0/ps%3D50/r%3D0/rx%3D720/ry%3D480/"/>
          <p:cNvPicPr>
            <a:picLocks noChangeAspect="1" noChangeArrowheads="1"/>
          </p:cNvPicPr>
          <p:nvPr/>
        </p:nvPicPr>
        <p:blipFill>
          <a:blip r:embed="rId4" cstate="print"/>
          <a:srcRect/>
          <a:stretch>
            <a:fillRect/>
          </a:stretch>
        </p:blipFill>
        <p:spPr bwMode="auto">
          <a:xfrm>
            <a:off x="4222227" y="2538219"/>
            <a:ext cx="3630961" cy="3152462"/>
          </a:xfrm>
          <a:prstGeom prst="rect">
            <a:avLst/>
          </a:prstGeom>
          <a:noFill/>
          <a:ln w="254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39309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p:cNvSpPr>
            <a:spLocks noGrp="1"/>
          </p:cNvSpPr>
          <p:nvPr>
            <p:ph type="title"/>
          </p:nvPr>
        </p:nvSpPr>
        <p:spPr>
          <a:xfrm>
            <a:off x="1221399" y="226243"/>
            <a:ext cx="9930510" cy="1345676"/>
          </a:xfrm>
          <a:solidFill>
            <a:schemeClr val="bg2">
              <a:lumMod val="25000"/>
            </a:schemeClr>
          </a:solidFill>
        </p:spPr>
        <p:txBody>
          <a:bodyPr anchor="ctr"/>
          <a:lstStyle/>
          <a:p>
            <a:r>
              <a:rPr lang="en-US" dirty="0"/>
              <a:t>					</a:t>
            </a:r>
            <a:r>
              <a:rPr lang="en-US" sz="4000" dirty="0">
                <a:solidFill>
                  <a:schemeClr val="bg1"/>
                </a:solidFill>
                <a:latin typeface="Arial" panose="020B0604020202020204" pitchFamily="34" charset="0"/>
                <a:cs typeface="Arial" panose="020B0604020202020204" pitchFamily="34" charset="0"/>
              </a:rPr>
              <a:t>Occupational Medicine</a:t>
            </a:r>
            <a:endParaRPr lang="en-US" sz="3600" dirty="0">
              <a:solidFill>
                <a:schemeClr val="bg1"/>
              </a:solidFill>
              <a:latin typeface="Arial" panose="020B0604020202020204" pitchFamily="34" charset="0"/>
              <a:cs typeface="Arial" panose="020B0604020202020204" pitchFamily="34" charset="0"/>
            </a:endParaRPr>
          </a:p>
        </p:txBody>
      </p:sp>
      <p:sp>
        <p:nvSpPr>
          <p:cNvPr id="7" name="Content Placeholder 6"/>
          <p:cNvSpPr>
            <a:spLocks noGrp="1"/>
          </p:cNvSpPr>
          <p:nvPr>
            <p:ph idx="1"/>
          </p:nvPr>
        </p:nvSpPr>
        <p:spPr>
          <a:xfrm>
            <a:off x="1464925" y="2322752"/>
            <a:ext cx="8719599" cy="4023360"/>
          </a:xfrm>
        </p:spPr>
        <p:txBody>
          <a:bodyPr/>
          <a:lstStyle/>
          <a:p>
            <a:pPr marL="339725" indent="-339725">
              <a:buClrTx/>
              <a:buFont typeface="Wingdings" panose="05000000000000000000" pitchFamily="2" charset="2"/>
              <a:buChar char="Ø"/>
            </a:pPr>
            <a:r>
              <a:rPr lang="en-US" dirty="0">
                <a:latin typeface="Arial" panose="020B0604020202020204" pitchFamily="34" charset="0"/>
                <a:cs typeface="Arial" panose="020B0604020202020204" pitchFamily="34" charset="0"/>
              </a:rPr>
              <a:t>Part of the </a:t>
            </a:r>
            <a:r>
              <a:rPr lang="en-US" b="1" dirty="0">
                <a:latin typeface="Arial" panose="020B0604020202020204" pitchFamily="34" charset="0"/>
                <a:cs typeface="Arial" panose="020B0604020202020204" pitchFamily="34" charset="0"/>
              </a:rPr>
              <a:t>American Board of Preventive Medicine.</a:t>
            </a:r>
          </a:p>
          <a:p>
            <a:pPr marL="339725" indent="-339725">
              <a:buClrTx/>
              <a:buFont typeface="Wingdings" panose="05000000000000000000" pitchFamily="2" charset="2"/>
              <a:buChar char="Ø"/>
            </a:pPr>
            <a:r>
              <a:rPr lang="en-US" dirty="0">
                <a:latin typeface="Arial" panose="020B0604020202020204" pitchFamily="34" charset="0"/>
                <a:cs typeface="Arial" panose="020B0604020202020204" pitchFamily="34" charset="0"/>
              </a:rPr>
              <a:t>There is a shortage in the field.</a:t>
            </a:r>
          </a:p>
          <a:p>
            <a:pPr marL="339725" indent="-339725">
              <a:buClrTx/>
              <a:buFont typeface="Wingdings" panose="05000000000000000000" pitchFamily="2" charset="2"/>
              <a:buChar char="Ø"/>
            </a:pPr>
            <a:r>
              <a:rPr lang="en-US" dirty="0">
                <a:latin typeface="Arial" panose="020B0604020202020204" pitchFamily="34" charset="0"/>
                <a:cs typeface="Arial" panose="020B0604020202020204" pitchFamily="34" charset="0"/>
              </a:rPr>
              <a:t>Many services are provided by primary care professionals; however, there must be </a:t>
            </a:r>
            <a:r>
              <a:rPr lang="en-US" sz="2400" b="1" dirty="0">
                <a:latin typeface="Arial" panose="020B0604020202020204" pitchFamily="34" charset="0"/>
                <a:cs typeface="Arial" panose="020B0604020202020204" pitchFamily="34" charset="0"/>
              </a:rPr>
              <a:t>knowledge of the patient’s job and regulations</a:t>
            </a:r>
            <a:r>
              <a:rPr lang="en-US" sz="2400" dirty="0">
                <a:latin typeface="Arial" panose="020B0604020202020204" pitchFamily="34" charset="0"/>
                <a:cs typeface="Arial" panose="020B0604020202020204" pitchFamily="34" charset="0"/>
              </a:rPr>
              <a:t>.</a:t>
            </a:r>
          </a:p>
          <a:p>
            <a:endParaRPr lang="en-US" dirty="0"/>
          </a:p>
          <a:p>
            <a:endParaRPr lang="en-US" dirty="0"/>
          </a:p>
          <a:p>
            <a:endParaRPr lang="en-US" dirty="0"/>
          </a:p>
          <a:p>
            <a:endParaRPr lang="en-US" dirty="0"/>
          </a:p>
        </p:txBody>
      </p:sp>
      <p:pic>
        <p:nvPicPr>
          <p:cNvPr id="2" name="Picture 1"/>
          <p:cNvPicPr>
            <a:picLocks noChangeAspect="1"/>
          </p:cNvPicPr>
          <p:nvPr/>
        </p:nvPicPr>
        <p:blipFill rotWithShape="1">
          <a:blip r:embed="rId3"/>
          <a:srcRect l="2848" t="4753" r="2431" b="26387"/>
          <a:stretch/>
        </p:blipFill>
        <p:spPr>
          <a:xfrm>
            <a:off x="1229255" y="226243"/>
            <a:ext cx="4049842" cy="1345676"/>
          </a:xfrm>
          <a:prstGeom prst="rect">
            <a:avLst/>
          </a:prstGeom>
        </p:spPr>
      </p:pic>
      <p:pic>
        <p:nvPicPr>
          <p:cNvPr id="4" name="Picture 3"/>
          <p:cNvPicPr>
            <a:picLocks noChangeAspect="1"/>
          </p:cNvPicPr>
          <p:nvPr/>
        </p:nvPicPr>
        <p:blipFill rotWithShape="1">
          <a:blip r:embed="rId4"/>
          <a:srcRect t="1010" r="26555"/>
          <a:stretch/>
        </p:blipFill>
        <p:spPr>
          <a:xfrm rot="16200000">
            <a:off x="5367781" y="33779"/>
            <a:ext cx="1456442" cy="12192000"/>
          </a:xfrm>
          <a:prstGeom prst="rect">
            <a:avLst/>
          </a:prstGeom>
        </p:spPr>
      </p:pic>
      <p:sp>
        <p:nvSpPr>
          <p:cNvPr id="6" name="TextBox 5"/>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spTree>
    <p:extLst>
      <p:ext uri="{BB962C8B-B14F-4D97-AF65-F5344CB8AC3E}">
        <p14:creationId xmlns:p14="http://schemas.microsoft.com/office/powerpoint/2010/main" val="96778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0643" y="449345"/>
            <a:ext cx="10020693" cy="1143000"/>
          </a:xfrm>
        </p:spPr>
        <p:txBody>
          <a:bodyPr>
            <a:normAutofit/>
          </a:bodyPr>
          <a:lstStyle/>
          <a:p>
            <a:pPr algn="ctr"/>
            <a:r>
              <a:rPr lang="en-US" sz="3600" b="1" dirty="0">
                <a:latin typeface="Arial" panose="020B0604020202020204" pitchFamily="34" charset="0"/>
                <a:cs typeface="Arial" panose="020B0604020202020204" pitchFamily="34" charset="0"/>
              </a:rPr>
              <a:t>Is There a Residency / Fellowship in Occupational Medicine?</a:t>
            </a:r>
          </a:p>
        </p:txBody>
      </p:sp>
      <p:pic>
        <p:nvPicPr>
          <p:cNvPr id="115714" name="Picture 2"/>
          <p:cNvPicPr>
            <a:picLocks noGrp="1" noChangeAspect="1" noChangeArrowheads="1"/>
          </p:cNvPicPr>
          <p:nvPr>
            <p:ph idx="1"/>
          </p:nvPr>
        </p:nvPicPr>
        <p:blipFill rotWithShape="1">
          <a:blip r:embed="rId2" cstate="print"/>
          <a:srcRect l="1703" t="12737" b="2244"/>
          <a:stretch/>
        </p:blipFill>
        <p:spPr bwMode="auto">
          <a:xfrm>
            <a:off x="3110845" y="1960775"/>
            <a:ext cx="7786540" cy="3572759"/>
          </a:xfrm>
          <a:prstGeom prst="rect">
            <a:avLst/>
          </a:prstGeom>
          <a:noFill/>
          <a:ln w="44450">
            <a:solidFill>
              <a:srgbClr val="1343AD"/>
            </a:solidFill>
            <a:miter lim="800000"/>
            <a:headEnd/>
            <a:tailEnd/>
          </a:ln>
          <a:effectLst>
            <a:outerShdw blurRad="50800" dist="38100" dir="2700000" algn="tl" rotWithShape="0">
              <a:prstClr val="black">
                <a:alpha val="40000"/>
              </a:prstClr>
            </a:outerShdw>
          </a:effectLst>
        </p:spPr>
      </p:pic>
      <p:sp>
        <p:nvSpPr>
          <p:cNvPr id="3" name="TextBox 2"/>
          <p:cNvSpPr txBox="1"/>
          <p:nvPr/>
        </p:nvSpPr>
        <p:spPr>
          <a:xfrm>
            <a:off x="1027521" y="2696065"/>
            <a:ext cx="1527143" cy="1631216"/>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0" scaled="1"/>
            <a:tileRect/>
          </a:gradFill>
          <a:ln w="25400">
            <a:solidFill>
              <a:srgbClr val="1343AD"/>
            </a:solidFill>
          </a:ln>
        </p:spPr>
        <p:txBody>
          <a:bodyPr wrap="square" rtlCol="0">
            <a:spAutoFit/>
          </a:bodyPr>
          <a:lstStyle/>
          <a:p>
            <a:pPr algn="r"/>
            <a:r>
              <a:rPr lang="en-US" sz="2000" dirty="0">
                <a:solidFill>
                  <a:schemeClr val="bg2">
                    <a:lumMod val="25000"/>
                  </a:schemeClr>
                </a:solidFill>
                <a:latin typeface="Arial" panose="020B0604020202020204" pitchFamily="34" charset="0"/>
                <a:cs typeface="Arial" panose="020B0604020202020204" pitchFamily="34" charset="0"/>
              </a:rPr>
              <a:t>OM Board Certification by Year</a:t>
            </a:r>
          </a:p>
          <a:p>
            <a:pPr algn="r"/>
            <a:endParaRPr lang="en-US" sz="2000" dirty="0">
              <a:solidFill>
                <a:schemeClr val="bg2">
                  <a:lumMod val="25000"/>
                </a:schemeClr>
              </a:solidFill>
              <a:latin typeface="Arial" panose="020B0604020202020204" pitchFamily="34" charset="0"/>
              <a:cs typeface="Arial" panose="020B0604020202020204" pitchFamily="34" charset="0"/>
            </a:endParaRPr>
          </a:p>
          <a:p>
            <a:pPr algn="r"/>
            <a:r>
              <a:rPr lang="en-US" sz="2000" dirty="0">
                <a:solidFill>
                  <a:schemeClr val="bg2">
                    <a:lumMod val="25000"/>
                  </a:schemeClr>
                </a:solidFill>
                <a:latin typeface="Arial" panose="020B0604020202020204" pitchFamily="34" charset="0"/>
                <a:cs typeface="Arial" panose="020B0604020202020204" pitchFamily="34" charset="0"/>
              </a:rPr>
              <a:t>1990–2013</a:t>
            </a:r>
          </a:p>
        </p:txBody>
      </p:sp>
      <p:sp>
        <p:nvSpPr>
          <p:cNvPr id="4" name="Right Arrow 3"/>
          <p:cNvSpPr/>
          <p:nvPr/>
        </p:nvSpPr>
        <p:spPr>
          <a:xfrm>
            <a:off x="2564091" y="3261674"/>
            <a:ext cx="433633" cy="744717"/>
          </a:xfrm>
          <a:prstGeom prst="rightArrow">
            <a:avLst/>
          </a:prstGeom>
          <a:solidFill>
            <a:schemeClr val="tx1"/>
          </a:solidFill>
          <a:ln>
            <a:solidFill>
              <a:srgbClr val="134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spTree>
    <p:extLst>
      <p:ext uri="{BB962C8B-B14F-4D97-AF65-F5344CB8AC3E}">
        <p14:creationId xmlns:p14="http://schemas.microsoft.com/office/powerpoint/2010/main" val="3129908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45963" y="296943"/>
            <a:ext cx="8229600" cy="1143000"/>
          </a:xfrm>
        </p:spPr>
        <p:txBody>
          <a:bodyPr>
            <a:normAutofit/>
          </a:bodyPr>
          <a:lstStyle/>
          <a:p>
            <a:pPr algn="ctr"/>
            <a:r>
              <a:rPr lang="en-US" sz="4000" b="1" dirty="0">
                <a:latin typeface="Arial" panose="020B0604020202020204" pitchFamily="34" charset="0"/>
                <a:cs typeface="Arial" panose="020B0604020202020204" pitchFamily="34" charset="0"/>
              </a:rPr>
              <a:t>Occupational Medicine</a:t>
            </a:r>
          </a:p>
        </p:txBody>
      </p:sp>
      <p:sp>
        <p:nvSpPr>
          <p:cNvPr id="2" name="Content Placeholder 1"/>
          <p:cNvSpPr>
            <a:spLocks noGrp="1"/>
          </p:cNvSpPr>
          <p:nvPr>
            <p:ph idx="1"/>
          </p:nvPr>
        </p:nvSpPr>
        <p:spPr>
          <a:xfrm>
            <a:off x="1845963" y="1919056"/>
            <a:ext cx="8436906" cy="4050373"/>
          </a:xfrm>
          <a:blipFill>
            <a:blip r:embed="rId2"/>
            <a:tile tx="0" ty="0" sx="100000" sy="100000" flip="none" algn="tl"/>
          </a:blipFill>
          <a:ln>
            <a:solidFill>
              <a:schemeClr val="tx1"/>
            </a:solidFill>
          </a:ln>
          <a:effectLst/>
        </p:spPr>
        <p:txBody>
          <a:bodyPr>
            <a:normAutofit fontScale="85000" lnSpcReduction="20000"/>
          </a:bodyPr>
          <a:lstStyle/>
          <a:p>
            <a:pPr marL="0" indent="0" algn="ctr">
              <a:lnSpc>
                <a:spcPct val="100000"/>
              </a:lnSpc>
              <a:spcBef>
                <a:spcPts val="0"/>
              </a:spcBef>
              <a:spcAft>
                <a:spcPts val="600"/>
              </a:spcAft>
              <a:buNone/>
            </a:pPr>
            <a:endParaRPr lang="en-US" sz="2400" dirty="0">
              <a:latin typeface="Arial" panose="020B0604020202020204" pitchFamily="34" charset="0"/>
              <a:cs typeface="Arial" panose="020B0604020202020204" pitchFamily="34" charset="0"/>
            </a:endParaRPr>
          </a:p>
          <a:p>
            <a:pPr marL="0" indent="0" algn="ctr">
              <a:lnSpc>
                <a:spcPct val="100000"/>
              </a:lnSpc>
              <a:spcBef>
                <a:spcPts val="0"/>
              </a:spcBef>
              <a:spcAft>
                <a:spcPts val="600"/>
              </a:spcAft>
              <a:buNone/>
            </a:pPr>
            <a:r>
              <a:rPr lang="en-US" sz="2400" dirty="0">
                <a:latin typeface="Arial" panose="020B0604020202020204" pitchFamily="34" charset="0"/>
                <a:cs typeface="Arial" panose="020B0604020202020204" pitchFamily="34" charset="0"/>
              </a:rPr>
              <a:t>The provider and patient are joined in a network of relationships:</a:t>
            </a:r>
          </a:p>
          <a:p>
            <a:pPr marL="461963" lvl="1" indent="0" algn="ctr">
              <a:buNone/>
              <a:tabLst>
                <a:tab pos="914400" algn="l"/>
              </a:tabLst>
            </a:pPr>
            <a:endParaRPr lang="en-US" sz="2400" b="1" dirty="0">
              <a:latin typeface="Arial" panose="020B0604020202020204" pitchFamily="34" charset="0"/>
              <a:cs typeface="Arial" panose="020B0604020202020204" pitchFamily="34" charset="0"/>
            </a:endParaRPr>
          </a:p>
          <a:p>
            <a:pPr marL="461963" lvl="1" indent="0" algn="ctr">
              <a:buNone/>
              <a:tabLst>
                <a:tab pos="914400" algn="l"/>
              </a:tabLst>
            </a:pPr>
            <a:r>
              <a:rPr lang="en-US" sz="2400" b="1" dirty="0">
                <a:latin typeface="Bodoni MT Black" panose="02070A03080606020203" pitchFamily="18" charset="0"/>
                <a:cs typeface="Arial" panose="020B0604020202020204" pitchFamily="34" charset="0"/>
              </a:rPr>
              <a:t>Employer</a:t>
            </a:r>
          </a:p>
          <a:p>
            <a:pPr marL="461963" lvl="1" indent="0" algn="ctr">
              <a:buNone/>
              <a:tabLst>
                <a:tab pos="914400" algn="l"/>
              </a:tabLst>
            </a:pPr>
            <a:r>
              <a:rPr lang="en-US" sz="2400" b="1" dirty="0">
                <a:solidFill>
                  <a:schemeClr val="accent2">
                    <a:lumMod val="75000"/>
                  </a:schemeClr>
                </a:solidFill>
                <a:latin typeface="Arial" panose="020B0604020202020204" pitchFamily="34" charset="0"/>
                <a:cs typeface="Arial" panose="020B0604020202020204" pitchFamily="34" charset="0"/>
                <a:sym typeface="Symbol" panose="05050102010706020507" pitchFamily="18" charset="2"/>
              </a:rPr>
              <a:t></a:t>
            </a:r>
            <a:endParaRPr lang="en-US" sz="2400" b="1" dirty="0">
              <a:solidFill>
                <a:schemeClr val="accent2">
                  <a:lumMod val="75000"/>
                </a:schemeClr>
              </a:solidFill>
              <a:latin typeface="Arial" panose="020B0604020202020204" pitchFamily="34" charset="0"/>
              <a:cs typeface="Arial" panose="020B0604020202020204" pitchFamily="34" charset="0"/>
            </a:endParaRPr>
          </a:p>
          <a:p>
            <a:pPr marL="461963" lvl="1" indent="0" algn="ctr">
              <a:buNone/>
              <a:tabLst>
                <a:tab pos="914400" algn="l"/>
              </a:tabLst>
            </a:pPr>
            <a:r>
              <a:rPr lang="en-US" sz="2400" b="1" dirty="0">
                <a:latin typeface="Bodoni MT Black" panose="02070A03080606020203" pitchFamily="18" charset="0"/>
                <a:cs typeface="Arial" panose="020B0604020202020204" pitchFamily="34" charset="0"/>
              </a:rPr>
              <a:t>Workers’ Compensation Carrier (Insurer)</a:t>
            </a:r>
          </a:p>
          <a:p>
            <a:pPr marL="461963" lvl="1" indent="0" algn="ctr">
              <a:buNone/>
              <a:tabLst>
                <a:tab pos="914400" algn="l"/>
              </a:tabLst>
            </a:pPr>
            <a:r>
              <a:rPr lang="en-US" sz="2400" b="1" dirty="0">
                <a:solidFill>
                  <a:schemeClr val="accent2">
                    <a:lumMod val="75000"/>
                  </a:schemeClr>
                </a:solidFill>
                <a:latin typeface="Century Gothic" panose="020B0502020202020204" pitchFamily="34" charset="0"/>
                <a:cs typeface="Arial" panose="020B0604020202020204" pitchFamily="34" charset="0"/>
              </a:rPr>
              <a:t>♦</a:t>
            </a:r>
            <a:endParaRPr lang="en-US" sz="2400" b="1" dirty="0">
              <a:solidFill>
                <a:schemeClr val="accent2">
                  <a:lumMod val="75000"/>
                </a:schemeClr>
              </a:solidFill>
              <a:latin typeface="Arial" panose="020B0604020202020204" pitchFamily="34" charset="0"/>
              <a:cs typeface="Arial" panose="020B0604020202020204" pitchFamily="34" charset="0"/>
            </a:endParaRPr>
          </a:p>
          <a:p>
            <a:pPr marL="461963" lvl="1" indent="0" algn="ctr">
              <a:buNone/>
              <a:tabLst>
                <a:tab pos="914400" algn="l"/>
              </a:tabLst>
            </a:pPr>
            <a:r>
              <a:rPr lang="en-US" sz="2400" b="1" dirty="0">
                <a:latin typeface="Bodoni MT Black" panose="02070A03080606020203" pitchFamily="18" charset="0"/>
                <a:cs typeface="Arial" panose="020B0604020202020204" pitchFamily="34" charset="0"/>
              </a:rPr>
              <a:t>Union / Union Lawyer</a:t>
            </a:r>
          </a:p>
          <a:p>
            <a:pPr marL="461963" lvl="1" indent="0" algn="ctr">
              <a:buNone/>
              <a:tabLst>
                <a:tab pos="914400" algn="l"/>
              </a:tabLst>
            </a:pPr>
            <a:r>
              <a:rPr lang="en-US" sz="2400" b="1" dirty="0">
                <a:solidFill>
                  <a:schemeClr val="accent2">
                    <a:lumMod val="75000"/>
                  </a:schemeClr>
                </a:solidFill>
                <a:latin typeface="Arial" panose="020B0604020202020204" pitchFamily="34" charset="0"/>
                <a:cs typeface="Arial" panose="020B0604020202020204" pitchFamily="34" charset="0"/>
                <a:sym typeface="Symbol" panose="05050102010706020507" pitchFamily="18" charset="2"/>
              </a:rPr>
              <a:t></a:t>
            </a:r>
            <a:endParaRPr lang="en-US" sz="2400" b="1" dirty="0">
              <a:solidFill>
                <a:schemeClr val="accent2">
                  <a:lumMod val="75000"/>
                </a:schemeClr>
              </a:solidFill>
              <a:latin typeface="Arial" panose="020B0604020202020204" pitchFamily="34" charset="0"/>
              <a:cs typeface="Arial" panose="020B0604020202020204" pitchFamily="34" charset="0"/>
            </a:endParaRPr>
          </a:p>
          <a:p>
            <a:pPr marL="461963" lvl="1" indent="0" algn="ctr">
              <a:buNone/>
              <a:tabLst>
                <a:tab pos="914400" algn="l"/>
              </a:tabLst>
            </a:pPr>
            <a:r>
              <a:rPr lang="en-US" sz="2400" b="1" dirty="0">
                <a:latin typeface="Bodoni MT Black" panose="02070A03080606020203" pitchFamily="18" charset="0"/>
                <a:cs typeface="Arial" panose="020B0604020202020204" pitchFamily="34" charset="0"/>
              </a:rPr>
              <a:t>Regulatory Agencies</a:t>
            </a:r>
          </a:p>
          <a:p>
            <a:pPr marL="461963" lvl="1" indent="0" algn="ctr">
              <a:buNone/>
              <a:tabLst>
                <a:tab pos="914400" algn="l"/>
              </a:tabLst>
            </a:pPr>
            <a:endParaRPr lang="en-US" sz="2400" b="1" i="1" dirty="0">
              <a:latin typeface="Arial" panose="020B0604020202020204" pitchFamily="34" charset="0"/>
              <a:cs typeface="Arial" panose="020B0604020202020204" pitchFamily="34" charset="0"/>
            </a:endParaRPr>
          </a:p>
          <a:p>
            <a:pPr marL="0" indent="0" algn="ctr">
              <a:buNone/>
            </a:pPr>
            <a:r>
              <a:rPr lang="en-US" sz="2400" dirty="0">
                <a:latin typeface="Arial" panose="020B0604020202020204" pitchFamily="34" charset="0"/>
                <a:cs typeface="Arial" panose="020B0604020202020204" pitchFamily="34" charset="0"/>
              </a:rPr>
              <a:t>***A subgroup of OM is Medical Center Occupational Health (MCOH)***</a:t>
            </a:r>
          </a:p>
          <a:p>
            <a:pPr lvl="1"/>
            <a:endParaRPr lang="en-US" sz="2400" dirty="0"/>
          </a:p>
        </p:txBody>
      </p:sp>
      <p:sp>
        <p:nvSpPr>
          <p:cNvPr id="5" name="TextBox 4"/>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spTree>
    <p:extLst>
      <p:ext uri="{BB962C8B-B14F-4D97-AF65-F5344CB8AC3E}">
        <p14:creationId xmlns:p14="http://schemas.microsoft.com/office/powerpoint/2010/main" val="1017611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4339" name="Rectangle 3"/>
          <p:cNvSpPr>
            <a:spLocks noGrp="1" noChangeArrowheads="1"/>
          </p:cNvSpPr>
          <p:nvPr>
            <p:ph idx="1"/>
          </p:nvPr>
        </p:nvSpPr>
        <p:spPr>
          <a:xfrm>
            <a:off x="955942" y="1081795"/>
            <a:ext cx="6447934" cy="5022697"/>
          </a:xfrm>
          <a:gradFill flip="none" rotWithShape="1">
            <a:gsLst>
              <a:gs pos="0">
                <a:schemeClr val="accent1">
                  <a:lumMod val="0"/>
                  <a:lumOff val="100000"/>
                </a:schemeClr>
              </a:gs>
              <a:gs pos="73000">
                <a:schemeClr val="accent1">
                  <a:lumMod val="0"/>
                  <a:lumOff val="100000"/>
                </a:schemeClr>
              </a:gs>
              <a:gs pos="100000">
                <a:schemeClr val="accent1">
                  <a:lumMod val="100000"/>
                </a:schemeClr>
              </a:gs>
            </a:gsLst>
            <a:path path="circle">
              <a:fillToRect l="50000" t="-80000" r="50000" b="180000"/>
            </a:path>
            <a:tileRect/>
          </a:gradFill>
          <a:ln>
            <a:solidFill>
              <a:schemeClr val="tx1"/>
            </a:solidFill>
          </a:ln>
        </p:spPr>
        <p:txBody>
          <a:bodyPr/>
          <a:lstStyle/>
          <a:p>
            <a:pPr algn="ctr"/>
            <a:endParaRPr lang="en-US" sz="2400" dirty="0">
              <a:solidFill>
                <a:schemeClr val="tx1"/>
              </a:solidFill>
              <a:latin typeface="Arial" panose="020B0604020202020204" pitchFamily="34" charset="0"/>
              <a:cs typeface="Arial" panose="020B0604020202020204" pitchFamily="34" charset="0"/>
            </a:endParaRPr>
          </a:p>
          <a:p>
            <a:pPr algn="ctr"/>
            <a:r>
              <a:rPr lang="en-US" sz="2400" dirty="0">
                <a:solidFill>
                  <a:schemeClr val="tx1"/>
                </a:solidFill>
                <a:latin typeface="Arial" panose="020B0604020202020204" pitchFamily="34" charset="0"/>
                <a:cs typeface="Arial" panose="020B0604020202020204" pitchFamily="34" charset="0"/>
              </a:rPr>
              <a:t>Dates Back to Hippocrates – </a:t>
            </a:r>
            <a:br>
              <a:rPr lang="en-US" sz="2400" dirty="0">
                <a:solidFill>
                  <a:schemeClr val="tx1"/>
                </a:solidFill>
                <a:latin typeface="Arial" panose="020B0604020202020204" pitchFamily="34" charset="0"/>
                <a:cs typeface="Arial" panose="020B0604020202020204" pitchFamily="34" charset="0"/>
              </a:rPr>
            </a:br>
            <a:r>
              <a:rPr lang="en-US" sz="2400" b="1" dirty="0">
                <a:solidFill>
                  <a:schemeClr val="tx1"/>
                </a:solidFill>
                <a:latin typeface="Arial" panose="020B0604020202020204" pitchFamily="34" charset="0"/>
                <a:cs typeface="Arial" panose="020B0604020202020204" pitchFamily="34" charset="0"/>
              </a:rPr>
              <a:t>4th Century BC - Lead Poisoning</a:t>
            </a:r>
          </a:p>
          <a:p>
            <a:pPr algn="ctr">
              <a:lnSpc>
                <a:spcPct val="100000"/>
              </a:lnSpc>
              <a:spcAft>
                <a:spcPts val="0"/>
              </a:spcAft>
            </a:pPr>
            <a:r>
              <a:rPr lang="en-US" sz="2400" dirty="0">
                <a:solidFill>
                  <a:schemeClr val="tx1"/>
                </a:solidFill>
                <a:latin typeface="+mj-lt"/>
                <a:cs typeface="Arial" panose="020B0604020202020204" pitchFamily="34" charset="0"/>
              </a:rPr>
              <a:t>Aims to prevent and treat illnesses that </a:t>
            </a:r>
            <a:br>
              <a:rPr lang="en-US" sz="2400" dirty="0">
                <a:solidFill>
                  <a:schemeClr val="tx1"/>
                </a:solidFill>
                <a:latin typeface="+mj-lt"/>
                <a:cs typeface="Arial" panose="020B0604020202020204" pitchFamily="34" charset="0"/>
              </a:rPr>
            </a:br>
            <a:r>
              <a:rPr lang="en-US" sz="2400" dirty="0">
                <a:solidFill>
                  <a:schemeClr val="tx1"/>
                </a:solidFill>
                <a:latin typeface="+mj-lt"/>
                <a:cs typeface="Arial" panose="020B0604020202020204" pitchFamily="34" charset="0"/>
              </a:rPr>
              <a:t>arise  from work and to promote the </a:t>
            </a:r>
            <a:br>
              <a:rPr lang="en-US" sz="2400" dirty="0">
                <a:solidFill>
                  <a:schemeClr val="tx1"/>
                </a:solidFill>
                <a:latin typeface="+mj-lt"/>
                <a:cs typeface="Arial" panose="020B0604020202020204" pitchFamily="34" charset="0"/>
              </a:rPr>
            </a:br>
            <a:r>
              <a:rPr lang="en-US" sz="2400" dirty="0">
                <a:solidFill>
                  <a:schemeClr val="tx1"/>
                </a:solidFill>
                <a:latin typeface="+mj-lt"/>
                <a:cs typeface="Arial" panose="020B0604020202020204" pitchFamily="34" charset="0"/>
              </a:rPr>
              <a:t>general health of the workforce.</a:t>
            </a:r>
          </a:p>
          <a:p>
            <a:pPr algn="ctr">
              <a:lnSpc>
                <a:spcPct val="100000"/>
              </a:lnSpc>
              <a:spcAft>
                <a:spcPts val="0"/>
              </a:spcAft>
            </a:pPr>
            <a:endParaRPr lang="en-US" sz="2800" dirty="0">
              <a:solidFill>
                <a:schemeClr val="tx1"/>
              </a:solidFill>
              <a:latin typeface="+mj-lt"/>
              <a:cs typeface="Arial" panose="020B0604020202020204" pitchFamily="34" charset="0"/>
            </a:endParaRPr>
          </a:p>
          <a:p>
            <a:pPr algn="ctr">
              <a:lnSpc>
                <a:spcPct val="100000"/>
              </a:lnSpc>
              <a:spcAft>
                <a:spcPts val="0"/>
              </a:spcAft>
            </a:pPr>
            <a:r>
              <a:rPr lang="en-US" sz="2400" dirty="0">
                <a:solidFill>
                  <a:schemeClr val="tx1"/>
                </a:solidFill>
                <a:latin typeface="+mj-lt"/>
                <a:cs typeface="Arial" panose="020B0604020202020204" pitchFamily="34" charset="0"/>
              </a:rPr>
              <a:t>Also evaluate and treat the effect of  </a:t>
            </a:r>
            <a:br>
              <a:rPr lang="en-US" sz="2400" dirty="0">
                <a:solidFill>
                  <a:schemeClr val="tx1"/>
                </a:solidFill>
                <a:latin typeface="+mj-lt"/>
                <a:cs typeface="Arial" panose="020B0604020202020204" pitchFamily="34" charset="0"/>
              </a:rPr>
            </a:br>
            <a:r>
              <a:rPr lang="en-US" sz="2400" dirty="0">
                <a:solidFill>
                  <a:schemeClr val="tx1"/>
                </a:solidFill>
                <a:latin typeface="+mj-lt"/>
                <a:cs typeface="Arial" panose="020B0604020202020204" pitchFamily="34" charset="0"/>
              </a:rPr>
              <a:t>environmental exposures.</a:t>
            </a:r>
          </a:p>
          <a:p>
            <a:pPr algn="ctr"/>
            <a:endParaRPr lang="en-US" sz="2400" dirty="0">
              <a:solidFill>
                <a:schemeClr val="tx1"/>
              </a:solidFill>
              <a:latin typeface="Castellar" panose="020A0402060406010301" pitchFamily="18" charset="0"/>
              <a:cs typeface="Arial" panose="020B0604020202020204" pitchFamily="34" charset="0"/>
            </a:endParaRPr>
          </a:p>
          <a:p>
            <a:pPr algn="ctr"/>
            <a:endParaRPr lang="en-US" sz="2400" dirty="0">
              <a:solidFill>
                <a:schemeClr val="tx1"/>
              </a:solidFill>
              <a:latin typeface="Castellar" panose="020A0402060406010301" pitchFamily="18" charset="0"/>
              <a:cs typeface="Arial" panose="020B0604020202020204" pitchFamily="34" charset="0"/>
            </a:endParaRPr>
          </a:p>
          <a:p>
            <a:pPr algn="ctr"/>
            <a:endParaRPr lang="en-US" sz="2400" dirty="0">
              <a:solidFill>
                <a:schemeClr val="tx1"/>
              </a:solidFill>
              <a:latin typeface="Castellar" panose="020A0402060406010301" pitchFamily="18" charset="0"/>
              <a:cs typeface="Arial" panose="020B0604020202020204" pitchFamily="34" charset="0"/>
            </a:endParaRPr>
          </a:p>
          <a:p>
            <a:pPr lvl="1">
              <a:buFont typeface="Monotype Sorts" pitchFamily="2" charset="2"/>
              <a:buNone/>
            </a:pPr>
            <a:endParaRPr lang="en-US" dirty="0"/>
          </a:p>
          <a:p>
            <a:pPr lvl="1"/>
            <a:endParaRPr lang="en-US" dirty="0"/>
          </a:p>
          <a:p>
            <a:pPr lvl="1"/>
            <a:endParaRPr lang="en-US" dirty="0"/>
          </a:p>
          <a:p>
            <a:pPr lvl="1"/>
            <a:endParaRPr lang="en-US" dirty="0"/>
          </a:p>
          <a:p>
            <a:pPr lvl="1">
              <a:buFont typeface="Monotype Sorts" pitchFamily="2" charset="2"/>
              <a:buNone/>
            </a:pPr>
            <a:endParaRPr lang="en-US" dirty="0"/>
          </a:p>
        </p:txBody>
      </p:sp>
      <p:sp>
        <p:nvSpPr>
          <p:cNvPr id="2" name="TextBox 1"/>
          <p:cNvSpPr txBox="1"/>
          <p:nvPr/>
        </p:nvSpPr>
        <p:spPr>
          <a:xfrm>
            <a:off x="2908693" y="5292022"/>
            <a:ext cx="3145266" cy="369332"/>
          </a:xfrm>
          <a:prstGeom prst="rect">
            <a:avLst/>
          </a:prstGeom>
          <a:noFill/>
        </p:spPr>
        <p:txBody>
          <a:bodyPr wrap="square" rtlCol="0">
            <a:spAutoFit/>
          </a:bodyPr>
          <a:lstStyle/>
          <a:p>
            <a:r>
              <a:rPr lang="en-US" b="1" dirty="0"/>
              <a:t>What are the effects of lead?</a:t>
            </a:r>
          </a:p>
        </p:txBody>
      </p:sp>
      <p:sp>
        <p:nvSpPr>
          <p:cNvPr id="6" name="Title 2"/>
          <p:cNvSpPr>
            <a:spLocks noGrp="1"/>
          </p:cNvSpPr>
          <p:nvPr>
            <p:ph type="title"/>
          </p:nvPr>
        </p:nvSpPr>
        <p:spPr>
          <a:xfrm>
            <a:off x="2075147" y="-224514"/>
            <a:ext cx="8229600" cy="1143000"/>
          </a:xfrm>
        </p:spPr>
        <p:txBody>
          <a:bodyPr>
            <a:normAutofit/>
          </a:bodyPr>
          <a:lstStyle/>
          <a:p>
            <a:pPr algn="ctr"/>
            <a:r>
              <a:rPr lang="en-US" sz="4000" b="1" dirty="0">
                <a:solidFill>
                  <a:schemeClr val="tx1"/>
                </a:solidFill>
                <a:latin typeface="Arial" panose="020B0604020202020204" pitchFamily="34" charset="0"/>
                <a:cs typeface="Arial" panose="020B0604020202020204" pitchFamily="34" charset="0"/>
              </a:rPr>
              <a:t>Occupational Medicine</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Layer>
                </a14:imgProps>
              </a:ext>
            </a:extLst>
          </a:blip>
          <a:stretch>
            <a:fillRect/>
          </a:stretch>
        </p:blipFill>
        <p:spPr>
          <a:xfrm>
            <a:off x="7538547" y="1081795"/>
            <a:ext cx="3745339" cy="5022697"/>
          </a:xfrm>
          <a:prstGeom prst="rect">
            <a:avLst/>
          </a:prstGeom>
        </p:spPr>
      </p:pic>
      <p:pic>
        <p:nvPicPr>
          <p:cNvPr id="5" name="Picture 4" descr="Scrollwork-4 Gold by Victorian-Lady on DeviantAr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7587" y="3123713"/>
            <a:ext cx="3121158" cy="1725172"/>
          </a:xfrm>
          <a:prstGeom prst="rect">
            <a:avLst/>
          </a:prstGeom>
        </p:spPr>
      </p:pic>
      <p:sp>
        <p:nvSpPr>
          <p:cNvPr id="7" name="TextBox 6"/>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spTree>
    <p:extLst>
      <p:ext uri="{BB962C8B-B14F-4D97-AF65-F5344CB8AC3E}">
        <p14:creationId xmlns:p14="http://schemas.microsoft.com/office/powerpoint/2010/main" val="4193312183"/>
      </p:ext>
    </p:extLst>
  </p:cSld>
  <p:clrMapOvr>
    <a:masterClrMapping/>
  </p:clrMapOvr>
  <p:transition spd="med">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blip>
          <a:stretch>
            <a:fillRect/>
          </a:stretch>
        </p:blipFill>
        <p:spPr>
          <a:xfrm>
            <a:off x="1964643" y="1432874"/>
            <a:ext cx="8466115" cy="4791699"/>
          </a:xfrm>
          <a:prstGeom prst="rect">
            <a:avLst/>
          </a:prstGeom>
          <a:ln>
            <a:solidFill>
              <a:schemeClr val="tx1"/>
            </a:solidFill>
          </a:ln>
        </p:spPr>
      </p:pic>
      <p:sp>
        <p:nvSpPr>
          <p:cNvPr id="3" name="Title 2"/>
          <p:cNvSpPr>
            <a:spLocks noGrp="1"/>
          </p:cNvSpPr>
          <p:nvPr>
            <p:ph type="title"/>
          </p:nvPr>
        </p:nvSpPr>
        <p:spPr>
          <a:xfrm>
            <a:off x="2057398" y="235242"/>
            <a:ext cx="8229600" cy="824061"/>
          </a:xfrm>
        </p:spPr>
        <p:txBody>
          <a:bodyPr>
            <a:normAutofit/>
          </a:bodyPr>
          <a:lstStyle/>
          <a:p>
            <a:pPr algn="ctr"/>
            <a:r>
              <a:rPr lang="en-US" sz="3600" b="1" dirty="0">
                <a:latin typeface="Arial" panose="020B0604020202020204" pitchFamily="34" charset="0"/>
                <a:cs typeface="Arial" panose="020B0604020202020204" pitchFamily="34" charset="0"/>
              </a:rPr>
              <a:t>Father of Occupational Medicine</a:t>
            </a:r>
          </a:p>
        </p:txBody>
      </p:sp>
      <p:sp>
        <p:nvSpPr>
          <p:cNvPr id="2" name="Content Placeholder 1"/>
          <p:cNvSpPr>
            <a:spLocks noGrp="1"/>
          </p:cNvSpPr>
          <p:nvPr>
            <p:ph idx="1"/>
          </p:nvPr>
        </p:nvSpPr>
        <p:spPr>
          <a:xfrm>
            <a:off x="3054918" y="1776630"/>
            <a:ext cx="6285566" cy="3714160"/>
          </a:xfrm>
        </p:spPr>
        <p:txBody>
          <a:bodyPr>
            <a:normAutofit/>
          </a:bodyPr>
          <a:lstStyle/>
          <a:p>
            <a:pPr marL="201168" lvl="1" indent="0" algn="ctr">
              <a:lnSpc>
                <a:spcPct val="100000"/>
              </a:lnSpc>
              <a:spcBef>
                <a:spcPts val="0"/>
              </a:spcBef>
              <a:buNone/>
            </a:pPr>
            <a:r>
              <a:rPr lang="en-US" sz="2800" b="1" u="sng" dirty="0">
                <a:latin typeface="Arial" panose="020B0604020202020204" pitchFamily="34" charset="0"/>
                <a:cs typeface="Arial" panose="020B0604020202020204" pitchFamily="34" charset="0"/>
              </a:rPr>
              <a:t>Bernardino </a:t>
            </a:r>
            <a:r>
              <a:rPr lang="en-US" sz="2800" b="1" u="sng" dirty="0" err="1">
                <a:latin typeface="Arial" panose="020B0604020202020204" pitchFamily="34" charset="0"/>
                <a:cs typeface="Arial" panose="020B0604020202020204" pitchFamily="34" charset="0"/>
              </a:rPr>
              <a:t>Ramazzini</a:t>
            </a:r>
            <a:br>
              <a:rPr lang="en-US" sz="2000" b="1"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a:p>
            <a:pPr marL="201168" lvl="1" indent="0" algn="ctr">
              <a:lnSpc>
                <a:spcPct val="100000"/>
              </a:lnSpc>
              <a:spcBef>
                <a:spcPts val="0"/>
              </a:spcBef>
              <a:buNone/>
            </a:pPr>
            <a:r>
              <a:rPr lang="en-US" sz="2000" dirty="0">
                <a:latin typeface="Arial" panose="020B0604020202020204" pitchFamily="34" charset="0"/>
                <a:cs typeface="Arial" panose="020B0604020202020204" pitchFamily="34" charset="0"/>
              </a:rPr>
              <a:t>Born in Capri, Italy in 1633. While a medical student in Parma, he was drawn to diseases suffered by workers. Chair of theory of medicine at University of Modena in 1682</a:t>
            </a:r>
            <a:r>
              <a:rPr lang="en-US" dirty="0"/>
              <a:t>.</a:t>
            </a:r>
          </a:p>
          <a:p>
            <a:endParaRPr lang="en-US" i="1" dirty="0"/>
          </a:p>
          <a:p>
            <a:pPr marL="0" indent="0" algn="ctr">
              <a:buNone/>
            </a:pPr>
            <a:r>
              <a:rPr lang="en-US" sz="1800" i="1" dirty="0"/>
              <a:t>De </a:t>
            </a:r>
            <a:r>
              <a:rPr lang="en-US" sz="1800" i="1" dirty="0" err="1"/>
              <a:t>Morbis</a:t>
            </a:r>
            <a:r>
              <a:rPr lang="en-US" sz="1800" i="1" dirty="0"/>
              <a:t> </a:t>
            </a:r>
            <a:r>
              <a:rPr lang="en-US" sz="1800" i="1" dirty="0" err="1"/>
              <a:t>Artificum</a:t>
            </a:r>
            <a:r>
              <a:rPr lang="en-US" sz="1800" i="1" dirty="0"/>
              <a:t> </a:t>
            </a:r>
            <a:r>
              <a:rPr lang="en-US" sz="1800" i="1" dirty="0" err="1"/>
              <a:t>Diatriba</a:t>
            </a:r>
            <a:r>
              <a:rPr lang="en-US" sz="1800" dirty="0"/>
              <a:t> [Diseases of Workers]; the first edition was printed in Modena in 1700 and the second in Padua in 1713.</a:t>
            </a:r>
            <a:endParaRPr lang="en-US" sz="1800" b="1" dirty="0"/>
          </a:p>
          <a:p>
            <a:endParaRPr lang="en-US" dirty="0"/>
          </a:p>
        </p:txBody>
      </p:sp>
      <p:sp>
        <p:nvSpPr>
          <p:cNvPr id="5" name="Rectangle 4"/>
          <p:cNvSpPr/>
          <p:nvPr/>
        </p:nvSpPr>
        <p:spPr>
          <a:xfrm>
            <a:off x="1206631" y="1757213"/>
            <a:ext cx="732511" cy="4467360"/>
          </a:xfrm>
          <a:prstGeom prst="rect">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430758" y="1757213"/>
            <a:ext cx="732511" cy="4467360"/>
          </a:xfrm>
          <a:prstGeom prst="rect">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spTree>
    <p:extLst>
      <p:ext uri="{BB962C8B-B14F-4D97-AF65-F5344CB8AC3E}">
        <p14:creationId xmlns:p14="http://schemas.microsoft.com/office/powerpoint/2010/main" val="398092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8229600" cy="960438"/>
          </a:xfrm>
        </p:spPr>
        <p:txBody>
          <a:bodyPr>
            <a:normAutofit/>
          </a:bodyPr>
          <a:lstStyle/>
          <a:p>
            <a:r>
              <a:rPr lang="en-US" sz="4000" dirty="0">
                <a:latin typeface="Arial" panose="020B0604020202020204" pitchFamily="34" charset="0"/>
                <a:cs typeface="Arial" panose="020B0604020202020204" pitchFamily="34" charset="0"/>
              </a:rPr>
              <a:t>Occupational Medicine in the USA</a:t>
            </a:r>
          </a:p>
        </p:txBody>
      </p:sp>
      <p:sp>
        <p:nvSpPr>
          <p:cNvPr id="3" name="Content Placeholder 2"/>
          <p:cNvSpPr>
            <a:spLocks noGrp="1"/>
          </p:cNvSpPr>
          <p:nvPr>
            <p:ph idx="1"/>
          </p:nvPr>
        </p:nvSpPr>
        <p:spPr>
          <a:xfrm>
            <a:off x="1193976" y="1971680"/>
            <a:ext cx="10058400" cy="4023360"/>
          </a:xfrm>
        </p:spPr>
        <p:txBody>
          <a:bodyPr>
            <a:normAutofit/>
          </a:bodyPr>
          <a:lstStyle/>
          <a:p>
            <a:pPr marL="461963" indent="-461963">
              <a:lnSpc>
                <a:spcPct val="100000"/>
              </a:lnSpc>
              <a:spcBef>
                <a:spcPts val="0"/>
              </a:spcBef>
              <a:spcAft>
                <a:spcPts val="600"/>
              </a:spcAft>
              <a:buClrTx/>
              <a:buFont typeface="Arial" panose="020B0604020202020204" pitchFamily="34" charset="0"/>
              <a:buChar char="•"/>
            </a:pPr>
            <a:r>
              <a:rPr lang="en-US" sz="2400" b="1" dirty="0">
                <a:latin typeface="Arial" panose="020B0604020202020204" pitchFamily="34" charset="0"/>
                <a:cs typeface="Arial" panose="020B0604020202020204" pitchFamily="34" charset="0"/>
              </a:rPr>
              <a:t>How Did Occupational Medicine Evolve in the USA?</a:t>
            </a:r>
          </a:p>
          <a:p>
            <a:pPr marL="914400" lvl="1" indent="-182563">
              <a:buClrTx/>
              <a:buFont typeface="Arial" panose="020B0604020202020204" pitchFamily="34" charset="0"/>
              <a:buChar char="–"/>
            </a:pPr>
            <a:r>
              <a:rPr lang="en-US" dirty="0">
                <a:latin typeface="Constantia" panose="02030602050306030303" pitchFamily="18" charset="0"/>
                <a:cs typeface="Arial" panose="020B0604020202020204" pitchFamily="34" charset="0"/>
              </a:rPr>
              <a:t>The aftermath of the industrial revolution in the </a:t>
            </a:r>
            <a:r>
              <a:rPr lang="en-US" u="sng" dirty="0">
                <a:latin typeface="Constantia" panose="02030602050306030303" pitchFamily="18" charset="0"/>
                <a:cs typeface="Arial" panose="020B0604020202020204" pitchFamily="34" charset="0"/>
              </a:rPr>
              <a:t>19</a:t>
            </a:r>
            <a:r>
              <a:rPr lang="en-US" u="sng" baseline="30000" dirty="0">
                <a:latin typeface="Constantia" panose="02030602050306030303" pitchFamily="18" charset="0"/>
                <a:cs typeface="Arial" panose="020B0604020202020204" pitchFamily="34" charset="0"/>
              </a:rPr>
              <a:t>th</a:t>
            </a:r>
            <a:r>
              <a:rPr lang="en-US" u="sng" dirty="0">
                <a:latin typeface="Constantia" panose="02030602050306030303" pitchFamily="18" charset="0"/>
                <a:cs typeface="Arial" panose="020B0604020202020204" pitchFamily="34" charset="0"/>
              </a:rPr>
              <a:t> century</a:t>
            </a:r>
          </a:p>
          <a:p>
            <a:pPr marL="914400" lvl="1" indent="-182563">
              <a:buClrTx/>
              <a:buFont typeface="Arial" panose="020B0604020202020204" pitchFamily="34" charset="0"/>
              <a:buChar char="–"/>
            </a:pPr>
            <a:r>
              <a:rPr lang="en-US" dirty="0">
                <a:latin typeface="Constantia" panose="02030602050306030303" pitchFamily="18" charset="0"/>
                <a:cs typeface="Arial" panose="020B0604020202020204" pitchFamily="34" charset="0"/>
              </a:rPr>
              <a:t>Unskilled labor force</a:t>
            </a:r>
          </a:p>
          <a:p>
            <a:pPr marL="914400" lvl="1" indent="-182563">
              <a:buClrTx/>
              <a:buFont typeface="Arial" panose="020B0604020202020204" pitchFamily="34" charset="0"/>
              <a:buChar char="–"/>
            </a:pPr>
            <a:r>
              <a:rPr lang="en-US" dirty="0">
                <a:latin typeface="Constantia" panose="02030602050306030303" pitchFamily="18" charset="0"/>
                <a:cs typeface="Arial" panose="020B0604020202020204" pitchFamily="34" charset="0"/>
              </a:rPr>
              <a:t>Influx of immigrants</a:t>
            </a:r>
          </a:p>
          <a:p>
            <a:pPr marL="914400" lvl="1" indent="-182563">
              <a:buClrTx/>
              <a:buFont typeface="Arial" panose="020B0604020202020204" pitchFamily="34" charset="0"/>
              <a:buChar char="–"/>
            </a:pPr>
            <a:r>
              <a:rPr lang="en-US" dirty="0">
                <a:latin typeface="Constantia" panose="02030602050306030303" pitchFamily="18" charset="0"/>
                <a:cs typeface="Arial" panose="020B0604020202020204" pitchFamily="34" charset="0"/>
              </a:rPr>
              <a:t>Urbanization</a:t>
            </a:r>
          </a:p>
          <a:p>
            <a:pPr marL="914400" lvl="1" indent="-182563">
              <a:buClrTx/>
              <a:buFont typeface="Arial" panose="020B0604020202020204" pitchFamily="34" charset="0"/>
              <a:buChar char="–"/>
            </a:pPr>
            <a:r>
              <a:rPr lang="en-US" dirty="0">
                <a:latin typeface="Constantia" panose="02030602050306030303" pitchFamily="18" charset="0"/>
                <a:cs typeface="Arial" panose="020B0604020202020204" pitchFamily="34" charset="0"/>
              </a:rPr>
              <a:t>Bacteriologic evolution</a:t>
            </a:r>
          </a:p>
          <a:p>
            <a:pPr marL="461963" indent="-461963">
              <a:buClrTx/>
              <a:buFont typeface="Arial" panose="020B0604020202020204" pitchFamily="34" charset="0"/>
              <a:buChar char="•"/>
            </a:pPr>
            <a:r>
              <a:rPr lang="en-US" sz="2400" b="1" dirty="0">
                <a:latin typeface="Arial" panose="020B0604020202020204" pitchFamily="34" charset="0"/>
                <a:cs typeface="Arial" panose="020B0604020202020204" pitchFamily="34" charset="0"/>
              </a:rPr>
              <a:t>Social Welfare</a:t>
            </a:r>
          </a:p>
          <a:p>
            <a:pPr marL="461963" indent="-461963">
              <a:lnSpc>
                <a:spcPct val="100000"/>
              </a:lnSpc>
              <a:spcBef>
                <a:spcPts val="0"/>
              </a:spcBef>
              <a:spcAft>
                <a:spcPts val="600"/>
              </a:spcAft>
              <a:buClrTx/>
              <a:buFont typeface="Arial" panose="020B0604020202020204" pitchFamily="34" charset="0"/>
              <a:buChar char="•"/>
            </a:pPr>
            <a:r>
              <a:rPr lang="en-US" sz="2400" b="1" dirty="0">
                <a:latin typeface="Arial" panose="020B0604020202020204" pitchFamily="34" charset="0"/>
                <a:cs typeface="Arial" panose="020B0604020202020204" pitchFamily="34" charset="0"/>
              </a:rPr>
              <a:t>Current Day Occupational Medicine Involvement:</a:t>
            </a:r>
            <a:r>
              <a:rPr lang="en-US" b="1" dirty="0">
                <a:latin typeface="Arial" panose="020B0604020202020204" pitchFamily="34" charset="0"/>
                <a:cs typeface="Arial" panose="020B0604020202020204" pitchFamily="34" charset="0"/>
              </a:rPr>
              <a:t>	</a:t>
            </a:r>
          </a:p>
          <a:p>
            <a:pPr marL="914400" lvl="1" indent="-182563">
              <a:buClrTx/>
              <a:buFont typeface="Arial" panose="020B0604020202020204" pitchFamily="34" charset="0"/>
              <a:buChar char="–"/>
            </a:pPr>
            <a:r>
              <a:rPr lang="en-US" dirty="0">
                <a:latin typeface="Constantia" panose="02030602050306030303" pitchFamily="18" charset="0"/>
                <a:cs typeface="Arial" panose="020B0604020202020204" pitchFamily="34" charset="0"/>
              </a:rPr>
              <a:t>COVID-19</a:t>
            </a:r>
          </a:p>
          <a:p>
            <a:pPr marL="914400" lvl="1" indent="-182563">
              <a:buClrTx/>
              <a:buFont typeface="Arial" panose="020B0604020202020204" pitchFamily="34" charset="0"/>
              <a:buChar char="–"/>
            </a:pPr>
            <a:r>
              <a:rPr lang="en-US" dirty="0">
                <a:latin typeface="Constantia" panose="02030602050306030303" pitchFamily="18" charset="0"/>
                <a:cs typeface="Arial" panose="020B0604020202020204" pitchFamily="34" charset="0"/>
              </a:rPr>
              <a:t>Workplace Violence (WPV)</a:t>
            </a:r>
          </a:p>
          <a:p>
            <a:pPr marL="914400" lvl="1" indent="-182563">
              <a:buClrTx/>
              <a:buFont typeface="Arial" panose="020B0604020202020204" pitchFamily="34" charset="0"/>
              <a:buChar char="–"/>
            </a:pPr>
            <a:r>
              <a:rPr lang="en-US" dirty="0">
                <a:latin typeface="Constantia" panose="02030602050306030303" pitchFamily="18" charset="0"/>
                <a:cs typeface="Arial" panose="020B0604020202020204" pitchFamily="34" charset="0"/>
              </a:rPr>
              <a:t>Burnout/depression/anxiety</a:t>
            </a:r>
          </a:p>
        </p:txBody>
      </p:sp>
      <p:pic>
        <p:nvPicPr>
          <p:cNvPr id="5" name="Picture 4"/>
          <p:cNvPicPr>
            <a:picLocks noChangeAspect="1"/>
          </p:cNvPicPr>
          <p:nvPr/>
        </p:nvPicPr>
        <p:blipFill rotWithShape="1">
          <a:blip r:embed="rId2"/>
          <a:srcRect l="2824" t="1631" r="2320" b="1534"/>
          <a:stretch/>
        </p:blipFill>
        <p:spPr>
          <a:xfrm>
            <a:off x="9049733" y="2437895"/>
            <a:ext cx="2630078" cy="3793223"/>
          </a:xfrm>
          <a:prstGeom prst="rect">
            <a:avLst/>
          </a:prstGeom>
        </p:spPr>
      </p:pic>
      <p:sp>
        <p:nvSpPr>
          <p:cNvPr id="4" name="TextBox 3"/>
          <p:cNvSpPr txBox="1"/>
          <p:nvPr/>
        </p:nvSpPr>
        <p:spPr>
          <a:xfrm>
            <a:off x="9194233" y="4912750"/>
            <a:ext cx="2341077" cy="1200329"/>
          </a:xfrm>
          <a:prstGeom prst="rect">
            <a:avLst/>
          </a:prstGeom>
          <a:pattFill prst="smConfetti">
            <a:fgClr>
              <a:schemeClr val="bg2">
                <a:lumMod val="50000"/>
              </a:schemeClr>
            </a:fgClr>
            <a:bgClr>
              <a:schemeClr val="bg1"/>
            </a:bgClr>
          </a:pattFill>
        </p:spPr>
        <p:txBody>
          <a:bodyPr wrap="square" rtlCol="0">
            <a:spAutoFit/>
          </a:bodyPr>
          <a:lstStyle/>
          <a:p>
            <a:pPr algn="ctr"/>
            <a:r>
              <a:rPr lang="en-US" sz="2400" dirty="0">
                <a:solidFill>
                  <a:schemeClr val="bg2">
                    <a:lumMod val="25000"/>
                  </a:schemeClr>
                </a:solidFill>
                <a:latin typeface="Arial" panose="020B0604020202020204" pitchFamily="34" charset="0"/>
                <a:cs typeface="Arial" panose="020B0604020202020204" pitchFamily="34" charset="0"/>
              </a:rPr>
              <a:t>Put on your public health hat!</a:t>
            </a:r>
          </a:p>
        </p:txBody>
      </p:sp>
      <p:sp>
        <p:nvSpPr>
          <p:cNvPr id="6" name="TextBox 5"/>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spTree>
    <p:extLst>
      <p:ext uri="{BB962C8B-B14F-4D97-AF65-F5344CB8AC3E}">
        <p14:creationId xmlns:p14="http://schemas.microsoft.com/office/powerpoint/2010/main" val="27808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62558" y="4353266"/>
            <a:ext cx="3454539" cy="424206"/>
          </a:xfrm>
          <a:prstGeom prst="rect">
            <a:avLst/>
          </a:prstGeom>
          <a:solidFill>
            <a:schemeClr val="accent1">
              <a:lumMod val="60000"/>
              <a:lumOff val="40000"/>
            </a:schemeClr>
          </a:solidFill>
        </p:spPr>
        <p:txBody>
          <a:bodyPr wrap="square" rtlCol="0">
            <a:spAutoFit/>
          </a:bodyPr>
          <a:lstStyle/>
          <a:p>
            <a:endParaRPr lang="en-US" dirty="0"/>
          </a:p>
        </p:txBody>
      </p:sp>
      <p:sp>
        <p:nvSpPr>
          <p:cNvPr id="2" name="Title 1"/>
          <p:cNvSpPr>
            <a:spLocks noGrp="1"/>
          </p:cNvSpPr>
          <p:nvPr>
            <p:ph type="title"/>
          </p:nvPr>
        </p:nvSpPr>
        <p:spPr>
          <a:xfrm>
            <a:off x="77351" y="219103"/>
            <a:ext cx="11770939" cy="1143000"/>
          </a:xfrm>
        </p:spPr>
        <p:txBody>
          <a:bodyPr>
            <a:normAutofit/>
          </a:bodyPr>
          <a:lstStyle/>
          <a:p>
            <a:pPr algn="ctr"/>
            <a:r>
              <a:rPr lang="en-US" sz="3600" b="1" dirty="0">
                <a:latin typeface="Arial" panose="020B0604020202020204" pitchFamily="34" charset="0"/>
                <a:cs typeface="Arial" panose="020B0604020202020204" pitchFamily="34" charset="0"/>
              </a:rPr>
              <a:t>In the Arena of the Practice of Occupational Medicine</a:t>
            </a:r>
          </a:p>
        </p:txBody>
      </p:sp>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artisticCrisscrossEtching/>
                    </a14:imgEffect>
                  </a14:imgLayer>
                </a14:imgProps>
              </a:ext>
            </a:extLst>
          </a:blip>
          <a:srcRect t="1" r="412" b="1167"/>
          <a:stretch/>
        </p:blipFill>
        <p:spPr>
          <a:xfrm>
            <a:off x="0" y="1702340"/>
            <a:ext cx="12192000" cy="4661695"/>
          </a:xfrm>
          <a:prstGeom prst="rect">
            <a:avLst/>
          </a:prstGeom>
        </p:spPr>
      </p:pic>
      <p:sp>
        <p:nvSpPr>
          <p:cNvPr id="3" name="Content Placeholder 2"/>
          <p:cNvSpPr>
            <a:spLocks noGrp="1"/>
          </p:cNvSpPr>
          <p:nvPr>
            <p:ph idx="1"/>
          </p:nvPr>
        </p:nvSpPr>
        <p:spPr>
          <a:xfrm>
            <a:off x="1839519" y="2200618"/>
            <a:ext cx="4256481" cy="4023360"/>
          </a:xfrm>
        </p:spPr>
        <p:txBody>
          <a:bodyPr/>
          <a:lstStyle/>
          <a:p>
            <a:pPr marL="0" indent="0">
              <a:buNone/>
            </a:pPr>
            <a:r>
              <a:rPr lang="en-US" sz="2400" dirty="0">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Prevention</a:t>
            </a:r>
          </a:p>
          <a:p>
            <a:pPr marL="690563" lvl="1" indent="-182563">
              <a:lnSpc>
                <a:spcPct val="100000"/>
              </a:lnSpc>
              <a:spcBef>
                <a:spcPts val="1200"/>
              </a:spcBef>
              <a:buClr>
                <a:schemeClr val="bg1"/>
              </a:buClr>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Pre-Placement Evaluations</a:t>
            </a:r>
          </a:p>
          <a:p>
            <a:pPr marL="690563" lvl="1" indent="-182563">
              <a:buClr>
                <a:schemeClr val="bg1"/>
              </a:buClr>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Medical Surveillance</a:t>
            </a:r>
          </a:p>
          <a:p>
            <a:pPr marL="690563" lvl="1" indent="-182563">
              <a:buClr>
                <a:schemeClr val="bg1"/>
              </a:buClr>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Return to Work Evaluations</a:t>
            </a:r>
          </a:p>
          <a:p>
            <a:pPr marL="690563" lvl="1" indent="-182563">
              <a:buClr>
                <a:schemeClr val="bg1"/>
              </a:buClr>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Fitness for Duty(physical, emotional, cognitive)</a:t>
            </a:r>
          </a:p>
          <a:p>
            <a:pPr marL="690563" lvl="1" indent="-182563">
              <a:buClr>
                <a:schemeClr val="bg1"/>
              </a:buClr>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Drug and Alcohol Testing</a:t>
            </a:r>
          </a:p>
          <a:p>
            <a:pPr marL="690563" lvl="1" indent="-182563">
              <a:buClr>
                <a:schemeClr val="bg1"/>
              </a:buClr>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Immunizations</a:t>
            </a:r>
          </a:p>
          <a:p>
            <a:pPr marL="0" indent="0">
              <a:buNone/>
            </a:pPr>
            <a:r>
              <a:rPr lang="en-US" sz="2400" dirty="0">
                <a:solidFill>
                  <a:schemeClr val="bg1"/>
                </a:solidFill>
                <a:latin typeface="Arial" panose="020B0604020202020204" pitchFamily="34" charset="0"/>
                <a:cs typeface="Arial" panose="020B0604020202020204" pitchFamily="34" charset="0"/>
              </a:rPr>
              <a:t>   </a:t>
            </a:r>
            <a:endParaRPr lang="en-US" dirty="0">
              <a:solidFill>
                <a:schemeClr val="bg1"/>
              </a:solidFill>
              <a:latin typeface="Arial" panose="020B0604020202020204" pitchFamily="34" charset="0"/>
              <a:cs typeface="Arial" panose="020B0604020202020204" pitchFamily="34" charset="0"/>
            </a:endParaRPr>
          </a:p>
        </p:txBody>
      </p:sp>
      <p:sp>
        <p:nvSpPr>
          <p:cNvPr id="7" name="Content Placeholder 2"/>
          <p:cNvSpPr txBox="1">
            <a:spLocks/>
          </p:cNvSpPr>
          <p:nvPr/>
        </p:nvSpPr>
        <p:spPr>
          <a:xfrm>
            <a:off x="6349320" y="2164866"/>
            <a:ext cx="4256481"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2400" b="1" dirty="0">
                <a:solidFill>
                  <a:schemeClr val="bg1"/>
                </a:solidFill>
                <a:latin typeface="Arial" panose="020B0604020202020204" pitchFamily="34" charset="0"/>
                <a:cs typeface="Arial" panose="020B0604020202020204" pitchFamily="34" charset="0"/>
              </a:rPr>
              <a:t>When Prevention “Fails”</a:t>
            </a:r>
          </a:p>
          <a:p>
            <a:pPr marL="457200" lvl="1" indent="-285750">
              <a:lnSpc>
                <a:spcPct val="100000"/>
              </a:lnSpc>
              <a:spcBef>
                <a:spcPts val="1200"/>
              </a:spcBef>
              <a:buClr>
                <a:schemeClr val="bg1"/>
              </a:buClr>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Injury / Illness Care</a:t>
            </a:r>
          </a:p>
        </p:txBody>
      </p:sp>
      <p:sp>
        <p:nvSpPr>
          <p:cNvPr id="8" name="TextBox 7"/>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spTree>
    <p:extLst>
      <p:ext uri="{BB962C8B-B14F-4D97-AF65-F5344CB8AC3E}">
        <p14:creationId xmlns:p14="http://schemas.microsoft.com/office/powerpoint/2010/main" val="3226531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2"/>
          <p:cNvSpPr>
            <a:spLocks noGrp="1" noChangeArrowheads="1"/>
          </p:cNvSpPr>
          <p:nvPr>
            <p:ph type="title"/>
          </p:nvPr>
        </p:nvSpPr>
        <p:spPr>
          <a:xfrm>
            <a:off x="3585330" y="245754"/>
            <a:ext cx="5033303" cy="1143000"/>
          </a:xfrm>
        </p:spPr>
        <p:txBody>
          <a:bodyPr>
            <a:normAutofit/>
          </a:bodyPr>
          <a:lstStyle/>
          <a:p>
            <a:r>
              <a:rPr lang="en-US" sz="4000" b="1" dirty="0">
                <a:latin typeface="Arial" panose="020B0604020202020204" pitchFamily="34" charset="0"/>
                <a:cs typeface="Arial" panose="020B0604020202020204" pitchFamily="34" charset="0"/>
              </a:rPr>
              <a:t>What About MCOH?</a:t>
            </a:r>
          </a:p>
        </p:txBody>
      </p:sp>
      <p:sp>
        <p:nvSpPr>
          <p:cNvPr id="97284" name="Rectangle 3"/>
          <p:cNvSpPr>
            <a:spLocks noGrp="1" noChangeArrowheads="1"/>
          </p:cNvSpPr>
          <p:nvPr>
            <p:ph idx="1"/>
          </p:nvPr>
        </p:nvSpPr>
        <p:spPr>
          <a:xfrm>
            <a:off x="1143001" y="1846869"/>
            <a:ext cx="8229600" cy="4525963"/>
          </a:xfrm>
        </p:spPr>
        <p:txBody>
          <a:bodyPr>
            <a:normAutofit/>
          </a:bodyPr>
          <a:lstStyle/>
          <a:p>
            <a:pPr marL="0" indent="0">
              <a:buNone/>
            </a:pPr>
            <a:r>
              <a:rPr lang="en-US" dirty="0" err="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Bloodborne</a:t>
            </a:r>
            <a:r>
              <a:rPr lang="en-US"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Pathogens/Sharps Injuries</a:t>
            </a:r>
          </a:p>
          <a:p>
            <a:pPr marL="0" indent="0">
              <a:buNone/>
            </a:pPr>
            <a:r>
              <a:rPr lang="en-US"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Other Pathogens (airborne)</a:t>
            </a:r>
          </a:p>
          <a:p>
            <a:pPr marL="0" indent="0">
              <a:buNone/>
            </a:pPr>
            <a:r>
              <a:rPr lang="en-US"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Ergonomics</a:t>
            </a:r>
          </a:p>
          <a:p>
            <a:pPr marL="0" indent="0">
              <a:buNone/>
            </a:pPr>
            <a:r>
              <a:rPr lang="en-US"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Chemical, Physical, and Biological Exposures</a:t>
            </a:r>
          </a:p>
          <a:p>
            <a:pPr>
              <a:buFont typeface="Monotype Sorts" charset="2"/>
              <a:buNone/>
            </a:pPr>
            <a:r>
              <a:rPr lang="en-US"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Immunizations</a:t>
            </a:r>
          </a:p>
          <a:p>
            <a:pPr marL="0" indent="0">
              <a:buNone/>
            </a:pPr>
            <a:r>
              <a:rPr lang="en-US"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COVID-19</a:t>
            </a:r>
          </a:p>
          <a:p>
            <a:pPr marL="0" indent="0">
              <a:buNone/>
            </a:pPr>
            <a:r>
              <a:rPr lang="en-US"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Safety of Patients and Employees</a:t>
            </a:r>
          </a:p>
          <a:p>
            <a:endParaRPr lang="en-US" dirty="0"/>
          </a:p>
          <a:p>
            <a:endParaRPr lang="en-US" dirty="0"/>
          </a:p>
        </p:txBody>
      </p:sp>
      <p:pic>
        <p:nvPicPr>
          <p:cNvPr id="97285" name="Picture 5" descr="AA051341"/>
          <p:cNvPicPr>
            <a:picLocks noChangeAspect="1" noChangeArrowheads="1"/>
          </p:cNvPicPr>
          <p:nvPr/>
        </p:nvPicPr>
        <p:blipFill rotWithShape="1">
          <a:blip r:embed="rId3" cstate="print"/>
          <a:srcRect b="8316"/>
          <a:stretch/>
        </p:blipFill>
        <p:spPr bwMode="auto">
          <a:xfrm>
            <a:off x="6423383" y="1846869"/>
            <a:ext cx="3343373" cy="4218348"/>
          </a:xfrm>
          <a:prstGeom prst="rect">
            <a:avLst/>
          </a:prstGeom>
          <a:noFill/>
          <a:ln w="9525">
            <a:solidFill>
              <a:schemeClr val="tx1"/>
            </a:solidFill>
            <a:miter lim="800000"/>
            <a:headEnd/>
            <a:tailEnd/>
          </a:ln>
          <a:effectLst>
            <a:outerShdw blurRad="50800" dist="38100" algn="l" rotWithShape="0">
              <a:prstClr val="black">
                <a:alpha val="40000"/>
              </a:prstClr>
            </a:outerShdw>
          </a:effectLst>
        </p:spPr>
      </p:pic>
      <p:pic>
        <p:nvPicPr>
          <p:cNvPr id="97286" name="Picture 7" descr="AA043385"/>
          <p:cNvPicPr>
            <a:picLocks noChangeAspect="1" noChangeArrowheads="1"/>
          </p:cNvPicPr>
          <p:nvPr/>
        </p:nvPicPr>
        <p:blipFill rotWithShape="1">
          <a:blip r:embed="rId4" cstate="print"/>
          <a:srcRect b="9610"/>
          <a:stretch/>
        </p:blipFill>
        <p:spPr bwMode="auto">
          <a:xfrm>
            <a:off x="9099398" y="3664361"/>
            <a:ext cx="2807266" cy="2554664"/>
          </a:xfrm>
          <a:prstGeom prst="rect">
            <a:avLst/>
          </a:prstGeom>
          <a:noFill/>
          <a:ln w="9525">
            <a:solidFill>
              <a:schemeClr val="tx1"/>
            </a:solidFill>
            <a:miter lim="800000"/>
            <a:headEnd/>
            <a:tailEnd/>
          </a:ln>
          <a:effectLst>
            <a:outerShdw blurRad="50800" dist="38100" algn="l" rotWithShape="0">
              <a:prstClr val="black">
                <a:alpha val="40000"/>
              </a:prstClr>
            </a:outerShdw>
          </a:effectLst>
        </p:spPr>
      </p:pic>
      <p:sp>
        <p:nvSpPr>
          <p:cNvPr id="6" name="TextBox 5"/>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spTree>
    <p:extLst>
      <p:ext uri="{BB962C8B-B14F-4D97-AF65-F5344CB8AC3E}">
        <p14:creationId xmlns:p14="http://schemas.microsoft.com/office/powerpoint/2010/main" val="1890001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 1"/>
          <p:cNvPicPr/>
          <p:nvPr/>
        </p:nvPicPr>
        <p:blipFill>
          <a:blip r:embed="rId2" cstate="print"/>
          <a:stretch>
            <a:fillRect/>
          </a:stretch>
        </p:blipFill>
        <p:spPr>
          <a:xfrm rot="16200000">
            <a:off x="5578152" y="1614412"/>
            <a:ext cx="4746634" cy="3968774"/>
          </a:xfrm>
          <a:prstGeom prst="rect">
            <a:avLst/>
          </a:prstGeom>
        </p:spPr>
      </p:pic>
      <p:pic>
        <p:nvPicPr>
          <p:cNvPr id="5124" name="Picture 4" descr="https://images-na.ssl-images-amazon.com/images/I/41FHfeSZvEL._SX326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0844" y="1403555"/>
            <a:ext cx="2947207" cy="448370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Elbow Connector 3"/>
          <p:cNvCxnSpPr/>
          <p:nvPr/>
        </p:nvCxnSpPr>
        <p:spPr>
          <a:xfrm>
            <a:off x="3925944" y="1922989"/>
            <a:ext cx="3502617" cy="526942"/>
          </a:xfrm>
          <a:prstGeom prst="bentConnector3">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297577" y="1088482"/>
            <a:ext cx="9030789"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4"/>
          <a:srcRect l="1057"/>
          <a:stretch/>
        </p:blipFill>
        <p:spPr>
          <a:xfrm>
            <a:off x="3979542" y="73346"/>
            <a:ext cx="4254873" cy="954176"/>
          </a:xfrm>
          <a:prstGeom prst="rect">
            <a:avLst/>
          </a:prstGeom>
          <a:effectLst>
            <a:softEdge rad="31750"/>
          </a:effectLst>
        </p:spPr>
      </p:pic>
      <p:sp>
        <p:nvSpPr>
          <p:cNvPr id="12" name="TextBox 11"/>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spTree>
    <p:extLst>
      <p:ext uri="{BB962C8B-B14F-4D97-AF65-F5344CB8AC3E}">
        <p14:creationId xmlns:p14="http://schemas.microsoft.com/office/powerpoint/2010/main" val="788645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6563" y="1306011"/>
            <a:ext cx="3962400" cy="4770537"/>
          </a:xfrm>
          <a:prstGeom prst="rect">
            <a:avLst/>
          </a:prstGeom>
          <a:blipFill>
            <a:blip r:embed="rId2"/>
            <a:tile tx="0" ty="0" sx="100000" sy="100000" flip="none" algn="tl"/>
          </a:blip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4000" dirty="0">
                <a:latin typeface="Arial" panose="020B0604020202020204" pitchFamily="34" charset="0"/>
                <a:cs typeface="Arial" panose="020B0604020202020204" pitchFamily="34" charset="0"/>
              </a:rPr>
              <a:t>A</a:t>
            </a:r>
            <a:r>
              <a:rPr lang="en-US" sz="2200" dirty="0">
                <a:latin typeface="Arial" panose="020B0604020202020204" pitchFamily="34" charset="0"/>
                <a:cs typeface="Arial" panose="020B0604020202020204" pitchFamily="34" charset="0"/>
              </a:rPr>
              <a:t>t the beginning of the 20th century, there was greater participation in the sciences by woman. Dr. Alice Hamilton was one of these women who’s career started in research and academic medicine and transcended into taking a strong stand on social inequities and industrial caused morbidity and mortality with the industrial revolution.</a:t>
            </a:r>
          </a:p>
        </p:txBody>
      </p:sp>
      <p:pic>
        <p:nvPicPr>
          <p:cNvPr id="5" name="Picture 4"/>
          <p:cNvPicPr>
            <a:picLocks noChangeAspect="1"/>
          </p:cNvPicPr>
          <p:nvPr/>
        </p:nvPicPr>
        <p:blipFill>
          <a:blip r:embed="rId3" cstate="print"/>
          <a:stretch>
            <a:fillRect/>
          </a:stretch>
        </p:blipFill>
        <p:spPr>
          <a:xfrm>
            <a:off x="6870568" y="980970"/>
            <a:ext cx="3197259" cy="4621491"/>
          </a:xfrm>
          <a:prstGeom prst="ellipse">
            <a:avLst/>
          </a:prstGeom>
          <a:ln>
            <a:noFill/>
          </a:ln>
          <a:effectLst>
            <a:outerShdw blurRad="76200" dir="18900000" sy="23000" kx="-1200000" algn="bl" rotWithShape="0">
              <a:prstClr val="black">
                <a:alpha val="20000"/>
              </a:prstClr>
            </a:outerShdw>
            <a:softEdge rad="112500"/>
          </a:effectLst>
        </p:spPr>
      </p:pic>
      <p:sp>
        <p:nvSpPr>
          <p:cNvPr id="6" name="TextBox 5"/>
          <p:cNvSpPr txBox="1"/>
          <p:nvPr/>
        </p:nvSpPr>
        <p:spPr>
          <a:xfrm>
            <a:off x="7336206" y="5500582"/>
            <a:ext cx="2510296"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Alice Hamilton</a:t>
            </a:r>
          </a:p>
        </p:txBody>
      </p:sp>
      <p:sp>
        <p:nvSpPr>
          <p:cNvPr id="2" name="TextBox 1"/>
          <p:cNvSpPr txBox="1"/>
          <p:nvPr/>
        </p:nvSpPr>
        <p:spPr>
          <a:xfrm>
            <a:off x="7859598" y="5921923"/>
            <a:ext cx="1463513" cy="369332"/>
          </a:xfrm>
          <a:prstGeom prst="rect">
            <a:avLst/>
          </a:prstGeom>
          <a:noFill/>
        </p:spPr>
        <p:txBody>
          <a:bodyPr wrap="square" rtlCol="0">
            <a:spAutoFit/>
          </a:bodyPr>
          <a:lstStyle/>
          <a:p>
            <a:pPr algn="ctr"/>
            <a:r>
              <a:rPr lang="en-US" dirty="0"/>
              <a:t>1869–1970</a:t>
            </a:r>
          </a:p>
        </p:txBody>
      </p:sp>
      <p:sp>
        <p:nvSpPr>
          <p:cNvPr id="3" name="TextBox 2"/>
          <p:cNvSpPr txBox="1"/>
          <p:nvPr/>
        </p:nvSpPr>
        <p:spPr>
          <a:xfrm>
            <a:off x="3302523" y="169682"/>
            <a:ext cx="7701699"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Pioneers in Science</a:t>
            </a:r>
          </a:p>
        </p:txBody>
      </p:sp>
      <p:sp>
        <p:nvSpPr>
          <p:cNvPr id="7" name="Rectangle 6"/>
          <p:cNvSpPr/>
          <p:nvPr/>
        </p:nvSpPr>
        <p:spPr>
          <a:xfrm>
            <a:off x="964676" y="448648"/>
            <a:ext cx="2337847" cy="91283"/>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306586" y="448648"/>
            <a:ext cx="2337847" cy="91283"/>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spTree>
    <p:extLst>
      <p:ext uri="{BB962C8B-B14F-4D97-AF65-F5344CB8AC3E}">
        <p14:creationId xmlns:p14="http://schemas.microsoft.com/office/powerpoint/2010/main" val="2844944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51000">
              <a:schemeClr val="accent6">
                <a:lumMod val="0"/>
                <a:lumOff val="100000"/>
              </a:schemeClr>
            </a:gs>
            <a:gs pos="100000">
              <a:schemeClr val="accent6">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296944"/>
            <a:ext cx="8229600" cy="1143000"/>
          </a:xfrm>
        </p:spPr>
        <p:txBody>
          <a:bodyPr>
            <a:normAutofit/>
          </a:bodyPr>
          <a:lstStyle/>
          <a:p>
            <a:pPr algn="ctr"/>
            <a:r>
              <a:rPr lang="en-US" sz="4000" b="1" dirty="0">
                <a:latin typeface="Arial" panose="020B0604020202020204" pitchFamily="34" charset="0"/>
                <a:cs typeface="Arial" panose="020B0604020202020204" pitchFamily="34" charset="0"/>
              </a:rPr>
              <a:t>Our Discussion Today</a:t>
            </a:r>
          </a:p>
        </p:txBody>
      </p:sp>
      <p:sp>
        <p:nvSpPr>
          <p:cNvPr id="3" name="Content Placeholder 2"/>
          <p:cNvSpPr>
            <a:spLocks noGrp="1"/>
          </p:cNvSpPr>
          <p:nvPr>
            <p:ph idx="1"/>
          </p:nvPr>
        </p:nvSpPr>
        <p:spPr>
          <a:xfrm>
            <a:off x="1700595" y="1987136"/>
            <a:ext cx="9583489" cy="4023360"/>
          </a:xfrm>
        </p:spPr>
        <p:txBody>
          <a:bodyPr>
            <a:normAutofit/>
          </a:bodyPr>
          <a:lstStyle/>
          <a:p>
            <a:pPr marL="346075" indent="-346075">
              <a:buClrTx/>
              <a:buFont typeface="Arial" panose="020B0604020202020204" pitchFamily="34" charset="0"/>
              <a:buChar char="•"/>
            </a:pPr>
            <a:r>
              <a:rPr lang="en-US" sz="2800" dirty="0">
                <a:latin typeface="Arial" panose="020B0604020202020204" pitchFamily="34" charset="0"/>
                <a:cs typeface="Arial" panose="020B0604020202020204" pitchFamily="34" charset="0"/>
              </a:rPr>
              <a:t>Introductions</a:t>
            </a:r>
          </a:p>
          <a:p>
            <a:pPr marL="346075" indent="-346075">
              <a:buClrTx/>
              <a:buFont typeface="Arial" panose="020B0604020202020204" pitchFamily="34" charset="0"/>
              <a:buChar char="•"/>
            </a:pPr>
            <a:r>
              <a:rPr lang="en-US" sz="2800" dirty="0">
                <a:latin typeface="Arial" panose="020B0604020202020204" pitchFamily="34" charset="0"/>
                <a:cs typeface="Arial" panose="020B0604020202020204" pitchFamily="34" charset="0"/>
              </a:rPr>
              <a:t>Questions to Raise an Interest</a:t>
            </a:r>
          </a:p>
          <a:p>
            <a:pPr marL="346075" indent="-346075">
              <a:buClrTx/>
              <a:buFont typeface="Arial" panose="020B0604020202020204" pitchFamily="34" charset="0"/>
              <a:buChar char="•"/>
            </a:pPr>
            <a:r>
              <a:rPr lang="en-US" sz="2800" dirty="0">
                <a:latin typeface="Arial" panose="020B0604020202020204" pitchFamily="34" charset="0"/>
                <a:cs typeface="Arial" panose="020B0604020202020204" pitchFamily="34" charset="0"/>
              </a:rPr>
              <a:t>What Is Occupational and Environmental Medicine?</a:t>
            </a:r>
          </a:p>
          <a:p>
            <a:pPr marL="346075" indent="-346075">
              <a:buClrTx/>
              <a:buFont typeface="Arial" panose="020B0604020202020204" pitchFamily="34" charset="0"/>
              <a:buChar char="•"/>
            </a:pPr>
            <a:r>
              <a:rPr lang="en-US" sz="2800" dirty="0">
                <a:latin typeface="Arial" panose="020B0604020202020204" pitchFamily="34" charset="0"/>
                <a:cs typeface="Arial" panose="020B0604020202020204" pitchFamily="34" charset="0"/>
              </a:rPr>
              <a:t>History of Occupational Medicine</a:t>
            </a:r>
          </a:p>
          <a:p>
            <a:pPr marL="346075" indent="-346075">
              <a:buClrTx/>
              <a:buFont typeface="Arial" panose="020B0604020202020204" pitchFamily="34" charset="0"/>
              <a:buChar char="•"/>
            </a:pPr>
            <a:r>
              <a:rPr lang="en-US" sz="2800" dirty="0">
                <a:latin typeface="Arial" panose="020B0604020202020204" pitchFamily="34" charset="0"/>
                <a:cs typeface="Arial" panose="020B0604020202020204" pitchFamily="34" charset="0"/>
              </a:rPr>
              <a:t>Professional Organization</a:t>
            </a:r>
          </a:p>
          <a:p>
            <a:pPr marL="346075" indent="-346075">
              <a:buClrTx/>
              <a:buFont typeface="Arial" panose="020B0604020202020204" pitchFamily="34" charset="0"/>
              <a:buChar char="•"/>
            </a:pPr>
            <a:r>
              <a:rPr lang="en-US" sz="2800" dirty="0">
                <a:latin typeface="Arial" panose="020B0604020202020204" pitchFamily="34" charset="0"/>
                <a:cs typeface="Arial" panose="020B0604020202020204" pitchFamily="34" charset="0"/>
              </a:rPr>
              <a:t>Regulatory and Government Agencies—Federal and State</a:t>
            </a:r>
          </a:p>
          <a:p>
            <a:pPr marL="346075" indent="-346075">
              <a:buClrTx/>
              <a:buFont typeface="Arial" panose="020B0604020202020204" pitchFamily="34" charset="0"/>
              <a:buChar char="•"/>
            </a:pPr>
            <a:r>
              <a:rPr lang="en-US" sz="2800" dirty="0">
                <a:latin typeface="Arial" panose="020B0604020202020204" pitchFamily="34" charset="0"/>
                <a:cs typeface="Arial" panose="020B0604020202020204" pitchFamily="34" charset="0"/>
              </a:rPr>
              <a:t>A Brief Look at Worker’s Compensation</a:t>
            </a:r>
          </a:p>
          <a:p>
            <a:endParaRPr lang="en-US" dirty="0"/>
          </a:p>
          <a:p>
            <a:endParaRPr lang="en-US" dirty="0"/>
          </a:p>
          <a:p>
            <a:endParaRPr lang="en-US" dirty="0"/>
          </a:p>
        </p:txBody>
      </p:sp>
      <p:sp>
        <p:nvSpPr>
          <p:cNvPr id="4" name="TextBox 3"/>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spTree>
    <p:extLst>
      <p:ext uri="{BB962C8B-B14F-4D97-AF65-F5344CB8AC3E}">
        <p14:creationId xmlns:p14="http://schemas.microsoft.com/office/powerpoint/2010/main" val="30553428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5400000">
            <a:off x="5139171" y="800345"/>
            <a:ext cx="5005629" cy="5045214"/>
          </a:xfrm>
          <a:prstGeom prst="rect">
            <a:avLst/>
          </a:prstGeom>
          <a:blipFill>
            <a:blip r:embed="rId2"/>
            <a:tile tx="0" ty="0" sx="100000" sy="100000" flip="none" algn="tl"/>
          </a:blipFill>
          <a:ln>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344076" y="2406507"/>
            <a:ext cx="4767606" cy="2246769"/>
          </a:xfrm>
          <a:prstGeom prst="rect">
            <a:avLst/>
          </a:prstGeom>
          <a:noFill/>
        </p:spPr>
        <p:txBody>
          <a:bodyPr wrap="square" rtlCol="0">
            <a:spAutoFit/>
          </a:bodyPr>
          <a:lstStyle/>
          <a:p>
            <a:pPr algn="ctr"/>
            <a:r>
              <a:rPr lang="en-US" sz="2800" dirty="0">
                <a:solidFill>
                  <a:schemeClr val="accent2">
                    <a:lumMod val="75000"/>
                  </a:schemeClr>
                </a:solidFill>
                <a:latin typeface="Bell MT" panose="02020503060305020303" pitchFamily="18" charset="0"/>
              </a:rPr>
              <a:t>Dr. Hardy worked as a country doctor in the Berkshires during the depression. She was the first woman professor at Harvard University.</a:t>
            </a:r>
          </a:p>
        </p:txBody>
      </p:sp>
      <p:pic>
        <p:nvPicPr>
          <p:cNvPr id="3" name="Picture 2"/>
          <p:cNvPicPr>
            <a:picLocks noChangeAspect="1"/>
          </p:cNvPicPr>
          <p:nvPr/>
        </p:nvPicPr>
        <p:blipFill>
          <a:blip r:embed="rId3" cstate="print"/>
          <a:stretch>
            <a:fillRect/>
          </a:stretch>
        </p:blipFill>
        <p:spPr>
          <a:xfrm>
            <a:off x="1680694" y="1022984"/>
            <a:ext cx="3150657" cy="4599500"/>
          </a:xfrm>
          <a:prstGeom prst="rect">
            <a:avLst/>
          </a:prstGeom>
          <a:ln w="228600" cap="sq" cmpd="thickThin">
            <a:solidFill>
              <a:srgbClr val="000000"/>
            </a:solidFill>
            <a:prstDash val="solid"/>
            <a:miter lim="800000"/>
          </a:ln>
          <a:effectLst>
            <a:innerShdw blurRad="76200">
              <a:srgbClr val="000000"/>
            </a:innerShdw>
          </a:effectLst>
        </p:spPr>
      </p:pic>
      <p:sp>
        <p:nvSpPr>
          <p:cNvPr id="4" name="TextBox 3"/>
          <p:cNvSpPr txBox="1"/>
          <p:nvPr/>
        </p:nvSpPr>
        <p:spPr>
          <a:xfrm>
            <a:off x="5570319" y="1407375"/>
            <a:ext cx="4315120" cy="923330"/>
          </a:xfrm>
          <a:prstGeom prst="rect">
            <a:avLst/>
          </a:prstGeom>
          <a:noFill/>
        </p:spPr>
        <p:txBody>
          <a:bodyPr wrap="square" rtlCol="0">
            <a:spAutoFit/>
          </a:bodyPr>
          <a:lstStyle/>
          <a:p>
            <a:pPr algn="ctr"/>
            <a:r>
              <a:rPr lang="en-US" sz="5400" dirty="0">
                <a:solidFill>
                  <a:schemeClr val="accent2">
                    <a:lumMod val="75000"/>
                  </a:schemeClr>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H</a:t>
            </a:r>
            <a:r>
              <a:rPr lang="en-US" sz="4000" dirty="0">
                <a:solidFill>
                  <a:schemeClr val="accent2">
                    <a:lumMod val="75000"/>
                  </a:schemeClr>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arriet </a:t>
            </a:r>
            <a:r>
              <a:rPr lang="en-US" sz="5400" dirty="0">
                <a:solidFill>
                  <a:schemeClr val="accent2">
                    <a:lumMod val="75000"/>
                  </a:schemeClr>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H</a:t>
            </a:r>
            <a:r>
              <a:rPr lang="en-US" sz="4000" dirty="0">
                <a:solidFill>
                  <a:schemeClr val="accent2">
                    <a:lumMod val="75000"/>
                  </a:schemeClr>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ardy</a:t>
            </a:r>
          </a:p>
        </p:txBody>
      </p:sp>
      <p:sp>
        <p:nvSpPr>
          <p:cNvPr id="6" name="Rectangle 5"/>
          <p:cNvSpPr/>
          <p:nvPr/>
        </p:nvSpPr>
        <p:spPr>
          <a:xfrm>
            <a:off x="6527645" y="5073950"/>
            <a:ext cx="2089342" cy="3092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lumMod val="25000"/>
                  </a:schemeClr>
                </a:solidFill>
              </a:rPr>
              <a:t>1906–1993</a:t>
            </a:r>
          </a:p>
        </p:txBody>
      </p:sp>
      <p:sp>
        <p:nvSpPr>
          <p:cNvPr id="7" name="TextBox 6"/>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spTree>
    <p:extLst>
      <p:ext uri="{BB962C8B-B14F-4D97-AF65-F5344CB8AC3E}">
        <p14:creationId xmlns:p14="http://schemas.microsoft.com/office/powerpoint/2010/main" val="4153929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88778" y="3799815"/>
            <a:ext cx="3823062" cy="892552"/>
          </a:xfrm>
          <a:prstGeom prst="rect">
            <a:avLst/>
          </a:prstGeom>
        </p:spPr>
        <p:txBody>
          <a:bodyPr wrap="square">
            <a:spAutoFit/>
          </a:bodyPr>
          <a:lstStyle/>
          <a:p>
            <a:pPr algn="ctr"/>
            <a:r>
              <a:rPr lang="en-US" sz="2800" b="1" dirty="0">
                <a:solidFill>
                  <a:srgbClr val="000000"/>
                </a:solidFill>
                <a:latin typeface="Arial" panose="020B0604020202020204" pitchFamily="34" charset="0"/>
                <a:cs typeface="Arial" panose="020B0604020202020204" pitchFamily="34" charset="0"/>
              </a:rPr>
              <a:t>Dr. Karen </a:t>
            </a:r>
            <a:r>
              <a:rPr lang="en-US" sz="2800" b="1" dirty="0" err="1">
                <a:solidFill>
                  <a:srgbClr val="000000"/>
                </a:solidFill>
                <a:latin typeface="Arial" panose="020B0604020202020204" pitchFamily="34" charset="0"/>
                <a:cs typeface="Arial" panose="020B0604020202020204" pitchFamily="34" charset="0"/>
              </a:rPr>
              <a:t>Wetterhahn</a:t>
            </a:r>
            <a:endParaRPr lang="en-US" sz="2800" b="1" dirty="0">
              <a:solidFill>
                <a:srgbClr val="000000"/>
              </a:solidFill>
              <a:latin typeface="Arial" panose="020B0604020202020204" pitchFamily="34" charset="0"/>
              <a:cs typeface="Arial" panose="020B0604020202020204" pitchFamily="34" charset="0"/>
            </a:endParaRPr>
          </a:p>
          <a:p>
            <a:pPr algn="ctr"/>
            <a:r>
              <a:rPr lang="en-US" sz="1200" b="1" dirty="0">
                <a:solidFill>
                  <a:srgbClr val="000000"/>
                </a:solidFill>
                <a:latin typeface="Arial" panose="020B0604020202020204" pitchFamily="34" charset="0"/>
                <a:cs typeface="Arial" panose="020B0604020202020204" pitchFamily="34" charset="0"/>
              </a:rPr>
              <a:t>American Professor of Chemistry</a:t>
            </a:r>
          </a:p>
          <a:p>
            <a:pPr algn="ctr"/>
            <a:r>
              <a:rPr lang="en-US" sz="1200" b="1" dirty="0">
                <a:solidFill>
                  <a:srgbClr val="000000"/>
                </a:solidFill>
                <a:latin typeface="Arial" panose="020B0604020202020204" pitchFamily="34" charset="0"/>
                <a:cs typeface="Arial" panose="020B0604020202020204" pitchFamily="34" charset="0"/>
              </a:rPr>
              <a:t>at Dartmouth College</a:t>
            </a:r>
          </a:p>
        </p:txBody>
      </p:sp>
      <p:pic>
        <p:nvPicPr>
          <p:cNvPr id="3074" name="Picture 2" descr="KarenWetterhah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3325" y="297020"/>
            <a:ext cx="3761294" cy="537113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975834" y="1310068"/>
            <a:ext cx="3662325" cy="2123658"/>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Does This Name Sound Familiar?</a:t>
            </a:r>
          </a:p>
        </p:txBody>
      </p:sp>
      <p:sp>
        <p:nvSpPr>
          <p:cNvPr id="4" name="Rectangle 3"/>
          <p:cNvSpPr/>
          <p:nvPr/>
        </p:nvSpPr>
        <p:spPr>
          <a:xfrm>
            <a:off x="5283813" y="5727764"/>
            <a:ext cx="5971507" cy="369332"/>
          </a:xfrm>
          <a:prstGeom prst="rect">
            <a:avLst/>
          </a:prstGeom>
        </p:spPr>
        <p:txBody>
          <a:bodyPr wrap="none">
            <a:spAutoFit/>
          </a:bodyPr>
          <a:lstStyle/>
          <a:p>
            <a:r>
              <a:rPr lang="en-US" dirty="0">
                <a:solidFill>
                  <a:srgbClr val="222222"/>
                </a:solidFill>
                <a:latin typeface="Arial" panose="020B0604020202020204" pitchFamily="34" charset="0"/>
              </a:rPr>
              <a:t> </a:t>
            </a:r>
            <a:r>
              <a:rPr lang="en-US" i="1" dirty="0">
                <a:solidFill>
                  <a:srgbClr val="222222"/>
                </a:solidFill>
                <a:latin typeface="Arial" panose="020B0604020202020204" pitchFamily="34" charset="0"/>
              </a:rPr>
              <a:t>Organic </a:t>
            </a:r>
            <a:r>
              <a:rPr lang="en-US" i="1" u="sng" dirty="0">
                <a:solidFill>
                  <a:srgbClr val="0B0080"/>
                </a:solidFill>
                <a:latin typeface="Arial" panose="020B0604020202020204" pitchFamily="34" charset="0"/>
                <a:hlinkClick r:id="rId3"/>
              </a:rPr>
              <a:t>mercury</a:t>
            </a:r>
            <a:r>
              <a:rPr lang="en-US" i="1" dirty="0">
                <a:solidFill>
                  <a:srgbClr val="222222"/>
                </a:solidFill>
                <a:latin typeface="Arial" panose="020B0604020202020204" pitchFamily="34" charset="0"/>
              </a:rPr>
              <a:t> compound </a:t>
            </a:r>
            <a:r>
              <a:rPr lang="en-US" i="1" dirty="0" err="1">
                <a:solidFill>
                  <a:srgbClr val="0B0080"/>
                </a:solidFill>
                <a:latin typeface="Arial" panose="020B0604020202020204" pitchFamily="34" charset="0"/>
                <a:hlinkClick r:id="rId4" tooltip="Dimethylmercury"/>
              </a:rPr>
              <a:t>dimethylmercury</a:t>
            </a:r>
            <a:r>
              <a:rPr lang="en-US" i="1" dirty="0">
                <a:solidFill>
                  <a:srgbClr val="222222"/>
                </a:solidFill>
                <a:latin typeface="Arial" panose="020B0604020202020204" pitchFamily="34" charset="0"/>
              </a:rPr>
              <a:t> (Hg(CH</a:t>
            </a:r>
            <a:r>
              <a:rPr lang="en-US" i="1" baseline="-25000" dirty="0">
                <a:solidFill>
                  <a:srgbClr val="222222"/>
                </a:solidFill>
                <a:latin typeface="Arial" panose="020B0604020202020204" pitchFamily="34" charset="0"/>
              </a:rPr>
              <a:t>3</a:t>
            </a:r>
            <a:r>
              <a:rPr lang="en-US" i="1" dirty="0">
                <a:solidFill>
                  <a:srgbClr val="222222"/>
                </a:solidFill>
                <a:latin typeface="Arial" panose="020B0604020202020204" pitchFamily="34" charset="0"/>
              </a:rPr>
              <a:t>)</a:t>
            </a:r>
            <a:r>
              <a:rPr lang="en-US" i="1" baseline="-25000" dirty="0">
                <a:solidFill>
                  <a:srgbClr val="222222"/>
                </a:solidFill>
                <a:latin typeface="Arial" panose="020B0604020202020204" pitchFamily="34" charset="0"/>
              </a:rPr>
              <a:t>2</a:t>
            </a:r>
            <a:r>
              <a:rPr lang="en-US" i="1" dirty="0">
                <a:solidFill>
                  <a:srgbClr val="222222"/>
                </a:solidFill>
                <a:latin typeface="Arial" panose="020B0604020202020204" pitchFamily="34" charset="0"/>
              </a:rPr>
              <a:t>)</a:t>
            </a:r>
            <a:endParaRPr lang="en-US" i="1" dirty="0"/>
          </a:p>
        </p:txBody>
      </p:sp>
      <p:pic>
        <p:nvPicPr>
          <p:cNvPr id="5" name="Picture 4"/>
          <p:cNvPicPr>
            <a:picLocks noChangeAspect="1"/>
          </p:cNvPicPr>
          <p:nvPr/>
        </p:nvPicPr>
        <p:blipFill rotWithShape="1">
          <a:blip r:embed="rId5"/>
          <a:srcRect l="147" t="21666" r="31781" b="14762"/>
          <a:stretch/>
        </p:blipFill>
        <p:spPr>
          <a:xfrm>
            <a:off x="332231" y="436990"/>
            <a:ext cx="2750958" cy="690214"/>
          </a:xfrm>
          <a:prstGeom prst="rect">
            <a:avLst/>
          </a:prstGeom>
        </p:spPr>
      </p:pic>
      <p:sp>
        <p:nvSpPr>
          <p:cNvPr id="7" name="TextBox 6"/>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spTree>
    <p:extLst>
      <p:ext uri="{BB962C8B-B14F-4D97-AF65-F5344CB8AC3E}">
        <p14:creationId xmlns:p14="http://schemas.microsoft.com/office/powerpoint/2010/main" val="24537798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pattFill prst="pct75">
          <a:fgClr>
            <a:srgbClr val="FADEBC"/>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11680" y="124318"/>
            <a:ext cx="8229600" cy="1143000"/>
          </a:xfrm>
        </p:spPr>
        <p:txBody>
          <a:bodyPr>
            <a:normAutofit/>
          </a:bodyPr>
          <a:lstStyle/>
          <a:p>
            <a:pPr algn="ctr"/>
            <a:r>
              <a:rPr lang="en-US" sz="4000" b="1" dirty="0">
                <a:latin typeface="Arial" panose="020B0604020202020204" pitchFamily="34" charset="0"/>
                <a:cs typeface="Arial" panose="020B0604020202020204" pitchFamily="34" charset="0"/>
              </a:rPr>
              <a:t>OEM Core Competencies</a:t>
            </a:r>
          </a:p>
        </p:txBody>
      </p:sp>
      <p:sp useBgFill="1">
        <p:nvSpPr>
          <p:cNvPr id="3" name="Content Placeholder 2"/>
          <p:cNvSpPr>
            <a:spLocks noGrp="1"/>
          </p:cNvSpPr>
          <p:nvPr>
            <p:ph idx="1"/>
          </p:nvPr>
        </p:nvSpPr>
        <p:spPr>
          <a:xfrm>
            <a:off x="1172695" y="1616693"/>
            <a:ext cx="10058400" cy="4023360"/>
          </a:xfrm>
        </p:spPr>
        <p:txBody>
          <a:bodyPr>
            <a:noAutofit/>
          </a:bodyPr>
          <a:lstStyle/>
          <a:p>
            <a:r>
              <a:rPr lang="en-US" dirty="0">
                <a:latin typeface="Arial" panose="020B0604020202020204" pitchFamily="34" charset="0"/>
                <a:cs typeface="Arial" panose="020B0604020202020204" pitchFamily="34" charset="0"/>
              </a:rPr>
              <a:t>Clinical Occupational and Environmental Medicine (OEM)</a:t>
            </a:r>
          </a:p>
          <a:p>
            <a:r>
              <a:rPr lang="en-US" dirty="0">
                <a:latin typeface="Arial" panose="020B0604020202020204" pitchFamily="34" charset="0"/>
                <a:cs typeface="Arial" panose="020B0604020202020204" pitchFamily="34" charset="0"/>
              </a:rPr>
              <a:t>OEM-Related Law and Regulations</a:t>
            </a:r>
          </a:p>
          <a:p>
            <a:r>
              <a:rPr lang="en-US" dirty="0">
                <a:latin typeface="Arial" panose="020B0604020202020204" pitchFamily="34" charset="0"/>
                <a:cs typeface="Arial" panose="020B0604020202020204" pitchFamily="34" charset="0"/>
              </a:rPr>
              <a:t>Environmental Health</a:t>
            </a:r>
          </a:p>
          <a:p>
            <a:r>
              <a:rPr lang="en-US" dirty="0">
                <a:latin typeface="Arial" panose="020B0604020202020204" pitchFamily="34" charset="0"/>
                <a:cs typeface="Arial" panose="020B0604020202020204" pitchFamily="34" charset="0"/>
              </a:rPr>
              <a:t>Work Fitness and Disability Integration</a:t>
            </a:r>
          </a:p>
          <a:p>
            <a:r>
              <a:rPr lang="en-US" dirty="0">
                <a:latin typeface="Arial" panose="020B0604020202020204" pitchFamily="34" charset="0"/>
                <a:cs typeface="Arial" panose="020B0604020202020204" pitchFamily="34" charset="0"/>
              </a:rPr>
              <a:t>Toxicology</a:t>
            </a:r>
          </a:p>
          <a:p>
            <a:r>
              <a:rPr lang="en-US" dirty="0">
                <a:latin typeface="Arial" panose="020B0604020202020204" pitchFamily="34" charset="0"/>
                <a:cs typeface="Arial" panose="020B0604020202020204" pitchFamily="34" charset="0"/>
              </a:rPr>
              <a:t>Hazard Recognition, Evaluation, and Control</a:t>
            </a:r>
          </a:p>
          <a:p>
            <a:r>
              <a:rPr lang="en-US" dirty="0">
                <a:latin typeface="Arial" panose="020B0604020202020204" pitchFamily="34" charset="0"/>
                <a:cs typeface="Arial" panose="020B0604020202020204" pitchFamily="34" charset="0"/>
              </a:rPr>
              <a:t>Disaster Preparedness and Emergency Management</a:t>
            </a:r>
          </a:p>
          <a:p>
            <a:r>
              <a:rPr lang="en-US" dirty="0">
                <a:latin typeface="Arial" panose="020B0604020202020204" pitchFamily="34" charset="0"/>
                <a:cs typeface="Arial" panose="020B0604020202020204" pitchFamily="34" charset="0"/>
              </a:rPr>
              <a:t>Health and Productivity</a:t>
            </a:r>
          </a:p>
          <a:p>
            <a:r>
              <a:rPr lang="en-US" dirty="0">
                <a:latin typeface="Arial" panose="020B0604020202020204" pitchFamily="34" charset="0"/>
                <a:cs typeface="Arial" panose="020B0604020202020204" pitchFamily="34" charset="0"/>
              </a:rPr>
              <a:t>Public Health, Surveillance, and Disease Prevention</a:t>
            </a:r>
          </a:p>
          <a:p>
            <a:r>
              <a:rPr lang="en-US" dirty="0">
                <a:latin typeface="Arial" panose="020B0604020202020204" pitchFamily="34" charset="0"/>
                <a:cs typeface="Arial" panose="020B0604020202020204" pitchFamily="34" charset="0"/>
              </a:rPr>
              <a:t>OEM Related Management and Administration</a:t>
            </a:r>
          </a:p>
        </p:txBody>
      </p:sp>
      <p:pic>
        <p:nvPicPr>
          <p:cNvPr id="4" name="Picture 3" descr="File:Vector-bullet-icon.svg - Wikimedia Common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587" y="1006592"/>
            <a:ext cx="431108" cy="1120881"/>
          </a:xfrm>
          <a:prstGeom prst="rect">
            <a:avLst/>
          </a:prstGeom>
        </p:spPr>
      </p:pic>
      <p:pic>
        <p:nvPicPr>
          <p:cNvPr id="5" name="Picture 4" descr="File:Vector-bullet-icon.svg - Wikimedia Common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587" y="1455028"/>
            <a:ext cx="431108" cy="1120881"/>
          </a:xfrm>
          <a:prstGeom prst="rect">
            <a:avLst/>
          </a:prstGeom>
        </p:spPr>
      </p:pic>
      <p:pic>
        <p:nvPicPr>
          <p:cNvPr id="6" name="Picture 5" descr="File:Vector-bullet-icon.svg - Wikimedia Common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929" y="1903464"/>
            <a:ext cx="431108" cy="1120881"/>
          </a:xfrm>
          <a:prstGeom prst="rect">
            <a:avLst/>
          </a:prstGeom>
        </p:spPr>
      </p:pic>
      <p:pic>
        <p:nvPicPr>
          <p:cNvPr id="7" name="Picture 6" descr="File:Vector-bullet-icon.svg - Wikimedia Common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245" y="2362978"/>
            <a:ext cx="431108" cy="1120881"/>
          </a:xfrm>
          <a:prstGeom prst="rect">
            <a:avLst/>
          </a:prstGeom>
        </p:spPr>
      </p:pic>
      <p:pic>
        <p:nvPicPr>
          <p:cNvPr id="8" name="Picture 7" descr="File:Vector-bullet-icon.svg - Wikimedia Common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587" y="2809546"/>
            <a:ext cx="431108" cy="1120881"/>
          </a:xfrm>
          <a:prstGeom prst="rect">
            <a:avLst/>
          </a:prstGeom>
        </p:spPr>
      </p:pic>
      <p:pic>
        <p:nvPicPr>
          <p:cNvPr id="9" name="Picture 8" descr="File:Vector-bullet-icon.svg - Wikimedia Common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245" y="3283076"/>
            <a:ext cx="431108" cy="1120881"/>
          </a:xfrm>
          <a:prstGeom prst="rect">
            <a:avLst/>
          </a:prstGeom>
        </p:spPr>
      </p:pic>
      <p:pic>
        <p:nvPicPr>
          <p:cNvPr id="10" name="Picture 9" descr="File:Vector-bullet-icon.svg - Wikimedia Common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929" y="3717496"/>
            <a:ext cx="431108" cy="1120881"/>
          </a:xfrm>
          <a:prstGeom prst="rect">
            <a:avLst/>
          </a:prstGeom>
        </p:spPr>
      </p:pic>
      <p:pic>
        <p:nvPicPr>
          <p:cNvPr id="11" name="Picture 10" descr="File:Vector-bullet-icon.svg - Wikimedia Common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258" y="4161227"/>
            <a:ext cx="431108" cy="1120881"/>
          </a:xfrm>
          <a:prstGeom prst="rect">
            <a:avLst/>
          </a:prstGeom>
        </p:spPr>
      </p:pic>
      <p:pic>
        <p:nvPicPr>
          <p:cNvPr id="12" name="Picture 11" descr="File:Vector-bullet-icon.svg - Wikimedia Common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271" y="4608003"/>
            <a:ext cx="431108" cy="1120881"/>
          </a:xfrm>
          <a:prstGeom prst="rect">
            <a:avLst/>
          </a:prstGeom>
        </p:spPr>
      </p:pic>
      <p:pic>
        <p:nvPicPr>
          <p:cNvPr id="13" name="Picture 12" descr="File:Vector-bullet-icon.svg - Wikimedia Common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428" y="5062679"/>
            <a:ext cx="431108" cy="1120881"/>
          </a:xfrm>
          <a:prstGeom prst="rect">
            <a:avLst/>
          </a:prstGeom>
        </p:spPr>
      </p:pic>
      <p:cxnSp>
        <p:nvCxnSpPr>
          <p:cNvPr id="15" name="Straight Connector 14"/>
          <p:cNvCxnSpPr/>
          <p:nvPr/>
        </p:nvCxnSpPr>
        <p:spPr>
          <a:xfrm>
            <a:off x="1349829" y="1267318"/>
            <a:ext cx="9361714"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spTree>
    <p:extLst>
      <p:ext uri="{BB962C8B-B14F-4D97-AF65-F5344CB8AC3E}">
        <p14:creationId xmlns:p14="http://schemas.microsoft.com/office/powerpoint/2010/main" val="3925918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rot="5400000">
            <a:off x="3245546" y="3079327"/>
            <a:ext cx="5825763" cy="628650"/>
          </a:xfrm>
          <a:prstGeom prst="rect">
            <a:avLst/>
          </a:prstGeom>
        </p:spPr>
      </p:pic>
      <p:sp>
        <p:nvSpPr>
          <p:cNvPr id="2" name="Title 1"/>
          <p:cNvSpPr>
            <a:spLocks noGrp="1"/>
          </p:cNvSpPr>
          <p:nvPr>
            <p:ph type="title"/>
          </p:nvPr>
        </p:nvSpPr>
        <p:spPr>
          <a:xfrm>
            <a:off x="2107791" y="1181431"/>
            <a:ext cx="8229600" cy="655638"/>
          </a:xfrm>
        </p:spPr>
        <p:txBody>
          <a:bodyPr>
            <a:noAutofit/>
          </a:bodyPr>
          <a:lstStyle/>
          <a:p>
            <a:pPr algn="ctr"/>
            <a:r>
              <a:rPr lang="en-US" sz="4000" b="1" dirty="0">
                <a:latin typeface="Arial" panose="020B0604020202020204" pitchFamily="34" charset="0"/>
                <a:cs typeface="Arial" panose="020B0604020202020204" pitchFamily="34" charset="0"/>
              </a:rPr>
              <a:t>Professional  Organizations</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  </a:t>
            </a:r>
          </a:p>
        </p:txBody>
      </p:sp>
      <p:pic>
        <p:nvPicPr>
          <p:cNvPr id="5" name="Picture 4"/>
          <p:cNvPicPr>
            <a:picLocks noChangeAspect="1"/>
          </p:cNvPicPr>
          <p:nvPr/>
        </p:nvPicPr>
        <p:blipFill rotWithShape="1">
          <a:blip r:embed="rId3"/>
          <a:srcRect t="8569"/>
          <a:stretch/>
        </p:blipFill>
        <p:spPr>
          <a:xfrm>
            <a:off x="2182306" y="1958163"/>
            <a:ext cx="2303165" cy="2294542"/>
          </a:xfrm>
          <a:prstGeom prst="rect">
            <a:avLst/>
          </a:prstGeom>
        </p:spPr>
      </p:pic>
      <p:sp>
        <p:nvSpPr>
          <p:cNvPr id="6" name="TextBox 5"/>
          <p:cNvSpPr txBox="1"/>
          <p:nvPr/>
        </p:nvSpPr>
        <p:spPr>
          <a:xfrm>
            <a:off x="1764351" y="4327219"/>
            <a:ext cx="3333084" cy="1569660"/>
          </a:xfrm>
          <a:prstGeom prst="rect">
            <a:avLst/>
          </a:prstGeom>
          <a:noFill/>
        </p:spPr>
        <p:txBody>
          <a:bodyPr wrap="square" rtlCol="0">
            <a:spAutoFit/>
          </a:bodyPr>
          <a:lstStyle/>
          <a:p>
            <a:pPr algn="ctr"/>
            <a:r>
              <a:rPr lang="en-US" sz="2400" b="1" dirty="0">
                <a:latin typeface="Bradley Hand ITC" panose="03070402050302030203" pitchFamily="66" charset="0"/>
              </a:rPr>
              <a:t>American College of Occupational and Environmental Medicine</a:t>
            </a:r>
          </a:p>
        </p:txBody>
      </p:sp>
      <p:pic>
        <p:nvPicPr>
          <p:cNvPr id="7" name="Picture 6"/>
          <p:cNvPicPr>
            <a:picLocks noChangeAspect="1"/>
          </p:cNvPicPr>
          <p:nvPr/>
        </p:nvPicPr>
        <p:blipFill rotWithShape="1">
          <a:blip r:embed="rId4"/>
          <a:srcRect l="9128" t="8946" r="6755" b="33250"/>
          <a:stretch/>
        </p:blipFill>
        <p:spPr>
          <a:xfrm>
            <a:off x="7236108" y="2106574"/>
            <a:ext cx="3577082" cy="1876876"/>
          </a:xfrm>
          <a:prstGeom prst="rect">
            <a:avLst/>
          </a:prstGeom>
          <a:effectLst>
            <a:softEdge rad="31750"/>
          </a:effectLst>
        </p:spPr>
      </p:pic>
      <p:sp>
        <p:nvSpPr>
          <p:cNvPr id="8" name="TextBox 7"/>
          <p:cNvSpPr txBox="1"/>
          <p:nvPr/>
        </p:nvSpPr>
        <p:spPr>
          <a:xfrm>
            <a:off x="7560942" y="4225638"/>
            <a:ext cx="3252248" cy="1569660"/>
          </a:xfrm>
          <a:prstGeom prst="rect">
            <a:avLst/>
          </a:prstGeom>
          <a:noFill/>
        </p:spPr>
        <p:txBody>
          <a:bodyPr wrap="square" rtlCol="0">
            <a:spAutoFit/>
          </a:bodyPr>
          <a:lstStyle/>
          <a:p>
            <a:pPr algn="ctr"/>
            <a:r>
              <a:rPr lang="en-US" sz="2400" b="1" dirty="0">
                <a:latin typeface="Bradley Hand ITC" panose="03070402050302030203" pitchFamily="66" charset="0"/>
              </a:rPr>
              <a:t>New England College of Occupational and Environmental Medicine</a:t>
            </a:r>
          </a:p>
        </p:txBody>
      </p:sp>
      <p:sp>
        <p:nvSpPr>
          <p:cNvPr id="9" name="TextBox 8"/>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spTree>
    <p:extLst>
      <p:ext uri="{BB962C8B-B14F-4D97-AF65-F5344CB8AC3E}">
        <p14:creationId xmlns:p14="http://schemas.microsoft.com/office/powerpoint/2010/main" val="1432514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6460" y="2869626"/>
            <a:ext cx="10503094" cy="4023360"/>
          </a:xfrm>
        </p:spPr>
        <p:txBody>
          <a:bodyPr>
            <a:normAutofit/>
          </a:bodyPr>
          <a:lstStyle/>
          <a:p>
            <a:r>
              <a:rPr lang="en-US" b="1" u="sng" dirty="0">
                <a:solidFill>
                  <a:schemeClr val="accent1">
                    <a:lumMod val="75000"/>
                  </a:schemeClr>
                </a:solidFill>
                <a:latin typeface="Bell MT" panose="02020503060305020303" pitchFamily="18" charset="0"/>
              </a:rPr>
              <a:t>Mission</a:t>
            </a:r>
            <a:r>
              <a:rPr lang="en-US" b="1" dirty="0">
                <a:latin typeface="Bell MT" panose="02020503060305020303" pitchFamily="18" charset="0"/>
              </a:rPr>
              <a:t>: </a:t>
            </a:r>
            <a:r>
              <a:rPr lang="en-US" sz="2800" dirty="0">
                <a:latin typeface="Bell MT" panose="02020503060305020303" pitchFamily="18" charset="0"/>
              </a:rPr>
              <a:t>ACOEM</a:t>
            </a:r>
            <a:r>
              <a:rPr lang="en-US" dirty="0">
                <a:latin typeface="Bell MT" panose="02020503060305020303" pitchFamily="18" charset="0"/>
              </a:rPr>
              <a:t> provides leadership to promote optimal health and safety of workers, workplaces, and environments by: </a:t>
            </a:r>
          </a:p>
          <a:p>
            <a:pPr marL="574675" indent="-347663">
              <a:buFont typeface="Wingdings" panose="05000000000000000000" pitchFamily="2" charset="2"/>
              <a:buChar char="v"/>
            </a:pPr>
            <a:r>
              <a:rPr lang="en-US" i="1" dirty="0">
                <a:latin typeface="Bell MT" panose="02020503060305020303" pitchFamily="18" charset="0"/>
              </a:rPr>
              <a:t>Educating health professionals and the public </a:t>
            </a:r>
          </a:p>
          <a:p>
            <a:pPr marL="574675" indent="-347663">
              <a:buFont typeface="Wingdings" panose="05000000000000000000" pitchFamily="2" charset="2"/>
              <a:buChar char="v"/>
            </a:pPr>
            <a:r>
              <a:rPr lang="en-US" i="1" dirty="0">
                <a:latin typeface="Bell MT" panose="02020503060305020303" pitchFamily="18" charset="0"/>
              </a:rPr>
              <a:t>Stimulating research </a:t>
            </a:r>
          </a:p>
          <a:p>
            <a:pPr marL="574675" indent="-347663">
              <a:buFont typeface="Wingdings" panose="05000000000000000000" pitchFamily="2" charset="2"/>
              <a:buChar char="v"/>
            </a:pPr>
            <a:r>
              <a:rPr lang="en-US" i="1" dirty="0">
                <a:latin typeface="Bell MT" panose="02020503060305020303" pitchFamily="18" charset="0"/>
              </a:rPr>
              <a:t>Enhancing the quality of practice </a:t>
            </a:r>
          </a:p>
          <a:p>
            <a:pPr marL="574675" indent="-347663">
              <a:buFont typeface="Wingdings" panose="05000000000000000000" pitchFamily="2" charset="2"/>
              <a:buChar char="v"/>
            </a:pPr>
            <a:r>
              <a:rPr lang="en-US" i="1" dirty="0">
                <a:latin typeface="Bell MT" panose="02020503060305020303" pitchFamily="18" charset="0"/>
              </a:rPr>
              <a:t>Guiding workplace and public policy </a:t>
            </a:r>
          </a:p>
          <a:p>
            <a:pPr marL="574675" indent="-347663">
              <a:buFont typeface="Wingdings" panose="05000000000000000000" pitchFamily="2" charset="2"/>
              <a:buChar char="v"/>
            </a:pPr>
            <a:r>
              <a:rPr lang="en-US" i="1" dirty="0">
                <a:latin typeface="Bell MT" panose="02020503060305020303" pitchFamily="18" charset="0"/>
              </a:rPr>
              <a:t>Advancing the field of OEM</a:t>
            </a:r>
            <a:endParaRPr lang="en-US" dirty="0">
              <a:latin typeface="Bell MT" panose="02020503060305020303" pitchFamily="18" charset="0"/>
            </a:endParaRPr>
          </a:p>
        </p:txBody>
      </p:sp>
      <p:sp>
        <p:nvSpPr>
          <p:cNvPr id="4" name="Content Placeholder 2"/>
          <p:cNvSpPr txBox="1">
            <a:spLocks/>
          </p:cNvSpPr>
          <p:nvPr/>
        </p:nvSpPr>
        <p:spPr>
          <a:xfrm>
            <a:off x="998614" y="1681150"/>
            <a:ext cx="10520940" cy="140459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buFont typeface="Calibri" panose="020F0502020204030204" pitchFamily="34" charset="0"/>
              <a:buNone/>
            </a:pPr>
            <a:endParaRPr lang="en-US" b="1" dirty="0">
              <a:latin typeface="Bell MT" panose="02020503060305020303" pitchFamily="18" charset="0"/>
            </a:endParaRPr>
          </a:p>
          <a:p>
            <a:pPr>
              <a:buFont typeface="Calibri" panose="020F0502020204030204" pitchFamily="34" charset="0"/>
              <a:buNone/>
            </a:pPr>
            <a:r>
              <a:rPr lang="en-US" dirty="0">
                <a:latin typeface="Bell MT" panose="02020503060305020303" pitchFamily="18" charset="0"/>
              </a:rPr>
              <a:t>  </a:t>
            </a:r>
            <a:r>
              <a:rPr lang="en-US" b="1" u="sng" dirty="0">
                <a:solidFill>
                  <a:schemeClr val="accent1">
                    <a:lumMod val="75000"/>
                  </a:schemeClr>
                </a:solidFill>
                <a:latin typeface="Bell MT" panose="02020503060305020303" pitchFamily="18" charset="0"/>
              </a:rPr>
              <a:t>Vision</a:t>
            </a:r>
            <a:r>
              <a:rPr lang="en-US" b="1" dirty="0">
                <a:latin typeface="Bell MT" panose="02020503060305020303" pitchFamily="18" charset="0"/>
              </a:rPr>
              <a:t>: </a:t>
            </a:r>
            <a:r>
              <a:rPr lang="en-US" sz="2800" dirty="0">
                <a:latin typeface="Bell MT" panose="02020503060305020303" pitchFamily="18" charset="0"/>
              </a:rPr>
              <a:t>ACOEM</a:t>
            </a:r>
            <a:r>
              <a:rPr lang="en-US" dirty="0">
                <a:latin typeface="Bell MT" panose="02020503060305020303" pitchFamily="18" charset="0"/>
              </a:rPr>
              <a:t> is the pre-eminent organization of physicians who champion the health and safety of workers, workplaces, and environments.</a:t>
            </a:r>
          </a:p>
          <a:p>
            <a:pPr lvl="1"/>
            <a:endParaRPr lang="en-US" dirty="0"/>
          </a:p>
        </p:txBody>
      </p:sp>
      <p:pic>
        <p:nvPicPr>
          <p:cNvPr id="5" name="Picture 4"/>
          <p:cNvPicPr>
            <a:picLocks noChangeAspect="1"/>
          </p:cNvPicPr>
          <p:nvPr/>
        </p:nvPicPr>
        <p:blipFill>
          <a:blip r:embed="rId2"/>
          <a:stretch>
            <a:fillRect/>
          </a:stretch>
        </p:blipFill>
        <p:spPr>
          <a:xfrm>
            <a:off x="1941922" y="500622"/>
            <a:ext cx="4984766" cy="1557600"/>
          </a:xfrm>
          <a:prstGeom prst="rect">
            <a:avLst/>
          </a:prstGeom>
        </p:spPr>
      </p:pic>
      <p:sp>
        <p:nvSpPr>
          <p:cNvPr id="10" name="Rectangle 9"/>
          <p:cNvSpPr/>
          <p:nvPr/>
        </p:nvSpPr>
        <p:spPr>
          <a:xfrm>
            <a:off x="6898407" y="1700004"/>
            <a:ext cx="4536306" cy="45719"/>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38986" y="1726869"/>
            <a:ext cx="1102936" cy="45719"/>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spTree>
    <p:extLst>
      <p:ext uri="{BB962C8B-B14F-4D97-AF65-F5344CB8AC3E}">
        <p14:creationId xmlns:p14="http://schemas.microsoft.com/office/powerpoint/2010/main" val="16168953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68906" y="352926"/>
            <a:ext cx="8229600" cy="1143000"/>
          </a:xfrm>
        </p:spPr>
        <p:txBody>
          <a:bodyPr>
            <a:normAutofit/>
          </a:bodyPr>
          <a:lstStyle/>
          <a:p>
            <a:pPr algn="ctr"/>
            <a:r>
              <a:rPr lang="en-US" sz="4000" dirty="0">
                <a:latin typeface="Arial" panose="020B0604020202020204" pitchFamily="34" charset="0"/>
                <a:cs typeface="Arial" panose="020B0604020202020204" pitchFamily="34" charset="0"/>
              </a:rPr>
              <a:t>ACOEM Code of Ethical Conduct</a:t>
            </a:r>
          </a:p>
        </p:txBody>
      </p:sp>
      <p:sp>
        <p:nvSpPr>
          <p:cNvPr id="3" name="Content Placeholder 2"/>
          <p:cNvSpPr>
            <a:spLocks noGrp="1"/>
          </p:cNvSpPr>
          <p:nvPr>
            <p:ph idx="1"/>
          </p:nvPr>
        </p:nvSpPr>
        <p:spPr>
          <a:xfrm>
            <a:off x="1348032" y="1961563"/>
            <a:ext cx="10105535" cy="4525963"/>
          </a:xfrm>
        </p:spPr>
        <p:txBody>
          <a:bodyPr>
            <a:normAutofit/>
          </a:bodyPr>
          <a:lstStyle/>
          <a:p>
            <a:pPr marL="342900" indent="-342900">
              <a:buClrTx/>
              <a:buFont typeface="+mj-lt"/>
              <a:buAutoNum type="arabicPeriod"/>
            </a:pPr>
            <a:r>
              <a:rPr lang="en-US" sz="1800" dirty="0">
                <a:solidFill>
                  <a:schemeClr val="tx1"/>
                </a:solidFill>
                <a:latin typeface="Arial" panose="020B0604020202020204" pitchFamily="34" charset="0"/>
                <a:cs typeface="Arial" panose="020B0604020202020204" pitchFamily="34" charset="0"/>
              </a:rPr>
              <a:t>The first value or belief is that the health professional’s role is primarily to </a:t>
            </a:r>
            <a:r>
              <a:rPr lang="en-US" sz="1800" b="1" dirty="0">
                <a:solidFill>
                  <a:schemeClr val="tx1"/>
                </a:solidFill>
                <a:latin typeface="Arial" panose="020B0604020202020204" pitchFamily="34" charset="0"/>
                <a:cs typeface="Arial" panose="020B0604020202020204" pitchFamily="34" charset="0"/>
              </a:rPr>
              <a:t>do good </a:t>
            </a:r>
            <a:r>
              <a:rPr lang="en-US" sz="1800" dirty="0">
                <a:solidFill>
                  <a:schemeClr val="tx1"/>
                </a:solidFill>
                <a:latin typeface="Arial" panose="020B0604020202020204" pitchFamily="34" charset="0"/>
                <a:cs typeface="Arial" panose="020B0604020202020204" pitchFamily="34" charset="0"/>
              </a:rPr>
              <a:t>for the patient.</a:t>
            </a:r>
          </a:p>
          <a:p>
            <a:pPr marL="342900" indent="-342900">
              <a:buClrTx/>
              <a:buFont typeface="+mj-lt"/>
              <a:buAutoNum type="arabicPeriod"/>
            </a:pPr>
            <a:r>
              <a:rPr lang="en-US" sz="1800" dirty="0">
                <a:solidFill>
                  <a:schemeClr val="tx1"/>
                </a:solidFill>
                <a:latin typeface="Arial" panose="020B0604020202020204" pitchFamily="34" charset="0"/>
                <a:cs typeface="Arial" panose="020B0604020202020204" pitchFamily="34" charset="0"/>
              </a:rPr>
              <a:t>The second fundamental bioethical value is that of autonomy.</a:t>
            </a:r>
          </a:p>
          <a:p>
            <a:pPr marL="342900" indent="-342900">
              <a:buClrTx/>
              <a:buFont typeface="+mj-lt"/>
              <a:buAutoNum type="arabicPeriod"/>
            </a:pPr>
            <a:r>
              <a:rPr lang="en-US" sz="1800" dirty="0">
                <a:solidFill>
                  <a:schemeClr val="tx1"/>
                </a:solidFill>
                <a:latin typeface="Arial" panose="020B0604020202020204" pitchFamily="34" charset="0"/>
                <a:cs typeface="Arial" panose="020B0604020202020204" pitchFamily="34" charset="0"/>
              </a:rPr>
              <a:t>The third important bioethical value underlying the ACOEM code is </a:t>
            </a:r>
            <a:r>
              <a:rPr lang="en-US" sz="1800" i="1" dirty="0">
                <a:solidFill>
                  <a:schemeClr val="tx1"/>
                </a:solidFill>
                <a:latin typeface="Arial" panose="020B0604020202020204" pitchFamily="34" charset="0"/>
                <a:cs typeface="Arial" panose="020B0604020202020204" pitchFamily="34" charset="0"/>
              </a:rPr>
              <a:t>justice</a:t>
            </a:r>
            <a:r>
              <a:rPr lang="en-US" sz="1800" dirty="0">
                <a:solidFill>
                  <a:schemeClr val="tx1"/>
                </a:solidFill>
                <a:latin typeface="Arial" panose="020B0604020202020204" pitchFamily="34" charset="0"/>
                <a:cs typeface="Arial" panose="020B0604020202020204" pitchFamily="34" charset="0"/>
              </a:rPr>
              <a:t>.</a:t>
            </a:r>
          </a:p>
        </p:txBody>
      </p:sp>
      <p:pic>
        <p:nvPicPr>
          <p:cNvPr id="5" name="Picture 4"/>
          <p:cNvPicPr>
            <a:picLocks noChangeAspect="1"/>
          </p:cNvPicPr>
          <p:nvPr/>
        </p:nvPicPr>
        <p:blipFill>
          <a:blip r:embed="rId2"/>
          <a:stretch>
            <a:fillRect/>
          </a:stretch>
        </p:blipFill>
        <p:spPr>
          <a:xfrm>
            <a:off x="1348032" y="3437988"/>
            <a:ext cx="5800933" cy="2567626"/>
          </a:xfrm>
          <a:prstGeom prst="rect">
            <a:avLst/>
          </a:prstGeom>
          <a:effectLst>
            <a:softEdge rad="127000"/>
          </a:effectLst>
        </p:spPr>
      </p:pic>
      <p:sp>
        <p:nvSpPr>
          <p:cNvPr id="6" name="TextBox 5"/>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pic>
        <p:nvPicPr>
          <p:cNvPr id="7" name="Picture 6"/>
          <p:cNvPicPr>
            <a:picLocks noChangeAspect="1"/>
          </p:cNvPicPr>
          <p:nvPr/>
        </p:nvPicPr>
        <p:blipFill rotWithShape="1">
          <a:blip r:embed="rId3"/>
          <a:srcRect r="1765"/>
          <a:stretch/>
        </p:blipFill>
        <p:spPr>
          <a:xfrm>
            <a:off x="7305371" y="3740726"/>
            <a:ext cx="3433966" cy="1962150"/>
          </a:xfrm>
          <a:prstGeom prst="rect">
            <a:avLst/>
          </a:prstGeom>
          <a:effectLst>
            <a:softEdge rad="63500"/>
          </a:effectLst>
        </p:spPr>
      </p:pic>
    </p:spTree>
    <p:extLst>
      <p:ext uri="{BB962C8B-B14F-4D97-AF65-F5344CB8AC3E}">
        <p14:creationId xmlns:p14="http://schemas.microsoft.com/office/powerpoint/2010/main" val="2794808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loseup of construction worker assembling scaffold on building site Stock Photo - 7833522"/>
          <p:cNvPicPr>
            <a:picLocks noGrp="1" noChangeAspect="1" noChangeArrowheads="1"/>
          </p:cNvPicPr>
          <p:nvPr>
            <p:ph type="pic" idx="1"/>
          </p:nvPr>
        </p:nvPicPr>
        <p:blipFill>
          <a:blip r:embed="rId2" cstate="print"/>
          <a:srcRect t="17093" b="17093"/>
          <a:stretch>
            <a:fillRect/>
          </a:stretch>
        </p:blipFill>
        <p:spPr bwMode="auto">
          <a:xfrm>
            <a:off x="5740811" y="942982"/>
            <a:ext cx="5789344" cy="3743543"/>
          </a:xfrm>
          <a:prstGeom prst="rect">
            <a:avLst/>
          </a:prstGeom>
          <a:noFill/>
        </p:spPr>
      </p:pic>
      <p:sp>
        <p:nvSpPr>
          <p:cNvPr id="6" name="Text Placeholder 5"/>
          <p:cNvSpPr>
            <a:spLocks noGrp="1"/>
          </p:cNvSpPr>
          <p:nvPr>
            <p:ph type="body" sz="half" idx="2"/>
          </p:nvPr>
        </p:nvSpPr>
        <p:spPr>
          <a:xfrm>
            <a:off x="1837508" y="5336579"/>
            <a:ext cx="9884322" cy="804862"/>
          </a:xfrm>
        </p:spPr>
        <p:txBody>
          <a:bodyPr>
            <a:noAutofit/>
          </a:bodyPr>
          <a:lstStyle/>
          <a:p>
            <a:pPr marL="457200" indent="-457200">
              <a:buClrTx/>
              <a:buFont typeface="Arial" panose="020B0604020202020204" pitchFamily="34" charset="0"/>
              <a:buChar char="•"/>
            </a:pPr>
            <a:r>
              <a:rPr lang="en-US" sz="2800" b="1" i="1" dirty="0">
                <a:latin typeface="Arial" panose="020B0604020202020204" pitchFamily="34" charset="0"/>
                <a:cs typeface="Arial" panose="020B0604020202020204" pitchFamily="34" charset="0"/>
              </a:rPr>
              <a:t>What does politics have to do with safety and health?</a:t>
            </a:r>
          </a:p>
          <a:p>
            <a:pPr marL="457200" indent="-457200">
              <a:buClrTx/>
              <a:buFont typeface="Arial" panose="020B0604020202020204" pitchFamily="34" charset="0"/>
              <a:buChar char="•"/>
            </a:pPr>
            <a:r>
              <a:rPr lang="en-US" sz="2800" b="1" i="1" dirty="0">
                <a:latin typeface="Arial" panose="020B0604020202020204" pitchFamily="34" charset="0"/>
                <a:cs typeface="Arial" panose="020B0604020202020204" pitchFamily="34" charset="0"/>
              </a:rPr>
              <a:t>Is the CDC/FDA apolitical</a:t>
            </a:r>
            <a:r>
              <a:rPr lang="en-US" sz="2800" b="1" dirty="0">
                <a:latin typeface="Arial" panose="020B0604020202020204" pitchFamily="34" charset="0"/>
                <a:cs typeface="Arial" panose="020B0604020202020204" pitchFamily="34" charset="0"/>
              </a:rPr>
              <a:t>?</a:t>
            </a:r>
          </a:p>
        </p:txBody>
      </p:sp>
      <p:pic>
        <p:nvPicPr>
          <p:cNvPr id="15363" name="Picture 3" descr="http://im1.shutterfly.com/media/47b6d909b3127cceceec57cc681000000010O08AYsW7lw4cswe3nw8/cC/f%3D0/ps%3D50/r%3D0/rx%3D550/ry%3D400/"/>
          <p:cNvPicPr>
            <a:picLocks noChangeAspect="1" noChangeArrowheads="1"/>
          </p:cNvPicPr>
          <p:nvPr/>
        </p:nvPicPr>
        <p:blipFill rotWithShape="1">
          <a:blip r:embed="rId3" cstate="print"/>
          <a:srcRect t="5030" b="4821"/>
          <a:stretch/>
        </p:blipFill>
        <p:spPr bwMode="auto">
          <a:xfrm>
            <a:off x="693479" y="933254"/>
            <a:ext cx="4827157" cy="3774933"/>
          </a:xfrm>
          <a:prstGeom prst="rect">
            <a:avLst/>
          </a:prstGeom>
          <a:noFill/>
        </p:spPr>
      </p:pic>
      <p:sp>
        <p:nvSpPr>
          <p:cNvPr id="15" name="TextBox 14"/>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sp>
        <p:nvSpPr>
          <p:cNvPr id="3" name="Right Arrow 2"/>
          <p:cNvSpPr/>
          <p:nvPr/>
        </p:nvSpPr>
        <p:spPr>
          <a:xfrm>
            <a:off x="1614791" y="2538919"/>
            <a:ext cx="1361873" cy="146887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681264" y="3057797"/>
            <a:ext cx="1295400" cy="400110"/>
          </a:xfrm>
          <a:prstGeom prst="rect">
            <a:avLst/>
          </a:prstGeom>
          <a:noFill/>
        </p:spPr>
        <p:txBody>
          <a:bodyPr wrap="square" rtlCol="0">
            <a:spAutoFit/>
          </a:bodyPr>
          <a:lstStyle/>
          <a:p>
            <a:r>
              <a:rPr lang="en-US" sz="2000" b="1" dirty="0">
                <a:solidFill>
                  <a:schemeClr val="bg1"/>
                </a:solidFill>
              </a:rPr>
              <a:t>SAFETY</a:t>
            </a:r>
          </a:p>
        </p:txBody>
      </p:sp>
      <p:sp>
        <p:nvSpPr>
          <p:cNvPr id="16" name="Right Arrow 15"/>
          <p:cNvSpPr/>
          <p:nvPr/>
        </p:nvSpPr>
        <p:spPr>
          <a:xfrm flipH="1">
            <a:off x="9288687" y="1970126"/>
            <a:ext cx="1549036" cy="146887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9721444" y="2538919"/>
            <a:ext cx="1248905" cy="369332"/>
          </a:xfrm>
          <a:prstGeom prst="rect">
            <a:avLst/>
          </a:prstGeom>
          <a:noFill/>
        </p:spPr>
        <p:txBody>
          <a:bodyPr wrap="square" rtlCol="0">
            <a:spAutoFit/>
          </a:bodyPr>
          <a:lstStyle/>
          <a:p>
            <a:r>
              <a:rPr lang="en-US" b="1" dirty="0">
                <a:solidFill>
                  <a:schemeClr val="bg1"/>
                </a:solidFill>
              </a:rPr>
              <a:t>HEALTH</a:t>
            </a:r>
          </a:p>
        </p:txBody>
      </p:sp>
    </p:spTree>
    <p:extLst>
      <p:ext uri="{BB962C8B-B14F-4D97-AF65-F5344CB8AC3E}">
        <p14:creationId xmlns:p14="http://schemas.microsoft.com/office/powerpoint/2010/main" val="6053028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p:nvPr/>
        </p:nvCxnSpPr>
        <p:spPr>
          <a:xfrm>
            <a:off x="5235984" y="2367825"/>
            <a:ext cx="0" cy="42572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3212983" y="2376020"/>
            <a:ext cx="454346" cy="44689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564127" y="2362168"/>
            <a:ext cx="449315" cy="41071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159350" y="2376020"/>
            <a:ext cx="0" cy="425726"/>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963600" y="328440"/>
            <a:ext cx="8229600" cy="1143000"/>
          </a:xfrm>
        </p:spPr>
        <p:txBody>
          <a:bodyPr>
            <a:normAutofit/>
          </a:bodyPr>
          <a:lstStyle/>
          <a:p>
            <a:pPr algn="ctr"/>
            <a:r>
              <a:rPr lang="en-US" sz="4000" b="1" dirty="0">
                <a:latin typeface="Arial" panose="020B0604020202020204" pitchFamily="34" charset="0"/>
                <a:cs typeface="Arial" panose="020B0604020202020204" pitchFamily="34" charset="0"/>
              </a:rPr>
              <a:t>DHHS Regulatory Agencies</a:t>
            </a:r>
          </a:p>
        </p:txBody>
      </p:sp>
      <p:sp>
        <p:nvSpPr>
          <p:cNvPr id="4" name="Content Placeholder 3"/>
          <p:cNvSpPr>
            <a:spLocks noGrp="1"/>
          </p:cNvSpPr>
          <p:nvPr>
            <p:ph idx="1"/>
          </p:nvPr>
        </p:nvSpPr>
        <p:spPr>
          <a:xfrm>
            <a:off x="139345" y="4377844"/>
            <a:ext cx="4656391" cy="2172267"/>
          </a:xfrm>
        </p:spPr>
        <p:txBody>
          <a:bodyPr>
            <a:normAutofit/>
          </a:bodyPr>
          <a:lstStyle/>
          <a:p>
            <a:endParaRPr lang="en-US" sz="1800" dirty="0"/>
          </a:p>
          <a:p>
            <a:pPr>
              <a:lnSpc>
                <a:spcPct val="100000"/>
              </a:lnSpc>
              <a:spcBef>
                <a:spcPts val="0"/>
              </a:spcBef>
              <a:spcAft>
                <a:spcPts val="0"/>
              </a:spcAft>
            </a:pPr>
            <a:r>
              <a:rPr lang="en-US" sz="1800" b="1" u="sng" dirty="0"/>
              <a:t>MDPH </a:t>
            </a:r>
          </a:p>
          <a:p>
            <a:pPr>
              <a:lnSpc>
                <a:spcPct val="100000"/>
              </a:lnSpc>
              <a:spcBef>
                <a:spcPts val="0"/>
              </a:spcBef>
              <a:spcAft>
                <a:spcPts val="0"/>
              </a:spcAft>
              <a:buNone/>
            </a:pPr>
            <a:r>
              <a:rPr lang="en-US" sz="1800" dirty="0"/>
              <a:t>  www.mass.gov/eohhs/gov/departments/dph/</a:t>
            </a:r>
          </a:p>
          <a:p>
            <a:pPr>
              <a:lnSpc>
                <a:spcPct val="100000"/>
              </a:lnSpc>
              <a:spcBef>
                <a:spcPts val="0"/>
              </a:spcBef>
              <a:spcAft>
                <a:spcPts val="0"/>
              </a:spcAft>
            </a:pPr>
            <a:r>
              <a:rPr lang="en-US" sz="1800" b="1" u="sng" dirty="0"/>
              <a:t>DIA </a:t>
            </a:r>
          </a:p>
          <a:p>
            <a:pPr>
              <a:lnSpc>
                <a:spcPct val="100000"/>
              </a:lnSpc>
              <a:spcBef>
                <a:spcPts val="0"/>
              </a:spcBef>
              <a:spcAft>
                <a:spcPts val="0"/>
              </a:spcAft>
            </a:pPr>
            <a:r>
              <a:rPr lang="en-US" sz="1800" dirty="0"/>
              <a:t>www.mass.gov/lwd/workers-compensation/</a:t>
            </a:r>
          </a:p>
          <a:p>
            <a:endParaRPr lang="en-US" dirty="0"/>
          </a:p>
        </p:txBody>
      </p:sp>
      <p:sp>
        <p:nvSpPr>
          <p:cNvPr id="3" name="TextBox 2"/>
          <p:cNvSpPr txBox="1"/>
          <p:nvPr/>
        </p:nvSpPr>
        <p:spPr>
          <a:xfrm>
            <a:off x="5167890" y="3900791"/>
            <a:ext cx="2532937" cy="954107"/>
          </a:xfrm>
          <a:prstGeom prst="rect">
            <a:avLst/>
          </a:prstGeom>
          <a:solidFill>
            <a:schemeClr val="bg2">
              <a:lumMod val="25000"/>
            </a:schemeClr>
          </a:solidFill>
          <a:ln>
            <a:solidFill>
              <a:schemeClr val="tx1"/>
            </a:solidFill>
          </a:ln>
          <a:effectLst>
            <a:outerShdw blurRad="76200" dist="12700" dir="2700000" sy="-23000" kx="-800400" algn="bl" rotWithShape="0">
              <a:prstClr val="black">
                <a:alpha val="20000"/>
              </a:prstClr>
            </a:outerShdw>
          </a:effectLst>
        </p:spPr>
        <p:txBody>
          <a:bodyPr wrap="none" rtlCol="0">
            <a:spAutoFit/>
          </a:bodyPr>
          <a:lstStyle/>
          <a:p>
            <a:pPr algn="ctr"/>
            <a:r>
              <a:rPr lang="en-US" sz="2800" dirty="0">
                <a:solidFill>
                  <a:schemeClr val="bg1"/>
                </a:solidFill>
              </a:rPr>
              <a:t>APPOINTED</a:t>
            </a:r>
            <a:r>
              <a:rPr lang="en-US" sz="2800" b="1" dirty="0">
                <a:solidFill>
                  <a:schemeClr val="bg1"/>
                </a:solidFill>
              </a:rPr>
              <a:t> </a:t>
            </a:r>
            <a:r>
              <a:rPr lang="en-US" sz="2800" dirty="0">
                <a:solidFill>
                  <a:schemeClr val="bg1"/>
                </a:solidFill>
              </a:rPr>
              <a:t> by </a:t>
            </a:r>
          </a:p>
          <a:p>
            <a:pPr algn="ctr"/>
            <a:r>
              <a:rPr lang="en-US" sz="2800" dirty="0">
                <a:solidFill>
                  <a:schemeClr val="bg1"/>
                </a:solidFill>
              </a:rPr>
              <a:t>the PRESIDENT</a:t>
            </a:r>
          </a:p>
        </p:txBody>
      </p:sp>
      <p:sp>
        <p:nvSpPr>
          <p:cNvPr id="8" name="TextBox 7"/>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sp>
        <p:nvSpPr>
          <p:cNvPr id="9" name="TextBox 8"/>
          <p:cNvSpPr txBox="1"/>
          <p:nvPr/>
        </p:nvSpPr>
        <p:spPr>
          <a:xfrm>
            <a:off x="2982707" y="1852800"/>
            <a:ext cx="6507804" cy="523220"/>
          </a:xfrm>
          <a:prstGeom prst="rect">
            <a:avLst/>
          </a:prstGeom>
          <a:solidFill>
            <a:schemeClr val="tx2">
              <a:lumMod val="20000"/>
              <a:lumOff val="80000"/>
            </a:schemeClr>
          </a:solidFill>
        </p:spPr>
        <p:txBody>
          <a:bodyPr wrap="square" rtlCol="0">
            <a:spAutoFit/>
          </a:bodyPr>
          <a:lstStyle/>
          <a:p>
            <a:endParaRPr lang="en-US" dirty="0"/>
          </a:p>
        </p:txBody>
      </p:sp>
      <p:sp>
        <p:nvSpPr>
          <p:cNvPr id="6" name="TextBox 5"/>
          <p:cNvSpPr txBox="1"/>
          <p:nvPr/>
        </p:nvSpPr>
        <p:spPr>
          <a:xfrm>
            <a:off x="2496044" y="1808197"/>
            <a:ext cx="7481129" cy="707886"/>
          </a:xfrm>
          <a:prstGeom prst="rect">
            <a:avLst/>
          </a:prstGeom>
          <a:solidFill>
            <a:schemeClr val="accent1">
              <a:lumMod val="60000"/>
              <a:lumOff val="40000"/>
            </a:schemeClr>
          </a:solidFill>
          <a:ln>
            <a:solidFill>
              <a:schemeClr val="tx1"/>
            </a:solidFill>
          </a:ln>
        </p:spPr>
        <p:txBody>
          <a:bodyPr wrap="square" rtlCol="0">
            <a:spAutoFit/>
          </a:bodyPr>
          <a:lstStyle/>
          <a:p>
            <a:r>
              <a:rPr lang="en-US" sz="4000" b="1" u="sng" dirty="0"/>
              <a:t>D</a:t>
            </a:r>
            <a:r>
              <a:rPr lang="en-US" sz="2800" b="1" dirty="0"/>
              <a:t>epartment of </a:t>
            </a:r>
            <a:r>
              <a:rPr lang="en-US" sz="4000" b="1" u="sng" dirty="0"/>
              <a:t>H</a:t>
            </a:r>
            <a:r>
              <a:rPr lang="en-US" sz="2800" b="1" dirty="0"/>
              <a:t>ealth and </a:t>
            </a:r>
            <a:r>
              <a:rPr lang="en-US" sz="4000" b="1" u="sng" dirty="0"/>
              <a:t>H</a:t>
            </a:r>
            <a:r>
              <a:rPr lang="en-US" sz="2800" b="1" dirty="0"/>
              <a:t>uman </a:t>
            </a:r>
            <a:r>
              <a:rPr lang="en-US" sz="4000" b="1" u="sng" dirty="0"/>
              <a:t>S</a:t>
            </a:r>
            <a:r>
              <a:rPr lang="en-US" sz="2800" b="1" dirty="0"/>
              <a:t>ervices</a:t>
            </a:r>
          </a:p>
        </p:txBody>
      </p:sp>
      <p:sp>
        <p:nvSpPr>
          <p:cNvPr id="10" name="TextBox 9"/>
          <p:cNvSpPr txBox="1"/>
          <p:nvPr/>
        </p:nvSpPr>
        <p:spPr>
          <a:xfrm>
            <a:off x="2496324" y="2785535"/>
            <a:ext cx="1614791" cy="646331"/>
          </a:xfrm>
          <a:prstGeom prst="rect">
            <a:avLst/>
          </a:prstGeom>
          <a:solidFill>
            <a:schemeClr val="accent6">
              <a:lumMod val="60000"/>
              <a:lumOff val="40000"/>
            </a:schemeClr>
          </a:solidFill>
          <a:ln>
            <a:solidFill>
              <a:schemeClr val="tx1"/>
            </a:solidFill>
          </a:ln>
        </p:spPr>
        <p:txBody>
          <a:bodyPr wrap="square" rtlCol="0">
            <a:spAutoFit/>
          </a:bodyPr>
          <a:lstStyle/>
          <a:p>
            <a:pPr algn="ctr"/>
            <a:r>
              <a:rPr lang="en-US" b="1" dirty="0"/>
              <a:t>OSHA</a:t>
            </a:r>
          </a:p>
          <a:p>
            <a:pPr algn="ctr"/>
            <a:r>
              <a:rPr lang="en-US" dirty="0"/>
              <a:t>www.osha.gov</a:t>
            </a:r>
          </a:p>
        </p:txBody>
      </p:sp>
      <p:sp>
        <p:nvSpPr>
          <p:cNvPr id="11" name="TextBox 10"/>
          <p:cNvSpPr txBox="1"/>
          <p:nvPr/>
        </p:nvSpPr>
        <p:spPr>
          <a:xfrm>
            <a:off x="4189847" y="2783823"/>
            <a:ext cx="2092275" cy="646331"/>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b="1" dirty="0"/>
              <a:t>NIOSH</a:t>
            </a:r>
          </a:p>
          <a:p>
            <a:pPr algn="ctr"/>
            <a:r>
              <a:rPr lang="en-US" dirty="0"/>
              <a:t>www.cdc.gov/niosh</a:t>
            </a:r>
          </a:p>
        </p:txBody>
      </p:sp>
      <p:sp>
        <p:nvSpPr>
          <p:cNvPr id="12" name="TextBox 11"/>
          <p:cNvSpPr txBox="1"/>
          <p:nvPr/>
        </p:nvSpPr>
        <p:spPr>
          <a:xfrm>
            <a:off x="6371411" y="2773595"/>
            <a:ext cx="1614791" cy="646331"/>
          </a:xfrm>
          <a:prstGeom prst="rect">
            <a:avLst/>
          </a:prstGeom>
          <a:solidFill>
            <a:schemeClr val="accent5">
              <a:lumMod val="20000"/>
              <a:lumOff val="80000"/>
            </a:schemeClr>
          </a:solidFill>
          <a:ln>
            <a:solidFill>
              <a:schemeClr val="tx1"/>
            </a:solidFill>
          </a:ln>
        </p:spPr>
        <p:txBody>
          <a:bodyPr wrap="square" rtlCol="0">
            <a:spAutoFit/>
          </a:bodyPr>
          <a:lstStyle/>
          <a:p>
            <a:pPr algn="ctr"/>
            <a:r>
              <a:rPr lang="en-US" b="1" dirty="0"/>
              <a:t>CDC</a:t>
            </a:r>
          </a:p>
          <a:p>
            <a:pPr algn="ctr"/>
            <a:r>
              <a:rPr lang="en-US" dirty="0"/>
              <a:t>www.cdc.gov</a:t>
            </a:r>
          </a:p>
        </p:txBody>
      </p:sp>
      <p:sp>
        <p:nvSpPr>
          <p:cNvPr id="13" name="TextBox 12"/>
          <p:cNvSpPr txBox="1"/>
          <p:nvPr/>
        </p:nvSpPr>
        <p:spPr>
          <a:xfrm>
            <a:off x="8036579" y="2774306"/>
            <a:ext cx="1953727" cy="646331"/>
          </a:xfrm>
          <a:prstGeom prst="rect">
            <a:avLst/>
          </a:prstGeom>
          <a:solidFill>
            <a:schemeClr val="accent1">
              <a:lumMod val="40000"/>
              <a:lumOff val="60000"/>
            </a:schemeClr>
          </a:solidFill>
          <a:ln>
            <a:solidFill>
              <a:schemeClr val="tx1"/>
            </a:solidFill>
          </a:ln>
        </p:spPr>
        <p:txBody>
          <a:bodyPr wrap="square" rtlCol="0">
            <a:spAutoFit/>
          </a:bodyPr>
          <a:lstStyle/>
          <a:p>
            <a:pPr algn="ctr"/>
            <a:r>
              <a:rPr lang="en-US" b="1" dirty="0"/>
              <a:t>ATSDR</a:t>
            </a:r>
          </a:p>
          <a:p>
            <a:pPr algn="ctr"/>
            <a:r>
              <a:rPr lang="en-US" dirty="0"/>
              <a:t>www.atsdr.cdc.gov</a:t>
            </a:r>
          </a:p>
        </p:txBody>
      </p:sp>
      <p:pic>
        <p:nvPicPr>
          <p:cNvPr id="29" name="Picture 28"/>
          <p:cNvPicPr>
            <a:picLocks noChangeAspect="1"/>
          </p:cNvPicPr>
          <p:nvPr/>
        </p:nvPicPr>
        <p:blipFill rotWithShape="1">
          <a:blip r:embed="rId2"/>
          <a:srcRect l="2057" b="2538"/>
          <a:stretch/>
        </p:blipFill>
        <p:spPr>
          <a:xfrm>
            <a:off x="8706255" y="3900791"/>
            <a:ext cx="1988728" cy="2130357"/>
          </a:xfrm>
          <a:prstGeom prst="rect">
            <a:avLst/>
          </a:prstGeom>
          <a:effectLst>
            <a:softEdge rad="12700"/>
          </a:effectLst>
        </p:spPr>
      </p:pic>
      <p:cxnSp>
        <p:nvCxnSpPr>
          <p:cNvPr id="31" name="Straight Arrow Connector 30"/>
          <p:cNvCxnSpPr/>
          <p:nvPr/>
        </p:nvCxnSpPr>
        <p:spPr>
          <a:xfrm>
            <a:off x="6321033" y="2783823"/>
            <a:ext cx="0" cy="104687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74290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graysc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359118" y="118757"/>
            <a:ext cx="9029221" cy="4988668"/>
          </a:xfrm>
          <a:prstGeom prst="rect">
            <a:avLst/>
          </a:prstGeom>
        </p:spPr>
      </p:pic>
      <p:sp>
        <p:nvSpPr>
          <p:cNvPr id="5" name="Rectangle 4"/>
          <p:cNvSpPr/>
          <p:nvPr/>
        </p:nvSpPr>
        <p:spPr>
          <a:xfrm>
            <a:off x="26709" y="5231950"/>
            <a:ext cx="11928049" cy="923330"/>
          </a:xfrm>
          <a:prstGeom prst="rect">
            <a:avLst/>
          </a:prstGeom>
          <a:solidFill>
            <a:schemeClr val="bg1">
              <a:lumMod val="95000"/>
            </a:schemeClr>
          </a:solidFill>
          <a:effectLst>
            <a:softEdge rad="127000"/>
          </a:effectLst>
        </p:spPr>
        <p:txBody>
          <a:bodyPr wrap="square">
            <a:spAutoFit/>
          </a:bodyPr>
          <a:lstStyle/>
          <a:p>
            <a:pPr algn="ctr"/>
            <a:r>
              <a:rPr lang="en-US" b="1" dirty="0">
                <a:solidFill>
                  <a:srgbClr val="000000"/>
                </a:solidFill>
                <a:effectLst/>
                <a:latin typeface="Arial" panose="020B0604020202020204" pitchFamily="34" charset="0"/>
              </a:rPr>
              <a:t>“</a:t>
            </a:r>
            <a:r>
              <a:rPr lang="en-US" b="1" i="1" dirty="0">
                <a:solidFill>
                  <a:srgbClr val="000000"/>
                </a:solidFill>
                <a:effectLst/>
                <a:latin typeface="Arial" panose="020B0604020202020204" pitchFamily="34" charset="0"/>
              </a:rPr>
              <a:t>Promoting Healthy Workplaces by Building Cultures of Health and Applying Strategic Communications</a:t>
            </a:r>
            <a:r>
              <a:rPr lang="en-US" b="1" dirty="0">
                <a:solidFill>
                  <a:srgbClr val="000000"/>
                </a:solidFill>
                <a:effectLst/>
                <a:latin typeface="Arial" panose="020B0604020202020204" pitchFamily="34" charset="0"/>
              </a:rPr>
              <a:t>,”</a:t>
            </a:r>
          </a:p>
          <a:p>
            <a:pPr algn="ctr"/>
            <a:r>
              <a:rPr lang="en-US" dirty="0">
                <a:solidFill>
                  <a:srgbClr val="333333"/>
                </a:solidFill>
                <a:effectLst/>
              </a:rPr>
              <a:t>Kent, Karen MPH; </a:t>
            </a:r>
            <a:r>
              <a:rPr lang="en-US" dirty="0" err="1">
                <a:solidFill>
                  <a:srgbClr val="333333"/>
                </a:solidFill>
                <a:effectLst/>
              </a:rPr>
              <a:t>Goetzel</a:t>
            </a:r>
            <a:r>
              <a:rPr lang="en-US" dirty="0">
                <a:solidFill>
                  <a:srgbClr val="333333"/>
                </a:solidFill>
                <a:effectLst/>
              </a:rPr>
              <a:t>, Ron Z. PhD; Roemer, Enid C. PhD; Prasad, </a:t>
            </a:r>
            <a:r>
              <a:rPr lang="en-US" dirty="0" err="1">
                <a:solidFill>
                  <a:srgbClr val="333333"/>
                </a:solidFill>
                <a:effectLst/>
              </a:rPr>
              <a:t>Aishwarya</a:t>
            </a:r>
            <a:r>
              <a:rPr lang="en-US" dirty="0">
                <a:solidFill>
                  <a:srgbClr val="333333"/>
                </a:solidFill>
                <a:effectLst/>
              </a:rPr>
              <a:t> MPH, MBBS; </a:t>
            </a:r>
            <a:r>
              <a:rPr lang="en-US" dirty="0" err="1">
                <a:solidFill>
                  <a:srgbClr val="333333"/>
                </a:solidFill>
                <a:effectLst/>
              </a:rPr>
              <a:t>Freundlich</a:t>
            </a:r>
            <a:r>
              <a:rPr lang="en-US" dirty="0">
                <a:solidFill>
                  <a:srgbClr val="333333"/>
                </a:solidFill>
                <a:effectLst/>
              </a:rPr>
              <a:t>, Naomi MA</a:t>
            </a:r>
          </a:p>
          <a:p>
            <a:pPr algn="ctr"/>
            <a:r>
              <a:rPr lang="en-US" dirty="0">
                <a:effectLst/>
              </a:rPr>
              <a:t>Journal of Occupational and Environmental Medicine: </a:t>
            </a:r>
            <a:r>
              <a:rPr lang="en-US" u="none" strike="noStrike" dirty="0">
                <a:solidFill>
                  <a:srgbClr val="867C9C"/>
                </a:solidFill>
                <a:effectLst/>
                <a:hlinkClick r:id="rId4"/>
              </a:rPr>
              <a:t>February 2016 - Volume 58 - Issue 2 - p 114–122</a:t>
            </a:r>
            <a:endParaRPr lang="en-US" dirty="0">
              <a:effectLst/>
            </a:endParaRPr>
          </a:p>
        </p:txBody>
      </p:sp>
      <p:cxnSp>
        <p:nvCxnSpPr>
          <p:cNvPr id="7" name="Straight Connector 6"/>
          <p:cNvCxnSpPr/>
          <p:nvPr/>
        </p:nvCxnSpPr>
        <p:spPr>
          <a:xfrm>
            <a:off x="122548" y="5107425"/>
            <a:ext cx="11736372"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spTree>
    <p:extLst>
      <p:ext uri="{BB962C8B-B14F-4D97-AF65-F5344CB8AC3E}">
        <p14:creationId xmlns:p14="http://schemas.microsoft.com/office/powerpoint/2010/main" val="250192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9813" y="764512"/>
            <a:ext cx="9632374" cy="731838"/>
          </a:xfrm>
        </p:spPr>
        <p:txBody>
          <a:bodyPr>
            <a:noAutofit/>
          </a:bodyPr>
          <a:lstStyle/>
          <a:p>
            <a:pPr algn="ctr"/>
            <a:r>
              <a:rPr lang="en-US" sz="4000" b="1" dirty="0">
                <a:latin typeface="Arial" panose="020B0604020202020204" pitchFamily="34" charset="0"/>
                <a:cs typeface="Arial" panose="020B0604020202020204" pitchFamily="34" charset="0"/>
              </a:rPr>
              <a:t>Occupational Safety and Health Administration (OSHA)</a:t>
            </a:r>
          </a:p>
        </p:txBody>
      </p:sp>
      <p:sp>
        <p:nvSpPr>
          <p:cNvPr id="3" name="Content Placeholder 2"/>
          <p:cNvSpPr>
            <a:spLocks noGrp="1"/>
          </p:cNvSpPr>
          <p:nvPr>
            <p:ph idx="1"/>
          </p:nvPr>
        </p:nvSpPr>
        <p:spPr>
          <a:xfrm>
            <a:off x="4300193" y="1884576"/>
            <a:ext cx="6719740" cy="4525963"/>
          </a:xfrm>
        </p:spPr>
        <p:txBody>
          <a:bodyPr>
            <a:normAutofit/>
          </a:bodyPr>
          <a:lstStyle/>
          <a:p>
            <a:r>
              <a:rPr lang="en-US" dirty="0">
                <a:latin typeface="Arial" panose="020B0604020202020204" pitchFamily="34" charset="0"/>
                <a:cs typeface="Arial" panose="020B0604020202020204" pitchFamily="34" charset="0"/>
              </a:rPr>
              <a:t>With the </a:t>
            </a:r>
            <a:r>
              <a:rPr lang="en-US" dirty="0">
                <a:latin typeface="Arial" panose="020B0604020202020204" pitchFamily="34" charset="0"/>
                <a:cs typeface="Arial" panose="020B0604020202020204" pitchFamily="34" charset="0"/>
                <a:hlinkClick r:id="rId2" action="ppaction://hlinkfile" tooltip="Occupational Safety and Health Act of 1970"/>
              </a:rPr>
              <a:t>Occupational Safety and Health Act of 1970</a:t>
            </a:r>
            <a:r>
              <a:rPr lang="en-US" dirty="0">
                <a:latin typeface="Arial" panose="020B0604020202020204" pitchFamily="34" charset="0"/>
                <a:cs typeface="Arial" panose="020B0604020202020204" pitchFamily="34" charset="0"/>
              </a:rPr>
              <a:t>, Congress created the </a:t>
            </a:r>
            <a:r>
              <a:rPr lang="en-US" dirty="0">
                <a:latin typeface="Arial" panose="020B0604020202020204" pitchFamily="34" charset="0"/>
                <a:cs typeface="Arial" panose="020B0604020202020204" pitchFamily="34" charset="0"/>
                <a:hlinkClick r:id="rId3" action="ppaction://hlinkfile" tooltip="OSHA at a Glance"/>
              </a:rPr>
              <a:t>Occupational Safety and Health Administration (OSHA)</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Assures a safe and healthful working conditions for working men and women by setting and </a:t>
            </a:r>
            <a:r>
              <a:rPr lang="en-US" u="sng" dirty="0">
                <a:latin typeface="Arial" panose="020B0604020202020204" pitchFamily="34" charset="0"/>
                <a:cs typeface="Arial" panose="020B0604020202020204" pitchFamily="34" charset="0"/>
              </a:rPr>
              <a:t>enforcing standards</a:t>
            </a:r>
            <a:r>
              <a:rPr lang="en-US" dirty="0">
                <a:latin typeface="Arial" panose="020B0604020202020204" pitchFamily="34" charset="0"/>
                <a:cs typeface="Arial" panose="020B0604020202020204" pitchFamily="34" charset="0"/>
              </a:rPr>
              <a:t> and by providing training, outreach, education, and assistance.</a:t>
            </a:r>
          </a:p>
          <a:p>
            <a:r>
              <a:rPr lang="en-US" dirty="0">
                <a:latin typeface="Arial" panose="020B0604020202020204" pitchFamily="34" charset="0"/>
                <a:cs typeface="Arial" panose="020B0604020202020204" pitchFamily="34" charset="0"/>
              </a:rPr>
              <a:t>Part of the Department of Labor.</a:t>
            </a:r>
          </a:p>
          <a:p>
            <a:r>
              <a:rPr lang="en-US" dirty="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hlinkClick r:id="rId4"/>
              </a:rPr>
              <a:t>Occupational Safety and Health Act of 1970</a:t>
            </a:r>
            <a:r>
              <a:rPr lang="en-US" dirty="0">
                <a:latin typeface="Arial" panose="020B0604020202020204" pitchFamily="34" charset="0"/>
                <a:cs typeface="Arial" panose="020B0604020202020204" pitchFamily="34" charset="0"/>
              </a:rPr>
              <a:t> created both NIOSH and the Occupational Safety and Health Administration (OSHA).</a:t>
            </a:r>
          </a:p>
        </p:txBody>
      </p:sp>
      <p:pic>
        <p:nvPicPr>
          <p:cNvPr id="4" name="Picture 3"/>
          <p:cNvPicPr>
            <a:picLocks noChangeAspect="1"/>
          </p:cNvPicPr>
          <p:nvPr/>
        </p:nvPicPr>
        <p:blipFill>
          <a:blip r:embed="rId5"/>
          <a:stretch>
            <a:fillRect/>
          </a:stretch>
        </p:blipFill>
        <p:spPr>
          <a:xfrm>
            <a:off x="1279813" y="1884576"/>
            <a:ext cx="3050833" cy="4185118"/>
          </a:xfrm>
          <a:prstGeom prst="rect">
            <a:avLst/>
          </a:prstGeom>
        </p:spPr>
      </p:pic>
      <p:sp>
        <p:nvSpPr>
          <p:cNvPr id="5" name="TextBox 4"/>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spTree>
    <p:extLst>
      <p:ext uri="{BB962C8B-B14F-4D97-AF65-F5344CB8AC3E}">
        <p14:creationId xmlns:p14="http://schemas.microsoft.com/office/powerpoint/2010/main" val="341629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133" y="0"/>
            <a:ext cx="11313268" cy="1143000"/>
          </a:xfrm>
        </p:spPr>
        <p:txBody>
          <a:bodyPr>
            <a:normAutofit/>
          </a:bodyPr>
          <a:lstStyle/>
          <a:p>
            <a:pPr algn="ctr"/>
            <a:r>
              <a:rPr lang="en-US" sz="3200" b="1" dirty="0">
                <a:latin typeface="Arial" panose="020B0604020202020204" pitchFamily="34" charset="0"/>
                <a:cs typeface="Arial" panose="020B0604020202020204" pitchFamily="34" charset="0"/>
              </a:rPr>
              <a:t>Who Am I and Who Are You?......And Are We Happy?</a:t>
            </a:r>
          </a:p>
        </p:txBody>
      </p:sp>
      <p:pic>
        <p:nvPicPr>
          <p:cNvPr id="114692" name="Picture 4"/>
          <p:cNvPicPr>
            <a:picLocks noGrp="1" noChangeAspect="1" noChangeArrowheads="1"/>
          </p:cNvPicPr>
          <p:nvPr>
            <p:ph idx="1"/>
          </p:nvPr>
        </p:nvPicPr>
        <p:blipFill>
          <a:blip r:embed="rId2" cstate="print"/>
          <a:srcRect/>
          <a:stretch>
            <a:fillRect/>
          </a:stretch>
        </p:blipFill>
        <p:spPr bwMode="auto">
          <a:xfrm>
            <a:off x="3042502" y="1475404"/>
            <a:ext cx="6134531" cy="4751291"/>
          </a:xfrm>
          <a:prstGeom prst="rect">
            <a:avLst/>
          </a:prstGeom>
          <a:noFill/>
          <a:ln w="9525">
            <a:noFill/>
            <a:miter lim="800000"/>
            <a:headEnd/>
            <a:tailEnd/>
          </a:ln>
        </p:spPr>
      </p:pic>
      <p:sp>
        <p:nvSpPr>
          <p:cNvPr id="10" name="Right Arrow 9"/>
          <p:cNvSpPr/>
          <p:nvPr/>
        </p:nvSpPr>
        <p:spPr>
          <a:xfrm>
            <a:off x="2408549" y="2891187"/>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277586" y="5238170"/>
            <a:ext cx="2725919" cy="523220"/>
          </a:xfrm>
          <a:prstGeom prst="rect">
            <a:avLst/>
          </a:prstGeom>
        </p:spPr>
        <p:txBody>
          <a:bodyPr wrap="square">
            <a:spAutoFit/>
          </a:bodyPr>
          <a:lstStyle/>
          <a:p>
            <a:r>
              <a:rPr lang="en-US" sz="1400" b="1" i="1" dirty="0">
                <a:latin typeface="Arial Narrow" panose="020B0606020202030204" pitchFamily="34" charset="0"/>
              </a:rPr>
              <a:t>Archives of Internal Medicine, </a:t>
            </a:r>
            <a:r>
              <a:rPr lang="en-US" sz="1400" b="1" dirty="0">
                <a:latin typeface="Arial Narrow" panose="020B0606020202030204" pitchFamily="34" charset="0"/>
              </a:rPr>
              <a:t>Published Online, August 20, 2012</a:t>
            </a:r>
          </a:p>
        </p:txBody>
      </p:sp>
      <p:sp>
        <p:nvSpPr>
          <p:cNvPr id="7" name="Right Arrow 6"/>
          <p:cNvSpPr/>
          <p:nvPr/>
        </p:nvSpPr>
        <p:spPr>
          <a:xfrm>
            <a:off x="2408549" y="4791958"/>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spTree>
    <p:extLst>
      <p:ext uri="{BB962C8B-B14F-4D97-AF65-F5344CB8AC3E}">
        <p14:creationId xmlns:p14="http://schemas.microsoft.com/office/powerpoint/2010/main" val="8705102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56282" y="2018035"/>
            <a:ext cx="8315924" cy="4023360"/>
          </a:xfrm>
        </p:spPr>
        <p:txBody>
          <a:bodyPr>
            <a:normAutofit/>
          </a:bodyPr>
          <a:lstStyle/>
          <a:p>
            <a:r>
              <a:rPr lang="en-US" b="1" i="1" u="sng" dirty="0">
                <a:solidFill>
                  <a:schemeClr val="tx1">
                    <a:lumMod val="65000"/>
                    <a:lumOff val="35000"/>
                  </a:schemeClr>
                </a:solidFill>
                <a:latin typeface="Arial" panose="020B0604020202020204" pitchFamily="34" charset="0"/>
                <a:cs typeface="Arial" panose="020B0604020202020204" pitchFamily="34" charset="0"/>
              </a:rPr>
              <a:t>Each employer</a:t>
            </a:r>
            <a:r>
              <a:rPr lang="en-US" b="1" dirty="0">
                <a:solidFill>
                  <a:schemeClr val="tx1">
                    <a:lumMod val="65000"/>
                    <a:lumOff val="35000"/>
                  </a:schemeClr>
                </a:solidFill>
                <a:latin typeface="Arial" panose="020B0604020202020204" pitchFamily="34" charset="0"/>
                <a:cs typeface="Arial" panose="020B0604020202020204" pitchFamily="34" charset="0"/>
              </a:rPr>
              <a:t>:</a:t>
            </a:r>
            <a:br>
              <a:rPr lang="en-US" b="1" dirty="0">
                <a:solidFill>
                  <a:schemeClr val="tx1">
                    <a:lumMod val="65000"/>
                    <a:lumOff val="35000"/>
                  </a:schemeClr>
                </a:solidFill>
                <a:latin typeface="Arial" panose="020B0604020202020204" pitchFamily="34" charset="0"/>
                <a:cs typeface="Arial" panose="020B0604020202020204" pitchFamily="34" charset="0"/>
              </a:rPr>
            </a:br>
            <a:br>
              <a:rPr lang="en-US" b="1" dirty="0">
                <a:solidFill>
                  <a:schemeClr val="tx1">
                    <a:lumMod val="65000"/>
                    <a:lumOff val="35000"/>
                  </a:schemeClr>
                </a:solidFill>
                <a:latin typeface="Arial" panose="020B0604020202020204" pitchFamily="34" charset="0"/>
                <a:cs typeface="Arial" panose="020B0604020202020204" pitchFamily="34" charset="0"/>
              </a:rPr>
            </a:br>
            <a:r>
              <a:rPr lang="en-US" dirty="0">
                <a:solidFill>
                  <a:schemeClr val="tx1">
                    <a:lumMod val="65000"/>
                    <a:lumOff val="35000"/>
                  </a:schemeClr>
                </a:solidFill>
                <a:latin typeface="Arial" panose="020B0604020202020204" pitchFamily="34" charset="0"/>
                <a:cs typeface="Arial" panose="020B0604020202020204" pitchFamily="34" charset="0"/>
              </a:rPr>
              <a:t>Shall furnish to each of his employees employment and a place of employment which are free from recognized hazards that are causing or are likely to cause death or serious physical harm to his employees.</a:t>
            </a:r>
            <a:br>
              <a:rPr lang="en-US" dirty="0">
                <a:solidFill>
                  <a:schemeClr val="tx1">
                    <a:lumMod val="65000"/>
                    <a:lumOff val="35000"/>
                  </a:schemeClr>
                </a:solidFill>
                <a:latin typeface="Arial" panose="020B0604020202020204" pitchFamily="34" charset="0"/>
                <a:cs typeface="Arial" panose="020B0604020202020204" pitchFamily="34" charset="0"/>
              </a:rPr>
            </a:br>
            <a:br>
              <a:rPr lang="en-US" dirty="0">
                <a:solidFill>
                  <a:schemeClr val="tx1">
                    <a:lumMod val="65000"/>
                    <a:lumOff val="35000"/>
                  </a:schemeClr>
                </a:solidFill>
                <a:latin typeface="Arial" panose="020B0604020202020204" pitchFamily="34" charset="0"/>
                <a:cs typeface="Arial" panose="020B0604020202020204" pitchFamily="34" charset="0"/>
              </a:rPr>
            </a:br>
            <a:r>
              <a:rPr lang="en-US" dirty="0">
                <a:solidFill>
                  <a:schemeClr val="tx1">
                    <a:lumMod val="65000"/>
                    <a:lumOff val="35000"/>
                  </a:schemeClr>
                </a:solidFill>
                <a:latin typeface="Arial" panose="020B0604020202020204" pitchFamily="34" charset="0"/>
                <a:cs typeface="Arial" panose="020B0604020202020204" pitchFamily="34" charset="0"/>
              </a:rPr>
              <a:t>Shall comply with occupational safety and health standards promulgated under this Act.</a:t>
            </a:r>
            <a:br>
              <a:rPr lang="en-US" b="1" dirty="0">
                <a:solidFill>
                  <a:schemeClr val="tx1">
                    <a:lumMod val="65000"/>
                    <a:lumOff val="35000"/>
                  </a:schemeClr>
                </a:solidFill>
                <a:latin typeface="Arial" panose="020B0604020202020204" pitchFamily="34" charset="0"/>
                <a:cs typeface="Arial" panose="020B0604020202020204" pitchFamily="34" charset="0"/>
              </a:rPr>
            </a:br>
            <a:r>
              <a:rPr lang="en-US" b="1" dirty="0">
                <a:solidFill>
                  <a:schemeClr val="tx1">
                    <a:lumMod val="65000"/>
                    <a:lumOff val="35000"/>
                  </a:schemeClr>
                </a:solidFill>
                <a:latin typeface="Arial" panose="020B0604020202020204" pitchFamily="34" charset="0"/>
                <a:cs typeface="Arial" panose="020B0604020202020204" pitchFamily="34" charset="0"/>
              </a:rPr>
              <a:t> </a:t>
            </a:r>
            <a:endParaRPr lang="en-US" b="1" i="1" dirty="0">
              <a:solidFill>
                <a:schemeClr val="tx1">
                  <a:lumMod val="65000"/>
                  <a:lumOff val="35000"/>
                </a:schemeClr>
              </a:solidFill>
              <a:latin typeface="Arial" panose="020B0604020202020204" pitchFamily="34" charset="0"/>
              <a:cs typeface="Arial" panose="020B0604020202020204" pitchFamily="34" charset="0"/>
            </a:endParaRPr>
          </a:p>
          <a:p>
            <a:pPr>
              <a:lnSpc>
                <a:spcPct val="110000"/>
              </a:lnSpc>
              <a:spcBef>
                <a:spcPts val="0"/>
              </a:spcBef>
              <a:spcAft>
                <a:spcPts val="0"/>
              </a:spcAft>
            </a:pPr>
            <a:r>
              <a:rPr lang="en-US" b="1" i="1" u="sng" dirty="0">
                <a:solidFill>
                  <a:schemeClr val="tx1">
                    <a:lumMod val="65000"/>
                    <a:lumOff val="35000"/>
                  </a:schemeClr>
                </a:solidFill>
                <a:latin typeface="Arial" panose="020B0604020202020204" pitchFamily="34" charset="0"/>
                <a:cs typeface="Arial" panose="020B0604020202020204" pitchFamily="34" charset="0"/>
              </a:rPr>
              <a:t>Each employee</a:t>
            </a:r>
            <a:r>
              <a:rPr lang="en-US" b="1" dirty="0">
                <a:solidFill>
                  <a:schemeClr val="tx1">
                    <a:lumMod val="65000"/>
                    <a:lumOff val="35000"/>
                  </a:schemeClr>
                </a:solidFill>
                <a:latin typeface="Arial" panose="020B0604020202020204" pitchFamily="34" charset="0"/>
                <a:cs typeface="Arial" panose="020B0604020202020204" pitchFamily="34" charset="0"/>
              </a:rPr>
              <a:t>:</a:t>
            </a:r>
          </a:p>
          <a:p>
            <a:r>
              <a:rPr lang="en-US" dirty="0">
                <a:solidFill>
                  <a:schemeClr val="tx1">
                    <a:lumMod val="65000"/>
                    <a:lumOff val="35000"/>
                  </a:schemeClr>
                </a:solidFill>
                <a:latin typeface="Arial" panose="020B0604020202020204" pitchFamily="34" charset="0"/>
                <a:cs typeface="Arial" panose="020B0604020202020204" pitchFamily="34" charset="0"/>
              </a:rPr>
              <a:t>Shall comply with occupational safety and health standards and all rules, regulations, and orders issued pursuant to this Act which are applicable to his own actions and conduct.</a:t>
            </a:r>
          </a:p>
        </p:txBody>
      </p:sp>
      <p:pic>
        <p:nvPicPr>
          <p:cNvPr id="4" name="Picture 3"/>
          <p:cNvPicPr>
            <a:picLocks noChangeAspect="1"/>
          </p:cNvPicPr>
          <p:nvPr/>
        </p:nvPicPr>
        <p:blipFill rotWithShape="1">
          <a:blip r:embed="rId2"/>
          <a:srcRect l="14343" t="12172" r="6180" b="8162"/>
          <a:stretch/>
        </p:blipFill>
        <p:spPr>
          <a:xfrm>
            <a:off x="1455619" y="2302913"/>
            <a:ext cx="800663" cy="896983"/>
          </a:xfrm>
          <a:prstGeom prst="rect">
            <a:avLst/>
          </a:prstGeom>
        </p:spPr>
      </p:pic>
      <p:pic>
        <p:nvPicPr>
          <p:cNvPr id="7" name="Picture 6"/>
          <p:cNvPicPr>
            <a:picLocks noChangeAspect="1"/>
          </p:cNvPicPr>
          <p:nvPr/>
        </p:nvPicPr>
        <p:blipFill rotWithShape="1">
          <a:blip r:embed="rId2"/>
          <a:srcRect l="14343" t="12172" r="6180" b="8162"/>
          <a:stretch/>
        </p:blipFill>
        <p:spPr>
          <a:xfrm>
            <a:off x="1455619" y="3436707"/>
            <a:ext cx="800663" cy="896983"/>
          </a:xfrm>
          <a:prstGeom prst="rect">
            <a:avLst/>
          </a:prstGeom>
        </p:spPr>
      </p:pic>
      <p:pic>
        <p:nvPicPr>
          <p:cNvPr id="8" name="Picture 7"/>
          <p:cNvPicPr>
            <a:picLocks noChangeAspect="1"/>
          </p:cNvPicPr>
          <p:nvPr/>
        </p:nvPicPr>
        <p:blipFill rotWithShape="1">
          <a:blip r:embed="rId2"/>
          <a:srcRect l="14343" t="12172" r="6180" b="8162"/>
          <a:stretch/>
        </p:blipFill>
        <p:spPr>
          <a:xfrm>
            <a:off x="1455619" y="4739051"/>
            <a:ext cx="800663" cy="896983"/>
          </a:xfrm>
          <a:prstGeom prst="rect">
            <a:avLst/>
          </a:prstGeom>
        </p:spPr>
      </p:pic>
      <p:sp>
        <p:nvSpPr>
          <p:cNvPr id="2" name="Title 1"/>
          <p:cNvSpPr>
            <a:spLocks noGrp="1"/>
          </p:cNvSpPr>
          <p:nvPr>
            <p:ph type="title"/>
          </p:nvPr>
        </p:nvSpPr>
        <p:spPr>
          <a:xfrm>
            <a:off x="1455619" y="751838"/>
            <a:ext cx="9528388" cy="861492"/>
          </a:xfrm>
          <a:noFill/>
          <a:ln w="22225">
            <a:noFill/>
          </a:ln>
        </p:spPr>
        <p:txBody>
          <a:bodyPr>
            <a:normAutofit/>
          </a:bodyPr>
          <a:lstStyle/>
          <a:p>
            <a:pPr algn="ctr"/>
            <a:r>
              <a:rPr lang="en-US" sz="4000" b="1" dirty="0">
                <a:solidFill>
                  <a:schemeClr val="tx1"/>
                </a:solidFill>
                <a:latin typeface="Arial" panose="020B0604020202020204" pitchFamily="34" charset="0"/>
                <a:cs typeface="Arial" panose="020B0604020202020204" pitchFamily="34" charset="0"/>
              </a:rPr>
              <a:t>General Duty Clause</a:t>
            </a:r>
          </a:p>
        </p:txBody>
      </p:sp>
      <p:sp>
        <p:nvSpPr>
          <p:cNvPr id="10" name="TextBox 9"/>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spTree>
    <p:extLst>
      <p:ext uri="{BB962C8B-B14F-4D97-AF65-F5344CB8AC3E}">
        <p14:creationId xmlns:p14="http://schemas.microsoft.com/office/powerpoint/2010/main" val="18798114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7830021" y="2003501"/>
            <a:ext cx="3542458" cy="3463444"/>
          </a:xfrm>
          <a:prstGeom prst="rect">
            <a:avLst/>
          </a:prstGeom>
        </p:spPr>
      </p:pic>
      <p:sp>
        <p:nvSpPr>
          <p:cNvPr id="7" name="Content Placeholder 2"/>
          <p:cNvSpPr txBox="1">
            <a:spLocks/>
          </p:cNvSpPr>
          <p:nvPr/>
        </p:nvSpPr>
        <p:spPr>
          <a:xfrm>
            <a:off x="2523400" y="2140191"/>
            <a:ext cx="6439330" cy="2819400"/>
          </a:xfrm>
          <a:prstGeom prst="rect">
            <a:avLst/>
          </a:prstGeom>
        </p:spPr>
        <p:txBody>
          <a:bodyPr/>
          <a:lstStyle/>
          <a:p>
            <a:pPr>
              <a:spcBef>
                <a:spcPct val="20000"/>
              </a:spcBef>
              <a:defRPr/>
            </a:pPr>
            <a:r>
              <a:rPr lang="en-US" sz="3200" dirty="0"/>
              <a:t>Work Practice Controls</a:t>
            </a:r>
          </a:p>
          <a:p>
            <a:pPr>
              <a:spcBef>
                <a:spcPct val="20000"/>
              </a:spcBef>
              <a:defRPr/>
            </a:pPr>
            <a:r>
              <a:rPr lang="en-US" sz="3200" dirty="0"/>
              <a:t>Engineering Controls</a:t>
            </a:r>
          </a:p>
          <a:p>
            <a:pPr>
              <a:spcBef>
                <a:spcPct val="20000"/>
              </a:spcBef>
              <a:defRPr/>
            </a:pPr>
            <a:r>
              <a:rPr lang="en-US" sz="3200" dirty="0"/>
              <a:t>Personal Protective Equipment </a:t>
            </a:r>
          </a:p>
          <a:p>
            <a:pPr>
              <a:spcBef>
                <a:spcPct val="20000"/>
              </a:spcBef>
            </a:pPr>
            <a:r>
              <a:rPr lang="en-US" sz="3200" dirty="0"/>
              <a:t>Example: Part Number:1910  Standard Number: </a:t>
            </a:r>
            <a:r>
              <a:rPr lang="en-US" sz="3200" dirty="0">
                <a:hlinkClick r:id="rId3" action="ppaction://hlinkfile"/>
              </a:rPr>
              <a:t>1910.1030</a:t>
            </a:r>
            <a:r>
              <a:rPr lang="en-US" sz="3200" dirty="0"/>
              <a:t>  </a:t>
            </a:r>
            <a:br>
              <a:rPr lang="en-US" sz="3200" dirty="0"/>
            </a:br>
            <a:r>
              <a:rPr lang="en-US" sz="3200" dirty="0"/>
              <a:t>Title: </a:t>
            </a:r>
            <a:r>
              <a:rPr lang="en-US" sz="3200" dirty="0" err="1"/>
              <a:t>Bloodborne</a:t>
            </a:r>
            <a:r>
              <a:rPr lang="en-US" sz="3200" dirty="0"/>
              <a:t> Pathogens </a:t>
            </a:r>
          </a:p>
        </p:txBody>
      </p:sp>
      <p:cxnSp>
        <p:nvCxnSpPr>
          <p:cNvPr id="3" name="Straight Connector 2"/>
          <p:cNvCxnSpPr/>
          <p:nvPr/>
        </p:nvCxnSpPr>
        <p:spPr>
          <a:xfrm>
            <a:off x="678730" y="1536569"/>
            <a:ext cx="11151909"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a:stretch>
            <a:fillRect/>
          </a:stretch>
        </p:blipFill>
        <p:spPr>
          <a:xfrm>
            <a:off x="2020264" y="3921212"/>
            <a:ext cx="503136" cy="532599"/>
          </a:xfrm>
          <a:prstGeom prst="rect">
            <a:avLst/>
          </a:prstGeom>
        </p:spPr>
      </p:pic>
      <p:pic>
        <p:nvPicPr>
          <p:cNvPr id="14" name="Picture 13"/>
          <p:cNvPicPr>
            <a:picLocks noChangeAspect="1"/>
          </p:cNvPicPr>
          <p:nvPr/>
        </p:nvPicPr>
        <p:blipFill>
          <a:blip r:embed="rId4"/>
          <a:stretch>
            <a:fillRect/>
          </a:stretch>
        </p:blipFill>
        <p:spPr>
          <a:xfrm>
            <a:off x="2020264" y="3354614"/>
            <a:ext cx="503136" cy="532599"/>
          </a:xfrm>
          <a:prstGeom prst="rect">
            <a:avLst/>
          </a:prstGeom>
        </p:spPr>
      </p:pic>
      <p:pic>
        <p:nvPicPr>
          <p:cNvPr id="15" name="Picture 14"/>
          <p:cNvPicPr>
            <a:picLocks noChangeAspect="1"/>
          </p:cNvPicPr>
          <p:nvPr/>
        </p:nvPicPr>
        <p:blipFill>
          <a:blip r:embed="rId4"/>
          <a:stretch>
            <a:fillRect/>
          </a:stretch>
        </p:blipFill>
        <p:spPr>
          <a:xfrm>
            <a:off x="2015129" y="2750993"/>
            <a:ext cx="503136" cy="532599"/>
          </a:xfrm>
          <a:prstGeom prst="rect">
            <a:avLst/>
          </a:prstGeom>
        </p:spPr>
      </p:pic>
      <p:pic>
        <p:nvPicPr>
          <p:cNvPr id="16" name="Picture 15"/>
          <p:cNvPicPr>
            <a:picLocks noChangeAspect="1"/>
          </p:cNvPicPr>
          <p:nvPr/>
        </p:nvPicPr>
        <p:blipFill>
          <a:blip r:embed="rId4"/>
          <a:stretch>
            <a:fillRect/>
          </a:stretch>
        </p:blipFill>
        <p:spPr>
          <a:xfrm>
            <a:off x="2015129" y="2140191"/>
            <a:ext cx="503136" cy="532599"/>
          </a:xfrm>
          <a:prstGeom prst="rect">
            <a:avLst/>
          </a:prstGeom>
        </p:spPr>
      </p:pic>
      <p:sp>
        <p:nvSpPr>
          <p:cNvPr id="2" name="Up Ribbon 1"/>
          <p:cNvSpPr/>
          <p:nvPr/>
        </p:nvSpPr>
        <p:spPr>
          <a:xfrm>
            <a:off x="1027521" y="287517"/>
            <a:ext cx="10118418" cy="1112363"/>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4" name="Rectangle 2"/>
          <p:cNvSpPr>
            <a:spLocks noChangeArrowheads="1"/>
          </p:cNvSpPr>
          <p:nvPr/>
        </p:nvSpPr>
        <p:spPr bwMode="auto">
          <a:xfrm>
            <a:off x="2266697" y="446366"/>
            <a:ext cx="7640066" cy="584775"/>
          </a:xfrm>
          <a:prstGeom prst="rect">
            <a:avLst/>
          </a:prstGeom>
          <a:noFill/>
          <a:ln w="9525">
            <a:noFill/>
            <a:miter lim="800000"/>
            <a:headEnd/>
            <a:tailEnd/>
          </a:ln>
          <a:effectLst/>
        </p:spPr>
        <p:txBody>
          <a:bodyPr wrap="square">
            <a:spAutoFit/>
          </a:bodyPr>
          <a:lstStyle/>
          <a:p>
            <a:pPr algn="ctr">
              <a:spcBef>
                <a:spcPts val="500"/>
              </a:spcBef>
              <a:spcAft>
                <a:spcPts val="500"/>
              </a:spcAft>
            </a:pPr>
            <a:r>
              <a:rPr lang="en-US" sz="3200" b="1" dirty="0">
                <a:solidFill>
                  <a:schemeClr val="bg1"/>
                </a:solidFill>
                <a:latin typeface="Arial" panose="020B0604020202020204" pitchFamily="34" charset="0"/>
                <a:cs typeface="Arial" panose="020B0604020202020204" pitchFamily="34" charset="0"/>
              </a:rPr>
              <a:t>Methods of Compliance</a:t>
            </a:r>
          </a:p>
        </p:txBody>
      </p:sp>
      <p:sp>
        <p:nvSpPr>
          <p:cNvPr id="11" name="TextBox 10"/>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spTree>
    <p:extLst>
      <p:ext uri="{BB962C8B-B14F-4D97-AF65-F5344CB8AC3E}">
        <p14:creationId xmlns:p14="http://schemas.microsoft.com/office/powerpoint/2010/main" val="11852603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4"/>
          <p:cNvSpPr>
            <a:spLocks noGrp="1" noChangeArrowheads="1"/>
          </p:cNvSpPr>
          <p:nvPr>
            <p:ph type="ctrTitle"/>
          </p:nvPr>
        </p:nvSpPr>
        <p:spPr>
          <a:xfrm>
            <a:off x="1093439" y="448758"/>
            <a:ext cx="9954705" cy="793515"/>
          </a:xfrm>
        </p:spPr>
        <p:txBody>
          <a:bodyPr>
            <a:normAutofit/>
          </a:bodyPr>
          <a:lstStyle/>
          <a:p>
            <a:pPr algn="ctr"/>
            <a:r>
              <a:rPr lang="en-US" sz="4000" b="1" dirty="0">
                <a:latin typeface="Arial" panose="020B0604020202020204" pitchFamily="34" charset="0"/>
                <a:cs typeface="Arial" panose="020B0604020202020204" pitchFamily="34" charset="0"/>
              </a:rPr>
              <a:t>Why Is there Workers’ Compensation?</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338" t="11039" r="7053" b="6146"/>
          <a:stretch/>
        </p:blipFill>
        <p:spPr>
          <a:xfrm>
            <a:off x="6179270" y="2764861"/>
            <a:ext cx="5128251" cy="3327662"/>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460" t="8015" r="2822" b="8166"/>
          <a:stretch/>
        </p:blipFill>
        <p:spPr>
          <a:xfrm>
            <a:off x="1126503" y="2064469"/>
            <a:ext cx="5052767" cy="3308809"/>
          </a:xfrm>
          <a:prstGeom prst="rect">
            <a:avLst/>
          </a:prstGeom>
        </p:spPr>
      </p:pic>
      <p:cxnSp>
        <p:nvCxnSpPr>
          <p:cNvPr id="5" name="Straight Connector 4"/>
          <p:cNvCxnSpPr/>
          <p:nvPr/>
        </p:nvCxnSpPr>
        <p:spPr>
          <a:xfrm>
            <a:off x="735291" y="1385740"/>
            <a:ext cx="10887958"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spTree>
    <p:extLst>
      <p:ext uri="{BB962C8B-B14F-4D97-AF65-F5344CB8AC3E}">
        <p14:creationId xmlns:p14="http://schemas.microsoft.com/office/powerpoint/2010/main" val="32116199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1" name="Picture 7" descr="73071302"/>
          <p:cNvPicPr>
            <a:picLocks noChangeAspect="1" noChangeArrowheads="1"/>
          </p:cNvPicPr>
          <p:nvPr/>
        </p:nvPicPr>
        <p:blipFill>
          <a:blip r:embed="rId3" cstate="print"/>
          <a:srcRect/>
          <a:stretch>
            <a:fillRect/>
          </a:stretch>
        </p:blipFill>
        <p:spPr bwMode="auto">
          <a:xfrm>
            <a:off x="113122" y="424346"/>
            <a:ext cx="3164426" cy="4630867"/>
          </a:xfrm>
          <a:prstGeom prst="rect">
            <a:avLst/>
          </a:prstGeom>
          <a:noFill/>
          <a:ln w="9525">
            <a:noFill/>
            <a:miter lim="800000"/>
            <a:headEnd/>
            <a:tailEnd/>
          </a:ln>
        </p:spPr>
      </p:pic>
      <p:pic>
        <p:nvPicPr>
          <p:cNvPr id="89092" name="Picture 9" descr="CCD1003"/>
          <p:cNvPicPr>
            <a:picLocks noChangeAspect="1" noChangeArrowheads="1"/>
          </p:cNvPicPr>
          <p:nvPr/>
        </p:nvPicPr>
        <p:blipFill>
          <a:blip r:embed="rId4" cstate="print"/>
          <a:srcRect/>
          <a:stretch>
            <a:fillRect/>
          </a:stretch>
        </p:blipFill>
        <p:spPr bwMode="auto">
          <a:xfrm>
            <a:off x="8590960" y="810845"/>
            <a:ext cx="3467100" cy="3432175"/>
          </a:xfrm>
          <a:prstGeom prst="rect">
            <a:avLst/>
          </a:prstGeom>
          <a:noFill/>
          <a:ln w="9525">
            <a:noFill/>
            <a:miter lim="800000"/>
            <a:headEnd/>
            <a:tailEnd/>
          </a:ln>
        </p:spPr>
      </p:pic>
      <p:pic>
        <p:nvPicPr>
          <p:cNvPr id="89093" name="Picture 11" descr="118005"/>
          <p:cNvPicPr>
            <a:picLocks noChangeAspect="1" noChangeArrowheads="1"/>
          </p:cNvPicPr>
          <p:nvPr/>
        </p:nvPicPr>
        <p:blipFill>
          <a:blip r:embed="rId5" cstate="print"/>
          <a:srcRect/>
          <a:stretch>
            <a:fillRect/>
          </a:stretch>
        </p:blipFill>
        <p:spPr bwMode="auto">
          <a:xfrm>
            <a:off x="3381553" y="810845"/>
            <a:ext cx="5177655" cy="3434061"/>
          </a:xfrm>
          <a:prstGeom prst="rect">
            <a:avLst/>
          </a:prstGeom>
          <a:noFill/>
          <a:ln w="9525">
            <a:noFill/>
            <a:miter lim="800000"/>
            <a:headEnd/>
            <a:tailEnd/>
          </a:ln>
        </p:spPr>
      </p:pic>
      <p:sp>
        <p:nvSpPr>
          <p:cNvPr id="2" name="Rectangle 1"/>
          <p:cNvSpPr/>
          <p:nvPr/>
        </p:nvSpPr>
        <p:spPr>
          <a:xfrm>
            <a:off x="3503791" y="4413018"/>
            <a:ext cx="6450913" cy="1754326"/>
          </a:xfrm>
          <a:prstGeom prst="rect">
            <a:avLst/>
          </a:prstGeom>
        </p:spPr>
        <p:txBody>
          <a:bodyPr wrap="square">
            <a:spAutoFit/>
          </a:bodyPr>
          <a:lstStyle/>
          <a:p>
            <a:r>
              <a:rPr lang="en-US" dirty="0">
                <a:solidFill>
                  <a:schemeClr val="accent2"/>
                </a:solidFill>
                <a:latin typeface="Arial" panose="020B0604020202020204" pitchFamily="34" charset="0"/>
                <a:cs typeface="Arial" panose="020B0604020202020204" pitchFamily="34" charset="0"/>
              </a:rPr>
              <a:t>Workers’ compensation is </a:t>
            </a:r>
            <a:r>
              <a:rPr lang="en-US" b="1" dirty="0">
                <a:solidFill>
                  <a:schemeClr val="accent2"/>
                </a:solidFill>
                <a:latin typeface="Arial" panose="020B0604020202020204" pitchFamily="34" charset="0"/>
                <a:cs typeface="Arial" panose="020B0604020202020204" pitchFamily="34" charset="0"/>
              </a:rPr>
              <a:t>important because it provides three important things for employees who are injured</a:t>
            </a:r>
            <a:r>
              <a:rPr lang="en-US" dirty="0">
                <a:solidFill>
                  <a:schemeClr val="accent2"/>
                </a:solidFill>
                <a:latin typeface="Arial" panose="020B0604020202020204" pitchFamily="34" charset="0"/>
                <a:cs typeface="Arial" panose="020B0604020202020204" pitchFamily="34" charset="0"/>
              </a:rPr>
              <a:t>. It provides an income to help pay bills, it provides medical coverage to take care of the cost of recovering, and it opens up the door to other programs that can help an injured employee until they can get back to work.</a:t>
            </a:r>
          </a:p>
        </p:txBody>
      </p:sp>
      <p:sp>
        <p:nvSpPr>
          <p:cNvPr id="6" name="TextBox 5"/>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spTree>
    <p:extLst>
      <p:ext uri="{BB962C8B-B14F-4D97-AF65-F5344CB8AC3E}">
        <p14:creationId xmlns:p14="http://schemas.microsoft.com/office/powerpoint/2010/main" val="8750188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318" t="3199" r="21199" b="4611"/>
          <a:stretch/>
        </p:blipFill>
        <p:spPr>
          <a:xfrm>
            <a:off x="362933" y="1822496"/>
            <a:ext cx="2837468" cy="4387694"/>
          </a:xfrm>
          <a:prstGeom prst="rect">
            <a:avLst/>
          </a:prstGeom>
        </p:spPr>
      </p:pic>
      <p:sp>
        <p:nvSpPr>
          <p:cNvPr id="2" name="Title 1"/>
          <p:cNvSpPr>
            <a:spLocks noGrp="1"/>
          </p:cNvSpPr>
          <p:nvPr>
            <p:ph type="title"/>
          </p:nvPr>
        </p:nvSpPr>
        <p:spPr>
          <a:xfrm>
            <a:off x="112709" y="615821"/>
            <a:ext cx="11415860" cy="1066800"/>
          </a:xfrm>
        </p:spPr>
        <p:txBody>
          <a:bodyPr>
            <a:noAutofit/>
          </a:bodyPr>
          <a:lstStyle/>
          <a:p>
            <a:pPr algn="ctr"/>
            <a:br>
              <a:rPr lang="en-US" sz="3600" b="1" dirty="0">
                <a:latin typeface="Arial" panose="020B0604020202020204" pitchFamily="34" charset="0"/>
                <a:cs typeface="Arial" panose="020B0604020202020204" pitchFamily="34" charset="0"/>
              </a:rPr>
            </a:br>
            <a:r>
              <a:rPr lang="en-US" sz="3600" b="1" dirty="0">
                <a:latin typeface="Arial" panose="020B0604020202020204" pitchFamily="34" charset="0"/>
                <a:cs typeface="Arial" panose="020B0604020202020204" pitchFamily="34" charset="0"/>
              </a:rPr>
              <a:t>New Hampshire Department of Labor ‒ </a:t>
            </a:r>
            <a:br>
              <a:rPr lang="en-US" sz="3600" b="1" dirty="0">
                <a:latin typeface="Arial" panose="020B0604020202020204" pitchFamily="34" charset="0"/>
                <a:cs typeface="Arial" panose="020B0604020202020204" pitchFamily="34" charset="0"/>
              </a:rPr>
            </a:br>
            <a:r>
              <a:rPr lang="en-US" sz="3600" b="1" dirty="0">
                <a:latin typeface="Arial" panose="020B0604020202020204" pitchFamily="34" charset="0"/>
                <a:cs typeface="Arial" panose="020B0604020202020204" pitchFamily="34" charset="0"/>
              </a:rPr>
              <a:t>Division of Workers’ Compensation </a:t>
            </a:r>
            <a:endParaRPr lang="en-US" sz="3600" b="1" i="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242309" y="2206898"/>
            <a:ext cx="7023369" cy="4525963"/>
          </a:xfrm>
        </p:spPr>
        <p:txBody>
          <a:bodyPr>
            <a:normAutofit/>
          </a:bodyPr>
          <a:lstStyle/>
          <a:p>
            <a:r>
              <a:rPr lang="en-US" sz="2400" b="1" dirty="0">
                <a:latin typeface="Arial" panose="020B0604020202020204" pitchFamily="34" charset="0"/>
                <a:cs typeface="Arial" panose="020B0604020202020204" pitchFamily="34" charset="0"/>
                <a:hlinkClick r:id="rId3"/>
              </a:rPr>
              <a:t>CHAPTER 281-A: WORKERS’ COMPENSATION</a:t>
            </a:r>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Primarily a </a:t>
            </a:r>
            <a:r>
              <a:rPr lang="en-US" sz="2400" i="1" dirty="0">
                <a:latin typeface="Arial" panose="020B0604020202020204" pitchFamily="34" charset="0"/>
                <a:cs typeface="Arial" panose="020B0604020202020204" pitchFamily="34" charset="0"/>
              </a:rPr>
              <a:t>court system </a:t>
            </a:r>
            <a:r>
              <a:rPr lang="en-US" sz="2400" dirty="0">
                <a:latin typeface="Arial" panose="020B0604020202020204" pitchFamily="34" charset="0"/>
                <a:cs typeface="Arial" panose="020B0604020202020204" pitchFamily="34" charset="0"/>
              </a:rPr>
              <a:t>tasked with resolving disputed workers’ compensation claims.</a:t>
            </a:r>
          </a:p>
          <a:p>
            <a:r>
              <a:rPr lang="en-US" sz="2400" dirty="0">
                <a:latin typeface="Arial" panose="020B0604020202020204" pitchFamily="34" charset="0"/>
                <a:cs typeface="Arial" panose="020B0604020202020204" pitchFamily="34" charset="0"/>
              </a:rPr>
              <a:t>Each state has their own workers’ compensation regulations, and then there is the District of Columbia.</a:t>
            </a:r>
          </a:p>
        </p:txBody>
      </p:sp>
      <p:pic>
        <p:nvPicPr>
          <p:cNvPr id="6" name="Picture 5"/>
          <p:cNvPicPr>
            <a:picLocks noChangeAspect="1"/>
          </p:cNvPicPr>
          <p:nvPr/>
        </p:nvPicPr>
        <p:blipFill>
          <a:blip r:embed="rId4"/>
          <a:stretch>
            <a:fillRect/>
          </a:stretch>
        </p:blipFill>
        <p:spPr>
          <a:xfrm>
            <a:off x="849834" y="4402318"/>
            <a:ext cx="1905574" cy="1354681"/>
          </a:xfrm>
          <a:prstGeom prst="rect">
            <a:avLst/>
          </a:prstGeom>
          <a:effectLst>
            <a:softEdge rad="317500"/>
          </a:effectLst>
        </p:spPr>
      </p:pic>
      <p:sp>
        <p:nvSpPr>
          <p:cNvPr id="7" name="TextBox 6"/>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spTree>
    <p:extLst>
      <p:ext uri="{BB962C8B-B14F-4D97-AF65-F5344CB8AC3E}">
        <p14:creationId xmlns:p14="http://schemas.microsoft.com/office/powerpoint/2010/main" val="3788373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06468" y="568661"/>
            <a:ext cx="10931322" cy="1450757"/>
          </a:xfrm>
        </p:spPr>
        <p:txBody>
          <a:bodyPr>
            <a:noAutofit/>
          </a:bodyPr>
          <a:lstStyle/>
          <a:p>
            <a:pPr algn="ctr"/>
            <a:r>
              <a:rPr lang="en-US" sz="4000" b="1" dirty="0">
                <a:solidFill>
                  <a:schemeClr val="tx1"/>
                </a:solidFill>
                <a:latin typeface="Arial" panose="020B0604020202020204" pitchFamily="34" charset="0"/>
                <a:cs typeface="Arial" panose="020B0604020202020204" pitchFamily="34" charset="0"/>
              </a:rPr>
              <a:t>Cost of Injury / Illness in the Workplace</a:t>
            </a:r>
            <a:br>
              <a:rPr lang="en-US" sz="3600" b="1" dirty="0">
                <a:solidFill>
                  <a:schemeClr val="tx1"/>
                </a:solidFill>
                <a:latin typeface="Arial" panose="020B0604020202020204" pitchFamily="34" charset="0"/>
                <a:cs typeface="Arial" panose="020B0604020202020204" pitchFamily="34" charset="0"/>
              </a:rPr>
            </a:br>
            <a:endParaRPr lang="en-US" sz="3600" dirty="0">
              <a:solidFill>
                <a:schemeClr val="tx1"/>
              </a:solidFill>
              <a:latin typeface="Arial" panose="020B0604020202020204" pitchFamily="34" charset="0"/>
              <a:cs typeface="Arial" panose="020B0604020202020204" pitchFamily="34" charset="0"/>
            </a:endParaRPr>
          </a:p>
        </p:txBody>
      </p:sp>
      <p:sp>
        <p:nvSpPr>
          <p:cNvPr id="5" name="Content Placeholder 4"/>
          <p:cNvSpPr>
            <a:spLocks noGrp="1"/>
          </p:cNvSpPr>
          <p:nvPr>
            <p:ph idx="1"/>
          </p:nvPr>
        </p:nvSpPr>
        <p:spPr>
          <a:xfrm>
            <a:off x="1097280" y="1845734"/>
            <a:ext cx="9008254" cy="4023360"/>
          </a:xfrm>
        </p:spPr>
        <p:txBody>
          <a:bodyPr>
            <a:normAutofit/>
          </a:bodyPr>
          <a:lstStyle/>
          <a:p>
            <a:endParaRPr lang="en-US" dirty="0"/>
          </a:p>
          <a:p>
            <a:endParaRPr lang="en-US" dirty="0"/>
          </a:p>
        </p:txBody>
      </p:sp>
      <p:pic>
        <p:nvPicPr>
          <p:cNvPr id="3" name="Picture 2"/>
          <p:cNvPicPr>
            <a:picLocks noChangeAspect="1"/>
          </p:cNvPicPr>
          <p:nvPr/>
        </p:nvPicPr>
        <p:blipFill>
          <a:blip r:embed="rId2"/>
          <a:stretch>
            <a:fillRect/>
          </a:stretch>
        </p:blipFill>
        <p:spPr>
          <a:xfrm>
            <a:off x="1709198" y="1896197"/>
            <a:ext cx="9150689" cy="3972897"/>
          </a:xfrm>
          <a:prstGeom prst="rect">
            <a:avLst/>
          </a:prstGeom>
        </p:spPr>
      </p:pic>
      <p:sp>
        <p:nvSpPr>
          <p:cNvPr id="6" name="TextBox 5"/>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sp>
        <p:nvSpPr>
          <p:cNvPr id="2" name="TextBox 1"/>
          <p:cNvSpPr txBox="1"/>
          <p:nvPr/>
        </p:nvSpPr>
        <p:spPr>
          <a:xfrm>
            <a:off x="5452827" y="5869094"/>
            <a:ext cx="1663430"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BLS Reports</a:t>
            </a:r>
            <a:endParaRPr lang="en-US" dirty="0"/>
          </a:p>
        </p:txBody>
      </p:sp>
    </p:spTree>
    <p:extLst>
      <p:ext uri="{BB962C8B-B14F-4D97-AF65-F5344CB8AC3E}">
        <p14:creationId xmlns:p14="http://schemas.microsoft.com/office/powerpoint/2010/main" val="6736785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543835"/>
            <a:ext cx="10058400" cy="920028"/>
          </a:xfrm>
        </p:spPr>
        <p:txBody>
          <a:bodyPr>
            <a:normAutofit/>
          </a:bodyPr>
          <a:lstStyle/>
          <a:p>
            <a:pPr algn="ctr"/>
            <a:r>
              <a:rPr lang="en-US" sz="4000" b="1" dirty="0">
                <a:solidFill>
                  <a:schemeClr val="tx1"/>
                </a:solidFill>
                <a:latin typeface="Arial" panose="020B0604020202020204" pitchFamily="34" charset="0"/>
                <a:cs typeface="Arial" panose="020B0604020202020204" pitchFamily="34" charset="0"/>
              </a:rPr>
              <a:t>Cost of Injury / Illness in the Workplace</a:t>
            </a:r>
            <a:endParaRPr lang="en-US" sz="4000" dirty="0">
              <a:solidFill>
                <a:schemeClr val="tx1"/>
              </a:solidFill>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38858" y="1770849"/>
            <a:ext cx="6775244" cy="4516830"/>
          </a:xfrm>
        </p:spPr>
      </p:pic>
      <p:sp>
        <p:nvSpPr>
          <p:cNvPr id="5" name="TextBox 4"/>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spTree>
    <p:extLst>
      <p:ext uri="{BB962C8B-B14F-4D97-AF65-F5344CB8AC3E}">
        <p14:creationId xmlns:p14="http://schemas.microsoft.com/office/powerpoint/2010/main" val="17833285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4590" y="0"/>
            <a:ext cx="6470967" cy="1450757"/>
          </a:xfrm>
        </p:spPr>
        <p:txBody>
          <a:bodyPr>
            <a:normAutofit/>
          </a:bodyPr>
          <a:lstStyle/>
          <a:p>
            <a:pPr algn="ctr"/>
            <a:r>
              <a:rPr lang="en-US" sz="4000" b="1" dirty="0">
                <a:latin typeface="Arial" panose="020B0604020202020204" pitchFamily="34" charset="0"/>
                <a:cs typeface="Arial" panose="020B0604020202020204" pitchFamily="34" charset="0"/>
              </a:rPr>
              <a:t>Costs by Part of Body</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11212"/>
          <a:stretch/>
        </p:blipFill>
        <p:spPr>
          <a:xfrm>
            <a:off x="2465384" y="1889860"/>
            <a:ext cx="7489378" cy="4433119"/>
          </a:xfrm>
        </p:spPr>
      </p:pic>
      <p:pic>
        <p:nvPicPr>
          <p:cNvPr id="3" name="Picture 2"/>
          <p:cNvPicPr>
            <a:picLocks noChangeAspect="1"/>
          </p:cNvPicPr>
          <p:nvPr/>
        </p:nvPicPr>
        <p:blipFill rotWithShape="1">
          <a:blip r:embed="rId3"/>
          <a:srcRect t="16083" r="14327" b="11508"/>
          <a:stretch/>
        </p:blipFill>
        <p:spPr>
          <a:xfrm>
            <a:off x="1424541" y="552693"/>
            <a:ext cx="2081685" cy="1139414"/>
          </a:xfrm>
          <a:prstGeom prst="rect">
            <a:avLst/>
          </a:prstGeom>
        </p:spPr>
      </p:pic>
      <p:pic>
        <p:nvPicPr>
          <p:cNvPr id="5" name="Picture 4"/>
          <p:cNvPicPr>
            <a:picLocks noChangeAspect="1"/>
          </p:cNvPicPr>
          <p:nvPr/>
        </p:nvPicPr>
        <p:blipFill rotWithShape="1">
          <a:blip r:embed="rId3"/>
          <a:srcRect t="16083" b="11508"/>
          <a:stretch/>
        </p:blipFill>
        <p:spPr>
          <a:xfrm>
            <a:off x="8918103" y="552693"/>
            <a:ext cx="2429807" cy="1139414"/>
          </a:xfrm>
          <a:prstGeom prst="rect">
            <a:avLst/>
          </a:prstGeom>
        </p:spPr>
      </p:pic>
      <p:sp>
        <p:nvSpPr>
          <p:cNvPr id="6" name="TextBox 5"/>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sp>
        <p:nvSpPr>
          <p:cNvPr id="7" name="TextBox 6"/>
          <p:cNvSpPr txBox="1"/>
          <p:nvPr/>
        </p:nvSpPr>
        <p:spPr>
          <a:xfrm>
            <a:off x="5408579" y="1364968"/>
            <a:ext cx="1284051" cy="369332"/>
          </a:xfrm>
          <a:prstGeom prst="rect">
            <a:avLst/>
          </a:prstGeom>
          <a:noFill/>
        </p:spPr>
        <p:txBody>
          <a:bodyPr wrap="square" rtlCol="0">
            <a:spAutoFit/>
          </a:bodyPr>
          <a:lstStyle/>
          <a:p>
            <a:r>
              <a:rPr lang="en-US" dirty="0"/>
              <a:t>2016–2017</a:t>
            </a:r>
          </a:p>
        </p:txBody>
      </p:sp>
    </p:spTree>
    <p:extLst>
      <p:ext uri="{BB962C8B-B14F-4D97-AF65-F5344CB8AC3E}">
        <p14:creationId xmlns:p14="http://schemas.microsoft.com/office/powerpoint/2010/main" val="14483085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6932" y="609600"/>
            <a:ext cx="8229600" cy="808038"/>
          </a:xfrm>
        </p:spPr>
        <p:txBody>
          <a:bodyPr>
            <a:normAutofit/>
          </a:bodyPr>
          <a:lstStyle/>
          <a:p>
            <a:pPr algn="ctr"/>
            <a:r>
              <a:rPr lang="en-US" sz="4400" b="1" dirty="0">
                <a:latin typeface="Arial" panose="020B0604020202020204" pitchFamily="34" charset="0"/>
                <a:cs typeface="Arial" panose="020B0604020202020204" pitchFamily="34" charset="0"/>
              </a:rPr>
              <a:t>The Challenges</a:t>
            </a:r>
          </a:p>
        </p:txBody>
      </p:sp>
      <p:sp>
        <p:nvSpPr>
          <p:cNvPr id="3" name="Content Placeholder 2"/>
          <p:cNvSpPr>
            <a:spLocks noGrp="1"/>
          </p:cNvSpPr>
          <p:nvPr>
            <p:ph idx="1"/>
          </p:nvPr>
        </p:nvSpPr>
        <p:spPr>
          <a:xfrm>
            <a:off x="7259041" y="1947883"/>
            <a:ext cx="3898585" cy="4023360"/>
          </a:xfrm>
        </p:spPr>
        <p:txBody>
          <a:bodyPr/>
          <a:lstStyle/>
          <a:p>
            <a:pPr marL="569913" indent="-457200">
              <a:buClrTx/>
              <a:buFont typeface="+mj-lt"/>
              <a:buAutoNum type="arabicPeriod"/>
            </a:pPr>
            <a:r>
              <a:rPr lang="en-US" dirty="0">
                <a:solidFill>
                  <a:schemeClr val="tx1">
                    <a:lumMod val="65000"/>
                    <a:lumOff val="35000"/>
                  </a:schemeClr>
                </a:solidFill>
                <a:latin typeface="Arial" panose="020B0604020202020204" pitchFamily="34" charset="0"/>
                <a:cs typeface="Arial" panose="020B0604020202020204" pitchFamily="34" charset="0"/>
              </a:rPr>
              <a:t>Aging workforce.</a:t>
            </a:r>
          </a:p>
          <a:p>
            <a:pPr marL="569913" indent="-457200">
              <a:buClrTx/>
              <a:buFont typeface="+mj-lt"/>
              <a:buAutoNum type="arabicPeriod"/>
            </a:pPr>
            <a:r>
              <a:rPr lang="en-US" dirty="0">
                <a:solidFill>
                  <a:schemeClr val="tx1">
                    <a:lumMod val="65000"/>
                    <a:lumOff val="35000"/>
                  </a:schemeClr>
                </a:solidFill>
                <a:latin typeface="Arial" panose="020B0604020202020204" pitchFamily="34" charset="0"/>
                <a:cs typeface="Arial" panose="020B0604020202020204" pitchFamily="34" charset="0"/>
              </a:rPr>
              <a:t>An increasingly obese workforce with all the attendant medical manifestations of excess weight.</a:t>
            </a:r>
          </a:p>
          <a:p>
            <a:pPr marL="569913" indent="-457200">
              <a:buClrTx/>
              <a:buFont typeface="+mj-lt"/>
              <a:buAutoNum type="arabicPeriod"/>
            </a:pPr>
            <a:r>
              <a:rPr lang="en-US" dirty="0">
                <a:solidFill>
                  <a:schemeClr val="tx1">
                    <a:lumMod val="65000"/>
                    <a:lumOff val="35000"/>
                  </a:schemeClr>
                </a:solidFill>
                <a:latin typeface="Arial" panose="020B0604020202020204" pitchFamily="34" charset="0"/>
                <a:cs typeface="Arial" panose="020B0604020202020204" pitchFamily="34" charset="0"/>
              </a:rPr>
              <a:t>Influx of Veterans entering the workforce after suffering internal injuries from war. If it were not for modern medicine in the military, many of these would be fatalities.</a:t>
            </a:r>
          </a:p>
        </p:txBody>
      </p:sp>
      <p:sp>
        <p:nvSpPr>
          <p:cNvPr id="5" name="TextBox 4"/>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pic>
        <p:nvPicPr>
          <p:cNvPr id="7" name="Picture 6"/>
          <p:cNvPicPr>
            <a:picLocks noChangeAspect="1"/>
          </p:cNvPicPr>
          <p:nvPr/>
        </p:nvPicPr>
        <p:blipFill rotWithShape="1">
          <a:blip r:embed="rId2"/>
          <a:srcRect l="462" t="1498" r="1031" b="1577"/>
          <a:stretch/>
        </p:blipFill>
        <p:spPr>
          <a:xfrm>
            <a:off x="1254868" y="2144577"/>
            <a:ext cx="5749047" cy="2963620"/>
          </a:xfrm>
          <a:prstGeom prst="rect">
            <a:avLst/>
          </a:prstGeom>
          <a:effectLst>
            <a:outerShdw blurRad="76200" dist="12700" dir="2700000" sy="-23000" kx="-800400" algn="bl" rotWithShape="0">
              <a:prstClr val="black">
                <a:alpha val="20000"/>
              </a:prstClr>
            </a:outerShdw>
          </a:effectLst>
        </p:spPr>
      </p:pic>
    </p:spTree>
    <p:extLst>
      <p:ext uri="{BB962C8B-B14F-4D97-AF65-F5344CB8AC3E}">
        <p14:creationId xmlns:p14="http://schemas.microsoft.com/office/powerpoint/2010/main" val="38204951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80621" y="982190"/>
            <a:ext cx="10625312" cy="1325563"/>
          </a:xfrm>
        </p:spPr>
        <p:txBody>
          <a:bodyPr>
            <a:noAutofit/>
          </a:bodyPr>
          <a:lstStyle/>
          <a:p>
            <a:pPr algn="ctr"/>
            <a:r>
              <a:rPr lang="en-US" altLang="en-US" sz="3600" b="1" dirty="0">
                <a:solidFill>
                  <a:schemeClr val="tx1"/>
                </a:solidFill>
                <a:latin typeface="Arial" panose="020B0604020202020204" pitchFamily="34" charset="0"/>
                <a:cs typeface="Arial" panose="020B0604020202020204" pitchFamily="34" charset="0"/>
              </a:rPr>
              <a:t>Nonfatal Injuries and Illnesses in </a:t>
            </a:r>
            <a:br>
              <a:rPr lang="en-US" altLang="en-US" sz="3600" b="1" dirty="0">
                <a:solidFill>
                  <a:schemeClr val="tx1"/>
                </a:solidFill>
                <a:latin typeface="Arial" panose="020B0604020202020204" pitchFamily="34" charset="0"/>
                <a:cs typeface="Arial" panose="020B0604020202020204" pitchFamily="34" charset="0"/>
              </a:rPr>
            </a:br>
            <a:r>
              <a:rPr lang="en-US" altLang="en-US" sz="3600" b="1" dirty="0">
                <a:solidFill>
                  <a:schemeClr val="tx1"/>
                </a:solidFill>
                <a:latin typeface="Arial" panose="020B0604020202020204" pitchFamily="34" charset="0"/>
                <a:cs typeface="Arial" panose="020B0604020202020204" pitchFamily="34" charset="0"/>
              </a:rPr>
              <a:t>Private Industry</a:t>
            </a:r>
            <a:br>
              <a:rPr lang="en-US" altLang="en-US" sz="4400" b="1" dirty="0">
                <a:solidFill>
                  <a:srgbClr val="185E46"/>
                </a:solidFill>
                <a:latin typeface="Arial" panose="020B0604020202020204" pitchFamily="34" charset="0"/>
                <a:cs typeface="Arial" panose="020B0604020202020204" pitchFamily="34" charset="0"/>
              </a:rPr>
            </a:br>
            <a:endParaRPr lang="en-US" sz="4400" dirty="0"/>
          </a:p>
        </p:txBody>
      </p:sp>
      <p:sp>
        <p:nvSpPr>
          <p:cNvPr id="6" name="TextBox 5"/>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graphicFrame>
        <p:nvGraphicFramePr>
          <p:cNvPr id="2" name="Table 1"/>
          <p:cNvGraphicFramePr>
            <a:graphicFrameLocks noGrp="1"/>
          </p:cNvGraphicFramePr>
          <p:nvPr>
            <p:extLst>
              <p:ext uri="{D42A27DB-BD31-4B8C-83A1-F6EECF244321}">
                <p14:modId xmlns:p14="http://schemas.microsoft.com/office/powerpoint/2010/main" val="2233684254"/>
              </p:ext>
            </p:extLst>
          </p:nvPr>
        </p:nvGraphicFramePr>
        <p:xfrm>
          <a:off x="2129277" y="2552627"/>
          <a:ext cx="8128000" cy="243332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251363491"/>
                    </a:ext>
                  </a:extLst>
                </a:gridCol>
                <a:gridCol w="4064000">
                  <a:extLst>
                    <a:ext uri="{9D8B030D-6E8A-4147-A177-3AD203B41FA5}">
                      <a16:colId xmlns:a16="http://schemas.microsoft.com/office/drawing/2014/main" val="1229980232"/>
                    </a:ext>
                  </a:extLst>
                </a:gridCol>
              </a:tblGrid>
              <a:tr h="370840">
                <a:tc gridSpan="2">
                  <a:txBody>
                    <a:bodyPr/>
                    <a:lstStyle/>
                    <a:p>
                      <a:pPr algn="ctr"/>
                      <a:r>
                        <a:rPr lang="en-US" sz="3200" b="0" dirty="0"/>
                        <a:t>Total</a:t>
                      </a:r>
                      <a:r>
                        <a:rPr lang="en-US" sz="3200" b="0" baseline="0" dirty="0"/>
                        <a:t> Recordable Cases:  </a:t>
                      </a:r>
                      <a:r>
                        <a:rPr lang="en-US" sz="3200" b="1" baseline="0" dirty="0"/>
                        <a:t>2,811,5000</a:t>
                      </a:r>
                      <a:r>
                        <a:rPr lang="en-US" sz="3200" baseline="0" dirty="0"/>
                        <a:t> </a:t>
                      </a:r>
                      <a:r>
                        <a:rPr lang="en-US" sz="3200" b="0" baseline="0" dirty="0"/>
                        <a:t>in 2017</a:t>
                      </a:r>
                      <a:endParaRPr lang="en-US" sz="3200" b="0" dirty="0"/>
                    </a:p>
                  </a:txBody>
                  <a:tcPr/>
                </a:tc>
                <a:tc hMerge="1">
                  <a:txBody>
                    <a:bodyPr/>
                    <a:lstStyle/>
                    <a:p>
                      <a:endParaRPr lang="en-US" dirty="0"/>
                    </a:p>
                  </a:txBody>
                  <a:tcPr/>
                </a:tc>
                <a:extLst>
                  <a:ext uri="{0D108BD9-81ED-4DB2-BD59-A6C34878D82A}">
                    <a16:rowId xmlns:a16="http://schemas.microsoft.com/office/drawing/2014/main" val="545885452"/>
                  </a:ext>
                </a:extLst>
              </a:tr>
              <a:tr h="370840">
                <a:tc>
                  <a:txBody>
                    <a:bodyPr/>
                    <a:lstStyle/>
                    <a:p>
                      <a:r>
                        <a:rPr lang="en-US" dirty="0"/>
                        <a:t>Cases Involving</a:t>
                      </a:r>
                      <a:r>
                        <a:rPr lang="en-US" baseline="0" dirty="0"/>
                        <a:t> Days Away from Work</a:t>
                      </a:r>
                      <a:endParaRPr lang="en-US" dirty="0"/>
                    </a:p>
                  </a:txBody>
                  <a:tcPr/>
                </a:tc>
                <a:tc>
                  <a:txBody>
                    <a:bodyPr/>
                    <a:lstStyle/>
                    <a:p>
                      <a:pPr algn="l"/>
                      <a:r>
                        <a:rPr lang="en-US" dirty="0"/>
                        <a:t>882, 700</a:t>
                      </a:r>
                    </a:p>
                  </a:txBody>
                  <a:tcPr/>
                </a:tc>
                <a:extLst>
                  <a:ext uri="{0D108BD9-81ED-4DB2-BD59-A6C34878D82A}">
                    <a16:rowId xmlns:a16="http://schemas.microsoft.com/office/drawing/2014/main" val="1888159288"/>
                  </a:ext>
                </a:extLst>
              </a:tr>
              <a:tr h="370840">
                <a:tc>
                  <a:txBody>
                    <a:bodyPr/>
                    <a:lstStyle/>
                    <a:p>
                      <a:r>
                        <a:rPr lang="en-US" dirty="0"/>
                        <a:t>Median Days Away from Work</a:t>
                      </a:r>
                    </a:p>
                  </a:txBody>
                  <a:tcPr/>
                </a:tc>
                <a:tc>
                  <a:txBody>
                    <a:bodyPr/>
                    <a:lstStyle/>
                    <a:p>
                      <a:pPr algn="l"/>
                      <a:r>
                        <a:rPr lang="en-US" dirty="0"/>
                        <a:t>8</a:t>
                      </a:r>
                    </a:p>
                  </a:txBody>
                  <a:tcPr/>
                </a:tc>
                <a:extLst>
                  <a:ext uri="{0D108BD9-81ED-4DB2-BD59-A6C34878D82A}">
                    <a16:rowId xmlns:a16="http://schemas.microsoft.com/office/drawing/2014/main" val="871493400"/>
                  </a:ext>
                </a:extLst>
              </a:tr>
              <a:tr h="370840">
                <a:tc>
                  <a:txBody>
                    <a:bodyPr/>
                    <a:lstStyle/>
                    <a:p>
                      <a:r>
                        <a:rPr lang="en-US" dirty="0"/>
                        <a:t>Cases Involving Sprains, Strains, Tears:</a:t>
                      </a:r>
                    </a:p>
                  </a:txBody>
                  <a:tcPr/>
                </a:tc>
                <a:tc>
                  <a:txBody>
                    <a:bodyPr/>
                    <a:lstStyle/>
                    <a:p>
                      <a:pPr algn="l"/>
                      <a:r>
                        <a:rPr lang="en-US" dirty="0"/>
                        <a:t>311,330</a:t>
                      </a:r>
                    </a:p>
                  </a:txBody>
                  <a:tcPr/>
                </a:tc>
                <a:extLst>
                  <a:ext uri="{0D108BD9-81ED-4DB2-BD59-A6C34878D82A}">
                    <a16:rowId xmlns:a16="http://schemas.microsoft.com/office/drawing/2014/main" val="1437492907"/>
                  </a:ext>
                </a:extLst>
              </a:tr>
              <a:tr h="370840">
                <a:tc>
                  <a:txBody>
                    <a:bodyPr/>
                    <a:lstStyle/>
                    <a:p>
                      <a:r>
                        <a:rPr lang="en-US" dirty="0"/>
                        <a:t>Cases Involving Injuries to the Back</a:t>
                      </a:r>
                    </a:p>
                  </a:txBody>
                  <a:tcPr/>
                </a:tc>
                <a:tc>
                  <a:txBody>
                    <a:bodyPr/>
                    <a:lstStyle/>
                    <a:p>
                      <a:pPr algn="l"/>
                      <a:r>
                        <a:rPr lang="en-US" dirty="0"/>
                        <a:t>148,780</a:t>
                      </a:r>
                    </a:p>
                  </a:txBody>
                  <a:tcPr/>
                </a:tc>
                <a:extLst>
                  <a:ext uri="{0D108BD9-81ED-4DB2-BD59-A6C34878D82A}">
                    <a16:rowId xmlns:a16="http://schemas.microsoft.com/office/drawing/2014/main" val="325119227"/>
                  </a:ext>
                </a:extLst>
              </a:tr>
              <a:tr h="370840">
                <a:tc>
                  <a:txBody>
                    <a:bodyPr/>
                    <a:lstStyle/>
                    <a:p>
                      <a:r>
                        <a:rPr lang="en-US" dirty="0"/>
                        <a:t>Cases Involving Falls, Slips, Trips</a:t>
                      </a:r>
                    </a:p>
                  </a:txBody>
                  <a:tcPr/>
                </a:tc>
                <a:tc>
                  <a:txBody>
                    <a:bodyPr/>
                    <a:lstStyle/>
                    <a:p>
                      <a:pPr algn="l"/>
                      <a:r>
                        <a:rPr lang="en-US" dirty="0"/>
                        <a:t>227,760</a:t>
                      </a:r>
                    </a:p>
                  </a:txBody>
                  <a:tcPr/>
                </a:tc>
                <a:extLst>
                  <a:ext uri="{0D108BD9-81ED-4DB2-BD59-A6C34878D82A}">
                    <a16:rowId xmlns:a16="http://schemas.microsoft.com/office/drawing/2014/main" val="1383475301"/>
                  </a:ext>
                </a:extLst>
              </a:tr>
            </a:tbl>
          </a:graphicData>
        </a:graphic>
      </p:graphicFrame>
    </p:spTree>
    <p:extLst>
      <p:ext uri="{BB962C8B-B14F-4D97-AF65-F5344CB8AC3E}">
        <p14:creationId xmlns:p14="http://schemas.microsoft.com/office/powerpoint/2010/main" val="3237342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26"/>
          <p:cNvSpPr>
            <a:spLocks noGrp="1" noChangeArrowheads="1"/>
          </p:cNvSpPr>
          <p:nvPr>
            <p:ph type="title"/>
          </p:nvPr>
        </p:nvSpPr>
        <p:spPr>
          <a:xfrm>
            <a:off x="1810407" y="338338"/>
            <a:ext cx="8229600" cy="1143000"/>
          </a:xfrm>
        </p:spPr>
        <p:txBody>
          <a:bodyPr>
            <a:normAutofit/>
          </a:bodyPr>
          <a:lstStyle/>
          <a:p>
            <a:pPr algn="ctr"/>
            <a:r>
              <a:rPr lang="en-US" sz="4000" b="1" dirty="0">
                <a:latin typeface="Arial" panose="020B0604020202020204" pitchFamily="34" charset="0"/>
                <a:cs typeface="Arial" panose="020B0604020202020204" pitchFamily="34" charset="0"/>
              </a:rPr>
              <a:t>Questions</a:t>
            </a:r>
            <a:r>
              <a:rPr lang="en-US" sz="3600" b="1" dirty="0">
                <a:latin typeface="Arial" panose="020B0604020202020204" pitchFamily="34" charset="0"/>
                <a:cs typeface="Arial" panose="020B0604020202020204" pitchFamily="34" charset="0"/>
              </a:rPr>
              <a:t> </a:t>
            </a:r>
            <a:r>
              <a:rPr lang="en-US" sz="3600" b="1" u="sng" dirty="0">
                <a:latin typeface="Arial" panose="020B0604020202020204" pitchFamily="34" charset="0"/>
                <a:cs typeface="Arial" panose="020B0604020202020204" pitchFamily="34" charset="0"/>
              </a:rPr>
              <a:t>from</a:t>
            </a:r>
            <a:r>
              <a:rPr lang="en-US" sz="3600" b="1" dirty="0">
                <a:latin typeface="Arial" panose="020B0604020202020204" pitchFamily="34" charset="0"/>
                <a:cs typeface="Arial" panose="020B0604020202020204" pitchFamily="34" charset="0"/>
              </a:rPr>
              <a:t> Patients</a:t>
            </a:r>
          </a:p>
        </p:txBody>
      </p:sp>
      <p:sp>
        <p:nvSpPr>
          <p:cNvPr id="22531" name="Rectangle 1027"/>
          <p:cNvSpPr>
            <a:spLocks noGrp="1" noChangeArrowheads="1"/>
          </p:cNvSpPr>
          <p:nvPr>
            <p:ph idx="1"/>
          </p:nvPr>
        </p:nvSpPr>
        <p:spPr>
          <a:xfrm>
            <a:off x="1097280" y="1928266"/>
            <a:ext cx="10363200" cy="4724400"/>
          </a:xfrm>
        </p:spPr>
        <p:txBody>
          <a:bodyPr>
            <a:normAutofit/>
          </a:bodyPr>
          <a:lstStyle/>
          <a:p>
            <a:pPr marL="457200" indent="-457200">
              <a:buClrTx/>
              <a:buFont typeface="+mj-lt"/>
              <a:buAutoNum type="arabicPeriod"/>
            </a:pPr>
            <a:r>
              <a:rPr lang="en-US" i="1" dirty="0">
                <a:latin typeface="Arial" panose="020B0604020202020204" pitchFamily="34" charset="0"/>
                <a:cs typeface="Arial" panose="020B0604020202020204" pitchFamily="34" charset="0"/>
              </a:rPr>
              <a:t>I have well-controlled seizures. Can I drive a Yellow Freight truck? The money is great!</a:t>
            </a:r>
          </a:p>
          <a:p>
            <a:pPr marL="457200" indent="-457200">
              <a:buClrTx/>
              <a:buFont typeface="+mj-lt"/>
              <a:buAutoNum type="arabicPeriod"/>
            </a:pPr>
            <a:r>
              <a:rPr lang="en-US" i="1" dirty="0">
                <a:latin typeface="Arial" panose="020B0604020202020204" pitchFamily="34" charset="0"/>
                <a:cs typeface="Arial" panose="020B0604020202020204" pitchFamily="34" charset="0"/>
              </a:rPr>
              <a:t>I had an MI six weeks ago. When can I go back to work?</a:t>
            </a:r>
          </a:p>
          <a:p>
            <a:pPr marL="457200" indent="-457200">
              <a:buClrTx/>
              <a:buFont typeface="+mj-lt"/>
              <a:buAutoNum type="arabicPeriod"/>
            </a:pPr>
            <a:r>
              <a:rPr lang="en-US" i="1" dirty="0">
                <a:latin typeface="Arial" panose="020B0604020202020204" pitchFamily="34" charset="0"/>
                <a:cs typeface="Arial" panose="020B0604020202020204" pitchFamily="34" charset="0"/>
              </a:rPr>
              <a:t>I have adult onset diabetes. Can I work swing shifts?</a:t>
            </a:r>
          </a:p>
          <a:p>
            <a:pPr marL="457200" indent="-457200">
              <a:buClrTx/>
              <a:buFont typeface="+mj-lt"/>
              <a:buAutoNum type="arabicPeriod"/>
            </a:pPr>
            <a:r>
              <a:rPr lang="en-US" i="1" dirty="0">
                <a:latin typeface="Arial" panose="020B0604020202020204" pitchFamily="34" charset="0"/>
                <a:cs typeface="Arial" panose="020B0604020202020204" pitchFamily="34" charset="0"/>
              </a:rPr>
              <a:t>I hate my job…can’t you just write a note for me to miss a </a:t>
            </a:r>
            <a:br>
              <a:rPr lang="en-US" i="1" dirty="0">
                <a:latin typeface="Arial" panose="020B0604020202020204" pitchFamily="34" charset="0"/>
                <a:cs typeface="Arial" panose="020B0604020202020204" pitchFamily="34" charset="0"/>
              </a:rPr>
            </a:br>
            <a:r>
              <a:rPr lang="en-US" i="1" dirty="0">
                <a:latin typeface="Arial" panose="020B0604020202020204" pitchFamily="34" charset="0"/>
                <a:cs typeface="Arial" panose="020B0604020202020204" pitchFamily="34" charset="0"/>
              </a:rPr>
              <a:t>few days?  </a:t>
            </a:r>
          </a:p>
        </p:txBody>
      </p:sp>
      <p:sp>
        <p:nvSpPr>
          <p:cNvPr id="6" name="TextBox 5"/>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pic>
        <p:nvPicPr>
          <p:cNvPr id="4" name="Picture 3"/>
          <p:cNvPicPr>
            <a:picLocks noChangeAspect="1"/>
          </p:cNvPicPr>
          <p:nvPr/>
        </p:nvPicPr>
        <p:blipFill rotWithShape="1">
          <a:blip r:embed="rId2"/>
          <a:srcRect t="2536" r="4907" b="-1"/>
          <a:stretch/>
        </p:blipFill>
        <p:spPr>
          <a:xfrm>
            <a:off x="8172974" y="2809440"/>
            <a:ext cx="3142171" cy="3153087"/>
          </a:xfrm>
          <a:prstGeom prst="rect">
            <a:avLst/>
          </a:prstGeom>
          <a:effectLst>
            <a:softEdge rad="31750"/>
          </a:effectLst>
        </p:spPr>
      </p:pic>
      <p:sp>
        <p:nvSpPr>
          <p:cNvPr id="5" name="TextBox 4"/>
          <p:cNvSpPr txBox="1"/>
          <p:nvPr/>
        </p:nvSpPr>
        <p:spPr>
          <a:xfrm>
            <a:off x="7558391" y="5563694"/>
            <a:ext cx="1050588" cy="466927"/>
          </a:xfrm>
          <a:prstGeom prst="rect">
            <a:avLst/>
          </a:prstGeom>
          <a:solidFill>
            <a:schemeClr val="bg1"/>
          </a:solidFill>
        </p:spPr>
        <p:txBody>
          <a:bodyPr wrap="square" rtlCol="0">
            <a:spAutoFit/>
          </a:bodyPr>
          <a:lstStyle/>
          <a:p>
            <a:endParaRPr lang="en-US"/>
          </a:p>
        </p:txBody>
      </p:sp>
    </p:spTree>
    <p:extLst>
      <p:ext uri="{BB962C8B-B14F-4D97-AF65-F5344CB8AC3E}">
        <p14:creationId xmlns:p14="http://schemas.microsoft.com/office/powerpoint/2010/main" val="23906228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0228" y="1683567"/>
            <a:ext cx="4319451" cy="2954655"/>
          </a:xfrm>
          <a:prstGeom prst="rect">
            <a:avLst/>
          </a:prstGeom>
        </p:spPr>
        <p:txBody>
          <a:bodyPr wrap="square">
            <a:spAutoFit/>
          </a:bodyPr>
          <a:lstStyle/>
          <a:p>
            <a:pPr lvl="0" eaLnBrk="0" fontAlgn="base" hangingPunct="0">
              <a:spcBef>
                <a:spcPct val="0"/>
              </a:spcBef>
              <a:spcAft>
                <a:spcPct val="0"/>
              </a:spcAft>
            </a:pPr>
            <a:endParaRPr lang="en-US" altLang="en-US" b="1" dirty="0">
              <a:solidFill>
                <a:srgbClr val="185E46"/>
              </a:solidFill>
              <a:latin typeface="Arial" panose="020B0604020202020204" pitchFamily="34" charset="0"/>
              <a:cs typeface="Arial" panose="020B0604020202020204" pitchFamily="34" charset="0"/>
            </a:endParaRPr>
          </a:p>
          <a:p>
            <a:pPr lvl="0" eaLnBrk="0" fontAlgn="base" hangingPunct="0">
              <a:spcBef>
                <a:spcPct val="0"/>
              </a:spcBef>
              <a:spcAft>
                <a:spcPct val="0"/>
              </a:spcAft>
            </a:pPr>
            <a:r>
              <a:rPr lang="en-US" altLang="en-US" sz="2400" b="1" dirty="0">
                <a:solidFill>
                  <a:srgbClr val="4D6077"/>
                </a:solidFill>
                <a:latin typeface="Arial" panose="020B0604020202020204" pitchFamily="34" charset="0"/>
                <a:cs typeface="Arial" panose="020B0604020202020204" pitchFamily="34" charset="0"/>
              </a:rPr>
              <a:t>     </a:t>
            </a:r>
            <a:endParaRPr lang="en-US" altLang="en-US" sz="2400" b="1" dirty="0">
              <a:solidFill>
                <a:srgbClr val="333333"/>
              </a:solidFill>
              <a:latin typeface="Arial" panose="020B0604020202020204" pitchFamily="34" charset="0"/>
              <a:cs typeface="Arial" panose="020B0604020202020204" pitchFamily="34" charset="0"/>
            </a:endParaRPr>
          </a:p>
          <a:p>
            <a:pPr lvl="0" algn="r" eaLnBrk="0" fontAlgn="base" hangingPunct="0">
              <a:spcBef>
                <a:spcPct val="0"/>
              </a:spcBef>
              <a:spcAft>
                <a:spcPct val="0"/>
              </a:spcAft>
            </a:pPr>
            <a:r>
              <a:rPr lang="en-US" altLang="en-US" sz="2400" b="1" dirty="0">
                <a:solidFill>
                  <a:srgbClr val="333333"/>
                </a:solidFill>
                <a:latin typeface="Arial" panose="020B0604020202020204" pitchFamily="34" charset="0"/>
                <a:cs typeface="Arial" panose="020B0604020202020204" pitchFamily="34" charset="0"/>
              </a:rPr>
              <a:t>Roadway incidents: </a:t>
            </a:r>
            <a:r>
              <a:rPr lang="en-US" altLang="en-US" sz="2400" b="1" u="sng" dirty="0">
                <a:solidFill>
                  <a:srgbClr val="333333"/>
                </a:solidFill>
                <a:latin typeface="Arial" panose="020B0604020202020204" pitchFamily="34" charset="0"/>
                <a:cs typeface="Arial" panose="020B0604020202020204" pitchFamily="34" charset="0"/>
              </a:rPr>
              <a:t>1,299</a:t>
            </a:r>
            <a:br>
              <a:rPr lang="en-US" altLang="en-US" sz="2400" b="1" dirty="0">
                <a:solidFill>
                  <a:srgbClr val="333333"/>
                </a:solidFill>
                <a:latin typeface="Arial" panose="020B0604020202020204" pitchFamily="34" charset="0"/>
                <a:cs typeface="Arial" panose="020B0604020202020204" pitchFamily="34" charset="0"/>
              </a:rPr>
            </a:br>
            <a:r>
              <a:rPr lang="en-US" altLang="en-US" sz="2400" b="1" dirty="0">
                <a:solidFill>
                  <a:srgbClr val="333333"/>
                </a:solidFill>
                <a:latin typeface="Arial" panose="020B0604020202020204" pitchFamily="34" charset="0"/>
                <a:cs typeface="Arial" panose="020B0604020202020204" pitchFamily="34" charset="0"/>
              </a:rPr>
              <a:t>     </a:t>
            </a:r>
            <a:r>
              <a:rPr lang="en-US" altLang="en-US" sz="2400" dirty="0">
                <a:solidFill>
                  <a:srgbClr val="333333"/>
                </a:solidFill>
                <a:latin typeface="Arial" panose="020B0604020202020204" pitchFamily="34" charset="0"/>
                <a:cs typeface="Arial" panose="020B0604020202020204" pitchFamily="34" charset="0"/>
              </a:rPr>
              <a:t> </a:t>
            </a:r>
            <a:r>
              <a:rPr lang="en-US" altLang="en-US" sz="2400" b="1" dirty="0">
                <a:solidFill>
                  <a:srgbClr val="4D6077"/>
                </a:solidFill>
                <a:latin typeface="Arial" panose="020B0604020202020204" pitchFamily="34" charset="0"/>
                <a:cs typeface="Arial" panose="020B0604020202020204" pitchFamily="34" charset="0"/>
              </a:rPr>
              <a:t>       </a:t>
            </a:r>
            <a:endParaRPr lang="en-US" altLang="en-US" sz="2400" b="1" dirty="0">
              <a:solidFill>
                <a:srgbClr val="333333"/>
              </a:solidFill>
              <a:latin typeface="Arial" panose="020B0604020202020204" pitchFamily="34" charset="0"/>
              <a:cs typeface="Arial" panose="020B0604020202020204" pitchFamily="34" charset="0"/>
            </a:endParaRPr>
          </a:p>
          <a:p>
            <a:pPr lvl="0" algn="r" eaLnBrk="0" fontAlgn="base" hangingPunct="0">
              <a:spcBef>
                <a:spcPct val="0"/>
              </a:spcBef>
              <a:spcAft>
                <a:spcPct val="0"/>
              </a:spcAft>
            </a:pPr>
            <a:r>
              <a:rPr lang="en-US" altLang="en-US" sz="2400" b="1" dirty="0">
                <a:solidFill>
                  <a:srgbClr val="333333"/>
                </a:solidFill>
                <a:latin typeface="Arial" panose="020B0604020202020204" pitchFamily="34" charset="0"/>
                <a:cs typeface="Arial" panose="020B0604020202020204" pitchFamily="34" charset="0"/>
              </a:rPr>
              <a:t>	Falls, slips, trips: </a:t>
            </a:r>
            <a:r>
              <a:rPr lang="en-US" altLang="en-US" sz="2400" b="1" u="sng" dirty="0">
                <a:solidFill>
                  <a:srgbClr val="333333"/>
                </a:solidFill>
                <a:latin typeface="Arial" panose="020B0604020202020204" pitchFamily="34" charset="0"/>
                <a:cs typeface="Arial" panose="020B0604020202020204" pitchFamily="34" charset="0"/>
              </a:rPr>
              <a:t>887</a:t>
            </a:r>
            <a:endParaRPr lang="en-US" altLang="en-US" sz="2400" u="sng" dirty="0"/>
          </a:p>
          <a:p>
            <a:pPr lvl="0" algn="r" eaLnBrk="0" fontAlgn="base" hangingPunct="0">
              <a:spcBef>
                <a:spcPct val="0"/>
              </a:spcBef>
              <a:spcAft>
                <a:spcPct val="0"/>
              </a:spcAft>
            </a:pPr>
            <a:endParaRPr lang="en-US" altLang="en-US" sz="2400" b="1" dirty="0">
              <a:solidFill>
                <a:srgbClr val="333333"/>
              </a:solidFill>
              <a:latin typeface="Arial" panose="020B0604020202020204" pitchFamily="34" charset="0"/>
              <a:cs typeface="Arial" panose="020B0604020202020204" pitchFamily="34" charset="0"/>
            </a:endParaRPr>
          </a:p>
          <a:p>
            <a:pPr lvl="0" algn="r" eaLnBrk="0" fontAlgn="base" hangingPunct="0">
              <a:spcBef>
                <a:spcPct val="0"/>
              </a:spcBef>
              <a:spcAft>
                <a:spcPct val="0"/>
              </a:spcAft>
            </a:pPr>
            <a:r>
              <a:rPr lang="en-US" altLang="en-US" sz="2400" b="1" dirty="0">
                <a:solidFill>
                  <a:srgbClr val="333333"/>
                </a:solidFill>
                <a:latin typeface="Arial" panose="020B0604020202020204" pitchFamily="34" charset="0"/>
                <a:cs typeface="Arial" panose="020B0604020202020204" pitchFamily="34" charset="0"/>
              </a:rPr>
              <a:t>Homicides: </a:t>
            </a:r>
            <a:r>
              <a:rPr lang="en-US" altLang="en-US" sz="2400" b="1" u="sng" dirty="0">
                <a:solidFill>
                  <a:srgbClr val="333333"/>
                </a:solidFill>
                <a:latin typeface="Arial" panose="020B0604020202020204" pitchFamily="34" charset="0"/>
                <a:cs typeface="Arial" panose="020B0604020202020204" pitchFamily="34" charset="0"/>
              </a:rPr>
              <a:t>458</a:t>
            </a:r>
            <a:br>
              <a:rPr lang="en-US" altLang="en-US" sz="2400" b="1" dirty="0">
                <a:solidFill>
                  <a:srgbClr val="333333"/>
                </a:solidFill>
                <a:latin typeface="Arial" panose="020B0604020202020204" pitchFamily="34" charset="0"/>
                <a:cs typeface="Arial" panose="020B0604020202020204" pitchFamily="34" charset="0"/>
              </a:rPr>
            </a:br>
            <a:endParaRPr lang="en-US" sz="2400" dirty="0"/>
          </a:p>
        </p:txBody>
      </p:sp>
      <p:sp>
        <p:nvSpPr>
          <p:cNvPr id="3" name="Title 2"/>
          <p:cNvSpPr>
            <a:spLocks noGrp="1"/>
          </p:cNvSpPr>
          <p:nvPr>
            <p:ph type="title"/>
          </p:nvPr>
        </p:nvSpPr>
        <p:spPr>
          <a:xfrm>
            <a:off x="838200" y="124494"/>
            <a:ext cx="10515600" cy="1325563"/>
          </a:xfrm>
        </p:spPr>
        <p:txBody>
          <a:bodyPr>
            <a:normAutofit/>
          </a:bodyPr>
          <a:lstStyle/>
          <a:p>
            <a:pPr algn="ctr"/>
            <a:r>
              <a:rPr lang="en-US" altLang="en-US" sz="4000" b="1" dirty="0">
                <a:solidFill>
                  <a:schemeClr val="tx1"/>
                </a:solidFill>
                <a:latin typeface="Arial" panose="020B0604020202020204" pitchFamily="34" charset="0"/>
                <a:cs typeface="Arial" panose="020B0604020202020204" pitchFamily="34" charset="0"/>
              </a:rPr>
              <a:t>Fatal-Related Work Injuries in 2017*</a:t>
            </a:r>
            <a:endParaRPr lang="en-US" sz="4000" b="1" dirty="0">
              <a:solidFill>
                <a:schemeClr val="tx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a:srcRect b="3403"/>
          <a:stretch/>
        </p:blipFill>
        <p:spPr>
          <a:xfrm>
            <a:off x="5059679" y="2179791"/>
            <a:ext cx="6206933" cy="2101061"/>
          </a:xfrm>
          <a:prstGeom prst="rect">
            <a:avLst/>
          </a:prstGeom>
        </p:spPr>
      </p:pic>
      <p:sp>
        <p:nvSpPr>
          <p:cNvPr id="5" name="TextBox 4"/>
          <p:cNvSpPr txBox="1"/>
          <p:nvPr/>
        </p:nvSpPr>
        <p:spPr>
          <a:xfrm>
            <a:off x="5659963" y="4321523"/>
            <a:ext cx="5006364"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TOTAL FATAL INJURIES in 2017:  </a:t>
            </a:r>
            <a:r>
              <a:rPr lang="en-US" sz="3600" u="sng" dirty="0">
                <a:latin typeface="Arial" panose="020B0604020202020204" pitchFamily="34" charset="0"/>
                <a:cs typeface="Arial" panose="020B0604020202020204" pitchFamily="34" charset="0"/>
              </a:rPr>
              <a:t>5,147</a:t>
            </a:r>
            <a:endParaRPr lang="en-US" sz="2400" u="sng" dirty="0">
              <a:latin typeface="Arial" panose="020B0604020202020204" pitchFamily="34" charset="0"/>
              <a:cs typeface="Arial" panose="020B0604020202020204" pitchFamily="34" charset="0"/>
            </a:endParaRPr>
          </a:p>
        </p:txBody>
      </p:sp>
      <p:sp>
        <p:nvSpPr>
          <p:cNvPr id="6" name="TextBox 5"/>
          <p:cNvSpPr txBox="1"/>
          <p:nvPr/>
        </p:nvSpPr>
        <p:spPr>
          <a:xfrm>
            <a:off x="9874501" y="5916934"/>
            <a:ext cx="2220685" cy="338554"/>
          </a:xfrm>
          <a:prstGeom prst="rect">
            <a:avLst/>
          </a:prstGeom>
          <a:noFill/>
        </p:spPr>
        <p:txBody>
          <a:bodyPr wrap="square" rtlCol="0">
            <a:spAutoFit/>
          </a:bodyPr>
          <a:lstStyle/>
          <a:p>
            <a:r>
              <a:rPr lang="en-US" sz="1600" i="1" dirty="0"/>
              <a:t>*Data from All Sectors</a:t>
            </a:r>
          </a:p>
        </p:txBody>
      </p:sp>
      <p:sp>
        <p:nvSpPr>
          <p:cNvPr id="7" name="TextBox 6"/>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pic>
        <p:nvPicPr>
          <p:cNvPr id="8" name="Picture 7"/>
          <p:cNvPicPr>
            <a:picLocks noChangeAspect="1"/>
          </p:cNvPicPr>
          <p:nvPr/>
        </p:nvPicPr>
        <p:blipFill rotWithShape="1">
          <a:blip r:embed="rId3"/>
          <a:srcRect l="13550" b="4682"/>
          <a:stretch/>
        </p:blipFill>
        <p:spPr>
          <a:xfrm flipH="1">
            <a:off x="139942" y="4442961"/>
            <a:ext cx="2885359" cy="1734103"/>
          </a:xfrm>
          <a:prstGeom prst="rect">
            <a:avLst/>
          </a:prstGeom>
        </p:spPr>
      </p:pic>
    </p:spTree>
    <p:extLst>
      <p:ext uri="{BB962C8B-B14F-4D97-AF65-F5344CB8AC3E}">
        <p14:creationId xmlns:p14="http://schemas.microsoft.com/office/powerpoint/2010/main" val="38921713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owerpoint Background Images | AWB"/>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263951"/>
            <a:ext cx="10774574" cy="6060698"/>
          </a:xfrm>
          <a:prstGeom prst="rect">
            <a:avLst/>
          </a:prstGeom>
        </p:spPr>
      </p:pic>
      <p:sp>
        <p:nvSpPr>
          <p:cNvPr id="2" name="Title 1"/>
          <p:cNvSpPr>
            <a:spLocks noGrp="1"/>
          </p:cNvSpPr>
          <p:nvPr>
            <p:ph type="title" idx="4294967295"/>
          </p:nvPr>
        </p:nvSpPr>
        <p:spPr>
          <a:xfrm>
            <a:off x="1904214" y="191885"/>
            <a:ext cx="8229600" cy="1143000"/>
          </a:xfrm>
          <a:prstGeom prst="rect">
            <a:avLst/>
          </a:prstGeom>
        </p:spPr>
        <p:txBody>
          <a:bodyPr>
            <a:normAutofit fontScale="90000"/>
          </a:bodyPr>
          <a:lstStyle/>
          <a:p>
            <a:pPr algn="ctr"/>
            <a:r>
              <a:rPr lang="en-US" b="1" dirty="0">
                <a:latin typeface="Arial" panose="020B0604020202020204" pitchFamily="34" charset="0"/>
                <a:cs typeface="Arial" panose="020B0604020202020204" pitchFamily="34" charset="0"/>
              </a:rPr>
              <a:t>What Is an OSHA Recordable?</a:t>
            </a:r>
          </a:p>
        </p:txBody>
      </p:sp>
      <p:sp>
        <p:nvSpPr>
          <p:cNvPr id="3" name="Content Placeholder 2"/>
          <p:cNvSpPr>
            <a:spLocks noGrp="1"/>
          </p:cNvSpPr>
          <p:nvPr>
            <p:ph idx="4294967295"/>
          </p:nvPr>
        </p:nvSpPr>
        <p:spPr>
          <a:xfrm>
            <a:off x="4590854" y="1973767"/>
            <a:ext cx="7154944" cy="4525963"/>
          </a:xfrm>
        </p:spPr>
        <p:txBody>
          <a:bodyPr>
            <a:normAutofit/>
          </a:bodyPr>
          <a:lstStyle/>
          <a:p>
            <a:pPr algn="ctr"/>
            <a:r>
              <a:rPr lang="en-US" sz="2400" dirty="0">
                <a:latin typeface="Arial" panose="020B0604020202020204" pitchFamily="34" charset="0"/>
                <a:cs typeface="Arial" panose="020B0604020202020204" pitchFamily="34" charset="0"/>
              </a:rPr>
              <a:t>An OSHA recordable injury is an occupational injury or illness that requires medical treatment more than simple first aid and must be reported.</a:t>
            </a:r>
          </a:p>
          <a:p>
            <a:pPr algn="ctr">
              <a:buNone/>
            </a:pPr>
            <a:r>
              <a:rPr lang="en-US" sz="2400" dirty="0">
                <a:latin typeface="Arial" panose="020B0604020202020204" pitchFamily="34" charset="0"/>
                <a:cs typeface="Arial" panose="020B0604020202020204" pitchFamily="34" charset="0"/>
              </a:rPr>
              <a:t> </a:t>
            </a:r>
          </a:p>
          <a:p>
            <a:pPr algn="ctr">
              <a:buNone/>
            </a:pPr>
            <a:r>
              <a:rPr lang="en-US" sz="2400" dirty="0">
                <a:latin typeface="Arial" panose="020B0604020202020204" pitchFamily="34" charset="0"/>
                <a:cs typeface="Arial" panose="020B0604020202020204" pitchFamily="34" charset="0"/>
              </a:rPr>
              <a:t>Any medical treatment that goes beyond first aid meets the general recording criteria and is thus recordable.</a:t>
            </a:r>
          </a:p>
          <a:p>
            <a:pPr>
              <a:buNone/>
            </a:pPr>
            <a:r>
              <a:rPr lang="en-US" dirty="0">
                <a:latin typeface="Arial" panose="020B0604020202020204" pitchFamily="34" charset="0"/>
                <a:cs typeface="Arial" panose="020B0604020202020204" pitchFamily="34" charset="0"/>
              </a:rPr>
              <a:t>  			</a:t>
            </a:r>
          </a:p>
          <a:p>
            <a:endParaRPr lang="en-US" dirty="0"/>
          </a:p>
        </p:txBody>
      </p:sp>
      <p:cxnSp>
        <p:nvCxnSpPr>
          <p:cNvPr id="6" name="Straight Connector 5"/>
          <p:cNvCxnSpPr/>
          <p:nvPr/>
        </p:nvCxnSpPr>
        <p:spPr>
          <a:xfrm flipV="1">
            <a:off x="471340" y="1687398"/>
            <a:ext cx="11274458" cy="1"/>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pic>
        <p:nvPicPr>
          <p:cNvPr id="4" name="Picture 3"/>
          <p:cNvPicPr>
            <a:picLocks noChangeAspect="1"/>
          </p:cNvPicPr>
          <p:nvPr/>
        </p:nvPicPr>
        <p:blipFill rotWithShape="1">
          <a:blip r:embed="rId3"/>
          <a:srcRect t="6339" r="2482"/>
          <a:stretch/>
        </p:blipFill>
        <p:spPr>
          <a:xfrm>
            <a:off x="9260812" y="4894025"/>
            <a:ext cx="2387710" cy="1119337"/>
          </a:xfrm>
          <a:prstGeom prst="rect">
            <a:avLst/>
          </a:prstGeom>
          <a:effectLst>
            <a:softEdge rad="12700"/>
          </a:effectLst>
        </p:spPr>
      </p:pic>
    </p:spTree>
    <p:extLst>
      <p:ext uri="{BB962C8B-B14F-4D97-AF65-F5344CB8AC3E}">
        <p14:creationId xmlns:p14="http://schemas.microsoft.com/office/powerpoint/2010/main" val="34543469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artisticGlowDiffused/>
                    </a14:imgEffect>
                  </a14:imgLayer>
                </a14:imgProps>
              </a:ext>
            </a:extLst>
          </a:blip>
          <a:srcRect l="432" r="432"/>
          <a:stretch/>
        </p:blipFill>
        <p:spPr>
          <a:xfrm>
            <a:off x="0" y="135399"/>
            <a:ext cx="12088305" cy="6233489"/>
          </a:xfrm>
          <a:prstGeom prst="rect">
            <a:avLst/>
          </a:prstGeom>
          <a:effectLst>
            <a:softEdge rad="63500"/>
          </a:effectLst>
        </p:spPr>
      </p:pic>
      <p:sp>
        <p:nvSpPr>
          <p:cNvPr id="2" name="Title 1"/>
          <p:cNvSpPr>
            <a:spLocks noGrp="1"/>
          </p:cNvSpPr>
          <p:nvPr>
            <p:ph type="title"/>
          </p:nvPr>
        </p:nvSpPr>
        <p:spPr>
          <a:xfrm>
            <a:off x="1095956" y="-468084"/>
            <a:ext cx="10058400" cy="1450757"/>
          </a:xfrm>
        </p:spPr>
        <p:txBody>
          <a:bodyPr>
            <a:normAutofit/>
          </a:bodyPr>
          <a:lstStyle/>
          <a:p>
            <a:pPr algn="ctr"/>
            <a:r>
              <a:rPr lang="en-US" sz="4000" b="1" dirty="0">
                <a:latin typeface="Arial" panose="020B0604020202020204" pitchFamily="34" charset="0"/>
                <a:cs typeface="Arial" panose="020B0604020202020204" pitchFamily="34" charset="0"/>
              </a:rPr>
              <a:t>Hospital Workers</a:t>
            </a:r>
          </a:p>
        </p:txBody>
      </p:sp>
      <p:sp>
        <p:nvSpPr>
          <p:cNvPr id="3" name="Content Placeholder 2"/>
          <p:cNvSpPr>
            <a:spLocks noGrp="1"/>
          </p:cNvSpPr>
          <p:nvPr>
            <p:ph idx="1"/>
          </p:nvPr>
        </p:nvSpPr>
        <p:spPr>
          <a:xfrm>
            <a:off x="2332601" y="1021213"/>
            <a:ext cx="7585109" cy="4280495"/>
          </a:xfrm>
        </p:spPr>
        <p:txBody>
          <a:bodyPr>
            <a:noAutofit/>
          </a:bodyPr>
          <a:lstStyle/>
          <a:p>
            <a:pPr algn="ctr"/>
            <a:r>
              <a:rPr lang="en-US" sz="1600" dirty="0">
                <a:latin typeface="Arial" panose="020B0604020202020204" pitchFamily="34" charset="0"/>
                <a:cs typeface="Arial" panose="020B0604020202020204" pitchFamily="34" charset="0"/>
              </a:rPr>
              <a:t>An assessment of occupational injuries and illnesses in private industry hospital workers exhibit a higher incidence of injury and illness—</a:t>
            </a: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6.0 cases per 100 </a:t>
            </a:r>
            <a:b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full-time workers</a:t>
            </a:r>
            <a:r>
              <a:rPr lang="en-US" sz="1600" b="1"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than</a:t>
            </a: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employees working in other industries traditionally considered dangerous, such as manufacturing and construction. </a:t>
            </a:r>
          </a:p>
          <a:p>
            <a:pPr algn="ctr"/>
            <a:r>
              <a:rPr lang="en-US" sz="1600" dirty="0">
                <a:latin typeface="Arial" panose="020B0604020202020204" pitchFamily="34" charset="0"/>
                <a:cs typeface="Arial" panose="020B0604020202020204" pitchFamily="34" charset="0"/>
              </a:rPr>
              <a:t>Hospital workers routinely face hazards related to lifting, moving, or otherwise physically interacting with patients. Workplace injuries and illnesses among hospital workers reflect common risks of hospital jobs and differ by type of hospital.</a:t>
            </a:r>
          </a:p>
          <a:p>
            <a:pPr algn="ctr"/>
            <a:r>
              <a:rPr lang="en-US" sz="1600" dirty="0">
                <a:latin typeface="Arial" panose="020B0604020202020204" pitchFamily="34" charset="0"/>
                <a:cs typeface="Arial" panose="020B0604020202020204" pitchFamily="34" charset="0"/>
              </a:rPr>
              <a:t>In terms of employment, the healthcare and social assistance sector is one of the largest service-providing sectors in the U.S. economy. It is projected to be the fastest growing sector through </a:t>
            </a:r>
            <a:r>
              <a:rPr lang="en-US" sz="1600" u="sng" dirty="0">
                <a:latin typeface="Arial" panose="020B0604020202020204" pitchFamily="34" charset="0"/>
                <a:cs typeface="Arial" panose="020B0604020202020204" pitchFamily="34" charset="0"/>
              </a:rPr>
              <a:t>2024</a:t>
            </a:r>
            <a:r>
              <a:rPr lang="en-US" sz="1600" i="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with healthcare occupations expected to add more jobs than any other occupational group.</a:t>
            </a:r>
          </a:p>
          <a:p>
            <a:pPr algn="ctr"/>
            <a:r>
              <a:rPr lang="en-US" sz="1600" dirty="0">
                <a:latin typeface="Arial" panose="020B0604020202020204" pitchFamily="34" charset="0"/>
                <a:cs typeface="Arial" panose="020B0604020202020204" pitchFamily="34" charset="0"/>
              </a:rPr>
              <a:t>In addition to playing a significant role in national employment, the healthcare sector plays a vital role in promoting public health. Its services include treating illnesses and injuries, maintaining wellness, and managing disease. </a:t>
            </a:r>
          </a:p>
        </p:txBody>
      </p:sp>
      <p:sp>
        <p:nvSpPr>
          <p:cNvPr id="8" name="TextBox 7"/>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spTree>
    <p:extLst>
      <p:ext uri="{BB962C8B-B14F-4D97-AF65-F5344CB8AC3E}">
        <p14:creationId xmlns:p14="http://schemas.microsoft.com/office/powerpoint/2010/main" val="17133652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rotWithShape="1">
          <a:blip r:embed="rId2" cstate="print"/>
          <a:srcRect l="476" t="4783" r="1069"/>
          <a:stretch/>
        </p:blipFill>
        <p:spPr bwMode="auto">
          <a:xfrm>
            <a:off x="2671861" y="1534132"/>
            <a:ext cx="7522611" cy="5234313"/>
          </a:xfrm>
          <a:prstGeom prst="rect">
            <a:avLst/>
          </a:prstGeom>
          <a:noFill/>
          <a:ln w="9525">
            <a:noFill/>
            <a:miter lim="800000"/>
            <a:headEnd/>
            <a:tailEnd/>
          </a:ln>
        </p:spPr>
      </p:pic>
      <p:sp>
        <p:nvSpPr>
          <p:cNvPr id="3" name="Up Arrow 2"/>
          <p:cNvSpPr/>
          <p:nvPr/>
        </p:nvSpPr>
        <p:spPr>
          <a:xfrm>
            <a:off x="891766" y="2035404"/>
            <a:ext cx="1676400" cy="2971800"/>
          </a:xfrm>
          <a:prstGeom prst="up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13122" y="266198"/>
            <a:ext cx="11632675" cy="1138773"/>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Nonfatal Occupational Injuries and Illnesses by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Private Industry</a:t>
            </a:r>
            <a:r>
              <a:rPr lang="en-US" sz="3600" b="1"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(2010)</a:t>
            </a:r>
          </a:p>
        </p:txBody>
      </p:sp>
      <p:cxnSp>
        <p:nvCxnSpPr>
          <p:cNvPr id="5" name="Straight Connector 4"/>
          <p:cNvCxnSpPr/>
          <p:nvPr/>
        </p:nvCxnSpPr>
        <p:spPr>
          <a:xfrm flipV="1">
            <a:off x="471339" y="1475919"/>
            <a:ext cx="11274458" cy="1"/>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spTree>
    <p:extLst>
      <p:ext uri="{BB962C8B-B14F-4D97-AF65-F5344CB8AC3E}">
        <p14:creationId xmlns:p14="http://schemas.microsoft.com/office/powerpoint/2010/main" val="269954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5768"/>
          <a:stretch/>
        </p:blipFill>
        <p:spPr>
          <a:xfrm>
            <a:off x="818605" y="2434546"/>
            <a:ext cx="10754905" cy="2496837"/>
          </a:xfrm>
          <a:prstGeom prst="rect">
            <a:avLst/>
          </a:prstGeom>
        </p:spPr>
      </p:pic>
      <p:sp>
        <p:nvSpPr>
          <p:cNvPr id="3" name="TextBox 2"/>
          <p:cNvSpPr txBox="1"/>
          <p:nvPr/>
        </p:nvSpPr>
        <p:spPr>
          <a:xfrm>
            <a:off x="716436" y="548636"/>
            <a:ext cx="10953947" cy="1200329"/>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Incidence Rates and Numbers of Nonfatal Occupational Injuries and Illnesses </a:t>
            </a:r>
            <a:r>
              <a:rPr lang="en-US" sz="2000" b="1" dirty="0">
                <a:latin typeface="Arial" panose="020B0604020202020204" pitchFamily="34" charset="0"/>
                <a:cs typeface="Arial" panose="020B0604020202020204" pitchFamily="34" charset="0"/>
              </a:rPr>
              <a:t>(2018)</a:t>
            </a:r>
          </a:p>
        </p:txBody>
      </p:sp>
      <p:cxnSp>
        <p:nvCxnSpPr>
          <p:cNvPr id="5" name="Straight Connector 4"/>
          <p:cNvCxnSpPr/>
          <p:nvPr/>
        </p:nvCxnSpPr>
        <p:spPr>
          <a:xfrm>
            <a:off x="603315" y="2205872"/>
            <a:ext cx="11151910" cy="1"/>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spTree>
    <p:extLst>
      <p:ext uri="{BB962C8B-B14F-4D97-AF65-F5344CB8AC3E}">
        <p14:creationId xmlns:p14="http://schemas.microsoft.com/office/powerpoint/2010/main" val="10867570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403" t="4872" r="3621"/>
          <a:stretch/>
        </p:blipFill>
        <p:spPr>
          <a:xfrm>
            <a:off x="1941921" y="1940337"/>
            <a:ext cx="8559538" cy="4331665"/>
          </a:xfrm>
          <a:prstGeom prst="rect">
            <a:avLst/>
          </a:prstGeom>
        </p:spPr>
      </p:pic>
      <p:sp>
        <p:nvSpPr>
          <p:cNvPr id="2" name="TextBox 1"/>
          <p:cNvSpPr txBox="1"/>
          <p:nvPr/>
        </p:nvSpPr>
        <p:spPr>
          <a:xfrm>
            <a:off x="245097" y="226243"/>
            <a:ext cx="11802359" cy="1261884"/>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Distribution of Nonfatal Occupational Injuries and Illnesses by Private Indust</a:t>
            </a:r>
            <a:r>
              <a:rPr lang="en-US" sz="4000" b="1" dirty="0">
                <a:latin typeface="Arial" panose="020B0604020202020204" pitchFamily="34" charset="0"/>
                <a:cs typeface="Arial" panose="020B0604020202020204" pitchFamily="34" charset="0"/>
              </a:rPr>
              <a:t>ry </a:t>
            </a:r>
            <a:r>
              <a:rPr lang="en-US" sz="2000" b="1" dirty="0">
                <a:latin typeface="Arial" panose="020B0604020202020204" pitchFamily="34" charset="0"/>
                <a:cs typeface="Arial" panose="020B0604020202020204" pitchFamily="34" charset="0"/>
              </a:rPr>
              <a:t>(2018)</a:t>
            </a:r>
          </a:p>
        </p:txBody>
      </p:sp>
      <p:cxnSp>
        <p:nvCxnSpPr>
          <p:cNvPr id="4" name="Straight Connector 3"/>
          <p:cNvCxnSpPr/>
          <p:nvPr/>
        </p:nvCxnSpPr>
        <p:spPr>
          <a:xfrm>
            <a:off x="603315" y="1741087"/>
            <a:ext cx="11151910" cy="1"/>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spTree>
    <p:extLst>
      <p:ext uri="{BB962C8B-B14F-4D97-AF65-F5344CB8AC3E}">
        <p14:creationId xmlns:p14="http://schemas.microsoft.com/office/powerpoint/2010/main" val="32408241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65639" y="1517716"/>
            <a:ext cx="4531593" cy="4514716"/>
          </a:xfrm>
          <a:prstGeom prst="rect">
            <a:avLst/>
          </a:prstGeom>
        </p:spPr>
      </p:pic>
      <p:sp>
        <p:nvSpPr>
          <p:cNvPr id="3" name="TextBox 2"/>
          <p:cNvSpPr txBox="1"/>
          <p:nvPr/>
        </p:nvSpPr>
        <p:spPr>
          <a:xfrm>
            <a:off x="1117706" y="429240"/>
            <a:ext cx="10181312" cy="769441"/>
          </a:xfrm>
          <a:prstGeom prst="rect">
            <a:avLst/>
          </a:prstGeom>
          <a:noFill/>
        </p:spPr>
        <p:txBody>
          <a:bodyPr wrap="none" rtlCol="0">
            <a:spAutoFit/>
          </a:bodyPr>
          <a:lstStyle/>
          <a:p>
            <a:pPr algn="ctr"/>
            <a:r>
              <a:rPr lang="en-US" sz="4400" b="1" dirty="0">
                <a:latin typeface="Arial" panose="020B0604020202020204" pitchFamily="34" charset="0"/>
                <a:cs typeface="Arial" panose="020B0604020202020204" pitchFamily="34" charset="0"/>
              </a:rPr>
              <a:t>What’s Up with Workplace Violence? </a:t>
            </a:r>
          </a:p>
        </p:txBody>
      </p:sp>
      <p:sp>
        <p:nvSpPr>
          <p:cNvPr id="4" name="Right Arrow 3"/>
          <p:cNvSpPr/>
          <p:nvPr/>
        </p:nvSpPr>
        <p:spPr>
          <a:xfrm rot="21047187">
            <a:off x="1019645" y="2991054"/>
            <a:ext cx="712922" cy="394538"/>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859076" y="2974833"/>
            <a:ext cx="4657581" cy="2862322"/>
          </a:xfrm>
          <a:prstGeom prst="rect">
            <a:avLst/>
          </a:prstGeom>
        </p:spPr>
        <p:txBody>
          <a:bodyPr wrap="square">
            <a:spAutoFit/>
          </a:bodyPr>
          <a:lstStyle/>
          <a:p>
            <a:pPr algn="just"/>
            <a:r>
              <a:rPr lang="en-US" dirty="0">
                <a:solidFill>
                  <a:srgbClr val="4C4B4B"/>
                </a:solidFill>
                <a:latin typeface="Work Sans"/>
              </a:rPr>
              <a:t>“Workplace violence is any </a:t>
            </a:r>
            <a:r>
              <a:rPr lang="en-US" b="1" dirty="0">
                <a:solidFill>
                  <a:srgbClr val="4C4B4B"/>
                </a:solidFill>
                <a:latin typeface="Work Sans"/>
              </a:rPr>
              <a:t>act or threat </a:t>
            </a:r>
            <a:r>
              <a:rPr lang="en-US" dirty="0">
                <a:solidFill>
                  <a:srgbClr val="4C4B4B"/>
                </a:solidFill>
                <a:latin typeface="Work Sans"/>
              </a:rPr>
              <a:t>of physical violence, harassment, intimidation, or other threatening disruptive behavior that occurs at the work site. It ranges from threats and </a:t>
            </a:r>
            <a:r>
              <a:rPr lang="en-US" b="1" dirty="0">
                <a:solidFill>
                  <a:srgbClr val="4C4B4B"/>
                </a:solidFill>
                <a:latin typeface="Work Sans"/>
              </a:rPr>
              <a:t>verbal abuse </a:t>
            </a:r>
            <a:r>
              <a:rPr lang="en-US" dirty="0">
                <a:solidFill>
                  <a:srgbClr val="4C4B4B"/>
                </a:solidFill>
                <a:latin typeface="Work Sans"/>
              </a:rPr>
              <a:t>to physical assaults and even homicide.” According to the latest workplace violence statistics released by the</a:t>
            </a:r>
            <a:r>
              <a:rPr lang="en-US" dirty="0">
                <a:latin typeface="Work Sans"/>
              </a:rPr>
              <a:t> National Safety Council</a:t>
            </a:r>
            <a:r>
              <a:rPr lang="en-US" dirty="0">
                <a:solidFill>
                  <a:srgbClr val="4C4B4B"/>
                </a:solidFill>
                <a:latin typeface="Work Sans"/>
              </a:rPr>
              <a:t>, physical assaults in the workplace resulted in 20,790 injuries and 453 fatalities in 2018.</a:t>
            </a:r>
            <a:endParaRPr lang="en-US" dirty="0"/>
          </a:p>
        </p:txBody>
      </p:sp>
      <p:cxnSp>
        <p:nvCxnSpPr>
          <p:cNvPr id="8" name="Straight Connector 7"/>
          <p:cNvCxnSpPr/>
          <p:nvPr/>
        </p:nvCxnSpPr>
        <p:spPr>
          <a:xfrm>
            <a:off x="480767" y="1349936"/>
            <a:ext cx="11161336"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a:stretch>
            <a:fillRect/>
          </a:stretch>
        </p:blipFill>
        <p:spPr>
          <a:xfrm>
            <a:off x="7972471" y="1675803"/>
            <a:ext cx="2430790" cy="1389023"/>
          </a:xfrm>
          <a:prstGeom prst="rect">
            <a:avLst/>
          </a:prstGeom>
          <a:effectLst>
            <a:softEdge rad="127000"/>
          </a:effectLst>
        </p:spPr>
      </p:pic>
      <p:sp>
        <p:nvSpPr>
          <p:cNvPr id="10" name="TextBox 9"/>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spTree>
    <p:extLst>
      <p:ext uri="{BB962C8B-B14F-4D97-AF65-F5344CB8AC3E}">
        <p14:creationId xmlns:p14="http://schemas.microsoft.com/office/powerpoint/2010/main" val="9401962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322" t="13769" r="5546" b="6824"/>
          <a:stretch/>
        </p:blipFill>
        <p:spPr>
          <a:xfrm>
            <a:off x="1837508" y="1727683"/>
            <a:ext cx="8697667" cy="4082809"/>
          </a:xfrm>
          <a:prstGeom prst="rect">
            <a:avLst/>
          </a:prstGeom>
        </p:spPr>
      </p:pic>
      <p:pic>
        <p:nvPicPr>
          <p:cNvPr id="3" name="Picture 2"/>
          <p:cNvPicPr>
            <a:picLocks noChangeAspect="1"/>
          </p:cNvPicPr>
          <p:nvPr/>
        </p:nvPicPr>
        <p:blipFill>
          <a:blip r:embed="rId3"/>
          <a:stretch>
            <a:fillRect/>
          </a:stretch>
        </p:blipFill>
        <p:spPr>
          <a:xfrm>
            <a:off x="507787" y="81479"/>
            <a:ext cx="11162500" cy="1724025"/>
          </a:xfrm>
          <a:prstGeom prst="rect">
            <a:avLst/>
          </a:prstGeom>
        </p:spPr>
      </p:pic>
      <p:sp>
        <p:nvSpPr>
          <p:cNvPr id="4" name="Rectangle 3"/>
          <p:cNvSpPr/>
          <p:nvPr/>
        </p:nvSpPr>
        <p:spPr>
          <a:xfrm>
            <a:off x="10535175" y="1736593"/>
            <a:ext cx="855260" cy="41428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21422" y="1727683"/>
            <a:ext cx="937871" cy="414280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195084" y="2406263"/>
            <a:ext cx="377072" cy="3170099"/>
          </a:xfrm>
          <a:prstGeom prst="rect">
            <a:avLst/>
          </a:prstGeom>
          <a:noFill/>
        </p:spPr>
        <p:txBody>
          <a:bodyPr wrap="square" rtlCol="0">
            <a:spAutoFit/>
          </a:bodyPr>
          <a:lstStyle/>
          <a:p>
            <a:r>
              <a:rPr lang="en-US" sz="4000" dirty="0"/>
              <a:t>FAS</a:t>
            </a:r>
            <a:br>
              <a:rPr lang="en-US" sz="4000" dirty="0"/>
            </a:br>
            <a:r>
              <a:rPr lang="en-US" sz="4000" dirty="0"/>
              <a:t>T</a:t>
            </a:r>
            <a:br>
              <a:rPr lang="en-US" sz="4000" dirty="0"/>
            </a:br>
            <a:endParaRPr lang="en-US" sz="4000" dirty="0"/>
          </a:p>
        </p:txBody>
      </p:sp>
      <p:sp>
        <p:nvSpPr>
          <p:cNvPr id="7" name="TextBox 6"/>
          <p:cNvSpPr txBox="1"/>
          <p:nvPr/>
        </p:nvSpPr>
        <p:spPr>
          <a:xfrm>
            <a:off x="10725659" y="2252948"/>
            <a:ext cx="377072" cy="3170099"/>
          </a:xfrm>
          <a:prstGeom prst="rect">
            <a:avLst/>
          </a:prstGeom>
          <a:noFill/>
        </p:spPr>
        <p:txBody>
          <a:bodyPr wrap="square" rtlCol="0">
            <a:spAutoFit/>
          </a:bodyPr>
          <a:lstStyle/>
          <a:p>
            <a:r>
              <a:rPr lang="en-US" sz="4000" dirty="0"/>
              <a:t>FAC</a:t>
            </a:r>
            <a:br>
              <a:rPr lang="en-US" sz="4000" dirty="0"/>
            </a:br>
            <a:r>
              <a:rPr lang="en-US" sz="4000" dirty="0"/>
              <a:t>T</a:t>
            </a:r>
            <a:br>
              <a:rPr lang="en-US" sz="4000" dirty="0"/>
            </a:br>
            <a:r>
              <a:rPr lang="en-US" sz="4000" dirty="0"/>
              <a:t>S</a:t>
            </a:r>
          </a:p>
        </p:txBody>
      </p:sp>
      <p:sp>
        <p:nvSpPr>
          <p:cNvPr id="8" name="TextBox 7"/>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spTree>
    <p:extLst>
      <p:ext uri="{BB962C8B-B14F-4D97-AF65-F5344CB8AC3E}">
        <p14:creationId xmlns:p14="http://schemas.microsoft.com/office/powerpoint/2010/main" val="37906437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89031" y="296208"/>
            <a:ext cx="11115675" cy="1724025"/>
          </a:xfrm>
          <a:prstGeom prst="rect">
            <a:avLst/>
          </a:prstGeom>
        </p:spPr>
      </p:pic>
      <p:sp>
        <p:nvSpPr>
          <p:cNvPr id="5" name="TextBox 4"/>
          <p:cNvSpPr txBox="1"/>
          <p:nvPr/>
        </p:nvSpPr>
        <p:spPr>
          <a:xfrm>
            <a:off x="1724031" y="2634234"/>
            <a:ext cx="1792257" cy="2308324"/>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solidFill>
              <a:schemeClr val="tx1"/>
            </a:solidFill>
          </a:ln>
        </p:spPr>
        <p:txBody>
          <a:bodyPr wrap="square" rtlCol="0">
            <a:spAutoFit/>
          </a:bodyPr>
          <a:lstStyle/>
          <a:p>
            <a:pPr algn="ctr"/>
            <a:r>
              <a:rPr lang="en-US" dirty="0"/>
              <a:t>Criminal Intent.  In this kind of violent incident, the perpetrator has no legitimate relationship to the business or it’s employees</a:t>
            </a:r>
          </a:p>
        </p:txBody>
      </p:sp>
      <p:sp>
        <p:nvSpPr>
          <p:cNvPr id="6" name="TextBox 5"/>
          <p:cNvSpPr txBox="1"/>
          <p:nvPr/>
        </p:nvSpPr>
        <p:spPr>
          <a:xfrm>
            <a:off x="4069297" y="2636848"/>
            <a:ext cx="1704680" cy="2308324"/>
          </a:xfrm>
          <a:prstGeom prst="rect">
            <a:avLst/>
          </a:prstGeom>
          <a:gradFill>
            <a:gsLst>
              <a:gs pos="1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txBody>
          <a:bodyPr wrap="square" rtlCol="0">
            <a:spAutoFit/>
          </a:bodyPr>
          <a:lstStyle/>
          <a:p>
            <a:pPr algn="ctr"/>
            <a:endParaRPr lang="en-US" dirty="0"/>
          </a:p>
          <a:p>
            <a:pPr algn="ctr"/>
            <a:endParaRPr lang="en-US" dirty="0"/>
          </a:p>
          <a:p>
            <a:pPr algn="ctr"/>
            <a:r>
              <a:rPr lang="en-US" b="1" dirty="0"/>
              <a:t>Customer / Client</a:t>
            </a:r>
          </a:p>
          <a:p>
            <a:endParaRPr lang="en-US" dirty="0"/>
          </a:p>
          <a:p>
            <a:endParaRPr lang="en-US" dirty="0"/>
          </a:p>
          <a:p>
            <a:endParaRPr lang="en-US" dirty="0"/>
          </a:p>
          <a:p>
            <a:endParaRPr lang="en-US" dirty="0"/>
          </a:p>
        </p:txBody>
      </p:sp>
      <p:sp>
        <p:nvSpPr>
          <p:cNvPr id="9" name="TextBox 8"/>
          <p:cNvSpPr txBox="1"/>
          <p:nvPr/>
        </p:nvSpPr>
        <p:spPr>
          <a:xfrm>
            <a:off x="2271859" y="2264176"/>
            <a:ext cx="1135524" cy="369332"/>
          </a:xfrm>
          <a:prstGeom prst="rect">
            <a:avLst/>
          </a:prstGeom>
          <a:noFill/>
        </p:spPr>
        <p:txBody>
          <a:bodyPr wrap="square" rtlCol="0">
            <a:spAutoFit/>
          </a:bodyPr>
          <a:lstStyle/>
          <a:p>
            <a:r>
              <a:rPr lang="en-US" b="1" dirty="0">
                <a:effectLst>
                  <a:outerShdw blurRad="60007" dist="200025" dir="15000000" sy="30000" kx="-1800000" algn="bl" rotWithShape="0">
                    <a:prstClr val="black">
                      <a:alpha val="32000"/>
                    </a:prstClr>
                  </a:outerShdw>
                </a:effectLst>
              </a:rPr>
              <a:t>TYPE I</a:t>
            </a:r>
          </a:p>
        </p:txBody>
      </p:sp>
      <p:sp>
        <p:nvSpPr>
          <p:cNvPr id="10" name="TextBox 9"/>
          <p:cNvSpPr txBox="1"/>
          <p:nvPr/>
        </p:nvSpPr>
        <p:spPr>
          <a:xfrm>
            <a:off x="9063581" y="2264176"/>
            <a:ext cx="1135524" cy="369332"/>
          </a:xfrm>
          <a:prstGeom prst="rect">
            <a:avLst/>
          </a:prstGeom>
          <a:noFill/>
        </p:spPr>
        <p:txBody>
          <a:bodyPr wrap="square" rtlCol="0">
            <a:spAutoFit/>
          </a:bodyPr>
          <a:lstStyle/>
          <a:p>
            <a:r>
              <a:rPr lang="en-US" b="1" dirty="0">
                <a:effectLst>
                  <a:outerShdw blurRad="60007" dist="200025" dir="15000000" sy="30000" kx="-1800000" algn="bl" rotWithShape="0">
                    <a:prstClr val="black">
                      <a:alpha val="32000"/>
                    </a:prstClr>
                  </a:outerShdw>
                </a:effectLst>
              </a:rPr>
              <a:t>TYPE IV</a:t>
            </a:r>
          </a:p>
        </p:txBody>
      </p:sp>
      <p:sp>
        <p:nvSpPr>
          <p:cNvPr id="11" name="TextBox 10"/>
          <p:cNvSpPr txBox="1"/>
          <p:nvPr/>
        </p:nvSpPr>
        <p:spPr>
          <a:xfrm>
            <a:off x="6786718" y="2245391"/>
            <a:ext cx="1135524" cy="369332"/>
          </a:xfrm>
          <a:prstGeom prst="rect">
            <a:avLst/>
          </a:prstGeom>
          <a:noFill/>
        </p:spPr>
        <p:txBody>
          <a:bodyPr wrap="square" rtlCol="0">
            <a:spAutoFit/>
          </a:bodyPr>
          <a:lstStyle/>
          <a:p>
            <a:r>
              <a:rPr lang="en-US" b="1" dirty="0">
                <a:effectLst>
                  <a:outerShdw blurRad="60007" dist="200025" dir="15000000" sy="30000" kx="-1800000" algn="bl" rotWithShape="0">
                    <a:prstClr val="black">
                      <a:alpha val="32000"/>
                    </a:prstClr>
                  </a:outerShdw>
                </a:effectLst>
              </a:rPr>
              <a:t>TYPE</a:t>
            </a:r>
            <a:r>
              <a:rPr lang="en-US" b="1" dirty="0"/>
              <a:t> III</a:t>
            </a:r>
          </a:p>
        </p:txBody>
      </p:sp>
      <p:sp>
        <p:nvSpPr>
          <p:cNvPr id="12" name="TextBox 11"/>
          <p:cNvSpPr txBox="1"/>
          <p:nvPr/>
        </p:nvSpPr>
        <p:spPr>
          <a:xfrm>
            <a:off x="4548722" y="2245391"/>
            <a:ext cx="1135524" cy="369332"/>
          </a:xfrm>
          <a:prstGeom prst="rect">
            <a:avLst/>
          </a:prstGeom>
          <a:noFill/>
        </p:spPr>
        <p:txBody>
          <a:bodyPr wrap="square" rtlCol="0">
            <a:spAutoFit/>
          </a:bodyPr>
          <a:lstStyle/>
          <a:p>
            <a:r>
              <a:rPr lang="en-US" b="1" dirty="0">
                <a:effectLst>
                  <a:outerShdw blurRad="60007" dist="200025" dir="15000000" sy="30000" kx="-1800000" algn="bl" rotWithShape="0">
                    <a:prstClr val="black">
                      <a:alpha val="32000"/>
                    </a:prstClr>
                  </a:outerShdw>
                </a:effectLst>
              </a:rPr>
              <a:t>TYPE II</a:t>
            </a:r>
          </a:p>
        </p:txBody>
      </p:sp>
      <p:sp>
        <p:nvSpPr>
          <p:cNvPr id="13" name="TextBox 12"/>
          <p:cNvSpPr txBox="1"/>
          <p:nvPr/>
        </p:nvSpPr>
        <p:spPr>
          <a:xfrm>
            <a:off x="6368564" y="2655193"/>
            <a:ext cx="1704680" cy="2308324"/>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chemeClr val="tx1"/>
            </a:solidFill>
          </a:ln>
        </p:spPr>
        <p:txBody>
          <a:bodyPr wrap="square" rtlCol="0">
            <a:spAutoFit/>
          </a:bodyPr>
          <a:lstStyle/>
          <a:p>
            <a:pPr algn="ctr"/>
            <a:endParaRPr lang="en-US" dirty="0"/>
          </a:p>
          <a:p>
            <a:pPr algn="ctr"/>
            <a:endParaRPr lang="en-US" dirty="0"/>
          </a:p>
          <a:p>
            <a:pPr algn="ctr"/>
            <a:r>
              <a:rPr lang="en-US" b="1" dirty="0"/>
              <a:t>Worker </a:t>
            </a:r>
          </a:p>
          <a:p>
            <a:pPr algn="ctr"/>
            <a:r>
              <a:rPr lang="en-US" b="1" dirty="0"/>
              <a:t>on </a:t>
            </a:r>
          </a:p>
          <a:p>
            <a:pPr algn="ctr"/>
            <a:r>
              <a:rPr lang="en-US" b="1" dirty="0"/>
              <a:t>Worker</a:t>
            </a:r>
          </a:p>
          <a:p>
            <a:endParaRPr lang="en-US" dirty="0"/>
          </a:p>
          <a:p>
            <a:endParaRPr lang="en-US" dirty="0"/>
          </a:p>
          <a:p>
            <a:endParaRPr lang="en-US" dirty="0"/>
          </a:p>
        </p:txBody>
      </p:sp>
      <p:sp>
        <p:nvSpPr>
          <p:cNvPr id="14" name="TextBox 13"/>
          <p:cNvSpPr txBox="1"/>
          <p:nvPr/>
        </p:nvSpPr>
        <p:spPr>
          <a:xfrm>
            <a:off x="8667831" y="2636848"/>
            <a:ext cx="1704680" cy="2308324"/>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txBody>
          <a:bodyPr wrap="square" rtlCol="0">
            <a:spAutoFit/>
          </a:bodyPr>
          <a:lstStyle/>
          <a:p>
            <a:pPr algn="ctr"/>
            <a:endParaRPr lang="en-US" dirty="0"/>
          </a:p>
          <a:p>
            <a:pPr algn="ctr"/>
            <a:endParaRPr lang="en-US" dirty="0"/>
          </a:p>
          <a:p>
            <a:pPr algn="ctr"/>
            <a:r>
              <a:rPr lang="en-US" b="1" dirty="0"/>
              <a:t>Personal</a:t>
            </a:r>
          </a:p>
          <a:p>
            <a:pPr algn="ctr"/>
            <a:r>
              <a:rPr lang="en-US" b="1" dirty="0"/>
              <a:t>Relationship</a:t>
            </a:r>
          </a:p>
          <a:p>
            <a:endParaRPr lang="en-US" dirty="0"/>
          </a:p>
          <a:p>
            <a:endParaRPr lang="en-US" dirty="0"/>
          </a:p>
          <a:p>
            <a:endParaRPr lang="en-US" dirty="0"/>
          </a:p>
          <a:p>
            <a:endParaRPr lang="en-US" dirty="0"/>
          </a:p>
        </p:txBody>
      </p:sp>
      <p:sp>
        <p:nvSpPr>
          <p:cNvPr id="15" name="TextBox 14"/>
          <p:cNvSpPr txBox="1"/>
          <p:nvPr/>
        </p:nvSpPr>
        <p:spPr>
          <a:xfrm>
            <a:off x="2839621" y="5528460"/>
            <a:ext cx="6280693" cy="400110"/>
          </a:xfrm>
          <a:prstGeom prst="rect">
            <a:avLst/>
          </a:prstGeom>
          <a:noFill/>
        </p:spPr>
        <p:txBody>
          <a:bodyPr wrap="square" rtlCol="0">
            <a:spAutoFit/>
          </a:bodyPr>
          <a:lstStyle/>
          <a:p>
            <a:pPr algn="ctr"/>
            <a:r>
              <a:rPr lang="en-US" sz="2000" dirty="0">
                <a:latin typeface="Britannic Bold" panose="020B0903060703020204" pitchFamily="34" charset="0"/>
              </a:rPr>
              <a:t>Workplace Violence Is Broken Down Into 4 Categories</a:t>
            </a:r>
          </a:p>
        </p:txBody>
      </p:sp>
      <p:sp>
        <p:nvSpPr>
          <p:cNvPr id="16" name="Rectangle 15"/>
          <p:cNvSpPr/>
          <p:nvPr/>
        </p:nvSpPr>
        <p:spPr>
          <a:xfrm>
            <a:off x="3516288" y="3610466"/>
            <a:ext cx="553009" cy="4571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794766" y="3569679"/>
            <a:ext cx="573798" cy="4571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092701" y="3546819"/>
            <a:ext cx="576048" cy="4571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spTree>
    <p:extLst>
      <p:ext uri="{BB962C8B-B14F-4D97-AF65-F5344CB8AC3E}">
        <p14:creationId xmlns:p14="http://schemas.microsoft.com/office/powerpoint/2010/main" val="33088382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rotWithShape="1">
          <a:blip r:embed="rId2" cstate="print"/>
          <a:srcRect t="17102" b="1213"/>
          <a:stretch/>
        </p:blipFill>
        <p:spPr bwMode="auto">
          <a:xfrm>
            <a:off x="2438401" y="1649691"/>
            <a:ext cx="7648575" cy="4232635"/>
          </a:xfrm>
          <a:prstGeom prst="rect">
            <a:avLst/>
          </a:prstGeom>
          <a:noFill/>
          <a:ln w="9525">
            <a:noFill/>
            <a:miter lim="800000"/>
            <a:headEnd/>
            <a:tailEnd/>
          </a:ln>
        </p:spPr>
      </p:pic>
      <p:sp>
        <p:nvSpPr>
          <p:cNvPr id="2" name="TextBox 1"/>
          <p:cNvSpPr txBox="1"/>
          <p:nvPr/>
        </p:nvSpPr>
        <p:spPr>
          <a:xfrm>
            <a:off x="589173" y="587770"/>
            <a:ext cx="10982231" cy="646331"/>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Fatal Occupational Injuries by Major Event </a:t>
            </a:r>
            <a:r>
              <a:rPr lang="en-US" sz="2000" b="1" dirty="0">
                <a:latin typeface="Arial" panose="020B0604020202020204" pitchFamily="34" charset="0"/>
                <a:cs typeface="Arial" panose="020B0604020202020204" pitchFamily="34" charset="0"/>
              </a:rPr>
              <a:t>(2011*)</a:t>
            </a:r>
          </a:p>
        </p:txBody>
      </p:sp>
      <p:cxnSp>
        <p:nvCxnSpPr>
          <p:cNvPr id="4" name="Straight Connector 3"/>
          <p:cNvCxnSpPr/>
          <p:nvPr/>
        </p:nvCxnSpPr>
        <p:spPr>
          <a:xfrm>
            <a:off x="395926" y="1464841"/>
            <a:ext cx="11368726"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spTree>
    <p:extLst>
      <p:ext uri="{BB962C8B-B14F-4D97-AF65-F5344CB8AC3E}">
        <p14:creationId xmlns:p14="http://schemas.microsoft.com/office/powerpoint/2010/main" val="2695194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625181" y="484451"/>
            <a:ext cx="8229600" cy="960438"/>
          </a:xfrm>
        </p:spPr>
        <p:txBody>
          <a:bodyPr>
            <a:normAutofit/>
          </a:bodyPr>
          <a:lstStyle/>
          <a:p>
            <a:pPr algn="ctr"/>
            <a:r>
              <a:rPr lang="en-US" sz="4000" b="1" dirty="0">
                <a:latin typeface="Arial" panose="020B0604020202020204" pitchFamily="34" charset="0"/>
                <a:cs typeface="Arial" panose="020B0604020202020204" pitchFamily="34" charset="0"/>
              </a:rPr>
              <a:t>More Questions </a:t>
            </a:r>
            <a:r>
              <a:rPr lang="en-US" sz="4000" b="1" u="sng" dirty="0">
                <a:latin typeface="Arial" panose="020B0604020202020204" pitchFamily="34" charset="0"/>
                <a:cs typeface="Arial" panose="020B0604020202020204" pitchFamily="34" charset="0"/>
              </a:rPr>
              <a:t>from</a:t>
            </a:r>
            <a:r>
              <a:rPr lang="en-US" sz="4000" b="1" dirty="0">
                <a:latin typeface="Arial" panose="020B0604020202020204" pitchFamily="34" charset="0"/>
                <a:cs typeface="Arial" panose="020B0604020202020204" pitchFamily="34" charset="0"/>
              </a:rPr>
              <a:t> Patients</a:t>
            </a:r>
          </a:p>
        </p:txBody>
      </p:sp>
      <p:sp>
        <p:nvSpPr>
          <p:cNvPr id="34819" name="Rectangle 3"/>
          <p:cNvSpPr>
            <a:spLocks noGrp="1" noChangeArrowheads="1"/>
          </p:cNvSpPr>
          <p:nvPr>
            <p:ph idx="1"/>
          </p:nvPr>
        </p:nvSpPr>
        <p:spPr>
          <a:xfrm>
            <a:off x="1097280" y="1845734"/>
            <a:ext cx="6937767" cy="4023360"/>
          </a:xfrm>
        </p:spPr>
        <p:txBody>
          <a:bodyPr>
            <a:normAutofit fontScale="92500" lnSpcReduction="10000"/>
          </a:bodyPr>
          <a:lstStyle/>
          <a:p>
            <a:pPr marL="457200" indent="-457200">
              <a:buClrTx/>
              <a:buFont typeface="+mj-lt"/>
              <a:buAutoNum type="arabicPeriod"/>
            </a:pPr>
            <a:r>
              <a:rPr lang="en-US" i="1" dirty="0">
                <a:latin typeface="Arial" panose="020B0604020202020204" pitchFamily="34" charset="0"/>
                <a:cs typeface="Arial" panose="020B0604020202020204" pitchFamily="34" charset="0"/>
              </a:rPr>
              <a:t>So doctor, what do you think is causing the numbness in my hands and feet?</a:t>
            </a:r>
          </a:p>
          <a:p>
            <a:pPr marL="457200" indent="-457200">
              <a:buClrTx/>
              <a:buFont typeface="+mj-lt"/>
              <a:buAutoNum type="arabicPeriod"/>
            </a:pPr>
            <a:r>
              <a:rPr lang="en-US" i="1" dirty="0">
                <a:latin typeface="Arial" panose="020B0604020202020204" pitchFamily="34" charset="0"/>
                <a:cs typeface="Arial" panose="020B0604020202020204" pitchFamily="34" charset="0"/>
              </a:rPr>
              <a:t>I work in the OR, do you think it is safe for me?  I want to have children some day.</a:t>
            </a:r>
          </a:p>
          <a:p>
            <a:pPr marL="457200" indent="-457200">
              <a:buClrTx/>
              <a:buFont typeface="+mj-lt"/>
              <a:buAutoNum type="arabicPeriod"/>
            </a:pPr>
            <a:r>
              <a:rPr lang="en-US" i="1" dirty="0">
                <a:latin typeface="Arial" panose="020B0604020202020204" pitchFamily="34" charset="0"/>
                <a:cs typeface="Arial" panose="020B0604020202020204" pitchFamily="34" charset="0"/>
              </a:rPr>
              <a:t>Doctor, I had a needle stick last week at the hospital.  The patient had AIDS and Hepatitis C.  I do not want to tell my boss. She will fire me!</a:t>
            </a:r>
          </a:p>
          <a:p>
            <a:pPr marL="457200" indent="-457200">
              <a:buClrTx/>
              <a:buFont typeface="+mj-lt"/>
              <a:buAutoNum type="arabicPeriod"/>
            </a:pPr>
            <a:r>
              <a:rPr lang="en-US" i="1" dirty="0">
                <a:latin typeface="Arial" panose="020B0604020202020204" pitchFamily="34" charset="0"/>
                <a:cs typeface="Arial" panose="020B0604020202020204" pitchFamily="34" charset="0"/>
              </a:rPr>
              <a:t>I have monocular vision.  I have had it since birth.  Can I apply for a job to drive for Yellow Freight ?</a:t>
            </a:r>
          </a:p>
          <a:p>
            <a:pPr marL="457200" indent="-457200">
              <a:buClrTx/>
              <a:buFont typeface="+mj-lt"/>
              <a:buAutoNum type="arabicPeriod"/>
            </a:pPr>
            <a:r>
              <a:rPr lang="en-US" i="1" dirty="0">
                <a:latin typeface="Arial" panose="020B0604020202020204" pitchFamily="34" charset="0"/>
                <a:cs typeface="Arial" panose="020B0604020202020204" pitchFamily="34" charset="0"/>
              </a:rPr>
              <a:t>So doc, what do you think is causing my skin rash…and my asthma?…my cancer?</a:t>
            </a:r>
          </a:p>
          <a:p>
            <a:pPr marL="457200" indent="-457200">
              <a:buClrTx/>
              <a:buFont typeface="+mj-lt"/>
              <a:buAutoNum type="arabicPeriod"/>
            </a:pPr>
            <a:r>
              <a:rPr lang="en-US" i="1" dirty="0">
                <a:latin typeface="Arial" panose="020B0604020202020204" pitchFamily="34" charset="0"/>
                <a:cs typeface="Arial" panose="020B0604020202020204" pitchFamily="34" charset="0"/>
              </a:rPr>
              <a:t>I have been hospitalized for depression.  I want to go back to work.  What do I tell my employer?</a:t>
            </a:r>
          </a:p>
          <a:p>
            <a:pPr marL="457200" indent="-457200">
              <a:buFont typeface="+mj-lt"/>
              <a:buAutoNum type="arabicPeriod"/>
            </a:pPr>
            <a:endParaRPr lang="en-US" i="1" dirty="0"/>
          </a:p>
        </p:txBody>
      </p:sp>
      <p:sp>
        <p:nvSpPr>
          <p:cNvPr id="6" name="TextBox 5"/>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pic>
        <p:nvPicPr>
          <p:cNvPr id="2" name="Picture 1"/>
          <p:cNvPicPr>
            <a:picLocks noChangeAspect="1"/>
          </p:cNvPicPr>
          <p:nvPr/>
        </p:nvPicPr>
        <p:blipFill rotWithShape="1">
          <a:blip r:embed="rId2"/>
          <a:srcRect t="4633"/>
          <a:stretch/>
        </p:blipFill>
        <p:spPr>
          <a:xfrm>
            <a:off x="8116456" y="2835467"/>
            <a:ext cx="3819384" cy="2199666"/>
          </a:xfrm>
          <a:prstGeom prst="rect">
            <a:avLst/>
          </a:prstGeom>
        </p:spPr>
      </p:pic>
    </p:spTree>
    <p:extLst>
      <p:ext uri="{BB962C8B-B14F-4D97-AF65-F5344CB8AC3E}">
        <p14:creationId xmlns:p14="http://schemas.microsoft.com/office/powerpoint/2010/main" val="24257563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rotWithShape="1">
          <a:blip r:embed="rId2" cstate="print"/>
          <a:srcRect t="7079" r="2340"/>
          <a:stretch/>
        </p:blipFill>
        <p:spPr bwMode="auto">
          <a:xfrm>
            <a:off x="2761810" y="1550467"/>
            <a:ext cx="6617860" cy="4693220"/>
          </a:xfrm>
          <a:prstGeom prst="rect">
            <a:avLst/>
          </a:prstGeom>
          <a:noFill/>
          <a:ln w="9525">
            <a:noFill/>
            <a:miter lim="800000"/>
            <a:headEnd/>
            <a:tailEnd/>
          </a:ln>
        </p:spPr>
      </p:pic>
      <p:sp>
        <p:nvSpPr>
          <p:cNvPr id="2" name="TextBox 1"/>
          <p:cNvSpPr txBox="1"/>
          <p:nvPr/>
        </p:nvSpPr>
        <p:spPr>
          <a:xfrm>
            <a:off x="395926" y="178887"/>
            <a:ext cx="11387579" cy="1200329"/>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Number and Rate of Fatal Occupational Injuries </a:t>
            </a:r>
            <a:br>
              <a:rPr lang="en-US" sz="3600" b="1" dirty="0">
                <a:latin typeface="Arial" panose="020B0604020202020204" pitchFamily="34" charset="0"/>
                <a:cs typeface="Arial" panose="020B0604020202020204" pitchFamily="34" charset="0"/>
              </a:rPr>
            </a:br>
            <a:r>
              <a:rPr lang="en-US" sz="3600" b="1" dirty="0">
                <a:latin typeface="Arial" panose="020B0604020202020204" pitchFamily="34" charset="0"/>
                <a:cs typeface="Arial" panose="020B0604020202020204" pitchFamily="34" charset="0"/>
              </a:rPr>
              <a:t>by Industry </a:t>
            </a:r>
            <a:r>
              <a:rPr lang="en-US" sz="2000" b="1" dirty="0">
                <a:latin typeface="Arial" panose="020B0604020202020204" pitchFamily="34" charset="0"/>
                <a:cs typeface="Arial" panose="020B0604020202020204" pitchFamily="34" charset="0"/>
              </a:rPr>
              <a:t>(2011*)</a:t>
            </a:r>
          </a:p>
        </p:txBody>
      </p:sp>
      <p:cxnSp>
        <p:nvCxnSpPr>
          <p:cNvPr id="4" name="Straight Connector 3"/>
          <p:cNvCxnSpPr/>
          <p:nvPr/>
        </p:nvCxnSpPr>
        <p:spPr>
          <a:xfrm>
            <a:off x="395926" y="1464841"/>
            <a:ext cx="11368726"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spTree>
    <p:extLst>
      <p:ext uri="{BB962C8B-B14F-4D97-AF65-F5344CB8AC3E}">
        <p14:creationId xmlns:p14="http://schemas.microsoft.com/office/powerpoint/2010/main" val="9292272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2075"/>
          <a:stretch/>
        </p:blipFill>
        <p:spPr>
          <a:xfrm>
            <a:off x="2237012" y="1063764"/>
            <a:ext cx="7380906" cy="5021259"/>
          </a:xfrm>
          <a:prstGeom prst="rect">
            <a:avLst/>
          </a:prstGeom>
        </p:spPr>
      </p:pic>
      <p:sp>
        <p:nvSpPr>
          <p:cNvPr id="5" name="TextBox 4"/>
          <p:cNvSpPr txBox="1"/>
          <p:nvPr/>
        </p:nvSpPr>
        <p:spPr>
          <a:xfrm>
            <a:off x="8883478" y="3697379"/>
            <a:ext cx="2900027" cy="461665"/>
          </a:xfrm>
          <a:prstGeom prst="rect">
            <a:avLst/>
          </a:prstGeom>
          <a:noFill/>
        </p:spPr>
        <p:txBody>
          <a:bodyPr wrap="square" rtlCol="0">
            <a:spAutoFit/>
          </a:bodyPr>
          <a:lstStyle/>
          <a:p>
            <a:r>
              <a:rPr lang="en-US" sz="2400" dirty="0">
                <a:solidFill>
                  <a:srgbClr val="FF0000"/>
                </a:solidFill>
              </a:rPr>
              <a:t>Under-reporting??</a:t>
            </a:r>
          </a:p>
        </p:txBody>
      </p:sp>
      <p:sp>
        <p:nvSpPr>
          <p:cNvPr id="7" name="TextBox 6"/>
          <p:cNvSpPr txBox="1"/>
          <p:nvPr/>
        </p:nvSpPr>
        <p:spPr>
          <a:xfrm>
            <a:off x="395926" y="260286"/>
            <a:ext cx="11387579" cy="646331"/>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Activities Associated with Sharps Injuries</a:t>
            </a:r>
          </a:p>
        </p:txBody>
      </p:sp>
      <p:sp>
        <p:nvSpPr>
          <p:cNvPr id="8" name="TextBox 7"/>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spTree>
    <p:extLst>
      <p:ext uri="{BB962C8B-B14F-4D97-AF65-F5344CB8AC3E}">
        <p14:creationId xmlns:p14="http://schemas.microsoft.com/office/powerpoint/2010/main" val="24596727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pattFill prst="lgCheck">
          <a:fgClr>
            <a:schemeClr val="bg1">
              <a:lumMod val="85000"/>
            </a:schemeClr>
          </a:fgClr>
          <a:bgClr>
            <a:schemeClr val="bg1"/>
          </a:bgClr>
        </a:patt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1407" r="6186" b="38427"/>
          <a:stretch/>
        </p:blipFill>
        <p:spPr>
          <a:xfrm>
            <a:off x="2541609" y="1391055"/>
            <a:ext cx="7047367" cy="3953412"/>
          </a:xfrm>
          <a:prstGeom prst="rect">
            <a:avLst/>
          </a:prstGeom>
          <a:ln w="22225">
            <a:solidFill>
              <a:schemeClr val="tx1"/>
            </a:solidFill>
          </a:ln>
          <a:effectLst/>
        </p:spPr>
      </p:pic>
      <p:pic>
        <p:nvPicPr>
          <p:cNvPr id="3" name="Picture 2"/>
          <p:cNvPicPr>
            <a:picLocks noChangeAspect="1"/>
          </p:cNvPicPr>
          <p:nvPr/>
        </p:nvPicPr>
        <p:blipFill rotWithShape="1">
          <a:blip r:embed="rId3"/>
          <a:srcRect t="4873"/>
          <a:stretch/>
        </p:blipFill>
        <p:spPr>
          <a:xfrm>
            <a:off x="569343" y="727480"/>
            <a:ext cx="1828392" cy="1684695"/>
          </a:xfrm>
          <a:prstGeom prst="rect">
            <a:avLst/>
          </a:prstGeom>
          <a:ln>
            <a:solidFill>
              <a:schemeClr val="tx1"/>
            </a:solidFill>
          </a:ln>
          <a:effectLst>
            <a:softEdge rad="215900"/>
          </a:effectLst>
        </p:spPr>
      </p:pic>
      <p:pic>
        <p:nvPicPr>
          <p:cNvPr id="4" name="Picture 3"/>
          <p:cNvPicPr>
            <a:picLocks noChangeAspect="1"/>
          </p:cNvPicPr>
          <p:nvPr/>
        </p:nvPicPr>
        <p:blipFill>
          <a:blip r:embed="rId4"/>
          <a:stretch>
            <a:fillRect/>
          </a:stretch>
        </p:blipFill>
        <p:spPr>
          <a:xfrm>
            <a:off x="558507" y="2491911"/>
            <a:ext cx="1832089" cy="1551887"/>
          </a:xfrm>
          <a:prstGeom prst="rect">
            <a:avLst/>
          </a:prstGeom>
          <a:ln>
            <a:solidFill>
              <a:schemeClr val="tx1"/>
            </a:solidFill>
          </a:ln>
          <a:effectLst>
            <a:softEdge rad="215900"/>
          </a:effectLst>
        </p:spPr>
      </p:pic>
      <p:pic>
        <p:nvPicPr>
          <p:cNvPr id="5" name="Picture 4"/>
          <p:cNvPicPr>
            <a:picLocks noChangeAspect="1"/>
          </p:cNvPicPr>
          <p:nvPr/>
        </p:nvPicPr>
        <p:blipFill rotWithShape="1">
          <a:blip r:embed="rId5"/>
          <a:srcRect l="3165" t="7861" r="3664" b="9513"/>
          <a:stretch/>
        </p:blipFill>
        <p:spPr>
          <a:xfrm>
            <a:off x="549642" y="4123534"/>
            <a:ext cx="1848093" cy="1619794"/>
          </a:xfrm>
          <a:prstGeom prst="rect">
            <a:avLst/>
          </a:prstGeom>
          <a:ln>
            <a:solidFill>
              <a:schemeClr val="tx1"/>
            </a:solidFill>
          </a:ln>
          <a:effectLst>
            <a:softEdge rad="215900"/>
          </a:effectLst>
        </p:spPr>
      </p:pic>
      <p:cxnSp>
        <p:nvCxnSpPr>
          <p:cNvPr id="7" name="Straight Connector 6"/>
          <p:cNvCxnSpPr/>
          <p:nvPr/>
        </p:nvCxnSpPr>
        <p:spPr>
          <a:xfrm flipH="1">
            <a:off x="9588976" y="2445583"/>
            <a:ext cx="33323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sp>
        <p:nvSpPr>
          <p:cNvPr id="6" name="TextBox 5"/>
          <p:cNvSpPr txBox="1"/>
          <p:nvPr/>
        </p:nvSpPr>
        <p:spPr>
          <a:xfrm>
            <a:off x="9922213" y="1673511"/>
            <a:ext cx="1809344" cy="1477328"/>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US" dirty="0"/>
              <a:t>Occupational side of environmental health.</a:t>
            </a:r>
          </a:p>
          <a:p>
            <a:endParaRPr lang="en-US" dirty="0"/>
          </a:p>
        </p:txBody>
      </p:sp>
      <p:sp>
        <p:nvSpPr>
          <p:cNvPr id="11" name="TextBox 10"/>
          <p:cNvSpPr txBox="1"/>
          <p:nvPr/>
        </p:nvSpPr>
        <p:spPr>
          <a:xfrm>
            <a:off x="9922213" y="3473741"/>
            <a:ext cx="1809344" cy="1477328"/>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US" dirty="0"/>
              <a:t>Ergonomic-repetitive movement, poorly designed equipment.</a:t>
            </a:r>
          </a:p>
        </p:txBody>
      </p:sp>
      <p:sp>
        <p:nvSpPr>
          <p:cNvPr id="8" name="TextBox 7"/>
          <p:cNvSpPr txBox="1"/>
          <p:nvPr/>
        </p:nvSpPr>
        <p:spPr>
          <a:xfrm>
            <a:off x="4878540" y="184826"/>
            <a:ext cx="2373503"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Hazards</a:t>
            </a:r>
          </a:p>
        </p:txBody>
      </p:sp>
      <p:cxnSp>
        <p:nvCxnSpPr>
          <p:cNvPr id="15" name="Straight Connector 14"/>
          <p:cNvCxnSpPr/>
          <p:nvPr/>
        </p:nvCxnSpPr>
        <p:spPr>
          <a:xfrm flipH="1">
            <a:off x="9599450" y="4212405"/>
            <a:ext cx="33323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61823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63564" y="1863636"/>
            <a:ext cx="4051599" cy="2565626"/>
          </a:xfrm>
          <a:prstGeom prst="rect">
            <a:avLst/>
          </a:prstGeom>
        </p:spPr>
      </p:pic>
      <p:sp>
        <p:nvSpPr>
          <p:cNvPr id="3" name="TextBox 2"/>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spTree>
    <p:extLst>
      <p:ext uri="{BB962C8B-B14F-4D97-AF65-F5344CB8AC3E}">
        <p14:creationId xmlns:p14="http://schemas.microsoft.com/office/powerpoint/2010/main" val="1023065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86499" y="277450"/>
            <a:ext cx="11651529" cy="1143000"/>
          </a:xfrm>
        </p:spPr>
        <p:txBody>
          <a:bodyPr>
            <a:normAutofit/>
          </a:bodyPr>
          <a:lstStyle/>
          <a:p>
            <a:pPr algn="ctr"/>
            <a:r>
              <a:rPr lang="en-US" sz="3600" b="1" dirty="0">
                <a:latin typeface="Arial" panose="020B0604020202020204" pitchFamily="34" charset="0"/>
                <a:cs typeface="Arial" panose="020B0604020202020204" pitchFamily="34" charset="0"/>
              </a:rPr>
              <a:t>Questions I Receive </a:t>
            </a:r>
            <a:r>
              <a:rPr lang="en-US" sz="3600" b="1" u="sng" dirty="0">
                <a:latin typeface="Arial" panose="020B0604020202020204" pitchFamily="34" charset="0"/>
                <a:cs typeface="Arial" panose="020B0604020202020204" pitchFamily="34" charset="0"/>
              </a:rPr>
              <a:t>from</a:t>
            </a:r>
            <a:r>
              <a:rPr lang="en-US" sz="3600" b="1" dirty="0">
                <a:latin typeface="Arial" panose="020B0604020202020204" pitchFamily="34" charset="0"/>
                <a:cs typeface="Arial" panose="020B0604020202020204" pitchFamily="34" charset="0"/>
              </a:rPr>
              <a:t> Community Providers</a:t>
            </a:r>
          </a:p>
        </p:txBody>
      </p:sp>
      <p:sp>
        <p:nvSpPr>
          <p:cNvPr id="32771" name="Rectangle 3"/>
          <p:cNvSpPr>
            <a:spLocks noGrp="1" noChangeArrowheads="1"/>
          </p:cNvSpPr>
          <p:nvPr>
            <p:ph idx="1"/>
          </p:nvPr>
        </p:nvSpPr>
        <p:spPr/>
        <p:txBody>
          <a:bodyPr>
            <a:normAutofit/>
          </a:bodyPr>
          <a:lstStyle/>
          <a:p>
            <a:pPr marL="457200" indent="-457200">
              <a:buClrTx/>
              <a:buFont typeface="+mj-lt"/>
              <a:buAutoNum type="arabicPeriod"/>
            </a:pPr>
            <a:r>
              <a:rPr lang="en-US" i="1" dirty="0">
                <a:latin typeface="Arial" panose="020B0604020202020204" pitchFamily="34" charset="0"/>
                <a:cs typeface="Arial" panose="020B0604020202020204" pitchFamily="34" charset="0"/>
              </a:rPr>
              <a:t>How do I return my patient back to work after a long illness?</a:t>
            </a:r>
          </a:p>
          <a:p>
            <a:pPr marL="457200" indent="-457200">
              <a:buClrTx/>
              <a:buFont typeface="+mj-lt"/>
              <a:buAutoNum type="arabicPeriod"/>
            </a:pPr>
            <a:r>
              <a:rPr lang="en-US" i="1" dirty="0">
                <a:latin typeface="Arial" panose="020B0604020202020204" pitchFamily="34" charset="0"/>
                <a:cs typeface="Arial" panose="020B0604020202020204" pitchFamily="34" charset="0"/>
              </a:rPr>
              <a:t>What is a DOT exam?  What does it mean at the end of the form, “meets standards in 49 CFR 391.41 qualifies for a 2-year certificate?”</a:t>
            </a:r>
          </a:p>
          <a:p>
            <a:pPr marL="457200" indent="-457200">
              <a:buClrTx/>
              <a:buFont typeface="+mj-lt"/>
              <a:buAutoNum type="arabicPeriod"/>
            </a:pPr>
            <a:r>
              <a:rPr lang="en-US" i="1" dirty="0">
                <a:latin typeface="Arial" panose="020B0604020202020204" pitchFamily="34" charset="0"/>
                <a:cs typeface="Arial" panose="020B0604020202020204" pitchFamily="34" charset="0"/>
              </a:rPr>
              <a:t>What is my obligation as a medical provider with my patients’ employer?</a:t>
            </a:r>
          </a:p>
          <a:p>
            <a:pPr marL="457200" indent="-457200">
              <a:buClrTx/>
              <a:buFont typeface="+mj-lt"/>
              <a:buAutoNum type="arabicPeriod"/>
            </a:pPr>
            <a:r>
              <a:rPr lang="en-US" i="1" dirty="0">
                <a:latin typeface="Arial" panose="020B0604020202020204" pitchFamily="34" charset="0"/>
                <a:cs typeface="Arial" panose="020B0604020202020204" pitchFamily="34" charset="0"/>
              </a:rPr>
              <a:t>What is FMLA and ADA?</a:t>
            </a:r>
          </a:p>
          <a:p>
            <a:pPr marL="457200" indent="-457200">
              <a:buClrTx/>
              <a:buFont typeface="+mj-lt"/>
              <a:buAutoNum type="arabicPeriod"/>
            </a:pPr>
            <a:r>
              <a:rPr lang="en-US" i="1" dirty="0">
                <a:latin typeface="Arial" panose="020B0604020202020204" pitchFamily="34" charset="0"/>
                <a:cs typeface="Arial" panose="020B0604020202020204" pitchFamily="34" charset="0"/>
              </a:rPr>
              <a:t>What do I do with all these forms?</a:t>
            </a:r>
          </a:p>
        </p:txBody>
      </p:sp>
      <p:pic>
        <p:nvPicPr>
          <p:cNvPr id="3" name="Picture 2"/>
          <p:cNvPicPr>
            <a:picLocks noChangeAspect="1"/>
          </p:cNvPicPr>
          <p:nvPr/>
        </p:nvPicPr>
        <p:blipFill rotWithShape="1">
          <a:blip r:embed="rId2"/>
          <a:srcRect l="77" t="2129" r="18660" b="-2129"/>
          <a:stretch/>
        </p:blipFill>
        <p:spPr>
          <a:xfrm>
            <a:off x="0" y="4894217"/>
            <a:ext cx="12192000" cy="1417789"/>
          </a:xfrm>
          <a:prstGeom prst="rect">
            <a:avLst/>
          </a:prstGeom>
        </p:spPr>
      </p:pic>
      <p:cxnSp>
        <p:nvCxnSpPr>
          <p:cNvPr id="6" name="Straight Connector 5"/>
          <p:cNvCxnSpPr/>
          <p:nvPr/>
        </p:nvCxnSpPr>
        <p:spPr>
          <a:xfrm>
            <a:off x="386499" y="1583703"/>
            <a:ext cx="11312165"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6381946"/>
            <a:ext cx="12192000" cy="47605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spTree>
    <p:extLst>
      <p:ext uri="{BB962C8B-B14F-4D97-AF65-F5344CB8AC3E}">
        <p14:creationId xmlns:p14="http://schemas.microsoft.com/office/powerpoint/2010/main" val="2867375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3819" y="392472"/>
            <a:ext cx="10413017" cy="1143000"/>
          </a:xfrm>
        </p:spPr>
        <p:txBody>
          <a:bodyPr>
            <a:normAutofit/>
          </a:bodyPr>
          <a:lstStyle/>
          <a:p>
            <a:r>
              <a:rPr lang="en-US" sz="3600" b="1" dirty="0">
                <a:latin typeface="Arial" panose="020B0604020202020204" pitchFamily="34" charset="0"/>
                <a:cs typeface="Arial" panose="020B0604020202020204" pitchFamily="34" charset="0"/>
              </a:rPr>
              <a:t>The Number 1 and Number 2 Burning Question </a:t>
            </a:r>
          </a:p>
        </p:txBody>
      </p:sp>
      <p:sp>
        <p:nvSpPr>
          <p:cNvPr id="3" name="Content Placeholder 2"/>
          <p:cNvSpPr>
            <a:spLocks noGrp="1"/>
          </p:cNvSpPr>
          <p:nvPr>
            <p:ph idx="1"/>
          </p:nvPr>
        </p:nvSpPr>
        <p:spPr>
          <a:xfrm>
            <a:off x="1153508" y="1910092"/>
            <a:ext cx="10016360" cy="4525963"/>
          </a:xfrm>
        </p:spPr>
        <p:txBody>
          <a:bodyPr/>
          <a:lstStyle/>
          <a:p>
            <a:pPr marL="0" indent="0">
              <a:spcAft>
                <a:spcPts val="600"/>
              </a:spcAft>
              <a:buNone/>
              <a:tabLst>
                <a:tab pos="461963" algn="l"/>
              </a:tabLst>
            </a:pPr>
            <a:r>
              <a:rPr lang="en-US" i="1" dirty="0">
                <a:latin typeface="Arial" panose="020B0604020202020204" pitchFamily="34" charset="0"/>
                <a:cs typeface="Arial" panose="020B0604020202020204" pitchFamily="34" charset="0"/>
              </a:rPr>
              <a:t>1.   </a:t>
            </a:r>
            <a:r>
              <a:rPr lang="en-US" b="1" i="1" dirty="0">
                <a:latin typeface="Arial" panose="020B0604020202020204" pitchFamily="34" charset="0"/>
                <a:cs typeface="Arial" panose="020B0604020202020204" pitchFamily="34" charset="0"/>
              </a:rPr>
              <a:t>What is the impact of unhealthy behaviors and chronic illness on </a:t>
            </a:r>
            <a:br>
              <a:rPr lang="en-US" b="1" i="1" dirty="0">
                <a:latin typeface="Arial" panose="020B0604020202020204" pitchFamily="34" charset="0"/>
                <a:cs typeface="Arial" panose="020B0604020202020204" pitchFamily="34" charset="0"/>
              </a:rPr>
            </a:br>
            <a:r>
              <a:rPr lang="en-US" b="1" i="1" dirty="0">
                <a:latin typeface="Arial" panose="020B0604020202020204" pitchFamily="34" charset="0"/>
                <a:cs typeface="Arial" panose="020B0604020202020204" pitchFamily="34" charset="0"/>
              </a:rPr>
              <a:t>	productivity in the workplace, especially: </a:t>
            </a:r>
          </a:p>
          <a:p>
            <a:pPr marL="1074737" lvl="1" indent="-342900">
              <a:buClrTx/>
              <a:buFont typeface="Wingdings" panose="05000000000000000000" pitchFamily="2" charset="2"/>
              <a:buChar char="v"/>
            </a:pPr>
            <a:r>
              <a:rPr lang="en-US" sz="2000" dirty="0">
                <a:latin typeface="Arial" panose="020B0604020202020204" pitchFamily="34" charset="0"/>
                <a:cs typeface="Arial" panose="020B0604020202020204" pitchFamily="34" charset="0"/>
              </a:rPr>
              <a:t>Absenteeism? </a:t>
            </a:r>
          </a:p>
          <a:p>
            <a:pPr marL="1074737" lvl="1" indent="-342900">
              <a:buClrTx/>
              <a:buFont typeface="Wingdings" panose="05000000000000000000" pitchFamily="2" charset="2"/>
              <a:buChar char="v"/>
            </a:pPr>
            <a:r>
              <a:rPr lang="en-US" sz="2000" dirty="0" err="1">
                <a:latin typeface="Arial" panose="020B0604020202020204" pitchFamily="34" charset="0"/>
                <a:cs typeface="Arial" panose="020B0604020202020204" pitchFamily="34" charset="0"/>
              </a:rPr>
              <a:t>Presenteeism</a:t>
            </a:r>
            <a:r>
              <a:rPr lang="en-US" sz="2000" dirty="0">
                <a:latin typeface="Arial" panose="020B0604020202020204" pitchFamily="34" charset="0"/>
                <a:cs typeface="Arial" panose="020B0604020202020204" pitchFamily="34" charset="0"/>
              </a:rPr>
              <a:t>?</a:t>
            </a:r>
          </a:p>
          <a:p>
            <a:pPr marL="0" indent="0">
              <a:buNone/>
              <a:tabLst>
                <a:tab pos="461963" algn="l"/>
              </a:tabLst>
            </a:pPr>
            <a:r>
              <a:rPr lang="en-US" i="1" dirty="0">
                <a:latin typeface="Arial" panose="020B0604020202020204" pitchFamily="34" charset="0"/>
                <a:cs typeface="Arial" panose="020B0604020202020204" pitchFamily="34" charset="0"/>
              </a:rPr>
              <a:t>2. 	</a:t>
            </a:r>
            <a:r>
              <a:rPr lang="en-US" b="1" i="1" dirty="0">
                <a:latin typeface="Arial" panose="020B0604020202020204" pitchFamily="34" charset="0"/>
                <a:cs typeface="Arial" panose="020B0604020202020204" pitchFamily="34" charset="0"/>
              </a:rPr>
              <a:t>Does a healthy and happy employee provide better care of our </a:t>
            </a:r>
            <a:br>
              <a:rPr lang="en-US" b="1" i="1" dirty="0">
                <a:latin typeface="Arial" panose="020B0604020202020204" pitchFamily="34" charset="0"/>
                <a:cs typeface="Arial" panose="020B0604020202020204" pitchFamily="34" charset="0"/>
              </a:rPr>
            </a:br>
            <a:r>
              <a:rPr lang="en-US" b="1" i="1" dirty="0">
                <a:latin typeface="Arial" panose="020B0604020202020204" pitchFamily="34" charset="0"/>
                <a:cs typeface="Arial" panose="020B0604020202020204" pitchFamily="34" charset="0"/>
              </a:rPr>
              <a:t>	patients in the hospital?</a:t>
            </a:r>
          </a:p>
          <a:p>
            <a:pPr lvl="1"/>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5276" y="3851234"/>
            <a:ext cx="3837537" cy="2210201"/>
          </a:xfrm>
          <a:prstGeom prst="rect">
            <a:avLst/>
          </a:prstGeom>
          <a:effectLst>
            <a:softEdge rad="63500"/>
          </a:effectLst>
        </p:spPr>
      </p:pic>
      <p:sp>
        <p:nvSpPr>
          <p:cNvPr id="5" name="Rectangle 4"/>
          <p:cNvSpPr/>
          <p:nvPr/>
        </p:nvSpPr>
        <p:spPr>
          <a:xfrm>
            <a:off x="2002220" y="3962792"/>
            <a:ext cx="6096000" cy="800219"/>
          </a:xfrm>
          <a:prstGeom prst="rect">
            <a:avLst/>
          </a:prstGeom>
        </p:spPr>
        <p:txBody>
          <a:bodyPr>
            <a:spAutoFit/>
          </a:bodyPr>
          <a:lstStyle/>
          <a:p>
            <a:r>
              <a:rPr lang="en-US" sz="2800" b="1" i="1" dirty="0">
                <a:solidFill>
                  <a:srgbClr val="FF0000"/>
                </a:solidFill>
                <a:latin typeface="PTSerif-Bold"/>
              </a:rPr>
              <a:t>Burnout </a:t>
            </a:r>
            <a:r>
              <a:rPr lang="en-US" b="1" i="1" dirty="0">
                <a:latin typeface="PTSerif-Bold"/>
              </a:rPr>
              <a:t>in United States Healthcare</a:t>
            </a:r>
          </a:p>
          <a:p>
            <a:r>
              <a:rPr lang="en-US" b="1" i="1" dirty="0">
                <a:latin typeface="PTSerif-Bold"/>
              </a:rPr>
              <a:t>Professionals: A Narrative Review</a:t>
            </a:r>
          </a:p>
        </p:txBody>
      </p:sp>
      <p:sp>
        <p:nvSpPr>
          <p:cNvPr id="6" name="Rectangle 5"/>
          <p:cNvSpPr/>
          <p:nvPr/>
        </p:nvSpPr>
        <p:spPr>
          <a:xfrm>
            <a:off x="2002220" y="4783922"/>
            <a:ext cx="5425052" cy="830997"/>
          </a:xfrm>
          <a:prstGeom prst="rect">
            <a:avLst/>
          </a:prstGeom>
        </p:spPr>
        <p:txBody>
          <a:bodyPr wrap="square">
            <a:spAutoFit/>
          </a:bodyPr>
          <a:lstStyle/>
          <a:p>
            <a:r>
              <a:rPr lang="en-US" sz="1600" dirty="0">
                <a:solidFill>
                  <a:srgbClr val="222222"/>
                </a:solidFill>
                <a:latin typeface="PTSerif-Regular"/>
              </a:rPr>
              <a:t>Thomas P. Reith</a:t>
            </a:r>
          </a:p>
          <a:p>
            <a:r>
              <a:rPr lang="en-US" sz="1600" dirty="0">
                <a:solidFill>
                  <a:srgbClr val="222222"/>
                </a:solidFill>
                <a:latin typeface="PTSerif-Regular"/>
              </a:rPr>
              <a:t>School of Medicine, Medical College of Wisconsin, Milwaukee, USA</a:t>
            </a:r>
          </a:p>
        </p:txBody>
      </p:sp>
      <p:sp>
        <p:nvSpPr>
          <p:cNvPr id="7" name="TextBox 6"/>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spTree>
    <p:extLst>
      <p:ext uri="{BB962C8B-B14F-4D97-AF65-F5344CB8AC3E}">
        <p14:creationId xmlns:p14="http://schemas.microsoft.com/office/powerpoint/2010/main" val="115061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8462" y="457200"/>
            <a:ext cx="8229600" cy="1143000"/>
          </a:xfrm>
        </p:spPr>
        <p:txBody>
          <a:bodyPr>
            <a:normAutofit/>
          </a:bodyPr>
          <a:lstStyle/>
          <a:p>
            <a:r>
              <a:rPr lang="en-US" sz="4000" b="1" dirty="0">
                <a:latin typeface="Arial" panose="020B0604020202020204" pitchFamily="34" charset="0"/>
                <a:cs typeface="Arial" panose="020B0604020202020204" pitchFamily="34" charset="0"/>
              </a:rPr>
              <a:t>With this Pen…</a:t>
            </a:r>
          </a:p>
        </p:txBody>
      </p:sp>
      <p:pic>
        <p:nvPicPr>
          <p:cNvPr id="4" name="Content Placeholder 3"/>
          <p:cNvPicPr>
            <a:picLocks noGrp="1" noChangeAspect="1"/>
          </p:cNvPicPr>
          <p:nvPr>
            <p:ph idx="1"/>
          </p:nvPr>
        </p:nvPicPr>
        <p:blipFill>
          <a:blip r:embed="rId2" cstate="print"/>
          <a:stretch>
            <a:fillRect/>
          </a:stretch>
        </p:blipFill>
        <p:spPr>
          <a:xfrm>
            <a:off x="2664175" y="1748986"/>
            <a:ext cx="6821115" cy="4486443"/>
          </a:xfrm>
          <a:prstGeom prst="rect">
            <a:avLst/>
          </a:prstGeom>
          <a:effectLst>
            <a:softEdge rad="127000"/>
          </a:effectLst>
        </p:spPr>
      </p:pic>
      <p:sp>
        <p:nvSpPr>
          <p:cNvPr id="5" name="TextBox 4"/>
          <p:cNvSpPr txBox="1"/>
          <p:nvPr/>
        </p:nvSpPr>
        <p:spPr>
          <a:xfrm>
            <a:off x="184355" y="6471251"/>
            <a:ext cx="1653153" cy="261610"/>
          </a:xfrm>
          <a:prstGeom prst="rect">
            <a:avLst/>
          </a:prstGeom>
          <a:noFill/>
        </p:spPr>
        <p:txBody>
          <a:bodyPr wrap="square" rtlCol="0">
            <a:spAutoFit/>
          </a:bodyPr>
          <a:lstStyle/>
          <a:p>
            <a:r>
              <a:rPr lang="en-US" sz="1100" dirty="0">
                <a:solidFill>
                  <a:schemeClr val="bg1"/>
                </a:solidFill>
              </a:rPr>
              <a:t>October 2020</a:t>
            </a:r>
          </a:p>
        </p:txBody>
      </p:sp>
    </p:spTree>
    <p:extLst>
      <p:ext uri="{BB962C8B-B14F-4D97-AF65-F5344CB8AC3E}">
        <p14:creationId xmlns:p14="http://schemas.microsoft.com/office/powerpoint/2010/main" val="3847197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7" name="Oval 16"/>
          <p:cNvSpPr/>
          <p:nvPr/>
        </p:nvSpPr>
        <p:spPr>
          <a:xfrm>
            <a:off x="4941159" y="5328265"/>
            <a:ext cx="1757380" cy="816620"/>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pPr algn="ctr"/>
            <a:r>
              <a:rPr lang="en-US" b="1" dirty="0"/>
              <a:t>Occupational and Environmental Medicine</a:t>
            </a:r>
          </a:p>
        </p:txBody>
      </p:sp>
      <p:sp>
        <p:nvSpPr>
          <p:cNvPr id="6" name="Text Placeholder 5"/>
          <p:cNvSpPr>
            <a:spLocks noGrp="1"/>
          </p:cNvSpPr>
          <p:nvPr>
            <p:ph type="body" sz="half" idx="2"/>
          </p:nvPr>
        </p:nvSpPr>
        <p:spPr>
          <a:xfrm>
            <a:off x="419165" y="3110595"/>
            <a:ext cx="3200400" cy="3379124"/>
          </a:xfrm>
        </p:spPr>
        <p:txBody>
          <a:bodyPr>
            <a:normAutofit fontScale="92500" lnSpcReduction="10000"/>
          </a:bodyPr>
          <a:lstStyle/>
          <a:p>
            <a:pPr algn="ctr"/>
            <a:r>
              <a:rPr lang="en-US" dirty="0"/>
              <a:t> </a:t>
            </a:r>
            <a:r>
              <a:rPr lang="en-US" sz="2400" dirty="0"/>
              <a:t>The multidisciplinary approach to the recognition, diagnosis, treatment and prevention of illnesses, injuries, and other adverse health conditions resulting from </a:t>
            </a:r>
            <a:r>
              <a:rPr lang="en-US" sz="2400" b="1" dirty="0"/>
              <a:t>hazardous environmental exposures </a:t>
            </a:r>
            <a:r>
              <a:rPr lang="en-US" sz="2400" dirty="0"/>
              <a:t>in the workplace, the home and the community.</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1211" r="11692"/>
          <a:stretch/>
        </p:blipFill>
        <p:spPr>
          <a:xfrm>
            <a:off x="5455021" y="423675"/>
            <a:ext cx="5718815" cy="4683425"/>
          </a:xfrm>
          <a:prstGeom prst="rect">
            <a:avLst/>
          </a:prstGeom>
          <a:effectLst>
            <a:softEdge rad="12700"/>
          </a:effectLst>
        </p:spPr>
      </p:pic>
      <p:sp>
        <p:nvSpPr>
          <p:cNvPr id="9" name="Up Arrow 8"/>
          <p:cNvSpPr/>
          <p:nvPr/>
        </p:nvSpPr>
        <p:spPr>
          <a:xfrm>
            <a:off x="7940946" y="4046706"/>
            <a:ext cx="658678" cy="1349256"/>
          </a:xfrm>
          <a:prstGeom prst="upArrow">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589580" y="5297828"/>
            <a:ext cx="1797802" cy="832935"/>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238346" y="5250386"/>
            <a:ext cx="1511084" cy="847057"/>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639995" y="5522568"/>
            <a:ext cx="1656895" cy="369332"/>
          </a:xfrm>
          <a:prstGeom prst="rect">
            <a:avLst/>
          </a:prstGeom>
          <a:noFill/>
        </p:spPr>
        <p:txBody>
          <a:bodyPr wrap="square" rtlCol="0">
            <a:spAutoFit/>
          </a:bodyPr>
          <a:lstStyle/>
          <a:p>
            <a:pPr algn="ctr"/>
            <a:r>
              <a:rPr lang="en-US" dirty="0">
                <a:latin typeface="Arial Black" panose="020B0A04020102020204" pitchFamily="34" charset="0"/>
              </a:rPr>
              <a:t>Belonging</a:t>
            </a:r>
          </a:p>
        </p:txBody>
      </p:sp>
      <p:sp>
        <p:nvSpPr>
          <p:cNvPr id="11" name="TextBox 10"/>
          <p:cNvSpPr txBox="1"/>
          <p:nvPr/>
        </p:nvSpPr>
        <p:spPr>
          <a:xfrm>
            <a:off x="5120451" y="5540266"/>
            <a:ext cx="1565328" cy="369332"/>
          </a:xfrm>
          <a:prstGeom prst="rect">
            <a:avLst/>
          </a:prstGeom>
          <a:noFill/>
        </p:spPr>
        <p:txBody>
          <a:bodyPr wrap="square" rtlCol="0">
            <a:spAutoFit/>
          </a:bodyPr>
          <a:lstStyle/>
          <a:p>
            <a:r>
              <a:rPr lang="en-US" dirty="0">
                <a:latin typeface="Arial Black" panose="020B0A04020102020204" pitchFamily="34" charset="0"/>
              </a:rPr>
              <a:t>Well-being</a:t>
            </a:r>
          </a:p>
        </p:txBody>
      </p:sp>
      <p:sp>
        <p:nvSpPr>
          <p:cNvPr id="12" name="TextBox 11"/>
          <p:cNvSpPr txBox="1"/>
          <p:nvPr/>
        </p:nvSpPr>
        <p:spPr>
          <a:xfrm>
            <a:off x="8314429" y="5522568"/>
            <a:ext cx="1542082" cy="369332"/>
          </a:xfrm>
          <a:prstGeom prst="rect">
            <a:avLst/>
          </a:prstGeom>
          <a:noFill/>
        </p:spPr>
        <p:txBody>
          <a:bodyPr wrap="square" rtlCol="0">
            <a:spAutoFit/>
          </a:bodyPr>
          <a:lstStyle/>
          <a:p>
            <a:r>
              <a:rPr lang="en-US" dirty="0">
                <a:latin typeface="Arial Black" panose="020B0A04020102020204" pitchFamily="34" charset="0"/>
              </a:rPr>
              <a:t>COVID-19</a:t>
            </a:r>
          </a:p>
        </p:txBody>
      </p:sp>
      <p:sp>
        <p:nvSpPr>
          <p:cNvPr id="16" name="Oval 15"/>
          <p:cNvSpPr/>
          <p:nvPr/>
        </p:nvSpPr>
        <p:spPr>
          <a:xfrm>
            <a:off x="9636921" y="5283706"/>
            <a:ext cx="1652316" cy="810720"/>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0046830" y="5489248"/>
            <a:ext cx="891152" cy="369332"/>
          </a:xfrm>
          <a:prstGeom prst="rect">
            <a:avLst/>
          </a:prstGeom>
          <a:noFill/>
        </p:spPr>
        <p:txBody>
          <a:bodyPr wrap="square" rtlCol="0">
            <a:spAutoFit/>
          </a:bodyPr>
          <a:lstStyle/>
          <a:p>
            <a:r>
              <a:rPr lang="en-US" dirty="0">
                <a:latin typeface="Arial Black" panose="020B0A04020102020204" pitchFamily="34" charset="0"/>
              </a:rPr>
              <a:t>WPV</a:t>
            </a:r>
          </a:p>
        </p:txBody>
      </p:sp>
      <p:cxnSp>
        <p:nvCxnSpPr>
          <p:cNvPr id="7" name="Straight Connector 6"/>
          <p:cNvCxnSpPr/>
          <p:nvPr/>
        </p:nvCxnSpPr>
        <p:spPr>
          <a:xfrm>
            <a:off x="374715" y="2958181"/>
            <a:ext cx="33653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6394469"/>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15903</TotalTime>
  <Words>1859</Words>
  <Application>Microsoft Office PowerPoint</Application>
  <PresentationFormat>Widescreen</PresentationFormat>
  <Paragraphs>344</Paragraphs>
  <Slides>53</Slides>
  <Notes>4</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53</vt:i4>
      </vt:variant>
    </vt:vector>
  </HeadingPairs>
  <TitlesOfParts>
    <vt:vector size="72" baseType="lpstr">
      <vt:lpstr>Arial</vt:lpstr>
      <vt:lpstr>Arial Black</vt:lpstr>
      <vt:lpstr>Arial Narrow</vt:lpstr>
      <vt:lpstr>Bell MT</vt:lpstr>
      <vt:lpstr>Bodoni MT Black</vt:lpstr>
      <vt:lpstr>Bradley Hand ITC</vt:lpstr>
      <vt:lpstr>Britannic Bold</vt:lpstr>
      <vt:lpstr>Calibri</vt:lpstr>
      <vt:lpstr>Calibri Light</vt:lpstr>
      <vt:lpstr>Castellar</vt:lpstr>
      <vt:lpstr>Century Gothic</vt:lpstr>
      <vt:lpstr>Constantia</vt:lpstr>
      <vt:lpstr>Monotype Sorts</vt:lpstr>
      <vt:lpstr>PTSerif-Bold</vt:lpstr>
      <vt:lpstr>PTSerif-Regular</vt:lpstr>
      <vt:lpstr>Symbol</vt:lpstr>
      <vt:lpstr>Wingdings</vt:lpstr>
      <vt:lpstr>Work Sans</vt:lpstr>
      <vt:lpstr>Retrospect</vt:lpstr>
      <vt:lpstr>Introduction to Occupational and Environmental Medicine </vt:lpstr>
      <vt:lpstr>Our Discussion Today</vt:lpstr>
      <vt:lpstr>Who Am I and Who Are You?......And Are We Happy?</vt:lpstr>
      <vt:lpstr>Questions from Patients</vt:lpstr>
      <vt:lpstr>More Questions from Patients</vt:lpstr>
      <vt:lpstr>Questions I Receive from Community Providers</vt:lpstr>
      <vt:lpstr>The Number 1 and Number 2 Burning Question </vt:lpstr>
      <vt:lpstr>With this Pen…</vt:lpstr>
      <vt:lpstr>Occupational and Environmental Medicine</vt:lpstr>
      <vt:lpstr>     Occupational Medicine</vt:lpstr>
      <vt:lpstr>Is There a Residency / Fellowship in Occupational Medicine?</vt:lpstr>
      <vt:lpstr>Occupational Medicine</vt:lpstr>
      <vt:lpstr>Occupational Medicine</vt:lpstr>
      <vt:lpstr>Father of Occupational Medicine</vt:lpstr>
      <vt:lpstr>Occupational Medicine in the USA</vt:lpstr>
      <vt:lpstr>In the Arena of the Practice of Occupational Medicine</vt:lpstr>
      <vt:lpstr>What About MCOH?</vt:lpstr>
      <vt:lpstr>PowerPoint Presentation</vt:lpstr>
      <vt:lpstr>PowerPoint Presentation</vt:lpstr>
      <vt:lpstr>PowerPoint Presentation</vt:lpstr>
      <vt:lpstr>PowerPoint Presentation</vt:lpstr>
      <vt:lpstr>OEM Core Competencies</vt:lpstr>
      <vt:lpstr>Professional  Organizations   </vt:lpstr>
      <vt:lpstr>PowerPoint Presentation</vt:lpstr>
      <vt:lpstr>ACOEM Code of Ethical Conduct</vt:lpstr>
      <vt:lpstr>PowerPoint Presentation</vt:lpstr>
      <vt:lpstr>DHHS Regulatory Agencies</vt:lpstr>
      <vt:lpstr>PowerPoint Presentation</vt:lpstr>
      <vt:lpstr>Occupational Safety and Health Administration (OSHA)</vt:lpstr>
      <vt:lpstr>General Duty Clause</vt:lpstr>
      <vt:lpstr>PowerPoint Presentation</vt:lpstr>
      <vt:lpstr>Why Is there Workers’ Compensation?</vt:lpstr>
      <vt:lpstr>PowerPoint Presentation</vt:lpstr>
      <vt:lpstr> New Hampshire Department of Labor ‒  Division of Workers’ Compensation </vt:lpstr>
      <vt:lpstr>Cost of Injury / Illness in the Workplace </vt:lpstr>
      <vt:lpstr>Cost of Injury / Illness in the Workplace</vt:lpstr>
      <vt:lpstr>Costs by Part of Body</vt:lpstr>
      <vt:lpstr>The Challenges</vt:lpstr>
      <vt:lpstr>Nonfatal Injuries and Illnesses in  Private Industry </vt:lpstr>
      <vt:lpstr>Fatal-Related Work Injuries in 2017*</vt:lpstr>
      <vt:lpstr>What Is an OSHA Recordable?</vt:lpstr>
      <vt:lpstr>Hospital Workers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Dartmouth-Hitchcock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Topics in Occupational Medicine Philip Adamo, M.D., MPH, FACOEM</dc:title>
  <dc:creator>Philip Adamo</dc:creator>
  <cp:lastModifiedBy>Masoud, Jennifer</cp:lastModifiedBy>
  <cp:revision>109</cp:revision>
  <cp:lastPrinted>2020-10-09T18:55:04Z</cp:lastPrinted>
  <dcterms:created xsi:type="dcterms:W3CDTF">2019-10-29T12:14:02Z</dcterms:created>
  <dcterms:modified xsi:type="dcterms:W3CDTF">2020-10-28T20:00:05Z</dcterms:modified>
</cp:coreProperties>
</file>