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2918400" cy="21945600"/>
  <p:notesSz cx="44302363" cy="32099250"/>
  <p:defaultTextStyle>
    <a:defPPr>
      <a:defRPr lang="en-US"/>
    </a:defPPr>
    <a:lvl1pPr marL="0" algn="l" defTabSz="3134569" rtl="0" eaLnBrk="1" latinLnBrk="0" hangingPunct="1">
      <a:defRPr sz="6209" kern="1200">
        <a:solidFill>
          <a:schemeClr val="tx1"/>
        </a:solidFill>
        <a:latin typeface="+mn-lt"/>
        <a:ea typeface="+mn-ea"/>
        <a:cs typeface="+mn-cs"/>
      </a:defRPr>
    </a:lvl1pPr>
    <a:lvl2pPr marL="1567285" algn="l" defTabSz="3134569" rtl="0" eaLnBrk="1" latinLnBrk="0" hangingPunct="1">
      <a:defRPr sz="6209" kern="1200">
        <a:solidFill>
          <a:schemeClr val="tx1"/>
        </a:solidFill>
        <a:latin typeface="+mn-lt"/>
        <a:ea typeface="+mn-ea"/>
        <a:cs typeface="+mn-cs"/>
      </a:defRPr>
    </a:lvl2pPr>
    <a:lvl3pPr marL="3134569" algn="l" defTabSz="3134569" rtl="0" eaLnBrk="1" latinLnBrk="0" hangingPunct="1">
      <a:defRPr sz="6209" kern="1200">
        <a:solidFill>
          <a:schemeClr val="tx1"/>
        </a:solidFill>
        <a:latin typeface="+mn-lt"/>
        <a:ea typeface="+mn-ea"/>
        <a:cs typeface="+mn-cs"/>
      </a:defRPr>
    </a:lvl3pPr>
    <a:lvl4pPr marL="4701853" algn="l" defTabSz="3134569" rtl="0" eaLnBrk="1" latinLnBrk="0" hangingPunct="1">
      <a:defRPr sz="6209" kern="1200">
        <a:solidFill>
          <a:schemeClr val="tx1"/>
        </a:solidFill>
        <a:latin typeface="+mn-lt"/>
        <a:ea typeface="+mn-ea"/>
        <a:cs typeface="+mn-cs"/>
      </a:defRPr>
    </a:lvl4pPr>
    <a:lvl5pPr marL="6269138" algn="l" defTabSz="3134569" rtl="0" eaLnBrk="1" latinLnBrk="0" hangingPunct="1">
      <a:defRPr sz="6209" kern="1200">
        <a:solidFill>
          <a:schemeClr val="tx1"/>
        </a:solidFill>
        <a:latin typeface="+mn-lt"/>
        <a:ea typeface="+mn-ea"/>
        <a:cs typeface="+mn-cs"/>
      </a:defRPr>
    </a:lvl5pPr>
    <a:lvl6pPr marL="7836423" algn="l" defTabSz="3134569" rtl="0" eaLnBrk="1" latinLnBrk="0" hangingPunct="1">
      <a:defRPr sz="6209" kern="1200">
        <a:solidFill>
          <a:schemeClr val="tx1"/>
        </a:solidFill>
        <a:latin typeface="+mn-lt"/>
        <a:ea typeface="+mn-ea"/>
        <a:cs typeface="+mn-cs"/>
      </a:defRPr>
    </a:lvl6pPr>
    <a:lvl7pPr marL="9403707" algn="l" defTabSz="3134569" rtl="0" eaLnBrk="1" latinLnBrk="0" hangingPunct="1">
      <a:defRPr sz="6209" kern="1200">
        <a:solidFill>
          <a:schemeClr val="tx1"/>
        </a:solidFill>
        <a:latin typeface="+mn-lt"/>
        <a:ea typeface="+mn-ea"/>
        <a:cs typeface="+mn-cs"/>
      </a:defRPr>
    </a:lvl7pPr>
    <a:lvl8pPr marL="10970992" algn="l" defTabSz="3134569" rtl="0" eaLnBrk="1" latinLnBrk="0" hangingPunct="1">
      <a:defRPr sz="6209" kern="1200">
        <a:solidFill>
          <a:schemeClr val="tx1"/>
        </a:solidFill>
        <a:latin typeface="+mn-lt"/>
        <a:ea typeface="+mn-ea"/>
        <a:cs typeface="+mn-cs"/>
      </a:defRPr>
    </a:lvl8pPr>
    <a:lvl9pPr marL="12538276" algn="l" defTabSz="3134569" rtl="0" eaLnBrk="1" latinLnBrk="0" hangingPunct="1">
      <a:defRPr sz="62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0EB7F-F7FA-4E1F-AD08-D7710A03BCB2}" v="413" dt="2018-08-05T23:54:33.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437" autoAdjust="0"/>
  </p:normalViewPr>
  <p:slideViewPr>
    <p:cSldViewPr>
      <p:cViewPr>
        <p:scale>
          <a:sx n="33" d="100"/>
          <a:sy n="33" d="100"/>
        </p:scale>
        <p:origin x="1110" y="252"/>
      </p:cViewPr>
      <p:guideLst>
        <p:guide orient="horz" pos="6912"/>
        <p:guide pos="1036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[Community Outreach Survey Database.xlsx]Demographics!PivotTable37</c:name>
    <c:fmtId val="20"/>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Age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Demographics!$V$2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Demographics!$U$3:$U$10</c:f>
              <c:strCache>
                <c:ptCount val="7"/>
                <c:pt idx="0">
                  <c:v>&lt; 30 years</c:v>
                </c:pt>
                <c:pt idx="1">
                  <c:v>30-40 years</c:v>
                </c:pt>
                <c:pt idx="2">
                  <c:v>40-50 years</c:v>
                </c:pt>
                <c:pt idx="3">
                  <c:v>50-60 years</c:v>
                </c:pt>
                <c:pt idx="4">
                  <c:v>60-70 years</c:v>
                </c:pt>
                <c:pt idx="5">
                  <c:v>70-80 years</c:v>
                </c:pt>
                <c:pt idx="6">
                  <c:v>&gt; 80 years</c:v>
                </c:pt>
              </c:strCache>
            </c:strRef>
          </c:cat>
          <c:val>
            <c:numRef>
              <c:f>Demographics!$V$3:$V$10</c:f>
              <c:numCache>
                <c:formatCode>0%</c:formatCode>
                <c:ptCount val="7"/>
                <c:pt idx="0">
                  <c:v>6.1475409836065573E-2</c:v>
                </c:pt>
                <c:pt idx="1">
                  <c:v>0.13524590163934427</c:v>
                </c:pt>
                <c:pt idx="2">
                  <c:v>0.11065573770491803</c:v>
                </c:pt>
                <c:pt idx="3">
                  <c:v>0.27049180327868855</c:v>
                </c:pt>
                <c:pt idx="4">
                  <c:v>0.22131147540983606</c:v>
                </c:pt>
                <c:pt idx="5">
                  <c:v>0.12704918032786885</c:v>
                </c:pt>
                <c:pt idx="6">
                  <c:v>7.3770491803278687E-2</c:v>
                </c:pt>
              </c:numCache>
            </c:numRef>
          </c:val>
          <c:extLst>
            <c:ext xmlns:c16="http://schemas.microsoft.com/office/drawing/2014/chart" uri="{C3380CC4-5D6E-409C-BE32-E72D297353CC}">
              <c16:uniqueId val="{00000000-BA52-4C8A-B0AF-6E1221E1E4DA}"/>
            </c:ext>
          </c:extLst>
        </c:ser>
        <c:dLbls>
          <c:showLegendKey val="0"/>
          <c:showVal val="0"/>
          <c:showCatName val="0"/>
          <c:showSerName val="0"/>
          <c:showPercent val="0"/>
          <c:showBubbleSize val="0"/>
        </c:dLbls>
        <c:gapWidth val="64"/>
        <c:axId val="628627656"/>
        <c:axId val="628629624"/>
      </c:barChart>
      <c:catAx>
        <c:axId val="628627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629624"/>
        <c:crosses val="autoZero"/>
        <c:auto val="1"/>
        <c:lblAlgn val="ctr"/>
        <c:lblOffset val="100"/>
        <c:noMultiLvlLbl val="0"/>
      </c:catAx>
      <c:valAx>
        <c:axId val="628629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62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Do any of these barriers prevent you from seeking care?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'Barriers to Care'!$M$18</c:f>
              <c:strCache>
                <c:ptCount val="1"/>
                <c:pt idx="0">
                  <c:v>Percent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 to Care'!$K$19:$K$23</c:f>
              <c:strCache>
                <c:ptCount val="5"/>
                <c:pt idx="0">
                  <c:v>Race</c:v>
                </c:pt>
                <c:pt idx="1">
                  <c:v>Perception of Local Hospital</c:v>
                </c:pt>
                <c:pt idx="2">
                  <c:v>Insurance</c:v>
                </c:pt>
                <c:pt idx="3">
                  <c:v>Transportation (To Hospital)</c:v>
                </c:pt>
                <c:pt idx="4">
                  <c:v>Money</c:v>
                </c:pt>
              </c:strCache>
            </c:strRef>
          </c:cat>
          <c:val>
            <c:numRef>
              <c:f>'Barriers to Care'!$M$19:$M$23</c:f>
              <c:numCache>
                <c:formatCode>0%</c:formatCode>
                <c:ptCount val="5"/>
                <c:pt idx="0">
                  <c:v>2.8688524590163935E-2</c:v>
                </c:pt>
                <c:pt idx="1">
                  <c:v>7.3770491803278687E-2</c:v>
                </c:pt>
                <c:pt idx="2">
                  <c:v>0.10655737704918032</c:v>
                </c:pt>
                <c:pt idx="3">
                  <c:v>0.13934426229508196</c:v>
                </c:pt>
                <c:pt idx="4">
                  <c:v>0.1598360655737705</c:v>
                </c:pt>
              </c:numCache>
            </c:numRef>
          </c:val>
          <c:extLst>
            <c:ext xmlns:c16="http://schemas.microsoft.com/office/drawing/2014/chart" uri="{C3380CC4-5D6E-409C-BE32-E72D297353CC}">
              <c16:uniqueId val="{00000000-E0F9-4F2A-BD80-48F729C6436F}"/>
            </c:ext>
          </c:extLst>
        </c:ser>
        <c:dLbls>
          <c:showLegendKey val="0"/>
          <c:showVal val="0"/>
          <c:showCatName val="0"/>
          <c:showSerName val="0"/>
          <c:showPercent val="0"/>
          <c:showBubbleSize val="0"/>
        </c:dLbls>
        <c:gapWidth val="64"/>
        <c:axId val="608917680"/>
        <c:axId val="608910136"/>
        <c:extLst>
          <c:ext xmlns:c15="http://schemas.microsoft.com/office/drawing/2012/chart" uri="{02D57815-91ED-43cb-92C2-25804820EDAC}">
            <c15:filteredBarSeries>
              <c15:ser>
                <c:idx val="0"/>
                <c:order val="0"/>
                <c:tx>
                  <c:strRef>
                    <c:extLst>
                      <c:ext uri="{02D57815-91ED-43cb-92C2-25804820EDAC}">
                        <c15:formulaRef>
                          <c15:sqref>'Barriers to Care'!$L$18</c15:sqref>
                        </c15:formulaRef>
                      </c:ext>
                    </c:extLst>
                    <c:strCache>
                      <c:ptCount val="1"/>
                      <c:pt idx="0">
                        <c:v>Count</c:v>
                      </c:pt>
                    </c:strCache>
                  </c:strRef>
                </c:tx>
                <c:spPr>
                  <a:solidFill>
                    <a:schemeClr val="accent1"/>
                  </a:solidFill>
                  <a:ln>
                    <a:noFill/>
                  </a:ln>
                  <a:effectLst/>
                </c:spPr>
                <c:invertIfNegative val="0"/>
                <c:cat>
                  <c:strRef>
                    <c:extLst>
                      <c:ext uri="{02D57815-91ED-43cb-92C2-25804820EDAC}">
                        <c15:formulaRef>
                          <c15:sqref>'Barriers to Care'!$K$19:$K$23</c15:sqref>
                        </c15:formulaRef>
                      </c:ext>
                    </c:extLst>
                    <c:strCache>
                      <c:ptCount val="5"/>
                      <c:pt idx="0">
                        <c:v>Race</c:v>
                      </c:pt>
                      <c:pt idx="1">
                        <c:v>Perception of Local Hospital</c:v>
                      </c:pt>
                      <c:pt idx="2">
                        <c:v>Insurance</c:v>
                      </c:pt>
                      <c:pt idx="3">
                        <c:v>Transportation (To Hospital)</c:v>
                      </c:pt>
                      <c:pt idx="4">
                        <c:v>Money</c:v>
                      </c:pt>
                    </c:strCache>
                  </c:strRef>
                </c:cat>
                <c:val>
                  <c:numRef>
                    <c:extLst>
                      <c:ext uri="{02D57815-91ED-43cb-92C2-25804820EDAC}">
                        <c15:formulaRef>
                          <c15:sqref>'Barriers to Care'!$L$19:$L$23</c15:sqref>
                        </c15:formulaRef>
                      </c:ext>
                    </c:extLst>
                    <c:numCache>
                      <c:formatCode>General</c:formatCode>
                      <c:ptCount val="5"/>
                      <c:pt idx="0">
                        <c:v>7</c:v>
                      </c:pt>
                      <c:pt idx="1">
                        <c:v>18</c:v>
                      </c:pt>
                      <c:pt idx="2">
                        <c:v>26</c:v>
                      </c:pt>
                      <c:pt idx="3">
                        <c:v>34</c:v>
                      </c:pt>
                      <c:pt idx="4">
                        <c:v>39</c:v>
                      </c:pt>
                    </c:numCache>
                  </c:numRef>
                </c:val>
                <c:extLst>
                  <c:ext xmlns:c16="http://schemas.microsoft.com/office/drawing/2014/chart" uri="{C3380CC4-5D6E-409C-BE32-E72D297353CC}">
                    <c16:uniqueId val="{00000001-E0F9-4F2A-BD80-48F729C6436F}"/>
                  </c:ext>
                </c:extLst>
              </c15:ser>
            </c15:filteredBarSeries>
          </c:ext>
        </c:extLst>
      </c:barChart>
      <c:catAx>
        <c:axId val="60891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8910136"/>
        <c:crosses val="autoZero"/>
        <c:auto val="1"/>
        <c:lblAlgn val="ctr"/>
        <c:lblOffset val="100"/>
        <c:noMultiLvlLbl val="0"/>
      </c:catAx>
      <c:valAx>
        <c:axId val="6089101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891768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Do you think any of the following are signs or symptoms of stroke?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973959023486217"/>
          <c:y val="0.23352527754274749"/>
          <c:w val="0.41125200091917891"/>
          <c:h val="0.53067454718591056"/>
        </c:manualLayout>
      </c:layout>
      <c:barChart>
        <c:barDir val="bar"/>
        <c:grouping val="percentStacked"/>
        <c:varyColors val="0"/>
        <c:ser>
          <c:idx val="1"/>
          <c:order val="1"/>
          <c:tx>
            <c:strRef>
              <c:f>'Stroke Awareness'!$C$42</c:f>
              <c:strCache>
                <c:ptCount val="1"/>
                <c:pt idx="0">
                  <c:v>% Yes</c:v>
                </c:pt>
              </c:strCache>
            </c:strRef>
          </c:tx>
          <c:spPr>
            <a:solidFill>
              <a:schemeClr val="accent1">
                <a:shade val="7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'Stroke Awareness'!$A$43:$A$46</c:f>
              <c:strCache>
                <c:ptCount val="4"/>
                <c:pt idx="0">
                  <c:v>Difficulty seeing in one or both eyes</c:v>
                </c:pt>
                <c:pt idx="1">
                  <c:v>Sudden trouble walking, dizziness, or loss of balance</c:v>
                </c:pt>
                <c:pt idx="2">
                  <c:v>Sudden confusion or trouble speaking</c:v>
                </c:pt>
                <c:pt idx="3">
                  <c:v>Sudden numbness or weakness on one side of the body</c:v>
                </c:pt>
              </c:strCache>
            </c:strRef>
          </c:cat>
          <c:val>
            <c:numRef>
              <c:f>'Stroke Awareness'!$C$43:$C$46</c:f>
              <c:numCache>
                <c:formatCode>0%</c:formatCode>
                <c:ptCount val="4"/>
                <c:pt idx="0">
                  <c:v>0.75409836065573765</c:v>
                </c:pt>
                <c:pt idx="1">
                  <c:v>0.83606557377049184</c:v>
                </c:pt>
                <c:pt idx="2">
                  <c:v>0.83196721311475408</c:v>
                </c:pt>
                <c:pt idx="3">
                  <c:v>0.84836065573770492</c:v>
                </c:pt>
              </c:numCache>
            </c:numRef>
          </c:val>
          <c:extLst>
            <c:ext xmlns:c16="http://schemas.microsoft.com/office/drawing/2014/chart" uri="{C3380CC4-5D6E-409C-BE32-E72D297353CC}">
              <c16:uniqueId val="{00000000-9605-4038-99DD-12781D3073D7}"/>
            </c:ext>
          </c:extLst>
        </c:ser>
        <c:ser>
          <c:idx val="3"/>
          <c:order val="3"/>
          <c:tx>
            <c:strRef>
              <c:f>'Stroke Awareness'!$E$42</c:f>
              <c:strCache>
                <c:ptCount val="1"/>
                <c:pt idx="0">
                  <c:v>% No</c:v>
                </c:pt>
              </c:strCache>
            </c:strRef>
          </c:tx>
          <c:spPr>
            <a:solidFill>
              <a:schemeClr val="accent1">
                <a:tint val="9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'Stroke Awareness'!$A$43:$A$46</c:f>
              <c:strCache>
                <c:ptCount val="4"/>
                <c:pt idx="0">
                  <c:v>Difficulty seeing in one or both eyes</c:v>
                </c:pt>
                <c:pt idx="1">
                  <c:v>Sudden trouble walking, dizziness, or loss of balance</c:v>
                </c:pt>
                <c:pt idx="2">
                  <c:v>Sudden confusion or trouble speaking</c:v>
                </c:pt>
                <c:pt idx="3">
                  <c:v>Sudden numbness or weakness on one side of the body</c:v>
                </c:pt>
              </c:strCache>
            </c:strRef>
          </c:cat>
          <c:val>
            <c:numRef>
              <c:f>'Stroke Awareness'!$E$43:$E$46</c:f>
              <c:numCache>
                <c:formatCode>0%</c:formatCode>
                <c:ptCount val="4"/>
                <c:pt idx="0">
                  <c:v>0.14754098360655737</c:v>
                </c:pt>
                <c:pt idx="1">
                  <c:v>0.11065573770491803</c:v>
                </c:pt>
                <c:pt idx="2">
                  <c:v>0.11885245901639344</c:v>
                </c:pt>
                <c:pt idx="3">
                  <c:v>0.11065573770491803</c:v>
                </c:pt>
              </c:numCache>
            </c:numRef>
          </c:val>
          <c:extLst>
            <c:ext xmlns:c16="http://schemas.microsoft.com/office/drawing/2014/chart" uri="{C3380CC4-5D6E-409C-BE32-E72D297353CC}">
              <c16:uniqueId val="{00000001-9605-4038-99DD-12781D3073D7}"/>
            </c:ext>
          </c:extLst>
        </c:ser>
        <c:ser>
          <c:idx val="5"/>
          <c:order val="5"/>
          <c:tx>
            <c:strRef>
              <c:f>'Stroke Awareness'!$G$42</c:f>
              <c:strCache>
                <c:ptCount val="1"/>
                <c:pt idx="0">
                  <c:v>% Blank</c:v>
                </c:pt>
              </c:strCache>
            </c:strRef>
          </c:tx>
          <c:spPr>
            <a:solidFill>
              <a:schemeClr val="accent1">
                <a:tint val="50000"/>
              </a:schemeClr>
            </a:solidFill>
            <a:ln>
              <a:noFill/>
            </a:ln>
            <a:effectLst/>
          </c:spPr>
          <c:invertIfNegative val="0"/>
          <c:dLbls>
            <c:dLbl>
              <c:idx val="0"/>
              <c:layout>
                <c:manualLayout>
                  <c:x val="5.238736870415709E-2"/>
                  <c:y val="-7.19276351354604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05-4038-99DD-12781D3073D7}"/>
                </c:ext>
              </c:extLst>
            </c:dLbl>
            <c:dLbl>
              <c:idx val="1"/>
              <c:layout>
                <c:manualLayout>
                  <c:x val="4.7148631833741468E-2"/>
                  <c:y val="-1.318658077566136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05-4038-99DD-12781D3073D7}"/>
                </c:ext>
              </c:extLst>
            </c:dLbl>
            <c:dLbl>
              <c:idx val="2"/>
              <c:layout>
                <c:manualLayout>
                  <c:x val="4.7148631833741565E-2"/>
                  <c:y val="3.5963817567730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05-4038-99DD-12781D3073D7}"/>
                </c:ext>
              </c:extLst>
            </c:dLbl>
            <c:dLbl>
              <c:idx val="3"/>
              <c:layout>
                <c:manualLayout>
                  <c:x val="4.1909894963325652E-2"/>
                  <c:y val="1.0789145270319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05-4038-99DD-12781D3073D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'Stroke Awareness'!$A$43:$A$46</c:f>
              <c:strCache>
                <c:ptCount val="4"/>
                <c:pt idx="0">
                  <c:v>Difficulty seeing in one or both eyes</c:v>
                </c:pt>
                <c:pt idx="1">
                  <c:v>Sudden trouble walking, dizziness, or loss of balance</c:v>
                </c:pt>
                <c:pt idx="2">
                  <c:v>Sudden confusion or trouble speaking</c:v>
                </c:pt>
                <c:pt idx="3">
                  <c:v>Sudden numbness or weakness on one side of the body</c:v>
                </c:pt>
              </c:strCache>
            </c:strRef>
          </c:cat>
          <c:val>
            <c:numRef>
              <c:f>'Stroke Awareness'!$G$43:$G$46</c:f>
              <c:numCache>
                <c:formatCode>0%</c:formatCode>
                <c:ptCount val="4"/>
                <c:pt idx="0">
                  <c:v>9.8360655737704916E-2</c:v>
                </c:pt>
                <c:pt idx="1">
                  <c:v>5.3278688524590161E-2</c:v>
                </c:pt>
                <c:pt idx="2">
                  <c:v>4.9180327868852458E-2</c:v>
                </c:pt>
                <c:pt idx="3">
                  <c:v>4.0983606557377046E-2</c:v>
                </c:pt>
              </c:numCache>
            </c:numRef>
          </c:val>
          <c:extLst>
            <c:ext xmlns:c16="http://schemas.microsoft.com/office/drawing/2014/chart" uri="{C3380CC4-5D6E-409C-BE32-E72D297353CC}">
              <c16:uniqueId val="{00000006-9605-4038-99DD-12781D3073D7}"/>
            </c:ext>
          </c:extLst>
        </c:ser>
        <c:dLbls>
          <c:showLegendKey val="0"/>
          <c:showVal val="0"/>
          <c:showCatName val="0"/>
          <c:showSerName val="0"/>
          <c:showPercent val="0"/>
          <c:showBubbleSize val="0"/>
        </c:dLbls>
        <c:gapWidth val="55"/>
        <c:overlap val="100"/>
        <c:axId val="628637824"/>
        <c:axId val="628633232"/>
        <c:extLst>
          <c:ext xmlns:c15="http://schemas.microsoft.com/office/drawing/2012/chart" uri="{02D57815-91ED-43cb-92C2-25804820EDAC}">
            <c15:filteredBarSeries>
              <c15:ser>
                <c:idx val="0"/>
                <c:order val="0"/>
                <c:tx>
                  <c:strRef>
                    <c:extLst>
                      <c:ext uri="{02D57815-91ED-43cb-92C2-25804820EDAC}">
                        <c15:formulaRef>
                          <c15:sqref>'Stroke Awareness'!$B$42</c15:sqref>
                        </c15:formulaRef>
                      </c:ext>
                    </c:extLst>
                    <c:strCache>
                      <c:ptCount val="1"/>
                      <c:pt idx="0">
                        <c:v>Yes</c:v>
                      </c:pt>
                    </c:strCache>
                  </c:strRef>
                </c:tx>
                <c:spPr>
                  <a:solidFill>
                    <a:schemeClr val="accent1">
                      <a:shade val="50000"/>
                    </a:schemeClr>
                  </a:solidFill>
                  <a:ln>
                    <a:noFill/>
                  </a:ln>
                  <a:effectLst/>
                </c:spPr>
                <c:invertIfNegative val="0"/>
                <c:cat>
                  <c:strRef>
                    <c:extLst>
                      <c:ext uri="{02D57815-91ED-43cb-92C2-25804820EDAC}">
                        <c15:formulaRef>
                          <c15:sqref>'Stroke Awareness'!$A$43:$A$46</c15:sqref>
                        </c15:formulaRef>
                      </c:ext>
                    </c:extLst>
                    <c:strCache>
                      <c:ptCount val="4"/>
                      <c:pt idx="0">
                        <c:v>Difficulty seeing in one or both eyes</c:v>
                      </c:pt>
                      <c:pt idx="1">
                        <c:v>Sudden trouble walking, dizziness, or loss of balance</c:v>
                      </c:pt>
                      <c:pt idx="2">
                        <c:v>Sudden confusion or trouble speaking</c:v>
                      </c:pt>
                      <c:pt idx="3">
                        <c:v>Sudden numbness or weakness on one side of the body</c:v>
                      </c:pt>
                    </c:strCache>
                  </c:strRef>
                </c:cat>
                <c:val>
                  <c:numRef>
                    <c:extLst>
                      <c:ext uri="{02D57815-91ED-43cb-92C2-25804820EDAC}">
                        <c15:formulaRef>
                          <c15:sqref>'Stroke Awareness'!$B$43:$B$46</c15:sqref>
                        </c15:formulaRef>
                      </c:ext>
                    </c:extLst>
                    <c:numCache>
                      <c:formatCode>General</c:formatCode>
                      <c:ptCount val="4"/>
                      <c:pt idx="0">
                        <c:v>184</c:v>
                      </c:pt>
                      <c:pt idx="1">
                        <c:v>204</c:v>
                      </c:pt>
                      <c:pt idx="2">
                        <c:v>203</c:v>
                      </c:pt>
                      <c:pt idx="3">
                        <c:v>207</c:v>
                      </c:pt>
                    </c:numCache>
                  </c:numRef>
                </c:val>
                <c:extLst>
                  <c:ext xmlns:c16="http://schemas.microsoft.com/office/drawing/2014/chart" uri="{C3380CC4-5D6E-409C-BE32-E72D297353CC}">
                    <c16:uniqueId val="{00000007-9605-4038-99DD-12781D3073D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'Stroke Awareness'!$D$42</c15:sqref>
                        </c15:formulaRef>
                      </c:ext>
                    </c:extLst>
                    <c:strCache>
                      <c:ptCount val="1"/>
                      <c:pt idx="0">
                        <c:v>No</c:v>
                      </c:pt>
                    </c:strCache>
                  </c:strRef>
                </c:tx>
                <c:spPr>
                  <a:solidFill>
                    <a:schemeClr val="accent1">
                      <a:shade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'Stroke Awareness'!$A$43:$A$46</c15:sqref>
                        </c15:formulaRef>
                      </c:ext>
                    </c:extLst>
                    <c:strCache>
                      <c:ptCount val="4"/>
                      <c:pt idx="0">
                        <c:v>Difficulty seeing in one or both eyes</c:v>
                      </c:pt>
                      <c:pt idx="1">
                        <c:v>Sudden trouble walking, dizziness, or loss of balance</c:v>
                      </c:pt>
                      <c:pt idx="2">
                        <c:v>Sudden confusion or trouble speaking</c:v>
                      </c:pt>
                      <c:pt idx="3">
                        <c:v>Sudden numbness or weakness on one side of the body</c:v>
                      </c:pt>
                    </c:strCache>
                  </c:strRef>
                </c:cat>
                <c:val>
                  <c:numRef>
                    <c:extLst xmlns:c15="http://schemas.microsoft.com/office/drawing/2012/chart">
                      <c:ext xmlns:c15="http://schemas.microsoft.com/office/drawing/2012/chart" uri="{02D57815-91ED-43cb-92C2-25804820EDAC}">
                        <c15:formulaRef>
                          <c15:sqref>'Stroke Awareness'!$D$43:$D$46</c15:sqref>
                        </c15:formulaRef>
                      </c:ext>
                    </c:extLst>
                    <c:numCache>
                      <c:formatCode>General</c:formatCode>
                      <c:ptCount val="4"/>
                      <c:pt idx="0">
                        <c:v>36</c:v>
                      </c:pt>
                      <c:pt idx="1">
                        <c:v>27</c:v>
                      </c:pt>
                      <c:pt idx="2">
                        <c:v>29</c:v>
                      </c:pt>
                      <c:pt idx="3">
                        <c:v>27</c:v>
                      </c:pt>
                    </c:numCache>
                  </c:numRef>
                </c:val>
                <c:extLst xmlns:c15="http://schemas.microsoft.com/office/drawing/2012/chart">
                  <c:ext xmlns:c16="http://schemas.microsoft.com/office/drawing/2014/chart" uri="{C3380CC4-5D6E-409C-BE32-E72D297353CC}">
                    <c16:uniqueId val="{00000008-9605-4038-99DD-12781D3073D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'Stroke Awareness'!$F$42</c15:sqref>
                        </c15:formulaRef>
                      </c:ext>
                    </c:extLst>
                    <c:strCache>
                      <c:ptCount val="1"/>
                      <c:pt idx="0">
                        <c:v>Blank</c:v>
                      </c:pt>
                    </c:strCache>
                  </c:strRef>
                </c:tx>
                <c:spPr>
                  <a:solidFill>
                    <a:schemeClr val="accent1">
                      <a:tint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'Stroke Awareness'!$A$43:$A$46</c15:sqref>
                        </c15:formulaRef>
                      </c:ext>
                    </c:extLst>
                    <c:strCache>
                      <c:ptCount val="4"/>
                      <c:pt idx="0">
                        <c:v>Difficulty seeing in one or both eyes</c:v>
                      </c:pt>
                      <c:pt idx="1">
                        <c:v>Sudden trouble walking, dizziness, or loss of balance</c:v>
                      </c:pt>
                      <c:pt idx="2">
                        <c:v>Sudden confusion or trouble speaking</c:v>
                      </c:pt>
                      <c:pt idx="3">
                        <c:v>Sudden numbness or weakness on one side of the body</c:v>
                      </c:pt>
                    </c:strCache>
                  </c:strRef>
                </c:cat>
                <c:val>
                  <c:numRef>
                    <c:extLst xmlns:c15="http://schemas.microsoft.com/office/drawing/2012/chart">
                      <c:ext xmlns:c15="http://schemas.microsoft.com/office/drawing/2012/chart" uri="{02D57815-91ED-43cb-92C2-25804820EDAC}">
                        <c15:formulaRef>
                          <c15:sqref>'Stroke Awareness'!$F$43:$F$46</c15:sqref>
                        </c15:formulaRef>
                      </c:ext>
                    </c:extLst>
                    <c:numCache>
                      <c:formatCode>General</c:formatCode>
                      <c:ptCount val="4"/>
                      <c:pt idx="0">
                        <c:v>24</c:v>
                      </c:pt>
                      <c:pt idx="1">
                        <c:v>13</c:v>
                      </c:pt>
                      <c:pt idx="2">
                        <c:v>12</c:v>
                      </c:pt>
                      <c:pt idx="3">
                        <c:v>10</c:v>
                      </c:pt>
                    </c:numCache>
                  </c:numRef>
                </c:val>
                <c:extLst xmlns:c15="http://schemas.microsoft.com/office/drawing/2012/chart">
                  <c:ext xmlns:c16="http://schemas.microsoft.com/office/drawing/2014/chart" uri="{C3380CC4-5D6E-409C-BE32-E72D297353CC}">
                    <c16:uniqueId val="{00000009-9605-4038-99DD-12781D3073D7}"/>
                  </c:ext>
                </c:extLst>
              </c15:ser>
            </c15:filteredBarSeries>
          </c:ext>
        </c:extLst>
      </c:barChart>
      <c:catAx>
        <c:axId val="62863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28633232"/>
        <c:crosses val="autoZero"/>
        <c:auto val="1"/>
        <c:lblAlgn val="l"/>
        <c:lblOffset val="100"/>
        <c:noMultiLvlLbl val="0"/>
      </c:catAx>
      <c:valAx>
        <c:axId val="628633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63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Which of the following increases your risk of stroke?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3"/>
          <c:order val="1"/>
          <c:tx>
            <c:strRef>
              <c:f>'Stroke Awareness'!$M$42</c:f>
              <c:strCache>
                <c:ptCount val="1"/>
                <c:pt idx="0">
                  <c:v>% Yes</c:v>
                </c:pt>
              </c:strCache>
            </c:strRef>
          </c:tx>
          <c:spPr>
            <a:solidFill>
              <a:schemeClr val="accent1">
                <a:tint val="9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'Stroke Awareness'!$K$43:$K$46</c:f>
              <c:strCache>
                <c:ptCount val="4"/>
                <c:pt idx="0">
                  <c:v>Atrial Fibrillation</c:v>
                </c:pt>
                <c:pt idx="1">
                  <c:v>Diabetes</c:v>
                </c:pt>
                <c:pt idx="2">
                  <c:v>High Cholesterol</c:v>
                </c:pt>
                <c:pt idx="3">
                  <c:v>High Blood Pressure</c:v>
                </c:pt>
              </c:strCache>
            </c:strRef>
          </c:cat>
          <c:val>
            <c:numRef>
              <c:f>'Stroke Awareness'!$M$43:$M$46</c:f>
              <c:numCache>
                <c:formatCode>0%</c:formatCode>
                <c:ptCount val="4"/>
                <c:pt idx="0">
                  <c:v>0.61475409836065575</c:v>
                </c:pt>
                <c:pt idx="1">
                  <c:v>0.67213114754098358</c:v>
                </c:pt>
                <c:pt idx="2">
                  <c:v>0.75409836065573765</c:v>
                </c:pt>
                <c:pt idx="3">
                  <c:v>0.91393442622950816</c:v>
                </c:pt>
              </c:numCache>
            </c:numRef>
          </c:val>
          <c:extLst>
            <c:ext xmlns:c16="http://schemas.microsoft.com/office/drawing/2014/chart" uri="{C3380CC4-5D6E-409C-BE32-E72D297353CC}">
              <c16:uniqueId val="{00000000-D128-4B39-9AF4-41A69B2760A1}"/>
            </c:ext>
          </c:extLst>
        </c:ser>
        <c:ser>
          <c:idx val="0"/>
          <c:order val="3"/>
          <c:tx>
            <c:strRef>
              <c:f>'Stroke Awareness'!$O$42</c:f>
              <c:strCache>
                <c:ptCount val="1"/>
                <c:pt idx="0">
                  <c:v>% No</c:v>
                </c:pt>
              </c:strCache>
            </c:strRef>
          </c:tx>
          <c:spPr>
            <a:solidFill>
              <a:schemeClr val="accent1">
                <a:shade val="5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'Stroke Awareness'!$K$43:$K$46</c:f>
              <c:strCache>
                <c:ptCount val="4"/>
                <c:pt idx="0">
                  <c:v>Atrial Fibrillation</c:v>
                </c:pt>
                <c:pt idx="1">
                  <c:v>Diabetes</c:v>
                </c:pt>
                <c:pt idx="2">
                  <c:v>High Cholesterol</c:v>
                </c:pt>
                <c:pt idx="3">
                  <c:v>High Blood Pressure</c:v>
                </c:pt>
              </c:strCache>
            </c:strRef>
          </c:cat>
          <c:val>
            <c:numRef>
              <c:f>'Stroke Awareness'!$O$43:$O$46</c:f>
              <c:numCache>
                <c:formatCode>0%</c:formatCode>
                <c:ptCount val="4"/>
                <c:pt idx="0">
                  <c:v>0.12295081967213115</c:v>
                </c:pt>
                <c:pt idx="1">
                  <c:v>0.15163934426229508</c:v>
                </c:pt>
                <c:pt idx="2">
                  <c:v>8.6065573770491802E-2</c:v>
                </c:pt>
                <c:pt idx="3">
                  <c:v>4.9180327868852458E-2</c:v>
                </c:pt>
              </c:numCache>
            </c:numRef>
          </c:val>
          <c:extLst>
            <c:ext xmlns:c16="http://schemas.microsoft.com/office/drawing/2014/chart" uri="{C3380CC4-5D6E-409C-BE32-E72D297353CC}">
              <c16:uniqueId val="{00000001-D128-4B39-9AF4-41A69B2760A1}"/>
            </c:ext>
          </c:extLst>
        </c:ser>
        <c:ser>
          <c:idx val="4"/>
          <c:order val="5"/>
          <c:tx>
            <c:strRef>
              <c:f>'Stroke Awareness'!$Q$42</c:f>
              <c:strCache>
                <c:ptCount val="1"/>
                <c:pt idx="0">
                  <c:v>% Blank</c:v>
                </c:pt>
              </c:strCache>
            </c:strRef>
          </c:tx>
          <c:spPr>
            <a:solidFill>
              <a:schemeClr val="accent1">
                <a:tint val="70000"/>
              </a:schemeClr>
            </a:solidFill>
            <a:ln>
              <a:noFill/>
            </a:ln>
            <a:effectLst/>
          </c:spPr>
          <c:invertIfNegative val="0"/>
          <c:dLbls>
            <c:dLbl>
              <c:idx val="3"/>
              <c:layout>
                <c:manualLayout>
                  <c:x val="5.2558782849239177E-2"/>
                  <c:y val="-3.32276473089532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28-4B39-9AF4-41A69B2760A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'Stroke Awareness'!$K$43:$K$46</c:f>
              <c:strCache>
                <c:ptCount val="4"/>
                <c:pt idx="0">
                  <c:v>Atrial Fibrillation</c:v>
                </c:pt>
                <c:pt idx="1">
                  <c:v>Diabetes</c:v>
                </c:pt>
                <c:pt idx="2">
                  <c:v>High Cholesterol</c:v>
                </c:pt>
                <c:pt idx="3">
                  <c:v>High Blood Pressure</c:v>
                </c:pt>
              </c:strCache>
            </c:strRef>
          </c:cat>
          <c:val>
            <c:numRef>
              <c:f>'Stroke Awareness'!$Q$43:$Q$46</c:f>
              <c:numCache>
                <c:formatCode>0%</c:formatCode>
                <c:ptCount val="4"/>
                <c:pt idx="0">
                  <c:v>0.26229508196721313</c:v>
                </c:pt>
                <c:pt idx="1">
                  <c:v>0.17622950819672131</c:v>
                </c:pt>
                <c:pt idx="2">
                  <c:v>0.1598360655737705</c:v>
                </c:pt>
                <c:pt idx="3">
                  <c:v>3.6885245901639344E-2</c:v>
                </c:pt>
              </c:numCache>
            </c:numRef>
          </c:val>
          <c:extLst>
            <c:ext xmlns:c16="http://schemas.microsoft.com/office/drawing/2014/chart" uri="{C3380CC4-5D6E-409C-BE32-E72D297353CC}">
              <c16:uniqueId val="{00000003-D128-4B39-9AF4-41A69B2760A1}"/>
            </c:ext>
          </c:extLst>
        </c:ser>
        <c:dLbls>
          <c:showLegendKey val="0"/>
          <c:showVal val="0"/>
          <c:showCatName val="0"/>
          <c:showSerName val="0"/>
          <c:showPercent val="0"/>
          <c:showBubbleSize val="0"/>
        </c:dLbls>
        <c:gapWidth val="55"/>
        <c:overlap val="100"/>
        <c:axId val="628637824"/>
        <c:axId val="628633232"/>
        <c:extLst>
          <c:ext xmlns:c15="http://schemas.microsoft.com/office/drawing/2012/chart" uri="{02D57815-91ED-43cb-92C2-25804820EDAC}">
            <c15:filteredBarSeries>
              <c15:ser>
                <c:idx val="1"/>
                <c:order val="0"/>
                <c:tx>
                  <c:strRef>
                    <c:extLst>
                      <c:ext uri="{02D57815-91ED-43cb-92C2-25804820EDAC}">
                        <c15:formulaRef>
                          <c15:sqref>'Stroke Awareness'!$L$42</c15:sqref>
                        </c15:formulaRef>
                      </c:ext>
                    </c:extLst>
                    <c:strCache>
                      <c:ptCount val="1"/>
                      <c:pt idx="0">
                        <c:v>Yes</c:v>
                      </c:pt>
                    </c:strCache>
                  </c:strRef>
                </c:tx>
                <c:spPr>
                  <a:solidFill>
                    <a:schemeClr val="accent1">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'Stroke Awareness'!$K$43:$K$46</c15:sqref>
                        </c15:formulaRef>
                      </c:ext>
                    </c:extLst>
                    <c:strCache>
                      <c:ptCount val="4"/>
                      <c:pt idx="0">
                        <c:v>Atrial Fibrillation</c:v>
                      </c:pt>
                      <c:pt idx="1">
                        <c:v>Diabetes</c:v>
                      </c:pt>
                      <c:pt idx="2">
                        <c:v>High Cholesterol</c:v>
                      </c:pt>
                      <c:pt idx="3">
                        <c:v>High Blood Pressure</c:v>
                      </c:pt>
                    </c:strCache>
                  </c:strRef>
                </c:cat>
                <c:val>
                  <c:numRef>
                    <c:extLst>
                      <c:ext uri="{02D57815-91ED-43cb-92C2-25804820EDAC}">
                        <c15:formulaRef>
                          <c15:sqref>'Stroke Awareness'!$L$43:$L$46</c15:sqref>
                        </c15:formulaRef>
                      </c:ext>
                    </c:extLst>
                    <c:numCache>
                      <c:formatCode>General</c:formatCode>
                      <c:ptCount val="4"/>
                      <c:pt idx="0">
                        <c:v>150</c:v>
                      </c:pt>
                      <c:pt idx="1">
                        <c:v>164</c:v>
                      </c:pt>
                      <c:pt idx="2">
                        <c:v>184</c:v>
                      </c:pt>
                      <c:pt idx="3">
                        <c:v>223</c:v>
                      </c:pt>
                    </c:numCache>
                  </c:numRef>
                </c:val>
                <c:extLst>
                  <c:ext xmlns:c16="http://schemas.microsoft.com/office/drawing/2014/chart" uri="{C3380CC4-5D6E-409C-BE32-E72D297353CC}">
                    <c16:uniqueId val="{00000004-D128-4B39-9AF4-41A69B2760A1}"/>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'Stroke Awareness'!$N$42</c15:sqref>
                        </c15:formulaRef>
                      </c:ext>
                    </c:extLst>
                    <c:strCache>
                      <c:ptCount val="1"/>
                      <c:pt idx="0">
                        <c:v>No</c:v>
                      </c:pt>
                    </c:strCache>
                  </c:strRef>
                </c:tx>
                <c:spPr>
                  <a:solidFill>
                    <a:schemeClr val="accent1">
                      <a:tint val="50000"/>
                    </a:schemeClr>
                  </a:solidFill>
                  <a:ln>
                    <a:noFill/>
                  </a:ln>
                  <a:effectLst/>
                </c:spPr>
                <c:invertIfNegative val="0"/>
                <c:dLbls>
                  <c:dLbl>
                    <c:idx val="0"/>
                    <c:layout>
                      <c:manualLayout>
                        <c:x val="5.238736870415709E-2"/>
                        <c:y val="-7.1927635135460412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D128-4B39-9AF4-41A69B2760A1}"/>
                      </c:ext>
                    </c:extLst>
                  </c:dLbl>
                  <c:dLbl>
                    <c:idx val="1"/>
                    <c:layout>
                      <c:manualLayout>
                        <c:x val="4.7148631833741468E-2"/>
                        <c:y val="-1.3186580775661367E-16"/>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D128-4B39-9AF4-41A69B2760A1}"/>
                      </c:ext>
                    </c:extLst>
                  </c:dLbl>
                  <c:dLbl>
                    <c:idx val="2"/>
                    <c:layout>
                      <c:manualLayout>
                        <c:x val="4.7148631833741565E-2"/>
                        <c:y val="3.5963817567730206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D128-4B39-9AF4-41A69B2760A1}"/>
                      </c:ext>
                    </c:extLst>
                  </c:dLbl>
                  <c:dLbl>
                    <c:idx val="3"/>
                    <c:layout>
                      <c:manualLayout>
                        <c:x val="4.1909894963325652E-2"/>
                        <c:y val="1.078914527031902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D128-4B39-9AF4-41A69B2760A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'Stroke Awareness'!$K$43:$K$46</c15:sqref>
                        </c15:formulaRef>
                      </c:ext>
                    </c:extLst>
                    <c:strCache>
                      <c:ptCount val="4"/>
                      <c:pt idx="0">
                        <c:v>Atrial Fibrillation</c:v>
                      </c:pt>
                      <c:pt idx="1">
                        <c:v>Diabetes</c:v>
                      </c:pt>
                      <c:pt idx="2">
                        <c:v>High Cholesterol</c:v>
                      </c:pt>
                      <c:pt idx="3">
                        <c:v>High Blood Pressure</c:v>
                      </c:pt>
                    </c:strCache>
                  </c:strRef>
                </c:cat>
                <c:val>
                  <c:numRef>
                    <c:extLst xmlns:c15="http://schemas.microsoft.com/office/drawing/2012/chart">
                      <c:ext xmlns:c15="http://schemas.microsoft.com/office/drawing/2012/chart" uri="{02D57815-91ED-43cb-92C2-25804820EDAC}">
                        <c15:formulaRef>
                          <c15:sqref>'Stroke Awareness'!$N$43:$N$46</c15:sqref>
                        </c15:formulaRef>
                      </c:ext>
                    </c:extLst>
                    <c:numCache>
                      <c:formatCode>General</c:formatCode>
                      <c:ptCount val="4"/>
                      <c:pt idx="0">
                        <c:v>30</c:v>
                      </c:pt>
                      <c:pt idx="1">
                        <c:v>37</c:v>
                      </c:pt>
                      <c:pt idx="2">
                        <c:v>21</c:v>
                      </c:pt>
                      <c:pt idx="3">
                        <c:v>12</c:v>
                      </c:pt>
                    </c:numCache>
                  </c:numRef>
                </c:val>
                <c:extLst xmlns:c15="http://schemas.microsoft.com/office/drawing/2012/chart">
                  <c:ext xmlns:c16="http://schemas.microsoft.com/office/drawing/2014/chart" uri="{C3380CC4-5D6E-409C-BE32-E72D297353CC}">
                    <c16:uniqueId val="{00000009-D128-4B39-9AF4-41A69B2760A1}"/>
                  </c:ext>
                </c:extLst>
              </c15:ser>
            </c15:filteredBarSeries>
            <c15:filteredBarSeries>
              <c15:ser>
                <c:idx val="2"/>
                <c:order val="4"/>
                <c:tx>
                  <c:strRef>
                    <c:extLst xmlns:c15="http://schemas.microsoft.com/office/drawing/2012/chart">
                      <c:ext xmlns:c15="http://schemas.microsoft.com/office/drawing/2012/chart" uri="{02D57815-91ED-43cb-92C2-25804820EDAC}">
                        <c15:formulaRef>
                          <c15:sqref>'Stroke Awareness'!$P$42</c15:sqref>
                        </c15:formulaRef>
                      </c:ext>
                    </c:extLst>
                    <c:strCache>
                      <c:ptCount val="1"/>
                      <c:pt idx="0">
                        <c:v>Blank</c:v>
                      </c:pt>
                    </c:strCache>
                  </c:strRef>
                </c:tx>
                <c:spPr>
                  <a:solidFill>
                    <a:schemeClr val="accent1">
                      <a:shade val="90000"/>
                    </a:schemeClr>
                  </a:solidFill>
                  <a:ln>
                    <a:noFill/>
                  </a:ln>
                  <a:effectLst/>
                </c:spPr>
                <c:invertIfNegative val="0"/>
                <c:cat>
                  <c:strRef>
                    <c:extLst xmlns:c15="http://schemas.microsoft.com/office/drawing/2012/chart">
                      <c:ext xmlns:c15="http://schemas.microsoft.com/office/drawing/2012/chart" uri="{02D57815-91ED-43cb-92C2-25804820EDAC}">
                        <c15:formulaRef>
                          <c15:sqref>'Stroke Awareness'!$K$43:$K$46</c15:sqref>
                        </c15:formulaRef>
                      </c:ext>
                    </c:extLst>
                    <c:strCache>
                      <c:ptCount val="4"/>
                      <c:pt idx="0">
                        <c:v>Atrial Fibrillation</c:v>
                      </c:pt>
                      <c:pt idx="1">
                        <c:v>Diabetes</c:v>
                      </c:pt>
                      <c:pt idx="2">
                        <c:v>High Cholesterol</c:v>
                      </c:pt>
                      <c:pt idx="3">
                        <c:v>High Blood Pressure</c:v>
                      </c:pt>
                    </c:strCache>
                  </c:strRef>
                </c:cat>
                <c:val>
                  <c:numRef>
                    <c:extLst xmlns:c15="http://schemas.microsoft.com/office/drawing/2012/chart">
                      <c:ext xmlns:c15="http://schemas.microsoft.com/office/drawing/2012/chart" uri="{02D57815-91ED-43cb-92C2-25804820EDAC}">
                        <c15:formulaRef>
                          <c15:sqref>'Stroke Awareness'!$P$43:$P$46</c15:sqref>
                        </c15:formulaRef>
                      </c:ext>
                    </c:extLst>
                    <c:numCache>
                      <c:formatCode>General</c:formatCode>
                      <c:ptCount val="4"/>
                      <c:pt idx="0">
                        <c:v>64</c:v>
                      </c:pt>
                      <c:pt idx="1">
                        <c:v>43</c:v>
                      </c:pt>
                      <c:pt idx="2">
                        <c:v>39</c:v>
                      </c:pt>
                      <c:pt idx="3">
                        <c:v>9</c:v>
                      </c:pt>
                    </c:numCache>
                  </c:numRef>
                </c:val>
                <c:extLst xmlns:c15="http://schemas.microsoft.com/office/drawing/2012/chart">
                  <c:ext xmlns:c16="http://schemas.microsoft.com/office/drawing/2014/chart" uri="{C3380CC4-5D6E-409C-BE32-E72D297353CC}">
                    <c16:uniqueId val="{0000000A-D128-4B39-9AF4-41A69B2760A1}"/>
                  </c:ext>
                </c:extLst>
              </c15:ser>
            </c15:filteredBarSeries>
          </c:ext>
        </c:extLst>
      </c:barChart>
      <c:catAx>
        <c:axId val="62863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633232"/>
        <c:crosses val="autoZero"/>
        <c:auto val="1"/>
        <c:lblAlgn val="l"/>
        <c:lblOffset val="100"/>
        <c:noMultiLvlLbl val="0"/>
      </c:catAx>
      <c:valAx>
        <c:axId val="628633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863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16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What, if anything, would prevent you from calling 911?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6583733513920109"/>
          <c:y val="0.2546168051708218"/>
          <c:w val="0.37698199990049103"/>
          <c:h val="0.65270506322545463"/>
        </c:manualLayout>
      </c:layout>
      <c:barChart>
        <c:barDir val="bar"/>
        <c:grouping val="clustered"/>
        <c:varyColors val="0"/>
        <c:ser>
          <c:idx val="1"/>
          <c:order val="1"/>
          <c:tx>
            <c:strRef>
              <c:f>'Barriers to Care'!$C$18</c:f>
              <c:strCache>
                <c:ptCount val="1"/>
                <c:pt idx="0">
                  <c:v>Percent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'Barriers to Care'!$A$19:$A$22</c:f>
              <c:strCache>
                <c:ptCount val="4"/>
                <c:pt idx="0">
                  <c:v>Lack of Insurance</c:v>
                </c:pt>
                <c:pt idx="1">
                  <c:v>Worry of Cost</c:v>
                </c:pt>
                <c:pt idx="2">
                  <c:v>Perception/Anticipation of Care</c:v>
                </c:pt>
                <c:pt idx="3">
                  <c:v>Lack of Knowledge of Importance of Need for Rapid Transportation</c:v>
                </c:pt>
              </c:strCache>
            </c:strRef>
          </c:cat>
          <c:val>
            <c:numRef>
              <c:f>'Barriers to Care'!$C$19:$C$22</c:f>
              <c:numCache>
                <c:formatCode>0%</c:formatCode>
                <c:ptCount val="4"/>
                <c:pt idx="0">
                  <c:v>6.5573770491803282E-2</c:v>
                </c:pt>
                <c:pt idx="1">
                  <c:v>9.8360655737704916E-2</c:v>
                </c:pt>
                <c:pt idx="2">
                  <c:v>0.10245901639344263</c:v>
                </c:pt>
                <c:pt idx="3">
                  <c:v>0.28688524590163933</c:v>
                </c:pt>
              </c:numCache>
            </c:numRef>
          </c:val>
          <c:extLst>
            <c:ext xmlns:c16="http://schemas.microsoft.com/office/drawing/2014/chart" uri="{C3380CC4-5D6E-409C-BE32-E72D297353CC}">
              <c16:uniqueId val="{00000000-C357-4BDC-A0A0-6938531627F2}"/>
            </c:ext>
          </c:extLst>
        </c:ser>
        <c:dLbls>
          <c:showLegendKey val="0"/>
          <c:showVal val="0"/>
          <c:showCatName val="0"/>
          <c:showSerName val="0"/>
          <c:showPercent val="0"/>
          <c:showBubbleSize val="0"/>
        </c:dLbls>
        <c:gapWidth val="64"/>
        <c:axId val="638234752"/>
        <c:axId val="638231800"/>
        <c:extLst>
          <c:ext xmlns:c15="http://schemas.microsoft.com/office/drawing/2012/chart" uri="{02D57815-91ED-43cb-92C2-25804820EDAC}">
            <c15:filteredBarSeries>
              <c15:ser>
                <c:idx val="0"/>
                <c:order val="0"/>
                <c:tx>
                  <c:strRef>
                    <c:extLst>
                      <c:ext uri="{02D57815-91ED-43cb-92C2-25804820EDAC}">
                        <c15:formulaRef>
                          <c15:sqref>'Barriers to Care'!$B$18</c15:sqref>
                        </c15:formulaRef>
                      </c:ext>
                    </c:extLst>
                    <c:strCache>
                      <c:ptCount val="1"/>
                      <c:pt idx="0">
                        <c:v>Count</c:v>
                      </c:pt>
                    </c:strCache>
                  </c:strRef>
                </c:tx>
                <c:spPr>
                  <a:solidFill>
                    <a:schemeClr val="accent1"/>
                  </a:solidFill>
                  <a:ln>
                    <a:noFill/>
                  </a:ln>
                  <a:effectLst/>
                </c:spPr>
                <c:invertIfNegative val="0"/>
                <c:cat>
                  <c:strRef>
                    <c:extLst>
                      <c:ext uri="{02D57815-91ED-43cb-92C2-25804820EDAC}">
                        <c15:formulaRef>
                          <c15:sqref>'Barriers to Care'!$A$19:$A$22</c15:sqref>
                        </c15:formulaRef>
                      </c:ext>
                    </c:extLst>
                    <c:strCache>
                      <c:ptCount val="4"/>
                      <c:pt idx="0">
                        <c:v>Lack of Insurance</c:v>
                      </c:pt>
                      <c:pt idx="1">
                        <c:v>Worry of Cost</c:v>
                      </c:pt>
                      <c:pt idx="2">
                        <c:v>Perception/Anticipation of Care</c:v>
                      </c:pt>
                      <c:pt idx="3">
                        <c:v>Lack of Knowledge of Importance of Need for Rapid Transportation</c:v>
                      </c:pt>
                    </c:strCache>
                  </c:strRef>
                </c:cat>
                <c:val>
                  <c:numRef>
                    <c:extLst>
                      <c:ext uri="{02D57815-91ED-43cb-92C2-25804820EDAC}">
                        <c15:formulaRef>
                          <c15:sqref>'Barriers to Care'!$B$19:$B$22</c15:sqref>
                        </c15:formulaRef>
                      </c:ext>
                    </c:extLst>
                    <c:numCache>
                      <c:formatCode>General</c:formatCode>
                      <c:ptCount val="4"/>
                      <c:pt idx="0">
                        <c:v>16</c:v>
                      </c:pt>
                      <c:pt idx="1">
                        <c:v>24</c:v>
                      </c:pt>
                      <c:pt idx="2">
                        <c:v>25</c:v>
                      </c:pt>
                      <c:pt idx="3">
                        <c:v>70</c:v>
                      </c:pt>
                    </c:numCache>
                  </c:numRef>
                </c:val>
                <c:extLst>
                  <c:ext xmlns:c16="http://schemas.microsoft.com/office/drawing/2014/chart" uri="{C3380CC4-5D6E-409C-BE32-E72D297353CC}">
                    <c16:uniqueId val="{00000001-C357-4BDC-A0A0-6938531627F2}"/>
                  </c:ext>
                </c:extLst>
              </c15:ser>
            </c15:filteredBarSeries>
          </c:ext>
        </c:extLst>
      </c:barChart>
      <c:catAx>
        <c:axId val="638234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8231800"/>
        <c:crosses val="autoZero"/>
        <c:auto val="1"/>
        <c:lblAlgn val="ctr"/>
        <c:lblOffset val="100"/>
        <c:noMultiLvlLbl val="0"/>
      </c:catAx>
      <c:valAx>
        <c:axId val="638231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82347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197638" cy="1604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5095200" y="0"/>
            <a:ext cx="19197638" cy="1604963"/>
          </a:xfrm>
          <a:prstGeom prst="rect">
            <a:avLst/>
          </a:prstGeom>
        </p:spPr>
        <p:txBody>
          <a:bodyPr vert="horz" lIns="91440" tIns="45720" rIns="91440" bIns="45720" rtlCol="0"/>
          <a:lstStyle>
            <a:lvl1pPr algn="r">
              <a:defRPr sz="1200"/>
            </a:lvl1pPr>
          </a:lstStyle>
          <a:p>
            <a:fld id="{F443301B-D114-4043-865A-959F0EC108D0}" type="datetimeFigureOut">
              <a:rPr lang="en-US" smtClean="0"/>
              <a:t>8/8/2018</a:t>
            </a:fld>
            <a:endParaRPr lang="en-US"/>
          </a:p>
        </p:txBody>
      </p:sp>
      <p:sp>
        <p:nvSpPr>
          <p:cNvPr id="4" name="Slide Image Placeholder 3"/>
          <p:cNvSpPr>
            <a:spLocks noGrp="1" noRot="1" noChangeAspect="1"/>
          </p:cNvSpPr>
          <p:nvPr>
            <p:ph type="sldImg" idx="2"/>
          </p:nvPr>
        </p:nvSpPr>
        <p:spPr>
          <a:xfrm>
            <a:off x="13123863" y="2408238"/>
            <a:ext cx="18054637" cy="120364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430713" y="15247938"/>
            <a:ext cx="35440937" cy="1444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0487938"/>
            <a:ext cx="19197638" cy="1604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5095200" y="30487938"/>
            <a:ext cx="19197638" cy="1604962"/>
          </a:xfrm>
          <a:prstGeom prst="rect">
            <a:avLst/>
          </a:prstGeom>
        </p:spPr>
        <p:txBody>
          <a:bodyPr vert="horz" lIns="91440" tIns="45720" rIns="91440" bIns="45720" rtlCol="0" anchor="b"/>
          <a:lstStyle>
            <a:lvl1pPr algn="r">
              <a:defRPr sz="1200"/>
            </a:lvl1pPr>
          </a:lstStyle>
          <a:p>
            <a:fld id="{BE2639EB-0615-4003-88AB-FB1AF0CA26BE}" type="slidenum">
              <a:rPr lang="en-US" smtClean="0"/>
              <a:t>‹#›</a:t>
            </a:fld>
            <a:endParaRPr lang="en-US"/>
          </a:p>
        </p:txBody>
      </p:sp>
    </p:spTree>
    <p:extLst>
      <p:ext uri="{BB962C8B-B14F-4D97-AF65-F5344CB8AC3E}">
        <p14:creationId xmlns:p14="http://schemas.microsoft.com/office/powerpoint/2010/main" val="272308523"/>
      </p:ext>
    </p:extLst>
  </p:cSld>
  <p:clrMap bg1="lt1" tx1="dk1" bg2="lt2" tx2="dk2" accent1="accent1" accent2="accent2" accent3="accent3" accent4="accent4" accent5="accent5" accent6="accent6" hlink="hlink" folHlink="folHlink"/>
  <p:notesStyle>
    <a:lvl1pPr marL="0" algn="l" defTabSz="637885" rtl="0" eaLnBrk="1" latinLnBrk="0" hangingPunct="1">
      <a:defRPr sz="837" kern="1200">
        <a:solidFill>
          <a:schemeClr val="tx1"/>
        </a:solidFill>
        <a:latin typeface="+mn-lt"/>
        <a:ea typeface="+mn-ea"/>
        <a:cs typeface="+mn-cs"/>
      </a:defRPr>
    </a:lvl1pPr>
    <a:lvl2pPr marL="318943" algn="l" defTabSz="637885" rtl="0" eaLnBrk="1" latinLnBrk="0" hangingPunct="1">
      <a:defRPr sz="837" kern="1200">
        <a:solidFill>
          <a:schemeClr val="tx1"/>
        </a:solidFill>
        <a:latin typeface="+mn-lt"/>
        <a:ea typeface="+mn-ea"/>
        <a:cs typeface="+mn-cs"/>
      </a:defRPr>
    </a:lvl2pPr>
    <a:lvl3pPr marL="637885" algn="l" defTabSz="637885" rtl="0" eaLnBrk="1" latinLnBrk="0" hangingPunct="1">
      <a:defRPr sz="837" kern="1200">
        <a:solidFill>
          <a:schemeClr val="tx1"/>
        </a:solidFill>
        <a:latin typeface="+mn-lt"/>
        <a:ea typeface="+mn-ea"/>
        <a:cs typeface="+mn-cs"/>
      </a:defRPr>
    </a:lvl3pPr>
    <a:lvl4pPr marL="956828" algn="l" defTabSz="637885" rtl="0" eaLnBrk="1" latinLnBrk="0" hangingPunct="1">
      <a:defRPr sz="837" kern="1200">
        <a:solidFill>
          <a:schemeClr val="tx1"/>
        </a:solidFill>
        <a:latin typeface="+mn-lt"/>
        <a:ea typeface="+mn-ea"/>
        <a:cs typeface="+mn-cs"/>
      </a:defRPr>
    </a:lvl4pPr>
    <a:lvl5pPr marL="1275771" algn="l" defTabSz="637885" rtl="0" eaLnBrk="1" latinLnBrk="0" hangingPunct="1">
      <a:defRPr sz="837" kern="1200">
        <a:solidFill>
          <a:schemeClr val="tx1"/>
        </a:solidFill>
        <a:latin typeface="+mn-lt"/>
        <a:ea typeface="+mn-ea"/>
        <a:cs typeface="+mn-cs"/>
      </a:defRPr>
    </a:lvl5pPr>
    <a:lvl6pPr marL="1594714" algn="l" defTabSz="637885" rtl="0" eaLnBrk="1" latinLnBrk="0" hangingPunct="1">
      <a:defRPr sz="837" kern="1200">
        <a:solidFill>
          <a:schemeClr val="tx1"/>
        </a:solidFill>
        <a:latin typeface="+mn-lt"/>
        <a:ea typeface="+mn-ea"/>
        <a:cs typeface="+mn-cs"/>
      </a:defRPr>
    </a:lvl6pPr>
    <a:lvl7pPr marL="1913656" algn="l" defTabSz="637885" rtl="0" eaLnBrk="1" latinLnBrk="0" hangingPunct="1">
      <a:defRPr sz="837" kern="1200">
        <a:solidFill>
          <a:schemeClr val="tx1"/>
        </a:solidFill>
        <a:latin typeface="+mn-lt"/>
        <a:ea typeface="+mn-ea"/>
        <a:cs typeface="+mn-cs"/>
      </a:defRPr>
    </a:lvl7pPr>
    <a:lvl8pPr marL="2232599" algn="l" defTabSz="637885" rtl="0" eaLnBrk="1" latinLnBrk="0" hangingPunct="1">
      <a:defRPr sz="837" kern="1200">
        <a:solidFill>
          <a:schemeClr val="tx1"/>
        </a:solidFill>
        <a:latin typeface="+mn-lt"/>
        <a:ea typeface="+mn-ea"/>
        <a:cs typeface="+mn-cs"/>
      </a:defRPr>
    </a:lvl8pPr>
    <a:lvl9pPr marL="2551542" algn="l" defTabSz="637885" rtl="0" eaLnBrk="1" latinLnBrk="0" hangingPunct="1">
      <a:defRPr sz="8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3863" y="2408238"/>
            <a:ext cx="18054637" cy="12036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639EB-0615-4003-88AB-FB1AF0CA26BE}" type="slidenum">
              <a:rPr lang="en-US" smtClean="0"/>
              <a:t>1</a:t>
            </a:fld>
            <a:endParaRPr lang="en-US"/>
          </a:p>
        </p:txBody>
      </p:sp>
    </p:spTree>
    <p:extLst>
      <p:ext uri="{BB962C8B-B14F-4D97-AF65-F5344CB8AC3E}">
        <p14:creationId xmlns:p14="http://schemas.microsoft.com/office/powerpoint/2010/main" val="327541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97862" indent="0" algn="ctr">
              <a:buNone/>
              <a:defRPr>
                <a:solidFill>
                  <a:schemeClr val="tx1">
                    <a:tint val="75000"/>
                  </a:schemeClr>
                </a:solidFill>
              </a:defRPr>
            </a:lvl2pPr>
            <a:lvl3pPr marL="2995724" indent="0" algn="ctr">
              <a:buNone/>
              <a:defRPr>
                <a:solidFill>
                  <a:schemeClr val="tx1">
                    <a:tint val="75000"/>
                  </a:schemeClr>
                </a:solidFill>
              </a:defRPr>
            </a:lvl3pPr>
            <a:lvl4pPr marL="4493586" indent="0" algn="ctr">
              <a:buNone/>
              <a:defRPr>
                <a:solidFill>
                  <a:schemeClr val="tx1">
                    <a:tint val="75000"/>
                  </a:schemeClr>
                </a:solidFill>
              </a:defRPr>
            </a:lvl4pPr>
            <a:lvl5pPr marL="5991448" indent="0" algn="ctr">
              <a:buNone/>
              <a:defRPr>
                <a:solidFill>
                  <a:schemeClr val="tx1">
                    <a:tint val="75000"/>
                  </a:schemeClr>
                </a:solidFill>
              </a:defRPr>
            </a:lvl5pPr>
            <a:lvl6pPr marL="7489310" indent="0" algn="ctr">
              <a:buNone/>
              <a:defRPr>
                <a:solidFill>
                  <a:schemeClr val="tx1">
                    <a:tint val="75000"/>
                  </a:schemeClr>
                </a:solidFill>
              </a:defRPr>
            </a:lvl6pPr>
            <a:lvl7pPr marL="8987173" indent="0" algn="ctr">
              <a:buNone/>
              <a:defRPr>
                <a:solidFill>
                  <a:schemeClr val="tx1">
                    <a:tint val="75000"/>
                  </a:schemeClr>
                </a:solidFill>
              </a:defRPr>
            </a:lvl7pPr>
            <a:lvl8pPr marL="10485035" indent="0" algn="ctr">
              <a:buNone/>
              <a:defRPr>
                <a:solidFill>
                  <a:schemeClr val="tx1">
                    <a:tint val="75000"/>
                  </a:schemeClr>
                </a:solidFill>
              </a:defRPr>
            </a:lvl8pPr>
            <a:lvl9pPr marL="119828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279FF3-0D1D-435A-A9C6-F921235DAFE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79FF3-0D1D-435A-A9C6-F921235DAFE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991" y="4922524"/>
            <a:ext cx="41473757" cy="1048562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8299" y="4922524"/>
            <a:ext cx="123884053" cy="1048562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79FF3-0D1D-435A-A9C6-F921235DAFE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79FF3-0D1D-435A-A9C6-F921235DAFE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134" b="1" cap="all"/>
            </a:lvl1pPr>
          </a:lstStyle>
          <a:p>
            <a:r>
              <a:rPr lang="en-US"/>
              <a:t>Click to edit Master title style</a:t>
            </a:r>
          </a:p>
        </p:txBody>
      </p:sp>
      <p:sp>
        <p:nvSpPr>
          <p:cNvPr id="3" name="Text Placeholder 2"/>
          <p:cNvSpPr>
            <a:spLocks noGrp="1"/>
          </p:cNvSpPr>
          <p:nvPr>
            <p:ph type="body" idx="1"/>
          </p:nvPr>
        </p:nvSpPr>
        <p:spPr>
          <a:xfrm>
            <a:off x="2600327" y="9301484"/>
            <a:ext cx="27980640" cy="4800598"/>
          </a:xfrm>
        </p:spPr>
        <p:txBody>
          <a:bodyPr anchor="b"/>
          <a:lstStyle>
            <a:lvl1pPr marL="0" indent="0">
              <a:buNone/>
              <a:defRPr sz="6534">
                <a:solidFill>
                  <a:schemeClr val="tx1">
                    <a:tint val="75000"/>
                  </a:schemeClr>
                </a:solidFill>
              </a:defRPr>
            </a:lvl1pPr>
            <a:lvl2pPr marL="1497862" indent="0">
              <a:buNone/>
              <a:defRPr sz="5934">
                <a:solidFill>
                  <a:schemeClr val="tx1">
                    <a:tint val="75000"/>
                  </a:schemeClr>
                </a:solidFill>
              </a:defRPr>
            </a:lvl2pPr>
            <a:lvl3pPr marL="2995724" indent="0">
              <a:buNone/>
              <a:defRPr sz="5267">
                <a:solidFill>
                  <a:schemeClr val="tx1">
                    <a:tint val="75000"/>
                  </a:schemeClr>
                </a:solidFill>
              </a:defRPr>
            </a:lvl3pPr>
            <a:lvl4pPr marL="4493586" indent="0">
              <a:buNone/>
              <a:defRPr sz="4534">
                <a:solidFill>
                  <a:schemeClr val="tx1">
                    <a:tint val="75000"/>
                  </a:schemeClr>
                </a:solidFill>
              </a:defRPr>
            </a:lvl4pPr>
            <a:lvl5pPr marL="5991448" indent="0">
              <a:buNone/>
              <a:defRPr sz="4534">
                <a:solidFill>
                  <a:schemeClr val="tx1">
                    <a:tint val="75000"/>
                  </a:schemeClr>
                </a:solidFill>
              </a:defRPr>
            </a:lvl5pPr>
            <a:lvl6pPr marL="7489310" indent="0">
              <a:buNone/>
              <a:defRPr sz="4534">
                <a:solidFill>
                  <a:schemeClr val="tx1">
                    <a:tint val="75000"/>
                  </a:schemeClr>
                </a:solidFill>
              </a:defRPr>
            </a:lvl6pPr>
            <a:lvl7pPr marL="8987173" indent="0">
              <a:buNone/>
              <a:defRPr sz="4534">
                <a:solidFill>
                  <a:schemeClr val="tx1">
                    <a:tint val="75000"/>
                  </a:schemeClr>
                </a:solidFill>
              </a:defRPr>
            </a:lvl7pPr>
            <a:lvl8pPr marL="10485035" indent="0">
              <a:buNone/>
              <a:defRPr sz="4534">
                <a:solidFill>
                  <a:schemeClr val="tx1">
                    <a:tint val="75000"/>
                  </a:schemeClr>
                </a:solidFill>
              </a:defRPr>
            </a:lvl8pPr>
            <a:lvl9pPr marL="11982896" indent="0">
              <a:buNone/>
              <a:defRPr sz="453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279FF3-0D1D-435A-A9C6-F921235DAFE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8298" y="28676604"/>
            <a:ext cx="82678903" cy="81102198"/>
          </a:xfrm>
        </p:spPr>
        <p:txBody>
          <a:bodyPr/>
          <a:lstStyle>
            <a:lvl1pPr>
              <a:defRPr sz="9200"/>
            </a:lvl1pPr>
            <a:lvl2pPr>
              <a:defRPr sz="7867"/>
            </a:lvl2pPr>
            <a:lvl3pPr>
              <a:defRPr sz="6534"/>
            </a:lvl3pPr>
            <a:lvl4pPr>
              <a:defRPr sz="5934"/>
            </a:lvl4pPr>
            <a:lvl5pPr>
              <a:defRPr sz="5934"/>
            </a:lvl5pPr>
            <a:lvl6pPr>
              <a:defRPr sz="5934"/>
            </a:lvl6pPr>
            <a:lvl7pPr>
              <a:defRPr sz="5934"/>
            </a:lvl7pPr>
            <a:lvl8pPr>
              <a:defRPr sz="5934"/>
            </a:lvl8pPr>
            <a:lvl9pPr>
              <a:defRPr sz="5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45842" y="28676604"/>
            <a:ext cx="82678907" cy="81102198"/>
          </a:xfrm>
        </p:spPr>
        <p:txBody>
          <a:bodyPr/>
          <a:lstStyle>
            <a:lvl1pPr>
              <a:defRPr sz="9200"/>
            </a:lvl1pPr>
            <a:lvl2pPr>
              <a:defRPr sz="7867"/>
            </a:lvl2pPr>
            <a:lvl3pPr>
              <a:defRPr sz="6534"/>
            </a:lvl3pPr>
            <a:lvl4pPr>
              <a:defRPr sz="5934"/>
            </a:lvl4pPr>
            <a:lvl5pPr>
              <a:defRPr sz="5934"/>
            </a:lvl5pPr>
            <a:lvl6pPr>
              <a:defRPr sz="5934"/>
            </a:lvl6pPr>
            <a:lvl7pPr>
              <a:defRPr sz="5934"/>
            </a:lvl7pPr>
            <a:lvl8pPr>
              <a:defRPr sz="5934"/>
            </a:lvl8pPr>
            <a:lvl9pPr>
              <a:defRPr sz="5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279FF3-0D1D-435A-A9C6-F921235DAFE9}"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4912362"/>
            <a:ext cx="14544677" cy="2047238"/>
          </a:xfrm>
        </p:spPr>
        <p:txBody>
          <a:bodyPr anchor="b"/>
          <a:lstStyle>
            <a:lvl1pPr marL="0" indent="0">
              <a:buNone/>
              <a:defRPr sz="7867" b="1"/>
            </a:lvl1pPr>
            <a:lvl2pPr marL="1497862" indent="0">
              <a:buNone/>
              <a:defRPr sz="6534" b="1"/>
            </a:lvl2pPr>
            <a:lvl3pPr marL="2995724" indent="0">
              <a:buNone/>
              <a:defRPr sz="5934" b="1"/>
            </a:lvl3pPr>
            <a:lvl4pPr marL="4493586" indent="0">
              <a:buNone/>
              <a:defRPr sz="5267" b="1"/>
            </a:lvl4pPr>
            <a:lvl5pPr marL="5991448" indent="0">
              <a:buNone/>
              <a:defRPr sz="5267" b="1"/>
            </a:lvl5pPr>
            <a:lvl6pPr marL="7489310" indent="0">
              <a:buNone/>
              <a:defRPr sz="5267" b="1"/>
            </a:lvl6pPr>
            <a:lvl7pPr marL="8987173" indent="0">
              <a:buNone/>
              <a:defRPr sz="5267" b="1"/>
            </a:lvl7pPr>
            <a:lvl8pPr marL="10485035" indent="0">
              <a:buNone/>
              <a:defRPr sz="5267" b="1"/>
            </a:lvl8pPr>
            <a:lvl9pPr marL="11982896" indent="0">
              <a:buNone/>
              <a:defRPr sz="5267" b="1"/>
            </a:lvl9pPr>
          </a:lstStyle>
          <a:p>
            <a:pPr lvl="0"/>
            <a:r>
              <a:rPr lang="en-US"/>
              <a:t>Click to edit Master text styles</a:t>
            </a:r>
          </a:p>
        </p:txBody>
      </p:sp>
      <p:sp>
        <p:nvSpPr>
          <p:cNvPr id="4" name="Content Placeholder 3"/>
          <p:cNvSpPr>
            <a:spLocks noGrp="1"/>
          </p:cNvSpPr>
          <p:nvPr>
            <p:ph sz="half" idx="2"/>
          </p:nvPr>
        </p:nvSpPr>
        <p:spPr>
          <a:xfrm>
            <a:off x="1645921" y="6959600"/>
            <a:ext cx="14544677" cy="12644122"/>
          </a:xfrm>
        </p:spPr>
        <p:txBody>
          <a:bodyPr/>
          <a:lstStyle>
            <a:lvl1pPr>
              <a:defRPr sz="7867"/>
            </a:lvl1pPr>
            <a:lvl2pPr>
              <a:defRPr sz="6534"/>
            </a:lvl2pPr>
            <a:lvl3pPr>
              <a:defRPr sz="5934"/>
            </a:lvl3pPr>
            <a:lvl4pPr>
              <a:defRPr sz="5267"/>
            </a:lvl4pPr>
            <a:lvl5pPr>
              <a:defRPr sz="5267"/>
            </a:lvl5pPr>
            <a:lvl6pPr>
              <a:defRPr sz="5267"/>
            </a:lvl6pPr>
            <a:lvl7pPr>
              <a:defRPr sz="5267"/>
            </a:lvl7pPr>
            <a:lvl8pPr>
              <a:defRPr sz="5267"/>
            </a:lvl8pPr>
            <a:lvl9pPr>
              <a:defRPr sz="5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3" y="4912362"/>
            <a:ext cx="14550390" cy="2047238"/>
          </a:xfrm>
        </p:spPr>
        <p:txBody>
          <a:bodyPr anchor="b"/>
          <a:lstStyle>
            <a:lvl1pPr marL="0" indent="0">
              <a:buNone/>
              <a:defRPr sz="7867" b="1"/>
            </a:lvl1pPr>
            <a:lvl2pPr marL="1497862" indent="0">
              <a:buNone/>
              <a:defRPr sz="6534" b="1"/>
            </a:lvl2pPr>
            <a:lvl3pPr marL="2995724" indent="0">
              <a:buNone/>
              <a:defRPr sz="5934" b="1"/>
            </a:lvl3pPr>
            <a:lvl4pPr marL="4493586" indent="0">
              <a:buNone/>
              <a:defRPr sz="5267" b="1"/>
            </a:lvl4pPr>
            <a:lvl5pPr marL="5991448" indent="0">
              <a:buNone/>
              <a:defRPr sz="5267" b="1"/>
            </a:lvl5pPr>
            <a:lvl6pPr marL="7489310" indent="0">
              <a:buNone/>
              <a:defRPr sz="5267" b="1"/>
            </a:lvl6pPr>
            <a:lvl7pPr marL="8987173" indent="0">
              <a:buNone/>
              <a:defRPr sz="5267" b="1"/>
            </a:lvl7pPr>
            <a:lvl8pPr marL="10485035" indent="0">
              <a:buNone/>
              <a:defRPr sz="5267" b="1"/>
            </a:lvl8pPr>
            <a:lvl9pPr marL="11982896" indent="0">
              <a:buNone/>
              <a:defRPr sz="5267" b="1"/>
            </a:lvl9pPr>
          </a:lstStyle>
          <a:p>
            <a:pPr lvl="0"/>
            <a:r>
              <a:rPr lang="en-US"/>
              <a:t>Click to edit Master text styles</a:t>
            </a:r>
          </a:p>
        </p:txBody>
      </p:sp>
      <p:sp>
        <p:nvSpPr>
          <p:cNvPr id="6" name="Content Placeholder 5"/>
          <p:cNvSpPr>
            <a:spLocks noGrp="1"/>
          </p:cNvSpPr>
          <p:nvPr>
            <p:ph sz="quarter" idx="4"/>
          </p:nvPr>
        </p:nvSpPr>
        <p:spPr>
          <a:xfrm>
            <a:off x="16722093" y="6959600"/>
            <a:ext cx="14550390" cy="12644122"/>
          </a:xfrm>
        </p:spPr>
        <p:txBody>
          <a:bodyPr/>
          <a:lstStyle>
            <a:lvl1pPr>
              <a:defRPr sz="7867"/>
            </a:lvl1pPr>
            <a:lvl2pPr>
              <a:defRPr sz="6534"/>
            </a:lvl2pPr>
            <a:lvl3pPr>
              <a:defRPr sz="5934"/>
            </a:lvl3pPr>
            <a:lvl4pPr>
              <a:defRPr sz="5267"/>
            </a:lvl4pPr>
            <a:lvl5pPr>
              <a:defRPr sz="5267"/>
            </a:lvl5pPr>
            <a:lvl6pPr>
              <a:defRPr sz="5267"/>
            </a:lvl6pPr>
            <a:lvl7pPr>
              <a:defRPr sz="5267"/>
            </a:lvl7pPr>
            <a:lvl8pPr>
              <a:defRPr sz="5267"/>
            </a:lvl8pPr>
            <a:lvl9pPr>
              <a:defRPr sz="5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279FF3-0D1D-435A-A9C6-F921235DAFE9}" type="datetimeFigureOut">
              <a:rPr lang="en-US" smtClean="0"/>
              <a:pPr/>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279FF3-0D1D-435A-A9C6-F921235DAFE9}" type="datetimeFigureOut">
              <a:rPr lang="en-US" smtClean="0"/>
              <a:pPr/>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79FF3-0D1D-435A-A9C6-F921235DAFE9}" type="datetimeFigureOut">
              <a:rPr lang="en-US" smtClean="0"/>
              <a:pPr/>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534" b="1"/>
            </a:lvl1pPr>
          </a:lstStyle>
          <a:p>
            <a:r>
              <a:rPr lang="en-US"/>
              <a:t>Click to edit Master title style</a:t>
            </a:r>
          </a:p>
        </p:txBody>
      </p:sp>
      <p:sp>
        <p:nvSpPr>
          <p:cNvPr id="3" name="Content Placeholder 2"/>
          <p:cNvSpPr>
            <a:spLocks noGrp="1"/>
          </p:cNvSpPr>
          <p:nvPr>
            <p:ph idx="1"/>
          </p:nvPr>
        </p:nvSpPr>
        <p:spPr>
          <a:xfrm>
            <a:off x="12870180" y="873762"/>
            <a:ext cx="18402300" cy="18729962"/>
          </a:xfrm>
        </p:spPr>
        <p:txBody>
          <a:bodyPr/>
          <a:lstStyle>
            <a:lvl1pPr>
              <a:defRPr sz="10467"/>
            </a:lvl1pPr>
            <a:lvl2pPr>
              <a:defRPr sz="9200"/>
            </a:lvl2pPr>
            <a:lvl3pPr>
              <a:defRPr sz="7867"/>
            </a:lvl3pPr>
            <a:lvl4pPr>
              <a:defRPr sz="6534"/>
            </a:lvl4pPr>
            <a:lvl5pPr>
              <a:defRPr sz="6534"/>
            </a:lvl5pPr>
            <a:lvl6pPr>
              <a:defRPr sz="6534"/>
            </a:lvl6pPr>
            <a:lvl7pPr>
              <a:defRPr sz="6534"/>
            </a:lvl7pPr>
            <a:lvl8pPr>
              <a:defRPr sz="6534"/>
            </a:lvl8pPr>
            <a:lvl9pPr>
              <a:defRPr sz="65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2"/>
            <a:ext cx="10829927" cy="15011402"/>
          </a:xfrm>
        </p:spPr>
        <p:txBody>
          <a:bodyPr/>
          <a:lstStyle>
            <a:lvl1pPr marL="0" indent="0">
              <a:buNone/>
              <a:defRPr sz="4534"/>
            </a:lvl1pPr>
            <a:lvl2pPr marL="1497862" indent="0">
              <a:buNone/>
              <a:defRPr sz="3934"/>
            </a:lvl2pPr>
            <a:lvl3pPr marL="2995724" indent="0">
              <a:buNone/>
              <a:defRPr sz="3267"/>
            </a:lvl3pPr>
            <a:lvl4pPr marL="4493586" indent="0">
              <a:buNone/>
              <a:defRPr sz="2933"/>
            </a:lvl4pPr>
            <a:lvl5pPr marL="5991448" indent="0">
              <a:buNone/>
              <a:defRPr sz="2933"/>
            </a:lvl5pPr>
            <a:lvl6pPr marL="7489310" indent="0">
              <a:buNone/>
              <a:defRPr sz="2933"/>
            </a:lvl6pPr>
            <a:lvl7pPr marL="8987173" indent="0">
              <a:buNone/>
              <a:defRPr sz="2933"/>
            </a:lvl7pPr>
            <a:lvl8pPr marL="10485035" indent="0">
              <a:buNone/>
              <a:defRPr sz="2933"/>
            </a:lvl8pPr>
            <a:lvl9pPr marL="11982896" indent="0">
              <a:buNone/>
              <a:defRPr sz="2933"/>
            </a:lvl9pPr>
          </a:lstStyle>
          <a:p>
            <a:pPr lvl="0"/>
            <a:r>
              <a:rPr lang="en-US"/>
              <a:t>Click to edit Master text styles</a:t>
            </a:r>
          </a:p>
        </p:txBody>
      </p:sp>
      <p:sp>
        <p:nvSpPr>
          <p:cNvPr id="5" name="Date Placeholder 4"/>
          <p:cNvSpPr>
            <a:spLocks noGrp="1"/>
          </p:cNvSpPr>
          <p:nvPr>
            <p:ph type="dt" sz="half" idx="10"/>
          </p:nvPr>
        </p:nvSpPr>
        <p:spPr/>
        <p:txBody>
          <a:bodyPr/>
          <a:lstStyle/>
          <a:p>
            <a:fld id="{EA279FF3-0D1D-435A-A9C6-F921235DAFE9}"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534"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0467"/>
            </a:lvl1pPr>
            <a:lvl2pPr marL="1497862" indent="0">
              <a:buNone/>
              <a:defRPr sz="9200"/>
            </a:lvl2pPr>
            <a:lvl3pPr marL="2995724" indent="0">
              <a:buNone/>
              <a:defRPr sz="7867"/>
            </a:lvl3pPr>
            <a:lvl4pPr marL="4493586" indent="0">
              <a:buNone/>
              <a:defRPr sz="6534"/>
            </a:lvl4pPr>
            <a:lvl5pPr marL="5991448" indent="0">
              <a:buNone/>
              <a:defRPr sz="6534"/>
            </a:lvl5pPr>
            <a:lvl6pPr marL="7489310" indent="0">
              <a:buNone/>
              <a:defRPr sz="6534"/>
            </a:lvl6pPr>
            <a:lvl7pPr marL="8987173" indent="0">
              <a:buNone/>
              <a:defRPr sz="6534"/>
            </a:lvl7pPr>
            <a:lvl8pPr marL="10485035" indent="0">
              <a:buNone/>
              <a:defRPr sz="6534"/>
            </a:lvl8pPr>
            <a:lvl9pPr marL="11982896" indent="0">
              <a:buNone/>
              <a:defRPr sz="6534"/>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534"/>
            </a:lvl1pPr>
            <a:lvl2pPr marL="1497862" indent="0">
              <a:buNone/>
              <a:defRPr sz="3934"/>
            </a:lvl2pPr>
            <a:lvl3pPr marL="2995724" indent="0">
              <a:buNone/>
              <a:defRPr sz="3267"/>
            </a:lvl3pPr>
            <a:lvl4pPr marL="4493586" indent="0">
              <a:buNone/>
              <a:defRPr sz="2933"/>
            </a:lvl4pPr>
            <a:lvl5pPr marL="5991448" indent="0">
              <a:buNone/>
              <a:defRPr sz="2933"/>
            </a:lvl5pPr>
            <a:lvl6pPr marL="7489310" indent="0">
              <a:buNone/>
              <a:defRPr sz="2933"/>
            </a:lvl6pPr>
            <a:lvl7pPr marL="8987173" indent="0">
              <a:buNone/>
              <a:defRPr sz="2933"/>
            </a:lvl7pPr>
            <a:lvl8pPr marL="10485035" indent="0">
              <a:buNone/>
              <a:defRPr sz="2933"/>
            </a:lvl8pPr>
            <a:lvl9pPr marL="11982896" indent="0">
              <a:buNone/>
              <a:defRPr sz="2933"/>
            </a:lvl9pPr>
          </a:lstStyle>
          <a:p>
            <a:pPr lvl="0"/>
            <a:r>
              <a:rPr lang="en-US"/>
              <a:t>Click to edit Master text styles</a:t>
            </a:r>
          </a:p>
        </p:txBody>
      </p:sp>
      <p:sp>
        <p:nvSpPr>
          <p:cNvPr id="5" name="Date Placeholder 4"/>
          <p:cNvSpPr>
            <a:spLocks noGrp="1"/>
          </p:cNvSpPr>
          <p:nvPr>
            <p:ph type="dt" sz="half" idx="10"/>
          </p:nvPr>
        </p:nvSpPr>
        <p:spPr/>
        <p:txBody>
          <a:bodyPr/>
          <a:lstStyle/>
          <a:p>
            <a:fld id="{EA279FF3-0D1D-435A-A9C6-F921235DAFE9}"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5A8A6-FC0E-44D4-9CF6-652E3923A3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449336" tIns="224668" rIns="449336" bIns="224668" rtlCol="0" anchor="ctr">
            <a:normAutofit/>
          </a:bodyPr>
          <a:lstStyle/>
          <a:p>
            <a:r>
              <a:rPr lang="en-US"/>
              <a:t>Click to edit Master title style</a:t>
            </a:r>
          </a:p>
        </p:txBody>
      </p:sp>
      <p:sp>
        <p:nvSpPr>
          <p:cNvPr id="3" name="Text Placeholder 2"/>
          <p:cNvSpPr>
            <a:spLocks noGrp="1"/>
          </p:cNvSpPr>
          <p:nvPr>
            <p:ph type="body" idx="1"/>
          </p:nvPr>
        </p:nvSpPr>
        <p:spPr>
          <a:xfrm>
            <a:off x="1645920" y="5120642"/>
            <a:ext cx="29626560" cy="14483082"/>
          </a:xfrm>
          <a:prstGeom prst="rect">
            <a:avLst/>
          </a:prstGeom>
        </p:spPr>
        <p:txBody>
          <a:bodyPr vert="horz" lIns="449336" tIns="224668" rIns="449336" bIns="2246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449336" tIns="224668" rIns="449336" bIns="224668" rtlCol="0" anchor="ctr"/>
          <a:lstStyle>
            <a:lvl1pPr algn="l">
              <a:defRPr sz="3934">
                <a:solidFill>
                  <a:schemeClr val="tx1">
                    <a:tint val="75000"/>
                  </a:schemeClr>
                </a:solidFill>
              </a:defRPr>
            </a:lvl1pPr>
          </a:lstStyle>
          <a:p>
            <a:fld id="{EA279FF3-0D1D-435A-A9C6-F921235DAFE9}" type="datetimeFigureOut">
              <a:rPr lang="en-US" smtClean="0"/>
              <a:pPr/>
              <a:t>8/8/2018</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449336" tIns="224668" rIns="449336" bIns="224668" rtlCol="0" anchor="ctr"/>
          <a:lstStyle>
            <a:lvl1pPr algn="ctr">
              <a:defRPr sz="39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449336" tIns="224668" rIns="449336" bIns="224668" rtlCol="0" anchor="ctr"/>
          <a:lstStyle>
            <a:lvl1pPr algn="r">
              <a:defRPr sz="3934">
                <a:solidFill>
                  <a:schemeClr val="tx1">
                    <a:tint val="75000"/>
                  </a:schemeClr>
                </a:solidFill>
              </a:defRPr>
            </a:lvl1pPr>
          </a:lstStyle>
          <a:p>
            <a:fld id="{0A15A8A6-FC0E-44D4-9CF6-652E3923A3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95724" rtl="0" eaLnBrk="1" latinLnBrk="0" hangingPunct="1">
        <a:spcBef>
          <a:spcPct val="0"/>
        </a:spcBef>
        <a:buNone/>
        <a:defRPr sz="14401" kern="1200">
          <a:solidFill>
            <a:schemeClr val="tx1"/>
          </a:solidFill>
          <a:latin typeface="+mj-lt"/>
          <a:ea typeface="+mj-ea"/>
          <a:cs typeface="+mj-cs"/>
        </a:defRPr>
      </a:lvl1pPr>
    </p:titleStyle>
    <p:bodyStyle>
      <a:lvl1pPr marL="1123397" indent="-1123397" algn="l" defTabSz="2995724" rtl="0" eaLnBrk="1" latinLnBrk="0" hangingPunct="1">
        <a:spcBef>
          <a:spcPct val="20000"/>
        </a:spcBef>
        <a:buFont typeface="Arial" pitchFamily="34" charset="0"/>
        <a:buChar char="•"/>
        <a:defRPr sz="10467" kern="1200">
          <a:solidFill>
            <a:schemeClr val="tx1"/>
          </a:solidFill>
          <a:latin typeface="+mn-lt"/>
          <a:ea typeface="+mn-ea"/>
          <a:cs typeface="+mn-cs"/>
        </a:defRPr>
      </a:lvl1pPr>
      <a:lvl2pPr marL="2434026" indent="-936164" algn="l" defTabSz="2995724" rtl="0" eaLnBrk="1" latinLnBrk="0" hangingPunct="1">
        <a:spcBef>
          <a:spcPct val="20000"/>
        </a:spcBef>
        <a:buFont typeface="Arial" pitchFamily="34" charset="0"/>
        <a:buChar char="–"/>
        <a:defRPr sz="9200" kern="1200">
          <a:solidFill>
            <a:schemeClr val="tx1"/>
          </a:solidFill>
          <a:latin typeface="+mn-lt"/>
          <a:ea typeface="+mn-ea"/>
          <a:cs typeface="+mn-cs"/>
        </a:defRPr>
      </a:lvl2pPr>
      <a:lvl3pPr marL="3744655" indent="-748931" algn="l" defTabSz="2995724" rtl="0" eaLnBrk="1" latinLnBrk="0" hangingPunct="1">
        <a:spcBef>
          <a:spcPct val="20000"/>
        </a:spcBef>
        <a:buFont typeface="Arial" pitchFamily="34" charset="0"/>
        <a:buChar char="•"/>
        <a:defRPr sz="7867" kern="1200">
          <a:solidFill>
            <a:schemeClr val="tx1"/>
          </a:solidFill>
          <a:latin typeface="+mn-lt"/>
          <a:ea typeface="+mn-ea"/>
          <a:cs typeface="+mn-cs"/>
        </a:defRPr>
      </a:lvl3pPr>
      <a:lvl4pPr marL="5242517" indent="-748931" algn="l" defTabSz="2995724" rtl="0" eaLnBrk="1" latinLnBrk="0" hangingPunct="1">
        <a:spcBef>
          <a:spcPct val="20000"/>
        </a:spcBef>
        <a:buFont typeface="Arial" pitchFamily="34" charset="0"/>
        <a:buChar char="–"/>
        <a:defRPr sz="6534" kern="1200">
          <a:solidFill>
            <a:schemeClr val="tx1"/>
          </a:solidFill>
          <a:latin typeface="+mn-lt"/>
          <a:ea typeface="+mn-ea"/>
          <a:cs typeface="+mn-cs"/>
        </a:defRPr>
      </a:lvl4pPr>
      <a:lvl5pPr marL="6740380" indent="-748931" algn="l" defTabSz="2995724" rtl="0" eaLnBrk="1" latinLnBrk="0" hangingPunct="1">
        <a:spcBef>
          <a:spcPct val="20000"/>
        </a:spcBef>
        <a:buFont typeface="Arial" pitchFamily="34" charset="0"/>
        <a:buChar char="»"/>
        <a:defRPr sz="6534" kern="1200">
          <a:solidFill>
            <a:schemeClr val="tx1"/>
          </a:solidFill>
          <a:latin typeface="+mn-lt"/>
          <a:ea typeface="+mn-ea"/>
          <a:cs typeface="+mn-cs"/>
        </a:defRPr>
      </a:lvl5pPr>
      <a:lvl6pPr marL="8238241" indent="-748931" algn="l" defTabSz="2995724" rtl="0" eaLnBrk="1" latinLnBrk="0" hangingPunct="1">
        <a:spcBef>
          <a:spcPct val="20000"/>
        </a:spcBef>
        <a:buFont typeface="Arial" pitchFamily="34" charset="0"/>
        <a:buChar char="•"/>
        <a:defRPr sz="6534" kern="1200">
          <a:solidFill>
            <a:schemeClr val="tx1"/>
          </a:solidFill>
          <a:latin typeface="+mn-lt"/>
          <a:ea typeface="+mn-ea"/>
          <a:cs typeface="+mn-cs"/>
        </a:defRPr>
      </a:lvl6pPr>
      <a:lvl7pPr marL="9736103" indent="-748931" algn="l" defTabSz="2995724" rtl="0" eaLnBrk="1" latinLnBrk="0" hangingPunct="1">
        <a:spcBef>
          <a:spcPct val="20000"/>
        </a:spcBef>
        <a:buFont typeface="Arial" pitchFamily="34" charset="0"/>
        <a:buChar char="•"/>
        <a:defRPr sz="6534" kern="1200">
          <a:solidFill>
            <a:schemeClr val="tx1"/>
          </a:solidFill>
          <a:latin typeface="+mn-lt"/>
          <a:ea typeface="+mn-ea"/>
          <a:cs typeface="+mn-cs"/>
        </a:defRPr>
      </a:lvl7pPr>
      <a:lvl8pPr marL="11233966" indent="-748931" algn="l" defTabSz="2995724" rtl="0" eaLnBrk="1" latinLnBrk="0" hangingPunct="1">
        <a:spcBef>
          <a:spcPct val="20000"/>
        </a:spcBef>
        <a:buFont typeface="Arial" pitchFamily="34" charset="0"/>
        <a:buChar char="•"/>
        <a:defRPr sz="6534" kern="1200">
          <a:solidFill>
            <a:schemeClr val="tx1"/>
          </a:solidFill>
          <a:latin typeface="+mn-lt"/>
          <a:ea typeface="+mn-ea"/>
          <a:cs typeface="+mn-cs"/>
        </a:defRPr>
      </a:lvl8pPr>
      <a:lvl9pPr marL="12731828" indent="-748931" algn="l" defTabSz="2995724" rtl="0" eaLnBrk="1" latinLnBrk="0" hangingPunct="1">
        <a:spcBef>
          <a:spcPct val="20000"/>
        </a:spcBef>
        <a:buFont typeface="Arial" pitchFamily="34" charset="0"/>
        <a:buChar char="•"/>
        <a:defRPr sz="6534" kern="1200">
          <a:solidFill>
            <a:schemeClr val="tx1"/>
          </a:solidFill>
          <a:latin typeface="+mn-lt"/>
          <a:ea typeface="+mn-ea"/>
          <a:cs typeface="+mn-cs"/>
        </a:defRPr>
      </a:lvl9pPr>
    </p:bodyStyle>
    <p:otherStyle>
      <a:defPPr>
        <a:defRPr lang="en-US"/>
      </a:defPPr>
      <a:lvl1pPr marL="0" algn="l" defTabSz="2995724" rtl="0" eaLnBrk="1" latinLnBrk="0" hangingPunct="1">
        <a:defRPr sz="5934" kern="1200">
          <a:solidFill>
            <a:schemeClr val="tx1"/>
          </a:solidFill>
          <a:latin typeface="+mn-lt"/>
          <a:ea typeface="+mn-ea"/>
          <a:cs typeface="+mn-cs"/>
        </a:defRPr>
      </a:lvl1pPr>
      <a:lvl2pPr marL="1497862" algn="l" defTabSz="2995724" rtl="0" eaLnBrk="1" latinLnBrk="0" hangingPunct="1">
        <a:defRPr sz="5934" kern="1200">
          <a:solidFill>
            <a:schemeClr val="tx1"/>
          </a:solidFill>
          <a:latin typeface="+mn-lt"/>
          <a:ea typeface="+mn-ea"/>
          <a:cs typeface="+mn-cs"/>
        </a:defRPr>
      </a:lvl2pPr>
      <a:lvl3pPr marL="2995724" algn="l" defTabSz="2995724" rtl="0" eaLnBrk="1" latinLnBrk="0" hangingPunct="1">
        <a:defRPr sz="5934" kern="1200">
          <a:solidFill>
            <a:schemeClr val="tx1"/>
          </a:solidFill>
          <a:latin typeface="+mn-lt"/>
          <a:ea typeface="+mn-ea"/>
          <a:cs typeface="+mn-cs"/>
        </a:defRPr>
      </a:lvl3pPr>
      <a:lvl4pPr marL="4493586" algn="l" defTabSz="2995724" rtl="0" eaLnBrk="1" latinLnBrk="0" hangingPunct="1">
        <a:defRPr sz="5934" kern="1200">
          <a:solidFill>
            <a:schemeClr val="tx1"/>
          </a:solidFill>
          <a:latin typeface="+mn-lt"/>
          <a:ea typeface="+mn-ea"/>
          <a:cs typeface="+mn-cs"/>
        </a:defRPr>
      </a:lvl4pPr>
      <a:lvl5pPr marL="5991448" algn="l" defTabSz="2995724" rtl="0" eaLnBrk="1" latinLnBrk="0" hangingPunct="1">
        <a:defRPr sz="5934" kern="1200">
          <a:solidFill>
            <a:schemeClr val="tx1"/>
          </a:solidFill>
          <a:latin typeface="+mn-lt"/>
          <a:ea typeface="+mn-ea"/>
          <a:cs typeface="+mn-cs"/>
        </a:defRPr>
      </a:lvl5pPr>
      <a:lvl6pPr marL="7489310" algn="l" defTabSz="2995724" rtl="0" eaLnBrk="1" latinLnBrk="0" hangingPunct="1">
        <a:defRPr sz="5934" kern="1200">
          <a:solidFill>
            <a:schemeClr val="tx1"/>
          </a:solidFill>
          <a:latin typeface="+mn-lt"/>
          <a:ea typeface="+mn-ea"/>
          <a:cs typeface="+mn-cs"/>
        </a:defRPr>
      </a:lvl6pPr>
      <a:lvl7pPr marL="8987173" algn="l" defTabSz="2995724" rtl="0" eaLnBrk="1" latinLnBrk="0" hangingPunct="1">
        <a:defRPr sz="5934" kern="1200">
          <a:solidFill>
            <a:schemeClr val="tx1"/>
          </a:solidFill>
          <a:latin typeface="+mn-lt"/>
          <a:ea typeface="+mn-ea"/>
          <a:cs typeface="+mn-cs"/>
        </a:defRPr>
      </a:lvl7pPr>
      <a:lvl8pPr marL="10485035" algn="l" defTabSz="2995724" rtl="0" eaLnBrk="1" latinLnBrk="0" hangingPunct="1">
        <a:defRPr sz="5934" kern="1200">
          <a:solidFill>
            <a:schemeClr val="tx1"/>
          </a:solidFill>
          <a:latin typeface="+mn-lt"/>
          <a:ea typeface="+mn-ea"/>
          <a:cs typeface="+mn-cs"/>
        </a:defRPr>
      </a:lvl8pPr>
      <a:lvl9pPr marL="11982896" algn="l" defTabSz="2995724" rtl="0" eaLnBrk="1" latinLnBrk="0" hangingPunct="1">
        <a:defRPr sz="59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chart" Target="../charts/chart1.xml"/><Relationship Id="rId12"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chart" Target="../charts/chart4.xml"/><Relationship Id="rId5" Type="http://schemas.openxmlformats.org/officeDocument/2006/relationships/image" Target="../media/image3.jpeg"/><Relationship Id="rId10" Type="http://schemas.openxmlformats.org/officeDocument/2006/relationships/chart" Target="../charts/chart3.xml"/><Relationship Id="rId4" Type="http://schemas.openxmlformats.org/officeDocument/2006/relationships/image" Target="../media/image2.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325DEC8-5819-49C7-B6B0-F8A674AF4A17}"/>
              </a:ext>
            </a:extLst>
          </p:cNvPr>
          <p:cNvSpPr txBox="1"/>
          <p:nvPr/>
        </p:nvSpPr>
        <p:spPr>
          <a:xfrm>
            <a:off x="1535937" y="13127493"/>
            <a:ext cx="10376805" cy="6155531"/>
          </a:xfrm>
          <a:prstGeom prst="rect">
            <a:avLst/>
          </a:prstGeom>
          <a:noFill/>
        </p:spPr>
        <p:txBody>
          <a:bodyPr wrap="square" rtlCol="0">
            <a:spAutoFit/>
          </a:bodyPr>
          <a:lstStyle/>
          <a:p>
            <a:pPr>
              <a:spcAft>
                <a:spcPts val="1200"/>
              </a:spcAft>
            </a:pPr>
            <a:r>
              <a:rPr lang="en-US" sz="2600" dirty="0"/>
              <a:t>The BMC Stroke Task Force developed a 16-item outreach survey to assess community demographics, stroke knowledge, and barriers to care.</a:t>
            </a:r>
          </a:p>
          <a:p>
            <a:pPr marL="5822950" lvl="4">
              <a:tabLst>
                <a:tab pos="6111875" algn="l"/>
              </a:tabLst>
            </a:pPr>
            <a:r>
              <a:rPr lang="en-US" sz="2600" b="1" dirty="0"/>
              <a:t>June – August 2018 </a:t>
            </a:r>
          </a:p>
          <a:p>
            <a:pPr marL="5822950" lvl="4">
              <a:spcAft>
                <a:spcPts val="1200"/>
              </a:spcAft>
              <a:tabLst>
                <a:tab pos="6111875" algn="l"/>
              </a:tabLst>
            </a:pPr>
            <a:r>
              <a:rPr lang="en-US" sz="2600" dirty="0"/>
              <a:t>36 outreach events at 24 venues throughout Berkshire County.</a:t>
            </a:r>
          </a:p>
          <a:p>
            <a:pPr marL="5822950" lvl="4">
              <a:spcAft>
                <a:spcPts val="1200"/>
              </a:spcAft>
              <a:tabLst>
                <a:tab pos="6111875" algn="l"/>
              </a:tabLst>
            </a:pPr>
            <a:r>
              <a:rPr lang="en-US" sz="2600" b="1" dirty="0"/>
              <a:t>Venues</a:t>
            </a:r>
            <a:r>
              <a:rPr lang="en-US" sz="2600" dirty="0"/>
              <a:t>: Community fairs and events, food pantries, community meal sites, town halls, senior centers, public libraries, elderly and subsidized housing, and homeless shelters.</a:t>
            </a:r>
          </a:p>
          <a:p>
            <a:pPr marL="5822950" lvl="4">
              <a:spcAft>
                <a:spcPts val="1200"/>
              </a:spcAft>
              <a:tabLst>
                <a:tab pos="6111875" algn="l"/>
              </a:tabLst>
            </a:pPr>
            <a:r>
              <a:rPr lang="en-US" sz="2600" b="1" dirty="0"/>
              <a:t>Outreach:</a:t>
            </a:r>
            <a:r>
              <a:rPr lang="en-US" sz="2600" dirty="0"/>
              <a:t> Free blood pressure screening, stroke survey, stroke education with NSA handouts. </a:t>
            </a:r>
          </a:p>
        </p:txBody>
      </p:sp>
      <p:sp>
        <p:nvSpPr>
          <p:cNvPr id="4" name="Text Box 5"/>
          <p:cNvSpPr txBox="1">
            <a:spLocks noChangeArrowheads="1"/>
          </p:cNvSpPr>
          <p:nvPr/>
        </p:nvSpPr>
        <p:spPr bwMode="auto">
          <a:xfrm>
            <a:off x="7196551" y="817566"/>
            <a:ext cx="17678401" cy="2331561"/>
          </a:xfrm>
          <a:prstGeom prst="rect">
            <a:avLst/>
          </a:prstGeom>
          <a:noFill/>
          <a:ln w="9525">
            <a:noFill/>
            <a:miter lim="800000"/>
            <a:headEnd/>
            <a:tailEnd/>
          </a:ln>
          <a:effectLst/>
        </p:spPr>
        <p:txBody>
          <a:bodyPr wrap="square" lIns="53493" tIns="26746" rIns="53493" bIns="26746">
            <a:spAutoFit/>
          </a:bodyPr>
          <a:lstStyle/>
          <a:p>
            <a:pPr algn="ctr" defTabSz="2139803"/>
            <a:r>
              <a:rPr lang="en-US" sz="4800" b="1" dirty="0">
                <a:solidFill>
                  <a:schemeClr val="accent1">
                    <a:lumMod val="75000"/>
                  </a:schemeClr>
                </a:solidFill>
              </a:rPr>
              <a:t>Stroke Awareness Community Outreach in Berkshire County</a:t>
            </a:r>
          </a:p>
          <a:p>
            <a:pPr algn="ctr" defTabSz="2139803"/>
            <a:r>
              <a:rPr lang="en-US" sz="4000" dirty="0">
                <a:solidFill>
                  <a:schemeClr val="accent1">
                    <a:lumMod val="75000"/>
                  </a:schemeClr>
                </a:solidFill>
              </a:rPr>
              <a:t>Julia Oppenheimer</a:t>
            </a:r>
            <a:r>
              <a:rPr lang="en-US" sz="4000" baseline="30000" dirty="0">
                <a:solidFill>
                  <a:schemeClr val="accent1">
                    <a:lumMod val="75000"/>
                  </a:schemeClr>
                </a:solidFill>
              </a:rPr>
              <a:t>1</a:t>
            </a:r>
            <a:r>
              <a:rPr lang="en-US" sz="4000" dirty="0">
                <a:solidFill>
                  <a:schemeClr val="accent1">
                    <a:lumMod val="75000"/>
                  </a:schemeClr>
                </a:solidFill>
              </a:rPr>
              <a:t>, Darlene Boyce, ANP-BC, ANVP-BC</a:t>
            </a:r>
            <a:r>
              <a:rPr lang="en-US" sz="4000" baseline="30000" dirty="0">
                <a:solidFill>
                  <a:schemeClr val="accent1">
                    <a:lumMod val="75000"/>
                  </a:schemeClr>
                </a:solidFill>
              </a:rPr>
              <a:t>2</a:t>
            </a:r>
            <a:r>
              <a:rPr lang="en-US" sz="4000" dirty="0">
                <a:solidFill>
                  <a:schemeClr val="accent1">
                    <a:lumMod val="75000"/>
                  </a:schemeClr>
                </a:solidFill>
              </a:rPr>
              <a:t>, Caitlyn Kline, MS, MAAT</a:t>
            </a:r>
            <a:r>
              <a:rPr lang="en-US" sz="4000" baseline="30000" dirty="0">
                <a:solidFill>
                  <a:schemeClr val="accent1">
                    <a:lumMod val="75000"/>
                  </a:schemeClr>
                </a:solidFill>
              </a:rPr>
              <a:t>3</a:t>
            </a:r>
            <a:r>
              <a:rPr lang="en-US" sz="4000" dirty="0">
                <a:solidFill>
                  <a:schemeClr val="accent1">
                    <a:lumMod val="75000"/>
                  </a:schemeClr>
                </a:solidFill>
              </a:rPr>
              <a:t>, Karen Doyle, RN</a:t>
            </a:r>
            <a:r>
              <a:rPr lang="en-US" sz="4000" baseline="30000" dirty="0">
                <a:solidFill>
                  <a:schemeClr val="accent1">
                    <a:lumMod val="75000"/>
                  </a:schemeClr>
                </a:solidFill>
              </a:rPr>
              <a:t>4</a:t>
            </a:r>
            <a:r>
              <a:rPr lang="en-US" sz="4000" dirty="0">
                <a:solidFill>
                  <a:schemeClr val="accent1">
                    <a:lumMod val="75000"/>
                  </a:schemeClr>
                </a:solidFill>
              </a:rPr>
              <a:t>, Laurence Ufford, MD</a:t>
            </a:r>
            <a:r>
              <a:rPr lang="en-US" sz="4000" baseline="30000" dirty="0">
                <a:solidFill>
                  <a:schemeClr val="accent1">
                    <a:lumMod val="75000"/>
                  </a:schemeClr>
                </a:solidFill>
              </a:rPr>
              <a:t>2</a:t>
            </a:r>
            <a:endParaRPr lang="en-US" sz="4000" dirty="0">
              <a:solidFill>
                <a:schemeClr val="accent1">
                  <a:lumMod val="75000"/>
                </a:schemeClr>
              </a:solidFill>
            </a:endParaRPr>
          </a:p>
          <a:p>
            <a:pPr algn="ctr" defTabSz="2139803"/>
            <a:r>
              <a:rPr lang="en-US" sz="2000" baseline="30000" dirty="0">
                <a:solidFill>
                  <a:schemeClr val="accent1">
                    <a:lumMod val="75000"/>
                  </a:schemeClr>
                </a:solidFill>
              </a:rPr>
              <a:t>1</a:t>
            </a:r>
            <a:r>
              <a:rPr lang="en-US" sz="2000" dirty="0">
                <a:solidFill>
                  <a:schemeClr val="accent1">
                    <a:lumMod val="75000"/>
                  </a:schemeClr>
                </a:solidFill>
              </a:rPr>
              <a:t>University of Massachusetts Medical School, </a:t>
            </a:r>
            <a:r>
              <a:rPr lang="en-US" sz="2000" baseline="30000" dirty="0">
                <a:solidFill>
                  <a:schemeClr val="accent1">
                    <a:lumMod val="75000"/>
                  </a:schemeClr>
                </a:solidFill>
              </a:rPr>
              <a:t>2</a:t>
            </a:r>
            <a:r>
              <a:rPr lang="en-US" sz="2000" dirty="0">
                <a:solidFill>
                  <a:schemeClr val="accent1">
                    <a:lumMod val="75000"/>
                  </a:schemeClr>
                </a:solidFill>
              </a:rPr>
              <a:t>Neurology Department, Berkshire Medical Center (BMC), </a:t>
            </a:r>
            <a:r>
              <a:rPr lang="en-US" sz="2000" baseline="30000" dirty="0">
                <a:solidFill>
                  <a:schemeClr val="accent1">
                    <a:lumMod val="75000"/>
                  </a:schemeClr>
                </a:solidFill>
              </a:rPr>
              <a:t>3 </a:t>
            </a:r>
            <a:r>
              <a:rPr lang="en-US" sz="2000" dirty="0">
                <a:solidFill>
                  <a:schemeClr val="accent1">
                    <a:lumMod val="75000"/>
                  </a:schemeClr>
                </a:solidFill>
              </a:rPr>
              <a:t>Emergency Department, BMC, </a:t>
            </a:r>
            <a:r>
              <a:rPr lang="en-US" sz="2000" baseline="30000" dirty="0">
                <a:solidFill>
                  <a:schemeClr val="accent1">
                    <a:lumMod val="75000"/>
                  </a:schemeClr>
                </a:solidFill>
              </a:rPr>
              <a:t>4</a:t>
            </a:r>
            <a:r>
              <a:rPr lang="en-US" sz="2000" dirty="0">
                <a:solidFill>
                  <a:schemeClr val="accent1">
                    <a:lumMod val="75000"/>
                  </a:schemeClr>
                </a:solidFill>
              </a:rPr>
              <a:t>Quality Department, BMC</a:t>
            </a:r>
          </a:p>
        </p:txBody>
      </p:sp>
      <p:sp>
        <p:nvSpPr>
          <p:cNvPr id="49" name="Rectangle 48"/>
          <p:cNvSpPr/>
          <p:nvPr/>
        </p:nvSpPr>
        <p:spPr>
          <a:xfrm>
            <a:off x="1406163" y="471676"/>
            <a:ext cx="30186953" cy="29173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93" tIns="26746" rIns="53493" bIns="26746" rtlCol="0" anchor="ctr"/>
          <a:lstStyle/>
          <a:p>
            <a:pPr algn="ctr"/>
            <a:endParaRPr lang="en-US" sz="4140" dirty="0"/>
          </a:p>
        </p:txBody>
      </p:sp>
      <p:sp>
        <p:nvSpPr>
          <p:cNvPr id="81" name="Rectangle 80"/>
          <p:cNvSpPr/>
          <p:nvPr/>
        </p:nvSpPr>
        <p:spPr>
          <a:xfrm>
            <a:off x="1406163" y="3535648"/>
            <a:ext cx="10515600" cy="15862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93" tIns="26746" rIns="53493" bIns="26746" rtlCol="0" anchor="t"/>
          <a:lstStyle/>
          <a:p>
            <a:pPr defTabSz="534951" fontAlgn="base">
              <a:spcBef>
                <a:spcPct val="0"/>
              </a:spcBef>
              <a:spcAft>
                <a:spcPct val="0"/>
              </a:spcAft>
            </a:pPr>
            <a:endParaRPr lang="en-US" sz="2667" dirty="0">
              <a:solidFill>
                <a:schemeClr val="tx1"/>
              </a:solidFill>
            </a:endParaRPr>
          </a:p>
        </p:txBody>
      </p:sp>
      <p:pic>
        <p:nvPicPr>
          <p:cNvPr id="24" name="Picture 23">
            <a:extLst>
              <a:ext uri="{FF2B5EF4-FFF2-40B4-BE49-F238E27FC236}">
                <a16:creationId xmlns:a16="http://schemas.microsoft.com/office/drawing/2014/main" id="{BF34D401-388F-422B-B88E-A507147BBED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110028" y="799267"/>
            <a:ext cx="5106247" cy="2365515"/>
          </a:xfrm>
          <a:prstGeom prst="rect">
            <a:avLst/>
          </a:prstGeom>
          <a:noFill/>
          <a:ln>
            <a:noFill/>
          </a:ln>
        </p:spPr>
      </p:pic>
      <p:pic>
        <p:nvPicPr>
          <p:cNvPr id="3" name="Picture 2">
            <a:extLst>
              <a:ext uri="{FF2B5EF4-FFF2-40B4-BE49-F238E27FC236}">
                <a16:creationId xmlns:a16="http://schemas.microsoft.com/office/drawing/2014/main" id="{23EC695A-9171-401D-8C9F-D7892EDEB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0408" y="1215605"/>
            <a:ext cx="5721714" cy="1532838"/>
          </a:xfrm>
          <a:prstGeom prst="rect">
            <a:avLst/>
          </a:prstGeom>
        </p:spPr>
      </p:pic>
      <p:pic>
        <p:nvPicPr>
          <p:cNvPr id="5" name="Picture 4">
            <a:extLst>
              <a:ext uri="{FF2B5EF4-FFF2-40B4-BE49-F238E27FC236}">
                <a16:creationId xmlns:a16="http://schemas.microsoft.com/office/drawing/2014/main" id="{A55327A1-960D-43C5-9EB8-973A134D1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93" y="14191231"/>
            <a:ext cx="5604640" cy="4203480"/>
          </a:xfrm>
          <a:prstGeom prst="rect">
            <a:avLst/>
          </a:prstGeom>
        </p:spPr>
      </p:pic>
      <p:pic>
        <p:nvPicPr>
          <p:cNvPr id="2" name="Picture 1">
            <a:extLst>
              <a:ext uri="{FF2B5EF4-FFF2-40B4-BE49-F238E27FC236}">
                <a16:creationId xmlns:a16="http://schemas.microsoft.com/office/drawing/2014/main" id="{4784FD9B-A16C-448F-91EC-EB588720EDF1}"/>
              </a:ext>
            </a:extLst>
          </p:cNvPr>
          <p:cNvPicPr>
            <a:picLocks noChangeAspect="1"/>
          </p:cNvPicPr>
          <p:nvPr/>
        </p:nvPicPr>
        <p:blipFill>
          <a:blip r:embed="rId6"/>
          <a:stretch>
            <a:fillRect/>
          </a:stretch>
        </p:blipFill>
        <p:spPr>
          <a:xfrm>
            <a:off x="25811099" y="19468489"/>
            <a:ext cx="5770554" cy="1951892"/>
          </a:xfrm>
          <a:prstGeom prst="rect">
            <a:avLst/>
          </a:prstGeom>
        </p:spPr>
      </p:pic>
      <p:sp>
        <p:nvSpPr>
          <p:cNvPr id="47" name="Rectangle 46"/>
          <p:cNvSpPr/>
          <p:nvPr/>
        </p:nvSpPr>
        <p:spPr>
          <a:xfrm>
            <a:off x="1406164" y="19480998"/>
            <a:ext cx="24120836" cy="1937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93" tIns="26746" rIns="53493" bIns="26746" rtlCol="0" anchor="ctr"/>
          <a:lstStyle/>
          <a:p>
            <a:pPr>
              <a:lnSpc>
                <a:spcPct val="90000"/>
              </a:lnSpc>
              <a:spcBef>
                <a:spcPct val="20000"/>
              </a:spcBef>
            </a:pPr>
            <a:endParaRPr lang="en-US" sz="2800" dirty="0">
              <a:solidFill>
                <a:schemeClr val="tx1"/>
              </a:solidFill>
              <a:highlight>
                <a:srgbClr val="FFFF00"/>
              </a:highlight>
            </a:endParaRPr>
          </a:p>
        </p:txBody>
      </p:sp>
      <p:sp>
        <p:nvSpPr>
          <p:cNvPr id="25" name="Text Box 9">
            <a:extLst>
              <a:ext uri="{FF2B5EF4-FFF2-40B4-BE49-F238E27FC236}">
                <a16:creationId xmlns:a16="http://schemas.microsoft.com/office/drawing/2014/main" id="{AF00DCA8-FEFE-4EE2-99E0-F23BEA223CCE}"/>
              </a:ext>
            </a:extLst>
          </p:cNvPr>
          <p:cNvSpPr txBox="1">
            <a:spLocks noChangeArrowheads="1"/>
          </p:cNvSpPr>
          <p:nvPr/>
        </p:nvSpPr>
        <p:spPr bwMode="auto">
          <a:xfrm>
            <a:off x="1406163" y="19486392"/>
            <a:ext cx="6742636" cy="711200"/>
          </a:xfrm>
          <a:prstGeom prst="rect">
            <a:avLst/>
          </a:prstGeom>
          <a:solidFill>
            <a:schemeClr val="accent1">
              <a:lumMod val="75000"/>
            </a:schemeClr>
          </a:solidFill>
          <a:ln w="9525">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Acknowledgments</a:t>
            </a:r>
          </a:p>
        </p:txBody>
      </p:sp>
      <p:sp>
        <p:nvSpPr>
          <p:cNvPr id="7" name="TextBox 6">
            <a:extLst>
              <a:ext uri="{FF2B5EF4-FFF2-40B4-BE49-F238E27FC236}">
                <a16:creationId xmlns:a16="http://schemas.microsoft.com/office/drawing/2014/main" id="{3EA610A0-95E6-42E0-96B4-DAF50CE7A9FA}"/>
              </a:ext>
            </a:extLst>
          </p:cNvPr>
          <p:cNvSpPr txBox="1"/>
          <p:nvPr/>
        </p:nvSpPr>
        <p:spPr>
          <a:xfrm>
            <a:off x="1535937" y="20263402"/>
            <a:ext cx="23991062" cy="1089529"/>
          </a:xfrm>
          <a:prstGeom prst="rect">
            <a:avLst/>
          </a:prstGeom>
          <a:noFill/>
        </p:spPr>
        <p:txBody>
          <a:bodyPr wrap="square" rtlCol="0">
            <a:spAutoFit/>
          </a:bodyPr>
          <a:lstStyle/>
          <a:p>
            <a:pPr lvl="0">
              <a:lnSpc>
                <a:spcPct val="90000"/>
              </a:lnSpc>
            </a:pPr>
            <a:r>
              <a:rPr lang="en-US" sz="2400" dirty="0">
                <a:solidFill>
                  <a:prstClr val="black"/>
                </a:solidFill>
              </a:rPr>
              <a:t>Thank you to Nancy Slattery of the Berkshire Visiting Nurse Association, Meg McGonagle and Kayla Fappiano of the BMC Community Outreach Program, Michelle Dupont, Christine Kiernan, and Diane Romero of BMC, Brian Andrews of County Ambulance EMS, Stacey Charon of Elms College, and Heather-Lyn Haley and Suzanne Cashman of the UMMS Summer Assistantship Program. Thank you to the community partners who hosted and collaborated with us and to the National Stroke Association for providing educational materials. </a:t>
            </a:r>
            <a:endParaRPr lang="en-US" sz="2400" dirty="0">
              <a:solidFill>
                <a:prstClr val="black"/>
              </a:solidFill>
              <a:highlight>
                <a:srgbClr val="FFFF00"/>
              </a:highlight>
            </a:endParaRPr>
          </a:p>
        </p:txBody>
      </p:sp>
      <p:sp>
        <p:nvSpPr>
          <p:cNvPr id="8" name="TextBox 7">
            <a:extLst>
              <a:ext uri="{FF2B5EF4-FFF2-40B4-BE49-F238E27FC236}">
                <a16:creationId xmlns:a16="http://schemas.microsoft.com/office/drawing/2014/main" id="{ACC03213-8895-4B7E-8B1C-DE6EABECE35C}"/>
              </a:ext>
            </a:extLst>
          </p:cNvPr>
          <p:cNvSpPr txBox="1"/>
          <p:nvPr/>
        </p:nvSpPr>
        <p:spPr>
          <a:xfrm>
            <a:off x="1489191" y="4368367"/>
            <a:ext cx="10229438" cy="550920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600" dirty="0"/>
              <a:t>Berkshire Medical Center’s (BMC) Primary Stroke Service serves over 400 patients diagnosed with stroke or TIA every year.</a:t>
            </a:r>
          </a:p>
          <a:p>
            <a:pPr marL="457200" indent="-457200">
              <a:spcAft>
                <a:spcPts val="1200"/>
              </a:spcAft>
              <a:buFont typeface="Arial" panose="020B0604020202020204" pitchFamily="34" charset="0"/>
              <a:buChar char="•"/>
            </a:pPr>
            <a:r>
              <a:rPr lang="en-US" sz="2600" dirty="0"/>
              <a:t>&lt;10% of BMC stroke patients receive </a:t>
            </a:r>
            <a:r>
              <a:rPr lang="en-US" sz="2600" dirty="0" err="1"/>
              <a:t>tPA</a:t>
            </a:r>
            <a:r>
              <a:rPr lang="en-US" sz="2600" dirty="0"/>
              <a:t>, a clot-busting medication known to reduce deficits, within three hours of symptom onset. </a:t>
            </a:r>
          </a:p>
          <a:p>
            <a:pPr marL="457200" indent="-457200">
              <a:spcAft>
                <a:spcPts val="1200"/>
              </a:spcAft>
              <a:buFont typeface="Arial" panose="020B0604020202020204" pitchFamily="34" charset="0"/>
              <a:buChar char="•"/>
            </a:pPr>
            <a:r>
              <a:rPr lang="en-US" sz="2600" dirty="0"/>
              <a:t>In 2016, only 6% of BMC stroke patients identified as African American, Hispanic, Asian, or American Indian/Alaskan Native.</a:t>
            </a:r>
          </a:p>
          <a:p>
            <a:pPr marL="457200" indent="-457200">
              <a:spcAft>
                <a:spcPts val="1200"/>
              </a:spcAft>
              <a:buFont typeface="Arial" panose="020B0604020202020204" pitchFamily="34" charset="0"/>
              <a:buChar char="•"/>
            </a:pPr>
            <a:r>
              <a:rPr lang="en-US" sz="2600" dirty="0"/>
              <a:t>Race disparities in cardiovascular health outcomes and quality of care are well known. African Americans are twice as likely to experience stroke and less likely to receive </a:t>
            </a:r>
            <a:r>
              <a:rPr lang="en-US" sz="2600" dirty="0" err="1"/>
              <a:t>tPA</a:t>
            </a:r>
            <a:r>
              <a:rPr lang="en-US" sz="2600" dirty="0"/>
              <a:t> when compared to whites.</a:t>
            </a:r>
          </a:p>
          <a:p>
            <a:pPr marL="457200" indent="-457200">
              <a:spcAft>
                <a:spcPts val="1200"/>
              </a:spcAft>
              <a:buFont typeface="Arial" panose="020B0604020202020204" pitchFamily="34" charset="0"/>
              <a:buChar char="•"/>
            </a:pPr>
            <a:r>
              <a:rPr lang="en-US" sz="2600" dirty="0"/>
              <a:t>Fear of discrimination, gaps in knowledge, and other social determinants of health may prevent individuals from seeking urgent care, which perpetuates health disparities. </a:t>
            </a:r>
          </a:p>
        </p:txBody>
      </p:sp>
      <p:sp>
        <p:nvSpPr>
          <p:cNvPr id="23" name="Text Box 9"/>
          <p:cNvSpPr txBox="1">
            <a:spLocks noChangeArrowheads="1"/>
          </p:cNvSpPr>
          <p:nvPr/>
        </p:nvSpPr>
        <p:spPr bwMode="auto">
          <a:xfrm>
            <a:off x="1406163" y="9969821"/>
            <a:ext cx="10496582" cy="700345"/>
          </a:xfrm>
          <a:prstGeom prst="rect">
            <a:avLst/>
          </a:prstGeom>
          <a:solidFill>
            <a:schemeClr val="accent1">
              <a:lumMod val="75000"/>
            </a:schemeClr>
          </a:solidFill>
          <a:ln w="12700">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Project Goals</a:t>
            </a:r>
          </a:p>
        </p:txBody>
      </p:sp>
      <p:sp>
        <p:nvSpPr>
          <p:cNvPr id="40" name="Text Box 9"/>
          <p:cNvSpPr txBox="1">
            <a:spLocks noChangeArrowheads="1"/>
          </p:cNvSpPr>
          <p:nvPr/>
        </p:nvSpPr>
        <p:spPr bwMode="auto">
          <a:xfrm>
            <a:off x="1386711" y="12253012"/>
            <a:ext cx="10521085" cy="700345"/>
          </a:xfrm>
          <a:prstGeom prst="rect">
            <a:avLst/>
          </a:prstGeom>
          <a:solidFill>
            <a:schemeClr val="accent1">
              <a:lumMod val="75000"/>
            </a:schemeClr>
          </a:solidFill>
          <a:ln w="9525">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Community Outreach</a:t>
            </a:r>
          </a:p>
        </p:txBody>
      </p:sp>
      <p:sp>
        <p:nvSpPr>
          <p:cNvPr id="58" name="Text Box 9"/>
          <p:cNvSpPr txBox="1">
            <a:spLocks noChangeArrowheads="1"/>
          </p:cNvSpPr>
          <p:nvPr/>
        </p:nvSpPr>
        <p:spPr bwMode="auto">
          <a:xfrm>
            <a:off x="1425181" y="3532488"/>
            <a:ext cx="10496582" cy="700345"/>
          </a:xfrm>
          <a:prstGeom prst="rect">
            <a:avLst/>
          </a:prstGeom>
          <a:solidFill>
            <a:schemeClr val="accent1">
              <a:lumMod val="75000"/>
            </a:schemeClr>
          </a:solidFill>
          <a:ln w="12700">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Project Background</a:t>
            </a:r>
          </a:p>
        </p:txBody>
      </p:sp>
      <p:sp>
        <p:nvSpPr>
          <p:cNvPr id="26" name="TextBox 25">
            <a:extLst>
              <a:ext uri="{FF2B5EF4-FFF2-40B4-BE49-F238E27FC236}">
                <a16:creationId xmlns:a16="http://schemas.microsoft.com/office/drawing/2014/main" id="{FF96E4F8-ABF8-4CC3-AA37-E2553667998C}"/>
              </a:ext>
            </a:extLst>
          </p:cNvPr>
          <p:cNvSpPr txBox="1"/>
          <p:nvPr/>
        </p:nvSpPr>
        <p:spPr>
          <a:xfrm>
            <a:off x="1485069" y="10711747"/>
            <a:ext cx="10376805" cy="144655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600" dirty="0"/>
              <a:t>Assess awareness of stroke risk factors, warning signs, and treatment.</a:t>
            </a:r>
          </a:p>
          <a:p>
            <a:pPr marL="457200" indent="-457200">
              <a:spcAft>
                <a:spcPts val="600"/>
              </a:spcAft>
              <a:buFont typeface="Arial" panose="020B0604020202020204" pitchFamily="34" charset="0"/>
              <a:buChar char="•"/>
            </a:pPr>
            <a:r>
              <a:rPr lang="en-US" sz="2600" dirty="0"/>
              <a:t>Learn from the community about perceived barriers to seeking care.</a:t>
            </a:r>
          </a:p>
          <a:p>
            <a:pPr marL="457200" indent="-457200">
              <a:spcAft>
                <a:spcPts val="600"/>
              </a:spcAft>
              <a:buFont typeface="Arial" panose="020B0604020202020204" pitchFamily="34" charset="0"/>
              <a:buChar char="•"/>
            </a:pPr>
            <a:r>
              <a:rPr lang="en-US" sz="2600" dirty="0"/>
              <a:t>Offer primary prevention and stroke education to improve knowledge</a:t>
            </a:r>
            <a:r>
              <a:rPr lang="en-US" sz="2400" dirty="0"/>
              <a:t>.</a:t>
            </a:r>
          </a:p>
        </p:txBody>
      </p:sp>
      <p:sp>
        <p:nvSpPr>
          <p:cNvPr id="10" name="TextBox 9">
            <a:extLst>
              <a:ext uri="{FF2B5EF4-FFF2-40B4-BE49-F238E27FC236}">
                <a16:creationId xmlns:a16="http://schemas.microsoft.com/office/drawing/2014/main" id="{F3BF9612-796E-4624-BC5F-FB86D418DD02}"/>
              </a:ext>
            </a:extLst>
          </p:cNvPr>
          <p:cNvSpPr txBox="1"/>
          <p:nvPr/>
        </p:nvSpPr>
        <p:spPr>
          <a:xfrm>
            <a:off x="1595583" y="18449961"/>
            <a:ext cx="5614823" cy="492443"/>
          </a:xfrm>
          <a:prstGeom prst="rect">
            <a:avLst/>
          </a:prstGeom>
          <a:noFill/>
        </p:spPr>
        <p:txBody>
          <a:bodyPr wrap="square" rtlCol="0">
            <a:spAutoFit/>
          </a:bodyPr>
          <a:lstStyle/>
          <a:p>
            <a:r>
              <a:rPr lang="en-US" sz="2600" b="1" dirty="0"/>
              <a:t>Figure 1. </a:t>
            </a:r>
            <a:r>
              <a:rPr lang="en-US" sz="2600" dirty="0"/>
              <a:t>Third Thursday in Pittsfield</a:t>
            </a:r>
          </a:p>
        </p:txBody>
      </p:sp>
      <p:sp>
        <p:nvSpPr>
          <p:cNvPr id="11" name="TextBox 10">
            <a:extLst>
              <a:ext uri="{FF2B5EF4-FFF2-40B4-BE49-F238E27FC236}">
                <a16:creationId xmlns:a16="http://schemas.microsoft.com/office/drawing/2014/main" id="{933001C0-7ABA-4749-8678-4C0B885D1A7B}"/>
              </a:ext>
            </a:extLst>
          </p:cNvPr>
          <p:cNvSpPr txBox="1"/>
          <p:nvPr/>
        </p:nvSpPr>
        <p:spPr>
          <a:xfrm>
            <a:off x="8632428" y="19829269"/>
            <a:ext cx="9013751" cy="461665"/>
          </a:xfrm>
          <a:prstGeom prst="rect">
            <a:avLst/>
          </a:prstGeom>
          <a:noFill/>
        </p:spPr>
        <p:txBody>
          <a:bodyPr wrap="square" rtlCol="0">
            <a:spAutoFit/>
          </a:bodyPr>
          <a:lstStyle/>
          <a:p>
            <a:r>
              <a:rPr lang="en-US" sz="2400" dirty="0">
                <a:solidFill>
                  <a:prstClr val="black"/>
                </a:solidFill>
              </a:rPr>
              <a:t>This project was supported by HRSA Grant No. U77HP03016.</a:t>
            </a:r>
            <a:endParaRPr lang="en-US" sz="6000" dirty="0"/>
          </a:p>
        </p:txBody>
      </p:sp>
      <p:sp>
        <p:nvSpPr>
          <p:cNvPr id="19" name="Text Box 9"/>
          <p:cNvSpPr txBox="1">
            <a:spLocks noChangeArrowheads="1"/>
          </p:cNvSpPr>
          <p:nvPr/>
        </p:nvSpPr>
        <p:spPr bwMode="auto">
          <a:xfrm>
            <a:off x="21105618" y="3535069"/>
            <a:ext cx="10519201" cy="700345"/>
          </a:xfrm>
          <a:prstGeom prst="rect">
            <a:avLst/>
          </a:prstGeom>
          <a:solidFill>
            <a:schemeClr val="accent1">
              <a:lumMod val="75000"/>
            </a:schemeClr>
          </a:solidFill>
          <a:ln w="9525">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Stroke Knowledge</a:t>
            </a:r>
          </a:p>
        </p:txBody>
      </p:sp>
      <p:sp>
        <p:nvSpPr>
          <p:cNvPr id="96" name="Text Box 9"/>
          <p:cNvSpPr txBox="1">
            <a:spLocks noChangeArrowheads="1"/>
          </p:cNvSpPr>
          <p:nvPr/>
        </p:nvSpPr>
        <p:spPr bwMode="auto">
          <a:xfrm>
            <a:off x="21109219" y="13127493"/>
            <a:ext cx="10512000" cy="700345"/>
          </a:xfrm>
          <a:prstGeom prst="rect">
            <a:avLst/>
          </a:prstGeom>
          <a:solidFill>
            <a:schemeClr val="accent1">
              <a:lumMod val="75000"/>
            </a:schemeClr>
          </a:solidFill>
          <a:ln w="9525">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Conclusions and Future Directions</a:t>
            </a:r>
          </a:p>
        </p:txBody>
      </p:sp>
      <p:sp>
        <p:nvSpPr>
          <p:cNvPr id="20" name="Rectangle 19"/>
          <p:cNvSpPr/>
          <p:nvPr/>
        </p:nvSpPr>
        <p:spPr>
          <a:xfrm>
            <a:off x="21109219" y="3516261"/>
            <a:ext cx="10515600" cy="158794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93" tIns="26746" rIns="53493" bIns="26746" rtlCol="0" anchor="ctr"/>
          <a:lstStyle/>
          <a:p>
            <a:pPr algn="ctr"/>
            <a:endParaRPr lang="en-US" sz="4140" dirty="0"/>
          </a:p>
        </p:txBody>
      </p:sp>
      <p:sp>
        <p:nvSpPr>
          <p:cNvPr id="28" name="TextBox 27">
            <a:extLst>
              <a:ext uri="{FF2B5EF4-FFF2-40B4-BE49-F238E27FC236}">
                <a16:creationId xmlns:a16="http://schemas.microsoft.com/office/drawing/2014/main" id="{7CD6F1F8-A702-4FD9-9037-149540E74742}"/>
              </a:ext>
            </a:extLst>
          </p:cNvPr>
          <p:cNvSpPr txBox="1"/>
          <p:nvPr/>
        </p:nvSpPr>
        <p:spPr>
          <a:xfrm>
            <a:off x="21212205" y="4311278"/>
            <a:ext cx="10467725" cy="969496"/>
          </a:xfrm>
          <a:prstGeom prst="rect">
            <a:avLst/>
          </a:prstGeom>
          <a:noFill/>
        </p:spPr>
        <p:txBody>
          <a:bodyPr wrap="square" rtlCol="0">
            <a:spAutoFit/>
          </a:bodyPr>
          <a:lstStyle/>
          <a:p>
            <a:pPr>
              <a:spcAft>
                <a:spcPts val="600"/>
              </a:spcAft>
            </a:pPr>
            <a:r>
              <a:rPr lang="en-US" sz="2600" dirty="0"/>
              <a:t>90% of participants felt that stroke is a </a:t>
            </a:r>
            <a:r>
              <a:rPr lang="en-US" sz="2600" b="1" dirty="0"/>
              <a:t>medical emergency.</a:t>
            </a:r>
          </a:p>
          <a:p>
            <a:pPr>
              <a:spcAft>
                <a:spcPts val="600"/>
              </a:spcAft>
            </a:pPr>
            <a:r>
              <a:rPr lang="en-US" sz="2600" dirty="0"/>
              <a:t>45% were aware of a </a:t>
            </a:r>
            <a:r>
              <a:rPr lang="en-US" sz="2600" b="1" dirty="0"/>
              <a:t>medication</a:t>
            </a:r>
            <a:r>
              <a:rPr lang="en-US" sz="2600" dirty="0"/>
              <a:t> and 54% of a </a:t>
            </a:r>
            <a:r>
              <a:rPr lang="en-US" sz="2600" b="1" dirty="0"/>
              <a:t>procedure </a:t>
            </a:r>
            <a:r>
              <a:rPr lang="en-US" sz="2600" dirty="0"/>
              <a:t>to treat strokes.  </a:t>
            </a:r>
          </a:p>
        </p:txBody>
      </p:sp>
      <p:sp>
        <p:nvSpPr>
          <p:cNvPr id="16" name="TextBox 15">
            <a:extLst>
              <a:ext uri="{FF2B5EF4-FFF2-40B4-BE49-F238E27FC236}">
                <a16:creationId xmlns:a16="http://schemas.microsoft.com/office/drawing/2014/main" id="{1C7BC8D4-7E6E-497E-B04F-6BBDC7EF92E7}"/>
              </a:ext>
            </a:extLst>
          </p:cNvPr>
          <p:cNvSpPr txBox="1"/>
          <p:nvPr/>
        </p:nvSpPr>
        <p:spPr>
          <a:xfrm>
            <a:off x="21161490" y="13807106"/>
            <a:ext cx="10403857" cy="375487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600" dirty="0"/>
              <a:t>Treating high blood pressure continues to be key for reducing stroke risk.</a:t>
            </a:r>
          </a:p>
          <a:p>
            <a:pPr marL="457200" indent="-457200">
              <a:spcAft>
                <a:spcPts val="1200"/>
              </a:spcAft>
              <a:buFont typeface="Arial" panose="020B0604020202020204" pitchFamily="34" charset="0"/>
              <a:buChar char="•"/>
            </a:pPr>
            <a:r>
              <a:rPr lang="en-US" sz="2600" dirty="0"/>
              <a:t>Gaps in knowledge of stroke risk factors, warning signs, treatment options, and the need for rapid transportation may prevent patients from presenting to the hospital early enough to receive </a:t>
            </a:r>
            <a:r>
              <a:rPr lang="en-US" sz="2600" dirty="0" err="1"/>
              <a:t>tPA</a:t>
            </a:r>
            <a:r>
              <a:rPr lang="en-US" sz="2600" dirty="0"/>
              <a:t>.</a:t>
            </a:r>
          </a:p>
          <a:p>
            <a:pPr marL="457200" indent="-457200">
              <a:spcAft>
                <a:spcPts val="1200"/>
              </a:spcAft>
              <a:buFont typeface="Arial" panose="020B0604020202020204" pitchFamily="34" charset="0"/>
              <a:buChar char="•"/>
            </a:pPr>
            <a:r>
              <a:rPr lang="en-US" sz="2600" dirty="0"/>
              <a:t>Cost and transportation present barriers for seeking care.</a:t>
            </a:r>
          </a:p>
          <a:p>
            <a:pPr marL="457200" indent="-457200">
              <a:spcAft>
                <a:spcPts val="1200"/>
              </a:spcAft>
              <a:buFont typeface="Arial" panose="020B0604020202020204" pitchFamily="34" charset="0"/>
              <a:buChar char="•"/>
            </a:pPr>
            <a:r>
              <a:rPr lang="en-US" sz="2600" dirty="0"/>
              <a:t>Next steps: Develop an education program to address knowledge gaps. Review hospital stroke data retrospectively over the past 5 years, and collect data prospectively for one year to see if outreach was effective. </a:t>
            </a:r>
          </a:p>
        </p:txBody>
      </p:sp>
      <p:sp>
        <p:nvSpPr>
          <p:cNvPr id="36" name="Text Box 9">
            <a:extLst>
              <a:ext uri="{FF2B5EF4-FFF2-40B4-BE49-F238E27FC236}">
                <a16:creationId xmlns:a16="http://schemas.microsoft.com/office/drawing/2014/main" id="{C09F6DC8-1395-4A46-A654-CF0EEA959A03}"/>
              </a:ext>
            </a:extLst>
          </p:cNvPr>
          <p:cNvSpPr txBox="1">
            <a:spLocks noChangeArrowheads="1"/>
          </p:cNvSpPr>
          <p:nvPr/>
        </p:nvSpPr>
        <p:spPr bwMode="auto">
          <a:xfrm>
            <a:off x="21105619" y="17562023"/>
            <a:ext cx="10515600" cy="707886"/>
          </a:xfrm>
          <a:prstGeom prst="rect">
            <a:avLst/>
          </a:prstGeom>
          <a:solidFill>
            <a:schemeClr val="accent1">
              <a:lumMod val="75000"/>
            </a:schemeClr>
          </a:solidFill>
          <a:ln w="9525">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References</a:t>
            </a:r>
          </a:p>
        </p:txBody>
      </p:sp>
      <p:sp>
        <p:nvSpPr>
          <p:cNvPr id="21" name="TextBox 20">
            <a:extLst>
              <a:ext uri="{FF2B5EF4-FFF2-40B4-BE49-F238E27FC236}">
                <a16:creationId xmlns:a16="http://schemas.microsoft.com/office/drawing/2014/main" id="{15BDA9DB-57EB-4BA1-BF4E-6081BAE6EA7B}"/>
              </a:ext>
            </a:extLst>
          </p:cNvPr>
          <p:cNvSpPr txBox="1"/>
          <p:nvPr/>
        </p:nvSpPr>
        <p:spPr>
          <a:xfrm>
            <a:off x="21095722" y="18312507"/>
            <a:ext cx="10336683" cy="1089529"/>
          </a:xfrm>
          <a:prstGeom prst="rect">
            <a:avLst/>
          </a:prstGeom>
          <a:noFill/>
        </p:spPr>
        <p:txBody>
          <a:bodyPr wrap="square" rtlCol="0">
            <a:spAutoFit/>
          </a:bodyPr>
          <a:lstStyle/>
          <a:p>
            <a:pPr>
              <a:lnSpc>
                <a:spcPct val="90000"/>
              </a:lnSpc>
            </a:pPr>
            <a:r>
              <a:rPr lang="en-US" sz="1800" dirty="0"/>
              <a:t>Nasr DM, </a:t>
            </a:r>
            <a:r>
              <a:rPr lang="en-US" sz="1800" i="1" dirty="0"/>
              <a:t>et al</a:t>
            </a:r>
            <a:r>
              <a:rPr lang="en-US" sz="1800" dirty="0"/>
              <a:t>. Racial and ethnic disparities in the use of intravenous recombinant tissue plasminogen activator and outcomes for acute ischemic stroke. </a:t>
            </a:r>
            <a:r>
              <a:rPr lang="en-US" sz="1800" i="1" dirty="0"/>
              <a:t>J Stroke </a:t>
            </a:r>
            <a:r>
              <a:rPr lang="en-US" sz="1800" i="1" dirty="0" err="1"/>
              <a:t>Cerebrovasc</a:t>
            </a:r>
            <a:r>
              <a:rPr lang="en-US" sz="1800" i="1" dirty="0"/>
              <a:t> Dis. </a:t>
            </a:r>
            <a:r>
              <a:rPr lang="en-US" sz="1800" dirty="0"/>
              <a:t>2013 Feb;22(2):154-60.</a:t>
            </a:r>
          </a:p>
          <a:p>
            <a:pPr>
              <a:lnSpc>
                <a:spcPct val="90000"/>
              </a:lnSpc>
            </a:pPr>
            <a:r>
              <a:rPr lang="en-US" sz="1800" dirty="0"/>
              <a:t>Sorkin DH, Ngo-Metzger Q, De Alba I. Racial/Ethnic Discrimination in Health Care: Impact on Perceived Quality of Care</a:t>
            </a:r>
            <a:r>
              <a:rPr lang="en-US" sz="1800" i="1" dirty="0"/>
              <a:t>. Journal of General Internal Medicine</a:t>
            </a:r>
            <a:r>
              <a:rPr lang="en-US" sz="1800" dirty="0"/>
              <a:t>. 2010;25(5):390-396.</a:t>
            </a:r>
          </a:p>
        </p:txBody>
      </p:sp>
      <p:sp>
        <p:nvSpPr>
          <p:cNvPr id="14" name="Rectangle 13">
            <a:extLst>
              <a:ext uri="{FF2B5EF4-FFF2-40B4-BE49-F238E27FC236}">
                <a16:creationId xmlns:a16="http://schemas.microsoft.com/office/drawing/2014/main" id="{19048CA1-40D8-469E-AABD-AFB3D621593E}"/>
              </a:ext>
            </a:extLst>
          </p:cNvPr>
          <p:cNvSpPr/>
          <p:nvPr/>
        </p:nvSpPr>
        <p:spPr>
          <a:xfrm>
            <a:off x="12079596" y="4388138"/>
            <a:ext cx="4195499" cy="492443"/>
          </a:xfrm>
          <a:prstGeom prst="rect">
            <a:avLst/>
          </a:prstGeom>
        </p:spPr>
        <p:txBody>
          <a:bodyPr wrap="square">
            <a:spAutoFit/>
          </a:bodyPr>
          <a:lstStyle/>
          <a:p>
            <a:pPr>
              <a:spcAft>
                <a:spcPts val="600"/>
              </a:spcAft>
            </a:pPr>
            <a:r>
              <a:rPr lang="en-US" sz="2600" b="1" dirty="0"/>
              <a:t>Figure 2</a:t>
            </a:r>
            <a:r>
              <a:rPr lang="en-US" sz="2600" dirty="0"/>
              <a:t>. Outreach Locations</a:t>
            </a:r>
          </a:p>
        </p:txBody>
      </p:sp>
      <p:sp>
        <p:nvSpPr>
          <p:cNvPr id="30" name="Rectangle 29">
            <a:extLst>
              <a:ext uri="{FF2B5EF4-FFF2-40B4-BE49-F238E27FC236}">
                <a16:creationId xmlns:a16="http://schemas.microsoft.com/office/drawing/2014/main" id="{8D4BBF1E-81B2-449A-81F7-BDAAA86DB91B}"/>
              </a:ext>
            </a:extLst>
          </p:cNvPr>
          <p:cNvSpPr/>
          <p:nvPr/>
        </p:nvSpPr>
        <p:spPr>
          <a:xfrm>
            <a:off x="11999594" y="3516261"/>
            <a:ext cx="8997045" cy="158743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93" tIns="26746" rIns="53493" bIns="26746" rtlCol="0" anchor="ctr"/>
          <a:lstStyle/>
          <a:p>
            <a:pPr algn="ctr"/>
            <a:endParaRPr lang="en-US" sz="4140" dirty="0"/>
          </a:p>
        </p:txBody>
      </p:sp>
      <p:sp>
        <p:nvSpPr>
          <p:cNvPr id="31" name="Text Box 9">
            <a:extLst>
              <a:ext uri="{FF2B5EF4-FFF2-40B4-BE49-F238E27FC236}">
                <a16:creationId xmlns:a16="http://schemas.microsoft.com/office/drawing/2014/main" id="{EA9CB0A0-400F-44D9-B0F5-00D9CBBC4061}"/>
              </a:ext>
            </a:extLst>
          </p:cNvPr>
          <p:cNvSpPr txBox="1">
            <a:spLocks noChangeArrowheads="1"/>
          </p:cNvSpPr>
          <p:nvPr/>
        </p:nvSpPr>
        <p:spPr bwMode="auto">
          <a:xfrm>
            <a:off x="11987624" y="3535069"/>
            <a:ext cx="8997045" cy="700345"/>
          </a:xfrm>
          <a:prstGeom prst="rect">
            <a:avLst/>
          </a:prstGeom>
          <a:solidFill>
            <a:schemeClr val="accent1">
              <a:lumMod val="75000"/>
            </a:schemeClr>
          </a:solidFill>
          <a:ln w="9525">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Community Demographics</a:t>
            </a:r>
          </a:p>
        </p:txBody>
      </p:sp>
      <p:sp>
        <p:nvSpPr>
          <p:cNvPr id="9" name="TextBox 8">
            <a:extLst>
              <a:ext uri="{FF2B5EF4-FFF2-40B4-BE49-F238E27FC236}">
                <a16:creationId xmlns:a16="http://schemas.microsoft.com/office/drawing/2014/main" id="{727BFBD9-EE80-4A77-ACA6-9B615302F32C}"/>
              </a:ext>
            </a:extLst>
          </p:cNvPr>
          <p:cNvSpPr txBox="1"/>
          <p:nvPr/>
        </p:nvSpPr>
        <p:spPr>
          <a:xfrm>
            <a:off x="16147150" y="4409302"/>
            <a:ext cx="6071545" cy="492443"/>
          </a:xfrm>
          <a:prstGeom prst="rect">
            <a:avLst/>
          </a:prstGeom>
          <a:noFill/>
        </p:spPr>
        <p:txBody>
          <a:bodyPr wrap="square" rtlCol="0">
            <a:spAutoFit/>
          </a:bodyPr>
          <a:lstStyle/>
          <a:p>
            <a:r>
              <a:rPr lang="en-US" sz="2600" b="1" dirty="0"/>
              <a:t>Table 1. </a:t>
            </a:r>
            <a:r>
              <a:rPr lang="en-US" sz="2600" dirty="0"/>
              <a:t>Participant Demographics</a:t>
            </a:r>
            <a:endParaRPr lang="en-US" sz="2600" b="1" dirty="0"/>
          </a:p>
        </p:txBody>
      </p:sp>
      <p:sp>
        <p:nvSpPr>
          <p:cNvPr id="35" name="TextBox 34">
            <a:extLst>
              <a:ext uri="{FF2B5EF4-FFF2-40B4-BE49-F238E27FC236}">
                <a16:creationId xmlns:a16="http://schemas.microsoft.com/office/drawing/2014/main" id="{BCE5EE0C-9250-4629-8794-2B0BF1D77A97}"/>
              </a:ext>
            </a:extLst>
          </p:cNvPr>
          <p:cNvSpPr txBox="1"/>
          <p:nvPr/>
        </p:nvSpPr>
        <p:spPr>
          <a:xfrm>
            <a:off x="12081520" y="10519659"/>
            <a:ext cx="4572000" cy="492443"/>
          </a:xfrm>
          <a:prstGeom prst="rect">
            <a:avLst/>
          </a:prstGeom>
          <a:noFill/>
        </p:spPr>
        <p:txBody>
          <a:bodyPr wrap="square" rtlCol="0">
            <a:spAutoFit/>
          </a:bodyPr>
          <a:lstStyle/>
          <a:p>
            <a:r>
              <a:rPr lang="en-US" sz="2600" b="1" dirty="0"/>
              <a:t>Figure 3. </a:t>
            </a:r>
            <a:r>
              <a:rPr lang="en-US" sz="2600" dirty="0"/>
              <a:t>Age of Participants</a:t>
            </a:r>
            <a:endParaRPr lang="en-US" sz="2600" b="1" dirty="0"/>
          </a:p>
        </p:txBody>
      </p:sp>
      <p:sp>
        <p:nvSpPr>
          <p:cNvPr id="37" name="Text Box 9">
            <a:extLst>
              <a:ext uri="{FF2B5EF4-FFF2-40B4-BE49-F238E27FC236}">
                <a16:creationId xmlns:a16="http://schemas.microsoft.com/office/drawing/2014/main" id="{03F25E0A-1193-4FF1-8137-AE5FDBB52BFF}"/>
              </a:ext>
            </a:extLst>
          </p:cNvPr>
          <p:cNvSpPr txBox="1">
            <a:spLocks noChangeArrowheads="1"/>
          </p:cNvSpPr>
          <p:nvPr/>
        </p:nvSpPr>
        <p:spPr bwMode="auto">
          <a:xfrm>
            <a:off x="12016262" y="13934460"/>
            <a:ext cx="8966755" cy="700345"/>
          </a:xfrm>
          <a:prstGeom prst="rect">
            <a:avLst/>
          </a:prstGeom>
          <a:solidFill>
            <a:schemeClr val="accent1">
              <a:lumMod val="75000"/>
            </a:schemeClr>
          </a:solidFill>
          <a:ln w="9525">
            <a:solidFill>
              <a:schemeClr val="tx1"/>
            </a:solidFill>
            <a:miter lim="800000"/>
            <a:headEnd/>
            <a:tailEnd/>
          </a:ln>
          <a:effectLst/>
        </p:spPr>
        <p:txBody>
          <a:bodyPr wrap="square" lIns="53493" tIns="26746" rIns="53493" bIns="26746">
            <a:spAutoFit/>
          </a:bodyPr>
          <a:lstStyle/>
          <a:p>
            <a:pPr algn="ctr" defTabSz="2139803">
              <a:spcBef>
                <a:spcPct val="50000"/>
              </a:spcBef>
            </a:pPr>
            <a:r>
              <a:rPr lang="en-US" sz="4200" dirty="0">
                <a:solidFill>
                  <a:schemeClr val="bg1"/>
                </a:solidFill>
              </a:rPr>
              <a:t>Perceived Barriers to Care</a:t>
            </a:r>
          </a:p>
        </p:txBody>
      </p:sp>
      <p:sp>
        <p:nvSpPr>
          <p:cNvPr id="44" name="TextBox 43">
            <a:extLst>
              <a:ext uri="{FF2B5EF4-FFF2-40B4-BE49-F238E27FC236}">
                <a16:creationId xmlns:a16="http://schemas.microsoft.com/office/drawing/2014/main" id="{A5735DC7-7FBB-4A31-B73C-4244FB1021A2}"/>
              </a:ext>
            </a:extLst>
          </p:cNvPr>
          <p:cNvSpPr txBox="1"/>
          <p:nvPr/>
        </p:nvSpPr>
        <p:spPr>
          <a:xfrm>
            <a:off x="21271854" y="5305186"/>
            <a:ext cx="4572000" cy="492443"/>
          </a:xfrm>
          <a:prstGeom prst="rect">
            <a:avLst/>
          </a:prstGeom>
          <a:noFill/>
        </p:spPr>
        <p:txBody>
          <a:bodyPr wrap="square" rtlCol="0">
            <a:spAutoFit/>
          </a:bodyPr>
          <a:lstStyle/>
          <a:p>
            <a:r>
              <a:rPr lang="en-US" sz="2600" b="1" dirty="0"/>
              <a:t>Figure 5. </a:t>
            </a:r>
            <a:r>
              <a:rPr lang="en-US" sz="2600" dirty="0"/>
              <a:t>Stroke Symptoms</a:t>
            </a:r>
            <a:endParaRPr lang="en-US" sz="2600" b="1" dirty="0"/>
          </a:p>
        </p:txBody>
      </p:sp>
      <p:sp>
        <p:nvSpPr>
          <p:cNvPr id="45" name="TextBox 44">
            <a:extLst>
              <a:ext uri="{FF2B5EF4-FFF2-40B4-BE49-F238E27FC236}">
                <a16:creationId xmlns:a16="http://schemas.microsoft.com/office/drawing/2014/main" id="{11A4785B-9BF9-4868-815A-839690CF990A}"/>
              </a:ext>
            </a:extLst>
          </p:cNvPr>
          <p:cNvSpPr txBox="1"/>
          <p:nvPr/>
        </p:nvSpPr>
        <p:spPr>
          <a:xfrm>
            <a:off x="26857209" y="5302350"/>
            <a:ext cx="4572000" cy="492443"/>
          </a:xfrm>
          <a:prstGeom prst="rect">
            <a:avLst/>
          </a:prstGeom>
          <a:noFill/>
        </p:spPr>
        <p:txBody>
          <a:bodyPr wrap="square" rtlCol="0">
            <a:spAutoFit/>
          </a:bodyPr>
          <a:lstStyle/>
          <a:p>
            <a:r>
              <a:rPr lang="en-US" sz="2600" b="1" dirty="0"/>
              <a:t>Figure 6. </a:t>
            </a:r>
            <a:r>
              <a:rPr lang="en-US" sz="2600" dirty="0"/>
              <a:t>Stroke Risk Factors</a:t>
            </a:r>
            <a:endParaRPr lang="en-US" sz="2600" b="1" dirty="0"/>
          </a:p>
        </p:txBody>
      </p:sp>
      <p:sp>
        <p:nvSpPr>
          <p:cNvPr id="46" name="TextBox 45">
            <a:extLst>
              <a:ext uri="{FF2B5EF4-FFF2-40B4-BE49-F238E27FC236}">
                <a16:creationId xmlns:a16="http://schemas.microsoft.com/office/drawing/2014/main" id="{622E759E-3F26-4908-9098-99C5A702B534}"/>
              </a:ext>
            </a:extLst>
          </p:cNvPr>
          <p:cNvSpPr txBox="1"/>
          <p:nvPr/>
        </p:nvSpPr>
        <p:spPr>
          <a:xfrm>
            <a:off x="12050691" y="18046522"/>
            <a:ext cx="8858820" cy="1292662"/>
          </a:xfrm>
          <a:prstGeom prst="rect">
            <a:avLst/>
          </a:prstGeom>
          <a:noFill/>
        </p:spPr>
        <p:txBody>
          <a:bodyPr wrap="square" rtlCol="0">
            <a:spAutoFit/>
          </a:bodyPr>
          <a:lstStyle/>
          <a:p>
            <a:r>
              <a:rPr lang="en-US" sz="2600" dirty="0"/>
              <a:t>6% felt they may be </a:t>
            </a:r>
            <a:r>
              <a:rPr lang="en-US" sz="2600" b="1" dirty="0"/>
              <a:t>discriminated against because of their race</a:t>
            </a:r>
            <a:r>
              <a:rPr lang="en-US" sz="2600" dirty="0"/>
              <a:t>, if they seek treatment at the hospital, including 23% of African American, Hispanic, Native American, and Asian participants. </a:t>
            </a:r>
          </a:p>
        </p:txBody>
      </p:sp>
      <p:sp>
        <p:nvSpPr>
          <p:cNvPr id="51" name="TextBox 50">
            <a:extLst>
              <a:ext uri="{FF2B5EF4-FFF2-40B4-BE49-F238E27FC236}">
                <a16:creationId xmlns:a16="http://schemas.microsoft.com/office/drawing/2014/main" id="{055D0D96-1EFF-478F-B59E-D64F2D6F1E2C}"/>
              </a:ext>
            </a:extLst>
          </p:cNvPr>
          <p:cNvSpPr txBox="1"/>
          <p:nvPr/>
        </p:nvSpPr>
        <p:spPr>
          <a:xfrm>
            <a:off x="12079596" y="14700810"/>
            <a:ext cx="3665271" cy="492443"/>
          </a:xfrm>
          <a:prstGeom prst="rect">
            <a:avLst/>
          </a:prstGeom>
          <a:noFill/>
        </p:spPr>
        <p:txBody>
          <a:bodyPr wrap="square" rtlCol="0">
            <a:spAutoFit/>
          </a:bodyPr>
          <a:lstStyle/>
          <a:p>
            <a:r>
              <a:rPr lang="en-US" sz="2600" b="1" dirty="0"/>
              <a:t>Figure 4. </a:t>
            </a:r>
            <a:r>
              <a:rPr lang="en-US" sz="2600" dirty="0"/>
              <a:t>Barriers to Care</a:t>
            </a:r>
            <a:endParaRPr lang="en-US" sz="2600" b="1" dirty="0"/>
          </a:p>
        </p:txBody>
      </p:sp>
      <p:sp>
        <p:nvSpPr>
          <p:cNvPr id="12" name="TextBox 11">
            <a:extLst>
              <a:ext uri="{FF2B5EF4-FFF2-40B4-BE49-F238E27FC236}">
                <a16:creationId xmlns:a16="http://schemas.microsoft.com/office/drawing/2014/main" id="{9D6888D2-8F17-4C45-A11B-F7FF335A198F}"/>
              </a:ext>
            </a:extLst>
          </p:cNvPr>
          <p:cNvSpPr txBox="1"/>
          <p:nvPr/>
        </p:nvSpPr>
        <p:spPr>
          <a:xfrm>
            <a:off x="21212205" y="10436497"/>
            <a:ext cx="3543555" cy="1292662"/>
          </a:xfrm>
          <a:prstGeom prst="rect">
            <a:avLst/>
          </a:prstGeom>
          <a:noFill/>
        </p:spPr>
        <p:txBody>
          <a:bodyPr wrap="square" rtlCol="0">
            <a:spAutoFit/>
          </a:bodyPr>
          <a:lstStyle/>
          <a:p>
            <a:r>
              <a:rPr lang="en-US" sz="2600" dirty="0"/>
              <a:t>93% would </a:t>
            </a:r>
            <a:r>
              <a:rPr lang="en-US" sz="2600" b="1" dirty="0"/>
              <a:t>call 911 first </a:t>
            </a:r>
            <a:r>
              <a:rPr lang="en-US" sz="2600" dirty="0"/>
              <a:t>if they or someone they know had a stroke.</a:t>
            </a:r>
            <a:endParaRPr lang="en-US" sz="2600" b="1" dirty="0"/>
          </a:p>
        </p:txBody>
      </p:sp>
      <p:sp>
        <p:nvSpPr>
          <p:cNvPr id="53" name="TextBox 52">
            <a:extLst>
              <a:ext uri="{FF2B5EF4-FFF2-40B4-BE49-F238E27FC236}">
                <a16:creationId xmlns:a16="http://schemas.microsoft.com/office/drawing/2014/main" id="{41014CE1-270F-4316-A473-4839793E2D6D}"/>
              </a:ext>
            </a:extLst>
          </p:cNvPr>
          <p:cNvSpPr txBox="1"/>
          <p:nvPr/>
        </p:nvSpPr>
        <p:spPr>
          <a:xfrm>
            <a:off x="25122554" y="9559832"/>
            <a:ext cx="4832368" cy="492443"/>
          </a:xfrm>
          <a:prstGeom prst="rect">
            <a:avLst/>
          </a:prstGeom>
          <a:noFill/>
        </p:spPr>
        <p:txBody>
          <a:bodyPr wrap="square" rtlCol="0">
            <a:spAutoFit/>
          </a:bodyPr>
          <a:lstStyle/>
          <a:p>
            <a:r>
              <a:rPr lang="en-US" sz="2600" b="1" dirty="0"/>
              <a:t>Figure 7. </a:t>
            </a:r>
            <a:r>
              <a:rPr lang="en-US" sz="2600" dirty="0"/>
              <a:t>Barriers to Calling 911</a:t>
            </a:r>
            <a:endParaRPr lang="en-US" sz="2600" b="1" dirty="0"/>
          </a:p>
        </p:txBody>
      </p:sp>
      <p:graphicFrame>
        <p:nvGraphicFramePr>
          <p:cNvPr id="54" name="Chart 53">
            <a:extLst>
              <a:ext uri="{FF2B5EF4-FFF2-40B4-BE49-F238E27FC236}">
                <a16:creationId xmlns:a16="http://schemas.microsoft.com/office/drawing/2014/main" id="{CDC7625F-6574-4A62-BBAE-065A07872CC9}"/>
              </a:ext>
            </a:extLst>
          </p:cNvPr>
          <p:cNvGraphicFramePr>
            <a:graphicFrameLocks/>
          </p:cNvGraphicFramePr>
          <p:nvPr>
            <p:extLst>
              <p:ext uri="{D42A27DB-BD31-4B8C-83A1-F6EECF244321}">
                <p14:modId xmlns:p14="http://schemas.microsoft.com/office/powerpoint/2010/main" val="1785064789"/>
              </p:ext>
            </p:extLst>
          </p:nvPr>
        </p:nvGraphicFramePr>
        <p:xfrm>
          <a:off x="12150782" y="10922426"/>
          <a:ext cx="3867304" cy="284506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Table 33">
            <a:extLst>
              <a:ext uri="{FF2B5EF4-FFF2-40B4-BE49-F238E27FC236}">
                <a16:creationId xmlns:a16="http://schemas.microsoft.com/office/drawing/2014/main" id="{36A0237B-9C64-4890-A4E6-6BB22FD1DB2A}"/>
              </a:ext>
            </a:extLst>
          </p:cNvPr>
          <p:cNvGraphicFramePr>
            <a:graphicFrameLocks noGrp="1"/>
          </p:cNvGraphicFramePr>
          <p:nvPr>
            <p:extLst>
              <p:ext uri="{D42A27DB-BD31-4B8C-83A1-F6EECF244321}">
                <p14:modId xmlns:p14="http://schemas.microsoft.com/office/powerpoint/2010/main" val="894207794"/>
              </p:ext>
            </p:extLst>
          </p:nvPr>
        </p:nvGraphicFramePr>
        <p:xfrm>
          <a:off x="16293301" y="4853700"/>
          <a:ext cx="4572000" cy="8873490"/>
        </p:xfrm>
        <a:graphic>
          <a:graphicData uri="http://schemas.openxmlformats.org/drawingml/2006/table">
            <a:tbl>
              <a:tblPr/>
              <a:tblGrid>
                <a:gridCol w="2985300">
                  <a:extLst>
                    <a:ext uri="{9D8B030D-6E8A-4147-A177-3AD203B41FA5}">
                      <a16:colId xmlns:a16="http://schemas.microsoft.com/office/drawing/2014/main" val="3307237183"/>
                    </a:ext>
                  </a:extLst>
                </a:gridCol>
                <a:gridCol w="793350">
                  <a:extLst>
                    <a:ext uri="{9D8B030D-6E8A-4147-A177-3AD203B41FA5}">
                      <a16:colId xmlns:a16="http://schemas.microsoft.com/office/drawing/2014/main" val="2656908358"/>
                    </a:ext>
                  </a:extLst>
                </a:gridCol>
                <a:gridCol w="793350">
                  <a:extLst>
                    <a:ext uri="{9D8B030D-6E8A-4147-A177-3AD203B41FA5}">
                      <a16:colId xmlns:a16="http://schemas.microsoft.com/office/drawing/2014/main" val="2044007355"/>
                    </a:ext>
                  </a:extLst>
                </a:gridCol>
              </a:tblGrid>
              <a:tr h="200025">
                <a:tc>
                  <a:txBody>
                    <a:bodyPr/>
                    <a:lstStyle/>
                    <a:p>
                      <a:pPr algn="l" fontAlgn="ctr"/>
                      <a:r>
                        <a:rPr lang="en-US" sz="1650" b="0" i="1" u="none" strike="noStrike">
                          <a:solidFill>
                            <a:srgbClr val="000000"/>
                          </a:solidFill>
                          <a:effectLst/>
                          <a:latin typeface="Calibri" panose="020F0502020204030204" pitchFamily="34" charset="0"/>
                        </a:rPr>
                        <a:t>N=244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50" b="0" i="0" u="none" strike="noStrike" dirty="0">
                          <a:solidFill>
                            <a:srgbClr val="000000"/>
                          </a:solidFill>
                          <a:effectLst/>
                          <a:latin typeface="Calibri" panose="020F0502020204030204" pitchFamily="34" charset="0"/>
                        </a:rPr>
                        <a:t>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50" b="0" i="0" u="none" strike="noStrike" dirty="0">
                          <a:solidFill>
                            <a:srgbClr val="000000"/>
                          </a:solidFill>
                          <a:effectLst/>
                          <a:latin typeface="Calibri" panose="020F0502020204030204" pitchFamily="34" charset="0"/>
                        </a:rPr>
                        <a:t>%</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897349"/>
                  </a:ext>
                </a:extLst>
              </a:tr>
              <a:tr h="190500">
                <a:tc>
                  <a:txBody>
                    <a:bodyPr/>
                    <a:lstStyle/>
                    <a:p>
                      <a:pPr algn="l" fontAlgn="ctr"/>
                      <a:r>
                        <a:rPr lang="en-US" sz="1650" b="0" i="0" u="none" strike="noStrike">
                          <a:solidFill>
                            <a:srgbClr val="000000"/>
                          </a:solidFill>
                          <a:effectLst/>
                          <a:latin typeface="Calibri" panose="020F0502020204030204" pitchFamily="34" charset="0"/>
                        </a:rPr>
                        <a:t>Race</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5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5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8760136"/>
                  </a:ext>
                </a:extLst>
              </a:tr>
              <a:tr h="190500">
                <a:tc>
                  <a:txBody>
                    <a:bodyPr/>
                    <a:lstStyle/>
                    <a:p>
                      <a:pPr algn="r" fontAlgn="ctr"/>
                      <a:r>
                        <a:rPr lang="en-US" sz="1650" b="0" i="0" u="none" strike="noStrike">
                          <a:solidFill>
                            <a:srgbClr val="000000"/>
                          </a:solidFill>
                          <a:effectLst/>
                          <a:latin typeface="Calibri" panose="020F0502020204030204" pitchFamily="34" charset="0"/>
                        </a:rPr>
                        <a:t>White</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215</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88%</a:t>
                      </a:r>
                    </a:p>
                  </a:txBody>
                  <a:tcPr marL="9525" marR="9525" marT="9525" marB="0" anchor="ctr">
                    <a:lnL>
                      <a:noFill/>
                    </a:lnL>
                    <a:lnR>
                      <a:noFill/>
                    </a:lnR>
                    <a:lnT>
                      <a:noFill/>
                    </a:lnT>
                    <a:lnB>
                      <a:noFill/>
                    </a:lnB>
                  </a:tcPr>
                </a:tc>
                <a:extLst>
                  <a:ext uri="{0D108BD9-81ED-4DB2-BD59-A6C34878D82A}">
                    <a16:rowId xmlns:a16="http://schemas.microsoft.com/office/drawing/2014/main" val="364699668"/>
                  </a:ext>
                </a:extLst>
              </a:tr>
              <a:tr h="190500">
                <a:tc>
                  <a:txBody>
                    <a:bodyPr/>
                    <a:lstStyle/>
                    <a:p>
                      <a:pPr algn="r" fontAlgn="ctr"/>
                      <a:r>
                        <a:rPr lang="en-US" sz="1650" b="0" i="0" u="none" strike="noStrike">
                          <a:solidFill>
                            <a:srgbClr val="000000"/>
                          </a:solidFill>
                          <a:effectLst/>
                          <a:latin typeface="Calibri" panose="020F0502020204030204" pitchFamily="34" charset="0"/>
                        </a:rPr>
                        <a:t>Hispanic</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13</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extLst>
                  <a:ext uri="{0D108BD9-81ED-4DB2-BD59-A6C34878D82A}">
                    <a16:rowId xmlns:a16="http://schemas.microsoft.com/office/drawing/2014/main" val="2379388670"/>
                  </a:ext>
                </a:extLst>
              </a:tr>
              <a:tr h="190500">
                <a:tc>
                  <a:txBody>
                    <a:bodyPr/>
                    <a:lstStyle/>
                    <a:p>
                      <a:pPr algn="r" fontAlgn="ctr"/>
                      <a:r>
                        <a:rPr lang="en-US" sz="1650" b="0" i="0" u="none" strike="noStrike">
                          <a:solidFill>
                            <a:srgbClr val="000000"/>
                          </a:solidFill>
                          <a:effectLst/>
                          <a:latin typeface="Calibri" panose="020F0502020204030204" pitchFamily="34" charset="0"/>
                        </a:rPr>
                        <a:t>African American</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10</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4%</a:t>
                      </a:r>
                    </a:p>
                  </a:txBody>
                  <a:tcPr marL="9525" marR="9525" marT="9525" marB="0" anchor="ctr">
                    <a:lnL>
                      <a:noFill/>
                    </a:lnL>
                    <a:lnR>
                      <a:noFill/>
                    </a:lnR>
                    <a:lnT>
                      <a:noFill/>
                    </a:lnT>
                    <a:lnB>
                      <a:noFill/>
                    </a:lnB>
                  </a:tcPr>
                </a:tc>
                <a:extLst>
                  <a:ext uri="{0D108BD9-81ED-4DB2-BD59-A6C34878D82A}">
                    <a16:rowId xmlns:a16="http://schemas.microsoft.com/office/drawing/2014/main" val="1966103001"/>
                  </a:ext>
                </a:extLst>
              </a:tr>
              <a:tr h="190500">
                <a:tc>
                  <a:txBody>
                    <a:bodyPr/>
                    <a:lstStyle/>
                    <a:p>
                      <a:pPr algn="r" fontAlgn="ctr"/>
                      <a:r>
                        <a:rPr lang="en-US" sz="1650" b="0" i="0" u="none" strike="noStrike">
                          <a:solidFill>
                            <a:srgbClr val="000000"/>
                          </a:solidFill>
                          <a:effectLst/>
                          <a:latin typeface="Calibri" panose="020F0502020204030204" pitchFamily="34" charset="0"/>
                        </a:rPr>
                        <a:t>Native American</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extLst>
                  <a:ext uri="{0D108BD9-81ED-4DB2-BD59-A6C34878D82A}">
                    <a16:rowId xmlns:a16="http://schemas.microsoft.com/office/drawing/2014/main" val="1865384442"/>
                  </a:ext>
                </a:extLst>
              </a:tr>
              <a:tr h="190500">
                <a:tc>
                  <a:txBody>
                    <a:bodyPr/>
                    <a:lstStyle/>
                    <a:p>
                      <a:pPr algn="r" fontAlgn="ctr"/>
                      <a:r>
                        <a:rPr lang="en-US" sz="1650" b="0" i="0" u="none" strike="noStrike">
                          <a:solidFill>
                            <a:srgbClr val="000000"/>
                          </a:solidFill>
                          <a:effectLst/>
                          <a:latin typeface="Calibri" panose="020F0502020204030204" pitchFamily="34" charset="0"/>
                        </a:rPr>
                        <a:t>Asian</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extLst>
                  <a:ext uri="{0D108BD9-81ED-4DB2-BD59-A6C34878D82A}">
                    <a16:rowId xmlns:a16="http://schemas.microsoft.com/office/drawing/2014/main" val="1304397295"/>
                  </a:ext>
                </a:extLst>
              </a:tr>
              <a:tr h="190500">
                <a:tc>
                  <a:txBody>
                    <a:bodyPr/>
                    <a:lstStyle/>
                    <a:p>
                      <a:pPr algn="r" fontAlgn="ctr"/>
                      <a:r>
                        <a:rPr lang="en-US" sz="1650" b="0" i="0" u="none" strike="noStrike">
                          <a:solidFill>
                            <a:srgbClr val="000000"/>
                          </a:solidFill>
                          <a:effectLst/>
                          <a:latin typeface="Calibri" panose="020F0502020204030204" pitchFamily="34" charset="0"/>
                        </a:rPr>
                        <a:t>Other</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extLst>
                  <a:ext uri="{0D108BD9-81ED-4DB2-BD59-A6C34878D82A}">
                    <a16:rowId xmlns:a16="http://schemas.microsoft.com/office/drawing/2014/main" val="2136505072"/>
                  </a:ext>
                </a:extLst>
              </a:tr>
              <a:tr h="190500">
                <a:tc>
                  <a:txBody>
                    <a:bodyPr/>
                    <a:lstStyle/>
                    <a:p>
                      <a:pPr algn="r" fontAlgn="ctr"/>
                      <a:r>
                        <a:rPr lang="en-US" sz="1650" b="0" i="0" u="none" strike="noStrike">
                          <a:solidFill>
                            <a:srgbClr val="000000"/>
                          </a:solidFill>
                          <a:effectLst/>
                          <a:latin typeface="Calibri" panose="020F0502020204030204" pitchFamily="34" charset="0"/>
                        </a:rPr>
                        <a:t>Blank</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3</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extLst>
                  <a:ext uri="{0D108BD9-81ED-4DB2-BD59-A6C34878D82A}">
                    <a16:rowId xmlns:a16="http://schemas.microsoft.com/office/drawing/2014/main" val="647731412"/>
                  </a:ext>
                </a:extLst>
              </a:tr>
              <a:tr h="190500">
                <a:tc>
                  <a:txBody>
                    <a:bodyPr/>
                    <a:lstStyle/>
                    <a:p>
                      <a:pPr algn="l" fontAlgn="ctr"/>
                      <a:r>
                        <a:rPr lang="en-US" sz="1650" b="0" i="0" u="none" strike="noStrike">
                          <a:solidFill>
                            <a:srgbClr val="000000"/>
                          </a:solidFill>
                          <a:effectLst/>
                          <a:latin typeface="Calibri" panose="020F0502020204030204" pitchFamily="34" charset="0"/>
                        </a:rPr>
                        <a:t>Household Income</a:t>
                      </a:r>
                    </a:p>
                  </a:txBody>
                  <a:tcPr marL="9525" marR="9525" marT="9525" marB="0" anchor="ctr">
                    <a:lnL>
                      <a:noFill/>
                    </a:lnL>
                    <a:lnR>
                      <a:noFill/>
                    </a:lnR>
                    <a:lnT>
                      <a:noFill/>
                    </a:lnT>
                    <a:lnB>
                      <a:noFill/>
                    </a:lnB>
                  </a:tcPr>
                </a:tc>
                <a:tc>
                  <a:txBody>
                    <a:bodyPr/>
                    <a:lstStyle/>
                    <a:p>
                      <a:pPr algn="ctr" fontAlgn="ctr"/>
                      <a:endParaRPr lang="en-US" sz="16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65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90876633"/>
                  </a:ext>
                </a:extLst>
              </a:tr>
              <a:tr h="190500">
                <a:tc>
                  <a:txBody>
                    <a:bodyPr/>
                    <a:lstStyle/>
                    <a:p>
                      <a:pPr algn="r" fontAlgn="ctr"/>
                      <a:r>
                        <a:rPr lang="en-US" sz="1650" b="0" i="0" u="none" strike="noStrike">
                          <a:solidFill>
                            <a:srgbClr val="000000"/>
                          </a:solidFill>
                          <a:effectLst/>
                          <a:latin typeface="Calibri" panose="020F0502020204030204" pitchFamily="34" charset="0"/>
                        </a:rPr>
                        <a:t>&lt; $40,000</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151</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62%</a:t>
                      </a:r>
                    </a:p>
                  </a:txBody>
                  <a:tcPr marL="9525" marR="9525" marT="9525" marB="0" anchor="ctr">
                    <a:lnL>
                      <a:noFill/>
                    </a:lnL>
                    <a:lnR>
                      <a:noFill/>
                    </a:lnR>
                    <a:lnT>
                      <a:noFill/>
                    </a:lnT>
                    <a:lnB>
                      <a:noFill/>
                    </a:lnB>
                  </a:tcPr>
                </a:tc>
                <a:extLst>
                  <a:ext uri="{0D108BD9-81ED-4DB2-BD59-A6C34878D82A}">
                    <a16:rowId xmlns:a16="http://schemas.microsoft.com/office/drawing/2014/main" val="3866361332"/>
                  </a:ext>
                </a:extLst>
              </a:tr>
              <a:tr h="190500">
                <a:tc>
                  <a:txBody>
                    <a:bodyPr/>
                    <a:lstStyle/>
                    <a:p>
                      <a:pPr algn="r" fontAlgn="ctr"/>
                      <a:r>
                        <a:rPr lang="en-US" sz="1650" b="0" i="0" u="none" strike="noStrike">
                          <a:solidFill>
                            <a:srgbClr val="000000"/>
                          </a:solidFill>
                          <a:effectLst/>
                          <a:latin typeface="Calibri" panose="020F0502020204030204" pitchFamily="34" charset="0"/>
                        </a:rPr>
                        <a:t>&gt; $40,000</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81</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tcPr>
                </a:tc>
                <a:extLst>
                  <a:ext uri="{0D108BD9-81ED-4DB2-BD59-A6C34878D82A}">
                    <a16:rowId xmlns:a16="http://schemas.microsoft.com/office/drawing/2014/main" val="718279838"/>
                  </a:ext>
                </a:extLst>
              </a:tr>
              <a:tr h="190500">
                <a:tc>
                  <a:txBody>
                    <a:bodyPr/>
                    <a:lstStyle/>
                    <a:p>
                      <a:pPr algn="r" fontAlgn="ctr"/>
                      <a:r>
                        <a:rPr lang="en-US" sz="1650" b="0" i="0" u="none" strike="noStrike">
                          <a:solidFill>
                            <a:srgbClr val="000000"/>
                          </a:solidFill>
                          <a:effectLst/>
                          <a:latin typeface="Calibri" panose="020F0502020204030204" pitchFamily="34" charset="0"/>
                        </a:rPr>
                        <a:t>Blank</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extLst>
                  <a:ext uri="{0D108BD9-81ED-4DB2-BD59-A6C34878D82A}">
                    <a16:rowId xmlns:a16="http://schemas.microsoft.com/office/drawing/2014/main" val="2979283515"/>
                  </a:ext>
                </a:extLst>
              </a:tr>
              <a:tr h="190500">
                <a:tc>
                  <a:txBody>
                    <a:bodyPr/>
                    <a:lstStyle/>
                    <a:p>
                      <a:pPr algn="l" fontAlgn="ctr"/>
                      <a:r>
                        <a:rPr lang="en-US" sz="1650" b="0" i="0" u="none" strike="noStrike">
                          <a:solidFill>
                            <a:srgbClr val="000000"/>
                          </a:solidFill>
                          <a:effectLst/>
                          <a:latin typeface="Calibri" panose="020F0502020204030204" pitchFamily="34" charset="0"/>
                        </a:rPr>
                        <a:t>Health Insurance</a:t>
                      </a:r>
                    </a:p>
                  </a:txBody>
                  <a:tcPr marL="9525" marR="9525" marT="9525" marB="0" anchor="ctr">
                    <a:lnL>
                      <a:noFill/>
                    </a:lnL>
                    <a:lnR>
                      <a:noFill/>
                    </a:lnR>
                    <a:lnT>
                      <a:noFill/>
                    </a:lnT>
                    <a:lnB>
                      <a:noFill/>
                    </a:lnB>
                  </a:tcPr>
                </a:tc>
                <a:tc>
                  <a:txBody>
                    <a:bodyPr/>
                    <a:lstStyle/>
                    <a:p>
                      <a:pPr algn="ctr" fontAlgn="ctr"/>
                      <a:endParaRPr lang="en-US" sz="16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65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563153029"/>
                  </a:ext>
                </a:extLst>
              </a:tr>
              <a:tr h="190500">
                <a:tc>
                  <a:txBody>
                    <a:bodyPr/>
                    <a:lstStyle/>
                    <a:p>
                      <a:pPr algn="r" fontAlgn="ctr"/>
                      <a:r>
                        <a:rPr lang="en-US" sz="1650" b="0" i="0" u="none" strike="noStrike">
                          <a:solidFill>
                            <a:srgbClr val="000000"/>
                          </a:solidFill>
                          <a:effectLst/>
                          <a:latin typeface="Calibri" panose="020F0502020204030204" pitchFamily="34" charset="0"/>
                        </a:rPr>
                        <a:t>Private</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97</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40%</a:t>
                      </a:r>
                    </a:p>
                  </a:txBody>
                  <a:tcPr marL="9525" marR="9525" marT="9525" marB="0" anchor="ctr">
                    <a:lnL>
                      <a:noFill/>
                    </a:lnL>
                    <a:lnR>
                      <a:noFill/>
                    </a:lnR>
                    <a:lnT>
                      <a:noFill/>
                    </a:lnT>
                    <a:lnB>
                      <a:noFill/>
                    </a:lnB>
                  </a:tcPr>
                </a:tc>
                <a:extLst>
                  <a:ext uri="{0D108BD9-81ED-4DB2-BD59-A6C34878D82A}">
                    <a16:rowId xmlns:a16="http://schemas.microsoft.com/office/drawing/2014/main" val="3222230154"/>
                  </a:ext>
                </a:extLst>
              </a:tr>
              <a:tr h="190500">
                <a:tc>
                  <a:txBody>
                    <a:bodyPr/>
                    <a:lstStyle/>
                    <a:p>
                      <a:pPr algn="r" fontAlgn="ctr"/>
                      <a:r>
                        <a:rPr lang="en-US" sz="1650" b="0" i="0" u="none" strike="noStrike">
                          <a:solidFill>
                            <a:srgbClr val="000000"/>
                          </a:solidFill>
                          <a:effectLst/>
                          <a:latin typeface="Calibri" panose="020F0502020204030204" pitchFamily="34" charset="0"/>
                        </a:rPr>
                        <a:t>Medicare</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129</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53%</a:t>
                      </a:r>
                    </a:p>
                  </a:txBody>
                  <a:tcPr marL="9525" marR="9525" marT="9525" marB="0" anchor="ctr">
                    <a:lnL>
                      <a:noFill/>
                    </a:lnL>
                    <a:lnR>
                      <a:noFill/>
                    </a:lnR>
                    <a:lnT>
                      <a:noFill/>
                    </a:lnT>
                    <a:lnB>
                      <a:noFill/>
                    </a:lnB>
                  </a:tcPr>
                </a:tc>
                <a:extLst>
                  <a:ext uri="{0D108BD9-81ED-4DB2-BD59-A6C34878D82A}">
                    <a16:rowId xmlns:a16="http://schemas.microsoft.com/office/drawing/2014/main" val="1662644035"/>
                  </a:ext>
                </a:extLst>
              </a:tr>
              <a:tr h="190500">
                <a:tc>
                  <a:txBody>
                    <a:bodyPr/>
                    <a:lstStyle/>
                    <a:p>
                      <a:pPr algn="r" fontAlgn="ctr"/>
                      <a:r>
                        <a:rPr lang="en-US" sz="1650" b="0" i="0" u="none" strike="noStrike">
                          <a:solidFill>
                            <a:srgbClr val="000000"/>
                          </a:solidFill>
                          <a:effectLst/>
                          <a:latin typeface="Calibri" panose="020F0502020204030204" pitchFamily="34" charset="0"/>
                        </a:rPr>
                        <a:t>Medicaid</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67</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27%</a:t>
                      </a:r>
                    </a:p>
                  </a:txBody>
                  <a:tcPr marL="9525" marR="9525" marT="9525" marB="0" anchor="ctr">
                    <a:lnL>
                      <a:noFill/>
                    </a:lnL>
                    <a:lnR>
                      <a:noFill/>
                    </a:lnR>
                    <a:lnT>
                      <a:noFill/>
                    </a:lnT>
                    <a:lnB>
                      <a:noFill/>
                    </a:lnB>
                  </a:tcPr>
                </a:tc>
                <a:extLst>
                  <a:ext uri="{0D108BD9-81ED-4DB2-BD59-A6C34878D82A}">
                    <a16:rowId xmlns:a16="http://schemas.microsoft.com/office/drawing/2014/main" val="3085280583"/>
                  </a:ext>
                </a:extLst>
              </a:tr>
              <a:tr h="190500">
                <a:tc>
                  <a:txBody>
                    <a:bodyPr/>
                    <a:lstStyle/>
                    <a:p>
                      <a:pPr algn="r" fontAlgn="ctr"/>
                      <a:r>
                        <a:rPr lang="en-US" sz="1650" b="0" i="0" u="none" strike="noStrike">
                          <a:solidFill>
                            <a:srgbClr val="000000"/>
                          </a:solidFill>
                          <a:effectLst/>
                          <a:latin typeface="Calibri" panose="020F0502020204030204" pitchFamily="34" charset="0"/>
                        </a:rPr>
                        <a:t>No coverage</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extLst>
                  <a:ext uri="{0D108BD9-81ED-4DB2-BD59-A6C34878D82A}">
                    <a16:rowId xmlns:a16="http://schemas.microsoft.com/office/drawing/2014/main" val="1899331075"/>
                  </a:ext>
                </a:extLst>
              </a:tr>
              <a:tr h="190500">
                <a:tc>
                  <a:txBody>
                    <a:bodyPr/>
                    <a:lstStyle/>
                    <a:p>
                      <a:pPr algn="r" fontAlgn="ctr"/>
                      <a:r>
                        <a:rPr lang="en-US" sz="1650" b="0" i="0" u="none" strike="noStrike">
                          <a:solidFill>
                            <a:srgbClr val="000000"/>
                          </a:solidFill>
                          <a:effectLst/>
                          <a:latin typeface="Calibri" panose="020F0502020204030204" pitchFamily="34" charset="0"/>
                        </a:rPr>
                        <a:t>Blank</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6</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extLst>
                  <a:ext uri="{0D108BD9-81ED-4DB2-BD59-A6C34878D82A}">
                    <a16:rowId xmlns:a16="http://schemas.microsoft.com/office/drawing/2014/main" val="110608771"/>
                  </a:ext>
                </a:extLst>
              </a:tr>
              <a:tr h="190500">
                <a:tc>
                  <a:txBody>
                    <a:bodyPr/>
                    <a:lstStyle/>
                    <a:p>
                      <a:pPr algn="l" fontAlgn="ctr"/>
                      <a:r>
                        <a:rPr lang="en-US" sz="1650" b="0" i="0" u="none" strike="noStrike">
                          <a:solidFill>
                            <a:srgbClr val="000000"/>
                          </a:solidFill>
                          <a:effectLst/>
                          <a:latin typeface="Calibri" panose="020F0502020204030204" pitchFamily="34" charset="0"/>
                        </a:rPr>
                        <a:t>Diagnoses</a:t>
                      </a:r>
                    </a:p>
                  </a:txBody>
                  <a:tcPr marL="9525" marR="9525" marT="9525" marB="0" anchor="ctr">
                    <a:lnL>
                      <a:noFill/>
                    </a:lnL>
                    <a:lnR>
                      <a:noFill/>
                    </a:lnR>
                    <a:lnT>
                      <a:noFill/>
                    </a:lnT>
                    <a:lnB>
                      <a:noFill/>
                    </a:lnB>
                  </a:tcPr>
                </a:tc>
                <a:tc>
                  <a:txBody>
                    <a:bodyPr/>
                    <a:lstStyle/>
                    <a:p>
                      <a:pPr algn="ctr" fontAlgn="b"/>
                      <a:endParaRPr lang="en-US" sz="16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endParaRPr lang="en-US" sz="165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69729433"/>
                  </a:ext>
                </a:extLst>
              </a:tr>
              <a:tr h="190500">
                <a:tc>
                  <a:txBody>
                    <a:bodyPr/>
                    <a:lstStyle/>
                    <a:p>
                      <a:pPr algn="r" fontAlgn="ctr"/>
                      <a:r>
                        <a:rPr lang="en-US" sz="1650" b="0" i="0" u="none" strike="noStrike">
                          <a:solidFill>
                            <a:srgbClr val="000000"/>
                          </a:solidFill>
                          <a:effectLst/>
                          <a:latin typeface="Calibri" panose="020F0502020204030204" pitchFamily="34" charset="0"/>
                        </a:rPr>
                        <a:t>High Blood Pressure</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105</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43%</a:t>
                      </a:r>
                    </a:p>
                  </a:txBody>
                  <a:tcPr marL="9525" marR="9525" marT="9525" marB="0" anchor="ctr">
                    <a:lnL>
                      <a:noFill/>
                    </a:lnL>
                    <a:lnR>
                      <a:noFill/>
                    </a:lnR>
                    <a:lnT>
                      <a:noFill/>
                    </a:lnT>
                    <a:lnB>
                      <a:noFill/>
                    </a:lnB>
                  </a:tcPr>
                </a:tc>
                <a:extLst>
                  <a:ext uri="{0D108BD9-81ED-4DB2-BD59-A6C34878D82A}">
                    <a16:rowId xmlns:a16="http://schemas.microsoft.com/office/drawing/2014/main" val="3270360822"/>
                  </a:ext>
                </a:extLst>
              </a:tr>
              <a:tr h="190500">
                <a:tc>
                  <a:txBody>
                    <a:bodyPr/>
                    <a:lstStyle/>
                    <a:p>
                      <a:pPr algn="r" fontAlgn="ctr"/>
                      <a:r>
                        <a:rPr lang="en-US" sz="1650" b="0" i="0" u="none" strike="noStrike">
                          <a:solidFill>
                            <a:srgbClr val="000000"/>
                          </a:solidFill>
                          <a:effectLst/>
                          <a:latin typeface="Calibri" panose="020F0502020204030204" pitchFamily="34" charset="0"/>
                        </a:rPr>
                        <a:t>High Cholesterol</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56</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23%</a:t>
                      </a:r>
                    </a:p>
                  </a:txBody>
                  <a:tcPr marL="9525" marR="9525" marT="9525" marB="0" anchor="ctr">
                    <a:lnL>
                      <a:noFill/>
                    </a:lnL>
                    <a:lnR>
                      <a:noFill/>
                    </a:lnR>
                    <a:lnT>
                      <a:noFill/>
                    </a:lnT>
                    <a:lnB>
                      <a:noFill/>
                    </a:lnB>
                  </a:tcPr>
                </a:tc>
                <a:extLst>
                  <a:ext uri="{0D108BD9-81ED-4DB2-BD59-A6C34878D82A}">
                    <a16:rowId xmlns:a16="http://schemas.microsoft.com/office/drawing/2014/main" val="3944489206"/>
                  </a:ext>
                </a:extLst>
              </a:tr>
              <a:tr h="190500">
                <a:tc>
                  <a:txBody>
                    <a:bodyPr/>
                    <a:lstStyle/>
                    <a:p>
                      <a:pPr algn="r" fontAlgn="ctr"/>
                      <a:r>
                        <a:rPr lang="en-US" sz="1650" b="0" i="0" u="none" strike="noStrike">
                          <a:solidFill>
                            <a:srgbClr val="000000"/>
                          </a:solidFill>
                          <a:effectLst/>
                          <a:latin typeface="Calibri" panose="020F0502020204030204" pitchFamily="34" charset="0"/>
                        </a:rPr>
                        <a:t>Smoker</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52</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21%</a:t>
                      </a:r>
                    </a:p>
                  </a:txBody>
                  <a:tcPr marL="9525" marR="9525" marT="9525" marB="0" anchor="ctr">
                    <a:lnL>
                      <a:noFill/>
                    </a:lnL>
                    <a:lnR>
                      <a:noFill/>
                    </a:lnR>
                    <a:lnT>
                      <a:noFill/>
                    </a:lnT>
                    <a:lnB>
                      <a:noFill/>
                    </a:lnB>
                  </a:tcPr>
                </a:tc>
                <a:extLst>
                  <a:ext uri="{0D108BD9-81ED-4DB2-BD59-A6C34878D82A}">
                    <a16:rowId xmlns:a16="http://schemas.microsoft.com/office/drawing/2014/main" val="2943434611"/>
                  </a:ext>
                </a:extLst>
              </a:tr>
              <a:tr h="190500">
                <a:tc>
                  <a:txBody>
                    <a:bodyPr/>
                    <a:lstStyle/>
                    <a:p>
                      <a:pPr algn="r" fontAlgn="ctr"/>
                      <a:r>
                        <a:rPr lang="en-US" sz="1650" b="0" i="0" u="none" strike="noStrike">
                          <a:solidFill>
                            <a:srgbClr val="000000"/>
                          </a:solidFill>
                          <a:effectLst/>
                          <a:latin typeface="Calibri" panose="020F0502020204030204" pitchFamily="34" charset="0"/>
                        </a:rPr>
                        <a:t>Diabetes</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45</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18%</a:t>
                      </a:r>
                    </a:p>
                  </a:txBody>
                  <a:tcPr marL="9525" marR="9525" marT="9525" marB="0" anchor="ctr">
                    <a:lnL>
                      <a:noFill/>
                    </a:lnL>
                    <a:lnR>
                      <a:noFill/>
                    </a:lnR>
                    <a:lnT>
                      <a:noFill/>
                    </a:lnT>
                    <a:lnB>
                      <a:noFill/>
                    </a:lnB>
                  </a:tcPr>
                </a:tc>
                <a:extLst>
                  <a:ext uri="{0D108BD9-81ED-4DB2-BD59-A6C34878D82A}">
                    <a16:rowId xmlns:a16="http://schemas.microsoft.com/office/drawing/2014/main" val="2849318955"/>
                  </a:ext>
                </a:extLst>
              </a:tr>
              <a:tr h="190500">
                <a:tc>
                  <a:txBody>
                    <a:bodyPr/>
                    <a:lstStyle/>
                    <a:p>
                      <a:pPr algn="r" fontAlgn="ctr"/>
                      <a:r>
                        <a:rPr lang="en-US" sz="1650" b="0" i="0" u="none" strike="noStrike">
                          <a:solidFill>
                            <a:srgbClr val="000000"/>
                          </a:solidFill>
                          <a:effectLst/>
                          <a:latin typeface="Calibri" panose="020F0502020204030204" pitchFamily="34" charset="0"/>
                        </a:rPr>
                        <a:t>Atrial Fibrillation</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12</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5%</a:t>
                      </a:r>
                    </a:p>
                  </a:txBody>
                  <a:tcPr marL="9525" marR="9525" marT="9525" marB="0" anchor="ctr">
                    <a:lnL>
                      <a:noFill/>
                    </a:lnL>
                    <a:lnR>
                      <a:noFill/>
                    </a:lnR>
                    <a:lnT>
                      <a:noFill/>
                    </a:lnT>
                    <a:lnB>
                      <a:noFill/>
                    </a:lnB>
                  </a:tcPr>
                </a:tc>
                <a:extLst>
                  <a:ext uri="{0D108BD9-81ED-4DB2-BD59-A6C34878D82A}">
                    <a16:rowId xmlns:a16="http://schemas.microsoft.com/office/drawing/2014/main" val="3913375799"/>
                  </a:ext>
                </a:extLst>
              </a:tr>
              <a:tr h="190500">
                <a:tc>
                  <a:txBody>
                    <a:bodyPr/>
                    <a:lstStyle/>
                    <a:p>
                      <a:pPr algn="l" fontAlgn="ctr"/>
                      <a:r>
                        <a:rPr lang="en-US" sz="1650" b="0" i="0" u="none" strike="noStrike">
                          <a:solidFill>
                            <a:srgbClr val="000000"/>
                          </a:solidFill>
                          <a:effectLst/>
                          <a:latin typeface="Calibri" panose="020F0502020204030204" pitchFamily="34" charset="0"/>
                        </a:rPr>
                        <a:t>Primary Care Provider</a:t>
                      </a:r>
                    </a:p>
                  </a:txBody>
                  <a:tcPr marL="9525" marR="9525" marT="9525" marB="0" anchor="ctr">
                    <a:lnL>
                      <a:noFill/>
                    </a:lnL>
                    <a:lnR>
                      <a:noFill/>
                    </a:lnR>
                    <a:lnT>
                      <a:noFill/>
                    </a:lnT>
                    <a:lnB>
                      <a:noFill/>
                    </a:lnB>
                  </a:tcPr>
                </a:tc>
                <a:tc>
                  <a:txBody>
                    <a:bodyPr/>
                    <a:lstStyle/>
                    <a:p>
                      <a:pPr algn="ctr" fontAlgn="ctr"/>
                      <a:endParaRPr lang="en-US" sz="165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en-US" sz="165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086779727"/>
                  </a:ext>
                </a:extLst>
              </a:tr>
              <a:tr h="190500">
                <a:tc>
                  <a:txBody>
                    <a:bodyPr/>
                    <a:lstStyle/>
                    <a:p>
                      <a:pPr algn="r" fontAlgn="ctr"/>
                      <a:r>
                        <a:rPr lang="en-US" sz="1650" b="0" i="0" u="none" strike="noStrike">
                          <a:solidFill>
                            <a:srgbClr val="000000"/>
                          </a:solidFill>
                          <a:effectLst/>
                          <a:latin typeface="Calibri" panose="020F0502020204030204" pitchFamily="34" charset="0"/>
                        </a:rPr>
                        <a:t>Yes</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216</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89%</a:t>
                      </a:r>
                    </a:p>
                  </a:txBody>
                  <a:tcPr marL="9525" marR="9525" marT="9525" marB="0" anchor="ctr">
                    <a:lnL>
                      <a:noFill/>
                    </a:lnL>
                    <a:lnR>
                      <a:noFill/>
                    </a:lnR>
                    <a:lnT>
                      <a:noFill/>
                    </a:lnT>
                    <a:lnB>
                      <a:noFill/>
                    </a:lnB>
                  </a:tcPr>
                </a:tc>
                <a:extLst>
                  <a:ext uri="{0D108BD9-81ED-4DB2-BD59-A6C34878D82A}">
                    <a16:rowId xmlns:a16="http://schemas.microsoft.com/office/drawing/2014/main" val="1368138016"/>
                  </a:ext>
                </a:extLst>
              </a:tr>
              <a:tr h="190500">
                <a:tc>
                  <a:txBody>
                    <a:bodyPr/>
                    <a:lstStyle/>
                    <a:p>
                      <a:pPr algn="r" fontAlgn="ctr"/>
                      <a:r>
                        <a:rPr lang="en-US" sz="1650" b="0" i="0" u="none" strike="noStrike">
                          <a:solidFill>
                            <a:srgbClr val="000000"/>
                          </a:solidFill>
                          <a:effectLst/>
                          <a:latin typeface="Calibri" panose="020F0502020204030204" pitchFamily="34" charset="0"/>
                        </a:rPr>
                        <a:t>No</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extLst>
                  <a:ext uri="{0D108BD9-81ED-4DB2-BD59-A6C34878D82A}">
                    <a16:rowId xmlns:a16="http://schemas.microsoft.com/office/drawing/2014/main" val="3409310295"/>
                  </a:ext>
                </a:extLst>
              </a:tr>
              <a:tr h="190500">
                <a:tc>
                  <a:txBody>
                    <a:bodyPr/>
                    <a:lstStyle/>
                    <a:p>
                      <a:pPr algn="r" fontAlgn="ctr"/>
                      <a:r>
                        <a:rPr lang="en-US" sz="1650" b="0" i="0" u="none" strike="noStrike">
                          <a:solidFill>
                            <a:srgbClr val="000000"/>
                          </a:solidFill>
                          <a:effectLst/>
                          <a:latin typeface="Calibri" panose="020F0502020204030204" pitchFamily="34" charset="0"/>
                        </a:rPr>
                        <a:t>Blank</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2</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a:noFill/>
                    </a:lnB>
                  </a:tcPr>
                </a:tc>
                <a:extLst>
                  <a:ext uri="{0D108BD9-81ED-4DB2-BD59-A6C34878D82A}">
                    <a16:rowId xmlns:a16="http://schemas.microsoft.com/office/drawing/2014/main" val="2346498340"/>
                  </a:ext>
                </a:extLst>
              </a:tr>
              <a:tr h="190500">
                <a:tc>
                  <a:txBody>
                    <a:bodyPr/>
                    <a:lstStyle/>
                    <a:p>
                      <a:pPr algn="l" fontAlgn="ctr"/>
                      <a:r>
                        <a:rPr lang="en-US" sz="1650" b="0" i="0" u="none" strike="noStrike">
                          <a:solidFill>
                            <a:srgbClr val="000000"/>
                          </a:solidFill>
                          <a:effectLst/>
                          <a:latin typeface="Calibri" panose="020F0502020204030204" pitchFamily="34" charset="0"/>
                        </a:rPr>
                        <a:t>Primary Care Provider Last Seen In</a:t>
                      </a:r>
                    </a:p>
                  </a:txBody>
                  <a:tcPr marL="9525" marR="9525" marT="9525" marB="0" anchor="ctr">
                    <a:lnL>
                      <a:noFill/>
                    </a:lnL>
                    <a:lnR>
                      <a:noFill/>
                    </a:lnR>
                    <a:lnT>
                      <a:noFill/>
                    </a:lnT>
                    <a:lnB>
                      <a:noFill/>
                    </a:lnB>
                  </a:tcPr>
                </a:tc>
                <a:tc>
                  <a:txBody>
                    <a:bodyPr/>
                    <a:lstStyle/>
                    <a:p>
                      <a:pPr algn="ctr" fontAlgn="b"/>
                      <a:endParaRPr lang="en-US" sz="165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ctr"/>
                      <a:endParaRPr lang="en-US" sz="165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759324970"/>
                  </a:ext>
                </a:extLst>
              </a:tr>
              <a:tr h="190500">
                <a:tc>
                  <a:txBody>
                    <a:bodyPr/>
                    <a:lstStyle/>
                    <a:p>
                      <a:pPr algn="r" fontAlgn="ctr"/>
                      <a:r>
                        <a:rPr lang="en-US" sz="1650" b="0" i="0" u="none" strike="noStrike">
                          <a:solidFill>
                            <a:srgbClr val="000000"/>
                          </a:solidFill>
                          <a:effectLst/>
                          <a:latin typeface="Calibri" panose="020F0502020204030204" pitchFamily="34" charset="0"/>
                        </a:rPr>
                        <a:t>≥ 3 years</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17</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2609785671"/>
                  </a:ext>
                </a:extLst>
              </a:tr>
              <a:tr h="190500">
                <a:tc>
                  <a:txBody>
                    <a:bodyPr/>
                    <a:lstStyle/>
                    <a:p>
                      <a:pPr algn="r" fontAlgn="ctr"/>
                      <a:r>
                        <a:rPr lang="en-US" sz="1650" b="0" i="0" u="none" strike="noStrike">
                          <a:solidFill>
                            <a:srgbClr val="000000"/>
                          </a:solidFill>
                          <a:effectLst/>
                          <a:latin typeface="Calibri" panose="020F0502020204030204" pitchFamily="34" charset="0"/>
                        </a:rPr>
                        <a:t>2 years</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16</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tcPr>
                </a:tc>
                <a:extLst>
                  <a:ext uri="{0D108BD9-81ED-4DB2-BD59-A6C34878D82A}">
                    <a16:rowId xmlns:a16="http://schemas.microsoft.com/office/drawing/2014/main" val="1337087966"/>
                  </a:ext>
                </a:extLst>
              </a:tr>
              <a:tr h="190500">
                <a:tc>
                  <a:txBody>
                    <a:bodyPr/>
                    <a:lstStyle/>
                    <a:p>
                      <a:pPr algn="r" fontAlgn="ctr"/>
                      <a:r>
                        <a:rPr lang="en-US" sz="1650" b="0" i="0" u="none" strike="noStrike">
                          <a:solidFill>
                            <a:srgbClr val="000000"/>
                          </a:solidFill>
                          <a:effectLst/>
                          <a:latin typeface="Calibri" panose="020F0502020204030204" pitchFamily="34" charset="0"/>
                        </a:rPr>
                        <a:t>1 year</a:t>
                      </a:r>
                    </a:p>
                  </a:txBody>
                  <a:tcPr marL="9525" marR="9525" marT="9525" marB="0" anchor="ctr">
                    <a:lnL>
                      <a:noFill/>
                    </a:lnL>
                    <a:lnR>
                      <a:noFill/>
                    </a:lnR>
                    <a:lnT>
                      <a:noFill/>
                    </a:lnT>
                    <a:lnB>
                      <a:noFill/>
                    </a:lnB>
                  </a:tcPr>
                </a:tc>
                <a:tc>
                  <a:txBody>
                    <a:bodyPr/>
                    <a:lstStyle/>
                    <a:p>
                      <a:pPr algn="ctr" fontAlgn="ctr"/>
                      <a:r>
                        <a:rPr lang="en-US" sz="1650" b="0" i="0" u="none" strike="noStrike">
                          <a:solidFill>
                            <a:srgbClr val="000000"/>
                          </a:solidFill>
                          <a:effectLst/>
                          <a:latin typeface="Calibri" panose="020F0502020204030204" pitchFamily="34" charset="0"/>
                        </a:rPr>
                        <a:t>210</a:t>
                      </a:r>
                    </a:p>
                  </a:txBody>
                  <a:tcPr marL="9525" marR="9525" marT="9525" marB="0" anchor="ctr">
                    <a:lnL>
                      <a:noFill/>
                    </a:lnL>
                    <a:lnR>
                      <a:noFill/>
                    </a:lnR>
                    <a:lnT>
                      <a:noFill/>
                    </a:lnT>
                    <a:lnB>
                      <a:noFill/>
                    </a:lnB>
                  </a:tcPr>
                </a:tc>
                <a:tc>
                  <a:txBody>
                    <a:bodyPr/>
                    <a:lstStyle/>
                    <a:p>
                      <a:pPr algn="ctr" fontAlgn="ctr"/>
                      <a:r>
                        <a:rPr lang="en-US" sz="1650" b="0" i="0" u="none" strike="noStrike" dirty="0">
                          <a:solidFill>
                            <a:srgbClr val="000000"/>
                          </a:solidFill>
                          <a:effectLst/>
                          <a:latin typeface="Calibri" panose="020F0502020204030204" pitchFamily="34" charset="0"/>
                        </a:rPr>
                        <a:t>86%</a:t>
                      </a:r>
                    </a:p>
                  </a:txBody>
                  <a:tcPr marL="9525" marR="9525" marT="9525" marB="0" anchor="ctr">
                    <a:lnL>
                      <a:noFill/>
                    </a:lnL>
                    <a:lnR>
                      <a:noFill/>
                    </a:lnR>
                    <a:lnT>
                      <a:noFill/>
                    </a:lnT>
                    <a:lnB>
                      <a:noFill/>
                    </a:lnB>
                  </a:tcPr>
                </a:tc>
                <a:extLst>
                  <a:ext uri="{0D108BD9-81ED-4DB2-BD59-A6C34878D82A}">
                    <a16:rowId xmlns:a16="http://schemas.microsoft.com/office/drawing/2014/main" val="3817272308"/>
                  </a:ext>
                </a:extLst>
              </a:tr>
              <a:tr h="200025">
                <a:tc>
                  <a:txBody>
                    <a:bodyPr/>
                    <a:lstStyle/>
                    <a:p>
                      <a:pPr algn="r" fontAlgn="ctr"/>
                      <a:r>
                        <a:rPr lang="en-US" sz="1650" b="0" i="0" u="none" strike="noStrike" dirty="0">
                          <a:solidFill>
                            <a:srgbClr val="000000"/>
                          </a:solidFill>
                          <a:effectLst/>
                          <a:latin typeface="Calibri" panose="020F0502020204030204" pitchFamily="34" charset="0"/>
                        </a:rPr>
                        <a:t>Blank</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50" b="0" i="0" u="none" strike="noStrike">
                          <a:solidFill>
                            <a:srgbClr val="000000"/>
                          </a:solidFill>
                          <a:effectLst/>
                          <a:latin typeface="Calibri" panose="020F0502020204030204" pitchFamily="34" charset="0"/>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5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603655"/>
                  </a:ext>
                </a:extLst>
              </a:tr>
            </a:tbl>
          </a:graphicData>
        </a:graphic>
      </p:graphicFrame>
      <p:pic>
        <p:nvPicPr>
          <p:cNvPr id="39" name="Picture 38">
            <a:extLst>
              <a:ext uri="{FF2B5EF4-FFF2-40B4-BE49-F238E27FC236}">
                <a16:creationId xmlns:a16="http://schemas.microsoft.com/office/drawing/2014/main" id="{4DD8A909-A7C4-4957-A1CC-83DBAB6D1039}"/>
              </a:ext>
            </a:extLst>
          </p:cNvPr>
          <p:cNvPicPr>
            <a:picLocks noChangeAspect="1"/>
          </p:cNvPicPr>
          <p:nvPr/>
        </p:nvPicPr>
        <p:blipFill rotWithShape="1">
          <a:blip r:embed="rId8">
            <a:extLst>
              <a:ext uri="{28A0092B-C50C-407E-A947-70E740481C1C}">
                <a14:useLocalDpi xmlns:a14="http://schemas.microsoft.com/office/drawing/2010/main" val="0"/>
              </a:ext>
            </a:extLst>
          </a:blip>
          <a:srcRect l="23736" t="3086" r="22926" b="8428"/>
          <a:stretch/>
        </p:blipFill>
        <p:spPr>
          <a:xfrm>
            <a:off x="12150782" y="4835215"/>
            <a:ext cx="3926953" cy="5601282"/>
          </a:xfrm>
          <a:prstGeom prst="rect">
            <a:avLst/>
          </a:prstGeom>
        </p:spPr>
      </p:pic>
      <p:graphicFrame>
        <p:nvGraphicFramePr>
          <p:cNvPr id="56" name="Chart 55">
            <a:extLst>
              <a:ext uri="{FF2B5EF4-FFF2-40B4-BE49-F238E27FC236}">
                <a16:creationId xmlns:a16="http://schemas.microsoft.com/office/drawing/2014/main" id="{FD579FBE-1945-4E5A-8BFC-357E3AB91AF9}"/>
              </a:ext>
            </a:extLst>
          </p:cNvPr>
          <p:cNvGraphicFramePr>
            <a:graphicFrameLocks/>
          </p:cNvGraphicFramePr>
          <p:nvPr>
            <p:extLst>
              <p:ext uri="{D42A27DB-BD31-4B8C-83A1-F6EECF244321}">
                <p14:modId xmlns:p14="http://schemas.microsoft.com/office/powerpoint/2010/main" val="1318708198"/>
              </p:ext>
            </p:extLst>
          </p:nvPr>
        </p:nvGraphicFramePr>
        <p:xfrm>
          <a:off x="15106830" y="14700810"/>
          <a:ext cx="5678358" cy="329551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7" name="Chart 56">
            <a:extLst>
              <a:ext uri="{FF2B5EF4-FFF2-40B4-BE49-F238E27FC236}">
                <a16:creationId xmlns:a16="http://schemas.microsoft.com/office/drawing/2014/main" id="{8CF33FBB-A3B9-4776-A5C7-5307BD900766}"/>
              </a:ext>
            </a:extLst>
          </p:cNvPr>
          <p:cNvGraphicFramePr>
            <a:graphicFrameLocks/>
          </p:cNvGraphicFramePr>
          <p:nvPr>
            <p:extLst>
              <p:ext uri="{D42A27DB-BD31-4B8C-83A1-F6EECF244321}">
                <p14:modId xmlns:p14="http://schemas.microsoft.com/office/powerpoint/2010/main" val="3381571074"/>
              </p:ext>
            </p:extLst>
          </p:nvPr>
        </p:nvGraphicFramePr>
        <p:xfrm>
          <a:off x="21212205" y="5856732"/>
          <a:ext cx="5365659" cy="363664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9" name="Chart 58">
            <a:extLst>
              <a:ext uri="{FF2B5EF4-FFF2-40B4-BE49-F238E27FC236}">
                <a16:creationId xmlns:a16="http://schemas.microsoft.com/office/drawing/2014/main" id="{E4642217-4354-41B3-854D-D98CC8885777}"/>
              </a:ext>
            </a:extLst>
          </p:cNvPr>
          <p:cNvGraphicFramePr>
            <a:graphicFrameLocks/>
          </p:cNvGraphicFramePr>
          <p:nvPr>
            <p:extLst>
              <p:ext uri="{D42A27DB-BD31-4B8C-83A1-F6EECF244321}">
                <p14:modId xmlns:p14="http://schemas.microsoft.com/office/powerpoint/2010/main" val="1737458561"/>
              </p:ext>
            </p:extLst>
          </p:nvPr>
        </p:nvGraphicFramePr>
        <p:xfrm>
          <a:off x="26857209" y="5878144"/>
          <a:ext cx="4572000" cy="360888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1" name="Chart 60">
            <a:extLst>
              <a:ext uri="{FF2B5EF4-FFF2-40B4-BE49-F238E27FC236}">
                <a16:creationId xmlns:a16="http://schemas.microsoft.com/office/drawing/2014/main" id="{3710BF72-6FB7-4640-A6E3-5CC25F8F9CD2}"/>
              </a:ext>
            </a:extLst>
          </p:cNvPr>
          <p:cNvGraphicFramePr>
            <a:graphicFrameLocks/>
          </p:cNvGraphicFramePr>
          <p:nvPr>
            <p:extLst>
              <p:ext uri="{D42A27DB-BD31-4B8C-83A1-F6EECF244321}">
                <p14:modId xmlns:p14="http://schemas.microsoft.com/office/powerpoint/2010/main" val="3077089528"/>
              </p:ext>
            </p:extLst>
          </p:nvPr>
        </p:nvGraphicFramePr>
        <p:xfrm>
          <a:off x="24448248" y="10053604"/>
          <a:ext cx="7029333" cy="3040197"/>
        </p:xfrm>
        <a:graphic>
          <a:graphicData uri="http://schemas.openxmlformats.org/drawingml/2006/chart">
            <c:chart xmlns:c="http://schemas.openxmlformats.org/drawingml/2006/chart" xmlns:r="http://schemas.openxmlformats.org/officeDocument/2006/relationships" r:id="rId1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C7C6353AF1304EB2C7F445D9CD9A16" ma:contentTypeVersion="0" ma:contentTypeDescription="Create a new document." ma:contentTypeScope="" ma:versionID="3808ac2e64bf1d787419855be62ea47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E5287-EC3D-4829-9135-D90578B509F1}">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87EA42B2-9A72-41A7-AA79-1202CA775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DE5DF10-3D59-44E5-A355-48EE80D8A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7156</TotalTime>
  <Words>918</Words>
  <Application>Microsoft Office PowerPoint</Application>
  <PresentationFormat>Custom</PresentationFormat>
  <Paragraphs>146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umassmemorial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comeaun</dc:creator>
  <cp:lastModifiedBy>Julia Oppenheimer</cp:lastModifiedBy>
  <cp:revision>121</cp:revision>
  <dcterms:created xsi:type="dcterms:W3CDTF">2012-11-16T16:27:37Z</dcterms:created>
  <dcterms:modified xsi:type="dcterms:W3CDTF">2018-08-08T14:23:02Z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0x01010029C7C6353AF1304EB2C7F445D9CD9A16</vt:lpwstr>
  </property>
</Properties>
</file>