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9" r:id="rId4"/>
  </p:sldMasterIdLst>
  <p:notesMasterIdLst>
    <p:notesMasterId r:id="rId38"/>
  </p:notesMasterIdLst>
  <p:handoutMasterIdLst>
    <p:handoutMasterId r:id="rId39"/>
  </p:handoutMasterIdLst>
  <p:sldIdLst>
    <p:sldId id="256" r:id="rId5"/>
    <p:sldId id="292" r:id="rId6"/>
    <p:sldId id="648" r:id="rId7"/>
    <p:sldId id="257" r:id="rId8"/>
    <p:sldId id="643" r:id="rId9"/>
    <p:sldId id="300" r:id="rId10"/>
    <p:sldId id="301" r:id="rId11"/>
    <p:sldId id="299" r:id="rId12"/>
    <p:sldId id="303" r:id="rId13"/>
    <p:sldId id="644" r:id="rId14"/>
    <p:sldId id="306" r:id="rId15"/>
    <p:sldId id="307" r:id="rId16"/>
    <p:sldId id="653" r:id="rId17"/>
    <p:sldId id="654" r:id="rId18"/>
    <p:sldId id="640" r:id="rId19"/>
    <p:sldId id="657" r:id="rId20"/>
    <p:sldId id="658" r:id="rId21"/>
    <p:sldId id="661" r:id="rId22"/>
    <p:sldId id="655" r:id="rId23"/>
    <p:sldId id="651" r:id="rId24"/>
    <p:sldId id="325" r:id="rId25"/>
    <p:sldId id="656" r:id="rId26"/>
    <p:sldId id="330" r:id="rId27"/>
    <p:sldId id="268" r:id="rId28"/>
    <p:sldId id="283" r:id="rId29"/>
    <p:sldId id="308" r:id="rId30"/>
    <p:sldId id="652" r:id="rId31"/>
    <p:sldId id="660" r:id="rId32"/>
    <p:sldId id="641" r:id="rId33"/>
    <p:sldId id="649" r:id="rId34"/>
    <p:sldId id="642" r:id="rId35"/>
    <p:sldId id="645" r:id="rId36"/>
    <p:sldId id="646"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98" autoAdjust="0"/>
    <p:restoredTop sz="95388" autoAdjust="0"/>
  </p:normalViewPr>
  <p:slideViewPr>
    <p:cSldViewPr snapToGrid="0" showGuides="1">
      <p:cViewPr varScale="1">
        <p:scale>
          <a:sx n="113" d="100"/>
          <a:sy n="113" d="100"/>
        </p:scale>
        <p:origin x="372" y="102"/>
      </p:cViewPr>
      <p:guideLst/>
    </p:cSldViewPr>
  </p:slideViewPr>
  <p:outlineViewPr>
    <p:cViewPr>
      <p:scale>
        <a:sx n="33" d="100"/>
        <a:sy n="33" d="100"/>
      </p:scale>
      <p:origin x="0" y="-4982"/>
    </p:cViewPr>
  </p:outlineViewPr>
  <p:notesTextViewPr>
    <p:cViewPr>
      <p:scale>
        <a:sx n="1" d="1"/>
        <a:sy n="1" d="1"/>
      </p:scale>
      <p:origin x="0" y="0"/>
    </p:cViewPr>
  </p:notesTextViewPr>
  <p:sorterViewPr>
    <p:cViewPr varScale="1">
      <p:scale>
        <a:sx n="100" d="100"/>
        <a:sy n="100" d="100"/>
      </p:scale>
      <p:origin x="0" y="-1757"/>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8.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8.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9FA440-9EB4-4513-AE8E-92CDD4D216D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BF4F597-DDB9-4E43-B9DB-8830DE39935A}">
      <dgm:prSet/>
      <dgm:spPr/>
      <dgm:t>
        <a:bodyPr/>
        <a:lstStyle/>
        <a:p>
          <a:r>
            <a:rPr lang="en-US"/>
            <a:t>LPP: It would be helpful to have an LPP orientation of sorts so we know what is expected of us and what we are allowed to do at our sessions. I'm thinking along the lines of a quick video/guide that is sent to us and our LPP so that we are on the same page. Every clinician and practice is different, but just a general overview would be nice.</a:t>
          </a:r>
        </a:p>
      </dgm:t>
    </dgm:pt>
    <dgm:pt modelId="{A31E0894-63D4-45BE-9261-C90296E384C1}" type="parTrans" cxnId="{AE694B1A-4F33-4800-82CF-A23848B71780}">
      <dgm:prSet/>
      <dgm:spPr/>
      <dgm:t>
        <a:bodyPr/>
        <a:lstStyle/>
        <a:p>
          <a:endParaRPr lang="en-US"/>
        </a:p>
      </dgm:t>
    </dgm:pt>
    <dgm:pt modelId="{D6564215-5146-4CA2-8B0A-5DBE0822182C}" type="sibTrans" cxnId="{AE694B1A-4F33-4800-82CF-A23848B71780}">
      <dgm:prSet/>
      <dgm:spPr/>
      <dgm:t>
        <a:bodyPr/>
        <a:lstStyle/>
        <a:p>
          <a:endParaRPr lang="en-US"/>
        </a:p>
      </dgm:t>
    </dgm:pt>
    <dgm:pt modelId="{E803B9D8-0C0E-42C9-A372-B58367B403F9}">
      <dgm:prSet/>
      <dgm:spPr/>
      <dgm:t>
        <a:bodyPr/>
        <a:lstStyle/>
        <a:p>
          <a:r>
            <a:rPr lang="en-US" b="0" i="0"/>
            <a:t>PD, HS, LPP are all great ways to practice clinical skills.  I like ECL and think it helps us reflect on what we're actually doing here because when we're just going through the blocks and content it's easy to lose sight of that.</a:t>
          </a:r>
          <a:r>
            <a:rPr lang="en-US"/>
            <a:t> </a:t>
          </a:r>
        </a:p>
      </dgm:t>
    </dgm:pt>
    <dgm:pt modelId="{0162F858-4D5F-4AF9-AA1D-5F5315D036C0}" type="parTrans" cxnId="{EBFE6E2A-E5BA-40CA-83B2-C455D3029B47}">
      <dgm:prSet/>
      <dgm:spPr/>
      <dgm:t>
        <a:bodyPr/>
        <a:lstStyle/>
        <a:p>
          <a:endParaRPr lang="en-US"/>
        </a:p>
      </dgm:t>
    </dgm:pt>
    <dgm:pt modelId="{64E7B65A-45FB-4F41-B2BE-71924F74527C}" type="sibTrans" cxnId="{EBFE6E2A-E5BA-40CA-83B2-C455D3029B47}">
      <dgm:prSet/>
      <dgm:spPr/>
      <dgm:t>
        <a:bodyPr/>
        <a:lstStyle/>
        <a:p>
          <a:endParaRPr lang="en-US"/>
        </a:p>
      </dgm:t>
    </dgm:pt>
    <dgm:pt modelId="{2427BA84-C07C-457F-93FF-13E62CC0CA01}">
      <dgm:prSet/>
      <dgm:spPr/>
      <dgm:t>
        <a:bodyPr/>
        <a:lstStyle/>
        <a:p>
          <a:r>
            <a:rPr lang="en-US"/>
            <a:t>I have also really enjoyed my LPP sessions. Again, I think anytime I get to be in a clinical setting is really exciting. I like being able to connect things we have learned in lecture to what I'm seeing in the clinic.</a:t>
          </a:r>
        </a:p>
      </dgm:t>
    </dgm:pt>
    <dgm:pt modelId="{8B7A5231-9592-48A7-988E-E18E77013D1A}" type="parTrans" cxnId="{B30DA552-CB35-4E2F-AB12-52FBEFC472ED}">
      <dgm:prSet/>
      <dgm:spPr/>
      <dgm:t>
        <a:bodyPr/>
        <a:lstStyle/>
        <a:p>
          <a:endParaRPr lang="en-US"/>
        </a:p>
      </dgm:t>
    </dgm:pt>
    <dgm:pt modelId="{F2341D72-A4B4-449B-997F-933C94470473}" type="sibTrans" cxnId="{B30DA552-CB35-4E2F-AB12-52FBEFC472ED}">
      <dgm:prSet/>
      <dgm:spPr/>
      <dgm:t>
        <a:bodyPr/>
        <a:lstStyle/>
        <a:p>
          <a:endParaRPr lang="en-US"/>
        </a:p>
      </dgm:t>
    </dgm:pt>
    <dgm:pt modelId="{9602983E-4FCC-444F-9786-A40DF3DFBCCD}" type="pres">
      <dgm:prSet presAssocID="{E19FA440-9EB4-4513-AE8E-92CDD4D216D3}" presName="root" presStyleCnt="0">
        <dgm:presLayoutVars>
          <dgm:dir/>
          <dgm:resizeHandles val="exact"/>
        </dgm:presLayoutVars>
      </dgm:prSet>
      <dgm:spPr/>
    </dgm:pt>
    <dgm:pt modelId="{5E37C3F3-60EA-4463-872A-6F8A28F1237F}" type="pres">
      <dgm:prSet presAssocID="{9BF4F597-DDB9-4E43-B9DB-8830DE39935A}" presName="compNode" presStyleCnt="0"/>
      <dgm:spPr/>
    </dgm:pt>
    <dgm:pt modelId="{82161154-644D-4226-A7C7-985D95068E9C}" type="pres">
      <dgm:prSet presAssocID="{9BF4F597-DDB9-4E43-B9DB-8830DE3993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7551E14A-1918-466F-9A91-D268DA9E6D8A}" type="pres">
      <dgm:prSet presAssocID="{9BF4F597-DDB9-4E43-B9DB-8830DE39935A}" presName="spaceRect" presStyleCnt="0"/>
      <dgm:spPr/>
    </dgm:pt>
    <dgm:pt modelId="{66CE8C9E-988A-46DE-8C2D-50A1F50B8761}" type="pres">
      <dgm:prSet presAssocID="{9BF4F597-DDB9-4E43-B9DB-8830DE39935A}" presName="textRect" presStyleLbl="revTx" presStyleIdx="0" presStyleCnt="3">
        <dgm:presLayoutVars>
          <dgm:chMax val="1"/>
          <dgm:chPref val="1"/>
        </dgm:presLayoutVars>
      </dgm:prSet>
      <dgm:spPr/>
    </dgm:pt>
    <dgm:pt modelId="{8C7C1C58-2F22-4E92-AD4B-1A859EB1C4E1}" type="pres">
      <dgm:prSet presAssocID="{D6564215-5146-4CA2-8B0A-5DBE0822182C}" presName="sibTrans" presStyleCnt="0"/>
      <dgm:spPr/>
    </dgm:pt>
    <dgm:pt modelId="{E3BA01E0-C125-49A4-8286-10B40C1F2BB2}" type="pres">
      <dgm:prSet presAssocID="{E803B9D8-0C0E-42C9-A372-B58367B403F9}" presName="compNode" presStyleCnt="0"/>
      <dgm:spPr/>
    </dgm:pt>
    <dgm:pt modelId="{3E074E77-2E56-4562-BCA2-70BEDDD3BF93}" type="pres">
      <dgm:prSet presAssocID="{E803B9D8-0C0E-42C9-A372-B58367B403F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5DDB0E8C-2B2E-4077-AB4B-2281879DCD02}" type="pres">
      <dgm:prSet presAssocID="{E803B9D8-0C0E-42C9-A372-B58367B403F9}" presName="spaceRect" presStyleCnt="0"/>
      <dgm:spPr/>
    </dgm:pt>
    <dgm:pt modelId="{50A24437-C2AA-4C68-A9A8-376F5C6954AB}" type="pres">
      <dgm:prSet presAssocID="{E803B9D8-0C0E-42C9-A372-B58367B403F9}" presName="textRect" presStyleLbl="revTx" presStyleIdx="1" presStyleCnt="3">
        <dgm:presLayoutVars>
          <dgm:chMax val="1"/>
          <dgm:chPref val="1"/>
        </dgm:presLayoutVars>
      </dgm:prSet>
      <dgm:spPr/>
    </dgm:pt>
    <dgm:pt modelId="{B4E43125-DBAB-45A9-B522-67E24678B4B8}" type="pres">
      <dgm:prSet presAssocID="{64E7B65A-45FB-4F41-B2BE-71924F74527C}" presName="sibTrans" presStyleCnt="0"/>
      <dgm:spPr/>
    </dgm:pt>
    <dgm:pt modelId="{1F8AD078-3412-4C56-A3F1-0D52B8F1120C}" type="pres">
      <dgm:prSet presAssocID="{2427BA84-C07C-457F-93FF-13E62CC0CA01}" presName="compNode" presStyleCnt="0"/>
      <dgm:spPr/>
    </dgm:pt>
    <dgm:pt modelId="{B231CC51-835E-4E7F-9FE0-D732AF68BEE3}" type="pres">
      <dgm:prSet presAssocID="{2427BA84-C07C-457F-93FF-13E62CC0CA0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9047B182-0E4B-49B1-929A-E7A136617ACC}" type="pres">
      <dgm:prSet presAssocID="{2427BA84-C07C-457F-93FF-13E62CC0CA01}" presName="spaceRect" presStyleCnt="0"/>
      <dgm:spPr/>
    </dgm:pt>
    <dgm:pt modelId="{A0EE7AFF-A728-4EAE-B2C7-C92AF6EE2B2E}" type="pres">
      <dgm:prSet presAssocID="{2427BA84-C07C-457F-93FF-13E62CC0CA01}" presName="textRect" presStyleLbl="revTx" presStyleIdx="2" presStyleCnt="3">
        <dgm:presLayoutVars>
          <dgm:chMax val="1"/>
          <dgm:chPref val="1"/>
        </dgm:presLayoutVars>
      </dgm:prSet>
      <dgm:spPr/>
    </dgm:pt>
  </dgm:ptLst>
  <dgm:cxnLst>
    <dgm:cxn modelId="{33C65610-E37A-491E-AF68-94CE1AE3EB3F}" type="presOf" srcId="{E803B9D8-0C0E-42C9-A372-B58367B403F9}" destId="{50A24437-C2AA-4C68-A9A8-376F5C6954AB}" srcOrd="0" destOrd="0" presId="urn:microsoft.com/office/officeart/2018/2/layout/IconLabelList"/>
    <dgm:cxn modelId="{66FCF913-BFC9-4E45-8F92-56FC96271DF2}" type="presOf" srcId="{E19FA440-9EB4-4513-AE8E-92CDD4D216D3}" destId="{9602983E-4FCC-444F-9786-A40DF3DFBCCD}" srcOrd="0" destOrd="0" presId="urn:microsoft.com/office/officeart/2018/2/layout/IconLabelList"/>
    <dgm:cxn modelId="{AE694B1A-4F33-4800-82CF-A23848B71780}" srcId="{E19FA440-9EB4-4513-AE8E-92CDD4D216D3}" destId="{9BF4F597-DDB9-4E43-B9DB-8830DE39935A}" srcOrd="0" destOrd="0" parTransId="{A31E0894-63D4-45BE-9261-C90296E384C1}" sibTransId="{D6564215-5146-4CA2-8B0A-5DBE0822182C}"/>
    <dgm:cxn modelId="{EBFE6E2A-E5BA-40CA-83B2-C455D3029B47}" srcId="{E19FA440-9EB4-4513-AE8E-92CDD4D216D3}" destId="{E803B9D8-0C0E-42C9-A372-B58367B403F9}" srcOrd="1" destOrd="0" parTransId="{0162F858-4D5F-4AF9-AA1D-5F5315D036C0}" sibTransId="{64E7B65A-45FB-4F41-B2BE-71924F74527C}"/>
    <dgm:cxn modelId="{861F1A32-A1D8-4CD4-BED1-4F1F172A46C6}" type="presOf" srcId="{2427BA84-C07C-457F-93FF-13E62CC0CA01}" destId="{A0EE7AFF-A728-4EAE-B2C7-C92AF6EE2B2E}" srcOrd="0" destOrd="0" presId="urn:microsoft.com/office/officeart/2018/2/layout/IconLabelList"/>
    <dgm:cxn modelId="{E2189C4D-C951-4E8F-AA81-4154620BB8E8}" type="presOf" srcId="{9BF4F597-DDB9-4E43-B9DB-8830DE39935A}" destId="{66CE8C9E-988A-46DE-8C2D-50A1F50B8761}" srcOrd="0" destOrd="0" presId="urn:microsoft.com/office/officeart/2018/2/layout/IconLabelList"/>
    <dgm:cxn modelId="{B30DA552-CB35-4E2F-AB12-52FBEFC472ED}" srcId="{E19FA440-9EB4-4513-AE8E-92CDD4D216D3}" destId="{2427BA84-C07C-457F-93FF-13E62CC0CA01}" srcOrd="2" destOrd="0" parTransId="{8B7A5231-9592-48A7-988E-E18E77013D1A}" sibTransId="{F2341D72-A4B4-449B-997F-933C94470473}"/>
    <dgm:cxn modelId="{C777C216-5C68-465B-B7B5-4DB9C142EDD4}" type="presParOf" srcId="{9602983E-4FCC-444F-9786-A40DF3DFBCCD}" destId="{5E37C3F3-60EA-4463-872A-6F8A28F1237F}" srcOrd="0" destOrd="0" presId="urn:microsoft.com/office/officeart/2018/2/layout/IconLabelList"/>
    <dgm:cxn modelId="{70F6318B-4C22-431A-87A0-E30EBC5C3905}" type="presParOf" srcId="{5E37C3F3-60EA-4463-872A-6F8A28F1237F}" destId="{82161154-644D-4226-A7C7-985D95068E9C}" srcOrd="0" destOrd="0" presId="urn:microsoft.com/office/officeart/2018/2/layout/IconLabelList"/>
    <dgm:cxn modelId="{B82FFCB5-7AE7-4D95-ADCA-5DE9A62E7138}" type="presParOf" srcId="{5E37C3F3-60EA-4463-872A-6F8A28F1237F}" destId="{7551E14A-1918-466F-9A91-D268DA9E6D8A}" srcOrd="1" destOrd="0" presId="urn:microsoft.com/office/officeart/2018/2/layout/IconLabelList"/>
    <dgm:cxn modelId="{EA08DD2F-162F-4FAA-8F64-CCF11D1B0C9B}" type="presParOf" srcId="{5E37C3F3-60EA-4463-872A-6F8A28F1237F}" destId="{66CE8C9E-988A-46DE-8C2D-50A1F50B8761}" srcOrd="2" destOrd="0" presId="urn:microsoft.com/office/officeart/2018/2/layout/IconLabelList"/>
    <dgm:cxn modelId="{25E64E87-33BC-4116-A179-048833EFE5EE}" type="presParOf" srcId="{9602983E-4FCC-444F-9786-A40DF3DFBCCD}" destId="{8C7C1C58-2F22-4E92-AD4B-1A859EB1C4E1}" srcOrd="1" destOrd="0" presId="urn:microsoft.com/office/officeart/2018/2/layout/IconLabelList"/>
    <dgm:cxn modelId="{2E7BF89D-BA07-4698-BE2D-A231A45412AB}" type="presParOf" srcId="{9602983E-4FCC-444F-9786-A40DF3DFBCCD}" destId="{E3BA01E0-C125-49A4-8286-10B40C1F2BB2}" srcOrd="2" destOrd="0" presId="urn:microsoft.com/office/officeart/2018/2/layout/IconLabelList"/>
    <dgm:cxn modelId="{CABE0C16-6E29-4672-B003-16CE69656C21}" type="presParOf" srcId="{E3BA01E0-C125-49A4-8286-10B40C1F2BB2}" destId="{3E074E77-2E56-4562-BCA2-70BEDDD3BF93}" srcOrd="0" destOrd="0" presId="urn:microsoft.com/office/officeart/2018/2/layout/IconLabelList"/>
    <dgm:cxn modelId="{1941561C-DD87-44D7-82FA-B4B981538721}" type="presParOf" srcId="{E3BA01E0-C125-49A4-8286-10B40C1F2BB2}" destId="{5DDB0E8C-2B2E-4077-AB4B-2281879DCD02}" srcOrd="1" destOrd="0" presId="urn:microsoft.com/office/officeart/2018/2/layout/IconLabelList"/>
    <dgm:cxn modelId="{146C533E-0A3F-4E2C-BC8F-83FE5997C654}" type="presParOf" srcId="{E3BA01E0-C125-49A4-8286-10B40C1F2BB2}" destId="{50A24437-C2AA-4C68-A9A8-376F5C6954AB}" srcOrd="2" destOrd="0" presId="urn:microsoft.com/office/officeart/2018/2/layout/IconLabelList"/>
    <dgm:cxn modelId="{8E8E0A2B-1784-4D45-89B1-9337CD68C9FC}" type="presParOf" srcId="{9602983E-4FCC-444F-9786-A40DF3DFBCCD}" destId="{B4E43125-DBAB-45A9-B522-67E24678B4B8}" srcOrd="3" destOrd="0" presId="urn:microsoft.com/office/officeart/2018/2/layout/IconLabelList"/>
    <dgm:cxn modelId="{0FB0A408-4F57-469D-92D2-20392B549242}" type="presParOf" srcId="{9602983E-4FCC-444F-9786-A40DF3DFBCCD}" destId="{1F8AD078-3412-4C56-A3F1-0D52B8F1120C}" srcOrd="4" destOrd="0" presId="urn:microsoft.com/office/officeart/2018/2/layout/IconLabelList"/>
    <dgm:cxn modelId="{7EA3D775-119C-4B01-B5C4-BA06B78B3071}" type="presParOf" srcId="{1F8AD078-3412-4C56-A3F1-0D52B8F1120C}" destId="{B231CC51-835E-4E7F-9FE0-D732AF68BEE3}" srcOrd="0" destOrd="0" presId="urn:microsoft.com/office/officeart/2018/2/layout/IconLabelList"/>
    <dgm:cxn modelId="{47E12A9B-9FE0-45B2-A91E-128D185495B3}" type="presParOf" srcId="{1F8AD078-3412-4C56-A3F1-0D52B8F1120C}" destId="{9047B182-0E4B-49B1-929A-E7A136617ACC}" srcOrd="1" destOrd="0" presId="urn:microsoft.com/office/officeart/2018/2/layout/IconLabelList"/>
    <dgm:cxn modelId="{9342C416-200D-4E64-808D-280C7A7AC0D1}" type="presParOf" srcId="{1F8AD078-3412-4C56-A3F1-0D52B8F1120C}" destId="{A0EE7AFF-A728-4EAE-B2C7-C92AF6EE2B2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C2D35A-A4F9-47AB-A341-BCBDE4189569}"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69FCA08-09F2-4FBE-A0D0-4C7182314DCC}">
      <dgm:prSet/>
      <dgm:spPr/>
      <dgm:t>
        <a:bodyPr/>
        <a:lstStyle/>
        <a:p>
          <a:r>
            <a:rPr lang="en-US" b="0" i="0"/>
            <a:t>I really enjoy the LPP program and think it is a valuable learning experience. PD sessions are also great, however it would be good to have more of them throughout the year.</a:t>
          </a:r>
          <a:r>
            <a:rPr lang="en-US"/>
            <a:t> </a:t>
          </a:r>
        </a:p>
      </dgm:t>
    </dgm:pt>
    <dgm:pt modelId="{86C1A6E5-C91B-4966-ADAE-473B27F40BA5}" type="parTrans" cxnId="{4A361A00-2665-4162-B48E-14904B74AEBC}">
      <dgm:prSet/>
      <dgm:spPr/>
      <dgm:t>
        <a:bodyPr/>
        <a:lstStyle/>
        <a:p>
          <a:endParaRPr lang="en-US"/>
        </a:p>
      </dgm:t>
    </dgm:pt>
    <dgm:pt modelId="{041B674B-04C0-4B9C-8E0E-90231C054388}" type="sibTrans" cxnId="{4A361A00-2665-4162-B48E-14904B74AEBC}">
      <dgm:prSet/>
      <dgm:spPr/>
      <dgm:t>
        <a:bodyPr/>
        <a:lstStyle/>
        <a:p>
          <a:endParaRPr lang="en-US"/>
        </a:p>
      </dgm:t>
    </dgm:pt>
    <dgm:pt modelId="{EC1C4651-D8B3-4AEE-A150-0FC55B9CD597}">
      <dgm:prSet/>
      <dgm:spPr/>
      <dgm:t>
        <a:bodyPr/>
        <a:lstStyle/>
        <a:p>
          <a:r>
            <a:rPr lang="en-US" dirty="0"/>
            <a:t>I also believe the LPP program could potentially fit in this category, but as it stands I have had difficulty coordinating with my mentors and actually practicing clinical skills during these sessions.</a:t>
          </a:r>
        </a:p>
      </dgm:t>
    </dgm:pt>
    <dgm:pt modelId="{B73B22B4-285A-4AAA-B331-6302FC0D2B2C}" type="parTrans" cxnId="{C9C2B7AB-B831-4540-89FB-897E893DFAD9}">
      <dgm:prSet/>
      <dgm:spPr/>
      <dgm:t>
        <a:bodyPr/>
        <a:lstStyle/>
        <a:p>
          <a:endParaRPr lang="en-US"/>
        </a:p>
      </dgm:t>
    </dgm:pt>
    <dgm:pt modelId="{043032BF-90FE-4B9F-8C58-459FDA8AB2EC}" type="sibTrans" cxnId="{C9C2B7AB-B831-4540-89FB-897E893DFAD9}">
      <dgm:prSet/>
      <dgm:spPr/>
      <dgm:t>
        <a:bodyPr/>
        <a:lstStyle/>
        <a:p>
          <a:endParaRPr lang="en-US"/>
        </a:p>
      </dgm:t>
    </dgm:pt>
    <dgm:pt modelId="{1F3AE717-F012-4C1D-A30A-97FFC55F800E}">
      <dgm:prSet/>
      <dgm:spPr/>
      <dgm:t>
        <a:bodyPr/>
        <a:lstStyle/>
        <a:p>
          <a:r>
            <a:rPr lang="en-US" b="0" i="0"/>
            <a:t>High value = Hospital sessions, LPP, OHC, POCUS (PURCH)</a:t>
          </a:r>
          <a:endParaRPr lang="en-US"/>
        </a:p>
      </dgm:t>
    </dgm:pt>
    <dgm:pt modelId="{31B5552A-FB38-44E2-918C-A47785CBAAAD}" type="parTrans" cxnId="{83916BE2-AD89-4AB5-9A58-FED4DB25C91B}">
      <dgm:prSet/>
      <dgm:spPr/>
      <dgm:t>
        <a:bodyPr/>
        <a:lstStyle/>
        <a:p>
          <a:endParaRPr lang="en-US"/>
        </a:p>
      </dgm:t>
    </dgm:pt>
    <dgm:pt modelId="{CABD29EF-DE1A-498D-AC1A-661EA946492D}" type="sibTrans" cxnId="{83916BE2-AD89-4AB5-9A58-FED4DB25C91B}">
      <dgm:prSet/>
      <dgm:spPr/>
      <dgm:t>
        <a:bodyPr/>
        <a:lstStyle/>
        <a:p>
          <a:endParaRPr lang="en-US"/>
        </a:p>
      </dgm:t>
    </dgm:pt>
    <dgm:pt modelId="{413E0FE7-F45D-4948-8D63-09E13D31E7AF}" type="pres">
      <dgm:prSet presAssocID="{B7C2D35A-A4F9-47AB-A341-BCBDE4189569}" presName="root" presStyleCnt="0">
        <dgm:presLayoutVars>
          <dgm:dir/>
          <dgm:resizeHandles val="exact"/>
        </dgm:presLayoutVars>
      </dgm:prSet>
      <dgm:spPr/>
    </dgm:pt>
    <dgm:pt modelId="{8F92EB78-04B5-4170-8BB3-DCDB10DD891A}" type="pres">
      <dgm:prSet presAssocID="{069FCA08-09F2-4FBE-A0D0-4C7182314DCC}" presName="compNode" presStyleCnt="0"/>
      <dgm:spPr/>
    </dgm:pt>
    <dgm:pt modelId="{DEB572F1-6AE6-4045-BB67-81005D2E41B9}" type="pres">
      <dgm:prSet presAssocID="{069FCA08-09F2-4FBE-A0D0-4C7182314DC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F27FC717-4046-4255-BDE1-705876F3860A}" type="pres">
      <dgm:prSet presAssocID="{069FCA08-09F2-4FBE-A0D0-4C7182314DCC}" presName="spaceRect" presStyleCnt="0"/>
      <dgm:spPr/>
    </dgm:pt>
    <dgm:pt modelId="{0BAA93EE-463C-4B73-8A2E-2246B28C9E11}" type="pres">
      <dgm:prSet presAssocID="{069FCA08-09F2-4FBE-A0D0-4C7182314DCC}" presName="textRect" presStyleLbl="revTx" presStyleIdx="0" presStyleCnt="3">
        <dgm:presLayoutVars>
          <dgm:chMax val="1"/>
          <dgm:chPref val="1"/>
        </dgm:presLayoutVars>
      </dgm:prSet>
      <dgm:spPr/>
    </dgm:pt>
    <dgm:pt modelId="{0266B586-7FDC-4B8E-9A6F-2B0E6E95623B}" type="pres">
      <dgm:prSet presAssocID="{041B674B-04C0-4B9C-8E0E-90231C054388}" presName="sibTrans" presStyleCnt="0"/>
      <dgm:spPr/>
    </dgm:pt>
    <dgm:pt modelId="{0CD25227-3DE7-47EC-BCF4-CAA2CE6371DF}" type="pres">
      <dgm:prSet presAssocID="{EC1C4651-D8B3-4AEE-A150-0FC55B9CD597}" presName="compNode" presStyleCnt="0"/>
      <dgm:spPr/>
    </dgm:pt>
    <dgm:pt modelId="{5422CA3C-E427-419D-8DE8-484CB11EC754}" type="pres">
      <dgm:prSet presAssocID="{EC1C4651-D8B3-4AEE-A150-0FC55B9CD59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DEA13361-CD65-46C5-9981-6F98F8EDC216}" type="pres">
      <dgm:prSet presAssocID="{EC1C4651-D8B3-4AEE-A150-0FC55B9CD597}" presName="spaceRect" presStyleCnt="0"/>
      <dgm:spPr/>
    </dgm:pt>
    <dgm:pt modelId="{00EC74DD-3871-446A-BB85-05CAFB70E772}" type="pres">
      <dgm:prSet presAssocID="{EC1C4651-D8B3-4AEE-A150-0FC55B9CD597}" presName="textRect" presStyleLbl="revTx" presStyleIdx="1" presStyleCnt="3">
        <dgm:presLayoutVars>
          <dgm:chMax val="1"/>
          <dgm:chPref val="1"/>
        </dgm:presLayoutVars>
      </dgm:prSet>
      <dgm:spPr/>
    </dgm:pt>
    <dgm:pt modelId="{0417E2ED-67FF-4E8B-95E1-C7C5CE86844E}" type="pres">
      <dgm:prSet presAssocID="{043032BF-90FE-4B9F-8C58-459FDA8AB2EC}" presName="sibTrans" presStyleCnt="0"/>
      <dgm:spPr/>
    </dgm:pt>
    <dgm:pt modelId="{1CEB7943-F5DE-4784-8D17-8512FD59CF6F}" type="pres">
      <dgm:prSet presAssocID="{1F3AE717-F012-4C1D-A30A-97FFC55F800E}" presName="compNode" presStyleCnt="0"/>
      <dgm:spPr/>
    </dgm:pt>
    <dgm:pt modelId="{4DFE818A-F45B-422C-A33F-3016E3E4770C}" type="pres">
      <dgm:prSet presAssocID="{1F3AE717-F012-4C1D-A30A-97FFC55F800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spital"/>
        </a:ext>
      </dgm:extLst>
    </dgm:pt>
    <dgm:pt modelId="{353093DF-4C8B-4787-86C0-23269C80CFB4}" type="pres">
      <dgm:prSet presAssocID="{1F3AE717-F012-4C1D-A30A-97FFC55F800E}" presName="spaceRect" presStyleCnt="0"/>
      <dgm:spPr/>
    </dgm:pt>
    <dgm:pt modelId="{D2E4FC0A-AB97-4549-A7A0-98BEA230DC56}" type="pres">
      <dgm:prSet presAssocID="{1F3AE717-F012-4C1D-A30A-97FFC55F800E}" presName="textRect" presStyleLbl="revTx" presStyleIdx="2" presStyleCnt="3">
        <dgm:presLayoutVars>
          <dgm:chMax val="1"/>
          <dgm:chPref val="1"/>
        </dgm:presLayoutVars>
      </dgm:prSet>
      <dgm:spPr/>
    </dgm:pt>
  </dgm:ptLst>
  <dgm:cxnLst>
    <dgm:cxn modelId="{4A361A00-2665-4162-B48E-14904B74AEBC}" srcId="{B7C2D35A-A4F9-47AB-A341-BCBDE4189569}" destId="{069FCA08-09F2-4FBE-A0D0-4C7182314DCC}" srcOrd="0" destOrd="0" parTransId="{86C1A6E5-C91B-4966-ADAE-473B27F40BA5}" sibTransId="{041B674B-04C0-4B9C-8E0E-90231C054388}"/>
    <dgm:cxn modelId="{6D502462-BAD5-46C5-B058-B74B4FF70A87}" type="presOf" srcId="{EC1C4651-D8B3-4AEE-A150-0FC55B9CD597}" destId="{00EC74DD-3871-446A-BB85-05CAFB70E772}" srcOrd="0" destOrd="0" presId="urn:microsoft.com/office/officeart/2018/2/layout/IconLabelList"/>
    <dgm:cxn modelId="{2870034C-EEAB-4E9B-A1CA-C438963242BA}" type="presOf" srcId="{B7C2D35A-A4F9-47AB-A341-BCBDE4189569}" destId="{413E0FE7-F45D-4948-8D63-09E13D31E7AF}" srcOrd="0" destOrd="0" presId="urn:microsoft.com/office/officeart/2018/2/layout/IconLabelList"/>
    <dgm:cxn modelId="{3FFBF3A6-CA9C-4776-BA82-3077A8B94682}" type="presOf" srcId="{069FCA08-09F2-4FBE-A0D0-4C7182314DCC}" destId="{0BAA93EE-463C-4B73-8A2E-2246B28C9E11}" srcOrd="0" destOrd="0" presId="urn:microsoft.com/office/officeart/2018/2/layout/IconLabelList"/>
    <dgm:cxn modelId="{C9C2B7AB-B831-4540-89FB-897E893DFAD9}" srcId="{B7C2D35A-A4F9-47AB-A341-BCBDE4189569}" destId="{EC1C4651-D8B3-4AEE-A150-0FC55B9CD597}" srcOrd="1" destOrd="0" parTransId="{B73B22B4-285A-4AAA-B331-6302FC0D2B2C}" sibTransId="{043032BF-90FE-4B9F-8C58-459FDA8AB2EC}"/>
    <dgm:cxn modelId="{83916BE2-AD89-4AB5-9A58-FED4DB25C91B}" srcId="{B7C2D35A-A4F9-47AB-A341-BCBDE4189569}" destId="{1F3AE717-F012-4C1D-A30A-97FFC55F800E}" srcOrd="2" destOrd="0" parTransId="{31B5552A-FB38-44E2-918C-A47785CBAAAD}" sibTransId="{CABD29EF-DE1A-498D-AC1A-661EA946492D}"/>
    <dgm:cxn modelId="{208820F9-A269-41D6-AEDF-5FE25BD43968}" type="presOf" srcId="{1F3AE717-F012-4C1D-A30A-97FFC55F800E}" destId="{D2E4FC0A-AB97-4549-A7A0-98BEA230DC56}" srcOrd="0" destOrd="0" presId="urn:microsoft.com/office/officeart/2018/2/layout/IconLabelList"/>
    <dgm:cxn modelId="{4A06B23A-A017-4D79-A655-762ECD460BD1}" type="presParOf" srcId="{413E0FE7-F45D-4948-8D63-09E13D31E7AF}" destId="{8F92EB78-04B5-4170-8BB3-DCDB10DD891A}" srcOrd="0" destOrd="0" presId="urn:microsoft.com/office/officeart/2018/2/layout/IconLabelList"/>
    <dgm:cxn modelId="{31C379D0-2BE4-4442-9B52-B4EBB946C01A}" type="presParOf" srcId="{8F92EB78-04B5-4170-8BB3-DCDB10DD891A}" destId="{DEB572F1-6AE6-4045-BB67-81005D2E41B9}" srcOrd="0" destOrd="0" presId="urn:microsoft.com/office/officeart/2018/2/layout/IconLabelList"/>
    <dgm:cxn modelId="{831A63A7-F0A9-4922-9D62-A3E4021ABBB3}" type="presParOf" srcId="{8F92EB78-04B5-4170-8BB3-DCDB10DD891A}" destId="{F27FC717-4046-4255-BDE1-705876F3860A}" srcOrd="1" destOrd="0" presId="urn:microsoft.com/office/officeart/2018/2/layout/IconLabelList"/>
    <dgm:cxn modelId="{2125A762-C066-4B69-8121-8217DD21C43C}" type="presParOf" srcId="{8F92EB78-04B5-4170-8BB3-DCDB10DD891A}" destId="{0BAA93EE-463C-4B73-8A2E-2246B28C9E11}" srcOrd="2" destOrd="0" presId="urn:microsoft.com/office/officeart/2018/2/layout/IconLabelList"/>
    <dgm:cxn modelId="{CB420F59-97B9-4259-87D4-2FF152D6D318}" type="presParOf" srcId="{413E0FE7-F45D-4948-8D63-09E13D31E7AF}" destId="{0266B586-7FDC-4B8E-9A6F-2B0E6E95623B}" srcOrd="1" destOrd="0" presId="urn:microsoft.com/office/officeart/2018/2/layout/IconLabelList"/>
    <dgm:cxn modelId="{745A0ED7-64EF-48B8-912C-D3C1508461FF}" type="presParOf" srcId="{413E0FE7-F45D-4948-8D63-09E13D31E7AF}" destId="{0CD25227-3DE7-47EC-BCF4-CAA2CE6371DF}" srcOrd="2" destOrd="0" presId="urn:microsoft.com/office/officeart/2018/2/layout/IconLabelList"/>
    <dgm:cxn modelId="{A0790E32-20C1-4392-9761-23F039611F37}" type="presParOf" srcId="{0CD25227-3DE7-47EC-BCF4-CAA2CE6371DF}" destId="{5422CA3C-E427-419D-8DE8-484CB11EC754}" srcOrd="0" destOrd="0" presId="urn:microsoft.com/office/officeart/2018/2/layout/IconLabelList"/>
    <dgm:cxn modelId="{56F45995-33D7-4A8E-ADDB-A035A5A00CA2}" type="presParOf" srcId="{0CD25227-3DE7-47EC-BCF4-CAA2CE6371DF}" destId="{DEA13361-CD65-46C5-9981-6F98F8EDC216}" srcOrd="1" destOrd="0" presId="urn:microsoft.com/office/officeart/2018/2/layout/IconLabelList"/>
    <dgm:cxn modelId="{8780A7E7-7E1C-4610-B333-451E773DC8AF}" type="presParOf" srcId="{0CD25227-3DE7-47EC-BCF4-CAA2CE6371DF}" destId="{00EC74DD-3871-446A-BB85-05CAFB70E772}" srcOrd="2" destOrd="0" presId="urn:microsoft.com/office/officeart/2018/2/layout/IconLabelList"/>
    <dgm:cxn modelId="{FBBADE9F-229A-45D0-9312-2D638AD7D22A}" type="presParOf" srcId="{413E0FE7-F45D-4948-8D63-09E13D31E7AF}" destId="{0417E2ED-67FF-4E8B-95E1-C7C5CE86844E}" srcOrd="3" destOrd="0" presId="urn:microsoft.com/office/officeart/2018/2/layout/IconLabelList"/>
    <dgm:cxn modelId="{2A17650B-0876-4FDE-95C5-26140F0D4E1F}" type="presParOf" srcId="{413E0FE7-F45D-4948-8D63-09E13D31E7AF}" destId="{1CEB7943-F5DE-4784-8D17-8512FD59CF6F}" srcOrd="4" destOrd="0" presId="urn:microsoft.com/office/officeart/2018/2/layout/IconLabelList"/>
    <dgm:cxn modelId="{4AADD0C1-32A7-430C-BF4B-76F9271CCAC3}" type="presParOf" srcId="{1CEB7943-F5DE-4784-8D17-8512FD59CF6F}" destId="{4DFE818A-F45B-422C-A33F-3016E3E4770C}" srcOrd="0" destOrd="0" presId="urn:microsoft.com/office/officeart/2018/2/layout/IconLabelList"/>
    <dgm:cxn modelId="{0242FBE0-1BF8-4307-AC57-EEE0522774A9}" type="presParOf" srcId="{1CEB7943-F5DE-4784-8D17-8512FD59CF6F}" destId="{353093DF-4C8B-4787-86C0-23269C80CFB4}" srcOrd="1" destOrd="0" presId="urn:microsoft.com/office/officeart/2018/2/layout/IconLabelList"/>
    <dgm:cxn modelId="{E816F21E-942B-42D3-A333-05CD11664056}" type="presParOf" srcId="{1CEB7943-F5DE-4784-8D17-8512FD59CF6F}" destId="{D2E4FC0A-AB97-4549-A7A0-98BEA230DC5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41F5CA-5787-487F-B439-55358364B49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4617392-9A1A-4974-8EF3-42CDA871E29D}">
      <dgm:prSet/>
      <dgm:spPr/>
      <dgm:t>
        <a:bodyPr/>
        <a:lstStyle/>
        <a:p>
          <a:r>
            <a:rPr lang="en-US" dirty="0"/>
            <a:t>Allowed me to practice my exam, provided valuable feedback on my presentation</a:t>
          </a:r>
        </a:p>
      </dgm:t>
    </dgm:pt>
    <dgm:pt modelId="{A5EDE4D5-C4EB-4DB0-AA8A-87EEC94BBFF3}" type="parTrans" cxnId="{D5FAC53E-041C-4A1B-97E0-6532A932BF32}">
      <dgm:prSet/>
      <dgm:spPr/>
      <dgm:t>
        <a:bodyPr/>
        <a:lstStyle/>
        <a:p>
          <a:endParaRPr lang="en-US"/>
        </a:p>
      </dgm:t>
    </dgm:pt>
    <dgm:pt modelId="{D3EFC825-02A2-4EB0-B780-51CFB6A6C93C}" type="sibTrans" cxnId="{D5FAC53E-041C-4A1B-97E0-6532A932BF32}">
      <dgm:prSet/>
      <dgm:spPr/>
      <dgm:t>
        <a:bodyPr/>
        <a:lstStyle/>
        <a:p>
          <a:endParaRPr lang="en-US"/>
        </a:p>
      </dgm:t>
    </dgm:pt>
    <dgm:pt modelId="{7405757C-6F1A-427B-A192-AFF358D75AD8}">
      <dgm:prSet/>
      <dgm:spPr/>
      <dgm:t>
        <a:bodyPr/>
        <a:lstStyle/>
        <a:p>
          <a:r>
            <a:rPr lang="en-US"/>
            <a:t>Prepared me for my clinical  years</a:t>
          </a:r>
        </a:p>
      </dgm:t>
    </dgm:pt>
    <dgm:pt modelId="{589385C7-5020-4DD3-99A1-F67B343D34CE}" type="parTrans" cxnId="{B9CEE76D-3555-4822-A06D-FBA0A6481F9D}">
      <dgm:prSet/>
      <dgm:spPr/>
      <dgm:t>
        <a:bodyPr/>
        <a:lstStyle/>
        <a:p>
          <a:endParaRPr lang="en-US"/>
        </a:p>
      </dgm:t>
    </dgm:pt>
    <dgm:pt modelId="{578E8175-E60B-4A19-92BF-867E03821342}" type="sibTrans" cxnId="{B9CEE76D-3555-4822-A06D-FBA0A6481F9D}">
      <dgm:prSet/>
      <dgm:spPr/>
      <dgm:t>
        <a:bodyPr/>
        <a:lstStyle/>
        <a:p>
          <a:endParaRPr lang="en-US"/>
        </a:p>
      </dgm:t>
    </dgm:pt>
    <dgm:pt modelId="{A298E860-B8C7-4D33-B646-CCBF2690E86B}">
      <dgm:prSet/>
      <dgm:spPr/>
      <dgm:t>
        <a:bodyPr/>
        <a:lstStyle/>
        <a:p>
          <a:r>
            <a:rPr lang="en-US"/>
            <a:t>Was an enjoyable break from my studies</a:t>
          </a:r>
        </a:p>
      </dgm:t>
    </dgm:pt>
    <dgm:pt modelId="{49DCCA10-079A-4C2E-8F2A-FDAC523893E3}" type="parTrans" cxnId="{37A6ED1B-7FAC-491C-BD1D-3A9E82772A48}">
      <dgm:prSet/>
      <dgm:spPr/>
      <dgm:t>
        <a:bodyPr/>
        <a:lstStyle/>
        <a:p>
          <a:endParaRPr lang="en-US"/>
        </a:p>
      </dgm:t>
    </dgm:pt>
    <dgm:pt modelId="{10831B83-BDEA-4201-B444-F4EC599E9523}" type="sibTrans" cxnId="{37A6ED1B-7FAC-491C-BD1D-3A9E82772A48}">
      <dgm:prSet/>
      <dgm:spPr/>
      <dgm:t>
        <a:bodyPr/>
        <a:lstStyle/>
        <a:p>
          <a:endParaRPr lang="en-US"/>
        </a:p>
      </dgm:t>
    </dgm:pt>
    <dgm:pt modelId="{33E1F556-AC64-4244-8AEE-35C9FFB96800}">
      <dgm:prSet/>
      <dgm:spPr/>
      <dgm:t>
        <a:bodyPr/>
        <a:lstStyle/>
        <a:p>
          <a:r>
            <a:rPr lang="en-US" dirty="0"/>
            <a:t>Wish I had more sessions</a:t>
          </a:r>
        </a:p>
      </dgm:t>
    </dgm:pt>
    <dgm:pt modelId="{66DB43C2-042C-4100-84CA-8F4F4ADA2DCB}" type="parTrans" cxnId="{119191B6-F7D9-4AD0-A3D1-409053E40F97}">
      <dgm:prSet/>
      <dgm:spPr/>
      <dgm:t>
        <a:bodyPr/>
        <a:lstStyle/>
        <a:p>
          <a:endParaRPr lang="en-US"/>
        </a:p>
      </dgm:t>
    </dgm:pt>
    <dgm:pt modelId="{3A1DBF2C-DE7A-4EEB-BF36-32A7946D31E3}" type="sibTrans" cxnId="{119191B6-F7D9-4AD0-A3D1-409053E40F97}">
      <dgm:prSet/>
      <dgm:spPr/>
      <dgm:t>
        <a:bodyPr/>
        <a:lstStyle/>
        <a:p>
          <a:endParaRPr lang="en-US"/>
        </a:p>
      </dgm:t>
    </dgm:pt>
    <dgm:pt modelId="{72D6A3E7-2FE0-40F7-AAAB-EFE0304881F2}">
      <dgm:prSet/>
      <dgm:spPr/>
      <dgm:t>
        <a:bodyPr/>
        <a:lstStyle/>
        <a:p>
          <a:r>
            <a:rPr lang="en-US"/>
            <a:t>LPP is amazing and great way to get in clinic/hospital and learn from mentors. </a:t>
          </a:r>
        </a:p>
      </dgm:t>
    </dgm:pt>
    <dgm:pt modelId="{CE0FAFBC-1206-4741-A3D4-176685D4B481}" type="parTrans" cxnId="{65B817F9-B781-4DCB-8D6A-4789A00117EA}">
      <dgm:prSet/>
      <dgm:spPr/>
      <dgm:t>
        <a:bodyPr/>
        <a:lstStyle/>
        <a:p>
          <a:endParaRPr lang="en-US"/>
        </a:p>
      </dgm:t>
    </dgm:pt>
    <dgm:pt modelId="{3D8F8616-6554-48AE-8B02-0DD3B0BD822A}" type="sibTrans" cxnId="{65B817F9-B781-4DCB-8D6A-4789A00117EA}">
      <dgm:prSet/>
      <dgm:spPr/>
      <dgm:t>
        <a:bodyPr/>
        <a:lstStyle/>
        <a:p>
          <a:endParaRPr lang="en-US"/>
        </a:p>
      </dgm:t>
    </dgm:pt>
    <dgm:pt modelId="{710A0A97-9009-47CE-9FBE-F8D982AE40F0}" type="pres">
      <dgm:prSet presAssocID="{1041F5CA-5787-487F-B439-55358364B493}" presName="linear" presStyleCnt="0">
        <dgm:presLayoutVars>
          <dgm:animLvl val="lvl"/>
          <dgm:resizeHandles val="exact"/>
        </dgm:presLayoutVars>
      </dgm:prSet>
      <dgm:spPr/>
    </dgm:pt>
    <dgm:pt modelId="{C0D7DF60-84B7-4C15-A645-DED8CDECF726}" type="pres">
      <dgm:prSet presAssocID="{14617392-9A1A-4974-8EF3-42CDA871E29D}" presName="parentText" presStyleLbl="node1" presStyleIdx="0" presStyleCnt="5">
        <dgm:presLayoutVars>
          <dgm:chMax val="0"/>
          <dgm:bulletEnabled val="1"/>
        </dgm:presLayoutVars>
      </dgm:prSet>
      <dgm:spPr/>
    </dgm:pt>
    <dgm:pt modelId="{CCB463B4-F065-4A3F-89D9-25577EF60142}" type="pres">
      <dgm:prSet presAssocID="{D3EFC825-02A2-4EB0-B780-51CFB6A6C93C}" presName="spacer" presStyleCnt="0"/>
      <dgm:spPr/>
    </dgm:pt>
    <dgm:pt modelId="{23003B7F-7343-40EA-9A3C-E8EB2D997882}" type="pres">
      <dgm:prSet presAssocID="{7405757C-6F1A-427B-A192-AFF358D75AD8}" presName="parentText" presStyleLbl="node1" presStyleIdx="1" presStyleCnt="5">
        <dgm:presLayoutVars>
          <dgm:chMax val="0"/>
          <dgm:bulletEnabled val="1"/>
        </dgm:presLayoutVars>
      </dgm:prSet>
      <dgm:spPr/>
    </dgm:pt>
    <dgm:pt modelId="{84EDABE5-F789-4804-A90C-3E2E41C752C2}" type="pres">
      <dgm:prSet presAssocID="{578E8175-E60B-4A19-92BF-867E03821342}" presName="spacer" presStyleCnt="0"/>
      <dgm:spPr/>
    </dgm:pt>
    <dgm:pt modelId="{1251B2F3-4685-4810-8868-C3D90C38D953}" type="pres">
      <dgm:prSet presAssocID="{A298E860-B8C7-4D33-B646-CCBF2690E86B}" presName="parentText" presStyleLbl="node1" presStyleIdx="2" presStyleCnt="5">
        <dgm:presLayoutVars>
          <dgm:chMax val="0"/>
          <dgm:bulletEnabled val="1"/>
        </dgm:presLayoutVars>
      </dgm:prSet>
      <dgm:spPr/>
    </dgm:pt>
    <dgm:pt modelId="{33BDEA44-9F81-4078-B2EB-A86D45E74EC5}" type="pres">
      <dgm:prSet presAssocID="{10831B83-BDEA-4201-B444-F4EC599E9523}" presName="spacer" presStyleCnt="0"/>
      <dgm:spPr/>
    </dgm:pt>
    <dgm:pt modelId="{7449AFC5-B28A-431B-B02E-7D6BA5E61804}" type="pres">
      <dgm:prSet presAssocID="{33E1F556-AC64-4244-8AEE-35C9FFB96800}" presName="parentText" presStyleLbl="node1" presStyleIdx="3" presStyleCnt="5">
        <dgm:presLayoutVars>
          <dgm:chMax val="0"/>
          <dgm:bulletEnabled val="1"/>
        </dgm:presLayoutVars>
      </dgm:prSet>
      <dgm:spPr/>
    </dgm:pt>
    <dgm:pt modelId="{CBC2306C-7099-4878-BADF-C5399E930F23}" type="pres">
      <dgm:prSet presAssocID="{3A1DBF2C-DE7A-4EEB-BF36-32A7946D31E3}" presName="spacer" presStyleCnt="0"/>
      <dgm:spPr/>
    </dgm:pt>
    <dgm:pt modelId="{C63F2BE6-B789-43E9-A13A-04F7E23B853F}" type="pres">
      <dgm:prSet presAssocID="{72D6A3E7-2FE0-40F7-AAAB-EFE0304881F2}" presName="parentText" presStyleLbl="node1" presStyleIdx="4" presStyleCnt="5">
        <dgm:presLayoutVars>
          <dgm:chMax val="0"/>
          <dgm:bulletEnabled val="1"/>
        </dgm:presLayoutVars>
      </dgm:prSet>
      <dgm:spPr/>
    </dgm:pt>
  </dgm:ptLst>
  <dgm:cxnLst>
    <dgm:cxn modelId="{37A6ED1B-7FAC-491C-BD1D-3A9E82772A48}" srcId="{1041F5CA-5787-487F-B439-55358364B493}" destId="{A298E860-B8C7-4D33-B646-CCBF2690E86B}" srcOrd="2" destOrd="0" parTransId="{49DCCA10-079A-4C2E-8F2A-FDAC523893E3}" sibTransId="{10831B83-BDEA-4201-B444-F4EC599E9523}"/>
    <dgm:cxn modelId="{221C4B29-1124-439D-AD9C-03F2DF5F4509}" type="presOf" srcId="{33E1F556-AC64-4244-8AEE-35C9FFB96800}" destId="{7449AFC5-B28A-431B-B02E-7D6BA5E61804}" srcOrd="0" destOrd="0" presId="urn:microsoft.com/office/officeart/2005/8/layout/vList2"/>
    <dgm:cxn modelId="{D5FAC53E-041C-4A1B-97E0-6532A932BF32}" srcId="{1041F5CA-5787-487F-B439-55358364B493}" destId="{14617392-9A1A-4974-8EF3-42CDA871E29D}" srcOrd="0" destOrd="0" parTransId="{A5EDE4D5-C4EB-4DB0-AA8A-87EEC94BBFF3}" sibTransId="{D3EFC825-02A2-4EB0-B780-51CFB6A6C93C}"/>
    <dgm:cxn modelId="{B9CEE76D-3555-4822-A06D-FBA0A6481F9D}" srcId="{1041F5CA-5787-487F-B439-55358364B493}" destId="{7405757C-6F1A-427B-A192-AFF358D75AD8}" srcOrd="1" destOrd="0" parTransId="{589385C7-5020-4DD3-99A1-F67B343D34CE}" sibTransId="{578E8175-E60B-4A19-92BF-867E03821342}"/>
    <dgm:cxn modelId="{69635C54-0CBB-424B-B1A9-BD138D1BA21B}" type="presOf" srcId="{1041F5CA-5787-487F-B439-55358364B493}" destId="{710A0A97-9009-47CE-9FBE-F8D982AE40F0}" srcOrd="0" destOrd="0" presId="urn:microsoft.com/office/officeart/2005/8/layout/vList2"/>
    <dgm:cxn modelId="{45D8579B-FC52-4462-A192-44895319B94D}" type="presOf" srcId="{A298E860-B8C7-4D33-B646-CCBF2690E86B}" destId="{1251B2F3-4685-4810-8868-C3D90C38D953}" srcOrd="0" destOrd="0" presId="urn:microsoft.com/office/officeart/2005/8/layout/vList2"/>
    <dgm:cxn modelId="{119191B6-F7D9-4AD0-A3D1-409053E40F97}" srcId="{1041F5CA-5787-487F-B439-55358364B493}" destId="{33E1F556-AC64-4244-8AEE-35C9FFB96800}" srcOrd="3" destOrd="0" parTransId="{66DB43C2-042C-4100-84CA-8F4F4ADA2DCB}" sibTransId="{3A1DBF2C-DE7A-4EEB-BF36-32A7946D31E3}"/>
    <dgm:cxn modelId="{5E0B85C6-4D28-4A08-86F1-64E5F1BFF767}" type="presOf" srcId="{14617392-9A1A-4974-8EF3-42CDA871E29D}" destId="{C0D7DF60-84B7-4C15-A645-DED8CDECF726}" srcOrd="0" destOrd="0" presId="urn:microsoft.com/office/officeart/2005/8/layout/vList2"/>
    <dgm:cxn modelId="{4CC7F8CD-47E3-4C8B-B59D-56DC9B7FD8CA}" type="presOf" srcId="{7405757C-6F1A-427B-A192-AFF358D75AD8}" destId="{23003B7F-7343-40EA-9A3C-E8EB2D997882}" srcOrd="0" destOrd="0" presId="urn:microsoft.com/office/officeart/2005/8/layout/vList2"/>
    <dgm:cxn modelId="{FB7181E7-4A20-410D-9559-8DFBE9A32B9A}" type="presOf" srcId="{72D6A3E7-2FE0-40F7-AAAB-EFE0304881F2}" destId="{C63F2BE6-B789-43E9-A13A-04F7E23B853F}" srcOrd="0" destOrd="0" presId="urn:microsoft.com/office/officeart/2005/8/layout/vList2"/>
    <dgm:cxn modelId="{65B817F9-B781-4DCB-8D6A-4789A00117EA}" srcId="{1041F5CA-5787-487F-B439-55358364B493}" destId="{72D6A3E7-2FE0-40F7-AAAB-EFE0304881F2}" srcOrd="4" destOrd="0" parTransId="{CE0FAFBC-1206-4741-A3D4-176685D4B481}" sibTransId="{3D8F8616-6554-48AE-8B02-0DD3B0BD822A}"/>
    <dgm:cxn modelId="{AF44A02B-260E-4D12-9641-088D4036CEEE}" type="presParOf" srcId="{710A0A97-9009-47CE-9FBE-F8D982AE40F0}" destId="{C0D7DF60-84B7-4C15-A645-DED8CDECF726}" srcOrd="0" destOrd="0" presId="urn:microsoft.com/office/officeart/2005/8/layout/vList2"/>
    <dgm:cxn modelId="{7724C635-61A7-4669-AD13-808716DB6E10}" type="presParOf" srcId="{710A0A97-9009-47CE-9FBE-F8D982AE40F0}" destId="{CCB463B4-F065-4A3F-89D9-25577EF60142}" srcOrd="1" destOrd="0" presId="urn:microsoft.com/office/officeart/2005/8/layout/vList2"/>
    <dgm:cxn modelId="{5DE41270-4F17-4117-A5D6-AD89EBC3B1D1}" type="presParOf" srcId="{710A0A97-9009-47CE-9FBE-F8D982AE40F0}" destId="{23003B7F-7343-40EA-9A3C-E8EB2D997882}" srcOrd="2" destOrd="0" presId="urn:microsoft.com/office/officeart/2005/8/layout/vList2"/>
    <dgm:cxn modelId="{1B469BD7-00AE-474E-AF34-D86E13FFAEF2}" type="presParOf" srcId="{710A0A97-9009-47CE-9FBE-F8D982AE40F0}" destId="{84EDABE5-F789-4804-A90C-3E2E41C752C2}" srcOrd="3" destOrd="0" presId="urn:microsoft.com/office/officeart/2005/8/layout/vList2"/>
    <dgm:cxn modelId="{E41F8E04-96BF-4624-B477-48837F6BE0EE}" type="presParOf" srcId="{710A0A97-9009-47CE-9FBE-F8D982AE40F0}" destId="{1251B2F3-4685-4810-8868-C3D90C38D953}" srcOrd="4" destOrd="0" presId="urn:microsoft.com/office/officeart/2005/8/layout/vList2"/>
    <dgm:cxn modelId="{457AD71C-368F-43DE-8709-FECBF9212C28}" type="presParOf" srcId="{710A0A97-9009-47CE-9FBE-F8D982AE40F0}" destId="{33BDEA44-9F81-4078-B2EB-A86D45E74EC5}" srcOrd="5" destOrd="0" presId="urn:microsoft.com/office/officeart/2005/8/layout/vList2"/>
    <dgm:cxn modelId="{486DC321-C148-4669-9B98-49496EA67ABC}" type="presParOf" srcId="{710A0A97-9009-47CE-9FBE-F8D982AE40F0}" destId="{7449AFC5-B28A-431B-B02E-7D6BA5E61804}" srcOrd="6" destOrd="0" presId="urn:microsoft.com/office/officeart/2005/8/layout/vList2"/>
    <dgm:cxn modelId="{62376F7F-A2B1-4CCB-B848-6BAA5D899765}" type="presParOf" srcId="{710A0A97-9009-47CE-9FBE-F8D982AE40F0}" destId="{CBC2306C-7099-4878-BADF-C5399E930F23}" srcOrd="7" destOrd="0" presId="urn:microsoft.com/office/officeart/2005/8/layout/vList2"/>
    <dgm:cxn modelId="{D7369541-ADD0-4B86-9490-1495F67CD93F}" type="presParOf" srcId="{710A0A97-9009-47CE-9FBE-F8D982AE40F0}" destId="{C63F2BE6-B789-43E9-A13A-04F7E23B853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26734F-E048-4566-94AA-64145970D8A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5C1FD27-8E0F-4C9D-ADAF-C458E45678FC}">
      <dgm:prSet/>
      <dgm:spPr/>
      <dgm:t>
        <a:bodyPr/>
        <a:lstStyle/>
        <a:p>
          <a:r>
            <a:rPr lang="en-US"/>
            <a:t>Difficulty contacting preceptors. </a:t>
          </a:r>
          <a:r>
            <a:rPr lang="en-US" dirty="0"/>
            <a:t>Coordinating schedule</a:t>
          </a:r>
        </a:p>
      </dgm:t>
    </dgm:pt>
    <dgm:pt modelId="{8E0D8453-B7BD-4161-9C15-AEC3FBF645A7}" type="parTrans" cxnId="{CCB0525F-FB74-4456-BE82-7C0573CAE1BE}">
      <dgm:prSet/>
      <dgm:spPr/>
      <dgm:t>
        <a:bodyPr/>
        <a:lstStyle/>
        <a:p>
          <a:endParaRPr lang="en-US"/>
        </a:p>
      </dgm:t>
    </dgm:pt>
    <dgm:pt modelId="{3817DFD6-9776-4F83-9E66-EA3F666C1AC7}" type="sibTrans" cxnId="{CCB0525F-FB74-4456-BE82-7C0573CAE1BE}">
      <dgm:prSet/>
      <dgm:spPr/>
      <dgm:t>
        <a:bodyPr/>
        <a:lstStyle/>
        <a:p>
          <a:endParaRPr lang="en-US"/>
        </a:p>
      </dgm:t>
    </dgm:pt>
    <dgm:pt modelId="{72A8D47D-7C91-4EBB-89F9-20BD2D94E044}">
      <dgm:prSet/>
      <dgm:spPr/>
      <dgm:t>
        <a:bodyPr/>
        <a:lstStyle/>
        <a:p>
          <a:r>
            <a:rPr lang="en-US"/>
            <a:t>Shadowing experience</a:t>
          </a:r>
        </a:p>
      </dgm:t>
    </dgm:pt>
    <dgm:pt modelId="{396A9B65-396F-40FF-AED5-02499AC4AF1D}" type="parTrans" cxnId="{BBC2F200-015E-4100-8D10-9F989BC2B51A}">
      <dgm:prSet/>
      <dgm:spPr/>
      <dgm:t>
        <a:bodyPr/>
        <a:lstStyle/>
        <a:p>
          <a:endParaRPr lang="en-US"/>
        </a:p>
      </dgm:t>
    </dgm:pt>
    <dgm:pt modelId="{9E739D52-820A-48AA-B933-6860B9B3F6E0}" type="sibTrans" cxnId="{BBC2F200-015E-4100-8D10-9F989BC2B51A}">
      <dgm:prSet/>
      <dgm:spPr/>
      <dgm:t>
        <a:bodyPr/>
        <a:lstStyle/>
        <a:p>
          <a:endParaRPr lang="en-US"/>
        </a:p>
      </dgm:t>
    </dgm:pt>
    <dgm:pt modelId="{9494441D-8FEE-40D4-98AC-0CFF727201C4}">
      <dgm:prSet/>
      <dgm:spPr/>
      <dgm:t>
        <a:bodyPr/>
        <a:lstStyle/>
        <a:p>
          <a:r>
            <a:rPr lang="en-US"/>
            <a:t>Preceptor did not give me feedback</a:t>
          </a:r>
        </a:p>
      </dgm:t>
    </dgm:pt>
    <dgm:pt modelId="{BADDA503-A57F-47FA-9691-10CD1356968F}" type="parTrans" cxnId="{B9D05C52-0297-48D2-BA27-C632286AB614}">
      <dgm:prSet/>
      <dgm:spPr/>
      <dgm:t>
        <a:bodyPr/>
        <a:lstStyle/>
        <a:p>
          <a:endParaRPr lang="en-US"/>
        </a:p>
      </dgm:t>
    </dgm:pt>
    <dgm:pt modelId="{784ADE63-52F9-463E-9F00-720AA0F2CD04}" type="sibTrans" cxnId="{B9D05C52-0297-48D2-BA27-C632286AB614}">
      <dgm:prSet/>
      <dgm:spPr/>
      <dgm:t>
        <a:bodyPr/>
        <a:lstStyle/>
        <a:p>
          <a:endParaRPr lang="en-US"/>
        </a:p>
      </dgm:t>
    </dgm:pt>
    <dgm:pt modelId="{82C1A0C5-FC3F-454D-B22C-F1C8127C43F2}" type="pres">
      <dgm:prSet presAssocID="{6326734F-E048-4566-94AA-64145970D8A7}" presName="linear" presStyleCnt="0">
        <dgm:presLayoutVars>
          <dgm:animLvl val="lvl"/>
          <dgm:resizeHandles val="exact"/>
        </dgm:presLayoutVars>
      </dgm:prSet>
      <dgm:spPr/>
    </dgm:pt>
    <dgm:pt modelId="{FF5652CE-AC8A-4731-AD86-8E69FE028565}" type="pres">
      <dgm:prSet presAssocID="{65C1FD27-8E0F-4C9D-ADAF-C458E45678FC}" presName="parentText" presStyleLbl="node1" presStyleIdx="0" presStyleCnt="3">
        <dgm:presLayoutVars>
          <dgm:chMax val="0"/>
          <dgm:bulletEnabled val="1"/>
        </dgm:presLayoutVars>
      </dgm:prSet>
      <dgm:spPr/>
    </dgm:pt>
    <dgm:pt modelId="{2EA3CA32-9E90-4C8D-8A28-D9EBFE416A8B}" type="pres">
      <dgm:prSet presAssocID="{3817DFD6-9776-4F83-9E66-EA3F666C1AC7}" presName="spacer" presStyleCnt="0"/>
      <dgm:spPr/>
    </dgm:pt>
    <dgm:pt modelId="{BC2EF720-CD5C-4DEE-81F1-E357C954CE45}" type="pres">
      <dgm:prSet presAssocID="{72A8D47D-7C91-4EBB-89F9-20BD2D94E044}" presName="parentText" presStyleLbl="node1" presStyleIdx="1" presStyleCnt="3">
        <dgm:presLayoutVars>
          <dgm:chMax val="0"/>
          <dgm:bulletEnabled val="1"/>
        </dgm:presLayoutVars>
      </dgm:prSet>
      <dgm:spPr/>
    </dgm:pt>
    <dgm:pt modelId="{10F49EB1-1C99-40C6-8E5C-7C977E127329}" type="pres">
      <dgm:prSet presAssocID="{9E739D52-820A-48AA-B933-6860B9B3F6E0}" presName="spacer" presStyleCnt="0"/>
      <dgm:spPr/>
    </dgm:pt>
    <dgm:pt modelId="{A925D28A-BFF6-449C-85E7-A191EDC09482}" type="pres">
      <dgm:prSet presAssocID="{9494441D-8FEE-40D4-98AC-0CFF727201C4}" presName="parentText" presStyleLbl="node1" presStyleIdx="2" presStyleCnt="3">
        <dgm:presLayoutVars>
          <dgm:chMax val="0"/>
          <dgm:bulletEnabled val="1"/>
        </dgm:presLayoutVars>
      </dgm:prSet>
      <dgm:spPr/>
    </dgm:pt>
  </dgm:ptLst>
  <dgm:cxnLst>
    <dgm:cxn modelId="{BBC2F200-015E-4100-8D10-9F989BC2B51A}" srcId="{6326734F-E048-4566-94AA-64145970D8A7}" destId="{72A8D47D-7C91-4EBB-89F9-20BD2D94E044}" srcOrd="1" destOrd="0" parTransId="{396A9B65-396F-40FF-AED5-02499AC4AF1D}" sibTransId="{9E739D52-820A-48AA-B933-6860B9B3F6E0}"/>
    <dgm:cxn modelId="{B9B41D12-7A79-4511-B878-185C5134E512}" type="presOf" srcId="{65C1FD27-8E0F-4C9D-ADAF-C458E45678FC}" destId="{FF5652CE-AC8A-4731-AD86-8E69FE028565}" srcOrd="0" destOrd="0" presId="urn:microsoft.com/office/officeart/2005/8/layout/vList2"/>
    <dgm:cxn modelId="{CCB0525F-FB74-4456-BE82-7C0573CAE1BE}" srcId="{6326734F-E048-4566-94AA-64145970D8A7}" destId="{65C1FD27-8E0F-4C9D-ADAF-C458E45678FC}" srcOrd="0" destOrd="0" parTransId="{8E0D8453-B7BD-4161-9C15-AEC3FBF645A7}" sibTransId="{3817DFD6-9776-4F83-9E66-EA3F666C1AC7}"/>
    <dgm:cxn modelId="{1A96D971-FA9E-4B6B-B362-56DD52B9AF9E}" type="presOf" srcId="{9494441D-8FEE-40D4-98AC-0CFF727201C4}" destId="{A925D28A-BFF6-449C-85E7-A191EDC09482}" srcOrd="0" destOrd="0" presId="urn:microsoft.com/office/officeart/2005/8/layout/vList2"/>
    <dgm:cxn modelId="{B9D05C52-0297-48D2-BA27-C632286AB614}" srcId="{6326734F-E048-4566-94AA-64145970D8A7}" destId="{9494441D-8FEE-40D4-98AC-0CFF727201C4}" srcOrd="2" destOrd="0" parTransId="{BADDA503-A57F-47FA-9691-10CD1356968F}" sibTransId="{784ADE63-52F9-463E-9F00-720AA0F2CD04}"/>
    <dgm:cxn modelId="{796672A2-D37C-4556-A689-E4BCF9B1A5EB}" type="presOf" srcId="{6326734F-E048-4566-94AA-64145970D8A7}" destId="{82C1A0C5-FC3F-454D-B22C-F1C8127C43F2}" srcOrd="0" destOrd="0" presId="urn:microsoft.com/office/officeart/2005/8/layout/vList2"/>
    <dgm:cxn modelId="{163C6CA9-6FAE-4C16-A342-966FD258DEF6}" type="presOf" srcId="{72A8D47D-7C91-4EBB-89F9-20BD2D94E044}" destId="{BC2EF720-CD5C-4DEE-81F1-E357C954CE45}" srcOrd="0" destOrd="0" presId="urn:microsoft.com/office/officeart/2005/8/layout/vList2"/>
    <dgm:cxn modelId="{233994E4-1B78-4408-BC10-9676848A9352}" type="presParOf" srcId="{82C1A0C5-FC3F-454D-B22C-F1C8127C43F2}" destId="{FF5652CE-AC8A-4731-AD86-8E69FE028565}" srcOrd="0" destOrd="0" presId="urn:microsoft.com/office/officeart/2005/8/layout/vList2"/>
    <dgm:cxn modelId="{173D171B-F824-4226-8D47-3C3924210BC0}" type="presParOf" srcId="{82C1A0C5-FC3F-454D-B22C-F1C8127C43F2}" destId="{2EA3CA32-9E90-4C8D-8A28-D9EBFE416A8B}" srcOrd="1" destOrd="0" presId="urn:microsoft.com/office/officeart/2005/8/layout/vList2"/>
    <dgm:cxn modelId="{8E207D42-2B23-4834-89B0-40DDFD89BE57}" type="presParOf" srcId="{82C1A0C5-FC3F-454D-B22C-F1C8127C43F2}" destId="{BC2EF720-CD5C-4DEE-81F1-E357C954CE45}" srcOrd="2" destOrd="0" presId="urn:microsoft.com/office/officeart/2005/8/layout/vList2"/>
    <dgm:cxn modelId="{EAE030DB-F547-44AA-A8CD-89D428F8EF94}" type="presParOf" srcId="{82C1A0C5-FC3F-454D-B22C-F1C8127C43F2}" destId="{10F49EB1-1C99-40C6-8E5C-7C977E127329}" srcOrd="3" destOrd="0" presId="urn:microsoft.com/office/officeart/2005/8/layout/vList2"/>
    <dgm:cxn modelId="{603B1EC9-7F58-4611-94E9-100441028BC6}" type="presParOf" srcId="{82C1A0C5-FC3F-454D-B22C-F1C8127C43F2}" destId="{A925D28A-BFF6-449C-85E7-A191EDC0948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E52A95-08EF-4C67-A046-5036DA8915B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A2BDB9D-1A75-4B30-AC99-9FF744F7FCDB}">
      <dgm:prSet/>
      <dgm:spPr/>
      <dgm:t>
        <a:bodyPr/>
        <a:lstStyle/>
        <a:p>
          <a:r>
            <a:rPr lang="en-US" b="0" i="0"/>
            <a:t>LPP program is very helpful to get patient experience and practice taking histories and presenting.</a:t>
          </a:r>
          <a:r>
            <a:rPr lang="en-US"/>
            <a:t> </a:t>
          </a:r>
        </a:p>
      </dgm:t>
    </dgm:pt>
    <dgm:pt modelId="{30138172-6C81-4866-B0D1-DF56B522B15B}" type="parTrans" cxnId="{D121B658-59D0-4656-BCEB-B5C17540B774}">
      <dgm:prSet/>
      <dgm:spPr/>
      <dgm:t>
        <a:bodyPr/>
        <a:lstStyle/>
        <a:p>
          <a:endParaRPr lang="en-US"/>
        </a:p>
      </dgm:t>
    </dgm:pt>
    <dgm:pt modelId="{DDB9A125-5CF3-44DE-ABD4-FE7EA2393038}" type="sibTrans" cxnId="{D121B658-59D0-4656-BCEB-B5C17540B774}">
      <dgm:prSet/>
      <dgm:spPr/>
      <dgm:t>
        <a:bodyPr/>
        <a:lstStyle/>
        <a:p>
          <a:endParaRPr lang="en-US"/>
        </a:p>
      </dgm:t>
    </dgm:pt>
    <dgm:pt modelId="{1FDC438F-D7AB-4D9A-8DD5-6DA2F46BA868}">
      <dgm:prSet/>
      <dgm:spPr/>
      <dgm:t>
        <a:bodyPr/>
        <a:lstStyle/>
        <a:p>
          <a:r>
            <a:rPr lang="en-US" b="0" i="0"/>
            <a:t>More standardized training for LPPs on what it means when signing up for this role</a:t>
          </a:r>
          <a:endParaRPr lang="en-US"/>
        </a:p>
      </dgm:t>
    </dgm:pt>
    <dgm:pt modelId="{B3F6182F-8023-47DE-BF04-1BB8E43564A4}" type="parTrans" cxnId="{369D1D92-8FE8-42AD-B1D2-CD8310C81602}">
      <dgm:prSet/>
      <dgm:spPr/>
      <dgm:t>
        <a:bodyPr/>
        <a:lstStyle/>
        <a:p>
          <a:endParaRPr lang="en-US"/>
        </a:p>
      </dgm:t>
    </dgm:pt>
    <dgm:pt modelId="{A2B3DFC5-B3D9-423F-A812-0498883051B7}" type="sibTrans" cxnId="{369D1D92-8FE8-42AD-B1D2-CD8310C81602}">
      <dgm:prSet/>
      <dgm:spPr/>
      <dgm:t>
        <a:bodyPr/>
        <a:lstStyle/>
        <a:p>
          <a:endParaRPr lang="en-US"/>
        </a:p>
      </dgm:t>
    </dgm:pt>
    <dgm:pt modelId="{BC5F4888-3B7A-4EEB-959F-D730151185DE}">
      <dgm:prSet/>
      <dgm:spPr/>
      <dgm:t>
        <a:bodyPr/>
        <a:lstStyle/>
        <a:p>
          <a:r>
            <a:rPr lang="en-US"/>
            <a:t>LPP has been an amazing experience for me. Specifically in my ER LPP, I've learned so much and feel prepared for my clinical years. </a:t>
          </a:r>
        </a:p>
      </dgm:t>
    </dgm:pt>
    <dgm:pt modelId="{F4A954CD-543F-46A0-B893-742F85E11DFF}" type="parTrans" cxnId="{9F11DFD5-CDE0-4B3C-A639-3DA38D387944}">
      <dgm:prSet/>
      <dgm:spPr/>
      <dgm:t>
        <a:bodyPr/>
        <a:lstStyle/>
        <a:p>
          <a:endParaRPr lang="en-US"/>
        </a:p>
      </dgm:t>
    </dgm:pt>
    <dgm:pt modelId="{6D96432C-EE37-4D78-A083-B9ED2AE4EA1E}" type="sibTrans" cxnId="{9F11DFD5-CDE0-4B3C-A639-3DA38D387944}">
      <dgm:prSet/>
      <dgm:spPr/>
      <dgm:t>
        <a:bodyPr/>
        <a:lstStyle/>
        <a:p>
          <a:endParaRPr lang="en-US"/>
        </a:p>
      </dgm:t>
    </dgm:pt>
    <dgm:pt modelId="{2F6242C3-06D3-4300-9806-3BE924BB75FC}" type="pres">
      <dgm:prSet presAssocID="{4BE52A95-08EF-4C67-A046-5036DA8915B0}" presName="linear" presStyleCnt="0">
        <dgm:presLayoutVars>
          <dgm:animLvl val="lvl"/>
          <dgm:resizeHandles val="exact"/>
        </dgm:presLayoutVars>
      </dgm:prSet>
      <dgm:spPr/>
    </dgm:pt>
    <dgm:pt modelId="{E041641A-286C-4CDE-9BD6-F944DCBCD90C}" type="pres">
      <dgm:prSet presAssocID="{4A2BDB9D-1A75-4B30-AC99-9FF744F7FCDB}" presName="parentText" presStyleLbl="node1" presStyleIdx="0" presStyleCnt="3">
        <dgm:presLayoutVars>
          <dgm:chMax val="0"/>
          <dgm:bulletEnabled val="1"/>
        </dgm:presLayoutVars>
      </dgm:prSet>
      <dgm:spPr/>
    </dgm:pt>
    <dgm:pt modelId="{853CD995-D151-464B-9779-77062B2A347E}" type="pres">
      <dgm:prSet presAssocID="{DDB9A125-5CF3-44DE-ABD4-FE7EA2393038}" presName="spacer" presStyleCnt="0"/>
      <dgm:spPr/>
    </dgm:pt>
    <dgm:pt modelId="{A4B7D848-5698-4345-92AE-02BEE828219F}" type="pres">
      <dgm:prSet presAssocID="{1FDC438F-D7AB-4D9A-8DD5-6DA2F46BA868}" presName="parentText" presStyleLbl="node1" presStyleIdx="1" presStyleCnt="3">
        <dgm:presLayoutVars>
          <dgm:chMax val="0"/>
          <dgm:bulletEnabled val="1"/>
        </dgm:presLayoutVars>
      </dgm:prSet>
      <dgm:spPr/>
    </dgm:pt>
    <dgm:pt modelId="{07B700B4-1B46-4276-8CE3-438C0A949BE9}" type="pres">
      <dgm:prSet presAssocID="{A2B3DFC5-B3D9-423F-A812-0498883051B7}" presName="spacer" presStyleCnt="0"/>
      <dgm:spPr/>
    </dgm:pt>
    <dgm:pt modelId="{56F8AB3B-B610-4BDA-85B1-086AAA3CB578}" type="pres">
      <dgm:prSet presAssocID="{BC5F4888-3B7A-4EEB-959F-D730151185DE}" presName="parentText" presStyleLbl="node1" presStyleIdx="2" presStyleCnt="3">
        <dgm:presLayoutVars>
          <dgm:chMax val="0"/>
          <dgm:bulletEnabled val="1"/>
        </dgm:presLayoutVars>
      </dgm:prSet>
      <dgm:spPr/>
    </dgm:pt>
  </dgm:ptLst>
  <dgm:cxnLst>
    <dgm:cxn modelId="{DFEDCF2C-ED3A-449D-8F2B-0579739B45EB}" type="presOf" srcId="{BC5F4888-3B7A-4EEB-959F-D730151185DE}" destId="{56F8AB3B-B610-4BDA-85B1-086AAA3CB578}" srcOrd="0" destOrd="0" presId="urn:microsoft.com/office/officeart/2005/8/layout/vList2"/>
    <dgm:cxn modelId="{D121B658-59D0-4656-BCEB-B5C17540B774}" srcId="{4BE52A95-08EF-4C67-A046-5036DA8915B0}" destId="{4A2BDB9D-1A75-4B30-AC99-9FF744F7FCDB}" srcOrd="0" destOrd="0" parTransId="{30138172-6C81-4866-B0D1-DF56B522B15B}" sibTransId="{DDB9A125-5CF3-44DE-ABD4-FE7EA2393038}"/>
    <dgm:cxn modelId="{D7364581-59CC-42C7-9F55-2582890C8271}" type="presOf" srcId="{4A2BDB9D-1A75-4B30-AC99-9FF744F7FCDB}" destId="{E041641A-286C-4CDE-9BD6-F944DCBCD90C}" srcOrd="0" destOrd="0" presId="urn:microsoft.com/office/officeart/2005/8/layout/vList2"/>
    <dgm:cxn modelId="{369D1D92-8FE8-42AD-B1D2-CD8310C81602}" srcId="{4BE52A95-08EF-4C67-A046-5036DA8915B0}" destId="{1FDC438F-D7AB-4D9A-8DD5-6DA2F46BA868}" srcOrd="1" destOrd="0" parTransId="{B3F6182F-8023-47DE-BF04-1BB8E43564A4}" sibTransId="{A2B3DFC5-B3D9-423F-A812-0498883051B7}"/>
    <dgm:cxn modelId="{83D0019B-CB58-4BEA-9717-620F1AF2A817}" type="presOf" srcId="{4BE52A95-08EF-4C67-A046-5036DA8915B0}" destId="{2F6242C3-06D3-4300-9806-3BE924BB75FC}" srcOrd="0" destOrd="0" presId="urn:microsoft.com/office/officeart/2005/8/layout/vList2"/>
    <dgm:cxn modelId="{9F11DFD5-CDE0-4B3C-A639-3DA38D387944}" srcId="{4BE52A95-08EF-4C67-A046-5036DA8915B0}" destId="{BC5F4888-3B7A-4EEB-959F-D730151185DE}" srcOrd="2" destOrd="0" parTransId="{F4A954CD-543F-46A0-B893-742F85E11DFF}" sibTransId="{6D96432C-EE37-4D78-A083-B9ED2AE4EA1E}"/>
    <dgm:cxn modelId="{6CA96AE8-5AAC-4F8C-9CBF-5694564DBFB6}" type="presOf" srcId="{1FDC438F-D7AB-4D9A-8DD5-6DA2F46BA868}" destId="{A4B7D848-5698-4345-92AE-02BEE828219F}" srcOrd="0" destOrd="0" presId="urn:microsoft.com/office/officeart/2005/8/layout/vList2"/>
    <dgm:cxn modelId="{4E998D03-8DEC-4996-B7DB-828081DF3D0A}" type="presParOf" srcId="{2F6242C3-06D3-4300-9806-3BE924BB75FC}" destId="{E041641A-286C-4CDE-9BD6-F944DCBCD90C}" srcOrd="0" destOrd="0" presId="urn:microsoft.com/office/officeart/2005/8/layout/vList2"/>
    <dgm:cxn modelId="{46F9164B-71A9-4CEE-BC23-060CE66FB175}" type="presParOf" srcId="{2F6242C3-06D3-4300-9806-3BE924BB75FC}" destId="{853CD995-D151-464B-9779-77062B2A347E}" srcOrd="1" destOrd="0" presId="urn:microsoft.com/office/officeart/2005/8/layout/vList2"/>
    <dgm:cxn modelId="{F1282439-059C-4956-B2E7-61049AA8274F}" type="presParOf" srcId="{2F6242C3-06D3-4300-9806-3BE924BB75FC}" destId="{A4B7D848-5698-4345-92AE-02BEE828219F}" srcOrd="2" destOrd="0" presId="urn:microsoft.com/office/officeart/2005/8/layout/vList2"/>
    <dgm:cxn modelId="{73893907-25E8-4200-8B63-C4CE41A7CD09}" type="presParOf" srcId="{2F6242C3-06D3-4300-9806-3BE924BB75FC}" destId="{07B700B4-1B46-4276-8CE3-438C0A949BE9}" srcOrd="3" destOrd="0" presId="urn:microsoft.com/office/officeart/2005/8/layout/vList2"/>
    <dgm:cxn modelId="{1CF72B65-F09E-4C00-B736-726BAE78BB46}" type="presParOf" srcId="{2F6242C3-06D3-4300-9806-3BE924BB75FC}" destId="{56F8AB3B-B610-4BDA-85B1-086AAA3CB57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494A289-1521-4B59-8D71-F8CC8581AAC1}" type="doc">
      <dgm:prSet loTypeId="urn:microsoft.com/office/officeart/2005/8/layout/process4" loCatId="process" qsTypeId="urn:microsoft.com/office/officeart/2005/8/quickstyle/simple4" qsCatId="simple" csTypeId="urn:microsoft.com/office/officeart/2005/8/colors/colorful1" csCatId="colorful"/>
      <dgm:spPr/>
      <dgm:t>
        <a:bodyPr/>
        <a:lstStyle/>
        <a:p>
          <a:endParaRPr lang="en-US"/>
        </a:p>
      </dgm:t>
    </dgm:pt>
    <dgm:pt modelId="{1FF15502-AC80-487F-B78E-324A22330AF6}">
      <dgm:prSet/>
      <dgm:spPr/>
      <dgm:t>
        <a:bodyPr/>
        <a:lstStyle/>
        <a:p>
          <a:r>
            <a:rPr lang="en-US" b="0" i="0" baseline="0"/>
            <a:t>The third block focuses on Blood, Immunity, and Infections. This block presents an integrated view of the blood, immune system, and the biology of pathogenic microbes. Students will apply this knowledge in conjunction with clinical data to identify important hematological, immunological, and infectious disorders; and to understand the basis for their diagnosis and clinical management </a:t>
          </a:r>
          <a:endParaRPr lang="en-US"/>
        </a:p>
      </dgm:t>
    </dgm:pt>
    <dgm:pt modelId="{1DF25AF8-99DE-4281-BD40-ADC7EBE9B8CB}" type="parTrans" cxnId="{081D992C-9403-4B4F-AFDF-055B88A628D0}">
      <dgm:prSet/>
      <dgm:spPr/>
      <dgm:t>
        <a:bodyPr/>
        <a:lstStyle/>
        <a:p>
          <a:endParaRPr lang="en-US"/>
        </a:p>
      </dgm:t>
    </dgm:pt>
    <dgm:pt modelId="{D97990DC-F890-4D95-9B47-1F8C32EA3022}" type="sibTrans" cxnId="{081D992C-9403-4B4F-AFDF-055B88A628D0}">
      <dgm:prSet/>
      <dgm:spPr/>
      <dgm:t>
        <a:bodyPr/>
        <a:lstStyle/>
        <a:p>
          <a:endParaRPr lang="en-US"/>
        </a:p>
      </dgm:t>
    </dgm:pt>
    <dgm:pt modelId="{B472EB28-C3F1-4450-AE6D-E63EC1C2B9EE}">
      <dgm:prSet/>
      <dgm:spPr/>
      <dgm:t>
        <a:bodyPr/>
        <a:lstStyle/>
        <a:p>
          <a:r>
            <a:rPr lang="en-US" b="1" i="0" baseline="0" dirty="0"/>
            <a:t>Skills: </a:t>
          </a:r>
          <a:r>
            <a:rPr lang="en-US" b="0" i="0" baseline="0" dirty="0">
              <a:solidFill>
                <a:srgbClr val="C00000"/>
              </a:solidFill>
            </a:rPr>
            <a:t>PD VS, Cardiothoracic, Abdomen, Breast and Lymph Nodes, </a:t>
          </a:r>
          <a:endParaRPr lang="en-US" dirty="0">
            <a:solidFill>
              <a:srgbClr val="C00000"/>
            </a:solidFill>
          </a:endParaRPr>
        </a:p>
      </dgm:t>
    </dgm:pt>
    <dgm:pt modelId="{31003F55-36F9-450C-B347-78EA48EB22A1}" type="parTrans" cxnId="{46E842E9-75FD-4988-B67A-45348B10A837}">
      <dgm:prSet/>
      <dgm:spPr/>
      <dgm:t>
        <a:bodyPr/>
        <a:lstStyle/>
        <a:p>
          <a:endParaRPr lang="en-US"/>
        </a:p>
      </dgm:t>
    </dgm:pt>
    <dgm:pt modelId="{D9272E86-F241-4707-8672-E2EF12553B61}" type="sibTrans" cxnId="{46E842E9-75FD-4988-B67A-45348B10A837}">
      <dgm:prSet/>
      <dgm:spPr/>
      <dgm:t>
        <a:bodyPr/>
        <a:lstStyle/>
        <a:p>
          <a:endParaRPr lang="en-US"/>
        </a:p>
      </dgm:t>
    </dgm:pt>
    <dgm:pt modelId="{EE8D9C54-454F-422F-8188-AD86E495A65B}">
      <dgm:prSet/>
      <dgm:spPr/>
      <dgm:t>
        <a:bodyPr/>
        <a:lstStyle/>
        <a:p>
          <a:r>
            <a:rPr lang="en-US" b="1" i="0" baseline="0" dirty="0"/>
            <a:t>Associated Learning: </a:t>
          </a:r>
          <a:r>
            <a:rPr lang="en-US" b="0" i="0" baseline="0" dirty="0">
              <a:solidFill>
                <a:srgbClr val="C00000"/>
              </a:solidFill>
            </a:rPr>
            <a:t>Intro to Hospital, Small Groups, Complete History, Oral Presentation, and Sexual History, POCUS Session </a:t>
          </a:r>
          <a:endParaRPr lang="en-US" dirty="0">
            <a:solidFill>
              <a:srgbClr val="C00000"/>
            </a:solidFill>
          </a:endParaRPr>
        </a:p>
      </dgm:t>
    </dgm:pt>
    <dgm:pt modelId="{17B5D436-E16F-4CF5-AFB0-2A387D666776}" type="parTrans" cxnId="{8D160E53-2A66-445E-806C-272633257129}">
      <dgm:prSet/>
      <dgm:spPr/>
      <dgm:t>
        <a:bodyPr/>
        <a:lstStyle/>
        <a:p>
          <a:endParaRPr lang="en-US"/>
        </a:p>
      </dgm:t>
    </dgm:pt>
    <dgm:pt modelId="{C55CA73A-7F74-40AD-B198-6B92D4E1FFFF}" type="sibTrans" cxnId="{8D160E53-2A66-445E-806C-272633257129}">
      <dgm:prSet/>
      <dgm:spPr/>
      <dgm:t>
        <a:bodyPr/>
        <a:lstStyle/>
        <a:p>
          <a:endParaRPr lang="en-US"/>
        </a:p>
      </dgm:t>
    </dgm:pt>
    <dgm:pt modelId="{B0B925FA-F9FF-4C15-ACA1-125AD47CEA48}" type="pres">
      <dgm:prSet presAssocID="{4494A289-1521-4B59-8D71-F8CC8581AAC1}" presName="Name0" presStyleCnt="0">
        <dgm:presLayoutVars>
          <dgm:dir/>
          <dgm:animLvl val="lvl"/>
          <dgm:resizeHandles val="exact"/>
        </dgm:presLayoutVars>
      </dgm:prSet>
      <dgm:spPr/>
    </dgm:pt>
    <dgm:pt modelId="{913DB5E8-666E-4F33-9B59-71E3F0F134C9}" type="pres">
      <dgm:prSet presAssocID="{1FF15502-AC80-487F-B78E-324A22330AF6}" presName="boxAndChildren" presStyleCnt="0"/>
      <dgm:spPr/>
    </dgm:pt>
    <dgm:pt modelId="{2E608E81-02CA-4AE1-8912-CA2002BD7881}" type="pres">
      <dgm:prSet presAssocID="{1FF15502-AC80-487F-B78E-324A22330AF6}" presName="parentTextBox" presStyleLbl="node1" presStyleIdx="0" presStyleCnt="1"/>
      <dgm:spPr/>
    </dgm:pt>
    <dgm:pt modelId="{1E6D4699-B469-4B56-9656-D97C90CE6116}" type="pres">
      <dgm:prSet presAssocID="{1FF15502-AC80-487F-B78E-324A22330AF6}" presName="entireBox" presStyleLbl="node1" presStyleIdx="0" presStyleCnt="1"/>
      <dgm:spPr/>
    </dgm:pt>
    <dgm:pt modelId="{ABAF6EEB-2D41-4A5F-B4D0-342E7E82E520}" type="pres">
      <dgm:prSet presAssocID="{1FF15502-AC80-487F-B78E-324A22330AF6}" presName="descendantBox" presStyleCnt="0"/>
      <dgm:spPr/>
    </dgm:pt>
    <dgm:pt modelId="{131316EF-9F05-49F3-8CAB-3B2D30838105}" type="pres">
      <dgm:prSet presAssocID="{B472EB28-C3F1-4450-AE6D-E63EC1C2B9EE}" presName="childTextBox" presStyleLbl="fgAccFollowNode1" presStyleIdx="0" presStyleCnt="2">
        <dgm:presLayoutVars>
          <dgm:bulletEnabled val="1"/>
        </dgm:presLayoutVars>
      </dgm:prSet>
      <dgm:spPr/>
    </dgm:pt>
    <dgm:pt modelId="{27FFD562-5002-4C48-BC96-1E4C8DB4B4D0}" type="pres">
      <dgm:prSet presAssocID="{EE8D9C54-454F-422F-8188-AD86E495A65B}" presName="childTextBox" presStyleLbl="fgAccFollowNode1" presStyleIdx="1" presStyleCnt="2">
        <dgm:presLayoutVars>
          <dgm:bulletEnabled val="1"/>
        </dgm:presLayoutVars>
      </dgm:prSet>
      <dgm:spPr/>
    </dgm:pt>
  </dgm:ptLst>
  <dgm:cxnLst>
    <dgm:cxn modelId="{081D992C-9403-4B4F-AFDF-055B88A628D0}" srcId="{4494A289-1521-4B59-8D71-F8CC8581AAC1}" destId="{1FF15502-AC80-487F-B78E-324A22330AF6}" srcOrd="0" destOrd="0" parTransId="{1DF25AF8-99DE-4281-BD40-ADC7EBE9B8CB}" sibTransId="{D97990DC-F890-4D95-9B47-1F8C32EA3022}"/>
    <dgm:cxn modelId="{129EEE30-B0EF-4689-9DA4-B42A27E37287}" type="presOf" srcId="{B472EB28-C3F1-4450-AE6D-E63EC1C2B9EE}" destId="{131316EF-9F05-49F3-8CAB-3B2D30838105}" srcOrd="0" destOrd="0" presId="urn:microsoft.com/office/officeart/2005/8/layout/process4"/>
    <dgm:cxn modelId="{8D160E53-2A66-445E-806C-272633257129}" srcId="{1FF15502-AC80-487F-B78E-324A22330AF6}" destId="{EE8D9C54-454F-422F-8188-AD86E495A65B}" srcOrd="1" destOrd="0" parTransId="{17B5D436-E16F-4CF5-AFB0-2A387D666776}" sibTransId="{C55CA73A-7F74-40AD-B198-6B92D4E1FFFF}"/>
    <dgm:cxn modelId="{7594F780-74B4-41F9-9ED8-2B9A7C8F4B40}" type="presOf" srcId="{4494A289-1521-4B59-8D71-F8CC8581AAC1}" destId="{B0B925FA-F9FF-4C15-ACA1-125AD47CEA48}" srcOrd="0" destOrd="0" presId="urn:microsoft.com/office/officeart/2005/8/layout/process4"/>
    <dgm:cxn modelId="{CCF9B28E-A4AC-402B-8F0A-334C15FB7F64}" type="presOf" srcId="{1FF15502-AC80-487F-B78E-324A22330AF6}" destId="{2E608E81-02CA-4AE1-8912-CA2002BD7881}" srcOrd="0" destOrd="0" presId="urn:microsoft.com/office/officeart/2005/8/layout/process4"/>
    <dgm:cxn modelId="{69141499-8755-49C1-8389-81183CCE1D6D}" type="presOf" srcId="{1FF15502-AC80-487F-B78E-324A22330AF6}" destId="{1E6D4699-B469-4B56-9656-D97C90CE6116}" srcOrd="1" destOrd="0" presId="urn:microsoft.com/office/officeart/2005/8/layout/process4"/>
    <dgm:cxn modelId="{18E0ABAF-5558-45ED-960F-53AB724C7D4D}" type="presOf" srcId="{EE8D9C54-454F-422F-8188-AD86E495A65B}" destId="{27FFD562-5002-4C48-BC96-1E4C8DB4B4D0}" srcOrd="0" destOrd="0" presId="urn:microsoft.com/office/officeart/2005/8/layout/process4"/>
    <dgm:cxn modelId="{46E842E9-75FD-4988-B67A-45348B10A837}" srcId="{1FF15502-AC80-487F-B78E-324A22330AF6}" destId="{B472EB28-C3F1-4450-AE6D-E63EC1C2B9EE}" srcOrd="0" destOrd="0" parTransId="{31003F55-36F9-450C-B347-78EA48EB22A1}" sibTransId="{D9272E86-F241-4707-8672-E2EF12553B61}"/>
    <dgm:cxn modelId="{4EEA0BA7-4DFB-4C0C-AD83-09A816D82D80}" type="presParOf" srcId="{B0B925FA-F9FF-4C15-ACA1-125AD47CEA48}" destId="{913DB5E8-666E-4F33-9B59-71E3F0F134C9}" srcOrd="0" destOrd="0" presId="urn:microsoft.com/office/officeart/2005/8/layout/process4"/>
    <dgm:cxn modelId="{893839DE-2037-4FFA-85AB-45C2E71CDB68}" type="presParOf" srcId="{913DB5E8-666E-4F33-9B59-71E3F0F134C9}" destId="{2E608E81-02CA-4AE1-8912-CA2002BD7881}" srcOrd="0" destOrd="0" presId="urn:microsoft.com/office/officeart/2005/8/layout/process4"/>
    <dgm:cxn modelId="{9B9E31BF-1E2C-40F2-8836-67B294FE5F61}" type="presParOf" srcId="{913DB5E8-666E-4F33-9B59-71E3F0F134C9}" destId="{1E6D4699-B469-4B56-9656-D97C90CE6116}" srcOrd="1" destOrd="0" presId="urn:microsoft.com/office/officeart/2005/8/layout/process4"/>
    <dgm:cxn modelId="{C03B4CCD-08BE-4C21-B052-3664089F86D4}" type="presParOf" srcId="{913DB5E8-666E-4F33-9B59-71E3F0F134C9}" destId="{ABAF6EEB-2D41-4A5F-B4D0-342E7E82E520}" srcOrd="2" destOrd="0" presId="urn:microsoft.com/office/officeart/2005/8/layout/process4"/>
    <dgm:cxn modelId="{3255E142-F7E6-4B8D-AC92-54541D0C478A}" type="presParOf" srcId="{ABAF6EEB-2D41-4A5F-B4D0-342E7E82E520}" destId="{131316EF-9F05-49F3-8CAB-3B2D30838105}" srcOrd="0" destOrd="0" presId="urn:microsoft.com/office/officeart/2005/8/layout/process4"/>
    <dgm:cxn modelId="{A3FB5BD0-6C3D-441E-AFB6-3D11ADD76937}" type="presParOf" srcId="{ABAF6EEB-2D41-4A5F-B4D0-342E7E82E520}" destId="{27FFD562-5002-4C48-BC96-1E4C8DB4B4D0}"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A944498-ECAB-4AB6-873E-41381AF42E90}" type="doc">
      <dgm:prSet loTypeId="urn:microsoft.com/office/officeart/2008/layout/LinedList" loCatId="list" qsTypeId="urn:microsoft.com/office/officeart/2005/8/quickstyle/simple5" qsCatId="simple" csTypeId="urn:microsoft.com/office/officeart/2005/8/colors/accent2_2" csCatId="accent2" phldr="1"/>
      <dgm:spPr/>
      <dgm:t>
        <a:bodyPr/>
        <a:lstStyle/>
        <a:p>
          <a:endParaRPr lang="en-US"/>
        </a:p>
      </dgm:t>
    </dgm:pt>
    <dgm:pt modelId="{346EDFB0-5F14-4D42-80DD-86929645EBCB}">
      <dgm:prSet/>
      <dgm:spPr/>
      <dgm:t>
        <a:bodyPr/>
        <a:lstStyle/>
        <a:p>
          <a:r>
            <a:rPr lang="en-US" b="1" i="0" dirty="0"/>
            <a:t>Block 4 </a:t>
          </a:r>
          <a:r>
            <a:rPr lang="en-US" b="0" i="0" dirty="0">
              <a:solidFill>
                <a:schemeClr val="tx1"/>
              </a:solidFill>
            </a:rPr>
            <a:t>Skin and Musculoskeletal system </a:t>
          </a:r>
          <a:r>
            <a:rPr lang="en-US" b="0" i="0" dirty="0"/>
            <a:t>2/2-3/10 overview of integumentary and musculoskeletal systems, </a:t>
          </a:r>
          <a:r>
            <a:rPr lang="en-US" b="0" i="0" dirty="0">
              <a:highlight>
                <a:srgbClr val="FFFF00"/>
              </a:highlight>
            </a:rPr>
            <a:t>anatomy lab </a:t>
          </a:r>
          <a:r>
            <a:rPr lang="en-US" b="0" i="1" dirty="0">
              <a:solidFill>
                <a:srgbClr val="FF0000"/>
              </a:solidFill>
            </a:rPr>
            <a:t>Skills Small group Complete history, oral presentation, motivational interviewing, PE PD VS cardiothoracic, abdomen, breast lymph nodes , neurological exam, musculoskeletal. HS HPI, PE,POCUS LE exam</a:t>
          </a:r>
          <a:endParaRPr lang="en-US" dirty="0">
            <a:solidFill>
              <a:srgbClr val="FF0000"/>
            </a:solidFill>
          </a:endParaRPr>
        </a:p>
      </dgm:t>
    </dgm:pt>
    <dgm:pt modelId="{27BD3520-F5F9-4915-82D4-92047FC2B9BD}" type="parTrans" cxnId="{04A77030-1655-4070-8CBA-401DADAA1443}">
      <dgm:prSet/>
      <dgm:spPr/>
      <dgm:t>
        <a:bodyPr/>
        <a:lstStyle/>
        <a:p>
          <a:endParaRPr lang="en-US"/>
        </a:p>
      </dgm:t>
    </dgm:pt>
    <dgm:pt modelId="{C45CFB50-D30C-499D-BCF7-B021400A8AB1}" type="sibTrans" cxnId="{04A77030-1655-4070-8CBA-401DADAA1443}">
      <dgm:prSet/>
      <dgm:spPr/>
      <dgm:t>
        <a:bodyPr/>
        <a:lstStyle/>
        <a:p>
          <a:endParaRPr lang="en-US"/>
        </a:p>
      </dgm:t>
    </dgm:pt>
    <dgm:pt modelId="{0FD1DC0D-DCFC-492C-8120-C199FE10E497}">
      <dgm:prSet/>
      <dgm:spPr/>
      <dgm:t>
        <a:bodyPr/>
        <a:lstStyle/>
        <a:p>
          <a:r>
            <a:rPr lang="en-US" b="1" i="0" dirty="0"/>
            <a:t>Block 5 </a:t>
          </a:r>
          <a:r>
            <a:rPr lang="en-US" b="0" i="0" dirty="0">
              <a:solidFill>
                <a:schemeClr val="tx1"/>
              </a:solidFill>
            </a:rPr>
            <a:t>Nervous System and Behavior  </a:t>
          </a:r>
          <a:r>
            <a:rPr lang="en-US" b="0" i="0" dirty="0"/>
            <a:t>3/16-5/19 Integrates neuroanatomy, head and neck anatomy , neurology, pharmacology, pathology, human behavior and psychiatry </a:t>
          </a:r>
          <a:r>
            <a:rPr lang="en-US" b="0" i="1" dirty="0">
              <a:solidFill>
                <a:srgbClr val="C00000"/>
              </a:solidFill>
            </a:rPr>
            <a:t>Skills Complete performance of PE and write up exam, Small groups Complete history, oral presentation ,History Neurological case, perform neurological exam </a:t>
          </a:r>
          <a:endParaRPr lang="en-US" dirty="0">
            <a:solidFill>
              <a:srgbClr val="C00000"/>
            </a:solidFill>
          </a:endParaRPr>
        </a:p>
      </dgm:t>
    </dgm:pt>
    <dgm:pt modelId="{20BB135E-1BF3-4950-984C-9B2799559A0A}" type="parTrans" cxnId="{D00EAEDA-48C8-43BD-BA17-A70C484DF46B}">
      <dgm:prSet/>
      <dgm:spPr/>
      <dgm:t>
        <a:bodyPr/>
        <a:lstStyle/>
        <a:p>
          <a:endParaRPr lang="en-US"/>
        </a:p>
      </dgm:t>
    </dgm:pt>
    <dgm:pt modelId="{8A18F000-076B-4593-B2FB-C5E175399843}" type="sibTrans" cxnId="{D00EAEDA-48C8-43BD-BA17-A70C484DF46B}">
      <dgm:prSet/>
      <dgm:spPr/>
      <dgm:t>
        <a:bodyPr/>
        <a:lstStyle/>
        <a:p>
          <a:endParaRPr lang="en-US"/>
        </a:p>
      </dgm:t>
    </dgm:pt>
    <dgm:pt modelId="{0D5DCD3E-572B-4491-A632-F75AD5716A20}">
      <dgm:prSet/>
      <dgm:spPr/>
      <dgm:t>
        <a:bodyPr/>
        <a:lstStyle/>
        <a:p>
          <a:r>
            <a:rPr lang="en-US" b="1" i="0" dirty="0"/>
            <a:t>Block 6 </a:t>
          </a:r>
          <a:r>
            <a:rPr lang="en-US" b="0" i="0" dirty="0">
              <a:solidFill>
                <a:schemeClr val="tx1"/>
              </a:solidFill>
            </a:rPr>
            <a:t>Gastrointestinal 5/26-6/30 </a:t>
          </a:r>
          <a:r>
            <a:rPr lang="en-US" b="0" i="0" dirty="0"/>
            <a:t>Fundamental knowledge necessary to assess patients with gastrointestinal issues of luminal GI tract, pancreas and liver Skills </a:t>
          </a:r>
          <a:r>
            <a:rPr lang="en-US" b="0" i="1" dirty="0">
              <a:solidFill>
                <a:srgbClr val="C00000"/>
              </a:solidFill>
            </a:rPr>
            <a:t>Small groups Complete history oral and written presentation, HS GI case clinical reasoning OSCE 3 assessment</a:t>
          </a:r>
          <a:endParaRPr lang="en-US" dirty="0">
            <a:solidFill>
              <a:srgbClr val="C00000"/>
            </a:solidFill>
          </a:endParaRPr>
        </a:p>
      </dgm:t>
    </dgm:pt>
    <dgm:pt modelId="{CB064C8D-26DF-47B7-89DD-4D990889E672}" type="parTrans" cxnId="{D82AC3C4-6E24-492C-BFB6-CC7F5E8BFDA1}">
      <dgm:prSet/>
      <dgm:spPr/>
      <dgm:t>
        <a:bodyPr/>
        <a:lstStyle/>
        <a:p>
          <a:endParaRPr lang="en-US"/>
        </a:p>
      </dgm:t>
    </dgm:pt>
    <dgm:pt modelId="{9B70403A-4142-4395-B3FA-A3CCCCF01123}" type="sibTrans" cxnId="{D82AC3C4-6E24-492C-BFB6-CC7F5E8BFDA1}">
      <dgm:prSet/>
      <dgm:spPr/>
      <dgm:t>
        <a:bodyPr/>
        <a:lstStyle/>
        <a:p>
          <a:endParaRPr lang="en-US"/>
        </a:p>
      </dgm:t>
    </dgm:pt>
    <dgm:pt modelId="{3059D011-6780-4868-B787-23229B935C7E}" type="pres">
      <dgm:prSet presAssocID="{AA944498-ECAB-4AB6-873E-41381AF42E90}" presName="vert0" presStyleCnt="0">
        <dgm:presLayoutVars>
          <dgm:dir/>
          <dgm:animOne val="branch"/>
          <dgm:animLvl val="lvl"/>
        </dgm:presLayoutVars>
      </dgm:prSet>
      <dgm:spPr/>
    </dgm:pt>
    <dgm:pt modelId="{2C92F17D-B476-45D2-904A-BA8670AFF272}" type="pres">
      <dgm:prSet presAssocID="{346EDFB0-5F14-4D42-80DD-86929645EBCB}" presName="thickLine" presStyleLbl="alignNode1" presStyleIdx="0" presStyleCnt="3"/>
      <dgm:spPr/>
    </dgm:pt>
    <dgm:pt modelId="{55D282A8-ED56-4635-8026-D03800D81E49}" type="pres">
      <dgm:prSet presAssocID="{346EDFB0-5F14-4D42-80DD-86929645EBCB}" presName="horz1" presStyleCnt="0"/>
      <dgm:spPr/>
    </dgm:pt>
    <dgm:pt modelId="{25EF821D-C0FD-4835-B854-810325B1E7FA}" type="pres">
      <dgm:prSet presAssocID="{346EDFB0-5F14-4D42-80DD-86929645EBCB}" presName="tx1" presStyleLbl="revTx" presStyleIdx="0" presStyleCnt="3"/>
      <dgm:spPr/>
    </dgm:pt>
    <dgm:pt modelId="{1F62563B-5A71-499E-8D10-8D7FF1457645}" type="pres">
      <dgm:prSet presAssocID="{346EDFB0-5F14-4D42-80DD-86929645EBCB}" presName="vert1" presStyleCnt="0"/>
      <dgm:spPr/>
    </dgm:pt>
    <dgm:pt modelId="{FB422790-55E3-4D66-83F3-C56110E419CB}" type="pres">
      <dgm:prSet presAssocID="{0FD1DC0D-DCFC-492C-8120-C199FE10E497}" presName="thickLine" presStyleLbl="alignNode1" presStyleIdx="1" presStyleCnt="3"/>
      <dgm:spPr/>
    </dgm:pt>
    <dgm:pt modelId="{D5532198-3D43-49BF-86F5-84A3BBDC47D5}" type="pres">
      <dgm:prSet presAssocID="{0FD1DC0D-DCFC-492C-8120-C199FE10E497}" presName="horz1" presStyleCnt="0"/>
      <dgm:spPr/>
    </dgm:pt>
    <dgm:pt modelId="{28B3EF86-FF41-444C-BB0E-A4A9D93C6EC7}" type="pres">
      <dgm:prSet presAssocID="{0FD1DC0D-DCFC-492C-8120-C199FE10E497}" presName="tx1" presStyleLbl="revTx" presStyleIdx="1" presStyleCnt="3"/>
      <dgm:spPr/>
    </dgm:pt>
    <dgm:pt modelId="{748F2076-FF95-4196-988D-FF8B28491622}" type="pres">
      <dgm:prSet presAssocID="{0FD1DC0D-DCFC-492C-8120-C199FE10E497}" presName="vert1" presStyleCnt="0"/>
      <dgm:spPr/>
    </dgm:pt>
    <dgm:pt modelId="{1DAA3273-7F69-4944-B2EC-24C3E3CD3DD1}" type="pres">
      <dgm:prSet presAssocID="{0D5DCD3E-572B-4491-A632-F75AD5716A20}" presName="thickLine" presStyleLbl="alignNode1" presStyleIdx="2" presStyleCnt="3"/>
      <dgm:spPr/>
    </dgm:pt>
    <dgm:pt modelId="{E145B0CF-D44D-4F32-ACF3-960F5043FF8A}" type="pres">
      <dgm:prSet presAssocID="{0D5DCD3E-572B-4491-A632-F75AD5716A20}" presName="horz1" presStyleCnt="0"/>
      <dgm:spPr/>
    </dgm:pt>
    <dgm:pt modelId="{1E33217E-D808-42AE-A71D-D7BF9DA4A0E6}" type="pres">
      <dgm:prSet presAssocID="{0D5DCD3E-572B-4491-A632-F75AD5716A20}" presName="tx1" presStyleLbl="revTx" presStyleIdx="2" presStyleCnt="3"/>
      <dgm:spPr/>
    </dgm:pt>
    <dgm:pt modelId="{3692AB57-A9C9-4F68-BEA8-F8419F93F806}" type="pres">
      <dgm:prSet presAssocID="{0D5DCD3E-572B-4491-A632-F75AD5716A20}" presName="vert1" presStyleCnt="0"/>
      <dgm:spPr/>
    </dgm:pt>
  </dgm:ptLst>
  <dgm:cxnLst>
    <dgm:cxn modelId="{4693770D-2666-4EE4-936B-205A1E1D71CE}" type="presOf" srcId="{AA944498-ECAB-4AB6-873E-41381AF42E90}" destId="{3059D011-6780-4868-B787-23229B935C7E}" srcOrd="0" destOrd="0" presId="urn:microsoft.com/office/officeart/2008/layout/LinedList"/>
    <dgm:cxn modelId="{04A77030-1655-4070-8CBA-401DADAA1443}" srcId="{AA944498-ECAB-4AB6-873E-41381AF42E90}" destId="{346EDFB0-5F14-4D42-80DD-86929645EBCB}" srcOrd="0" destOrd="0" parTransId="{27BD3520-F5F9-4915-82D4-92047FC2B9BD}" sibTransId="{C45CFB50-D30C-499D-BCF7-B021400A8AB1}"/>
    <dgm:cxn modelId="{39CC0D4D-E3A6-4E9F-B7B1-83DC7D656881}" type="presOf" srcId="{0FD1DC0D-DCFC-492C-8120-C199FE10E497}" destId="{28B3EF86-FF41-444C-BB0E-A4A9D93C6EC7}" srcOrd="0" destOrd="0" presId="urn:microsoft.com/office/officeart/2008/layout/LinedList"/>
    <dgm:cxn modelId="{6408B76D-6443-4906-9B78-5F52E8A05559}" type="presOf" srcId="{0D5DCD3E-572B-4491-A632-F75AD5716A20}" destId="{1E33217E-D808-42AE-A71D-D7BF9DA4A0E6}" srcOrd="0" destOrd="0" presId="urn:microsoft.com/office/officeart/2008/layout/LinedList"/>
    <dgm:cxn modelId="{59B7FDB1-4B41-4B30-9BBC-9A69710F8968}" type="presOf" srcId="{346EDFB0-5F14-4D42-80DD-86929645EBCB}" destId="{25EF821D-C0FD-4835-B854-810325B1E7FA}" srcOrd="0" destOrd="0" presId="urn:microsoft.com/office/officeart/2008/layout/LinedList"/>
    <dgm:cxn modelId="{D82AC3C4-6E24-492C-BFB6-CC7F5E8BFDA1}" srcId="{AA944498-ECAB-4AB6-873E-41381AF42E90}" destId="{0D5DCD3E-572B-4491-A632-F75AD5716A20}" srcOrd="2" destOrd="0" parTransId="{CB064C8D-26DF-47B7-89DD-4D990889E672}" sibTransId="{9B70403A-4142-4395-B3FA-A3CCCCF01123}"/>
    <dgm:cxn modelId="{D00EAEDA-48C8-43BD-BA17-A70C484DF46B}" srcId="{AA944498-ECAB-4AB6-873E-41381AF42E90}" destId="{0FD1DC0D-DCFC-492C-8120-C199FE10E497}" srcOrd="1" destOrd="0" parTransId="{20BB135E-1BF3-4950-984C-9B2799559A0A}" sibTransId="{8A18F000-076B-4593-B2FB-C5E175399843}"/>
    <dgm:cxn modelId="{5EA4C90E-081E-4F3E-8661-16E0DAE5E7B2}" type="presParOf" srcId="{3059D011-6780-4868-B787-23229B935C7E}" destId="{2C92F17D-B476-45D2-904A-BA8670AFF272}" srcOrd="0" destOrd="0" presId="urn:microsoft.com/office/officeart/2008/layout/LinedList"/>
    <dgm:cxn modelId="{76D7DB2C-F572-4527-A077-DBD1B45EA9A5}" type="presParOf" srcId="{3059D011-6780-4868-B787-23229B935C7E}" destId="{55D282A8-ED56-4635-8026-D03800D81E49}" srcOrd="1" destOrd="0" presId="urn:microsoft.com/office/officeart/2008/layout/LinedList"/>
    <dgm:cxn modelId="{DCE27807-5DB2-434E-B2A5-5CDFEF5ABF58}" type="presParOf" srcId="{55D282A8-ED56-4635-8026-D03800D81E49}" destId="{25EF821D-C0FD-4835-B854-810325B1E7FA}" srcOrd="0" destOrd="0" presId="urn:microsoft.com/office/officeart/2008/layout/LinedList"/>
    <dgm:cxn modelId="{C1814BCB-7212-4276-A8B1-C07018720476}" type="presParOf" srcId="{55D282A8-ED56-4635-8026-D03800D81E49}" destId="{1F62563B-5A71-499E-8D10-8D7FF1457645}" srcOrd="1" destOrd="0" presId="urn:microsoft.com/office/officeart/2008/layout/LinedList"/>
    <dgm:cxn modelId="{4949E083-18B8-46A4-B7A4-F294DFFAD1F9}" type="presParOf" srcId="{3059D011-6780-4868-B787-23229B935C7E}" destId="{FB422790-55E3-4D66-83F3-C56110E419CB}" srcOrd="2" destOrd="0" presId="urn:microsoft.com/office/officeart/2008/layout/LinedList"/>
    <dgm:cxn modelId="{5F739ECE-9A6E-4C29-82AF-136E0D183EC9}" type="presParOf" srcId="{3059D011-6780-4868-B787-23229B935C7E}" destId="{D5532198-3D43-49BF-86F5-84A3BBDC47D5}" srcOrd="3" destOrd="0" presId="urn:microsoft.com/office/officeart/2008/layout/LinedList"/>
    <dgm:cxn modelId="{4171A18B-379C-448D-B394-B6DD14E14FA0}" type="presParOf" srcId="{D5532198-3D43-49BF-86F5-84A3BBDC47D5}" destId="{28B3EF86-FF41-444C-BB0E-A4A9D93C6EC7}" srcOrd="0" destOrd="0" presId="urn:microsoft.com/office/officeart/2008/layout/LinedList"/>
    <dgm:cxn modelId="{FB99DBA2-3B78-4C69-8E1E-9F0DD49C022F}" type="presParOf" srcId="{D5532198-3D43-49BF-86F5-84A3BBDC47D5}" destId="{748F2076-FF95-4196-988D-FF8B28491622}" srcOrd="1" destOrd="0" presId="urn:microsoft.com/office/officeart/2008/layout/LinedList"/>
    <dgm:cxn modelId="{25A6C587-7EB0-46D9-9E6C-60CD4D8465B2}" type="presParOf" srcId="{3059D011-6780-4868-B787-23229B935C7E}" destId="{1DAA3273-7F69-4944-B2EC-24C3E3CD3DD1}" srcOrd="4" destOrd="0" presId="urn:microsoft.com/office/officeart/2008/layout/LinedList"/>
    <dgm:cxn modelId="{FF37CD11-A600-4B78-BFA6-9103F29510D8}" type="presParOf" srcId="{3059D011-6780-4868-B787-23229B935C7E}" destId="{E145B0CF-D44D-4F32-ACF3-960F5043FF8A}" srcOrd="5" destOrd="0" presId="urn:microsoft.com/office/officeart/2008/layout/LinedList"/>
    <dgm:cxn modelId="{855F0524-4128-4D7D-8743-7E221C61F56C}" type="presParOf" srcId="{E145B0CF-D44D-4F32-ACF3-960F5043FF8A}" destId="{1E33217E-D808-42AE-A71D-D7BF9DA4A0E6}" srcOrd="0" destOrd="0" presId="urn:microsoft.com/office/officeart/2008/layout/LinedList"/>
    <dgm:cxn modelId="{6D566141-5EE1-47A1-907A-1E541A899683}" type="presParOf" srcId="{E145B0CF-D44D-4F32-ACF3-960F5043FF8A}" destId="{3692AB57-A9C9-4F68-BEA8-F8419F93F80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FDB6BA9-9596-475E-BC04-DAD548399CFE}"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451B1D9-1B1C-4F82-96E8-C8BC2BCFD84F}">
      <dgm:prSet/>
      <dgm:spPr/>
      <dgm:t>
        <a:bodyPr/>
        <a:lstStyle/>
        <a:p>
          <a:pPr>
            <a:lnSpc>
              <a:spcPct val="100000"/>
            </a:lnSpc>
            <a:defRPr cap="all"/>
          </a:pPr>
          <a:r>
            <a:rPr lang="en-US"/>
            <a:t>Formative</a:t>
          </a:r>
        </a:p>
      </dgm:t>
    </dgm:pt>
    <dgm:pt modelId="{0FC971B9-6F35-4560-8B2A-9DD06496D938}" type="parTrans" cxnId="{2B7B6941-7BD4-4E81-9D4E-9D37E4C606A2}">
      <dgm:prSet/>
      <dgm:spPr/>
      <dgm:t>
        <a:bodyPr/>
        <a:lstStyle/>
        <a:p>
          <a:endParaRPr lang="en-US"/>
        </a:p>
      </dgm:t>
    </dgm:pt>
    <dgm:pt modelId="{2D1FF3B6-F4E0-4DB4-8F41-009E1F34290A}" type="sibTrans" cxnId="{2B7B6941-7BD4-4E81-9D4E-9D37E4C606A2}">
      <dgm:prSet/>
      <dgm:spPr/>
      <dgm:t>
        <a:bodyPr/>
        <a:lstStyle/>
        <a:p>
          <a:endParaRPr lang="en-US"/>
        </a:p>
      </dgm:t>
    </dgm:pt>
    <dgm:pt modelId="{8094A47F-1BCF-4891-A65C-9C1769771999}">
      <dgm:prSet/>
      <dgm:spPr/>
      <dgm:t>
        <a:bodyPr/>
        <a:lstStyle/>
        <a:p>
          <a:pPr>
            <a:lnSpc>
              <a:spcPct val="100000"/>
            </a:lnSpc>
            <a:defRPr cap="all"/>
          </a:pPr>
          <a:r>
            <a:rPr lang="en-US"/>
            <a:t>Brief eval , single point of observation</a:t>
          </a:r>
        </a:p>
      </dgm:t>
    </dgm:pt>
    <dgm:pt modelId="{4A684C34-BDFA-43FC-8044-9602C63B72D6}" type="parTrans" cxnId="{E2F76DB5-7F15-49DB-A888-C68E34DFBA9B}">
      <dgm:prSet/>
      <dgm:spPr/>
      <dgm:t>
        <a:bodyPr/>
        <a:lstStyle/>
        <a:p>
          <a:endParaRPr lang="en-US"/>
        </a:p>
      </dgm:t>
    </dgm:pt>
    <dgm:pt modelId="{09A28E8F-1EBD-4D54-9F18-B5F7A5C2C506}" type="sibTrans" cxnId="{E2F76DB5-7F15-49DB-A888-C68E34DFBA9B}">
      <dgm:prSet/>
      <dgm:spPr/>
      <dgm:t>
        <a:bodyPr/>
        <a:lstStyle/>
        <a:p>
          <a:endParaRPr lang="en-US"/>
        </a:p>
      </dgm:t>
    </dgm:pt>
    <dgm:pt modelId="{463B14E8-A5F5-48C2-AE27-A72B33245CC3}">
      <dgm:prSet/>
      <dgm:spPr/>
      <dgm:t>
        <a:bodyPr/>
        <a:lstStyle/>
        <a:p>
          <a:pPr>
            <a:lnSpc>
              <a:spcPct val="100000"/>
            </a:lnSpc>
            <a:defRPr cap="all"/>
          </a:pPr>
          <a:r>
            <a:rPr lang="en-US"/>
            <a:t>Milestone based </a:t>
          </a:r>
        </a:p>
      </dgm:t>
    </dgm:pt>
    <dgm:pt modelId="{D9987D70-9357-4253-A4D5-70846E3F77EF}" type="parTrans" cxnId="{6A02EAA8-6D08-4D3D-A8EB-0865FB47B23A}">
      <dgm:prSet/>
      <dgm:spPr/>
      <dgm:t>
        <a:bodyPr/>
        <a:lstStyle/>
        <a:p>
          <a:endParaRPr lang="en-US"/>
        </a:p>
      </dgm:t>
    </dgm:pt>
    <dgm:pt modelId="{9ACE3130-26BA-4073-8160-06B37B3C8764}" type="sibTrans" cxnId="{6A02EAA8-6D08-4D3D-A8EB-0865FB47B23A}">
      <dgm:prSet/>
      <dgm:spPr/>
      <dgm:t>
        <a:bodyPr/>
        <a:lstStyle/>
        <a:p>
          <a:endParaRPr lang="en-US"/>
        </a:p>
      </dgm:t>
    </dgm:pt>
    <dgm:pt modelId="{552FEFE1-C9F5-41A1-AAA3-691EE1ED9287}">
      <dgm:prSet/>
      <dgm:spPr/>
      <dgm:t>
        <a:bodyPr/>
        <a:lstStyle/>
        <a:p>
          <a:pPr>
            <a:lnSpc>
              <a:spcPct val="100000"/>
            </a:lnSpc>
            <a:defRPr cap="all"/>
          </a:pPr>
          <a:r>
            <a:rPr lang="en-US" dirty="0"/>
            <a:t>Occur in all phases of vista, student driven</a:t>
          </a:r>
        </a:p>
      </dgm:t>
    </dgm:pt>
    <dgm:pt modelId="{39E23BA7-3CE0-47EC-96BB-99953C431455}" type="parTrans" cxnId="{853BAF77-6156-4825-8E47-9B306E51E5A5}">
      <dgm:prSet/>
      <dgm:spPr/>
      <dgm:t>
        <a:bodyPr/>
        <a:lstStyle/>
        <a:p>
          <a:endParaRPr lang="en-US"/>
        </a:p>
      </dgm:t>
    </dgm:pt>
    <dgm:pt modelId="{3C9DD5B3-2910-4317-8C01-ED8B16DAB98D}" type="sibTrans" cxnId="{853BAF77-6156-4825-8E47-9B306E51E5A5}">
      <dgm:prSet/>
      <dgm:spPr/>
      <dgm:t>
        <a:bodyPr/>
        <a:lstStyle/>
        <a:p>
          <a:endParaRPr lang="en-US"/>
        </a:p>
      </dgm:t>
    </dgm:pt>
    <dgm:pt modelId="{50483E86-2F13-4A6F-9510-69EC2273240E}" type="pres">
      <dgm:prSet presAssocID="{EFDB6BA9-9596-475E-BC04-DAD548399CFE}" presName="root" presStyleCnt="0">
        <dgm:presLayoutVars>
          <dgm:dir/>
          <dgm:resizeHandles val="exact"/>
        </dgm:presLayoutVars>
      </dgm:prSet>
      <dgm:spPr/>
    </dgm:pt>
    <dgm:pt modelId="{2329391A-98B0-4D8A-8782-AFD163FB5F3D}" type="pres">
      <dgm:prSet presAssocID="{6451B1D9-1B1C-4F82-96E8-C8BC2BCFD84F}" presName="compNode" presStyleCnt="0"/>
      <dgm:spPr/>
    </dgm:pt>
    <dgm:pt modelId="{67AC8AFD-7CCC-4420-A112-B9664D7DBEA9}" type="pres">
      <dgm:prSet presAssocID="{6451B1D9-1B1C-4F82-96E8-C8BC2BCFD84F}" presName="iconBgRect" presStyleLbl="bgShp" presStyleIdx="0" presStyleCnt="4"/>
      <dgm:spPr/>
    </dgm:pt>
    <dgm:pt modelId="{1FF94E9A-F2BF-4330-BF7C-E5604CAC81E2}" type="pres">
      <dgm:prSet presAssocID="{6451B1D9-1B1C-4F82-96E8-C8BC2BCFD84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lm strip"/>
        </a:ext>
      </dgm:extLst>
    </dgm:pt>
    <dgm:pt modelId="{7C523A93-CB6C-42EE-9F9E-F608C3C6F6AE}" type="pres">
      <dgm:prSet presAssocID="{6451B1D9-1B1C-4F82-96E8-C8BC2BCFD84F}" presName="spaceRect" presStyleCnt="0"/>
      <dgm:spPr/>
    </dgm:pt>
    <dgm:pt modelId="{9E0E13BB-CD88-43DC-B61D-0593639FFFE2}" type="pres">
      <dgm:prSet presAssocID="{6451B1D9-1B1C-4F82-96E8-C8BC2BCFD84F}" presName="textRect" presStyleLbl="revTx" presStyleIdx="0" presStyleCnt="4">
        <dgm:presLayoutVars>
          <dgm:chMax val="1"/>
          <dgm:chPref val="1"/>
        </dgm:presLayoutVars>
      </dgm:prSet>
      <dgm:spPr/>
    </dgm:pt>
    <dgm:pt modelId="{F53C0C39-9369-49ED-A05C-F388ABD0BB3D}" type="pres">
      <dgm:prSet presAssocID="{2D1FF3B6-F4E0-4DB4-8F41-009E1F34290A}" presName="sibTrans" presStyleCnt="0"/>
      <dgm:spPr/>
    </dgm:pt>
    <dgm:pt modelId="{3253B89D-6CA7-4C87-83C3-70B6F6506C3D}" type="pres">
      <dgm:prSet presAssocID="{8094A47F-1BCF-4891-A65C-9C1769771999}" presName="compNode" presStyleCnt="0"/>
      <dgm:spPr/>
    </dgm:pt>
    <dgm:pt modelId="{95350A3F-2E9E-48A0-8B87-0F9E2752B827}" type="pres">
      <dgm:prSet presAssocID="{8094A47F-1BCF-4891-A65C-9C1769771999}" presName="iconBgRect" presStyleLbl="bgShp" presStyleIdx="1" presStyleCnt="4"/>
      <dgm:spPr/>
    </dgm:pt>
    <dgm:pt modelId="{BA20D96D-8E03-47C1-81B2-286C8E975F27}" type="pres">
      <dgm:prSet presAssocID="{8094A47F-1BCF-4891-A65C-9C176977199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gnifying glass"/>
        </a:ext>
      </dgm:extLst>
    </dgm:pt>
    <dgm:pt modelId="{868911A8-80BA-4239-865C-BF5F61AC570E}" type="pres">
      <dgm:prSet presAssocID="{8094A47F-1BCF-4891-A65C-9C1769771999}" presName="spaceRect" presStyleCnt="0"/>
      <dgm:spPr/>
    </dgm:pt>
    <dgm:pt modelId="{49798E98-1AB1-4EFF-8A9E-CE6B95440F07}" type="pres">
      <dgm:prSet presAssocID="{8094A47F-1BCF-4891-A65C-9C1769771999}" presName="textRect" presStyleLbl="revTx" presStyleIdx="1" presStyleCnt="4">
        <dgm:presLayoutVars>
          <dgm:chMax val="1"/>
          <dgm:chPref val="1"/>
        </dgm:presLayoutVars>
      </dgm:prSet>
      <dgm:spPr/>
    </dgm:pt>
    <dgm:pt modelId="{6FF51EE6-FB32-457F-A74F-CA7589B8966A}" type="pres">
      <dgm:prSet presAssocID="{09A28E8F-1EBD-4D54-9F18-B5F7A5C2C506}" presName="sibTrans" presStyleCnt="0"/>
      <dgm:spPr/>
    </dgm:pt>
    <dgm:pt modelId="{F9647CD4-CD84-4A80-80C3-C098445D22ED}" type="pres">
      <dgm:prSet presAssocID="{463B14E8-A5F5-48C2-AE27-A72B33245CC3}" presName="compNode" presStyleCnt="0"/>
      <dgm:spPr/>
    </dgm:pt>
    <dgm:pt modelId="{28040F1D-A4F0-4EB3-BFA4-C61ED1070C0E}" type="pres">
      <dgm:prSet presAssocID="{463B14E8-A5F5-48C2-AE27-A72B33245CC3}" presName="iconBgRect" presStyleLbl="bgShp" presStyleIdx="2" presStyleCnt="4"/>
      <dgm:spPr/>
    </dgm:pt>
    <dgm:pt modelId="{C4C9FF1A-5FAA-4470-8042-0767D2E1ECF3}" type="pres">
      <dgm:prSet presAssocID="{463B14E8-A5F5-48C2-AE27-A72B33245CC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F19D23F-86EA-4279-AAD5-FE2003309E81}" type="pres">
      <dgm:prSet presAssocID="{463B14E8-A5F5-48C2-AE27-A72B33245CC3}" presName="spaceRect" presStyleCnt="0"/>
      <dgm:spPr/>
    </dgm:pt>
    <dgm:pt modelId="{70707E81-E718-4469-8FFD-2A3C5E310D6F}" type="pres">
      <dgm:prSet presAssocID="{463B14E8-A5F5-48C2-AE27-A72B33245CC3}" presName="textRect" presStyleLbl="revTx" presStyleIdx="2" presStyleCnt="4">
        <dgm:presLayoutVars>
          <dgm:chMax val="1"/>
          <dgm:chPref val="1"/>
        </dgm:presLayoutVars>
      </dgm:prSet>
      <dgm:spPr/>
    </dgm:pt>
    <dgm:pt modelId="{1902251E-FA1B-4465-A646-F72F62DD9D76}" type="pres">
      <dgm:prSet presAssocID="{9ACE3130-26BA-4073-8160-06B37B3C8764}" presName="sibTrans" presStyleCnt="0"/>
      <dgm:spPr/>
    </dgm:pt>
    <dgm:pt modelId="{85DC9DE4-A844-418F-A6F5-DE38D8F373EF}" type="pres">
      <dgm:prSet presAssocID="{552FEFE1-C9F5-41A1-AAA3-691EE1ED9287}" presName="compNode" presStyleCnt="0"/>
      <dgm:spPr/>
    </dgm:pt>
    <dgm:pt modelId="{60BEAAD1-2E0A-4F33-9C44-4694BD74880A}" type="pres">
      <dgm:prSet presAssocID="{552FEFE1-C9F5-41A1-AAA3-691EE1ED9287}" presName="iconBgRect" presStyleLbl="bgShp" presStyleIdx="3" presStyleCnt="4"/>
      <dgm:spPr/>
    </dgm:pt>
    <dgm:pt modelId="{151E83BE-FE52-440D-AA0A-8BAD9BB195E5}" type="pres">
      <dgm:prSet presAssocID="{552FEFE1-C9F5-41A1-AAA3-691EE1ED928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assroom"/>
        </a:ext>
      </dgm:extLst>
    </dgm:pt>
    <dgm:pt modelId="{A9F902F6-D27A-4313-B7B0-2B6077F29C9F}" type="pres">
      <dgm:prSet presAssocID="{552FEFE1-C9F5-41A1-AAA3-691EE1ED9287}" presName="spaceRect" presStyleCnt="0"/>
      <dgm:spPr/>
    </dgm:pt>
    <dgm:pt modelId="{20B42F93-F4D2-432D-81FF-28D87A1467C3}" type="pres">
      <dgm:prSet presAssocID="{552FEFE1-C9F5-41A1-AAA3-691EE1ED9287}" presName="textRect" presStyleLbl="revTx" presStyleIdx="3" presStyleCnt="4">
        <dgm:presLayoutVars>
          <dgm:chMax val="1"/>
          <dgm:chPref val="1"/>
        </dgm:presLayoutVars>
      </dgm:prSet>
      <dgm:spPr/>
    </dgm:pt>
  </dgm:ptLst>
  <dgm:cxnLst>
    <dgm:cxn modelId="{4EA15C1A-2D86-4135-8811-4A460F24FE26}" type="presOf" srcId="{6451B1D9-1B1C-4F82-96E8-C8BC2BCFD84F}" destId="{9E0E13BB-CD88-43DC-B61D-0593639FFFE2}" srcOrd="0" destOrd="0" presId="urn:microsoft.com/office/officeart/2018/5/layout/IconCircleLabelList"/>
    <dgm:cxn modelId="{13A65D24-40CB-4BBE-B45B-9BC891A7CAA9}" type="presOf" srcId="{552FEFE1-C9F5-41A1-AAA3-691EE1ED9287}" destId="{20B42F93-F4D2-432D-81FF-28D87A1467C3}" srcOrd="0" destOrd="0" presId="urn:microsoft.com/office/officeart/2018/5/layout/IconCircleLabelList"/>
    <dgm:cxn modelId="{2B7B6941-7BD4-4E81-9D4E-9D37E4C606A2}" srcId="{EFDB6BA9-9596-475E-BC04-DAD548399CFE}" destId="{6451B1D9-1B1C-4F82-96E8-C8BC2BCFD84F}" srcOrd="0" destOrd="0" parTransId="{0FC971B9-6F35-4560-8B2A-9DD06496D938}" sibTransId="{2D1FF3B6-F4E0-4DB4-8F41-009E1F34290A}"/>
    <dgm:cxn modelId="{853BAF77-6156-4825-8E47-9B306E51E5A5}" srcId="{EFDB6BA9-9596-475E-BC04-DAD548399CFE}" destId="{552FEFE1-C9F5-41A1-AAA3-691EE1ED9287}" srcOrd="3" destOrd="0" parTransId="{39E23BA7-3CE0-47EC-96BB-99953C431455}" sibTransId="{3C9DD5B3-2910-4317-8C01-ED8B16DAB98D}"/>
    <dgm:cxn modelId="{630CFB79-9BC9-49D2-856A-02C062914992}" type="presOf" srcId="{8094A47F-1BCF-4891-A65C-9C1769771999}" destId="{49798E98-1AB1-4EFF-8A9E-CE6B95440F07}" srcOrd="0" destOrd="0" presId="urn:microsoft.com/office/officeart/2018/5/layout/IconCircleLabelList"/>
    <dgm:cxn modelId="{6A02EAA8-6D08-4D3D-A8EB-0865FB47B23A}" srcId="{EFDB6BA9-9596-475E-BC04-DAD548399CFE}" destId="{463B14E8-A5F5-48C2-AE27-A72B33245CC3}" srcOrd="2" destOrd="0" parTransId="{D9987D70-9357-4253-A4D5-70846E3F77EF}" sibTransId="{9ACE3130-26BA-4073-8160-06B37B3C8764}"/>
    <dgm:cxn modelId="{E2F76DB5-7F15-49DB-A888-C68E34DFBA9B}" srcId="{EFDB6BA9-9596-475E-BC04-DAD548399CFE}" destId="{8094A47F-1BCF-4891-A65C-9C1769771999}" srcOrd="1" destOrd="0" parTransId="{4A684C34-BDFA-43FC-8044-9602C63B72D6}" sibTransId="{09A28E8F-1EBD-4D54-9F18-B5F7A5C2C506}"/>
    <dgm:cxn modelId="{BC790BCA-C61A-4006-BDFD-5B0AED3B466E}" type="presOf" srcId="{EFDB6BA9-9596-475E-BC04-DAD548399CFE}" destId="{50483E86-2F13-4A6F-9510-69EC2273240E}" srcOrd="0" destOrd="0" presId="urn:microsoft.com/office/officeart/2018/5/layout/IconCircleLabelList"/>
    <dgm:cxn modelId="{E15059D7-6BC1-4397-9FD1-503C8BC6DC29}" type="presOf" srcId="{463B14E8-A5F5-48C2-AE27-A72B33245CC3}" destId="{70707E81-E718-4469-8FFD-2A3C5E310D6F}" srcOrd="0" destOrd="0" presId="urn:microsoft.com/office/officeart/2018/5/layout/IconCircleLabelList"/>
    <dgm:cxn modelId="{8D2DC737-3489-451C-91C7-270CF51347BD}" type="presParOf" srcId="{50483E86-2F13-4A6F-9510-69EC2273240E}" destId="{2329391A-98B0-4D8A-8782-AFD163FB5F3D}" srcOrd="0" destOrd="0" presId="urn:microsoft.com/office/officeart/2018/5/layout/IconCircleLabelList"/>
    <dgm:cxn modelId="{5EE550B2-0147-48C4-91A3-C31BEDC1E3F5}" type="presParOf" srcId="{2329391A-98B0-4D8A-8782-AFD163FB5F3D}" destId="{67AC8AFD-7CCC-4420-A112-B9664D7DBEA9}" srcOrd="0" destOrd="0" presId="urn:microsoft.com/office/officeart/2018/5/layout/IconCircleLabelList"/>
    <dgm:cxn modelId="{ABF48134-52F9-4BF5-9187-F8BC7A4DFB1B}" type="presParOf" srcId="{2329391A-98B0-4D8A-8782-AFD163FB5F3D}" destId="{1FF94E9A-F2BF-4330-BF7C-E5604CAC81E2}" srcOrd="1" destOrd="0" presId="urn:microsoft.com/office/officeart/2018/5/layout/IconCircleLabelList"/>
    <dgm:cxn modelId="{9100A6A9-64C4-4FB5-A11C-E50791177F82}" type="presParOf" srcId="{2329391A-98B0-4D8A-8782-AFD163FB5F3D}" destId="{7C523A93-CB6C-42EE-9F9E-F608C3C6F6AE}" srcOrd="2" destOrd="0" presId="urn:microsoft.com/office/officeart/2018/5/layout/IconCircleLabelList"/>
    <dgm:cxn modelId="{2AF8A3D7-D63B-42F4-A6ED-957358DC673A}" type="presParOf" srcId="{2329391A-98B0-4D8A-8782-AFD163FB5F3D}" destId="{9E0E13BB-CD88-43DC-B61D-0593639FFFE2}" srcOrd="3" destOrd="0" presId="urn:microsoft.com/office/officeart/2018/5/layout/IconCircleLabelList"/>
    <dgm:cxn modelId="{17E4506D-89EF-4D55-8A37-2A7474879F77}" type="presParOf" srcId="{50483E86-2F13-4A6F-9510-69EC2273240E}" destId="{F53C0C39-9369-49ED-A05C-F388ABD0BB3D}" srcOrd="1" destOrd="0" presId="urn:microsoft.com/office/officeart/2018/5/layout/IconCircleLabelList"/>
    <dgm:cxn modelId="{559B20B7-05F0-4299-9ADD-E074972BAC1F}" type="presParOf" srcId="{50483E86-2F13-4A6F-9510-69EC2273240E}" destId="{3253B89D-6CA7-4C87-83C3-70B6F6506C3D}" srcOrd="2" destOrd="0" presId="urn:microsoft.com/office/officeart/2018/5/layout/IconCircleLabelList"/>
    <dgm:cxn modelId="{21705145-B0E6-4CB5-8986-58C765C3E6AF}" type="presParOf" srcId="{3253B89D-6CA7-4C87-83C3-70B6F6506C3D}" destId="{95350A3F-2E9E-48A0-8B87-0F9E2752B827}" srcOrd="0" destOrd="0" presId="urn:microsoft.com/office/officeart/2018/5/layout/IconCircleLabelList"/>
    <dgm:cxn modelId="{BED092A6-2123-4359-9EB9-864626B94000}" type="presParOf" srcId="{3253B89D-6CA7-4C87-83C3-70B6F6506C3D}" destId="{BA20D96D-8E03-47C1-81B2-286C8E975F27}" srcOrd="1" destOrd="0" presId="urn:microsoft.com/office/officeart/2018/5/layout/IconCircleLabelList"/>
    <dgm:cxn modelId="{3A212CC0-686E-4CBA-9537-BCD813E48EE6}" type="presParOf" srcId="{3253B89D-6CA7-4C87-83C3-70B6F6506C3D}" destId="{868911A8-80BA-4239-865C-BF5F61AC570E}" srcOrd="2" destOrd="0" presId="urn:microsoft.com/office/officeart/2018/5/layout/IconCircleLabelList"/>
    <dgm:cxn modelId="{A1B32E7A-931A-40DF-AAE1-7D86C73646CA}" type="presParOf" srcId="{3253B89D-6CA7-4C87-83C3-70B6F6506C3D}" destId="{49798E98-1AB1-4EFF-8A9E-CE6B95440F07}" srcOrd="3" destOrd="0" presId="urn:microsoft.com/office/officeart/2018/5/layout/IconCircleLabelList"/>
    <dgm:cxn modelId="{83B49D61-DF90-4EA5-8F13-BE7852FB4E87}" type="presParOf" srcId="{50483E86-2F13-4A6F-9510-69EC2273240E}" destId="{6FF51EE6-FB32-457F-A74F-CA7589B8966A}" srcOrd="3" destOrd="0" presId="urn:microsoft.com/office/officeart/2018/5/layout/IconCircleLabelList"/>
    <dgm:cxn modelId="{6896A631-A078-4F07-98DE-7B6E883F4129}" type="presParOf" srcId="{50483E86-2F13-4A6F-9510-69EC2273240E}" destId="{F9647CD4-CD84-4A80-80C3-C098445D22ED}" srcOrd="4" destOrd="0" presId="urn:microsoft.com/office/officeart/2018/5/layout/IconCircleLabelList"/>
    <dgm:cxn modelId="{2FED74A2-770B-446A-87F9-6A48AE05BFB2}" type="presParOf" srcId="{F9647CD4-CD84-4A80-80C3-C098445D22ED}" destId="{28040F1D-A4F0-4EB3-BFA4-C61ED1070C0E}" srcOrd="0" destOrd="0" presId="urn:microsoft.com/office/officeart/2018/5/layout/IconCircleLabelList"/>
    <dgm:cxn modelId="{4BB40633-E2F1-4A09-B60B-16C4C255E3D6}" type="presParOf" srcId="{F9647CD4-CD84-4A80-80C3-C098445D22ED}" destId="{C4C9FF1A-5FAA-4470-8042-0767D2E1ECF3}" srcOrd="1" destOrd="0" presId="urn:microsoft.com/office/officeart/2018/5/layout/IconCircleLabelList"/>
    <dgm:cxn modelId="{2AD82AA4-CB53-4C3A-9FFC-6B82A6E1AD95}" type="presParOf" srcId="{F9647CD4-CD84-4A80-80C3-C098445D22ED}" destId="{1F19D23F-86EA-4279-AAD5-FE2003309E81}" srcOrd="2" destOrd="0" presId="urn:microsoft.com/office/officeart/2018/5/layout/IconCircleLabelList"/>
    <dgm:cxn modelId="{A8857935-A896-4D07-9FE3-8C44B465637D}" type="presParOf" srcId="{F9647CD4-CD84-4A80-80C3-C098445D22ED}" destId="{70707E81-E718-4469-8FFD-2A3C5E310D6F}" srcOrd="3" destOrd="0" presId="urn:microsoft.com/office/officeart/2018/5/layout/IconCircleLabelList"/>
    <dgm:cxn modelId="{A809EE64-130C-41B8-ABA5-0CFF891978D7}" type="presParOf" srcId="{50483E86-2F13-4A6F-9510-69EC2273240E}" destId="{1902251E-FA1B-4465-A646-F72F62DD9D76}" srcOrd="5" destOrd="0" presId="urn:microsoft.com/office/officeart/2018/5/layout/IconCircleLabelList"/>
    <dgm:cxn modelId="{1A63F4DA-0AE6-4636-889D-7EDD0F40AD25}" type="presParOf" srcId="{50483E86-2F13-4A6F-9510-69EC2273240E}" destId="{85DC9DE4-A844-418F-A6F5-DE38D8F373EF}" srcOrd="6" destOrd="0" presId="urn:microsoft.com/office/officeart/2018/5/layout/IconCircleLabelList"/>
    <dgm:cxn modelId="{4A01B8BF-7D59-4D6E-BE3D-F2D4E70C07F3}" type="presParOf" srcId="{85DC9DE4-A844-418F-A6F5-DE38D8F373EF}" destId="{60BEAAD1-2E0A-4F33-9C44-4694BD74880A}" srcOrd="0" destOrd="0" presId="urn:microsoft.com/office/officeart/2018/5/layout/IconCircleLabelList"/>
    <dgm:cxn modelId="{82F9513F-30FE-42A0-8961-63FB2877BFBA}" type="presParOf" srcId="{85DC9DE4-A844-418F-A6F5-DE38D8F373EF}" destId="{151E83BE-FE52-440D-AA0A-8BAD9BB195E5}" srcOrd="1" destOrd="0" presId="urn:microsoft.com/office/officeart/2018/5/layout/IconCircleLabelList"/>
    <dgm:cxn modelId="{DE314AAE-9116-469D-958C-F321AFF85E5F}" type="presParOf" srcId="{85DC9DE4-A844-418F-A6F5-DE38D8F373EF}" destId="{A9F902F6-D27A-4313-B7B0-2B6077F29C9F}" srcOrd="2" destOrd="0" presId="urn:microsoft.com/office/officeart/2018/5/layout/IconCircleLabelList"/>
    <dgm:cxn modelId="{ED870056-3149-4F6F-B24E-BFE107E4F136}" type="presParOf" srcId="{85DC9DE4-A844-418F-A6F5-DE38D8F373EF}" destId="{20B42F93-F4D2-432D-81FF-28D87A1467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61154-644D-4226-A7C7-985D95068E9C}">
      <dsp:nvSpPr>
        <dsp:cNvPr id="0" name=""/>
        <dsp:cNvSpPr/>
      </dsp:nvSpPr>
      <dsp:spPr>
        <a:xfrm>
          <a:off x="975923" y="440009"/>
          <a:ext cx="1458980" cy="1458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CE8C9E-988A-46DE-8C2D-50A1F50B8761}">
      <dsp:nvSpPr>
        <dsp:cNvPr id="0" name=""/>
        <dsp:cNvSpPr/>
      </dsp:nvSpPr>
      <dsp:spPr>
        <a:xfrm>
          <a:off x="84324"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LPP: It would be helpful to have an LPP orientation of sorts so we know what is expected of us and what we are allowed to do at our sessions. I'm thinking along the lines of a quick video/guide that is sent to us and our LPP so that we are on the same page. Every clinician and practice is different, but just a general overview would be nice.</a:t>
          </a:r>
        </a:p>
      </dsp:txBody>
      <dsp:txXfrm>
        <a:off x="84324" y="2339271"/>
        <a:ext cx="3242179" cy="1035000"/>
      </dsp:txXfrm>
    </dsp:sp>
    <dsp:sp modelId="{3E074E77-2E56-4562-BCA2-70BEDDD3BF93}">
      <dsp:nvSpPr>
        <dsp:cNvPr id="0" name=""/>
        <dsp:cNvSpPr/>
      </dsp:nvSpPr>
      <dsp:spPr>
        <a:xfrm>
          <a:off x="4785484" y="440009"/>
          <a:ext cx="1458980" cy="1458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A24437-C2AA-4C68-A9A8-376F5C6954AB}">
      <dsp:nvSpPr>
        <dsp:cNvPr id="0" name=""/>
        <dsp:cNvSpPr/>
      </dsp:nvSpPr>
      <dsp:spPr>
        <a:xfrm>
          <a:off x="3893885"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b="0" i="0" kern="1200"/>
            <a:t>PD, HS, LPP are all great ways to practice clinical skills.  I like ECL and think it helps us reflect on what we're actually doing here because when we're just going through the blocks and content it's easy to lose sight of that.</a:t>
          </a:r>
          <a:r>
            <a:rPr lang="en-US" sz="1100" kern="1200"/>
            <a:t> </a:t>
          </a:r>
        </a:p>
      </dsp:txBody>
      <dsp:txXfrm>
        <a:off x="3893885" y="2339271"/>
        <a:ext cx="3242179" cy="1035000"/>
      </dsp:txXfrm>
    </dsp:sp>
    <dsp:sp modelId="{B231CC51-835E-4E7F-9FE0-D732AF68BEE3}">
      <dsp:nvSpPr>
        <dsp:cNvPr id="0" name=""/>
        <dsp:cNvSpPr/>
      </dsp:nvSpPr>
      <dsp:spPr>
        <a:xfrm>
          <a:off x="8595045" y="440009"/>
          <a:ext cx="1458980" cy="1458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0EE7AFF-A728-4EAE-B2C7-C92AF6EE2B2E}">
      <dsp:nvSpPr>
        <dsp:cNvPr id="0" name=""/>
        <dsp:cNvSpPr/>
      </dsp:nvSpPr>
      <dsp:spPr>
        <a:xfrm>
          <a:off x="7703446" y="2339271"/>
          <a:ext cx="3242179" cy="103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I have also really enjoyed my LPP sessions. Again, I think anytime I get to be in a clinical setting is really exciting. I like being able to connect things we have learned in lecture to what I'm seeing in the clinic.</a:t>
          </a:r>
        </a:p>
      </dsp:txBody>
      <dsp:txXfrm>
        <a:off x="7703446" y="2339271"/>
        <a:ext cx="3242179" cy="103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572F1-6AE6-4045-BB67-81005D2E41B9}">
      <dsp:nvSpPr>
        <dsp:cNvPr id="0" name=""/>
        <dsp:cNvSpPr/>
      </dsp:nvSpPr>
      <dsp:spPr>
        <a:xfrm>
          <a:off x="975923" y="625334"/>
          <a:ext cx="1458980" cy="1458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BAA93EE-463C-4B73-8A2E-2246B28C9E11}">
      <dsp:nvSpPr>
        <dsp:cNvPr id="0" name=""/>
        <dsp:cNvSpPr/>
      </dsp:nvSpPr>
      <dsp:spPr>
        <a:xfrm>
          <a:off x="84324" y="2468946"/>
          <a:ext cx="324217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b="0" i="0" kern="1200"/>
            <a:t>I really enjoy the LPP program and think it is a valuable learning experience. PD sessions are also great, however it would be good to have more of them throughout the year.</a:t>
          </a:r>
          <a:r>
            <a:rPr lang="en-US" sz="1200" kern="1200"/>
            <a:t> </a:t>
          </a:r>
        </a:p>
      </dsp:txBody>
      <dsp:txXfrm>
        <a:off x="84324" y="2468946"/>
        <a:ext cx="3242179" cy="720000"/>
      </dsp:txXfrm>
    </dsp:sp>
    <dsp:sp modelId="{5422CA3C-E427-419D-8DE8-484CB11EC754}">
      <dsp:nvSpPr>
        <dsp:cNvPr id="0" name=""/>
        <dsp:cNvSpPr/>
      </dsp:nvSpPr>
      <dsp:spPr>
        <a:xfrm>
          <a:off x="4785484" y="625334"/>
          <a:ext cx="1458980" cy="1458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0EC74DD-3871-446A-BB85-05CAFB70E772}">
      <dsp:nvSpPr>
        <dsp:cNvPr id="0" name=""/>
        <dsp:cNvSpPr/>
      </dsp:nvSpPr>
      <dsp:spPr>
        <a:xfrm>
          <a:off x="3893885" y="2468946"/>
          <a:ext cx="324217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kern="1200" dirty="0"/>
            <a:t>I also believe the LPP program could potentially fit in this category, but as it stands I have had difficulty coordinating with my mentors and actually practicing clinical skills during these sessions.</a:t>
          </a:r>
        </a:p>
      </dsp:txBody>
      <dsp:txXfrm>
        <a:off x="3893885" y="2468946"/>
        <a:ext cx="3242179" cy="720000"/>
      </dsp:txXfrm>
    </dsp:sp>
    <dsp:sp modelId="{4DFE818A-F45B-422C-A33F-3016E3E4770C}">
      <dsp:nvSpPr>
        <dsp:cNvPr id="0" name=""/>
        <dsp:cNvSpPr/>
      </dsp:nvSpPr>
      <dsp:spPr>
        <a:xfrm>
          <a:off x="8595045" y="625334"/>
          <a:ext cx="1458980" cy="1458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2E4FC0A-AB97-4549-A7A0-98BEA230DC56}">
      <dsp:nvSpPr>
        <dsp:cNvPr id="0" name=""/>
        <dsp:cNvSpPr/>
      </dsp:nvSpPr>
      <dsp:spPr>
        <a:xfrm>
          <a:off x="7703446" y="2468946"/>
          <a:ext cx="324217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b="0" i="0" kern="1200"/>
            <a:t>High value = Hospital sessions, LPP, OHC, POCUS (PURCH)</a:t>
          </a:r>
          <a:endParaRPr lang="en-US" sz="1200" kern="1200"/>
        </a:p>
      </dsp:txBody>
      <dsp:txXfrm>
        <a:off x="7703446" y="2468946"/>
        <a:ext cx="3242179"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7DF60-84B7-4C15-A645-DED8CDECF726}">
      <dsp:nvSpPr>
        <dsp:cNvPr id="0" name=""/>
        <dsp:cNvSpPr/>
      </dsp:nvSpPr>
      <dsp:spPr>
        <a:xfrm>
          <a:off x="0" y="2010"/>
          <a:ext cx="7012370" cy="888030"/>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Allowed me to practice my exam, provided valuable feedback on my presentation</a:t>
          </a:r>
        </a:p>
      </dsp:txBody>
      <dsp:txXfrm>
        <a:off x="43350" y="45360"/>
        <a:ext cx="6925670" cy="801330"/>
      </dsp:txXfrm>
    </dsp:sp>
    <dsp:sp modelId="{23003B7F-7343-40EA-9A3C-E8EB2D997882}">
      <dsp:nvSpPr>
        <dsp:cNvPr id="0" name=""/>
        <dsp:cNvSpPr/>
      </dsp:nvSpPr>
      <dsp:spPr>
        <a:xfrm>
          <a:off x="0" y="956280"/>
          <a:ext cx="7012370" cy="888030"/>
        </a:xfrm>
        <a:prstGeom prst="roundRect">
          <a:avLst/>
        </a:prstGeom>
        <a:solidFill>
          <a:schemeClr val="accent2">
            <a:hueOff val="2322919"/>
            <a:satOff val="-11903"/>
            <a:lumOff val="-602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Prepared me for my clinical  years</a:t>
          </a:r>
        </a:p>
      </dsp:txBody>
      <dsp:txXfrm>
        <a:off x="43350" y="999630"/>
        <a:ext cx="6925670" cy="801330"/>
      </dsp:txXfrm>
    </dsp:sp>
    <dsp:sp modelId="{1251B2F3-4685-4810-8868-C3D90C38D953}">
      <dsp:nvSpPr>
        <dsp:cNvPr id="0" name=""/>
        <dsp:cNvSpPr/>
      </dsp:nvSpPr>
      <dsp:spPr>
        <a:xfrm>
          <a:off x="0" y="1910550"/>
          <a:ext cx="7012370" cy="888030"/>
        </a:xfrm>
        <a:prstGeom prst="roundRect">
          <a:avLst/>
        </a:prstGeom>
        <a:solidFill>
          <a:schemeClr val="accent2">
            <a:hueOff val="4645837"/>
            <a:satOff val="-23806"/>
            <a:lumOff val="-1205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Was an enjoyable break from my studies</a:t>
          </a:r>
        </a:p>
      </dsp:txBody>
      <dsp:txXfrm>
        <a:off x="43350" y="1953900"/>
        <a:ext cx="6925670" cy="801330"/>
      </dsp:txXfrm>
    </dsp:sp>
    <dsp:sp modelId="{7449AFC5-B28A-431B-B02E-7D6BA5E61804}">
      <dsp:nvSpPr>
        <dsp:cNvPr id="0" name=""/>
        <dsp:cNvSpPr/>
      </dsp:nvSpPr>
      <dsp:spPr>
        <a:xfrm>
          <a:off x="0" y="2864820"/>
          <a:ext cx="7012370" cy="888030"/>
        </a:xfrm>
        <a:prstGeom prst="roundRect">
          <a:avLst/>
        </a:prstGeom>
        <a:solidFill>
          <a:schemeClr val="accent2">
            <a:hueOff val="6968756"/>
            <a:satOff val="-35709"/>
            <a:lumOff val="-1808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Wish I had more sessions</a:t>
          </a:r>
        </a:p>
      </dsp:txBody>
      <dsp:txXfrm>
        <a:off x="43350" y="2908170"/>
        <a:ext cx="6925670" cy="801330"/>
      </dsp:txXfrm>
    </dsp:sp>
    <dsp:sp modelId="{C63F2BE6-B789-43E9-A13A-04F7E23B853F}">
      <dsp:nvSpPr>
        <dsp:cNvPr id="0" name=""/>
        <dsp:cNvSpPr/>
      </dsp:nvSpPr>
      <dsp:spPr>
        <a:xfrm>
          <a:off x="0" y="3819090"/>
          <a:ext cx="7012370" cy="888030"/>
        </a:xfrm>
        <a:prstGeom prst="roundRect">
          <a:avLst/>
        </a:prstGeom>
        <a:solidFill>
          <a:schemeClr val="accent2">
            <a:hueOff val="9291674"/>
            <a:satOff val="-47612"/>
            <a:lumOff val="-241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LPP is amazing and great way to get in clinic/hospital and learn from mentors. </a:t>
          </a:r>
        </a:p>
      </dsp:txBody>
      <dsp:txXfrm>
        <a:off x="43350" y="3862440"/>
        <a:ext cx="6925670" cy="8013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5652CE-AC8A-4731-AD86-8E69FE028565}">
      <dsp:nvSpPr>
        <dsp:cNvPr id="0" name=""/>
        <dsp:cNvSpPr/>
      </dsp:nvSpPr>
      <dsp:spPr>
        <a:xfrm>
          <a:off x="0" y="44355"/>
          <a:ext cx="7012370" cy="1467180"/>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Difficulty contacting preceptors. </a:t>
          </a:r>
          <a:r>
            <a:rPr lang="en-US" sz="3800" kern="1200" dirty="0"/>
            <a:t>Coordinating schedule</a:t>
          </a:r>
        </a:p>
      </dsp:txBody>
      <dsp:txXfrm>
        <a:off x="71622" y="115977"/>
        <a:ext cx="6869126" cy="1323936"/>
      </dsp:txXfrm>
    </dsp:sp>
    <dsp:sp modelId="{BC2EF720-CD5C-4DEE-81F1-E357C954CE45}">
      <dsp:nvSpPr>
        <dsp:cNvPr id="0" name=""/>
        <dsp:cNvSpPr/>
      </dsp:nvSpPr>
      <dsp:spPr>
        <a:xfrm>
          <a:off x="0" y="1620975"/>
          <a:ext cx="7012370" cy="1467180"/>
        </a:xfrm>
        <a:prstGeom prst="roundRect">
          <a:avLst/>
        </a:prstGeom>
        <a:solidFill>
          <a:schemeClr val="accent2">
            <a:hueOff val="4645837"/>
            <a:satOff val="-23806"/>
            <a:lumOff val="-1205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Shadowing experience</a:t>
          </a:r>
        </a:p>
      </dsp:txBody>
      <dsp:txXfrm>
        <a:off x="71622" y="1692597"/>
        <a:ext cx="6869126" cy="1323936"/>
      </dsp:txXfrm>
    </dsp:sp>
    <dsp:sp modelId="{A925D28A-BFF6-449C-85E7-A191EDC09482}">
      <dsp:nvSpPr>
        <dsp:cNvPr id="0" name=""/>
        <dsp:cNvSpPr/>
      </dsp:nvSpPr>
      <dsp:spPr>
        <a:xfrm>
          <a:off x="0" y="3197595"/>
          <a:ext cx="7012370" cy="1467180"/>
        </a:xfrm>
        <a:prstGeom prst="roundRect">
          <a:avLst/>
        </a:prstGeom>
        <a:solidFill>
          <a:schemeClr val="accent2">
            <a:hueOff val="9291674"/>
            <a:satOff val="-47612"/>
            <a:lumOff val="-241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Preceptor did not give me feedback</a:t>
          </a:r>
        </a:p>
      </dsp:txBody>
      <dsp:txXfrm>
        <a:off x="71622" y="3269217"/>
        <a:ext cx="6869126" cy="13239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41641A-286C-4CDE-9BD6-F944DCBCD90C}">
      <dsp:nvSpPr>
        <dsp:cNvPr id="0" name=""/>
        <dsp:cNvSpPr/>
      </dsp:nvSpPr>
      <dsp:spPr>
        <a:xfrm>
          <a:off x="0" y="62625"/>
          <a:ext cx="7012370" cy="1474200"/>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a:t>LPP program is very helpful to get patient experience and practice taking histories and presenting.</a:t>
          </a:r>
          <a:r>
            <a:rPr lang="en-US" sz="2800" kern="1200"/>
            <a:t> </a:t>
          </a:r>
        </a:p>
      </dsp:txBody>
      <dsp:txXfrm>
        <a:off x="71965" y="134590"/>
        <a:ext cx="6868440" cy="1330270"/>
      </dsp:txXfrm>
    </dsp:sp>
    <dsp:sp modelId="{A4B7D848-5698-4345-92AE-02BEE828219F}">
      <dsp:nvSpPr>
        <dsp:cNvPr id="0" name=""/>
        <dsp:cNvSpPr/>
      </dsp:nvSpPr>
      <dsp:spPr>
        <a:xfrm>
          <a:off x="0" y="1617465"/>
          <a:ext cx="7012370" cy="1474200"/>
        </a:xfrm>
        <a:prstGeom prst="roundRect">
          <a:avLst/>
        </a:prstGeom>
        <a:solidFill>
          <a:schemeClr val="accent2">
            <a:hueOff val="4645837"/>
            <a:satOff val="-23806"/>
            <a:lumOff val="-12059"/>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a:t>More standardized training for LPPs on what it means when signing up for this role</a:t>
          </a:r>
          <a:endParaRPr lang="en-US" sz="2800" kern="1200"/>
        </a:p>
      </dsp:txBody>
      <dsp:txXfrm>
        <a:off x="71965" y="1689430"/>
        <a:ext cx="6868440" cy="1330270"/>
      </dsp:txXfrm>
    </dsp:sp>
    <dsp:sp modelId="{56F8AB3B-B610-4BDA-85B1-086AAA3CB578}">
      <dsp:nvSpPr>
        <dsp:cNvPr id="0" name=""/>
        <dsp:cNvSpPr/>
      </dsp:nvSpPr>
      <dsp:spPr>
        <a:xfrm>
          <a:off x="0" y="3172305"/>
          <a:ext cx="7012370" cy="1474200"/>
        </a:xfrm>
        <a:prstGeom prst="roundRect">
          <a:avLst/>
        </a:prstGeom>
        <a:solidFill>
          <a:schemeClr val="accent2">
            <a:hueOff val="9291674"/>
            <a:satOff val="-47612"/>
            <a:lumOff val="-2411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LPP has been an amazing experience for me. Specifically in my ER LPP, I've learned so much and feel prepared for my clinical years. </a:t>
          </a:r>
        </a:p>
      </dsp:txBody>
      <dsp:txXfrm>
        <a:off x="71965" y="3244270"/>
        <a:ext cx="6868440" cy="133027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D4699-B469-4B56-9656-D97C90CE6116}">
      <dsp:nvSpPr>
        <dsp:cNvPr id="0" name=""/>
        <dsp:cNvSpPr/>
      </dsp:nvSpPr>
      <dsp:spPr>
        <a:xfrm>
          <a:off x="0" y="0"/>
          <a:ext cx="7012370" cy="4709131"/>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b="0" i="0" kern="1200" baseline="0"/>
            <a:t>The third block focuses on Blood, Immunity, and Infections. This block presents an integrated view of the blood, immune system, and the biology of pathogenic microbes. Students will apply this knowledge in conjunction with clinical data to identify important hematological, immunological, and infectious disorders; and to understand the basis for their diagnosis and clinical management </a:t>
          </a:r>
          <a:endParaRPr lang="en-US" sz="2200" kern="1200"/>
        </a:p>
      </dsp:txBody>
      <dsp:txXfrm>
        <a:off x="0" y="0"/>
        <a:ext cx="7012370" cy="2542930"/>
      </dsp:txXfrm>
    </dsp:sp>
    <dsp:sp modelId="{131316EF-9F05-49F3-8CAB-3B2D30838105}">
      <dsp:nvSpPr>
        <dsp:cNvPr id="0" name=""/>
        <dsp:cNvSpPr/>
      </dsp:nvSpPr>
      <dsp:spPr>
        <a:xfrm>
          <a:off x="0" y="2448748"/>
          <a:ext cx="3506184" cy="2166200"/>
        </a:xfrm>
        <a:prstGeom prst="rect">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a:lnSpc>
              <a:spcPct val="90000"/>
            </a:lnSpc>
            <a:spcBef>
              <a:spcPct val="0"/>
            </a:spcBef>
            <a:spcAft>
              <a:spcPct val="35000"/>
            </a:spcAft>
            <a:buNone/>
          </a:pPr>
          <a:r>
            <a:rPr lang="en-US" sz="2500" b="1" i="0" kern="1200" baseline="0" dirty="0"/>
            <a:t>Skills: </a:t>
          </a:r>
          <a:r>
            <a:rPr lang="en-US" sz="2500" b="0" i="0" kern="1200" baseline="0" dirty="0">
              <a:solidFill>
                <a:srgbClr val="C00000"/>
              </a:solidFill>
            </a:rPr>
            <a:t>PD VS, Cardiothoracic, Abdomen, Breast and Lymph Nodes, </a:t>
          </a:r>
          <a:endParaRPr lang="en-US" sz="2500" kern="1200" dirty="0">
            <a:solidFill>
              <a:srgbClr val="C00000"/>
            </a:solidFill>
          </a:endParaRPr>
        </a:p>
      </dsp:txBody>
      <dsp:txXfrm>
        <a:off x="0" y="2448748"/>
        <a:ext cx="3506184" cy="2166200"/>
      </dsp:txXfrm>
    </dsp:sp>
    <dsp:sp modelId="{27FFD562-5002-4C48-BC96-1E4C8DB4B4D0}">
      <dsp:nvSpPr>
        <dsp:cNvPr id="0" name=""/>
        <dsp:cNvSpPr/>
      </dsp:nvSpPr>
      <dsp:spPr>
        <a:xfrm>
          <a:off x="3506185" y="2448748"/>
          <a:ext cx="3506184" cy="2166200"/>
        </a:xfrm>
        <a:prstGeom prst="rect">
          <a:avLst/>
        </a:prstGeom>
        <a:solidFill>
          <a:schemeClr val="accent3">
            <a:tint val="40000"/>
            <a:alpha val="90000"/>
            <a:hueOff val="0"/>
            <a:satOff val="0"/>
            <a:lumOff val="0"/>
            <a:alphaOff val="0"/>
          </a:schemeClr>
        </a:solidFill>
        <a:ln w="12700"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a:lnSpc>
              <a:spcPct val="90000"/>
            </a:lnSpc>
            <a:spcBef>
              <a:spcPct val="0"/>
            </a:spcBef>
            <a:spcAft>
              <a:spcPct val="35000"/>
            </a:spcAft>
            <a:buNone/>
          </a:pPr>
          <a:r>
            <a:rPr lang="en-US" sz="2500" b="1" i="0" kern="1200" baseline="0" dirty="0"/>
            <a:t>Associated Learning: </a:t>
          </a:r>
          <a:r>
            <a:rPr lang="en-US" sz="2500" b="0" i="0" kern="1200" baseline="0" dirty="0">
              <a:solidFill>
                <a:srgbClr val="C00000"/>
              </a:solidFill>
            </a:rPr>
            <a:t>Intro to Hospital, Small Groups, Complete History, Oral Presentation, and Sexual History, POCUS Session </a:t>
          </a:r>
          <a:endParaRPr lang="en-US" sz="2500" kern="1200" dirty="0">
            <a:solidFill>
              <a:srgbClr val="C00000"/>
            </a:solidFill>
          </a:endParaRPr>
        </a:p>
      </dsp:txBody>
      <dsp:txXfrm>
        <a:off x="3506185" y="2448748"/>
        <a:ext cx="3506184" cy="21662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92F17D-B476-45D2-904A-BA8670AFF272}">
      <dsp:nvSpPr>
        <dsp:cNvPr id="0" name=""/>
        <dsp:cNvSpPr/>
      </dsp:nvSpPr>
      <dsp:spPr>
        <a:xfrm>
          <a:off x="0" y="2125"/>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25EF821D-C0FD-4835-B854-810325B1E7FA}">
      <dsp:nvSpPr>
        <dsp:cNvPr id="0" name=""/>
        <dsp:cNvSpPr/>
      </dsp:nvSpPr>
      <dsp:spPr>
        <a:xfrm>
          <a:off x="0" y="2125"/>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4 </a:t>
          </a:r>
          <a:r>
            <a:rPr lang="en-US" sz="2300" b="0" i="0" kern="1200" dirty="0">
              <a:solidFill>
                <a:schemeClr val="tx1"/>
              </a:solidFill>
            </a:rPr>
            <a:t>Skin and Musculoskeletal system </a:t>
          </a:r>
          <a:r>
            <a:rPr lang="en-US" sz="2300" b="0" i="0" kern="1200" dirty="0"/>
            <a:t>2/2-3/10 overview of integumentary and musculoskeletal systems, </a:t>
          </a:r>
          <a:r>
            <a:rPr lang="en-US" sz="2300" b="0" i="0" kern="1200" dirty="0">
              <a:highlight>
                <a:srgbClr val="FFFF00"/>
              </a:highlight>
            </a:rPr>
            <a:t>anatomy lab </a:t>
          </a:r>
          <a:r>
            <a:rPr lang="en-US" sz="2300" b="0" i="1" kern="1200" dirty="0">
              <a:solidFill>
                <a:srgbClr val="FF0000"/>
              </a:solidFill>
            </a:rPr>
            <a:t>Skills Small group Complete history, oral presentation, motivational interviewing, PE PD VS cardiothoracic, abdomen, breast lymph nodes , neurological exam, musculoskeletal. HS HPI, PE,POCUS LE exam</a:t>
          </a:r>
          <a:endParaRPr lang="en-US" sz="2300" kern="1200" dirty="0">
            <a:solidFill>
              <a:srgbClr val="FF0000"/>
            </a:solidFill>
          </a:endParaRPr>
        </a:p>
      </dsp:txBody>
      <dsp:txXfrm>
        <a:off x="0" y="2125"/>
        <a:ext cx="10058399" cy="1449431"/>
      </dsp:txXfrm>
    </dsp:sp>
    <dsp:sp modelId="{FB422790-55E3-4D66-83F3-C56110E419CB}">
      <dsp:nvSpPr>
        <dsp:cNvPr id="0" name=""/>
        <dsp:cNvSpPr/>
      </dsp:nvSpPr>
      <dsp:spPr>
        <a:xfrm>
          <a:off x="0" y="1451556"/>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28B3EF86-FF41-444C-BB0E-A4A9D93C6EC7}">
      <dsp:nvSpPr>
        <dsp:cNvPr id="0" name=""/>
        <dsp:cNvSpPr/>
      </dsp:nvSpPr>
      <dsp:spPr>
        <a:xfrm>
          <a:off x="0" y="1451556"/>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5 </a:t>
          </a:r>
          <a:r>
            <a:rPr lang="en-US" sz="2300" b="0" i="0" kern="1200" dirty="0">
              <a:solidFill>
                <a:schemeClr val="tx1"/>
              </a:solidFill>
            </a:rPr>
            <a:t>Nervous System and Behavior  </a:t>
          </a:r>
          <a:r>
            <a:rPr lang="en-US" sz="2300" b="0" i="0" kern="1200" dirty="0"/>
            <a:t>3/16-5/19 Integrates neuroanatomy, head and neck anatomy , neurology, pharmacology, pathology, human behavior and psychiatry </a:t>
          </a:r>
          <a:r>
            <a:rPr lang="en-US" sz="2300" b="0" i="1" kern="1200" dirty="0">
              <a:solidFill>
                <a:srgbClr val="C00000"/>
              </a:solidFill>
            </a:rPr>
            <a:t>Skills Complete performance of PE and write up exam, Small groups Complete history, oral presentation ,History Neurological case, perform neurological exam </a:t>
          </a:r>
          <a:endParaRPr lang="en-US" sz="2300" kern="1200" dirty="0">
            <a:solidFill>
              <a:srgbClr val="C00000"/>
            </a:solidFill>
          </a:endParaRPr>
        </a:p>
      </dsp:txBody>
      <dsp:txXfrm>
        <a:off x="0" y="1451556"/>
        <a:ext cx="10058399" cy="1449431"/>
      </dsp:txXfrm>
    </dsp:sp>
    <dsp:sp modelId="{1DAA3273-7F69-4944-B2EC-24C3E3CD3DD1}">
      <dsp:nvSpPr>
        <dsp:cNvPr id="0" name=""/>
        <dsp:cNvSpPr/>
      </dsp:nvSpPr>
      <dsp:spPr>
        <a:xfrm>
          <a:off x="0" y="2900987"/>
          <a:ext cx="10058399" cy="0"/>
        </a:xfrm>
        <a:prstGeom prst="line">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w="12700" cap="rnd" cmpd="sng" algn="ctr">
          <a:solidFill>
            <a:schemeClr val="accent2">
              <a:hueOff val="0"/>
              <a:satOff val="0"/>
              <a:lumOff val="0"/>
              <a:alphaOff val="0"/>
            </a:schemeClr>
          </a:solidFill>
          <a:prstDash val="solid"/>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1">
          <a:scrgbClr r="0" g="0" b="0"/>
        </a:lnRef>
        <a:fillRef idx="3">
          <a:scrgbClr r="0" g="0" b="0"/>
        </a:fillRef>
        <a:effectRef idx="3">
          <a:scrgbClr r="0" g="0" b="0"/>
        </a:effectRef>
        <a:fontRef idx="minor">
          <a:schemeClr val="lt1"/>
        </a:fontRef>
      </dsp:style>
    </dsp:sp>
    <dsp:sp modelId="{1E33217E-D808-42AE-A71D-D7BF9DA4A0E6}">
      <dsp:nvSpPr>
        <dsp:cNvPr id="0" name=""/>
        <dsp:cNvSpPr/>
      </dsp:nvSpPr>
      <dsp:spPr>
        <a:xfrm>
          <a:off x="0" y="2900987"/>
          <a:ext cx="10058399"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kern="1200" dirty="0"/>
            <a:t>Block 6 </a:t>
          </a:r>
          <a:r>
            <a:rPr lang="en-US" sz="2300" b="0" i="0" kern="1200" dirty="0">
              <a:solidFill>
                <a:schemeClr val="tx1"/>
              </a:solidFill>
            </a:rPr>
            <a:t>Gastrointestinal 5/26-6/30 </a:t>
          </a:r>
          <a:r>
            <a:rPr lang="en-US" sz="2300" b="0" i="0" kern="1200" dirty="0"/>
            <a:t>Fundamental knowledge necessary to assess patients with gastrointestinal issues of luminal GI tract, pancreas and liver Skills </a:t>
          </a:r>
          <a:r>
            <a:rPr lang="en-US" sz="2300" b="0" i="1" kern="1200" dirty="0">
              <a:solidFill>
                <a:srgbClr val="C00000"/>
              </a:solidFill>
            </a:rPr>
            <a:t>Small groups Complete history oral and written presentation, HS GI case clinical reasoning OSCE 3 assessment</a:t>
          </a:r>
          <a:endParaRPr lang="en-US" sz="2300" kern="1200" dirty="0">
            <a:solidFill>
              <a:srgbClr val="C00000"/>
            </a:solidFill>
          </a:endParaRPr>
        </a:p>
      </dsp:txBody>
      <dsp:txXfrm>
        <a:off x="0" y="2900987"/>
        <a:ext cx="10058399" cy="14494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C8AFD-7CCC-4420-A112-B9664D7DBEA9}">
      <dsp:nvSpPr>
        <dsp:cNvPr id="0" name=""/>
        <dsp:cNvSpPr/>
      </dsp:nvSpPr>
      <dsp:spPr>
        <a:xfrm>
          <a:off x="973190" y="785492"/>
          <a:ext cx="1264141" cy="126414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F94E9A-F2BF-4330-BF7C-E5604CAC81E2}">
      <dsp:nvSpPr>
        <dsp:cNvPr id="0" name=""/>
        <dsp:cNvSpPr/>
      </dsp:nvSpPr>
      <dsp:spPr>
        <a:xfrm>
          <a:off x="1242597" y="1054900"/>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E0E13BB-CD88-43DC-B61D-0593639FFFE2}">
      <dsp:nvSpPr>
        <dsp:cNvPr id="0" name=""/>
        <dsp:cNvSpPr/>
      </dsp:nvSpPr>
      <dsp:spPr>
        <a:xfrm>
          <a:off x="569079"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Formative</a:t>
          </a:r>
        </a:p>
      </dsp:txBody>
      <dsp:txXfrm>
        <a:off x="569079" y="2443382"/>
        <a:ext cx="2072362" cy="720000"/>
      </dsp:txXfrm>
    </dsp:sp>
    <dsp:sp modelId="{95350A3F-2E9E-48A0-8B87-0F9E2752B827}">
      <dsp:nvSpPr>
        <dsp:cNvPr id="0" name=""/>
        <dsp:cNvSpPr/>
      </dsp:nvSpPr>
      <dsp:spPr>
        <a:xfrm>
          <a:off x="3408216" y="785492"/>
          <a:ext cx="1264141" cy="1264141"/>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20D96D-8E03-47C1-81B2-286C8E975F27}">
      <dsp:nvSpPr>
        <dsp:cNvPr id="0" name=""/>
        <dsp:cNvSpPr/>
      </dsp:nvSpPr>
      <dsp:spPr>
        <a:xfrm>
          <a:off x="3677623" y="1054900"/>
          <a:ext cx="725326" cy="725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9798E98-1AB1-4EFF-8A9E-CE6B95440F07}">
      <dsp:nvSpPr>
        <dsp:cNvPr id="0" name=""/>
        <dsp:cNvSpPr/>
      </dsp:nvSpPr>
      <dsp:spPr>
        <a:xfrm>
          <a:off x="3004105"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Brief eval , single point of observation</a:t>
          </a:r>
        </a:p>
      </dsp:txBody>
      <dsp:txXfrm>
        <a:off x="3004105" y="2443382"/>
        <a:ext cx="2072362" cy="720000"/>
      </dsp:txXfrm>
    </dsp:sp>
    <dsp:sp modelId="{28040F1D-A4F0-4EB3-BFA4-C61ED1070C0E}">
      <dsp:nvSpPr>
        <dsp:cNvPr id="0" name=""/>
        <dsp:cNvSpPr/>
      </dsp:nvSpPr>
      <dsp:spPr>
        <a:xfrm>
          <a:off x="5843242" y="785492"/>
          <a:ext cx="1264141" cy="1264141"/>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C9FF1A-5FAA-4470-8042-0767D2E1ECF3}">
      <dsp:nvSpPr>
        <dsp:cNvPr id="0" name=""/>
        <dsp:cNvSpPr/>
      </dsp:nvSpPr>
      <dsp:spPr>
        <a:xfrm>
          <a:off x="6112649" y="1054900"/>
          <a:ext cx="725326" cy="725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0707E81-E718-4469-8FFD-2A3C5E310D6F}">
      <dsp:nvSpPr>
        <dsp:cNvPr id="0" name=""/>
        <dsp:cNvSpPr/>
      </dsp:nvSpPr>
      <dsp:spPr>
        <a:xfrm>
          <a:off x="5439131"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Milestone based </a:t>
          </a:r>
        </a:p>
      </dsp:txBody>
      <dsp:txXfrm>
        <a:off x="5439131" y="2443382"/>
        <a:ext cx="2072362" cy="720000"/>
      </dsp:txXfrm>
    </dsp:sp>
    <dsp:sp modelId="{60BEAAD1-2E0A-4F33-9C44-4694BD74880A}">
      <dsp:nvSpPr>
        <dsp:cNvPr id="0" name=""/>
        <dsp:cNvSpPr/>
      </dsp:nvSpPr>
      <dsp:spPr>
        <a:xfrm>
          <a:off x="8278268" y="785492"/>
          <a:ext cx="1264141" cy="1264141"/>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1E83BE-FE52-440D-AA0A-8BAD9BB195E5}">
      <dsp:nvSpPr>
        <dsp:cNvPr id="0" name=""/>
        <dsp:cNvSpPr/>
      </dsp:nvSpPr>
      <dsp:spPr>
        <a:xfrm>
          <a:off x="8547675" y="1054900"/>
          <a:ext cx="725326" cy="725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0B42F93-F4D2-432D-81FF-28D87A1467C3}">
      <dsp:nvSpPr>
        <dsp:cNvPr id="0" name=""/>
        <dsp:cNvSpPr/>
      </dsp:nvSpPr>
      <dsp:spPr>
        <a:xfrm>
          <a:off x="7874157" y="2443382"/>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t>Occur in all phases of vista, student driven</a:t>
          </a:r>
        </a:p>
      </dsp:txBody>
      <dsp:txXfrm>
        <a:off x="7874157" y="2443382"/>
        <a:ext cx="2072362"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C3C3A6-B337-4D83-9CDB-B9C35780FF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1C79A68-3D73-4695-8C1E-3CDBCB536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97C6B7-F63D-48F8-8C65-A57506B0F13B}" type="datetimeFigureOut">
              <a:rPr lang="en-US" smtClean="0"/>
              <a:t>11/10/2025</a:t>
            </a:fld>
            <a:endParaRPr lang="en-US" dirty="0"/>
          </a:p>
        </p:txBody>
      </p:sp>
      <p:sp>
        <p:nvSpPr>
          <p:cNvPr id="4" name="Footer Placeholder 3">
            <a:extLst>
              <a:ext uri="{FF2B5EF4-FFF2-40B4-BE49-F238E27FC236}">
                <a16:creationId xmlns:a16="http://schemas.microsoft.com/office/drawing/2014/main" id="{3CF5045C-A7CE-41D4-85C5-0E9ACEEF9B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59ABD0F-F8EA-4B9F-8647-FC7D4AE3D83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AB78DD-9481-4863-BCCC-946573546DA1}" type="slidenum">
              <a:rPr lang="en-US" smtClean="0"/>
              <a:t>‹#›</a:t>
            </a:fld>
            <a:endParaRPr lang="en-US" dirty="0"/>
          </a:p>
        </p:txBody>
      </p:sp>
    </p:spTree>
    <p:extLst>
      <p:ext uri="{BB962C8B-B14F-4D97-AF65-F5344CB8AC3E}">
        <p14:creationId xmlns:p14="http://schemas.microsoft.com/office/powerpoint/2010/main" val="58504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9A0FA-2191-4F92-A1E4-6EB4598AC4EC}" type="datetimeFigureOut">
              <a:rPr lang="en-US" smtClean="0"/>
              <a:t>11/10/2025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359F2-43EF-4812-9DC0-98C0B1A40681}" type="slidenum">
              <a:rPr lang="en-US" smtClean="0"/>
              <a:t>‹#›</a:t>
            </a:fld>
            <a:endParaRPr lang="en-US" dirty="0"/>
          </a:p>
        </p:txBody>
      </p:sp>
    </p:spTree>
    <p:extLst>
      <p:ext uri="{BB962C8B-B14F-4D97-AF65-F5344CB8AC3E}">
        <p14:creationId xmlns:p14="http://schemas.microsoft.com/office/powerpoint/2010/main" val="47011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1</a:t>
            </a:fld>
            <a:endParaRPr lang="en-US" dirty="0"/>
          </a:p>
        </p:txBody>
      </p:sp>
    </p:spTree>
    <p:extLst>
      <p:ext uri="{BB962C8B-B14F-4D97-AF65-F5344CB8AC3E}">
        <p14:creationId xmlns:p14="http://schemas.microsoft.com/office/powerpoint/2010/main" val="1983523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3359F2-43EF-4812-9DC0-98C0B1A40681}" type="slidenum">
              <a:rPr lang="en-US" smtClean="0"/>
              <a:t>2</a:t>
            </a:fld>
            <a:endParaRPr lang="en-US" dirty="0"/>
          </a:p>
        </p:txBody>
      </p:sp>
    </p:spTree>
    <p:extLst>
      <p:ext uri="{BB962C8B-B14F-4D97-AF65-F5344CB8AC3E}">
        <p14:creationId xmlns:p14="http://schemas.microsoft.com/office/powerpoint/2010/main" val="972850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5635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g2e7d31d9c3e_5_17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4" name="Google Shape;524;g2e7d31d9c3e_5_179:notes"/>
          <p:cNvSpPr txBox="1">
            <a:spLocks noGrp="1"/>
          </p:cNvSpPr>
          <p:nvPr>
            <p:ph type="body" idx="1"/>
          </p:nvPr>
        </p:nvSpPr>
        <p:spPr>
          <a:xfrm>
            <a:off x="685800" y="4400550"/>
            <a:ext cx="5486400" cy="3600450"/>
          </a:xfrm>
          <a:prstGeom prst="rect">
            <a:avLst/>
          </a:prstGeom>
          <a:noFill/>
          <a:ln>
            <a:noFill/>
          </a:ln>
        </p:spPr>
        <p:txBody>
          <a:bodyPr spcFirstLastPara="1" wrap="square" lIns="41900" tIns="20950" rIns="41900" bIns="20950" anchor="t" anchorCtr="0">
            <a:noAutofit/>
          </a:bodyPr>
          <a:lstStyle/>
          <a:p>
            <a:pPr marL="0" marR="0" lvl="0" indent="0" algn="l" rtl="0">
              <a:spcBef>
                <a:spcPts val="0"/>
              </a:spcBef>
              <a:spcAft>
                <a:spcPts val="0"/>
              </a:spcAft>
              <a:buNone/>
            </a:pPr>
            <a:r>
              <a:rPr lang="en-US" sz="300" dirty="0">
                <a:solidFill>
                  <a:schemeClr val="dk1"/>
                </a:solidFill>
                <a:latin typeface="Calibri"/>
                <a:ea typeface="Calibri"/>
                <a:cs typeface="Calibri"/>
                <a:sym typeface="Calibri"/>
              </a:rPr>
              <a:t>After spring break</a:t>
            </a:r>
            <a:endParaRPr sz="300" dirty="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9"/>
        <p:cNvGrpSpPr/>
        <p:nvPr/>
      </p:nvGrpSpPr>
      <p:grpSpPr>
        <a:xfrm>
          <a:off x="0" y="0"/>
          <a:ext cx="0" cy="0"/>
          <a:chOff x="0" y="0"/>
          <a:chExt cx="0" cy="0"/>
        </a:xfrm>
      </p:grpSpPr>
      <p:sp>
        <p:nvSpPr>
          <p:cNvPr id="600" name="Google Shape;600;g2e7f000c293_3_4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1" name="Google Shape;601;g2e7f000c293_3_40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7666156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20XX</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087330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39887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31937252-EACE-4232-855F-5C47E3F8B087}"/>
              </a:ext>
            </a:extLst>
          </p:cNvPr>
          <p:cNvSpPr>
            <a:spLocks noGrp="1"/>
          </p:cNvSpPr>
          <p:nvPr>
            <p:ph type="ctrTitle" hasCustomPrompt="1"/>
          </p:nvPr>
        </p:nvSpPr>
        <p:spPr>
          <a:xfrm>
            <a:off x="457200" y="1070901"/>
            <a:ext cx="11265407" cy="1499616"/>
          </a:xfrm>
        </p:spPr>
        <p:txBody>
          <a:bodyPr>
            <a:noAutofit/>
          </a:bodyPr>
          <a:lstStyle>
            <a:lvl1pPr>
              <a:defRPr/>
            </a:lvl1pPr>
          </a:lstStyle>
          <a:p>
            <a:r>
              <a:rPr lang="en-US" dirty="0"/>
              <a:t>Click to add title</a:t>
            </a:r>
          </a:p>
        </p:txBody>
      </p:sp>
      <p:sp>
        <p:nvSpPr>
          <p:cNvPr id="25" name="Picture Placeholder 24">
            <a:extLst>
              <a:ext uri="{FF2B5EF4-FFF2-40B4-BE49-F238E27FC236}">
                <a16:creationId xmlns:a16="http://schemas.microsoft.com/office/drawing/2014/main" id="{CBA6DBC1-39A1-48A6-8B81-3CD966D06E81}"/>
              </a:ext>
            </a:extLst>
          </p:cNvPr>
          <p:cNvSpPr>
            <a:spLocks noGrp="1"/>
          </p:cNvSpPr>
          <p:nvPr>
            <p:ph type="pic" sz="quarter" idx="13" hasCustomPrompt="1"/>
          </p:nvPr>
        </p:nvSpPr>
        <p:spPr>
          <a:xfrm>
            <a:off x="448055" y="3103684"/>
            <a:ext cx="11274551" cy="3287971"/>
          </a:xfrm>
          <a:solidFill>
            <a:schemeClr val="accent2"/>
          </a:solidFill>
        </p:spPr>
        <p:txBody>
          <a:bodyPr anchor="t" anchorCtr="0">
            <a:normAutofit/>
          </a:bodyPr>
          <a:lstStyle>
            <a:lvl1pPr marL="0" indent="0" algn="ctr">
              <a:buNone/>
              <a:defRPr/>
            </a:lvl1pPr>
          </a:lstStyle>
          <a:p>
            <a:r>
              <a:rPr lang="en-US" dirty="0"/>
              <a:t>Click to add picture</a:t>
            </a:r>
          </a:p>
        </p:txBody>
      </p:sp>
    </p:spTree>
    <p:extLst>
      <p:ext uri="{BB962C8B-B14F-4D97-AF65-F5344CB8AC3E}">
        <p14:creationId xmlns:p14="http://schemas.microsoft.com/office/powerpoint/2010/main" val="2228195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26BD44-2224-46FF-A4E7-9C9FFE19726B}"/>
              </a:ext>
            </a:extLst>
          </p:cNvPr>
          <p:cNvSpPr>
            <a:spLocks noGrp="1"/>
          </p:cNvSpPr>
          <p:nvPr>
            <p:ph type="title"/>
          </p:nvPr>
        </p:nvSpPr>
        <p:spPr>
          <a:xfrm>
            <a:off x="457200" y="640079"/>
            <a:ext cx="3657600" cy="2100851"/>
          </a:xfrm>
        </p:spPr>
        <p:txBody>
          <a:bodyPr>
            <a:noAutofit/>
          </a:bodyPr>
          <a:lstStyle>
            <a:lvl1pPr>
              <a:defRPr/>
            </a:lvl1pPr>
          </a:lstStyle>
          <a:p>
            <a:r>
              <a:rPr lang="en-US"/>
              <a:t>Click to edit Master title style</a:t>
            </a:r>
            <a:endParaRPr lang="en-US" dirty="0"/>
          </a:p>
        </p:txBody>
      </p:sp>
      <p:sp>
        <p:nvSpPr>
          <p:cNvPr id="2" name="Content Placeholder 5">
            <a:extLst>
              <a:ext uri="{FF2B5EF4-FFF2-40B4-BE49-F238E27FC236}">
                <a16:creationId xmlns:a16="http://schemas.microsoft.com/office/drawing/2014/main" id="{FC87D77D-2EA4-028B-1ACF-E1120CE8F0E0}"/>
              </a:ext>
            </a:extLst>
          </p:cNvPr>
          <p:cNvSpPr>
            <a:spLocks noGrp="1"/>
          </p:cNvSpPr>
          <p:nvPr>
            <p:ph sz="quarter" idx="4" hasCustomPrompt="1"/>
          </p:nvPr>
        </p:nvSpPr>
        <p:spPr>
          <a:xfrm>
            <a:off x="457201" y="2862470"/>
            <a:ext cx="3657600" cy="3510898"/>
          </a:xfrm>
        </p:spPr>
        <p:txBody>
          <a:bodyPr anchor="t" anchorCtr="0">
            <a:normAutofit/>
          </a:bodyPr>
          <a:lstStyle>
            <a:lvl1pPr marL="0" indent="0">
              <a:buNone/>
              <a:defRPr/>
            </a:lvl1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icture Placeholder 3">
            <a:extLst>
              <a:ext uri="{FF2B5EF4-FFF2-40B4-BE49-F238E27FC236}">
                <a16:creationId xmlns:a16="http://schemas.microsoft.com/office/drawing/2014/main" id="{CCFA45C0-9EBE-13AF-9B5D-9D5F4BF223E0}"/>
              </a:ext>
            </a:extLst>
          </p:cNvPr>
          <p:cNvSpPr>
            <a:spLocks noGrp="1"/>
          </p:cNvSpPr>
          <p:nvPr>
            <p:ph type="pic" sz="quarter" idx="13" hasCustomPrompt="1"/>
          </p:nvPr>
        </p:nvSpPr>
        <p:spPr>
          <a:xfrm>
            <a:off x="4242815" y="640080"/>
            <a:ext cx="7491984" cy="5751576"/>
          </a:xfrm>
          <a:custGeom>
            <a:avLst/>
            <a:gdLst>
              <a:gd name="connsiteX0" fmla="*/ 3800341 w 7491984"/>
              <a:gd name="connsiteY0" fmla="*/ 0 h 5751576"/>
              <a:gd name="connsiteX1" fmla="*/ 7491984 w 7491984"/>
              <a:gd name="connsiteY1" fmla="*/ 0 h 5751576"/>
              <a:gd name="connsiteX2" fmla="*/ 7491984 w 7491984"/>
              <a:gd name="connsiteY2" fmla="*/ 5751576 h 5751576"/>
              <a:gd name="connsiteX3" fmla="*/ 3800341 w 7491984"/>
              <a:gd name="connsiteY3" fmla="*/ 5751576 h 5751576"/>
              <a:gd name="connsiteX4" fmla="*/ 0 w 7491984"/>
              <a:gd name="connsiteY4" fmla="*/ 0 h 5751576"/>
              <a:gd name="connsiteX5" fmla="*/ 3696432 w 7491984"/>
              <a:gd name="connsiteY5" fmla="*/ 0 h 5751576"/>
              <a:gd name="connsiteX6" fmla="*/ 3696432 w 7491984"/>
              <a:gd name="connsiteY6" fmla="*/ 5751576 h 5751576"/>
              <a:gd name="connsiteX7" fmla="*/ 0 w 7491984"/>
              <a:gd name="connsiteY7" fmla="*/ 5751576 h 5751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91984" h="5751576">
                <a:moveTo>
                  <a:pt x="3800341" y="0"/>
                </a:moveTo>
                <a:lnTo>
                  <a:pt x="7491984" y="0"/>
                </a:lnTo>
                <a:lnTo>
                  <a:pt x="7491984" y="5751576"/>
                </a:lnTo>
                <a:lnTo>
                  <a:pt x="3800341" y="5751576"/>
                </a:lnTo>
                <a:close/>
                <a:moveTo>
                  <a:pt x="0" y="0"/>
                </a:moveTo>
                <a:lnTo>
                  <a:pt x="3696432" y="0"/>
                </a:lnTo>
                <a:lnTo>
                  <a:pt x="3696432" y="5751576"/>
                </a:lnTo>
                <a:lnTo>
                  <a:pt x="0" y="5751576"/>
                </a:lnTo>
                <a:close/>
              </a:path>
            </a:pathLst>
          </a:custGeom>
          <a:solidFill>
            <a:schemeClr val="accent2"/>
          </a:solidFill>
        </p:spPr>
        <p:txBody>
          <a:bodyPr wrap="square" anchor="t" anchorCtr="0">
            <a:noAutofit/>
          </a:bodyPr>
          <a:lstStyle>
            <a:lvl1pPr marL="0" indent="0" algn="ctr">
              <a:buNone/>
              <a:defRPr/>
            </a:lvl1pPr>
          </a:lstStyle>
          <a:p>
            <a:r>
              <a:rPr lang="en-US" dirty="0"/>
              <a:t>Click to add picture</a:t>
            </a:r>
          </a:p>
        </p:txBody>
      </p:sp>
      <p:sp>
        <p:nvSpPr>
          <p:cNvPr id="9" name="Date Placeholder 8">
            <a:extLst>
              <a:ext uri="{FF2B5EF4-FFF2-40B4-BE49-F238E27FC236}">
                <a16:creationId xmlns:a16="http://schemas.microsoft.com/office/drawing/2014/main" id="{D5DDC5FA-EEDB-898F-533E-4094ADA899B9}"/>
              </a:ext>
            </a:extLst>
          </p:cNvPr>
          <p:cNvSpPr>
            <a:spLocks noGrp="1"/>
          </p:cNvSpPr>
          <p:nvPr>
            <p:ph type="dt" sz="half" idx="15"/>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E79B0359-4B55-D899-E584-A8E6B2ED9123}"/>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6B916D02-76FE-EAED-CC51-A50448811F7D}"/>
              </a:ext>
            </a:extLst>
          </p:cNvPr>
          <p:cNvSpPr>
            <a:spLocks noGrp="1"/>
          </p:cNvSpPr>
          <p:nvPr>
            <p:ph type="sldNum" sz="quarter" idx="17"/>
          </p:nvPr>
        </p:nvSpPr>
        <p:spPr>
          <a:xfrm>
            <a:off x="10682289"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0341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meline 2">
  <p:cSld name="Timeline 2">
    <p:spTree>
      <p:nvGrpSpPr>
        <p:cNvPr id="1" name="Shape 109"/>
        <p:cNvGrpSpPr/>
        <p:nvPr/>
      </p:nvGrpSpPr>
      <p:grpSpPr>
        <a:xfrm>
          <a:off x="0" y="0"/>
          <a:ext cx="0" cy="0"/>
          <a:chOff x="0" y="0"/>
          <a:chExt cx="0" cy="0"/>
        </a:xfrm>
      </p:grpSpPr>
      <p:sp>
        <p:nvSpPr>
          <p:cNvPr id="110" name="Google Shape;110;g2e7d31d9c3e_5_29"/>
          <p:cNvSpPr/>
          <p:nvPr/>
        </p:nvSpPr>
        <p:spPr>
          <a:xfrm>
            <a:off x="-24064" y="0"/>
            <a:ext cx="12216000" cy="34671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50" dirty="0">
              <a:solidFill>
                <a:schemeClr val="lt1"/>
              </a:solidFill>
              <a:latin typeface="EB Garamond"/>
              <a:ea typeface="EB Garamond"/>
              <a:cs typeface="EB Garamond"/>
              <a:sym typeface="EB Garamond"/>
            </a:endParaRPr>
          </a:p>
        </p:txBody>
      </p:sp>
      <p:sp>
        <p:nvSpPr>
          <p:cNvPr id="111" name="Google Shape;111;g2e7d31d9c3e_5_29"/>
          <p:cNvSpPr/>
          <p:nvPr/>
        </p:nvSpPr>
        <p:spPr>
          <a:xfrm>
            <a:off x="443346" y="420493"/>
            <a:ext cx="11305200" cy="6026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dirty="0">
              <a:solidFill>
                <a:schemeClr val="lt1"/>
              </a:solidFill>
              <a:latin typeface="EB Garamond"/>
              <a:ea typeface="EB Garamond"/>
              <a:cs typeface="EB Garamond"/>
              <a:sym typeface="EB Garamond"/>
            </a:endParaRPr>
          </a:p>
        </p:txBody>
      </p:sp>
      <p:sp>
        <p:nvSpPr>
          <p:cNvPr id="112" name="Google Shape;112;g2e7d31d9c3e_5_29"/>
          <p:cNvSpPr txBox="1">
            <a:spLocks noGrp="1"/>
          </p:cNvSpPr>
          <p:nvPr>
            <p:ph type="title"/>
          </p:nvPr>
        </p:nvSpPr>
        <p:spPr>
          <a:xfrm>
            <a:off x="914400" y="1057274"/>
            <a:ext cx="10511700" cy="1012800"/>
          </a:xfrm>
          <a:prstGeom prst="rect">
            <a:avLst/>
          </a:prstGeom>
          <a:noFill/>
          <a:ln>
            <a:noFill/>
          </a:ln>
        </p:spPr>
        <p:txBody>
          <a:bodyPr spcFirstLastPara="1" wrap="square" lIns="91425" tIns="0" rIns="91425" bIns="0" anchor="b" anchorCtr="0">
            <a:noAutofit/>
          </a:bodyPr>
          <a:lstStyle>
            <a:lvl1pPr lvl="0" algn="ctr" rtl="0">
              <a:lnSpc>
                <a:spcPct val="100000"/>
              </a:lnSpc>
              <a:spcBef>
                <a:spcPts val="0"/>
              </a:spcBef>
              <a:spcAft>
                <a:spcPts val="0"/>
              </a:spcAft>
              <a:buClr>
                <a:schemeClr val="accent6"/>
              </a:buClr>
              <a:buSzPts val="3600"/>
              <a:buFont typeface="Arial Black"/>
              <a:buNone/>
              <a:defRPr sz="3600">
                <a:solidFill>
                  <a:schemeClr val="accent6"/>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3" name="Google Shape;113;g2e7d31d9c3e_5_29"/>
          <p:cNvSpPr txBox="1">
            <a:spLocks noGrp="1"/>
          </p:cNvSpPr>
          <p:nvPr>
            <p:ph type="body" idx="1"/>
          </p:nvPr>
        </p:nvSpPr>
        <p:spPr>
          <a:xfrm>
            <a:off x="914400" y="2316067"/>
            <a:ext cx="10511700" cy="3948600"/>
          </a:xfrm>
          <a:prstGeom prst="rect">
            <a:avLst/>
          </a:prstGeom>
          <a:noFill/>
          <a:ln>
            <a:noFill/>
          </a:ln>
        </p:spPr>
        <p:txBody>
          <a:bodyPr spcFirstLastPara="1" wrap="square" lIns="91425" tIns="91425" rIns="91425" bIns="91425" anchor="t" anchorCtr="0">
            <a:normAutofit/>
          </a:bodyPr>
          <a:lstStyle>
            <a:lvl1pPr marL="457200" lvl="0" indent="-342900" algn="l" rtl="0">
              <a:lnSpc>
                <a:spcPct val="100000"/>
              </a:lnSpc>
              <a:spcBef>
                <a:spcPts val="1000"/>
              </a:spcBef>
              <a:spcAft>
                <a:spcPts val="0"/>
              </a:spcAft>
              <a:buClr>
                <a:schemeClr val="accent6"/>
              </a:buClr>
              <a:buSzPts val="1800"/>
              <a:buChar char="•"/>
              <a:defRPr sz="1800"/>
            </a:lvl1pPr>
            <a:lvl2pPr marL="914400" lvl="1" indent="-342900" algn="l" rtl="0">
              <a:lnSpc>
                <a:spcPct val="100000"/>
              </a:lnSpc>
              <a:spcBef>
                <a:spcPts val="1000"/>
              </a:spcBef>
              <a:spcAft>
                <a:spcPts val="0"/>
              </a:spcAft>
              <a:buClr>
                <a:schemeClr val="accent6"/>
              </a:buClr>
              <a:buSzPts val="1800"/>
              <a:buChar char="•"/>
              <a:defRPr sz="1800"/>
            </a:lvl2pPr>
            <a:lvl3pPr marL="1371600" lvl="2" indent="-342900" algn="l" rtl="0">
              <a:lnSpc>
                <a:spcPct val="100000"/>
              </a:lnSpc>
              <a:spcBef>
                <a:spcPts val="1000"/>
              </a:spcBef>
              <a:spcAft>
                <a:spcPts val="0"/>
              </a:spcAft>
              <a:buClr>
                <a:schemeClr val="accent6"/>
              </a:buClr>
              <a:buSzPts val="1800"/>
              <a:buChar char="•"/>
              <a:defRPr sz="1800"/>
            </a:lvl3pPr>
            <a:lvl4pPr marL="1828800" lvl="3" indent="-342900" algn="l" rtl="0">
              <a:lnSpc>
                <a:spcPct val="100000"/>
              </a:lnSpc>
              <a:spcBef>
                <a:spcPts val="1000"/>
              </a:spcBef>
              <a:spcAft>
                <a:spcPts val="0"/>
              </a:spcAft>
              <a:buClr>
                <a:schemeClr val="accent6"/>
              </a:buClr>
              <a:buSzPts val="1800"/>
              <a:buChar char="•"/>
              <a:defRPr sz="1800"/>
            </a:lvl4pPr>
            <a:lvl5pPr marL="2286000" lvl="4" indent="-342900" algn="l" rtl="0">
              <a:lnSpc>
                <a:spcPct val="100000"/>
              </a:lnSpc>
              <a:spcBef>
                <a:spcPts val="1000"/>
              </a:spcBef>
              <a:spcAft>
                <a:spcPts val="0"/>
              </a:spcAft>
              <a:buClr>
                <a:schemeClr val="accent6"/>
              </a:buClr>
              <a:buSzPts val="1800"/>
              <a:buChar char="•"/>
              <a:defRPr sz="1800"/>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14" name="Google Shape;114;g2e7d31d9c3e_5_29"/>
          <p:cNvSpPr txBox="1">
            <a:spLocks noGrp="1"/>
          </p:cNvSpPr>
          <p:nvPr>
            <p:ph type="sldNum" idx="12"/>
          </p:nvPr>
        </p:nvSpPr>
        <p:spPr>
          <a:xfrm>
            <a:off x="10358437" y="457199"/>
            <a:ext cx="1067700" cy="471600"/>
          </a:xfrm>
          <a:prstGeom prst="rect">
            <a:avLst/>
          </a:prstGeom>
          <a:noFill/>
          <a:ln>
            <a:noFill/>
          </a:ln>
        </p:spPr>
        <p:txBody>
          <a:bodyPr spcFirstLastPara="1" wrap="square" lIns="91425" tIns="45700" rIns="0" bIns="45700" anchor="ctr" anchorCtr="0">
            <a:noAutofit/>
          </a:bodyPr>
          <a:lstStyle>
            <a:lvl1pPr marL="0" lvl="0" indent="0" algn="r" rtl="0">
              <a:spcBef>
                <a:spcPts val="0"/>
              </a:spcBef>
              <a:buNone/>
              <a:defRPr sz="1600">
                <a:solidFill>
                  <a:schemeClr val="accent6"/>
                </a:solidFill>
                <a:latin typeface="Arial Black"/>
                <a:ea typeface="Arial Black"/>
                <a:cs typeface="Arial Black"/>
                <a:sym typeface="Arial Black"/>
              </a:defRPr>
            </a:lvl1pPr>
            <a:lvl2pPr marL="0" lvl="1" indent="0" algn="r" rtl="0">
              <a:spcBef>
                <a:spcPts val="0"/>
              </a:spcBef>
              <a:buNone/>
              <a:defRPr sz="1600">
                <a:solidFill>
                  <a:schemeClr val="accent6"/>
                </a:solidFill>
                <a:latin typeface="Arial Black"/>
                <a:ea typeface="Arial Black"/>
                <a:cs typeface="Arial Black"/>
                <a:sym typeface="Arial Black"/>
              </a:defRPr>
            </a:lvl2pPr>
            <a:lvl3pPr marL="0" lvl="2" indent="0" algn="r" rtl="0">
              <a:spcBef>
                <a:spcPts val="0"/>
              </a:spcBef>
              <a:buNone/>
              <a:defRPr sz="1600">
                <a:solidFill>
                  <a:schemeClr val="accent6"/>
                </a:solidFill>
                <a:latin typeface="Arial Black"/>
                <a:ea typeface="Arial Black"/>
                <a:cs typeface="Arial Black"/>
                <a:sym typeface="Arial Black"/>
              </a:defRPr>
            </a:lvl3pPr>
            <a:lvl4pPr marL="0" lvl="3" indent="0" algn="r" rtl="0">
              <a:spcBef>
                <a:spcPts val="0"/>
              </a:spcBef>
              <a:buNone/>
              <a:defRPr sz="1600">
                <a:solidFill>
                  <a:schemeClr val="accent6"/>
                </a:solidFill>
                <a:latin typeface="Arial Black"/>
                <a:ea typeface="Arial Black"/>
                <a:cs typeface="Arial Black"/>
                <a:sym typeface="Arial Black"/>
              </a:defRPr>
            </a:lvl4pPr>
            <a:lvl5pPr marL="0" lvl="4" indent="0" algn="r" rtl="0">
              <a:spcBef>
                <a:spcPts val="0"/>
              </a:spcBef>
              <a:buNone/>
              <a:defRPr sz="1600">
                <a:solidFill>
                  <a:schemeClr val="accent6"/>
                </a:solidFill>
                <a:latin typeface="Arial Black"/>
                <a:ea typeface="Arial Black"/>
                <a:cs typeface="Arial Black"/>
                <a:sym typeface="Arial Black"/>
              </a:defRPr>
            </a:lvl5pPr>
            <a:lvl6pPr marL="0" lvl="5" indent="0" algn="r" rtl="0">
              <a:spcBef>
                <a:spcPts val="0"/>
              </a:spcBef>
              <a:buNone/>
              <a:defRPr sz="1600">
                <a:solidFill>
                  <a:schemeClr val="accent6"/>
                </a:solidFill>
                <a:latin typeface="Arial Black"/>
                <a:ea typeface="Arial Black"/>
                <a:cs typeface="Arial Black"/>
                <a:sym typeface="Arial Black"/>
              </a:defRPr>
            </a:lvl6pPr>
            <a:lvl7pPr marL="0" lvl="6" indent="0" algn="r" rtl="0">
              <a:spcBef>
                <a:spcPts val="0"/>
              </a:spcBef>
              <a:buNone/>
              <a:defRPr sz="1600">
                <a:solidFill>
                  <a:schemeClr val="accent6"/>
                </a:solidFill>
                <a:latin typeface="Arial Black"/>
                <a:ea typeface="Arial Black"/>
                <a:cs typeface="Arial Black"/>
                <a:sym typeface="Arial Black"/>
              </a:defRPr>
            </a:lvl7pPr>
            <a:lvl8pPr marL="0" lvl="7" indent="0" algn="r" rtl="0">
              <a:spcBef>
                <a:spcPts val="0"/>
              </a:spcBef>
              <a:buNone/>
              <a:defRPr sz="1600">
                <a:solidFill>
                  <a:schemeClr val="accent6"/>
                </a:solidFill>
                <a:latin typeface="Arial Black"/>
                <a:ea typeface="Arial Black"/>
                <a:cs typeface="Arial Black"/>
                <a:sym typeface="Arial Black"/>
              </a:defRPr>
            </a:lvl8pPr>
            <a:lvl9pPr marL="0" lvl="8" indent="0" algn="r" rtl="0">
              <a:spcBef>
                <a:spcPts val="0"/>
              </a:spcBef>
              <a:buNone/>
              <a:defRPr sz="1600">
                <a:solidFill>
                  <a:schemeClr val="accent6"/>
                </a:solidFill>
                <a:latin typeface="Arial Black"/>
                <a:ea typeface="Arial Black"/>
                <a:cs typeface="Arial Black"/>
                <a:sym typeface="Arial Black"/>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482703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1"/>
        </a:solidFill>
        <a:effectLst/>
      </p:bgPr>
    </p:bg>
    <p:spTree>
      <p:nvGrpSpPr>
        <p:cNvPr id="1" name="Shape 290"/>
        <p:cNvGrpSpPr/>
        <p:nvPr/>
      </p:nvGrpSpPr>
      <p:grpSpPr>
        <a:xfrm>
          <a:off x="0" y="0"/>
          <a:ext cx="0" cy="0"/>
          <a:chOff x="0" y="0"/>
          <a:chExt cx="0" cy="0"/>
        </a:xfrm>
      </p:grpSpPr>
      <p:sp>
        <p:nvSpPr>
          <p:cNvPr id="291" name="Google Shape;291;g2e7f000c293_3_491"/>
          <p:cNvSpPr/>
          <p:nvPr/>
        </p:nvSpPr>
        <p:spPr>
          <a:xfrm>
            <a:off x="0" y="3764192"/>
            <a:ext cx="9825600" cy="3089100"/>
          </a:xfrm>
          <a:prstGeom prst="rtTriangle">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2" name="Google Shape;292;g2e7f000c293_3_491"/>
          <p:cNvSpPr/>
          <p:nvPr/>
        </p:nvSpPr>
        <p:spPr>
          <a:xfrm flipH="1">
            <a:off x="4777714" y="2072150"/>
            <a:ext cx="7413900" cy="4785900"/>
          </a:xfrm>
          <a:prstGeom prst="rtTriangle">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293" name="Google Shape;293;g2e7f000c293_3_491"/>
          <p:cNvGrpSpPr/>
          <p:nvPr/>
        </p:nvGrpSpPr>
        <p:grpSpPr>
          <a:xfrm>
            <a:off x="341189" y="-11"/>
            <a:ext cx="3001758" cy="1391229"/>
            <a:chOff x="3961956" y="4383950"/>
            <a:chExt cx="1160548" cy="548700"/>
          </a:xfrm>
        </p:grpSpPr>
        <p:sp>
          <p:nvSpPr>
            <p:cNvPr id="294" name="Google Shape;294;g2e7f000c293_3_491"/>
            <p:cNvSpPr/>
            <p:nvPr/>
          </p:nvSpPr>
          <p:spPr>
            <a:xfrm>
              <a:off x="4224904"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5" name="Google Shape;295;g2e7f000c293_3_491"/>
            <p:cNvSpPr/>
            <p:nvPr/>
          </p:nvSpPr>
          <p:spPr>
            <a:xfrm>
              <a:off x="4093430"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96" name="Google Shape;296;g2e7f000c293_3_491"/>
            <p:cNvSpPr/>
            <p:nvPr/>
          </p:nvSpPr>
          <p:spPr>
            <a:xfrm>
              <a:off x="3961956" y="4383950"/>
              <a:ext cx="897600" cy="548700"/>
            </a:xfrm>
            <a:prstGeom prst="parallelogram">
              <a:avLst>
                <a:gd name="adj" fmla="val 153193"/>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297" name="Google Shape;297;g2e7f000c293_3_491"/>
          <p:cNvSpPr/>
          <p:nvPr/>
        </p:nvSpPr>
        <p:spPr>
          <a:xfrm>
            <a:off x="270967" y="275000"/>
            <a:ext cx="11649900" cy="63081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298" name="Google Shape;298;g2e7f000c293_3_491"/>
          <p:cNvGrpSpPr/>
          <p:nvPr/>
        </p:nvGrpSpPr>
        <p:grpSpPr>
          <a:xfrm>
            <a:off x="46579" y="6029501"/>
            <a:ext cx="2124408" cy="822734"/>
            <a:chOff x="6917201" y="0"/>
            <a:chExt cx="2227777" cy="863400"/>
          </a:xfrm>
        </p:grpSpPr>
        <p:sp>
          <p:nvSpPr>
            <p:cNvPr id="299" name="Google Shape;299;g2e7f000c293_3_491"/>
            <p:cNvSpPr/>
            <p:nvPr/>
          </p:nvSpPr>
          <p:spPr>
            <a:xfrm>
              <a:off x="7641677"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0" name="Google Shape;300;g2e7f000c293_3_491"/>
            <p:cNvSpPr/>
            <p:nvPr/>
          </p:nvSpPr>
          <p:spPr>
            <a:xfrm>
              <a:off x="7279439"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1" name="Google Shape;301;g2e7f000c293_3_491"/>
            <p:cNvSpPr/>
            <p:nvPr/>
          </p:nvSpPr>
          <p:spPr>
            <a:xfrm>
              <a:off x="6917201" y="0"/>
              <a:ext cx="1503300" cy="863400"/>
            </a:xfrm>
            <a:prstGeom prst="parallelogram">
              <a:avLst>
                <a:gd name="adj" fmla="val 158024"/>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grpSp>
        <p:nvGrpSpPr>
          <p:cNvPr id="302" name="Google Shape;302;g2e7f000c293_3_491"/>
          <p:cNvGrpSpPr/>
          <p:nvPr/>
        </p:nvGrpSpPr>
        <p:grpSpPr>
          <a:xfrm>
            <a:off x="7848470" y="1657"/>
            <a:ext cx="4343273" cy="1681990"/>
            <a:chOff x="6917201" y="0"/>
            <a:chExt cx="2227777" cy="863400"/>
          </a:xfrm>
        </p:grpSpPr>
        <p:sp>
          <p:nvSpPr>
            <p:cNvPr id="303" name="Google Shape;303;g2e7f000c293_3_491"/>
            <p:cNvSpPr/>
            <p:nvPr/>
          </p:nvSpPr>
          <p:spPr>
            <a:xfrm>
              <a:off x="7641677"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4" name="Google Shape;304;g2e7f000c293_3_491"/>
            <p:cNvSpPr/>
            <p:nvPr/>
          </p:nvSpPr>
          <p:spPr>
            <a:xfrm>
              <a:off x="7279439"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05" name="Google Shape;305;g2e7f000c293_3_491"/>
            <p:cNvSpPr/>
            <p:nvPr/>
          </p:nvSpPr>
          <p:spPr>
            <a:xfrm>
              <a:off x="6917201" y="0"/>
              <a:ext cx="1503300" cy="863400"/>
            </a:xfrm>
            <a:prstGeom prst="parallelogram">
              <a:avLst>
                <a:gd name="adj" fmla="val 158024"/>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306" name="Google Shape;306;g2e7f000c293_3_491"/>
          <p:cNvSpPr txBox="1">
            <a:spLocks noGrp="1"/>
          </p:cNvSpPr>
          <p:nvPr>
            <p:ph type="title"/>
          </p:nvPr>
        </p:nvSpPr>
        <p:spPr>
          <a:xfrm>
            <a:off x="1858572" y="1734861"/>
            <a:ext cx="8489100" cy="3385500"/>
          </a:xfrm>
          <a:prstGeom prst="rect">
            <a:avLst/>
          </a:prstGeom>
        </p:spPr>
        <p:txBody>
          <a:bodyPr spcFirstLastPara="1" wrap="square" lIns="121900" tIns="121900" rIns="121900" bIns="121900" anchor="ctr" anchorCtr="0">
            <a:normAutofit/>
          </a:bodyPr>
          <a:lstStyle>
            <a:lvl1pPr lvl="0" algn="ctr" rtl="0">
              <a:spcBef>
                <a:spcPts val="0"/>
              </a:spcBef>
              <a:spcAft>
                <a:spcPts val="0"/>
              </a:spcAft>
              <a:buSzPts val="4300"/>
              <a:buNone/>
              <a:defRPr sz="4300"/>
            </a:lvl1pPr>
            <a:lvl2pPr lvl="1" algn="ctr" rtl="0">
              <a:spcBef>
                <a:spcPts val="0"/>
              </a:spcBef>
              <a:spcAft>
                <a:spcPts val="0"/>
              </a:spcAft>
              <a:buSzPts val="4300"/>
              <a:buNone/>
              <a:defRPr sz="4300"/>
            </a:lvl2pPr>
            <a:lvl3pPr lvl="2" algn="ctr" rtl="0">
              <a:spcBef>
                <a:spcPts val="0"/>
              </a:spcBef>
              <a:spcAft>
                <a:spcPts val="0"/>
              </a:spcAft>
              <a:buSzPts val="4300"/>
              <a:buNone/>
              <a:defRPr sz="4300"/>
            </a:lvl3pPr>
            <a:lvl4pPr lvl="3" algn="ctr" rtl="0">
              <a:spcBef>
                <a:spcPts val="0"/>
              </a:spcBef>
              <a:spcAft>
                <a:spcPts val="0"/>
              </a:spcAft>
              <a:buSzPts val="4300"/>
              <a:buNone/>
              <a:defRPr sz="4300"/>
            </a:lvl4pPr>
            <a:lvl5pPr lvl="4" algn="ctr" rtl="0">
              <a:spcBef>
                <a:spcPts val="0"/>
              </a:spcBef>
              <a:spcAft>
                <a:spcPts val="0"/>
              </a:spcAft>
              <a:buSzPts val="4300"/>
              <a:buNone/>
              <a:defRPr sz="4300"/>
            </a:lvl5pPr>
            <a:lvl6pPr lvl="5" algn="ctr" rtl="0">
              <a:spcBef>
                <a:spcPts val="0"/>
              </a:spcBef>
              <a:spcAft>
                <a:spcPts val="0"/>
              </a:spcAft>
              <a:buSzPts val="4300"/>
              <a:buNone/>
              <a:defRPr sz="4300"/>
            </a:lvl6pPr>
            <a:lvl7pPr lvl="6" algn="ctr" rtl="0">
              <a:spcBef>
                <a:spcPts val="0"/>
              </a:spcBef>
              <a:spcAft>
                <a:spcPts val="0"/>
              </a:spcAft>
              <a:buSzPts val="4300"/>
              <a:buNone/>
              <a:defRPr sz="4300"/>
            </a:lvl7pPr>
            <a:lvl8pPr lvl="7" algn="ctr" rtl="0">
              <a:spcBef>
                <a:spcPts val="0"/>
              </a:spcBef>
              <a:spcAft>
                <a:spcPts val="0"/>
              </a:spcAft>
              <a:buSzPts val="4300"/>
              <a:buNone/>
              <a:defRPr sz="4300"/>
            </a:lvl8pPr>
            <a:lvl9pPr lvl="8" algn="ctr" rtl="0">
              <a:spcBef>
                <a:spcPts val="0"/>
              </a:spcBef>
              <a:spcAft>
                <a:spcPts val="0"/>
              </a:spcAft>
              <a:buSzPts val="4300"/>
              <a:buNone/>
              <a:defRPr sz="4300"/>
            </a:lvl9pPr>
          </a:lstStyle>
          <a:p>
            <a:endParaRPr/>
          </a:p>
        </p:txBody>
      </p:sp>
      <p:sp>
        <p:nvSpPr>
          <p:cNvPr id="307" name="Google Shape;307;g2e7f000c293_3_491"/>
          <p:cNvSpPr txBox="1">
            <a:spLocks noGrp="1"/>
          </p:cNvSpPr>
          <p:nvPr>
            <p:ph type="sldNum" idx="12"/>
          </p:nvPr>
        </p:nvSpPr>
        <p:spPr>
          <a:xfrm>
            <a:off x="11187645" y="6058224"/>
            <a:ext cx="731700" cy="524700"/>
          </a:xfrm>
          <a:prstGeom prst="rect">
            <a:avLst/>
          </a:prstGeom>
        </p:spPr>
        <p:txBody>
          <a:bodyPr spcFirstLastPara="1" wrap="square" lIns="121900" tIns="121900" rIns="121900" bIns="121900"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647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595753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201489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861492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20XX</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491554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20XX</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3297532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20XX</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320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r>
              <a:rPr lang="en-US"/>
              <a:t>20XX</a:t>
            </a:r>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989077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58643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r>
              <a:rPr lang="en-US"/>
              <a:t>20XX</a:t>
            </a:r>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457D222-120F-E222-DE7E-B44B0BC1863F}"/>
              </a:ext>
            </a:extLst>
          </p:cNvPr>
          <p:cNvGrpSpPr/>
          <p:nvPr userDrawn="1"/>
        </p:nvGrpSpPr>
        <p:grpSpPr>
          <a:xfrm>
            <a:off x="428696" y="482137"/>
            <a:ext cx="11301155" cy="81191"/>
            <a:chOff x="428696" y="482137"/>
            <a:chExt cx="11301155" cy="81191"/>
          </a:xfrm>
        </p:grpSpPr>
        <p:sp>
          <p:nvSpPr>
            <p:cNvPr id="8" name="Rectangle 7">
              <a:extLst>
                <a:ext uri="{FF2B5EF4-FFF2-40B4-BE49-F238E27FC236}">
                  <a16:creationId xmlns:a16="http://schemas.microsoft.com/office/drawing/2014/main" id="{09DF259B-1168-B954-21F8-A08A3C462F3C}"/>
                </a:ext>
              </a:extLst>
            </p:cNvPr>
            <p:cNvSpPr/>
            <p:nvPr/>
          </p:nvSpPr>
          <p:spPr>
            <a:xfrm flipV="1">
              <a:off x="428696" y="482137"/>
              <a:ext cx="3703321" cy="81191"/>
            </a:xfrm>
            <a:prstGeom prst="rect">
              <a:avLst/>
            </a:prstGeom>
            <a:solidFill>
              <a:schemeClr val="accent3"/>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B5A595C-AA3A-9D82-01BB-7810CE5F7A5E}"/>
                </a:ext>
              </a:extLst>
            </p:cNvPr>
            <p:cNvSpPr/>
            <p:nvPr/>
          </p:nvSpPr>
          <p:spPr>
            <a:xfrm flipV="1">
              <a:off x="4235926" y="482137"/>
              <a:ext cx="3703321" cy="81191"/>
            </a:xfrm>
            <a:prstGeom prst="rect">
              <a:avLst/>
            </a:prstGeom>
            <a:solidFill>
              <a:schemeClr val="accent1"/>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178CB63-8F78-566B-8120-9DC73FB7B23B}"/>
                </a:ext>
              </a:extLst>
            </p:cNvPr>
            <p:cNvSpPr/>
            <p:nvPr/>
          </p:nvSpPr>
          <p:spPr>
            <a:xfrm flipV="1">
              <a:off x="8026530" y="482137"/>
              <a:ext cx="3703321" cy="81191"/>
            </a:xfrm>
            <a:prstGeom prst="rect">
              <a:avLst/>
            </a:prstGeom>
            <a:solidFill>
              <a:schemeClr val="accent4"/>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0910551"/>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 id="2147483812" r:id="rId13"/>
    <p:sldLayoutId id="2147483813" r:id="rId14"/>
    <p:sldLayoutId id="2147483814" r:id="rId15"/>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umassmemorial-my.sharepoint.com/personal/macginnc_umassmemorial_org/Documents/Attachments/LPP%20Preceptor_AY2425%20Discovery%20Year%202%20Semester-based%20Evaluation%20Report%20Fall%202024.pdf?e=4%3ad71eb051fd124e6c8b4a4af3f6ec7989&amp;web=1&amp;sharingv2=true&amp;fromShare=true&amp;at=9&amp;xsdata=MDV8MDJ8Q2hyaXN0aW5lLk1hY0dpbm5pc0B1bWFzc21lbW9yaWFsLm9yZ3w1ODY4ZWZiOWZmMzQ0NjAwNjUzMzA4ZGQ0OTEyZjhhYnw5OTEwOTQxNDk3ZGY0MTExYTU0YTYzMzkwOWYzOTAwM3wwfDB8NjM4NzQ3MDY4MDIzNDYzODA3fFVua25vd258VFdGcGJHWnNiM2Q4ZXlKRmJYQjBlVTFoY0draU9uUnlkV1VzSWxZaU9pSXdMakF1TURBd01DSXNJbEFpT2lKWGFXNHpNaUlzSWtGT0lqb2lUV0ZwYkNJc0lsZFVJam95ZlE9PXwwfHx8&amp;sdata=SjcrR2c5MlM0WW9id01lbEVObGpGNUxVbVAxZ2QrVDNuaTcwSzBlWWlKND0%3d" TargetMode="External"/><Relationship Id="rId2" Type="http://schemas.openxmlformats.org/officeDocument/2006/relationships/hyperlink" Target="https://umassmemorial-my.sharepoint.com/personal/macginnc_umassmemorial_org/Documents/Attachments/LPP%20Preceptor_AY2425%20Discovery%20Year%202%20Semester-based%20Evaluation%20Report%20Fall%202024.pdf?e=4%3ad71eb051fd124e6c8b4a4af3f6ec7989&amp;web=1&amp;sharingv2=true&amp;fromShare=true&amp;at=9&amp;xsdata=MDV8MDJ8Q2hyaXN0aW5lLk1hY0dpbm5pc0B1bWFzc21lbW9yaWFsLm9yZ3w1ODY4ZWZiOWZmMzQ0NjAwNjUzMzA4ZGQ0OTEyZjhhYnw5OTEwOTQxNDk3ZGY0MTExYTU0YTYzMzkwOWYzOTAwM3wwfDB8NjM4NzQ3MDY4MDIzNDQ0MjYzfFVua25vd258VFdGcGJHWnNiM2Q4ZXlKRmJYQjBlVTFoY0draU9uUnlkV1VzSWxZaU9pSXdMakF1TURBd01DSXNJbEFpT2lKWGFXNHpNaUlzSWtGT0lqb2lUV0ZwYkNJc0lsZFVJam95ZlE9PXwwfHx8&amp;sdata=QmxlVkN6MS9lcEtsR2NBV3hDWGpqZjFkYmJCOFNxM2RWazV5bThlYjNLYz0%3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25.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2.xml"/><Relationship Id="rId4" Type="http://schemas.openxmlformats.org/officeDocument/2006/relationships/hyperlink" Target="https://nam12.safelinks.protection.outlook.com/?url=https%3A%2F%2Fwww.umassmed.edu%2Fes%2Foume%2Fcurriculum%2FVista-Curriculum%2Fdiscovery-phase%2Flongitudinal-preceptor-program%2F&amp;data=05%7C02%7CChristine.MacGinnis%40umassmemorial.org%7C18352f921f4d4520f49208dd49222fe2%7C9910941497df4111a54a633909f39003%7C0%7C0%7C638747133401553920%7CUnknown%7CTWFpbGZsb3d8eyJFbXB0eU1hcGkiOnRydWUsIlYiOiIwLjAuMDAwMCIsIlAiOiJXaW4zMiIsIkFOIjoiTWFpbCIsIldUIjoyfQ%3D%3D%7C0%7C%7C%7C&amp;sdata=Ci2sISAyP0Mw80wHaXbdZHhREn0xXQiz5V8YKyrzzL4%3D&amp;reserved=0"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nam12.safelinks.protection.outlook.com/?url=https%3A%2F%2Fumassmed.oasisscheduling.com%2Fua%2F5323b63f54bc49f2&amp;data=05%7C02%7CChristine.MacGinnis%40umassmemorial.org%7C5641aeb5be854bf4768108dd039df922%7C9910941497df4111a54a633909f39003%7C0%7C0%7C638670699206189818%7CUnknown%7CTWFpbGZsb3d8eyJFbXB0eU1hcGkiOnRydWUsIlYiOiIwLjAuMDAwMCIsIlAiOiJXaW4zMiIsIkFOIjoiTWFpbCIsIldUIjoyfQ%3D%3D%7C0%7C%7C%7C&amp;sdata=Bn7v0OueOkhh70PTSN4CJG%2FvjwZu%2FvnzzxBQ0XGZL8w%3D&amp;reserved=0" TargetMode="External"/><Relationship Id="rId2" Type="http://schemas.openxmlformats.org/officeDocument/2006/relationships/hyperlink" Target="mailto:Christine.MacGinnis@umassmemorial.org" TargetMode="External"/><Relationship Id="rId1" Type="http://schemas.openxmlformats.org/officeDocument/2006/relationships/slideLayout" Target="../slideLayouts/slideLayout7.xml"/><Relationship Id="rId4" Type="http://schemas.openxmlformats.org/officeDocument/2006/relationships/hyperlink" Target="mailto:IREA@umassmed.edu"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umassmemorial-my.sharepoint.com/personal/macginnc_umassmemorial_org/Documents/Attachments/LPP%20Preceptor_AY2425%20Discovery%20Year%201%20Semester-based%20Evaluation%20Report%20Fall%202024.pdf?e=4%3ad01599b09e414f3fbfb6bf5a418e68a2&amp;web=1&amp;sharingv2=true&amp;fromShare=true&amp;at=9&amp;xsdata=MDV8MDJ8Q2hyaXN0aW5lLk1hY0dpbm5pc0B1bWFzc21lbW9yaWFsLm9yZ3w4ZGQwNjRkMGYzMGI0NjE2NmFhNzA4ZGQ0OTExNjZmNXw5OTEwOTQxNDk3ZGY0MTExYTU0YTYzMzkwOWYzOTAwM3wwfDB8NjM4NzQ3MDYxMjYzNzU3MjIyfFVua25vd258VFdGcGJHWnNiM2Q4ZXlKRmJYQjBlVTFoY0draU9uUnlkV1VzSWxZaU9pSXdMakF1TURBd01DSXNJbEFpT2lKWGFXNHpNaUlzSWtGT0lqb2lUV0ZwYkNJc0lsZFVJam95ZlE9PXwwfHx8&amp;sdata=MWMrMnI0aVZDY3NoN254Uy9OUEFDQnp0aUx6RG95U1BFQzBwQmVCWmdXWT0%3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C0524398-BFB4-4C4A-8317-83B8729F9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3" name="Rectangle 22">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Placeholder 9" descr="A stethoscope on a clipboard">
            <a:extLst>
              <a:ext uri="{FF2B5EF4-FFF2-40B4-BE49-F238E27FC236}">
                <a16:creationId xmlns:a16="http://schemas.microsoft.com/office/drawing/2014/main" id="{CC4B82FA-2EA0-5319-6B9C-8D78349FCB09}"/>
              </a:ext>
            </a:extLst>
          </p:cNvPr>
          <p:cNvPicPr>
            <a:picLocks noGrp="1" noChangeAspect="1"/>
          </p:cNvPicPr>
          <p:nvPr>
            <p:ph type="pic" sz="quarter" idx="13"/>
          </p:nvPr>
        </p:nvPicPr>
        <p:blipFill rotWithShape="1">
          <a:blip r:embed="rId3"/>
          <a:srcRect t="15730"/>
          <a:stretch/>
        </p:blipFill>
        <p:spPr>
          <a:xfrm>
            <a:off x="-2" y="10"/>
            <a:ext cx="12192002" cy="6857990"/>
          </a:xfrm>
          <a:prstGeom prst="rect">
            <a:avLst/>
          </a:prstGeom>
        </p:spPr>
      </p:pic>
      <p:sp>
        <p:nvSpPr>
          <p:cNvPr id="25" name="Rectangle 24">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tx1">
                  <a:alpha val="30000"/>
                </a:schemeClr>
              </a:gs>
              <a:gs pos="30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479F0267-9D1C-BDA9-A152-B01CD379FC92}"/>
              </a:ext>
            </a:extLst>
          </p:cNvPr>
          <p:cNvSpPr>
            <a:spLocks noGrp="1"/>
          </p:cNvSpPr>
          <p:nvPr>
            <p:ph type="ctrTitle"/>
          </p:nvPr>
        </p:nvSpPr>
        <p:spPr>
          <a:xfrm>
            <a:off x="7848600" y="2187019"/>
            <a:ext cx="4023360" cy="45719"/>
          </a:xfrm>
        </p:spPr>
        <p:txBody>
          <a:bodyPr vert="horz" lIns="91440" tIns="45720" rIns="91440" bIns="45720" rtlCol="0" anchor="b">
            <a:normAutofit fontScale="90000"/>
          </a:bodyPr>
          <a:lstStyle/>
          <a:p>
            <a:r>
              <a:rPr lang="en-US" sz="3200" dirty="0">
                <a:solidFill>
                  <a:schemeClr val="bg1"/>
                </a:solidFill>
              </a:rPr>
              <a:t>LPP </a:t>
            </a:r>
            <a:br>
              <a:rPr lang="en-US" sz="3200" dirty="0">
                <a:solidFill>
                  <a:schemeClr val="bg1"/>
                </a:solidFill>
              </a:rPr>
            </a:br>
            <a:r>
              <a:rPr lang="en-US" sz="3200" dirty="0">
                <a:solidFill>
                  <a:schemeClr val="bg1"/>
                </a:solidFill>
              </a:rPr>
              <a:t>Fall Check in</a:t>
            </a:r>
            <a:br>
              <a:rPr lang="en-US" sz="3200" dirty="0">
                <a:solidFill>
                  <a:schemeClr val="bg1"/>
                </a:solidFill>
              </a:rPr>
            </a:br>
            <a:r>
              <a:rPr lang="en-US" sz="3200" dirty="0">
                <a:solidFill>
                  <a:schemeClr val="bg1"/>
                </a:solidFill>
              </a:rPr>
              <a:t>Dr. Apeksha Tripathi</a:t>
            </a:r>
            <a:br>
              <a:rPr lang="en-US" sz="3200" dirty="0">
                <a:solidFill>
                  <a:schemeClr val="bg1"/>
                </a:solidFill>
              </a:rPr>
            </a:br>
            <a:r>
              <a:rPr lang="en-US" sz="3200" dirty="0">
                <a:solidFill>
                  <a:schemeClr val="bg1"/>
                </a:solidFill>
              </a:rPr>
              <a:t>Dr. Chris MacGinnis</a:t>
            </a:r>
          </a:p>
        </p:txBody>
      </p:sp>
    </p:spTree>
    <p:extLst>
      <p:ext uri="{BB962C8B-B14F-4D97-AF65-F5344CB8AC3E}">
        <p14:creationId xmlns:p14="http://schemas.microsoft.com/office/powerpoint/2010/main" val="1039759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7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02DAF-CC06-F913-6DDF-D3644CE496DD}"/>
              </a:ext>
            </a:extLst>
          </p:cNvPr>
          <p:cNvSpPr>
            <a:spLocks noGrp="1"/>
          </p:cNvSpPr>
          <p:nvPr>
            <p:ph type="title"/>
          </p:nvPr>
        </p:nvSpPr>
        <p:spPr/>
        <p:txBody>
          <a:bodyPr/>
          <a:lstStyle/>
          <a:p>
            <a:r>
              <a:rPr lang="en-US" dirty="0"/>
              <a:t> LPP Year 2</a:t>
            </a:r>
          </a:p>
        </p:txBody>
      </p:sp>
      <p:sp>
        <p:nvSpPr>
          <p:cNvPr id="3" name="Content Placeholder 2">
            <a:extLst>
              <a:ext uri="{FF2B5EF4-FFF2-40B4-BE49-F238E27FC236}">
                <a16:creationId xmlns:a16="http://schemas.microsoft.com/office/drawing/2014/main" id="{6A36F5D8-0018-20EC-99FC-72A44B5166F7}"/>
              </a:ext>
            </a:extLst>
          </p:cNvPr>
          <p:cNvSpPr>
            <a:spLocks noGrp="1"/>
          </p:cNvSpPr>
          <p:nvPr>
            <p:ph idx="1"/>
          </p:nvPr>
        </p:nvSpPr>
        <p:spPr/>
        <p:txBody>
          <a:bodyPr/>
          <a:lstStyle/>
          <a:p>
            <a:r>
              <a:rPr lang="en-US" sz="1800" u="none" strike="noStrike" dirty="0">
                <a:solidFill>
                  <a:srgbClr val="323130"/>
                </a:solidFill>
                <a:effectLst/>
                <a:latin typeface="Segoe UI" panose="020B0502040204020203" pitchFamily="34" charset="0"/>
                <a:ea typeface="Times New Roman" panose="02020603050405020304" pitchFamily="18" charset="0"/>
                <a:hlinkClick r:id="rId2"/>
              </a:rPr>
              <a:t>LPP Preceptor_AY2425 Discovery Year 2 Semester-based Evaluation Report Fall 2024 </a:t>
            </a:r>
            <a:endParaRPr lang="en-US" dirty="0"/>
          </a:p>
        </p:txBody>
      </p:sp>
      <p:sp>
        <p:nvSpPr>
          <p:cNvPr id="4" name="Rectangle 2">
            <a:extLst>
              <a:ext uri="{FF2B5EF4-FFF2-40B4-BE49-F238E27FC236}">
                <a16:creationId xmlns:a16="http://schemas.microsoft.com/office/drawing/2014/main" id="{E3004BB4-B223-89AF-34BF-9F3B087D079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AutoShape 1">
            <a:hlinkClick r:id="rId3"/>
            <a:extLst>
              <a:ext uri="{FF2B5EF4-FFF2-40B4-BE49-F238E27FC236}">
                <a16:creationId xmlns:a16="http://schemas.microsoft.com/office/drawing/2014/main" id="{3C0D0BAC-4F06-A6E2-C361-875F007A1AA0}"/>
              </a:ext>
            </a:extLst>
          </p:cNvPr>
          <p:cNvSpPr>
            <a:spLocks noChangeArrowheads="1"/>
          </p:cNvSpPr>
          <p:nvPr/>
        </p:nvSpPr>
        <p:spPr bwMode="auto">
          <a:xfrm>
            <a:off x="0" y="0"/>
            <a:ext cx="1600200" cy="381000"/>
          </a:xfrm>
          <a:prstGeom prst="roundRect">
            <a:avLst>
              <a:gd name="adj" fmla="val 2000"/>
            </a:avLst>
          </a:prstGeom>
          <a:solidFill>
            <a:srgbClr val="005A9E"/>
          </a:solidFill>
          <a:ln w="9525">
            <a:solidFill>
              <a:srgbClr val="005A9E"/>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FFFFFF"/>
                </a:solidFill>
                <a:effectLst/>
                <a:latin typeface="Segoe UI" panose="020B0502040204020203" pitchFamily="34" charset="0"/>
                <a:ea typeface="Times New Roman" panose="02020603050405020304" pitchFamily="18" charset="0"/>
                <a:cs typeface="Segoe UI" panose="020B0502040204020203" pitchFamily="34" charset="0"/>
              </a:rPr>
              <a:t>Open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1832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DF4408-4F13-AAC3-DBE5-A767CBF0F5A6}"/>
              </a:ext>
            </a:extLst>
          </p:cNvPr>
          <p:cNvSpPr>
            <a:spLocks noGrp="1"/>
          </p:cNvSpPr>
          <p:nvPr>
            <p:ph type="title"/>
          </p:nvPr>
        </p:nvSpPr>
        <p:spPr>
          <a:xfrm>
            <a:off x="746228" y="1037967"/>
            <a:ext cx="3054091" cy="4709131"/>
          </a:xfrm>
        </p:spPr>
        <p:txBody>
          <a:bodyPr anchor="ctr">
            <a:normAutofit/>
          </a:bodyPr>
          <a:lstStyle/>
          <a:p>
            <a:r>
              <a:rPr lang="en-US" dirty="0"/>
              <a:t>LPP 2 comments</a:t>
            </a:r>
          </a:p>
        </p:txBody>
      </p:sp>
      <p:sp>
        <p:nvSpPr>
          <p:cNvPr id="11" name="Rectangle 10">
            <a:extLst>
              <a:ext uri="{FF2B5EF4-FFF2-40B4-BE49-F238E27FC236}">
                <a16:creationId xmlns:a16="http://schemas.microsoft.com/office/drawing/2014/main" id="{2987D6F4-EC95-4EF1-A8AD-4B70386C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F5F792DF-9D0A-4DB6-9A9E-7312F5A7E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74980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0981DC48-F658-C63C-BE2F-831E34475430}"/>
              </a:ext>
            </a:extLst>
          </p:cNvPr>
          <p:cNvGraphicFramePr>
            <a:graphicFrameLocks noGrp="1"/>
          </p:cNvGraphicFramePr>
          <p:nvPr>
            <p:ph idx="1"/>
            <p:extLst>
              <p:ext uri="{D42A27DB-BD31-4B8C-83A1-F6EECF244321}">
                <p14:modId xmlns:p14="http://schemas.microsoft.com/office/powerpoint/2010/main" val="1301638042"/>
              </p:ext>
            </p:extLst>
          </p:nvPr>
        </p:nvGraphicFramePr>
        <p:xfrm>
          <a:off x="4598438" y="1207783"/>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5440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0" name="Rectangle 49">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2" name="Rectangle 51">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4" name="Rectangle 53">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56" name="Rectangle 55">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8F2DBA-A8C7-57D3-32B9-7696273301A4}"/>
              </a:ext>
            </a:extLst>
          </p:cNvPr>
          <p:cNvSpPr>
            <a:spLocks noGrp="1"/>
          </p:cNvSpPr>
          <p:nvPr>
            <p:ph type="title"/>
          </p:nvPr>
        </p:nvSpPr>
        <p:spPr>
          <a:xfrm>
            <a:off x="4579243" y="1419225"/>
            <a:ext cx="6798608" cy="2346136"/>
          </a:xfrm>
        </p:spPr>
        <p:txBody>
          <a:bodyPr vert="horz" lIns="91440" tIns="45720" rIns="91440" bIns="45720" rtlCol="0" anchor="b">
            <a:normAutofit/>
          </a:bodyPr>
          <a:lstStyle/>
          <a:p>
            <a:r>
              <a:rPr lang="en-US" sz="4400"/>
              <a:t>Curricular Review</a:t>
            </a:r>
          </a:p>
        </p:txBody>
      </p:sp>
      <p:sp>
        <p:nvSpPr>
          <p:cNvPr id="58" name="Rectangle 57">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0" name="Rectangle 59">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2" name="Rectangle 61">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45" name="Graphic 44" descr="Books">
            <a:extLst>
              <a:ext uri="{FF2B5EF4-FFF2-40B4-BE49-F238E27FC236}">
                <a16:creationId xmlns:a16="http://schemas.microsoft.com/office/drawing/2014/main" id="{78ADF1BB-530C-98BB-489C-BE7FEFAC8B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700" y="2049354"/>
            <a:ext cx="3053422" cy="3053422"/>
          </a:xfrm>
          <a:prstGeom prst="rect">
            <a:avLst/>
          </a:prstGeom>
        </p:spPr>
      </p:pic>
    </p:spTree>
    <p:extLst>
      <p:ext uri="{BB962C8B-B14F-4D97-AF65-F5344CB8AC3E}">
        <p14:creationId xmlns:p14="http://schemas.microsoft.com/office/powerpoint/2010/main" val="1265782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C3FF8F-F866-4A0F-AFE1-E4CC98ED09D6}"/>
              </a:ext>
            </a:extLst>
          </p:cNvPr>
          <p:cNvSpPr>
            <a:spLocks noGrp="1"/>
          </p:cNvSpPr>
          <p:nvPr>
            <p:ph type="title"/>
          </p:nvPr>
        </p:nvSpPr>
        <p:spPr>
          <a:xfrm>
            <a:off x="959157" y="1113764"/>
            <a:ext cx="3269749" cy="4624327"/>
          </a:xfrm>
        </p:spPr>
        <p:txBody>
          <a:bodyPr anchor="ctr">
            <a:normAutofit/>
          </a:bodyPr>
          <a:lstStyle/>
          <a:p>
            <a:r>
              <a:rPr lang="en-US">
                <a:solidFill>
                  <a:srgbClr val="FFFFFF"/>
                </a:solidFill>
              </a:rPr>
              <a:t>Where they have been</a:t>
            </a:r>
          </a:p>
        </p:txBody>
      </p:sp>
      <p:sp>
        <p:nvSpPr>
          <p:cNvPr id="3" name="Content Placeholder 2">
            <a:extLst>
              <a:ext uri="{FF2B5EF4-FFF2-40B4-BE49-F238E27FC236}">
                <a16:creationId xmlns:a16="http://schemas.microsoft.com/office/drawing/2014/main" id="{2F817417-9E57-40D0-A345-72A469003DD3}"/>
              </a:ext>
            </a:extLst>
          </p:cNvPr>
          <p:cNvSpPr>
            <a:spLocks noGrp="1"/>
          </p:cNvSpPr>
          <p:nvPr>
            <p:ph idx="1"/>
          </p:nvPr>
        </p:nvSpPr>
        <p:spPr>
          <a:xfrm>
            <a:off x="5015061" y="669304"/>
            <a:ext cx="6249024" cy="5068788"/>
          </a:xfrm>
        </p:spPr>
        <p:txBody>
          <a:bodyPr anchor="ctr">
            <a:normAutofit/>
          </a:bodyPr>
          <a:lstStyle/>
          <a:p>
            <a:pPr marL="0" indent="0">
              <a:lnSpc>
                <a:spcPct val="90000"/>
              </a:lnSpc>
              <a:buNone/>
            </a:pPr>
            <a:r>
              <a:rPr lang="en-US" sz="1400" b="0" i="0" u="none" strike="noStrike" baseline="0" dirty="0">
                <a:latin typeface="Georgia Pro" panose="02040502050405020303" pitchFamily="18" charset="0"/>
              </a:rPr>
              <a:t> </a:t>
            </a:r>
            <a:r>
              <a:rPr lang="en-US" sz="1400" b="1" i="0" u="none" strike="noStrike" baseline="0" dirty="0">
                <a:latin typeface="Georgia Pro" panose="02040502050405020303" pitchFamily="18" charset="0"/>
              </a:rPr>
              <a:t>P1Building Working Cell and tissues</a:t>
            </a:r>
          </a:p>
          <a:p>
            <a:pPr marL="0" indent="0">
              <a:lnSpc>
                <a:spcPct val="90000"/>
              </a:lnSpc>
              <a:buNone/>
            </a:pPr>
            <a:r>
              <a:rPr lang="en-US" sz="1400" dirty="0"/>
              <a:t>introduce the principles of clinically relevant genetics, biochemistry, histology, and physiology, helping to promote an understanding at the molecular level of how cells and tissues are built, organized, and how function and dysfunction can lead to disease. </a:t>
            </a:r>
          </a:p>
          <a:p>
            <a:pPr marL="0" indent="0">
              <a:lnSpc>
                <a:spcPct val="90000"/>
              </a:lnSpc>
              <a:buNone/>
            </a:pPr>
            <a:r>
              <a:rPr lang="en-US" sz="1400" b="1" dirty="0"/>
              <a:t>Skills  </a:t>
            </a:r>
            <a:r>
              <a:rPr lang="en-US" sz="1400" dirty="0">
                <a:solidFill>
                  <a:srgbClr val="C00000"/>
                </a:solidFill>
              </a:rPr>
              <a:t>PD VS, Heart, and Lungs/ LPP/OHC/ White coat </a:t>
            </a:r>
            <a:r>
              <a:rPr lang="en-US" sz="1400" b="1" dirty="0">
                <a:solidFill>
                  <a:srgbClr val="C00000"/>
                </a:solidFill>
              </a:rPr>
              <a:t> </a:t>
            </a:r>
          </a:p>
          <a:p>
            <a:pPr marL="0" indent="0">
              <a:lnSpc>
                <a:spcPct val="90000"/>
              </a:lnSpc>
              <a:buNone/>
            </a:pPr>
            <a:r>
              <a:rPr lang="en-US" sz="1400" b="1" dirty="0">
                <a:solidFill>
                  <a:srgbClr val="C00000"/>
                </a:solidFill>
              </a:rPr>
              <a:t> </a:t>
            </a:r>
            <a:r>
              <a:rPr lang="en-US" sz="1400" dirty="0">
                <a:solidFill>
                  <a:srgbClr val="C00000"/>
                </a:solidFill>
              </a:rPr>
              <a:t>ECL small groups CC, Cardinal 7, FH</a:t>
            </a:r>
          </a:p>
          <a:p>
            <a:pPr marL="0" indent="0">
              <a:lnSpc>
                <a:spcPct val="90000"/>
              </a:lnSpc>
              <a:buNone/>
            </a:pPr>
            <a:r>
              <a:rPr lang="en-US" sz="1400" b="1" dirty="0"/>
              <a:t>     </a:t>
            </a:r>
            <a:endParaRPr lang="en-US" sz="1400" dirty="0">
              <a:latin typeface="Georgia Pro" panose="02040502050405020303" pitchFamily="18" charset="0"/>
            </a:endParaRPr>
          </a:p>
          <a:p>
            <a:pPr marL="0" indent="0">
              <a:lnSpc>
                <a:spcPct val="90000"/>
              </a:lnSpc>
              <a:buNone/>
            </a:pPr>
            <a:r>
              <a:rPr lang="en-US" sz="1400" b="1" dirty="0">
                <a:latin typeface="Georgia Pro" panose="02040502050405020303" pitchFamily="18" charset="0"/>
              </a:rPr>
              <a:t>P2 Foundations of Disease and prevention finishing on 11/18</a:t>
            </a:r>
          </a:p>
          <a:p>
            <a:pPr marL="0" indent="0">
              <a:lnSpc>
                <a:spcPct val="90000"/>
              </a:lnSpc>
              <a:buNone/>
            </a:pPr>
            <a:r>
              <a:rPr lang="en-US" sz="1400" b="0" i="0" baseline="0" dirty="0"/>
              <a:t> This is an integrated four-week, first year (MS1) course taught in the fall, that provides foundational knowledge of disease pathogenesis and the clinical elements of disease through the lens of cancer.. </a:t>
            </a:r>
            <a:endParaRPr lang="en-US" sz="1400" dirty="0"/>
          </a:p>
          <a:p>
            <a:pPr lvl="0">
              <a:lnSpc>
                <a:spcPct val="90000"/>
              </a:lnSpc>
            </a:pPr>
            <a:r>
              <a:rPr lang="en-US" sz="1400" b="1" i="0" baseline="0" dirty="0"/>
              <a:t>Skills/Experiences : </a:t>
            </a:r>
            <a:r>
              <a:rPr lang="en-US" sz="1400" b="0" i="0" baseline="0" dirty="0">
                <a:solidFill>
                  <a:srgbClr val="C00000"/>
                </a:solidFill>
              </a:rPr>
              <a:t>PD VS, Cardiothoracic, Abdomen, Breast, and Lymph Nodes</a:t>
            </a:r>
          </a:p>
          <a:p>
            <a:pPr lvl="0">
              <a:lnSpc>
                <a:spcPct val="90000"/>
              </a:lnSpc>
            </a:pPr>
            <a:r>
              <a:rPr lang="en-US" sz="1400" b="0" i="0" baseline="0" dirty="0">
                <a:solidFill>
                  <a:srgbClr val="C00000"/>
                </a:solidFill>
              </a:rPr>
              <a:t>POCUS skills, OSCE, HS 1 some groups  </a:t>
            </a:r>
            <a:endParaRPr lang="en-US" sz="1400" dirty="0">
              <a:solidFill>
                <a:srgbClr val="C00000"/>
              </a:solidFill>
            </a:endParaRPr>
          </a:p>
          <a:p>
            <a:pPr lvl="0">
              <a:lnSpc>
                <a:spcPct val="90000"/>
              </a:lnSpc>
            </a:pPr>
            <a:r>
              <a:rPr lang="en-US" sz="1400" b="0" i="0" baseline="0" dirty="0">
                <a:solidFill>
                  <a:srgbClr val="C00000"/>
                </a:solidFill>
              </a:rPr>
              <a:t>ECL Small Group, HPI, Cardinal 7, SH, FH </a:t>
            </a:r>
          </a:p>
          <a:p>
            <a:pPr lvl="0">
              <a:lnSpc>
                <a:spcPct val="90000"/>
              </a:lnSpc>
            </a:pPr>
            <a:r>
              <a:rPr lang="en-US" sz="1400" b="0" i="0" baseline="0" dirty="0">
                <a:solidFill>
                  <a:srgbClr val="C00000"/>
                </a:solidFill>
              </a:rPr>
              <a:t>Testing OSCE</a:t>
            </a:r>
          </a:p>
          <a:p>
            <a:pPr marL="0" indent="0">
              <a:lnSpc>
                <a:spcPct val="90000"/>
              </a:lnSpc>
              <a:buNone/>
            </a:pPr>
            <a:endParaRPr lang="en-US" sz="1400" dirty="0"/>
          </a:p>
        </p:txBody>
      </p:sp>
    </p:spTree>
    <p:extLst>
      <p:ext uri="{BB962C8B-B14F-4D97-AF65-F5344CB8AC3E}">
        <p14:creationId xmlns:p14="http://schemas.microsoft.com/office/powerpoint/2010/main" val="1814155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C49592-E597-4C42-A03B-E089F7DDC63D}"/>
              </a:ext>
            </a:extLst>
          </p:cNvPr>
          <p:cNvSpPr>
            <a:spLocks noGrp="1"/>
          </p:cNvSpPr>
          <p:nvPr>
            <p:ph type="title"/>
          </p:nvPr>
        </p:nvSpPr>
        <p:spPr>
          <a:xfrm>
            <a:off x="746228" y="1037967"/>
            <a:ext cx="3054091" cy="4709131"/>
          </a:xfrm>
        </p:spPr>
        <p:txBody>
          <a:bodyPr anchor="ctr">
            <a:normAutofit/>
          </a:bodyPr>
          <a:lstStyle/>
          <a:p>
            <a:r>
              <a:rPr lang="en-US" dirty="0">
                <a:solidFill>
                  <a:schemeClr val="bg1">
                    <a:lumMod val="85000"/>
                    <a:lumOff val="15000"/>
                  </a:schemeClr>
                </a:solidFill>
              </a:rPr>
              <a:t>Where they are going soon</a:t>
            </a:r>
            <a:br>
              <a:rPr lang="en-US" dirty="0">
                <a:solidFill>
                  <a:schemeClr val="bg1">
                    <a:lumMod val="85000"/>
                    <a:lumOff val="15000"/>
                  </a:schemeClr>
                </a:solidFill>
              </a:rPr>
            </a:br>
            <a:r>
              <a:rPr lang="en-US" dirty="0">
                <a:solidFill>
                  <a:schemeClr val="bg1">
                    <a:lumMod val="85000"/>
                    <a:lumOff val="15000"/>
                  </a:schemeClr>
                </a:solidFill>
              </a:rPr>
              <a:t>11/24-1/27/2026</a:t>
            </a:r>
          </a:p>
        </p:txBody>
      </p:sp>
      <p:sp>
        <p:nvSpPr>
          <p:cNvPr id="11" name="Rectangle 10">
            <a:extLst>
              <a:ext uri="{FF2B5EF4-FFF2-40B4-BE49-F238E27FC236}">
                <a16:creationId xmlns:a16="http://schemas.microsoft.com/office/drawing/2014/main" id="{2987D6F4-EC95-4EF1-A8AD-4B70386C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F5F792DF-9D0A-4DB6-9A9E-7312F5A7E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7498080"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7BC7EA7B-802E-41F4-8926-C4475287A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8"/>
            <a:ext cx="7498616" cy="5676901"/>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6CFFE1CF-4C25-AA61-E6B9-04BA5769FB0C}"/>
              </a:ext>
            </a:extLst>
          </p:cNvPr>
          <p:cNvGraphicFramePr>
            <a:graphicFrameLocks noGrp="1"/>
          </p:cNvGraphicFramePr>
          <p:nvPr>
            <p:ph idx="1"/>
            <p:extLst>
              <p:ext uri="{D42A27DB-BD31-4B8C-83A1-F6EECF244321}">
                <p14:modId xmlns:p14="http://schemas.microsoft.com/office/powerpoint/2010/main" val="620623673"/>
              </p:ext>
            </p:extLst>
          </p:nvPr>
        </p:nvGraphicFramePr>
        <p:xfrm>
          <a:off x="4598438" y="1207783"/>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1210871"/>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0"/>
          <p:cNvSpPr txBox="1">
            <a:spLocks noGrp="1"/>
          </p:cNvSpPr>
          <p:nvPr>
            <p:ph type="title"/>
          </p:nvPr>
        </p:nvSpPr>
        <p:spPr>
          <a:xfrm>
            <a:off x="1066800" y="99220"/>
            <a:ext cx="10058400" cy="1325563"/>
          </a:xfrm>
        </p:spPr>
        <p:txBody>
          <a:bodyPr spcFirstLastPara="1" wrap="square" lIns="91425" tIns="45700" rIns="91425" bIns="45700" anchor="ctr" anchorCtr="0">
            <a:normAutofit/>
          </a:bodyPr>
          <a:lstStyle/>
          <a:p>
            <a:pPr marL="0" lvl="0" indent="0" rtl="0">
              <a:spcBef>
                <a:spcPts val="0"/>
              </a:spcBef>
              <a:spcAft>
                <a:spcPts val="0"/>
              </a:spcAft>
              <a:buClr>
                <a:schemeClr val="lt1"/>
              </a:buClr>
              <a:buSzPts val="3600"/>
              <a:buFont typeface="Libre Franklin Medium"/>
              <a:buNone/>
            </a:pPr>
            <a:r>
              <a:rPr lang="en-US" dirty="0"/>
              <a:t>First year( upcoming )</a:t>
            </a:r>
          </a:p>
        </p:txBody>
      </p:sp>
      <p:graphicFrame>
        <p:nvGraphicFramePr>
          <p:cNvPr id="151" name="Google Shape;149;p10">
            <a:extLst>
              <a:ext uri="{FF2B5EF4-FFF2-40B4-BE49-F238E27FC236}">
                <a16:creationId xmlns:a16="http://schemas.microsoft.com/office/drawing/2014/main" id="{C6561AB6-1991-85F0-022B-606A4681B814}"/>
              </a:ext>
            </a:extLst>
          </p:cNvPr>
          <p:cNvGraphicFramePr/>
          <p:nvPr>
            <p:extLst>
              <p:ext uri="{D42A27DB-BD31-4B8C-83A1-F6EECF244321}">
                <p14:modId xmlns:p14="http://schemas.microsoft.com/office/powerpoint/2010/main" val="2403957626"/>
              </p:ext>
            </p:extLst>
          </p:nvPr>
        </p:nvGraphicFramePr>
        <p:xfrm>
          <a:off x="1066800" y="1615283"/>
          <a:ext cx="100584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0099663"/>
      </p:ext>
    </p:extLst>
  </p:cSld>
  <p:clrMapOvr>
    <a:masterClrMapping/>
  </p:clrMapOvr>
  <mc:AlternateContent xmlns:mc="http://schemas.openxmlformats.org/markup-compatibility/2006" xmlns:p14="http://schemas.microsoft.com/office/powerpoint/2010/main">
    <mc:Choice Requires="p14">
      <p:transition spd="med" p14:dur="700" advTm="118417">
        <p:fade/>
      </p:transition>
    </mc:Choice>
    <mc:Fallback xmlns="">
      <p:transition spd="med" advTm="118417">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875149D-F692-45DA-8324-D5E0193D5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DC20CF-734C-4D12-92DD-1AC3EF02CCD0}"/>
              </a:ext>
            </a:extLst>
          </p:cNvPr>
          <p:cNvSpPr>
            <a:spLocks noGrp="1"/>
          </p:cNvSpPr>
          <p:nvPr>
            <p:ph type="title"/>
          </p:nvPr>
        </p:nvSpPr>
        <p:spPr>
          <a:xfrm>
            <a:off x="581193" y="800930"/>
            <a:ext cx="3407794" cy="5507792"/>
          </a:xfrm>
        </p:spPr>
        <p:txBody>
          <a:bodyPr anchor="ctr">
            <a:normAutofit/>
          </a:bodyPr>
          <a:lstStyle/>
          <a:p>
            <a:r>
              <a:rPr lang="en-US" dirty="0"/>
              <a:t>2 nd year curriculum</a:t>
            </a:r>
          </a:p>
        </p:txBody>
      </p:sp>
      <p:sp>
        <p:nvSpPr>
          <p:cNvPr id="12" name="Rectangle 11">
            <a:extLst>
              <a:ext uri="{FF2B5EF4-FFF2-40B4-BE49-F238E27FC236}">
                <a16:creationId xmlns:a16="http://schemas.microsoft.com/office/drawing/2014/main" id="{C0B19935-C760-4698-9DD1-973C8A428D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08990612-E008-4F02-AEBB-B140BE753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A310A41F-3A14-4150-B6CF-0A577DDDEA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43F7EFB6-F0E7-4ABC-AACD-6B8141961BDD}"/>
              </a:ext>
            </a:extLst>
          </p:cNvPr>
          <p:cNvSpPr>
            <a:spLocks noGrp="1"/>
          </p:cNvSpPr>
          <p:nvPr>
            <p:ph idx="1"/>
          </p:nvPr>
        </p:nvSpPr>
        <p:spPr>
          <a:xfrm>
            <a:off x="3572759" y="800929"/>
            <a:ext cx="4911365" cy="6057071"/>
          </a:xfrm>
        </p:spPr>
        <p:txBody>
          <a:bodyPr>
            <a:normAutofit/>
          </a:bodyPr>
          <a:lstStyle/>
          <a:p>
            <a:pPr marL="0" indent="0">
              <a:lnSpc>
                <a:spcPct val="90000"/>
              </a:lnSpc>
              <a:buNone/>
            </a:pPr>
            <a:r>
              <a:rPr lang="en-US" sz="1100" b="1" i="0" u="none" strike="noStrike" baseline="0" dirty="0">
                <a:latin typeface="Georgia Pro" panose="02040502050405020303" pitchFamily="18" charset="0"/>
              </a:rPr>
              <a:t>The Cardiovascular System </a:t>
            </a:r>
            <a:r>
              <a:rPr lang="en-US" sz="1100" b="0" i="0" u="none" strike="noStrike" baseline="0" dirty="0">
                <a:latin typeface="Georgia Pro" panose="02040502050405020303" pitchFamily="18" charset="0"/>
              </a:rPr>
              <a:t>is a five-week, second year (MS2) block. The block provides the fundamental knowledge necessary to understand the normal development, structure, and function of the cardiovascular system and to then apply that understanding to the assessment of patients presenting with possible cardiac disease.</a:t>
            </a:r>
          </a:p>
          <a:p>
            <a:pPr marL="0" indent="0">
              <a:lnSpc>
                <a:spcPct val="90000"/>
              </a:lnSpc>
              <a:buNone/>
            </a:pPr>
            <a:r>
              <a:rPr lang="en-US" sz="1100" b="0" i="0" u="none" strike="noStrike" baseline="0" dirty="0">
                <a:latin typeface="Georgia Pro" panose="02040502050405020303" pitchFamily="18" charset="0"/>
              </a:rPr>
              <a:t> </a:t>
            </a:r>
            <a:r>
              <a:rPr lang="en-US" sz="1100" b="1" i="0" u="none" strike="noStrike" baseline="0" dirty="0">
                <a:latin typeface="Georgia Pro" panose="02040502050405020303" pitchFamily="18" charset="0"/>
              </a:rPr>
              <a:t>Skills: PD8/9 review</a:t>
            </a:r>
          </a:p>
          <a:p>
            <a:pPr>
              <a:lnSpc>
                <a:spcPct val="90000"/>
              </a:lnSpc>
            </a:pPr>
            <a:r>
              <a:rPr lang="en-US" sz="1100" b="1" dirty="0">
                <a:solidFill>
                  <a:srgbClr val="C00000"/>
                </a:solidFill>
                <a:latin typeface="Georgia Pro" panose="02040502050405020303" pitchFamily="18" charset="0"/>
              </a:rPr>
              <a:t>HS 6 full H/P , oral presentation interview</a:t>
            </a:r>
          </a:p>
          <a:p>
            <a:pPr>
              <a:lnSpc>
                <a:spcPct val="90000"/>
              </a:lnSpc>
            </a:pPr>
            <a:r>
              <a:rPr lang="en-US" sz="1100" b="1" i="0" u="none" strike="noStrike" baseline="0" dirty="0">
                <a:solidFill>
                  <a:srgbClr val="C00000"/>
                </a:solidFill>
                <a:latin typeface="Georgia Pro" panose="02040502050405020303" pitchFamily="18" charset="0"/>
              </a:rPr>
              <a:t>OSCE 4</a:t>
            </a:r>
            <a:endParaRPr lang="en-US" sz="1100" b="0" i="0" u="none" strike="noStrike" baseline="0" dirty="0">
              <a:solidFill>
                <a:srgbClr val="C00000"/>
              </a:solidFill>
              <a:latin typeface="Georgia Pro" panose="02040502050405020303" pitchFamily="18" charset="0"/>
            </a:endParaRPr>
          </a:p>
          <a:p>
            <a:pPr>
              <a:lnSpc>
                <a:spcPct val="90000"/>
              </a:lnSpc>
            </a:pPr>
            <a:r>
              <a:rPr lang="en-US" sz="1100" b="1" i="0" u="none" strike="noStrike" baseline="0" dirty="0">
                <a:solidFill>
                  <a:srgbClr val="C00000"/>
                </a:solidFill>
                <a:latin typeface="Georgia Pro" panose="02040502050405020303" pitchFamily="18" charset="0"/>
              </a:rPr>
              <a:t>Clinical Reasoning</a:t>
            </a:r>
          </a:p>
          <a:p>
            <a:pPr>
              <a:lnSpc>
                <a:spcPct val="90000"/>
              </a:lnSpc>
            </a:pPr>
            <a:endParaRPr lang="en-US" sz="1100" b="0" i="0" u="none" strike="noStrike" baseline="0" dirty="0">
              <a:latin typeface="Georgia Pro" panose="02040502050405020303" pitchFamily="18" charset="0"/>
            </a:endParaRPr>
          </a:p>
          <a:p>
            <a:pPr>
              <a:lnSpc>
                <a:spcPct val="90000"/>
              </a:lnSpc>
            </a:pPr>
            <a:r>
              <a:rPr lang="en-US" sz="1100" b="1" i="1" u="none" strike="noStrike" baseline="0" dirty="0">
                <a:latin typeface="Georgia Pro" panose="02040502050405020303" pitchFamily="18" charset="0"/>
              </a:rPr>
              <a:t>Respiratory</a:t>
            </a:r>
            <a:endParaRPr lang="en-US" sz="1100" b="0" i="0" u="none" strike="noStrike" baseline="0" dirty="0">
              <a:latin typeface="Georgia Pro" panose="02040502050405020303" pitchFamily="18" charset="0"/>
            </a:endParaRPr>
          </a:p>
          <a:p>
            <a:pPr>
              <a:lnSpc>
                <a:spcPct val="90000"/>
              </a:lnSpc>
            </a:pPr>
            <a:r>
              <a:rPr lang="en-US" sz="1100" b="0" i="0" u="none" strike="noStrike" baseline="0" dirty="0">
                <a:latin typeface="Georgia Pro" panose="02040502050405020303" pitchFamily="18" charset="0"/>
              </a:rPr>
              <a:t>The Respiratory System is a 5-week block, second year (MS2) that will educate students on lung development, histology, and normal function of the respiratory system. </a:t>
            </a:r>
          </a:p>
          <a:p>
            <a:pPr>
              <a:lnSpc>
                <a:spcPct val="90000"/>
              </a:lnSpc>
            </a:pPr>
            <a:r>
              <a:rPr lang="en-US" sz="1100" b="1" i="0" u="none" strike="noStrike" baseline="0" dirty="0">
                <a:latin typeface="Georgia Pro" panose="02040502050405020303" pitchFamily="18" charset="0"/>
              </a:rPr>
              <a:t>Skills: </a:t>
            </a:r>
            <a:r>
              <a:rPr lang="en-US" sz="1100" b="0" i="0" u="none" strike="noStrike" baseline="0" dirty="0">
                <a:latin typeface="Georgia Pro" panose="02040502050405020303" pitchFamily="18" charset="0"/>
              </a:rPr>
              <a:t>Complete History and Appropriate Physical Exam, Oral Presentation, Write-up of Straight Forward Encounter </a:t>
            </a:r>
          </a:p>
          <a:p>
            <a:pPr>
              <a:lnSpc>
                <a:spcPct val="90000"/>
              </a:lnSpc>
            </a:pPr>
            <a:r>
              <a:rPr lang="en-US" sz="1100" b="1" i="0" u="none" strike="noStrike" baseline="0" dirty="0">
                <a:latin typeface="Georgia Pro" panose="02040502050405020303" pitchFamily="18" charset="0"/>
              </a:rPr>
              <a:t>Clinical Reasoning: </a:t>
            </a:r>
            <a:r>
              <a:rPr lang="en-US" sz="1100" b="0" i="0" u="none" strike="noStrike" baseline="0" dirty="0">
                <a:latin typeface="Georgia Pro" panose="02040502050405020303" pitchFamily="18" charset="0"/>
              </a:rPr>
              <a:t>Provide Common illness Scripts/Differential for Common Pathology, Chest Pain, Shortness of Breath, and Abdominal Pain </a:t>
            </a:r>
          </a:p>
          <a:p>
            <a:pPr>
              <a:lnSpc>
                <a:spcPct val="90000"/>
              </a:lnSpc>
            </a:pPr>
            <a:endParaRPr lang="en-US" sz="1000" dirty="0"/>
          </a:p>
        </p:txBody>
      </p:sp>
      <p:pic>
        <p:nvPicPr>
          <p:cNvPr id="7" name="Graphic 6" descr="Heart Organ">
            <a:extLst>
              <a:ext uri="{FF2B5EF4-FFF2-40B4-BE49-F238E27FC236}">
                <a16:creationId xmlns:a16="http://schemas.microsoft.com/office/drawing/2014/main" id="{55E449D7-81A5-511E-41AA-8AFC7DD200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03015" y="1864035"/>
            <a:ext cx="3381584" cy="3381584"/>
          </a:xfrm>
          <a:prstGeom prst="rect">
            <a:avLst/>
          </a:prstGeom>
        </p:spPr>
      </p:pic>
    </p:spTree>
    <p:extLst>
      <p:ext uri="{BB962C8B-B14F-4D97-AF65-F5344CB8AC3E}">
        <p14:creationId xmlns:p14="http://schemas.microsoft.com/office/powerpoint/2010/main" val="2154187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9CF47-D11A-49F6-902D-31DA4EDDEAB3}"/>
              </a:ext>
            </a:extLst>
          </p:cNvPr>
          <p:cNvSpPr>
            <a:spLocks noGrp="1"/>
          </p:cNvSpPr>
          <p:nvPr>
            <p:ph type="title"/>
          </p:nvPr>
        </p:nvSpPr>
        <p:spPr/>
        <p:txBody>
          <a:bodyPr/>
          <a:lstStyle/>
          <a:p>
            <a:r>
              <a:rPr lang="en-US" dirty="0"/>
              <a:t>Second year continued</a:t>
            </a:r>
          </a:p>
        </p:txBody>
      </p:sp>
      <p:sp>
        <p:nvSpPr>
          <p:cNvPr id="3" name="Content Placeholder 2">
            <a:extLst>
              <a:ext uri="{FF2B5EF4-FFF2-40B4-BE49-F238E27FC236}">
                <a16:creationId xmlns:a16="http://schemas.microsoft.com/office/drawing/2014/main" id="{9767D676-6878-49EE-8272-D0F1A23681AB}"/>
              </a:ext>
            </a:extLst>
          </p:cNvPr>
          <p:cNvSpPr>
            <a:spLocks noGrp="1"/>
          </p:cNvSpPr>
          <p:nvPr>
            <p:ph idx="1"/>
          </p:nvPr>
        </p:nvSpPr>
        <p:spPr/>
        <p:txBody>
          <a:bodyPr>
            <a:normAutofit fontScale="77500" lnSpcReduction="20000"/>
          </a:bodyPr>
          <a:lstStyle/>
          <a:p>
            <a:r>
              <a:rPr lang="en-US" sz="1800" b="0" i="0" u="none" strike="noStrike" baseline="0" dirty="0">
                <a:solidFill>
                  <a:srgbClr val="000000"/>
                </a:solidFill>
                <a:latin typeface="Georgia Pro" panose="02040502050405020303" pitchFamily="18" charset="0"/>
              </a:rPr>
              <a:t>The Urinary System is a 5-week, second year (MS2) block that provides fundamental knowledge of the development, structure, and function of the kidneys and urinary system, and applies this information to the recognition, assessment, and treatment of common disease processes affecting the urinary system. </a:t>
            </a:r>
          </a:p>
          <a:p>
            <a:r>
              <a:rPr lang="en-US" sz="1800" b="1" i="0" u="none" strike="noStrike" baseline="0" dirty="0">
                <a:solidFill>
                  <a:srgbClr val="000000"/>
                </a:solidFill>
                <a:latin typeface="Georgia Pro" panose="02040502050405020303" pitchFamily="18" charset="0"/>
              </a:rPr>
              <a:t>Skills: </a:t>
            </a:r>
            <a:r>
              <a:rPr lang="en-US" sz="1800" b="0" i="0" u="none" strike="noStrike" baseline="0" dirty="0">
                <a:solidFill>
                  <a:srgbClr val="000000"/>
                </a:solidFill>
                <a:latin typeface="Georgia Pro" panose="02040502050405020303" pitchFamily="18" charset="0"/>
              </a:rPr>
              <a:t>Complete History and Appropriate Physical Exam, Oral Presentation, Write-up of Straight Forward Encounter </a:t>
            </a:r>
          </a:p>
          <a:p>
            <a:r>
              <a:rPr lang="en-US" sz="1800" b="1" i="0" u="none" strike="noStrike" baseline="0" dirty="0">
                <a:solidFill>
                  <a:srgbClr val="000000"/>
                </a:solidFill>
                <a:latin typeface="Georgia Pro" panose="02040502050405020303" pitchFamily="18" charset="0"/>
              </a:rPr>
              <a:t>Clinical Reasoning: </a:t>
            </a:r>
            <a:r>
              <a:rPr lang="en-US" sz="1800" b="0" i="0" u="none" strike="noStrike" baseline="0" dirty="0">
                <a:solidFill>
                  <a:srgbClr val="000000"/>
                </a:solidFill>
                <a:latin typeface="Georgia Pro" panose="02040502050405020303" pitchFamily="18" charset="0"/>
              </a:rPr>
              <a:t>Provide Common Illness Scripts/Differential for Common Pathology, Chest Pain, Shortness of Breath, and Abdominal Pain </a:t>
            </a:r>
          </a:p>
          <a:p>
            <a:r>
              <a:rPr lang="en-US" sz="1800" b="1" i="0" u="none" strike="noStrike" baseline="0" dirty="0">
                <a:solidFill>
                  <a:srgbClr val="000000"/>
                </a:solidFill>
                <a:latin typeface="Georgia Pro" panose="02040502050405020303" pitchFamily="18" charset="0"/>
              </a:rPr>
              <a:t>Assessment OSCE 5</a:t>
            </a:r>
          </a:p>
          <a:p>
            <a:r>
              <a:rPr lang="en-US" sz="1800" b="1" i="0" u="none" strike="noStrike" baseline="0" dirty="0">
                <a:solidFill>
                  <a:srgbClr val="000000"/>
                </a:solidFill>
                <a:latin typeface="Georgia Pro" panose="02040502050405020303" pitchFamily="18" charset="0"/>
              </a:rPr>
              <a:t>Endo and Reproductive System </a:t>
            </a:r>
            <a:r>
              <a:rPr lang="en-US" sz="1800" b="0" i="0" u="none" strike="noStrike" baseline="0" dirty="0">
                <a:solidFill>
                  <a:srgbClr val="000000"/>
                </a:solidFill>
                <a:latin typeface="Georgia Pro" panose="02040502050405020303" pitchFamily="18" charset="0"/>
              </a:rPr>
              <a:t>(MS2) block which will cover anatomy, histology, embryology, physiology, pathology, pharmacology, normal and abnormal imaging for endocrine and reproductive systems in an integrated manner. The course utilizes a variety of teaching formats including large group lectures, independent learning modules, small group conferences, laboratories and/or simulation exercises, and case-based learning exercises. Material is presented to illustrate basic principles and emphasize thoughtful analysis, synthesis of information and its clinical application, and to help develop critical clinical thinking. </a:t>
            </a:r>
          </a:p>
          <a:p>
            <a:r>
              <a:rPr lang="en-US" sz="1800" b="1" i="0" u="none" strike="noStrike" baseline="0" dirty="0">
                <a:solidFill>
                  <a:srgbClr val="000000"/>
                </a:solidFill>
                <a:latin typeface="Georgia Pro" panose="02040502050405020303" pitchFamily="18" charset="0"/>
              </a:rPr>
              <a:t>Skills: </a:t>
            </a:r>
            <a:r>
              <a:rPr lang="en-US" sz="1800" b="0" i="0" u="none" strike="noStrike" baseline="0" dirty="0">
                <a:solidFill>
                  <a:srgbClr val="000000"/>
                </a:solidFill>
                <a:latin typeface="Georgia Pro" panose="02040502050405020303" pitchFamily="18" charset="0"/>
              </a:rPr>
              <a:t>Complete History and Appropriate Physical Exam, Write-up of Straight Forward Encounter </a:t>
            </a:r>
          </a:p>
          <a:p>
            <a:r>
              <a:rPr lang="en-US" sz="1800" b="1" i="0" u="none" strike="noStrike" baseline="0" dirty="0">
                <a:solidFill>
                  <a:srgbClr val="000000"/>
                </a:solidFill>
                <a:latin typeface="Georgia Pro" panose="02040502050405020303" pitchFamily="18" charset="0"/>
              </a:rPr>
              <a:t>Clinical Reasoning: </a:t>
            </a:r>
            <a:r>
              <a:rPr lang="en-US" sz="1800" b="0" i="0" u="none" strike="noStrike" baseline="0" dirty="0">
                <a:solidFill>
                  <a:srgbClr val="000000"/>
                </a:solidFill>
                <a:latin typeface="Georgia Pro" panose="02040502050405020303" pitchFamily="18" charset="0"/>
              </a:rPr>
              <a:t>Provide Common Illness Scripts/Differential for Common Pathology, Chest Pain, Shortness of Breath, and Abdominal Pain </a:t>
            </a:r>
          </a:p>
          <a:p>
            <a:endParaRPr lang="en-US" dirty="0"/>
          </a:p>
        </p:txBody>
      </p:sp>
    </p:spTree>
    <p:extLst>
      <p:ext uri="{BB962C8B-B14F-4D97-AF65-F5344CB8AC3E}">
        <p14:creationId xmlns:p14="http://schemas.microsoft.com/office/powerpoint/2010/main" val="2606902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4">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Rectangle 30">
            <a:extLst>
              <a:ext uri="{FF2B5EF4-FFF2-40B4-BE49-F238E27FC236}">
                <a16:creationId xmlns:a16="http://schemas.microsoft.com/office/drawing/2014/main" id="{F7207B7B-5C57-458C-BE38-95D2CD765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77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5" y="0"/>
            <a:ext cx="4654295"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C71B028-081D-4EA7-9EBA-BF2CD9DB04F3}"/>
              </a:ext>
            </a:extLst>
          </p:cNvPr>
          <p:cNvSpPr>
            <a:spLocks noGrp="1"/>
          </p:cNvSpPr>
          <p:nvPr>
            <p:ph type="title"/>
          </p:nvPr>
        </p:nvSpPr>
        <p:spPr>
          <a:xfrm>
            <a:off x="8109235" y="863695"/>
            <a:ext cx="3511233" cy="3779995"/>
          </a:xfrm>
        </p:spPr>
        <p:txBody>
          <a:bodyPr vert="horz" lIns="91440" tIns="45720" rIns="91440" bIns="45720" rtlCol="0" anchor="ctr">
            <a:normAutofit/>
          </a:bodyPr>
          <a:lstStyle/>
          <a:p>
            <a:r>
              <a:rPr lang="en-US" sz="3600" dirty="0">
                <a:solidFill>
                  <a:schemeClr val="tx1"/>
                </a:solidFill>
              </a:rPr>
              <a:t>Clinical Learning</a:t>
            </a:r>
          </a:p>
        </p:txBody>
      </p:sp>
      <p:sp>
        <p:nvSpPr>
          <p:cNvPr id="3" name="Content Placeholder 2">
            <a:extLst>
              <a:ext uri="{FF2B5EF4-FFF2-40B4-BE49-F238E27FC236}">
                <a16:creationId xmlns:a16="http://schemas.microsoft.com/office/drawing/2014/main" id="{DE2262A5-0BC1-4D22-A3ED-D6A39EAD7D89}"/>
              </a:ext>
            </a:extLst>
          </p:cNvPr>
          <p:cNvSpPr>
            <a:spLocks noGrp="1"/>
          </p:cNvSpPr>
          <p:nvPr>
            <p:ph idx="1"/>
          </p:nvPr>
        </p:nvSpPr>
        <p:spPr>
          <a:xfrm>
            <a:off x="8109236" y="4739780"/>
            <a:ext cx="3511233" cy="1147054"/>
          </a:xfrm>
        </p:spPr>
        <p:txBody>
          <a:bodyPr vert="horz" lIns="91440" tIns="45720" rIns="91440" bIns="45720" rtlCol="0" anchor="t">
            <a:normAutofit/>
          </a:bodyPr>
          <a:lstStyle/>
          <a:p>
            <a:pPr marL="0" indent="0">
              <a:buNone/>
            </a:pPr>
            <a:r>
              <a:rPr lang="en-US" sz="2000" kern="1200" cap="all">
                <a:solidFill>
                  <a:schemeClr val="accent1"/>
                </a:solidFill>
                <a:latin typeface="+mn-lt"/>
                <a:ea typeface="+mn-ea"/>
                <a:cs typeface="+mn-cs"/>
              </a:rPr>
              <a:t>Putting it all together </a:t>
            </a:r>
          </a:p>
        </p:txBody>
      </p:sp>
      <p:sp>
        <p:nvSpPr>
          <p:cNvPr id="35" name="Rectangle 34">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Puzzle">
            <a:extLst>
              <a:ext uri="{FF2B5EF4-FFF2-40B4-BE49-F238E27FC236}">
                <a16:creationId xmlns:a16="http://schemas.microsoft.com/office/drawing/2014/main" id="{D8E68E41-DB1C-FBE6-9E71-F8108F8FD9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9157" y="647808"/>
            <a:ext cx="5581779" cy="5581779"/>
          </a:xfrm>
          <a:prstGeom prst="rect">
            <a:avLst/>
          </a:prstGeom>
        </p:spPr>
      </p:pic>
    </p:spTree>
    <p:extLst>
      <p:ext uri="{BB962C8B-B14F-4D97-AF65-F5344CB8AC3E}">
        <p14:creationId xmlns:p14="http://schemas.microsoft.com/office/powerpoint/2010/main" val="4013226386"/>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C266B9D-DC87-430A-8D3A-2E83639A1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54B162D-1BD7-41E0-844F-F94AE2CE2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1264404B-1C0F-4383-8FC3-A3E3264AA4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19F5C88-C232-4D01-8DB1-8A0C673DDB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1EEE7F17-8E08-4C69-8E22-661908E6D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873675"/>
            <a:ext cx="11296733" cy="51689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2" name="Table 1">
            <a:extLst>
              <a:ext uri="{FF2B5EF4-FFF2-40B4-BE49-F238E27FC236}">
                <a16:creationId xmlns:a16="http://schemas.microsoft.com/office/drawing/2014/main" id="{B9305BA6-0CAD-42FF-9D62-AA7B3995A599}"/>
              </a:ext>
            </a:extLst>
          </p:cNvPr>
          <p:cNvGraphicFramePr>
            <a:graphicFrameLocks noGrp="1"/>
          </p:cNvGraphicFramePr>
          <p:nvPr>
            <p:extLst>
              <p:ext uri="{D42A27DB-BD31-4B8C-83A1-F6EECF244321}">
                <p14:modId xmlns:p14="http://schemas.microsoft.com/office/powerpoint/2010/main" val="3894776247"/>
              </p:ext>
            </p:extLst>
          </p:nvPr>
        </p:nvGraphicFramePr>
        <p:xfrm>
          <a:off x="446532" y="1130530"/>
          <a:ext cx="11292148" cy="4581164"/>
        </p:xfrm>
        <a:graphic>
          <a:graphicData uri="http://schemas.openxmlformats.org/drawingml/2006/table">
            <a:tbl>
              <a:tblPr firstRow="1" bandRow="1">
                <a:tableStyleId>{3B4B98B0-60AC-42C2-AFA5-B58CD77FA1E5}</a:tableStyleId>
              </a:tblPr>
              <a:tblGrid>
                <a:gridCol w="269037">
                  <a:extLst>
                    <a:ext uri="{9D8B030D-6E8A-4147-A177-3AD203B41FA5}">
                      <a16:colId xmlns:a16="http://schemas.microsoft.com/office/drawing/2014/main" val="695211816"/>
                    </a:ext>
                  </a:extLst>
                </a:gridCol>
                <a:gridCol w="1201577">
                  <a:extLst>
                    <a:ext uri="{9D8B030D-6E8A-4147-A177-3AD203B41FA5}">
                      <a16:colId xmlns:a16="http://schemas.microsoft.com/office/drawing/2014/main" val="1939620294"/>
                    </a:ext>
                  </a:extLst>
                </a:gridCol>
                <a:gridCol w="2957324">
                  <a:extLst>
                    <a:ext uri="{9D8B030D-6E8A-4147-A177-3AD203B41FA5}">
                      <a16:colId xmlns:a16="http://schemas.microsoft.com/office/drawing/2014/main" val="898125493"/>
                    </a:ext>
                  </a:extLst>
                </a:gridCol>
                <a:gridCol w="2156626">
                  <a:extLst>
                    <a:ext uri="{9D8B030D-6E8A-4147-A177-3AD203B41FA5}">
                      <a16:colId xmlns:a16="http://schemas.microsoft.com/office/drawing/2014/main" val="1443554191"/>
                    </a:ext>
                  </a:extLst>
                </a:gridCol>
                <a:gridCol w="201186">
                  <a:extLst>
                    <a:ext uri="{9D8B030D-6E8A-4147-A177-3AD203B41FA5}">
                      <a16:colId xmlns:a16="http://schemas.microsoft.com/office/drawing/2014/main" val="3198948336"/>
                    </a:ext>
                  </a:extLst>
                </a:gridCol>
                <a:gridCol w="1709650">
                  <a:extLst>
                    <a:ext uri="{9D8B030D-6E8A-4147-A177-3AD203B41FA5}">
                      <a16:colId xmlns:a16="http://schemas.microsoft.com/office/drawing/2014/main" val="2821129828"/>
                    </a:ext>
                  </a:extLst>
                </a:gridCol>
                <a:gridCol w="201186">
                  <a:extLst>
                    <a:ext uri="{9D8B030D-6E8A-4147-A177-3AD203B41FA5}">
                      <a16:colId xmlns:a16="http://schemas.microsoft.com/office/drawing/2014/main" val="3353092541"/>
                    </a:ext>
                  </a:extLst>
                </a:gridCol>
                <a:gridCol w="2595562">
                  <a:extLst>
                    <a:ext uri="{9D8B030D-6E8A-4147-A177-3AD203B41FA5}">
                      <a16:colId xmlns:a16="http://schemas.microsoft.com/office/drawing/2014/main" val="3717204667"/>
                    </a:ext>
                  </a:extLst>
                </a:gridCol>
              </a:tblGrid>
              <a:tr h="282634">
                <a:tc>
                  <a:txBody>
                    <a:bodyPr/>
                    <a:lstStyle/>
                    <a:p>
                      <a:pPr algn="l" fontAlgn="b"/>
                      <a:endParaRPr lang="en-US" sz="1000" b="0" i="0" u="none" strike="noStrike" dirty="0">
                        <a:solidFill>
                          <a:srgbClr val="000000"/>
                        </a:solidFill>
                        <a:effectLst/>
                        <a:latin typeface="Arial" panose="020B0604020202020204" pitchFamily="34" charset="0"/>
                      </a:endParaRPr>
                    </a:p>
                  </a:txBody>
                  <a:tcPr marL="4123" marR="4123" marT="4123" marB="19791" anchor="b"/>
                </a:tc>
                <a:tc>
                  <a:txBody>
                    <a:bodyPr/>
                    <a:lstStyle/>
                    <a:p>
                      <a:pPr algn="r" fontAlgn="b"/>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endParaRPr lang="en-US" sz="1000" b="0" i="0" u="none" strike="noStrike" dirty="0">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dirty="0">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2810519999"/>
                  </a:ext>
                </a:extLst>
              </a:tr>
              <a:tr h="306720">
                <a:tc rowSpan="6">
                  <a:txBody>
                    <a:bodyPr/>
                    <a:lstStyle/>
                    <a:p>
                      <a:pPr algn="ctr" fontAlgn="b"/>
                      <a:r>
                        <a:rPr lang="en-US" sz="1000" b="0" u="none" strike="noStrike">
                          <a:solidFill>
                            <a:srgbClr val="000000"/>
                          </a:solidFill>
                          <a:effectLst/>
                        </a:rPr>
                        <a:t>P1</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r" fontAlgn="b"/>
                      <a:r>
                        <a:rPr lang="en-US" sz="1000" b="0" u="none" strike="noStrike">
                          <a:solidFill>
                            <a:srgbClr val="000000"/>
                          </a:solidFill>
                          <a:effectLst/>
                        </a:rPr>
                        <a:t>8/27/2025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1: The Patient-Physician Relationship</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2708948102"/>
                  </a:ext>
                </a:extLst>
              </a:tr>
              <a:tr h="438649">
                <a:tc vMerge="1">
                  <a:txBody>
                    <a:bodyPr/>
                    <a:lstStyle/>
                    <a:p>
                      <a:endParaRPr lang="en-US"/>
                    </a:p>
                  </a:txBody>
                  <a:tcPr/>
                </a:tc>
                <a:tc>
                  <a:txBody>
                    <a:bodyPr/>
                    <a:lstStyle/>
                    <a:p>
                      <a:pPr algn="r" fontAlgn="b"/>
                      <a:r>
                        <a:rPr lang="en-US" sz="1000" b="0" u="none" strike="noStrike">
                          <a:solidFill>
                            <a:srgbClr val="000000"/>
                          </a:solidFill>
                          <a:effectLst/>
                        </a:rPr>
                        <a:t>9/3/2025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2: The Cardinal 7 Features</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dirty="0">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4093509757"/>
                  </a:ext>
                </a:extLst>
              </a:tr>
              <a:tr h="306720">
                <a:tc vMerge="1">
                  <a:txBody>
                    <a:bodyPr/>
                    <a:lstStyle/>
                    <a:p>
                      <a:endParaRPr lang="en-US"/>
                    </a:p>
                  </a:txBody>
                  <a:tcPr/>
                </a:tc>
                <a:tc>
                  <a:txBody>
                    <a:bodyPr/>
                    <a:lstStyle/>
                    <a:p>
                      <a:pPr algn="l" fontAlgn="b"/>
                      <a:r>
                        <a:rPr lang="en-US" sz="1000" b="0" u="none" strike="noStrike">
                          <a:solidFill>
                            <a:srgbClr val="000000"/>
                          </a:solidFill>
                          <a:effectLst/>
                        </a:rPr>
                        <a:t>9/5/2025 (FRIDAY)</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White Coat Ceremony </a:t>
                      </a:r>
                      <a:endParaRPr lang="en-US" sz="1000" b="0" i="1"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2486493473"/>
                  </a:ext>
                </a:extLst>
              </a:tr>
              <a:tr h="306720">
                <a:tc vMerge="1">
                  <a:txBody>
                    <a:bodyPr/>
                    <a:lstStyle/>
                    <a:p>
                      <a:endParaRPr lang="en-US"/>
                    </a:p>
                  </a:txBody>
                  <a:tcPr/>
                </a:tc>
                <a:tc>
                  <a:txBody>
                    <a:bodyPr/>
                    <a:lstStyle/>
                    <a:p>
                      <a:pPr algn="r" fontAlgn="b"/>
                      <a:r>
                        <a:rPr lang="en-US" sz="1000" b="0" u="none" strike="noStrike">
                          <a:solidFill>
                            <a:srgbClr val="000000"/>
                          </a:solidFill>
                          <a:effectLst/>
                        </a:rPr>
                        <a:t>9/10/2025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3: Past Medical History  </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4252333306"/>
                  </a:ext>
                </a:extLst>
              </a:tr>
              <a:tr h="306720">
                <a:tc vMerge="1">
                  <a:txBody>
                    <a:bodyPr/>
                    <a:lstStyle/>
                    <a:p>
                      <a:endParaRPr lang="en-US"/>
                    </a:p>
                  </a:txBody>
                  <a:tcPr/>
                </a:tc>
                <a:tc>
                  <a:txBody>
                    <a:bodyPr/>
                    <a:lstStyle/>
                    <a:p>
                      <a:pPr algn="r" fontAlgn="b"/>
                      <a:r>
                        <a:rPr lang="en-US" sz="1000" b="0" u="none" strike="noStrike">
                          <a:solidFill>
                            <a:srgbClr val="000000"/>
                          </a:solidFill>
                          <a:effectLst/>
                        </a:rPr>
                        <a:t>9/17/2025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4: Family History</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1419329338"/>
                  </a:ext>
                </a:extLst>
              </a:tr>
              <a:tr h="526600">
                <a:tc vMerge="1">
                  <a:txBody>
                    <a:bodyPr/>
                    <a:lstStyle/>
                    <a:p>
                      <a:endParaRPr lang="en-US"/>
                    </a:p>
                  </a:txBody>
                  <a:tcPr/>
                </a:tc>
                <a:tc>
                  <a:txBody>
                    <a:bodyPr/>
                    <a:lstStyle/>
                    <a:p>
                      <a:pPr algn="l" fontAlgn="b"/>
                      <a:r>
                        <a:rPr lang="en-US" sz="1000" b="0" u="none" strike="noStrike">
                          <a:solidFill>
                            <a:srgbClr val="000000"/>
                          </a:solidFill>
                          <a:effectLst/>
                        </a:rPr>
                        <a:t>9/24/2025 (AM) &amp; 10/1/2025 (PM)</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5: ROS&amp;Problem Solving</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2596992512"/>
                  </a:ext>
                </a:extLst>
              </a:tr>
              <a:tr h="306720">
                <a:tc rowSpan="4">
                  <a:txBody>
                    <a:bodyPr/>
                    <a:lstStyle/>
                    <a:p>
                      <a:pPr algn="ctr" fontAlgn="b"/>
                      <a:r>
                        <a:rPr lang="en-US" sz="1000" b="0" u="none" strike="noStrike">
                          <a:solidFill>
                            <a:srgbClr val="000000"/>
                          </a:solidFill>
                          <a:effectLst/>
                        </a:rPr>
                        <a:t>P2</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r" fontAlgn="b"/>
                      <a:r>
                        <a:rPr lang="en-US" sz="1000" b="0" u="none" strike="noStrike">
                          <a:solidFill>
                            <a:srgbClr val="000000"/>
                          </a:solidFill>
                          <a:effectLst/>
                        </a:rPr>
                        <a:t>10/15/2025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6: Social History and SDOH</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2622340329"/>
                  </a:ext>
                </a:extLst>
              </a:tr>
              <a:tr h="526600">
                <a:tc vMerge="1">
                  <a:txBody>
                    <a:bodyPr/>
                    <a:lstStyle/>
                    <a:p>
                      <a:endParaRPr lang="en-US"/>
                    </a:p>
                  </a:txBody>
                  <a:tcPr/>
                </a:tc>
                <a:tc>
                  <a:txBody>
                    <a:bodyPr/>
                    <a:lstStyle/>
                    <a:p>
                      <a:pPr algn="r" fontAlgn="b"/>
                      <a:r>
                        <a:rPr lang="en-US" sz="1000" b="0" u="none" strike="noStrike">
                          <a:solidFill>
                            <a:srgbClr val="000000"/>
                          </a:solidFill>
                          <a:effectLst/>
                        </a:rPr>
                        <a:t>10/22/2025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7: Emotions and OSCE1 practice AND anatomy prebrief (10/23/2025 meet donor)</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extLst>
                  <a:ext uri="{0D108BD9-81ED-4DB2-BD59-A6C34878D82A}">
                    <a16:rowId xmlns:a16="http://schemas.microsoft.com/office/drawing/2014/main" val="3948897815"/>
                  </a:ext>
                </a:extLst>
              </a:tr>
              <a:tr h="526600">
                <a:tc vMerge="1">
                  <a:txBody>
                    <a:bodyPr/>
                    <a:lstStyle/>
                    <a:p>
                      <a:endParaRPr lang="en-US"/>
                    </a:p>
                  </a:txBody>
                  <a:tcPr/>
                </a:tc>
                <a:tc>
                  <a:txBody>
                    <a:bodyPr/>
                    <a:lstStyle/>
                    <a:p>
                      <a:pPr algn="r" fontAlgn="b"/>
                      <a:r>
                        <a:rPr lang="en-US" sz="1000" b="0" u="none" strike="noStrike">
                          <a:solidFill>
                            <a:srgbClr val="000000"/>
                          </a:solidFill>
                          <a:effectLst/>
                        </a:rPr>
                        <a:t>10/29/2025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8: Addressing Racial Bias through a Cultural Humility Framework</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ctr" fontAlgn="ctr"/>
                      <a:r>
                        <a:rPr lang="en-US" sz="1000" b="1" i="0" u="none" strike="noStrike" dirty="0">
                          <a:solidFill>
                            <a:srgbClr val="FF0000"/>
                          </a:solidFill>
                          <a:effectLst/>
                          <a:latin typeface="Aptos Narrow"/>
                        </a:rPr>
                        <a:t>HS 1 intro to hospital</a:t>
                      </a:r>
                    </a:p>
                    <a:p>
                      <a:pPr algn="ctr" fontAlgn="ctr"/>
                      <a:r>
                        <a:rPr lang="en-US" sz="1000" b="1" i="0" u="none" strike="noStrike" dirty="0">
                          <a:solidFill>
                            <a:srgbClr val="FF0000"/>
                          </a:solidFill>
                          <a:effectLst/>
                          <a:latin typeface="Aptos Narrow"/>
                        </a:rPr>
                        <a:t>PD1 and 2 </a:t>
                      </a:r>
                    </a:p>
                    <a:p>
                      <a:pPr algn="ctr" fontAlgn="ctr"/>
                      <a:r>
                        <a:rPr lang="en-US" sz="1000" b="1" i="0" u="none" strike="noStrike" dirty="0">
                          <a:solidFill>
                            <a:srgbClr val="FF0000"/>
                          </a:solidFill>
                          <a:effectLst/>
                          <a:latin typeface="Aptos Narrow"/>
                        </a:rPr>
                        <a:t>VS and heart and lung exam</a:t>
                      </a:r>
                    </a:p>
                  </a:txBody>
                  <a:tcPr marL="4123" marR="4123" marT="4123" marB="19791" anchor="ctr"/>
                </a:tc>
                <a:extLst>
                  <a:ext uri="{0D108BD9-81ED-4DB2-BD59-A6C34878D82A}">
                    <a16:rowId xmlns:a16="http://schemas.microsoft.com/office/drawing/2014/main" val="3133471962"/>
                  </a:ext>
                </a:extLst>
              </a:tr>
              <a:tr h="746481">
                <a:tc vMerge="1">
                  <a:txBody>
                    <a:bodyPr/>
                    <a:lstStyle/>
                    <a:p>
                      <a:endParaRPr lang="en-US"/>
                    </a:p>
                  </a:txBody>
                  <a:tcPr/>
                </a:tc>
                <a:tc>
                  <a:txBody>
                    <a:bodyPr/>
                    <a:lstStyle/>
                    <a:p>
                      <a:pPr algn="r" fontAlgn="b"/>
                      <a:r>
                        <a:rPr lang="en-US" sz="1000" b="0" u="none" strike="noStrike">
                          <a:solidFill>
                            <a:srgbClr val="000000"/>
                          </a:solidFill>
                          <a:effectLst/>
                        </a:rPr>
                        <a:t>11/5/2025</a:t>
                      </a:r>
                      <a:endParaRPr lang="en-US" sz="10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t"/>
                      <a:r>
                        <a:rPr lang="en-US" sz="1000" b="0" u="none" strike="noStrike">
                          <a:solidFill>
                            <a:srgbClr val="000000"/>
                          </a:solidFill>
                          <a:effectLst/>
                        </a:rPr>
                        <a:t>*ECL 9: Immigrant, Refugee, and Migrant Health AND anatomy pre-brief (11/6/2025 surface anatomy)</a:t>
                      </a:r>
                      <a:endParaRPr lang="en-US" sz="1000" b="0" i="0" u="none" strike="noStrike">
                        <a:solidFill>
                          <a:srgbClr val="000000"/>
                        </a:solidFill>
                        <a:effectLst/>
                        <a:latin typeface="Arial" panose="020B0604020202020204" pitchFamily="34" charset="0"/>
                      </a:endParaRPr>
                    </a:p>
                  </a:txBody>
                  <a:tcPr marL="4123" marR="4123" marT="4123" marB="19791"/>
                </a:tc>
                <a:tc>
                  <a:txBody>
                    <a:bodyPr/>
                    <a:lstStyle/>
                    <a:p>
                      <a:pPr algn="r" fontAlgn="b"/>
                      <a:endParaRPr lang="en-US" sz="800" b="0" i="0" u="none" strike="noStrike">
                        <a:solidFill>
                          <a:srgbClr val="000000"/>
                        </a:solidFill>
                        <a:effectLst/>
                        <a:latin typeface="Arial" panose="020B0604020202020204" pitchFamily="34" charset="0"/>
                      </a:endParaRPr>
                    </a:p>
                  </a:txBody>
                  <a:tcPr marL="4123" marR="4123" marT="4123" marB="19791" anchor="b"/>
                </a:tc>
                <a:tc>
                  <a:txBody>
                    <a:bodyPr/>
                    <a:lstStyle/>
                    <a:p>
                      <a:pPr algn="l" fontAlgn="b"/>
                      <a:endParaRPr lang="en-US" sz="1000" b="0" i="0" u="none" strike="noStrike">
                        <a:solidFill>
                          <a:srgbClr val="000000"/>
                        </a:solidFill>
                        <a:effectLst/>
                        <a:latin typeface="Aptos Narrow"/>
                      </a:endParaRPr>
                    </a:p>
                  </a:txBody>
                  <a:tcPr marL="4123" marR="4123" marT="4123" marB="19791" anchor="b"/>
                </a:tc>
                <a:tc>
                  <a:txBody>
                    <a:bodyPr/>
                    <a:lstStyle/>
                    <a:p>
                      <a:pPr algn="l" fontAlgn="b"/>
                      <a:endParaRPr lang="en-US" sz="1000" b="0" i="0" u="none" strike="noStrike" dirty="0">
                        <a:solidFill>
                          <a:srgbClr val="000000"/>
                        </a:solidFill>
                        <a:effectLst/>
                        <a:latin typeface="Aptos Narrow"/>
                      </a:endParaRPr>
                    </a:p>
                  </a:txBody>
                  <a:tcPr marL="4123" marR="4123" marT="4123" marB="19791" anchor="b"/>
                </a:tc>
                <a:tc>
                  <a:txBody>
                    <a:bodyPr/>
                    <a:lstStyle/>
                    <a:p>
                      <a:pPr algn="l" fontAlgn="b"/>
                      <a:endParaRPr lang="en-US" sz="1000" b="0" i="0" u="none" strike="noStrike">
                        <a:solidFill>
                          <a:srgbClr val="C00000"/>
                        </a:solidFill>
                        <a:effectLst/>
                        <a:latin typeface="Aptos Narrow"/>
                      </a:endParaRPr>
                    </a:p>
                  </a:txBody>
                  <a:tcPr marL="4123" marR="4123" marT="4123" marB="19791" anchor="b"/>
                </a:tc>
                <a:tc>
                  <a:txBody>
                    <a:bodyPr/>
                    <a:lstStyle/>
                    <a:p>
                      <a:pPr algn="l" fontAlgn="b"/>
                      <a:r>
                        <a:rPr lang="en-US" sz="1000" b="0" i="0" u="none" strike="noStrike" dirty="0">
                          <a:solidFill>
                            <a:srgbClr val="C00000"/>
                          </a:solidFill>
                          <a:effectLst/>
                          <a:latin typeface="Aptos Narrow"/>
                        </a:rPr>
                        <a:t>PD3 for some groups Abdominal exam</a:t>
                      </a:r>
                    </a:p>
                  </a:txBody>
                  <a:tcPr marL="4123" marR="4123" marT="4123" marB="19791" anchor="b"/>
                </a:tc>
                <a:extLst>
                  <a:ext uri="{0D108BD9-81ED-4DB2-BD59-A6C34878D82A}">
                    <a16:rowId xmlns:a16="http://schemas.microsoft.com/office/drawing/2014/main" val="3512941564"/>
                  </a:ext>
                </a:extLst>
              </a:tr>
            </a:tbl>
          </a:graphicData>
        </a:graphic>
      </p:graphicFrame>
    </p:spTree>
    <p:extLst>
      <p:ext uri="{BB962C8B-B14F-4D97-AF65-F5344CB8AC3E}">
        <p14:creationId xmlns:p14="http://schemas.microsoft.com/office/powerpoint/2010/main" val="1419774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 name="Rectangle 40">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88C97474-5879-4DB5-B4F3-F0357104B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831CBB7-4817-4B54-A7F9-0AE2D0C47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702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34" name="Picture Placeholder 21" descr="A close-up of a stethoscope">
            <a:extLst>
              <a:ext uri="{FF2B5EF4-FFF2-40B4-BE49-F238E27FC236}">
                <a16:creationId xmlns:a16="http://schemas.microsoft.com/office/drawing/2014/main" id="{63F55FD3-B051-BD22-347E-065B72C87E1C}"/>
              </a:ext>
            </a:extLst>
          </p:cNvPr>
          <p:cNvPicPr>
            <a:picLocks noGrp="1" noChangeAspect="1"/>
          </p:cNvPicPr>
          <p:nvPr>
            <p:ph type="pic" sz="quarter" idx="13"/>
          </p:nvPr>
        </p:nvPicPr>
        <p:blipFill>
          <a:blip r:embed="rId3"/>
          <a:srcRect l="148" r="148"/>
          <a:stretch/>
        </p:blipFill>
        <p:spPr>
          <a:xfrm>
            <a:off x="720636" y="1428301"/>
            <a:ext cx="5476375" cy="4201863"/>
          </a:xfrm>
          <a:prstGeom prst="rect">
            <a:avLst/>
          </a:prstGeom>
        </p:spPr>
      </p:pic>
      <p:sp>
        <p:nvSpPr>
          <p:cNvPr id="49" name="Rectangle 48">
            <a:extLst>
              <a:ext uri="{FF2B5EF4-FFF2-40B4-BE49-F238E27FC236}">
                <a16:creationId xmlns:a16="http://schemas.microsoft.com/office/drawing/2014/main" id="{96BC321D-B05F-4857-8880-97F61B9B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7791" y="601200"/>
            <a:ext cx="5009388" cy="578936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Title 12">
            <a:extLst>
              <a:ext uri="{FF2B5EF4-FFF2-40B4-BE49-F238E27FC236}">
                <a16:creationId xmlns:a16="http://schemas.microsoft.com/office/drawing/2014/main" id="{FB23E1E4-7CB2-923B-9D41-672CB85E05DA}"/>
              </a:ext>
            </a:extLst>
          </p:cNvPr>
          <p:cNvSpPr>
            <a:spLocks noGrp="1"/>
          </p:cNvSpPr>
          <p:nvPr>
            <p:ph type="title"/>
          </p:nvPr>
        </p:nvSpPr>
        <p:spPr>
          <a:xfrm>
            <a:off x="6873606" y="938022"/>
            <a:ext cx="4597758" cy="1188720"/>
          </a:xfrm>
        </p:spPr>
        <p:txBody>
          <a:bodyPr vert="horz" lIns="91440" tIns="45720" rIns="91440" bIns="45720" rtlCol="0" anchor="b">
            <a:normAutofit/>
          </a:bodyPr>
          <a:lstStyle/>
          <a:p>
            <a:r>
              <a:rPr lang="en-US">
                <a:solidFill>
                  <a:srgbClr val="FFFFFF"/>
                </a:solidFill>
              </a:rPr>
              <a:t>Agenda	</a:t>
            </a:r>
          </a:p>
        </p:txBody>
      </p:sp>
      <p:sp>
        <p:nvSpPr>
          <p:cNvPr id="8" name="Content Placeholder 7">
            <a:extLst>
              <a:ext uri="{FF2B5EF4-FFF2-40B4-BE49-F238E27FC236}">
                <a16:creationId xmlns:a16="http://schemas.microsoft.com/office/drawing/2014/main" id="{1A667A9A-3428-68BE-D555-0DE1859FDF8A}"/>
              </a:ext>
            </a:extLst>
          </p:cNvPr>
          <p:cNvSpPr>
            <a:spLocks noGrp="1"/>
          </p:cNvSpPr>
          <p:nvPr>
            <p:ph sz="quarter" idx="4"/>
          </p:nvPr>
        </p:nvSpPr>
        <p:spPr>
          <a:xfrm>
            <a:off x="6873606" y="2340864"/>
            <a:ext cx="4597758" cy="3793237"/>
          </a:xfrm>
        </p:spPr>
        <p:txBody>
          <a:bodyPr vert="horz" lIns="91440" tIns="45720" rIns="91440" bIns="45720" rtlCol="0" anchor="ctr">
            <a:normAutofit/>
          </a:bodyPr>
          <a:lstStyle/>
          <a:p>
            <a:pPr marL="0" marR="0">
              <a:buFont typeface="Wingdings 2" panose="05020102010507070707" pitchFamily="18" charset="2"/>
              <a:buChar char=""/>
            </a:pPr>
            <a:r>
              <a:rPr lang="en-US" dirty="0">
                <a:solidFill>
                  <a:srgbClr val="FFFFFF"/>
                </a:solidFill>
                <a:effectLst/>
              </a:rPr>
              <a:t>I</a:t>
            </a:r>
            <a:r>
              <a:rPr lang="en-US" b="1" dirty="0">
                <a:solidFill>
                  <a:srgbClr val="FFFFFF"/>
                </a:solidFill>
                <a:effectLst/>
              </a:rPr>
              <a:t>ntroduction </a:t>
            </a:r>
          </a:p>
          <a:p>
            <a:pPr marL="0" marR="0">
              <a:buFont typeface="Wingdings 2" panose="05020102010507070707" pitchFamily="18" charset="2"/>
              <a:buChar char=""/>
            </a:pPr>
            <a:r>
              <a:rPr lang="en-US" b="1" dirty="0">
                <a:solidFill>
                  <a:srgbClr val="FFFFFF"/>
                </a:solidFill>
                <a:effectLst/>
              </a:rPr>
              <a:t>LPP end of semester report summary </a:t>
            </a:r>
            <a:endParaRPr lang="en-US" dirty="0">
              <a:solidFill>
                <a:srgbClr val="FFFFFF"/>
              </a:solidFill>
              <a:effectLst/>
            </a:endParaRPr>
          </a:p>
          <a:p>
            <a:pPr marL="0" marR="0">
              <a:buFont typeface="Wingdings 2" panose="05020102010507070707" pitchFamily="18" charset="2"/>
              <a:buChar char=""/>
            </a:pPr>
            <a:r>
              <a:rPr lang="en-US" b="1" dirty="0">
                <a:solidFill>
                  <a:srgbClr val="FFFFFF"/>
                </a:solidFill>
                <a:effectLst/>
              </a:rPr>
              <a:t>Curricular review</a:t>
            </a:r>
          </a:p>
          <a:p>
            <a:pPr marL="0" marR="0">
              <a:buFont typeface="Wingdings 2" panose="05020102010507070707" pitchFamily="18" charset="2"/>
              <a:buChar char=""/>
            </a:pPr>
            <a:r>
              <a:rPr lang="en-US" b="1" dirty="0">
                <a:solidFill>
                  <a:srgbClr val="FFFFFF"/>
                </a:solidFill>
                <a:effectLst/>
              </a:rPr>
              <a:t>WBA review</a:t>
            </a:r>
          </a:p>
          <a:p>
            <a:pPr marL="0" marR="0">
              <a:buFont typeface="Wingdings 2" panose="05020102010507070707" pitchFamily="18" charset="2"/>
              <a:buChar char=""/>
            </a:pPr>
            <a:r>
              <a:rPr lang="en-US" b="1" dirty="0">
                <a:solidFill>
                  <a:srgbClr val="FFFFFF"/>
                </a:solidFill>
              </a:rPr>
              <a:t>Commonly asked questions/WEB site review</a:t>
            </a:r>
            <a:endParaRPr lang="en-US" dirty="0">
              <a:solidFill>
                <a:srgbClr val="FFFFFF"/>
              </a:solidFill>
              <a:effectLst/>
            </a:endParaRPr>
          </a:p>
          <a:p>
            <a:pPr marL="0" marR="0">
              <a:buFont typeface="Wingdings 2" panose="05020102010507070707" pitchFamily="18" charset="2"/>
              <a:buChar char=""/>
            </a:pPr>
            <a:r>
              <a:rPr lang="en-US" b="1" dirty="0">
                <a:solidFill>
                  <a:srgbClr val="FFFFFF"/>
                </a:solidFill>
                <a:effectLst/>
              </a:rPr>
              <a:t>Preceptor feedback/ Best practices</a:t>
            </a:r>
            <a:endParaRPr lang="en-US" dirty="0">
              <a:solidFill>
                <a:srgbClr val="FFFFFF"/>
              </a:solidFill>
              <a:effectLst/>
            </a:endParaRPr>
          </a:p>
          <a:p>
            <a:pPr>
              <a:buFont typeface="Wingdings 2" panose="05020102010507070707" pitchFamily="18" charset="2"/>
              <a:buChar char=""/>
            </a:pPr>
            <a:endParaRPr lang="en-US" dirty="0">
              <a:solidFill>
                <a:srgbClr val="FFFFFF"/>
              </a:solidFill>
            </a:endParaRPr>
          </a:p>
        </p:txBody>
      </p:sp>
    </p:spTree>
    <p:extLst>
      <p:ext uri="{BB962C8B-B14F-4D97-AF65-F5344CB8AC3E}">
        <p14:creationId xmlns:p14="http://schemas.microsoft.com/office/powerpoint/2010/main" val="2201125929"/>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able">
            <a:extLst>
              <a:ext uri="{FF2B5EF4-FFF2-40B4-BE49-F238E27FC236}">
                <a16:creationId xmlns:a16="http://schemas.microsoft.com/office/drawing/2014/main" id="{AEF8958B-846D-0337-BD8A-9AA6C844345B}"/>
              </a:ext>
            </a:extLst>
          </p:cNvPr>
          <p:cNvPicPr>
            <a:picLocks noChangeAspect="1"/>
          </p:cNvPicPr>
          <p:nvPr/>
        </p:nvPicPr>
        <p:blipFill>
          <a:blip r:embed="rId2"/>
          <a:stretch>
            <a:fillRect/>
          </a:stretch>
        </p:blipFill>
        <p:spPr>
          <a:xfrm>
            <a:off x="174387" y="1271846"/>
            <a:ext cx="11843225" cy="4022719"/>
          </a:xfrm>
          <a:prstGeom prst="rect">
            <a:avLst/>
          </a:prstGeom>
        </p:spPr>
      </p:pic>
    </p:spTree>
    <p:extLst>
      <p:ext uri="{BB962C8B-B14F-4D97-AF65-F5344CB8AC3E}">
        <p14:creationId xmlns:p14="http://schemas.microsoft.com/office/powerpoint/2010/main" val="509090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g2e7d31d9c3e_5_179"/>
          <p:cNvSpPr txBox="1">
            <a:spLocks noGrp="1"/>
          </p:cNvSpPr>
          <p:nvPr>
            <p:ph type="sldNum" idx="12"/>
          </p:nvPr>
        </p:nvSpPr>
        <p:spPr>
          <a:xfrm>
            <a:off x="10358437" y="457199"/>
            <a:ext cx="1067589" cy="471489"/>
          </a:xfrm>
          <a:prstGeom prst="rect">
            <a:avLst/>
          </a:prstGeom>
          <a:noFill/>
          <a:ln>
            <a:noFill/>
          </a:ln>
        </p:spPr>
        <p:txBody>
          <a:bodyPr spcFirstLastPara="1" wrap="square" lIns="91425" tIns="45700" rIns="0"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600" b="0" i="0" u="none" strike="noStrike" kern="0" cap="none" spc="0" normalizeH="0" baseline="0" noProof="0">
                <a:ln>
                  <a:noFill/>
                </a:ln>
                <a:solidFill>
                  <a:srgbClr val="1F2C8F"/>
                </a:solidFill>
                <a:effectLst/>
                <a:uLnTx/>
                <a:uFillTx/>
                <a:latin typeface="Arial Black"/>
                <a:sym typeface="Arial Black"/>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21</a:t>
            </a:fld>
            <a:endParaRPr kumimoji="0" sz="1600" b="0" i="0" u="none" strike="noStrike" kern="0" cap="none" spc="0" normalizeH="0" baseline="0" noProof="0">
              <a:ln>
                <a:noFill/>
              </a:ln>
              <a:solidFill>
                <a:srgbClr val="1F2C8F"/>
              </a:solidFill>
              <a:effectLst/>
              <a:uLnTx/>
              <a:uFillTx/>
              <a:latin typeface="Arial Black"/>
              <a:sym typeface="Arial Black"/>
            </a:endParaRPr>
          </a:p>
        </p:txBody>
      </p:sp>
      <p:graphicFrame>
        <p:nvGraphicFramePr>
          <p:cNvPr id="527" name="Google Shape;527;g2e7d31d9c3e_5_179"/>
          <p:cNvGraphicFramePr/>
          <p:nvPr>
            <p:extLst>
              <p:ext uri="{D42A27DB-BD31-4B8C-83A1-F6EECF244321}">
                <p14:modId xmlns:p14="http://schemas.microsoft.com/office/powerpoint/2010/main" val="3534620078"/>
              </p:ext>
            </p:extLst>
          </p:nvPr>
        </p:nvGraphicFramePr>
        <p:xfrm>
          <a:off x="1" y="0"/>
          <a:ext cx="12191998" cy="6896650"/>
        </p:xfrm>
        <a:graphic>
          <a:graphicData uri="http://schemas.openxmlformats.org/drawingml/2006/table">
            <a:tbl>
              <a:tblPr>
                <a:noFill/>
              </a:tblPr>
              <a:tblGrid>
                <a:gridCol w="5079993">
                  <a:extLst>
                    <a:ext uri="{9D8B030D-6E8A-4147-A177-3AD203B41FA5}">
                      <a16:colId xmlns:a16="http://schemas.microsoft.com/office/drawing/2014/main" val="20000"/>
                    </a:ext>
                  </a:extLst>
                </a:gridCol>
                <a:gridCol w="3747065">
                  <a:extLst>
                    <a:ext uri="{9D8B030D-6E8A-4147-A177-3AD203B41FA5}">
                      <a16:colId xmlns:a16="http://schemas.microsoft.com/office/drawing/2014/main" val="20001"/>
                    </a:ext>
                  </a:extLst>
                </a:gridCol>
                <a:gridCol w="3364940">
                  <a:extLst>
                    <a:ext uri="{9D8B030D-6E8A-4147-A177-3AD203B41FA5}">
                      <a16:colId xmlns:a16="http://schemas.microsoft.com/office/drawing/2014/main" val="20002"/>
                    </a:ext>
                  </a:extLst>
                </a:gridCol>
              </a:tblGrid>
              <a:tr h="997442">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18: Motivational Interviewing II-Alcohol Use </a:t>
                      </a:r>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Recognizing change talk</a:t>
                      </a:r>
                      <a:endParaRPr/>
                    </a:p>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Reflective statements to amplify change talk</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rowSpan="9">
                  <a:txBody>
                    <a:bodyPr/>
                    <a:lstStyle/>
                    <a:p>
                      <a:pPr marL="0" marR="0" lvl="0" indent="0" algn="l" rtl="0">
                        <a:lnSpc>
                          <a:spcPct val="107000"/>
                        </a:lnSpc>
                        <a:spcBef>
                          <a:spcPts val="0"/>
                        </a:spcBef>
                        <a:spcAft>
                          <a:spcPts val="0"/>
                        </a:spcAft>
                        <a:buNone/>
                      </a:pPr>
                      <a:r>
                        <a:rPr lang="en-US" sz="1800" b="1" u="none" strike="noStrike" cap="none" dirty="0">
                          <a:solidFill>
                            <a:srgbClr val="202C8F"/>
                          </a:solidFill>
                          <a:latin typeface="EB Garamond"/>
                          <a:ea typeface="EB Garamond"/>
                          <a:cs typeface="EB Garamond"/>
                          <a:sym typeface="EB Garamond"/>
                        </a:rPr>
                        <a:t>Hospital Sessions 3, 4, 5</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open-ended skills</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emotion</a:t>
                      </a:r>
                      <a:endParaRPr sz="1800" dirty="0"/>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basic interviewing</a:t>
                      </a:r>
                      <a:endParaRPr sz="1800" b="0" i="1"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r>
                        <a:rPr lang="en-US" sz="1800" b="0" u="none" strike="noStrike" cap="none" dirty="0">
                          <a:solidFill>
                            <a:srgbClr val="202C8F"/>
                          </a:solidFill>
                          <a:latin typeface="EB Garamond"/>
                          <a:ea typeface="EB Garamond"/>
                          <a:cs typeface="EB Garamond"/>
                          <a:sym typeface="EB Garamond"/>
                        </a:rPr>
                        <a:t>- patient-centered interruptions</a:t>
                      </a:r>
                      <a:endParaRPr sz="1800" dirty="0"/>
                    </a:p>
                    <a:p>
                      <a:pPr marL="0" marR="0" lvl="0" indent="0" algn="l" rtl="0">
                        <a:lnSpc>
                          <a:spcPct val="107000"/>
                        </a:lnSpc>
                        <a:spcBef>
                          <a:spcPts val="0"/>
                        </a:spcBef>
                        <a:spcAft>
                          <a:spcPts val="0"/>
                        </a:spcAft>
                        <a:buClr>
                          <a:srgbClr val="202C8F"/>
                        </a:buClr>
                        <a:buSzPts val="1400"/>
                        <a:buFont typeface="EB Garamond"/>
                        <a:buNone/>
                      </a:pPr>
                      <a:r>
                        <a:rPr lang="en-US" sz="1800" b="0" u="none" strike="noStrike" cap="none" dirty="0">
                          <a:solidFill>
                            <a:srgbClr val="202C8F"/>
                          </a:solidFill>
                          <a:latin typeface="EB Garamond"/>
                          <a:ea typeface="EB Garamond"/>
                          <a:cs typeface="EB Garamond"/>
                          <a:sym typeface="EB Garamond"/>
                        </a:rPr>
                        <a:t>- reflective statements</a:t>
                      </a:r>
                      <a:endParaRPr sz="1800" dirty="0"/>
                    </a:p>
                    <a:p>
                      <a:pPr marL="0" marR="0" lvl="0" indent="0" algn="l" rtl="0">
                        <a:lnSpc>
                          <a:spcPct val="107000"/>
                        </a:lnSpc>
                        <a:spcBef>
                          <a:spcPts val="0"/>
                        </a:spcBef>
                        <a:spcAft>
                          <a:spcPts val="0"/>
                        </a:spcAft>
                        <a:buClr>
                          <a:srgbClr val="202C8F"/>
                        </a:buClr>
                        <a:buSzPts val="1400"/>
                        <a:buFont typeface="EB Garamond"/>
                        <a:buNone/>
                      </a:pPr>
                      <a:r>
                        <a:rPr lang="en-US" sz="1800" b="0" u="none" strike="noStrike" cap="none" dirty="0">
                          <a:solidFill>
                            <a:srgbClr val="202C8F"/>
                          </a:solidFill>
                          <a:latin typeface="EB Garamond"/>
                          <a:ea typeface="EB Garamond"/>
                          <a:cs typeface="EB Garamond"/>
                          <a:sym typeface="EB Garamond"/>
                        </a:rPr>
                        <a:t>- oral presentations </a:t>
                      </a:r>
                      <a:endParaRPr sz="1800" dirty="0"/>
                    </a:p>
                    <a:p>
                      <a:pPr marL="0" marR="0" lvl="0" indent="0" algn="l" rtl="0">
                        <a:lnSpc>
                          <a:spcPct val="107000"/>
                        </a:lnSpc>
                        <a:spcBef>
                          <a:spcPts val="0"/>
                        </a:spcBef>
                        <a:spcAft>
                          <a:spcPts val="0"/>
                        </a:spcAft>
                        <a:buClr>
                          <a:schemeClr val="dk1"/>
                        </a:buClr>
                        <a:buSzPts val="1400"/>
                        <a:buFont typeface="EB Garamond"/>
                        <a:buNone/>
                      </a:pPr>
                      <a:endParaRPr sz="1800" b="0"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Clr>
                          <a:srgbClr val="202C8F"/>
                        </a:buClr>
                        <a:buSzPts val="1400"/>
                        <a:buFont typeface="EB Garamond"/>
                        <a:buNone/>
                      </a:pPr>
                      <a:r>
                        <a:rPr lang="en-US" sz="1800" b="0" i="1" u="none" strike="noStrike" cap="none" dirty="0">
                          <a:solidFill>
                            <a:srgbClr val="202C8F"/>
                          </a:solidFill>
                          <a:latin typeface="EB Garamond"/>
                          <a:ea typeface="EB Garamond"/>
                          <a:cs typeface="EB Garamond"/>
                          <a:sym typeface="EB Garamond"/>
                        </a:rPr>
                        <a:t>- </a:t>
                      </a:r>
                      <a:r>
                        <a:rPr lang="en-US" sz="1800" b="0" i="0" u="none" strike="noStrike" cap="none" dirty="0">
                          <a:solidFill>
                            <a:srgbClr val="202C8F"/>
                          </a:solidFill>
                          <a:latin typeface="EB Garamond"/>
                          <a:ea typeface="EB Garamond"/>
                          <a:cs typeface="EB Garamond"/>
                          <a:sym typeface="EB Garamond"/>
                        </a:rPr>
                        <a:t>Developing a problem list</a:t>
                      </a:r>
                      <a:endParaRPr sz="1800" dirty="0"/>
                    </a:p>
                    <a:p>
                      <a:pPr marL="285750" marR="0" lvl="0" indent="-285750" algn="l" rtl="0">
                        <a:lnSpc>
                          <a:spcPct val="107000"/>
                        </a:lnSpc>
                        <a:spcBef>
                          <a:spcPts val="0"/>
                        </a:spcBef>
                        <a:spcAft>
                          <a:spcPts val="0"/>
                        </a:spcAft>
                        <a:buClr>
                          <a:srgbClr val="202C8F"/>
                        </a:buClr>
                        <a:buSzPts val="1400"/>
                        <a:buFontTx/>
                        <a:buChar char="-"/>
                      </a:pPr>
                      <a:r>
                        <a:rPr lang="en-US" sz="1800" b="0" i="0" u="none" strike="noStrike" cap="none" dirty="0">
                          <a:solidFill>
                            <a:srgbClr val="202C8F"/>
                          </a:solidFill>
                          <a:latin typeface="EB Garamond"/>
                          <a:ea typeface="EB Garamond"/>
                          <a:cs typeface="EB Garamond"/>
                          <a:sym typeface="EB Garamond"/>
                        </a:rPr>
                        <a:t>Developing a differential </a:t>
                      </a:r>
                    </a:p>
                    <a:p>
                      <a:pPr marL="285750" marR="0" lvl="0" indent="-285750" algn="l" rtl="0">
                        <a:lnSpc>
                          <a:spcPct val="107000"/>
                        </a:lnSpc>
                        <a:spcBef>
                          <a:spcPts val="0"/>
                        </a:spcBef>
                        <a:spcAft>
                          <a:spcPts val="0"/>
                        </a:spcAft>
                        <a:buClr>
                          <a:srgbClr val="202C8F"/>
                        </a:buClr>
                        <a:buSzPts val="1400"/>
                        <a:buFontTx/>
                        <a:buChar char="-"/>
                      </a:pPr>
                      <a:endParaRPr lang="en-US" sz="1800" b="0" i="0" u="none" strike="noStrike" cap="none" dirty="0">
                        <a:solidFill>
                          <a:srgbClr val="202C8F"/>
                        </a:solidFill>
                        <a:latin typeface="EB Garamond"/>
                        <a:ea typeface="EB Garamond"/>
                        <a:cs typeface="EB Garamond"/>
                        <a:sym typeface="EB Garamond"/>
                      </a:endParaRP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PD</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VSS, cardiopulmonary </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Abdominal /breast</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202C8F"/>
                          </a:solidFill>
                          <a:latin typeface="EB Garamond"/>
                          <a:ea typeface="EB Garamond"/>
                          <a:cs typeface="EB Garamond"/>
                          <a:sym typeface="EB Garamond"/>
                        </a:rPr>
                        <a:t>MSK</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Neuro</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HEENOT</a:t>
                      </a:r>
                    </a:p>
                    <a:p>
                      <a:pPr marL="285750" marR="0" lvl="0" indent="-285750" algn="l" rtl="0">
                        <a:lnSpc>
                          <a:spcPct val="107000"/>
                        </a:lnSpc>
                        <a:spcBef>
                          <a:spcPts val="0"/>
                        </a:spcBef>
                        <a:spcAft>
                          <a:spcPts val="0"/>
                        </a:spcAft>
                        <a:buClr>
                          <a:srgbClr val="202C8F"/>
                        </a:buClr>
                        <a:buSzPts val="1400"/>
                        <a:buFontTx/>
                        <a:buChar char="-"/>
                      </a:pPr>
                      <a:r>
                        <a:rPr lang="en-US" sz="1800" b="1" i="0" u="none" strike="noStrike" cap="none" dirty="0">
                          <a:solidFill>
                            <a:srgbClr val="C00000"/>
                          </a:solidFill>
                          <a:latin typeface="EB Garamond"/>
                          <a:ea typeface="EB Garamond"/>
                          <a:cs typeface="EB Garamond"/>
                          <a:sym typeface="EB Garamond"/>
                        </a:rPr>
                        <a:t>Review</a:t>
                      </a:r>
                      <a:endParaRPr sz="1800" b="1" i="1" u="none" strike="noStrike" cap="none" dirty="0">
                        <a:solidFill>
                          <a:srgbClr val="C00000"/>
                        </a:solidFill>
                        <a:latin typeface="EB Garamond"/>
                        <a:ea typeface="EB Garamond"/>
                        <a:cs typeface="EB Garamond"/>
                        <a:sym typeface="EB Garamond"/>
                      </a:endParaRPr>
                    </a:p>
                    <a:p>
                      <a:pPr marL="0" marR="0" lvl="0" indent="0" algn="l" rtl="0">
                        <a:lnSpc>
                          <a:spcPct val="107000"/>
                        </a:lnSpc>
                        <a:spcBef>
                          <a:spcPts val="0"/>
                        </a:spcBef>
                        <a:spcAft>
                          <a:spcPts val="0"/>
                        </a:spcAft>
                        <a:buClr>
                          <a:schemeClr val="dk1"/>
                        </a:buClr>
                        <a:buSzPts val="1400"/>
                        <a:buFont typeface="EB Garamond"/>
                        <a:buNone/>
                      </a:pPr>
                      <a:endParaRPr sz="1400" b="0"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endParaRPr sz="1400" b="1" u="none" strike="noStrike" cap="none" dirty="0">
                        <a:solidFill>
                          <a:srgbClr val="202C8F"/>
                        </a:solidFill>
                        <a:latin typeface="EB Garamond"/>
                        <a:ea typeface="EB Garamond"/>
                        <a:cs typeface="EB Garamond"/>
                        <a:sym typeface="EB Garamond"/>
                      </a:endParaRPr>
                    </a:p>
                    <a:p>
                      <a:pPr marL="0" marR="0" lvl="0" indent="0" algn="l" rtl="0">
                        <a:lnSpc>
                          <a:spcPct val="107000"/>
                        </a:lnSpc>
                        <a:spcBef>
                          <a:spcPts val="0"/>
                        </a:spcBef>
                        <a:spcAft>
                          <a:spcPts val="0"/>
                        </a:spcAft>
                        <a:buNone/>
                      </a:pPr>
                      <a:endParaRPr sz="1400" b="1" u="none" strike="noStrike" cap="none" dirty="0">
                        <a:solidFill>
                          <a:srgbClr val="202C8F"/>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6CAF3"/>
                    </a:solidFill>
                  </a:tcPr>
                </a:tc>
                <a:extLst>
                  <a:ext uri="{0D108BD9-81ED-4DB2-BD59-A6C34878D82A}">
                    <a16:rowId xmlns:a16="http://schemas.microsoft.com/office/drawing/2014/main" val="10000"/>
                  </a:ext>
                </a:extLst>
              </a:tr>
              <a:tr h="920155">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19: Motivational Interviewing III-Opioid Use</a:t>
                      </a:r>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1"/>
                  </a:ext>
                </a:extLst>
              </a:tr>
              <a:tr h="920155">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20: Individual Behavior Change Counseling Interviews</a:t>
                      </a:r>
                      <a:endParaRPr dirty="0"/>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2"/>
                  </a:ext>
                </a:extLst>
              </a:tr>
              <a:tr h="700059">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21: Older Adult Health</a:t>
                      </a:r>
                      <a:br>
                        <a:rPr lang="en-US" sz="1400" b="0" i="0" u="none" strike="noStrike" cap="none" dirty="0">
                          <a:solidFill>
                            <a:srgbClr val="000000"/>
                          </a:solidFill>
                          <a:latin typeface="EB Garamond"/>
                          <a:ea typeface="EB Garamond"/>
                          <a:cs typeface="EB Garamond"/>
                          <a:sym typeface="EB Garamond"/>
                        </a:rPr>
                      </a:b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Developing a problem list</a:t>
                      </a:r>
                      <a:endParaRPr dirty="0"/>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3"/>
                  </a:ext>
                </a:extLst>
              </a:tr>
              <a:tr h="920155">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22:</a:t>
                      </a:r>
                      <a:r>
                        <a:rPr lang="en-US" sz="1400" b="0" i="0" kern="1200" dirty="0">
                          <a:solidFill>
                            <a:schemeClr val="tx1"/>
                          </a:solidFill>
                          <a:effectLst/>
                          <a:latin typeface="EB Garamond" panose="00000500000000000000" pitchFamily="2" charset="0"/>
                          <a:ea typeface="EB Garamond" panose="00000500000000000000" pitchFamily="2" charset="0"/>
                          <a:cs typeface="+mn-cs"/>
                        </a:rPr>
                        <a:t>Difficult News and Serious Illness Conversation</a:t>
                      </a:r>
                      <a:br>
                        <a:rPr lang="en-US" sz="1400" b="0" i="0" u="none" strike="noStrike" cap="none" dirty="0">
                          <a:solidFill>
                            <a:srgbClr val="000000"/>
                          </a:solidFill>
                          <a:latin typeface="EB Garamond"/>
                          <a:ea typeface="EB Garamond"/>
                          <a:cs typeface="EB Garamond"/>
                          <a:sym typeface="EB Garamond"/>
                        </a:rPr>
                      </a:b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GUIDE tool to deliver serious news</a:t>
                      </a:r>
                      <a:endParaRPr/>
                    </a:p>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Serious illness conversation guide</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4"/>
                  </a:ext>
                </a:extLst>
              </a:tr>
              <a:tr h="518034">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23: Clinical Reasoning #1</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Developing a differential</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2CC"/>
                    </a:solidFill>
                  </a:tcPr>
                </a:tc>
                <a:tc vMerge="1">
                  <a:txBody>
                    <a:bodyPr/>
                    <a:lstStyle/>
                    <a:p>
                      <a:endParaRPr lang="en-US"/>
                    </a:p>
                  </a:txBody>
                  <a:tcPr/>
                </a:tc>
                <a:extLst>
                  <a:ext uri="{0D108BD9-81ED-4DB2-BD59-A6C34878D82A}">
                    <a16:rowId xmlns:a16="http://schemas.microsoft.com/office/drawing/2014/main" val="10005"/>
                  </a:ext>
                </a:extLst>
              </a:tr>
              <a:tr h="519237">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24: Nutrition Counseling – MI Revisited </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285F4"/>
                    </a:solidFill>
                  </a:tcPr>
                </a:tc>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24-hour diet recall</a:t>
                      </a:r>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285F4"/>
                    </a:solidFill>
                  </a:tcPr>
                </a:tc>
                <a:tc vMerge="1">
                  <a:txBody>
                    <a:bodyPr/>
                    <a:lstStyle/>
                    <a:p>
                      <a:endParaRPr lang="en-US"/>
                    </a:p>
                  </a:txBody>
                  <a:tcPr/>
                </a:tc>
                <a:extLst>
                  <a:ext uri="{0D108BD9-81ED-4DB2-BD59-A6C34878D82A}">
                    <a16:rowId xmlns:a16="http://schemas.microsoft.com/office/drawing/2014/main" val="10006"/>
                  </a:ext>
                </a:extLst>
              </a:tr>
              <a:tr h="518034">
                <a:tc>
                  <a:txBody>
                    <a:bodyPr/>
                    <a:lstStyle/>
                    <a:p>
                      <a:pPr marL="0" marR="0" lvl="0" indent="0" algn="l" rtl="0">
                        <a:spcBef>
                          <a:spcPts val="0"/>
                        </a:spcBef>
                        <a:spcAft>
                          <a:spcPts val="0"/>
                        </a:spcAft>
                        <a:buNone/>
                      </a:pPr>
                      <a:r>
                        <a:rPr lang="en-US" sz="1400" b="0" i="0" u="none" strike="noStrike" cap="none">
                          <a:solidFill>
                            <a:srgbClr val="000000"/>
                          </a:solidFill>
                          <a:latin typeface="EB Garamond"/>
                          <a:ea typeface="EB Garamond"/>
                          <a:cs typeface="EB Garamond"/>
                          <a:sym typeface="EB Garamond"/>
                        </a:rPr>
                        <a:t>*ECL 25: Clinical Reasoning #2</a:t>
                      </a:r>
                      <a:endParaRPr/>
                    </a:p>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A86E8"/>
                    </a:solidFill>
                  </a:tcPr>
                </a:tc>
                <a:tc>
                  <a:txBody>
                    <a:bodyPr/>
                    <a:lstStyle/>
                    <a:p>
                      <a:pPr marL="0" marR="0" lvl="0" indent="0" algn="l" rtl="0">
                        <a:spcBef>
                          <a:spcPts val="0"/>
                        </a:spcBef>
                        <a:spcAft>
                          <a:spcPts val="0"/>
                        </a:spcAft>
                        <a:buNone/>
                      </a:pPr>
                      <a:endParaRPr sz="1400" b="0" i="0" u="none" strike="noStrike" cap="none">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A86E8"/>
                    </a:solidFill>
                  </a:tcPr>
                </a:tc>
                <a:tc vMerge="1">
                  <a:txBody>
                    <a:bodyPr/>
                    <a:lstStyle/>
                    <a:p>
                      <a:endParaRPr lang="en-US"/>
                    </a:p>
                  </a:txBody>
                  <a:tcPr/>
                </a:tc>
                <a:extLst>
                  <a:ext uri="{0D108BD9-81ED-4DB2-BD59-A6C34878D82A}">
                    <a16:rowId xmlns:a16="http://schemas.microsoft.com/office/drawing/2014/main" val="10007"/>
                  </a:ext>
                </a:extLst>
              </a:tr>
              <a:tr h="883379">
                <a:tc>
                  <a:txBody>
                    <a:bodyPr/>
                    <a:lstStyle/>
                    <a:p>
                      <a:pPr marL="0" marR="0" lvl="0" indent="0" algn="l" rtl="0">
                        <a:spcBef>
                          <a:spcPts val="0"/>
                        </a:spcBef>
                        <a:spcAft>
                          <a:spcPts val="0"/>
                        </a:spcAft>
                        <a:buNone/>
                      </a:pPr>
                      <a:r>
                        <a:rPr lang="en-US" sz="1400" b="0" i="0" u="none" strike="noStrike" cap="none" dirty="0">
                          <a:solidFill>
                            <a:srgbClr val="000000"/>
                          </a:solidFill>
                          <a:latin typeface="EB Garamond"/>
                          <a:ea typeface="EB Garamond"/>
                          <a:cs typeface="EB Garamond"/>
                          <a:sym typeface="EB Garamond"/>
                        </a:rPr>
                        <a:t>*ECL 26 : Review and Professionalism </a:t>
                      </a:r>
                    </a:p>
                    <a:p>
                      <a:pPr marL="0" marR="0" lvl="0" indent="0" algn="l" rtl="0">
                        <a:spcBef>
                          <a:spcPts val="0"/>
                        </a:spcBef>
                        <a:spcAft>
                          <a:spcPts val="0"/>
                        </a:spcAft>
                        <a:buNone/>
                      </a:pPr>
                      <a:endParaRPr lang="en-US" sz="1400" b="0" i="0" u="none" strike="noStrike" cap="none" dirty="0">
                        <a:solidFill>
                          <a:srgbClr val="000000"/>
                        </a:solidFill>
                        <a:latin typeface="EB Garamond"/>
                        <a:ea typeface="EB Garamond"/>
                        <a:cs typeface="EB Garamond"/>
                        <a:sym typeface="EB Garamond"/>
                      </a:endParaRPr>
                    </a:p>
                    <a:p>
                      <a:pPr marL="0" marR="0" lvl="0" indent="0" algn="l" rtl="0">
                        <a:spcBef>
                          <a:spcPts val="0"/>
                        </a:spcBef>
                        <a:spcAft>
                          <a:spcPts val="0"/>
                        </a:spcAft>
                        <a:buNone/>
                      </a:pPr>
                      <a:r>
                        <a:rPr lang="en-US" sz="1400" b="1" i="0" u="none" strike="noStrike" cap="none" dirty="0">
                          <a:solidFill>
                            <a:srgbClr val="000000"/>
                          </a:solidFill>
                          <a:latin typeface="EB Garamond"/>
                          <a:ea typeface="EB Garamond"/>
                          <a:sym typeface="EB Garamond"/>
                        </a:rPr>
                        <a:t>OSCE 3 mid-late June assessment history/PE</a:t>
                      </a:r>
                      <a:endParaRPr b="1" dirty="0"/>
                    </a:p>
                    <a:p>
                      <a:pPr marL="0" marR="0" lvl="0" indent="0" algn="l" rtl="0">
                        <a:spcBef>
                          <a:spcPts val="0"/>
                        </a:spcBef>
                        <a:spcAft>
                          <a:spcPts val="0"/>
                        </a:spcAft>
                        <a:buNone/>
                      </a:pPr>
                      <a:endParaRPr sz="1400" b="0" i="0" u="none" strike="noStrike" cap="none" dirty="0">
                        <a:solidFill>
                          <a:srgbClr val="000000"/>
                        </a:solidFill>
                        <a:latin typeface="EB Garamond"/>
                        <a:ea typeface="EB Garamond"/>
                        <a:cs typeface="EB Garamond"/>
                        <a:sym typeface="EB Garamond"/>
                      </a:endParaRPr>
                    </a:p>
                  </a:txBody>
                  <a:tcPr marL="5350" marR="5350" marT="5350" marB="0">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4A86E8"/>
                    </a:solidFill>
                  </a:tcPr>
                </a:tc>
                <a:tc>
                  <a:txBody>
                    <a:bodyPr/>
                    <a:lstStyle/>
                    <a:p>
                      <a:pPr marL="0" marR="0" lvl="0" indent="0" algn="l" rtl="0">
                        <a:spcBef>
                          <a:spcPts val="0"/>
                        </a:spcBef>
                        <a:spcAft>
                          <a:spcPts val="0"/>
                        </a:spcAft>
                        <a:buNone/>
                      </a:pPr>
                      <a:endParaRPr sz="1400" b="0" i="0" u="none" strike="noStrike" cap="none" dirty="0">
                        <a:solidFill>
                          <a:srgbClr val="000000"/>
                        </a:solidFill>
                        <a:latin typeface="EB Garamond"/>
                        <a:ea typeface="EB Garamond"/>
                        <a:cs typeface="EB Garamond"/>
                        <a:sym typeface="EB Garamond"/>
                      </a:endParaRPr>
                    </a:p>
                  </a:txBody>
                  <a:tcPr marL="5350" marR="5350" marT="5350" marB="0">
                    <a:lnL w="9525" cap="flat" cmpd="sng">
                      <a:solidFill>
                        <a:srgbClr val="000000">
                          <a:alpha val="0"/>
                        </a:srgbClr>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4A86E8"/>
                    </a:solidFill>
                  </a:tcPr>
                </a:tc>
                <a:tc vMerge="1">
                  <a:txBody>
                    <a:bodyPr/>
                    <a:lstStyle/>
                    <a:p>
                      <a:endParaRPr lang="en-US"/>
                    </a:p>
                  </a:txBody>
                  <a:tcPr/>
                </a:tc>
                <a:extLst>
                  <a:ext uri="{0D108BD9-81ED-4DB2-BD59-A6C34878D82A}">
                    <a16:rowId xmlns:a16="http://schemas.microsoft.com/office/drawing/2014/main" val="10008"/>
                  </a:ext>
                </a:extLst>
              </a:tr>
            </a:tbl>
          </a:graphicData>
        </a:graphic>
      </p:graphicFrame>
      <p:sp>
        <p:nvSpPr>
          <p:cNvPr id="528" name="Google Shape;528;g2e7d31d9c3e_5_179"/>
          <p:cNvSpPr/>
          <p:nvPr/>
        </p:nvSpPr>
        <p:spPr>
          <a:xfrm>
            <a:off x="11573086" y="316522"/>
            <a:ext cx="219807" cy="4448908"/>
          </a:xfrm>
          <a:prstGeom prst="downArrow">
            <a:avLst>
              <a:gd name="adj1" fmla="val 50000"/>
              <a:gd name="adj2" fmla="val 50000"/>
            </a:avLst>
          </a:prstGeom>
          <a:solidFill>
            <a:schemeClr val="accent6"/>
          </a:solidFill>
          <a:ln w="12700" cap="flat" cmpd="sng">
            <a:solidFill>
              <a:srgbClr val="67565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DFAF6"/>
              </a:solidFill>
              <a:effectLst/>
              <a:uLnTx/>
              <a:uFillTx/>
              <a:latin typeface="EB Garamond"/>
              <a:ea typeface="EB Garamond"/>
              <a:cs typeface="EB Garamond"/>
              <a:sym typeface="EB Garamond"/>
            </a:endParaRPr>
          </a:p>
        </p:txBody>
      </p:sp>
    </p:spTree>
  </p:cSld>
  <p:clrMapOvr>
    <a:masterClrMapping/>
  </p:clrMapOvr>
  <mc:AlternateContent xmlns:mc="http://schemas.openxmlformats.org/markup-compatibility/2006" xmlns:p14="http://schemas.microsoft.com/office/powerpoint/2010/main">
    <mc:Choice Requires="p14">
      <p:transition spd="slow" p14:dur="2000" advTm="88576"/>
    </mc:Choice>
    <mc:Fallback xmlns="">
      <p:transition spd="slow" advTm="8857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6DD52-4595-4647-A225-F1C639F82BA8}"/>
              </a:ext>
            </a:extLst>
          </p:cNvPr>
          <p:cNvSpPr>
            <a:spLocks noGrp="1"/>
          </p:cNvSpPr>
          <p:nvPr>
            <p:ph type="title"/>
          </p:nvPr>
        </p:nvSpPr>
        <p:spPr>
          <a:xfrm>
            <a:off x="581192" y="702156"/>
            <a:ext cx="11029616" cy="1188720"/>
          </a:xfrm>
        </p:spPr>
        <p:txBody>
          <a:bodyPr>
            <a:normAutofit/>
          </a:bodyPr>
          <a:lstStyle/>
          <a:p>
            <a:r>
              <a:rPr lang="en-US" dirty="0"/>
              <a:t>ECL 2</a:t>
            </a:r>
            <a:r>
              <a:rPr lang="en-US" baseline="30000" dirty="0"/>
              <a:t>nd</a:t>
            </a:r>
            <a:r>
              <a:rPr lang="en-US" dirty="0"/>
              <a:t> year</a:t>
            </a:r>
          </a:p>
        </p:txBody>
      </p:sp>
      <p:graphicFrame>
        <p:nvGraphicFramePr>
          <p:cNvPr id="4" name="Content Placeholder 3">
            <a:extLst>
              <a:ext uri="{FF2B5EF4-FFF2-40B4-BE49-F238E27FC236}">
                <a16:creationId xmlns:a16="http://schemas.microsoft.com/office/drawing/2014/main" id="{1C485C30-FA0E-499B-B949-EEDB09EB3D4A}"/>
              </a:ext>
            </a:extLst>
          </p:cNvPr>
          <p:cNvGraphicFramePr>
            <a:graphicFrameLocks noGrp="1"/>
          </p:cNvGraphicFramePr>
          <p:nvPr>
            <p:ph idx="1"/>
            <p:extLst>
              <p:ext uri="{D42A27DB-BD31-4B8C-83A1-F6EECF244321}">
                <p14:modId xmlns:p14="http://schemas.microsoft.com/office/powerpoint/2010/main" val="4217369835"/>
              </p:ext>
            </p:extLst>
          </p:nvPr>
        </p:nvGraphicFramePr>
        <p:xfrm>
          <a:off x="581025" y="2655883"/>
          <a:ext cx="11029952" cy="3185648"/>
        </p:xfrm>
        <a:graphic>
          <a:graphicData uri="http://schemas.openxmlformats.org/drawingml/2006/table">
            <a:tbl>
              <a:tblPr firstRow="1" bandRow="1"/>
              <a:tblGrid>
                <a:gridCol w="1431146">
                  <a:extLst>
                    <a:ext uri="{9D8B030D-6E8A-4147-A177-3AD203B41FA5}">
                      <a16:colId xmlns:a16="http://schemas.microsoft.com/office/drawing/2014/main" val="3212532782"/>
                    </a:ext>
                  </a:extLst>
                </a:gridCol>
                <a:gridCol w="2141961">
                  <a:extLst>
                    <a:ext uri="{9D8B030D-6E8A-4147-A177-3AD203B41FA5}">
                      <a16:colId xmlns:a16="http://schemas.microsoft.com/office/drawing/2014/main" val="2156507255"/>
                    </a:ext>
                  </a:extLst>
                </a:gridCol>
                <a:gridCol w="5766033">
                  <a:extLst>
                    <a:ext uri="{9D8B030D-6E8A-4147-A177-3AD203B41FA5}">
                      <a16:colId xmlns:a16="http://schemas.microsoft.com/office/drawing/2014/main" val="539323329"/>
                    </a:ext>
                  </a:extLst>
                </a:gridCol>
                <a:gridCol w="563604">
                  <a:extLst>
                    <a:ext uri="{9D8B030D-6E8A-4147-A177-3AD203B41FA5}">
                      <a16:colId xmlns:a16="http://schemas.microsoft.com/office/drawing/2014/main" val="640928000"/>
                    </a:ext>
                  </a:extLst>
                </a:gridCol>
                <a:gridCol w="563604">
                  <a:extLst>
                    <a:ext uri="{9D8B030D-6E8A-4147-A177-3AD203B41FA5}">
                      <a16:colId xmlns:a16="http://schemas.microsoft.com/office/drawing/2014/main" val="238995667"/>
                    </a:ext>
                  </a:extLst>
                </a:gridCol>
                <a:gridCol w="563604">
                  <a:extLst>
                    <a:ext uri="{9D8B030D-6E8A-4147-A177-3AD203B41FA5}">
                      <a16:colId xmlns:a16="http://schemas.microsoft.com/office/drawing/2014/main" val="673207941"/>
                    </a:ext>
                  </a:extLst>
                </a:gridCol>
              </a:tblGrid>
              <a:tr h="398206">
                <a:tc>
                  <a:txBody>
                    <a:bodyPr/>
                    <a:lstStyle/>
                    <a:p>
                      <a:pPr algn="l" fontAlgn="b"/>
                      <a:r>
                        <a:rPr lang="en-US" sz="1800" b="0" i="0" u="none" strike="noStrike">
                          <a:solidFill>
                            <a:srgbClr val="000000"/>
                          </a:solidFill>
                          <a:effectLst/>
                          <a:latin typeface="Arial" panose="020B0604020202020204" pitchFamily="34" charset="0"/>
                        </a:rPr>
                        <a:t>Cards</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0D0"/>
                    </a:solidFill>
                  </a:tcPr>
                </a:tc>
                <a:tc>
                  <a:txBody>
                    <a:bodyPr/>
                    <a:lstStyle/>
                    <a:p>
                      <a:pPr algn="r" fontAlgn="b"/>
                      <a:r>
                        <a:rPr lang="en-US" sz="1800" b="0" i="0" u="none" strike="noStrike">
                          <a:solidFill>
                            <a:srgbClr val="000000"/>
                          </a:solidFill>
                          <a:effectLst/>
                          <a:latin typeface="Arial" panose="020B0604020202020204" pitchFamily="34" charset="0"/>
                        </a:rPr>
                        <a:t>9/3/2025</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0D0"/>
                    </a:solidFill>
                  </a:tcPr>
                </a:tc>
                <a:tc>
                  <a:txBody>
                    <a:bodyPr/>
                    <a:lstStyle/>
                    <a:p>
                      <a:pPr algn="l" fontAlgn="t"/>
                      <a:r>
                        <a:rPr lang="en-US" sz="1800" b="0" i="0" u="none" strike="noStrike">
                          <a:solidFill>
                            <a:srgbClr val="000000"/>
                          </a:solidFill>
                          <a:effectLst/>
                          <a:latin typeface="Arial" panose="020B0604020202020204" pitchFamily="34" charset="0"/>
                        </a:rPr>
                        <a:t>*ECL 26: Self-Directed Session - Clinical Reasoning #3 </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0D0"/>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5024628"/>
                  </a:ext>
                </a:extLst>
              </a:tr>
              <a:tr h="398206">
                <a:tc>
                  <a:txBody>
                    <a:bodyPr/>
                    <a:lstStyle/>
                    <a:p>
                      <a:pPr algn="l" fontAlgn="b"/>
                      <a:r>
                        <a:rPr lang="en-US" sz="1800" b="0" i="1" u="none" strike="noStrike">
                          <a:solidFill>
                            <a:srgbClr val="000000"/>
                          </a:solidFill>
                          <a:effectLst/>
                          <a:latin typeface="Arial" panose="020B0604020202020204" pitchFamily="34" charset="0"/>
                        </a:rPr>
                        <a:t>Assessment</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800" b="0" i="1" u="none" strike="noStrike">
                          <a:solidFill>
                            <a:srgbClr val="000000"/>
                          </a:solidFill>
                          <a:effectLst/>
                          <a:latin typeface="Arial" panose="020B0604020202020204" pitchFamily="34" charset="0"/>
                        </a:rPr>
                        <a:t> </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800" b="0" i="1" u="none" strike="noStrike">
                          <a:solidFill>
                            <a:srgbClr val="000000"/>
                          </a:solidFill>
                          <a:effectLst/>
                          <a:latin typeface="Arial" panose="020B0604020202020204" pitchFamily="34" charset="0"/>
                        </a:rPr>
                        <a:t>*OSCE 4 - REQUIRED FORMATIVE ASSESSMENT</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9564517"/>
                  </a:ext>
                </a:extLst>
              </a:tr>
              <a:tr h="398206">
                <a:tc>
                  <a:txBody>
                    <a:bodyPr/>
                    <a:lstStyle/>
                    <a:p>
                      <a:pPr algn="l" fontAlgn="b"/>
                      <a:r>
                        <a:rPr lang="en-US" sz="1800" b="0" i="0" u="none" strike="noStrike">
                          <a:solidFill>
                            <a:srgbClr val="000000"/>
                          </a:solidFill>
                          <a:effectLst/>
                          <a:latin typeface="Arial" panose="020B0604020202020204" pitchFamily="34" charset="0"/>
                        </a:rPr>
                        <a:t>Resp</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AD3"/>
                    </a:solidFill>
                  </a:tcPr>
                </a:tc>
                <a:tc>
                  <a:txBody>
                    <a:bodyPr/>
                    <a:lstStyle/>
                    <a:p>
                      <a:pPr algn="r" fontAlgn="b"/>
                      <a:r>
                        <a:rPr lang="en-US" sz="1800" b="0" i="0" u="none" strike="noStrike">
                          <a:solidFill>
                            <a:srgbClr val="000000"/>
                          </a:solidFill>
                          <a:effectLst/>
                          <a:latin typeface="Arial" panose="020B0604020202020204" pitchFamily="34" charset="0"/>
                        </a:rPr>
                        <a:t>10/8/2025</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AD3"/>
                    </a:solidFill>
                  </a:tcPr>
                </a:tc>
                <a:tc>
                  <a:txBody>
                    <a:bodyPr/>
                    <a:lstStyle/>
                    <a:p>
                      <a:pPr algn="l" fontAlgn="t"/>
                      <a:r>
                        <a:rPr lang="en-US" sz="1800" b="0" i="0" u="none" strike="noStrike">
                          <a:solidFill>
                            <a:srgbClr val="000000"/>
                          </a:solidFill>
                          <a:effectLst/>
                          <a:latin typeface="Arial" panose="020B0604020202020204" pitchFamily="34" charset="0"/>
                        </a:rPr>
                        <a:t>*ECL 27: Care of People Living with Disabilities</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AD3"/>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9740315"/>
                  </a:ext>
                </a:extLst>
              </a:tr>
              <a:tr h="398206">
                <a:tc>
                  <a:txBody>
                    <a:bodyPr/>
                    <a:lstStyle/>
                    <a:p>
                      <a:pPr algn="l" fontAlgn="b"/>
                      <a:r>
                        <a:rPr lang="en-US" sz="1800" b="0" i="0" u="none" strike="noStrike">
                          <a:solidFill>
                            <a:srgbClr val="000000"/>
                          </a:solidFill>
                          <a:effectLst/>
                          <a:latin typeface="Arial" panose="020B0604020202020204" pitchFamily="34" charset="0"/>
                        </a:rPr>
                        <a:t>Nephro</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AD7"/>
                    </a:solidFill>
                  </a:tcPr>
                </a:tc>
                <a:tc>
                  <a:txBody>
                    <a:bodyPr/>
                    <a:lstStyle/>
                    <a:p>
                      <a:pPr algn="r" fontAlgn="b"/>
                      <a:r>
                        <a:rPr lang="en-US" sz="1800" b="0" i="0" u="none" strike="noStrike">
                          <a:solidFill>
                            <a:srgbClr val="000000"/>
                          </a:solidFill>
                          <a:effectLst/>
                          <a:latin typeface="Arial" panose="020B0604020202020204" pitchFamily="34" charset="0"/>
                        </a:rPr>
                        <a:t>11/12/2025</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AD7"/>
                    </a:solidFill>
                  </a:tcPr>
                </a:tc>
                <a:tc>
                  <a:txBody>
                    <a:bodyPr/>
                    <a:lstStyle/>
                    <a:p>
                      <a:pPr algn="l" fontAlgn="t"/>
                      <a:r>
                        <a:rPr lang="en-US" sz="1800" b="0" i="0" u="none" strike="noStrike">
                          <a:solidFill>
                            <a:srgbClr val="000000"/>
                          </a:solidFill>
                          <a:effectLst/>
                          <a:latin typeface="Arial" panose="020B0604020202020204" pitchFamily="34" charset="0"/>
                        </a:rPr>
                        <a:t>*ECL 28: Clinical Reasoning #4</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AD7"/>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26759"/>
                  </a:ext>
                </a:extLst>
              </a:tr>
              <a:tr h="398206">
                <a:tc>
                  <a:txBody>
                    <a:bodyPr/>
                    <a:lstStyle/>
                    <a:p>
                      <a:pPr algn="l" fontAlgn="b"/>
                      <a:r>
                        <a:rPr lang="en-US" sz="1800" b="0" i="1" u="none" strike="noStrike">
                          <a:solidFill>
                            <a:srgbClr val="000000"/>
                          </a:solidFill>
                          <a:effectLst/>
                          <a:latin typeface="Arial" panose="020B0604020202020204" pitchFamily="34" charset="0"/>
                        </a:rPr>
                        <a:t>Assessment</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0" i="1" u="none" strike="noStrike">
                          <a:solidFill>
                            <a:srgbClr val="000000"/>
                          </a:solidFill>
                          <a:effectLst/>
                          <a:latin typeface="Arial" panose="020B0604020202020204" pitchFamily="34" charset="0"/>
                        </a:rPr>
                        <a:t> </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800" b="0" i="1" u="none" strike="noStrike">
                          <a:solidFill>
                            <a:srgbClr val="000000"/>
                          </a:solidFill>
                          <a:effectLst/>
                          <a:latin typeface="Arial" panose="020B0604020202020204" pitchFamily="34" charset="0"/>
                        </a:rPr>
                        <a:t>*OSCE 5</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4410987"/>
                  </a:ext>
                </a:extLst>
              </a:tr>
              <a:tr h="398206">
                <a:tc>
                  <a:txBody>
                    <a:bodyPr/>
                    <a:lstStyle/>
                    <a:p>
                      <a:pPr algn="l" fontAlgn="b"/>
                      <a:r>
                        <a:rPr lang="en-US" sz="1800" b="0" i="0" u="none" strike="noStrike">
                          <a:solidFill>
                            <a:srgbClr val="000000"/>
                          </a:solidFill>
                          <a:effectLst/>
                          <a:latin typeface="Arial" panose="020B0604020202020204" pitchFamily="34" charset="0"/>
                        </a:rPr>
                        <a:t>Urin</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800" b="0" i="0" u="none" strike="noStrike">
                          <a:solidFill>
                            <a:srgbClr val="000000"/>
                          </a:solidFill>
                          <a:effectLst/>
                          <a:latin typeface="Arial" panose="020B0604020202020204" pitchFamily="34" charset="0"/>
                        </a:rPr>
                        <a:t>11/19/2025</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t"/>
                      <a:r>
                        <a:rPr lang="en-US" sz="1800" b="0" i="0" u="none" strike="noStrike">
                          <a:solidFill>
                            <a:srgbClr val="000000"/>
                          </a:solidFill>
                          <a:effectLst/>
                          <a:latin typeface="Arial" panose="020B0604020202020204" pitchFamily="34" charset="0"/>
                        </a:rPr>
                        <a:t>*ECL 29: Care of Veterans</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1872315"/>
                  </a:ext>
                </a:extLst>
              </a:tr>
              <a:tr h="398206">
                <a:tc rowSpan="2">
                  <a:txBody>
                    <a:bodyPr/>
                    <a:lstStyle/>
                    <a:p>
                      <a:pPr algn="ctr" fontAlgn="b"/>
                      <a:r>
                        <a:rPr lang="en-US" sz="1800" b="0" i="0" u="none" strike="noStrike">
                          <a:solidFill>
                            <a:srgbClr val="000000"/>
                          </a:solidFill>
                          <a:effectLst/>
                          <a:latin typeface="Arial" panose="020B0604020202020204" pitchFamily="34" charset="0"/>
                        </a:rPr>
                        <a:t>Endo</a:t>
                      </a:r>
                    </a:p>
                  </a:txBody>
                  <a:tcPr marL="10695" marR="10695" marT="10695" marB="51338"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r>
                        <a:rPr lang="en-US" sz="1800" b="0" i="0" u="none" strike="noStrike">
                          <a:solidFill>
                            <a:srgbClr val="000000"/>
                          </a:solidFill>
                          <a:effectLst/>
                          <a:latin typeface="Arial" panose="020B0604020202020204" pitchFamily="34" charset="0"/>
                        </a:rPr>
                        <a:t>1/7/2026</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l" fontAlgn="t"/>
                      <a:r>
                        <a:rPr lang="en-US" sz="1800" b="0" i="0" u="none" strike="noStrike">
                          <a:solidFill>
                            <a:srgbClr val="000000"/>
                          </a:solidFill>
                          <a:effectLst/>
                          <a:latin typeface="Arial" panose="020B0604020202020204" pitchFamily="34" charset="0"/>
                        </a:rPr>
                        <a:t>*ECL 30: Working with Interpreters</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3542080"/>
                  </a:ext>
                </a:extLst>
              </a:tr>
              <a:tr h="398206">
                <a:tc vMerge="1">
                  <a:txBody>
                    <a:bodyPr/>
                    <a:lstStyle/>
                    <a:p>
                      <a:endParaRPr lang="en-US"/>
                    </a:p>
                  </a:txBody>
                  <a:tcPr/>
                </a:tc>
                <a:tc>
                  <a:txBody>
                    <a:bodyPr/>
                    <a:lstStyle/>
                    <a:p>
                      <a:pPr algn="r" fontAlgn="b"/>
                      <a:r>
                        <a:rPr lang="en-US" sz="1800" b="0" i="0" u="none" strike="noStrike">
                          <a:solidFill>
                            <a:srgbClr val="000000"/>
                          </a:solidFill>
                          <a:effectLst/>
                          <a:latin typeface="Arial" panose="020B0604020202020204" pitchFamily="34" charset="0"/>
                        </a:rPr>
                        <a:t>1/28/2026</a:t>
                      </a: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9F8"/>
                    </a:solidFill>
                  </a:tcPr>
                </a:tc>
                <a:tc>
                  <a:txBody>
                    <a:bodyPr/>
                    <a:lstStyle/>
                    <a:p>
                      <a:pPr algn="l" fontAlgn="t"/>
                      <a:r>
                        <a:rPr lang="en-US" sz="1800" b="0" i="0" u="none" strike="noStrike">
                          <a:solidFill>
                            <a:srgbClr val="000000"/>
                          </a:solidFill>
                          <a:effectLst/>
                          <a:latin typeface="Arial" panose="020B0604020202020204" pitchFamily="34" charset="0"/>
                        </a:rPr>
                        <a:t>*ECL 31: Reproductive Counseling </a:t>
                      </a:r>
                    </a:p>
                  </a:txBody>
                  <a:tcPr marL="10695" marR="10695" marT="10695" marB="5133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9F8"/>
                    </a:solidFill>
                  </a:tcPr>
                </a:tc>
                <a:tc>
                  <a:txBody>
                    <a:bodyPr/>
                    <a:lstStyle/>
                    <a:p>
                      <a:pPr algn="r" fontAlgn="b"/>
                      <a:endParaRPr lang="en-US" sz="1400" b="0" i="0" u="none" strike="noStrike">
                        <a:solidFill>
                          <a:srgbClr val="000000"/>
                        </a:solidFill>
                        <a:effectLst/>
                        <a:latin typeface="Arial" panose="020B0604020202020204" pitchFamily="34" charset="0"/>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600" b="0" i="0" u="none" strike="noStrike">
                        <a:solidFill>
                          <a:srgbClr val="000000"/>
                        </a:solidFill>
                        <a:effectLst/>
                        <a:latin typeface="Aptos Narrow"/>
                      </a:endParaRPr>
                    </a:p>
                  </a:txBody>
                  <a:tcPr marL="10695" marR="10695" marT="10695" marB="5133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15357977"/>
                  </a:ext>
                </a:extLst>
              </a:tr>
            </a:tbl>
          </a:graphicData>
        </a:graphic>
      </p:graphicFrame>
    </p:spTree>
    <p:extLst>
      <p:ext uri="{BB962C8B-B14F-4D97-AF65-F5344CB8AC3E}">
        <p14:creationId xmlns:p14="http://schemas.microsoft.com/office/powerpoint/2010/main" val="3075686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2"/>
        <p:cNvGrpSpPr/>
        <p:nvPr/>
      </p:nvGrpSpPr>
      <p:grpSpPr>
        <a:xfrm>
          <a:off x="0" y="0"/>
          <a:ext cx="0" cy="0"/>
          <a:chOff x="0" y="0"/>
          <a:chExt cx="0" cy="0"/>
        </a:xfrm>
      </p:grpSpPr>
      <p:pic>
        <p:nvPicPr>
          <p:cNvPr id="603" name="Google Shape;603;g2e7f000c293_3_408"/>
          <p:cNvPicPr preferRelativeResize="0"/>
          <p:nvPr/>
        </p:nvPicPr>
        <p:blipFill>
          <a:blip r:embed="rId3">
            <a:alphaModFix/>
          </a:blip>
          <a:stretch>
            <a:fillRect/>
          </a:stretch>
        </p:blipFill>
        <p:spPr>
          <a:xfrm>
            <a:off x="501933" y="3062000"/>
            <a:ext cx="11109766" cy="3187766"/>
          </a:xfrm>
          <a:prstGeom prst="rect">
            <a:avLst/>
          </a:prstGeom>
          <a:noFill/>
          <a:ln>
            <a:noFill/>
          </a:ln>
        </p:spPr>
      </p:pic>
      <p:pic>
        <p:nvPicPr>
          <p:cNvPr id="604" name="Google Shape;604;g2e7f000c293_3_408"/>
          <p:cNvPicPr preferRelativeResize="0"/>
          <p:nvPr/>
        </p:nvPicPr>
        <p:blipFill>
          <a:blip r:embed="rId4">
            <a:alphaModFix/>
          </a:blip>
          <a:stretch>
            <a:fillRect/>
          </a:stretch>
        </p:blipFill>
        <p:spPr>
          <a:xfrm>
            <a:off x="403867" y="470700"/>
            <a:ext cx="7889732" cy="905167"/>
          </a:xfrm>
          <a:prstGeom prst="rect">
            <a:avLst/>
          </a:prstGeom>
          <a:noFill/>
          <a:ln>
            <a:noFill/>
          </a:ln>
        </p:spPr>
      </p:pic>
      <p:sp>
        <p:nvSpPr>
          <p:cNvPr id="605" name="Google Shape;605;g2e7f000c293_3_408"/>
          <p:cNvSpPr txBox="1"/>
          <p:nvPr/>
        </p:nvSpPr>
        <p:spPr>
          <a:xfrm>
            <a:off x="1834533" y="1965267"/>
            <a:ext cx="9816300" cy="220500"/>
          </a:xfrm>
          <a:prstGeom prst="rect">
            <a:avLst/>
          </a:prstGeom>
          <a:solidFill>
            <a:srgbClr val="F6B26B"/>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Oral Presentations (subjective &amp; objective)</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6" name="Google Shape;606;g2e7f000c293_3_408"/>
          <p:cNvSpPr txBox="1"/>
          <p:nvPr/>
        </p:nvSpPr>
        <p:spPr>
          <a:xfrm>
            <a:off x="541200" y="1681167"/>
            <a:ext cx="11109600" cy="220500"/>
          </a:xfrm>
          <a:prstGeom prst="rect">
            <a:avLst/>
          </a:prstGeom>
          <a:solidFill>
            <a:srgbClr val="EA9999"/>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Obtaining the HPI - Cardinal 7, past histories, SH, FH &amp; focused PE</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7" name="Google Shape;607;g2e7f000c293_3_408"/>
          <p:cNvSpPr txBox="1"/>
          <p:nvPr/>
        </p:nvSpPr>
        <p:spPr>
          <a:xfrm>
            <a:off x="3076667" y="2259633"/>
            <a:ext cx="8574000" cy="220500"/>
          </a:xfrm>
          <a:prstGeom prst="rect">
            <a:avLst/>
          </a:prstGeom>
          <a:solidFill>
            <a:srgbClr val="FFD966"/>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Problem Lists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8" name="Google Shape;608;g2e7f000c293_3_408"/>
          <p:cNvSpPr txBox="1"/>
          <p:nvPr/>
        </p:nvSpPr>
        <p:spPr>
          <a:xfrm>
            <a:off x="5599133" y="2554000"/>
            <a:ext cx="6051600" cy="220500"/>
          </a:xfrm>
          <a:prstGeom prst="rect">
            <a:avLst/>
          </a:prstGeom>
          <a:solidFill>
            <a:srgbClr val="93C47D"/>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Summary Statements &amp; Differential Diagnoses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09" name="Google Shape;609;g2e7f000c293_3_408"/>
          <p:cNvSpPr txBox="1"/>
          <p:nvPr/>
        </p:nvSpPr>
        <p:spPr>
          <a:xfrm>
            <a:off x="6841267" y="3153167"/>
            <a:ext cx="4809600" cy="220500"/>
          </a:xfrm>
          <a:prstGeom prst="rect">
            <a:avLst/>
          </a:prstGeom>
          <a:solidFill>
            <a:srgbClr val="B4A7D6"/>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Assessments &amp; Basic Plans</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
        <p:nvSpPr>
          <p:cNvPr id="610" name="Google Shape;610;g2e7f000c293_3_408"/>
          <p:cNvSpPr txBox="1"/>
          <p:nvPr/>
        </p:nvSpPr>
        <p:spPr>
          <a:xfrm>
            <a:off x="5599133" y="2853583"/>
            <a:ext cx="6051600" cy="220500"/>
          </a:xfrm>
          <a:prstGeom prst="rect">
            <a:avLst/>
          </a:prstGeom>
          <a:solidFill>
            <a:srgbClr val="A4C2F4"/>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300" b="1" i="0" u="none" strike="noStrike" kern="0" cap="none" spc="0" normalizeH="0" baseline="0" noProof="0">
                <a:ln>
                  <a:noFill/>
                </a:ln>
                <a:solidFill>
                  <a:srgbClr val="233A44"/>
                </a:solidFill>
                <a:effectLst/>
                <a:uLnTx/>
                <a:uFillTx/>
                <a:latin typeface="Calibri"/>
                <a:ea typeface="Calibri"/>
                <a:cs typeface="Calibri"/>
                <a:sym typeface="Calibri"/>
              </a:rPr>
              <a:t>Oral Presentations (subjective, objective &amp; assessment)</a:t>
            </a:r>
            <a:endParaRPr kumimoji="0" sz="1300" b="1" i="0" u="none" strike="noStrike" kern="0" cap="none" spc="0" normalizeH="0" baseline="0" noProof="0">
              <a:ln>
                <a:noFill/>
              </a:ln>
              <a:solidFill>
                <a:srgbClr val="233A44"/>
              </a:solidFill>
              <a:effectLst/>
              <a:uLnTx/>
              <a:uFillTx/>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advTm="22052"/>
    </mc:Choice>
    <mc:Fallback xmlns="">
      <p:transition spd="slow" advTm="22052"/>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9"/>
          <p:cNvSpPr txBox="1">
            <a:spLocks noGrp="1"/>
          </p:cNvSpPr>
          <p:nvPr>
            <p:ph type="title"/>
          </p:nvPr>
        </p:nvSpPr>
        <p:spPr>
          <a:xfrm>
            <a:off x="550875" y="196900"/>
            <a:ext cx="11091600" cy="1041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ct val="100000"/>
              <a:buFont typeface="Libre Franklin Medium"/>
              <a:buNone/>
            </a:pPr>
            <a:r>
              <a:rPr lang="en-US" dirty="0"/>
              <a:t>ECL &amp; PD and Hospital integration </a:t>
            </a:r>
            <a:endParaRPr dirty="0"/>
          </a:p>
        </p:txBody>
      </p:sp>
      <p:grpSp>
        <p:nvGrpSpPr>
          <p:cNvPr id="162" name="Google Shape;162;p19"/>
          <p:cNvGrpSpPr/>
          <p:nvPr/>
        </p:nvGrpSpPr>
        <p:grpSpPr>
          <a:xfrm>
            <a:off x="554100" y="1796150"/>
            <a:ext cx="11083776" cy="4602813"/>
            <a:chOff x="3249" y="0"/>
            <a:chExt cx="11083776" cy="4439870"/>
          </a:xfrm>
        </p:grpSpPr>
        <p:sp>
          <p:nvSpPr>
            <p:cNvPr id="163" name="Google Shape;163;p19"/>
            <p:cNvSpPr/>
            <p:nvPr/>
          </p:nvSpPr>
          <p:spPr>
            <a:xfrm rot="-5400000">
              <a:off x="1349551" y="1261872"/>
              <a:ext cx="443987" cy="1955960"/>
            </a:xfrm>
            <a:prstGeom prst="round2SameRect">
              <a:avLst>
                <a:gd name="adj1" fmla="val 16667"/>
                <a:gd name="adj2" fmla="val 0"/>
              </a:avLst>
            </a:prstGeom>
            <a:solidFill>
              <a:srgbClr val="593A64"/>
            </a:solidFill>
            <a:ln w="12700" cap="flat" cmpd="sng">
              <a:solidFill>
                <a:srgbClr val="593A6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9"/>
            <p:cNvSpPr txBox="1"/>
            <p:nvPr/>
          </p:nvSpPr>
          <p:spPr>
            <a:xfrm>
              <a:off x="615239" y="2039532"/>
              <a:ext cx="1934286" cy="400639"/>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November 2025</a:t>
              </a:r>
              <a:endParaRPr dirty="0"/>
            </a:p>
          </p:txBody>
        </p:sp>
        <p:sp>
          <p:nvSpPr>
            <p:cNvPr id="165" name="Google Shape;165;p19"/>
            <p:cNvSpPr/>
            <p:nvPr/>
          </p:nvSpPr>
          <p:spPr>
            <a:xfrm>
              <a:off x="3249"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9"/>
            <p:cNvSpPr txBox="1"/>
            <p:nvPr/>
          </p:nvSpPr>
          <p:spPr>
            <a:xfrm>
              <a:off x="3249"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November – hospital sessions begin</a:t>
              </a:r>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Learners should be able to gather:</a:t>
              </a:r>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a </a:t>
              </a:r>
              <a:r>
                <a:rPr lang="en-US" sz="1800" b="1" i="0" u="none" strike="noStrike" cap="none">
                  <a:solidFill>
                    <a:schemeClr val="dk1"/>
                  </a:solidFill>
                  <a:latin typeface="Libre Franklin Medium"/>
                  <a:ea typeface="Libre Franklin Medium"/>
                  <a:cs typeface="Libre Franklin Medium"/>
                  <a:sym typeface="Libre Franklin Medium"/>
                </a:rPr>
                <a:t>person-centered-HPI, PMHx, FH,  SHx</a:t>
              </a:r>
              <a:endParaRPr sz="1800" b="1" i="0" u="none" strike="noStrike" cap="none">
                <a:solidFill>
                  <a:schemeClr val="dk1"/>
                </a:solidFill>
                <a:latin typeface="Libre Franklin Medium"/>
                <a:ea typeface="Libre Franklin Medium"/>
                <a:cs typeface="Libre Franklin Medium"/>
                <a:sym typeface="Libre Franklin Medium"/>
              </a:endParaRPr>
            </a:p>
          </p:txBody>
        </p:sp>
        <p:cxnSp>
          <p:nvCxnSpPr>
            <p:cNvPr id="167" name="Google Shape;167;p19"/>
            <p:cNvCxnSpPr/>
            <p:nvPr/>
          </p:nvCxnSpPr>
          <p:spPr>
            <a:xfrm>
              <a:off x="1633216" y="1642752"/>
              <a:ext cx="0" cy="355189"/>
            </a:xfrm>
            <a:prstGeom prst="straightConnector1">
              <a:avLst/>
            </a:prstGeom>
            <a:noFill/>
            <a:ln w="9525" cap="flat" cmpd="sng">
              <a:solidFill>
                <a:srgbClr val="593A64"/>
              </a:solidFill>
              <a:prstDash val="dash"/>
              <a:miter lim="800000"/>
              <a:headEnd type="none" w="sm" len="sm"/>
              <a:tailEnd type="none" w="sm" len="sm"/>
            </a:ln>
          </p:spPr>
        </p:cxnSp>
        <p:sp>
          <p:nvSpPr>
            <p:cNvPr id="168" name="Google Shape;168;p19"/>
            <p:cNvSpPr/>
            <p:nvPr/>
          </p:nvSpPr>
          <p:spPr>
            <a:xfrm>
              <a:off x="1588817" y="1553954"/>
              <a:ext cx="88797" cy="88797"/>
            </a:xfrm>
            <a:prstGeom prst="ellipse">
              <a:avLst/>
            </a:prstGeom>
            <a:solidFill>
              <a:srgbClr val="593A6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9"/>
            <p:cNvSpPr/>
            <p:nvPr/>
          </p:nvSpPr>
          <p:spPr>
            <a:xfrm>
              <a:off x="2611196" y="1997941"/>
              <a:ext cx="1955960" cy="443987"/>
            </a:xfrm>
            <a:prstGeom prst="rect">
              <a:avLst/>
            </a:prstGeom>
            <a:solidFill>
              <a:srgbClr val="384C7D"/>
            </a:solidFill>
            <a:ln w="12700" cap="flat" cmpd="sng">
              <a:solidFill>
                <a:srgbClr val="384C7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9"/>
            <p:cNvSpPr txBox="1"/>
            <p:nvPr/>
          </p:nvSpPr>
          <p:spPr>
            <a:xfrm>
              <a:off x="2611196"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January 2026</a:t>
              </a:r>
              <a:endParaRPr sz="1800" b="0" i="0" u="none" strike="noStrike" cap="none" dirty="0">
                <a:solidFill>
                  <a:schemeClr val="lt1"/>
                </a:solidFill>
                <a:latin typeface="Libre Franklin Medium"/>
                <a:ea typeface="Libre Franklin Medium"/>
                <a:cs typeface="Libre Franklin Medium"/>
                <a:sym typeface="Libre Franklin Medium"/>
              </a:endParaRPr>
            </a:p>
          </p:txBody>
        </p:sp>
        <p:sp>
          <p:nvSpPr>
            <p:cNvPr id="171" name="Google Shape;171;p19"/>
            <p:cNvSpPr/>
            <p:nvPr/>
          </p:nvSpPr>
          <p:spPr>
            <a:xfrm>
              <a:off x="1944931" y="2885916"/>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9"/>
            <p:cNvSpPr txBox="1"/>
            <p:nvPr/>
          </p:nvSpPr>
          <p:spPr>
            <a:xfrm>
              <a:off x="1944931" y="2885916"/>
              <a:ext cx="3259934" cy="1553954"/>
            </a:xfrm>
            <a:prstGeom prst="rect">
              <a:avLst/>
            </a:prstGeom>
            <a:noFill/>
            <a:ln>
              <a:noFill/>
            </a:ln>
          </p:spPr>
          <p:txBody>
            <a:bodyPr spcFirstLastPara="1" wrap="square" lIns="0" tIns="137150" rIns="0" bIns="0" anchor="t"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Students will have gotten better at obtaining a sexual history</a:t>
              </a:r>
              <a:endParaRPr/>
            </a:p>
            <a:p>
              <a:pPr marL="0" marR="0" lvl="0" indent="0" algn="ctr" rtl="0">
                <a:lnSpc>
                  <a:spcPct val="90000"/>
                </a:lnSpc>
                <a:spcBef>
                  <a:spcPts val="630"/>
                </a:spcBef>
                <a:spcAft>
                  <a:spcPts val="0"/>
                </a:spcAft>
                <a:buClr>
                  <a:schemeClr val="dk1"/>
                </a:buClr>
                <a:buSzPts val="1800"/>
                <a:buFont typeface="Noto Sans Symbols"/>
                <a:buNone/>
              </a:pPr>
              <a:endParaRPr sz="1800" b="0" i="0" u="none" strike="noStrike" cap="none">
                <a:solidFill>
                  <a:schemeClr val="dk1"/>
                </a:solidFill>
                <a:latin typeface="Libre Franklin Medium"/>
                <a:ea typeface="Libre Franklin Medium"/>
                <a:cs typeface="Libre Franklin Medium"/>
                <a:sym typeface="Libre Franklin Medium"/>
              </a:endParaRPr>
            </a:p>
            <a:p>
              <a:pPr marL="0" marR="0" lvl="0" indent="0" algn="ctr" rtl="0">
                <a:lnSpc>
                  <a:spcPct val="90000"/>
                </a:lnSpc>
                <a:spcBef>
                  <a:spcPts val="63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They will have learned the basics of </a:t>
              </a:r>
              <a:r>
                <a:rPr lang="en-US" sz="1800" b="1" i="0" u="none" strike="noStrike" cap="none">
                  <a:solidFill>
                    <a:schemeClr val="dk1"/>
                  </a:solidFill>
                  <a:latin typeface="Libre Franklin Medium"/>
                  <a:ea typeface="Libre Franklin Medium"/>
                  <a:cs typeface="Libre Franklin Medium"/>
                  <a:sym typeface="Libre Franklin Medium"/>
                </a:rPr>
                <a:t>oral presentations</a:t>
              </a:r>
              <a:endParaRPr sz="1800" b="0" i="0" u="none" strike="noStrike" cap="none">
                <a:solidFill>
                  <a:schemeClr val="dk1"/>
                </a:solidFill>
                <a:latin typeface="Libre Franklin Medium"/>
                <a:ea typeface="Libre Franklin Medium"/>
                <a:cs typeface="Libre Franklin Medium"/>
                <a:sym typeface="Libre Franklin Medium"/>
              </a:endParaRPr>
            </a:p>
            <a:p>
              <a:pPr marL="0" marR="0" lvl="0" indent="0" algn="ctr" rtl="0">
                <a:lnSpc>
                  <a:spcPct val="90000"/>
                </a:lnSpc>
                <a:spcBef>
                  <a:spcPts val="630"/>
                </a:spcBef>
                <a:spcAft>
                  <a:spcPts val="0"/>
                </a:spcAft>
                <a:buClr>
                  <a:schemeClr val="dk1"/>
                </a:buClr>
                <a:buSzPts val="1800"/>
                <a:buFont typeface="Noto Sans Symbols"/>
                <a:buNone/>
              </a:pP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73" name="Google Shape;173;p19"/>
            <p:cNvCxnSpPr/>
            <p:nvPr/>
          </p:nvCxnSpPr>
          <p:spPr>
            <a:xfrm>
              <a:off x="3589176" y="2441929"/>
              <a:ext cx="0" cy="355189"/>
            </a:xfrm>
            <a:prstGeom prst="straightConnector1">
              <a:avLst/>
            </a:prstGeom>
            <a:noFill/>
            <a:ln w="9525" cap="flat" cmpd="sng">
              <a:solidFill>
                <a:srgbClr val="3B2442"/>
              </a:solidFill>
              <a:prstDash val="dash"/>
              <a:miter lim="800000"/>
              <a:headEnd type="none" w="sm" len="sm"/>
              <a:tailEnd type="none" w="sm" len="sm"/>
            </a:ln>
          </p:spPr>
        </p:cxnSp>
        <p:sp>
          <p:nvSpPr>
            <p:cNvPr id="174" name="Google Shape;174;p19"/>
            <p:cNvSpPr/>
            <p:nvPr/>
          </p:nvSpPr>
          <p:spPr>
            <a:xfrm>
              <a:off x="3544778" y="2797118"/>
              <a:ext cx="88797" cy="88797"/>
            </a:xfrm>
            <a:prstGeom prst="ellipse">
              <a:avLst/>
            </a:prstGeom>
            <a:solidFill>
              <a:srgbClr val="384C7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9"/>
            <p:cNvSpPr/>
            <p:nvPr/>
          </p:nvSpPr>
          <p:spPr>
            <a:xfrm>
              <a:off x="4567157" y="1997941"/>
              <a:ext cx="1955960" cy="443987"/>
            </a:xfrm>
            <a:prstGeom prst="rect">
              <a:avLst/>
            </a:prstGeom>
            <a:solidFill>
              <a:srgbClr val="349976"/>
            </a:solidFill>
            <a:ln w="12700" cap="flat" cmpd="sng">
              <a:solidFill>
                <a:srgbClr val="349976"/>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9"/>
            <p:cNvSpPr txBox="1"/>
            <p:nvPr/>
          </p:nvSpPr>
          <p:spPr>
            <a:xfrm>
              <a:off x="4567157"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Libre Franklin Medium"/>
                <a:buNone/>
              </a:pPr>
              <a:r>
                <a:rPr lang="en-US" sz="1800" b="0" i="0" u="none" strike="noStrike" cap="none" dirty="0">
                  <a:solidFill>
                    <a:schemeClr val="lt1"/>
                  </a:solidFill>
                  <a:latin typeface="Libre Franklin Medium"/>
                  <a:ea typeface="Libre Franklin Medium"/>
                  <a:cs typeface="Libre Franklin Medium"/>
                  <a:sym typeface="Libre Franklin Medium"/>
                </a:rPr>
                <a:t>April 2026</a:t>
              </a:r>
              <a:endParaRPr dirty="0"/>
            </a:p>
          </p:txBody>
        </p:sp>
        <p:sp>
          <p:nvSpPr>
            <p:cNvPr id="177" name="Google Shape;177;p19"/>
            <p:cNvSpPr/>
            <p:nvPr/>
          </p:nvSpPr>
          <p:spPr>
            <a:xfrm>
              <a:off x="3915170"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9"/>
            <p:cNvSpPr txBox="1"/>
            <p:nvPr/>
          </p:nvSpPr>
          <p:spPr>
            <a:xfrm>
              <a:off x="3915170"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Learners can do some </a:t>
              </a:r>
              <a:r>
                <a:rPr lang="en-US" sz="1800" b="1" i="0" u="none" strike="noStrike" cap="none">
                  <a:solidFill>
                    <a:schemeClr val="dk1"/>
                  </a:solidFill>
                  <a:latin typeface="Libre Franklin Medium"/>
                  <a:ea typeface="Libre Franklin Medium"/>
                  <a:cs typeface="Libre Franklin Medium"/>
                  <a:sym typeface="Libre Franklin Medium"/>
                </a:rPr>
                <a:t>behavioral change counseling, </a:t>
              </a:r>
              <a:r>
                <a:rPr lang="en-US" sz="1800" b="0" i="0" u="none" strike="noStrike" cap="none">
                  <a:solidFill>
                    <a:schemeClr val="dk1"/>
                  </a:solidFill>
                  <a:latin typeface="Libre Franklin Medium"/>
                  <a:ea typeface="Libre Franklin Medium"/>
                  <a:cs typeface="Libre Franklin Medium"/>
                  <a:sym typeface="Libre Franklin Medium"/>
                </a:rPr>
                <a:t>and engage in </a:t>
              </a:r>
              <a:r>
                <a:rPr lang="en-US" sz="1800" b="1" i="0" u="none" strike="noStrike" cap="none">
                  <a:solidFill>
                    <a:schemeClr val="dk1"/>
                  </a:solidFill>
                  <a:latin typeface="Libre Franklin Medium"/>
                  <a:ea typeface="Libre Franklin Medium"/>
                  <a:cs typeface="Libre Franklin Medium"/>
                  <a:sym typeface="Libre Franklin Medium"/>
                </a:rPr>
                <a:t>advanced care planning discussions</a:t>
              </a: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79" name="Google Shape;179;p19"/>
            <p:cNvCxnSpPr/>
            <p:nvPr/>
          </p:nvCxnSpPr>
          <p:spPr>
            <a:xfrm>
              <a:off x="5545137" y="1642752"/>
              <a:ext cx="0" cy="355189"/>
            </a:xfrm>
            <a:prstGeom prst="straightConnector1">
              <a:avLst/>
            </a:prstGeom>
            <a:noFill/>
            <a:ln w="9525" cap="flat" cmpd="sng">
              <a:solidFill>
                <a:srgbClr val="1D1120"/>
              </a:solidFill>
              <a:prstDash val="dash"/>
              <a:miter lim="800000"/>
              <a:headEnd type="none" w="sm" len="sm"/>
              <a:tailEnd type="none" w="sm" len="sm"/>
            </a:ln>
          </p:spPr>
        </p:cxnSp>
        <p:sp>
          <p:nvSpPr>
            <p:cNvPr id="180" name="Google Shape;180;p19"/>
            <p:cNvSpPr/>
            <p:nvPr/>
          </p:nvSpPr>
          <p:spPr>
            <a:xfrm>
              <a:off x="5500738" y="1553954"/>
              <a:ext cx="88797" cy="88797"/>
            </a:xfrm>
            <a:prstGeom prst="ellipse">
              <a:avLst/>
            </a:prstGeom>
            <a:solidFill>
              <a:srgbClr val="349976"/>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9"/>
            <p:cNvSpPr/>
            <p:nvPr/>
          </p:nvSpPr>
          <p:spPr>
            <a:xfrm>
              <a:off x="6523117" y="1997941"/>
              <a:ext cx="1955960" cy="443987"/>
            </a:xfrm>
            <a:prstGeom prst="rect">
              <a:avLst/>
            </a:prstGeom>
            <a:solidFill>
              <a:srgbClr val="65B92D"/>
            </a:solidFill>
            <a:ln w="12700" cap="flat" cmpd="sng">
              <a:solidFill>
                <a:srgbClr val="65B92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9"/>
            <p:cNvSpPr txBox="1"/>
            <p:nvPr/>
          </p:nvSpPr>
          <p:spPr>
            <a:xfrm>
              <a:off x="6523117" y="1997941"/>
              <a:ext cx="1955960" cy="443987"/>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Noto Sans Symbols"/>
                <a:buNone/>
              </a:pPr>
              <a:r>
                <a:rPr lang="en-US" sz="1800" b="0" i="0" u="none" strike="noStrike" cap="none" dirty="0">
                  <a:solidFill>
                    <a:schemeClr val="lt1"/>
                  </a:solidFill>
                  <a:latin typeface="Libre Franklin Medium"/>
                  <a:ea typeface="Libre Franklin Medium"/>
                  <a:cs typeface="Libre Franklin Medium"/>
                  <a:sym typeface="Libre Franklin Medium"/>
                </a:rPr>
                <a:t>May 2026</a:t>
              </a:r>
              <a:endParaRPr dirty="0"/>
            </a:p>
          </p:txBody>
        </p:sp>
        <p:sp>
          <p:nvSpPr>
            <p:cNvPr id="183" name="Google Shape;183;p19"/>
            <p:cNvSpPr/>
            <p:nvPr/>
          </p:nvSpPr>
          <p:spPr>
            <a:xfrm>
              <a:off x="5871130" y="2885916"/>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9"/>
            <p:cNvSpPr txBox="1"/>
            <p:nvPr/>
          </p:nvSpPr>
          <p:spPr>
            <a:xfrm>
              <a:off x="5871130" y="2885916"/>
              <a:ext cx="3259934" cy="1553954"/>
            </a:xfrm>
            <a:prstGeom prst="rect">
              <a:avLst/>
            </a:prstGeom>
            <a:noFill/>
            <a:ln>
              <a:noFill/>
            </a:ln>
          </p:spPr>
          <p:txBody>
            <a:bodyPr spcFirstLastPara="1" wrap="square" lIns="0" tIns="137150" rIns="0" bIns="0" anchor="t"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a:solidFill>
                    <a:schemeClr val="dk1"/>
                  </a:solidFill>
                  <a:latin typeface="Libre Franklin Medium"/>
                  <a:ea typeface="Libre Franklin Medium"/>
                  <a:cs typeface="Libre Franklin Medium"/>
                  <a:sym typeface="Libre Franklin Medium"/>
                </a:rPr>
                <a:t>Students will have gotten better at geriatrics-focused history-taking and trauma-informed care</a:t>
              </a:r>
              <a:endParaRPr sz="1800" b="0" i="0" u="none" strike="noStrike" cap="none">
                <a:solidFill>
                  <a:schemeClr val="dk1"/>
                </a:solidFill>
                <a:latin typeface="Libre Franklin Medium"/>
                <a:ea typeface="Libre Franklin Medium"/>
                <a:cs typeface="Libre Franklin Medium"/>
                <a:sym typeface="Libre Franklin Medium"/>
              </a:endParaRPr>
            </a:p>
          </p:txBody>
        </p:sp>
        <p:cxnSp>
          <p:nvCxnSpPr>
            <p:cNvPr id="185" name="Google Shape;185;p19"/>
            <p:cNvCxnSpPr/>
            <p:nvPr/>
          </p:nvCxnSpPr>
          <p:spPr>
            <a:xfrm>
              <a:off x="7501098" y="2441929"/>
              <a:ext cx="0" cy="355189"/>
            </a:xfrm>
            <a:prstGeom prst="straightConnector1">
              <a:avLst/>
            </a:prstGeom>
            <a:noFill/>
            <a:ln w="9525" cap="flat" cmpd="sng">
              <a:solidFill>
                <a:srgbClr val="000000"/>
              </a:solidFill>
              <a:prstDash val="dash"/>
              <a:miter lim="800000"/>
              <a:headEnd type="none" w="sm" len="sm"/>
              <a:tailEnd type="none" w="sm" len="sm"/>
            </a:ln>
          </p:spPr>
        </p:cxnSp>
        <p:sp>
          <p:nvSpPr>
            <p:cNvPr id="186" name="Google Shape;186;p19"/>
            <p:cNvSpPr/>
            <p:nvPr/>
          </p:nvSpPr>
          <p:spPr>
            <a:xfrm>
              <a:off x="7456699" y="2797118"/>
              <a:ext cx="88797" cy="88797"/>
            </a:xfrm>
            <a:prstGeom prst="ellipse">
              <a:avLst/>
            </a:prstGeom>
            <a:solidFill>
              <a:srgbClr val="65B92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9"/>
            <p:cNvSpPr/>
            <p:nvPr/>
          </p:nvSpPr>
          <p:spPr>
            <a:xfrm rot="5400000">
              <a:off x="9235065" y="1241955"/>
              <a:ext cx="443987" cy="1955960"/>
            </a:xfrm>
            <a:prstGeom prst="round2SameRect">
              <a:avLst>
                <a:gd name="adj1" fmla="val 16667"/>
                <a:gd name="adj2" fmla="val 0"/>
              </a:avLst>
            </a:prstGeom>
            <a:solidFill>
              <a:srgbClr val="DB8424"/>
            </a:solidFill>
            <a:ln w="12700" cap="flat" cmpd="sng">
              <a:solidFill>
                <a:srgbClr val="DB842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9"/>
            <p:cNvSpPr txBox="1"/>
            <p:nvPr/>
          </p:nvSpPr>
          <p:spPr>
            <a:xfrm>
              <a:off x="8479079" y="2019615"/>
              <a:ext cx="1934286" cy="400639"/>
            </a:xfrm>
            <a:prstGeom prst="rect">
              <a:avLst/>
            </a:prstGeom>
            <a:noFill/>
            <a:ln>
              <a:noFill/>
            </a:ln>
          </p:spPr>
          <p:txBody>
            <a:bodyPr spcFirstLastPara="1" wrap="square" lIns="137150" tIns="137150" rIns="137150" bIns="137150" anchor="ctr" anchorCtr="1">
              <a:noAutofit/>
            </a:bodyPr>
            <a:lstStyle/>
            <a:p>
              <a:pPr marL="0" marR="0" lvl="0" indent="0" algn="ctr" rtl="0">
                <a:lnSpc>
                  <a:spcPct val="90000"/>
                </a:lnSpc>
                <a:spcBef>
                  <a:spcPts val="0"/>
                </a:spcBef>
                <a:spcAft>
                  <a:spcPts val="0"/>
                </a:spcAft>
                <a:buClr>
                  <a:schemeClr val="lt1"/>
                </a:buClr>
                <a:buSzPts val="1800"/>
                <a:buFont typeface="Noto Sans Symbols"/>
                <a:buNone/>
              </a:pPr>
              <a:r>
                <a:rPr lang="en-US" sz="1800" b="0" i="0" u="none" strike="noStrike" cap="none" dirty="0">
                  <a:solidFill>
                    <a:schemeClr val="lt1"/>
                  </a:solidFill>
                  <a:latin typeface="Libre Franklin Medium"/>
                  <a:ea typeface="Libre Franklin Medium"/>
                  <a:cs typeface="Libre Franklin Medium"/>
                  <a:sym typeface="Libre Franklin Medium"/>
                </a:rPr>
                <a:t>June 2025</a:t>
              </a:r>
              <a:endParaRPr dirty="0"/>
            </a:p>
          </p:txBody>
        </p:sp>
        <p:sp>
          <p:nvSpPr>
            <p:cNvPr id="189" name="Google Shape;189;p19"/>
            <p:cNvSpPr/>
            <p:nvPr/>
          </p:nvSpPr>
          <p:spPr>
            <a:xfrm>
              <a:off x="7827091" y="0"/>
              <a:ext cx="3259934" cy="155395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9"/>
            <p:cNvSpPr txBox="1"/>
            <p:nvPr/>
          </p:nvSpPr>
          <p:spPr>
            <a:xfrm>
              <a:off x="7827091" y="0"/>
              <a:ext cx="3259934" cy="1553954"/>
            </a:xfrm>
            <a:prstGeom prst="rect">
              <a:avLst/>
            </a:prstGeom>
            <a:noFill/>
            <a:ln>
              <a:noFill/>
            </a:ln>
          </p:spPr>
          <p:txBody>
            <a:bodyPr spcFirstLastPara="1" wrap="square" lIns="0" tIns="0" rIns="0" bIns="137150" anchor="b" anchorCtr="1">
              <a:noAutofit/>
            </a:bodyPr>
            <a:lstStyle/>
            <a:p>
              <a:pPr marL="0" marR="0" lvl="0" indent="0" algn="ctr" rtl="0">
                <a:lnSpc>
                  <a:spcPct val="90000"/>
                </a:lnSpc>
                <a:spcBef>
                  <a:spcPts val="0"/>
                </a:spcBef>
                <a:spcAft>
                  <a:spcPts val="0"/>
                </a:spcAft>
                <a:buClr>
                  <a:schemeClr val="dk1"/>
                </a:buClr>
                <a:buSzPts val="1800"/>
                <a:buFont typeface="Noto Sans Symbols"/>
                <a:buNone/>
              </a:pPr>
              <a:r>
                <a:rPr lang="en-US" sz="1800" b="0" i="0" u="none" strike="noStrike" cap="none" dirty="0">
                  <a:solidFill>
                    <a:schemeClr val="dk1"/>
                  </a:solidFill>
                  <a:latin typeface="Libre Franklin Medium"/>
                  <a:ea typeface="Libre Franklin Medium"/>
                  <a:cs typeface="Libre Franklin Medium"/>
                  <a:sym typeface="Libre Franklin Medium"/>
                </a:rPr>
                <a:t>Students should be able to take a </a:t>
              </a:r>
              <a:r>
                <a:rPr lang="en-US" sz="1800" b="1" i="0" u="none" strike="noStrike" cap="none" dirty="0">
                  <a:solidFill>
                    <a:schemeClr val="dk1"/>
                  </a:solidFill>
                  <a:latin typeface="Libre Franklin Medium"/>
                  <a:ea typeface="Libre Franklin Medium"/>
                  <a:cs typeface="Libre Franklin Medium"/>
                  <a:sym typeface="Libre Franklin Medium"/>
                </a:rPr>
                <a:t>complete history, and do an oral presentation</a:t>
              </a:r>
            </a:p>
            <a:p>
              <a:pPr marL="0" marR="0" lvl="0" indent="0" algn="ctr" rtl="0">
                <a:lnSpc>
                  <a:spcPct val="90000"/>
                </a:lnSpc>
                <a:spcBef>
                  <a:spcPts val="0"/>
                </a:spcBef>
                <a:spcAft>
                  <a:spcPts val="0"/>
                </a:spcAft>
                <a:buClr>
                  <a:schemeClr val="dk1"/>
                </a:buClr>
                <a:buSzPts val="1800"/>
                <a:buFont typeface="Noto Sans Symbols"/>
                <a:buNone/>
              </a:pPr>
              <a:r>
                <a:rPr lang="en-US" sz="1800" b="1" dirty="0">
                  <a:solidFill>
                    <a:srgbClr val="00B0F0"/>
                  </a:solidFill>
                  <a:latin typeface="Libre Franklin Medium"/>
                  <a:ea typeface="Libre Franklin Medium"/>
                  <a:cs typeface="Libre Franklin Medium"/>
                  <a:sym typeface="Libre Franklin Medium"/>
                </a:rPr>
                <a:t>OSCE 3</a:t>
              </a:r>
              <a:endParaRPr sz="1800" b="1" i="0" u="none" strike="noStrike" cap="none" dirty="0">
                <a:solidFill>
                  <a:srgbClr val="00B0F0"/>
                </a:solidFill>
                <a:latin typeface="Libre Franklin Medium"/>
                <a:ea typeface="Libre Franklin Medium"/>
                <a:cs typeface="Libre Franklin Medium"/>
                <a:sym typeface="Libre Franklin Medium"/>
              </a:endParaRPr>
            </a:p>
          </p:txBody>
        </p:sp>
        <p:cxnSp>
          <p:nvCxnSpPr>
            <p:cNvPr id="191" name="Google Shape;191;p19"/>
            <p:cNvCxnSpPr/>
            <p:nvPr/>
          </p:nvCxnSpPr>
          <p:spPr>
            <a:xfrm>
              <a:off x="9457058" y="1642752"/>
              <a:ext cx="0" cy="355189"/>
            </a:xfrm>
            <a:prstGeom prst="straightConnector1">
              <a:avLst/>
            </a:prstGeom>
            <a:noFill/>
            <a:ln w="9525" cap="flat" cmpd="sng">
              <a:solidFill>
                <a:srgbClr val="000000"/>
              </a:solidFill>
              <a:prstDash val="dash"/>
              <a:miter lim="800000"/>
              <a:headEnd type="none" w="sm" len="sm"/>
              <a:tailEnd type="none" w="sm" len="sm"/>
            </a:ln>
          </p:spPr>
        </p:cxnSp>
        <p:sp>
          <p:nvSpPr>
            <p:cNvPr id="192" name="Google Shape;192;p19"/>
            <p:cNvSpPr/>
            <p:nvPr/>
          </p:nvSpPr>
          <p:spPr>
            <a:xfrm>
              <a:off x="9412660" y="1553954"/>
              <a:ext cx="88797" cy="88797"/>
            </a:xfrm>
            <a:prstGeom prst="ellipse">
              <a:avLst/>
            </a:prstGeom>
            <a:solidFill>
              <a:srgbClr val="DB842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4" name="Google Shape;194;p19"/>
          <p:cNvSpPr txBox="1"/>
          <p:nvPr/>
        </p:nvSpPr>
        <p:spPr>
          <a:xfrm>
            <a:off x="0" y="4330650"/>
            <a:ext cx="62007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i="0" u="none" strike="noStrike" cap="none">
                <a:solidFill>
                  <a:srgbClr val="C00000"/>
                </a:solidFill>
                <a:latin typeface="Libre Franklin Medium"/>
                <a:ea typeface="Libre Franklin Medium"/>
                <a:cs typeface="Libre Franklin Medium"/>
                <a:sym typeface="Libre Franklin Medium"/>
              </a:rPr>
              <a:t>PD 1-5; August May;Vitals/vascular;Heart/Vasc/Lung; Breast/LN/Abd; MSK; Neuro; </a:t>
            </a:r>
            <a:endParaRPr/>
          </a:p>
        </p:txBody>
      </p:sp>
      <p:sp>
        <p:nvSpPr>
          <p:cNvPr id="195" name="Google Shape;195;p19"/>
          <p:cNvSpPr txBox="1"/>
          <p:nvPr/>
        </p:nvSpPr>
        <p:spPr>
          <a:xfrm>
            <a:off x="6640225" y="4275475"/>
            <a:ext cx="29823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rgbClr val="C00000"/>
                </a:solidFill>
                <a:latin typeface="Libre Franklin Medium"/>
                <a:ea typeface="Libre Franklin Medium"/>
                <a:cs typeface="Libre Franklin Medium"/>
                <a:sym typeface="Libre Franklin Medium"/>
              </a:rPr>
              <a:t>PD6-7 HEENOT; Integration</a:t>
            </a:r>
            <a:endParaRPr/>
          </a:p>
        </p:txBody>
      </p:sp>
    </p:spTree>
  </p:cSld>
  <p:clrMapOvr>
    <a:masterClrMapping/>
  </p:clrMapOvr>
  <mc:AlternateContent xmlns:mc="http://schemas.openxmlformats.org/markup-compatibility/2006" xmlns:p14="http://schemas.microsoft.com/office/powerpoint/2010/main">
    <mc:Choice Requires="p14">
      <p:transition spd="med" p14:dur="700" advTm="21754">
        <p:fade/>
      </p:transition>
    </mc:Choice>
    <mc:Fallback xmlns="">
      <p:transition spd="med" advTm="21754">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72EB4-50AC-6F58-C5E0-0A74BFC4A37F}"/>
              </a:ext>
            </a:extLst>
          </p:cNvPr>
          <p:cNvSpPr>
            <a:spLocks noGrp="1"/>
          </p:cNvSpPr>
          <p:nvPr>
            <p:ph type="title"/>
          </p:nvPr>
        </p:nvSpPr>
        <p:spPr>
          <a:xfrm>
            <a:off x="838200" y="365125"/>
            <a:ext cx="10515600" cy="1325563"/>
          </a:xfrm>
        </p:spPr>
        <p:txBody>
          <a:bodyPr>
            <a:normAutofit/>
          </a:bodyPr>
          <a:lstStyle/>
          <a:p>
            <a:r>
              <a:rPr lang="en-US" sz="5400" dirty="0"/>
              <a:t>WBA overview</a:t>
            </a:r>
          </a:p>
        </p:txBody>
      </p:sp>
      <p:graphicFrame>
        <p:nvGraphicFramePr>
          <p:cNvPr id="5" name="Content Placeholder 2">
            <a:extLst>
              <a:ext uri="{FF2B5EF4-FFF2-40B4-BE49-F238E27FC236}">
                <a16:creationId xmlns:a16="http://schemas.microsoft.com/office/drawing/2014/main" id="{25D11CE6-EA82-2333-041C-2EC03B821D04}"/>
              </a:ext>
            </a:extLst>
          </p:cNvPr>
          <p:cNvGraphicFramePr>
            <a:graphicFrameLocks noGrp="1"/>
          </p:cNvGraphicFramePr>
          <p:nvPr>
            <p:ph idx="1"/>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786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FAEEC9-33D4-F7AE-9B7F-32281932F30B}"/>
              </a:ext>
            </a:extLst>
          </p:cNvPr>
          <p:cNvSpPr>
            <a:spLocks noGrp="1"/>
          </p:cNvSpPr>
          <p:nvPr>
            <p:ph type="title"/>
          </p:nvPr>
        </p:nvSpPr>
        <p:spPr>
          <a:xfrm>
            <a:off x="4241830" y="702156"/>
            <a:ext cx="7368978" cy="1188720"/>
          </a:xfrm>
        </p:spPr>
        <p:txBody>
          <a:bodyPr>
            <a:normAutofit/>
          </a:bodyPr>
          <a:lstStyle/>
          <a:p>
            <a:r>
              <a:rPr lang="en-US"/>
              <a:t>WBA and LPP</a:t>
            </a:r>
          </a:p>
        </p:txBody>
      </p:sp>
      <p:sp>
        <p:nvSpPr>
          <p:cNvPr id="25" name="Rectangle 24">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20" name="Graphic 19" descr="Statistics">
            <a:extLst>
              <a:ext uri="{FF2B5EF4-FFF2-40B4-BE49-F238E27FC236}">
                <a16:creationId xmlns:a16="http://schemas.microsoft.com/office/drawing/2014/main" id="{81B0E10A-5774-DA78-E1B8-98EAD10F99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C6086F89-B4BF-355E-56B1-CB4F9C83ADFC}"/>
              </a:ext>
            </a:extLst>
          </p:cNvPr>
          <p:cNvSpPr>
            <a:spLocks noGrp="1"/>
          </p:cNvSpPr>
          <p:nvPr>
            <p:ph idx="1"/>
          </p:nvPr>
        </p:nvSpPr>
        <p:spPr>
          <a:xfrm>
            <a:off x="4241829" y="2340864"/>
            <a:ext cx="7019005" cy="3634486"/>
          </a:xfrm>
        </p:spPr>
        <p:txBody>
          <a:bodyPr>
            <a:normAutofit/>
          </a:bodyPr>
          <a:lstStyle/>
          <a:p>
            <a:pPr marL="342900" marR="0" lvl="0" indent="-342900">
              <a:lnSpc>
                <a:spcPct val="90000"/>
              </a:lnSpc>
              <a:spcBef>
                <a:spcPts val="0"/>
              </a:spcBef>
              <a:spcAft>
                <a:spcPts val="1200"/>
              </a:spcAft>
              <a:buSzPts val="1000"/>
              <a:buFont typeface="Symbol" panose="05050102010706020507" pitchFamily="18" charset="2"/>
              <a:buChar char=""/>
              <a:tabLst>
                <a:tab pos="457200" algn="l"/>
              </a:tabLst>
            </a:pPr>
            <a:r>
              <a:rPr lang="en-US" sz="1400" b="1" dirty="0">
                <a:effectLst/>
                <a:latin typeface="Aptos" panose="020B0004020202020204" pitchFamily="34" charset="0"/>
                <a:ea typeface="Times New Roman" panose="02020603050405020304" pitchFamily="18" charset="0"/>
                <a:cs typeface="Calibri" panose="020F0502020204030204" pitchFamily="34" charset="0"/>
              </a:rPr>
              <a:t>WBA</a:t>
            </a:r>
            <a:r>
              <a:rPr lang="en-US" sz="1400" dirty="0">
                <a:effectLst/>
                <a:latin typeface="Aptos" panose="020B0004020202020204" pitchFamily="34" charset="0"/>
                <a:ea typeface="Times New Roman" panose="02020603050405020304" pitchFamily="18" charset="0"/>
                <a:cs typeface="Calibri" panose="020F0502020204030204" pitchFamily="34" charset="0"/>
              </a:rPr>
              <a:t>- (Work Based Assessment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Implemented  this year. </a:t>
            </a:r>
            <a:r>
              <a:rPr lang="en-US" sz="1400" u="sng" dirty="0">
                <a:effectLst/>
                <a:latin typeface="Aptos" panose="020B0004020202020204" pitchFamily="34" charset="0"/>
                <a:ea typeface="Aptos" panose="020B0004020202020204" pitchFamily="34" charset="0"/>
                <a:cs typeface="Aptos" panose="020B0004020202020204" pitchFamily="34" charset="0"/>
                <a:hlinkClick r:id="rId4"/>
              </a:rPr>
              <a:t>Longitudinal Preceptor Program (a component of Early Clinical Learning Course (ECL)</a:t>
            </a:r>
            <a:endParaRPr lang="en-US" sz="1400" u="sng"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WBAs are utilized across the Physical Diagnosis, LPP and Hospital session components of the ECL course.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They have a 72 hour turnaround time.  If these aren’t completed during the 72 hours, they are closed. They are meant to be real time feedback for the students.</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Times New Roman" panose="02020603050405020304" pitchFamily="18" charset="0"/>
                <a:cs typeface="Calibri" panose="020F0502020204030204" pitchFamily="34" charset="0"/>
              </a:rPr>
              <a:t> WBA has only 3 questions</a:t>
            </a:r>
          </a:p>
          <a:p>
            <a:pPr marL="342900" marR="0" lvl="0" indent="-342900">
              <a:lnSpc>
                <a:spcPct val="90000"/>
              </a:lnSpc>
              <a:spcBef>
                <a:spcPts val="0"/>
              </a:spcBef>
              <a:spcAft>
                <a:spcPts val="1200"/>
              </a:spcAft>
              <a:tabLst>
                <a:tab pos="457200" algn="l"/>
              </a:tabLst>
            </a:pPr>
            <a:r>
              <a:rPr lang="en-US" sz="1400" dirty="0">
                <a:latin typeface="Aptos" panose="020B0004020202020204" pitchFamily="34" charset="0"/>
                <a:ea typeface="Aptos" panose="020B0004020202020204" pitchFamily="34" charset="0"/>
                <a:cs typeface="Calibri" panose="020F0502020204030204" pitchFamily="34" charset="0"/>
              </a:rPr>
              <a:t>Used my mentors as part of portfolio</a:t>
            </a:r>
          </a:p>
          <a:p>
            <a:pPr marL="342900" marR="0" lvl="0" indent="-342900">
              <a:lnSpc>
                <a:spcPct val="90000"/>
              </a:lnSpc>
              <a:spcBef>
                <a:spcPts val="0"/>
              </a:spcBef>
              <a:spcAft>
                <a:spcPts val="1200"/>
              </a:spcAft>
              <a:tabLst>
                <a:tab pos="457200" algn="l"/>
              </a:tabLst>
            </a:pPr>
            <a:r>
              <a:rPr lang="en-US" sz="1400" dirty="0">
                <a:effectLst/>
                <a:latin typeface="Aptos" panose="020B0004020202020204" pitchFamily="34" charset="0"/>
                <a:ea typeface="Aptos" panose="020B0004020202020204" pitchFamily="34" charset="0"/>
                <a:cs typeface="Calibri" panose="020F0502020204030204" pitchFamily="34" charset="0"/>
              </a:rPr>
              <a:t>Our goal was 60 percent year 1</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a:lnSpc>
                <a:spcPct val="90000"/>
              </a:lnSpc>
            </a:pPr>
            <a:endParaRPr lang="en-US" sz="1400" dirty="0"/>
          </a:p>
        </p:txBody>
      </p:sp>
    </p:spTree>
    <p:extLst>
      <p:ext uri="{BB962C8B-B14F-4D97-AF65-F5344CB8AC3E}">
        <p14:creationId xmlns:p14="http://schemas.microsoft.com/office/powerpoint/2010/main" val="31817497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AEEC9-33D4-F7AE-9B7F-32281932F30B}"/>
              </a:ext>
            </a:extLst>
          </p:cNvPr>
          <p:cNvSpPr>
            <a:spLocks noGrp="1"/>
          </p:cNvSpPr>
          <p:nvPr>
            <p:ph type="title"/>
          </p:nvPr>
        </p:nvSpPr>
        <p:spPr>
          <a:xfrm>
            <a:off x="4241830" y="702156"/>
            <a:ext cx="7368978" cy="1188720"/>
          </a:xfrm>
        </p:spPr>
        <p:txBody>
          <a:bodyPr>
            <a:normAutofit/>
          </a:bodyPr>
          <a:lstStyle/>
          <a:p>
            <a:r>
              <a:rPr lang="en-US"/>
              <a:t>WBA and LPP</a:t>
            </a:r>
          </a:p>
        </p:txBody>
      </p:sp>
      <p:pic>
        <p:nvPicPr>
          <p:cNvPr id="20" name="Graphic 19" descr="Statistics">
            <a:extLst>
              <a:ext uri="{FF2B5EF4-FFF2-40B4-BE49-F238E27FC236}">
                <a16:creationId xmlns:a16="http://schemas.microsoft.com/office/drawing/2014/main" id="{81B0E10A-5774-DA78-E1B8-98EAD10F99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C6086F89-B4BF-355E-56B1-CB4F9C83ADFC}"/>
              </a:ext>
            </a:extLst>
          </p:cNvPr>
          <p:cNvSpPr>
            <a:spLocks noGrp="1"/>
          </p:cNvSpPr>
          <p:nvPr>
            <p:ph idx="1"/>
          </p:nvPr>
        </p:nvSpPr>
        <p:spPr>
          <a:xfrm>
            <a:off x="4241829" y="2340864"/>
            <a:ext cx="7019005" cy="3634486"/>
          </a:xfrm>
        </p:spPr>
        <p:txBody>
          <a:bodyPr>
            <a:normAutofit/>
          </a:bodyPr>
          <a:lstStyle/>
          <a:p>
            <a:pPr marL="342900" marR="0" lvl="0" indent="-342900">
              <a:lnSpc>
                <a:spcPct val="90000"/>
              </a:lnSpc>
              <a:spcBef>
                <a:spcPts val="0"/>
              </a:spcBef>
              <a:spcAft>
                <a:spcPts val="1200"/>
              </a:spcAft>
              <a:tabLst>
                <a:tab pos="457200" algn="l"/>
              </a:tabLst>
            </a:pPr>
            <a:r>
              <a:rPr lang="en-US" sz="1400" dirty="0"/>
              <a:t>After the student selects the content area (LPP), WBA form, and your name, OASIS will generate a QR code you can scan to access the WBA without having to enter your OASIS username and password  </a:t>
            </a:r>
            <a:endParaRPr lang="en-US" sz="1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90000"/>
              </a:lnSpc>
              <a:spcBef>
                <a:spcPts val="0"/>
              </a:spcBef>
              <a:spcAft>
                <a:spcPts val="1200"/>
              </a:spcAft>
              <a:tabLst>
                <a:tab pos="457200" algn="l"/>
              </a:tabLst>
            </a:pPr>
            <a:endParaRPr lang="en-US" sz="1400" dirty="0">
              <a:effectLst/>
              <a:latin typeface="Aptos" panose="020B0004020202020204" pitchFamily="34" charset="0"/>
              <a:ea typeface="Aptos" panose="020B0004020202020204" pitchFamily="34" charset="0"/>
              <a:cs typeface="Aptos" panose="020B0004020202020204" pitchFamily="34" charset="0"/>
            </a:endParaRPr>
          </a:p>
          <a:p>
            <a:pPr>
              <a:lnSpc>
                <a:spcPct val="90000"/>
              </a:lnSpc>
            </a:pPr>
            <a:r>
              <a:rPr lang="en-US" sz="1400" dirty="0"/>
              <a:t>OASIS will also send an email containing an auto-login link directly to your inbox so you can still access the WBA in real-time if you were not able to scan the QR code from your student’s phone</a:t>
            </a:r>
          </a:p>
          <a:p>
            <a:pPr>
              <a:lnSpc>
                <a:spcPct val="90000"/>
              </a:lnSpc>
            </a:pPr>
            <a:endParaRPr lang="en-US" sz="1400" dirty="0"/>
          </a:p>
        </p:txBody>
      </p:sp>
    </p:spTree>
    <p:extLst>
      <p:ext uri="{BB962C8B-B14F-4D97-AF65-F5344CB8AC3E}">
        <p14:creationId xmlns:p14="http://schemas.microsoft.com/office/powerpoint/2010/main" val="1237203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8B99E1-D9B0-4C0E-A6AF-D57BE61B7F48}"/>
              </a:ext>
            </a:extLst>
          </p:cNvPr>
          <p:cNvSpPr txBox="1"/>
          <p:nvPr/>
        </p:nvSpPr>
        <p:spPr>
          <a:xfrm>
            <a:off x="374072" y="606829"/>
            <a:ext cx="11817927" cy="7201972"/>
          </a:xfrm>
          <a:prstGeom prst="rect">
            <a:avLst/>
          </a:prstGeom>
          <a:noFill/>
        </p:spPr>
        <p:txBody>
          <a:bodyPr wrap="square">
            <a:spAutoFit/>
          </a:bodyPr>
          <a:lstStyle/>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AS A REMINDER, YOUR USERNAME IS: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Christine.MacGinnis@umassmemorial.org</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The following NEW evaluations have opened today. This list does not include any additional evaluations that may have opened earlier.</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PLEASE NOTE: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Recommended Browsers: Google Chrome, Firefox.</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Auto-login URLs expire in 7 days; however, each weekly reminder email will include a new active URL.</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You have 1 NEW evaluation to complete.</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No login required for the links to individual evaluations.</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Discovery: DIS-LPP2 - Longitudinal Preceptor Program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Complete BEFORE: 11/15/2024</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Course Dates...: 08/19/2024 - 03/21/2025</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Location.......: UMASS, Worcester</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Evaluation.....: LPP WBA</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Student........: Jane Doe</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URL............: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3"/>
              </a:rPr>
              <a:t>https://nam12.safelinks.protection.outlook.com/?url=https%3A%2F%2Fumassmed.oasisscheduling.com%2Fua%2F5323b63f54bc49f2&amp;data=05%7C02%7CChristine.MacGinnis%40umassmemorial.org%7C5641aeb5be854bf4768108dd039df922%7C9910941497df4111a54a633909f39003%7C0%7C0%7C638670699206189818%7CUnknown%7CTWFpbGZsb3d8eyJFbXB0eU1hcGkiOnRydWUsIlYiOiIwLjAuMDAwMCIsIlAiOiJXaW4zMiIsIkFOIjoiTWFpbCIsIldUIjoyfQ%3D%3D%7C0%7C%7C%7C&amp;sdata=Bn7v0OueOkhh70PTSN4CJG%2FvjwZu%2FvnzzxBQ0XGZL8w%3D&amp;reserved=0</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Contact person.: </a:t>
            </a:r>
            <a:r>
              <a:rPr lang="en-US" sz="14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4"/>
              </a:rPr>
              <a:t>IREA@umassmed.edu</a:t>
            </a:r>
            <a:endParaRPr lang="en-US"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08264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6B47BF-F3D0-4678-9B20-DA45E1BCA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AE6E92-B003-1614-1E8C-FA960680BA79}"/>
              </a:ext>
            </a:extLst>
          </p:cNvPr>
          <p:cNvSpPr>
            <a:spLocks noGrp="1"/>
          </p:cNvSpPr>
          <p:nvPr>
            <p:ph type="title"/>
          </p:nvPr>
        </p:nvSpPr>
        <p:spPr>
          <a:xfrm>
            <a:off x="581192" y="1124999"/>
            <a:ext cx="4076149" cy="4608003"/>
          </a:xfrm>
        </p:spPr>
        <p:txBody>
          <a:bodyPr anchor="ctr">
            <a:normAutofit/>
          </a:bodyPr>
          <a:lstStyle/>
          <a:p>
            <a:r>
              <a:rPr lang="en-US" sz="4000">
                <a:solidFill>
                  <a:schemeClr val="accent1"/>
                </a:solidFill>
              </a:rPr>
              <a:t>Current stats </a:t>
            </a:r>
          </a:p>
        </p:txBody>
      </p:sp>
      <p:sp>
        <p:nvSpPr>
          <p:cNvPr id="10" name="Rectangle 9">
            <a:extLst>
              <a:ext uri="{FF2B5EF4-FFF2-40B4-BE49-F238E27FC236}">
                <a16:creationId xmlns:a16="http://schemas.microsoft.com/office/drawing/2014/main" id="{19334917-3673-4EF2-BA7C-CC83AEEEA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E1589AE1-C0FC-4B66-9C0D-9EB92F40F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BBD2B11-FE6D-2D68-B686-3648FE9DEF90}"/>
              </a:ext>
            </a:extLst>
          </p:cNvPr>
          <p:cNvSpPr>
            <a:spLocks noGrp="1"/>
          </p:cNvSpPr>
          <p:nvPr>
            <p:ph idx="1"/>
          </p:nvPr>
        </p:nvSpPr>
        <p:spPr>
          <a:xfrm>
            <a:off x="5117586" y="1124998"/>
            <a:ext cx="6143248" cy="4608003"/>
          </a:xfrm>
        </p:spPr>
        <p:txBody>
          <a:bodyPr>
            <a:normAutofit/>
          </a:bodyPr>
          <a:lstStyle/>
          <a:p>
            <a:pPr marL="0" marR="0">
              <a:spcBef>
                <a:spcPts val="0"/>
              </a:spcBef>
              <a:spcAft>
                <a:spcPts val="0"/>
              </a:spcAft>
            </a:pPr>
            <a:r>
              <a:rPr lang="en-US" sz="2000" dirty="0">
                <a:effectLst/>
                <a:latin typeface="Aptos" panose="020B0004020202020204" pitchFamily="34" charset="0"/>
                <a:ea typeface="Aptos" panose="020B0004020202020204" pitchFamily="34" charset="0"/>
                <a:cs typeface="Aptos" panose="020B0004020202020204" pitchFamily="34" charset="0"/>
              </a:rPr>
              <a:t>Overall LPP preceptor completion of WBAs:</a:t>
            </a:r>
          </a:p>
          <a:p>
            <a:pPr marL="0" marR="0" indent="457200">
              <a:spcBef>
                <a:spcPts val="0"/>
              </a:spcBef>
              <a:spcAft>
                <a:spcPts val="0"/>
              </a:spcAft>
            </a:pPr>
            <a:r>
              <a:rPr lang="en-US" sz="2000" dirty="0">
                <a:effectLst/>
                <a:latin typeface="Aptos" panose="020B0004020202020204" pitchFamily="34" charset="0"/>
                <a:ea typeface="Aptos" panose="020B0004020202020204" pitchFamily="34" charset="0"/>
                <a:cs typeface="Aptos" panose="020B0004020202020204" pitchFamily="34" charset="0"/>
              </a:rPr>
              <a:t>LPP1: 59% (408/693)</a:t>
            </a:r>
          </a:p>
          <a:p>
            <a:pPr marL="0" marR="0" indent="457200">
              <a:spcBef>
                <a:spcPts val="0"/>
              </a:spcBef>
              <a:spcAft>
                <a:spcPts val="0"/>
              </a:spcAft>
            </a:pPr>
            <a:r>
              <a:rPr lang="en-US" sz="2000" dirty="0">
                <a:effectLst/>
                <a:latin typeface="Aptos" panose="020B0004020202020204" pitchFamily="34" charset="0"/>
                <a:ea typeface="Aptos" panose="020B0004020202020204" pitchFamily="34" charset="0"/>
                <a:cs typeface="Aptos" panose="020B0004020202020204" pitchFamily="34" charset="0"/>
              </a:rPr>
              <a:t>LPP2: 50% (295/594)</a:t>
            </a:r>
          </a:p>
          <a:p>
            <a:pPr marL="0" marR="0" indent="457200">
              <a:spcBef>
                <a:spcPts val="0"/>
              </a:spcBef>
              <a:spcAft>
                <a:spcPts val="0"/>
              </a:spcAft>
            </a:pPr>
            <a:r>
              <a:rPr lang="en-US" sz="2000" dirty="0">
                <a:latin typeface="Aptos" panose="020B0004020202020204" pitchFamily="34" charset="0"/>
                <a:ea typeface="Aptos" panose="020B0004020202020204" pitchFamily="34" charset="0"/>
                <a:cs typeface="Aptos" panose="020B0004020202020204" pitchFamily="34" charset="0"/>
              </a:rPr>
              <a:t>32 percent evals not initiated by students</a:t>
            </a:r>
            <a:endParaRPr lang="en-US" sz="2000" dirty="0">
              <a:effectLst/>
              <a:latin typeface="Aptos" panose="020B0004020202020204" pitchFamily="34" charset="0"/>
              <a:ea typeface="Aptos" panose="020B0004020202020204" pitchFamily="34" charset="0"/>
              <a:cs typeface="Aptos" panose="020B0004020202020204" pitchFamily="34" charset="0"/>
            </a:endParaRPr>
          </a:p>
          <a:p>
            <a:endParaRPr lang="en-US" sz="2000" dirty="0"/>
          </a:p>
        </p:txBody>
      </p:sp>
    </p:spTree>
    <p:extLst>
      <p:ext uri="{BB962C8B-B14F-4D97-AF65-F5344CB8AC3E}">
        <p14:creationId xmlns:p14="http://schemas.microsoft.com/office/powerpoint/2010/main" val="37920164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B85382-F35C-FCA9-5610-0D337CC8BD5E}"/>
              </a:ext>
            </a:extLst>
          </p:cNvPr>
          <p:cNvSpPr>
            <a:spLocks noGrp="1"/>
          </p:cNvSpPr>
          <p:nvPr>
            <p:ph type="title"/>
          </p:nvPr>
        </p:nvSpPr>
        <p:spPr>
          <a:xfrm>
            <a:off x="4241830" y="702156"/>
            <a:ext cx="7368978" cy="1188720"/>
          </a:xfrm>
        </p:spPr>
        <p:txBody>
          <a:bodyPr>
            <a:normAutofit/>
          </a:bodyPr>
          <a:lstStyle/>
          <a:p>
            <a:r>
              <a:rPr lang="en-US" dirty="0"/>
              <a:t>LPP divided into 3 sections</a:t>
            </a:r>
          </a:p>
        </p:txBody>
      </p:sp>
      <p:sp>
        <p:nvSpPr>
          <p:cNvPr id="12" name="Rectangle 11">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Diploma Roll">
            <a:extLst>
              <a:ext uri="{FF2B5EF4-FFF2-40B4-BE49-F238E27FC236}">
                <a16:creationId xmlns:a16="http://schemas.microsoft.com/office/drawing/2014/main" id="{19FCF24C-0979-43D1-F584-A7E7C6F881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78574E36-272B-B93B-6372-DD7F659FB1BD}"/>
              </a:ext>
            </a:extLst>
          </p:cNvPr>
          <p:cNvSpPr>
            <a:spLocks noGrp="1"/>
          </p:cNvSpPr>
          <p:nvPr>
            <p:ph idx="1"/>
          </p:nvPr>
        </p:nvSpPr>
        <p:spPr>
          <a:xfrm>
            <a:off x="4241829" y="2340864"/>
            <a:ext cx="7019005" cy="3634486"/>
          </a:xfrm>
        </p:spPr>
        <p:txBody>
          <a:bodyPr>
            <a:normAutofit/>
          </a:bodyPr>
          <a:lstStyle/>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Section 1:		 </a:t>
            </a:r>
            <a:r>
              <a:rPr lang="en-US" sz="1300" b="1" i="1" u="sng" dirty="0">
                <a:effectLst/>
                <a:latin typeface="Georgia Pro" panose="02040502050405020303" pitchFamily="18" charset="0"/>
                <a:ea typeface="Times New Roman" panose="02020603050405020304" pitchFamily="18" charset="0"/>
              </a:rPr>
              <a:t>August </a:t>
            </a:r>
            <a:r>
              <a:rPr lang="en-US" sz="1300" b="1" i="1" u="sng" dirty="0">
                <a:latin typeface="Georgia Pro" panose="02040502050405020303" pitchFamily="18" charset="0"/>
                <a:ea typeface="Times New Roman" panose="02020603050405020304" pitchFamily="18" charset="0"/>
              </a:rPr>
              <a:t>27</a:t>
            </a:r>
            <a:r>
              <a:rPr lang="en-US" sz="1300" b="1" i="1" u="sng" dirty="0">
                <a:effectLst/>
                <a:latin typeface="Georgia Pro" panose="02040502050405020303" pitchFamily="18" charset="0"/>
                <a:ea typeface="Times New Roman" panose="02020603050405020304" pitchFamily="18" charset="0"/>
              </a:rPr>
              <a:t>, 2025 –December 17, 2025</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dirty="0">
                <a:effectLst/>
                <a:latin typeface="Georgia Pro" panose="02040502050405020303" pitchFamily="18" charset="0"/>
                <a:ea typeface="Times New Roman" panose="02020603050405020304" pitchFamily="18" charset="0"/>
              </a:rPr>
              <a:t>By the end of Section 1, the student will be able to take a complete history and give an oral presentation, perform a PE to include VSS cardiopulmonary and abdominal exam</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Student should have completed 3 sessions by the end of Section1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b="1" dirty="0">
                <a:effectLst/>
                <a:latin typeface="Georgia Pro" panose="02040502050405020303" pitchFamily="18" charset="0"/>
                <a:ea typeface="Times New Roman" panose="02020603050405020304" pitchFamily="18" charset="0"/>
              </a:rPr>
              <a:t>Section 2:		</a:t>
            </a:r>
            <a:r>
              <a:rPr lang="en-US" sz="1300" b="1" i="1" u="sng" dirty="0">
                <a:effectLst/>
                <a:latin typeface="Georgia Pro" panose="02040502050405020303" pitchFamily="18" charset="0"/>
                <a:ea typeface="Times New Roman" panose="02020603050405020304" pitchFamily="18" charset="0"/>
              </a:rPr>
              <a:t>January 7, 2026 – June 24, 2026</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a:lnSpc>
                <a:spcPct val="90000"/>
              </a:lnSpc>
              <a:spcBef>
                <a:spcPts val="0"/>
              </a:spcBef>
              <a:spcAft>
                <a:spcPts val="0"/>
              </a:spcAft>
            </a:pPr>
            <a:r>
              <a:rPr lang="en-US" sz="1300" dirty="0">
                <a:effectLst/>
                <a:latin typeface="Georgia Pro" panose="02040502050405020303" pitchFamily="18" charset="0"/>
                <a:ea typeface="Times New Roman" panose="02020603050405020304" pitchFamily="18" charset="0"/>
              </a:rPr>
              <a:t>By the end of Section 2, the student will be able to complete a focused history and physical exam with an oral presentation. The student will be asked to submit a write-up of a complete history and physical exam appropriate for the clinical setting.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 </a:t>
            </a:r>
            <a:endParaRPr lang="en-US" sz="1300" dirty="0">
              <a:effectLst/>
              <a:latin typeface="Calibri" panose="020F0502020204030204" pitchFamily="34" charset="0"/>
              <a:ea typeface="Calibri" panose="020F0502020204030204" pitchFamily="34" charset="0"/>
            </a:endParaRPr>
          </a:p>
          <a:p>
            <a:pPr marL="0" marR="0" indent="0">
              <a:lnSpc>
                <a:spcPct val="90000"/>
              </a:lnSpc>
              <a:spcBef>
                <a:spcPts val="0"/>
              </a:spcBef>
              <a:spcAft>
                <a:spcPts val="0"/>
              </a:spcAft>
              <a:buNone/>
            </a:pPr>
            <a:r>
              <a:rPr lang="en-US" sz="1300" b="1" dirty="0">
                <a:effectLst/>
                <a:latin typeface="Georgia Pro" panose="02040502050405020303" pitchFamily="18" charset="0"/>
                <a:ea typeface="Times New Roman" panose="02020603050405020304" pitchFamily="18" charset="0"/>
              </a:rPr>
              <a:t>Students should have completed 6-7sessions by the end of Section 2</a:t>
            </a:r>
          </a:p>
          <a:p>
            <a:pPr marL="0" marR="0" indent="0">
              <a:lnSpc>
                <a:spcPct val="90000"/>
              </a:lnSpc>
              <a:spcBef>
                <a:spcPts val="0"/>
              </a:spcBef>
              <a:spcAft>
                <a:spcPts val="0"/>
              </a:spcAft>
              <a:buNone/>
            </a:pPr>
            <a:r>
              <a:rPr lang="en-US" sz="1300" b="1" dirty="0">
                <a:latin typeface="Georgia Pro" panose="02040502050405020303" pitchFamily="18" charset="0"/>
                <a:ea typeface="Calibri" panose="020F0502020204030204" pitchFamily="34" charset="0"/>
              </a:rPr>
              <a:t>They can work over the summer </a:t>
            </a:r>
            <a:r>
              <a:rPr lang="en-US" sz="1300" b="1" dirty="0">
                <a:latin typeface="Georgia Pro" panose="02040502050405020303" pitchFamily="18" charset="0"/>
                <a:ea typeface="Calibri" panose="020F0502020204030204" pitchFamily="34" charset="0"/>
                <a:sym typeface="Wingdings" panose="05000000000000000000" pitchFamily="2" charset="2"/>
              </a:rPr>
              <a:t></a:t>
            </a:r>
            <a:endParaRPr lang="en-US" sz="1300" dirty="0">
              <a:effectLst/>
              <a:latin typeface="Calibri" panose="020F0502020204030204" pitchFamily="34" charset="0"/>
              <a:ea typeface="Calibri" panose="020F0502020204030204" pitchFamily="34" charset="0"/>
            </a:endParaRPr>
          </a:p>
          <a:p>
            <a:pPr>
              <a:lnSpc>
                <a:spcPct val="90000"/>
              </a:lnSpc>
            </a:pPr>
            <a:endParaRPr lang="en-US" sz="1300" dirty="0"/>
          </a:p>
        </p:txBody>
      </p:sp>
    </p:spTree>
    <p:extLst>
      <p:ext uri="{BB962C8B-B14F-4D97-AF65-F5344CB8AC3E}">
        <p14:creationId xmlns:p14="http://schemas.microsoft.com/office/powerpoint/2010/main" val="36837198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98B6D3-2655-CCEC-D4AC-EF7EEF4069FF}"/>
              </a:ext>
            </a:extLst>
          </p:cNvPr>
          <p:cNvSpPr>
            <a:spLocks noGrp="1"/>
          </p:cNvSpPr>
          <p:nvPr>
            <p:ph type="title"/>
          </p:nvPr>
        </p:nvSpPr>
        <p:spPr>
          <a:xfrm>
            <a:off x="4241830" y="702156"/>
            <a:ext cx="7368978" cy="1188720"/>
          </a:xfrm>
        </p:spPr>
        <p:txBody>
          <a:bodyPr>
            <a:normAutofit/>
          </a:bodyPr>
          <a:lstStyle/>
          <a:p>
            <a:r>
              <a:rPr lang="en-US" dirty="0"/>
              <a:t>Next year WBA goal 70 percent</a:t>
            </a:r>
          </a:p>
        </p:txBody>
      </p:sp>
      <p:sp>
        <p:nvSpPr>
          <p:cNvPr id="12" name="Rectangle 11">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Bullseye">
            <a:extLst>
              <a:ext uri="{FF2B5EF4-FFF2-40B4-BE49-F238E27FC236}">
                <a16:creationId xmlns:a16="http://schemas.microsoft.com/office/drawing/2014/main" id="{6073E698-8810-DB0B-1252-CAFD173268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Content Placeholder 2">
            <a:extLst>
              <a:ext uri="{FF2B5EF4-FFF2-40B4-BE49-F238E27FC236}">
                <a16:creationId xmlns:a16="http://schemas.microsoft.com/office/drawing/2014/main" id="{90C56DEE-D81F-2157-0F5E-EA87D6589352}"/>
              </a:ext>
            </a:extLst>
          </p:cNvPr>
          <p:cNvSpPr>
            <a:spLocks noGrp="1"/>
          </p:cNvSpPr>
          <p:nvPr>
            <p:ph idx="1"/>
          </p:nvPr>
        </p:nvSpPr>
        <p:spPr>
          <a:xfrm>
            <a:off x="4241829" y="2340864"/>
            <a:ext cx="7019005" cy="3634486"/>
          </a:xfrm>
        </p:spPr>
        <p:txBody>
          <a:bodyPr>
            <a:normAutofit/>
          </a:bodyPr>
          <a:lstStyle/>
          <a:p>
            <a:r>
              <a:rPr lang="en-US" dirty="0"/>
              <a:t>Thoughts about how to increase completion</a:t>
            </a:r>
          </a:p>
        </p:txBody>
      </p:sp>
    </p:spTree>
    <p:extLst>
      <p:ext uri="{BB962C8B-B14F-4D97-AF65-F5344CB8AC3E}">
        <p14:creationId xmlns:p14="http://schemas.microsoft.com/office/powerpoint/2010/main" val="369937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BCABA44-9E99-A44F-3905-CC5D1B991ECD}"/>
              </a:ext>
            </a:extLst>
          </p:cNvPr>
          <p:cNvSpPr>
            <a:spLocks noGrp="1"/>
          </p:cNvSpPr>
          <p:nvPr>
            <p:ph type="title"/>
          </p:nvPr>
        </p:nvSpPr>
        <p:spPr>
          <a:xfrm>
            <a:off x="771148" y="1037967"/>
            <a:ext cx="3054091" cy="4709131"/>
          </a:xfrm>
        </p:spPr>
        <p:txBody>
          <a:bodyPr anchor="ctr">
            <a:normAutofit/>
          </a:bodyPr>
          <a:lstStyle/>
          <a:p>
            <a:r>
              <a:rPr lang="en-US">
                <a:solidFill>
                  <a:srgbClr val="FFFEFF"/>
                </a:solidFill>
              </a:rPr>
              <a:t>Commonly asked questions</a:t>
            </a:r>
          </a:p>
        </p:txBody>
      </p:sp>
      <p:sp>
        <p:nvSpPr>
          <p:cNvPr id="3" name="Content Placeholder 2">
            <a:extLst>
              <a:ext uri="{FF2B5EF4-FFF2-40B4-BE49-F238E27FC236}">
                <a16:creationId xmlns:a16="http://schemas.microsoft.com/office/drawing/2014/main" id="{1501505F-ADB1-4550-F042-4881F787F95D}"/>
              </a:ext>
            </a:extLst>
          </p:cNvPr>
          <p:cNvSpPr>
            <a:spLocks noGrp="1"/>
          </p:cNvSpPr>
          <p:nvPr>
            <p:ph idx="1"/>
          </p:nvPr>
        </p:nvSpPr>
        <p:spPr>
          <a:xfrm>
            <a:off x="4534935" y="1037968"/>
            <a:ext cx="6725899" cy="4820832"/>
          </a:xfrm>
        </p:spPr>
        <p:txBody>
          <a:bodyPr>
            <a:normAutofit/>
          </a:bodyPr>
          <a:lstStyle/>
          <a:p>
            <a:r>
              <a:rPr lang="en-US" dirty="0"/>
              <a:t>How long is a session?</a:t>
            </a:r>
          </a:p>
          <a:p>
            <a:r>
              <a:rPr lang="en-US" dirty="0"/>
              <a:t>Can sessions be completed over the summer ?</a:t>
            </a:r>
          </a:p>
          <a:p>
            <a:r>
              <a:rPr lang="en-US" dirty="0"/>
              <a:t>Who do I reach out if my students doesn't contact me, there are other issues</a:t>
            </a:r>
          </a:p>
          <a:p>
            <a:r>
              <a:rPr lang="en-US" dirty="0"/>
              <a:t>What's a WBA ?</a:t>
            </a:r>
          </a:p>
          <a:p>
            <a:r>
              <a:rPr lang="en-US" dirty="0"/>
              <a:t>Will both students contact both preceptors when they are first assigned ?</a:t>
            </a:r>
          </a:p>
          <a:p>
            <a:r>
              <a:rPr lang="en-US" dirty="0"/>
              <a:t>How long after the students send WBA will preceptors have to fill it out?</a:t>
            </a:r>
          </a:p>
          <a:p>
            <a:r>
              <a:rPr lang="en-US" sz="1800" dirty="0">
                <a:effectLst/>
                <a:latin typeface="Aptos" panose="020B0004020202020204" pitchFamily="34" charset="0"/>
                <a:ea typeface="Times New Roman" panose="02020603050405020304" pitchFamily="18" charset="0"/>
                <a:cs typeface="Aptos" panose="020B0004020202020204" pitchFamily="34" charset="0"/>
              </a:rPr>
              <a:t>Requesting a change of preceptor due to preceptor availability</a:t>
            </a:r>
            <a:endParaRPr lang="en-US" dirty="0"/>
          </a:p>
        </p:txBody>
      </p:sp>
    </p:spTree>
    <p:extLst>
      <p:ext uri="{BB962C8B-B14F-4D97-AF65-F5344CB8AC3E}">
        <p14:creationId xmlns:p14="http://schemas.microsoft.com/office/powerpoint/2010/main" val="3942875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F4EB5C-ED25-4675-8255-2F5B12CFF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9514EC6E-A557-42A2-BCDC-3ABFFC5E5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905482C9-EB42-4BFE-95BF-7FD661F076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7539E646-A625-4A26-86ED-BD90EDD329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E019540-1104-4B12-9F83-45F586741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C4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1D9D0D-48DB-5D53-600D-997BB190261B}"/>
              </a:ext>
            </a:extLst>
          </p:cNvPr>
          <p:cNvSpPr>
            <a:spLocks noGrp="1"/>
          </p:cNvSpPr>
          <p:nvPr>
            <p:ph type="title"/>
          </p:nvPr>
        </p:nvSpPr>
        <p:spPr>
          <a:xfrm>
            <a:off x="783771" y="1066800"/>
            <a:ext cx="5727760" cy="4724400"/>
          </a:xfrm>
        </p:spPr>
        <p:txBody>
          <a:bodyPr vert="horz" lIns="91440" tIns="45720" rIns="91440" bIns="45720" rtlCol="0" anchor="ctr">
            <a:normAutofit/>
          </a:bodyPr>
          <a:lstStyle/>
          <a:p>
            <a:pPr algn="r"/>
            <a:r>
              <a:rPr lang="en-US" sz="6600" b="0" kern="1200" cap="all">
                <a:solidFill>
                  <a:srgbClr val="FFFFFF">
                    <a:alpha val="90000"/>
                  </a:srgbClr>
                </a:solidFill>
                <a:latin typeface="+mj-lt"/>
                <a:ea typeface="+mj-ea"/>
                <a:cs typeface="+mj-cs"/>
              </a:rPr>
              <a:t>Best Practices ?????</a:t>
            </a:r>
          </a:p>
        </p:txBody>
      </p:sp>
      <p:sp>
        <p:nvSpPr>
          <p:cNvPr id="18" name="Rectangle 17">
            <a:extLst>
              <a:ext uri="{FF2B5EF4-FFF2-40B4-BE49-F238E27FC236}">
                <a16:creationId xmlns:a16="http://schemas.microsoft.com/office/drawing/2014/main" id="{3580CFD6-E44A-486A-9E73-D8D948F78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171433" y="3396996"/>
            <a:ext cx="370332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24106223"/>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FAAB3F-8909-D43B-23CD-5F1294CAE36D}"/>
              </a:ext>
            </a:extLst>
          </p:cNvPr>
          <p:cNvSpPr>
            <a:spLocks noGrp="1"/>
          </p:cNvSpPr>
          <p:nvPr>
            <p:ph type="title"/>
          </p:nvPr>
        </p:nvSpPr>
        <p:spPr>
          <a:xfrm>
            <a:off x="4579243" y="1419225"/>
            <a:ext cx="6798608" cy="2346136"/>
          </a:xfrm>
        </p:spPr>
        <p:txBody>
          <a:bodyPr vert="horz" lIns="91440" tIns="45720" rIns="91440" bIns="45720" rtlCol="0" anchor="b">
            <a:normAutofit/>
          </a:bodyPr>
          <a:lstStyle/>
          <a:p>
            <a:r>
              <a:rPr lang="en-US" sz="4400"/>
              <a:t>Final thoughts</a:t>
            </a:r>
          </a:p>
        </p:txBody>
      </p:sp>
      <p:sp>
        <p:nvSpPr>
          <p:cNvPr id="3" name="Content Placeholder 2">
            <a:extLst>
              <a:ext uri="{FF2B5EF4-FFF2-40B4-BE49-F238E27FC236}">
                <a16:creationId xmlns:a16="http://schemas.microsoft.com/office/drawing/2014/main" id="{5FDC8FDF-7308-DA6E-7A68-0CE1C3E88D0E}"/>
              </a:ext>
            </a:extLst>
          </p:cNvPr>
          <p:cNvSpPr>
            <a:spLocks noGrp="1"/>
          </p:cNvSpPr>
          <p:nvPr>
            <p:ph idx="1"/>
          </p:nvPr>
        </p:nvSpPr>
        <p:spPr>
          <a:xfrm>
            <a:off x="4579243" y="3829878"/>
            <a:ext cx="6798608" cy="1408872"/>
          </a:xfrm>
        </p:spPr>
        <p:txBody>
          <a:bodyPr vert="horz" lIns="91440" tIns="45720" rIns="91440" bIns="45720" rtlCol="0" anchor="t">
            <a:normAutofit/>
          </a:bodyPr>
          <a:lstStyle/>
          <a:p>
            <a:pPr marL="0" indent="0">
              <a:buNone/>
            </a:pPr>
            <a:r>
              <a:rPr lang="en-US" sz="2000" kern="1200" cap="all">
                <a:solidFill>
                  <a:schemeClr val="accent1"/>
                </a:solidFill>
                <a:latin typeface="+mn-lt"/>
                <a:ea typeface="+mn-ea"/>
                <a:cs typeface="+mn-cs"/>
              </a:rPr>
              <a:t>Thank you , Thank you !!!!</a:t>
            </a:r>
          </a:p>
        </p:txBody>
      </p:sp>
      <p:sp>
        <p:nvSpPr>
          <p:cNvPr id="20" name="Rectangle 19">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Angel Face with Solid Fill">
            <a:extLst>
              <a:ext uri="{FF2B5EF4-FFF2-40B4-BE49-F238E27FC236}">
                <a16:creationId xmlns:a16="http://schemas.microsoft.com/office/drawing/2014/main" id="{ADAE391E-0DD6-771F-C8BC-5B158C5115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700" y="2049354"/>
            <a:ext cx="3053422" cy="3053422"/>
          </a:xfrm>
          <a:prstGeom prst="rect">
            <a:avLst/>
          </a:prstGeom>
        </p:spPr>
      </p:pic>
    </p:spTree>
    <p:extLst>
      <p:ext uri="{BB962C8B-B14F-4D97-AF65-F5344CB8AC3E}">
        <p14:creationId xmlns:p14="http://schemas.microsoft.com/office/powerpoint/2010/main" val="1131766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6" name="Rectangle 15">
            <a:extLst>
              <a:ext uri="{FF2B5EF4-FFF2-40B4-BE49-F238E27FC236}">
                <a16:creationId xmlns:a16="http://schemas.microsoft.com/office/drawing/2014/main" id="{7B055CAA-2668-4929-8202-DBD35A78E8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8F88ED4-721F-4A25-9A68-66C57B1F8D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3A5A85F2-11BA-4322-9355-08C0DEC7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A88A0CA-0BDB-4A19-A648-638BE196B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Diploma Roll">
            <a:extLst>
              <a:ext uri="{FF2B5EF4-FFF2-40B4-BE49-F238E27FC236}">
                <a16:creationId xmlns:a16="http://schemas.microsoft.com/office/drawing/2014/main" id="{D998A4E7-0B9C-5F14-71A9-F05D4C50FD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1192" y="1862594"/>
            <a:ext cx="3194595" cy="3194595"/>
          </a:xfrm>
          <a:prstGeom prst="rect">
            <a:avLst/>
          </a:prstGeom>
        </p:spPr>
      </p:pic>
      <p:sp>
        <p:nvSpPr>
          <p:cNvPr id="3" name="TextBox 2">
            <a:extLst>
              <a:ext uri="{FF2B5EF4-FFF2-40B4-BE49-F238E27FC236}">
                <a16:creationId xmlns:a16="http://schemas.microsoft.com/office/drawing/2014/main" id="{167CFA13-ED1F-109A-58E6-7D4BD5C02072}"/>
              </a:ext>
            </a:extLst>
          </p:cNvPr>
          <p:cNvSpPr txBox="1"/>
          <p:nvPr/>
        </p:nvSpPr>
        <p:spPr>
          <a:xfrm>
            <a:off x="4241829" y="2340864"/>
            <a:ext cx="7019005" cy="3634486"/>
          </a:xfrm>
          <a:prstGeom prst="rect">
            <a:avLst/>
          </a:prstGeom>
        </p:spPr>
        <p:txBody>
          <a:bodyPr vert="horz" lIns="91440" tIns="45720" rIns="91440" bIns="45720" rtlCol="0" anchor="ctr">
            <a:normAutofit/>
          </a:bodyPr>
          <a:lstStyle/>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i="1" u="sng" dirty="0">
                <a:solidFill>
                  <a:schemeClr val="tx1">
                    <a:lumMod val="75000"/>
                    <a:lumOff val="25000"/>
                  </a:schemeClr>
                </a:solidFill>
                <a:effectLst/>
              </a:rPr>
              <a:t>Longitudinal Preceptor Program</a:t>
            </a:r>
            <a:endParaRPr lang="en-US" sz="1500" dirty="0">
              <a:solidFill>
                <a:schemeClr val="tx1">
                  <a:lumMod val="75000"/>
                  <a:lumOff val="25000"/>
                </a:schemeClr>
              </a:solidFill>
              <a:effectLst/>
            </a:endParaRP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dirty="0">
                <a:solidFill>
                  <a:schemeClr val="tx1">
                    <a:lumMod val="75000"/>
                    <a:lumOff val="25000"/>
                  </a:schemeClr>
                </a:solidFill>
                <a:effectLst/>
              </a:rPr>
              <a:t>Section 3		</a:t>
            </a: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i="1" u="sng" dirty="0">
                <a:solidFill>
                  <a:schemeClr val="tx1">
                    <a:lumMod val="75000"/>
                    <a:lumOff val="25000"/>
                  </a:schemeClr>
                </a:solidFill>
                <a:effectLst/>
              </a:rPr>
              <a:t>August – February 2027</a:t>
            </a: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dirty="0">
                <a:solidFill>
                  <a:schemeClr val="tx1">
                    <a:lumMod val="75000"/>
                    <a:lumOff val="25000"/>
                  </a:schemeClr>
                </a:solidFill>
                <a:effectLst/>
              </a:rPr>
              <a:t>By the end of section 3, the student will be able to complete an office note,  or history and physical appropriate to clinic setting.  </a:t>
            </a: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dirty="0">
                <a:solidFill>
                  <a:schemeClr val="tx1">
                    <a:lumMod val="75000"/>
                    <a:lumOff val="25000"/>
                  </a:schemeClr>
                </a:solidFill>
                <a:effectLst/>
              </a:rPr>
              <a:t>Present an oral presentation to your supervising clinician and submit a write-up of one encounter to your supervising clinician and receive feedback.</a:t>
            </a: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a:p>
            <a:pPr marL="0" marR="0" indent="-228600">
              <a:lnSpc>
                <a:spcPct val="90000"/>
              </a:lnSpc>
              <a:spcBef>
                <a:spcPct val="20000"/>
              </a:spcBef>
              <a:spcAft>
                <a:spcPts val="600"/>
              </a:spcAft>
              <a:buClr>
                <a:schemeClr val="accent1"/>
              </a:buClr>
              <a:buSzPct val="92000"/>
              <a:buFont typeface="Wingdings 2" panose="05020102010507070707" pitchFamily="18" charset="2"/>
              <a:buChar char=""/>
            </a:pPr>
            <a:r>
              <a:rPr lang="en-US" sz="1500" b="1" dirty="0">
                <a:solidFill>
                  <a:schemeClr val="tx1">
                    <a:lumMod val="75000"/>
                    <a:lumOff val="25000"/>
                  </a:schemeClr>
                </a:solidFill>
                <a:effectLst/>
              </a:rPr>
              <a:t>*Students should have completed 12 sessions for credit for this program*</a:t>
            </a:r>
            <a:endParaRPr lang="en-US" sz="1500" dirty="0">
              <a:solidFill>
                <a:schemeClr val="tx1">
                  <a:lumMod val="75000"/>
                  <a:lumOff val="25000"/>
                </a:schemeClr>
              </a:solidFill>
              <a:effectLst/>
            </a:endParaRPr>
          </a:p>
          <a:p>
            <a:pPr marR="0">
              <a:lnSpc>
                <a:spcPct val="90000"/>
              </a:lnSpc>
              <a:spcBef>
                <a:spcPct val="20000"/>
              </a:spcBef>
              <a:spcAft>
                <a:spcPts val="600"/>
              </a:spcAft>
              <a:buClr>
                <a:schemeClr val="accent1"/>
              </a:buClr>
              <a:buSzPct val="92000"/>
              <a:buFont typeface="Wingdings 2" panose="05020102010507070707" pitchFamily="18" charset="2"/>
              <a:buChar char=""/>
            </a:pPr>
            <a:endParaRPr lang="en-US" sz="1500" dirty="0">
              <a:solidFill>
                <a:schemeClr val="tx1">
                  <a:lumMod val="75000"/>
                  <a:lumOff val="25000"/>
                </a:schemeClr>
              </a:solidFill>
              <a:effectLst/>
            </a:endParaRPr>
          </a:p>
        </p:txBody>
      </p:sp>
    </p:spTree>
    <p:extLst>
      <p:ext uri="{BB962C8B-B14F-4D97-AF65-F5344CB8AC3E}">
        <p14:creationId xmlns:p14="http://schemas.microsoft.com/office/powerpoint/2010/main" val="3193044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FF3D5-3993-4577-7301-8F4024B66A49}"/>
              </a:ext>
            </a:extLst>
          </p:cNvPr>
          <p:cNvSpPr>
            <a:spLocks noGrp="1"/>
          </p:cNvSpPr>
          <p:nvPr>
            <p:ph type="title"/>
          </p:nvPr>
        </p:nvSpPr>
        <p:spPr/>
        <p:txBody>
          <a:bodyPr/>
          <a:lstStyle/>
          <a:p>
            <a:r>
              <a:rPr lang="en-US" dirty="0"/>
              <a:t>LPP DATA</a:t>
            </a:r>
          </a:p>
        </p:txBody>
      </p:sp>
      <p:sp>
        <p:nvSpPr>
          <p:cNvPr id="3" name="Content Placeholder 2">
            <a:extLst>
              <a:ext uri="{FF2B5EF4-FFF2-40B4-BE49-F238E27FC236}">
                <a16:creationId xmlns:a16="http://schemas.microsoft.com/office/drawing/2014/main" id="{1841928A-76C0-4D60-7E50-E419C940412E}"/>
              </a:ext>
            </a:extLst>
          </p:cNvPr>
          <p:cNvSpPr>
            <a:spLocks noGrp="1"/>
          </p:cNvSpPr>
          <p:nvPr>
            <p:ph idx="1"/>
          </p:nvPr>
        </p:nvSpPr>
        <p:spPr/>
        <p:txBody>
          <a:bodyPr/>
          <a:lstStyle/>
          <a:p>
            <a:r>
              <a:rPr lang="en-US" sz="1800" u="none" strike="noStrike" dirty="0">
                <a:solidFill>
                  <a:srgbClr val="323130"/>
                </a:solidFill>
                <a:effectLst/>
                <a:latin typeface="Segoe UI" panose="020B0502040204020203" pitchFamily="34" charset="0"/>
                <a:ea typeface="Times New Roman" panose="02020603050405020304" pitchFamily="18" charset="0"/>
                <a:hlinkClick r:id="rId2"/>
              </a:rPr>
              <a:t>LPP Preceptor_AY2425 Discovery Year 1 Semester-based Evaluation Report Fall 2024 </a:t>
            </a:r>
            <a:endParaRPr lang="en-US" dirty="0"/>
          </a:p>
        </p:txBody>
      </p:sp>
    </p:spTree>
    <p:extLst>
      <p:ext uri="{BB962C8B-B14F-4D97-AF65-F5344CB8AC3E}">
        <p14:creationId xmlns:p14="http://schemas.microsoft.com/office/powerpoint/2010/main" val="45494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39188-0DF4-BB79-B331-983AB804A85F}"/>
              </a:ext>
            </a:extLst>
          </p:cNvPr>
          <p:cNvSpPr>
            <a:spLocks noGrp="1"/>
          </p:cNvSpPr>
          <p:nvPr>
            <p:ph type="title"/>
          </p:nvPr>
        </p:nvSpPr>
        <p:spPr>
          <a:xfrm>
            <a:off x="581192" y="702156"/>
            <a:ext cx="11029616" cy="1188720"/>
          </a:xfrm>
        </p:spPr>
        <p:txBody>
          <a:bodyPr>
            <a:normAutofit/>
          </a:bodyPr>
          <a:lstStyle/>
          <a:p>
            <a:r>
              <a:rPr lang="en-US" dirty="0"/>
              <a:t>Year 1 LPP </a:t>
            </a:r>
            <a:r>
              <a:rPr lang="en-US" dirty="0" err="1"/>
              <a:t>worcester</a:t>
            </a:r>
            <a:endParaRPr lang="en-US" dirty="0"/>
          </a:p>
        </p:txBody>
      </p:sp>
      <p:graphicFrame>
        <p:nvGraphicFramePr>
          <p:cNvPr id="5" name="Content Placeholder 2">
            <a:extLst>
              <a:ext uri="{FF2B5EF4-FFF2-40B4-BE49-F238E27FC236}">
                <a16:creationId xmlns:a16="http://schemas.microsoft.com/office/drawing/2014/main" id="{B1D3A71A-973B-3C36-B4F0-86D200AF83FC}"/>
              </a:ext>
            </a:extLst>
          </p:cNvPr>
          <p:cNvGraphicFramePr>
            <a:graphicFrameLocks noGrp="1"/>
          </p:cNvGraphicFramePr>
          <p:nvPr>
            <p:ph idx="1"/>
            <p:extLst>
              <p:ext uri="{D42A27DB-BD31-4B8C-83A1-F6EECF244321}">
                <p14:modId xmlns:p14="http://schemas.microsoft.com/office/powerpoint/2010/main" val="4051537524"/>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7444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A7A87-C85F-B3B9-27A5-2A6E2E2CB7D4}"/>
              </a:ext>
            </a:extLst>
          </p:cNvPr>
          <p:cNvSpPr>
            <a:spLocks noGrp="1"/>
          </p:cNvSpPr>
          <p:nvPr>
            <p:ph type="title"/>
          </p:nvPr>
        </p:nvSpPr>
        <p:spPr>
          <a:xfrm>
            <a:off x="581192" y="702156"/>
            <a:ext cx="11029616" cy="1188720"/>
          </a:xfrm>
        </p:spPr>
        <p:txBody>
          <a:bodyPr>
            <a:normAutofit/>
          </a:bodyPr>
          <a:lstStyle/>
          <a:p>
            <a:r>
              <a:rPr lang="en-US" dirty="0"/>
              <a:t>LPP Lead at Lahey</a:t>
            </a:r>
          </a:p>
        </p:txBody>
      </p:sp>
      <p:graphicFrame>
        <p:nvGraphicFramePr>
          <p:cNvPr id="5" name="Content Placeholder 2">
            <a:extLst>
              <a:ext uri="{FF2B5EF4-FFF2-40B4-BE49-F238E27FC236}">
                <a16:creationId xmlns:a16="http://schemas.microsoft.com/office/drawing/2014/main" id="{25033B50-7051-7656-15E0-F33A9A6B0A5D}"/>
              </a:ext>
            </a:extLst>
          </p:cNvPr>
          <p:cNvGraphicFramePr>
            <a:graphicFrameLocks noGrp="1"/>
          </p:cNvGraphicFramePr>
          <p:nvPr>
            <p:ph idx="1"/>
            <p:extLst>
              <p:ext uri="{D42A27DB-BD31-4B8C-83A1-F6EECF244321}">
                <p14:modId xmlns:p14="http://schemas.microsoft.com/office/powerpoint/2010/main" val="1592226774"/>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6213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B5651B-80AF-DFDA-2143-D23D872928F8}"/>
              </a:ext>
            </a:extLst>
          </p:cNvPr>
          <p:cNvSpPr>
            <a:spLocks noGrp="1"/>
          </p:cNvSpPr>
          <p:nvPr>
            <p:ph type="title"/>
          </p:nvPr>
        </p:nvSpPr>
        <p:spPr>
          <a:xfrm>
            <a:off x="746228" y="1037967"/>
            <a:ext cx="3054091" cy="4709131"/>
          </a:xfrm>
        </p:spPr>
        <p:txBody>
          <a:bodyPr anchor="ctr">
            <a:normAutofit/>
          </a:bodyPr>
          <a:lstStyle/>
          <a:p>
            <a:r>
              <a:rPr lang="en-US" dirty="0"/>
              <a:t>LPP 2 Comments Positive</a:t>
            </a:r>
          </a:p>
        </p:txBody>
      </p:sp>
      <p:sp>
        <p:nvSpPr>
          <p:cNvPr id="11" name="Rectangle 10">
            <a:extLst>
              <a:ext uri="{FF2B5EF4-FFF2-40B4-BE49-F238E27FC236}">
                <a16:creationId xmlns:a16="http://schemas.microsoft.com/office/drawing/2014/main" id="{2987D6F4-EC95-4EF1-A8AD-4B70386C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F5F792DF-9D0A-4DB6-9A9E-7312F5A7E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74980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89609696-48FC-6F74-B76B-6748D2804117}"/>
              </a:ext>
            </a:extLst>
          </p:cNvPr>
          <p:cNvGraphicFramePr>
            <a:graphicFrameLocks noGrp="1"/>
          </p:cNvGraphicFramePr>
          <p:nvPr>
            <p:ph idx="1"/>
            <p:extLst>
              <p:ext uri="{D42A27DB-BD31-4B8C-83A1-F6EECF244321}">
                <p14:modId xmlns:p14="http://schemas.microsoft.com/office/powerpoint/2010/main" val="1043857529"/>
              </p:ext>
            </p:extLst>
          </p:nvPr>
        </p:nvGraphicFramePr>
        <p:xfrm>
          <a:off x="4598438" y="1207783"/>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5588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91B225-FA79-D2F2-5E69-F90DC88C1945}"/>
              </a:ext>
            </a:extLst>
          </p:cNvPr>
          <p:cNvSpPr>
            <a:spLocks noGrp="1"/>
          </p:cNvSpPr>
          <p:nvPr>
            <p:ph type="title"/>
          </p:nvPr>
        </p:nvSpPr>
        <p:spPr>
          <a:xfrm>
            <a:off x="746228" y="1037967"/>
            <a:ext cx="3054091" cy="4709131"/>
          </a:xfrm>
        </p:spPr>
        <p:txBody>
          <a:bodyPr anchor="ctr">
            <a:normAutofit/>
          </a:bodyPr>
          <a:lstStyle/>
          <a:p>
            <a:r>
              <a:rPr lang="en-US" dirty="0"/>
              <a:t>Areas of Growth</a:t>
            </a:r>
          </a:p>
        </p:txBody>
      </p:sp>
      <p:sp>
        <p:nvSpPr>
          <p:cNvPr id="11" name="Rectangle 10">
            <a:extLst>
              <a:ext uri="{FF2B5EF4-FFF2-40B4-BE49-F238E27FC236}">
                <a16:creationId xmlns:a16="http://schemas.microsoft.com/office/drawing/2014/main" id="{2987D6F4-EC95-4EF1-A8AD-4B70386CE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F5F792DF-9D0A-4DB6-9A9E-7312F5A7E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74980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4E0EFAA1-C362-3ED4-E661-807E65DE406C}"/>
              </a:ext>
            </a:extLst>
          </p:cNvPr>
          <p:cNvGraphicFramePr>
            <a:graphicFrameLocks noGrp="1"/>
          </p:cNvGraphicFramePr>
          <p:nvPr>
            <p:ph idx="1"/>
            <p:extLst>
              <p:ext uri="{D42A27DB-BD31-4B8C-83A1-F6EECF244321}">
                <p14:modId xmlns:p14="http://schemas.microsoft.com/office/powerpoint/2010/main" val="1668647471"/>
              </p:ext>
            </p:extLst>
          </p:nvPr>
        </p:nvGraphicFramePr>
        <p:xfrm>
          <a:off x="4598438" y="1207783"/>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5374866"/>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cc1d5e4c-cc22-4cd6-9626-06a12840ad28" xsi:nil="true"/>
    <_activity xmlns="cc1d5e4c-cc22-4cd6-9626-06a12840ad2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3ADF1581FC914D95C5BB4C315EDED3" ma:contentTypeVersion="17" ma:contentTypeDescription="Create a new document." ma:contentTypeScope="" ma:versionID="b755b3e1d7663153681a16967baa8dff">
  <xsd:schema xmlns:xsd="http://www.w3.org/2001/XMLSchema" xmlns:xs="http://www.w3.org/2001/XMLSchema" xmlns:p="http://schemas.microsoft.com/office/2006/metadata/properties" xmlns:ns3="cc1d5e4c-cc22-4cd6-9626-06a12840ad28" xmlns:ns4="bfd1a5cd-dc59-4309-abd4-99e69511a396" targetNamespace="http://schemas.microsoft.com/office/2006/metadata/properties" ma:root="true" ma:fieldsID="8090a787f87583e4fd7515c23f41a073" ns3:_="" ns4:_="">
    <xsd:import namespace="cc1d5e4c-cc22-4cd6-9626-06a12840ad28"/>
    <xsd:import namespace="bfd1a5cd-dc59-4309-abd4-99e69511a39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1d5e4c-cc22-4cd6-9626-06a12840ad28"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fd1a5cd-dc59-4309-abd4-99e69511a39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00B2AC-C335-4100-B8B3-2D9F49A72906}">
  <ds:schemaRefs>
    <ds:schemaRef ds:uri="cc1d5e4c-cc22-4cd6-9626-06a12840ad28"/>
    <ds:schemaRef ds:uri="http://schemas.microsoft.com/office/2006/documentManagement/types"/>
    <ds:schemaRef ds:uri="http://purl.org/dc/elements/1.1/"/>
    <ds:schemaRef ds:uri="http://schemas.microsoft.com/office/2006/metadata/properties"/>
    <ds:schemaRef ds:uri="http://purl.org/dc/terms/"/>
    <ds:schemaRef ds:uri="bfd1a5cd-dc59-4309-abd4-99e69511a396"/>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9D1F84C-D1FD-4B1B-9CFD-8E0D96AC4DF2}">
  <ds:schemaRefs>
    <ds:schemaRef ds:uri="http://schemas.microsoft.com/sharepoint/v3/contenttype/forms"/>
  </ds:schemaRefs>
</ds:datastoreItem>
</file>

<file path=customXml/itemProps3.xml><?xml version="1.0" encoding="utf-8"?>
<ds:datastoreItem xmlns:ds="http://schemas.openxmlformats.org/officeDocument/2006/customXml" ds:itemID="{08AB731B-DC17-42A4-8386-D537E1AEE0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1d5e4c-cc22-4cd6-9626-06a12840ad28"/>
    <ds:schemaRef ds:uri="bfd1a5cd-dc59-4309-abd4-99e69511a3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{C11211C0-80A8-4140-8F9A-C67145FC308C}tf45205285_win32</Template>
  <TotalTime>324</TotalTime>
  <Words>2578</Words>
  <Application>Microsoft Office PowerPoint</Application>
  <PresentationFormat>Widescreen</PresentationFormat>
  <Paragraphs>282</Paragraphs>
  <Slides>33</Slides>
  <Notes>6</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33</vt:i4>
      </vt:variant>
    </vt:vector>
  </HeadingPairs>
  <TitlesOfParts>
    <vt:vector size="47" baseType="lpstr">
      <vt:lpstr>Aptos</vt:lpstr>
      <vt:lpstr>Aptos Narrow</vt:lpstr>
      <vt:lpstr>Arial</vt:lpstr>
      <vt:lpstr>Arial Black</vt:lpstr>
      <vt:lpstr>Calibri</vt:lpstr>
      <vt:lpstr>EB Garamond</vt:lpstr>
      <vt:lpstr>Georgia Pro</vt:lpstr>
      <vt:lpstr>Gill Sans MT</vt:lpstr>
      <vt:lpstr>Libre Franklin Medium</vt:lpstr>
      <vt:lpstr>Noto Sans Symbols</vt:lpstr>
      <vt:lpstr>Segoe UI</vt:lpstr>
      <vt:lpstr>Symbol</vt:lpstr>
      <vt:lpstr>Wingdings 2</vt:lpstr>
      <vt:lpstr>DividendVTI</vt:lpstr>
      <vt:lpstr>LPP  Fall Check in Dr. Apeksha Tripathi Dr. Chris MacGinnis</vt:lpstr>
      <vt:lpstr>Agenda </vt:lpstr>
      <vt:lpstr>LPP divided into 3 sections</vt:lpstr>
      <vt:lpstr>PowerPoint Presentation</vt:lpstr>
      <vt:lpstr>LPP DATA</vt:lpstr>
      <vt:lpstr>Year 1 LPP worcester</vt:lpstr>
      <vt:lpstr>LPP Lead at Lahey</vt:lpstr>
      <vt:lpstr>LPP 2 Comments Positive</vt:lpstr>
      <vt:lpstr>Areas of Growth</vt:lpstr>
      <vt:lpstr> LPP Year 2</vt:lpstr>
      <vt:lpstr>LPP 2 comments</vt:lpstr>
      <vt:lpstr>Curricular Review</vt:lpstr>
      <vt:lpstr>Where they have been</vt:lpstr>
      <vt:lpstr>Where they are going soon 11/24-1/27/2026</vt:lpstr>
      <vt:lpstr>First year( upcoming )</vt:lpstr>
      <vt:lpstr>2 nd year curriculum</vt:lpstr>
      <vt:lpstr>Second year continued</vt:lpstr>
      <vt:lpstr>Clinical Learning</vt:lpstr>
      <vt:lpstr>PowerPoint Presentation</vt:lpstr>
      <vt:lpstr>PowerPoint Presentation</vt:lpstr>
      <vt:lpstr>PowerPoint Presentation</vt:lpstr>
      <vt:lpstr>ECL 2nd year</vt:lpstr>
      <vt:lpstr>PowerPoint Presentation</vt:lpstr>
      <vt:lpstr>ECL &amp; PD and Hospital integration </vt:lpstr>
      <vt:lpstr>WBA overview</vt:lpstr>
      <vt:lpstr>WBA and LPP</vt:lpstr>
      <vt:lpstr>WBA and LPP</vt:lpstr>
      <vt:lpstr>PowerPoint Presentation</vt:lpstr>
      <vt:lpstr>Current stats </vt:lpstr>
      <vt:lpstr>Next year WBA goal 70 percent</vt:lpstr>
      <vt:lpstr>Commonly asked questions</vt:lpstr>
      <vt:lpstr>Best Practices ?????</vt:lpstr>
      <vt:lpstr>Final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LPP  winter Check in</dc:title>
  <dc:creator>MacGinnis, Christine</dc:creator>
  <cp:lastModifiedBy>Tripathi, Apeksha</cp:lastModifiedBy>
  <cp:revision>10</cp:revision>
  <dcterms:created xsi:type="dcterms:W3CDTF">2025-02-08T18:03:59Z</dcterms:created>
  <dcterms:modified xsi:type="dcterms:W3CDTF">2025-11-10T22:27:43Z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0x010100853ADF1581FC914D95C5BB4C315EDED3</vt:lpwstr>
  </property>
</Properties>
</file>