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6.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305" r:id="rId4"/>
    <p:sldMasterId id="2147484319" r:id="rId5"/>
  </p:sldMasterIdLst>
  <p:notesMasterIdLst>
    <p:notesMasterId r:id="rId62"/>
  </p:notesMasterIdLst>
  <p:handoutMasterIdLst>
    <p:handoutMasterId r:id="rId63"/>
  </p:handoutMasterIdLst>
  <p:sldIdLst>
    <p:sldId id="274" r:id="rId6"/>
    <p:sldId id="404" r:id="rId7"/>
    <p:sldId id="275" r:id="rId8"/>
    <p:sldId id="476" r:id="rId9"/>
    <p:sldId id="405" r:id="rId10"/>
    <p:sldId id="2145726372" r:id="rId11"/>
    <p:sldId id="3097" r:id="rId12"/>
    <p:sldId id="2145726373" r:id="rId13"/>
    <p:sldId id="492" r:id="rId14"/>
    <p:sldId id="2145726374" r:id="rId15"/>
    <p:sldId id="279" r:id="rId16"/>
    <p:sldId id="412" r:id="rId17"/>
    <p:sldId id="3067" r:id="rId18"/>
    <p:sldId id="277" r:id="rId19"/>
    <p:sldId id="402" r:id="rId20"/>
    <p:sldId id="414" r:id="rId21"/>
    <p:sldId id="306" r:id="rId22"/>
    <p:sldId id="309" r:id="rId23"/>
    <p:sldId id="416" r:id="rId24"/>
    <p:sldId id="399" r:id="rId25"/>
    <p:sldId id="3039" r:id="rId26"/>
    <p:sldId id="311" r:id="rId27"/>
    <p:sldId id="3022" r:id="rId28"/>
    <p:sldId id="3041" r:id="rId29"/>
    <p:sldId id="491" r:id="rId30"/>
    <p:sldId id="464" r:id="rId31"/>
    <p:sldId id="418" r:id="rId32"/>
    <p:sldId id="495" r:id="rId33"/>
    <p:sldId id="257" r:id="rId34"/>
    <p:sldId id="497" r:id="rId35"/>
    <p:sldId id="3080" r:id="rId36"/>
    <p:sldId id="312" r:id="rId37"/>
    <p:sldId id="3052" r:id="rId38"/>
    <p:sldId id="2145726371" r:id="rId39"/>
    <p:sldId id="478" r:id="rId40"/>
    <p:sldId id="316" r:id="rId41"/>
    <p:sldId id="3053" r:id="rId42"/>
    <p:sldId id="3069" r:id="rId43"/>
    <p:sldId id="3071" r:id="rId44"/>
    <p:sldId id="490" r:id="rId45"/>
    <p:sldId id="3070" r:id="rId46"/>
    <p:sldId id="3072" r:id="rId47"/>
    <p:sldId id="3073" r:id="rId48"/>
    <p:sldId id="3054" r:id="rId49"/>
    <p:sldId id="3030" r:id="rId50"/>
    <p:sldId id="3056" r:id="rId51"/>
    <p:sldId id="363" r:id="rId52"/>
    <p:sldId id="503" r:id="rId53"/>
    <p:sldId id="3074" r:id="rId54"/>
    <p:sldId id="504" r:id="rId55"/>
    <p:sldId id="3032" r:id="rId56"/>
    <p:sldId id="3081" r:id="rId57"/>
    <p:sldId id="3075" r:id="rId58"/>
    <p:sldId id="420" r:id="rId59"/>
    <p:sldId id="488" r:id="rId60"/>
    <p:sldId id="474" r:id="rId61"/>
  </p:sldIdLst>
  <p:sldSz cx="9144000" cy="5143500" type="screen16x9"/>
  <p:notesSz cx="7010400" cy="9296400"/>
  <p:custDataLst>
    <p:tags r:id="rId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guide id="3" pos="3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267B"/>
    <a:srgbClr val="00467A"/>
    <a:srgbClr val="005696"/>
    <a:srgbClr val="003760"/>
    <a:srgbClr val="268FFF"/>
    <a:srgbClr val="80CCE4"/>
    <a:srgbClr val="28A9E0"/>
    <a:srgbClr val="F36C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41" autoAdjust="0"/>
    <p:restoredTop sz="92559" autoAdjust="0"/>
  </p:normalViewPr>
  <p:slideViewPr>
    <p:cSldViewPr snapToGrid="0" snapToObjects="1">
      <p:cViewPr varScale="1">
        <p:scale>
          <a:sx n="111" d="100"/>
          <a:sy n="111" d="100"/>
        </p:scale>
        <p:origin x="120" y="156"/>
      </p:cViewPr>
      <p:guideLst>
        <p:guide orient="horz" pos="1620"/>
        <p:guide pos="2880"/>
        <p:guide pos="312"/>
      </p:guideLst>
    </p:cSldViewPr>
  </p:slideViewPr>
  <p:notesTextViewPr>
    <p:cViewPr>
      <p:scale>
        <a:sx n="1" d="1"/>
        <a:sy n="1" d="1"/>
      </p:scale>
      <p:origin x="0" y="0"/>
    </p:cViewPr>
  </p:notesTextViewPr>
  <p:sorterViewPr>
    <p:cViewPr varScale="1">
      <p:scale>
        <a:sx n="1" d="1"/>
        <a:sy n="1" d="1"/>
      </p:scale>
      <p:origin x="0" y="-75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1440" tIns="45720" rIns="91440" bIns="45720" rtlCol="0"/>
          <a:lstStyle>
            <a:lvl1pPr algn="r">
              <a:defRPr sz="1200"/>
            </a:lvl1pPr>
          </a:lstStyle>
          <a:p>
            <a:fld id="{963427F1-C4C8-4AD7-8DD0-893740EA1B1F}" type="datetimeFigureOut">
              <a:rPr lang="en-US" smtClean="0"/>
              <a:pPr/>
              <a:t>7/12/2023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1440" tIns="45720" rIns="91440" bIns="45720" rtlCol="0" anchor="b"/>
          <a:lstStyle>
            <a:lvl1pPr algn="r">
              <a:defRPr sz="1200"/>
            </a:lvl1pPr>
          </a:lstStyle>
          <a:p>
            <a:fld id="{0480D95E-CE65-419C-8CA0-C744EBAF8C27}" type="slidenum">
              <a:rPr lang="en-US" smtClean="0"/>
              <a:pPr/>
              <a:t>‹#›</a:t>
            </a:fld>
            <a:endParaRPr lang="en-US"/>
          </a:p>
        </p:txBody>
      </p:sp>
    </p:spTree>
    <p:extLst>
      <p:ext uri="{BB962C8B-B14F-4D97-AF65-F5344CB8AC3E}">
        <p14:creationId xmlns:p14="http://schemas.microsoft.com/office/powerpoint/2010/main" val="7070834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1440" tIns="45720" rIns="91440" bIns="45720" rtlCol="0"/>
          <a:lstStyle>
            <a:lvl1pPr algn="r">
              <a:defRPr sz="1200"/>
            </a:lvl1pPr>
          </a:lstStyle>
          <a:p>
            <a:fld id="{8DC4901E-8AC2-AB49-9995-FAD7F8272677}" type="datetimeFigureOut">
              <a:rPr lang="en-US" smtClean="0"/>
              <a:pPr/>
              <a:t>7/12/2023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1440" tIns="45720" rIns="91440" bIns="45720" rtlCol="0" anchor="b"/>
          <a:lstStyle>
            <a:lvl1pPr algn="r">
              <a:defRPr sz="1200"/>
            </a:lvl1pPr>
          </a:lstStyle>
          <a:p>
            <a:fld id="{C5523334-E81A-FC4F-BF40-FC6242B74C44}" type="slidenum">
              <a:rPr lang="en-US" smtClean="0"/>
              <a:pPr/>
              <a:t>‹#›</a:t>
            </a:fld>
            <a:endParaRPr lang="en-US"/>
          </a:p>
        </p:txBody>
      </p:sp>
    </p:spTree>
    <p:extLst>
      <p:ext uri="{BB962C8B-B14F-4D97-AF65-F5344CB8AC3E}">
        <p14:creationId xmlns:p14="http://schemas.microsoft.com/office/powerpoint/2010/main" val="805274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pPr marL="0" indent="0">
              <a:buNone/>
            </a:pPr>
            <a:r>
              <a:rPr lang="en-US" baseline="0" dirty="0"/>
              <a:t>For green or black belt faculty, you can add your name and title above mine if you’d like…</a:t>
            </a:r>
          </a:p>
        </p:txBody>
      </p:sp>
      <p:sp>
        <p:nvSpPr>
          <p:cNvPr id="4" name="Slide Number Placeholder 3"/>
          <p:cNvSpPr>
            <a:spLocks noGrp="1"/>
          </p:cNvSpPr>
          <p:nvPr>
            <p:ph type="sldNum" sz="quarter" idx="10"/>
          </p:nvPr>
        </p:nvSpPr>
        <p:spPr/>
        <p:txBody>
          <a:bodyPr/>
          <a:lstStyle/>
          <a:p>
            <a:pPr>
              <a:defRPr/>
            </a:pPr>
            <a:fld id="{3C3A632B-FBDE-46D4-BF6F-6D14421E6342}" type="slidenum">
              <a:rPr lang="en-US" smtClean="0"/>
              <a:pPr>
                <a:defRPr/>
              </a:pPr>
              <a:t>1</a:t>
            </a:fld>
            <a:endParaRPr lang="en-US" dirty="0"/>
          </a:p>
        </p:txBody>
      </p:sp>
    </p:spTree>
    <p:extLst>
      <p:ext uri="{BB962C8B-B14F-4D97-AF65-F5344CB8AC3E}">
        <p14:creationId xmlns:p14="http://schemas.microsoft.com/office/powerpoint/2010/main" val="2474308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added this in January 2023 just to make the point that the QI methodology we’re talking about today actually gets used every day within the clinical system.  Other presenters are welcome to add other examples or swap this out with a Lean-based project connected to their specialty-specific settings </a:t>
            </a:r>
          </a:p>
        </p:txBody>
      </p:sp>
      <p:sp>
        <p:nvSpPr>
          <p:cNvPr id="4" name="Slide Number Placeholder 3"/>
          <p:cNvSpPr>
            <a:spLocks noGrp="1"/>
          </p:cNvSpPr>
          <p:nvPr>
            <p:ph type="sldNum" sz="quarter" idx="5"/>
          </p:nvPr>
        </p:nvSpPr>
        <p:spPr/>
        <p:txBody>
          <a:bodyPr/>
          <a:lstStyle/>
          <a:p>
            <a:fld id="{C5523334-E81A-FC4F-BF40-FC6242B74C44}" type="slidenum">
              <a:rPr lang="en-US" smtClean="0"/>
              <a:pPr/>
              <a:t>10</a:t>
            </a:fld>
            <a:endParaRPr lang="en-US"/>
          </a:p>
        </p:txBody>
      </p:sp>
    </p:spTree>
    <p:extLst>
      <p:ext uri="{BB962C8B-B14F-4D97-AF65-F5344CB8AC3E}">
        <p14:creationId xmlns:p14="http://schemas.microsoft.com/office/powerpoint/2010/main" val="1533663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pPr marL="0" indent="0">
              <a:buNone/>
            </a:pPr>
            <a:r>
              <a:rPr lang="en-US" dirty="0"/>
              <a:t>Introduce the concept of resistance to improvement</a:t>
            </a:r>
          </a:p>
          <a:p>
            <a:pPr marL="0" indent="0">
              <a:buNone/>
            </a:pPr>
            <a:r>
              <a:rPr lang="en-US" dirty="0"/>
              <a:t>I usually say something like “</a:t>
            </a:r>
            <a:r>
              <a:rPr lang="en-US" dirty="0">
                <a:highlight>
                  <a:srgbClr val="FFFF00"/>
                </a:highlight>
              </a:rPr>
              <a:t>we get used to working within broken processes</a:t>
            </a:r>
            <a:r>
              <a:rPr lang="en-US" dirty="0"/>
              <a:t>” – So used to it that we don’t see the importance of improvement work</a:t>
            </a:r>
          </a:p>
          <a:p>
            <a:pPr marL="0" indent="0">
              <a:buNone/>
            </a:pPr>
            <a:r>
              <a:rPr lang="en-US" dirty="0"/>
              <a:t>Try to get the group talking about brokenness they’ve seen – Default example is our EHR situation before Epic and how people were accustomed to the brokenness of our “hybrid EHR” at the time.</a:t>
            </a:r>
          </a:p>
          <a:p>
            <a:pPr marL="0" indent="0">
              <a:buNone/>
            </a:pPr>
            <a:r>
              <a:rPr lang="en-US" dirty="0"/>
              <a:t>This one usually sparks a lot of chatter although maybe less so as time goes by</a:t>
            </a:r>
          </a:p>
        </p:txBody>
      </p:sp>
      <p:sp>
        <p:nvSpPr>
          <p:cNvPr id="4" name="Slide Number Placeholder 3"/>
          <p:cNvSpPr>
            <a:spLocks noGrp="1"/>
          </p:cNvSpPr>
          <p:nvPr>
            <p:ph type="sldNum" sz="quarter" idx="10"/>
          </p:nvPr>
        </p:nvSpPr>
        <p:spPr/>
        <p:txBody>
          <a:bodyPr/>
          <a:lstStyle/>
          <a:p>
            <a:pPr>
              <a:defRPr/>
            </a:pPr>
            <a:fld id="{3C3A632B-FBDE-46D4-BF6F-6D14421E6342}" type="slidenum">
              <a:rPr lang="en-US" smtClean="0"/>
              <a:pPr>
                <a:defRPr/>
              </a:pPr>
              <a:t>11</a:t>
            </a:fld>
            <a:endParaRPr lang="en-US" dirty="0"/>
          </a:p>
        </p:txBody>
      </p:sp>
    </p:spTree>
    <p:extLst>
      <p:ext uri="{BB962C8B-B14F-4D97-AF65-F5344CB8AC3E}">
        <p14:creationId xmlns:p14="http://schemas.microsoft.com/office/powerpoint/2010/main" val="686722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pPr marL="0" indent="0">
              <a:buNone/>
            </a:pPr>
            <a:r>
              <a:rPr lang="en-US" baseline="0" dirty="0"/>
              <a:t>ANIMATED---I tend to focus on the list to the right and mainly that leaders take a back seat to frontline workers (including residents and fellows) in recognizing broken processes </a:t>
            </a:r>
          </a:p>
        </p:txBody>
      </p:sp>
      <p:sp>
        <p:nvSpPr>
          <p:cNvPr id="4" name="Slide Number Placeholder 3"/>
          <p:cNvSpPr>
            <a:spLocks noGrp="1"/>
          </p:cNvSpPr>
          <p:nvPr>
            <p:ph type="sldNum" sz="quarter" idx="10"/>
          </p:nvPr>
        </p:nvSpPr>
        <p:spPr/>
        <p:txBody>
          <a:bodyPr/>
          <a:lstStyle/>
          <a:p>
            <a:pPr>
              <a:defRPr/>
            </a:pPr>
            <a:fld id="{3C3A632B-FBDE-46D4-BF6F-6D14421E6342}" type="slidenum">
              <a:rPr lang="en-US" smtClean="0"/>
              <a:pPr>
                <a:defRPr/>
              </a:pPr>
              <a:t>12</a:t>
            </a:fld>
            <a:endParaRPr lang="en-US" dirty="0"/>
          </a:p>
        </p:txBody>
      </p:sp>
    </p:spTree>
    <p:extLst>
      <p:ext uri="{BB962C8B-B14F-4D97-AF65-F5344CB8AC3E}">
        <p14:creationId xmlns:p14="http://schemas.microsoft.com/office/powerpoint/2010/main" val="2321872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higher level and may be too high level for audiences that are really naïve to QI.  Without reading it you can let them know this will connect to the content you’re getting to (ie the “sneak preview” material)</a:t>
            </a:r>
          </a:p>
        </p:txBody>
      </p:sp>
      <p:sp>
        <p:nvSpPr>
          <p:cNvPr id="4" name="Slide Number Placeholder 3"/>
          <p:cNvSpPr>
            <a:spLocks noGrp="1"/>
          </p:cNvSpPr>
          <p:nvPr>
            <p:ph type="sldNum" sz="quarter" idx="5"/>
          </p:nvPr>
        </p:nvSpPr>
        <p:spPr/>
        <p:txBody>
          <a:bodyPr/>
          <a:lstStyle/>
          <a:p>
            <a:fld id="{C5523334-E81A-FC4F-BF40-FC6242B74C44}" type="slidenum">
              <a:rPr lang="en-US" smtClean="0"/>
              <a:pPr/>
              <a:t>13</a:t>
            </a:fld>
            <a:endParaRPr lang="en-US"/>
          </a:p>
        </p:txBody>
      </p:sp>
    </p:spTree>
    <p:extLst>
      <p:ext uri="{BB962C8B-B14F-4D97-AF65-F5344CB8AC3E}">
        <p14:creationId xmlns:p14="http://schemas.microsoft.com/office/powerpoint/2010/main" val="194368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r>
              <a:rPr lang="en-US" baseline="0" dirty="0">
                <a:latin typeface="Arial" charset="0"/>
              </a:rPr>
              <a:t>ANIMATED– There are ten of these and animated just for engagement—</a:t>
            </a:r>
          </a:p>
          <a:p>
            <a:r>
              <a:rPr lang="en-US" baseline="0" dirty="0">
                <a:latin typeface="Arial" charset="0"/>
              </a:rPr>
              <a:t>Point is that Lean in health care did not begin here, nor is it unique to UMMH, but we are considered a leader</a:t>
            </a:r>
          </a:p>
          <a:p>
            <a:r>
              <a:rPr lang="en-US" baseline="0" dirty="0">
                <a:latin typeface="Arial" charset="0"/>
              </a:rPr>
              <a:t>Many people (me included) feel like the Lean/QI culture here is what made us as successful as we were during the worst of COVID</a:t>
            </a:r>
          </a:p>
          <a:p>
            <a:r>
              <a:rPr lang="en-US" baseline="0" dirty="0">
                <a:latin typeface="Arial" charset="0"/>
              </a:rPr>
              <a:t>Emphasize that while Lean in different places has the similarities noted on the previous two slides, there can be differences in how these basic tenets are operationalized within actual QI work. This includes the details of the A-3 which will come up later in the presentation</a:t>
            </a:r>
          </a:p>
          <a:p>
            <a:r>
              <a:rPr lang="en-US" baseline="0" dirty="0">
                <a:latin typeface="Arial" charset="0"/>
              </a:rPr>
              <a:t>I’ve updated this slide (just FYI for those who haven’t seen it in the past)</a:t>
            </a:r>
          </a:p>
        </p:txBody>
      </p:sp>
      <p:sp>
        <p:nvSpPr>
          <p:cNvPr id="4" name="Slide Number Placeholder 3"/>
          <p:cNvSpPr>
            <a:spLocks noGrp="1"/>
          </p:cNvSpPr>
          <p:nvPr>
            <p:ph type="sldNum" sz="quarter" idx="10"/>
          </p:nvPr>
        </p:nvSpPr>
        <p:spPr/>
        <p:txBody>
          <a:bodyPr/>
          <a:lstStyle/>
          <a:p>
            <a:pPr>
              <a:defRPr/>
            </a:pPr>
            <a:fld id="{3C3A632B-FBDE-46D4-BF6F-6D14421E6342}" type="slidenum">
              <a:rPr lang="en-US" smtClean="0"/>
              <a:pPr>
                <a:defRPr/>
              </a:pPr>
              <a:t>14</a:t>
            </a:fld>
            <a:endParaRPr lang="en-US" dirty="0"/>
          </a:p>
        </p:txBody>
      </p:sp>
    </p:spTree>
    <p:extLst>
      <p:ext uri="{BB962C8B-B14F-4D97-AF65-F5344CB8AC3E}">
        <p14:creationId xmlns:p14="http://schemas.microsoft.com/office/powerpoint/2010/main" val="3046279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baseline="0" dirty="0"/>
              <a:t>ANIMATED- RED CIRCLE ON BOTTOM </a:t>
            </a:r>
            <a:r>
              <a:rPr lang="en-US" baseline="0" dirty="0" err="1"/>
              <a:t>LINE</a:t>
            </a:r>
            <a:r>
              <a:rPr lang="en-US" baseline="0" dirty="0" err="1">
                <a:sym typeface="Wingdings" panose="05000000000000000000" pitchFamily="2" charset="2"/>
              </a:rPr>
              <a:t></a:t>
            </a:r>
            <a:r>
              <a:rPr lang="en-US" baseline="0" dirty="0" err="1"/>
              <a:t>Critical</a:t>
            </a:r>
            <a:r>
              <a:rPr lang="en-US" baseline="0" dirty="0"/>
              <a:t> Lean concept– Again stress that residents and fellows are part of the “people closest to the work” </a:t>
            </a:r>
          </a:p>
          <a:p>
            <a:pPr marL="0" indent="0">
              <a:buNone/>
            </a:pPr>
            <a:r>
              <a:rPr lang="en-US" baseline="0" dirty="0"/>
              <a:t>Emphasize that “problems” are “improvement opportunities” and that link will come up below </a:t>
            </a:r>
          </a:p>
        </p:txBody>
      </p:sp>
      <p:sp>
        <p:nvSpPr>
          <p:cNvPr id="4" name="Slide Number Placeholder 3"/>
          <p:cNvSpPr>
            <a:spLocks noGrp="1"/>
          </p:cNvSpPr>
          <p:nvPr>
            <p:ph type="sldNum" sz="quarter" idx="10"/>
          </p:nvPr>
        </p:nvSpPr>
        <p:spPr/>
        <p:txBody>
          <a:bodyPr/>
          <a:lstStyle/>
          <a:p>
            <a:pPr>
              <a:defRPr/>
            </a:pPr>
            <a:fld id="{3C3A632B-FBDE-46D4-BF6F-6D14421E6342}" type="slidenum">
              <a:rPr lang="en-US" smtClean="0"/>
              <a:pPr>
                <a:defRPr/>
              </a:pPr>
              <a:t>15</a:t>
            </a:fld>
            <a:endParaRPr lang="en-US" dirty="0"/>
          </a:p>
        </p:txBody>
      </p:sp>
    </p:spTree>
    <p:extLst>
      <p:ext uri="{BB962C8B-B14F-4D97-AF65-F5344CB8AC3E}">
        <p14:creationId xmlns:p14="http://schemas.microsoft.com/office/powerpoint/2010/main" val="2908056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pPr defTabSz="920750"/>
            <a:fld id="{9BCEB653-8782-448B-B9D0-CA383D5EB380}" type="slidenum">
              <a:rPr lang="en-US" smtClean="0"/>
              <a:pPr defTabSz="920750"/>
              <a:t>16</a:t>
            </a:fld>
            <a:endParaRPr lang="en-US"/>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r>
              <a:rPr lang="en-US" dirty="0"/>
              <a:t>ANIMATED-- This is kind of a pivot point so if time allows I sometimes just ask if there are any questions to this point and try to pull them in to this new section (especially if we’re using Zoom)</a:t>
            </a:r>
          </a:p>
        </p:txBody>
      </p:sp>
    </p:spTree>
    <p:extLst>
      <p:ext uri="{BB962C8B-B14F-4D97-AF65-F5344CB8AC3E}">
        <p14:creationId xmlns:p14="http://schemas.microsoft.com/office/powerpoint/2010/main" val="989150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pPr marL="0" indent="0">
              <a:buNone/>
            </a:pPr>
            <a:r>
              <a:rPr lang="en-US" baseline="0" dirty="0"/>
              <a:t>Depending on the group and how I’m doing on time, I might just ask people to reflect on this themselves vs. having someone report to the group. If no one speaks up this is a situation where I will call on people until I get a good response.</a:t>
            </a:r>
          </a:p>
          <a:p>
            <a:pPr marL="0" indent="0">
              <a:buNone/>
            </a:pPr>
            <a:r>
              <a:rPr lang="en-US" baseline="0" dirty="0"/>
              <a:t>Needless to say, if no one can come up with a good example of value-added work, that’s a problem!</a:t>
            </a:r>
          </a:p>
        </p:txBody>
      </p:sp>
      <p:sp>
        <p:nvSpPr>
          <p:cNvPr id="4" name="Slide Number Placeholder 3"/>
          <p:cNvSpPr>
            <a:spLocks noGrp="1"/>
          </p:cNvSpPr>
          <p:nvPr>
            <p:ph type="sldNum" sz="quarter" idx="10"/>
          </p:nvPr>
        </p:nvSpPr>
        <p:spPr/>
        <p:txBody>
          <a:bodyPr/>
          <a:lstStyle/>
          <a:p>
            <a:pPr>
              <a:defRPr/>
            </a:pPr>
            <a:fld id="{3C3A632B-FBDE-46D4-BF6F-6D14421E6342}" type="slidenum">
              <a:rPr lang="en-US" smtClean="0"/>
              <a:pPr>
                <a:defRPr/>
              </a:pPr>
              <a:t>17</a:t>
            </a:fld>
            <a:endParaRPr lang="en-US" dirty="0"/>
          </a:p>
        </p:txBody>
      </p:sp>
    </p:spTree>
    <p:extLst>
      <p:ext uri="{BB962C8B-B14F-4D97-AF65-F5344CB8AC3E}">
        <p14:creationId xmlns:p14="http://schemas.microsoft.com/office/powerpoint/2010/main" val="3551959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r>
              <a:rPr lang="en-US" dirty="0"/>
              <a:t>This can be a bit overwhelming to people new to QI</a:t>
            </a:r>
          </a:p>
          <a:p>
            <a:r>
              <a:rPr lang="en-US" dirty="0"/>
              <a:t>They don’t need a deep understanding of every “bucket”</a:t>
            </a:r>
          </a:p>
          <a:p>
            <a:r>
              <a:rPr lang="en-US" dirty="0"/>
              <a:t>Try to give solid healthcare-related examples for at least a couple– I usually use “waiting,” “defects/re-dos,” and “motion” – More as shown on the slide</a:t>
            </a:r>
          </a:p>
          <a:p>
            <a:r>
              <a:rPr lang="en-US" dirty="0"/>
              <a:t>Introduce the concept of a “waste walk” (transition to next slide)</a:t>
            </a:r>
          </a:p>
        </p:txBody>
      </p:sp>
      <p:sp>
        <p:nvSpPr>
          <p:cNvPr id="4" name="Slide Number Placeholder 3"/>
          <p:cNvSpPr>
            <a:spLocks noGrp="1"/>
          </p:cNvSpPr>
          <p:nvPr>
            <p:ph type="sldNum" sz="quarter" idx="10"/>
          </p:nvPr>
        </p:nvSpPr>
        <p:spPr/>
        <p:txBody>
          <a:bodyPr/>
          <a:lstStyle/>
          <a:p>
            <a:pPr>
              <a:defRPr/>
            </a:pPr>
            <a:fld id="{3C3A632B-FBDE-46D4-BF6F-6D14421E6342}" type="slidenum">
              <a:rPr lang="en-US" smtClean="0"/>
              <a:pPr>
                <a:defRPr/>
              </a:pPr>
              <a:t>18</a:t>
            </a:fld>
            <a:endParaRPr lang="en-US" dirty="0"/>
          </a:p>
        </p:txBody>
      </p:sp>
    </p:spTree>
    <p:extLst>
      <p:ext uri="{BB962C8B-B14F-4D97-AF65-F5344CB8AC3E}">
        <p14:creationId xmlns:p14="http://schemas.microsoft.com/office/powerpoint/2010/main" val="1782995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As with the previous slide, depending on the group and how I’m doing on time, I might just ask people to reflect on this themselves vs. having someone report in the group</a:t>
            </a:r>
          </a:p>
          <a:p>
            <a:pPr marL="0" indent="0">
              <a:buNone/>
            </a:pPr>
            <a:endParaRPr lang="en-US" baseline="0" dirty="0"/>
          </a:p>
        </p:txBody>
      </p:sp>
      <p:sp>
        <p:nvSpPr>
          <p:cNvPr id="4" name="Slide Number Placeholder 3"/>
          <p:cNvSpPr>
            <a:spLocks noGrp="1"/>
          </p:cNvSpPr>
          <p:nvPr>
            <p:ph type="sldNum" sz="quarter" idx="10"/>
          </p:nvPr>
        </p:nvSpPr>
        <p:spPr/>
        <p:txBody>
          <a:bodyPr/>
          <a:lstStyle/>
          <a:p>
            <a:pPr>
              <a:defRPr/>
            </a:pPr>
            <a:fld id="{3C3A632B-FBDE-46D4-BF6F-6D14421E6342}" type="slidenum">
              <a:rPr lang="en-US" smtClean="0"/>
              <a:pPr>
                <a:defRPr/>
              </a:pPr>
              <a:t>19</a:t>
            </a:fld>
            <a:endParaRPr lang="en-US" dirty="0"/>
          </a:p>
        </p:txBody>
      </p:sp>
    </p:spTree>
    <p:extLst>
      <p:ext uri="{BB962C8B-B14F-4D97-AF65-F5344CB8AC3E}">
        <p14:creationId xmlns:p14="http://schemas.microsoft.com/office/powerpoint/2010/main" val="4134512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C5523334-E81A-FC4F-BF40-FC6242B74C44}" type="slidenum">
              <a:rPr lang="en-US" smtClean="0"/>
              <a:pPr/>
              <a:t>2</a:t>
            </a:fld>
            <a:endParaRPr lang="en-US"/>
          </a:p>
        </p:txBody>
      </p:sp>
    </p:spTree>
    <p:extLst>
      <p:ext uri="{BB962C8B-B14F-4D97-AF65-F5344CB8AC3E}">
        <p14:creationId xmlns:p14="http://schemas.microsoft.com/office/powerpoint/2010/main" val="3653726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pPr marL="0" indent="0">
              <a:buNone/>
            </a:pPr>
            <a:r>
              <a:rPr lang="en-US" dirty="0"/>
              <a:t>ANIMATION--I usually just say “what are these people doing?  Where do you think these people are?  What kind of work do you imagine they’re doing?”</a:t>
            </a:r>
          </a:p>
          <a:p>
            <a:pPr marL="0" indent="0">
              <a:buNone/>
            </a:pPr>
            <a:endParaRPr lang="en-US" dirty="0"/>
          </a:p>
          <a:p>
            <a:pPr marL="0" indent="0">
              <a:buNone/>
            </a:pPr>
            <a:r>
              <a:rPr lang="en-US" dirty="0"/>
              <a:t>It doesn’t really matter– Clockwise from left this could be an outpatient clinic, an OR, and an inpatient floor– The point being that there is WASTE everywhere, you just have to empower people to look for it</a:t>
            </a:r>
          </a:p>
        </p:txBody>
      </p:sp>
      <p:sp>
        <p:nvSpPr>
          <p:cNvPr id="4" name="Slide Number Placeholder 3"/>
          <p:cNvSpPr>
            <a:spLocks noGrp="1"/>
          </p:cNvSpPr>
          <p:nvPr>
            <p:ph type="sldNum" sz="quarter" idx="10"/>
          </p:nvPr>
        </p:nvSpPr>
        <p:spPr/>
        <p:txBody>
          <a:bodyPr/>
          <a:lstStyle/>
          <a:p>
            <a:fld id="{C5523334-E81A-FC4F-BF40-FC6242B74C44}"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6750" y="1177925"/>
            <a:ext cx="5649913" cy="3179763"/>
          </a:xfrm>
        </p:spPr>
      </p:sp>
      <p:sp>
        <p:nvSpPr>
          <p:cNvPr id="3" name="Notes Placeholder 2"/>
          <p:cNvSpPr>
            <a:spLocks noGrp="1"/>
          </p:cNvSpPr>
          <p:nvPr>
            <p:ph type="body" idx="1"/>
          </p:nvPr>
        </p:nvSpPr>
        <p:spPr/>
        <p:txBody>
          <a:bodyPr>
            <a:normAutofit/>
          </a:bodyPr>
          <a:lstStyle/>
          <a:p>
            <a:pPr marL="348249" indent="-348249"/>
            <a:r>
              <a:rPr lang="en-US" dirty="0"/>
              <a:t>ANIMATION--Re-visiting/reinforcing the three kinds of work and how these connect to improvement in the right-hand column</a:t>
            </a:r>
          </a:p>
        </p:txBody>
      </p:sp>
      <p:sp>
        <p:nvSpPr>
          <p:cNvPr id="4" name="Slide Number Placeholder 3"/>
          <p:cNvSpPr>
            <a:spLocks noGrp="1"/>
          </p:cNvSpPr>
          <p:nvPr>
            <p:ph type="sldNum" sz="quarter" idx="10"/>
          </p:nvPr>
        </p:nvSpPr>
        <p:spPr/>
        <p:txBody>
          <a:bodyPr/>
          <a:lstStyle/>
          <a:p>
            <a:pPr>
              <a:defRPr/>
            </a:pPr>
            <a:fld id="{3C3A632B-FBDE-46D4-BF6F-6D14421E6342}" type="slidenum">
              <a:rPr lang="en-US" smtClean="0"/>
              <a:pPr>
                <a:defRPr/>
              </a:pPr>
              <a:t>21</a:t>
            </a:fld>
            <a:endParaRPr lang="en-US" dirty="0"/>
          </a:p>
        </p:txBody>
      </p:sp>
    </p:spTree>
    <p:extLst>
      <p:ext uri="{BB962C8B-B14F-4D97-AF65-F5344CB8AC3E}">
        <p14:creationId xmlns:p14="http://schemas.microsoft.com/office/powerpoint/2010/main" val="1397251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pPr marL="342900" indent="-342900">
              <a:buNone/>
            </a:pPr>
            <a:r>
              <a:rPr lang="en-US" dirty="0"/>
              <a:t>ANIMATION    -   Just a graphic way of showing what’s on the previous slide.</a:t>
            </a:r>
          </a:p>
          <a:p>
            <a:pPr marL="342900" indent="-342900">
              <a:buNone/>
            </a:pPr>
            <a:r>
              <a:rPr lang="en-US" dirty="0"/>
              <a:t>Can be a little hard to understand but make sure you’re clear before presenting this</a:t>
            </a:r>
          </a:p>
          <a:p>
            <a:pPr marL="342900" indent="-342900">
              <a:buNone/>
            </a:pPr>
            <a:r>
              <a:rPr lang="en-US" dirty="0"/>
              <a:t>A different way of telling the same story as the previous slide, so if you feel like you’ve made the point adequately already you can go though this one pretty quickly</a:t>
            </a:r>
          </a:p>
        </p:txBody>
      </p:sp>
      <p:sp>
        <p:nvSpPr>
          <p:cNvPr id="4" name="Slide Number Placeholder 3"/>
          <p:cNvSpPr>
            <a:spLocks noGrp="1"/>
          </p:cNvSpPr>
          <p:nvPr>
            <p:ph type="sldNum" sz="quarter" idx="10"/>
          </p:nvPr>
        </p:nvSpPr>
        <p:spPr/>
        <p:txBody>
          <a:bodyPr/>
          <a:lstStyle/>
          <a:p>
            <a:pPr>
              <a:defRPr/>
            </a:pPr>
            <a:fld id="{3C3A632B-FBDE-46D4-BF6F-6D14421E6342}" type="slidenum">
              <a:rPr lang="en-US" smtClean="0"/>
              <a:pPr>
                <a:defRPr/>
              </a:pPr>
              <a:t>22</a:t>
            </a:fld>
            <a:endParaRPr lang="en-US" dirty="0"/>
          </a:p>
        </p:txBody>
      </p:sp>
    </p:spTree>
    <p:extLst>
      <p:ext uri="{BB962C8B-B14F-4D97-AF65-F5344CB8AC3E}">
        <p14:creationId xmlns:p14="http://schemas.microsoft.com/office/powerpoint/2010/main" val="536733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53:notes"/>
          <p:cNvSpPr>
            <a:spLocks noGrp="1" noRot="1" noChangeAspect="1"/>
          </p:cNvSpPr>
          <p:nvPr>
            <p:ph type="sldImg" idx="2"/>
          </p:nvPr>
        </p:nvSpPr>
        <p:spPr>
          <a:xfrm>
            <a:off x="704850" y="1154113"/>
            <a:ext cx="5540375"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1" name="Google Shape;961;p53: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rmAutofit/>
          </a:bodyPr>
          <a:lstStyle/>
          <a:p>
            <a:pPr marL="0" lvl="0" indent="0" algn="l" rtl="0">
              <a:spcBef>
                <a:spcPts val="0"/>
              </a:spcBef>
              <a:spcAft>
                <a:spcPts val="0"/>
              </a:spcAft>
              <a:buClr>
                <a:schemeClr val="dk1"/>
              </a:buClr>
              <a:buSzPts val="1200"/>
              <a:buFont typeface="Arial"/>
              <a:buNone/>
            </a:pPr>
            <a:r>
              <a:rPr lang="en-US" dirty="0">
                <a:latin typeface="Arial"/>
                <a:ea typeface="Arial"/>
                <a:cs typeface="Arial"/>
                <a:sym typeface="Arial"/>
              </a:rPr>
              <a:t>ANIMATION-- Can spend more or less time on this depending on the audience and your interest level.</a:t>
            </a:r>
          </a:p>
          <a:p>
            <a:pPr marL="0" lvl="0" indent="0" algn="l" rtl="0">
              <a:spcBef>
                <a:spcPts val="0"/>
              </a:spcBef>
              <a:spcAft>
                <a:spcPts val="0"/>
              </a:spcAft>
              <a:buClr>
                <a:schemeClr val="dk1"/>
              </a:buClr>
              <a:buSzPts val="1200"/>
              <a:buFont typeface="Arial"/>
              <a:buNone/>
            </a:pPr>
            <a:r>
              <a:rPr lang="en-US" dirty="0">
                <a:latin typeface="Arial"/>
                <a:cs typeface="Arial"/>
                <a:sym typeface="Arial"/>
              </a:rPr>
              <a:t>NOT necessary to get into the specifics of the A-3 within this slide</a:t>
            </a:r>
            <a:endParaRPr dirty="0"/>
          </a:p>
        </p:txBody>
      </p:sp>
      <p:sp>
        <p:nvSpPr>
          <p:cNvPr id="962" name="Google Shape;962;p53: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3118714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point here is that the A-3 is a vehicle to take us toward improvement.  Just the key component steps common to all A-3s are shown on this particular depiction of it</a:t>
            </a:r>
          </a:p>
        </p:txBody>
      </p:sp>
      <p:sp>
        <p:nvSpPr>
          <p:cNvPr id="4" name="Slide Number Placeholder 3"/>
          <p:cNvSpPr>
            <a:spLocks noGrp="1"/>
          </p:cNvSpPr>
          <p:nvPr>
            <p:ph type="sldNum" sz="quarter" idx="10"/>
          </p:nvPr>
        </p:nvSpPr>
        <p:spPr/>
        <p:txBody>
          <a:bodyPr/>
          <a:lstStyle/>
          <a:p>
            <a:fld id="{C5523334-E81A-FC4F-BF40-FC6242B74C44}" type="slidenum">
              <a:rPr lang="en-US" smtClean="0"/>
              <a:pPr/>
              <a:t>24</a:t>
            </a:fld>
            <a:endParaRPr lang="en-US"/>
          </a:p>
        </p:txBody>
      </p:sp>
    </p:spTree>
    <p:extLst>
      <p:ext uri="{BB962C8B-B14F-4D97-AF65-F5344CB8AC3E}">
        <p14:creationId xmlns:p14="http://schemas.microsoft.com/office/powerpoint/2010/main" val="1728364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Probably self-explanatory but this is meant to head off thoughts many trainees have at around this point, that “why can’t you just fix things without going through all these steps?”  The answer gets clearer in the following slides as you’re showing the types of physician-led projects that have leveraged the Lean and the A-3</a:t>
            </a:r>
          </a:p>
        </p:txBody>
      </p:sp>
      <p:sp>
        <p:nvSpPr>
          <p:cNvPr id="4" name="Slide Number Placeholder 3"/>
          <p:cNvSpPr>
            <a:spLocks noGrp="1"/>
          </p:cNvSpPr>
          <p:nvPr>
            <p:ph type="sldNum" sz="quarter" idx="10"/>
          </p:nvPr>
        </p:nvSpPr>
        <p:spPr/>
        <p:txBody>
          <a:bodyPr/>
          <a:lstStyle/>
          <a:p>
            <a:fld id="{C5523334-E81A-FC4F-BF40-FC6242B74C44}" type="slidenum">
              <a:rPr lang="en-US" smtClean="0"/>
              <a:pPr/>
              <a:t>25</a:t>
            </a:fld>
            <a:endParaRPr lang="en-US"/>
          </a:p>
        </p:txBody>
      </p:sp>
    </p:spTree>
    <p:extLst>
      <p:ext uri="{BB962C8B-B14F-4D97-AF65-F5344CB8AC3E}">
        <p14:creationId xmlns:p14="http://schemas.microsoft.com/office/powerpoint/2010/main" val="2379342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like this as a “basic” A-3 and ask the audience to shout out what they see- usual responses (from them or I prompt):</a:t>
            </a:r>
          </a:p>
          <a:p>
            <a:r>
              <a:rPr lang="en-US" dirty="0"/>
              <a:t>Handwritten</a:t>
            </a:r>
          </a:p>
          <a:p>
            <a:r>
              <a:rPr lang="en-US" dirty="0"/>
              <a:t>Left side and right side</a:t>
            </a:r>
          </a:p>
          <a:p>
            <a:r>
              <a:rPr lang="en-US" dirty="0"/>
              <a:t>Series of steps – “order”</a:t>
            </a:r>
          </a:p>
          <a:p>
            <a:r>
              <a:rPr lang="en-US" dirty="0"/>
              <a:t>There will be plenty of opportunity in later slides to drill down so this one can be a transition </a:t>
            </a:r>
          </a:p>
        </p:txBody>
      </p:sp>
      <p:sp>
        <p:nvSpPr>
          <p:cNvPr id="4" name="Slide Number Placeholder 3"/>
          <p:cNvSpPr>
            <a:spLocks noGrp="1"/>
          </p:cNvSpPr>
          <p:nvPr>
            <p:ph type="sldNum" sz="quarter" idx="10"/>
          </p:nvPr>
        </p:nvSpPr>
        <p:spPr/>
        <p:txBody>
          <a:bodyPr/>
          <a:lstStyle/>
          <a:p>
            <a:fld id="{C5523334-E81A-FC4F-BF40-FC6242B74C44}" type="slidenum">
              <a:rPr lang="en-US" smtClean="0"/>
              <a:pPr/>
              <a:t>26</a:t>
            </a:fld>
            <a:endParaRPr lang="en-US"/>
          </a:p>
        </p:txBody>
      </p:sp>
    </p:spTree>
    <p:extLst>
      <p:ext uri="{BB962C8B-B14F-4D97-AF65-F5344CB8AC3E}">
        <p14:creationId xmlns:p14="http://schemas.microsoft.com/office/powerpoint/2010/main" val="27119076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point of calling out the graphs or run charts is that we don’t know how broken a process is until we measure it and we don’t know whether we’ve improved unless we measure change over time…</a:t>
            </a:r>
          </a:p>
          <a:p>
            <a:r>
              <a:rPr lang="en-US" dirty="0"/>
              <a:t>More A-3s follow here, all are physician-led projects </a:t>
            </a:r>
          </a:p>
          <a:p>
            <a:r>
              <a:rPr lang="en-US" dirty="0"/>
              <a:t>Facilitators can decide how much time to spend on the specifics of each one</a:t>
            </a:r>
          </a:p>
          <a:p>
            <a:r>
              <a:rPr lang="en-US" dirty="0"/>
              <a:t>I like to make (at least) the following points as I go through them:</a:t>
            </a:r>
          </a:p>
          <a:p>
            <a:r>
              <a:rPr lang="en-US" dirty="0"/>
              <a:t>Physician-led</a:t>
            </a:r>
          </a:p>
          <a:p>
            <a:r>
              <a:rPr lang="en-US" dirty="0"/>
              <a:t>Left side/right side </a:t>
            </a:r>
          </a:p>
          <a:p>
            <a:r>
              <a:rPr lang="en-US" dirty="0"/>
              <a:t>Series of steps</a:t>
            </a:r>
          </a:p>
          <a:p>
            <a:r>
              <a:rPr lang="en-US" dirty="0"/>
              <a:t>Data (where shown)</a:t>
            </a:r>
          </a:p>
          <a:p>
            <a:r>
              <a:rPr lang="en-US" dirty="0"/>
              <a:t>Graphics and photos (where shown)</a:t>
            </a:r>
          </a:p>
          <a:p>
            <a:r>
              <a:rPr lang="en-US" dirty="0"/>
              <a:t>Presented in a way that takes a “naïve audience” through the project and its results in an understandable way…</a:t>
            </a:r>
          </a:p>
          <a:p>
            <a:endParaRPr lang="en-US" dirty="0"/>
          </a:p>
        </p:txBody>
      </p:sp>
      <p:sp>
        <p:nvSpPr>
          <p:cNvPr id="4" name="Slide Number Placeholder 3"/>
          <p:cNvSpPr>
            <a:spLocks noGrp="1"/>
          </p:cNvSpPr>
          <p:nvPr>
            <p:ph type="sldNum" sz="quarter" idx="10"/>
          </p:nvPr>
        </p:nvSpPr>
        <p:spPr/>
        <p:txBody>
          <a:bodyPr/>
          <a:lstStyle/>
          <a:p>
            <a:fld id="{C5523334-E81A-FC4F-BF40-FC6242B74C44}" type="slidenum">
              <a:rPr lang="en-US" smtClean="0"/>
              <a:pPr/>
              <a:t>27</a:t>
            </a:fld>
            <a:endParaRPr lang="en-US"/>
          </a:p>
        </p:txBody>
      </p:sp>
    </p:spTree>
    <p:extLst>
      <p:ext uri="{BB962C8B-B14F-4D97-AF65-F5344CB8AC3E}">
        <p14:creationId xmlns:p14="http://schemas.microsoft.com/office/powerpoint/2010/main" val="21660016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go through these four slides quickly, maybe saying things like “has a left side and a right side, goes through the same steps, has metrics…”</a:t>
            </a:r>
          </a:p>
        </p:txBody>
      </p:sp>
      <p:sp>
        <p:nvSpPr>
          <p:cNvPr id="4" name="Slide Number Placeholder 3"/>
          <p:cNvSpPr>
            <a:spLocks noGrp="1"/>
          </p:cNvSpPr>
          <p:nvPr>
            <p:ph type="sldNum" sz="quarter" idx="10"/>
          </p:nvPr>
        </p:nvSpPr>
        <p:spPr/>
        <p:txBody>
          <a:bodyPr/>
          <a:lstStyle/>
          <a:p>
            <a:fld id="{C5523334-E81A-FC4F-BF40-FC6242B74C44}" type="slidenum">
              <a:rPr lang="en-US" smtClean="0"/>
              <a:pPr/>
              <a:t>28</a:t>
            </a:fld>
            <a:endParaRPr lang="en-US"/>
          </a:p>
        </p:txBody>
      </p:sp>
    </p:spTree>
    <p:extLst>
      <p:ext uri="{BB962C8B-B14F-4D97-AF65-F5344CB8AC3E}">
        <p14:creationId xmlns:p14="http://schemas.microsoft.com/office/powerpoint/2010/main" val="25197331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523334-E81A-FC4F-BF40-FC6242B74C44}" type="slidenum">
              <a:rPr lang="en-US" smtClean="0"/>
              <a:pPr/>
              <a:t>30</a:t>
            </a:fld>
            <a:endParaRPr lang="en-US"/>
          </a:p>
        </p:txBody>
      </p:sp>
    </p:spTree>
    <p:extLst>
      <p:ext uri="{BB962C8B-B14F-4D97-AF65-F5344CB8AC3E}">
        <p14:creationId xmlns:p14="http://schemas.microsoft.com/office/powerpoint/2010/main" val="3494630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xfrm>
            <a:off x="717550" y="1162050"/>
            <a:ext cx="5575300" cy="3136900"/>
          </a:xfrm>
          <a:ln/>
        </p:spPr>
      </p:sp>
      <p:sp>
        <p:nvSpPr>
          <p:cNvPr id="158722" name="Notes Placeholder 2"/>
          <p:cNvSpPr>
            <a:spLocks noGrp="1"/>
          </p:cNvSpPr>
          <p:nvPr>
            <p:ph type="body" idx="1"/>
          </p:nvPr>
        </p:nvSpPr>
        <p:spPr>
          <a:noFill/>
          <a:ln/>
        </p:spPr>
        <p:txBody>
          <a:bodyPr/>
          <a:lstStyle/>
          <a:p>
            <a:pPr marL="342900" indent="-342900">
              <a:buNone/>
            </a:pPr>
            <a:r>
              <a:rPr lang="en-US" baseline="0" dirty="0">
                <a:latin typeface="Arial" charset="0"/>
              </a:rPr>
              <a:t>Just flash each item- ANIMATED–ask for questions and move on</a:t>
            </a:r>
          </a:p>
        </p:txBody>
      </p:sp>
      <p:sp>
        <p:nvSpPr>
          <p:cNvPr id="158723" name="Slide Number Placeholder 3"/>
          <p:cNvSpPr>
            <a:spLocks noGrp="1"/>
          </p:cNvSpPr>
          <p:nvPr>
            <p:ph type="sldNum" sz="quarter" idx="5"/>
          </p:nvPr>
        </p:nvSpPr>
        <p:spPr>
          <a:noFill/>
        </p:spPr>
        <p:txBody>
          <a:bodyPr/>
          <a:lstStyle/>
          <a:p>
            <a:pPr defTabSz="928610"/>
            <a:fld id="{875A4BA5-9E48-4C55-8145-3ECEA42E3D90}" type="slidenum">
              <a:rPr lang="en-US" smtClean="0">
                <a:latin typeface="Arial" charset="0"/>
              </a:rPr>
              <a:pPr defTabSz="928610"/>
              <a:t>3</a:t>
            </a:fld>
            <a:endParaRPr lang="en-US" dirty="0">
              <a:latin typeface="Arial" charset="0"/>
            </a:endParaRPr>
          </a:p>
        </p:txBody>
      </p:sp>
    </p:spTree>
    <p:extLst>
      <p:ext uri="{BB962C8B-B14F-4D97-AF65-F5344CB8AC3E}">
        <p14:creationId xmlns:p14="http://schemas.microsoft.com/office/powerpoint/2010/main" val="36237631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54:notes"/>
          <p:cNvSpPr>
            <a:spLocks noGrp="1" noRot="1" noChangeAspect="1"/>
          </p:cNvSpPr>
          <p:nvPr>
            <p:ph type="sldImg" idx="2"/>
          </p:nvPr>
        </p:nvSpPr>
        <p:spPr>
          <a:xfrm>
            <a:off x="704850" y="1154113"/>
            <a:ext cx="5540375"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2" name="Google Shape;972;p54: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rmAutofit/>
          </a:bodyPr>
          <a:lstStyle/>
          <a:p>
            <a:pPr marL="0" lvl="0" indent="0" algn="l" rtl="0">
              <a:spcBef>
                <a:spcPts val="0"/>
              </a:spcBef>
              <a:spcAft>
                <a:spcPts val="0"/>
              </a:spcAft>
              <a:buNone/>
            </a:pPr>
            <a:r>
              <a:rPr lang="en-US" dirty="0"/>
              <a:t>So here we see the changes in the A3 the UMMH system is now using.  After much consideration, I’ve decided that for GME we will adopt this basic format, especially since faculty training to the green and black belt level will primarily be using this A3. </a:t>
            </a:r>
          </a:p>
          <a:p>
            <a:pPr marL="0" lvl="0" indent="0" algn="l" rtl="0">
              <a:spcBef>
                <a:spcPts val="0"/>
              </a:spcBef>
              <a:spcAft>
                <a:spcPts val="0"/>
              </a:spcAft>
              <a:buNone/>
            </a:pPr>
            <a:r>
              <a:rPr lang="en-US" dirty="0"/>
              <a:t>TWO SIGNIFICANT CHANGES RELATIVE TO OLDER A3s:</a:t>
            </a:r>
          </a:p>
          <a:p>
            <a:pPr marL="228600" lvl="0" indent="-228600" algn="l" rtl="0">
              <a:spcBef>
                <a:spcPts val="0"/>
              </a:spcBef>
              <a:spcAft>
                <a:spcPts val="0"/>
              </a:spcAft>
              <a:buAutoNum type="arabicPeriod"/>
            </a:pPr>
            <a:r>
              <a:rPr lang="en-US" dirty="0"/>
              <a:t>The BACKGROUND section disappears and the information that would have been there now becomes part of the CURRENT CONDITION, now identified as “measure and compare.” The “map” part of the CURRENT CONDITION is more-or-less what the entire CURRENT CONDITION was in the earlier A3.</a:t>
            </a:r>
          </a:p>
          <a:p>
            <a:pPr marL="0" lvl="0" indent="0" algn="l" rtl="0">
              <a:spcBef>
                <a:spcPts val="0"/>
              </a:spcBef>
              <a:spcAft>
                <a:spcPts val="0"/>
              </a:spcAft>
              <a:buNone/>
            </a:pPr>
            <a:r>
              <a:rPr lang="en-US" dirty="0"/>
              <a:t>2.  The SMART GOAL section comes before the ROOT CAUSE ANALYSIS although the CITC trainers do sort of a “back-and-forth” with those cells so I’ve been teaching it that way also</a:t>
            </a:r>
            <a:endParaRPr dirty="0"/>
          </a:p>
        </p:txBody>
      </p:sp>
      <p:sp>
        <p:nvSpPr>
          <p:cNvPr id="973" name="Google Shape;973;p54: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57:notes"/>
          <p:cNvSpPr>
            <a:spLocks noGrp="1" noRot="1" noChangeAspect="1"/>
          </p:cNvSpPr>
          <p:nvPr>
            <p:ph type="sldImg" idx="2"/>
          </p:nvPr>
        </p:nvSpPr>
        <p:spPr>
          <a:xfrm>
            <a:off x="704850" y="1154113"/>
            <a:ext cx="5540375"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3" name="Google Shape;1003;p57: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rmAutofit/>
          </a:bodyPr>
          <a:lstStyle/>
          <a:p>
            <a:pPr marL="0" lvl="0" indent="0" algn="l" rtl="0">
              <a:spcBef>
                <a:spcPts val="0"/>
              </a:spcBef>
              <a:spcAft>
                <a:spcPts val="0"/>
              </a:spcAft>
              <a:buNone/>
            </a:pPr>
            <a:r>
              <a:rPr lang="en-US" dirty="0"/>
              <a:t>Self-explanatory</a:t>
            </a:r>
            <a:endParaRPr dirty="0"/>
          </a:p>
        </p:txBody>
      </p:sp>
      <p:sp>
        <p:nvSpPr>
          <p:cNvPr id="1004" name="Google Shape;1004;p57: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a:t>
            </a:r>
          </a:p>
          <a:p>
            <a:endParaRPr lang="en-US" dirty="0"/>
          </a:p>
        </p:txBody>
      </p:sp>
      <p:sp>
        <p:nvSpPr>
          <p:cNvPr id="4" name="Slide Number Placeholder 3"/>
          <p:cNvSpPr>
            <a:spLocks noGrp="1"/>
          </p:cNvSpPr>
          <p:nvPr>
            <p:ph type="sldNum" sz="quarter" idx="10"/>
          </p:nvPr>
        </p:nvSpPr>
        <p:spPr/>
        <p:txBody>
          <a:bodyPr/>
          <a:lstStyle/>
          <a:p>
            <a:fld id="{C5523334-E81A-FC4F-BF40-FC6242B74C44}" type="slidenum">
              <a:rPr lang="en-US" smtClean="0"/>
              <a:pPr/>
              <a:t>33</a:t>
            </a:fld>
            <a:endParaRPr lang="en-US"/>
          </a:p>
        </p:txBody>
      </p:sp>
    </p:spTree>
    <p:extLst>
      <p:ext uri="{BB962C8B-B14F-4D97-AF65-F5344CB8AC3E}">
        <p14:creationId xmlns:p14="http://schemas.microsoft.com/office/powerpoint/2010/main" val="14643565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523334-E81A-FC4F-BF40-FC6242B74C44}" type="slidenum">
              <a:rPr lang="en-US" smtClean="0"/>
              <a:pPr/>
              <a:t>35</a:t>
            </a:fld>
            <a:endParaRPr lang="en-US"/>
          </a:p>
        </p:txBody>
      </p:sp>
    </p:spTree>
    <p:extLst>
      <p:ext uri="{BB962C8B-B14F-4D97-AF65-F5344CB8AC3E}">
        <p14:creationId xmlns:p14="http://schemas.microsoft.com/office/powerpoint/2010/main" val="31190912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61:notes"/>
          <p:cNvSpPr>
            <a:spLocks noGrp="1" noRot="1" noChangeAspect="1"/>
          </p:cNvSpPr>
          <p:nvPr>
            <p:ph type="sldImg" idx="2"/>
          </p:nvPr>
        </p:nvSpPr>
        <p:spPr>
          <a:xfrm>
            <a:off x="704850" y="1154113"/>
            <a:ext cx="5540375"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0" name="Google Shape;1050;p61: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rmAutofit/>
          </a:bodyPr>
          <a:lstStyle/>
          <a:p>
            <a:pPr marL="0" lvl="0" indent="0" algn="l" rtl="0">
              <a:spcBef>
                <a:spcPts val="0"/>
              </a:spcBef>
              <a:spcAft>
                <a:spcPts val="0"/>
              </a:spcAft>
              <a:buClr>
                <a:schemeClr val="dk1"/>
              </a:buClr>
              <a:buSzPts val="1200"/>
              <a:buFont typeface="Calibri"/>
              <a:buNone/>
            </a:pPr>
            <a:r>
              <a:rPr lang="en-US"/>
              <a:t>ANIMATION– </a:t>
            </a:r>
          </a:p>
          <a:p>
            <a:pPr marL="0" lvl="0" indent="0" algn="l" rtl="0">
              <a:spcBef>
                <a:spcPts val="0"/>
              </a:spcBef>
              <a:spcAft>
                <a:spcPts val="0"/>
              </a:spcAft>
              <a:buClr>
                <a:schemeClr val="dk1"/>
              </a:buClr>
              <a:buSzPts val="1200"/>
              <a:buFont typeface="Calibri"/>
              <a:buNone/>
            </a:pPr>
            <a:r>
              <a:rPr lang="en-US"/>
              <a:t>Should </a:t>
            </a:r>
            <a:r>
              <a:rPr lang="en-US" dirty="0"/>
              <a:t>be self-explanatory</a:t>
            </a:r>
            <a:endParaRPr dirty="0"/>
          </a:p>
        </p:txBody>
      </p:sp>
      <p:sp>
        <p:nvSpPr>
          <p:cNvPr id="1051" name="Google Shape;1051;p61: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people who used the previous UMMH A-3, as noted above the BACKGROUND section has been absorbed into the CURRENT CONDITION section </a:t>
            </a:r>
          </a:p>
        </p:txBody>
      </p:sp>
      <p:sp>
        <p:nvSpPr>
          <p:cNvPr id="4" name="Slide Number Placeholder 3"/>
          <p:cNvSpPr>
            <a:spLocks noGrp="1"/>
          </p:cNvSpPr>
          <p:nvPr>
            <p:ph type="sldNum" sz="quarter" idx="10"/>
          </p:nvPr>
        </p:nvSpPr>
        <p:spPr/>
        <p:txBody>
          <a:bodyPr/>
          <a:lstStyle/>
          <a:p>
            <a:fld id="{C5523334-E81A-FC4F-BF40-FC6242B74C44}" type="slidenum">
              <a:rPr lang="en-US" smtClean="0"/>
              <a:pPr/>
              <a:t>37</a:t>
            </a:fld>
            <a:endParaRPr lang="en-US"/>
          </a:p>
        </p:txBody>
      </p:sp>
    </p:spTree>
    <p:extLst>
      <p:ext uri="{BB962C8B-B14F-4D97-AF65-F5344CB8AC3E}">
        <p14:creationId xmlns:p14="http://schemas.microsoft.com/office/powerpoint/2010/main" val="38772057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ANIMATED---So again this is a deviation from a prior A-3 format.  I like to say “measure and compare” instead of just “measure” and it sticks more closely to the “Background” section some facilitators will be used to.  </a:t>
            </a:r>
          </a:p>
        </p:txBody>
      </p:sp>
      <p:sp>
        <p:nvSpPr>
          <p:cNvPr id="4" name="Slide Number Placeholder 3"/>
          <p:cNvSpPr>
            <a:spLocks noGrp="1"/>
          </p:cNvSpPr>
          <p:nvPr>
            <p:ph type="sldNum" sz="quarter" idx="10"/>
          </p:nvPr>
        </p:nvSpPr>
        <p:spPr/>
        <p:txBody>
          <a:bodyPr/>
          <a:lstStyle/>
          <a:p>
            <a:fld id="{C5523334-E81A-FC4F-BF40-FC6242B74C44}" type="slidenum">
              <a:rPr lang="en-US" smtClean="0"/>
              <a:pPr/>
              <a:t>38</a:t>
            </a:fld>
            <a:endParaRPr lang="en-US"/>
          </a:p>
        </p:txBody>
      </p:sp>
    </p:spTree>
    <p:extLst>
      <p:ext uri="{BB962C8B-B14F-4D97-AF65-F5344CB8AC3E}">
        <p14:creationId xmlns:p14="http://schemas.microsoft.com/office/powerpoint/2010/main" val="12322689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Self-explanatory but make connections between the problem statement and how to create a strong “measure and compare” section.  </a:t>
            </a:r>
          </a:p>
          <a:p>
            <a:r>
              <a:rPr lang="en-US" dirty="0"/>
              <a:t>Make the point that although the populations across the first three bullets isn’t identical, the 70% appears to be a significant problem</a:t>
            </a:r>
          </a:p>
          <a:p>
            <a:r>
              <a:rPr lang="en-US" dirty="0"/>
              <a:t>References could be cited but are not shown here</a:t>
            </a:r>
          </a:p>
        </p:txBody>
      </p:sp>
    </p:spTree>
    <p:extLst>
      <p:ext uri="{BB962C8B-B14F-4D97-AF65-F5344CB8AC3E}">
        <p14:creationId xmlns:p14="http://schemas.microsoft.com/office/powerpoint/2010/main" val="5792973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make the point here that doing a CCM is a group activity– I don’t spend a lot of time on the colors of stickies and exactly what’s going on, but I do emphasize the definition: a visual depiction of the broken process</a:t>
            </a:r>
          </a:p>
          <a:p>
            <a:endParaRPr lang="en-US" dirty="0"/>
          </a:p>
          <a:p>
            <a:r>
              <a:rPr lang="en-US" dirty="0"/>
              <a:t>This connects to another very common error I see in learners using the A-3– they see “current condition” as a prompt to </a:t>
            </a:r>
            <a:r>
              <a:rPr lang="en-US" i="1" dirty="0"/>
              <a:t>explain </a:t>
            </a:r>
            <a:r>
              <a:rPr lang="en-US" i="0" dirty="0"/>
              <a:t>what they think is happening now including what’s broken, so they will show bulleted lists and either miss steps or get way ahead of themselves into RCA territory…Explain that if this comes up, it can be bookmarked for later </a:t>
            </a:r>
          </a:p>
          <a:p>
            <a:endParaRPr lang="en-US" i="0" dirty="0"/>
          </a:p>
          <a:p>
            <a:r>
              <a:rPr lang="en-US" i="0" dirty="0"/>
              <a:t>The CCM is non-judgmental…if you have an advanced group you can talk about what to do if root causes or countermeasures come up during a CCM (</a:t>
            </a:r>
            <a:r>
              <a:rPr lang="en-US" i="0" dirty="0" err="1"/>
              <a:t>ie</a:t>
            </a:r>
            <a:r>
              <a:rPr lang="en-US" i="0" dirty="0"/>
              <a:t>, respectfully archive them for later)</a:t>
            </a:r>
            <a:endParaRPr lang="en-US" dirty="0"/>
          </a:p>
        </p:txBody>
      </p:sp>
      <p:sp>
        <p:nvSpPr>
          <p:cNvPr id="4" name="Slide Number Placeholder 3"/>
          <p:cNvSpPr>
            <a:spLocks noGrp="1"/>
          </p:cNvSpPr>
          <p:nvPr>
            <p:ph type="sldNum" sz="quarter" idx="10"/>
          </p:nvPr>
        </p:nvSpPr>
        <p:spPr/>
        <p:txBody>
          <a:bodyPr/>
          <a:lstStyle/>
          <a:p>
            <a:fld id="{C5523334-E81A-FC4F-BF40-FC6242B74C44}" type="slidenum">
              <a:rPr lang="en-US" smtClean="0"/>
              <a:pPr/>
              <a:t>40</a:t>
            </a:fld>
            <a:endParaRPr lang="en-US"/>
          </a:p>
        </p:txBody>
      </p:sp>
    </p:spTree>
    <p:extLst>
      <p:ext uri="{BB962C8B-B14F-4D97-AF65-F5344CB8AC3E}">
        <p14:creationId xmlns:p14="http://schemas.microsoft.com/office/powerpoint/2010/main" val="33390086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a:extLst>
              <a:ext uri="{FF2B5EF4-FFF2-40B4-BE49-F238E27FC236}">
                <a16:creationId xmlns:a16="http://schemas.microsoft.com/office/drawing/2014/main" id="{51927C62-0F67-409F-B3BD-5CDAAF0F3125}"/>
              </a:ext>
            </a:extLst>
          </p:cNvPr>
          <p:cNvSpPr>
            <a:spLocks noGrp="1" noRot="1" noChangeAspect="1" noChangeArrowheads="1" noTextEdit="1"/>
          </p:cNvSpPr>
          <p:nvPr>
            <p:ph type="sldImg"/>
          </p:nvPr>
        </p:nvSpPr>
        <p:spPr/>
      </p:sp>
      <p:sp>
        <p:nvSpPr>
          <p:cNvPr id="24579" name="Rectangle 2">
            <a:extLst>
              <a:ext uri="{FF2B5EF4-FFF2-40B4-BE49-F238E27FC236}">
                <a16:creationId xmlns:a16="http://schemas.microsoft.com/office/drawing/2014/main" id="{9D7F4BC9-70D4-47D8-A5D7-F6A35F95A9B3}"/>
              </a:ext>
            </a:extLst>
          </p:cNvPr>
          <p:cNvSpPr>
            <a:spLocks noGrp="1" noChangeArrowheads="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1750" indent="-31750" defTabSz="914400" eaLnBrk="1">
              <a:lnSpc>
                <a:spcPct val="100000"/>
              </a:lnSpc>
            </a:pPr>
            <a:r>
              <a:rPr lang="en-US" altLang="en-US" sz="1200"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ANIMATION</a:t>
            </a:r>
          </a:p>
        </p:txBody>
      </p:sp>
    </p:spTree>
    <p:extLst>
      <p:ext uri="{BB962C8B-B14F-4D97-AF65-F5344CB8AC3E}">
        <p14:creationId xmlns:p14="http://schemas.microsoft.com/office/powerpoint/2010/main" val="3147339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a:t>
            </a:r>
          </a:p>
          <a:p>
            <a:r>
              <a:rPr lang="en-US" dirty="0"/>
              <a:t>It’s important that residents and fellows view QI as an integral part of training, not just something we’re adding on</a:t>
            </a:r>
          </a:p>
          <a:p>
            <a:r>
              <a:rPr lang="en-US" dirty="0"/>
              <a:t>Stress connection between our accreditation and provision of QI education</a:t>
            </a:r>
          </a:p>
          <a:p>
            <a:r>
              <a:rPr lang="en-US" dirty="0"/>
              <a:t>The two BOLDED items at the top are what will be covered today</a:t>
            </a:r>
          </a:p>
          <a:p>
            <a:r>
              <a:rPr lang="en-US" dirty="0"/>
              <a:t>Other things they should be hearing about from teaching faculty</a:t>
            </a:r>
          </a:p>
          <a:p>
            <a:r>
              <a:rPr lang="en-US" dirty="0"/>
              <a:t>Mention that QI and safety-related committee positions are made available to residents and fellows at the beginning of each year and that they should let their program directors know if they are interested</a:t>
            </a:r>
          </a:p>
        </p:txBody>
      </p:sp>
      <p:sp>
        <p:nvSpPr>
          <p:cNvPr id="4" name="Slide Number Placeholder 3"/>
          <p:cNvSpPr>
            <a:spLocks noGrp="1"/>
          </p:cNvSpPr>
          <p:nvPr>
            <p:ph type="sldNum" sz="quarter" idx="10"/>
          </p:nvPr>
        </p:nvSpPr>
        <p:spPr/>
        <p:txBody>
          <a:bodyPr/>
          <a:lstStyle/>
          <a:p>
            <a:fld id="{C5523334-E81A-FC4F-BF40-FC6242B74C44}" type="slidenum">
              <a:rPr lang="en-US" smtClean="0"/>
              <a:pPr/>
              <a:t>4</a:t>
            </a:fld>
            <a:endParaRPr lang="en-US"/>
          </a:p>
        </p:txBody>
      </p:sp>
    </p:spTree>
    <p:extLst>
      <p:ext uri="{BB962C8B-B14F-4D97-AF65-F5344CB8AC3E}">
        <p14:creationId xmlns:p14="http://schemas.microsoft.com/office/powerpoint/2010/main" val="37992651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r>
              <a:rPr lang="en-US" dirty="0"/>
              <a:t>ANIMATED---Because trainees are also exposed to patient safety training where the term “root cause analysis” comes up as a description of the entire event (ie “that med error led to an RCA”), I might make that point– these are related but different things…</a:t>
            </a:r>
          </a:p>
          <a:p>
            <a:endParaRPr lang="en-US" dirty="0"/>
          </a:p>
          <a:p>
            <a:r>
              <a:rPr lang="en-US" dirty="0"/>
              <a:t>Point out that there isn’t necessarily ONE root cause but that since this is another stepping stone, we need a finite number of possible root causes to bring to the next steps, and that it’s conceivable that we’ll come back to look at the RCA or even work at it more later if we go through a PDSA cycle and don’t get the result we want</a:t>
            </a:r>
          </a:p>
        </p:txBody>
      </p:sp>
      <p:sp>
        <p:nvSpPr>
          <p:cNvPr id="4" name="Slide Number Placeholder 3"/>
          <p:cNvSpPr>
            <a:spLocks noGrp="1"/>
          </p:cNvSpPr>
          <p:nvPr>
            <p:ph type="sldNum" sz="quarter" idx="10"/>
          </p:nvPr>
        </p:nvSpPr>
        <p:spPr/>
        <p:txBody>
          <a:bodyPr/>
          <a:lstStyle/>
          <a:p>
            <a:pPr>
              <a:defRPr/>
            </a:pPr>
            <a:fld id="{3C3A632B-FBDE-46D4-BF6F-6D14421E6342}" type="slidenum">
              <a:rPr lang="en-US" smtClean="0"/>
              <a:pPr>
                <a:defRPr/>
              </a:pPr>
              <a:t>42</a:t>
            </a:fld>
            <a:endParaRPr lang="en-US" dirty="0"/>
          </a:p>
        </p:txBody>
      </p:sp>
    </p:spTree>
    <p:extLst>
      <p:ext uri="{BB962C8B-B14F-4D97-AF65-F5344CB8AC3E}">
        <p14:creationId xmlns:p14="http://schemas.microsoft.com/office/powerpoint/2010/main" val="27552597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a:extLst>
              <a:ext uri="{FF2B5EF4-FFF2-40B4-BE49-F238E27FC236}">
                <a16:creationId xmlns:a16="http://schemas.microsoft.com/office/drawing/2014/main" id="{03457C07-3893-4FFE-9E9D-D6452859D27D}"/>
              </a:ext>
            </a:extLst>
          </p:cNvPr>
          <p:cNvSpPr>
            <a:spLocks noGrp="1" noRot="1" noChangeAspect="1" noChangeArrowheads="1" noTextEdit="1"/>
          </p:cNvSpPr>
          <p:nvPr>
            <p:ph type="sldImg"/>
          </p:nvPr>
        </p:nvSpPr>
        <p:spPr/>
      </p:sp>
      <p:sp>
        <p:nvSpPr>
          <p:cNvPr id="25603" name="Rectangle 2">
            <a:extLst>
              <a:ext uri="{FF2B5EF4-FFF2-40B4-BE49-F238E27FC236}">
                <a16:creationId xmlns:a16="http://schemas.microsoft.com/office/drawing/2014/main" id="{5C46DAAA-53A4-4CA5-AA19-84A89B674715}"/>
              </a:ext>
            </a:extLst>
          </p:cNvPr>
          <p:cNvSpPr>
            <a:spLocks noGrp="1" noChangeArrowheads="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000" indent="-381000" defTabSz="914400" eaLnBrk="1">
              <a:lnSpc>
                <a:spcPct val="90000"/>
              </a:lnSpc>
            </a:pPr>
            <a:r>
              <a:rPr lang="en-US" altLang="en-US" sz="2000"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In this case, Amy’s team felt they had identified a pair of connected root causes they wanted to start working on…</a:t>
            </a:r>
          </a:p>
        </p:txBody>
      </p:sp>
    </p:spTree>
    <p:extLst>
      <p:ext uri="{BB962C8B-B14F-4D97-AF65-F5344CB8AC3E}">
        <p14:creationId xmlns:p14="http://schemas.microsoft.com/office/powerpoint/2010/main" val="12811937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523334-E81A-FC4F-BF40-FC6242B74C44}" type="slidenum">
              <a:rPr lang="en-US" smtClean="0"/>
              <a:pPr/>
              <a:t>44</a:t>
            </a:fld>
            <a:endParaRPr lang="en-US"/>
          </a:p>
        </p:txBody>
      </p:sp>
    </p:spTree>
    <p:extLst>
      <p:ext uri="{BB962C8B-B14F-4D97-AF65-F5344CB8AC3E}">
        <p14:creationId xmlns:p14="http://schemas.microsoft.com/office/powerpoint/2010/main" val="19011736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ANIMATION </a:t>
            </a:r>
          </a:p>
        </p:txBody>
      </p:sp>
    </p:spTree>
    <p:extLst>
      <p:ext uri="{BB962C8B-B14F-4D97-AF65-F5344CB8AC3E}">
        <p14:creationId xmlns:p14="http://schemas.microsoft.com/office/powerpoint/2010/main" val="6099111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terminology and link between COUNTERMEASURES and the “PLAN” part of PDSA</a:t>
            </a:r>
          </a:p>
          <a:p>
            <a:r>
              <a:rPr lang="en-US" dirty="0"/>
              <a:t>The next slide goes over strengths of countermeasures</a:t>
            </a:r>
          </a:p>
        </p:txBody>
      </p:sp>
      <p:sp>
        <p:nvSpPr>
          <p:cNvPr id="4" name="Slide Number Placeholder 3"/>
          <p:cNvSpPr>
            <a:spLocks noGrp="1"/>
          </p:cNvSpPr>
          <p:nvPr>
            <p:ph type="sldNum" sz="quarter" idx="10"/>
          </p:nvPr>
        </p:nvSpPr>
        <p:spPr/>
        <p:txBody>
          <a:bodyPr/>
          <a:lstStyle/>
          <a:p>
            <a:fld id="{C5523334-E81A-FC4F-BF40-FC6242B74C44}" type="slidenum">
              <a:rPr lang="en-US" smtClean="0"/>
              <a:pPr/>
              <a:t>46</a:t>
            </a:fld>
            <a:endParaRPr lang="en-US"/>
          </a:p>
        </p:txBody>
      </p:sp>
    </p:spTree>
    <p:extLst>
      <p:ext uri="{BB962C8B-B14F-4D97-AF65-F5344CB8AC3E}">
        <p14:creationId xmlns:p14="http://schemas.microsoft.com/office/powerpoint/2010/main" val="29194268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3"/>
        <p:cNvGrpSpPr/>
        <p:nvPr/>
      </p:nvGrpSpPr>
      <p:grpSpPr>
        <a:xfrm>
          <a:off x="0" y="0"/>
          <a:ext cx="0" cy="0"/>
          <a:chOff x="0" y="0"/>
          <a:chExt cx="0" cy="0"/>
        </a:xfrm>
      </p:grpSpPr>
      <p:sp>
        <p:nvSpPr>
          <p:cNvPr id="1954" name="Google Shape;1954;p108:notes"/>
          <p:cNvSpPr>
            <a:spLocks noGrp="1" noRot="1" noChangeAspect="1"/>
          </p:cNvSpPr>
          <p:nvPr>
            <p:ph type="sldImg" idx="2"/>
          </p:nvPr>
        </p:nvSpPr>
        <p:spPr>
          <a:xfrm>
            <a:off x="704850" y="1154113"/>
            <a:ext cx="5540375"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5" name="Google Shape;1955;p108: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rmAutofit/>
          </a:bodyPr>
          <a:lstStyle/>
          <a:p>
            <a:pPr marL="0" lvl="0" indent="0" algn="l" rtl="0">
              <a:spcBef>
                <a:spcPts val="0"/>
              </a:spcBef>
              <a:spcAft>
                <a:spcPts val="0"/>
              </a:spcAft>
              <a:buClr>
                <a:schemeClr val="dk1"/>
              </a:buClr>
              <a:buSzPts val="1200"/>
              <a:buFont typeface="Calibri"/>
              <a:buNone/>
            </a:pPr>
            <a:r>
              <a:rPr lang="en-US" dirty="0"/>
              <a:t>Explain examples of linking countermeasures to root causes (relate but not specific to Amy Lo project)</a:t>
            </a:r>
            <a:endParaRPr dirty="0"/>
          </a:p>
          <a:p>
            <a:pPr marL="228600" lvl="0" indent="-152400" algn="l" rtl="0">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1956" name="Google Shape;1956;p108: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a:t>
            </a:r>
            <a:r>
              <a:rPr lang="en-US" dirty="0">
                <a:sym typeface="Wingdings" panose="05000000000000000000" pitchFamily="2" charset="2"/>
              </a:rPr>
              <a:t>   </a:t>
            </a:r>
            <a:r>
              <a:rPr lang="en-US" dirty="0"/>
              <a:t>A critical concept</a:t>
            </a:r>
          </a:p>
          <a:p>
            <a:r>
              <a:rPr lang="en-US" dirty="0"/>
              <a:t>Emphasize how we are inundated with reminders and education and how these are almost doomed to fail in bringing improvement</a:t>
            </a:r>
          </a:p>
          <a:p>
            <a:r>
              <a:rPr lang="en-US" dirty="0"/>
              <a:t>Explain process re-engineering and hard stops…</a:t>
            </a:r>
          </a:p>
        </p:txBody>
      </p:sp>
      <p:sp>
        <p:nvSpPr>
          <p:cNvPr id="4" name="Slide Number Placeholder 3"/>
          <p:cNvSpPr>
            <a:spLocks noGrp="1"/>
          </p:cNvSpPr>
          <p:nvPr>
            <p:ph type="sldNum" sz="quarter" idx="10"/>
          </p:nvPr>
        </p:nvSpPr>
        <p:spPr/>
        <p:txBody>
          <a:bodyPr/>
          <a:lstStyle/>
          <a:p>
            <a:fld id="{C5523334-E81A-FC4F-BF40-FC6242B74C44}" type="slidenum">
              <a:rPr lang="en-US" smtClean="0"/>
              <a:pPr/>
              <a:t>49</a:t>
            </a:fld>
            <a:endParaRPr lang="en-US"/>
          </a:p>
        </p:txBody>
      </p:sp>
    </p:spTree>
    <p:extLst>
      <p:ext uri="{BB962C8B-B14F-4D97-AF65-F5344CB8AC3E}">
        <p14:creationId xmlns:p14="http://schemas.microsoft.com/office/powerpoint/2010/main" val="30745719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a:extLst>
              <a:ext uri="{FF2B5EF4-FFF2-40B4-BE49-F238E27FC236}">
                <a16:creationId xmlns:a16="http://schemas.microsoft.com/office/drawing/2014/main" id="{24FD7452-23FC-474C-9117-92DD6C8DE210}"/>
              </a:ext>
            </a:extLst>
          </p:cNvPr>
          <p:cNvSpPr>
            <a:spLocks noGrp="1" noRot="1" noChangeAspect="1" noChangeArrowheads="1" noTextEdit="1"/>
          </p:cNvSpPr>
          <p:nvPr>
            <p:ph type="sldImg"/>
          </p:nvPr>
        </p:nvSpPr>
        <p:spPr/>
      </p:sp>
      <p:sp>
        <p:nvSpPr>
          <p:cNvPr id="30723" name="Rectangle 2">
            <a:extLst>
              <a:ext uri="{FF2B5EF4-FFF2-40B4-BE49-F238E27FC236}">
                <a16:creationId xmlns:a16="http://schemas.microsoft.com/office/drawing/2014/main" id="{E172983C-4AB3-4129-AE08-E78A8F4A114C}"/>
              </a:ext>
            </a:extLst>
          </p:cNvPr>
          <p:cNvSpPr>
            <a:spLocks noGrp="1" noChangeArrowheads="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eaLnBrk="1">
              <a:lnSpc>
                <a:spcPct val="100000"/>
              </a:lnSpc>
            </a:pPr>
            <a:r>
              <a:rPr lang="en-US" altLang="en-US" sz="1400"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I start this one with “Let’s re-visit Amy’s problem statement and look at the specific root causes Amy chose to link her initial countermeasures to”</a:t>
            </a:r>
          </a:p>
        </p:txBody>
      </p:sp>
    </p:spTree>
    <p:extLst>
      <p:ext uri="{BB962C8B-B14F-4D97-AF65-F5344CB8AC3E}">
        <p14:creationId xmlns:p14="http://schemas.microsoft.com/office/powerpoint/2010/main" val="13496399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 So back to Amy’s project and her “RESULTS” or “STUDY” step</a:t>
            </a:r>
          </a:p>
          <a:p>
            <a:r>
              <a:rPr lang="en-US" dirty="0"/>
              <a:t>Here is what she found.  Did she reach her SMART goal?  Yes!</a:t>
            </a:r>
          </a:p>
        </p:txBody>
      </p:sp>
      <p:sp>
        <p:nvSpPr>
          <p:cNvPr id="4" name="Slide Number Placeholder 3"/>
          <p:cNvSpPr>
            <a:spLocks noGrp="1"/>
          </p:cNvSpPr>
          <p:nvPr>
            <p:ph type="sldNum" sz="quarter" idx="10"/>
          </p:nvPr>
        </p:nvSpPr>
        <p:spPr/>
        <p:txBody>
          <a:bodyPr/>
          <a:lstStyle/>
          <a:p>
            <a:fld id="{C5523334-E81A-FC4F-BF40-FC6242B74C44}" type="slidenum">
              <a:rPr lang="en-US" smtClean="0"/>
              <a:pPr/>
              <a:t>53</a:t>
            </a:fld>
            <a:endParaRPr lang="en-US"/>
          </a:p>
        </p:txBody>
      </p:sp>
    </p:spTree>
    <p:extLst>
      <p:ext uri="{BB962C8B-B14F-4D97-AF65-F5344CB8AC3E}">
        <p14:creationId xmlns:p14="http://schemas.microsoft.com/office/powerpoint/2010/main" val="20194837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Attempt here to pull the whole training together</a:t>
            </a:r>
          </a:p>
          <a:p>
            <a:r>
              <a:rPr lang="en-US" dirty="0"/>
              <a:t>I say at the beginning that it’s the last slide to pull them in</a:t>
            </a:r>
          </a:p>
          <a:p>
            <a:r>
              <a:rPr lang="en-US" dirty="0"/>
              <a:t>I like to make the point that the PDSA wheels can roll backwards if a good plan to sustain change isn’t created and followed</a:t>
            </a:r>
          </a:p>
        </p:txBody>
      </p:sp>
      <p:sp>
        <p:nvSpPr>
          <p:cNvPr id="4" name="Slide Number Placeholder 3"/>
          <p:cNvSpPr>
            <a:spLocks noGrp="1"/>
          </p:cNvSpPr>
          <p:nvPr>
            <p:ph type="sldNum" sz="quarter" idx="10"/>
          </p:nvPr>
        </p:nvSpPr>
        <p:spPr/>
        <p:txBody>
          <a:bodyPr/>
          <a:lstStyle/>
          <a:p>
            <a:fld id="{C5523334-E81A-FC4F-BF40-FC6242B74C44}" type="slidenum">
              <a:rPr lang="en-US" smtClean="0"/>
              <a:pPr/>
              <a:t>54</a:t>
            </a:fld>
            <a:endParaRPr lang="en-US"/>
          </a:p>
        </p:txBody>
      </p:sp>
    </p:spTree>
    <p:extLst>
      <p:ext uri="{BB962C8B-B14F-4D97-AF65-F5344CB8AC3E}">
        <p14:creationId xmlns:p14="http://schemas.microsoft.com/office/powerpoint/2010/main" val="83535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to point out that this is where the direction to provide this kind of training originated</a:t>
            </a:r>
          </a:p>
          <a:p>
            <a:r>
              <a:rPr lang="en-US" dirty="0"/>
              <a:t>Make the point that UMass Memorial is the clinical partner of the school and the “clinical site” (ACGME terminology) for most of our GME programs</a:t>
            </a:r>
          </a:p>
          <a:p>
            <a:r>
              <a:rPr lang="en-US" dirty="0"/>
              <a:t>It’s a guiding principle of the clinical system and becoming more and more important for the school</a:t>
            </a:r>
          </a:p>
          <a:p>
            <a:r>
              <a:rPr lang="en-US" dirty="0"/>
              <a:t>I like to make the point that UMMHC employs 14,000 people and that a common language and approach around improvement is critical</a:t>
            </a:r>
          </a:p>
        </p:txBody>
      </p:sp>
      <p:sp>
        <p:nvSpPr>
          <p:cNvPr id="4" name="Slide Number Placeholder 3"/>
          <p:cNvSpPr>
            <a:spLocks noGrp="1"/>
          </p:cNvSpPr>
          <p:nvPr>
            <p:ph type="sldNum" sz="quarter" idx="10"/>
          </p:nvPr>
        </p:nvSpPr>
        <p:spPr/>
        <p:txBody>
          <a:bodyPr/>
          <a:lstStyle/>
          <a:p>
            <a:fld id="{C5523334-E81A-FC4F-BF40-FC6242B74C44}" type="slidenum">
              <a:rPr lang="en-US" smtClean="0"/>
              <a:pPr/>
              <a:t>5</a:t>
            </a:fld>
            <a:endParaRPr lang="en-US"/>
          </a:p>
        </p:txBody>
      </p:sp>
    </p:spTree>
    <p:extLst>
      <p:ext uri="{BB962C8B-B14F-4D97-AF65-F5344CB8AC3E}">
        <p14:creationId xmlns:p14="http://schemas.microsoft.com/office/powerpoint/2010/main" val="37833698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523334-E81A-FC4F-BF40-FC6242B74C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27250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523334-E81A-FC4F-BF40-FC6242B74C44}" type="slidenum">
              <a:rPr lang="en-US" smtClean="0"/>
              <a:pPr/>
              <a:t>56</a:t>
            </a:fld>
            <a:endParaRPr lang="en-US"/>
          </a:p>
        </p:txBody>
      </p:sp>
    </p:spTree>
    <p:extLst>
      <p:ext uri="{BB962C8B-B14F-4D97-AF65-F5344CB8AC3E}">
        <p14:creationId xmlns:p14="http://schemas.microsoft.com/office/powerpoint/2010/main" val="2073725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UMass Memorial Health “improvement pyramid” (new in 2023) that is designed to prioritize QI efforts in the organization.  This replaced the older “True North” pyramid although the message is very similar.  The next slide provides more detail -- </a:t>
            </a:r>
          </a:p>
        </p:txBody>
      </p:sp>
      <p:sp>
        <p:nvSpPr>
          <p:cNvPr id="4" name="Slide Number Placeholder 3"/>
          <p:cNvSpPr>
            <a:spLocks noGrp="1"/>
          </p:cNvSpPr>
          <p:nvPr>
            <p:ph type="sldNum" sz="quarter" idx="5"/>
          </p:nvPr>
        </p:nvSpPr>
        <p:spPr/>
        <p:txBody>
          <a:bodyPr/>
          <a:lstStyle/>
          <a:p>
            <a:fld id="{C5523334-E81A-FC4F-BF40-FC6242B74C44}" type="slidenum">
              <a:rPr lang="en-US" smtClean="0"/>
              <a:pPr/>
              <a:t>6</a:t>
            </a:fld>
            <a:endParaRPr lang="en-US"/>
          </a:p>
        </p:txBody>
      </p:sp>
    </p:spTree>
    <p:extLst>
      <p:ext uri="{BB962C8B-B14F-4D97-AF65-F5344CB8AC3E}">
        <p14:creationId xmlns:p14="http://schemas.microsoft.com/office/powerpoint/2010/main" val="1955236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make the point that the general priority guidance translates to some specific improvement targets.  </a:t>
            </a:r>
          </a:p>
        </p:txBody>
      </p:sp>
      <p:sp>
        <p:nvSpPr>
          <p:cNvPr id="4" name="Slide Number Placeholder 3"/>
          <p:cNvSpPr>
            <a:spLocks noGrp="1"/>
          </p:cNvSpPr>
          <p:nvPr>
            <p:ph type="sldNum" sz="quarter" idx="5"/>
          </p:nvPr>
        </p:nvSpPr>
        <p:spPr/>
        <p:txBody>
          <a:bodyPr/>
          <a:lstStyle/>
          <a:p>
            <a:fld id="{C5523334-E81A-FC4F-BF40-FC6242B74C44}" type="slidenum">
              <a:rPr lang="en-US" smtClean="0"/>
              <a:pPr/>
              <a:t>7</a:t>
            </a:fld>
            <a:endParaRPr lang="en-US"/>
          </a:p>
        </p:txBody>
      </p:sp>
    </p:spTree>
    <p:extLst>
      <p:ext uri="{BB962C8B-B14F-4D97-AF65-F5344CB8AC3E}">
        <p14:creationId xmlns:p14="http://schemas.microsoft.com/office/powerpoint/2010/main" val="3955209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TextEdit="1"/>
          </p:cNvSpPr>
          <p:nvPr>
            <p:ph type="sldImg"/>
          </p:nvPr>
        </p:nvSpPr>
        <p:spPr bwMode="auto">
          <a:xfrm>
            <a:off x="717550" y="1162050"/>
            <a:ext cx="5575300" cy="3136900"/>
          </a:xfrm>
          <a:noFill/>
          <a:ln>
            <a:solidFill>
              <a:srgbClr val="000000"/>
            </a:solidFill>
            <a:miter lim="800000"/>
            <a:headEnd/>
            <a:tailEnd/>
          </a:ln>
        </p:spPr>
      </p:sp>
      <p:sp>
        <p:nvSpPr>
          <p:cNvPr id="69634" name="Rectangle 3"/>
          <p:cNvSpPr>
            <a:spLocks noGrp="1"/>
          </p:cNvSpPr>
          <p:nvPr>
            <p:ph type="body" idx="1"/>
          </p:nvPr>
        </p:nvSpPr>
        <p:spPr bwMode="auto">
          <a:xfrm>
            <a:off x="567704" y="5078585"/>
            <a:ext cx="5974023" cy="250325"/>
          </a:xfrm>
          <a:noFill/>
        </p:spPr>
        <p:txBody>
          <a:bodyPr wrap="square" numCol="1" anchor="t" anchorCtr="0" compatLnSpc="1">
            <a:prstTxWarp prst="textNoShape">
              <a:avLst/>
            </a:prstTxWarp>
          </a:bodyPr>
          <a:lstStyle/>
          <a:p>
            <a:pPr marL="171450" indent="-171450">
              <a:spcBef>
                <a:spcPts val="0"/>
              </a:spcBef>
              <a:buSzPts val="2000"/>
            </a:pPr>
            <a:r>
              <a:rPr lang="en-US" dirty="0"/>
              <a:t>The point here is that projects our trainees choose to work on should ALIGN with the system priorities– Emphasize that the reasons behind this include that they are most likely to find others interested in participating and also resources to help the project along</a:t>
            </a:r>
          </a:p>
          <a:p>
            <a:pPr marL="171450" indent="-171450">
              <a:lnSpc>
                <a:spcPct val="100000"/>
              </a:lnSpc>
              <a:spcBef>
                <a:spcPts val="900"/>
              </a:spcBef>
              <a:buSzPts val="2000"/>
            </a:pPr>
            <a:r>
              <a:rPr lang="en-US" dirty="0"/>
              <a:t>True North goals and metrics ultimately define the </a:t>
            </a:r>
            <a:r>
              <a:rPr lang="en-US" b="1" dirty="0"/>
              <a:t>value</a:t>
            </a:r>
            <a:r>
              <a:rPr lang="en-US" dirty="0"/>
              <a:t> we are committed to delivering to our customers: Patients, Employees, Physicians, the UMass System, and the Community</a:t>
            </a:r>
          </a:p>
        </p:txBody>
      </p:sp>
    </p:spTree>
    <p:extLst>
      <p:ext uri="{BB962C8B-B14F-4D97-AF65-F5344CB8AC3E}">
        <p14:creationId xmlns:p14="http://schemas.microsoft.com/office/powerpoint/2010/main" val="3065465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Connecting to the previous slide, listed here are the top UMMH QI priorities (specifically, ACGME requires residents and fellows to know this).  Can say something like:  “This is what the hospital and our health care system are working on, using many of the same QI approaches we’ll be talking about today. </a:t>
            </a:r>
          </a:p>
          <a:p>
            <a:r>
              <a:rPr lang="en-US" dirty="0"/>
              <a:t>This is a more granular list on what the UMMH system and medical center prioritize for improvement– so resident/fellow projects ALIGNING with True North would as part of that are likely to connect in some way to one or more or more of these priorities.  Facilitators can mention that more information about his is available on the “System Quality Goals” page reachable through The Hub. </a:t>
            </a:r>
          </a:p>
        </p:txBody>
      </p:sp>
      <p:sp>
        <p:nvSpPr>
          <p:cNvPr id="4" name="Slide Number Placeholder 3"/>
          <p:cNvSpPr>
            <a:spLocks noGrp="1"/>
          </p:cNvSpPr>
          <p:nvPr>
            <p:ph type="sldNum" sz="quarter" idx="10"/>
          </p:nvPr>
        </p:nvSpPr>
        <p:spPr/>
        <p:txBody>
          <a:bodyPr/>
          <a:lstStyle/>
          <a:p>
            <a:fld id="{C5523334-E81A-FC4F-BF40-FC6242B74C44}" type="slidenum">
              <a:rPr lang="en-US" smtClean="0"/>
              <a:pPr/>
              <a:t>9</a:t>
            </a:fld>
            <a:endParaRPr lang="en-US"/>
          </a:p>
        </p:txBody>
      </p:sp>
    </p:spTree>
    <p:extLst>
      <p:ext uri="{BB962C8B-B14F-4D97-AF65-F5344CB8AC3E}">
        <p14:creationId xmlns:p14="http://schemas.microsoft.com/office/powerpoint/2010/main" val="22234687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8016E-931A-4EE4-8EDC-F6A9FEF686BA}"/>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432454B-8FF5-46B6-BFD9-1B9B33F4EF9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3E54BD9-EBB9-4AAB-B0E3-CBB7B0DBE753}"/>
              </a:ext>
            </a:extLst>
          </p:cNvPr>
          <p:cNvSpPr>
            <a:spLocks noGrp="1"/>
          </p:cNvSpPr>
          <p:nvPr>
            <p:ph type="dt" sz="half" idx="10"/>
          </p:nvPr>
        </p:nvSpPr>
        <p:spPr/>
        <p:txBody>
          <a:bodyPr/>
          <a:lstStyle/>
          <a:p>
            <a:fld id="{48A87A34-81AB-432B-8DAE-1953F412C126}" type="datetimeFigureOut">
              <a:rPr lang="en-US" smtClean="0"/>
              <a:t>7/12/2023</a:t>
            </a:fld>
            <a:endParaRPr lang="en-US" dirty="0"/>
          </a:p>
        </p:txBody>
      </p:sp>
      <p:sp>
        <p:nvSpPr>
          <p:cNvPr id="5" name="Footer Placeholder 4">
            <a:extLst>
              <a:ext uri="{FF2B5EF4-FFF2-40B4-BE49-F238E27FC236}">
                <a16:creationId xmlns:a16="http://schemas.microsoft.com/office/drawing/2014/main" id="{32E3D25D-F397-4E01-9AAC-090FEAA4D1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E85463F-1AE7-43D0-9491-80A9214E2F68}"/>
              </a:ext>
            </a:extLst>
          </p:cNvPr>
          <p:cNvSpPr>
            <a:spLocks noGrp="1"/>
          </p:cNvSpPr>
          <p:nvPr>
            <p:ph type="sldNum" sz="quarter" idx="12"/>
          </p:nvPr>
        </p:nvSpPr>
        <p:spPr/>
        <p:txBody>
          <a:bodyPr/>
          <a:lstStyle/>
          <a:p>
            <a:fld id="{6D22F896-40B5-4ADD-8801-0D06FADFA095}" type="slidenum">
              <a:rPr lang="en-US" smtClean="0"/>
              <a:t>‹#›</a:t>
            </a:fld>
            <a:endParaRPr lang="en-US" dirty="0"/>
          </a:p>
        </p:txBody>
      </p:sp>
      <p:sp>
        <p:nvSpPr>
          <p:cNvPr id="7" name="Rectangle 6">
            <a:extLst>
              <a:ext uri="{FF2B5EF4-FFF2-40B4-BE49-F238E27FC236}">
                <a16:creationId xmlns:a16="http://schemas.microsoft.com/office/drawing/2014/main" id="{4B38C70E-43A5-4A70-8926-702C50AB8241}"/>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552A8B2-9F02-405B-9DAA-038394ACDD17}"/>
              </a:ext>
            </a:extLst>
          </p:cNvPr>
          <p:cNvPicPr>
            <a:picLocks noChangeAspect="1"/>
          </p:cNvPicPr>
          <p:nvPr userDrawn="1"/>
        </p:nvPicPr>
        <p:blipFill>
          <a:blip r:embed="rId2" cstate="screen">
            <a:alphaModFix amt="57000"/>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86A503A7-53A2-4CB3-9307-976A5439CC9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42613"/>
          <a:stretch/>
        </p:blipFill>
        <p:spPr>
          <a:xfrm>
            <a:off x="4" y="0"/>
            <a:ext cx="5247503" cy="5143500"/>
          </a:xfrm>
          <a:prstGeom prst="rect">
            <a:avLst/>
          </a:prstGeom>
          <a:effectLst>
            <a:outerShdw blurRad="50800" dist="38100" dir="2700000" algn="tl" rotWithShape="0">
              <a:prstClr val="black">
                <a:alpha val="43000"/>
              </a:prstClr>
            </a:outerShdw>
          </a:effectLst>
        </p:spPr>
      </p:pic>
    </p:spTree>
    <p:extLst>
      <p:ext uri="{BB962C8B-B14F-4D97-AF65-F5344CB8AC3E}">
        <p14:creationId xmlns:p14="http://schemas.microsoft.com/office/powerpoint/2010/main" val="295697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995CA-83DA-4D5C-B23F-BB8BC96976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6A06A0-C66A-40D9-932D-6828D2ADAA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57480C-06AC-4FB8-8BF0-B762A1F2572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EB7BB559-70F3-46ED-AFA9-C7C24E6EFEC4}"/>
              </a:ext>
            </a:extLst>
          </p:cNvPr>
          <p:cNvSpPr>
            <a:spLocks noGrp="1"/>
          </p:cNvSpPr>
          <p:nvPr>
            <p:ph type="ftr" sz="quarter" idx="11"/>
          </p:nvPr>
        </p:nvSpPr>
        <p:spPr/>
        <p:txBody>
          <a:bodyPr/>
          <a:lstStyle/>
          <a:p>
            <a:r>
              <a:rPr lang="en-US"/>
              <a:t>©2016 UMass Memorial Heath Care</a:t>
            </a:r>
          </a:p>
        </p:txBody>
      </p:sp>
      <p:sp>
        <p:nvSpPr>
          <p:cNvPr id="6" name="Slide Number Placeholder 5">
            <a:extLst>
              <a:ext uri="{FF2B5EF4-FFF2-40B4-BE49-F238E27FC236}">
                <a16:creationId xmlns:a16="http://schemas.microsoft.com/office/drawing/2014/main" id="{2EC944FD-6A02-4989-A0B7-65554C95131F}"/>
              </a:ext>
            </a:extLst>
          </p:cNvPr>
          <p:cNvSpPr>
            <a:spLocks noGrp="1"/>
          </p:cNvSpPr>
          <p:nvPr>
            <p:ph type="sldNum" sz="quarter" idx="12"/>
          </p:nvPr>
        </p:nvSpPr>
        <p:spPr/>
        <p:txBody>
          <a:bodyPr/>
          <a:lstStyle/>
          <a:p>
            <a:fld id="{43591582-2077-1942-AFD5-6588A38C7D47}" type="slidenum">
              <a:rPr lang="en-US" smtClean="0"/>
              <a:pPr/>
              <a:t>‹#›</a:t>
            </a:fld>
            <a:endParaRPr lang="en-US" dirty="0"/>
          </a:p>
        </p:txBody>
      </p:sp>
    </p:spTree>
    <p:extLst>
      <p:ext uri="{BB962C8B-B14F-4D97-AF65-F5344CB8AC3E}">
        <p14:creationId xmlns:p14="http://schemas.microsoft.com/office/powerpoint/2010/main" val="317062346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41423F-E7DC-42A7-BD90-0CD772D0B6E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AA269A-7300-4EFA-ACDF-FE971AFD44B5}"/>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E8C884-FA25-464B-A4DE-171E13234B9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A8D8258-6FDC-4791-A98C-460AFA161395}"/>
              </a:ext>
            </a:extLst>
          </p:cNvPr>
          <p:cNvSpPr>
            <a:spLocks noGrp="1"/>
          </p:cNvSpPr>
          <p:nvPr>
            <p:ph type="ftr" sz="quarter" idx="11"/>
          </p:nvPr>
        </p:nvSpPr>
        <p:spPr/>
        <p:txBody>
          <a:bodyPr/>
          <a:lstStyle/>
          <a:p>
            <a:r>
              <a:rPr lang="en-US"/>
              <a:t>©2016 UMass Memorial Heath Care</a:t>
            </a:r>
          </a:p>
        </p:txBody>
      </p:sp>
      <p:sp>
        <p:nvSpPr>
          <p:cNvPr id="6" name="Slide Number Placeholder 5">
            <a:extLst>
              <a:ext uri="{FF2B5EF4-FFF2-40B4-BE49-F238E27FC236}">
                <a16:creationId xmlns:a16="http://schemas.microsoft.com/office/drawing/2014/main" id="{A9C3CB27-C574-4129-B92D-886AE2E39999}"/>
              </a:ext>
            </a:extLst>
          </p:cNvPr>
          <p:cNvSpPr>
            <a:spLocks noGrp="1"/>
          </p:cNvSpPr>
          <p:nvPr>
            <p:ph type="sldNum" sz="quarter" idx="12"/>
          </p:nvPr>
        </p:nvSpPr>
        <p:spPr/>
        <p:txBody>
          <a:bodyPr/>
          <a:lstStyle/>
          <a:p>
            <a:fld id="{43591582-2077-1942-AFD5-6588A38C7D47}" type="slidenum">
              <a:rPr lang="en-US" smtClean="0"/>
              <a:pPr/>
              <a:t>‹#›</a:t>
            </a:fld>
            <a:endParaRPr lang="en-US" dirty="0"/>
          </a:p>
        </p:txBody>
      </p:sp>
    </p:spTree>
    <p:extLst>
      <p:ext uri="{BB962C8B-B14F-4D97-AF65-F5344CB8AC3E}">
        <p14:creationId xmlns:p14="http://schemas.microsoft.com/office/powerpoint/2010/main" val="49317477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457200" y="205979"/>
            <a:ext cx="8229600" cy="857250"/>
          </a:xfrm>
        </p:spPr>
        <p:txBody>
          <a:bodyPr/>
          <a:lstStyle/>
          <a:p>
            <a:r>
              <a:rPr lang="en-US" dirty="0"/>
              <a:t>Click to edit Master title style</a:t>
            </a:r>
          </a:p>
        </p:txBody>
      </p:sp>
      <p:sp>
        <p:nvSpPr>
          <p:cNvPr id="4" name="Content Placeholder 2"/>
          <p:cNvSpPr>
            <a:spLocks noGrp="1"/>
          </p:cNvSpPr>
          <p:nvPr>
            <p:ph idx="1"/>
          </p:nvPr>
        </p:nvSpPr>
        <p:spPr>
          <a:xfrm>
            <a:off x="457200" y="1200151"/>
            <a:ext cx="8229600" cy="26860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905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0013" y="171450"/>
            <a:ext cx="7313612" cy="628650"/>
          </a:xfrm>
        </p:spPr>
        <p:txBody>
          <a:bodyPr/>
          <a:lstStyle/>
          <a:p>
            <a:r>
              <a:rPr lang="en-US"/>
              <a:t>Click to edit Master title style</a:t>
            </a:r>
          </a:p>
        </p:txBody>
      </p:sp>
      <p:sp>
        <p:nvSpPr>
          <p:cNvPr id="3" name="Text Placeholder 2"/>
          <p:cNvSpPr>
            <a:spLocks noGrp="1"/>
          </p:cNvSpPr>
          <p:nvPr>
            <p:ph type="body" sz="half" idx="1"/>
          </p:nvPr>
        </p:nvSpPr>
        <p:spPr>
          <a:xfrm>
            <a:off x="1370013" y="1370410"/>
            <a:ext cx="3579812"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2225" y="1370410"/>
            <a:ext cx="35814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D45A8E8-2F1C-444D-A9B9-5BC94154C8E4}" type="slidenum">
              <a:rPr lang="en-US"/>
              <a:pPr>
                <a:defRPr/>
              </a:pPr>
              <a:t>‹#›</a:t>
            </a:fld>
            <a:endParaRPr lang="en-US"/>
          </a:p>
        </p:txBody>
      </p:sp>
    </p:spTree>
    <p:extLst>
      <p:ext uri="{BB962C8B-B14F-4D97-AF65-F5344CB8AC3E}">
        <p14:creationId xmlns:p14="http://schemas.microsoft.com/office/powerpoint/2010/main" val="509733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12" name="Chart Placeholder 11">
            <a:extLst>
              <a:ext uri="{FF2B5EF4-FFF2-40B4-BE49-F238E27FC236}">
                <a16:creationId xmlns:a16="http://schemas.microsoft.com/office/drawing/2014/main" id="{3944FDB1-E884-46D9-ABD7-0AE33369C3A0}"/>
              </a:ext>
            </a:extLst>
          </p:cNvPr>
          <p:cNvSpPr>
            <a:spLocks noGrp="1"/>
          </p:cNvSpPr>
          <p:nvPr>
            <p:ph type="chart" sz="quarter" idx="10"/>
          </p:nvPr>
        </p:nvSpPr>
        <p:spPr>
          <a:xfrm>
            <a:off x="457201" y="1157289"/>
            <a:ext cx="8229601" cy="3228972"/>
          </a:xfrm>
        </p:spPr>
        <p:txBody>
          <a:bodyPr/>
          <a:lstStyle>
            <a:lvl1pPr>
              <a:defRPr>
                <a:latin typeface="+mn-lt"/>
              </a:defRPr>
            </a:lvl1pPr>
          </a:lstStyle>
          <a:p>
            <a:endParaRPr lang="en-US" dirty="0"/>
          </a:p>
        </p:txBody>
      </p:sp>
      <p:graphicFrame>
        <p:nvGraphicFramePr>
          <p:cNvPr id="3" name="Object 2" hidden="1"/>
          <p:cNvGraphicFramePr>
            <a:graphicFrameLocks noChangeAspect="1"/>
          </p:cNvGraphicFramePr>
          <p:nvPr userDrawn="1">
            <p:custDataLst>
              <p:tags r:id="rId1"/>
            </p:custDataLst>
          </p:nvPr>
        </p:nvGraphicFramePr>
        <p:xfrm>
          <a:off x="1" y="0"/>
          <a:ext cx="158750" cy="119063"/>
        </p:xfrm>
        <a:graphic>
          <a:graphicData uri="http://schemas.openxmlformats.org/presentationml/2006/ole">
            <mc:AlternateContent xmlns:mc="http://schemas.openxmlformats.org/markup-compatibility/2006">
              <mc:Choice xmlns:v="urn:schemas-microsoft-com:vml" Requires="v">
                <p:oleObj name="think-cell Slide" r:id="rId4" imgW="360" imgH="360" progId="">
                  <p:embed/>
                </p:oleObj>
              </mc:Choice>
              <mc:Fallback>
                <p:oleObj name="think-cell Slide" r:id="rId4" imgW="360" imgH="360" progId="">
                  <p:embed/>
                  <p:pic>
                    <p:nvPicPr>
                      <p:cNvPr id="3"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158750" cy="119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McK 2. Slide Title"/>
          <p:cNvSpPr>
            <a:spLocks noGrp="1"/>
          </p:cNvSpPr>
          <p:nvPr>
            <p:ph type="title"/>
            <p:custDataLst>
              <p:tags r:id="rId2"/>
            </p:custDataLst>
          </p:nvPr>
        </p:nvSpPr>
        <p:spPr/>
        <p:txBody>
          <a:bodyPr/>
          <a:lstStyle>
            <a:lvl1pPr>
              <a:defRPr lang="en-US" sz="1800" b="1" baseline="0" dirty="0">
                <a:solidFill>
                  <a:schemeClr val="tx1"/>
                </a:solidFill>
                <a:latin typeface="+mj-lt"/>
                <a:ea typeface="+mj-ea"/>
                <a:cs typeface="Arial" panose="020B0604020202020204" pitchFamily="34" charset="0"/>
              </a:defRPr>
            </a:lvl1pPr>
          </a:lstStyle>
          <a:p>
            <a:pPr lvl="0" algn="l" defTabSz="685072" rtl="0" eaLnBrk="1" fontAlgn="base" hangingPunct="1">
              <a:spcBef>
                <a:spcPct val="0"/>
              </a:spcBef>
              <a:spcAft>
                <a:spcPct val="0"/>
              </a:spcAft>
              <a:tabLst>
                <a:tab pos="206493" algn="l"/>
              </a:tabLst>
            </a:pPr>
            <a:r>
              <a:rPr lang="en-US" dirty="0"/>
              <a:t>Click to edit Master title style</a:t>
            </a:r>
          </a:p>
        </p:txBody>
      </p:sp>
      <p:cxnSp>
        <p:nvCxnSpPr>
          <p:cNvPr id="10" name="Straight Connector 9">
            <a:extLst>
              <a:ext uri="{FF2B5EF4-FFF2-40B4-BE49-F238E27FC236}">
                <a16:creationId xmlns:a16="http://schemas.microsoft.com/office/drawing/2014/main" id="{8205FF10-FB85-46B1-9436-EA327F349A01}"/>
              </a:ext>
            </a:extLst>
          </p:cNvPr>
          <p:cNvCxnSpPr/>
          <p:nvPr userDrawn="1"/>
        </p:nvCxnSpPr>
        <p:spPr>
          <a:xfrm>
            <a:off x="457200" y="757114"/>
            <a:ext cx="8229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3AA20ED5-B9AB-4593-9118-4FE900855309}"/>
              </a:ext>
            </a:extLst>
          </p:cNvPr>
          <p:cNvSpPr>
            <a:spLocks noGrp="1"/>
          </p:cNvSpPr>
          <p:nvPr>
            <p:ph type="subTitle" idx="1"/>
          </p:nvPr>
        </p:nvSpPr>
        <p:spPr>
          <a:xfrm>
            <a:off x="457200" y="808392"/>
            <a:ext cx="8229599" cy="246889"/>
          </a:xfrm>
        </p:spPr>
        <p:txBody>
          <a:bodyPr/>
          <a:lstStyle>
            <a:lvl1pPr marL="0" indent="0" algn="l">
              <a:buNone/>
              <a:defRPr sz="1050">
                <a:solidFill>
                  <a:schemeClr val="tx1">
                    <a:tint val="75000"/>
                  </a:schemeClr>
                </a:solidFill>
                <a:latin typeface="+mj-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20" name="Slide Number Placeholder 8">
            <a:extLst>
              <a:ext uri="{FF2B5EF4-FFF2-40B4-BE49-F238E27FC236}">
                <a16:creationId xmlns:a16="http://schemas.microsoft.com/office/drawing/2014/main" id="{BAEFD40A-67FB-4DF3-88EB-7E3706625EFB}"/>
              </a:ext>
            </a:extLst>
          </p:cNvPr>
          <p:cNvSpPr>
            <a:spLocks noGrp="1"/>
          </p:cNvSpPr>
          <p:nvPr>
            <p:ph type="sldNum" sz="quarter" idx="13"/>
          </p:nvPr>
        </p:nvSpPr>
        <p:spPr>
          <a:xfrm>
            <a:off x="8514002" y="4962558"/>
            <a:ext cx="629999" cy="180943"/>
          </a:xfrm>
        </p:spPr>
        <p:txBody>
          <a:bodyPr/>
          <a:lstStyle/>
          <a:p>
            <a:fld id="{015238DE-81BF-4FFF-94AB-0F6ABEA7BDDD}" type="slidenum">
              <a:rPr lang="en-US" smtClean="0"/>
              <a:t>‹#›</a:t>
            </a:fld>
            <a:endParaRPr lang="en-US" dirty="0"/>
          </a:p>
        </p:txBody>
      </p:sp>
    </p:spTree>
    <p:extLst>
      <p:ext uri="{BB962C8B-B14F-4D97-AF65-F5344CB8AC3E}">
        <p14:creationId xmlns:p14="http://schemas.microsoft.com/office/powerpoint/2010/main" val="396532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569214"/>
            <a:ext cx="7543800" cy="2674620"/>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3341716"/>
            <a:ext cx="7543800" cy="85725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04EB26D-31B5-4F96-8C35-9B18C0489950}"/>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31CA67A-1151-4EE5-AB8A-16D9CE7DB579}"/>
              </a:ext>
            </a:extLst>
          </p:cNvPr>
          <p:cNvPicPr>
            <a:picLocks noChangeAspect="1"/>
          </p:cNvPicPr>
          <p:nvPr userDrawn="1"/>
        </p:nvPicPr>
        <p:blipFill>
          <a:blip r:embed="rId2" cstate="screen">
            <a:alphaModFix amt="57000"/>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2" name="Picture 11">
            <a:extLst>
              <a:ext uri="{FF2B5EF4-FFF2-40B4-BE49-F238E27FC236}">
                <a16:creationId xmlns:a16="http://schemas.microsoft.com/office/drawing/2014/main" id="{0FE9BB2D-C101-4B6C-B1DD-5FD870AFC01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42613"/>
          <a:stretch/>
        </p:blipFill>
        <p:spPr>
          <a:xfrm>
            <a:off x="4" y="0"/>
            <a:ext cx="5247503" cy="5143500"/>
          </a:xfrm>
          <a:prstGeom prst="rect">
            <a:avLst/>
          </a:prstGeom>
          <a:effectLst>
            <a:outerShdw blurRad="50800" dist="38100" dir="2700000" algn="tl" rotWithShape="0">
              <a:prstClr val="black">
                <a:alpha val="43000"/>
              </a:prstClr>
            </a:outerShdw>
          </a:effectLst>
        </p:spPr>
      </p:pic>
    </p:spTree>
    <p:extLst>
      <p:ext uri="{BB962C8B-B14F-4D97-AF65-F5344CB8AC3E}">
        <p14:creationId xmlns:p14="http://schemas.microsoft.com/office/powerpoint/2010/main" val="3824428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©2016 UMass Memorial Heath Care</a:t>
            </a:r>
          </a:p>
        </p:txBody>
      </p:sp>
      <p:sp>
        <p:nvSpPr>
          <p:cNvPr id="6" name="Slide Number Placeholder 5"/>
          <p:cNvSpPr>
            <a:spLocks noGrp="1"/>
          </p:cNvSpPr>
          <p:nvPr>
            <p:ph type="sldNum" sz="quarter" idx="12"/>
          </p:nvPr>
        </p:nvSpPr>
        <p:spPr/>
        <p:txBody>
          <a:bodyPr/>
          <a:lstStyle/>
          <a:p>
            <a:fld id="{43591582-2077-1942-AFD5-6588A38C7D47}" type="slidenum">
              <a:rPr lang="en-US" smtClean="0"/>
              <a:pPr/>
              <a:t>‹#›</a:t>
            </a:fld>
            <a:endParaRPr lang="en-US"/>
          </a:p>
        </p:txBody>
      </p:sp>
    </p:spTree>
    <p:extLst>
      <p:ext uri="{BB962C8B-B14F-4D97-AF65-F5344CB8AC3E}">
        <p14:creationId xmlns:p14="http://schemas.microsoft.com/office/powerpoint/2010/main" val="352149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69214"/>
            <a:ext cx="7543800" cy="267462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3339846"/>
            <a:ext cx="7543800" cy="85725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©2016 UMass Memorial Heath Care</a:t>
            </a:r>
          </a:p>
        </p:txBody>
      </p:sp>
      <p:sp>
        <p:nvSpPr>
          <p:cNvPr id="6" name="Slide Number Placeholder 5"/>
          <p:cNvSpPr>
            <a:spLocks noGrp="1"/>
          </p:cNvSpPr>
          <p:nvPr>
            <p:ph type="sldNum" sz="quarter" idx="12"/>
          </p:nvPr>
        </p:nvSpPr>
        <p:spPr/>
        <p:txBody>
          <a:bodyPr/>
          <a:lstStyle/>
          <a:p>
            <a:fld id="{43591582-2077-1942-AFD5-6588A38C7D47}" type="slidenum">
              <a:rPr lang="en-US" smtClean="0"/>
              <a:pPr/>
              <a:t>‹#›</a:t>
            </a:fld>
            <a:endParaRPr lang="en-US"/>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7AA9088-BA31-4A99-B6F8-DC7C8C415131}"/>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39FA373-24D1-426F-9128-307FF5F77266}"/>
              </a:ext>
            </a:extLst>
          </p:cNvPr>
          <p:cNvPicPr>
            <a:picLocks noChangeAspect="1"/>
          </p:cNvPicPr>
          <p:nvPr userDrawn="1"/>
        </p:nvPicPr>
        <p:blipFill>
          <a:blip r:embed="rId2" cstate="screen">
            <a:alphaModFix amt="57000"/>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2" name="Picture 11">
            <a:extLst>
              <a:ext uri="{FF2B5EF4-FFF2-40B4-BE49-F238E27FC236}">
                <a16:creationId xmlns:a16="http://schemas.microsoft.com/office/drawing/2014/main" id="{81C23228-EACB-44FF-A710-4CF1CE370D4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a:effectLst/>
        </p:spPr>
      </p:pic>
      <p:pic>
        <p:nvPicPr>
          <p:cNvPr id="13" name="Picture 12">
            <a:extLst>
              <a:ext uri="{FF2B5EF4-FFF2-40B4-BE49-F238E27FC236}">
                <a16:creationId xmlns:a16="http://schemas.microsoft.com/office/drawing/2014/main" id="{B07419F6-7C94-438D-9E02-FEF94CA6414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7770" y="255021"/>
            <a:ext cx="1320629" cy="310348"/>
          </a:xfrm>
          <a:prstGeom prst="rect">
            <a:avLst/>
          </a:prstGeom>
        </p:spPr>
      </p:pic>
    </p:spTree>
    <p:extLst>
      <p:ext uri="{BB962C8B-B14F-4D97-AF65-F5344CB8AC3E}">
        <p14:creationId xmlns:p14="http://schemas.microsoft.com/office/powerpoint/2010/main" val="321243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384301"/>
            <a:ext cx="3703320" cy="3017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384301"/>
            <a:ext cx="3703320" cy="3017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©2016 UMass Memorial Heath Care</a:t>
            </a:r>
          </a:p>
        </p:txBody>
      </p:sp>
      <p:sp>
        <p:nvSpPr>
          <p:cNvPr id="7" name="Slide Number Placeholder 6"/>
          <p:cNvSpPr>
            <a:spLocks noGrp="1"/>
          </p:cNvSpPr>
          <p:nvPr>
            <p:ph type="sldNum" sz="quarter" idx="12"/>
          </p:nvPr>
        </p:nvSpPr>
        <p:spPr/>
        <p:txBody>
          <a:bodyPr/>
          <a:lstStyle/>
          <a:p>
            <a:fld id="{43591582-2077-1942-AFD5-6588A38C7D47}" type="slidenum">
              <a:rPr lang="en-US" smtClean="0"/>
              <a:pPr/>
              <a:t>‹#›</a:t>
            </a:fld>
            <a:endParaRPr lang="en-US" dirty="0"/>
          </a:p>
        </p:txBody>
      </p:sp>
    </p:spTree>
    <p:extLst>
      <p:ext uri="{BB962C8B-B14F-4D97-AF65-F5344CB8AC3E}">
        <p14:creationId xmlns:p14="http://schemas.microsoft.com/office/powerpoint/2010/main" val="3601481088"/>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22960" y="1936751"/>
            <a:ext cx="3703320" cy="25336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63440" y="1936751"/>
            <a:ext cx="3703320" cy="25336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a:t>©2016 UMass Memorial Heath Care</a:t>
            </a:r>
          </a:p>
        </p:txBody>
      </p:sp>
      <p:sp>
        <p:nvSpPr>
          <p:cNvPr id="9" name="Slide Number Placeholder 8"/>
          <p:cNvSpPr>
            <a:spLocks noGrp="1"/>
          </p:cNvSpPr>
          <p:nvPr>
            <p:ph type="sldNum" sz="quarter" idx="12"/>
          </p:nvPr>
        </p:nvSpPr>
        <p:spPr/>
        <p:txBody>
          <a:bodyPr/>
          <a:lstStyle/>
          <a:p>
            <a:fld id="{43591582-2077-1942-AFD5-6588A38C7D47}" type="slidenum">
              <a:rPr lang="en-US" smtClean="0"/>
              <a:pPr/>
              <a:t>‹#›</a:t>
            </a:fld>
            <a:endParaRPr lang="en-US" dirty="0"/>
          </a:p>
        </p:txBody>
      </p:sp>
    </p:spTree>
    <p:extLst>
      <p:ext uri="{BB962C8B-B14F-4D97-AF65-F5344CB8AC3E}">
        <p14:creationId xmlns:p14="http://schemas.microsoft.com/office/powerpoint/2010/main" val="3015242190"/>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2B981-3B28-4F1C-A13C-392872D3C5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8E2E48-6947-4BE7-9AEC-49BC7809F9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66BA56-9381-4019-892A-F7F768A6E2F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76E4029-8F02-47D6-9279-85D59EA0BC84}"/>
              </a:ext>
            </a:extLst>
          </p:cNvPr>
          <p:cNvSpPr>
            <a:spLocks noGrp="1"/>
          </p:cNvSpPr>
          <p:nvPr>
            <p:ph type="ftr" sz="quarter" idx="11"/>
          </p:nvPr>
        </p:nvSpPr>
        <p:spPr/>
        <p:txBody>
          <a:bodyPr/>
          <a:lstStyle/>
          <a:p>
            <a:r>
              <a:rPr lang="en-US"/>
              <a:t>©2016 UMass Memorial Heath Care</a:t>
            </a:r>
          </a:p>
        </p:txBody>
      </p:sp>
      <p:sp>
        <p:nvSpPr>
          <p:cNvPr id="6" name="Slide Number Placeholder 5">
            <a:extLst>
              <a:ext uri="{FF2B5EF4-FFF2-40B4-BE49-F238E27FC236}">
                <a16:creationId xmlns:a16="http://schemas.microsoft.com/office/drawing/2014/main" id="{A7CA854F-8C31-4459-922F-3B04FB89C3CC}"/>
              </a:ext>
            </a:extLst>
          </p:cNvPr>
          <p:cNvSpPr>
            <a:spLocks noGrp="1"/>
          </p:cNvSpPr>
          <p:nvPr>
            <p:ph type="sldNum" sz="quarter" idx="12"/>
          </p:nvPr>
        </p:nvSpPr>
        <p:spPr/>
        <p:txBody>
          <a:bodyPr/>
          <a:lstStyle/>
          <a:p>
            <a:fld id="{43591582-2077-1942-AFD5-6588A38C7D47}" type="slidenum">
              <a:rPr lang="en-US" smtClean="0"/>
              <a:pPr/>
              <a:t>‹#›</a:t>
            </a:fld>
            <a:endParaRPr lang="en-US"/>
          </a:p>
        </p:txBody>
      </p:sp>
    </p:spTree>
    <p:extLst>
      <p:ext uri="{BB962C8B-B14F-4D97-AF65-F5344CB8AC3E}">
        <p14:creationId xmlns:p14="http://schemas.microsoft.com/office/powerpoint/2010/main" val="802949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©2016 UMass Memorial Heath Care</a:t>
            </a:r>
          </a:p>
        </p:txBody>
      </p:sp>
      <p:sp>
        <p:nvSpPr>
          <p:cNvPr id="5" name="Slide Number Placeholder 4"/>
          <p:cNvSpPr>
            <a:spLocks noGrp="1"/>
          </p:cNvSpPr>
          <p:nvPr>
            <p:ph type="sldNum" sz="quarter" idx="12"/>
          </p:nvPr>
        </p:nvSpPr>
        <p:spPr/>
        <p:txBody>
          <a:bodyPr/>
          <a:lstStyle/>
          <a:p>
            <a:fld id="{43591582-2077-1942-AFD5-6588A38C7D47}" type="slidenum">
              <a:rPr lang="en-US" smtClean="0"/>
              <a:pPr/>
              <a:t>‹#›</a:t>
            </a:fld>
            <a:endParaRPr lang="en-US"/>
          </a:p>
        </p:txBody>
      </p:sp>
    </p:spTree>
    <p:extLst>
      <p:ext uri="{BB962C8B-B14F-4D97-AF65-F5344CB8AC3E}">
        <p14:creationId xmlns:p14="http://schemas.microsoft.com/office/powerpoint/2010/main" val="198120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4800600"/>
            <a:ext cx="9141619" cy="3429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4750737"/>
            <a:ext cx="9141619" cy="480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©2016 UMass Memorial Heath Care</a:t>
            </a:r>
          </a:p>
        </p:txBody>
      </p:sp>
      <p:sp>
        <p:nvSpPr>
          <p:cNvPr id="9" name="Slide Number Placeholder 8"/>
          <p:cNvSpPr>
            <a:spLocks noGrp="1"/>
          </p:cNvSpPr>
          <p:nvPr>
            <p:ph type="sldNum" sz="quarter" idx="12"/>
          </p:nvPr>
        </p:nvSpPr>
        <p:spPr/>
        <p:txBody>
          <a:bodyPr/>
          <a:lstStyle/>
          <a:p>
            <a:fld id="{43591582-2077-1942-AFD5-6588A38C7D47}" type="slidenum">
              <a:rPr lang="en-US" smtClean="0"/>
              <a:pPr/>
              <a:t>‹#›</a:t>
            </a:fld>
            <a:endParaRPr lang="en-US"/>
          </a:p>
        </p:txBody>
      </p:sp>
    </p:spTree>
    <p:extLst>
      <p:ext uri="{BB962C8B-B14F-4D97-AF65-F5344CB8AC3E}">
        <p14:creationId xmlns:p14="http://schemas.microsoft.com/office/powerpoint/2010/main" val="320169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51435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548640"/>
            <a:ext cx="4869180" cy="3943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194560"/>
            <a:ext cx="2400300" cy="2534343"/>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a:xfrm>
            <a:off x="349134" y="4844839"/>
            <a:ext cx="1963883" cy="273844"/>
          </a:xfrm>
        </p:spPr>
        <p:txBody>
          <a:bodyPr/>
          <a:lstStyle>
            <a:lvl1pPr algn="l">
              <a:defRPr/>
            </a:lvl1pPr>
          </a:lstStyle>
          <a:p>
            <a:endParaRPr lang="en-US" dirty="0"/>
          </a:p>
        </p:txBody>
      </p:sp>
      <p:sp>
        <p:nvSpPr>
          <p:cNvPr id="6" name="Footer Placeholder 5"/>
          <p:cNvSpPr>
            <a:spLocks noGrp="1"/>
          </p:cNvSpPr>
          <p:nvPr>
            <p:ph type="ftr" sz="quarter" idx="11"/>
          </p:nvPr>
        </p:nvSpPr>
        <p:spPr>
          <a:xfrm>
            <a:off x="3600450" y="4844839"/>
            <a:ext cx="3486150" cy="273844"/>
          </a:xfrm>
        </p:spPr>
        <p:txBody>
          <a:bodyPr/>
          <a:lstStyle>
            <a:lvl1pPr algn="l">
              <a:defRPr>
                <a:solidFill>
                  <a:schemeClr val="tx2"/>
                </a:solidFill>
              </a:defRPr>
            </a:lvl1pPr>
          </a:lstStyle>
          <a:p>
            <a:r>
              <a:rPr lang="en-US"/>
              <a:t>©2016 UMass Memorial Heath Care</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3591582-2077-1942-AFD5-6588A38C7D47}" type="slidenum">
              <a:rPr lang="en-US" smtClean="0"/>
              <a:pPr/>
              <a:t>‹#›</a:t>
            </a:fld>
            <a:endParaRPr lang="en-US" dirty="0"/>
          </a:p>
        </p:txBody>
      </p:sp>
    </p:spTree>
    <p:extLst>
      <p:ext uri="{BB962C8B-B14F-4D97-AF65-F5344CB8AC3E}">
        <p14:creationId xmlns:p14="http://schemas.microsoft.com/office/powerpoint/2010/main" val="2940405023"/>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714750"/>
            <a:ext cx="9141619" cy="142875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3686307"/>
            <a:ext cx="9141619" cy="480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3806190"/>
            <a:ext cx="7585234" cy="617220"/>
          </a:xfrm>
        </p:spPr>
        <p:txBody>
          <a:bodyPr lIns="91440" tIns="0" rIns="91440" bIns="0" anchor="b">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3686307"/>
          </a:xfrm>
          <a:solidFill>
            <a:schemeClr val="bg2">
              <a:lumMod val="90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22960" y="4430268"/>
            <a:ext cx="7584948" cy="44577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©2016 UMass Memorial Heath Care</a:t>
            </a:r>
          </a:p>
        </p:txBody>
      </p:sp>
      <p:sp>
        <p:nvSpPr>
          <p:cNvPr id="7" name="Slide Number Placeholder 6"/>
          <p:cNvSpPr>
            <a:spLocks noGrp="1"/>
          </p:cNvSpPr>
          <p:nvPr>
            <p:ph type="sldNum" sz="quarter" idx="12"/>
          </p:nvPr>
        </p:nvSpPr>
        <p:spPr/>
        <p:txBody>
          <a:bodyPr/>
          <a:lstStyle/>
          <a:p>
            <a:fld id="{43591582-2077-1942-AFD5-6588A38C7D47}" type="slidenum">
              <a:rPr lang="en-US" smtClean="0"/>
              <a:pPr/>
              <a:t>‹#›</a:t>
            </a:fld>
            <a:endParaRPr lang="en-US" dirty="0"/>
          </a:p>
        </p:txBody>
      </p:sp>
    </p:spTree>
    <p:extLst>
      <p:ext uri="{BB962C8B-B14F-4D97-AF65-F5344CB8AC3E}">
        <p14:creationId xmlns:p14="http://schemas.microsoft.com/office/powerpoint/2010/main" val="1961120190"/>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©2016 UMass Memorial Heath Care</a:t>
            </a:r>
          </a:p>
        </p:txBody>
      </p:sp>
      <p:sp>
        <p:nvSpPr>
          <p:cNvPr id="6" name="Slide Number Placeholder 5"/>
          <p:cNvSpPr>
            <a:spLocks noGrp="1"/>
          </p:cNvSpPr>
          <p:nvPr>
            <p:ph type="sldNum" sz="quarter" idx="12"/>
          </p:nvPr>
        </p:nvSpPr>
        <p:spPr/>
        <p:txBody>
          <a:bodyPr/>
          <a:lstStyle/>
          <a:p>
            <a:fld id="{43591582-2077-1942-AFD5-6588A38C7D47}" type="slidenum">
              <a:rPr lang="en-US" smtClean="0"/>
              <a:pPr/>
              <a:t>‹#›</a:t>
            </a:fld>
            <a:endParaRPr lang="en-US" dirty="0"/>
          </a:p>
        </p:txBody>
      </p:sp>
    </p:spTree>
    <p:extLst>
      <p:ext uri="{BB962C8B-B14F-4D97-AF65-F5344CB8AC3E}">
        <p14:creationId xmlns:p14="http://schemas.microsoft.com/office/powerpoint/2010/main" val="1971972327"/>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309226"/>
            <a:ext cx="1971675" cy="431992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9226"/>
            <a:ext cx="5800725" cy="4319924"/>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©2016 UMass Memorial Heath Care</a:t>
            </a:r>
          </a:p>
        </p:txBody>
      </p:sp>
      <p:sp>
        <p:nvSpPr>
          <p:cNvPr id="6" name="Slide Number Placeholder 5"/>
          <p:cNvSpPr>
            <a:spLocks noGrp="1"/>
          </p:cNvSpPr>
          <p:nvPr>
            <p:ph type="sldNum" sz="quarter" idx="12"/>
          </p:nvPr>
        </p:nvSpPr>
        <p:spPr/>
        <p:txBody>
          <a:bodyPr/>
          <a:lstStyle/>
          <a:p>
            <a:fld id="{43591582-2077-1942-AFD5-6588A38C7D47}" type="slidenum">
              <a:rPr lang="en-US" smtClean="0"/>
              <a:pPr/>
              <a:t>‹#›</a:t>
            </a:fld>
            <a:endParaRPr lang="en-US" dirty="0"/>
          </a:p>
        </p:txBody>
      </p:sp>
    </p:spTree>
    <p:extLst>
      <p:ext uri="{BB962C8B-B14F-4D97-AF65-F5344CB8AC3E}">
        <p14:creationId xmlns:p14="http://schemas.microsoft.com/office/powerpoint/2010/main" val="955968306"/>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457200" y="205979"/>
            <a:ext cx="8229600" cy="857250"/>
          </a:xfrm>
        </p:spPr>
        <p:txBody>
          <a:bodyPr/>
          <a:lstStyle/>
          <a:p>
            <a:r>
              <a:rPr lang="en-US" dirty="0"/>
              <a:t>Click to edit Master title style</a:t>
            </a:r>
          </a:p>
        </p:txBody>
      </p:sp>
      <p:sp>
        <p:nvSpPr>
          <p:cNvPr id="4" name="Content Placeholder 2"/>
          <p:cNvSpPr>
            <a:spLocks noGrp="1"/>
          </p:cNvSpPr>
          <p:nvPr>
            <p:ph idx="1"/>
          </p:nvPr>
        </p:nvSpPr>
        <p:spPr>
          <a:xfrm>
            <a:off x="457200" y="1200151"/>
            <a:ext cx="8229600" cy="26860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396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0013" y="171450"/>
            <a:ext cx="7313612" cy="628650"/>
          </a:xfrm>
        </p:spPr>
        <p:txBody>
          <a:bodyPr/>
          <a:lstStyle/>
          <a:p>
            <a:r>
              <a:rPr lang="en-US"/>
              <a:t>Click to edit Master title style</a:t>
            </a:r>
          </a:p>
        </p:txBody>
      </p:sp>
      <p:sp>
        <p:nvSpPr>
          <p:cNvPr id="3" name="Text Placeholder 2"/>
          <p:cNvSpPr>
            <a:spLocks noGrp="1"/>
          </p:cNvSpPr>
          <p:nvPr>
            <p:ph type="body" sz="half" idx="1"/>
          </p:nvPr>
        </p:nvSpPr>
        <p:spPr>
          <a:xfrm>
            <a:off x="1370013" y="1370410"/>
            <a:ext cx="3579812"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2225" y="1370410"/>
            <a:ext cx="35814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D45A8E8-2F1C-444D-A9B9-5BC94154C8E4}" type="slidenum">
              <a:rPr lang="en-US"/>
              <a:pPr>
                <a:defRPr/>
              </a:pPr>
              <a:t>‹#›</a:t>
            </a:fld>
            <a:endParaRPr lang="en-US"/>
          </a:p>
        </p:txBody>
      </p:sp>
    </p:spTree>
    <p:extLst>
      <p:ext uri="{BB962C8B-B14F-4D97-AF65-F5344CB8AC3E}">
        <p14:creationId xmlns:p14="http://schemas.microsoft.com/office/powerpoint/2010/main" val="3883931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2E49-82B5-41CF-9739-9AC9499C06A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FF9B8C1-BA46-45FA-8BF0-46497856981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A8E6E5-3E27-4EE4-B8F9-B8ED45C44F8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D3D2D70-C738-444F-8602-7DC4923B9ACF}"/>
              </a:ext>
            </a:extLst>
          </p:cNvPr>
          <p:cNvSpPr>
            <a:spLocks noGrp="1"/>
          </p:cNvSpPr>
          <p:nvPr>
            <p:ph type="ftr" sz="quarter" idx="11"/>
          </p:nvPr>
        </p:nvSpPr>
        <p:spPr/>
        <p:txBody>
          <a:bodyPr/>
          <a:lstStyle/>
          <a:p>
            <a:r>
              <a:rPr lang="en-US"/>
              <a:t>©2016 UMass Memorial Heath Care</a:t>
            </a:r>
          </a:p>
        </p:txBody>
      </p:sp>
      <p:sp>
        <p:nvSpPr>
          <p:cNvPr id="6" name="Slide Number Placeholder 5">
            <a:extLst>
              <a:ext uri="{FF2B5EF4-FFF2-40B4-BE49-F238E27FC236}">
                <a16:creationId xmlns:a16="http://schemas.microsoft.com/office/drawing/2014/main" id="{B5A2AD4E-C950-42CA-B0EF-43330100A464}"/>
              </a:ext>
            </a:extLst>
          </p:cNvPr>
          <p:cNvSpPr>
            <a:spLocks noGrp="1"/>
          </p:cNvSpPr>
          <p:nvPr>
            <p:ph type="sldNum" sz="quarter" idx="12"/>
          </p:nvPr>
        </p:nvSpPr>
        <p:spPr/>
        <p:txBody>
          <a:bodyPr/>
          <a:lstStyle/>
          <a:p>
            <a:fld id="{43591582-2077-1942-AFD5-6588A38C7D47}" type="slidenum">
              <a:rPr lang="en-US" smtClean="0"/>
              <a:pPr/>
              <a:t>‹#›</a:t>
            </a:fld>
            <a:endParaRPr lang="en-US"/>
          </a:p>
        </p:txBody>
      </p:sp>
      <p:sp>
        <p:nvSpPr>
          <p:cNvPr id="7" name="Rectangle 6">
            <a:extLst>
              <a:ext uri="{FF2B5EF4-FFF2-40B4-BE49-F238E27FC236}">
                <a16:creationId xmlns:a16="http://schemas.microsoft.com/office/drawing/2014/main" id="{E1722502-2CF9-47DD-A4BB-1F62E0E1A848}"/>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AC6DB00-ED90-4481-A2E5-55A048F91DD1}"/>
              </a:ext>
            </a:extLst>
          </p:cNvPr>
          <p:cNvPicPr>
            <a:picLocks noChangeAspect="1"/>
          </p:cNvPicPr>
          <p:nvPr userDrawn="1"/>
        </p:nvPicPr>
        <p:blipFill>
          <a:blip r:embed="rId2" cstate="screen">
            <a:alphaModFix amt="57000"/>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E47AF6E9-EA4D-46C5-BDD1-F83474ED76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a:effectLst/>
        </p:spPr>
      </p:pic>
      <p:pic>
        <p:nvPicPr>
          <p:cNvPr id="10" name="Picture 9">
            <a:extLst>
              <a:ext uri="{FF2B5EF4-FFF2-40B4-BE49-F238E27FC236}">
                <a16:creationId xmlns:a16="http://schemas.microsoft.com/office/drawing/2014/main" id="{9A5B1A58-444C-4640-BA9B-3A3EE11FEF9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7770" y="255021"/>
            <a:ext cx="1320629" cy="310348"/>
          </a:xfrm>
          <a:prstGeom prst="rect">
            <a:avLst/>
          </a:prstGeom>
        </p:spPr>
      </p:pic>
    </p:spTree>
    <p:extLst>
      <p:ext uri="{BB962C8B-B14F-4D97-AF65-F5344CB8AC3E}">
        <p14:creationId xmlns:p14="http://schemas.microsoft.com/office/powerpoint/2010/main" val="38582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A6437-7F61-472F-8882-5329C9EBF9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653027-D283-4B56-AB5A-DBD574ED082A}"/>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025175-F493-42F1-BD23-81F18F26B0DE}"/>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4215B9-3551-44A7-B050-B7117CA883F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8ED429D6-B416-4A99-ADB9-0A1158BFDCE3}"/>
              </a:ext>
            </a:extLst>
          </p:cNvPr>
          <p:cNvSpPr>
            <a:spLocks noGrp="1"/>
          </p:cNvSpPr>
          <p:nvPr>
            <p:ph type="ftr" sz="quarter" idx="11"/>
          </p:nvPr>
        </p:nvSpPr>
        <p:spPr/>
        <p:txBody>
          <a:bodyPr/>
          <a:lstStyle/>
          <a:p>
            <a:r>
              <a:rPr lang="en-US"/>
              <a:t>©2016 UMass Memorial Heath Care</a:t>
            </a:r>
          </a:p>
        </p:txBody>
      </p:sp>
      <p:sp>
        <p:nvSpPr>
          <p:cNvPr id="7" name="Slide Number Placeholder 6">
            <a:extLst>
              <a:ext uri="{FF2B5EF4-FFF2-40B4-BE49-F238E27FC236}">
                <a16:creationId xmlns:a16="http://schemas.microsoft.com/office/drawing/2014/main" id="{7C575024-FA8B-45B4-BDFA-D7FC390FED88}"/>
              </a:ext>
            </a:extLst>
          </p:cNvPr>
          <p:cNvSpPr>
            <a:spLocks noGrp="1"/>
          </p:cNvSpPr>
          <p:nvPr>
            <p:ph type="sldNum" sz="quarter" idx="12"/>
          </p:nvPr>
        </p:nvSpPr>
        <p:spPr/>
        <p:txBody>
          <a:bodyPr/>
          <a:lstStyle/>
          <a:p>
            <a:fld id="{43591582-2077-1942-AFD5-6588A38C7D47}" type="slidenum">
              <a:rPr lang="en-US" smtClean="0"/>
              <a:pPr/>
              <a:t>‹#›</a:t>
            </a:fld>
            <a:endParaRPr lang="en-US" dirty="0"/>
          </a:p>
        </p:txBody>
      </p:sp>
    </p:spTree>
    <p:extLst>
      <p:ext uri="{BB962C8B-B14F-4D97-AF65-F5344CB8AC3E}">
        <p14:creationId xmlns:p14="http://schemas.microsoft.com/office/powerpoint/2010/main" val="209958373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98EE0-0BDA-4119-A762-08E712B0947E}"/>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D6FF46-14AC-442A-BCD1-B7F79DDC7A0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62505B3-C6B8-447F-910F-A53D38816AB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86162F-0CAB-4BDE-A586-C666D887024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13CEDE7-0086-45A6-BFA2-320376F9F64E}"/>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C790AD-D4E4-48C3-B449-06589F2F2E37}"/>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E465AF99-D94F-45FF-AF77-FC4827D1ADA9}"/>
              </a:ext>
            </a:extLst>
          </p:cNvPr>
          <p:cNvSpPr>
            <a:spLocks noGrp="1"/>
          </p:cNvSpPr>
          <p:nvPr>
            <p:ph type="ftr" sz="quarter" idx="11"/>
          </p:nvPr>
        </p:nvSpPr>
        <p:spPr/>
        <p:txBody>
          <a:bodyPr/>
          <a:lstStyle/>
          <a:p>
            <a:r>
              <a:rPr lang="en-US"/>
              <a:t>©2016 UMass Memorial Heath Care</a:t>
            </a:r>
          </a:p>
        </p:txBody>
      </p:sp>
      <p:sp>
        <p:nvSpPr>
          <p:cNvPr id="9" name="Slide Number Placeholder 8">
            <a:extLst>
              <a:ext uri="{FF2B5EF4-FFF2-40B4-BE49-F238E27FC236}">
                <a16:creationId xmlns:a16="http://schemas.microsoft.com/office/drawing/2014/main" id="{2EFCF9E5-4BA3-4008-A930-957492A02A0B}"/>
              </a:ext>
            </a:extLst>
          </p:cNvPr>
          <p:cNvSpPr>
            <a:spLocks noGrp="1"/>
          </p:cNvSpPr>
          <p:nvPr>
            <p:ph type="sldNum" sz="quarter" idx="12"/>
          </p:nvPr>
        </p:nvSpPr>
        <p:spPr/>
        <p:txBody>
          <a:bodyPr/>
          <a:lstStyle/>
          <a:p>
            <a:fld id="{43591582-2077-1942-AFD5-6588A38C7D47}" type="slidenum">
              <a:rPr lang="en-US" smtClean="0"/>
              <a:pPr/>
              <a:t>‹#›</a:t>
            </a:fld>
            <a:endParaRPr lang="en-US" dirty="0"/>
          </a:p>
        </p:txBody>
      </p:sp>
    </p:spTree>
    <p:extLst>
      <p:ext uri="{BB962C8B-B14F-4D97-AF65-F5344CB8AC3E}">
        <p14:creationId xmlns:p14="http://schemas.microsoft.com/office/powerpoint/2010/main" val="307049201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D6AA1-DD77-4820-90A8-0D1C0A166C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D7C2B1-B432-4369-AC60-305168D9E0DB}"/>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C0B6197E-F321-486C-BC74-55C35D8D7DCB}"/>
              </a:ext>
            </a:extLst>
          </p:cNvPr>
          <p:cNvSpPr>
            <a:spLocks noGrp="1"/>
          </p:cNvSpPr>
          <p:nvPr>
            <p:ph type="ftr" sz="quarter" idx="11"/>
          </p:nvPr>
        </p:nvSpPr>
        <p:spPr/>
        <p:txBody>
          <a:bodyPr/>
          <a:lstStyle/>
          <a:p>
            <a:r>
              <a:rPr lang="en-US"/>
              <a:t>©2016 UMass Memorial Heath Care</a:t>
            </a:r>
          </a:p>
        </p:txBody>
      </p:sp>
      <p:sp>
        <p:nvSpPr>
          <p:cNvPr id="5" name="Slide Number Placeholder 4">
            <a:extLst>
              <a:ext uri="{FF2B5EF4-FFF2-40B4-BE49-F238E27FC236}">
                <a16:creationId xmlns:a16="http://schemas.microsoft.com/office/drawing/2014/main" id="{EF3E91A0-AE2D-4F83-BAB7-CC2104806979}"/>
              </a:ext>
            </a:extLst>
          </p:cNvPr>
          <p:cNvSpPr>
            <a:spLocks noGrp="1"/>
          </p:cNvSpPr>
          <p:nvPr>
            <p:ph type="sldNum" sz="quarter" idx="12"/>
          </p:nvPr>
        </p:nvSpPr>
        <p:spPr/>
        <p:txBody>
          <a:bodyPr/>
          <a:lstStyle/>
          <a:p>
            <a:fld id="{43591582-2077-1942-AFD5-6588A38C7D47}" type="slidenum">
              <a:rPr lang="en-US" smtClean="0"/>
              <a:pPr/>
              <a:t>‹#›</a:t>
            </a:fld>
            <a:endParaRPr lang="en-US"/>
          </a:p>
        </p:txBody>
      </p:sp>
    </p:spTree>
    <p:extLst>
      <p:ext uri="{BB962C8B-B14F-4D97-AF65-F5344CB8AC3E}">
        <p14:creationId xmlns:p14="http://schemas.microsoft.com/office/powerpoint/2010/main" val="361303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15B6CB-0607-4746-993C-2E1B3195EF49}"/>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188A7697-D673-448D-B850-163441FCC433}"/>
              </a:ext>
            </a:extLst>
          </p:cNvPr>
          <p:cNvSpPr>
            <a:spLocks noGrp="1"/>
          </p:cNvSpPr>
          <p:nvPr>
            <p:ph type="ftr" sz="quarter" idx="11"/>
          </p:nvPr>
        </p:nvSpPr>
        <p:spPr/>
        <p:txBody>
          <a:bodyPr/>
          <a:lstStyle/>
          <a:p>
            <a:r>
              <a:rPr lang="en-US"/>
              <a:t>©2016 UMass Memorial Heath Care</a:t>
            </a:r>
          </a:p>
        </p:txBody>
      </p:sp>
      <p:sp>
        <p:nvSpPr>
          <p:cNvPr id="4" name="Slide Number Placeholder 3">
            <a:extLst>
              <a:ext uri="{FF2B5EF4-FFF2-40B4-BE49-F238E27FC236}">
                <a16:creationId xmlns:a16="http://schemas.microsoft.com/office/drawing/2014/main" id="{30A11ED0-6D67-4228-978A-283C83EDBC0F}"/>
              </a:ext>
            </a:extLst>
          </p:cNvPr>
          <p:cNvSpPr>
            <a:spLocks noGrp="1"/>
          </p:cNvSpPr>
          <p:nvPr>
            <p:ph type="sldNum" sz="quarter" idx="12"/>
          </p:nvPr>
        </p:nvSpPr>
        <p:spPr/>
        <p:txBody>
          <a:bodyPr/>
          <a:lstStyle/>
          <a:p>
            <a:fld id="{43591582-2077-1942-AFD5-6588A38C7D47}" type="slidenum">
              <a:rPr lang="en-US" smtClean="0"/>
              <a:pPr/>
              <a:t>‹#›</a:t>
            </a:fld>
            <a:endParaRPr lang="en-US"/>
          </a:p>
        </p:txBody>
      </p:sp>
    </p:spTree>
    <p:extLst>
      <p:ext uri="{BB962C8B-B14F-4D97-AF65-F5344CB8AC3E}">
        <p14:creationId xmlns:p14="http://schemas.microsoft.com/office/powerpoint/2010/main" val="310789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2FF84-6D0A-42E0-8D0C-FA447BD2E8B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2280A40-E413-4043-9266-7F28E71765E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1437CF-3A69-4731-86AC-4A5AC3115FC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BC864B-E55A-4C2F-BB01-A1D33C5D2DD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193C7831-3FC3-4F1C-B3DA-F9E6A5C46E3C}"/>
              </a:ext>
            </a:extLst>
          </p:cNvPr>
          <p:cNvSpPr>
            <a:spLocks noGrp="1"/>
          </p:cNvSpPr>
          <p:nvPr>
            <p:ph type="ftr" sz="quarter" idx="11"/>
          </p:nvPr>
        </p:nvSpPr>
        <p:spPr/>
        <p:txBody>
          <a:bodyPr/>
          <a:lstStyle/>
          <a:p>
            <a:r>
              <a:rPr lang="en-US"/>
              <a:t>©2016 UMass Memorial Heath Care</a:t>
            </a:r>
          </a:p>
        </p:txBody>
      </p:sp>
      <p:sp>
        <p:nvSpPr>
          <p:cNvPr id="7" name="Slide Number Placeholder 6">
            <a:extLst>
              <a:ext uri="{FF2B5EF4-FFF2-40B4-BE49-F238E27FC236}">
                <a16:creationId xmlns:a16="http://schemas.microsoft.com/office/drawing/2014/main" id="{6DCA18CB-F99A-4190-9CC5-BE3F30D36339}"/>
              </a:ext>
            </a:extLst>
          </p:cNvPr>
          <p:cNvSpPr>
            <a:spLocks noGrp="1"/>
          </p:cNvSpPr>
          <p:nvPr>
            <p:ph type="sldNum" sz="quarter" idx="12"/>
          </p:nvPr>
        </p:nvSpPr>
        <p:spPr/>
        <p:txBody>
          <a:bodyPr/>
          <a:lstStyle/>
          <a:p>
            <a:fld id="{43591582-2077-1942-AFD5-6588A38C7D47}" type="slidenum">
              <a:rPr lang="en-US" smtClean="0"/>
              <a:pPr/>
              <a:t>‹#›</a:t>
            </a:fld>
            <a:endParaRPr lang="en-US" dirty="0"/>
          </a:p>
        </p:txBody>
      </p:sp>
    </p:spTree>
    <p:extLst>
      <p:ext uri="{BB962C8B-B14F-4D97-AF65-F5344CB8AC3E}">
        <p14:creationId xmlns:p14="http://schemas.microsoft.com/office/powerpoint/2010/main" val="373758066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BAE0-5AEB-4042-989E-DD44A9F5954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4C0D672-1C01-4B1B-8D39-64A29A6FC6D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BA5747E-8B7C-4BB8-90E7-13A83442EF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1D7F85E-32F2-4D15-8727-443DBD1F030D}"/>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BDB13FA7-48F4-43CC-8337-59EC24B35054}"/>
              </a:ext>
            </a:extLst>
          </p:cNvPr>
          <p:cNvSpPr>
            <a:spLocks noGrp="1"/>
          </p:cNvSpPr>
          <p:nvPr>
            <p:ph type="ftr" sz="quarter" idx="11"/>
          </p:nvPr>
        </p:nvSpPr>
        <p:spPr/>
        <p:txBody>
          <a:bodyPr/>
          <a:lstStyle/>
          <a:p>
            <a:r>
              <a:rPr lang="en-US"/>
              <a:t>©2016 UMass Memorial Heath Care</a:t>
            </a:r>
          </a:p>
        </p:txBody>
      </p:sp>
      <p:sp>
        <p:nvSpPr>
          <p:cNvPr id="7" name="Slide Number Placeholder 6">
            <a:extLst>
              <a:ext uri="{FF2B5EF4-FFF2-40B4-BE49-F238E27FC236}">
                <a16:creationId xmlns:a16="http://schemas.microsoft.com/office/drawing/2014/main" id="{6F3021CF-979E-494F-A369-5ECB19592455}"/>
              </a:ext>
            </a:extLst>
          </p:cNvPr>
          <p:cNvSpPr>
            <a:spLocks noGrp="1"/>
          </p:cNvSpPr>
          <p:nvPr>
            <p:ph type="sldNum" sz="quarter" idx="12"/>
          </p:nvPr>
        </p:nvSpPr>
        <p:spPr/>
        <p:txBody>
          <a:bodyPr/>
          <a:lstStyle/>
          <a:p>
            <a:fld id="{43591582-2077-1942-AFD5-6588A38C7D47}" type="slidenum">
              <a:rPr lang="en-US" smtClean="0"/>
              <a:pPr/>
              <a:t>‹#›</a:t>
            </a:fld>
            <a:endParaRPr lang="en-US" dirty="0"/>
          </a:p>
        </p:txBody>
      </p:sp>
    </p:spTree>
    <p:extLst>
      <p:ext uri="{BB962C8B-B14F-4D97-AF65-F5344CB8AC3E}">
        <p14:creationId xmlns:p14="http://schemas.microsoft.com/office/powerpoint/2010/main" val="95467302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9FC428-C420-4249-B27F-303097335F3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5FBF39-E595-406F-A57C-0B01B5A1544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6F6735-5C05-4024-8BB3-EEB214FDF11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C2443DE1-146D-4FC2-A881-E38C6FC34B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©2016 UMass Memorial Heath Care</a:t>
            </a:r>
          </a:p>
        </p:txBody>
      </p:sp>
      <p:sp>
        <p:nvSpPr>
          <p:cNvPr id="6" name="Slide Number Placeholder 5">
            <a:extLst>
              <a:ext uri="{FF2B5EF4-FFF2-40B4-BE49-F238E27FC236}">
                <a16:creationId xmlns:a16="http://schemas.microsoft.com/office/drawing/2014/main" id="{74EB2FC7-194D-4946-9F62-C54600DAC7C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3591582-2077-1942-AFD5-6588A38C7D47}" type="slidenum">
              <a:rPr lang="en-US" smtClean="0"/>
              <a:pPr/>
              <a:t>‹#›</a:t>
            </a:fld>
            <a:endParaRPr lang="en-US" dirty="0"/>
          </a:p>
        </p:txBody>
      </p:sp>
      <p:sp>
        <p:nvSpPr>
          <p:cNvPr id="7" name="Rectangle 6">
            <a:extLst>
              <a:ext uri="{FF2B5EF4-FFF2-40B4-BE49-F238E27FC236}">
                <a16:creationId xmlns:a16="http://schemas.microsoft.com/office/drawing/2014/main" id="{86DDBD19-F419-4450-8C69-637AF2689B3A}"/>
              </a:ext>
            </a:extLst>
          </p:cNvPr>
          <p:cNvSpPr/>
          <p:nvPr userDrawn="1"/>
        </p:nvSpPr>
        <p:spPr>
          <a:xfrm>
            <a:off x="0" y="3531982"/>
            <a:ext cx="9144000" cy="1611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7F78E25-97A9-49F3-9C99-F180FB4A27FB}"/>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0" y="3720467"/>
            <a:ext cx="9144000" cy="1423035"/>
          </a:xfrm>
          <a:prstGeom prst="rect">
            <a:avLst/>
          </a:prstGeom>
        </p:spPr>
      </p:pic>
    </p:spTree>
    <p:extLst>
      <p:ext uri="{BB962C8B-B14F-4D97-AF65-F5344CB8AC3E}">
        <p14:creationId xmlns:p14="http://schemas.microsoft.com/office/powerpoint/2010/main" val="909387815"/>
      </p:ext>
    </p:extLst>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 id="2147484317" r:id="rId12"/>
    <p:sldLayoutId id="2147484318" r:id="rId13"/>
    <p:sldLayoutId id="214748419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Rectangle 6"/>
          <p:cNvSpPr/>
          <p:nvPr/>
        </p:nvSpPr>
        <p:spPr>
          <a:xfrm>
            <a:off x="1" y="4800600"/>
            <a:ext cx="9144000" cy="3429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750737"/>
            <a:ext cx="9143989" cy="498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14953"/>
            <a:ext cx="7543800" cy="1088068"/>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1384301"/>
            <a:ext cx="7543800" cy="301752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4844839"/>
            <a:ext cx="1854203" cy="273844"/>
          </a:xfrm>
          <a:prstGeom prst="rect">
            <a:avLst/>
          </a:prstGeom>
        </p:spPr>
        <p:txBody>
          <a:bodyPr vert="horz" lIns="91440" tIns="45720" rIns="91440" bIns="45720" rtlCol="0" anchor="ctr"/>
          <a:lstStyle>
            <a:lvl1pPr algn="l">
              <a:defRPr sz="675">
                <a:solidFill>
                  <a:srgbClr val="FFFFFF"/>
                </a:solidFill>
              </a:defRPr>
            </a:lvl1pPr>
          </a:lstStyle>
          <a:p>
            <a:endParaRPr lang="en-US" dirty="0"/>
          </a:p>
        </p:txBody>
      </p:sp>
      <p:sp>
        <p:nvSpPr>
          <p:cNvPr id="5" name="Footer Placeholder 4"/>
          <p:cNvSpPr>
            <a:spLocks noGrp="1"/>
          </p:cNvSpPr>
          <p:nvPr>
            <p:ph type="ftr" sz="quarter" idx="3"/>
          </p:nvPr>
        </p:nvSpPr>
        <p:spPr>
          <a:xfrm>
            <a:off x="2764639" y="4844839"/>
            <a:ext cx="3617103" cy="273844"/>
          </a:xfrm>
          <a:prstGeom prst="rect">
            <a:avLst/>
          </a:prstGeom>
        </p:spPr>
        <p:txBody>
          <a:bodyPr vert="horz" lIns="91440" tIns="45720" rIns="91440" bIns="45720" rtlCol="0" anchor="ctr"/>
          <a:lstStyle>
            <a:lvl1pPr algn="ctr">
              <a:defRPr sz="675" cap="all" baseline="0">
                <a:solidFill>
                  <a:srgbClr val="FFFFFF"/>
                </a:solidFill>
              </a:defRPr>
            </a:lvl1pPr>
          </a:lstStyle>
          <a:p>
            <a:r>
              <a:rPr lang="en-US"/>
              <a:t>©2016 UMass Memorial Heath Care</a:t>
            </a:r>
          </a:p>
        </p:txBody>
      </p:sp>
      <p:sp>
        <p:nvSpPr>
          <p:cNvPr id="6" name="Slide Number Placeholder 5"/>
          <p:cNvSpPr>
            <a:spLocks noGrp="1"/>
          </p:cNvSpPr>
          <p:nvPr>
            <p:ph type="sldNum" sz="quarter" idx="4"/>
          </p:nvPr>
        </p:nvSpPr>
        <p:spPr>
          <a:xfrm>
            <a:off x="7425344" y="4844839"/>
            <a:ext cx="984019" cy="273844"/>
          </a:xfrm>
          <a:prstGeom prst="rect">
            <a:avLst/>
          </a:prstGeom>
        </p:spPr>
        <p:txBody>
          <a:bodyPr vert="horz" lIns="91440" tIns="45720" rIns="91440" bIns="45720" rtlCol="0" anchor="ctr"/>
          <a:lstStyle>
            <a:lvl1pPr algn="r">
              <a:defRPr sz="788">
                <a:solidFill>
                  <a:srgbClr val="FFFFFF"/>
                </a:solidFill>
              </a:defRPr>
            </a:lvl1pPr>
          </a:lstStyle>
          <a:p>
            <a:fld id="{43591582-2077-1942-AFD5-6588A38C7D47}" type="slidenum">
              <a:rPr lang="en-US" smtClean="0"/>
              <a:pPr/>
              <a:t>‹#›</a:t>
            </a:fld>
            <a:endParaRPr lang="en-US" dirty="0"/>
          </a:p>
        </p:txBody>
      </p:sp>
      <p:cxnSp>
        <p:nvCxnSpPr>
          <p:cNvPr id="10" name="Straight Connector 9"/>
          <p:cNvCxnSpPr/>
          <p:nvPr/>
        </p:nvCxnSpPr>
        <p:spPr>
          <a:xfrm>
            <a:off x="895149" y="1303384"/>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F3C1ED5-9DAF-4B61-8BA9-487622513C29}"/>
              </a:ext>
            </a:extLst>
          </p:cNvPr>
          <p:cNvSpPr/>
          <p:nvPr userDrawn="1"/>
        </p:nvSpPr>
        <p:spPr>
          <a:xfrm>
            <a:off x="0" y="3531982"/>
            <a:ext cx="9144000" cy="1611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0FD5D15-4DCA-4F77-87A9-CB0E4CA91599}"/>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0" y="3720467"/>
            <a:ext cx="9144000" cy="1423035"/>
          </a:xfrm>
          <a:prstGeom prst="rect">
            <a:avLst/>
          </a:prstGeom>
        </p:spPr>
      </p:pic>
    </p:spTree>
    <p:extLst>
      <p:ext uri="{BB962C8B-B14F-4D97-AF65-F5344CB8AC3E}">
        <p14:creationId xmlns:p14="http://schemas.microsoft.com/office/powerpoint/2010/main" val="3953419866"/>
      </p:ext>
    </p:extLst>
  </p:cSld>
  <p:clrMap bg1="lt1" tx1="dk1" bg2="lt2" tx2="dk2" accent1="accent1" accent2="accent2" accent3="accent3" accent4="accent4" accent5="accent5" accent6="accent6" hlink="hlink" folHlink="folHlink"/>
  <p:sldLayoutIdLst>
    <p:sldLayoutId id="2147484320" r:id="rId1"/>
    <p:sldLayoutId id="2147484321" r:id="rId2"/>
    <p:sldLayoutId id="2147484322" r:id="rId3"/>
    <p:sldLayoutId id="2147484323" r:id="rId4"/>
    <p:sldLayoutId id="2147484324" r:id="rId5"/>
    <p:sldLayoutId id="2147484325" r:id="rId6"/>
    <p:sldLayoutId id="2147484326" r:id="rId7"/>
    <p:sldLayoutId id="2147484327" r:id="rId8"/>
    <p:sldLayoutId id="2147484328" r:id="rId9"/>
    <p:sldLayoutId id="2147484329" r:id="rId10"/>
    <p:sldLayoutId id="2147484330" r:id="rId11"/>
    <p:sldLayoutId id="2147484331" r:id="rId12"/>
    <p:sldLayoutId id="2147484332"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7.xml"/><Relationship Id="rId5" Type="http://schemas.openxmlformats.org/officeDocument/2006/relationships/image" Target="../media/image18.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8.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notesSlide" Target="../notesSlides/notesSlide14.xml"/><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5" Type="http://schemas.openxmlformats.org/officeDocument/2006/relationships/image" Target="../media/image3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13.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tags" Target="../tags/tag1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package" Target="../embeddings/Microsoft_PowerPoint_Presentation.pptx"/><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45.emf"/></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2.xml"/><Relationship Id="rId1" Type="http://schemas.openxmlformats.org/officeDocument/2006/relationships/tags" Target="../tags/tag16.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56.jpeg"/><Relationship Id="rId5" Type="http://schemas.openxmlformats.org/officeDocument/2006/relationships/image" Target="../media/image65.png"/><Relationship Id="rId4" Type="http://schemas.openxmlformats.org/officeDocument/2006/relationships/image" Target="../media/image64.jpeg"/></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12.emf"/><Relationship Id="rId5" Type="http://schemas.openxmlformats.org/officeDocument/2006/relationships/image" Target="../media/image7.jp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716875" y="1442374"/>
            <a:ext cx="8427125" cy="1088068"/>
          </a:xfrm>
        </p:spPr>
        <p:txBody>
          <a:bodyPr>
            <a:normAutofit fontScale="90000"/>
          </a:bodyPr>
          <a:lstStyle/>
          <a:p>
            <a:br>
              <a:rPr lang="en-US" dirty="0"/>
            </a:br>
            <a:br>
              <a:rPr lang="en-US" dirty="0"/>
            </a:br>
            <a:r>
              <a:rPr lang="en-US" sz="2700" dirty="0">
                <a:solidFill>
                  <a:schemeClr val="tx1"/>
                </a:solidFill>
              </a:rPr>
              <a:t>UMASS CHAN Graduate Medical Education  </a:t>
            </a:r>
            <a:br>
              <a:rPr lang="en-US" sz="2700" dirty="0">
                <a:solidFill>
                  <a:schemeClr val="tx1"/>
                </a:solidFill>
              </a:rPr>
            </a:br>
            <a:r>
              <a:rPr lang="en-US" sz="2700" i="1" dirty="0">
                <a:solidFill>
                  <a:schemeClr val="tx1"/>
                </a:solidFill>
              </a:rPr>
              <a:t>White Belt Quality Improvement/Lean Training</a:t>
            </a:r>
            <a:br>
              <a:rPr lang="en-US" sz="2700" i="1" dirty="0">
                <a:solidFill>
                  <a:schemeClr val="tx1"/>
                </a:solidFill>
              </a:rPr>
            </a:br>
            <a:r>
              <a:rPr lang="en-US" sz="2700" i="1" dirty="0">
                <a:solidFill>
                  <a:schemeClr val="tx1"/>
                </a:solidFill>
              </a:rPr>
              <a:t>2023-2024 Academic Year</a:t>
            </a:r>
            <a:br>
              <a:rPr lang="en-US" sz="2700" i="1" dirty="0">
                <a:solidFill>
                  <a:schemeClr val="tx1"/>
                </a:solidFill>
              </a:rPr>
            </a:br>
            <a:br>
              <a:rPr lang="en-US" sz="2200" i="1" dirty="0">
                <a:solidFill>
                  <a:schemeClr val="tx1"/>
                </a:solidFill>
              </a:rPr>
            </a:br>
            <a:br>
              <a:rPr lang="en-US" sz="2200" i="1" dirty="0">
                <a:solidFill>
                  <a:schemeClr val="tx1"/>
                </a:solidFill>
              </a:rPr>
            </a:br>
            <a:r>
              <a:rPr lang="en-US" sz="1800" dirty="0">
                <a:solidFill>
                  <a:schemeClr val="tx1"/>
                </a:solidFill>
              </a:rPr>
              <a:t>David Fish, MD SFHM</a:t>
            </a:r>
            <a:br>
              <a:rPr lang="en-US" sz="1800" dirty="0">
                <a:solidFill>
                  <a:schemeClr val="tx1"/>
                </a:solidFill>
              </a:rPr>
            </a:br>
            <a:r>
              <a:rPr lang="en-US" sz="1800" dirty="0">
                <a:solidFill>
                  <a:schemeClr val="tx1"/>
                </a:solidFill>
              </a:rPr>
              <a:t>Med/Peds Hospitalist, Med/Peds Division Chief</a:t>
            </a:r>
            <a:br>
              <a:rPr lang="en-US" sz="1800" dirty="0">
                <a:solidFill>
                  <a:schemeClr val="tx1"/>
                </a:solidFill>
              </a:rPr>
            </a:br>
            <a:r>
              <a:rPr lang="en-US" sz="1800" dirty="0">
                <a:solidFill>
                  <a:schemeClr val="tx1"/>
                </a:solidFill>
              </a:rPr>
              <a:t>Lean Green Belt</a:t>
            </a:r>
            <a:br>
              <a:rPr lang="en-US" sz="2200" i="1" dirty="0">
                <a:solidFill>
                  <a:schemeClr val="tx1"/>
                </a:solidFill>
              </a:rPr>
            </a:br>
            <a:br>
              <a:rPr lang="en-US" sz="2200" i="1" dirty="0">
                <a:solidFill>
                  <a:schemeClr val="tx1"/>
                </a:solidFill>
              </a:rPr>
            </a:br>
            <a:r>
              <a:rPr lang="en-US" sz="1800" dirty="0">
                <a:solidFill>
                  <a:schemeClr val="tx1"/>
                </a:solidFill>
              </a:rPr>
              <a:t>Mitchell J. Gitkind, MD </a:t>
            </a:r>
            <a:br>
              <a:rPr lang="en-US" sz="1800" dirty="0">
                <a:solidFill>
                  <a:schemeClr val="tx1"/>
                </a:solidFill>
              </a:rPr>
            </a:br>
            <a:r>
              <a:rPr lang="en-US" sz="1800" dirty="0">
                <a:solidFill>
                  <a:schemeClr val="tx1"/>
                </a:solidFill>
              </a:rPr>
              <a:t>Assistant Dean of Health Systems Science</a:t>
            </a:r>
            <a:br>
              <a:rPr lang="en-US" sz="1800" dirty="0">
                <a:solidFill>
                  <a:schemeClr val="tx1"/>
                </a:solidFill>
              </a:rPr>
            </a:br>
            <a:r>
              <a:rPr lang="en-US" sz="1800" dirty="0">
                <a:solidFill>
                  <a:schemeClr val="tx1"/>
                </a:solidFill>
              </a:rPr>
              <a:t>Lean Black Belt</a:t>
            </a:r>
            <a:br>
              <a:rPr lang="en-US" sz="2000" dirty="0">
                <a:solidFill>
                  <a:schemeClr val="tx1"/>
                </a:solidFill>
              </a:rPr>
            </a:br>
            <a:br>
              <a:rPr lang="en-US" sz="2000" dirty="0"/>
            </a:br>
            <a:endParaRPr lang="en-US" sz="2000" dirty="0">
              <a:solidFill>
                <a:srgbClr val="002060"/>
              </a:solidFill>
            </a:endParaRPr>
          </a:p>
        </p:txBody>
      </p:sp>
      <p:sp>
        <p:nvSpPr>
          <p:cNvPr id="5" name="Subtitle 4" hidden="1"/>
          <p:cNvSpPr>
            <a:spLocks noGrp="1"/>
          </p:cNvSpPr>
          <p:nvPr>
            <p:ph idx="1"/>
          </p:nvPr>
        </p:nvSpPr>
        <p:spPr/>
        <p:txBody>
          <a:bodyPr/>
          <a:lstStyle/>
          <a:p>
            <a:r>
              <a:rPr lang="en-US" dirty="0"/>
              <a:t>Presenter Name(s) Here</a:t>
            </a:r>
          </a:p>
        </p:txBody>
      </p:sp>
      <p:pic>
        <p:nvPicPr>
          <p:cNvPr id="7" name="Picture 6" descr="Graphical user interface, text&#10;&#10;Description automatically generated with medium confidence">
            <a:extLst>
              <a:ext uri="{FF2B5EF4-FFF2-40B4-BE49-F238E27FC236}">
                <a16:creationId xmlns:a16="http://schemas.microsoft.com/office/drawing/2014/main" id="{533454E1-2B6B-49B5-A4F8-A79C4537DA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63484"/>
            <a:ext cx="9144000" cy="1295400"/>
          </a:xfrm>
          <a:prstGeom prst="rect">
            <a:avLst/>
          </a:prstGeom>
        </p:spPr>
      </p:pic>
    </p:spTree>
    <p:custDataLst>
      <p:tags r:id="rId1"/>
    </p:custDataLst>
    <p:extLst>
      <p:ext uri="{BB962C8B-B14F-4D97-AF65-F5344CB8AC3E}">
        <p14:creationId xmlns:p14="http://schemas.microsoft.com/office/powerpoint/2010/main" val="223593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048ABF-440D-800C-2A39-6C2FD8329F80}"/>
              </a:ext>
            </a:extLst>
          </p:cNvPr>
          <p:cNvSpPr>
            <a:spLocks noGrp="1"/>
          </p:cNvSpPr>
          <p:nvPr>
            <p:ph type="title"/>
          </p:nvPr>
        </p:nvSpPr>
        <p:spPr/>
        <p:txBody>
          <a:bodyPr>
            <a:normAutofit/>
          </a:bodyPr>
          <a:lstStyle/>
          <a:p>
            <a:r>
              <a:rPr lang="en-US" dirty="0"/>
              <a:t>QI methodology in action at UMMMC 1/2023</a:t>
            </a:r>
          </a:p>
        </p:txBody>
      </p:sp>
      <p:pic>
        <p:nvPicPr>
          <p:cNvPr id="7" name="Content Placeholder 6">
            <a:extLst>
              <a:ext uri="{FF2B5EF4-FFF2-40B4-BE49-F238E27FC236}">
                <a16:creationId xmlns:a16="http://schemas.microsoft.com/office/drawing/2014/main" id="{3FF0F7E0-620F-9B0C-855A-9263A04479A5}"/>
              </a:ext>
            </a:extLst>
          </p:cNvPr>
          <p:cNvPicPr>
            <a:picLocks noGrp="1" noChangeAspect="1"/>
          </p:cNvPicPr>
          <p:nvPr>
            <p:ph idx="1"/>
          </p:nvPr>
        </p:nvPicPr>
        <p:blipFill>
          <a:blip r:embed="rId3"/>
          <a:stretch>
            <a:fillRect/>
          </a:stretch>
        </p:blipFill>
        <p:spPr>
          <a:xfrm>
            <a:off x="2407921" y="1049628"/>
            <a:ext cx="3688872" cy="3799816"/>
          </a:xfrm>
        </p:spPr>
      </p:pic>
    </p:spTree>
    <p:extLst>
      <p:ext uri="{BB962C8B-B14F-4D97-AF65-F5344CB8AC3E}">
        <p14:creationId xmlns:p14="http://schemas.microsoft.com/office/powerpoint/2010/main" val="147492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Documents and Settings\ByersE\Desktop\Too-busy-to-improve[2].PNG"/>
          <p:cNvPicPr>
            <a:picLocks noGrp="1" noChangeAspect="1" noChangeArrowheads="1"/>
          </p:cNvPicPr>
          <p:nvPr>
            <p:ph idx="4294967295"/>
          </p:nvPr>
        </p:nvPicPr>
        <p:blipFill rotWithShape="1">
          <a:blip r:embed="rId4" cstate="print"/>
          <a:srcRect t="5466"/>
          <a:stretch/>
        </p:blipFill>
        <p:spPr bwMode="auto">
          <a:xfrm>
            <a:off x="0" y="331788"/>
            <a:ext cx="6318250" cy="4478337"/>
          </a:xfrm>
          <a:prstGeom prst="rect">
            <a:avLst/>
          </a:prstGeom>
          <a:noFill/>
          <a:ln w="12700">
            <a:solidFill>
              <a:schemeClr val="accent2"/>
            </a:solidFill>
          </a:ln>
          <a:effectLst>
            <a:outerShdw blurRad="50800" dist="38100" dir="2700000" algn="tl" rotWithShape="0">
              <a:prstClr val="black">
                <a:alpha val="40000"/>
              </a:prstClr>
            </a:outerShdw>
          </a:effectLst>
        </p:spPr>
      </p:pic>
      <p:sp>
        <p:nvSpPr>
          <p:cNvPr id="6" name="Oval Callout 5"/>
          <p:cNvSpPr/>
          <p:nvPr/>
        </p:nvSpPr>
        <p:spPr>
          <a:xfrm>
            <a:off x="527997" y="1785850"/>
            <a:ext cx="1367073" cy="685800"/>
          </a:xfrm>
          <a:prstGeom prst="wedgeEllipseCallout">
            <a:avLst>
              <a:gd name="adj1" fmla="val -31831"/>
              <a:gd name="adj2" fmla="val 82302"/>
            </a:avLst>
          </a:prstGeom>
          <a:solidFill>
            <a:schemeClr val="bg1"/>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Could you use these?</a:t>
            </a:r>
            <a:endParaRPr lang="en-US" sz="1200" dirty="0" err="1">
              <a:solidFill>
                <a:schemeClr val="tx1"/>
              </a:solidFill>
            </a:endParaRPr>
          </a:p>
        </p:txBody>
      </p:sp>
      <p:sp>
        <p:nvSpPr>
          <p:cNvPr id="3" name="TextBox 2">
            <a:extLst>
              <a:ext uri="{FF2B5EF4-FFF2-40B4-BE49-F238E27FC236}">
                <a16:creationId xmlns:a16="http://schemas.microsoft.com/office/drawing/2014/main" id="{CC0EDB78-DCD6-4538-B03D-1F653EBF1CF6}"/>
              </a:ext>
            </a:extLst>
          </p:cNvPr>
          <p:cNvSpPr txBox="1"/>
          <p:nvPr/>
        </p:nvSpPr>
        <p:spPr>
          <a:xfrm rot="663452">
            <a:off x="7015610" y="1272956"/>
            <a:ext cx="2246812" cy="646331"/>
          </a:xfrm>
          <a:prstGeom prst="rect">
            <a:avLst/>
          </a:prstGeom>
          <a:noFill/>
        </p:spPr>
        <p:txBody>
          <a:bodyPr wrap="square" rtlCol="0">
            <a:spAutoFit/>
          </a:bodyPr>
          <a:lstStyle/>
          <a:p>
            <a:r>
              <a:rPr lang="en-US" dirty="0"/>
              <a:t>Examples of this you’ve seen?</a:t>
            </a:r>
          </a:p>
        </p:txBody>
      </p:sp>
      <p:sp>
        <p:nvSpPr>
          <p:cNvPr id="7" name="Arrow: Down 6">
            <a:extLst>
              <a:ext uri="{FF2B5EF4-FFF2-40B4-BE49-F238E27FC236}">
                <a16:creationId xmlns:a16="http://schemas.microsoft.com/office/drawing/2014/main" id="{85A07522-3B82-48BB-9236-E61F2F7F58B9}"/>
              </a:ext>
            </a:extLst>
          </p:cNvPr>
          <p:cNvSpPr/>
          <p:nvPr/>
        </p:nvSpPr>
        <p:spPr>
          <a:xfrm rot="4328866">
            <a:off x="7218525" y="1734898"/>
            <a:ext cx="855159" cy="1405217"/>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 name="Picture 2" descr="When do I use a question mark? | Language Arts lessons | DK Find Out!">
            <a:extLst>
              <a:ext uri="{FF2B5EF4-FFF2-40B4-BE49-F238E27FC236}">
                <a16:creationId xmlns:a16="http://schemas.microsoft.com/office/drawing/2014/main" id="{60389656-4417-480F-A154-727B7A1D61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5491" y="3059893"/>
            <a:ext cx="2438400" cy="128016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29540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412716" y="2825330"/>
            <a:ext cx="4168240" cy="1415772"/>
          </a:xfrm>
          <a:prstGeom prst="rect">
            <a:avLst/>
          </a:prstGeom>
          <a:noFill/>
        </p:spPr>
        <p:txBody>
          <a:bodyPr wrap="square" rtlCol="0">
            <a:spAutoFit/>
          </a:bodyPr>
          <a:lstStyle/>
          <a:p>
            <a:r>
              <a:rPr lang="en-US" sz="2000" b="1" dirty="0">
                <a:solidFill>
                  <a:srgbClr val="002060"/>
                </a:solidFill>
              </a:rPr>
              <a:t>Lean Is Not:</a:t>
            </a:r>
          </a:p>
          <a:p>
            <a:pPr>
              <a:buFont typeface="Arial" pitchFamily="34" charset="0"/>
              <a:buChar char="•"/>
            </a:pPr>
            <a:r>
              <a:rPr lang="en-US" sz="1800" dirty="0"/>
              <a:t> </a:t>
            </a:r>
            <a:r>
              <a:rPr lang="en-US" sz="1200" dirty="0"/>
              <a:t>People working alone</a:t>
            </a:r>
          </a:p>
          <a:p>
            <a:pPr>
              <a:buFont typeface="Arial" pitchFamily="34" charset="0"/>
              <a:buChar char="•"/>
            </a:pPr>
            <a:r>
              <a:rPr lang="en-US" sz="1200" dirty="0"/>
              <a:t>  Leaders directing</a:t>
            </a:r>
          </a:p>
          <a:p>
            <a:pPr>
              <a:buFont typeface="Arial" pitchFamily="34" charset="0"/>
              <a:buChar char="•"/>
            </a:pPr>
            <a:r>
              <a:rPr lang="en-US" sz="1200" dirty="0"/>
              <a:t>  Blaming individuals or groups </a:t>
            </a:r>
          </a:p>
          <a:p>
            <a:pPr>
              <a:buFont typeface="Arial" pitchFamily="34" charset="0"/>
              <a:buChar char="•"/>
            </a:pPr>
            <a:r>
              <a:rPr lang="en-US" sz="1200" dirty="0"/>
              <a:t>  Prioritizing cost lowering over patients</a:t>
            </a:r>
          </a:p>
          <a:p>
            <a:pPr>
              <a:buFont typeface="Arial" pitchFamily="34" charset="0"/>
              <a:buChar char="•"/>
            </a:pPr>
            <a:r>
              <a:rPr lang="en-US" sz="1200" dirty="0"/>
              <a:t>  Being overly focused on efficiency</a:t>
            </a:r>
          </a:p>
        </p:txBody>
      </p:sp>
      <p:sp>
        <p:nvSpPr>
          <p:cNvPr id="8" name="TextBox 7"/>
          <p:cNvSpPr txBox="1"/>
          <p:nvPr/>
        </p:nvSpPr>
        <p:spPr>
          <a:xfrm>
            <a:off x="4344654" y="1089340"/>
            <a:ext cx="3347496" cy="4124206"/>
          </a:xfrm>
          <a:prstGeom prst="rect">
            <a:avLst/>
          </a:prstGeom>
          <a:noFill/>
        </p:spPr>
        <p:txBody>
          <a:bodyPr wrap="square" rtlCol="0">
            <a:spAutoFit/>
          </a:bodyPr>
          <a:lstStyle/>
          <a:p>
            <a:r>
              <a:rPr lang="en-US" sz="2800" b="1" dirty="0">
                <a:solidFill>
                  <a:srgbClr val="002060"/>
                </a:solidFill>
              </a:rPr>
              <a:t>Lean Is:</a:t>
            </a:r>
          </a:p>
          <a:p>
            <a:pPr>
              <a:buFont typeface="Arial" pitchFamily="34" charset="0"/>
              <a:buChar char="•"/>
            </a:pPr>
            <a:r>
              <a:rPr lang="en-US" sz="1600" dirty="0"/>
              <a:t>  </a:t>
            </a:r>
            <a:r>
              <a:rPr lang="en-US" dirty="0"/>
              <a:t>People working together</a:t>
            </a:r>
          </a:p>
          <a:p>
            <a:endParaRPr lang="en-US" dirty="0"/>
          </a:p>
          <a:p>
            <a:pPr>
              <a:buFont typeface="Arial" pitchFamily="34" charset="0"/>
              <a:buChar char="•"/>
            </a:pPr>
            <a:r>
              <a:rPr lang="en-US" dirty="0"/>
              <a:t>  Leaders teaching/enabling</a:t>
            </a:r>
          </a:p>
          <a:p>
            <a:endParaRPr lang="en-US" dirty="0"/>
          </a:p>
          <a:p>
            <a:pPr>
              <a:buFont typeface="Arial" pitchFamily="34" charset="0"/>
              <a:buChar char="•"/>
            </a:pPr>
            <a:r>
              <a:rPr lang="en-US" dirty="0"/>
              <a:t>  Blaming broken processes</a:t>
            </a:r>
          </a:p>
          <a:p>
            <a:pPr>
              <a:buFont typeface="Arial" pitchFamily="34" charset="0"/>
              <a:buChar char="•"/>
            </a:pPr>
            <a:endParaRPr lang="en-US" dirty="0"/>
          </a:p>
          <a:p>
            <a:pPr>
              <a:buFont typeface="Arial" pitchFamily="34" charset="0"/>
              <a:buChar char="•"/>
            </a:pPr>
            <a:r>
              <a:rPr lang="en-US" dirty="0"/>
              <a:t>  Adding value </a:t>
            </a:r>
          </a:p>
          <a:p>
            <a:endParaRPr lang="en-US" dirty="0"/>
          </a:p>
          <a:p>
            <a:pPr>
              <a:buFont typeface="Arial" pitchFamily="34" charset="0"/>
              <a:buChar char="•"/>
            </a:pPr>
            <a:r>
              <a:rPr lang="en-US" dirty="0"/>
              <a:t>  Removing waste</a:t>
            </a:r>
          </a:p>
          <a:p>
            <a:endParaRPr lang="en-US" dirty="0"/>
          </a:p>
          <a:p>
            <a:pPr>
              <a:buFont typeface="Arial" pitchFamily="34" charset="0"/>
              <a:buChar char="•"/>
            </a:pPr>
            <a:r>
              <a:rPr lang="en-US" dirty="0"/>
              <a:t>  Staying patient focused</a:t>
            </a:r>
          </a:p>
          <a:p>
            <a:endParaRPr lang="en-US" dirty="0"/>
          </a:p>
          <a:p>
            <a:endParaRPr lang="en-US" dirty="0"/>
          </a:p>
        </p:txBody>
      </p:sp>
      <p:pic>
        <p:nvPicPr>
          <p:cNvPr id="5122" name="Picture 2" descr="Image result for doctors and nurses">
            <a:extLst>
              <a:ext uri="{FF2B5EF4-FFF2-40B4-BE49-F238E27FC236}">
                <a16:creationId xmlns:a16="http://schemas.microsoft.com/office/drawing/2014/main" id="{CAD812DA-DFD8-4D12-B65D-E1C1362C88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5608" y="980397"/>
            <a:ext cx="2512530" cy="167699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22124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fade">
                                      <p:cBhvr>
                                        <p:cTn id="12" dur="5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animEffect transition="in" filter="fade">
                                      <p:cBhvr>
                                        <p:cTn id="17" dur="500"/>
                                        <p:tgtEl>
                                          <p:spTgt spid="8">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7" end="7"/>
                                            </p:txEl>
                                          </p:spTgt>
                                        </p:tgtEl>
                                        <p:attrNameLst>
                                          <p:attrName>style.visibility</p:attrName>
                                        </p:attrNameLst>
                                      </p:cBhvr>
                                      <p:to>
                                        <p:strVal val="visible"/>
                                      </p:to>
                                    </p:set>
                                    <p:animEffect transition="in" filter="fade">
                                      <p:cBhvr>
                                        <p:cTn id="22" dur="500"/>
                                        <p:tgtEl>
                                          <p:spTgt spid="8">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animEffect transition="in" filter="fade">
                                      <p:cBhvr>
                                        <p:cTn id="27" dur="500"/>
                                        <p:tgtEl>
                                          <p:spTgt spid="8">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11" end="11"/>
                                            </p:txEl>
                                          </p:spTgt>
                                        </p:tgtEl>
                                        <p:attrNameLst>
                                          <p:attrName>style.visibility</p:attrName>
                                        </p:attrNameLst>
                                      </p:cBhvr>
                                      <p:to>
                                        <p:strVal val="visible"/>
                                      </p:to>
                                    </p:set>
                                    <p:animEffect transition="in" filter="fade">
                                      <p:cBhvr>
                                        <p:cTn id="32" dur="500"/>
                                        <p:tgtEl>
                                          <p:spTgt spid="8">
                                            <p:txEl>
                                              <p:pRg st="11" end="1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500"/>
                                        <p:tgtEl>
                                          <p:spTgt spid="7">
                                            <p:txEl>
                                              <p:pRg st="0" end="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7">
                                            <p:txEl>
                                              <p:pRg st="1" end="1"/>
                                            </p:txEl>
                                          </p:spTgt>
                                        </p:tgtEl>
                                        <p:attrNameLst>
                                          <p:attrName>style.visibility</p:attrName>
                                        </p:attrNameLst>
                                      </p:cBhvr>
                                      <p:to>
                                        <p:strVal val="visible"/>
                                      </p:to>
                                    </p:set>
                                    <p:animEffect transition="in" filter="fade">
                                      <p:cBhvr>
                                        <p:cTn id="40" dur="500"/>
                                        <p:tgtEl>
                                          <p:spTgt spid="7">
                                            <p:txEl>
                                              <p:pRg st="1" end="1"/>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animEffect transition="in" filter="fade">
                                      <p:cBhvr>
                                        <p:cTn id="43" dur="500"/>
                                        <p:tgtEl>
                                          <p:spTgt spid="7">
                                            <p:txEl>
                                              <p:pRg st="2" end="2"/>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7">
                                            <p:txEl>
                                              <p:pRg st="3" end="3"/>
                                            </p:txEl>
                                          </p:spTgt>
                                        </p:tgtEl>
                                        <p:attrNameLst>
                                          <p:attrName>style.visibility</p:attrName>
                                        </p:attrNameLst>
                                      </p:cBhvr>
                                      <p:to>
                                        <p:strVal val="visible"/>
                                      </p:to>
                                    </p:set>
                                    <p:animEffect transition="in" filter="fade">
                                      <p:cBhvr>
                                        <p:cTn id="46" dur="500"/>
                                        <p:tgtEl>
                                          <p:spTgt spid="7">
                                            <p:txEl>
                                              <p:pRg st="3" end="3"/>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7">
                                            <p:txEl>
                                              <p:pRg st="4" end="4"/>
                                            </p:txEl>
                                          </p:spTgt>
                                        </p:tgtEl>
                                        <p:attrNameLst>
                                          <p:attrName>style.visibility</p:attrName>
                                        </p:attrNameLst>
                                      </p:cBhvr>
                                      <p:to>
                                        <p:strVal val="visible"/>
                                      </p:to>
                                    </p:set>
                                    <p:animEffect transition="in" filter="fade">
                                      <p:cBhvr>
                                        <p:cTn id="49" dur="500"/>
                                        <p:tgtEl>
                                          <p:spTgt spid="7">
                                            <p:txEl>
                                              <p:pRg st="4" end="4"/>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7">
                                            <p:txEl>
                                              <p:pRg st="5" end="5"/>
                                            </p:txEl>
                                          </p:spTgt>
                                        </p:tgtEl>
                                        <p:attrNameLst>
                                          <p:attrName>style.visibility</p:attrName>
                                        </p:attrNameLst>
                                      </p:cBhvr>
                                      <p:to>
                                        <p:strVal val="visible"/>
                                      </p:to>
                                    </p:set>
                                    <p:animEffect transition="in" filter="fade">
                                      <p:cBhvr>
                                        <p:cTn id="5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7BD414-DBC7-4CF9-B70F-547EDC852420}"/>
              </a:ext>
            </a:extLst>
          </p:cNvPr>
          <p:cNvSpPr>
            <a:spLocks noGrp="1"/>
          </p:cNvSpPr>
          <p:nvPr>
            <p:ph idx="1"/>
          </p:nvPr>
        </p:nvSpPr>
        <p:spPr>
          <a:xfrm>
            <a:off x="457200" y="2260595"/>
            <a:ext cx="7488621" cy="2686050"/>
          </a:xfrm>
        </p:spPr>
        <p:txBody>
          <a:bodyPr>
            <a:normAutofit lnSpcReduction="10000"/>
          </a:bodyPr>
          <a:lstStyle/>
          <a:p>
            <a:pPr marL="128588" indent="-128588">
              <a:spcBef>
                <a:spcPts val="0"/>
              </a:spcBef>
              <a:buSzPts val="2000"/>
            </a:pPr>
            <a:r>
              <a:rPr lang="en-US" sz="1800" b="1" dirty="0"/>
              <a:t>Assuming</a:t>
            </a:r>
            <a:r>
              <a:rPr lang="en-US" sz="1800" dirty="0"/>
              <a:t> you understand a problem without studying what is </a:t>
            </a:r>
            <a:r>
              <a:rPr lang="en-US" sz="1800" i="1" dirty="0"/>
              <a:t>actually happening (sneak preview: we’ll call this the current condition)</a:t>
            </a:r>
          </a:p>
          <a:p>
            <a:pPr marL="128588" indent="-128588">
              <a:buSzPts val="2000"/>
            </a:pPr>
            <a:r>
              <a:rPr lang="en-US" sz="1800" b="1" dirty="0"/>
              <a:t>Assuming</a:t>
            </a:r>
            <a:r>
              <a:rPr lang="en-US" sz="1800" dirty="0"/>
              <a:t> you can fix a problem without figuring out what is </a:t>
            </a:r>
            <a:r>
              <a:rPr lang="en-US" sz="1800" i="1" dirty="0"/>
              <a:t>causing</a:t>
            </a:r>
            <a:r>
              <a:rPr lang="en-US" sz="1800" dirty="0"/>
              <a:t> it                   </a:t>
            </a:r>
            <a:r>
              <a:rPr lang="en-US" sz="1800" i="1" dirty="0"/>
              <a:t>(sneak preview: we’ll be talking about root causes and countermeasures)</a:t>
            </a:r>
            <a:endParaRPr lang="en-US" sz="1800" dirty="0"/>
          </a:p>
          <a:p>
            <a:pPr marL="128588" indent="-128588">
              <a:buSzPts val="2000"/>
            </a:pPr>
            <a:r>
              <a:rPr lang="en-US" sz="1800" b="1" dirty="0"/>
              <a:t>Assuming</a:t>
            </a:r>
            <a:r>
              <a:rPr lang="en-US" sz="1800" dirty="0"/>
              <a:t> you’re improving without </a:t>
            </a:r>
            <a:r>
              <a:rPr lang="en-US" sz="1800" i="1" dirty="0"/>
              <a:t>confirming</a:t>
            </a:r>
            <a:r>
              <a:rPr lang="en-US" sz="1800" dirty="0"/>
              <a:t> it                                       </a:t>
            </a:r>
            <a:r>
              <a:rPr lang="en-US" sz="1800" i="1" dirty="0"/>
              <a:t>(sneak preview: PDSA cycles)</a:t>
            </a:r>
          </a:p>
          <a:p>
            <a:pPr marL="128588" indent="-128588">
              <a:buSzPts val="2000"/>
            </a:pPr>
            <a:r>
              <a:rPr lang="en-US" sz="1800" b="1" dirty="0"/>
              <a:t>Assuming </a:t>
            </a:r>
            <a:r>
              <a:rPr lang="en-US" sz="1800" dirty="0"/>
              <a:t>that any improvement will stick (</a:t>
            </a:r>
            <a:r>
              <a:rPr lang="en-US" sz="1800" i="1" dirty="0"/>
              <a:t>sneak preview: PDSA includes how to sustain effective change</a:t>
            </a:r>
            <a:r>
              <a:rPr lang="en-US" sz="1800" dirty="0"/>
              <a:t>)                        </a:t>
            </a:r>
          </a:p>
          <a:p>
            <a:pPr marL="0" indent="0">
              <a:buSzPts val="2000"/>
              <a:buNone/>
            </a:pPr>
            <a:r>
              <a:rPr lang="en-US" b="1" dirty="0"/>
              <a:t>   </a:t>
            </a:r>
          </a:p>
          <a:p>
            <a:endParaRPr lang="en-US" dirty="0"/>
          </a:p>
        </p:txBody>
      </p:sp>
      <p:pic>
        <p:nvPicPr>
          <p:cNvPr id="4098" name="Picture 2" descr="Why typos and spelling mistakes don't really matter - BBC News">
            <a:extLst>
              <a:ext uri="{FF2B5EF4-FFF2-40B4-BE49-F238E27FC236}">
                <a16:creationId xmlns:a16="http://schemas.microsoft.com/office/drawing/2014/main" id="{1E65B939-15D8-4B99-96CA-A9526B156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083" y="717877"/>
            <a:ext cx="2414971" cy="1358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68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Rectangle 23"/>
          <p:cNvSpPr/>
          <p:nvPr/>
        </p:nvSpPr>
        <p:spPr>
          <a:xfrm>
            <a:off x="116649" y="968985"/>
            <a:ext cx="8896721" cy="227148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 name="Group 4"/>
          <p:cNvGrpSpPr/>
          <p:nvPr/>
        </p:nvGrpSpPr>
        <p:grpSpPr>
          <a:xfrm>
            <a:off x="2084233" y="1204999"/>
            <a:ext cx="3239953" cy="1778273"/>
            <a:chOff x="4380047" y="489148"/>
            <a:chExt cx="4251410" cy="2333419"/>
          </a:xfrm>
        </p:grpSpPr>
        <p:pic>
          <p:nvPicPr>
            <p:cNvPr id="6" name="Picture 4" descr="UMass_Memorial_sized_for_web.jpg"/>
            <p:cNvPicPr>
              <a:picLocks noChangeAspect="1"/>
            </p:cNvPicPr>
            <p:nvPr/>
          </p:nvPicPr>
          <p:blipFill rotWithShape="1">
            <a:blip r:embed="rId4" cstate="print"/>
            <a:srcRect b="33112"/>
            <a:stretch/>
          </p:blipFill>
          <p:spPr bwMode="auto">
            <a:xfrm>
              <a:off x="4380047" y="489148"/>
              <a:ext cx="4251410" cy="1919478"/>
            </a:xfrm>
            <a:prstGeom prst="rect">
              <a:avLst/>
            </a:prstGeom>
            <a:noFill/>
            <a:ln>
              <a:noFill/>
            </a:ln>
          </p:spPr>
        </p:pic>
        <p:pic>
          <p:nvPicPr>
            <p:cNvPr id="7" name="Picture 1" descr="983064310@11082011-2417"/>
            <p:cNvPicPr>
              <a:picLocks noChangeAspect="1" noChangeArrowheads="1"/>
            </p:cNvPicPr>
            <p:nvPr/>
          </p:nvPicPr>
          <p:blipFill>
            <a:blip r:embed="rId5" cstate="print"/>
            <a:stretch>
              <a:fillRect/>
            </a:stretch>
          </p:blipFill>
          <p:spPr bwMode="auto">
            <a:xfrm>
              <a:off x="4380047" y="2345646"/>
              <a:ext cx="4251410" cy="476921"/>
            </a:xfrm>
            <a:prstGeom prst="rect">
              <a:avLst/>
            </a:prstGeom>
            <a:noFill/>
            <a:ln>
              <a:noFill/>
            </a:ln>
          </p:spPr>
        </p:pic>
      </p:grpSp>
      <p:pic>
        <p:nvPicPr>
          <p:cNvPr id="8" name="Picture 8" descr="http://www.shmula.com/http:/www.shmula.com/wp-content/uploads/Image/2010/09/going-lean-busting-barriers-to-patient-flow.jpg"/>
          <p:cNvPicPr>
            <a:picLocks noChangeAspect="1" noChangeArrowheads="1"/>
          </p:cNvPicPr>
          <p:nvPr/>
        </p:nvPicPr>
        <p:blipFill>
          <a:blip r:embed="rId6" cstate="print"/>
          <a:stretch>
            <a:fillRect/>
          </a:stretch>
        </p:blipFill>
        <p:spPr bwMode="auto">
          <a:xfrm>
            <a:off x="3142747" y="3027061"/>
            <a:ext cx="1190788" cy="1780618"/>
          </a:xfrm>
          <a:prstGeom prst="rect">
            <a:avLst/>
          </a:prstGeom>
          <a:noFill/>
          <a:ln w="3175">
            <a:solidFill>
              <a:schemeClr val="tx1"/>
            </a:solidFill>
          </a:ln>
        </p:spPr>
      </p:pic>
      <p:pic>
        <p:nvPicPr>
          <p:cNvPr id="9" name="Picture 9" descr="http://www.shmula.com/http:/www.shmula.com/wp-content/uploads/Image/2010/09/lean-doctors.jpg"/>
          <p:cNvPicPr>
            <a:picLocks noChangeAspect="1" noChangeArrowheads="1"/>
          </p:cNvPicPr>
          <p:nvPr/>
        </p:nvPicPr>
        <p:blipFill>
          <a:blip r:embed="rId7" cstate="print"/>
          <a:stretch>
            <a:fillRect/>
          </a:stretch>
        </p:blipFill>
        <p:spPr bwMode="auto">
          <a:xfrm>
            <a:off x="1676436" y="3079336"/>
            <a:ext cx="987391" cy="1476473"/>
          </a:xfrm>
          <a:prstGeom prst="rect">
            <a:avLst/>
          </a:prstGeom>
          <a:noFill/>
          <a:ln w="3175">
            <a:solidFill>
              <a:schemeClr val="tx1"/>
            </a:solidFill>
          </a:ln>
        </p:spPr>
      </p:pic>
      <p:pic>
        <p:nvPicPr>
          <p:cNvPr id="10" name="Picture 10" descr="http://www.shmula.com/http:/www.shmula.com/wp-content/uploads/Image/2010/09/lean-six-sigma-for-healthcare.jpg"/>
          <p:cNvPicPr>
            <a:picLocks noChangeAspect="1" noChangeArrowheads="1"/>
          </p:cNvPicPr>
          <p:nvPr/>
        </p:nvPicPr>
        <p:blipFill>
          <a:blip r:embed="rId8" cstate="print"/>
          <a:stretch>
            <a:fillRect/>
          </a:stretch>
        </p:blipFill>
        <p:spPr bwMode="auto">
          <a:xfrm>
            <a:off x="415762" y="2104728"/>
            <a:ext cx="1131187" cy="1691495"/>
          </a:xfrm>
          <a:prstGeom prst="rect">
            <a:avLst/>
          </a:prstGeom>
          <a:noFill/>
          <a:ln w="3175">
            <a:solidFill>
              <a:schemeClr val="tx1"/>
            </a:solidFill>
          </a:ln>
        </p:spPr>
      </p:pic>
      <p:pic>
        <p:nvPicPr>
          <p:cNvPr id="11" name="Picture 11" descr="http://www.shmula.com/http:/www.shmula.com/wp-content/uploads/Image/2010/09/lean-hospitals.jpg"/>
          <p:cNvPicPr>
            <a:picLocks noChangeAspect="1" noChangeArrowheads="1"/>
          </p:cNvPicPr>
          <p:nvPr/>
        </p:nvPicPr>
        <p:blipFill>
          <a:blip r:embed="rId9" cstate="print"/>
          <a:stretch>
            <a:fillRect/>
          </a:stretch>
        </p:blipFill>
        <p:spPr bwMode="auto">
          <a:xfrm>
            <a:off x="352632" y="826271"/>
            <a:ext cx="756234" cy="1090067"/>
          </a:xfrm>
          <a:prstGeom prst="rect">
            <a:avLst/>
          </a:prstGeom>
          <a:noFill/>
          <a:ln w="3175">
            <a:solidFill>
              <a:schemeClr val="tx1"/>
            </a:solidFill>
          </a:ln>
        </p:spPr>
      </p:pic>
      <p:pic>
        <p:nvPicPr>
          <p:cNvPr id="12" name="Picture 12" descr="http://www.shmula.com/http:/www.shmula.com/wp-content/uploads/Image/2010/09/lean-guide-to-transforming-healthcare.jpg"/>
          <p:cNvPicPr>
            <a:picLocks noChangeAspect="1" noChangeArrowheads="1"/>
          </p:cNvPicPr>
          <p:nvPr/>
        </p:nvPicPr>
        <p:blipFill>
          <a:blip r:embed="rId10" cstate="print"/>
          <a:stretch>
            <a:fillRect/>
          </a:stretch>
        </p:blipFill>
        <p:spPr bwMode="auto">
          <a:xfrm>
            <a:off x="1233115" y="519674"/>
            <a:ext cx="701730" cy="1090066"/>
          </a:xfrm>
          <a:prstGeom prst="rect">
            <a:avLst/>
          </a:prstGeom>
          <a:noFill/>
          <a:ln w="3175">
            <a:solidFill>
              <a:schemeClr val="tx1"/>
            </a:solidFill>
          </a:ln>
        </p:spPr>
      </p:pic>
      <p:sp>
        <p:nvSpPr>
          <p:cNvPr id="156674" name="AutoShape 2" descr="Lean Enterprise Institut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6676" name="AutoShape 4" descr="Lean Enterprise Institut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6678" name="AutoShape 6" descr="Image result for lean enterprise institut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6680" name="AutoShape 8" descr="Image result for lean enterprise institut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6682" name="AutoShape 10" descr="Image result for lean enterprise institut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42" name="Picture 2" descr="The Lean Healthcare Dictionary: An Illustrated Guide to Using the Language  of Lean Management in Healthcare: 9781482232899: Medicine &amp;amp; Health Science  Books @ Amazon.com">
            <a:extLst>
              <a:ext uri="{FF2B5EF4-FFF2-40B4-BE49-F238E27FC236}">
                <a16:creationId xmlns:a16="http://schemas.microsoft.com/office/drawing/2014/main" id="{929D1E09-2444-4B19-A9CF-9DD7F172A1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57306" y="3079336"/>
            <a:ext cx="814029" cy="121982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Lean Healthcare (Principles for Improvement)">
            <a:extLst>
              <a:ext uri="{FF2B5EF4-FFF2-40B4-BE49-F238E27FC236}">
                <a16:creationId xmlns:a16="http://schemas.microsoft.com/office/drawing/2014/main" id="{AB97E352-36CA-4CFB-8DA0-AEDAB7B85F6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47957" y="2600924"/>
            <a:ext cx="1434222" cy="1599564"/>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Webinar: lean healthcare vs the Coronavirus - Planet Lean">
            <a:extLst>
              <a:ext uri="{FF2B5EF4-FFF2-40B4-BE49-F238E27FC236}">
                <a16:creationId xmlns:a16="http://schemas.microsoft.com/office/drawing/2014/main" id="{881F28E0-6E1B-44A5-BE33-EA9B0068F16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28193" y="269765"/>
            <a:ext cx="2380175" cy="1190088"/>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Applying Lean in Healthcare: A Collection of International Case Studie">
            <a:extLst>
              <a:ext uri="{FF2B5EF4-FFF2-40B4-BE49-F238E27FC236}">
                <a16:creationId xmlns:a16="http://schemas.microsoft.com/office/drawing/2014/main" id="{251EEAE0-63EB-432F-98B8-784801DDA3C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59886" y="1565864"/>
            <a:ext cx="1189818" cy="1834846"/>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Lean Healthcare (Healthcare Improvement): Fillingham, David: 9781904235569:  Amazon.com: Books">
            <a:extLst>
              <a:ext uri="{FF2B5EF4-FFF2-40B4-BE49-F238E27FC236}">
                <a16:creationId xmlns:a16="http://schemas.microsoft.com/office/drawing/2014/main" id="{888F9B44-DAB1-42C9-BE91-E374816F91A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12237" y="518138"/>
            <a:ext cx="1171027" cy="16670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9412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8"/>
                                        </p:tgtEl>
                                        <p:attrNameLst>
                                          <p:attrName>style.visibility</p:attrName>
                                        </p:attrNameLst>
                                      </p:cBhvr>
                                      <p:to>
                                        <p:strVal val="visible"/>
                                      </p:to>
                                    </p:set>
                                    <p:animEffect transition="in" filter="fade">
                                      <p:cBhvr>
                                        <p:cTn id="7" dur="500"/>
                                        <p:tgtEl>
                                          <p:spTgt spid="102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52"/>
                                        </p:tgtEl>
                                        <p:attrNameLst>
                                          <p:attrName>style.visibility</p:attrName>
                                        </p:attrNameLst>
                                      </p:cBhvr>
                                      <p:to>
                                        <p:strVal val="visible"/>
                                      </p:to>
                                    </p:set>
                                    <p:animEffect transition="in" filter="fade">
                                      <p:cBhvr>
                                        <p:cTn id="12" dur="500"/>
                                        <p:tgtEl>
                                          <p:spTgt spid="102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50"/>
                                        </p:tgtEl>
                                        <p:attrNameLst>
                                          <p:attrName>style.visibility</p:attrName>
                                        </p:attrNameLst>
                                      </p:cBhvr>
                                      <p:to>
                                        <p:strVal val="visible"/>
                                      </p:to>
                                    </p:set>
                                    <p:animEffect transition="in" filter="fade">
                                      <p:cBhvr>
                                        <p:cTn id="17" dur="500"/>
                                        <p:tgtEl>
                                          <p:spTgt spid="102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44"/>
                                        </p:tgtEl>
                                        <p:attrNameLst>
                                          <p:attrName>style.visibility</p:attrName>
                                        </p:attrNameLst>
                                      </p:cBhvr>
                                      <p:to>
                                        <p:strVal val="visible"/>
                                      </p:to>
                                    </p:set>
                                    <p:animEffect transition="in" filter="fade">
                                      <p:cBhvr>
                                        <p:cTn id="22" dur="500"/>
                                        <p:tgtEl>
                                          <p:spTgt spid="102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42"/>
                                        </p:tgtEl>
                                        <p:attrNameLst>
                                          <p:attrName>style.visibility</p:attrName>
                                        </p:attrNameLst>
                                      </p:cBhvr>
                                      <p:to>
                                        <p:strVal val="visible"/>
                                      </p:to>
                                    </p:set>
                                    <p:animEffect transition="in" filter="fade">
                                      <p:cBhvr>
                                        <p:cTn id="27" dur="500"/>
                                        <p:tgtEl>
                                          <p:spTgt spid="102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1030867"/>
            <a:ext cx="9144000" cy="41126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 r="21440"/>
          <a:stretch/>
        </p:blipFill>
        <p:spPr>
          <a:xfrm flipH="1">
            <a:off x="148250" y="135803"/>
            <a:ext cx="8861896" cy="4997229"/>
          </a:xfrm>
          <a:prstGeom prst="rect">
            <a:avLst/>
          </a:prstGeom>
        </p:spPr>
      </p:pic>
      <p:sp>
        <p:nvSpPr>
          <p:cNvPr id="4" name="Title 1"/>
          <p:cNvSpPr txBox="1">
            <a:spLocks noGrp="1"/>
          </p:cNvSpPr>
          <p:nvPr>
            <p:ph type="title"/>
          </p:nvPr>
        </p:nvSpPr>
        <p:spPr/>
        <p:txBody>
          <a:bodyPr>
            <a:noAutofit/>
          </a:bodyPr>
          <a:lstStyle/>
          <a:p>
            <a:r>
              <a:rPr lang="en-US" dirty="0"/>
              <a:t> </a:t>
            </a:r>
            <a:br>
              <a:rPr lang="en-US" dirty="0"/>
            </a:br>
            <a:endParaRPr lang="en-US" dirty="0"/>
          </a:p>
        </p:txBody>
      </p:sp>
      <p:sp>
        <p:nvSpPr>
          <p:cNvPr id="6" name="TextBox 5"/>
          <p:cNvSpPr txBox="1"/>
          <p:nvPr/>
        </p:nvSpPr>
        <p:spPr>
          <a:xfrm rot="20479472">
            <a:off x="251081" y="1899882"/>
            <a:ext cx="3965824" cy="1446550"/>
          </a:xfrm>
          <a:prstGeom prst="rect">
            <a:avLst/>
          </a:prstGeom>
          <a:noFill/>
        </p:spPr>
        <p:txBody>
          <a:bodyPr wrap="square">
            <a:spAutoFit/>
          </a:bodyPr>
          <a:lstStyle/>
          <a:p>
            <a:pPr algn="ctr">
              <a:defRPr/>
            </a:pPr>
            <a:r>
              <a:rPr lang="en-US" sz="4400" b="1" dirty="0">
                <a:solidFill>
                  <a:srgbClr val="002060"/>
                </a:solidFill>
              </a:rPr>
              <a:t>The “Awareness Iceberg”</a:t>
            </a:r>
          </a:p>
        </p:txBody>
      </p:sp>
      <p:grpSp>
        <p:nvGrpSpPr>
          <p:cNvPr id="14" name="Group 34"/>
          <p:cNvGrpSpPr/>
          <p:nvPr/>
        </p:nvGrpSpPr>
        <p:grpSpPr>
          <a:xfrm>
            <a:off x="4263943" y="884044"/>
            <a:ext cx="4777247" cy="771842"/>
            <a:chOff x="4051598" y="1397836"/>
            <a:chExt cx="4777247" cy="771842"/>
          </a:xfrm>
        </p:grpSpPr>
        <p:sp>
          <p:nvSpPr>
            <p:cNvPr id="12" name="TextBox 13"/>
            <p:cNvSpPr txBox="1">
              <a:spLocks noChangeArrowheads="1"/>
            </p:cNvSpPr>
            <p:nvPr/>
          </p:nvSpPr>
          <p:spPr bwMode="auto">
            <a:xfrm>
              <a:off x="4051598" y="1702965"/>
              <a:ext cx="2431395" cy="161583"/>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wrap="square" lIns="91440" tIns="0" rIns="91440" bIns="0" anchor="ctr" anchorCtr="0">
              <a:spAutoFit/>
            </a:bodyPr>
            <a:lstStyle/>
            <a:p>
              <a:pPr algn="r"/>
              <a:r>
                <a:rPr lang="en-US" sz="1050" b="1" dirty="0">
                  <a:solidFill>
                    <a:schemeClr val="accent2"/>
                  </a:solidFill>
                </a:rPr>
                <a:t>Problems  known to top leaders</a:t>
              </a:r>
              <a:endParaRPr lang="en-US" sz="900" b="1" dirty="0">
                <a:solidFill>
                  <a:schemeClr val="accent2"/>
                </a:solidFill>
              </a:endParaRPr>
            </a:p>
          </p:txBody>
        </p:sp>
        <p:cxnSp>
          <p:nvCxnSpPr>
            <p:cNvPr id="26" name="Straight Connector 25"/>
            <p:cNvCxnSpPr>
              <a:stCxn id="7" idx="2"/>
              <a:endCxn id="12" idx="3"/>
            </p:cNvCxnSpPr>
            <p:nvPr/>
          </p:nvCxnSpPr>
          <p:spPr>
            <a:xfrm flipH="1">
              <a:off x="6482993" y="1783757"/>
              <a:ext cx="1574010" cy="0"/>
            </a:xfrm>
            <a:prstGeom prst="line">
              <a:avLst/>
            </a:prstGeom>
            <a:ln w="38100">
              <a:solidFill>
                <a:schemeClr val="bg1"/>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5" name="4%"/>
            <p:cNvGrpSpPr/>
            <p:nvPr/>
          </p:nvGrpSpPr>
          <p:grpSpPr>
            <a:xfrm>
              <a:off x="8057003" y="1397836"/>
              <a:ext cx="771842" cy="771842"/>
              <a:chOff x="5489594" y="1356811"/>
              <a:chExt cx="519802" cy="519802"/>
            </a:xfrm>
          </p:grpSpPr>
          <p:sp>
            <p:nvSpPr>
              <p:cNvPr id="7" name="Oval 6"/>
              <p:cNvSpPr/>
              <p:nvPr/>
            </p:nvSpPr>
            <p:spPr>
              <a:xfrm>
                <a:off x="5489594" y="1356811"/>
                <a:ext cx="519802" cy="51980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TextBox 12"/>
              <p:cNvSpPr txBox="1"/>
              <p:nvPr/>
            </p:nvSpPr>
            <p:spPr>
              <a:xfrm>
                <a:off x="5599169" y="1495194"/>
                <a:ext cx="290345" cy="228001"/>
              </a:xfrm>
              <a:prstGeom prst="rect">
                <a:avLst/>
              </a:prstGeom>
              <a:noFill/>
            </p:spPr>
            <p:txBody>
              <a:bodyPr wrap="square" lIns="0" tIns="0" rIns="0" bIns="0">
                <a:spAutoFit/>
              </a:bodyPr>
              <a:lstStyle/>
              <a:p>
                <a:pPr>
                  <a:defRPr/>
                </a:pPr>
                <a:r>
                  <a:rPr lang="en-US" sz="2200" b="1" dirty="0">
                    <a:solidFill>
                      <a:schemeClr val="accent2"/>
                    </a:solidFill>
                  </a:rPr>
                  <a:t>4%</a:t>
                </a:r>
              </a:p>
            </p:txBody>
          </p:sp>
        </p:grpSp>
      </p:grpSp>
      <p:grpSp>
        <p:nvGrpSpPr>
          <p:cNvPr id="16" name="Group 35"/>
          <p:cNvGrpSpPr/>
          <p:nvPr/>
        </p:nvGrpSpPr>
        <p:grpSpPr>
          <a:xfrm>
            <a:off x="4153432" y="1335874"/>
            <a:ext cx="4380134" cy="771842"/>
            <a:chOff x="4448710" y="2233651"/>
            <a:chExt cx="4380134" cy="771842"/>
          </a:xfrm>
        </p:grpSpPr>
        <p:sp>
          <p:nvSpPr>
            <p:cNvPr id="11" name="TextBox 12"/>
            <p:cNvSpPr txBox="1">
              <a:spLocks noChangeArrowheads="1"/>
            </p:cNvSpPr>
            <p:nvPr/>
          </p:nvSpPr>
          <p:spPr bwMode="auto">
            <a:xfrm>
              <a:off x="4448710" y="2492614"/>
              <a:ext cx="2034284" cy="253916"/>
            </a:xfrm>
            <a:prstGeom prst="rect">
              <a:avLst/>
            </a:prstGeom>
            <a:solidFill>
              <a:schemeClr val="accent2"/>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algn="r"/>
              <a:r>
                <a:rPr lang="en-US" sz="1050" b="1" dirty="0">
                  <a:solidFill>
                    <a:schemeClr val="bg1"/>
                  </a:solidFill>
                </a:rPr>
                <a:t>Problems known to directors</a:t>
              </a:r>
            </a:p>
          </p:txBody>
        </p:sp>
        <p:cxnSp>
          <p:nvCxnSpPr>
            <p:cNvPr id="29" name="Straight Connector 28"/>
            <p:cNvCxnSpPr>
              <a:stCxn id="17" idx="2"/>
              <a:endCxn id="11" idx="3"/>
            </p:cNvCxnSpPr>
            <p:nvPr/>
          </p:nvCxnSpPr>
          <p:spPr>
            <a:xfrm flipH="1">
              <a:off x="6482994" y="2619572"/>
              <a:ext cx="1574009" cy="0"/>
            </a:xfrm>
            <a:prstGeom prst="line">
              <a:avLst/>
            </a:prstGeom>
            <a:ln w="38100">
              <a:solidFill>
                <a:schemeClr val="bg1"/>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9" name="9%"/>
            <p:cNvGrpSpPr/>
            <p:nvPr/>
          </p:nvGrpSpPr>
          <p:grpSpPr>
            <a:xfrm>
              <a:off x="8057003" y="2233651"/>
              <a:ext cx="771841" cy="771842"/>
              <a:chOff x="5489594" y="1356811"/>
              <a:chExt cx="519802" cy="519802"/>
            </a:xfrm>
          </p:grpSpPr>
          <p:sp>
            <p:nvSpPr>
              <p:cNvPr id="17" name="Oval 16"/>
              <p:cNvSpPr/>
              <p:nvPr/>
            </p:nvSpPr>
            <p:spPr>
              <a:xfrm>
                <a:off x="5489594" y="1356811"/>
                <a:ext cx="519802" cy="519802"/>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TextBox 17"/>
              <p:cNvSpPr txBox="1"/>
              <p:nvPr/>
            </p:nvSpPr>
            <p:spPr>
              <a:xfrm>
                <a:off x="5548804" y="1467123"/>
                <a:ext cx="396051" cy="290184"/>
              </a:xfrm>
              <a:prstGeom prst="rect">
                <a:avLst/>
              </a:prstGeom>
              <a:noFill/>
            </p:spPr>
            <p:txBody>
              <a:bodyPr wrap="square">
                <a:spAutoFit/>
              </a:bodyPr>
              <a:lstStyle/>
              <a:p>
                <a:pPr>
                  <a:defRPr/>
                </a:pPr>
                <a:r>
                  <a:rPr lang="en-US" sz="2200" b="1" dirty="0">
                    <a:gradFill>
                      <a:gsLst>
                        <a:gs pos="0">
                          <a:schemeClr val="bg1"/>
                        </a:gs>
                        <a:gs pos="100000">
                          <a:schemeClr val="bg1"/>
                        </a:gs>
                      </a:gsLst>
                      <a:lin ang="0" scaled="0"/>
                    </a:gradFill>
                  </a:rPr>
                  <a:t>9%</a:t>
                </a:r>
              </a:p>
            </p:txBody>
          </p:sp>
        </p:grpSp>
      </p:grpSp>
      <p:grpSp>
        <p:nvGrpSpPr>
          <p:cNvPr id="22" name="Group 36"/>
          <p:cNvGrpSpPr/>
          <p:nvPr/>
        </p:nvGrpSpPr>
        <p:grpSpPr>
          <a:xfrm>
            <a:off x="5036855" y="3352507"/>
            <a:ext cx="4122796" cy="771842"/>
            <a:chOff x="4869950" y="3295885"/>
            <a:chExt cx="4122796" cy="771842"/>
          </a:xfrm>
        </p:grpSpPr>
        <p:sp>
          <p:nvSpPr>
            <p:cNvPr id="10" name="TextBox 11"/>
            <p:cNvSpPr txBox="1">
              <a:spLocks noChangeArrowheads="1"/>
            </p:cNvSpPr>
            <p:nvPr/>
          </p:nvSpPr>
          <p:spPr bwMode="auto">
            <a:xfrm>
              <a:off x="4869950" y="3445012"/>
              <a:ext cx="1613043" cy="415498"/>
            </a:xfrm>
            <a:prstGeom prst="rect">
              <a:avLst/>
            </a:prstGeom>
            <a:solidFill>
              <a:schemeClr val="accent2"/>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algn="r"/>
              <a:r>
                <a:rPr lang="en-US" sz="1050" b="1" dirty="0">
                  <a:solidFill>
                    <a:schemeClr val="bg1"/>
                  </a:solidFill>
                </a:rPr>
                <a:t>Problems known to managers/supervisors</a:t>
              </a:r>
            </a:p>
          </p:txBody>
        </p:sp>
        <p:cxnSp>
          <p:nvCxnSpPr>
            <p:cNvPr id="31" name="Straight Connector 30"/>
            <p:cNvCxnSpPr>
              <a:endCxn id="10" idx="3"/>
            </p:cNvCxnSpPr>
            <p:nvPr/>
          </p:nvCxnSpPr>
          <p:spPr>
            <a:xfrm flipH="1">
              <a:off x="6482993" y="3647326"/>
              <a:ext cx="1574012" cy="5435"/>
            </a:xfrm>
            <a:prstGeom prst="line">
              <a:avLst/>
            </a:prstGeom>
            <a:ln w="38100">
              <a:solidFill>
                <a:schemeClr val="bg1"/>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5" name="74%"/>
            <p:cNvGrpSpPr/>
            <p:nvPr/>
          </p:nvGrpSpPr>
          <p:grpSpPr>
            <a:xfrm>
              <a:off x="8057003" y="3295885"/>
              <a:ext cx="935743" cy="771842"/>
              <a:chOff x="5489594" y="1356811"/>
              <a:chExt cx="630182" cy="519802"/>
            </a:xfrm>
          </p:grpSpPr>
          <p:sp>
            <p:nvSpPr>
              <p:cNvPr id="20" name="Oval 19"/>
              <p:cNvSpPr/>
              <p:nvPr/>
            </p:nvSpPr>
            <p:spPr>
              <a:xfrm>
                <a:off x="5489594" y="1356811"/>
                <a:ext cx="519802" cy="519802"/>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TextBox 20"/>
              <p:cNvSpPr txBox="1"/>
              <p:nvPr/>
            </p:nvSpPr>
            <p:spPr>
              <a:xfrm>
                <a:off x="5515811" y="1452059"/>
                <a:ext cx="603965" cy="290184"/>
              </a:xfrm>
              <a:prstGeom prst="rect">
                <a:avLst/>
              </a:prstGeom>
              <a:noFill/>
            </p:spPr>
            <p:txBody>
              <a:bodyPr wrap="square">
                <a:spAutoFit/>
              </a:bodyPr>
              <a:lstStyle/>
              <a:p>
                <a:pPr>
                  <a:defRPr/>
                </a:pPr>
                <a:r>
                  <a:rPr lang="en-US" sz="2200" b="1" dirty="0">
                    <a:gradFill>
                      <a:gsLst>
                        <a:gs pos="0">
                          <a:schemeClr val="bg1"/>
                        </a:gs>
                        <a:gs pos="100000">
                          <a:schemeClr val="bg1"/>
                        </a:gs>
                      </a:gsLst>
                      <a:lin ang="0" scaled="0"/>
                    </a:gradFill>
                  </a:rPr>
                  <a:t>74%</a:t>
                </a:r>
              </a:p>
            </p:txBody>
          </p:sp>
        </p:grpSp>
      </p:grpSp>
      <p:grpSp>
        <p:nvGrpSpPr>
          <p:cNvPr id="27" name="Group 37"/>
          <p:cNvGrpSpPr/>
          <p:nvPr/>
        </p:nvGrpSpPr>
        <p:grpSpPr>
          <a:xfrm>
            <a:off x="4259472" y="4120084"/>
            <a:ext cx="4853226" cy="771842"/>
            <a:chOff x="4542017" y="4203618"/>
            <a:chExt cx="4450729" cy="771842"/>
          </a:xfrm>
        </p:grpSpPr>
        <p:sp>
          <p:nvSpPr>
            <p:cNvPr id="9" name="TextBox 10"/>
            <p:cNvSpPr txBox="1">
              <a:spLocks noChangeArrowheads="1"/>
            </p:cNvSpPr>
            <p:nvPr/>
          </p:nvSpPr>
          <p:spPr bwMode="auto">
            <a:xfrm>
              <a:off x="4542017" y="4370999"/>
              <a:ext cx="1863369" cy="415498"/>
            </a:xfrm>
            <a:prstGeom prst="rect">
              <a:avLst/>
            </a:prstGeom>
            <a:solidFill>
              <a:schemeClr val="accent2"/>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algn="r"/>
              <a:r>
                <a:rPr lang="en-US" sz="1050" b="1" dirty="0">
                  <a:solidFill>
                    <a:schemeClr val="bg1"/>
                  </a:solidFill>
                </a:rPr>
                <a:t>Problems known to  </a:t>
              </a:r>
            </a:p>
            <a:p>
              <a:pPr algn="r"/>
              <a:r>
                <a:rPr lang="en-US" sz="1050" b="1" dirty="0">
                  <a:solidFill>
                    <a:schemeClr val="bg1"/>
                  </a:solidFill>
                </a:rPr>
                <a:t>people closest to the work</a:t>
              </a:r>
            </a:p>
          </p:txBody>
        </p:sp>
        <p:cxnSp>
          <p:nvCxnSpPr>
            <p:cNvPr id="33" name="Straight Connector 32"/>
            <p:cNvCxnSpPr>
              <a:cxnSpLocks/>
              <a:stCxn id="24" idx="1"/>
              <a:endCxn id="9" idx="3"/>
            </p:cNvCxnSpPr>
            <p:nvPr/>
          </p:nvCxnSpPr>
          <p:spPr>
            <a:xfrm flipH="1">
              <a:off x="6405386" y="4575892"/>
              <a:ext cx="1589132" cy="2856"/>
            </a:xfrm>
            <a:prstGeom prst="line">
              <a:avLst/>
            </a:prstGeom>
            <a:ln w="38100">
              <a:solidFill>
                <a:schemeClr val="bg1"/>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8" name="100%"/>
            <p:cNvGrpSpPr/>
            <p:nvPr/>
          </p:nvGrpSpPr>
          <p:grpSpPr>
            <a:xfrm>
              <a:off x="7994518" y="4203618"/>
              <a:ext cx="998228" cy="771842"/>
              <a:chOff x="5447513" y="1356811"/>
              <a:chExt cx="672263" cy="519802"/>
            </a:xfrm>
          </p:grpSpPr>
          <p:sp>
            <p:nvSpPr>
              <p:cNvPr id="23" name="Oval 22"/>
              <p:cNvSpPr/>
              <p:nvPr/>
            </p:nvSpPr>
            <p:spPr>
              <a:xfrm>
                <a:off x="5489594" y="1356811"/>
                <a:ext cx="519802" cy="519802"/>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TextBox 23"/>
              <p:cNvSpPr txBox="1"/>
              <p:nvPr/>
            </p:nvSpPr>
            <p:spPr>
              <a:xfrm>
                <a:off x="5447513" y="1462429"/>
                <a:ext cx="672263" cy="290184"/>
              </a:xfrm>
              <a:prstGeom prst="rect">
                <a:avLst/>
              </a:prstGeom>
              <a:noFill/>
            </p:spPr>
            <p:txBody>
              <a:bodyPr wrap="square">
                <a:spAutoFit/>
              </a:bodyPr>
              <a:lstStyle/>
              <a:p>
                <a:pPr>
                  <a:defRPr/>
                </a:pPr>
                <a:r>
                  <a:rPr lang="en-US" sz="2200" b="1" dirty="0">
                    <a:gradFill>
                      <a:gsLst>
                        <a:gs pos="0">
                          <a:schemeClr val="bg1"/>
                        </a:gs>
                        <a:gs pos="100000">
                          <a:schemeClr val="bg1"/>
                        </a:gs>
                      </a:gsLst>
                      <a:lin ang="0" scaled="0"/>
                    </a:gradFill>
                  </a:rPr>
                  <a:t>100%</a:t>
                </a:r>
              </a:p>
            </p:txBody>
          </p:sp>
        </p:grpSp>
      </p:grpSp>
      <p:sp>
        <p:nvSpPr>
          <p:cNvPr id="5" name="Oval 4">
            <a:extLst>
              <a:ext uri="{FF2B5EF4-FFF2-40B4-BE49-F238E27FC236}">
                <a16:creationId xmlns:a16="http://schemas.microsoft.com/office/drawing/2014/main" id="{08995F1D-683C-48EF-B06E-3A150A654842}"/>
              </a:ext>
            </a:extLst>
          </p:cNvPr>
          <p:cNvSpPr/>
          <p:nvPr/>
        </p:nvSpPr>
        <p:spPr>
          <a:xfrm>
            <a:off x="3395330" y="4112633"/>
            <a:ext cx="5624782" cy="895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11962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9" name="Rectangle 4"/>
          <p:cNvSpPr>
            <a:spLocks noGrp="1" noChangeArrowheads="1"/>
          </p:cNvSpPr>
          <p:nvPr>
            <p:ph type="title"/>
          </p:nvPr>
        </p:nvSpPr>
        <p:spPr>
          <a:xfrm>
            <a:off x="804907" y="101424"/>
            <a:ext cx="7313612" cy="628650"/>
          </a:xfrm>
        </p:spPr>
        <p:txBody>
          <a:bodyPr/>
          <a:lstStyle/>
          <a:p>
            <a:r>
              <a:rPr lang="en-US" b="1" dirty="0"/>
              <a:t>Types of Work</a:t>
            </a:r>
          </a:p>
        </p:txBody>
      </p:sp>
      <p:sp>
        <p:nvSpPr>
          <p:cNvPr id="50179" name="Rectangle 5"/>
          <p:cNvSpPr>
            <a:spLocks noGrp="1" noChangeArrowheads="1"/>
          </p:cNvSpPr>
          <p:nvPr>
            <p:ph type="body" sz="half" idx="1"/>
          </p:nvPr>
        </p:nvSpPr>
        <p:spPr>
          <a:xfrm>
            <a:off x="863945" y="1370410"/>
            <a:ext cx="4085880" cy="3086100"/>
          </a:xfrm>
        </p:spPr>
        <p:txBody>
          <a:bodyPr/>
          <a:lstStyle/>
          <a:p>
            <a:r>
              <a:rPr lang="en-US" dirty="0"/>
              <a:t>Activities patients care about:  Time with providers, clear communication, accurate diagnoses, proper treatment organized care plan</a:t>
            </a:r>
          </a:p>
        </p:txBody>
      </p:sp>
      <p:grpSp>
        <p:nvGrpSpPr>
          <p:cNvPr id="70661" name="Group 3"/>
          <p:cNvGrpSpPr>
            <a:grpSpLocks/>
          </p:cNvGrpSpPr>
          <p:nvPr/>
        </p:nvGrpSpPr>
        <p:grpSpPr bwMode="auto">
          <a:xfrm>
            <a:off x="4671737" y="1467989"/>
            <a:ext cx="3724163" cy="3475822"/>
            <a:chOff x="3312" y="2256"/>
            <a:chExt cx="1362" cy="1350"/>
          </a:xfrm>
        </p:grpSpPr>
        <p:sp>
          <p:nvSpPr>
            <p:cNvPr id="70673" name="Line 4"/>
            <p:cNvSpPr>
              <a:spLocks noChangeShapeType="1"/>
            </p:cNvSpPr>
            <p:nvPr/>
          </p:nvSpPr>
          <p:spPr bwMode="auto">
            <a:xfrm>
              <a:off x="4015" y="2627"/>
              <a:ext cx="1" cy="773"/>
            </a:xfrm>
            <a:prstGeom prst="line">
              <a:avLst/>
            </a:prstGeom>
            <a:noFill/>
            <a:ln w="57150" cmpd="thinThick">
              <a:solidFill>
                <a:srgbClr val="000000"/>
              </a:solidFill>
              <a:round/>
              <a:headEnd/>
              <a:tailEnd/>
            </a:ln>
          </p:spPr>
          <p:txBody>
            <a:bodyPr/>
            <a:lstStyle/>
            <a:p>
              <a:endParaRPr lang="en-US" sz="1013"/>
            </a:p>
          </p:txBody>
        </p:sp>
        <p:sp>
          <p:nvSpPr>
            <p:cNvPr id="70674" name="Line 5"/>
            <p:cNvSpPr>
              <a:spLocks noChangeShapeType="1"/>
            </p:cNvSpPr>
            <p:nvPr/>
          </p:nvSpPr>
          <p:spPr bwMode="auto">
            <a:xfrm flipV="1">
              <a:off x="4015" y="2917"/>
              <a:ext cx="659" cy="483"/>
            </a:xfrm>
            <a:prstGeom prst="line">
              <a:avLst/>
            </a:prstGeom>
            <a:noFill/>
            <a:ln w="57150" cmpd="thinThick">
              <a:solidFill>
                <a:srgbClr val="000000"/>
              </a:solidFill>
              <a:round/>
              <a:headEnd/>
              <a:tailEnd/>
            </a:ln>
          </p:spPr>
          <p:txBody>
            <a:bodyPr/>
            <a:lstStyle/>
            <a:p>
              <a:endParaRPr lang="en-US" sz="1013"/>
            </a:p>
          </p:txBody>
        </p:sp>
        <p:sp>
          <p:nvSpPr>
            <p:cNvPr id="70675" name="Arc 6"/>
            <p:cNvSpPr>
              <a:spLocks/>
            </p:cNvSpPr>
            <p:nvPr/>
          </p:nvSpPr>
          <p:spPr bwMode="auto">
            <a:xfrm>
              <a:off x="3990" y="2256"/>
              <a:ext cx="464" cy="675"/>
            </a:xfrm>
            <a:custGeom>
              <a:avLst/>
              <a:gdLst>
                <a:gd name="T0" fmla="*/ 0 w 14784"/>
                <a:gd name="T1" fmla="*/ 0 h 21600"/>
                <a:gd name="T2" fmla="*/ 0 w 14784"/>
                <a:gd name="T3" fmla="*/ 0 h 21600"/>
                <a:gd name="T4" fmla="*/ 0 w 14784"/>
                <a:gd name="T5" fmla="*/ 0 h 21600"/>
                <a:gd name="T6" fmla="*/ 0 60000 65536"/>
                <a:gd name="T7" fmla="*/ 0 60000 65536"/>
                <a:gd name="T8" fmla="*/ 0 60000 65536"/>
                <a:gd name="T9" fmla="*/ 0 w 14784"/>
                <a:gd name="T10" fmla="*/ 0 h 21600"/>
                <a:gd name="T11" fmla="*/ 14784 w 14784"/>
                <a:gd name="T12" fmla="*/ 21600 h 21600"/>
              </a:gdLst>
              <a:ahLst/>
              <a:cxnLst>
                <a:cxn ang="T6">
                  <a:pos x="T0" y="T1"/>
                </a:cxn>
                <a:cxn ang="T7">
                  <a:pos x="T2" y="T3"/>
                </a:cxn>
                <a:cxn ang="T8">
                  <a:pos x="T4" y="T5"/>
                </a:cxn>
              </a:cxnLst>
              <a:rect l="T9" t="T10" r="T11" b="T12"/>
              <a:pathLst>
                <a:path w="14784" h="21600" fill="none" extrusionOk="0">
                  <a:moveTo>
                    <a:pt x="-1" y="0"/>
                  </a:moveTo>
                  <a:cubicBezTo>
                    <a:pt x="5492" y="0"/>
                    <a:pt x="10779" y="2092"/>
                    <a:pt x="14783" y="5852"/>
                  </a:cubicBezTo>
                </a:path>
                <a:path w="14784" h="21600" stroke="0" extrusionOk="0">
                  <a:moveTo>
                    <a:pt x="-1" y="0"/>
                  </a:moveTo>
                  <a:cubicBezTo>
                    <a:pt x="5492" y="0"/>
                    <a:pt x="10779" y="2092"/>
                    <a:pt x="14783" y="5852"/>
                  </a:cubicBezTo>
                  <a:lnTo>
                    <a:pt x="0" y="21600"/>
                  </a:lnTo>
                  <a:close/>
                </a:path>
              </a:pathLst>
            </a:custGeom>
            <a:solidFill>
              <a:srgbClr val="9999FF"/>
            </a:solidFill>
            <a:ln w="57150" cmpd="thinThick">
              <a:solidFill>
                <a:srgbClr val="000000"/>
              </a:solidFill>
              <a:round/>
              <a:headEnd/>
              <a:tailEnd/>
            </a:ln>
          </p:spPr>
          <p:txBody>
            <a:bodyPr/>
            <a:lstStyle/>
            <a:p>
              <a:endParaRPr lang="en-US" sz="1013"/>
            </a:p>
          </p:txBody>
        </p:sp>
        <p:sp>
          <p:nvSpPr>
            <p:cNvPr id="70676" name="Arc 7"/>
            <p:cNvSpPr>
              <a:spLocks/>
            </p:cNvSpPr>
            <p:nvPr/>
          </p:nvSpPr>
          <p:spPr bwMode="auto">
            <a:xfrm>
              <a:off x="3325" y="2439"/>
              <a:ext cx="1343" cy="1167"/>
            </a:xfrm>
            <a:custGeom>
              <a:avLst/>
              <a:gdLst>
                <a:gd name="T0" fmla="*/ 0 w 42787"/>
                <a:gd name="T1" fmla="*/ 0 h 37348"/>
                <a:gd name="T2" fmla="*/ 0 w 42787"/>
                <a:gd name="T3" fmla="*/ 0 h 37348"/>
                <a:gd name="T4" fmla="*/ 0 w 42787"/>
                <a:gd name="T5" fmla="*/ 0 h 37348"/>
                <a:gd name="T6" fmla="*/ 0 60000 65536"/>
                <a:gd name="T7" fmla="*/ 0 60000 65536"/>
                <a:gd name="T8" fmla="*/ 0 60000 65536"/>
                <a:gd name="T9" fmla="*/ 0 w 42787"/>
                <a:gd name="T10" fmla="*/ 0 h 37348"/>
                <a:gd name="T11" fmla="*/ 42787 w 42787"/>
                <a:gd name="T12" fmla="*/ 37348 h 37348"/>
              </a:gdLst>
              <a:ahLst/>
              <a:cxnLst>
                <a:cxn ang="T6">
                  <a:pos x="T0" y="T1"/>
                </a:cxn>
                <a:cxn ang="T7">
                  <a:pos x="T2" y="T3"/>
                </a:cxn>
                <a:cxn ang="T8">
                  <a:pos x="T4" y="T5"/>
                </a:cxn>
              </a:cxnLst>
              <a:rect l="T9" t="T10" r="T11" b="T12"/>
              <a:pathLst>
                <a:path w="42787" h="37348" fill="none" extrusionOk="0">
                  <a:moveTo>
                    <a:pt x="35970" y="0"/>
                  </a:moveTo>
                  <a:cubicBezTo>
                    <a:pt x="40320" y="4082"/>
                    <a:pt x="42787" y="9782"/>
                    <a:pt x="42787" y="15748"/>
                  </a:cubicBezTo>
                  <a:cubicBezTo>
                    <a:pt x="42787" y="27677"/>
                    <a:pt x="33116" y="37348"/>
                    <a:pt x="21187" y="37348"/>
                  </a:cubicBezTo>
                  <a:cubicBezTo>
                    <a:pt x="10878" y="37348"/>
                    <a:pt x="2006" y="30063"/>
                    <a:pt x="0" y="19952"/>
                  </a:cubicBezTo>
                </a:path>
                <a:path w="42787" h="37348" stroke="0" extrusionOk="0">
                  <a:moveTo>
                    <a:pt x="35970" y="0"/>
                  </a:moveTo>
                  <a:cubicBezTo>
                    <a:pt x="40320" y="4082"/>
                    <a:pt x="42787" y="9782"/>
                    <a:pt x="42787" y="15748"/>
                  </a:cubicBezTo>
                  <a:cubicBezTo>
                    <a:pt x="42787" y="27677"/>
                    <a:pt x="33116" y="37348"/>
                    <a:pt x="21187" y="37348"/>
                  </a:cubicBezTo>
                  <a:cubicBezTo>
                    <a:pt x="10878" y="37348"/>
                    <a:pt x="2006" y="30063"/>
                    <a:pt x="0" y="19952"/>
                  </a:cubicBezTo>
                  <a:lnTo>
                    <a:pt x="21187" y="15748"/>
                  </a:lnTo>
                  <a:close/>
                </a:path>
              </a:pathLst>
            </a:custGeom>
            <a:solidFill>
              <a:srgbClr val="993366"/>
            </a:solidFill>
            <a:ln w="57150" cmpd="thinThick">
              <a:solidFill>
                <a:srgbClr val="000000"/>
              </a:solidFill>
              <a:round/>
              <a:headEnd/>
              <a:tailEnd/>
            </a:ln>
          </p:spPr>
          <p:txBody>
            <a:bodyPr/>
            <a:lstStyle/>
            <a:p>
              <a:endParaRPr lang="en-US" sz="1013"/>
            </a:p>
          </p:txBody>
        </p:sp>
        <p:sp>
          <p:nvSpPr>
            <p:cNvPr id="70677" name="Arc 8"/>
            <p:cNvSpPr>
              <a:spLocks/>
            </p:cNvSpPr>
            <p:nvPr/>
          </p:nvSpPr>
          <p:spPr bwMode="auto">
            <a:xfrm>
              <a:off x="3312" y="2256"/>
              <a:ext cx="678" cy="806"/>
            </a:xfrm>
            <a:custGeom>
              <a:avLst/>
              <a:gdLst>
                <a:gd name="T0" fmla="*/ 0 w 21600"/>
                <a:gd name="T1" fmla="*/ 0 h 25805"/>
                <a:gd name="T2" fmla="*/ 0 w 21600"/>
                <a:gd name="T3" fmla="*/ 0 h 25805"/>
                <a:gd name="T4" fmla="*/ 0 w 21600"/>
                <a:gd name="T5" fmla="*/ 0 h 25805"/>
                <a:gd name="T6" fmla="*/ 0 60000 65536"/>
                <a:gd name="T7" fmla="*/ 0 60000 65536"/>
                <a:gd name="T8" fmla="*/ 0 60000 65536"/>
                <a:gd name="T9" fmla="*/ 0 w 21600"/>
                <a:gd name="T10" fmla="*/ 0 h 25805"/>
                <a:gd name="T11" fmla="*/ 21600 w 21600"/>
                <a:gd name="T12" fmla="*/ 25805 h 25805"/>
              </a:gdLst>
              <a:ahLst/>
              <a:cxnLst>
                <a:cxn ang="T6">
                  <a:pos x="T0" y="T1"/>
                </a:cxn>
                <a:cxn ang="T7">
                  <a:pos x="T2" y="T3"/>
                </a:cxn>
                <a:cxn ang="T8">
                  <a:pos x="T4" y="T5"/>
                </a:cxn>
              </a:cxnLst>
              <a:rect l="T9" t="T10" r="T11" b="T12"/>
              <a:pathLst>
                <a:path w="21600" h="25805" fill="none" extrusionOk="0">
                  <a:moveTo>
                    <a:pt x="413" y="25804"/>
                  </a:moveTo>
                  <a:cubicBezTo>
                    <a:pt x="138" y="24420"/>
                    <a:pt x="0" y="23011"/>
                    <a:pt x="0" y="21600"/>
                  </a:cubicBezTo>
                  <a:cubicBezTo>
                    <a:pt x="-1" y="9670"/>
                    <a:pt x="9670" y="0"/>
                    <a:pt x="21599" y="0"/>
                  </a:cubicBezTo>
                </a:path>
                <a:path w="21600" h="25805" stroke="0" extrusionOk="0">
                  <a:moveTo>
                    <a:pt x="413" y="25804"/>
                  </a:moveTo>
                  <a:cubicBezTo>
                    <a:pt x="138" y="24420"/>
                    <a:pt x="0" y="23011"/>
                    <a:pt x="0" y="21600"/>
                  </a:cubicBezTo>
                  <a:cubicBezTo>
                    <a:pt x="-1" y="9670"/>
                    <a:pt x="9670" y="0"/>
                    <a:pt x="21599" y="0"/>
                  </a:cubicBezTo>
                  <a:lnTo>
                    <a:pt x="21600" y="21600"/>
                  </a:lnTo>
                  <a:close/>
                </a:path>
              </a:pathLst>
            </a:custGeom>
            <a:solidFill>
              <a:srgbClr val="FFFFCC"/>
            </a:solidFill>
            <a:ln w="57150" cmpd="thinThick">
              <a:solidFill>
                <a:srgbClr val="000000"/>
              </a:solidFill>
              <a:round/>
              <a:headEnd/>
              <a:tailEnd/>
            </a:ln>
          </p:spPr>
          <p:txBody>
            <a:bodyPr/>
            <a:lstStyle/>
            <a:p>
              <a:endParaRPr lang="en-US" sz="1013"/>
            </a:p>
          </p:txBody>
        </p:sp>
      </p:grpSp>
      <p:sp>
        <p:nvSpPr>
          <p:cNvPr id="70662" name="Text Box 9"/>
          <p:cNvSpPr txBox="1">
            <a:spLocks noChangeArrowheads="1"/>
          </p:cNvSpPr>
          <p:nvPr/>
        </p:nvSpPr>
        <p:spPr bwMode="auto">
          <a:xfrm>
            <a:off x="5078113" y="2112169"/>
            <a:ext cx="1319213" cy="646331"/>
          </a:xfrm>
          <a:prstGeom prst="rect">
            <a:avLst/>
          </a:prstGeom>
          <a:noFill/>
          <a:ln w="38100">
            <a:noFill/>
            <a:miter lim="800000"/>
            <a:headEnd/>
            <a:tailEnd/>
          </a:ln>
        </p:spPr>
        <p:txBody>
          <a:bodyPr>
            <a:spAutoFit/>
          </a:bodyPr>
          <a:lstStyle/>
          <a:p>
            <a:pPr algn="ctr">
              <a:spcBef>
                <a:spcPct val="50000"/>
              </a:spcBef>
            </a:pPr>
            <a:r>
              <a:rPr lang="en-US" sz="1800" dirty="0">
                <a:latin typeface="Tahoma" pitchFamily="34" charset="0"/>
              </a:rPr>
              <a:t>Required non-value</a:t>
            </a:r>
          </a:p>
        </p:txBody>
      </p:sp>
      <p:sp>
        <p:nvSpPr>
          <p:cNvPr id="70663" name="Text Box 10"/>
          <p:cNvSpPr txBox="1">
            <a:spLocks noChangeArrowheads="1"/>
          </p:cNvSpPr>
          <p:nvPr/>
        </p:nvSpPr>
        <p:spPr bwMode="auto">
          <a:xfrm>
            <a:off x="5591569" y="3583226"/>
            <a:ext cx="1868091" cy="369332"/>
          </a:xfrm>
          <a:prstGeom prst="rect">
            <a:avLst/>
          </a:prstGeom>
          <a:noFill/>
          <a:ln w="38100">
            <a:noFill/>
            <a:miter lim="800000"/>
            <a:headEnd/>
            <a:tailEnd/>
          </a:ln>
        </p:spPr>
        <p:txBody>
          <a:bodyPr>
            <a:spAutoFit/>
          </a:bodyPr>
          <a:lstStyle/>
          <a:p>
            <a:pPr algn="ctr">
              <a:spcBef>
                <a:spcPct val="50000"/>
              </a:spcBef>
            </a:pPr>
            <a:r>
              <a:rPr lang="en-US" sz="1800" dirty="0">
                <a:solidFill>
                  <a:srgbClr val="FEA79E"/>
                </a:solidFill>
                <a:latin typeface="Tahoma" pitchFamily="34" charset="0"/>
              </a:rPr>
              <a:t>Waste</a:t>
            </a:r>
          </a:p>
        </p:txBody>
      </p:sp>
      <p:sp>
        <p:nvSpPr>
          <p:cNvPr id="70664" name="Text Box 11"/>
          <p:cNvSpPr txBox="1">
            <a:spLocks noChangeArrowheads="1"/>
          </p:cNvSpPr>
          <p:nvPr/>
        </p:nvSpPr>
        <p:spPr bwMode="auto">
          <a:xfrm>
            <a:off x="6525615" y="1650480"/>
            <a:ext cx="1027509" cy="646331"/>
          </a:xfrm>
          <a:prstGeom prst="rect">
            <a:avLst/>
          </a:prstGeom>
          <a:noFill/>
          <a:ln w="38100">
            <a:noFill/>
            <a:miter lim="800000"/>
            <a:headEnd/>
            <a:tailEnd/>
          </a:ln>
        </p:spPr>
        <p:txBody>
          <a:bodyPr>
            <a:spAutoFit/>
          </a:bodyPr>
          <a:lstStyle/>
          <a:p>
            <a:pPr algn="ctr">
              <a:spcBef>
                <a:spcPct val="50000"/>
              </a:spcBef>
            </a:pPr>
            <a:r>
              <a:rPr lang="en-US" sz="1800" dirty="0">
                <a:latin typeface="Tahoma" pitchFamily="34" charset="0"/>
              </a:rPr>
              <a:t>Value- added</a:t>
            </a:r>
          </a:p>
        </p:txBody>
      </p:sp>
      <p:sp>
        <p:nvSpPr>
          <p:cNvPr id="15" name="Rectangle 14"/>
          <p:cNvSpPr>
            <a:spLocks noChangeArrowheads="1"/>
          </p:cNvSpPr>
          <p:nvPr/>
        </p:nvSpPr>
        <p:spPr bwMode="auto">
          <a:xfrm>
            <a:off x="804907" y="931744"/>
            <a:ext cx="1683477" cy="369332"/>
          </a:xfrm>
          <a:prstGeom prst="rect">
            <a:avLst/>
          </a:prstGeom>
          <a:solidFill>
            <a:srgbClr val="9393FF"/>
          </a:solidFill>
          <a:ln w="9525">
            <a:solidFill>
              <a:schemeClr val="tx1"/>
            </a:solidFill>
            <a:miter lim="800000"/>
            <a:headEnd/>
            <a:tailEnd/>
          </a:ln>
        </p:spPr>
        <p:txBody>
          <a:bodyPr wrap="square">
            <a:spAutoFit/>
          </a:bodyPr>
          <a:lstStyle/>
          <a:p>
            <a:pPr>
              <a:spcBef>
                <a:spcPts val="450"/>
              </a:spcBef>
              <a:spcAft>
                <a:spcPts val="450"/>
              </a:spcAft>
            </a:pPr>
            <a:r>
              <a:rPr lang="en-US" b="1" dirty="0"/>
              <a:t>Value-added</a:t>
            </a:r>
          </a:p>
        </p:txBody>
      </p:sp>
      <p:sp>
        <p:nvSpPr>
          <p:cNvPr id="17" name="Rectangle 16"/>
          <p:cNvSpPr/>
          <p:nvPr/>
        </p:nvSpPr>
        <p:spPr>
          <a:xfrm>
            <a:off x="1370013" y="2958969"/>
            <a:ext cx="3228489" cy="646331"/>
          </a:xfrm>
          <a:prstGeom prst="rect">
            <a:avLst/>
          </a:prstGeom>
        </p:spPr>
        <p:txBody>
          <a:bodyPr wrap="square">
            <a:spAutoFit/>
          </a:bodyPr>
          <a:lstStyle/>
          <a:p>
            <a:pPr>
              <a:spcBef>
                <a:spcPts val="450"/>
              </a:spcBef>
              <a:spcAft>
                <a:spcPts val="225"/>
              </a:spcAft>
              <a:buClr>
                <a:schemeClr val="accent1">
                  <a:lumMod val="50000"/>
                </a:schemeClr>
              </a:buClr>
              <a:buSzPct val="125000"/>
              <a:defRPr/>
            </a:pPr>
            <a:r>
              <a:rPr lang="en-US" sz="1200" dirty="0">
                <a:latin typeface="Calibri" pitchFamily="34" charset="0"/>
                <a:cs typeface="Calibri" pitchFamily="34" charset="0"/>
              </a:rPr>
              <a:t>No value in patient’s eyes, but can’t be avoided: Entering passwords, coding and billing, certain regulatory requirements</a:t>
            </a:r>
          </a:p>
        </p:txBody>
      </p:sp>
      <p:sp>
        <p:nvSpPr>
          <p:cNvPr id="18" name="Rectangle 17"/>
          <p:cNvSpPr/>
          <p:nvPr/>
        </p:nvSpPr>
        <p:spPr>
          <a:xfrm>
            <a:off x="411250" y="3913939"/>
            <a:ext cx="4538576" cy="1102866"/>
          </a:xfrm>
          <a:prstGeom prst="rect">
            <a:avLst/>
          </a:prstGeom>
        </p:spPr>
        <p:txBody>
          <a:bodyPr wrap="square">
            <a:spAutoFit/>
          </a:bodyPr>
          <a:lstStyle/>
          <a:p>
            <a:pPr lvl="1">
              <a:spcBef>
                <a:spcPts val="450"/>
              </a:spcBef>
              <a:buClr>
                <a:schemeClr val="accent1">
                  <a:lumMod val="50000"/>
                </a:schemeClr>
              </a:buClr>
              <a:buSzPct val="125000"/>
              <a:defRPr/>
            </a:pPr>
            <a:r>
              <a:rPr lang="en-US" sz="1600" dirty="0">
                <a:latin typeface="Calibri" pitchFamily="34" charset="0"/>
                <a:cs typeface="Calibri" pitchFamily="34" charset="0"/>
              </a:rPr>
              <a:t>Consumes resources but doesn’t add value:</a:t>
            </a:r>
          </a:p>
          <a:p>
            <a:pPr lvl="1">
              <a:spcBef>
                <a:spcPts val="225"/>
              </a:spcBef>
              <a:buClr>
                <a:schemeClr val="accent1">
                  <a:lumMod val="50000"/>
                </a:schemeClr>
              </a:buClr>
              <a:buSzPct val="125000"/>
              <a:defRPr/>
            </a:pPr>
            <a:r>
              <a:rPr lang="en-US" sz="1600" dirty="0">
                <a:latin typeface="Calibri" pitchFamily="34" charset="0"/>
                <a:cs typeface="Calibri" pitchFamily="34" charset="0"/>
              </a:rPr>
              <a:t>Looking for supplies, patient or staff waiting, repeating tests, unnecessary paper or computer work</a:t>
            </a:r>
          </a:p>
        </p:txBody>
      </p:sp>
      <p:sp>
        <p:nvSpPr>
          <p:cNvPr id="19" name="Rectangle 18"/>
          <p:cNvSpPr>
            <a:spLocks noChangeArrowheads="1"/>
          </p:cNvSpPr>
          <p:nvPr/>
        </p:nvSpPr>
        <p:spPr bwMode="auto">
          <a:xfrm>
            <a:off x="418161" y="2571914"/>
            <a:ext cx="2794059" cy="369332"/>
          </a:xfrm>
          <a:prstGeom prst="rect">
            <a:avLst/>
          </a:prstGeom>
          <a:solidFill>
            <a:srgbClr val="FFFFCC"/>
          </a:solidFill>
          <a:ln w="9525">
            <a:solidFill>
              <a:schemeClr val="tx1"/>
            </a:solidFill>
            <a:miter lim="800000"/>
            <a:headEnd/>
            <a:tailEnd/>
          </a:ln>
        </p:spPr>
        <p:txBody>
          <a:bodyPr wrap="square">
            <a:spAutoFit/>
          </a:bodyPr>
          <a:lstStyle/>
          <a:p>
            <a:pPr>
              <a:spcBef>
                <a:spcPts val="450"/>
              </a:spcBef>
              <a:spcAft>
                <a:spcPts val="450"/>
              </a:spcAft>
            </a:pPr>
            <a:r>
              <a:rPr lang="en-US" b="1" dirty="0"/>
              <a:t>Required non-value-added</a:t>
            </a:r>
          </a:p>
        </p:txBody>
      </p:sp>
      <p:sp>
        <p:nvSpPr>
          <p:cNvPr id="70669" name="Rectangle 19"/>
          <p:cNvSpPr>
            <a:spLocks noChangeArrowheads="1"/>
          </p:cNvSpPr>
          <p:nvPr/>
        </p:nvSpPr>
        <p:spPr bwMode="auto">
          <a:xfrm>
            <a:off x="1016298" y="3576651"/>
            <a:ext cx="987600" cy="369332"/>
          </a:xfrm>
          <a:prstGeom prst="rect">
            <a:avLst/>
          </a:prstGeom>
          <a:solidFill>
            <a:srgbClr val="C75576"/>
          </a:solidFill>
          <a:ln w="9525">
            <a:solidFill>
              <a:schemeClr val="tx1"/>
            </a:solidFill>
            <a:miter lim="800000"/>
            <a:headEnd/>
            <a:tailEnd/>
          </a:ln>
        </p:spPr>
        <p:txBody>
          <a:bodyPr wrap="square">
            <a:spAutoFit/>
          </a:bodyPr>
          <a:lstStyle/>
          <a:p>
            <a:pPr>
              <a:spcBef>
                <a:spcPts val="450"/>
              </a:spcBef>
              <a:spcAft>
                <a:spcPts val="450"/>
              </a:spcAft>
            </a:pPr>
            <a:r>
              <a:rPr lang="en-US" b="1" dirty="0"/>
              <a:t>Waste</a:t>
            </a:r>
            <a:endParaRPr lang="en-US" dirty="0"/>
          </a:p>
        </p:txBody>
      </p:sp>
    </p:spTree>
    <p:extLst>
      <p:ext uri="{BB962C8B-B14F-4D97-AF65-F5344CB8AC3E}">
        <p14:creationId xmlns:p14="http://schemas.microsoft.com/office/powerpoint/2010/main" val="404592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fade">
                                      <p:cBhvr>
                                        <p:cTn id="7" dur="500"/>
                                        <p:tgtEl>
                                          <p:spTgt spid="501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fade">
                                      <p:cBhvr>
                                        <p:cTn id="17" dur="500"/>
                                        <p:tgtEl>
                                          <p:spTgt spid="18">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8">
                                            <p:txEl>
                                              <p:pRg st="1" end="1"/>
                                            </p:txEl>
                                          </p:spTgt>
                                        </p:tgtEl>
                                        <p:attrNameLst>
                                          <p:attrName>style.visibility</p:attrName>
                                        </p:attrNameLst>
                                      </p:cBhvr>
                                      <p:to>
                                        <p:strVal val="visible"/>
                                      </p:to>
                                    </p:set>
                                    <p:animEffect transition="in" filter="fade">
                                      <p:cBhvr>
                                        <p:cTn id="20"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04197" y="1632972"/>
            <a:ext cx="8333772" cy="767878"/>
          </a:xfrm>
        </p:spPr>
        <p:txBody>
          <a:bodyPr>
            <a:noAutofit/>
          </a:bodyPr>
          <a:lstStyle/>
          <a:p>
            <a:r>
              <a:rPr lang="en-US" dirty="0"/>
              <a:t>Value-added work= </a:t>
            </a:r>
            <a:br>
              <a:rPr lang="en-US" dirty="0"/>
            </a:br>
            <a:r>
              <a:rPr lang="en-US" dirty="0">
                <a:solidFill>
                  <a:schemeClr val="tx1"/>
                </a:solidFill>
              </a:rPr>
              <a:t>what </a:t>
            </a:r>
            <a:r>
              <a:rPr lang="en-US" i="1" u="sng" dirty="0">
                <a:solidFill>
                  <a:schemeClr val="tx1"/>
                </a:solidFill>
              </a:rPr>
              <a:t>the patient </a:t>
            </a:r>
            <a:r>
              <a:rPr lang="en-US" dirty="0">
                <a:solidFill>
                  <a:schemeClr val="tx1"/>
                </a:solidFill>
              </a:rPr>
              <a:t>sees value in</a:t>
            </a:r>
            <a:br>
              <a:rPr lang="en-US" dirty="0">
                <a:solidFill>
                  <a:schemeClr val="tx1">
                    <a:lumMod val="75000"/>
                    <a:lumOff val="25000"/>
                  </a:schemeClr>
                </a:solidFill>
              </a:rPr>
            </a:br>
            <a:endParaRPr lang="en-US" dirty="0"/>
          </a:p>
        </p:txBody>
      </p:sp>
      <p:sp>
        <p:nvSpPr>
          <p:cNvPr id="6" name="Content Placeholder 2"/>
          <p:cNvSpPr txBox="1">
            <a:spLocks/>
          </p:cNvSpPr>
          <p:nvPr/>
        </p:nvSpPr>
        <p:spPr>
          <a:xfrm>
            <a:off x="404197" y="914668"/>
            <a:ext cx="8739807" cy="1683680"/>
          </a:xfrm>
          <a:prstGeom prst="rect">
            <a:avLst/>
          </a:prstGeom>
        </p:spPr>
        <p:txBody>
          <a:bodyPr>
            <a:noAutofit/>
          </a:bodyPr>
          <a:lstStyle/>
          <a:p>
            <a:pPr marL="173038" lvl="1" indent="-173038">
              <a:lnSpc>
                <a:spcPts val="2800"/>
              </a:lnSpc>
              <a:buClr>
                <a:schemeClr val="accent2"/>
              </a:buClr>
              <a:buFont typeface="Arial" panose="020B0604020202020204" pitchFamily="34" charset="0"/>
              <a:buChar char="•"/>
            </a:pPr>
            <a:endParaRPr lang="en-US" sz="2400" dirty="0">
              <a:solidFill>
                <a:schemeClr val="tx1">
                  <a:lumMod val="75000"/>
                  <a:lumOff val="25000"/>
                </a:schemeClr>
              </a:solidFill>
            </a:endParaRPr>
          </a:p>
        </p:txBody>
      </p:sp>
      <p:sp>
        <p:nvSpPr>
          <p:cNvPr id="7" name="Rectangle 6"/>
          <p:cNvSpPr/>
          <p:nvPr/>
        </p:nvSpPr>
        <p:spPr>
          <a:xfrm>
            <a:off x="289369" y="2617698"/>
            <a:ext cx="7539638" cy="810478"/>
          </a:xfrm>
          <a:prstGeom prst="rect">
            <a:avLst/>
          </a:prstGeom>
        </p:spPr>
        <p:txBody>
          <a:bodyPr wrap="square">
            <a:spAutoFit/>
          </a:bodyPr>
          <a:lstStyle/>
          <a:p>
            <a:pPr marL="173038" lvl="1" indent="-173038">
              <a:lnSpc>
                <a:spcPts val="2800"/>
              </a:lnSpc>
              <a:spcAft>
                <a:spcPts val="3000"/>
              </a:spcAft>
              <a:buClr>
                <a:schemeClr val="accent2"/>
              </a:buClr>
              <a:buFont typeface="Arial" panose="020B0604020202020204" pitchFamily="34" charset="0"/>
              <a:buChar char="•"/>
            </a:pPr>
            <a:r>
              <a:rPr lang="en-US" sz="2400" dirty="0">
                <a:solidFill>
                  <a:schemeClr val="tx1">
                    <a:lumMod val="75000"/>
                    <a:lumOff val="25000"/>
                  </a:schemeClr>
                </a:solidFill>
              </a:rPr>
              <a:t>What did you do during your most recent workday that was value-added work?</a:t>
            </a:r>
          </a:p>
        </p:txBody>
      </p:sp>
      <p:pic>
        <p:nvPicPr>
          <p:cNvPr id="3074" name="Picture 2" descr="MultiBrief: Doctor or nurse? Blurring the lines of medical treatment">
            <a:extLst>
              <a:ext uri="{FF2B5EF4-FFF2-40B4-BE49-F238E27FC236}">
                <a16:creationId xmlns:a16="http://schemas.microsoft.com/office/drawing/2014/main" id="{0D3E5514-278A-49C6-BB40-A9F352995A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4512" y="382644"/>
            <a:ext cx="2448340" cy="163426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8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4"/>
          <p:cNvSpPr>
            <a:spLocks noGrp="1" noChangeArrowheads="1"/>
          </p:cNvSpPr>
          <p:nvPr>
            <p:ph type="title"/>
          </p:nvPr>
        </p:nvSpPr>
        <p:spPr>
          <a:xfrm>
            <a:off x="405114" y="206243"/>
            <a:ext cx="7543800" cy="1088068"/>
          </a:xfrm>
        </p:spPr>
        <p:txBody>
          <a:bodyPr/>
          <a:lstStyle/>
          <a:p>
            <a:r>
              <a:rPr lang="en-US" dirty="0"/>
              <a:t>Waste </a:t>
            </a:r>
            <a:br>
              <a:rPr lang="en-US" dirty="0"/>
            </a:br>
            <a:r>
              <a:rPr lang="en-US" sz="2400" dirty="0"/>
              <a:t>The “DOWNTIME” acronym and examples</a:t>
            </a:r>
          </a:p>
        </p:txBody>
      </p:sp>
      <p:sp>
        <p:nvSpPr>
          <p:cNvPr id="3" name="TextBox 2">
            <a:extLst>
              <a:ext uri="{FF2B5EF4-FFF2-40B4-BE49-F238E27FC236}">
                <a16:creationId xmlns:a16="http://schemas.microsoft.com/office/drawing/2014/main" id="{15B828E0-09A7-4D93-87FD-C2D94CB63F49}"/>
              </a:ext>
            </a:extLst>
          </p:cNvPr>
          <p:cNvSpPr txBox="1"/>
          <p:nvPr/>
        </p:nvSpPr>
        <p:spPr>
          <a:xfrm rot="20580203">
            <a:off x="5024777" y="1402539"/>
            <a:ext cx="3481955" cy="1600438"/>
          </a:xfrm>
          <a:prstGeom prst="rect">
            <a:avLst/>
          </a:prstGeom>
          <a:noFill/>
        </p:spPr>
        <p:txBody>
          <a:bodyPr wrap="square" rtlCol="0">
            <a:spAutoFit/>
          </a:bodyPr>
          <a:lstStyle/>
          <a:p>
            <a:r>
              <a:rPr lang="en-US" sz="1400" dirty="0"/>
              <a:t>Anything worth improving connects to one or more of these wastes!  </a:t>
            </a:r>
          </a:p>
          <a:p>
            <a:endParaRPr lang="en-US" sz="1400" dirty="0"/>
          </a:p>
          <a:p>
            <a:r>
              <a:rPr lang="en-US" sz="1400" dirty="0"/>
              <a:t>IT IS NOT important to figure out which bucket your observed waste goes into but IS important that all waste in a broken process is discovered.</a:t>
            </a:r>
          </a:p>
        </p:txBody>
      </p:sp>
      <p:sp>
        <p:nvSpPr>
          <p:cNvPr id="4" name="TextBox 3">
            <a:extLst>
              <a:ext uri="{FF2B5EF4-FFF2-40B4-BE49-F238E27FC236}">
                <a16:creationId xmlns:a16="http://schemas.microsoft.com/office/drawing/2014/main" id="{27030CF3-239F-4BF0-AAE1-6B074B041CFB}"/>
              </a:ext>
            </a:extLst>
          </p:cNvPr>
          <p:cNvSpPr txBox="1"/>
          <p:nvPr/>
        </p:nvSpPr>
        <p:spPr>
          <a:xfrm>
            <a:off x="559982" y="1540866"/>
            <a:ext cx="5202865" cy="2308324"/>
          </a:xfrm>
          <a:prstGeom prst="rect">
            <a:avLst/>
          </a:prstGeom>
          <a:noFill/>
        </p:spPr>
        <p:txBody>
          <a:bodyPr wrap="square" rtlCol="0">
            <a:spAutoFit/>
          </a:bodyPr>
          <a:lstStyle/>
          <a:p>
            <a:r>
              <a:rPr lang="en-US" b="1" dirty="0">
                <a:solidFill>
                  <a:srgbClr val="00467A"/>
                </a:solidFill>
              </a:rPr>
              <a:t>D</a:t>
            </a:r>
            <a:r>
              <a:rPr lang="en-US" b="1" dirty="0">
                <a:solidFill>
                  <a:srgbClr val="C00000"/>
                </a:solidFill>
              </a:rPr>
              <a:t>efects</a:t>
            </a:r>
            <a:r>
              <a:rPr lang="en-US" dirty="0">
                <a:solidFill>
                  <a:srgbClr val="C00000"/>
                </a:solidFill>
              </a:rPr>
              <a:t> </a:t>
            </a:r>
            <a:r>
              <a:rPr lang="en-US" sz="1200" dirty="0">
                <a:solidFill>
                  <a:srgbClr val="C00000"/>
                </a:solidFill>
              </a:rPr>
              <a:t>(unusable tissue specimens)</a:t>
            </a:r>
          </a:p>
          <a:p>
            <a:r>
              <a:rPr lang="en-US" b="1" dirty="0">
                <a:solidFill>
                  <a:srgbClr val="005696"/>
                </a:solidFill>
              </a:rPr>
              <a:t>O</a:t>
            </a:r>
            <a:r>
              <a:rPr lang="en-US" b="1" dirty="0">
                <a:solidFill>
                  <a:srgbClr val="C00000"/>
                </a:solidFill>
              </a:rPr>
              <a:t>verproduction</a:t>
            </a:r>
            <a:r>
              <a:rPr lang="en-US" dirty="0">
                <a:solidFill>
                  <a:srgbClr val="C00000"/>
                </a:solidFill>
              </a:rPr>
              <a:t> </a:t>
            </a:r>
            <a:r>
              <a:rPr lang="en-US" sz="1200" dirty="0">
                <a:solidFill>
                  <a:srgbClr val="C00000"/>
                </a:solidFill>
              </a:rPr>
              <a:t>(unnecessary or incorrect testing)</a:t>
            </a:r>
          </a:p>
          <a:p>
            <a:r>
              <a:rPr lang="en-US" b="1" dirty="0">
                <a:solidFill>
                  <a:srgbClr val="005696"/>
                </a:solidFill>
              </a:rPr>
              <a:t>W</a:t>
            </a:r>
            <a:r>
              <a:rPr lang="en-US" b="1" dirty="0">
                <a:solidFill>
                  <a:srgbClr val="C00000"/>
                </a:solidFill>
              </a:rPr>
              <a:t>aiting</a:t>
            </a:r>
            <a:r>
              <a:rPr lang="en-US" dirty="0">
                <a:solidFill>
                  <a:srgbClr val="C00000"/>
                </a:solidFill>
              </a:rPr>
              <a:t> </a:t>
            </a:r>
            <a:r>
              <a:rPr lang="en-US" sz="1200" dirty="0">
                <a:solidFill>
                  <a:srgbClr val="C00000"/>
                </a:solidFill>
              </a:rPr>
              <a:t>(patients and providers)</a:t>
            </a:r>
          </a:p>
          <a:p>
            <a:r>
              <a:rPr lang="en-US" b="1" dirty="0">
                <a:solidFill>
                  <a:srgbClr val="005696"/>
                </a:solidFill>
              </a:rPr>
              <a:t>N</a:t>
            </a:r>
            <a:r>
              <a:rPr lang="en-US" b="1" dirty="0">
                <a:solidFill>
                  <a:srgbClr val="C00000"/>
                </a:solidFill>
              </a:rPr>
              <a:t>ot utilizing employees </a:t>
            </a:r>
            <a:r>
              <a:rPr lang="en-US" sz="1200" dirty="0">
                <a:solidFill>
                  <a:srgbClr val="C00000"/>
                </a:solidFill>
              </a:rPr>
              <a:t>(“not my job”)</a:t>
            </a:r>
          </a:p>
          <a:p>
            <a:r>
              <a:rPr lang="en-US" b="1" dirty="0">
                <a:solidFill>
                  <a:srgbClr val="005696"/>
                </a:solidFill>
              </a:rPr>
              <a:t>T</a:t>
            </a:r>
            <a:r>
              <a:rPr lang="en-US" b="1" dirty="0">
                <a:solidFill>
                  <a:srgbClr val="C00000"/>
                </a:solidFill>
              </a:rPr>
              <a:t>ransport</a:t>
            </a:r>
            <a:r>
              <a:rPr lang="en-US" dirty="0">
                <a:solidFill>
                  <a:srgbClr val="C00000"/>
                </a:solidFill>
              </a:rPr>
              <a:t> </a:t>
            </a:r>
            <a:r>
              <a:rPr lang="en-US" sz="1200" dirty="0">
                <a:solidFill>
                  <a:srgbClr val="C00000"/>
                </a:solidFill>
              </a:rPr>
              <a:t>(moving patients, equipment)</a:t>
            </a:r>
          </a:p>
          <a:p>
            <a:r>
              <a:rPr lang="en-US" b="1" dirty="0">
                <a:solidFill>
                  <a:srgbClr val="005696"/>
                </a:solidFill>
              </a:rPr>
              <a:t>I</a:t>
            </a:r>
            <a:r>
              <a:rPr lang="en-US" b="1" dirty="0">
                <a:solidFill>
                  <a:srgbClr val="C00000"/>
                </a:solidFill>
              </a:rPr>
              <a:t>nventory</a:t>
            </a:r>
            <a:r>
              <a:rPr lang="en-US" dirty="0">
                <a:solidFill>
                  <a:srgbClr val="C00000"/>
                </a:solidFill>
              </a:rPr>
              <a:t> </a:t>
            </a:r>
            <a:r>
              <a:rPr lang="en-US" sz="1200" dirty="0">
                <a:solidFill>
                  <a:srgbClr val="C00000"/>
                </a:solidFill>
              </a:rPr>
              <a:t>(too much or too little equipment on hand)</a:t>
            </a:r>
          </a:p>
          <a:p>
            <a:r>
              <a:rPr lang="en-US" b="1" dirty="0">
                <a:solidFill>
                  <a:srgbClr val="005696"/>
                </a:solidFill>
              </a:rPr>
              <a:t>M</a:t>
            </a:r>
            <a:r>
              <a:rPr lang="en-US" b="1" dirty="0">
                <a:solidFill>
                  <a:srgbClr val="C00000"/>
                </a:solidFill>
              </a:rPr>
              <a:t>otion</a:t>
            </a:r>
            <a:r>
              <a:rPr lang="en-US" dirty="0">
                <a:solidFill>
                  <a:srgbClr val="C00000"/>
                </a:solidFill>
              </a:rPr>
              <a:t> </a:t>
            </a:r>
            <a:r>
              <a:rPr lang="en-US" sz="1200" dirty="0">
                <a:solidFill>
                  <a:srgbClr val="C00000"/>
                </a:solidFill>
              </a:rPr>
              <a:t>(flow of patients, providers, equipment)</a:t>
            </a:r>
          </a:p>
          <a:p>
            <a:r>
              <a:rPr lang="en-US" b="1" dirty="0">
                <a:solidFill>
                  <a:srgbClr val="005696"/>
                </a:solidFill>
              </a:rPr>
              <a:t>E</a:t>
            </a:r>
            <a:r>
              <a:rPr lang="en-US" b="1" dirty="0">
                <a:solidFill>
                  <a:srgbClr val="C00000"/>
                </a:solidFill>
              </a:rPr>
              <a:t>xtra processing </a:t>
            </a:r>
            <a:r>
              <a:rPr lang="en-US" sz="1200" dirty="0">
                <a:solidFill>
                  <a:srgbClr val="C00000"/>
                </a:solidFill>
              </a:rPr>
              <a:t>(repeat testing, readmissions)</a:t>
            </a:r>
          </a:p>
        </p:txBody>
      </p:sp>
    </p:spTree>
    <p:custDataLst>
      <p:tags r:id="rId1"/>
    </p:custDataLst>
    <p:extLst>
      <p:ext uri="{BB962C8B-B14F-4D97-AF65-F5344CB8AC3E}">
        <p14:creationId xmlns:p14="http://schemas.microsoft.com/office/powerpoint/2010/main" val="282692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1414" y="1299798"/>
            <a:ext cx="8333772" cy="767878"/>
          </a:xfrm>
        </p:spPr>
        <p:txBody>
          <a:bodyPr>
            <a:noAutofit/>
          </a:bodyPr>
          <a:lstStyle/>
          <a:p>
            <a:br>
              <a:rPr lang="en-US" dirty="0"/>
            </a:br>
            <a:r>
              <a:rPr lang="en-US" sz="4400" dirty="0"/>
              <a:t>Waste</a:t>
            </a:r>
            <a:br>
              <a:rPr lang="en-US" dirty="0">
                <a:solidFill>
                  <a:schemeClr val="tx1">
                    <a:lumMod val="75000"/>
                    <a:lumOff val="25000"/>
                  </a:schemeClr>
                </a:solidFill>
              </a:rPr>
            </a:br>
            <a:endParaRPr lang="en-US" dirty="0"/>
          </a:p>
        </p:txBody>
      </p:sp>
      <p:sp>
        <p:nvSpPr>
          <p:cNvPr id="6" name="Content Placeholder 2"/>
          <p:cNvSpPr txBox="1">
            <a:spLocks/>
          </p:cNvSpPr>
          <p:nvPr/>
        </p:nvSpPr>
        <p:spPr>
          <a:xfrm>
            <a:off x="2468128" y="-121652"/>
            <a:ext cx="5317905" cy="859449"/>
          </a:xfrm>
          <a:prstGeom prst="rect">
            <a:avLst/>
          </a:prstGeom>
        </p:spPr>
        <p:txBody>
          <a:bodyPr>
            <a:noAutofit/>
          </a:bodyPr>
          <a:lstStyle/>
          <a:p>
            <a:pPr marL="173038" lvl="1" indent="-173038">
              <a:lnSpc>
                <a:spcPts val="2800"/>
              </a:lnSpc>
              <a:buClr>
                <a:schemeClr val="accent2"/>
              </a:buClr>
              <a:buFont typeface="Arial" panose="020B0604020202020204" pitchFamily="34" charset="0"/>
              <a:buChar char="•"/>
            </a:pPr>
            <a:endParaRPr lang="en-US" sz="2400" dirty="0">
              <a:solidFill>
                <a:schemeClr val="tx1">
                  <a:lumMod val="75000"/>
                  <a:lumOff val="25000"/>
                </a:schemeClr>
              </a:solidFill>
            </a:endParaRPr>
          </a:p>
        </p:txBody>
      </p:sp>
      <p:sp>
        <p:nvSpPr>
          <p:cNvPr id="7" name="Rectangle 6"/>
          <p:cNvSpPr/>
          <p:nvPr/>
        </p:nvSpPr>
        <p:spPr>
          <a:xfrm>
            <a:off x="404198" y="2304152"/>
            <a:ext cx="7050340" cy="810478"/>
          </a:xfrm>
          <a:prstGeom prst="rect">
            <a:avLst/>
          </a:prstGeom>
        </p:spPr>
        <p:txBody>
          <a:bodyPr wrap="square">
            <a:spAutoFit/>
          </a:bodyPr>
          <a:lstStyle/>
          <a:p>
            <a:pPr marL="173038" lvl="1" indent="-173038">
              <a:lnSpc>
                <a:spcPts val="2800"/>
              </a:lnSpc>
              <a:spcAft>
                <a:spcPts val="3000"/>
              </a:spcAft>
              <a:buClr>
                <a:schemeClr val="accent2"/>
              </a:buClr>
              <a:buFont typeface="Arial" panose="020B0604020202020204" pitchFamily="34" charset="0"/>
              <a:buChar char="•"/>
            </a:pPr>
            <a:r>
              <a:rPr lang="en-US" sz="2400" dirty="0">
                <a:solidFill>
                  <a:schemeClr val="tx1">
                    <a:lumMod val="75000"/>
                    <a:lumOff val="25000"/>
                  </a:schemeClr>
                </a:solidFill>
              </a:rPr>
              <a:t>What did you do during your most recent workday that was waste?</a:t>
            </a:r>
          </a:p>
        </p:txBody>
      </p:sp>
      <p:pic>
        <p:nvPicPr>
          <p:cNvPr id="6146" name="Picture 2" descr="Image result for waste">
            <a:extLst>
              <a:ext uri="{FF2B5EF4-FFF2-40B4-BE49-F238E27FC236}">
                <a16:creationId xmlns:a16="http://schemas.microsoft.com/office/drawing/2014/main" id="{E6FDFF81-603F-4244-95BF-09286FE542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345" y="263844"/>
            <a:ext cx="1547444" cy="154744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1355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3" name="Content Placeholder 2"/>
          <p:cNvSpPr>
            <a:spLocks noGrp="1"/>
          </p:cNvSpPr>
          <p:nvPr>
            <p:ph idx="1"/>
          </p:nvPr>
        </p:nvSpPr>
        <p:spPr>
          <a:xfrm>
            <a:off x="451414" y="1788403"/>
            <a:ext cx="7990837" cy="3462632"/>
          </a:xfrm>
        </p:spPr>
        <p:txBody>
          <a:bodyPr/>
          <a:lstStyle/>
          <a:p>
            <a:pPr lvl="1">
              <a:spcBef>
                <a:spcPts val="1200"/>
              </a:spcBef>
              <a:spcAft>
                <a:spcPts val="1200"/>
              </a:spcAft>
              <a:buSzPct val="100000"/>
            </a:pPr>
            <a:r>
              <a:rPr lang="en-US" sz="2000" dirty="0"/>
              <a:t>There is no commercial sponsorship or support for this program</a:t>
            </a:r>
          </a:p>
          <a:p>
            <a:pPr lvl="1">
              <a:spcBef>
                <a:spcPts val="1200"/>
              </a:spcBef>
              <a:spcAft>
                <a:spcPts val="1200"/>
              </a:spcAft>
              <a:buSzPct val="100000"/>
            </a:pPr>
            <a:r>
              <a:rPr lang="en-US" sz="2000" dirty="0"/>
              <a:t>The planners and presenters have declared that no real or perceived conflicts of interest exist</a:t>
            </a:r>
          </a:p>
          <a:p>
            <a:pPr>
              <a:buNone/>
            </a:pPr>
            <a:endParaRPr lang="en-US" dirty="0"/>
          </a:p>
        </p:txBody>
      </p:sp>
      <p:pic>
        <p:nvPicPr>
          <p:cNvPr id="4100" name="Picture 4">
            <a:extLst>
              <a:ext uri="{FF2B5EF4-FFF2-40B4-BE49-F238E27FC236}">
                <a16:creationId xmlns:a16="http://schemas.microsoft.com/office/drawing/2014/main" id="{292A37BF-C670-4463-BF1C-19B8731666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bwMode="auto">
          <a:xfrm>
            <a:off x="3927708" y="566591"/>
            <a:ext cx="6532096" cy="1485033"/>
          </a:xfrm>
          <a:prstGeom prst="rect">
            <a:avLst/>
          </a:prstGeom>
          <a:noFill/>
          <a:ln w="9525">
            <a:noFill/>
            <a:miter lim="800000"/>
            <a:headEnd/>
            <a:tailEnd/>
          </a:ln>
        </p:spPr>
        <p:txBody>
          <a:bodyPr anchor="b"/>
          <a:lstStyle/>
          <a:p>
            <a:pPr algn="ctr" eaLnBrk="0" hangingPunct="0">
              <a:defRPr/>
            </a:pPr>
            <a:endParaRPr lang="en-US" sz="2400" kern="0" dirty="0">
              <a:latin typeface="+mj-lt"/>
              <a:ea typeface="+mj-ea"/>
              <a:cs typeface="+mj-cs"/>
            </a:endParaRPr>
          </a:p>
          <a:p>
            <a:pPr algn="ctr" eaLnBrk="0" hangingPunct="0">
              <a:defRPr/>
            </a:pPr>
            <a:r>
              <a:rPr lang="en-US" sz="2800" kern="0" dirty="0">
                <a:latin typeface="+mj-lt"/>
                <a:ea typeface="+mj-ea"/>
                <a:cs typeface="+mj-cs"/>
              </a:rPr>
              <a:t>The “Gemba”</a:t>
            </a:r>
          </a:p>
        </p:txBody>
      </p:sp>
      <p:pic>
        <p:nvPicPr>
          <p:cNvPr id="2" name="Picture 1">
            <a:extLst>
              <a:ext uri="{FF2B5EF4-FFF2-40B4-BE49-F238E27FC236}">
                <a16:creationId xmlns:a16="http://schemas.microsoft.com/office/drawing/2014/main" id="{217D3A9E-FE65-4BFF-B0F9-CAEF743BA6A2}"/>
              </a:ext>
            </a:extLst>
          </p:cNvPr>
          <p:cNvPicPr>
            <a:picLocks noChangeAspect="1"/>
          </p:cNvPicPr>
          <p:nvPr/>
        </p:nvPicPr>
        <p:blipFill>
          <a:blip r:embed="rId3"/>
          <a:stretch>
            <a:fillRect/>
          </a:stretch>
        </p:blipFill>
        <p:spPr>
          <a:xfrm rot="453028">
            <a:off x="2214389" y="2374903"/>
            <a:ext cx="2965118" cy="2199763"/>
          </a:xfrm>
          <a:prstGeom prst="rect">
            <a:avLst/>
          </a:prstGeom>
        </p:spPr>
      </p:pic>
      <p:sp>
        <p:nvSpPr>
          <p:cNvPr id="3" name="Rectangle 2">
            <a:extLst>
              <a:ext uri="{FF2B5EF4-FFF2-40B4-BE49-F238E27FC236}">
                <a16:creationId xmlns:a16="http://schemas.microsoft.com/office/drawing/2014/main" id="{004F3B1A-4057-4423-B3E1-E79AFDB0E216}"/>
              </a:ext>
            </a:extLst>
          </p:cNvPr>
          <p:cNvSpPr/>
          <p:nvPr/>
        </p:nvSpPr>
        <p:spPr>
          <a:xfrm>
            <a:off x="5593567" y="2656163"/>
            <a:ext cx="3404521" cy="1477328"/>
          </a:xfrm>
          <a:prstGeom prst="rect">
            <a:avLst/>
          </a:prstGeom>
        </p:spPr>
        <p:txBody>
          <a:bodyPr wrap="square">
            <a:spAutoFit/>
          </a:bodyPr>
          <a:lstStyle/>
          <a:p>
            <a:r>
              <a:rPr lang="en-US" sz="1500" dirty="0">
                <a:solidFill>
                  <a:srgbClr val="FF0000"/>
                </a:solidFill>
              </a:rPr>
              <a:t>TO IMPROVE: Go to the places where value is created and waste happens:</a:t>
            </a:r>
          </a:p>
          <a:p>
            <a:pPr marL="557213" lvl="1" indent="-214313">
              <a:buFont typeface="Wingdings" panose="05000000000000000000" pitchFamily="2" charset="2"/>
              <a:buChar char="ü"/>
            </a:pPr>
            <a:r>
              <a:rPr lang="en-US" sz="1500" b="1" dirty="0"/>
              <a:t>Ask questions, gain insight from</a:t>
            </a:r>
            <a:r>
              <a:rPr lang="en-US" sz="1500" dirty="0"/>
              <a:t> </a:t>
            </a:r>
            <a:r>
              <a:rPr lang="en-US" sz="1500" b="1" dirty="0"/>
              <a:t>people closest to the work</a:t>
            </a:r>
          </a:p>
          <a:p>
            <a:pPr marL="557213" lvl="1" indent="-214313">
              <a:buFont typeface="Wingdings" panose="05000000000000000000" pitchFamily="2" charset="2"/>
              <a:buChar char="ü"/>
            </a:pPr>
            <a:r>
              <a:rPr lang="en-US" sz="1500" b="1" dirty="0"/>
              <a:t>DO NOT assume you know what is happening or what is broken…</a:t>
            </a:r>
          </a:p>
        </p:txBody>
      </p:sp>
      <p:pic>
        <p:nvPicPr>
          <p:cNvPr id="3074" name="Picture 2" descr="Department of Surgery » College of Medicine » University of Florida">
            <a:extLst>
              <a:ext uri="{FF2B5EF4-FFF2-40B4-BE49-F238E27FC236}">
                <a16:creationId xmlns:a16="http://schemas.microsoft.com/office/drawing/2014/main" id="{A1340D7B-68AD-4707-B7A9-E768914C35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0089" y="650524"/>
            <a:ext cx="2553478" cy="17033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2052C92-C78F-4B34-A953-C3390D09885C}"/>
              </a:ext>
            </a:extLst>
          </p:cNvPr>
          <p:cNvPicPr>
            <a:picLocks noChangeAspect="1"/>
          </p:cNvPicPr>
          <p:nvPr/>
        </p:nvPicPr>
        <p:blipFill>
          <a:blip r:embed="rId5"/>
          <a:stretch>
            <a:fillRect/>
          </a:stretch>
        </p:blipFill>
        <p:spPr>
          <a:xfrm rot="20825722">
            <a:off x="686052" y="666655"/>
            <a:ext cx="2686505" cy="18462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dirty="0"/>
            </a:br>
            <a:br>
              <a:rPr lang="en-US" dirty="0"/>
            </a:br>
            <a:endParaRPr lang="en-US" dirty="0"/>
          </a:p>
        </p:txBody>
      </p:sp>
      <p:sp>
        <p:nvSpPr>
          <p:cNvPr id="4" name="TextBox 3"/>
          <p:cNvSpPr txBox="1"/>
          <p:nvPr/>
        </p:nvSpPr>
        <p:spPr>
          <a:xfrm>
            <a:off x="1452588" y="901246"/>
            <a:ext cx="1751438" cy="380873"/>
          </a:xfrm>
          <a:prstGeom prst="rect">
            <a:avLst/>
          </a:prstGeom>
          <a:solidFill>
            <a:schemeClr val="tx2"/>
          </a:solidFill>
        </p:spPr>
        <p:txBody>
          <a:bodyPr wrap="square" rtlCol="0" anchor="ctr">
            <a:spAutoFit/>
          </a:bodyPr>
          <a:lstStyle/>
          <a:p>
            <a:pPr algn="ctr"/>
            <a:r>
              <a:rPr lang="en-US" sz="1875" b="1" dirty="0">
                <a:solidFill>
                  <a:schemeClr val="bg1"/>
                </a:solidFill>
              </a:rPr>
              <a:t>Value-added</a:t>
            </a:r>
          </a:p>
        </p:txBody>
      </p:sp>
      <p:sp>
        <p:nvSpPr>
          <p:cNvPr id="5" name="TextBox 4"/>
          <p:cNvSpPr txBox="1"/>
          <p:nvPr/>
        </p:nvSpPr>
        <p:spPr>
          <a:xfrm>
            <a:off x="1452588" y="2067316"/>
            <a:ext cx="1751438" cy="559769"/>
          </a:xfrm>
          <a:prstGeom prst="rect">
            <a:avLst/>
          </a:prstGeom>
          <a:solidFill>
            <a:schemeClr val="accent2"/>
          </a:solidFill>
        </p:spPr>
        <p:txBody>
          <a:bodyPr wrap="square" rtlCol="0" anchor="ctr">
            <a:spAutoFit/>
          </a:bodyPr>
          <a:lstStyle/>
          <a:p>
            <a:pPr algn="ctr">
              <a:lnSpc>
                <a:spcPts val="1800"/>
              </a:lnSpc>
            </a:pPr>
            <a:r>
              <a:rPr lang="en-US" sz="1875" b="1" dirty="0">
                <a:solidFill>
                  <a:schemeClr val="bg1"/>
                </a:solidFill>
              </a:rPr>
              <a:t>Required non-value-added</a:t>
            </a:r>
          </a:p>
        </p:txBody>
      </p:sp>
      <p:sp>
        <p:nvSpPr>
          <p:cNvPr id="8" name="Rectangle 7"/>
          <p:cNvSpPr/>
          <p:nvPr/>
        </p:nvSpPr>
        <p:spPr>
          <a:xfrm>
            <a:off x="3200794" y="3335618"/>
            <a:ext cx="2678777" cy="484748"/>
          </a:xfrm>
          <a:prstGeom prst="rect">
            <a:avLst/>
          </a:prstGeom>
        </p:spPr>
        <p:txBody>
          <a:bodyPr vert="horz" lIns="68580" tIns="34290" rIns="68580" bIns="34290" rtlCol="0">
            <a:noAutofit/>
          </a:bodyPr>
          <a:lstStyle/>
          <a:p>
            <a:pPr defTabSz="685800">
              <a:lnSpc>
                <a:spcPct val="90000"/>
              </a:lnSpc>
              <a:spcBef>
                <a:spcPts val="750"/>
              </a:spcBef>
            </a:pPr>
            <a:r>
              <a:rPr lang="en-US" sz="1500" dirty="0">
                <a:latin typeface="+mj-lt"/>
                <a:cs typeface="Arial" panose="020B0604020202020204" pitchFamily="34" charset="0"/>
              </a:rPr>
              <a:t>Work that is a waste of time or resources</a:t>
            </a:r>
          </a:p>
        </p:txBody>
      </p:sp>
      <p:cxnSp>
        <p:nvCxnSpPr>
          <p:cNvPr id="9" name="Straight Connector 8"/>
          <p:cNvCxnSpPr/>
          <p:nvPr/>
        </p:nvCxnSpPr>
        <p:spPr>
          <a:xfrm>
            <a:off x="1433502" y="1906655"/>
            <a:ext cx="632384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185788" y="1264638"/>
            <a:ext cx="1291271" cy="346249"/>
          </a:xfrm>
          <a:prstGeom prst="rect">
            <a:avLst/>
          </a:prstGeom>
          <a:noFill/>
        </p:spPr>
        <p:txBody>
          <a:bodyPr wrap="square" rtlCol="0" anchor="ctr">
            <a:spAutoFit/>
          </a:bodyPr>
          <a:lstStyle/>
          <a:p>
            <a:pPr algn="ctr"/>
            <a:r>
              <a:rPr lang="en-US" sz="1650" b="1" dirty="0">
                <a:solidFill>
                  <a:srgbClr val="FF0000"/>
                </a:solidFill>
              </a:rPr>
              <a:t>INCREASE</a:t>
            </a:r>
          </a:p>
        </p:txBody>
      </p:sp>
      <p:sp>
        <p:nvSpPr>
          <p:cNvPr id="18" name="TextBox 17"/>
          <p:cNvSpPr txBox="1"/>
          <p:nvPr/>
        </p:nvSpPr>
        <p:spPr>
          <a:xfrm>
            <a:off x="5980084" y="2356749"/>
            <a:ext cx="1711328" cy="346249"/>
          </a:xfrm>
          <a:prstGeom prst="rect">
            <a:avLst/>
          </a:prstGeom>
          <a:noFill/>
        </p:spPr>
        <p:txBody>
          <a:bodyPr wrap="square" rtlCol="0" anchor="ctr">
            <a:spAutoFit/>
          </a:bodyPr>
          <a:lstStyle/>
          <a:p>
            <a:pPr algn="ctr"/>
            <a:r>
              <a:rPr lang="en-US" sz="1650" b="1" dirty="0">
                <a:solidFill>
                  <a:srgbClr val="FF0000"/>
                </a:solidFill>
              </a:rPr>
              <a:t>MINIMIZE</a:t>
            </a:r>
          </a:p>
        </p:txBody>
      </p:sp>
      <p:cxnSp>
        <p:nvCxnSpPr>
          <p:cNvPr id="20" name="Straight Connector 19"/>
          <p:cNvCxnSpPr>
            <a:cxnSpLocks/>
          </p:cNvCxnSpPr>
          <p:nvPr/>
        </p:nvCxnSpPr>
        <p:spPr>
          <a:xfrm flipV="1">
            <a:off x="6032679" y="1101547"/>
            <a:ext cx="0" cy="319143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452D376A-7B4B-4D8B-87A5-7876E9C6B77E}"/>
              </a:ext>
            </a:extLst>
          </p:cNvPr>
          <p:cNvSpPr txBox="1">
            <a:spLocks/>
          </p:cNvSpPr>
          <p:nvPr/>
        </p:nvSpPr>
        <p:spPr>
          <a:xfrm>
            <a:off x="3204026" y="889503"/>
            <a:ext cx="2510975" cy="50482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dirty="0">
                <a:latin typeface="+mj-lt"/>
              </a:rPr>
              <a:t>Work that patients/families care about</a:t>
            </a:r>
          </a:p>
        </p:txBody>
      </p:sp>
      <p:sp>
        <p:nvSpPr>
          <p:cNvPr id="15" name="TextBox 14">
            <a:extLst>
              <a:ext uri="{FF2B5EF4-FFF2-40B4-BE49-F238E27FC236}">
                <a16:creationId xmlns:a16="http://schemas.microsoft.com/office/drawing/2014/main" id="{1C1770E1-98CF-4DCD-BEEF-210450B313F7}"/>
              </a:ext>
            </a:extLst>
          </p:cNvPr>
          <p:cNvSpPr txBox="1"/>
          <p:nvPr/>
        </p:nvSpPr>
        <p:spPr>
          <a:xfrm>
            <a:off x="1387800" y="3324076"/>
            <a:ext cx="1802300" cy="380873"/>
          </a:xfrm>
          <a:prstGeom prst="rect">
            <a:avLst/>
          </a:prstGeom>
          <a:solidFill>
            <a:schemeClr val="accent1"/>
          </a:solidFill>
        </p:spPr>
        <p:txBody>
          <a:bodyPr wrap="square" rtlCol="0" anchor="ctr">
            <a:spAutoFit/>
          </a:bodyPr>
          <a:lstStyle>
            <a:defPPr>
              <a:defRPr lang="en-US"/>
            </a:defPPr>
            <a:lvl1pPr algn="ctr">
              <a:defRPr sz="2500" b="1">
                <a:solidFill>
                  <a:schemeClr val="bg1"/>
                </a:solidFill>
              </a:defRPr>
            </a:lvl1pPr>
          </a:lstStyle>
          <a:p>
            <a:r>
              <a:rPr lang="en-US" sz="1875" dirty="0"/>
              <a:t>Waste</a:t>
            </a:r>
          </a:p>
        </p:txBody>
      </p:sp>
      <p:sp>
        <p:nvSpPr>
          <p:cNvPr id="3" name="TextBox 2">
            <a:extLst>
              <a:ext uri="{FF2B5EF4-FFF2-40B4-BE49-F238E27FC236}">
                <a16:creationId xmlns:a16="http://schemas.microsoft.com/office/drawing/2014/main" id="{ABCEFF8E-1A42-403E-90B4-E238465CD34B}"/>
              </a:ext>
            </a:extLst>
          </p:cNvPr>
          <p:cNvSpPr txBox="1"/>
          <p:nvPr/>
        </p:nvSpPr>
        <p:spPr>
          <a:xfrm>
            <a:off x="1383907" y="3803241"/>
            <a:ext cx="4404836" cy="507831"/>
          </a:xfrm>
          <a:prstGeom prst="rect">
            <a:avLst/>
          </a:prstGeom>
          <a:noFill/>
        </p:spPr>
        <p:txBody>
          <a:bodyPr wrap="square" rtlCol="0">
            <a:spAutoFit/>
          </a:bodyPr>
          <a:lstStyle/>
          <a:p>
            <a:pPr marL="214313" indent="-214313">
              <a:buFont typeface="Wingdings" panose="05000000000000000000" pitchFamily="2" charset="2"/>
              <a:buChar char="ü"/>
            </a:pPr>
            <a:r>
              <a:rPr lang="en-US" sz="1350" dirty="0"/>
              <a:t>Waiting for a patient to arrive</a:t>
            </a:r>
          </a:p>
          <a:p>
            <a:pPr marL="214313" indent="-214313">
              <a:buFont typeface="Wingdings" panose="05000000000000000000" pitchFamily="2" charset="2"/>
              <a:buChar char="ü"/>
            </a:pPr>
            <a:r>
              <a:rPr lang="en-US" sz="1350" dirty="0"/>
              <a:t>Doing a task twice</a:t>
            </a:r>
          </a:p>
        </p:txBody>
      </p:sp>
      <p:sp>
        <p:nvSpPr>
          <p:cNvPr id="19" name="Rectangle 18">
            <a:extLst>
              <a:ext uri="{FF2B5EF4-FFF2-40B4-BE49-F238E27FC236}">
                <a16:creationId xmlns:a16="http://schemas.microsoft.com/office/drawing/2014/main" id="{52AA7318-5C33-44EF-9A65-2E21E5B1E762}"/>
              </a:ext>
            </a:extLst>
          </p:cNvPr>
          <p:cNvSpPr/>
          <p:nvPr/>
        </p:nvSpPr>
        <p:spPr>
          <a:xfrm>
            <a:off x="3190100" y="1988780"/>
            <a:ext cx="2854031" cy="761747"/>
          </a:xfrm>
          <a:prstGeom prst="rect">
            <a:avLst/>
          </a:prstGeom>
        </p:spPr>
        <p:txBody>
          <a:bodyPr vert="horz" lIns="68580" tIns="34290" rIns="68580" bIns="34290" rtlCol="0">
            <a:noAutofit/>
          </a:bodyPr>
          <a:lstStyle/>
          <a:p>
            <a:pPr defTabSz="685800">
              <a:lnSpc>
                <a:spcPct val="90000"/>
              </a:lnSpc>
              <a:spcBef>
                <a:spcPts val="750"/>
              </a:spcBef>
            </a:pPr>
            <a:r>
              <a:rPr lang="en-US" sz="1500" dirty="0">
                <a:latin typeface="+mj-lt"/>
                <a:cs typeface="Arial" panose="020B0604020202020204" pitchFamily="34" charset="0"/>
              </a:rPr>
              <a:t>Work that can’t be avoided but doesn’t add value to the patient</a:t>
            </a:r>
          </a:p>
        </p:txBody>
      </p:sp>
      <p:cxnSp>
        <p:nvCxnSpPr>
          <p:cNvPr id="21" name="Straight Connector 20">
            <a:extLst>
              <a:ext uri="{FF2B5EF4-FFF2-40B4-BE49-F238E27FC236}">
                <a16:creationId xmlns:a16="http://schemas.microsoft.com/office/drawing/2014/main" id="{7ED34BDB-69DD-4AF2-9F97-D2E2E95AEAE5}"/>
              </a:ext>
            </a:extLst>
          </p:cNvPr>
          <p:cNvCxnSpPr/>
          <p:nvPr/>
        </p:nvCxnSpPr>
        <p:spPr>
          <a:xfrm>
            <a:off x="1398496" y="3226706"/>
            <a:ext cx="632384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9DCDCCF-547B-46E0-86C7-AE122448B174}"/>
              </a:ext>
            </a:extLst>
          </p:cNvPr>
          <p:cNvSpPr txBox="1"/>
          <p:nvPr/>
        </p:nvSpPr>
        <p:spPr>
          <a:xfrm>
            <a:off x="6011008" y="3502971"/>
            <a:ext cx="1711328" cy="346249"/>
          </a:xfrm>
          <a:prstGeom prst="rect">
            <a:avLst/>
          </a:prstGeom>
          <a:noFill/>
        </p:spPr>
        <p:txBody>
          <a:bodyPr wrap="square" rtlCol="0" anchor="ctr">
            <a:spAutoFit/>
          </a:bodyPr>
          <a:lstStyle/>
          <a:p>
            <a:pPr algn="ctr"/>
            <a:r>
              <a:rPr lang="en-US" sz="1650" b="1" dirty="0">
                <a:solidFill>
                  <a:srgbClr val="FF0000"/>
                </a:solidFill>
              </a:rPr>
              <a:t>ELIMINATE</a:t>
            </a:r>
          </a:p>
        </p:txBody>
      </p:sp>
      <p:sp>
        <p:nvSpPr>
          <p:cNvPr id="23" name="TextBox 22">
            <a:extLst>
              <a:ext uri="{FF2B5EF4-FFF2-40B4-BE49-F238E27FC236}">
                <a16:creationId xmlns:a16="http://schemas.microsoft.com/office/drawing/2014/main" id="{E2DC6C5F-5BF0-4CF9-9A88-AA7277C18F3B}"/>
              </a:ext>
            </a:extLst>
          </p:cNvPr>
          <p:cNvSpPr txBox="1"/>
          <p:nvPr/>
        </p:nvSpPr>
        <p:spPr>
          <a:xfrm>
            <a:off x="1383907" y="1409000"/>
            <a:ext cx="4404836" cy="507831"/>
          </a:xfrm>
          <a:prstGeom prst="rect">
            <a:avLst/>
          </a:prstGeom>
          <a:noFill/>
        </p:spPr>
        <p:txBody>
          <a:bodyPr wrap="square" rtlCol="0">
            <a:spAutoFit/>
          </a:bodyPr>
          <a:lstStyle/>
          <a:p>
            <a:pPr marL="214313" indent="-214313">
              <a:buFont typeface="Wingdings" panose="05000000000000000000" pitchFamily="2" charset="2"/>
              <a:buChar char="ü"/>
            </a:pPr>
            <a:r>
              <a:rPr lang="en-US" sz="1350" dirty="0"/>
              <a:t>Finding a diagnosis</a:t>
            </a:r>
          </a:p>
          <a:p>
            <a:pPr marL="214313" indent="-214313">
              <a:buFont typeface="Wingdings" panose="05000000000000000000" pitchFamily="2" charset="2"/>
              <a:buChar char="ü"/>
            </a:pPr>
            <a:r>
              <a:rPr lang="en-US" sz="1350" dirty="0"/>
              <a:t>Proper treatment</a:t>
            </a:r>
          </a:p>
        </p:txBody>
      </p:sp>
      <p:sp>
        <p:nvSpPr>
          <p:cNvPr id="24" name="TextBox 23">
            <a:extLst>
              <a:ext uri="{FF2B5EF4-FFF2-40B4-BE49-F238E27FC236}">
                <a16:creationId xmlns:a16="http://schemas.microsoft.com/office/drawing/2014/main" id="{55E10895-0324-49CB-8A32-D9DD6E318899}"/>
              </a:ext>
            </a:extLst>
          </p:cNvPr>
          <p:cNvSpPr txBox="1"/>
          <p:nvPr/>
        </p:nvSpPr>
        <p:spPr>
          <a:xfrm>
            <a:off x="1383907" y="2713135"/>
            <a:ext cx="4404836" cy="507831"/>
          </a:xfrm>
          <a:prstGeom prst="rect">
            <a:avLst/>
          </a:prstGeom>
          <a:noFill/>
        </p:spPr>
        <p:txBody>
          <a:bodyPr wrap="square" rtlCol="0">
            <a:spAutoFit/>
          </a:bodyPr>
          <a:lstStyle/>
          <a:p>
            <a:pPr marL="214313" indent="-214313">
              <a:buFont typeface="Wingdings" panose="05000000000000000000" pitchFamily="2" charset="2"/>
              <a:buChar char="ü"/>
            </a:pPr>
            <a:r>
              <a:rPr lang="en-US" sz="1350" dirty="0"/>
              <a:t>Time to log into and navigate IT systems</a:t>
            </a:r>
          </a:p>
          <a:p>
            <a:pPr marL="214313" indent="-214313">
              <a:buFont typeface="Wingdings" panose="05000000000000000000" pitchFamily="2" charset="2"/>
              <a:buChar char="ü"/>
            </a:pPr>
            <a:r>
              <a:rPr lang="en-US" sz="1350" dirty="0"/>
              <a:t>Time and effort to obtain referrals from PCPs</a:t>
            </a:r>
          </a:p>
        </p:txBody>
      </p:sp>
    </p:spTree>
    <p:custDataLst>
      <p:tags r:id="rId1"/>
    </p:custDataLst>
    <p:extLst>
      <p:ext uri="{BB962C8B-B14F-4D97-AF65-F5344CB8AC3E}">
        <p14:creationId xmlns:p14="http://schemas.microsoft.com/office/powerpoint/2010/main" val="57728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750"/>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22" presetClass="entr" presetSubtype="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750"/>
                                        <p:tgtEl>
                                          <p:spTgt spid="20"/>
                                        </p:tgtEl>
                                      </p:cBhvr>
                                    </p:animEffect>
                                  </p:childTnLst>
                                </p:cTn>
                              </p:par>
                              <p:par>
                                <p:cTn id="24" presetID="22" presetClass="entr" presetSubtype="8"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75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decel="10000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0-#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par>
                                <p:cTn id="33" presetID="22" presetClass="entr" presetSubtype="8" fill="hold" grpId="0" nodeType="with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wipe(left)">
                                      <p:cBhvr>
                                        <p:cTn id="35" dur="750"/>
                                        <p:tgtEl>
                                          <p:spTgt spid="1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22" presetClass="entr" presetSubtype="8"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75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decel="10000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0-#ppt_w/2"/>
                                          </p:val>
                                        </p:tav>
                                        <p:tav tm="100000">
                                          <p:val>
                                            <p:strVal val="#ppt_x"/>
                                          </p:val>
                                        </p:tav>
                                      </p:tavLst>
                                    </p:anim>
                                    <p:anim calcmode="lin" valueType="num">
                                      <p:cBhvr additive="base">
                                        <p:cTn id="53" dur="500" fill="hold"/>
                                        <p:tgtEl>
                                          <p:spTgt spid="15"/>
                                        </p:tgtEl>
                                        <p:attrNameLst>
                                          <p:attrName>ppt_y</p:attrName>
                                        </p:attrNameLst>
                                      </p:cBhvr>
                                      <p:tavLst>
                                        <p:tav tm="0">
                                          <p:val>
                                            <p:strVal val="#ppt_y"/>
                                          </p:val>
                                        </p:tav>
                                        <p:tav tm="100000">
                                          <p:val>
                                            <p:strVal val="#ppt_y"/>
                                          </p:val>
                                        </p:tav>
                                      </p:tavLst>
                                    </p:anim>
                                  </p:childTnLst>
                                </p:cTn>
                              </p:par>
                              <p:par>
                                <p:cTn id="54" presetID="22" presetClass="entr" presetSubtype="8" fill="hold" grpId="0" nodeType="withEffect">
                                  <p:stCondLst>
                                    <p:cond delay="0"/>
                                  </p:stCondLst>
                                  <p:childTnLst>
                                    <p:set>
                                      <p:cBhvr>
                                        <p:cTn id="55" dur="1" fill="hold">
                                          <p:stCondLst>
                                            <p:cond delay="0"/>
                                          </p:stCondLst>
                                        </p:cTn>
                                        <p:tgtEl>
                                          <p:spTgt spid="8">
                                            <p:txEl>
                                              <p:pRg st="0" end="0"/>
                                            </p:txEl>
                                          </p:spTgt>
                                        </p:tgtEl>
                                        <p:attrNameLst>
                                          <p:attrName>style.visibility</p:attrName>
                                        </p:attrNameLst>
                                      </p:cBhvr>
                                      <p:to>
                                        <p:strVal val="visible"/>
                                      </p:to>
                                    </p:set>
                                    <p:animEffect transition="in" filter="wipe(left)">
                                      <p:cBhvr>
                                        <p:cTn id="56" dur="750"/>
                                        <p:tgtEl>
                                          <p:spTgt spid="8">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build="p"/>
      <p:bldP spid="17" grpId="0"/>
      <p:bldP spid="18" grpId="0"/>
      <p:bldP spid="16" grpId="0" build="p"/>
      <p:bldP spid="15" grpId="0" animBg="1"/>
      <p:bldP spid="3" grpId="0"/>
      <p:bldP spid="19" grpId="0" build="p"/>
      <p:bldP spid="22"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 name="Content Placeholder 69"/>
          <p:cNvSpPr>
            <a:spLocks noGrp="1"/>
          </p:cNvSpPr>
          <p:nvPr>
            <p:ph idx="1"/>
          </p:nvPr>
        </p:nvSpPr>
        <p:spPr>
          <a:xfrm>
            <a:off x="695158" y="1239322"/>
            <a:ext cx="7202456" cy="2587960"/>
          </a:xfrm>
        </p:spPr>
        <p:txBody>
          <a:bodyPr/>
          <a:lstStyle/>
          <a:p>
            <a:pPr>
              <a:buNone/>
            </a:pPr>
            <a:r>
              <a:rPr lang="en-US" sz="2000" dirty="0">
                <a:solidFill>
                  <a:schemeClr val="tx1"/>
                </a:solidFill>
              </a:rPr>
              <a:t>Observe that two things are ALWAYS happening in any process…</a:t>
            </a:r>
            <a:endParaRPr lang="en-US" sz="2400" dirty="0">
              <a:solidFill>
                <a:schemeClr val="tx1"/>
              </a:solidFill>
            </a:endParaRPr>
          </a:p>
          <a:p>
            <a:pPr marL="199204" lvl="2" indent="0">
              <a:buSzPct val="100000"/>
              <a:buNone/>
            </a:pPr>
            <a:r>
              <a:rPr lang="en-US" sz="1800" dirty="0">
                <a:solidFill>
                  <a:schemeClr val="tx1"/>
                </a:solidFill>
              </a:rPr>
              <a:t>Things that </a:t>
            </a:r>
            <a:r>
              <a:rPr lang="en-US" sz="1800" b="1" dirty="0">
                <a:solidFill>
                  <a:schemeClr val="tx1"/>
                </a:solidFill>
              </a:rPr>
              <a:t>should</a:t>
            </a:r>
            <a:r>
              <a:rPr lang="en-US" sz="1800" dirty="0">
                <a:solidFill>
                  <a:schemeClr val="tx1"/>
                </a:solidFill>
              </a:rPr>
              <a:t> be happening</a:t>
            </a:r>
          </a:p>
          <a:p>
            <a:pPr marL="656404" lvl="2" indent="-457200">
              <a:buSzPct val="100000"/>
              <a:buFont typeface="+mj-lt"/>
              <a:buAutoNum type="arabicPeriod"/>
            </a:pPr>
            <a:endParaRPr lang="en-US" sz="800" dirty="0">
              <a:solidFill>
                <a:schemeClr val="tx1"/>
              </a:solidFill>
            </a:endParaRPr>
          </a:p>
          <a:p>
            <a:pPr marL="199204" lvl="2" indent="0">
              <a:buSzPct val="100000"/>
              <a:buNone/>
            </a:pPr>
            <a:r>
              <a:rPr lang="en-US" sz="1800" dirty="0">
                <a:solidFill>
                  <a:schemeClr val="tx1"/>
                </a:solidFill>
              </a:rPr>
              <a:t>Things that </a:t>
            </a:r>
            <a:r>
              <a:rPr lang="en-US" sz="1800" b="1" dirty="0">
                <a:solidFill>
                  <a:schemeClr val="tx1"/>
                </a:solidFill>
              </a:rPr>
              <a:t>should not </a:t>
            </a:r>
            <a:r>
              <a:rPr lang="en-US" sz="1800" dirty="0">
                <a:solidFill>
                  <a:schemeClr val="tx1"/>
                </a:solidFill>
              </a:rPr>
              <a:t>be happening</a:t>
            </a:r>
          </a:p>
          <a:p>
            <a:pPr>
              <a:buNone/>
            </a:pPr>
            <a:endParaRPr lang="en-US" dirty="0"/>
          </a:p>
        </p:txBody>
      </p:sp>
      <p:sp>
        <p:nvSpPr>
          <p:cNvPr id="11" name="Rectangle 11"/>
          <p:cNvSpPr>
            <a:spLocks noChangeArrowheads="1"/>
          </p:cNvSpPr>
          <p:nvPr/>
        </p:nvSpPr>
        <p:spPr bwMode="auto">
          <a:xfrm>
            <a:off x="1269817" y="2716828"/>
            <a:ext cx="3026569" cy="223838"/>
          </a:xfrm>
          <a:prstGeom prst="rect">
            <a:avLst/>
          </a:prstGeom>
          <a:solidFill>
            <a:srgbClr val="808080"/>
          </a:solidFill>
          <a:ln w="9525">
            <a:noFill/>
            <a:miter lim="800000"/>
            <a:headEnd/>
            <a:tailEnd/>
          </a:ln>
        </p:spPr>
        <p:txBody>
          <a:bodyPr/>
          <a:lstStyle/>
          <a:p>
            <a:pPr algn="ctr" eaLnBrk="0" hangingPunct="0">
              <a:lnSpc>
                <a:spcPct val="90000"/>
              </a:lnSpc>
              <a:buClr>
                <a:srgbClr val="151C77"/>
              </a:buClr>
              <a:buSzPct val="80000"/>
              <a:buFont typeface="Wingdings" pitchFamily="2" charset="2"/>
              <a:buChar char="•"/>
            </a:pPr>
            <a:endParaRPr lang="en-US" sz="1050" i="1">
              <a:solidFill>
                <a:srgbClr val="000000"/>
              </a:solidFill>
              <a:latin typeface="Verdana" pitchFamily="34" charset="0"/>
            </a:endParaRPr>
          </a:p>
        </p:txBody>
      </p:sp>
      <p:sp>
        <p:nvSpPr>
          <p:cNvPr id="15" name="Rectangle 25"/>
          <p:cNvSpPr>
            <a:spLocks noChangeArrowheads="1"/>
          </p:cNvSpPr>
          <p:nvPr/>
        </p:nvSpPr>
        <p:spPr bwMode="auto">
          <a:xfrm>
            <a:off x="2238730" y="3669288"/>
            <a:ext cx="525065" cy="295275"/>
          </a:xfrm>
          <a:prstGeom prst="rect">
            <a:avLst/>
          </a:prstGeom>
          <a:noFill/>
          <a:ln w="9525">
            <a:noFill/>
            <a:miter lim="800000"/>
            <a:headEnd/>
            <a:tailEnd/>
          </a:ln>
        </p:spPr>
        <p:txBody>
          <a:bodyPr/>
          <a:lstStyle/>
          <a:p>
            <a:pPr algn="ctr" eaLnBrk="0" hangingPunct="0">
              <a:lnSpc>
                <a:spcPct val="90000"/>
              </a:lnSpc>
              <a:buClr>
                <a:srgbClr val="151C77"/>
              </a:buClr>
              <a:buSzPct val="80000"/>
              <a:buFont typeface="Wingdings" pitchFamily="2" charset="2"/>
              <a:buChar char="•"/>
            </a:pPr>
            <a:endParaRPr lang="en-US" sz="1050" i="1">
              <a:solidFill>
                <a:srgbClr val="000000"/>
              </a:solidFill>
              <a:latin typeface="Verdana" pitchFamily="34" charset="0"/>
            </a:endParaRPr>
          </a:p>
        </p:txBody>
      </p:sp>
      <p:sp>
        <p:nvSpPr>
          <p:cNvPr id="19" name="Rectangle 30"/>
          <p:cNvSpPr>
            <a:spLocks noChangeArrowheads="1"/>
          </p:cNvSpPr>
          <p:nvPr/>
        </p:nvSpPr>
        <p:spPr bwMode="auto">
          <a:xfrm>
            <a:off x="636148" y="3218041"/>
            <a:ext cx="447675" cy="246460"/>
          </a:xfrm>
          <a:prstGeom prst="rect">
            <a:avLst/>
          </a:prstGeom>
          <a:noFill/>
          <a:ln w="9525">
            <a:noFill/>
            <a:miter lim="800000"/>
            <a:headEnd/>
            <a:tailEnd/>
          </a:ln>
        </p:spPr>
        <p:txBody>
          <a:bodyPr/>
          <a:lstStyle/>
          <a:p>
            <a:pPr algn="ctr" eaLnBrk="0" hangingPunct="0">
              <a:lnSpc>
                <a:spcPct val="90000"/>
              </a:lnSpc>
              <a:buClr>
                <a:srgbClr val="151C77"/>
              </a:buClr>
              <a:buSzPct val="80000"/>
              <a:buFont typeface="Wingdings" pitchFamily="2" charset="2"/>
              <a:buChar char="•"/>
            </a:pPr>
            <a:endParaRPr lang="en-US" sz="1050" i="1">
              <a:solidFill>
                <a:srgbClr val="000000"/>
              </a:solidFill>
              <a:latin typeface="Verdana" pitchFamily="34" charset="0"/>
            </a:endParaRPr>
          </a:p>
        </p:txBody>
      </p:sp>
      <p:sp>
        <p:nvSpPr>
          <p:cNvPr id="20" name="Rectangle 32"/>
          <p:cNvSpPr>
            <a:spLocks noChangeArrowheads="1"/>
          </p:cNvSpPr>
          <p:nvPr/>
        </p:nvSpPr>
        <p:spPr bwMode="auto">
          <a:xfrm>
            <a:off x="545656" y="2770367"/>
            <a:ext cx="557213" cy="245269"/>
          </a:xfrm>
          <a:prstGeom prst="rect">
            <a:avLst/>
          </a:prstGeom>
          <a:noFill/>
          <a:ln w="9525">
            <a:noFill/>
            <a:miter lim="800000"/>
            <a:headEnd/>
            <a:tailEnd/>
          </a:ln>
        </p:spPr>
        <p:txBody>
          <a:bodyPr/>
          <a:lstStyle/>
          <a:p>
            <a:pPr algn="ctr" eaLnBrk="0" hangingPunct="0">
              <a:lnSpc>
                <a:spcPct val="90000"/>
              </a:lnSpc>
              <a:buClr>
                <a:srgbClr val="151C77"/>
              </a:buClr>
              <a:buSzPct val="80000"/>
              <a:buFont typeface="Wingdings" pitchFamily="2" charset="2"/>
              <a:buChar char="•"/>
            </a:pPr>
            <a:endParaRPr lang="en-US" sz="1050" i="1">
              <a:solidFill>
                <a:srgbClr val="000000"/>
              </a:solidFill>
              <a:latin typeface="Verdana" pitchFamily="34" charset="0"/>
            </a:endParaRPr>
          </a:p>
        </p:txBody>
      </p:sp>
      <p:sp>
        <p:nvSpPr>
          <p:cNvPr id="21" name="Rectangle 36"/>
          <p:cNvSpPr>
            <a:spLocks noChangeArrowheads="1"/>
          </p:cNvSpPr>
          <p:nvPr/>
        </p:nvSpPr>
        <p:spPr bwMode="auto">
          <a:xfrm>
            <a:off x="3960189" y="6235711"/>
            <a:ext cx="719138" cy="223838"/>
          </a:xfrm>
          <a:prstGeom prst="rect">
            <a:avLst/>
          </a:prstGeom>
          <a:noFill/>
          <a:ln w="9525">
            <a:noFill/>
            <a:miter lim="800000"/>
            <a:headEnd/>
            <a:tailEnd/>
          </a:ln>
        </p:spPr>
        <p:txBody>
          <a:bodyPr/>
          <a:lstStyle/>
          <a:p>
            <a:pPr algn="ctr" eaLnBrk="0" hangingPunct="0">
              <a:lnSpc>
                <a:spcPct val="90000"/>
              </a:lnSpc>
              <a:buClr>
                <a:srgbClr val="151C77"/>
              </a:buClr>
              <a:buSzPct val="80000"/>
              <a:buFont typeface="Wingdings" pitchFamily="2" charset="2"/>
              <a:buChar char="•"/>
            </a:pPr>
            <a:endParaRPr lang="en-US" sz="1050" i="1">
              <a:solidFill>
                <a:srgbClr val="000000"/>
              </a:solidFill>
              <a:latin typeface="Verdana" pitchFamily="34" charset="0"/>
            </a:endParaRPr>
          </a:p>
        </p:txBody>
      </p:sp>
      <p:sp>
        <p:nvSpPr>
          <p:cNvPr id="22" name="Freeform 39"/>
          <p:cNvSpPr>
            <a:spLocks/>
          </p:cNvSpPr>
          <p:nvPr/>
        </p:nvSpPr>
        <p:spPr bwMode="auto">
          <a:xfrm>
            <a:off x="1212411" y="2728694"/>
            <a:ext cx="257175" cy="223838"/>
          </a:xfrm>
          <a:custGeom>
            <a:avLst/>
            <a:gdLst>
              <a:gd name="T0" fmla="*/ 85229 w 173"/>
              <a:gd name="T1" fmla="*/ 0 h 208"/>
              <a:gd name="T2" fmla="*/ 0 w 173"/>
              <a:gd name="T3" fmla="*/ 298450 h 208"/>
              <a:gd name="T4" fmla="*/ 257671 w 173"/>
              <a:gd name="T5" fmla="*/ 298450 h 208"/>
              <a:gd name="T6" fmla="*/ 342900 w 173"/>
              <a:gd name="T7" fmla="*/ 0 h 208"/>
              <a:gd name="T8" fmla="*/ 85229 w 173"/>
              <a:gd name="T9" fmla="*/ 0 h 208"/>
              <a:gd name="T10" fmla="*/ 0 60000 65536"/>
              <a:gd name="T11" fmla="*/ 0 60000 65536"/>
              <a:gd name="T12" fmla="*/ 0 60000 65536"/>
              <a:gd name="T13" fmla="*/ 0 60000 65536"/>
              <a:gd name="T14" fmla="*/ 0 60000 65536"/>
              <a:gd name="T15" fmla="*/ 0 w 173"/>
              <a:gd name="T16" fmla="*/ 0 h 208"/>
              <a:gd name="T17" fmla="*/ 173 w 173"/>
              <a:gd name="T18" fmla="*/ 208 h 208"/>
            </a:gdLst>
            <a:ahLst/>
            <a:cxnLst>
              <a:cxn ang="T10">
                <a:pos x="T0" y="T1"/>
              </a:cxn>
              <a:cxn ang="T11">
                <a:pos x="T2" y="T3"/>
              </a:cxn>
              <a:cxn ang="T12">
                <a:pos x="T4" y="T5"/>
              </a:cxn>
              <a:cxn ang="T13">
                <a:pos x="T6" y="T7"/>
              </a:cxn>
              <a:cxn ang="T14">
                <a:pos x="T8" y="T9"/>
              </a:cxn>
            </a:cxnLst>
            <a:rect l="T15" t="T16" r="T17" b="T18"/>
            <a:pathLst>
              <a:path w="173" h="208">
                <a:moveTo>
                  <a:pt x="43" y="0"/>
                </a:moveTo>
                <a:lnTo>
                  <a:pt x="0" y="208"/>
                </a:lnTo>
                <a:lnTo>
                  <a:pt x="130" y="208"/>
                </a:lnTo>
                <a:lnTo>
                  <a:pt x="173" y="0"/>
                </a:lnTo>
                <a:lnTo>
                  <a:pt x="43" y="0"/>
                </a:lnTo>
                <a:close/>
              </a:path>
            </a:pathLst>
          </a:custGeom>
          <a:solidFill>
            <a:srgbClr val="002060"/>
          </a:solidFill>
          <a:ln w="9525">
            <a:noFill/>
            <a:round/>
            <a:headEnd/>
            <a:tailEnd/>
          </a:ln>
        </p:spPr>
        <p:txBody>
          <a:bodyPr/>
          <a:lstStyle/>
          <a:p>
            <a:endParaRPr lang="en-US" sz="1013">
              <a:solidFill>
                <a:srgbClr val="000000"/>
              </a:solidFill>
            </a:endParaRPr>
          </a:p>
        </p:txBody>
      </p:sp>
      <p:sp>
        <p:nvSpPr>
          <p:cNvPr id="23" name="Freeform 40"/>
          <p:cNvSpPr>
            <a:spLocks/>
          </p:cNvSpPr>
          <p:nvPr/>
        </p:nvSpPr>
        <p:spPr bwMode="auto">
          <a:xfrm>
            <a:off x="2238729" y="2728694"/>
            <a:ext cx="257175" cy="223838"/>
          </a:xfrm>
          <a:custGeom>
            <a:avLst/>
            <a:gdLst>
              <a:gd name="T0" fmla="*/ 85229 w 173"/>
              <a:gd name="T1" fmla="*/ 0 h 208"/>
              <a:gd name="T2" fmla="*/ 0 w 173"/>
              <a:gd name="T3" fmla="*/ 298450 h 208"/>
              <a:gd name="T4" fmla="*/ 257671 w 173"/>
              <a:gd name="T5" fmla="*/ 298450 h 208"/>
              <a:gd name="T6" fmla="*/ 342900 w 173"/>
              <a:gd name="T7" fmla="*/ 0 h 208"/>
              <a:gd name="T8" fmla="*/ 85229 w 173"/>
              <a:gd name="T9" fmla="*/ 0 h 208"/>
              <a:gd name="T10" fmla="*/ 0 60000 65536"/>
              <a:gd name="T11" fmla="*/ 0 60000 65536"/>
              <a:gd name="T12" fmla="*/ 0 60000 65536"/>
              <a:gd name="T13" fmla="*/ 0 60000 65536"/>
              <a:gd name="T14" fmla="*/ 0 60000 65536"/>
              <a:gd name="T15" fmla="*/ 0 w 173"/>
              <a:gd name="T16" fmla="*/ 0 h 208"/>
              <a:gd name="T17" fmla="*/ 173 w 173"/>
              <a:gd name="T18" fmla="*/ 208 h 208"/>
            </a:gdLst>
            <a:ahLst/>
            <a:cxnLst>
              <a:cxn ang="T10">
                <a:pos x="T0" y="T1"/>
              </a:cxn>
              <a:cxn ang="T11">
                <a:pos x="T2" y="T3"/>
              </a:cxn>
              <a:cxn ang="T12">
                <a:pos x="T4" y="T5"/>
              </a:cxn>
              <a:cxn ang="T13">
                <a:pos x="T6" y="T7"/>
              </a:cxn>
              <a:cxn ang="T14">
                <a:pos x="T8" y="T9"/>
              </a:cxn>
            </a:cxnLst>
            <a:rect l="T15" t="T16" r="T17" b="T18"/>
            <a:pathLst>
              <a:path w="173" h="208">
                <a:moveTo>
                  <a:pt x="43" y="0"/>
                </a:moveTo>
                <a:lnTo>
                  <a:pt x="0" y="208"/>
                </a:lnTo>
                <a:lnTo>
                  <a:pt x="130" y="208"/>
                </a:lnTo>
                <a:lnTo>
                  <a:pt x="173" y="0"/>
                </a:lnTo>
                <a:lnTo>
                  <a:pt x="43" y="0"/>
                </a:lnTo>
                <a:close/>
              </a:path>
            </a:pathLst>
          </a:custGeom>
          <a:solidFill>
            <a:srgbClr val="002060"/>
          </a:solidFill>
          <a:ln w="9525">
            <a:noFill/>
            <a:round/>
            <a:headEnd/>
            <a:tailEnd/>
          </a:ln>
        </p:spPr>
        <p:txBody>
          <a:bodyPr/>
          <a:lstStyle/>
          <a:p>
            <a:endParaRPr lang="en-US" sz="1013">
              <a:solidFill>
                <a:srgbClr val="000000"/>
              </a:solidFill>
            </a:endParaRPr>
          </a:p>
        </p:txBody>
      </p:sp>
      <p:sp>
        <p:nvSpPr>
          <p:cNvPr id="24" name="Freeform 41"/>
          <p:cNvSpPr>
            <a:spLocks/>
          </p:cNvSpPr>
          <p:nvPr/>
        </p:nvSpPr>
        <p:spPr bwMode="auto">
          <a:xfrm>
            <a:off x="2649495" y="2728694"/>
            <a:ext cx="257175" cy="223838"/>
          </a:xfrm>
          <a:custGeom>
            <a:avLst/>
            <a:gdLst>
              <a:gd name="T0" fmla="*/ 85229 w 173"/>
              <a:gd name="T1" fmla="*/ 0 h 208"/>
              <a:gd name="T2" fmla="*/ 0 w 173"/>
              <a:gd name="T3" fmla="*/ 298450 h 208"/>
              <a:gd name="T4" fmla="*/ 255688 w 173"/>
              <a:gd name="T5" fmla="*/ 298450 h 208"/>
              <a:gd name="T6" fmla="*/ 342900 w 173"/>
              <a:gd name="T7" fmla="*/ 0 h 208"/>
              <a:gd name="T8" fmla="*/ 85229 w 173"/>
              <a:gd name="T9" fmla="*/ 0 h 208"/>
              <a:gd name="T10" fmla="*/ 0 60000 65536"/>
              <a:gd name="T11" fmla="*/ 0 60000 65536"/>
              <a:gd name="T12" fmla="*/ 0 60000 65536"/>
              <a:gd name="T13" fmla="*/ 0 60000 65536"/>
              <a:gd name="T14" fmla="*/ 0 60000 65536"/>
              <a:gd name="T15" fmla="*/ 0 w 173"/>
              <a:gd name="T16" fmla="*/ 0 h 208"/>
              <a:gd name="T17" fmla="*/ 173 w 173"/>
              <a:gd name="T18" fmla="*/ 208 h 208"/>
            </a:gdLst>
            <a:ahLst/>
            <a:cxnLst>
              <a:cxn ang="T10">
                <a:pos x="T0" y="T1"/>
              </a:cxn>
              <a:cxn ang="T11">
                <a:pos x="T2" y="T3"/>
              </a:cxn>
              <a:cxn ang="T12">
                <a:pos x="T4" y="T5"/>
              </a:cxn>
              <a:cxn ang="T13">
                <a:pos x="T6" y="T7"/>
              </a:cxn>
              <a:cxn ang="T14">
                <a:pos x="T8" y="T9"/>
              </a:cxn>
            </a:cxnLst>
            <a:rect l="T15" t="T16" r="T17" b="T18"/>
            <a:pathLst>
              <a:path w="173" h="208">
                <a:moveTo>
                  <a:pt x="43" y="0"/>
                </a:moveTo>
                <a:lnTo>
                  <a:pt x="0" y="208"/>
                </a:lnTo>
                <a:lnTo>
                  <a:pt x="129" y="208"/>
                </a:lnTo>
                <a:lnTo>
                  <a:pt x="173" y="0"/>
                </a:lnTo>
                <a:lnTo>
                  <a:pt x="43" y="0"/>
                </a:lnTo>
                <a:close/>
              </a:path>
            </a:pathLst>
          </a:custGeom>
          <a:solidFill>
            <a:srgbClr val="002060"/>
          </a:solidFill>
          <a:ln w="9525">
            <a:noFill/>
            <a:round/>
            <a:headEnd/>
            <a:tailEnd/>
          </a:ln>
        </p:spPr>
        <p:txBody>
          <a:bodyPr/>
          <a:lstStyle/>
          <a:p>
            <a:endParaRPr lang="en-US" sz="1013">
              <a:solidFill>
                <a:srgbClr val="000000"/>
              </a:solidFill>
            </a:endParaRPr>
          </a:p>
        </p:txBody>
      </p:sp>
      <p:sp>
        <p:nvSpPr>
          <p:cNvPr id="25" name="Freeform 42"/>
          <p:cNvSpPr>
            <a:spLocks/>
          </p:cNvSpPr>
          <p:nvPr/>
        </p:nvSpPr>
        <p:spPr bwMode="auto">
          <a:xfrm>
            <a:off x="3572225" y="2728694"/>
            <a:ext cx="255984" cy="223838"/>
          </a:xfrm>
          <a:custGeom>
            <a:avLst/>
            <a:gdLst>
              <a:gd name="T0" fmla="*/ 86808 w 173"/>
              <a:gd name="T1" fmla="*/ 0 h 208"/>
              <a:gd name="T2" fmla="*/ 0 w 173"/>
              <a:gd name="T3" fmla="*/ 298450 h 208"/>
              <a:gd name="T4" fmla="*/ 256477 w 173"/>
              <a:gd name="T5" fmla="*/ 298450 h 208"/>
              <a:gd name="T6" fmla="*/ 341312 w 173"/>
              <a:gd name="T7" fmla="*/ 0 h 208"/>
              <a:gd name="T8" fmla="*/ 86808 w 173"/>
              <a:gd name="T9" fmla="*/ 0 h 208"/>
              <a:gd name="T10" fmla="*/ 0 60000 65536"/>
              <a:gd name="T11" fmla="*/ 0 60000 65536"/>
              <a:gd name="T12" fmla="*/ 0 60000 65536"/>
              <a:gd name="T13" fmla="*/ 0 60000 65536"/>
              <a:gd name="T14" fmla="*/ 0 60000 65536"/>
              <a:gd name="T15" fmla="*/ 0 w 173"/>
              <a:gd name="T16" fmla="*/ 0 h 208"/>
              <a:gd name="T17" fmla="*/ 173 w 173"/>
              <a:gd name="T18" fmla="*/ 208 h 208"/>
            </a:gdLst>
            <a:ahLst/>
            <a:cxnLst>
              <a:cxn ang="T10">
                <a:pos x="T0" y="T1"/>
              </a:cxn>
              <a:cxn ang="T11">
                <a:pos x="T2" y="T3"/>
              </a:cxn>
              <a:cxn ang="T12">
                <a:pos x="T4" y="T5"/>
              </a:cxn>
              <a:cxn ang="T13">
                <a:pos x="T6" y="T7"/>
              </a:cxn>
              <a:cxn ang="T14">
                <a:pos x="T8" y="T9"/>
              </a:cxn>
            </a:cxnLst>
            <a:rect l="T15" t="T16" r="T17" b="T18"/>
            <a:pathLst>
              <a:path w="173" h="208">
                <a:moveTo>
                  <a:pt x="44" y="0"/>
                </a:moveTo>
                <a:lnTo>
                  <a:pt x="0" y="208"/>
                </a:lnTo>
                <a:lnTo>
                  <a:pt x="130" y="208"/>
                </a:lnTo>
                <a:lnTo>
                  <a:pt x="173" y="0"/>
                </a:lnTo>
                <a:lnTo>
                  <a:pt x="44" y="0"/>
                </a:lnTo>
                <a:close/>
              </a:path>
            </a:pathLst>
          </a:custGeom>
          <a:solidFill>
            <a:srgbClr val="002060"/>
          </a:solidFill>
          <a:ln w="9525">
            <a:noFill/>
            <a:round/>
            <a:headEnd/>
            <a:tailEnd/>
          </a:ln>
        </p:spPr>
        <p:txBody>
          <a:bodyPr/>
          <a:lstStyle/>
          <a:p>
            <a:endParaRPr lang="en-US" sz="1013">
              <a:solidFill>
                <a:srgbClr val="000000"/>
              </a:solidFill>
            </a:endParaRPr>
          </a:p>
        </p:txBody>
      </p:sp>
      <p:sp>
        <p:nvSpPr>
          <p:cNvPr id="26" name="Rectangle 43"/>
          <p:cNvSpPr>
            <a:spLocks noChangeArrowheads="1"/>
          </p:cNvSpPr>
          <p:nvPr/>
        </p:nvSpPr>
        <p:spPr bwMode="auto">
          <a:xfrm>
            <a:off x="1131447" y="3250187"/>
            <a:ext cx="1590675" cy="213122"/>
          </a:xfrm>
          <a:prstGeom prst="rect">
            <a:avLst/>
          </a:prstGeom>
          <a:solidFill>
            <a:srgbClr val="808080"/>
          </a:solidFill>
          <a:ln w="9525">
            <a:noFill/>
            <a:miter lim="800000"/>
            <a:headEnd/>
            <a:tailEnd/>
          </a:ln>
        </p:spPr>
        <p:txBody>
          <a:bodyPr/>
          <a:lstStyle/>
          <a:p>
            <a:pPr algn="ctr" eaLnBrk="0" hangingPunct="0">
              <a:lnSpc>
                <a:spcPct val="90000"/>
              </a:lnSpc>
              <a:buClr>
                <a:srgbClr val="151C77"/>
              </a:buClr>
              <a:buSzPct val="80000"/>
              <a:buFont typeface="Wingdings" pitchFamily="2" charset="2"/>
              <a:buChar char="•"/>
            </a:pPr>
            <a:endParaRPr lang="en-US" sz="1050" i="1">
              <a:solidFill>
                <a:srgbClr val="000000"/>
              </a:solidFill>
              <a:latin typeface="Verdana" pitchFamily="34" charset="0"/>
            </a:endParaRPr>
          </a:p>
        </p:txBody>
      </p:sp>
      <p:sp>
        <p:nvSpPr>
          <p:cNvPr id="27" name="Freeform 52"/>
          <p:cNvSpPr>
            <a:spLocks/>
          </p:cNvSpPr>
          <p:nvPr/>
        </p:nvSpPr>
        <p:spPr bwMode="auto">
          <a:xfrm>
            <a:off x="2307781" y="3248998"/>
            <a:ext cx="241697" cy="214313"/>
          </a:xfrm>
          <a:custGeom>
            <a:avLst/>
            <a:gdLst>
              <a:gd name="T0" fmla="*/ 80100 w 173"/>
              <a:gd name="T1" fmla="*/ 0 h 207"/>
              <a:gd name="T2" fmla="*/ 0 w 173"/>
              <a:gd name="T3" fmla="*/ 285750 h 207"/>
              <a:gd name="T4" fmla="*/ 240299 w 173"/>
              <a:gd name="T5" fmla="*/ 285750 h 207"/>
              <a:gd name="T6" fmla="*/ 322262 w 173"/>
              <a:gd name="T7" fmla="*/ 0 h 207"/>
              <a:gd name="T8" fmla="*/ 80100 w 173"/>
              <a:gd name="T9" fmla="*/ 0 h 207"/>
              <a:gd name="T10" fmla="*/ 0 60000 65536"/>
              <a:gd name="T11" fmla="*/ 0 60000 65536"/>
              <a:gd name="T12" fmla="*/ 0 60000 65536"/>
              <a:gd name="T13" fmla="*/ 0 60000 65536"/>
              <a:gd name="T14" fmla="*/ 0 60000 65536"/>
              <a:gd name="T15" fmla="*/ 0 w 173"/>
              <a:gd name="T16" fmla="*/ 0 h 207"/>
              <a:gd name="T17" fmla="*/ 173 w 173"/>
              <a:gd name="T18" fmla="*/ 207 h 207"/>
            </a:gdLst>
            <a:ahLst/>
            <a:cxnLst>
              <a:cxn ang="T10">
                <a:pos x="T0" y="T1"/>
              </a:cxn>
              <a:cxn ang="T11">
                <a:pos x="T2" y="T3"/>
              </a:cxn>
              <a:cxn ang="T12">
                <a:pos x="T4" y="T5"/>
              </a:cxn>
              <a:cxn ang="T13">
                <a:pos x="T6" y="T7"/>
              </a:cxn>
              <a:cxn ang="T14">
                <a:pos x="T8" y="T9"/>
              </a:cxn>
            </a:cxnLst>
            <a:rect l="T15" t="T16" r="T17" b="T18"/>
            <a:pathLst>
              <a:path w="173" h="207">
                <a:moveTo>
                  <a:pt x="43" y="0"/>
                </a:moveTo>
                <a:lnTo>
                  <a:pt x="0" y="207"/>
                </a:lnTo>
                <a:lnTo>
                  <a:pt x="129" y="207"/>
                </a:lnTo>
                <a:lnTo>
                  <a:pt x="173" y="0"/>
                </a:lnTo>
                <a:lnTo>
                  <a:pt x="43" y="0"/>
                </a:lnTo>
                <a:close/>
              </a:path>
            </a:pathLst>
          </a:custGeom>
          <a:solidFill>
            <a:srgbClr val="002060"/>
          </a:solidFill>
          <a:ln w="9525">
            <a:noFill/>
            <a:round/>
            <a:headEnd/>
            <a:tailEnd/>
          </a:ln>
        </p:spPr>
        <p:txBody>
          <a:bodyPr/>
          <a:lstStyle/>
          <a:p>
            <a:endParaRPr lang="en-US" sz="1013">
              <a:solidFill>
                <a:srgbClr val="000000"/>
              </a:solidFill>
            </a:endParaRPr>
          </a:p>
        </p:txBody>
      </p:sp>
      <p:sp>
        <p:nvSpPr>
          <p:cNvPr id="31" name="Rectangle 56"/>
          <p:cNvSpPr>
            <a:spLocks noChangeArrowheads="1"/>
          </p:cNvSpPr>
          <p:nvPr/>
        </p:nvSpPr>
        <p:spPr bwMode="auto">
          <a:xfrm>
            <a:off x="2238730" y="3669288"/>
            <a:ext cx="525065" cy="295275"/>
          </a:xfrm>
          <a:prstGeom prst="rect">
            <a:avLst/>
          </a:prstGeom>
          <a:noFill/>
          <a:ln w="9525">
            <a:noFill/>
            <a:miter lim="800000"/>
            <a:headEnd/>
            <a:tailEnd/>
          </a:ln>
        </p:spPr>
        <p:txBody>
          <a:bodyPr/>
          <a:lstStyle/>
          <a:p>
            <a:pPr algn="ctr" eaLnBrk="0" hangingPunct="0">
              <a:lnSpc>
                <a:spcPct val="90000"/>
              </a:lnSpc>
              <a:buClr>
                <a:srgbClr val="151C77"/>
              </a:buClr>
              <a:buSzPct val="80000"/>
              <a:buFont typeface="Wingdings" pitchFamily="2" charset="2"/>
              <a:buChar char="•"/>
            </a:pPr>
            <a:endParaRPr lang="en-US" sz="1050" i="1">
              <a:solidFill>
                <a:srgbClr val="000000"/>
              </a:solidFill>
              <a:latin typeface="Verdana" pitchFamily="34" charset="0"/>
            </a:endParaRPr>
          </a:p>
        </p:txBody>
      </p:sp>
      <p:sp>
        <p:nvSpPr>
          <p:cNvPr id="35" name="Rectangle 60"/>
          <p:cNvSpPr>
            <a:spLocks noChangeArrowheads="1"/>
          </p:cNvSpPr>
          <p:nvPr/>
        </p:nvSpPr>
        <p:spPr bwMode="auto">
          <a:xfrm>
            <a:off x="636148" y="3218041"/>
            <a:ext cx="447675" cy="246460"/>
          </a:xfrm>
          <a:prstGeom prst="rect">
            <a:avLst/>
          </a:prstGeom>
          <a:noFill/>
          <a:ln w="9525">
            <a:noFill/>
            <a:miter lim="800000"/>
            <a:headEnd/>
            <a:tailEnd/>
          </a:ln>
        </p:spPr>
        <p:txBody>
          <a:bodyPr/>
          <a:lstStyle/>
          <a:p>
            <a:pPr algn="ctr" eaLnBrk="0" hangingPunct="0">
              <a:lnSpc>
                <a:spcPct val="90000"/>
              </a:lnSpc>
              <a:buClr>
                <a:srgbClr val="151C77"/>
              </a:buClr>
              <a:buSzPct val="80000"/>
              <a:buFont typeface="Wingdings" pitchFamily="2" charset="2"/>
              <a:buChar char="•"/>
            </a:pPr>
            <a:endParaRPr lang="en-US" sz="1050" i="1">
              <a:solidFill>
                <a:srgbClr val="000000"/>
              </a:solidFill>
              <a:latin typeface="Verdana" pitchFamily="34" charset="0"/>
            </a:endParaRPr>
          </a:p>
        </p:txBody>
      </p:sp>
      <p:sp>
        <p:nvSpPr>
          <p:cNvPr id="37" name="Rectangle 62"/>
          <p:cNvSpPr>
            <a:spLocks noChangeArrowheads="1"/>
          </p:cNvSpPr>
          <p:nvPr/>
        </p:nvSpPr>
        <p:spPr bwMode="auto">
          <a:xfrm>
            <a:off x="545656" y="2770367"/>
            <a:ext cx="557213" cy="245269"/>
          </a:xfrm>
          <a:prstGeom prst="rect">
            <a:avLst/>
          </a:prstGeom>
          <a:noFill/>
          <a:ln w="9525">
            <a:noFill/>
            <a:miter lim="800000"/>
            <a:headEnd/>
            <a:tailEnd/>
          </a:ln>
        </p:spPr>
        <p:txBody>
          <a:bodyPr/>
          <a:lstStyle/>
          <a:p>
            <a:pPr algn="ctr" eaLnBrk="0" hangingPunct="0">
              <a:lnSpc>
                <a:spcPct val="90000"/>
              </a:lnSpc>
              <a:buClr>
                <a:srgbClr val="151C77"/>
              </a:buClr>
              <a:buSzPct val="80000"/>
              <a:buFont typeface="Wingdings" pitchFamily="2" charset="2"/>
              <a:buChar char="•"/>
            </a:pPr>
            <a:endParaRPr lang="en-US" sz="1050" i="1">
              <a:solidFill>
                <a:srgbClr val="000000"/>
              </a:solidFill>
              <a:latin typeface="Verdana" pitchFamily="34" charset="0"/>
            </a:endParaRPr>
          </a:p>
        </p:txBody>
      </p:sp>
      <p:sp>
        <p:nvSpPr>
          <p:cNvPr id="38" name="Rectangle 63"/>
          <p:cNvSpPr>
            <a:spLocks noChangeArrowheads="1"/>
          </p:cNvSpPr>
          <p:nvPr/>
        </p:nvSpPr>
        <p:spPr bwMode="auto">
          <a:xfrm>
            <a:off x="361934" y="2713215"/>
            <a:ext cx="548227" cy="207749"/>
          </a:xfrm>
          <a:prstGeom prst="rect">
            <a:avLst/>
          </a:prstGeom>
          <a:noFill/>
          <a:ln w="9525">
            <a:noFill/>
            <a:miter lim="800000"/>
            <a:headEnd/>
            <a:tailEnd/>
          </a:ln>
        </p:spPr>
        <p:txBody>
          <a:bodyPr wrap="none" lIns="0" tIns="0" rIns="0" bIns="0">
            <a:spAutoFit/>
          </a:bodyPr>
          <a:lstStyle/>
          <a:p>
            <a:r>
              <a:rPr lang="en-US" b="1" dirty="0">
                <a:solidFill>
                  <a:srgbClr val="000000"/>
                </a:solidFill>
              </a:rPr>
              <a:t>Before</a:t>
            </a:r>
            <a:endParaRPr lang="en-US" sz="3000" b="1" dirty="0">
              <a:solidFill>
                <a:srgbClr val="000000"/>
              </a:solidFill>
            </a:endParaRPr>
          </a:p>
        </p:txBody>
      </p:sp>
      <p:sp>
        <p:nvSpPr>
          <p:cNvPr id="39" name="Rectangle 66"/>
          <p:cNvSpPr>
            <a:spLocks noChangeArrowheads="1"/>
          </p:cNvSpPr>
          <p:nvPr/>
        </p:nvSpPr>
        <p:spPr bwMode="auto">
          <a:xfrm>
            <a:off x="3960189" y="6235711"/>
            <a:ext cx="719138" cy="223838"/>
          </a:xfrm>
          <a:prstGeom prst="rect">
            <a:avLst/>
          </a:prstGeom>
          <a:noFill/>
          <a:ln w="9525">
            <a:noFill/>
            <a:miter lim="800000"/>
            <a:headEnd/>
            <a:tailEnd/>
          </a:ln>
        </p:spPr>
        <p:txBody>
          <a:bodyPr/>
          <a:lstStyle/>
          <a:p>
            <a:pPr algn="ctr" eaLnBrk="0" hangingPunct="0">
              <a:lnSpc>
                <a:spcPct val="90000"/>
              </a:lnSpc>
              <a:buClr>
                <a:srgbClr val="151C77"/>
              </a:buClr>
              <a:buSzPct val="80000"/>
              <a:buFont typeface="Wingdings" pitchFamily="2" charset="2"/>
              <a:buChar char="•"/>
            </a:pPr>
            <a:endParaRPr lang="en-US" sz="1050" i="1">
              <a:solidFill>
                <a:srgbClr val="000000"/>
              </a:solidFill>
              <a:latin typeface="Verdana" pitchFamily="34" charset="0"/>
            </a:endParaRPr>
          </a:p>
        </p:txBody>
      </p:sp>
      <p:grpSp>
        <p:nvGrpSpPr>
          <p:cNvPr id="40" name="Group 117"/>
          <p:cNvGrpSpPr>
            <a:grpSpLocks/>
          </p:cNvGrpSpPr>
          <p:nvPr/>
        </p:nvGrpSpPr>
        <p:grpSpPr bwMode="auto">
          <a:xfrm>
            <a:off x="1061198" y="3987104"/>
            <a:ext cx="3024188" cy="155877"/>
            <a:chOff x="2667040" y="4935379"/>
            <a:chExt cx="4032413" cy="207883"/>
          </a:xfrm>
        </p:grpSpPr>
        <p:sp>
          <p:nvSpPr>
            <p:cNvPr id="45" name="Line 68"/>
            <p:cNvSpPr>
              <a:spLocks noChangeShapeType="1"/>
            </p:cNvSpPr>
            <p:nvPr/>
          </p:nvSpPr>
          <p:spPr bwMode="auto">
            <a:xfrm>
              <a:off x="2667040" y="5043353"/>
              <a:ext cx="4032413" cy="0"/>
            </a:xfrm>
            <a:prstGeom prst="line">
              <a:avLst/>
            </a:prstGeom>
            <a:noFill/>
            <a:ln w="12700">
              <a:solidFill>
                <a:schemeClr val="tx1"/>
              </a:solidFill>
              <a:round/>
              <a:headEnd type="none" w="sm" len="sm"/>
              <a:tailEnd type="triangle" w="sm" len="sm"/>
            </a:ln>
          </p:spPr>
          <p:txBody>
            <a:bodyPr/>
            <a:lstStyle/>
            <a:p>
              <a:endParaRPr lang="en-US" sz="1013">
                <a:solidFill>
                  <a:srgbClr val="000000"/>
                </a:solidFill>
              </a:endParaRPr>
            </a:p>
          </p:txBody>
        </p:sp>
        <p:sp>
          <p:nvSpPr>
            <p:cNvPr id="46" name="Rectangle 69"/>
            <p:cNvSpPr>
              <a:spLocks noChangeArrowheads="1"/>
            </p:cNvSpPr>
            <p:nvPr/>
          </p:nvSpPr>
          <p:spPr bwMode="auto">
            <a:xfrm>
              <a:off x="4191101" y="4935379"/>
              <a:ext cx="716037" cy="207883"/>
            </a:xfrm>
            <a:prstGeom prst="rect">
              <a:avLst/>
            </a:prstGeom>
            <a:solidFill>
              <a:schemeClr val="bg1"/>
            </a:solidFill>
            <a:ln w="9525">
              <a:noFill/>
              <a:miter lim="800000"/>
              <a:headEnd/>
              <a:tailEnd/>
            </a:ln>
          </p:spPr>
          <p:txBody>
            <a:bodyPr wrap="none" lIns="0" tIns="0" rIns="0" bIns="0">
              <a:spAutoFit/>
            </a:bodyPr>
            <a:lstStyle/>
            <a:p>
              <a:r>
                <a:rPr lang="en-US" sz="1013" b="1" dirty="0">
                  <a:solidFill>
                    <a:srgbClr val="000000"/>
                  </a:solidFill>
                  <a:latin typeface="Verdana" pitchFamily="34" charset="0"/>
                </a:rPr>
                <a:t>  Time  </a:t>
              </a:r>
              <a:endParaRPr lang="en-US" sz="2100" b="1" dirty="0">
                <a:solidFill>
                  <a:srgbClr val="000000"/>
                </a:solidFill>
                <a:latin typeface="Verdana" pitchFamily="34" charset="0"/>
              </a:endParaRPr>
            </a:p>
          </p:txBody>
        </p:sp>
      </p:grpSp>
      <p:sp>
        <p:nvSpPr>
          <p:cNvPr id="47" name="Freeform 52"/>
          <p:cNvSpPr>
            <a:spLocks/>
          </p:cNvSpPr>
          <p:nvPr/>
        </p:nvSpPr>
        <p:spPr bwMode="auto">
          <a:xfrm>
            <a:off x="1964885" y="3248998"/>
            <a:ext cx="241697" cy="214313"/>
          </a:xfrm>
          <a:custGeom>
            <a:avLst/>
            <a:gdLst>
              <a:gd name="T0" fmla="*/ 80100 w 173"/>
              <a:gd name="T1" fmla="*/ 0 h 207"/>
              <a:gd name="T2" fmla="*/ 0 w 173"/>
              <a:gd name="T3" fmla="*/ 285750 h 207"/>
              <a:gd name="T4" fmla="*/ 240299 w 173"/>
              <a:gd name="T5" fmla="*/ 285750 h 207"/>
              <a:gd name="T6" fmla="*/ 322262 w 173"/>
              <a:gd name="T7" fmla="*/ 0 h 207"/>
              <a:gd name="T8" fmla="*/ 80100 w 173"/>
              <a:gd name="T9" fmla="*/ 0 h 207"/>
              <a:gd name="T10" fmla="*/ 0 60000 65536"/>
              <a:gd name="T11" fmla="*/ 0 60000 65536"/>
              <a:gd name="T12" fmla="*/ 0 60000 65536"/>
              <a:gd name="T13" fmla="*/ 0 60000 65536"/>
              <a:gd name="T14" fmla="*/ 0 60000 65536"/>
              <a:gd name="T15" fmla="*/ 0 w 173"/>
              <a:gd name="T16" fmla="*/ 0 h 207"/>
              <a:gd name="T17" fmla="*/ 173 w 173"/>
              <a:gd name="T18" fmla="*/ 207 h 207"/>
            </a:gdLst>
            <a:ahLst/>
            <a:cxnLst>
              <a:cxn ang="T10">
                <a:pos x="T0" y="T1"/>
              </a:cxn>
              <a:cxn ang="T11">
                <a:pos x="T2" y="T3"/>
              </a:cxn>
              <a:cxn ang="T12">
                <a:pos x="T4" y="T5"/>
              </a:cxn>
              <a:cxn ang="T13">
                <a:pos x="T6" y="T7"/>
              </a:cxn>
              <a:cxn ang="T14">
                <a:pos x="T8" y="T9"/>
              </a:cxn>
            </a:cxnLst>
            <a:rect l="T15" t="T16" r="T17" b="T18"/>
            <a:pathLst>
              <a:path w="173" h="207">
                <a:moveTo>
                  <a:pt x="43" y="0"/>
                </a:moveTo>
                <a:lnTo>
                  <a:pt x="0" y="207"/>
                </a:lnTo>
                <a:lnTo>
                  <a:pt x="129" y="207"/>
                </a:lnTo>
                <a:lnTo>
                  <a:pt x="173" y="0"/>
                </a:lnTo>
                <a:lnTo>
                  <a:pt x="43" y="0"/>
                </a:lnTo>
                <a:close/>
              </a:path>
            </a:pathLst>
          </a:custGeom>
          <a:solidFill>
            <a:srgbClr val="002060"/>
          </a:solidFill>
          <a:ln w="9525">
            <a:noFill/>
            <a:round/>
            <a:headEnd/>
            <a:tailEnd/>
          </a:ln>
        </p:spPr>
        <p:txBody>
          <a:bodyPr/>
          <a:lstStyle/>
          <a:p>
            <a:endParaRPr lang="en-US" sz="1013">
              <a:solidFill>
                <a:srgbClr val="000000"/>
              </a:solidFill>
            </a:endParaRPr>
          </a:p>
        </p:txBody>
      </p:sp>
      <p:sp>
        <p:nvSpPr>
          <p:cNvPr id="48" name="Freeform 52"/>
          <p:cNvSpPr>
            <a:spLocks/>
          </p:cNvSpPr>
          <p:nvPr/>
        </p:nvSpPr>
        <p:spPr bwMode="auto">
          <a:xfrm>
            <a:off x="1450535" y="3248998"/>
            <a:ext cx="241697" cy="214313"/>
          </a:xfrm>
          <a:custGeom>
            <a:avLst/>
            <a:gdLst>
              <a:gd name="T0" fmla="*/ 80100 w 173"/>
              <a:gd name="T1" fmla="*/ 0 h 207"/>
              <a:gd name="T2" fmla="*/ 0 w 173"/>
              <a:gd name="T3" fmla="*/ 285750 h 207"/>
              <a:gd name="T4" fmla="*/ 240299 w 173"/>
              <a:gd name="T5" fmla="*/ 285750 h 207"/>
              <a:gd name="T6" fmla="*/ 322262 w 173"/>
              <a:gd name="T7" fmla="*/ 0 h 207"/>
              <a:gd name="T8" fmla="*/ 80100 w 173"/>
              <a:gd name="T9" fmla="*/ 0 h 207"/>
              <a:gd name="T10" fmla="*/ 0 60000 65536"/>
              <a:gd name="T11" fmla="*/ 0 60000 65536"/>
              <a:gd name="T12" fmla="*/ 0 60000 65536"/>
              <a:gd name="T13" fmla="*/ 0 60000 65536"/>
              <a:gd name="T14" fmla="*/ 0 60000 65536"/>
              <a:gd name="T15" fmla="*/ 0 w 173"/>
              <a:gd name="T16" fmla="*/ 0 h 207"/>
              <a:gd name="T17" fmla="*/ 173 w 173"/>
              <a:gd name="T18" fmla="*/ 207 h 207"/>
            </a:gdLst>
            <a:ahLst/>
            <a:cxnLst>
              <a:cxn ang="T10">
                <a:pos x="T0" y="T1"/>
              </a:cxn>
              <a:cxn ang="T11">
                <a:pos x="T2" y="T3"/>
              </a:cxn>
              <a:cxn ang="T12">
                <a:pos x="T4" y="T5"/>
              </a:cxn>
              <a:cxn ang="T13">
                <a:pos x="T6" y="T7"/>
              </a:cxn>
              <a:cxn ang="T14">
                <a:pos x="T8" y="T9"/>
              </a:cxn>
            </a:cxnLst>
            <a:rect l="T15" t="T16" r="T17" b="T18"/>
            <a:pathLst>
              <a:path w="173" h="207">
                <a:moveTo>
                  <a:pt x="43" y="0"/>
                </a:moveTo>
                <a:lnTo>
                  <a:pt x="0" y="207"/>
                </a:lnTo>
                <a:lnTo>
                  <a:pt x="129" y="207"/>
                </a:lnTo>
                <a:lnTo>
                  <a:pt x="173" y="0"/>
                </a:lnTo>
                <a:lnTo>
                  <a:pt x="43" y="0"/>
                </a:lnTo>
                <a:close/>
              </a:path>
            </a:pathLst>
          </a:custGeom>
          <a:solidFill>
            <a:srgbClr val="002060"/>
          </a:solidFill>
          <a:ln w="9525">
            <a:noFill/>
            <a:round/>
            <a:headEnd/>
            <a:tailEnd/>
          </a:ln>
        </p:spPr>
        <p:txBody>
          <a:bodyPr/>
          <a:lstStyle/>
          <a:p>
            <a:endParaRPr lang="en-US" sz="1013">
              <a:solidFill>
                <a:srgbClr val="000000"/>
              </a:solidFill>
            </a:endParaRPr>
          </a:p>
        </p:txBody>
      </p:sp>
      <p:sp>
        <p:nvSpPr>
          <p:cNvPr id="49" name="Freeform 52"/>
          <p:cNvSpPr>
            <a:spLocks/>
          </p:cNvSpPr>
          <p:nvPr/>
        </p:nvSpPr>
        <p:spPr bwMode="auto">
          <a:xfrm>
            <a:off x="1094539" y="3248998"/>
            <a:ext cx="241697" cy="214313"/>
          </a:xfrm>
          <a:custGeom>
            <a:avLst/>
            <a:gdLst>
              <a:gd name="T0" fmla="*/ 80100 w 173"/>
              <a:gd name="T1" fmla="*/ 0 h 207"/>
              <a:gd name="T2" fmla="*/ 0 w 173"/>
              <a:gd name="T3" fmla="*/ 285750 h 207"/>
              <a:gd name="T4" fmla="*/ 240300 w 173"/>
              <a:gd name="T5" fmla="*/ 285750 h 207"/>
              <a:gd name="T6" fmla="*/ 322263 w 173"/>
              <a:gd name="T7" fmla="*/ 0 h 207"/>
              <a:gd name="T8" fmla="*/ 80100 w 173"/>
              <a:gd name="T9" fmla="*/ 0 h 207"/>
              <a:gd name="T10" fmla="*/ 0 60000 65536"/>
              <a:gd name="T11" fmla="*/ 0 60000 65536"/>
              <a:gd name="T12" fmla="*/ 0 60000 65536"/>
              <a:gd name="T13" fmla="*/ 0 60000 65536"/>
              <a:gd name="T14" fmla="*/ 0 60000 65536"/>
              <a:gd name="T15" fmla="*/ 0 w 173"/>
              <a:gd name="T16" fmla="*/ 0 h 207"/>
              <a:gd name="T17" fmla="*/ 173 w 173"/>
              <a:gd name="T18" fmla="*/ 207 h 207"/>
            </a:gdLst>
            <a:ahLst/>
            <a:cxnLst>
              <a:cxn ang="T10">
                <a:pos x="T0" y="T1"/>
              </a:cxn>
              <a:cxn ang="T11">
                <a:pos x="T2" y="T3"/>
              </a:cxn>
              <a:cxn ang="T12">
                <a:pos x="T4" y="T5"/>
              </a:cxn>
              <a:cxn ang="T13">
                <a:pos x="T6" y="T7"/>
              </a:cxn>
              <a:cxn ang="T14">
                <a:pos x="T8" y="T9"/>
              </a:cxn>
            </a:cxnLst>
            <a:rect l="T15" t="T16" r="T17" b="T18"/>
            <a:pathLst>
              <a:path w="173" h="207">
                <a:moveTo>
                  <a:pt x="43" y="0"/>
                </a:moveTo>
                <a:lnTo>
                  <a:pt x="0" y="207"/>
                </a:lnTo>
                <a:lnTo>
                  <a:pt x="129" y="207"/>
                </a:lnTo>
                <a:lnTo>
                  <a:pt x="173" y="0"/>
                </a:lnTo>
                <a:lnTo>
                  <a:pt x="43" y="0"/>
                </a:lnTo>
                <a:close/>
              </a:path>
            </a:pathLst>
          </a:custGeom>
          <a:solidFill>
            <a:srgbClr val="002060"/>
          </a:solidFill>
          <a:ln w="9525">
            <a:noFill/>
            <a:round/>
            <a:headEnd/>
            <a:tailEnd/>
          </a:ln>
        </p:spPr>
        <p:txBody>
          <a:bodyPr/>
          <a:lstStyle/>
          <a:p>
            <a:endParaRPr lang="en-US" sz="1013">
              <a:solidFill>
                <a:srgbClr val="000000"/>
              </a:solidFill>
            </a:endParaRPr>
          </a:p>
        </p:txBody>
      </p:sp>
      <p:sp>
        <p:nvSpPr>
          <p:cNvPr id="50" name="Rectangle 30"/>
          <p:cNvSpPr>
            <a:spLocks noChangeArrowheads="1"/>
          </p:cNvSpPr>
          <p:nvPr/>
        </p:nvSpPr>
        <p:spPr bwMode="auto">
          <a:xfrm>
            <a:off x="650436" y="3552606"/>
            <a:ext cx="447675" cy="246459"/>
          </a:xfrm>
          <a:prstGeom prst="rect">
            <a:avLst/>
          </a:prstGeom>
          <a:noFill/>
          <a:ln w="9525">
            <a:noFill/>
            <a:miter lim="800000"/>
            <a:headEnd/>
            <a:tailEnd/>
          </a:ln>
        </p:spPr>
        <p:txBody>
          <a:bodyPr/>
          <a:lstStyle/>
          <a:p>
            <a:pPr algn="ctr" eaLnBrk="0" hangingPunct="0">
              <a:lnSpc>
                <a:spcPct val="90000"/>
              </a:lnSpc>
              <a:buClr>
                <a:srgbClr val="151C77"/>
              </a:buClr>
              <a:buSzPct val="80000"/>
              <a:buFont typeface="Wingdings" pitchFamily="2" charset="2"/>
              <a:buChar char="•"/>
            </a:pPr>
            <a:endParaRPr lang="en-US" sz="1050" i="1">
              <a:solidFill>
                <a:srgbClr val="000000"/>
              </a:solidFill>
              <a:latin typeface="Verdana" pitchFamily="34" charset="0"/>
            </a:endParaRPr>
          </a:p>
        </p:txBody>
      </p:sp>
      <p:sp>
        <p:nvSpPr>
          <p:cNvPr id="51" name="Rectangle 43"/>
          <p:cNvSpPr>
            <a:spLocks noChangeArrowheads="1"/>
          </p:cNvSpPr>
          <p:nvPr/>
        </p:nvSpPr>
        <p:spPr bwMode="auto">
          <a:xfrm>
            <a:off x="1189474" y="3596308"/>
            <a:ext cx="1933575" cy="214313"/>
          </a:xfrm>
          <a:prstGeom prst="rect">
            <a:avLst/>
          </a:prstGeom>
          <a:solidFill>
            <a:srgbClr val="808080"/>
          </a:solidFill>
          <a:ln w="9525">
            <a:noFill/>
            <a:miter lim="800000"/>
            <a:headEnd/>
            <a:tailEnd/>
          </a:ln>
        </p:spPr>
        <p:txBody>
          <a:bodyPr/>
          <a:lstStyle/>
          <a:p>
            <a:pPr algn="ctr" eaLnBrk="0" hangingPunct="0">
              <a:lnSpc>
                <a:spcPct val="90000"/>
              </a:lnSpc>
              <a:buClr>
                <a:srgbClr val="151C77"/>
              </a:buClr>
              <a:buSzPct val="80000"/>
              <a:buFont typeface="Wingdings" pitchFamily="2" charset="2"/>
              <a:buChar char="•"/>
            </a:pPr>
            <a:endParaRPr lang="en-US" sz="1050" i="1">
              <a:solidFill>
                <a:srgbClr val="000000"/>
              </a:solidFill>
              <a:latin typeface="Verdana" pitchFamily="34" charset="0"/>
            </a:endParaRPr>
          </a:p>
        </p:txBody>
      </p:sp>
      <p:sp>
        <p:nvSpPr>
          <p:cNvPr id="52" name="Rectangle 60"/>
          <p:cNvSpPr>
            <a:spLocks noChangeArrowheads="1"/>
          </p:cNvSpPr>
          <p:nvPr/>
        </p:nvSpPr>
        <p:spPr bwMode="auto">
          <a:xfrm>
            <a:off x="650436" y="3552606"/>
            <a:ext cx="447675" cy="246459"/>
          </a:xfrm>
          <a:prstGeom prst="rect">
            <a:avLst/>
          </a:prstGeom>
          <a:noFill/>
          <a:ln w="9525">
            <a:noFill/>
            <a:miter lim="800000"/>
            <a:headEnd/>
            <a:tailEnd/>
          </a:ln>
        </p:spPr>
        <p:txBody>
          <a:bodyPr/>
          <a:lstStyle/>
          <a:p>
            <a:pPr algn="ctr" eaLnBrk="0" hangingPunct="0">
              <a:lnSpc>
                <a:spcPct val="90000"/>
              </a:lnSpc>
              <a:buClr>
                <a:srgbClr val="151C77"/>
              </a:buClr>
              <a:buSzPct val="80000"/>
              <a:buFont typeface="Wingdings" pitchFamily="2" charset="2"/>
              <a:buChar char="•"/>
            </a:pPr>
            <a:endParaRPr lang="en-US" sz="1050" i="1">
              <a:solidFill>
                <a:srgbClr val="000000"/>
              </a:solidFill>
              <a:latin typeface="Verdana" pitchFamily="34" charset="0"/>
            </a:endParaRPr>
          </a:p>
        </p:txBody>
      </p:sp>
      <p:sp>
        <p:nvSpPr>
          <p:cNvPr id="53" name="Rectangle 61"/>
          <p:cNvSpPr>
            <a:spLocks noChangeArrowheads="1"/>
          </p:cNvSpPr>
          <p:nvPr/>
        </p:nvSpPr>
        <p:spPr bwMode="auto">
          <a:xfrm>
            <a:off x="400406" y="3583565"/>
            <a:ext cx="509755" cy="207749"/>
          </a:xfrm>
          <a:prstGeom prst="rect">
            <a:avLst/>
          </a:prstGeom>
          <a:noFill/>
          <a:ln w="9525">
            <a:noFill/>
            <a:miter lim="800000"/>
            <a:headEnd/>
            <a:tailEnd/>
          </a:ln>
        </p:spPr>
        <p:txBody>
          <a:bodyPr wrap="none" lIns="0" tIns="0" rIns="0" bIns="0">
            <a:spAutoFit/>
          </a:bodyPr>
          <a:lstStyle/>
          <a:p>
            <a:r>
              <a:rPr lang="en-US" b="1" dirty="0">
                <a:solidFill>
                  <a:srgbClr val="000000"/>
                </a:solidFill>
              </a:rPr>
              <a:t>…And</a:t>
            </a:r>
            <a:endParaRPr lang="en-US" sz="3000" b="1" dirty="0">
              <a:solidFill>
                <a:srgbClr val="000000"/>
              </a:solidFill>
            </a:endParaRPr>
          </a:p>
        </p:txBody>
      </p:sp>
      <p:sp>
        <p:nvSpPr>
          <p:cNvPr id="54" name="Freeform 52"/>
          <p:cNvSpPr>
            <a:spLocks/>
          </p:cNvSpPr>
          <p:nvPr/>
        </p:nvSpPr>
        <p:spPr bwMode="auto">
          <a:xfrm>
            <a:off x="2720933" y="3584753"/>
            <a:ext cx="241697" cy="213122"/>
          </a:xfrm>
          <a:custGeom>
            <a:avLst/>
            <a:gdLst>
              <a:gd name="T0" fmla="*/ 80100 w 173"/>
              <a:gd name="T1" fmla="*/ 0 h 207"/>
              <a:gd name="T2" fmla="*/ 0 w 173"/>
              <a:gd name="T3" fmla="*/ 284163 h 207"/>
              <a:gd name="T4" fmla="*/ 240300 w 173"/>
              <a:gd name="T5" fmla="*/ 284163 h 207"/>
              <a:gd name="T6" fmla="*/ 322263 w 173"/>
              <a:gd name="T7" fmla="*/ 0 h 207"/>
              <a:gd name="T8" fmla="*/ 80100 w 173"/>
              <a:gd name="T9" fmla="*/ 0 h 207"/>
              <a:gd name="T10" fmla="*/ 0 60000 65536"/>
              <a:gd name="T11" fmla="*/ 0 60000 65536"/>
              <a:gd name="T12" fmla="*/ 0 60000 65536"/>
              <a:gd name="T13" fmla="*/ 0 60000 65536"/>
              <a:gd name="T14" fmla="*/ 0 60000 65536"/>
              <a:gd name="T15" fmla="*/ 0 w 173"/>
              <a:gd name="T16" fmla="*/ 0 h 207"/>
              <a:gd name="T17" fmla="*/ 173 w 173"/>
              <a:gd name="T18" fmla="*/ 207 h 207"/>
            </a:gdLst>
            <a:ahLst/>
            <a:cxnLst>
              <a:cxn ang="T10">
                <a:pos x="T0" y="T1"/>
              </a:cxn>
              <a:cxn ang="T11">
                <a:pos x="T2" y="T3"/>
              </a:cxn>
              <a:cxn ang="T12">
                <a:pos x="T4" y="T5"/>
              </a:cxn>
              <a:cxn ang="T13">
                <a:pos x="T6" y="T7"/>
              </a:cxn>
              <a:cxn ang="T14">
                <a:pos x="T8" y="T9"/>
              </a:cxn>
            </a:cxnLst>
            <a:rect l="T15" t="T16" r="T17" b="T18"/>
            <a:pathLst>
              <a:path w="173" h="207">
                <a:moveTo>
                  <a:pt x="43" y="0"/>
                </a:moveTo>
                <a:lnTo>
                  <a:pt x="0" y="207"/>
                </a:lnTo>
                <a:lnTo>
                  <a:pt x="129" y="207"/>
                </a:lnTo>
                <a:lnTo>
                  <a:pt x="173" y="0"/>
                </a:lnTo>
                <a:lnTo>
                  <a:pt x="43" y="0"/>
                </a:lnTo>
                <a:close/>
              </a:path>
            </a:pathLst>
          </a:custGeom>
          <a:solidFill>
            <a:srgbClr val="002060"/>
          </a:solidFill>
          <a:ln w="9525">
            <a:noFill/>
            <a:round/>
            <a:headEnd/>
            <a:tailEnd/>
          </a:ln>
        </p:spPr>
        <p:txBody>
          <a:bodyPr/>
          <a:lstStyle/>
          <a:p>
            <a:endParaRPr lang="en-US" sz="1013">
              <a:solidFill>
                <a:srgbClr val="000000"/>
              </a:solidFill>
            </a:endParaRPr>
          </a:p>
        </p:txBody>
      </p:sp>
      <p:sp>
        <p:nvSpPr>
          <p:cNvPr id="56" name="TextBox 55"/>
          <p:cNvSpPr txBox="1">
            <a:spLocks noChangeArrowheads="1"/>
          </p:cNvSpPr>
          <p:nvPr/>
        </p:nvSpPr>
        <p:spPr bwMode="auto">
          <a:xfrm>
            <a:off x="3125802" y="3518923"/>
            <a:ext cx="1138260" cy="369332"/>
          </a:xfrm>
          <a:prstGeom prst="rect">
            <a:avLst/>
          </a:prstGeom>
          <a:noFill/>
          <a:ln w="9525">
            <a:noFill/>
            <a:miter lim="800000"/>
            <a:headEnd/>
            <a:tailEnd/>
          </a:ln>
        </p:spPr>
        <p:txBody>
          <a:bodyPr wrap="none">
            <a:spAutoFit/>
          </a:bodyPr>
          <a:lstStyle/>
          <a:p>
            <a:r>
              <a:rPr lang="en-US" b="1" dirty="0">
                <a:solidFill>
                  <a:schemeClr val="tx2"/>
                </a:solidFill>
              </a:rPr>
              <a:t>Add value</a:t>
            </a:r>
          </a:p>
        </p:txBody>
      </p:sp>
      <p:sp>
        <p:nvSpPr>
          <p:cNvPr id="59" name="Freeform 52"/>
          <p:cNvSpPr>
            <a:spLocks/>
          </p:cNvSpPr>
          <p:nvPr/>
        </p:nvSpPr>
        <p:spPr bwMode="auto">
          <a:xfrm>
            <a:off x="2299451" y="3584754"/>
            <a:ext cx="241697" cy="214313"/>
          </a:xfrm>
          <a:custGeom>
            <a:avLst/>
            <a:gdLst>
              <a:gd name="T0" fmla="*/ 80100 w 173"/>
              <a:gd name="T1" fmla="*/ 0 h 207"/>
              <a:gd name="T2" fmla="*/ 0 w 173"/>
              <a:gd name="T3" fmla="*/ 285750 h 207"/>
              <a:gd name="T4" fmla="*/ 240300 w 173"/>
              <a:gd name="T5" fmla="*/ 285750 h 207"/>
              <a:gd name="T6" fmla="*/ 322263 w 173"/>
              <a:gd name="T7" fmla="*/ 0 h 207"/>
              <a:gd name="T8" fmla="*/ 80100 w 173"/>
              <a:gd name="T9" fmla="*/ 0 h 207"/>
              <a:gd name="T10" fmla="*/ 0 60000 65536"/>
              <a:gd name="T11" fmla="*/ 0 60000 65536"/>
              <a:gd name="T12" fmla="*/ 0 60000 65536"/>
              <a:gd name="T13" fmla="*/ 0 60000 65536"/>
              <a:gd name="T14" fmla="*/ 0 60000 65536"/>
              <a:gd name="T15" fmla="*/ 0 w 173"/>
              <a:gd name="T16" fmla="*/ 0 h 207"/>
              <a:gd name="T17" fmla="*/ 173 w 173"/>
              <a:gd name="T18" fmla="*/ 207 h 207"/>
            </a:gdLst>
            <a:ahLst/>
            <a:cxnLst>
              <a:cxn ang="T10">
                <a:pos x="T0" y="T1"/>
              </a:cxn>
              <a:cxn ang="T11">
                <a:pos x="T2" y="T3"/>
              </a:cxn>
              <a:cxn ang="T12">
                <a:pos x="T4" y="T5"/>
              </a:cxn>
              <a:cxn ang="T13">
                <a:pos x="T6" y="T7"/>
              </a:cxn>
              <a:cxn ang="T14">
                <a:pos x="T8" y="T9"/>
              </a:cxn>
            </a:cxnLst>
            <a:rect l="T15" t="T16" r="T17" b="T18"/>
            <a:pathLst>
              <a:path w="173" h="207">
                <a:moveTo>
                  <a:pt x="43" y="0"/>
                </a:moveTo>
                <a:lnTo>
                  <a:pt x="0" y="207"/>
                </a:lnTo>
                <a:lnTo>
                  <a:pt x="129" y="207"/>
                </a:lnTo>
                <a:lnTo>
                  <a:pt x="173" y="0"/>
                </a:lnTo>
                <a:lnTo>
                  <a:pt x="43" y="0"/>
                </a:lnTo>
                <a:close/>
              </a:path>
            </a:pathLst>
          </a:custGeom>
          <a:solidFill>
            <a:srgbClr val="002060"/>
          </a:solidFill>
          <a:ln w="9525">
            <a:noFill/>
            <a:round/>
            <a:headEnd/>
            <a:tailEnd/>
          </a:ln>
        </p:spPr>
        <p:txBody>
          <a:bodyPr/>
          <a:lstStyle/>
          <a:p>
            <a:endParaRPr lang="en-US" sz="1013">
              <a:solidFill>
                <a:srgbClr val="000000"/>
              </a:solidFill>
            </a:endParaRPr>
          </a:p>
        </p:txBody>
      </p:sp>
      <p:sp>
        <p:nvSpPr>
          <p:cNvPr id="60" name="Freeform 52"/>
          <p:cNvSpPr>
            <a:spLocks/>
          </p:cNvSpPr>
          <p:nvPr/>
        </p:nvSpPr>
        <p:spPr bwMode="auto">
          <a:xfrm>
            <a:off x="1926785" y="3584754"/>
            <a:ext cx="241697" cy="214313"/>
          </a:xfrm>
          <a:custGeom>
            <a:avLst/>
            <a:gdLst>
              <a:gd name="T0" fmla="*/ 80100 w 173"/>
              <a:gd name="T1" fmla="*/ 0 h 207"/>
              <a:gd name="T2" fmla="*/ 0 w 173"/>
              <a:gd name="T3" fmla="*/ 285750 h 207"/>
              <a:gd name="T4" fmla="*/ 240299 w 173"/>
              <a:gd name="T5" fmla="*/ 285750 h 207"/>
              <a:gd name="T6" fmla="*/ 322262 w 173"/>
              <a:gd name="T7" fmla="*/ 0 h 207"/>
              <a:gd name="T8" fmla="*/ 80100 w 173"/>
              <a:gd name="T9" fmla="*/ 0 h 207"/>
              <a:gd name="T10" fmla="*/ 0 60000 65536"/>
              <a:gd name="T11" fmla="*/ 0 60000 65536"/>
              <a:gd name="T12" fmla="*/ 0 60000 65536"/>
              <a:gd name="T13" fmla="*/ 0 60000 65536"/>
              <a:gd name="T14" fmla="*/ 0 60000 65536"/>
              <a:gd name="T15" fmla="*/ 0 w 173"/>
              <a:gd name="T16" fmla="*/ 0 h 207"/>
              <a:gd name="T17" fmla="*/ 173 w 173"/>
              <a:gd name="T18" fmla="*/ 207 h 207"/>
            </a:gdLst>
            <a:ahLst/>
            <a:cxnLst>
              <a:cxn ang="T10">
                <a:pos x="T0" y="T1"/>
              </a:cxn>
              <a:cxn ang="T11">
                <a:pos x="T2" y="T3"/>
              </a:cxn>
              <a:cxn ang="T12">
                <a:pos x="T4" y="T5"/>
              </a:cxn>
              <a:cxn ang="T13">
                <a:pos x="T6" y="T7"/>
              </a:cxn>
              <a:cxn ang="T14">
                <a:pos x="T8" y="T9"/>
              </a:cxn>
            </a:cxnLst>
            <a:rect l="T15" t="T16" r="T17" b="T18"/>
            <a:pathLst>
              <a:path w="173" h="207">
                <a:moveTo>
                  <a:pt x="43" y="0"/>
                </a:moveTo>
                <a:lnTo>
                  <a:pt x="0" y="207"/>
                </a:lnTo>
                <a:lnTo>
                  <a:pt x="129" y="207"/>
                </a:lnTo>
                <a:lnTo>
                  <a:pt x="173" y="0"/>
                </a:lnTo>
                <a:lnTo>
                  <a:pt x="43" y="0"/>
                </a:lnTo>
                <a:close/>
              </a:path>
            </a:pathLst>
          </a:custGeom>
          <a:solidFill>
            <a:srgbClr val="002060"/>
          </a:solidFill>
          <a:ln w="9525">
            <a:noFill/>
            <a:round/>
            <a:headEnd/>
            <a:tailEnd/>
          </a:ln>
        </p:spPr>
        <p:txBody>
          <a:bodyPr/>
          <a:lstStyle/>
          <a:p>
            <a:endParaRPr lang="en-US" sz="1013">
              <a:solidFill>
                <a:srgbClr val="000000"/>
              </a:solidFill>
            </a:endParaRPr>
          </a:p>
        </p:txBody>
      </p:sp>
      <p:sp>
        <p:nvSpPr>
          <p:cNvPr id="61" name="Freeform 52"/>
          <p:cNvSpPr>
            <a:spLocks/>
          </p:cNvSpPr>
          <p:nvPr/>
        </p:nvSpPr>
        <p:spPr bwMode="auto">
          <a:xfrm>
            <a:off x="1443392" y="3584754"/>
            <a:ext cx="241697" cy="214313"/>
          </a:xfrm>
          <a:custGeom>
            <a:avLst/>
            <a:gdLst>
              <a:gd name="T0" fmla="*/ 80100 w 173"/>
              <a:gd name="T1" fmla="*/ 0 h 207"/>
              <a:gd name="T2" fmla="*/ 0 w 173"/>
              <a:gd name="T3" fmla="*/ 285750 h 207"/>
              <a:gd name="T4" fmla="*/ 240299 w 173"/>
              <a:gd name="T5" fmla="*/ 285750 h 207"/>
              <a:gd name="T6" fmla="*/ 322262 w 173"/>
              <a:gd name="T7" fmla="*/ 0 h 207"/>
              <a:gd name="T8" fmla="*/ 80100 w 173"/>
              <a:gd name="T9" fmla="*/ 0 h 207"/>
              <a:gd name="T10" fmla="*/ 0 60000 65536"/>
              <a:gd name="T11" fmla="*/ 0 60000 65536"/>
              <a:gd name="T12" fmla="*/ 0 60000 65536"/>
              <a:gd name="T13" fmla="*/ 0 60000 65536"/>
              <a:gd name="T14" fmla="*/ 0 60000 65536"/>
              <a:gd name="T15" fmla="*/ 0 w 173"/>
              <a:gd name="T16" fmla="*/ 0 h 207"/>
              <a:gd name="T17" fmla="*/ 173 w 173"/>
              <a:gd name="T18" fmla="*/ 207 h 207"/>
            </a:gdLst>
            <a:ahLst/>
            <a:cxnLst>
              <a:cxn ang="T10">
                <a:pos x="T0" y="T1"/>
              </a:cxn>
              <a:cxn ang="T11">
                <a:pos x="T2" y="T3"/>
              </a:cxn>
              <a:cxn ang="T12">
                <a:pos x="T4" y="T5"/>
              </a:cxn>
              <a:cxn ang="T13">
                <a:pos x="T6" y="T7"/>
              </a:cxn>
              <a:cxn ang="T14">
                <a:pos x="T8" y="T9"/>
              </a:cxn>
            </a:cxnLst>
            <a:rect l="T15" t="T16" r="T17" b="T18"/>
            <a:pathLst>
              <a:path w="173" h="207">
                <a:moveTo>
                  <a:pt x="43" y="0"/>
                </a:moveTo>
                <a:lnTo>
                  <a:pt x="0" y="207"/>
                </a:lnTo>
                <a:lnTo>
                  <a:pt x="129" y="207"/>
                </a:lnTo>
                <a:lnTo>
                  <a:pt x="173" y="0"/>
                </a:lnTo>
                <a:lnTo>
                  <a:pt x="43" y="0"/>
                </a:lnTo>
                <a:close/>
              </a:path>
            </a:pathLst>
          </a:custGeom>
          <a:solidFill>
            <a:srgbClr val="002060"/>
          </a:solidFill>
          <a:ln w="9525">
            <a:noFill/>
            <a:round/>
            <a:headEnd/>
            <a:tailEnd/>
          </a:ln>
        </p:spPr>
        <p:txBody>
          <a:bodyPr/>
          <a:lstStyle/>
          <a:p>
            <a:endParaRPr lang="en-US" sz="1013">
              <a:solidFill>
                <a:srgbClr val="000000"/>
              </a:solidFill>
            </a:endParaRPr>
          </a:p>
        </p:txBody>
      </p:sp>
      <p:sp>
        <p:nvSpPr>
          <p:cNvPr id="62" name="Freeform 52"/>
          <p:cNvSpPr>
            <a:spLocks/>
          </p:cNvSpPr>
          <p:nvPr/>
        </p:nvSpPr>
        <p:spPr bwMode="auto">
          <a:xfrm>
            <a:off x="1108826" y="3584753"/>
            <a:ext cx="241697" cy="213122"/>
          </a:xfrm>
          <a:custGeom>
            <a:avLst/>
            <a:gdLst>
              <a:gd name="T0" fmla="*/ 80100 w 173"/>
              <a:gd name="T1" fmla="*/ 0 h 207"/>
              <a:gd name="T2" fmla="*/ 0 w 173"/>
              <a:gd name="T3" fmla="*/ 284162 h 207"/>
              <a:gd name="T4" fmla="*/ 240300 w 173"/>
              <a:gd name="T5" fmla="*/ 284162 h 207"/>
              <a:gd name="T6" fmla="*/ 322263 w 173"/>
              <a:gd name="T7" fmla="*/ 0 h 207"/>
              <a:gd name="T8" fmla="*/ 80100 w 173"/>
              <a:gd name="T9" fmla="*/ 0 h 207"/>
              <a:gd name="T10" fmla="*/ 0 60000 65536"/>
              <a:gd name="T11" fmla="*/ 0 60000 65536"/>
              <a:gd name="T12" fmla="*/ 0 60000 65536"/>
              <a:gd name="T13" fmla="*/ 0 60000 65536"/>
              <a:gd name="T14" fmla="*/ 0 60000 65536"/>
              <a:gd name="T15" fmla="*/ 0 w 173"/>
              <a:gd name="T16" fmla="*/ 0 h 207"/>
              <a:gd name="T17" fmla="*/ 173 w 173"/>
              <a:gd name="T18" fmla="*/ 207 h 207"/>
            </a:gdLst>
            <a:ahLst/>
            <a:cxnLst>
              <a:cxn ang="T10">
                <a:pos x="T0" y="T1"/>
              </a:cxn>
              <a:cxn ang="T11">
                <a:pos x="T2" y="T3"/>
              </a:cxn>
              <a:cxn ang="T12">
                <a:pos x="T4" y="T5"/>
              </a:cxn>
              <a:cxn ang="T13">
                <a:pos x="T6" y="T7"/>
              </a:cxn>
              <a:cxn ang="T14">
                <a:pos x="T8" y="T9"/>
              </a:cxn>
            </a:cxnLst>
            <a:rect l="T15" t="T16" r="T17" b="T18"/>
            <a:pathLst>
              <a:path w="173" h="207">
                <a:moveTo>
                  <a:pt x="43" y="0"/>
                </a:moveTo>
                <a:lnTo>
                  <a:pt x="0" y="207"/>
                </a:lnTo>
                <a:lnTo>
                  <a:pt x="129" y="207"/>
                </a:lnTo>
                <a:lnTo>
                  <a:pt x="173" y="0"/>
                </a:lnTo>
                <a:lnTo>
                  <a:pt x="43" y="0"/>
                </a:lnTo>
                <a:close/>
              </a:path>
            </a:pathLst>
          </a:custGeom>
          <a:solidFill>
            <a:srgbClr val="002060"/>
          </a:solidFill>
          <a:ln w="9525">
            <a:noFill/>
            <a:round/>
            <a:headEnd/>
            <a:tailEnd/>
          </a:ln>
        </p:spPr>
        <p:txBody>
          <a:bodyPr/>
          <a:lstStyle/>
          <a:p>
            <a:endParaRPr lang="en-US" sz="1013">
              <a:solidFill>
                <a:srgbClr val="000000"/>
              </a:solidFill>
            </a:endParaRPr>
          </a:p>
        </p:txBody>
      </p:sp>
      <p:sp>
        <p:nvSpPr>
          <p:cNvPr id="63" name="Oval 62"/>
          <p:cNvSpPr>
            <a:spLocks noChangeArrowheads="1"/>
          </p:cNvSpPr>
          <p:nvPr/>
        </p:nvSpPr>
        <p:spPr bwMode="auto">
          <a:xfrm>
            <a:off x="2686093" y="3532559"/>
            <a:ext cx="316250" cy="316250"/>
          </a:xfrm>
          <a:prstGeom prst="ellipse">
            <a:avLst/>
          </a:prstGeom>
          <a:noFill/>
          <a:ln w="19050" algn="ctr">
            <a:solidFill>
              <a:schemeClr val="tx2"/>
            </a:solidFill>
            <a:round/>
            <a:headEnd/>
            <a:tailEnd/>
          </a:ln>
        </p:spPr>
        <p:txBody>
          <a:bodyPr/>
          <a:lstStyle/>
          <a:p>
            <a:pPr algn="ctr" eaLnBrk="0" hangingPunct="0"/>
            <a:endParaRPr lang="en-US" sz="1500">
              <a:solidFill>
                <a:srgbClr val="000000"/>
              </a:solidFill>
              <a:latin typeface="Verdana" pitchFamily="34" charset="0"/>
            </a:endParaRPr>
          </a:p>
        </p:txBody>
      </p:sp>
      <p:cxnSp>
        <p:nvCxnSpPr>
          <p:cNvPr id="64" name="Shape 69"/>
          <p:cNvCxnSpPr>
            <a:cxnSpLocks noChangeShapeType="1"/>
          </p:cNvCxnSpPr>
          <p:nvPr/>
        </p:nvCxnSpPr>
        <p:spPr bwMode="auto">
          <a:xfrm rot="10800000">
            <a:off x="3922269" y="2826327"/>
            <a:ext cx="898922" cy="245269"/>
          </a:xfrm>
          <a:prstGeom prst="bentConnector3">
            <a:avLst>
              <a:gd name="adj1" fmla="val 50000"/>
            </a:avLst>
          </a:prstGeom>
          <a:noFill/>
          <a:ln w="9525" algn="ctr">
            <a:solidFill>
              <a:schemeClr val="tx1"/>
            </a:solidFill>
            <a:round/>
            <a:headEnd/>
            <a:tailEnd type="triangle" w="lg" len="lg"/>
          </a:ln>
        </p:spPr>
      </p:cxnSp>
      <p:cxnSp>
        <p:nvCxnSpPr>
          <p:cNvPr id="65" name="Shape 64"/>
          <p:cNvCxnSpPr>
            <a:cxnSpLocks noChangeShapeType="1"/>
          </p:cNvCxnSpPr>
          <p:nvPr/>
        </p:nvCxnSpPr>
        <p:spPr bwMode="auto">
          <a:xfrm rot="16200000" flipV="1">
            <a:off x="3957395" y="2226077"/>
            <a:ext cx="153585" cy="1851764"/>
          </a:xfrm>
          <a:prstGeom prst="bentConnector2">
            <a:avLst/>
          </a:prstGeom>
          <a:noFill/>
          <a:ln w="9525" algn="ctr">
            <a:solidFill>
              <a:schemeClr val="tx1"/>
            </a:solidFill>
            <a:round/>
            <a:headEnd/>
            <a:tailEnd/>
          </a:ln>
        </p:spPr>
      </p:cxnSp>
      <p:cxnSp>
        <p:nvCxnSpPr>
          <p:cNvPr id="66" name="Straight Connector 65"/>
          <p:cNvCxnSpPr>
            <a:cxnSpLocks noChangeShapeType="1"/>
          </p:cNvCxnSpPr>
          <p:nvPr/>
        </p:nvCxnSpPr>
        <p:spPr bwMode="auto">
          <a:xfrm>
            <a:off x="1806528" y="3072784"/>
            <a:ext cx="1428750" cy="0"/>
          </a:xfrm>
          <a:prstGeom prst="line">
            <a:avLst/>
          </a:prstGeom>
          <a:noFill/>
          <a:ln w="9525" algn="ctr">
            <a:solidFill>
              <a:schemeClr val="tx1"/>
            </a:solidFill>
            <a:round/>
            <a:headEnd/>
            <a:tailEnd/>
          </a:ln>
        </p:spPr>
      </p:cxnSp>
      <p:cxnSp>
        <p:nvCxnSpPr>
          <p:cNvPr id="67" name="Straight Arrow Connector 66"/>
          <p:cNvCxnSpPr>
            <a:cxnSpLocks noChangeShapeType="1"/>
          </p:cNvCxnSpPr>
          <p:nvPr/>
        </p:nvCxnSpPr>
        <p:spPr bwMode="auto">
          <a:xfrm rot="5400000" flipH="1" flipV="1">
            <a:off x="3091812" y="2930506"/>
            <a:ext cx="288131" cy="1191"/>
          </a:xfrm>
          <a:prstGeom prst="straightConnector1">
            <a:avLst/>
          </a:prstGeom>
          <a:noFill/>
          <a:ln w="9525" algn="ctr">
            <a:solidFill>
              <a:schemeClr val="tx1"/>
            </a:solidFill>
            <a:round/>
            <a:headEnd/>
            <a:tailEnd type="triangle" w="lg" len="lg"/>
          </a:ln>
        </p:spPr>
      </p:cxnSp>
      <p:cxnSp>
        <p:nvCxnSpPr>
          <p:cNvPr id="68" name="Straight Arrow Connector 67"/>
          <p:cNvCxnSpPr>
            <a:cxnSpLocks noChangeShapeType="1"/>
          </p:cNvCxnSpPr>
          <p:nvPr/>
        </p:nvCxnSpPr>
        <p:spPr bwMode="auto">
          <a:xfrm rot="5400000" flipH="1" flipV="1">
            <a:off x="1663062" y="2929316"/>
            <a:ext cx="288131" cy="1191"/>
          </a:xfrm>
          <a:prstGeom prst="straightConnector1">
            <a:avLst/>
          </a:prstGeom>
          <a:noFill/>
          <a:ln w="9525" algn="ctr">
            <a:solidFill>
              <a:schemeClr val="tx1"/>
            </a:solidFill>
            <a:round/>
            <a:headEnd/>
            <a:tailEnd type="triangle" w="lg" len="lg"/>
          </a:ln>
        </p:spPr>
      </p:cxnSp>
      <p:sp>
        <p:nvSpPr>
          <p:cNvPr id="69" name="Rectangle 68"/>
          <p:cNvSpPr/>
          <p:nvPr/>
        </p:nvSpPr>
        <p:spPr>
          <a:xfrm>
            <a:off x="252919" y="2651054"/>
            <a:ext cx="8238263" cy="225443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6"/>
          <p:cNvSpPr>
            <a:spLocks noChangeArrowheads="1"/>
          </p:cNvSpPr>
          <p:nvPr/>
        </p:nvSpPr>
        <p:spPr bwMode="auto">
          <a:xfrm>
            <a:off x="5609610" y="2040221"/>
            <a:ext cx="2803395" cy="369974"/>
          </a:xfrm>
          <a:prstGeom prst="rect">
            <a:avLst/>
          </a:prstGeom>
          <a:noFill/>
          <a:ln w="9525">
            <a:noFill/>
            <a:miter lim="800000"/>
            <a:headEnd/>
            <a:tailEnd/>
          </a:ln>
        </p:spPr>
        <p:txBody>
          <a:bodyPr wrap="square" lIns="92075" tIns="46038" rIns="92075" bIns="46038">
            <a:spAutoFit/>
          </a:bodyPr>
          <a:lstStyle/>
          <a:p>
            <a:pPr eaLnBrk="0" hangingPunct="0"/>
            <a:r>
              <a:rPr lang="en-US" b="1" dirty="0">
                <a:solidFill>
                  <a:srgbClr val="5F5F5F"/>
                </a:solidFill>
                <a:latin typeface="Verdana" pitchFamily="34" charset="0"/>
              </a:rPr>
              <a:t>Waste</a:t>
            </a:r>
          </a:p>
        </p:txBody>
      </p:sp>
      <p:sp>
        <p:nvSpPr>
          <p:cNvPr id="75" name="Rectangle 6"/>
          <p:cNvSpPr>
            <a:spLocks noChangeArrowheads="1"/>
          </p:cNvSpPr>
          <p:nvPr/>
        </p:nvSpPr>
        <p:spPr bwMode="auto">
          <a:xfrm>
            <a:off x="5609610" y="1554732"/>
            <a:ext cx="2133600" cy="300724"/>
          </a:xfrm>
          <a:prstGeom prst="rect">
            <a:avLst/>
          </a:prstGeom>
          <a:noFill/>
          <a:ln w="9525">
            <a:noFill/>
            <a:miter lim="800000"/>
            <a:headEnd/>
            <a:tailEnd/>
          </a:ln>
        </p:spPr>
        <p:txBody>
          <a:bodyPr wrap="square" lIns="92075" tIns="46038" rIns="92075" bIns="46038">
            <a:spAutoFit/>
          </a:bodyPr>
          <a:lstStyle/>
          <a:p>
            <a:pPr eaLnBrk="0" hangingPunct="0"/>
            <a:r>
              <a:rPr lang="en-US" b="1" dirty="0">
                <a:solidFill>
                  <a:srgbClr val="0B267B"/>
                </a:solidFill>
                <a:latin typeface="Verdana" pitchFamily="34" charset="0"/>
              </a:rPr>
              <a:t>Value added</a:t>
            </a:r>
          </a:p>
        </p:txBody>
      </p:sp>
      <p:sp>
        <p:nvSpPr>
          <p:cNvPr id="76" name="AutoShape 5"/>
          <p:cNvSpPr>
            <a:spLocks noChangeArrowheads="1"/>
          </p:cNvSpPr>
          <p:nvPr/>
        </p:nvSpPr>
        <p:spPr bwMode="auto">
          <a:xfrm>
            <a:off x="4264062" y="1622239"/>
            <a:ext cx="1282754" cy="234950"/>
          </a:xfrm>
          <a:prstGeom prst="rightArrow">
            <a:avLst>
              <a:gd name="adj1" fmla="val 50000"/>
              <a:gd name="adj2" fmla="val 305434"/>
            </a:avLst>
          </a:prstGeom>
          <a:solidFill>
            <a:srgbClr val="0B267B"/>
          </a:solidFill>
          <a:ln w="12700">
            <a:solidFill>
              <a:schemeClr val="tx1"/>
            </a:solidFill>
            <a:miter lim="800000"/>
            <a:headEnd/>
            <a:tailEnd/>
          </a:ln>
        </p:spPr>
        <p:txBody>
          <a:bodyPr wrap="none" anchor="ctr"/>
          <a:lstStyle/>
          <a:p>
            <a:pPr algn="ctr" eaLnBrk="0" hangingPunct="0">
              <a:lnSpc>
                <a:spcPct val="90000"/>
              </a:lnSpc>
              <a:buClr>
                <a:srgbClr val="151C77"/>
              </a:buClr>
              <a:buSzPct val="80000"/>
              <a:buFont typeface="Wingdings" pitchFamily="2" charset="2"/>
              <a:buChar char="•"/>
            </a:pPr>
            <a:endParaRPr lang="en-US" sz="1400" i="1" dirty="0">
              <a:solidFill>
                <a:srgbClr val="B44D24"/>
              </a:solidFill>
              <a:latin typeface="Verdana" pitchFamily="34" charset="0"/>
            </a:endParaRPr>
          </a:p>
        </p:txBody>
      </p:sp>
      <p:sp>
        <p:nvSpPr>
          <p:cNvPr id="77" name="AutoShape 5"/>
          <p:cNvSpPr>
            <a:spLocks noChangeArrowheads="1"/>
          </p:cNvSpPr>
          <p:nvPr/>
        </p:nvSpPr>
        <p:spPr bwMode="auto">
          <a:xfrm>
            <a:off x="4565923" y="2110322"/>
            <a:ext cx="975421" cy="234950"/>
          </a:xfrm>
          <a:prstGeom prst="rightArrow">
            <a:avLst>
              <a:gd name="adj1" fmla="val 50000"/>
              <a:gd name="adj2" fmla="val 305434"/>
            </a:avLst>
          </a:prstGeom>
          <a:solidFill>
            <a:schemeClr val="bg1">
              <a:lumMod val="50000"/>
            </a:schemeClr>
          </a:solidFill>
          <a:ln w="12700">
            <a:solidFill>
              <a:schemeClr val="tx1"/>
            </a:solidFill>
            <a:miter lim="800000"/>
            <a:headEnd/>
            <a:tailEnd/>
          </a:ln>
        </p:spPr>
        <p:txBody>
          <a:bodyPr wrap="none" anchor="ctr"/>
          <a:lstStyle/>
          <a:p>
            <a:pPr algn="ctr" eaLnBrk="0" hangingPunct="0">
              <a:lnSpc>
                <a:spcPct val="90000"/>
              </a:lnSpc>
              <a:buClr>
                <a:srgbClr val="151C77"/>
              </a:buClr>
              <a:buSzPct val="80000"/>
              <a:buFont typeface="Wingdings" pitchFamily="2" charset="2"/>
              <a:buChar char="•"/>
              <a:defRPr/>
            </a:pPr>
            <a:endParaRPr lang="en-US" sz="1400" i="1">
              <a:solidFill>
                <a:srgbClr val="000000"/>
              </a:solidFill>
              <a:latin typeface="Verdana"/>
            </a:endParaRPr>
          </a:p>
        </p:txBody>
      </p:sp>
      <p:sp>
        <p:nvSpPr>
          <p:cNvPr id="55" name="TextBox 54"/>
          <p:cNvSpPr txBox="1">
            <a:spLocks noChangeArrowheads="1"/>
          </p:cNvSpPr>
          <p:nvPr/>
        </p:nvSpPr>
        <p:spPr bwMode="auto">
          <a:xfrm>
            <a:off x="4583313" y="2947951"/>
            <a:ext cx="1502306" cy="369332"/>
          </a:xfrm>
          <a:prstGeom prst="rect">
            <a:avLst/>
          </a:prstGeom>
          <a:solidFill>
            <a:schemeClr val="bg1"/>
          </a:solidFill>
          <a:ln w="9525">
            <a:noFill/>
            <a:miter lim="800000"/>
            <a:headEnd/>
            <a:tailEnd/>
          </a:ln>
        </p:spPr>
        <p:txBody>
          <a:bodyPr wrap="square">
            <a:spAutoFit/>
          </a:bodyPr>
          <a:lstStyle/>
          <a:p>
            <a:r>
              <a:rPr lang="en-US" dirty="0">
                <a:solidFill>
                  <a:schemeClr val="tx1">
                    <a:lumMod val="75000"/>
                    <a:lumOff val="25000"/>
                  </a:schemeClr>
                </a:solidFill>
              </a:rPr>
              <a:t>Reduce waste</a:t>
            </a:r>
          </a:p>
        </p:txBody>
      </p:sp>
      <p:sp>
        <p:nvSpPr>
          <p:cNvPr id="136" name="Freeform 64"/>
          <p:cNvSpPr>
            <a:spLocks/>
          </p:cNvSpPr>
          <p:nvPr/>
        </p:nvSpPr>
        <p:spPr bwMode="auto">
          <a:xfrm>
            <a:off x="1013832" y="4438115"/>
            <a:ext cx="255985" cy="225029"/>
          </a:xfrm>
          <a:custGeom>
            <a:avLst/>
            <a:gdLst>
              <a:gd name="T0" fmla="*/ 84839 w 173"/>
              <a:gd name="T1" fmla="*/ 0 h 139"/>
              <a:gd name="T2" fmla="*/ 0 w 173"/>
              <a:gd name="T3" fmla="*/ 300106 h 139"/>
              <a:gd name="T4" fmla="*/ 256489 w 173"/>
              <a:gd name="T5" fmla="*/ 300106 h 139"/>
              <a:gd name="T6" fmla="*/ 341327 w 173"/>
              <a:gd name="T7" fmla="*/ 0 h 139"/>
              <a:gd name="T8" fmla="*/ 84839 w 173"/>
              <a:gd name="T9" fmla="*/ 0 h 139"/>
              <a:gd name="T10" fmla="*/ 0 60000 65536"/>
              <a:gd name="T11" fmla="*/ 0 60000 65536"/>
              <a:gd name="T12" fmla="*/ 0 60000 65536"/>
              <a:gd name="T13" fmla="*/ 0 60000 65536"/>
              <a:gd name="T14" fmla="*/ 0 60000 65536"/>
              <a:gd name="T15" fmla="*/ 0 w 173"/>
              <a:gd name="T16" fmla="*/ 0 h 139"/>
              <a:gd name="T17" fmla="*/ 173 w 173"/>
              <a:gd name="T18" fmla="*/ 139 h 139"/>
            </a:gdLst>
            <a:ahLst/>
            <a:cxnLst>
              <a:cxn ang="T10">
                <a:pos x="T0" y="T1"/>
              </a:cxn>
              <a:cxn ang="T11">
                <a:pos x="T2" y="T3"/>
              </a:cxn>
              <a:cxn ang="T12">
                <a:pos x="T4" y="T5"/>
              </a:cxn>
              <a:cxn ang="T13">
                <a:pos x="T6" y="T7"/>
              </a:cxn>
              <a:cxn ang="T14">
                <a:pos x="T8" y="T9"/>
              </a:cxn>
            </a:cxnLst>
            <a:rect l="T15" t="T16" r="T17" b="T18"/>
            <a:pathLst>
              <a:path w="173" h="139">
                <a:moveTo>
                  <a:pt x="43" y="0"/>
                </a:moveTo>
                <a:lnTo>
                  <a:pt x="0" y="139"/>
                </a:lnTo>
                <a:lnTo>
                  <a:pt x="130" y="139"/>
                </a:lnTo>
                <a:lnTo>
                  <a:pt x="173" y="0"/>
                </a:lnTo>
                <a:lnTo>
                  <a:pt x="43" y="0"/>
                </a:lnTo>
                <a:close/>
              </a:path>
            </a:pathLst>
          </a:custGeom>
          <a:solidFill>
            <a:srgbClr val="002060"/>
          </a:solidFill>
          <a:ln w="9525">
            <a:noFill/>
            <a:round/>
            <a:headEnd/>
            <a:tailEnd/>
          </a:ln>
        </p:spPr>
        <p:txBody>
          <a:bodyPr/>
          <a:lstStyle/>
          <a:p>
            <a:endParaRPr lang="en-US" sz="1013">
              <a:solidFill>
                <a:srgbClr val="000000"/>
              </a:solidFill>
            </a:endParaRPr>
          </a:p>
        </p:txBody>
      </p:sp>
      <p:sp>
        <p:nvSpPr>
          <p:cNvPr id="137" name="Rectangle 37"/>
          <p:cNvSpPr>
            <a:spLocks noChangeArrowheads="1"/>
          </p:cNvSpPr>
          <p:nvPr/>
        </p:nvSpPr>
        <p:spPr bwMode="auto">
          <a:xfrm>
            <a:off x="1341742" y="4476849"/>
            <a:ext cx="989053" cy="155877"/>
          </a:xfrm>
          <a:prstGeom prst="rect">
            <a:avLst/>
          </a:prstGeom>
          <a:noFill/>
          <a:ln w="9525">
            <a:noFill/>
            <a:miter lim="800000"/>
            <a:headEnd/>
            <a:tailEnd/>
          </a:ln>
        </p:spPr>
        <p:txBody>
          <a:bodyPr wrap="none" lIns="0" tIns="0" rIns="0" bIns="0">
            <a:spAutoFit/>
          </a:bodyPr>
          <a:lstStyle/>
          <a:p>
            <a:r>
              <a:rPr lang="en-US" sz="1013" b="1" dirty="0">
                <a:solidFill>
                  <a:srgbClr val="000000"/>
                </a:solidFill>
              </a:rPr>
              <a:t>Value-added work</a:t>
            </a:r>
            <a:endParaRPr lang="en-US" sz="3300" b="1" dirty="0">
              <a:solidFill>
                <a:srgbClr val="000000"/>
              </a:solidFill>
            </a:endParaRPr>
          </a:p>
        </p:txBody>
      </p:sp>
      <p:sp>
        <p:nvSpPr>
          <p:cNvPr id="138" name="Freeform 64"/>
          <p:cNvSpPr>
            <a:spLocks/>
          </p:cNvSpPr>
          <p:nvPr/>
        </p:nvSpPr>
        <p:spPr bwMode="auto">
          <a:xfrm>
            <a:off x="2803082" y="4421033"/>
            <a:ext cx="255985" cy="225029"/>
          </a:xfrm>
          <a:custGeom>
            <a:avLst/>
            <a:gdLst>
              <a:gd name="T0" fmla="*/ 84839 w 173"/>
              <a:gd name="T1" fmla="*/ 0 h 139"/>
              <a:gd name="T2" fmla="*/ 0 w 173"/>
              <a:gd name="T3" fmla="*/ 300106 h 139"/>
              <a:gd name="T4" fmla="*/ 256489 w 173"/>
              <a:gd name="T5" fmla="*/ 300106 h 139"/>
              <a:gd name="T6" fmla="*/ 341327 w 173"/>
              <a:gd name="T7" fmla="*/ 0 h 139"/>
              <a:gd name="T8" fmla="*/ 84839 w 173"/>
              <a:gd name="T9" fmla="*/ 0 h 139"/>
              <a:gd name="T10" fmla="*/ 0 60000 65536"/>
              <a:gd name="T11" fmla="*/ 0 60000 65536"/>
              <a:gd name="T12" fmla="*/ 0 60000 65536"/>
              <a:gd name="T13" fmla="*/ 0 60000 65536"/>
              <a:gd name="T14" fmla="*/ 0 60000 65536"/>
              <a:gd name="T15" fmla="*/ 0 w 173"/>
              <a:gd name="T16" fmla="*/ 0 h 139"/>
              <a:gd name="T17" fmla="*/ 173 w 173"/>
              <a:gd name="T18" fmla="*/ 139 h 139"/>
            </a:gdLst>
            <a:ahLst/>
            <a:cxnLst>
              <a:cxn ang="T10">
                <a:pos x="T0" y="T1"/>
              </a:cxn>
              <a:cxn ang="T11">
                <a:pos x="T2" y="T3"/>
              </a:cxn>
              <a:cxn ang="T12">
                <a:pos x="T4" y="T5"/>
              </a:cxn>
              <a:cxn ang="T13">
                <a:pos x="T6" y="T7"/>
              </a:cxn>
              <a:cxn ang="T14">
                <a:pos x="T8" y="T9"/>
              </a:cxn>
            </a:cxnLst>
            <a:rect l="T15" t="T16" r="T17" b="T18"/>
            <a:pathLst>
              <a:path w="173" h="139">
                <a:moveTo>
                  <a:pt x="43" y="0"/>
                </a:moveTo>
                <a:lnTo>
                  <a:pt x="0" y="139"/>
                </a:lnTo>
                <a:lnTo>
                  <a:pt x="130" y="139"/>
                </a:lnTo>
                <a:lnTo>
                  <a:pt x="173" y="0"/>
                </a:lnTo>
                <a:lnTo>
                  <a:pt x="43" y="0"/>
                </a:lnTo>
                <a:close/>
              </a:path>
            </a:pathLst>
          </a:custGeom>
          <a:solidFill>
            <a:schemeClr val="bg1">
              <a:lumMod val="50000"/>
            </a:schemeClr>
          </a:solidFill>
          <a:ln w="9525">
            <a:noFill/>
            <a:round/>
            <a:headEnd/>
            <a:tailEnd/>
          </a:ln>
        </p:spPr>
        <p:txBody>
          <a:bodyPr/>
          <a:lstStyle/>
          <a:p>
            <a:endParaRPr lang="en-US" sz="1013">
              <a:solidFill>
                <a:srgbClr val="000000"/>
              </a:solidFill>
            </a:endParaRPr>
          </a:p>
        </p:txBody>
      </p:sp>
      <p:sp>
        <p:nvSpPr>
          <p:cNvPr id="139" name="Rectangle 37"/>
          <p:cNvSpPr>
            <a:spLocks noChangeArrowheads="1"/>
          </p:cNvSpPr>
          <p:nvPr/>
        </p:nvSpPr>
        <p:spPr bwMode="auto">
          <a:xfrm>
            <a:off x="3130992" y="4459767"/>
            <a:ext cx="1237518" cy="155877"/>
          </a:xfrm>
          <a:prstGeom prst="rect">
            <a:avLst/>
          </a:prstGeom>
          <a:noFill/>
          <a:ln w="9525">
            <a:noFill/>
            <a:miter lim="800000"/>
            <a:headEnd/>
            <a:tailEnd/>
          </a:ln>
        </p:spPr>
        <p:txBody>
          <a:bodyPr wrap="none" lIns="0" tIns="0" rIns="0" bIns="0">
            <a:spAutoFit/>
          </a:bodyPr>
          <a:lstStyle/>
          <a:p>
            <a:r>
              <a:rPr lang="en-US" sz="1013" b="1" dirty="0">
                <a:solidFill>
                  <a:srgbClr val="000000"/>
                </a:solidFill>
              </a:rPr>
              <a:t>Non-value-added work</a:t>
            </a:r>
            <a:endParaRPr lang="en-US" sz="3300" b="1" dirty="0">
              <a:solidFill>
                <a:srgbClr val="000000"/>
              </a:solidFill>
            </a:endParaRPr>
          </a:p>
        </p:txBody>
      </p:sp>
      <p:sp>
        <p:nvSpPr>
          <p:cNvPr id="2" name="TextBox 1">
            <a:extLst>
              <a:ext uri="{FF2B5EF4-FFF2-40B4-BE49-F238E27FC236}">
                <a16:creationId xmlns:a16="http://schemas.microsoft.com/office/drawing/2014/main" id="{09B344A7-D670-4328-91A4-BA73121B433C}"/>
              </a:ext>
            </a:extLst>
          </p:cNvPr>
          <p:cNvSpPr txBox="1"/>
          <p:nvPr/>
        </p:nvSpPr>
        <p:spPr>
          <a:xfrm rot="935420">
            <a:off x="4174322" y="3777115"/>
            <a:ext cx="2248244" cy="369332"/>
          </a:xfrm>
          <a:prstGeom prst="rect">
            <a:avLst/>
          </a:prstGeom>
          <a:noFill/>
        </p:spPr>
        <p:txBody>
          <a:bodyPr wrap="none" rtlCol="0">
            <a:spAutoFit/>
          </a:bodyPr>
          <a:lstStyle/>
          <a:p>
            <a:r>
              <a:rPr lang="en-US" dirty="0"/>
              <a:t>The improved process</a:t>
            </a:r>
          </a:p>
        </p:txBody>
      </p:sp>
    </p:spTree>
    <p:custDataLst>
      <p:tags r:id="rId1"/>
    </p:custDataLst>
    <p:extLst>
      <p:ext uri="{BB962C8B-B14F-4D97-AF65-F5344CB8AC3E}">
        <p14:creationId xmlns:p14="http://schemas.microsoft.com/office/powerpoint/2010/main" val="421138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53"/>
          <p:cNvSpPr txBox="1">
            <a:spLocks noGrp="1"/>
          </p:cNvSpPr>
          <p:nvPr>
            <p:ph type="title"/>
          </p:nvPr>
        </p:nvSpPr>
        <p:spPr>
          <a:prstGeom prst="rect">
            <a:avLst/>
          </a:prstGeom>
          <a:noFill/>
          <a:ln>
            <a:noFill/>
          </a:ln>
        </p:spPr>
        <p:txBody>
          <a:bodyPr spcFirstLastPara="1" vert="horz" wrap="square" lIns="51427" tIns="25706" rIns="51427" bIns="25706" rtlCol="0" anchor="b" anchorCtr="0">
            <a:noAutofit/>
          </a:bodyPr>
          <a:lstStyle/>
          <a:p>
            <a:r>
              <a:rPr lang="en-US" dirty="0"/>
              <a:t>What is an A3?</a:t>
            </a:r>
            <a:endParaRPr dirty="0"/>
          </a:p>
        </p:txBody>
      </p:sp>
      <p:sp>
        <p:nvSpPr>
          <p:cNvPr id="5" name="Rectangle 4">
            <a:extLst>
              <a:ext uri="{FF2B5EF4-FFF2-40B4-BE49-F238E27FC236}">
                <a16:creationId xmlns:a16="http://schemas.microsoft.com/office/drawing/2014/main" id="{C114EECD-9F27-4E31-916E-E4A06B3DB1C8}"/>
              </a:ext>
            </a:extLst>
          </p:cNvPr>
          <p:cNvSpPr/>
          <p:nvPr/>
        </p:nvSpPr>
        <p:spPr>
          <a:xfrm>
            <a:off x="593515" y="997546"/>
            <a:ext cx="2953961" cy="3554819"/>
          </a:xfrm>
          <a:prstGeom prst="rect">
            <a:avLst/>
          </a:prstGeom>
        </p:spPr>
        <p:txBody>
          <a:bodyPr wrap="square">
            <a:spAutoFit/>
          </a:bodyPr>
          <a:lstStyle/>
          <a:p>
            <a:pPr marL="214313" indent="-214313">
              <a:buSzPts val="2000"/>
              <a:buFont typeface="Wingdings" panose="05000000000000000000" pitchFamily="2" charset="2"/>
              <a:buChar char="ü"/>
            </a:pPr>
            <a:r>
              <a:rPr lang="en-US" sz="1500" dirty="0"/>
              <a:t>Largest paper size that can be faxed…”legal size,” 11”x17” </a:t>
            </a:r>
          </a:p>
          <a:p>
            <a:pPr>
              <a:buSzPts val="2000"/>
            </a:pPr>
            <a:endParaRPr lang="en-US" sz="1500" dirty="0"/>
          </a:p>
          <a:p>
            <a:pPr marL="214313" indent="-214313">
              <a:buSzPts val="2000"/>
              <a:buFont typeface="Wingdings" panose="05000000000000000000" pitchFamily="2" charset="2"/>
              <a:buChar char="ü"/>
            </a:pPr>
            <a:r>
              <a:rPr lang="en-US" sz="1500" dirty="0"/>
              <a:t>A problem-solving approach</a:t>
            </a:r>
          </a:p>
          <a:p>
            <a:pPr marL="214313" indent="-214313">
              <a:buSzPts val="2000"/>
              <a:buFont typeface="Wingdings" panose="05000000000000000000" pitchFamily="2" charset="2"/>
              <a:buChar char="ü"/>
            </a:pPr>
            <a:endParaRPr lang="en-US" sz="1500" dirty="0"/>
          </a:p>
          <a:p>
            <a:pPr marL="214313" indent="-214313">
              <a:buSzPts val="2000"/>
              <a:buFont typeface="Wingdings" panose="05000000000000000000" pitchFamily="2" charset="2"/>
              <a:buChar char="ü"/>
            </a:pPr>
            <a:r>
              <a:rPr lang="en-US" sz="1500" dirty="0"/>
              <a:t>A way of structuring a group’s thinking about improvement</a:t>
            </a:r>
          </a:p>
          <a:p>
            <a:pPr marL="214313" indent="-214313">
              <a:buSzPts val="2000"/>
              <a:buFont typeface="Wingdings" panose="05000000000000000000" pitchFamily="2" charset="2"/>
              <a:buChar char="ü"/>
            </a:pPr>
            <a:endParaRPr lang="en-US" sz="1500" dirty="0"/>
          </a:p>
          <a:p>
            <a:pPr marL="214313" indent="-214313">
              <a:buSzPts val="2000"/>
              <a:buFont typeface="Wingdings" panose="05000000000000000000" pitchFamily="2" charset="2"/>
              <a:buChar char="ü"/>
            </a:pPr>
            <a:r>
              <a:rPr lang="en-US" sz="1500" dirty="0"/>
              <a:t>A summary of a problem and potential solution/s</a:t>
            </a:r>
          </a:p>
          <a:p>
            <a:pPr marL="214313" indent="-214313">
              <a:buSzPts val="2000"/>
              <a:buFont typeface="Wingdings" panose="05000000000000000000" pitchFamily="2" charset="2"/>
              <a:buChar char="ü"/>
            </a:pPr>
            <a:endParaRPr lang="en-US" sz="1500" dirty="0"/>
          </a:p>
          <a:p>
            <a:pPr marL="214313" indent="-214313">
              <a:buSzPts val="2000"/>
              <a:buFont typeface="Wingdings" panose="05000000000000000000" pitchFamily="2" charset="2"/>
              <a:buChar char="ü"/>
            </a:pPr>
            <a:r>
              <a:rPr lang="en-US" sz="1500" dirty="0"/>
              <a:t>A communication tool to report QI work to others who understand it</a:t>
            </a:r>
          </a:p>
          <a:p>
            <a:pPr marL="214313" indent="-214313">
              <a:buSzPts val="2000"/>
              <a:buFont typeface="Wingdings" panose="05000000000000000000" pitchFamily="2" charset="2"/>
              <a:buChar char="ü"/>
            </a:pPr>
            <a:endParaRPr lang="en-US" sz="1500" dirty="0"/>
          </a:p>
        </p:txBody>
      </p:sp>
      <p:pic>
        <p:nvPicPr>
          <p:cNvPr id="6" name="Picture 2" descr="Image result for A-3 paper">
            <a:extLst>
              <a:ext uri="{FF2B5EF4-FFF2-40B4-BE49-F238E27FC236}">
                <a16:creationId xmlns:a16="http://schemas.microsoft.com/office/drawing/2014/main" id="{A52BAF06-4894-43D5-BB54-714CFCE5976B}"/>
              </a:ext>
            </a:extLst>
          </p:cNvPr>
          <p:cNvPicPr>
            <a:picLocks noChangeAspect="1" noChangeArrowheads="1"/>
          </p:cNvPicPr>
          <p:nvPr/>
        </p:nvPicPr>
        <p:blipFill>
          <a:blip r:embed="rId3" cstate="print"/>
          <a:srcRect/>
          <a:stretch>
            <a:fillRect/>
          </a:stretch>
        </p:blipFill>
        <p:spPr bwMode="auto">
          <a:xfrm rot="20781325">
            <a:off x="3904637" y="404403"/>
            <a:ext cx="2606976" cy="1466423"/>
          </a:xfrm>
          <a:prstGeom prst="rect">
            <a:avLst/>
          </a:prstGeom>
          <a:noFill/>
        </p:spPr>
      </p:pic>
      <p:pic>
        <p:nvPicPr>
          <p:cNvPr id="4" name="Picture 3">
            <a:extLst>
              <a:ext uri="{FF2B5EF4-FFF2-40B4-BE49-F238E27FC236}">
                <a16:creationId xmlns:a16="http://schemas.microsoft.com/office/drawing/2014/main" id="{10D1A24E-0257-4F97-A5FA-53E9F8DE08AA}"/>
              </a:ext>
            </a:extLst>
          </p:cNvPr>
          <p:cNvPicPr>
            <a:picLocks noChangeAspect="1"/>
          </p:cNvPicPr>
          <p:nvPr/>
        </p:nvPicPr>
        <p:blipFill>
          <a:blip r:embed="rId4"/>
          <a:stretch>
            <a:fillRect/>
          </a:stretch>
        </p:blipFill>
        <p:spPr>
          <a:xfrm rot="587685">
            <a:off x="4149577" y="1897665"/>
            <a:ext cx="3831930" cy="2393568"/>
          </a:xfrm>
          <a:prstGeom prst="rect">
            <a:avLst/>
          </a:prstGeom>
        </p:spPr>
      </p:pic>
    </p:spTree>
    <p:extLst>
      <p:ext uri="{BB962C8B-B14F-4D97-AF65-F5344CB8AC3E}">
        <p14:creationId xmlns:p14="http://schemas.microsoft.com/office/powerpoint/2010/main" val="225815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6" end="6"/>
                                            </p:txEl>
                                          </p:spTgt>
                                        </p:tgtEl>
                                        <p:attrNameLst>
                                          <p:attrName>style.visibility</p:attrName>
                                        </p:attrNameLst>
                                      </p:cBhvr>
                                      <p:to>
                                        <p:strVal val="visible"/>
                                      </p:to>
                                    </p:set>
                                    <p:animEffect transition="in" filter="fade">
                                      <p:cBhvr>
                                        <p:cTn id="20" dur="500"/>
                                        <p:tgtEl>
                                          <p:spTgt spid="5">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zenlogistics.net/yahoo_site_admin/assets/images/Truck_open_road.33123009_std.jpg"/>
          <p:cNvPicPr>
            <a:picLocks noChangeAspect="1" noChangeArrowheads="1"/>
          </p:cNvPicPr>
          <p:nvPr/>
        </p:nvPicPr>
        <p:blipFill>
          <a:blip r:embed="rId3" cstate="print"/>
          <a:srcRect/>
          <a:stretch>
            <a:fillRect/>
          </a:stretch>
        </p:blipFill>
        <p:spPr bwMode="auto">
          <a:xfrm>
            <a:off x="711935" y="910276"/>
            <a:ext cx="6045056" cy="3840480"/>
          </a:xfrm>
          <a:prstGeom prst="rect">
            <a:avLst/>
          </a:prstGeom>
          <a:noFill/>
        </p:spPr>
      </p:pic>
      <p:pic>
        <p:nvPicPr>
          <p:cNvPr id="36" name="Content Placeholder 6">
            <a:extLst>
              <a:ext uri="{FF2B5EF4-FFF2-40B4-BE49-F238E27FC236}">
                <a16:creationId xmlns:a16="http://schemas.microsoft.com/office/drawing/2014/main" id="{56B8D256-ED3E-495A-A730-46F3C39E7F8F}"/>
              </a:ext>
            </a:extLst>
          </p:cNvPr>
          <p:cNvPicPr>
            <a:picLocks noGrp="1" noChangeAspect="1"/>
          </p:cNvPicPr>
          <p:nvPr>
            <p:ph idx="1"/>
          </p:nvPr>
        </p:nvPicPr>
        <p:blipFill>
          <a:blip r:embed="rId4"/>
          <a:stretch>
            <a:fillRect/>
          </a:stretch>
        </p:blipFill>
        <p:spPr>
          <a:xfrm rot="378445">
            <a:off x="2944005" y="2421051"/>
            <a:ext cx="2411222" cy="1343025"/>
          </a:xfrm>
          <a:prstGeom prst="rect">
            <a:avLst/>
          </a:prstGeom>
        </p:spPr>
      </p:pic>
      <p:sp>
        <p:nvSpPr>
          <p:cNvPr id="3" name="Slide Number Placeholder 2">
            <a:extLst>
              <a:ext uri="{FF2B5EF4-FFF2-40B4-BE49-F238E27FC236}">
                <a16:creationId xmlns:a16="http://schemas.microsoft.com/office/drawing/2014/main" id="{535CF4B5-CDAE-44AD-9BD8-F938CA6980C7}"/>
              </a:ext>
            </a:extLst>
          </p:cNvPr>
          <p:cNvSpPr>
            <a:spLocks noGrp="1"/>
          </p:cNvSpPr>
          <p:nvPr>
            <p:ph type="sldNum" sz="quarter" idx="4294967295"/>
          </p:nvPr>
        </p:nvSpPr>
        <p:spPr>
          <a:xfrm>
            <a:off x="7086600" y="4767263"/>
            <a:ext cx="2057400" cy="274637"/>
          </a:xfrm>
        </p:spPr>
        <p:txBody>
          <a:bodyPr/>
          <a:lstStyle/>
          <a:p>
            <a:fld id="{015238DE-81BF-4FFF-94AB-0F6ABEA7BDDD}" type="slidenum">
              <a:rPr lang="en-US" smtClean="0"/>
              <a:t>24</a:t>
            </a:fld>
            <a:endParaRPr lang="en-US"/>
          </a:p>
        </p:txBody>
      </p:sp>
      <p:sp>
        <p:nvSpPr>
          <p:cNvPr id="6" name="TextBox 5"/>
          <p:cNvSpPr txBox="1"/>
          <p:nvPr/>
        </p:nvSpPr>
        <p:spPr>
          <a:xfrm rot="436781">
            <a:off x="3056937" y="3952182"/>
            <a:ext cx="3169917" cy="265457"/>
          </a:xfrm>
          <a:prstGeom prst="rect">
            <a:avLst/>
          </a:prstGeom>
          <a:noFill/>
        </p:spPr>
        <p:txBody>
          <a:bodyPr wrap="square" rtlCol="0">
            <a:spAutoFit/>
          </a:bodyPr>
          <a:lstStyle/>
          <a:p>
            <a:r>
              <a:rPr lang="en-US" sz="1125" dirty="0">
                <a:solidFill>
                  <a:schemeClr val="bg1"/>
                </a:solidFill>
              </a:rPr>
              <a:t>ROAD TO LEAN PROCESS IMPROVEMENT</a:t>
            </a:r>
          </a:p>
        </p:txBody>
      </p:sp>
      <p:sp>
        <p:nvSpPr>
          <p:cNvPr id="7" name="Right Arrow 6"/>
          <p:cNvSpPr/>
          <p:nvPr/>
        </p:nvSpPr>
        <p:spPr>
          <a:xfrm rot="11441273">
            <a:off x="2333437" y="3718374"/>
            <a:ext cx="706476" cy="20607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solidFill>
                <a:schemeClr val="bg1"/>
              </a:solidFill>
            </a:endParaRPr>
          </a:p>
        </p:txBody>
      </p:sp>
      <p:grpSp>
        <p:nvGrpSpPr>
          <p:cNvPr id="14" name="Group 13">
            <a:extLst>
              <a:ext uri="{FF2B5EF4-FFF2-40B4-BE49-F238E27FC236}">
                <a16:creationId xmlns:a16="http://schemas.microsoft.com/office/drawing/2014/main" id="{7A8FC333-E896-45BD-91F5-44CD7EE655E2}"/>
              </a:ext>
            </a:extLst>
          </p:cNvPr>
          <p:cNvGrpSpPr/>
          <p:nvPr/>
        </p:nvGrpSpPr>
        <p:grpSpPr>
          <a:xfrm>
            <a:off x="966888" y="1701769"/>
            <a:ext cx="1159126" cy="1128747"/>
            <a:chOff x="1239821" y="2781443"/>
            <a:chExt cx="1143000" cy="1092994"/>
          </a:xfrm>
        </p:grpSpPr>
        <p:pic>
          <p:nvPicPr>
            <p:cNvPr id="15" name="Picture 4">
              <a:extLst>
                <a:ext uri="{FF2B5EF4-FFF2-40B4-BE49-F238E27FC236}">
                  <a16:creationId xmlns:a16="http://schemas.microsoft.com/office/drawing/2014/main" id="{125CD020-3D03-42F4-BEF4-AA54D20E17D3}"/>
                </a:ext>
              </a:extLst>
            </p:cNvPr>
            <p:cNvPicPr>
              <a:picLocks noChangeAspect="1" noChangeArrowheads="1"/>
            </p:cNvPicPr>
            <p:nvPr/>
          </p:nvPicPr>
          <p:blipFill>
            <a:blip r:embed="rId5" cstate="print"/>
            <a:srcRect/>
            <a:stretch>
              <a:fillRect/>
            </a:stretch>
          </p:blipFill>
          <p:spPr bwMode="auto">
            <a:xfrm>
              <a:off x="1239821" y="2781443"/>
              <a:ext cx="1143000" cy="1092994"/>
            </a:xfrm>
            <a:prstGeom prst="rect">
              <a:avLst/>
            </a:prstGeom>
            <a:noFill/>
            <a:ln w="9525">
              <a:noFill/>
              <a:miter lim="800000"/>
              <a:headEnd/>
              <a:tailEnd/>
            </a:ln>
          </p:spPr>
        </p:pic>
        <p:sp>
          <p:nvSpPr>
            <p:cNvPr id="16" name="TextBox 15">
              <a:extLst>
                <a:ext uri="{FF2B5EF4-FFF2-40B4-BE49-F238E27FC236}">
                  <a16:creationId xmlns:a16="http://schemas.microsoft.com/office/drawing/2014/main" id="{2C28DFEC-E8DB-48F5-B01C-DFF26A6EE144}"/>
                </a:ext>
              </a:extLst>
            </p:cNvPr>
            <p:cNvSpPr txBox="1"/>
            <p:nvPr/>
          </p:nvSpPr>
          <p:spPr>
            <a:xfrm rot="523571">
              <a:off x="1379633" y="2968915"/>
              <a:ext cx="976433" cy="447042"/>
            </a:xfrm>
            <a:prstGeom prst="rect">
              <a:avLst/>
            </a:prstGeom>
            <a:noFill/>
          </p:spPr>
          <p:txBody>
            <a:bodyPr wrap="square" rtlCol="0">
              <a:spAutoFit/>
            </a:bodyPr>
            <a:lstStyle/>
            <a:p>
              <a:pPr algn="ctr"/>
              <a:r>
                <a:rPr lang="en-US" sz="1200" b="1" dirty="0">
                  <a:solidFill>
                    <a:schemeClr val="bg1"/>
                  </a:solidFill>
                </a:rPr>
                <a:t>Decrease Waste</a:t>
              </a:r>
            </a:p>
          </p:txBody>
        </p:sp>
        <p:sp>
          <p:nvSpPr>
            <p:cNvPr id="17" name="TextBox 16">
              <a:extLst>
                <a:ext uri="{FF2B5EF4-FFF2-40B4-BE49-F238E27FC236}">
                  <a16:creationId xmlns:a16="http://schemas.microsoft.com/office/drawing/2014/main" id="{445537B7-A443-4B35-98A7-D02C9599D86C}"/>
                </a:ext>
              </a:extLst>
            </p:cNvPr>
            <p:cNvSpPr txBox="1"/>
            <p:nvPr/>
          </p:nvSpPr>
          <p:spPr>
            <a:xfrm rot="423000">
              <a:off x="1572302" y="3549430"/>
              <a:ext cx="646018" cy="206820"/>
            </a:xfrm>
            <a:prstGeom prst="rect">
              <a:avLst/>
            </a:prstGeom>
            <a:noFill/>
          </p:spPr>
          <p:txBody>
            <a:bodyPr wrap="square" rtlCol="0">
              <a:spAutoFit/>
            </a:bodyPr>
            <a:lstStyle/>
            <a:p>
              <a:pPr algn="ctr"/>
              <a:r>
                <a:rPr lang="en-US" sz="788" dirty="0">
                  <a:solidFill>
                    <a:schemeClr val="bg1"/>
                  </a:solidFill>
                </a:rPr>
                <a:t>THIS WAY</a:t>
              </a:r>
            </a:p>
          </p:txBody>
        </p:sp>
      </p:grpSp>
    </p:spTree>
    <p:extLst>
      <p:ext uri="{BB962C8B-B14F-4D97-AF65-F5344CB8AC3E}">
        <p14:creationId xmlns:p14="http://schemas.microsoft.com/office/powerpoint/2010/main" val="7932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621B2-A62A-4885-BA23-1CCD120E60C7}"/>
              </a:ext>
            </a:extLst>
          </p:cNvPr>
          <p:cNvSpPr>
            <a:spLocks noGrp="1"/>
          </p:cNvSpPr>
          <p:nvPr>
            <p:ph type="title"/>
          </p:nvPr>
        </p:nvSpPr>
        <p:spPr>
          <a:xfrm>
            <a:off x="398833" y="214953"/>
            <a:ext cx="6630617" cy="1088068"/>
          </a:xfrm>
        </p:spPr>
        <p:txBody>
          <a:bodyPr/>
          <a:lstStyle/>
          <a:p>
            <a:r>
              <a:rPr lang="en-US" dirty="0"/>
              <a:t>Does every improvement project require an A3?</a:t>
            </a:r>
          </a:p>
        </p:txBody>
      </p:sp>
      <p:sp>
        <p:nvSpPr>
          <p:cNvPr id="3" name="Content Placeholder 2">
            <a:extLst>
              <a:ext uri="{FF2B5EF4-FFF2-40B4-BE49-F238E27FC236}">
                <a16:creationId xmlns:a16="http://schemas.microsoft.com/office/drawing/2014/main" id="{B894414B-2763-4A29-A627-08894F0A86AF}"/>
              </a:ext>
            </a:extLst>
          </p:cNvPr>
          <p:cNvSpPr>
            <a:spLocks noGrp="1"/>
          </p:cNvSpPr>
          <p:nvPr>
            <p:ph idx="1"/>
          </p:nvPr>
        </p:nvSpPr>
        <p:spPr>
          <a:xfrm>
            <a:off x="542925" y="1401510"/>
            <a:ext cx="7543800" cy="3654627"/>
          </a:xfrm>
        </p:spPr>
        <p:txBody>
          <a:bodyPr>
            <a:normAutofit/>
          </a:bodyPr>
          <a:lstStyle/>
          <a:p>
            <a:r>
              <a:rPr lang="en-US" sz="2000" dirty="0"/>
              <a:t>POSSIBLY NO</a:t>
            </a:r>
          </a:p>
          <a:p>
            <a:pPr lvl="1"/>
            <a:r>
              <a:rPr lang="en-US" dirty="0"/>
              <a:t>“</a:t>
            </a:r>
            <a:r>
              <a:rPr lang="en-US" sz="1700" dirty="0"/>
              <a:t>Do it now” or “Idea card level” problem </a:t>
            </a:r>
          </a:p>
          <a:p>
            <a:pPr lvl="1"/>
            <a:r>
              <a:rPr lang="en-US" sz="1700" dirty="0"/>
              <a:t>Low level of root cause uncertainty </a:t>
            </a:r>
          </a:p>
          <a:p>
            <a:pPr lvl="1"/>
            <a:r>
              <a:rPr lang="en-US" sz="1700" dirty="0"/>
              <a:t>Solid countermeasure ideas</a:t>
            </a:r>
          </a:p>
          <a:p>
            <a:pPr lvl="1"/>
            <a:r>
              <a:rPr lang="en-US" sz="1700" dirty="0"/>
              <a:t>Narrow/local scope and impact</a:t>
            </a:r>
            <a:endParaRPr lang="en-US" sz="900" dirty="0"/>
          </a:p>
          <a:p>
            <a:r>
              <a:rPr lang="en-US" sz="2200" dirty="0"/>
              <a:t>YES</a:t>
            </a:r>
          </a:p>
          <a:p>
            <a:pPr lvl="1"/>
            <a:r>
              <a:rPr lang="en-US" sz="1700" dirty="0"/>
              <a:t>Most problems worthy of team-based QI project  </a:t>
            </a:r>
          </a:p>
          <a:p>
            <a:pPr lvl="1"/>
            <a:r>
              <a:rPr lang="en-US" sz="1700" dirty="0"/>
              <a:t>Uncertain/multiple possible root causes</a:t>
            </a:r>
          </a:p>
          <a:p>
            <a:pPr lvl="1"/>
            <a:r>
              <a:rPr lang="en-US" sz="1700" dirty="0"/>
              <a:t>Countermeasures unclear</a:t>
            </a:r>
          </a:p>
          <a:p>
            <a:pPr lvl="1"/>
            <a:r>
              <a:rPr lang="en-US" sz="1700" dirty="0"/>
              <a:t>Broader scope/impact</a:t>
            </a:r>
          </a:p>
          <a:p>
            <a:pPr lvl="1"/>
            <a:endParaRPr lang="en-US" sz="1700" dirty="0"/>
          </a:p>
          <a:p>
            <a:pPr marL="0" indent="0">
              <a:buNone/>
            </a:pPr>
            <a:endParaRPr lang="en-US" sz="1700" dirty="0"/>
          </a:p>
        </p:txBody>
      </p:sp>
    </p:spTree>
    <p:extLst>
      <p:ext uri="{BB962C8B-B14F-4D97-AF65-F5344CB8AC3E}">
        <p14:creationId xmlns:p14="http://schemas.microsoft.com/office/powerpoint/2010/main" val="64319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55181" y="942753"/>
            <a:ext cx="6268907" cy="4016162"/>
          </a:xfrm>
          <a:prstGeom prst="rect">
            <a:avLst/>
          </a:prstGeom>
          <a:noFill/>
          <a:ln w="9525">
            <a:noFill/>
            <a:miter lim="800000"/>
            <a:headEnd/>
            <a:tailEnd/>
          </a:ln>
        </p:spPr>
      </p:pic>
      <p:sp>
        <p:nvSpPr>
          <p:cNvPr id="2" name="TextBox 1">
            <a:extLst>
              <a:ext uri="{FF2B5EF4-FFF2-40B4-BE49-F238E27FC236}">
                <a16:creationId xmlns:a16="http://schemas.microsoft.com/office/drawing/2014/main" id="{732FCC21-FA4D-46D9-AEAB-0C879F084881}"/>
              </a:ext>
            </a:extLst>
          </p:cNvPr>
          <p:cNvSpPr txBox="1"/>
          <p:nvPr/>
        </p:nvSpPr>
        <p:spPr>
          <a:xfrm>
            <a:off x="198475" y="446568"/>
            <a:ext cx="4047460" cy="369332"/>
          </a:xfrm>
          <a:prstGeom prst="rect">
            <a:avLst/>
          </a:prstGeom>
          <a:noFill/>
        </p:spPr>
        <p:txBody>
          <a:bodyPr wrap="square" rtlCol="0">
            <a:spAutoFit/>
          </a:bodyPr>
          <a:lstStyle/>
          <a:p>
            <a:r>
              <a:rPr lang="en-US" dirty="0"/>
              <a:t>What catches your eye here?  </a:t>
            </a:r>
          </a:p>
        </p:txBody>
      </p:sp>
      <p:pic>
        <p:nvPicPr>
          <p:cNvPr id="4" name="Picture 3" descr="When do I use a question mark? | Language Arts lessons | DK Find Out!">
            <a:extLst>
              <a:ext uri="{FF2B5EF4-FFF2-40B4-BE49-F238E27FC236}">
                <a16:creationId xmlns:a16="http://schemas.microsoft.com/office/drawing/2014/main" id="{825737CC-C7A4-42FF-8905-B6DEF5ACAD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5144" y="2095998"/>
            <a:ext cx="1812389" cy="951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875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4662CA0-B9FE-406B-9B5A-8E99643A6CCB}" type="slidenum">
              <a:rPr lang="en-US" smtClean="0"/>
              <a:pPr>
                <a:defRPr/>
              </a:pPr>
              <a:t>27</a:t>
            </a:fld>
            <a:endParaRPr lang="en-US" dirty="0"/>
          </a:p>
        </p:txBody>
      </p:sp>
      <p:graphicFrame>
        <p:nvGraphicFramePr>
          <p:cNvPr id="342018" name="Object 2"/>
          <p:cNvGraphicFramePr>
            <a:graphicFrameLocks noChangeAspect="1"/>
          </p:cNvGraphicFramePr>
          <p:nvPr>
            <p:extLst>
              <p:ext uri="{D42A27DB-BD31-4B8C-83A1-F6EECF244321}">
                <p14:modId xmlns:p14="http://schemas.microsoft.com/office/powerpoint/2010/main" val="2388698362"/>
              </p:ext>
            </p:extLst>
          </p:nvPr>
        </p:nvGraphicFramePr>
        <p:xfrm>
          <a:off x="1861304" y="1123555"/>
          <a:ext cx="6874868" cy="3858206"/>
        </p:xfrm>
        <a:graphic>
          <a:graphicData uri="http://schemas.openxmlformats.org/presentationml/2006/ole">
            <mc:AlternateContent xmlns:mc="http://schemas.openxmlformats.org/markup-compatibility/2006">
              <mc:Choice xmlns:v="urn:schemas-microsoft-com:vml" Requires="v">
                <p:oleObj name="Presentation" r:id="rId3" imgW="25600317" imgH="19199379" progId="PowerPoint.Show.12">
                  <p:embed/>
                </p:oleObj>
              </mc:Choice>
              <mc:Fallback>
                <p:oleObj name="Presentation" r:id="rId3" imgW="25600317" imgH="19199379" progId="PowerPoint.Show.12">
                  <p:embed/>
                  <p:pic>
                    <p:nvPicPr>
                      <p:cNvPr id="34201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1304" y="1123555"/>
                        <a:ext cx="6874868" cy="3858206"/>
                      </a:xfrm>
                      <a:prstGeom prst="rect">
                        <a:avLst/>
                      </a:prstGeom>
                      <a:noFill/>
                      <a:ln>
                        <a:noFill/>
                      </a:ln>
                      <a:effectLst/>
                    </p:spPr>
                  </p:pic>
                </p:oleObj>
              </mc:Fallback>
            </mc:AlternateContent>
          </a:graphicData>
        </a:graphic>
      </p:graphicFrame>
      <p:sp>
        <p:nvSpPr>
          <p:cNvPr id="2" name="TextBox 1">
            <a:extLst>
              <a:ext uri="{FF2B5EF4-FFF2-40B4-BE49-F238E27FC236}">
                <a16:creationId xmlns:a16="http://schemas.microsoft.com/office/drawing/2014/main" id="{CAA1C7CB-D186-45DF-9D3F-676D76AF42B3}"/>
              </a:ext>
            </a:extLst>
          </p:cNvPr>
          <p:cNvSpPr txBox="1"/>
          <p:nvPr/>
        </p:nvSpPr>
        <p:spPr>
          <a:xfrm>
            <a:off x="127590" y="410785"/>
            <a:ext cx="4189229" cy="646331"/>
          </a:xfrm>
          <a:prstGeom prst="rect">
            <a:avLst/>
          </a:prstGeom>
          <a:noFill/>
        </p:spPr>
        <p:txBody>
          <a:bodyPr wrap="square" rtlCol="0">
            <a:spAutoFit/>
          </a:bodyPr>
          <a:lstStyle/>
          <a:p>
            <a:r>
              <a:rPr lang="en-US" dirty="0"/>
              <a:t>What is the significance of the graphs on the right side of the A-3 (inside red circle)?</a:t>
            </a:r>
          </a:p>
        </p:txBody>
      </p:sp>
      <p:pic>
        <p:nvPicPr>
          <p:cNvPr id="5" name="Picture 4" descr="When do I use a question mark? | Language Arts lessons | DK Find Out!">
            <a:extLst>
              <a:ext uri="{FF2B5EF4-FFF2-40B4-BE49-F238E27FC236}">
                <a16:creationId xmlns:a16="http://schemas.microsoft.com/office/drawing/2014/main" id="{1131D251-F546-4281-AA53-48473AD94AB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15" y="1469441"/>
            <a:ext cx="1812389" cy="951504"/>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2D610913-1FF5-4F7D-A2CA-1EEDD0222941}"/>
              </a:ext>
            </a:extLst>
          </p:cNvPr>
          <p:cNvSpPr/>
          <p:nvPr/>
        </p:nvSpPr>
        <p:spPr>
          <a:xfrm>
            <a:off x="4933507" y="2350062"/>
            <a:ext cx="2140688" cy="12295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203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C81C5-41DE-42A4-A6B2-10F1E710DD7B}"/>
              </a:ext>
            </a:extLst>
          </p:cNvPr>
          <p:cNvPicPr>
            <a:picLocks noGrp="1" noChangeAspect="1"/>
          </p:cNvPicPr>
          <p:nvPr>
            <p:ph idx="1"/>
          </p:nvPr>
        </p:nvPicPr>
        <p:blipFill>
          <a:blip r:embed="rId3"/>
          <a:stretch>
            <a:fillRect/>
          </a:stretch>
        </p:blipFill>
        <p:spPr>
          <a:xfrm>
            <a:off x="0" y="71940"/>
            <a:ext cx="9144000" cy="5071559"/>
          </a:xfrm>
          <a:prstGeom prst="rect">
            <a:avLst/>
          </a:prstGeom>
        </p:spPr>
      </p:pic>
    </p:spTree>
    <p:extLst>
      <p:ext uri="{BB962C8B-B14F-4D97-AF65-F5344CB8AC3E}">
        <p14:creationId xmlns:p14="http://schemas.microsoft.com/office/powerpoint/2010/main" val="117592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D9DCBB3-8D25-4746-8CA6-73912D5E27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5344676"/>
          </a:xfrm>
          <a:prstGeom prst="rect">
            <a:avLst/>
          </a:prstGeom>
        </p:spPr>
      </p:pic>
    </p:spTree>
    <p:extLst>
      <p:ext uri="{BB962C8B-B14F-4D97-AF65-F5344CB8AC3E}">
        <p14:creationId xmlns:p14="http://schemas.microsoft.com/office/powerpoint/2010/main" val="146080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7697" name="Title 1"/>
          <p:cNvSpPr>
            <a:spLocks noGrp="1"/>
          </p:cNvSpPr>
          <p:nvPr>
            <p:ph type="title"/>
          </p:nvPr>
        </p:nvSpPr>
        <p:spPr>
          <a:xfrm>
            <a:off x="405114" y="18417"/>
            <a:ext cx="7543800" cy="1088068"/>
          </a:xfrm>
        </p:spPr>
        <p:txBody>
          <a:bodyPr>
            <a:normAutofit/>
          </a:bodyPr>
          <a:lstStyle/>
          <a:p>
            <a:br>
              <a:rPr lang="en-US" dirty="0"/>
            </a:br>
            <a:r>
              <a:rPr lang="en-US" dirty="0"/>
              <a:t>Outline</a:t>
            </a:r>
          </a:p>
        </p:txBody>
      </p:sp>
      <p:sp>
        <p:nvSpPr>
          <p:cNvPr id="5" name="Content Placeholder 4"/>
          <p:cNvSpPr>
            <a:spLocks noGrp="1"/>
          </p:cNvSpPr>
          <p:nvPr>
            <p:ph idx="1"/>
          </p:nvPr>
        </p:nvSpPr>
        <p:spPr>
          <a:xfrm>
            <a:off x="405114" y="1106485"/>
            <a:ext cx="8333772" cy="3462632"/>
          </a:xfrm>
        </p:spPr>
        <p:txBody>
          <a:bodyPr>
            <a:noAutofit/>
          </a:bodyPr>
          <a:lstStyle/>
          <a:p>
            <a:pPr marL="0" lvl="0" indent="0">
              <a:lnSpc>
                <a:spcPts val="1600"/>
              </a:lnSpc>
              <a:buNone/>
            </a:pPr>
            <a:endParaRPr lang="en-US" sz="2000" dirty="0"/>
          </a:p>
          <a:p>
            <a:pPr marL="173038" lvl="0" indent="-173038">
              <a:lnSpc>
                <a:spcPts val="1600"/>
              </a:lnSpc>
            </a:pPr>
            <a:r>
              <a:rPr lang="en-US" sz="2000" dirty="0"/>
              <a:t>About 60 minutes</a:t>
            </a:r>
          </a:p>
          <a:p>
            <a:pPr marL="0" lvl="0" indent="0">
              <a:lnSpc>
                <a:spcPts val="1600"/>
              </a:lnSpc>
              <a:buNone/>
            </a:pPr>
            <a:endParaRPr lang="en-US" sz="2000" dirty="0"/>
          </a:p>
          <a:p>
            <a:pPr marL="173038" lvl="0" indent="-173038">
              <a:lnSpc>
                <a:spcPts val="1600"/>
              </a:lnSpc>
            </a:pPr>
            <a:r>
              <a:rPr lang="en-US" sz="2000" dirty="0"/>
              <a:t>ACGME quality improvement (QI) training expectations </a:t>
            </a:r>
          </a:p>
          <a:p>
            <a:pPr marL="173038" lvl="0" indent="-173038">
              <a:lnSpc>
                <a:spcPts val="1600"/>
              </a:lnSpc>
            </a:pPr>
            <a:endParaRPr lang="en-US" sz="2000" dirty="0"/>
          </a:p>
          <a:p>
            <a:pPr marL="173038" lvl="0" indent="-173038">
              <a:lnSpc>
                <a:spcPts val="1600"/>
              </a:lnSpc>
            </a:pPr>
            <a:r>
              <a:rPr lang="en-US" sz="2000" dirty="0"/>
              <a:t>True North and the UMass Memorial approach to QI</a:t>
            </a:r>
          </a:p>
          <a:p>
            <a:pPr marL="173038" lvl="0" indent="-173038">
              <a:lnSpc>
                <a:spcPts val="1600"/>
              </a:lnSpc>
            </a:pPr>
            <a:endParaRPr lang="en-US" sz="2000" dirty="0"/>
          </a:p>
          <a:p>
            <a:pPr marL="173038" lvl="0" indent="-173038">
              <a:lnSpc>
                <a:spcPts val="1600"/>
              </a:lnSpc>
            </a:pPr>
            <a:r>
              <a:rPr lang="en-US" sz="2000" dirty="0"/>
              <a:t>Work, waste, Lean, and the A3 </a:t>
            </a:r>
          </a:p>
          <a:p>
            <a:pPr marL="0" lvl="0" indent="0">
              <a:lnSpc>
                <a:spcPts val="1600"/>
              </a:lnSpc>
              <a:buNone/>
            </a:pPr>
            <a:endParaRPr lang="en-US" sz="2000" dirty="0"/>
          </a:p>
          <a:p>
            <a:pPr marL="0" lvl="0" indent="0">
              <a:lnSpc>
                <a:spcPts val="1600"/>
              </a:lnSpc>
              <a:buNone/>
            </a:pPr>
            <a:endParaRPr lang="en-US" sz="2000" dirty="0"/>
          </a:p>
          <a:p>
            <a:pPr marL="173038" lvl="0" indent="-173038">
              <a:lnSpc>
                <a:spcPts val="1600"/>
              </a:lnSpc>
            </a:pPr>
            <a:endParaRPr lang="en-US" sz="2000" dirty="0"/>
          </a:p>
          <a:p>
            <a:pPr marL="173038" indent="-173038">
              <a:lnSpc>
                <a:spcPts val="1600"/>
              </a:lnSpc>
            </a:pPr>
            <a:endParaRPr lang="en-US" sz="1600" dirty="0"/>
          </a:p>
        </p:txBody>
      </p:sp>
      <p:sp>
        <p:nvSpPr>
          <p:cNvPr id="6" name="Slide Number Placeholder 21"/>
          <p:cNvSpPr txBox="1">
            <a:spLocks/>
          </p:cNvSpPr>
          <p:nvPr/>
        </p:nvSpPr>
        <p:spPr>
          <a:xfrm>
            <a:off x="1314450" y="4743450"/>
            <a:ext cx="342900" cy="228600"/>
          </a:xfrm>
          <a:prstGeom prst="rect">
            <a:avLst/>
          </a:prstGeom>
        </p:spPr>
        <p:txBody>
          <a:bodyPr/>
          <a:lstStyle/>
          <a:p>
            <a:pPr fontAlgn="base">
              <a:spcBef>
                <a:spcPct val="0"/>
              </a:spcBef>
              <a:spcAft>
                <a:spcPct val="0"/>
              </a:spcAft>
              <a:defRPr/>
            </a:pPr>
            <a:fld id="{3A42E9F5-88FE-4979-B334-EC198F453026}" type="slidenum">
              <a:rPr lang="en-US" sz="900">
                <a:solidFill>
                  <a:schemeClr val="bg1"/>
                </a:solidFill>
              </a:rPr>
              <a:pPr fontAlgn="base">
                <a:spcBef>
                  <a:spcPct val="0"/>
                </a:spcBef>
                <a:spcAft>
                  <a:spcPct val="0"/>
                </a:spcAft>
                <a:defRPr/>
              </a:pPr>
              <a:t>3</a:t>
            </a:fld>
            <a:endParaRPr lang="en-US" sz="900" dirty="0">
              <a:solidFill>
                <a:schemeClr val="bg1"/>
              </a:solidFill>
            </a:endParaRPr>
          </a:p>
        </p:txBody>
      </p:sp>
    </p:spTree>
    <p:custDataLst>
      <p:tags r:id="rId1"/>
    </p:custDataLst>
    <p:extLst>
      <p:ext uri="{BB962C8B-B14F-4D97-AF65-F5344CB8AC3E}">
        <p14:creationId xmlns:p14="http://schemas.microsoft.com/office/powerpoint/2010/main" val="119422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fade">
                                      <p:cBhvr>
                                        <p:cTn id="2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721511CE-939F-400F-A2A5-577E79BBA1FD}"/>
              </a:ext>
            </a:extLst>
          </p:cNvPr>
          <p:cNvPicPr>
            <a:picLocks noGrp="1" noChangeAspect="1"/>
          </p:cNvPicPr>
          <p:nvPr>
            <p:ph idx="1"/>
          </p:nvPr>
        </p:nvPicPr>
        <p:blipFill>
          <a:blip r:embed="rId3"/>
          <a:stretch>
            <a:fillRect/>
          </a:stretch>
        </p:blipFill>
        <p:spPr>
          <a:xfrm>
            <a:off x="0" y="148781"/>
            <a:ext cx="9144000" cy="4880419"/>
          </a:xfrm>
          <a:prstGeom prst="rect">
            <a:avLst/>
          </a:prstGeom>
        </p:spPr>
      </p:pic>
    </p:spTree>
    <p:extLst>
      <p:ext uri="{BB962C8B-B14F-4D97-AF65-F5344CB8AC3E}">
        <p14:creationId xmlns:p14="http://schemas.microsoft.com/office/powerpoint/2010/main" val="234411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54"/>
          <p:cNvSpPr txBox="1">
            <a:spLocks noGrp="1"/>
          </p:cNvSpPr>
          <p:nvPr>
            <p:ph type="title"/>
          </p:nvPr>
        </p:nvSpPr>
        <p:spPr>
          <a:prstGeom prst="rect">
            <a:avLst/>
          </a:prstGeom>
          <a:noFill/>
          <a:ln>
            <a:noFill/>
          </a:ln>
        </p:spPr>
        <p:txBody>
          <a:bodyPr spcFirstLastPara="1" vert="horz" wrap="square" lIns="51427" tIns="25706" rIns="51427" bIns="25706" rtlCol="0" anchor="b" anchorCtr="0">
            <a:noAutofit/>
          </a:bodyPr>
          <a:lstStyle/>
          <a:p>
            <a:r>
              <a:rPr lang="en-US" dirty="0"/>
              <a:t>UMass Memorial </a:t>
            </a:r>
            <a:br>
              <a:rPr lang="en-US" dirty="0"/>
            </a:br>
            <a:r>
              <a:rPr lang="en-US" sz="2400" dirty="0"/>
              <a:t>Standard A3 template</a:t>
            </a:r>
            <a:endParaRPr sz="2400" dirty="0"/>
          </a:p>
        </p:txBody>
      </p:sp>
      <p:graphicFrame>
        <p:nvGraphicFramePr>
          <p:cNvPr id="977" name="Google Shape;977;p54"/>
          <p:cNvGraphicFramePr/>
          <p:nvPr>
            <p:extLst>
              <p:ext uri="{D42A27DB-BD31-4B8C-83A1-F6EECF244321}">
                <p14:modId xmlns:p14="http://schemas.microsoft.com/office/powerpoint/2010/main" val="2409672120"/>
              </p:ext>
            </p:extLst>
          </p:nvPr>
        </p:nvGraphicFramePr>
        <p:xfrm>
          <a:off x="2171700" y="1208722"/>
          <a:ext cx="4864473" cy="377190"/>
        </p:xfrm>
        <a:graphic>
          <a:graphicData uri="http://schemas.openxmlformats.org/drawingml/2006/table">
            <a:tbl>
              <a:tblPr firstRow="1" bandRow="1">
                <a:noFill/>
              </a:tblPr>
              <a:tblGrid>
                <a:gridCol w="1025156">
                  <a:extLst>
                    <a:ext uri="{9D8B030D-6E8A-4147-A177-3AD203B41FA5}">
                      <a16:colId xmlns:a16="http://schemas.microsoft.com/office/drawing/2014/main" val="20000"/>
                    </a:ext>
                  </a:extLst>
                </a:gridCol>
                <a:gridCol w="2777767">
                  <a:extLst>
                    <a:ext uri="{9D8B030D-6E8A-4147-A177-3AD203B41FA5}">
                      <a16:colId xmlns:a16="http://schemas.microsoft.com/office/drawing/2014/main" val="20001"/>
                    </a:ext>
                  </a:extLst>
                </a:gridCol>
                <a:gridCol w="1061550">
                  <a:extLst>
                    <a:ext uri="{9D8B030D-6E8A-4147-A177-3AD203B41FA5}">
                      <a16:colId xmlns:a16="http://schemas.microsoft.com/office/drawing/2014/main" val="20002"/>
                    </a:ext>
                  </a:extLst>
                </a:gridCol>
              </a:tblGrid>
              <a:tr h="251460">
                <a:tc>
                  <a:txBody>
                    <a:bodyPr/>
                    <a:lstStyle/>
                    <a:p>
                      <a:pPr marL="187325" marR="0" lvl="0" indent="0" algn="l" rtl="0">
                        <a:lnSpc>
                          <a:spcPct val="100000"/>
                        </a:lnSpc>
                        <a:spcBef>
                          <a:spcPts val="0"/>
                        </a:spcBef>
                        <a:spcAft>
                          <a:spcPts val="0"/>
                        </a:spcAft>
                        <a:buNone/>
                      </a:pPr>
                      <a:r>
                        <a:rPr lang="en-US" sz="800" b="1" dirty="0">
                          <a:solidFill>
                            <a:schemeClr val="dk1"/>
                          </a:solidFill>
                          <a:latin typeface="Arial"/>
                          <a:ea typeface="Arial"/>
                          <a:cs typeface="Arial"/>
                          <a:sym typeface="Arial"/>
                        </a:rPr>
                        <a:t>STANDARD A-3 TEMPLATE</a:t>
                      </a:r>
                      <a:endParaRPr sz="800" b="1" dirty="0">
                        <a:solidFill>
                          <a:schemeClr val="dk1"/>
                        </a:solidFill>
                        <a:latin typeface="Arial"/>
                        <a:ea typeface="Arial"/>
                        <a:cs typeface="Arial"/>
                        <a:sym typeface="Arial"/>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EBEBE"/>
                    </a:solidFill>
                  </a:tcPr>
                </a:tc>
                <a:tc>
                  <a:txBody>
                    <a:bodyPr/>
                    <a:lstStyle/>
                    <a:p>
                      <a:pPr marL="65405" marR="0" lvl="0" indent="0" algn="l" rtl="0">
                        <a:lnSpc>
                          <a:spcPct val="100000"/>
                        </a:lnSpc>
                        <a:spcBef>
                          <a:spcPts val="0"/>
                        </a:spcBef>
                        <a:spcAft>
                          <a:spcPts val="0"/>
                        </a:spcAft>
                        <a:buNone/>
                      </a:pPr>
                      <a:r>
                        <a:rPr lang="en-US" sz="900" dirty="0">
                          <a:solidFill>
                            <a:schemeClr val="dk1"/>
                          </a:solidFill>
                          <a:latin typeface="Arial"/>
                          <a:ea typeface="Arial"/>
                          <a:cs typeface="Arial"/>
                          <a:sym typeface="Arial"/>
                        </a:rPr>
                        <a:t>TITLE:</a:t>
                      </a:r>
                      <a:endParaRPr sz="1100" dirty="0"/>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800" dirty="0">
                          <a:solidFill>
                            <a:schemeClr val="dk1"/>
                          </a:solidFill>
                          <a:latin typeface="Arial"/>
                          <a:ea typeface="Arial"/>
                          <a:cs typeface="Arial"/>
                          <a:sym typeface="Arial"/>
                        </a:rPr>
                        <a:t>Last saved date:</a:t>
                      </a:r>
                      <a:endParaRPr sz="600" dirty="0">
                        <a:solidFill>
                          <a:schemeClr val="dk1"/>
                        </a:solidFill>
                        <a:latin typeface="Arial"/>
                        <a:ea typeface="Arial"/>
                        <a:cs typeface="Arial"/>
                        <a:sym typeface="Arial"/>
                      </a:endParaRPr>
                    </a:p>
                  </a:txBody>
                  <a:tcPr marL="38573" marR="38573"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25730">
                <a:tc gridSpan="3">
                  <a:txBody>
                    <a:bodyPr/>
                    <a:lstStyle/>
                    <a:p>
                      <a:pPr marL="65405" marR="0" lvl="0" indent="0" algn="l" rtl="0">
                        <a:lnSpc>
                          <a:spcPct val="100000"/>
                        </a:lnSpc>
                        <a:spcBef>
                          <a:spcPts val="0"/>
                        </a:spcBef>
                        <a:spcAft>
                          <a:spcPts val="0"/>
                        </a:spcAft>
                        <a:buNone/>
                      </a:pPr>
                      <a:r>
                        <a:rPr lang="en-US" sz="800" dirty="0">
                          <a:solidFill>
                            <a:schemeClr val="dk1"/>
                          </a:solidFill>
                          <a:latin typeface="Arial"/>
                          <a:ea typeface="Arial"/>
                          <a:cs typeface="Arial"/>
                          <a:sym typeface="Arial"/>
                        </a:rPr>
                        <a:t>TEAM:</a:t>
                      </a:r>
                      <a:endParaRPr sz="1100" dirty="0"/>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bl>
          </a:graphicData>
        </a:graphic>
      </p:graphicFrame>
      <p:graphicFrame>
        <p:nvGraphicFramePr>
          <p:cNvPr id="978" name="Google Shape;978;p54"/>
          <p:cNvGraphicFramePr/>
          <p:nvPr>
            <p:extLst>
              <p:ext uri="{D42A27DB-BD31-4B8C-83A1-F6EECF244321}">
                <p14:modId xmlns:p14="http://schemas.microsoft.com/office/powerpoint/2010/main" val="1118615610"/>
              </p:ext>
            </p:extLst>
          </p:nvPr>
        </p:nvGraphicFramePr>
        <p:xfrm>
          <a:off x="2171700" y="1585912"/>
          <a:ext cx="2443163" cy="2614615"/>
        </p:xfrm>
        <a:graphic>
          <a:graphicData uri="http://schemas.openxmlformats.org/drawingml/2006/table">
            <a:tbl>
              <a:tblPr firstRow="1" bandRow="1">
                <a:noFill/>
              </a:tblPr>
              <a:tblGrid>
                <a:gridCol w="2443163">
                  <a:extLst>
                    <a:ext uri="{9D8B030D-6E8A-4147-A177-3AD203B41FA5}">
                      <a16:colId xmlns:a16="http://schemas.microsoft.com/office/drawing/2014/main" val="20000"/>
                    </a:ext>
                  </a:extLst>
                </a:gridCol>
              </a:tblGrid>
              <a:tr h="523491">
                <a:tc>
                  <a:txBody>
                    <a:bodyPr/>
                    <a:lstStyle/>
                    <a:p>
                      <a:pPr marL="65405" marR="0" lvl="0" indent="0" algn="l" rtl="0">
                        <a:lnSpc>
                          <a:spcPct val="100000"/>
                        </a:lnSpc>
                        <a:spcBef>
                          <a:spcPts val="0"/>
                        </a:spcBef>
                        <a:spcAft>
                          <a:spcPts val="0"/>
                        </a:spcAft>
                        <a:buNone/>
                      </a:pPr>
                      <a:r>
                        <a:rPr lang="en-US" sz="800" b="0" u="sng" dirty="0">
                          <a:latin typeface="Arial"/>
                          <a:ea typeface="Arial"/>
                          <a:cs typeface="Arial"/>
                          <a:sym typeface="Arial"/>
                        </a:rPr>
                        <a:t>PROBLEM STATEMENT:</a:t>
                      </a:r>
                      <a:endParaRPr sz="1100" dirty="0"/>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23604">
                <a:tc>
                  <a:txBody>
                    <a:bodyPr/>
                    <a:lstStyle/>
                    <a:p>
                      <a:pPr marL="65405" marR="0" lvl="0" indent="0" algn="l" rtl="0">
                        <a:lnSpc>
                          <a:spcPct val="100000"/>
                        </a:lnSpc>
                        <a:spcBef>
                          <a:spcPts val="0"/>
                        </a:spcBef>
                        <a:spcAft>
                          <a:spcPts val="0"/>
                        </a:spcAft>
                        <a:buNone/>
                      </a:pPr>
                      <a:r>
                        <a:rPr lang="en-US" sz="800" b="0" u="sng" dirty="0">
                          <a:latin typeface="Arial"/>
                          <a:ea typeface="Arial"/>
                          <a:cs typeface="Arial"/>
                          <a:sym typeface="Arial"/>
                        </a:rPr>
                        <a:t>SCOPE:</a:t>
                      </a:r>
                      <a:endParaRPr sz="1100" dirty="0"/>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23561">
                <a:tc>
                  <a:txBody>
                    <a:bodyPr/>
                    <a:lstStyle/>
                    <a:p>
                      <a:pPr marL="65405" marR="0" lvl="0" indent="0" algn="l" rtl="0">
                        <a:lnSpc>
                          <a:spcPct val="100000"/>
                        </a:lnSpc>
                        <a:spcBef>
                          <a:spcPts val="0"/>
                        </a:spcBef>
                        <a:spcAft>
                          <a:spcPts val="0"/>
                        </a:spcAft>
                        <a:buNone/>
                      </a:pPr>
                      <a:r>
                        <a:rPr lang="en-US" sz="800" b="0" u="sng" dirty="0">
                          <a:latin typeface="Arial"/>
                          <a:ea typeface="Arial"/>
                          <a:cs typeface="Arial"/>
                          <a:sym typeface="Arial"/>
                        </a:rPr>
                        <a:t>CURRENT CONDITION </a:t>
                      </a:r>
                      <a:r>
                        <a:rPr lang="en-US" sz="600" b="0" u="sng" dirty="0">
                          <a:latin typeface="Arial"/>
                          <a:ea typeface="Arial"/>
                          <a:cs typeface="Arial"/>
                          <a:sym typeface="Arial"/>
                        </a:rPr>
                        <a:t>(MEASURE, COMPARE,  MAP):</a:t>
                      </a:r>
                      <a:endParaRPr sz="600" dirty="0"/>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23604">
                <a:tc>
                  <a:txBody>
                    <a:bodyPr/>
                    <a:lstStyle/>
                    <a:p>
                      <a:pPr marL="65405" marR="0" lvl="0" indent="0" algn="l" rtl="0">
                        <a:lnSpc>
                          <a:spcPct val="100000"/>
                        </a:lnSpc>
                        <a:spcBef>
                          <a:spcPts val="0"/>
                        </a:spcBef>
                        <a:spcAft>
                          <a:spcPts val="0"/>
                        </a:spcAft>
                        <a:buNone/>
                      </a:pPr>
                      <a:r>
                        <a:rPr lang="en-US" sz="800" b="0" u="sng" dirty="0">
                          <a:latin typeface="Arial"/>
                          <a:ea typeface="Arial"/>
                          <a:cs typeface="Arial"/>
                          <a:sym typeface="Arial"/>
                        </a:rPr>
                        <a:t>ROOT CAUSE ANALYSIS:</a:t>
                      </a:r>
                      <a:endParaRPr sz="1100" dirty="0"/>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20355">
                <a:tc>
                  <a:txBody>
                    <a:bodyPr/>
                    <a:lstStyle/>
                    <a:p>
                      <a:pPr marL="65405" marR="0" lvl="0" indent="0" algn="l" rtl="0">
                        <a:lnSpc>
                          <a:spcPct val="100000"/>
                        </a:lnSpc>
                        <a:spcBef>
                          <a:spcPts val="0"/>
                        </a:spcBef>
                        <a:spcAft>
                          <a:spcPts val="0"/>
                        </a:spcAft>
                        <a:buNone/>
                      </a:pPr>
                      <a:r>
                        <a:rPr lang="en-US" sz="800" b="0" u="sng" dirty="0">
                          <a:latin typeface="Arial"/>
                          <a:ea typeface="Arial"/>
                          <a:cs typeface="Arial"/>
                          <a:sym typeface="Arial"/>
                        </a:rPr>
                        <a:t>SMART GOAL:</a:t>
                      </a:r>
                      <a:endParaRPr sz="1100" dirty="0"/>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aphicFrame>
        <p:nvGraphicFramePr>
          <p:cNvPr id="979" name="Google Shape;979;p54"/>
          <p:cNvGraphicFramePr/>
          <p:nvPr>
            <p:extLst>
              <p:ext uri="{D42A27DB-BD31-4B8C-83A1-F6EECF244321}">
                <p14:modId xmlns:p14="http://schemas.microsoft.com/office/powerpoint/2010/main" val="1914512112"/>
              </p:ext>
            </p:extLst>
          </p:nvPr>
        </p:nvGraphicFramePr>
        <p:xfrm>
          <a:off x="4632008" y="1585913"/>
          <a:ext cx="2404164" cy="2614600"/>
        </p:xfrm>
        <a:graphic>
          <a:graphicData uri="http://schemas.openxmlformats.org/drawingml/2006/table">
            <a:tbl>
              <a:tblPr firstRow="1" bandRow="1">
                <a:noFill/>
              </a:tblPr>
              <a:tblGrid>
                <a:gridCol w="2404164">
                  <a:extLst>
                    <a:ext uri="{9D8B030D-6E8A-4147-A177-3AD203B41FA5}">
                      <a16:colId xmlns:a16="http://schemas.microsoft.com/office/drawing/2014/main" val="20000"/>
                    </a:ext>
                  </a:extLst>
                </a:gridCol>
              </a:tblGrid>
              <a:tr h="660994">
                <a:tc>
                  <a:txBody>
                    <a:bodyPr/>
                    <a:lstStyle/>
                    <a:p>
                      <a:pPr marL="65405" marR="0" lvl="0" indent="0" algn="l" rtl="0">
                        <a:lnSpc>
                          <a:spcPct val="100000"/>
                        </a:lnSpc>
                        <a:spcBef>
                          <a:spcPts val="0"/>
                        </a:spcBef>
                        <a:spcAft>
                          <a:spcPts val="0"/>
                        </a:spcAft>
                        <a:buNone/>
                      </a:pPr>
                      <a:r>
                        <a:rPr lang="en-US" sz="800" b="0" u="sng" dirty="0">
                          <a:latin typeface="Arial"/>
                          <a:ea typeface="Arial"/>
                          <a:cs typeface="Arial"/>
                          <a:sym typeface="Arial"/>
                        </a:rPr>
                        <a:t>COUNTERMEASURES (PLAN):</a:t>
                      </a:r>
                      <a:endParaRPr sz="1100" dirty="0"/>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660952">
                <a:tc>
                  <a:txBody>
                    <a:bodyPr/>
                    <a:lstStyle/>
                    <a:p>
                      <a:pPr marL="65405" marR="0" lvl="0" indent="0" algn="l" rtl="0">
                        <a:lnSpc>
                          <a:spcPct val="100000"/>
                        </a:lnSpc>
                        <a:spcBef>
                          <a:spcPts val="0"/>
                        </a:spcBef>
                        <a:spcAft>
                          <a:spcPts val="0"/>
                        </a:spcAft>
                        <a:buNone/>
                      </a:pPr>
                      <a:r>
                        <a:rPr lang="en-US" sz="800" b="0" u="sng" dirty="0">
                          <a:latin typeface="Arial"/>
                          <a:ea typeface="Arial"/>
                          <a:cs typeface="Arial"/>
                          <a:sym typeface="Arial"/>
                        </a:rPr>
                        <a:t>IMPLEMENTATION (DO):</a:t>
                      </a:r>
                      <a:endParaRPr sz="1100" dirty="0"/>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60994">
                <a:tc>
                  <a:txBody>
                    <a:bodyPr/>
                    <a:lstStyle/>
                    <a:p>
                      <a:pPr marL="65405" marR="0" lvl="0" indent="0" algn="l" rtl="0">
                        <a:lnSpc>
                          <a:spcPct val="100000"/>
                        </a:lnSpc>
                        <a:spcBef>
                          <a:spcPts val="0"/>
                        </a:spcBef>
                        <a:spcAft>
                          <a:spcPts val="0"/>
                        </a:spcAft>
                        <a:buNone/>
                      </a:pPr>
                      <a:r>
                        <a:rPr lang="en-US" sz="800" b="0" u="sng" dirty="0">
                          <a:latin typeface="Arial"/>
                          <a:ea typeface="Arial"/>
                          <a:cs typeface="Arial"/>
                          <a:sym typeface="Arial"/>
                        </a:rPr>
                        <a:t>RESULTS (STUDY):</a:t>
                      </a:r>
                      <a:endParaRPr sz="1100" dirty="0"/>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31660">
                <a:tc>
                  <a:txBody>
                    <a:bodyPr/>
                    <a:lstStyle/>
                    <a:p>
                      <a:pPr marL="65405" marR="0" lvl="0" indent="0" algn="l" rtl="0">
                        <a:lnSpc>
                          <a:spcPct val="100000"/>
                        </a:lnSpc>
                        <a:spcBef>
                          <a:spcPts val="0"/>
                        </a:spcBef>
                        <a:spcAft>
                          <a:spcPts val="0"/>
                        </a:spcAft>
                        <a:buNone/>
                      </a:pPr>
                      <a:r>
                        <a:rPr lang="en-US" sz="800" b="0" u="sng" dirty="0">
                          <a:latin typeface="Arial"/>
                          <a:ea typeface="Arial"/>
                          <a:cs typeface="Arial"/>
                          <a:sym typeface="Arial"/>
                        </a:rPr>
                        <a:t>FOLLOW-UP (ACT):</a:t>
                      </a:r>
                      <a:endParaRPr sz="1100" dirty="0"/>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57"/>
          <p:cNvSpPr txBox="1">
            <a:spLocks noGrp="1"/>
          </p:cNvSpPr>
          <p:nvPr>
            <p:ph type="title"/>
          </p:nvPr>
        </p:nvSpPr>
        <p:spPr>
          <a:prstGeom prst="rect">
            <a:avLst/>
          </a:prstGeom>
          <a:noFill/>
          <a:ln>
            <a:noFill/>
          </a:ln>
        </p:spPr>
        <p:txBody>
          <a:bodyPr spcFirstLastPara="1" vert="horz" wrap="square" lIns="51427" tIns="25706" rIns="51427" bIns="25706" rtlCol="0" anchor="b" anchorCtr="0">
            <a:noAutofit/>
          </a:bodyPr>
          <a:lstStyle/>
          <a:p>
            <a:r>
              <a:rPr lang="en-US" dirty="0"/>
              <a:t>What is a “problem?” </a:t>
            </a:r>
            <a:endParaRPr dirty="0"/>
          </a:p>
        </p:txBody>
      </p:sp>
      <p:sp>
        <p:nvSpPr>
          <p:cNvPr id="1007" name="Google Shape;1007;p57"/>
          <p:cNvSpPr txBox="1">
            <a:spLocks noGrp="1"/>
          </p:cNvSpPr>
          <p:nvPr>
            <p:ph idx="1"/>
          </p:nvPr>
        </p:nvSpPr>
        <p:spPr>
          <a:prstGeom prst="rect">
            <a:avLst/>
          </a:prstGeom>
          <a:noFill/>
          <a:ln>
            <a:noFill/>
          </a:ln>
        </p:spPr>
        <p:txBody>
          <a:bodyPr spcFirstLastPara="1" vert="horz" wrap="square" lIns="51427" tIns="25706" rIns="51427" bIns="25706" rtlCol="0" anchor="t" anchorCtr="0">
            <a:noAutofit/>
          </a:bodyPr>
          <a:lstStyle/>
          <a:p>
            <a:pPr marL="128588" indent="-128588">
              <a:spcBef>
                <a:spcPts val="0"/>
              </a:spcBef>
              <a:buNone/>
            </a:pPr>
            <a:r>
              <a:rPr lang="en-US" sz="1500" dirty="0"/>
              <a:t>A problem is a gap between:</a:t>
            </a:r>
            <a:endParaRPr sz="1500" dirty="0"/>
          </a:p>
          <a:p>
            <a:pPr marL="128588" indent="-128588">
              <a:buSzPts val="1120"/>
              <a:buFont typeface="Arial"/>
              <a:buChar char="►"/>
            </a:pPr>
            <a:r>
              <a:rPr lang="en-US" sz="1500" dirty="0"/>
              <a:t>Current condition or current state – what is </a:t>
            </a:r>
            <a:r>
              <a:rPr lang="en-US" sz="1500" b="1" i="1" dirty="0"/>
              <a:t>actually</a:t>
            </a:r>
            <a:r>
              <a:rPr lang="en-US" sz="1500" dirty="0"/>
              <a:t> happening now and</a:t>
            </a:r>
            <a:endParaRPr sz="1500" dirty="0"/>
          </a:p>
          <a:p>
            <a:pPr marL="128588" indent="-128588">
              <a:buSzPts val="1120"/>
              <a:buFont typeface="Arial"/>
              <a:buChar char="►"/>
            </a:pPr>
            <a:r>
              <a:rPr lang="en-US" sz="1500" dirty="0"/>
              <a:t>Goal or desired future state – what </a:t>
            </a:r>
            <a:r>
              <a:rPr lang="en-US" sz="1500" b="1" i="1" dirty="0"/>
              <a:t>should be</a:t>
            </a:r>
            <a:r>
              <a:rPr lang="en-US" sz="1500" dirty="0"/>
              <a:t> happening</a:t>
            </a:r>
            <a:endParaRPr sz="1500" dirty="0"/>
          </a:p>
          <a:p>
            <a:pPr marL="128588" indent="-71438">
              <a:buNone/>
            </a:pPr>
            <a:endParaRPr sz="1500" dirty="0"/>
          </a:p>
        </p:txBody>
      </p:sp>
      <p:pic>
        <p:nvPicPr>
          <p:cNvPr id="1009" name="Google Shape;1009;p57" descr="winner-of-the-government-not-my-job-award"/>
          <p:cNvPicPr preferRelativeResize="0"/>
          <p:nvPr/>
        </p:nvPicPr>
        <p:blipFill rotWithShape="1">
          <a:blip r:embed="rId3">
            <a:alphaModFix/>
          </a:blip>
          <a:srcRect/>
          <a:stretch/>
        </p:blipFill>
        <p:spPr>
          <a:xfrm>
            <a:off x="3723713" y="2305646"/>
            <a:ext cx="2121694" cy="1580555"/>
          </a:xfrm>
          <a:prstGeom prst="rect">
            <a:avLst/>
          </a:prstGeom>
          <a:noFill/>
          <a:ln>
            <a:noFill/>
          </a:ln>
        </p:spPr>
      </p:pic>
      <p:pic>
        <p:nvPicPr>
          <p:cNvPr id="1010" name="Google Shape;1010;p57"/>
          <p:cNvPicPr preferRelativeResize="0"/>
          <p:nvPr/>
        </p:nvPicPr>
        <p:blipFill rotWithShape="1">
          <a:blip r:embed="rId4">
            <a:alphaModFix/>
          </a:blip>
          <a:srcRect/>
          <a:stretch/>
        </p:blipFill>
        <p:spPr>
          <a:xfrm>
            <a:off x="1092101" y="2421013"/>
            <a:ext cx="991196" cy="1269802"/>
          </a:xfrm>
          <a:prstGeom prst="rect">
            <a:avLst/>
          </a:prstGeom>
          <a:noFill/>
          <a:ln>
            <a:noFill/>
          </a:ln>
        </p:spPr>
      </p:pic>
      <p:cxnSp>
        <p:nvCxnSpPr>
          <p:cNvPr id="1011" name="Google Shape;1011;p57"/>
          <p:cNvCxnSpPr/>
          <p:nvPr/>
        </p:nvCxnSpPr>
        <p:spPr>
          <a:xfrm>
            <a:off x="1502625" y="2571750"/>
            <a:ext cx="0" cy="373261"/>
          </a:xfrm>
          <a:prstGeom prst="straightConnector1">
            <a:avLst/>
          </a:prstGeom>
          <a:noFill/>
          <a:ln w="28575" cap="flat" cmpd="sng">
            <a:solidFill>
              <a:srgbClr val="C00000"/>
            </a:solidFill>
            <a:prstDash val="solid"/>
            <a:round/>
            <a:headEnd type="triangle" w="med" len="med"/>
            <a:tailEnd type="triangle" w="med" len="med"/>
          </a:ln>
        </p:spPr>
      </p:cxnSp>
      <p:sp>
        <p:nvSpPr>
          <p:cNvPr id="1012" name="Google Shape;1012;p57"/>
          <p:cNvSpPr txBox="1"/>
          <p:nvPr/>
        </p:nvSpPr>
        <p:spPr>
          <a:xfrm>
            <a:off x="1535321" y="2645861"/>
            <a:ext cx="1748953" cy="225038"/>
          </a:xfrm>
          <a:prstGeom prst="rect">
            <a:avLst/>
          </a:prstGeom>
          <a:noFill/>
          <a:ln>
            <a:noFill/>
          </a:ln>
        </p:spPr>
        <p:txBody>
          <a:bodyPr spcFirstLastPara="1" wrap="square" lIns="51427" tIns="25706" rIns="51427" bIns="25706" anchor="t" anchorCtr="0">
            <a:spAutoFit/>
          </a:bodyPr>
          <a:lstStyle/>
          <a:p>
            <a:r>
              <a:rPr lang="en-US" sz="1125" dirty="0">
                <a:solidFill>
                  <a:srgbClr val="C00000"/>
                </a:solidFill>
                <a:latin typeface="Calibri"/>
                <a:ea typeface="Calibri"/>
                <a:cs typeface="Calibri"/>
                <a:sym typeface="Calibri"/>
              </a:rPr>
              <a:t>Gap = Problem/Opportunity</a:t>
            </a:r>
            <a:endParaRPr sz="1013" dirty="0"/>
          </a:p>
        </p:txBody>
      </p:sp>
      <p:sp>
        <p:nvSpPr>
          <p:cNvPr id="1013" name="Google Shape;1013;p57"/>
          <p:cNvSpPr txBox="1"/>
          <p:nvPr/>
        </p:nvSpPr>
        <p:spPr>
          <a:xfrm>
            <a:off x="1725345" y="2446155"/>
            <a:ext cx="648288" cy="225038"/>
          </a:xfrm>
          <a:prstGeom prst="rect">
            <a:avLst/>
          </a:prstGeom>
          <a:noFill/>
          <a:ln>
            <a:noFill/>
          </a:ln>
        </p:spPr>
        <p:txBody>
          <a:bodyPr spcFirstLastPara="1" wrap="square" lIns="51427" tIns="25706" rIns="51427" bIns="25706" anchor="t" anchorCtr="0">
            <a:spAutoFit/>
          </a:bodyPr>
          <a:lstStyle/>
          <a:p>
            <a:pPr algn="ctr"/>
            <a:r>
              <a:rPr lang="en-US" sz="1125" dirty="0">
                <a:solidFill>
                  <a:schemeClr val="dk1"/>
                </a:solidFill>
                <a:latin typeface="Calibri"/>
                <a:ea typeface="Calibri"/>
                <a:cs typeface="Calibri"/>
                <a:sym typeface="Calibri"/>
              </a:rPr>
              <a:t>Target</a:t>
            </a:r>
            <a:endParaRPr sz="1013"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3AEDB4AA-E1D2-48F5-80BE-E7DFC3221710}"/>
              </a:ext>
            </a:extLst>
          </p:cNvPr>
          <p:cNvSpPr>
            <a:spLocks noGrp="1"/>
          </p:cNvSpPr>
          <p:nvPr>
            <p:ph type="title"/>
          </p:nvPr>
        </p:nvSpPr>
        <p:spPr>
          <a:xfrm>
            <a:off x="241006" y="85764"/>
            <a:ext cx="8229600" cy="857250"/>
          </a:xfrm>
        </p:spPr>
        <p:txBody>
          <a:bodyPr/>
          <a:lstStyle/>
          <a:p>
            <a:r>
              <a:rPr lang="en-US" dirty="0"/>
              <a:t>A3 PROBLEM STATEMENT</a:t>
            </a:r>
          </a:p>
        </p:txBody>
      </p:sp>
      <p:sp>
        <p:nvSpPr>
          <p:cNvPr id="3" name="Rectangle 2">
            <a:extLst>
              <a:ext uri="{FF2B5EF4-FFF2-40B4-BE49-F238E27FC236}">
                <a16:creationId xmlns:a16="http://schemas.microsoft.com/office/drawing/2014/main" id="{FAC08871-11E0-4ED7-AC95-F983F4805CEF}"/>
              </a:ext>
            </a:extLst>
          </p:cNvPr>
          <p:cNvSpPr/>
          <p:nvPr/>
        </p:nvSpPr>
        <p:spPr>
          <a:xfrm>
            <a:off x="241006" y="611239"/>
            <a:ext cx="5944052" cy="1200329"/>
          </a:xfrm>
          <a:prstGeom prst="rect">
            <a:avLst/>
          </a:prstGeom>
        </p:spPr>
        <p:txBody>
          <a:bodyPr wrap="square">
            <a:spAutoFit/>
          </a:bodyPr>
          <a:lstStyle/>
          <a:p>
            <a:pPr marL="128588" indent="-128588">
              <a:buSzPts val="2000"/>
            </a:pPr>
            <a:r>
              <a:rPr lang="en-US" dirty="0"/>
              <a:t>SHOULD: Describe what is happening, where it’s happening, and at least one important consequence</a:t>
            </a:r>
          </a:p>
          <a:p>
            <a:pPr marL="128588" indent="-128588">
              <a:buSzPts val="2000"/>
            </a:pPr>
            <a:r>
              <a:rPr lang="en-US" dirty="0"/>
              <a:t>SHOULD NOT: Imply a solution, the problem’s cause, or a goal</a:t>
            </a:r>
          </a:p>
          <a:p>
            <a:pPr>
              <a:spcBef>
                <a:spcPct val="0"/>
              </a:spcBef>
              <a:spcAft>
                <a:spcPts val="1350"/>
              </a:spcAft>
            </a:pPr>
            <a:endParaRPr lang="en-US" dirty="0"/>
          </a:p>
        </p:txBody>
      </p:sp>
      <p:sp>
        <p:nvSpPr>
          <p:cNvPr id="4" name="Arrow: Right 3">
            <a:extLst>
              <a:ext uri="{FF2B5EF4-FFF2-40B4-BE49-F238E27FC236}">
                <a16:creationId xmlns:a16="http://schemas.microsoft.com/office/drawing/2014/main" id="{E2EB87C5-11AA-4466-ADE9-A138E1501FF6}"/>
              </a:ext>
            </a:extLst>
          </p:cNvPr>
          <p:cNvSpPr/>
          <p:nvPr/>
        </p:nvSpPr>
        <p:spPr>
          <a:xfrm>
            <a:off x="770077" y="2225749"/>
            <a:ext cx="496748" cy="1346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2ED0BA8-044F-4D32-AA5A-492FC7706B06}"/>
              </a:ext>
            </a:extLst>
          </p:cNvPr>
          <p:cNvPicPr>
            <a:picLocks noChangeAspect="1"/>
          </p:cNvPicPr>
          <p:nvPr/>
        </p:nvPicPr>
        <p:blipFill>
          <a:blip r:embed="rId3"/>
          <a:stretch>
            <a:fillRect/>
          </a:stretch>
        </p:blipFill>
        <p:spPr>
          <a:xfrm>
            <a:off x="1266825" y="1688010"/>
            <a:ext cx="4503121" cy="2812819"/>
          </a:xfrm>
          <a:prstGeom prst="rect">
            <a:avLst/>
          </a:prstGeom>
        </p:spPr>
      </p:pic>
    </p:spTree>
    <p:extLst>
      <p:ext uri="{BB962C8B-B14F-4D97-AF65-F5344CB8AC3E}">
        <p14:creationId xmlns:p14="http://schemas.microsoft.com/office/powerpoint/2010/main" val="2234048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0" end="0"/>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nodeType="clickEffect">
                                  <p:stCondLst>
                                    <p:cond delay="0"/>
                                  </p:stCondLst>
                                  <p:iterate type="lt">
                                    <p:tmPct val="4000"/>
                                  </p:iterate>
                                  <p:childTnLst>
                                    <p:set>
                                      <p:cBhvr override="childStyle">
                                        <p:cTn id="10" dur="500" fill="hold"/>
                                        <p:tgtEl>
                                          <p:spTgt spid="3">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74DC3CE-8B09-47AC-AB17-02A36B4C0471}"/>
              </a:ext>
            </a:extLst>
          </p:cNvPr>
          <p:cNvPicPr>
            <a:picLocks noGrp="1" noChangeAspect="1"/>
          </p:cNvPicPr>
          <p:nvPr>
            <p:ph idx="1"/>
          </p:nvPr>
        </p:nvPicPr>
        <p:blipFill>
          <a:blip r:embed="rId2"/>
          <a:stretch>
            <a:fillRect/>
          </a:stretch>
        </p:blipFill>
        <p:spPr>
          <a:xfrm>
            <a:off x="954505" y="0"/>
            <a:ext cx="7234989" cy="5178658"/>
          </a:xfrm>
        </p:spPr>
      </p:pic>
    </p:spTree>
    <p:extLst>
      <p:ext uri="{BB962C8B-B14F-4D97-AF65-F5344CB8AC3E}">
        <p14:creationId xmlns:p14="http://schemas.microsoft.com/office/powerpoint/2010/main" val="400766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961077" y="639575"/>
            <a:ext cx="6710215" cy="584775"/>
          </a:xfrm>
          <a:prstGeom prst="rect">
            <a:avLst/>
          </a:prstGeom>
          <a:noFill/>
        </p:spPr>
        <p:txBody>
          <a:bodyPr wrap="square" rtlCol="0">
            <a:spAutoFit/>
          </a:bodyPr>
          <a:lstStyle/>
          <a:p>
            <a:r>
              <a:rPr lang="en-US" sz="3200" dirty="0"/>
              <a:t>Example of a problem statement</a:t>
            </a:r>
          </a:p>
        </p:txBody>
      </p:sp>
      <p:sp>
        <p:nvSpPr>
          <p:cNvPr id="4" name="TextBox 3"/>
          <p:cNvSpPr txBox="1"/>
          <p:nvPr/>
        </p:nvSpPr>
        <p:spPr>
          <a:xfrm>
            <a:off x="1943100" y="1885950"/>
            <a:ext cx="4340968" cy="1169551"/>
          </a:xfrm>
          <a:prstGeom prst="rect">
            <a:avLst/>
          </a:prstGeom>
          <a:noFill/>
        </p:spPr>
        <p:txBody>
          <a:bodyPr wrap="square" rtlCol="0">
            <a:spAutoFit/>
          </a:bodyPr>
          <a:lstStyle/>
          <a:p>
            <a:r>
              <a:rPr lang="en-US" sz="1400" i="1" dirty="0"/>
              <a:t>Transition-age patients with chronic kidney disease cared for in my clinic are non-adherent with medications as they move from pediatric to adult nephrology care, leading to poor outcomes </a:t>
            </a:r>
          </a:p>
        </p:txBody>
      </p:sp>
      <p:sp>
        <p:nvSpPr>
          <p:cNvPr id="5" name="TextBox 4"/>
          <p:cNvSpPr txBox="1"/>
          <p:nvPr/>
        </p:nvSpPr>
        <p:spPr>
          <a:xfrm rot="20807900">
            <a:off x="6196001" y="1705372"/>
            <a:ext cx="1398314" cy="369332"/>
          </a:xfrm>
          <a:prstGeom prst="rect">
            <a:avLst/>
          </a:prstGeom>
          <a:noFill/>
        </p:spPr>
        <p:txBody>
          <a:bodyPr wrap="square" rtlCol="0">
            <a:spAutoFit/>
          </a:bodyPr>
          <a:lstStyle/>
          <a:p>
            <a:r>
              <a:rPr lang="en-US" sz="1800" dirty="0">
                <a:solidFill>
                  <a:srgbClr val="FF0000"/>
                </a:solidFill>
              </a:rPr>
              <a:t>Where?</a:t>
            </a:r>
          </a:p>
        </p:txBody>
      </p:sp>
      <p:sp>
        <p:nvSpPr>
          <p:cNvPr id="8" name="TextBox 7"/>
          <p:cNvSpPr txBox="1"/>
          <p:nvPr/>
        </p:nvSpPr>
        <p:spPr>
          <a:xfrm rot="985689">
            <a:off x="676054" y="1928588"/>
            <a:ext cx="1200150" cy="646331"/>
          </a:xfrm>
          <a:prstGeom prst="rect">
            <a:avLst/>
          </a:prstGeom>
          <a:noFill/>
        </p:spPr>
        <p:txBody>
          <a:bodyPr wrap="square" rtlCol="0">
            <a:spAutoFit/>
          </a:bodyPr>
          <a:lstStyle/>
          <a:p>
            <a:r>
              <a:rPr lang="en-US" sz="1800" dirty="0">
                <a:solidFill>
                  <a:srgbClr val="FF0000"/>
                </a:solidFill>
              </a:rPr>
              <a:t>What’s the what?</a:t>
            </a:r>
          </a:p>
        </p:txBody>
      </p:sp>
      <p:sp>
        <p:nvSpPr>
          <p:cNvPr id="12" name="TextBox 11"/>
          <p:cNvSpPr txBox="1"/>
          <p:nvPr/>
        </p:nvSpPr>
        <p:spPr>
          <a:xfrm rot="482681">
            <a:off x="5766314" y="2588503"/>
            <a:ext cx="2114550" cy="646331"/>
          </a:xfrm>
          <a:prstGeom prst="rect">
            <a:avLst/>
          </a:prstGeom>
          <a:noFill/>
        </p:spPr>
        <p:txBody>
          <a:bodyPr wrap="square" rtlCol="0">
            <a:spAutoFit/>
          </a:bodyPr>
          <a:lstStyle/>
          <a:p>
            <a:r>
              <a:rPr lang="en-US" sz="1800" dirty="0">
                <a:solidFill>
                  <a:srgbClr val="FF0000"/>
                </a:solidFill>
              </a:rPr>
              <a:t>Important consequence?</a:t>
            </a:r>
          </a:p>
        </p:txBody>
      </p:sp>
      <p:pic>
        <p:nvPicPr>
          <p:cNvPr id="2" name="Picture 1">
            <a:extLst>
              <a:ext uri="{FF2B5EF4-FFF2-40B4-BE49-F238E27FC236}">
                <a16:creationId xmlns:a16="http://schemas.microsoft.com/office/drawing/2014/main" id="{F9EFE054-3B6B-4264-B131-C58E022D257D}"/>
              </a:ext>
            </a:extLst>
          </p:cNvPr>
          <p:cNvPicPr>
            <a:picLocks noChangeAspect="1"/>
          </p:cNvPicPr>
          <p:nvPr/>
        </p:nvPicPr>
        <p:blipFill>
          <a:blip r:embed="rId3"/>
          <a:stretch>
            <a:fillRect/>
          </a:stretch>
        </p:blipFill>
        <p:spPr>
          <a:xfrm>
            <a:off x="3227715" y="2443723"/>
            <a:ext cx="2688569" cy="256054"/>
          </a:xfrm>
          <a:prstGeom prst="rect">
            <a:avLst/>
          </a:prstGeom>
        </p:spPr>
      </p:pic>
      <p:pic>
        <p:nvPicPr>
          <p:cNvPr id="6" name="Picture 5">
            <a:extLst>
              <a:ext uri="{FF2B5EF4-FFF2-40B4-BE49-F238E27FC236}">
                <a16:creationId xmlns:a16="http://schemas.microsoft.com/office/drawing/2014/main" id="{7A35B30A-BAEF-480B-9871-1F7824D00220}"/>
              </a:ext>
            </a:extLst>
          </p:cNvPr>
          <p:cNvPicPr>
            <a:picLocks noChangeAspect="1"/>
          </p:cNvPicPr>
          <p:nvPr/>
        </p:nvPicPr>
        <p:blipFill>
          <a:blip r:embed="rId4"/>
          <a:stretch>
            <a:fillRect/>
          </a:stretch>
        </p:blipFill>
        <p:spPr>
          <a:xfrm>
            <a:off x="1943100" y="3397830"/>
            <a:ext cx="2854187" cy="1163630"/>
          </a:xfrm>
          <a:prstGeom prst="rect">
            <a:avLst/>
          </a:prstGeom>
        </p:spPr>
      </p:pic>
    </p:spTree>
    <p:extLst>
      <p:ext uri="{BB962C8B-B14F-4D97-AF65-F5344CB8AC3E}">
        <p14:creationId xmlns:p14="http://schemas.microsoft.com/office/powerpoint/2010/main" val="224459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61"/>
          <p:cNvSpPr txBox="1">
            <a:spLocks noGrp="1"/>
          </p:cNvSpPr>
          <p:nvPr>
            <p:ph type="title"/>
          </p:nvPr>
        </p:nvSpPr>
        <p:spPr>
          <a:prstGeom prst="rect">
            <a:avLst/>
          </a:prstGeom>
          <a:noFill/>
          <a:ln>
            <a:noFill/>
          </a:ln>
        </p:spPr>
        <p:txBody>
          <a:bodyPr spcFirstLastPara="1" vert="horz" wrap="square" lIns="51427" tIns="25706" rIns="51427" bIns="25706" rtlCol="0" anchor="b" anchorCtr="0">
            <a:noAutofit/>
          </a:bodyPr>
          <a:lstStyle/>
          <a:p>
            <a:r>
              <a:rPr lang="en-US" dirty="0"/>
              <a:t>A3: SCOPE</a:t>
            </a:r>
            <a:endParaRPr dirty="0"/>
          </a:p>
        </p:txBody>
      </p:sp>
      <p:sp>
        <p:nvSpPr>
          <p:cNvPr id="1054" name="Google Shape;1054;p61"/>
          <p:cNvSpPr txBox="1">
            <a:spLocks noGrp="1"/>
          </p:cNvSpPr>
          <p:nvPr>
            <p:ph idx="1"/>
          </p:nvPr>
        </p:nvSpPr>
        <p:spPr>
          <a:prstGeom prst="rect">
            <a:avLst/>
          </a:prstGeom>
          <a:noFill/>
          <a:ln>
            <a:noFill/>
          </a:ln>
        </p:spPr>
        <p:txBody>
          <a:bodyPr spcFirstLastPara="1" vert="horz" wrap="square" lIns="51427" tIns="25706" rIns="51427" bIns="25706" rtlCol="0" anchor="t" anchorCtr="0">
            <a:noAutofit/>
          </a:bodyPr>
          <a:lstStyle/>
          <a:p>
            <a:pPr marL="0" indent="0">
              <a:spcBef>
                <a:spcPts val="0"/>
              </a:spcBef>
              <a:buNone/>
            </a:pPr>
            <a:r>
              <a:rPr lang="en-US" sz="1600" b="1" dirty="0"/>
              <a:t>What’s </a:t>
            </a:r>
            <a:r>
              <a:rPr lang="en-US" sz="1600" b="1" dirty="0">
                <a:solidFill>
                  <a:srgbClr val="FF0000"/>
                </a:solidFill>
              </a:rPr>
              <a:t>in </a:t>
            </a:r>
            <a:r>
              <a:rPr lang="en-US" sz="1600" b="1" dirty="0"/>
              <a:t>scope(what you’ll be working on)? </a:t>
            </a:r>
          </a:p>
          <a:p>
            <a:pPr marL="0" indent="0">
              <a:spcBef>
                <a:spcPts val="0"/>
              </a:spcBef>
              <a:buNone/>
            </a:pPr>
            <a:r>
              <a:rPr lang="en-US" sz="1600" b="1" dirty="0"/>
              <a:t>What’s </a:t>
            </a:r>
            <a:r>
              <a:rPr lang="en-US" sz="1600" b="1" dirty="0">
                <a:solidFill>
                  <a:srgbClr val="FF0000"/>
                </a:solidFill>
              </a:rPr>
              <a:t>out</a:t>
            </a:r>
            <a:r>
              <a:rPr lang="en-US" sz="1600" b="1" dirty="0"/>
              <a:t> of scope (what you WON’T be working on)?</a:t>
            </a:r>
          </a:p>
          <a:p>
            <a:pPr marL="385763" lvl="1" indent="-128588"/>
            <a:r>
              <a:rPr lang="fr-FR" sz="1600" dirty="0"/>
              <a:t>Populations</a:t>
            </a:r>
          </a:p>
          <a:p>
            <a:pPr marL="642938" lvl="2" indent="-128588"/>
            <a:r>
              <a:rPr lang="fr-FR" sz="1600" dirty="0" err="1"/>
              <a:t>Pediatric</a:t>
            </a:r>
            <a:r>
              <a:rPr lang="fr-FR" sz="1600" dirty="0"/>
              <a:t> vs. </a:t>
            </a:r>
            <a:r>
              <a:rPr lang="fr-FR" sz="1600" dirty="0" err="1"/>
              <a:t>adult</a:t>
            </a:r>
            <a:endParaRPr lang="fr-FR" sz="1600" dirty="0"/>
          </a:p>
          <a:p>
            <a:pPr marL="642938" lvl="2" indent="-128588"/>
            <a:r>
              <a:rPr lang="fr-FR" sz="1600" dirty="0" err="1"/>
              <a:t>Inpatient</a:t>
            </a:r>
            <a:r>
              <a:rPr lang="fr-FR" sz="1600" dirty="0"/>
              <a:t> vs. </a:t>
            </a:r>
            <a:r>
              <a:rPr lang="fr-FR" sz="1600" dirty="0" err="1"/>
              <a:t>outpatient</a:t>
            </a:r>
            <a:endParaRPr lang="fr-FR" sz="1600" dirty="0"/>
          </a:p>
          <a:p>
            <a:pPr marL="385763" lvl="1" indent="-128588"/>
            <a:r>
              <a:rPr lang="fr-FR" sz="1600" dirty="0"/>
              <a:t>Locations</a:t>
            </a:r>
          </a:p>
          <a:p>
            <a:pPr marL="642938" lvl="2" indent="-128588"/>
            <a:r>
              <a:rPr lang="fr-FR" sz="1600" dirty="0"/>
              <a:t>One campus vs. multiple </a:t>
            </a:r>
            <a:r>
              <a:rPr lang="fr-FR" sz="1600" dirty="0" err="1"/>
              <a:t>campuses</a:t>
            </a:r>
            <a:endParaRPr lang="fr-FR" sz="1600" dirty="0"/>
          </a:p>
          <a:p>
            <a:pPr marL="0" indent="0">
              <a:spcBef>
                <a:spcPts val="0"/>
              </a:spcBef>
              <a:buNone/>
            </a:pPr>
            <a:endParaRPr lang="en-US" sz="1600" b="1" dirty="0"/>
          </a:p>
          <a:p>
            <a:pPr marL="0" indent="0">
              <a:spcBef>
                <a:spcPts val="0"/>
              </a:spcBef>
              <a:buNone/>
            </a:pPr>
            <a:r>
              <a:rPr lang="en-US" sz="1600" b="1" dirty="0"/>
              <a:t>Where does the problem </a:t>
            </a:r>
            <a:r>
              <a:rPr lang="en-US" sz="1600" b="1" i="1" dirty="0"/>
              <a:t>process</a:t>
            </a:r>
            <a:r>
              <a:rPr lang="en-US" sz="1600" b="1" dirty="0"/>
              <a:t> </a:t>
            </a:r>
            <a:r>
              <a:rPr lang="en-US" sz="1600" b="1" dirty="0">
                <a:solidFill>
                  <a:srgbClr val="FF0000"/>
                </a:solidFill>
              </a:rPr>
              <a:t>start</a:t>
            </a:r>
            <a:r>
              <a:rPr lang="en-US" sz="1600" b="1" dirty="0"/>
              <a:t>?  Where does it end/</a:t>
            </a:r>
            <a:r>
              <a:rPr lang="en-US" sz="1600" b="1" dirty="0">
                <a:solidFill>
                  <a:srgbClr val="FF0000"/>
                </a:solidFill>
              </a:rPr>
              <a:t>stop</a:t>
            </a:r>
            <a:r>
              <a:rPr lang="en-US" sz="1600" b="1" dirty="0"/>
              <a:t>?</a:t>
            </a:r>
            <a:endParaRPr sz="1600" dirty="0"/>
          </a:p>
          <a:p>
            <a:pPr marL="385763" lvl="1" indent="-128588"/>
            <a:r>
              <a:rPr lang="en-US" sz="1600" dirty="0"/>
              <a:t>Process length</a:t>
            </a:r>
          </a:p>
          <a:p>
            <a:pPr marL="728663" lvl="2" indent="-128588"/>
            <a:r>
              <a:rPr lang="en-US" sz="1600" dirty="0"/>
              <a:t>Entire admission vs. just inpatient floor part</a:t>
            </a:r>
            <a:endParaRPr sz="1600" dirty="0"/>
          </a:p>
          <a:p>
            <a:pPr marL="128588" indent="-71438">
              <a:buNone/>
            </a:pPr>
            <a:endParaRPr dirty="0"/>
          </a:p>
        </p:txBody>
      </p:sp>
      <p:sp>
        <p:nvSpPr>
          <p:cNvPr id="2" name="TextBox 1">
            <a:extLst>
              <a:ext uri="{FF2B5EF4-FFF2-40B4-BE49-F238E27FC236}">
                <a16:creationId xmlns:a16="http://schemas.microsoft.com/office/drawing/2014/main" id="{A9167DB7-483E-418B-BDAB-2665B0515750}"/>
              </a:ext>
            </a:extLst>
          </p:cNvPr>
          <p:cNvSpPr txBox="1"/>
          <p:nvPr/>
        </p:nvSpPr>
        <p:spPr>
          <a:xfrm rot="20172316">
            <a:off x="2801075" y="1760738"/>
            <a:ext cx="1063251" cy="300082"/>
          </a:xfrm>
          <a:prstGeom prst="rect">
            <a:avLst/>
          </a:prstGeom>
          <a:noFill/>
        </p:spPr>
        <p:txBody>
          <a:bodyPr wrap="square" rtlCol="0">
            <a:spAutoFit/>
          </a:bodyPr>
          <a:lstStyle/>
          <a:p>
            <a:r>
              <a:rPr lang="en-US" sz="1350" b="1" dirty="0">
                <a:solidFill>
                  <a:srgbClr val="FF0000"/>
                </a:solidFill>
              </a:rPr>
              <a:t>IN/OUT</a:t>
            </a:r>
          </a:p>
        </p:txBody>
      </p:sp>
      <p:sp>
        <p:nvSpPr>
          <p:cNvPr id="3" name="TextBox 2">
            <a:extLst>
              <a:ext uri="{FF2B5EF4-FFF2-40B4-BE49-F238E27FC236}">
                <a16:creationId xmlns:a16="http://schemas.microsoft.com/office/drawing/2014/main" id="{02938730-FD19-4179-9B7F-E92B86E70A37}"/>
              </a:ext>
            </a:extLst>
          </p:cNvPr>
          <p:cNvSpPr txBox="1"/>
          <p:nvPr/>
        </p:nvSpPr>
        <p:spPr>
          <a:xfrm rot="20123829">
            <a:off x="4965376" y="3736160"/>
            <a:ext cx="1095309" cy="300082"/>
          </a:xfrm>
          <a:prstGeom prst="rect">
            <a:avLst/>
          </a:prstGeom>
          <a:noFill/>
        </p:spPr>
        <p:txBody>
          <a:bodyPr wrap="square" rtlCol="0">
            <a:spAutoFit/>
          </a:bodyPr>
          <a:lstStyle/>
          <a:p>
            <a:r>
              <a:rPr lang="en-US" sz="1350" b="1" dirty="0">
                <a:solidFill>
                  <a:srgbClr val="FF0000"/>
                </a:solidFill>
              </a:rPr>
              <a:t>START/STOP</a:t>
            </a:r>
          </a:p>
        </p:txBody>
      </p:sp>
      <p:pic>
        <p:nvPicPr>
          <p:cNvPr id="7" name="Picture 6">
            <a:extLst>
              <a:ext uri="{FF2B5EF4-FFF2-40B4-BE49-F238E27FC236}">
                <a16:creationId xmlns:a16="http://schemas.microsoft.com/office/drawing/2014/main" id="{6BD5F343-8C2C-4A87-B52C-53D80510F55C}"/>
              </a:ext>
            </a:extLst>
          </p:cNvPr>
          <p:cNvPicPr>
            <a:picLocks noChangeAspect="1"/>
          </p:cNvPicPr>
          <p:nvPr/>
        </p:nvPicPr>
        <p:blipFill>
          <a:blip r:embed="rId3"/>
          <a:stretch>
            <a:fillRect/>
          </a:stretch>
        </p:blipFill>
        <p:spPr>
          <a:xfrm>
            <a:off x="5905527" y="1440725"/>
            <a:ext cx="2693758" cy="1682623"/>
          </a:xfrm>
          <a:prstGeom prst="rect">
            <a:avLst/>
          </a:prstGeom>
        </p:spPr>
      </p:pic>
      <p:sp>
        <p:nvSpPr>
          <p:cNvPr id="4" name="Arrow: Right 3">
            <a:extLst>
              <a:ext uri="{FF2B5EF4-FFF2-40B4-BE49-F238E27FC236}">
                <a16:creationId xmlns:a16="http://schemas.microsoft.com/office/drawing/2014/main" id="{65AD2B91-4473-49EE-8F8F-61B04F5F1F24}"/>
              </a:ext>
            </a:extLst>
          </p:cNvPr>
          <p:cNvSpPr/>
          <p:nvPr/>
        </p:nvSpPr>
        <p:spPr>
          <a:xfrm>
            <a:off x="5513032" y="2017419"/>
            <a:ext cx="301606" cy="137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4">
                                            <p:txEl>
                                              <p:pRg st="0" end="0"/>
                                            </p:txEl>
                                          </p:spTgt>
                                        </p:tgtEl>
                                        <p:attrNameLst>
                                          <p:attrName>style.visibility</p:attrName>
                                        </p:attrNameLst>
                                      </p:cBhvr>
                                      <p:to>
                                        <p:strVal val="visible"/>
                                      </p:to>
                                    </p:set>
                                    <p:animEffect transition="in" filter="fade">
                                      <p:cBhvr>
                                        <p:cTn id="7" dur="500"/>
                                        <p:tgtEl>
                                          <p:spTgt spid="105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54">
                                            <p:txEl>
                                              <p:pRg st="1" end="1"/>
                                            </p:txEl>
                                          </p:spTgt>
                                        </p:tgtEl>
                                        <p:attrNameLst>
                                          <p:attrName>style.visibility</p:attrName>
                                        </p:attrNameLst>
                                      </p:cBhvr>
                                      <p:to>
                                        <p:strVal val="visible"/>
                                      </p:to>
                                    </p:set>
                                    <p:animEffect transition="in" filter="fade">
                                      <p:cBhvr>
                                        <p:cTn id="10" dur="500"/>
                                        <p:tgtEl>
                                          <p:spTgt spid="105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54">
                                            <p:txEl>
                                              <p:pRg st="2" end="2"/>
                                            </p:txEl>
                                          </p:spTgt>
                                        </p:tgtEl>
                                        <p:attrNameLst>
                                          <p:attrName>style.visibility</p:attrName>
                                        </p:attrNameLst>
                                      </p:cBhvr>
                                      <p:to>
                                        <p:strVal val="visible"/>
                                      </p:to>
                                    </p:set>
                                    <p:animEffect transition="in" filter="fade">
                                      <p:cBhvr>
                                        <p:cTn id="13" dur="500"/>
                                        <p:tgtEl>
                                          <p:spTgt spid="105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54">
                                            <p:txEl>
                                              <p:pRg st="3" end="3"/>
                                            </p:txEl>
                                          </p:spTgt>
                                        </p:tgtEl>
                                        <p:attrNameLst>
                                          <p:attrName>style.visibility</p:attrName>
                                        </p:attrNameLst>
                                      </p:cBhvr>
                                      <p:to>
                                        <p:strVal val="visible"/>
                                      </p:to>
                                    </p:set>
                                    <p:animEffect transition="in" filter="fade">
                                      <p:cBhvr>
                                        <p:cTn id="16" dur="500"/>
                                        <p:tgtEl>
                                          <p:spTgt spid="105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54">
                                            <p:txEl>
                                              <p:pRg st="4" end="4"/>
                                            </p:txEl>
                                          </p:spTgt>
                                        </p:tgtEl>
                                        <p:attrNameLst>
                                          <p:attrName>style.visibility</p:attrName>
                                        </p:attrNameLst>
                                      </p:cBhvr>
                                      <p:to>
                                        <p:strVal val="visible"/>
                                      </p:to>
                                    </p:set>
                                    <p:animEffect transition="in" filter="fade">
                                      <p:cBhvr>
                                        <p:cTn id="19" dur="500"/>
                                        <p:tgtEl>
                                          <p:spTgt spid="1054">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054">
                                            <p:txEl>
                                              <p:pRg st="5" end="5"/>
                                            </p:txEl>
                                          </p:spTgt>
                                        </p:tgtEl>
                                        <p:attrNameLst>
                                          <p:attrName>style.visibility</p:attrName>
                                        </p:attrNameLst>
                                      </p:cBhvr>
                                      <p:to>
                                        <p:strVal val="visible"/>
                                      </p:to>
                                    </p:set>
                                    <p:animEffect transition="in" filter="fade">
                                      <p:cBhvr>
                                        <p:cTn id="22" dur="500"/>
                                        <p:tgtEl>
                                          <p:spTgt spid="1054">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54">
                                            <p:txEl>
                                              <p:pRg st="6" end="6"/>
                                            </p:txEl>
                                          </p:spTgt>
                                        </p:tgtEl>
                                        <p:attrNameLst>
                                          <p:attrName>style.visibility</p:attrName>
                                        </p:attrNameLst>
                                      </p:cBhvr>
                                      <p:to>
                                        <p:strVal val="visible"/>
                                      </p:to>
                                    </p:set>
                                    <p:animEffect transition="in" filter="fade">
                                      <p:cBhvr>
                                        <p:cTn id="25" dur="500"/>
                                        <p:tgtEl>
                                          <p:spTgt spid="1054">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54">
                                            <p:txEl>
                                              <p:pRg st="8" end="8"/>
                                            </p:txEl>
                                          </p:spTgt>
                                        </p:tgtEl>
                                        <p:attrNameLst>
                                          <p:attrName>style.visibility</p:attrName>
                                        </p:attrNameLst>
                                      </p:cBhvr>
                                      <p:to>
                                        <p:strVal val="visible"/>
                                      </p:to>
                                    </p:set>
                                    <p:animEffect transition="in" filter="fade">
                                      <p:cBhvr>
                                        <p:cTn id="30" dur="500"/>
                                        <p:tgtEl>
                                          <p:spTgt spid="1054">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054">
                                            <p:txEl>
                                              <p:pRg st="9" end="9"/>
                                            </p:txEl>
                                          </p:spTgt>
                                        </p:tgtEl>
                                        <p:attrNameLst>
                                          <p:attrName>style.visibility</p:attrName>
                                        </p:attrNameLst>
                                      </p:cBhvr>
                                      <p:to>
                                        <p:strVal val="visible"/>
                                      </p:to>
                                    </p:set>
                                    <p:animEffect transition="in" filter="fade">
                                      <p:cBhvr>
                                        <p:cTn id="33" dur="500"/>
                                        <p:tgtEl>
                                          <p:spTgt spid="1054">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054">
                                            <p:txEl>
                                              <p:pRg st="10" end="10"/>
                                            </p:txEl>
                                          </p:spTgt>
                                        </p:tgtEl>
                                        <p:attrNameLst>
                                          <p:attrName>style.visibility</p:attrName>
                                        </p:attrNameLst>
                                      </p:cBhvr>
                                      <p:to>
                                        <p:strVal val="visible"/>
                                      </p:to>
                                    </p:set>
                                    <p:animEffect transition="in" filter="fade">
                                      <p:cBhvr>
                                        <p:cTn id="36" dur="500"/>
                                        <p:tgtEl>
                                          <p:spTgt spid="105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3AEDB4AA-E1D2-48F5-80BE-E7DFC3221710}"/>
              </a:ext>
            </a:extLst>
          </p:cNvPr>
          <p:cNvSpPr>
            <a:spLocks noGrp="1"/>
          </p:cNvSpPr>
          <p:nvPr>
            <p:ph type="title"/>
          </p:nvPr>
        </p:nvSpPr>
        <p:spPr>
          <a:xfrm>
            <a:off x="139298" y="432807"/>
            <a:ext cx="8229600" cy="857250"/>
          </a:xfrm>
        </p:spPr>
        <p:txBody>
          <a:bodyPr>
            <a:normAutofit/>
          </a:bodyPr>
          <a:lstStyle/>
          <a:p>
            <a:r>
              <a:rPr lang="en-US" dirty="0"/>
              <a:t>A3 Template: Current Condition</a:t>
            </a:r>
          </a:p>
        </p:txBody>
      </p:sp>
      <p:sp>
        <p:nvSpPr>
          <p:cNvPr id="3" name="Arrow: Right 2">
            <a:extLst>
              <a:ext uri="{FF2B5EF4-FFF2-40B4-BE49-F238E27FC236}">
                <a16:creationId xmlns:a16="http://schemas.microsoft.com/office/drawing/2014/main" id="{336D944A-6495-447F-AE80-8FF1F874406E}"/>
              </a:ext>
            </a:extLst>
          </p:cNvPr>
          <p:cNvSpPr/>
          <p:nvPr/>
        </p:nvSpPr>
        <p:spPr>
          <a:xfrm>
            <a:off x="456126" y="2948762"/>
            <a:ext cx="318976" cy="1063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48EFB57-9B7A-4E1C-94BA-4F8A52B0E66A}"/>
              </a:ext>
            </a:extLst>
          </p:cNvPr>
          <p:cNvPicPr>
            <a:picLocks noChangeAspect="1"/>
          </p:cNvPicPr>
          <p:nvPr/>
        </p:nvPicPr>
        <p:blipFill>
          <a:blip r:embed="rId3"/>
          <a:stretch>
            <a:fillRect/>
          </a:stretch>
        </p:blipFill>
        <p:spPr>
          <a:xfrm>
            <a:off x="775102" y="1282995"/>
            <a:ext cx="5122368" cy="3199624"/>
          </a:xfrm>
          <a:prstGeom prst="rect">
            <a:avLst/>
          </a:prstGeom>
        </p:spPr>
      </p:pic>
    </p:spTree>
    <p:extLst>
      <p:ext uri="{BB962C8B-B14F-4D97-AF65-F5344CB8AC3E}">
        <p14:creationId xmlns:p14="http://schemas.microsoft.com/office/powerpoint/2010/main" val="254001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237461" y="808491"/>
            <a:ext cx="8229600" cy="857250"/>
          </a:xfrm>
        </p:spPr>
        <p:txBody>
          <a:bodyPr vert="horz" lIns="0" tIns="34290" rIns="0" bIns="0" rtlCol="0" anchor="ctr">
            <a:noAutofit/>
          </a:bodyPr>
          <a:lstStyle/>
          <a:p>
            <a:pPr eaLnBrk="1" hangingPunct="1">
              <a:defRPr/>
            </a:pPr>
            <a:r>
              <a:rPr lang="en-US" sz="2400" dirty="0">
                <a:latin typeface="+mn-lt"/>
              </a:rPr>
              <a:t>Current Condition – “measure, compare, and map”</a:t>
            </a:r>
          </a:p>
        </p:txBody>
      </p:sp>
      <p:sp>
        <p:nvSpPr>
          <p:cNvPr id="158723" name="Content Placeholder 2"/>
          <p:cNvSpPr>
            <a:spLocks noGrp="1"/>
          </p:cNvSpPr>
          <p:nvPr>
            <p:ph idx="1"/>
          </p:nvPr>
        </p:nvSpPr>
        <p:spPr>
          <a:xfrm>
            <a:off x="187841" y="1916076"/>
            <a:ext cx="8594651" cy="2686050"/>
          </a:xfrm>
        </p:spPr>
        <p:txBody>
          <a:bodyPr>
            <a:normAutofit/>
          </a:bodyPr>
          <a:lstStyle/>
          <a:p>
            <a:pPr marL="0" indent="0">
              <a:spcAft>
                <a:spcPts val="338"/>
              </a:spcAft>
              <a:buNone/>
            </a:pPr>
            <a:r>
              <a:rPr lang="en-US" sz="2400" b="1" dirty="0"/>
              <a:t>“Measure, compare:” </a:t>
            </a:r>
            <a:r>
              <a:rPr lang="en-US" sz="2400" dirty="0"/>
              <a:t> </a:t>
            </a:r>
            <a:r>
              <a:rPr lang="en-US" sz="2400" i="1" dirty="0"/>
              <a:t>Explain the depth, breadth, and frequency of your problem.  Compare to benchmarks, policies, norms, similar settings. Use bulleted statements and graphics  </a:t>
            </a:r>
          </a:p>
          <a:p>
            <a:pPr marL="0" indent="0">
              <a:spcAft>
                <a:spcPts val="338"/>
              </a:spcAft>
              <a:buNone/>
            </a:pPr>
            <a:endParaRPr lang="en-US" sz="2400" i="1" dirty="0"/>
          </a:p>
          <a:p>
            <a:pPr marL="0" indent="0">
              <a:spcAft>
                <a:spcPts val="338"/>
              </a:spcAft>
              <a:buNone/>
            </a:pPr>
            <a:r>
              <a:rPr lang="en-US" sz="2400" b="1" dirty="0"/>
              <a:t>“Map:” </a:t>
            </a:r>
            <a:r>
              <a:rPr lang="en-US" sz="2400" i="1" dirty="0"/>
              <a:t>Create a visual depiction of the broken process </a:t>
            </a:r>
            <a:r>
              <a:rPr lang="en-US" sz="2400" i="1" u="sng" dirty="0"/>
              <a:t>as it’s happening now</a:t>
            </a:r>
          </a:p>
          <a:p>
            <a:pPr marL="0" indent="0">
              <a:spcAft>
                <a:spcPts val="338"/>
              </a:spcAft>
              <a:buNone/>
            </a:pPr>
            <a:endParaRPr lang="en-US" sz="2100" i="1" u="sng" dirty="0"/>
          </a:p>
          <a:p>
            <a:pPr marL="0" indent="0">
              <a:spcAft>
                <a:spcPts val="338"/>
              </a:spcAft>
              <a:buNone/>
            </a:pPr>
            <a:endParaRPr lang="en-US" sz="2100" dirty="0"/>
          </a:p>
        </p:txBody>
      </p:sp>
    </p:spTree>
    <p:extLst>
      <p:ext uri="{BB962C8B-B14F-4D97-AF65-F5344CB8AC3E}">
        <p14:creationId xmlns:p14="http://schemas.microsoft.com/office/powerpoint/2010/main" val="126725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723">
                                            <p:txEl>
                                              <p:pRg st="0" end="0"/>
                                            </p:txEl>
                                          </p:spTgt>
                                        </p:tgtEl>
                                        <p:attrNameLst>
                                          <p:attrName>style.visibility</p:attrName>
                                        </p:attrNameLst>
                                      </p:cBhvr>
                                      <p:to>
                                        <p:strVal val="visible"/>
                                      </p:to>
                                    </p:set>
                                    <p:animEffect transition="in" filter="fade">
                                      <p:cBhvr>
                                        <p:cTn id="7" dur="500"/>
                                        <p:tgtEl>
                                          <p:spTgt spid="158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8723">
                                            <p:txEl>
                                              <p:pRg st="2" end="2"/>
                                            </p:txEl>
                                          </p:spTgt>
                                        </p:tgtEl>
                                        <p:attrNameLst>
                                          <p:attrName>style.visibility</p:attrName>
                                        </p:attrNameLst>
                                      </p:cBhvr>
                                      <p:to>
                                        <p:strVal val="visible"/>
                                      </p:to>
                                    </p:set>
                                    <p:animEffect transition="in" filter="fade">
                                      <p:cBhvr>
                                        <p:cTn id="12" dur="500"/>
                                        <p:tgtEl>
                                          <p:spTgt spid="1587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8602" y="827648"/>
            <a:ext cx="5544766" cy="923330"/>
          </a:xfrm>
          <a:prstGeom prst="rect">
            <a:avLst/>
          </a:prstGeom>
        </p:spPr>
        <p:txBody>
          <a:bodyPr wrap="square">
            <a:spAutoFit/>
          </a:bodyPr>
          <a:lstStyle/>
          <a:p>
            <a:r>
              <a:rPr lang="en-US" sz="1400" u="sng" kern="1400" dirty="0">
                <a:solidFill>
                  <a:schemeClr val="tx2"/>
                </a:solidFill>
                <a:ea typeface="Calibri"/>
                <a:cs typeface="Calibri"/>
              </a:rPr>
              <a:t>PROBLEM STATEMENT:  </a:t>
            </a:r>
            <a:r>
              <a:rPr lang="en-US" sz="1400" i="1" dirty="0"/>
              <a:t>Transition-age patients with chronic kidney disease cared for in my clinic are non-adherent with medications as they move from pediatric to adult nephrology care, leading to poor outcomes </a:t>
            </a:r>
          </a:p>
          <a:p>
            <a:endParaRPr lang="en-US" sz="1200" u="sng" kern="1400" dirty="0">
              <a:solidFill>
                <a:schemeClr val="tx2"/>
              </a:solidFill>
              <a:ea typeface="Calibri"/>
              <a:cs typeface="Calibri"/>
            </a:endParaRPr>
          </a:p>
        </p:txBody>
      </p:sp>
      <p:sp>
        <p:nvSpPr>
          <p:cNvPr id="6" name="Rectangle 5"/>
          <p:cNvSpPr/>
          <p:nvPr/>
        </p:nvSpPr>
        <p:spPr>
          <a:xfrm>
            <a:off x="3607071" y="2015413"/>
            <a:ext cx="5006842" cy="2805896"/>
          </a:xfrm>
          <a:prstGeom prst="rect">
            <a:avLst/>
          </a:prstGeom>
        </p:spPr>
        <p:txBody>
          <a:bodyPr wrap="square">
            <a:spAutoFit/>
          </a:bodyPr>
          <a:lstStyle/>
          <a:p>
            <a:r>
              <a:rPr lang="en-US" sz="1500" u="sng" dirty="0">
                <a:solidFill>
                  <a:srgbClr val="000000"/>
                </a:solidFill>
                <a:latin typeface="Calibri" pitchFamily="34" charset="0"/>
              </a:rPr>
              <a:t>CURRENT CONDITION-MEASURE AND COMPARE:</a:t>
            </a:r>
          </a:p>
          <a:p>
            <a:pPr marL="168275" marR="235585" indent="-168910">
              <a:lnSpc>
                <a:spcPct val="100499"/>
              </a:lnSpc>
              <a:spcBef>
                <a:spcPts val="95"/>
              </a:spcBef>
              <a:buFont typeface="Arial"/>
              <a:buChar char="•"/>
              <a:tabLst>
                <a:tab pos="168910" algn="l"/>
              </a:tabLst>
            </a:pPr>
            <a:r>
              <a:rPr lang="en-US" sz="1600" dirty="0">
                <a:cs typeface="Trebuchet MS"/>
              </a:rPr>
              <a:t>70%</a:t>
            </a:r>
            <a:r>
              <a:rPr lang="en-US" sz="1600" spc="5" dirty="0">
                <a:cs typeface="Trebuchet MS"/>
              </a:rPr>
              <a:t> </a:t>
            </a:r>
            <a:r>
              <a:rPr lang="en-US" sz="1600" dirty="0">
                <a:cs typeface="Trebuchet MS"/>
              </a:rPr>
              <a:t>of</a:t>
            </a:r>
            <a:r>
              <a:rPr lang="en-US" sz="1600" spc="10" dirty="0">
                <a:cs typeface="Trebuchet MS"/>
              </a:rPr>
              <a:t> </a:t>
            </a:r>
            <a:r>
              <a:rPr lang="en-US" sz="1600" spc="-5" dirty="0">
                <a:cs typeface="Trebuchet MS"/>
              </a:rPr>
              <a:t>patients</a:t>
            </a:r>
            <a:r>
              <a:rPr lang="en-US" sz="1600" spc="15" dirty="0">
                <a:cs typeface="Trebuchet MS"/>
              </a:rPr>
              <a:t> </a:t>
            </a:r>
            <a:r>
              <a:rPr lang="en-US" sz="1600" dirty="0">
                <a:cs typeface="Trebuchet MS"/>
              </a:rPr>
              <a:t>reported</a:t>
            </a:r>
            <a:r>
              <a:rPr lang="en-US" sz="1600" spc="5" dirty="0">
                <a:cs typeface="Trebuchet MS"/>
              </a:rPr>
              <a:t> </a:t>
            </a:r>
            <a:r>
              <a:rPr lang="en-US" sz="1600" spc="-5" dirty="0">
                <a:cs typeface="Trebuchet MS"/>
              </a:rPr>
              <a:t>medication non-</a:t>
            </a:r>
            <a:r>
              <a:rPr lang="en-US" sz="1600" dirty="0">
                <a:cs typeface="Trebuchet MS"/>
              </a:rPr>
              <a:t>adherence</a:t>
            </a:r>
          </a:p>
          <a:p>
            <a:pPr marL="168275" marR="235585" indent="-168910">
              <a:lnSpc>
                <a:spcPct val="100499"/>
              </a:lnSpc>
              <a:spcBef>
                <a:spcPts val="95"/>
              </a:spcBef>
              <a:buFont typeface="Arial"/>
              <a:buChar char="•"/>
              <a:tabLst>
                <a:tab pos="168910" algn="l"/>
              </a:tabLst>
            </a:pPr>
            <a:r>
              <a:rPr lang="en-US" sz="1600" spc="5" dirty="0">
                <a:cs typeface="Trebuchet MS"/>
              </a:rPr>
              <a:t>In a study, 53% of young adult renal transplant patients reported medication non-adherence </a:t>
            </a:r>
            <a:endParaRPr lang="en-US" sz="1600" dirty="0">
              <a:cs typeface="Trebuchet MS"/>
            </a:endParaRPr>
          </a:p>
          <a:p>
            <a:pPr marL="168275" marR="235585" indent="-168910">
              <a:lnSpc>
                <a:spcPct val="100499"/>
              </a:lnSpc>
              <a:spcBef>
                <a:spcPts val="95"/>
              </a:spcBef>
              <a:buFont typeface="Arial"/>
              <a:buChar char="•"/>
              <a:tabLst>
                <a:tab pos="168910" algn="l"/>
              </a:tabLst>
            </a:pPr>
            <a:r>
              <a:rPr lang="en-US" sz="1600" dirty="0">
                <a:cs typeface="Trebuchet MS"/>
              </a:rPr>
              <a:t>35%</a:t>
            </a:r>
            <a:r>
              <a:rPr lang="en-US" sz="1600" spc="5" dirty="0">
                <a:cs typeface="Trebuchet MS"/>
              </a:rPr>
              <a:t> </a:t>
            </a:r>
            <a:r>
              <a:rPr lang="en-US" sz="1600" dirty="0">
                <a:cs typeface="Trebuchet MS"/>
              </a:rPr>
              <a:t>of</a:t>
            </a:r>
            <a:r>
              <a:rPr lang="en-US" sz="1600" spc="5" dirty="0">
                <a:cs typeface="Trebuchet MS"/>
              </a:rPr>
              <a:t> transition age patients with </a:t>
            </a:r>
            <a:r>
              <a:rPr lang="en-US" sz="1600" dirty="0">
                <a:cs typeface="Trebuchet MS"/>
              </a:rPr>
              <a:t>renal</a:t>
            </a:r>
            <a:r>
              <a:rPr lang="en-US" sz="1600" spc="10" dirty="0">
                <a:cs typeface="Trebuchet MS"/>
              </a:rPr>
              <a:t> </a:t>
            </a:r>
            <a:r>
              <a:rPr lang="en-US" sz="1600" spc="-5" dirty="0">
                <a:cs typeface="Trebuchet MS"/>
              </a:rPr>
              <a:t>transplants</a:t>
            </a:r>
            <a:r>
              <a:rPr lang="en-US" sz="1600" spc="5" dirty="0">
                <a:cs typeface="Trebuchet MS"/>
              </a:rPr>
              <a:t> develop </a:t>
            </a:r>
            <a:r>
              <a:rPr lang="en-US" sz="1600" dirty="0">
                <a:cs typeface="Trebuchet MS"/>
              </a:rPr>
              <a:t>graft rejection</a:t>
            </a:r>
            <a:r>
              <a:rPr lang="en-US" sz="1600" spc="5" dirty="0">
                <a:cs typeface="Trebuchet MS"/>
              </a:rPr>
              <a:t> </a:t>
            </a:r>
            <a:r>
              <a:rPr lang="en-US" sz="1600" spc="-5" dirty="0">
                <a:cs typeface="Trebuchet MS"/>
              </a:rPr>
              <a:t>within</a:t>
            </a:r>
            <a:r>
              <a:rPr lang="en-US" sz="1600" spc="10" dirty="0">
                <a:cs typeface="Trebuchet MS"/>
              </a:rPr>
              <a:t> </a:t>
            </a:r>
            <a:r>
              <a:rPr lang="en-US" sz="1600" dirty="0">
                <a:cs typeface="Trebuchet MS"/>
              </a:rPr>
              <a:t>36</a:t>
            </a:r>
            <a:r>
              <a:rPr lang="en-US" sz="1600" spc="5" dirty="0">
                <a:cs typeface="Trebuchet MS"/>
              </a:rPr>
              <a:t> </a:t>
            </a:r>
            <a:r>
              <a:rPr lang="en-US" sz="1600" dirty="0">
                <a:cs typeface="Trebuchet MS"/>
              </a:rPr>
              <a:t>months</a:t>
            </a:r>
            <a:r>
              <a:rPr lang="en-US" sz="1600" spc="20" dirty="0">
                <a:cs typeface="Trebuchet MS"/>
              </a:rPr>
              <a:t> </a:t>
            </a:r>
            <a:r>
              <a:rPr lang="en-US" sz="1600" dirty="0">
                <a:cs typeface="Trebuchet MS"/>
              </a:rPr>
              <a:t>of referral to adult care</a:t>
            </a:r>
          </a:p>
          <a:p>
            <a:pPr marL="168275" marR="235585" indent="-168910">
              <a:lnSpc>
                <a:spcPct val="100499"/>
              </a:lnSpc>
              <a:spcBef>
                <a:spcPts val="95"/>
              </a:spcBef>
              <a:buFont typeface="Arial"/>
              <a:buChar char="•"/>
              <a:tabLst>
                <a:tab pos="168910" algn="l"/>
              </a:tabLst>
            </a:pPr>
            <a:r>
              <a:rPr lang="en-US" sz="1600" dirty="0">
                <a:cs typeface="Trebuchet MS"/>
              </a:rPr>
              <a:t>10 </a:t>
            </a:r>
            <a:r>
              <a:rPr lang="en-US" sz="1600" spc="-5" dirty="0">
                <a:cs typeface="Trebuchet MS"/>
              </a:rPr>
              <a:t>million</a:t>
            </a:r>
            <a:r>
              <a:rPr lang="en-US" sz="1600" spc="5" dirty="0">
                <a:cs typeface="Trebuchet MS"/>
              </a:rPr>
              <a:t> </a:t>
            </a:r>
            <a:r>
              <a:rPr lang="en-US" sz="1600" spc="-5" dirty="0">
                <a:cs typeface="Trebuchet MS"/>
              </a:rPr>
              <a:t>children</a:t>
            </a:r>
            <a:r>
              <a:rPr lang="en-US" sz="1600" spc="10" dirty="0">
                <a:cs typeface="Trebuchet MS"/>
              </a:rPr>
              <a:t> </a:t>
            </a:r>
            <a:r>
              <a:rPr lang="en-US" sz="1600" dirty="0">
                <a:cs typeface="Trebuchet MS"/>
              </a:rPr>
              <a:t>have</a:t>
            </a:r>
            <a:r>
              <a:rPr lang="en-US" sz="1600" spc="10" dirty="0">
                <a:cs typeface="Trebuchet MS"/>
              </a:rPr>
              <a:t> </a:t>
            </a:r>
            <a:r>
              <a:rPr lang="en-US" sz="1600" dirty="0">
                <a:cs typeface="Trebuchet MS"/>
              </a:rPr>
              <a:t>special </a:t>
            </a:r>
            <a:r>
              <a:rPr lang="en-US" sz="1600" spc="-5" dirty="0">
                <a:cs typeface="Trebuchet MS"/>
              </a:rPr>
              <a:t>health</a:t>
            </a:r>
            <a:r>
              <a:rPr lang="en-US" sz="1600" spc="10" dirty="0">
                <a:cs typeface="Trebuchet MS"/>
              </a:rPr>
              <a:t> </a:t>
            </a:r>
            <a:r>
              <a:rPr lang="en-US" sz="1600" spc="-5" dirty="0">
                <a:cs typeface="Trebuchet MS"/>
              </a:rPr>
              <a:t>care</a:t>
            </a:r>
            <a:r>
              <a:rPr lang="en-US" sz="1600" spc="5" dirty="0">
                <a:cs typeface="Trebuchet MS"/>
              </a:rPr>
              <a:t> </a:t>
            </a:r>
            <a:r>
              <a:rPr lang="en-US" sz="1600" dirty="0">
                <a:cs typeface="Trebuchet MS"/>
              </a:rPr>
              <a:t>needs;</a:t>
            </a:r>
            <a:r>
              <a:rPr lang="en-US" sz="1600" spc="15" dirty="0">
                <a:cs typeface="Trebuchet MS"/>
              </a:rPr>
              <a:t> </a:t>
            </a:r>
            <a:r>
              <a:rPr lang="en-US" sz="1600" dirty="0">
                <a:cs typeface="Trebuchet MS"/>
              </a:rPr>
              <a:t>500,000</a:t>
            </a:r>
            <a:r>
              <a:rPr lang="en-US" sz="1600" spc="10" dirty="0">
                <a:cs typeface="Trebuchet MS"/>
              </a:rPr>
              <a:t> </a:t>
            </a:r>
            <a:r>
              <a:rPr lang="en-US" sz="1600" dirty="0">
                <a:cs typeface="Trebuchet MS"/>
              </a:rPr>
              <a:t>reach</a:t>
            </a:r>
            <a:r>
              <a:rPr lang="en-US" sz="1600" spc="5" dirty="0">
                <a:cs typeface="Trebuchet MS"/>
              </a:rPr>
              <a:t> </a:t>
            </a:r>
            <a:r>
              <a:rPr lang="en-US" sz="1600" dirty="0">
                <a:cs typeface="Trebuchet MS"/>
              </a:rPr>
              <a:t>age</a:t>
            </a:r>
            <a:r>
              <a:rPr lang="en-US" sz="1600" spc="10" dirty="0">
                <a:cs typeface="Trebuchet MS"/>
              </a:rPr>
              <a:t> </a:t>
            </a:r>
            <a:r>
              <a:rPr lang="en-US" sz="1600" spc="-5" dirty="0">
                <a:cs typeface="Trebuchet MS"/>
              </a:rPr>
              <a:t>18 </a:t>
            </a:r>
            <a:r>
              <a:rPr lang="en-US" sz="1600" spc="-509" dirty="0">
                <a:cs typeface="Trebuchet MS"/>
              </a:rPr>
              <a:t> </a:t>
            </a:r>
            <a:r>
              <a:rPr lang="en-US" sz="1600" spc="-30" dirty="0">
                <a:cs typeface="Trebuchet MS"/>
              </a:rPr>
              <a:t>annually</a:t>
            </a:r>
            <a:endParaRPr lang="en-US" sz="1600" dirty="0">
              <a:cs typeface="Trebuchet MS"/>
            </a:endParaRPr>
          </a:p>
          <a:p>
            <a:endParaRPr lang="en-US" sz="1500" dirty="0">
              <a:solidFill>
                <a:srgbClr val="000000"/>
              </a:solidFill>
              <a:latin typeface="Calibri" pitchFamily="34" charset="0"/>
            </a:endParaRPr>
          </a:p>
          <a:p>
            <a:pPr>
              <a:buFont typeface="Arial" pitchFamily="34" charset="0"/>
              <a:buChar char="•"/>
            </a:pPr>
            <a:endParaRPr lang="en-US" sz="1500" dirty="0">
              <a:solidFill>
                <a:srgbClr val="000000"/>
              </a:solidFill>
              <a:latin typeface="Calibri" pitchFamily="34" charset="0"/>
            </a:endParaRPr>
          </a:p>
        </p:txBody>
      </p:sp>
      <p:sp>
        <p:nvSpPr>
          <p:cNvPr id="8" name="TextBox 7"/>
          <p:cNvSpPr txBox="1"/>
          <p:nvPr/>
        </p:nvSpPr>
        <p:spPr>
          <a:xfrm rot="20831515">
            <a:off x="927474" y="1921012"/>
            <a:ext cx="2550568" cy="830997"/>
          </a:xfrm>
          <a:prstGeom prst="rect">
            <a:avLst/>
          </a:prstGeom>
          <a:noFill/>
        </p:spPr>
        <p:txBody>
          <a:bodyPr wrap="square" rtlCol="0">
            <a:spAutoFit/>
          </a:bodyPr>
          <a:lstStyle/>
          <a:p>
            <a:r>
              <a:rPr lang="en-US" sz="1600" dirty="0">
                <a:solidFill>
                  <a:srgbClr val="006600"/>
                </a:solidFill>
              </a:rPr>
              <a:t>Show depth, breadth, frequency and what, where, when, who…</a:t>
            </a:r>
          </a:p>
        </p:txBody>
      </p:sp>
      <p:sp>
        <p:nvSpPr>
          <p:cNvPr id="14" name="Left-Right Arrow 13"/>
          <p:cNvSpPr/>
          <p:nvPr/>
        </p:nvSpPr>
        <p:spPr>
          <a:xfrm rot="13411825">
            <a:off x="3650811" y="1676297"/>
            <a:ext cx="622571" cy="24535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p>
        </p:txBody>
      </p:sp>
      <p:sp>
        <p:nvSpPr>
          <p:cNvPr id="7" name="Arrow: Right 6">
            <a:extLst>
              <a:ext uri="{FF2B5EF4-FFF2-40B4-BE49-F238E27FC236}">
                <a16:creationId xmlns:a16="http://schemas.microsoft.com/office/drawing/2014/main" id="{4135473D-4FEC-433E-B063-CDC1F4FC5037}"/>
              </a:ext>
            </a:extLst>
          </p:cNvPr>
          <p:cNvSpPr/>
          <p:nvPr/>
        </p:nvSpPr>
        <p:spPr>
          <a:xfrm rot="1222513">
            <a:off x="3068210" y="2371923"/>
            <a:ext cx="462984" cy="124698"/>
          </a:xfrm>
          <a:prstGeom prst="rightArrow">
            <a:avLst>
              <a:gd name="adj1" fmla="val 6234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p>
        </p:txBody>
      </p:sp>
      <p:sp>
        <p:nvSpPr>
          <p:cNvPr id="4" name="TextBox 3">
            <a:extLst>
              <a:ext uri="{FF2B5EF4-FFF2-40B4-BE49-F238E27FC236}">
                <a16:creationId xmlns:a16="http://schemas.microsoft.com/office/drawing/2014/main" id="{3DA88AFA-7A43-4A18-9C8E-916364F4C7E4}"/>
              </a:ext>
            </a:extLst>
          </p:cNvPr>
          <p:cNvSpPr txBox="1"/>
          <p:nvPr/>
        </p:nvSpPr>
        <p:spPr>
          <a:xfrm rot="21019823">
            <a:off x="254623" y="3218667"/>
            <a:ext cx="3395639" cy="954107"/>
          </a:xfrm>
          <a:prstGeom prst="rect">
            <a:avLst/>
          </a:prstGeom>
          <a:noFill/>
        </p:spPr>
        <p:txBody>
          <a:bodyPr wrap="square" rtlCol="0">
            <a:spAutoFit/>
          </a:bodyPr>
          <a:lstStyle/>
          <a:p>
            <a:r>
              <a:rPr lang="en-US" sz="1400" dirty="0"/>
              <a:t>Include statements that compare the current state to benchmarks, norms, policies, similar settings –Answer questions like “how much” and “how many”</a:t>
            </a:r>
          </a:p>
        </p:txBody>
      </p:sp>
      <p:sp>
        <p:nvSpPr>
          <p:cNvPr id="11" name="Arrow: Right 10">
            <a:extLst>
              <a:ext uri="{FF2B5EF4-FFF2-40B4-BE49-F238E27FC236}">
                <a16:creationId xmlns:a16="http://schemas.microsoft.com/office/drawing/2014/main" id="{0F454359-D01C-4233-A532-15C9A7ED95BC}"/>
              </a:ext>
            </a:extLst>
          </p:cNvPr>
          <p:cNvSpPr/>
          <p:nvPr/>
        </p:nvSpPr>
        <p:spPr>
          <a:xfrm rot="20952511">
            <a:off x="3042335" y="3193341"/>
            <a:ext cx="610137" cy="166802"/>
          </a:xfrm>
          <a:prstGeom prst="rightArrow">
            <a:avLst>
              <a:gd name="adj1" fmla="val 6234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p>
        </p:txBody>
      </p:sp>
    </p:spTree>
    <p:extLst>
      <p:ext uri="{BB962C8B-B14F-4D97-AF65-F5344CB8AC3E}">
        <p14:creationId xmlns:p14="http://schemas.microsoft.com/office/powerpoint/2010/main" val="1915537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2114F3-0474-40B2-B14D-0BDD3866AF6C}"/>
              </a:ext>
            </a:extLst>
          </p:cNvPr>
          <p:cNvSpPr>
            <a:spLocks noGrp="1"/>
          </p:cNvSpPr>
          <p:nvPr>
            <p:ph type="title"/>
          </p:nvPr>
        </p:nvSpPr>
        <p:spPr>
          <a:xfrm>
            <a:off x="466844" y="539883"/>
            <a:ext cx="6727206" cy="767878"/>
          </a:xfrm>
        </p:spPr>
        <p:txBody>
          <a:bodyPr>
            <a:normAutofit fontScale="90000"/>
          </a:bodyPr>
          <a:lstStyle/>
          <a:p>
            <a:r>
              <a:rPr lang="en-US" dirty="0"/>
              <a:t>ACGME QI-related expectations for residents and fellows</a:t>
            </a:r>
          </a:p>
        </p:txBody>
      </p:sp>
      <p:sp>
        <p:nvSpPr>
          <p:cNvPr id="6" name="Content Placeholder 5">
            <a:extLst>
              <a:ext uri="{FF2B5EF4-FFF2-40B4-BE49-F238E27FC236}">
                <a16:creationId xmlns:a16="http://schemas.microsoft.com/office/drawing/2014/main" id="{78749834-5B1B-4EE0-BB30-A395E5692E92}"/>
              </a:ext>
            </a:extLst>
          </p:cNvPr>
          <p:cNvSpPr>
            <a:spLocks noGrp="1"/>
          </p:cNvSpPr>
          <p:nvPr>
            <p:ph idx="1"/>
          </p:nvPr>
        </p:nvSpPr>
        <p:spPr>
          <a:xfrm>
            <a:off x="466844" y="1589432"/>
            <a:ext cx="8210311" cy="3570043"/>
          </a:xfrm>
        </p:spPr>
        <p:txBody>
          <a:bodyPr/>
          <a:lstStyle/>
          <a:p>
            <a:pPr marL="0" indent="0">
              <a:buNone/>
            </a:pPr>
            <a:r>
              <a:rPr lang="en-US" sz="1800" b="1" dirty="0"/>
              <a:t>1. Educated about QI</a:t>
            </a:r>
          </a:p>
          <a:p>
            <a:pPr marL="0" indent="0">
              <a:buNone/>
            </a:pPr>
            <a:r>
              <a:rPr lang="en-US" sz="1800" b="1" dirty="0"/>
              <a:t>2. Oriented to the clinical site’s QI priorities</a:t>
            </a:r>
          </a:p>
          <a:p>
            <a:pPr marL="0" indent="0">
              <a:buNone/>
            </a:pPr>
            <a:r>
              <a:rPr lang="en-US" sz="1800" dirty="0"/>
              <a:t>3. Participate in QI projects</a:t>
            </a:r>
          </a:p>
          <a:p>
            <a:pPr marL="0" indent="0">
              <a:buNone/>
            </a:pPr>
            <a:r>
              <a:rPr lang="en-US" sz="1800" dirty="0"/>
              <a:t>4. Understand underuse, misuse, and overuse of healthcare resources</a:t>
            </a:r>
          </a:p>
          <a:p>
            <a:pPr marL="0" indent="0">
              <a:buNone/>
            </a:pPr>
            <a:r>
              <a:rPr lang="en-US" sz="1800" dirty="0"/>
              <a:t>5. Receive quality-related data </a:t>
            </a:r>
          </a:p>
          <a:p>
            <a:pPr marL="0" indent="0">
              <a:buNone/>
            </a:pPr>
            <a:r>
              <a:rPr lang="en-US" sz="1800" dirty="0"/>
              <a:t>6. Participate in QI-related committees </a:t>
            </a:r>
          </a:p>
          <a:p>
            <a:endParaRPr lang="en-US" sz="1800" dirty="0"/>
          </a:p>
          <a:p>
            <a:endParaRPr lang="en-US" dirty="0"/>
          </a:p>
        </p:txBody>
      </p:sp>
      <p:pic>
        <p:nvPicPr>
          <p:cNvPr id="5122" name="Picture 2" descr="Image result for acgme logo">
            <a:extLst>
              <a:ext uri="{FF2B5EF4-FFF2-40B4-BE49-F238E27FC236}">
                <a16:creationId xmlns:a16="http://schemas.microsoft.com/office/drawing/2014/main" id="{E35E734D-982B-49E1-BE88-B0BFF18538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4050" y="1828145"/>
            <a:ext cx="1243688" cy="824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157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500"/>
                                        <p:tgtEl>
                                          <p:spTgt spid="6">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fade">
                                      <p:cBhvr>
                                        <p:cTn id="24"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1B1A-00D1-41F8-96B3-A52501A7CA45}"/>
              </a:ext>
            </a:extLst>
          </p:cNvPr>
          <p:cNvSpPr>
            <a:spLocks noGrp="1"/>
          </p:cNvSpPr>
          <p:nvPr>
            <p:ph type="title"/>
          </p:nvPr>
        </p:nvSpPr>
        <p:spPr>
          <a:xfrm>
            <a:off x="1319514" y="286546"/>
            <a:ext cx="6770938" cy="767878"/>
          </a:xfrm>
        </p:spPr>
        <p:txBody>
          <a:bodyPr/>
          <a:lstStyle/>
          <a:p>
            <a:r>
              <a:rPr lang="en-US" dirty="0"/>
              <a:t>Current Condition mapping session </a:t>
            </a:r>
          </a:p>
        </p:txBody>
      </p:sp>
      <p:pic>
        <p:nvPicPr>
          <p:cNvPr id="5122" name="Picture 2" descr="Image result for value stream mapping people">
            <a:extLst>
              <a:ext uri="{FF2B5EF4-FFF2-40B4-BE49-F238E27FC236}">
                <a16:creationId xmlns:a16="http://schemas.microsoft.com/office/drawing/2014/main" id="{524952EB-E8EE-426C-8463-175DE26CA91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672167" y="1370013"/>
            <a:ext cx="5799665" cy="3262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03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155DDF27-6102-4904-9ACA-7692490A5A76}"/>
              </a:ext>
            </a:extLst>
          </p:cNvPr>
          <p:cNvSpPr>
            <a:spLocks noGrp="1" noChangeArrowheads="1"/>
          </p:cNvSpPr>
          <p:nvPr>
            <p:ph type="title"/>
          </p:nvPr>
        </p:nvSpPr>
        <p:spPr>
          <a:noFill/>
          <a:ln>
            <a:noFill/>
          </a:ln>
        </p:spPr>
        <p:txBody>
          <a:bodyPr spcFirstLastPara="1" vert="horz" wrap="square" lIns="51427" tIns="25706" rIns="51427" bIns="25706" rtlCol="0" anchor="b" anchorCtr="0">
            <a:noAutofit/>
          </a:bodyPr>
          <a:lstStyle/>
          <a:p>
            <a:r>
              <a:rPr lang="en-US" dirty="0"/>
              <a:t>Current Condition “map” </a:t>
            </a:r>
            <a:br>
              <a:rPr lang="en-US" dirty="0"/>
            </a:br>
            <a:endParaRPr lang="en-US" dirty="0"/>
          </a:p>
        </p:txBody>
      </p:sp>
      <p:sp>
        <p:nvSpPr>
          <p:cNvPr id="2" name="Rectangle 1">
            <a:extLst>
              <a:ext uri="{FF2B5EF4-FFF2-40B4-BE49-F238E27FC236}">
                <a16:creationId xmlns:a16="http://schemas.microsoft.com/office/drawing/2014/main" id="{75E11430-E3F9-458C-AE25-9E72CB565FC8}"/>
              </a:ext>
            </a:extLst>
          </p:cNvPr>
          <p:cNvSpPr/>
          <p:nvPr/>
        </p:nvSpPr>
        <p:spPr>
          <a:xfrm>
            <a:off x="278034" y="897223"/>
            <a:ext cx="7566555" cy="923330"/>
          </a:xfrm>
          <a:prstGeom prst="rect">
            <a:avLst/>
          </a:prstGeom>
        </p:spPr>
        <p:txBody>
          <a:bodyPr wrap="square">
            <a:spAutoFit/>
          </a:bodyPr>
          <a:lstStyle/>
          <a:p>
            <a:r>
              <a:rPr lang="en-US" i="1" dirty="0"/>
              <a:t>Transition-age patients in my clinic with chronic kidney disease are non-adherent with medications as they move from pediatric to adult nephrology provider teams, leading to suboptimal care</a:t>
            </a:r>
          </a:p>
        </p:txBody>
      </p:sp>
      <p:pic>
        <p:nvPicPr>
          <p:cNvPr id="4" name="Picture 3">
            <a:extLst>
              <a:ext uri="{FF2B5EF4-FFF2-40B4-BE49-F238E27FC236}">
                <a16:creationId xmlns:a16="http://schemas.microsoft.com/office/drawing/2014/main" id="{58EF7A3F-A3B2-4A91-8A68-687DCEF4DD8B}"/>
              </a:ext>
            </a:extLst>
          </p:cNvPr>
          <p:cNvPicPr>
            <a:picLocks noChangeAspect="1"/>
          </p:cNvPicPr>
          <p:nvPr/>
        </p:nvPicPr>
        <p:blipFill>
          <a:blip r:embed="rId3"/>
          <a:stretch>
            <a:fillRect/>
          </a:stretch>
        </p:blipFill>
        <p:spPr>
          <a:xfrm>
            <a:off x="1110075" y="2351032"/>
            <a:ext cx="6462364" cy="1966144"/>
          </a:xfrm>
          <a:prstGeom prst="rect">
            <a:avLst/>
          </a:prstGeom>
        </p:spPr>
      </p:pic>
    </p:spTree>
    <p:extLst>
      <p:ext uri="{BB962C8B-B14F-4D97-AF65-F5344CB8AC3E}">
        <p14:creationId xmlns:p14="http://schemas.microsoft.com/office/powerpoint/2010/main" val="98222275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noAutofit/>
          </a:bodyPr>
          <a:lstStyle/>
          <a:p>
            <a:r>
              <a:rPr lang="en-US" dirty="0"/>
              <a:t>Root Cause Analysis (RCA)</a:t>
            </a:r>
          </a:p>
        </p:txBody>
      </p:sp>
      <p:sp>
        <p:nvSpPr>
          <p:cNvPr id="2" name="Slide Number Placeholder 1">
            <a:extLst>
              <a:ext uri="{FF2B5EF4-FFF2-40B4-BE49-F238E27FC236}">
                <a16:creationId xmlns:a16="http://schemas.microsoft.com/office/drawing/2014/main" id="{91DB3423-8927-418B-B2F4-D9AF1D0A8AF7}"/>
              </a:ext>
            </a:extLst>
          </p:cNvPr>
          <p:cNvSpPr>
            <a:spLocks noGrp="1"/>
          </p:cNvSpPr>
          <p:nvPr>
            <p:ph type="sldNum" sz="quarter" idx="4294967295"/>
          </p:nvPr>
        </p:nvSpPr>
        <p:spPr>
          <a:xfrm>
            <a:off x="7086600" y="4767263"/>
            <a:ext cx="2057400" cy="274637"/>
          </a:xfrm>
        </p:spPr>
        <p:txBody>
          <a:bodyPr/>
          <a:lstStyle/>
          <a:p>
            <a:fld id="{015238DE-81BF-4FFF-94AB-0F6ABEA7BDDD}" type="slidenum">
              <a:rPr lang="en-US" smtClean="0"/>
              <a:t>42</a:t>
            </a:fld>
            <a:endParaRPr lang="en-US"/>
          </a:p>
        </p:txBody>
      </p:sp>
      <p:sp>
        <p:nvSpPr>
          <p:cNvPr id="6" name="Content Placeholder 2"/>
          <p:cNvSpPr txBox="1">
            <a:spLocks/>
          </p:cNvSpPr>
          <p:nvPr/>
        </p:nvSpPr>
        <p:spPr>
          <a:xfrm>
            <a:off x="94796" y="1201285"/>
            <a:ext cx="5597179" cy="3405899"/>
          </a:xfrm>
          <a:prstGeom prst="rect">
            <a:avLst/>
          </a:prstGeom>
        </p:spPr>
        <p:txBody>
          <a:bodyPr>
            <a:noAutofit/>
          </a:bodyPr>
          <a:lstStyle/>
          <a:p>
            <a:pPr marL="257175" lvl="1" indent="-257175" defTabSz="685800">
              <a:spcBef>
                <a:spcPct val="0"/>
              </a:spcBef>
              <a:spcAft>
                <a:spcPts val="1013"/>
              </a:spcAft>
              <a:buSzPct val="100000"/>
              <a:buFont typeface="Arial" panose="020B0604020202020204" pitchFamily="34" charset="0"/>
              <a:buChar char="•"/>
            </a:pPr>
            <a:r>
              <a:rPr lang="en-US" dirty="0">
                <a:cs typeface="Arial" panose="020B0604020202020204" pitchFamily="34" charset="0"/>
              </a:rPr>
              <a:t>A process of finding the underlying reason/s a problem is occurring</a:t>
            </a:r>
          </a:p>
          <a:p>
            <a:pPr marL="257175" indent="-257175" defTabSz="685800">
              <a:spcBef>
                <a:spcPct val="0"/>
              </a:spcBef>
              <a:spcAft>
                <a:spcPts val="1013"/>
              </a:spcAft>
              <a:buSzPct val="100000"/>
              <a:buFont typeface="Arial" panose="020B0604020202020204" pitchFamily="34" charset="0"/>
              <a:buChar char="•"/>
            </a:pPr>
            <a:r>
              <a:rPr lang="en-US" dirty="0">
                <a:cs typeface="Arial" panose="020B0604020202020204" pitchFamily="34" charset="0"/>
              </a:rPr>
              <a:t>A team activity, always including front-line staff</a:t>
            </a:r>
          </a:p>
          <a:p>
            <a:pPr marL="257175" indent="-257175" defTabSz="685800">
              <a:spcBef>
                <a:spcPct val="0"/>
              </a:spcBef>
              <a:spcAft>
                <a:spcPts val="1013"/>
              </a:spcAft>
              <a:buSzPct val="100000"/>
              <a:buFont typeface="Arial" panose="020B0604020202020204" pitchFamily="34" charset="0"/>
              <a:buChar char="•"/>
            </a:pPr>
            <a:r>
              <a:rPr lang="en-US" dirty="0">
                <a:cs typeface="Arial" panose="020B0604020202020204" pitchFamily="34" charset="0"/>
              </a:rPr>
              <a:t>RCA tools and mnemonics help force consideration of all possible root cause domains</a:t>
            </a:r>
          </a:p>
          <a:p>
            <a:pPr marL="257175" indent="-257175" defTabSz="685800">
              <a:spcBef>
                <a:spcPct val="0"/>
              </a:spcBef>
              <a:spcAft>
                <a:spcPts val="1013"/>
              </a:spcAft>
              <a:buSzPct val="100000"/>
              <a:buFont typeface="Arial" panose="020B0604020202020204" pitchFamily="34" charset="0"/>
              <a:buChar char="•"/>
            </a:pPr>
            <a:r>
              <a:rPr lang="en-US" dirty="0">
                <a:cs typeface="Arial" panose="020B0604020202020204" pitchFamily="34" charset="0"/>
              </a:rPr>
              <a:t>Distills possibilities to a small number of strongest root causes </a:t>
            </a:r>
          </a:p>
          <a:p>
            <a:pPr marL="0" lvl="1" defTabSz="685800">
              <a:lnSpc>
                <a:spcPct val="90000"/>
              </a:lnSpc>
              <a:spcBef>
                <a:spcPct val="0"/>
              </a:spcBef>
              <a:spcAft>
                <a:spcPts val="1013"/>
              </a:spcAft>
              <a:buSzPct val="100000"/>
            </a:pPr>
            <a:r>
              <a:rPr lang="en-US" sz="1600" dirty="0">
                <a:cs typeface="Arial" panose="020B0604020202020204" pitchFamily="34" charset="0"/>
              </a:rPr>
              <a:t>    </a:t>
            </a:r>
          </a:p>
        </p:txBody>
      </p:sp>
      <p:pic>
        <p:nvPicPr>
          <p:cNvPr id="5" name="Picture 4">
            <a:extLst>
              <a:ext uri="{FF2B5EF4-FFF2-40B4-BE49-F238E27FC236}">
                <a16:creationId xmlns:a16="http://schemas.microsoft.com/office/drawing/2014/main" id="{24B659DE-A4D7-4743-9D1A-C92534F6662B}"/>
              </a:ext>
            </a:extLst>
          </p:cNvPr>
          <p:cNvPicPr>
            <a:picLocks noChangeAspect="1"/>
          </p:cNvPicPr>
          <p:nvPr/>
        </p:nvPicPr>
        <p:blipFill>
          <a:blip r:embed="rId4"/>
          <a:stretch>
            <a:fillRect/>
          </a:stretch>
        </p:blipFill>
        <p:spPr>
          <a:xfrm>
            <a:off x="5691975" y="2450919"/>
            <a:ext cx="3452025" cy="2156265"/>
          </a:xfrm>
          <a:prstGeom prst="rect">
            <a:avLst/>
          </a:prstGeom>
        </p:spPr>
      </p:pic>
      <p:sp>
        <p:nvSpPr>
          <p:cNvPr id="7" name="Arrow: Right 6">
            <a:extLst>
              <a:ext uri="{FF2B5EF4-FFF2-40B4-BE49-F238E27FC236}">
                <a16:creationId xmlns:a16="http://schemas.microsoft.com/office/drawing/2014/main" id="{090291F5-8751-4CEC-B68D-DAD716A94F29}"/>
              </a:ext>
            </a:extLst>
          </p:cNvPr>
          <p:cNvSpPr/>
          <p:nvPr/>
        </p:nvSpPr>
        <p:spPr>
          <a:xfrm>
            <a:off x="4926385" y="3942215"/>
            <a:ext cx="765590" cy="2981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3762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1067F5C8-B885-4FAF-B2A2-E5B496F5581A}"/>
              </a:ext>
            </a:extLst>
          </p:cNvPr>
          <p:cNvSpPr>
            <a:spLocks noGrp="1" noChangeArrowheads="1"/>
          </p:cNvSpPr>
          <p:nvPr>
            <p:ph type="title"/>
          </p:nvPr>
        </p:nvSpPr>
        <p:spPr>
          <a:noFill/>
          <a:ln>
            <a:noFill/>
          </a:ln>
        </p:spPr>
        <p:txBody>
          <a:bodyPr spcFirstLastPara="1" vert="horz" wrap="square" lIns="51427" tIns="25706" rIns="51427" bIns="25706" rtlCol="0" anchor="b" anchorCtr="0">
            <a:noAutofit/>
          </a:bodyPr>
          <a:lstStyle/>
          <a:p>
            <a:r>
              <a:rPr lang="en-US" sz="2000" dirty="0"/>
              <a:t>Root Cause Analysis </a:t>
            </a:r>
            <a:br>
              <a:rPr lang="en-US" sz="2000" dirty="0"/>
            </a:br>
            <a:r>
              <a:rPr lang="en-US" sz="2000" dirty="0"/>
              <a:t>Fishbone diagram example</a:t>
            </a:r>
          </a:p>
        </p:txBody>
      </p:sp>
      <p:sp>
        <p:nvSpPr>
          <p:cNvPr id="13316" name="Line 4">
            <a:extLst>
              <a:ext uri="{FF2B5EF4-FFF2-40B4-BE49-F238E27FC236}">
                <a16:creationId xmlns:a16="http://schemas.microsoft.com/office/drawing/2014/main" id="{0864ABD5-1AEB-47EE-8401-4CFC36F643EF}"/>
              </a:ext>
            </a:extLst>
          </p:cNvPr>
          <p:cNvSpPr>
            <a:spLocks noChangeShapeType="1"/>
          </p:cNvSpPr>
          <p:nvPr/>
        </p:nvSpPr>
        <p:spPr bwMode="auto">
          <a:xfrm>
            <a:off x="2129732" y="2784277"/>
            <a:ext cx="4462165" cy="0"/>
          </a:xfrm>
          <a:prstGeom prst="line">
            <a:avLst/>
          </a:prstGeom>
          <a:noFill/>
          <a:ln w="25400" cap="flat" cmpd="sng">
            <a:solidFill>
              <a:schemeClr val="accent1"/>
            </a:solidFill>
            <a:prstDash val="solid"/>
            <a:round/>
            <a:headEnd type="none" w="med" len="med"/>
            <a:tailEnd type="none" w="med" len="med"/>
          </a:ln>
          <a:effectLst>
            <a:outerShdw dist="23000" dir="5400000" algn="ctr" rotWithShape="0">
              <a:srgbClr val="000000">
                <a:alpha val="34998"/>
              </a:srgbClr>
            </a:outerShdw>
          </a:effectLst>
        </p:spPr>
        <p:txBody>
          <a:bodyPr lIns="25718" rIns="25718"/>
          <a:lstStyle/>
          <a:p>
            <a:pPr>
              <a:defRPr/>
            </a:pPr>
            <a:endParaRPr lang="en-US" sz="1013"/>
          </a:p>
        </p:txBody>
      </p:sp>
      <p:sp>
        <p:nvSpPr>
          <p:cNvPr id="13317" name="AutoShape 5">
            <a:extLst>
              <a:ext uri="{FF2B5EF4-FFF2-40B4-BE49-F238E27FC236}">
                <a16:creationId xmlns:a16="http://schemas.microsoft.com/office/drawing/2014/main" id="{9F5B8F51-C437-4519-916C-24CBC6CC57B9}"/>
              </a:ext>
            </a:extLst>
          </p:cNvPr>
          <p:cNvSpPr>
            <a:spLocks/>
          </p:cNvSpPr>
          <p:nvPr/>
        </p:nvSpPr>
        <p:spPr bwMode="auto">
          <a:xfrm rot="5400000" flipH="1">
            <a:off x="6047632" y="2296270"/>
            <a:ext cx="949226" cy="9858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600" y="21600"/>
                </a:lnTo>
                <a:lnTo>
                  <a:pt x="0" y="21600"/>
                </a:lnTo>
                <a:close/>
              </a:path>
            </a:pathLst>
          </a:custGeom>
          <a:solidFill>
            <a:srgbClr val="FFFFFF"/>
          </a:solidFill>
          <a:ln w="25400" cap="flat" cmpd="sng">
            <a:solidFill>
              <a:schemeClr val="accent1"/>
            </a:solidFill>
            <a:prstDash val="solid"/>
            <a:bevel/>
            <a:headEnd type="none" w="med" len="med"/>
            <a:tailEnd type="none" w="med" len="med"/>
          </a:ln>
          <a:effectLst>
            <a:outerShdw dist="23000" dir="5400000" algn="ctr" rotWithShape="0">
              <a:srgbClr val="000000">
                <a:alpha val="34998"/>
              </a:srgbClr>
            </a:outerShdw>
          </a:effectLst>
        </p:spPr>
        <p:txBody>
          <a:bodyPr lIns="25717" tIns="25717" rIns="25717" bIns="25717" anchor="ctr"/>
          <a:lstStyle/>
          <a:p>
            <a:pPr>
              <a:defRPr/>
            </a:pPr>
            <a:endParaRPr lang="en-US" sz="1013"/>
          </a:p>
        </p:txBody>
      </p:sp>
      <p:sp>
        <p:nvSpPr>
          <p:cNvPr id="8199" name="Rectangle 6">
            <a:extLst>
              <a:ext uri="{FF2B5EF4-FFF2-40B4-BE49-F238E27FC236}">
                <a16:creationId xmlns:a16="http://schemas.microsoft.com/office/drawing/2014/main" id="{78FB8FFB-7621-4B82-B511-0A993FD585C0}"/>
              </a:ext>
            </a:extLst>
          </p:cNvPr>
          <p:cNvSpPr>
            <a:spLocks/>
          </p:cNvSpPr>
          <p:nvPr/>
        </p:nvSpPr>
        <p:spPr bwMode="auto">
          <a:xfrm>
            <a:off x="6029325" y="2571751"/>
            <a:ext cx="942975" cy="32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5717" tIns="25717" rIns="25717" bIns="25717">
            <a:spAutoFit/>
          </a:bodyPr>
          <a:lstStyle>
            <a:lvl1pPr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eaLnBrk="1"/>
            <a:r>
              <a:rPr lang="en-US" altLang="en-US" sz="900">
                <a:latin typeface="Helvetica Neue" charset="0"/>
                <a:ea typeface="Helvetica Neue" charset="0"/>
                <a:cs typeface="Helvetica Neue" charset="0"/>
                <a:sym typeface="Helvetica Neue" charset="0"/>
              </a:rPr>
              <a:t>Medication</a:t>
            </a:r>
          </a:p>
          <a:p>
            <a:pPr eaLnBrk="1"/>
            <a:r>
              <a:rPr lang="en-US" altLang="en-US" sz="900">
                <a:latin typeface="Helvetica Neue" charset="0"/>
                <a:ea typeface="Helvetica Neue" charset="0"/>
                <a:cs typeface="Helvetica Neue" charset="0"/>
                <a:sym typeface="Helvetica Neue" charset="0"/>
              </a:rPr>
              <a:t>Non-adherence</a:t>
            </a:r>
          </a:p>
        </p:txBody>
      </p:sp>
      <p:sp>
        <p:nvSpPr>
          <p:cNvPr id="13319" name="Line 7">
            <a:extLst>
              <a:ext uri="{FF2B5EF4-FFF2-40B4-BE49-F238E27FC236}">
                <a16:creationId xmlns:a16="http://schemas.microsoft.com/office/drawing/2014/main" id="{58F86D27-4D5B-4BA5-B312-21C90836BA18}"/>
              </a:ext>
            </a:extLst>
          </p:cNvPr>
          <p:cNvSpPr>
            <a:spLocks noChangeShapeType="1"/>
          </p:cNvSpPr>
          <p:nvPr/>
        </p:nvSpPr>
        <p:spPr bwMode="auto">
          <a:xfrm flipV="1">
            <a:off x="2437806" y="2780705"/>
            <a:ext cx="1311772" cy="1314450"/>
          </a:xfrm>
          <a:prstGeom prst="line">
            <a:avLst/>
          </a:prstGeom>
          <a:noFill/>
          <a:ln w="25400" cap="flat" cmpd="sng">
            <a:solidFill>
              <a:schemeClr val="accent1"/>
            </a:solidFill>
            <a:prstDash val="solid"/>
            <a:round/>
            <a:headEnd type="none" w="med" len="med"/>
            <a:tailEnd type="none" w="med" len="med"/>
          </a:ln>
          <a:effectLst>
            <a:outerShdw dist="23000" dir="5400000" algn="ctr" rotWithShape="0">
              <a:srgbClr val="000000">
                <a:alpha val="34998"/>
              </a:srgbClr>
            </a:outerShdw>
          </a:effectLst>
        </p:spPr>
        <p:txBody>
          <a:bodyPr lIns="25718" rIns="25718"/>
          <a:lstStyle/>
          <a:p>
            <a:pPr>
              <a:defRPr/>
            </a:pPr>
            <a:endParaRPr lang="en-US" sz="1013"/>
          </a:p>
        </p:txBody>
      </p:sp>
      <p:sp>
        <p:nvSpPr>
          <p:cNvPr id="13320" name="Line 8">
            <a:extLst>
              <a:ext uri="{FF2B5EF4-FFF2-40B4-BE49-F238E27FC236}">
                <a16:creationId xmlns:a16="http://schemas.microsoft.com/office/drawing/2014/main" id="{21CFB601-3A02-4613-83CD-DF6BE70AA191}"/>
              </a:ext>
            </a:extLst>
          </p:cNvPr>
          <p:cNvSpPr>
            <a:spLocks noChangeShapeType="1"/>
          </p:cNvSpPr>
          <p:nvPr/>
        </p:nvSpPr>
        <p:spPr bwMode="auto">
          <a:xfrm flipV="1">
            <a:off x="4287144" y="2780705"/>
            <a:ext cx="1313557" cy="1314450"/>
          </a:xfrm>
          <a:prstGeom prst="line">
            <a:avLst/>
          </a:prstGeom>
          <a:noFill/>
          <a:ln w="25400" cap="flat" cmpd="sng">
            <a:solidFill>
              <a:schemeClr val="accent1"/>
            </a:solidFill>
            <a:prstDash val="solid"/>
            <a:round/>
            <a:headEnd type="none" w="med" len="med"/>
            <a:tailEnd type="none" w="med" len="med"/>
          </a:ln>
          <a:effectLst>
            <a:outerShdw dist="23000" dir="5400000" algn="ctr" rotWithShape="0">
              <a:srgbClr val="000000">
                <a:alpha val="34998"/>
              </a:srgbClr>
            </a:outerShdw>
          </a:effectLst>
        </p:spPr>
        <p:txBody>
          <a:bodyPr lIns="25718" rIns="25718"/>
          <a:lstStyle/>
          <a:p>
            <a:pPr>
              <a:defRPr/>
            </a:pPr>
            <a:endParaRPr lang="en-US" sz="1013"/>
          </a:p>
        </p:txBody>
      </p:sp>
      <p:sp>
        <p:nvSpPr>
          <p:cNvPr id="13321" name="Line 9">
            <a:extLst>
              <a:ext uri="{FF2B5EF4-FFF2-40B4-BE49-F238E27FC236}">
                <a16:creationId xmlns:a16="http://schemas.microsoft.com/office/drawing/2014/main" id="{AF23815E-D043-403F-AB0E-DCD7CD65CBF1}"/>
              </a:ext>
            </a:extLst>
          </p:cNvPr>
          <p:cNvSpPr>
            <a:spLocks noChangeShapeType="1"/>
          </p:cNvSpPr>
          <p:nvPr/>
        </p:nvSpPr>
        <p:spPr bwMode="auto">
          <a:xfrm flipH="1" flipV="1">
            <a:off x="2437806" y="1457325"/>
            <a:ext cx="1311772" cy="1314450"/>
          </a:xfrm>
          <a:prstGeom prst="line">
            <a:avLst/>
          </a:prstGeom>
          <a:noFill/>
          <a:ln w="25400" cap="flat" cmpd="sng">
            <a:solidFill>
              <a:schemeClr val="accent1"/>
            </a:solidFill>
            <a:prstDash val="solid"/>
            <a:round/>
            <a:headEnd type="none" w="med" len="med"/>
            <a:tailEnd type="none" w="med" len="med"/>
          </a:ln>
          <a:effectLst>
            <a:outerShdw dist="23000" dir="5400000" algn="ctr" rotWithShape="0">
              <a:srgbClr val="000000">
                <a:alpha val="34998"/>
              </a:srgbClr>
            </a:outerShdw>
          </a:effectLst>
        </p:spPr>
        <p:txBody>
          <a:bodyPr lIns="25718" rIns="25718"/>
          <a:lstStyle/>
          <a:p>
            <a:pPr>
              <a:defRPr/>
            </a:pPr>
            <a:endParaRPr lang="en-US" sz="1013"/>
          </a:p>
        </p:txBody>
      </p:sp>
      <p:sp>
        <p:nvSpPr>
          <p:cNvPr id="13322" name="Line 10">
            <a:extLst>
              <a:ext uri="{FF2B5EF4-FFF2-40B4-BE49-F238E27FC236}">
                <a16:creationId xmlns:a16="http://schemas.microsoft.com/office/drawing/2014/main" id="{BAAEEE4C-2FD4-4568-8F95-C1FF1F9CBBA5}"/>
              </a:ext>
            </a:extLst>
          </p:cNvPr>
          <p:cNvSpPr>
            <a:spLocks noChangeShapeType="1"/>
          </p:cNvSpPr>
          <p:nvPr/>
        </p:nvSpPr>
        <p:spPr bwMode="auto">
          <a:xfrm flipH="1" flipV="1">
            <a:off x="4286250" y="1457325"/>
            <a:ext cx="1314450" cy="1314450"/>
          </a:xfrm>
          <a:prstGeom prst="line">
            <a:avLst/>
          </a:prstGeom>
          <a:noFill/>
          <a:ln w="25400" cap="flat" cmpd="sng">
            <a:solidFill>
              <a:schemeClr val="accent1"/>
            </a:solidFill>
            <a:prstDash val="solid"/>
            <a:round/>
            <a:headEnd type="none" w="med" len="med"/>
            <a:tailEnd type="none" w="med" len="med"/>
          </a:ln>
          <a:effectLst>
            <a:outerShdw dist="23000" dir="5400000" algn="ctr" rotWithShape="0">
              <a:srgbClr val="000000">
                <a:alpha val="34998"/>
              </a:srgbClr>
            </a:outerShdw>
          </a:effectLst>
        </p:spPr>
        <p:txBody>
          <a:bodyPr lIns="25718" rIns="25718"/>
          <a:lstStyle/>
          <a:p>
            <a:pPr>
              <a:defRPr/>
            </a:pPr>
            <a:endParaRPr lang="en-US" sz="1013"/>
          </a:p>
        </p:txBody>
      </p:sp>
      <p:sp>
        <p:nvSpPr>
          <p:cNvPr id="13323" name="Rectangle 11">
            <a:extLst>
              <a:ext uri="{FF2B5EF4-FFF2-40B4-BE49-F238E27FC236}">
                <a16:creationId xmlns:a16="http://schemas.microsoft.com/office/drawing/2014/main" id="{E732FA7E-C5C6-4195-9373-F6DCEFFE6282}"/>
              </a:ext>
            </a:extLst>
          </p:cNvPr>
          <p:cNvSpPr>
            <a:spLocks/>
          </p:cNvSpPr>
          <p:nvPr/>
        </p:nvSpPr>
        <p:spPr bwMode="auto">
          <a:xfrm>
            <a:off x="2070795" y="4190703"/>
            <a:ext cx="305211" cy="207813"/>
          </a:xfrm>
          <a:prstGeom prst="rect">
            <a:avLst/>
          </a:prstGeom>
          <a:gradFill rotWithShape="0">
            <a:gsLst>
              <a:gs pos="0">
                <a:srgbClr val="F0EAF9"/>
              </a:gs>
              <a:gs pos="65001">
                <a:srgbClr val="D8C9EE"/>
              </a:gs>
              <a:gs pos="100000">
                <a:srgbClr val="C8B2E9"/>
              </a:gs>
            </a:gsLst>
            <a:lin ang="5400000"/>
          </a:gradFill>
          <a:ln w="9525" cap="flat" cmpd="sng">
            <a:solidFill>
              <a:srgbClr val="7D60A0"/>
            </a:solidFill>
            <a:prstDash val="solid"/>
            <a:bevel/>
            <a:headEnd type="none" w="med" len="med"/>
            <a:tailEnd type="none" w="med" len="med"/>
          </a:ln>
          <a:effectLst>
            <a:outerShdw dist="23000" dir="5400000" algn="ctr" rotWithShape="0">
              <a:srgbClr val="000000">
                <a:alpha val="34998"/>
              </a:srgbClr>
            </a:outerShdw>
          </a:effectLst>
        </p:spPr>
        <p:txBody>
          <a:bodyPr wrap="none" lIns="25717" tIns="25717" rIns="25717" bIns="25717">
            <a:spAutoFit/>
          </a:bodyPr>
          <a:lstStyle/>
          <a:p>
            <a:pPr>
              <a:defRPr/>
            </a:pPr>
            <a:r>
              <a:rPr lang="en-US" sz="1013">
                <a:latin typeface="Helvetica Neue" charset="0"/>
                <a:ea typeface="Helvetica Neue" charset="0"/>
                <a:cs typeface="Helvetica Neue" charset="0"/>
                <a:sym typeface="Helvetica Neue" charset="0"/>
              </a:rPr>
              <a:t>Man</a:t>
            </a:r>
          </a:p>
        </p:txBody>
      </p:sp>
      <p:sp>
        <p:nvSpPr>
          <p:cNvPr id="13324" name="Rectangle 12">
            <a:extLst>
              <a:ext uri="{FF2B5EF4-FFF2-40B4-BE49-F238E27FC236}">
                <a16:creationId xmlns:a16="http://schemas.microsoft.com/office/drawing/2014/main" id="{130F1B58-3E35-4B8C-8736-87A313E3BF42}"/>
              </a:ext>
            </a:extLst>
          </p:cNvPr>
          <p:cNvSpPr>
            <a:spLocks/>
          </p:cNvSpPr>
          <p:nvPr/>
        </p:nvSpPr>
        <p:spPr bwMode="auto">
          <a:xfrm>
            <a:off x="2366368" y="1248371"/>
            <a:ext cx="552073" cy="207813"/>
          </a:xfrm>
          <a:prstGeom prst="rect">
            <a:avLst/>
          </a:prstGeom>
          <a:gradFill rotWithShape="0">
            <a:gsLst>
              <a:gs pos="0">
                <a:srgbClr val="F0EAF9"/>
              </a:gs>
              <a:gs pos="65001">
                <a:srgbClr val="D8C9EE"/>
              </a:gs>
              <a:gs pos="100000">
                <a:srgbClr val="C8B2E9"/>
              </a:gs>
            </a:gsLst>
            <a:lin ang="5400000"/>
          </a:gradFill>
          <a:ln w="9525" cap="flat" cmpd="sng">
            <a:solidFill>
              <a:srgbClr val="7D60A0"/>
            </a:solidFill>
            <a:prstDash val="solid"/>
            <a:bevel/>
            <a:headEnd type="none" w="med" len="med"/>
            <a:tailEnd type="none" w="med" len="med"/>
          </a:ln>
          <a:effectLst>
            <a:outerShdw dist="23000" dir="5400000" algn="ctr" rotWithShape="0">
              <a:srgbClr val="000000">
                <a:alpha val="34998"/>
              </a:srgbClr>
            </a:outerShdw>
          </a:effectLst>
        </p:spPr>
        <p:txBody>
          <a:bodyPr wrap="none" lIns="25717" tIns="25717" rIns="25717" bIns="25717">
            <a:spAutoFit/>
          </a:bodyPr>
          <a:lstStyle/>
          <a:p>
            <a:pPr>
              <a:defRPr/>
            </a:pPr>
            <a:r>
              <a:rPr lang="en-US" sz="1013">
                <a:latin typeface="Helvetica Neue" charset="0"/>
                <a:ea typeface="Helvetica Neue" charset="0"/>
                <a:cs typeface="Helvetica Neue" charset="0"/>
                <a:sym typeface="Helvetica Neue" charset="0"/>
              </a:rPr>
              <a:t>Methods</a:t>
            </a:r>
          </a:p>
        </p:txBody>
      </p:sp>
      <p:sp>
        <p:nvSpPr>
          <p:cNvPr id="13325" name="Rectangle 13">
            <a:extLst>
              <a:ext uri="{FF2B5EF4-FFF2-40B4-BE49-F238E27FC236}">
                <a16:creationId xmlns:a16="http://schemas.microsoft.com/office/drawing/2014/main" id="{BB18FB41-66D2-4191-A150-A523CCD1CBDF}"/>
              </a:ext>
            </a:extLst>
          </p:cNvPr>
          <p:cNvSpPr>
            <a:spLocks/>
          </p:cNvSpPr>
          <p:nvPr/>
        </p:nvSpPr>
        <p:spPr bwMode="auto">
          <a:xfrm>
            <a:off x="4217492" y="1248371"/>
            <a:ext cx="515205" cy="207813"/>
          </a:xfrm>
          <a:prstGeom prst="rect">
            <a:avLst/>
          </a:prstGeom>
          <a:gradFill rotWithShape="0">
            <a:gsLst>
              <a:gs pos="0">
                <a:srgbClr val="F0EAF9"/>
              </a:gs>
              <a:gs pos="65001">
                <a:srgbClr val="D8C9EE"/>
              </a:gs>
              <a:gs pos="100000">
                <a:srgbClr val="C8B2E9"/>
              </a:gs>
            </a:gsLst>
            <a:lin ang="5400000"/>
          </a:gradFill>
          <a:ln w="9525" cap="flat" cmpd="sng">
            <a:solidFill>
              <a:srgbClr val="7D60A0"/>
            </a:solidFill>
            <a:prstDash val="solid"/>
            <a:bevel/>
            <a:headEnd type="none" w="med" len="med"/>
            <a:tailEnd type="none" w="med" len="med"/>
          </a:ln>
          <a:effectLst>
            <a:outerShdw dist="23000" dir="5400000" algn="ctr" rotWithShape="0">
              <a:srgbClr val="000000">
                <a:alpha val="34998"/>
              </a:srgbClr>
            </a:outerShdw>
          </a:effectLst>
        </p:spPr>
        <p:txBody>
          <a:bodyPr wrap="none" lIns="25717" tIns="25717" rIns="25717" bIns="25717">
            <a:spAutoFit/>
          </a:bodyPr>
          <a:lstStyle/>
          <a:p>
            <a:pPr>
              <a:defRPr/>
            </a:pPr>
            <a:r>
              <a:rPr lang="en-US" sz="1013">
                <a:latin typeface="Helvetica Neue" charset="0"/>
                <a:ea typeface="Helvetica Neue" charset="0"/>
                <a:cs typeface="Helvetica Neue" charset="0"/>
                <a:sym typeface="Helvetica Neue" charset="0"/>
              </a:rPr>
              <a:t>Material</a:t>
            </a:r>
          </a:p>
        </p:txBody>
      </p:sp>
      <p:sp>
        <p:nvSpPr>
          <p:cNvPr id="13326" name="Rectangle 14">
            <a:extLst>
              <a:ext uri="{FF2B5EF4-FFF2-40B4-BE49-F238E27FC236}">
                <a16:creationId xmlns:a16="http://schemas.microsoft.com/office/drawing/2014/main" id="{D26A7DDC-0F90-4486-8208-9D61A93C20F7}"/>
              </a:ext>
            </a:extLst>
          </p:cNvPr>
          <p:cNvSpPr>
            <a:spLocks/>
          </p:cNvSpPr>
          <p:nvPr/>
        </p:nvSpPr>
        <p:spPr bwMode="auto">
          <a:xfrm>
            <a:off x="4201419" y="4161235"/>
            <a:ext cx="544059" cy="207813"/>
          </a:xfrm>
          <a:prstGeom prst="rect">
            <a:avLst/>
          </a:prstGeom>
          <a:gradFill rotWithShape="0">
            <a:gsLst>
              <a:gs pos="0">
                <a:srgbClr val="F0EAF9"/>
              </a:gs>
              <a:gs pos="65001">
                <a:srgbClr val="D8C9EE"/>
              </a:gs>
              <a:gs pos="100000">
                <a:srgbClr val="C8B2E9"/>
              </a:gs>
            </a:gsLst>
            <a:lin ang="5400000"/>
          </a:gradFill>
          <a:ln w="9525" cap="flat" cmpd="sng">
            <a:solidFill>
              <a:srgbClr val="7D60A0"/>
            </a:solidFill>
            <a:prstDash val="solid"/>
            <a:bevel/>
            <a:headEnd type="none" w="med" len="med"/>
            <a:tailEnd type="none" w="med" len="med"/>
          </a:ln>
          <a:effectLst>
            <a:outerShdw dist="23000" dir="5400000" algn="ctr" rotWithShape="0">
              <a:srgbClr val="000000">
                <a:alpha val="34998"/>
              </a:srgbClr>
            </a:outerShdw>
          </a:effectLst>
        </p:spPr>
        <p:txBody>
          <a:bodyPr wrap="none" lIns="25717" tIns="25717" rIns="25717" bIns="25717">
            <a:spAutoFit/>
          </a:bodyPr>
          <a:lstStyle/>
          <a:p>
            <a:pPr>
              <a:defRPr/>
            </a:pPr>
            <a:r>
              <a:rPr lang="en-US" sz="1013">
                <a:latin typeface="Helvetica Neue" charset="0"/>
                <a:ea typeface="Helvetica Neue" charset="0"/>
                <a:cs typeface="Helvetica Neue" charset="0"/>
                <a:sym typeface="Helvetica Neue" charset="0"/>
              </a:rPr>
              <a:t>Machine</a:t>
            </a:r>
          </a:p>
        </p:txBody>
      </p:sp>
      <p:sp>
        <p:nvSpPr>
          <p:cNvPr id="13327" name="Line 15">
            <a:extLst>
              <a:ext uri="{FF2B5EF4-FFF2-40B4-BE49-F238E27FC236}">
                <a16:creationId xmlns:a16="http://schemas.microsoft.com/office/drawing/2014/main" id="{06571D1D-BC1A-4921-8ECA-AACD06BA8D64}"/>
              </a:ext>
            </a:extLst>
          </p:cNvPr>
          <p:cNvSpPr>
            <a:spLocks noChangeShapeType="1"/>
          </p:cNvSpPr>
          <p:nvPr/>
        </p:nvSpPr>
        <p:spPr bwMode="auto">
          <a:xfrm>
            <a:off x="4542532" y="1721644"/>
            <a:ext cx="339329" cy="0"/>
          </a:xfrm>
          <a:prstGeom prst="line">
            <a:avLst/>
          </a:prstGeom>
          <a:noFill/>
          <a:ln w="25400" cap="flat" cmpd="sng">
            <a:solidFill>
              <a:schemeClr val="accent1"/>
            </a:solidFill>
            <a:prstDash val="solid"/>
            <a:round/>
            <a:headEnd type="none" w="med" len="med"/>
            <a:tailEnd type="none" w="med" len="med"/>
          </a:ln>
          <a:effectLst>
            <a:outerShdw dist="23000" dir="5400000" algn="ctr" rotWithShape="0">
              <a:srgbClr val="000000">
                <a:alpha val="34998"/>
              </a:srgbClr>
            </a:outerShdw>
          </a:effectLst>
        </p:spPr>
        <p:txBody>
          <a:bodyPr lIns="25718" rIns="25718"/>
          <a:lstStyle/>
          <a:p>
            <a:pPr>
              <a:defRPr/>
            </a:pPr>
            <a:endParaRPr lang="en-US" sz="1013"/>
          </a:p>
        </p:txBody>
      </p:sp>
      <p:sp>
        <p:nvSpPr>
          <p:cNvPr id="8209" name="Rectangle 16">
            <a:extLst>
              <a:ext uri="{FF2B5EF4-FFF2-40B4-BE49-F238E27FC236}">
                <a16:creationId xmlns:a16="http://schemas.microsoft.com/office/drawing/2014/main" id="{B9A5CB4E-028F-4F4E-8477-A792C215A509}"/>
              </a:ext>
            </a:extLst>
          </p:cNvPr>
          <p:cNvSpPr>
            <a:spLocks/>
          </p:cNvSpPr>
          <p:nvPr/>
        </p:nvSpPr>
        <p:spPr bwMode="auto">
          <a:xfrm>
            <a:off x="4966693" y="1633241"/>
            <a:ext cx="1161214" cy="190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5717" tIns="25717" rIns="25717" bIns="25717">
            <a:spAutoFit/>
          </a:bodyPr>
          <a:lstStyle>
            <a:lvl1pPr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eaLnBrk="1"/>
            <a:r>
              <a:rPr lang="en-US" altLang="en-US" sz="900">
                <a:latin typeface="Helvetica Neue" charset="0"/>
                <a:ea typeface="Helvetica Neue" charset="0"/>
                <a:cs typeface="Helvetica Neue" charset="0"/>
                <a:sym typeface="Helvetica Neue" charset="0"/>
              </a:rPr>
              <a:t>Records not available</a:t>
            </a:r>
          </a:p>
        </p:txBody>
      </p:sp>
      <p:sp>
        <p:nvSpPr>
          <p:cNvPr id="13329" name="Line 17">
            <a:extLst>
              <a:ext uri="{FF2B5EF4-FFF2-40B4-BE49-F238E27FC236}">
                <a16:creationId xmlns:a16="http://schemas.microsoft.com/office/drawing/2014/main" id="{A24CC53E-D879-4D15-A9A7-68E47CE9F7B3}"/>
              </a:ext>
            </a:extLst>
          </p:cNvPr>
          <p:cNvSpPr>
            <a:spLocks noChangeShapeType="1"/>
          </p:cNvSpPr>
          <p:nvPr/>
        </p:nvSpPr>
        <p:spPr bwMode="auto">
          <a:xfrm>
            <a:off x="5066704" y="3343275"/>
            <a:ext cx="339329" cy="0"/>
          </a:xfrm>
          <a:prstGeom prst="line">
            <a:avLst/>
          </a:prstGeom>
          <a:noFill/>
          <a:ln w="25400" cap="flat" cmpd="sng">
            <a:solidFill>
              <a:schemeClr val="accent1"/>
            </a:solidFill>
            <a:prstDash val="solid"/>
            <a:round/>
            <a:headEnd type="none" w="med" len="med"/>
            <a:tailEnd type="none" w="med" len="med"/>
          </a:ln>
          <a:effectLst>
            <a:outerShdw dist="23000" dir="5400000" algn="ctr" rotWithShape="0">
              <a:srgbClr val="000000">
                <a:alpha val="34998"/>
              </a:srgbClr>
            </a:outerShdw>
          </a:effectLst>
        </p:spPr>
        <p:txBody>
          <a:bodyPr lIns="25718" rIns="25718"/>
          <a:lstStyle/>
          <a:p>
            <a:pPr>
              <a:defRPr/>
            </a:pPr>
            <a:endParaRPr lang="en-US" sz="1013"/>
          </a:p>
        </p:txBody>
      </p:sp>
      <p:sp>
        <p:nvSpPr>
          <p:cNvPr id="8211" name="Rectangle 18">
            <a:extLst>
              <a:ext uri="{FF2B5EF4-FFF2-40B4-BE49-F238E27FC236}">
                <a16:creationId xmlns:a16="http://schemas.microsoft.com/office/drawing/2014/main" id="{9B2E87EE-874C-40B7-B321-ACC15760C42C}"/>
              </a:ext>
            </a:extLst>
          </p:cNvPr>
          <p:cNvSpPr>
            <a:spLocks/>
          </p:cNvSpPr>
          <p:nvPr/>
        </p:nvSpPr>
        <p:spPr bwMode="auto">
          <a:xfrm>
            <a:off x="5429250" y="3240585"/>
            <a:ext cx="1039386" cy="190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5717" tIns="25717" rIns="25717" bIns="25717">
            <a:spAutoFit/>
          </a:bodyPr>
          <a:lstStyle>
            <a:lvl1pPr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eaLnBrk="1"/>
            <a:r>
              <a:rPr lang="en-US" altLang="en-US" sz="900">
                <a:latin typeface="Helvetica Neue" charset="0"/>
                <a:ea typeface="Helvetica Neue" charset="0"/>
                <a:cs typeface="Helvetica Neue" charset="0"/>
                <a:sym typeface="Helvetica Neue" charset="0"/>
              </a:rPr>
              <a:t>Pharmacy changes</a:t>
            </a:r>
          </a:p>
        </p:txBody>
      </p:sp>
      <p:sp>
        <p:nvSpPr>
          <p:cNvPr id="13331" name="Line 19">
            <a:extLst>
              <a:ext uri="{FF2B5EF4-FFF2-40B4-BE49-F238E27FC236}">
                <a16:creationId xmlns:a16="http://schemas.microsoft.com/office/drawing/2014/main" id="{3BFF326E-05DB-484E-A7CB-B36CBA77926E}"/>
              </a:ext>
            </a:extLst>
          </p:cNvPr>
          <p:cNvSpPr>
            <a:spLocks noChangeShapeType="1"/>
          </p:cNvSpPr>
          <p:nvPr/>
        </p:nvSpPr>
        <p:spPr bwMode="auto">
          <a:xfrm>
            <a:off x="4873823" y="3529013"/>
            <a:ext cx="339329" cy="0"/>
          </a:xfrm>
          <a:prstGeom prst="line">
            <a:avLst/>
          </a:prstGeom>
          <a:noFill/>
          <a:ln w="25400" cap="flat" cmpd="sng">
            <a:solidFill>
              <a:schemeClr val="accent1"/>
            </a:solidFill>
            <a:prstDash val="solid"/>
            <a:round/>
            <a:headEnd type="none" w="med" len="med"/>
            <a:tailEnd type="none" w="med" len="med"/>
          </a:ln>
          <a:effectLst>
            <a:outerShdw dist="23000" dir="5400000" algn="ctr" rotWithShape="0">
              <a:srgbClr val="000000">
                <a:alpha val="34998"/>
              </a:srgbClr>
            </a:outerShdw>
          </a:effectLst>
        </p:spPr>
        <p:txBody>
          <a:bodyPr lIns="25718" rIns="25718"/>
          <a:lstStyle/>
          <a:p>
            <a:pPr>
              <a:defRPr/>
            </a:pPr>
            <a:endParaRPr lang="en-US" sz="1013"/>
          </a:p>
        </p:txBody>
      </p:sp>
      <p:sp>
        <p:nvSpPr>
          <p:cNvPr id="8213" name="Rectangle 20">
            <a:extLst>
              <a:ext uri="{FF2B5EF4-FFF2-40B4-BE49-F238E27FC236}">
                <a16:creationId xmlns:a16="http://schemas.microsoft.com/office/drawing/2014/main" id="{4093A6E5-508E-4190-8C9C-972067A97D6B}"/>
              </a:ext>
            </a:extLst>
          </p:cNvPr>
          <p:cNvSpPr>
            <a:spLocks/>
          </p:cNvSpPr>
          <p:nvPr/>
        </p:nvSpPr>
        <p:spPr bwMode="auto">
          <a:xfrm>
            <a:off x="5247979" y="3439717"/>
            <a:ext cx="1802415" cy="190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5717" tIns="25717" rIns="25717" bIns="25717">
            <a:spAutoFit/>
          </a:bodyPr>
          <a:lstStyle>
            <a:lvl1pPr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eaLnBrk="1"/>
            <a:r>
              <a:rPr lang="en-US" altLang="en-US" sz="900">
                <a:latin typeface="Helvetica Neue" charset="0"/>
                <a:ea typeface="Helvetica Neue" charset="0"/>
                <a:cs typeface="Helvetica Neue" charset="0"/>
                <a:sym typeface="Helvetica Neue" charset="0"/>
              </a:rPr>
              <a:t>Insurance information not updated</a:t>
            </a:r>
          </a:p>
        </p:txBody>
      </p:sp>
      <p:sp>
        <p:nvSpPr>
          <p:cNvPr id="13333" name="Line 21">
            <a:extLst>
              <a:ext uri="{FF2B5EF4-FFF2-40B4-BE49-F238E27FC236}">
                <a16:creationId xmlns:a16="http://schemas.microsoft.com/office/drawing/2014/main" id="{76C4B9C9-6AFD-4E23-92AE-86EE65DDACD5}"/>
              </a:ext>
            </a:extLst>
          </p:cNvPr>
          <p:cNvSpPr>
            <a:spLocks noChangeShapeType="1"/>
          </p:cNvSpPr>
          <p:nvPr/>
        </p:nvSpPr>
        <p:spPr bwMode="auto">
          <a:xfrm>
            <a:off x="4638079" y="3754041"/>
            <a:ext cx="339329" cy="0"/>
          </a:xfrm>
          <a:prstGeom prst="line">
            <a:avLst/>
          </a:prstGeom>
          <a:noFill/>
          <a:ln w="25400" cap="flat" cmpd="sng">
            <a:solidFill>
              <a:schemeClr val="accent1"/>
            </a:solidFill>
            <a:prstDash val="solid"/>
            <a:round/>
            <a:headEnd type="none" w="med" len="med"/>
            <a:tailEnd type="none" w="med" len="med"/>
          </a:ln>
          <a:effectLst>
            <a:outerShdw dist="23000" dir="5400000" algn="ctr" rotWithShape="0">
              <a:srgbClr val="000000">
                <a:alpha val="34998"/>
              </a:srgbClr>
            </a:outerShdw>
          </a:effectLst>
        </p:spPr>
        <p:txBody>
          <a:bodyPr lIns="25718" rIns="25718"/>
          <a:lstStyle/>
          <a:p>
            <a:pPr>
              <a:defRPr/>
            </a:pPr>
            <a:endParaRPr lang="en-US" sz="1013"/>
          </a:p>
        </p:txBody>
      </p:sp>
      <p:sp>
        <p:nvSpPr>
          <p:cNvPr id="8215" name="Rectangle 22">
            <a:extLst>
              <a:ext uri="{FF2B5EF4-FFF2-40B4-BE49-F238E27FC236}">
                <a16:creationId xmlns:a16="http://schemas.microsoft.com/office/drawing/2014/main" id="{233B9B90-A988-451E-8C7B-C7FBE43D3BC8}"/>
              </a:ext>
            </a:extLst>
          </p:cNvPr>
          <p:cNvSpPr>
            <a:spLocks/>
          </p:cNvSpPr>
          <p:nvPr/>
        </p:nvSpPr>
        <p:spPr bwMode="auto">
          <a:xfrm>
            <a:off x="5010448" y="3651351"/>
            <a:ext cx="1379223" cy="190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5717" tIns="25717" rIns="25717" bIns="25717">
            <a:spAutoFit/>
          </a:bodyPr>
          <a:lstStyle>
            <a:lvl1pPr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eaLnBrk="1"/>
            <a:r>
              <a:rPr lang="en-US" altLang="en-US" sz="900">
                <a:latin typeface="Helvetica Neue" charset="0"/>
                <a:ea typeface="Helvetica Neue" charset="0"/>
                <a:cs typeface="Helvetica Neue" charset="0"/>
                <a:sym typeface="Helvetica Neue" charset="0"/>
              </a:rPr>
              <a:t>No prompt to renew meds</a:t>
            </a:r>
          </a:p>
        </p:txBody>
      </p:sp>
      <p:sp>
        <p:nvSpPr>
          <p:cNvPr id="13335" name="Line 23">
            <a:extLst>
              <a:ext uri="{FF2B5EF4-FFF2-40B4-BE49-F238E27FC236}">
                <a16:creationId xmlns:a16="http://schemas.microsoft.com/office/drawing/2014/main" id="{E3BAC2E7-BC08-41B0-A188-55B67E36CF44}"/>
              </a:ext>
            </a:extLst>
          </p:cNvPr>
          <p:cNvSpPr>
            <a:spLocks noChangeShapeType="1"/>
          </p:cNvSpPr>
          <p:nvPr/>
        </p:nvSpPr>
        <p:spPr bwMode="auto">
          <a:xfrm>
            <a:off x="2723554" y="1743075"/>
            <a:ext cx="339329" cy="0"/>
          </a:xfrm>
          <a:prstGeom prst="line">
            <a:avLst/>
          </a:prstGeom>
          <a:noFill/>
          <a:ln w="25400" cap="flat" cmpd="sng">
            <a:solidFill>
              <a:schemeClr val="accent1"/>
            </a:solidFill>
            <a:prstDash val="solid"/>
            <a:round/>
            <a:headEnd type="none" w="med" len="med"/>
            <a:tailEnd type="none" w="med" len="med"/>
          </a:ln>
          <a:effectLst>
            <a:outerShdw dist="23000" dir="5400000" algn="ctr" rotWithShape="0">
              <a:srgbClr val="000000">
                <a:alpha val="34998"/>
              </a:srgbClr>
            </a:outerShdw>
          </a:effectLst>
        </p:spPr>
        <p:txBody>
          <a:bodyPr lIns="25718" rIns="25718"/>
          <a:lstStyle/>
          <a:p>
            <a:pPr>
              <a:defRPr/>
            </a:pPr>
            <a:endParaRPr lang="en-US" sz="1013"/>
          </a:p>
        </p:txBody>
      </p:sp>
      <p:sp>
        <p:nvSpPr>
          <p:cNvPr id="8217" name="Rectangle 24">
            <a:extLst>
              <a:ext uri="{FF2B5EF4-FFF2-40B4-BE49-F238E27FC236}">
                <a16:creationId xmlns:a16="http://schemas.microsoft.com/office/drawing/2014/main" id="{2ECE7EAB-7D7E-4A00-B555-6B6B923475D6}"/>
              </a:ext>
            </a:extLst>
          </p:cNvPr>
          <p:cNvSpPr>
            <a:spLocks/>
          </p:cNvSpPr>
          <p:nvPr/>
        </p:nvSpPr>
        <p:spPr bwMode="auto">
          <a:xfrm>
            <a:off x="3049489" y="1589485"/>
            <a:ext cx="1379223" cy="32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5717" tIns="25717" rIns="25717" bIns="25717">
            <a:spAutoFit/>
          </a:bodyPr>
          <a:lstStyle>
            <a:lvl1pPr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eaLnBrk="1"/>
            <a:r>
              <a:rPr lang="en-US" altLang="en-US" sz="900" dirty="0">
                <a:highlight>
                  <a:srgbClr val="FFFF00"/>
                </a:highlight>
                <a:latin typeface="Helvetica Neue" charset="0"/>
                <a:ea typeface="Helvetica Neue" charset="0"/>
                <a:cs typeface="Helvetica Neue" charset="0"/>
                <a:sym typeface="Helvetica Neue" charset="0"/>
              </a:rPr>
              <a:t>Process of med renewals </a:t>
            </a:r>
          </a:p>
          <a:p>
            <a:pPr eaLnBrk="1"/>
            <a:r>
              <a:rPr lang="en-US" altLang="en-US" sz="900" dirty="0">
                <a:highlight>
                  <a:srgbClr val="FFFF00"/>
                </a:highlight>
                <a:latin typeface="Helvetica Neue" charset="0"/>
                <a:ea typeface="Helvetica Neue" charset="0"/>
                <a:cs typeface="Helvetica Neue" charset="0"/>
                <a:sym typeface="Helvetica Neue" charset="0"/>
              </a:rPr>
              <a:t>different between offices</a:t>
            </a:r>
          </a:p>
        </p:txBody>
      </p:sp>
      <p:sp>
        <p:nvSpPr>
          <p:cNvPr id="13337" name="Line 25">
            <a:extLst>
              <a:ext uri="{FF2B5EF4-FFF2-40B4-BE49-F238E27FC236}">
                <a16:creationId xmlns:a16="http://schemas.microsoft.com/office/drawing/2014/main" id="{B7939C37-4F7B-4310-BE62-D568DD50754E}"/>
              </a:ext>
            </a:extLst>
          </p:cNvPr>
          <p:cNvSpPr>
            <a:spLocks noChangeShapeType="1"/>
          </p:cNvSpPr>
          <p:nvPr/>
        </p:nvSpPr>
        <p:spPr bwMode="auto">
          <a:xfrm>
            <a:off x="3280767" y="3086100"/>
            <a:ext cx="339329" cy="0"/>
          </a:xfrm>
          <a:prstGeom prst="line">
            <a:avLst/>
          </a:prstGeom>
          <a:noFill/>
          <a:ln w="25400" cap="flat" cmpd="sng">
            <a:solidFill>
              <a:schemeClr val="accent1"/>
            </a:solidFill>
            <a:prstDash val="solid"/>
            <a:round/>
            <a:headEnd type="none" w="med" len="med"/>
            <a:tailEnd type="none" w="med" len="med"/>
          </a:ln>
          <a:effectLst>
            <a:outerShdw dist="23000" dir="5400000" algn="ctr" rotWithShape="0">
              <a:srgbClr val="000000">
                <a:alpha val="34998"/>
              </a:srgbClr>
            </a:outerShdw>
          </a:effectLst>
        </p:spPr>
        <p:txBody>
          <a:bodyPr lIns="25718" rIns="25718"/>
          <a:lstStyle/>
          <a:p>
            <a:pPr>
              <a:defRPr/>
            </a:pPr>
            <a:endParaRPr lang="en-US" sz="1013"/>
          </a:p>
        </p:txBody>
      </p:sp>
      <p:sp>
        <p:nvSpPr>
          <p:cNvPr id="8219" name="Rectangle 26">
            <a:extLst>
              <a:ext uri="{FF2B5EF4-FFF2-40B4-BE49-F238E27FC236}">
                <a16:creationId xmlns:a16="http://schemas.microsoft.com/office/drawing/2014/main" id="{735AAF3E-81EA-4673-A801-39643E573D87}"/>
              </a:ext>
            </a:extLst>
          </p:cNvPr>
          <p:cNvSpPr>
            <a:spLocks/>
          </p:cNvSpPr>
          <p:nvPr/>
        </p:nvSpPr>
        <p:spPr bwMode="auto">
          <a:xfrm>
            <a:off x="3616859" y="3005428"/>
            <a:ext cx="571309" cy="190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5717" tIns="25717" rIns="25717" bIns="25717">
            <a:spAutoFit/>
          </a:bodyPr>
          <a:lstStyle>
            <a:lvl1pPr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eaLnBrk="1"/>
            <a:r>
              <a:rPr lang="en-US" altLang="en-US" sz="900" dirty="0">
                <a:latin typeface="Helvetica Neue" charset="0"/>
                <a:ea typeface="Helvetica Neue" charset="0"/>
                <a:cs typeface="Helvetica Neue" charset="0"/>
                <a:sym typeface="Helvetica Neue" charset="0"/>
              </a:rPr>
              <a:t>Autonomy</a:t>
            </a:r>
          </a:p>
        </p:txBody>
      </p:sp>
      <p:sp>
        <p:nvSpPr>
          <p:cNvPr id="13339" name="Line 27">
            <a:extLst>
              <a:ext uri="{FF2B5EF4-FFF2-40B4-BE49-F238E27FC236}">
                <a16:creationId xmlns:a16="http://schemas.microsoft.com/office/drawing/2014/main" id="{78CD0A4B-D5F4-46CB-A6D9-E4904D1FE0E0}"/>
              </a:ext>
            </a:extLst>
          </p:cNvPr>
          <p:cNvSpPr>
            <a:spLocks noChangeShapeType="1"/>
          </p:cNvSpPr>
          <p:nvPr/>
        </p:nvSpPr>
        <p:spPr bwMode="auto">
          <a:xfrm>
            <a:off x="3010198" y="3328988"/>
            <a:ext cx="339329" cy="0"/>
          </a:xfrm>
          <a:prstGeom prst="line">
            <a:avLst/>
          </a:prstGeom>
          <a:noFill/>
          <a:ln w="25400" cap="flat" cmpd="sng">
            <a:solidFill>
              <a:schemeClr val="accent1"/>
            </a:solidFill>
            <a:prstDash val="solid"/>
            <a:round/>
            <a:headEnd type="none" w="med" len="med"/>
            <a:tailEnd type="none" w="med" len="med"/>
          </a:ln>
          <a:effectLst>
            <a:outerShdw dist="23000" dir="5400000" algn="ctr" rotWithShape="0">
              <a:srgbClr val="000000">
                <a:alpha val="34998"/>
              </a:srgbClr>
            </a:outerShdw>
          </a:effectLst>
        </p:spPr>
        <p:txBody>
          <a:bodyPr lIns="25718" rIns="25718"/>
          <a:lstStyle/>
          <a:p>
            <a:pPr>
              <a:defRPr/>
            </a:pPr>
            <a:endParaRPr lang="en-US" sz="1013"/>
          </a:p>
        </p:txBody>
      </p:sp>
      <p:sp>
        <p:nvSpPr>
          <p:cNvPr id="8221" name="Rectangle 28">
            <a:extLst>
              <a:ext uri="{FF2B5EF4-FFF2-40B4-BE49-F238E27FC236}">
                <a16:creationId xmlns:a16="http://schemas.microsoft.com/office/drawing/2014/main" id="{9EF49317-A2ED-4458-BDCF-D4679020AA1E}"/>
              </a:ext>
            </a:extLst>
          </p:cNvPr>
          <p:cNvSpPr>
            <a:spLocks/>
          </p:cNvSpPr>
          <p:nvPr/>
        </p:nvSpPr>
        <p:spPr bwMode="auto">
          <a:xfrm>
            <a:off x="3337765" y="3262272"/>
            <a:ext cx="1366399" cy="190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5717" tIns="25717" rIns="25717" bIns="25717">
            <a:spAutoFit/>
          </a:bodyPr>
          <a:lstStyle>
            <a:lvl1pPr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eaLnBrk="1"/>
            <a:r>
              <a:rPr lang="en-US" altLang="en-US" sz="900" dirty="0">
                <a:latin typeface="Helvetica Neue" charset="0"/>
                <a:ea typeface="Helvetica Neue" charset="0"/>
                <a:cs typeface="Helvetica Neue" charset="0"/>
                <a:sym typeface="Helvetica Neue" charset="0"/>
              </a:rPr>
              <a:t>Change in social situation</a:t>
            </a:r>
          </a:p>
        </p:txBody>
      </p:sp>
      <p:sp>
        <p:nvSpPr>
          <p:cNvPr id="8222" name="Rectangle 29">
            <a:extLst>
              <a:ext uri="{FF2B5EF4-FFF2-40B4-BE49-F238E27FC236}">
                <a16:creationId xmlns:a16="http://schemas.microsoft.com/office/drawing/2014/main" id="{BE284D21-920E-4294-B8C8-FC226FD4E7FB}"/>
              </a:ext>
            </a:extLst>
          </p:cNvPr>
          <p:cNvSpPr>
            <a:spLocks/>
          </p:cNvSpPr>
          <p:nvPr/>
        </p:nvSpPr>
        <p:spPr bwMode="auto">
          <a:xfrm>
            <a:off x="3167361" y="3479901"/>
            <a:ext cx="821378" cy="190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5717" tIns="25717" rIns="25717" bIns="25717">
            <a:spAutoFit/>
          </a:bodyPr>
          <a:lstStyle>
            <a:lvl1pPr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eaLnBrk="1"/>
            <a:r>
              <a:rPr lang="en-US" altLang="en-US" sz="900">
                <a:latin typeface="Helvetica Neue" charset="0"/>
                <a:ea typeface="Helvetica Neue" charset="0"/>
                <a:cs typeface="Helvetica Neue" charset="0"/>
                <a:sym typeface="Helvetica Neue" charset="0"/>
              </a:rPr>
              <a:t>Cost/insurance</a:t>
            </a:r>
          </a:p>
        </p:txBody>
      </p:sp>
      <p:sp>
        <p:nvSpPr>
          <p:cNvPr id="13342" name="Line 30">
            <a:extLst>
              <a:ext uri="{FF2B5EF4-FFF2-40B4-BE49-F238E27FC236}">
                <a16:creationId xmlns:a16="http://schemas.microsoft.com/office/drawing/2014/main" id="{47F9A744-A9A1-4DC9-8808-8D3BCE700EAD}"/>
              </a:ext>
            </a:extLst>
          </p:cNvPr>
          <p:cNvSpPr>
            <a:spLocks noChangeShapeType="1"/>
          </p:cNvSpPr>
          <p:nvPr/>
        </p:nvSpPr>
        <p:spPr bwMode="auto">
          <a:xfrm>
            <a:off x="2803029" y="3568304"/>
            <a:ext cx="339329" cy="0"/>
          </a:xfrm>
          <a:prstGeom prst="line">
            <a:avLst/>
          </a:prstGeom>
          <a:noFill/>
          <a:ln w="25400" cap="flat" cmpd="sng">
            <a:solidFill>
              <a:schemeClr val="accent1"/>
            </a:solidFill>
            <a:prstDash val="solid"/>
            <a:round/>
            <a:headEnd type="none" w="med" len="med"/>
            <a:tailEnd type="none" w="med" len="med"/>
          </a:ln>
          <a:effectLst>
            <a:outerShdw dist="23000" dir="5400000" algn="ctr" rotWithShape="0">
              <a:srgbClr val="000000">
                <a:alpha val="34998"/>
              </a:srgbClr>
            </a:outerShdw>
          </a:effectLst>
        </p:spPr>
        <p:txBody>
          <a:bodyPr lIns="25718" rIns="25718"/>
          <a:lstStyle/>
          <a:p>
            <a:pPr>
              <a:defRPr/>
            </a:pPr>
            <a:endParaRPr lang="en-US" sz="1013"/>
          </a:p>
        </p:txBody>
      </p:sp>
      <p:sp>
        <p:nvSpPr>
          <p:cNvPr id="13343" name="Line 31">
            <a:extLst>
              <a:ext uri="{FF2B5EF4-FFF2-40B4-BE49-F238E27FC236}">
                <a16:creationId xmlns:a16="http://schemas.microsoft.com/office/drawing/2014/main" id="{B51A56FA-76B5-49EA-B761-2E562DDD5E6E}"/>
              </a:ext>
            </a:extLst>
          </p:cNvPr>
          <p:cNvSpPr>
            <a:spLocks noChangeShapeType="1"/>
          </p:cNvSpPr>
          <p:nvPr/>
        </p:nvSpPr>
        <p:spPr bwMode="auto">
          <a:xfrm>
            <a:off x="2603004" y="3754041"/>
            <a:ext cx="339329" cy="0"/>
          </a:xfrm>
          <a:prstGeom prst="line">
            <a:avLst/>
          </a:prstGeom>
          <a:noFill/>
          <a:ln w="25400" cap="flat" cmpd="sng">
            <a:solidFill>
              <a:schemeClr val="accent1"/>
            </a:solidFill>
            <a:prstDash val="solid"/>
            <a:round/>
            <a:headEnd type="none" w="med" len="med"/>
            <a:tailEnd type="none" w="med" len="med"/>
          </a:ln>
          <a:effectLst>
            <a:outerShdw dist="23000" dir="5400000" algn="ctr" rotWithShape="0">
              <a:srgbClr val="000000">
                <a:alpha val="34998"/>
              </a:srgbClr>
            </a:outerShdw>
          </a:effectLst>
        </p:spPr>
        <p:txBody>
          <a:bodyPr lIns="25718" rIns="25718"/>
          <a:lstStyle/>
          <a:p>
            <a:pPr>
              <a:defRPr/>
            </a:pPr>
            <a:endParaRPr lang="en-US" sz="1013"/>
          </a:p>
        </p:txBody>
      </p:sp>
      <p:sp>
        <p:nvSpPr>
          <p:cNvPr id="8225" name="Rectangle 32">
            <a:extLst>
              <a:ext uri="{FF2B5EF4-FFF2-40B4-BE49-F238E27FC236}">
                <a16:creationId xmlns:a16="http://schemas.microsoft.com/office/drawing/2014/main" id="{5B1C16FA-2EE7-4276-9D79-8191A8C0FEDE}"/>
              </a:ext>
            </a:extLst>
          </p:cNvPr>
          <p:cNvSpPr>
            <a:spLocks/>
          </p:cNvSpPr>
          <p:nvPr/>
        </p:nvSpPr>
        <p:spPr bwMode="auto">
          <a:xfrm>
            <a:off x="2945905" y="3650457"/>
            <a:ext cx="1347163" cy="32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5717" tIns="25717" rIns="25717" bIns="25717">
            <a:spAutoFit/>
          </a:bodyPr>
          <a:lstStyle>
            <a:lvl1pPr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eaLnBrk="1"/>
            <a:r>
              <a:rPr lang="en-US" altLang="en-US" sz="900" dirty="0">
                <a:highlight>
                  <a:srgbClr val="FFFF00"/>
                </a:highlight>
                <a:latin typeface="Helvetica Neue" charset="0"/>
                <a:ea typeface="Helvetica Neue" charset="0"/>
                <a:cs typeface="Helvetica Neue" charset="0"/>
                <a:sym typeface="Helvetica Neue" charset="0"/>
              </a:rPr>
              <a:t>Limited understanding of </a:t>
            </a:r>
          </a:p>
          <a:p>
            <a:pPr eaLnBrk="1"/>
            <a:r>
              <a:rPr lang="en-US" altLang="en-US" sz="900" dirty="0">
                <a:highlight>
                  <a:srgbClr val="FFFF00"/>
                </a:highlight>
                <a:latin typeface="Helvetica Neue" charset="0"/>
                <a:ea typeface="Helvetica Neue" charset="0"/>
                <a:cs typeface="Helvetica Neue" charset="0"/>
                <a:sym typeface="Helvetica Neue" charset="0"/>
              </a:rPr>
              <a:t>disease and meds</a:t>
            </a:r>
          </a:p>
        </p:txBody>
      </p:sp>
      <p:sp>
        <p:nvSpPr>
          <p:cNvPr id="8226" name="Rectangle 33">
            <a:extLst>
              <a:ext uri="{FF2B5EF4-FFF2-40B4-BE49-F238E27FC236}">
                <a16:creationId xmlns:a16="http://schemas.microsoft.com/office/drawing/2014/main" id="{78DD2D5A-9A00-425C-A621-994BF6F57B5D}"/>
              </a:ext>
            </a:extLst>
          </p:cNvPr>
          <p:cNvSpPr>
            <a:spLocks/>
          </p:cNvSpPr>
          <p:nvPr/>
        </p:nvSpPr>
        <p:spPr bwMode="auto">
          <a:xfrm>
            <a:off x="2035077" y="2784277"/>
            <a:ext cx="654665" cy="190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5717" tIns="25717" rIns="25717" bIns="25717">
            <a:spAutoFit/>
          </a:bodyPr>
          <a:lstStyle>
            <a:lvl1pPr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eaLnBrk="1"/>
            <a:r>
              <a:rPr lang="en-US" altLang="en-US" sz="900" b="1">
                <a:latin typeface="Helvetica Neue" charset="0"/>
                <a:ea typeface="Helvetica Neue" charset="0"/>
                <a:cs typeface="Helvetica Neue" charset="0"/>
                <a:sym typeface="Helvetica Neue" charset="0"/>
              </a:rPr>
              <a:t>PROVIDER</a:t>
            </a:r>
          </a:p>
        </p:txBody>
      </p:sp>
      <p:sp>
        <p:nvSpPr>
          <p:cNvPr id="8227" name="Rectangle 34">
            <a:extLst>
              <a:ext uri="{FF2B5EF4-FFF2-40B4-BE49-F238E27FC236}">
                <a16:creationId xmlns:a16="http://schemas.microsoft.com/office/drawing/2014/main" id="{B0325516-7589-49DA-8802-C06F2240DEAF}"/>
              </a:ext>
            </a:extLst>
          </p:cNvPr>
          <p:cNvSpPr>
            <a:spLocks/>
          </p:cNvSpPr>
          <p:nvPr/>
        </p:nvSpPr>
        <p:spPr bwMode="auto">
          <a:xfrm>
            <a:off x="2233317" y="3320952"/>
            <a:ext cx="648253" cy="32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5717" tIns="25717" rIns="25717" bIns="25717">
            <a:spAutoFit/>
          </a:bodyPr>
          <a:lstStyle>
            <a:lvl1pPr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eaLnBrk="1"/>
            <a:r>
              <a:rPr lang="en-US" altLang="en-US" sz="900" dirty="0">
                <a:latin typeface="Helvetica Neue" charset="0"/>
                <a:ea typeface="Helvetica Neue" charset="0"/>
                <a:cs typeface="Helvetica Neue" charset="0"/>
                <a:sym typeface="Helvetica Neue" charset="0"/>
              </a:rPr>
              <a:t>Incomplete </a:t>
            </a:r>
          </a:p>
          <a:p>
            <a:pPr eaLnBrk="1"/>
            <a:r>
              <a:rPr lang="en-US" altLang="en-US" sz="900" dirty="0">
                <a:latin typeface="Helvetica Neue" charset="0"/>
                <a:ea typeface="Helvetica Neue" charset="0"/>
                <a:cs typeface="Helvetica Neue" charset="0"/>
                <a:sym typeface="Helvetica Neue" charset="0"/>
              </a:rPr>
              <a:t>records</a:t>
            </a:r>
          </a:p>
        </p:txBody>
      </p:sp>
      <p:sp>
        <p:nvSpPr>
          <p:cNvPr id="8228" name="Rectangle 35">
            <a:extLst>
              <a:ext uri="{FF2B5EF4-FFF2-40B4-BE49-F238E27FC236}">
                <a16:creationId xmlns:a16="http://schemas.microsoft.com/office/drawing/2014/main" id="{99065803-D8B9-4E52-9882-F282831FC07C}"/>
              </a:ext>
            </a:extLst>
          </p:cNvPr>
          <p:cNvSpPr>
            <a:spLocks/>
          </p:cNvSpPr>
          <p:nvPr/>
        </p:nvSpPr>
        <p:spPr bwMode="auto">
          <a:xfrm>
            <a:off x="2630686" y="4044257"/>
            <a:ext cx="1257394" cy="190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5717" tIns="25717" rIns="25717" bIns="25717">
            <a:spAutoFit/>
          </a:bodyPr>
          <a:lstStyle>
            <a:lvl1pPr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eaLnBrk="1"/>
            <a:r>
              <a:rPr lang="en-US" altLang="en-US" sz="900">
                <a:latin typeface="Helvetica Neue" charset="0"/>
                <a:ea typeface="Helvetica Neue" charset="0"/>
                <a:cs typeface="Helvetica Neue" charset="0"/>
                <a:sym typeface="Helvetica Neue" charset="0"/>
              </a:rPr>
              <a:t>Does not establish care</a:t>
            </a:r>
          </a:p>
        </p:txBody>
      </p:sp>
      <p:sp>
        <p:nvSpPr>
          <p:cNvPr id="13348" name="Line 36">
            <a:extLst>
              <a:ext uri="{FF2B5EF4-FFF2-40B4-BE49-F238E27FC236}">
                <a16:creationId xmlns:a16="http://schemas.microsoft.com/office/drawing/2014/main" id="{300DE288-7818-4E57-BE3C-1E6C1E76D82D}"/>
              </a:ext>
            </a:extLst>
          </p:cNvPr>
          <p:cNvSpPr>
            <a:spLocks noChangeShapeType="1"/>
          </p:cNvSpPr>
          <p:nvPr/>
        </p:nvSpPr>
        <p:spPr bwMode="auto">
          <a:xfrm>
            <a:off x="2276177" y="4118372"/>
            <a:ext cx="339329" cy="0"/>
          </a:xfrm>
          <a:prstGeom prst="line">
            <a:avLst/>
          </a:prstGeom>
          <a:noFill/>
          <a:ln w="25400" cap="flat" cmpd="sng">
            <a:solidFill>
              <a:schemeClr val="accent1"/>
            </a:solidFill>
            <a:prstDash val="solid"/>
            <a:round/>
            <a:headEnd type="none" w="med" len="med"/>
            <a:tailEnd type="none" w="med" len="med"/>
          </a:ln>
          <a:effectLst>
            <a:outerShdw dist="23000" dir="5400000" algn="ctr" rotWithShape="0">
              <a:srgbClr val="000000">
                <a:alpha val="34998"/>
              </a:srgbClr>
            </a:outerShdw>
          </a:effectLst>
        </p:spPr>
        <p:txBody>
          <a:bodyPr lIns="25718" rIns="25718"/>
          <a:lstStyle/>
          <a:p>
            <a:pPr>
              <a:defRPr/>
            </a:pPr>
            <a:endParaRPr lang="en-US" sz="1013"/>
          </a:p>
        </p:txBody>
      </p:sp>
      <p:sp>
        <p:nvSpPr>
          <p:cNvPr id="13349" name="Line 37">
            <a:extLst>
              <a:ext uri="{FF2B5EF4-FFF2-40B4-BE49-F238E27FC236}">
                <a16:creationId xmlns:a16="http://schemas.microsoft.com/office/drawing/2014/main" id="{2AE7DE65-2C30-4796-808C-7147F8373CDE}"/>
              </a:ext>
            </a:extLst>
          </p:cNvPr>
          <p:cNvSpPr>
            <a:spLocks noChangeShapeType="1"/>
          </p:cNvSpPr>
          <p:nvPr/>
        </p:nvSpPr>
        <p:spPr bwMode="auto">
          <a:xfrm>
            <a:off x="4465737" y="3915668"/>
            <a:ext cx="339329" cy="0"/>
          </a:xfrm>
          <a:prstGeom prst="line">
            <a:avLst/>
          </a:prstGeom>
          <a:noFill/>
          <a:ln w="25400" cap="flat" cmpd="sng">
            <a:solidFill>
              <a:schemeClr val="accent1"/>
            </a:solidFill>
            <a:prstDash val="solid"/>
            <a:round/>
            <a:headEnd type="none" w="med" len="med"/>
            <a:tailEnd type="none" w="med" len="med"/>
          </a:ln>
          <a:effectLst>
            <a:outerShdw dist="23000" dir="5400000" algn="ctr" rotWithShape="0">
              <a:srgbClr val="000000">
                <a:alpha val="34998"/>
              </a:srgbClr>
            </a:outerShdw>
          </a:effectLst>
        </p:spPr>
        <p:txBody>
          <a:bodyPr lIns="25718" rIns="25718"/>
          <a:lstStyle/>
          <a:p>
            <a:pPr>
              <a:defRPr/>
            </a:pPr>
            <a:endParaRPr lang="en-US" sz="1013"/>
          </a:p>
        </p:txBody>
      </p:sp>
      <p:sp>
        <p:nvSpPr>
          <p:cNvPr id="8231" name="Rectangle 38">
            <a:extLst>
              <a:ext uri="{FF2B5EF4-FFF2-40B4-BE49-F238E27FC236}">
                <a16:creationId xmlns:a16="http://schemas.microsoft.com/office/drawing/2014/main" id="{6FFDD616-4AA9-48FF-AE46-4AB862549A72}"/>
              </a:ext>
            </a:extLst>
          </p:cNvPr>
          <p:cNvSpPr>
            <a:spLocks/>
          </p:cNvSpPr>
          <p:nvPr/>
        </p:nvSpPr>
        <p:spPr bwMode="auto">
          <a:xfrm>
            <a:off x="4839000" y="3839767"/>
            <a:ext cx="763670" cy="190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5717" tIns="25717" rIns="25717" bIns="25717">
            <a:spAutoFit/>
          </a:bodyPr>
          <a:lstStyle>
            <a:lvl1pPr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eaLnBrk="1"/>
            <a:r>
              <a:rPr lang="en-US" altLang="en-US" sz="900">
                <a:latin typeface="Helvetica Neue" charset="0"/>
                <a:ea typeface="Helvetica Neue" charset="0"/>
                <a:cs typeface="Helvetica Neue" charset="0"/>
                <a:sym typeface="Helvetica Neue" charset="0"/>
              </a:rPr>
              <a:t>EMR ordering</a:t>
            </a:r>
          </a:p>
        </p:txBody>
      </p:sp>
      <p:sp>
        <p:nvSpPr>
          <p:cNvPr id="8233" name="Rectangle 40">
            <a:extLst>
              <a:ext uri="{FF2B5EF4-FFF2-40B4-BE49-F238E27FC236}">
                <a16:creationId xmlns:a16="http://schemas.microsoft.com/office/drawing/2014/main" id="{D21F96B7-EB19-452D-98BA-B68B435C7FA0}"/>
              </a:ext>
            </a:extLst>
          </p:cNvPr>
          <p:cNvSpPr>
            <a:spLocks/>
          </p:cNvSpPr>
          <p:nvPr/>
        </p:nvSpPr>
        <p:spPr bwMode="auto">
          <a:xfrm>
            <a:off x="2030613" y="3134321"/>
            <a:ext cx="866262" cy="190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5717" tIns="25717" rIns="25717" bIns="25717">
            <a:spAutoFit/>
          </a:bodyPr>
          <a:lstStyle>
            <a:lvl1pPr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eaLnBrk="1"/>
            <a:r>
              <a:rPr lang="en-US" altLang="en-US" sz="900" dirty="0">
                <a:latin typeface="Helvetica Neue" charset="0"/>
                <a:ea typeface="Helvetica Neue" charset="0"/>
                <a:cs typeface="Helvetica Neue" charset="0"/>
                <a:sym typeface="Helvetica Neue" charset="0"/>
              </a:rPr>
              <a:t>Meds unfamiliar</a:t>
            </a:r>
          </a:p>
        </p:txBody>
      </p:sp>
      <p:sp>
        <p:nvSpPr>
          <p:cNvPr id="8234" name="Rectangle 41">
            <a:extLst>
              <a:ext uri="{FF2B5EF4-FFF2-40B4-BE49-F238E27FC236}">
                <a16:creationId xmlns:a16="http://schemas.microsoft.com/office/drawing/2014/main" id="{A7EDBD64-C12E-44FA-B10C-1A3DEE45F7B7}"/>
              </a:ext>
            </a:extLst>
          </p:cNvPr>
          <p:cNvSpPr>
            <a:spLocks/>
          </p:cNvSpPr>
          <p:nvPr/>
        </p:nvSpPr>
        <p:spPr bwMode="auto">
          <a:xfrm>
            <a:off x="2381550" y="2934296"/>
            <a:ext cx="693137" cy="190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5717" tIns="25717" rIns="25717" bIns="25717">
            <a:spAutoFit/>
          </a:bodyPr>
          <a:lstStyle>
            <a:lvl1pPr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eaLnBrk="1"/>
            <a:r>
              <a:rPr lang="en-US" altLang="en-US" sz="900" dirty="0">
                <a:latin typeface="Helvetica Neue" charset="0"/>
                <a:ea typeface="Helvetica Neue" charset="0"/>
                <a:cs typeface="Helvetica Neue" charset="0"/>
                <a:sym typeface="Helvetica Neue" charset="0"/>
              </a:rPr>
              <a:t>Cultural shift</a:t>
            </a:r>
          </a:p>
        </p:txBody>
      </p:sp>
      <p:sp>
        <p:nvSpPr>
          <p:cNvPr id="8235" name="Rectangle 42">
            <a:extLst>
              <a:ext uri="{FF2B5EF4-FFF2-40B4-BE49-F238E27FC236}">
                <a16:creationId xmlns:a16="http://schemas.microsoft.com/office/drawing/2014/main" id="{C5851A62-8BC1-4F24-8F42-D9777477FF74}"/>
              </a:ext>
            </a:extLst>
          </p:cNvPr>
          <p:cNvSpPr>
            <a:spLocks/>
          </p:cNvSpPr>
          <p:nvPr/>
        </p:nvSpPr>
        <p:spPr bwMode="auto">
          <a:xfrm>
            <a:off x="3762078" y="2784277"/>
            <a:ext cx="545661" cy="190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5717" tIns="25717" rIns="25717" bIns="25717">
            <a:spAutoFit/>
          </a:bodyPr>
          <a:lstStyle>
            <a:lvl1pPr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eaLnBrk="1"/>
            <a:r>
              <a:rPr lang="en-US" altLang="en-US" sz="900" b="1">
                <a:latin typeface="Helvetica Neue" charset="0"/>
                <a:ea typeface="Helvetica Neue" charset="0"/>
                <a:cs typeface="Helvetica Neue" charset="0"/>
                <a:sym typeface="Helvetica Neue" charset="0"/>
              </a:rPr>
              <a:t>PATIENT</a:t>
            </a:r>
          </a:p>
        </p:txBody>
      </p:sp>
      <p:sp>
        <p:nvSpPr>
          <p:cNvPr id="2" name="TextBox 1">
            <a:extLst>
              <a:ext uri="{FF2B5EF4-FFF2-40B4-BE49-F238E27FC236}">
                <a16:creationId xmlns:a16="http://schemas.microsoft.com/office/drawing/2014/main" id="{33FC57D1-7064-4EF6-9455-01044915E9BA}"/>
              </a:ext>
            </a:extLst>
          </p:cNvPr>
          <p:cNvSpPr txBox="1"/>
          <p:nvPr/>
        </p:nvSpPr>
        <p:spPr>
          <a:xfrm>
            <a:off x="1291364" y="3632085"/>
            <a:ext cx="1432192" cy="507831"/>
          </a:xfrm>
          <a:prstGeom prst="rect">
            <a:avLst/>
          </a:prstGeom>
          <a:noFill/>
        </p:spPr>
        <p:txBody>
          <a:bodyPr wrap="square" rtlCol="0">
            <a:spAutoFit/>
          </a:bodyPr>
          <a:lstStyle/>
          <a:p>
            <a:r>
              <a:rPr lang="en-US" sz="900" dirty="0">
                <a:highlight>
                  <a:srgbClr val="FFFF00"/>
                </a:highlight>
                <a:latin typeface="Helvetica" panose="020B0604020202020204" pitchFamily="34" charset="0"/>
                <a:cs typeface="Helvetica" panose="020B0604020202020204" pitchFamily="34" charset="0"/>
              </a:rPr>
              <a:t>Lack of clear explanation of disease and meds</a:t>
            </a:r>
          </a:p>
        </p:txBody>
      </p:sp>
      <p:sp>
        <p:nvSpPr>
          <p:cNvPr id="4" name="Rectangle 3">
            <a:extLst>
              <a:ext uri="{FF2B5EF4-FFF2-40B4-BE49-F238E27FC236}">
                <a16:creationId xmlns:a16="http://schemas.microsoft.com/office/drawing/2014/main" id="{2307BFFA-5B7E-4A76-95E3-F9362B63D3F1}"/>
              </a:ext>
            </a:extLst>
          </p:cNvPr>
          <p:cNvSpPr/>
          <p:nvPr/>
        </p:nvSpPr>
        <p:spPr>
          <a:xfrm>
            <a:off x="4124017" y="240776"/>
            <a:ext cx="2398228" cy="577338"/>
          </a:xfrm>
          <a:prstGeom prst="rect">
            <a:avLst/>
          </a:prstGeom>
        </p:spPr>
        <p:txBody>
          <a:bodyPr wrap="square">
            <a:spAutoFit/>
          </a:bodyPr>
          <a:lstStyle/>
          <a:p>
            <a:r>
              <a:rPr lang="en-US" sz="788" i="1" dirty="0"/>
              <a:t>Transition-age patients with chronic kidney disease in my clinic are non-adherent with medications as they move from pediatric to adult nephrology provider teams, leading to lapses in optimal care </a:t>
            </a:r>
          </a:p>
        </p:txBody>
      </p:sp>
    </p:spTree>
    <p:extLst>
      <p:ext uri="{BB962C8B-B14F-4D97-AF65-F5344CB8AC3E}">
        <p14:creationId xmlns:p14="http://schemas.microsoft.com/office/powerpoint/2010/main" val="2470550850"/>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3AEDB4AA-E1D2-48F5-80BE-E7DFC3221710}"/>
              </a:ext>
            </a:extLst>
          </p:cNvPr>
          <p:cNvSpPr>
            <a:spLocks noGrp="1"/>
          </p:cNvSpPr>
          <p:nvPr>
            <p:ph type="title"/>
          </p:nvPr>
        </p:nvSpPr>
        <p:spPr/>
        <p:txBody>
          <a:bodyPr/>
          <a:lstStyle/>
          <a:p>
            <a:r>
              <a:rPr lang="en-US" dirty="0"/>
              <a:t>A3 Template: SMART GOAL</a:t>
            </a:r>
          </a:p>
        </p:txBody>
      </p:sp>
      <p:sp>
        <p:nvSpPr>
          <p:cNvPr id="4" name="Arrow: Right 3">
            <a:extLst>
              <a:ext uri="{FF2B5EF4-FFF2-40B4-BE49-F238E27FC236}">
                <a16:creationId xmlns:a16="http://schemas.microsoft.com/office/drawing/2014/main" id="{7014F53F-6F07-4673-9EEC-29043F268299}"/>
              </a:ext>
            </a:extLst>
          </p:cNvPr>
          <p:cNvSpPr/>
          <p:nvPr/>
        </p:nvSpPr>
        <p:spPr>
          <a:xfrm>
            <a:off x="258060" y="3884428"/>
            <a:ext cx="503275" cy="1559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F8DFF15-EA97-412E-A610-93FFF909B35B}"/>
              </a:ext>
            </a:extLst>
          </p:cNvPr>
          <p:cNvPicPr>
            <a:picLocks noChangeAspect="1"/>
          </p:cNvPicPr>
          <p:nvPr/>
        </p:nvPicPr>
        <p:blipFill>
          <a:blip r:embed="rId3"/>
          <a:stretch>
            <a:fillRect/>
          </a:stretch>
        </p:blipFill>
        <p:spPr>
          <a:xfrm>
            <a:off x="810954" y="1158138"/>
            <a:ext cx="5022776" cy="3137415"/>
          </a:xfrm>
          <a:prstGeom prst="rect">
            <a:avLst/>
          </a:prstGeom>
        </p:spPr>
      </p:pic>
    </p:spTree>
    <p:extLst>
      <p:ext uri="{BB962C8B-B14F-4D97-AF65-F5344CB8AC3E}">
        <p14:creationId xmlns:p14="http://schemas.microsoft.com/office/powerpoint/2010/main" val="160286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39121" y="3532417"/>
            <a:ext cx="3930840" cy="1569660"/>
          </a:xfrm>
          <a:prstGeom prst="rect">
            <a:avLst/>
          </a:prstGeom>
        </p:spPr>
        <p:txBody>
          <a:bodyPr wrap="square">
            <a:spAutoFit/>
          </a:bodyPr>
          <a:lstStyle/>
          <a:p>
            <a:r>
              <a:rPr lang="en-US" sz="2400" b="1" u="sng" dirty="0">
                <a:solidFill>
                  <a:srgbClr val="000000"/>
                </a:solidFill>
                <a:latin typeface="Calibri" pitchFamily="34" charset="0"/>
              </a:rPr>
              <a:t>Goal:</a:t>
            </a:r>
          </a:p>
          <a:p>
            <a:r>
              <a:rPr lang="en-US" sz="2000" spc="-110" dirty="0">
                <a:solidFill>
                  <a:srgbClr val="FF0000"/>
                </a:solidFill>
                <a:latin typeface="Trebuchet MS"/>
                <a:cs typeface="Trebuchet MS"/>
              </a:rPr>
              <a:t>D</a:t>
            </a:r>
            <a:r>
              <a:rPr lang="en-US" sz="2000" dirty="0">
                <a:solidFill>
                  <a:srgbClr val="FF0000"/>
                </a:solidFill>
                <a:latin typeface="Trebuchet MS"/>
                <a:cs typeface="Trebuchet MS"/>
              </a:rPr>
              <a:t>ecrease</a:t>
            </a:r>
            <a:r>
              <a:rPr lang="en-US" sz="2000" spc="5" dirty="0">
                <a:solidFill>
                  <a:srgbClr val="FF0000"/>
                </a:solidFill>
                <a:latin typeface="Trebuchet MS"/>
                <a:cs typeface="Trebuchet MS"/>
              </a:rPr>
              <a:t> </a:t>
            </a:r>
            <a:r>
              <a:rPr lang="en-US" sz="2000" spc="-5" dirty="0">
                <a:solidFill>
                  <a:srgbClr val="FF0000"/>
                </a:solidFill>
                <a:latin typeface="Trebuchet MS"/>
                <a:cs typeface="Trebuchet MS"/>
              </a:rPr>
              <a:t>medication</a:t>
            </a:r>
            <a:r>
              <a:rPr lang="en-US" sz="2000" spc="5" dirty="0">
                <a:solidFill>
                  <a:srgbClr val="FF0000"/>
                </a:solidFill>
                <a:latin typeface="Trebuchet MS"/>
                <a:cs typeface="Trebuchet MS"/>
              </a:rPr>
              <a:t> </a:t>
            </a:r>
            <a:r>
              <a:rPr lang="en-US" sz="2000" dirty="0">
                <a:solidFill>
                  <a:srgbClr val="FF0000"/>
                </a:solidFill>
                <a:latin typeface="Trebuchet MS"/>
                <a:cs typeface="Trebuchet MS"/>
              </a:rPr>
              <a:t>non-adherence from 70% to 30% during 6-month study period</a:t>
            </a:r>
          </a:p>
          <a:p>
            <a:endParaRPr lang="en-US" sz="1200" dirty="0">
              <a:solidFill>
                <a:srgbClr val="000000"/>
              </a:solidFill>
              <a:latin typeface="Calibri" pitchFamily="34" charset="0"/>
            </a:endParaRPr>
          </a:p>
        </p:txBody>
      </p:sp>
      <p:sp>
        <p:nvSpPr>
          <p:cNvPr id="8" name="TextBox 7"/>
          <p:cNvSpPr txBox="1"/>
          <p:nvPr/>
        </p:nvSpPr>
        <p:spPr>
          <a:xfrm>
            <a:off x="1554541" y="2190784"/>
            <a:ext cx="2310582" cy="1323439"/>
          </a:xfrm>
          <a:prstGeom prst="rect">
            <a:avLst/>
          </a:prstGeom>
          <a:noFill/>
        </p:spPr>
        <p:txBody>
          <a:bodyPr wrap="square" rtlCol="0">
            <a:spAutoFit/>
          </a:bodyPr>
          <a:lstStyle/>
          <a:p>
            <a:pPr marL="214313" indent="-214313">
              <a:buFont typeface="Wingdings" panose="05000000000000000000" pitchFamily="2" charset="2"/>
              <a:buChar char="ü"/>
            </a:pPr>
            <a:r>
              <a:rPr lang="en-US" sz="1600" u="sng" dirty="0">
                <a:solidFill>
                  <a:srgbClr val="006600"/>
                </a:solidFill>
              </a:rPr>
              <a:t>S</a:t>
            </a:r>
            <a:r>
              <a:rPr lang="en-US" sz="1600" dirty="0">
                <a:solidFill>
                  <a:srgbClr val="006600"/>
                </a:solidFill>
              </a:rPr>
              <a:t>pecific</a:t>
            </a:r>
          </a:p>
          <a:p>
            <a:pPr marL="214313" indent="-214313">
              <a:buFont typeface="Wingdings" panose="05000000000000000000" pitchFamily="2" charset="2"/>
              <a:buChar char="ü"/>
            </a:pPr>
            <a:r>
              <a:rPr lang="en-US" sz="1600" u="sng" dirty="0">
                <a:solidFill>
                  <a:srgbClr val="006600"/>
                </a:solidFill>
              </a:rPr>
              <a:t>M</a:t>
            </a:r>
            <a:r>
              <a:rPr lang="en-US" sz="1600" dirty="0">
                <a:solidFill>
                  <a:srgbClr val="006600"/>
                </a:solidFill>
              </a:rPr>
              <a:t>easurable</a:t>
            </a:r>
          </a:p>
          <a:p>
            <a:pPr marL="214313" indent="-214313">
              <a:buFont typeface="Wingdings" panose="05000000000000000000" pitchFamily="2" charset="2"/>
              <a:buChar char="ü"/>
            </a:pPr>
            <a:r>
              <a:rPr lang="en-US" sz="1600" u="sng" dirty="0">
                <a:solidFill>
                  <a:srgbClr val="006600"/>
                </a:solidFill>
              </a:rPr>
              <a:t>A</a:t>
            </a:r>
            <a:r>
              <a:rPr lang="en-US" sz="1600" dirty="0">
                <a:solidFill>
                  <a:srgbClr val="006600"/>
                </a:solidFill>
              </a:rPr>
              <a:t>ttainable</a:t>
            </a:r>
          </a:p>
          <a:p>
            <a:pPr marL="214313" indent="-214313">
              <a:buFont typeface="Wingdings" panose="05000000000000000000" pitchFamily="2" charset="2"/>
              <a:buChar char="ü"/>
            </a:pPr>
            <a:r>
              <a:rPr lang="en-US" sz="1600" u="sng" dirty="0">
                <a:solidFill>
                  <a:srgbClr val="006600"/>
                </a:solidFill>
              </a:rPr>
              <a:t>R</a:t>
            </a:r>
            <a:r>
              <a:rPr lang="en-US" sz="1600" dirty="0">
                <a:solidFill>
                  <a:srgbClr val="006600"/>
                </a:solidFill>
              </a:rPr>
              <a:t>ealistic</a:t>
            </a:r>
          </a:p>
          <a:p>
            <a:pPr marL="214313" indent="-214313">
              <a:buFont typeface="Wingdings" panose="05000000000000000000" pitchFamily="2" charset="2"/>
              <a:buChar char="ü"/>
            </a:pPr>
            <a:r>
              <a:rPr lang="en-US" sz="1600" u="sng" dirty="0">
                <a:solidFill>
                  <a:srgbClr val="006600"/>
                </a:solidFill>
              </a:rPr>
              <a:t>T</a:t>
            </a:r>
            <a:r>
              <a:rPr lang="en-US" sz="1600" dirty="0">
                <a:solidFill>
                  <a:srgbClr val="006600"/>
                </a:solidFill>
              </a:rPr>
              <a:t>imebound</a:t>
            </a:r>
          </a:p>
        </p:txBody>
      </p:sp>
      <p:sp>
        <p:nvSpPr>
          <p:cNvPr id="14" name="Left-Right Arrow 13"/>
          <p:cNvSpPr/>
          <p:nvPr/>
        </p:nvSpPr>
        <p:spPr>
          <a:xfrm rot="18745739">
            <a:off x="5332162" y="3500216"/>
            <a:ext cx="497375" cy="17660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p>
        </p:txBody>
      </p:sp>
      <p:sp>
        <p:nvSpPr>
          <p:cNvPr id="10" name="Rectangle 3">
            <a:extLst>
              <a:ext uri="{FF2B5EF4-FFF2-40B4-BE49-F238E27FC236}">
                <a16:creationId xmlns:a16="http://schemas.microsoft.com/office/drawing/2014/main" id="{D8BC5EBE-2268-4497-8F92-6154E764E7B8}"/>
              </a:ext>
            </a:extLst>
          </p:cNvPr>
          <p:cNvSpPr>
            <a:spLocks noGrp="1" noChangeArrowheads="1"/>
          </p:cNvSpPr>
          <p:nvPr>
            <p:ph idx="1"/>
          </p:nvPr>
        </p:nvSpPr>
        <p:spPr/>
        <p:txBody>
          <a:bodyPr>
            <a:noAutofit/>
          </a:bodyPr>
          <a:lstStyle/>
          <a:p>
            <a:pPr marL="0" indent="0">
              <a:spcBef>
                <a:spcPct val="0"/>
              </a:spcBef>
              <a:spcAft>
                <a:spcPts val="1013"/>
              </a:spcAft>
              <a:buNone/>
            </a:pPr>
            <a:r>
              <a:rPr lang="en-US" sz="2100" dirty="0"/>
              <a:t>SMART goals should describe the “future state” you want </a:t>
            </a:r>
          </a:p>
          <a:p>
            <a:pPr marL="0" indent="0">
              <a:spcBef>
                <a:spcPct val="0"/>
              </a:spcBef>
              <a:spcAft>
                <a:spcPts val="1013"/>
              </a:spcAft>
              <a:buNone/>
            </a:pPr>
            <a:r>
              <a:rPr lang="en-US" sz="2100" u="sng" dirty="0"/>
              <a:t>Avoid</a:t>
            </a:r>
            <a:r>
              <a:rPr lang="en-US" sz="2100" dirty="0"/>
              <a:t> vague goals like: </a:t>
            </a:r>
            <a:r>
              <a:rPr lang="en-US" sz="2100" i="1" dirty="0"/>
              <a:t>“Improve med compliance”</a:t>
            </a:r>
          </a:p>
          <a:p>
            <a:pPr marL="0" indent="0">
              <a:spcBef>
                <a:spcPct val="0"/>
              </a:spcBef>
              <a:spcAft>
                <a:spcPts val="1013"/>
              </a:spcAft>
              <a:buNone/>
            </a:pPr>
            <a:r>
              <a:rPr lang="en-US" sz="2100" dirty="0"/>
              <a:t>Instead… </a:t>
            </a:r>
          </a:p>
          <a:p>
            <a:pPr marL="0" indent="0">
              <a:buClr>
                <a:schemeClr val="accent2"/>
              </a:buClr>
              <a:buNone/>
            </a:pPr>
            <a:endParaRPr lang="en-US" dirty="0"/>
          </a:p>
        </p:txBody>
      </p:sp>
      <p:sp>
        <p:nvSpPr>
          <p:cNvPr id="7" name="Arrow: Right 6">
            <a:extLst>
              <a:ext uri="{FF2B5EF4-FFF2-40B4-BE49-F238E27FC236}">
                <a16:creationId xmlns:a16="http://schemas.microsoft.com/office/drawing/2014/main" id="{4135473D-4FEC-433E-B063-CDC1F4FC5037}"/>
              </a:ext>
            </a:extLst>
          </p:cNvPr>
          <p:cNvSpPr/>
          <p:nvPr/>
        </p:nvSpPr>
        <p:spPr>
          <a:xfrm rot="2195032">
            <a:off x="3039719" y="3345383"/>
            <a:ext cx="610137" cy="166802"/>
          </a:xfrm>
          <a:prstGeom prst="rightArrow">
            <a:avLst>
              <a:gd name="adj1" fmla="val 6234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p>
        </p:txBody>
      </p:sp>
      <p:sp>
        <p:nvSpPr>
          <p:cNvPr id="5" name="TextBox 4">
            <a:extLst>
              <a:ext uri="{FF2B5EF4-FFF2-40B4-BE49-F238E27FC236}">
                <a16:creationId xmlns:a16="http://schemas.microsoft.com/office/drawing/2014/main" id="{0BC0ED26-0574-467C-99C1-8132B1285DA9}"/>
              </a:ext>
            </a:extLst>
          </p:cNvPr>
          <p:cNvSpPr txBox="1"/>
          <p:nvPr/>
        </p:nvSpPr>
        <p:spPr>
          <a:xfrm>
            <a:off x="4090785" y="2346789"/>
            <a:ext cx="3707218" cy="830997"/>
          </a:xfrm>
          <a:prstGeom prst="rect">
            <a:avLst/>
          </a:prstGeom>
          <a:noFill/>
        </p:spPr>
        <p:txBody>
          <a:bodyPr wrap="square" rtlCol="0">
            <a:spAutoFit/>
          </a:bodyPr>
          <a:lstStyle/>
          <a:p>
            <a:r>
              <a:rPr lang="en-US" sz="1200" i="1" dirty="0"/>
              <a:t>Transition-age patients with chronic kidney disease cared for in my clinic are non-adherent with medications as they move from pediatric to adult nephrology care, leading to poor outcomes </a:t>
            </a:r>
          </a:p>
        </p:txBody>
      </p:sp>
    </p:spTree>
    <p:extLst>
      <p:ext uri="{BB962C8B-B14F-4D97-AF65-F5344CB8AC3E}">
        <p14:creationId xmlns:p14="http://schemas.microsoft.com/office/powerpoint/2010/main" val="1213348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500"/>
                                        <p:tgtEl>
                                          <p:spTgt spid="8">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fade">
                                      <p:cBhvr>
                                        <p:cTn id="23" dur="500"/>
                                        <p:tgtEl>
                                          <p:spTgt spid="8">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fade">
                                      <p:cBhvr>
                                        <p:cTn id="26" dur="500"/>
                                        <p:tgtEl>
                                          <p:spTgt spid="8">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Effect transition="in" filter="fade">
                                      <p:cBhvr>
                                        <p:cTn id="29" dur="500"/>
                                        <p:tgtEl>
                                          <p:spTgt spid="8">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fade">
                                      <p:cBhvr>
                                        <p:cTn id="34" dur="500"/>
                                        <p:tgtEl>
                                          <p:spTgt spid="6">
                                            <p:txEl>
                                              <p:pRg st="0" end="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fade">
                                      <p:cBhvr>
                                        <p:cTn id="3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4"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3AEDB4AA-E1D2-48F5-80BE-E7DFC3221710}"/>
              </a:ext>
            </a:extLst>
          </p:cNvPr>
          <p:cNvSpPr>
            <a:spLocks noGrp="1"/>
          </p:cNvSpPr>
          <p:nvPr>
            <p:ph type="title"/>
          </p:nvPr>
        </p:nvSpPr>
        <p:spPr/>
        <p:txBody>
          <a:bodyPr>
            <a:normAutofit/>
          </a:bodyPr>
          <a:lstStyle/>
          <a:p>
            <a:r>
              <a:rPr lang="en-US" dirty="0"/>
              <a:t>A3 Template: COUNTERMEASURES</a:t>
            </a:r>
          </a:p>
        </p:txBody>
      </p:sp>
      <p:sp>
        <p:nvSpPr>
          <p:cNvPr id="4" name="Arrow: Right 3">
            <a:extLst>
              <a:ext uri="{FF2B5EF4-FFF2-40B4-BE49-F238E27FC236}">
                <a16:creationId xmlns:a16="http://schemas.microsoft.com/office/drawing/2014/main" id="{087CE8E7-7073-4757-B906-A9A171974139}"/>
              </a:ext>
            </a:extLst>
          </p:cNvPr>
          <p:cNvSpPr/>
          <p:nvPr/>
        </p:nvSpPr>
        <p:spPr>
          <a:xfrm rot="10800000">
            <a:off x="5817739" y="1665767"/>
            <a:ext cx="570835" cy="1701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0096AE0-2BCC-4BFD-A226-DFA384B50B2E}"/>
              </a:ext>
            </a:extLst>
          </p:cNvPr>
          <p:cNvPicPr>
            <a:picLocks noChangeAspect="1"/>
          </p:cNvPicPr>
          <p:nvPr/>
        </p:nvPicPr>
        <p:blipFill>
          <a:blip r:embed="rId3"/>
          <a:stretch>
            <a:fillRect/>
          </a:stretch>
        </p:blipFill>
        <p:spPr>
          <a:xfrm>
            <a:off x="1108666" y="1117249"/>
            <a:ext cx="4657101" cy="2909001"/>
          </a:xfrm>
          <a:prstGeom prst="rect">
            <a:avLst/>
          </a:prstGeom>
        </p:spPr>
      </p:pic>
    </p:spTree>
    <p:extLst>
      <p:ext uri="{BB962C8B-B14F-4D97-AF65-F5344CB8AC3E}">
        <p14:creationId xmlns:p14="http://schemas.microsoft.com/office/powerpoint/2010/main" val="2320265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957"/>
        <p:cNvGrpSpPr/>
        <p:nvPr/>
      </p:nvGrpSpPr>
      <p:grpSpPr>
        <a:xfrm>
          <a:off x="0" y="0"/>
          <a:ext cx="0" cy="0"/>
          <a:chOff x="0" y="0"/>
          <a:chExt cx="0" cy="0"/>
        </a:xfrm>
      </p:grpSpPr>
      <p:sp>
        <p:nvSpPr>
          <p:cNvPr id="1958" name="Google Shape;1958;p108"/>
          <p:cNvSpPr txBox="1">
            <a:spLocks noGrp="1"/>
          </p:cNvSpPr>
          <p:nvPr>
            <p:ph type="title"/>
          </p:nvPr>
        </p:nvSpPr>
        <p:spPr>
          <a:prstGeom prst="rect">
            <a:avLst/>
          </a:prstGeom>
          <a:noFill/>
          <a:ln>
            <a:noFill/>
          </a:ln>
        </p:spPr>
        <p:txBody>
          <a:bodyPr spcFirstLastPara="1" vert="horz" wrap="square" lIns="51427" tIns="25706" rIns="51427" bIns="25706" rtlCol="0" anchor="b" anchorCtr="0">
            <a:noAutofit/>
          </a:bodyPr>
          <a:lstStyle/>
          <a:p>
            <a:r>
              <a:rPr lang="en-US" dirty="0"/>
              <a:t>Countermeasures: </a:t>
            </a:r>
            <a:br>
              <a:rPr lang="en-US" dirty="0"/>
            </a:br>
            <a:r>
              <a:rPr lang="en-US" sz="2400" dirty="0"/>
              <a:t>Link to root causes</a:t>
            </a:r>
            <a:endParaRPr sz="2400" dirty="0"/>
          </a:p>
        </p:txBody>
      </p:sp>
      <p:sp>
        <p:nvSpPr>
          <p:cNvPr id="34" name="Content Placeholder 9">
            <a:extLst>
              <a:ext uri="{FF2B5EF4-FFF2-40B4-BE49-F238E27FC236}">
                <a16:creationId xmlns:a16="http://schemas.microsoft.com/office/drawing/2014/main" id="{B91B4662-9353-4A0E-A4FC-700E85DF6325}"/>
              </a:ext>
            </a:extLst>
          </p:cNvPr>
          <p:cNvSpPr txBox="1">
            <a:spLocks/>
          </p:cNvSpPr>
          <p:nvPr/>
        </p:nvSpPr>
        <p:spPr bwMode="auto">
          <a:xfrm>
            <a:off x="5287618" y="1646677"/>
            <a:ext cx="2212695" cy="55399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indent="-536397" defTabSz="685072" fontAlgn="base">
              <a:spcBef>
                <a:spcPct val="0"/>
              </a:spcBef>
              <a:spcAft>
                <a:spcPct val="0"/>
              </a:spcAft>
              <a:buClr>
                <a:schemeClr val="tx1"/>
              </a:buClr>
              <a:buSzPct val="120000"/>
              <a:defRPr/>
            </a:pPr>
            <a:r>
              <a:rPr lang="en-US" sz="1200" b="1" kern="0" dirty="0"/>
              <a:t>Countermeasure #1: </a:t>
            </a:r>
          </a:p>
          <a:p>
            <a:pPr indent="-536397" defTabSz="685072" fontAlgn="base">
              <a:spcBef>
                <a:spcPct val="0"/>
              </a:spcBef>
              <a:spcAft>
                <a:spcPct val="0"/>
              </a:spcAft>
              <a:buClr>
                <a:schemeClr val="tx1"/>
              </a:buClr>
              <a:buSzPct val="120000"/>
              <a:defRPr/>
            </a:pPr>
            <a:r>
              <a:rPr lang="en-US" sz="1200" kern="0" dirty="0"/>
              <a:t>Improve patient education materials</a:t>
            </a:r>
          </a:p>
        </p:txBody>
      </p:sp>
      <p:cxnSp>
        <p:nvCxnSpPr>
          <p:cNvPr id="35" name="Straight Arrow Connector 34">
            <a:extLst>
              <a:ext uri="{FF2B5EF4-FFF2-40B4-BE49-F238E27FC236}">
                <a16:creationId xmlns:a16="http://schemas.microsoft.com/office/drawing/2014/main" id="{AF3F2A64-2CA9-42DC-A78F-B7F33E914EAC}"/>
              </a:ext>
            </a:extLst>
          </p:cNvPr>
          <p:cNvCxnSpPr>
            <a:cxnSpLocks noChangeShapeType="1"/>
            <a:stCxn id="36" idx="3"/>
            <a:endCxn id="37" idx="1"/>
          </p:cNvCxnSpPr>
          <p:nvPr/>
        </p:nvCxnSpPr>
        <p:spPr bwMode="auto">
          <a:xfrm>
            <a:off x="3391730" y="1907648"/>
            <a:ext cx="1821344" cy="29024"/>
          </a:xfrm>
          <a:prstGeom prst="straightConnector1">
            <a:avLst/>
          </a:prstGeom>
          <a:noFill/>
          <a:ln w="38100" algn="ctr">
            <a:solidFill>
              <a:srgbClr val="0070C0"/>
            </a:solidFill>
            <a:round/>
            <a:headEnd/>
            <a:tailEnd type="stealth" w="lg" len="lg"/>
          </a:ln>
        </p:spPr>
      </p:cxnSp>
      <p:sp>
        <p:nvSpPr>
          <p:cNvPr id="36" name="Rounded Rectangle 6">
            <a:extLst>
              <a:ext uri="{FF2B5EF4-FFF2-40B4-BE49-F238E27FC236}">
                <a16:creationId xmlns:a16="http://schemas.microsoft.com/office/drawing/2014/main" id="{85CA6F69-1329-47C3-9E54-4B950E1E1454}"/>
              </a:ext>
            </a:extLst>
          </p:cNvPr>
          <p:cNvSpPr>
            <a:spLocks noChangeArrowheads="1"/>
          </p:cNvSpPr>
          <p:nvPr/>
        </p:nvSpPr>
        <p:spPr bwMode="auto">
          <a:xfrm>
            <a:off x="1590261" y="1486413"/>
            <a:ext cx="1801469" cy="842469"/>
          </a:xfrm>
          <a:prstGeom prst="roundRect">
            <a:avLst>
              <a:gd name="adj" fmla="val 8446"/>
            </a:avLst>
          </a:prstGeom>
          <a:noFill/>
          <a:ln w="38100" algn="ctr">
            <a:solidFill>
              <a:srgbClr val="0070C0"/>
            </a:solidFill>
            <a:round/>
            <a:headEnd/>
            <a:tailEnd/>
          </a:ln>
        </p:spPr>
        <p:txBody>
          <a:bodyPr/>
          <a:lstStyle/>
          <a:p>
            <a:pPr algn="ctr" eaLnBrk="0" hangingPunct="0"/>
            <a:endParaRPr lang="en-US" sz="1350"/>
          </a:p>
        </p:txBody>
      </p:sp>
      <p:sp>
        <p:nvSpPr>
          <p:cNvPr id="37" name="Rounded Rectangle 7">
            <a:extLst>
              <a:ext uri="{FF2B5EF4-FFF2-40B4-BE49-F238E27FC236}">
                <a16:creationId xmlns:a16="http://schemas.microsoft.com/office/drawing/2014/main" id="{57B5CB2C-356E-4009-84C3-6192F33D7689}"/>
              </a:ext>
            </a:extLst>
          </p:cNvPr>
          <p:cNvSpPr>
            <a:spLocks noChangeArrowheads="1"/>
          </p:cNvSpPr>
          <p:nvPr/>
        </p:nvSpPr>
        <p:spPr bwMode="auto">
          <a:xfrm>
            <a:off x="5213074" y="1625048"/>
            <a:ext cx="2273576" cy="623247"/>
          </a:xfrm>
          <a:prstGeom prst="roundRect">
            <a:avLst>
              <a:gd name="adj" fmla="val 16667"/>
            </a:avLst>
          </a:prstGeom>
          <a:noFill/>
          <a:ln w="38100" algn="ctr">
            <a:solidFill>
              <a:srgbClr val="0070C0"/>
            </a:solidFill>
            <a:round/>
            <a:headEnd/>
            <a:tailEnd/>
          </a:ln>
        </p:spPr>
        <p:txBody>
          <a:bodyPr/>
          <a:lstStyle/>
          <a:p>
            <a:pPr algn="ctr" eaLnBrk="0" hangingPunct="0"/>
            <a:endParaRPr lang="en-US" sz="1200"/>
          </a:p>
        </p:txBody>
      </p:sp>
      <p:sp>
        <p:nvSpPr>
          <p:cNvPr id="38" name="Rounded Rectangle 8">
            <a:extLst>
              <a:ext uri="{FF2B5EF4-FFF2-40B4-BE49-F238E27FC236}">
                <a16:creationId xmlns:a16="http://schemas.microsoft.com/office/drawing/2014/main" id="{A76172BB-CBF4-46EA-8115-83891ADE66E9}"/>
              </a:ext>
            </a:extLst>
          </p:cNvPr>
          <p:cNvSpPr>
            <a:spLocks noChangeArrowheads="1"/>
          </p:cNvSpPr>
          <p:nvPr/>
        </p:nvSpPr>
        <p:spPr bwMode="auto">
          <a:xfrm>
            <a:off x="5208103" y="2547272"/>
            <a:ext cx="2273576" cy="623247"/>
          </a:xfrm>
          <a:prstGeom prst="roundRect">
            <a:avLst>
              <a:gd name="adj" fmla="val 16667"/>
            </a:avLst>
          </a:prstGeom>
          <a:noFill/>
          <a:ln w="38100" algn="ctr">
            <a:solidFill>
              <a:srgbClr val="0070C0"/>
            </a:solidFill>
            <a:round/>
            <a:headEnd/>
            <a:tailEnd/>
          </a:ln>
        </p:spPr>
        <p:txBody>
          <a:bodyPr/>
          <a:lstStyle/>
          <a:p>
            <a:pPr algn="ctr" eaLnBrk="0" hangingPunct="0"/>
            <a:endParaRPr lang="en-US" sz="1200"/>
          </a:p>
        </p:txBody>
      </p:sp>
      <p:sp>
        <p:nvSpPr>
          <p:cNvPr id="39" name="Rounded Rectangle 9">
            <a:extLst>
              <a:ext uri="{FF2B5EF4-FFF2-40B4-BE49-F238E27FC236}">
                <a16:creationId xmlns:a16="http://schemas.microsoft.com/office/drawing/2014/main" id="{724376A7-7487-4BE6-BD13-806FC1F2A08D}"/>
              </a:ext>
            </a:extLst>
          </p:cNvPr>
          <p:cNvSpPr>
            <a:spLocks noChangeArrowheads="1"/>
          </p:cNvSpPr>
          <p:nvPr/>
        </p:nvSpPr>
        <p:spPr bwMode="auto">
          <a:xfrm>
            <a:off x="1593861" y="2571750"/>
            <a:ext cx="1945839" cy="794697"/>
          </a:xfrm>
          <a:prstGeom prst="roundRect">
            <a:avLst>
              <a:gd name="adj" fmla="val 16667"/>
            </a:avLst>
          </a:prstGeom>
          <a:noFill/>
          <a:ln w="38100" algn="ctr">
            <a:solidFill>
              <a:srgbClr val="0070C0"/>
            </a:solidFill>
            <a:round/>
            <a:headEnd/>
            <a:tailEnd/>
          </a:ln>
        </p:spPr>
        <p:txBody>
          <a:bodyPr/>
          <a:lstStyle/>
          <a:p>
            <a:pPr algn="ctr" eaLnBrk="0" hangingPunct="0"/>
            <a:endParaRPr lang="en-US" sz="1350"/>
          </a:p>
        </p:txBody>
      </p:sp>
      <p:cxnSp>
        <p:nvCxnSpPr>
          <p:cNvPr id="40" name="Straight Arrow Connector 39">
            <a:extLst>
              <a:ext uri="{FF2B5EF4-FFF2-40B4-BE49-F238E27FC236}">
                <a16:creationId xmlns:a16="http://schemas.microsoft.com/office/drawing/2014/main" id="{3F289C73-8B07-4AF7-8A59-1792CC6149CB}"/>
              </a:ext>
            </a:extLst>
          </p:cNvPr>
          <p:cNvCxnSpPr>
            <a:cxnSpLocks noChangeShapeType="1"/>
          </p:cNvCxnSpPr>
          <p:nvPr/>
        </p:nvCxnSpPr>
        <p:spPr bwMode="auto">
          <a:xfrm>
            <a:off x="3539700" y="2829774"/>
            <a:ext cx="1676973" cy="1"/>
          </a:xfrm>
          <a:prstGeom prst="straightConnector1">
            <a:avLst/>
          </a:prstGeom>
          <a:noFill/>
          <a:ln w="38100" algn="ctr">
            <a:solidFill>
              <a:srgbClr val="0070C0"/>
            </a:solidFill>
            <a:round/>
            <a:headEnd/>
            <a:tailEnd type="stealth" w="lg" len="lg"/>
          </a:ln>
        </p:spPr>
      </p:cxnSp>
      <p:sp>
        <p:nvSpPr>
          <p:cNvPr id="43" name="Rectangle 42">
            <a:extLst>
              <a:ext uri="{FF2B5EF4-FFF2-40B4-BE49-F238E27FC236}">
                <a16:creationId xmlns:a16="http://schemas.microsoft.com/office/drawing/2014/main" id="{F4F652C5-9826-4735-83A1-3012AE9CF13A}"/>
              </a:ext>
            </a:extLst>
          </p:cNvPr>
          <p:cNvSpPr/>
          <p:nvPr/>
        </p:nvSpPr>
        <p:spPr>
          <a:xfrm>
            <a:off x="5213072" y="2546345"/>
            <a:ext cx="2226366" cy="461665"/>
          </a:xfrm>
          <a:prstGeom prst="rect">
            <a:avLst/>
          </a:prstGeom>
        </p:spPr>
        <p:txBody>
          <a:bodyPr wrap="square">
            <a:spAutoFit/>
          </a:bodyPr>
          <a:lstStyle/>
          <a:p>
            <a:pPr indent="-536397" defTabSz="685072" fontAlgn="base">
              <a:spcBef>
                <a:spcPct val="0"/>
              </a:spcBef>
              <a:spcAft>
                <a:spcPct val="0"/>
              </a:spcAft>
              <a:buClr>
                <a:schemeClr val="tx1"/>
              </a:buClr>
              <a:buSzPct val="120000"/>
              <a:defRPr/>
            </a:pPr>
            <a:r>
              <a:rPr lang="en-US" sz="1200" b="1" kern="0" dirty="0"/>
              <a:t>Countermeasure #2: </a:t>
            </a:r>
          </a:p>
          <a:p>
            <a:pPr indent="-536397" defTabSz="685072" fontAlgn="base">
              <a:spcBef>
                <a:spcPct val="0"/>
              </a:spcBef>
              <a:spcAft>
                <a:spcPct val="0"/>
              </a:spcAft>
              <a:buClr>
                <a:schemeClr val="tx1"/>
              </a:buClr>
              <a:buSzPct val="120000"/>
              <a:defRPr/>
            </a:pPr>
            <a:r>
              <a:rPr lang="en-US" sz="1200" kern="0" dirty="0"/>
              <a:t>Create standard process</a:t>
            </a:r>
          </a:p>
        </p:txBody>
      </p:sp>
      <p:sp>
        <p:nvSpPr>
          <p:cNvPr id="44" name="Rectangle 43">
            <a:extLst>
              <a:ext uri="{FF2B5EF4-FFF2-40B4-BE49-F238E27FC236}">
                <a16:creationId xmlns:a16="http://schemas.microsoft.com/office/drawing/2014/main" id="{85126327-90DE-4FB4-B60A-BE0275DFE375}"/>
              </a:ext>
            </a:extLst>
          </p:cNvPr>
          <p:cNvSpPr/>
          <p:nvPr/>
        </p:nvSpPr>
        <p:spPr>
          <a:xfrm>
            <a:off x="1533110" y="1473367"/>
            <a:ext cx="2067339" cy="1015663"/>
          </a:xfrm>
          <a:prstGeom prst="rect">
            <a:avLst/>
          </a:prstGeom>
        </p:spPr>
        <p:txBody>
          <a:bodyPr wrap="square">
            <a:spAutoFit/>
          </a:bodyPr>
          <a:lstStyle/>
          <a:p>
            <a:pPr indent="-536397" defTabSz="685072" fontAlgn="base">
              <a:spcBef>
                <a:spcPct val="0"/>
              </a:spcBef>
              <a:spcAft>
                <a:spcPct val="0"/>
              </a:spcAft>
              <a:buClr>
                <a:schemeClr val="tx1"/>
              </a:buClr>
              <a:buSzPct val="120000"/>
              <a:defRPr/>
            </a:pPr>
            <a:r>
              <a:rPr lang="en-US" sz="1200" b="1" kern="0" dirty="0"/>
              <a:t>Root Cause #1: </a:t>
            </a:r>
          </a:p>
          <a:p>
            <a:pPr indent="-536397" defTabSz="685072" fontAlgn="base">
              <a:spcBef>
                <a:spcPct val="0"/>
              </a:spcBef>
              <a:spcAft>
                <a:spcPct val="0"/>
              </a:spcAft>
              <a:buClr>
                <a:schemeClr val="tx1"/>
              </a:buClr>
              <a:buSzPct val="120000"/>
              <a:defRPr/>
            </a:pPr>
            <a:r>
              <a:rPr lang="en-US" sz="1200" kern="0" dirty="0"/>
              <a:t>Suboptimal communication between providers and patients</a:t>
            </a:r>
          </a:p>
          <a:p>
            <a:pPr indent="-536397" defTabSz="685072" fontAlgn="base">
              <a:spcBef>
                <a:spcPct val="0"/>
              </a:spcBef>
              <a:spcAft>
                <a:spcPct val="0"/>
              </a:spcAft>
              <a:buClr>
                <a:schemeClr val="tx1"/>
              </a:buClr>
              <a:buSzPct val="120000"/>
              <a:defRPr/>
            </a:pPr>
            <a:endParaRPr lang="en-US" sz="1200" kern="0" dirty="0"/>
          </a:p>
        </p:txBody>
      </p:sp>
      <p:sp>
        <p:nvSpPr>
          <p:cNvPr id="45" name="Rectangle 44">
            <a:extLst>
              <a:ext uri="{FF2B5EF4-FFF2-40B4-BE49-F238E27FC236}">
                <a16:creationId xmlns:a16="http://schemas.microsoft.com/office/drawing/2014/main" id="{D8CA5571-3571-4768-94C1-B04A307811C4}"/>
              </a:ext>
            </a:extLst>
          </p:cNvPr>
          <p:cNvSpPr/>
          <p:nvPr/>
        </p:nvSpPr>
        <p:spPr>
          <a:xfrm>
            <a:off x="1590261" y="2535437"/>
            <a:ext cx="1958009" cy="646331"/>
          </a:xfrm>
          <a:prstGeom prst="rect">
            <a:avLst/>
          </a:prstGeom>
        </p:spPr>
        <p:txBody>
          <a:bodyPr wrap="square">
            <a:spAutoFit/>
          </a:bodyPr>
          <a:lstStyle/>
          <a:p>
            <a:pPr indent="-536397" defTabSz="685072" fontAlgn="base">
              <a:spcBef>
                <a:spcPct val="0"/>
              </a:spcBef>
              <a:spcAft>
                <a:spcPct val="0"/>
              </a:spcAft>
              <a:buClr>
                <a:schemeClr val="tx1"/>
              </a:buClr>
              <a:buSzPct val="120000"/>
              <a:defRPr/>
            </a:pPr>
            <a:r>
              <a:rPr lang="en-US" sz="1200" b="1" kern="0" dirty="0"/>
              <a:t>Root Cause #2: </a:t>
            </a:r>
          </a:p>
          <a:p>
            <a:pPr indent="-536397" defTabSz="685072" fontAlgn="base">
              <a:spcBef>
                <a:spcPct val="0"/>
              </a:spcBef>
              <a:spcAft>
                <a:spcPct val="0"/>
              </a:spcAft>
              <a:buClr>
                <a:schemeClr val="tx1"/>
              </a:buClr>
              <a:buSzPct val="120000"/>
              <a:defRPr/>
            </a:pPr>
            <a:r>
              <a:rPr lang="en-US" sz="1200" kern="0" dirty="0"/>
              <a:t>Inconsistent medication refill process </a:t>
            </a:r>
          </a:p>
        </p:txBody>
      </p:sp>
      <p:pic>
        <p:nvPicPr>
          <p:cNvPr id="21506" name="Picture 2" descr="Matthew Cattle's Website">
            <a:extLst>
              <a:ext uri="{FF2B5EF4-FFF2-40B4-BE49-F238E27FC236}">
                <a16:creationId xmlns:a16="http://schemas.microsoft.com/office/drawing/2014/main" id="{80ED0C68-E16C-4AFB-8729-62A1D8370F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5161" y="580851"/>
            <a:ext cx="1532457" cy="93149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9481F39-6781-4DCE-9BF4-26E494D15D32}"/>
              </a:ext>
            </a:extLst>
          </p:cNvPr>
          <p:cNvSpPr txBox="1"/>
          <p:nvPr/>
        </p:nvSpPr>
        <p:spPr>
          <a:xfrm>
            <a:off x="2169886" y="3522512"/>
            <a:ext cx="4572000" cy="1200329"/>
          </a:xfrm>
          <a:prstGeom prst="rect">
            <a:avLst/>
          </a:prstGeom>
          <a:noFill/>
        </p:spPr>
        <p:txBody>
          <a:bodyPr wrap="square">
            <a:spAutoFit/>
          </a:bodyPr>
          <a:lstStyle/>
          <a:p>
            <a:r>
              <a:rPr lang="en-US" spc="-110" dirty="0">
                <a:solidFill>
                  <a:srgbClr val="0B267B"/>
                </a:solidFill>
                <a:latin typeface="Trebuchet MS"/>
                <a:cs typeface="Trebuchet MS"/>
              </a:rPr>
              <a:t>Countermeasures are implemented in attempts to </a:t>
            </a:r>
            <a:r>
              <a:rPr lang="en-US" sz="1800" spc="-110" dirty="0">
                <a:solidFill>
                  <a:srgbClr val="0B267B"/>
                </a:solidFill>
                <a:latin typeface="Trebuchet MS"/>
                <a:cs typeface="Trebuchet MS"/>
              </a:rPr>
              <a:t>reach the project’s SMART goal, in this case:</a:t>
            </a:r>
          </a:p>
          <a:p>
            <a:r>
              <a:rPr lang="en-US" sz="1800" spc="-110" dirty="0">
                <a:solidFill>
                  <a:srgbClr val="FF0000"/>
                </a:solidFill>
                <a:latin typeface="Trebuchet MS"/>
                <a:cs typeface="Trebuchet MS"/>
              </a:rPr>
              <a:t>D</a:t>
            </a:r>
            <a:r>
              <a:rPr lang="en-US" sz="1800" dirty="0">
                <a:solidFill>
                  <a:srgbClr val="FF0000"/>
                </a:solidFill>
                <a:latin typeface="Trebuchet MS"/>
                <a:cs typeface="Trebuchet MS"/>
              </a:rPr>
              <a:t>ecrease</a:t>
            </a:r>
            <a:r>
              <a:rPr lang="en-US" sz="1800" spc="5" dirty="0">
                <a:solidFill>
                  <a:srgbClr val="FF0000"/>
                </a:solidFill>
                <a:latin typeface="Trebuchet MS"/>
                <a:cs typeface="Trebuchet MS"/>
              </a:rPr>
              <a:t> </a:t>
            </a:r>
            <a:r>
              <a:rPr lang="en-US" sz="1800" spc="-5" dirty="0">
                <a:solidFill>
                  <a:srgbClr val="FF0000"/>
                </a:solidFill>
                <a:latin typeface="Trebuchet MS"/>
                <a:cs typeface="Trebuchet MS"/>
              </a:rPr>
              <a:t>medication</a:t>
            </a:r>
            <a:r>
              <a:rPr lang="en-US" sz="1800" spc="5" dirty="0">
                <a:solidFill>
                  <a:srgbClr val="FF0000"/>
                </a:solidFill>
                <a:latin typeface="Trebuchet MS"/>
                <a:cs typeface="Trebuchet MS"/>
              </a:rPr>
              <a:t> </a:t>
            </a:r>
            <a:r>
              <a:rPr lang="en-US" sz="1800" dirty="0">
                <a:solidFill>
                  <a:srgbClr val="FF0000"/>
                </a:solidFill>
                <a:latin typeface="Trebuchet MS"/>
                <a:cs typeface="Trebuchet MS"/>
              </a:rPr>
              <a:t>non-adherence from 70% to 30% during 6-month study period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DDE9E9"/>
            </a:gs>
            <a:gs pos="0">
              <a:schemeClr val="bg2"/>
            </a:gs>
            <a:gs pos="56000">
              <a:schemeClr val="bg2"/>
            </a:gs>
            <a:gs pos="100000">
              <a:schemeClr val="bg2"/>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01D04-714B-4024-94C2-DFF5BBEB91A9}"/>
              </a:ext>
            </a:extLst>
          </p:cNvPr>
          <p:cNvSpPr>
            <a:spLocks noGrp="1"/>
          </p:cNvSpPr>
          <p:nvPr>
            <p:ph type="title"/>
          </p:nvPr>
        </p:nvSpPr>
        <p:spPr/>
        <p:txBody>
          <a:bodyPr/>
          <a:lstStyle/>
          <a:p>
            <a:r>
              <a:rPr lang="en-US" dirty="0"/>
              <a:t>Consider Value and Effort in your RCA</a:t>
            </a:r>
          </a:p>
        </p:txBody>
      </p:sp>
      <p:pic>
        <p:nvPicPr>
          <p:cNvPr id="6" name="Content Placeholder 5">
            <a:extLst>
              <a:ext uri="{FF2B5EF4-FFF2-40B4-BE49-F238E27FC236}">
                <a16:creationId xmlns:a16="http://schemas.microsoft.com/office/drawing/2014/main" id="{5F4DB4F9-3DDE-48B1-8927-BE4EB74FA258}"/>
              </a:ext>
            </a:extLst>
          </p:cNvPr>
          <p:cNvPicPr>
            <a:picLocks noGrp="1" noChangeAspect="1"/>
          </p:cNvPicPr>
          <p:nvPr>
            <p:ph idx="1"/>
          </p:nvPr>
        </p:nvPicPr>
        <p:blipFill>
          <a:blip r:embed="rId2"/>
          <a:stretch>
            <a:fillRect/>
          </a:stretch>
        </p:blipFill>
        <p:spPr>
          <a:xfrm>
            <a:off x="2631726" y="1659507"/>
            <a:ext cx="3926268" cy="3017838"/>
          </a:xfrm>
        </p:spPr>
      </p:pic>
      <p:sp>
        <p:nvSpPr>
          <p:cNvPr id="4" name="Slide Number Placeholder 3">
            <a:extLst>
              <a:ext uri="{FF2B5EF4-FFF2-40B4-BE49-F238E27FC236}">
                <a16:creationId xmlns:a16="http://schemas.microsoft.com/office/drawing/2014/main" id="{7FFF8521-77A1-42B5-AE2D-524A72BBCB9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591582-2077-1942-AFD5-6588A38C7D47}" type="slidenum">
              <a:rPr kumimoji="0" lang="en-US" sz="788"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788"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65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spcFirstLastPara="1" vert="horz" wrap="square" lIns="51427" tIns="25706" rIns="51427" bIns="25706" rtlCol="0" anchor="b" anchorCtr="0">
            <a:noAutofit/>
          </a:bodyPr>
          <a:lstStyle/>
          <a:p>
            <a:r>
              <a:rPr lang="en-US" sz="2800" u="sng" dirty="0"/>
              <a:t>Strengths of Countermeasures</a:t>
            </a:r>
          </a:p>
        </p:txBody>
      </p:sp>
      <p:sp>
        <p:nvSpPr>
          <p:cNvPr id="92162" name="Content Placeholder 2"/>
          <p:cNvSpPr>
            <a:spLocks noGrp="1"/>
          </p:cNvSpPr>
          <p:nvPr>
            <p:ph idx="1"/>
          </p:nvPr>
        </p:nvSpPr>
        <p:spPr/>
        <p:txBody>
          <a:bodyPr vert="horz" lIns="51431" tIns="25715" rIns="51431" bIns="25715" rtlCol="0">
            <a:normAutofit fontScale="92500" lnSpcReduction="20000"/>
          </a:bodyPr>
          <a:lstStyle/>
          <a:p>
            <a:pPr marL="0" indent="0">
              <a:buNone/>
            </a:pPr>
            <a:r>
              <a:rPr lang="en-US" b="1" dirty="0">
                <a:latin typeface="Arial" panose="020B0604020202020204" pitchFamily="34" charset="0"/>
                <a:cs typeface="Arial" panose="020B0604020202020204" pitchFamily="34" charset="0"/>
              </a:rPr>
              <a:t>Weak </a:t>
            </a:r>
          </a:p>
          <a:p>
            <a:pPr lvl="1"/>
            <a:r>
              <a:rPr lang="en-US" sz="1500" dirty="0">
                <a:latin typeface="Arial" panose="020B0604020202020204" pitchFamily="34" charset="0"/>
                <a:cs typeface="Arial" panose="020B0604020202020204" pitchFamily="34" charset="0"/>
              </a:rPr>
              <a:t>Reminders</a:t>
            </a:r>
          </a:p>
          <a:p>
            <a:pPr lvl="1"/>
            <a:r>
              <a:rPr lang="en-US" sz="1500" dirty="0">
                <a:latin typeface="Arial" panose="020B0604020202020204" pitchFamily="34" charset="0"/>
                <a:cs typeface="Arial" panose="020B0604020202020204" pitchFamily="34" charset="0"/>
              </a:rPr>
              <a:t>Reeducation</a:t>
            </a:r>
          </a:p>
          <a:p>
            <a:pPr marL="0" indent="0">
              <a:buNone/>
            </a:pPr>
            <a:r>
              <a:rPr lang="en-US" b="1" dirty="0">
                <a:latin typeface="Arial" panose="020B0604020202020204" pitchFamily="34" charset="0"/>
                <a:cs typeface="Arial" panose="020B0604020202020204" pitchFamily="34" charset="0"/>
              </a:rPr>
              <a:t>Moderate</a:t>
            </a:r>
            <a:r>
              <a:rPr lang="en-US" dirty="0">
                <a:latin typeface="Arial" panose="020B0604020202020204" pitchFamily="34" charset="0"/>
                <a:cs typeface="Arial" panose="020B0604020202020204" pitchFamily="34" charset="0"/>
              </a:rPr>
              <a:t> </a:t>
            </a:r>
          </a:p>
          <a:p>
            <a:pPr lvl="1"/>
            <a:r>
              <a:rPr lang="en-US" sz="1500" dirty="0">
                <a:latin typeface="Arial" panose="020B0604020202020204" pitchFamily="34" charset="0"/>
              </a:rPr>
              <a:t>Guidelines</a:t>
            </a:r>
          </a:p>
          <a:p>
            <a:pPr lvl="1"/>
            <a:r>
              <a:rPr lang="en-US" sz="1500" dirty="0">
                <a:latin typeface="Arial" panose="020B0604020202020204" pitchFamily="34" charset="0"/>
              </a:rPr>
              <a:t>Order sets</a:t>
            </a:r>
          </a:p>
          <a:p>
            <a:pPr marL="0" indent="0">
              <a:buNone/>
            </a:pPr>
            <a:r>
              <a:rPr lang="en-US" b="1" dirty="0">
                <a:latin typeface="Arial" panose="020B0604020202020204" pitchFamily="34" charset="0"/>
                <a:cs typeface="Arial" panose="020B0604020202020204" pitchFamily="34" charset="0"/>
              </a:rPr>
              <a:t>Strong </a:t>
            </a:r>
          </a:p>
          <a:p>
            <a:pPr lvl="1"/>
            <a:r>
              <a:rPr lang="en-US" sz="1500" dirty="0">
                <a:latin typeface="Arial" panose="020B0604020202020204" pitchFamily="34" charset="0"/>
              </a:rPr>
              <a:t>Hard Stops/forced functions</a:t>
            </a:r>
          </a:p>
          <a:p>
            <a:pPr lvl="1"/>
            <a:r>
              <a:rPr lang="en-US" sz="1500" dirty="0">
                <a:latin typeface="Arial" panose="020B0604020202020204" pitchFamily="34" charset="0"/>
              </a:rPr>
              <a:t>Reengineered processes</a:t>
            </a:r>
          </a:p>
          <a:p>
            <a:pPr lvl="1"/>
            <a:r>
              <a:rPr lang="en-US" sz="1500" dirty="0">
                <a:latin typeface="Arial" panose="020B0604020202020204" pitchFamily="34" charset="0"/>
              </a:rPr>
              <a:t>Simplified processes</a:t>
            </a:r>
          </a:p>
          <a:p>
            <a:pPr lvl="1"/>
            <a:r>
              <a:rPr lang="en-US" sz="1500" dirty="0">
                <a:latin typeface="Arial" panose="020B0604020202020204" pitchFamily="34" charset="0"/>
              </a:rPr>
              <a:t>Automated/electronic processes</a:t>
            </a:r>
          </a:p>
        </p:txBody>
      </p:sp>
      <p:pic>
        <p:nvPicPr>
          <p:cNvPr id="92163" name="Picture 2" descr="3321581236_2912224"/>
          <p:cNvPicPr>
            <a:picLocks noChangeAspect="1" noChangeArrowheads="1"/>
          </p:cNvPicPr>
          <p:nvPr/>
        </p:nvPicPr>
        <p:blipFill>
          <a:blip r:embed="rId3" cstate="print"/>
          <a:srcRect/>
          <a:stretch>
            <a:fillRect/>
          </a:stretch>
        </p:blipFill>
        <p:spPr bwMode="auto">
          <a:xfrm rot="-1065248">
            <a:off x="4479633" y="999908"/>
            <a:ext cx="1766496" cy="1365019"/>
          </a:xfrm>
          <a:prstGeom prst="rect">
            <a:avLst/>
          </a:prstGeom>
          <a:noFill/>
          <a:ln w="9525">
            <a:noFill/>
            <a:miter lim="800000"/>
            <a:headEnd/>
            <a:tailEnd/>
          </a:ln>
        </p:spPr>
      </p:pic>
      <p:pic>
        <p:nvPicPr>
          <p:cNvPr id="103425" name="Picture 1"/>
          <p:cNvPicPr>
            <a:picLocks noChangeAspect="1" noChangeArrowheads="1"/>
          </p:cNvPicPr>
          <p:nvPr/>
        </p:nvPicPr>
        <p:blipFill>
          <a:blip r:embed="rId4" cstate="print"/>
          <a:srcRect/>
          <a:stretch>
            <a:fillRect/>
          </a:stretch>
        </p:blipFill>
        <p:spPr bwMode="auto">
          <a:xfrm rot="742407">
            <a:off x="5397061" y="1869126"/>
            <a:ext cx="1320005" cy="990003"/>
          </a:xfrm>
          <a:prstGeom prst="rect">
            <a:avLst/>
          </a:prstGeom>
          <a:noFill/>
          <a:ln w="9525">
            <a:noFill/>
            <a:miter lim="800000"/>
            <a:headEnd/>
            <a:tailEnd/>
          </a:ln>
          <a:effectLst/>
        </p:spPr>
      </p:pic>
      <p:pic>
        <p:nvPicPr>
          <p:cNvPr id="5122" name="Picture 2" descr="http://www.outpatientsurgery.net/guides/patient-safety/2009/images/wrong_01.jpg">
            <a:extLst>
              <a:ext uri="{FF2B5EF4-FFF2-40B4-BE49-F238E27FC236}">
                <a16:creationId xmlns:a16="http://schemas.microsoft.com/office/drawing/2014/main" id="{0EEC70D8-361D-45C2-B4D6-C45EE7F42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42786">
            <a:off x="5785119" y="2569758"/>
            <a:ext cx="1250156" cy="93583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lated image">
            <a:extLst>
              <a:ext uri="{FF2B5EF4-FFF2-40B4-BE49-F238E27FC236}">
                <a16:creationId xmlns:a16="http://schemas.microsoft.com/office/drawing/2014/main" id="{84D8D48F-DFAA-4390-9841-A65C74B394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83489">
            <a:off x="3919226" y="2040396"/>
            <a:ext cx="1694702" cy="12723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0735960-FC78-4B58-9796-B7B1F42F3655}"/>
              </a:ext>
            </a:extLst>
          </p:cNvPr>
          <p:cNvSpPr txBox="1"/>
          <p:nvPr/>
        </p:nvSpPr>
        <p:spPr>
          <a:xfrm>
            <a:off x="4129549" y="3663395"/>
            <a:ext cx="3762599" cy="715581"/>
          </a:xfrm>
          <a:prstGeom prst="rect">
            <a:avLst/>
          </a:prstGeom>
          <a:noFill/>
        </p:spPr>
        <p:txBody>
          <a:bodyPr wrap="square" rtlCol="0">
            <a:spAutoFit/>
          </a:bodyPr>
          <a:lstStyle/>
          <a:p>
            <a:r>
              <a:rPr lang="en-US" sz="1350" b="1" i="1" dirty="0">
                <a:solidFill>
                  <a:srgbClr val="C0504D"/>
                </a:solidFill>
              </a:rPr>
              <a:t>NOTE: Weaker countermeasures aren’t “bad,” but they are less likely to lead to lasting improvement. </a:t>
            </a:r>
          </a:p>
          <a:p>
            <a:r>
              <a:rPr lang="en-US" sz="1350" b="1" i="1" u="sng" dirty="0">
                <a:solidFill>
                  <a:srgbClr val="C0504D"/>
                </a:solidFill>
              </a:rPr>
              <a:t>Choose the strongest possible countermeasure!</a:t>
            </a:r>
          </a:p>
        </p:txBody>
      </p:sp>
    </p:spTree>
    <p:extLst>
      <p:ext uri="{BB962C8B-B14F-4D97-AF65-F5344CB8AC3E}">
        <p14:creationId xmlns:p14="http://schemas.microsoft.com/office/powerpoint/2010/main" val="350496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62">
                                            <p:txEl>
                                              <p:pRg st="0" end="0"/>
                                            </p:txEl>
                                          </p:spTgt>
                                        </p:tgtEl>
                                        <p:attrNameLst>
                                          <p:attrName>style.visibility</p:attrName>
                                        </p:attrNameLst>
                                      </p:cBhvr>
                                      <p:to>
                                        <p:strVal val="visible"/>
                                      </p:to>
                                    </p:set>
                                    <p:animEffect transition="in" filter="fade">
                                      <p:cBhvr>
                                        <p:cTn id="7" dur="500"/>
                                        <p:tgtEl>
                                          <p:spTgt spid="9216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2162">
                                            <p:txEl>
                                              <p:pRg st="1" end="1"/>
                                            </p:txEl>
                                          </p:spTgt>
                                        </p:tgtEl>
                                        <p:attrNameLst>
                                          <p:attrName>style.visibility</p:attrName>
                                        </p:attrNameLst>
                                      </p:cBhvr>
                                      <p:to>
                                        <p:strVal val="visible"/>
                                      </p:to>
                                    </p:set>
                                    <p:animEffect transition="in" filter="fade">
                                      <p:cBhvr>
                                        <p:cTn id="10" dur="500"/>
                                        <p:tgtEl>
                                          <p:spTgt spid="9216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2162">
                                            <p:txEl>
                                              <p:pRg st="2" end="2"/>
                                            </p:txEl>
                                          </p:spTgt>
                                        </p:tgtEl>
                                        <p:attrNameLst>
                                          <p:attrName>style.visibility</p:attrName>
                                        </p:attrNameLst>
                                      </p:cBhvr>
                                      <p:to>
                                        <p:strVal val="visible"/>
                                      </p:to>
                                    </p:set>
                                    <p:animEffect transition="in" filter="fade">
                                      <p:cBhvr>
                                        <p:cTn id="13" dur="500"/>
                                        <p:tgtEl>
                                          <p:spTgt spid="9216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2162">
                                            <p:txEl>
                                              <p:pRg st="3" end="3"/>
                                            </p:txEl>
                                          </p:spTgt>
                                        </p:tgtEl>
                                        <p:attrNameLst>
                                          <p:attrName>style.visibility</p:attrName>
                                        </p:attrNameLst>
                                      </p:cBhvr>
                                      <p:to>
                                        <p:strVal val="visible"/>
                                      </p:to>
                                    </p:set>
                                    <p:animEffect transition="in" filter="fade">
                                      <p:cBhvr>
                                        <p:cTn id="18" dur="500"/>
                                        <p:tgtEl>
                                          <p:spTgt spid="92162">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2162">
                                            <p:txEl>
                                              <p:pRg st="4" end="4"/>
                                            </p:txEl>
                                          </p:spTgt>
                                        </p:tgtEl>
                                        <p:attrNameLst>
                                          <p:attrName>style.visibility</p:attrName>
                                        </p:attrNameLst>
                                      </p:cBhvr>
                                      <p:to>
                                        <p:strVal val="visible"/>
                                      </p:to>
                                    </p:set>
                                    <p:animEffect transition="in" filter="fade">
                                      <p:cBhvr>
                                        <p:cTn id="21" dur="500"/>
                                        <p:tgtEl>
                                          <p:spTgt spid="92162">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2162">
                                            <p:txEl>
                                              <p:pRg st="5" end="5"/>
                                            </p:txEl>
                                          </p:spTgt>
                                        </p:tgtEl>
                                        <p:attrNameLst>
                                          <p:attrName>style.visibility</p:attrName>
                                        </p:attrNameLst>
                                      </p:cBhvr>
                                      <p:to>
                                        <p:strVal val="visible"/>
                                      </p:to>
                                    </p:set>
                                    <p:animEffect transition="in" filter="fade">
                                      <p:cBhvr>
                                        <p:cTn id="24" dur="500"/>
                                        <p:tgtEl>
                                          <p:spTgt spid="9216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2162">
                                            <p:txEl>
                                              <p:pRg st="6" end="6"/>
                                            </p:txEl>
                                          </p:spTgt>
                                        </p:tgtEl>
                                        <p:attrNameLst>
                                          <p:attrName>style.visibility</p:attrName>
                                        </p:attrNameLst>
                                      </p:cBhvr>
                                      <p:to>
                                        <p:strVal val="visible"/>
                                      </p:to>
                                    </p:set>
                                    <p:animEffect transition="in" filter="fade">
                                      <p:cBhvr>
                                        <p:cTn id="29" dur="500"/>
                                        <p:tgtEl>
                                          <p:spTgt spid="92162">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92162">
                                            <p:txEl>
                                              <p:pRg st="7" end="7"/>
                                            </p:txEl>
                                          </p:spTgt>
                                        </p:tgtEl>
                                        <p:attrNameLst>
                                          <p:attrName>style.visibility</p:attrName>
                                        </p:attrNameLst>
                                      </p:cBhvr>
                                      <p:to>
                                        <p:strVal val="visible"/>
                                      </p:to>
                                    </p:set>
                                    <p:animEffect transition="in" filter="fade">
                                      <p:cBhvr>
                                        <p:cTn id="32" dur="500"/>
                                        <p:tgtEl>
                                          <p:spTgt spid="92162">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92162">
                                            <p:txEl>
                                              <p:pRg st="8" end="8"/>
                                            </p:txEl>
                                          </p:spTgt>
                                        </p:tgtEl>
                                        <p:attrNameLst>
                                          <p:attrName>style.visibility</p:attrName>
                                        </p:attrNameLst>
                                      </p:cBhvr>
                                      <p:to>
                                        <p:strVal val="visible"/>
                                      </p:to>
                                    </p:set>
                                    <p:animEffect transition="in" filter="fade">
                                      <p:cBhvr>
                                        <p:cTn id="35" dur="500"/>
                                        <p:tgtEl>
                                          <p:spTgt spid="92162">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92162">
                                            <p:txEl>
                                              <p:pRg st="9" end="9"/>
                                            </p:txEl>
                                          </p:spTgt>
                                        </p:tgtEl>
                                        <p:attrNameLst>
                                          <p:attrName>style.visibility</p:attrName>
                                        </p:attrNameLst>
                                      </p:cBhvr>
                                      <p:to>
                                        <p:strVal val="visible"/>
                                      </p:to>
                                    </p:set>
                                    <p:animEffect transition="in" filter="fade">
                                      <p:cBhvr>
                                        <p:cTn id="38" dur="500"/>
                                        <p:tgtEl>
                                          <p:spTgt spid="92162">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92162">
                                            <p:txEl>
                                              <p:pRg st="10" end="10"/>
                                            </p:txEl>
                                          </p:spTgt>
                                        </p:tgtEl>
                                        <p:attrNameLst>
                                          <p:attrName>style.visibility</p:attrName>
                                        </p:attrNameLst>
                                      </p:cBhvr>
                                      <p:to>
                                        <p:strVal val="visible"/>
                                      </p:to>
                                    </p:set>
                                    <p:animEffect transition="in" filter="fade">
                                      <p:cBhvr>
                                        <p:cTn id="41" dur="500"/>
                                        <p:tgtEl>
                                          <p:spTgt spid="92162">
                                            <p:txEl>
                                              <p:pRg st="10" end="1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0" end="0"/>
                                            </p:txEl>
                                          </p:spTgt>
                                        </p:tgtEl>
                                        <p:attrNameLst>
                                          <p:attrName>style.visibility</p:attrName>
                                        </p:attrNameLst>
                                      </p:cBhvr>
                                      <p:to>
                                        <p:strVal val="visible"/>
                                      </p:to>
                                    </p:set>
                                    <p:animEffect transition="in" filter="fade">
                                      <p:cBhvr>
                                        <p:cTn id="46" dur="500"/>
                                        <p:tgtEl>
                                          <p:spTgt spid="3">
                                            <p:txEl>
                                              <p:pRg st="0" end="0"/>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1" end="1"/>
                                            </p:txEl>
                                          </p:spTgt>
                                        </p:tgtEl>
                                        <p:attrNameLst>
                                          <p:attrName>style.visibility</p:attrName>
                                        </p:attrNameLst>
                                      </p:cBhvr>
                                      <p:to>
                                        <p:strVal val="visible"/>
                                      </p:to>
                                    </p:set>
                                    <p:animEffect transition="in" filter="fade">
                                      <p:cBhvr>
                                        <p:cTn id="4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8059" y="666611"/>
            <a:ext cx="8761568" cy="1384995"/>
          </a:xfrm>
          <a:prstGeom prst="rect">
            <a:avLst/>
          </a:prstGeom>
        </p:spPr>
        <p:txBody>
          <a:bodyPr wrap="square">
            <a:spAutoFit/>
          </a:bodyPr>
          <a:lstStyle/>
          <a:p>
            <a:pPr lvl="0" algn="ctr">
              <a:defRPr/>
            </a:pPr>
            <a:r>
              <a:rPr lang="en-US" sz="2400" dirty="0">
                <a:latin typeface="Candara" pitchFamily="34" charset="0"/>
                <a:cs typeface="Arial" pitchFamily="34" charset="0"/>
              </a:rPr>
              <a:t>“</a:t>
            </a:r>
            <a:r>
              <a:rPr lang="en-US" sz="2400" b="1" i="1" dirty="0">
                <a:latin typeface="Candara" pitchFamily="34" charset="0"/>
                <a:cs typeface="Arial" pitchFamily="34" charset="0"/>
              </a:rPr>
              <a:t>We need an army of problem solvers and innovators</a:t>
            </a:r>
            <a:r>
              <a:rPr lang="en-US" sz="2400" dirty="0">
                <a:latin typeface="Candara" pitchFamily="34" charset="0"/>
                <a:cs typeface="Arial" pitchFamily="34" charset="0"/>
              </a:rPr>
              <a:t>”</a:t>
            </a:r>
          </a:p>
          <a:p>
            <a:pPr lvl="0" algn="ctr">
              <a:defRPr/>
            </a:pPr>
            <a:endParaRPr lang="en-US" sz="2400" b="1" i="1" dirty="0">
              <a:latin typeface="Candara" pitchFamily="34" charset="0"/>
              <a:cs typeface="Arial" pitchFamily="34" charset="0"/>
            </a:endParaRPr>
          </a:p>
          <a:p>
            <a:pPr lvl="0" algn="r">
              <a:defRPr/>
            </a:pPr>
            <a:r>
              <a:rPr lang="en-US" sz="1800" dirty="0">
                <a:latin typeface="Candara" pitchFamily="34" charset="0"/>
                <a:cs typeface="Arial" pitchFamily="34" charset="0"/>
              </a:rPr>
              <a:t>Eric W. Dickson, MD</a:t>
            </a:r>
          </a:p>
          <a:p>
            <a:pPr lvl="0" algn="r">
              <a:defRPr/>
            </a:pPr>
            <a:r>
              <a:rPr lang="en-US" sz="1800" dirty="0">
                <a:solidFill>
                  <a:srgbClr val="000000"/>
                </a:solidFill>
                <a:latin typeface="Candara" pitchFamily="34" charset="0"/>
                <a:cs typeface="Arial" pitchFamily="34" charset="0"/>
              </a:rPr>
              <a:t>President &amp; CEO</a:t>
            </a:r>
          </a:p>
        </p:txBody>
      </p:sp>
      <p:pic>
        <p:nvPicPr>
          <p:cNvPr id="5122" name="Picture 2" descr="This system has to survive;' UMass Memorial Health Care, $22 million in the  red, plans to focus on virtual healthcare - masslive.com">
            <a:extLst>
              <a:ext uri="{FF2B5EF4-FFF2-40B4-BE49-F238E27FC236}">
                <a16:creationId xmlns:a16="http://schemas.microsoft.com/office/drawing/2014/main" id="{13F24439-34E2-41DC-9873-DE54A64384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1615" y="1420483"/>
            <a:ext cx="3973071" cy="23025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UMass Memorial Medical Center - Find a Doctor in Worcester, MA">
            <a:extLst>
              <a:ext uri="{FF2B5EF4-FFF2-40B4-BE49-F238E27FC236}">
                <a16:creationId xmlns:a16="http://schemas.microsoft.com/office/drawing/2014/main" id="{19B4B3FC-F269-4513-8186-5E0D9EC06B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812" y="4023123"/>
            <a:ext cx="3041770" cy="77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331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2"/>
            </a:gs>
            <a:gs pos="0">
              <a:schemeClr val="bg2"/>
            </a:gs>
            <a:gs pos="100000">
              <a:schemeClr val="accent4"/>
            </a:gs>
          </a:gsLst>
          <a:lin ang="5400000" scaled="1"/>
          <a:tileRect/>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DD1EBB-29BE-4AC3-953C-74BFFA4EE9E6}"/>
              </a:ext>
            </a:extLst>
          </p:cNvPr>
          <p:cNvSpPr>
            <a:spLocks noGrp="1"/>
          </p:cNvSpPr>
          <p:nvPr>
            <p:ph type="title"/>
          </p:nvPr>
        </p:nvSpPr>
        <p:spPr/>
        <p:txBody>
          <a:bodyPr/>
          <a:lstStyle/>
          <a:p>
            <a:r>
              <a:rPr lang="en-US" dirty="0"/>
              <a:t>Education is Helpful…but a weak countermeasure</a:t>
            </a:r>
          </a:p>
        </p:txBody>
      </p:sp>
      <p:sp>
        <p:nvSpPr>
          <p:cNvPr id="6" name="Content Placeholder 5">
            <a:extLst>
              <a:ext uri="{FF2B5EF4-FFF2-40B4-BE49-F238E27FC236}">
                <a16:creationId xmlns:a16="http://schemas.microsoft.com/office/drawing/2014/main" id="{49924654-D861-42B6-A0E8-632BE9DE51CB}"/>
              </a:ext>
            </a:extLst>
          </p:cNvPr>
          <p:cNvSpPr>
            <a:spLocks noGrp="1"/>
          </p:cNvSpPr>
          <p:nvPr>
            <p:ph idx="1"/>
          </p:nvPr>
        </p:nvSpPr>
        <p:spPr/>
        <p:txBody>
          <a:bodyPr/>
          <a:lstStyle/>
          <a:p>
            <a:endParaRPr lang="en-US"/>
          </a:p>
        </p:txBody>
      </p:sp>
      <p:sp>
        <p:nvSpPr>
          <p:cNvPr id="2" name="Slide Number Placeholder 1">
            <a:extLst>
              <a:ext uri="{FF2B5EF4-FFF2-40B4-BE49-F238E27FC236}">
                <a16:creationId xmlns:a16="http://schemas.microsoft.com/office/drawing/2014/main" id="{38F28106-9317-4780-B8F2-2046D489878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591582-2077-1942-AFD5-6588A38C7D47}" type="slidenum">
              <a:rPr kumimoji="0" lang="en-US" sz="788"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788"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F046DD2-CD0C-4BB9-8348-33CA0821E784}"/>
              </a:ext>
            </a:extLst>
          </p:cNvPr>
          <p:cNvPicPr>
            <a:picLocks noChangeAspect="1"/>
          </p:cNvPicPr>
          <p:nvPr/>
        </p:nvPicPr>
        <p:blipFill>
          <a:blip r:embed="rId2"/>
          <a:stretch>
            <a:fillRect/>
          </a:stretch>
        </p:blipFill>
        <p:spPr>
          <a:xfrm>
            <a:off x="1425769" y="1670573"/>
            <a:ext cx="5770485" cy="2812528"/>
          </a:xfrm>
          <a:prstGeom prst="rect">
            <a:avLst/>
          </a:prstGeom>
        </p:spPr>
      </p:pic>
    </p:spTree>
    <p:extLst>
      <p:ext uri="{BB962C8B-B14F-4D97-AF65-F5344CB8AC3E}">
        <p14:creationId xmlns:p14="http://schemas.microsoft.com/office/powerpoint/2010/main" val="167374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a:extLst>
              <a:ext uri="{FF2B5EF4-FFF2-40B4-BE49-F238E27FC236}">
                <a16:creationId xmlns:a16="http://schemas.microsoft.com/office/drawing/2014/main" id="{894E2B5F-8D0A-49FD-9070-63135D7BA80E}"/>
              </a:ext>
            </a:extLst>
          </p:cNvPr>
          <p:cNvSpPr>
            <a:spLocks noGrp="1" noChangeArrowheads="1"/>
          </p:cNvSpPr>
          <p:nvPr>
            <p:ph idx="1"/>
          </p:nvPr>
        </p:nvSpPr>
        <p:spPr>
          <a:xfrm>
            <a:off x="6499559" y="2639125"/>
            <a:ext cx="2333029" cy="501707"/>
          </a:xfrm>
        </p:spPr>
        <p:txBody>
          <a:bodyPr>
            <a:normAutofit/>
          </a:bodyPr>
          <a:lstStyle/>
          <a:p>
            <a:pPr marL="85725" indent="-257175" defTabSz="442020">
              <a:spcBef>
                <a:spcPts val="338"/>
              </a:spcBef>
              <a:buFont typeface="Wingdings" panose="05000000000000000000" pitchFamily="2" charset="2"/>
              <a:buChar char="ü"/>
            </a:pPr>
            <a:r>
              <a:rPr lang="en-US" altLang="en-US" sz="1200" dirty="0"/>
              <a:t>Pill box, text message prompts</a:t>
            </a:r>
          </a:p>
          <a:p>
            <a:pPr marL="85725" indent="-257175" defTabSz="442020">
              <a:spcBef>
                <a:spcPts val="338"/>
              </a:spcBef>
              <a:buFont typeface="Wingdings" panose="05000000000000000000" pitchFamily="2" charset="2"/>
              <a:buChar char="ü"/>
            </a:pPr>
            <a:r>
              <a:rPr lang="en-US" altLang="en-US" sz="1200" dirty="0"/>
              <a:t>Educational smartphone app  </a:t>
            </a:r>
          </a:p>
        </p:txBody>
      </p:sp>
      <p:pic>
        <p:nvPicPr>
          <p:cNvPr id="14342" name="Picture 5" descr="mobile health apps illustration.jpeg">
            <a:extLst>
              <a:ext uri="{FF2B5EF4-FFF2-40B4-BE49-F238E27FC236}">
                <a16:creationId xmlns:a16="http://schemas.microsoft.com/office/drawing/2014/main" id="{530C5E5A-F531-44A2-A9ED-A8B7F7BB91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93027" y="3390769"/>
            <a:ext cx="1561802"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4343" name="Picture 6" descr="452_image.jpeg">
            <a:extLst>
              <a:ext uri="{FF2B5EF4-FFF2-40B4-BE49-F238E27FC236}">
                <a16:creationId xmlns:a16="http://schemas.microsoft.com/office/drawing/2014/main" id="{1AA69CD8-356D-40E9-8684-04593DDC333C}"/>
              </a:ext>
            </a:extLst>
          </p:cNvPr>
          <p:cNvPicPr>
            <a:picLocks noChangeAspect="1"/>
          </p:cNvPicPr>
          <p:nvPr/>
        </p:nvPicPr>
        <p:blipFill>
          <a:blip r:embed="rId4">
            <a:extLst>
              <a:ext uri="{28A0092B-C50C-407E-A947-70E740481C1C}">
                <a14:useLocalDpi xmlns:a14="http://schemas.microsoft.com/office/drawing/2010/main" val="0"/>
              </a:ext>
            </a:extLst>
          </a:blip>
          <a:srcRect l="4616" t="4616" r="4616" b="4616"/>
          <a:stretch>
            <a:fillRect/>
          </a:stretch>
        </p:blipFill>
        <p:spPr bwMode="auto">
          <a:xfrm>
            <a:off x="3914288" y="3190964"/>
            <a:ext cx="1798439" cy="1464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8" name="Rectangle 7">
            <a:extLst>
              <a:ext uri="{FF2B5EF4-FFF2-40B4-BE49-F238E27FC236}">
                <a16:creationId xmlns:a16="http://schemas.microsoft.com/office/drawing/2014/main" id="{7181DC16-FC20-41B7-A483-CD171897A969}"/>
              </a:ext>
            </a:extLst>
          </p:cNvPr>
          <p:cNvSpPr/>
          <p:nvPr/>
        </p:nvSpPr>
        <p:spPr>
          <a:xfrm>
            <a:off x="317891" y="329255"/>
            <a:ext cx="5785198" cy="646331"/>
          </a:xfrm>
          <a:prstGeom prst="rect">
            <a:avLst/>
          </a:prstGeom>
        </p:spPr>
        <p:txBody>
          <a:bodyPr wrap="square">
            <a:spAutoFit/>
          </a:bodyPr>
          <a:lstStyle/>
          <a:p>
            <a:r>
              <a:rPr lang="en-US" sz="1200" i="1" dirty="0"/>
              <a:t>Transition-age patients with chronic kidney disease in my clinic are non-adherent with medications as they move from pediatric to adult nephrology provider teams, leading to lapses in optimal care </a:t>
            </a:r>
          </a:p>
        </p:txBody>
      </p:sp>
      <p:sp>
        <p:nvSpPr>
          <p:cNvPr id="10" name="Arrow: Right 9">
            <a:extLst>
              <a:ext uri="{FF2B5EF4-FFF2-40B4-BE49-F238E27FC236}">
                <a16:creationId xmlns:a16="http://schemas.microsoft.com/office/drawing/2014/main" id="{D463D7A2-5077-4A29-B705-BF640361E3C1}"/>
              </a:ext>
            </a:extLst>
          </p:cNvPr>
          <p:cNvSpPr/>
          <p:nvPr/>
        </p:nvSpPr>
        <p:spPr>
          <a:xfrm rot="12305395">
            <a:off x="5283753" y="941880"/>
            <a:ext cx="1218547" cy="257000"/>
          </a:xfrm>
          <a:prstGeom prst="rightArrow">
            <a:avLst>
              <a:gd name="adj1" fmla="val 6234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p>
        </p:txBody>
      </p:sp>
      <p:sp>
        <p:nvSpPr>
          <p:cNvPr id="11" name="Arrow: Right 10">
            <a:extLst>
              <a:ext uri="{FF2B5EF4-FFF2-40B4-BE49-F238E27FC236}">
                <a16:creationId xmlns:a16="http://schemas.microsoft.com/office/drawing/2014/main" id="{2B0A8A9A-384A-4036-917A-0B4F12EFB20E}"/>
              </a:ext>
            </a:extLst>
          </p:cNvPr>
          <p:cNvSpPr/>
          <p:nvPr/>
        </p:nvSpPr>
        <p:spPr>
          <a:xfrm rot="11099287">
            <a:off x="3159111" y="1585251"/>
            <a:ext cx="3166561" cy="323935"/>
          </a:xfrm>
          <a:prstGeom prst="rightArrow">
            <a:avLst>
              <a:gd name="adj1" fmla="val 6234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p>
        </p:txBody>
      </p:sp>
      <p:pic>
        <p:nvPicPr>
          <p:cNvPr id="4" name="Picture 3">
            <a:extLst>
              <a:ext uri="{FF2B5EF4-FFF2-40B4-BE49-F238E27FC236}">
                <a16:creationId xmlns:a16="http://schemas.microsoft.com/office/drawing/2014/main" id="{20D5DCCE-B48D-4966-846C-56E81AC4193E}"/>
              </a:ext>
            </a:extLst>
          </p:cNvPr>
          <p:cNvPicPr>
            <a:picLocks noChangeAspect="1"/>
          </p:cNvPicPr>
          <p:nvPr/>
        </p:nvPicPr>
        <p:blipFill>
          <a:blip r:embed="rId5"/>
          <a:stretch>
            <a:fillRect/>
          </a:stretch>
        </p:blipFill>
        <p:spPr>
          <a:xfrm>
            <a:off x="897458" y="1018493"/>
            <a:ext cx="2117851" cy="1116024"/>
          </a:xfrm>
          <a:prstGeom prst="rect">
            <a:avLst/>
          </a:prstGeom>
        </p:spPr>
      </p:pic>
      <p:pic>
        <p:nvPicPr>
          <p:cNvPr id="12" name="Picture 2" descr="Matthew Cattle's Website">
            <a:extLst>
              <a:ext uri="{FF2B5EF4-FFF2-40B4-BE49-F238E27FC236}">
                <a16:creationId xmlns:a16="http://schemas.microsoft.com/office/drawing/2014/main" id="{9E924A85-DAE4-4F66-834E-2F1A45915A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954216">
            <a:off x="3042117" y="2248974"/>
            <a:ext cx="1066903" cy="6485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A872C0F-E0E4-49C9-B5C8-E0B0A0E29E92}"/>
              </a:ext>
            </a:extLst>
          </p:cNvPr>
          <p:cNvSpPr txBox="1"/>
          <p:nvPr/>
        </p:nvSpPr>
        <p:spPr>
          <a:xfrm>
            <a:off x="6371271" y="1201804"/>
            <a:ext cx="2551814" cy="1477328"/>
          </a:xfrm>
          <a:prstGeom prst="rect">
            <a:avLst/>
          </a:prstGeom>
          <a:noFill/>
        </p:spPr>
        <p:txBody>
          <a:bodyPr wrap="square" rtlCol="0">
            <a:spAutoFit/>
          </a:bodyPr>
          <a:lstStyle/>
          <a:p>
            <a:r>
              <a:rPr lang="en-US" dirty="0"/>
              <a:t>PROBLEM STATEMENT</a:t>
            </a:r>
          </a:p>
          <a:p>
            <a:endParaRPr lang="en-US" dirty="0"/>
          </a:p>
          <a:p>
            <a:r>
              <a:rPr lang="en-US" dirty="0"/>
              <a:t>ROOT CAUSES</a:t>
            </a:r>
          </a:p>
          <a:p>
            <a:endParaRPr lang="en-US" dirty="0"/>
          </a:p>
          <a:p>
            <a:r>
              <a:rPr lang="en-US" dirty="0"/>
              <a:t>COUNTERMEASURES</a:t>
            </a:r>
          </a:p>
        </p:txBody>
      </p:sp>
      <p:sp>
        <p:nvSpPr>
          <p:cNvPr id="13" name="Arrow: Right 12">
            <a:extLst>
              <a:ext uri="{FF2B5EF4-FFF2-40B4-BE49-F238E27FC236}">
                <a16:creationId xmlns:a16="http://schemas.microsoft.com/office/drawing/2014/main" id="{3B7F1DB5-E980-437E-88D6-5D04798C07CF}"/>
              </a:ext>
            </a:extLst>
          </p:cNvPr>
          <p:cNvSpPr/>
          <p:nvPr/>
        </p:nvSpPr>
        <p:spPr>
          <a:xfrm rot="8026174">
            <a:off x="5743321" y="2757746"/>
            <a:ext cx="814978" cy="288422"/>
          </a:xfrm>
          <a:prstGeom prst="rightArrow">
            <a:avLst>
              <a:gd name="adj1" fmla="val 6234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p>
        </p:txBody>
      </p:sp>
    </p:spTree>
    <p:extLst>
      <p:ext uri="{BB962C8B-B14F-4D97-AF65-F5344CB8AC3E}">
        <p14:creationId xmlns:p14="http://schemas.microsoft.com/office/powerpoint/2010/main" val="38805290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43"/>
                                        </p:tgtEl>
                                        <p:attrNameLst>
                                          <p:attrName>style.visibility</p:attrName>
                                        </p:attrNameLst>
                                      </p:cBhvr>
                                      <p:to>
                                        <p:strVal val="visible"/>
                                      </p:to>
                                    </p:set>
                                    <p:animEffect transition="in" filter="fade">
                                      <p:cBhvr>
                                        <p:cTn id="12" dur="500"/>
                                        <p:tgtEl>
                                          <p:spTgt spid="14343"/>
                                        </p:tgtEl>
                                      </p:cBhvr>
                                    </p:animEffect>
                                  </p:childTnLst>
                                </p:cTn>
                              </p:par>
                              <p:par>
                                <p:cTn id="13" presetID="10" presetClass="entr" presetSubtype="0" fill="hold" nodeType="withEffect">
                                  <p:stCondLst>
                                    <p:cond delay="0"/>
                                  </p:stCondLst>
                                  <p:childTnLst>
                                    <p:set>
                                      <p:cBhvr>
                                        <p:cTn id="14" dur="1" fill="hold">
                                          <p:stCondLst>
                                            <p:cond delay="0"/>
                                          </p:stCondLst>
                                        </p:cTn>
                                        <p:tgtEl>
                                          <p:spTgt spid="14342"/>
                                        </p:tgtEl>
                                        <p:attrNameLst>
                                          <p:attrName>style.visibility</p:attrName>
                                        </p:attrNameLst>
                                      </p:cBhvr>
                                      <p:to>
                                        <p:strVal val="visible"/>
                                      </p:to>
                                    </p:set>
                                    <p:animEffect transition="in" filter="fade">
                                      <p:cBhvr>
                                        <p:cTn id="15" dur="500"/>
                                        <p:tgtEl>
                                          <p:spTgt spid="1434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911851-8309-4AE8-88BC-EADD860E2F39}"/>
              </a:ext>
            </a:extLst>
          </p:cNvPr>
          <p:cNvSpPr txBox="1"/>
          <p:nvPr/>
        </p:nvSpPr>
        <p:spPr>
          <a:xfrm>
            <a:off x="290624" y="528131"/>
            <a:ext cx="4380614" cy="523220"/>
          </a:xfrm>
          <a:prstGeom prst="rect">
            <a:avLst/>
          </a:prstGeom>
          <a:noFill/>
        </p:spPr>
        <p:txBody>
          <a:bodyPr wrap="square" rtlCol="0">
            <a:spAutoFit/>
          </a:bodyPr>
          <a:lstStyle/>
          <a:p>
            <a:r>
              <a:rPr lang="en-US" sz="2800" dirty="0"/>
              <a:t>The rest of the A3 right side</a:t>
            </a:r>
          </a:p>
        </p:txBody>
      </p:sp>
      <p:grpSp>
        <p:nvGrpSpPr>
          <p:cNvPr id="8" name="Group 17">
            <a:extLst>
              <a:ext uri="{FF2B5EF4-FFF2-40B4-BE49-F238E27FC236}">
                <a16:creationId xmlns:a16="http://schemas.microsoft.com/office/drawing/2014/main" id="{1CEC93F3-EB3F-47AD-97BD-EA8642896D4E}"/>
              </a:ext>
            </a:extLst>
          </p:cNvPr>
          <p:cNvGrpSpPr>
            <a:grpSpLocks/>
          </p:cNvGrpSpPr>
          <p:nvPr/>
        </p:nvGrpSpPr>
        <p:grpSpPr bwMode="auto">
          <a:xfrm>
            <a:off x="6478741" y="2177331"/>
            <a:ext cx="1438612" cy="1274547"/>
            <a:chOff x="1780" y="2245"/>
            <a:chExt cx="2008" cy="1941"/>
          </a:xfrm>
        </p:grpSpPr>
        <p:sp>
          <p:nvSpPr>
            <p:cNvPr id="9" name="Oval 15">
              <a:extLst>
                <a:ext uri="{FF2B5EF4-FFF2-40B4-BE49-F238E27FC236}">
                  <a16:creationId xmlns:a16="http://schemas.microsoft.com/office/drawing/2014/main" id="{BA65B7F8-6F11-4222-993F-8D719339BA10}"/>
                </a:ext>
              </a:extLst>
            </p:cNvPr>
            <p:cNvSpPr>
              <a:spLocks noChangeArrowheads="1"/>
            </p:cNvSpPr>
            <p:nvPr/>
          </p:nvSpPr>
          <p:spPr bwMode="auto">
            <a:xfrm>
              <a:off x="1881" y="2331"/>
              <a:ext cx="1802" cy="1777"/>
            </a:xfrm>
            <a:prstGeom prst="ellipse">
              <a:avLst/>
            </a:prstGeom>
            <a:solidFill>
              <a:schemeClr val="bg1"/>
            </a:solidFill>
            <a:ln w="25400">
              <a:solidFill>
                <a:schemeClr val="tx1"/>
              </a:solidFill>
              <a:round/>
              <a:headEnd/>
              <a:tailEnd/>
            </a:ln>
          </p:spPr>
          <p:txBody>
            <a:bodyPr wrap="none" anchor="ctr"/>
            <a:lstStyle/>
            <a:p>
              <a:endParaRPr lang="en-US" sz="1200">
                <a:latin typeface="Arial" pitchFamily="34" charset="0"/>
                <a:cs typeface="Arial" pitchFamily="34" charset="0"/>
              </a:endParaRPr>
            </a:p>
          </p:txBody>
        </p:sp>
        <p:sp>
          <p:nvSpPr>
            <p:cNvPr id="10" name="Line 16">
              <a:extLst>
                <a:ext uri="{FF2B5EF4-FFF2-40B4-BE49-F238E27FC236}">
                  <a16:creationId xmlns:a16="http://schemas.microsoft.com/office/drawing/2014/main" id="{D5F8AF2A-8EAF-4525-A884-1778F2C532CC}"/>
                </a:ext>
              </a:extLst>
            </p:cNvPr>
            <p:cNvSpPr>
              <a:spLocks noChangeShapeType="1"/>
            </p:cNvSpPr>
            <p:nvPr/>
          </p:nvSpPr>
          <p:spPr bwMode="auto">
            <a:xfrm>
              <a:off x="2798" y="2329"/>
              <a:ext cx="0" cy="1781"/>
            </a:xfrm>
            <a:prstGeom prst="line">
              <a:avLst/>
            </a:prstGeom>
            <a:noFill/>
            <a:ln w="25400">
              <a:solidFill>
                <a:schemeClr val="tx1"/>
              </a:solidFill>
              <a:round/>
              <a:headEnd type="none" w="sm" len="sm"/>
              <a:tailEnd type="none" w="sm" len="sm"/>
            </a:ln>
          </p:spPr>
          <p:txBody>
            <a:bodyPr wrap="none" anchor="ctr"/>
            <a:lstStyle/>
            <a:p>
              <a:endParaRPr lang="en-US" sz="1200">
                <a:latin typeface="Arial" pitchFamily="34" charset="0"/>
                <a:cs typeface="Arial" pitchFamily="34" charset="0"/>
              </a:endParaRPr>
            </a:p>
          </p:txBody>
        </p:sp>
        <p:sp>
          <p:nvSpPr>
            <p:cNvPr id="11" name="Rectangle 17">
              <a:extLst>
                <a:ext uri="{FF2B5EF4-FFF2-40B4-BE49-F238E27FC236}">
                  <a16:creationId xmlns:a16="http://schemas.microsoft.com/office/drawing/2014/main" id="{B7C98193-3432-4C81-88B0-90A67C39BE76}"/>
                </a:ext>
              </a:extLst>
            </p:cNvPr>
            <p:cNvSpPr>
              <a:spLocks noChangeArrowheads="1"/>
            </p:cNvSpPr>
            <p:nvPr/>
          </p:nvSpPr>
          <p:spPr bwMode="auto">
            <a:xfrm>
              <a:off x="2183" y="2711"/>
              <a:ext cx="482" cy="325"/>
            </a:xfrm>
            <a:prstGeom prst="rect">
              <a:avLst/>
            </a:prstGeom>
            <a:noFill/>
            <a:ln w="9525">
              <a:noFill/>
              <a:miter lim="800000"/>
              <a:headEnd/>
              <a:tailEnd/>
            </a:ln>
          </p:spPr>
          <p:txBody>
            <a:bodyPr wrap="none" lIns="48816" tIns="23813" rIns="48816" bIns="23813">
              <a:spAutoFit/>
            </a:bodyPr>
            <a:lstStyle/>
            <a:p>
              <a:pPr defTabSz="335756">
                <a:defRPr/>
              </a:pPr>
              <a:r>
                <a:rPr lang="en-US" sz="1200" b="1" dirty="0">
                  <a:latin typeface="Arial" pitchFamily="34" charset="0"/>
                  <a:cs typeface="Arial" pitchFamily="34" charset="0"/>
                </a:rPr>
                <a:t>Act</a:t>
              </a:r>
            </a:p>
          </p:txBody>
        </p:sp>
        <p:sp>
          <p:nvSpPr>
            <p:cNvPr id="12" name="Rectangle 18">
              <a:extLst>
                <a:ext uri="{FF2B5EF4-FFF2-40B4-BE49-F238E27FC236}">
                  <a16:creationId xmlns:a16="http://schemas.microsoft.com/office/drawing/2014/main" id="{069667FB-A3EB-499B-81E3-0685FFD60E37}"/>
                </a:ext>
              </a:extLst>
            </p:cNvPr>
            <p:cNvSpPr>
              <a:spLocks noChangeArrowheads="1"/>
            </p:cNvSpPr>
            <p:nvPr/>
          </p:nvSpPr>
          <p:spPr bwMode="auto">
            <a:xfrm>
              <a:off x="2918" y="2711"/>
              <a:ext cx="592" cy="325"/>
            </a:xfrm>
            <a:prstGeom prst="rect">
              <a:avLst/>
            </a:prstGeom>
            <a:noFill/>
            <a:ln w="9525">
              <a:noFill/>
              <a:miter lim="800000"/>
              <a:headEnd/>
              <a:tailEnd/>
            </a:ln>
          </p:spPr>
          <p:txBody>
            <a:bodyPr wrap="square" lIns="48816" tIns="23813" rIns="48816" bIns="23813">
              <a:spAutoFit/>
            </a:bodyPr>
            <a:lstStyle/>
            <a:p>
              <a:pPr defTabSz="335756">
                <a:defRPr/>
              </a:pPr>
              <a:r>
                <a:rPr lang="en-US" sz="1200" b="1" dirty="0">
                  <a:latin typeface="Arial" pitchFamily="34" charset="0"/>
                  <a:cs typeface="Arial" pitchFamily="34" charset="0"/>
                </a:rPr>
                <a:t>Plan</a:t>
              </a:r>
            </a:p>
          </p:txBody>
        </p:sp>
        <p:sp>
          <p:nvSpPr>
            <p:cNvPr id="13" name="Rectangle 19">
              <a:extLst>
                <a:ext uri="{FF2B5EF4-FFF2-40B4-BE49-F238E27FC236}">
                  <a16:creationId xmlns:a16="http://schemas.microsoft.com/office/drawing/2014/main" id="{81E603F2-77A4-413F-9A51-9A955E2463FC}"/>
                </a:ext>
              </a:extLst>
            </p:cNvPr>
            <p:cNvSpPr>
              <a:spLocks noChangeArrowheads="1"/>
            </p:cNvSpPr>
            <p:nvPr/>
          </p:nvSpPr>
          <p:spPr bwMode="auto">
            <a:xfrm>
              <a:off x="2083" y="3378"/>
              <a:ext cx="735" cy="325"/>
            </a:xfrm>
            <a:prstGeom prst="rect">
              <a:avLst/>
            </a:prstGeom>
            <a:noFill/>
            <a:ln w="9525">
              <a:noFill/>
              <a:miter lim="800000"/>
              <a:headEnd/>
              <a:tailEnd/>
            </a:ln>
          </p:spPr>
          <p:txBody>
            <a:bodyPr wrap="none" lIns="48816" tIns="23813" rIns="48816" bIns="23813">
              <a:spAutoFit/>
            </a:bodyPr>
            <a:lstStyle/>
            <a:p>
              <a:pPr defTabSz="335756">
                <a:defRPr/>
              </a:pPr>
              <a:r>
                <a:rPr lang="en-US" sz="1200" b="1" dirty="0">
                  <a:latin typeface="Arial" pitchFamily="34" charset="0"/>
                  <a:cs typeface="Arial" pitchFamily="34" charset="0"/>
                </a:rPr>
                <a:t>Study</a:t>
              </a:r>
            </a:p>
          </p:txBody>
        </p:sp>
        <p:sp>
          <p:nvSpPr>
            <p:cNvPr id="14" name="Rectangle 20">
              <a:extLst>
                <a:ext uri="{FF2B5EF4-FFF2-40B4-BE49-F238E27FC236}">
                  <a16:creationId xmlns:a16="http://schemas.microsoft.com/office/drawing/2014/main" id="{FE27DD65-04FD-4461-B7DA-FA18F01055BB}"/>
                </a:ext>
              </a:extLst>
            </p:cNvPr>
            <p:cNvSpPr>
              <a:spLocks noChangeArrowheads="1"/>
            </p:cNvSpPr>
            <p:nvPr/>
          </p:nvSpPr>
          <p:spPr bwMode="auto">
            <a:xfrm>
              <a:off x="2986" y="3378"/>
              <a:ext cx="424" cy="325"/>
            </a:xfrm>
            <a:prstGeom prst="rect">
              <a:avLst/>
            </a:prstGeom>
            <a:noFill/>
            <a:ln w="9525">
              <a:noFill/>
              <a:miter lim="800000"/>
              <a:headEnd/>
              <a:tailEnd/>
            </a:ln>
          </p:spPr>
          <p:txBody>
            <a:bodyPr wrap="none" lIns="48816" tIns="23813" rIns="48816" bIns="23813">
              <a:spAutoFit/>
            </a:bodyPr>
            <a:lstStyle/>
            <a:p>
              <a:pPr defTabSz="335756">
                <a:defRPr/>
              </a:pPr>
              <a:r>
                <a:rPr lang="en-US" sz="1200" b="1" dirty="0">
                  <a:latin typeface="Arial" pitchFamily="34" charset="0"/>
                  <a:cs typeface="Arial" pitchFamily="34" charset="0"/>
                </a:rPr>
                <a:t>Do</a:t>
              </a:r>
            </a:p>
          </p:txBody>
        </p:sp>
        <p:sp>
          <p:nvSpPr>
            <p:cNvPr id="15" name="Line 21">
              <a:extLst>
                <a:ext uri="{FF2B5EF4-FFF2-40B4-BE49-F238E27FC236}">
                  <a16:creationId xmlns:a16="http://schemas.microsoft.com/office/drawing/2014/main" id="{F37868E3-7D43-4212-AB74-561B126CD22D}"/>
                </a:ext>
              </a:extLst>
            </p:cNvPr>
            <p:cNvSpPr>
              <a:spLocks noChangeShapeType="1"/>
            </p:cNvSpPr>
            <p:nvPr/>
          </p:nvSpPr>
          <p:spPr bwMode="auto">
            <a:xfrm>
              <a:off x="1867" y="3234"/>
              <a:ext cx="1890" cy="0"/>
            </a:xfrm>
            <a:prstGeom prst="line">
              <a:avLst/>
            </a:prstGeom>
            <a:noFill/>
            <a:ln w="25400">
              <a:solidFill>
                <a:schemeClr val="tx1"/>
              </a:solidFill>
              <a:round/>
              <a:headEnd type="none" w="sm" len="sm"/>
              <a:tailEnd type="none" w="sm" len="sm"/>
            </a:ln>
          </p:spPr>
          <p:txBody>
            <a:bodyPr wrap="none" anchor="ctr"/>
            <a:lstStyle/>
            <a:p>
              <a:endParaRPr lang="en-US" sz="1200">
                <a:latin typeface="Arial" pitchFamily="34" charset="0"/>
                <a:cs typeface="Arial" pitchFamily="34" charset="0"/>
              </a:endParaRPr>
            </a:p>
          </p:txBody>
        </p:sp>
        <p:sp>
          <p:nvSpPr>
            <p:cNvPr id="16" name="AutoShape 22">
              <a:extLst>
                <a:ext uri="{FF2B5EF4-FFF2-40B4-BE49-F238E27FC236}">
                  <a16:creationId xmlns:a16="http://schemas.microsoft.com/office/drawing/2014/main" id="{CB56268E-795A-4472-8BD6-1B4B2B26FD20}"/>
                </a:ext>
              </a:extLst>
            </p:cNvPr>
            <p:cNvSpPr>
              <a:spLocks noChangeArrowheads="1"/>
            </p:cNvSpPr>
            <p:nvPr/>
          </p:nvSpPr>
          <p:spPr bwMode="auto">
            <a:xfrm>
              <a:off x="2668" y="2245"/>
              <a:ext cx="278" cy="162"/>
            </a:xfrm>
            <a:prstGeom prst="rightArrow">
              <a:avLst>
                <a:gd name="adj1" fmla="val 50000"/>
                <a:gd name="adj2" fmla="val 85810"/>
              </a:avLst>
            </a:prstGeom>
            <a:solidFill>
              <a:srgbClr val="B44D24"/>
            </a:solidFill>
            <a:ln w="12700">
              <a:solidFill>
                <a:srgbClr val="B44D24"/>
              </a:solidFill>
              <a:miter lim="800000"/>
              <a:headEnd/>
              <a:tailEnd/>
            </a:ln>
            <a:effectLst/>
          </p:spPr>
          <p:txBody>
            <a:bodyPr wrap="none" anchor="ctr"/>
            <a:lstStyle/>
            <a:p>
              <a:pPr>
                <a:defRPr/>
              </a:pPr>
              <a:endParaRPr lang="en-US" sz="1200">
                <a:latin typeface="Arial" pitchFamily="34" charset="0"/>
                <a:cs typeface="Arial" pitchFamily="34" charset="0"/>
              </a:endParaRPr>
            </a:p>
          </p:txBody>
        </p:sp>
        <p:sp>
          <p:nvSpPr>
            <p:cNvPr id="17" name="AutoShape 23">
              <a:extLst>
                <a:ext uri="{FF2B5EF4-FFF2-40B4-BE49-F238E27FC236}">
                  <a16:creationId xmlns:a16="http://schemas.microsoft.com/office/drawing/2014/main" id="{572813AF-A316-41F8-9633-CBDDA9053138}"/>
                </a:ext>
              </a:extLst>
            </p:cNvPr>
            <p:cNvSpPr>
              <a:spLocks noChangeArrowheads="1"/>
            </p:cNvSpPr>
            <p:nvPr/>
          </p:nvSpPr>
          <p:spPr bwMode="auto">
            <a:xfrm>
              <a:off x="2645" y="4024"/>
              <a:ext cx="278" cy="162"/>
            </a:xfrm>
            <a:prstGeom prst="leftArrow">
              <a:avLst>
                <a:gd name="adj1" fmla="val 50000"/>
                <a:gd name="adj2" fmla="val 85795"/>
              </a:avLst>
            </a:prstGeom>
            <a:solidFill>
              <a:srgbClr val="B44D24"/>
            </a:solidFill>
            <a:ln w="12700">
              <a:solidFill>
                <a:srgbClr val="B44D24"/>
              </a:solidFill>
              <a:miter lim="800000"/>
              <a:headEnd/>
              <a:tailEnd/>
            </a:ln>
            <a:effectLst/>
          </p:spPr>
          <p:txBody>
            <a:bodyPr wrap="none" anchor="ctr"/>
            <a:lstStyle/>
            <a:p>
              <a:pPr>
                <a:defRPr/>
              </a:pPr>
              <a:endParaRPr lang="en-US" sz="1200">
                <a:latin typeface="Arial" pitchFamily="34" charset="0"/>
                <a:cs typeface="Arial" pitchFamily="34" charset="0"/>
              </a:endParaRPr>
            </a:p>
          </p:txBody>
        </p:sp>
        <p:sp>
          <p:nvSpPr>
            <p:cNvPr id="18" name="AutoShape 24">
              <a:extLst>
                <a:ext uri="{FF2B5EF4-FFF2-40B4-BE49-F238E27FC236}">
                  <a16:creationId xmlns:a16="http://schemas.microsoft.com/office/drawing/2014/main" id="{E38A8EAD-71B9-4E78-A3A2-8043C5C9F66C}"/>
                </a:ext>
              </a:extLst>
            </p:cNvPr>
            <p:cNvSpPr>
              <a:spLocks noChangeArrowheads="1"/>
            </p:cNvSpPr>
            <p:nvPr/>
          </p:nvSpPr>
          <p:spPr bwMode="auto">
            <a:xfrm>
              <a:off x="3606" y="3106"/>
              <a:ext cx="182" cy="248"/>
            </a:xfrm>
            <a:prstGeom prst="downArrow">
              <a:avLst>
                <a:gd name="adj1" fmla="val 50000"/>
                <a:gd name="adj2" fmla="val 68138"/>
              </a:avLst>
            </a:prstGeom>
            <a:solidFill>
              <a:srgbClr val="B44D24"/>
            </a:solidFill>
            <a:ln w="12700">
              <a:solidFill>
                <a:srgbClr val="B44D24"/>
              </a:solidFill>
              <a:miter lim="800000"/>
              <a:headEnd/>
              <a:tailEnd/>
            </a:ln>
            <a:effectLst/>
          </p:spPr>
          <p:txBody>
            <a:bodyPr wrap="none" anchor="ctr"/>
            <a:lstStyle/>
            <a:p>
              <a:pPr>
                <a:defRPr/>
              </a:pPr>
              <a:endParaRPr lang="en-US" sz="1200">
                <a:latin typeface="Arial" pitchFamily="34" charset="0"/>
                <a:cs typeface="Arial" pitchFamily="34" charset="0"/>
              </a:endParaRPr>
            </a:p>
          </p:txBody>
        </p:sp>
        <p:sp>
          <p:nvSpPr>
            <p:cNvPr id="19" name="AutoShape 25">
              <a:extLst>
                <a:ext uri="{FF2B5EF4-FFF2-40B4-BE49-F238E27FC236}">
                  <a16:creationId xmlns:a16="http://schemas.microsoft.com/office/drawing/2014/main" id="{AB5DBDEA-2B6D-4AC7-BE3F-1D94C523D027}"/>
                </a:ext>
              </a:extLst>
            </p:cNvPr>
            <p:cNvSpPr>
              <a:spLocks noChangeArrowheads="1"/>
            </p:cNvSpPr>
            <p:nvPr/>
          </p:nvSpPr>
          <p:spPr bwMode="auto">
            <a:xfrm>
              <a:off x="1780" y="3106"/>
              <a:ext cx="182" cy="248"/>
            </a:xfrm>
            <a:prstGeom prst="upArrow">
              <a:avLst>
                <a:gd name="adj1" fmla="val 50000"/>
                <a:gd name="adj2" fmla="val 68126"/>
              </a:avLst>
            </a:prstGeom>
            <a:solidFill>
              <a:srgbClr val="B44D24"/>
            </a:solidFill>
            <a:ln w="12700">
              <a:solidFill>
                <a:srgbClr val="B44D24"/>
              </a:solidFill>
              <a:miter lim="800000"/>
              <a:headEnd/>
              <a:tailEnd/>
            </a:ln>
            <a:effectLst/>
          </p:spPr>
          <p:txBody>
            <a:bodyPr wrap="none" anchor="ctr"/>
            <a:lstStyle/>
            <a:p>
              <a:pPr>
                <a:defRPr/>
              </a:pPr>
              <a:endParaRPr lang="en-US" sz="1200">
                <a:latin typeface="Arial" pitchFamily="34" charset="0"/>
                <a:cs typeface="Arial" pitchFamily="34" charset="0"/>
              </a:endParaRPr>
            </a:p>
          </p:txBody>
        </p:sp>
      </p:grpSp>
      <p:sp>
        <p:nvSpPr>
          <p:cNvPr id="20" name="Rectangle 19">
            <a:extLst>
              <a:ext uri="{FF2B5EF4-FFF2-40B4-BE49-F238E27FC236}">
                <a16:creationId xmlns:a16="http://schemas.microsoft.com/office/drawing/2014/main" id="{3C2FD0E1-A4CF-472C-88E1-5573018C1B56}"/>
              </a:ext>
            </a:extLst>
          </p:cNvPr>
          <p:cNvSpPr/>
          <p:nvPr/>
        </p:nvSpPr>
        <p:spPr>
          <a:xfrm>
            <a:off x="5808348" y="1351844"/>
            <a:ext cx="3298853" cy="738664"/>
          </a:xfrm>
          <a:prstGeom prst="rect">
            <a:avLst/>
          </a:prstGeom>
        </p:spPr>
        <p:txBody>
          <a:bodyPr wrap="square">
            <a:spAutoFit/>
          </a:bodyPr>
          <a:lstStyle/>
          <a:p>
            <a:r>
              <a:rPr lang="en-US" sz="1400" dirty="0"/>
              <a:t>If your first countermeasure is </a:t>
            </a:r>
            <a:r>
              <a:rPr lang="en-US" sz="1400" b="1" dirty="0"/>
              <a:t>ineffective</a:t>
            </a:r>
            <a:r>
              <a:rPr lang="en-US" sz="1400" dirty="0"/>
              <a:t>, repeat the PDSA cycle until you’ve reached the level of improvement desired</a:t>
            </a:r>
          </a:p>
        </p:txBody>
      </p:sp>
      <p:sp>
        <p:nvSpPr>
          <p:cNvPr id="21" name="Rectangle 20">
            <a:extLst>
              <a:ext uri="{FF2B5EF4-FFF2-40B4-BE49-F238E27FC236}">
                <a16:creationId xmlns:a16="http://schemas.microsoft.com/office/drawing/2014/main" id="{0EE27A19-FAC5-4697-9731-F0F0EEBBED46}"/>
              </a:ext>
            </a:extLst>
          </p:cNvPr>
          <p:cNvSpPr/>
          <p:nvPr/>
        </p:nvSpPr>
        <p:spPr>
          <a:xfrm>
            <a:off x="5808348" y="3388717"/>
            <a:ext cx="2968314" cy="830997"/>
          </a:xfrm>
          <a:prstGeom prst="rect">
            <a:avLst/>
          </a:prstGeom>
        </p:spPr>
        <p:txBody>
          <a:bodyPr wrap="square">
            <a:spAutoFit/>
          </a:bodyPr>
          <a:lstStyle/>
          <a:p>
            <a:r>
              <a:rPr lang="en-US" sz="1600" dirty="0"/>
              <a:t>If your first countermeasure is</a:t>
            </a:r>
            <a:r>
              <a:rPr lang="en-US" sz="1600" i="1" u="sng" dirty="0"/>
              <a:t> </a:t>
            </a:r>
            <a:r>
              <a:rPr lang="en-US" sz="1600" b="1" dirty="0"/>
              <a:t>effective</a:t>
            </a:r>
            <a:r>
              <a:rPr lang="en-US" sz="1600" dirty="0"/>
              <a:t>, figure out how to sustain or “control” the effect </a:t>
            </a:r>
          </a:p>
        </p:txBody>
      </p:sp>
      <p:pic>
        <p:nvPicPr>
          <p:cNvPr id="5" name="Picture 4">
            <a:extLst>
              <a:ext uri="{FF2B5EF4-FFF2-40B4-BE49-F238E27FC236}">
                <a16:creationId xmlns:a16="http://schemas.microsoft.com/office/drawing/2014/main" id="{D36B5302-A5C6-482D-9C22-A446E22F987C}"/>
              </a:ext>
            </a:extLst>
          </p:cNvPr>
          <p:cNvPicPr>
            <a:picLocks noChangeAspect="1"/>
          </p:cNvPicPr>
          <p:nvPr/>
        </p:nvPicPr>
        <p:blipFill>
          <a:blip r:embed="rId2"/>
          <a:stretch>
            <a:fillRect/>
          </a:stretch>
        </p:blipFill>
        <p:spPr>
          <a:xfrm>
            <a:off x="357252" y="1330547"/>
            <a:ext cx="5042933" cy="3150006"/>
          </a:xfrm>
          <a:prstGeom prst="rect">
            <a:avLst/>
          </a:prstGeom>
        </p:spPr>
      </p:pic>
    </p:spTree>
    <p:extLst>
      <p:ext uri="{BB962C8B-B14F-4D97-AF65-F5344CB8AC3E}">
        <p14:creationId xmlns:p14="http://schemas.microsoft.com/office/powerpoint/2010/main" val="116272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Line 3">
            <a:extLst>
              <a:ext uri="{FF2B5EF4-FFF2-40B4-BE49-F238E27FC236}">
                <a16:creationId xmlns:a16="http://schemas.microsoft.com/office/drawing/2014/main" id="{3E20B2C6-D920-4BB2-B9B1-B5DCFE4D3DC6}"/>
              </a:ext>
            </a:extLst>
          </p:cNvPr>
          <p:cNvSpPr>
            <a:spLocks noChangeShapeType="1"/>
          </p:cNvSpPr>
          <p:nvPr/>
        </p:nvSpPr>
        <p:spPr bwMode="auto">
          <a:xfrm>
            <a:off x="2129731" y="3151906"/>
            <a:ext cx="4883646" cy="0"/>
          </a:xfrm>
          <a:prstGeom prst="line">
            <a:avLst/>
          </a:prstGeom>
          <a:noFill/>
          <a:ln w="25400" cap="flat" cmpd="sng">
            <a:solidFill>
              <a:schemeClr val="accent1"/>
            </a:solidFill>
            <a:prstDash val="solid"/>
            <a:round/>
            <a:headEnd type="none" w="med" len="med"/>
            <a:tailEnd type="none" w="med" len="med"/>
          </a:ln>
          <a:effectLst>
            <a:outerShdw dist="23000" dir="5400000" algn="ctr" rotWithShape="0">
              <a:srgbClr val="000000">
                <a:alpha val="34998"/>
              </a:srgbClr>
            </a:outerShdw>
          </a:effectLst>
        </p:spPr>
        <p:txBody>
          <a:bodyPr lIns="25718" rIns="25718"/>
          <a:lstStyle/>
          <a:p>
            <a:pPr>
              <a:defRPr/>
            </a:pPr>
            <a:endParaRPr lang="en-US" sz="1013"/>
          </a:p>
        </p:txBody>
      </p:sp>
      <p:sp>
        <p:nvSpPr>
          <p:cNvPr id="16391" name="Rectangle 7">
            <a:extLst>
              <a:ext uri="{FF2B5EF4-FFF2-40B4-BE49-F238E27FC236}">
                <a16:creationId xmlns:a16="http://schemas.microsoft.com/office/drawing/2014/main" id="{81C0884A-BF1B-4321-A028-4C42075786E8}"/>
              </a:ext>
            </a:extLst>
          </p:cNvPr>
          <p:cNvSpPr>
            <a:spLocks/>
          </p:cNvSpPr>
          <p:nvPr/>
        </p:nvSpPr>
        <p:spPr bwMode="auto">
          <a:xfrm>
            <a:off x="2354718" y="2647685"/>
            <a:ext cx="1124174" cy="3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25717" tIns="25717" rIns="25717" bIns="25717">
            <a:spAutoFit/>
          </a:bodyPr>
          <a:lstStyle>
            <a:lvl1pPr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gn="ctr" eaLnBrk="1"/>
            <a:r>
              <a:rPr lang="en-US" altLang="en-US" sz="1013" b="1" dirty="0">
                <a:latin typeface="Helvetica Neue" charset="0"/>
                <a:ea typeface="Helvetica Neue" charset="0"/>
                <a:cs typeface="Helvetica Neue" charset="0"/>
                <a:sym typeface="Helvetica Neue" charset="0"/>
              </a:rPr>
              <a:t>Countermeasure implementation</a:t>
            </a:r>
          </a:p>
        </p:txBody>
      </p:sp>
      <p:sp>
        <p:nvSpPr>
          <p:cNvPr id="27656" name="Line 8">
            <a:extLst>
              <a:ext uri="{FF2B5EF4-FFF2-40B4-BE49-F238E27FC236}">
                <a16:creationId xmlns:a16="http://schemas.microsoft.com/office/drawing/2014/main" id="{01BBB052-A110-4A68-B129-CCBC45A8EBBB}"/>
              </a:ext>
            </a:extLst>
          </p:cNvPr>
          <p:cNvSpPr>
            <a:spLocks noChangeShapeType="1"/>
          </p:cNvSpPr>
          <p:nvPr/>
        </p:nvSpPr>
        <p:spPr bwMode="auto">
          <a:xfrm flipV="1">
            <a:off x="2911972" y="3169766"/>
            <a:ext cx="0" cy="350044"/>
          </a:xfrm>
          <a:prstGeom prst="line">
            <a:avLst/>
          </a:prstGeom>
          <a:noFill/>
          <a:ln w="25400" cap="flat" cmpd="sng">
            <a:solidFill>
              <a:schemeClr val="accent1"/>
            </a:solidFill>
            <a:prstDash val="solid"/>
            <a:round/>
            <a:headEnd type="none" w="med" len="med"/>
            <a:tailEnd type="none" w="med" len="med"/>
          </a:ln>
          <a:effectLst>
            <a:outerShdw dist="23000" dir="5400000" algn="ctr" rotWithShape="0">
              <a:srgbClr val="000000">
                <a:alpha val="34998"/>
              </a:srgbClr>
            </a:outerShdw>
          </a:effectLst>
        </p:spPr>
        <p:txBody>
          <a:bodyPr lIns="25718" rIns="25718"/>
          <a:lstStyle/>
          <a:p>
            <a:pPr>
              <a:defRPr/>
            </a:pPr>
            <a:endParaRPr lang="en-US" sz="1013"/>
          </a:p>
        </p:txBody>
      </p:sp>
      <p:sp>
        <p:nvSpPr>
          <p:cNvPr id="27657" name="Rectangle 9">
            <a:extLst>
              <a:ext uri="{FF2B5EF4-FFF2-40B4-BE49-F238E27FC236}">
                <a16:creationId xmlns:a16="http://schemas.microsoft.com/office/drawing/2014/main" id="{BE168A66-D8AC-4ED2-88E2-732C6F3FA144}"/>
              </a:ext>
            </a:extLst>
          </p:cNvPr>
          <p:cNvSpPr>
            <a:spLocks/>
          </p:cNvSpPr>
          <p:nvPr/>
        </p:nvSpPr>
        <p:spPr bwMode="auto">
          <a:xfrm>
            <a:off x="2338686" y="3530525"/>
            <a:ext cx="1605558" cy="106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5717" tIns="25717" rIns="25717" bIns="25717">
            <a:spAutoFit/>
          </a:bodyPr>
          <a:lstStyle>
            <a:lvl1pPr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eaLnBrk="1"/>
            <a:r>
              <a:rPr lang="en-US" altLang="en-US" sz="1100" b="1" dirty="0">
                <a:solidFill>
                  <a:srgbClr val="FF0000"/>
                </a:solidFill>
                <a:highlight>
                  <a:srgbClr val="FFFF00"/>
                </a:highlight>
                <a:latin typeface="Helvetica Neue" charset="0"/>
                <a:ea typeface="Helvetica Neue" charset="0"/>
                <a:cs typeface="Helvetica Neue" charset="0"/>
                <a:sym typeface="Helvetica Neue" charset="0"/>
              </a:rPr>
              <a:t>70%</a:t>
            </a:r>
            <a:r>
              <a:rPr lang="en-US" altLang="en-US" sz="1100" b="1" dirty="0">
                <a:solidFill>
                  <a:srgbClr val="FF0000"/>
                </a:solidFill>
                <a:latin typeface="Helvetica Neue" charset="0"/>
                <a:ea typeface="Helvetica Neue" charset="0"/>
                <a:cs typeface="Helvetica Neue" charset="0"/>
                <a:sym typeface="Helvetica Neue" charset="0"/>
              </a:rPr>
              <a:t> of patients non-adherent to medication</a:t>
            </a:r>
          </a:p>
          <a:p>
            <a:pPr eaLnBrk="1">
              <a:buSzPct val="100000"/>
              <a:buFontTx/>
              <a:buChar char="•"/>
            </a:pPr>
            <a:r>
              <a:rPr lang="en-US" altLang="en-US" sz="1100" dirty="0">
                <a:latin typeface="Helvetica Neue" charset="0"/>
                <a:ea typeface="Helvetica Neue" charset="0"/>
                <a:cs typeface="Helvetica Neue" charset="0"/>
                <a:sym typeface="Helvetica Neue" charset="0"/>
              </a:rPr>
              <a:t>Medication list created</a:t>
            </a:r>
          </a:p>
          <a:p>
            <a:pPr eaLnBrk="1">
              <a:buSzPct val="100000"/>
              <a:buFontTx/>
              <a:buChar char="•"/>
            </a:pPr>
            <a:r>
              <a:rPr lang="en-US" altLang="en-US" sz="1100" dirty="0">
                <a:latin typeface="Helvetica Neue" charset="0"/>
                <a:ea typeface="Helvetica Neue" charset="0"/>
                <a:cs typeface="Helvetica Neue" charset="0"/>
                <a:sym typeface="Helvetica Neue" charset="0"/>
              </a:rPr>
              <a:t>Educated patients regarding medications/ disease</a:t>
            </a:r>
          </a:p>
        </p:txBody>
      </p:sp>
      <p:sp>
        <p:nvSpPr>
          <p:cNvPr id="16394" name="Rectangle 10">
            <a:extLst>
              <a:ext uri="{FF2B5EF4-FFF2-40B4-BE49-F238E27FC236}">
                <a16:creationId xmlns:a16="http://schemas.microsoft.com/office/drawing/2014/main" id="{1F514FA5-89A7-44C7-AD9D-EB56B8E70574}"/>
              </a:ext>
            </a:extLst>
          </p:cNvPr>
          <p:cNvSpPr>
            <a:spLocks/>
          </p:cNvSpPr>
          <p:nvPr/>
        </p:nvSpPr>
        <p:spPr bwMode="auto">
          <a:xfrm>
            <a:off x="4076990" y="2829465"/>
            <a:ext cx="736419" cy="236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5717" tIns="25717" rIns="25717" bIns="25717">
            <a:spAutoFit/>
          </a:bodyPr>
          <a:lstStyle>
            <a:lvl1pPr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gn="ctr" eaLnBrk="1"/>
            <a:r>
              <a:rPr lang="en-US" altLang="en-US" sz="1200" b="1" dirty="0">
                <a:latin typeface="Helvetica Neue" charset="0"/>
                <a:ea typeface="Helvetica Neue" charset="0"/>
                <a:cs typeface="Helvetica Neue" charset="0"/>
                <a:sym typeface="Helvetica Neue" charset="0"/>
              </a:rPr>
              <a:t>2 months</a:t>
            </a:r>
          </a:p>
        </p:txBody>
      </p:sp>
      <p:sp>
        <p:nvSpPr>
          <p:cNvPr id="27659" name="Line 11">
            <a:extLst>
              <a:ext uri="{FF2B5EF4-FFF2-40B4-BE49-F238E27FC236}">
                <a16:creationId xmlns:a16="http://schemas.microsoft.com/office/drawing/2014/main" id="{74B36F93-FE5A-4225-9F12-D94FF44BAFF9}"/>
              </a:ext>
            </a:extLst>
          </p:cNvPr>
          <p:cNvSpPr>
            <a:spLocks noChangeShapeType="1"/>
          </p:cNvSpPr>
          <p:nvPr/>
        </p:nvSpPr>
        <p:spPr bwMode="auto">
          <a:xfrm flipV="1">
            <a:off x="4445198" y="3169766"/>
            <a:ext cx="0" cy="350044"/>
          </a:xfrm>
          <a:prstGeom prst="line">
            <a:avLst/>
          </a:prstGeom>
          <a:noFill/>
          <a:ln w="25400" cap="flat" cmpd="sng">
            <a:solidFill>
              <a:schemeClr val="accent1"/>
            </a:solidFill>
            <a:prstDash val="solid"/>
            <a:round/>
            <a:headEnd type="none" w="med" len="med"/>
            <a:tailEnd type="none" w="med" len="med"/>
          </a:ln>
          <a:effectLst>
            <a:outerShdw dist="23000" dir="5400000" algn="ctr" rotWithShape="0">
              <a:srgbClr val="000000">
                <a:alpha val="34998"/>
              </a:srgbClr>
            </a:outerShdw>
          </a:effectLst>
        </p:spPr>
        <p:txBody>
          <a:bodyPr lIns="25718" rIns="25718"/>
          <a:lstStyle/>
          <a:p>
            <a:pPr>
              <a:defRPr/>
            </a:pPr>
            <a:endParaRPr lang="en-US" sz="1013"/>
          </a:p>
        </p:txBody>
      </p:sp>
      <p:sp>
        <p:nvSpPr>
          <p:cNvPr id="27660" name="Rectangle 12">
            <a:extLst>
              <a:ext uri="{FF2B5EF4-FFF2-40B4-BE49-F238E27FC236}">
                <a16:creationId xmlns:a16="http://schemas.microsoft.com/office/drawing/2014/main" id="{E5E029E5-0112-4FC3-BE1B-ECCC65549FEE}"/>
              </a:ext>
            </a:extLst>
          </p:cNvPr>
          <p:cNvSpPr>
            <a:spLocks/>
          </p:cNvSpPr>
          <p:nvPr/>
        </p:nvSpPr>
        <p:spPr bwMode="auto">
          <a:xfrm>
            <a:off x="4009737" y="3538562"/>
            <a:ext cx="1607344" cy="106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5717" tIns="25717" rIns="25717" bIns="25717">
            <a:spAutoFit/>
          </a:bodyPr>
          <a:lstStyle>
            <a:lvl1pPr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eaLnBrk="1"/>
            <a:r>
              <a:rPr lang="en-US" altLang="en-US" sz="1100" b="1" dirty="0">
                <a:solidFill>
                  <a:srgbClr val="FF0000"/>
                </a:solidFill>
                <a:highlight>
                  <a:srgbClr val="FFFF00"/>
                </a:highlight>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50%</a:t>
            </a:r>
            <a:r>
              <a:rPr lang="en-US" altLang="en-US" sz="1100" b="1" dirty="0">
                <a:solidFill>
                  <a:srgbClr val="FF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of patients non-adherent to medication</a:t>
            </a:r>
          </a:p>
          <a:p>
            <a:pPr eaLnBrk="1">
              <a:buSzPct val="100000"/>
              <a:buFontTx/>
              <a:buChar char="•"/>
            </a:pPr>
            <a:r>
              <a:rPr lang="en-US" altLang="en-US" sz="1100" dirty="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All patients required to use either cell phone application or cell phone alarm with pillbox</a:t>
            </a:r>
          </a:p>
        </p:txBody>
      </p:sp>
      <p:sp>
        <p:nvSpPr>
          <p:cNvPr id="16397" name="Rectangle 13">
            <a:extLst>
              <a:ext uri="{FF2B5EF4-FFF2-40B4-BE49-F238E27FC236}">
                <a16:creationId xmlns:a16="http://schemas.microsoft.com/office/drawing/2014/main" id="{91DB9DC2-4D3F-4056-A88B-C5A22F34D5FD}"/>
              </a:ext>
            </a:extLst>
          </p:cNvPr>
          <p:cNvSpPr>
            <a:spLocks/>
          </p:cNvSpPr>
          <p:nvPr/>
        </p:nvSpPr>
        <p:spPr bwMode="auto">
          <a:xfrm>
            <a:off x="6008987" y="2850546"/>
            <a:ext cx="653256" cy="236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5717" tIns="25717" rIns="25717" bIns="25717" anchor="ctr">
            <a:spAutoFit/>
          </a:bodyPr>
          <a:lstStyle>
            <a:lvl1pPr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gn="ctr" eaLnBrk="1"/>
            <a:r>
              <a:rPr lang="en-US" altLang="en-US" sz="1200" b="1" dirty="0"/>
              <a:t>6 months</a:t>
            </a:r>
          </a:p>
        </p:txBody>
      </p:sp>
      <p:sp>
        <p:nvSpPr>
          <p:cNvPr id="27662" name="Line 14">
            <a:extLst>
              <a:ext uri="{FF2B5EF4-FFF2-40B4-BE49-F238E27FC236}">
                <a16:creationId xmlns:a16="http://schemas.microsoft.com/office/drawing/2014/main" id="{FA49AD29-CD13-4A32-900D-2ACF4C268AC3}"/>
              </a:ext>
            </a:extLst>
          </p:cNvPr>
          <p:cNvSpPr>
            <a:spLocks noChangeShapeType="1"/>
          </p:cNvSpPr>
          <p:nvPr/>
        </p:nvSpPr>
        <p:spPr bwMode="auto">
          <a:xfrm flipV="1">
            <a:off x="6335614" y="3169766"/>
            <a:ext cx="0" cy="350044"/>
          </a:xfrm>
          <a:prstGeom prst="line">
            <a:avLst/>
          </a:prstGeom>
          <a:noFill/>
          <a:ln w="25400" cap="flat" cmpd="sng">
            <a:solidFill>
              <a:schemeClr val="accent1"/>
            </a:solidFill>
            <a:prstDash val="solid"/>
            <a:round/>
            <a:headEnd type="none" w="med" len="med"/>
            <a:tailEnd type="none" w="med" len="med"/>
          </a:ln>
          <a:effectLst>
            <a:outerShdw dist="23000" dir="5400000" algn="ctr" rotWithShape="0">
              <a:srgbClr val="000000">
                <a:alpha val="34998"/>
              </a:srgbClr>
            </a:outerShdw>
          </a:effectLst>
        </p:spPr>
        <p:txBody>
          <a:bodyPr lIns="25718" rIns="25718"/>
          <a:lstStyle/>
          <a:p>
            <a:pPr>
              <a:defRPr/>
            </a:pPr>
            <a:endParaRPr lang="en-US" sz="1013"/>
          </a:p>
        </p:txBody>
      </p:sp>
      <p:sp>
        <p:nvSpPr>
          <p:cNvPr id="27663" name="Rectangle 15">
            <a:extLst>
              <a:ext uri="{FF2B5EF4-FFF2-40B4-BE49-F238E27FC236}">
                <a16:creationId xmlns:a16="http://schemas.microsoft.com/office/drawing/2014/main" id="{50ABC617-6027-4856-8A50-4BDF6BE104E3}"/>
              </a:ext>
            </a:extLst>
          </p:cNvPr>
          <p:cNvSpPr>
            <a:spLocks/>
          </p:cNvSpPr>
          <p:nvPr/>
        </p:nvSpPr>
        <p:spPr bwMode="auto">
          <a:xfrm>
            <a:off x="5671245" y="3538562"/>
            <a:ext cx="1472505" cy="559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5717" tIns="25717" rIns="25717" bIns="25717">
            <a:spAutoFit/>
          </a:bodyPr>
          <a:lstStyle>
            <a:lvl1pPr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eaLnBrk="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eaLnBrk="1"/>
            <a:r>
              <a:rPr lang="en-US" altLang="en-US" sz="1100" b="1" dirty="0">
                <a:solidFill>
                  <a:srgbClr val="FF0000"/>
                </a:solidFill>
                <a:highlight>
                  <a:srgbClr val="FFFF00"/>
                </a:highlight>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40% </a:t>
            </a:r>
            <a:r>
              <a:rPr lang="en-US" altLang="en-US" sz="1100" b="1" dirty="0">
                <a:solidFill>
                  <a:srgbClr val="FF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of patients non-adherent to medication</a:t>
            </a:r>
          </a:p>
        </p:txBody>
      </p:sp>
      <p:sp>
        <p:nvSpPr>
          <p:cNvPr id="18" name="Rectangle 17">
            <a:extLst>
              <a:ext uri="{FF2B5EF4-FFF2-40B4-BE49-F238E27FC236}">
                <a16:creationId xmlns:a16="http://schemas.microsoft.com/office/drawing/2014/main" id="{A6C123A2-A092-4CE4-B61A-3A86D505DF93}"/>
              </a:ext>
            </a:extLst>
          </p:cNvPr>
          <p:cNvSpPr/>
          <p:nvPr/>
        </p:nvSpPr>
        <p:spPr>
          <a:xfrm>
            <a:off x="827747" y="922493"/>
            <a:ext cx="5684832" cy="646331"/>
          </a:xfrm>
          <a:prstGeom prst="rect">
            <a:avLst/>
          </a:prstGeom>
        </p:spPr>
        <p:txBody>
          <a:bodyPr wrap="square">
            <a:spAutoFit/>
          </a:bodyPr>
          <a:lstStyle/>
          <a:p>
            <a:r>
              <a:rPr lang="en-US" sz="1200" i="1" dirty="0"/>
              <a:t>Transition-age patients with chronic kidney disease in my clinic are non-adherent with medications as they move from pediatric to adult nephrology provider teams, leading to lapses in optimal care </a:t>
            </a:r>
          </a:p>
        </p:txBody>
      </p:sp>
      <p:sp>
        <p:nvSpPr>
          <p:cNvPr id="19" name="Left-Right Arrow 13">
            <a:extLst>
              <a:ext uri="{FF2B5EF4-FFF2-40B4-BE49-F238E27FC236}">
                <a16:creationId xmlns:a16="http://schemas.microsoft.com/office/drawing/2014/main" id="{2B3D1BCB-7F5A-4E3E-A766-4EF5CE2AAE1E}"/>
              </a:ext>
            </a:extLst>
          </p:cNvPr>
          <p:cNvSpPr/>
          <p:nvPr/>
        </p:nvSpPr>
        <p:spPr>
          <a:xfrm rot="2637519">
            <a:off x="2880543" y="1798390"/>
            <a:ext cx="1839360" cy="61147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p>
        </p:txBody>
      </p:sp>
      <p:sp>
        <p:nvSpPr>
          <p:cNvPr id="2" name="TextBox 1">
            <a:extLst>
              <a:ext uri="{FF2B5EF4-FFF2-40B4-BE49-F238E27FC236}">
                <a16:creationId xmlns:a16="http://schemas.microsoft.com/office/drawing/2014/main" id="{50F247C6-B966-407E-8C3A-25C061B8EA29}"/>
              </a:ext>
            </a:extLst>
          </p:cNvPr>
          <p:cNvSpPr txBox="1"/>
          <p:nvPr/>
        </p:nvSpPr>
        <p:spPr>
          <a:xfrm rot="20477629">
            <a:off x="132952" y="2629826"/>
            <a:ext cx="4443531" cy="369332"/>
          </a:xfrm>
          <a:prstGeom prst="rect">
            <a:avLst/>
          </a:prstGeom>
          <a:noFill/>
        </p:spPr>
        <p:txBody>
          <a:bodyPr wrap="square" rtlCol="0">
            <a:spAutoFit/>
          </a:bodyPr>
          <a:lstStyle/>
          <a:p>
            <a:r>
              <a:rPr lang="en-US" dirty="0"/>
              <a:t>RESULTS (STUDY)</a:t>
            </a:r>
          </a:p>
        </p:txBody>
      </p:sp>
    </p:spTree>
    <p:extLst>
      <p:ext uri="{BB962C8B-B14F-4D97-AF65-F5344CB8AC3E}">
        <p14:creationId xmlns:p14="http://schemas.microsoft.com/office/powerpoint/2010/main" val="2478466818"/>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7025" name="Slide Number Placeholder 3"/>
          <p:cNvSpPr txBox="1">
            <a:spLocks noGrp="1"/>
          </p:cNvSpPr>
          <p:nvPr/>
        </p:nvSpPr>
        <p:spPr bwMode="auto">
          <a:xfrm>
            <a:off x="6057900" y="4686300"/>
            <a:ext cx="1600200" cy="342900"/>
          </a:xfrm>
          <a:prstGeom prst="rect">
            <a:avLst/>
          </a:prstGeom>
          <a:noFill/>
          <a:ln w="9525">
            <a:noFill/>
            <a:miter lim="800000"/>
            <a:headEnd/>
            <a:tailEnd/>
          </a:ln>
        </p:spPr>
        <p:txBody>
          <a:bodyPr anchor="b"/>
          <a:lstStyle/>
          <a:p>
            <a:pPr algn="r"/>
            <a:endParaRPr lang="en-US" sz="900" dirty="0"/>
          </a:p>
        </p:txBody>
      </p:sp>
      <p:sp>
        <p:nvSpPr>
          <p:cNvPr id="3" name="Explosion 1 2"/>
          <p:cNvSpPr/>
          <p:nvPr/>
        </p:nvSpPr>
        <p:spPr>
          <a:xfrm>
            <a:off x="5555932" y="2309551"/>
            <a:ext cx="3210680" cy="2187372"/>
          </a:xfrm>
          <a:prstGeom prst="irregularSeal1">
            <a:avLst/>
          </a:prstGeom>
          <a:solidFill>
            <a:schemeClr val="tx2">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dirty="0">
                <a:solidFill>
                  <a:schemeClr val="accent1">
                    <a:lumMod val="50000"/>
                  </a:schemeClr>
                </a:solidFill>
              </a:rPr>
              <a:t>The A-3 guides your work and tells the story </a:t>
            </a:r>
          </a:p>
        </p:txBody>
      </p:sp>
      <p:sp>
        <p:nvSpPr>
          <p:cNvPr id="91139" name="Title 1"/>
          <p:cNvSpPr>
            <a:spLocks noGrp="1"/>
          </p:cNvSpPr>
          <p:nvPr>
            <p:ph type="title" idx="4294967295"/>
          </p:nvPr>
        </p:nvSpPr>
        <p:spPr>
          <a:xfrm>
            <a:off x="0" y="314325"/>
            <a:ext cx="6286500" cy="857250"/>
          </a:xfrm>
        </p:spPr>
        <p:txBody>
          <a:bodyPr anchor="ctr">
            <a:normAutofit/>
          </a:bodyPr>
          <a:lstStyle/>
          <a:p>
            <a:pPr eaLnBrk="1" hangingPunct="1">
              <a:defRPr/>
            </a:pPr>
            <a:r>
              <a:rPr lang="en-US" sz="2800" dirty="0">
                <a:latin typeface="+mn-lt"/>
              </a:rPr>
              <a:t>Lean QI and the A3: A VERY Big Picture                     </a:t>
            </a:r>
            <a:br>
              <a:rPr lang="en-US" sz="2100" dirty="0">
                <a:latin typeface="+mn-lt"/>
              </a:rPr>
            </a:br>
            <a:r>
              <a:rPr lang="en-US" sz="2100" dirty="0">
                <a:latin typeface="+mn-lt"/>
              </a:rPr>
              <a:t>  	       					</a:t>
            </a:r>
          </a:p>
        </p:txBody>
      </p:sp>
      <p:grpSp>
        <p:nvGrpSpPr>
          <p:cNvPr id="257031" name="Group 8"/>
          <p:cNvGrpSpPr>
            <a:grpSpLocks/>
          </p:cNvGrpSpPr>
          <p:nvPr/>
        </p:nvGrpSpPr>
        <p:grpSpPr bwMode="auto">
          <a:xfrm>
            <a:off x="1460046" y="1416800"/>
            <a:ext cx="5455104" cy="3451518"/>
            <a:chOff x="419099" y="1371600"/>
            <a:chExt cx="8039101" cy="5095425"/>
          </a:xfrm>
        </p:grpSpPr>
        <p:sp>
          <p:nvSpPr>
            <p:cNvPr id="10" name="Isosceles Triangle 9"/>
            <p:cNvSpPr/>
            <p:nvPr/>
          </p:nvSpPr>
          <p:spPr>
            <a:xfrm>
              <a:off x="838200" y="4800125"/>
              <a:ext cx="1066800" cy="914273"/>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57036" name="Group 12"/>
            <p:cNvGrpSpPr>
              <a:grpSpLocks/>
            </p:cNvGrpSpPr>
            <p:nvPr/>
          </p:nvGrpSpPr>
          <p:grpSpPr bwMode="auto">
            <a:xfrm>
              <a:off x="7315200" y="1371600"/>
              <a:ext cx="1143000" cy="1066800"/>
              <a:chOff x="7239000" y="1524000"/>
              <a:chExt cx="914400" cy="914400"/>
            </a:xfrm>
          </p:grpSpPr>
          <p:sp>
            <p:nvSpPr>
              <p:cNvPr id="36" name="Donut 35"/>
              <p:cNvSpPr/>
              <p:nvPr/>
            </p:nvSpPr>
            <p:spPr>
              <a:xfrm>
                <a:off x="7239000" y="1524000"/>
                <a:ext cx="914400" cy="914273"/>
              </a:xfrm>
              <a:prstGeom prst="donut">
                <a:avLst>
                  <a:gd name="adj" fmla="val 9572"/>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37" name="Flowchart: Connector 36"/>
              <p:cNvSpPr/>
              <p:nvPr/>
            </p:nvSpPr>
            <p:spPr>
              <a:xfrm>
                <a:off x="7543800" y="1828758"/>
                <a:ext cx="304800" cy="304758"/>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8" name="Donut 11"/>
              <p:cNvSpPr/>
              <p:nvPr/>
            </p:nvSpPr>
            <p:spPr>
              <a:xfrm>
                <a:off x="7391400" y="1676379"/>
                <a:ext cx="609600" cy="609515"/>
              </a:xfrm>
              <a:prstGeom prst="donut">
                <a:avLst>
                  <a:gd name="adj" fmla="val 9572"/>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12" name="Half Frame 11"/>
            <p:cNvSpPr/>
            <p:nvPr/>
          </p:nvSpPr>
          <p:spPr>
            <a:xfrm>
              <a:off x="3048000" y="4723936"/>
              <a:ext cx="1143000" cy="990463"/>
            </a:xfrm>
            <a:prstGeom prst="halfFrame">
              <a:avLst>
                <a:gd name="adj1" fmla="val 9401"/>
                <a:gd name="adj2" fmla="val 1111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13" name="Half Frame 12"/>
            <p:cNvSpPr/>
            <p:nvPr/>
          </p:nvSpPr>
          <p:spPr>
            <a:xfrm>
              <a:off x="4114800" y="3809662"/>
              <a:ext cx="1143000" cy="990463"/>
            </a:xfrm>
            <a:prstGeom prst="halfFrame">
              <a:avLst>
                <a:gd name="adj1" fmla="val 9401"/>
                <a:gd name="adj2" fmla="val 1111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14" name="Half Frame 13"/>
            <p:cNvSpPr/>
            <p:nvPr/>
          </p:nvSpPr>
          <p:spPr>
            <a:xfrm>
              <a:off x="5181600" y="2895389"/>
              <a:ext cx="1143000" cy="990463"/>
            </a:xfrm>
            <a:prstGeom prst="halfFrame">
              <a:avLst>
                <a:gd name="adj1" fmla="val 9401"/>
                <a:gd name="adj2" fmla="val 1111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15" name="Half Frame 14"/>
            <p:cNvSpPr/>
            <p:nvPr/>
          </p:nvSpPr>
          <p:spPr>
            <a:xfrm>
              <a:off x="6248400" y="1981116"/>
              <a:ext cx="1066800" cy="990463"/>
            </a:xfrm>
            <a:prstGeom prst="halfFrame">
              <a:avLst>
                <a:gd name="adj1" fmla="val 9401"/>
                <a:gd name="adj2" fmla="val 1111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91151" name="TextBox 17"/>
            <p:cNvSpPr txBox="1">
              <a:spLocks noChangeArrowheads="1"/>
            </p:cNvSpPr>
            <p:nvPr/>
          </p:nvSpPr>
          <p:spPr bwMode="auto">
            <a:xfrm>
              <a:off x="419099" y="5625886"/>
              <a:ext cx="1905001" cy="841139"/>
            </a:xfrm>
            <a:prstGeom prst="rect">
              <a:avLst/>
            </a:prstGeom>
            <a:noFill/>
            <a:ln w="9525">
              <a:noFill/>
              <a:miter lim="800000"/>
              <a:headEnd/>
              <a:tailEnd/>
            </a:ln>
          </p:spPr>
          <p:txBody>
            <a:bodyPr>
              <a:spAutoFit/>
            </a:bodyPr>
            <a:lstStyle/>
            <a:p>
              <a:pPr algn="ctr">
                <a:lnSpc>
                  <a:spcPts val="2100"/>
                </a:lnSpc>
                <a:defRPr/>
              </a:pPr>
              <a:r>
                <a:rPr lang="en-US" sz="1800" b="1" dirty="0"/>
                <a:t>Current Condition</a:t>
              </a:r>
            </a:p>
          </p:txBody>
        </p:sp>
        <p:cxnSp>
          <p:nvCxnSpPr>
            <p:cNvPr id="17" name="Straight Arrow Connector 16"/>
            <p:cNvCxnSpPr>
              <a:cxnSpLocks/>
              <a:stCxn id="10" idx="0"/>
            </p:cNvCxnSpPr>
            <p:nvPr/>
          </p:nvCxnSpPr>
          <p:spPr>
            <a:xfrm flipH="1" flipV="1">
              <a:off x="1272638" y="3183184"/>
              <a:ext cx="98962" cy="1616941"/>
            </a:xfrm>
            <a:prstGeom prst="straightConnector1">
              <a:avLst/>
            </a:prstGeom>
            <a:ln w="38100">
              <a:prstDash val="dash"/>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457325" y="1627153"/>
              <a:ext cx="5476875" cy="25396"/>
            </a:xfrm>
            <a:prstGeom prst="straightConnector1">
              <a:avLst/>
            </a:prstGeom>
            <a:ln w="38100">
              <a:prstDash val="dash"/>
              <a:tailEnd type="arrow"/>
            </a:ln>
          </p:spPr>
          <p:style>
            <a:lnRef idx="1">
              <a:schemeClr val="accent1"/>
            </a:lnRef>
            <a:fillRef idx="0">
              <a:schemeClr val="accent1"/>
            </a:fillRef>
            <a:effectRef idx="0">
              <a:schemeClr val="accent1"/>
            </a:effectRef>
            <a:fontRef idx="minor">
              <a:schemeClr val="tx1"/>
            </a:fontRef>
          </p:style>
        </p:cxnSp>
        <p:grpSp>
          <p:nvGrpSpPr>
            <p:cNvPr id="5" name="Group 4"/>
            <p:cNvGrpSpPr>
              <a:grpSpLocks/>
            </p:cNvGrpSpPr>
            <p:nvPr/>
          </p:nvGrpSpPr>
          <p:grpSpPr bwMode="auto">
            <a:xfrm>
              <a:off x="2071370" y="4675434"/>
              <a:ext cx="914400" cy="893763"/>
              <a:chOff x="3249" y="873"/>
              <a:chExt cx="480" cy="419"/>
            </a:xfrm>
            <a:noFill/>
          </p:grpSpPr>
          <p:sp>
            <p:nvSpPr>
              <p:cNvPr id="33" name="Oval 5"/>
              <p:cNvSpPr>
                <a:spLocks noChangeArrowheads="1"/>
              </p:cNvSpPr>
              <p:nvPr/>
            </p:nvSpPr>
            <p:spPr bwMode="auto">
              <a:xfrm>
                <a:off x="3249" y="874"/>
                <a:ext cx="480" cy="415"/>
              </a:xfrm>
              <a:prstGeom prst="ellipse">
                <a:avLst/>
              </a:prstGeom>
              <a:grpFill/>
              <a:ln w="28575">
                <a:solidFill>
                  <a:srgbClr val="C00000"/>
                </a:solidFill>
                <a:round/>
                <a:headEnd/>
                <a:tailEnd/>
              </a:ln>
              <a:effectLst/>
            </p:spPr>
            <p:txBody>
              <a:bodyPr wrap="none" anchor="ctr"/>
              <a:lstStyle/>
              <a:p>
                <a:pPr algn="ctr">
                  <a:defRPr/>
                </a:pPr>
                <a:r>
                  <a:rPr lang="en-US" b="1" dirty="0"/>
                  <a:t>A P</a:t>
                </a:r>
              </a:p>
              <a:p>
                <a:pPr algn="ctr">
                  <a:defRPr/>
                </a:pPr>
                <a:r>
                  <a:rPr lang="en-US" b="1" dirty="0"/>
                  <a:t>S D</a:t>
                </a:r>
              </a:p>
            </p:txBody>
          </p:sp>
          <p:sp>
            <p:nvSpPr>
              <p:cNvPr id="34" name="Line 6"/>
              <p:cNvSpPr>
                <a:spLocks noChangeShapeType="1"/>
              </p:cNvSpPr>
              <p:nvPr/>
            </p:nvSpPr>
            <p:spPr bwMode="auto">
              <a:xfrm>
                <a:off x="3261" y="1087"/>
                <a:ext cx="454" cy="0"/>
              </a:xfrm>
              <a:prstGeom prst="line">
                <a:avLst/>
              </a:prstGeom>
              <a:grpFill/>
              <a:ln w="28575">
                <a:solidFill>
                  <a:srgbClr val="C00000"/>
                </a:solidFill>
                <a:round/>
                <a:headEnd/>
                <a:tailEnd/>
              </a:ln>
              <a:effectLst/>
            </p:spPr>
            <p:txBody>
              <a:bodyPr/>
              <a:lstStyle/>
              <a:p>
                <a:pPr>
                  <a:defRPr/>
                </a:pPr>
                <a:endParaRPr lang="en-US" b="1" dirty="0"/>
              </a:p>
            </p:txBody>
          </p:sp>
          <p:sp>
            <p:nvSpPr>
              <p:cNvPr id="35" name="Line 7"/>
              <p:cNvSpPr>
                <a:spLocks noChangeShapeType="1"/>
              </p:cNvSpPr>
              <p:nvPr/>
            </p:nvSpPr>
            <p:spPr bwMode="auto">
              <a:xfrm>
                <a:off x="3492" y="873"/>
                <a:ext cx="0" cy="419"/>
              </a:xfrm>
              <a:prstGeom prst="line">
                <a:avLst/>
              </a:prstGeom>
              <a:grpFill/>
              <a:ln w="28575">
                <a:solidFill>
                  <a:srgbClr val="C00000"/>
                </a:solidFill>
                <a:round/>
                <a:headEnd/>
                <a:tailEnd/>
              </a:ln>
              <a:effectLst/>
            </p:spPr>
            <p:txBody>
              <a:bodyPr/>
              <a:lstStyle/>
              <a:p>
                <a:pPr>
                  <a:defRPr/>
                </a:pPr>
                <a:r>
                  <a:rPr lang="en-US" b="1" dirty="0"/>
                  <a:t> </a:t>
                </a:r>
              </a:p>
            </p:txBody>
          </p:sp>
        </p:grpSp>
        <p:grpSp>
          <p:nvGrpSpPr>
            <p:cNvPr id="257045" name="Group 4"/>
            <p:cNvGrpSpPr>
              <a:grpSpLocks/>
            </p:cNvGrpSpPr>
            <p:nvPr/>
          </p:nvGrpSpPr>
          <p:grpSpPr bwMode="auto">
            <a:xfrm>
              <a:off x="4114800" y="2819400"/>
              <a:ext cx="914400" cy="893763"/>
              <a:chOff x="3810" y="439"/>
              <a:chExt cx="480" cy="419"/>
            </a:xfrm>
          </p:grpSpPr>
          <p:sp>
            <p:nvSpPr>
              <p:cNvPr id="257055" name="Oval 5"/>
              <p:cNvSpPr>
                <a:spLocks noChangeArrowheads="1"/>
              </p:cNvSpPr>
              <p:nvPr/>
            </p:nvSpPr>
            <p:spPr bwMode="auto">
              <a:xfrm>
                <a:off x="3810" y="440"/>
                <a:ext cx="480" cy="415"/>
              </a:xfrm>
              <a:prstGeom prst="ellipse">
                <a:avLst/>
              </a:prstGeom>
              <a:noFill/>
              <a:ln w="28575">
                <a:solidFill>
                  <a:schemeClr val="accent2"/>
                </a:solidFill>
                <a:round/>
                <a:headEnd/>
                <a:tailEnd/>
              </a:ln>
            </p:spPr>
            <p:txBody>
              <a:bodyPr wrap="none" anchor="ctr"/>
              <a:lstStyle/>
              <a:p>
                <a:pPr algn="ctr"/>
                <a:r>
                  <a:rPr lang="en-US" b="1">
                    <a:latin typeface="Calibri" pitchFamily="34" charset="0"/>
                  </a:rPr>
                  <a:t>A P</a:t>
                </a:r>
              </a:p>
              <a:p>
                <a:pPr algn="ctr"/>
                <a:r>
                  <a:rPr lang="en-US" b="1">
                    <a:latin typeface="Calibri" pitchFamily="34" charset="0"/>
                  </a:rPr>
                  <a:t>S D</a:t>
                </a:r>
              </a:p>
            </p:txBody>
          </p:sp>
          <p:sp>
            <p:nvSpPr>
              <p:cNvPr id="257056" name="Line 6"/>
              <p:cNvSpPr>
                <a:spLocks noChangeShapeType="1"/>
              </p:cNvSpPr>
              <p:nvPr/>
            </p:nvSpPr>
            <p:spPr bwMode="auto">
              <a:xfrm>
                <a:off x="3822" y="653"/>
                <a:ext cx="454" cy="0"/>
              </a:xfrm>
              <a:prstGeom prst="line">
                <a:avLst/>
              </a:prstGeom>
              <a:noFill/>
              <a:ln w="28575">
                <a:solidFill>
                  <a:schemeClr val="accent2"/>
                </a:solidFill>
                <a:round/>
                <a:headEnd/>
                <a:tailEnd/>
              </a:ln>
            </p:spPr>
            <p:txBody>
              <a:bodyPr/>
              <a:lstStyle/>
              <a:p>
                <a:endParaRPr lang="en-US" sz="1013"/>
              </a:p>
            </p:txBody>
          </p:sp>
          <p:sp>
            <p:nvSpPr>
              <p:cNvPr id="257057" name="Line 7"/>
              <p:cNvSpPr>
                <a:spLocks noChangeShapeType="1"/>
              </p:cNvSpPr>
              <p:nvPr/>
            </p:nvSpPr>
            <p:spPr bwMode="auto">
              <a:xfrm>
                <a:off x="4053" y="439"/>
                <a:ext cx="0" cy="419"/>
              </a:xfrm>
              <a:prstGeom prst="line">
                <a:avLst/>
              </a:prstGeom>
              <a:noFill/>
              <a:ln w="28575">
                <a:solidFill>
                  <a:schemeClr val="accent2"/>
                </a:solidFill>
                <a:round/>
                <a:headEnd/>
                <a:tailEnd/>
              </a:ln>
            </p:spPr>
            <p:txBody>
              <a:bodyPr/>
              <a:lstStyle/>
              <a:p>
                <a:endParaRPr lang="en-US" sz="1013"/>
              </a:p>
            </p:txBody>
          </p:sp>
        </p:grpSp>
        <p:grpSp>
          <p:nvGrpSpPr>
            <p:cNvPr id="257046" name="Group 4"/>
            <p:cNvGrpSpPr>
              <a:grpSpLocks/>
            </p:cNvGrpSpPr>
            <p:nvPr/>
          </p:nvGrpSpPr>
          <p:grpSpPr bwMode="auto">
            <a:xfrm>
              <a:off x="5257800" y="1905000"/>
              <a:ext cx="914400" cy="893763"/>
              <a:chOff x="3810" y="439"/>
              <a:chExt cx="480" cy="419"/>
            </a:xfrm>
          </p:grpSpPr>
          <p:sp>
            <p:nvSpPr>
              <p:cNvPr id="257052" name="Oval 5"/>
              <p:cNvSpPr>
                <a:spLocks noChangeArrowheads="1"/>
              </p:cNvSpPr>
              <p:nvPr/>
            </p:nvSpPr>
            <p:spPr bwMode="auto">
              <a:xfrm>
                <a:off x="3810" y="440"/>
                <a:ext cx="480" cy="415"/>
              </a:xfrm>
              <a:prstGeom prst="ellipse">
                <a:avLst/>
              </a:prstGeom>
              <a:noFill/>
              <a:ln w="28575">
                <a:solidFill>
                  <a:schemeClr val="accent2"/>
                </a:solidFill>
                <a:round/>
                <a:headEnd/>
                <a:tailEnd/>
              </a:ln>
            </p:spPr>
            <p:txBody>
              <a:bodyPr wrap="none" anchor="ctr"/>
              <a:lstStyle/>
              <a:p>
                <a:pPr algn="ctr"/>
                <a:r>
                  <a:rPr lang="en-US" b="1">
                    <a:latin typeface="Calibri" pitchFamily="34" charset="0"/>
                  </a:rPr>
                  <a:t>A P</a:t>
                </a:r>
              </a:p>
              <a:p>
                <a:pPr algn="ctr"/>
                <a:r>
                  <a:rPr lang="en-US" b="1">
                    <a:latin typeface="Calibri" pitchFamily="34" charset="0"/>
                  </a:rPr>
                  <a:t>S D</a:t>
                </a:r>
              </a:p>
            </p:txBody>
          </p:sp>
          <p:sp>
            <p:nvSpPr>
              <p:cNvPr id="257053" name="Line 6"/>
              <p:cNvSpPr>
                <a:spLocks noChangeShapeType="1"/>
              </p:cNvSpPr>
              <p:nvPr/>
            </p:nvSpPr>
            <p:spPr bwMode="auto">
              <a:xfrm>
                <a:off x="3822" y="653"/>
                <a:ext cx="454" cy="0"/>
              </a:xfrm>
              <a:prstGeom prst="line">
                <a:avLst/>
              </a:prstGeom>
              <a:noFill/>
              <a:ln w="28575">
                <a:solidFill>
                  <a:schemeClr val="accent2"/>
                </a:solidFill>
                <a:round/>
                <a:headEnd/>
                <a:tailEnd/>
              </a:ln>
            </p:spPr>
            <p:txBody>
              <a:bodyPr/>
              <a:lstStyle/>
              <a:p>
                <a:endParaRPr lang="en-US" sz="1013"/>
              </a:p>
            </p:txBody>
          </p:sp>
          <p:sp>
            <p:nvSpPr>
              <p:cNvPr id="257054" name="Line 7"/>
              <p:cNvSpPr>
                <a:spLocks noChangeShapeType="1"/>
              </p:cNvSpPr>
              <p:nvPr/>
            </p:nvSpPr>
            <p:spPr bwMode="auto">
              <a:xfrm>
                <a:off x="4053" y="439"/>
                <a:ext cx="0" cy="419"/>
              </a:xfrm>
              <a:prstGeom prst="line">
                <a:avLst/>
              </a:prstGeom>
              <a:noFill/>
              <a:ln w="28575">
                <a:solidFill>
                  <a:schemeClr val="accent2"/>
                </a:solidFill>
                <a:round/>
                <a:headEnd/>
                <a:tailEnd/>
              </a:ln>
            </p:spPr>
            <p:txBody>
              <a:bodyPr/>
              <a:lstStyle/>
              <a:p>
                <a:endParaRPr lang="en-US" sz="1013"/>
              </a:p>
            </p:txBody>
          </p:sp>
        </p:grpSp>
        <p:grpSp>
          <p:nvGrpSpPr>
            <p:cNvPr id="257047" name="Group 4"/>
            <p:cNvGrpSpPr>
              <a:grpSpLocks/>
            </p:cNvGrpSpPr>
            <p:nvPr/>
          </p:nvGrpSpPr>
          <p:grpSpPr bwMode="auto">
            <a:xfrm>
              <a:off x="3110865" y="3805631"/>
              <a:ext cx="914400" cy="893763"/>
              <a:chOff x="4363" y="44"/>
              <a:chExt cx="480" cy="419"/>
            </a:xfrm>
          </p:grpSpPr>
          <p:sp>
            <p:nvSpPr>
              <p:cNvPr id="257049" name="Oval 5"/>
              <p:cNvSpPr>
                <a:spLocks noChangeArrowheads="1"/>
              </p:cNvSpPr>
              <p:nvPr/>
            </p:nvSpPr>
            <p:spPr bwMode="auto">
              <a:xfrm>
                <a:off x="4363" y="45"/>
                <a:ext cx="480" cy="415"/>
              </a:xfrm>
              <a:prstGeom prst="ellipse">
                <a:avLst/>
              </a:prstGeom>
              <a:noFill/>
              <a:ln w="28575">
                <a:solidFill>
                  <a:schemeClr val="accent2"/>
                </a:solidFill>
                <a:round/>
                <a:headEnd/>
                <a:tailEnd/>
              </a:ln>
            </p:spPr>
            <p:txBody>
              <a:bodyPr wrap="none" anchor="ctr"/>
              <a:lstStyle/>
              <a:p>
                <a:pPr algn="ctr"/>
                <a:r>
                  <a:rPr lang="en-US" b="1">
                    <a:latin typeface="Calibri" pitchFamily="34" charset="0"/>
                  </a:rPr>
                  <a:t>A P</a:t>
                </a:r>
              </a:p>
              <a:p>
                <a:pPr algn="ctr"/>
                <a:r>
                  <a:rPr lang="en-US" b="1">
                    <a:latin typeface="Calibri" pitchFamily="34" charset="0"/>
                  </a:rPr>
                  <a:t>S D</a:t>
                </a:r>
              </a:p>
            </p:txBody>
          </p:sp>
          <p:sp>
            <p:nvSpPr>
              <p:cNvPr id="257050" name="Line 6"/>
              <p:cNvSpPr>
                <a:spLocks noChangeShapeType="1"/>
              </p:cNvSpPr>
              <p:nvPr/>
            </p:nvSpPr>
            <p:spPr bwMode="auto">
              <a:xfrm>
                <a:off x="4375" y="258"/>
                <a:ext cx="454" cy="0"/>
              </a:xfrm>
              <a:prstGeom prst="line">
                <a:avLst/>
              </a:prstGeom>
              <a:noFill/>
              <a:ln w="28575">
                <a:solidFill>
                  <a:schemeClr val="accent2"/>
                </a:solidFill>
                <a:round/>
                <a:headEnd/>
                <a:tailEnd/>
              </a:ln>
            </p:spPr>
            <p:txBody>
              <a:bodyPr/>
              <a:lstStyle/>
              <a:p>
                <a:endParaRPr lang="en-US" sz="1013"/>
              </a:p>
            </p:txBody>
          </p:sp>
          <p:sp>
            <p:nvSpPr>
              <p:cNvPr id="257051" name="Line 7"/>
              <p:cNvSpPr>
                <a:spLocks noChangeShapeType="1"/>
              </p:cNvSpPr>
              <p:nvPr/>
            </p:nvSpPr>
            <p:spPr bwMode="auto">
              <a:xfrm>
                <a:off x="4606" y="44"/>
                <a:ext cx="0" cy="419"/>
              </a:xfrm>
              <a:prstGeom prst="line">
                <a:avLst/>
              </a:prstGeom>
              <a:noFill/>
              <a:ln w="28575">
                <a:solidFill>
                  <a:schemeClr val="accent2"/>
                </a:solidFill>
                <a:round/>
                <a:headEnd/>
                <a:tailEnd/>
              </a:ln>
            </p:spPr>
            <p:txBody>
              <a:bodyPr/>
              <a:lstStyle/>
              <a:p>
                <a:endParaRPr lang="en-US" sz="1013"/>
              </a:p>
            </p:txBody>
          </p:sp>
        </p:grpSp>
        <p:sp>
          <p:nvSpPr>
            <p:cNvPr id="23" name="Minus 22"/>
            <p:cNvSpPr/>
            <p:nvPr/>
          </p:nvSpPr>
          <p:spPr>
            <a:xfrm>
              <a:off x="1905000" y="5409641"/>
              <a:ext cx="1447800" cy="53332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91144" name="TextBox 18"/>
          <p:cNvSpPr txBox="1">
            <a:spLocks noChangeArrowheads="1"/>
          </p:cNvSpPr>
          <p:nvPr/>
        </p:nvSpPr>
        <p:spPr bwMode="auto">
          <a:xfrm>
            <a:off x="6798787" y="1709447"/>
            <a:ext cx="1428750" cy="630942"/>
          </a:xfrm>
          <a:prstGeom prst="rect">
            <a:avLst/>
          </a:prstGeom>
          <a:noFill/>
          <a:ln w="9525">
            <a:noFill/>
            <a:miter lim="800000"/>
            <a:headEnd/>
            <a:tailEnd/>
          </a:ln>
        </p:spPr>
        <p:txBody>
          <a:bodyPr>
            <a:spAutoFit/>
          </a:bodyPr>
          <a:lstStyle/>
          <a:p>
            <a:pPr algn="ctr">
              <a:lnSpc>
                <a:spcPts val="2100"/>
              </a:lnSpc>
              <a:defRPr/>
            </a:pPr>
            <a:r>
              <a:rPr lang="en-US" sz="1800" b="1" dirty="0"/>
              <a:t>Future State</a:t>
            </a:r>
          </a:p>
        </p:txBody>
      </p:sp>
      <p:sp>
        <p:nvSpPr>
          <p:cNvPr id="41" name="Wave 40"/>
          <p:cNvSpPr/>
          <p:nvPr/>
        </p:nvSpPr>
        <p:spPr>
          <a:xfrm>
            <a:off x="1909899" y="1402919"/>
            <a:ext cx="1847850" cy="1427559"/>
          </a:xfrm>
          <a:prstGeom prst="wav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rPr>
              <a:t>Apply countermeasures to get to the future state</a:t>
            </a:r>
          </a:p>
        </p:txBody>
      </p:sp>
      <p:sp>
        <p:nvSpPr>
          <p:cNvPr id="46" name="TextBox 45"/>
          <p:cNvSpPr txBox="1"/>
          <p:nvPr/>
        </p:nvSpPr>
        <p:spPr>
          <a:xfrm rot="1146373">
            <a:off x="6724031" y="816948"/>
            <a:ext cx="1578262" cy="507831"/>
          </a:xfrm>
          <a:prstGeom prst="rect">
            <a:avLst/>
          </a:prstGeom>
          <a:noFill/>
        </p:spPr>
        <p:txBody>
          <a:bodyPr wrap="square" rtlCol="0">
            <a:spAutoFit/>
          </a:bodyPr>
          <a:lstStyle/>
          <a:p>
            <a:r>
              <a:rPr lang="en-US" dirty="0">
                <a:solidFill>
                  <a:srgbClr val="FF0000"/>
                </a:solidFill>
                <a:latin typeface="Calibri" pitchFamily="34" charset="0"/>
              </a:rPr>
              <a:t>You want/need to be here</a:t>
            </a:r>
          </a:p>
        </p:txBody>
      </p:sp>
      <p:sp>
        <p:nvSpPr>
          <p:cNvPr id="2" name="TextBox 1">
            <a:extLst>
              <a:ext uri="{FF2B5EF4-FFF2-40B4-BE49-F238E27FC236}">
                <a16:creationId xmlns:a16="http://schemas.microsoft.com/office/drawing/2014/main" id="{79B6E863-5BDA-4475-9696-ED3C9D8EA085}"/>
              </a:ext>
            </a:extLst>
          </p:cNvPr>
          <p:cNvSpPr txBox="1"/>
          <p:nvPr/>
        </p:nvSpPr>
        <p:spPr>
          <a:xfrm rot="20535365">
            <a:off x="360673" y="3114655"/>
            <a:ext cx="1335963" cy="1477328"/>
          </a:xfrm>
          <a:prstGeom prst="rect">
            <a:avLst/>
          </a:prstGeom>
          <a:noFill/>
        </p:spPr>
        <p:txBody>
          <a:bodyPr wrap="square" rtlCol="0">
            <a:spAutoFit/>
          </a:bodyPr>
          <a:lstStyle/>
          <a:p>
            <a:r>
              <a:rPr lang="en-US" dirty="0">
                <a:solidFill>
                  <a:srgbClr val="FF0000"/>
                </a:solidFill>
              </a:rPr>
              <a:t>You are here now-inside your broken process</a:t>
            </a:r>
          </a:p>
        </p:txBody>
      </p:sp>
      <p:sp>
        <p:nvSpPr>
          <p:cNvPr id="4" name="TextBox 3">
            <a:extLst>
              <a:ext uri="{FF2B5EF4-FFF2-40B4-BE49-F238E27FC236}">
                <a16:creationId xmlns:a16="http://schemas.microsoft.com/office/drawing/2014/main" id="{7596086D-84F7-4415-983B-C6679C3A0861}"/>
              </a:ext>
            </a:extLst>
          </p:cNvPr>
          <p:cNvSpPr txBox="1"/>
          <p:nvPr/>
        </p:nvSpPr>
        <p:spPr>
          <a:xfrm>
            <a:off x="3888989" y="3947416"/>
            <a:ext cx="1717569" cy="646331"/>
          </a:xfrm>
          <a:prstGeom prst="rect">
            <a:avLst/>
          </a:prstGeom>
          <a:noFill/>
        </p:spPr>
        <p:txBody>
          <a:bodyPr wrap="square" rtlCol="0">
            <a:spAutoFit/>
          </a:bodyPr>
          <a:lstStyle/>
          <a:p>
            <a:r>
              <a:rPr lang="en-US" dirty="0"/>
              <a:t>Each step tries to reach a goal</a:t>
            </a:r>
          </a:p>
        </p:txBody>
      </p:sp>
      <p:cxnSp>
        <p:nvCxnSpPr>
          <p:cNvPr id="7" name="Straight Arrow Connector 6">
            <a:extLst>
              <a:ext uri="{FF2B5EF4-FFF2-40B4-BE49-F238E27FC236}">
                <a16:creationId xmlns:a16="http://schemas.microsoft.com/office/drawing/2014/main" id="{AD637102-35BA-4C24-A0DE-8D3480E708CC}"/>
              </a:ext>
            </a:extLst>
          </p:cNvPr>
          <p:cNvCxnSpPr/>
          <p:nvPr/>
        </p:nvCxnSpPr>
        <p:spPr>
          <a:xfrm flipH="1" flipV="1">
            <a:off x="4318159" y="3670967"/>
            <a:ext cx="167164" cy="3006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5F7BA9D-5EF9-42EB-91BD-F57C8B6DE449}"/>
              </a:ext>
            </a:extLst>
          </p:cNvPr>
          <p:cNvCxnSpPr/>
          <p:nvPr/>
        </p:nvCxnSpPr>
        <p:spPr>
          <a:xfrm flipV="1">
            <a:off x="4743450" y="2908570"/>
            <a:ext cx="308950" cy="9127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396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57031"/>
                                        </p:tgtEl>
                                        <p:attrNameLst>
                                          <p:attrName>style.visibility</p:attrName>
                                        </p:attrNameLst>
                                      </p:cBhvr>
                                      <p:to>
                                        <p:strVal val="visible"/>
                                      </p:to>
                                    </p:set>
                                    <p:anim calcmode="lin" valueType="num">
                                      <p:cBhvr>
                                        <p:cTn id="7" dur="1000" fill="hold"/>
                                        <p:tgtEl>
                                          <p:spTgt spid="257031"/>
                                        </p:tgtEl>
                                        <p:attrNameLst>
                                          <p:attrName>ppt_w</p:attrName>
                                        </p:attrNameLst>
                                      </p:cBhvr>
                                      <p:tavLst>
                                        <p:tav tm="0">
                                          <p:val>
                                            <p:fltVal val="0"/>
                                          </p:val>
                                        </p:tav>
                                        <p:tav tm="100000">
                                          <p:val>
                                            <p:strVal val="#ppt_w"/>
                                          </p:val>
                                        </p:tav>
                                      </p:tavLst>
                                    </p:anim>
                                    <p:anim calcmode="lin" valueType="num">
                                      <p:cBhvr>
                                        <p:cTn id="8" dur="1000" fill="hold"/>
                                        <p:tgtEl>
                                          <p:spTgt spid="257031"/>
                                        </p:tgtEl>
                                        <p:attrNameLst>
                                          <p:attrName>ppt_h</p:attrName>
                                        </p:attrNameLst>
                                      </p:cBhvr>
                                      <p:tavLst>
                                        <p:tav tm="0">
                                          <p:val>
                                            <p:fltVal val="0"/>
                                          </p:val>
                                        </p:tav>
                                        <p:tav tm="100000">
                                          <p:val>
                                            <p:strVal val="#ppt_h"/>
                                          </p:val>
                                        </p:tav>
                                      </p:tavLst>
                                    </p:anim>
                                    <p:anim calcmode="lin" valueType="num">
                                      <p:cBhvr>
                                        <p:cTn id="9" dur="1000" fill="hold"/>
                                        <p:tgtEl>
                                          <p:spTgt spid="257031"/>
                                        </p:tgtEl>
                                        <p:attrNameLst>
                                          <p:attrName>style.rotation</p:attrName>
                                        </p:attrNameLst>
                                      </p:cBhvr>
                                      <p:tavLst>
                                        <p:tav tm="0">
                                          <p:val>
                                            <p:fltVal val="90"/>
                                          </p:val>
                                        </p:tav>
                                        <p:tav tm="100000">
                                          <p:val>
                                            <p:fltVal val="0"/>
                                          </p:val>
                                        </p:tav>
                                      </p:tavLst>
                                    </p:anim>
                                    <p:animEffect transition="in" filter="fade">
                                      <p:cBhvr>
                                        <p:cTn id="10" dur="1000"/>
                                        <p:tgtEl>
                                          <p:spTgt spid="2570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5000"/>
                <a:lumOff val="95000"/>
              </a:schemeClr>
            </a:gs>
            <a:gs pos="74000">
              <a:schemeClr val="accent4"/>
            </a:gs>
          </a:gsLst>
          <a:lin ang="5400000" scaled="1"/>
          <a:tileRect/>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7C31A1-6E1D-4D3E-A280-F53CC2058997}"/>
              </a:ext>
            </a:extLst>
          </p:cNvPr>
          <p:cNvSpPr>
            <a:spLocks noGrp="1"/>
          </p:cNvSpPr>
          <p:nvPr>
            <p:ph type="title"/>
          </p:nvPr>
        </p:nvSpPr>
        <p:spPr>
          <a:xfrm>
            <a:off x="405114" y="810708"/>
            <a:ext cx="8333772" cy="767878"/>
          </a:xfrm>
        </p:spPr>
        <p:txBody>
          <a:bodyPr/>
          <a:lstStyle/>
          <a:p>
            <a:r>
              <a:rPr lang="en-US" dirty="0"/>
              <a:t>Exercise – </a:t>
            </a:r>
            <a:r>
              <a:rPr lang="en-US" i="1" dirty="0"/>
              <a:t>Coming Soon</a:t>
            </a:r>
          </a:p>
        </p:txBody>
      </p:sp>
      <p:sp>
        <p:nvSpPr>
          <p:cNvPr id="3" name="Slide Number Placeholder 2">
            <a:extLst>
              <a:ext uri="{FF2B5EF4-FFF2-40B4-BE49-F238E27FC236}">
                <a16:creationId xmlns:a16="http://schemas.microsoft.com/office/drawing/2014/main" id="{834D76C7-027C-43AB-9434-3715249598C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591582-2077-1942-AFD5-6588A38C7D47}" type="slidenum">
              <a:rPr kumimoji="0" lang="en-US" sz="788"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788"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83B7E5A-0ED3-4862-A964-D73F3DC99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498" y="2011878"/>
            <a:ext cx="2969883" cy="2969883"/>
          </a:xfrm>
          <a:prstGeom prst="rect">
            <a:avLst/>
          </a:prstGeom>
        </p:spPr>
      </p:pic>
    </p:spTree>
    <p:extLst>
      <p:ext uri="{BB962C8B-B14F-4D97-AF65-F5344CB8AC3E}">
        <p14:creationId xmlns:p14="http://schemas.microsoft.com/office/powerpoint/2010/main" val="410467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CAD367-4DBD-4476-96AC-41EA6C8196E7}"/>
              </a:ext>
            </a:extLst>
          </p:cNvPr>
          <p:cNvSpPr>
            <a:spLocks noGrp="1"/>
          </p:cNvSpPr>
          <p:nvPr>
            <p:ph type="title"/>
          </p:nvPr>
        </p:nvSpPr>
        <p:spPr>
          <a:xfrm>
            <a:off x="1242840" y="2571750"/>
            <a:ext cx="6353519" cy="2783631"/>
          </a:xfrm>
        </p:spPr>
        <p:txBody>
          <a:bodyPr>
            <a:normAutofit/>
          </a:bodyPr>
          <a:lstStyle/>
          <a:p>
            <a:pPr algn="ctr"/>
            <a:r>
              <a:rPr lang="en-US" dirty="0"/>
              <a:t>Thanks for your participation!</a:t>
            </a:r>
            <a:br>
              <a:rPr lang="en-US" dirty="0"/>
            </a:br>
            <a:br>
              <a:rPr lang="en-US" dirty="0"/>
            </a:br>
            <a:endParaRPr lang="en-US" i="1" dirty="0"/>
          </a:p>
        </p:txBody>
      </p:sp>
      <p:sp>
        <p:nvSpPr>
          <p:cNvPr id="4" name="AutoShape 2" descr="Image result for karate white belt">
            <a:extLst>
              <a:ext uri="{FF2B5EF4-FFF2-40B4-BE49-F238E27FC236}">
                <a16:creationId xmlns:a16="http://schemas.microsoft.com/office/drawing/2014/main" id="{1CE38BD8-F3AC-4E5F-BFDC-30F8E15B1F2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descr="Image result for white belt karate">
            <a:extLst>
              <a:ext uri="{FF2B5EF4-FFF2-40B4-BE49-F238E27FC236}">
                <a16:creationId xmlns:a16="http://schemas.microsoft.com/office/drawing/2014/main" id="{97D1D788-E413-4AF3-9B44-AE978DEDC4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524" y="1297471"/>
            <a:ext cx="2724150" cy="1819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84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1A43F-80C4-4DA9-A448-7D15A8961291}"/>
              </a:ext>
            </a:extLst>
          </p:cNvPr>
          <p:cNvSpPr>
            <a:spLocks noGrp="1"/>
          </p:cNvSpPr>
          <p:nvPr>
            <p:ph type="title"/>
          </p:nvPr>
        </p:nvSpPr>
        <p:spPr>
          <a:xfrm>
            <a:off x="592956" y="2081530"/>
            <a:ext cx="4493818" cy="857250"/>
          </a:xfrm>
        </p:spPr>
        <p:txBody>
          <a:bodyPr>
            <a:normAutofit fontScale="90000"/>
          </a:bodyPr>
          <a:lstStyle/>
          <a:p>
            <a:r>
              <a:rPr lang="en-US" dirty="0"/>
              <a:t>What is this?</a:t>
            </a:r>
            <a:br>
              <a:rPr lang="en-US" dirty="0"/>
            </a:br>
            <a:r>
              <a:rPr lang="en-US" dirty="0"/>
              <a:t>How does it relate to today’s training? </a:t>
            </a:r>
          </a:p>
        </p:txBody>
      </p:sp>
      <p:pic>
        <p:nvPicPr>
          <p:cNvPr id="7" name="Picture 6">
            <a:extLst>
              <a:ext uri="{FF2B5EF4-FFF2-40B4-BE49-F238E27FC236}">
                <a16:creationId xmlns:a16="http://schemas.microsoft.com/office/drawing/2014/main" id="{47309938-50E2-40EF-84F4-EE24EDECB62E}"/>
              </a:ext>
            </a:extLst>
          </p:cNvPr>
          <p:cNvPicPr>
            <a:picLocks noChangeAspect="1"/>
          </p:cNvPicPr>
          <p:nvPr/>
        </p:nvPicPr>
        <p:blipFill>
          <a:blip r:embed="rId3"/>
          <a:stretch>
            <a:fillRect/>
          </a:stretch>
        </p:blipFill>
        <p:spPr>
          <a:xfrm>
            <a:off x="4922147" y="965817"/>
            <a:ext cx="2849388" cy="2993849"/>
          </a:xfrm>
          <a:prstGeom prst="rect">
            <a:avLst/>
          </a:prstGeom>
        </p:spPr>
      </p:pic>
    </p:spTree>
    <p:extLst>
      <p:ext uri="{BB962C8B-B14F-4D97-AF65-F5344CB8AC3E}">
        <p14:creationId xmlns:p14="http://schemas.microsoft.com/office/powerpoint/2010/main" val="153440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570C436-65E9-4B58-A991-0977CBFBC432}"/>
              </a:ext>
            </a:extLst>
          </p:cNvPr>
          <p:cNvPicPr>
            <a:picLocks noGrp="1" noChangeAspect="1"/>
          </p:cNvPicPr>
          <p:nvPr>
            <p:ph idx="1"/>
          </p:nvPr>
        </p:nvPicPr>
        <p:blipFill>
          <a:blip r:embed="rId3"/>
          <a:stretch>
            <a:fillRect/>
          </a:stretch>
        </p:blipFill>
        <p:spPr>
          <a:xfrm>
            <a:off x="3513608" y="859837"/>
            <a:ext cx="4028171" cy="3039872"/>
          </a:xfrm>
        </p:spPr>
      </p:pic>
      <p:pic>
        <p:nvPicPr>
          <p:cNvPr id="4" name="Picture 3">
            <a:extLst>
              <a:ext uri="{FF2B5EF4-FFF2-40B4-BE49-F238E27FC236}">
                <a16:creationId xmlns:a16="http://schemas.microsoft.com/office/drawing/2014/main" id="{A9D6FE7F-BAE5-460E-AB9E-6BC1E675DEB0}"/>
              </a:ext>
            </a:extLst>
          </p:cNvPr>
          <p:cNvPicPr>
            <a:picLocks noChangeAspect="1"/>
          </p:cNvPicPr>
          <p:nvPr/>
        </p:nvPicPr>
        <p:blipFill>
          <a:blip r:embed="rId4"/>
          <a:stretch>
            <a:fillRect/>
          </a:stretch>
        </p:blipFill>
        <p:spPr>
          <a:xfrm>
            <a:off x="1474596" y="1516931"/>
            <a:ext cx="1642415" cy="1725685"/>
          </a:xfrm>
          <a:prstGeom prst="rect">
            <a:avLst/>
          </a:prstGeom>
        </p:spPr>
      </p:pic>
      <p:sp>
        <p:nvSpPr>
          <p:cNvPr id="3" name="Arrow: Down 2">
            <a:extLst>
              <a:ext uri="{FF2B5EF4-FFF2-40B4-BE49-F238E27FC236}">
                <a16:creationId xmlns:a16="http://schemas.microsoft.com/office/drawing/2014/main" id="{2BAE5F6C-0CCD-4C9E-A45F-79E4F8D4C222}"/>
              </a:ext>
            </a:extLst>
          </p:cNvPr>
          <p:cNvSpPr/>
          <p:nvPr/>
        </p:nvSpPr>
        <p:spPr>
          <a:xfrm rot="16200000">
            <a:off x="3129257" y="1995421"/>
            <a:ext cx="372106" cy="3965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77871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5" descr="pyramid slide 2.png"/>
          <p:cNvPicPr>
            <a:picLocks noChangeAspect="1"/>
          </p:cNvPicPr>
          <p:nvPr/>
        </p:nvPicPr>
        <p:blipFill rotWithShape="1">
          <a:blip r:embed="rId4" cstate="print"/>
          <a:srcRect l="7362" r="7222" b="19815"/>
          <a:stretch/>
        </p:blipFill>
        <p:spPr bwMode="auto">
          <a:xfrm>
            <a:off x="1879322" y="463474"/>
            <a:ext cx="5238123" cy="3687980"/>
          </a:xfrm>
          <a:prstGeom prst="rect">
            <a:avLst/>
          </a:prstGeom>
          <a:noFill/>
          <a:ln w="9525">
            <a:noFill/>
            <a:miter lim="800000"/>
            <a:headEnd/>
            <a:tailEnd/>
          </a:ln>
        </p:spPr>
      </p:pic>
      <p:sp>
        <p:nvSpPr>
          <p:cNvPr id="68610" name="TextBox 2"/>
          <p:cNvSpPr txBox="1">
            <a:spLocks noChangeArrowheads="1"/>
          </p:cNvSpPr>
          <p:nvPr/>
        </p:nvSpPr>
        <p:spPr bwMode="auto">
          <a:xfrm>
            <a:off x="3262330" y="3674952"/>
            <a:ext cx="1071563" cy="334835"/>
          </a:xfrm>
          <a:prstGeom prst="rect">
            <a:avLst/>
          </a:prstGeom>
          <a:noFill/>
          <a:ln w="9525">
            <a:noFill/>
            <a:miter lim="800000"/>
            <a:headEnd/>
            <a:tailEnd/>
          </a:ln>
        </p:spPr>
        <p:txBody>
          <a:bodyPr>
            <a:spAutoFit/>
          </a:bodyPr>
          <a:lstStyle/>
          <a:p>
            <a:pPr algn="ctr"/>
            <a:r>
              <a:rPr lang="en-US" sz="788" b="1" dirty="0"/>
              <a:t>QI project B</a:t>
            </a:r>
          </a:p>
          <a:p>
            <a:pPr algn="ctr"/>
            <a:r>
              <a:rPr lang="en-US" sz="788" b="1" dirty="0"/>
              <a:t>Department X</a:t>
            </a:r>
          </a:p>
        </p:txBody>
      </p:sp>
      <p:sp>
        <p:nvSpPr>
          <p:cNvPr id="68611" name="TextBox 3"/>
          <p:cNvSpPr txBox="1">
            <a:spLocks noChangeArrowheads="1"/>
          </p:cNvSpPr>
          <p:nvPr/>
        </p:nvSpPr>
        <p:spPr bwMode="auto">
          <a:xfrm>
            <a:off x="1891340" y="3674952"/>
            <a:ext cx="1028700" cy="334835"/>
          </a:xfrm>
          <a:prstGeom prst="rect">
            <a:avLst/>
          </a:prstGeom>
          <a:noFill/>
          <a:ln w="9525">
            <a:noFill/>
            <a:miter lim="800000"/>
            <a:headEnd/>
            <a:tailEnd/>
          </a:ln>
        </p:spPr>
        <p:txBody>
          <a:bodyPr>
            <a:spAutoFit/>
          </a:bodyPr>
          <a:lstStyle/>
          <a:p>
            <a:pPr algn="ctr"/>
            <a:r>
              <a:rPr lang="en-US" sz="788" b="1" dirty="0"/>
              <a:t>QI project A</a:t>
            </a:r>
          </a:p>
          <a:p>
            <a:pPr algn="ctr"/>
            <a:r>
              <a:rPr lang="en-US" sz="788" b="1" dirty="0"/>
              <a:t>Department W</a:t>
            </a:r>
          </a:p>
        </p:txBody>
      </p:sp>
      <p:sp>
        <p:nvSpPr>
          <p:cNvPr id="68612" name="TextBox 4"/>
          <p:cNvSpPr txBox="1">
            <a:spLocks noChangeArrowheads="1"/>
          </p:cNvSpPr>
          <p:nvPr/>
        </p:nvSpPr>
        <p:spPr bwMode="auto">
          <a:xfrm>
            <a:off x="4697016" y="3674951"/>
            <a:ext cx="1028700" cy="334835"/>
          </a:xfrm>
          <a:prstGeom prst="rect">
            <a:avLst/>
          </a:prstGeom>
          <a:noFill/>
          <a:ln w="9525">
            <a:noFill/>
            <a:miter lim="800000"/>
            <a:headEnd/>
            <a:tailEnd/>
          </a:ln>
        </p:spPr>
        <p:txBody>
          <a:bodyPr>
            <a:spAutoFit/>
          </a:bodyPr>
          <a:lstStyle/>
          <a:p>
            <a:pPr algn="ctr"/>
            <a:r>
              <a:rPr lang="en-US" sz="788" b="1" dirty="0"/>
              <a:t>QI project C</a:t>
            </a:r>
          </a:p>
          <a:p>
            <a:pPr algn="ctr"/>
            <a:r>
              <a:rPr lang="en-US" sz="788" b="1" dirty="0"/>
              <a:t>Department Y</a:t>
            </a:r>
          </a:p>
        </p:txBody>
      </p:sp>
      <p:sp>
        <p:nvSpPr>
          <p:cNvPr id="68613" name="TextBox 5"/>
          <p:cNvSpPr txBox="1">
            <a:spLocks noChangeArrowheads="1"/>
          </p:cNvSpPr>
          <p:nvPr/>
        </p:nvSpPr>
        <p:spPr bwMode="auto">
          <a:xfrm>
            <a:off x="6068005" y="3674952"/>
            <a:ext cx="1071563" cy="334835"/>
          </a:xfrm>
          <a:prstGeom prst="rect">
            <a:avLst/>
          </a:prstGeom>
          <a:noFill/>
          <a:ln w="9525">
            <a:noFill/>
            <a:miter lim="800000"/>
            <a:headEnd/>
            <a:tailEnd/>
          </a:ln>
        </p:spPr>
        <p:txBody>
          <a:bodyPr>
            <a:spAutoFit/>
          </a:bodyPr>
          <a:lstStyle/>
          <a:p>
            <a:pPr algn="ctr"/>
            <a:r>
              <a:rPr lang="en-US" sz="788" b="1" dirty="0"/>
              <a:t>QI project D</a:t>
            </a:r>
          </a:p>
          <a:p>
            <a:pPr algn="ctr"/>
            <a:r>
              <a:rPr lang="en-US" sz="788" b="1" dirty="0"/>
              <a:t>Department Z</a:t>
            </a:r>
          </a:p>
        </p:txBody>
      </p:sp>
      <p:sp>
        <p:nvSpPr>
          <p:cNvPr id="68615" name="TextBox 34"/>
          <p:cNvSpPr txBox="1">
            <a:spLocks noChangeArrowheads="1"/>
          </p:cNvSpPr>
          <p:nvPr/>
        </p:nvSpPr>
        <p:spPr bwMode="auto">
          <a:xfrm>
            <a:off x="3327496" y="2846341"/>
            <a:ext cx="2489007" cy="369332"/>
          </a:xfrm>
          <a:prstGeom prst="rect">
            <a:avLst/>
          </a:prstGeom>
          <a:solidFill>
            <a:schemeClr val="bg1">
              <a:alpha val="70000"/>
            </a:schemeClr>
          </a:solidFill>
          <a:ln w="9525">
            <a:noFill/>
            <a:miter lim="800000"/>
            <a:headEnd/>
            <a:tailEnd/>
          </a:ln>
        </p:spPr>
        <p:txBody>
          <a:bodyPr wrap="square">
            <a:spAutoFit/>
          </a:bodyPr>
          <a:lstStyle/>
          <a:p>
            <a:pPr algn="ctr"/>
            <a:r>
              <a:rPr lang="en-US" u="sng" dirty="0"/>
              <a:t>ALIGNMENT</a:t>
            </a:r>
            <a:endParaRPr lang="en-US" dirty="0"/>
          </a:p>
        </p:txBody>
      </p:sp>
      <p:sp>
        <p:nvSpPr>
          <p:cNvPr id="68616" name="Rectangle 26"/>
          <p:cNvSpPr>
            <a:spLocks noChangeArrowheads="1"/>
          </p:cNvSpPr>
          <p:nvPr/>
        </p:nvSpPr>
        <p:spPr bwMode="auto">
          <a:xfrm>
            <a:off x="4204160" y="1320725"/>
            <a:ext cx="600075" cy="323165"/>
          </a:xfrm>
          <a:prstGeom prst="rect">
            <a:avLst/>
          </a:prstGeom>
          <a:noFill/>
          <a:ln w="9525">
            <a:noFill/>
            <a:miter lim="800000"/>
            <a:headEnd/>
            <a:tailEnd/>
          </a:ln>
        </p:spPr>
        <p:txBody>
          <a:bodyPr>
            <a:spAutoFit/>
          </a:bodyPr>
          <a:lstStyle/>
          <a:p>
            <a:pPr algn="ctr"/>
            <a:r>
              <a:rPr lang="en-US" sz="750" b="1" dirty="0">
                <a:solidFill>
                  <a:schemeClr val="bg1"/>
                </a:solidFill>
              </a:rPr>
              <a:t>Our</a:t>
            </a:r>
          </a:p>
          <a:p>
            <a:pPr algn="ctr"/>
            <a:r>
              <a:rPr lang="en-US" sz="750" b="1" dirty="0">
                <a:solidFill>
                  <a:schemeClr val="bg1"/>
                </a:solidFill>
              </a:rPr>
              <a:t>Patients</a:t>
            </a:r>
          </a:p>
        </p:txBody>
      </p:sp>
      <p:sp>
        <p:nvSpPr>
          <p:cNvPr id="68617" name="Rectangle 27"/>
          <p:cNvSpPr>
            <a:spLocks noChangeArrowheads="1"/>
          </p:cNvSpPr>
          <p:nvPr/>
        </p:nvSpPr>
        <p:spPr bwMode="auto">
          <a:xfrm>
            <a:off x="4198346" y="1927439"/>
            <a:ext cx="600075" cy="323165"/>
          </a:xfrm>
          <a:prstGeom prst="rect">
            <a:avLst/>
          </a:prstGeom>
          <a:noFill/>
          <a:ln w="9525">
            <a:noFill/>
            <a:miter lim="800000"/>
            <a:headEnd/>
            <a:tailEnd/>
          </a:ln>
        </p:spPr>
        <p:txBody>
          <a:bodyPr>
            <a:spAutoFit/>
          </a:bodyPr>
          <a:lstStyle/>
          <a:p>
            <a:pPr algn="ctr"/>
            <a:r>
              <a:rPr lang="en-US" sz="750" b="1" dirty="0">
                <a:solidFill>
                  <a:schemeClr val="bg1"/>
                </a:solidFill>
              </a:rPr>
              <a:t>Our </a:t>
            </a:r>
            <a:br>
              <a:rPr lang="en-US" sz="750" b="1" dirty="0">
                <a:solidFill>
                  <a:schemeClr val="bg1"/>
                </a:solidFill>
              </a:rPr>
            </a:br>
            <a:r>
              <a:rPr lang="en-US" sz="750" b="1" dirty="0">
                <a:solidFill>
                  <a:schemeClr val="bg1"/>
                </a:solidFill>
              </a:rPr>
              <a:t>People</a:t>
            </a:r>
          </a:p>
        </p:txBody>
      </p:sp>
      <p:sp>
        <p:nvSpPr>
          <p:cNvPr id="68618" name="Rectangle 28"/>
          <p:cNvSpPr>
            <a:spLocks noChangeArrowheads="1"/>
          </p:cNvSpPr>
          <p:nvPr/>
        </p:nvSpPr>
        <p:spPr bwMode="auto">
          <a:xfrm>
            <a:off x="3733817" y="2157423"/>
            <a:ext cx="600075" cy="438582"/>
          </a:xfrm>
          <a:prstGeom prst="rect">
            <a:avLst/>
          </a:prstGeom>
          <a:noFill/>
          <a:ln w="9525">
            <a:noFill/>
            <a:miter lim="800000"/>
            <a:headEnd/>
            <a:tailEnd/>
          </a:ln>
        </p:spPr>
        <p:txBody>
          <a:bodyPr>
            <a:spAutoFit/>
          </a:bodyPr>
          <a:lstStyle/>
          <a:p>
            <a:pPr algn="ctr"/>
            <a:r>
              <a:rPr lang="en-US" sz="750" b="1" dirty="0">
                <a:solidFill>
                  <a:schemeClr val="bg1"/>
                </a:solidFill>
              </a:rPr>
              <a:t>Our Discoveries</a:t>
            </a:r>
          </a:p>
        </p:txBody>
      </p:sp>
      <p:sp>
        <p:nvSpPr>
          <p:cNvPr id="68619" name="Rectangle 29"/>
          <p:cNvSpPr>
            <a:spLocks noChangeArrowheads="1"/>
          </p:cNvSpPr>
          <p:nvPr/>
        </p:nvSpPr>
        <p:spPr bwMode="auto">
          <a:xfrm>
            <a:off x="4697016" y="2088129"/>
            <a:ext cx="600075" cy="438582"/>
          </a:xfrm>
          <a:prstGeom prst="rect">
            <a:avLst/>
          </a:prstGeom>
          <a:noFill/>
          <a:ln w="9525">
            <a:noFill/>
            <a:miter lim="800000"/>
            <a:headEnd/>
            <a:tailEnd/>
          </a:ln>
        </p:spPr>
        <p:txBody>
          <a:bodyPr>
            <a:spAutoFit/>
          </a:bodyPr>
          <a:lstStyle/>
          <a:p>
            <a:pPr algn="ctr"/>
            <a:r>
              <a:rPr lang="en-US" sz="750" b="1" dirty="0">
                <a:solidFill>
                  <a:schemeClr val="bg1"/>
                </a:solidFill>
              </a:rPr>
              <a:t>Our </a:t>
            </a:r>
          </a:p>
          <a:p>
            <a:pPr algn="ctr"/>
            <a:r>
              <a:rPr lang="en-US" sz="750" b="1" dirty="0">
                <a:solidFill>
                  <a:schemeClr val="bg1"/>
                </a:solidFill>
              </a:rPr>
              <a:t> Financial Health</a:t>
            </a:r>
          </a:p>
        </p:txBody>
      </p:sp>
      <p:pic>
        <p:nvPicPr>
          <p:cNvPr id="16" name="Picture 15" descr="Graphical user interface, text&#10;&#10;Description automatically generated with medium confidence">
            <a:extLst>
              <a:ext uri="{FF2B5EF4-FFF2-40B4-BE49-F238E27FC236}">
                <a16:creationId xmlns:a16="http://schemas.microsoft.com/office/drawing/2014/main" id="{33C875F5-C931-4E9B-8324-3D1392366D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5230" y="4635680"/>
            <a:ext cx="2322871" cy="329073"/>
          </a:xfrm>
          <a:prstGeom prst="rect">
            <a:avLst/>
          </a:prstGeom>
        </p:spPr>
      </p:pic>
      <p:pic>
        <p:nvPicPr>
          <p:cNvPr id="17" name="Picture 16">
            <a:extLst>
              <a:ext uri="{FF2B5EF4-FFF2-40B4-BE49-F238E27FC236}">
                <a16:creationId xmlns:a16="http://schemas.microsoft.com/office/drawing/2014/main" id="{87720C75-D27E-4C1F-B7CA-39B42EAEFCB7}"/>
              </a:ext>
            </a:extLst>
          </p:cNvPr>
          <p:cNvPicPr>
            <a:picLocks noChangeAspect="1"/>
          </p:cNvPicPr>
          <p:nvPr/>
        </p:nvPicPr>
        <p:blipFill>
          <a:blip r:embed="rId6"/>
          <a:stretch>
            <a:fillRect/>
          </a:stretch>
        </p:blipFill>
        <p:spPr>
          <a:xfrm>
            <a:off x="3327496" y="774156"/>
            <a:ext cx="2398220" cy="1875069"/>
          </a:xfrm>
          <a:prstGeom prst="rect">
            <a:avLst/>
          </a:prstGeom>
        </p:spPr>
      </p:pic>
    </p:spTree>
    <p:custDataLst>
      <p:tags r:id="rId1"/>
    </p:custDataLst>
    <p:extLst>
      <p:ext uri="{BB962C8B-B14F-4D97-AF65-F5344CB8AC3E}">
        <p14:creationId xmlns:p14="http://schemas.microsoft.com/office/powerpoint/2010/main" val="34570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CFCE39-2D55-41BF-B709-BC6823D84EF2}"/>
              </a:ext>
            </a:extLst>
          </p:cNvPr>
          <p:cNvSpPr txBox="1"/>
          <p:nvPr/>
        </p:nvSpPr>
        <p:spPr>
          <a:xfrm>
            <a:off x="3174970" y="818518"/>
            <a:ext cx="6091826" cy="5355312"/>
          </a:xfrm>
          <a:prstGeom prst="rect">
            <a:avLst/>
          </a:prstGeom>
          <a:noFill/>
        </p:spPr>
        <p:txBody>
          <a:bodyPr wrap="square" rtlCol="0">
            <a:spAutoFit/>
          </a:bodyPr>
          <a:lstStyle/>
          <a:p>
            <a:r>
              <a:rPr lang="en-US" dirty="0"/>
              <a:t>Improving patient experience </a:t>
            </a:r>
          </a:p>
          <a:p>
            <a:endParaRPr lang="en-US" dirty="0"/>
          </a:p>
          <a:p>
            <a:r>
              <a:rPr lang="en-US" dirty="0"/>
              <a:t>Improving access to ambulatory services</a:t>
            </a:r>
          </a:p>
          <a:p>
            <a:endParaRPr lang="en-US" dirty="0"/>
          </a:p>
          <a:p>
            <a:r>
              <a:rPr lang="en-US" dirty="0"/>
              <a:t>ED, inpatient, OR excellence</a:t>
            </a:r>
          </a:p>
          <a:p>
            <a:endParaRPr lang="en-US" dirty="0"/>
          </a:p>
          <a:p>
            <a:r>
              <a:rPr lang="en-US" dirty="0"/>
              <a:t>Keeping inpatient mortality at or below benchmarks</a:t>
            </a:r>
          </a:p>
          <a:p>
            <a:endParaRPr lang="en-US" dirty="0"/>
          </a:p>
          <a:p>
            <a:r>
              <a:rPr lang="en-US" dirty="0"/>
              <a:t>Decreasing inpatient length-of-stay</a:t>
            </a:r>
          </a:p>
          <a:p>
            <a:endParaRPr lang="en-US" dirty="0"/>
          </a:p>
          <a:p>
            <a:r>
              <a:rPr lang="en-US" dirty="0"/>
              <a:t>Reduce preventable harm events, striving for “zero harm”</a:t>
            </a:r>
          </a:p>
          <a:p>
            <a:endParaRPr lang="en-US" dirty="0"/>
          </a:p>
          <a:p>
            <a:r>
              <a:rPr lang="en-US" dirty="0"/>
              <a:t>Improving transitions of care, reducing hospital readmissions</a:t>
            </a:r>
          </a:p>
          <a:p>
            <a:endParaRPr lang="en-US" dirty="0"/>
          </a:p>
          <a:p>
            <a:endParaRPr lang="en-US" dirty="0"/>
          </a:p>
          <a:p>
            <a:endParaRPr lang="en-US" dirty="0"/>
          </a:p>
          <a:p>
            <a:endParaRPr lang="en-US" dirty="0"/>
          </a:p>
          <a:p>
            <a:endParaRPr lang="en-US" dirty="0"/>
          </a:p>
          <a:p>
            <a:r>
              <a:rPr lang="en-US" dirty="0"/>
              <a:t> </a:t>
            </a:r>
          </a:p>
        </p:txBody>
      </p:sp>
      <p:sp>
        <p:nvSpPr>
          <p:cNvPr id="7" name="TextBox 6">
            <a:extLst>
              <a:ext uri="{FF2B5EF4-FFF2-40B4-BE49-F238E27FC236}">
                <a16:creationId xmlns:a16="http://schemas.microsoft.com/office/drawing/2014/main" id="{5A018BBF-8B7E-4473-BE86-60290C47BDD5}"/>
              </a:ext>
            </a:extLst>
          </p:cNvPr>
          <p:cNvSpPr txBox="1"/>
          <p:nvPr/>
        </p:nvSpPr>
        <p:spPr>
          <a:xfrm>
            <a:off x="155520" y="280208"/>
            <a:ext cx="8628434" cy="461665"/>
          </a:xfrm>
          <a:prstGeom prst="rect">
            <a:avLst/>
          </a:prstGeom>
          <a:noFill/>
        </p:spPr>
        <p:txBody>
          <a:bodyPr wrap="square" rtlCol="0">
            <a:spAutoFit/>
          </a:bodyPr>
          <a:lstStyle/>
          <a:p>
            <a:r>
              <a:rPr lang="en-US" sz="2400" dirty="0"/>
              <a:t>UMass Memorial improvement priorities </a:t>
            </a:r>
          </a:p>
        </p:txBody>
      </p:sp>
      <p:grpSp>
        <p:nvGrpSpPr>
          <p:cNvPr id="8" name="Group 7">
            <a:extLst>
              <a:ext uri="{FF2B5EF4-FFF2-40B4-BE49-F238E27FC236}">
                <a16:creationId xmlns:a16="http://schemas.microsoft.com/office/drawing/2014/main" id="{5D9363D1-9B87-4021-A955-457A0ACC34BC}"/>
              </a:ext>
            </a:extLst>
          </p:cNvPr>
          <p:cNvGrpSpPr/>
          <p:nvPr/>
        </p:nvGrpSpPr>
        <p:grpSpPr>
          <a:xfrm>
            <a:off x="-384345" y="1715386"/>
            <a:ext cx="3513052" cy="2733319"/>
            <a:chOff x="2338565" y="-171450"/>
            <a:chExt cx="6858000" cy="5143500"/>
          </a:xfrm>
        </p:grpSpPr>
        <p:pic>
          <p:nvPicPr>
            <p:cNvPr id="9" name="Picture 18" descr="pyramid slide 1.png">
              <a:extLst>
                <a:ext uri="{FF2B5EF4-FFF2-40B4-BE49-F238E27FC236}">
                  <a16:creationId xmlns:a16="http://schemas.microsoft.com/office/drawing/2014/main" id="{F5902CDD-1E09-4D59-8312-61C1FBC9661F}"/>
                </a:ext>
              </a:extLst>
            </p:cNvPr>
            <p:cNvPicPr>
              <a:picLocks noChangeAspect="1"/>
            </p:cNvPicPr>
            <p:nvPr/>
          </p:nvPicPr>
          <p:blipFill>
            <a:blip r:embed="rId3" cstate="print"/>
            <a:srcRect/>
            <a:stretch>
              <a:fillRect/>
            </a:stretch>
          </p:blipFill>
          <p:spPr bwMode="auto">
            <a:xfrm>
              <a:off x="2338565" y="-171450"/>
              <a:ext cx="6858000" cy="5143500"/>
            </a:xfrm>
            <a:prstGeom prst="rect">
              <a:avLst/>
            </a:prstGeom>
            <a:noFill/>
            <a:ln w="9525">
              <a:noFill/>
              <a:miter lim="800000"/>
              <a:headEnd/>
              <a:tailEnd/>
            </a:ln>
          </p:spPr>
        </p:pic>
        <p:sp>
          <p:nvSpPr>
            <p:cNvPr id="10" name="Text Box 4">
              <a:extLst>
                <a:ext uri="{FF2B5EF4-FFF2-40B4-BE49-F238E27FC236}">
                  <a16:creationId xmlns:a16="http://schemas.microsoft.com/office/drawing/2014/main" id="{BD167AA5-F9F4-4C52-9728-3EB5725F7299}"/>
                </a:ext>
              </a:extLst>
            </p:cNvPr>
            <p:cNvSpPr txBox="1">
              <a:spLocks noChangeArrowheads="1"/>
            </p:cNvSpPr>
            <p:nvPr/>
          </p:nvSpPr>
          <p:spPr bwMode="auto">
            <a:xfrm>
              <a:off x="4743450" y="1600199"/>
              <a:ext cx="1771650" cy="348204"/>
            </a:xfrm>
            <a:prstGeom prst="rect">
              <a:avLst/>
            </a:prstGeom>
            <a:noFill/>
            <a:ln w="9525">
              <a:noFill/>
              <a:miter lim="800000"/>
              <a:headEnd/>
              <a:tailEnd/>
            </a:ln>
          </p:spPr>
          <p:txBody>
            <a:bodyPr>
              <a:spAutoFit/>
            </a:bodyPr>
            <a:lstStyle/>
            <a:p>
              <a:pPr>
                <a:spcBef>
                  <a:spcPct val="50000"/>
                </a:spcBef>
              </a:pPr>
              <a:endParaRPr lang="en-US">
                <a:solidFill>
                  <a:srgbClr val="000000"/>
                </a:solidFill>
                <a:latin typeface="Calibri" pitchFamily="34" charset="0"/>
              </a:endParaRPr>
            </a:p>
          </p:txBody>
        </p:sp>
        <p:sp>
          <p:nvSpPr>
            <p:cNvPr id="11" name="Rectangle 13">
              <a:extLst>
                <a:ext uri="{FF2B5EF4-FFF2-40B4-BE49-F238E27FC236}">
                  <a16:creationId xmlns:a16="http://schemas.microsoft.com/office/drawing/2014/main" id="{7E828BF7-9590-4CA0-9444-CAF4B623E88F}"/>
                </a:ext>
              </a:extLst>
            </p:cNvPr>
            <p:cNvSpPr>
              <a:spLocks noChangeArrowheads="1"/>
            </p:cNvSpPr>
            <p:nvPr/>
          </p:nvSpPr>
          <p:spPr bwMode="auto">
            <a:xfrm>
              <a:off x="5110342" y="1358279"/>
              <a:ext cx="1314450" cy="1085849"/>
            </a:xfrm>
            <a:prstGeom prst="rect">
              <a:avLst/>
            </a:prstGeom>
            <a:noFill/>
            <a:ln w="9525">
              <a:noFill/>
              <a:miter lim="800000"/>
              <a:headEnd/>
              <a:tailEnd/>
            </a:ln>
          </p:spPr>
          <p:txBody>
            <a:bodyPr wrap="none" anchor="ctr"/>
            <a:lstStyle/>
            <a:p>
              <a:pPr algn="ctr"/>
              <a:r>
                <a:rPr lang="en-US" sz="1100" b="1" dirty="0">
                  <a:solidFill>
                    <a:srgbClr val="FFFFFF"/>
                  </a:solidFill>
                  <a:latin typeface="Arial" charset="0"/>
                  <a:cs typeface="Arial" charset="0"/>
                </a:rPr>
                <a:t>Our</a:t>
              </a:r>
            </a:p>
            <a:p>
              <a:pPr algn="ctr"/>
              <a:r>
                <a:rPr lang="en-US" sz="1100" b="1" dirty="0">
                  <a:solidFill>
                    <a:srgbClr val="FFFFFF"/>
                  </a:solidFill>
                  <a:latin typeface="Arial" charset="0"/>
                  <a:cs typeface="Arial" charset="0"/>
                </a:rPr>
                <a:t>Patients</a:t>
              </a:r>
            </a:p>
            <a:p>
              <a:pPr algn="ctr"/>
              <a:endParaRPr lang="en-US" sz="750" b="1" dirty="0">
                <a:solidFill>
                  <a:srgbClr val="FFFFFF"/>
                </a:solidFill>
                <a:latin typeface="Arial" charset="0"/>
                <a:cs typeface="Arial" charset="0"/>
              </a:endParaRPr>
            </a:p>
            <a:p>
              <a:pPr algn="ctr"/>
              <a:endParaRPr lang="en-US" sz="1800" dirty="0">
                <a:solidFill>
                  <a:srgbClr val="FFFFFF"/>
                </a:solidFill>
                <a:latin typeface="Arial" charset="0"/>
                <a:cs typeface="Arial" charset="0"/>
              </a:endParaRPr>
            </a:p>
          </p:txBody>
        </p:sp>
        <p:sp>
          <p:nvSpPr>
            <p:cNvPr id="12" name="Text Box 6">
              <a:extLst>
                <a:ext uri="{FF2B5EF4-FFF2-40B4-BE49-F238E27FC236}">
                  <a16:creationId xmlns:a16="http://schemas.microsoft.com/office/drawing/2014/main" id="{B745D5F8-E29A-4285-BBC0-6F333E39C8B2}"/>
                </a:ext>
              </a:extLst>
            </p:cNvPr>
            <p:cNvSpPr txBox="1">
              <a:spLocks noChangeArrowheads="1"/>
            </p:cNvSpPr>
            <p:nvPr/>
          </p:nvSpPr>
          <p:spPr bwMode="auto">
            <a:xfrm>
              <a:off x="5085299" y="2746373"/>
              <a:ext cx="3728581" cy="1389400"/>
            </a:xfrm>
            <a:prstGeom prst="rect">
              <a:avLst/>
            </a:prstGeom>
            <a:noFill/>
            <a:ln w="9525">
              <a:noFill/>
              <a:miter lim="800000"/>
              <a:headEnd/>
              <a:tailEnd/>
            </a:ln>
          </p:spPr>
          <p:txBody>
            <a:bodyPr wrap="square">
              <a:spAutoFit/>
            </a:bodyPr>
            <a:lstStyle/>
            <a:p>
              <a:pPr algn="ctr">
                <a:lnSpc>
                  <a:spcPct val="30000"/>
                </a:lnSpc>
                <a:spcBef>
                  <a:spcPct val="50000"/>
                </a:spcBef>
              </a:pPr>
              <a:endParaRPr lang="en-US" sz="1800" b="1" dirty="0">
                <a:solidFill>
                  <a:srgbClr val="1C3F95"/>
                </a:solidFill>
                <a:latin typeface="Arial" charset="0"/>
                <a:cs typeface="Arial" charset="0"/>
              </a:endParaRPr>
            </a:p>
            <a:p>
              <a:pPr algn="ctr">
                <a:lnSpc>
                  <a:spcPct val="50000"/>
                </a:lnSpc>
                <a:spcBef>
                  <a:spcPct val="50000"/>
                </a:spcBef>
              </a:pPr>
              <a:endParaRPr lang="en-US" b="1" dirty="0">
                <a:solidFill>
                  <a:srgbClr val="FFFFFF"/>
                </a:solidFill>
                <a:latin typeface="Arial" charset="0"/>
                <a:cs typeface="Arial" charset="0"/>
              </a:endParaRPr>
            </a:p>
            <a:p>
              <a:pPr algn="ctr">
                <a:lnSpc>
                  <a:spcPct val="50000"/>
                </a:lnSpc>
                <a:spcBef>
                  <a:spcPct val="50000"/>
                </a:spcBef>
              </a:pPr>
              <a:r>
                <a:rPr lang="en-US" sz="900" b="1" dirty="0">
                  <a:solidFill>
                    <a:srgbClr val="FFFFFF"/>
                  </a:solidFill>
                  <a:cs typeface="Arial" charset="0"/>
                </a:rPr>
                <a:t>Our</a:t>
              </a:r>
            </a:p>
            <a:p>
              <a:pPr algn="ctr">
                <a:lnSpc>
                  <a:spcPct val="50000"/>
                </a:lnSpc>
                <a:spcBef>
                  <a:spcPct val="50000"/>
                </a:spcBef>
              </a:pPr>
              <a:r>
                <a:rPr lang="en-US" sz="900" b="1" dirty="0">
                  <a:solidFill>
                    <a:srgbClr val="FFFFFF"/>
                  </a:solidFill>
                  <a:latin typeface="Arial" charset="0"/>
                  <a:cs typeface="Arial" charset="0"/>
                </a:rPr>
                <a:t>Financial Health</a:t>
              </a:r>
            </a:p>
          </p:txBody>
        </p:sp>
        <p:sp>
          <p:nvSpPr>
            <p:cNvPr id="13" name="Text Box 12">
              <a:extLst>
                <a:ext uri="{FF2B5EF4-FFF2-40B4-BE49-F238E27FC236}">
                  <a16:creationId xmlns:a16="http://schemas.microsoft.com/office/drawing/2014/main" id="{331FC9B1-476B-474E-A90E-EA18C0EA4268}"/>
                </a:ext>
              </a:extLst>
            </p:cNvPr>
            <p:cNvSpPr txBox="1">
              <a:spLocks noChangeArrowheads="1"/>
            </p:cNvSpPr>
            <p:nvPr/>
          </p:nvSpPr>
          <p:spPr bwMode="auto">
            <a:xfrm>
              <a:off x="4738867" y="2658347"/>
              <a:ext cx="2057401" cy="337245"/>
            </a:xfrm>
            <a:prstGeom prst="rect">
              <a:avLst/>
            </a:prstGeom>
            <a:noFill/>
            <a:ln w="9525">
              <a:noFill/>
              <a:miter lim="800000"/>
              <a:headEnd/>
              <a:tailEnd/>
            </a:ln>
          </p:spPr>
          <p:txBody>
            <a:bodyPr wrap="square">
              <a:spAutoFit/>
            </a:bodyPr>
            <a:lstStyle/>
            <a:p>
              <a:pPr algn="ctr">
                <a:lnSpc>
                  <a:spcPct val="50000"/>
                </a:lnSpc>
                <a:spcBef>
                  <a:spcPct val="50000"/>
                </a:spcBef>
              </a:pPr>
              <a:r>
                <a:rPr lang="en-US" sz="1000" b="1" dirty="0">
                  <a:solidFill>
                    <a:srgbClr val="FFFFFF"/>
                  </a:solidFill>
                  <a:latin typeface="Arial" charset="0"/>
                  <a:cs typeface="Arial" charset="0"/>
                </a:rPr>
                <a:t>Our People</a:t>
              </a:r>
            </a:p>
          </p:txBody>
        </p:sp>
        <p:sp>
          <p:nvSpPr>
            <p:cNvPr id="14" name="Text Box 5">
              <a:extLst>
                <a:ext uri="{FF2B5EF4-FFF2-40B4-BE49-F238E27FC236}">
                  <a16:creationId xmlns:a16="http://schemas.microsoft.com/office/drawing/2014/main" id="{D5A279DB-CDC3-48E0-9250-4B30FBFB030F}"/>
                </a:ext>
              </a:extLst>
            </p:cNvPr>
            <p:cNvSpPr txBox="1">
              <a:spLocks noChangeArrowheads="1"/>
            </p:cNvSpPr>
            <p:nvPr/>
          </p:nvSpPr>
          <p:spPr bwMode="auto">
            <a:xfrm>
              <a:off x="3577740" y="3304902"/>
              <a:ext cx="2171699" cy="695001"/>
            </a:xfrm>
            <a:prstGeom prst="rect">
              <a:avLst/>
            </a:prstGeom>
            <a:noFill/>
            <a:ln w="9525">
              <a:noFill/>
              <a:miter lim="800000"/>
              <a:headEnd/>
              <a:tailEnd/>
            </a:ln>
          </p:spPr>
          <p:txBody>
            <a:bodyPr>
              <a:spAutoFit/>
            </a:bodyPr>
            <a:lstStyle/>
            <a:p>
              <a:pPr algn="ctr"/>
              <a:r>
                <a:rPr lang="en-US" sz="900" b="1" dirty="0">
                  <a:solidFill>
                    <a:srgbClr val="FFFFFF"/>
                  </a:solidFill>
                  <a:latin typeface="Arial" charset="0"/>
                  <a:cs typeface="Arial" charset="0"/>
                </a:rPr>
                <a:t>Our </a:t>
              </a:r>
            </a:p>
            <a:p>
              <a:pPr algn="ctr"/>
              <a:r>
                <a:rPr lang="en-US" sz="900" b="1" dirty="0">
                  <a:solidFill>
                    <a:srgbClr val="FFFFFF"/>
                  </a:solidFill>
                  <a:latin typeface="Arial" charset="0"/>
                  <a:cs typeface="Arial" charset="0"/>
                </a:rPr>
                <a:t>Discoveries</a:t>
              </a:r>
            </a:p>
          </p:txBody>
        </p:sp>
      </p:grpSp>
    </p:spTree>
    <p:extLst>
      <p:ext uri="{BB962C8B-B14F-4D97-AF65-F5344CB8AC3E}">
        <p14:creationId xmlns:p14="http://schemas.microsoft.com/office/powerpoint/2010/main" val="181420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animEffect transition="in" filter="fade">
                                      <p:cBhvr>
                                        <p:cTn id="27" dur="500"/>
                                        <p:tgtEl>
                                          <p:spTgt spid="6">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10" end="10"/>
                                            </p:txEl>
                                          </p:spTgt>
                                        </p:tgtEl>
                                        <p:attrNameLst>
                                          <p:attrName>style.visibility</p:attrName>
                                        </p:attrNameLst>
                                      </p:cBhvr>
                                      <p:to>
                                        <p:strVal val="visible"/>
                                      </p:to>
                                    </p:set>
                                    <p:animEffect transition="in" filter="fade">
                                      <p:cBhvr>
                                        <p:cTn id="32" dur="500"/>
                                        <p:tgtEl>
                                          <p:spTgt spid="6">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12" end="12"/>
                                            </p:txEl>
                                          </p:spTgt>
                                        </p:tgtEl>
                                        <p:attrNameLst>
                                          <p:attrName>style.visibility</p:attrName>
                                        </p:attrNameLst>
                                      </p:cBhvr>
                                      <p:to>
                                        <p:strVal val="visible"/>
                                      </p:to>
                                    </p:set>
                                    <p:animEffect transition="in" filter="fade">
                                      <p:cBhvr>
                                        <p:cTn id="37"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8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6ELICvdPz0qWf4IC8.Ns9w"/>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867CF601489B24E9DE801CDD3A28244" ma:contentTypeVersion="1" ma:contentTypeDescription="Create a new document." ma:contentTypeScope="" ma:versionID="9c2a01d8f51d5fb481008519f6e0e73f">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590B9C-1A0F-48C9-9D95-F7E541F76D0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A46D7A48-5DC5-4362-B9C8-0B5ABE0CD6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9FF7A465-DE82-486B-8E6A-8AB8E2FDAC6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18907</TotalTime>
  <Words>4511</Words>
  <Application>Microsoft Office PowerPoint</Application>
  <PresentationFormat>On-screen Show (16:9)</PresentationFormat>
  <Paragraphs>529</Paragraphs>
  <Slides>56</Slides>
  <Notes>51</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2</vt:i4>
      </vt:variant>
      <vt:variant>
        <vt:lpstr>Slide Titles</vt:lpstr>
      </vt:variant>
      <vt:variant>
        <vt:i4>56</vt:i4>
      </vt:variant>
    </vt:vector>
  </HeadingPairs>
  <TitlesOfParts>
    <vt:vector size="70" baseType="lpstr">
      <vt:lpstr>Arial</vt:lpstr>
      <vt:lpstr>Calibri</vt:lpstr>
      <vt:lpstr>Calibri Light</vt:lpstr>
      <vt:lpstr>Candara</vt:lpstr>
      <vt:lpstr>Helvetica</vt:lpstr>
      <vt:lpstr>Helvetica Neue</vt:lpstr>
      <vt:lpstr>Tahoma</vt:lpstr>
      <vt:lpstr>Trebuchet MS</vt:lpstr>
      <vt:lpstr>Verdana</vt:lpstr>
      <vt:lpstr>Wingdings</vt:lpstr>
      <vt:lpstr>Office Theme</vt:lpstr>
      <vt:lpstr>Retrospect</vt:lpstr>
      <vt:lpstr>think-cell Slide</vt:lpstr>
      <vt:lpstr>Presentation</vt:lpstr>
      <vt:lpstr>  UMASS CHAN Graduate Medical Education   White Belt Quality Improvement/Lean Training 2023-2024 Academic Year   David Fish, MD SFHM Med/Peds Hospitalist, Med/Peds Division Chief Lean Green Belt  Mitchell J. Gitkind, MD  Assistant Dean of Health Systems Science Lean Black Belt  </vt:lpstr>
      <vt:lpstr>Disclosures</vt:lpstr>
      <vt:lpstr> Outline</vt:lpstr>
      <vt:lpstr>ACGME QI-related expectations for residents and fellows</vt:lpstr>
      <vt:lpstr>PowerPoint Presentation</vt:lpstr>
      <vt:lpstr>What is this? How does it relate to today’s training? </vt:lpstr>
      <vt:lpstr>PowerPoint Presentation</vt:lpstr>
      <vt:lpstr>PowerPoint Presentation</vt:lpstr>
      <vt:lpstr>PowerPoint Presentation</vt:lpstr>
      <vt:lpstr>QI methodology in action at UMMMC 1/2023</vt:lpstr>
      <vt:lpstr>PowerPoint Presentation</vt:lpstr>
      <vt:lpstr>PowerPoint Presentation</vt:lpstr>
      <vt:lpstr>PowerPoint Presentation</vt:lpstr>
      <vt:lpstr>PowerPoint Presentation</vt:lpstr>
      <vt:lpstr>  </vt:lpstr>
      <vt:lpstr>Types of Work</vt:lpstr>
      <vt:lpstr>Value-added work=  what the patient sees value in </vt:lpstr>
      <vt:lpstr>Waste  The “DOWNTIME” acronym and examples</vt:lpstr>
      <vt:lpstr> Waste </vt:lpstr>
      <vt:lpstr>PowerPoint Presentation</vt:lpstr>
      <vt:lpstr>  </vt:lpstr>
      <vt:lpstr>PowerPoint Presentation</vt:lpstr>
      <vt:lpstr>What is an A3?</vt:lpstr>
      <vt:lpstr>PowerPoint Presentation</vt:lpstr>
      <vt:lpstr>Does every improvement project require an A3?</vt:lpstr>
      <vt:lpstr>PowerPoint Presentation</vt:lpstr>
      <vt:lpstr>PowerPoint Presentation</vt:lpstr>
      <vt:lpstr>PowerPoint Presentation</vt:lpstr>
      <vt:lpstr>PowerPoint Presentation</vt:lpstr>
      <vt:lpstr>PowerPoint Presentation</vt:lpstr>
      <vt:lpstr>UMass Memorial  Standard A3 template</vt:lpstr>
      <vt:lpstr>What is a “problem?” </vt:lpstr>
      <vt:lpstr>A3 PROBLEM STATEMENT</vt:lpstr>
      <vt:lpstr>PowerPoint Presentation</vt:lpstr>
      <vt:lpstr>PowerPoint Presentation</vt:lpstr>
      <vt:lpstr>A3: SCOPE</vt:lpstr>
      <vt:lpstr>A3 Template: Current Condition</vt:lpstr>
      <vt:lpstr>Current Condition – “measure, compare, and map”</vt:lpstr>
      <vt:lpstr>PowerPoint Presentation</vt:lpstr>
      <vt:lpstr>Current Condition mapping session </vt:lpstr>
      <vt:lpstr>Current Condition “map”  </vt:lpstr>
      <vt:lpstr>Root Cause Analysis (RCA)</vt:lpstr>
      <vt:lpstr>Root Cause Analysis  Fishbone diagram example</vt:lpstr>
      <vt:lpstr>A3 Template: SMART GOAL</vt:lpstr>
      <vt:lpstr>PowerPoint Presentation</vt:lpstr>
      <vt:lpstr>A3 Template: COUNTERMEASURES</vt:lpstr>
      <vt:lpstr>Countermeasures:  Link to root causes</vt:lpstr>
      <vt:lpstr>Consider Value and Effort in your RCA</vt:lpstr>
      <vt:lpstr>Strengths of Countermeasures</vt:lpstr>
      <vt:lpstr>Education is Helpful…but a weak countermeasure</vt:lpstr>
      <vt:lpstr>PowerPoint Presentation</vt:lpstr>
      <vt:lpstr>PowerPoint Presentation</vt:lpstr>
      <vt:lpstr>PowerPoint Presentation</vt:lpstr>
      <vt:lpstr>Lean QI and the A3: A VERY Big Picture                                     </vt:lpstr>
      <vt:lpstr>Exercise – Coming Soon</vt:lpstr>
      <vt:lpstr>Thanks for your participation!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Kathryn</cp:lastModifiedBy>
  <cp:revision>677</cp:revision>
  <cp:lastPrinted>2018-01-11T19:30:21Z</cp:lastPrinted>
  <dcterms:created xsi:type="dcterms:W3CDTF">2016-04-22T20:57:21Z</dcterms:created>
  <dcterms:modified xsi:type="dcterms:W3CDTF">2023-07-12T20:25:09Z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1284021A-AAC7-4853-B67F-5A38BDAF7FF4</vt:lpwstr>
  </property>
  <property fmtid="{D5CDD505-2E9C-101B-9397-08002B2CF9AE}" pid="3" name="ArticulatePath">
    <vt:lpwstr>UMMHC_NCO_White_Belt_Training_071916-v2</vt:lpwstr>
  </property>
  <property fmtid="{D5CDD505-2E9C-101B-9397-08002B2CF9AE}" pid="4" name="ContentTypeId">
    <vt:lpwstr>0x0101004867CF601489B24E9DE801CDD3A28244</vt:lpwstr>
  </property>
</Properties>
</file>