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65"/>
  </p:notesMasterIdLst>
  <p:sldIdLst>
    <p:sldId id="256" r:id="rId2"/>
    <p:sldId id="264" r:id="rId3"/>
    <p:sldId id="338" r:id="rId4"/>
    <p:sldId id="339" r:id="rId5"/>
    <p:sldId id="340" r:id="rId6"/>
    <p:sldId id="341" r:id="rId7"/>
    <p:sldId id="314" r:id="rId8"/>
    <p:sldId id="325" r:id="rId9"/>
    <p:sldId id="283" r:id="rId10"/>
    <p:sldId id="257" r:id="rId11"/>
    <p:sldId id="316" r:id="rId12"/>
    <p:sldId id="317" r:id="rId13"/>
    <p:sldId id="268" r:id="rId14"/>
    <p:sldId id="276" r:id="rId15"/>
    <p:sldId id="277" r:id="rId16"/>
    <p:sldId id="319" r:id="rId17"/>
    <p:sldId id="278" r:id="rId18"/>
    <p:sldId id="280" r:id="rId19"/>
    <p:sldId id="281" r:id="rId20"/>
    <p:sldId id="282" r:id="rId21"/>
    <p:sldId id="326" r:id="rId22"/>
    <p:sldId id="266" r:id="rId23"/>
    <p:sldId id="284" r:id="rId24"/>
    <p:sldId id="285" r:id="rId25"/>
    <p:sldId id="258" r:id="rId26"/>
    <p:sldId id="262" r:id="rId27"/>
    <p:sldId id="287" r:id="rId28"/>
    <p:sldId id="290" r:id="rId29"/>
    <p:sldId id="291" r:id="rId30"/>
    <p:sldId id="292" r:id="rId31"/>
    <p:sldId id="288" r:id="rId32"/>
    <p:sldId id="293" r:id="rId33"/>
    <p:sldId id="260" r:id="rId34"/>
    <p:sldId id="327" r:id="rId35"/>
    <p:sldId id="294" r:id="rId36"/>
    <p:sldId id="259" r:id="rId37"/>
    <p:sldId id="335" r:id="rId38"/>
    <p:sldId id="300" r:id="rId39"/>
    <p:sldId id="261" r:id="rId40"/>
    <p:sldId id="297" r:id="rId41"/>
    <p:sldId id="295" r:id="rId42"/>
    <p:sldId id="299" r:id="rId43"/>
    <p:sldId id="298" r:id="rId44"/>
    <p:sldId id="296" r:id="rId45"/>
    <p:sldId id="301" r:id="rId46"/>
    <p:sldId id="302" r:id="rId47"/>
    <p:sldId id="328" r:id="rId48"/>
    <p:sldId id="304" r:id="rId49"/>
    <p:sldId id="305" r:id="rId50"/>
    <p:sldId id="306" r:id="rId51"/>
    <p:sldId id="303" r:id="rId52"/>
    <p:sldId id="331" r:id="rId53"/>
    <p:sldId id="337" r:id="rId54"/>
    <p:sldId id="267" r:id="rId55"/>
    <p:sldId id="332" r:id="rId56"/>
    <p:sldId id="307" r:id="rId57"/>
    <p:sldId id="308" r:id="rId58"/>
    <p:sldId id="320" r:id="rId59"/>
    <p:sldId id="273" r:id="rId60"/>
    <p:sldId id="330" r:id="rId61"/>
    <p:sldId id="309" r:id="rId62"/>
    <p:sldId id="321" r:id="rId63"/>
    <p:sldId id="333" r:id="rId64"/>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5905" autoAdjust="0"/>
  </p:normalViewPr>
  <p:slideViewPr>
    <p:cSldViewPr snapToGrid="0">
      <p:cViewPr varScale="1">
        <p:scale>
          <a:sx n="67" d="100"/>
          <a:sy n="67" d="100"/>
        </p:scale>
        <p:origin x="834"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79916E8A-E198-4BAD-9170-60ECF2EE6E4A}" type="datetimeFigureOut">
              <a:rPr lang="en-US" smtClean="0"/>
              <a:t>7/9/2025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0C22AC7-7203-4FDE-B87D-684B0A4C0EDD}" type="slidenum">
              <a:rPr lang="en-US" smtClean="0"/>
              <a:t>‹#›</a:t>
            </a:fld>
            <a:endParaRPr lang="en-US"/>
          </a:p>
        </p:txBody>
      </p:sp>
    </p:spTree>
    <p:extLst>
      <p:ext uri="{BB962C8B-B14F-4D97-AF65-F5344CB8AC3E}">
        <p14:creationId xmlns:p14="http://schemas.microsoft.com/office/powerpoint/2010/main" val="2891762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tabLst>
                <a:tab pos="483306" algn="l"/>
              </a:tabLst>
            </a:pPr>
            <a:endParaRPr lang="en-US" sz="12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40C22AC7-7203-4FDE-B87D-684B0A4C0EDD}" type="slidenum">
              <a:rPr lang="en-US" smtClean="0"/>
              <a:t>1</a:t>
            </a:fld>
            <a:endParaRPr lang="en-US"/>
          </a:p>
        </p:txBody>
      </p:sp>
    </p:spTree>
    <p:extLst>
      <p:ext uri="{BB962C8B-B14F-4D97-AF65-F5344CB8AC3E}">
        <p14:creationId xmlns:p14="http://schemas.microsoft.com/office/powerpoint/2010/main" val="4249983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tabLst>
                <a:tab pos="483306" algn="l"/>
              </a:tabLst>
            </a:pPr>
            <a:endParaRPr lang="en-US"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C22AC7-7203-4FDE-B87D-684B0A4C0EDD}" type="slidenum">
              <a:rPr lang="en-US" smtClean="0"/>
              <a:t>10</a:t>
            </a:fld>
            <a:endParaRPr lang="en-US"/>
          </a:p>
        </p:txBody>
      </p:sp>
    </p:spTree>
    <p:extLst>
      <p:ext uri="{BB962C8B-B14F-4D97-AF65-F5344CB8AC3E}">
        <p14:creationId xmlns:p14="http://schemas.microsoft.com/office/powerpoint/2010/main" val="665671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tabLst>
                <a:tab pos="483306" algn="l"/>
              </a:tabLst>
            </a:pPr>
            <a:r>
              <a:rPr lang="en-US" sz="1900" dirty="0">
                <a:latin typeface="Calibri" panose="020F0502020204030204" pitchFamily="34" charset="0"/>
                <a:ea typeface="Calibri" panose="020F0502020204030204" pitchFamily="34" charset="0"/>
                <a:cs typeface="Calibri" panose="020F0502020204030204" pitchFamily="34" charset="0"/>
              </a:rPr>
              <a:t>There are lots of studies showing that residents do poorly on financial literacy tests, as well as the need for financial education.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buFont typeface="Arial" panose="020B0604020202020204" pitchFamily="34" charset="0"/>
              <a:buChar char="•"/>
              <a:tabLst>
                <a:tab pos="483306" algn="l"/>
              </a:tabLst>
            </a:pPr>
            <a:r>
              <a:rPr lang="en-US" sz="1900" b="1" dirty="0">
                <a:latin typeface="Calibri" panose="020F0502020204030204" pitchFamily="34" charset="0"/>
                <a:ea typeface="Calibri" panose="020F0502020204030204" pitchFamily="34" charset="0"/>
                <a:cs typeface="Calibri" panose="020F0502020204030204" pitchFamily="34" charset="0"/>
              </a:rPr>
              <a:t>An Assessment of Residents’ and Fellows’ Personal Finance Literacy: An Unmet Medical Education Need </a:t>
            </a:r>
            <a:r>
              <a:rPr lang="en-US" sz="1900" dirty="0">
                <a:latin typeface="Calibri" panose="020F0502020204030204" pitchFamily="34" charset="0"/>
                <a:ea typeface="Calibri" panose="020F0502020204030204" pitchFamily="34" charset="0"/>
                <a:cs typeface="Calibri" panose="020F0502020204030204" pitchFamily="34" charset="0"/>
              </a:rPr>
              <a:t>– Residents and fellows’ mean quiz score was 52%. This study found that residents and fellows had low financial literacy and investment-risk tolerance, high debt, and deficits in their financial preparedness.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buFont typeface="Arial" panose="020B0604020202020204" pitchFamily="34" charset="0"/>
              <a:buChar char="•"/>
              <a:tabLst>
                <a:tab pos="483306" algn="l"/>
              </a:tabLst>
            </a:pPr>
            <a:r>
              <a:rPr lang="en-US" sz="1900" b="1" dirty="0">
                <a:latin typeface="Calibri" panose="020F0502020204030204" pitchFamily="34" charset="0"/>
                <a:ea typeface="Calibri" panose="020F0502020204030204" pitchFamily="34" charset="0"/>
                <a:cs typeface="Calibri" panose="020F0502020204030204" pitchFamily="34" charset="0"/>
              </a:rPr>
              <a:t>Toward a Resident Personal Finance Curriculum: Quantifying Resident Financial Circumstances, Needs, and Interests</a:t>
            </a:r>
            <a:r>
              <a:rPr lang="en-US" sz="1900" dirty="0">
                <a:latin typeface="Calibri" panose="020F0502020204030204" pitchFamily="34" charset="0"/>
                <a:ea typeface="Calibri" panose="020F0502020204030204" pitchFamily="34" charset="0"/>
                <a:cs typeface="Calibri" panose="020F0502020204030204" pitchFamily="34" charset="0"/>
              </a:rPr>
              <a:t> – This study had 75% IM, Peds, and EM residents and 25% other specialties. The results highlight the deficits in personal finance literacy among residents.</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buFont typeface="Arial" panose="020B0604020202020204" pitchFamily="34" charset="0"/>
              <a:buChar char="•"/>
              <a:tabLst>
                <a:tab pos="483306" algn="l"/>
              </a:tabLst>
            </a:pPr>
            <a:r>
              <a:rPr lang="en-US" sz="1900" b="1" dirty="0">
                <a:latin typeface="Calibri" panose="020F0502020204030204" pitchFamily="34" charset="0"/>
                <a:ea typeface="Calibri" panose="020F0502020204030204" pitchFamily="34" charset="0"/>
                <a:cs typeface="Calibri" panose="020F0502020204030204" pitchFamily="34" charset="0"/>
              </a:rPr>
              <a:t>The Oxymoron of Financial Illiteracy in a Highly Educated Population: Are We Appropriately Equipping Trainees?</a:t>
            </a:r>
            <a:r>
              <a:rPr lang="en-US" sz="1900" dirty="0">
                <a:latin typeface="Calibri" panose="020F0502020204030204" pitchFamily="34" charset="0"/>
                <a:ea typeface="Calibri" panose="020F0502020204030204" pitchFamily="34" charset="0"/>
                <a:cs typeface="Calibri" panose="020F0502020204030204" pitchFamily="34" charset="0"/>
              </a:rPr>
              <a:t> – This study included plastic surgery residents and recent grads. “As a very literate group, there is an unacceptably high level of ‘illiteracy’ concerning financial education at an early stage.”</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buFont typeface="Arial" panose="020B0604020202020204" pitchFamily="34" charset="0"/>
              <a:buChar char="•"/>
              <a:tabLst>
                <a:tab pos="483306" algn="l"/>
              </a:tabLst>
            </a:pPr>
            <a:r>
              <a:rPr lang="en-US" sz="1900" dirty="0">
                <a:latin typeface="Calibri" panose="020F0502020204030204" pitchFamily="34" charset="0"/>
                <a:ea typeface="Calibri" panose="020F0502020204030204" pitchFamily="34" charset="0"/>
                <a:cs typeface="Calibri" panose="020F0502020204030204" pitchFamily="34" charset="0"/>
              </a:rPr>
              <a:t>Adding personal financial education to the medical education curriculum can offer significant long-term benefits to trainees.</a:t>
            </a:r>
            <a:endParaRPr lang="en-US"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C22AC7-7203-4FDE-B87D-684B0A4C0EDD}" type="slidenum">
              <a:rPr lang="en-US" smtClean="0"/>
              <a:t>11</a:t>
            </a:fld>
            <a:endParaRPr lang="en-US"/>
          </a:p>
        </p:txBody>
      </p:sp>
    </p:spTree>
    <p:extLst>
      <p:ext uri="{BB962C8B-B14F-4D97-AF65-F5344CB8AC3E}">
        <p14:creationId xmlns:p14="http://schemas.microsoft.com/office/powerpoint/2010/main" val="2103089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tabLst>
                <a:tab pos="483306" algn="l"/>
              </a:tabLst>
            </a:pPr>
            <a:r>
              <a:rPr lang="en-US" sz="1900" dirty="0">
                <a:latin typeface="Calibri" panose="020F0502020204030204" pitchFamily="34" charset="0"/>
                <a:ea typeface="Calibri" panose="020F0502020204030204" pitchFamily="34" charset="0"/>
                <a:cs typeface="Calibri" panose="020F0502020204030204" pitchFamily="34" charset="0"/>
              </a:rPr>
              <a:t>There are also many studies linking financial stress and burnout.</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buFont typeface="Arial" panose="020B0604020202020204" pitchFamily="34" charset="0"/>
              <a:buChar char="•"/>
              <a:tabLst>
                <a:tab pos="483306" algn="l"/>
              </a:tabLst>
            </a:pPr>
            <a:r>
              <a:rPr lang="en-US" sz="1900" b="1" dirty="0">
                <a:latin typeface="Calibri" panose="020F0502020204030204" pitchFamily="34" charset="0"/>
                <a:ea typeface="Calibri" panose="020F0502020204030204" pitchFamily="34" charset="0"/>
                <a:cs typeface="Calibri" panose="020F0502020204030204" pitchFamily="34" charset="0"/>
              </a:rPr>
              <a:t>How Physician Compensation and Education Debt Affects Financial Stress and Burnout: A Survey Study of Women in Physical Medicine and Rehabilitation </a:t>
            </a:r>
            <a:r>
              <a:rPr lang="en-US" sz="1900" dirty="0">
                <a:latin typeface="Calibri" panose="020F0502020204030204" pitchFamily="34" charset="0"/>
                <a:ea typeface="Calibri" panose="020F0502020204030204" pitchFamily="34" charset="0"/>
                <a:cs typeface="Calibri" panose="020F0502020204030204" pitchFamily="34" charset="0"/>
              </a:rPr>
              <a:t>– This study examined women physiatrists’ perceptions of financial stress and found that greater education debt was associated with personal life dissatisfaction, career regret, and burnout.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buFont typeface="Arial" panose="020B0604020202020204" pitchFamily="34" charset="0"/>
              <a:buChar char="•"/>
              <a:tabLst>
                <a:tab pos="483306" algn="l"/>
              </a:tabLst>
            </a:pPr>
            <a:r>
              <a:rPr lang="en-US" sz="1900" b="1" dirty="0">
                <a:latin typeface="Calibri" panose="020F0502020204030204" pitchFamily="34" charset="0"/>
                <a:ea typeface="Calibri" panose="020F0502020204030204" pitchFamily="34" charset="0"/>
                <a:cs typeface="Calibri" panose="020F0502020204030204" pitchFamily="34" charset="0"/>
              </a:rPr>
              <a:t>Trends in Retirement Satisfaction in the States: Fewer Having a Great Time</a:t>
            </a:r>
            <a:r>
              <a:rPr lang="en-US" sz="1900" dirty="0">
                <a:latin typeface="Calibri" panose="020F0502020204030204" pitchFamily="34" charset="0"/>
                <a:ea typeface="Calibri" panose="020F0502020204030204" pitchFamily="34" charset="0"/>
                <a:cs typeface="Calibri" panose="020F0502020204030204" pitchFamily="34" charset="0"/>
              </a:rPr>
              <a:t> - Those having “very satisfying” retirements dropped from over 60% in 1998 to under 50% in 2012. If you’re healthy, then you’re more likely to be satisfied. And your net worth matters – if you have a higher net worth, then you’re more satisfied. This is obvious, but nice to see it quantified.</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buFont typeface="Arial" panose="020B0604020202020204" pitchFamily="34" charset="0"/>
              <a:buChar char="•"/>
              <a:tabLst>
                <a:tab pos="483306" algn="l"/>
              </a:tabLst>
            </a:pPr>
            <a:r>
              <a:rPr lang="en-US" sz="1900" b="1" dirty="0">
                <a:latin typeface="Calibri" panose="020F0502020204030204" pitchFamily="34" charset="0"/>
                <a:ea typeface="Calibri" panose="020F0502020204030204" pitchFamily="34" charset="0"/>
              </a:rPr>
              <a:t>Burnout, Drop Out, Suicide: Physician Loss in Emergency Medicine</a:t>
            </a:r>
            <a:r>
              <a:rPr lang="en-US" sz="1900" dirty="0">
                <a:latin typeface="Calibri" panose="020F0502020204030204" pitchFamily="34" charset="0"/>
                <a:ea typeface="Calibri" panose="020F0502020204030204" pitchFamily="34" charset="0"/>
              </a:rPr>
              <a:t> - Chart that shows causes of burnout. There are MANY factors that contribute to burnout, but financial debt is part of that. And burned out doctors provide worse clinical care, are more depressed, may self-medication, may drop-out of the medicine altogether, and may commit suicide.</a:t>
            </a:r>
            <a:endParaRPr lang="en-US" b="0" i="0" dirty="0">
              <a:solidFill>
                <a:srgbClr val="212121"/>
              </a:solidFill>
              <a:effectLst/>
              <a:latin typeface="Merriweather"/>
            </a:endParaRPr>
          </a:p>
        </p:txBody>
      </p:sp>
      <p:sp>
        <p:nvSpPr>
          <p:cNvPr id="4" name="Slide Number Placeholder 3"/>
          <p:cNvSpPr>
            <a:spLocks noGrp="1"/>
          </p:cNvSpPr>
          <p:nvPr>
            <p:ph type="sldNum" sz="quarter" idx="5"/>
          </p:nvPr>
        </p:nvSpPr>
        <p:spPr/>
        <p:txBody>
          <a:bodyPr/>
          <a:lstStyle/>
          <a:p>
            <a:fld id="{40C22AC7-7203-4FDE-B87D-684B0A4C0EDD}" type="slidenum">
              <a:rPr lang="en-US" smtClean="0"/>
              <a:t>12</a:t>
            </a:fld>
            <a:endParaRPr lang="en-US"/>
          </a:p>
        </p:txBody>
      </p:sp>
    </p:spTree>
    <p:extLst>
      <p:ext uri="{BB962C8B-B14F-4D97-AF65-F5344CB8AC3E}">
        <p14:creationId xmlns:p14="http://schemas.microsoft.com/office/powerpoint/2010/main" val="100275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tabLst>
                <a:tab pos="483306" algn="l"/>
              </a:tabLst>
            </a:pPr>
            <a:endParaRPr lang="en-US"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C22AC7-7203-4FDE-B87D-684B0A4C0EDD}" type="slidenum">
              <a:rPr lang="en-US" smtClean="0"/>
              <a:t>13</a:t>
            </a:fld>
            <a:endParaRPr lang="en-US"/>
          </a:p>
        </p:txBody>
      </p:sp>
    </p:spTree>
    <p:extLst>
      <p:ext uri="{BB962C8B-B14F-4D97-AF65-F5344CB8AC3E}">
        <p14:creationId xmlns:p14="http://schemas.microsoft.com/office/powerpoint/2010/main" val="3439084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tabLst>
                <a:tab pos="483306" algn="l"/>
              </a:tabLst>
            </a:pPr>
            <a:endParaRPr lang="en-US"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C22AC7-7203-4FDE-B87D-684B0A4C0EDD}" type="slidenum">
              <a:rPr lang="en-US" smtClean="0"/>
              <a:t>14</a:t>
            </a:fld>
            <a:endParaRPr lang="en-US"/>
          </a:p>
        </p:txBody>
      </p:sp>
    </p:spTree>
    <p:extLst>
      <p:ext uri="{BB962C8B-B14F-4D97-AF65-F5344CB8AC3E}">
        <p14:creationId xmlns:p14="http://schemas.microsoft.com/office/powerpoint/2010/main" val="1139312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tabLst>
                <a:tab pos="483306" algn="l"/>
              </a:tabLst>
            </a:pPr>
            <a:endParaRPr lang="en-US"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C22AC7-7203-4FDE-B87D-684B0A4C0EDD}" type="slidenum">
              <a:rPr lang="en-US" smtClean="0"/>
              <a:t>15</a:t>
            </a:fld>
            <a:endParaRPr lang="en-US"/>
          </a:p>
        </p:txBody>
      </p:sp>
    </p:spTree>
    <p:extLst>
      <p:ext uri="{BB962C8B-B14F-4D97-AF65-F5344CB8AC3E}">
        <p14:creationId xmlns:p14="http://schemas.microsoft.com/office/powerpoint/2010/main" val="2214067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tabLst>
                <a:tab pos="483306"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C22AC7-7203-4FDE-B87D-684B0A4C0EDD}" type="slidenum">
              <a:rPr lang="en-US" smtClean="0"/>
              <a:t>16</a:t>
            </a:fld>
            <a:endParaRPr lang="en-US"/>
          </a:p>
        </p:txBody>
      </p:sp>
    </p:spTree>
    <p:extLst>
      <p:ext uri="{BB962C8B-B14F-4D97-AF65-F5344CB8AC3E}">
        <p14:creationId xmlns:p14="http://schemas.microsoft.com/office/powerpoint/2010/main" val="2288914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tabLst>
                <a:tab pos="483306"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C22AC7-7203-4FDE-B87D-684B0A4C0EDD}" type="slidenum">
              <a:rPr lang="en-US" smtClean="0"/>
              <a:t>17</a:t>
            </a:fld>
            <a:endParaRPr lang="en-US"/>
          </a:p>
        </p:txBody>
      </p:sp>
    </p:spTree>
    <p:extLst>
      <p:ext uri="{BB962C8B-B14F-4D97-AF65-F5344CB8AC3E}">
        <p14:creationId xmlns:p14="http://schemas.microsoft.com/office/powerpoint/2010/main" val="1669487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C22AC7-7203-4FDE-B87D-684B0A4C0EDD}" type="slidenum">
              <a:rPr lang="en-US" smtClean="0"/>
              <a:t>18</a:t>
            </a:fld>
            <a:endParaRPr lang="en-US"/>
          </a:p>
        </p:txBody>
      </p:sp>
    </p:spTree>
    <p:extLst>
      <p:ext uri="{BB962C8B-B14F-4D97-AF65-F5344CB8AC3E}">
        <p14:creationId xmlns:p14="http://schemas.microsoft.com/office/powerpoint/2010/main" val="3544600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tabLst>
                <a:tab pos="483306"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C22AC7-7203-4FDE-B87D-684B0A4C0EDD}" type="slidenum">
              <a:rPr lang="en-US" smtClean="0"/>
              <a:t>19</a:t>
            </a:fld>
            <a:endParaRPr lang="en-US"/>
          </a:p>
        </p:txBody>
      </p:sp>
    </p:spTree>
    <p:extLst>
      <p:ext uri="{BB962C8B-B14F-4D97-AF65-F5344CB8AC3E}">
        <p14:creationId xmlns:p14="http://schemas.microsoft.com/office/powerpoint/2010/main" val="1162682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tabLst>
                <a:tab pos="483306" algn="l"/>
              </a:tabLst>
            </a:pPr>
            <a:endParaRPr lang="en-US"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C22AC7-7203-4FDE-B87D-684B0A4C0EDD}" type="slidenum">
              <a:rPr lang="en-US" smtClean="0"/>
              <a:t>2</a:t>
            </a:fld>
            <a:endParaRPr lang="en-US"/>
          </a:p>
        </p:txBody>
      </p:sp>
    </p:spTree>
    <p:extLst>
      <p:ext uri="{BB962C8B-B14F-4D97-AF65-F5344CB8AC3E}">
        <p14:creationId xmlns:p14="http://schemas.microsoft.com/office/powerpoint/2010/main" val="41651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tabLst>
                <a:tab pos="483306" algn="l"/>
              </a:tabLst>
            </a:pPr>
            <a:endParaRPr lang="en-US"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C22AC7-7203-4FDE-B87D-684B0A4C0EDD}" type="slidenum">
              <a:rPr lang="en-US" smtClean="0"/>
              <a:t>20</a:t>
            </a:fld>
            <a:endParaRPr lang="en-US"/>
          </a:p>
        </p:txBody>
      </p:sp>
    </p:spTree>
    <p:extLst>
      <p:ext uri="{BB962C8B-B14F-4D97-AF65-F5344CB8AC3E}">
        <p14:creationId xmlns:p14="http://schemas.microsoft.com/office/powerpoint/2010/main" val="3137255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C22AC7-7203-4FDE-B87D-684B0A4C0EDD}" type="slidenum">
              <a:rPr lang="en-US" smtClean="0"/>
              <a:t>21</a:t>
            </a:fld>
            <a:endParaRPr lang="en-US"/>
          </a:p>
        </p:txBody>
      </p:sp>
    </p:spTree>
    <p:extLst>
      <p:ext uri="{BB962C8B-B14F-4D97-AF65-F5344CB8AC3E}">
        <p14:creationId xmlns:p14="http://schemas.microsoft.com/office/powerpoint/2010/main" val="1498187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tabLst>
                <a:tab pos="483306" algn="l"/>
              </a:tabLst>
            </a:pPr>
            <a:endParaRPr lang="en-US"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C22AC7-7203-4FDE-B87D-684B0A4C0EDD}" type="slidenum">
              <a:rPr lang="en-US" smtClean="0"/>
              <a:t>22</a:t>
            </a:fld>
            <a:endParaRPr lang="en-US"/>
          </a:p>
        </p:txBody>
      </p:sp>
    </p:spTree>
    <p:extLst>
      <p:ext uri="{BB962C8B-B14F-4D97-AF65-F5344CB8AC3E}">
        <p14:creationId xmlns:p14="http://schemas.microsoft.com/office/powerpoint/2010/main" val="1940164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tabLst>
                <a:tab pos="483306" algn="l"/>
              </a:tabLst>
            </a:pPr>
            <a:endParaRPr lang="en-US"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C22AC7-7203-4FDE-B87D-684B0A4C0EDD}" type="slidenum">
              <a:rPr lang="en-US" smtClean="0"/>
              <a:t>23</a:t>
            </a:fld>
            <a:endParaRPr lang="en-US"/>
          </a:p>
        </p:txBody>
      </p:sp>
    </p:spTree>
    <p:extLst>
      <p:ext uri="{BB962C8B-B14F-4D97-AF65-F5344CB8AC3E}">
        <p14:creationId xmlns:p14="http://schemas.microsoft.com/office/powerpoint/2010/main" val="4110144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tabLst>
                <a:tab pos="483306" algn="l"/>
              </a:tabLst>
            </a:pPr>
            <a:endParaRPr lang="en-US"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C22AC7-7203-4FDE-B87D-684B0A4C0EDD}" type="slidenum">
              <a:rPr lang="en-US" smtClean="0"/>
              <a:t>24</a:t>
            </a:fld>
            <a:endParaRPr lang="en-US"/>
          </a:p>
        </p:txBody>
      </p:sp>
    </p:spTree>
    <p:extLst>
      <p:ext uri="{BB962C8B-B14F-4D97-AF65-F5344CB8AC3E}">
        <p14:creationId xmlns:p14="http://schemas.microsoft.com/office/powerpoint/2010/main" val="622294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tabLst>
                <a:tab pos="483306" algn="l"/>
              </a:tabLst>
            </a:pPr>
            <a:endParaRPr lang="en-US"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C22AC7-7203-4FDE-B87D-684B0A4C0EDD}" type="slidenum">
              <a:rPr lang="en-US" smtClean="0"/>
              <a:t>25</a:t>
            </a:fld>
            <a:endParaRPr lang="en-US"/>
          </a:p>
        </p:txBody>
      </p:sp>
    </p:spTree>
    <p:extLst>
      <p:ext uri="{BB962C8B-B14F-4D97-AF65-F5344CB8AC3E}">
        <p14:creationId xmlns:p14="http://schemas.microsoft.com/office/powerpoint/2010/main" val="1102415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tabLst>
                <a:tab pos="483306" algn="l"/>
              </a:tabLst>
            </a:pPr>
            <a:endParaRPr lang="en-US"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C22AC7-7203-4FDE-B87D-684B0A4C0EDD}" type="slidenum">
              <a:rPr lang="en-US" smtClean="0"/>
              <a:t>26</a:t>
            </a:fld>
            <a:endParaRPr lang="en-US"/>
          </a:p>
        </p:txBody>
      </p:sp>
    </p:spTree>
    <p:extLst>
      <p:ext uri="{BB962C8B-B14F-4D97-AF65-F5344CB8AC3E}">
        <p14:creationId xmlns:p14="http://schemas.microsoft.com/office/powerpoint/2010/main" val="6416738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tabLst>
                <a:tab pos="483306" algn="l"/>
              </a:tabLst>
            </a:pPr>
            <a:endParaRPr lang="en-US" sz="19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40C22AC7-7203-4FDE-B87D-684B0A4C0EDD}" type="slidenum">
              <a:rPr lang="en-US" smtClean="0"/>
              <a:t>27</a:t>
            </a:fld>
            <a:endParaRPr lang="en-US"/>
          </a:p>
        </p:txBody>
      </p:sp>
    </p:spTree>
    <p:extLst>
      <p:ext uri="{BB962C8B-B14F-4D97-AF65-F5344CB8AC3E}">
        <p14:creationId xmlns:p14="http://schemas.microsoft.com/office/powerpoint/2010/main" val="19262941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tabLst>
                <a:tab pos="483306" algn="l"/>
              </a:tabLst>
            </a:pPr>
            <a:endParaRPr lang="en-US"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C22AC7-7203-4FDE-B87D-684B0A4C0EDD}" type="slidenum">
              <a:rPr lang="en-US" smtClean="0"/>
              <a:t>28</a:t>
            </a:fld>
            <a:endParaRPr lang="en-US"/>
          </a:p>
        </p:txBody>
      </p:sp>
    </p:spTree>
    <p:extLst>
      <p:ext uri="{BB962C8B-B14F-4D97-AF65-F5344CB8AC3E}">
        <p14:creationId xmlns:p14="http://schemas.microsoft.com/office/powerpoint/2010/main" val="8667878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tabLst>
                <a:tab pos="483306" algn="l"/>
              </a:tabLst>
            </a:pPr>
            <a:endParaRPr lang="en-US"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C22AC7-7203-4FDE-B87D-684B0A4C0EDD}" type="slidenum">
              <a:rPr lang="en-US" smtClean="0"/>
              <a:t>29</a:t>
            </a:fld>
            <a:endParaRPr lang="en-US"/>
          </a:p>
        </p:txBody>
      </p:sp>
    </p:spTree>
    <p:extLst>
      <p:ext uri="{BB962C8B-B14F-4D97-AF65-F5344CB8AC3E}">
        <p14:creationId xmlns:p14="http://schemas.microsoft.com/office/powerpoint/2010/main" val="3431534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https://www.medscape.com/slideshow/2025-compensation-overview-6018103?ecd=WNL_physrep_250416_MSCPEDIT_comp-report_etid7364127&amp;uac=234869BV&amp;impID=7364127#2</a:t>
            </a:r>
          </a:p>
        </p:txBody>
      </p:sp>
      <p:sp>
        <p:nvSpPr>
          <p:cNvPr id="4" name="Slide Number Placeholder 3"/>
          <p:cNvSpPr>
            <a:spLocks noGrp="1"/>
          </p:cNvSpPr>
          <p:nvPr>
            <p:ph type="sldNum" sz="quarter" idx="5"/>
          </p:nvPr>
        </p:nvSpPr>
        <p:spPr/>
        <p:txBody>
          <a:bodyPr/>
          <a:lstStyle/>
          <a:p>
            <a:fld id="{40C22AC7-7203-4FDE-B87D-684B0A4C0EDD}" type="slidenum">
              <a:rPr lang="en-US" smtClean="0"/>
              <a:t>3</a:t>
            </a:fld>
            <a:endParaRPr lang="en-US"/>
          </a:p>
        </p:txBody>
      </p:sp>
    </p:spTree>
    <p:extLst>
      <p:ext uri="{BB962C8B-B14F-4D97-AF65-F5344CB8AC3E}">
        <p14:creationId xmlns:p14="http://schemas.microsoft.com/office/powerpoint/2010/main" val="4185618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tabLst>
                <a:tab pos="483306" algn="l"/>
              </a:tabLst>
            </a:pPr>
            <a:endParaRPr lang="en-US"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C22AC7-7203-4FDE-B87D-684B0A4C0EDD}" type="slidenum">
              <a:rPr lang="en-US" smtClean="0"/>
              <a:t>30</a:t>
            </a:fld>
            <a:endParaRPr lang="en-US"/>
          </a:p>
        </p:txBody>
      </p:sp>
    </p:spTree>
    <p:extLst>
      <p:ext uri="{BB962C8B-B14F-4D97-AF65-F5344CB8AC3E}">
        <p14:creationId xmlns:p14="http://schemas.microsoft.com/office/powerpoint/2010/main" val="18359363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tabLst>
                <a:tab pos="483306"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C22AC7-7203-4FDE-B87D-684B0A4C0EDD}" type="slidenum">
              <a:rPr lang="en-US" smtClean="0"/>
              <a:t>31</a:t>
            </a:fld>
            <a:endParaRPr lang="en-US"/>
          </a:p>
        </p:txBody>
      </p:sp>
    </p:spTree>
    <p:extLst>
      <p:ext uri="{BB962C8B-B14F-4D97-AF65-F5344CB8AC3E}">
        <p14:creationId xmlns:p14="http://schemas.microsoft.com/office/powerpoint/2010/main" val="34836160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tabLst>
                <a:tab pos="483306"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C22AC7-7203-4FDE-B87D-684B0A4C0EDD}" type="slidenum">
              <a:rPr lang="en-US" smtClean="0"/>
              <a:t>32</a:t>
            </a:fld>
            <a:endParaRPr lang="en-US"/>
          </a:p>
        </p:txBody>
      </p:sp>
    </p:spTree>
    <p:extLst>
      <p:ext uri="{BB962C8B-B14F-4D97-AF65-F5344CB8AC3E}">
        <p14:creationId xmlns:p14="http://schemas.microsoft.com/office/powerpoint/2010/main" val="16230287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tabLst>
                <a:tab pos="483306"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C22AC7-7203-4FDE-B87D-684B0A4C0EDD}" type="slidenum">
              <a:rPr lang="en-US" smtClean="0"/>
              <a:t>33</a:t>
            </a:fld>
            <a:endParaRPr lang="en-US"/>
          </a:p>
        </p:txBody>
      </p:sp>
    </p:spTree>
    <p:extLst>
      <p:ext uri="{BB962C8B-B14F-4D97-AF65-F5344CB8AC3E}">
        <p14:creationId xmlns:p14="http://schemas.microsoft.com/office/powerpoint/2010/main" val="42291363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tabLst>
                <a:tab pos="483306"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C22AC7-7203-4FDE-B87D-684B0A4C0EDD}" type="slidenum">
              <a:rPr lang="en-US" smtClean="0"/>
              <a:t>34</a:t>
            </a:fld>
            <a:endParaRPr lang="en-US"/>
          </a:p>
        </p:txBody>
      </p:sp>
    </p:spTree>
    <p:extLst>
      <p:ext uri="{BB962C8B-B14F-4D97-AF65-F5344CB8AC3E}">
        <p14:creationId xmlns:p14="http://schemas.microsoft.com/office/powerpoint/2010/main" val="33080089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tabLst>
                <a:tab pos="483306"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C22AC7-7203-4FDE-B87D-684B0A4C0EDD}" type="slidenum">
              <a:rPr lang="en-US" smtClean="0"/>
              <a:t>35</a:t>
            </a:fld>
            <a:endParaRPr lang="en-US"/>
          </a:p>
        </p:txBody>
      </p:sp>
    </p:spTree>
    <p:extLst>
      <p:ext uri="{BB962C8B-B14F-4D97-AF65-F5344CB8AC3E}">
        <p14:creationId xmlns:p14="http://schemas.microsoft.com/office/powerpoint/2010/main" val="41135792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tabLst>
                <a:tab pos="483306"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C22AC7-7203-4FDE-B87D-684B0A4C0EDD}" type="slidenum">
              <a:rPr lang="en-US" smtClean="0"/>
              <a:t>36</a:t>
            </a:fld>
            <a:endParaRPr lang="en-US"/>
          </a:p>
        </p:txBody>
      </p:sp>
    </p:spTree>
    <p:extLst>
      <p:ext uri="{BB962C8B-B14F-4D97-AF65-F5344CB8AC3E}">
        <p14:creationId xmlns:p14="http://schemas.microsoft.com/office/powerpoint/2010/main" val="12470273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tabLst>
                <a:tab pos="483306"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C22AC7-7203-4FDE-B87D-684B0A4C0EDD}" type="slidenum">
              <a:rPr lang="en-US" smtClean="0"/>
              <a:t>37</a:t>
            </a:fld>
            <a:endParaRPr lang="en-US"/>
          </a:p>
        </p:txBody>
      </p:sp>
    </p:spTree>
    <p:extLst>
      <p:ext uri="{BB962C8B-B14F-4D97-AF65-F5344CB8AC3E}">
        <p14:creationId xmlns:p14="http://schemas.microsoft.com/office/powerpoint/2010/main" val="19328551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tabLst>
                <a:tab pos="483306"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C22AC7-7203-4FDE-B87D-684B0A4C0EDD}" type="slidenum">
              <a:rPr lang="en-US" smtClean="0"/>
              <a:t>38</a:t>
            </a:fld>
            <a:endParaRPr lang="en-US"/>
          </a:p>
        </p:txBody>
      </p:sp>
    </p:spTree>
    <p:extLst>
      <p:ext uri="{BB962C8B-B14F-4D97-AF65-F5344CB8AC3E}">
        <p14:creationId xmlns:p14="http://schemas.microsoft.com/office/powerpoint/2010/main" val="11022269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tabLst>
                <a:tab pos="483306" algn="l"/>
              </a:tabLst>
            </a:pPr>
            <a:endParaRPr lang="en-US"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C22AC7-7203-4FDE-B87D-684B0A4C0EDD}" type="slidenum">
              <a:rPr lang="en-US" smtClean="0"/>
              <a:t>39</a:t>
            </a:fld>
            <a:endParaRPr lang="en-US"/>
          </a:p>
        </p:txBody>
      </p:sp>
    </p:spTree>
    <p:extLst>
      <p:ext uri="{BB962C8B-B14F-4D97-AF65-F5344CB8AC3E}">
        <p14:creationId xmlns:p14="http://schemas.microsoft.com/office/powerpoint/2010/main" val="3810911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ea typeface="Calibri" panose="020F0502020204030204" pitchFamily="34" charset="0"/>
                <a:cs typeface="Times New Roman" panose="02020603050405020304" pitchFamily="18" charset="0"/>
              </a:rPr>
              <a:t>https://www.medscape.com/slideshow/2025-compensation-overview-6018103?ecd=WNL_physrep_250416_MSCPEDIT_comp-report_etid7364127&amp;uac=234869BV&amp;impID=7364127#3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ea typeface="Calibri" panose="020F0502020204030204" pitchFamily="34" charset="0"/>
                <a:cs typeface="Times New Roman" panose="02020603050405020304" pitchFamily="18" charset="0"/>
              </a:rPr>
              <a:t>https://www.census.gov/library/publications/2024/demo/p60-282.html</a:t>
            </a:r>
          </a:p>
        </p:txBody>
      </p:sp>
      <p:sp>
        <p:nvSpPr>
          <p:cNvPr id="4" name="Slide Number Placeholder 3"/>
          <p:cNvSpPr>
            <a:spLocks noGrp="1"/>
          </p:cNvSpPr>
          <p:nvPr>
            <p:ph type="sldNum" sz="quarter" idx="5"/>
          </p:nvPr>
        </p:nvSpPr>
        <p:spPr/>
        <p:txBody>
          <a:bodyPr/>
          <a:lstStyle/>
          <a:p>
            <a:fld id="{40C22AC7-7203-4FDE-B87D-684B0A4C0EDD}" type="slidenum">
              <a:rPr lang="en-US" smtClean="0"/>
              <a:t>4</a:t>
            </a:fld>
            <a:endParaRPr lang="en-US"/>
          </a:p>
        </p:txBody>
      </p:sp>
    </p:spTree>
    <p:extLst>
      <p:ext uri="{BB962C8B-B14F-4D97-AF65-F5344CB8AC3E}">
        <p14:creationId xmlns:p14="http://schemas.microsoft.com/office/powerpoint/2010/main" val="10278968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tabLst>
                <a:tab pos="483306" algn="l"/>
              </a:tabLst>
            </a:pPr>
            <a:endParaRPr lang="en-US"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C22AC7-7203-4FDE-B87D-684B0A4C0EDD}" type="slidenum">
              <a:rPr lang="en-US" smtClean="0"/>
              <a:t>40</a:t>
            </a:fld>
            <a:endParaRPr lang="en-US"/>
          </a:p>
        </p:txBody>
      </p:sp>
    </p:spTree>
    <p:extLst>
      <p:ext uri="{BB962C8B-B14F-4D97-AF65-F5344CB8AC3E}">
        <p14:creationId xmlns:p14="http://schemas.microsoft.com/office/powerpoint/2010/main" val="35700611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https://www.thecalculatorsite.com/finance/calculators/compoundinterestcalculator.php</a:t>
            </a:r>
          </a:p>
        </p:txBody>
      </p:sp>
      <p:sp>
        <p:nvSpPr>
          <p:cNvPr id="4" name="Slide Number Placeholder 3"/>
          <p:cNvSpPr>
            <a:spLocks noGrp="1"/>
          </p:cNvSpPr>
          <p:nvPr>
            <p:ph type="sldNum" sz="quarter" idx="5"/>
          </p:nvPr>
        </p:nvSpPr>
        <p:spPr/>
        <p:txBody>
          <a:bodyPr/>
          <a:lstStyle/>
          <a:p>
            <a:fld id="{40C22AC7-7203-4FDE-B87D-684B0A4C0EDD}" type="slidenum">
              <a:rPr lang="en-US" smtClean="0"/>
              <a:t>41</a:t>
            </a:fld>
            <a:endParaRPr lang="en-US"/>
          </a:p>
        </p:txBody>
      </p:sp>
    </p:spTree>
    <p:extLst>
      <p:ext uri="{BB962C8B-B14F-4D97-AF65-F5344CB8AC3E}">
        <p14:creationId xmlns:p14="http://schemas.microsoft.com/office/powerpoint/2010/main" val="746586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https://epmonthly.com/article/whats-important-savings-rate-investment-returns/</a:t>
            </a:r>
          </a:p>
        </p:txBody>
      </p:sp>
      <p:sp>
        <p:nvSpPr>
          <p:cNvPr id="4" name="Slide Number Placeholder 3"/>
          <p:cNvSpPr>
            <a:spLocks noGrp="1"/>
          </p:cNvSpPr>
          <p:nvPr>
            <p:ph type="sldNum" sz="quarter" idx="5"/>
          </p:nvPr>
        </p:nvSpPr>
        <p:spPr/>
        <p:txBody>
          <a:bodyPr/>
          <a:lstStyle/>
          <a:p>
            <a:fld id="{40C22AC7-7203-4FDE-B87D-684B0A4C0EDD}" type="slidenum">
              <a:rPr lang="en-US" smtClean="0"/>
              <a:t>42</a:t>
            </a:fld>
            <a:endParaRPr lang="en-US"/>
          </a:p>
        </p:txBody>
      </p:sp>
    </p:spTree>
    <p:extLst>
      <p:ext uri="{BB962C8B-B14F-4D97-AF65-F5344CB8AC3E}">
        <p14:creationId xmlns:p14="http://schemas.microsoft.com/office/powerpoint/2010/main" val="17628725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https://www.businessinsider.com/personal-finance/amazing-power-of-compound-interest-2014-7</a:t>
            </a:r>
          </a:p>
        </p:txBody>
      </p:sp>
      <p:sp>
        <p:nvSpPr>
          <p:cNvPr id="4" name="Slide Number Placeholder 3"/>
          <p:cNvSpPr>
            <a:spLocks noGrp="1"/>
          </p:cNvSpPr>
          <p:nvPr>
            <p:ph type="sldNum" sz="quarter" idx="5"/>
          </p:nvPr>
        </p:nvSpPr>
        <p:spPr/>
        <p:txBody>
          <a:bodyPr/>
          <a:lstStyle/>
          <a:p>
            <a:fld id="{40C22AC7-7203-4FDE-B87D-684B0A4C0EDD}" type="slidenum">
              <a:rPr lang="en-US" smtClean="0"/>
              <a:t>43</a:t>
            </a:fld>
            <a:endParaRPr lang="en-US"/>
          </a:p>
        </p:txBody>
      </p:sp>
    </p:spTree>
    <p:extLst>
      <p:ext uri="{BB962C8B-B14F-4D97-AF65-F5344CB8AC3E}">
        <p14:creationId xmlns:p14="http://schemas.microsoft.com/office/powerpoint/2010/main" val="42720338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https://www.businessinsider.com/personal-finance/amazing-power-of-compound-interest-2014-7</a:t>
            </a:r>
          </a:p>
        </p:txBody>
      </p:sp>
      <p:sp>
        <p:nvSpPr>
          <p:cNvPr id="4" name="Slide Number Placeholder 3"/>
          <p:cNvSpPr>
            <a:spLocks noGrp="1"/>
          </p:cNvSpPr>
          <p:nvPr>
            <p:ph type="sldNum" sz="quarter" idx="5"/>
          </p:nvPr>
        </p:nvSpPr>
        <p:spPr/>
        <p:txBody>
          <a:bodyPr/>
          <a:lstStyle/>
          <a:p>
            <a:fld id="{40C22AC7-7203-4FDE-B87D-684B0A4C0EDD}" type="slidenum">
              <a:rPr lang="en-US" smtClean="0"/>
              <a:t>44</a:t>
            </a:fld>
            <a:endParaRPr lang="en-US"/>
          </a:p>
        </p:txBody>
      </p:sp>
    </p:spTree>
    <p:extLst>
      <p:ext uri="{BB962C8B-B14F-4D97-AF65-F5344CB8AC3E}">
        <p14:creationId xmlns:p14="http://schemas.microsoft.com/office/powerpoint/2010/main" val="21519110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https://novelinvestor.com/asset-class-returns/</a:t>
            </a:r>
          </a:p>
        </p:txBody>
      </p:sp>
      <p:sp>
        <p:nvSpPr>
          <p:cNvPr id="4" name="Slide Number Placeholder 3"/>
          <p:cNvSpPr>
            <a:spLocks noGrp="1"/>
          </p:cNvSpPr>
          <p:nvPr>
            <p:ph type="sldNum" sz="quarter" idx="5"/>
          </p:nvPr>
        </p:nvSpPr>
        <p:spPr/>
        <p:txBody>
          <a:bodyPr/>
          <a:lstStyle/>
          <a:p>
            <a:fld id="{40C22AC7-7203-4FDE-B87D-684B0A4C0EDD}" type="slidenum">
              <a:rPr lang="en-US" smtClean="0"/>
              <a:t>45</a:t>
            </a:fld>
            <a:endParaRPr lang="en-US"/>
          </a:p>
        </p:txBody>
      </p:sp>
    </p:spTree>
    <p:extLst>
      <p:ext uri="{BB962C8B-B14F-4D97-AF65-F5344CB8AC3E}">
        <p14:creationId xmlns:p14="http://schemas.microsoft.com/office/powerpoint/2010/main" val="41055335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https://investor.vanguard.com/investor-resources-education/education/model-portfolio-allocation</a:t>
            </a:r>
          </a:p>
        </p:txBody>
      </p:sp>
      <p:sp>
        <p:nvSpPr>
          <p:cNvPr id="4" name="Slide Number Placeholder 3"/>
          <p:cNvSpPr>
            <a:spLocks noGrp="1"/>
          </p:cNvSpPr>
          <p:nvPr>
            <p:ph type="sldNum" sz="quarter" idx="5"/>
          </p:nvPr>
        </p:nvSpPr>
        <p:spPr/>
        <p:txBody>
          <a:bodyPr/>
          <a:lstStyle/>
          <a:p>
            <a:fld id="{40C22AC7-7203-4FDE-B87D-684B0A4C0EDD}" type="slidenum">
              <a:rPr lang="en-US" smtClean="0"/>
              <a:t>46</a:t>
            </a:fld>
            <a:endParaRPr lang="en-US"/>
          </a:p>
        </p:txBody>
      </p:sp>
    </p:spTree>
    <p:extLst>
      <p:ext uri="{BB962C8B-B14F-4D97-AF65-F5344CB8AC3E}">
        <p14:creationId xmlns:p14="http://schemas.microsoft.com/office/powerpoint/2010/main" val="852702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https://www.bmogam.com/us-en/advisors/market-charts/the-rule-of-72/</a:t>
            </a:r>
          </a:p>
        </p:txBody>
      </p:sp>
      <p:sp>
        <p:nvSpPr>
          <p:cNvPr id="4" name="Slide Number Placeholder 3"/>
          <p:cNvSpPr>
            <a:spLocks noGrp="1"/>
          </p:cNvSpPr>
          <p:nvPr>
            <p:ph type="sldNum" sz="quarter" idx="5"/>
          </p:nvPr>
        </p:nvSpPr>
        <p:spPr/>
        <p:txBody>
          <a:bodyPr/>
          <a:lstStyle/>
          <a:p>
            <a:fld id="{40C22AC7-7203-4FDE-B87D-684B0A4C0EDD}" type="slidenum">
              <a:rPr lang="en-US" smtClean="0"/>
              <a:t>47</a:t>
            </a:fld>
            <a:endParaRPr lang="en-US"/>
          </a:p>
        </p:txBody>
      </p:sp>
    </p:spTree>
    <p:extLst>
      <p:ext uri="{BB962C8B-B14F-4D97-AF65-F5344CB8AC3E}">
        <p14:creationId xmlns:p14="http://schemas.microsoft.com/office/powerpoint/2010/main" val="37883953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https://about.vanguard.com/what-sets-vanguard-apart/the-benefits-of-lower-costs/</a:t>
            </a:r>
          </a:p>
        </p:txBody>
      </p:sp>
      <p:sp>
        <p:nvSpPr>
          <p:cNvPr id="4" name="Slide Number Placeholder 3"/>
          <p:cNvSpPr>
            <a:spLocks noGrp="1"/>
          </p:cNvSpPr>
          <p:nvPr>
            <p:ph type="sldNum" sz="quarter" idx="5"/>
          </p:nvPr>
        </p:nvSpPr>
        <p:spPr/>
        <p:txBody>
          <a:bodyPr/>
          <a:lstStyle/>
          <a:p>
            <a:fld id="{40C22AC7-7203-4FDE-B87D-684B0A4C0EDD}" type="slidenum">
              <a:rPr lang="en-US" smtClean="0"/>
              <a:t>48</a:t>
            </a:fld>
            <a:endParaRPr lang="en-US"/>
          </a:p>
        </p:txBody>
      </p:sp>
    </p:spTree>
    <p:extLst>
      <p:ext uri="{BB962C8B-B14F-4D97-AF65-F5344CB8AC3E}">
        <p14:creationId xmlns:p14="http://schemas.microsoft.com/office/powerpoint/2010/main" val="37401811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defTabSz="914400" rtl="0" eaLnBrk="1" fontAlgn="auto" latinLnBrk="0" hangingPunct="1">
              <a:lnSpc>
                <a:spcPct val="100000"/>
              </a:lnSpc>
              <a:spcBef>
                <a:spcPts val="0"/>
              </a:spcBef>
              <a:spcAft>
                <a:spcPts val="0"/>
              </a:spcAft>
              <a:buClrTx/>
              <a:buSzTx/>
              <a:tabLst/>
              <a:defRPr/>
            </a:pPr>
            <a:r>
              <a:rPr lang="en-US" sz="1200" dirty="0"/>
              <a:t>https://rkcapital.com/articles/markets-have-rewarded-discipline/</a:t>
            </a:r>
          </a:p>
        </p:txBody>
      </p:sp>
      <p:sp>
        <p:nvSpPr>
          <p:cNvPr id="4" name="Slide Number Placeholder 3"/>
          <p:cNvSpPr>
            <a:spLocks noGrp="1"/>
          </p:cNvSpPr>
          <p:nvPr>
            <p:ph type="sldNum" sz="quarter" idx="5"/>
          </p:nvPr>
        </p:nvSpPr>
        <p:spPr/>
        <p:txBody>
          <a:bodyPr/>
          <a:lstStyle/>
          <a:p>
            <a:fld id="{40C22AC7-7203-4FDE-B87D-684B0A4C0EDD}" type="slidenum">
              <a:rPr lang="en-US" smtClean="0"/>
              <a:t>49</a:t>
            </a:fld>
            <a:endParaRPr lang="en-US"/>
          </a:p>
        </p:txBody>
      </p:sp>
    </p:spTree>
    <p:extLst>
      <p:ext uri="{BB962C8B-B14F-4D97-AF65-F5344CB8AC3E}">
        <p14:creationId xmlns:p14="http://schemas.microsoft.com/office/powerpoint/2010/main" val="2163420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https://www.medscape.com/slideshow/2024-wealth-debt-6017160?_gl=1*1xi7yxf*_gcl_au*OTg3Mzc4MjYyLjE3NDQ4NDc4NDI.#2</a:t>
            </a:r>
          </a:p>
        </p:txBody>
      </p:sp>
      <p:sp>
        <p:nvSpPr>
          <p:cNvPr id="4" name="Slide Number Placeholder 3"/>
          <p:cNvSpPr>
            <a:spLocks noGrp="1"/>
          </p:cNvSpPr>
          <p:nvPr>
            <p:ph type="sldNum" sz="quarter" idx="5"/>
          </p:nvPr>
        </p:nvSpPr>
        <p:spPr/>
        <p:txBody>
          <a:bodyPr/>
          <a:lstStyle/>
          <a:p>
            <a:fld id="{40C22AC7-7203-4FDE-B87D-684B0A4C0EDD}" type="slidenum">
              <a:rPr lang="en-US" smtClean="0"/>
              <a:t>5</a:t>
            </a:fld>
            <a:endParaRPr lang="en-US"/>
          </a:p>
        </p:txBody>
      </p:sp>
    </p:spTree>
    <p:extLst>
      <p:ext uri="{BB962C8B-B14F-4D97-AF65-F5344CB8AC3E}">
        <p14:creationId xmlns:p14="http://schemas.microsoft.com/office/powerpoint/2010/main" val="6947782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https://www.arecainternational.com/market-timing-v-staying-invested-the-facts/</a:t>
            </a:r>
          </a:p>
        </p:txBody>
      </p:sp>
      <p:sp>
        <p:nvSpPr>
          <p:cNvPr id="4" name="Slide Number Placeholder 3"/>
          <p:cNvSpPr>
            <a:spLocks noGrp="1"/>
          </p:cNvSpPr>
          <p:nvPr>
            <p:ph type="sldNum" sz="quarter" idx="5"/>
          </p:nvPr>
        </p:nvSpPr>
        <p:spPr/>
        <p:txBody>
          <a:bodyPr/>
          <a:lstStyle/>
          <a:p>
            <a:fld id="{40C22AC7-7203-4FDE-B87D-684B0A4C0EDD}" type="slidenum">
              <a:rPr lang="en-US" smtClean="0"/>
              <a:t>50</a:t>
            </a:fld>
            <a:endParaRPr lang="en-US"/>
          </a:p>
        </p:txBody>
      </p:sp>
    </p:spTree>
    <p:extLst>
      <p:ext uri="{BB962C8B-B14F-4D97-AF65-F5344CB8AC3E}">
        <p14:creationId xmlns:p14="http://schemas.microsoft.com/office/powerpoint/2010/main" val="5314619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tabLst>
                <a:tab pos="483306" algn="l"/>
              </a:tabLst>
            </a:pPr>
            <a:endParaRPr lang="en-US"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C22AC7-7203-4FDE-B87D-684B0A4C0EDD}" type="slidenum">
              <a:rPr lang="en-US" smtClean="0"/>
              <a:t>51</a:t>
            </a:fld>
            <a:endParaRPr lang="en-US"/>
          </a:p>
        </p:txBody>
      </p:sp>
    </p:spTree>
    <p:extLst>
      <p:ext uri="{BB962C8B-B14F-4D97-AF65-F5344CB8AC3E}">
        <p14:creationId xmlns:p14="http://schemas.microsoft.com/office/powerpoint/2010/main" val="34638621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https://retirementplans.vanguard.com/VGApp/pe/pubeducation/investing/LTgoals/TargetRetirementFunds.jsf</a:t>
            </a:r>
          </a:p>
        </p:txBody>
      </p:sp>
      <p:sp>
        <p:nvSpPr>
          <p:cNvPr id="4" name="Slide Number Placeholder 3"/>
          <p:cNvSpPr>
            <a:spLocks noGrp="1"/>
          </p:cNvSpPr>
          <p:nvPr>
            <p:ph type="sldNum" sz="quarter" idx="5"/>
          </p:nvPr>
        </p:nvSpPr>
        <p:spPr/>
        <p:txBody>
          <a:bodyPr/>
          <a:lstStyle/>
          <a:p>
            <a:fld id="{40C22AC7-7203-4FDE-B87D-684B0A4C0EDD}" type="slidenum">
              <a:rPr lang="en-US" smtClean="0"/>
              <a:t>52</a:t>
            </a:fld>
            <a:endParaRPr lang="en-US"/>
          </a:p>
        </p:txBody>
      </p:sp>
    </p:spTree>
    <p:extLst>
      <p:ext uri="{BB962C8B-B14F-4D97-AF65-F5344CB8AC3E}">
        <p14:creationId xmlns:p14="http://schemas.microsoft.com/office/powerpoint/2010/main" val="32012962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tabLst>
                <a:tab pos="483306"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C22AC7-7203-4FDE-B87D-684B0A4C0EDD}" type="slidenum">
              <a:rPr lang="en-US" smtClean="0"/>
              <a:t>53</a:t>
            </a:fld>
            <a:endParaRPr lang="en-US"/>
          </a:p>
        </p:txBody>
      </p:sp>
    </p:spTree>
    <p:extLst>
      <p:ext uri="{BB962C8B-B14F-4D97-AF65-F5344CB8AC3E}">
        <p14:creationId xmlns:p14="http://schemas.microsoft.com/office/powerpoint/2010/main" val="12168216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tabLst>
                <a:tab pos="483306" algn="l"/>
              </a:tabLst>
            </a:pPr>
            <a:endParaRPr lang="en-US"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C22AC7-7203-4FDE-B87D-684B0A4C0EDD}" type="slidenum">
              <a:rPr lang="en-US" smtClean="0"/>
              <a:t>54</a:t>
            </a:fld>
            <a:endParaRPr lang="en-US"/>
          </a:p>
        </p:txBody>
      </p:sp>
    </p:spTree>
    <p:extLst>
      <p:ext uri="{BB962C8B-B14F-4D97-AF65-F5344CB8AC3E}">
        <p14:creationId xmlns:p14="http://schemas.microsoft.com/office/powerpoint/2010/main" val="1721398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tabLst>
                <a:tab pos="483306"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C22AC7-7203-4FDE-B87D-684B0A4C0EDD}" type="slidenum">
              <a:rPr lang="en-US" smtClean="0"/>
              <a:t>55</a:t>
            </a:fld>
            <a:endParaRPr lang="en-US"/>
          </a:p>
        </p:txBody>
      </p:sp>
    </p:spTree>
    <p:extLst>
      <p:ext uri="{BB962C8B-B14F-4D97-AF65-F5344CB8AC3E}">
        <p14:creationId xmlns:p14="http://schemas.microsoft.com/office/powerpoint/2010/main" val="36697002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tabLst>
                <a:tab pos="483306" algn="l"/>
              </a:tabLst>
            </a:pPr>
            <a:endParaRPr lang="en-US"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C22AC7-7203-4FDE-B87D-684B0A4C0EDD}" type="slidenum">
              <a:rPr lang="en-US" smtClean="0"/>
              <a:t>56</a:t>
            </a:fld>
            <a:endParaRPr lang="en-US"/>
          </a:p>
        </p:txBody>
      </p:sp>
    </p:spTree>
    <p:extLst>
      <p:ext uri="{BB962C8B-B14F-4D97-AF65-F5344CB8AC3E}">
        <p14:creationId xmlns:p14="http://schemas.microsoft.com/office/powerpoint/2010/main" val="23272223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0C22AC7-7203-4FDE-B87D-684B0A4C0EDD}" type="slidenum">
              <a:rPr lang="en-US" smtClean="0"/>
              <a:t>57</a:t>
            </a:fld>
            <a:endParaRPr lang="en-US"/>
          </a:p>
        </p:txBody>
      </p:sp>
    </p:spTree>
    <p:extLst>
      <p:ext uri="{BB962C8B-B14F-4D97-AF65-F5344CB8AC3E}">
        <p14:creationId xmlns:p14="http://schemas.microsoft.com/office/powerpoint/2010/main" val="28409604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tabLst>
                <a:tab pos="483306"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C22AC7-7203-4FDE-B87D-684B0A4C0EDD}" type="slidenum">
              <a:rPr lang="en-US" smtClean="0"/>
              <a:t>58</a:t>
            </a:fld>
            <a:endParaRPr lang="en-US"/>
          </a:p>
        </p:txBody>
      </p:sp>
    </p:spTree>
    <p:extLst>
      <p:ext uri="{BB962C8B-B14F-4D97-AF65-F5344CB8AC3E}">
        <p14:creationId xmlns:p14="http://schemas.microsoft.com/office/powerpoint/2010/main" val="22099094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tabLst>
                <a:tab pos="483306"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C22AC7-7203-4FDE-B87D-684B0A4C0EDD}" type="slidenum">
              <a:rPr lang="en-US" smtClean="0"/>
              <a:t>59</a:t>
            </a:fld>
            <a:endParaRPr lang="en-US"/>
          </a:p>
        </p:txBody>
      </p:sp>
    </p:spTree>
    <p:extLst>
      <p:ext uri="{BB962C8B-B14F-4D97-AF65-F5344CB8AC3E}">
        <p14:creationId xmlns:p14="http://schemas.microsoft.com/office/powerpoint/2010/main" val="3904804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https://www.medscape.com/slideshow/2024-wealth-debt-6017160?_gl=1*1xi7yxf*_gcl_au*OTg3Mzc4MjYyLjE3NDQ4NDc4NDI.#4</a:t>
            </a:r>
          </a:p>
        </p:txBody>
      </p:sp>
      <p:sp>
        <p:nvSpPr>
          <p:cNvPr id="4" name="Slide Number Placeholder 3"/>
          <p:cNvSpPr>
            <a:spLocks noGrp="1"/>
          </p:cNvSpPr>
          <p:nvPr>
            <p:ph type="sldNum" sz="quarter" idx="5"/>
          </p:nvPr>
        </p:nvSpPr>
        <p:spPr/>
        <p:txBody>
          <a:bodyPr/>
          <a:lstStyle/>
          <a:p>
            <a:fld id="{40C22AC7-7203-4FDE-B87D-684B0A4C0EDD}" type="slidenum">
              <a:rPr lang="en-US" smtClean="0"/>
              <a:t>6</a:t>
            </a:fld>
            <a:endParaRPr lang="en-US"/>
          </a:p>
        </p:txBody>
      </p:sp>
    </p:spTree>
    <p:extLst>
      <p:ext uri="{BB962C8B-B14F-4D97-AF65-F5344CB8AC3E}">
        <p14:creationId xmlns:p14="http://schemas.microsoft.com/office/powerpoint/2010/main" val="22565763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https://www.whitecoatinvestor.com/financial-waterfalls-for-new-residents-and-attendings/</a:t>
            </a:r>
          </a:p>
        </p:txBody>
      </p:sp>
      <p:sp>
        <p:nvSpPr>
          <p:cNvPr id="4" name="Slide Number Placeholder 3"/>
          <p:cNvSpPr>
            <a:spLocks noGrp="1"/>
          </p:cNvSpPr>
          <p:nvPr>
            <p:ph type="sldNum" sz="quarter" idx="5"/>
          </p:nvPr>
        </p:nvSpPr>
        <p:spPr/>
        <p:txBody>
          <a:bodyPr/>
          <a:lstStyle/>
          <a:p>
            <a:fld id="{40C22AC7-7203-4FDE-B87D-684B0A4C0EDD}" type="slidenum">
              <a:rPr lang="en-US" smtClean="0"/>
              <a:t>60</a:t>
            </a:fld>
            <a:endParaRPr lang="en-US"/>
          </a:p>
        </p:txBody>
      </p:sp>
    </p:spTree>
    <p:extLst>
      <p:ext uri="{BB962C8B-B14F-4D97-AF65-F5344CB8AC3E}">
        <p14:creationId xmlns:p14="http://schemas.microsoft.com/office/powerpoint/2010/main" val="31705307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C22AC7-7203-4FDE-B87D-684B0A4C0EDD}" type="slidenum">
              <a:rPr lang="en-US" smtClean="0"/>
              <a:t>61</a:t>
            </a:fld>
            <a:endParaRPr lang="en-US"/>
          </a:p>
        </p:txBody>
      </p:sp>
    </p:spTree>
    <p:extLst>
      <p:ext uri="{BB962C8B-B14F-4D97-AF65-F5344CB8AC3E}">
        <p14:creationId xmlns:p14="http://schemas.microsoft.com/office/powerpoint/2010/main" val="28143627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0C22AC7-7203-4FDE-B87D-684B0A4C0EDD}" type="slidenum">
              <a:rPr lang="en-US" smtClean="0"/>
              <a:t>63</a:t>
            </a:fld>
            <a:endParaRPr lang="en-US"/>
          </a:p>
        </p:txBody>
      </p:sp>
    </p:spTree>
    <p:extLst>
      <p:ext uri="{BB962C8B-B14F-4D97-AF65-F5344CB8AC3E}">
        <p14:creationId xmlns:p14="http://schemas.microsoft.com/office/powerpoint/2010/main" val="1986310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https://www.medscape.com/slideshow/2023-compensation-wealth-debt-6016481#5</a:t>
            </a:r>
          </a:p>
        </p:txBody>
      </p:sp>
      <p:sp>
        <p:nvSpPr>
          <p:cNvPr id="4" name="Slide Number Placeholder 3"/>
          <p:cNvSpPr>
            <a:spLocks noGrp="1"/>
          </p:cNvSpPr>
          <p:nvPr>
            <p:ph type="sldNum" sz="quarter" idx="5"/>
          </p:nvPr>
        </p:nvSpPr>
        <p:spPr/>
        <p:txBody>
          <a:bodyPr/>
          <a:lstStyle/>
          <a:p>
            <a:fld id="{40C22AC7-7203-4FDE-B87D-684B0A4C0EDD}" type="slidenum">
              <a:rPr lang="en-US" smtClean="0"/>
              <a:t>7</a:t>
            </a:fld>
            <a:endParaRPr lang="en-US"/>
          </a:p>
        </p:txBody>
      </p:sp>
    </p:spTree>
    <p:extLst>
      <p:ext uri="{BB962C8B-B14F-4D97-AF65-F5344CB8AC3E}">
        <p14:creationId xmlns:p14="http://schemas.microsoft.com/office/powerpoint/2010/main" val="2761714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0C22AC7-7203-4FDE-B87D-684B0A4C0EDD}" type="slidenum">
              <a:rPr lang="en-US" smtClean="0"/>
              <a:t>8</a:t>
            </a:fld>
            <a:endParaRPr lang="en-US"/>
          </a:p>
        </p:txBody>
      </p:sp>
    </p:spTree>
    <p:extLst>
      <p:ext uri="{BB962C8B-B14F-4D97-AF65-F5344CB8AC3E}">
        <p14:creationId xmlns:p14="http://schemas.microsoft.com/office/powerpoint/2010/main" val="2676329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tabLst>
                <a:tab pos="483306" algn="l"/>
              </a:tabLst>
            </a:pPr>
            <a:endParaRPr lang="en-US"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C22AC7-7203-4FDE-B87D-684B0A4C0EDD}" type="slidenum">
              <a:rPr lang="en-US" smtClean="0"/>
              <a:t>9</a:t>
            </a:fld>
            <a:endParaRPr lang="en-US"/>
          </a:p>
        </p:txBody>
      </p:sp>
    </p:spTree>
    <p:extLst>
      <p:ext uri="{BB962C8B-B14F-4D97-AF65-F5344CB8AC3E}">
        <p14:creationId xmlns:p14="http://schemas.microsoft.com/office/powerpoint/2010/main" val="649129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CE58A3-D207-45DF-8409-6C98FC8589CC}" type="datetime1">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D7BBC-FAC0-4A71-B02F-F1231F6D875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1146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6B796A-3E41-4AC2-B8B9-0EDFA79598D2}" type="datetime1">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D7BBC-FAC0-4A71-B02F-F1231F6D875F}" type="slidenum">
              <a:rPr lang="en-US" smtClean="0"/>
              <a:t>‹#›</a:t>
            </a:fld>
            <a:endParaRPr lang="en-US"/>
          </a:p>
        </p:txBody>
      </p:sp>
    </p:spTree>
    <p:extLst>
      <p:ext uri="{BB962C8B-B14F-4D97-AF65-F5344CB8AC3E}">
        <p14:creationId xmlns:p14="http://schemas.microsoft.com/office/powerpoint/2010/main" val="4045045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403D13-4F71-4569-8793-70E1FB4994DE}" type="datetime1">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D7BBC-FAC0-4A71-B02F-F1231F6D875F}" type="slidenum">
              <a:rPr lang="en-US" smtClean="0"/>
              <a:t>‹#›</a:t>
            </a:fld>
            <a:endParaRPr lang="en-US"/>
          </a:p>
        </p:txBody>
      </p:sp>
    </p:spTree>
    <p:extLst>
      <p:ext uri="{BB962C8B-B14F-4D97-AF65-F5344CB8AC3E}">
        <p14:creationId xmlns:p14="http://schemas.microsoft.com/office/powerpoint/2010/main" val="3472119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48EE5E-95FD-49A7-9502-6FEDE715537A}" type="datetime1">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D7BBC-FAC0-4A71-B02F-F1231F6D875F}" type="slidenum">
              <a:rPr lang="en-US" smtClean="0"/>
              <a:t>‹#›</a:t>
            </a:fld>
            <a:endParaRPr lang="en-US"/>
          </a:p>
        </p:txBody>
      </p:sp>
    </p:spTree>
    <p:extLst>
      <p:ext uri="{BB962C8B-B14F-4D97-AF65-F5344CB8AC3E}">
        <p14:creationId xmlns:p14="http://schemas.microsoft.com/office/powerpoint/2010/main" val="834489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323FB3-90C9-4871-9363-BBF2C84707AE}" type="datetime1">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D7BBC-FAC0-4A71-B02F-F1231F6D875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1178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19383C-81E5-4F1D-BECE-7C318196E9D1}" type="datetime1">
              <a:rPr lang="en-US" smtClean="0"/>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7D7BBC-FAC0-4A71-B02F-F1231F6D875F}" type="slidenum">
              <a:rPr lang="en-US" smtClean="0"/>
              <a:t>‹#›</a:t>
            </a:fld>
            <a:endParaRPr lang="en-US"/>
          </a:p>
        </p:txBody>
      </p:sp>
    </p:spTree>
    <p:extLst>
      <p:ext uri="{BB962C8B-B14F-4D97-AF65-F5344CB8AC3E}">
        <p14:creationId xmlns:p14="http://schemas.microsoft.com/office/powerpoint/2010/main" val="1894380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03DE90-1691-47CC-AEF4-8171F9016B88}" type="datetime1">
              <a:rPr lang="en-US" smtClean="0"/>
              <a:t>7/9/2025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7D7BBC-FAC0-4A71-B02F-F1231F6D875F}" type="slidenum">
              <a:rPr lang="en-US" smtClean="0"/>
              <a:t>‹#›</a:t>
            </a:fld>
            <a:endParaRPr lang="en-US"/>
          </a:p>
        </p:txBody>
      </p:sp>
    </p:spTree>
    <p:extLst>
      <p:ext uri="{BB962C8B-B14F-4D97-AF65-F5344CB8AC3E}">
        <p14:creationId xmlns:p14="http://schemas.microsoft.com/office/powerpoint/2010/main" val="1450894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A56859-FD7F-46F5-AD74-C1587D34B321}" type="datetime1">
              <a:rPr lang="en-US" smtClean="0"/>
              <a:t>7/9/2025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7D7BBC-FAC0-4A71-B02F-F1231F6D875F}" type="slidenum">
              <a:rPr lang="en-US" smtClean="0"/>
              <a:t>‹#›</a:t>
            </a:fld>
            <a:endParaRPr lang="en-US"/>
          </a:p>
        </p:txBody>
      </p:sp>
    </p:spTree>
    <p:extLst>
      <p:ext uri="{BB962C8B-B14F-4D97-AF65-F5344CB8AC3E}">
        <p14:creationId xmlns:p14="http://schemas.microsoft.com/office/powerpoint/2010/main" val="4254271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C4069A1-0C4F-4EA7-9E18-E6F7615290DB}" type="datetime1">
              <a:rPr lang="en-US" smtClean="0"/>
              <a:t>7/9/2025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27D7BBC-FAC0-4A71-B02F-F1231F6D875F}" type="slidenum">
              <a:rPr lang="en-US" smtClean="0"/>
              <a:t>‹#›</a:t>
            </a:fld>
            <a:endParaRPr lang="en-US"/>
          </a:p>
        </p:txBody>
      </p:sp>
    </p:spTree>
    <p:extLst>
      <p:ext uri="{BB962C8B-B14F-4D97-AF65-F5344CB8AC3E}">
        <p14:creationId xmlns:p14="http://schemas.microsoft.com/office/powerpoint/2010/main" val="477168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3DDC0A2-70AB-4CE7-9B5B-19D042C569FA}" type="datetime1">
              <a:rPr lang="en-US" smtClean="0"/>
              <a:t>7/9/2025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7D7BBC-FAC0-4A71-B02F-F1231F6D875F}" type="slidenum">
              <a:rPr lang="en-US" smtClean="0"/>
              <a:t>‹#›</a:t>
            </a:fld>
            <a:endParaRPr lang="en-US"/>
          </a:p>
        </p:txBody>
      </p:sp>
    </p:spTree>
    <p:extLst>
      <p:ext uri="{BB962C8B-B14F-4D97-AF65-F5344CB8AC3E}">
        <p14:creationId xmlns:p14="http://schemas.microsoft.com/office/powerpoint/2010/main" val="1836885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B006B6-F36C-4888-9DD1-D1D9C5A8D44C}" type="datetime1">
              <a:rPr lang="en-US" smtClean="0"/>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7D7BBC-FAC0-4A71-B02F-F1231F6D875F}" type="slidenum">
              <a:rPr lang="en-US" smtClean="0"/>
              <a:t>‹#›</a:t>
            </a:fld>
            <a:endParaRPr lang="en-US"/>
          </a:p>
        </p:txBody>
      </p:sp>
    </p:spTree>
    <p:extLst>
      <p:ext uri="{BB962C8B-B14F-4D97-AF65-F5344CB8AC3E}">
        <p14:creationId xmlns:p14="http://schemas.microsoft.com/office/powerpoint/2010/main" val="3059240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2AB67A0-40B4-4892-9787-8AC1303B6954}" type="datetime1">
              <a:rPr lang="en-US" smtClean="0"/>
              <a:t>7/9/2025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7D7BBC-FAC0-4A71-B02F-F1231F6D875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70248"/>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medscape.com/slideshow/2024-wealth-debt-6017160?_gl=1*1xi7yxf*_gcl_au*OTg3Mzc4MjYyLjE3NDQ4NDc4NDI.#1" TargetMode="External"/><Relationship Id="rId2" Type="http://schemas.openxmlformats.org/officeDocument/2006/relationships/hyperlink" Target="https://www.medscape.com/slideshow/2025-compensation-overview-6018103?ecd=WNL_physrep_250416_MSCPEDIT_comp-report_etid7364127&amp;uac=234869BV&amp;impID=7364127#1" TargetMode="External"/><Relationship Id="rId1" Type="http://schemas.openxmlformats.org/officeDocument/2006/relationships/slideLayout" Target="../slideLayouts/slideLayout2.xml"/><Relationship Id="rId5" Type="http://schemas.openxmlformats.org/officeDocument/2006/relationships/hyperlink" Target="https://www.huduser.gov/portal/datasets/il/il21/Medians2021.pdf" TargetMode="External"/><Relationship Id="rId4" Type="http://schemas.openxmlformats.org/officeDocument/2006/relationships/hyperlink" Target="https://www.medscape.com/slideshow/2023-compensation-wealth-debt-6016481#5"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8ADC6-F603-4A4D-BE1C-0957A8735005}"/>
              </a:ext>
            </a:extLst>
          </p:cNvPr>
          <p:cNvSpPr>
            <a:spLocks noGrp="1"/>
          </p:cNvSpPr>
          <p:nvPr>
            <p:ph type="ctrTitle"/>
          </p:nvPr>
        </p:nvSpPr>
        <p:spPr/>
        <p:txBody>
          <a:bodyPr/>
          <a:lstStyle/>
          <a:p>
            <a:r>
              <a:rPr lang="en-US" b="1" dirty="0"/>
              <a:t>Financial Literacy and Wellness</a:t>
            </a:r>
          </a:p>
        </p:txBody>
      </p:sp>
      <p:sp>
        <p:nvSpPr>
          <p:cNvPr id="3" name="Subtitle 2">
            <a:extLst>
              <a:ext uri="{FF2B5EF4-FFF2-40B4-BE49-F238E27FC236}">
                <a16:creationId xmlns:a16="http://schemas.microsoft.com/office/drawing/2014/main" id="{DE07C8CC-774E-44E6-905C-BB39AAFF9DA8}"/>
              </a:ext>
            </a:extLst>
          </p:cNvPr>
          <p:cNvSpPr>
            <a:spLocks noGrp="1"/>
          </p:cNvSpPr>
          <p:nvPr>
            <p:ph type="subTitle" idx="1"/>
          </p:nvPr>
        </p:nvSpPr>
        <p:spPr/>
        <p:txBody>
          <a:bodyPr>
            <a:normAutofit fontScale="85000" lnSpcReduction="20000"/>
          </a:bodyPr>
          <a:lstStyle/>
          <a:p>
            <a:endParaRPr lang="en-US" dirty="0"/>
          </a:p>
          <a:p>
            <a:r>
              <a:rPr lang="en-US" dirty="0"/>
              <a:t>Katie Yanagisawa, DO</a:t>
            </a:r>
          </a:p>
          <a:p>
            <a:r>
              <a:rPr lang="en-US" dirty="0"/>
              <a:t>MAY 7, 2025</a:t>
            </a:r>
          </a:p>
        </p:txBody>
      </p:sp>
      <p:sp>
        <p:nvSpPr>
          <p:cNvPr id="4" name="Slide Number Placeholder 3">
            <a:extLst>
              <a:ext uri="{FF2B5EF4-FFF2-40B4-BE49-F238E27FC236}">
                <a16:creationId xmlns:a16="http://schemas.microsoft.com/office/drawing/2014/main" id="{ECA14476-E6D3-41A3-B661-12668B254A7A}"/>
              </a:ext>
            </a:extLst>
          </p:cNvPr>
          <p:cNvSpPr>
            <a:spLocks noGrp="1"/>
          </p:cNvSpPr>
          <p:nvPr>
            <p:ph type="sldNum" sz="quarter" idx="12"/>
          </p:nvPr>
        </p:nvSpPr>
        <p:spPr/>
        <p:txBody>
          <a:bodyPr/>
          <a:lstStyle/>
          <a:p>
            <a:fld id="{C27D7BBC-FAC0-4A71-B02F-F1231F6D875F}" type="slidenum">
              <a:rPr lang="en-US" smtClean="0"/>
              <a:t>1</a:t>
            </a:fld>
            <a:endParaRPr lang="en-US"/>
          </a:p>
        </p:txBody>
      </p:sp>
    </p:spTree>
    <p:extLst>
      <p:ext uri="{BB962C8B-B14F-4D97-AF65-F5344CB8AC3E}">
        <p14:creationId xmlns:p14="http://schemas.microsoft.com/office/powerpoint/2010/main" val="3773332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7AEDF-ADF2-4063-A732-8BFB02051765}"/>
              </a:ext>
            </a:extLst>
          </p:cNvPr>
          <p:cNvSpPr>
            <a:spLocks noGrp="1"/>
          </p:cNvSpPr>
          <p:nvPr>
            <p:ph type="title"/>
          </p:nvPr>
        </p:nvSpPr>
        <p:spPr/>
        <p:txBody>
          <a:bodyPr/>
          <a:lstStyle/>
          <a:p>
            <a:r>
              <a:rPr lang="en-US" dirty="0"/>
              <a:t>Are Pediatric Fellows Financially Literate?</a:t>
            </a:r>
          </a:p>
        </p:txBody>
      </p:sp>
      <p:sp>
        <p:nvSpPr>
          <p:cNvPr id="3" name="Content Placeholder 2">
            <a:extLst>
              <a:ext uri="{FF2B5EF4-FFF2-40B4-BE49-F238E27FC236}">
                <a16:creationId xmlns:a16="http://schemas.microsoft.com/office/drawing/2014/main" id="{078A9FB9-AFE9-4AAD-8EE2-B5AF1F633B0F}"/>
              </a:ext>
            </a:extLst>
          </p:cNvPr>
          <p:cNvSpPr>
            <a:spLocks noGrp="1"/>
          </p:cNvSpPr>
          <p:nvPr>
            <p:ph idx="1"/>
          </p:nvPr>
        </p:nvSpPr>
        <p:spPr>
          <a:xfrm>
            <a:off x="1097280" y="1845734"/>
            <a:ext cx="10058400" cy="1326091"/>
          </a:xfrm>
        </p:spPr>
        <p:txBody>
          <a:bodyPr>
            <a:normAutofit/>
          </a:bodyPr>
          <a:lstStyle/>
          <a:p>
            <a:pPr marL="228600" indent="-228600">
              <a:buFont typeface="Arial" panose="020B0604020202020204" pitchFamily="34" charset="0"/>
              <a:buChar char="•"/>
            </a:pPr>
            <a:r>
              <a:rPr lang="en-US" dirty="0"/>
              <a:t>presented at PAS 2019</a:t>
            </a:r>
          </a:p>
          <a:p>
            <a:pPr marL="228600" indent="-228600">
              <a:buFont typeface="Arial" panose="020B0604020202020204" pitchFamily="34" charset="0"/>
              <a:buChar char="•"/>
            </a:pPr>
            <a:r>
              <a:rPr lang="en-US" dirty="0"/>
              <a:t>given survey with financial literacy test</a:t>
            </a:r>
          </a:p>
          <a:p>
            <a:pPr marL="228600" indent="-228600">
              <a:buFont typeface="Arial" panose="020B0604020202020204" pitchFamily="34" charset="0"/>
              <a:buChar char="•"/>
            </a:pPr>
            <a:r>
              <a:rPr lang="en-US" dirty="0"/>
              <a:t>pediatric fellows scored 35%</a:t>
            </a:r>
          </a:p>
          <a:p>
            <a:endParaRPr lang="en-US" dirty="0"/>
          </a:p>
        </p:txBody>
      </p:sp>
      <p:sp>
        <p:nvSpPr>
          <p:cNvPr id="7" name="Content Placeholder 2">
            <a:extLst>
              <a:ext uri="{FF2B5EF4-FFF2-40B4-BE49-F238E27FC236}">
                <a16:creationId xmlns:a16="http://schemas.microsoft.com/office/drawing/2014/main" id="{C37D4E44-F81F-4022-854D-2C8A847BA28C}"/>
              </a:ext>
            </a:extLst>
          </p:cNvPr>
          <p:cNvSpPr txBox="1">
            <a:spLocks/>
          </p:cNvSpPr>
          <p:nvPr/>
        </p:nvSpPr>
        <p:spPr>
          <a:xfrm>
            <a:off x="1097280" y="3217657"/>
            <a:ext cx="10058400" cy="42268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8600" indent="-228600">
              <a:buFont typeface="Arial" panose="020B0604020202020204" pitchFamily="34" charset="0"/>
              <a:buChar char="•"/>
            </a:pPr>
            <a:r>
              <a:rPr lang="en-US" dirty="0"/>
              <a:t>general population scored 40%</a:t>
            </a:r>
          </a:p>
          <a:p>
            <a:endParaRPr lang="en-US" dirty="0"/>
          </a:p>
        </p:txBody>
      </p:sp>
      <p:sp>
        <p:nvSpPr>
          <p:cNvPr id="8" name="Content Placeholder 2">
            <a:extLst>
              <a:ext uri="{FF2B5EF4-FFF2-40B4-BE49-F238E27FC236}">
                <a16:creationId xmlns:a16="http://schemas.microsoft.com/office/drawing/2014/main" id="{4ACC058C-F66B-4E2D-8FF5-047A770B118D}"/>
              </a:ext>
            </a:extLst>
          </p:cNvPr>
          <p:cNvSpPr txBox="1">
            <a:spLocks/>
          </p:cNvSpPr>
          <p:nvPr/>
        </p:nvSpPr>
        <p:spPr>
          <a:xfrm>
            <a:off x="1097280" y="3686175"/>
            <a:ext cx="10058400" cy="8593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8600" indent="-228600">
              <a:buFont typeface="Arial" panose="020B0604020202020204" pitchFamily="34" charset="0"/>
              <a:buChar char="•"/>
            </a:pPr>
            <a:r>
              <a:rPr lang="en-US" dirty="0"/>
              <a:t>77% were dissatisfied or extremely dissatisfied with their financial knowledge</a:t>
            </a:r>
          </a:p>
          <a:p>
            <a:pPr marL="228600" indent="-228600">
              <a:buFont typeface="Arial" panose="020B0604020202020204" pitchFamily="34" charset="0"/>
              <a:buChar char="•"/>
            </a:pPr>
            <a:r>
              <a:rPr lang="en-US" dirty="0"/>
              <a:t>90% agreed that financial education should be part of the core curriculum during medical training</a:t>
            </a:r>
          </a:p>
          <a:p>
            <a:endParaRPr lang="en-US" dirty="0"/>
          </a:p>
        </p:txBody>
      </p:sp>
      <p:sp>
        <p:nvSpPr>
          <p:cNvPr id="4" name="Slide Number Placeholder 3">
            <a:extLst>
              <a:ext uri="{FF2B5EF4-FFF2-40B4-BE49-F238E27FC236}">
                <a16:creationId xmlns:a16="http://schemas.microsoft.com/office/drawing/2014/main" id="{B1D4644A-7BE6-4742-9732-6AF485356409}"/>
              </a:ext>
            </a:extLst>
          </p:cNvPr>
          <p:cNvSpPr>
            <a:spLocks noGrp="1"/>
          </p:cNvSpPr>
          <p:nvPr>
            <p:ph type="sldNum" sz="quarter" idx="12"/>
          </p:nvPr>
        </p:nvSpPr>
        <p:spPr/>
        <p:txBody>
          <a:bodyPr/>
          <a:lstStyle/>
          <a:p>
            <a:fld id="{C27D7BBC-FAC0-4A71-B02F-F1231F6D875F}" type="slidenum">
              <a:rPr lang="en-US" smtClean="0"/>
              <a:t>10</a:t>
            </a:fld>
            <a:endParaRPr lang="en-US"/>
          </a:p>
        </p:txBody>
      </p:sp>
    </p:spTree>
    <p:extLst>
      <p:ext uri="{BB962C8B-B14F-4D97-AF65-F5344CB8AC3E}">
        <p14:creationId xmlns:p14="http://schemas.microsoft.com/office/powerpoint/2010/main" val="71770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49762-8337-4213-95A5-78B945BE4FC6}"/>
              </a:ext>
            </a:extLst>
          </p:cNvPr>
          <p:cNvSpPr>
            <a:spLocks noGrp="1"/>
          </p:cNvSpPr>
          <p:nvPr>
            <p:ph type="title"/>
          </p:nvPr>
        </p:nvSpPr>
        <p:spPr/>
        <p:txBody>
          <a:bodyPr/>
          <a:lstStyle/>
          <a:p>
            <a:r>
              <a:rPr lang="en-US" dirty="0"/>
              <a:t>Poor Financial Literacy</a:t>
            </a:r>
          </a:p>
        </p:txBody>
      </p:sp>
      <p:sp>
        <p:nvSpPr>
          <p:cNvPr id="3" name="Content Placeholder 2">
            <a:extLst>
              <a:ext uri="{FF2B5EF4-FFF2-40B4-BE49-F238E27FC236}">
                <a16:creationId xmlns:a16="http://schemas.microsoft.com/office/drawing/2014/main" id="{2A3FC608-7495-4929-A7DD-B5D579410F29}"/>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2DBF9437-EB94-435D-ADA9-EB493C41CDC7}"/>
              </a:ext>
            </a:extLst>
          </p:cNvPr>
          <p:cNvPicPr>
            <a:picLocks noChangeAspect="1"/>
          </p:cNvPicPr>
          <p:nvPr/>
        </p:nvPicPr>
        <p:blipFill>
          <a:blip r:embed="rId3"/>
          <a:stretch>
            <a:fillRect/>
          </a:stretch>
        </p:blipFill>
        <p:spPr>
          <a:xfrm>
            <a:off x="3154816" y="1769184"/>
            <a:ext cx="8362950" cy="1885950"/>
          </a:xfrm>
          <a:prstGeom prst="rect">
            <a:avLst/>
          </a:prstGeom>
        </p:spPr>
      </p:pic>
      <p:pic>
        <p:nvPicPr>
          <p:cNvPr id="9" name="Picture 8">
            <a:extLst>
              <a:ext uri="{FF2B5EF4-FFF2-40B4-BE49-F238E27FC236}">
                <a16:creationId xmlns:a16="http://schemas.microsoft.com/office/drawing/2014/main" id="{31648759-9A85-4486-BD5A-C6611946185D}"/>
              </a:ext>
            </a:extLst>
          </p:cNvPr>
          <p:cNvPicPr>
            <a:picLocks noChangeAspect="1"/>
          </p:cNvPicPr>
          <p:nvPr/>
        </p:nvPicPr>
        <p:blipFill>
          <a:blip r:embed="rId4"/>
          <a:stretch>
            <a:fillRect/>
          </a:stretch>
        </p:blipFill>
        <p:spPr>
          <a:xfrm>
            <a:off x="687841" y="3006669"/>
            <a:ext cx="7219950" cy="2219325"/>
          </a:xfrm>
          <a:prstGeom prst="rect">
            <a:avLst/>
          </a:prstGeom>
        </p:spPr>
      </p:pic>
      <p:pic>
        <p:nvPicPr>
          <p:cNvPr id="13" name="Picture 12">
            <a:extLst>
              <a:ext uri="{FF2B5EF4-FFF2-40B4-BE49-F238E27FC236}">
                <a16:creationId xmlns:a16="http://schemas.microsoft.com/office/drawing/2014/main" id="{0EF341DC-A7D5-40F4-8FAA-F867EEF48BA2}"/>
              </a:ext>
            </a:extLst>
          </p:cNvPr>
          <p:cNvPicPr>
            <a:picLocks noChangeAspect="1"/>
          </p:cNvPicPr>
          <p:nvPr/>
        </p:nvPicPr>
        <p:blipFill>
          <a:blip r:embed="rId5"/>
          <a:stretch>
            <a:fillRect/>
          </a:stretch>
        </p:blipFill>
        <p:spPr>
          <a:xfrm>
            <a:off x="3918857" y="4100728"/>
            <a:ext cx="6870246" cy="2376782"/>
          </a:xfrm>
          <a:prstGeom prst="rect">
            <a:avLst/>
          </a:prstGeom>
        </p:spPr>
      </p:pic>
      <p:sp>
        <p:nvSpPr>
          <p:cNvPr id="4" name="Slide Number Placeholder 3">
            <a:extLst>
              <a:ext uri="{FF2B5EF4-FFF2-40B4-BE49-F238E27FC236}">
                <a16:creationId xmlns:a16="http://schemas.microsoft.com/office/drawing/2014/main" id="{53D8E2E3-9E21-42EF-81B9-3663FC31AEF7}"/>
              </a:ext>
            </a:extLst>
          </p:cNvPr>
          <p:cNvSpPr>
            <a:spLocks noGrp="1"/>
          </p:cNvSpPr>
          <p:nvPr>
            <p:ph type="sldNum" sz="quarter" idx="12"/>
          </p:nvPr>
        </p:nvSpPr>
        <p:spPr/>
        <p:txBody>
          <a:bodyPr/>
          <a:lstStyle/>
          <a:p>
            <a:fld id="{C27D7BBC-FAC0-4A71-B02F-F1231F6D875F}" type="slidenum">
              <a:rPr lang="en-US" smtClean="0"/>
              <a:t>11</a:t>
            </a:fld>
            <a:endParaRPr lang="en-US"/>
          </a:p>
        </p:txBody>
      </p:sp>
    </p:spTree>
    <p:extLst>
      <p:ext uri="{BB962C8B-B14F-4D97-AF65-F5344CB8AC3E}">
        <p14:creationId xmlns:p14="http://schemas.microsoft.com/office/powerpoint/2010/main" val="192482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9688B-742F-45E7-AB97-C09B35D7C617}"/>
              </a:ext>
            </a:extLst>
          </p:cNvPr>
          <p:cNvSpPr>
            <a:spLocks noGrp="1"/>
          </p:cNvSpPr>
          <p:nvPr>
            <p:ph type="title"/>
          </p:nvPr>
        </p:nvSpPr>
        <p:spPr/>
        <p:txBody>
          <a:bodyPr/>
          <a:lstStyle/>
          <a:p>
            <a:r>
              <a:rPr lang="en-US" dirty="0"/>
              <a:t>Burnout</a:t>
            </a:r>
          </a:p>
        </p:txBody>
      </p:sp>
      <p:sp>
        <p:nvSpPr>
          <p:cNvPr id="3" name="Content Placeholder 2">
            <a:extLst>
              <a:ext uri="{FF2B5EF4-FFF2-40B4-BE49-F238E27FC236}">
                <a16:creationId xmlns:a16="http://schemas.microsoft.com/office/drawing/2014/main" id="{A56D53E6-A6A9-40DA-A9E7-58219FF8510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4E44C539-6644-423A-B9CD-8B9323C7BF7F}"/>
              </a:ext>
            </a:extLst>
          </p:cNvPr>
          <p:cNvPicPr>
            <a:picLocks noChangeAspect="1"/>
          </p:cNvPicPr>
          <p:nvPr/>
        </p:nvPicPr>
        <p:blipFill>
          <a:blip r:embed="rId3"/>
          <a:stretch>
            <a:fillRect/>
          </a:stretch>
        </p:blipFill>
        <p:spPr>
          <a:xfrm>
            <a:off x="3571875" y="1352947"/>
            <a:ext cx="7781925" cy="2362200"/>
          </a:xfrm>
          <a:prstGeom prst="rect">
            <a:avLst/>
          </a:prstGeom>
        </p:spPr>
      </p:pic>
      <p:pic>
        <p:nvPicPr>
          <p:cNvPr id="7" name="Picture 6">
            <a:extLst>
              <a:ext uri="{FF2B5EF4-FFF2-40B4-BE49-F238E27FC236}">
                <a16:creationId xmlns:a16="http://schemas.microsoft.com/office/drawing/2014/main" id="{517894B8-F06B-4A2D-973C-67A9DD1C9C03}"/>
              </a:ext>
            </a:extLst>
          </p:cNvPr>
          <p:cNvPicPr>
            <a:picLocks noChangeAspect="1"/>
          </p:cNvPicPr>
          <p:nvPr/>
        </p:nvPicPr>
        <p:blipFill>
          <a:blip r:embed="rId4"/>
          <a:stretch>
            <a:fillRect/>
          </a:stretch>
        </p:blipFill>
        <p:spPr>
          <a:xfrm>
            <a:off x="642256" y="3242469"/>
            <a:ext cx="8620125" cy="1247775"/>
          </a:xfrm>
          <a:prstGeom prst="rect">
            <a:avLst/>
          </a:prstGeom>
        </p:spPr>
      </p:pic>
      <p:pic>
        <p:nvPicPr>
          <p:cNvPr id="9" name="Picture 8">
            <a:extLst>
              <a:ext uri="{FF2B5EF4-FFF2-40B4-BE49-F238E27FC236}">
                <a16:creationId xmlns:a16="http://schemas.microsoft.com/office/drawing/2014/main" id="{6D361645-11E6-48FF-A0B5-4C6D9B5EEAE1}"/>
              </a:ext>
            </a:extLst>
          </p:cNvPr>
          <p:cNvPicPr>
            <a:picLocks noChangeAspect="1"/>
          </p:cNvPicPr>
          <p:nvPr/>
        </p:nvPicPr>
        <p:blipFill>
          <a:blip r:embed="rId5"/>
          <a:stretch>
            <a:fillRect/>
          </a:stretch>
        </p:blipFill>
        <p:spPr>
          <a:xfrm>
            <a:off x="2859541" y="4168775"/>
            <a:ext cx="7448550" cy="2143125"/>
          </a:xfrm>
          <a:prstGeom prst="rect">
            <a:avLst/>
          </a:prstGeom>
        </p:spPr>
      </p:pic>
      <p:pic>
        <p:nvPicPr>
          <p:cNvPr id="10242" name="Picture 2">
            <a:extLst>
              <a:ext uri="{FF2B5EF4-FFF2-40B4-BE49-F238E27FC236}">
                <a16:creationId xmlns:a16="http://schemas.microsoft.com/office/drawing/2014/main" id="{57D26D22-D086-494E-BF9E-05F7AB6E9E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4434" y="1352947"/>
            <a:ext cx="7058025" cy="452437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48DDE06-1AB3-4C50-8423-3CF9E66B9B00}"/>
              </a:ext>
            </a:extLst>
          </p:cNvPr>
          <p:cNvSpPr>
            <a:spLocks noGrp="1"/>
          </p:cNvSpPr>
          <p:nvPr>
            <p:ph type="sldNum" sz="quarter" idx="12"/>
          </p:nvPr>
        </p:nvSpPr>
        <p:spPr/>
        <p:txBody>
          <a:bodyPr/>
          <a:lstStyle/>
          <a:p>
            <a:fld id="{C27D7BBC-FAC0-4A71-B02F-F1231F6D875F}" type="slidenum">
              <a:rPr lang="en-US" smtClean="0"/>
              <a:t>12</a:t>
            </a:fld>
            <a:endParaRPr lang="en-US"/>
          </a:p>
        </p:txBody>
      </p:sp>
      <p:sp>
        <p:nvSpPr>
          <p:cNvPr id="6" name="Oval 5">
            <a:extLst>
              <a:ext uri="{FF2B5EF4-FFF2-40B4-BE49-F238E27FC236}">
                <a16:creationId xmlns:a16="http://schemas.microsoft.com/office/drawing/2014/main" id="{9A38A407-111A-4E52-93DF-3956BD653DB2}"/>
              </a:ext>
            </a:extLst>
          </p:cNvPr>
          <p:cNvSpPr/>
          <p:nvPr/>
        </p:nvSpPr>
        <p:spPr>
          <a:xfrm>
            <a:off x="7279344" y="2556091"/>
            <a:ext cx="1785816" cy="7653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769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0242"/>
                                        </p:tgtEl>
                                        <p:attrNameLst>
                                          <p:attrName>style.visibility</p:attrName>
                                        </p:attrNameLst>
                                      </p:cBhvr>
                                      <p:to>
                                        <p:strVal val="visible"/>
                                      </p:to>
                                    </p:set>
                                    <p:animEffect transition="in" filter="wheel(1)">
                                      <p:cBhvr>
                                        <p:cTn id="23" dur="2000"/>
                                        <p:tgtEl>
                                          <p:spTgt spid="1024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D8E42-73AD-46E5-8F0C-70A5AA295A2C}"/>
              </a:ext>
            </a:extLst>
          </p:cNvPr>
          <p:cNvSpPr>
            <a:spLocks noGrp="1"/>
          </p:cNvSpPr>
          <p:nvPr>
            <p:ph type="title"/>
          </p:nvPr>
        </p:nvSpPr>
        <p:spPr/>
        <p:txBody>
          <a:bodyPr/>
          <a:lstStyle/>
          <a:p>
            <a:r>
              <a:rPr lang="en-US" dirty="0"/>
              <a:t>Financial Literacy Can Affect Wellness</a:t>
            </a:r>
          </a:p>
        </p:txBody>
      </p:sp>
      <p:sp>
        <p:nvSpPr>
          <p:cNvPr id="3" name="Content Placeholder 2">
            <a:extLst>
              <a:ext uri="{FF2B5EF4-FFF2-40B4-BE49-F238E27FC236}">
                <a16:creationId xmlns:a16="http://schemas.microsoft.com/office/drawing/2014/main" id="{7D0ED900-5531-42B2-92AA-2D333460B2A8}"/>
              </a:ext>
            </a:extLst>
          </p:cNvPr>
          <p:cNvSpPr>
            <a:spLocks noGrp="1"/>
          </p:cNvSpPr>
          <p:nvPr>
            <p:ph idx="1"/>
          </p:nvPr>
        </p:nvSpPr>
        <p:spPr/>
        <p:txBody>
          <a:bodyPr/>
          <a:lstStyle/>
          <a:p>
            <a:pPr marL="228600" indent="-228600">
              <a:buFont typeface="Arial" panose="020B0604020202020204" pitchFamily="34" charset="0"/>
              <a:buChar char="•"/>
            </a:pPr>
            <a:r>
              <a:rPr lang="en-US" dirty="0"/>
              <a:t>decreases burnout</a:t>
            </a:r>
          </a:p>
          <a:p>
            <a:pPr marL="228600" indent="-228600">
              <a:buFont typeface="Arial" panose="020B0604020202020204" pitchFamily="34" charset="0"/>
              <a:buChar char="•"/>
            </a:pPr>
            <a:r>
              <a:rPr lang="en-US" dirty="0"/>
              <a:t>reduces suicide risk</a:t>
            </a:r>
          </a:p>
          <a:p>
            <a:pPr marL="228600" indent="-228600">
              <a:buFont typeface="Arial" panose="020B0604020202020204" pitchFamily="34" charset="0"/>
              <a:buChar char="•"/>
            </a:pPr>
            <a:r>
              <a:rPr lang="en-US" dirty="0"/>
              <a:t>increases career satisfaction</a:t>
            </a:r>
          </a:p>
          <a:p>
            <a:pPr marL="228600" indent="-228600">
              <a:buFont typeface="Arial" panose="020B0604020202020204" pitchFamily="34" charset="0"/>
              <a:buChar char="•"/>
            </a:pPr>
            <a:r>
              <a:rPr lang="en-US" dirty="0"/>
              <a:t>allows more autonomy</a:t>
            </a:r>
          </a:p>
          <a:p>
            <a:pPr marL="228600" indent="-228600">
              <a:buFont typeface="Arial" panose="020B0604020202020204" pitchFamily="34" charset="0"/>
              <a:buChar char="•"/>
            </a:pPr>
            <a:r>
              <a:rPr lang="en-US" dirty="0"/>
              <a:t>improves patient care</a:t>
            </a:r>
          </a:p>
        </p:txBody>
      </p:sp>
      <p:sp>
        <p:nvSpPr>
          <p:cNvPr id="4" name="Slide Number Placeholder 3">
            <a:extLst>
              <a:ext uri="{FF2B5EF4-FFF2-40B4-BE49-F238E27FC236}">
                <a16:creationId xmlns:a16="http://schemas.microsoft.com/office/drawing/2014/main" id="{F9E89FC7-1676-438B-BADC-ABFE8621E2EB}"/>
              </a:ext>
            </a:extLst>
          </p:cNvPr>
          <p:cNvSpPr>
            <a:spLocks noGrp="1"/>
          </p:cNvSpPr>
          <p:nvPr>
            <p:ph type="sldNum" sz="quarter" idx="12"/>
          </p:nvPr>
        </p:nvSpPr>
        <p:spPr/>
        <p:txBody>
          <a:bodyPr/>
          <a:lstStyle/>
          <a:p>
            <a:fld id="{C27D7BBC-FAC0-4A71-B02F-F1231F6D875F}" type="slidenum">
              <a:rPr lang="en-US" smtClean="0"/>
              <a:t>13</a:t>
            </a:fld>
            <a:endParaRPr lang="en-US"/>
          </a:p>
        </p:txBody>
      </p:sp>
    </p:spTree>
    <p:extLst>
      <p:ext uri="{BB962C8B-B14F-4D97-AF65-F5344CB8AC3E}">
        <p14:creationId xmlns:p14="http://schemas.microsoft.com/office/powerpoint/2010/main" val="1757859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80873-A16E-47E6-AA29-8A56114744F9}"/>
              </a:ext>
            </a:extLst>
          </p:cNvPr>
          <p:cNvSpPr>
            <a:spLocks noGrp="1"/>
          </p:cNvSpPr>
          <p:nvPr>
            <p:ph type="title"/>
          </p:nvPr>
        </p:nvSpPr>
        <p:spPr/>
        <p:txBody>
          <a:bodyPr/>
          <a:lstStyle/>
          <a:p>
            <a:r>
              <a:rPr lang="en-US" dirty="0"/>
              <a:t>Why Should I Care as a Resident?</a:t>
            </a:r>
          </a:p>
        </p:txBody>
      </p:sp>
      <p:sp>
        <p:nvSpPr>
          <p:cNvPr id="3" name="Content Placeholder 2">
            <a:extLst>
              <a:ext uri="{FF2B5EF4-FFF2-40B4-BE49-F238E27FC236}">
                <a16:creationId xmlns:a16="http://schemas.microsoft.com/office/drawing/2014/main" id="{DA66F588-F971-4605-90F6-B95A3A16711B}"/>
              </a:ext>
            </a:extLst>
          </p:cNvPr>
          <p:cNvSpPr>
            <a:spLocks noGrp="1"/>
          </p:cNvSpPr>
          <p:nvPr>
            <p:ph idx="1"/>
          </p:nvPr>
        </p:nvSpPr>
        <p:spPr/>
        <p:txBody>
          <a:bodyPr/>
          <a:lstStyle/>
          <a:p>
            <a:pPr marL="228600" indent="-228600">
              <a:buFont typeface="Arial" panose="020B0604020202020204" pitchFamily="34" charset="0"/>
              <a:buChar char="•"/>
            </a:pPr>
            <a:r>
              <a:rPr lang="en-US" dirty="0"/>
              <a:t>financial wellness decreases burnout</a:t>
            </a:r>
          </a:p>
          <a:p>
            <a:pPr marL="228600" indent="-228600">
              <a:buFont typeface="Arial" panose="020B0604020202020204" pitchFamily="34" charset="0"/>
              <a:buChar char="•"/>
            </a:pPr>
            <a:r>
              <a:rPr lang="en-US" dirty="0"/>
              <a:t>building good habits early</a:t>
            </a:r>
          </a:p>
          <a:p>
            <a:pPr marL="228600" indent="-228600">
              <a:buFont typeface="Arial" panose="020B0604020202020204" pitchFamily="34" charset="0"/>
              <a:buChar char="•"/>
            </a:pPr>
            <a:r>
              <a:rPr lang="en-US" dirty="0"/>
              <a:t>time is your greatest advantage</a:t>
            </a:r>
          </a:p>
          <a:p>
            <a:pPr marL="228600" indent="-228600">
              <a:buFont typeface="Arial" panose="020B0604020202020204" pitchFamily="34" charset="0"/>
              <a:buChar char="•"/>
            </a:pPr>
            <a:r>
              <a:rPr lang="en-US" dirty="0"/>
              <a:t>the power of compounding interest</a:t>
            </a:r>
          </a:p>
          <a:p>
            <a:pPr marL="228600" indent="-228600">
              <a:buFont typeface="Arial" panose="020B0604020202020204" pitchFamily="34" charset="0"/>
              <a:buChar char="•"/>
            </a:pPr>
            <a:r>
              <a:rPr lang="en-US" dirty="0"/>
              <a:t>things my co-workers wish they knew 10-25 years ago</a:t>
            </a:r>
          </a:p>
        </p:txBody>
      </p:sp>
      <p:sp>
        <p:nvSpPr>
          <p:cNvPr id="4" name="Slide Number Placeholder 3">
            <a:extLst>
              <a:ext uri="{FF2B5EF4-FFF2-40B4-BE49-F238E27FC236}">
                <a16:creationId xmlns:a16="http://schemas.microsoft.com/office/drawing/2014/main" id="{4324F5BD-A969-480B-9CCD-B5EA55567255}"/>
              </a:ext>
            </a:extLst>
          </p:cNvPr>
          <p:cNvSpPr>
            <a:spLocks noGrp="1"/>
          </p:cNvSpPr>
          <p:nvPr>
            <p:ph type="sldNum" sz="quarter" idx="12"/>
          </p:nvPr>
        </p:nvSpPr>
        <p:spPr/>
        <p:txBody>
          <a:bodyPr/>
          <a:lstStyle/>
          <a:p>
            <a:fld id="{C27D7BBC-FAC0-4A71-B02F-F1231F6D875F}" type="slidenum">
              <a:rPr lang="en-US" smtClean="0"/>
              <a:t>14</a:t>
            </a:fld>
            <a:endParaRPr lang="en-US"/>
          </a:p>
        </p:txBody>
      </p:sp>
    </p:spTree>
    <p:extLst>
      <p:ext uri="{BB962C8B-B14F-4D97-AF65-F5344CB8AC3E}">
        <p14:creationId xmlns:p14="http://schemas.microsoft.com/office/powerpoint/2010/main" val="3857644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DC170-E941-4B97-A3D5-8F418A7F4EE8}"/>
              </a:ext>
            </a:extLst>
          </p:cNvPr>
          <p:cNvSpPr>
            <a:spLocks noGrp="1"/>
          </p:cNvSpPr>
          <p:nvPr>
            <p:ph type="title"/>
          </p:nvPr>
        </p:nvSpPr>
        <p:spPr/>
        <p:txBody>
          <a:bodyPr/>
          <a:lstStyle/>
          <a:p>
            <a:r>
              <a:rPr lang="en-US" dirty="0"/>
              <a:t>WCI’s 4 Steps to Build Wealth</a:t>
            </a:r>
          </a:p>
        </p:txBody>
      </p:sp>
      <p:sp>
        <p:nvSpPr>
          <p:cNvPr id="3" name="Content Placeholder 2">
            <a:extLst>
              <a:ext uri="{FF2B5EF4-FFF2-40B4-BE49-F238E27FC236}">
                <a16:creationId xmlns:a16="http://schemas.microsoft.com/office/drawing/2014/main" id="{BFF2D86B-8392-42FD-83A7-F228D2B79CE1}"/>
              </a:ext>
            </a:extLst>
          </p:cNvPr>
          <p:cNvSpPr>
            <a:spLocks noGrp="1"/>
          </p:cNvSpPr>
          <p:nvPr>
            <p:ph idx="1"/>
          </p:nvPr>
        </p:nvSpPr>
        <p:spPr/>
        <p:txBody>
          <a:bodyPr/>
          <a:lstStyle/>
          <a:p>
            <a:pPr marL="342900" indent="-342900">
              <a:buAutoNum type="arabicPeriod"/>
            </a:pPr>
            <a:r>
              <a:rPr lang="en-US" dirty="0"/>
              <a:t>earn a lot of money</a:t>
            </a:r>
          </a:p>
          <a:p>
            <a:pPr marL="342900" indent="-342900">
              <a:buAutoNum type="arabicPeriod"/>
            </a:pPr>
            <a:r>
              <a:rPr lang="en-US" dirty="0"/>
              <a:t>save a lot of money</a:t>
            </a:r>
          </a:p>
          <a:p>
            <a:pPr marL="342900" indent="-342900">
              <a:buAutoNum type="arabicPeriod"/>
            </a:pPr>
            <a:r>
              <a:rPr lang="en-US" dirty="0"/>
              <a:t>invest that money in a reasonable way</a:t>
            </a:r>
          </a:p>
          <a:p>
            <a:pPr marL="342900" indent="-342900">
              <a:buAutoNum type="arabicPeriod"/>
            </a:pPr>
            <a:r>
              <a:rPr lang="en-US" dirty="0"/>
              <a:t>insure against financial catastrophes</a:t>
            </a:r>
          </a:p>
        </p:txBody>
      </p:sp>
      <p:sp>
        <p:nvSpPr>
          <p:cNvPr id="4" name="Slide Number Placeholder 3">
            <a:extLst>
              <a:ext uri="{FF2B5EF4-FFF2-40B4-BE49-F238E27FC236}">
                <a16:creationId xmlns:a16="http://schemas.microsoft.com/office/drawing/2014/main" id="{72591A57-6D22-41F8-8426-552252228DC9}"/>
              </a:ext>
            </a:extLst>
          </p:cNvPr>
          <p:cNvSpPr>
            <a:spLocks noGrp="1"/>
          </p:cNvSpPr>
          <p:nvPr>
            <p:ph type="sldNum" sz="quarter" idx="12"/>
          </p:nvPr>
        </p:nvSpPr>
        <p:spPr/>
        <p:txBody>
          <a:bodyPr/>
          <a:lstStyle/>
          <a:p>
            <a:fld id="{C27D7BBC-FAC0-4A71-B02F-F1231F6D875F}" type="slidenum">
              <a:rPr lang="en-US" smtClean="0"/>
              <a:t>15</a:t>
            </a:fld>
            <a:endParaRPr lang="en-US"/>
          </a:p>
        </p:txBody>
      </p:sp>
    </p:spTree>
    <p:extLst>
      <p:ext uri="{BB962C8B-B14F-4D97-AF65-F5344CB8AC3E}">
        <p14:creationId xmlns:p14="http://schemas.microsoft.com/office/powerpoint/2010/main" val="2462001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B16B5-836A-4436-8AC1-153BFDE3B085}"/>
              </a:ext>
            </a:extLst>
          </p:cNvPr>
          <p:cNvSpPr>
            <a:spLocks noGrp="1"/>
          </p:cNvSpPr>
          <p:nvPr>
            <p:ph type="title"/>
          </p:nvPr>
        </p:nvSpPr>
        <p:spPr/>
        <p:txBody>
          <a:bodyPr/>
          <a:lstStyle/>
          <a:p>
            <a:r>
              <a:rPr lang="en-US" dirty="0"/>
              <a:t>Principles</a:t>
            </a:r>
          </a:p>
        </p:txBody>
      </p:sp>
      <p:sp>
        <p:nvSpPr>
          <p:cNvPr id="3" name="Content Placeholder 2">
            <a:extLst>
              <a:ext uri="{FF2B5EF4-FFF2-40B4-BE49-F238E27FC236}">
                <a16:creationId xmlns:a16="http://schemas.microsoft.com/office/drawing/2014/main" id="{D77A16EB-EDEB-4EE1-BE25-80CF5E23A8DE}"/>
              </a:ext>
            </a:extLst>
          </p:cNvPr>
          <p:cNvSpPr>
            <a:spLocks noGrp="1"/>
          </p:cNvSpPr>
          <p:nvPr>
            <p:ph idx="1"/>
          </p:nvPr>
        </p:nvSpPr>
        <p:spPr/>
        <p:txBody>
          <a:bodyPr>
            <a:normAutofit/>
          </a:bodyPr>
          <a:lstStyle/>
          <a:p>
            <a:pPr marL="228600" indent="-228600">
              <a:buFont typeface="Arial" panose="020B0604020202020204" pitchFamily="34" charset="0"/>
              <a:buChar char="•"/>
            </a:pPr>
            <a:r>
              <a:rPr lang="en-US" dirty="0"/>
              <a:t>How Much You Earn Matters</a:t>
            </a:r>
          </a:p>
          <a:p>
            <a:pPr marL="685800" lvl="1" indent="-228600"/>
            <a:r>
              <a:rPr lang="en-US" dirty="0"/>
              <a:t>easier to build wealth on a higher income</a:t>
            </a:r>
          </a:p>
          <a:p>
            <a:pPr marL="685800" lvl="1" indent="-228600"/>
            <a:r>
              <a:rPr lang="en-US" dirty="0"/>
              <a:t>intra-specialty pay difference</a:t>
            </a:r>
          </a:p>
          <a:p>
            <a:pPr marL="228600" indent="-228600">
              <a:buFont typeface="Arial" panose="020B0604020202020204" pitchFamily="34" charset="0"/>
              <a:buChar char="•"/>
            </a:pPr>
            <a:r>
              <a:rPr lang="en-US" dirty="0"/>
              <a:t>High Income is Not Wealth</a:t>
            </a:r>
          </a:p>
          <a:p>
            <a:pPr marL="685800" lvl="1" indent="-228600"/>
            <a:r>
              <a:rPr lang="en-US" dirty="0"/>
              <a:t>net worth = assets – debts/liabilities</a:t>
            </a:r>
          </a:p>
          <a:p>
            <a:pPr marL="685800" lvl="1" indent="-228600"/>
            <a:r>
              <a:rPr lang="en-US" dirty="0"/>
              <a:t>convert your high income into high net worth</a:t>
            </a:r>
          </a:p>
          <a:p>
            <a:pPr marL="228600" indent="-228600">
              <a:buFont typeface="Arial" panose="020B0604020202020204" pitchFamily="34" charset="0"/>
              <a:buChar char="•"/>
            </a:pPr>
            <a:r>
              <a:rPr lang="en-US" dirty="0"/>
              <a:t>Career Longevity Matters</a:t>
            </a:r>
          </a:p>
          <a:p>
            <a:pPr marL="685800" lvl="1" indent="-228600"/>
            <a:r>
              <a:rPr lang="en-US" dirty="0"/>
              <a:t>working for longer making less money is better than working shorter and making more money </a:t>
            </a:r>
          </a:p>
          <a:p>
            <a:pPr marL="685800" lvl="1" indent="-228600"/>
            <a:r>
              <a:rPr lang="en-US" dirty="0"/>
              <a:t>more time for investments to compound</a:t>
            </a:r>
          </a:p>
          <a:p>
            <a:pPr marL="685800" lvl="1" indent="-228600"/>
            <a:r>
              <a:rPr lang="en-US" dirty="0"/>
              <a:t>less savings required</a:t>
            </a:r>
          </a:p>
          <a:p>
            <a:pPr marL="685800" lvl="1" indent="-228600"/>
            <a:r>
              <a:rPr lang="en-US" dirty="0"/>
              <a:t>need to combat burnout</a:t>
            </a:r>
          </a:p>
        </p:txBody>
      </p:sp>
      <p:sp>
        <p:nvSpPr>
          <p:cNvPr id="4" name="Slide Number Placeholder 3">
            <a:extLst>
              <a:ext uri="{FF2B5EF4-FFF2-40B4-BE49-F238E27FC236}">
                <a16:creationId xmlns:a16="http://schemas.microsoft.com/office/drawing/2014/main" id="{8E8E975E-3455-4106-AEF7-3BDC26F57591}"/>
              </a:ext>
            </a:extLst>
          </p:cNvPr>
          <p:cNvSpPr>
            <a:spLocks noGrp="1"/>
          </p:cNvSpPr>
          <p:nvPr>
            <p:ph type="sldNum" sz="quarter" idx="12"/>
          </p:nvPr>
        </p:nvSpPr>
        <p:spPr/>
        <p:txBody>
          <a:bodyPr/>
          <a:lstStyle/>
          <a:p>
            <a:fld id="{C27D7BBC-FAC0-4A71-B02F-F1231F6D875F}" type="slidenum">
              <a:rPr lang="en-US" smtClean="0"/>
              <a:t>16</a:t>
            </a:fld>
            <a:endParaRPr lang="en-US"/>
          </a:p>
        </p:txBody>
      </p:sp>
    </p:spTree>
    <p:extLst>
      <p:ext uri="{BB962C8B-B14F-4D97-AF65-F5344CB8AC3E}">
        <p14:creationId xmlns:p14="http://schemas.microsoft.com/office/powerpoint/2010/main" val="3781972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7C8ED-B28E-4271-860A-59CB9D8E855D}"/>
              </a:ext>
            </a:extLst>
          </p:cNvPr>
          <p:cNvSpPr>
            <a:spLocks noGrp="1"/>
          </p:cNvSpPr>
          <p:nvPr>
            <p:ph type="title"/>
          </p:nvPr>
        </p:nvSpPr>
        <p:spPr/>
        <p:txBody>
          <a:bodyPr/>
          <a:lstStyle/>
          <a:p>
            <a:r>
              <a:rPr lang="en-US" dirty="0"/>
              <a:t>Where Are You Today?</a:t>
            </a:r>
          </a:p>
        </p:txBody>
      </p:sp>
      <p:sp>
        <p:nvSpPr>
          <p:cNvPr id="3" name="Content Placeholder 2">
            <a:extLst>
              <a:ext uri="{FF2B5EF4-FFF2-40B4-BE49-F238E27FC236}">
                <a16:creationId xmlns:a16="http://schemas.microsoft.com/office/drawing/2014/main" id="{36EFAC73-052D-4FEC-8A6B-7F55D91C7BFB}"/>
              </a:ext>
            </a:extLst>
          </p:cNvPr>
          <p:cNvSpPr>
            <a:spLocks noGrp="1"/>
          </p:cNvSpPr>
          <p:nvPr>
            <p:ph idx="1"/>
          </p:nvPr>
        </p:nvSpPr>
        <p:spPr/>
        <p:txBody>
          <a:bodyPr/>
          <a:lstStyle/>
          <a:p>
            <a:pPr marL="228600" indent="-228600">
              <a:buFont typeface="Arial" panose="020B0604020202020204" pitchFamily="34" charset="0"/>
              <a:buChar char="•"/>
            </a:pPr>
            <a:r>
              <a:rPr lang="en-US" dirty="0"/>
              <a:t>What is your current net worth?</a:t>
            </a:r>
          </a:p>
          <a:p>
            <a:pPr marL="228600" indent="-228600">
              <a:buFont typeface="Arial" panose="020B0604020202020204" pitchFamily="34" charset="0"/>
              <a:buChar char="•"/>
            </a:pPr>
            <a:r>
              <a:rPr lang="en-US" dirty="0"/>
              <a:t>Where did your money go last month?</a:t>
            </a:r>
          </a:p>
          <a:p>
            <a:pPr marL="228600" indent="-228600">
              <a:buFont typeface="Arial" panose="020B0604020202020204" pitchFamily="34" charset="0"/>
              <a:buChar char="•"/>
            </a:pPr>
            <a:r>
              <a:rPr lang="en-US" dirty="0"/>
              <a:t>Is your spending aligned with your goals?</a:t>
            </a:r>
          </a:p>
        </p:txBody>
      </p:sp>
      <p:sp>
        <p:nvSpPr>
          <p:cNvPr id="4" name="Slide Number Placeholder 3">
            <a:extLst>
              <a:ext uri="{FF2B5EF4-FFF2-40B4-BE49-F238E27FC236}">
                <a16:creationId xmlns:a16="http://schemas.microsoft.com/office/drawing/2014/main" id="{9F54CA3C-A519-4EBC-B505-45DDF1A0DE47}"/>
              </a:ext>
            </a:extLst>
          </p:cNvPr>
          <p:cNvSpPr>
            <a:spLocks noGrp="1"/>
          </p:cNvSpPr>
          <p:nvPr>
            <p:ph type="sldNum" sz="quarter" idx="12"/>
          </p:nvPr>
        </p:nvSpPr>
        <p:spPr/>
        <p:txBody>
          <a:bodyPr/>
          <a:lstStyle/>
          <a:p>
            <a:fld id="{C27D7BBC-FAC0-4A71-B02F-F1231F6D875F}" type="slidenum">
              <a:rPr lang="en-US" smtClean="0"/>
              <a:t>17</a:t>
            </a:fld>
            <a:endParaRPr lang="en-US"/>
          </a:p>
        </p:txBody>
      </p:sp>
    </p:spTree>
    <p:extLst>
      <p:ext uri="{BB962C8B-B14F-4D97-AF65-F5344CB8AC3E}">
        <p14:creationId xmlns:p14="http://schemas.microsoft.com/office/powerpoint/2010/main" val="3007891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0ACC-5017-47A5-B2F3-BCEBE9A395DC}"/>
              </a:ext>
            </a:extLst>
          </p:cNvPr>
          <p:cNvSpPr>
            <a:spLocks noGrp="1"/>
          </p:cNvSpPr>
          <p:nvPr>
            <p:ph type="title"/>
          </p:nvPr>
        </p:nvSpPr>
        <p:spPr/>
        <p:txBody>
          <a:bodyPr/>
          <a:lstStyle/>
          <a:p>
            <a:r>
              <a:rPr lang="en-US" dirty="0"/>
              <a:t>Where Do You Want to Be?</a:t>
            </a:r>
          </a:p>
        </p:txBody>
      </p:sp>
      <p:sp>
        <p:nvSpPr>
          <p:cNvPr id="3" name="Content Placeholder 2">
            <a:extLst>
              <a:ext uri="{FF2B5EF4-FFF2-40B4-BE49-F238E27FC236}">
                <a16:creationId xmlns:a16="http://schemas.microsoft.com/office/drawing/2014/main" id="{3AFF4FD8-0649-49AE-AB3B-3A2C50988840}"/>
              </a:ext>
            </a:extLst>
          </p:cNvPr>
          <p:cNvSpPr>
            <a:spLocks noGrp="1"/>
          </p:cNvSpPr>
          <p:nvPr>
            <p:ph idx="1"/>
          </p:nvPr>
        </p:nvSpPr>
        <p:spPr/>
        <p:txBody>
          <a:bodyPr/>
          <a:lstStyle/>
          <a:p>
            <a:pPr marL="228600" indent="-228600">
              <a:buFont typeface="Arial" panose="020B0604020202020204" pitchFamily="34" charset="0"/>
              <a:buChar char="•"/>
            </a:pPr>
            <a:r>
              <a:rPr lang="en-US" dirty="0"/>
              <a:t>What kind of lifestyle do you want?</a:t>
            </a:r>
          </a:p>
          <a:p>
            <a:pPr marL="228600" indent="-228600">
              <a:buFont typeface="Arial" panose="020B0604020202020204" pitchFamily="34" charset="0"/>
              <a:buChar char="•"/>
            </a:pPr>
            <a:r>
              <a:rPr lang="en-US" dirty="0"/>
              <a:t>How much income do you need to support this?</a:t>
            </a:r>
          </a:p>
          <a:p>
            <a:pPr marL="228600" indent="-228600">
              <a:buFont typeface="Arial" panose="020B0604020202020204" pitchFamily="34" charset="0"/>
              <a:buChar char="•"/>
            </a:pPr>
            <a:r>
              <a:rPr lang="en-US" dirty="0"/>
              <a:t>What if you didn’t need to work for this income?</a:t>
            </a:r>
          </a:p>
        </p:txBody>
      </p:sp>
      <p:sp>
        <p:nvSpPr>
          <p:cNvPr id="4" name="Slide Number Placeholder 3">
            <a:extLst>
              <a:ext uri="{FF2B5EF4-FFF2-40B4-BE49-F238E27FC236}">
                <a16:creationId xmlns:a16="http://schemas.microsoft.com/office/drawing/2014/main" id="{C7EC8741-EB57-4573-AA15-82F8225E2E4C}"/>
              </a:ext>
            </a:extLst>
          </p:cNvPr>
          <p:cNvSpPr>
            <a:spLocks noGrp="1"/>
          </p:cNvSpPr>
          <p:nvPr>
            <p:ph type="sldNum" sz="quarter" idx="12"/>
          </p:nvPr>
        </p:nvSpPr>
        <p:spPr/>
        <p:txBody>
          <a:bodyPr/>
          <a:lstStyle/>
          <a:p>
            <a:fld id="{C27D7BBC-FAC0-4A71-B02F-F1231F6D875F}" type="slidenum">
              <a:rPr lang="en-US" smtClean="0"/>
              <a:t>18</a:t>
            </a:fld>
            <a:endParaRPr lang="en-US"/>
          </a:p>
        </p:txBody>
      </p:sp>
    </p:spTree>
    <p:extLst>
      <p:ext uri="{BB962C8B-B14F-4D97-AF65-F5344CB8AC3E}">
        <p14:creationId xmlns:p14="http://schemas.microsoft.com/office/powerpoint/2010/main" val="3681467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9642D-DF33-4111-8066-607C97D3EE33}"/>
              </a:ext>
            </a:extLst>
          </p:cNvPr>
          <p:cNvSpPr>
            <a:spLocks noGrp="1"/>
          </p:cNvSpPr>
          <p:nvPr>
            <p:ph type="title"/>
          </p:nvPr>
        </p:nvSpPr>
        <p:spPr/>
        <p:txBody>
          <a:bodyPr/>
          <a:lstStyle/>
          <a:p>
            <a:r>
              <a:rPr lang="en-US" dirty="0"/>
              <a:t>Financial Independence (FI)</a:t>
            </a:r>
          </a:p>
        </p:txBody>
      </p:sp>
      <p:sp>
        <p:nvSpPr>
          <p:cNvPr id="3" name="Content Placeholder 2">
            <a:extLst>
              <a:ext uri="{FF2B5EF4-FFF2-40B4-BE49-F238E27FC236}">
                <a16:creationId xmlns:a16="http://schemas.microsoft.com/office/drawing/2014/main" id="{EFD6F1F4-C0D9-4766-BA9F-D582A1693FBF}"/>
              </a:ext>
            </a:extLst>
          </p:cNvPr>
          <p:cNvSpPr>
            <a:spLocks noGrp="1"/>
          </p:cNvSpPr>
          <p:nvPr>
            <p:ph idx="1"/>
          </p:nvPr>
        </p:nvSpPr>
        <p:spPr/>
        <p:txBody>
          <a:bodyPr/>
          <a:lstStyle/>
          <a:p>
            <a:pPr marL="228600" indent="-228600">
              <a:buFont typeface="Arial" panose="020B0604020202020204" pitchFamily="34" charset="0"/>
              <a:buChar char="•"/>
            </a:pPr>
            <a:r>
              <a:rPr lang="en-US" dirty="0"/>
              <a:t>having enough money to pay your expenses for the rest of your life without having to work again</a:t>
            </a:r>
          </a:p>
          <a:p>
            <a:pPr marL="228600" indent="-228600">
              <a:buFont typeface="Arial" panose="020B0604020202020204" pitchFamily="34" charset="0"/>
              <a:buChar char="•"/>
            </a:pPr>
            <a:r>
              <a:rPr lang="en-US" dirty="0"/>
              <a:t>financial freedom</a:t>
            </a:r>
          </a:p>
          <a:p>
            <a:pPr marL="685800" lvl="1" indent="-228600"/>
            <a:r>
              <a:rPr lang="en-US" dirty="0"/>
              <a:t>better patient care</a:t>
            </a:r>
          </a:p>
          <a:p>
            <a:pPr marL="685800" lvl="1" indent="-228600"/>
            <a:r>
              <a:rPr lang="en-US" dirty="0"/>
              <a:t>work less</a:t>
            </a:r>
          </a:p>
          <a:p>
            <a:pPr marL="685800" lvl="1" indent="-228600"/>
            <a:r>
              <a:rPr lang="en-US" dirty="0"/>
              <a:t>more family time, vacation, etc.</a:t>
            </a:r>
          </a:p>
          <a:p>
            <a:pPr marL="685800" lvl="1" indent="-228600"/>
            <a:r>
              <a:rPr lang="en-US" dirty="0"/>
              <a:t>eliminate parts of your job that you don’t like</a:t>
            </a:r>
          </a:p>
          <a:p>
            <a:pPr marL="685800" lvl="1" indent="-228600"/>
            <a:r>
              <a:rPr lang="en-US" dirty="0"/>
              <a:t>missions or pro-bono work</a:t>
            </a:r>
          </a:p>
        </p:txBody>
      </p:sp>
      <p:sp>
        <p:nvSpPr>
          <p:cNvPr id="4" name="Slide Number Placeholder 3">
            <a:extLst>
              <a:ext uri="{FF2B5EF4-FFF2-40B4-BE49-F238E27FC236}">
                <a16:creationId xmlns:a16="http://schemas.microsoft.com/office/drawing/2014/main" id="{64A2C917-3B86-4156-B479-5C6A145042FE}"/>
              </a:ext>
            </a:extLst>
          </p:cNvPr>
          <p:cNvSpPr>
            <a:spLocks noGrp="1"/>
          </p:cNvSpPr>
          <p:nvPr>
            <p:ph type="sldNum" sz="quarter" idx="12"/>
          </p:nvPr>
        </p:nvSpPr>
        <p:spPr/>
        <p:txBody>
          <a:bodyPr/>
          <a:lstStyle/>
          <a:p>
            <a:fld id="{C27D7BBC-FAC0-4A71-B02F-F1231F6D875F}" type="slidenum">
              <a:rPr lang="en-US" smtClean="0"/>
              <a:t>19</a:t>
            </a:fld>
            <a:endParaRPr lang="en-US"/>
          </a:p>
        </p:txBody>
      </p:sp>
    </p:spTree>
    <p:extLst>
      <p:ext uri="{BB962C8B-B14F-4D97-AF65-F5344CB8AC3E}">
        <p14:creationId xmlns:p14="http://schemas.microsoft.com/office/powerpoint/2010/main" val="1553464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2AEDD-2C56-4D82-938C-A5369A802225}"/>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7CFD647D-5FC8-4E05-B8BA-4DB797632BD2}"/>
              </a:ext>
            </a:extLst>
          </p:cNvPr>
          <p:cNvSpPr>
            <a:spLocks noGrp="1"/>
          </p:cNvSpPr>
          <p:nvPr>
            <p:ph idx="1"/>
          </p:nvPr>
        </p:nvSpPr>
        <p:spPr/>
        <p:txBody>
          <a:bodyPr/>
          <a:lstStyle/>
          <a:p>
            <a:pPr marL="228600" indent="-228600">
              <a:buFont typeface="Arial" panose="020B0604020202020204" pitchFamily="34" charset="0"/>
              <a:buChar char="•"/>
            </a:pPr>
            <a:r>
              <a:rPr lang="en-US" dirty="0"/>
              <a:t>I am not an expert, financial advisor, accountant, lawyer, or anything other than a pediatrician.</a:t>
            </a:r>
          </a:p>
          <a:p>
            <a:pPr marL="228600" indent="-228600">
              <a:buFont typeface="Arial" panose="020B0604020202020204" pitchFamily="34" charset="0"/>
              <a:buChar char="•"/>
            </a:pPr>
            <a:r>
              <a:rPr lang="en-US" dirty="0"/>
              <a:t>I just find financial education interesting and have read lots of books, listened to lots of podcasts, and taken several courses on financial literacy.</a:t>
            </a:r>
          </a:p>
          <a:p>
            <a:pPr marL="228600" indent="-228600">
              <a:buFont typeface="Arial" panose="020B0604020202020204" pitchFamily="34" charset="0"/>
              <a:buChar char="•"/>
            </a:pPr>
            <a:r>
              <a:rPr lang="en-US" dirty="0"/>
              <a:t>This is not personalized financial advice.</a:t>
            </a:r>
          </a:p>
        </p:txBody>
      </p:sp>
      <p:sp>
        <p:nvSpPr>
          <p:cNvPr id="4" name="Slide Number Placeholder 3">
            <a:extLst>
              <a:ext uri="{FF2B5EF4-FFF2-40B4-BE49-F238E27FC236}">
                <a16:creationId xmlns:a16="http://schemas.microsoft.com/office/drawing/2014/main" id="{7248C186-CC40-4A5C-AC77-F2217312C578}"/>
              </a:ext>
            </a:extLst>
          </p:cNvPr>
          <p:cNvSpPr>
            <a:spLocks noGrp="1"/>
          </p:cNvSpPr>
          <p:nvPr>
            <p:ph type="sldNum" sz="quarter" idx="12"/>
          </p:nvPr>
        </p:nvSpPr>
        <p:spPr/>
        <p:txBody>
          <a:bodyPr/>
          <a:lstStyle/>
          <a:p>
            <a:fld id="{C27D7BBC-FAC0-4A71-B02F-F1231F6D875F}" type="slidenum">
              <a:rPr lang="en-US" smtClean="0"/>
              <a:t>2</a:t>
            </a:fld>
            <a:endParaRPr lang="en-US"/>
          </a:p>
        </p:txBody>
      </p:sp>
    </p:spTree>
    <p:extLst>
      <p:ext uri="{BB962C8B-B14F-4D97-AF65-F5344CB8AC3E}">
        <p14:creationId xmlns:p14="http://schemas.microsoft.com/office/powerpoint/2010/main" val="2566636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83B67-C341-4F25-B054-4F58B879AE16}"/>
              </a:ext>
            </a:extLst>
          </p:cNvPr>
          <p:cNvSpPr>
            <a:spLocks noGrp="1"/>
          </p:cNvSpPr>
          <p:nvPr>
            <p:ph type="title"/>
          </p:nvPr>
        </p:nvSpPr>
        <p:spPr/>
        <p:txBody>
          <a:bodyPr/>
          <a:lstStyle/>
          <a:p>
            <a:r>
              <a:rPr lang="en-US" dirty="0"/>
              <a:t>Financial Independence (FI)</a:t>
            </a:r>
          </a:p>
        </p:txBody>
      </p:sp>
      <p:sp>
        <p:nvSpPr>
          <p:cNvPr id="3" name="Content Placeholder 2">
            <a:extLst>
              <a:ext uri="{FF2B5EF4-FFF2-40B4-BE49-F238E27FC236}">
                <a16:creationId xmlns:a16="http://schemas.microsoft.com/office/drawing/2014/main" id="{D69E35DF-5779-4E54-82C6-BDB59184977B}"/>
              </a:ext>
            </a:extLst>
          </p:cNvPr>
          <p:cNvSpPr>
            <a:spLocks noGrp="1"/>
          </p:cNvSpPr>
          <p:nvPr>
            <p:ph idx="1"/>
          </p:nvPr>
        </p:nvSpPr>
        <p:spPr/>
        <p:txBody>
          <a:bodyPr/>
          <a:lstStyle/>
          <a:p>
            <a:pPr marL="228600" indent="-228600">
              <a:buFont typeface="Arial" panose="020B0604020202020204" pitchFamily="34" charset="0"/>
              <a:buChar char="•"/>
            </a:pPr>
            <a:r>
              <a:rPr lang="en-US" dirty="0"/>
              <a:t>Trinity Study</a:t>
            </a:r>
          </a:p>
          <a:p>
            <a:pPr marL="228600" indent="-228600">
              <a:buFont typeface="Arial" panose="020B0604020202020204" pitchFamily="34" charset="0"/>
              <a:buChar char="•"/>
            </a:pPr>
            <a:r>
              <a:rPr lang="en-US" dirty="0"/>
              <a:t>FI = 25x desired spending</a:t>
            </a:r>
          </a:p>
          <a:p>
            <a:pPr marL="228600" indent="-228600">
              <a:buFont typeface="Arial" panose="020B0604020202020204" pitchFamily="34" charset="0"/>
              <a:buChar char="•"/>
            </a:pPr>
            <a:r>
              <a:rPr lang="en-US" dirty="0"/>
              <a:t>$100K spending per year requires a $2.5M portfolio</a:t>
            </a:r>
          </a:p>
        </p:txBody>
      </p:sp>
      <p:sp>
        <p:nvSpPr>
          <p:cNvPr id="4" name="Slide Number Placeholder 3">
            <a:extLst>
              <a:ext uri="{FF2B5EF4-FFF2-40B4-BE49-F238E27FC236}">
                <a16:creationId xmlns:a16="http://schemas.microsoft.com/office/drawing/2014/main" id="{B5F36149-ECF0-4529-A853-CA621772C22A}"/>
              </a:ext>
            </a:extLst>
          </p:cNvPr>
          <p:cNvSpPr>
            <a:spLocks noGrp="1"/>
          </p:cNvSpPr>
          <p:nvPr>
            <p:ph type="sldNum" sz="quarter" idx="12"/>
          </p:nvPr>
        </p:nvSpPr>
        <p:spPr/>
        <p:txBody>
          <a:bodyPr/>
          <a:lstStyle/>
          <a:p>
            <a:fld id="{C27D7BBC-FAC0-4A71-B02F-F1231F6D875F}" type="slidenum">
              <a:rPr lang="en-US" smtClean="0"/>
              <a:t>20</a:t>
            </a:fld>
            <a:endParaRPr lang="en-US"/>
          </a:p>
        </p:txBody>
      </p:sp>
    </p:spTree>
    <p:extLst>
      <p:ext uri="{BB962C8B-B14F-4D97-AF65-F5344CB8AC3E}">
        <p14:creationId xmlns:p14="http://schemas.microsoft.com/office/powerpoint/2010/main" val="348051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B733F-DF26-4FDB-87F8-4747A0CABCD7}"/>
              </a:ext>
            </a:extLst>
          </p:cNvPr>
          <p:cNvSpPr>
            <a:spLocks noGrp="1"/>
          </p:cNvSpPr>
          <p:nvPr>
            <p:ph type="title"/>
          </p:nvPr>
        </p:nvSpPr>
        <p:spPr/>
        <p:txBody>
          <a:bodyPr/>
          <a:lstStyle/>
          <a:p>
            <a:r>
              <a:rPr lang="en-US" dirty="0"/>
              <a:t>How Do I Reach FI?</a:t>
            </a:r>
          </a:p>
        </p:txBody>
      </p:sp>
      <p:sp>
        <p:nvSpPr>
          <p:cNvPr id="3" name="Content Placeholder 2">
            <a:extLst>
              <a:ext uri="{FF2B5EF4-FFF2-40B4-BE49-F238E27FC236}">
                <a16:creationId xmlns:a16="http://schemas.microsoft.com/office/drawing/2014/main" id="{6D7A4CEB-8BD3-451D-8383-4BABB0B16858}"/>
              </a:ext>
            </a:extLst>
          </p:cNvPr>
          <p:cNvSpPr>
            <a:spLocks noGrp="1"/>
          </p:cNvSpPr>
          <p:nvPr>
            <p:ph idx="1"/>
          </p:nvPr>
        </p:nvSpPr>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id="{B9101BDC-3B11-4FF4-800A-2DA2F00BB87A}"/>
              </a:ext>
            </a:extLst>
          </p:cNvPr>
          <p:cNvSpPr>
            <a:spLocks noGrp="1"/>
          </p:cNvSpPr>
          <p:nvPr>
            <p:ph type="sldNum" sz="quarter" idx="12"/>
          </p:nvPr>
        </p:nvSpPr>
        <p:spPr/>
        <p:txBody>
          <a:bodyPr/>
          <a:lstStyle/>
          <a:p>
            <a:fld id="{C27D7BBC-FAC0-4A71-B02F-F1231F6D875F}" type="slidenum">
              <a:rPr lang="en-US" smtClean="0"/>
              <a:t>21</a:t>
            </a:fld>
            <a:endParaRPr lang="en-US"/>
          </a:p>
        </p:txBody>
      </p:sp>
    </p:spTree>
    <p:extLst>
      <p:ext uri="{BB962C8B-B14F-4D97-AF65-F5344CB8AC3E}">
        <p14:creationId xmlns:p14="http://schemas.microsoft.com/office/powerpoint/2010/main" val="2825774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9C0BB-E29D-4800-9FEB-9F98D6287977}"/>
              </a:ext>
            </a:extLst>
          </p:cNvPr>
          <p:cNvSpPr>
            <a:spLocks noGrp="1"/>
          </p:cNvSpPr>
          <p:nvPr>
            <p:ph type="title"/>
          </p:nvPr>
        </p:nvSpPr>
        <p:spPr/>
        <p:txBody>
          <a:bodyPr/>
          <a:lstStyle/>
          <a:p>
            <a:r>
              <a:rPr lang="en-US" dirty="0"/>
              <a:t>High Yield Topics</a:t>
            </a:r>
          </a:p>
        </p:txBody>
      </p:sp>
      <p:sp>
        <p:nvSpPr>
          <p:cNvPr id="3" name="Content Placeholder 2">
            <a:extLst>
              <a:ext uri="{FF2B5EF4-FFF2-40B4-BE49-F238E27FC236}">
                <a16:creationId xmlns:a16="http://schemas.microsoft.com/office/drawing/2014/main" id="{C7EE6FC4-DFFB-4DA2-984F-188871CDC7EC}"/>
              </a:ext>
            </a:extLst>
          </p:cNvPr>
          <p:cNvSpPr>
            <a:spLocks noGrp="1"/>
          </p:cNvSpPr>
          <p:nvPr>
            <p:ph idx="1"/>
          </p:nvPr>
        </p:nvSpPr>
        <p:spPr/>
        <p:txBody>
          <a:bodyPr numCol="1">
            <a:normAutofit/>
          </a:bodyPr>
          <a:lstStyle/>
          <a:p>
            <a:pPr marL="342900" indent="-342900">
              <a:buFont typeface="+mj-lt"/>
              <a:buAutoNum type="arabicPeriod"/>
            </a:pPr>
            <a:r>
              <a:rPr lang="en-US" dirty="0"/>
              <a:t>long-term financial goals</a:t>
            </a:r>
          </a:p>
          <a:p>
            <a:pPr marL="342900" indent="-342900">
              <a:buFont typeface="+mj-lt"/>
              <a:buAutoNum type="arabicPeriod"/>
            </a:pPr>
            <a:r>
              <a:rPr lang="en-US" dirty="0"/>
              <a:t>budgeting</a:t>
            </a:r>
          </a:p>
          <a:p>
            <a:pPr marL="342900" indent="-342900">
              <a:buFont typeface="+mj-lt"/>
              <a:buAutoNum type="arabicPeriod"/>
            </a:pPr>
            <a:r>
              <a:rPr lang="en-US" dirty="0"/>
              <a:t>insurance</a:t>
            </a:r>
          </a:p>
          <a:p>
            <a:pPr marL="342900" indent="-342900">
              <a:buFont typeface="+mj-lt"/>
              <a:buAutoNum type="arabicPeriod"/>
            </a:pPr>
            <a:r>
              <a:rPr lang="en-US" dirty="0"/>
              <a:t>debt reduction/avoidance</a:t>
            </a:r>
          </a:p>
          <a:p>
            <a:pPr marL="342900" indent="-342900">
              <a:buFont typeface="+mj-lt"/>
              <a:buAutoNum type="arabicPeriod"/>
            </a:pPr>
            <a:r>
              <a:rPr lang="en-US" dirty="0"/>
              <a:t>retirement plans</a:t>
            </a:r>
          </a:p>
          <a:p>
            <a:pPr marL="342900" indent="-342900">
              <a:buFont typeface="+mj-lt"/>
              <a:buAutoNum type="arabicPeriod"/>
            </a:pPr>
            <a:r>
              <a:rPr lang="en-US" dirty="0"/>
              <a:t>investing</a:t>
            </a:r>
          </a:p>
          <a:p>
            <a:pPr marL="342900" indent="-342900">
              <a:buFont typeface="+mj-lt"/>
              <a:buAutoNum type="arabicPeriod"/>
            </a:pPr>
            <a:r>
              <a:rPr lang="en-US" dirty="0"/>
              <a:t>college savings</a:t>
            </a:r>
          </a:p>
          <a:p>
            <a:pPr marL="342900" indent="-342900">
              <a:buFont typeface="+mj-lt"/>
              <a:buAutoNum type="arabicPeriod"/>
            </a:pPr>
            <a:r>
              <a:rPr lang="en-US" dirty="0"/>
              <a:t>asset protection</a:t>
            </a:r>
          </a:p>
          <a:p>
            <a:pPr marL="342900" indent="-342900">
              <a:buFont typeface="+mj-lt"/>
              <a:buAutoNum type="arabicPeriod"/>
            </a:pPr>
            <a:r>
              <a:rPr lang="en-US" dirty="0"/>
              <a:t>estate planning</a:t>
            </a:r>
          </a:p>
        </p:txBody>
      </p:sp>
      <p:sp>
        <p:nvSpPr>
          <p:cNvPr id="4" name="Slide Number Placeholder 3">
            <a:extLst>
              <a:ext uri="{FF2B5EF4-FFF2-40B4-BE49-F238E27FC236}">
                <a16:creationId xmlns:a16="http://schemas.microsoft.com/office/drawing/2014/main" id="{1A73D196-B306-4FC3-AF5F-975BA0B8C988}"/>
              </a:ext>
            </a:extLst>
          </p:cNvPr>
          <p:cNvSpPr>
            <a:spLocks noGrp="1"/>
          </p:cNvSpPr>
          <p:nvPr>
            <p:ph type="sldNum" sz="quarter" idx="12"/>
          </p:nvPr>
        </p:nvSpPr>
        <p:spPr/>
        <p:txBody>
          <a:bodyPr/>
          <a:lstStyle/>
          <a:p>
            <a:fld id="{C27D7BBC-FAC0-4A71-B02F-F1231F6D875F}" type="slidenum">
              <a:rPr lang="en-US" smtClean="0"/>
              <a:t>22</a:t>
            </a:fld>
            <a:endParaRPr lang="en-US"/>
          </a:p>
        </p:txBody>
      </p:sp>
    </p:spTree>
    <p:extLst>
      <p:ext uri="{BB962C8B-B14F-4D97-AF65-F5344CB8AC3E}">
        <p14:creationId xmlns:p14="http://schemas.microsoft.com/office/powerpoint/2010/main" val="353940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B9B9A-83CD-45C6-846F-28ABEF0B5D04}"/>
              </a:ext>
            </a:extLst>
          </p:cNvPr>
          <p:cNvSpPr>
            <a:spLocks noGrp="1"/>
          </p:cNvSpPr>
          <p:nvPr>
            <p:ph type="title"/>
          </p:nvPr>
        </p:nvSpPr>
        <p:spPr/>
        <p:txBody>
          <a:bodyPr/>
          <a:lstStyle/>
          <a:p>
            <a:r>
              <a:rPr lang="en-US" dirty="0"/>
              <a:t>1. Long-Term Financial Goals</a:t>
            </a:r>
          </a:p>
        </p:txBody>
      </p:sp>
      <p:sp>
        <p:nvSpPr>
          <p:cNvPr id="3" name="Content Placeholder 2">
            <a:extLst>
              <a:ext uri="{FF2B5EF4-FFF2-40B4-BE49-F238E27FC236}">
                <a16:creationId xmlns:a16="http://schemas.microsoft.com/office/drawing/2014/main" id="{9EC90C4D-92CD-4682-A041-5A63655C50C7}"/>
              </a:ext>
            </a:extLst>
          </p:cNvPr>
          <p:cNvSpPr>
            <a:spLocks noGrp="1"/>
          </p:cNvSpPr>
          <p:nvPr>
            <p:ph idx="1"/>
          </p:nvPr>
        </p:nvSpPr>
        <p:spPr/>
        <p:txBody>
          <a:bodyPr/>
          <a:lstStyle/>
          <a:p>
            <a:pPr marL="228600" indent="-228600">
              <a:buFont typeface="Arial" panose="020B0604020202020204" pitchFamily="34" charset="0"/>
              <a:buChar char="•"/>
            </a:pPr>
            <a:r>
              <a:rPr lang="en-US" dirty="0"/>
              <a:t>Where do you want to be financially in 5, 10, 20, and 30 years?</a:t>
            </a:r>
          </a:p>
          <a:p>
            <a:pPr marL="228600" indent="-228600">
              <a:buFont typeface="Arial" panose="020B0604020202020204" pitchFamily="34" charset="0"/>
              <a:buChar char="•"/>
            </a:pPr>
            <a:r>
              <a:rPr lang="en-US" dirty="0"/>
              <a:t>write down SMART goals = Specific, Measurable, Achievable, Relevant, and Time-bound</a:t>
            </a:r>
          </a:p>
        </p:txBody>
      </p:sp>
      <p:sp>
        <p:nvSpPr>
          <p:cNvPr id="4" name="Slide Number Placeholder 3">
            <a:extLst>
              <a:ext uri="{FF2B5EF4-FFF2-40B4-BE49-F238E27FC236}">
                <a16:creationId xmlns:a16="http://schemas.microsoft.com/office/drawing/2014/main" id="{C4407AD2-EF53-474F-9324-A204B074BA4E}"/>
              </a:ext>
            </a:extLst>
          </p:cNvPr>
          <p:cNvSpPr>
            <a:spLocks noGrp="1"/>
          </p:cNvSpPr>
          <p:nvPr>
            <p:ph type="sldNum" sz="quarter" idx="12"/>
          </p:nvPr>
        </p:nvSpPr>
        <p:spPr/>
        <p:txBody>
          <a:bodyPr/>
          <a:lstStyle/>
          <a:p>
            <a:fld id="{C27D7BBC-FAC0-4A71-B02F-F1231F6D875F}" type="slidenum">
              <a:rPr lang="en-US" smtClean="0"/>
              <a:t>23</a:t>
            </a:fld>
            <a:endParaRPr lang="en-US"/>
          </a:p>
        </p:txBody>
      </p:sp>
    </p:spTree>
    <p:extLst>
      <p:ext uri="{BB962C8B-B14F-4D97-AF65-F5344CB8AC3E}">
        <p14:creationId xmlns:p14="http://schemas.microsoft.com/office/powerpoint/2010/main" val="2765124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07D7D-428B-4E36-B774-256FAFDF3607}"/>
              </a:ext>
            </a:extLst>
          </p:cNvPr>
          <p:cNvSpPr>
            <a:spLocks noGrp="1"/>
          </p:cNvSpPr>
          <p:nvPr>
            <p:ph type="title"/>
          </p:nvPr>
        </p:nvSpPr>
        <p:spPr/>
        <p:txBody>
          <a:bodyPr/>
          <a:lstStyle/>
          <a:p>
            <a:r>
              <a:rPr lang="en-US" dirty="0"/>
              <a:t>1. Long Term Financial Goals</a:t>
            </a:r>
          </a:p>
        </p:txBody>
      </p:sp>
      <p:sp>
        <p:nvSpPr>
          <p:cNvPr id="3" name="Content Placeholder 2">
            <a:extLst>
              <a:ext uri="{FF2B5EF4-FFF2-40B4-BE49-F238E27FC236}">
                <a16:creationId xmlns:a16="http://schemas.microsoft.com/office/drawing/2014/main" id="{8E604438-2917-4EC7-977D-F1B91387A99A}"/>
              </a:ext>
            </a:extLst>
          </p:cNvPr>
          <p:cNvSpPr>
            <a:spLocks noGrp="1"/>
          </p:cNvSpPr>
          <p:nvPr>
            <p:ph idx="1"/>
          </p:nvPr>
        </p:nvSpPr>
        <p:spPr/>
        <p:txBody>
          <a:bodyPr/>
          <a:lstStyle/>
          <a:p>
            <a:pPr marL="228600" indent="-228600">
              <a:buFont typeface="Arial" panose="020B0604020202020204" pitchFamily="34" charset="0"/>
              <a:buChar char="•"/>
            </a:pPr>
            <a:r>
              <a:rPr lang="en-US" dirty="0"/>
              <a:t>“We will reach a net worth of $1 million not including home equity by 2/2025.”</a:t>
            </a:r>
          </a:p>
          <a:p>
            <a:pPr marL="228600" indent="-228600">
              <a:buFont typeface="Arial" panose="020B0604020202020204" pitchFamily="34" charset="0"/>
              <a:buChar char="•"/>
            </a:pPr>
            <a:r>
              <a:rPr lang="en-US" dirty="0"/>
              <a:t>“We will pay off our student loans by 7/2029.”</a:t>
            </a:r>
          </a:p>
          <a:p>
            <a:pPr marL="228600" indent="-228600">
              <a:buFont typeface="Arial" panose="020B0604020202020204" pitchFamily="34" charset="0"/>
              <a:buChar char="•"/>
            </a:pPr>
            <a:r>
              <a:rPr lang="en-US" dirty="0"/>
              <a:t>“We will pay off our mortgage by 6/2029.”</a:t>
            </a:r>
          </a:p>
          <a:p>
            <a:pPr marL="228600" indent="-228600">
              <a:buFont typeface="Arial" panose="020B0604020202020204" pitchFamily="34" charset="0"/>
              <a:buChar char="•"/>
            </a:pPr>
            <a:r>
              <a:rPr lang="en-US" dirty="0"/>
              <a:t>“We will become financially independent by 6/2034 or coast FI by 8/2030.”</a:t>
            </a:r>
          </a:p>
          <a:p>
            <a:pPr marL="228600" indent="-228600">
              <a:buFont typeface="Arial" panose="020B0604020202020204" pitchFamily="34" charset="0"/>
              <a:buChar char="•"/>
            </a:pPr>
            <a:r>
              <a:rPr lang="en-US" dirty="0"/>
              <a:t>“We will save at least 30% of our income every year.”</a:t>
            </a:r>
          </a:p>
          <a:p>
            <a:pPr marL="228600" indent="-228600">
              <a:buFont typeface="Arial" panose="020B0604020202020204" pitchFamily="34" charset="0"/>
              <a:buChar char="•"/>
            </a:pPr>
            <a:r>
              <a:rPr lang="en-US" dirty="0"/>
              <a:t>“We will max out our 403bs, backdoor Roth IRAs, and HSA each year.”</a:t>
            </a:r>
          </a:p>
        </p:txBody>
      </p:sp>
      <p:sp>
        <p:nvSpPr>
          <p:cNvPr id="4" name="Slide Number Placeholder 3">
            <a:extLst>
              <a:ext uri="{FF2B5EF4-FFF2-40B4-BE49-F238E27FC236}">
                <a16:creationId xmlns:a16="http://schemas.microsoft.com/office/drawing/2014/main" id="{0C7154E1-FB31-4BA1-B079-ABE2D413D11C}"/>
              </a:ext>
            </a:extLst>
          </p:cNvPr>
          <p:cNvSpPr>
            <a:spLocks noGrp="1"/>
          </p:cNvSpPr>
          <p:nvPr>
            <p:ph type="sldNum" sz="quarter" idx="12"/>
          </p:nvPr>
        </p:nvSpPr>
        <p:spPr/>
        <p:txBody>
          <a:bodyPr/>
          <a:lstStyle/>
          <a:p>
            <a:fld id="{C27D7BBC-FAC0-4A71-B02F-F1231F6D875F}" type="slidenum">
              <a:rPr lang="en-US" smtClean="0"/>
              <a:t>24</a:t>
            </a:fld>
            <a:endParaRPr lang="en-US"/>
          </a:p>
        </p:txBody>
      </p:sp>
    </p:spTree>
    <p:extLst>
      <p:ext uri="{BB962C8B-B14F-4D97-AF65-F5344CB8AC3E}">
        <p14:creationId xmlns:p14="http://schemas.microsoft.com/office/powerpoint/2010/main" val="2095342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EF58C-5D44-4648-B930-60976A1BE8A6}"/>
              </a:ext>
            </a:extLst>
          </p:cNvPr>
          <p:cNvSpPr>
            <a:spLocks noGrp="1"/>
          </p:cNvSpPr>
          <p:nvPr>
            <p:ph type="title"/>
          </p:nvPr>
        </p:nvSpPr>
        <p:spPr/>
        <p:txBody>
          <a:bodyPr/>
          <a:lstStyle/>
          <a:p>
            <a:r>
              <a:rPr lang="en-US" dirty="0"/>
              <a:t>2. Budgeting</a:t>
            </a:r>
          </a:p>
        </p:txBody>
      </p:sp>
      <p:sp>
        <p:nvSpPr>
          <p:cNvPr id="3" name="Content Placeholder 2">
            <a:extLst>
              <a:ext uri="{FF2B5EF4-FFF2-40B4-BE49-F238E27FC236}">
                <a16:creationId xmlns:a16="http://schemas.microsoft.com/office/drawing/2014/main" id="{261BEB32-79CB-46CC-AFB5-95228AD5DD7F}"/>
              </a:ext>
            </a:extLst>
          </p:cNvPr>
          <p:cNvSpPr>
            <a:spLocks noGrp="1"/>
          </p:cNvSpPr>
          <p:nvPr>
            <p:ph idx="1"/>
          </p:nvPr>
        </p:nvSpPr>
        <p:spPr>
          <a:xfrm>
            <a:off x="1097280" y="1845734"/>
            <a:ext cx="10058400" cy="3006682"/>
          </a:xfrm>
        </p:spPr>
        <p:txBody>
          <a:bodyPr>
            <a:normAutofit/>
          </a:bodyPr>
          <a:lstStyle/>
          <a:p>
            <a:pPr marL="228600" indent="-228600">
              <a:buFont typeface="Arial" panose="020B0604020202020204" pitchFamily="34" charset="0"/>
              <a:buChar char="•"/>
            </a:pPr>
            <a:r>
              <a:rPr lang="en-US" dirty="0"/>
              <a:t>Where is your money going?</a:t>
            </a:r>
          </a:p>
          <a:p>
            <a:pPr marL="228600" indent="-228600">
              <a:buFont typeface="Arial" panose="020B0604020202020204" pitchFamily="34" charset="0"/>
              <a:buChar char="•"/>
            </a:pPr>
            <a:r>
              <a:rPr lang="en-US" dirty="0"/>
              <a:t>be intentional with your money</a:t>
            </a:r>
          </a:p>
          <a:p>
            <a:pPr marL="228600" indent="-228600">
              <a:buFont typeface="Arial" panose="020B0604020202020204" pitchFamily="34" charset="0"/>
              <a:buChar char="•"/>
            </a:pPr>
            <a:r>
              <a:rPr lang="en-US" dirty="0"/>
              <a:t>pay yourself first</a:t>
            </a:r>
          </a:p>
          <a:p>
            <a:pPr marL="228600" indent="-228600">
              <a:buFont typeface="Arial" panose="020B0604020202020204" pitchFamily="34" charset="0"/>
              <a:buChar char="•"/>
            </a:pPr>
            <a:r>
              <a:rPr lang="en-US" dirty="0"/>
              <a:t>spend on things that make you happy</a:t>
            </a:r>
          </a:p>
          <a:p>
            <a:pPr marL="228600" indent="-228600">
              <a:buFont typeface="Arial" panose="020B0604020202020204" pitchFamily="34" charset="0"/>
              <a:buChar char="•"/>
            </a:pPr>
            <a:r>
              <a:rPr lang="en-US" dirty="0"/>
              <a:t>consider apps: Mint, YNAB, </a:t>
            </a:r>
            <a:r>
              <a:rPr lang="en-US" dirty="0" err="1"/>
              <a:t>EveryDollar</a:t>
            </a:r>
            <a:endParaRPr lang="en-US" dirty="0"/>
          </a:p>
          <a:p>
            <a:pPr marL="228600" indent="-22860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E78EA217-FD68-4368-AC58-B5CEE98A13DA}"/>
              </a:ext>
            </a:extLst>
          </p:cNvPr>
          <p:cNvSpPr txBox="1"/>
          <p:nvPr/>
        </p:nvSpPr>
        <p:spPr>
          <a:xfrm>
            <a:off x="3609975" y="4852416"/>
            <a:ext cx="7545705" cy="861774"/>
          </a:xfrm>
          <a:prstGeom prst="rect">
            <a:avLst/>
          </a:prstGeom>
          <a:noFill/>
        </p:spPr>
        <p:txBody>
          <a:bodyPr wrap="square">
            <a:spAutoFit/>
          </a:bodyPr>
          <a:lstStyle/>
          <a:p>
            <a:pPr algn="ctr"/>
            <a:r>
              <a:rPr lang="en-US" sz="2500" dirty="0">
                <a:latin typeface="Ink Free" panose="03080402000500000000" pitchFamily="66" charset="0"/>
              </a:rPr>
              <a:t>“A budget is telling your money where to go instead of wondering where it went.” – Dave Ramsey</a:t>
            </a:r>
          </a:p>
        </p:txBody>
      </p:sp>
      <p:sp>
        <p:nvSpPr>
          <p:cNvPr id="4" name="Slide Number Placeholder 3">
            <a:extLst>
              <a:ext uri="{FF2B5EF4-FFF2-40B4-BE49-F238E27FC236}">
                <a16:creationId xmlns:a16="http://schemas.microsoft.com/office/drawing/2014/main" id="{C0E1B7D5-1E0E-463B-8E45-1D89FF4F6C7D}"/>
              </a:ext>
            </a:extLst>
          </p:cNvPr>
          <p:cNvSpPr>
            <a:spLocks noGrp="1"/>
          </p:cNvSpPr>
          <p:nvPr>
            <p:ph type="sldNum" sz="quarter" idx="12"/>
          </p:nvPr>
        </p:nvSpPr>
        <p:spPr/>
        <p:txBody>
          <a:bodyPr/>
          <a:lstStyle/>
          <a:p>
            <a:fld id="{C27D7BBC-FAC0-4A71-B02F-F1231F6D875F}" type="slidenum">
              <a:rPr lang="en-US" smtClean="0"/>
              <a:t>25</a:t>
            </a:fld>
            <a:endParaRPr lang="en-US"/>
          </a:p>
        </p:txBody>
      </p:sp>
    </p:spTree>
    <p:extLst>
      <p:ext uri="{BB962C8B-B14F-4D97-AF65-F5344CB8AC3E}">
        <p14:creationId xmlns:p14="http://schemas.microsoft.com/office/powerpoint/2010/main" val="1713051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C0115-1466-4C51-9647-8F5999F91B6F}"/>
              </a:ext>
            </a:extLst>
          </p:cNvPr>
          <p:cNvSpPr>
            <a:spLocks noGrp="1"/>
          </p:cNvSpPr>
          <p:nvPr>
            <p:ph type="title"/>
          </p:nvPr>
        </p:nvSpPr>
        <p:spPr/>
        <p:txBody>
          <a:bodyPr/>
          <a:lstStyle/>
          <a:p>
            <a:r>
              <a:rPr lang="en-US" dirty="0"/>
              <a:t>3. Insurance</a:t>
            </a:r>
          </a:p>
        </p:txBody>
      </p:sp>
      <p:sp>
        <p:nvSpPr>
          <p:cNvPr id="3" name="Content Placeholder 2">
            <a:extLst>
              <a:ext uri="{FF2B5EF4-FFF2-40B4-BE49-F238E27FC236}">
                <a16:creationId xmlns:a16="http://schemas.microsoft.com/office/drawing/2014/main" id="{D0CE7A04-12E1-44C0-9595-6B553B1431D0}"/>
              </a:ext>
            </a:extLst>
          </p:cNvPr>
          <p:cNvSpPr>
            <a:spLocks noGrp="1"/>
          </p:cNvSpPr>
          <p:nvPr>
            <p:ph idx="1"/>
          </p:nvPr>
        </p:nvSpPr>
        <p:spPr/>
        <p:txBody>
          <a:bodyPr/>
          <a:lstStyle/>
          <a:p>
            <a:pPr marL="228600" indent="-228600">
              <a:buFont typeface="Arial" panose="020B0604020202020204" pitchFamily="34" charset="0"/>
              <a:buChar char="•"/>
            </a:pPr>
            <a:r>
              <a:rPr lang="en-US" dirty="0"/>
              <a:t>Disability</a:t>
            </a:r>
          </a:p>
          <a:p>
            <a:pPr marL="228600" indent="-228600">
              <a:buFont typeface="Arial" panose="020B0604020202020204" pitchFamily="34" charset="0"/>
              <a:buChar char="•"/>
            </a:pPr>
            <a:r>
              <a:rPr lang="en-US" dirty="0"/>
              <a:t>Life</a:t>
            </a:r>
          </a:p>
          <a:p>
            <a:pPr marL="228600" indent="-228600">
              <a:buFont typeface="Arial" panose="020B0604020202020204" pitchFamily="34" charset="0"/>
              <a:buChar char="•"/>
            </a:pPr>
            <a:r>
              <a:rPr lang="en-US" dirty="0"/>
              <a:t>Health</a:t>
            </a:r>
          </a:p>
          <a:p>
            <a:pPr marL="228600" indent="-228600">
              <a:buFont typeface="Arial" panose="020B0604020202020204" pitchFamily="34" charset="0"/>
              <a:buChar char="•"/>
            </a:pPr>
            <a:r>
              <a:rPr lang="en-US" dirty="0"/>
              <a:t>Malpractice</a:t>
            </a:r>
          </a:p>
          <a:p>
            <a:pPr marL="228600" indent="-228600">
              <a:buFont typeface="Arial" panose="020B0604020202020204" pitchFamily="34" charset="0"/>
              <a:buChar char="•"/>
            </a:pPr>
            <a:r>
              <a:rPr lang="en-US" dirty="0"/>
              <a:t>Car</a:t>
            </a:r>
          </a:p>
          <a:p>
            <a:pPr marL="228600" indent="-228600">
              <a:buFont typeface="Arial" panose="020B0604020202020204" pitchFamily="34" charset="0"/>
              <a:buChar char="•"/>
            </a:pPr>
            <a:r>
              <a:rPr lang="en-US" dirty="0"/>
              <a:t>Home/Renter’s</a:t>
            </a:r>
          </a:p>
          <a:p>
            <a:pPr marL="228600" indent="-228600">
              <a:buFont typeface="Arial" panose="020B0604020202020204" pitchFamily="34" charset="0"/>
              <a:buChar char="•"/>
            </a:pPr>
            <a:r>
              <a:rPr lang="en-US" dirty="0"/>
              <a:t>Umbrella</a:t>
            </a:r>
          </a:p>
          <a:p>
            <a:pPr marL="228600" indent="-228600">
              <a:buFont typeface="Arial" panose="020B0604020202020204" pitchFamily="34" charset="0"/>
              <a:buChar char="•"/>
            </a:pPr>
            <a:r>
              <a:rPr lang="en-US" dirty="0"/>
              <a:t>Emergency Fund</a:t>
            </a:r>
          </a:p>
        </p:txBody>
      </p:sp>
      <p:sp>
        <p:nvSpPr>
          <p:cNvPr id="4" name="Slide Number Placeholder 3">
            <a:extLst>
              <a:ext uri="{FF2B5EF4-FFF2-40B4-BE49-F238E27FC236}">
                <a16:creationId xmlns:a16="http://schemas.microsoft.com/office/drawing/2014/main" id="{42DC5A9A-F0F2-4837-AB06-C4958DFF268A}"/>
              </a:ext>
            </a:extLst>
          </p:cNvPr>
          <p:cNvSpPr>
            <a:spLocks noGrp="1"/>
          </p:cNvSpPr>
          <p:nvPr>
            <p:ph type="sldNum" sz="quarter" idx="12"/>
          </p:nvPr>
        </p:nvSpPr>
        <p:spPr/>
        <p:txBody>
          <a:bodyPr/>
          <a:lstStyle/>
          <a:p>
            <a:fld id="{C27D7BBC-FAC0-4A71-B02F-F1231F6D875F}" type="slidenum">
              <a:rPr lang="en-US" smtClean="0"/>
              <a:t>26</a:t>
            </a:fld>
            <a:endParaRPr lang="en-US"/>
          </a:p>
        </p:txBody>
      </p:sp>
    </p:spTree>
    <p:extLst>
      <p:ext uri="{BB962C8B-B14F-4D97-AF65-F5344CB8AC3E}">
        <p14:creationId xmlns:p14="http://schemas.microsoft.com/office/powerpoint/2010/main" val="3874950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0BB0B-D372-4A5F-BC5E-C3D9E9DBC334}"/>
              </a:ext>
            </a:extLst>
          </p:cNvPr>
          <p:cNvSpPr>
            <a:spLocks noGrp="1"/>
          </p:cNvSpPr>
          <p:nvPr>
            <p:ph type="title"/>
          </p:nvPr>
        </p:nvSpPr>
        <p:spPr/>
        <p:txBody>
          <a:bodyPr/>
          <a:lstStyle/>
          <a:p>
            <a:r>
              <a:rPr lang="en-US" dirty="0"/>
              <a:t>Disability Insurance</a:t>
            </a:r>
          </a:p>
        </p:txBody>
      </p:sp>
      <p:sp>
        <p:nvSpPr>
          <p:cNvPr id="3" name="Content Placeholder 2">
            <a:extLst>
              <a:ext uri="{FF2B5EF4-FFF2-40B4-BE49-F238E27FC236}">
                <a16:creationId xmlns:a16="http://schemas.microsoft.com/office/drawing/2014/main" id="{494E1F61-E8ED-4494-894B-E4D36951DFA3}"/>
              </a:ext>
            </a:extLst>
          </p:cNvPr>
          <p:cNvSpPr>
            <a:spLocks noGrp="1"/>
          </p:cNvSpPr>
          <p:nvPr>
            <p:ph idx="1"/>
          </p:nvPr>
        </p:nvSpPr>
        <p:spPr/>
        <p:txBody>
          <a:bodyPr/>
          <a:lstStyle/>
          <a:p>
            <a:pPr marL="228600" indent="-228600">
              <a:buFont typeface="Arial" panose="020B0604020202020204" pitchFamily="34" charset="0"/>
              <a:buChar char="•"/>
            </a:pPr>
            <a:r>
              <a:rPr lang="en-US" dirty="0"/>
              <a:t>protects your most valuable asset</a:t>
            </a:r>
          </a:p>
          <a:p>
            <a:pPr marL="228600" indent="-228600">
              <a:buFont typeface="Arial" panose="020B0604020202020204" pitchFamily="34" charset="0"/>
              <a:buChar char="•"/>
            </a:pPr>
            <a:r>
              <a:rPr lang="en-US" dirty="0"/>
              <a:t>pays a monthly benefit if you become disabled for &gt;90 days </a:t>
            </a:r>
          </a:p>
          <a:p>
            <a:pPr marL="228600" indent="-228600">
              <a:buFont typeface="Arial" panose="020B0604020202020204" pitchFamily="34" charset="0"/>
              <a:buChar char="•"/>
            </a:pPr>
            <a:r>
              <a:rPr lang="en-US" dirty="0"/>
              <a:t>generally insures up to 60-70% of your income</a:t>
            </a:r>
          </a:p>
          <a:p>
            <a:pPr marL="228600" indent="-228600">
              <a:buFont typeface="Arial" panose="020B0604020202020204" pitchFamily="34" charset="0"/>
              <a:buChar char="•"/>
            </a:pPr>
            <a:r>
              <a:rPr lang="en-US" dirty="0"/>
              <a:t>Who doesn’t need disability insurance?</a:t>
            </a:r>
          </a:p>
          <a:p>
            <a:pPr marL="685800" lvl="1" indent="-228600"/>
            <a:r>
              <a:rPr lang="en-US" dirty="0"/>
              <a:t>financially independent</a:t>
            </a:r>
          </a:p>
          <a:p>
            <a:pPr marL="685800" lvl="1" indent="-228600"/>
            <a:r>
              <a:rPr lang="en-US" dirty="0"/>
              <a:t>someone else will take care of you</a:t>
            </a:r>
          </a:p>
          <a:p>
            <a:pPr marL="228600" indent="-228600">
              <a:buFont typeface="Arial" panose="020B0604020202020204" pitchFamily="34" charset="0"/>
              <a:buChar char="•"/>
            </a:pPr>
            <a:r>
              <a:rPr lang="en-US" dirty="0"/>
              <a:t>When is the best time to buy it?</a:t>
            </a:r>
          </a:p>
          <a:p>
            <a:pPr marL="685800" lvl="1" indent="-228600"/>
            <a:r>
              <a:rPr lang="en-US" dirty="0"/>
              <a:t>the day before you get disabled</a:t>
            </a:r>
          </a:p>
        </p:txBody>
      </p:sp>
      <p:sp>
        <p:nvSpPr>
          <p:cNvPr id="4" name="Slide Number Placeholder 3">
            <a:extLst>
              <a:ext uri="{FF2B5EF4-FFF2-40B4-BE49-F238E27FC236}">
                <a16:creationId xmlns:a16="http://schemas.microsoft.com/office/drawing/2014/main" id="{FFDA97C7-28FA-40CA-BC8C-C317B6D255B3}"/>
              </a:ext>
            </a:extLst>
          </p:cNvPr>
          <p:cNvSpPr>
            <a:spLocks noGrp="1"/>
          </p:cNvSpPr>
          <p:nvPr>
            <p:ph type="sldNum" sz="quarter" idx="12"/>
          </p:nvPr>
        </p:nvSpPr>
        <p:spPr/>
        <p:txBody>
          <a:bodyPr/>
          <a:lstStyle/>
          <a:p>
            <a:fld id="{C27D7BBC-FAC0-4A71-B02F-F1231F6D875F}" type="slidenum">
              <a:rPr lang="en-US" smtClean="0"/>
              <a:t>27</a:t>
            </a:fld>
            <a:endParaRPr lang="en-US"/>
          </a:p>
        </p:txBody>
      </p:sp>
    </p:spTree>
    <p:extLst>
      <p:ext uri="{BB962C8B-B14F-4D97-AF65-F5344CB8AC3E}">
        <p14:creationId xmlns:p14="http://schemas.microsoft.com/office/powerpoint/2010/main" val="1676728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CBAF9-1A98-42A3-9141-BF32849BC47E}"/>
              </a:ext>
            </a:extLst>
          </p:cNvPr>
          <p:cNvSpPr>
            <a:spLocks noGrp="1"/>
          </p:cNvSpPr>
          <p:nvPr>
            <p:ph type="title"/>
          </p:nvPr>
        </p:nvSpPr>
        <p:spPr/>
        <p:txBody>
          <a:bodyPr/>
          <a:lstStyle/>
          <a:p>
            <a:r>
              <a:rPr lang="en-US" dirty="0"/>
              <a:t>Disability Insurance</a:t>
            </a:r>
          </a:p>
        </p:txBody>
      </p:sp>
      <p:sp>
        <p:nvSpPr>
          <p:cNvPr id="3" name="Content Placeholder 2">
            <a:extLst>
              <a:ext uri="{FF2B5EF4-FFF2-40B4-BE49-F238E27FC236}">
                <a16:creationId xmlns:a16="http://schemas.microsoft.com/office/drawing/2014/main" id="{BBCF5D45-39C1-469D-961C-9FCF8177EA4D}"/>
              </a:ext>
            </a:extLst>
          </p:cNvPr>
          <p:cNvSpPr>
            <a:spLocks noGrp="1"/>
          </p:cNvSpPr>
          <p:nvPr>
            <p:ph idx="1"/>
          </p:nvPr>
        </p:nvSpPr>
        <p:spPr/>
        <p:txBody>
          <a:bodyPr numCol="1">
            <a:normAutofit lnSpcReduction="10000"/>
          </a:bodyPr>
          <a:lstStyle/>
          <a:p>
            <a:pPr marL="171450" indent="-171450">
              <a:buFont typeface="Arial" panose="020B0604020202020204" pitchFamily="34" charset="0"/>
              <a:buChar char="•"/>
            </a:pPr>
            <a:r>
              <a:rPr lang="en-US" dirty="0"/>
              <a:t>Who should you buy it from?</a:t>
            </a:r>
          </a:p>
          <a:p>
            <a:pPr marL="685800" lvl="1" indent="-228600"/>
            <a:r>
              <a:rPr lang="en-US" dirty="0"/>
              <a:t>independent agent – individual policy</a:t>
            </a:r>
          </a:p>
          <a:p>
            <a:pPr marL="685800" lvl="1" indent="-228600"/>
            <a:r>
              <a:rPr lang="en-US" dirty="0"/>
              <a:t>employer or society – group policy</a:t>
            </a:r>
          </a:p>
          <a:p>
            <a:pPr marL="0" indent="0">
              <a:buNone/>
            </a:pPr>
            <a:endParaRPr lang="en-US" dirty="0"/>
          </a:p>
          <a:p>
            <a:endParaRPr lang="en-US" dirty="0"/>
          </a:p>
          <a:p>
            <a:pPr lvl="1"/>
            <a:endParaRPr lang="en-US" dirty="0"/>
          </a:p>
          <a:p>
            <a:endParaRPr lang="en-US" dirty="0"/>
          </a:p>
          <a:p>
            <a:endParaRPr lang="en-US" dirty="0"/>
          </a:p>
          <a:p>
            <a:pPr marL="228600" indent="-228600">
              <a:buFont typeface="Arial" panose="020B0604020202020204" pitchFamily="34" charset="0"/>
              <a:buChar char="•"/>
            </a:pPr>
            <a:endParaRPr lang="en-US" dirty="0"/>
          </a:p>
          <a:p>
            <a:pPr marL="228600" indent="-228600">
              <a:buFont typeface="Arial" panose="020B0604020202020204" pitchFamily="34" charset="0"/>
              <a:buChar char="•"/>
            </a:pPr>
            <a:r>
              <a:rPr lang="en-US" dirty="0"/>
              <a:t>can be expensive because it’s actually used</a:t>
            </a:r>
          </a:p>
        </p:txBody>
      </p:sp>
      <p:sp>
        <p:nvSpPr>
          <p:cNvPr id="5" name="Content Placeholder 2">
            <a:extLst>
              <a:ext uri="{FF2B5EF4-FFF2-40B4-BE49-F238E27FC236}">
                <a16:creationId xmlns:a16="http://schemas.microsoft.com/office/drawing/2014/main" id="{A99C7C11-93C1-4BA7-B36D-7ACF2C8025F6}"/>
              </a:ext>
            </a:extLst>
          </p:cNvPr>
          <p:cNvSpPr txBox="1">
            <a:spLocks/>
          </p:cNvSpPr>
          <p:nvPr/>
        </p:nvSpPr>
        <p:spPr>
          <a:xfrm>
            <a:off x="1097280" y="3025140"/>
            <a:ext cx="10058400" cy="2023110"/>
          </a:xfrm>
          <a:prstGeom prst="rect">
            <a:avLst/>
          </a:prstGeom>
        </p:spPr>
        <p:txBody>
          <a:bodyPr vert="horz" lIns="0" tIns="45720" rIns="0" bIns="45720" numCol="2"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8600" indent="-228600">
              <a:buFont typeface="Arial" panose="020B0604020202020204" pitchFamily="34" charset="0"/>
              <a:buChar char="•"/>
            </a:pPr>
            <a:r>
              <a:rPr lang="en-US" dirty="0"/>
              <a:t>individual policy</a:t>
            </a:r>
          </a:p>
          <a:p>
            <a:pPr marL="685800" lvl="1" indent="-228600"/>
            <a:r>
              <a:rPr lang="en-US" dirty="0"/>
              <a:t>better coverage</a:t>
            </a:r>
          </a:p>
          <a:p>
            <a:pPr marL="685800" lvl="1" indent="-228600"/>
            <a:r>
              <a:rPr lang="en-US" dirty="0"/>
              <a:t>strong definition of disability</a:t>
            </a:r>
          </a:p>
          <a:p>
            <a:pPr marL="685800" lvl="1" indent="-228600"/>
            <a:r>
              <a:rPr lang="en-US" dirty="0"/>
              <a:t>more riders</a:t>
            </a:r>
          </a:p>
          <a:p>
            <a:pPr marL="685800" lvl="1" indent="-228600"/>
            <a:r>
              <a:rPr lang="en-US" dirty="0"/>
              <a:t>portable</a:t>
            </a:r>
          </a:p>
          <a:p>
            <a:pPr marL="685800" lvl="1" indent="-228600"/>
            <a:r>
              <a:rPr lang="en-US" dirty="0"/>
              <a:t>tax-free pay out</a:t>
            </a:r>
          </a:p>
          <a:p>
            <a:pPr marL="228600" indent="-228600">
              <a:buFont typeface="Arial" panose="020B0604020202020204" pitchFamily="34" charset="0"/>
              <a:buChar char="•"/>
            </a:pPr>
            <a:r>
              <a:rPr lang="en-US" dirty="0"/>
              <a:t>group policy</a:t>
            </a:r>
          </a:p>
          <a:p>
            <a:pPr marL="685800" lvl="1" indent="-228600"/>
            <a:r>
              <a:rPr lang="en-US" dirty="0"/>
              <a:t>cheaper</a:t>
            </a:r>
          </a:p>
          <a:p>
            <a:pPr marL="685800" lvl="1" indent="-228600"/>
            <a:r>
              <a:rPr lang="en-US" dirty="0"/>
              <a:t>better for those in poor health</a:t>
            </a:r>
          </a:p>
          <a:p>
            <a:pPr marL="685800" lvl="1" indent="-228600"/>
            <a:r>
              <a:rPr lang="en-US" dirty="0"/>
              <a:t>better for those with risky habits</a:t>
            </a:r>
          </a:p>
          <a:p>
            <a:pPr marL="685800" lvl="1" indent="-228600"/>
            <a:r>
              <a:rPr lang="en-US" dirty="0"/>
              <a:t>must take what is offered</a:t>
            </a:r>
          </a:p>
        </p:txBody>
      </p:sp>
      <p:sp>
        <p:nvSpPr>
          <p:cNvPr id="4" name="Slide Number Placeholder 3">
            <a:extLst>
              <a:ext uri="{FF2B5EF4-FFF2-40B4-BE49-F238E27FC236}">
                <a16:creationId xmlns:a16="http://schemas.microsoft.com/office/drawing/2014/main" id="{344B7BF4-B77E-41EC-83B6-D3F1112D2F08}"/>
              </a:ext>
            </a:extLst>
          </p:cNvPr>
          <p:cNvSpPr>
            <a:spLocks noGrp="1"/>
          </p:cNvSpPr>
          <p:nvPr>
            <p:ph type="sldNum" sz="quarter" idx="12"/>
          </p:nvPr>
        </p:nvSpPr>
        <p:spPr/>
        <p:txBody>
          <a:bodyPr/>
          <a:lstStyle/>
          <a:p>
            <a:fld id="{C27D7BBC-FAC0-4A71-B02F-F1231F6D875F}" type="slidenum">
              <a:rPr lang="en-US" smtClean="0"/>
              <a:t>28</a:t>
            </a:fld>
            <a:endParaRPr lang="en-US"/>
          </a:p>
        </p:txBody>
      </p:sp>
    </p:spTree>
    <p:extLst>
      <p:ext uri="{BB962C8B-B14F-4D97-AF65-F5344CB8AC3E}">
        <p14:creationId xmlns:p14="http://schemas.microsoft.com/office/powerpoint/2010/main" val="663492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354BD-CB6D-41F1-80EA-D9563281D131}"/>
              </a:ext>
            </a:extLst>
          </p:cNvPr>
          <p:cNvSpPr>
            <a:spLocks noGrp="1"/>
          </p:cNvSpPr>
          <p:nvPr>
            <p:ph type="title"/>
          </p:nvPr>
        </p:nvSpPr>
        <p:spPr/>
        <p:txBody>
          <a:bodyPr/>
          <a:lstStyle/>
          <a:p>
            <a:r>
              <a:rPr lang="en-US" dirty="0"/>
              <a:t>Disability Insurance</a:t>
            </a:r>
          </a:p>
        </p:txBody>
      </p:sp>
      <p:sp>
        <p:nvSpPr>
          <p:cNvPr id="3" name="Content Placeholder 2">
            <a:extLst>
              <a:ext uri="{FF2B5EF4-FFF2-40B4-BE49-F238E27FC236}">
                <a16:creationId xmlns:a16="http://schemas.microsoft.com/office/drawing/2014/main" id="{ACD9D9E4-26ED-4F4F-A513-4A6CDD28B0F0}"/>
              </a:ext>
            </a:extLst>
          </p:cNvPr>
          <p:cNvSpPr>
            <a:spLocks noGrp="1"/>
          </p:cNvSpPr>
          <p:nvPr>
            <p:ph idx="1"/>
          </p:nvPr>
        </p:nvSpPr>
        <p:spPr/>
        <p:txBody>
          <a:bodyPr>
            <a:normAutofit/>
          </a:bodyPr>
          <a:lstStyle/>
          <a:p>
            <a:pPr marL="228600" indent="-228600">
              <a:buFont typeface="Arial" panose="020B0604020202020204" pitchFamily="34" charset="0"/>
              <a:buChar char="•"/>
            </a:pPr>
            <a:r>
              <a:rPr lang="en-US" dirty="0"/>
              <a:t>buy an individual policy from an independent agent</a:t>
            </a:r>
          </a:p>
          <a:p>
            <a:pPr marL="685800" lvl="1" indent="-228600"/>
            <a:r>
              <a:rPr lang="en-US" dirty="0"/>
              <a:t>buy as much as you can afford</a:t>
            </a:r>
          </a:p>
          <a:p>
            <a:pPr marL="228600" indent="-228600">
              <a:buFont typeface="Arial" panose="020B0604020202020204" pitchFamily="34" charset="0"/>
              <a:buChar char="•"/>
            </a:pPr>
            <a:r>
              <a:rPr lang="en-US" dirty="0"/>
              <a:t>must be own-occupation and specialty-specific</a:t>
            </a:r>
          </a:p>
          <a:p>
            <a:pPr marL="228600" indent="-228600">
              <a:buFont typeface="Arial" panose="020B0604020202020204" pitchFamily="34" charset="0"/>
              <a:buChar char="•"/>
            </a:pPr>
            <a:r>
              <a:rPr lang="en-US" dirty="0"/>
              <a:t>riders: </a:t>
            </a:r>
          </a:p>
          <a:p>
            <a:pPr marL="685800" lvl="1" indent="-228600"/>
            <a:r>
              <a:rPr lang="en-US" dirty="0"/>
              <a:t>residual disability</a:t>
            </a:r>
          </a:p>
          <a:p>
            <a:pPr marL="685800" lvl="1" indent="-228600"/>
            <a:r>
              <a:rPr lang="en-US" dirty="0"/>
              <a:t>inflation protection</a:t>
            </a:r>
          </a:p>
          <a:p>
            <a:pPr marL="685800" lvl="1" indent="-228600"/>
            <a:r>
              <a:rPr lang="en-US" dirty="0"/>
              <a:t>future purchase option</a:t>
            </a:r>
          </a:p>
          <a:p>
            <a:pPr marL="228600" indent="-228600">
              <a:buFont typeface="Arial" panose="020B0604020202020204" pitchFamily="34" charset="0"/>
              <a:buChar char="•"/>
            </a:pPr>
            <a:r>
              <a:rPr lang="en-US" dirty="0"/>
              <a:t>Big 5: Guardian, Standard, Principal, Ameritas, and Mass Mutual</a:t>
            </a:r>
          </a:p>
          <a:p>
            <a:pPr marL="228600" indent="-228600">
              <a:buFont typeface="Arial" panose="020B0604020202020204" pitchFamily="34" charset="0"/>
              <a:buChar char="•"/>
            </a:pPr>
            <a:r>
              <a:rPr lang="en-US" dirty="0"/>
              <a:t>UMass has a Guaranteed Standard Issue (GSI) disability insurance policy</a:t>
            </a:r>
          </a:p>
        </p:txBody>
      </p:sp>
      <p:sp>
        <p:nvSpPr>
          <p:cNvPr id="4" name="Slide Number Placeholder 3">
            <a:extLst>
              <a:ext uri="{FF2B5EF4-FFF2-40B4-BE49-F238E27FC236}">
                <a16:creationId xmlns:a16="http://schemas.microsoft.com/office/drawing/2014/main" id="{FFF9D129-B821-4581-86DF-E8C499A85D8E}"/>
              </a:ext>
            </a:extLst>
          </p:cNvPr>
          <p:cNvSpPr>
            <a:spLocks noGrp="1"/>
          </p:cNvSpPr>
          <p:nvPr>
            <p:ph type="sldNum" sz="quarter" idx="12"/>
          </p:nvPr>
        </p:nvSpPr>
        <p:spPr/>
        <p:txBody>
          <a:bodyPr/>
          <a:lstStyle/>
          <a:p>
            <a:fld id="{C27D7BBC-FAC0-4A71-B02F-F1231F6D875F}" type="slidenum">
              <a:rPr lang="en-US" smtClean="0"/>
              <a:t>29</a:t>
            </a:fld>
            <a:endParaRPr lang="en-US"/>
          </a:p>
        </p:txBody>
      </p:sp>
    </p:spTree>
    <p:extLst>
      <p:ext uri="{BB962C8B-B14F-4D97-AF65-F5344CB8AC3E}">
        <p14:creationId xmlns:p14="http://schemas.microsoft.com/office/powerpoint/2010/main" val="1339263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C7EAEE-EAA0-3782-042D-96B48977468C}"/>
              </a:ext>
            </a:extLst>
          </p:cNvPr>
          <p:cNvSpPr>
            <a:spLocks noGrp="1"/>
          </p:cNvSpPr>
          <p:nvPr>
            <p:ph type="sldNum" sz="quarter" idx="12"/>
          </p:nvPr>
        </p:nvSpPr>
        <p:spPr/>
        <p:txBody>
          <a:bodyPr/>
          <a:lstStyle/>
          <a:p>
            <a:fld id="{C27D7BBC-FAC0-4A71-B02F-F1231F6D875F}" type="slidenum">
              <a:rPr lang="en-US" smtClean="0"/>
              <a:t>3</a:t>
            </a:fld>
            <a:endParaRPr lang="en-US"/>
          </a:p>
        </p:txBody>
      </p:sp>
      <p:pic>
        <p:nvPicPr>
          <p:cNvPr id="8" name="Picture 7">
            <a:extLst>
              <a:ext uri="{FF2B5EF4-FFF2-40B4-BE49-F238E27FC236}">
                <a16:creationId xmlns:a16="http://schemas.microsoft.com/office/drawing/2014/main" id="{3647FB97-2DDA-4DDD-9F74-DE3FFD41E4F3}"/>
              </a:ext>
            </a:extLst>
          </p:cNvPr>
          <p:cNvPicPr>
            <a:picLocks noChangeAspect="1"/>
          </p:cNvPicPr>
          <p:nvPr/>
        </p:nvPicPr>
        <p:blipFill>
          <a:blip r:embed="rId3"/>
          <a:stretch>
            <a:fillRect/>
          </a:stretch>
        </p:blipFill>
        <p:spPr>
          <a:xfrm>
            <a:off x="8740146" y="4562432"/>
            <a:ext cx="3451854" cy="2295568"/>
          </a:xfrm>
          <a:prstGeom prst="rect">
            <a:avLst/>
          </a:prstGeom>
        </p:spPr>
      </p:pic>
      <p:pic>
        <p:nvPicPr>
          <p:cNvPr id="10" name="Picture 9">
            <a:extLst>
              <a:ext uri="{FF2B5EF4-FFF2-40B4-BE49-F238E27FC236}">
                <a16:creationId xmlns:a16="http://schemas.microsoft.com/office/drawing/2014/main" id="{FC8F2C75-4D25-BCC5-FCF1-4629EC61DA59}"/>
              </a:ext>
            </a:extLst>
          </p:cNvPr>
          <p:cNvPicPr>
            <a:picLocks noChangeAspect="1"/>
          </p:cNvPicPr>
          <p:nvPr/>
        </p:nvPicPr>
        <p:blipFill>
          <a:blip r:embed="rId4"/>
          <a:stretch>
            <a:fillRect/>
          </a:stretch>
        </p:blipFill>
        <p:spPr>
          <a:xfrm>
            <a:off x="1392751" y="251830"/>
            <a:ext cx="6648783" cy="5920471"/>
          </a:xfrm>
          <a:prstGeom prst="rect">
            <a:avLst/>
          </a:prstGeom>
        </p:spPr>
      </p:pic>
      <p:sp>
        <p:nvSpPr>
          <p:cNvPr id="2" name="TextBox 1">
            <a:extLst>
              <a:ext uri="{FF2B5EF4-FFF2-40B4-BE49-F238E27FC236}">
                <a16:creationId xmlns:a16="http://schemas.microsoft.com/office/drawing/2014/main" id="{7ADF3662-D8F7-6F22-4F08-1E615C0AD831}"/>
              </a:ext>
            </a:extLst>
          </p:cNvPr>
          <p:cNvSpPr txBox="1"/>
          <p:nvPr/>
        </p:nvSpPr>
        <p:spPr>
          <a:xfrm>
            <a:off x="-1" y="6556529"/>
            <a:ext cx="11212484" cy="261610"/>
          </a:xfrm>
          <a:prstGeom prst="rect">
            <a:avLst/>
          </a:prstGeom>
          <a:noFill/>
        </p:spPr>
        <p:txBody>
          <a:bodyPr wrap="square">
            <a:spAutoFit/>
          </a:bodyPr>
          <a:lstStyle/>
          <a:p>
            <a:r>
              <a:rPr lang="en-US" sz="1100" dirty="0"/>
              <a:t>https://www.medscape.com/slideshow/2025-compensation-overview-6018103?ecd=WNL_physrep_250416_MSCPEDIT_comp-report_etid7364127&amp;uac=234869BV&amp;impID=7364127#2</a:t>
            </a:r>
          </a:p>
        </p:txBody>
      </p:sp>
    </p:spTree>
    <p:extLst>
      <p:ext uri="{BB962C8B-B14F-4D97-AF65-F5344CB8AC3E}">
        <p14:creationId xmlns:p14="http://schemas.microsoft.com/office/powerpoint/2010/main" val="17381874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BD0A2-F198-4194-B851-9BA17D763B62}"/>
              </a:ext>
            </a:extLst>
          </p:cNvPr>
          <p:cNvSpPr>
            <a:spLocks noGrp="1"/>
          </p:cNvSpPr>
          <p:nvPr>
            <p:ph type="title"/>
          </p:nvPr>
        </p:nvSpPr>
        <p:spPr/>
        <p:txBody>
          <a:bodyPr/>
          <a:lstStyle/>
          <a:p>
            <a:r>
              <a:rPr lang="en-US" dirty="0"/>
              <a:t>Life Insurance</a:t>
            </a:r>
          </a:p>
        </p:txBody>
      </p:sp>
      <p:sp>
        <p:nvSpPr>
          <p:cNvPr id="3" name="Content Placeholder 2">
            <a:extLst>
              <a:ext uri="{FF2B5EF4-FFF2-40B4-BE49-F238E27FC236}">
                <a16:creationId xmlns:a16="http://schemas.microsoft.com/office/drawing/2014/main" id="{9CABF09F-0B0A-412F-85C9-C7040EDF1AAC}"/>
              </a:ext>
            </a:extLst>
          </p:cNvPr>
          <p:cNvSpPr>
            <a:spLocks noGrp="1"/>
          </p:cNvSpPr>
          <p:nvPr>
            <p:ph idx="1"/>
          </p:nvPr>
        </p:nvSpPr>
        <p:spPr/>
        <p:txBody>
          <a:bodyPr/>
          <a:lstStyle/>
          <a:p>
            <a:pPr marL="228600" indent="-228600">
              <a:buFont typeface="Arial" panose="020B0604020202020204" pitchFamily="34" charset="0"/>
              <a:buChar char="•"/>
            </a:pPr>
            <a:r>
              <a:rPr lang="en-US" dirty="0"/>
              <a:t>recommended if someone else depends on your income</a:t>
            </a:r>
          </a:p>
          <a:p>
            <a:pPr marL="228600" indent="-228600">
              <a:buFont typeface="Arial" panose="020B0604020202020204" pitchFamily="34" charset="0"/>
              <a:buChar char="•"/>
            </a:pPr>
            <a:r>
              <a:rPr lang="en-US" dirty="0"/>
              <a:t>buy term life insurance</a:t>
            </a:r>
          </a:p>
          <a:p>
            <a:pPr marL="228600" indent="-228600">
              <a:buFont typeface="Arial" panose="020B0604020202020204" pitchFamily="34" charset="0"/>
              <a:buChar char="•"/>
            </a:pPr>
            <a:r>
              <a:rPr lang="en-US" dirty="0"/>
              <a:t>avoid whole life insurance </a:t>
            </a:r>
          </a:p>
          <a:p>
            <a:pPr marL="228600" indent="-228600">
              <a:buFont typeface="Arial" panose="020B0604020202020204" pitchFamily="34" charset="0"/>
              <a:buChar char="•"/>
            </a:pPr>
            <a:r>
              <a:rPr lang="en-US" dirty="0"/>
              <a:t>connect with an independent agent</a:t>
            </a:r>
          </a:p>
        </p:txBody>
      </p:sp>
      <p:sp>
        <p:nvSpPr>
          <p:cNvPr id="4" name="Slide Number Placeholder 3">
            <a:extLst>
              <a:ext uri="{FF2B5EF4-FFF2-40B4-BE49-F238E27FC236}">
                <a16:creationId xmlns:a16="http://schemas.microsoft.com/office/drawing/2014/main" id="{BCE2E3D8-8356-4747-9C5C-60284DB49A9C}"/>
              </a:ext>
            </a:extLst>
          </p:cNvPr>
          <p:cNvSpPr>
            <a:spLocks noGrp="1"/>
          </p:cNvSpPr>
          <p:nvPr>
            <p:ph type="sldNum" sz="quarter" idx="12"/>
          </p:nvPr>
        </p:nvSpPr>
        <p:spPr/>
        <p:txBody>
          <a:bodyPr/>
          <a:lstStyle/>
          <a:p>
            <a:fld id="{C27D7BBC-FAC0-4A71-B02F-F1231F6D875F}" type="slidenum">
              <a:rPr lang="en-US" smtClean="0"/>
              <a:t>30</a:t>
            </a:fld>
            <a:endParaRPr lang="en-US"/>
          </a:p>
        </p:txBody>
      </p:sp>
    </p:spTree>
    <p:extLst>
      <p:ext uri="{BB962C8B-B14F-4D97-AF65-F5344CB8AC3E}">
        <p14:creationId xmlns:p14="http://schemas.microsoft.com/office/powerpoint/2010/main" val="15033288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09EE3-D8AB-4F26-BB5D-B666C17AB9FF}"/>
              </a:ext>
            </a:extLst>
          </p:cNvPr>
          <p:cNvSpPr>
            <a:spLocks noGrp="1"/>
          </p:cNvSpPr>
          <p:nvPr>
            <p:ph type="title"/>
          </p:nvPr>
        </p:nvSpPr>
        <p:spPr/>
        <p:txBody>
          <a:bodyPr/>
          <a:lstStyle/>
          <a:p>
            <a:r>
              <a:rPr lang="en-US" dirty="0"/>
              <a:t>Other Insurance</a:t>
            </a:r>
          </a:p>
        </p:txBody>
      </p:sp>
      <p:sp>
        <p:nvSpPr>
          <p:cNvPr id="3" name="Content Placeholder 2">
            <a:extLst>
              <a:ext uri="{FF2B5EF4-FFF2-40B4-BE49-F238E27FC236}">
                <a16:creationId xmlns:a16="http://schemas.microsoft.com/office/drawing/2014/main" id="{558A4854-3DA7-49FB-A15F-D2BF2E2ACBFC}"/>
              </a:ext>
            </a:extLst>
          </p:cNvPr>
          <p:cNvSpPr>
            <a:spLocks noGrp="1"/>
          </p:cNvSpPr>
          <p:nvPr>
            <p:ph idx="1"/>
          </p:nvPr>
        </p:nvSpPr>
        <p:spPr/>
        <p:txBody>
          <a:bodyPr>
            <a:normAutofit/>
          </a:bodyPr>
          <a:lstStyle/>
          <a:p>
            <a:pPr marL="228600" indent="-228600">
              <a:buFont typeface="Arial" panose="020B0604020202020204" pitchFamily="34" charset="0"/>
              <a:buChar char="•"/>
            </a:pPr>
            <a:r>
              <a:rPr lang="en-US" dirty="0"/>
              <a:t>Health</a:t>
            </a:r>
          </a:p>
          <a:p>
            <a:pPr marL="685800" lvl="1" indent="-228600"/>
            <a:r>
              <a:rPr lang="en-US" dirty="0"/>
              <a:t>through your residency program or spouse’s work</a:t>
            </a:r>
          </a:p>
          <a:p>
            <a:pPr marL="685800" lvl="1" indent="-228600"/>
            <a:r>
              <a:rPr lang="en-US" dirty="0"/>
              <a:t>consider use of Health Savings Account (HSA) if you have a HDHP</a:t>
            </a:r>
          </a:p>
          <a:p>
            <a:pPr marL="228600" indent="-228600">
              <a:buFont typeface="Arial" panose="020B0604020202020204" pitchFamily="34" charset="0"/>
              <a:buChar char="•"/>
            </a:pPr>
            <a:r>
              <a:rPr lang="en-US" dirty="0"/>
              <a:t>Malpractice</a:t>
            </a:r>
          </a:p>
          <a:p>
            <a:pPr marL="685800" lvl="1" indent="-228600"/>
            <a:r>
              <a:rPr lang="en-US" dirty="0"/>
              <a:t>through your residency program</a:t>
            </a:r>
          </a:p>
          <a:p>
            <a:pPr marL="685800" lvl="1" indent="-228600"/>
            <a:r>
              <a:rPr lang="en-US" dirty="0"/>
              <a:t>look for tail coverage when applying for jobs</a:t>
            </a:r>
          </a:p>
          <a:p>
            <a:pPr marL="228600" indent="-228600">
              <a:buFont typeface="Arial" panose="020B0604020202020204" pitchFamily="34" charset="0"/>
              <a:buChar char="•"/>
            </a:pPr>
            <a:r>
              <a:rPr lang="en-US" dirty="0"/>
              <a:t>Car</a:t>
            </a:r>
          </a:p>
          <a:p>
            <a:pPr marL="685800" lvl="1" indent="-228600"/>
            <a:r>
              <a:rPr lang="en-US" dirty="0"/>
              <a:t>liability coverage up to $300K</a:t>
            </a:r>
          </a:p>
          <a:p>
            <a:pPr marL="685800" lvl="1" indent="-228600"/>
            <a:r>
              <a:rPr lang="en-US" dirty="0"/>
              <a:t>comprehensive coverage until vehicle is worth &lt;$5-10K</a:t>
            </a:r>
          </a:p>
        </p:txBody>
      </p:sp>
      <p:sp>
        <p:nvSpPr>
          <p:cNvPr id="4" name="Slide Number Placeholder 3">
            <a:extLst>
              <a:ext uri="{FF2B5EF4-FFF2-40B4-BE49-F238E27FC236}">
                <a16:creationId xmlns:a16="http://schemas.microsoft.com/office/drawing/2014/main" id="{B32A10BB-1412-4EDD-B23E-906B58621AD9}"/>
              </a:ext>
            </a:extLst>
          </p:cNvPr>
          <p:cNvSpPr>
            <a:spLocks noGrp="1"/>
          </p:cNvSpPr>
          <p:nvPr>
            <p:ph type="sldNum" sz="quarter" idx="12"/>
          </p:nvPr>
        </p:nvSpPr>
        <p:spPr/>
        <p:txBody>
          <a:bodyPr/>
          <a:lstStyle/>
          <a:p>
            <a:fld id="{C27D7BBC-FAC0-4A71-B02F-F1231F6D875F}" type="slidenum">
              <a:rPr lang="en-US" smtClean="0"/>
              <a:t>31</a:t>
            </a:fld>
            <a:endParaRPr lang="en-US"/>
          </a:p>
        </p:txBody>
      </p:sp>
    </p:spTree>
    <p:extLst>
      <p:ext uri="{BB962C8B-B14F-4D97-AF65-F5344CB8AC3E}">
        <p14:creationId xmlns:p14="http://schemas.microsoft.com/office/powerpoint/2010/main" val="9346387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E33F7-117E-4590-A185-E65EF373F184}"/>
              </a:ext>
            </a:extLst>
          </p:cNvPr>
          <p:cNvSpPr>
            <a:spLocks noGrp="1"/>
          </p:cNvSpPr>
          <p:nvPr>
            <p:ph type="title"/>
          </p:nvPr>
        </p:nvSpPr>
        <p:spPr/>
        <p:txBody>
          <a:bodyPr/>
          <a:lstStyle/>
          <a:p>
            <a:r>
              <a:rPr lang="en-US" dirty="0"/>
              <a:t>Other Insurance</a:t>
            </a:r>
          </a:p>
        </p:txBody>
      </p:sp>
      <p:sp>
        <p:nvSpPr>
          <p:cNvPr id="3" name="Content Placeholder 2">
            <a:extLst>
              <a:ext uri="{FF2B5EF4-FFF2-40B4-BE49-F238E27FC236}">
                <a16:creationId xmlns:a16="http://schemas.microsoft.com/office/drawing/2014/main" id="{E0BB9CAD-3D69-444A-9B47-C6D7CE9E423C}"/>
              </a:ext>
            </a:extLst>
          </p:cNvPr>
          <p:cNvSpPr>
            <a:spLocks noGrp="1"/>
          </p:cNvSpPr>
          <p:nvPr>
            <p:ph idx="1"/>
          </p:nvPr>
        </p:nvSpPr>
        <p:spPr/>
        <p:txBody>
          <a:bodyPr/>
          <a:lstStyle/>
          <a:p>
            <a:pPr>
              <a:buFont typeface="Arial" panose="020B0604020202020204" pitchFamily="34" charset="0"/>
              <a:buChar char="•"/>
            </a:pPr>
            <a:r>
              <a:rPr lang="en-US" dirty="0"/>
              <a:t>Home/Renter’s</a:t>
            </a:r>
          </a:p>
          <a:p>
            <a:pPr marL="685800" lvl="1" indent="-228600"/>
            <a:r>
              <a:rPr lang="en-US" dirty="0"/>
              <a:t>insure the replacement value of the home and its contents</a:t>
            </a:r>
          </a:p>
          <a:p>
            <a:pPr>
              <a:buFont typeface="Arial" panose="020B0604020202020204" pitchFamily="34" charset="0"/>
              <a:buChar char="•"/>
            </a:pPr>
            <a:r>
              <a:rPr lang="en-US" dirty="0"/>
              <a:t>Umbrella</a:t>
            </a:r>
          </a:p>
          <a:p>
            <a:pPr marL="685800" lvl="1" indent="-228600"/>
            <a:r>
              <a:rPr lang="en-US" dirty="0"/>
              <a:t>$1M of liability coverage stacked on top of car/home liability coverage</a:t>
            </a:r>
          </a:p>
          <a:p>
            <a:pPr>
              <a:buFont typeface="Arial" panose="020B0604020202020204" pitchFamily="34" charset="0"/>
              <a:buChar char="•"/>
            </a:pPr>
            <a:r>
              <a:rPr lang="en-US" dirty="0"/>
              <a:t>Emergency Fund</a:t>
            </a:r>
          </a:p>
          <a:p>
            <a:pPr marL="685800" lvl="1" indent="-228600"/>
            <a:r>
              <a:rPr lang="en-US" dirty="0"/>
              <a:t>fund with 3-6 months worth of expenses to cover any emergencies</a:t>
            </a:r>
          </a:p>
        </p:txBody>
      </p:sp>
      <p:sp>
        <p:nvSpPr>
          <p:cNvPr id="4" name="Slide Number Placeholder 3">
            <a:extLst>
              <a:ext uri="{FF2B5EF4-FFF2-40B4-BE49-F238E27FC236}">
                <a16:creationId xmlns:a16="http://schemas.microsoft.com/office/drawing/2014/main" id="{7FAA3543-455C-46EE-82E7-EF94E2F6E51C}"/>
              </a:ext>
            </a:extLst>
          </p:cNvPr>
          <p:cNvSpPr>
            <a:spLocks noGrp="1"/>
          </p:cNvSpPr>
          <p:nvPr>
            <p:ph type="sldNum" sz="quarter" idx="12"/>
          </p:nvPr>
        </p:nvSpPr>
        <p:spPr/>
        <p:txBody>
          <a:bodyPr/>
          <a:lstStyle/>
          <a:p>
            <a:fld id="{C27D7BBC-FAC0-4A71-B02F-F1231F6D875F}" type="slidenum">
              <a:rPr lang="en-US" smtClean="0"/>
              <a:t>32</a:t>
            </a:fld>
            <a:endParaRPr lang="en-US"/>
          </a:p>
        </p:txBody>
      </p:sp>
    </p:spTree>
    <p:extLst>
      <p:ext uri="{BB962C8B-B14F-4D97-AF65-F5344CB8AC3E}">
        <p14:creationId xmlns:p14="http://schemas.microsoft.com/office/powerpoint/2010/main" val="1882813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0742B-33DD-44DE-BF36-D54C6BF2CEB0}"/>
              </a:ext>
            </a:extLst>
          </p:cNvPr>
          <p:cNvSpPr>
            <a:spLocks noGrp="1"/>
          </p:cNvSpPr>
          <p:nvPr>
            <p:ph type="title"/>
          </p:nvPr>
        </p:nvSpPr>
        <p:spPr/>
        <p:txBody>
          <a:bodyPr/>
          <a:lstStyle/>
          <a:p>
            <a:r>
              <a:rPr lang="en-US" dirty="0"/>
              <a:t>4. Debt Reduction</a:t>
            </a:r>
          </a:p>
        </p:txBody>
      </p:sp>
      <p:sp>
        <p:nvSpPr>
          <p:cNvPr id="3" name="Content Placeholder 2">
            <a:extLst>
              <a:ext uri="{FF2B5EF4-FFF2-40B4-BE49-F238E27FC236}">
                <a16:creationId xmlns:a16="http://schemas.microsoft.com/office/drawing/2014/main" id="{E414F868-0F3B-4AD7-AA0F-0F7302CBDF7A}"/>
              </a:ext>
            </a:extLst>
          </p:cNvPr>
          <p:cNvSpPr>
            <a:spLocks noGrp="1"/>
          </p:cNvSpPr>
          <p:nvPr>
            <p:ph idx="1"/>
          </p:nvPr>
        </p:nvSpPr>
        <p:spPr/>
        <p:txBody>
          <a:bodyPr>
            <a:normAutofit/>
          </a:bodyPr>
          <a:lstStyle/>
          <a:p>
            <a:pPr marL="228600" indent="-228600">
              <a:buFont typeface="Arial" panose="020B0604020202020204" pitchFamily="34" charset="0"/>
              <a:buChar char="•"/>
            </a:pPr>
            <a:r>
              <a:rPr lang="en-US" dirty="0"/>
              <a:t>can’t ignore debt</a:t>
            </a:r>
          </a:p>
          <a:p>
            <a:pPr marL="228600" indent="-228600">
              <a:buFont typeface="Arial" panose="020B0604020202020204" pitchFamily="34" charset="0"/>
              <a:buChar char="•"/>
            </a:pPr>
            <a:r>
              <a:rPr lang="en-US" dirty="0"/>
              <a:t>debt numb in medical school</a:t>
            </a:r>
          </a:p>
          <a:p>
            <a:pPr marL="228600" indent="-228600">
              <a:buFont typeface="Arial" panose="020B0604020202020204" pitchFamily="34" charset="0"/>
              <a:buChar char="•"/>
            </a:pPr>
            <a:r>
              <a:rPr lang="en-US" dirty="0"/>
              <a:t>high correlation between low debt and wealth</a:t>
            </a:r>
          </a:p>
        </p:txBody>
      </p:sp>
      <p:sp>
        <p:nvSpPr>
          <p:cNvPr id="4" name="Slide Number Placeholder 3">
            <a:extLst>
              <a:ext uri="{FF2B5EF4-FFF2-40B4-BE49-F238E27FC236}">
                <a16:creationId xmlns:a16="http://schemas.microsoft.com/office/drawing/2014/main" id="{08B71B98-4E4C-417E-83DA-F517D4FEE15F}"/>
              </a:ext>
            </a:extLst>
          </p:cNvPr>
          <p:cNvSpPr>
            <a:spLocks noGrp="1"/>
          </p:cNvSpPr>
          <p:nvPr>
            <p:ph type="sldNum" sz="quarter" idx="12"/>
          </p:nvPr>
        </p:nvSpPr>
        <p:spPr/>
        <p:txBody>
          <a:bodyPr/>
          <a:lstStyle/>
          <a:p>
            <a:fld id="{C27D7BBC-FAC0-4A71-B02F-F1231F6D875F}" type="slidenum">
              <a:rPr lang="en-US" smtClean="0"/>
              <a:t>33</a:t>
            </a:fld>
            <a:endParaRPr lang="en-US"/>
          </a:p>
        </p:txBody>
      </p:sp>
    </p:spTree>
    <p:extLst>
      <p:ext uri="{BB962C8B-B14F-4D97-AF65-F5344CB8AC3E}">
        <p14:creationId xmlns:p14="http://schemas.microsoft.com/office/powerpoint/2010/main" val="38801621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0742B-33DD-44DE-BF36-D54C6BF2CEB0}"/>
              </a:ext>
            </a:extLst>
          </p:cNvPr>
          <p:cNvSpPr>
            <a:spLocks noGrp="1"/>
          </p:cNvSpPr>
          <p:nvPr>
            <p:ph type="title"/>
          </p:nvPr>
        </p:nvSpPr>
        <p:spPr/>
        <p:txBody>
          <a:bodyPr/>
          <a:lstStyle/>
          <a:p>
            <a:r>
              <a:rPr lang="en-US" dirty="0"/>
              <a:t>4. Debt Reduction</a:t>
            </a:r>
          </a:p>
        </p:txBody>
      </p:sp>
      <p:sp>
        <p:nvSpPr>
          <p:cNvPr id="3" name="Content Placeholder 2">
            <a:extLst>
              <a:ext uri="{FF2B5EF4-FFF2-40B4-BE49-F238E27FC236}">
                <a16:creationId xmlns:a16="http://schemas.microsoft.com/office/drawing/2014/main" id="{E414F868-0F3B-4AD7-AA0F-0F7302CBDF7A}"/>
              </a:ext>
            </a:extLst>
          </p:cNvPr>
          <p:cNvSpPr>
            <a:spLocks noGrp="1"/>
          </p:cNvSpPr>
          <p:nvPr>
            <p:ph idx="1"/>
          </p:nvPr>
        </p:nvSpPr>
        <p:spPr/>
        <p:txBody>
          <a:bodyPr>
            <a:normAutofit/>
          </a:bodyPr>
          <a:lstStyle/>
          <a:p>
            <a:pPr marL="228600" indent="-228600">
              <a:buFont typeface="Arial" panose="020B0604020202020204" pitchFamily="34" charset="0"/>
              <a:buChar char="•"/>
            </a:pPr>
            <a:r>
              <a:rPr lang="en-US" dirty="0"/>
              <a:t>student loans</a:t>
            </a:r>
          </a:p>
          <a:p>
            <a:pPr marL="685800" lvl="1" indent="-228600"/>
            <a:r>
              <a:rPr lang="en-US" dirty="0"/>
              <a:t>mean educational debt in 2024: $260k for DOs and $207k for MDs</a:t>
            </a:r>
          </a:p>
          <a:p>
            <a:pPr marL="685800" lvl="1" indent="-228600"/>
            <a:r>
              <a:rPr lang="en-US" dirty="0"/>
              <a:t>Public Service Loan Forgiveness (PSLF) or pay off loans?</a:t>
            </a:r>
          </a:p>
          <a:p>
            <a:pPr marL="1143000" lvl="2" indent="-228600"/>
            <a:r>
              <a:rPr lang="en-US" dirty="0"/>
              <a:t>remaining DIRECT federal student loans are forgiven TAX-FREE after you make 120 ON-TIME monthly payments in a QUALIFYING program while working FULL-TIME for a QUALIFYING employer</a:t>
            </a:r>
          </a:p>
          <a:p>
            <a:pPr marL="685800" lvl="1" indent="-228600"/>
            <a:r>
              <a:rPr lang="en-US" dirty="0"/>
              <a:t>Will you work for a 501c as an attending?</a:t>
            </a:r>
          </a:p>
          <a:p>
            <a:pPr marL="1143000" lvl="2" indent="-228600"/>
            <a:r>
              <a:rPr lang="en-US" dirty="0"/>
              <a:t>yes/maybe/unsure </a:t>
            </a:r>
            <a:r>
              <a:rPr lang="en-US" dirty="0">
                <a:sym typeface="Wingdings" panose="05000000000000000000" pitchFamily="2" charset="2"/>
              </a:rPr>
              <a:t> stay in government income-driven repayment (IDR) program for now</a:t>
            </a:r>
          </a:p>
          <a:p>
            <a:pPr marL="1143000" lvl="2" indent="-228600"/>
            <a:r>
              <a:rPr lang="en-US" dirty="0"/>
              <a:t>no </a:t>
            </a:r>
            <a:r>
              <a:rPr lang="en-US" dirty="0">
                <a:sym typeface="Wingdings" panose="05000000000000000000" pitchFamily="2" charset="2"/>
              </a:rPr>
              <a:t> compare the effective interest rates for government IDR program vs private refinancing</a:t>
            </a:r>
          </a:p>
          <a:p>
            <a:pPr marL="685800" lvl="1" indent="-228600"/>
            <a:r>
              <a:rPr lang="en-US" dirty="0">
                <a:sym typeface="Wingdings" panose="05000000000000000000" pitchFamily="2" charset="2"/>
              </a:rPr>
              <a:t>ask your employer about loan forgiveness when negotiating your contract</a:t>
            </a:r>
          </a:p>
        </p:txBody>
      </p:sp>
      <p:sp>
        <p:nvSpPr>
          <p:cNvPr id="4" name="Slide Number Placeholder 3">
            <a:extLst>
              <a:ext uri="{FF2B5EF4-FFF2-40B4-BE49-F238E27FC236}">
                <a16:creationId xmlns:a16="http://schemas.microsoft.com/office/drawing/2014/main" id="{C5161AD5-D921-44BF-87B6-CA6D436C52B4}"/>
              </a:ext>
            </a:extLst>
          </p:cNvPr>
          <p:cNvSpPr>
            <a:spLocks noGrp="1"/>
          </p:cNvSpPr>
          <p:nvPr>
            <p:ph type="sldNum" sz="quarter" idx="12"/>
          </p:nvPr>
        </p:nvSpPr>
        <p:spPr/>
        <p:txBody>
          <a:bodyPr/>
          <a:lstStyle/>
          <a:p>
            <a:fld id="{C27D7BBC-FAC0-4A71-B02F-F1231F6D875F}" type="slidenum">
              <a:rPr lang="en-US" smtClean="0"/>
              <a:t>34</a:t>
            </a:fld>
            <a:endParaRPr lang="en-US"/>
          </a:p>
        </p:txBody>
      </p:sp>
    </p:spTree>
    <p:extLst>
      <p:ext uri="{BB962C8B-B14F-4D97-AF65-F5344CB8AC3E}">
        <p14:creationId xmlns:p14="http://schemas.microsoft.com/office/powerpoint/2010/main" val="38283836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8EDEF-FFCE-416B-9A6C-04065F04EA6F}"/>
              </a:ext>
            </a:extLst>
          </p:cNvPr>
          <p:cNvSpPr>
            <a:spLocks noGrp="1"/>
          </p:cNvSpPr>
          <p:nvPr>
            <p:ph type="title"/>
          </p:nvPr>
        </p:nvSpPr>
        <p:spPr/>
        <p:txBody>
          <a:bodyPr/>
          <a:lstStyle/>
          <a:p>
            <a:r>
              <a:rPr lang="en-US" dirty="0"/>
              <a:t>4. Debt Reduction</a:t>
            </a:r>
          </a:p>
        </p:txBody>
      </p:sp>
      <p:sp>
        <p:nvSpPr>
          <p:cNvPr id="3" name="Content Placeholder 2">
            <a:extLst>
              <a:ext uri="{FF2B5EF4-FFF2-40B4-BE49-F238E27FC236}">
                <a16:creationId xmlns:a16="http://schemas.microsoft.com/office/drawing/2014/main" id="{5CDBAD85-A18F-4C48-A09C-912EBD0C3CC8}"/>
              </a:ext>
            </a:extLst>
          </p:cNvPr>
          <p:cNvSpPr>
            <a:spLocks noGrp="1"/>
          </p:cNvSpPr>
          <p:nvPr>
            <p:ph idx="1"/>
          </p:nvPr>
        </p:nvSpPr>
        <p:spPr/>
        <p:txBody>
          <a:bodyPr/>
          <a:lstStyle/>
          <a:p>
            <a:pPr marL="228600" indent="-228600">
              <a:buFont typeface="Arial" panose="020B0604020202020204" pitchFamily="34" charset="0"/>
              <a:buChar char="•"/>
            </a:pPr>
            <a:r>
              <a:rPr lang="en-US" dirty="0"/>
              <a:t>credit cards</a:t>
            </a:r>
          </a:p>
          <a:p>
            <a:pPr marL="685800" lvl="1" indent="-228600"/>
            <a:r>
              <a:rPr lang="en-US" dirty="0"/>
              <a:t>pros: can be great for building credit, cash back, travel points</a:t>
            </a:r>
          </a:p>
          <a:p>
            <a:pPr marL="685800" lvl="1" indent="-228600"/>
            <a:r>
              <a:rPr lang="en-US" dirty="0"/>
              <a:t>cons: encourages overspending, crazy high interest rates, potential trap</a:t>
            </a:r>
          </a:p>
          <a:p>
            <a:pPr marL="685800" lvl="1" indent="-228600"/>
            <a:r>
              <a:rPr lang="en-US" dirty="0"/>
              <a:t>take home: if you’ve ever paid interest, credit cards are not for you</a:t>
            </a:r>
          </a:p>
          <a:p>
            <a:pPr marL="228600" indent="-228600">
              <a:buFont typeface="Arial" panose="020B0604020202020204" pitchFamily="34" charset="0"/>
              <a:buChar char="•"/>
            </a:pPr>
            <a:r>
              <a:rPr lang="en-US" dirty="0"/>
              <a:t>car loans</a:t>
            </a:r>
          </a:p>
          <a:p>
            <a:pPr marL="685800" lvl="1" indent="-228600"/>
            <a:r>
              <a:rPr lang="en-US" dirty="0"/>
              <a:t>don’t buy depreciating assets with debt</a:t>
            </a:r>
          </a:p>
          <a:p>
            <a:pPr marL="685800" lvl="1" indent="-228600"/>
            <a:r>
              <a:rPr lang="en-US" dirty="0"/>
              <a:t>you’re probably poor so drive like it</a:t>
            </a:r>
          </a:p>
          <a:p>
            <a:pPr marL="685800" lvl="1" indent="-228600"/>
            <a:r>
              <a:rPr lang="en-US" dirty="0"/>
              <a:t>average car payment in the US is $742 per month for new cars and $525 per month for used cars</a:t>
            </a:r>
          </a:p>
          <a:p>
            <a:pPr marL="685800" lvl="1" indent="-228600"/>
            <a:r>
              <a:rPr lang="en-US" dirty="0"/>
              <a:t>take home: drive a beater and fund a Roth IRA instead</a:t>
            </a:r>
          </a:p>
        </p:txBody>
      </p:sp>
      <p:sp>
        <p:nvSpPr>
          <p:cNvPr id="4" name="TextBox 3">
            <a:extLst>
              <a:ext uri="{FF2B5EF4-FFF2-40B4-BE49-F238E27FC236}">
                <a16:creationId xmlns:a16="http://schemas.microsoft.com/office/drawing/2014/main" id="{AC3FAF85-52C3-4FB9-A7D8-7705186375FE}"/>
              </a:ext>
            </a:extLst>
          </p:cNvPr>
          <p:cNvSpPr txBox="1"/>
          <p:nvPr/>
        </p:nvSpPr>
        <p:spPr>
          <a:xfrm>
            <a:off x="3609975" y="5249806"/>
            <a:ext cx="7545705" cy="477054"/>
          </a:xfrm>
          <a:prstGeom prst="rect">
            <a:avLst/>
          </a:prstGeom>
          <a:noFill/>
        </p:spPr>
        <p:txBody>
          <a:bodyPr wrap="square">
            <a:spAutoFit/>
          </a:bodyPr>
          <a:lstStyle/>
          <a:p>
            <a:pPr algn="ctr"/>
            <a:r>
              <a:rPr lang="en-US" sz="2500" dirty="0">
                <a:latin typeface="Ink Free" panose="03080402000500000000" pitchFamily="66" charset="0"/>
              </a:rPr>
              <a:t>“You can’t get ahead paying 18%.” – Charlie Munger</a:t>
            </a:r>
          </a:p>
        </p:txBody>
      </p:sp>
      <p:sp>
        <p:nvSpPr>
          <p:cNvPr id="5" name="Slide Number Placeholder 4">
            <a:extLst>
              <a:ext uri="{FF2B5EF4-FFF2-40B4-BE49-F238E27FC236}">
                <a16:creationId xmlns:a16="http://schemas.microsoft.com/office/drawing/2014/main" id="{F5CE9728-D6DD-4BA3-8E72-D09D24D90880}"/>
              </a:ext>
            </a:extLst>
          </p:cNvPr>
          <p:cNvSpPr>
            <a:spLocks noGrp="1"/>
          </p:cNvSpPr>
          <p:nvPr>
            <p:ph type="sldNum" sz="quarter" idx="12"/>
          </p:nvPr>
        </p:nvSpPr>
        <p:spPr/>
        <p:txBody>
          <a:bodyPr/>
          <a:lstStyle/>
          <a:p>
            <a:fld id="{C27D7BBC-FAC0-4A71-B02F-F1231F6D875F}" type="slidenum">
              <a:rPr lang="en-US" smtClean="0"/>
              <a:t>35</a:t>
            </a:fld>
            <a:endParaRPr lang="en-US"/>
          </a:p>
        </p:txBody>
      </p:sp>
    </p:spTree>
    <p:extLst>
      <p:ext uri="{BB962C8B-B14F-4D97-AF65-F5344CB8AC3E}">
        <p14:creationId xmlns:p14="http://schemas.microsoft.com/office/powerpoint/2010/main" val="22553512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B3518-DDE5-4234-BD82-9B9C8110E8EB}"/>
              </a:ext>
            </a:extLst>
          </p:cNvPr>
          <p:cNvSpPr>
            <a:spLocks noGrp="1"/>
          </p:cNvSpPr>
          <p:nvPr>
            <p:ph type="title"/>
          </p:nvPr>
        </p:nvSpPr>
        <p:spPr/>
        <p:txBody>
          <a:bodyPr/>
          <a:lstStyle/>
          <a:p>
            <a:r>
              <a:rPr lang="en-US" dirty="0"/>
              <a:t>5. Retirement Accounts</a:t>
            </a:r>
          </a:p>
        </p:txBody>
      </p:sp>
      <p:sp>
        <p:nvSpPr>
          <p:cNvPr id="3" name="Content Placeholder 2">
            <a:extLst>
              <a:ext uri="{FF2B5EF4-FFF2-40B4-BE49-F238E27FC236}">
                <a16:creationId xmlns:a16="http://schemas.microsoft.com/office/drawing/2014/main" id="{2D6904B9-6F00-4137-84F7-0EC5A3462996}"/>
              </a:ext>
            </a:extLst>
          </p:cNvPr>
          <p:cNvSpPr>
            <a:spLocks noGrp="1"/>
          </p:cNvSpPr>
          <p:nvPr>
            <p:ph idx="1"/>
          </p:nvPr>
        </p:nvSpPr>
        <p:spPr/>
        <p:txBody>
          <a:bodyPr/>
          <a:lstStyle/>
          <a:p>
            <a:pPr marL="228600" indent="-228600">
              <a:buFont typeface="Arial" panose="020B0604020202020204" pitchFamily="34" charset="0"/>
              <a:buChar char="•"/>
            </a:pPr>
            <a:r>
              <a:rPr lang="en-US" dirty="0"/>
              <a:t>IRA (Traditional or Roth): individual tax-advantaged retirement account</a:t>
            </a:r>
          </a:p>
          <a:p>
            <a:pPr marL="228600" indent="-228600">
              <a:buFont typeface="Arial" panose="020B0604020202020204" pitchFamily="34" charset="0"/>
              <a:buChar char="•"/>
            </a:pPr>
            <a:r>
              <a:rPr lang="en-US" dirty="0"/>
              <a:t>401k and 403b (Traditional or Roth): qualified tax-advantaged retirement plans</a:t>
            </a:r>
          </a:p>
          <a:p>
            <a:pPr marL="228600" indent="-228600">
              <a:buFont typeface="Arial" panose="020B0604020202020204" pitchFamily="34" charset="0"/>
              <a:buChar char="•"/>
            </a:pPr>
            <a:r>
              <a:rPr lang="en-US" dirty="0"/>
              <a:t>457: non-qualified tax-advantaged deferred-compensation retirement plan</a:t>
            </a:r>
          </a:p>
          <a:p>
            <a:pPr marL="228600" indent="-228600">
              <a:buFont typeface="Arial" panose="020B0604020202020204" pitchFamily="34" charset="0"/>
              <a:buChar char="•"/>
            </a:pPr>
            <a:r>
              <a:rPr lang="en-US" dirty="0"/>
              <a:t>HSA: health savings account</a:t>
            </a:r>
          </a:p>
          <a:p>
            <a:pPr marL="228600" indent="-228600">
              <a:buFont typeface="Arial" panose="020B0604020202020204" pitchFamily="34" charset="0"/>
              <a:buChar char="•"/>
            </a:pPr>
            <a:r>
              <a:rPr lang="en-US" dirty="0"/>
              <a:t>taxable account</a:t>
            </a:r>
          </a:p>
        </p:txBody>
      </p:sp>
      <p:sp>
        <p:nvSpPr>
          <p:cNvPr id="4" name="Slide Number Placeholder 3">
            <a:extLst>
              <a:ext uri="{FF2B5EF4-FFF2-40B4-BE49-F238E27FC236}">
                <a16:creationId xmlns:a16="http://schemas.microsoft.com/office/drawing/2014/main" id="{84C1B2CD-C2C0-48C0-AB55-1090B08AE468}"/>
              </a:ext>
            </a:extLst>
          </p:cNvPr>
          <p:cNvSpPr>
            <a:spLocks noGrp="1"/>
          </p:cNvSpPr>
          <p:nvPr>
            <p:ph type="sldNum" sz="quarter" idx="12"/>
          </p:nvPr>
        </p:nvSpPr>
        <p:spPr/>
        <p:txBody>
          <a:bodyPr/>
          <a:lstStyle/>
          <a:p>
            <a:fld id="{C27D7BBC-FAC0-4A71-B02F-F1231F6D875F}" type="slidenum">
              <a:rPr lang="en-US" smtClean="0"/>
              <a:t>36</a:t>
            </a:fld>
            <a:endParaRPr lang="en-US"/>
          </a:p>
        </p:txBody>
      </p:sp>
    </p:spTree>
    <p:extLst>
      <p:ext uri="{BB962C8B-B14F-4D97-AF65-F5344CB8AC3E}">
        <p14:creationId xmlns:p14="http://schemas.microsoft.com/office/powerpoint/2010/main" val="13319116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B3518-DDE5-4234-BD82-9B9C8110E8EB}"/>
              </a:ext>
            </a:extLst>
          </p:cNvPr>
          <p:cNvSpPr>
            <a:spLocks noGrp="1"/>
          </p:cNvSpPr>
          <p:nvPr>
            <p:ph type="title"/>
          </p:nvPr>
        </p:nvSpPr>
        <p:spPr/>
        <p:txBody>
          <a:bodyPr/>
          <a:lstStyle/>
          <a:p>
            <a:r>
              <a:rPr lang="en-US" dirty="0"/>
              <a:t>Traditional vs. Roth</a:t>
            </a:r>
          </a:p>
        </p:txBody>
      </p:sp>
      <p:sp>
        <p:nvSpPr>
          <p:cNvPr id="3" name="Content Placeholder 2">
            <a:extLst>
              <a:ext uri="{FF2B5EF4-FFF2-40B4-BE49-F238E27FC236}">
                <a16:creationId xmlns:a16="http://schemas.microsoft.com/office/drawing/2014/main" id="{2D6904B9-6F00-4137-84F7-0EC5A3462996}"/>
              </a:ext>
            </a:extLst>
          </p:cNvPr>
          <p:cNvSpPr>
            <a:spLocks noGrp="1"/>
          </p:cNvSpPr>
          <p:nvPr>
            <p:ph idx="1"/>
          </p:nvPr>
        </p:nvSpPr>
        <p:spPr/>
        <p:txBody>
          <a:bodyPr>
            <a:normAutofit/>
          </a:bodyPr>
          <a:lstStyle/>
          <a:p>
            <a:pPr marL="228600" indent="-228600">
              <a:buFont typeface="Arial" panose="020B0604020202020204" pitchFamily="34" charset="0"/>
              <a:buChar char="•"/>
            </a:pPr>
            <a:r>
              <a:rPr lang="en-US" dirty="0"/>
              <a:t>Traditional: contributions are made with pre-tax dollars so you don’t have to pay taxes now, but you have to pay taxes on money taken out later = up-front tax break</a:t>
            </a:r>
          </a:p>
          <a:p>
            <a:pPr marL="685800" lvl="1" indent="-228600"/>
            <a:r>
              <a:rPr lang="en-US" dirty="0"/>
              <a:t>the 2025 limit for 401k employee contributions is $23,500</a:t>
            </a:r>
          </a:p>
          <a:p>
            <a:pPr marL="685800" lvl="1" indent="-228600"/>
            <a:r>
              <a:rPr lang="en-US" dirty="0"/>
              <a:t>so if you make a salary of $223,500 and max out your 401k contribution, then you can defer taxes on that contribution and only pay taxes on your adjusted gross income of $200,000</a:t>
            </a:r>
          </a:p>
          <a:p>
            <a:pPr marL="228600" indent="-228600">
              <a:buFont typeface="Arial" panose="020B0604020202020204" pitchFamily="34" charset="0"/>
              <a:buChar char="•"/>
            </a:pPr>
            <a:r>
              <a:rPr lang="en-US" dirty="0"/>
              <a:t>Roth: contributions are made with after tax dollars so you pay taxes now, but the earnings grow tax free and you don’t pay taxes on the money when taken out later = tax-free withdrawal</a:t>
            </a:r>
          </a:p>
          <a:p>
            <a:pPr marL="685800" lvl="1" indent="-228600"/>
            <a:r>
              <a:rPr lang="en-US" dirty="0"/>
              <a:t>the 2025 limit for Roth IRA contributions is $7,000</a:t>
            </a:r>
            <a:endParaRPr lang="en-US" dirty="0">
              <a:sym typeface="Wingdings" panose="05000000000000000000" pitchFamily="2" charset="2"/>
            </a:endParaRPr>
          </a:p>
          <a:p>
            <a:pPr marL="685800" lvl="1" indent="-228600"/>
            <a:r>
              <a:rPr lang="en-US" dirty="0">
                <a:sym typeface="Wingdings" panose="05000000000000000000" pitchFamily="2" charset="2"/>
              </a:rPr>
              <a:t>you will pay taxes on that $7,000 this year</a:t>
            </a:r>
          </a:p>
          <a:p>
            <a:pPr marL="228600" indent="-228600">
              <a:buFont typeface="Arial" panose="020B0604020202020204" pitchFamily="34" charset="0"/>
              <a:buChar char="•"/>
            </a:pPr>
            <a:r>
              <a:rPr lang="en-US" dirty="0"/>
              <a:t>you have to consider whether your tax rate will be higher or lower during retirement</a:t>
            </a:r>
          </a:p>
        </p:txBody>
      </p:sp>
      <p:sp>
        <p:nvSpPr>
          <p:cNvPr id="4" name="Slide Number Placeholder 3">
            <a:extLst>
              <a:ext uri="{FF2B5EF4-FFF2-40B4-BE49-F238E27FC236}">
                <a16:creationId xmlns:a16="http://schemas.microsoft.com/office/drawing/2014/main" id="{84C1B2CD-C2C0-48C0-AB55-1090B08AE468}"/>
              </a:ext>
            </a:extLst>
          </p:cNvPr>
          <p:cNvSpPr>
            <a:spLocks noGrp="1"/>
          </p:cNvSpPr>
          <p:nvPr>
            <p:ph type="sldNum" sz="quarter" idx="12"/>
          </p:nvPr>
        </p:nvSpPr>
        <p:spPr/>
        <p:txBody>
          <a:bodyPr/>
          <a:lstStyle/>
          <a:p>
            <a:fld id="{C27D7BBC-FAC0-4A71-B02F-F1231F6D875F}" type="slidenum">
              <a:rPr lang="en-US" smtClean="0"/>
              <a:t>37</a:t>
            </a:fld>
            <a:endParaRPr lang="en-US"/>
          </a:p>
        </p:txBody>
      </p:sp>
    </p:spTree>
    <p:extLst>
      <p:ext uri="{BB962C8B-B14F-4D97-AF65-F5344CB8AC3E}">
        <p14:creationId xmlns:p14="http://schemas.microsoft.com/office/powerpoint/2010/main" val="17108083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0B80-04D1-4979-A9AC-2702FFB23D83}"/>
              </a:ext>
            </a:extLst>
          </p:cNvPr>
          <p:cNvSpPr>
            <a:spLocks noGrp="1"/>
          </p:cNvSpPr>
          <p:nvPr>
            <p:ph type="title"/>
          </p:nvPr>
        </p:nvSpPr>
        <p:spPr/>
        <p:txBody>
          <a:bodyPr/>
          <a:lstStyle/>
          <a:p>
            <a:r>
              <a:rPr lang="en-US" dirty="0"/>
              <a:t>5. Retirement Accounts</a:t>
            </a:r>
          </a:p>
        </p:txBody>
      </p:sp>
      <p:sp>
        <p:nvSpPr>
          <p:cNvPr id="3" name="Content Placeholder 2">
            <a:extLst>
              <a:ext uri="{FF2B5EF4-FFF2-40B4-BE49-F238E27FC236}">
                <a16:creationId xmlns:a16="http://schemas.microsoft.com/office/drawing/2014/main" id="{668148F4-506D-447E-BA2C-89B52C91AE0B}"/>
              </a:ext>
            </a:extLst>
          </p:cNvPr>
          <p:cNvSpPr>
            <a:spLocks noGrp="1"/>
          </p:cNvSpPr>
          <p:nvPr>
            <p:ph idx="1"/>
          </p:nvPr>
        </p:nvSpPr>
        <p:spPr/>
        <p:txBody>
          <a:bodyPr/>
          <a:lstStyle/>
          <a:p>
            <a:pPr marL="228600" indent="-228600">
              <a:buFont typeface="Arial" panose="020B0604020202020204" pitchFamily="34" charset="0"/>
              <a:buChar char="•"/>
            </a:pPr>
            <a:r>
              <a:rPr lang="en-US" dirty="0"/>
              <a:t>residents should ideally do the following every year:</a:t>
            </a:r>
          </a:p>
          <a:p>
            <a:pPr marL="685800" lvl="1" indent="-228600"/>
            <a:r>
              <a:rPr lang="en-US" dirty="0"/>
              <a:t>get the 401k/403b match if offered</a:t>
            </a:r>
          </a:p>
          <a:p>
            <a:pPr marL="685800" lvl="1" indent="-228600"/>
            <a:r>
              <a:rPr lang="en-US" dirty="0"/>
              <a:t>max out Roth IRAs - $7,000/$14,000</a:t>
            </a:r>
          </a:p>
          <a:p>
            <a:pPr marL="685800" lvl="1" indent="-228600"/>
            <a:r>
              <a:rPr lang="en-US" dirty="0"/>
              <a:t>max out HSA if available - $4,300/$8,550</a:t>
            </a:r>
          </a:p>
          <a:p>
            <a:pPr marL="228600" indent="-228600">
              <a:buFont typeface="Arial" panose="020B0604020202020204" pitchFamily="34" charset="0"/>
              <a:buChar char="•"/>
            </a:pPr>
            <a:r>
              <a:rPr lang="en-US" dirty="0"/>
              <a:t>super savers can also max out the (Roth) 401k/403b - $23,500</a:t>
            </a:r>
          </a:p>
        </p:txBody>
      </p:sp>
      <p:sp>
        <p:nvSpPr>
          <p:cNvPr id="4" name="Slide Number Placeholder 3">
            <a:extLst>
              <a:ext uri="{FF2B5EF4-FFF2-40B4-BE49-F238E27FC236}">
                <a16:creationId xmlns:a16="http://schemas.microsoft.com/office/drawing/2014/main" id="{7930649F-D221-4A4B-82AB-C01FBBF96C7C}"/>
              </a:ext>
            </a:extLst>
          </p:cNvPr>
          <p:cNvSpPr>
            <a:spLocks noGrp="1"/>
          </p:cNvSpPr>
          <p:nvPr>
            <p:ph type="sldNum" sz="quarter" idx="12"/>
          </p:nvPr>
        </p:nvSpPr>
        <p:spPr/>
        <p:txBody>
          <a:bodyPr/>
          <a:lstStyle/>
          <a:p>
            <a:fld id="{C27D7BBC-FAC0-4A71-B02F-F1231F6D875F}" type="slidenum">
              <a:rPr lang="en-US" smtClean="0"/>
              <a:t>38</a:t>
            </a:fld>
            <a:endParaRPr lang="en-US"/>
          </a:p>
        </p:txBody>
      </p:sp>
    </p:spTree>
    <p:extLst>
      <p:ext uri="{BB962C8B-B14F-4D97-AF65-F5344CB8AC3E}">
        <p14:creationId xmlns:p14="http://schemas.microsoft.com/office/powerpoint/2010/main" val="15250256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F57F4-6DEE-4F17-A00E-D51A8DFFB3B8}"/>
              </a:ext>
            </a:extLst>
          </p:cNvPr>
          <p:cNvSpPr>
            <a:spLocks noGrp="1"/>
          </p:cNvSpPr>
          <p:nvPr>
            <p:ph type="title"/>
          </p:nvPr>
        </p:nvSpPr>
        <p:spPr/>
        <p:txBody>
          <a:bodyPr/>
          <a:lstStyle/>
          <a:p>
            <a:r>
              <a:rPr lang="en-US" dirty="0"/>
              <a:t>6. Investing</a:t>
            </a:r>
          </a:p>
        </p:txBody>
      </p:sp>
      <p:sp>
        <p:nvSpPr>
          <p:cNvPr id="3" name="Content Placeholder 2">
            <a:extLst>
              <a:ext uri="{FF2B5EF4-FFF2-40B4-BE49-F238E27FC236}">
                <a16:creationId xmlns:a16="http://schemas.microsoft.com/office/drawing/2014/main" id="{F6A9CDCA-E336-467A-8402-6AC109D646AB}"/>
              </a:ext>
            </a:extLst>
          </p:cNvPr>
          <p:cNvSpPr>
            <a:spLocks noGrp="1"/>
          </p:cNvSpPr>
          <p:nvPr>
            <p:ph idx="1"/>
          </p:nvPr>
        </p:nvSpPr>
        <p:spPr/>
        <p:txBody>
          <a:bodyPr/>
          <a:lstStyle/>
          <a:p>
            <a:pPr marL="228600" indent="-228600">
              <a:buFont typeface="Arial" panose="020B0604020202020204" pitchFamily="34" charset="0"/>
              <a:buChar char="•"/>
            </a:pPr>
            <a:r>
              <a:rPr lang="en-US" dirty="0"/>
              <a:t>ignore that which is outside of your control</a:t>
            </a:r>
          </a:p>
          <a:p>
            <a:pPr marL="685800" lvl="1" indent="-228600"/>
            <a:r>
              <a:rPr lang="en-US" dirty="0"/>
              <a:t>market volatility, asset class returns, federal interest rates, politics, the economy, inflation, tax law</a:t>
            </a:r>
          </a:p>
          <a:p>
            <a:pPr marL="228600" indent="-228600">
              <a:buFont typeface="Arial" panose="020B0604020202020204" pitchFamily="34" charset="0"/>
              <a:buChar char="•"/>
            </a:pPr>
            <a:r>
              <a:rPr lang="en-US" dirty="0"/>
              <a:t>focus on things that are within your control</a:t>
            </a:r>
          </a:p>
          <a:p>
            <a:pPr marL="685800" lvl="1" indent="-228600"/>
            <a:r>
              <a:rPr lang="en-US" dirty="0"/>
              <a:t>your income, savings rate, asset allocation, asset location, investment expenses, legally minimizing taxes</a:t>
            </a:r>
          </a:p>
        </p:txBody>
      </p:sp>
      <p:sp>
        <p:nvSpPr>
          <p:cNvPr id="4" name="Slide Number Placeholder 3">
            <a:extLst>
              <a:ext uri="{FF2B5EF4-FFF2-40B4-BE49-F238E27FC236}">
                <a16:creationId xmlns:a16="http://schemas.microsoft.com/office/drawing/2014/main" id="{4F7C6604-397C-4827-81D3-165CDEDA9358}"/>
              </a:ext>
            </a:extLst>
          </p:cNvPr>
          <p:cNvSpPr>
            <a:spLocks noGrp="1"/>
          </p:cNvSpPr>
          <p:nvPr>
            <p:ph type="sldNum" sz="quarter" idx="12"/>
          </p:nvPr>
        </p:nvSpPr>
        <p:spPr/>
        <p:txBody>
          <a:bodyPr/>
          <a:lstStyle/>
          <a:p>
            <a:fld id="{C27D7BBC-FAC0-4A71-B02F-F1231F6D875F}" type="slidenum">
              <a:rPr lang="en-US" smtClean="0"/>
              <a:t>39</a:t>
            </a:fld>
            <a:endParaRPr lang="en-US"/>
          </a:p>
        </p:txBody>
      </p:sp>
    </p:spTree>
    <p:extLst>
      <p:ext uri="{BB962C8B-B14F-4D97-AF65-F5344CB8AC3E}">
        <p14:creationId xmlns:p14="http://schemas.microsoft.com/office/powerpoint/2010/main" val="1966331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32D441-9553-55CE-A456-EED27DF2CED7}"/>
              </a:ext>
            </a:extLst>
          </p:cNvPr>
          <p:cNvSpPr>
            <a:spLocks noGrp="1"/>
          </p:cNvSpPr>
          <p:nvPr>
            <p:ph type="sldNum" sz="quarter" idx="12"/>
          </p:nvPr>
        </p:nvSpPr>
        <p:spPr/>
        <p:txBody>
          <a:bodyPr/>
          <a:lstStyle/>
          <a:p>
            <a:fld id="{C27D7BBC-FAC0-4A71-B02F-F1231F6D875F}" type="slidenum">
              <a:rPr lang="en-US" smtClean="0"/>
              <a:t>4</a:t>
            </a:fld>
            <a:endParaRPr lang="en-US"/>
          </a:p>
        </p:txBody>
      </p:sp>
      <p:pic>
        <p:nvPicPr>
          <p:cNvPr id="4" name="Picture 3">
            <a:extLst>
              <a:ext uri="{FF2B5EF4-FFF2-40B4-BE49-F238E27FC236}">
                <a16:creationId xmlns:a16="http://schemas.microsoft.com/office/drawing/2014/main" id="{45A36E94-899B-AEB9-4FE7-A067203AC1ED}"/>
              </a:ext>
            </a:extLst>
          </p:cNvPr>
          <p:cNvPicPr>
            <a:picLocks noChangeAspect="1"/>
          </p:cNvPicPr>
          <p:nvPr/>
        </p:nvPicPr>
        <p:blipFill>
          <a:blip r:embed="rId3"/>
          <a:stretch>
            <a:fillRect/>
          </a:stretch>
        </p:blipFill>
        <p:spPr>
          <a:xfrm>
            <a:off x="1338699" y="874923"/>
            <a:ext cx="6234423" cy="2775750"/>
          </a:xfrm>
          <a:prstGeom prst="rect">
            <a:avLst/>
          </a:prstGeom>
        </p:spPr>
      </p:pic>
      <p:pic>
        <p:nvPicPr>
          <p:cNvPr id="6" name="Picture 5">
            <a:extLst>
              <a:ext uri="{FF2B5EF4-FFF2-40B4-BE49-F238E27FC236}">
                <a16:creationId xmlns:a16="http://schemas.microsoft.com/office/drawing/2014/main" id="{E2F4638B-C827-A4FE-A21A-6E785568AFC6}"/>
              </a:ext>
            </a:extLst>
          </p:cNvPr>
          <p:cNvPicPr>
            <a:picLocks noChangeAspect="1"/>
          </p:cNvPicPr>
          <p:nvPr/>
        </p:nvPicPr>
        <p:blipFill>
          <a:blip r:embed="rId4"/>
          <a:stretch>
            <a:fillRect/>
          </a:stretch>
        </p:blipFill>
        <p:spPr>
          <a:xfrm>
            <a:off x="1307605" y="3898395"/>
            <a:ext cx="6133406" cy="1930479"/>
          </a:xfrm>
          <a:prstGeom prst="rect">
            <a:avLst/>
          </a:prstGeom>
        </p:spPr>
      </p:pic>
      <p:pic>
        <p:nvPicPr>
          <p:cNvPr id="3" name="Picture 2">
            <a:extLst>
              <a:ext uri="{FF2B5EF4-FFF2-40B4-BE49-F238E27FC236}">
                <a16:creationId xmlns:a16="http://schemas.microsoft.com/office/drawing/2014/main" id="{CACF01B7-5FCD-D7E9-F27F-9E34603625C9}"/>
              </a:ext>
            </a:extLst>
          </p:cNvPr>
          <p:cNvPicPr>
            <a:picLocks noChangeAspect="1"/>
          </p:cNvPicPr>
          <p:nvPr/>
        </p:nvPicPr>
        <p:blipFill>
          <a:blip r:embed="rId5"/>
          <a:stretch>
            <a:fillRect/>
          </a:stretch>
        </p:blipFill>
        <p:spPr>
          <a:xfrm>
            <a:off x="8740146" y="4562432"/>
            <a:ext cx="3451854" cy="2295568"/>
          </a:xfrm>
          <a:prstGeom prst="rect">
            <a:avLst/>
          </a:prstGeom>
        </p:spPr>
      </p:pic>
      <p:sp>
        <p:nvSpPr>
          <p:cNvPr id="5" name="Rectangle 4">
            <a:extLst>
              <a:ext uri="{FF2B5EF4-FFF2-40B4-BE49-F238E27FC236}">
                <a16:creationId xmlns:a16="http://schemas.microsoft.com/office/drawing/2014/main" id="{86D78706-CC55-ED97-3D21-72905FBA9B3B}"/>
              </a:ext>
            </a:extLst>
          </p:cNvPr>
          <p:cNvSpPr/>
          <p:nvPr/>
        </p:nvSpPr>
        <p:spPr>
          <a:xfrm>
            <a:off x="4786562" y="4990853"/>
            <a:ext cx="870598" cy="313110"/>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CA8795F-5E96-9E4B-3D62-E5E0AA57C1E5}"/>
              </a:ext>
            </a:extLst>
          </p:cNvPr>
          <p:cNvSpPr txBox="1"/>
          <p:nvPr/>
        </p:nvSpPr>
        <p:spPr>
          <a:xfrm>
            <a:off x="0" y="6556529"/>
            <a:ext cx="10716126" cy="261610"/>
          </a:xfrm>
          <a:prstGeom prst="rect">
            <a:avLst/>
          </a:prstGeom>
          <a:noFill/>
        </p:spPr>
        <p:txBody>
          <a:bodyPr wrap="square">
            <a:spAutoFit/>
          </a:bodyPr>
          <a:lstStyle/>
          <a:p>
            <a:r>
              <a:rPr lang="en-US" sz="1100" dirty="0">
                <a:latin typeface="Calibri" panose="020F0502020204030204" pitchFamily="34" charset="0"/>
                <a:ea typeface="Calibri" panose="020F0502020204030204" pitchFamily="34" charset="0"/>
                <a:cs typeface="Times New Roman" panose="02020603050405020304" pitchFamily="18" charset="0"/>
              </a:rPr>
              <a:t>https://www.medscape.com/slideshow/2025-compensation-overview-6018103?ecd=WNL_physrep_250416_MSCPEDIT_comp-report_etid7364127&amp;uac=234869BV&amp;impID=7364127#3</a:t>
            </a:r>
            <a:endParaRPr lang="en-US" sz="1100" dirty="0"/>
          </a:p>
        </p:txBody>
      </p:sp>
    </p:spTree>
    <p:extLst>
      <p:ext uri="{BB962C8B-B14F-4D97-AF65-F5344CB8AC3E}">
        <p14:creationId xmlns:p14="http://schemas.microsoft.com/office/powerpoint/2010/main" val="21221848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B64B8-C695-4628-BBAE-21B1DD80ADF5}"/>
              </a:ext>
            </a:extLst>
          </p:cNvPr>
          <p:cNvSpPr>
            <a:spLocks noGrp="1"/>
          </p:cNvSpPr>
          <p:nvPr>
            <p:ph type="title"/>
          </p:nvPr>
        </p:nvSpPr>
        <p:spPr/>
        <p:txBody>
          <a:bodyPr/>
          <a:lstStyle/>
          <a:p>
            <a:r>
              <a:rPr lang="en-US" dirty="0"/>
              <a:t>Compound Interest</a:t>
            </a:r>
          </a:p>
        </p:txBody>
      </p:sp>
      <p:sp>
        <p:nvSpPr>
          <p:cNvPr id="3" name="Content Placeholder 2">
            <a:extLst>
              <a:ext uri="{FF2B5EF4-FFF2-40B4-BE49-F238E27FC236}">
                <a16:creationId xmlns:a16="http://schemas.microsoft.com/office/drawing/2014/main" id="{3D1B9F20-3476-4646-A66F-FAA7986B7410}"/>
              </a:ext>
            </a:extLst>
          </p:cNvPr>
          <p:cNvSpPr>
            <a:spLocks noGrp="1"/>
          </p:cNvSpPr>
          <p:nvPr>
            <p:ph idx="1"/>
          </p:nvPr>
        </p:nvSpPr>
        <p:spPr>
          <a:xfrm>
            <a:off x="3210877" y="3074459"/>
            <a:ext cx="5770245" cy="1249891"/>
          </a:xfrm>
        </p:spPr>
        <p:txBody>
          <a:bodyPr>
            <a:normAutofit fontScale="92500"/>
          </a:bodyPr>
          <a:lstStyle/>
          <a:p>
            <a:pPr algn="ctr"/>
            <a:r>
              <a:rPr lang="en-US" sz="2500" dirty="0">
                <a:latin typeface="Ink Free" panose="03080402000500000000" pitchFamily="66" charset="0"/>
              </a:rPr>
              <a:t>“Compound interest is the 8</a:t>
            </a:r>
            <a:r>
              <a:rPr lang="en-US" sz="2500" baseline="30000" dirty="0">
                <a:latin typeface="Ink Free" panose="03080402000500000000" pitchFamily="66" charset="0"/>
              </a:rPr>
              <a:t>th</a:t>
            </a:r>
            <a:r>
              <a:rPr lang="en-US" sz="2500" dirty="0">
                <a:latin typeface="Ink Free" panose="03080402000500000000" pitchFamily="66" charset="0"/>
              </a:rPr>
              <a:t> wonder of the world. He who understands it, earns it…he who doesn’t…pays it.” – Albert Einstein</a:t>
            </a:r>
          </a:p>
        </p:txBody>
      </p:sp>
      <p:sp>
        <p:nvSpPr>
          <p:cNvPr id="4" name="Slide Number Placeholder 3">
            <a:extLst>
              <a:ext uri="{FF2B5EF4-FFF2-40B4-BE49-F238E27FC236}">
                <a16:creationId xmlns:a16="http://schemas.microsoft.com/office/drawing/2014/main" id="{65A594AB-FC30-4CF4-BFD8-378A9930D5CD}"/>
              </a:ext>
            </a:extLst>
          </p:cNvPr>
          <p:cNvSpPr>
            <a:spLocks noGrp="1"/>
          </p:cNvSpPr>
          <p:nvPr>
            <p:ph type="sldNum" sz="quarter" idx="12"/>
          </p:nvPr>
        </p:nvSpPr>
        <p:spPr/>
        <p:txBody>
          <a:bodyPr/>
          <a:lstStyle/>
          <a:p>
            <a:fld id="{C27D7BBC-FAC0-4A71-B02F-F1231F6D875F}" type="slidenum">
              <a:rPr lang="en-US" smtClean="0"/>
              <a:t>40</a:t>
            </a:fld>
            <a:endParaRPr lang="en-US"/>
          </a:p>
        </p:txBody>
      </p:sp>
    </p:spTree>
    <p:extLst>
      <p:ext uri="{BB962C8B-B14F-4D97-AF65-F5344CB8AC3E}">
        <p14:creationId xmlns:p14="http://schemas.microsoft.com/office/powerpoint/2010/main" val="2171764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iagram of compound interest">
            <a:extLst>
              <a:ext uri="{FF2B5EF4-FFF2-40B4-BE49-F238E27FC236}">
                <a16:creationId xmlns:a16="http://schemas.microsoft.com/office/drawing/2014/main" id="{FE30D8BD-5929-474F-AA87-4DDF58F568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25" y="867566"/>
            <a:ext cx="7143750" cy="4724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18C0D75-5E83-44A5-861E-ECC39845A493}"/>
              </a:ext>
            </a:extLst>
          </p:cNvPr>
          <p:cNvSpPr txBox="1"/>
          <p:nvPr/>
        </p:nvSpPr>
        <p:spPr>
          <a:xfrm>
            <a:off x="0" y="6556529"/>
            <a:ext cx="12192000" cy="261610"/>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1100" dirty="0"/>
              <a:t>https://www.thecalculatorsite.com/finance/calculators/compoundinterestcalculator.php</a:t>
            </a:r>
          </a:p>
        </p:txBody>
      </p:sp>
      <p:sp>
        <p:nvSpPr>
          <p:cNvPr id="2" name="Slide Number Placeholder 1">
            <a:extLst>
              <a:ext uri="{FF2B5EF4-FFF2-40B4-BE49-F238E27FC236}">
                <a16:creationId xmlns:a16="http://schemas.microsoft.com/office/drawing/2014/main" id="{FDCA4D47-9D6D-4B10-84A9-568D78821A46}"/>
              </a:ext>
            </a:extLst>
          </p:cNvPr>
          <p:cNvSpPr>
            <a:spLocks noGrp="1"/>
          </p:cNvSpPr>
          <p:nvPr>
            <p:ph type="sldNum" sz="quarter" idx="12"/>
          </p:nvPr>
        </p:nvSpPr>
        <p:spPr/>
        <p:txBody>
          <a:bodyPr/>
          <a:lstStyle/>
          <a:p>
            <a:fld id="{C27D7BBC-FAC0-4A71-B02F-F1231F6D875F}" type="slidenum">
              <a:rPr lang="en-US" smtClean="0"/>
              <a:t>41</a:t>
            </a:fld>
            <a:endParaRPr lang="en-US"/>
          </a:p>
        </p:txBody>
      </p:sp>
    </p:spTree>
    <p:extLst>
      <p:ext uri="{BB962C8B-B14F-4D97-AF65-F5344CB8AC3E}">
        <p14:creationId xmlns:p14="http://schemas.microsoft.com/office/powerpoint/2010/main" val="30011426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8A4B-7D77-4F3D-8FFB-0C802EA89CB9}"/>
              </a:ext>
            </a:extLst>
          </p:cNvPr>
          <p:cNvSpPr>
            <a:spLocks noGrp="1"/>
          </p:cNvSpPr>
          <p:nvPr>
            <p:ph type="title"/>
          </p:nvPr>
        </p:nvSpPr>
        <p:spPr/>
        <p:txBody>
          <a:bodyPr/>
          <a:lstStyle/>
          <a:p>
            <a:r>
              <a:rPr lang="en-US" dirty="0"/>
              <a:t>Savings Rate vs. Investment Returns</a:t>
            </a:r>
          </a:p>
        </p:txBody>
      </p:sp>
      <p:sp>
        <p:nvSpPr>
          <p:cNvPr id="3" name="Content Placeholder 2">
            <a:extLst>
              <a:ext uri="{FF2B5EF4-FFF2-40B4-BE49-F238E27FC236}">
                <a16:creationId xmlns:a16="http://schemas.microsoft.com/office/drawing/2014/main" id="{22EDBC26-0C0F-42C3-BEF4-B9DC670A377D}"/>
              </a:ext>
            </a:extLst>
          </p:cNvPr>
          <p:cNvSpPr>
            <a:spLocks noGrp="1"/>
          </p:cNvSpPr>
          <p:nvPr>
            <p:ph idx="1"/>
          </p:nvPr>
        </p:nvSpPr>
        <p:spPr/>
        <p:txBody>
          <a:bodyPr/>
          <a:lstStyle/>
          <a:p>
            <a:endParaRPr lang="en-US"/>
          </a:p>
        </p:txBody>
      </p:sp>
      <p:pic>
        <p:nvPicPr>
          <p:cNvPr id="4100" name="Picture 4">
            <a:extLst>
              <a:ext uri="{FF2B5EF4-FFF2-40B4-BE49-F238E27FC236}">
                <a16:creationId xmlns:a16="http://schemas.microsoft.com/office/drawing/2014/main" id="{3C805A85-91AF-4C15-AAB6-C9C68FB80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7962" y="2196877"/>
            <a:ext cx="6696075" cy="35528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F71AB0A-0801-47AD-9274-3634B8A28B60}"/>
              </a:ext>
            </a:extLst>
          </p:cNvPr>
          <p:cNvSpPr txBox="1"/>
          <p:nvPr/>
        </p:nvSpPr>
        <p:spPr>
          <a:xfrm>
            <a:off x="0" y="6556529"/>
            <a:ext cx="12192000" cy="261610"/>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1100" dirty="0"/>
              <a:t>https://epmonthly.com/article/whats-important-savings-rate-investment-returns/</a:t>
            </a:r>
          </a:p>
        </p:txBody>
      </p:sp>
      <p:sp>
        <p:nvSpPr>
          <p:cNvPr id="4" name="Slide Number Placeholder 3">
            <a:extLst>
              <a:ext uri="{FF2B5EF4-FFF2-40B4-BE49-F238E27FC236}">
                <a16:creationId xmlns:a16="http://schemas.microsoft.com/office/drawing/2014/main" id="{1341C24A-FA81-470A-AEBE-3E2EC9F555B9}"/>
              </a:ext>
            </a:extLst>
          </p:cNvPr>
          <p:cNvSpPr>
            <a:spLocks noGrp="1"/>
          </p:cNvSpPr>
          <p:nvPr>
            <p:ph type="sldNum" sz="quarter" idx="12"/>
          </p:nvPr>
        </p:nvSpPr>
        <p:spPr/>
        <p:txBody>
          <a:bodyPr/>
          <a:lstStyle/>
          <a:p>
            <a:fld id="{C27D7BBC-FAC0-4A71-B02F-F1231F6D875F}" type="slidenum">
              <a:rPr lang="en-US" smtClean="0"/>
              <a:t>42</a:t>
            </a:fld>
            <a:endParaRPr lang="en-US"/>
          </a:p>
        </p:txBody>
      </p:sp>
    </p:spTree>
    <p:extLst>
      <p:ext uri="{BB962C8B-B14F-4D97-AF65-F5344CB8AC3E}">
        <p14:creationId xmlns:p14="http://schemas.microsoft.com/office/powerpoint/2010/main" val="34834742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aving at 25 vs saving at 35 continued saving prettier">
            <a:extLst>
              <a:ext uri="{FF2B5EF4-FFF2-40B4-BE49-F238E27FC236}">
                <a16:creationId xmlns:a16="http://schemas.microsoft.com/office/drawing/2014/main" id="{1BCC36EB-7024-4D57-B674-5C68D13CDF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050" y="309563"/>
            <a:ext cx="7581900" cy="56864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9CF8DC0-8F04-4EAB-BD58-BC17ABA1D3F1}"/>
              </a:ext>
            </a:extLst>
          </p:cNvPr>
          <p:cNvSpPr txBox="1"/>
          <p:nvPr/>
        </p:nvSpPr>
        <p:spPr>
          <a:xfrm>
            <a:off x="0" y="6556529"/>
            <a:ext cx="12192000" cy="261610"/>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1100" dirty="0"/>
              <a:t>https://www.businessinsider.com/personal-finance/amazing-power-of-compound-interest-2014-7</a:t>
            </a:r>
          </a:p>
        </p:txBody>
      </p:sp>
      <p:sp>
        <p:nvSpPr>
          <p:cNvPr id="2" name="Slide Number Placeholder 1">
            <a:extLst>
              <a:ext uri="{FF2B5EF4-FFF2-40B4-BE49-F238E27FC236}">
                <a16:creationId xmlns:a16="http://schemas.microsoft.com/office/drawing/2014/main" id="{779F6DAE-D58C-4D4E-A713-1AF70E703B34}"/>
              </a:ext>
            </a:extLst>
          </p:cNvPr>
          <p:cNvSpPr>
            <a:spLocks noGrp="1"/>
          </p:cNvSpPr>
          <p:nvPr>
            <p:ph type="sldNum" sz="quarter" idx="12"/>
          </p:nvPr>
        </p:nvSpPr>
        <p:spPr/>
        <p:txBody>
          <a:bodyPr/>
          <a:lstStyle/>
          <a:p>
            <a:fld id="{C27D7BBC-FAC0-4A71-B02F-F1231F6D875F}" type="slidenum">
              <a:rPr lang="en-US" smtClean="0"/>
              <a:t>43</a:t>
            </a:fld>
            <a:endParaRPr lang="en-US"/>
          </a:p>
        </p:txBody>
      </p:sp>
    </p:spTree>
    <p:extLst>
      <p:ext uri="{BB962C8B-B14F-4D97-AF65-F5344CB8AC3E}">
        <p14:creationId xmlns:p14="http://schemas.microsoft.com/office/powerpoint/2010/main" val="35373108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084FB-E5BA-4764-AD95-E99CB59AB56D}"/>
              </a:ext>
            </a:extLst>
          </p:cNvPr>
          <p:cNvSpPr>
            <a:spLocks noGrp="1"/>
          </p:cNvSpPr>
          <p:nvPr>
            <p:ph type="title" idx="4294967295"/>
          </p:nvPr>
        </p:nvSpPr>
        <p:spPr>
          <a:xfrm>
            <a:off x="2133600" y="287338"/>
            <a:ext cx="10058400" cy="1449387"/>
          </a:xfrm>
        </p:spPr>
        <p:txBody>
          <a:bodyPr/>
          <a:lstStyle/>
          <a:p>
            <a:r>
              <a:rPr lang="en-US" dirty="0"/>
              <a:t>Compound Interest</a:t>
            </a:r>
          </a:p>
        </p:txBody>
      </p:sp>
      <p:pic>
        <p:nvPicPr>
          <p:cNvPr id="1026" name="Picture 2" descr="monthly savings chart new">
            <a:extLst>
              <a:ext uri="{FF2B5EF4-FFF2-40B4-BE49-F238E27FC236}">
                <a16:creationId xmlns:a16="http://schemas.microsoft.com/office/drawing/2014/main" id="{B41A862C-C72C-4314-9E63-0339312C05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8862" y="363538"/>
            <a:ext cx="7534275" cy="56483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D347221-4542-4712-9A1C-2614DE832978}"/>
              </a:ext>
            </a:extLst>
          </p:cNvPr>
          <p:cNvSpPr txBox="1"/>
          <p:nvPr/>
        </p:nvSpPr>
        <p:spPr>
          <a:xfrm>
            <a:off x="0" y="6556529"/>
            <a:ext cx="12192000" cy="261610"/>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1100" dirty="0"/>
              <a:t>https://www.businessinsider.com/personal-finance/amazing-power-of-compound-interest-2014-7</a:t>
            </a:r>
          </a:p>
        </p:txBody>
      </p:sp>
      <p:sp>
        <p:nvSpPr>
          <p:cNvPr id="3" name="Slide Number Placeholder 2">
            <a:extLst>
              <a:ext uri="{FF2B5EF4-FFF2-40B4-BE49-F238E27FC236}">
                <a16:creationId xmlns:a16="http://schemas.microsoft.com/office/drawing/2014/main" id="{CF435856-0267-43AC-9510-DFBEE92EA2F3}"/>
              </a:ext>
            </a:extLst>
          </p:cNvPr>
          <p:cNvSpPr>
            <a:spLocks noGrp="1"/>
          </p:cNvSpPr>
          <p:nvPr>
            <p:ph type="sldNum" sz="quarter" idx="12"/>
          </p:nvPr>
        </p:nvSpPr>
        <p:spPr/>
        <p:txBody>
          <a:bodyPr/>
          <a:lstStyle/>
          <a:p>
            <a:fld id="{C27D7BBC-FAC0-4A71-B02F-F1231F6D875F}" type="slidenum">
              <a:rPr lang="en-US" smtClean="0"/>
              <a:t>44</a:t>
            </a:fld>
            <a:endParaRPr lang="en-US"/>
          </a:p>
        </p:txBody>
      </p:sp>
      <p:sp>
        <p:nvSpPr>
          <p:cNvPr id="5" name="Oval 4">
            <a:extLst>
              <a:ext uri="{FF2B5EF4-FFF2-40B4-BE49-F238E27FC236}">
                <a16:creationId xmlns:a16="http://schemas.microsoft.com/office/drawing/2014/main" id="{097273B1-9C5B-A4CB-1B51-B9472FFDE070}"/>
              </a:ext>
            </a:extLst>
          </p:cNvPr>
          <p:cNvSpPr/>
          <p:nvPr/>
        </p:nvSpPr>
        <p:spPr>
          <a:xfrm>
            <a:off x="4677979" y="4922712"/>
            <a:ext cx="876301" cy="47446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6DD9BAA-712A-4816-802F-DC7EF5DF6D5E}"/>
              </a:ext>
            </a:extLst>
          </p:cNvPr>
          <p:cNvSpPr/>
          <p:nvPr/>
        </p:nvSpPr>
        <p:spPr>
          <a:xfrm>
            <a:off x="6134099" y="4737100"/>
            <a:ext cx="876301" cy="47446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822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50AF935-8067-BB72-288E-0448CCE9FA52}"/>
              </a:ext>
            </a:extLst>
          </p:cNvPr>
          <p:cNvPicPr>
            <a:picLocks noChangeAspect="1"/>
          </p:cNvPicPr>
          <p:nvPr/>
        </p:nvPicPr>
        <p:blipFill>
          <a:blip r:embed="rId3"/>
          <a:stretch>
            <a:fillRect/>
          </a:stretch>
        </p:blipFill>
        <p:spPr>
          <a:xfrm>
            <a:off x="1242803" y="3681"/>
            <a:ext cx="9767353" cy="6494204"/>
          </a:xfrm>
          <a:prstGeom prst="rect">
            <a:avLst/>
          </a:prstGeom>
        </p:spPr>
      </p:pic>
      <p:sp>
        <p:nvSpPr>
          <p:cNvPr id="4" name="Slide Number Placeholder 3">
            <a:extLst>
              <a:ext uri="{FF2B5EF4-FFF2-40B4-BE49-F238E27FC236}">
                <a16:creationId xmlns:a16="http://schemas.microsoft.com/office/drawing/2014/main" id="{5AE7C6F1-C4BA-46B7-9145-E0AACB7AF241}"/>
              </a:ext>
            </a:extLst>
          </p:cNvPr>
          <p:cNvSpPr>
            <a:spLocks noGrp="1"/>
          </p:cNvSpPr>
          <p:nvPr>
            <p:ph type="sldNum" sz="quarter" idx="12"/>
          </p:nvPr>
        </p:nvSpPr>
        <p:spPr/>
        <p:txBody>
          <a:bodyPr/>
          <a:lstStyle/>
          <a:p>
            <a:fld id="{C27D7BBC-FAC0-4A71-B02F-F1231F6D875F}" type="slidenum">
              <a:rPr lang="en-US" smtClean="0"/>
              <a:t>45</a:t>
            </a:fld>
            <a:endParaRPr lang="en-US"/>
          </a:p>
        </p:txBody>
      </p:sp>
      <p:sp>
        <p:nvSpPr>
          <p:cNvPr id="5" name="TextBox 4">
            <a:extLst>
              <a:ext uri="{FF2B5EF4-FFF2-40B4-BE49-F238E27FC236}">
                <a16:creationId xmlns:a16="http://schemas.microsoft.com/office/drawing/2014/main" id="{100D707B-E87A-4AD4-A68D-E42FF3497564}"/>
              </a:ext>
            </a:extLst>
          </p:cNvPr>
          <p:cNvSpPr txBox="1"/>
          <p:nvPr/>
        </p:nvSpPr>
        <p:spPr>
          <a:xfrm>
            <a:off x="0" y="6556529"/>
            <a:ext cx="12192000" cy="261610"/>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1100" dirty="0"/>
              <a:t>https://novelinvestor.com/asset-class-returns/</a:t>
            </a:r>
          </a:p>
        </p:txBody>
      </p:sp>
      <p:sp>
        <p:nvSpPr>
          <p:cNvPr id="6" name="Oval 5">
            <a:extLst>
              <a:ext uri="{FF2B5EF4-FFF2-40B4-BE49-F238E27FC236}">
                <a16:creationId xmlns:a16="http://schemas.microsoft.com/office/drawing/2014/main" id="{16C83744-8B5E-408C-8DEB-24C80B5839DA}"/>
              </a:ext>
            </a:extLst>
          </p:cNvPr>
          <p:cNvSpPr/>
          <p:nvPr/>
        </p:nvSpPr>
        <p:spPr>
          <a:xfrm>
            <a:off x="2899979" y="1306641"/>
            <a:ext cx="914400" cy="55179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B5EF22F-2156-4363-8C05-0DA0B8D45DBF}"/>
              </a:ext>
            </a:extLst>
          </p:cNvPr>
          <p:cNvSpPr/>
          <p:nvPr/>
        </p:nvSpPr>
        <p:spPr>
          <a:xfrm>
            <a:off x="8166100" y="2991432"/>
            <a:ext cx="914400" cy="55179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984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24052-1E68-4F07-BD32-9E196CDC8D36}"/>
              </a:ext>
            </a:extLst>
          </p:cNvPr>
          <p:cNvSpPr>
            <a:spLocks noGrp="1"/>
          </p:cNvSpPr>
          <p:nvPr>
            <p:ph type="title"/>
          </p:nvPr>
        </p:nvSpPr>
        <p:spPr/>
        <p:txBody>
          <a:bodyPr/>
          <a:lstStyle/>
          <a:p>
            <a:r>
              <a:rPr lang="en-US" dirty="0"/>
              <a:t>Asset Allocation</a:t>
            </a:r>
          </a:p>
        </p:txBody>
      </p:sp>
      <p:sp>
        <p:nvSpPr>
          <p:cNvPr id="4" name="TextBox 3">
            <a:extLst>
              <a:ext uri="{FF2B5EF4-FFF2-40B4-BE49-F238E27FC236}">
                <a16:creationId xmlns:a16="http://schemas.microsoft.com/office/drawing/2014/main" id="{0E8E3622-A708-469D-A1AF-3B57C11E9CF5}"/>
              </a:ext>
            </a:extLst>
          </p:cNvPr>
          <p:cNvSpPr txBox="1"/>
          <p:nvPr/>
        </p:nvSpPr>
        <p:spPr>
          <a:xfrm>
            <a:off x="0" y="6556529"/>
            <a:ext cx="12192000" cy="261610"/>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1100" dirty="0"/>
              <a:t>https://investor.vanguard.com/investor-resources-education/education/model-portfolio-allocation</a:t>
            </a:r>
          </a:p>
        </p:txBody>
      </p:sp>
      <p:sp>
        <p:nvSpPr>
          <p:cNvPr id="3" name="Slide Number Placeholder 2">
            <a:extLst>
              <a:ext uri="{FF2B5EF4-FFF2-40B4-BE49-F238E27FC236}">
                <a16:creationId xmlns:a16="http://schemas.microsoft.com/office/drawing/2014/main" id="{D3F801F6-7E5B-47C7-B00F-663C038D66D1}"/>
              </a:ext>
            </a:extLst>
          </p:cNvPr>
          <p:cNvSpPr>
            <a:spLocks noGrp="1"/>
          </p:cNvSpPr>
          <p:nvPr>
            <p:ph type="sldNum" sz="quarter" idx="12"/>
          </p:nvPr>
        </p:nvSpPr>
        <p:spPr/>
        <p:txBody>
          <a:bodyPr/>
          <a:lstStyle/>
          <a:p>
            <a:fld id="{C27D7BBC-FAC0-4A71-B02F-F1231F6D875F}" type="slidenum">
              <a:rPr lang="en-US" smtClean="0"/>
              <a:t>46</a:t>
            </a:fld>
            <a:endParaRPr lang="en-US"/>
          </a:p>
        </p:txBody>
      </p:sp>
      <p:pic>
        <p:nvPicPr>
          <p:cNvPr id="6" name="Picture 5">
            <a:extLst>
              <a:ext uri="{FF2B5EF4-FFF2-40B4-BE49-F238E27FC236}">
                <a16:creationId xmlns:a16="http://schemas.microsoft.com/office/drawing/2014/main" id="{B9DC55A3-3122-FABA-6A2B-ADF79C406A79}"/>
              </a:ext>
            </a:extLst>
          </p:cNvPr>
          <p:cNvPicPr>
            <a:picLocks noChangeAspect="1"/>
          </p:cNvPicPr>
          <p:nvPr/>
        </p:nvPicPr>
        <p:blipFill>
          <a:blip r:embed="rId3"/>
          <a:srcRect t="2186" b="9801"/>
          <a:stretch/>
        </p:blipFill>
        <p:spPr>
          <a:xfrm>
            <a:off x="2209818" y="1761898"/>
            <a:ext cx="7833323" cy="4744692"/>
          </a:xfrm>
          <a:prstGeom prst="rect">
            <a:avLst/>
          </a:prstGeom>
        </p:spPr>
      </p:pic>
      <p:sp>
        <p:nvSpPr>
          <p:cNvPr id="9" name="Oval 8">
            <a:extLst>
              <a:ext uri="{FF2B5EF4-FFF2-40B4-BE49-F238E27FC236}">
                <a16:creationId xmlns:a16="http://schemas.microsoft.com/office/drawing/2014/main" id="{29A14C75-5275-B222-60F7-017BA09A45A0}"/>
              </a:ext>
            </a:extLst>
          </p:cNvPr>
          <p:cNvSpPr/>
          <p:nvPr/>
        </p:nvSpPr>
        <p:spPr>
          <a:xfrm>
            <a:off x="2912679" y="3382467"/>
            <a:ext cx="692958" cy="42753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B8DB2AB-D823-188A-C69F-97E530413FC1}"/>
              </a:ext>
            </a:extLst>
          </p:cNvPr>
          <p:cNvSpPr/>
          <p:nvPr/>
        </p:nvSpPr>
        <p:spPr>
          <a:xfrm>
            <a:off x="9220200" y="3222587"/>
            <a:ext cx="692958" cy="42753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03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3EEB9-2156-46FD-BFB8-C8478798C47E}"/>
              </a:ext>
            </a:extLst>
          </p:cNvPr>
          <p:cNvSpPr>
            <a:spLocks noGrp="1"/>
          </p:cNvSpPr>
          <p:nvPr>
            <p:ph type="title"/>
          </p:nvPr>
        </p:nvSpPr>
        <p:spPr/>
        <p:txBody>
          <a:bodyPr/>
          <a:lstStyle/>
          <a:p>
            <a:r>
              <a:rPr lang="en-US" dirty="0"/>
              <a:t>Rule of 72</a:t>
            </a:r>
          </a:p>
        </p:txBody>
      </p:sp>
      <p:pic>
        <p:nvPicPr>
          <p:cNvPr id="1026" name="Picture 2" descr="The Rule of 72 | BMO Global Asset Management">
            <a:extLst>
              <a:ext uri="{FF2B5EF4-FFF2-40B4-BE49-F238E27FC236}">
                <a16:creationId xmlns:a16="http://schemas.microsoft.com/office/drawing/2014/main" id="{1FFE206D-E06C-4607-8D2A-4E8E985640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0500" y="2054188"/>
            <a:ext cx="7230999" cy="41102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5E0E2D5-80A0-44DB-A993-5BF9BC2CC847}"/>
              </a:ext>
            </a:extLst>
          </p:cNvPr>
          <p:cNvSpPr txBox="1"/>
          <p:nvPr/>
        </p:nvSpPr>
        <p:spPr>
          <a:xfrm>
            <a:off x="0" y="6556529"/>
            <a:ext cx="12192000" cy="261610"/>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1100" dirty="0"/>
              <a:t>https://www.bmogam.com/us-en/advisors/market-charts/the-rule-of-72/</a:t>
            </a:r>
          </a:p>
        </p:txBody>
      </p:sp>
      <p:sp>
        <p:nvSpPr>
          <p:cNvPr id="4" name="Slide Number Placeholder 3">
            <a:extLst>
              <a:ext uri="{FF2B5EF4-FFF2-40B4-BE49-F238E27FC236}">
                <a16:creationId xmlns:a16="http://schemas.microsoft.com/office/drawing/2014/main" id="{E1116D98-B41B-44A4-901E-365FF6D51F2C}"/>
              </a:ext>
            </a:extLst>
          </p:cNvPr>
          <p:cNvSpPr>
            <a:spLocks noGrp="1"/>
          </p:cNvSpPr>
          <p:nvPr>
            <p:ph type="sldNum" sz="quarter" idx="12"/>
          </p:nvPr>
        </p:nvSpPr>
        <p:spPr/>
        <p:txBody>
          <a:bodyPr/>
          <a:lstStyle/>
          <a:p>
            <a:fld id="{C27D7BBC-FAC0-4A71-B02F-F1231F6D875F}" type="slidenum">
              <a:rPr lang="en-US" smtClean="0"/>
              <a:t>47</a:t>
            </a:fld>
            <a:endParaRPr lang="en-US"/>
          </a:p>
        </p:txBody>
      </p:sp>
    </p:spTree>
    <p:extLst>
      <p:ext uri="{BB962C8B-B14F-4D97-AF65-F5344CB8AC3E}">
        <p14:creationId xmlns:p14="http://schemas.microsoft.com/office/powerpoint/2010/main" val="21052177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41850-15EE-4C66-A065-91D7ECB06510}"/>
              </a:ext>
            </a:extLst>
          </p:cNvPr>
          <p:cNvSpPr>
            <a:spLocks noGrp="1"/>
          </p:cNvSpPr>
          <p:nvPr>
            <p:ph type="title"/>
          </p:nvPr>
        </p:nvSpPr>
        <p:spPr/>
        <p:txBody>
          <a:bodyPr/>
          <a:lstStyle/>
          <a:p>
            <a:r>
              <a:rPr lang="en-US" dirty="0"/>
              <a:t>Fees Matter</a:t>
            </a:r>
          </a:p>
        </p:txBody>
      </p:sp>
      <p:pic>
        <p:nvPicPr>
          <p:cNvPr id="7172" name="Picture 4" descr="Chart of the long term impact of investment costs on portfolio balances.This chart illustrates how strongly costs can affect investor's savings over the long term. Assume a starting balance of $100,000 and a yearly return of 6% which is reinvested. In the span of 30 years, the portfolio value will be $574,349 with no annual cost, $549,058 with 0.15% annual cost, $479,477 with 0.60% annual cost.">
            <a:extLst>
              <a:ext uri="{FF2B5EF4-FFF2-40B4-BE49-F238E27FC236}">
                <a16:creationId xmlns:a16="http://schemas.microsoft.com/office/drawing/2014/main" id="{88B1D5A4-E8D5-482A-8D17-561B571212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8391" y="1789175"/>
            <a:ext cx="6829425" cy="467552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3E14E253-D1E1-4401-AE2C-6314E0D5ADC2}"/>
              </a:ext>
            </a:extLst>
          </p:cNvPr>
          <p:cNvSpPr>
            <a:spLocks noGrp="1"/>
          </p:cNvSpPr>
          <p:nvPr>
            <p:ph idx="1"/>
          </p:nvPr>
        </p:nvSpPr>
        <p:spPr>
          <a:xfrm>
            <a:off x="8770429" y="2466542"/>
            <a:ext cx="2263331" cy="1660397"/>
          </a:xfrm>
        </p:spPr>
        <p:txBody>
          <a:bodyPr>
            <a:normAutofit/>
          </a:bodyPr>
          <a:lstStyle/>
          <a:p>
            <a:pPr algn="ctr"/>
            <a:r>
              <a:rPr lang="en-US" sz="2500" dirty="0">
                <a:latin typeface="Ink Free" panose="03080402000500000000" pitchFamily="66" charset="0"/>
              </a:rPr>
              <a:t>“You get what you don’t pay for.” – John Bogle</a:t>
            </a:r>
          </a:p>
        </p:txBody>
      </p:sp>
      <p:sp>
        <p:nvSpPr>
          <p:cNvPr id="5" name="TextBox 4">
            <a:extLst>
              <a:ext uri="{FF2B5EF4-FFF2-40B4-BE49-F238E27FC236}">
                <a16:creationId xmlns:a16="http://schemas.microsoft.com/office/drawing/2014/main" id="{283A7AE0-B205-4767-BFBA-63DCFC887577}"/>
              </a:ext>
            </a:extLst>
          </p:cNvPr>
          <p:cNvSpPr txBox="1"/>
          <p:nvPr/>
        </p:nvSpPr>
        <p:spPr>
          <a:xfrm>
            <a:off x="0" y="6556529"/>
            <a:ext cx="12192000" cy="261610"/>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1100" dirty="0"/>
              <a:t>https://about.vanguard.com/what-sets-vanguard-apart/the-benefits-of-lower-costs/</a:t>
            </a:r>
          </a:p>
        </p:txBody>
      </p:sp>
      <p:sp>
        <p:nvSpPr>
          <p:cNvPr id="3" name="Slide Number Placeholder 2">
            <a:extLst>
              <a:ext uri="{FF2B5EF4-FFF2-40B4-BE49-F238E27FC236}">
                <a16:creationId xmlns:a16="http://schemas.microsoft.com/office/drawing/2014/main" id="{9AA5C706-171A-4AC9-81F6-D2BADA5BFE6C}"/>
              </a:ext>
            </a:extLst>
          </p:cNvPr>
          <p:cNvSpPr>
            <a:spLocks noGrp="1"/>
          </p:cNvSpPr>
          <p:nvPr>
            <p:ph type="sldNum" sz="quarter" idx="12"/>
          </p:nvPr>
        </p:nvSpPr>
        <p:spPr/>
        <p:txBody>
          <a:bodyPr/>
          <a:lstStyle/>
          <a:p>
            <a:fld id="{C27D7BBC-FAC0-4A71-B02F-F1231F6D875F}" type="slidenum">
              <a:rPr lang="en-US" smtClean="0"/>
              <a:t>48</a:t>
            </a:fld>
            <a:endParaRPr lang="en-US"/>
          </a:p>
        </p:txBody>
      </p:sp>
    </p:spTree>
    <p:extLst>
      <p:ext uri="{BB962C8B-B14F-4D97-AF65-F5344CB8AC3E}">
        <p14:creationId xmlns:p14="http://schemas.microsoft.com/office/powerpoint/2010/main" val="1111620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1970 to 2015 Markets have rewarded discipline - IntegrityIA">
            <a:extLst>
              <a:ext uri="{FF2B5EF4-FFF2-40B4-BE49-F238E27FC236}">
                <a16:creationId xmlns:a16="http://schemas.microsoft.com/office/drawing/2014/main" id="{14741624-3B25-4D1A-9164-F914E906EE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b="86851"/>
          <a:stretch/>
        </p:blipFill>
        <p:spPr bwMode="auto">
          <a:xfrm>
            <a:off x="1524000" y="198764"/>
            <a:ext cx="9144000" cy="9017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063202C1-FD62-4D5B-A3BE-795CFB7E459C}"/>
              </a:ext>
            </a:extLst>
          </p:cNvPr>
          <p:cNvSpPr txBox="1">
            <a:spLocks/>
          </p:cNvSpPr>
          <p:nvPr/>
        </p:nvSpPr>
        <p:spPr>
          <a:xfrm>
            <a:off x="6355555" y="4776927"/>
            <a:ext cx="4312445" cy="1428802"/>
          </a:xfrm>
          <a:prstGeom prst="rect">
            <a:avLst/>
          </a:prstGeom>
          <a:solidFill>
            <a:schemeClr val="bg1"/>
          </a:solidFill>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endParaRPr lang="en-US" sz="500" dirty="0">
              <a:latin typeface="Ink Free" panose="03080402000500000000" pitchFamily="66" charset="0"/>
            </a:endParaRPr>
          </a:p>
          <a:p>
            <a:pPr algn="ctr"/>
            <a:r>
              <a:rPr lang="en-US" sz="2500" dirty="0">
                <a:latin typeface="Ink Free" panose="03080402000500000000" pitchFamily="66" charset="0"/>
              </a:rPr>
              <a:t>“The only way to get hurt on a roller coaster is to jump off.” – Dave Ramsey</a:t>
            </a:r>
          </a:p>
        </p:txBody>
      </p:sp>
      <p:sp>
        <p:nvSpPr>
          <p:cNvPr id="5" name="TextBox 4">
            <a:extLst>
              <a:ext uri="{FF2B5EF4-FFF2-40B4-BE49-F238E27FC236}">
                <a16:creationId xmlns:a16="http://schemas.microsoft.com/office/drawing/2014/main" id="{C285FE38-4637-44FC-9A6F-0F051CB6ACE6}"/>
              </a:ext>
            </a:extLst>
          </p:cNvPr>
          <p:cNvSpPr txBox="1"/>
          <p:nvPr/>
        </p:nvSpPr>
        <p:spPr>
          <a:xfrm>
            <a:off x="0" y="6556529"/>
            <a:ext cx="12192000" cy="261610"/>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1100" dirty="0"/>
              <a:t>https://rkcapital.com/articles/markets-have-rewarded-discipline/</a:t>
            </a:r>
          </a:p>
        </p:txBody>
      </p:sp>
      <p:sp>
        <p:nvSpPr>
          <p:cNvPr id="2" name="Slide Number Placeholder 1">
            <a:extLst>
              <a:ext uri="{FF2B5EF4-FFF2-40B4-BE49-F238E27FC236}">
                <a16:creationId xmlns:a16="http://schemas.microsoft.com/office/drawing/2014/main" id="{EF4F146A-4E88-496F-AC05-0774D266F71C}"/>
              </a:ext>
            </a:extLst>
          </p:cNvPr>
          <p:cNvSpPr>
            <a:spLocks noGrp="1"/>
          </p:cNvSpPr>
          <p:nvPr>
            <p:ph type="sldNum" sz="quarter" idx="12"/>
          </p:nvPr>
        </p:nvSpPr>
        <p:spPr/>
        <p:txBody>
          <a:bodyPr/>
          <a:lstStyle/>
          <a:p>
            <a:fld id="{C27D7BBC-FAC0-4A71-B02F-F1231F6D875F}" type="slidenum">
              <a:rPr lang="en-US" smtClean="0"/>
              <a:t>49</a:t>
            </a:fld>
            <a:endParaRPr lang="en-US"/>
          </a:p>
        </p:txBody>
      </p:sp>
      <p:pic>
        <p:nvPicPr>
          <p:cNvPr id="8" name="Picture 7">
            <a:extLst>
              <a:ext uri="{FF2B5EF4-FFF2-40B4-BE49-F238E27FC236}">
                <a16:creationId xmlns:a16="http://schemas.microsoft.com/office/drawing/2014/main" id="{400A78ED-E786-03C2-5D40-41D12516CBD4}"/>
              </a:ext>
            </a:extLst>
          </p:cNvPr>
          <p:cNvPicPr>
            <a:picLocks noChangeAspect="1"/>
          </p:cNvPicPr>
          <p:nvPr/>
        </p:nvPicPr>
        <p:blipFill>
          <a:blip r:embed="rId4"/>
          <a:stretch>
            <a:fillRect/>
          </a:stretch>
        </p:blipFill>
        <p:spPr>
          <a:xfrm>
            <a:off x="1484618" y="1405320"/>
            <a:ext cx="9183382" cy="3458058"/>
          </a:xfrm>
          <a:prstGeom prst="rect">
            <a:avLst/>
          </a:prstGeom>
        </p:spPr>
      </p:pic>
    </p:spTree>
    <p:extLst>
      <p:ext uri="{BB962C8B-B14F-4D97-AF65-F5344CB8AC3E}">
        <p14:creationId xmlns:p14="http://schemas.microsoft.com/office/powerpoint/2010/main" val="3040574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5E5D12-78F2-B5BF-178B-5B0CCD9888BC}"/>
              </a:ext>
            </a:extLst>
          </p:cNvPr>
          <p:cNvSpPr>
            <a:spLocks noGrp="1"/>
          </p:cNvSpPr>
          <p:nvPr>
            <p:ph type="sldNum" sz="quarter" idx="12"/>
          </p:nvPr>
        </p:nvSpPr>
        <p:spPr/>
        <p:txBody>
          <a:bodyPr/>
          <a:lstStyle/>
          <a:p>
            <a:fld id="{C27D7BBC-FAC0-4A71-B02F-F1231F6D875F}" type="slidenum">
              <a:rPr lang="en-US" smtClean="0"/>
              <a:t>5</a:t>
            </a:fld>
            <a:endParaRPr lang="en-US"/>
          </a:p>
        </p:txBody>
      </p:sp>
      <p:pic>
        <p:nvPicPr>
          <p:cNvPr id="6" name="Picture 5">
            <a:extLst>
              <a:ext uri="{FF2B5EF4-FFF2-40B4-BE49-F238E27FC236}">
                <a16:creationId xmlns:a16="http://schemas.microsoft.com/office/drawing/2014/main" id="{776C02EE-0341-FDEA-0141-3A17C9B45F7D}"/>
              </a:ext>
            </a:extLst>
          </p:cNvPr>
          <p:cNvPicPr>
            <a:picLocks noChangeAspect="1"/>
          </p:cNvPicPr>
          <p:nvPr/>
        </p:nvPicPr>
        <p:blipFill>
          <a:blip r:embed="rId3"/>
          <a:stretch>
            <a:fillRect/>
          </a:stretch>
        </p:blipFill>
        <p:spPr>
          <a:xfrm>
            <a:off x="1032495" y="750834"/>
            <a:ext cx="7983167" cy="5067576"/>
          </a:xfrm>
          <a:prstGeom prst="rect">
            <a:avLst/>
          </a:prstGeom>
        </p:spPr>
      </p:pic>
      <p:pic>
        <p:nvPicPr>
          <p:cNvPr id="4" name="Picture 3">
            <a:extLst>
              <a:ext uri="{FF2B5EF4-FFF2-40B4-BE49-F238E27FC236}">
                <a16:creationId xmlns:a16="http://schemas.microsoft.com/office/drawing/2014/main" id="{6224DEF1-EFFF-E066-4F46-7C9DA0B62E5B}"/>
              </a:ext>
            </a:extLst>
          </p:cNvPr>
          <p:cNvPicPr>
            <a:picLocks noChangeAspect="1"/>
          </p:cNvPicPr>
          <p:nvPr/>
        </p:nvPicPr>
        <p:blipFill>
          <a:blip r:embed="rId4"/>
          <a:stretch>
            <a:fillRect/>
          </a:stretch>
        </p:blipFill>
        <p:spPr>
          <a:xfrm>
            <a:off x="8598686" y="0"/>
            <a:ext cx="3593314" cy="2295568"/>
          </a:xfrm>
          <a:prstGeom prst="rect">
            <a:avLst/>
          </a:prstGeom>
        </p:spPr>
      </p:pic>
      <p:sp>
        <p:nvSpPr>
          <p:cNvPr id="5" name="TextBox 4">
            <a:extLst>
              <a:ext uri="{FF2B5EF4-FFF2-40B4-BE49-F238E27FC236}">
                <a16:creationId xmlns:a16="http://schemas.microsoft.com/office/drawing/2014/main" id="{281DB524-83E2-6193-EB28-4A44C58A96C1}"/>
              </a:ext>
            </a:extLst>
          </p:cNvPr>
          <p:cNvSpPr txBox="1"/>
          <p:nvPr/>
        </p:nvSpPr>
        <p:spPr>
          <a:xfrm>
            <a:off x="0" y="6556529"/>
            <a:ext cx="8502316" cy="261610"/>
          </a:xfrm>
          <a:prstGeom prst="rect">
            <a:avLst/>
          </a:prstGeom>
          <a:noFill/>
        </p:spPr>
        <p:txBody>
          <a:bodyPr wrap="square">
            <a:spAutoFit/>
          </a:bodyPr>
          <a:lstStyle/>
          <a:p>
            <a:r>
              <a:rPr lang="en-US" sz="1100" dirty="0"/>
              <a:t>https://www.medscape.com/slideshow/2024-wealth-debt-6017160?_gl=1*1xi7yxf*_gcl_au*OTg3Mzc4MjYyLjE3NDQ4NDc4NDI.#2</a:t>
            </a:r>
          </a:p>
        </p:txBody>
      </p:sp>
    </p:spTree>
    <p:extLst>
      <p:ext uri="{BB962C8B-B14F-4D97-AF65-F5344CB8AC3E}">
        <p14:creationId xmlns:p14="http://schemas.microsoft.com/office/powerpoint/2010/main" val="15730587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a:extLst>
              <a:ext uri="{FF2B5EF4-FFF2-40B4-BE49-F238E27FC236}">
                <a16:creationId xmlns:a16="http://schemas.microsoft.com/office/drawing/2014/main" id="{DE5E8550-CF87-44C2-8E32-C96EE29CAB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6684" y="668464"/>
            <a:ext cx="6753225" cy="505777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578B059-B8A6-4F60-933E-29BC0DD900FC}"/>
              </a:ext>
            </a:extLst>
          </p:cNvPr>
          <p:cNvSpPr txBox="1">
            <a:spLocks/>
          </p:cNvSpPr>
          <p:nvPr/>
        </p:nvSpPr>
        <p:spPr>
          <a:xfrm>
            <a:off x="817436" y="1228344"/>
            <a:ext cx="3523487" cy="3938016"/>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500" dirty="0">
                <a:latin typeface="Ink Free" panose="03080402000500000000" pitchFamily="66" charset="0"/>
              </a:rPr>
              <a:t>“Far more money has been lost by investors preparing for corrections, or trying to anticipate corrections, than has been lost in corrections themselves.” – Peter Lynch</a:t>
            </a:r>
          </a:p>
        </p:txBody>
      </p:sp>
      <p:sp>
        <p:nvSpPr>
          <p:cNvPr id="4" name="TextBox 3">
            <a:extLst>
              <a:ext uri="{FF2B5EF4-FFF2-40B4-BE49-F238E27FC236}">
                <a16:creationId xmlns:a16="http://schemas.microsoft.com/office/drawing/2014/main" id="{85417022-322C-4F38-9EA6-31B94FE1C4F6}"/>
              </a:ext>
            </a:extLst>
          </p:cNvPr>
          <p:cNvSpPr txBox="1"/>
          <p:nvPr/>
        </p:nvSpPr>
        <p:spPr>
          <a:xfrm>
            <a:off x="0" y="6556529"/>
            <a:ext cx="12192000" cy="261610"/>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1100" dirty="0"/>
              <a:t>https://www.arecainternational.com/market-timing-v-staying-invested-the-facts/</a:t>
            </a:r>
          </a:p>
        </p:txBody>
      </p:sp>
      <p:sp>
        <p:nvSpPr>
          <p:cNvPr id="2" name="Slide Number Placeholder 1">
            <a:extLst>
              <a:ext uri="{FF2B5EF4-FFF2-40B4-BE49-F238E27FC236}">
                <a16:creationId xmlns:a16="http://schemas.microsoft.com/office/drawing/2014/main" id="{92A7A3CD-AF16-4A55-A34C-120AE74C0341}"/>
              </a:ext>
            </a:extLst>
          </p:cNvPr>
          <p:cNvSpPr>
            <a:spLocks noGrp="1"/>
          </p:cNvSpPr>
          <p:nvPr>
            <p:ph type="sldNum" sz="quarter" idx="12"/>
          </p:nvPr>
        </p:nvSpPr>
        <p:spPr/>
        <p:txBody>
          <a:bodyPr/>
          <a:lstStyle/>
          <a:p>
            <a:fld id="{C27D7BBC-FAC0-4A71-B02F-F1231F6D875F}" type="slidenum">
              <a:rPr lang="en-US" smtClean="0"/>
              <a:t>50</a:t>
            </a:fld>
            <a:endParaRPr lang="en-US"/>
          </a:p>
        </p:txBody>
      </p:sp>
    </p:spTree>
    <p:extLst>
      <p:ext uri="{BB962C8B-B14F-4D97-AF65-F5344CB8AC3E}">
        <p14:creationId xmlns:p14="http://schemas.microsoft.com/office/powerpoint/2010/main" val="11649120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3F03B-D477-4308-9003-2102D3259C51}"/>
              </a:ext>
            </a:extLst>
          </p:cNvPr>
          <p:cNvSpPr>
            <a:spLocks noGrp="1"/>
          </p:cNvSpPr>
          <p:nvPr>
            <p:ph type="title"/>
          </p:nvPr>
        </p:nvSpPr>
        <p:spPr/>
        <p:txBody>
          <a:bodyPr/>
          <a:lstStyle/>
          <a:p>
            <a:r>
              <a:rPr lang="en-US" dirty="0"/>
              <a:t>Easy Solution</a:t>
            </a:r>
          </a:p>
        </p:txBody>
      </p:sp>
      <p:sp>
        <p:nvSpPr>
          <p:cNvPr id="3" name="Content Placeholder 2">
            <a:extLst>
              <a:ext uri="{FF2B5EF4-FFF2-40B4-BE49-F238E27FC236}">
                <a16:creationId xmlns:a16="http://schemas.microsoft.com/office/drawing/2014/main" id="{5D675AA1-FC2E-4F40-84ED-14CD6A84C56E}"/>
              </a:ext>
            </a:extLst>
          </p:cNvPr>
          <p:cNvSpPr>
            <a:spLocks noGrp="1"/>
          </p:cNvSpPr>
          <p:nvPr>
            <p:ph idx="1"/>
          </p:nvPr>
        </p:nvSpPr>
        <p:spPr/>
        <p:txBody>
          <a:bodyPr/>
          <a:lstStyle/>
          <a:p>
            <a:pPr marL="228600" indent="-228600">
              <a:buFont typeface="Arial" panose="020B0604020202020204" pitchFamily="34" charset="0"/>
              <a:buChar char="•"/>
            </a:pPr>
            <a:r>
              <a:rPr lang="en-US" dirty="0"/>
              <a:t>invest all the money in “target retirement index funds”</a:t>
            </a:r>
          </a:p>
          <a:p>
            <a:pPr marL="685800" lvl="1" indent="-228600"/>
            <a:r>
              <a:rPr lang="en-US" dirty="0"/>
              <a:t>simple and cheap</a:t>
            </a:r>
          </a:p>
          <a:p>
            <a:pPr marL="685800" lvl="1" indent="-228600"/>
            <a:r>
              <a:rPr lang="en-US" dirty="0"/>
              <a:t>zero effort to maintain</a:t>
            </a:r>
          </a:p>
          <a:p>
            <a:pPr marL="685800" lvl="1" indent="-228600"/>
            <a:r>
              <a:rPr lang="en-US" dirty="0"/>
              <a:t>professionally designed and managed</a:t>
            </a:r>
          </a:p>
          <a:p>
            <a:pPr marL="685800" lvl="1" indent="-228600"/>
            <a:r>
              <a:rPr lang="en-US" dirty="0"/>
              <a:t>excellent rates of return</a:t>
            </a:r>
          </a:p>
          <a:p>
            <a:pPr marL="685800" lvl="1" indent="-228600"/>
            <a:r>
              <a:rPr lang="en-US" dirty="0"/>
              <a:t>elegant asset location</a:t>
            </a:r>
          </a:p>
          <a:p>
            <a:pPr marL="685800" lvl="1" indent="-228600"/>
            <a:r>
              <a:rPr lang="en-US" dirty="0"/>
              <a:t>automatically rebalanced</a:t>
            </a:r>
          </a:p>
          <a:p>
            <a:pPr marL="685800" lvl="1" indent="-228600"/>
            <a:r>
              <a:rPr lang="en-US" dirty="0"/>
              <a:t>allows you to focus on residency and early attending</a:t>
            </a:r>
          </a:p>
          <a:p>
            <a:pPr marL="685800" lvl="1" indent="-228600"/>
            <a:r>
              <a:rPr lang="en-US" dirty="0"/>
              <a:t>example: Vanguard Target Retirement 2060 Fund (VTTSX) or Fidelity Freedom Index 2060 (FDKLX)</a:t>
            </a:r>
          </a:p>
          <a:p>
            <a:pPr lvl="1"/>
            <a:endParaRPr lang="en-US" dirty="0"/>
          </a:p>
        </p:txBody>
      </p:sp>
      <p:sp>
        <p:nvSpPr>
          <p:cNvPr id="4" name="Slide Number Placeholder 3">
            <a:extLst>
              <a:ext uri="{FF2B5EF4-FFF2-40B4-BE49-F238E27FC236}">
                <a16:creationId xmlns:a16="http://schemas.microsoft.com/office/drawing/2014/main" id="{8DF1F622-D31E-4BAC-B459-59D46201AF6C}"/>
              </a:ext>
            </a:extLst>
          </p:cNvPr>
          <p:cNvSpPr>
            <a:spLocks noGrp="1"/>
          </p:cNvSpPr>
          <p:nvPr>
            <p:ph type="sldNum" sz="quarter" idx="12"/>
          </p:nvPr>
        </p:nvSpPr>
        <p:spPr/>
        <p:txBody>
          <a:bodyPr/>
          <a:lstStyle/>
          <a:p>
            <a:fld id="{C27D7BBC-FAC0-4A71-B02F-F1231F6D875F}" type="slidenum">
              <a:rPr lang="en-US" smtClean="0"/>
              <a:t>51</a:t>
            </a:fld>
            <a:endParaRPr lang="en-US"/>
          </a:p>
        </p:txBody>
      </p:sp>
    </p:spTree>
    <p:extLst>
      <p:ext uri="{BB962C8B-B14F-4D97-AF65-F5344CB8AC3E}">
        <p14:creationId xmlns:p14="http://schemas.microsoft.com/office/powerpoint/2010/main" val="12467168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BA071-4ACA-4AEE-91A5-62CC7666C3A7}"/>
              </a:ext>
            </a:extLst>
          </p:cNvPr>
          <p:cNvSpPr>
            <a:spLocks noGrp="1"/>
          </p:cNvSpPr>
          <p:nvPr>
            <p:ph type="title"/>
          </p:nvPr>
        </p:nvSpPr>
        <p:spPr/>
        <p:txBody>
          <a:bodyPr/>
          <a:lstStyle/>
          <a:p>
            <a:r>
              <a:rPr lang="en-US" dirty="0"/>
              <a:t>Vanguard Target Retirement Fund</a:t>
            </a:r>
          </a:p>
        </p:txBody>
      </p:sp>
      <p:pic>
        <p:nvPicPr>
          <p:cNvPr id="3078" name="Picture 6" descr="Target Retirement Fund Glide Path">
            <a:extLst>
              <a:ext uri="{FF2B5EF4-FFF2-40B4-BE49-F238E27FC236}">
                <a16:creationId xmlns:a16="http://schemas.microsoft.com/office/drawing/2014/main" id="{8E13C35A-C39B-43A6-A279-9AA81E1E9D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1834" y="1987296"/>
            <a:ext cx="8468331" cy="36625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917160B-C7EB-463C-946B-D83A2F2D51FB}"/>
              </a:ext>
            </a:extLst>
          </p:cNvPr>
          <p:cNvSpPr txBox="1"/>
          <p:nvPr/>
        </p:nvSpPr>
        <p:spPr>
          <a:xfrm>
            <a:off x="0" y="6556529"/>
            <a:ext cx="12192000" cy="261610"/>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1100" dirty="0"/>
              <a:t>https://retirementplans.vanguard.com/VGApp/pe/pubeducation/investing/LTgoals/TargetRetirementFunds.jsf</a:t>
            </a:r>
          </a:p>
        </p:txBody>
      </p:sp>
      <p:sp>
        <p:nvSpPr>
          <p:cNvPr id="3" name="Slide Number Placeholder 2">
            <a:extLst>
              <a:ext uri="{FF2B5EF4-FFF2-40B4-BE49-F238E27FC236}">
                <a16:creationId xmlns:a16="http://schemas.microsoft.com/office/drawing/2014/main" id="{071830B2-430A-47BD-9648-6D29F03D0641}"/>
              </a:ext>
            </a:extLst>
          </p:cNvPr>
          <p:cNvSpPr>
            <a:spLocks noGrp="1"/>
          </p:cNvSpPr>
          <p:nvPr>
            <p:ph type="sldNum" sz="quarter" idx="12"/>
          </p:nvPr>
        </p:nvSpPr>
        <p:spPr/>
        <p:txBody>
          <a:bodyPr/>
          <a:lstStyle/>
          <a:p>
            <a:fld id="{C27D7BBC-FAC0-4A71-B02F-F1231F6D875F}" type="slidenum">
              <a:rPr lang="en-US" smtClean="0"/>
              <a:t>52</a:t>
            </a:fld>
            <a:endParaRPr lang="en-US"/>
          </a:p>
        </p:txBody>
      </p:sp>
    </p:spTree>
    <p:extLst>
      <p:ext uri="{BB962C8B-B14F-4D97-AF65-F5344CB8AC3E}">
        <p14:creationId xmlns:p14="http://schemas.microsoft.com/office/powerpoint/2010/main" val="30417131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0742B-33DD-44DE-BF36-D54C6BF2CEB0}"/>
              </a:ext>
            </a:extLst>
          </p:cNvPr>
          <p:cNvSpPr>
            <a:spLocks noGrp="1"/>
          </p:cNvSpPr>
          <p:nvPr>
            <p:ph type="title"/>
          </p:nvPr>
        </p:nvSpPr>
        <p:spPr/>
        <p:txBody>
          <a:bodyPr/>
          <a:lstStyle/>
          <a:p>
            <a:r>
              <a:rPr lang="en-US" dirty="0"/>
              <a:t>7. College Savings</a:t>
            </a:r>
          </a:p>
        </p:txBody>
      </p:sp>
      <p:sp>
        <p:nvSpPr>
          <p:cNvPr id="3" name="Content Placeholder 2">
            <a:extLst>
              <a:ext uri="{FF2B5EF4-FFF2-40B4-BE49-F238E27FC236}">
                <a16:creationId xmlns:a16="http://schemas.microsoft.com/office/drawing/2014/main" id="{E414F868-0F3B-4AD7-AA0F-0F7302CBDF7A}"/>
              </a:ext>
            </a:extLst>
          </p:cNvPr>
          <p:cNvSpPr>
            <a:spLocks noGrp="1"/>
          </p:cNvSpPr>
          <p:nvPr>
            <p:ph idx="1"/>
          </p:nvPr>
        </p:nvSpPr>
        <p:spPr/>
        <p:txBody>
          <a:bodyPr>
            <a:normAutofit/>
          </a:bodyPr>
          <a:lstStyle/>
          <a:p>
            <a:pPr marL="228600" indent="-228600">
              <a:buFont typeface="Arial" panose="020B0604020202020204" pitchFamily="34" charset="0"/>
              <a:buChar char="•"/>
            </a:pPr>
            <a:r>
              <a:rPr lang="en-US" dirty="0"/>
              <a:t>college costs are ridiculous</a:t>
            </a:r>
          </a:p>
          <a:p>
            <a:pPr marL="228600" indent="-228600">
              <a:buFont typeface="Arial" panose="020B0604020202020204" pitchFamily="34" charset="0"/>
              <a:buChar char="•"/>
            </a:pPr>
            <a:r>
              <a:rPr lang="en-US" dirty="0"/>
              <a:t>contribute if you can afford it</a:t>
            </a:r>
          </a:p>
          <a:p>
            <a:pPr marL="228600" indent="-228600">
              <a:buFont typeface="Arial" panose="020B0604020202020204" pitchFamily="34" charset="0"/>
              <a:buChar char="•"/>
            </a:pPr>
            <a:r>
              <a:rPr lang="en-US" dirty="0"/>
              <a:t>PAY YOURSELF FIRST!</a:t>
            </a:r>
          </a:p>
          <a:p>
            <a:pPr marL="228600" indent="-228600">
              <a:buFont typeface="Arial" panose="020B0604020202020204" pitchFamily="34" charset="0"/>
              <a:buChar char="•"/>
            </a:pPr>
            <a:r>
              <a:rPr lang="en-US" dirty="0"/>
              <a:t>529 plans</a:t>
            </a:r>
          </a:p>
          <a:p>
            <a:pPr marL="685800" lvl="1" indent="-228600"/>
            <a:r>
              <a:rPr lang="en-US" dirty="0"/>
              <a:t>tax-advantaged savings plan designed to help pay for education</a:t>
            </a:r>
          </a:p>
          <a:p>
            <a:pPr marL="685800" lvl="1" indent="-228600"/>
            <a:r>
              <a:rPr lang="en-US" dirty="0">
                <a:sym typeface="Wingdings" panose="05000000000000000000" pitchFamily="2" charset="2"/>
              </a:rPr>
              <a:t>grows tax-free and withdrawals are tax-free if spent on qualified higher education expenses</a:t>
            </a:r>
          </a:p>
          <a:p>
            <a:pPr marL="228600" indent="-228600">
              <a:buFont typeface="Arial" panose="020B0604020202020204" pitchFamily="34" charset="0"/>
              <a:buChar char="•"/>
            </a:pPr>
            <a:r>
              <a:rPr lang="en-US" dirty="0">
                <a:sym typeface="Wingdings" panose="05000000000000000000" pitchFamily="2" charset="2"/>
              </a:rPr>
              <a:t>Massachusetts’ MEFA </a:t>
            </a:r>
            <a:r>
              <a:rPr lang="en-US" dirty="0" err="1">
                <a:sym typeface="Wingdings" panose="05000000000000000000" pitchFamily="2" charset="2"/>
              </a:rPr>
              <a:t>U.Fund</a:t>
            </a:r>
            <a:r>
              <a:rPr lang="en-US" dirty="0">
                <a:sym typeface="Wingdings" panose="05000000000000000000" pitchFamily="2" charset="2"/>
              </a:rPr>
              <a:t> 529</a:t>
            </a:r>
          </a:p>
          <a:p>
            <a:pPr marL="685800" lvl="1" indent="-228600"/>
            <a:r>
              <a:rPr lang="en-US" dirty="0" err="1">
                <a:sym typeface="Wingdings" panose="05000000000000000000" pitchFamily="2" charset="2"/>
              </a:rPr>
              <a:t>BabySteps</a:t>
            </a:r>
            <a:r>
              <a:rPr lang="en-US" dirty="0">
                <a:sym typeface="Wingdings" panose="05000000000000000000" pitchFamily="2" charset="2"/>
              </a:rPr>
              <a:t> Saving Plan: free $50 deposit into the 529 within one year of birth/adoption</a:t>
            </a:r>
          </a:p>
          <a:p>
            <a:pPr marL="685800" lvl="1" indent="-228600"/>
            <a:r>
              <a:rPr lang="en-US" dirty="0">
                <a:sym typeface="Wingdings" panose="05000000000000000000" pitchFamily="2" charset="2"/>
              </a:rPr>
              <a:t>state tax deduction for 529 contributions of up to $1,000 for single filers and $2,000 for married persons filing jointly</a:t>
            </a:r>
          </a:p>
        </p:txBody>
      </p:sp>
      <p:sp>
        <p:nvSpPr>
          <p:cNvPr id="4" name="Slide Number Placeholder 3">
            <a:extLst>
              <a:ext uri="{FF2B5EF4-FFF2-40B4-BE49-F238E27FC236}">
                <a16:creationId xmlns:a16="http://schemas.microsoft.com/office/drawing/2014/main" id="{C5161AD5-D921-44BF-87B6-CA6D436C52B4}"/>
              </a:ext>
            </a:extLst>
          </p:cNvPr>
          <p:cNvSpPr>
            <a:spLocks noGrp="1"/>
          </p:cNvSpPr>
          <p:nvPr>
            <p:ph type="sldNum" sz="quarter" idx="12"/>
          </p:nvPr>
        </p:nvSpPr>
        <p:spPr/>
        <p:txBody>
          <a:bodyPr/>
          <a:lstStyle/>
          <a:p>
            <a:fld id="{C27D7BBC-FAC0-4A71-B02F-F1231F6D875F}" type="slidenum">
              <a:rPr lang="en-US" smtClean="0"/>
              <a:t>53</a:t>
            </a:fld>
            <a:endParaRPr lang="en-US"/>
          </a:p>
        </p:txBody>
      </p:sp>
    </p:spTree>
    <p:extLst>
      <p:ext uri="{BB962C8B-B14F-4D97-AF65-F5344CB8AC3E}">
        <p14:creationId xmlns:p14="http://schemas.microsoft.com/office/powerpoint/2010/main" val="1378271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EBBF5-067C-4215-96A7-CE538E7CDF53}"/>
              </a:ext>
            </a:extLst>
          </p:cNvPr>
          <p:cNvSpPr>
            <a:spLocks noGrp="1"/>
          </p:cNvSpPr>
          <p:nvPr>
            <p:ph type="title"/>
          </p:nvPr>
        </p:nvSpPr>
        <p:spPr/>
        <p:txBody>
          <a:bodyPr/>
          <a:lstStyle/>
          <a:p>
            <a:r>
              <a:rPr lang="en-US" dirty="0"/>
              <a:t>8. Asset Protection</a:t>
            </a:r>
          </a:p>
        </p:txBody>
      </p:sp>
      <p:sp>
        <p:nvSpPr>
          <p:cNvPr id="3" name="Content Placeholder 2">
            <a:extLst>
              <a:ext uri="{FF2B5EF4-FFF2-40B4-BE49-F238E27FC236}">
                <a16:creationId xmlns:a16="http://schemas.microsoft.com/office/drawing/2014/main" id="{BC91F2DB-378C-47A6-AA02-E65940536790}"/>
              </a:ext>
            </a:extLst>
          </p:cNvPr>
          <p:cNvSpPr>
            <a:spLocks noGrp="1"/>
          </p:cNvSpPr>
          <p:nvPr>
            <p:ph idx="1"/>
          </p:nvPr>
        </p:nvSpPr>
        <p:spPr/>
        <p:txBody>
          <a:bodyPr/>
          <a:lstStyle/>
          <a:p>
            <a:pPr marL="228600" indent="-228600">
              <a:buFont typeface="Arial" panose="020B0604020202020204" pitchFamily="34" charset="0"/>
              <a:buChar char="•"/>
            </a:pPr>
            <a:r>
              <a:rPr lang="en-US" dirty="0"/>
              <a:t>asset protection laws are state dependent</a:t>
            </a:r>
          </a:p>
          <a:p>
            <a:pPr marL="228600" indent="-228600">
              <a:buFont typeface="Arial" panose="020B0604020202020204" pitchFamily="34" charset="0"/>
              <a:buChar char="•"/>
            </a:pPr>
            <a:r>
              <a:rPr lang="en-US" dirty="0"/>
              <a:t>investments in retirement accounts are usually 100% protected</a:t>
            </a:r>
          </a:p>
          <a:p>
            <a:pPr marL="228600" indent="-228600">
              <a:buFont typeface="Arial" panose="020B0604020202020204" pitchFamily="34" charset="0"/>
              <a:buChar char="•"/>
            </a:pPr>
            <a:r>
              <a:rPr lang="en-US" dirty="0"/>
              <a:t>taxable brokerage accounts are usually not protected</a:t>
            </a:r>
          </a:p>
          <a:p>
            <a:pPr marL="228600" indent="-228600">
              <a:buFont typeface="Arial" panose="020B0604020202020204" pitchFamily="34" charset="0"/>
              <a:buChar char="•"/>
            </a:pPr>
            <a:r>
              <a:rPr lang="en-US" dirty="0"/>
              <a:t>home equity protection varies by state</a:t>
            </a:r>
          </a:p>
          <a:p>
            <a:pPr marL="228600" indent="-228600">
              <a:buFont typeface="Arial" panose="020B0604020202020204" pitchFamily="34" charset="0"/>
              <a:buChar char="•"/>
            </a:pPr>
            <a:r>
              <a:rPr lang="en-US" dirty="0"/>
              <a:t>HSAs and 529s receive limited asset protection</a:t>
            </a:r>
          </a:p>
        </p:txBody>
      </p:sp>
      <p:sp>
        <p:nvSpPr>
          <p:cNvPr id="4" name="Slide Number Placeholder 3">
            <a:extLst>
              <a:ext uri="{FF2B5EF4-FFF2-40B4-BE49-F238E27FC236}">
                <a16:creationId xmlns:a16="http://schemas.microsoft.com/office/drawing/2014/main" id="{C6B4AAD3-2861-418E-A7F8-7495158045F8}"/>
              </a:ext>
            </a:extLst>
          </p:cNvPr>
          <p:cNvSpPr>
            <a:spLocks noGrp="1"/>
          </p:cNvSpPr>
          <p:nvPr>
            <p:ph type="sldNum" sz="quarter" idx="12"/>
          </p:nvPr>
        </p:nvSpPr>
        <p:spPr/>
        <p:txBody>
          <a:bodyPr/>
          <a:lstStyle/>
          <a:p>
            <a:fld id="{C27D7BBC-FAC0-4A71-B02F-F1231F6D875F}" type="slidenum">
              <a:rPr lang="en-US" smtClean="0"/>
              <a:t>54</a:t>
            </a:fld>
            <a:endParaRPr lang="en-US"/>
          </a:p>
        </p:txBody>
      </p:sp>
    </p:spTree>
    <p:extLst>
      <p:ext uri="{BB962C8B-B14F-4D97-AF65-F5344CB8AC3E}">
        <p14:creationId xmlns:p14="http://schemas.microsoft.com/office/powerpoint/2010/main" val="8737089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EBBF5-067C-4215-96A7-CE538E7CDF53}"/>
              </a:ext>
            </a:extLst>
          </p:cNvPr>
          <p:cNvSpPr>
            <a:spLocks noGrp="1"/>
          </p:cNvSpPr>
          <p:nvPr>
            <p:ph type="title"/>
          </p:nvPr>
        </p:nvSpPr>
        <p:spPr/>
        <p:txBody>
          <a:bodyPr/>
          <a:lstStyle/>
          <a:p>
            <a:r>
              <a:rPr lang="en-US" dirty="0"/>
              <a:t>8. Asset Protection</a:t>
            </a:r>
          </a:p>
        </p:txBody>
      </p:sp>
      <p:sp>
        <p:nvSpPr>
          <p:cNvPr id="3" name="Content Placeholder 2">
            <a:extLst>
              <a:ext uri="{FF2B5EF4-FFF2-40B4-BE49-F238E27FC236}">
                <a16:creationId xmlns:a16="http://schemas.microsoft.com/office/drawing/2014/main" id="{BC91F2DB-378C-47A6-AA02-E65940536790}"/>
              </a:ext>
            </a:extLst>
          </p:cNvPr>
          <p:cNvSpPr>
            <a:spLocks noGrp="1"/>
          </p:cNvSpPr>
          <p:nvPr>
            <p:ph idx="1"/>
          </p:nvPr>
        </p:nvSpPr>
        <p:spPr/>
        <p:txBody>
          <a:bodyPr>
            <a:normAutofit/>
          </a:bodyPr>
          <a:lstStyle/>
          <a:p>
            <a:pPr marL="228600" indent="-228600">
              <a:buFont typeface="Arial" panose="020B0604020202020204" pitchFamily="34" charset="0"/>
              <a:buChar char="•"/>
            </a:pPr>
            <a:r>
              <a:rPr lang="en-US" dirty="0"/>
              <a:t>date night is the best asset protection</a:t>
            </a:r>
          </a:p>
          <a:p>
            <a:pPr marL="228600" indent="-228600">
              <a:buFont typeface="Arial" panose="020B0604020202020204" pitchFamily="34" charset="0"/>
              <a:buChar char="•"/>
            </a:pPr>
            <a:r>
              <a:rPr lang="en-US" dirty="0"/>
              <a:t>insurance is the first line of defense</a:t>
            </a:r>
          </a:p>
          <a:p>
            <a:pPr marL="685800" lvl="1" indent="-228600"/>
            <a:r>
              <a:rPr lang="en-US" dirty="0"/>
              <a:t>likelihood of exceeding that first line is very low</a:t>
            </a:r>
          </a:p>
          <a:p>
            <a:pPr marL="685800" lvl="1" indent="-228600"/>
            <a:r>
              <a:rPr lang="en-US" dirty="0"/>
              <a:t>most protection is cheap and simple</a:t>
            </a:r>
          </a:p>
          <a:p>
            <a:pPr marL="228600" indent="-228600">
              <a:buFont typeface="Arial" panose="020B0604020202020204" pitchFamily="34" charset="0"/>
              <a:buChar char="•"/>
            </a:pPr>
            <a:r>
              <a:rPr lang="en-US" dirty="0"/>
              <a:t>favor investments in retirement accounts</a:t>
            </a:r>
          </a:p>
          <a:p>
            <a:pPr marL="228600" indent="-228600">
              <a:buFont typeface="Arial" panose="020B0604020202020204" pitchFamily="34" charset="0"/>
              <a:buChar char="•"/>
            </a:pPr>
            <a:r>
              <a:rPr lang="en-US" dirty="0"/>
              <a:t>title your home as “tenants by the entirety” if your state allows</a:t>
            </a:r>
          </a:p>
          <a:p>
            <a:pPr marL="228600" indent="-228600">
              <a:buFont typeface="Arial" panose="020B0604020202020204" pitchFamily="34" charset="0"/>
              <a:buChar char="•"/>
            </a:pPr>
            <a:r>
              <a:rPr lang="en-US" dirty="0"/>
              <a:t>limit liability by not owning “dangerous” items and not getting into car accidents</a:t>
            </a:r>
          </a:p>
        </p:txBody>
      </p:sp>
      <p:sp>
        <p:nvSpPr>
          <p:cNvPr id="4" name="Slide Number Placeholder 3">
            <a:extLst>
              <a:ext uri="{FF2B5EF4-FFF2-40B4-BE49-F238E27FC236}">
                <a16:creationId xmlns:a16="http://schemas.microsoft.com/office/drawing/2014/main" id="{1D908D1F-122A-4577-8A11-C29E4BB677B8}"/>
              </a:ext>
            </a:extLst>
          </p:cNvPr>
          <p:cNvSpPr>
            <a:spLocks noGrp="1"/>
          </p:cNvSpPr>
          <p:nvPr>
            <p:ph type="sldNum" sz="quarter" idx="12"/>
          </p:nvPr>
        </p:nvSpPr>
        <p:spPr/>
        <p:txBody>
          <a:bodyPr/>
          <a:lstStyle/>
          <a:p>
            <a:fld id="{C27D7BBC-FAC0-4A71-B02F-F1231F6D875F}" type="slidenum">
              <a:rPr lang="en-US" smtClean="0"/>
              <a:t>55</a:t>
            </a:fld>
            <a:endParaRPr lang="en-US"/>
          </a:p>
        </p:txBody>
      </p:sp>
    </p:spTree>
    <p:extLst>
      <p:ext uri="{BB962C8B-B14F-4D97-AF65-F5344CB8AC3E}">
        <p14:creationId xmlns:p14="http://schemas.microsoft.com/office/powerpoint/2010/main" val="2690663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4221-B21E-4C41-8171-0819FC35238F}"/>
              </a:ext>
            </a:extLst>
          </p:cNvPr>
          <p:cNvSpPr>
            <a:spLocks noGrp="1"/>
          </p:cNvSpPr>
          <p:nvPr>
            <p:ph type="title"/>
          </p:nvPr>
        </p:nvSpPr>
        <p:spPr/>
        <p:txBody>
          <a:bodyPr/>
          <a:lstStyle/>
          <a:p>
            <a:r>
              <a:rPr lang="en-US" dirty="0"/>
              <a:t>9. Estate Planning</a:t>
            </a:r>
          </a:p>
        </p:txBody>
      </p:sp>
      <p:sp>
        <p:nvSpPr>
          <p:cNvPr id="3" name="Content Placeholder 2">
            <a:extLst>
              <a:ext uri="{FF2B5EF4-FFF2-40B4-BE49-F238E27FC236}">
                <a16:creationId xmlns:a16="http://schemas.microsoft.com/office/drawing/2014/main" id="{EA76059D-C117-45F3-95F0-AA93DE898275}"/>
              </a:ext>
            </a:extLst>
          </p:cNvPr>
          <p:cNvSpPr>
            <a:spLocks noGrp="1"/>
          </p:cNvSpPr>
          <p:nvPr>
            <p:ph idx="1"/>
          </p:nvPr>
        </p:nvSpPr>
        <p:spPr/>
        <p:txBody>
          <a:bodyPr/>
          <a:lstStyle/>
          <a:p>
            <a:pPr marL="228600" indent="-228600">
              <a:buFont typeface="Arial" panose="020B0604020202020204" pitchFamily="34" charset="0"/>
              <a:buChar char="•"/>
            </a:pPr>
            <a:r>
              <a:rPr lang="en-US" dirty="0"/>
              <a:t>set beneficiaries on insurance policies and retirement accounts</a:t>
            </a:r>
          </a:p>
          <a:p>
            <a:pPr marL="685800" lvl="1" indent="-228600"/>
            <a:r>
              <a:rPr lang="en-US" dirty="0"/>
              <a:t>review and make updates when any family changes occur</a:t>
            </a:r>
          </a:p>
          <a:p>
            <a:pPr marL="228600" indent="-228600">
              <a:buFont typeface="Arial" panose="020B0604020202020204" pitchFamily="34" charset="0"/>
              <a:buChar char="•"/>
            </a:pPr>
            <a:r>
              <a:rPr lang="en-US" dirty="0"/>
              <a:t>create a will</a:t>
            </a:r>
          </a:p>
          <a:p>
            <a:pPr marL="685800" lvl="1" indent="-228600"/>
            <a:r>
              <a:rPr lang="en-US" dirty="0"/>
              <a:t>especially important if married and have children</a:t>
            </a:r>
          </a:p>
          <a:p>
            <a:pPr marL="685800" lvl="1" indent="-228600"/>
            <a:r>
              <a:rPr lang="en-US" dirty="0"/>
              <a:t>name a guardian, trustee, and executor</a:t>
            </a:r>
          </a:p>
          <a:p>
            <a:pPr marL="231775" indent="-231775">
              <a:buFont typeface="Arial" panose="020B0604020202020204" pitchFamily="34" charset="0"/>
              <a:buChar char="•"/>
            </a:pPr>
            <a:r>
              <a:rPr lang="en-US" dirty="0"/>
              <a:t>meet with an estate planning attorney as an attending</a:t>
            </a:r>
          </a:p>
        </p:txBody>
      </p:sp>
      <p:sp>
        <p:nvSpPr>
          <p:cNvPr id="4" name="Slide Number Placeholder 3">
            <a:extLst>
              <a:ext uri="{FF2B5EF4-FFF2-40B4-BE49-F238E27FC236}">
                <a16:creationId xmlns:a16="http://schemas.microsoft.com/office/drawing/2014/main" id="{8F2A7749-23C7-4AD0-A373-EE35B06835F4}"/>
              </a:ext>
            </a:extLst>
          </p:cNvPr>
          <p:cNvSpPr>
            <a:spLocks noGrp="1"/>
          </p:cNvSpPr>
          <p:nvPr>
            <p:ph type="sldNum" sz="quarter" idx="12"/>
          </p:nvPr>
        </p:nvSpPr>
        <p:spPr/>
        <p:txBody>
          <a:bodyPr/>
          <a:lstStyle/>
          <a:p>
            <a:fld id="{C27D7BBC-FAC0-4A71-B02F-F1231F6D875F}" type="slidenum">
              <a:rPr lang="en-US" smtClean="0"/>
              <a:t>56</a:t>
            </a:fld>
            <a:endParaRPr lang="en-US"/>
          </a:p>
        </p:txBody>
      </p:sp>
    </p:spTree>
    <p:extLst>
      <p:ext uri="{BB962C8B-B14F-4D97-AF65-F5344CB8AC3E}">
        <p14:creationId xmlns:p14="http://schemas.microsoft.com/office/powerpoint/2010/main" val="11926835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974F5-A0B0-4477-A2A3-156D1F47119F}"/>
              </a:ext>
            </a:extLst>
          </p:cNvPr>
          <p:cNvSpPr>
            <a:spLocks noGrp="1"/>
          </p:cNvSpPr>
          <p:nvPr>
            <p:ph type="title"/>
          </p:nvPr>
        </p:nvSpPr>
        <p:spPr/>
        <p:txBody>
          <a:bodyPr/>
          <a:lstStyle/>
          <a:p>
            <a:r>
              <a:rPr lang="en-US" dirty="0"/>
              <a:t>Financial Education</a:t>
            </a:r>
          </a:p>
        </p:txBody>
      </p:sp>
      <p:sp>
        <p:nvSpPr>
          <p:cNvPr id="3" name="Content Placeholder 2">
            <a:extLst>
              <a:ext uri="{FF2B5EF4-FFF2-40B4-BE49-F238E27FC236}">
                <a16:creationId xmlns:a16="http://schemas.microsoft.com/office/drawing/2014/main" id="{B78A3129-ACCF-4ECC-8836-B2E7B0E5D010}"/>
              </a:ext>
            </a:extLst>
          </p:cNvPr>
          <p:cNvSpPr>
            <a:spLocks noGrp="1"/>
          </p:cNvSpPr>
          <p:nvPr>
            <p:ph idx="1"/>
          </p:nvPr>
        </p:nvSpPr>
        <p:spPr/>
        <p:txBody>
          <a:bodyPr/>
          <a:lstStyle/>
          <a:p>
            <a:pPr marL="228600" indent="-228600">
              <a:buFont typeface="Arial" panose="020B0604020202020204" pitchFamily="34" charset="0"/>
              <a:buChar char="•"/>
            </a:pPr>
            <a:r>
              <a:rPr lang="en-US" dirty="0"/>
              <a:t>NOBODY CARES ABOUT YOU MORE THAN YOU!</a:t>
            </a:r>
          </a:p>
          <a:p>
            <a:pPr marL="228600" indent="-228600">
              <a:buFont typeface="Arial" panose="020B0604020202020204" pitchFamily="34" charset="0"/>
              <a:buChar char="•"/>
            </a:pPr>
            <a:r>
              <a:rPr lang="en-US" dirty="0"/>
              <a:t>NOBODY CARES ABOUT YOUR MONEY MORE THAN YOU DO!</a:t>
            </a:r>
          </a:p>
          <a:p>
            <a:pPr marL="228600" indent="-228600">
              <a:buFont typeface="Arial" panose="020B0604020202020204" pitchFamily="34" charset="0"/>
              <a:buChar char="•"/>
            </a:pPr>
            <a:endParaRPr lang="en-US" dirty="0"/>
          </a:p>
          <a:p>
            <a:pPr marL="228600" indent="-228600">
              <a:buFont typeface="Arial" panose="020B0604020202020204" pitchFamily="34" charset="0"/>
              <a:buChar char="•"/>
            </a:pPr>
            <a:r>
              <a:rPr lang="en-US" dirty="0"/>
              <a:t>If you launch on the right step, then you can live the lifestyle you and your family desire, practice medicine on your own terms, retire comfortably, and be outrageously generous with your money.</a:t>
            </a:r>
          </a:p>
        </p:txBody>
      </p:sp>
      <p:sp>
        <p:nvSpPr>
          <p:cNvPr id="4" name="Slide Number Placeholder 3">
            <a:extLst>
              <a:ext uri="{FF2B5EF4-FFF2-40B4-BE49-F238E27FC236}">
                <a16:creationId xmlns:a16="http://schemas.microsoft.com/office/drawing/2014/main" id="{F4385468-FDA4-43DC-8604-4C2B9664F8F8}"/>
              </a:ext>
            </a:extLst>
          </p:cNvPr>
          <p:cNvSpPr>
            <a:spLocks noGrp="1"/>
          </p:cNvSpPr>
          <p:nvPr>
            <p:ph type="sldNum" sz="quarter" idx="12"/>
          </p:nvPr>
        </p:nvSpPr>
        <p:spPr/>
        <p:txBody>
          <a:bodyPr/>
          <a:lstStyle/>
          <a:p>
            <a:fld id="{C27D7BBC-FAC0-4A71-B02F-F1231F6D875F}" type="slidenum">
              <a:rPr lang="en-US" smtClean="0"/>
              <a:t>57</a:t>
            </a:fld>
            <a:endParaRPr lang="en-US"/>
          </a:p>
        </p:txBody>
      </p:sp>
    </p:spTree>
    <p:extLst>
      <p:ext uri="{BB962C8B-B14F-4D97-AF65-F5344CB8AC3E}">
        <p14:creationId xmlns:p14="http://schemas.microsoft.com/office/powerpoint/2010/main" val="3086665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7A1AA-37FF-4F59-B667-489738AE8955}"/>
              </a:ext>
            </a:extLst>
          </p:cNvPr>
          <p:cNvSpPr>
            <a:spLocks noGrp="1"/>
          </p:cNvSpPr>
          <p:nvPr>
            <p:ph type="title"/>
          </p:nvPr>
        </p:nvSpPr>
        <p:spPr/>
        <p:txBody>
          <a:bodyPr/>
          <a:lstStyle/>
          <a:p>
            <a:r>
              <a:rPr lang="en-US" dirty="0"/>
              <a:t>What To Do</a:t>
            </a:r>
          </a:p>
        </p:txBody>
      </p:sp>
      <p:sp>
        <p:nvSpPr>
          <p:cNvPr id="3" name="Content Placeholder 2">
            <a:extLst>
              <a:ext uri="{FF2B5EF4-FFF2-40B4-BE49-F238E27FC236}">
                <a16:creationId xmlns:a16="http://schemas.microsoft.com/office/drawing/2014/main" id="{2E50CE4B-D056-4E20-831F-25336FF4BA74}"/>
              </a:ext>
            </a:extLst>
          </p:cNvPr>
          <p:cNvSpPr>
            <a:spLocks noGrp="1"/>
          </p:cNvSpPr>
          <p:nvPr>
            <p:ph idx="1"/>
          </p:nvPr>
        </p:nvSpPr>
        <p:spPr/>
        <p:txBody>
          <a:bodyPr/>
          <a:lstStyle/>
          <a:p>
            <a:pPr marL="228600" indent="-228600">
              <a:buFont typeface="Arial" panose="020B0604020202020204" pitchFamily="34" charset="0"/>
              <a:buChar char="•"/>
            </a:pPr>
            <a:r>
              <a:rPr lang="en-US" dirty="0"/>
              <a:t>Spend Time Learning about Finances</a:t>
            </a:r>
          </a:p>
          <a:p>
            <a:pPr marL="685800" lvl="1" indent="-228600"/>
            <a:r>
              <a:rPr lang="en-US" dirty="0"/>
              <a:t>you cannot win the game if you don’t learn the rules</a:t>
            </a:r>
          </a:p>
          <a:p>
            <a:pPr marL="685800" lvl="1" indent="-228600"/>
            <a:r>
              <a:rPr lang="en-US" dirty="0"/>
              <a:t>start with books, podcasts, blogs, etc. </a:t>
            </a:r>
          </a:p>
          <a:p>
            <a:pPr marL="685800" lvl="1" indent="-228600"/>
            <a:r>
              <a:rPr lang="en-US" dirty="0"/>
              <a:t>hire professionals to teach you, not just do it for you</a:t>
            </a:r>
          </a:p>
          <a:p>
            <a:pPr marL="228600" indent="-228600">
              <a:buFont typeface="Arial" panose="020B0604020202020204" pitchFamily="34" charset="0"/>
              <a:buChar char="•"/>
            </a:pPr>
            <a:r>
              <a:rPr lang="en-US" dirty="0"/>
              <a:t>Make a Plan</a:t>
            </a:r>
          </a:p>
          <a:p>
            <a:pPr marL="685800" lvl="1" indent="-228600"/>
            <a:r>
              <a:rPr lang="en-US" dirty="0"/>
              <a:t>a written plan is critical for success</a:t>
            </a:r>
          </a:p>
          <a:p>
            <a:pPr marL="685800" lvl="1" indent="-228600"/>
            <a:r>
              <a:rPr lang="en-US" dirty="0"/>
              <a:t>any reasonable plan will work</a:t>
            </a:r>
          </a:p>
          <a:p>
            <a:pPr marL="685800" lvl="1" indent="-228600"/>
            <a:r>
              <a:rPr lang="en-US" dirty="0"/>
              <a:t>pay yourself first with at least 20% of gross income for retirement</a:t>
            </a:r>
          </a:p>
          <a:p>
            <a:pPr marL="685800" lvl="1" indent="-228600"/>
            <a:r>
              <a:rPr lang="en-US" dirty="0"/>
              <a:t>you must take risks</a:t>
            </a:r>
          </a:p>
          <a:p>
            <a:pPr marL="685800" lvl="1" indent="-228600"/>
            <a:r>
              <a:rPr lang="en-US" dirty="0"/>
              <a:t>stay the course</a:t>
            </a:r>
          </a:p>
          <a:p>
            <a:endParaRPr lang="en-US" dirty="0"/>
          </a:p>
        </p:txBody>
      </p:sp>
      <p:sp>
        <p:nvSpPr>
          <p:cNvPr id="4" name="Slide Number Placeholder 3">
            <a:extLst>
              <a:ext uri="{FF2B5EF4-FFF2-40B4-BE49-F238E27FC236}">
                <a16:creationId xmlns:a16="http://schemas.microsoft.com/office/drawing/2014/main" id="{841D41B1-3B50-41E4-A038-99868CD93976}"/>
              </a:ext>
            </a:extLst>
          </p:cNvPr>
          <p:cNvSpPr>
            <a:spLocks noGrp="1"/>
          </p:cNvSpPr>
          <p:nvPr>
            <p:ph type="sldNum" sz="quarter" idx="12"/>
          </p:nvPr>
        </p:nvSpPr>
        <p:spPr/>
        <p:txBody>
          <a:bodyPr/>
          <a:lstStyle/>
          <a:p>
            <a:fld id="{C27D7BBC-FAC0-4A71-B02F-F1231F6D875F}" type="slidenum">
              <a:rPr lang="en-US" smtClean="0"/>
              <a:t>58</a:t>
            </a:fld>
            <a:endParaRPr lang="en-US"/>
          </a:p>
        </p:txBody>
      </p:sp>
    </p:spTree>
    <p:extLst>
      <p:ext uri="{BB962C8B-B14F-4D97-AF65-F5344CB8AC3E}">
        <p14:creationId xmlns:p14="http://schemas.microsoft.com/office/powerpoint/2010/main" val="13298054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1BF32-6457-410E-A432-A95107375D65}"/>
              </a:ext>
            </a:extLst>
          </p:cNvPr>
          <p:cNvSpPr>
            <a:spLocks noGrp="1"/>
          </p:cNvSpPr>
          <p:nvPr>
            <p:ph type="title"/>
          </p:nvPr>
        </p:nvSpPr>
        <p:spPr/>
        <p:txBody>
          <a:bodyPr/>
          <a:lstStyle/>
          <a:p>
            <a:r>
              <a:rPr lang="en-US" dirty="0"/>
              <a:t>What To Do</a:t>
            </a:r>
          </a:p>
        </p:txBody>
      </p:sp>
      <p:sp>
        <p:nvSpPr>
          <p:cNvPr id="3" name="Content Placeholder 2">
            <a:extLst>
              <a:ext uri="{FF2B5EF4-FFF2-40B4-BE49-F238E27FC236}">
                <a16:creationId xmlns:a16="http://schemas.microsoft.com/office/drawing/2014/main" id="{BF13BF8E-7932-4CE2-86FE-017F13E5AD0C}"/>
              </a:ext>
            </a:extLst>
          </p:cNvPr>
          <p:cNvSpPr>
            <a:spLocks noGrp="1"/>
          </p:cNvSpPr>
          <p:nvPr>
            <p:ph idx="1"/>
          </p:nvPr>
        </p:nvSpPr>
        <p:spPr>
          <a:xfrm>
            <a:off x="1097280" y="1815754"/>
            <a:ext cx="10058400" cy="4023360"/>
          </a:xfrm>
        </p:spPr>
        <p:txBody>
          <a:bodyPr/>
          <a:lstStyle/>
          <a:p>
            <a:pPr marL="228600" indent="-228600">
              <a:buFont typeface="Arial" panose="020B0604020202020204" pitchFamily="34" charset="0"/>
              <a:buChar char="•"/>
            </a:pPr>
            <a:r>
              <a:rPr lang="en-US" dirty="0"/>
              <a:t>“Get Good Advice at a Fair Price”</a:t>
            </a:r>
          </a:p>
          <a:p>
            <a:pPr marL="685800" lvl="1" indent="-228600"/>
            <a:r>
              <a:rPr lang="en-US" dirty="0"/>
              <a:t>assume everyone is making money from you</a:t>
            </a:r>
          </a:p>
          <a:p>
            <a:pPr marL="685800" lvl="1" indent="-228600"/>
            <a:r>
              <a:rPr lang="en-US" dirty="0"/>
              <a:t>fees add up</a:t>
            </a:r>
          </a:p>
          <a:p>
            <a:pPr marL="685800" lvl="1" indent="-228600"/>
            <a:r>
              <a:rPr lang="en-US" dirty="0"/>
              <a:t>know what you’re paying for</a:t>
            </a:r>
          </a:p>
          <a:p>
            <a:pPr marL="685800" lvl="1" indent="-228600"/>
            <a:r>
              <a:rPr lang="en-US" dirty="0"/>
              <a:t>get advice when needed</a:t>
            </a:r>
          </a:p>
          <a:p>
            <a:pPr marL="228600" indent="-228600">
              <a:buFont typeface="Arial" panose="020B0604020202020204" pitchFamily="34" charset="0"/>
              <a:buChar char="•"/>
            </a:pPr>
            <a:r>
              <a:rPr lang="en-US" dirty="0"/>
              <a:t>Be Intentional</a:t>
            </a:r>
          </a:p>
          <a:p>
            <a:pPr marL="685800" lvl="1" indent="-228600"/>
            <a:r>
              <a:rPr lang="en-US" dirty="0"/>
              <a:t>it takes time and effort to earn, save, invest, spend, and give well</a:t>
            </a:r>
          </a:p>
          <a:p>
            <a:pPr marL="685800" lvl="1" indent="-228600"/>
            <a:r>
              <a:rPr lang="en-US" dirty="0"/>
              <a:t>align your time and money with your values</a:t>
            </a:r>
          </a:p>
        </p:txBody>
      </p:sp>
      <p:sp>
        <p:nvSpPr>
          <p:cNvPr id="4" name="Slide Number Placeholder 3">
            <a:extLst>
              <a:ext uri="{FF2B5EF4-FFF2-40B4-BE49-F238E27FC236}">
                <a16:creationId xmlns:a16="http://schemas.microsoft.com/office/drawing/2014/main" id="{D7987414-2BCB-4D3E-92AE-24FE51AF8926}"/>
              </a:ext>
            </a:extLst>
          </p:cNvPr>
          <p:cNvSpPr>
            <a:spLocks noGrp="1"/>
          </p:cNvSpPr>
          <p:nvPr>
            <p:ph type="sldNum" sz="quarter" idx="12"/>
          </p:nvPr>
        </p:nvSpPr>
        <p:spPr/>
        <p:txBody>
          <a:bodyPr/>
          <a:lstStyle/>
          <a:p>
            <a:fld id="{C27D7BBC-FAC0-4A71-B02F-F1231F6D875F}" type="slidenum">
              <a:rPr lang="en-US" smtClean="0"/>
              <a:t>59</a:t>
            </a:fld>
            <a:endParaRPr lang="en-US"/>
          </a:p>
        </p:txBody>
      </p:sp>
    </p:spTree>
    <p:extLst>
      <p:ext uri="{BB962C8B-B14F-4D97-AF65-F5344CB8AC3E}">
        <p14:creationId xmlns:p14="http://schemas.microsoft.com/office/powerpoint/2010/main" val="1951541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AEFBD2-357F-E081-9F51-65EB03700EE5}"/>
              </a:ext>
            </a:extLst>
          </p:cNvPr>
          <p:cNvSpPr>
            <a:spLocks noGrp="1"/>
          </p:cNvSpPr>
          <p:nvPr>
            <p:ph type="sldNum" sz="quarter" idx="12"/>
          </p:nvPr>
        </p:nvSpPr>
        <p:spPr/>
        <p:txBody>
          <a:bodyPr/>
          <a:lstStyle/>
          <a:p>
            <a:fld id="{C27D7BBC-FAC0-4A71-B02F-F1231F6D875F}" type="slidenum">
              <a:rPr lang="en-US" smtClean="0"/>
              <a:t>6</a:t>
            </a:fld>
            <a:endParaRPr lang="en-US"/>
          </a:p>
        </p:txBody>
      </p:sp>
      <p:pic>
        <p:nvPicPr>
          <p:cNvPr id="4" name="Picture 3">
            <a:extLst>
              <a:ext uri="{FF2B5EF4-FFF2-40B4-BE49-F238E27FC236}">
                <a16:creationId xmlns:a16="http://schemas.microsoft.com/office/drawing/2014/main" id="{DDBB40D5-856A-ACB5-2CB7-88C44E86007B}"/>
              </a:ext>
            </a:extLst>
          </p:cNvPr>
          <p:cNvPicPr>
            <a:picLocks noChangeAspect="1"/>
          </p:cNvPicPr>
          <p:nvPr/>
        </p:nvPicPr>
        <p:blipFill>
          <a:blip r:embed="rId3"/>
          <a:stretch>
            <a:fillRect/>
          </a:stretch>
        </p:blipFill>
        <p:spPr>
          <a:xfrm>
            <a:off x="1035690" y="1289482"/>
            <a:ext cx="6824942" cy="4279036"/>
          </a:xfrm>
          <a:prstGeom prst="rect">
            <a:avLst/>
          </a:prstGeom>
        </p:spPr>
      </p:pic>
      <p:pic>
        <p:nvPicPr>
          <p:cNvPr id="3" name="Picture 2">
            <a:extLst>
              <a:ext uri="{FF2B5EF4-FFF2-40B4-BE49-F238E27FC236}">
                <a16:creationId xmlns:a16="http://schemas.microsoft.com/office/drawing/2014/main" id="{D11BE657-AD3E-9B52-D0FC-CF3C7FC6D0E6}"/>
              </a:ext>
            </a:extLst>
          </p:cNvPr>
          <p:cNvPicPr>
            <a:picLocks noChangeAspect="1"/>
          </p:cNvPicPr>
          <p:nvPr/>
        </p:nvPicPr>
        <p:blipFill>
          <a:blip r:embed="rId4"/>
          <a:stretch>
            <a:fillRect/>
          </a:stretch>
        </p:blipFill>
        <p:spPr>
          <a:xfrm>
            <a:off x="8598686" y="4562432"/>
            <a:ext cx="3593314" cy="2295568"/>
          </a:xfrm>
          <a:prstGeom prst="rect">
            <a:avLst/>
          </a:prstGeom>
        </p:spPr>
      </p:pic>
      <p:sp>
        <p:nvSpPr>
          <p:cNvPr id="6" name="TextBox 5">
            <a:extLst>
              <a:ext uri="{FF2B5EF4-FFF2-40B4-BE49-F238E27FC236}">
                <a16:creationId xmlns:a16="http://schemas.microsoft.com/office/drawing/2014/main" id="{8B50ECDB-C639-58AD-76B1-C25617CE599B}"/>
              </a:ext>
            </a:extLst>
          </p:cNvPr>
          <p:cNvSpPr txBox="1"/>
          <p:nvPr/>
        </p:nvSpPr>
        <p:spPr>
          <a:xfrm>
            <a:off x="0" y="6556529"/>
            <a:ext cx="8502316" cy="261610"/>
          </a:xfrm>
          <a:prstGeom prst="rect">
            <a:avLst/>
          </a:prstGeom>
          <a:noFill/>
        </p:spPr>
        <p:txBody>
          <a:bodyPr wrap="square">
            <a:spAutoFit/>
          </a:bodyPr>
          <a:lstStyle/>
          <a:p>
            <a:pPr marL="0" indent="0">
              <a:buFont typeface="Arial" panose="020B0604020202020204" pitchFamily="34" charset="0"/>
              <a:buNone/>
            </a:pPr>
            <a:r>
              <a:rPr lang="en-US" sz="1100" dirty="0"/>
              <a:t>https://www.medscape.com/slideshow/2024-wealth-debt-6017160?_gl=1*1xi7yxf*_gcl_au*OTg3Mzc4MjYyLjE3NDQ4NDc4NDI.#4</a:t>
            </a:r>
          </a:p>
        </p:txBody>
      </p:sp>
    </p:spTree>
    <p:extLst>
      <p:ext uri="{BB962C8B-B14F-4D97-AF65-F5344CB8AC3E}">
        <p14:creationId xmlns:p14="http://schemas.microsoft.com/office/powerpoint/2010/main" val="35804816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17FC6-1544-4647-8E82-43E557563F99}"/>
              </a:ext>
            </a:extLst>
          </p:cNvPr>
          <p:cNvSpPr>
            <a:spLocks noGrp="1"/>
          </p:cNvSpPr>
          <p:nvPr>
            <p:ph type="title" idx="4294967295"/>
          </p:nvPr>
        </p:nvSpPr>
        <p:spPr>
          <a:xfrm>
            <a:off x="1449449" y="2106734"/>
            <a:ext cx="3121025" cy="2449957"/>
          </a:xfrm>
        </p:spPr>
        <p:txBody>
          <a:bodyPr>
            <a:normAutofit/>
          </a:bodyPr>
          <a:lstStyle/>
          <a:p>
            <a:pPr algn="ctr"/>
            <a:r>
              <a:rPr lang="en-US" dirty="0"/>
              <a:t>WCI’s Resident Waterfall</a:t>
            </a:r>
          </a:p>
        </p:txBody>
      </p:sp>
      <p:sp>
        <p:nvSpPr>
          <p:cNvPr id="5" name="TextBox 4">
            <a:extLst>
              <a:ext uri="{FF2B5EF4-FFF2-40B4-BE49-F238E27FC236}">
                <a16:creationId xmlns:a16="http://schemas.microsoft.com/office/drawing/2014/main" id="{0645E445-FD3B-472D-8BFB-E3B77F9D5FDF}"/>
              </a:ext>
            </a:extLst>
          </p:cNvPr>
          <p:cNvSpPr txBox="1"/>
          <p:nvPr/>
        </p:nvSpPr>
        <p:spPr>
          <a:xfrm>
            <a:off x="0" y="6556529"/>
            <a:ext cx="12192000" cy="261610"/>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1100" dirty="0"/>
              <a:t>https://www.whitecoatinvestor.com/financial-waterfalls-for-new-residents-and-attendings/</a:t>
            </a:r>
          </a:p>
        </p:txBody>
      </p:sp>
      <p:sp>
        <p:nvSpPr>
          <p:cNvPr id="3" name="Slide Number Placeholder 2">
            <a:extLst>
              <a:ext uri="{FF2B5EF4-FFF2-40B4-BE49-F238E27FC236}">
                <a16:creationId xmlns:a16="http://schemas.microsoft.com/office/drawing/2014/main" id="{18423843-DA40-4208-838B-62CA890808DD}"/>
              </a:ext>
            </a:extLst>
          </p:cNvPr>
          <p:cNvSpPr>
            <a:spLocks noGrp="1"/>
          </p:cNvSpPr>
          <p:nvPr>
            <p:ph type="sldNum" sz="quarter" idx="12"/>
          </p:nvPr>
        </p:nvSpPr>
        <p:spPr/>
        <p:txBody>
          <a:bodyPr/>
          <a:lstStyle/>
          <a:p>
            <a:fld id="{C27D7BBC-FAC0-4A71-B02F-F1231F6D875F}" type="slidenum">
              <a:rPr lang="en-US" smtClean="0"/>
              <a:t>60</a:t>
            </a:fld>
            <a:endParaRPr lang="en-US"/>
          </a:p>
        </p:txBody>
      </p:sp>
      <p:pic>
        <p:nvPicPr>
          <p:cNvPr id="6" name="Picture 5">
            <a:extLst>
              <a:ext uri="{FF2B5EF4-FFF2-40B4-BE49-F238E27FC236}">
                <a16:creationId xmlns:a16="http://schemas.microsoft.com/office/drawing/2014/main" id="{143F58F6-BE6A-A126-78F1-4733F315A0A9}"/>
              </a:ext>
            </a:extLst>
          </p:cNvPr>
          <p:cNvPicPr>
            <a:picLocks noChangeAspect="1"/>
          </p:cNvPicPr>
          <p:nvPr/>
        </p:nvPicPr>
        <p:blipFill>
          <a:blip r:embed="rId3"/>
          <a:stretch>
            <a:fillRect/>
          </a:stretch>
        </p:blipFill>
        <p:spPr>
          <a:xfrm>
            <a:off x="5234672" y="0"/>
            <a:ext cx="5507879" cy="6858000"/>
          </a:xfrm>
          <a:prstGeom prst="rect">
            <a:avLst/>
          </a:prstGeom>
        </p:spPr>
      </p:pic>
    </p:spTree>
    <p:extLst>
      <p:ext uri="{BB962C8B-B14F-4D97-AF65-F5344CB8AC3E}">
        <p14:creationId xmlns:p14="http://schemas.microsoft.com/office/powerpoint/2010/main" val="15596938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73200-599E-4504-8C71-9F5AFE08A62A}"/>
              </a:ext>
            </a:extLst>
          </p:cNvPr>
          <p:cNvSpPr>
            <a:spLocks noGrp="1"/>
          </p:cNvSpPr>
          <p:nvPr>
            <p:ph type="title"/>
          </p:nvPr>
        </p:nvSpPr>
        <p:spPr/>
        <p:txBody>
          <a:bodyPr/>
          <a:lstStyle/>
          <a:p>
            <a:r>
              <a:rPr lang="en-US" dirty="0"/>
              <a:t>Good Place to Start…</a:t>
            </a:r>
          </a:p>
        </p:txBody>
      </p:sp>
      <p:sp>
        <p:nvSpPr>
          <p:cNvPr id="3" name="Content Placeholder 2">
            <a:extLst>
              <a:ext uri="{FF2B5EF4-FFF2-40B4-BE49-F238E27FC236}">
                <a16:creationId xmlns:a16="http://schemas.microsoft.com/office/drawing/2014/main" id="{389F807B-728C-4559-A34D-502DDFEB0757}"/>
              </a:ext>
            </a:extLst>
          </p:cNvPr>
          <p:cNvSpPr>
            <a:spLocks noGrp="1"/>
          </p:cNvSpPr>
          <p:nvPr>
            <p:ph idx="1"/>
          </p:nvPr>
        </p:nvSpPr>
        <p:spPr/>
        <p:txBody>
          <a:bodyPr/>
          <a:lstStyle/>
          <a:p>
            <a:pPr marL="228600" indent="-228600">
              <a:buFont typeface="Arial" panose="020B0604020202020204" pitchFamily="34" charset="0"/>
              <a:buChar char="•"/>
            </a:pPr>
            <a:r>
              <a:rPr lang="en-US" dirty="0"/>
              <a:t>White Coat Investor books, course, blog, podcast</a:t>
            </a:r>
          </a:p>
          <a:p>
            <a:pPr marL="228600" indent="-228600">
              <a:buFont typeface="Arial" panose="020B0604020202020204" pitchFamily="34" charset="0"/>
              <a:buChar char="•"/>
            </a:pPr>
            <a:r>
              <a:rPr lang="en-US" dirty="0" err="1"/>
              <a:t>Bogleheads</a:t>
            </a:r>
            <a:r>
              <a:rPr lang="en-US" dirty="0"/>
              <a:t> wiki and forum</a:t>
            </a:r>
          </a:p>
          <a:p>
            <a:pPr marL="228600" indent="-228600">
              <a:buFont typeface="Arial" panose="020B0604020202020204" pitchFamily="34" charset="0"/>
              <a:buChar char="•"/>
            </a:pPr>
            <a:r>
              <a:rPr lang="en-US" dirty="0"/>
              <a:t>The Physician Philosopher books</a:t>
            </a:r>
          </a:p>
          <a:p>
            <a:pPr marL="228600" indent="-228600">
              <a:buFont typeface="Arial" panose="020B0604020202020204" pitchFamily="34" charset="0"/>
              <a:buChar char="•"/>
            </a:pPr>
            <a:r>
              <a:rPr lang="en-US" dirty="0"/>
              <a:t>Money Meets Medicine podcast</a:t>
            </a:r>
          </a:p>
          <a:p>
            <a:pPr marL="228600" indent="-228600">
              <a:buFont typeface="Arial" panose="020B0604020202020204" pitchFamily="34" charset="0"/>
              <a:buChar char="•"/>
            </a:pPr>
            <a:r>
              <a:rPr lang="en-US" dirty="0"/>
              <a:t>If You Can by William Bernstein</a:t>
            </a:r>
          </a:p>
          <a:p>
            <a:pPr marL="228600" indent="-228600">
              <a:buFont typeface="Arial" panose="020B0604020202020204" pitchFamily="34" charset="0"/>
              <a:buChar char="•"/>
            </a:pPr>
            <a:r>
              <a:rPr lang="en-US" dirty="0"/>
              <a:t>The Simple Path to Wealth by JL Collins</a:t>
            </a:r>
          </a:p>
          <a:p>
            <a:pPr marL="228600" indent="-228600">
              <a:buFont typeface="Arial" panose="020B0604020202020204" pitchFamily="34" charset="0"/>
              <a:buChar char="•"/>
            </a:pPr>
            <a:r>
              <a:rPr lang="en-US" dirty="0"/>
              <a:t>The Millionaire Next Door by Tom Stanley</a:t>
            </a:r>
          </a:p>
        </p:txBody>
      </p:sp>
      <p:sp>
        <p:nvSpPr>
          <p:cNvPr id="4" name="Slide Number Placeholder 3">
            <a:extLst>
              <a:ext uri="{FF2B5EF4-FFF2-40B4-BE49-F238E27FC236}">
                <a16:creationId xmlns:a16="http://schemas.microsoft.com/office/drawing/2014/main" id="{93195746-7121-4FE6-8E0D-B2E958CAE66E}"/>
              </a:ext>
            </a:extLst>
          </p:cNvPr>
          <p:cNvSpPr>
            <a:spLocks noGrp="1"/>
          </p:cNvSpPr>
          <p:nvPr>
            <p:ph type="sldNum" sz="quarter" idx="12"/>
          </p:nvPr>
        </p:nvSpPr>
        <p:spPr/>
        <p:txBody>
          <a:bodyPr/>
          <a:lstStyle/>
          <a:p>
            <a:fld id="{C27D7BBC-FAC0-4A71-B02F-F1231F6D875F}" type="slidenum">
              <a:rPr lang="en-US" smtClean="0"/>
              <a:t>61</a:t>
            </a:fld>
            <a:endParaRPr lang="en-US"/>
          </a:p>
        </p:txBody>
      </p:sp>
    </p:spTree>
    <p:extLst>
      <p:ext uri="{BB962C8B-B14F-4D97-AF65-F5344CB8AC3E}">
        <p14:creationId xmlns:p14="http://schemas.microsoft.com/office/powerpoint/2010/main" val="23884605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A81F0-77FD-4327-8A36-446D486B2DAD}"/>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92FEF478-3B0A-4009-A44D-9998F45BD8ED}"/>
              </a:ext>
            </a:extLst>
          </p:cNvPr>
          <p:cNvSpPr>
            <a:spLocks noGrp="1"/>
          </p:cNvSpPr>
          <p:nvPr>
            <p:ph idx="1"/>
          </p:nvPr>
        </p:nvSpPr>
        <p:spPr>
          <a:xfrm>
            <a:off x="1097280" y="1845734"/>
            <a:ext cx="10058400" cy="4250266"/>
          </a:xfrm>
        </p:spPr>
        <p:txBody>
          <a:bodyPr>
            <a:normAutofit fontScale="85000" lnSpcReduction="20000"/>
          </a:bodyPr>
          <a:lstStyle/>
          <a:p>
            <a:pPr>
              <a:spcBef>
                <a:spcPts val="600"/>
              </a:spcBef>
            </a:pPr>
            <a:r>
              <a:rPr lang="en-US" sz="1300" dirty="0" err="1"/>
              <a:t>Adetayo</a:t>
            </a:r>
            <a:r>
              <a:rPr lang="en-US" sz="1300" dirty="0"/>
              <a:t> O, Ford R, Nair L, </a:t>
            </a:r>
            <a:r>
              <a:rPr lang="en-US" sz="1300" dirty="0" err="1"/>
              <a:t>Eliann</a:t>
            </a:r>
            <a:r>
              <a:rPr lang="en-US" sz="1300" dirty="0"/>
              <a:t> Reinhardt M. The Oxymoron of Financial Illiteracy in a Highly Educated Population: Are We Appropriately Equipping Trainees? Plastic and Reconstructive Surgery – Global Open. 2019; 7(7):e2329.</a:t>
            </a:r>
          </a:p>
          <a:p>
            <a:pPr>
              <a:spcBef>
                <a:spcPts val="600"/>
              </a:spcBef>
            </a:pPr>
            <a:r>
              <a:rPr lang="en-US" sz="1300" dirty="0"/>
              <a:t>Ahmad F, White A, Hiller K, </a:t>
            </a:r>
            <a:r>
              <a:rPr lang="en-US" sz="1300" dirty="0" err="1"/>
              <a:t>Amini</a:t>
            </a:r>
            <a:r>
              <a:rPr lang="en-US" sz="1300" dirty="0"/>
              <a:t> R, </a:t>
            </a:r>
            <a:r>
              <a:rPr lang="en-US" sz="1300" dirty="0" err="1"/>
              <a:t>Jeffe</a:t>
            </a:r>
            <a:r>
              <a:rPr lang="en-US" sz="1300" dirty="0"/>
              <a:t> D. An assessment of residents’ and fellows’ personal finance literacy: an unmet medical education need. International Journal of Medical Education. 2017; 8:192-204.</a:t>
            </a:r>
          </a:p>
          <a:p>
            <a:pPr>
              <a:spcBef>
                <a:spcPts val="600"/>
              </a:spcBef>
            </a:pPr>
            <a:r>
              <a:rPr lang="en-US" sz="1300" dirty="0"/>
              <a:t>Banerjee S. Trends in Retirement Satisfaction in the United States: Fewer Having a Great Time. 2016; 37(4):1-12.</a:t>
            </a:r>
          </a:p>
          <a:p>
            <a:pPr>
              <a:spcBef>
                <a:spcPts val="600"/>
              </a:spcBef>
            </a:pPr>
            <a:r>
              <a:rPr lang="en-US" sz="1300" dirty="0"/>
              <a:t>Boyd B. High-Yield Financial Topics Your Residents Need to Know. 2021 Continuing Financial Education. 2021.</a:t>
            </a:r>
          </a:p>
          <a:p>
            <a:pPr>
              <a:spcBef>
                <a:spcPts val="600"/>
              </a:spcBef>
            </a:pPr>
            <a:r>
              <a:rPr lang="en-US" sz="1300" dirty="0" err="1"/>
              <a:t>Dahle</a:t>
            </a:r>
            <a:r>
              <a:rPr lang="en-US" sz="1300" dirty="0"/>
              <a:t> J. The State of Physician Wellness: A Review of Literature. 2020 Continuing Financial Education. 2020.</a:t>
            </a:r>
          </a:p>
          <a:p>
            <a:pPr>
              <a:spcBef>
                <a:spcPts val="600"/>
              </a:spcBef>
            </a:pPr>
            <a:r>
              <a:rPr lang="en-US" sz="1300" dirty="0"/>
              <a:t>Kuo K, Swan R, Blankenburg R. 65. Are Pediatric Fellows Financially Literate? Academic Pediatrics. 2019; 19(6):e30-e31.</a:t>
            </a:r>
          </a:p>
          <a:p>
            <a:pPr>
              <a:spcBef>
                <a:spcPts val="600"/>
              </a:spcBef>
            </a:pPr>
            <a:r>
              <a:rPr lang="en-US" sz="1300" dirty="0"/>
              <a:t>McKenna J. Comparing Your Pay Against Your Peers’: Medscape Physician Compensation Report 2025. Medscape. 2025; </a:t>
            </a:r>
            <a:r>
              <a:rPr lang="en-US" sz="1400" dirty="0">
                <a:hlinkClick r:id="rId2"/>
              </a:rPr>
              <a:t>https://www.medscape.com/slideshow/2025-compensation-overview-6018103?ecd=WNL_physrep_250416_MSCPEDIT_comp-report_etid7364127&amp;uac=234869BV&amp;impID=7364127#1</a:t>
            </a:r>
            <a:r>
              <a:rPr lang="en-US" sz="1300" dirty="0"/>
              <a:t>. </a:t>
            </a:r>
          </a:p>
          <a:p>
            <a:pPr>
              <a:spcBef>
                <a:spcPts val="600"/>
              </a:spcBef>
            </a:pPr>
            <a:r>
              <a:rPr lang="en-US" sz="1300" dirty="0"/>
              <a:t>McKenna J. Building a Financial Future: Medscape Physician Wealth &amp; Debt Report 2024. Medscape. 2024; </a:t>
            </a:r>
            <a:r>
              <a:rPr lang="en-US" sz="1300" dirty="0">
                <a:hlinkClick r:id="rId3"/>
              </a:rPr>
              <a:t>https://www.medscape.com/slideshow/2024-wealth-debt-6017160?_gl=1*1xi7yxf*_gcl_au*OTg3Mzc4MjYyLjE3NDQ4NDc4NDI.#1</a:t>
            </a:r>
            <a:r>
              <a:rPr lang="en-US" sz="1300" dirty="0"/>
              <a:t>. </a:t>
            </a:r>
          </a:p>
          <a:p>
            <a:pPr>
              <a:spcBef>
                <a:spcPts val="600"/>
              </a:spcBef>
            </a:pPr>
            <a:r>
              <a:rPr lang="en-US" sz="1300" dirty="0"/>
              <a:t>McKenna J. Medscape Physician Wealth &amp; Debt Reports 2023: Do You Feel Rich Enough? Medscape. 2023; </a:t>
            </a:r>
            <a:r>
              <a:rPr lang="en-US" sz="1300" dirty="0">
                <a:hlinkClick r:id="rId4"/>
              </a:rPr>
              <a:t>https://www.medscape.com/slideshow/2023-compensation-wealth-debt-6016481#5</a:t>
            </a:r>
            <a:r>
              <a:rPr lang="en-US" sz="1300" dirty="0"/>
              <a:t>.</a:t>
            </a:r>
          </a:p>
          <a:p>
            <a:pPr>
              <a:spcBef>
                <a:spcPts val="600"/>
              </a:spcBef>
            </a:pPr>
            <a:r>
              <a:rPr lang="en-US" sz="1300" dirty="0"/>
              <a:t>McKillip R, Ernst M, Ahn J, </a:t>
            </a:r>
            <a:r>
              <a:rPr lang="en-US" sz="1300" dirty="0" err="1"/>
              <a:t>Tekian</a:t>
            </a:r>
            <a:r>
              <a:rPr lang="en-US" sz="1300" dirty="0"/>
              <a:t> A, Shappell E. Toward a Resident Personal Finance Curriculum: Quantifying Resident Financial Circumstances, Needs, and Interests. </a:t>
            </a:r>
            <a:r>
              <a:rPr lang="en-US" sz="1300" dirty="0" err="1"/>
              <a:t>Cureus</a:t>
            </a:r>
            <a:r>
              <a:rPr lang="en-US" sz="1300" dirty="0"/>
              <a:t>. 2018; 10(4):e2540.</a:t>
            </a:r>
          </a:p>
          <a:p>
            <a:pPr>
              <a:spcBef>
                <a:spcPts val="600"/>
              </a:spcBef>
            </a:pPr>
            <a:r>
              <a:rPr lang="en-US" sz="1300" dirty="0"/>
              <a:t>Richardson, T. Estimated Median Family Incomes for Fiscal Year (FY) 2021. U.S. Department of Housing and Urban Development. 2021; </a:t>
            </a:r>
            <a:r>
              <a:rPr lang="en-US" sz="1300" dirty="0">
                <a:hlinkClick r:id="rId5"/>
              </a:rPr>
              <a:t>https://www.huduser.gov/portal/datasets/il/il21/Medians2021.pdf</a:t>
            </a:r>
            <a:r>
              <a:rPr lang="en-US" sz="1300" dirty="0"/>
              <a:t>. </a:t>
            </a:r>
          </a:p>
          <a:p>
            <a:pPr>
              <a:spcBef>
                <a:spcPts val="600"/>
              </a:spcBef>
            </a:pPr>
            <a:r>
              <a:rPr lang="en-US" sz="1300" dirty="0"/>
              <a:t>Stehman C, Testo Z, </a:t>
            </a:r>
            <a:r>
              <a:rPr lang="en-US" sz="1300" dirty="0" err="1"/>
              <a:t>Gershaw</a:t>
            </a:r>
            <a:r>
              <a:rPr lang="en-US" sz="1300" dirty="0"/>
              <a:t> R, Kellogg A. Burnout, Drop Out, Suicide: Physician Loss in Emergency Medicine, Part I. The Western Journal of Emergency Medicine. 2019; 20(3):485-494.</a:t>
            </a:r>
          </a:p>
          <a:p>
            <a:pPr>
              <a:spcBef>
                <a:spcPts val="600"/>
              </a:spcBef>
            </a:pPr>
            <a:r>
              <a:rPr lang="en-US" sz="1300" dirty="0"/>
              <a:t>Verduzco-Gutierrez M, Larson A, Capizzi A, Bean A, </a:t>
            </a:r>
            <a:r>
              <a:rPr lang="en-US" sz="1300" dirty="0" err="1"/>
              <a:t>Zafonte</a:t>
            </a:r>
            <a:r>
              <a:rPr lang="en-US" sz="1300" dirty="0"/>
              <a:t> R, </a:t>
            </a:r>
            <a:r>
              <a:rPr lang="en-US" sz="1300" dirty="0" err="1"/>
              <a:t>Odonkor</a:t>
            </a:r>
            <a:r>
              <a:rPr lang="en-US" sz="1300" dirty="0"/>
              <a:t> C, Bosques G, Silver J. How Physician Compensation and Education Debt Affects Financial Stress and Burnout: A Survey of Women in Physical Medicine and Rehabilitation. PM&amp;R. 2020.</a:t>
            </a:r>
          </a:p>
        </p:txBody>
      </p:sp>
      <p:sp>
        <p:nvSpPr>
          <p:cNvPr id="4" name="Slide Number Placeholder 3">
            <a:extLst>
              <a:ext uri="{FF2B5EF4-FFF2-40B4-BE49-F238E27FC236}">
                <a16:creationId xmlns:a16="http://schemas.microsoft.com/office/drawing/2014/main" id="{EF799D91-975B-4361-9398-2FC38FED991E}"/>
              </a:ext>
            </a:extLst>
          </p:cNvPr>
          <p:cNvSpPr>
            <a:spLocks noGrp="1"/>
          </p:cNvSpPr>
          <p:nvPr>
            <p:ph type="sldNum" sz="quarter" idx="12"/>
          </p:nvPr>
        </p:nvSpPr>
        <p:spPr/>
        <p:txBody>
          <a:bodyPr/>
          <a:lstStyle/>
          <a:p>
            <a:fld id="{C27D7BBC-FAC0-4A71-B02F-F1231F6D875F}" type="slidenum">
              <a:rPr lang="en-US" smtClean="0"/>
              <a:t>62</a:t>
            </a:fld>
            <a:endParaRPr lang="en-US"/>
          </a:p>
        </p:txBody>
      </p:sp>
    </p:spTree>
    <p:extLst>
      <p:ext uri="{BB962C8B-B14F-4D97-AF65-F5344CB8AC3E}">
        <p14:creationId xmlns:p14="http://schemas.microsoft.com/office/powerpoint/2010/main" val="28476675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02325-F73A-4319-A154-AB9F8A875967}"/>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4B3B7764-2F89-434E-92A4-A534FE5DF9C3}"/>
              </a:ext>
            </a:extLst>
          </p:cNvPr>
          <p:cNvSpPr>
            <a:spLocks noGrp="1"/>
          </p:cNvSpPr>
          <p:nvPr>
            <p:ph idx="1"/>
          </p:nvPr>
        </p:nvSpPr>
        <p:spPr/>
        <p:txBody>
          <a:bodyPr/>
          <a:lstStyle/>
          <a:p>
            <a:pPr marL="228600" indent="-228600">
              <a:buFont typeface="Arial" panose="020B0604020202020204" pitchFamily="34" charset="0"/>
              <a:buChar char="•"/>
            </a:pPr>
            <a:r>
              <a:rPr lang="en-US" dirty="0"/>
              <a:t>katie.yanagisawa@gmail.com</a:t>
            </a:r>
          </a:p>
          <a:p>
            <a:endParaRPr lang="en-US" dirty="0"/>
          </a:p>
        </p:txBody>
      </p:sp>
      <p:sp>
        <p:nvSpPr>
          <p:cNvPr id="4" name="Slide Number Placeholder 3">
            <a:extLst>
              <a:ext uri="{FF2B5EF4-FFF2-40B4-BE49-F238E27FC236}">
                <a16:creationId xmlns:a16="http://schemas.microsoft.com/office/drawing/2014/main" id="{819E1C9A-1ACC-4781-B219-3C9E270CD18C}"/>
              </a:ext>
            </a:extLst>
          </p:cNvPr>
          <p:cNvSpPr>
            <a:spLocks noGrp="1"/>
          </p:cNvSpPr>
          <p:nvPr>
            <p:ph type="sldNum" sz="quarter" idx="12"/>
          </p:nvPr>
        </p:nvSpPr>
        <p:spPr/>
        <p:txBody>
          <a:bodyPr/>
          <a:lstStyle/>
          <a:p>
            <a:fld id="{C27D7BBC-FAC0-4A71-B02F-F1231F6D875F}" type="slidenum">
              <a:rPr lang="en-US" smtClean="0"/>
              <a:t>63</a:t>
            </a:fld>
            <a:endParaRPr lang="en-US"/>
          </a:p>
        </p:txBody>
      </p:sp>
    </p:spTree>
    <p:extLst>
      <p:ext uri="{BB962C8B-B14F-4D97-AF65-F5344CB8AC3E}">
        <p14:creationId xmlns:p14="http://schemas.microsoft.com/office/powerpoint/2010/main" val="2986860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4A1D250-2A2C-4D6F-B5E3-9FD7E84DB169}"/>
              </a:ext>
            </a:extLst>
          </p:cNvPr>
          <p:cNvSpPr txBox="1"/>
          <p:nvPr/>
        </p:nvSpPr>
        <p:spPr>
          <a:xfrm>
            <a:off x="0" y="6556529"/>
            <a:ext cx="6096000" cy="261610"/>
          </a:xfrm>
          <a:prstGeom prst="rect">
            <a:avLst/>
          </a:prstGeom>
          <a:noFill/>
        </p:spPr>
        <p:txBody>
          <a:bodyPr wrap="square">
            <a:spAutoFit/>
          </a:bodyPr>
          <a:lstStyle/>
          <a:p>
            <a:r>
              <a:rPr lang="en-US" sz="1100" dirty="0"/>
              <a:t>https://www.medscape.com/slideshow/2023-compensation-wealth-debt-6016481#5</a:t>
            </a:r>
          </a:p>
        </p:txBody>
      </p:sp>
      <p:sp>
        <p:nvSpPr>
          <p:cNvPr id="4" name="Slide Number Placeholder 3">
            <a:extLst>
              <a:ext uri="{FF2B5EF4-FFF2-40B4-BE49-F238E27FC236}">
                <a16:creationId xmlns:a16="http://schemas.microsoft.com/office/drawing/2014/main" id="{2FA067ED-A380-42CE-B65F-4D54493891C3}"/>
              </a:ext>
            </a:extLst>
          </p:cNvPr>
          <p:cNvSpPr>
            <a:spLocks noGrp="1"/>
          </p:cNvSpPr>
          <p:nvPr>
            <p:ph type="sldNum" sz="quarter" idx="12"/>
          </p:nvPr>
        </p:nvSpPr>
        <p:spPr/>
        <p:txBody>
          <a:bodyPr/>
          <a:lstStyle/>
          <a:p>
            <a:fld id="{C27D7BBC-FAC0-4A71-B02F-F1231F6D875F}" type="slidenum">
              <a:rPr lang="en-US" smtClean="0"/>
              <a:t>7</a:t>
            </a:fld>
            <a:endParaRPr lang="en-US"/>
          </a:p>
        </p:txBody>
      </p:sp>
      <p:pic>
        <p:nvPicPr>
          <p:cNvPr id="3" name="Picture 2">
            <a:extLst>
              <a:ext uri="{FF2B5EF4-FFF2-40B4-BE49-F238E27FC236}">
                <a16:creationId xmlns:a16="http://schemas.microsoft.com/office/drawing/2014/main" id="{510DF20B-7A46-BE7D-7624-493205E8193D}"/>
              </a:ext>
            </a:extLst>
          </p:cNvPr>
          <p:cNvPicPr>
            <a:picLocks noChangeAspect="1"/>
          </p:cNvPicPr>
          <p:nvPr/>
        </p:nvPicPr>
        <p:blipFill>
          <a:blip r:embed="rId3"/>
          <a:stretch>
            <a:fillRect/>
          </a:stretch>
        </p:blipFill>
        <p:spPr>
          <a:xfrm>
            <a:off x="1406769" y="594908"/>
            <a:ext cx="8112858" cy="5478384"/>
          </a:xfrm>
          <a:prstGeom prst="rect">
            <a:avLst/>
          </a:prstGeom>
        </p:spPr>
      </p:pic>
      <p:pic>
        <p:nvPicPr>
          <p:cNvPr id="5" name="Picture 4">
            <a:extLst>
              <a:ext uri="{FF2B5EF4-FFF2-40B4-BE49-F238E27FC236}">
                <a16:creationId xmlns:a16="http://schemas.microsoft.com/office/drawing/2014/main" id="{2989A746-530E-2811-CF66-CE2B3D4AD4C5}"/>
              </a:ext>
            </a:extLst>
          </p:cNvPr>
          <p:cNvPicPr>
            <a:picLocks noChangeAspect="1"/>
          </p:cNvPicPr>
          <p:nvPr/>
        </p:nvPicPr>
        <p:blipFill>
          <a:blip r:embed="rId4"/>
          <a:stretch>
            <a:fillRect/>
          </a:stretch>
        </p:blipFill>
        <p:spPr>
          <a:xfrm>
            <a:off x="8598686" y="4414082"/>
            <a:ext cx="3593314" cy="2443918"/>
          </a:xfrm>
          <a:prstGeom prst="rect">
            <a:avLst/>
          </a:prstGeom>
        </p:spPr>
      </p:pic>
    </p:spTree>
    <p:extLst>
      <p:ext uri="{BB962C8B-B14F-4D97-AF65-F5344CB8AC3E}">
        <p14:creationId xmlns:p14="http://schemas.microsoft.com/office/powerpoint/2010/main" val="3299574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1076D-24BE-41B1-906F-FCC000A32DFC}"/>
              </a:ext>
            </a:extLst>
          </p:cNvPr>
          <p:cNvSpPr>
            <a:spLocks noGrp="1"/>
          </p:cNvSpPr>
          <p:nvPr>
            <p:ph type="title"/>
          </p:nvPr>
        </p:nvSpPr>
        <p:spPr/>
        <p:txBody>
          <a:bodyPr/>
          <a:lstStyle/>
          <a:p>
            <a:r>
              <a:rPr lang="en-US" dirty="0"/>
              <a:t>So Why Is This?</a:t>
            </a:r>
          </a:p>
        </p:txBody>
      </p:sp>
      <p:sp>
        <p:nvSpPr>
          <p:cNvPr id="3" name="Content Placeholder 2">
            <a:extLst>
              <a:ext uri="{FF2B5EF4-FFF2-40B4-BE49-F238E27FC236}">
                <a16:creationId xmlns:a16="http://schemas.microsoft.com/office/drawing/2014/main" id="{C853938F-FBEC-45B5-BDC8-793B0509BC7B}"/>
              </a:ext>
            </a:extLst>
          </p:cNvPr>
          <p:cNvSpPr>
            <a:spLocks noGrp="1"/>
          </p:cNvSpPr>
          <p:nvPr>
            <p:ph idx="1"/>
          </p:nvPr>
        </p:nvSpPr>
        <p:spPr/>
        <p:txBody>
          <a:bodyPr/>
          <a:lstStyle/>
          <a:p>
            <a:pPr marL="228600" indent="-228600">
              <a:buFont typeface="Arial" panose="020B0604020202020204" pitchFamily="34" charset="0"/>
              <a:buChar char="•"/>
            </a:pPr>
            <a:r>
              <a:rPr lang="en-US" dirty="0"/>
              <a:t>high income potential comes later in life</a:t>
            </a:r>
          </a:p>
          <a:p>
            <a:pPr marL="228600" indent="-228600">
              <a:buFont typeface="Arial" panose="020B0604020202020204" pitchFamily="34" charset="0"/>
              <a:buChar char="•"/>
            </a:pPr>
            <a:r>
              <a:rPr lang="en-US" dirty="0"/>
              <a:t>high student debt</a:t>
            </a:r>
          </a:p>
          <a:p>
            <a:pPr marL="228600" indent="-228600">
              <a:buFont typeface="Arial" panose="020B0604020202020204" pitchFamily="34" charset="0"/>
              <a:buChar char="•"/>
            </a:pPr>
            <a:r>
              <a:rPr lang="en-US" dirty="0"/>
              <a:t>inadequate savings</a:t>
            </a:r>
          </a:p>
          <a:p>
            <a:pPr marL="228600" indent="-228600">
              <a:buFont typeface="Arial" panose="020B0604020202020204" pitchFamily="34" charset="0"/>
              <a:buChar char="•"/>
            </a:pPr>
            <a:r>
              <a:rPr lang="en-US" dirty="0"/>
              <a:t>failure to insure against financial catastrophe</a:t>
            </a:r>
          </a:p>
          <a:p>
            <a:pPr marL="228600" indent="-228600">
              <a:buFont typeface="Arial" panose="020B0604020202020204" pitchFamily="34" charset="0"/>
              <a:buChar char="•"/>
            </a:pPr>
            <a:r>
              <a:rPr lang="en-US" dirty="0"/>
              <a:t>inappropriate investment plan/strategy</a:t>
            </a:r>
          </a:p>
          <a:p>
            <a:pPr marL="228600" indent="-228600">
              <a:buFont typeface="Arial" panose="020B0604020202020204" pitchFamily="34" charset="0"/>
              <a:buChar char="•"/>
            </a:pPr>
            <a:r>
              <a:rPr lang="en-US" dirty="0"/>
              <a:t>lack of financial literacy</a:t>
            </a:r>
          </a:p>
        </p:txBody>
      </p:sp>
      <p:sp>
        <p:nvSpPr>
          <p:cNvPr id="4" name="Slide Number Placeholder 3">
            <a:extLst>
              <a:ext uri="{FF2B5EF4-FFF2-40B4-BE49-F238E27FC236}">
                <a16:creationId xmlns:a16="http://schemas.microsoft.com/office/drawing/2014/main" id="{90BC0223-E870-4664-8473-0EA3ED015639}"/>
              </a:ext>
            </a:extLst>
          </p:cNvPr>
          <p:cNvSpPr>
            <a:spLocks noGrp="1"/>
          </p:cNvSpPr>
          <p:nvPr>
            <p:ph type="sldNum" sz="quarter" idx="12"/>
          </p:nvPr>
        </p:nvSpPr>
        <p:spPr/>
        <p:txBody>
          <a:bodyPr/>
          <a:lstStyle/>
          <a:p>
            <a:fld id="{C27D7BBC-FAC0-4A71-B02F-F1231F6D875F}" type="slidenum">
              <a:rPr lang="en-US" smtClean="0"/>
              <a:t>8</a:t>
            </a:fld>
            <a:endParaRPr lang="en-US"/>
          </a:p>
        </p:txBody>
      </p:sp>
    </p:spTree>
    <p:extLst>
      <p:ext uri="{BB962C8B-B14F-4D97-AF65-F5344CB8AC3E}">
        <p14:creationId xmlns:p14="http://schemas.microsoft.com/office/powerpoint/2010/main" val="3129062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3F3A22-6A8E-4780-AE0F-D654A1C4E70F}"/>
              </a:ext>
            </a:extLst>
          </p:cNvPr>
          <p:cNvPicPr>
            <a:picLocks noChangeAspect="1"/>
          </p:cNvPicPr>
          <p:nvPr/>
        </p:nvPicPr>
        <p:blipFill>
          <a:blip r:embed="rId3"/>
          <a:stretch>
            <a:fillRect/>
          </a:stretch>
        </p:blipFill>
        <p:spPr>
          <a:xfrm>
            <a:off x="1990724" y="3221037"/>
            <a:ext cx="8048625" cy="3562350"/>
          </a:xfrm>
          <a:prstGeom prst="rect">
            <a:avLst/>
          </a:prstGeom>
        </p:spPr>
      </p:pic>
      <p:pic>
        <p:nvPicPr>
          <p:cNvPr id="7" name="Picture 6">
            <a:extLst>
              <a:ext uri="{FF2B5EF4-FFF2-40B4-BE49-F238E27FC236}">
                <a16:creationId xmlns:a16="http://schemas.microsoft.com/office/drawing/2014/main" id="{D17AE26F-2D81-49B4-91F1-0FDF7633BB91}"/>
              </a:ext>
            </a:extLst>
          </p:cNvPr>
          <p:cNvPicPr>
            <a:picLocks noChangeAspect="1"/>
          </p:cNvPicPr>
          <p:nvPr/>
        </p:nvPicPr>
        <p:blipFill>
          <a:blip r:embed="rId4"/>
          <a:stretch>
            <a:fillRect/>
          </a:stretch>
        </p:blipFill>
        <p:spPr>
          <a:xfrm>
            <a:off x="1909762" y="0"/>
            <a:ext cx="8210550" cy="3086100"/>
          </a:xfrm>
          <a:prstGeom prst="rect">
            <a:avLst/>
          </a:prstGeom>
        </p:spPr>
      </p:pic>
      <p:sp>
        <p:nvSpPr>
          <p:cNvPr id="2" name="Slide Number Placeholder 1">
            <a:extLst>
              <a:ext uri="{FF2B5EF4-FFF2-40B4-BE49-F238E27FC236}">
                <a16:creationId xmlns:a16="http://schemas.microsoft.com/office/drawing/2014/main" id="{525532B3-72C1-49EC-B123-75C0C53E23AA}"/>
              </a:ext>
            </a:extLst>
          </p:cNvPr>
          <p:cNvSpPr>
            <a:spLocks noGrp="1"/>
          </p:cNvSpPr>
          <p:nvPr>
            <p:ph type="sldNum" sz="quarter" idx="12"/>
          </p:nvPr>
        </p:nvSpPr>
        <p:spPr/>
        <p:txBody>
          <a:bodyPr/>
          <a:lstStyle/>
          <a:p>
            <a:fld id="{C27D7BBC-FAC0-4A71-B02F-F1231F6D875F}" type="slidenum">
              <a:rPr lang="en-US" smtClean="0"/>
              <a:t>9</a:t>
            </a:fld>
            <a:endParaRPr lang="en-US"/>
          </a:p>
        </p:txBody>
      </p:sp>
    </p:spTree>
    <p:extLst>
      <p:ext uri="{BB962C8B-B14F-4D97-AF65-F5344CB8AC3E}">
        <p14:creationId xmlns:p14="http://schemas.microsoft.com/office/powerpoint/2010/main" val="407086190"/>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55585</TotalTime>
  <Words>3740</Words>
  <Application>Microsoft Office PowerPoint</Application>
  <PresentationFormat>Widescreen</PresentationFormat>
  <Paragraphs>495</Paragraphs>
  <Slides>63</Slides>
  <Notes>62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Arial</vt:lpstr>
      <vt:lpstr>Calibri</vt:lpstr>
      <vt:lpstr>Calibri Light</vt:lpstr>
      <vt:lpstr>Ink Free</vt:lpstr>
      <vt:lpstr>Merriweather</vt:lpstr>
      <vt:lpstr>Wingdings</vt:lpstr>
      <vt:lpstr>Retrospect</vt:lpstr>
      <vt:lpstr>Financial Literacy and Wellness</vt:lpstr>
      <vt:lpstr>Disclosures</vt:lpstr>
      <vt:lpstr>PowerPoint Presentation</vt:lpstr>
      <vt:lpstr>PowerPoint Presentation</vt:lpstr>
      <vt:lpstr>PowerPoint Presentation</vt:lpstr>
      <vt:lpstr>PowerPoint Presentation</vt:lpstr>
      <vt:lpstr>PowerPoint Presentation</vt:lpstr>
      <vt:lpstr>So Why Is This?</vt:lpstr>
      <vt:lpstr>PowerPoint Presentation</vt:lpstr>
      <vt:lpstr>Are Pediatric Fellows Financially Literate?</vt:lpstr>
      <vt:lpstr>Poor Financial Literacy</vt:lpstr>
      <vt:lpstr>Burnout</vt:lpstr>
      <vt:lpstr>Financial Literacy Can Affect Wellness</vt:lpstr>
      <vt:lpstr>Why Should I Care as a Resident?</vt:lpstr>
      <vt:lpstr>WCI’s 4 Steps to Build Wealth</vt:lpstr>
      <vt:lpstr>Principles</vt:lpstr>
      <vt:lpstr>Where Are You Today?</vt:lpstr>
      <vt:lpstr>Where Do You Want to Be?</vt:lpstr>
      <vt:lpstr>Financial Independence (FI)</vt:lpstr>
      <vt:lpstr>Financial Independence (FI)</vt:lpstr>
      <vt:lpstr>How Do I Reach FI?</vt:lpstr>
      <vt:lpstr>High Yield Topics</vt:lpstr>
      <vt:lpstr>1. Long-Term Financial Goals</vt:lpstr>
      <vt:lpstr>1. Long Term Financial Goals</vt:lpstr>
      <vt:lpstr>2. Budgeting</vt:lpstr>
      <vt:lpstr>3. Insurance</vt:lpstr>
      <vt:lpstr>Disability Insurance</vt:lpstr>
      <vt:lpstr>Disability Insurance</vt:lpstr>
      <vt:lpstr>Disability Insurance</vt:lpstr>
      <vt:lpstr>Life Insurance</vt:lpstr>
      <vt:lpstr>Other Insurance</vt:lpstr>
      <vt:lpstr>Other Insurance</vt:lpstr>
      <vt:lpstr>4. Debt Reduction</vt:lpstr>
      <vt:lpstr>4. Debt Reduction</vt:lpstr>
      <vt:lpstr>4. Debt Reduction</vt:lpstr>
      <vt:lpstr>5. Retirement Accounts</vt:lpstr>
      <vt:lpstr>Traditional vs. Roth</vt:lpstr>
      <vt:lpstr>5. Retirement Accounts</vt:lpstr>
      <vt:lpstr>6. Investing</vt:lpstr>
      <vt:lpstr>Compound Interest</vt:lpstr>
      <vt:lpstr>PowerPoint Presentation</vt:lpstr>
      <vt:lpstr>Savings Rate vs. Investment Returns</vt:lpstr>
      <vt:lpstr>PowerPoint Presentation</vt:lpstr>
      <vt:lpstr>Compound Interest</vt:lpstr>
      <vt:lpstr>PowerPoint Presentation</vt:lpstr>
      <vt:lpstr>Asset Allocation</vt:lpstr>
      <vt:lpstr>Rule of 72</vt:lpstr>
      <vt:lpstr>Fees Matter</vt:lpstr>
      <vt:lpstr>PowerPoint Presentation</vt:lpstr>
      <vt:lpstr>PowerPoint Presentation</vt:lpstr>
      <vt:lpstr>Easy Solution</vt:lpstr>
      <vt:lpstr>Vanguard Target Retirement Fund</vt:lpstr>
      <vt:lpstr>7. College Savings</vt:lpstr>
      <vt:lpstr>8. Asset Protection</vt:lpstr>
      <vt:lpstr>8. Asset Protection</vt:lpstr>
      <vt:lpstr>9. Estate Planning</vt:lpstr>
      <vt:lpstr>Financial Education</vt:lpstr>
      <vt:lpstr>What To Do</vt:lpstr>
      <vt:lpstr>What To Do</vt:lpstr>
      <vt:lpstr>WCI’s Resident Waterfall</vt:lpstr>
      <vt:lpstr>Good Place to Start…</vt:lpstr>
      <vt:lpstr>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Literacy and Wellness</dc:title>
  <dc:creator>Katie Yanagisawa</dc:creator>
  <cp:lastModifiedBy>Wynne, Kathryn</cp:lastModifiedBy>
  <cp:revision>165</cp:revision>
  <cp:lastPrinted>2021-06-21T21:09:40Z</cp:lastPrinted>
  <dcterms:created xsi:type="dcterms:W3CDTF">2020-04-13T16:38:28Z</dcterms:created>
  <dcterms:modified xsi:type="dcterms:W3CDTF">2025-07-09T17:38:39Z</dcterms:modified>
</cp:coreProperties>
</file>