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Lst>
  <p:sldSz cy="5143500" cx="9144000"/>
  <p:notesSz cx="6858000" cy="9144000"/>
  <p:embeddedFontLst>
    <p:embeddedFont>
      <p:font typeface="Comfortaa"/>
      <p:regular r:id="rId74"/>
      <p:bold r:id="rId7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31" Type="http://schemas.openxmlformats.org/officeDocument/2006/relationships/slide" Target="slides/slide26.xml"/><Relationship Id="rId75" Type="http://schemas.openxmlformats.org/officeDocument/2006/relationships/font" Target="fonts/Comfortaa-bold.fntdata"/><Relationship Id="rId30" Type="http://schemas.openxmlformats.org/officeDocument/2006/relationships/slide" Target="slides/slide25.xml"/><Relationship Id="rId74" Type="http://schemas.openxmlformats.org/officeDocument/2006/relationships/font" Target="fonts/Comfortaa-regular.fntdata"/><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71" Type="http://schemas.openxmlformats.org/officeDocument/2006/relationships/slide" Target="slides/slide66.xml"/><Relationship Id="rId70" Type="http://schemas.openxmlformats.org/officeDocument/2006/relationships/slide" Target="slides/slide65.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slide" Target="slides/slide64.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Good morning, everybody. It’s nice to see everyone. For those who I’ve yet to meet, my name is John Ryan. I was one of the Pedi Chief Resident’s last year and am currently working in the Primary Care Clinic in the Benedict Building and two days a week in West Pod. I’m excited to have the opportunity to host the first lecture of the Clinical Educator Curriculum conference series. This talk will focus on how to give a Morning Report. Now as a past chief, I have witnessed and given a fair number of morning reports over the years and have many opinions on the subject. That said, I am no expert in graduate medical educational research and would have been in no position to give this talk without the help of my Med Peds friend and colleague Harun Thimmiah and the new GME Education Specialist Reid Evans, both of whom were instrumental in getting this talk together and kicking off this series. Anyway, without further ado, let’s begin.</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9de5205449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9de5205449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SMART. The first letter, S, stands for...</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9de5205449_0_2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9de5205449_0_2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Specific</a:t>
            </a:r>
            <a:r>
              <a:rPr lang="en"/>
              <a:t>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9de5205449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9de5205449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 a good learning objective should be able to answer the question:</a:t>
            </a:r>
            <a:r>
              <a:rPr lang="en"/>
              <a:t> what action will be performed and by who? The “M” stands for...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9de5205449_0_2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9de5205449_0_2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Measurable.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9de5205449_0_2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9de5205449_0_2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will success of this objective be measured? In other words, can you test that your audience has successfully achieved the objective. “A” stands for...</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9de5205449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9de5205449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Attainable.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9de5205449_0_2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9de5205449_0_2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Can this objective be achieved in the time allowed with the resources at your disposal? So in the case of morning report, is this objective </a:t>
            </a:r>
            <a:r>
              <a:rPr lang="en"/>
              <a:t>feasible</a:t>
            </a:r>
            <a:r>
              <a:rPr lang="en"/>
              <a:t> in the time you have? The “R” stands for...</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9de5205449_0_2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9de5205449_0_2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Relevant.</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9de5205449_0_2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9de5205449_0_2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Basically is the objective applicable to your audience. In other words, can residents leave the room and immediately use what they’ve learned in their clinical practice? And lastly, “T”...</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9de5205449_0_2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9de5205449_0_2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Time-bound.</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9afadda9f1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9afadda9f1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First I’d like to review the objectives for this talk.  At the conclusion of this talk learners should be able to: </a:t>
            </a:r>
            <a:endParaRPr>
              <a:solidFill>
                <a:srgbClr val="201F1E"/>
              </a:solidFill>
            </a:endParaRPr>
          </a:p>
          <a:p>
            <a:pPr indent="0" lvl="0" marL="0" rtl="0" algn="l">
              <a:lnSpc>
                <a:spcPct val="115000"/>
              </a:lnSpc>
              <a:spcBef>
                <a:spcPts val="0"/>
              </a:spcBef>
              <a:spcAft>
                <a:spcPts val="0"/>
              </a:spcAft>
              <a:buNone/>
            </a:pPr>
            <a:r>
              <a:rPr lang="en">
                <a:solidFill>
                  <a:srgbClr val="201F1E"/>
                </a:solidFill>
              </a:rPr>
              <a:t>1. Choose an appropriate clinical case for morning report</a:t>
            </a:r>
            <a:endParaRPr>
              <a:solidFill>
                <a:srgbClr val="201F1E"/>
              </a:solidFill>
            </a:endParaRPr>
          </a:p>
          <a:p>
            <a:pPr indent="0" lvl="0" marL="0" rtl="0" algn="l">
              <a:lnSpc>
                <a:spcPct val="115000"/>
              </a:lnSpc>
              <a:spcBef>
                <a:spcPts val="0"/>
              </a:spcBef>
              <a:spcAft>
                <a:spcPts val="0"/>
              </a:spcAft>
              <a:buNone/>
            </a:pPr>
            <a:r>
              <a:rPr lang="en">
                <a:solidFill>
                  <a:srgbClr val="201F1E"/>
                </a:solidFill>
              </a:rPr>
              <a:t>2. Create learning objectives that improve clinical reasoning</a:t>
            </a:r>
            <a:endParaRPr>
              <a:solidFill>
                <a:srgbClr val="201F1E"/>
              </a:solidFill>
            </a:endParaRPr>
          </a:p>
          <a:p>
            <a:pPr indent="0" lvl="0" marL="0" rtl="0" algn="l">
              <a:lnSpc>
                <a:spcPct val="115000"/>
              </a:lnSpc>
              <a:spcBef>
                <a:spcPts val="0"/>
              </a:spcBef>
              <a:spcAft>
                <a:spcPts val="0"/>
              </a:spcAft>
              <a:buNone/>
            </a:pPr>
            <a:r>
              <a:rPr lang="en">
                <a:solidFill>
                  <a:srgbClr val="201F1E"/>
                </a:solidFill>
              </a:rPr>
              <a:t>3. Structure a morning report presentation</a:t>
            </a:r>
            <a:endParaRPr>
              <a:solidFill>
                <a:srgbClr val="201F1E"/>
              </a:solidFill>
            </a:endParaRPr>
          </a:p>
          <a:p>
            <a:pPr indent="0" lvl="0" marL="0" rtl="0" algn="l">
              <a:lnSpc>
                <a:spcPct val="115000"/>
              </a:lnSpc>
              <a:spcBef>
                <a:spcPts val="0"/>
              </a:spcBef>
              <a:spcAft>
                <a:spcPts val="0"/>
              </a:spcAft>
              <a:buNone/>
            </a:pPr>
            <a:r>
              <a:rPr lang="en">
                <a:solidFill>
                  <a:srgbClr val="201F1E"/>
                </a:solidFill>
              </a:rPr>
              <a:t>4. Mediate discussion</a:t>
            </a:r>
            <a:endParaRPr>
              <a:solidFill>
                <a:srgbClr val="201F1E"/>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9de5205449_0_2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9de5205449_0_2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When will the objective be achieved? For morning report, the answer should be: at the end of the conference. Don’t dismiss your coresidents from Morning Report with homework if you can help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So the easiest way to satisfy most of these requirements is to simply choose the right verb when creating your learning objective.</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9de5205449_0_2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9de5205449_0_2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example, some verbs describe actions that are difficult to measure and should be avoided. These are called “weak verbs.” Some examples include:</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9de5205449_0_3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9de5205449_0_3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en"/>
              <a:t>Verbs like “understand, know, appreciate, believe”. Again it’s hard to objectively measure if a resident “appreciates” or “understands” something.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Instead, choose...</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9de5205449_0_3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9de5205449_0_3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Action verbs. So action verbs describe an action which is objective and measurable and make for stronger learning objectives. Examples include: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9ae309258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9ae309258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Define, identify, interpret, distinguish. These are action verbs because you can test if a resident can correctly define a term or interpret a test. </a:t>
            </a:r>
            <a:r>
              <a:rPr lang="en"/>
              <a:t>So we’ll take a minute to look at a couple of examples…</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9de5205449_0_3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9de5205449_0_3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First, a weak learning objective.</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9de5205449_0_3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9de5205449_0_3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a:t>
            </a:r>
            <a:r>
              <a:rPr lang="en"/>
              <a:t>ere the learning objective is to, “Review urinalysis and its role in diagnosing UTIs.” So there is no measurable way to determine whether urinalysis was successfully “reviewed” as the verb is a bit “weak.” We can test the strength of the objective be inserting the following phrase before it:</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9de5205449_0_3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9de5205449_0_3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en"/>
              <a:t>After this morning report, residents should be able to… and then our objective - review urinalysis and its role in diagnosing UTIs. If the sentence is a bit wonky or doesn’t make sense, it’s probably not a great learning objective.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If we instead rephrased the learning objective to...</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9de5205449_0_3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9de5205449_0_3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“Interpret urinalysis in a teenager with dysuria” and then inserted the same statement as above...</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9de5205449_0_3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9de5205449_0_3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 get, “After this morning report, residents should be able to interpret urinalysis in a teenager with dysuria.” This sentence makes a lot more sense and is measurable in that we could show an example </a:t>
            </a:r>
            <a:r>
              <a:rPr lang="en"/>
              <a:t>urinalysis to a resident</a:t>
            </a:r>
            <a:r>
              <a:rPr lang="en"/>
              <a:t> and test if they can interpret it.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9afadda9f1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9afadda9f1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Here’s an overview of our talk this morning. As you can see, it closely follows our learning objectives today.</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9de5205449_0_3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9de5205449_0_3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So now that we know what a learning objective is, what makes a good “Morning Report” learning objective? In one word, I would say…</a:t>
            </a:r>
            <a:endParaRPr>
              <a:solidFill>
                <a:srgbClr val="201F1E"/>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9de5205449_0_4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9de5205449_0_4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A good morning report learning objective, shouldn’t simply teach facts, but should teach the process by which we obtain and interpret data to accuately diagnosis and treat a patient. </a:t>
            </a:r>
            <a:endParaRPr>
              <a:solidFill>
                <a:srgbClr val="201F1E"/>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9de5205449_0_4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9de5205449_0_4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By this same token, a good morning report should be clinically applicable. What I mean is, is this learning objective useful to your coresidents? Can they use what they learned in your morning report in their clinical practice?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 </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Now, when I’m considering a patient for Morning Report, I find it helpful to first break the Morning Report into its major components and see where the learning objectives I’m considering fit in the Morning Report’s greater Structure.</a:t>
            </a:r>
            <a:endParaRPr>
              <a:solidFill>
                <a:srgbClr val="201F1E"/>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9de5205449_0_4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9de5205449_0_4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For example, most morning reports are structured beginning with the patient presentation, which includes the chief complaint and HPI. It then advances through the physical exam, differential diagnosis, work-up and ultimately final diagnosis and management. I find it helpful to go through this structure </a:t>
            </a:r>
            <a:r>
              <a:rPr lang="en">
                <a:solidFill>
                  <a:srgbClr val="201F1E"/>
                </a:solidFill>
              </a:rPr>
              <a:t>sequentially</a:t>
            </a:r>
            <a:r>
              <a:rPr lang="en">
                <a:solidFill>
                  <a:srgbClr val="201F1E"/>
                </a:solidFill>
              </a:rPr>
              <a:t> to determine where your learning objectives fit. It may also reveal potential learning objectives you hadn’t previously considered. </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So we’ll now briefly go through each part of the morning report and discuss potential learning objectives.</a:t>
            </a:r>
            <a:endParaRPr>
              <a:solidFill>
                <a:srgbClr val="201F1E"/>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9de5205449_0_3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9de5205449_0_3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We’ll start with the patient’s presentation. A potential learning objective related to a patient’s presentation might be: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 Residents should be able to r</a:t>
            </a:r>
            <a:r>
              <a:rPr lang="en">
                <a:solidFill>
                  <a:srgbClr val="201F1E"/>
                </a:solidFill>
              </a:rPr>
              <a:t>ecognize the presentation of this uncommon diagnosis</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For example, this might be a good learning objective for a patient presenting with decreased mental status and found to have ADEM. ADEM is an uncommon diagnosis which should be suspected based a the patient’s presenting history.</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An alternative learning objective could be</a:t>
            </a:r>
            <a:endParaRPr>
              <a:solidFill>
                <a:srgbClr val="201F1E"/>
              </a:solidFill>
            </a:endParaRPr>
          </a:p>
          <a:p>
            <a:pPr indent="0" lvl="0" marL="0" rtl="0" algn="l">
              <a:lnSpc>
                <a:spcPct val="115000"/>
              </a:lnSpc>
              <a:spcBef>
                <a:spcPts val="0"/>
              </a:spcBef>
              <a:spcAft>
                <a:spcPts val="0"/>
              </a:spcAft>
              <a:buNone/>
            </a:pPr>
            <a:r>
              <a:rPr lang="en">
                <a:solidFill>
                  <a:srgbClr val="201F1E"/>
                </a:solidFill>
              </a:rPr>
              <a:t>- Residents should be able to identify an uncommon complication of a common illness.</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For example, this may be a good learning objective for a patient with a recent diagnosis of mononucleosis presenting with pallor and abdominal pain and found to have a splenic rupture. In this case, mononucleosis is a common illness, and splenic rupture an uncommon complication.</a:t>
            </a:r>
            <a:endParaRPr>
              <a:solidFill>
                <a:srgbClr val="201F1E"/>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9de5205449_0_3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9de5205449_0_3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Moving onto the physical exam, potential learning objectives could include: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 Residents should be able to p</a:t>
            </a:r>
            <a:r>
              <a:rPr lang="en">
                <a:solidFill>
                  <a:srgbClr val="201F1E"/>
                </a:solidFill>
              </a:rPr>
              <a:t>erform a specific physical exam maneuver</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This might be appropriate for a case involving a teenager presenting with a sports related knee injury. The knee exam is a relatively complicated procedure and pediatric residents don’t get a lot of practice with it.</a:t>
            </a:r>
            <a:endParaRPr>
              <a:solidFill>
                <a:srgbClr val="201F1E"/>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9de5205449_0_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1" name="Google Shape;261;g9de5205449_0_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The differential diagnosis can be a particularly fruitful area for learning objectives, as most residents like to choose interesting diagnoses for their morning reports. However, simply making your audience aware that a diagnosis exists isn’t very helpful. It is more helpful to provide the audience with a model by which to navigate a specific differential.</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For example, if your case is a toddler presenting with isolated vomiting who is ultimately found to have a brain tumor. A learning objective of:</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aware that brain tumors occur in children” is not really adequate.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Instead, the learning objective should provide the residents with a model which they can use to navigate the differential on their own in future to get to the diagnosis of intracranial mass. So a better learning objective would therefore be: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able to apply an algorithm for the chief complaint of vomiting to arrive at a diagnosis or set of diagnoses.” </a:t>
            </a:r>
            <a:endParaRPr>
              <a:solidFill>
                <a:srgbClr val="201F1E"/>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9de5205449_0_3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9de5205449_0_3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I would recommend carefully parsing through the work up for your patient, as there are almost always applicable learning objectives suitable for teaching residents. </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For example, if you choose the case of a </a:t>
            </a:r>
            <a:r>
              <a:rPr lang="en">
                <a:solidFill>
                  <a:srgbClr val="201F1E"/>
                </a:solidFill>
              </a:rPr>
              <a:t>9 year old presenting with tachypnea, altered mental status and a blood glucose of 300 who is ultimately found to have type 1 diabetes, an e</a:t>
            </a:r>
            <a:r>
              <a:rPr lang="en">
                <a:solidFill>
                  <a:srgbClr val="201F1E"/>
                </a:solidFill>
              </a:rPr>
              <a:t>xample learning objective might be: </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 Residents should be able to p</a:t>
            </a:r>
            <a:r>
              <a:rPr lang="en">
                <a:solidFill>
                  <a:srgbClr val="201F1E"/>
                </a:solidFill>
              </a:rPr>
              <a:t>erform the initial laboratory evaluation for a patient presenting with a history concerning for diabetic ketoacidosis.</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Alternatively, if you present a case</a:t>
            </a:r>
            <a:r>
              <a:rPr lang="en">
                <a:solidFill>
                  <a:srgbClr val="201F1E"/>
                </a:solidFill>
              </a:rPr>
              <a:t> of an infant presenting with fussiness and poor feeding in the setting of tachycardia and ultimately diagnosed with supraventricular tachycardia, your learning objective might be: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 Residents should be able to distinguish supraventricular tachycardia from sinus tachycardia on an EKG.</a:t>
            </a:r>
            <a:endParaRPr>
              <a:solidFill>
                <a:srgbClr val="201F1E"/>
              </a:solidFil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9de5205449_0_3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9de5205449_0_3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Lastly, m</a:t>
            </a:r>
            <a:r>
              <a:rPr lang="en">
                <a:solidFill>
                  <a:srgbClr val="201F1E"/>
                </a:solidFill>
              </a:rPr>
              <a:t>anagement. I feel that this section is the least used by residents in their morning reports despite many opportunities for learning objectives. For example, most cases have learning objectives related to management. These might include: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able to develop a treatment plan for an infant with eczema”</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able to determine empiric antibiotics for a patient with dysuria and this urinalysis.”</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And remember, management isn’t limited to medications. Some of my personal favorite teaching points address logistical hospital workflow questions.</a:t>
            </a:r>
            <a:endParaRPr>
              <a:solidFill>
                <a:srgbClr val="201F1E"/>
              </a:solidFill>
            </a:endParaRPr>
          </a:p>
          <a:p>
            <a:pPr indent="0" lvl="0" marL="0" rtl="0" algn="l">
              <a:lnSpc>
                <a:spcPct val="115000"/>
              </a:lnSpc>
              <a:spcBef>
                <a:spcPts val="0"/>
              </a:spcBef>
              <a:spcAft>
                <a:spcPts val="0"/>
              </a:spcAft>
              <a:buNone/>
            </a:pPr>
            <a:r>
              <a:rPr lang="en">
                <a:solidFill>
                  <a:srgbClr val="201F1E"/>
                </a:solidFill>
              </a:rPr>
              <a:t> </a:t>
            </a:r>
            <a:endParaRPr>
              <a:solidFill>
                <a:srgbClr val="201F1E"/>
              </a:solidFill>
            </a:endParaRPr>
          </a:p>
          <a:p>
            <a:pPr indent="0" lvl="0" marL="0" rtl="0" algn="l">
              <a:lnSpc>
                <a:spcPct val="115000"/>
              </a:lnSpc>
              <a:spcBef>
                <a:spcPts val="0"/>
              </a:spcBef>
              <a:spcAft>
                <a:spcPts val="0"/>
              </a:spcAft>
              <a:buNone/>
            </a:pPr>
            <a:r>
              <a:rPr lang="en">
                <a:solidFill>
                  <a:srgbClr val="201F1E"/>
                </a:solidFill>
              </a:rPr>
              <a:t>For example</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able to identify the location of the UMass blood bank” - you know, for when your sickle cell patient arrives in shock with splenic sequestration and you need to personally run, not walk, to your nearest blood bank.</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Or</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“Residents should be able to manually </a:t>
            </a:r>
            <a:r>
              <a:rPr lang="en">
                <a:solidFill>
                  <a:srgbClr val="201F1E"/>
                </a:solidFill>
              </a:rPr>
              <a:t>detorse</a:t>
            </a:r>
            <a:r>
              <a:rPr lang="en">
                <a:solidFill>
                  <a:srgbClr val="201F1E"/>
                </a:solidFill>
              </a:rPr>
              <a:t> of a torsed testicle” - so yeah, unless you’re in the Yukon, you shouldn’t be manually detorsing testicles unless and urologist tells you to.</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a:t>
            </a:r>
            <a:endParaRPr>
              <a:solidFill>
                <a:srgbClr val="201F1E"/>
              </a:solidFill>
            </a:endParaRPr>
          </a:p>
          <a:p>
            <a:pPr indent="0" lvl="0" marL="0" rtl="0" algn="l">
              <a:lnSpc>
                <a:spcPct val="115000"/>
              </a:lnSpc>
              <a:spcBef>
                <a:spcPts val="0"/>
              </a:spcBef>
              <a:spcAft>
                <a:spcPts val="0"/>
              </a:spcAft>
              <a:buNone/>
            </a:pPr>
            <a:r>
              <a:t/>
            </a:r>
            <a:endParaRPr>
              <a:solidFill>
                <a:srgbClr val="201F1E"/>
              </a:solidFill>
            </a:endParaRPr>
          </a:p>
          <a:p>
            <a:pPr indent="0" lvl="0" marL="0" rtl="0" algn="l">
              <a:lnSpc>
                <a:spcPct val="115000"/>
              </a:lnSpc>
              <a:spcBef>
                <a:spcPts val="0"/>
              </a:spcBef>
              <a:spcAft>
                <a:spcPts val="0"/>
              </a:spcAft>
              <a:buNone/>
            </a:pPr>
            <a:r>
              <a:rPr lang="en">
                <a:solidFill>
                  <a:srgbClr val="201F1E"/>
                </a:solidFill>
              </a:rPr>
              <a:t>Anyway...</a:t>
            </a:r>
            <a:endParaRPr>
              <a:solidFill>
                <a:srgbClr val="201F1E"/>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9afadda9f1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9afadda9f1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 now we’ve discussed how to choose an appropriate clinical case for morning report and this choice is inextricably linked to the morning report’s learning objectives. We’ve defined what a learning objective is, what makes a good one, and where you might find them in your patient case. Next…</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9afadda9f1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9afadda9f1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We’ll start with how to choose an appropriate clinical case.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9afadda9f1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9afadda9f1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We’ll next take a look at how to structure a morning report.</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9de5205449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9de5205449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first thing to consider when structuring your morning report is audience engagement. So first and foremost, establish atmosphere. </a:t>
            </a:r>
            <a:r>
              <a:rPr lang="en">
                <a:solidFill>
                  <a:schemeClr val="dk1"/>
                </a:solidFill>
              </a:rPr>
              <a:t>Where are you? What shift? What time of year? What are the circumstances under which you meet the patient? These details will help your audience identify with the story you’re about to tell.</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It might be necessary to withhold or alter information to maintain the story’s suspense. Remember you’re not just a resident but a storyteller here and are therefore allowed a bit of artistic license when it comes to the truth.</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example, if a question is asked that you don’t know the answer to but you know is irrelevant to the resulting diagnosis and your learning objectives, it’s alright to fabricate neutral answers to maintain momentum and the illusion that you have full control of the story. Don’t know what the patient’s mother does for work? She’s a jail warden. Any pets? 6 dogs 8 cats. Again, maintain their attention, a morning report is part performance. In addition to being a storyteller, you’re also a shepherd. You’re guiding the audience along a path of your choosing and can manipulate reality to keep it the way you want. Someone asks for a piece of history that will prematurely reveal the diagnosis? Answer that that piece of history is unknown.</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You might also play with the timeline of the patient case. For example, if a patient presented from an OSH hospital with work-up that revealed your interesting diagnosis, it might make sense to report that the results are pending or even that no OSH workup was performed to preserve the mystery. You can reveal these results later when it better serves your talk.</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a:solidFill>
                  <a:schemeClr val="dk1"/>
                </a:solidFill>
              </a:rPr>
              <a:t>Furthermore, the order in which you present the broad sections of a Morning Report is flexible. For example, as residents, when we discuss an admission over the phone or hear EMS call from the ED, we are often creating a differential diagnosis before we physically see the patient and perform a physical exam. So you may wish to discuss the differential diagnosis prior to providing the physical exam or even prior to receiving the whole history.</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9de520544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9de520544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Although audience engagement is important, the broad structure of your morning report should highlight your chosen learning objectives. The best part of the Morning Report format is its flexibility. You can make it serve what you want to teach. Let’s take a look at the general structure of a morning report and how it might change depending on your case.</a:t>
            </a:r>
            <a:endParaRPr sz="1400"/>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9de5205449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9de5205449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So under normal circumstances, your chief complaint and HPI section of your morning report should be relatively brief. There may be some teaching points regarding history taking, though these skills are usually at the medical student level. </a:t>
            </a:r>
            <a:endParaRPr/>
          </a:p>
          <a:p>
            <a:pPr indent="0" lvl="0" marL="0" rtl="0" algn="l">
              <a:lnSpc>
                <a:spcPct val="115000"/>
              </a:lnSpc>
              <a:spcBef>
                <a:spcPts val="0"/>
              </a:spcBef>
              <a:spcAft>
                <a:spcPts val="0"/>
              </a:spcAft>
              <a:buNone/>
            </a:pPr>
            <a:r>
              <a:t/>
            </a:r>
            <a:endParaRPr/>
          </a:p>
          <a:p>
            <a:pPr indent="0" lvl="0" marL="0" rtl="0" algn="l">
              <a:lnSpc>
                <a:spcPct val="115000"/>
              </a:lnSpc>
              <a:spcBef>
                <a:spcPts val="0"/>
              </a:spcBef>
              <a:spcAft>
                <a:spcPts val="0"/>
              </a:spcAft>
              <a:buNone/>
            </a:pPr>
            <a:r>
              <a:rPr lang="en"/>
              <a:t>An exception might be if you’re presenting a physical child abuse case and one of your teaching points is how to take a history and document suspected child abuse. Under this circumstance, it might make sense to dedicate most of your time to a discussion on how to obtain and document a history in such a case.</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9de520544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9de520544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The same holds true for physical exam. We’ve all graduated medical school and hopefully have a pretty solid grasp on the physical exam. This section should be discussed very briefly, unless again, you have a specific teaching point regarding the physical exam you wish to share.</a:t>
            </a:r>
            <a:endParaRPr/>
          </a:p>
          <a:p>
            <a:pPr indent="0" lvl="0" marL="0" rtl="0" algn="l">
              <a:lnSpc>
                <a:spcPct val="115000"/>
              </a:lnSpc>
              <a:spcBef>
                <a:spcPts val="0"/>
              </a:spcBef>
              <a:spcAft>
                <a:spcPts val="0"/>
              </a:spcAft>
              <a:buNone/>
            </a:pPr>
            <a:r>
              <a:t/>
            </a:r>
            <a:endParaRPr/>
          </a:p>
          <a:p>
            <a:pPr indent="0" lvl="0" marL="0" rtl="0" algn="l">
              <a:lnSpc>
                <a:spcPct val="115000"/>
              </a:lnSpc>
              <a:spcBef>
                <a:spcPts val="0"/>
              </a:spcBef>
              <a:spcAft>
                <a:spcPts val="0"/>
              </a:spcAft>
              <a:buClr>
                <a:schemeClr val="dk1"/>
              </a:buClr>
              <a:buSzPts val="1100"/>
              <a:buFont typeface="Arial"/>
              <a:buNone/>
            </a:pPr>
            <a:r>
              <a:rPr lang="en"/>
              <a:t>For example, i</a:t>
            </a:r>
            <a:r>
              <a:rPr lang="en"/>
              <a:t>f your case is a teenager with knee pain and your teaching objective is to teach the audience a knee exam, as in Jess Andrade’s wonderful MR last year, you might dedicate most of your time to demonstrating how to perform a knee exam and consequently spend less time on work-up and management of the patient.</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9de5205449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9de5205449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 feel like the bulk of Morning Reports I see focus most time discussing the differential diagnosis. This makes sense if you’re discussing an uncommon diagnosis with a common diagnosis or an uncommon presentation of a common diagnosis and the differential is the focus of your teaching objectives. However, the differential diagnosis for most bread and butter cases can be reviewed briefly.</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g9de5205449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1" name="Google Shape;321;g9de5205449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As I’ve said before, t</a:t>
            </a:r>
            <a:r>
              <a:rPr lang="en"/>
              <a:t>he work-up is a rich opportunity for learning objectives and in most cases should take up a proportionally large part of your talk. For example, your learning objectives may concern interpreting CSF cell counts, hemoglobin electrophoresis, urine cultures or x-ray findings. Going into detail on interpreting tests we use every day is almost always helpful. It also allows  you to take bread and butter diagnoses and turn them into great morning reports.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9de5205449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7" name="Google Shape;327;g9de5205449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And lastly, management. I find that a minority of morning reports focus on the management of a diagnosis, though I think this is a missed opportunity. For example, we all get a fair amount of experience treating patients emergently in which little history is known or a diagnosis is already made and we’re managing a complication. This is an opportunity to dig deep into the PALS algorithms, neonatal resuscitation, or treatment of asthma, seizures, or anaphylaxis.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If intensive care isn’t your thing, there are also plenty of outpatient diagnoses with way too many treatment options which often make for confusing decisions in continuity clinic. For example, discussing guidelines for acne, constipation, ADHD or eczema would be extremely helpful for all in attendance.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So again, these sections do not deserve equal time. Keep your talk on schedule to address what you want your audience to take away after they leave.</a:t>
            </a:r>
            <a:endParaRPr/>
          </a:p>
          <a:p>
            <a:pPr indent="0" lvl="0" marL="0" rtl="0" algn="l">
              <a:lnSpc>
                <a:spcPct val="115000"/>
              </a:lnSpc>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9afadda9f1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9afadda9f1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And keeping your audience on track is a perfect segue to our next, and last section...</a:t>
            </a:r>
            <a:endParaRPr sz="1400"/>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9afadda9f1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9afadda9f1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Facilitate discussion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9afadda9f1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9afadda9f1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Firstmost, choose a case in which you are personally invested. What I mean by this, is think about cases that affected you personally. These are often clinical encounters in which errors in care were made or nearly made. Cases in which small decisions had big consequences. These cases often have a dramatic or theatrical element which will make them more fun to prepare for and, when you’re presenting them, help your audience stay engaged. Excitement is contagious and the audience will follow your lead. If you care, it will make it much easier for your audience to care. </a:t>
            </a:r>
            <a:endParaRPr>
              <a:solidFill>
                <a:srgbClr val="201F1E"/>
              </a:solidFill>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9ae309258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5" name="Google Shape;345;g9ae309258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a:t>
            </a:r>
            <a:endParaRPr b="1">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9de5205449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0" name="Google Shape;350;g9de5205449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Comfortaa"/>
              <a:buChar char="-"/>
            </a:pPr>
            <a:r>
              <a:rPr lang="en"/>
              <a:t>Yeah, this is hard. The audience at an average morning report includes your co-residents but also 3rd year medical students, fourth year medical students and faculty from various specialties. Although it might be easy to </a:t>
            </a:r>
            <a:r>
              <a:rPr lang="en"/>
              <a:t>corral</a:t>
            </a:r>
            <a:r>
              <a:rPr lang="en"/>
              <a:t> your coresidents and medical students, corraling your attendings can be difficult and sometimes awkward. </a:t>
            </a:r>
            <a:endParaRPr b="1">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g9de5205449_0_4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9de5205449_0_4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And then you add the zoom component. Making discussion happen with an in person conference is difficult enough, but trying to mediate discussion with a virtual format presents a whole new set of obstacles. Now, I’m not going to pretend to be an authority of mediating zoom discussions. As you may have noticed, I have not structured this talk to be interactive for that very reason. What I’m going to do instead is share some thoughts on how to engage your audience that is applicable regardless of the conferences format.</a:t>
            </a:r>
            <a:endParaRPr sz="1400"/>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g9de5205449_0_4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2" name="Google Shape;362;g9de5205449_0_4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g9de5205449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8" name="Google Shape;368;g9de5205449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Here are some tricks and tips for mediating discussion...</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g9de5205449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4" name="Google Shape;374;g9de5205449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 by knowing your audience. Like I mentioned before, you’re going to have several levels of learners in the room and although your learning objectives should be geared to a resident level of learning, it’s important to engage all levels in discussion. Fortunately, the standard format of a morning report typically progresses with increased complexity. It starts with the HPI and the physical exam, which should be well within the comfort level of a 3rd year medical student. It then progresses to the differential diagnosis where sub-interns and our interns may fall. And it ends with the work-up and management plan which falls more in the senior resident wheelhouse. Be sure to target these specific learners as you progress through these sections. Although you might not want to call out individual residents or students, calling out certain levels, like interns or 3rd year students will encourage a response without putting any individual on the spot. </a:t>
            </a:r>
            <a:endParaRPr>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rPr lang="en"/>
              <a:t>Now faculty require a bit of a different approach. They require</a:t>
            </a:r>
            <a:r>
              <a:rPr lang="en"/>
              <a:t> </a:t>
            </a:r>
            <a:r>
              <a:rPr lang="en"/>
              <a:t>you to be proactive. Invite specific faculty who were either involved in the case or specialize in your learning objectives. Discussing your case or at least your learning objectives with them beforehand can reduce the risk of the specialist contradicting your teaching points in the middle of your morning report. Knowing their feelings on a subject before you present can be very helpful.</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In addition, I’d recommend preparing questions for specific faculty. Ask a primary care doctor how they would handle such a case in the outpatient setting, or ask a hospitalist if how the patient presented is consistent with their experience, or ask a specialist about how they follow these patients after discharge.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It is your job during morning report to put people at ease and engage them in discussion.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g9c04585dc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0" name="Google Shape;380;g9c04585dc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g9de5205449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6" name="Google Shape;386;g9de5205449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When engaging your audience with questions, keep them open-ended. </a:t>
            </a:r>
            <a:r>
              <a:rPr lang="en">
                <a:solidFill>
                  <a:schemeClr val="dk1"/>
                </a:solidFill>
              </a:rPr>
              <a:t>Ask them to interpret vital signs, a CBC, an EKG or X-ray. Also, reinforce correct answers. Explain why the student or resident is correct. Have the learner explain what part of the CBC lead them to believe the CBC was consistent with iron deficiency, ask what process they used to read the EKG or X-ray.</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By reviewing the chart, you should also know which other residents were involved in the patient’s care. Asking them to share their experience with the patient either before or since they’ve been discharged can be helpful. They may have a fresh perspective on the case that sheds light on certain decisions that were made.</a:t>
            </a:r>
            <a:endParaRPr>
              <a:solidFill>
                <a:schemeClr val="dk1"/>
              </a:solidFill>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g9de5205449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2" name="Google Shape;392;g9de5205449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Now, w</a:t>
            </a:r>
            <a:r>
              <a:rPr lang="en">
                <a:solidFill>
                  <a:schemeClr val="dk1"/>
                </a:solidFill>
              </a:rPr>
              <a:t>hen the audience asks for information, ask why they’re asking, ask what they’re alluding to. Don’t assume that because you know why they’re asking that the rest of the audience knows, and if you don’t know why they’re asking, you might learn something. This is also the easiest way dispel incorrect information that might otherwise be inadvertently learned.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example, if a resident asks if there is any bruising on an infant with concern for physical child abuse, a follow up question might be, “what would bruising or lack of bruising tell you?” If you don’t press the question, audience members may assume that a lack of bruising suggests that physical abuse is less likely, which could be potentially dangerous. And if you don’t know if the question is significant, ask your specialists for their opinions.</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g9de5205449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8" name="Google Shape;398;g9de5205449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And lastly, d</a:t>
            </a:r>
            <a:r>
              <a:rPr lang="en">
                <a:solidFill>
                  <a:schemeClr val="dk1"/>
                </a:solidFill>
              </a:rPr>
              <a:t>on’t stand up and get grilled during your morning report. You’re mediating a discussion. If you’re asked questions, feel free to reflect these back to the group for discussion. It’s also okay to not know all the answers. Use your specialists whenever you can. Some of the best teaching points during morning report are not prepared by you but provided by faculty during open discussion.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9de520544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9de520544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201F1E"/>
                </a:solidFill>
              </a:rPr>
              <a:t>That said, i</a:t>
            </a:r>
            <a:r>
              <a:rPr lang="en">
                <a:solidFill>
                  <a:srgbClr val="201F1E"/>
                </a:solidFill>
              </a:rPr>
              <a:t>f you’ve already used up all your traumatizing patient encounters on previous morning reports and have no drama to share, you might instead have to get excited about what you learned from a patient. So instead of choosing the dramatic, choose a case in which you learned something. And not just any something, I mean something that you’ll apply to your future patients. Choose a case in which you learned something clinically applicable. In other words, make your choice based on the case’s potential learning objectives.</a:t>
            </a:r>
            <a:endParaRPr sz="1400">
              <a:solidFill>
                <a:srgbClr val="201F1E"/>
              </a:solidFil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g9de5205449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4" name="Google Shape;404;g9de5205449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And so friends, that was a bit of a whirlwind tour of morning reports. We discussed how to pick a clinical case, including choosing a case you’re excited about and which taught you something you want to teach others. We discussed how to create effective learning objectives and how those objectives will dictate how you structure your talk. Lastly we discussed ways to mediate discussion to ensure that everyone is involved and learning.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9de5205449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9de5205449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 hope that was helpful. Obviously, this is the first time we’ve given this talk, so we welcome any feedback or questions you might have.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9de5205449_0_4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6" name="Google Shape;416;g9de5205449_0_4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9de5205449_0_3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9de5205449_0_3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400">
                <a:solidFill>
                  <a:srgbClr val="201F1E"/>
                </a:solidFill>
              </a:rPr>
              <a:t>When choosing a clinical case, think of patient care experiences in which you were</a:t>
            </a:r>
            <a:endParaRPr sz="1400">
              <a:solidFill>
                <a:srgbClr val="201F1E"/>
              </a:solidFill>
            </a:endParaRPr>
          </a:p>
          <a:p>
            <a:pPr indent="-317500" lvl="0" marL="457200" rtl="0" algn="l">
              <a:lnSpc>
                <a:spcPct val="115000"/>
              </a:lnSpc>
              <a:spcBef>
                <a:spcPts val="0"/>
              </a:spcBef>
              <a:spcAft>
                <a:spcPts val="0"/>
              </a:spcAft>
              <a:buClr>
                <a:srgbClr val="201F1E"/>
              </a:buClr>
              <a:buSzPts val="1400"/>
              <a:buChar char="-"/>
            </a:pPr>
            <a:r>
              <a:rPr lang="en" sz="1400">
                <a:solidFill>
                  <a:srgbClr val="201F1E"/>
                </a:solidFill>
              </a:rPr>
              <a:t>Personally invested</a:t>
            </a:r>
            <a:endParaRPr sz="1400">
              <a:solidFill>
                <a:srgbClr val="201F1E"/>
              </a:solidFill>
            </a:endParaRPr>
          </a:p>
          <a:p>
            <a:pPr indent="-317500" lvl="1" marL="914400" rtl="0" algn="l">
              <a:lnSpc>
                <a:spcPct val="115000"/>
              </a:lnSpc>
              <a:spcBef>
                <a:spcPts val="0"/>
              </a:spcBef>
              <a:spcAft>
                <a:spcPts val="0"/>
              </a:spcAft>
              <a:buClr>
                <a:srgbClr val="201F1E"/>
              </a:buClr>
              <a:buSzPts val="1400"/>
              <a:buChar char="-"/>
            </a:pPr>
            <a:r>
              <a:rPr lang="en" sz="1400">
                <a:solidFill>
                  <a:srgbClr val="201F1E"/>
                </a:solidFill>
              </a:rPr>
              <a:t>Was I directly involved in the patient’s care?</a:t>
            </a:r>
            <a:endParaRPr sz="1400">
              <a:solidFill>
                <a:srgbClr val="201F1E"/>
              </a:solidFill>
            </a:endParaRPr>
          </a:p>
          <a:p>
            <a:pPr indent="-317500" lvl="1" marL="914400" rtl="0" algn="l">
              <a:lnSpc>
                <a:spcPct val="115000"/>
              </a:lnSpc>
              <a:spcBef>
                <a:spcPts val="0"/>
              </a:spcBef>
              <a:spcAft>
                <a:spcPts val="0"/>
              </a:spcAft>
              <a:buClr>
                <a:srgbClr val="201F1E"/>
              </a:buClr>
              <a:buSzPts val="1400"/>
              <a:buChar char="-"/>
            </a:pPr>
            <a:r>
              <a:rPr lang="en" sz="1400">
                <a:solidFill>
                  <a:srgbClr val="201F1E"/>
                </a:solidFill>
              </a:rPr>
              <a:t>Was I longitudinally involved in patient’s care?</a:t>
            </a:r>
            <a:endParaRPr sz="1400">
              <a:solidFill>
                <a:srgbClr val="201F1E"/>
              </a:solidFill>
            </a:endParaRPr>
          </a:p>
          <a:p>
            <a:pPr indent="-317500" lvl="1" marL="914400" rtl="0" algn="l">
              <a:lnSpc>
                <a:spcPct val="115000"/>
              </a:lnSpc>
              <a:spcBef>
                <a:spcPts val="0"/>
              </a:spcBef>
              <a:spcAft>
                <a:spcPts val="0"/>
              </a:spcAft>
              <a:buClr>
                <a:srgbClr val="201F1E"/>
              </a:buClr>
              <a:buSzPts val="1400"/>
              <a:buChar char="-"/>
            </a:pPr>
            <a:r>
              <a:rPr lang="en" sz="1400">
                <a:solidFill>
                  <a:srgbClr val="201F1E"/>
                </a:solidFill>
              </a:rPr>
              <a:t>Were mistakes made or nearly made?</a:t>
            </a:r>
            <a:endParaRPr sz="1400">
              <a:solidFill>
                <a:srgbClr val="201F1E"/>
              </a:solidFill>
            </a:endParaRPr>
          </a:p>
          <a:p>
            <a:pPr indent="-317500" lvl="1" marL="914400" rtl="0" algn="l">
              <a:lnSpc>
                <a:spcPct val="115000"/>
              </a:lnSpc>
              <a:spcBef>
                <a:spcPts val="0"/>
              </a:spcBef>
              <a:spcAft>
                <a:spcPts val="0"/>
              </a:spcAft>
              <a:buClr>
                <a:srgbClr val="201F1E"/>
              </a:buClr>
              <a:buSzPts val="1400"/>
              <a:buChar char="-"/>
            </a:pPr>
            <a:r>
              <a:rPr lang="en" sz="1400">
                <a:solidFill>
                  <a:srgbClr val="201F1E"/>
                </a:solidFill>
              </a:rPr>
              <a:t>Is this something I can be excited about?</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Was the case dramatic?</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Were there theatrics or mystery?</a:t>
            </a:r>
            <a:endParaRPr sz="1400">
              <a:solidFill>
                <a:srgbClr val="201F1E"/>
              </a:solidFill>
            </a:endParaRPr>
          </a:p>
          <a:p>
            <a:pPr indent="-317500" lvl="0" marL="457200" rtl="0" algn="l">
              <a:lnSpc>
                <a:spcPct val="115000"/>
              </a:lnSpc>
              <a:spcBef>
                <a:spcPts val="0"/>
              </a:spcBef>
              <a:spcAft>
                <a:spcPts val="0"/>
              </a:spcAft>
              <a:buClr>
                <a:srgbClr val="201F1E"/>
              </a:buClr>
              <a:buSzPts val="1400"/>
              <a:buChar char="-"/>
            </a:pPr>
            <a:r>
              <a:rPr lang="en" sz="1400">
                <a:solidFill>
                  <a:srgbClr val="201F1E"/>
                </a:solidFill>
              </a:rPr>
              <a:t>Learned something that was clinically applicable</a:t>
            </a:r>
            <a:endParaRPr sz="1400">
              <a:solidFill>
                <a:srgbClr val="201F1E"/>
              </a:solidFill>
            </a:endParaRPr>
          </a:p>
          <a:p>
            <a:pPr indent="-317500" lvl="1" marL="914400" rtl="0" algn="l">
              <a:lnSpc>
                <a:spcPct val="115000"/>
              </a:lnSpc>
              <a:spcBef>
                <a:spcPts val="0"/>
              </a:spcBef>
              <a:spcAft>
                <a:spcPts val="0"/>
              </a:spcAft>
              <a:buClr>
                <a:srgbClr val="201F1E"/>
              </a:buClr>
              <a:buSzPts val="1400"/>
              <a:buChar char="-"/>
            </a:pPr>
            <a:r>
              <a:rPr lang="en" sz="1400">
                <a:solidFill>
                  <a:srgbClr val="201F1E"/>
                </a:solidFill>
              </a:rPr>
              <a:t>You’ll apply what you learned to future patients</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Presentation</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it a presentation you’d never seen before?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Catatonic 8 year old with ADEM?</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Uncommon complication of a common illness - rheumatic heart disease, splenic rupture 2/2 mononucleosis</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Physical Exam</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Exam finding you’ve never seen before?</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A missed exam finding that cinched the diagnosis?</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Differential diagnosis </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Common presentation with an uncommon diagnosis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18-year-old with chest pain found to have a sewing needle lodged in his myocardium?</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Uncommon presentation of a common diagnosis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Splenic rupture in a patient with mononucleosis</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Work-up </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the diagnosis made with laboratory or radiologic workup that should ideally have been performed earlier?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Osteomyelitis in the ankle of a patient that was only imaging from hip to lower leg.</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the lab or image obtained but misinterpreted?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Urinalysis in a patient with enterococcus UTI.</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Treatment plan</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Did you learn a management plan that you will use again?</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Amoxicillin and CTX for enterococcus UTI</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Bactrim if worried about atypical mycobacterium instead of clinda for cellulitis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Common problems with an intimidating number of treatments </a:t>
            </a:r>
            <a:endParaRPr sz="1400">
              <a:solidFill>
                <a:srgbClr val="201F1E"/>
              </a:solidFill>
            </a:endParaRPr>
          </a:p>
          <a:p>
            <a:pPr indent="-317500" lvl="5" marL="2743200" rtl="0" algn="l">
              <a:lnSpc>
                <a:spcPct val="115000"/>
              </a:lnSpc>
              <a:spcBef>
                <a:spcPts val="0"/>
              </a:spcBef>
              <a:spcAft>
                <a:spcPts val="0"/>
              </a:spcAft>
              <a:buClr>
                <a:srgbClr val="201F1E"/>
              </a:buClr>
              <a:buSzPts val="1400"/>
              <a:buChar char="-"/>
            </a:pPr>
            <a:r>
              <a:rPr lang="en" sz="1400">
                <a:solidFill>
                  <a:srgbClr val="201F1E"/>
                </a:solidFill>
              </a:rPr>
              <a:t>Acne, eczema or constipation regimen</a:t>
            </a:r>
            <a:endParaRPr sz="1400">
              <a:solidFill>
                <a:srgbClr val="201F1E"/>
              </a:solidFill>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4" name="Shape 424"/>
        <p:cNvGrpSpPr/>
        <p:nvPr/>
      </p:nvGrpSpPr>
      <p:grpSpPr>
        <a:xfrm>
          <a:off x="0" y="0"/>
          <a:ext cx="0" cy="0"/>
          <a:chOff x="0" y="0"/>
          <a:chExt cx="0" cy="0"/>
        </a:xfrm>
      </p:grpSpPr>
      <p:sp>
        <p:nvSpPr>
          <p:cNvPr id="425" name="Google Shape;425;g9de5205449_0_3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6" name="Google Shape;426;g9de5205449_0_3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400">
                <a:solidFill>
                  <a:srgbClr val="201F1E"/>
                </a:solidFill>
              </a:rPr>
              <a:t>Presentation</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it a presentation you’d never seen before?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Catatonic 8 year old with ADEM?</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Uncommon complication of a common illness - rheumatic heart disease, splenic rupture 2/2 mononucleosis</a:t>
            </a:r>
            <a:endParaRPr sz="1400">
              <a:solidFill>
                <a:srgbClr val="201F1E"/>
              </a:solidFill>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g9de5205449_0_3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2" name="Google Shape;432;g9de5205449_0_3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400">
                <a:solidFill>
                  <a:srgbClr val="201F1E"/>
                </a:solidFill>
              </a:rPr>
              <a:t>Physical Exam</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Exam finding you’ve never seen before?</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A missed exam finding that cinched the diagnosis?</a:t>
            </a:r>
            <a:endParaRPr sz="1400">
              <a:solidFill>
                <a:srgbClr val="201F1E"/>
              </a:solidFill>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g9de5205449_0_3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8" name="Google Shape;438;g9de5205449_0_3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400">
                <a:solidFill>
                  <a:srgbClr val="201F1E"/>
                </a:solidFill>
              </a:rPr>
              <a:t>Differential diagnosis </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Common presentation with an uncommon diagnosis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18-year-old with chest pain found to have a sewing needle lodged in his myocardium?</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Uncommon presentation of a common diagnosis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Splenic rupture in a patient with mononucleosis</a:t>
            </a:r>
            <a:endParaRPr sz="1400">
              <a:solidFill>
                <a:srgbClr val="201F1E"/>
              </a:solidFill>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g9de5205449_0_3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4" name="Google Shape;444;g9de5205449_0_3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1400">
              <a:solidFill>
                <a:srgbClr val="201F1E"/>
              </a:solidFill>
            </a:endParaRPr>
          </a:p>
          <a:p>
            <a:pPr indent="-317500" lvl="2" marL="1371600" rtl="0" algn="l">
              <a:lnSpc>
                <a:spcPct val="115000"/>
              </a:lnSpc>
              <a:spcBef>
                <a:spcPts val="0"/>
              </a:spcBef>
              <a:spcAft>
                <a:spcPts val="0"/>
              </a:spcAft>
              <a:buClr>
                <a:srgbClr val="201F1E"/>
              </a:buClr>
              <a:buSzPts val="1400"/>
              <a:buChar char="-"/>
            </a:pPr>
            <a:r>
              <a:rPr lang="en" sz="1400">
                <a:solidFill>
                  <a:srgbClr val="201F1E"/>
                </a:solidFill>
              </a:rPr>
              <a:t>Work-up </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the diagnosis made with laboratory or radiologic workup that should ideally have been performed earlier?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Osteomyelitis in the ankle of a patient that was only imaging from hip to lower leg.</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Was the lab or image obtained but misinterpreted? </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Urinalysis in a patient with enterococcus UTI.</a:t>
            </a:r>
            <a:endParaRPr sz="1400">
              <a:solidFill>
                <a:srgbClr val="201F1E"/>
              </a:solidFill>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g9de5205449_0_3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0" name="Google Shape;450;g9de5205449_0_3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400">
                <a:solidFill>
                  <a:srgbClr val="201F1E"/>
                </a:solidFill>
              </a:rPr>
              <a:t>Management</a:t>
            </a:r>
            <a:endParaRPr sz="1400">
              <a:solidFill>
                <a:srgbClr val="201F1E"/>
              </a:solidFill>
            </a:endParaRPr>
          </a:p>
          <a:p>
            <a:pPr indent="-317500" lvl="3" marL="1828800" rtl="0" algn="l">
              <a:lnSpc>
                <a:spcPct val="115000"/>
              </a:lnSpc>
              <a:spcBef>
                <a:spcPts val="0"/>
              </a:spcBef>
              <a:spcAft>
                <a:spcPts val="0"/>
              </a:spcAft>
              <a:buClr>
                <a:srgbClr val="201F1E"/>
              </a:buClr>
              <a:buSzPts val="1400"/>
              <a:buChar char="-"/>
            </a:pPr>
            <a:r>
              <a:rPr lang="en" sz="1400">
                <a:solidFill>
                  <a:srgbClr val="201F1E"/>
                </a:solidFill>
              </a:rPr>
              <a:t>Did you learn a management plan that you will use again?</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Amoxicillin and CTX for enterococcus UTI</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Bactrim if worried about atypical mycobacterium instead of clinda for cellulitis</a:t>
            </a:r>
            <a:endParaRPr sz="1400">
              <a:solidFill>
                <a:srgbClr val="201F1E"/>
              </a:solidFill>
            </a:endParaRPr>
          </a:p>
          <a:p>
            <a:pPr indent="-317500" lvl="4" marL="2286000" rtl="0" algn="l">
              <a:lnSpc>
                <a:spcPct val="115000"/>
              </a:lnSpc>
              <a:spcBef>
                <a:spcPts val="0"/>
              </a:spcBef>
              <a:spcAft>
                <a:spcPts val="0"/>
              </a:spcAft>
              <a:buClr>
                <a:srgbClr val="201F1E"/>
              </a:buClr>
              <a:buSzPts val="1400"/>
              <a:buChar char="-"/>
            </a:pPr>
            <a:r>
              <a:rPr lang="en" sz="1400">
                <a:solidFill>
                  <a:srgbClr val="201F1E"/>
                </a:solidFill>
              </a:rPr>
              <a:t>Common problems with an intimidating number of treatments </a:t>
            </a:r>
            <a:endParaRPr sz="1400">
              <a:solidFill>
                <a:srgbClr val="201F1E"/>
              </a:solidFill>
            </a:endParaRPr>
          </a:p>
          <a:p>
            <a:pPr indent="-317500" lvl="5" marL="2743200" rtl="0" algn="l">
              <a:lnSpc>
                <a:spcPct val="115000"/>
              </a:lnSpc>
              <a:spcBef>
                <a:spcPts val="0"/>
              </a:spcBef>
              <a:spcAft>
                <a:spcPts val="0"/>
              </a:spcAft>
              <a:buClr>
                <a:srgbClr val="201F1E"/>
              </a:buClr>
              <a:buSzPts val="1400"/>
              <a:buChar char="-"/>
            </a:pPr>
            <a:r>
              <a:rPr lang="en" sz="1400">
                <a:solidFill>
                  <a:srgbClr val="201F1E"/>
                </a:solidFill>
              </a:rPr>
              <a:t>Acne, eczema or constipation regimen</a:t>
            </a:r>
            <a:endParaRPr sz="1400">
              <a:solidFill>
                <a:srgbClr val="201F1E"/>
              </a:solidFill>
            </a:endParaRPr>
          </a:p>
          <a:p>
            <a:pPr indent="0" lvl="0" marL="0" rtl="0" algn="l">
              <a:lnSpc>
                <a:spcPct val="115000"/>
              </a:lnSpc>
              <a:spcBef>
                <a:spcPts val="0"/>
              </a:spcBef>
              <a:spcAft>
                <a:spcPts val="0"/>
              </a:spcAft>
              <a:buNone/>
            </a:pPr>
            <a:r>
              <a:rPr lang="en" sz="1400">
                <a:solidFill>
                  <a:srgbClr val="201F1E"/>
                </a:solidFill>
              </a:rPr>
              <a:t>Transition to learning objectives</a:t>
            </a:r>
            <a:endParaRPr sz="1400">
              <a:solidFill>
                <a:srgbClr val="201F1E"/>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9afadda9f1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9afadda9f1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 it’s impossible to discuss choosing a clinical case any further without first discussing…</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9afadda9f1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9afadda9f1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Learning objectives. Picking a case and creating learning objectives are not steps in sequence, but rather steps that often occur concurrently.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9de5205449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9de5205449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learning objective describes what your learners should be able to do upon completion of the Morning Report. There is actually a popular pneumonic which describes the 5 elements that an effective learning objective should have. It’s called...</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4303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4800">
                <a:solidFill>
                  <a:srgbClr val="FFFFFF"/>
                </a:solidFill>
                <a:latin typeface="Comfortaa"/>
                <a:ea typeface="Comfortaa"/>
                <a:cs typeface="Comfortaa"/>
                <a:sym typeface="Comfortaa"/>
              </a:rPr>
              <a:t>HOW TO GIVE A</a:t>
            </a:r>
            <a:endParaRPr b="1">
              <a:solidFill>
                <a:srgbClr val="FFFFFF"/>
              </a:solidFill>
              <a:latin typeface="Comfortaa"/>
              <a:ea typeface="Comfortaa"/>
              <a:cs typeface="Comfortaa"/>
              <a:sym typeface="Comfortaa"/>
            </a:endParaRPr>
          </a:p>
          <a:p>
            <a:pPr indent="0" lvl="0" marL="0" rtl="0" algn="ctr">
              <a:spcBef>
                <a:spcPts val="0"/>
              </a:spcBef>
              <a:spcAft>
                <a:spcPts val="0"/>
              </a:spcAft>
              <a:buNone/>
            </a:pPr>
            <a:r>
              <a:rPr b="1" lang="en">
                <a:solidFill>
                  <a:srgbClr val="FFFFFF"/>
                </a:solidFill>
                <a:latin typeface="Comfortaa"/>
                <a:ea typeface="Comfortaa"/>
                <a:cs typeface="Comfortaa"/>
                <a:sym typeface="Comfortaa"/>
              </a:rPr>
              <a:t>MORNING REPORT</a:t>
            </a:r>
            <a:endParaRPr b="1">
              <a:solidFill>
                <a:srgbClr val="FFFFFF"/>
              </a:solidFill>
              <a:latin typeface="Comfortaa"/>
              <a:ea typeface="Comfortaa"/>
              <a:cs typeface="Comfortaa"/>
              <a:sym typeface="Comfortaa"/>
            </a:endParaRPr>
          </a:p>
        </p:txBody>
      </p:sp>
      <p:sp>
        <p:nvSpPr>
          <p:cNvPr id="55" name="Google Shape;55;p13"/>
          <p:cNvSpPr txBox="1"/>
          <p:nvPr>
            <p:ph idx="1" type="subTitle"/>
          </p:nvPr>
        </p:nvSpPr>
        <p:spPr>
          <a:xfrm>
            <a:off x="537150" y="4264650"/>
            <a:ext cx="8520600" cy="792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200">
                <a:solidFill>
                  <a:srgbClr val="FFFFFF"/>
                </a:solidFill>
                <a:latin typeface="Comfortaa"/>
                <a:ea typeface="Comfortaa"/>
                <a:cs typeface="Comfortaa"/>
                <a:sym typeface="Comfortaa"/>
              </a:rPr>
              <a:t>John Ryan, MD</a:t>
            </a:r>
            <a:endParaRPr sz="2200">
              <a:solidFill>
                <a:srgbClr val="FFFFFF"/>
              </a:solidFill>
              <a:latin typeface="Comfortaa"/>
              <a:ea typeface="Comfortaa"/>
              <a:cs typeface="Comfortaa"/>
              <a:sym typeface="Comfortaa"/>
            </a:endParaRPr>
          </a:p>
          <a:p>
            <a:pPr indent="0" lvl="0" marL="0" rtl="0" algn="r">
              <a:spcBef>
                <a:spcPts val="0"/>
              </a:spcBef>
              <a:spcAft>
                <a:spcPts val="0"/>
              </a:spcAft>
              <a:buNone/>
            </a:pPr>
            <a:r>
              <a:rPr lang="en" sz="2200">
                <a:solidFill>
                  <a:srgbClr val="FFFFFF"/>
                </a:solidFill>
                <a:latin typeface="Comfortaa"/>
                <a:ea typeface="Comfortaa"/>
                <a:cs typeface="Comfortaa"/>
                <a:sym typeface="Comfortaa"/>
              </a:rPr>
              <a:t>October 7, 2020</a:t>
            </a:r>
            <a:endParaRPr sz="2400">
              <a:solidFill>
                <a:srgbClr val="666666"/>
              </a:solidFill>
            </a:endParaRPr>
          </a:p>
        </p:txBody>
      </p:sp>
      <p:sp>
        <p:nvSpPr>
          <p:cNvPr id="56" name="Google Shape;56;p13"/>
          <p:cNvSpPr txBox="1"/>
          <p:nvPr>
            <p:ph idx="1" type="subTitle"/>
          </p:nvPr>
        </p:nvSpPr>
        <p:spPr>
          <a:xfrm>
            <a:off x="243075" y="227300"/>
            <a:ext cx="8520600" cy="792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F1C232"/>
                </a:solidFill>
                <a:latin typeface="Comfortaa"/>
                <a:ea typeface="Comfortaa"/>
                <a:cs typeface="Comfortaa"/>
                <a:sym typeface="Comfortaa"/>
              </a:rPr>
              <a:t>Clinician Educator Curriculum</a:t>
            </a:r>
            <a:endParaRPr b="1">
              <a:solidFill>
                <a:srgbClr val="F1C232"/>
              </a:solidFill>
              <a:latin typeface="Comfortaa"/>
              <a:ea typeface="Comfortaa"/>
              <a:cs typeface="Comfortaa"/>
              <a:sym typeface="Comfortaa"/>
            </a:endParaRPr>
          </a:p>
          <a:p>
            <a:pPr indent="0" lvl="0" marL="0" rtl="0" algn="l">
              <a:spcBef>
                <a:spcPts val="0"/>
              </a:spcBef>
              <a:spcAft>
                <a:spcPts val="0"/>
              </a:spcAft>
              <a:buNone/>
            </a:pPr>
            <a:r>
              <a:rPr b="1" lang="en">
                <a:solidFill>
                  <a:srgbClr val="F1C232"/>
                </a:solidFill>
                <a:latin typeface="Comfortaa"/>
                <a:ea typeface="Comfortaa"/>
                <a:cs typeface="Comfortaa"/>
                <a:sym typeface="Comfortaa"/>
              </a:rPr>
              <a:t>Lecture 1:</a:t>
            </a:r>
            <a:endParaRPr b="1">
              <a:solidFill>
                <a:srgbClr val="F1C232"/>
              </a:solidFill>
              <a:latin typeface="Comfortaa"/>
              <a:ea typeface="Comfortaa"/>
              <a:cs typeface="Comfortaa"/>
              <a:sym typeface="Comforta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endParaRPr sz="2800">
              <a:solidFill>
                <a:srgbClr val="FFFFFF"/>
              </a:solidFill>
            </a:endParaRPr>
          </a:p>
          <a:p>
            <a:pPr indent="0" lvl="0" marL="0" rtl="0" algn="l">
              <a:spcBef>
                <a:spcPts val="1600"/>
              </a:spcBef>
              <a:spcAft>
                <a:spcPts val="0"/>
              </a:spcAft>
              <a:buNone/>
            </a:pPr>
            <a:r>
              <a:rPr b="1" lang="en" sz="2800">
                <a:solidFill>
                  <a:srgbClr val="FFFFFF"/>
                </a:solidFill>
              </a:rPr>
              <a:t>M</a:t>
            </a:r>
            <a:endParaRPr sz="2800">
              <a:solidFill>
                <a:srgbClr val="FFFFFF"/>
              </a:solidFill>
            </a:endParaRPr>
          </a:p>
          <a:p>
            <a:pPr indent="0" lvl="0" marL="0" rtl="0" algn="l">
              <a:spcBef>
                <a:spcPts val="1600"/>
              </a:spcBef>
              <a:spcAft>
                <a:spcPts val="0"/>
              </a:spcAft>
              <a:buNone/>
            </a:pPr>
            <a:r>
              <a:rPr b="1" lang="en" sz="2800">
                <a:solidFill>
                  <a:srgbClr val="FFFFFF"/>
                </a:solidFill>
              </a:rPr>
              <a:t>A</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endParaRPr sz="2800">
              <a:solidFill>
                <a:srgbClr val="FFFFFF"/>
              </a:solidFill>
            </a:endParaRPr>
          </a:p>
          <a:p>
            <a:pPr indent="0" lvl="0" marL="0" rtl="0" algn="l">
              <a:spcBef>
                <a:spcPts val="1600"/>
              </a:spcBef>
              <a:spcAft>
                <a:spcPts val="0"/>
              </a:spcAft>
              <a:buNone/>
            </a:pPr>
            <a:r>
              <a:rPr b="1" lang="en" sz="2800">
                <a:solidFill>
                  <a:srgbClr val="FFFFFF"/>
                </a:solidFill>
              </a:rPr>
              <a:t>M</a:t>
            </a:r>
            <a:endParaRPr sz="2800">
              <a:solidFill>
                <a:srgbClr val="FFFFFF"/>
              </a:solidFill>
            </a:endParaRPr>
          </a:p>
          <a:p>
            <a:pPr indent="0" lvl="0" marL="0" rtl="0" algn="l">
              <a:spcBef>
                <a:spcPts val="1600"/>
              </a:spcBef>
              <a:spcAft>
                <a:spcPts val="0"/>
              </a:spcAft>
              <a:buNone/>
            </a:pPr>
            <a:r>
              <a:rPr b="1" lang="en" sz="2800">
                <a:solidFill>
                  <a:srgbClr val="FFFFFF"/>
                </a:solidFill>
              </a:rPr>
              <a:t>A</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22" name="Google Shape;122;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 What action will be performed? </a:t>
            </a:r>
            <a:endParaRPr sz="2800">
              <a:solidFill>
                <a:srgbClr val="FFFFFF"/>
              </a:solidFill>
            </a:endParaRPr>
          </a:p>
          <a:p>
            <a:pPr indent="0" lvl="0" marL="0" rtl="0" algn="l">
              <a:spcBef>
                <a:spcPts val="1600"/>
              </a:spcBef>
              <a:spcAft>
                <a:spcPts val="0"/>
              </a:spcAft>
              <a:buNone/>
            </a:pPr>
            <a:r>
              <a:rPr b="1" lang="en" sz="2800">
                <a:solidFill>
                  <a:srgbClr val="FFFFFF"/>
                </a:solidFill>
              </a:rPr>
              <a:t>M</a:t>
            </a:r>
            <a:endParaRPr sz="2800">
              <a:solidFill>
                <a:srgbClr val="FFFFFF"/>
              </a:solidFill>
            </a:endParaRPr>
          </a:p>
          <a:p>
            <a:pPr indent="0" lvl="0" marL="0" rtl="0" algn="l">
              <a:spcBef>
                <a:spcPts val="1600"/>
              </a:spcBef>
              <a:spcAft>
                <a:spcPts val="0"/>
              </a:spcAft>
              <a:buNone/>
            </a:pPr>
            <a:r>
              <a:rPr b="1" lang="en" sz="2800">
                <a:solidFill>
                  <a:srgbClr val="FFFFFF"/>
                </a:solidFill>
              </a:rPr>
              <a:t>A</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28" name="Google Shape;128;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a:t>
            </a:r>
            <a:endParaRPr sz="2800">
              <a:solidFill>
                <a:srgbClr val="FFFFFF"/>
              </a:solidFill>
            </a:endParaRPr>
          </a:p>
          <a:p>
            <a:pPr indent="0" lvl="0" marL="0" rtl="0" algn="l">
              <a:spcBef>
                <a:spcPts val="1600"/>
              </a:spcBef>
              <a:spcAft>
                <a:spcPts val="0"/>
              </a:spcAft>
              <a:buNone/>
            </a:pPr>
            <a:r>
              <a:rPr b="1" lang="en" sz="2800">
                <a:solidFill>
                  <a:srgbClr val="FFFFFF"/>
                </a:solidFill>
              </a:rPr>
              <a:t>A</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34" name="Google Shape;134;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38" name="Shape 138"/>
        <p:cNvGrpSpPr/>
        <p:nvPr/>
      </p:nvGrpSpPr>
      <p:grpSpPr>
        <a:xfrm>
          <a:off x="0" y="0"/>
          <a:ext cx="0" cy="0"/>
          <a:chOff x="0" y="0"/>
          <a:chExt cx="0" cy="0"/>
        </a:xfrm>
      </p:grpSpPr>
      <p:sp>
        <p:nvSpPr>
          <p:cNvPr id="139" name="Google Shape;139;p2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40" name="Google Shape;140;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44" name="Shape 144"/>
        <p:cNvGrpSpPr/>
        <p:nvPr/>
      </p:nvGrpSpPr>
      <p:grpSpPr>
        <a:xfrm>
          <a:off x="0" y="0"/>
          <a:ext cx="0" cy="0"/>
          <a:chOff x="0" y="0"/>
          <a:chExt cx="0" cy="0"/>
        </a:xfrm>
      </p:grpSpPr>
      <p:sp>
        <p:nvSpPr>
          <p:cNvPr id="145" name="Google Shape;145;p2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46" name="Google Shape;146;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 - Can this objective be achieved?</a:t>
            </a:r>
            <a:endParaRPr sz="2800">
              <a:solidFill>
                <a:srgbClr val="FFFFFF"/>
              </a:solidFill>
            </a:endParaRPr>
          </a:p>
          <a:p>
            <a:pPr indent="0" lvl="0" marL="0" rtl="0" algn="l">
              <a:spcBef>
                <a:spcPts val="1600"/>
              </a:spcBef>
              <a:spcAft>
                <a:spcPts val="0"/>
              </a:spcAft>
              <a:buNone/>
            </a:pPr>
            <a:r>
              <a:rPr b="1" lang="en" sz="2800">
                <a:solidFill>
                  <a:srgbClr val="FFFFFF"/>
                </a:solidFill>
              </a:rPr>
              <a:t>R</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50" name="Shape 150"/>
        <p:cNvGrpSpPr/>
        <p:nvPr/>
      </p:nvGrpSpPr>
      <p:grpSpPr>
        <a:xfrm>
          <a:off x="0" y="0"/>
          <a:ext cx="0" cy="0"/>
          <a:chOff x="0" y="0"/>
          <a:chExt cx="0" cy="0"/>
        </a:xfrm>
      </p:grpSpPr>
      <p:sp>
        <p:nvSpPr>
          <p:cNvPr id="151" name="Google Shape;151;p2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52" name="Google Shape;152;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 - Can this objective be achieved?</a:t>
            </a:r>
            <a:endParaRPr sz="2800">
              <a:solidFill>
                <a:srgbClr val="FFFFFF"/>
              </a:solidFill>
            </a:endParaRPr>
          </a:p>
          <a:p>
            <a:pPr indent="0" lvl="0" marL="0" rtl="0" algn="l">
              <a:spcBef>
                <a:spcPts val="1600"/>
              </a:spcBef>
              <a:spcAft>
                <a:spcPts val="0"/>
              </a:spcAft>
              <a:buNone/>
            </a:pPr>
            <a:r>
              <a:rPr b="1" lang="en" sz="2800">
                <a:solidFill>
                  <a:srgbClr val="FFFFFF"/>
                </a:solidFill>
              </a:rPr>
              <a:t>R</a:t>
            </a:r>
            <a:r>
              <a:rPr lang="en" sz="2800">
                <a:solidFill>
                  <a:srgbClr val="FFFFFF"/>
                </a:solidFill>
              </a:rPr>
              <a:t>elevant</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56" name="Shape 156"/>
        <p:cNvGrpSpPr/>
        <p:nvPr/>
      </p:nvGrpSpPr>
      <p:grpSpPr>
        <a:xfrm>
          <a:off x="0" y="0"/>
          <a:ext cx="0" cy="0"/>
          <a:chOff x="0" y="0"/>
          <a:chExt cx="0" cy="0"/>
        </a:xfrm>
      </p:grpSpPr>
      <p:sp>
        <p:nvSpPr>
          <p:cNvPr id="157" name="Google Shape;157;p3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58" name="Google Shape;158;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 - Can this objective be achieved?</a:t>
            </a:r>
            <a:endParaRPr sz="2800">
              <a:solidFill>
                <a:srgbClr val="FFFFFF"/>
              </a:solidFill>
            </a:endParaRPr>
          </a:p>
          <a:p>
            <a:pPr indent="0" lvl="0" marL="0" rtl="0" algn="l">
              <a:spcBef>
                <a:spcPts val="1600"/>
              </a:spcBef>
              <a:spcAft>
                <a:spcPts val="0"/>
              </a:spcAft>
              <a:buNone/>
            </a:pPr>
            <a:r>
              <a:rPr b="1" lang="en" sz="2800">
                <a:solidFill>
                  <a:srgbClr val="FFFFFF"/>
                </a:solidFill>
              </a:rPr>
              <a:t>R</a:t>
            </a:r>
            <a:r>
              <a:rPr lang="en" sz="2800">
                <a:solidFill>
                  <a:srgbClr val="FFFFFF"/>
                </a:solidFill>
              </a:rPr>
              <a:t>elevant - Are the objectives applicable?</a:t>
            </a:r>
            <a:endParaRPr sz="2800">
              <a:solidFill>
                <a:srgbClr val="FFFFFF"/>
              </a:solidFill>
            </a:endParaRPr>
          </a:p>
          <a:p>
            <a:pPr indent="0" lvl="0" marL="0" rtl="0" algn="l">
              <a:spcBef>
                <a:spcPts val="1600"/>
              </a:spcBef>
              <a:spcAft>
                <a:spcPts val="0"/>
              </a:spcAft>
              <a:buNone/>
            </a:pPr>
            <a:r>
              <a:rPr b="1" lang="en" sz="2800">
                <a:solidFill>
                  <a:srgbClr val="FFFFFF"/>
                </a:solidFill>
              </a:rPr>
              <a:t>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62" name="Shape 162"/>
        <p:cNvGrpSpPr/>
        <p:nvPr/>
      </p:nvGrpSpPr>
      <p:grpSpPr>
        <a:xfrm>
          <a:off x="0" y="0"/>
          <a:ext cx="0" cy="0"/>
          <a:chOff x="0" y="0"/>
          <a:chExt cx="0" cy="0"/>
        </a:xfrm>
      </p:grpSpPr>
      <p:sp>
        <p:nvSpPr>
          <p:cNvPr id="163" name="Google Shape;163;p3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64" name="Google Shape;164;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 - Can this objective be achieved?</a:t>
            </a:r>
            <a:endParaRPr sz="2800">
              <a:solidFill>
                <a:srgbClr val="FFFFFF"/>
              </a:solidFill>
            </a:endParaRPr>
          </a:p>
          <a:p>
            <a:pPr indent="0" lvl="0" marL="0" rtl="0" algn="l">
              <a:spcBef>
                <a:spcPts val="1600"/>
              </a:spcBef>
              <a:spcAft>
                <a:spcPts val="0"/>
              </a:spcAft>
              <a:buNone/>
            </a:pPr>
            <a:r>
              <a:rPr b="1" lang="en" sz="2800">
                <a:solidFill>
                  <a:srgbClr val="FFFFFF"/>
                </a:solidFill>
              </a:rPr>
              <a:t>R</a:t>
            </a:r>
            <a:r>
              <a:rPr lang="en" sz="2800">
                <a:solidFill>
                  <a:srgbClr val="FFFFFF"/>
                </a:solidFill>
              </a:rPr>
              <a:t>elevant - Are the objectives applicable?</a:t>
            </a:r>
            <a:endParaRPr sz="2800">
              <a:solidFill>
                <a:srgbClr val="FFFFFF"/>
              </a:solidFill>
            </a:endParaRPr>
          </a:p>
          <a:p>
            <a:pPr indent="0" lvl="0" marL="0" rtl="0" algn="l">
              <a:spcBef>
                <a:spcPts val="1600"/>
              </a:spcBef>
              <a:spcAft>
                <a:spcPts val="0"/>
              </a:spcAft>
              <a:buNone/>
            </a:pPr>
            <a:r>
              <a:rPr b="1" lang="en" sz="2800">
                <a:solidFill>
                  <a:srgbClr val="FFFFFF"/>
                </a:solidFill>
              </a:rPr>
              <a:t>T</a:t>
            </a:r>
            <a:r>
              <a:rPr lang="en" sz="2800">
                <a:solidFill>
                  <a:srgbClr val="FFFFFF"/>
                </a:solidFill>
              </a:rPr>
              <a:t>ime-bound</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60" name="Shape 60"/>
        <p:cNvGrpSpPr/>
        <p:nvPr/>
      </p:nvGrpSpPr>
      <p:grpSpPr>
        <a:xfrm>
          <a:off x="0" y="0"/>
          <a:ext cx="0" cy="0"/>
          <a:chOff x="0" y="0"/>
          <a:chExt cx="0" cy="0"/>
        </a:xfrm>
      </p:grpSpPr>
      <p:sp>
        <p:nvSpPr>
          <p:cNvPr id="61" name="Google Shape;61;p1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Objectives</a:t>
            </a:r>
            <a:endParaRPr b="1" sz="3500">
              <a:solidFill>
                <a:srgbClr val="F1C232"/>
              </a:solidFill>
              <a:latin typeface="Comfortaa"/>
              <a:ea typeface="Comfortaa"/>
              <a:cs typeface="Comfortaa"/>
              <a:sym typeface="Comfortaa"/>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Learners should be able to:</a:t>
            </a:r>
            <a:endParaRPr b="1" sz="2800">
              <a:solidFill>
                <a:srgbClr val="FFFFFF"/>
              </a:solidFill>
            </a:endParaRPr>
          </a:p>
          <a:p>
            <a:pPr indent="-406400" lvl="0" marL="457200" rtl="0" algn="l">
              <a:spcBef>
                <a:spcPts val="160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Facilitate 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68" name="Shape 168"/>
        <p:cNvGrpSpPr/>
        <p:nvPr/>
      </p:nvGrpSpPr>
      <p:grpSpPr>
        <a:xfrm>
          <a:off x="0" y="0"/>
          <a:ext cx="0" cy="0"/>
          <a:chOff x="0" y="0"/>
          <a:chExt cx="0" cy="0"/>
        </a:xfrm>
      </p:grpSpPr>
      <p:sp>
        <p:nvSpPr>
          <p:cNvPr id="169" name="Google Shape;169;p3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70" name="Google Shape;170;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800">
                <a:solidFill>
                  <a:srgbClr val="FFFFFF"/>
                </a:solidFill>
              </a:rPr>
              <a:t>S</a:t>
            </a:r>
            <a:r>
              <a:rPr lang="en" sz="2800">
                <a:solidFill>
                  <a:srgbClr val="FFFFFF"/>
                </a:solidFill>
              </a:rPr>
              <a:t>pecific </a:t>
            </a:r>
            <a:r>
              <a:rPr lang="en" sz="2800">
                <a:solidFill>
                  <a:schemeClr val="lt1"/>
                </a:solidFill>
              </a:rPr>
              <a:t>- What action will be performed?</a:t>
            </a:r>
            <a:endParaRPr sz="2800">
              <a:solidFill>
                <a:srgbClr val="FFFFFF"/>
              </a:solidFill>
            </a:endParaRPr>
          </a:p>
          <a:p>
            <a:pPr indent="0" lvl="0" marL="0" rtl="0" algn="l">
              <a:spcBef>
                <a:spcPts val="1600"/>
              </a:spcBef>
              <a:spcAft>
                <a:spcPts val="0"/>
              </a:spcAft>
              <a:buNone/>
            </a:pPr>
            <a:r>
              <a:rPr b="1" lang="en" sz="2800">
                <a:solidFill>
                  <a:srgbClr val="FFFFFF"/>
                </a:solidFill>
              </a:rPr>
              <a:t>M</a:t>
            </a:r>
            <a:r>
              <a:rPr lang="en" sz="2800">
                <a:solidFill>
                  <a:srgbClr val="FFFFFF"/>
                </a:solidFill>
              </a:rPr>
              <a:t>easurable - How will success be measured?</a:t>
            </a:r>
            <a:endParaRPr sz="2800">
              <a:solidFill>
                <a:srgbClr val="FFFFFF"/>
              </a:solidFill>
            </a:endParaRPr>
          </a:p>
          <a:p>
            <a:pPr indent="0" lvl="0" marL="0" rtl="0" algn="l">
              <a:spcBef>
                <a:spcPts val="1600"/>
              </a:spcBef>
              <a:spcAft>
                <a:spcPts val="0"/>
              </a:spcAft>
              <a:buNone/>
            </a:pPr>
            <a:r>
              <a:rPr b="1" lang="en" sz="2800">
                <a:solidFill>
                  <a:srgbClr val="FFFFFF"/>
                </a:solidFill>
              </a:rPr>
              <a:t>A</a:t>
            </a:r>
            <a:r>
              <a:rPr lang="en" sz="2800">
                <a:solidFill>
                  <a:srgbClr val="FFFFFF"/>
                </a:solidFill>
              </a:rPr>
              <a:t>ttainable - Can this objective be achieved?</a:t>
            </a:r>
            <a:endParaRPr sz="2800">
              <a:solidFill>
                <a:srgbClr val="FFFFFF"/>
              </a:solidFill>
            </a:endParaRPr>
          </a:p>
          <a:p>
            <a:pPr indent="0" lvl="0" marL="0" rtl="0" algn="l">
              <a:spcBef>
                <a:spcPts val="1600"/>
              </a:spcBef>
              <a:spcAft>
                <a:spcPts val="0"/>
              </a:spcAft>
              <a:buNone/>
            </a:pPr>
            <a:r>
              <a:rPr b="1" lang="en" sz="2800">
                <a:solidFill>
                  <a:srgbClr val="FFFFFF"/>
                </a:solidFill>
              </a:rPr>
              <a:t>R</a:t>
            </a:r>
            <a:r>
              <a:rPr lang="en" sz="2800">
                <a:solidFill>
                  <a:srgbClr val="FFFFFF"/>
                </a:solidFill>
              </a:rPr>
              <a:t>elevant - Are the objectives applicable?</a:t>
            </a:r>
            <a:endParaRPr sz="2800">
              <a:solidFill>
                <a:srgbClr val="FFFFFF"/>
              </a:solidFill>
            </a:endParaRPr>
          </a:p>
          <a:p>
            <a:pPr indent="0" lvl="0" marL="0" rtl="0" algn="l">
              <a:spcBef>
                <a:spcPts val="1600"/>
              </a:spcBef>
              <a:spcAft>
                <a:spcPts val="0"/>
              </a:spcAft>
              <a:buNone/>
            </a:pPr>
            <a:r>
              <a:rPr b="1" lang="en" sz="2800">
                <a:solidFill>
                  <a:srgbClr val="FFFFFF"/>
                </a:solidFill>
              </a:rPr>
              <a:t>T</a:t>
            </a:r>
            <a:r>
              <a:rPr lang="en" sz="2800">
                <a:solidFill>
                  <a:srgbClr val="FFFFFF"/>
                </a:solidFill>
              </a:rPr>
              <a:t>ime-bound - When will the objective be achieved?</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74" name="Shape 174"/>
        <p:cNvGrpSpPr/>
        <p:nvPr/>
      </p:nvGrpSpPr>
      <p:grpSpPr>
        <a:xfrm>
          <a:off x="0" y="0"/>
          <a:ext cx="0" cy="0"/>
          <a:chOff x="0" y="0"/>
          <a:chExt cx="0" cy="0"/>
        </a:xfrm>
      </p:grpSpPr>
      <p:sp>
        <p:nvSpPr>
          <p:cNvPr id="175" name="Google Shape;175;p33"/>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76" name="Google Shape;176;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Weak verbs: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80" name="Shape 180"/>
        <p:cNvGrpSpPr/>
        <p:nvPr/>
      </p:nvGrpSpPr>
      <p:grpSpPr>
        <a:xfrm>
          <a:off x="0" y="0"/>
          <a:ext cx="0" cy="0"/>
          <a:chOff x="0" y="0"/>
          <a:chExt cx="0" cy="0"/>
        </a:xfrm>
      </p:grpSpPr>
      <p:sp>
        <p:nvSpPr>
          <p:cNvPr id="181" name="Google Shape;181;p3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82" name="Google Shape;182;p34"/>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Weak verbs: Understand, know, appreciate, believe…</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86" name="Shape 186"/>
        <p:cNvGrpSpPr/>
        <p:nvPr/>
      </p:nvGrpSpPr>
      <p:grpSpPr>
        <a:xfrm>
          <a:off x="0" y="0"/>
          <a:ext cx="0" cy="0"/>
          <a:chOff x="0" y="0"/>
          <a:chExt cx="0" cy="0"/>
        </a:xfrm>
      </p:grpSpPr>
      <p:sp>
        <p:nvSpPr>
          <p:cNvPr id="187" name="Google Shape;187;p3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88" name="Google Shape;188;p35"/>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Weak verbs: Understand, know, appreciate, believe…</a:t>
            </a:r>
            <a:endParaRPr sz="2800">
              <a:solidFill>
                <a:srgbClr val="FFFFFF"/>
              </a:solidFill>
            </a:endParaRPr>
          </a:p>
          <a:p>
            <a:pPr indent="0" lvl="0" marL="0" rtl="0" algn="l">
              <a:spcBef>
                <a:spcPts val="1600"/>
              </a:spcBef>
              <a:spcAft>
                <a:spcPts val="1600"/>
              </a:spcAft>
              <a:buNone/>
            </a:pPr>
            <a:r>
              <a:rPr lang="en" sz="2800">
                <a:solidFill>
                  <a:srgbClr val="FFFFFF"/>
                </a:solidFill>
              </a:rPr>
              <a:t>Action verbs:</a:t>
            </a:r>
            <a:endParaRPr sz="2800">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92" name="Shape 192"/>
        <p:cNvGrpSpPr/>
        <p:nvPr/>
      </p:nvGrpSpPr>
      <p:grpSpPr>
        <a:xfrm>
          <a:off x="0" y="0"/>
          <a:ext cx="0" cy="0"/>
          <a:chOff x="0" y="0"/>
          <a:chExt cx="0" cy="0"/>
        </a:xfrm>
      </p:grpSpPr>
      <p:sp>
        <p:nvSpPr>
          <p:cNvPr id="193" name="Google Shape;193;p3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94" name="Google Shape;194;p36"/>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Weak verbs: Understand, know, appreciate, believe…</a:t>
            </a:r>
            <a:endParaRPr sz="2800">
              <a:solidFill>
                <a:srgbClr val="FFFFFF"/>
              </a:solidFill>
            </a:endParaRPr>
          </a:p>
          <a:p>
            <a:pPr indent="0" lvl="0" marL="0" rtl="0" algn="l">
              <a:spcBef>
                <a:spcPts val="1600"/>
              </a:spcBef>
              <a:spcAft>
                <a:spcPts val="1600"/>
              </a:spcAft>
              <a:buNone/>
            </a:pPr>
            <a:r>
              <a:rPr lang="en" sz="2800">
                <a:solidFill>
                  <a:srgbClr val="FFFFFF"/>
                </a:solidFill>
              </a:rPr>
              <a:t>Action verbs: Define, identify, interpret, distinguish...</a:t>
            </a:r>
            <a:endParaRPr sz="2800">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98" name="Shape 198"/>
        <p:cNvGrpSpPr/>
        <p:nvPr/>
      </p:nvGrpSpPr>
      <p:grpSpPr>
        <a:xfrm>
          <a:off x="0" y="0"/>
          <a:ext cx="0" cy="0"/>
          <a:chOff x="0" y="0"/>
          <a:chExt cx="0" cy="0"/>
        </a:xfrm>
      </p:grpSpPr>
      <p:sp>
        <p:nvSpPr>
          <p:cNvPr id="199" name="Google Shape;199;p3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03" name="Shape 203"/>
        <p:cNvGrpSpPr/>
        <p:nvPr/>
      </p:nvGrpSpPr>
      <p:grpSpPr>
        <a:xfrm>
          <a:off x="0" y="0"/>
          <a:ext cx="0" cy="0"/>
          <a:chOff x="0" y="0"/>
          <a:chExt cx="0" cy="0"/>
        </a:xfrm>
      </p:grpSpPr>
      <p:sp>
        <p:nvSpPr>
          <p:cNvPr id="204" name="Google Shape;204;p3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205" name="Google Shape;205;p38"/>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2800">
              <a:solidFill>
                <a:srgbClr val="FFFFFF"/>
              </a:solidFill>
            </a:endParaRPr>
          </a:p>
          <a:p>
            <a:pPr indent="0" lvl="0" marL="0" rtl="0" algn="l">
              <a:spcBef>
                <a:spcPts val="1600"/>
              </a:spcBef>
              <a:spcAft>
                <a:spcPts val="1600"/>
              </a:spcAft>
              <a:buNone/>
            </a:pPr>
            <a:r>
              <a:rPr lang="en" sz="2800">
                <a:solidFill>
                  <a:srgbClr val="FFFFFF"/>
                </a:solidFill>
              </a:rPr>
              <a:t>review urinalysis and its role in diagnosing UTIs.</a:t>
            </a:r>
            <a:endParaRPr sz="2800">
              <a:solidFill>
                <a:srgbClr val="FFFFF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09" name="Shape 209"/>
        <p:cNvGrpSpPr/>
        <p:nvPr/>
      </p:nvGrpSpPr>
      <p:grpSpPr>
        <a:xfrm>
          <a:off x="0" y="0"/>
          <a:ext cx="0" cy="0"/>
          <a:chOff x="0" y="0"/>
          <a:chExt cx="0" cy="0"/>
        </a:xfrm>
      </p:grpSpPr>
      <p:sp>
        <p:nvSpPr>
          <p:cNvPr id="210" name="Google Shape;210;p3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211" name="Google Shape;211;p39"/>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After this morning report, residents should be able to</a:t>
            </a:r>
            <a:endParaRPr sz="2800">
              <a:solidFill>
                <a:srgbClr val="FFFFFF"/>
              </a:solidFill>
            </a:endParaRPr>
          </a:p>
          <a:p>
            <a:pPr indent="0" lvl="0" marL="0" rtl="0" algn="l">
              <a:spcBef>
                <a:spcPts val="1600"/>
              </a:spcBef>
              <a:spcAft>
                <a:spcPts val="1600"/>
              </a:spcAft>
              <a:buNone/>
            </a:pPr>
            <a:r>
              <a:rPr lang="en" sz="2800">
                <a:solidFill>
                  <a:srgbClr val="FFFFFF"/>
                </a:solidFill>
              </a:rPr>
              <a:t>review urinalysis and its role in diagnosing UTIs.</a:t>
            </a:r>
            <a:endParaRPr sz="2800">
              <a:solidFill>
                <a:srgbClr val="FFFFFF"/>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15" name="Shape 215"/>
        <p:cNvGrpSpPr/>
        <p:nvPr/>
      </p:nvGrpSpPr>
      <p:grpSpPr>
        <a:xfrm>
          <a:off x="0" y="0"/>
          <a:ext cx="0" cy="0"/>
          <a:chOff x="0" y="0"/>
          <a:chExt cx="0" cy="0"/>
        </a:xfrm>
      </p:grpSpPr>
      <p:sp>
        <p:nvSpPr>
          <p:cNvPr id="216" name="Google Shape;216;p4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217" name="Google Shape;217;p40"/>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After this morning report, residents should be able to</a:t>
            </a:r>
            <a:endParaRPr sz="2800">
              <a:solidFill>
                <a:srgbClr val="FFFFFF"/>
              </a:solidFill>
            </a:endParaRPr>
          </a:p>
          <a:p>
            <a:pPr indent="0" lvl="0" marL="0" rtl="0" algn="l">
              <a:spcBef>
                <a:spcPts val="1600"/>
              </a:spcBef>
              <a:spcAft>
                <a:spcPts val="0"/>
              </a:spcAft>
              <a:buNone/>
            </a:pPr>
            <a:r>
              <a:rPr lang="en" sz="2800">
                <a:solidFill>
                  <a:srgbClr val="FFFFFF"/>
                </a:solidFill>
              </a:rPr>
              <a:t>review urinalysis and its use in diagnosing UTIs.</a:t>
            </a:r>
            <a:endParaRPr sz="2800">
              <a:solidFill>
                <a:srgbClr val="FFFFFF"/>
              </a:solidFill>
            </a:endParaRPr>
          </a:p>
          <a:p>
            <a:pPr indent="0" lvl="0" marL="0" rtl="0" algn="l">
              <a:spcBef>
                <a:spcPts val="1600"/>
              </a:spcBef>
              <a:spcAft>
                <a:spcPts val="0"/>
              </a:spcAft>
              <a:buNone/>
            </a:pPr>
            <a:r>
              <a:t/>
            </a:r>
            <a:endParaRPr sz="2800">
              <a:solidFill>
                <a:srgbClr val="FFFFFF"/>
              </a:solidFill>
            </a:endParaRPr>
          </a:p>
          <a:p>
            <a:pPr indent="0" lvl="0" marL="0" rtl="0" algn="l">
              <a:spcBef>
                <a:spcPts val="1600"/>
              </a:spcBef>
              <a:spcAft>
                <a:spcPts val="0"/>
              </a:spcAft>
              <a:buNone/>
            </a:pPr>
            <a:r>
              <a:t/>
            </a:r>
            <a:endParaRPr sz="2800">
              <a:solidFill>
                <a:srgbClr val="FFFFFF"/>
              </a:solidFill>
            </a:endParaRPr>
          </a:p>
          <a:p>
            <a:pPr indent="0" lvl="0" marL="0" rtl="0" algn="l">
              <a:spcBef>
                <a:spcPts val="1600"/>
              </a:spcBef>
              <a:spcAft>
                <a:spcPts val="1600"/>
              </a:spcAft>
              <a:buNone/>
            </a:pPr>
            <a:r>
              <a:rPr lang="en" sz="2800">
                <a:solidFill>
                  <a:srgbClr val="FFFFFF"/>
                </a:solidFill>
              </a:rPr>
              <a:t>interpret urinalysis in a teenager with dysuria </a:t>
            </a:r>
            <a:endParaRPr sz="2800">
              <a:solidFill>
                <a:srgbClr val="FFFFFF"/>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21" name="Shape 221"/>
        <p:cNvGrpSpPr/>
        <p:nvPr/>
      </p:nvGrpSpPr>
      <p:grpSpPr>
        <a:xfrm>
          <a:off x="0" y="0"/>
          <a:ext cx="0" cy="0"/>
          <a:chOff x="0" y="0"/>
          <a:chExt cx="0" cy="0"/>
        </a:xfrm>
      </p:grpSpPr>
      <p:sp>
        <p:nvSpPr>
          <p:cNvPr id="222" name="Google Shape;222;p4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223" name="Google Shape;223;p41"/>
          <p:cNvSpPr txBox="1"/>
          <p:nvPr>
            <p:ph idx="1" type="body"/>
          </p:nvPr>
        </p:nvSpPr>
        <p:spPr>
          <a:xfrm>
            <a:off x="311700" y="1152475"/>
            <a:ext cx="94482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rgbClr val="FFFFFF"/>
                </a:solidFill>
              </a:rPr>
              <a:t>After this morning report, residents should be able to</a:t>
            </a:r>
            <a:endParaRPr sz="2800">
              <a:solidFill>
                <a:srgbClr val="FFFFFF"/>
              </a:solidFill>
            </a:endParaRPr>
          </a:p>
          <a:p>
            <a:pPr indent="0" lvl="0" marL="0" rtl="0" algn="l">
              <a:spcBef>
                <a:spcPts val="1600"/>
              </a:spcBef>
              <a:spcAft>
                <a:spcPts val="0"/>
              </a:spcAft>
              <a:buNone/>
            </a:pPr>
            <a:r>
              <a:rPr lang="en" sz="2800">
                <a:solidFill>
                  <a:srgbClr val="FFFFFF"/>
                </a:solidFill>
              </a:rPr>
              <a:t>review urinalysis and its use in diagnosing UTIs.</a:t>
            </a:r>
            <a:endParaRPr sz="2800">
              <a:solidFill>
                <a:srgbClr val="FFFFFF"/>
              </a:solidFill>
            </a:endParaRPr>
          </a:p>
          <a:p>
            <a:pPr indent="0" lvl="0" marL="0" rtl="0" algn="l">
              <a:spcBef>
                <a:spcPts val="1600"/>
              </a:spcBef>
              <a:spcAft>
                <a:spcPts val="0"/>
              </a:spcAft>
              <a:buNone/>
            </a:pPr>
            <a:r>
              <a:t/>
            </a:r>
            <a:endParaRPr sz="2800">
              <a:solidFill>
                <a:srgbClr val="FFFFFF"/>
              </a:solidFill>
            </a:endParaRPr>
          </a:p>
          <a:p>
            <a:pPr indent="0" lvl="0" marL="0" rtl="0" algn="l">
              <a:spcBef>
                <a:spcPts val="1600"/>
              </a:spcBef>
              <a:spcAft>
                <a:spcPts val="0"/>
              </a:spcAft>
              <a:buClr>
                <a:schemeClr val="dk1"/>
              </a:buClr>
              <a:buSzPts val="1100"/>
              <a:buFont typeface="Arial"/>
              <a:buNone/>
            </a:pPr>
            <a:r>
              <a:rPr lang="en" sz="2800">
                <a:solidFill>
                  <a:schemeClr val="lt1"/>
                </a:solidFill>
              </a:rPr>
              <a:t>After this morning report, residents should be able to</a:t>
            </a:r>
            <a:endParaRPr sz="2800">
              <a:solidFill>
                <a:srgbClr val="FFFFFF"/>
              </a:solidFill>
            </a:endParaRPr>
          </a:p>
          <a:p>
            <a:pPr indent="0" lvl="0" marL="0" rtl="0" algn="l">
              <a:spcBef>
                <a:spcPts val="1600"/>
              </a:spcBef>
              <a:spcAft>
                <a:spcPts val="1600"/>
              </a:spcAft>
              <a:buNone/>
            </a:pPr>
            <a:r>
              <a:rPr lang="en" sz="2800">
                <a:solidFill>
                  <a:srgbClr val="FFFFFF"/>
                </a:solidFill>
              </a:rPr>
              <a:t>interpret urinalysis in a teenager with dysuria </a:t>
            </a:r>
            <a:endParaRPr sz="28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66" name="Shape 66"/>
        <p:cNvGrpSpPr/>
        <p:nvPr/>
      </p:nvGrpSpPr>
      <p:grpSpPr>
        <a:xfrm>
          <a:off x="0" y="0"/>
          <a:ext cx="0" cy="0"/>
          <a:chOff x="0" y="0"/>
          <a:chExt cx="0" cy="0"/>
        </a:xfrm>
      </p:grpSpPr>
      <p:sp>
        <p:nvSpPr>
          <p:cNvPr id="67" name="Google Shape;67;p1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27" name="Shape 227"/>
        <p:cNvGrpSpPr/>
        <p:nvPr/>
      </p:nvGrpSpPr>
      <p:grpSpPr>
        <a:xfrm>
          <a:off x="0" y="0"/>
          <a:ext cx="0" cy="0"/>
          <a:chOff x="0" y="0"/>
          <a:chExt cx="0" cy="0"/>
        </a:xfrm>
      </p:grpSpPr>
      <p:sp>
        <p:nvSpPr>
          <p:cNvPr id="228" name="Google Shape;228;p4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32" name="Shape 232"/>
        <p:cNvGrpSpPr/>
        <p:nvPr/>
      </p:nvGrpSpPr>
      <p:grpSpPr>
        <a:xfrm>
          <a:off x="0" y="0"/>
          <a:ext cx="0" cy="0"/>
          <a:chOff x="0" y="0"/>
          <a:chExt cx="0" cy="0"/>
        </a:xfrm>
      </p:grpSpPr>
      <p:sp>
        <p:nvSpPr>
          <p:cNvPr id="233" name="Google Shape;233;p43"/>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34" name="Google Shape;234;p43"/>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Reasoning</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38" name="Shape 238"/>
        <p:cNvGrpSpPr/>
        <p:nvPr/>
      </p:nvGrpSpPr>
      <p:grpSpPr>
        <a:xfrm>
          <a:off x="0" y="0"/>
          <a:ext cx="0" cy="0"/>
          <a:chOff x="0" y="0"/>
          <a:chExt cx="0" cy="0"/>
        </a:xfrm>
      </p:grpSpPr>
      <p:sp>
        <p:nvSpPr>
          <p:cNvPr id="239" name="Google Shape;239;p4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40" name="Google Shape;240;p44"/>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44" name="Shape 244"/>
        <p:cNvGrpSpPr/>
        <p:nvPr/>
      </p:nvGrpSpPr>
      <p:grpSpPr>
        <a:xfrm>
          <a:off x="0" y="0"/>
          <a:ext cx="0" cy="0"/>
          <a:chOff x="0" y="0"/>
          <a:chExt cx="0" cy="0"/>
        </a:xfrm>
      </p:grpSpPr>
      <p:sp>
        <p:nvSpPr>
          <p:cNvPr id="245" name="Google Shape;245;p4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46" name="Google Shape;246;p45"/>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50" name="Shape 250"/>
        <p:cNvGrpSpPr/>
        <p:nvPr/>
      </p:nvGrpSpPr>
      <p:grpSpPr>
        <a:xfrm>
          <a:off x="0" y="0"/>
          <a:ext cx="0" cy="0"/>
          <a:chOff x="0" y="0"/>
          <a:chExt cx="0" cy="0"/>
        </a:xfrm>
      </p:grpSpPr>
      <p:sp>
        <p:nvSpPr>
          <p:cNvPr id="251" name="Google Shape;251;p4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52" name="Google Shape;252;p46"/>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1C232"/>
              </a:buClr>
              <a:buSzPts val="2400"/>
              <a:buChar char="-"/>
            </a:pPr>
            <a:r>
              <a:rPr b="1" lang="en" sz="2400">
                <a:solidFill>
                  <a:srgbClr val="F1C232"/>
                </a:solidFill>
              </a:rPr>
              <a:t>Presentation</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56" name="Shape 256"/>
        <p:cNvGrpSpPr/>
        <p:nvPr/>
      </p:nvGrpSpPr>
      <p:grpSpPr>
        <a:xfrm>
          <a:off x="0" y="0"/>
          <a:ext cx="0" cy="0"/>
          <a:chOff x="0" y="0"/>
          <a:chExt cx="0" cy="0"/>
        </a:xfrm>
      </p:grpSpPr>
      <p:sp>
        <p:nvSpPr>
          <p:cNvPr id="257" name="Google Shape;257;p4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58" name="Google Shape;258;p47"/>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Physical Exam</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62" name="Shape 262"/>
        <p:cNvGrpSpPr/>
        <p:nvPr/>
      </p:nvGrpSpPr>
      <p:grpSpPr>
        <a:xfrm>
          <a:off x="0" y="0"/>
          <a:ext cx="0" cy="0"/>
          <a:chOff x="0" y="0"/>
          <a:chExt cx="0" cy="0"/>
        </a:xfrm>
      </p:grpSpPr>
      <p:sp>
        <p:nvSpPr>
          <p:cNvPr id="263" name="Google Shape;263;p4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64" name="Google Shape;264;p48"/>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Differential Diagnosis</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68" name="Shape 268"/>
        <p:cNvGrpSpPr/>
        <p:nvPr/>
      </p:nvGrpSpPr>
      <p:grpSpPr>
        <a:xfrm>
          <a:off x="0" y="0"/>
          <a:ext cx="0" cy="0"/>
          <a:chOff x="0" y="0"/>
          <a:chExt cx="0" cy="0"/>
        </a:xfrm>
      </p:grpSpPr>
      <p:sp>
        <p:nvSpPr>
          <p:cNvPr id="269" name="Google Shape;269;p4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70" name="Google Shape;270;p49"/>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Work-Up</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74" name="Shape 274"/>
        <p:cNvGrpSpPr/>
        <p:nvPr/>
      </p:nvGrpSpPr>
      <p:grpSpPr>
        <a:xfrm>
          <a:off x="0" y="0"/>
          <a:ext cx="0" cy="0"/>
          <a:chOff x="0" y="0"/>
          <a:chExt cx="0" cy="0"/>
        </a:xfrm>
      </p:grpSpPr>
      <p:sp>
        <p:nvSpPr>
          <p:cNvPr id="275" name="Google Shape;275;p5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F1C232"/>
                </a:solidFill>
                <a:latin typeface="Comfortaa"/>
                <a:ea typeface="Comfortaa"/>
                <a:cs typeface="Comfortaa"/>
                <a:sym typeface="Comfortaa"/>
              </a:rPr>
              <a:t>What makes a good Morning Report learning objective?</a:t>
            </a:r>
            <a:endParaRPr b="1" sz="3400">
              <a:solidFill>
                <a:srgbClr val="F1C232"/>
              </a:solidFill>
              <a:latin typeface="Comfortaa"/>
              <a:ea typeface="Comfortaa"/>
              <a:cs typeface="Comfortaa"/>
              <a:sym typeface="Comfortaa"/>
            </a:endParaRPr>
          </a:p>
        </p:txBody>
      </p:sp>
      <p:sp>
        <p:nvSpPr>
          <p:cNvPr id="276" name="Google Shape;276;p50"/>
          <p:cNvSpPr txBox="1"/>
          <p:nvPr>
            <p:ph idx="1" type="body"/>
          </p:nvPr>
        </p:nvSpPr>
        <p:spPr>
          <a:xfrm>
            <a:off x="311700" y="15515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Clinically Applicability</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Management</a:t>
            </a:r>
            <a:endParaRPr b="1" sz="2400">
              <a:solidFill>
                <a:srgbClr val="F1C232"/>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80" name="Shape 280"/>
        <p:cNvGrpSpPr/>
        <p:nvPr/>
      </p:nvGrpSpPr>
      <p:grpSpPr>
        <a:xfrm>
          <a:off x="0" y="0"/>
          <a:ext cx="0" cy="0"/>
          <a:chOff x="0" y="0"/>
          <a:chExt cx="0" cy="0"/>
        </a:xfrm>
      </p:grpSpPr>
      <p:sp>
        <p:nvSpPr>
          <p:cNvPr id="281" name="Google Shape;281;p5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282" name="Google Shape;282;p5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72" name="Shape 72"/>
        <p:cNvGrpSpPr/>
        <p:nvPr/>
      </p:nvGrpSpPr>
      <p:grpSpPr>
        <a:xfrm>
          <a:off x="0" y="0"/>
          <a:ext cx="0" cy="0"/>
          <a:chOff x="0" y="0"/>
          <a:chExt cx="0" cy="0"/>
        </a:xfrm>
      </p:grpSpPr>
      <p:sp>
        <p:nvSpPr>
          <p:cNvPr id="73" name="Google Shape;73;p1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1C232"/>
              </a:buClr>
              <a:buSzPts val="2800"/>
              <a:buAutoNum type="arabicPeriod"/>
            </a:pPr>
            <a:r>
              <a:rPr b="1" lang="en" sz="2800">
                <a:solidFill>
                  <a:srgbClr val="F1C232"/>
                </a:solidFill>
              </a:rPr>
              <a:t>Choose an appropriate clinical case</a:t>
            </a:r>
            <a:endParaRPr b="1" sz="2800">
              <a:solidFill>
                <a:srgbClr val="F1C232"/>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86" name="Shape 286"/>
        <p:cNvGrpSpPr/>
        <p:nvPr/>
      </p:nvGrpSpPr>
      <p:grpSpPr>
        <a:xfrm>
          <a:off x="0" y="0"/>
          <a:ext cx="0" cy="0"/>
          <a:chOff x="0" y="0"/>
          <a:chExt cx="0" cy="0"/>
        </a:xfrm>
      </p:grpSpPr>
      <p:sp>
        <p:nvSpPr>
          <p:cNvPr id="287" name="Google Shape;287;p5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288" name="Google Shape;288;p5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1C232"/>
              </a:buClr>
              <a:buSzPts val="2800"/>
              <a:buAutoNum type="arabicPeriod"/>
            </a:pPr>
            <a:r>
              <a:rPr b="1" lang="en" sz="2800">
                <a:solidFill>
                  <a:srgbClr val="F1C232"/>
                </a:solidFill>
              </a:rPr>
              <a:t>Structure a presentation </a:t>
            </a:r>
            <a:endParaRPr b="1" sz="2800">
              <a:solidFill>
                <a:srgbClr val="F1C232"/>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92" name="Shape 292"/>
        <p:cNvGrpSpPr/>
        <p:nvPr/>
      </p:nvGrpSpPr>
      <p:grpSpPr>
        <a:xfrm>
          <a:off x="0" y="0"/>
          <a:ext cx="0" cy="0"/>
          <a:chOff x="0" y="0"/>
          <a:chExt cx="0" cy="0"/>
        </a:xfrm>
      </p:grpSpPr>
      <p:sp>
        <p:nvSpPr>
          <p:cNvPr id="293" name="Google Shape;293;p53"/>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294" name="Google Shape;294;p53"/>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Keep your</a:t>
            </a:r>
            <a:r>
              <a:rPr lang="en" sz="2800">
                <a:solidFill>
                  <a:srgbClr val="FFFFFF"/>
                </a:solidFill>
              </a:rPr>
              <a:t> audience engaged</a:t>
            </a:r>
            <a:endParaRPr sz="2800">
              <a:solidFill>
                <a:srgbClr val="FFFFFF"/>
              </a:solidFill>
            </a:endParaRPr>
          </a:p>
          <a:p>
            <a:pPr indent="0" lvl="0" marL="0" rtl="0" algn="l">
              <a:lnSpc>
                <a:spcPct val="100000"/>
              </a:lnSpc>
              <a:spcBef>
                <a:spcPts val="1600"/>
              </a:spcBef>
              <a:spcAft>
                <a:spcPts val="0"/>
              </a:spcAft>
              <a:buNone/>
            </a:pPr>
            <a:r>
              <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298" name="Shape 298"/>
        <p:cNvGrpSpPr/>
        <p:nvPr/>
      </p:nvGrpSpPr>
      <p:grpSpPr>
        <a:xfrm>
          <a:off x="0" y="0"/>
          <a:ext cx="0" cy="0"/>
          <a:chOff x="0" y="0"/>
          <a:chExt cx="0" cy="0"/>
        </a:xfrm>
      </p:grpSpPr>
      <p:sp>
        <p:nvSpPr>
          <p:cNvPr id="299" name="Google Shape;299;p5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00" name="Google Shape;300;p54"/>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04" name="Shape 304"/>
        <p:cNvGrpSpPr/>
        <p:nvPr/>
      </p:nvGrpSpPr>
      <p:grpSpPr>
        <a:xfrm>
          <a:off x="0" y="0"/>
          <a:ext cx="0" cy="0"/>
          <a:chOff x="0" y="0"/>
          <a:chExt cx="0" cy="0"/>
        </a:xfrm>
      </p:grpSpPr>
      <p:sp>
        <p:nvSpPr>
          <p:cNvPr id="305" name="Google Shape;305;p5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06" name="Google Shape;306;p55"/>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381000" lvl="1" marL="914400" rtl="0" algn="l">
              <a:lnSpc>
                <a:spcPct val="100000"/>
              </a:lnSpc>
              <a:spcBef>
                <a:spcPts val="0"/>
              </a:spcBef>
              <a:spcAft>
                <a:spcPts val="0"/>
              </a:spcAft>
              <a:buClr>
                <a:srgbClr val="F1C232"/>
              </a:buClr>
              <a:buSzPts val="2400"/>
              <a:buChar char="-"/>
            </a:pPr>
            <a:r>
              <a:rPr b="1" lang="en" sz="2400">
                <a:solidFill>
                  <a:srgbClr val="F1C232"/>
                </a:solidFill>
              </a:rPr>
              <a:t>Presentation</a:t>
            </a:r>
            <a:endParaRPr b="1" sz="2400">
              <a:solidFill>
                <a:srgbClr val="F1C232"/>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Management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10" name="Shape 310"/>
        <p:cNvGrpSpPr/>
        <p:nvPr/>
      </p:nvGrpSpPr>
      <p:grpSpPr>
        <a:xfrm>
          <a:off x="0" y="0"/>
          <a:ext cx="0" cy="0"/>
          <a:chOff x="0" y="0"/>
          <a:chExt cx="0" cy="0"/>
        </a:xfrm>
      </p:grpSpPr>
      <p:sp>
        <p:nvSpPr>
          <p:cNvPr id="311" name="Google Shape;311;p5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12" name="Google Shape;312;p56"/>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chemeClr val="lt1"/>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381000" lvl="1" marL="914400" rtl="0" algn="l">
              <a:lnSpc>
                <a:spcPct val="100000"/>
              </a:lnSpc>
              <a:spcBef>
                <a:spcPts val="0"/>
              </a:spcBef>
              <a:spcAft>
                <a:spcPts val="0"/>
              </a:spcAft>
              <a:buClr>
                <a:schemeClr val="lt1"/>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Physical Exam</a:t>
            </a:r>
            <a:endParaRPr b="1" sz="2400">
              <a:solidFill>
                <a:srgbClr val="F1C232"/>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Management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16" name="Shape 316"/>
        <p:cNvGrpSpPr/>
        <p:nvPr/>
      </p:nvGrpSpPr>
      <p:grpSpPr>
        <a:xfrm>
          <a:off x="0" y="0"/>
          <a:ext cx="0" cy="0"/>
          <a:chOff x="0" y="0"/>
          <a:chExt cx="0" cy="0"/>
        </a:xfrm>
      </p:grpSpPr>
      <p:sp>
        <p:nvSpPr>
          <p:cNvPr id="317" name="Google Shape;317;p5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18" name="Google Shape;318;p57"/>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chemeClr val="lt1"/>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381000" lvl="1" marL="914400" rtl="0" algn="l">
              <a:lnSpc>
                <a:spcPct val="100000"/>
              </a:lnSpc>
              <a:spcBef>
                <a:spcPts val="0"/>
              </a:spcBef>
              <a:spcAft>
                <a:spcPts val="0"/>
              </a:spcAft>
              <a:buClr>
                <a:schemeClr val="lt1"/>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Differential Diagnosis</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Management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22" name="Shape 322"/>
        <p:cNvGrpSpPr/>
        <p:nvPr/>
      </p:nvGrpSpPr>
      <p:grpSpPr>
        <a:xfrm>
          <a:off x="0" y="0"/>
          <a:ext cx="0" cy="0"/>
          <a:chOff x="0" y="0"/>
          <a:chExt cx="0" cy="0"/>
        </a:xfrm>
      </p:grpSpPr>
      <p:sp>
        <p:nvSpPr>
          <p:cNvPr id="323" name="Google Shape;323;p5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24" name="Google Shape;324;p58"/>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chemeClr val="lt1"/>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381000" lvl="1" marL="914400" rtl="0" algn="l">
              <a:lnSpc>
                <a:spcPct val="100000"/>
              </a:lnSpc>
              <a:spcBef>
                <a:spcPts val="0"/>
              </a:spcBef>
              <a:spcAft>
                <a:spcPts val="0"/>
              </a:spcAft>
              <a:buClr>
                <a:schemeClr val="lt1"/>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Work-Up</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Management</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28" name="Shape 328"/>
        <p:cNvGrpSpPr/>
        <p:nvPr/>
      </p:nvGrpSpPr>
      <p:grpSpPr>
        <a:xfrm>
          <a:off x="0" y="0"/>
          <a:ext cx="0" cy="0"/>
          <a:chOff x="0" y="0"/>
          <a:chExt cx="0" cy="0"/>
        </a:xfrm>
      </p:grpSpPr>
      <p:sp>
        <p:nvSpPr>
          <p:cNvPr id="329" name="Google Shape;329;p5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Morning Report Structure</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30" name="Google Shape;330;p59"/>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chemeClr val="lt1"/>
                </a:solidFill>
              </a:rPr>
              <a:t>Keep your audience engaged</a:t>
            </a:r>
            <a:endParaRPr sz="2800">
              <a:solidFill>
                <a:srgbClr val="FFFFFF"/>
              </a:solidFill>
            </a:endParaRPr>
          </a:p>
          <a:p>
            <a:pPr indent="-406400" lvl="0" marL="457200" rtl="0" algn="l">
              <a:spcBef>
                <a:spcPts val="0"/>
              </a:spcBef>
              <a:spcAft>
                <a:spcPts val="0"/>
              </a:spcAft>
              <a:buClr>
                <a:schemeClr val="lt1"/>
              </a:buClr>
              <a:buSzPts val="2800"/>
              <a:buChar char="-"/>
            </a:pPr>
            <a:r>
              <a:rPr lang="en" sz="2800">
                <a:solidFill>
                  <a:schemeClr val="lt1"/>
                </a:solidFill>
              </a:rPr>
              <a:t>Highlight your learning objectives</a:t>
            </a:r>
            <a:endParaRPr sz="2800">
              <a:solidFill>
                <a:srgbClr val="FFFFFF"/>
              </a:solidFill>
            </a:endParaRPr>
          </a:p>
          <a:p>
            <a:pPr indent="-381000" lvl="1" marL="914400" rtl="0" algn="l">
              <a:lnSpc>
                <a:spcPct val="100000"/>
              </a:lnSpc>
              <a:spcBef>
                <a:spcPts val="0"/>
              </a:spcBef>
              <a:spcAft>
                <a:spcPts val="0"/>
              </a:spcAft>
              <a:buClr>
                <a:schemeClr val="lt1"/>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chemeClr val="lt1"/>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rgbClr val="FFFFFF"/>
                </a:solidFill>
              </a:rPr>
              <a:t>Work-Up</a:t>
            </a:r>
            <a:endParaRPr sz="2400">
              <a:solidFill>
                <a:srgbClr val="FFFFFF"/>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Management</a:t>
            </a:r>
            <a:endParaRPr b="1" sz="2800">
              <a:solidFill>
                <a:srgbClr val="F1C232"/>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34" name="Shape 334"/>
        <p:cNvGrpSpPr/>
        <p:nvPr/>
      </p:nvGrpSpPr>
      <p:grpSpPr>
        <a:xfrm>
          <a:off x="0" y="0"/>
          <a:ext cx="0" cy="0"/>
          <a:chOff x="0" y="0"/>
          <a:chExt cx="0" cy="0"/>
        </a:xfrm>
      </p:grpSpPr>
      <p:sp>
        <p:nvSpPr>
          <p:cNvPr id="335" name="Google Shape;335;p6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336" name="Google Shape;336;p6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40" name="Shape 340"/>
        <p:cNvGrpSpPr/>
        <p:nvPr/>
      </p:nvGrpSpPr>
      <p:grpSpPr>
        <a:xfrm>
          <a:off x="0" y="0"/>
          <a:ext cx="0" cy="0"/>
          <a:chOff x="0" y="0"/>
          <a:chExt cx="0" cy="0"/>
        </a:xfrm>
      </p:grpSpPr>
      <p:sp>
        <p:nvSpPr>
          <p:cNvPr id="341" name="Google Shape;341;p6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342" name="Google Shape;342;p6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1C232"/>
              </a:buClr>
              <a:buSzPts val="2800"/>
              <a:buAutoNum type="arabicPeriod"/>
            </a:pPr>
            <a:r>
              <a:rPr b="1" lang="en" sz="2800">
                <a:solidFill>
                  <a:srgbClr val="F1C232"/>
                </a:solidFill>
              </a:rPr>
              <a:t>Facilitate</a:t>
            </a:r>
            <a:r>
              <a:rPr b="1" lang="en" sz="2800">
                <a:solidFill>
                  <a:srgbClr val="F1C232"/>
                </a:solidFill>
              </a:rPr>
              <a:t> discussion</a:t>
            </a:r>
            <a:endParaRPr b="1" sz="2800">
              <a:solidFill>
                <a:srgbClr val="F1C232"/>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78" name="Shape 78"/>
        <p:cNvGrpSpPr/>
        <p:nvPr/>
      </p:nvGrpSpPr>
      <p:grpSpPr>
        <a:xfrm>
          <a:off x="0" y="0"/>
          <a:ext cx="0" cy="0"/>
          <a:chOff x="0" y="0"/>
          <a:chExt cx="0" cy="0"/>
        </a:xfrm>
      </p:grpSpPr>
      <p:sp>
        <p:nvSpPr>
          <p:cNvPr id="79" name="Google Shape;79;p1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46" name="Shape 346"/>
        <p:cNvGrpSpPr/>
        <p:nvPr/>
      </p:nvGrpSpPr>
      <p:grpSpPr>
        <a:xfrm>
          <a:off x="0" y="0"/>
          <a:ext cx="0" cy="0"/>
          <a:chOff x="0" y="0"/>
          <a:chExt cx="0" cy="0"/>
        </a:xfrm>
      </p:grpSpPr>
      <p:sp>
        <p:nvSpPr>
          <p:cNvPr id="347" name="Google Shape;347;p6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51" name="Shape 351"/>
        <p:cNvGrpSpPr/>
        <p:nvPr/>
      </p:nvGrpSpPr>
      <p:grpSpPr>
        <a:xfrm>
          <a:off x="0" y="0"/>
          <a:ext cx="0" cy="0"/>
          <a:chOff x="0" y="0"/>
          <a:chExt cx="0" cy="0"/>
        </a:xfrm>
      </p:grpSpPr>
      <p:sp>
        <p:nvSpPr>
          <p:cNvPr id="352" name="Google Shape;352;p63"/>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53" name="Google Shape;353;p63"/>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Hard</a:t>
            </a:r>
            <a:endParaRPr b="1">
              <a:solidFill>
                <a:srgbClr val="FFFFFF"/>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57" name="Shape 357"/>
        <p:cNvGrpSpPr/>
        <p:nvPr/>
      </p:nvGrpSpPr>
      <p:grpSpPr>
        <a:xfrm>
          <a:off x="0" y="0"/>
          <a:ext cx="0" cy="0"/>
          <a:chOff x="0" y="0"/>
          <a:chExt cx="0" cy="0"/>
        </a:xfrm>
      </p:grpSpPr>
      <p:sp>
        <p:nvSpPr>
          <p:cNvPr id="358" name="Google Shape;358;p64"/>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59" name="Google Shape;359;p64"/>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Hard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Zoom</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63" name="Shape 363"/>
        <p:cNvGrpSpPr/>
        <p:nvPr/>
      </p:nvGrpSpPr>
      <p:grpSpPr>
        <a:xfrm>
          <a:off x="0" y="0"/>
          <a:ext cx="0" cy="0"/>
          <a:chOff x="0" y="0"/>
          <a:chExt cx="0" cy="0"/>
        </a:xfrm>
      </p:grpSpPr>
      <p:sp>
        <p:nvSpPr>
          <p:cNvPr id="364" name="Google Shape;364;p6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65" name="Google Shape;365;p65"/>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69" name="Shape 369"/>
        <p:cNvGrpSpPr/>
        <p:nvPr/>
      </p:nvGrpSpPr>
      <p:grpSpPr>
        <a:xfrm>
          <a:off x="0" y="0"/>
          <a:ext cx="0" cy="0"/>
          <a:chOff x="0" y="0"/>
          <a:chExt cx="0" cy="0"/>
        </a:xfrm>
      </p:grpSpPr>
      <p:sp>
        <p:nvSpPr>
          <p:cNvPr id="370" name="Google Shape;370;p6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71" name="Google Shape;371;p66"/>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Know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Engage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Ask follow-up questions</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Reflect questions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75" name="Shape 375"/>
        <p:cNvGrpSpPr/>
        <p:nvPr/>
      </p:nvGrpSpPr>
      <p:grpSpPr>
        <a:xfrm>
          <a:off x="0" y="0"/>
          <a:ext cx="0" cy="0"/>
          <a:chOff x="0" y="0"/>
          <a:chExt cx="0" cy="0"/>
        </a:xfrm>
      </p:grpSpPr>
      <p:sp>
        <p:nvSpPr>
          <p:cNvPr id="376" name="Google Shape;376;p6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77" name="Google Shape;377;p67"/>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1C232"/>
              </a:buClr>
              <a:buSzPts val="2800"/>
              <a:buChar char="-"/>
            </a:pPr>
            <a:r>
              <a:rPr b="1" lang="en" sz="2800">
                <a:solidFill>
                  <a:srgbClr val="F1C232"/>
                </a:solidFill>
              </a:rPr>
              <a:t>Know your audience</a:t>
            </a:r>
            <a:endParaRPr b="1"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Teach to different levels</a:t>
            </a:r>
            <a:endParaRPr b="1"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Prepare with respect to faculty/specialists</a:t>
            </a:r>
            <a:endParaRPr sz="2800">
              <a:solidFill>
                <a:srgbClr val="F1C232"/>
              </a:solidFill>
            </a:endParaRPr>
          </a:p>
          <a:p>
            <a:pPr indent="-406400" lvl="0" marL="457200" rtl="0" algn="l">
              <a:spcBef>
                <a:spcPts val="0"/>
              </a:spcBef>
              <a:spcAft>
                <a:spcPts val="0"/>
              </a:spcAft>
              <a:buClr>
                <a:srgbClr val="FFFFFF"/>
              </a:buClr>
              <a:buSzPts val="2800"/>
              <a:buChar char="-"/>
            </a:pPr>
            <a:r>
              <a:rPr lang="en" sz="2800">
                <a:solidFill>
                  <a:srgbClr val="FFFFFF"/>
                </a:solidFill>
              </a:rPr>
              <a:t>Engage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Ask follow-up questions</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Reflect questions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81" name="Shape 381"/>
        <p:cNvGrpSpPr/>
        <p:nvPr/>
      </p:nvGrpSpPr>
      <p:grpSpPr>
        <a:xfrm>
          <a:off x="0" y="0"/>
          <a:ext cx="0" cy="0"/>
          <a:chOff x="0" y="0"/>
          <a:chExt cx="0" cy="0"/>
        </a:xfrm>
      </p:grpSpPr>
      <p:sp>
        <p:nvSpPr>
          <p:cNvPr id="382" name="Google Shape;382;p6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Teach to different levels</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83" name="Google Shape;383;p68"/>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MS3: Obtain history/physical finding</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MS4/PGY1: Differential Diagnosis</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PGY2-4: Work-up/Management</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Attending: Pearls/Experience</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87" name="Shape 387"/>
        <p:cNvGrpSpPr/>
        <p:nvPr/>
      </p:nvGrpSpPr>
      <p:grpSpPr>
        <a:xfrm>
          <a:off x="0" y="0"/>
          <a:ext cx="0" cy="0"/>
          <a:chOff x="0" y="0"/>
          <a:chExt cx="0" cy="0"/>
        </a:xfrm>
      </p:grpSpPr>
      <p:sp>
        <p:nvSpPr>
          <p:cNvPr id="388" name="Google Shape;388;p6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89" name="Google Shape;389;p69"/>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Know your audience</a:t>
            </a:r>
            <a:endParaRPr sz="2800">
              <a:solidFill>
                <a:srgbClr val="FFFFFF"/>
              </a:solidFill>
            </a:endParaRPr>
          </a:p>
          <a:p>
            <a:pPr indent="-406400" lvl="0" marL="457200" rtl="0" algn="l">
              <a:spcBef>
                <a:spcPts val="0"/>
              </a:spcBef>
              <a:spcAft>
                <a:spcPts val="0"/>
              </a:spcAft>
              <a:buClr>
                <a:srgbClr val="F1C232"/>
              </a:buClr>
              <a:buSzPts val="2800"/>
              <a:buChar char="-"/>
            </a:pPr>
            <a:r>
              <a:rPr b="1" lang="en" sz="2800">
                <a:solidFill>
                  <a:srgbClr val="F1C232"/>
                </a:solidFill>
              </a:rPr>
              <a:t>Engage your audience</a:t>
            </a:r>
            <a:endParaRPr b="1"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Open-ended questions</a:t>
            </a:r>
            <a:endParaRPr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Invite perspectives (outpatient, ED, wards)</a:t>
            </a:r>
            <a:endParaRPr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Reinforce correct or incorrect answers</a:t>
            </a:r>
            <a:endParaRPr sz="2800">
              <a:solidFill>
                <a:srgbClr val="F1C232"/>
              </a:solidFill>
            </a:endParaRPr>
          </a:p>
          <a:p>
            <a:pPr indent="-406400" lvl="0" marL="457200" rtl="0" algn="l">
              <a:spcBef>
                <a:spcPts val="0"/>
              </a:spcBef>
              <a:spcAft>
                <a:spcPts val="0"/>
              </a:spcAft>
              <a:buClr>
                <a:srgbClr val="FFFFFF"/>
              </a:buClr>
              <a:buSzPts val="2800"/>
              <a:buChar char="-"/>
            </a:pPr>
            <a:r>
              <a:rPr lang="en" sz="2800">
                <a:solidFill>
                  <a:srgbClr val="FFFFFF"/>
                </a:solidFill>
              </a:rPr>
              <a:t>Ask follow-up questions</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Reflect questions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93" name="Shape 393"/>
        <p:cNvGrpSpPr/>
        <p:nvPr/>
      </p:nvGrpSpPr>
      <p:grpSpPr>
        <a:xfrm>
          <a:off x="0" y="0"/>
          <a:ext cx="0" cy="0"/>
          <a:chOff x="0" y="0"/>
          <a:chExt cx="0" cy="0"/>
        </a:xfrm>
      </p:grpSpPr>
      <p:sp>
        <p:nvSpPr>
          <p:cNvPr id="394" name="Google Shape;394;p7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395" name="Google Shape;395;p70"/>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Know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Engage your audience</a:t>
            </a:r>
            <a:endParaRPr sz="2800">
              <a:solidFill>
                <a:srgbClr val="FFFFFF"/>
              </a:solidFill>
            </a:endParaRPr>
          </a:p>
          <a:p>
            <a:pPr indent="-406400" lvl="0" marL="457200" rtl="0" algn="l">
              <a:spcBef>
                <a:spcPts val="0"/>
              </a:spcBef>
              <a:spcAft>
                <a:spcPts val="0"/>
              </a:spcAft>
              <a:buClr>
                <a:srgbClr val="F1C232"/>
              </a:buClr>
              <a:buSzPts val="2800"/>
              <a:buChar char="-"/>
            </a:pPr>
            <a:r>
              <a:rPr b="1" lang="en" sz="2800">
                <a:solidFill>
                  <a:srgbClr val="F1C232"/>
                </a:solidFill>
              </a:rPr>
              <a:t>Ask follow-up questions</a:t>
            </a:r>
            <a:endParaRPr b="1" sz="2800">
              <a:solidFill>
                <a:srgbClr val="F1C232"/>
              </a:solidFill>
            </a:endParaRPr>
          </a:p>
          <a:p>
            <a:pPr indent="-406400" lvl="1" marL="914400" rtl="0" algn="l">
              <a:spcBef>
                <a:spcPts val="0"/>
              </a:spcBef>
              <a:spcAft>
                <a:spcPts val="0"/>
              </a:spcAft>
              <a:buClr>
                <a:srgbClr val="F1C232"/>
              </a:buClr>
              <a:buSzPts val="2800"/>
              <a:buChar char="-"/>
            </a:pPr>
            <a:r>
              <a:rPr lang="en" sz="2800">
                <a:solidFill>
                  <a:srgbClr val="F1C232"/>
                </a:solidFill>
              </a:rPr>
              <a:t>Clarify reasoning behind questions</a:t>
            </a:r>
            <a:endParaRPr sz="2800">
              <a:solidFill>
                <a:srgbClr val="F1C232"/>
              </a:solidFill>
            </a:endParaRPr>
          </a:p>
          <a:p>
            <a:pPr indent="-406400" lvl="0" marL="457200" rtl="0" algn="l">
              <a:spcBef>
                <a:spcPts val="0"/>
              </a:spcBef>
              <a:spcAft>
                <a:spcPts val="0"/>
              </a:spcAft>
              <a:buClr>
                <a:srgbClr val="FFFFFF"/>
              </a:buClr>
              <a:buSzPts val="2800"/>
              <a:buChar char="-"/>
            </a:pPr>
            <a:r>
              <a:rPr lang="en" sz="2800">
                <a:solidFill>
                  <a:srgbClr val="FFFFFF"/>
                </a:solidFill>
              </a:rPr>
              <a:t>Reflect questions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399" name="Shape 399"/>
        <p:cNvGrpSpPr/>
        <p:nvPr/>
      </p:nvGrpSpPr>
      <p:grpSpPr>
        <a:xfrm>
          <a:off x="0" y="0"/>
          <a:ext cx="0" cy="0"/>
          <a:chOff x="0" y="0"/>
          <a:chExt cx="0" cy="0"/>
        </a:xfrm>
      </p:grpSpPr>
      <p:sp>
        <p:nvSpPr>
          <p:cNvPr id="400" name="Google Shape;400;p7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Facilitate</a:t>
            </a:r>
            <a:r>
              <a:rPr b="1" lang="en" sz="3500">
                <a:solidFill>
                  <a:srgbClr val="F1C232"/>
                </a:solidFill>
                <a:latin typeface="Comfortaa"/>
                <a:ea typeface="Comfortaa"/>
                <a:cs typeface="Comfortaa"/>
                <a:sym typeface="Comfortaa"/>
              </a:rPr>
              <a:t> Discussion </a:t>
            </a:r>
            <a:endParaRPr b="1" sz="3500">
              <a:solidFill>
                <a:srgbClr val="F1C232"/>
              </a:solidFill>
              <a:latin typeface="Comfortaa"/>
              <a:ea typeface="Comfortaa"/>
              <a:cs typeface="Comfortaa"/>
              <a:sym typeface="Comfortaa"/>
            </a:endParaRPr>
          </a:p>
          <a:p>
            <a:pPr indent="0" lvl="0" marL="0" rtl="0" algn="l">
              <a:spcBef>
                <a:spcPts val="0"/>
              </a:spcBef>
              <a:spcAft>
                <a:spcPts val="0"/>
              </a:spcAft>
              <a:buNone/>
            </a:pPr>
            <a:r>
              <a:t/>
            </a:r>
            <a:endParaRPr b="1" sz="3400">
              <a:solidFill>
                <a:srgbClr val="F1C232"/>
              </a:solidFill>
              <a:latin typeface="Comfortaa"/>
              <a:ea typeface="Comfortaa"/>
              <a:cs typeface="Comfortaa"/>
              <a:sym typeface="Comfortaa"/>
            </a:endParaRPr>
          </a:p>
        </p:txBody>
      </p:sp>
      <p:sp>
        <p:nvSpPr>
          <p:cNvPr id="401" name="Google Shape;401;p71"/>
          <p:cNvSpPr txBox="1"/>
          <p:nvPr>
            <p:ph idx="1" type="body"/>
          </p:nvPr>
        </p:nvSpPr>
        <p:spPr>
          <a:xfrm>
            <a:off x="311700" y="1018150"/>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Know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Engage your audience</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Ask follow-up questions</a:t>
            </a:r>
            <a:endParaRPr sz="2800">
              <a:solidFill>
                <a:srgbClr val="FFFFFF"/>
              </a:solidFill>
            </a:endParaRPr>
          </a:p>
          <a:p>
            <a:pPr indent="-406400" lvl="0" marL="457200" rtl="0" algn="l">
              <a:spcBef>
                <a:spcPts val="0"/>
              </a:spcBef>
              <a:spcAft>
                <a:spcPts val="0"/>
              </a:spcAft>
              <a:buClr>
                <a:srgbClr val="F1C232"/>
              </a:buClr>
              <a:buSzPts val="2800"/>
              <a:buChar char="-"/>
            </a:pPr>
            <a:r>
              <a:rPr b="1" lang="en" sz="2800">
                <a:solidFill>
                  <a:srgbClr val="F1C232"/>
                </a:solidFill>
              </a:rPr>
              <a:t>Reflect questions</a:t>
            </a:r>
            <a:endParaRPr b="1" sz="2800">
              <a:solidFill>
                <a:srgbClr val="F1C232"/>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84" name="Shape 84"/>
        <p:cNvGrpSpPr/>
        <p:nvPr/>
      </p:nvGrpSpPr>
      <p:grpSpPr>
        <a:xfrm>
          <a:off x="0" y="0"/>
          <a:ext cx="0" cy="0"/>
          <a:chOff x="0" y="0"/>
          <a:chExt cx="0" cy="0"/>
        </a:xfrm>
      </p:grpSpPr>
      <p:sp>
        <p:nvSpPr>
          <p:cNvPr id="85" name="Google Shape;85;p1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05" name="Shape 405"/>
        <p:cNvGrpSpPr/>
        <p:nvPr/>
      </p:nvGrpSpPr>
      <p:grpSpPr>
        <a:xfrm>
          <a:off x="0" y="0"/>
          <a:ext cx="0" cy="0"/>
          <a:chOff x="0" y="0"/>
          <a:chExt cx="0" cy="0"/>
        </a:xfrm>
      </p:grpSpPr>
      <p:sp>
        <p:nvSpPr>
          <p:cNvPr id="406" name="Google Shape;406;p72"/>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407" name="Google Shape;407;p7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Mediate 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11" name="Shape 411"/>
        <p:cNvGrpSpPr/>
        <p:nvPr/>
      </p:nvGrpSpPr>
      <p:grpSpPr>
        <a:xfrm>
          <a:off x="0" y="0"/>
          <a:ext cx="0" cy="0"/>
          <a:chOff x="0" y="0"/>
          <a:chExt cx="0" cy="0"/>
        </a:xfrm>
      </p:grpSpPr>
      <p:sp>
        <p:nvSpPr>
          <p:cNvPr id="412" name="Google Shape;412;p73"/>
          <p:cNvSpPr txBox="1"/>
          <p:nvPr>
            <p:ph type="title"/>
          </p:nvPr>
        </p:nvSpPr>
        <p:spPr>
          <a:xfrm>
            <a:off x="167600" y="155667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3500">
                <a:solidFill>
                  <a:srgbClr val="F1C232"/>
                </a:solidFill>
                <a:latin typeface="Comfortaa"/>
                <a:ea typeface="Comfortaa"/>
                <a:cs typeface="Comfortaa"/>
                <a:sym typeface="Comfortaa"/>
              </a:rPr>
              <a:t>THANK YOU!</a:t>
            </a:r>
            <a:endParaRPr b="1" sz="3500">
              <a:solidFill>
                <a:srgbClr val="F1C232"/>
              </a:solidFill>
              <a:latin typeface="Comfortaa"/>
              <a:ea typeface="Comfortaa"/>
              <a:cs typeface="Comfortaa"/>
              <a:sym typeface="Comfortaa"/>
            </a:endParaRPr>
          </a:p>
        </p:txBody>
      </p:sp>
      <p:sp>
        <p:nvSpPr>
          <p:cNvPr id="413" name="Google Shape;413;p73"/>
          <p:cNvSpPr txBox="1"/>
          <p:nvPr>
            <p:ph idx="1" type="body"/>
          </p:nvPr>
        </p:nvSpPr>
        <p:spPr>
          <a:xfrm>
            <a:off x="167600" y="2425700"/>
            <a:ext cx="8157300" cy="3416400"/>
          </a:xfrm>
          <a:prstGeom prst="rect">
            <a:avLst/>
          </a:prstGeom>
        </p:spPr>
        <p:txBody>
          <a:bodyPr anchorCtr="0" anchor="t" bIns="91425" lIns="91425" spcFirstLastPara="1" rIns="91425" wrap="square" tIns="91425">
            <a:noAutofit/>
          </a:bodyPr>
          <a:lstStyle/>
          <a:p>
            <a:pPr indent="0" lvl="0" marL="457200" rtl="0" algn="ctr">
              <a:spcBef>
                <a:spcPts val="0"/>
              </a:spcBef>
              <a:spcAft>
                <a:spcPts val="0"/>
              </a:spcAft>
              <a:buNone/>
            </a:pPr>
            <a:r>
              <a:rPr lang="en" sz="2800">
                <a:solidFill>
                  <a:srgbClr val="FFFFFF"/>
                </a:solidFill>
              </a:rPr>
              <a:t>QUESTIONS?</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17" name="Shape 417"/>
        <p:cNvGrpSpPr/>
        <p:nvPr/>
      </p:nvGrpSpPr>
      <p:grpSpPr>
        <a:xfrm>
          <a:off x="0" y="0"/>
          <a:ext cx="0" cy="0"/>
          <a:chOff x="0" y="0"/>
          <a:chExt cx="0" cy="0"/>
        </a:xfrm>
      </p:grpSpPr>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21" name="Shape 421"/>
        <p:cNvGrpSpPr/>
        <p:nvPr/>
      </p:nvGrpSpPr>
      <p:grpSpPr>
        <a:xfrm>
          <a:off x="0" y="0"/>
          <a:ext cx="0" cy="0"/>
          <a:chOff x="0" y="0"/>
          <a:chExt cx="0" cy="0"/>
        </a:xfrm>
      </p:grpSpPr>
      <p:sp>
        <p:nvSpPr>
          <p:cNvPr id="422" name="Google Shape;422;p75"/>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23" name="Google Shape;423;p7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Work-Up</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27" name="Shape 427"/>
        <p:cNvGrpSpPr/>
        <p:nvPr/>
      </p:nvGrpSpPr>
      <p:grpSpPr>
        <a:xfrm>
          <a:off x="0" y="0"/>
          <a:ext cx="0" cy="0"/>
          <a:chOff x="0" y="0"/>
          <a:chExt cx="0" cy="0"/>
        </a:xfrm>
      </p:grpSpPr>
      <p:sp>
        <p:nvSpPr>
          <p:cNvPr id="428" name="Google Shape;428;p76"/>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29" name="Google Shape;429;p7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1C232"/>
              </a:buClr>
              <a:buSzPts val="2400"/>
              <a:buChar char="-"/>
            </a:pPr>
            <a:r>
              <a:rPr b="1" lang="en" sz="2400">
                <a:solidFill>
                  <a:srgbClr val="F1C232"/>
                </a:solidFill>
              </a:rPr>
              <a:t>Presentation</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Work-Up</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33" name="Shape 433"/>
        <p:cNvGrpSpPr/>
        <p:nvPr/>
      </p:nvGrpSpPr>
      <p:grpSpPr>
        <a:xfrm>
          <a:off x="0" y="0"/>
          <a:ext cx="0" cy="0"/>
          <a:chOff x="0" y="0"/>
          <a:chExt cx="0" cy="0"/>
        </a:xfrm>
      </p:grpSpPr>
      <p:sp>
        <p:nvSpPr>
          <p:cNvPr id="434" name="Google Shape;434;p77"/>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35" name="Google Shape;435;p7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Physical Exam</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Work-Up</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39" name="Shape 439"/>
        <p:cNvGrpSpPr/>
        <p:nvPr/>
      </p:nvGrpSpPr>
      <p:grpSpPr>
        <a:xfrm>
          <a:off x="0" y="0"/>
          <a:ext cx="0" cy="0"/>
          <a:chOff x="0" y="0"/>
          <a:chExt cx="0" cy="0"/>
        </a:xfrm>
      </p:grpSpPr>
      <p:sp>
        <p:nvSpPr>
          <p:cNvPr id="440" name="Google Shape;440;p78"/>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41" name="Google Shape;441;p7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Differential Diagnosis</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Work-Up</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45" name="Shape 445"/>
        <p:cNvGrpSpPr/>
        <p:nvPr/>
      </p:nvGrpSpPr>
      <p:grpSpPr>
        <a:xfrm>
          <a:off x="0" y="0"/>
          <a:ext cx="0" cy="0"/>
          <a:chOff x="0" y="0"/>
          <a:chExt cx="0" cy="0"/>
        </a:xfrm>
      </p:grpSpPr>
      <p:sp>
        <p:nvSpPr>
          <p:cNvPr id="446" name="Google Shape;446;p7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47" name="Google Shape;447;p7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Work-Up</a:t>
            </a:r>
            <a:endParaRPr b="1" sz="2400">
              <a:solidFill>
                <a:srgbClr val="F1C232"/>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Management</a:t>
            </a:r>
            <a:endParaRPr sz="24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451" name="Shape 451"/>
        <p:cNvGrpSpPr/>
        <p:nvPr/>
      </p:nvGrpSpPr>
      <p:grpSpPr>
        <a:xfrm>
          <a:off x="0" y="0"/>
          <a:ext cx="0" cy="0"/>
          <a:chOff x="0" y="0"/>
          <a:chExt cx="0" cy="0"/>
        </a:xfrm>
      </p:grpSpPr>
      <p:sp>
        <p:nvSpPr>
          <p:cNvPr id="452" name="Google Shape;452;p8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Choose a case in which you...</a:t>
            </a:r>
            <a:endParaRPr b="1" sz="3500">
              <a:solidFill>
                <a:srgbClr val="F1C232"/>
              </a:solidFill>
              <a:latin typeface="Comfortaa"/>
              <a:ea typeface="Comfortaa"/>
              <a:cs typeface="Comfortaa"/>
              <a:sym typeface="Comfortaa"/>
            </a:endParaRPr>
          </a:p>
        </p:txBody>
      </p:sp>
      <p:sp>
        <p:nvSpPr>
          <p:cNvPr id="453" name="Google Shape;453;p8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Char char="-"/>
            </a:pPr>
            <a:r>
              <a:rPr lang="en" sz="2800">
                <a:solidFill>
                  <a:srgbClr val="FFFFFF"/>
                </a:solidFill>
              </a:rPr>
              <a:t>Personally invested</a:t>
            </a:r>
            <a:endParaRPr sz="2800">
              <a:solidFill>
                <a:srgbClr val="FFFFFF"/>
              </a:solidFill>
            </a:endParaRPr>
          </a:p>
          <a:p>
            <a:pPr indent="-406400" lvl="0" marL="457200" rtl="0" algn="l">
              <a:spcBef>
                <a:spcPts val="0"/>
              </a:spcBef>
              <a:spcAft>
                <a:spcPts val="0"/>
              </a:spcAft>
              <a:buClr>
                <a:srgbClr val="FFFFFF"/>
              </a:buClr>
              <a:buSzPts val="2800"/>
              <a:buChar char="-"/>
            </a:pPr>
            <a:r>
              <a:rPr lang="en" sz="2800">
                <a:solidFill>
                  <a:srgbClr val="FFFFFF"/>
                </a:solidFill>
              </a:rPr>
              <a:t>Learned something clinically applicable</a:t>
            </a:r>
            <a:endParaRPr sz="2800">
              <a:solidFill>
                <a:srgbClr val="FFFFFF"/>
              </a:solidFill>
            </a:endParaRPr>
          </a:p>
          <a:p>
            <a:pPr indent="-381000" lvl="1" marL="914400" rtl="0" algn="l">
              <a:lnSpc>
                <a:spcPct val="100000"/>
              </a:lnSpc>
              <a:spcBef>
                <a:spcPts val="0"/>
              </a:spcBef>
              <a:spcAft>
                <a:spcPts val="0"/>
              </a:spcAft>
              <a:buClr>
                <a:srgbClr val="FFFFFF"/>
              </a:buClr>
              <a:buSzPts val="2400"/>
              <a:buChar char="-"/>
            </a:pPr>
            <a:r>
              <a:rPr lang="en" sz="2400">
                <a:solidFill>
                  <a:schemeClr val="lt1"/>
                </a:solidFill>
              </a:rPr>
              <a:t>Presentation</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Physical Exam</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Differential Diagnosis</a:t>
            </a:r>
            <a:endParaRPr sz="2400">
              <a:solidFill>
                <a:schemeClr val="lt1"/>
              </a:solidFill>
            </a:endParaRPr>
          </a:p>
          <a:p>
            <a:pPr indent="-381000" lvl="1" marL="914400" rtl="0" algn="l">
              <a:lnSpc>
                <a:spcPct val="100000"/>
              </a:lnSpc>
              <a:spcBef>
                <a:spcPts val="1600"/>
              </a:spcBef>
              <a:spcAft>
                <a:spcPts val="0"/>
              </a:spcAft>
              <a:buClr>
                <a:srgbClr val="FFFFFF"/>
              </a:buClr>
              <a:buSzPts val="2400"/>
              <a:buChar char="-"/>
            </a:pPr>
            <a:r>
              <a:rPr lang="en" sz="2400">
                <a:solidFill>
                  <a:schemeClr val="lt1"/>
                </a:solidFill>
              </a:rPr>
              <a:t>Work-Up</a:t>
            </a:r>
            <a:endParaRPr sz="2400">
              <a:solidFill>
                <a:schemeClr val="lt1"/>
              </a:solidFill>
            </a:endParaRPr>
          </a:p>
          <a:p>
            <a:pPr indent="-381000" lvl="1" marL="914400" rtl="0" algn="l">
              <a:lnSpc>
                <a:spcPct val="100000"/>
              </a:lnSpc>
              <a:spcBef>
                <a:spcPts val="1600"/>
              </a:spcBef>
              <a:spcAft>
                <a:spcPts val="0"/>
              </a:spcAft>
              <a:buClr>
                <a:srgbClr val="F1C232"/>
              </a:buClr>
              <a:buSzPts val="2400"/>
              <a:buChar char="-"/>
            </a:pPr>
            <a:r>
              <a:rPr b="1" lang="en" sz="2400">
                <a:solidFill>
                  <a:srgbClr val="F1C232"/>
                </a:solidFill>
              </a:rPr>
              <a:t>Management</a:t>
            </a:r>
            <a:endParaRPr b="1" sz="2400">
              <a:solidFill>
                <a:srgbClr val="F1C232"/>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90" name="Shape 90"/>
        <p:cNvGrpSpPr/>
        <p:nvPr/>
      </p:nvGrpSpPr>
      <p:grpSpPr>
        <a:xfrm>
          <a:off x="0" y="0"/>
          <a:ext cx="0" cy="0"/>
          <a:chOff x="0" y="0"/>
          <a:chExt cx="0" cy="0"/>
        </a:xfrm>
      </p:grpSpPr>
      <p:sp>
        <p:nvSpPr>
          <p:cNvPr id="91" name="Google Shape;91;p19"/>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1C232"/>
              </a:buClr>
              <a:buSzPts val="2800"/>
              <a:buAutoNum type="arabicPeriod"/>
            </a:pPr>
            <a:r>
              <a:rPr b="1" lang="en" sz="2800">
                <a:solidFill>
                  <a:srgbClr val="F1C232"/>
                </a:solidFill>
              </a:rPr>
              <a:t>Choose an appropriate clinical case</a:t>
            </a:r>
            <a:endParaRPr b="1" sz="2800">
              <a:solidFill>
                <a:srgbClr val="F1C232"/>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Create learning objectives</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96" name="Shape 96"/>
        <p:cNvGrpSpPr/>
        <p:nvPr/>
      </p:nvGrpSpPr>
      <p:grpSpPr>
        <a:xfrm>
          <a:off x="0" y="0"/>
          <a:ext cx="0" cy="0"/>
          <a:chOff x="0" y="0"/>
          <a:chExt cx="0" cy="0"/>
        </a:xfrm>
      </p:grpSpPr>
      <p:sp>
        <p:nvSpPr>
          <p:cNvPr id="97" name="Google Shape;97;p20"/>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Overview</a:t>
            </a:r>
            <a:endParaRPr b="1" sz="3500">
              <a:solidFill>
                <a:srgbClr val="F1C232"/>
              </a:solidFill>
              <a:latin typeface="Comfortaa"/>
              <a:ea typeface="Comfortaa"/>
              <a:cs typeface="Comfortaa"/>
              <a:sym typeface="Comfortaa"/>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FFFFFF"/>
              </a:buClr>
              <a:buSzPts val="2800"/>
              <a:buAutoNum type="arabicPeriod"/>
            </a:pPr>
            <a:r>
              <a:rPr lang="en" sz="2800">
                <a:solidFill>
                  <a:srgbClr val="FFFFFF"/>
                </a:solidFill>
              </a:rPr>
              <a:t>Choose an appropriate clinical case</a:t>
            </a:r>
            <a:endParaRPr sz="2800">
              <a:solidFill>
                <a:srgbClr val="FFFFFF"/>
              </a:solidFill>
            </a:endParaRPr>
          </a:p>
          <a:p>
            <a:pPr indent="-406400" lvl="0" marL="457200" rtl="0" algn="l">
              <a:spcBef>
                <a:spcPts val="0"/>
              </a:spcBef>
              <a:spcAft>
                <a:spcPts val="0"/>
              </a:spcAft>
              <a:buClr>
                <a:srgbClr val="F1C232"/>
              </a:buClr>
              <a:buSzPts val="2800"/>
              <a:buAutoNum type="arabicPeriod"/>
            </a:pPr>
            <a:r>
              <a:rPr b="1" lang="en" sz="2800">
                <a:solidFill>
                  <a:srgbClr val="F1C232"/>
                </a:solidFill>
              </a:rPr>
              <a:t>Create learning objectives</a:t>
            </a:r>
            <a:endParaRPr b="1" sz="2800">
              <a:solidFill>
                <a:srgbClr val="F1C232"/>
              </a:solidFill>
            </a:endParaRPr>
          </a:p>
          <a:p>
            <a:pPr indent="-406400" lvl="0" marL="457200" rtl="0" algn="l">
              <a:spcBef>
                <a:spcPts val="0"/>
              </a:spcBef>
              <a:spcAft>
                <a:spcPts val="0"/>
              </a:spcAft>
              <a:buClr>
                <a:srgbClr val="FFFFFF"/>
              </a:buClr>
              <a:buSzPts val="2800"/>
              <a:buAutoNum type="arabicPeriod"/>
            </a:pPr>
            <a:r>
              <a:rPr lang="en" sz="2800">
                <a:solidFill>
                  <a:srgbClr val="FFFFFF"/>
                </a:solidFill>
              </a:rPr>
              <a:t>Structure a presentation </a:t>
            </a:r>
            <a:endParaRPr sz="2800">
              <a:solidFill>
                <a:srgbClr val="FFFFFF"/>
              </a:solidFill>
            </a:endParaRPr>
          </a:p>
          <a:p>
            <a:pPr indent="-406400" lvl="0" marL="457200" rtl="0" algn="l">
              <a:spcBef>
                <a:spcPts val="0"/>
              </a:spcBef>
              <a:spcAft>
                <a:spcPts val="0"/>
              </a:spcAft>
              <a:buClr>
                <a:srgbClr val="FFFFFF"/>
              </a:buClr>
              <a:buSzPts val="2800"/>
              <a:buAutoNum type="arabicPeriod"/>
            </a:pPr>
            <a:r>
              <a:rPr lang="en" sz="2800">
                <a:solidFill>
                  <a:schemeClr val="lt1"/>
                </a:solidFill>
              </a:rPr>
              <a:t>Facilitate </a:t>
            </a:r>
            <a:r>
              <a:rPr lang="en" sz="2800">
                <a:solidFill>
                  <a:srgbClr val="FFFFFF"/>
                </a:solidFill>
              </a:rPr>
              <a:t>discussion</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C78D8"/>
        </a:solidFill>
      </p:bgPr>
    </p:bg>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2834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3500">
                <a:solidFill>
                  <a:srgbClr val="F1C232"/>
                </a:solidFill>
                <a:latin typeface="Comfortaa"/>
                <a:ea typeface="Comfortaa"/>
                <a:cs typeface="Comfortaa"/>
                <a:sym typeface="Comfortaa"/>
              </a:rPr>
              <a:t>Learning Objectives</a:t>
            </a:r>
            <a:endParaRPr b="1" sz="3500">
              <a:solidFill>
                <a:srgbClr val="F1C232"/>
              </a:solidFill>
              <a:latin typeface="Comfortaa"/>
              <a:ea typeface="Comfortaa"/>
              <a:cs typeface="Comfortaa"/>
              <a:sym typeface="Comfortaa"/>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2800">
              <a:solidFill>
                <a:srgbClr val="FFFFFF"/>
              </a:solidFill>
            </a:endParaRPr>
          </a:p>
          <a:p>
            <a:pPr indent="0" lvl="0" marL="0" rtl="0" algn="l">
              <a:spcBef>
                <a:spcPts val="1600"/>
              </a:spcBef>
              <a:spcAft>
                <a:spcPts val="1600"/>
              </a:spcAft>
              <a:buNone/>
            </a:pPr>
            <a:r>
              <a:t/>
            </a:r>
            <a:endParaRPr b="1">
              <a:solidFill>
                <a:srgbClr val="FFFF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