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7" r:id="rId9"/>
    <p:sldId id="265" r:id="rId10"/>
    <p:sldId id="268" r:id="rId11"/>
    <p:sldId id="262" r:id="rId12"/>
    <p:sldId id="270" r:id="rId13"/>
    <p:sldId id="269" r:id="rId14"/>
    <p:sldId id="276" r:id="rId15"/>
    <p:sldId id="277" r:id="rId16"/>
    <p:sldId id="271" r:id="rId17"/>
    <p:sldId id="272" r:id="rId18"/>
    <p:sldId id="275" r:id="rId19"/>
    <p:sldId id="264" r:id="rId20"/>
    <p:sldId id="273" r:id="rId21"/>
    <p:sldId id="278" r:id="rId22"/>
    <p:sldId id="279" r:id="rId23"/>
    <p:sldId id="280" r:id="rId24"/>
    <p:sldId id="282" r:id="rId25"/>
    <p:sldId id="284" r:id="rId26"/>
    <p:sldId id="283" r:id="rId27"/>
    <p:sldId id="287" r:id="rId28"/>
    <p:sldId id="288" r:id="rId29"/>
    <p:sldId id="289" r:id="rId30"/>
    <p:sldId id="281" r:id="rId31"/>
    <p:sldId id="285" r:id="rId32"/>
    <p:sldId id="286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73300" autoAdjust="0"/>
  </p:normalViewPr>
  <p:slideViewPr>
    <p:cSldViewPr snapToGrid="0">
      <p:cViewPr varScale="1">
        <p:scale>
          <a:sx n="50" d="100"/>
          <a:sy n="50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39FFD-7A7C-462B-97AA-F6C6013BAD1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D7906-A9D5-4D65-A7B9-9C2DFABA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paedia.org/articles/left-atrium-1" TargetMode="External"/><Relationship Id="rId3" Type="http://schemas.openxmlformats.org/officeDocument/2006/relationships/hyperlink" Target="https://radiopaedia.org/articles/chest-radiograph" TargetMode="External"/><Relationship Id="rId7" Type="http://schemas.openxmlformats.org/officeDocument/2006/relationships/hyperlink" Target="https://radiopaedia.org/articles/normal-contours-of-the-cardiomediastinum-on-chest-radiograph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adiopaedia.org/articles/bronchus-intermedius" TargetMode="External"/><Relationship Id="rId5" Type="http://schemas.openxmlformats.org/officeDocument/2006/relationships/hyperlink" Target="https://radiopaedia.org/articles/carina" TargetMode="External"/><Relationship Id="rId4" Type="http://schemas.openxmlformats.org/officeDocument/2006/relationships/hyperlink" Target="https://radiopaedia.org/articles/vertebra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paedia.org/articles/left-atrium-1" TargetMode="External"/><Relationship Id="rId3" Type="http://schemas.openxmlformats.org/officeDocument/2006/relationships/hyperlink" Target="https://radiopaedia.org/articles/chest-radiograph" TargetMode="External"/><Relationship Id="rId7" Type="http://schemas.openxmlformats.org/officeDocument/2006/relationships/hyperlink" Target="https://radiopaedia.org/articles/normal-contours-of-the-cardiomediastinum-on-chest-radiograph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adiopaedia.org/articles/bronchus-intermedius" TargetMode="External"/><Relationship Id="rId5" Type="http://schemas.openxmlformats.org/officeDocument/2006/relationships/hyperlink" Target="https://radiopaedia.org/articles/carina" TargetMode="External"/><Relationship Id="rId4" Type="http://schemas.openxmlformats.org/officeDocument/2006/relationships/hyperlink" Target="https://radiopaedia.org/articles/vertebr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Noxious- Cause phlebitis, pH matters</a:t>
            </a:r>
          </a:p>
          <a:p>
            <a:r>
              <a:rPr lang="en-US" dirty="0"/>
              <a:t>Extracorporeal therapies- </a:t>
            </a:r>
            <a:r>
              <a:rPr lang="en-US" dirty="0" err="1"/>
              <a:t>hemodyalisys</a:t>
            </a:r>
            <a:r>
              <a:rPr lang="en-US" dirty="0"/>
              <a:t>, continuous renal replacement, </a:t>
            </a:r>
            <a:r>
              <a:rPr lang="en-US" dirty="0" err="1"/>
              <a:t>plasmapharesis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D7906-A9D5-4D65-A7B9-9C2DFABA4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weigh the risks and benefits</a:t>
            </a:r>
          </a:p>
          <a:p>
            <a:r>
              <a:rPr lang="en-US" dirty="0"/>
              <a:t>Coagulopathies- no clear threshold of </a:t>
            </a:r>
            <a:r>
              <a:rPr lang="en-US" dirty="0" err="1"/>
              <a:t>coags</a:t>
            </a:r>
            <a:r>
              <a:rPr lang="en-US" dirty="0"/>
              <a:t>, put line in place that is easy to monitor for bleeding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D7906-A9D5-4D65-A7B9-9C2DFABA4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Site- Pacemaker,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D7906-A9D5-4D65-A7B9-9C2DFABA4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There are a variety of methods to estimate the position of the </a:t>
            </a:r>
            <a:r>
              <a:rPr lang="en-US" dirty="0" err="1">
                <a:effectLst/>
              </a:rPr>
              <a:t>cavo</a:t>
            </a:r>
            <a:r>
              <a:rPr lang="en-US" dirty="0">
                <a:effectLst/>
              </a:rPr>
              <a:t>-atrial junction on </a:t>
            </a:r>
            <a:r>
              <a:rPr lang="en-US" dirty="0">
                <a:effectLst/>
                <a:hlinkClick r:id="rId3"/>
              </a:rPr>
              <a:t>chest radiographs</a:t>
            </a:r>
            <a:r>
              <a:rPr lang="en-US" dirty="0">
                <a:effectLst/>
              </a:rPr>
              <a:t>:</a:t>
            </a:r>
          </a:p>
          <a:p>
            <a:r>
              <a:rPr lang="en-US" dirty="0">
                <a:effectLst/>
              </a:rPr>
              <a:t>two </a:t>
            </a:r>
            <a:r>
              <a:rPr lang="en-US" dirty="0">
                <a:effectLst/>
                <a:hlinkClick r:id="rId4" tooltip="Vertebra"/>
              </a:rPr>
              <a:t>vertebral body</a:t>
            </a:r>
            <a:r>
              <a:rPr lang="en-US" dirty="0">
                <a:effectLst/>
              </a:rPr>
              <a:t> levels below the level of the </a:t>
            </a:r>
            <a:r>
              <a:rPr lang="en-US" dirty="0">
                <a:effectLst/>
                <a:hlinkClick r:id="rId5"/>
              </a:rPr>
              <a:t>carina</a:t>
            </a:r>
            <a:r>
              <a:rPr lang="en-US" dirty="0">
                <a:effectLst/>
              </a:rPr>
              <a:t> 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intersection of </a:t>
            </a:r>
            <a:r>
              <a:rPr lang="en-US" dirty="0">
                <a:effectLst/>
                <a:hlinkClick r:id="rId6" tooltip="Bronchus intermedius"/>
              </a:rPr>
              <a:t>bronchus intermedius</a:t>
            </a:r>
            <a:r>
              <a:rPr lang="en-US" dirty="0">
                <a:effectLst/>
              </a:rPr>
              <a:t> with the right </a:t>
            </a:r>
            <a:r>
              <a:rPr lang="en-US" dirty="0">
                <a:effectLst/>
                <a:hlinkClick r:id="rId7"/>
              </a:rPr>
              <a:t>heart border</a:t>
            </a:r>
            <a:r>
              <a:rPr lang="en-US" dirty="0">
                <a:effectLst/>
              </a:rPr>
              <a:t> or inflection of the right heart border with the SVC contour </a:t>
            </a:r>
            <a:r>
              <a:rPr lang="en-US" baseline="30000" dirty="0">
                <a:effectLst/>
              </a:rPr>
              <a:t>3</a:t>
            </a:r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note: </a:t>
            </a:r>
            <a:r>
              <a:rPr lang="en-US" dirty="0">
                <a:effectLst/>
              </a:rPr>
              <a:t>superior right heart border may not always be formed by the right atrium and may be formed by the right atrial appendage or </a:t>
            </a:r>
            <a:r>
              <a:rPr lang="en-US" dirty="0">
                <a:effectLst/>
                <a:hlinkClick r:id="rId8"/>
              </a:rPr>
              <a:t>left atrium</a:t>
            </a:r>
            <a:r>
              <a:rPr lang="en-US" dirty="0">
                <a:effectLst/>
              </a:rPr>
              <a:t> 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within one vertebral space either side of T5/6 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D7906-A9D5-4D65-A7B9-9C2DFABA4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4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There are a variety of methods to estimate the position of the </a:t>
            </a:r>
            <a:r>
              <a:rPr lang="en-US" dirty="0" err="1">
                <a:effectLst/>
              </a:rPr>
              <a:t>cavo</a:t>
            </a:r>
            <a:r>
              <a:rPr lang="en-US" dirty="0">
                <a:effectLst/>
              </a:rPr>
              <a:t>-atrial junction on </a:t>
            </a:r>
            <a:r>
              <a:rPr lang="en-US" dirty="0">
                <a:effectLst/>
                <a:hlinkClick r:id="rId3"/>
              </a:rPr>
              <a:t>chest radiographs</a:t>
            </a:r>
            <a:r>
              <a:rPr lang="en-US" dirty="0">
                <a:effectLst/>
              </a:rPr>
              <a:t>:</a:t>
            </a:r>
          </a:p>
          <a:p>
            <a:r>
              <a:rPr lang="en-US" dirty="0">
                <a:effectLst/>
              </a:rPr>
              <a:t>two </a:t>
            </a:r>
            <a:r>
              <a:rPr lang="en-US" dirty="0">
                <a:effectLst/>
                <a:hlinkClick r:id="rId4" tooltip="Vertebra"/>
              </a:rPr>
              <a:t>vertebral body</a:t>
            </a:r>
            <a:r>
              <a:rPr lang="en-US" dirty="0">
                <a:effectLst/>
              </a:rPr>
              <a:t> levels below the level of the </a:t>
            </a:r>
            <a:r>
              <a:rPr lang="en-US" dirty="0">
                <a:effectLst/>
                <a:hlinkClick r:id="rId5"/>
              </a:rPr>
              <a:t>carina</a:t>
            </a:r>
            <a:r>
              <a:rPr lang="en-US" dirty="0">
                <a:effectLst/>
              </a:rPr>
              <a:t> 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intersection of </a:t>
            </a:r>
            <a:r>
              <a:rPr lang="en-US" dirty="0">
                <a:effectLst/>
                <a:hlinkClick r:id="rId6" tooltip="Bronchus intermedius"/>
              </a:rPr>
              <a:t>bronchus intermedius</a:t>
            </a:r>
            <a:r>
              <a:rPr lang="en-US" dirty="0">
                <a:effectLst/>
              </a:rPr>
              <a:t> with the right </a:t>
            </a:r>
            <a:r>
              <a:rPr lang="en-US" dirty="0">
                <a:effectLst/>
                <a:hlinkClick r:id="rId7"/>
              </a:rPr>
              <a:t>heart border</a:t>
            </a:r>
            <a:r>
              <a:rPr lang="en-US" dirty="0">
                <a:effectLst/>
              </a:rPr>
              <a:t> or inflection of the right heart border with the SVC contour </a:t>
            </a:r>
            <a:r>
              <a:rPr lang="en-US" baseline="30000" dirty="0">
                <a:effectLst/>
              </a:rPr>
              <a:t>3</a:t>
            </a:r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note: </a:t>
            </a:r>
            <a:r>
              <a:rPr lang="en-US" dirty="0">
                <a:effectLst/>
              </a:rPr>
              <a:t>superior right heart border may not always be formed by the right atrium and may be formed by the right atrial appendage or </a:t>
            </a:r>
            <a:r>
              <a:rPr lang="en-US" dirty="0">
                <a:effectLst/>
                <a:hlinkClick r:id="rId8"/>
              </a:rPr>
              <a:t>left atrium</a:t>
            </a:r>
            <a:r>
              <a:rPr lang="en-US" dirty="0">
                <a:effectLst/>
              </a:rPr>
              <a:t> 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within one vertebral space either side of T5/6 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D7906-A9D5-4D65-A7B9-9C2DFABA4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4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9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26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4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09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83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7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7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3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9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1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3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5AF1-6A98-4FE5-84AE-4E8437C34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lines in pediatric patients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6C018-01A8-4C0B-97FD-BAD980D9C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Lauren Fortier, NP</a:t>
            </a:r>
          </a:p>
          <a:p>
            <a:r>
              <a:rPr lang="en-US" dirty="0"/>
              <a:t>Pediatric ICU</a:t>
            </a:r>
          </a:p>
        </p:txBody>
      </p:sp>
    </p:spTree>
    <p:extLst>
      <p:ext uri="{BB962C8B-B14F-4D97-AF65-F5344CB8AC3E}">
        <p14:creationId xmlns:p14="http://schemas.microsoft.com/office/powerpoint/2010/main" val="280189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7FEB-9608-4A1E-8BA8-07DADD16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7DBD-4F91-4C40-BE35-22834C77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81" y="6090905"/>
            <a:ext cx="8596668" cy="903453"/>
          </a:xfrm>
        </p:spPr>
        <p:txBody>
          <a:bodyPr/>
          <a:lstStyle/>
          <a:p>
            <a:r>
              <a:rPr lang="en-US" dirty="0"/>
              <a:t>http://nursingcrib.com/wp-content/uploads/2014/01/central-venous-catheter.jpg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5C907-CA13-482C-975B-381F7483A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98" y="235358"/>
            <a:ext cx="7319433" cy="58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9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EAB-6A88-4F1E-A099-B433CCA3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EA40-9886-4A6E-9C60-AE15FA66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500554"/>
            <a:ext cx="4831644" cy="5221087"/>
          </a:xfrm>
        </p:spPr>
        <p:txBody>
          <a:bodyPr>
            <a:normAutofit/>
          </a:bodyPr>
          <a:lstStyle/>
          <a:p>
            <a:r>
              <a:rPr lang="en-US" sz="2400" dirty="0"/>
              <a:t>Benefits:</a:t>
            </a:r>
          </a:p>
          <a:p>
            <a:pPr lvl="1"/>
            <a:r>
              <a:rPr lang="en-US" sz="2000" dirty="0"/>
              <a:t>Bedside/IR placement</a:t>
            </a:r>
          </a:p>
          <a:p>
            <a:pPr lvl="1"/>
            <a:r>
              <a:rPr lang="en-US" sz="2000" dirty="0"/>
              <a:t>Ease of insertion</a:t>
            </a:r>
          </a:p>
          <a:p>
            <a:pPr lvl="1"/>
            <a:r>
              <a:rPr lang="en-US" sz="2000" dirty="0"/>
              <a:t>Well tolerated</a:t>
            </a:r>
          </a:p>
          <a:p>
            <a:endParaRPr lang="en-US" sz="2400" dirty="0"/>
          </a:p>
          <a:p>
            <a:r>
              <a:rPr lang="en-US" sz="2400" dirty="0"/>
              <a:t>Drawbacks:</a:t>
            </a:r>
          </a:p>
          <a:p>
            <a:pPr lvl="1"/>
            <a:r>
              <a:rPr lang="en-US" sz="2000" dirty="0"/>
              <a:t>Renal patients (venous thrombosis and site disruption of HD </a:t>
            </a:r>
            <a:r>
              <a:rPr lang="en-US" sz="2000" dirty="0" err="1"/>
              <a:t>cath</a:t>
            </a:r>
            <a:r>
              <a:rPr lang="en-US" sz="2000" dirty="0"/>
              <a:t> in future)</a:t>
            </a:r>
          </a:p>
          <a:p>
            <a:pPr lvl="1"/>
            <a:r>
              <a:rPr lang="en-US" sz="2000" dirty="0"/>
              <a:t>Infection risk</a:t>
            </a:r>
          </a:p>
          <a:p>
            <a:pPr lvl="1"/>
            <a:r>
              <a:rPr lang="en-US" sz="2000" dirty="0"/>
              <a:t>Blood clots</a:t>
            </a:r>
          </a:p>
          <a:p>
            <a:pPr lvl="1"/>
            <a:r>
              <a:rPr lang="en-US" sz="2000" dirty="0"/>
              <a:t>Relatively lower flow rates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D96543-C109-4D44-AD5D-4357B0B7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979" y="-121764"/>
            <a:ext cx="6542587" cy="73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ACA0-9B01-41CC-925F-7F39C454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6DEBD9-6D8C-4B19-9792-8C1669966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9768" y="422031"/>
            <a:ext cx="9325801" cy="5761273"/>
          </a:xfrm>
        </p:spPr>
      </p:pic>
    </p:spTree>
    <p:extLst>
      <p:ext uri="{BB962C8B-B14F-4D97-AF65-F5344CB8AC3E}">
        <p14:creationId xmlns:p14="http://schemas.microsoft.com/office/powerpoint/2010/main" val="174932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1E65-5D33-49D4-8211-2DE7DD35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CD34-80B3-45DE-99F5-7F6446E57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.">
            <a:extLst>
              <a:ext uri="{FF2B5EF4-FFF2-40B4-BE49-F238E27FC236}">
                <a16:creationId xmlns:a16="http://schemas.microsoft.com/office/drawing/2014/main" id="{304FCE32-9909-48FA-9AF8-26CB10856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69" y="609600"/>
            <a:ext cx="8156912" cy="54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2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2041-E7C4-4C32-8D24-2A2A08FC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59BE-F9F1-42A5-B69C-8290CEB0D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5D914-6A3E-479D-B1BF-9937FBAE5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623" y="0"/>
            <a:ext cx="6650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AD8A-841E-4C7F-8B2C-D7485BDE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6F12-EB9D-4792-BF8B-4EF97BB3F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523" y="1488613"/>
            <a:ext cx="4584477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Catheter-related infection</a:t>
            </a:r>
          </a:p>
          <a:p>
            <a:r>
              <a:rPr lang="en-US" sz="2400" dirty="0"/>
              <a:t>Catheter-induced thrombosis</a:t>
            </a:r>
          </a:p>
          <a:p>
            <a:r>
              <a:rPr lang="en-US" sz="2400" dirty="0"/>
              <a:t>Arrhythmia</a:t>
            </a:r>
          </a:p>
          <a:p>
            <a:r>
              <a:rPr lang="en-US" sz="2400" dirty="0"/>
              <a:t>Vascular injury</a:t>
            </a:r>
          </a:p>
          <a:p>
            <a:r>
              <a:rPr lang="en-US" sz="2400" dirty="0"/>
              <a:t>Venous air embolism</a:t>
            </a:r>
          </a:p>
          <a:p>
            <a:r>
              <a:rPr lang="en-US" sz="2400" dirty="0"/>
              <a:t>Phlebitis</a:t>
            </a:r>
          </a:p>
          <a:p>
            <a:r>
              <a:rPr lang="en-US" sz="2400" dirty="0"/>
              <a:t>Catheter migration</a:t>
            </a:r>
          </a:p>
          <a:p>
            <a:r>
              <a:rPr lang="en-US" sz="2400" dirty="0"/>
              <a:t>Nerve injury</a:t>
            </a:r>
          </a:p>
        </p:txBody>
      </p:sp>
    </p:spTree>
    <p:extLst>
      <p:ext uri="{BB962C8B-B14F-4D97-AF65-F5344CB8AC3E}">
        <p14:creationId xmlns:p14="http://schemas.microsoft.com/office/powerpoint/2010/main" val="416941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F0F1-8E3B-46DA-BB2A-B7896461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Catheter-related Venous Thrombosis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C5FB-6C96-4089-BD6F-9558FA35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3284"/>
            <a:ext cx="8596668" cy="4753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Increased risk:</a:t>
            </a:r>
          </a:p>
          <a:p>
            <a:pPr lvl="1"/>
            <a:r>
              <a:rPr lang="en-US" sz="2000" dirty="0"/>
              <a:t>Line in lower extremity</a:t>
            </a:r>
          </a:p>
          <a:p>
            <a:pPr lvl="1"/>
            <a:r>
              <a:rPr lang="en-US" sz="2000" dirty="0"/>
              <a:t>Larger size line</a:t>
            </a:r>
          </a:p>
          <a:p>
            <a:pPr lvl="1"/>
            <a:r>
              <a:rPr lang="en-US" sz="2000" dirty="0"/>
              <a:t>Tip malposition</a:t>
            </a:r>
          </a:p>
          <a:p>
            <a:pPr lvl="1"/>
            <a:r>
              <a:rPr lang="en-US" sz="2000" dirty="0"/>
              <a:t>PICC</a:t>
            </a:r>
          </a:p>
          <a:p>
            <a:pPr lvl="1"/>
            <a:endParaRPr lang="en-US" sz="2000" dirty="0"/>
          </a:p>
          <a:p>
            <a:r>
              <a:rPr lang="en-US" sz="2400" dirty="0"/>
              <a:t>Patient Risks:</a:t>
            </a:r>
          </a:p>
          <a:p>
            <a:pPr lvl="1"/>
            <a:r>
              <a:rPr lang="en-US" sz="2000" dirty="0"/>
              <a:t>Malignancy</a:t>
            </a:r>
          </a:p>
          <a:p>
            <a:pPr lvl="1"/>
            <a:r>
              <a:rPr lang="en-US" sz="2000" dirty="0"/>
              <a:t>History of DVT</a:t>
            </a:r>
          </a:p>
          <a:p>
            <a:pPr lvl="1"/>
            <a:r>
              <a:rPr lang="en-US" sz="2000" dirty="0"/>
              <a:t>Hormonal therapy</a:t>
            </a:r>
          </a:p>
          <a:p>
            <a:pPr lvl="1"/>
            <a:r>
              <a:rPr lang="en-US" sz="2000" dirty="0"/>
              <a:t>Prothrombotic state</a:t>
            </a:r>
          </a:p>
        </p:txBody>
      </p:sp>
    </p:spTree>
    <p:extLst>
      <p:ext uri="{BB962C8B-B14F-4D97-AF65-F5344CB8AC3E}">
        <p14:creationId xmlns:p14="http://schemas.microsoft.com/office/powerpoint/2010/main" val="267390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F5FE-755F-4C62-A6C7-4500E7EF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Troubleshooting: Unable to draw/flush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0929-93AA-47B5-BCFB-40D784595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Patient repositioning</a:t>
            </a:r>
          </a:p>
          <a:p>
            <a:r>
              <a:rPr lang="en-US" sz="2800" dirty="0" err="1"/>
              <a:t>Alteplase</a:t>
            </a:r>
            <a:r>
              <a:rPr lang="en-US" sz="2800" dirty="0"/>
              <a:t> (TPA) </a:t>
            </a:r>
          </a:p>
          <a:p>
            <a:pPr lvl="1"/>
            <a:r>
              <a:rPr lang="en-US" sz="2400" dirty="0"/>
              <a:t>0-2.5kg = 0.25 mg</a:t>
            </a:r>
          </a:p>
          <a:p>
            <a:pPr lvl="1"/>
            <a:r>
              <a:rPr lang="en-US" sz="2400" dirty="0"/>
              <a:t>2.6-10 kg = 0.5 mg</a:t>
            </a:r>
          </a:p>
          <a:p>
            <a:pPr lvl="1"/>
            <a:r>
              <a:rPr lang="en-US" sz="2400" dirty="0"/>
              <a:t>&gt;10k= 1 mg</a:t>
            </a:r>
          </a:p>
        </p:txBody>
      </p:sp>
    </p:spTree>
    <p:extLst>
      <p:ext uri="{BB962C8B-B14F-4D97-AF65-F5344CB8AC3E}">
        <p14:creationId xmlns:p14="http://schemas.microsoft.com/office/powerpoint/2010/main" val="133341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7A64-B9BD-4B88-855D-DE9C51BA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6DAF-AA9A-4470-BFAD-173B9AC4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0133C-9567-4E2F-B82D-85459F60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7" y="1585580"/>
            <a:ext cx="11874593" cy="29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37EF-F9DC-4207-A7EF-AF86BF1E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E564E-3F2D-4D99-8C20-5C24BB30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099" y="112999"/>
            <a:ext cx="5808151" cy="66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8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2151-2FF2-4207-9A6C-A51EDF2F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7DB49-1D81-42BA-9CF1-FA945C964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4736"/>
            <a:ext cx="9204603" cy="4994190"/>
          </a:xfrm>
        </p:spPr>
        <p:txBody>
          <a:bodyPr>
            <a:normAutofit/>
          </a:bodyPr>
          <a:lstStyle/>
          <a:p>
            <a:r>
              <a:rPr lang="en-US" sz="2400" dirty="0"/>
              <a:t>Inadequate peripheral venous access</a:t>
            </a:r>
          </a:p>
          <a:p>
            <a:r>
              <a:rPr lang="en-US" sz="2400" dirty="0"/>
              <a:t>Long-term IV medication treatment</a:t>
            </a:r>
          </a:p>
          <a:p>
            <a:r>
              <a:rPr lang="en-US" sz="2400" dirty="0"/>
              <a:t>IV medication therapy at home</a:t>
            </a:r>
          </a:p>
          <a:p>
            <a:r>
              <a:rPr lang="en-US" sz="2400" dirty="0"/>
              <a:t>Administration of noxious medication </a:t>
            </a:r>
          </a:p>
          <a:p>
            <a:pPr lvl="1"/>
            <a:r>
              <a:rPr lang="en-US" sz="2000" dirty="0"/>
              <a:t>Vasopressors</a:t>
            </a:r>
          </a:p>
          <a:p>
            <a:pPr lvl="1"/>
            <a:r>
              <a:rPr lang="en-US" sz="2000" dirty="0"/>
              <a:t>Chemotherapy</a:t>
            </a:r>
          </a:p>
          <a:p>
            <a:pPr lvl="1"/>
            <a:r>
              <a:rPr lang="en-US" sz="2000" dirty="0"/>
              <a:t>TPN</a:t>
            </a:r>
          </a:p>
          <a:p>
            <a:r>
              <a:rPr lang="en-US" sz="2400" dirty="0"/>
              <a:t>Hemodynamic monitoring</a:t>
            </a:r>
          </a:p>
          <a:p>
            <a:r>
              <a:rPr lang="en-US" sz="2400" dirty="0"/>
              <a:t>Extracorporeal therapies</a:t>
            </a:r>
          </a:p>
        </p:txBody>
      </p:sp>
    </p:spTree>
    <p:extLst>
      <p:ext uri="{BB962C8B-B14F-4D97-AF65-F5344CB8AC3E}">
        <p14:creationId xmlns:p14="http://schemas.microsoft.com/office/powerpoint/2010/main" val="143416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05A8-33D3-46DA-8C11-63978991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98379"/>
            <a:ext cx="8596668" cy="1320800"/>
          </a:xfrm>
        </p:spPr>
        <p:txBody>
          <a:bodyPr/>
          <a:lstStyle/>
          <a:p>
            <a:r>
              <a:rPr lang="en-US" dirty="0"/>
              <a:t>Removing A PICC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C69C-E734-41DE-97D1-A7E9279F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58779"/>
            <a:ext cx="10119003" cy="53741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Preparing:</a:t>
            </a:r>
          </a:p>
          <a:p>
            <a:pPr lvl="1"/>
            <a:r>
              <a:rPr lang="en-US" dirty="0"/>
              <a:t>Find line insertion note indicating length of line (lines are cut at time of insertion)</a:t>
            </a:r>
          </a:p>
          <a:p>
            <a:pPr lvl="1"/>
            <a:r>
              <a:rPr lang="en-US" dirty="0"/>
              <a:t>Gather equipment: Gloves, mask, sterile gauze, </a:t>
            </a:r>
            <a:r>
              <a:rPr lang="en-US" dirty="0" err="1"/>
              <a:t>bandaid</a:t>
            </a:r>
            <a:r>
              <a:rPr lang="en-US" dirty="0"/>
              <a:t>, measuring tape</a:t>
            </a:r>
          </a:p>
          <a:p>
            <a:r>
              <a:rPr lang="en-US" dirty="0"/>
              <a:t>Patient position: supine or </a:t>
            </a:r>
            <a:r>
              <a:rPr lang="en-US" dirty="0" err="1"/>
              <a:t>trendelenberg</a:t>
            </a:r>
            <a:endParaRPr lang="en-US" dirty="0"/>
          </a:p>
          <a:p>
            <a:r>
              <a:rPr lang="en-US" dirty="0"/>
              <a:t>Remove dressing with gloved hands (</a:t>
            </a:r>
            <a:r>
              <a:rPr lang="en-US" dirty="0" err="1"/>
              <a:t>Purrell</a:t>
            </a:r>
            <a:r>
              <a:rPr lang="en-US" dirty="0"/>
              <a:t> foam to help loosen adhesive)</a:t>
            </a:r>
          </a:p>
          <a:p>
            <a:r>
              <a:rPr lang="en-US" dirty="0"/>
              <a:t>Remove all sutures or </a:t>
            </a:r>
            <a:r>
              <a:rPr lang="en-US" dirty="0" err="1"/>
              <a:t>StatLock</a:t>
            </a:r>
            <a:r>
              <a:rPr lang="en-US" dirty="0"/>
              <a:t>® </a:t>
            </a:r>
          </a:p>
          <a:p>
            <a:r>
              <a:rPr lang="en-US" dirty="0"/>
              <a:t>Apply gauze pad over insertion site and hold in place throughout line removal</a:t>
            </a:r>
          </a:p>
          <a:p>
            <a:r>
              <a:rPr lang="en-US" dirty="0"/>
              <a:t>Gently, but firmly, pull PICC line at the hub while having the patient hum or hold breath</a:t>
            </a:r>
          </a:p>
          <a:p>
            <a:r>
              <a:rPr lang="en-US" dirty="0"/>
              <a:t>Remove entirety of PICC line and </a:t>
            </a:r>
            <a:r>
              <a:rPr lang="en-US" b="1" i="1" u="sng" dirty="0"/>
              <a:t>save for close evaluation</a:t>
            </a:r>
          </a:p>
          <a:p>
            <a:r>
              <a:rPr lang="en-US" dirty="0"/>
              <a:t>Hold gauze on insertion site for 2-3 minutes until there is hemostasis</a:t>
            </a:r>
          </a:p>
          <a:p>
            <a:r>
              <a:rPr lang="en-US" dirty="0"/>
              <a:t>Apply </a:t>
            </a:r>
            <a:r>
              <a:rPr lang="en-US" dirty="0" err="1"/>
              <a:t>bandaid</a:t>
            </a:r>
            <a:r>
              <a:rPr lang="en-US" dirty="0"/>
              <a:t> over gauze</a:t>
            </a:r>
          </a:p>
          <a:p>
            <a:r>
              <a:rPr lang="en-US" b="1" u="sng" dirty="0"/>
              <a:t>***PICC Line Examination***</a:t>
            </a:r>
          </a:p>
          <a:p>
            <a:pPr lvl="1"/>
            <a:r>
              <a:rPr lang="en-US" dirty="0"/>
              <a:t>Measure length (ensure matches documentation of insertion)</a:t>
            </a:r>
          </a:p>
          <a:p>
            <a:pPr lvl="1"/>
            <a:r>
              <a:rPr lang="en-US" dirty="0"/>
              <a:t>Looks for missing pieces, cracks, holes</a:t>
            </a:r>
          </a:p>
          <a:p>
            <a:r>
              <a:rPr lang="en-US" dirty="0"/>
              <a:t>Problems???  Call Lauren or Vascular IR for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0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2CFE-3B2B-4C7A-B2BC-4248C5F2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2C2D5D-809D-48F5-967C-2792DF94C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644" y="609600"/>
            <a:ext cx="10851609" cy="5612317"/>
          </a:xfrm>
        </p:spPr>
      </p:pic>
    </p:spTree>
    <p:extLst>
      <p:ext uri="{BB962C8B-B14F-4D97-AF65-F5344CB8AC3E}">
        <p14:creationId xmlns:p14="http://schemas.microsoft.com/office/powerpoint/2010/main" val="137772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48A3-8574-495B-B896-DC97D782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630A60-7A51-4533-A271-456CA3E5D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887" y="1849582"/>
            <a:ext cx="5640779" cy="31588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B273D-6AAF-457E-BC7E-5BC4C91F5347}"/>
              </a:ext>
            </a:extLst>
          </p:cNvPr>
          <p:cNvSpPr txBox="1"/>
          <p:nvPr/>
        </p:nvSpPr>
        <p:spPr>
          <a:xfrm>
            <a:off x="684337" y="2078182"/>
            <a:ext cx="5189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Bathing/showering/swimming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Minimally visible under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flow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 placed/removed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2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0A42-5C15-4AD2-929F-44F13D08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Tracheostomy</a:t>
            </a:r>
          </a:p>
        </p:txBody>
      </p:sp>
      <p:pic>
        <p:nvPicPr>
          <p:cNvPr id="2052" name="Picture 4" descr="Image result for tracheostomy">
            <a:extLst>
              <a:ext uri="{FF2B5EF4-FFF2-40B4-BE49-F238E27FC236}">
                <a16:creationId xmlns:a16="http://schemas.microsoft.com/office/drawing/2014/main" id="{4D3641C6-3130-4211-B108-7551084CC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66" y="18279"/>
            <a:ext cx="6404233" cy="68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4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1C6F-7054-4015-8538-AB99C0D3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racheostomy">
            <a:extLst>
              <a:ext uri="{FF2B5EF4-FFF2-40B4-BE49-F238E27FC236}">
                <a16:creationId xmlns:a16="http://schemas.microsoft.com/office/drawing/2014/main" id="{60A21CC2-1E4B-4C55-B4BF-1F32203692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930400"/>
            <a:ext cx="5257494" cy="35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cheotomy.jpg">
            <a:extLst>
              <a:ext uri="{FF2B5EF4-FFF2-40B4-BE49-F238E27FC236}">
                <a16:creationId xmlns:a16="http://schemas.microsoft.com/office/drawing/2014/main" id="{E9FFFCC4-3ED4-4133-AEEA-4B7EDC2C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7318042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7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263B-C1B6-46ED-B1C4-74A223B0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racheostomy">
            <a:extLst>
              <a:ext uri="{FF2B5EF4-FFF2-40B4-BE49-F238E27FC236}">
                <a16:creationId xmlns:a16="http://schemas.microsoft.com/office/drawing/2014/main" id="{B55F733C-B19A-4962-B17C-EFDF384F36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" y="290830"/>
            <a:ext cx="10930225" cy="6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05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56BA-7890-475F-8735-D637FAFE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racheostomy">
            <a:extLst>
              <a:ext uri="{FF2B5EF4-FFF2-40B4-BE49-F238E27FC236}">
                <a16:creationId xmlns:a16="http://schemas.microsoft.com/office/drawing/2014/main" id="{56CC7FD2-8033-43C6-B8ED-9958E4D58C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9" y="382588"/>
            <a:ext cx="528845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hiley trach">
            <a:extLst>
              <a:ext uri="{FF2B5EF4-FFF2-40B4-BE49-F238E27FC236}">
                <a16:creationId xmlns:a16="http://schemas.microsoft.com/office/drawing/2014/main" id="{7005CDAA-A8F8-455C-8894-7AA6FD10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75" y="241300"/>
            <a:ext cx="3537857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ivona trach">
            <a:extLst>
              <a:ext uri="{FF2B5EF4-FFF2-40B4-BE49-F238E27FC236}">
                <a16:creationId xmlns:a16="http://schemas.microsoft.com/office/drawing/2014/main" id="{86FD1FEE-2000-4EC6-AE2D-63DF88F14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770312"/>
            <a:ext cx="47148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6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2079-CEED-482E-9F95-E47A0592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34FE-1E43-49A8-B223-5273CFF0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Related image">
            <a:extLst>
              <a:ext uri="{FF2B5EF4-FFF2-40B4-BE49-F238E27FC236}">
                <a16:creationId xmlns:a16="http://schemas.microsoft.com/office/drawing/2014/main" id="{A77C6CE1-FA43-4A60-AF3A-68D838D5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7" y="4251788"/>
            <a:ext cx="5588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>
            <a:extLst>
              <a:ext uri="{FF2B5EF4-FFF2-40B4-BE49-F238E27FC236}">
                <a16:creationId xmlns:a16="http://schemas.microsoft.com/office/drawing/2014/main" id="{1A137CD7-49CC-4163-AF06-E7B39D8F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44788"/>
            <a:ext cx="61245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tracheostomy suctioning">
            <a:extLst>
              <a:ext uri="{FF2B5EF4-FFF2-40B4-BE49-F238E27FC236}">
                <a16:creationId xmlns:a16="http://schemas.microsoft.com/office/drawing/2014/main" id="{32919BFD-A370-421E-A68B-2AC7A414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33363"/>
            <a:ext cx="6363569" cy="3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6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F979-0B56-4423-AE2F-BF8E1746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99919-D429-438E-AAC1-67E9D542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ambu on trach">
            <a:extLst>
              <a:ext uri="{FF2B5EF4-FFF2-40B4-BE49-F238E27FC236}">
                <a16:creationId xmlns:a16="http://schemas.microsoft.com/office/drawing/2014/main" id="{65D8FAD9-FF8B-4F01-98FA-8FCD4914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990600"/>
            <a:ext cx="934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27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0CD4-F5E8-4783-A291-DB7A44A4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Mucus Plug in Trach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308B-3D2D-4316-8E43-25864619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 Suction</a:t>
            </a:r>
          </a:p>
          <a:p>
            <a:r>
              <a:rPr lang="en-US" sz="2000" dirty="0"/>
              <a:t>2. Instill saline and suction</a:t>
            </a:r>
          </a:p>
          <a:p>
            <a:r>
              <a:rPr lang="en-US" sz="2000" dirty="0"/>
              <a:t>3. Instill saline and provide breaths with BVM, suction</a:t>
            </a:r>
          </a:p>
          <a:p>
            <a:r>
              <a:rPr lang="en-US" sz="2000" dirty="0"/>
              <a:t>4. Change out tracheostomy (inner cannula first if there is one)</a:t>
            </a:r>
          </a:p>
          <a:p>
            <a:r>
              <a:rPr lang="en-US" sz="2000" dirty="0"/>
              <a:t>5. Insert endotracheal tube (orally or via trach stoma)</a:t>
            </a:r>
          </a:p>
        </p:txBody>
      </p:sp>
    </p:spTree>
    <p:extLst>
      <p:ext uri="{BB962C8B-B14F-4D97-AF65-F5344CB8AC3E}">
        <p14:creationId xmlns:p14="http://schemas.microsoft.com/office/powerpoint/2010/main" val="309688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F2EC-4E9B-4F27-A8AA-159C6C87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Contraindications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F209-00D8-4805-94A2-3345C214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Coagulopathy and/or thrombocytopenia</a:t>
            </a:r>
          </a:p>
          <a:p>
            <a:r>
              <a:rPr lang="en-US" sz="2400" dirty="0"/>
              <a:t>Active bacteremia</a:t>
            </a:r>
          </a:p>
          <a:p>
            <a:r>
              <a:rPr lang="en-US" sz="2400" dirty="0"/>
              <a:t>Fevers with suspected bacteremia</a:t>
            </a:r>
          </a:p>
          <a:p>
            <a:r>
              <a:rPr lang="en-US" sz="2400" dirty="0"/>
              <a:t>No absolute contraindication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2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40C60-554B-46ED-9659-A5F2E6CE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tracheostomy">
            <a:extLst>
              <a:ext uri="{FF2B5EF4-FFF2-40B4-BE49-F238E27FC236}">
                <a16:creationId xmlns:a16="http://schemas.microsoft.com/office/drawing/2014/main" id="{480103BC-2713-43EA-8602-71557A68D2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66" y="997744"/>
            <a:ext cx="7328836" cy="45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94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8FEB-BCE7-4358-9BE0-3670E856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9D9C-12AF-4D7C-B48B-0EA26383F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tracheostomy HME">
            <a:extLst>
              <a:ext uri="{FF2B5EF4-FFF2-40B4-BE49-F238E27FC236}">
                <a16:creationId xmlns:a16="http://schemas.microsoft.com/office/drawing/2014/main" id="{55F68C8B-E142-4609-9BB6-23E0BC8F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35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racheostomy HME">
            <a:extLst>
              <a:ext uri="{FF2B5EF4-FFF2-40B4-BE49-F238E27FC236}">
                <a16:creationId xmlns:a16="http://schemas.microsoft.com/office/drawing/2014/main" id="{79F85554-9E21-4767-A5FB-B6C6574A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06" y="378620"/>
            <a:ext cx="3178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tracheostomy HME">
            <a:extLst>
              <a:ext uri="{FF2B5EF4-FFF2-40B4-BE49-F238E27FC236}">
                <a16:creationId xmlns:a16="http://schemas.microsoft.com/office/drawing/2014/main" id="{37279C3F-F34D-4DD2-9965-0E52FBC7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75" y="2821385"/>
            <a:ext cx="5181031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1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09C4-8FF3-4675-A66B-8B22EF1D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Image result for speaking valve for tracheostomy">
            <a:extLst>
              <a:ext uri="{FF2B5EF4-FFF2-40B4-BE49-F238E27FC236}">
                <a16:creationId xmlns:a16="http://schemas.microsoft.com/office/drawing/2014/main" id="{E9A40B04-3137-4AF2-86B4-4B2CD252E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41" y="2181619"/>
            <a:ext cx="5586086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activeforever.com/media/catalog/product/cache/1/thumbnail/600x/17f82f742ffe127f42dca9de82fb58b1/4/7/475-psmpma2000-passy-muir-tracheostomy-speaking-valves-and-accessories-193.jpg">
            <a:extLst>
              <a:ext uri="{FF2B5EF4-FFF2-40B4-BE49-F238E27FC236}">
                <a16:creationId xmlns:a16="http://schemas.microsoft.com/office/drawing/2014/main" id="{1F0CE325-4A8B-4B75-B68D-BBD12BC0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" y="-262731"/>
            <a:ext cx="5449886" cy="54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peaking valve for tracheostomy">
            <a:extLst>
              <a:ext uri="{FF2B5EF4-FFF2-40B4-BE49-F238E27FC236}">
                <a16:creationId xmlns:a16="http://schemas.microsoft.com/office/drawing/2014/main" id="{00F39AC8-5858-41D2-B3C6-B3405E05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509587"/>
            <a:ext cx="2381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19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4979-24BC-43D4-9345-CAD80BF1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AD1A-1261-4D10-BAA2-931E5FEB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trach spacer with MDI">
            <a:extLst>
              <a:ext uri="{FF2B5EF4-FFF2-40B4-BE49-F238E27FC236}">
                <a16:creationId xmlns:a16="http://schemas.microsoft.com/office/drawing/2014/main" id="{0E63BDD0-0376-465F-B8AE-844B0942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6688"/>
            <a:ext cx="95250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1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D7B2-EC16-484E-84BF-CCAFF992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991E-FBE9-4D38-822E-C5F557307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Anatomic site</a:t>
            </a:r>
          </a:p>
          <a:p>
            <a:r>
              <a:rPr lang="en-US" sz="2400" dirty="0"/>
              <a:t>Length of duration of need</a:t>
            </a:r>
          </a:p>
          <a:p>
            <a:r>
              <a:rPr lang="en-US" sz="2400" dirty="0"/>
              <a:t>In hospital vs. home</a:t>
            </a:r>
          </a:p>
          <a:p>
            <a:r>
              <a:rPr lang="en-US" sz="2400" dirty="0"/>
              <a:t>Lumens needed</a:t>
            </a:r>
          </a:p>
          <a:p>
            <a:r>
              <a:rPr lang="en-US" sz="2400" dirty="0"/>
              <a:t>Size of line/size of patient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double lumen cvl">
            <a:extLst>
              <a:ext uri="{FF2B5EF4-FFF2-40B4-BE49-F238E27FC236}">
                <a16:creationId xmlns:a16="http://schemas.microsoft.com/office/drawing/2014/main" id="{1CDF59A6-A0D8-4AF1-A35B-9D705C20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816638"/>
            <a:ext cx="70485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445E-DFC5-4E11-944F-574A4440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33047"/>
            <a:ext cx="11197167" cy="5259753"/>
          </a:xfrm>
        </p:spPr>
        <p:txBody>
          <a:bodyPr numCol="2">
            <a:normAutofit/>
          </a:bodyPr>
          <a:lstStyle/>
          <a:p>
            <a:r>
              <a:rPr lang="en-US" sz="2400" dirty="0"/>
              <a:t>Non-tunneled:</a:t>
            </a:r>
          </a:p>
          <a:p>
            <a:pPr lvl="1"/>
            <a:r>
              <a:rPr lang="en-US" sz="2000" dirty="0"/>
              <a:t>Percutaneously placed (exit skin close to vein cannulation)</a:t>
            </a:r>
          </a:p>
          <a:p>
            <a:pPr lvl="1"/>
            <a:r>
              <a:rPr lang="en-US" sz="2000" dirty="0"/>
              <a:t>Temporary</a:t>
            </a:r>
          </a:p>
          <a:p>
            <a:pPr lvl="1"/>
            <a:r>
              <a:rPr lang="en-US" sz="2000" dirty="0"/>
              <a:t>PICC lines (Peripherally Inserted Central Catheter), Internal Jugular, Femoral CVL, Subclavian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Implanted</a:t>
            </a:r>
          </a:p>
          <a:p>
            <a:pPr lvl="1"/>
            <a:r>
              <a:rPr lang="en-US" sz="2000" dirty="0"/>
              <a:t>Tunneled</a:t>
            </a:r>
          </a:p>
          <a:p>
            <a:pPr lvl="2"/>
            <a:r>
              <a:rPr lang="en-US" sz="1800" dirty="0"/>
              <a:t>Traverse a subcutaneous tunnel before entering vein</a:t>
            </a:r>
          </a:p>
          <a:p>
            <a:pPr lvl="2"/>
            <a:r>
              <a:rPr lang="en-US" sz="1800" dirty="0"/>
              <a:t>Hickman </a:t>
            </a:r>
          </a:p>
          <a:p>
            <a:pPr lvl="2"/>
            <a:r>
              <a:rPr lang="en-US" sz="1800" dirty="0" err="1"/>
              <a:t>Broviak</a:t>
            </a:r>
            <a:endParaRPr lang="en-US" sz="1800" dirty="0"/>
          </a:p>
          <a:p>
            <a:pPr lvl="2"/>
            <a:r>
              <a:rPr lang="en-US" sz="1800" dirty="0"/>
              <a:t>HD catheters</a:t>
            </a:r>
          </a:p>
          <a:p>
            <a:pPr lvl="2"/>
            <a:r>
              <a:rPr lang="en-US" sz="1800" dirty="0"/>
              <a:t>Cuff</a:t>
            </a:r>
          </a:p>
          <a:p>
            <a:pPr lvl="2"/>
            <a:r>
              <a:rPr lang="en-US" sz="1800" dirty="0"/>
              <a:t>Placed in OR by surgeon</a:t>
            </a:r>
          </a:p>
          <a:p>
            <a:pPr lvl="1"/>
            <a:r>
              <a:rPr lang="en-US" sz="2000" dirty="0"/>
              <a:t>Implanted Port</a:t>
            </a:r>
          </a:p>
          <a:p>
            <a:pPr lvl="2"/>
            <a:r>
              <a:rPr lang="en-US" sz="1800" dirty="0"/>
              <a:t>Port-A-Cath</a:t>
            </a:r>
          </a:p>
          <a:p>
            <a:pPr lvl="2"/>
            <a:r>
              <a:rPr lang="en-US" sz="1800" dirty="0"/>
              <a:t>Placed in OR</a:t>
            </a:r>
          </a:p>
        </p:txBody>
      </p:sp>
    </p:spTree>
    <p:extLst>
      <p:ext uri="{BB962C8B-B14F-4D97-AF65-F5344CB8AC3E}">
        <p14:creationId xmlns:p14="http://schemas.microsoft.com/office/powerpoint/2010/main" val="23662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BEB79-FA00-4FFE-816D-B78B98749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26" y="277155"/>
            <a:ext cx="6272548" cy="6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2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6367-7495-409C-9F25-8566EEF4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C72A-7A44-49DE-99D6-790B49BE8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81" y="1759536"/>
            <a:ext cx="8596668" cy="3880773"/>
          </a:xfrm>
        </p:spPr>
        <p:txBody>
          <a:bodyPr/>
          <a:lstStyle/>
          <a:p>
            <a:r>
              <a:rPr lang="en-US" sz="2800" dirty="0"/>
              <a:t>PIV							&lt;1week</a:t>
            </a:r>
          </a:p>
          <a:p>
            <a:r>
              <a:rPr lang="en-US" sz="2800" dirty="0"/>
              <a:t>Femoral					1week</a:t>
            </a:r>
          </a:p>
          <a:p>
            <a:r>
              <a:rPr lang="en-US" sz="2800" dirty="0"/>
              <a:t>Subclavian				1 week </a:t>
            </a:r>
          </a:p>
          <a:p>
            <a:r>
              <a:rPr lang="en-US" sz="2800" dirty="0"/>
              <a:t>PICC						&lt;1 year</a:t>
            </a:r>
          </a:p>
          <a:p>
            <a:r>
              <a:rPr lang="en-US" sz="2800" dirty="0"/>
              <a:t>Hickman/</a:t>
            </a:r>
            <a:r>
              <a:rPr lang="en-US" sz="2800" dirty="0" err="1"/>
              <a:t>Broviak</a:t>
            </a:r>
            <a:r>
              <a:rPr lang="en-US" sz="2800" dirty="0"/>
              <a:t>		Indefinite</a:t>
            </a:r>
          </a:p>
          <a:p>
            <a:r>
              <a:rPr lang="en-US" sz="2800" dirty="0"/>
              <a:t>Port-a-</a:t>
            </a:r>
            <a:r>
              <a:rPr lang="en-US" sz="2800" dirty="0" err="1"/>
              <a:t>cath</a:t>
            </a:r>
            <a:r>
              <a:rPr lang="en-US" sz="2800" dirty="0"/>
              <a:t>				Indefinite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993-B25A-4D4E-A069-0CCF70A7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70" y="5938253"/>
            <a:ext cx="8596668" cy="1320800"/>
          </a:xfrm>
        </p:spPr>
        <p:txBody>
          <a:bodyPr>
            <a:normAutofit/>
          </a:bodyPr>
          <a:lstStyle/>
          <a:p>
            <a:r>
              <a:rPr lang="en-US" sz="2000" dirty="0"/>
              <a:t>http://www.auntminnie.com/index.aspx?sec=ser&amp;sub=def&amp;pag=dis&amp;ItemID=57488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06F578-CD71-414F-B558-E7139BC82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256" y="395957"/>
            <a:ext cx="7129489" cy="5347117"/>
          </a:xfrm>
        </p:spPr>
      </p:pic>
    </p:spTree>
    <p:extLst>
      <p:ext uri="{BB962C8B-B14F-4D97-AF65-F5344CB8AC3E}">
        <p14:creationId xmlns:p14="http://schemas.microsoft.com/office/powerpoint/2010/main" val="384409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203C-3C5E-47EC-AA87-FE5D6EC4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76" y="6021137"/>
            <a:ext cx="8596668" cy="1320800"/>
          </a:xfrm>
        </p:spPr>
        <p:txBody>
          <a:bodyPr>
            <a:noAutofit/>
          </a:bodyPr>
          <a:lstStyle/>
          <a:p>
            <a:r>
              <a:rPr lang="en-US" sz="1200" b="1" dirty="0"/>
              <a:t>A Central line placed in a vein below the clavicle with a catheter leading to the superior vena cava.</a:t>
            </a:r>
            <a:r>
              <a:rPr lang="en-US" sz="1200" dirty="0"/>
              <a:t>  Image credit:  Blausen.com staff. "</a:t>
            </a:r>
            <a:r>
              <a:rPr lang="en-US" sz="1200" dirty="0" err="1"/>
              <a:t>Blausen</a:t>
            </a:r>
            <a:r>
              <a:rPr lang="en-US" sz="1200" dirty="0"/>
              <a:t> gallery 2014". </a:t>
            </a:r>
            <a:r>
              <a:rPr lang="en-US" sz="1200" dirty="0" err="1"/>
              <a:t>Wikiversity</a:t>
            </a:r>
            <a:r>
              <a:rPr lang="en-US" sz="1200" dirty="0"/>
              <a:t> Journal of Medicine. DOI:10.15347/</a:t>
            </a:r>
            <a:r>
              <a:rPr lang="en-US" sz="1200" dirty="0" err="1"/>
              <a:t>wjm</a:t>
            </a:r>
            <a:r>
              <a:rPr lang="en-US" sz="1200" dirty="0"/>
              <a:t>/2014.010. ISSN 20018762. - Own work, CC BY 3.0, https://commons.wikimedia.org/w/index.php?curid=29452218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CFF9D-FE67-45CC-B3E6-8D00770C7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341" y="508252"/>
            <a:ext cx="7172267" cy="5379201"/>
          </a:xfrm>
        </p:spPr>
      </p:pic>
    </p:spTree>
    <p:extLst>
      <p:ext uri="{BB962C8B-B14F-4D97-AF65-F5344CB8AC3E}">
        <p14:creationId xmlns:p14="http://schemas.microsoft.com/office/powerpoint/2010/main" val="27531180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749</Words>
  <Application>Microsoft Office PowerPoint</Application>
  <PresentationFormat>Widescreen</PresentationFormat>
  <Paragraphs>143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Wingdings 3</vt:lpstr>
      <vt:lpstr>Facet</vt:lpstr>
      <vt:lpstr>Central lines in pediatric patients </vt:lpstr>
      <vt:lpstr>Indications</vt:lpstr>
      <vt:lpstr>Relative Contraindications</vt:lpstr>
      <vt:lpstr>Considerations</vt:lpstr>
      <vt:lpstr>PowerPoint Presentation</vt:lpstr>
      <vt:lpstr>PowerPoint Presentation</vt:lpstr>
      <vt:lpstr>Timelines</vt:lpstr>
      <vt:lpstr>http://www.auntminnie.com/index.aspx?sec=ser&amp;sub=def&amp;pag=dis&amp;ItemID=57488</vt:lpstr>
      <vt:lpstr>A Central line placed in a vein below the clavicle with a catheter leading to the superior vena cava.  Image credit:  Blausen.com staff. "Blausen gallery 2014". Wikiversity Journal of Medicine. DOI:10.15347/wjm/2014.010. ISSN 20018762. - Own work, CC BY 3.0, https://commons.wikimedia.org/w/index.php?curid=29452218</vt:lpstr>
      <vt:lpstr>PowerPoint Presentation</vt:lpstr>
      <vt:lpstr>PICC</vt:lpstr>
      <vt:lpstr>PowerPoint Presentation</vt:lpstr>
      <vt:lpstr>PowerPoint Presentation</vt:lpstr>
      <vt:lpstr>PowerPoint Presentation</vt:lpstr>
      <vt:lpstr>What could possibly go wrong?</vt:lpstr>
      <vt:lpstr>Catheter-related Venous Thrombosis</vt:lpstr>
      <vt:lpstr>Troubleshooting: Unable to draw/flush</vt:lpstr>
      <vt:lpstr>PowerPoint Presentation</vt:lpstr>
      <vt:lpstr>PowerPoint Presentation</vt:lpstr>
      <vt:lpstr>Removing A PICC Line</vt:lpstr>
      <vt:lpstr>PowerPoint Presentation</vt:lpstr>
      <vt:lpstr>Ports</vt:lpstr>
      <vt:lpstr>Tracheostomy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 Mucus Plug in Trach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lines in pediatric patients</dc:title>
  <dc:creator>Fortier, Lauren</dc:creator>
  <cp:lastModifiedBy>Kathryn Wynne</cp:lastModifiedBy>
  <cp:revision>26</cp:revision>
  <dcterms:created xsi:type="dcterms:W3CDTF">2018-01-03T21:12:46Z</dcterms:created>
  <dcterms:modified xsi:type="dcterms:W3CDTF">2020-08-12T14:00:02Z</dcterms:modified>
</cp:coreProperties>
</file>