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handoutMasterIdLst>
    <p:handoutMasterId r:id="rId31"/>
  </p:handoutMasterIdLst>
  <p:sldIdLst>
    <p:sldId id="297" r:id="rId5"/>
    <p:sldId id="285" r:id="rId6"/>
    <p:sldId id="298" r:id="rId7"/>
    <p:sldId id="299" r:id="rId8"/>
    <p:sldId id="300" r:id="rId9"/>
    <p:sldId id="257" r:id="rId10"/>
    <p:sldId id="273" r:id="rId11"/>
    <p:sldId id="274" r:id="rId12"/>
    <p:sldId id="280" r:id="rId13"/>
    <p:sldId id="269" r:id="rId14"/>
    <p:sldId id="270" r:id="rId15"/>
    <p:sldId id="271" r:id="rId16"/>
    <p:sldId id="284" r:id="rId17"/>
    <p:sldId id="290" r:id="rId18"/>
    <p:sldId id="286" r:id="rId19"/>
    <p:sldId id="295" r:id="rId20"/>
    <p:sldId id="291" r:id="rId21"/>
    <p:sldId id="292" r:id="rId22"/>
    <p:sldId id="296" r:id="rId23"/>
    <p:sldId id="301" r:id="rId24"/>
    <p:sldId id="281" r:id="rId25"/>
    <p:sldId id="261" r:id="rId26"/>
    <p:sldId id="287" r:id="rId27"/>
    <p:sldId id="294" r:id="rId28"/>
    <p:sldId id="25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A7FAF0-9605-AD08-7D6C-A6371021F56F}" name="Fei Dy" initials="FD" userId="hDjDxUShtUvxMJAqUsaHaItP8s5IC8jqqmxtBatNoF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F29A6-6749-4543-A233-9FDC445FF915}" v="470" dt="2024-04-29T19:15:22.468"/>
    <p1510:client id="{91D2DDB6-0229-4D9C-A52C-10A1504BD229}" v="1144" dt="2024-04-29T21:01:04.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92485" autoAdjust="0"/>
  </p:normalViewPr>
  <p:slideViewPr>
    <p:cSldViewPr snapToGrid="0" snapToObjects="1" showGuides="1">
      <p:cViewPr varScale="1">
        <p:scale>
          <a:sx n="106" d="100"/>
          <a:sy n="106" d="100"/>
        </p:scale>
        <p:origin x="123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ECF258-C5C2-474F-B9DC-A64CB8D46CA3}" type="datetimeFigureOut">
              <a:rPr lang="en-US" smtClean="0"/>
              <a:t>8/29/2024</a:t>
            </a:fld>
            <a:endParaRPr lang="en-US"/>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F5454-C08A-1249-9C25-7A39A92DB51D}" type="slidenum">
              <a:rPr lang="en-US" smtClean="0"/>
              <a:t>‹#›</a:t>
            </a:fld>
            <a:endParaRPr lang="en-US"/>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3085E-8889-4B6E-97A2-6BEBF937AD57}" type="datetimeFigureOut">
              <a:t>8/29/2024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7203F-2ECA-4488-938A-4B5E28080BDB}" type="slidenum">
              <a:t>‹#›</a:t>
            </a:fld>
            <a:endParaRPr lang="en-US"/>
          </a:p>
        </p:txBody>
      </p:sp>
    </p:spTree>
    <p:extLst>
      <p:ext uri="{BB962C8B-B14F-4D97-AF65-F5344CB8AC3E}">
        <p14:creationId xmlns:p14="http://schemas.microsoft.com/office/powerpoint/2010/main" val="136315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 JACI paper has 3 options. NAEPP publication has daily medium dose ICS only </a:t>
            </a:r>
          </a:p>
        </p:txBody>
      </p:sp>
      <p:sp>
        <p:nvSpPr>
          <p:cNvPr id="4" name="Slide Number Placeholder 3"/>
          <p:cNvSpPr>
            <a:spLocks noGrp="1"/>
          </p:cNvSpPr>
          <p:nvPr>
            <p:ph type="sldNum" sz="quarter" idx="5"/>
          </p:nvPr>
        </p:nvSpPr>
        <p:spPr/>
        <p:txBody>
          <a:bodyPr/>
          <a:lstStyle/>
          <a:p>
            <a:fld id="{8E27203F-2ECA-4488-938A-4B5E28080BDB}" type="slidenum">
              <a:rPr lang="en-US"/>
              <a:t>6</a:t>
            </a:fld>
            <a:endParaRPr lang="en-US"/>
          </a:p>
        </p:txBody>
      </p:sp>
    </p:spTree>
    <p:extLst>
      <p:ext uri="{BB962C8B-B14F-4D97-AF65-F5344CB8AC3E}">
        <p14:creationId xmlns:p14="http://schemas.microsoft.com/office/powerpoint/2010/main" val="350666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https://www.jaci-inpractice.org/article/S2213-2198(23)00052-1/fulltext#secsectitle0095</a:t>
            </a:r>
          </a:p>
        </p:txBody>
      </p:sp>
      <p:sp>
        <p:nvSpPr>
          <p:cNvPr id="4" name="Slide Number Placeholder 3"/>
          <p:cNvSpPr>
            <a:spLocks noGrp="1"/>
          </p:cNvSpPr>
          <p:nvPr>
            <p:ph type="sldNum" sz="quarter" idx="5"/>
          </p:nvPr>
        </p:nvSpPr>
        <p:spPr/>
        <p:txBody>
          <a:bodyPr/>
          <a:lstStyle/>
          <a:p>
            <a:fld id="{8E27203F-2ECA-4488-938A-4B5E28080BDB}" type="slidenum">
              <a:rPr lang="en-US"/>
              <a:t>9</a:t>
            </a:fld>
            <a:endParaRPr lang="en-US"/>
          </a:p>
        </p:txBody>
      </p:sp>
    </p:spTree>
    <p:extLst>
      <p:ext uri="{BB962C8B-B14F-4D97-AF65-F5344CB8AC3E}">
        <p14:creationId xmlns:p14="http://schemas.microsoft.com/office/powerpoint/2010/main" val="406419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Tidy up when to consult </a:t>
            </a:r>
          </a:p>
        </p:txBody>
      </p:sp>
      <p:sp>
        <p:nvSpPr>
          <p:cNvPr id="4" name="Slide Number Placeholder 3"/>
          <p:cNvSpPr>
            <a:spLocks noGrp="1"/>
          </p:cNvSpPr>
          <p:nvPr>
            <p:ph type="sldNum" sz="quarter" idx="5"/>
          </p:nvPr>
        </p:nvSpPr>
        <p:spPr/>
        <p:txBody>
          <a:bodyPr/>
          <a:lstStyle/>
          <a:p>
            <a:fld id="{8E27203F-2ECA-4488-938A-4B5E28080BDB}" type="slidenum">
              <a:rPr lang="en-US"/>
              <a:t>10</a:t>
            </a:fld>
            <a:endParaRPr lang="en-US"/>
          </a:p>
        </p:txBody>
      </p:sp>
    </p:spTree>
    <p:extLst>
      <p:ext uri="{BB962C8B-B14F-4D97-AF65-F5344CB8AC3E}">
        <p14:creationId xmlns:p14="http://schemas.microsoft.com/office/powerpoint/2010/main" val="154247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27203F-2ECA-4488-938A-4B5E28080BDB}" type="slidenum">
              <a:rPr lang="en-US" smtClean="0"/>
              <a:t>12</a:t>
            </a:fld>
            <a:endParaRPr lang="en-US"/>
          </a:p>
        </p:txBody>
      </p:sp>
    </p:spTree>
    <p:extLst>
      <p:ext uri="{BB962C8B-B14F-4D97-AF65-F5344CB8AC3E}">
        <p14:creationId xmlns:p14="http://schemas.microsoft.com/office/powerpoint/2010/main" val="1994274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Kaiser SV, Huynh T, </a:t>
            </a:r>
            <a:r>
              <a:rPr lang="en-US" dirty="0" err="1"/>
              <a:t>Bacharier</a:t>
            </a:r>
            <a:r>
              <a:rPr lang="en-US" dirty="0"/>
              <a:t> LB, Rosenthal JL, Bakel LA, Parkin PC, Cabana MD. Preventing Exacerbations in Preschoolers With Recurrent Wheeze: A Meta-analysis. Pediatrics. 2016 Jun;137(6):e20154496. </a:t>
            </a:r>
            <a:r>
              <a:rPr lang="en-US" dirty="0" err="1"/>
              <a:t>doi</a:t>
            </a:r>
            <a:r>
              <a:rPr lang="en-US" dirty="0"/>
              <a:t>: 10.1542/peds.2015-4496. PMID: 27230765.</a:t>
            </a:r>
          </a:p>
          <a:p>
            <a:endParaRPr lang="en-US" dirty="0">
              <a:ea typeface="Calibri"/>
              <a:cs typeface="Calibri"/>
            </a:endParaRPr>
          </a:p>
          <a:p>
            <a:pPr marL="170815" indent="-170815">
              <a:buFont typeface="Arial"/>
              <a:buChar char="•"/>
            </a:pPr>
            <a:r>
              <a:rPr lang="en-US" dirty="0"/>
              <a:t>Age 0-4 Low-dose ICS-LABA for maintenance and rescue (MART) is also an option if flares are difficult to manage </a:t>
            </a:r>
          </a:p>
          <a:p>
            <a:pPr lvl="1"/>
            <a:r>
              <a:rPr lang="en-US" dirty="0"/>
              <a:t>Children using MART had less systemic steroid use, hospitalizations, ED visits, increase in ICS, or other medication doses (relative risk 0.6)</a:t>
            </a:r>
            <a:endParaRPr lang="en-US" dirty="0">
              <a:ea typeface="Calibri"/>
              <a:cs typeface="Calibri"/>
            </a:endParaRPr>
          </a:p>
          <a:p>
            <a:pPr marL="513715" lvl="1" indent="-170815">
              <a:buFont typeface="Arial"/>
              <a:buChar char="•"/>
            </a:pPr>
            <a:r>
              <a:rPr lang="en-US" b="1" dirty="0"/>
              <a:t>Budesonide/Formoterol (Symbicort ®) 80/4.5 mcg/act - Give 1 puff daily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27203F-2ECA-4488-938A-4B5E28080BDB}" type="slidenum">
              <a:rPr lang="en-US"/>
              <a:t>13</a:t>
            </a:fld>
            <a:endParaRPr lang="en-US"/>
          </a:p>
        </p:txBody>
      </p:sp>
    </p:spTree>
    <p:extLst>
      <p:ext uri="{BB962C8B-B14F-4D97-AF65-F5344CB8AC3E}">
        <p14:creationId xmlns:p14="http://schemas.microsoft.com/office/powerpoint/2010/main" val="235012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Kaiser SV, Huynh T, </a:t>
            </a:r>
            <a:r>
              <a:rPr lang="en-US" dirty="0" err="1"/>
              <a:t>Bacharier</a:t>
            </a:r>
            <a:r>
              <a:rPr lang="en-US" dirty="0"/>
              <a:t> LB, Rosenthal JL, Bakel LA, Parkin PC, Cabana MD. Preventing Exacerbations in Preschoolers With Recurrent Wheeze: A Meta-analysis. Pediatrics. 2016 Jun;137(6):e20154496. </a:t>
            </a:r>
            <a:r>
              <a:rPr lang="en-US" dirty="0" err="1"/>
              <a:t>doi</a:t>
            </a:r>
            <a:r>
              <a:rPr lang="en-US" dirty="0"/>
              <a:t>: 10.1542/peds.2015-4496. PMID: 27230765.</a:t>
            </a:r>
          </a:p>
          <a:p>
            <a:endParaRPr lang="en-US" dirty="0">
              <a:ea typeface="Calibri"/>
              <a:cs typeface="Calibri"/>
            </a:endParaRPr>
          </a:p>
          <a:p>
            <a:pPr marL="170815" indent="-170815">
              <a:buFont typeface="Arial"/>
              <a:buChar char="•"/>
            </a:pPr>
            <a:r>
              <a:rPr lang="en-US" dirty="0"/>
              <a:t>Age 0-4 Low-dose ICS-LABA for maintenance and rescue (MART) is also an option if flares are difficult to manage </a:t>
            </a:r>
          </a:p>
          <a:p>
            <a:pPr lvl="1"/>
            <a:r>
              <a:rPr lang="en-US" dirty="0"/>
              <a:t>Children using MART had less systemic steroid use, hospitalizations, ED visits, increase in ICS, or other medication doses (relative risk 0.6)</a:t>
            </a:r>
            <a:endParaRPr lang="en-US" dirty="0">
              <a:ea typeface="Calibri"/>
              <a:cs typeface="Calibri"/>
            </a:endParaRPr>
          </a:p>
          <a:p>
            <a:pPr marL="513715" lvl="1" indent="-170815">
              <a:buFont typeface="Arial"/>
              <a:buChar char="•"/>
            </a:pPr>
            <a:r>
              <a:rPr lang="en-US" b="1" dirty="0"/>
              <a:t>Budesonide/Formoterol (Symbicort ®) 80/4.5 mcg/act - Give 1 puff daily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27203F-2ECA-4488-938A-4B5E28080BDB}" type="slidenum">
              <a:rPr lang="en-US"/>
              <a:t>14</a:t>
            </a:fld>
            <a:endParaRPr lang="en-US"/>
          </a:p>
        </p:txBody>
      </p:sp>
    </p:spTree>
    <p:extLst>
      <p:ext uri="{BB962C8B-B14F-4D97-AF65-F5344CB8AC3E}">
        <p14:creationId xmlns:p14="http://schemas.microsoft.com/office/powerpoint/2010/main" val="266315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Kaiser SV, Huynh T, </a:t>
            </a:r>
            <a:r>
              <a:rPr lang="en-US" dirty="0" err="1"/>
              <a:t>Bacharier</a:t>
            </a:r>
            <a:r>
              <a:rPr lang="en-US" dirty="0"/>
              <a:t> LB, Rosenthal JL, Bakel LA, Parkin PC, Cabana MD. Preventing Exacerbations in Preschoolers With Recurrent Wheeze: A Meta-analysis. Pediatrics. 2016 Jun;137(6):e20154496. </a:t>
            </a:r>
            <a:r>
              <a:rPr lang="en-US" dirty="0" err="1"/>
              <a:t>doi</a:t>
            </a:r>
            <a:r>
              <a:rPr lang="en-US" dirty="0"/>
              <a:t>: 10.1542/peds.2015-4496. PMID: 27230765.</a:t>
            </a:r>
          </a:p>
          <a:p>
            <a:endParaRPr lang="en-US" dirty="0">
              <a:ea typeface="Calibri"/>
              <a:cs typeface="Calibri"/>
            </a:endParaRPr>
          </a:p>
          <a:p>
            <a:pPr marL="170815" indent="-170815">
              <a:buFont typeface="Arial"/>
              <a:buChar char="•"/>
            </a:pPr>
            <a:r>
              <a:rPr lang="en-US" dirty="0"/>
              <a:t>Age 0-4 Low-dose ICS-LABA for maintenance and rescue (MART) is also an option if flares are difficult to manage </a:t>
            </a:r>
          </a:p>
          <a:p>
            <a:pPr lvl="1"/>
            <a:r>
              <a:rPr lang="en-US" dirty="0"/>
              <a:t>Children using MART had less systemic steroid use, hospitalizations, ED visits, increase in ICS, or other medication doses (relative risk 0.6)</a:t>
            </a:r>
            <a:endParaRPr lang="en-US" dirty="0">
              <a:ea typeface="Calibri"/>
              <a:cs typeface="Calibri"/>
            </a:endParaRPr>
          </a:p>
          <a:p>
            <a:pPr marL="513715" lvl="1" indent="-170815">
              <a:buFont typeface="Arial"/>
              <a:buChar char="•"/>
            </a:pPr>
            <a:r>
              <a:rPr lang="en-US" b="1" dirty="0"/>
              <a:t>Budesonide/Formoterol (Symbicort ®) 80/4.5 mcg/act - Give 1 puff daily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27203F-2ECA-4488-938A-4B5E28080BDB}" type="slidenum">
              <a:rPr lang="en-US"/>
              <a:t>15</a:t>
            </a:fld>
            <a:endParaRPr lang="en-US"/>
          </a:p>
        </p:txBody>
      </p:sp>
    </p:spTree>
    <p:extLst>
      <p:ext uri="{BB962C8B-B14F-4D97-AF65-F5344CB8AC3E}">
        <p14:creationId xmlns:p14="http://schemas.microsoft.com/office/powerpoint/2010/main" val="180158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143000" y="563500"/>
            <a:ext cx="6858000" cy="2387600"/>
          </a:xfrm>
          <a:prstGeom prst="rect">
            <a:avLst/>
          </a:prstGeom>
        </p:spPr>
        <p:txBody>
          <a:bodyPr anchor="b"/>
          <a:lstStyle>
            <a:lvl1pPr algn="ctr">
              <a:defRPr sz="4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143000" y="3133053"/>
            <a:ext cx="6858000" cy="551528"/>
          </a:xfrm>
        </p:spPr>
        <p:txBody>
          <a:bodyPr>
            <a:normAutofit/>
          </a:bodyPr>
          <a:lstStyle>
            <a:lvl1pPr marL="0" indent="0" algn="ctr">
              <a:buNone/>
              <a:defRPr sz="1800" i="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143000" y="6306472"/>
            <a:ext cx="6858000" cy="551528"/>
          </a:xfrm>
        </p:spPr>
        <p:txBody>
          <a:bodyPr>
            <a:normAutofit/>
          </a:bodyPr>
          <a:lstStyle>
            <a:lvl1pPr marL="0" indent="0" algn="ctr">
              <a:buNone/>
              <a:defRPr sz="900" b="1" i="0" spc="100" baseline="0">
                <a:solidFill>
                  <a:schemeClr val="bg1"/>
                </a:solidFill>
                <a:latin typeface="Arial Black" panose="020B0604020202020204" pitchFamily="34" charset="0"/>
                <a:cs typeface="Arial Black" panose="020B0604020202020204" pitchFamily="34" charset="0"/>
              </a:defRPr>
            </a:lvl1pPr>
            <a:lvl2pPr marL="342883" indent="0">
              <a:buNone/>
              <a:defRPr/>
            </a:lvl2pPr>
          </a:lstStyle>
          <a:p>
            <a:pPr lvl="0"/>
            <a:r>
              <a:rPr lang="en-US" dirty="0"/>
              <a:t>DATE OF PRESENTATION  |  LOCATION OF PRESENTATION</a:t>
            </a:r>
          </a:p>
        </p:txBody>
      </p:sp>
      <p:pic>
        <p:nvPicPr>
          <p:cNvPr id="5" name="Picture 4" descr="A picture containing text&#10;&#10;Description automatically generated">
            <a:extLst>
              <a:ext uri="{FF2B5EF4-FFF2-40B4-BE49-F238E27FC236}">
                <a16:creationId xmlns:a16="http://schemas.microsoft.com/office/drawing/2014/main" id="{DA90D5E9-46D0-600F-6FA8-DB50429ABAE7}"/>
              </a:ext>
            </a:extLst>
          </p:cNvPr>
          <p:cNvPicPr>
            <a:picLocks noChangeAspect="1"/>
          </p:cNvPicPr>
          <p:nvPr userDrawn="1"/>
        </p:nvPicPr>
        <p:blipFill>
          <a:blip r:embed="rId3"/>
          <a:stretch>
            <a:fillRect/>
          </a:stretch>
        </p:blipFill>
        <p:spPr>
          <a:xfrm>
            <a:off x="3062393" y="4054819"/>
            <a:ext cx="3019213" cy="1878686"/>
          </a:xfrm>
          <a:prstGeom prst="rect">
            <a:avLst/>
          </a:prstGeom>
        </p:spPr>
      </p:pic>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Images+Caption">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83431C-9D17-6EAE-1AA8-155877C67294}"/>
              </a:ext>
            </a:extLst>
          </p:cNvPr>
          <p:cNvPicPr>
            <a:picLocks noChangeAspect="1"/>
          </p:cNvPicPr>
          <p:nvPr userDrawn="1"/>
        </p:nvPicPr>
        <p:blipFill rotWithShape="1">
          <a:blip r:embed="rId3"/>
          <a:srcRect l="12490" t="66638" r="50000" b="-25"/>
          <a:stretch/>
        </p:blipFill>
        <p:spPr>
          <a:xfrm>
            <a:off x="0" y="4561841"/>
            <a:ext cx="4571998"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342900" y="4868894"/>
            <a:ext cx="3520441" cy="655892"/>
          </a:xfrm>
          <a:prstGeom prst="rect">
            <a:avLst/>
          </a:prstGeom>
        </p:spPr>
        <p:txBody>
          <a:bodyPr anchor="t">
            <a:noAutofit/>
          </a:bodyPr>
          <a:lstStyle>
            <a:lvl1pPr>
              <a:defRPr sz="15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4572000" y="1"/>
            <a:ext cx="4572001" cy="68580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4126230" y="5267414"/>
            <a:ext cx="182880" cy="13716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riangle 7">
            <a:extLst>
              <a:ext uri="{FF2B5EF4-FFF2-40B4-BE49-F238E27FC236}">
                <a16:creationId xmlns:a16="http://schemas.microsoft.com/office/drawing/2014/main" id="{069C2751-724B-084C-8FD0-F226A51728EB}"/>
              </a:ext>
            </a:extLst>
          </p:cNvPr>
          <p:cNvSpPr/>
          <p:nvPr userDrawn="1"/>
        </p:nvSpPr>
        <p:spPr>
          <a:xfrm>
            <a:off x="4149090" y="4868813"/>
            <a:ext cx="13716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4572000" cy="4561840"/>
          </a:xfrm>
        </p:spPr>
        <p:txBody>
          <a:bodyPr/>
          <a:lstStyle/>
          <a:p>
            <a:r>
              <a:rPr lang="en-US"/>
              <a:t>Click icon to add picture</a:t>
            </a:r>
          </a:p>
        </p:txBody>
      </p:sp>
      <p:pic>
        <p:nvPicPr>
          <p:cNvPr id="13" name="Picture 12" descr="Text&#10;&#10;Description automatically generated with medium confidence">
            <a:extLst>
              <a:ext uri="{FF2B5EF4-FFF2-40B4-BE49-F238E27FC236}">
                <a16:creationId xmlns:a16="http://schemas.microsoft.com/office/drawing/2014/main" id="{05DA5E2D-7567-5AA7-0B81-7943013855D0}"/>
              </a:ext>
            </a:extLst>
          </p:cNvPr>
          <p:cNvPicPr>
            <a:picLocks noChangeAspect="1"/>
          </p:cNvPicPr>
          <p:nvPr userDrawn="1"/>
        </p:nvPicPr>
        <p:blipFill>
          <a:blip r:embed="rId4"/>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47983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deImage">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2"/>
            <a:ext cx="9144000" cy="5062539"/>
          </a:xfrm>
        </p:spPr>
        <p:txBody>
          <a:bodyPr/>
          <a:lstStyle/>
          <a:p>
            <a:r>
              <a:rPr lang="en-US"/>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5" name="Picture 4">
            <a:extLst>
              <a:ext uri="{FF2B5EF4-FFF2-40B4-BE49-F238E27FC236}">
                <a16:creationId xmlns:a16="http://schemas.microsoft.com/office/drawing/2014/main" id="{6E790DDD-9460-C532-9AFA-0502B75C74E4}"/>
              </a:ext>
            </a:extLst>
          </p:cNvPr>
          <p:cNvPicPr>
            <a:picLocks noChangeAspect="1"/>
          </p:cNvPicPr>
          <p:nvPr userDrawn="1"/>
        </p:nvPicPr>
        <p:blipFill>
          <a:blip r:embed="rId3"/>
          <a:srcRect/>
          <a:stretch/>
        </p:blipFill>
        <p:spPr>
          <a:xfrm>
            <a:off x="299606" y="5849007"/>
            <a:ext cx="4080804" cy="735214"/>
          </a:xfrm>
          <a:prstGeom prst="rect">
            <a:avLst/>
          </a:prstGeom>
        </p:spPr>
      </p:pic>
    </p:spTree>
    <p:extLst>
      <p:ext uri="{BB962C8B-B14F-4D97-AF65-F5344CB8AC3E}">
        <p14:creationId xmlns:p14="http://schemas.microsoft.com/office/powerpoint/2010/main" val="2544062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9144000" cy="6858000"/>
          </a:xfrm>
        </p:spPr>
        <p:txBody>
          <a:bodyPr/>
          <a:lstStyle/>
          <a:p>
            <a:r>
              <a:rPr lang="en-US"/>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269112" y="319212"/>
            <a:ext cx="816016" cy="1361911"/>
          </a:xfrm>
          <a:prstGeom prst="rect">
            <a:avLst/>
          </a:prstGeom>
          <a:noFill/>
        </p:spPr>
        <p:txBody>
          <a:bodyPr wrap="square" rtlCol="0">
            <a:spAutoFit/>
          </a:bodyPr>
          <a:lstStyle/>
          <a:p>
            <a:r>
              <a:rPr lang="en-US" sz="8250" b="1" i="0" dirty="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878683" y="4247717"/>
            <a:ext cx="6673454" cy="846137"/>
          </a:xfrm>
        </p:spPr>
        <p:txBody>
          <a:bodyPr>
            <a:normAutofit/>
          </a:bodyPr>
          <a:lstStyle>
            <a:lvl1pPr marL="0" indent="-342884">
              <a:buNone/>
              <a:tabLst>
                <a:tab pos="205730" algn="l"/>
              </a:tabLst>
              <a:defRPr sz="1350" b="1" i="0" spc="15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879168" y="1134819"/>
            <a:ext cx="7802221" cy="2789499"/>
          </a:xfrm>
          <a:prstGeom prst="rect">
            <a:avLst/>
          </a:prstGeom>
        </p:spPr>
        <p:txBody>
          <a:bodyPr anchor="t">
            <a:noAutofit/>
          </a:bodyPr>
          <a:lstStyle>
            <a:lvl1pPr algn="l">
              <a:lnSpc>
                <a:spcPct val="100000"/>
              </a:lnSpc>
              <a:defRPr sz="3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9" name="Picture 8" descr="Text&#10;&#10;Description automatically generated with medium confidence">
            <a:extLst>
              <a:ext uri="{FF2B5EF4-FFF2-40B4-BE49-F238E27FC236}">
                <a16:creationId xmlns:a16="http://schemas.microsoft.com/office/drawing/2014/main" id="{BF89D813-798B-3145-3044-DADA3D3B6AB2}"/>
              </a:ext>
            </a:extLst>
          </p:cNvPr>
          <p:cNvPicPr>
            <a:picLocks noChangeAspect="1"/>
          </p:cNvPicPr>
          <p:nvPr userDrawn="1"/>
        </p:nvPicPr>
        <p:blipFill>
          <a:blip r:embed="rId3"/>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1309067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269112" y="319212"/>
            <a:ext cx="816016" cy="1361911"/>
          </a:xfrm>
          <a:prstGeom prst="rect">
            <a:avLst/>
          </a:prstGeom>
          <a:noFill/>
        </p:spPr>
        <p:txBody>
          <a:bodyPr wrap="square" rtlCol="0">
            <a:spAutoFit/>
          </a:bodyPr>
          <a:lstStyle/>
          <a:p>
            <a:r>
              <a:rPr lang="en-US" sz="8250" b="1" i="0" dirty="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878683" y="4247717"/>
            <a:ext cx="6673454" cy="846137"/>
          </a:xfrm>
        </p:spPr>
        <p:txBody>
          <a:bodyPr>
            <a:normAutofit/>
          </a:bodyPr>
          <a:lstStyle>
            <a:lvl1pPr marL="0" indent="-342884">
              <a:buNone/>
              <a:tabLst>
                <a:tab pos="205730" algn="l"/>
              </a:tabLst>
              <a:defRPr sz="1350" b="1" i="0" spc="15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879168" y="1134819"/>
            <a:ext cx="7802221" cy="2789499"/>
          </a:xfrm>
          <a:prstGeom prst="rect">
            <a:avLst/>
          </a:prstGeom>
        </p:spPr>
        <p:txBody>
          <a:bodyPr anchor="t">
            <a:noAutofit/>
          </a:bodyPr>
          <a:lstStyle>
            <a:lvl1pPr algn="l">
              <a:lnSpc>
                <a:spcPct val="100000"/>
              </a:lnSpc>
              <a:defRPr sz="3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pic>
        <p:nvPicPr>
          <p:cNvPr id="7" name="Picture 6" descr="Text&#10;&#10;Description automatically generated with medium confidence">
            <a:extLst>
              <a:ext uri="{FF2B5EF4-FFF2-40B4-BE49-F238E27FC236}">
                <a16:creationId xmlns:a16="http://schemas.microsoft.com/office/drawing/2014/main" id="{B279FADA-A123-D918-EB33-9A74D3D68FA2}"/>
              </a:ext>
            </a:extLst>
          </p:cNvPr>
          <p:cNvPicPr>
            <a:picLocks noChangeAspect="1"/>
          </p:cNvPicPr>
          <p:nvPr userDrawn="1"/>
        </p:nvPicPr>
        <p:blipFill>
          <a:blip r:embed="rId3"/>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41657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5F3CCD-8AE3-6E0F-0BBB-DD798473282B}"/>
              </a:ext>
            </a:extLst>
          </p:cNvPr>
          <p:cNvPicPr>
            <a:picLocks noChangeAspect="1"/>
          </p:cNvPicPr>
          <p:nvPr userDrawn="1"/>
        </p:nvPicPr>
        <p:blipFill rotWithShape="1">
          <a:blip r:embed="rId2"/>
          <a:srcRect l="49644" t="69644" r="12885" b="-311"/>
          <a:stretch/>
        </p:blipFill>
        <p:spPr>
          <a:xfrm>
            <a:off x="4576763" y="4778864"/>
            <a:ext cx="4567238" cy="2103120"/>
          </a:xfrm>
          <a:prstGeom prst="rect">
            <a:avLst/>
          </a:prstGeom>
        </p:spPr>
      </p:pic>
      <p:pic>
        <p:nvPicPr>
          <p:cNvPr id="13" name="Picture 12">
            <a:extLst>
              <a:ext uri="{FF2B5EF4-FFF2-40B4-BE49-F238E27FC236}">
                <a16:creationId xmlns:a16="http://schemas.microsoft.com/office/drawing/2014/main" id="{B72FD70C-1369-3715-E73D-0BCA4F0FFE38}"/>
              </a:ext>
            </a:extLst>
          </p:cNvPr>
          <p:cNvPicPr>
            <a:picLocks noChangeAspect="1"/>
          </p:cNvPicPr>
          <p:nvPr userDrawn="1"/>
        </p:nvPicPr>
        <p:blipFill rotWithShape="1">
          <a:blip r:embed="rId3"/>
          <a:srcRect l="41767" t="15115" r="20763" b="15115"/>
          <a:stretch/>
        </p:blipFill>
        <p:spPr>
          <a:xfrm>
            <a:off x="4576762" y="-6353"/>
            <a:ext cx="4567238"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4924427" y="457201"/>
            <a:ext cx="3880247" cy="3883068"/>
          </a:xfrm>
        </p:spPr>
        <p:txBody>
          <a:bodyPr anchor="ctr">
            <a:normAutofit/>
          </a:bodyPr>
          <a:lstStyle>
            <a:lvl1pPr marL="0" indent="0">
              <a:lnSpc>
                <a:spcPct val="100000"/>
              </a:lnSpc>
              <a:buNone/>
              <a:defRPr sz="3000" b="1" i="1">
                <a:solidFill>
                  <a:schemeClr val="bg1"/>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Callout goes here click to edit text lorem ipsum</a:t>
            </a:r>
          </a:p>
        </p:txBody>
      </p:sp>
      <p:sp>
        <p:nvSpPr>
          <p:cNvPr id="12" name="Slide Number Placeholder 5">
            <a:extLst>
              <a:ext uri="{FF2B5EF4-FFF2-40B4-BE49-F238E27FC236}">
                <a16:creationId xmlns:a16="http://schemas.microsoft.com/office/drawing/2014/main" id="{E2904F77-80AD-C147-A581-E23A283819D1}"/>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352943" y="1825628"/>
            <a:ext cx="3884493" cy="316200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352943" y="500651"/>
            <a:ext cx="3884493"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7" name="Picture 16">
            <a:extLst>
              <a:ext uri="{FF2B5EF4-FFF2-40B4-BE49-F238E27FC236}">
                <a16:creationId xmlns:a16="http://schemas.microsoft.com/office/drawing/2014/main" id="{30065FE2-E9E0-80D8-476B-910CC534C42D}"/>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ThreeDataPoints">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A3C7D09-1355-9276-5DCD-D917928981A0}"/>
              </a:ext>
            </a:extLst>
          </p:cNvPr>
          <p:cNvPicPr>
            <a:picLocks noChangeAspect="1"/>
          </p:cNvPicPr>
          <p:nvPr userDrawn="1"/>
        </p:nvPicPr>
        <p:blipFill rotWithShape="1">
          <a:blip r:embed="rId2"/>
          <a:srcRect l="49644" t="69644" r="12885" b="-311"/>
          <a:stretch/>
        </p:blipFill>
        <p:spPr>
          <a:xfrm>
            <a:off x="4576763" y="4778864"/>
            <a:ext cx="4567238" cy="2103120"/>
          </a:xfrm>
          <a:prstGeom prst="rect">
            <a:avLst/>
          </a:prstGeom>
        </p:spPr>
      </p:pic>
      <p:pic>
        <p:nvPicPr>
          <p:cNvPr id="22" name="Picture 21">
            <a:extLst>
              <a:ext uri="{FF2B5EF4-FFF2-40B4-BE49-F238E27FC236}">
                <a16:creationId xmlns:a16="http://schemas.microsoft.com/office/drawing/2014/main" id="{45A4D9ED-81D1-246F-2BD5-AA478FCFC457}"/>
              </a:ext>
            </a:extLst>
          </p:cNvPr>
          <p:cNvPicPr>
            <a:picLocks noChangeAspect="1"/>
          </p:cNvPicPr>
          <p:nvPr userDrawn="1"/>
        </p:nvPicPr>
        <p:blipFill rotWithShape="1">
          <a:blip r:embed="rId3"/>
          <a:srcRect l="41767" t="15115" r="20763" b="15115"/>
          <a:stretch/>
        </p:blipFill>
        <p:spPr>
          <a:xfrm>
            <a:off x="4576762" y="-6353"/>
            <a:ext cx="4567238"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4924426" y="457200"/>
            <a:ext cx="1136837" cy="1070739"/>
          </a:xfrm>
        </p:spPr>
        <p:txBody>
          <a:bodyPr anchor="ctr">
            <a:noAutofit/>
          </a:bodyPr>
          <a:lstStyle>
            <a:lvl1pPr marL="0" indent="0" algn="ctr">
              <a:buNone/>
              <a:defRPr sz="5400" b="1" i="1">
                <a:solidFill>
                  <a:schemeClr val="accent3"/>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12</a:t>
            </a:r>
          </a:p>
        </p:txBody>
      </p:sp>
      <p:sp>
        <p:nvSpPr>
          <p:cNvPr id="8" name="Text Placeholder 9">
            <a:extLst>
              <a:ext uri="{FF2B5EF4-FFF2-40B4-BE49-F238E27FC236}">
                <a16:creationId xmlns:a16="http://schemas.microsoft.com/office/drawing/2014/main" id="{C0376360-71FF-A144-930F-A825AC39BDDB}"/>
              </a:ext>
            </a:extLst>
          </p:cNvPr>
          <p:cNvSpPr>
            <a:spLocks noGrp="1"/>
          </p:cNvSpPr>
          <p:nvPr>
            <p:ph type="body" sz="quarter" idx="11" hasCustomPrompt="1"/>
          </p:nvPr>
        </p:nvSpPr>
        <p:spPr>
          <a:xfrm>
            <a:off x="4924426" y="1889598"/>
            <a:ext cx="1136837" cy="1070739"/>
          </a:xfrm>
        </p:spPr>
        <p:txBody>
          <a:bodyPr anchor="ctr">
            <a:noAutofit/>
          </a:bodyPr>
          <a:lstStyle>
            <a:lvl1pPr marL="0" indent="0" algn="ctr">
              <a:buNone/>
              <a:defRPr sz="5400" b="1" i="1">
                <a:solidFill>
                  <a:schemeClr val="accent3"/>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34</a:t>
            </a:r>
          </a:p>
        </p:txBody>
      </p:sp>
      <p:sp>
        <p:nvSpPr>
          <p:cNvPr id="12" name="Text Placeholder 9">
            <a:extLst>
              <a:ext uri="{FF2B5EF4-FFF2-40B4-BE49-F238E27FC236}">
                <a16:creationId xmlns:a16="http://schemas.microsoft.com/office/drawing/2014/main" id="{8235CA03-F352-BA42-90A3-D4E973E43102}"/>
              </a:ext>
            </a:extLst>
          </p:cNvPr>
          <p:cNvSpPr>
            <a:spLocks noGrp="1"/>
          </p:cNvSpPr>
          <p:nvPr>
            <p:ph type="body" sz="quarter" idx="12" hasCustomPrompt="1"/>
          </p:nvPr>
        </p:nvSpPr>
        <p:spPr>
          <a:xfrm>
            <a:off x="4924426" y="3328346"/>
            <a:ext cx="1136837" cy="1070739"/>
          </a:xfrm>
        </p:spPr>
        <p:txBody>
          <a:bodyPr anchor="ctr">
            <a:noAutofit/>
          </a:bodyPr>
          <a:lstStyle>
            <a:lvl1pPr marL="0" indent="0" algn="ctr">
              <a:buNone/>
              <a:defRPr sz="5400" b="1" i="1">
                <a:solidFill>
                  <a:schemeClr val="accent3"/>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56</a:t>
            </a:r>
          </a:p>
        </p:txBody>
      </p:sp>
      <p:sp>
        <p:nvSpPr>
          <p:cNvPr id="5" name="Text Placeholder 4">
            <a:extLst>
              <a:ext uri="{FF2B5EF4-FFF2-40B4-BE49-F238E27FC236}">
                <a16:creationId xmlns:a16="http://schemas.microsoft.com/office/drawing/2014/main" id="{D60ACB5C-C86C-644D-BA6A-BE0D86E9F1E1}"/>
              </a:ext>
            </a:extLst>
          </p:cNvPr>
          <p:cNvSpPr>
            <a:spLocks noGrp="1"/>
          </p:cNvSpPr>
          <p:nvPr>
            <p:ph type="body" sz="quarter" idx="13" hasCustomPrompt="1"/>
          </p:nvPr>
        </p:nvSpPr>
        <p:spPr>
          <a:xfrm>
            <a:off x="6181727" y="457203"/>
            <a:ext cx="2440781" cy="1069975"/>
          </a:xfrm>
        </p:spPr>
        <p:txBody>
          <a:bodyPr anchor="ctr">
            <a:normAutofit/>
          </a:bodyPr>
          <a:lstStyle>
            <a:lvl1pPr marL="0" indent="0">
              <a:buNone/>
              <a:defRPr sz="1500">
                <a:solidFill>
                  <a:schemeClr val="bg1"/>
                </a:solidFill>
              </a:defRPr>
            </a:lvl1pPr>
            <a:lvl2pPr marL="342884" indent="0">
              <a:buNone/>
              <a:defRPr>
                <a:solidFill>
                  <a:schemeClr val="bg1"/>
                </a:solidFill>
              </a:defRPr>
            </a:lvl2pPr>
            <a:lvl3pPr marL="685766" indent="0">
              <a:buNone/>
              <a:defRPr>
                <a:solidFill>
                  <a:schemeClr val="bg1"/>
                </a:solidFill>
              </a:defRPr>
            </a:lvl3pPr>
            <a:lvl4pPr marL="1028649" indent="0">
              <a:buNone/>
              <a:defRPr>
                <a:solidFill>
                  <a:schemeClr val="bg1"/>
                </a:solidFill>
              </a:defRPr>
            </a:lvl4pPr>
            <a:lvl5pPr marL="1371532" indent="0">
              <a:buNone/>
              <a:defRPr>
                <a:solidFill>
                  <a:schemeClr val="bg1"/>
                </a:solidFill>
              </a:defRPr>
            </a:lvl5pPr>
          </a:lstStyle>
          <a:p>
            <a:pPr lvl="0"/>
            <a:r>
              <a:rPr lang="en-US" dirty="0"/>
              <a:t>Unit, detail, or explanation of number</a:t>
            </a:r>
          </a:p>
        </p:txBody>
      </p:sp>
      <p:sp>
        <p:nvSpPr>
          <p:cNvPr id="17" name="Text Placeholder 4">
            <a:extLst>
              <a:ext uri="{FF2B5EF4-FFF2-40B4-BE49-F238E27FC236}">
                <a16:creationId xmlns:a16="http://schemas.microsoft.com/office/drawing/2014/main" id="{4242E3C7-488E-2044-BA91-10A81BED4D02}"/>
              </a:ext>
            </a:extLst>
          </p:cNvPr>
          <p:cNvSpPr>
            <a:spLocks noGrp="1"/>
          </p:cNvSpPr>
          <p:nvPr>
            <p:ph type="body" sz="quarter" idx="14" hasCustomPrompt="1"/>
          </p:nvPr>
        </p:nvSpPr>
        <p:spPr>
          <a:xfrm>
            <a:off x="6181727" y="1882591"/>
            <a:ext cx="2440781" cy="1069975"/>
          </a:xfrm>
        </p:spPr>
        <p:txBody>
          <a:bodyPr anchor="ctr">
            <a:normAutofit/>
          </a:bodyPr>
          <a:lstStyle>
            <a:lvl1pPr marL="0" indent="0">
              <a:buNone/>
              <a:defRPr sz="1500">
                <a:solidFill>
                  <a:schemeClr val="bg1"/>
                </a:solidFill>
              </a:defRPr>
            </a:lvl1pPr>
            <a:lvl2pPr marL="342884" indent="0">
              <a:buNone/>
              <a:defRPr>
                <a:solidFill>
                  <a:schemeClr val="bg1"/>
                </a:solidFill>
              </a:defRPr>
            </a:lvl2pPr>
            <a:lvl3pPr marL="685766" indent="0">
              <a:buNone/>
              <a:defRPr>
                <a:solidFill>
                  <a:schemeClr val="bg1"/>
                </a:solidFill>
              </a:defRPr>
            </a:lvl3pPr>
            <a:lvl4pPr marL="1028649" indent="0">
              <a:buNone/>
              <a:defRPr>
                <a:solidFill>
                  <a:schemeClr val="bg1"/>
                </a:solidFill>
              </a:defRPr>
            </a:lvl4pPr>
            <a:lvl5pPr marL="1371532" indent="0">
              <a:buNone/>
              <a:defRPr>
                <a:solidFill>
                  <a:schemeClr val="bg1"/>
                </a:solidFill>
              </a:defRPr>
            </a:lvl5pPr>
          </a:lstStyle>
          <a:p>
            <a:pPr lvl="0"/>
            <a:r>
              <a:rPr lang="en-US" dirty="0"/>
              <a:t>Unit, detail, or explanation of number</a:t>
            </a:r>
          </a:p>
        </p:txBody>
      </p:sp>
      <p:sp>
        <p:nvSpPr>
          <p:cNvPr id="18" name="Text Placeholder 4">
            <a:extLst>
              <a:ext uri="{FF2B5EF4-FFF2-40B4-BE49-F238E27FC236}">
                <a16:creationId xmlns:a16="http://schemas.microsoft.com/office/drawing/2014/main" id="{9F2608FF-D3A0-6741-8008-9C7E70BE07AF}"/>
              </a:ext>
            </a:extLst>
          </p:cNvPr>
          <p:cNvSpPr>
            <a:spLocks noGrp="1"/>
          </p:cNvSpPr>
          <p:nvPr>
            <p:ph type="body" sz="quarter" idx="15" hasCustomPrompt="1"/>
          </p:nvPr>
        </p:nvSpPr>
        <p:spPr>
          <a:xfrm>
            <a:off x="6181727" y="3334871"/>
            <a:ext cx="2440781" cy="1069975"/>
          </a:xfrm>
        </p:spPr>
        <p:txBody>
          <a:bodyPr anchor="ctr">
            <a:normAutofit/>
          </a:bodyPr>
          <a:lstStyle>
            <a:lvl1pPr marL="0" indent="0">
              <a:buNone/>
              <a:defRPr sz="1500">
                <a:solidFill>
                  <a:schemeClr val="bg1"/>
                </a:solidFill>
              </a:defRPr>
            </a:lvl1pPr>
            <a:lvl2pPr marL="342884" indent="0">
              <a:buNone/>
              <a:defRPr>
                <a:solidFill>
                  <a:schemeClr val="bg1"/>
                </a:solidFill>
              </a:defRPr>
            </a:lvl2pPr>
            <a:lvl3pPr marL="685766" indent="0">
              <a:buNone/>
              <a:defRPr>
                <a:solidFill>
                  <a:schemeClr val="bg1"/>
                </a:solidFill>
              </a:defRPr>
            </a:lvl3pPr>
            <a:lvl4pPr marL="1028649" indent="0">
              <a:buNone/>
              <a:defRPr>
                <a:solidFill>
                  <a:schemeClr val="bg1"/>
                </a:solidFill>
              </a:defRPr>
            </a:lvl4pPr>
            <a:lvl5pPr marL="1371532" indent="0">
              <a:buNone/>
              <a:defRPr>
                <a:solidFill>
                  <a:schemeClr val="bg1"/>
                </a:solidFill>
              </a:defRPr>
            </a:lvl5pPr>
          </a:lstStyle>
          <a:p>
            <a:pPr lvl="0"/>
            <a:r>
              <a:rPr lang="en-US" dirty="0"/>
              <a:t>Unit, detail, or explanation of number</a:t>
            </a:r>
          </a:p>
        </p:txBody>
      </p:sp>
      <p:sp>
        <p:nvSpPr>
          <p:cNvPr id="16" name="Slide Number Placeholder 5">
            <a:extLst>
              <a:ext uri="{FF2B5EF4-FFF2-40B4-BE49-F238E27FC236}">
                <a16:creationId xmlns:a16="http://schemas.microsoft.com/office/drawing/2014/main" id="{9BECD23F-D113-CD4A-A9DD-36EEBFA4F99B}"/>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20" name="Content Placeholder 2">
            <a:extLst>
              <a:ext uri="{FF2B5EF4-FFF2-40B4-BE49-F238E27FC236}">
                <a16:creationId xmlns:a16="http://schemas.microsoft.com/office/drawing/2014/main" id="{68AD3FE4-478F-6548-BAFD-0D7D22564475}"/>
              </a:ext>
            </a:extLst>
          </p:cNvPr>
          <p:cNvSpPr>
            <a:spLocks noGrp="1"/>
          </p:cNvSpPr>
          <p:nvPr>
            <p:ph idx="1"/>
          </p:nvPr>
        </p:nvSpPr>
        <p:spPr>
          <a:xfrm>
            <a:off x="352943" y="1825628"/>
            <a:ext cx="3884493" cy="316200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4579B878-6035-964A-BB51-CFF0A9651BE0}"/>
              </a:ext>
            </a:extLst>
          </p:cNvPr>
          <p:cNvSpPr>
            <a:spLocks noGrp="1"/>
          </p:cNvSpPr>
          <p:nvPr>
            <p:ph type="title"/>
          </p:nvPr>
        </p:nvSpPr>
        <p:spPr>
          <a:xfrm>
            <a:off x="352943" y="500651"/>
            <a:ext cx="3884493"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2A656B0B-2B9F-C13B-9C8F-946F8F47C8C6}"/>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56715930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3049121"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6098241"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514350" y="1465266"/>
            <a:ext cx="2007394" cy="1398961"/>
          </a:xfrm>
        </p:spPr>
        <p:txBody>
          <a:bodyPr>
            <a:normAutofit/>
          </a:bodyPr>
          <a:lstStyle>
            <a:lvl1pPr marL="0" indent="0" algn="ctr">
              <a:buNone/>
              <a:defRPr sz="8625" b="1" i="1">
                <a:solidFill>
                  <a:schemeClr val="accent3"/>
                </a:solidFill>
                <a:latin typeface="Georgia" panose="02040502050405020303" pitchFamily="18" charset="0"/>
              </a:defRPr>
            </a:lvl1pPr>
          </a:lstStyle>
          <a:p>
            <a:pPr lvl="0"/>
            <a:r>
              <a:rPr lang="en-US" dirty="0"/>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3610536" y="1465266"/>
            <a:ext cx="2007394" cy="1398961"/>
          </a:xfrm>
        </p:spPr>
        <p:txBody>
          <a:bodyPr>
            <a:normAutofit/>
          </a:bodyPr>
          <a:lstStyle>
            <a:lvl1pPr marL="0" indent="0" algn="ctr">
              <a:buNone/>
              <a:defRPr sz="8625" b="1" i="1">
                <a:solidFill>
                  <a:schemeClr val="accent3"/>
                </a:solidFill>
                <a:latin typeface="Georgia" panose="02040502050405020303" pitchFamily="18" charset="0"/>
              </a:defRPr>
            </a:lvl1pPr>
          </a:lstStyle>
          <a:p>
            <a:pPr lvl="0"/>
            <a:r>
              <a:rPr lang="en-US" dirty="0"/>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6535272" y="1465266"/>
            <a:ext cx="2007394" cy="1398961"/>
          </a:xfrm>
        </p:spPr>
        <p:txBody>
          <a:bodyPr>
            <a:normAutofit/>
          </a:bodyPr>
          <a:lstStyle>
            <a:lvl1pPr marL="0" indent="0" algn="ctr">
              <a:buNone/>
              <a:defRPr sz="8625" b="1" i="1">
                <a:solidFill>
                  <a:schemeClr val="accent3"/>
                </a:solidFill>
                <a:latin typeface="Georgia" panose="02040502050405020303" pitchFamily="18" charset="0"/>
              </a:defRPr>
            </a:lvl1pPr>
          </a:lstStyle>
          <a:p>
            <a:pPr lvl="0"/>
            <a:r>
              <a:rPr lang="en-US" dirty="0"/>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514350" y="3294297"/>
            <a:ext cx="2007394" cy="1398961"/>
          </a:xfrm>
        </p:spPr>
        <p:txBody>
          <a:bodyPr>
            <a:normAutofit/>
          </a:bodyPr>
          <a:lstStyle>
            <a:lvl1pPr marL="0" indent="0" algn="ctr">
              <a:buNone/>
              <a:defRPr sz="1500" b="1">
                <a:solidFill>
                  <a:schemeClr val="bg1"/>
                </a:solidFill>
              </a:defRPr>
            </a:lvl1pPr>
            <a:lvl2pPr marL="342884" indent="0" algn="ctr">
              <a:buNone/>
              <a:defRPr>
                <a:solidFill>
                  <a:schemeClr val="bg1"/>
                </a:solidFill>
              </a:defRPr>
            </a:lvl2pPr>
            <a:lvl3pPr marL="685766" indent="0" algn="ctr">
              <a:buNone/>
              <a:defRPr>
                <a:solidFill>
                  <a:schemeClr val="bg1"/>
                </a:solidFill>
              </a:defRPr>
            </a:lvl3pPr>
            <a:lvl4pPr marL="1028649" indent="0" algn="ctr">
              <a:buNone/>
              <a:defRPr>
                <a:solidFill>
                  <a:schemeClr val="bg1"/>
                </a:solidFill>
              </a:defRPr>
            </a:lvl4pPr>
            <a:lvl5pPr marL="1371532"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3620622" y="3294297"/>
            <a:ext cx="2007394" cy="1398961"/>
          </a:xfrm>
        </p:spPr>
        <p:txBody>
          <a:bodyPr>
            <a:normAutofit/>
          </a:bodyPr>
          <a:lstStyle>
            <a:lvl1pPr marL="0" indent="0" algn="ctr">
              <a:buNone/>
              <a:defRPr sz="1500" b="1">
                <a:solidFill>
                  <a:schemeClr val="bg1"/>
                </a:solidFill>
              </a:defRPr>
            </a:lvl1pPr>
            <a:lvl2pPr marL="342884" indent="0" algn="ctr">
              <a:buNone/>
              <a:defRPr>
                <a:solidFill>
                  <a:schemeClr val="bg1"/>
                </a:solidFill>
              </a:defRPr>
            </a:lvl2pPr>
            <a:lvl3pPr marL="685766" indent="0" algn="ctr">
              <a:buNone/>
              <a:defRPr>
                <a:solidFill>
                  <a:schemeClr val="bg1"/>
                </a:solidFill>
              </a:defRPr>
            </a:lvl3pPr>
            <a:lvl4pPr marL="1028649" indent="0" algn="ctr">
              <a:buNone/>
              <a:defRPr>
                <a:solidFill>
                  <a:schemeClr val="bg1"/>
                </a:solidFill>
              </a:defRPr>
            </a:lvl4pPr>
            <a:lvl5pPr marL="1371532"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6535272" y="3294297"/>
            <a:ext cx="2007394" cy="1398961"/>
          </a:xfrm>
        </p:spPr>
        <p:txBody>
          <a:bodyPr>
            <a:normAutofit/>
          </a:bodyPr>
          <a:lstStyle>
            <a:lvl1pPr marL="0" indent="0" algn="ctr">
              <a:buNone/>
              <a:defRPr sz="1500" b="1">
                <a:solidFill>
                  <a:schemeClr val="bg1"/>
                </a:solidFill>
              </a:defRPr>
            </a:lvl1pPr>
            <a:lvl2pPr marL="342884" indent="0" algn="ctr">
              <a:buNone/>
              <a:defRPr>
                <a:solidFill>
                  <a:schemeClr val="bg1"/>
                </a:solidFill>
              </a:defRPr>
            </a:lvl2pPr>
            <a:lvl3pPr marL="685766" indent="0" algn="ctr">
              <a:buNone/>
              <a:defRPr>
                <a:solidFill>
                  <a:schemeClr val="bg1"/>
                </a:solidFill>
              </a:defRPr>
            </a:lvl3pPr>
            <a:lvl4pPr marL="1028649" indent="0" algn="ctr">
              <a:buNone/>
              <a:defRPr>
                <a:solidFill>
                  <a:schemeClr val="bg1"/>
                </a:solidFill>
              </a:defRPr>
            </a:lvl4pPr>
            <a:lvl5pPr marL="1371532"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13" name="Picture 12" descr="Text&#10;&#10;Description automatically generated with medium confidence">
            <a:extLst>
              <a:ext uri="{FF2B5EF4-FFF2-40B4-BE49-F238E27FC236}">
                <a16:creationId xmlns:a16="http://schemas.microsoft.com/office/drawing/2014/main" id="{B7071AC2-1666-B99C-35DC-C542277B8287}"/>
              </a:ext>
            </a:extLst>
          </p:cNvPr>
          <p:cNvPicPr>
            <a:picLocks noChangeAspect="1"/>
          </p:cNvPicPr>
          <p:nvPr userDrawn="1"/>
        </p:nvPicPr>
        <p:blipFill>
          <a:blip r:embed="rId3"/>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3276762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CE361A37-9C3A-872E-78AF-AEE6571C200B}"/>
              </a:ext>
            </a:extLst>
          </p:cNvPr>
          <p:cNvPicPr>
            <a:picLocks noChangeAspect="1"/>
          </p:cNvPicPr>
          <p:nvPr userDrawn="1"/>
        </p:nvPicPr>
        <p:blipFill rotWithShape="1">
          <a:blip r:embed="rId3"/>
          <a:srcRect l="11918" t="1333" r="-12142" b="78667"/>
          <a:stretch/>
        </p:blipFill>
        <p:spPr>
          <a:xfrm>
            <a:off x="0" y="0"/>
            <a:ext cx="12188952"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342900" y="1479458"/>
            <a:ext cx="415528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342900" y="2491629"/>
            <a:ext cx="4155281"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4629152" y="1479458"/>
            <a:ext cx="405223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4629150" y="2491629"/>
            <a:ext cx="4052236"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352942" y="500651"/>
            <a:ext cx="8342882"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5" name="Picture 14">
            <a:extLst>
              <a:ext uri="{FF2B5EF4-FFF2-40B4-BE49-F238E27FC236}">
                <a16:creationId xmlns:a16="http://schemas.microsoft.com/office/drawing/2014/main" id="{F7777C0A-71D5-0DA4-7B94-EA8FBC96BA17}"/>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6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323F3A8-1214-3D65-4929-1C8D11335218}"/>
              </a:ext>
            </a:extLst>
          </p:cNvPr>
          <p:cNvPicPr>
            <a:picLocks noChangeAspect="1"/>
          </p:cNvPicPr>
          <p:nvPr userDrawn="1"/>
        </p:nvPicPr>
        <p:blipFill rotWithShape="1">
          <a:blip r:embed="rId3"/>
          <a:srcRect l="11918" t="1333" r="-12142" b="78667"/>
          <a:stretch/>
        </p:blipFill>
        <p:spPr>
          <a:xfrm>
            <a:off x="0" y="0"/>
            <a:ext cx="12188952"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342902" y="1828799"/>
            <a:ext cx="2672603"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342902" y="2719947"/>
            <a:ext cx="2672603"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3235700" y="1828799"/>
            <a:ext cx="2672602"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3235700" y="2719947"/>
            <a:ext cx="2672601"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6101606" y="1828799"/>
            <a:ext cx="2672602"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6101606" y="2719947"/>
            <a:ext cx="2672602"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352942" y="500651"/>
            <a:ext cx="8342882"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D26C5FB5-1401-DA7C-7A3D-7FD766FF861B}"/>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8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A36F83BF-AE42-B756-8568-6E84F1D21B98}"/>
              </a:ext>
            </a:extLst>
          </p:cNvPr>
          <p:cNvPicPr>
            <a:picLocks noChangeAspect="1"/>
          </p:cNvPicPr>
          <p:nvPr userDrawn="1"/>
        </p:nvPicPr>
        <p:blipFill>
          <a:blip r:embed="rId3"/>
          <a:stretch>
            <a:fillRect/>
          </a:stretch>
        </p:blipFill>
        <p:spPr>
          <a:xfrm>
            <a:off x="299605" y="5849007"/>
            <a:ext cx="4080806" cy="735214"/>
          </a:xfrm>
          <a:prstGeom prst="rect">
            <a:avLst/>
          </a:prstGeom>
        </p:spPr>
      </p:pic>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342900" y="1924987"/>
            <a:ext cx="8458200" cy="1504017"/>
          </a:xfrm>
          <a:prstGeom prst="rect">
            <a:avLst/>
          </a:prstGeom>
        </p:spPr>
        <p:txBody>
          <a:bodyPr anchor="b">
            <a:noAutofit/>
          </a:bodyPr>
          <a:lstStyle>
            <a:lvl1pPr algn="l">
              <a:defRPr sz="4125"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55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76581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342900" y="1808444"/>
            <a:ext cx="6707741" cy="2194596"/>
          </a:xfrm>
        </p:spPr>
        <p:txBody>
          <a:bodyPr/>
          <a:lstStyle>
            <a:lvl1pPr>
              <a:defRPr>
                <a:solidFill>
                  <a:schemeClr val="bg1"/>
                </a:solidFill>
              </a:defRPr>
            </a:lvl1pPr>
          </a:lstStyle>
          <a:p>
            <a:pPr>
              <a:lnSpc>
                <a:spcPct val="100000"/>
              </a:lnSpc>
            </a:pPr>
            <a:r>
              <a:rPr lang="en-US" sz="3000" dirty="0"/>
              <a:t>Answer goes here lorem ipsum dolore set un </a:t>
            </a:r>
            <a:r>
              <a:rPr lang="en-US" sz="3000" dirty="0" err="1"/>
              <a:t>dumond</a:t>
            </a:r>
            <a:r>
              <a:rPr lang="en-US" sz="3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342900" y="1239839"/>
            <a:ext cx="4343400" cy="406082"/>
          </a:xfrm>
        </p:spPr>
        <p:txBody>
          <a:bodyPr>
            <a:normAutofit/>
          </a:bodyPr>
          <a:lstStyle>
            <a:lvl1pPr marL="0" indent="0">
              <a:buNone/>
              <a:defRPr sz="1500" b="1" spc="75" baseline="0">
                <a:solidFill>
                  <a:schemeClr val="accent3"/>
                </a:solidFill>
              </a:defRPr>
            </a:lvl1pPr>
          </a:lstStyle>
          <a:p>
            <a:pPr lvl="0"/>
            <a:r>
              <a:rPr lang="en-US" dirty="0"/>
              <a:t>QUESTION GOES HERE?</a:t>
            </a:r>
          </a:p>
        </p:txBody>
      </p:sp>
      <p:pic>
        <p:nvPicPr>
          <p:cNvPr id="7" name="Picture 6" descr="Text&#10;&#10;Description automatically generated with medium confidence">
            <a:extLst>
              <a:ext uri="{FF2B5EF4-FFF2-40B4-BE49-F238E27FC236}">
                <a16:creationId xmlns:a16="http://schemas.microsoft.com/office/drawing/2014/main" id="{DF79F4E4-B80D-28CC-45FF-C49069587F75}"/>
              </a:ext>
            </a:extLst>
          </p:cNvPr>
          <p:cNvPicPr>
            <a:picLocks noChangeAspect="1"/>
          </p:cNvPicPr>
          <p:nvPr userDrawn="1"/>
        </p:nvPicPr>
        <p:blipFill>
          <a:blip r:embed="rId3"/>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3878503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342900" y="683632"/>
            <a:ext cx="88011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342901" y="683632"/>
            <a:ext cx="2574131" cy="4114800"/>
          </a:xfrm>
        </p:spPr>
        <p:txBody>
          <a:bodyPr/>
          <a:lstStyle/>
          <a:p>
            <a:r>
              <a:rPr lang="en-US"/>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3250504" y="1191415"/>
            <a:ext cx="5264846" cy="1136134"/>
          </a:xfrm>
        </p:spPr>
        <p:txBody>
          <a:bodyPr anchor="b">
            <a:normAutofit/>
          </a:bodyPr>
          <a:lstStyle>
            <a:lvl1pPr>
              <a:defRPr sz="3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3250407" y="2705101"/>
            <a:ext cx="5264944" cy="1692275"/>
          </a:xfrm>
        </p:spPr>
        <p:txBody>
          <a:bodyPr>
            <a:normAutofit/>
          </a:bodyPr>
          <a:lstStyle>
            <a:lvl1pPr marL="0" marR="0" indent="0" algn="l" defTabSz="685800" rtl="0" eaLnBrk="1" fontAlgn="auto" latinLnBrk="0" hangingPunct="1">
              <a:lnSpc>
                <a:spcPct val="100000"/>
              </a:lnSpc>
              <a:spcBef>
                <a:spcPts val="0"/>
              </a:spcBef>
              <a:spcAft>
                <a:spcPts val="0"/>
              </a:spcAft>
              <a:buClrTx/>
              <a:buSzTx/>
              <a:buFontTx/>
              <a:buNone/>
              <a:tabLst/>
              <a:defRPr sz="2100">
                <a:solidFill>
                  <a:schemeClr val="bg1"/>
                </a:solidFill>
              </a:defRPr>
            </a:lvl1pPr>
          </a:lstStyle>
          <a:p>
            <a:r>
              <a:rPr lang="en-US" sz="1800" b="0" i="0" dirty="0">
                <a:latin typeface="Arial" panose="020B0604020202020204" pitchFamily="34" charset="0"/>
                <a:cs typeface="Arial" panose="020B0604020202020204" pitchFamily="34" charset="0"/>
              </a:rPr>
              <a:t>Title or details about person lorem ipsum dolore set </a:t>
            </a:r>
            <a:r>
              <a:rPr lang="en-US" sz="1800" b="0" i="0" dirty="0" err="1">
                <a:latin typeface="Arial" panose="020B0604020202020204" pitchFamily="34" charset="0"/>
                <a:cs typeface="Arial" panose="020B0604020202020204" pitchFamily="34" charset="0"/>
              </a:rPr>
              <a:t>amon</a:t>
            </a:r>
            <a:r>
              <a:rPr lang="en-US" sz="1800" b="0" i="0" dirty="0">
                <a:latin typeface="Arial" panose="020B0604020202020204" pitchFamily="34" charset="0"/>
                <a:cs typeface="Arial" panose="020B0604020202020204" pitchFamily="34" charset="0"/>
              </a:rPr>
              <a:t> de </a:t>
            </a:r>
            <a:r>
              <a:rPr lang="en-US" sz="1800" b="0" i="0" dirty="0" err="1">
                <a:latin typeface="Arial" panose="020B0604020202020204" pitchFamily="34" charset="0"/>
                <a:cs typeface="Arial" panose="020B0604020202020204" pitchFamily="34" charset="0"/>
              </a:rPr>
              <a:t>tretus</a:t>
            </a:r>
            <a:r>
              <a:rPr lang="en-US" sz="1800" b="0" i="0" dirty="0">
                <a:latin typeface="Arial" panose="020B0604020202020204" pitchFamily="34" charset="0"/>
                <a:cs typeface="Arial" panose="020B0604020202020204" pitchFamily="34" charset="0"/>
              </a:rPr>
              <a:t> lorem ipsum</a:t>
            </a:r>
          </a:p>
        </p:txBody>
      </p:sp>
      <p:pic>
        <p:nvPicPr>
          <p:cNvPr id="9" name="Picture 8" descr="Text&#10;&#10;Description automatically generated with medium confidence">
            <a:extLst>
              <a:ext uri="{FF2B5EF4-FFF2-40B4-BE49-F238E27FC236}">
                <a16:creationId xmlns:a16="http://schemas.microsoft.com/office/drawing/2014/main" id="{594E136B-5259-718B-B7AE-87BFB869EBA6}"/>
              </a:ext>
            </a:extLst>
          </p:cNvPr>
          <p:cNvPicPr>
            <a:picLocks noChangeAspect="1"/>
          </p:cNvPicPr>
          <p:nvPr userDrawn="1"/>
        </p:nvPicPr>
        <p:blipFill>
          <a:blip r:embed="rId3"/>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1399515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l="-17000" r="-17000"/>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4" name="Picture 3">
            <a:extLst>
              <a:ext uri="{FF2B5EF4-FFF2-40B4-BE49-F238E27FC236}">
                <a16:creationId xmlns:a16="http://schemas.microsoft.com/office/drawing/2014/main" id="{C9D59758-B8AE-B3B6-1A56-66F2E7540C76}"/>
              </a:ext>
            </a:extLst>
          </p:cNvPr>
          <p:cNvPicPr>
            <a:picLocks noChangeAspect="1"/>
          </p:cNvPicPr>
          <p:nvPr userDrawn="1"/>
        </p:nvPicPr>
        <p:blipFill>
          <a:blip r:embed="rId3"/>
          <a:srcRect/>
          <a:stretch/>
        </p:blipFill>
        <p:spPr>
          <a:xfrm>
            <a:off x="299606" y="5849007"/>
            <a:ext cx="4080804" cy="735214"/>
          </a:xfrm>
          <a:prstGeom prst="rect">
            <a:avLst/>
          </a:prstGeom>
        </p:spPr>
      </p:pic>
    </p:spTree>
    <p:extLst>
      <p:ext uri="{BB962C8B-B14F-4D97-AF65-F5344CB8AC3E}">
        <p14:creationId xmlns:p14="http://schemas.microsoft.com/office/powerpoint/2010/main" val="3165439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Blu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5" name="Picture 4" descr="Text&#10;&#10;Description automatically generated with medium confidence">
            <a:extLst>
              <a:ext uri="{FF2B5EF4-FFF2-40B4-BE49-F238E27FC236}">
                <a16:creationId xmlns:a16="http://schemas.microsoft.com/office/drawing/2014/main" id="{18D740FE-F740-6B9C-8C49-6D58A2901F1F}"/>
              </a:ext>
            </a:extLst>
          </p:cNvPr>
          <p:cNvPicPr>
            <a:picLocks noChangeAspect="1"/>
          </p:cNvPicPr>
          <p:nvPr userDrawn="1"/>
        </p:nvPicPr>
        <p:blipFill>
          <a:blip r:embed="rId3"/>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229933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342900" y="1375229"/>
            <a:ext cx="415528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342900" y="2279825"/>
            <a:ext cx="4155281"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4629152" y="1375229"/>
            <a:ext cx="405223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4629150" y="2279825"/>
            <a:ext cx="4052236"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352942" y="374069"/>
            <a:ext cx="8342882"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0" name="Picture 9">
            <a:extLst>
              <a:ext uri="{FF2B5EF4-FFF2-40B4-BE49-F238E27FC236}">
                <a16:creationId xmlns:a16="http://schemas.microsoft.com/office/drawing/2014/main" id="{19E58CFB-522C-B453-AC90-A87213C70FA5}"/>
              </a:ext>
            </a:extLst>
          </p:cNvPr>
          <p:cNvPicPr>
            <a:picLocks noChangeAspect="1"/>
          </p:cNvPicPr>
          <p:nvPr userDrawn="1"/>
        </p:nvPicPr>
        <p:blipFill>
          <a:blip r:embed="rId3"/>
          <a:srcRect/>
          <a:stretch/>
        </p:blipFill>
        <p:spPr>
          <a:xfrm>
            <a:off x="299606" y="5849007"/>
            <a:ext cx="4080804" cy="735214"/>
          </a:xfrm>
          <a:prstGeom prst="rect">
            <a:avLst/>
          </a:prstGeom>
        </p:spPr>
      </p:pic>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ist+MediumImage">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342902" y="151394"/>
            <a:ext cx="3378572" cy="1429352"/>
          </a:xfrm>
          <a:prstGeom prst="rect">
            <a:avLst/>
          </a:prstGeom>
        </p:spPr>
        <p:txBody>
          <a:bodyPr anchor="b">
            <a:norm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4225739" y="457202"/>
            <a:ext cx="4455649" cy="5403851"/>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342902" y="1882588"/>
            <a:ext cx="3378572" cy="3112924"/>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7112EFE-3C76-4C48-8D3A-817121E082B6}"/>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7" name="Picture 6">
            <a:extLst>
              <a:ext uri="{FF2B5EF4-FFF2-40B4-BE49-F238E27FC236}">
                <a16:creationId xmlns:a16="http://schemas.microsoft.com/office/drawing/2014/main" id="{844BCCFD-DF96-2556-D688-290D2C890E4A}"/>
              </a:ext>
            </a:extLst>
          </p:cNvPr>
          <p:cNvPicPr>
            <a:picLocks noChangeAspect="1"/>
          </p:cNvPicPr>
          <p:nvPr userDrawn="1"/>
        </p:nvPicPr>
        <p:blipFill>
          <a:blip r:embed="rId3"/>
          <a:srcRect/>
          <a:stretch/>
        </p:blipFill>
        <p:spPr>
          <a:xfrm>
            <a:off x="299606" y="5849007"/>
            <a:ext cx="4080804" cy="735214"/>
          </a:xfrm>
          <a:prstGeom prst="rect">
            <a:avLst/>
          </a:prstGeom>
        </p:spPr>
      </p:pic>
    </p:spTree>
    <p:extLst>
      <p:ext uri="{BB962C8B-B14F-4D97-AF65-F5344CB8AC3E}">
        <p14:creationId xmlns:p14="http://schemas.microsoft.com/office/powerpoint/2010/main" val="10871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Lists+NarrowPhoto">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BBB8C770-A47E-2242-27E8-141432D1863E}"/>
              </a:ext>
            </a:extLst>
          </p:cNvPr>
          <p:cNvPicPr>
            <a:picLocks noChangeAspect="1"/>
          </p:cNvPicPr>
          <p:nvPr userDrawn="1"/>
        </p:nvPicPr>
        <p:blipFill rotWithShape="1">
          <a:blip r:embed="rId3">
            <a:alphaModFix/>
          </a:blip>
          <a:srcRect l="70850" t="69667" r="12350" b="333"/>
          <a:stretch/>
        </p:blipFill>
        <p:spPr>
          <a:xfrm>
            <a:off x="7095744" y="4800600"/>
            <a:ext cx="2048256" cy="2057400"/>
          </a:xfrm>
          <a:prstGeom prst="rect">
            <a:avLst/>
          </a:prstGeom>
        </p:spPr>
      </p:pic>
      <p:sp>
        <p:nvSpPr>
          <p:cNvPr id="8" name="Rectangle 7">
            <a:extLst>
              <a:ext uri="{FF2B5EF4-FFF2-40B4-BE49-F238E27FC236}">
                <a16:creationId xmlns:a16="http://schemas.microsoft.com/office/drawing/2014/main" id="{CE277737-A8CC-9D41-AF92-CEF6E2652DA8}"/>
              </a:ext>
            </a:extLst>
          </p:cNvPr>
          <p:cNvSpPr/>
          <p:nvPr userDrawn="1"/>
        </p:nvSpPr>
        <p:spPr>
          <a:xfrm>
            <a:off x="7091362" y="-1"/>
            <a:ext cx="2052638" cy="47974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6291B04-0D63-0946-8543-1091C7E500BD}"/>
              </a:ext>
            </a:extLst>
          </p:cNvPr>
          <p:cNvSpPr>
            <a:spLocks noGrp="1"/>
          </p:cNvSpPr>
          <p:nvPr>
            <p:ph type="title"/>
          </p:nvPr>
        </p:nvSpPr>
        <p:spPr>
          <a:xfrm>
            <a:off x="352942" y="500651"/>
            <a:ext cx="6285602"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352942" y="1825629"/>
            <a:ext cx="2952614" cy="3189717"/>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086600" y="1"/>
            <a:ext cx="2057400" cy="4797468"/>
          </a:xfrm>
        </p:spPr>
        <p:txBody>
          <a:bodyPr/>
          <a:lstStyle/>
          <a:p>
            <a:r>
              <a:rPr lang="en-US"/>
              <a:t>Click icon to add picture</a:t>
            </a:r>
          </a:p>
        </p:txBody>
      </p:sp>
      <p:sp>
        <p:nvSpPr>
          <p:cNvPr id="12" name="Content Placeholder 2">
            <a:extLst>
              <a:ext uri="{FF2B5EF4-FFF2-40B4-BE49-F238E27FC236}">
                <a16:creationId xmlns:a16="http://schemas.microsoft.com/office/drawing/2014/main" id="{F331C0C7-7F08-FD45-A343-7AAFCD696634}"/>
              </a:ext>
            </a:extLst>
          </p:cNvPr>
          <p:cNvSpPr>
            <a:spLocks noGrp="1"/>
          </p:cNvSpPr>
          <p:nvPr>
            <p:ph idx="14"/>
          </p:nvPr>
        </p:nvSpPr>
        <p:spPr>
          <a:xfrm>
            <a:off x="3685930" y="1825629"/>
            <a:ext cx="2952614" cy="3189717"/>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CD5A9663-203F-3248-A289-4ECD0CB132AA}"/>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13" name="Picture 12">
            <a:extLst>
              <a:ext uri="{FF2B5EF4-FFF2-40B4-BE49-F238E27FC236}">
                <a16:creationId xmlns:a16="http://schemas.microsoft.com/office/drawing/2014/main" id="{F125B490-7B63-6CBF-C3E3-EE059D100CE8}"/>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35533664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C32EDD94-1051-C3DF-AC34-FF2EABAE722A}"/>
              </a:ext>
            </a:extLst>
          </p:cNvPr>
          <p:cNvPicPr>
            <a:picLocks noChangeAspect="1"/>
          </p:cNvPicPr>
          <p:nvPr userDrawn="1"/>
        </p:nvPicPr>
        <p:blipFill rotWithShape="1">
          <a:blip r:embed="rId3">
            <a:alphaModFix/>
          </a:blip>
          <a:srcRect l="60275" t="68333" r="11225" b="1667"/>
          <a:stretch/>
        </p:blipFill>
        <p:spPr>
          <a:xfrm>
            <a:off x="5715001" y="4791447"/>
            <a:ext cx="3474720" cy="2057400"/>
          </a:xfrm>
          <a:prstGeom prst="rect">
            <a:avLst/>
          </a:prstGeom>
        </p:spPr>
      </p:pic>
      <p:sp>
        <p:nvSpPr>
          <p:cNvPr id="8" name="Rectangle 7">
            <a:extLst>
              <a:ext uri="{FF2B5EF4-FFF2-40B4-BE49-F238E27FC236}">
                <a16:creationId xmlns:a16="http://schemas.microsoft.com/office/drawing/2014/main" id="{20455CDD-6175-A74F-ABB3-D7D0F2634141}"/>
              </a:ext>
            </a:extLst>
          </p:cNvPr>
          <p:cNvSpPr/>
          <p:nvPr userDrawn="1"/>
        </p:nvSpPr>
        <p:spPr>
          <a:xfrm>
            <a:off x="5715001" y="-1"/>
            <a:ext cx="3428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352942" y="1825628"/>
            <a:ext cx="4866758" cy="316200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5753101" y="-1"/>
            <a:ext cx="3429001" cy="4797469"/>
          </a:xfrm>
        </p:spPr>
        <p:txBody>
          <a:bodyPr/>
          <a:lstStyle/>
          <a:p>
            <a:r>
              <a:rPr lang="en-US"/>
              <a:t>Click icon to add picture</a:t>
            </a:r>
          </a:p>
        </p:txBody>
      </p:sp>
      <p:sp>
        <p:nvSpPr>
          <p:cNvPr id="10" name="Slide Number Placeholder 5">
            <a:extLst>
              <a:ext uri="{FF2B5EF4-FFF2-40B4-BE49-F238E27FC236}">
                <a16:creationId xmlns:a16="http://schemas.microsoft.com/office/drawing/2014/main" id="{C1EB1B56-AD79-DB48-89BC-F72399EECC80}"/>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352942" y="500651"/>
            <a:ext cx="4458050"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91FD67A-2361-401E-B8F2-0CFD3E28327B}"/>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7985A1D0-A04F-69FB-1245-81C9DD11E51A}"/>
              </a:ext>
            </a:extLst>
          </p:cNvPr>
          <p:cNvPicPr>
            <a:picLocks noChangeAspect="1"/>
          </p:cNvPicPr>
          <p:nvPr userDrawn="1"/>
        </p:nvPicPr>
        <p:blipFill rotWithShape="1">
          <a:blip r:embed="rId3">
            <a:alphaModFix/>
          </a:blip>
          <a:srcRect l="59750" t="59334" r="11750" b="663"/>
          <a:stretch/>
        </p:blipFill>
        <p:spPr>
          <a:xfrm>
            <a:off x="5717307" y="4114800"/>
            <a:ext cx="3474720" cy="2743200"/>
          </a:xfrm>
          <a:prstGeom prst="rect">
            <a:avLst/>
          </a:prstGeom>
        </p:spPr>
      </p:pic>
      <p:sp>
        <p:nvSpPr>
          <p:cNvPr id="4" name="Rectangle 3">
            <a:extLst>
              <a:ext uri="{FF2B5EF4-FFF2-40B4-BE49-F238E27FC236}">
                <a16:creationId xmlns:a16="http://schemas.microsoft.com/office/drawing/2014/main" id="{0FB6FBB3-3338-4B4E-AD34-2D7EF780D996}"/>
              </a:ext>
            </a:extLst>
          </p:cNvPr>
          <p:cNvSpPr/>
          <p:nvPr userDrawn="1"/>
        </p:nvSpPr>
        <p:spPr>
          <a:xfrm>
            <a:off x="5715001" y="-1"/>
            <a:ext cx="3428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5715000" y="0"/>
            <a:ext cx="3429001" cy="4114801"/>
          </a:xfrm>
        </p:spPr>
        <p:txBody>
          <a:bodyPr/>
          <a:lstStyle/>
          <a:p>
            <a:r>
              <a:rPr lang="en-US"/>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6363821" y="4347275"/>
            <a:ext cx="2440853" cy="910527"/>
          </a:xfrm>
        </p:spPr>
        <p:txBody>
          <a:bodyPr>
            <a:normAutofit/>
          </a:bodyPr>
          <a:lstStyle>
            <a:lvl1pPr marL="0" indent="0">
              <a:buNone/>
              <a:defRPr sz="1350">
                <a:solidFill>
                  <a:schemeClr val="bg1"/>
                </a:solidFill>
              </a:defRPr>
            </a:lvl1pPr>
          </a:lstStyle>
          <a:p>
            <a:pPr lvl="0"/>
            <a:r>
              <a:rPr lang="en-US" dirty="0"/>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6014580" y="4414509"/>
            <a:ext cx="13716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Slide Number Placeholder 5">
            <a:extLst>
              <a:ext uri="{FF2B5EF4-FFF2-40B4-BE49-F238E27FC236}">
                <a16:creationId xmlns:a16="http://schemas.microsoft.com/office/drawing/2014/main" id="{FB52D8BA-E5C8-3D4C-B4C6-138D332FC838}"/>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352942" y="1825628"/>
            <a:ext cx="4866758" cy="316200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352942" y="500651"/>
            <a:ext cx="4458050"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BE5DBE66-0236-38A7-7537-323CEBC594BA}"/>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F5866B1-1979-C887-0D85-895F7140CBA2}"/>
              </a:ext>
            </a:extLst>
          </p:cNvPr>
          <p:cNvPicPr>
            <a:picLocks noChangeAspect="1"/>
          </p:cNvPicPr>
          <p:nvPr userDrawn="1"/>
        </p:nvPicPr>
        <p:blipFill rotWithShape="1">
          <a:blip r:embed="rId3">
            <a:alphaModFix/>
          </a:blip>
          <a:srcRect l="59525" t="-6" r="11975" b="-6"/>
          <a:stretch/>
        </p:blipFill>
        <p:spPr>
          <a:xfrm>
            <a:off x="5711869" y="6350"/>
            <a:ext cx="3474720" cy="6858000"/>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6753095" y="700439"/>
            <a:ext cx="1371600" cy="1828800"/>
          </a:xfrm>
        </p:spPr>
        <p:txBody>
          <a:bodyPr/>
          <a:lstStyle/>
          <a:p>
            <a:r>
              <a:rPr lang="en-US"/>
              <a:t>Click icon to add picture</a:t>
            </a:r>
          </a:p>
        </p:txBody>
      </p:sp>
      <p:sp>
        <p:nvSpPr>
          <p:cNvPr id="10" name="Slide Number Placeholder 5">
            <a:extLst>
              <a:ext uri="{FF2B5EF4-FFF2-40B4-BE49-F238E27FC236}">
                <a16:creationId xmlns:a16="http://schemas.microsoft.com/office/drawing/2014/main" id="{1C94DDBB-6B7F-7E49-85EF-84F027B91D4E}"/>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352942" y="1825628"/>
            <a:ext cx="5029549" cy="316200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352942" y="500651"/>
            <a:ext cx="5029549"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63B3F35C-8926-24D6-AF3B-0F7139741C87}"/>
              </a:ext>
            </a:extLst>
          </p:cNvPr>
          <p:cNvPicPr>
            <a:picLocks noChangeAspect="1"/>
          </p:cNvPicPr>
          <p:nvPr userDrawn="1"/>
        </p:nvPicPr>
        <p:blipFill>
          <a:blip r:embed="rId4"/>
          <a:srcRect/>
          <a:stretch/>
        </p:blipFill>
        <p:spPr>
          <a:xfrm>
            <a:off x="299606" y="5849007"/>
            <a:ext cx="4080804" cy="735214"/>
          </a:xfrm>
          <a:prstGeom prst="rect">
            <a:avLst/>
          </a:prstGeom>
        </p:spPr>
      </p:pic>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Images">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CFF765-0D7D-10D6-13EB-906A54F94A6C}"/>
              </a:ext>
            </a:extLst>
          </p:cNvPr>
          <p:cNvPicPr>
            <a:picLocks noChangeAspect="1"/>
          </p:cNvPicPr>
          <p:nvPr userDrawn="1"/>
        </p:nvPicPr>
        <p:blipFill rotWithShape="1">
          <a:blip r:embed="rId3"/>
          <a:srcRect l="12490" t="73360" r="50000" b="-25"/>
          <a:stretch/>
        </p:blipFill>
        <p:spPr>
          <a:xfrm>
            <a:off x="-1" y="5029200"/>
            <a:ext cx="4571998" cy="1828800"/>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4572000" y="1"/>
            <a:ext cx="4572001" cy="68580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4572000" cy="5029200"/>
          </a:xfrm>
        </p:spPr>
        <p:txBody>
          <a:bodyPr/>
          <a:lstStyle/>
          <a:p>
            <a:r>
              <a:rPr lang="en-US"/>
              <a:t>Click icon to add picture</a:t>
            </a:r>
          </a:p>
        </p:txBody>
      </p:sp>
      <p:pic>
        <p:nvPicPr>
          <p:cNvPr id="7" name="Picture 6" descr="Text&#10;&#10;Description automatically generated with medium confidence">
            <a:extLst>
              <a:ext uri="{FF2B5EF4-FFF2-40B4-BE49-F238E27FC236}">
                <a16:creationId xmlns:a16="http://schemas.microsoft.com/office/drawing/2014/main" id="{AF1D5181-E37C-B3B7-24C9-7350FFC29A78}"/>
              </a:ext>
            </a:extLst>
          </p:cNvPr>
          <p:cNvPicPr>
            <a:picLocks noChangeAspect="1"/>
          </p:cNvPicPr>
          <p:nvPr userDrawn="1"/>
        </p:nvPicPr>
        <p:blipFill>
          <a:blip r:embed="rId4"/>
          <a:stretch>
            <a:fillRect/>
          </a:stretch>
        </p:blipFill>
        <p:spPr>
          <a:xfrm>
            <a:off x="299605" y="5849007"/>
            <a:ext cx="4080806" cy="735214"/>
          </a:xfrm>
          <a:prstGeom prst="rect">
            <a:avLst/>
          </a:prstGeom>
        </p:spPr>
      </p:pic>
    </p:spTree>
    <p:extLst>
      <p:ext uri="{BB962C8B-B14F-4D97-AF65-F5344CB8AC3E}">
        <p14:creationId xmlns:p14="http://schemas.microsoft.com/office/powerpoint/2010/main" val="405520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342900" y="500066"/>
            <a:ext cx="817245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342900" y="1825627"/>
            <a:ext cx="817245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80" r:id="rId4"/>
    <p:sldLayoutId id="2147483666" r:id="rId5"/>
    <p:sldLayoutId id="2147483667" r:id="rId6"/>
    <p:sldLayoutId id="2147483668" r:id="rId7"/>
    <p:sldLayoutId id="2147483672" r:id="rId8"/>
    <p:sldLayoutId id="2147483674" r:id="rId9"/>
    <p:sldLayoutId id="2147483694" r:id="rId10"/>
    <p:sldLayoutId id="2147483681" r:id="rId11"/>
    <p:sldLayoutId id="2147483682" r:id="rId12"/>
    <p:sldLayoutId id="2147483664" r:id="rId13"/>
    <p:sldLayoutId id="2147483665" r:id="rId14"/>
    <p:sldLayoutId id="2147483669" r:id="rId15"/>
    <p:sldLayoutId id="2147483670" r:id="rId16"/>
    <p:sldLayoutId id="2147483671" r:id="rId17"/>
    <p:sldLayoutId id="2147483675" r:id="rId18"/>
    <p:sldLayoutId id="2147483676" r:id="rId19"/>
    <p:sldLayoutId id="2147483696" r:id="rId20"/>
    <p:sldLayoutId id="2147483709" r:id="rId21"/>
    <p:sldLayoutId id="2147483678" r:id="rId22"/>
    <p:sldLayoutId id="2147483663" r:id="rId23"/>
  </p:sldLayoutIdLst>
  <p:txStyles>
    <p:titleStyle>
      <a:lvl1pPr algn="l" defTabSz="685766"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p:titleStyle>
    <p:body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16" userDrawn="1">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5.xml"/><Relationship Id="rId1" Type="http://schemas.openxmlformats.org/officeDocument/2006/relationships/video" Target="https://www.youtube.com/embed/4oKefQZzVm4?feature=oembed"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nam12.safelinks.protection.outlook.com/?url=https%3A%2F%2Fwww.youtube.com%2Fwatch%3Fv%3Dj_GugQbVQQ0&amp;data=05%7C02%7CTed.Kremer%40umassmemorial.org%7Ce26e395bb7b34e6d2ebb08dc1cf09e55%7C9910941497df4111a54a633909f39003%7C0%7C0%7C638417066975391919%7CUnknown%7CTWFpbGZsb3d8eyJWIjoiMC4wLjAwMDAiLCJQIjoiV2luMzIiLCJBTiI6Ik1haWwiLCJXVCI6Mn0%3D%7C3000%7C%7C%7C&amp;sdata=iduIklr%2BDQ%2FJs0NDOzU9qRMc6Fhl%2BzBGHSVvdw7fzi0%3D&amp;reserved=0" TargetMode="External"/><Relationship Id="rId2" Type="http://schemas.openxmlformats.org/officeDocument/2006/relationships/hyperlink" Target="https://nam12.safelinks.protection.outlook.com/?url=https%3A%2F%2Fwww.qvar.com%2Fredihaler%2Fredihaler-and-childhood-asthma&amp;data=05%7C02%7CTed.Kremer%40umassmemorial.org%7Ce26e395bb7b34e6d2ebb08dc1cf09e55%7C9910941497df4111a54a633909f39003%7C0%7C0%7C638417066975384269%7CUnknown%7CTWFpbGZsb3d8eyJWIjoiMC4wLjAwMDAiLCJQIjoiV2luMzIiLCJBTiI6Ik1haWwiLCJXVCI6Mn0%3D%7C3000%7C%7C%7C&amp;sdata=SgWYh9HnKRNQUl8w9eROhuUWHOWflUhsfWl9UN0Jy1I%3D&amp;reserved=0" TargetMode="External"/><Relationship Id="rId1" Type="http://schemas.openxmlformats.org/officeDocument/2006/relationships/slideLayout" Target="../slideLayouts/slideLayout15.xml"/><Relationship Id="rId4" Type="http://schemas.openxmlformats.org/officeDocument/2006/relationships/hyperlink" Target="https://nam12.safelinks.protection.outlook.com/?url=https%3A%2F%2Fwww.wixela.com%2Fen%2Fhow-to-use&amp;data=05%7C02%7CTed.Kremer%40umassmemorial.org%7Ce26e395bb7b34e6d2ebb08dc1cf09e55%7C9910941497df4111a54a633909f39003%7C0%7C0%7C638417066975374792%7CUnknown%7CTWFpbGZsb3d8eyJWIjoiMC4wLjAwMDAiLCJQIjoiV2luMzIiLCJBTiI6Ik1haWwiLCJXVCI6Mn0%3D%7C3000%7C%7C%7C&amp;sdata=GFOc7iQpkSPr0fcYFxi2%2Fl%2BLOjmxvJfg13O0V9YgPOc%3D&amp;reserved=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CEBB67-6CFD-0886-5CE8-1B9627C3A063}"/>
              </a:ext>
            </a:extLst>
          </p:cNvPr>
          <p:cNvSpPr txBox="1">
            <a:spLocks/>
          </p:cNvSpPr>
          <p:nvPr/>
        </p:nvSpPr>
        <p:spPr>
          <a:xfrm>
            <a:off x="1143000" y="1548525"/>
            <a:ext cx="6858000" cy="1960136"/>
          </a:xfrm>
          <a:prstGeom prst="rect">
            <a:avLst/>
          </a:prstGeom>
        </p:spPr>
        <p:txBody>
          <a:bodyPr lIns="91440" tIns="45720" rIns="91440" bIns="45720" anchor="t">
            <a:normAutofit/>
          </a:bodyPr>
          <a:lstStyle>
            <a:lvl1pPr algn="l" defTabSz="685766"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pPr algn="ctr"/>
            <a:r>
              <a:rPr lang="en-US" sz="4800" dirty="0">
                <a:latin typeface="Arial Black"/>
              </a:rPr>
              <a:t>Asthma Updates for Primary Care</a:t>
            </a:r>
            <a:endParaRPr lang="en-US" sz="4800" dirty="0"/>
          </a:p>
        </p:txBody>
      </p:sp>
      <p:sp>
        <p:nvSpPr>
          <p:cNvPr id="6" name="Subtitle 2">
            <a:extLst>
              <a:ext uri="{FF2B5EF4-FFF2-40B4-BE49-F238E27FC236}">
                <a16:creationId xmlns:a16="http://schemas.microsoft.com/office/drawing/2014/main" id="{2A4A57C9-958F-D0CE-7F73-93F37FF8DEA2}"/>
              </a:ext>
            </a:extLst>
          </p:cNvPr>
          <p:cNvSpPr txBox="1">
            <a:spLocks/>
          </p:cNvSpPr>
          <p:nvPr/>
        </p:nvSpPr>
        <p:spPr>
          <a:xfrm>
            <a:off x="1143000" y="3430419"/>
            <a:ext cx="6858000" cy="551528"/>
          </a:xfrm>
          <a:prstGeom prst="rect">
            <a:avLst/>
          </a:prstGeom>
        </p:spPr>
        <p:txBody>
          <a:bodyPr vert="horz" lIns="91440" tIns="45720" rIns="91440" bIns="45720" rtlCol="0" anchor="t">
            <a:normAutofit fontScale="85000" lnSpcReduction="20000"/>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latin typeface="Arial"/>
                <a:cs typeface="Arial"/>
              </a:rPr>
              <a:t>Fei Jamie Dy, MD</a:t>
            </a:r>
            <a:endParaRPr lang="en-US" dirty="0">
              <a:cs typeface="Arial"/>
            </a:endParaRPr>
          </a:p>
          <a:p>
            <a:pPr marL="0" indent="0" algn="ctr">
              <a:buNone/>
            </a:pPr>
            <a:r>
              <a:rPr lang="en-US" dirty="0">
                <a:latin typeface="Arial"/>
                <a:cs typeface="Arial"/>
              </a:rPr>
              <a:t>Pediatric Pulmonary Medicine</a:t>
            </a:r>
            <a:endParaRPr lang="en-US" dirty="0">
              <a:cs typeface="Arial"/>
            </a:endParaRPr>
          </a:p>
        </p:txBody>
      </p:sp>
    </p:spTree>
    <p:extLst>
      <p:ext uri="{BB962C8B-B14F-4D97-AF65-F5344CB8AC3E}">
        <p14:creationId xmlns:p14="http://schemas.microsoft.com/office/powerpoint/2010/main" val="1055321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90DA72-6971-418B-93C5-1C70B47758C4}"/>
              </a:ext>
            </a:extLst>
          </p:cNvPr>
          <p:cNvSpPr>
            <a:spLocks noGrp="1"/>
          </p:cNvSpPr>
          <p:nvPr>
            <p:ph type="title"/>
          </p:nvPr>
        </p:nvSpPr>
        <p:spPr/>
        <p:txBody>
          <a:bodyPr/>
          <a:lstStyle/>
          <a:p>
            <a:r>
              <a:rPr lang="en-US" dirty="0"/>
              <a:t>NAEPP Asthma Guidelines Age 0-4 </a:t>
            </a:r>
          </a:p>
        </p:txBody>
      </p:sp>
      <p:sp>
        <p:nvSpPr>
          <p:cNvPr id="12" name="Rectangle 11">
            <a:extLst>
              <a:ext uri="{FF2B5EF4-FFF2-40B4-BE49-F238E27FC236}">
                <a16:creationId xmlns:a16="http://schemas.microsoft.com/office/drawing/2014/main" id="{841E9C17-C7D7-4450-B994-C6D5098DD583}"/>
              </a:ext>
            </a:extLst>
          </p:cNvPr>
          <p:cNvSpPr/>
          <p:nvPr/>
        </p:nvSpPr>
        <p:spPr>
          <a:xfrm>
            <a:off x="3817953" y="4979070"/>
            <a:ext cx="5088299" cy="311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t>Consult with asthma specialist if Step 3 or higher is required. </a:t>
            </a:r>
          </a:p>
        </p:txBody>
      </p:sp>
      <p:sp>
        <p:nvSpPr>
          <p:cNvPr id="13" name="Rectangle 12">
            <a:extLst>
              <a:ext uri="{FF2B5EF4-FFF2-40B4-BE49-F238E27FC236}">
                <a16:creationId xmlns:a16="http://schemas.microsoft.com/office/drawing/2014/main" id="{6529016F-2D97-4746-B27E-A9B0D955EB10}"/>
              </a:ext>
            </a:extLst>
          </p:cNvPr>
          <p:cNvSpPr/>
          <p:nvPr/>
        </p:nvSpPr>
        <p:spPr>
          <a:xfrm>
            <a:off x="2584999" y="4979070"/>
            <a:ext cx="1235413" cy="3058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a:solidFill>
                  <a:schemeClr val="bg1"/>
                </a:solidFill>
              </a:rPr>
              <a:t>Consider consultation</a:t>
            </a:r>
          </a:p>
        </p:txBody>
      </p:sp>
      <p:sp>
        <p:nvSpPr>
          <p:cNvPr id="14" name="Rectangle 13">
            <a:extLst>
              <a:ext uri="{FF2B5EF4-FFF2-40B4-BE49-F238E27FC236}">
                <a16:creationId xmlns:a16="http://schemas.microsoft.com/office/drawing/2014/main" id="{A4DCB50F-3D0D-4B0B-8BF3-0C21CEB0143A}"/>
              </a:ext>
            </a:extLst>
          </p:cNvPr>
          <p:cNvSpPr/>
          <p:nvPr/>
        </p:nvSpPr>
        <p:spPr>
          <a:xfrm>
            <a:off x="243192" y="4592515"/>
            <a:ext cx="4851322" cy="305854"/>
          </a:xfrm>
          <a:prstGeom prst="rect">
            <a:avLst/>
          </a:prstGeom>
          <a:ln w="28575">
            <a:solidFill>
              <a:schemeClr val="accent2"/>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000" b="1" dirty="0">
                <a:solidFill>
                  <a:srgbClr val="3B822B"/>
                </a:solidFill>
              </a:rPr>
              <a:t>Can be initiated in primary care setting</a:t>
            </a:r>
          </a:p>
        </p:txBody>
      </p:sp>
      <p:sp>
        <p:nvSpPr>
          <p:cNvPr id="19" name="Content Placeholder 18">
            <a:extLst>
              <a:ext uri="{FF2B5EF4-FFF2-40B4-BE49-F238E27FC236}">
                <a16:creationId xmlns:a16="http://schemas.microsoft.com/office/drawing/2014/main" id="{F2EED5A6-9ED0-473F-8406-DE8A9CE84D2B}"/>
              </a:ext>
            </a:extLst>
          </p:cNvPr>
          <p:cNvSpPr>
            <a:spLocks noGrp="1"/>
          </p:cNvSpPr>
          <p:nvPr>
            <p:ph sz="quarter" idx="4"/>
          </p:nvPr>
        </p:nvSpPr>
        <p:spPr>
          <a:xfrm>
            <a:off x="6338566" y="5560293"/>
            <a:ext cx="2145423" cy="894945"/>
          </a:xfrm>
        </p:spPr>
        <p:txBody>
          <a:bodyPr vert="horz" lIns="91440" tIns="45720" rIns="91440" bIns="45720" rtlCol="0" anchor="t">
            <a:normAutofit lnSpcReduction="10000"/>
          </a:bodyPr>
          <a:lstStyle/>
          <a:p>
            <a:pPr marL="0" indent="0">
              <a:buNone/>
            </a:pPr>
            <a:r>
              <a:rPr lang="en-US" sz="1000" dirty="0"/>
              <a:t>ICS – Inhaled corticosteroid</a:t>
            </a:r>
          </a:p>
          <a:p>
            <a:pPr marL="0" indent="0">
              <a:buNone/>
            </a:pPr>
            <a:r>
              <a:rPr lang="en-US" sz="1000" dirty="0"/>
              <a:t>SABA – Short-acting beta-agonist</a:t>
            </a:r>
          </a:p>
          <a:p>
            <a:pPr marL="0" indent="0">
              <a:buNone/>
            </a:pPr>
            <a:r>
              <a:rPr lang="en-US" sz="1000" dirty="0"/>
              <a:t>RTI – Respiratory tract infection</a:t>
            </a:r>
          </a:p>
          <a:p>
            <a:pPr marL="0" indent="0">
              <a:buNone/>
            </a:pPr>
            <a:r>
              <a:rPr lang="en-US" sz="1000" dirty="0">
                <a:cs typeface="Arial"/>
              </a:rPr>
              <a:t>LABA – Long-acting beta-agonist</a:t>
            </a:r>
          </a:p>
        </p:txBody>
      </p:sp>
      <p:pic>
        <p:nvPicPr>
          <p:cNvPr id="21" name="Picture 20">
            <a:extLst>
              <a:ext uri="{FF2B5EF4-FFF2-40B4-BE49-F238E27FC236}">
                <a16:creationId xmlns:a16="http://schemas.microsoft.com/office/drawing/2014/main" id="{5FCDE0E1-5C82-4DAC-97DC-9ACA2388DBA3}"/>
              </a:ext>
            </a:extLst>
          </p:cNvPr>
          <p:cNvPicPr>
            <a:picLocks noChangeAspect="1"/>
          </p:cNvPicPr>
          <p:nvPr/>
        </p:nvPicPr>
        <p:blipFill>
          <a:blip r:embed="rId3"/>
          <a:stretch>
            <a:fillRect/>
          </a:stretch>
        </p:blipFill>
        <p:spPr>
          <a:xfrm>
            <a:off x="243190" y="939958"/>
            <a:ext cx="8657618" cy="3290756"/>
          </a:xfrm>
          <a:prstGeom prst="rect">
            <a:avLst/>
          </a:prstGeom>
        </p:spPr>
      </p:pic>
      <p:sp>
        <p:nvSpPr>
          <p:cNvPr id="23" name="TextBox 22">
            <a:extLst>
              <a:ext uri="{FF2B5EF4-FFF2-40B4-BE49-F238E27FC236}">
                <a16:creationId xmlns:a16="http://schemas.microsoft.com/office/drawing/2014/main" id="{3D5E8572-C9FA-4CC9-813F-F0146B512AA9}"/>
              </a:ext>
            </a:extLst>
          </p:cNvPr>
          <p:cNvSpPr txBox="1"/>
          <p:nvPr/>
        </p:nvSpPr>
        <p:spPr>
          <a:xfrm>
            <a:off x="3853543" y="4265008"/>
            <a:ext cx="5047266" cy="2616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100" b="1" dirty="0"/>
              <a:t>For age 4+ years, see Table for Ages 5–11 for Steps 3 onward</a:t>
            </a:r>
          </a:p>
        </p:txBody>
      </p:sp>
      <p:sp>
        <p:nvSpPr>
          <p:cNvPr id="27" name="TextBox 26">
            <a:extLst>
              <a:ext uri="{FF2B5EF4-FFF2-40B4-BE49-F238E27FC236}">
                <a16:creationId xmlns:a16="http://schemas.microsoft.com/office/drawing/2014/main" id="{E217B09F-0CC7-466C-853A-9B5918326AEC}"/>
              </a:ext>
            </a:extLst>
          </p:cNvPr>
          <p:cNvSpPr txBox="1"/>
          <p:nvPr/>
        </p:nvSpPr>
        <p:spPr>
          <a:xfrm>
            <a:off x="240555" y="5496209"/>
            <a:ext cx="2206053" cy="307777"/>
          </a:xfrm>
          <a:prstGeom prst="rect">
            <a:avLst/>
          </a:prstGeom>
          <a:noFill/>
        </p:spPr>
        <p:txBody>
          <a:bodyPr wrap="none" lIns="91440" tIns="45720" rIns="91440" bIns="45720" rtlCol="0" anchor="t">
            <a:spAutoFit/>
          </a:bodyPr>
          <a:lstStyle/>
          <a:p>
            <a:r>
              <a:rPr lang="en-US" sz="1400" b="1" dirty="0">
                <a:solidFill>
                  <a:srgbClr val="F36E15"/>
                </a:solidFill>
                <a:latin typeface="Georgia"/>
              </a:rPr>
              <a:t>See slide 17 for dosing</a:t>
            </a:r>
          </a:p>
        </p:txBody>
      </p:sp>
    </p:spTree>
    <p:extLst>
      <p:ext uri="{BB962C8B-B14F-4D97-AF65-F5344CB8AC3E}">
        <p14:creationId xmlns:p14="http://schemas.microsoft.com/office/powerpoint/2010/main" val="717337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DCC11D9-8901-418D-8332-8644B38F82E8}"/>
              </a:ext>
            </a:extLst>
          </p:cNvPr>
          <p:cNvPicPr>
            <a:picLocks noGrp="1" noChangeAspect="1"/>
          </p:cNvPicPr>
          <p:nvPr>
            <p:ph sz="quarter" idx="4"/>
          </p:nvPr>
        </p:nvPicPr>
        <p:blipFill>
          <a:blip r:embed="rId2"/>
          <a:stretch>
            <a:fillRect/>
          </a:stretch>
        </p:blipFill>
        <p:spPr>
          <a:xfrm>
            <a:off x="262648" y="962913"/>
            <a:ext cx="8657617" cy="3856574"/>
          </a:xfrm>
        </p:spPr>
      </p:pic>
      <p:sp>
        <p:nvSpPr>
          <p:cNvPr id="6" name="Title 5">
            <a:extLst>
              <a:ext uri="{FF2B5EF4-FFF2-40B4-BE49-F238E27FC236}">
                <a16:creationId xmlns:a16="http://schemas.microsoft.com/office/drawing/2014/main" id="{1190DA72-6971-418B-93C5-1C70B47758C4}"/>
              </a:ext>
            </a:extLst>
          </p:cNvPr>
          <p:cNvSpPr>
            <a:spLocks noGrp="1"/>
          </p:cNvSpPr>
          <p:nvPr>
            <p:ph type="title"/>
          </p:nvPr>
        </p:nvSpPr>
        <p:spPr/>
        <p:txBody>
          <a:bodyPr/>
          <a:lstStyle/>
          <a:p>
            <a:r>
              <a:rPr lang="en-US" dirty="0"/>
              <a:t>NAEPP Asthma Guidelines Age 5-11 </a:t>
            </a:r>
          </a:p>
        </p:txBody>
      </p:sp>
      <p:sp>
        <p:nvSpPr>
          <p:cNvPr id="12" name="Rectangle 11">
            <a:extLst>
              <a:ext uri="{FF2B5EF4-FFF2-40B4-BE49-F238E27FC236}">
                <a16:creationId xmlns:a16="http://schemas.microsoft.com/office/drawing/2014/main" id="{841E9C17-C7D7-4450-B994-C6D5098DD583}"/>
              </a:ext>
            </a:extLst>
          </p:cNvPr>
          <p:cNvSpPr/>
          <p:nvPr/>
        </p:nvSpPr>
        <p:spPr>
          <a:xfrm>
            <a:off x="5088725" y="5184068"/>
            <a:ext cx="3803514" cy="305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Consult with asthma specialist if Step 4 or higher is required. </a:t>
            </a:r>
          </a:p>
        </p:txBody>
      </p:sp>
      <p:sp>
        <p:nvSpPr>
          <p:cNvPr id="13" name="Rectangle 12">
            <a:extLst>
              <a:ext uri="{FF2B5EF4-FFF2-40B4-BE49-F238E27FC236}">
                <a16:creationId xmlns:a16="http://schemas.microsoft.com/office/drawing/2014/main" id="{6529016F-2D97-4746-B27E-A9B0D955EB10}"/>
              </a:ext>
            </a:extLst>
          </p:cNvPr>
          <p:cNvSpPr/>
          <p:nvPr/>
        </p:nvSpPr>
        <p:spPr>
          <a:xfrm>
            <a:off x="3842426" y="5184069"/>
            <a:ext cx="1235413" cy="3058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a:solidFill>
                  <a:schemeClr val="bg1"/>
                </a:solidFill>
              </a:rPr>
              <a:t>Consider consultation</a:t>
            </a:r>
          </a:p>
        </p:txBody>
      </p:sp>
      <p:sp>
        <p:nvSpPr>
          <p:cNvPr id="14" name="Rectangle 13">
            <a:extLst>
              <a:ext uri="{FF2B5EF4-FFF2-40B4-BE49-F238E27FC236}">
                <a16:creationId xmlns:a16="http://schemas.microsoft.com/office/drawing/2014/main" id="{A4DCB50F-3D0D-4B0B-8BF3-0C21CEB0143A}"/>
              </a:ext>
            </a:extLst>
          </p:cNvPr>
          <p:cNvSpPr/>
          <p:nvPr/>
        </p:nvSpPr>
        <p:spPr>
          <a:xfrm>
            <a:off x="262647" y="4879269"/>
            <a:ext cx="4826193" cy="305854"/>
          </a:xfrm>
          <a:prstGeom prst="rect">
            <a:avLst/>
          </a:prstGeom>
          <a:ln w="28575"/>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000" b="1" dirty="0">
                <a:solidFill>
                  <a:srgbClr val="3B822B"/>
                </a:solidFill>
              </a:rPr>
              <a:t>Can be initiated in primary care setting</a:t>
            </a:r>
          </a:p>
        </p:txBody>
      </p:sp>
      <p:sp>
        <p:nvSpPr>
          <p:cNvPr id="15" name="Content Placeholder 18">
            <a:extLst>
              <a:ext uri="{FF2B5EF4-FFF2-40B4-BE49-F238E27FC236}">
                <a16:creationId xmlns:a16="http://schemas.microsoft.com/office/drawing/2014/main" id="{C7543E09-004F-4810-ACCE-48F9A8D4E497}"/>
              </a:ext>
            </a:extLst>
          </p:cNvPr>
          <p:cNvSpPr txBox="1">
            <a:spLocks/>
          </p:cNvSpPr>
          <p:nvPr/>
        </p:nvSpPr>
        <p:spPr>
          <a:xfrm>
            <a:off x="6008657" y="5572663"/>
            <a:ext cx="2690172" cy="1064278"/>
          </a:xfrm>
          <a:prstGeom prst="rect">
            <a:avLst/>
          </a:prstGeom>
        </p:spPr>
        <p:txBody>
          <a:bodyPr vert="horz" lIns="91440" tIns="45720" rIns="91440" bIns="45720" rtlCol="0" anchor="t">
            <a:normAutofit fontScale="92500" lnSpcReduction="20000"/>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100" dirty="0"/>
              <a:t>ICS – Inhaled corticosteroid</a:t>
            </a:r>
          </a:p>
          <a:p>
            <a:pPr marL="0" indent="0">
              <a:buFont typeface="Arial" panose="020B0604020202020204" pitchFamily="34" charset="0"/>
              <a:buNone/>
            </a:pPr>
            <a:r>
              <a:rPr lang="en-US" sz="1100" dirty="0"/>
              <a:t>SABA – Short-acting beta-agonist</a:t>
            </a:r>
          </a:p>
          <a:p>
            <a:pPr marL="0" indent="0">
              <a:buFont typeface="Arial" panose="020B0604020202020204" pitchFamily="34" charset="0"/>
              <a:buNone/>
            </a:pPr>
            <a:r>
              <a:rPr lang="en-US" sz="1100" dirty="0"/>
              <a:t>RTI – Respiratory tract infection</a:t>
            </a:r>
          </a:p>
          <a:p>
            <a:pPr marL="0" indent="0">
              <a:buFont typeface="Arial" panose="020B0604020202020204" pitchFamily="34" charset="0"/>
              <a:buNone/>
            </a:pPr>
            <a:r>
              <a:rPr lang="en-US" sz="1100" dirty="0"/>
              <a:t>LTRA – leukotriene receptor antagonist</a:t>
            </a:r>
          </a:p>
          <a:p>
            <a:pPr marL="0" indent="0">
              <a:buNone/>
            </a:pPr>
            <a:r>
              <a:rPr lang="en-US" sz="1100" dirty="0">
                <a:cs typeface="Arial" panose="020B0604020202020204"/>
              </a:rPr>
              <a:t>LABA – Long-acting beta-agonist</a:t>
            </a:r>
          </a:p>
        </p:txBody>
      </p:sp>
      <p:sp>
        <p:nvSpPr>
          <p:cNvPr id="10" name="TextBox 9">
            <a:extLst>
              <a:ext uri="{FF2B5EF4-FFF2-40B4-BE49-F238E27FC236}">
                <a16:creationId xmlns:a16="http://schemas.microsoft.com/office/drawing/2014/main" id="{ACFC9FA7-1C10-94A0-D2A7-E063AB971547}"/>
              </a:ext>
            </a:extLst>
          </p:cNvPr>
          <p:cNvSpPr txBox="1"/>
          <p:nvPr/>
        </p:nvSpPr>
        <p:spPr>
          <a:xfrm>
            <a:off x="259932" y="5535126"/>
            <a:ext cx="2223686" cy="307777"/>
          </a:xfrm>
          <a:prstGeom prst="rect">
            <a:avLst/>
          </a:prstGeom>
          <a:noFill/>
        </p:spPr>
        <p:txBody>
          <a:bodyPr wrap="none" lIns="91440" tIns="45720" rIns="91440" bIns="45720" rtlCol="0" anchor="t">
            <a:spAutoFit/>
          </a:bodyPr>
          <a:lstStyle/>
          <a:p>
            <a:r>
              <a:rPr lang="en-US" sz="1400" b="1" dirty="0">
                <a:solidFill>
                  <a:srgbClr val="F36E15"/>
                </a:solidFill>
                <a:latin typeface="Georgia"/>
              </a:rPr>
              <a:t>See slide 18 for dosing</a:t>
            </a:r>
            <a:endParaRPr lang="en-US" sz="2000" b="1" dirty="0">
              <a:solidFill>
                <a:srgbClr val="F36E15"/>
              </a:solidFill>
              <a:latin typeface="Georgia"/>
            </a:endParaRPr>
          </a:p>
        </p:txBody>
      </p:sp>
      <p:sp>
        <p:nvSpPr>
          <p:cNvPr id="3" name="Star: 5 Points 2">
            <a:extLst>
              <a:ext uri="{FF2B5EF4-FFF2-40B4-BE49-F238E27FC236}">
                <a16:creationId xmlns:a16="http://schemas.microsoft.com/office/drawing/2014/main" id="{2092D3B1-AAD1-34BB-E5F7-E87F74D8B43E}"/>
              </a:ext>
            </a:extLst>
          </p:cNvPr>
          <p:cNvSpPr/>
          <p:nvPr/>
        </p:nvSpPr>
        <p:spPr>
          <a:xfrm>
            <a:off x="1338943" y="2645228"/>
            <a:ext cx="152400" cy="141514"/>
          </a:xfrm>
          <a:prstGeom prst="star5">
            <a:avLst/>
          </a:prstGeom>
          <a:solidFill>
            <a:srgbClr val="ED7D3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B49F64-32EA-B136-B0DE-A33778C27107}"/>
              </a:ext>
            </a:extLst>
          </p:cNvPr>
          <p:cNvSpPr txBox="1"/>
          <p:nvPr/>
        </p:nvSpPr>
        <p:spPr>
          <a:xfrm>
            <a:off x="1458686" y="2579915"/>
            <a:ext cx="95794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Georgia"/>
                <a:cs typeface="Arial"/>
              </a:rPr>
              <a:t>As-needed ICS proposed by GINA, see highlights</a:t>
            </a:r>
            <a:endParaRPr lang="en-US" sz="700" dirty="0">
              <a:latin typeface="Georgia"/>
            </a:endParaRPr>
          </a:p>
        </p:txBody>
      </p:sp>
    </p:spTree>
    <p:extLst>
      <p:ext uri="{BB962C8B-B14F-4D97-AF65-F5344CB8AC3E}">
        <p14:creationId xmlns:p14="http://schemas.microsoft.com/office/powerpoint/2010/main" val="228033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A7C26-5558-4905-ACFC-8504115B996F}"/>
              </a:ext>
            </a:extLst>
          </p:cNvPr>
          <p:cNvSpPr>
            <a:spLocks noGrp="1"/>
          </p:cNvSpPr>
          <p:nvPr>
            <p:ph type="title"/>
          </p:nvPr>
        </p:nvSpPr>
        <p:spPr/>
        <p:txBody>
          <a:bodyPr/>
          <a:lstStyle/>
          <a:p>
            <a:r>
              <a:rPr lang="en-US" dirty="0"/>
              <a:t>NAEPP Asthma Guidelines Age 12+</a:t>
            </a:r>
          </a:p>
        </p:txBody>
      </p:sp>
      <p:pic>
        <p:nvPicPr>
          <p:cNvPr id="8" name="Picture 7">
            <a:extLst>
              <a:ext uri="{FF2B5EF4-FFF2-40B4-BE49-F238E27FC236}">
                <a16:creationId xmlns:a16="http://schemas.microsoft.com/office/drawing/2014/main" id="{0522B86B-856D-4165-B41D-C8978056ECFB}"/>
              </a:ext>
            </a:extLst>
          </p:cNvPr>
          <p:cNvPicPr>
            <a:picLocks noChangeAspect="1"/>
          </p:cNvPicPr>
          <p:nvPr/>
        </p:nvPicPr>
        <p:blipFill>
          <a:blip r:embed="rId3"/>
          <a:stretch>
            <a:fillRect/>
          </a:stretch>
        </p:blipFill>
        <p:spPr>
          <a:xfrm>
            <a:off x="588935" y="887243"/>
            <a:ext cx="7974330" cy="4305300"/>
          </a:xfrm>
          <a:prstGeom prst="rect">
            <a:avLst/>
          </a:prstGeom>
        </p:spPr>
      </p:pic>
      <p:sp>
        <p:nvSpPr>
          <p:cNvPr id="9" name="Content Placeholder 18">
            <a:extLst>
              <a:ext uri="{FF2B5EF4-FFF2-40B4-BE49-F238E27FC236}">
                <a16:creationId xmlns:a16="http://schemas.microsoft.com/office/drawing/2014/main" id="{18EFF5AF-7351-4DBB-A177-45A4BC8E1D82}"/>
              </a:ext>
            </a:extLst>
          </p:cNvPr>
          <p:cNvSpPr txBox="1">
            <a:spLocks/>
          </p:cNvSpPr>
          <p:nvPr/>
        </p:nvSpPr>
        <p:spPr>
          <a:xfrm>
            <a:off x="6330714" y="5955937"/>
            <a:ext cx="2174605" cy="902973"/>
          </a:xfrm>
          <a:prstGeom prst="rect">
            <a:avLst/>
          </a:prstGeom>
        </p:spPr>
        <p:txBody>
          <a:bodyPr vert="horz" lIns="91440" tIns="45720" rIns="91440" bIns="45720" rtlCol="0" anchor="t">
            <a:no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800" dirty="0"/>
              <a:t>ICS – Inhaled corticosteroid</a:t>
            </a:r>
            <a:endParaRPr lang="en-US" sz="800">
              <a:cs typeface="Arial" panose="020B0604020202020204"/>
            </a:endParaRPr>
          </a:p>
          <a:p>
            <a:pPr marL="0" indent="0">
              <a:lnSpc>
                <a:spcPct val="100000"/>
              </a:lnSpc>
              <a:spcBef>
                <a:spcPts val="0"/>
              </a:spcBef>
              <a:buFont typeface="Arial" panose="020B0604020202020204" pitchFamily="34" charset="0"/>
              <a:buNone/>
            </a:pPr>
            <a:r>
              <a:rPr lang="en-US" sz="800" dirty="0"/>
              <a:t>SABA – Short-acting beta-agonist</a:t>
            </a:r>
            <a:endParaRPr lang="en-US" sz="800" dirty="0">
              <a:cs typeface="Arial" panose="020B0604020202020204"/>
            </a:endParaRPr>
          </a:p>
          <a:p>
            <a:pPr marL="0" indent="0">
              <a:lnSpc>
                <a:spcPct val="100000"/>
              </a:lnSpc>
              <a:spcBef>
                <a:spcPts val="0"/>
              </a:spcBef>
              <a:buFont typeface="Arial" panose="020B0604020202020204" pitchFamily="34" charset="0"/>
              <a:buNone/>
            </a:pPr>
            <a:r>
              <a:rPr lang="en-US" sz="800" dirty="0"/>
              <a:t>RTI – Respiratory tract infection</a:t>
            </a:r>
            <a:endParaRPr lang="en-US" sz="800" dirty="0">
              <a:cs typeface="Arial" panose="020B0604020202020204"/>
            </a:endParaRPr>
          </a:p>
          <a:p>
            <a:pPr marL="0" indent="0">
              <a:lnSpc>
                <a:spcPct val="100000"/>
              </a:lnSpc>
              <a:spcBef>
                <a:spcPts val="0"/>
              </a:spcBef>
              <a:buFont typeface="Arial" panose="020B0604020202020204" pitchFamily="34" charset="0"/>
              <a:buNone/>
            </a:pPr>
            <a:r>
              <a:rPr lang="en-US" sz="800" dirty="0"/>
              <a:t>LTRA – Leukotriene receptor antagonist</a:t>
            </a:r>
            <a:endParaRPr lang="en-US" sz="800" dirty="0">
              <a:cs typeface="Arial"/>
            </a:endParaRPr>
          </a:p>
          <a:p>
            <a:pPr marL="0" indent="0">
              <a:lnSpc>
                <a:spcPct val="100000"/>
              </a:lnSpc>
              <a:spcBef>
                <a:spcPts val="0"/>
              </a:spcBef>
              <a:buNone/>
            </a:pPr>
            <a:r>
              <a:rPr lang="en-US" sz="800" dirty="0">
                <a:cs typeface="Arial"/>
              </a:rPr>
              <a:t>LABA – Long-acting beta agonist</a:t>
            </a:r>
          </a:p>
          <a:p>
            <a:pPr marL="0" indent="0">
              <a:lnSpc>
                <a:spcPct val="100000"/>
              </a:lnSpc>
              <a:spcBef>
                <a:spcPts val="0"/>
              </a:spcBef>
              <a:buFont typeface="Arial" panose="020B0604020202020204" pitchFamily="34" charset="0"/>
              <a:buNone/>
            </a:pPr>
            <a:r>
              <a:rPr lang="en-US" sz="800" dirty="0"/>
              <a:t>LAMA – Long-acting muscarinic antagonist</a:t>
            </a:r>
            <a:endParaRPr lang="en-US" sz="800" dirty="0">
              <a:cs typeface="Arial" panose="020B0604020202020204"/>
            </a:endParaRPr>
          </a:p>
        </p:txBody>
      </p:sp>
      <p:sp>
        <p:nvSpPr>
          <p:cNvPr id="5" name="TextBox 4">
            <a:extLst>
              <a:ext uri="{FF2B5EF4-FFF2-40B4-BE49-F238E27FC236}">
                <a16:creationId xmlns:a16="http://schemas.microsoft.com/office/drawing/2014/main" id="{53F7BB36-6281-87BB-8BB9-F39F67F7AE62}"/>
              </a:ext>
            </a:extLst>
          </p:cNvPr>
          <p:cNvSpPr txBox="1"/>
          <p:nvPr/>
        </p:nvSpPr>
        <p:spPr>
          <a:xfrm>
            <a:off x="598118" y="5604296"/>
            <a:ext cx="2223686" cy="307777"/>
          </a:xfrm>
          <a:prstGeom prst="rect">
            <a:avLst/>
          </a:prstGeom>
          <a:noFill/>
        </p:spPr>
        <p:txBody>
          <a:bodyPr wrap="none" lIns="91440" tIns="45720" rIns="91440" bIns="45720" rtlCol="0" anchor="t">
            <a:spAutoFit/>
          </a:bodyPr>
          <a:lstStyle/>
          <a:p>
            <a:r>
              <a:rPr lang="en-US" sz="1400" b="1" dirty="0">
                <a:solidFill>
                  <a:srgbClr val="F36E15"/>
                </a:solidFill>
                <a:latin typeface="Georgia"/>
              </a:rPr>
              <a:t>See slide 19 for dosing</a:t>
            </a:r>
          </a:p>
        </p:txBody>
      </p:sp>
      <p:sp>
        <p:nvSpPr>
          <p:cNvPr id="11" name="Rectangle 10">
            <a:extLst>
              <a:ext uri="{FF2B5EF4-FFF2-40B4-BE49-F238E27FC236}">
                <a16:creationId xmlns:a16="http://schemas.microsoft.com/office/drawing/2014/main" id="{CD60C0DE-2AC3-2749-4DE5-E8254D25758B}"/>
              </a:ext>
            </a:extLst>
          </p:cNvPr>
          <p:cNvSpPr/>
          <p:nvPr/>
        </p:nvSpPr>
        <p:spPr>
          <a:xfrm>
            <a:off x="5050407" y="5537636"/>
            <a:ext cx="3510906" cy="296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Consult with asthma specialist if Step 4 or higher is required. </a:t>
            </a:r>
          </a:p>
        </p:txBody>
      </p:sp>
      <p:sp>
        <p:nvSpPr>
          <p:cNvPr id="13" name="Rectangle 12">
            <a:extLst>
              <a:ext uri="{FF2B5EF4-FFF2-40B4-BE49-F238E27FC236}">
                <a16:creationId xmlns:a16="http://schemas.microsoft.com/office/drawing/2014/main" id="{A864001F-9E0E-1BE0-7D17-1C2D71F72709}"/>
              </a:ext>
            </a:extLst>
          </p:cNvPr>
          <p:cNvSpPr/>
          <p:nvPr/>
        </p:nvSpPr>
        <p:spPr>
          <a:xfrm>
            <a:off x="3906434" y="5532194"/>
            <a:ext cx="1143973" cy="29671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a:solidFill>
                  <a:schemeClr val="bg1"/>
                </a:solidFill>
              </a:rPr>
              <a:t>Consider consultation</a:t>
            </a:r>
          </a:p>
        </p:txBody>
      </p:sp>
      <p:sp>
        <p:nvSpPr>
          <p:cNvPr id="15" name="Rectangle 14">
            <a:extLst>
              <a:ext uri="{FF2B5EF4-FFF2-40B4-BE49-F238E27FC236}">
                <a16:creationId xmlns:a16="http://schemas.microsoft.com/office/drawing/2014/main" id="{E5EF92BC-5D80-C452-6A3E-0FD44A435945}"/>
              </a:ext>
            </a:extLst>
          </p:cNvPr>
          <p:cNvSpPr/>
          <p:nvPr/>
        </p:nvSpPr>
        <p:spPr>
          <a:xfrm>
            <a:off x="619263" y="5232837"/>
            <a:ext cx="4419285" cy="302152"/>
          </a:xfrm>
          <a:prstGeom prst="rect">
            <a:avLst/>
          </a:prstGeom>
          <a:ln w="28575"/>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000" b="1" dirty="0">
                <a:solidFill>
                  <a:srgbClr val="3B822B"/>
                </a:solidFill>
              </a:rPr>
              <a:t>Can be initiated in primary care setting</a:t>
            </a:r>
          </a:p>
        </p:txBody>
      </p:sp>
      <p:sp>
        <p:nvSpPr>
          <p:cNvPr id="7" name="Star: 5 Points 6">
            <a:extLst>
              <a:ext uri="{FF2B5EF4-FFF2-40B4-BE49-F238E27FC236}">
                <a16:creationId xmlns:a16="http://schemas.microsoft.com/office/drawing/2014/main" id="{B85C6F16-9172-20E3-DBFA-A753A1AE1801}"/>
              </a:ext>
            </a:extLst>
          </p:cNvPr>
          <p:cNvSpPr/>
          <p:nvPr/>
        </p:nvSpPr>
        <p:spPr>
          <a:xfrm>
            <a:off x="1665514" y="2492828"/>
            <a:ext cx="152400" cy="141514"/>
          </a:xfrm>
          <a:prstGeom prst="star5">
            <a:avLst/>
          </a:prstGeom>
          <a:solidFill>
            <a:srgbClr val="ED7D3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A5A73E-0490-3A56-DDAF-CD5C553FDADC}"/>
              </a:ext>
            </a:extLst>
          </p:cNvPr>
          <p:cNvSpPr txBox="1"/>
          <p:nvPr/>
        </p:nvSpPr>
        <p:spPr>
          <a:xfrm>
            <a:off x="1785257" y="2427515"/>
            <a:ext cx="92528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Georgia"/>
                <a:cs typeface="Arial"/>
              </a:rPr>
              <a:t>As-needed ICS proposed by GINAsee highlights</a:t>
            </a:r>
            <a:endParaRPr lang="en-US" sz="700" dirty="0">
              <a:latin typeface="Georgia"/>
            </a:endParaRPr>
          </a:p>
        </p:txBody>
      </p:sp>
      <p:sp>
        <p:nvSpPr>
          <p:cNvPr id="2" name="Star: 5 Points 1">
            <a:extLst>
              <a:ext uri="{FF2B5EF4-FFF2-40B4-BE49-F238E27FC236}">
                <a16:creationId xmlns:a16="http://schemas.microsoft.com/office/drawing/2014/main" id="{0513327E-880D-C908-5FDF-CE9DC376442F}"/>
              </a:ext>
            </a:extLst>
          </p:cNvPr>
          <p:cNvSpPr/>
          <p:nvPr/>
        </p:nvSpPr>
        <p:spPr>
          <a:xfrm>
            <a:off x="2755445" y="4146096"/>
            <a:ext cx="152400" cy="141514"/>
          </a:xfrm>
          <a:prstGeom prst="star5">
            <a:avLst/>
          </a:prstGeom>
          <a:solidFill>
            <a:srgbClr val="ED7D3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30391F-B072-B4D9-FA8F-51D7881BB8C7}"/>
              </a:ext>
            </a:extLst>
          </p:cNvPr>
          <p:cNvSpPr txBox="1"/>
          <p:nvPr/>
        </p:nvSpPr>
        <p:spPr>
          <a:xfrm>
            <a:off x="2875189" y="4080782"/>
            <a:ext cx="1006928"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Georgia"/>
                <a:cs typeface="Arial"/>
              </a:rPr>
              <a:t>As-needed ICS-LABA  proposed by GINA, see highlights</a:t>
            </a:r>
            <a:endParaRPr lang="en-US" sz="700" dirty="0">
              <a:latin typeface="Georgia"/>
            </a:endParaRPr>
          </a:p>
        </p:txBody>
      </p:sp>
    </p:spTree>
    <p:extLst>
      <p:ext uri="{BB962C8B-B14F-4D97-AF65-F5344CB8AC3E}">
        <p14:creationId xmlns:p14="http://schemas.microsoft.com/office/powerpoint/2010/main" val="1464078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F7E27491-0ED4-82FE-529D-8E7391AFD8AD}"/>
              </a:ext>
            </a:extLst>
          </p:cNvPr>
          <p:cNvGraphicFramePr>
            <a:graphicFrameLocks noGrp="1"/>
          </p:cNvGraphicFramePr>
          <p:nvPr>
            <p:ph sz="quarter" idx="4"/>
            <p:extLst>
              <p:ext uri="{D42A27DB-BD31-4B8C-83A1-F6EECF244321}">
                <p14:modId xmlns:p14="http://schemas.microsoft.com/office/powerpoint/2010/main" val="3524777944"/>
              </p:ext>
            </p:extLst>
          </p:nvPr>
        </p:nvGraphicFramePr>
        <p:xfrm>
          <a:off x="356095" y="1756662"/>
          <a:ext cx="8472753" cy="3524113"/>
        </p:xfrm>
        <a:graphic>
          <a:graphicData uri="http://schemas.openxmlformats.org/drawingml/2006/table">
            <a:tbl>
              <a:tblPr firstRow="1" bandRow="1">
                <a:tableStyleId>{9DCAF9ED-07DC-4A11-8D7F-57B35C25682E}</a:tableStyleId>
              </a:tblPr>
              <a:tblGrid>
                <a:gridCol w="2001039">
                  <a:extLst>
                    <a:ext uri="{9D8B030D-6E8A-4147-A177-3AD203B41FA5}">
                      <a16:colId xmlns:a16="http://schemas.microsoft.com/office/drawing/2014/main" val="197766539"/>
                    </a:ext>
                  </a:extLst>
                </a:gridCol>
                <a:gridCol w="2001039">
                  <a:extLst>
                    <a:ext uri="{9D8B030D-6E8A-4147-A177-3AD203B41FA5}">
                      <a16:colId xmlns:a16="http://schemas.microsoft.com/office/drawing/2014/main" val="3566412210"/>
                    </a:ext>
                  </a:extLst>
                </a:gridCol>
                <a:gridCol w="2001039">
                  <a:extLst>
                    <a:ext uri="{9D8B030D-6E8A-4147-A177-3AD203B41FA5}">
                      <a16:colId xmlns:a16="http://schemas.microsoft.com/office/drawing/2014/main" val="1889923546"/>
                    </a:ext>
                  </a:extLst>
                </a:gridCol>
                <a:gridCol w="2469636">
                  <a:extLst>
                    <a:ext uri="{9D8B030D-6E8A-4147-A177-3AD203B41FA5}">
                      <a16:colId xmlns:a16="http://schemas.microsoft.com/office/drawing/2014/main" val="4270362180"/>
                    </a:ext>
                  </a:extLst>
                </a:gridCol>
              </a:tblGrid>
              <a:tr h="274712">
                <a:tc gridSpan="4">
                  <a:txBody>
                    <a:bodyPr/>
                    <a:lstStyle/>
                    <a:p>
                      <a:pPr lvl="0" algn="ctr">
                        <a:buNone/>
                      </a:pPr>
                      <a:r>
                        <a:rPr lang="en-US" sz="1100" dirty="0"/>
                        <a:t>Stepwise Approach for Management of Asthma (based on 2020 updates)</a:t>
                      </a:r>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394422558"/>
                  </a:ext>
                </a:extLst>
              </a:tr>
              <a:tr h="274712">
                <a:tc>
                  <a:txBody>
                    <a:bodyPr/>
                    <a:lstStyle/>
                    <a:p>
                      <a:pPr algn="ctr"/>
                      <a:r>
                        <a:rPr lang="en-US" sz="1100" b="1" dirty="0"/>
                        <a:t>Step 1</a:t>
                      </a:r>
                    </a:p>
                  </a:txBody>
                  <a:tcPr anchor="ctr"/>
                </a:tc>
                <a:tc>
                  <a:txBody>
                    <a:bodyPr/>
                    <a:lstStyle/>
                    <a:p>
                      <a:pPr algn="ctr"/>
                      <a:r>
                        <a:rPr lang="en-US" sz="1100" b="1" dirty="0"/>
                        <a:t>Step 2</a:t>
                      </a:r>
                    </a:p>
                  </a:txBody>
                  <a:tcPr anchor="ctr"/>
                </a:tc>
                <a:tc>
                  <a:txBody>
                    <a:bodyPr/>
                    <a:lstStyle/>
                    <a:p>
                      <a:pPr algn="ctr"/>
                      <a:r>
                        <a:rPr lang="en-US" sz="1100" b="1" dirty="0"/>
                        <a:t>Step 3</a:t>
                      </a:r>
                    </a:p>
                  </a:txBody>
                  <a:tcPr anchor="ctr"/>
                </a:tc>
                <a:tc>
                  <a:txBody>
                    <a:bodyPr/>
                    <a:lstStyle/>
                    <a:p>
                      <a:pPr lvl="0" algn="ctr">
                        <a:buNone/>
                      </a:pPr>
                      <a:r>
                        <a:rPr lang="en-US" sz="1100" b="1" dirty="0"/>
                        <a:t>Notes</a:t>
                      </a:r>
                    </a:p>
                  </a:txBody>
                  <a:tcPr anchor="ctr"/>
                </a:tc>
                <a:extLst>
                  <a:ext uri="{0D108BD9-81ED-4DB2-BD59-A6C34878D82A}">
                    <a16:rowId xmlns:a16="http://schemas.microsoft.com/office/drawing/2014/main" val="516039530"/>
                  </a:ext>
                </a:extLst>
              </a:tr>
              <a:tr h="2974689">
                <a:tc>
                  <a:txBody>
                    <a:bodyPr/>
                    <a:lstStyle/>
                    <a:p>
                      <a:r>
                        <a:rPr lang="en-US" sz="900" b="1" dirty="0">
                          <a:solidFill>
                            <a:srgbClr val="515151"/>
                          </a:solidFill>
                        </a:rPr>
                        <a:t>SABA:</a:t>
                      </a:r>
                      <a:r>
                        <a:rPr lang="en-US" sz="900" dirty="0">
                          <a:solidFill>
                            <a:srgbClr val="515151"/>
                          </a:solidFill>
                        </a:rPr>
                        <a:t> Albuterol 2-4 puffs or 1.25-2.5mg nebulized every 4 to 8 hours PRN </a:t>
                      </a:r>
                    </a:p>
                    <a:p>
                      <a:pPr lvl="0">
                        <a:buNone/>
                      </a:pPr>
                      <a:endParaRPr lang="en-US" sz="900" dirty="0">
                        <a:solidFill>
                          <a:srgbClr val="515151"/>
                        </a:solidFill>
                      </a:endParaRPr>
                    </a:p>
                    <a:p>
                      <a:pPr lvl="0">
                        <a:buNone/>
                      </a:pPr>
                      <a:r>
                        <a:rPr lang="en-US" sz="900" b="1" dirty="0">
                          <a:solidFill>
                            <a:srgbClr val="515151"/>
                          </a:solidFill>
                        </a:rPr>
                        <a:t>Intermittent ICS: </a:t>
                      </a:r>
                      <a:r>
                        <a:rPr lang="en-US" sz="900" dirty="0">
                          <a:solidFill>
                            <a:srgbClr val="515151"/>
                          </a:solidFill>
                        </a:rPr>
                        <a:t>Budesonide 1mg nebulized twice daily for 7 days at first sign of URI</a:t>
                      </a:r>
                    </a:p>
                  </a:txBody>
                  <a:tcPr/>
                </a:tc>
                <a:tc>
                  <a:txBody>
                    <a:bodyPr/>
                    <a:lstStyle/>
                    <a:p>
                      <a:pPr indent="0">
                        <a:lnSpc>
                          <a:spcPct val="100000"/>
                        </a:lnSpc>
                        <a:spcBef>
                          <a:spcPts val="0"/>
                        </a:spcBef>
                      </a:pPr>
                      <a:r>
                        <a:rPr lang="en-US" sz="900" b="1" dirty="0">
                          <a:solidFill>
                            <a:srgbClr val="515151"/>
                          </a:solidFill>
                        </a:rPr>
                        <a:t>Low-dose ICS:</a:t>
                      </a:r>
                    </a:p>
                    <a:p>
                      <a:pPr lvl="0" indent="0">
                        <a:lnSpc>
                          <a:spcPct val="100000"/>
                        </a:lnSpc>
                        <a:spcBef>
                          <a:spcPts val="0"/>
                        </a:spcBef>
                        <a:buNone/>
                      </a:pPr>
                      <a:r>
                        <a:rPr lang="en-US" sz="900" b="0" i="0" u="sng" strike="noStrike" noProof="0" dirty="0">
                          <a:solidFill>
                            <a:srgbClr val="515151"/>
                          </a:solidFill>
                          <a:latin typeface="Arial"/>
                        </a:rPr>
                        <a:t>HFA (needs spacer)</a:t>
                      </a:r>
                      <a:endParaRPr lang="en-US" sz="900"/>
                    </a:p>
                    <a:p>
                      <a:pPr marL="114300" marR="0" lvl="0" indent="-114300" algn="l">
                        <a:lnSpc>
                          <a:spcPct val="100000"/>
                        </a:lnSpc>
                        <a:spcBef>
                          <a:spcPts val="0"/>
                        </a:spcBef>
                        <a:spcAft>
                          <a:spcPts val="0"/>
                        </a:spcAft>
                        <a:buFont typeface="Arial"/>
                        <a:buChar char="•"/>
                      </a:pPr>
                      <a:r>
                        <a:rPr lang="en-US" sz="900" u="none" strike="noStrike" noProof="0" dirty="0">
                          <a:solidFill>
                            <a:srgbClr val="515151"/>
                          </a:solidFill>
                        </a:rPr>
                        <a:t>Fluticasone propionate </a:t>
                      </a:r>
                      <a:r>
                        <a:rPr lang="en-US" sz="900" u="none" strike="noStrike" noProof="0" dirty="0">
                          <a:solidFill>
                            <a:srgbClr val="FF0000"/>
                          </a:solidFill>
                        </a:rPr>
                        <a:t>(Flovent ®)</a:t>
                      </a:r>
                      <a:r>
                        <a:rPr lang="en-US" sz="900" u="none" strike="noStrike" noProof="0" dirty="0">
                          <a:solidFill>
                            <a:srgbClr val="515151"/>
                          </a:solidFill>
                        </a:rPr>
                        <a:t> 44 mcg/act 2 puffs 1-2 times daily </a:t>
                      </a:r>
                      <a:r>
                        <a:rPr lang="en-US" sz="900" u="sng" strike="noStrike" noProof="0" dirty="0">
                          <a:solidFill>
                            <a:srgbClr val="515151"/>
                          </a:solidFill>
                        </a:rPr>
                        <a:t>with a spacer-mask</a:t>
                      </a:r>
                      <a:r>
                        <a:rPr lang="en-US" sz="900" u="none" strike="noStrike" noProof="0" dirty="0">
                          <a:solidFill>
                            <a:srgbClr val="515151"/>
                          </a:solidFill>
                        </a:rPr>
                        <a:t> </a:t>
                      </a:r>
                    </a:p>
                    <a:p>
                      <a:pPr marL="0" marR="0" lvl="0" indent="0" algn="l">
                        <a:lnSpc>
                          <a:spcPct val="100000"/>
                        </a:lnSpc>
                        <a:spcBef>
                          <a:spcPts val="0"/>
                        </a:spcBef>
                        <a:spcAft>
                          <a:spcPts val="0"/>
                        </a:spcAft>
                        <a:buNone/>
                      </a:pPr>
                      <a:endParaRPr lang="en-US" sz="900" u="none" strike="noStrike" noProof="0" dirty="0">
                        <a:solidFill>
                          <a:srgbClr val="515151"/>
                        </a:solidFill>
                      </a:endParaRPr>
                    </a:p>
                    <a:p>
                      <a:pPr marL="0" marR="0" lvl="0" indent="0" algn="l">
                        <a:lnSpc>
                          <a:spcPct val="100000"/>
                        </a:lnSpc>
                        <a:spcBef>
                          <a:spcPts val="0"/>
                        </a:spcBef>
                        <a:spcAft>
                          <a:spcPts val="0"/>
                        </a:spcAft>
                        <a:buFont typeface="Arial"/>
                        <a:buNone/>
                      </a:pPr>
                      <a:r>
                        <a:rPr lang="en-US" sz="900" u="sng" strike="noStrike" noProof="0" dirty="0">
                          <a:solidFill>
                            <a:srgbClr val="515151"/>
                          </a:solidFill>
                        </a:rPr>
                        <a:t>Nebulized</a:t>
                      </a:r>
                      <a:endParaRPr lang="en-US" sz="900" u="none" strike="noStrike" noProof="0" dirty="0">
                        <a:solidFill>
                          <a:srgbClr val="515151"/>
                        </a:solidFill>
                      </a:endParaRPr>
                    </a:p>
                    <a:p>
                      <a:pPr marL="114300" marR="0" lvl="0" indent="-114300" algn="l">
                        <a:lnSpc>
                          <a:spcPct val="110000"/>
                        </a:lnSpc>
                        <a:spcBef>
                          <a:spcPts val="375"/>
                        </a:spcBef>
                        <a:spcAft>
                          <a:spcPts val="0"/>
                        </a:spcAft>
                        <a:buFont typeface="Arial"/>
                        <a:buChar char="•"/>
                      </a:pPr>
                      <a:r>
                        <a:rPr lang="en-US" sz="900" u="none" strike="noStrike" noProof="0" dirty="0">
                          <a:solidFill>
                            <a:srgbClr val="515151"/>
                          </a:solidFill>
                        </a:rPr>
                        <a:t>Budesonide nebulized 0.25mg twice a day or 0.5mg once daily </a:t>
                      </a:r>
                      <a:endParaRPr lang="en-US" sz="900" dirty="0">
                        <a:solidFill>
                          <a:srgbClr val="515151"/>
                        </a:solidFill>
                      </a:endParaRPr>
                    </a:p>
                  </a:txBody>
                  <a:tcPr/>
                </a:tc>
                <a:tc>
                  <a:txBody>
                    <a:bodyPr/>
                    <a:lstStyle/>
                    <a:p>
                      <a:pPr marL="0" marR="0" lvl="0" indent="0" algn="l">
                        <a:lnSpc>
                          <a:spcPct val="100000"/>
                        </a:lnSpc>
                        <a:spcBef>
                          <a:spcPts val="0"/>
                        </a:spcBef>
                        <a:spcAft>
                          <a:spcPts val="0"/>
                        </a:spcAft>
                        <a:buNone/>
                      </a:pPr>
                      <a:r>
                        <a:rPr lang="en-US" sz="900" b="1" i="0" u="none" strike="noStrike" noProof="0" dirty="0">
                          <a:solidFill>
                            <a:srgbClr val="515151"/>
                          </a:solidFill>
                          <a:latin typeface="Arial"/>
                        </a:rPr>
                        <a:t>Low-dose ICS-LABA</a:t>
                      </a:r>
                      <a:endParaRPr lang="en-US" sz="900" b="0" i="0" u="none" strike="noStrike" noProof="0" dirty="0">
                        <a:solidFill>
                          <a:srgbClr val="515151"/>
                        </a:solidFill>
                        <a:latin typeface="Arial"/>
                      </a:endParaRPr>
                    </a:p>
                    <a:p>
                      <a:pPr marL="0" marR="0" lvl="0" indent="0" algn="l">
                        <a:lnSpc>
                          <a:spcPct val="100000"/>
                        </a:lnSpc>
                        <a:spcBef>
                          <a:spcPts val="0"/>
                        </a:spcBef>
                        <a:spcAft>
                          <a:spcPts val="0"/>
                        </a:spcAft>
                        <a:buNone/>
                      </a:pPr>
                      <a:r>
                        <a:rPr lang="en-US" sz="900" b="0" i="0" u="sng" strike="noStrike" noProof="0" dirty="0">
                          <a:solidFill>
                            <a:srgbClr val="515151"/>
                          </a:solidFill>
                          <a:latin typeface="Arial"/>
                        </a:rPr>
                        <a:t>HFA (needs spacer)</a:t>
                      </a:r>
                      <a:endParaRPr lang="en-US" sz="900" b="0" i="0" u="none" strike="noStrike" noProof="0" dirty="0">
                        <a:solidFill>
                          <a:srgbClr val="515151"/>
                        </a:solidFill>
                        <a:latin typeface="Arial"/>
                      </a:endParaRPr>
                    </a:p>
                    <a:p>
                      <a:pPr marL="171450" marR="0" lvl="0" indent="-171450" algn="l">
                        <a:lnSpc>
                          <a:spcPct val="100000"/>
                        </a:lnSpc>
                        <a:spcBef>
                          <a:spcPts val="0"/>
                        </a:spcBef>
                        <a:spcAft>
                          <a:spcPts val="0"/>
                        </a:spcAft>
                        <a:buClr>
                          <a:srgbClr val="515151"/>
                        </a:buClr>
                        <a:buFont typeface="Arial,Sans-Serif"/>
                        <a:buChar char="•"/>
                      </a:pPr>
                      <a:r>
                        <a:rPr lang="en-US" sz="900" b="0" i="0" u="none" strike="noStrike" noProof="0" dirty="0">
                          <a:solidFill>
                            <a:srgbClr val="515151"/>
                          </a:solidFill>
                          <a:latin typeface="Arial"/>
                        </a:rPr>
                        <a:t>Budesonide/formoterol (Symbicort ®) 80/4.5 mcg/act 1 puff 1-2 times daily </a:t>
                      </a:r>
                      <a:r>
                        <a:rPr lang="en-US" sz="900" b="0" i="0" u="sng" strike="noStrike" noProof="0" dirty="0">
                          <a:solidFill>
                            <a:srgbClr val="515151"/>
                          </a:solidFill>
                          <a:latin typeface="Arial"/>
                        </a:rPr>
                        <a:t>with a spacer mask</a:t>
                      </a:r>
                      <a:endParaRPr lang="en-US" dirty="0"/>
                    </a:p>
                    <a:p>
                      <a:pPr marL="0" marR="0" lvl="0" indent="0" algn="l">
                        <a:lnSpc>
                          <a:spcPct val="100000"/>
                        </a:lnSpc>
                        <a:spcBef>
                          <a:spcPts val="0"/>
                        </a:spcBef>
                        <a:spcAft>
                          <a:spcPts val="0"/>
                        </a:spcAft>
                        <a:buNone/>
                      </a:pPr>
                      <a:endParaRPr lang="en-US" sz="900" b="1" u="none" strike="noStrike" noProof="0" dirty="0">
                        <a:solidFill>
                          <a:srgbClr val="515151"/>
                        </a:solidFill>
                      </a:endParaRPr>
                    </a:p>
                    <a:p>
                      <a:pPr marL="0" marR="0" lvl="0" indent="0" algn="l">
                        <a:lnSpc>
                          <a:spcPct val="100000"/>
                        </a:lnSpc>
                        <a:spcBef>
                          <a:spcPts val="0"/>
                        </a:spcBef>
                        <a:spcAft>
                          <a:spcPts val="0"/>
                        </a:spcAft>
                        <a:buNone/>
                      </a:pPr>
                      <a:r>
                        <a:rPr lang="en-US" sz="900" b="1" u="none" strike="noStrike" noProof="0" dirty="0">
                          <a:solidFill>
                            <a:srgbClr val="515151"/>
                          </a:solidFill>
                        </a:rPr>
                        <a:t>Medium dose ICS:</a:t>
                      </a:r>
                      <a:endParaRPr lang="en-US" dirty="0"/>
                    </a:p>
                    <a:p>
                      <a:pPr marL="0" marR="0" lvl="0" indent="0" algn="l">
                        <a:lnSpc>
                          <a:spcPct val="100000"/>
                        </a:lnSpc>
                        <a:spcBef>
                          <a:spcPts val="0"/>
                        </a:spcBef>
                        <a:spcAft>
                          <a:spcPts val="0"/>
                        </a:spcAft>
                        <a:buNone/>
                      </a:pPr>
                      <a:r>
                        <a:rPr lang="en-US" sz="900" b="0" i="0" u="sng" strike="noStrike" noProof="0" dirty="0">
                          <a:solidFill>
                            <a:srgbClr val="515151"/>
                          </a:solidFill>
                          <a:latin typeface="Arial"/>
                        </a:rPr>
                        <a:t>HFA (needs spacer)</a:t>
                      </a:r>
                      <a:endParaRPr lang="en-US" sz="900"/>
                    </a:p>
                    <a:p>
                      <a:pPr marL="114300" marR="0" lvl="0" indent="-114300" algn="l">
                        <a:lnSpc>
                          <a:spcPct val="100000"/>
                        </a:lnSpc>
                        <a:spcBef>
                          <a:spcPts val="0"/>
                        </a:spcBef>
                        <a:spcAft>
                          <a:spcPts val="0"/>
                        </a:spcAft>
                        <a:buClr>
                          <a:srgbClr val="515151"/>
                        </a:buClr>
                        <a:buFont typeface="Arial"/>
                        <a:buChar char="•"/>
                      </a:pPr>
                      <a:r>
                        <a:rPr lang="en-US" sz="900" u="none" strike="noStrike" noProof="0" dirty="0">
                          <a:solidFill>
                            <a:srgbClr val="515151"/>
                          </a:solidFill>
                        </a:rPr>
                        <a:t>Fluticasone propionate  </a:t>
                      </a:r>
                      <a:r>
                        <a:rPr lang="en-US" sz="900" u="none" strike="noStrike" noProof="0" dirty="0">
                          <a:solidFill>
                            <a:srgbClr val="FF0000"/>
                          </a:solidFill>
                        </a:rPr>
                        <a:t>(Flovent ®) </a:t>
                      </a:r>
                      <a:r>
                        <a:rPr lang="en-US" sz="900" u="none" strike="noStrike" noProof="0" dirty="0">
                          <a:solidFill>
                            <a:srgbClr val="515151"/>
                          </a:solidFill>
                        </a:rPr>
                        <a:t>110 mcg/act 1 puff twice daily or 1 puff AM/2 puff PM  </a:t>
                      </a:r>
                      <a:r>
                        <a:rPr lang="en-US" sz="900" u="sng" strike="noStrike" noProof="0" dirty="0">
                          <a:solidFill>
                            <a:srgbClr val="515151"/>
                          </a:solidFill>
                        </a:rPr>
                        <a:t>with a spacer mask</a:t>
                      </a:r>
                      <a:endParaRPr lang="en-US" sz="900" u="none" strike="noStrike" noProof="0" dirty="0">
                        <a:solidFill>
                          <a:srgbClr val="515151"/>
                        </a:solidFill>
                      </a:endParaRPr>
                    </a:p>
                    <a:p>
                      <a:pPr marL="0" marR="0" lvl="0" indent="0" algn="l">
                        <a:lnSpc>
                          <a:spcPct val="100000"/>
                        </a:lnSpc>
                        <a:spcBef>
                          <a:spcPts val="0"/>
                        </a:spcBef>
                        <a:spcAft>
                          <a:spcPts val="0"/>
                        </a:spcAft>
                        <a:buClr>
                          <a:srgbClr val="515151"/>
                        </a:buClr>
                        <a:buNone/>
                      </a:pPr>
                      <a:endParaRPr lang="en-US" sz="900" u="sng" strike="noStrike" noProof="0" dirty="0">
                        <a:solidFill>
                          <a:srgbClr val="515151"/>
                        </a:solidFill>
                      </a:endParaRPr>
                    </a:p>
                    <a:p>
                      <a:pPr marL="0" marR="0" lvl="0" indent="0" algn="l">
                        <a:lnSpc>
                          <a:spcPct val="100000"/>
                        </a:lnSpc>
                        <a:spcBef>
                          <a:spcPts val="0"/>
                        </a:spcBef>
                        <a:spcAft>
                          <a:spcPts val="0"/>
                        </a:spcAft>
                        <a:buNone/>
                      </a:pPr>
                      <a:r>
                        <a:rPr lang="en-US" sz="900" u="sng" strike="noStrike" noProof="0" dirty="0">
                          <a:solidFill>
                            <a:srgbClr val="515151"/>
                          </a:solidFill>
                        </a:rPr>
                        <a:t>Nebulized</a:t>
                      </a:r>
                    </a:p>
                    <a:p>
                      <a:pPr marL="114300" marR="0" lvl="0" indent="-114300" algn="l">
                        <a:lnSpc>
                          <a:spcPct val="100000"/>
                        </a:lnSpc>
                        <a:spcBef>
                          <a:spcPts val="0"/>
                        </a:spcBef>
                        <a:spcAft>
                          <a:spcPts val="0"/>
                        </a:spcAft>
                        <a:buClr>
                          <a:srgbClr val="515151"/>
                        </a:buClr>
                        <a:buFont typeface="Arial"/>
                        <a:buChar char="•"/>
                      </a:pPr>
                      <a:r>
                        <a:rPr lang="en-US" sz="900" u="none" strike="noStrike" noProof="0" dirty="0">
                          <a:solidFill>
                            <a:srgbClr val="515151"/>
                          </a:solidFill>
                        </a:rPr>
                        <a:t>Budesonide nebulized 0.5mg twice daily or 1mg once daily </a:t>
                      </a:r>
                    </a:p>
                    <a:p>
                      <a:pPr marL="0" marR="0" lvl="0" indent="0" algn="l">
                        <a:lnSpc>
                          <a:spcPct val="100000"/>
                        </a:lnSpc>
                        <a:spcBef>
                          <a:spcPts val="0"/>
                        </a:spcBef>
                        <a:spcAft>
                          <a:spcPts val="0"/>
                        </a:spcAft>
                        <a:buNone/>
                      </a:pPr>
                      <a:endParaRPr lang="en-US" sz="900" u="none" strike="noStrike" noProof="0" dirty="0">
                        <a:solidFill>
                          <a:srgbClr val="515151"/>
                        </a:solidFill>
                      </a:endParaRPr>
                    </a:p>
                    <a:p>
                      <a:pPr marL="0" marR="0" lvl="0" indent="0" algn="l">
                        <a:lnSpc>
                          <a:spcPct val="100000"/>
                        </a:lnSpc>
                        <a:spcBef>
                          <a:spcPts val="0"/>
                        </a:spcBef>
                        <a:spcAft>
                          <a:spcPts val="0"/>
                        </a:spcAft>
                        <a:buNone/>
                      </a:pPr>
                      <a:r>
                        <a:rPr lang="en-US" sz="900" b="1" u="none" strike="noStrike" noProof="0" dirty="0">
                          <a:solidFill>
                            <a:srgbClr val="515151"/>
                          </a:solidFill>
                        </a:rPr>
                        <a:t>For age 4+, see step 3 for age 5-11</a:t>
                      </a:r>
                      <a:endParaRPr lang="en-US" sz="900" b="1"/>
                    </a:p>
                    <a:p>
                      <a:pPr marL="0" marR="0" lvl="0" indent="0" algn="l">
                        <a:lnSpc>
                          <a:spcPct val="100000"/>
                        </a:lnSpc>
                        <a:spcBef>
                          <a:spcPts val="0"/>
                        </a:spcBef>
                        <a:spcAft>
                          <a:spcPts val="0"/>
                        </a:spcAft>
                        <a:buNone/>
                      </a:pPr>
                      <a:endParaRPr lang="en-US" sz="900" u="none" strike="noStrike" noProof="0" dirty="0">
                        <a:solidFill>
                          <a:srgbClr val="515151"/>
                        </a:solidFill>
                      </a:endParaRPr>
                    </a:p>
                  </a:txBody>
                  <a:tcPr/>
                </a:tc>
                <a:tc>
                  <a:txBody>
                    <a:bodyPr/>
                    <a:lstStyle/>
                    <a:p>
                      <a:pPr marL="114300" marR="0" lvl="0" indent="-114300" algn="l">
                        <a:lnSpc>
                          <a:spcPct val="100000"/>
                        </a:lnSpc>
                        <a:spcBef>
                          <a:spcPts val="750"/>
                        </a:spcBef>
                        <a:spcAft>
                          <a:spcPts val="0"/>
                        </a:spcAft>
                        <a:buFont typeface="Arial"/>
                        <a:buChar char="•"/>
                      </a:pPr>
                      <a:r>
                        <a:rPr lang="en-US" sz="900" dirty="0"/>
                        <a:t>4 puffs of Albuterol mdi is equivalent to 2.5mg nebulized</a:t>
                      </a:r>
                      <a:endParaRPr lang="en-US" sz="900" u="none" strike="noStrike" noProof="0" dirty="0">
                        <a:solidFill>
                          <a:srgbClr val="FF0000"/>
                        </a:solidFill>
                      </a:endParaRPr>
                    </a:p>
                    <a:p>
                      <a:pPr marL="114300" marR="0" lvl="0" indent="-114300" algn="l">
                        <a:lnSpc>
                          <a:spcPct val="100000"/>
                        </a:lnSpc>
                        <a:spcBef>
                          <a:spcPts val="750"/>
                        </a:spcBef>
                        <a:spcAft>
                          <a:spcPts val="0"/>
                        </a:spcAft>
                        <a:buFont typeface="Arial"/>
                        <a:buChar char="•"/>
                      </a:pPr>
                      <a:r>
                        <a:rPr lang="en-US" sz="900" u="none" strike="noStrike" noProof="0" dirty="0">
                          <a:solidFill>
                            <a:srgbClr val="FF0000"/>
                          </a:solidFill>
                        </a:rPr>
                        <a:t>Be aware that GSK will cease manufacture of all brand Flovent products after Dec 2023</a:t>
                      </a:r>
                    </a:p>
                    <a:p>
                      <a:pPr marL="114300" marR="0" lvl="0" indent="-113665" algn="l">
                        <a:lnSpc>
                          <a:spcPct val="100000"/>
                        </a:lnSpc>
                        <a:spcBef>
                          <a:spcPts val="375"/>
                        </a:spcBef>
                        <a:spcAft>
                          <a:spcPts val="0"/>
                        </a:spcAft>
                        <a:buFont typeface="Arial"/>
                        <a:buChar char="•"/>
                      </a:pPr>
                      <a:r>
                        <a:rPr lang="en-US" sz="900" u="none" strike="noStrike" noProof="0" dirty="0">
                          <a:solidFill>
                            <a:srgbClr val="515151"/>
                          </a:solidFill>
                        </a:rPr>
                        <a:t>Generic fluticasone inhaler will be available </a:t>
                      </a:r>
                      <a:r>
                        <a:rPr lang="en-US" sz="900" b="1" u="none" strike="noStrike" noProof="0" dirty="0">
                          <a:solidFill>
                            <a:srgbClr val="515151"/>
                          </a:solidFill>
                        </a:rPr>
                        <a:t>without PA</a:t>
                      </a:r>
                      <a:r>
                        <a:rPr lang="en-US" sz="900" u="none" strike="noStrike" noProof="0" dirty="0">
                          <a:solidFill>
                            <a:srgbClr val="515151"/>
                          </a:solidFill>
                        </a:rPr>
                        <a:t> for MassHealth patients age &lt;12 only. PA is require for age 12 and older.</a:t>
                      </a:r>
                      <a:endParaRPr lang="en-US" sz="900" dirty="0"/>
                    </a:p>
                    <a:p>
                      <a:pPr marL="114300" marR="0" lvl="0" indent="-113665" algn="l">
                        <a:lnSpc>
                          <a:spcPct val="100000"/>
                        </a:lnSpc>
                        <a:spcBef>
                          <a:spcPts val="375"/>
                        </a:spcBef>
                        <a:spcAft>
                          <a:spcPts val="0"/>
                        </a:spcAft>
                        <a:buFont typeface="Arial"/>
                        <a:buChar char="•"/>
                      </a:pPr>
                      <a:r>
                        <a:rPr lang="en-US" sz="900" u="none" strike="noStrike" noProof="0" dirty="0">
                          <a:solidFill>
                            <a:srgbClr val="515151"/>
                          </a:solidFill>
                        </a:rPr>
                        <a:t>There are no meter-dose inhaler alternatives approved for age &lt;5. Mometasone is not FDA approved for &lt;5 years. </a:t>
                      </a:r>
                      <a:r>
                        <a:rPr lang="en-US" sz="900" u="none" strike="noStrike" noProof="0" dirty="0" err="1">
                          <a:solidFill>
                            <a:srgbClr val="515151"/>
                          </a:solidFill>
                        </a:rPr>
                        <a:t>Ciclesonide</a:t>
                      </a:r>
                      <a:r>
                        <a:rPr lang="en-US" sz="900" u="none" strike="noStrike" noProof="0" dirty="0">
                          <a:solidFill>
                            <a:srgbClr val="515151"/>
                          </a:solidFill>
                        </a:rPr>
                        <a:t> is not FDA approved for &lt;12 years (although approved for &gt;6 years in Canada and Europe)</a:t>
                      </a:r>
                    </a:p>
                    <a:p>
                      <a:pPr marL="114300" marR="0" lvl="0" indent="-113665" algn="l">
                        <a:lnSpc>
                          <a:spcPct val="100000"/>
                        </a:lnSpc>
                        <a:spcBef>
                          <a:spcPts val="375"/>
                        </a:spcBef>
                        <a:spcAft>
                          <a:spcPts val="0"/>
                        </a:spcAft>
                        <a:buFont typeface="Arial"/>
                        <a:buChar char="•"/>
                      </a:pPr>
                      <a:r>
                        <a:rPr lang="en-US" sz="900" u="none" strike="noStrike" noProof="0" dirty="0">
                          <a:solidFill>
                            <a:srgbClr val="515151"/>
                          </a:solidFill>
                        </a:rPr>
                        <a:t>Dry powder inhalers (DPI) are NOT appropriate for this age group as they require tight seal around mouthpiece, deep and forceful inhalation, and breath hold. </a:t>
                      </a:r>
                      <a:endParaRPr lang="en-US" sz="900" dirty="0"/>
                    </a:p>
                  </a:txBody>
                  <a:tcPr/>
                </a:tc>
                <a:extLst>
                  <a:ext uri="{0D108BD9-81ED-4DB2-BD59-A6C34878D82A}">
                    <a16:rowId xmlns:a16="http://schemas.microsoft.com/office/drawing/2014/main" val="3065341787"/>
                  </a:ext>
                </a:extLst>
              </a:tr>
            </a:tbl>
          </a:graphicData>
        </a:graphic>
      </p:graphicFrame>
      <p:sp>
        <p:nvSpPr>
          <p:cNvPr id="4" name="TextBox 3">
            <a:extLst>
              <a:ext uri="{FF2B5EF4-FFF2-40B4-BE49-F238E27FC236}">
                <a16:creationId xmlns:a16="http://schemas.microsoft.com/office/drawing/2014/main" id="{CCCE23EF-0EB4-B389-EBAE-017B0999A6EB}"/>
              </a:ext>
            </a:extLst>
          </p:cNvPr>
          <p:cNvSpPr txBox="1"/>
          <p:nvPr/>
        </p:nvSpPr>
        <p:spPr>
          <a:xfrm>
            <a:off x="336588" y="820435"/>
            <a:ext cx="838106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Arial"/>
              </a:rPr>
              <a:t>Adapted from NAEPP, GINA and </a:t>
            </a:r>
            <a:r>
              <a:rPr lang="en-US" sz="1000" i="1" dirty="0" err="1">
                <a:cs typeface="Arial"/>
              </a:rPr>
              <a:t>UptoDate</a:t>
            </a:r>
            <a:r>
              <a:rPr lang="en-US" sz="1000" i="1" dirty="0">
                <a:cs typeface="Arial"/>
              </a:rPr>
              <a:t>. Low and medium dose ranges are provided for each treatment step and categorized by type of inhaled medication. </a:t>
            </a:r>
            <a:endParaRPr lang="en-US" dirty="0"/>
          </a:p>
          <a:p>
            <a:r>
              <a:rPr lang="en-US" sz="1000" i="1" u="sng" dirty="0">
                <a:cs typeface="Arial"/>
              </a:rPr>
              <a:t>Do NOT use dose ranges in actual prescriptions. Be precise in medication directions. </a:t>
            </a:r>
          </a:p>
          <a:p>
            <a:r>
              <a:rPr lang="en-US" sz="1000" i="1" dirty="0">
                <a:cs typeface="Arial"/>
              </a:rPr>
              <a:t>Consider starting with lowest dosing and titrate to achieve good asthma control (see slides 6-9). You can make dosing changes </a:t>
            </a:r>
            <a:r>
              <a:rPr lang="en-US" sz="1000" i="1" u="sng" dirty="0">
                <a:cs typeface="Arial"/>
              </a:rPr>
              <a:t>within or between</a:t>
            </a:r>
            <a:r>
              <a:rPr lang="en-US" sz="1000" i="1" dirty="0">
                <a:cs typeface="Arial"/>
              </a:rPr>
              <a:t> each step to reach goals. </a:t>
            </a:r>
          </a:p>
        </p:txBody>
      </p:sp>
      <p:sp>
        <p:nvSpPr>
          <p:cNvPr id="7" name="Title 6">
            <a:extLst>
              <a:ext uri="{FF2B5EF4-FFF2-40B4-BE49-F238E27FC236}">
                <a16:creationId xmlns:a16="http://schemas.microsoft.com/office/drawing/2014/main" id="{A41BEB01-0ADA-5D6E-1CE1-CCBDD60393CF}"/>
              </a:ext>
            </a:extLst>
          </p:cNvPr>
          <p:cNvSpPr>
            <a:spLocks noGrp="1"/>
          </p:cNvSpPr>
          <p:nvPr>
            <p:ph type="title"/>
          </p:nvPr>
        </p:nvSpPr>
        <p:spPr/>
        <p:txBody>
          <a:bodyPr>
            <a:noAutofit/>
          </a:bodyPr>
          <a:lstStyle/>
          <a:p>
            <a:r>
              <a:rPr lang="en-US" sz="2400" dirty="0">
                <a:latin typeface="Arial Black"/>
              </a:rPr>
              <a:t>Age 0-4: Dosing chart for asthma medications</a:t>
            </a:r>
            <a:endParaRPr lang="en-US" sz="2400"/>
          </a:p>
        </p:txBody>
      </p:sp>
    </p:spTree>
    <p:extLst>
      <p:ext uri="{BB962C8B-B14F-4D97-AF65-F5344CB8AC3E}">
        <p14:creationId xmlns:p14="http://schemas.microsoft.com/office/powerpoint/2010/main" val="91935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F7E27491-0ED4-82FE-529D-8E7391AFD8AD}"/>
              </a:ext>
            </a:extLst>
          </p:cNvPr>
          <p:cNvGraphicFramePr>
            <a:graphicFrameLocks noGrp="1"/>
          </p:cNvGraphicFramePr>
          <p:nvPr>
            <p:ph sz="quarter" idx="4"/>
            <p:extLst>
              <p:ext uri="{D42A27DB-BD31-4B8C-83A1-F6EECF244321}">
                <p14:modId xmlns:p14="http://schemas.microsoft.com/office/powerpoint/2010/main" val="1473663714"/>
              </p:ext>
            </p:extLst>
          </p:nvPr>
        </p:nvGraphicFramePr>
        <p:xfrm>
          <a:off x="223167" y="1238295"/>
          <a:ext cx="8695198" cy="4986553"/>
        </p:xfrm>
        <a:graphic>
          <a:graphicData uri="http://schemas.openxmlformats.org/drawingml/2006/table">
            <a:tbl>
              <a:tblPr firstRow="1" bandRow="1">
                <a:tableStyleId>{9DCAF9ED-07DC-4A11-8D7F-57B35C25682E}</a:tableStyleId>
              </a:tblPr>
              <a:tblGrid>
                <a:gridCol w="1542699">
                  <a:extLst>
                    <a:ext uri="{9D8B030D-6E8A-4147-A177-3AD203B41FA5}">
                      <a16:colId xmlns:a16="http://schemas.microsoft.com/office/drawing/2014/main" val="197766539"/>
                    </a:ext>
                  </a:extLst>
                </a:gridCol>
                <a:gridCol w="2566490">
                  <a:extLst>
                    <a:ext uri="{9D8B030D-6E8A-4147-A177-3AD203B41FA5}">
                      <a16:colId xmlns:a16="http://schemas.microsoft.com/office/drawing/2014/main" val="3566412210"/>
                    </a:ext>
                  </a:extLst>
                </a:gridCol>
                <a:gridCol w="2889049">
                  <a:extLst>
                    <a:ext uri="{9D8B030D-6E8A-4147-A177-3AD203B41FA5}">
                      <a16:colId xmlns:a16="http://schemas.microsoft.com/office/drawing/2014/main" val="1889923546"/>
                    </a:ext>
                  </a:extLst>
                </a:gridCol>
                <a:gridCol w="1696960">
                  <a:extLst>
                    <a:ext uri="{9D8B030D-6E8A-4147-A177-3AD203B41FA5}">
                      <a16:colId xmlns:a16="http://schemas.microsoft.com/office/drawing/2014/main" val="4270362180"/>
                    </a:ext>
                  </a:extLst>
                </a:gridCol>
              </a:tblGrid>
              <a:tr h="323768">
                <a:tc gridSpan="4">
                  <a:txBody>
                    <a:bodyPr/>
                    <a:lstStyle/>
                    <a:p>
                      <a:pPr lvl="0" algn="ctr">
                        <a:lnSpc>
                          <a:spcPct val="100000"/>
                        </a:lnSpc>
                        <a:spcBef>
                          <a:spcPts val="0"/>
                        </a:spcBef>
                        <a:spcAft>
                          <a:spcPts val="0"/>
                        </a:spcAft>
                        <a:buNone/>
                      </a:pPr>
                      <a:r>
                        <a:rPr lang="en-US" sz="1100" b="1" i="0" u="none" strike="noStrike" noProof="0" dirty="0">
                          <a:solidFill>
                            <a:srgbClr val="FFFFFF"/>
                          </a:solidFill>
                          <a:latin typeface="Arial"/>
                        </a:rPr>
                        <a:t>Stepwise Approach for Management of Asthma (based on 2020 updates)</a:t>
                      </a:r>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57720848"/>
                  </a:ext>
                </a:extLst>
              </a:tr>
              <a:tr h="304145">
                <a:tc>
                  <a:txBody>
                    <a:bodyPr/>
                    <a:lstStyle/>
                    <a:p>
                      <a:pPr algn="ctr"/>
                      <a:r>
                        <a:rPr lang="en-US" sz="1200" b="1" dirty="0"/>
                        <a:t>Step 1</a:t>
                      </a:r>
                    </a:p>
                  </a:txBody>
                  <a:tcPr anchor="ctr"/>
                </a:tc>
                <a:tc>
                  <a:txBody>
                    <a:bodyPr/>
                    <a:lstStyle/>
                    <a:p>
                      <a:pPr algn="ctr"/>
                      <a:r>
                        <a:rPr lang="en-US" sz="1200" b="1" dirty="0"/>
                        <a:t>Step 2</a:t>
                      </a:r>
                    </a:p>
                  </a:txBody>
                  <a:tcPr anchor="ctr"/>
                </a:tc>
                <a:tc>
                  <a:txBody>
                    <a:bodyPr/>
                    <a:lstStyle/>
                    <a:p>
                      <a:pPr algn="ctr"/>
                      <a:r>
                        <a:rPr lang="en-US" sz="1200" b="1" dirty="0"/>
                        <a:t>Step 3</a:t>
                      </a:r>
                    </a:p>
                  </a:txBody>
                  <a:tcPr anchor="ctr"/>
                </a:tc>
                <a:tc>
                  <a:txBody>
                    <a:bodyPr/>
                    <a:lstStyle/>
                    <a:p>
                      <a:pPr lvl="0" algn="ctr">
                        <a:buNone/>
                      </a:pPr>
                      <a:r>
                        <a:rPr lang="en-US" sz="1200" b="1" dirty="0"/>
                        <a:t>Notes</a:t>
                      </a:r>
                    </a:p>
                  </a:txBody>
                  <a:tcPr anchor="ctr"/>
                </a:tc>
                <a:extLst>
                  <a:ext uri="{0D108BD9-81ED-4DB2-BD59-A6C34878D82A}">
                    <a16:rowId xmlns:a16="http://schemas.microsoft.com/office/drawing/2014/main" val="516039530"/>
                  </a:ext>
                </a:extLst>
              </a:tr>
              <a:tr h="4125612">
                <a:tc>
                  <a:txBody>
                    <a:bodyPr/>
                    <a:lstStyle/>
                    <a:p>
                      <a:pPr lvl="0">
                        <a:lnSpc>
                          <a:spcPct val="100000"/>
                        </a:lnSpc>
                        <a:buNone/>
                      </a:pPr>
                      <a:r>
                        <a:rPr lang="en-US" sz="800" b="1" u="none" strike="noStrike" noProof="0" dirty="0">
                          <a:solidFill>
                            <a:srgbClr val="515151"/>
                          </a:solidFill>
                        </a:rPr>
                        <a:t>SABA</a:t>
                      </a:r>
                      <a:r>
                        <a:rPr lang="en-US" sz="800" u="none" strike="noStrike" noProof="0" dirty="0">
                          <a:solidFill>
                            <a:srgbClr val="515151"/>
                          </a:solidFill>
                        </a:rPr>
                        <a:t>: Albuterol 2-4 puffs or 2.5mg nebulized every 4 to 8 hours PRN </a:t>
                      </a:r>
                    </a:p>
                    <a:p>
                      <a:pPr lvl="0">
                        <a:lnSpc>
                          <a:spcPct val="100000"/>
                        </a:lnSpc>
                        <a:buNone/>
                      </a:pPr>
                      <a:endParaRPr lang="en-US" sz="800" u="none" strike="noStrike" noProof="0" dirty="0">
                        <a:solidFill>
                          <a:srgbClr val="515151"/>
                        </a:solidFill>
                      </a:endParaRPr>
                    </a:p>
                    <a:p>
                      <a:pPr lvl="0">
                        <a:lnSpc>
                          <a:spcPct val="100000"/>
                        </a:lnSpc>
                        <a:buNone/>
                      </a:pPr>
                      <a:r>
                        <a:rPr lang="en-US" sz="800" b="1" u="none" strike="noStrike" noProof="0" dirty="0">
                          <a:solidFill>
                            <a:srgbClr val="515151"/>
                          </a:solidFill>
                        </a:rPr>
                        <a:t>Intermittent low-dose ICS (GINA guideline)</a:t>
                      </a:r>
                    </a:p>
                    <a:p>
                      <a:pPr marL="0" marR="0" lvl="0" indent="0" algn="l">
                        <a:lnSpc>
                          <a:spcPct val="100000"/>
                        </a:lnSpc>
                        <a:spcBef>
                          <a:spcPts val="375"/>
                        </a:spcBef>
                        <a:spcAft>
                          <a:spcPts val="0"/>
                        </a:spcAft>
                        <a:buNone/>
                      </a:pPr>
                      <a:r>
                        <a:rPr lang="en-US" sz="800" u="none" strike="noStrike" noProof="0" dirty="0">
                          <a:solidFill>
                            <a:srgbClr val="515151"/>
                          </a:solidFill>
                        </a:rPr>
                        <a:t>(Same dosing as step 2 low-dose ICS). Use for 7 days at first sign of URI.</a:t>
                      </a:r>
                      <a:endParaRPr lang="en-US" sz="800" dirty="0"/>
                    </a:p>
                  </a:txBody>
                  <a:tcPr/>
                </a:tc>
                <a:tc>
                  <a:txBody>
                    <a:bodyPr/>
                    <a:lstStyle/>
                    <a:p>
                      <a:pPr lvl="0">
                        <a:buNone/>
                      </a:pPr>
                      <a:r>
                        <a:rPr lang="en-US" sz="800" b="1" dirty="0"/>
                        <a:t>Low dose ICS</a:t>
                      </a:r>
                    </a:p>
                    <a:p>
                      <a:pPr lvl="0">
                        <a:buNone/>
                      </a:pPr>
                      <a:r>
                        <a:rPr lang="en-US" sz="800" u="sng" dirty="0"/>
                        <a:t>HFA (needs spacer)</a:t>
                      </a:r>
                    </a:p>
                    <a:p>
                      <a:pPr marL="114300" lvl="0" indent="-114300">
                        <a:buFont typeface="Arial"/>
                        <a:buChar char="•"/>
                      </a:pPr>
                      <a:r>
                        <a:rPr lang="en-US" sz="800" dirty="0"/>
                        <a:t>Fluticasone propionate </a:t>
                      </a:r>
                      <a:r>
                        <a:rPr lang="en-US" sz="800" dirty="0">
                          <a:solidFill>
                            <a:srgbClr val="FF0000"/>
                          </a:solidFill>
                        </a:rPr>
                        <a:t>(Flovent ®)</a:t>
                      </a:r>
                      <a:r>
                        <a:rPr lang="en-US" sz="800" dirty="0"/>
                        <a:t> 44mcg/act 1-2 puffs 2 times dai</a:t>
                      </a:r>
                      <a:r>
                        <a:rPr lang="en-US" sz="800" u="none" dirty="0"/>
                        <a:t>ly with a spacer</a:t>
                      </a:r>
                    </a:p>
                    <a:p>
                      <a:pPr marL="114300" lvl="0" indent="-114300">
                        <a:buFont typeface="Arial"/>
                        <a:buChar char="•"/>
                      </a:pPr>
                      <a:r>
                        <a:rPr lang="en-US" sz="800" u="none" dirty="0"/>
                        <a:t>Mometasone furoate (Asmanex ®) 50mcg/act 1 puff inhaled 1-2 times daily, or 100mcg/act 1 puff daily with a spacer</a:t>
                      </a:r>
                    </a:p>
                    <a:p>
                      <a:pPr marL="114300" lvl="0" indent="-114300">
                        <a:buFont typeface="Arial"/>
                        <a:buChar char="•"/>
                      </a:pPr>
                      <a:r>
                        <a:rPr lang="en-US" sz="800" u="none" dirty="0" err="1"/>
                        <a:t>Ciclesonide</a:t>
                      </a:r>
                      <a:r>
                        <a:rPr lang="en-US" sz="800" u="none" dirty="0"/>
                        <a:t> (</a:t>
                      </a:r>
                      <a:r>
                        <a:rPr lang="en-US" sz="800" u="none" dirty="0" err="1"/>
                        <a:t>Alvesco</a:t>
                      </a:r>
                      <a:r>
                        <a:rPr lang="en-US" sz="800" u="none" dirty="0"/>
                        <a:t> ®) 80mcg/act 1 puff daily with a spacer</a:t>
                      </a:r>
                    </a:p>
                    <a:p>
                      <a:pPr marL="0" lvl="0" indent="0">
                        <a:buNone/>
                      </a:pPr>
                      <a:endParaRPr lang="en-US" sz="800" u="sng" dirty="0"/>
                    </a:p>
                    <a:p>
                      <a:pPr marL="0" lvl="0" indent="0">
                        <a:buNone/>
                      </a:pPr>
                      <a:r>
                        <a:rPr lang="en-US" sz="800" u="sng" dirty="0"/>
                        <a:t>Nebulized</a:t>
                      </a:r>
                      <a:endParaRPr lang="en-US" sz="800" dirty="0"/>
                    </a:p>
                    <a:p>
                      <a:pPr marL="114300" lvl="0" indent="-114300">
                        <a:buFont typeface="Arial"/>
                        <a:buChar char="•"/>
                      </a:pPr>
                      <a:r>
                        <a:rPr lang="en-US" sz="800" u="none" strike="noStrike" noProof="0" dirty="0">
                          <a:solidFill>
                            <a:srgbClr val="515151"/>
                          </a:solidFill>
                        </a:rPr>
                        <a:t>Budesonide nebulized 0.5mg once daily </a:t>
                      </a:r>
                    </a:p>
                    <a:p>
                      <a:pPr marL="0" lvl="0" indent="0">
                        <a:buNone/>
                      </a:pPr>
                      <a:endParaRPr lang="en-US" sz="800" u="sng" strike="noStrike" noProof="0" dirty="0">
                        <a:solidFill>
                          <a:srgbClr val="515151"/>
                        </a:solidFill>
                      </a:endParaRPr>
                    </a:p>
                    <a:p>
                      <a:pPr marL="0" lvl="0" indent="0">
                        <a:buNone/>
                      </a:pPr>
                      <a:r>
                        <a:rPr lang="en-US" sz="800" u="sng" strike="noStrike" noProof="0" dirty="0">
                          <a:solidFill>
                            <a:srgbClr val="515151"/>
                          </a:solidFill>
                        </a:rPr>
                        <a:t>Dry powder inhaler (needs sufficient lips seal/ inspiratory force/ breath hold, usually age 8+) </a:t>
                      </a:r>
                      <a:endParaRPr lang="en-US" sz="800" dirty="0"/>
                    </a:p>
                    <a:p>
                      <a:pPr marL="0" lvl="0" indent="0">
                        <a:buNone/>
                      </a:pPr>
                      <a:r>
                        <a:rPr lang="en-US" sz="800" u="none" strike="noStrike" noProof="0" dirty="0">
                          <a:solidFill>
                            <a:srgbClr val="515151"/>
                          </a:solidFill>
                        </a:rPr>
                        <a:t>*** Allergy alert</a:t>
                      </a:r>
                    </a:p>
                    <a:p>
                      <a:pPr marL="114300" lvl="0" indent="-114300">
                        <a:buFont typeface="Arial"/>
                        <a:buChar char="•"/>
                      </a:pPr>
                      <a:r>
                        <a:rPr lang="en-US" sz="800" u="none" strike="noStrike" noProof="0" dirty="0">
                          <a:solidFill>
                            <a:srgbClr val="515151"/>
                          </a:solidFill>
                        </a:rPr>
                        <a:t>Pulmicort ® </a:t>
                      </a:r>
                      <a:r>
                        <a:rPr lang="en-US" sz="800" u="none" strike="noStrike" noProof="0" dirty="0" err="1">
                          <a:solidFill>
                            <a:srgbClr val="515151"/>
                          </a:solidFill>
                        </a:rPr>
                        <a:t>Flexhaler</a:t>
                      </a:r>
                      <a:r>
                        <a:rPr lang="en-US" sz="800" u="none" strike="noStrike" noProof="0" dirty="0">
                          <a:solidFill>
                            <a:srgbClr val="515151"/>
                          </a:solidFill>
                        </a:rPr>
                        <a:t> 90mcg/act 1-2 inhalation twice daily</a:t>
                      </a:r>
                    </a:p>
                    <a:p>
                      <a:pPr marL="114300" lvl="0" indent="-114300">
                        <a:buFont typeface="Arial"/>
                        <a:buChar char="•"/>
                      </a:pPr>
                      <a:r>
                        <a:rPr lang="en-US" sz="800" dirty="0"/>
                        <a:t>Mometasone furoate (Asmanex ®) </a:t>
                      </a:r>
                      <a:r>
                        <a:rPr lang="en-US" sz="800" dirty="0" err="1"/>
                        <a:t>Twisthaler</a:t>
                      </a:r>
                      <a:r>
                        <a:rPr lang="en-US" sz="800" dirty="0"/>
                        <a:t> 110mcg/act 1 inhalation once daily</a:t>
                      </a:r>
                    </a:p>
                    <a:p>
                      <a:pPr marL="114300" lvl="0" indent="-114300">
                        <a:buFont typeface="Arial"/>
                        <a:buChar char="•"/>
                      </a:pPr>
                      <a:r>
                        <a:rPr lang="en-US" sz="800" dirty="0"/>
                        <a:t>Fluticasone furoate (</a:t>
                      </a:r>
                      <a:r>
                        <a:rPr lang="en-US" sz="800" dirty="0" err="1"/>
                        <a:t>Arnuity</a:t>
                      </a:r>
                      <a:r>
                        <a:rPr lang="en-US" sz="800" dirty="0"/>
                        <a:t> ® Ellipta) 50mcg/act 1-2 inhalations 1-2 times daily</a:t>
                      </a:r>
                    </a:p>
                    <a:p>
                      <a:pPr marL="114300" lvl="0" indent="-114300">
                        <a:buFont typeface="Arial"/>
                        <a:buChar char="•"/>
                      </a:pPr>
                      <a:r>
                        <a:rPr lang="en-US" sz="800" dirty="0"/>
                        <a:t>Beclomethasone (</a:t>
                      </a:r>
                      <a:r>
                        <a:rPr lang="en-US" sz="800" dirty="0" err="1"/>
                        <a:t>Qvar</a:t>
                      </a:r>
                      <a:r>
                        <a:rPr lang="en-US" sz="800" dirty="0"/>
                        <a:t> ® </a:t>
                      </a:r>
                      <a:r>
                        <a:rPr lang="en-US" sz="800" dirty="0" err="1"/>
                        <a:t>Redihaler</a:t>
                      </a:r>
                      <a:r>
                        <a:rPr lang="en-US" sz="800" dirty="0"/>
                        <a:t>) </a:t>
                      </a:r>
                      <a:r>
                        <a:rPr lang="en-US" sz="800" u="none" strike="noStrike" noProof="0" dirty="0"/>
                        <a:t>40 mcg/puff 1-2 inhalations twice daily, or 80 mcg/puff 1-2 inhalations daily</a:t>
                      </a:r>
                    </a:p>
                    <a:p>
                      <a:pPr marL="114300" lvl="0" indent="-114300">
                        <a:buFont typeface="Arial"/>
                        <a:buChar char="•"/>
                      </a:pPr>
                      <a:r>
                        <a:rPr lang="en-US" sz="800" b="0" i="0" u="none" strike="noStrike" noProof="0" dirty="0">
                          <a:solidFill>
                            <a:srgbClr val="515151"/>
                          </a:solidFill>
                          <a:latin typeface="Arial"/>
                        </a:rPr>
                        <a:t>Fluticasone propionate </a:t>
                      </a:r>
                      <a:r>
                        <a:rPr lang="en-US" sz="800" b="0" i="0" u="none" strike="noStrike" noProof="0" dirty="0" err="1">
                          <a:solidFill>
                            <a:srgbClr val="515151"/>
                          </a:solidFill>
                          <a:latin typeface="Arial"/>
                        </a:rPr>
                        <a:t>diskus</a:t>
                      </a:r>
                      <a:r>
                        <a:rPr lang="en-US" sz="800" b="0" i="0" u="none" strike="noStrike" noProof="0" dirty="0">
                          <a:solidFill>
                            <a:srgbClr val="515151"/>
                          </a:solidFill>
                          <a:latin typeface="Arial"/>
                        </a:rPr>
                        <a:t> 100mcg/act 1 inhalation 1-2 times daily </a:t>
                      </a:r>
                      <a:endParaRPr lang="en-US" sz="800" u="none" strike="noStrike" noProof="0" dirty="0"/>
                    </a:p>
                    <a:p>
                      <a:pPr marL="114300" lvl="0" indent="-114300">
                        <a:buFont typeface="Arial"/>
                        <a:buChar char="•"/>
                      </a:pPr>
                      <a:endParaRPr lang="en-US" sz="800" u="none" strike="noStrike" noProof="0" dirty="0"/>
                    </a:p>
                  </a:txBody>
                  <a:tcPr/>
                </a:tc>
                <a:tc>
                  <a:txBody>
                    <a:bodyPr/>
                    <a:lstStyle/>
                    <a:p>
                      <a:pPr lvl="0">
                        <a:buNone/>
                      </a:pPr>
                      <a:r>
                        <a:rPr lang="en-US" sz="800" b="1" i="0" u="none" strike="noStrike" noProof="0" dirty="0">
                          <a:solidFill>
                            <a:srgbClr val="515151"/>
                          </a:solidFill>
                          <a:latin typeface="Arial"/>
                        </a:rPr>
                        <a:t>Low-dose ICS-formoterol:</a:t>
                      </a:r>
                      <a:endParaRPr lang="en-US" sz="800" b="0" i="0" u="none" strike="noStrike" noProof="0" dirty="0">
                        <a:solidFill>
                          <a:srgbClr val="515151"/>
                        </a:solidFill>
                        <a:latin typeface="Arial"/>
                      </a:endParaRPr>
                    </a:p>
                    <a:p>
                      <a:pPr lvl="0">
                        <a:buNone/>
                      </a:pPr>
                      <a:r>
                        <a:rPr lang="en-US" sz="800" b="0" i="0" u="sng" strike="noStrike" noProof="0" dirty="0">
                          <a:solidFill>
                            <a:srgbClr val="515151"/>
                          </a:solidFill>
                          <a:latin typeface="Arial"/>
                        </a:rPr>
                        <a:t>HFA (needs spacer)</a:t>
                      </a:r>
                      <a:endParaRPr lang="en-US" sz="800" b="0" i="0" u="none" strike="noStrike" noProof="0" dirty="0">
                        <a:solidFill>
                          <a:srgbClr val="515151"/>
                        </a:solidFill>
                        <a:latin typeface="Arial"/>
                      </a:endParaRPr>
                    </a:p>
                    <a:p>
                      <a:pPr marL="171450" lvl="0" indent="-171450">
                        <a:buClr>
                          <a:srgbClr val="515151"/>
                        </a:buClr>
                        <a:buFont typeface="Arial,Sans-Serif"/>
                        <a:buChar char="•"/>
                      </a:pPr>
                      <a:r>
                        <a:rPr lang="en-US" sz="800" b="0" i="0" u="none" strike="noStrike" noProof="0" dirty="0">
                          <a:solidFill>
                            <a:srgbClr val="515151"/>
                          </a:solidFill>
                          <a:latin typeface="Arial"/>
                        </a:rPr>
                        <a:t>Budesonide/formoterol (Symbicort ®) 80/4.5mcg/act 1 puff once daily, plus 1 puff as needed for rescue with a spacer (max 8 puffs daily)</a:t>
                      </a:r>
                      <a:endParaRPr lang="en-US" dirty="0"/>
                    </a:p>
                    <a:p>
                      <a:pPr lvl="0">
                        <a:buNone/>
                      </a:pPr>
                      <a:endParaRPr lang="en-US" sz="800" b="1" u="none" strike="noStrike" noProof="0" dirty="0">
                        <a:solidFill>
                          <a:srgbClr val="515151"/>
                        </a:solidFill>
                      </a:endParaRPr>
                    </a:p>
                    <a:p>
                      <a:pPr lvl="0">
                        <a:buNone/>
                      </a:pPr>
                      <a:r>
                        <a:rPr lang="en-US" sz="800" b="1" u="none" strike="noStrike" noProof="0" dirty="0">
                          <a:solidFill>
                            <a:srgbClr val="515151"/>
                          </a:solidFill>
                        </a:rPr>
                        <a:t>Medium dose ICS: </a:t>
                      </a:r>
                    </a:p>
                    <a:p>
                      <a:pPr lvl="0">
                        <a:buNone/>
                      </a:pPr>
                      <a:r>
                        <a:rPr lang="en-US" sz="800" u="sng" strike="noStrike" noProof="0" dirty="0">
                          <a:solidFill>
                            <a:srgbClr val="515151"/>
                          </a:solidFill>
                        </a:rPr>
                        <a:t>HFA (needs spacer)</a:t>
                      </a:r>
                      <a:endParaRPr lang="en-US" sz="800" u="none" strike="noStrike" noProof="0" dirty="0">
                        <a:solidFill>
                          <a:srgbClr val="515151"/>
                        </a:solidFill>
                      </a:endParaRPr>
                    </a:p>
                    <a:p>
                      <a:pPr marL="114300" lvl="0" indent="-114300">
                        <a:buClr>
                          <a:srgbClr val="515151"/>
                        </a:buClr>
                        <a:buFont typeface="Arial,Sans-Serif"/>
                        <a:buChar char="•"/>
                      </a:pPr>
                      <a:r>
                        <a:rPr lang="en-US" sz="800" u="none" strike="noStrike" noProof="0" dirty="0">
                          <a:solidFill>
                            <a:srgbClr val="515151"/>
                          </a:solidFill>
                        </a:rPr>
                        <a:t>Fluticasone propionate</a:t>
                      </a:r>
                      <a:r>
                        <a:rPr lang="en-US" sz="800" u="none" strike="noStrike" noProof="0" dirty="0">
                          <a:solidFill>
                            <a:srgbClr val="FF0000"/>
                          </a:solidFill>
                        </a:rPr>
                        <a:t> (Flovent ®) </a:t>
                      </a:r>
                      <a:r>
                        <a:rPr lang="en-US" sz="800" u="none" strike="noStrike" noProof="0" dirty="0">
                          <a:solidFill>
                            <a:srgbClr val="515151"/>
                          </a:solidFill>
                        </a:rPr>
                        <a:t>110 mcg/act 1 puff twice daily or 1 puff AM/ 2 puff PM with a spacer</a:t>
                      </a:r>
                    </a:p>
                    <a:p>
                      <a:pPr marL="114300" lvl="0" indent="-114300">
                        <a:buClr>
                          <a:srgbClr val="515151"/>
                        </a:buClr>
                        <a:buFont typeface="Arial,Sans-Serif"/>
                        <a:buChar char="•"/>
                      </a:pPr>
                      <a:r>
                        <a:rPr lang="en-US" sz="800" u="none" strike="noStrike" noProof="0" dirty="0">
                          <a:solidFill>
                            <a:srgbClr val="515151"/>
                          </a:solidFill>
                        </a:rPr>
                        <a:t>Mometasone furoate (Asmanex ®) 50mcg/act 2-3 puff twice daily, or 100mcg/act 1 puff twice daily with a spacer</a:t>
                      </a:r>
                    </a:p>
                    <a:p>
                      <a:pPr marL="114300" lvl="0" indent="-114300">
                        <a:buClr>
                          <a:srgbClr val="515151"/>
                        </a:buClr>
                        <a:buFont typeface="Arial,Sans-Serif"/>
                        <a:buChar char="•"/>
                      </a:pPr>
                      <a:r>
                        <a:rPr lang="en-US" sz="800" u="none" strike="noStrike" noProof="0" dirty="0" err="1">
                          <a:solidFill>
                            <a:srgbClr val="515151"/>
                          </a:solidFill>
                        </a:rPr>
                        <a:t>Ciclesonide</a:t>
                      </a:r>
                      <a:r>
                        <a:rPr lang="en-US" sz="800" u="none" strike="noStrike" noProof="0" dirty="0">
                          <a:solidFill>
                            <a:srgbClr val="515151"/>
                          </a:solidFill>
                        </a:rPr>
                        <a:t> (</a:t>
                      </a:r>
                      <a:r>
                        <a:rPr lang="en-US" sz="800" u="none" strike="noStrike" noProof="0" dirty="0" err="1">
                          <a:solidFill>
                            <a:srgbClr val="515151"/>
                          </a:solidFill>
                        </a:rPr>
                        <a:t>Alvesco</a:t>
                      </a:r>
                      <a:r>
                        <a:rPr lang="en-US" sz="800" u="none" strike="noStrike" noProof="0" dirty="0">
                          <a:solidFill>
                            <a:srgbClr val="515151"/>
                          </a:solidFill>
                        </a:rPr>
                        <a:t> ® ) 80mcg/act 1 puff twice daily, or 160mcg/act 1 puff daily with a spacer</a:t>
                      </a:r>
                    </a:p>
                    <a:p>
                      <a:pPr marL="0" lvl="0" indent="0">
                        <a:buClr>
                          <a:srgbClr val="515151"/>
                        </a:buClr>
                        <a:buNone/>
                      </a:pPr>
                      <a:endParaRPr lang="en-US" sz="800" u="sng" strike="noStrike" noProof="0" dirty="0">
                        <a:solidFill>
                          <a:srgbClr val="515151"/>
                        </a:solidFill>
                      </a:endParaRPr>
                    </a:p>
                    <a:p>
                      <a:pPr marL="0" lvl="0" indent="0">
                        <a:buNone/>
                      </a:pPr>
                      <a:r>
                        <a:rPr lang="en-US" sz="800" u="sng" strike="noStrike" noProof="0" dirty="0">
                          <a:solidFill>
                            <a:srgbClr val="515151"/>
                          </a:solidFill>
                        </a:rPr>
                        <a:t>Nebulized</a:t>
                      </a:r>
                      <a:endParaRPr lang="en-US" sz="800" dirty="0"/>
                    </a:p>
                    <a:p>
                      <a:pPr marL="114300" lvl="0" indent="-114300">
                        <a:buClr>
                          <a:srgbClr val="515151"/>
                        </a:buClr>
                        <a:buFont typeface="Arial,Sans-Serif"/>
                        <a:buChar char="•"/>
                      </a:pPr>
                      <a:r>
                        <a:rPr lang="en-US" sz="800" u="none" strike="noStrike" noProof="0" dirty="0">
                          <a:solidFill>
                            <a:srgbClr val="515151"/>
                          </a:solidFill>
                        </a:rPr>
                        <a:t>Budesonide nebulized 0.5mg twice daily or 1 mg once daily</a:t>
                      </a:r>
                    </a:p>
                    <a:p>
                      <a:pPr lvl="0">
                        <a:buNone/>
                      </a:pPr>
                      <a:endParaRPr lang="en-US" sz="800" u="sng" strike="noStrike" noProof="0" dirty="0">
                        <a:solidFill>
                          <a:srgbClr val="515151"/>
                        </a:solidFill>
                      </a:endParaRPr>
                    </a:p>
                    <a:p>
                      <a:pPr lvl="0">
                        <a:buNone/>
                      </a:pPr>
                      <a:r>
                        <a:rPr lang="en-US" sz="800" u="sng" strike="noStrike" noProof="0" dirty="0">
                          <a:solidFill>
                            <a:srgbClr val="515151"/>
                          </a:solidFill>
                        </a:rPr>
                        <a:t>Dry powder inhaler (needs sufficient </a:t>
                      </a:r>
                      <a:r>
                        <a:rPr lang="en-US" sz="800" b="0" i="0" u="sng" strike="noStrike" noProof="0" dirty="0">
                          <a:solidFill>
                            <a:srgbClr val="515151"/>
                          </a:solidFill>
                          <a:latin typeface="Arial"/>
                        </a:rPr>
                        <a:t>lip seal/ inspiratory force/ breath hold</a:t>
                      </a:r>
                      <a:r>
                        <a:rPr lang="en-US" sz="800" u="sng" strike="noStrike" noProof="0" dirty="0">
                          <a:solidFill>
                            <a:srgbClr val="515151"/>
                          </a:solidFill>
                        </a:rPr>
                        <a:t>, usually age 8+)</a:t>
                      </a:r>
                      <a:endParaRPr lang="en-US" sz="800" dirty="0"/>
                    </a:p>
                    <a:p>
                      <a:pPr lvl="0">
                        <a:buNone/>
                      </a:pPr>
                      <a:r>
                        <a:rPr lang="en-US" sz="800" u="none" strike="noStrike" noProof="0" dirty="0">
                          <a:solidFill>
                            <a:srgbClr val="515151"/>
                          </a:solidFill>
                        </a:rPr>
                        <a:t>*** Allergy alert </a:t>
                      </a:r>
                      <a:endParaRPr lang="en-US" sz="800" u="sng" strike="noStrike" noProof="0" dirty="0">
                        <a:solidFill>
                          <a:srgbClr val="515151"/>
                        </a:solidFill>
                      </a:endParaRPr>
                    </a:p>
                    <a:p>
                      <a:pPr marL="114300" lvl="0" indent="-114300">
                        <a:buFont typeface="Arial"/>
                        <a:buChar char="•"/>
                      </a:pPr>
                      <a:r>
                        <a:rPr lang="en-US" sz="800" u="none" strike="noStrike" noProof="0" dirty="0">
                          <a:solidFill>
                            <a:srgbClr val="515151"/>
                          </a:solidFill>
                        </a:rPr>
                        <a:t>Pulmicort ® </a:t>
                      </a:r>
                      <a:r>
                        <a:rPr lang="en-US" sz="800" u="none" strike="noStrike" noProof="0" dirty="0" err="1">
                          <a:solidFill>
                            <a:srgbClr val="515151"/>
                          </a:solidFill>
                        </a:rPr>
                        <a:t>Flexhaler</a:t>
                      </a:r>
                      <a:r>
                        <a:rPr lang="en-US" sz="800" u="none" strike="noStrike" noProof="0" dirty="0">
                          <a:solidFill>
                            <a:srgbClr val="515151"/>
                          </a:solidFill>
                        </a:rPr>
                        <a:t>  180mcg/act 1-2 inhalations twice daily</a:t>
                      </a:r>
                      <a:endParaRPr lang="en-US" sz="800" u="sng" strike="noStrike" noProof="0" dirty="0">
                        <a:solidFill>
                          <a:srgbClr val="515151"/>
                        </a:solidFill>
                      </a:endParaRPr>
                    </a:p>
                    <a:p>
                      <a:pPr marL="114300" lvl="0" indent="-114300">
                        <a:buFont typeface="Arial"/>
                        <a:buChar char="•"/>
                      </a:pPr>
                      <a:r>
                        <a:rPr lang="en-US" sz="800" u="none" strike="noStrike" noProof="0" dirty="0">
                          <a:solidFill>
                            <a:srgbClr val="515151"/>
                          </a:solidFill>
                        </a:rPr>
                        <a:t>Mometasone furoate (Asmanex ®) </a:t>
                      </a:r>
                      <a:r>
                        <a:rPr lang="en-US" sz="800" u="none" strike="noStrike" noProof="0" dirty="0" err="1">
                          <a:solidFill>
                            <a:srgbClr val="515151"/>
                          </a:solidFill>
                        </a:rPr>
                        <a:t>Twisthaler</a:t>
                      </a:r>
                      <a:r>
                        <a:rPr lang="en-US" sz="800" u="none" strike="noStrike" noProof="0" dirty="0">
                          <a:solidFill>
                            <a:srgbClr val="515151"/>
                          </a:solidFill>
                        </a:rPr>
                        <a:t> 110mcg/act 1 inhalation twice daily, or 220mcg/act 1 inhalation daily</a:t>
                      </a:r>
                    </a:p>
                    <a:p>
                      <a:pPr marL="114300" lvl="0" indent="-114300">
                        <a:buFont typeface="Arial"/>
                        <a:buChar char="•"/>
                      </a:pPr>
                      <a:r>
                        <a:rPr lang="en-US" sz="800" u="none" strike="noStrike" noProof="0" dirty="0">
                          <a:solidFill>
                            <a:srgbClr val="515151"/>
                          </a:solidFill>
                        </a:rPr>
                        <a:t>Fluticasone furoate (</a:t>
                      </a:r>
                      <a:r>
                        <a:rPr lang="en-US" sz="800" u="none" strike="noStrike" noProof="0" dirty="0" err="1">
                          <a:solidFill>
                            <a:srgbClr val="515151"/>
                          </a:solidFill>
                        </a:rPr>
                        <a:t>Arnuity</a:t>
                      </a:r>
                      <a:r>
                        <a:rPr lang="en-US" sz="800" u="none" strike="noStrike" noProof="0" dirty="0">
                          <a:solidFill>
                            <a:srgbClr val="515151"/>
                          </a:solidFill>
                        </a:rPr>
                        <a:t> ® Ellipta) 50mcg/act 3-4 inhalations twice daily, 100mcg/act 1 inhalation AM/ 2 inhalations PM or 2 inhalations twice daily</a:t>
                      </a:r>
                    </a:p>
                    <a:p>
                      <a:pPr marL="114300" lvl="0" indent="-114300">
                        <a:buFont typeface="Arial"/>
                        <a:buChar char="•"/>
                      </a:pPr>
                      <a:r>
                        <a:rPr lang="en-US" sz="800" u="none" strike="noStrike" noProof="0" dirty="0">
                          <a:solidFill>
                            <a:srgbClr val="515151"/>
                          </a:solidFill>
                        </a:rPr>
                        <a:t>Beclomethasone (</a:t>
                      </a:r>
                      <a:r>
                        <a:rPr lang="en-US" sz="800" u="none" strike="noStrike" noProof="0" err="1">
                          <a:solidFill>
                            <a:srgbClr val="515151"/>
                          </a:solidFill>
                        </a:rPr>
                        <a:t>Qvar</a:t>
                      </a:r>
                      <a:r>
                        <a:rPr lang="en-US" sz="800" u="none" strike="noStrike" noProof="0" dirty="0">
                          <a:solidFill>
                            <a:srgbClr val="515151"/>
                          </a:solidFill>
                        </a:rPr>
                        <a:t> ® </a:t>
                      </a:r>
                      <a:r>
                        <a:rPr lang="en-US" sz="800" u="none" strike="noStrike" noProof="0" err="1">
                          <a:solidFill>
                            <a:srgbClr val="515151"/>
                          </a:solidFill>
                        </a:rPr>
                        <a:t>Redihaler</a:t>
                      </a:r>
                      <a:r>
                        <a:rPr lang="en-US" sz="800" u="none" strike="noStrike" noProof="0" dirty="0">
                          <a:solidFill>
                            <a:srgbClr val="515151"/>
                          </a:solidFill>
                        </a:rPr>
                        <a:t>) 40 mcg/puff 2-4 inhalations twice daily, or 80 mcg/puff 1-2 inhalations twice daily</a:t>
                      </a:r>
                    </a:p>
                    <a:p>
                      <a:pPr marL="114300" lvl="0" indent="-114300">
                        <a:buFont typeface="Arial"/>
                        <a:buChar char="•"/>
                      </a:pPr>
                      <a:r>
                        <a:rPr lang="en-US" sz="800" b="0" i="0" u="none" strike="noStrike" noProof="0" dirty="0">
                          <a:solidFill>
                            <a:srgbClr val="515151"/>
                          </a:solidFill>
                          <a:latin typeface="Arial"/>
                        </a:rPr>
                        <a:t>Fluticasone propionate </a:t>
                      </a:r>
                      <a:r>
                        <a:rPr lang="en-US" sz="800" b="0" i="0" u="none" strike="noStrike" noProof="0" err="1">
                          <a:solidFill>
                            <a:srgbClr val="515151"/>
                          </a:solidFill>
                          <a:latin typeface="Arial"/>
                        </a:rPr>
                        <a:t>diskus</a:t>
                      </a:r>
                      <a:r>
                        <a:rPr lang="en-US" sz="800" b="0" i="0" u="none" strike="noStrike" noProof="0" dirty="0">
                          <a:solidFill>
                            <a:srgbClr val="515151"/>
                          </a:solidFill>
                          <a:latin typeface="Arial"/>
                        </a:rPr>
                        <a:t> 100mcg/act 3 inhalations daily, or 2 inhalations twice a day </a:t>
                      </a:r>
                      <a:endParaRPr lang="en-US" dirty="0"/>
                    </a:p>
                  </a:txBody>
                  <a:tcPr/>
                </a:tc>
                <a:tc>
                  <a:txBody>
                    <a:bodyPr/>
                    <a:lstStyle/>
                    <a:p>
                      <a:pPr marL="114300" marR="0" lvl="0" indent="-114300" algn="l">
                        <a:lnSpc>
                          <a:spcPct val="100000"/>
                        </a:lnSpc>
                        <a:spcBef>
                          <a:spcPts val="750"/>
                        </a:spcBef>
                        <a:spcAft>
                          <a:spcPts val="0"/>
                        </a:spcAft>
                        <a:buClr>
                          <a:srgbClr val="515151"/>
                        </a:buClr>
                        <a:buFont typeface="Arial,Sans-Serif"/>
                        <a:buChar char="•"/>
                      </a:pPr>
                      <a:r>
                        <a:rPr lang="en-US" sz="800" u="none" strike="noStrike" noProof="0" dirty="0">
                          <a:solidFill>
                            <a:srgbClr val="515151"/>
                          </a:solidFill>
                        </a:rPr>
                        <a:t>4 puffs of Albuterol mdi is equivalent to 2.5mg nebulized</a:t>
                      </a:r>
                    </a:p>
                    <a:p>
                      <a:pPr marL="114300" marR="0" lvl="0" indent="-114300" algn="l">
                        <a:lnSpc>
                          <a:spcPct val="100000"/>
                        </a:lnSpc>
                        <a:spcBef>
                          <a:spcPts val="750"/>
                        </a:spcBef>
                        <a:spcAft>
                          <a:spcPts val="0"/>
                        </a:spcAft>
                        <a:buClr>
                          <a:srgbClr val="515151"/>
                        </a:buClr>
                        <a:buFont typeface="Arial,Sans-Serif"/>
                        <a:buChar char="•"/>
                      </a:pPr>
                      <a:r>
                        <a:rPr lang="en-US" sz="800" u="none" strike="noStrike" noProof="0" dirty="0">
                          <a:solidFill>
                            <a:srgbClr val="FF0000"/>
                          </a:solidFill>
                        </a:rPr>
                        <a:t>Be aware that GSK will cease manufacture of all brand Flovent products after Dec 2023</a:t>
                      </a:r>
                    </a:p>
                    <a:p>
                      <a:pPr marL="114300" marR="0" lvl="0" indent="-113665" algn="l">
                        <a:lnSpc>
                          <a:spcPct val="100000"/>
                        </a:lnSpc>
                        <a:spcBef>
                          <a:spcPts val="375"/>
                        </a:spcBef>
                        <a:spcAft>
                          <a:spcPts val="0"/>
                        </a:spcAft>
                        <a:buClr>
                          <a:srgbClr val="515151"/>
                        </a:buClr>
                        <a:buFont typeface="Arial,Sans-Serif"/>
                        <a:buChar char="•"/>
                      </a:pPr>
                      <a:r>
                        <a:rPr lang="en-US" sz="800" u="none" strike="noStrike" noProof="0" dirty="0">
                          <a:solidFill>
                            <a:srgbClr val="515151"/>
                          </a:solidFill>
                        </a:rPr>
                        <a:t>Generic fluticasone inhaler may be available without PA for a limited period (MassHealth up to 12yo as of April 10, 2024); </a:t>
                      </a:r>
                    </a:p>
                    <a:p>
                      <a:pPr marL="114300" marR="0" lvl="0" indent="-113665" algn="l">
                        <a:lnSpc>
                          <a:spcPct val="100000"/>
                        </a:lnSpc>
                        <a:spcBef>
                          <a:spcPts val="375"/>
                        </a:spcBef>
                        <a:spcAft>
                          <a:spcPts val="0"/>
                        </a:spcAft>
                        <a:buClr>
                          <a:srgbClr val="515151"/>
                        </a:buClr>
                        <a:buFont typeface="Arial,Sans-Serif"/>
                        <a:buChar char="•"/>
                      </a:pPr>
                      <a:r>
                        <a:rPr lang="en-US" sz="800" b="0" i="0" u="none" strike="noStrike" noProof="0" dirty="0" err="1">
                          <a:solidFill>
                            <a:srgbClr val="515151"/>
                          </a:solidFill>
                          <a:latin typeface="Arial"/>
                        </a:rPr>
                        <a:t>Ciclesonide</a:t>
                      </a:r>
                      <a:r>
                        <a:rPr lang="en-US" sz="800" b="0" i="0" u="none" strike="noStrike" noProof="0" dirty="0">
                          <a:solidFill>
                            <a:srgbClr val="515151"/>
                          </a:solidFill>
                          <a:latin typeface="Arial"/>
                        </a:rPr>
                        <a:t> is not FDA approved for &lt;12 years (although approved for &gt;6 years in Canada and Europe)</a:t>
                      </a:r>
                      <a:endParaRPr lang="en-US" sz="800" u="none" strike="noStrike" noProof="0" dirty="0">
                        <a:solidFill>
                          <a:srgbClr val="515151"/>
                        </a:solidFill>
                      </a:endParaRPr>
                    </a:p>
                    <a:p>
                      <a:pPr marL="635" marR="0" lvl="0" indent="0" algn="l">
                        <a:lnSpc>
                          <a:spcPct val="100000"/>
                        </a:lnSpc>
                        <a:spcBef>
                          <a:spcPts val="375"/>
                        </a:spcBef>
                        <a:spcAft>
                          <a:spcPts val="0"/>
                        </a:spcAft>
                        <a:buClr>
                          <a:srgbClr val="515151"/>
                        </a:buClr>
                        <a:buNone/>
                      </a:pPr>
                      <a:r>
                        <a:rPr lang="en-US" sz="800" u="none" strike="noStrike" noProof="0" dirty="0">
                          <a:solidFill>
                            <a:srgbClr val="515151"/>
                          </a:solidFill>
                        </a:rPr>
                        <a:t>*** Avoid in patients with severe protein allergy: very rare anaphylactic reactions have been reported with DPI formulations, which may include lactose as stabilizing excipient. </a:t>
                      </a:r>
                    </a:p>
                    <a:p>
                      <a:pPr marL="635" marR="0" lvl="0" indent="0" algn="l">
                        <a:lnSpc>
                          <a:spcPct val="100000"/>
                        </a:lnSpc>
                        <a:spcBef>
                          <a:spcPts val="375"/>
                        </a:spcBef>
                        <a:spcAft>
                          <a:spcPts val="0"/>
                        </a:spcAft>
                        <a:buClr>
                          <a:srgbClr val="515151"/>
                        </a:buClr>
                        <a:buNone/>
                      </a:pPr>
                      <a:endParaRPr lang="en-US" sz="800" u="none" strike="noStrike" noProof="0" dirty="0">
                        <a:solidFill>
                          <a:srgbClr val="515151"/>
                        </a:solidFill>
                      </a:endParaRPr>
                    </a:p>
                    <a:p>
                      <a:pPr marL="635" marR="0" lvl="0" indent="0" algn="l">
                        <a:lnSpc>
                          <a:spcPct val="100000"/>
                        </a:lnSpc>
                        <a:spcBef>
                          <a:spcPts val="375"/>
                        </a:spcBef>
                        <a:spcAft>
                          <a:spcPts val="0"/>
                        </a:spcAft>
                        <a:buClr>
                          <a:srgbClr val="515151"/>
                        </a:buClr>
                        <a:buNone/>
                      </a:pPr>
                      <a:endParaRPr lang="en-US" sz="700" u="none" strike="noStrike" noProof="0" dirty="0">
                        <a:solidFill>
                          <a:srgbClr val="515151"/>
                        </a:solidFill>
                      </a:endParaRPr>
                    </a:p>
                  </a:txBody>
                  <a:tcPr/>
                </a:tc>
                <a:extLst>
                  <a:ext uri="{0D108BD9-81ED-4DB2-BD59-A6C34878D82A}">
                    <a16:rowId xmlns:a16="http://schemas.microsoft.com/office/drawing/2014/main" val="1387230522"/>
                  </a:ext>
                </a:extLst>
              </a:tr>
            </a:tbl>
          </a:graphicData>
        </a:graphic>
      </p:graphicFrame>
      <p:sp>
        <p:nvSpPr>
          <p:cNvPr id="2" name="TextBox 1">
            <a:extLst>
              <a:ext uri="{FF2B5EF4-FFF2-40B4-BE49-F238E27FC236}">
                <a16:creationId xmlns:a16="http://schemas.microsoft.com/office/drawing/2014/main" id="{78AF0CA1-142C-62E9-0700-CD810277A4BB}"/>
              </a:ext>
            </a:extLst>
          </p:cNvPr>
          <p:cNvSpPr txBox="1"/>
          <p:nvPr/>
        </p:nvSpPr>
        <p:spPr>
          <a:xfrm>
            <a:off x="257052" y="114791"/>
            <a:ext cx="8315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F9F"/>
                </a:solidFill>
                <a:latin typeface="Arial Black"/>
              </a:rPr>
              <a:t>Age 5-11: Dosing chart for asthma medications</a:t>
            </a:r>
            <a:r>
              <a:rPr lang="en-US" sz="2400" dirty="0">
                <a:solidFill>
                  <a:srgbClr val="000F9F"/>
                </a:solidFill>
                <a:latin typeface="Arial Black"/>
              </a:rPr>
              <a:t>​</a:t>
            </a:r>
            <a:endParaRPr lang="en-US" dirty="0"/>
          </a:p>
        </p:txBody>
      </p:sp>
      <p:sp>
        <p:nvSpPr>
          <p:cNvPr id="4" name="TextBox 3">
            <a:extLst>
              <a:ext uri="{FF2B5EF4-FFF2-40B4-BE49-F238E27FC236}">
                <a16:creationId xmlns:a16="http://schemas.microsoft.com/office/drawing/2014/main" id="{0CF2AA93-254C-F917-7708-7D1C44BA2C81}"/>
              </a:ext>
            </a:extLst>
          </p:cNvPr>
          <p:cNvSpPr txBox="1"/>
          <p:nvPr/>
        </p:nvSpPr>
        <p:spPr>
          <a:xfrm>
            <a:off x="258099" y="526100"/>
            <a:ext cx="838106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Arial"/>
              </a:rPr>
              <a:t>Adapted from NAEPP, GINA and </a:t>
            </a:r>
            <a:r>
              <a:rPr lang="en-US" sz="1000" i="1" dirty="0" err="1">
                <a:cs typeface="Arial"/>
              </a:rPr>
              <a:t>UptoDate</a:t>
            </a:r>
            <a:r>
              <a:rPr lang="en-US" sz="1000" i="1" dirty="0">
                <a:cs typeface="Arial"/>
              </a:rPr>
              <a:t>. Low and medium dose ranges are provided for each treatment step and categorized by type of inhaled medication. </a:t>
            </a:r>
            <a:r>
              <a:rPr lang="en-US" sz="1000" i="1" u="sng" dirty="0">
                <a:cs typeface="Arial"/>
              </a:rPr>
              <a:t>Do NOT use dose ranges in actual prescriptions. Be precise in medication directions.</a:t>
            </a:r>
            <a:r>
              <a:rPr lang="en-US" sz="1000" i="1" dirty="0">
                <a:cs typeface="Arial"/>
              </a:rPr>
              <a:t> </a:t>
            </a:r>
            <a:endParaRPr lang="en-US">
              <a:cs typeface="Arial"/>
            </a:endParaRPr>
          </a:p>
          <a:p>
            <a:r>
              <a:rPr lang="en-US" sz="1000" i="1" dirty="0">
                <a:cs typeface="Arial"/>
              </a:rPr>
              <a:t>Consider starting with lowest dosing and titrate to achieve good asthma control (see slides 6-9). </a:t>
            </a:r>
          </a:p>
          <a:p>
            <a:r>
              <a:rPr lang="en-US" sz="1000" i="1" dirty="0">
                <a:cs typeface="Arial"/>
              </a:rPr>
              <a:t>You can make dosing changes </a:t>
            </a:r>
            <a:r>
              <a:rPr lang="en-US" sz="1000" i="1" u="sng" dirty="0">
                <a:cs typeface="Arial"/>
              </a:rPr>
              <a:t>within or between </a:t>
            </a:r>
            <a:r>
              <a:rPr lang="en-US" sz="1000" i="1" dirty="0">
                <a:cs typeface="Arial"/>
              </a:rPr>
              <a:t>each step to reach goals. </a:t>
            </a:r>
            <a:endParaRPr lang="en-US" sz="1000" dirty="0">
              <a:cs typeface="Arial"/>
            </a:endParaRPr>
          </a:p>
          <a:p>
            <a:endParaRPr lang="en-US" sz="1000" i="1" dirty="0">
              <a:cs typeface="Arial"/>
            </a:endParaRPr>
          </a:p>
          <a:p>
            <a:endParaRPr lang="en-US" sz="1000" i="1" dirty="0">
              <a:cs typeface="Arial"/>
            </a:endParaRPr>
          </a:p>
        </p:txBody>
      </p:sp>
    </p:spTree>
    <p:extLst>
      <p:ext uri="{BB962C8B-B14F-4D97-AF65-F5344CB8AC3E}">
        <p14:creationId xmlns:p14="http://schemas.microsoft.com/office/powerpoint/2010/main" val="72016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F7E27491-0ED4-82FE-529D-8E7391AFD8AD}"/>
              </a:ext>
            </a:extLst>
          </p:cNvPr>
          <p:cNvGraphicFramePr>
            <a:graphicFrameLocks noGrp="1"/>
          </p:cNvGraphicFramePr>
          <p:nvPr>
            <p:ph sz="quarter" idx="4"/>
            <p:extLst>
              <p:ext uri="{D42A27DB-BD31-4B8C-83A1-F6EECF244321}">
                <p14:modId xmlns:p14="http://schemas.microsoft.com/office/powerpoint/2010/main" val="3815541144"/>
              </p:ext>
            </p:extLst>
          </p:nvPr>
        </p:nvGraphicFramePr>
        <p:xfrm>
          <a:off x="311106" y="1478252"/>
          <a:ext cx="8433463" cy="5210771"/>
        </p:xfrm>
        <a:graphic>
          <a:graphicData uri="http://schemas.openxmlformats.org/drawingml/2006/table">
            <a:tbl>
              <a:tblPr firstRow="1" bandRow="1">
                <a:tableStyleId>{21E4AEA4-8DFA-4A89-87EB-49C32662AFE0}</a:tableStyleId>
              </a:tblPr>
              <a:tblGrid>
                <a:gridCol w="2137093">
                  <a:extLst>
                    <a:ext uri="{9D8B030D-6E8A-4147-A177-3AD203B41FA5}">
                      <a16:colId xmlns:a16="http://schemas.microsoft.com/office/drawing/2014/main" val="197766539"/>
                    </a:ext>
                  </a:extLst>
                </a:gridCol>
                <a:gridCol w="2137093">
                  <a:extLst>
                    <a:ext uri="{9D8B030D-6E8A-4147-A177-3AD203B41FA5}">
                      <a16:colId xmlns:a16="http://schemas.microsoft.com/office/drawing/2014/main" val="3566412210"/>
                    </a:ext>
                  </a:extLst>
                </a:gridCol>
                <a:gridCol w="2137093">
                  <a:extLst>
                    <a:ext uri="{9D8B030D-6E8A-4147-A177-3AD203B41FA5}">
                      <a16:colId xmlns:a16="http://schemas.microsoft.com/office/drawing/2014/main" val="1889923546"/>
                    </a:ext>
                  </a:extLst>
                </a:gridCol>
                <a:gridCol w="2022184">
                  <a:extLst>
                    <a:ext uri="{9D8B030D-6E8A-4147-A177-3AD203B41FA5}">
                      <a16:colId xmlns:a16="http://schemas.microsoft.com/office/drawing/2014/main" val="4270362180"/>
                    </a:ext>
                  </a:extLst>
                </a:gridCol>
              </a:tblGrid>
              <a:tr h="294334">
                <a:tc gridSpan="4">
                  <a:txBody>
                    <a:bodyPr/>
                    <a:lstStyle/>
                    <a:p>
                      <a:pPr lvl="0" algn="ctr">
                        <a:lnSpc>
                          <a:spcPct val="100000"/>
                        </a:lnSpc>
                        <a:spcBef>
                          <a:spcPts val="0"/>
                        </a:spcBef>
                        <a:spcAft>
                          <a:spcPts val="0"/>
                        </a:spcAft>
                        <a:buNone/>
                      </a:pPr>
                      <a:r>
                        <a:rPr lang="en-US" sz="1100" b="1" i="0" u="none" strike="noStrike" noProof="0" dirty="0">
                          <a:solidFill>
                            <a:srgbClr val="FFFFFF"/>
                          </a:solidFill>
                          <a:latin typeface="Arial"/>
                        </a:rPr>
                        <a:t>Stepwise Approach for Management of Asthma (based on 2020 updates)</a:t>
                      </a:r>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526854970"/>
                  </a:ext>
                </a:extLst>
              </a:tr>
              <a:tr h="313957">
                <a:tc>
                  <a:txBody>
                    <a:bodyPr/>
                    <a:lstStyle/>
                    <a:p>
                      <a:pPr algn="ctr"/>
                      <a:r>
                        <a:rPr lang="en-US" sz="1200" b="1" dirty="0"/>
                        <a:t>Step 1</a:t>
                      </a:r>
                    </a:p>
                  </a:txBody>
                  <a:tcPr anchor="ctr"/>
                </a:tc>
                <a:tc>
                  <a:txBody>
                    <a:bodyPr/>
                    <a:lstStyle/>
                    <a:p>
                      <a:pPr algn="ctr"/>
                      <a:r>
                        <a:rPr lang="en-US" sz="1200" b="1" dirty="0"/>
                        <a:t>Step 2</a:t>
                      </a:r>
                    </a:p>
                  </a:txBody>
                  <a:tcPr anchor="ctr"/>
                </a:tc>
                <a:tc>
                  <a:txBody>
                    <a:bodyPr/>
                    <a:lstStyle/>
                    <a:p>
                      <a:pPr algn="ctr"/>
                      <a:r>
                        <a:rPr lang="en-US" sz="1200" b="1" dirty="0"/>
                        <a:t>Step 3</a:t>
                      </a:r>
                    </a:p>
                  </a:txBody>
                  <a:tcPr anchor="ctr"/>
                </a:tc>
                <a:tc>
                  <a:txBody>
                    <a:bodyPr/>
                    <a:lstStyle/>
                    <a:p>
                      <a:pPr lvl="0" algn="ctr">
                        <a:buNone/>
                      </a:pPr>
                      <a:r>
                        <a:rPr lang="en-US" sz="1200" b="1" dirty="0"/>
                        <a:t>Notes</a:t>
                      </a:r>
                    </a:p>
                  </a:txBody>
                  <a:tcPr anchor="ctr"/>
                </a:tc>
                <a:extLst>
                  <a:ext uri="{0D108BD9-81ED-4DB2-BD59-A6C34878D82A}">
                    <a16:rowId xmlns:a16="http://schemas.microsoft.com/office/drawing/2014/main" val="516039530"/>
                  </a:ext>
                </a:extLst>
              </a:tr>
              <a:tr h="1948542">
                <a:tc>
                  <a:txBody>
                    <a:bodyPr/>
                    <a:lstStyle/>
                    <a:p>
                      <a:r>
                        <a:rPr lang="en-US" sz="800" b="1" dirty="0">
                          <a:solidFill>
                            <a:srgbClr val="515151"/>
                          </a:solidFill>
                        </a:rPr>
                        <a:t>SABA:</a:t>
                      </a:r>
                      <a:r>
                        <a:rPr lang="en-US" sz="800" dirty="0">
                          <a:solidFill>
                            <a:srgbClr val="515151"/>
                          </a:solidFill>
                        </a:rPr>
                        <a:t> 2-4 puffs as needed or 2.5mg nebulized every 4 to 8 hours PRN</a:t>
                      </a:r>
                    </a:p>
                    <a:p>
                      <a:pPr lvl="0">
                        <a:buNone/>
                      </a:pPr>
                      <a:endParaRPr lang="en-US" sz="800" dirty="0">
                        <a:solidFill>
                          <a:srgbClr val="515151"/>
                        </a:solidFill>
                      </a:endParaRPr>
                    </a:p>
                    <a:p>
                      <a:pPr lvl="0">
                        <a:buNone/>
                      </a:pPr>
                      <a:r>
                        <a:rPr lang="en-US" sz="800" b="1" dirty="0">
                          <a:solidFill>
                            <a:srgbClr val="515151"/>
                          </a:solidFill>
                        </a:rPr>
                        <a:t>Intermittent ICS (GINA guideline)</a:t>
                      </a:r>
                    </a:p>
                    <a:p>
                      <a:pPr lvl="0">
                        <a:buNone/>
                      </a:pPr>
                      <a:r>
                        <a:rPr lang="en-US" sz="800" u="none" strike="noStrike" noProof="0" dirty="0">
                          <a:solidFill>
                            <a:srgbClr val="515151"/>
                          </a:solidFill>
                        </a:rPr>
                        <a:t>(Same dosing as step 2 low-dose ICS). Use for 7 days at first sign of URI.</a:t>
                      </a:r>
                      <a:endParaRPr lang="en-US" dirty="0"/>
                    </a:p>
                    <a:p>
                      <a:pPr lvl="0">
                        <a:buNone/>
                      </a:pPr>
                      <a:endParaRPr lang="en-US" sz="800" dirty="0">
                        <a:solidFill>
                          <a:srgbClr val="515151"/>
                        </a:solidFill>
                      </a:endParaRPr>
                    </a:p>
                    <a:p>
                      <a:pPr lvl="0">
                        <a:buNone/>
                      </a:pPr>
                      <a:r>
                        <a:rPr lang="en-US" sz="800" b="1" dirty="0">
                          <a:solidFill>
                            <a:srgbClr val="515151"/>
                          </a:solidFill>
                        </a:rPr>
                        <a:t>Intermittent ICS-LABA (GINA guideline)</a:t>
                      </a:r>
                    </a:p>
                    <a:p>
                      <a:pPr marL="0" marR="0" lvl="0" indent="0" algn="l">
                        <a:lnSpc>
                          <a:spcPct val="100000"/>
                        </a:lnSpc>
                        <a:spcBef>
                          <a:spcPts val="375"/>
                        </a:spcBef>
                        <a:spcAft>
                          <a:spcPts val="0"/>
                        </a:spcAft>
                        <a:buNone/>
                      </a:pPr>
                      <a:r>
                        <a:rPr lang="en-US" sz="800" u="none" strike="noStrike" noProof="0" dirty="0">
                          <a:solidFill>
                            <a:srgbClr val="515151"/>
                          </a:solidFill>
                        </a:rPr>
                        <a:t>Budesonide-formoterol (Symbicort ®) 160/4.5mcg/act 1 puff as needed with a spacer (max 12  puff per day)</a:t>
                      </a:r>
                    </a:p>
                    <a:p>
                      <a:pPr marL="0" marR="0" lvl="0" indent="0" algn="l">
                        <a:lnSpc>
                          <a:spcPct val="100000"/>
                        </a:lnSpc>
                        <a:spcBef>
                          <a:spcPts val="375"/>
                        </a:spcBef>
                        <a:spcAft>
                          <a:spcPts val="0"/>
                        </a:spcAft>
                        <a:buNone/>
                      </a:pPr>
                      <a:endParaRPr lang="en-US" sz="800" u="none" strike="noStrike" noProof="0" dirty="0">
                        <a:solidFill>
                          <a:srgbClr val="515151"/>
                        </a:solidFill>
                      </a:endParaRPr>
                    </a:p>
                  </a:txBody>
                  <a:tcPr/>
                </a:tc>
                <a:tc>
                  <a:txBody>
                    <a:bodyPr/>
                    <a:lstStyle/>
                    <a:p>
                      <a:pPr lvl="0">
                        <a:buNone/>
                      </a:pPr>
                      <a:r>
                        <a:rPr lang="en-US" sz="800" b="1" u="none" strike="noStrike" noProof="0" dirty="0">
                          <a:solidFill>
                            <a:srgbClr val="515151"/>
                          </a:solidFill>
                        </a:rPr>
                        <a:t>Low dose ICS:</a:t>
                      </a:r>
                    </a:p>
                    <a:p>
                      <a:pPr lvl="0">
                        <a:buNone/>
                      </a:pPr>
                      <a:r>
                        <a:rPr lang="en-US" sz="800" u="sng" strike="noStrike" noProof="0" dirty="0">
                          <a:solidFill>
                            <a:srgbClr val="515151"/>
                          </a:solidFill>
                        </a:rPr>
                        <a:t>HFA (needs spacer)</a:t>
                      </a:r>
                      <a:endParaRPr lang="en-US" sz="800" u="none" strike="noStrike" noProof="0" dirty="0">
                        <a:solidFill>
                          <a:srgbClr val="515151"/>
                        </a:solidFill>
                      </a:endParaRPr>
                    </a:p>
                    <a:p>
                      <a:pPr marL="114300" lvl="0" indent="-114300">
                        <a:buClr>
                          <a:srgbClr val="515151"/>
                        </a:buClr>
                        <a:buFont typeface="Arial,Sans-Serif"/>
                        <a:buChar char="•"/>
                      </a:pPr>
                      <a:r>
                        <a:rPr lang="en-US" sz="800" u="none" strike="noStrike" noProof="0" dirty="0">
                          <a:solidFill>
                            <a:srgbClr val="515151"/>
                          </a:solidFill>
                        </a:rPr>
                        <a:t>Fluticasone propionate </a:t>
                      </a:r>
                      <a:r>
                        <a:rPr lang="en-US" sz="800" u="none" strike="noStrike" noProof="0" dirty="0">
                          <a:solidFill>
                            <a:srgbClr val="FF0000"/>
                          </a:solidFill>
                        </a:rPr>
                        <a:t>(Flovent ®)</a:t>
                      </a:r>
                      <a:r>
                        <a:rPr lang="en-US" sz="800" u="none" strike="noStrike" noProof="0" dirty="0">
                          <a:solidFill>
                            <a:srgbClr val="515151"/>
                          </a:solidFill>
                        </a:rPr>
                        <a:t> 44mcg/act 2 puffs 1-2 times daily, or 110mcg/act 1 puff 1-2 times daily with a spacer</a:t>
                      </a:r>
                    </a:p>
                    <a:p>
                      <a:pPr marL="114300" lvl="0" indent="-114300">
                        <a:buClr>
                          <a:srgbClr val="515151"/>
                        </a:buClr>
                        <a:buFont typeface="Arial,Sans-Serif"/>
                        <a:buChar char="•"/>
                      </a:pPr>
                      <a:r>
                        <a:rPr lang="en-US" sz="800" u="none" strike="noStrike" noProof="0" dirty="0">
                          <a:solidFill>
                            <a:srgbClr val="515151"/>
                          </a:solidFill>
                        </a:rPr>
                        <a:t>Mometasone furoate (Asmanex ®) 100mcg/act 1 puff twice daily or 200mcg/act 1 puffs daily with a spacer</a:t>
                      </a:r>
                    </a:p>
                    <a:p>
                      <a:pPr marL="114300" lvl="0" indent="-114300">
                        <a:buClr>
                          <a:srgbClr val="515151"/>
                        </a:buClr>
                        <a:buFont typeface="Arial,Sans-Serif"/>
                        <a:buChar char="•"/>
                      </a:pPr>
                      <a:r>
                        <a:rPr lang="en-US" sz="800" u="none" strike="noStrike" noProof="0" err="1">
                          <a:solidFill>
                            <a:srgbClr val="515151"/>
                          </a:solidFill>
                        </a:rPr>
                        <a:t>Ciclesonide</a:t>
                      </a:r>
                      <a:r>
                        <a:rPr lang="en-US" sz="800" u="none" strike="noStrike" noProof="0" dirty="0">
                          <a:solidFill>
                            <a:srgbClr val="515151"/>
                          </a:solidFill>
                        </a:rPr>
                        <a:t> (</a:t>
                      </a:r>
                      <a:r>
                        <a:rPr lang="en-US" sz="800" u="none" strike="noStrike" noProof="0" err="1">
                          <a:solidFill>
                            <a:srgbClr val="515151"/>
                          </a:solidFill>
                        </a:rPr>
                        <a:t>Alvesco</a:t>
                      </a:r>
                      <a:r>
                        <a:rPr lang="en-US" sz="800" u="none" strike="noStrike" noProof="0" dirty="0">
                          <a:solidFill>
                            <a:srgbClr val="515151"/>
                          </a:solidFill>
                        </a:rPr>
                        <a:t> ® ) 80mcg/act 1 puff twice daily, or 160mcg/act 1 puff daily with a spacer</a:t>
                      </a:r>
                    </a:p>
                    <a:p>
                      <a:pPr marL="0" lvl="0" indent="0">
                        <a:buNone/>
                      </a:pPr>
                      <a:endParaRPr lang="en-US" sz="800" u="sng" strike="noStrike" noProof="0" dirty="0">
                        <a:solidFill>
                          <a:srgbClr val="515151"/>
                        </a:solidFill>
                      </a:endParaRPr>
                    </a:p>
                    <a:p>
                      <a:pPr marL="0" lvl="0" indent="0">
                        <a:buNone/>
                      </a:pPr>
                      <a:r>
                        <a:rPr lang="en-US" sz="800" u="sng" strike="noStrike" noProof="0" dirty="0">
                          <a:solidFill>
                            <a:srgbClr val="515151"/>
                          </a:solidFill>
                        </a:rPr>
                        <a:t>Dry powder inhaler </a:t>
                      </a:r>
                      <a:r>
                        <a:rPr lang="en-US" sz="800" b="0" i="0" u="sng" strike="noStrike" noProof="0" dirty="0">
                          <a:solidFill>
                            <a:srgbClr val="515151"/>
                          </a:solidFill>
                          <a:latin typeface="Arial"/>
                        </a:rPr>
                        <a:t> (needs sufficient lips seal/ inspiratory force/ breath hold)</a:t>
                      </a:r>
                      <a:endParaRPr lang="en-US" sz="800" b="0" i="0" u="none" strike="noStrike" noProof="0" dirty="0">
                        <a:solidFill>
                          <a:srgbClr val="515151"/>
                        </a:solidFill>
                        <a:latin typeface="Arial"/>
                      </a:endParaRPr>
                    </a:p>
                    <a:p>
                      <a:pPr lvl="0">
                        <a:buNone/>
                      </a:pPr>
                      <a:r>
                        <a:rPr lang="en-US" sz="800" b="0" i="0" u="none" strike="noStrike" noProof="0" dirty="0">
                          <a:solidFill>
                            <a:srgbClr val="515151"/>
                          </a:solidFill>
                          <a:latin typeface="Arial"/>
                        </a:rPr>
                        <a:t>*** Allergy alert </a:t>
                      </a:r>
                      <a:endParaRPr lang="en-US" dirty="0"/>
                    </a:p>
                    <a:p>
                      <a:pPr marL="114300" lvl="0" indent="-114300">
                        <a:buClr>
                          <a:srgbClr val="515151"/>
                        </a:buClr>
                        <a:buFont typeface="Arial,Sans-Serif"/>
                        <a:buChar char="•"/>
                      </a:pPr>
                      <a:r>
                        <a:rPr lang="en-US" sz="800" u="none" strike="noStrike" noProof="0" dirty="0">
                          <a:solidFill>
                            <a:srgbClr val="515151"/>
                          </a:solidFill>
                        </a:rPr>
                        <a:t>Pulmicort® </a:t>
                      </a:r>
                      <a:r>
                        <a:rPr lang="en-US" sz="800" u="none" strike="noStrike" noProof="0" err="1">
                          <a:solidFill>
                            <a:srgbClr val="515151"/>
                          </a:solidFill>
                        </a:rPr>
                        <a:t>Flexhaler</a:t>
                      </a:r>
                      <a:r>
                        <a:rPr lang="en-US" sz="800" u="none" strike="noStrike" noProof="0" dirty="0">
                          <a:solidFill>
                            <a:srgbClr val="515151"/>
                          </a:solidFill>
                        </a:rPr>
                        <a:t> 180mcg/act 1 inhalation 1-2 times daily, or 1 inhalation AM/ 2 inhalations PM</a:t>
                      </a:r>
                    </a:p>
                    <a:p>
                      <a:pPr marL="114300" lvl="0" indent="-114300">
                        <a:buClr>
                          <a:srgbClr val="515151"/>
                        </a:buClr>
                        <a:buFont typeface="Arial,Sans-Serif"/>
                        <a:buChar char="•"/>
                      </a:pPr>
                      <a:r>
                        <a:rPr lang="en-US" sz="800" u="none" strike="noStrike" noProof="0" dirty="0">
                          <a:solidFill>
                            <a:srgbClr val="515151"/>
                          </a:solidFill>
                        </a:rPr>
                        <a:t>Mometasone furoate (Asmanex ®) </a:t>
                      </a:r>
                      <a:r>
                        <a:rPr lang="en-US" sz="800" u="none" strike="noStrike" noProof="0" err="1">
                          <a:solidFill>
                            <a:srgbClr val="515151"/>
                          </a:solidFill>
                        </a:rPr>
                        <a:t>Twisthaler</a:t>
                      </a:r>
                      <a:r>
                        <a:rPr lang="en-US" sz="800" u="none" strike="noStrike" noProof="0" dirty="0">
                          <a:solidFill>
                            <a:srgbClr val="515151"/>
                          </a:solidFill>
                        </a:rPr>
                        <a:t> 110mcg/act 1 inhalation 1-2 times daily</a:t>
                      </a:r>
                    </a:p>
                    <a:p>
                      <a:pPr marL="114300" lvl="0" indent="-114300">
                        <a:buClr>
                          <a:srgbClr val="515151"/>
                        </a:buClr>
                        <a:buFont typeface="Arial,Sans-Serif"/>
                        <a:buChar char="•"/>
                      </a:pPr>
                      <a:r>
                        <a:rPr lang="en-US" sz="800" u="none" strike="noStrike" noProof="0" dirty="0">
                          <a:solidFill>
                            <a:srgbClr val="515151"/>
                          </a:solidFill>
                        </a:rPr>
                        <a:t>Fluticasone furoate (</a:t>
                      </a:r>
                      <a:r>
                        <a:rPr lang="en-US" sz="800" u="none" strike="noStrike" noProof="0" err="1">
                          <a:solidFill>
                            <a:srgbClr val="515151"/>
                          </a:solidFill>
                        </a:rPr>
                        <a:t>Arnuity</a:t>
                      </a:r>
                      <a:r>
                        <a:rPr lang="en-US" sz="800" u="none" strike="noStrike" noProof="0" dirty="0">
                          <a:solidFill>
                            <a:srgbClr val="515151"/>
                          </a:solidFill>
                        </a:rPr>
                        <a:t> ® Ellipta 100mcg/act 1 inhalation daily</a:t>
                      </a:r>
                    </a:p>
                    <a:p>
                      <a:pPr marL="114300" lvl="0" indent="-114300">
                        <a:buClr>
                          <a:srgbClr val="515151"/>
                        </a:buClr>
                        <a:buFont typeface="Arial,Sans-Serif"/>
                        <a:buChar char="•"/>
                      </a:pPr>
                      <a:r>
                        <a:rPr lang="en-US" sz="800" u="none" strike="noStrike" noProof="0" dirty="0">
                          <a:solidFill>
                            <a:srgbClr val="515151"/>
                          </a:solidFill>
                        </a:rPr>
                        <a:t>Beclomethasone (</a:t>
                      </a:r>
                      <a:r>
                        <a:rPr lang="en-US" sz="800" u="none" strike="noStrike" noProof="0" err="1">
                          <a:solidFill>
                            <a:srgbClr val="515151"/>
                          </a:solidFill>
                        </a:rPr>
                        <a:t>Qvar</a:t>
                      </a:r>
                      <a:r>
                        <a:rPr lang="en-US" sz="800" u="none" strike="noStrike" noProof="0" dirty="0">
                          <a:solidFill>
                            <a:srgbClr val="515151"/>
                          </a:solidFill>
                        </a:rPr>
                        <a:t> ® </a:t>
                      </a:r>
                      <a:r>
                        <a:rPr lang="en-US" sz="800" u="none" strike="noStrike" noProof="0" err="1">
                          <a:solidFill>
                            <a:srgbClr val="515151"/>
                          </a:solidFill>
                        </a:rPr>
                        <a:t>Redihaler</a:t>
                      </a:r>
                      <a:r>
                        <a:rPr lang="en-US" sz="800" u="none" strike="noStrike" noProof="0" dirty="0">
                          <a:solidFill>
                            <a:srgbClr val="515151"/>
                          </a:solidFill>
                        </a:rPr>
                        <a:t>) 40 mcg/puff 1-3 inhalations 2 daily, or 80 mcg/puff 1-3 inhalations daily  </a:t>
                      </a:r>
                    </a:p>
                    <a:p>
                      <a:pPr marL="114300" lvl="0" indent="-114300">
                        <a:buClr>
                          <a:srgbClr val="515151"/>
                        </a:buClr>
                        <a:buFont typeface="Arial,Sans-Serif"/>
                        <a:buChar char="•"/>
                      </a:pPr>
                      <a:r>
                        <a:rPr lang="en-US" sz="800" b="0" i="0" u="none" strike="noStrike" noProof="0" dirty="0">
                          <a:solidFill>
                            <a:srgbClr val="515151"/>
                          </a:solidFill>
                          <a:latin typeface="Arial"/>
                        </a:rPr>
                        <a:t>Fluticasone propionate </a:t>
                      </a:r>
                      <a:r>
                        <a:rPr lang="en-US" sz="800" b="0" i="0" u="none" strike="noStrike" noProof="0" err="1">
                          <a:solidFill>
                            <a:srgbClr val="515151"/>
                          </a:solidFill>
                          <a:latin typeface="Arial"/>
                        </a:rPr>
                        <a:t>diskus</a:t>
                      </a:r>
                      <a:r>
                        <a:rPr lang="en-US" sz="800" b="0" i="0" u="none" strike="noStrike" noProof="0" dirty="0">
                          <a:solidFill>
                            <a:srgbClr val="515151"/>
                          </a:solidFill>
                          <a:latin typeface="Arial"/>
                        </a:rPr>
                        <a:t> 100mcg/act 1-3 inhalation daily, or 250mcg/act 1 inhalation daily </a:t>
                      </a:r>
                      <a:endParaRPr lang="en-US" sz="800" u="none" strike="noStrike" noProof="0" dirty="0">
                        <a:solidFill>
                          <a:srgbClr val="515151"/>
                        </a:solidFill>
                      </a:endParaRPr>
                    </a:p>
                    <a:p>
                      <a:pPr marL="114300" lvl="0" indent="-114300">
                        <a:buClr>
                          <a:srgbClr val="515151"/>
                        </a:buClr>
                        <a:buFont typeface="Arial,Sans-Serif"/>
                        <a:buChar char="•"/>
                      </a:pPr>
                      <a:endParaRPr lang="en-US" sz="800" u="none" strike="noStrike" noProof="0" dirty="0">
                        <a:solidFill>
                          <a:srgbClr val="515151"/>
                        </a:solidFill>
                      </a:endParaRPr>
                    </a:p>
                    <a:p>
                      <a:pPr lvl="0">
                        <a:buNone/>
                      </a:pPr>
                      <a:r>
                        <a:rPr lang="en-US" sz="800" b="1" i="0" u="none" strike="noStrike" noProof="0" dirty="0">
                          <a:solidFill>
                            <a:srgbClr val="515151"/>
                          </a:solidFill>
                        </a:rPr>
                        <a:t>Intermittent ICS-LABA (GINA guideline):</a:t>
                      </a:r>
                    </a:p>
                    <a:p>
                      <a:pPr lvl="0">
                        <a:buNone/>
                      </a:pPr>
                      <a:r>
                        <a:rPr lang="en-US" sz="800" b="0" i="0" u="sng" strike="noStrike" noProof="0" dirty="0">
                          <a:solidFill>
                            <a:srgbClr val="515151"/>
                          </a:solidFill>
                        </a:rPr>
                        <a:t>HFA (needs spacer)</a:t>
                      </a:r>
                      <a:endParaRPr lang="en-US" sz="800" b="1" i="0" u="none" strike="noStrike" noProof="0" dirty="0">
                        <a:solidFill>
                          <a:srgbClr val="515151"/>
                        </a:solidFill>
                      </a:endParaRPr>
                    </a:p>
                    <a:p>
                      <a:pPr marL="0" marR="0" lvl="0" indent="0" algn="l">
                        <a:lnSpc>
                          <a:spcPct val="100000"/>
                        </a:lnSpc>
                        <a:spcBef>
                          <a:spcPts val="0"/>
                        </a:spcBef>
                        <a:spcAft>
                          <a:spcPts val="0"/>
                        </a:spcAft>
                        <a:buNone/>
                      </a:pPr>
                      <a:r>
                        <a:rPr lang="en-US" sz="800" u="none" strike="noStrike" noProof="0" dirty="0">
                          <a:solidFill>
                            <a:srgbClr val="515151"/>
                          </a:solidFill>
                        </a:rPr>
                        <a:t>Budesonide-formoterol (Symbicort ®) 160/4.5mcg/act 1 puff as needed with a spacer (max 12 puff per day)</a:t>
                      </a:r>
                      <a:endParaRPr lang="en-US" dirty="0"/>
                    </a:p>
                  </a:txBody>
                  <a:tcPr/>
                </a:tc>
                <a:tc>
                  <a:txBody>
                    <a:bodyPr/>
                    <a:lstStyle/>
                    <a:p>
                      <a:pPr lvl="0">
                        <a:buNone/>
                      </a:pPr>
                      <a:r>
                        <a:rPr lang="en-US" sz="800" b="1" i="0" u="none" strike="noStrike" noProof="0" dirty="0">
                          <a:solidFill>
                            <a:srgbClr val="515151"/>
                          </a:solidFill>
                          <a:latin typeface="Arial"/>
                        </a:rPr>
                        <a:t>Low-dose ICS-formoterol:</a:t>
                      </a:r>
                      <a:endParaRPr lang="en-US" sz="800" b="0" i="0" u="none" strike="noStrike" noProof="0" dirty="0">
                        <a:solidFill>
                          <a:srgbClr val="515151"/>
                        </a:solidFill>
                        <a:latin typeface="Arial"/>
                      </a:endParaRPr>
                    </a:p>
                    <a:p>
                      <a:pPr marL="0" lvl="0" indent="0">
                        <a:buNone/>
                      </a:pPr>
                      <a:r>
                        <a:rPr lang="en-US" sz="800" b="0" i="0" u="sng" strike="noStrike" noProof="0" dirty="0">
                          <a:solidFill>
                            <a:srgbClr val="515151"/>
                          </a:solidFill>
                          <a:latin typeface="Arial"/>
                        </a:rPr>
                        <a:t>HFA (needs spacer)</a:t>
                      </a:r>
                      <a:endParaRPr lang="en-US" sz="800" b="0" i="0" u="none" strike="noStrike" noProof="0" dirty="0">
                        <a:solidFill>
                          <a:srgbClr val="515151"/>
                        </a:solidFill>
                        <a:latin typeface="Arial"/>
                      </a:endParaRPr>
                    </a:p>
                    <a:p>
                      <a:pPr marL="0" lvl="0" indent="0">
                        <a:buNone/>
                      </a:pPr>
                      <a:r>
                        <a:rPr lang="en-US" sz="800" b="0" i="0" u="none" strike="noStrike" noProof="0" dirty="0">
                          <a:solidFill>
                            <a:srgbClr val="515151"/>
                          </a:solidFill>
                          <a:latin typeface="Arial"/>
                        </a:rPr>
                        <a:t>Budesonide/formoterol (Symbicort®) 160/4.5mcg/act 1 puff 1-2 times daily, plus 1 puff as needed for rescue with a spacer (max 12 puffs daily)</a:t>
                      </a:r>
                    </a:p>
                    <a:p>
                      <a:pPr marL="0" lvl="0" indent="0">
                        <a:buNone/>
                      </a:pPr>
                      <a:endParaRPr lang="en-US" sz="800" b="1" u="none" strike="noStrike" noProof="0" dirty="0">
                        <a:solidFill>
                          <a:srgbClr val="515151"/>
                        </a:solidFill>
                      </a:endParaRPr>
                    </a:p>
                    <a:p>
                      <a:pPr marL="0" lvl="0" indent="0">
                        <a:buNone/>
                      </a:pPr>
                      <a:r>
                        <a:rPr lang="en-US" sz="800" b="1" u="none" strike="noStrike" noProof="0" dirty="0">
                          <a:solidFill>
                            <a:srgbClr val="515151"/>
                          </a:solidFill>
                        </a:rPr>
                        <a:t>Medium dose ICS: </a:t>
                      </a:r>
                      <a:endParaRPr lang="en-US" dirty="0"/>
                    </a:p>
                    <a:p>
                      <a:pPr lvl="0">
                        <a:buNone/>
                      </a:pPr>
                      <a:r>
                        <a:rPr lang="en-US" sz="800" u="sng" strike="noStrike" noProof="0" dirty="0">
                          <a:solidFill>
                            <a:srgbClr val="515151"/>
                          </a:solidFill>
                        </a:rPr>
                        <a:t>HFA (needs spacer)</a:t>
                      </a:r>
                      <a:endParaRPr lang="en-US" sz="800" u="none" strike="noStrike" noProof="0" dirty="0">
                        <a:solidFill>
                          <a:srgbClr val="515151"/>
                        </a:solidFill>
                      </a:endParaRPr>
                    </a:p>
                    <a:p>
                      <a:pPr marL="114300" lvl="0" indent="-114300">
                        <a:buClr>
                          <a:srgbClr val="515151"/>
                        </a:buClr>
                        <a:buFont typeface="Arial,Sans-Serif"/>
                        <a:buChar char="•"/>
                      </a:pPr>
                      <a:r>
                        <a:rPr lang="en-US" sz="800" u="none" strike="noStrike" noProof="0" dirty="0">
                          <a:solidFill>
                            <a:srgbClr val="515151"/>
                          </a:solidFill>
                        </a:rPr>
                        <a:t>Fluticasone propionate  </a:t>
                      </a:r>
                      <a:r>
                        <a:rPr lang="en-US" sz="800" u="none" strike="noStrike" noProof="0" dirty="0">
                          <a:solidFill>
                            <a:srgbClr val="FF0000"/>
                          </a:solidFill>
                        </a:rPr>
                        <a:t>(Flovent ®) </a:t>
                      </a:r>
                      <a:r>
                        <a:rPr lang="en-US" sz="800" u="none" strike="noStrike" noProof="0" dirty="0">
                          <a:solidFill>
                            <a:srgbClr val="515151"/>
                          </a:solidFill>
                        </a:rPr>
                        <a:t>110 mcg/act 1 puff AM/ 2 puff PM, or 2 puffs twice daily with a spacer</a:t>
                      </a:r>
                    </a:p>
                    <a:p>
                      <a:pPr marL="114300" lvl="0" indent="-114300">
                        <a:buClr>
                          <a:srgbClr val="515151"/>
                        </a:buClr>
                        <a:buFont typeface="Arial,Sans-Serif"/>
                        <a:buChar char="•"/>
                      </a:pPr>
                      <a:r>
                        <a:rPr lang="en-US" sz="800" u="none" strike="noStrike" noProof="0" dirty="0">
                          <a:solidFill>
                            <a:srgbClr val="515151"/>
                          </a:solidFill>
                        </a:rPr>
                        <a:t>Mometasone furoate (Asmanex®) 100mcg/act 2 puffs twice daily or 200mcg/act 1 puff twice daily with a spacer</a:t>
                      </a:r>
                    </a:p>
                    <a:p>
                      <a:pPr marL="114300" lvl="0" indent="-114300">
                        <a:buClr>
                          <a:srgbClr val="515151"/>
                        </a:buClr>
                        <a:buFont typeface="Arial,Sans-Serif"/>
                        <a:buChar char="•"/>
                      </a:pPr>
                      <a:r>
                        <a:rPr lang="en-US" sz="800" u="none" strike="noStrike" noProof="0" err="1">
                          <a:solidFill>
                            <a:srgbClr val="515151"/>
                          </a:solidFill>
                        </a:rPr>
                        <a:t>Ciclesonide</a:t>
                      </a:r>
                      <a:r>
                        <a:rPr lang="en-US" sz="800" u="none" strike="noStrike" noProof="0" dirty="0">
                          <a:solidFill>
                            <a:srgbClr val="515151"/>
                          </a:solidFill>
                        </a:rPr>
                        <a:t> (</a:t>
                      </a:r>
                      <a:r>
                        <a:rPr lang="en-US" sz="800" u="none" strike="noStrike" noProof="0" err="1">
                          <a:solidFill>
                            <a:srgbClr val="515151"/>
                          </a:solidFill>
                        </a:rPr>
                        <a:t>Alvesco</a:t>
                      </a:r>
                      <a:r>
                        <a:rPr lang="en-US" sz="800" u="none" strike="noStrike" noProof="0" dirty="0">
                          <a:solidFill>
                            <a:srgbClr val="515151"/>
                          </a:solidFill>
                        </a:rPr>
                        <a:t> ®) 160mcg/act 1 puff twice daily with a spacer</a:t>
                      </a:r>
                    </a:p>
                    <a:p>
                      <a:pPr marL="0" lvl="0" indent="0">
                        <a:buNone/>
                      </a:pPr>
                      <a:endParaRPr lang="en-US" sz="800" u="sng" strike="noStrike" noProof="0" dirty="0">
                        <a:solidFill>
                          <a:srgbClr val="515151"/>
                        </a:solidFill>
                      </a:endParaRPr>
                    </a:p>
                    <a:p>
                      <a:pPr marL="0" lvl="0" indent="0">
                        <a:buNone/>
                      </a:pPr>
                      <a:r>
                        <a:rPr lang="en-US" sz="800" u="sng" strike="noStrike" noProof="0" dirty="0">
                          <a:solidFill>
                            <a:srgbClr val="515151"/>
                          </a:solidFill>
                        </a:rPr>
                        <a:t>Dry powder inhaler</a:t>
                      </a:r>
                      <a:r>
                        <a:rPr lang="en-US" sz="800" b="0" i="0" u="sng" strike="noStrike" noProof="0" dirty="0">
                          <a:solidFill>
                            <a:srgbClr val="515151"/>
                          </a:solidFill>
                          <a:latin typeface="Arial"/>
                        </a:rPr>
                        <a:t> (needs sufficient lip seal/ inspiratory force/ breath hold)</a:t>
                      </a:r>
                      <a:endParaRPr lang="en-US" sz="800" b="0" i="0" u="none" strike="noStrike" noProof="0" dirty="0">
                        <a:solidFill>
                          <a:srgbClr val="515151"/>
                        </a:solidFill>
                        <a:latin typeface="Arial"/>
                      </a:endParaRPr>
                    </a:p>
                    <a:p>
                      <a:pPr lvl="0">
                        <a:buNone/>
                      </a:pPr>
                      <a:r>
                        <a:rPr lang="en-US" sz="800" b="0" i="0" u="none" strike="noStrike" noProof="0" dirty="0">
                          <a:solidFill>
                            <a:srgbClr val="515151"/>
                          </a:solidFill>
                          <a:latin typeface="Arial"/>
                        </a:rPr>
                        <a:t>*** Allergy alert </a:t>
                      </a:r>
                      <a:endParaRPr lang="en-US" dirty="0"/>
                    </a:p>
                    <a:p>
                      <a:pPr marL="114300" lvl="0" indent="-114300">
                        <a:buClr>
                          <a:srgbClr val="515151"/>
                        </a:buClr>
                        <a:buFont typeface="Arial,Sans-Serif"/>
                        <a:buChar char="•"/>
                      </a:pPr>
                      <a:r>
                        <a:rPr lang="en-US" sz="800" u="none" strike="noStrike" noProof="0" dirty="0">
                          <a:solidFill>
                            <a:srgbClr val="515151"/>
                          </a:solidFill>
                        </a:rPr>
                        <a:t>Pulmicort® </a:t>
                      </a:r>
                      <a:r>
                        <a:rPr lang="en-US" sz="800" u="none" strike="noStrike" noProof="0" err="1">
                          <a:solidFill>
                            <a:srgbClr val="515151"/>
                          </a:solidFill>
                        </a:rPr>
                        <a:t>Flexhaler</a:t>
                      </a:r>
                      <a:r>
                        <a:rPr lang="en-US" sz="800" u="none" strike="noStrike" noProof="0" dirty="0">
                          <a:solidFill>
                            <a:srgbClr val="515151"/>
                          </a:solidFill>
                        </a:rPr>
                        <a:t>  180mcg/act 2 inhalations twice daily</a:t>
                      </a:r>
                    </a:p>
                    <a:p>
                      <a:pPr marL="114300" lvl="0" indent="-114300">
                        <a:buClr>
                          <a:srgbClr val="515151"/>
                        </a:buClr>
                        <a:buFont typeface="Arial,Sans-Serif"/>
                        <a:buChar char="•"/>
                      </a:pPr>
                      <a:r>
                        <a:rPr lang="en-US" sz="800" u="none" strike="noStrike" noProof="0" dirty="0">
                          <a:solidFill>
                            <a:srgbClr val="515151"/>
                          </a:solidFill>
                        </a:rPr>
                        <a:t>Mometasone furoate (Asmanex®) </a:t>
                      </a:r>
                      <a:r>
                        <a:rPr lang="en-US" sz="800" u="none" strike="noStrike" noProof="0" dirty="0" err="1">
                          <a:solidFill>
                            <a:srgbClr val="515151"/>
                          </a:solidFill>
                        </a:rPr>
                        <a:t>Twisthaler</a:t>
                      </a:r>
                      <a:r>
                        <a:rPr lang="en-US" sz="800" u="none" strike="noStrike" noProof="0" dirty="0">
                          <a:solidFill>
                            <a:srgbClr val="515151"/>
                          </a:solidFill>
                        </a:rPr>
                        <a:t> 220mcg/act 1 inhalation twice daily</a:t>
                      </a:r>
                    </a:p>
                    <a:p>
                      <a:pPr marL="114300" lvl="0" indent="-114300">
                        <a:buClr>
                          <a:srgbClr val="515151"/>
                        </a:buClr>
                        <a:buFont typeface="Arial,Sans-Serif"/>
                        <a:buChar char="•"/>
                      </a:pPr>
                      <a:r>
                        <a:rPr lang="en-US" sz="800" u="none" strike="noStrike" noProof="0" dirty="0">
                          <a:solidFill>
                            <a:srgbClr val="515151"/>
                          </a:solidFill>
                        </a:rPr>
                        <a:t>Fluticasone furoate  (</a:t>
                      </a:r>
                      <a:r>
                        <a:rPr lang="en-US" sz="800" u="none" strike="noStrike" noProof="0" err="1">
                          <a:solidFill>
                            <a:srgbClr val="515151"/>
                          </a:solidFill>
                        </a:rPr>
                        <a:t>Arnuity</a:t>
                      </a:r>
                      <a:r>
                        <a:rPr lang="en-US" sz="800" u="none" strike="noStrike" noProof="0" dirty="0">
                          <a:solidFill>
                            <a:srgbClr val="515151"/>
                          </a:solidFill>
                        </a:rPr>
                        <a:t> ® Ellipta 100mcg/act 1 inhalation twice daily</a:t>
                      </a:r>
                    </a:p>
                    <a:p>
                      <a:pPr marL="114300" lvl="0" indent="-114300">
                        <a:buClr>
                          <a:srgbClr val="515151"/>
                        </a:buClr>
                        <a:buFont typeface="Arial,Sans-Serif"/>
                        <a:buChar char="•"/>
                      </a:pPr>
                      <a:r>
                        <a:rPr lang="en-US" sz="800" u="none" strike="noStrike" noProof="0" dirty="0">
                          <a:solidFill>
                            <a:srgbClr val="515151"/>
                          </a:solidFill>
                        </a:rPr>
                        <a:t>Beclomethasone(</a:t>
                      </a:r>
                      <a:r>
                        <a:rPr lang="en-US" sz="800" u="none" strike="noStrike" noProof="0" err="1">
                          <a:solidFill>
                            <a:srgbClr val="515151"/>
                          </a:solidFill>
                        </a:rPr>
                        <a:t>Qvar</a:t>
                      </a:r>
                      <a:r>
                        <a:rPr lang="en-US" sz="800" u="none" strike="noStrike" noProof="0" dirty="0">
                          <a:solidFill>
                            <a:srgbClr val="515151"/>
                          </a:solidFill>
                        </a:rPr>
                        <a:t>®  </a:t>
                      </a:r>
                      <a:r>
                        <a:rPr lang="en-US" sz="800" u="none" strike="noStrike" noProof="0" err="1">
                          <a:solidFill>
                            <a:srgbClr val="515151"/>
                          </a:solidFill>
                        </a:rPr>
                        <a:t>Redihaler</a:t>
                      </a:r>
                      <a:r>
                        <a:rPr lang="en-US" sz="800" u="none" strike="noStrike" noProof="0" dirty="0">
                          <a:solidFill>
                            <a:srgbClr val="515151"/>
                          </a:solidFill>
                        </a:rPr>
                        <a:t>) 80 mcg/puff 2-3 inhalations twice daily</a:t>
                      </a:r>
                      <a:endParaRPr lang="en-US" dirty="0"/>
                    </a:p>
                    <a:p>
                      <a:pPr marL="114300" lvl="0" indent="-114300">
                        <a:buClr>
                          <a:srgbClr val="515151"/>
                        </a:buClr>
                        <a:buFont typeface="Arial,Sans-Serif"/>
                        <a:buChar char="•"/>
                      </a:pPr>
                      <a:r>
                        <a:rPr lang="en-US" sz="800" b="0" i="0" u="none" strike="noStrike" noProof="0" dirty="0">
                          <a:solidFill>
                            <a:srgbClr val="515151"/>
                          </a:solidFill>
                          <a:latin typeface="Arial"/>
                        </a:rPr>
                        <a:t>Fluticasone propionate </a:t>
                      </a:r>
                      <a:r>
                        <a:rPr lang="en-US" sz="800" b="0" i="0" u="none" strike="noStrike" noProof="0" err="1">
                          <a:solidFill>
                            <a:srgbClr val="515151"/>
                          </a:solidFill>
                          <a:latin typeface="Arial"/>
                        </a:rPr>
                        <a:t>diskus</a:t>
                      </a:r>
                      <a:r>
                        <a:rPr lang="en-US" sz="800" b="0" i="0" u="none" strike="noStrike" noProof="0" dirty="0">
                          <a:solidFill>
                            <a:srgbClr val="515151"/>
                          </a:solidFill>
                          <a:latin typeface="Arial"/>
                        </a:rPr>
                        <a:t> 100mcg/act 2 inhalations twice daily, or 250mcg/act 1 inhalation twice daily. </a:t>
                      </a:r>
                      <a:endParaRPr lang="en-US" dirty="0"/>
                    </a:p>
                    <a:p>
                      <a:pPr lvl="0">
                        <a:buNone/>
                      </a:pPr>
                      <a:endParaRPr lang="en-US" sz="800" u="none" strike="noStrike" noProof="0" dirty="0">
                        <a:solidFill>
                          <a:srgbClr val="515151"/>
                        </a:solidFill>
                      </a:endParaRPr>
                    </a:p>
                    <a:p>
                      <a:pPr lvl="0">
                        <a:buNone/>
                      </a:pPr>
                      <a:endParaRPr lang="en-US" sz="800" b="1" u="none" strike="noStrike" noProof="0" dirty="0">
                        <a:solidFill>
                          <a:srgbClr val="515151"/>
                        </a:solidFill>
                      </a:endParaRPr>
                    </a:p>
                  </a:txBody>
                  <a:tcPr/>
                </a:tc>
                <a:tc>
                  <a:txBody>
                    <a:bodyPr/>
                    <a:lstStyle/>
                    <a:p>
                      <a:pPr marL="114300" marR="0" lvl="0" indent="-114300" algn="l">
                        <a:lnSpc>
                          <a:spcPct val="100000"/>
                        </a:lnSpc>
                        <a:spcBef>
                          <a:spcPts val="750"/>
                        </a:spcBef>
                        <a:spcAft>
                          <a:spcPts val="0"/>
                        </a:spcAft>
                        <a:buFont typeface="Arial"/>
                        <a:buChar char="•"/>
                      </a:pPr>
                      <a:r>
                        <a:rPr lang="en-US" sz="800" dirty="0"/>
                        <a:t>4 puffs of Albuterol mdi is equivalent to 2.5mg nebulized</a:t>
                      </a:r>
                      <a:endParaRPr lang="en-US" sz="800" u="none" strike="noStrike" noProof="0" dirty="0">
                        <a:solidFill>
                          <a:srgbClr val="FF0000"/>
                        </a:solidFill>
                      </a:endParaRPr>
                    </a:p>
                    <a:p>
                      <a:pPr marL="114300" marR="0" lvl="0" indent="-114300" algn="l">
                        <a:lnSpc>
                          <a:spcPct val="100000"/>
                        </a:lnSpc>
                        <a:spcBef>
                          <a:spcPts val="750"/>
                        </a:spcBef>
                        <a:spcAft>
                          <a:spcPts val="0"/>
                        </a:spcAft>
                        <a:buFont typeface="Arial"/>
                        <a:buChar char="•"/>
                      </a:pPr>
                      <a:r>
                        <a:rPr lang="en-US" sz="800" u="none" strike="noStrike" noProof="0" dirty="0">
                          <a:solidFill>
                            <a:srgbClr val="FF0000"/>
                          </a:solidFill>
                        </a:rPr>
                        <a:t>Be aware that GSK will cease manufacture of all brand Flovent products after Dec 2023</a:t>
                      </a:r>
                    </a:p>
                    <a:p>
                      <a:pPr marL="114300" marR="0" lvl="0" indent="-113665" algn="l">
                        <a:lnSpc>
                          <a:spcPct val="100000"/>
                        </a:lnSpc>
                        <a:spcBef>
                          <a:spcPts val="375"/>
                        </a:spcBef>
                        <a:spcAft>
                          <a:spcPts val="0"/>
                        </a:spcAft>
                        <a:buFont typeface="Arial"/>
                        <a:buChar char="•"/>
                      </a:pPr>
                      <a:r>
                        <a:rPr lang="en-US" sz="800" u="none" strike="noStrike" noProof="0" dirty="0">
                          <a:solidFill>
                            <a:srgbClr val="515151"/>
                          </a:solidFill>
                        </a:rPr>
                        <a:t>Generic fluticasone inhaler may be available without PA for a limited period (MassHealth up to 12yo as of April 10, 2024)</a:t>
                      </a:r>
                    </a:p>
                    <a:p>
                      <a:pPr marL="114300" marR="0" lvl="0" indent="-113665" algn="l">
                        <a:lnSpc>
                          <a:spcPct val="100000"/>
                        </a:lnSpc>
                        <a:spcBef>
                          <a:spcPts val="375"/>
                        </a:spcBef>
                        <a:spcAft>
                          <a:spcPts val="0"/>
                        </a:spcAft>
                        <a:buFont typeface="Arial"/>
                        <a:buChar char="•"/>
                      </a:pPr>
                      <a:r>
                        <a:rPr lang="en-US" sz="800" u="none" strike="noStrike" noProof="0" dirty="0">
                          <a:solidFill>
                            <a:srgbClr val="515151"/>
                          </a:solidFill>
                        </a:rPr>
                        <a:t>*** Avoid in patients with severe protein allergy: very rare anaphylactic reactions have been reported with DPI formulations, which may include lactose as stabilizing excipient. </a:t>
                      </a:r>
                    </a:p>
                    <a:p>
                      <a:pPr marL="635" marR="0" lvl="0" indent="0" algn="l">
                        <a:lnSpc>
                          <a:spcPct val="100000"/>
                        </a:lnSpc>
                        <a:spcBef>
                          <a:spcPts val="375"/>
                        </a:spcBef>
                        <a:spcAft>
                          <a:spcPts val="0"/>
                        </a:spcAft>
                        <a:buNone/>
                      </a:pPr>
                      <a:endParaRPr lang="en-US" sz="800" u="none" strike="noStrike" noProof="0" dirty="0">
                        <a:solidFill>
                          <a:srgbClr val="515151"/>
                        </a:solidFill>
                      </a:endParaRPr>
                    </a:p>
                    <a:p>
                      <a:pPr marL="114300" marR="0" lvl="0" indent="-113665" algn="l">
                        <a:lnSpc>
                          <a:spcPct val="100000"/>
                        </a:lnSpc>
                        <a:spcBef>
                          <a:spcPts val="375"/>
                        </a:spcBef>
                        <a:spcAft>
                          <a:spcPts val="0"/>
                        </a:spcAft>
                        <a:buFont typeface="Arial"/>
                        <a:buChar char="•"/>
                      </a:pPr>
                      <a:endParaRPr lang="en-US" sz="700" u="none" strike="noStrike" noProof="0" dirty="0">
                        <a:solidFill>
                          <a:srgbClr val="515151"/>
                        </a:solidFill>
                      </a:endParaRPr>
                    </a:p>
                  </a:txBody>
                  <a:tcPr/>
                </a:tc>
                <a:extLst>
                  <a:ext uri="{0D108BD9-81ED-4DB2-BD59-A6C34878D82A}">
                    <a16:rowId xmlns:a16="http://schemas.microsoft.com/office/drawing/2014/main" val="3065341787"/>
                  </a:ext>
                </a:extLst>
              </a:tr>
            </a:tbl>
          </a:graphicData>
        </a:graphic>
      </p:graphicFrame>
      <p:sp>
        <p:nvSpPr>
          <p:cNvPr id="3" name="TextBox 2">
            <a:extLst>
              <a:ext uri="{FF2B5EF4-FFF2-40B4-BE49-F238E27FC236}">
                <a16:creationId xmlns:a16="http://schemas.microsoft.com/office/drawing/2014/main" id="{922014A8-B982-6D8C-68A3-4457F48C286E}"/>
              </a:ext>
            </a:extLst>
          </p:cNvPr>
          <p:cNvSpPr txBox="1"/>
          <p:nvPr/>
        </p:nvSpPr>
        <p:spPr>
          <a:xfrm>
            <a:off x="257052" y="114791"/>
            <a:ext cx="8315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F9F"/>
                </a:solidFill>
                <a:latin typeface="Arial Black"/>
              </a:rPr>
              <a:t>Age 12+: Dosing chart for asthma medications</a:t>
            </a:r>
            <a:r>
              <a:rPr lang="en-US" sz="2400" dirty="0">
                <a:solidFill>
                  <a:srgbClr val="000F9F"/>
                </a:solidFill>
                <a:latin typeface="Arial Black"/>
              </a:rPr>
              <a:t>​</a:t>
            </a:r>
            <a:endParaRPr lang="en-US" dirty="0">
              <a:cs typeface="Arial"/>
            </a:endParaRPr>
          </a:p>
        </p:txBody>
      </p:sp>
      <p:sp>
        <p:nvSpPr>
          <p:cNvPr id="5" name="TextBox 4">
            <a:extLst>
              <a:ext uri="{FF2B5EF4-FFF2-40B4-BE49-F238E27FC236}">
                <a16:creationId xmlns:a16="http://schemas.microsoft.com/office/drawing/2014/main" id="{EAA2E06B-94D4-4A01-A2D1-06E9A31AD2EE}"/>
              </a:ext>
            </a:extLst>
          </p:cNvPr>
          <p:cNvSpPr txBox="1"/>
          <p:nvPr/>
        </p:nvSpPr>
        <p:spPr>
          <a:xfrm>
            <a:off x="339742" y="580529"/>
            <a:ext cx="838106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Arial"/>
              </a:rPr>
              <a:t>Adapted from NAEPP, GINA and </a:t>
            </a:r>
            <a:r>
              <a:rPr lang="en-US" sz="1000" i="1" dirty="0" err="1">
                <a:cs typeface="Arial"/>
              </a:rPr>
              <a:t>UptoDate</a:t>
            </a:r>
            <a:r>
              <a:rPr lang="en-US" sz="1000" i="1" dirty="0">
                <a:cs typeface="Arial"/>
              </a:rPr>
              <a:t>. Low and medium dose ranges are provided for each treatment step and categorized by type of inhaled medication. </a:t>
            </a:r>
            <a:endParaRPr lang="en-US"/>
          </a:p>
          <a:p>
            <a:r>
              <a:rPr lang="en-US" sz="1000" i="1" u="sng" dirty="0">
                <a:cs typeface="Arial"/>
              </a:rPr>
              <a:t>Do NOT use dose ranges in actual prescriptions. Be precise in medication directions.</a:t>
            </a:r>
            <a:r>
              <a:rPr lang="en-US" sz="1000" i="1" dirty="0">
                <a:cs typeface="Arial"/>
              </a:rPr>
              <a:t> </a:t>
            </a:r>
          </a:p>
          <a:p>
            <a:r>
              <a:rPr lang="en-US" sz="1000" i="1" dirty="0">
                <a:cs typeface="Arial"/>
              </a:rPr>
              <a:t>Consider starting with lowest dosing and titrate to achieve good asthma control (see slides 6-9). You can make dosing changes </a:t>
            </a:r>
            <a:r>
              <a:rPr lang="en-US" sz="1000" i="1" u="sng" dirty="0">
                <a:cs typeface="Arial"/>
              </a:rPr>
              <a:t>within or between </a:t>
            </a:r>
            <a:r>
              <a:rPr lang="en-US" sz="1000" i="1" dirty="0">
                <a:cs typeface="Arial"/>
              </a:rPr>
              <a:t>each step to reach goals. </a:t>
            </a:r>
          </a:p>
          <a:p>
            <a:endParaRPr lang="en-US" sz="1000" i="1" dirty="0">
              <a:cs typeface="Arial"/>
            </a:endParaRPr>
          </a:p>
        </p:txBody>
      </p:sp>
    </p:spTree>
    <p:extLst>
      <p:ext uri="{BB962C8B-B14F-4D97-AF65-F5344CB8AC3E}">
        <p14:creationId xmlns:p14="http://schemas.microsoft.com/office/powerpoint/2010/main" val="971884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nhaler with a tube inside&#10;&#10;Description automatically generated">
            <a:extLst>
              <a:ext uri="{FF2B5EF4-FFF2-40B4-BE49-F238E27FC236}">
                <a16:creationId xmlns:a16="http://schemas.microsoft.com/office/drawing/2014/main" id="{F08E165A-3D7E-3CB4-23A9-03D13578F093}"/>
              </a:ext>
            </a:extLst>
          </p:cNvPr>
          <p:cNvPicPr>
            <a:picLocks noChangeAspect="1"/>
          </p:cNvPicPr>
          <p:nvPr/>
        </p:nvPicPr>
        <p:blipFill rotWithShape="1">
          <a:blip r:embed="rId2"/>
          <a:srcRect l="35973" t="29614" r="36304" b="28326"/>
          <a:stretch/>
        </p:blipFill>
        <p:spPr>
          <a:xfrm>
            <a:off x="506186" y="356985"/>
            <a:ext cx="1268495" cy="1497914"/>
          </a:xfrm>
          <a:prstGeom prst="rect">
            <a:avLst/>
          </a:prstGeom>
        </p:spPr>
      </p:pic>
      <p:pic>
        <p:nvPicPr>
          <p:cNvPr id="6" name="Picture 5" descr="ASMANEX® HFA (mometasone furoate) Inhalation Aerosol 50 mcg, 100 mcg, 200  mcg">
            <a:extLst>
              <a:ext uri="{FF2B5EF4-FFF2-40B4-BE49-F238E27FC236}">
                <a16:creationId xmlns:a16="http://schemas.microsoft.com/office/drawing/2014/main" id="{C0D4C4BF-812A-C6B2-E2F6-31D2074CEA2E}"/>
              </a:ext>
            </a:extLst>
          </p:cNvPr>
          <p:cNvPicPr>
            <a:picLocks noChangeAspect="1"/>
          </p:cNvPicPr>
          <p:nvPr/>
        </p:nvPicPr>
        <p:blipFill>
          <a:blip r:embed="rId3"/>
          <a:stretch>
            <a:fillRect/>
          </a:stretch>
        </p:blipFill>
        <p:spPr>
          <a:xfrm>
            <a:off x="442685" y="2072331"/>
            <a:ext cx="1854201" cy="1815266"/>
          </a:xfrm>
          <a:prstGeom prst="rect">
            <a:avLst/>
          </a:prstGeom>
        </p:spPr>
      </p:pic>
      <p:pic>
        <p:nvPicPr>
          <p:cNvPr id="7" name="Picture 6" descr="ASMANEX® HFA (mometasone furoate) Inhalation Aerosol 50 mcg, 100 mcg, 200  mcg &amp; ASMANEX® TWISTHALER® (mometasone furoate inhalation powder) 110 mcg,  220 mcg">
            <a:extLst>
              <a:ext uri="{FF2B5EF4-FFF2-40B4-BE49-F238E27FC236}">
                <a16:creationId xmlns:a16="http://schemas.microsoft.com/office/drawing/2014/main" id="{C4BB5891-7326-AB80-3DAA-20323D27C446}"/>
              </a:ext>
            </a:extLst>
          </p:cNvPr>
          <p:cNvPicPr>
            <a:picLocks noChangeAspect="1"/>
          </p:cNvPicPr>
          <p:nvPr/>
        </p:nvPicPr>
        <p:blipFill>
          <a:blip r:embed="rId4"/>
          <a:stretch>
            <a:fillRect/>
          </a:stretch>
        </p:blipFill>
        <p:spPr>
          <a:xfrm>
            <a:off x="7093176" y="699407"/>
            <a:ext cx="1597932" cy="1921330"/>
          </a:xfrm>
          <a:prstGeom prst="rect">
            <a:avLst/>
          </a:prstGeom>
        </p:spPr>
      </p:pic>
      <p:pic>
        <p:nvPicPr>
          <p:cNvPr id="8" name="Picture 7" descr="Alvesco® - Fairview Physician Associates Network">
            <a:extLst>
              <a:ext uri="{FF2B5EF4-FFF2-40B4-BE49-F238E27FC236}">
                <a16:creationId xmlns:a16="http://schemas.microsoft.com/office/drawing/2014/main" id="{112AF9FF-FD5E-9733-9380-179986957BF3}"/>
              </a:ext>
            </a:extLst>
          </p:cNvPr>
          <p:cNvPicPr>
            <a:picLocks noChangeAspect="1"/>
          </p:cNvPicPr>
          <p:nvPr/>
        </p:nvPicPr>
        <p:blipFill>
          <a:blip r:embed="rId5"/>
          <a:stretch>
            <a:fillRect/>
          </a:stretch>
        </p:blipFill>
        <p:spPr>
          <a:xfrm>
            <a:off x="170543" y="3921578"/>
            <a:ext cx="2298701" cy="1817915"/>
          </a:xfrm>
          <a:prstGeom prst="rect">
            <a:avLst/>
          </a:prstGeom>
        </p:spPr>
      </p:pic>
      <p:pic>
        <p:nvPicPr>
          <p:cNvPr id="9" name="Picture 8" descr="An inhaler with a tube inside&#10;&#10;Description automatically generated">
            <a:extLst>
              <a:ext uri="{FF2B5EF4-FFF2-40B4-BE49-F238E27FC236}">
                <a16:creationId xmlns:a16="http://schemas.microsoft.com/office/drawing/2014/main" id="{B45088E3-F91C-EED6-68D2-2645602DDD63}"/>
              </a:ext>
            </a:extLst>
          </p:cNvPr>
          <p:cNvPicPr>
            <a:picLocks noChangeAspect="1"/>
          </p:cNvPicPr>
          <p:nvPr/>
        </p:nvPicPr>
        <p:blipFill rotWithShape="1">
          <a:blip r:embed="rId6"/>
          <a:srcRect l="37805" t="28158" r="35772" b="25000"/>
          <a:stretch/>
        </p:blipFill>
        <p:spPr>
          <a:xfrm>
            <a:off x="1730828" y="356984"/>
            <a:ext cx="1181571" cy="1618083"/>
          </a:xfrm>
          <a:prstGeom prst="rect">
            <a:avLst/>
          </a:prstGeom>
        </p:spPr>
      </p:pic>
      <p:pic>
        <p:nvPicPr>
          <p:cNvPr id="10" name="Picture 9" descr="An inhaler with a tube&#10;&#10;Description automatically generated">
            <a:extLst>
              <a:ext uri="{FF2B5EF4-FFF2-40B4-BE49-F238E27FC236}">
                <a16:creationId xmlns:a16="http://schemas.microsoft.com/office/drawing/2014/main" id="{B68643D3-1013-2E4A-B674-993D7890FE12}"/>
              </a:ext>
            </a:extLst>
          </p:cNvPr>
          <p:cNvPicPr>
            <a:picLocks noChangeAspect="1"/>
          </p:cNvPicPr>
          <p:nvPr/>
        </p:nvPicPr>
        <p:blipFill rotWithShape="1">
          <a:blip r:embed="rId7"/>
          <a:srcRect l="35656" t="30764" r="37705" b="29304"/>
          <a:stretch/>
        </p:blipFill>
        <p:spPr>
          <a:xfrm>
            <a:off x="2737757" y="309336"/>
            <a:ext cx="1180090" cy="1589270"/>
          </a:xfrm>
          <a:prstGeom prst="rect">
            <a:avLst/>
          </a:prstGeom>
        </p:spPr>
      </p:pic>
      <p:pic>
        <p:nvPicPr>
          <p:cNvPr id="11" name="Picture 10" descr="Pulmicort Flexhaler® Use the camera on your phone to scan this QR code for  the Pulmicort Flexhaler Website:">
            <a:extLst>
              <a:ext uri="{FF2B5EF4-FFF2-40B4-BE49-F238E27FC236}">
                <a16:creationId xmlns:a16="http://schemas.microsoft.com/office/drawing/2014/main" id="{2BA437D4-B572-C8C8-D3CB-F6CF9723E7E5}"/>
              </a:ext>
            </a:extLst>
          </p:cNvPr>
          <p:cNvPicPr>
            <a:picLocks noChangeAspect="1"/>
          </p:cNvPicPr>
          <p:nvPr/>
        </p:nvPicPr>
        <p:blipFill>
          <a:blip r:embed="rId8"/>
          <a:stretch>
            <a:fillRect/>
          </a:stretch>
        </p:blipFill>
        <p:spPr>
          <a:xfrm>
            <a:off x="4858657" y="763360"/>
            <a:ext cx="1540329" cy="1666422"/>
          </a:xfrm>
          <a:prstGeom prst="rect">
            <a:avLst/>
          </a:prstGeom>
        </p:spPr>
      </p:pic>
      <p:pic>
        <p:nvPicPr>
          <p:cNvPr id="13" name="Picture 12" descr="ARNUITY ELLIPTA (Fluticasone furoate)">
            <a:extLst>
              <a:ext uri="{FF2B5EF4-FFF2-40B4-BE49-F238E27FC236}">
                <a16:creationId xmlns:a16="http://schemas.microsoft.com/office/drawing/2014/main" id="{61326E1E-B912-28F8-9E76-FDAD303AE57F}"/>
              </a:ext>
            </a:extLst>
          </p:cNvPr>
          <p:cNvPicPr>
            <a:picLocks noChangeAspect="1"/>
          </p:cNvPicPr>
          <p:nvPr/>
        </p:nvPicPr>
        <p:blipFill rotWithShape="1">
          <a:blip r:embed="rId9"/>
          <a:srcRect r="33902" b="-617"/>
          <a:stretch/>
        </p:blipFill>
        <p:spPr>
          <a:xfrm>
            <a:off x="6130472" y="3242716"/>
            <a:ext cx="2681548" cy="1642568"/>
          </a:xfrm>
          <a:prstGeom prst="rect">
            <a:avLst/>
          </a:prstGeom>
        </p:spPr>
      </p:pic>
      <p:sp>
        <p:nvSpPr>
          <p:cNvPr id="15" name="Rectangle: Rounded Corners 14">
            <a:extLst>
              <a:ext uri="{FF2B5EF4-FFF2-40B4-BE49-F238E27FC236}">
                <a16:creationId xmlns:a16="http://schemas.microsoft.com/office/drawing/2014/main" id="{9638FBE4-172F-5566-D2FD-B611BA9FD8EC}"/>
              </a:ext>
            </a:extLst>
          </p:cNvPr>
          <p:cNvSpPr/>
          <p:nvPr/>
        </p:nvSpPr>
        <p:spPr>
          <a:xfrm>
            <a:off x="272142" y="63500"/>
            <a:ext cx="3982357" cy="5841999"/>
          </a:xfrm>
          <a:prstGeom prst="roundRect">
            <a:avLst/>
          </a:prstGeom>
          <a:no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A5E8D8D-8EF2-A98B-BE5A-228B6B51D73F}"/>
              </a:ext>
            </a:extLst>
          </p:cNvPr>
          <p:cNvSpPr txBox="1"/>
          <p:nvPr/>
        </p:nvSpPr>
        <p:spPr>
          <a:xfrm>
            <a:off x="526142" y="1787071"/>
            <a:ext cx="34689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cs typeface="Arial"/>
              </a:rPr>
              <a:t>Generic fluticasone propionate (Prasco) 44/ 110/ 220 mcg/act</a:t>
            </a:r>
            <a:endParaRPr lang="en-US" sz="800" dirty="0"/>
          </a:p>
        </p:txBody>
      </p:sp>
      <p:sp>
        <p:nvSpPr>
          <p:cNvPr id="17" name="TextBox 16">
            <a:extLst>
              <a:ext uri="{FF2B5EF4-FFF2-40B4-BE49-F238E27FC236}">
                <a16:creationId xmlns:a16="http://schemas.microsoft.com/office/drawing/2014/main" id="{C2101682-DE5A-5A81-1713-5FF848988642}"/>
              </a:ext>
            </a:extLst>
          </p:cNvPr>
          <p:cNvSpPr txBox="1"/>
          <p:nvPr/>
        </p:nvSpPr>
        <p:spPr>
          <a:xfrm>
            <a:off x="2358570" y="2567213"/>
            <a:ext cx="15639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cs typeface="Arial"/>
              </a:rPr>
              <a:t>Asmanex (mometasone)  ® </a:t>
            </a:r>
          </a:p>
          <a:p>
            <a:r>
              <a:rPr lang="en-US" sz="800" b="1" dirty="0">
                <a:cs typeface="Arial"/>
              </a:rPr>
              <a:t>50/ 100/ 200 mcg/act </a:t>
            </a:r>
          </a:p>
        </p:txBody>
      </p:sp>
      <p:sp>
        <p:nvSpPr>
          <p:cNvPr id="18" name="TextBox 17">
            <a:extLst>
              <a:ext uri="{FF2B5EF4-FFF2-40B4-BE49-F238E27FC236}">
                <a16:creationId xmlns:a16="http://schemas.microsoft.com/office/drawing/2014/main" id="{DB7E6B70-EDD9-4A8A-87DA-9A1F464B76F3}"/>
              </a:ext>
            </a:extLst>
          </p:cNvPr>
          <p:cNvSpPr txBox="1"/>
          <p:nvPr/>
        </p:nvSpPr>
        <p:spPr>
          <a:xfrm>
            <a:off x="1814283" y="4553855"/>
            <a:ext cx="15185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err="1">
                <a:cs typeface="Arial"/>
              </a:rPr>
              <a:t>Alvesco</a:t>
            </a:r>
            <a:r>
              <a:rPr lang="en-US" sz="800" b="1" dirty="0">
                <a:cs typeface="Arial"/>
              </a:rPr>
              <a:t> (</a:t>
            </a:r>
            <a:r>
              <a:rPr lang="en-US" sz="800" b="1" dirty="0" err="1">
                <a:cs typeface="Arial"/>
              </a:rPr>
              <a:t>ciclesonide</a:t>
            </a:r>
            <a:r>
              <a:rPr lang="en-US" sz="800" b="1" dirty="0">
                <a:cs typeface="Arial"/>
              </a:rPr>
              <a:t>) ® </a:t>
            </a:r>
            <a:endParaRPr lang="en-US" dirty="0">
              <a:cs typeface="Arial"/>
            </a:endParaRPr>
          </a:p>
          <a:p>
            <a:r>
              <a:rPr lang="en-US" sz="800" b="1" dirty="0">
                <a:cs typeface="Arial"/>
              </a:rPr>
              <a:t>80 / 160  mcg/act </a:t>
            </a:r>
          </a:p>
        </p:txBody>
      </p:sp>
      <p:sp>
        <p:nvSpPr>
          <p:cNvPr id="19" name="Rectangle: Rounded Corners 18">
            <a:extLst>
              <a:ext uri="{FF2B5EF4-FFF2-40B4-BE49-F238E27FC236}">
                <a16:creationId xmlns:a16="http://schemas.microsoft.com/office/drawing/2014/main" id="{82042DFB-6D1A-A079-FA3B-34F873C773B1}"/>
              </a:ext>
            </a:extLst>
          </p:cNvPr>
          <p:cNvSpPr/>
          <p:nvPr/>
        </p:nvSpPr>
        <p:spPr>
          <a:xfrm>
            <a:off x="4454070" y="63500"/>
            <a:ext cx="4508499" cy="5841999"/>
          </a:xfrm>
          <a:prstGeom prst="roundRect">
            <a:avLst/>
          </a:pr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35886E4-C82B-7F6A-7848-D175F743B43B}"/>
              </a:ext>
            </a:extLst>
          </p:cNvPr>
          <p:cNvSpPr txBox="1"/>
          <p:nvPr/>
        </p:nvSpPr>
        <p:spPr>
          <a:xfrm>
            <a:off x="7075712" y="2567212"/>
            <a:ext cx="18269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dirty="0">
                <a:cs typeface="Arial"/>
              </a:rPr>
              <a:t>Asmanex (mometasone)  ® </a:t>
            </a:r>
            <a:r>
              <a:rPr lang="en-US" sz="800" b="1" dirty="0" err="1">
                <a:cs typeface="Arial"/>
              </a:rPr>
              <a:t>Twisthaler</a:t>
            </a:r>
            <a:r>
              <a:rPr lang="en-US" sz="800" b="1" dirty="0">
                <a:cs typeface="Arial"/>
              </a:rPr>
              <a:t> 110 / 220 mcg/act </a:t>
            </a:r>
            <a:endParaRPr lang="en-US" dirty="0"/>
          </a:p>
        </p:txBody>
      </p:sp>
      <p:sp>
        <p:nvSpPr>
          <p:cNvPr id="23" name="TextBox 22">
            <a:extLst>
              <a:ext uri="{FF2B5EF4-FFF2-40B4-BE49-F238E27FC236}">
                <a16:creationId xmlns:a16="http://schemas.microsoft.com/office/drawing/2014/main" id="{F676C508-5CAC-DE57-C063-CD019CFF673D}"/>
              </a:ext>
            </a:extLst>
          </p:cNvPr>
          <p:cNvSpPr txBox="1"/>
          <p:nvPr/>
        </p:nvSpPr>
        <p:spPr>
          <a:xfrm>
            <a:off x="4762497" y="2567211"/>
            <a:ext cx="1826984" cy="338554"/>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dirty="0">
                <a:cs typeface="Arial"/>
              </a:rPr>
              <a:t>Pulmicort (</a:t>
            </a:r>
            <a:r>
              <a:rPr lang="en-US" sz="800" b="1" dirty="0" err="1">
                <a:cs typeface="Arial"/>
              </a:rPr>
              <a:t>Budseonide</a:t>
            </a:r>
            <a:r>
              <a:rPr lang="en-US" sz="800" b="1" dirty="0">
                <a:cs typeface="Arial"/>
              </a:rPr>
              <a:t>)  ® </a:t>
            </a:r>
            <a:r>
              <a:rPr lang="en-US" sz="800" b="1" dirty="0" err="1">
                <a:cs typeface="Arial"/>
              </a:rPr>
              <a:t>Flexhaler</a:t>
            </a:r>
            <a:r>
              <a:rPr lang="en-US" sz="800" b="1" dirty="0">
                <a:cs typeface="Arial"/>
              </a:rPr>
              <a:t> 90 / 180 mcg/act </a:t>
            </a:r>
            <a:endParaRPr lang="en-US" dirty="0"/>
          </a:p>
        </p:txBody>
      </p:sp>
      <p:sp>
        <p:nvSpPr>
          <p:cNvPr id="24" name="TextBox 23">
            <a:extLst>
              <a:ext uri="{FF2B5EF4-FFF2-40B4-BE49-F238E27FC236}">
                <a16:creationId xmlns:a16="http://schemas.microsoft.com/office/drawing/2014/main" id="{3ECA3703-E816-D65E-931D-2FCE8C84A7AF}"/>
              </a:ext>
            </a:extLst>
          </p:cNvPr>
          <p:cNvSpPr txBox="1"/>
          <p:nvPr/>
        </p:nvSpPr>
        <p:spPr>
          <a:xfrm>
            <a:off x="898071" y="635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Meter-dose inhaler</a:t>
            </a:r>
            <a:endParaRPr lang="en-US" dirty="0"/>
          </a:p>
        </p:txBody>
      </p:sp>
      <p:sp>
        <p:nvSpPr>
          <p:cNvPr id="25" name="TextBox 24">
            <a:extLst>
              <a:ext uri="{FF2B5EF4-FFF2-40B4-BE49-F238E27FC236}">
                <a16:creationId xmlns:a16="http://schemas.microsoft.com/office/drawing/2014/main" id="{EB869994-3CFD-1F4E-8BAB-370AF193D94F}"/>
              </a:ext>
            </a:extLst>
          </p:cNvPr>
          <p:cNvSpPr txBox="1"/>
          <p:nvPr/>
        </p:nvSpPr>
        <p:spPr>
          <a:xfrm>
            <a:off x="5370284" y="634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Dry powder inhaler</a:t>
            </a:r>
            <a:endParaRPr lang="en-US" dirty="0"/>
          </a:p>
        </p:txBody>
      </p:sp>
      <p:sp>
        <p:nvSpPr>
          <p:cNvPr id="26" name="TextBox 25">
            <a:extLst>
              <a:ext uri="{FF2B5EF4-FFF2-40B4-BE49-F238E27FC236}">
                <a16:creationId xmlns:a16="http://schemas.microsoft.com/office/drawing/2014/main" id="{7FAAAF82-BCE4-9822-1714-71403F2A6BE7}"/>
              </a:ext>
            </a:extLst>
          </p:cNvPr>
          <p:cNvSpPr txBox="1"/>
          <p:nvPr/>
        </p:nvSpPr>
        <p:spPr>
          <a:xfrm>
            <a:off x="6495140" y="4889495"/>
            <a:ext cx="20446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dirty="0" err="1">
                <a:cs typeface="Arial"/>
              </a:rPr>
              <a:t>Arnuity</a:t>
            </a:r>
            <a:r>
              <a:rPr lang="en-US" sz="800" b="1" dirty="0">
                <a:cs typeface="Arial"/>
              </a:rPr>
              <a:t> (fluticasone furoate) Ellipta  ® 50 / 100/ 200 mcg/act </a:t>
            </a:r>
          </a:p>
        </p:txBody>
      </p:sp>
      <p:sp>
        <p:nvSpPr>
          <p:cNvPr id="2" name="Rectangle: Rounded Corners 1">
            <a:extLst>
              <a:ext uri="{FF2B5EF4-FFF2-40B4-BE49-F238E27FC236}">
                <a16:creationId xmlns:a16="http://schemas.microsoft.com/office/drawing/2014/main" id="{5C1FCCAB-6CF2-8FD7-C01C-A02D90C0205C}"/>
              </a:ext>
            </a:extLst>
          </p:cNvPr>
          <p:cNvSpPr/>
          <p:nvPr/>
        </p:nvSpPr>
        <p:spPr>
          <a:xfrm>
            <a:off x="3291567" y="3064329"/>
            <a:ext cx="2159000" cy="2530927"/>
          </a:xfrm>
          <a:prstGeom prst="roundRect">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Arial"/>
            </a:endParaRPr>
          </a:p>
        </p:txBody>
      </p:sp>
      <p:pic>
        <p:nvPicPr>
          <p:cNvPr id="14" name="Picture 13" descr="QVAR RediHaler® Dosage - Available in 40 and 80 mcg Dosing">
            <a:extLst>
              <a:ext uri="{FF2B5EF4-FFF2-40B4-BE49-F238E27FC236}">
                <a16:creationId xmlns:a16="http://schemas.microsoft.com/office/drawing/2014/main" id="{8D932D4B-99AA-99CB-4234-0A6340B7D35F}"/>
              </a:ext>
            </a:extLst>
          </p:cNvPr>
          <p:cNvPicPr>
            <a:picLocks noChangeAspect="1"/>
          </p:cNvPicPr>
          <p:nvPr/>
        </p:nvPicPr>
        <p:blipFill>
          <a:blip r:embed="rId10"/>
          <a:stretch>
            <a:fillRect/>
          </a:stretch>
        </p:blipFill>
        <p:spPr>
          <a:xfrm>
            <a:off x="3685949" y="3407002"/>
            <a:ext cx="1388383" cy="1809296"/>
          </a:xfrm>
          <a:prstGeom prst="rect">
            <a:avLst/>
          </a:prstGeom>
        </p:spPr>
      </p:pic>
      <p:sp>
        <p:nvSpPr>
          <p:cNvPr id="27" name="TextBox 26">
            <a:extLst>
              <a:ext uri="{FF2B5EF4-FFF2-40B4-BE49-F238E27FC236}">
                <a16:creationId xmlns:a16="http://schemas.microsoft.com/office/drawing/2014/main" id="{045BAE83-7C87-30FC-8D76-3336768989C3}"/>
              </a:ext>
            </a:extLst>
          </p:cNvPr>
          <p:cNvSpPr txBox="1"/>
          <p:nvPr/>
        </p:nvSpPr>
        <p:spPr>
          <a:xfrm>
            <a:off x="3373207" y="5259609"/>
            <a:ext cx="20446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err="1">
                <a:cs typeface="Arial"/>
              </a:rPr>
              <a:t>Qvar</a:t>
            </a:r>
            <a:r>
              <a:rPr lang="en-US" sz="800" b="1" dirty="0">
                <a:cs typeface="Arial"/>
              </a:rPr>
              <a:t> (beclomethasone) ® </a:t>
            </a:r>
            <a:r>
              <a:rPr lang="en-US" sz="800" b="1" err="1">
                <a:cs typeface="Arial"/>
              </a:rPr>
              <a:t>Redihaler</a:t>
            </a:r>
            <a:endParaRPr lang="en-US" err="1"/>
          </a:p>
          <a:p>
            <a:pPr algn="ctr"/>
            <a:r>
              <a:rPr lang="en-US" sz="800" b="1" dirty="0">
                <a:cs typeface="Arial"/>
              </a:rPr>
              <a:t>80 / 160 mcg/act </a:t>
            </a:r>
            <a:endParaRPr lang="en-US"/>
          </a:p>
        </p:txBody>
      </p:sp>
      <p:sp>
        <p:nvSpPr>
          <p:cNvPr id="3" name="TextBox 2">
            <a:extLst>
              <a:ext uri="{FF2B5EF4-FFF2-40B4-BE49-F238E27FC236}">
                <a16:creationId xmlns:a16="http://schemas.microsoft.com/office/drawing/2014/main" id="{220721C4-B24E-68DE-444E-9D9AAAB1DA94}"/>
              </a:ext>
            </a:extLst>
          </p:cNvPr>
          <p:cNvSpPr txBox="1"/>
          <p:nvPr/>
        </p:nvSpPr>
        <p:spPr>
          <a:xfrm>
            <a:off x="3137353" y="3200400"/>
            <a:ext cx="24619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cs typeface="Arial"/>
              </a:rPr>
              <a:t>Breath-actuated HFA , use like DPI</a:t>
            </a:r>
            <a:endParaRPr lang="en-US" sz="1000" dirty="0"/>
          </a:p>
        </p:txBody>
      </p:sp>
      <p:sp>
        <p:nvSpPr>
          <p:cNvPr id="4" name="TextBox 3">
            <a:extLst>
              <a:ext uri="{FF2B5EF4-FFF2-40B4-BE49-F238E27FC236}">
                <a16:creationId xmlns:a16="http://schemas.microsoft.com/office/drawing/2014/main" id="{BEE9EA07-9FF4-FEBB-9564-EF55D2829A66}"/>
              </a:ext>
            </a:extLst>
          </p:cNvPr>
          <p:cNvSpPr txBox="1"/>
          <p:nvPr/>
        </p:nvSpPr>
        <p:spPr>
          <a:xfrm>
            <a:off x="5067300" y="352425"/>
            <a:ext cx="33528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u="sng" dirty="0">
                <a:cs typeface="Arial"/>
              </a:rPr>
              <a:t>Needs sufficient lip seal/ inspiratory force/ breath hold for 10 seconds</a:t>
            </a:r>
          </a:p>
          <a:p>
            <a:pPr algn="ctr"/>
            <a:r>
              <a:rPr lang="en-US" sz="800" dirty="0">
                <a:cs typeface="Arial"/>
              </a:rPr>
              <a:t>The ability to use this is not necessarily age dependent. </a:t>
            </a:r>
          </a:p>
        </p:txBody>
      </p:sp>
      <p:sp>
        <p:nvSpPr>
          <p:cNvPr id="20" name="Title 1">
            <a:extLst>
              <a:ext uri="{FF2B5EF4-FFF2-40B4-BE49-F238E27FC236}">
                <a16:creationId xmlns:a16="http://schemas.microsoft.com/office/drawing/2014/main" id="{5299BAC7-0778-7976-E64B-8B7B2AC6EDC6}"/>
              </a:ext>
            </a:extLst>
          </p:cNvPr>
          <p:cNvSpPr txBox="1">
            <a:spLocks/>
          </p:cNvSpPr>
          <p:nvPr/>
        </p:nvSpPr>
        <p:spPr>
          <a:xfrm>
            <a:off x="4572926" y="6000370"/>
            <a:ext cx="3421915" cy="727714"/>
          </a:xfrm>
          <a:prstGeom prst="rect">
            <a:avLst/>
          </a:prstGeom>
        </p:spPr>
        <p:txBody>
          <a:bodyPr lIns="91440" tIns="45720" rIns="91440" bIns="45720" anchor="t"/>
          <a:lstStyle>
            <a:lvl1pPr algn="l" defTabSz="685766"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US" sz="1800" i="1" dirty="0">
                <a:latin typeface="Arial Black"/>
              </a:rPr>
              <a:t>Common inhalers that are now approved </a:t>
            </a:r>
            <a:endParaRPr lang="en-US" sz="1800" i="1" dirty="0"/>
          </a:p>
        </p:txBody>
      </p:sp>
    </p:spTree>
    <p:extLst>
      <p:ext uri="{BB962C8B-B14F-4D97-AF65-F5344CB8AC3E}">
        <p14:creationId xmlns:p14="http://schemas.microsoft.com/office/powerpoint/2010/main" val="419116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23181-4FAC-8487-53CB-1121056E93BC}"/>
              </a:ext>
            </a:extLst>
          </p:cNvPr>
          <p:cNvSpPr>
            <a:spLocks noGrp="1"/>
          </p:cNvSpPr>
          <p:nvPr>
            <p:ph idx="1"/>
          </p:nvPr>
        </p:nvSpPr>
        <p:spPr>
          <a:xfrm>
            <a:off x="352942" y="905135"/>
            <a:ext cx="5274477" cy="5194670"/>
          </a:xfrm>
        </p:spPr>
        <p:txBody>
          <a:bodyPr vert="horz" lIns="91440" tIns="45720" rIns="91440" bIns="45720" rtlCol="0" anchor="t">
            <a:normAutofit fontScale="47500" lnSpcReduction="20000"/>
          </a:bodyPr>
          <a:lstStyle/>
          <a:p>
            <a:pPr marL="170815" indent="-170815">
              <a:lnSpc>
                <a:spcPct val="120000"/>
              </a:lnSpc>
            </a:pPr>
            <a:r>
              <a:rPr lang="en-US" sz="1600" b="1" dirty="0">
                <a:cs typeface="Arial"/>
              </a:rPr>
              <a:t>MassHealth (incl Tufts and Fallon Medicaid)</a:t>
            </a:r>
          </a:p>
          <a:p>
            <a:pPr marL="513715" lvl="1" indent="-170815">
              <a:lnSpc>
                <a:spcPct val="120000"/>
              </a:lnSpc>
            </a:pPr>
            <a:r>
              <a:rPr lang="en-US" sz="1600" dirty="0">
                <a:cs typeface="Arial"/>
              </a:rPr>
              <a:t>Generic fluticasone will be available for children age &lt;5 </a:t>
            </a:r>
            <a:r>
              <a:rPr lang="en-US" sz="1600" u="sng" dirty="0">
                <a:cs typeface="Arial"/>
              </a:rPr>
              <a:t>without</a:t>
            </a:r>
            <a:r>
              <a:rPr lang="en-US" sz="1600" dirty="0">
                <a:cs typeface="Arial"/>
              </a:rPr>
              <a:t> prior authorization </a:t>
            </a:r>
          </a:p>
          <a:p>
            <a:pPr marL="513715" lvl="1" indent="-170815">
              <a:lnSpc>
                <a:spcPct val="120000"/>
              </a:lnSpc>
            </a:pPr>
            <a:r>
              <a:rPr lang="en-US" sz="1600" dirty="0">
                <a:cs typeface="Arial"/>
              </a:rPr>
              <a:t>Effective April 10, 2024, generic fluticasone will be available </a:t>
            </a:r>
            <a:r>
              <a:rPr lang="en-US" sz="1600" i="1" dirty="0">
                <a:cs typeface="Arial"/>
              </a:rPr>
              <a:t>without PA</a:t>
            </a:r>
            <a:r>
              <a:rPr lang="en-US" sz="1600" dirty="0">
                <a:cs typeface="Arial"/>
              </a:rPr>
              <a:t> for patients &lt;12 years. Will need PA for patients &gt;12 years. </a:t>
            </a:r>
          </a:p>
          <a:p>
            <a:pPr marL="513715" lvl="1" indent="-170815">
              <a:lnSpc>
                <a:spcPct val="120000"/>
              </a:lnSpc>
            </a:pPr>
            <a:r>
              <a:rPr lang="en-US" sz="1600" dirty="0">
                <a:cs typeface="Arial"/>
              </a:rPr>
              <a:t>Covered alternatives: Asmanex ® HFA, Asmanex ® </a:t>
            </a:r>
            <a:r>
              <a:rPr lang="en-US" sz="1600" dirty="0" err="1">
                <a:cs typeface="Arial"/>
              </a:rPr>
              <a:t>Twisthaler</a:t>
            </a:r>
            <a:r>
              <a:rPr lang="en-US" sz="1600" dirty="0">
                <a:cs typeface="Arial"/>
              </a:rPr>
              <a:t> 110mcg (age &lt;12) 220mcg (age ≥12), Pulmicort ® </a:t>
            </a:r>
            <a:r>
              <a:rPr lang="en-US" sz="1600" dirty="0" err="1">
                <a:cs typeface="Arial"/>
              </a:rPr>
              <a:t>Flexhaler</a:t>
            </a:r>
            <a:r>
              <a:rPr lang="en-US" sz="1600" dirty="0">
                <a:cs typeface="Arial"/>
              </a:rPr>
              <a:t>, Budesonide neb suspension (age &lt;13), Symbicort</a:t>
            </a:r>
          </a:p>
          <a:p>
            <a:pPr marL="170815" indent="-170815">
              <a:lnSpc>
                <a:spcPct val="120000"/>
              </a:lnSpc>
            </a:pPr>
            <a:r>
              <a:rPr lang="en-US" sz="1600" b="1" dirty="0">
                <a:cs typeface="Arial"/>
              </a:rPr>
              <a:t>Point32Health (Tufts / Harvard Pilgrim) </a:t>
            </a:r>
            <a:r>
              <a:rPr lang="en-US" sz="1600" dirty="0">
                <a:cs typeface="Arial"/>
              </a:rPr>
              <a:t>will cover generic fluticasone for children until March 4, 2024 then will require prior authorization (and failure with at least two less costly alternatives, or unable to use dry powder inhaler due to coordination problems or developmental delay)</a:t>
            </a:r>
          </a:p>
          <a:p>
            <a:pPr marL="513715" lvl="1" indent="-170815">
              <a:lnSpc>
                <a:spcPct val="120000"/>
              </a:lnSpc>
            </a:pPr>
            <a:r>
              <a:rPr lang="en-US" sz="1600" dirty="0">
                <a:cs typeface="Arial"/>
              </a:rPr>
              <a:t>Covered: Asmanex HFA, </a:t>
            </a:r>
            <a:r>
              <a:rPr lang="en-US" sz="1600" err="1">
                <a:cs typeface="Arial"/>
              </a:rPr>
              <a:t>Arnuity</a:t>
            </a:r>
            <a:r>
              <a:rPr lang="en-US" sz="1600" dirty="0">
                <a:cs typeface="Arial"/>
              </a:rPr>
              <a:t> Ellipta ®, Pulmicort ® </a:t>
            </a:r>
            <a:r>
              <a:rPr lang="en-US" sz="1600" err="1">
                <a:cs typeface="Arial"/>
              </a:rPr>
              <a:t>Flexhaler</a:t>
            </a:r>
            <a:endParaRPr lang="en-US" sz="1600">
              <a:cs typeface="Arial"/>
            </a:endParaRPr>
          </a:p>
          <a:p>
            <a:pPr marL="513715" lvl="1" indent="-170815">
              <a:lnSpc>
                <a:spcPct val="120000"/>
              </a:lnSpc>
            </a:pPr>
            <a:r>
              <a:rPr lang="en-US" sz="1600" dirty="0">
                <a:cs typeface="Arial"/>
              </a:rPr>
              <a:t>PA required: fluticasone propionate HFA and </a:t>
            </a:r>
            <a:r>
              <a:rPr lang="en-US" sz="1600" dirty="0" err="1">
                <a:cs typeface="Arial"/>
              </a:rPr>
              <a:t>diskus</a:t>
            </a:r>
            <a:r>
              <a:rPr lang="en-US" sz="1600" dirty="0">
                <a:cs typeface="Arial"/>
              </a:rPr>
              <a:t>, </a:t>
            </a:r>
            <a:r>
              <a:rPr lang="en-US" sz="1600" dirty="0" err="1">
                <a:cs typeface="Arial"/>
              </a:rPr>
              <a:t>Alvesco</a:t>
            </a:r>
            <a:r>
              <a:rPr lang="en-US" sz="1600" dirty="0">
                <a:cs typeface="Arial"/>
              </a:rPr>
              <a:t> (</a:t>
            </a:r>
            <a:r>
              <a:rPr lang="en-US" sz="1600" dirty="0" err="1">
                <a:cs typeface="Arial"/>
              </a:rPr>
              <a:t>ciclesonide</a:t>
            </a:r>
            <a:r>
              <a:rPr lang="en-US" sz="1600" dirty="0">
                <a:cs typeface="Arial"/>
              </a:rPr>
              <a:t>), </a:t>
            </a:r>
            <a:r>
              <a:rPr lang="en-US" sz="1600" dirty="0" err="1">
                <a:cs typeface="Arial"/>
              </a:rPr>
              <a:t>Qvar</a:t>
            </a:r>
            <a:r>
              <a:rPr lang="en-US" sz="1600" dirty="0">
                <a:cs typeface="Arial"/>
              </a:rPr>
              <a:t> ® </a:t>
            </a:r>
            <a:r>
              <a:rPr lang="en-US" sz="1600" dirty="0" err="1">
                <a:cs typeface="Arial"/>
              </a:rPr>
              <a:t>Redihaler</a:t>
            </a:r>
            <a:r>
              <a:rPr lang="en-US" sz="1600" dirty="0">
                <a:cs typeface="Arial"/>
              </a:rPr>
              <a:t>, Asmanex </a:t>
            </a:r>
            <a:r>
              <a:rPr lang="en-US" sz="1600" dirty="0" err="1">
                <a:cs typeface="Arial"/>
              </a:rPr>
              <a:t>Twisthaler</a:t>
            </a:r>
            <a:r>
              <a:rPr lang="en-US" sz="1600" dirty="0">
                <a:cs typeface="Arial"/>
              </a:rPr>
              <a:t> 110mcg (&lt;12 </a:t>
            </a:r>
            <a:r>
              <a:rPr lang="en-US" sz="1600" dirty="0" err="1">
                <a:cs typeface="Arial"/>
              </a:rPr>
              <a:t>yo</a:t>
            </a:r>
            <a:r>
              <a:rPr lang="en-US" sz="1600" dirty="0">
                <a:cs typeface="Arial"/>
              </a:rPr>
              <a:t>), 220mcg (&gt;12 </a:t>
            </a:r>
            <a:r>
              <a:rPr lang="en-US" sz="1600" dirty="0" err="1">
                <a:cs typeface="Arial"/>
              </a:rPr>
              <a:t>yo</a:t>
            </a:r>
            <a:r>
              <a:rPr lang="en-US" sz="1600" dirty="0">
                <a:cs typeface="Arial"/>
              </a:rPr>
              <a:t>)</a:t>
            </a:r>
          </a:p>
          <a:p>
            <a:pPr marL="170815" indent="-170815">
              <a:lnSpc>
                <a:spcPct val="120000"/>
              </a:lnSpc>
            </a:pPr>
            <a:r>
              <a:rPr lang="en-US" sz="1600" b="1" dirty="0">
                <a:cs typeface="Arial"/>
              </a:rPr>
              <a:t>HNE</a:t>
            </a:r>
          </a:p>
          <a:p>
            <a:pPr marL="513715" lvl="1" indent="-170815">
              <a:lnSpc>
                <a:spcPct val="120000"/>
              </a:lnSpc>
            </a:pPr>
            <a:r>
              <a:rPr lang="en-US" sz="1600" dirty="0">
                <a:cs typeface="Arial"/>
              </a:rPr>
              <a:t>Budesonide neb suspension, Pulmicort </a:t>
            </a:r>
            <a:r>
              <a:rPr lang="en-US" sz="1600" dirty="0" err="1">
                <a:cs typeface="Arial"/>
              </a:rPr>
              <a:t>Flexhaler</a:t>
            </a:r>
            <a:r>
              <a:rPr lang="en-US" sz="1600" dirty="0">
                <a:cs typeface="Arial"/>
              </a:rPr>
              <a:t>, </a:t>
            </a:r>
            <a:r>
              <a:rPr lang="en-US" sz="1600" dirty="0" err="1">
                <a:cs typeface="Arial"/>
              </a:rPr>
              <a:t>Wixela</a:t>
            </a:r>
            <a:r>
              <a:rPr lang="en-US" sz="1600" dirty="0">
                <a:cs typeface="Arial"/>
              </a:rPr>
              <a:t> (generic Advair), </a:t>
            </a:r>
            <a:endParaRPr lang="en-US" sz="1600" b="1" dirty="0">
              <a:cs typeface="Arial"/>
            </a:endParaRPr>
          </a:p>
          <a:p>
            <a:pPr marL="170815" indent="-170815">
              <a:lnSpc>
                <a:spcPct val="120000"/>
              </a:lnSpc>
            </a:pPr>
            <a:r>
              <a:rPr lang="en-US" sz="1600" b="1" dirty="0">
                <a:cs typeface="Arial"/>
              </a:rPr>
              <a:t>BCBS </a:t>
            </a:r>
            <a:r>
              <a:rPr lang="en-US" sz="1600" dirty="0">
                <a:cs typeface="Arial"/>
              </a:rPr>
              <a:t>coverage varies widely with plans. Some may cover generic fluticasone without age restriction (also see pharmacy benefits below)</a:t>
            </a:r>
            <a:endParaRPr lang="en-US" dirty="0"/>
          </a:p>
          <a:p>
            <a:pPr marL="513715" lvl="1" indent="-170815">
              <a:lnSpc>
                <a:spcPct val="120000"/>
              </a:lnSpc>
            </a:pPr>
            <a:r>
              <a:rPr lang="en-US" sz="1600" dirty="0">
                <a:cs typeface="Arial"/>
              </a:rPr>
              <a:t>BCBS HMO: </a:t>
            </a:r>
            <a:r>
              <a:rPr lang="en-US" sz="1600" dirty="0" err="1">
                <a:cs typeface="Arial"/>
              </a:rPr>
              <a:t>Breo</a:t>
            </a:r>
            <a:r>
              <a:rPr lang="en-US" sz="1600" dirty="0">
                <a:cs typeface="Arial"/>
              </a:rPr>
              <a:t> Ellipta only  </a:t>
            </a:r>
          </a:p>
          <a:p>
            <a:pPr marL="513715" lvl="1" indent="-170815">
              <a:lnSpc>
                <a:spcPct val="120000"/>
              </a:lnSpc>
            </a:pPr>
            <a:r>
              <a:rPr lang="en-US" sz="1600" dirty="0">
                <a:cs typeface="Arial"/>
              </a:rPr>
              <a:t>BCBS PPO: Asmanex HFA or </a:t>
            </a:r>
            <a:r>
              <a:rPr lang="en-US" sz="1600" dirty="0" err="1">
                <a:cs typeface="Arial"/>
              </a:rPr>
              <a:t>Twisthaler</a:t>
            </a:r>
            <a:r>
              <a:rPr lang="en-US" sz="1600" dirty="0">
                <a:cs typeface="Arial"/>
              </a:rPr>
              <a:t>, </a:t>
            </a:r>
            <a:r>
              <a:rPr lang="en-US" sz="1600" dirty="0" err="1">
                <a:cs typeface="Arial"/>
              </a:rPr>
              <a:t>Arnuity</a:t>
            </a:r>
            <a:r>
              <a:rPr lang="en-US" sz="1600" dirty="0">
                <a:cs typeface="Arial"/>
              </a:rPr>
              <a:t>, </a:t>
            </a:r>
            <a:r>
              <a:rPr lang="en-US" sz="1600" dirty="0" err="1">
                <a:cs typeface="Arial"/>
              </a:rPr>
              <a:t>Qvar</a:t>
            </a:r>
            <a:r>
              <a:rPr lang="en-US" sz="1600" dirty="0">
                <a:cs typeface="Arial"/>
              </a:rPr>
              <a:t> </a:t>
            </a:r>
          </a:p>
          <a:p>
            <a:pPr marL="170815" indent="-170815">
              <a:lnSpc>
                <a:spcPct val="120000"/>
              </a:lnSpc>
            </a:pPr>
            <a:r>
              <a:rPr lang="en-US" sz="1600" b="1" dirty="0" err="1">
                <a:cs typeface="Arial"/>
              </a:rPr>
              <a:t>Wellsense</a:t>
            </a:r>
            <a:endParaRPr lang="en-US" sz="1600" b="1" dirty="0">
              <a:cs typeface="Arial"/>
            </a:endParaRPr>
          </a:p>
          <a:p>
            <a:pPr marL="513715" lvl="1" indent="-170815">
              <a:lnSpc>
                <a:spcPct val="120000"/>
              </a:lnSpc>
            </a:pPr>
            <a:r>
              <a:rPr lang="en-US" sz="1600" dirty="0" err="1">
                <a:cs typeface="Arial"/>
              </a:rPr>
              <a:t>Arnuity</a:t>
            </a:r>
            <a:r>
              <a:rPr lang="en-US" sz="1600" dirty="0">
                <a:cs typeface="Arial"/>
              </a:rPr>
              <a:t>, Pulmicort </a:t>
            </a:r>
            <a:r>
              <a:rPr lang="en-US" sz="1600" dirty="0" err="1">
                <a:cs typeface="Arial"/>
              </a:rPr>
              <a:t>Flexhaler</a:t>
            </a:r>
            <a:r>
              <a:rPr lang="en-US" sz="1600" dirty="0">
                <a:cs typeface="Arial"/>
              </a:rPr>
              <a:t>, Asmanex, Fluticasone/salmeterol, Symbicort (brand), </a:t>
            </a:r>
            <a:r>
              <a:rPr lang="en-US" sz="1600" dirty="0" err="1">
                <a:cs typeface="Arial"/>
              </a:rPr>
              <a:t>Dulera</a:t>
            </a:r>
            <a:endParaRPr lang="en-US" sz="1600" b="1" dirty="0" err="1">
              <a:cs typeface="Arial"/>
            </a:endParaRPr>
          </a:p>
          <a:p>
            <a:pPr marL="170815" indent="-170815">
              <a:lnSpc>
                <a:spcPct val="120000"/>
              </a:lnSpc>
            </a:pPr>
            <a:r>
              <a:rPr lang="en-US" sz="1600" b="1" dirty="0">
                <a:cs typeface="Arial"/>
              </a:rPr>
              <a:t>United Healthcare</a:t>
            </a:r>
            <a:endParaRPr lang="en-US" dirty="0"/>
          </a:p>
          <a:p>
            <a:pPr marL="513715" lvl="1" indent="-170815">
              <a:lnSpc>
                <a:spcPct val="120000"/>
              </a:lnSpc>
            </a:pPr>
            <a:r>
              <a:rPr lang="en-US" sz="1600" err="1">
                <a:cs typeface="Arial"/>
              </a:rPr>
              <a:t>Qvar</a:t>
            </a:r>
            <a:r>
              <a:rPr lang="en-US" sz="1600" dirty="0">
                <a:cs typeface="Arial"/>
              </a:rPr>
              <a:t> ® </a:t>
            </a:r>
            <a:r>
              <a:rPr lang="en-US" sz="1600" err="1">
                <a:cs typeface="Arial"/>
              </a:rPr>
              <a:t>Redihaler</a:t>
            </a:r>
            <a:r>
              <a:rPr lang="en-US" sz="1600" dirty="0">
                <a:cs typeface="Arial"/>
              </a:rPr>
              <a:t> and </a:t>
            </a:r>
            <a:r>
              <a:rPr lang="en-US" sz="1600" err="1">
                <a:cs typeface="Arial"/>
              </a:rPr>
              <a:t>Arnuity</a:t>
            </a:r>
            <a:r>
              <a:rPr lang="en-US" sz="1600" dirty="0">
                <a:cs typeface="Arial"/>
              </a:rPr>
              <a:t> Ellipta ®  </a:t>
            </a:r>
          </a:p>
          <a:p>
            <a:pPr marL="170815" indent="-170815">
              <a:lnSpc>
                <a:spcPct val="120000"/>
              </a:lnSpc>
            </a:pPr>
            <a:r>
              <a:rPr lang="en-US" sz="1600" b="1" dirty="0">
                <a:cs typeface="Arial"/>
              </a:rPr>
              <a:t>Cigna</a:t>
            </a:r>
          </a:p>
          <a:p>
            <a:pPr marL="513715" lvl="1" indent="-170815">
              <a:lnSpc>
                <a:spcPct val="120000"/>
              </a:lnSpc>
            </a:pPr>
            <a:r>
              <a:rPr lang="en-US" sz="1600" err="1">
                <a:cs typeface="Arial"/>
              </a:rPr>
              <a:t>Alvesco</a:t>
            </a:r>
            <a:r>
              <a:rPr lang="en-US" sz="1600" dirty="0">
                <a:cs typeface="Arial"/>
              </a:rPr>
              <a:t>, Asmanex ® HFA, Asmanex ® </a:t>
            </a:r>
            <a:r>
              <a:rPr lang="en-US" sz="1600" err="1">
                <a:cs typeface="Arial"/>
              </a:rPr>
              <a:t>Twisthaler</a:t>
            </a:r>
            <a:r>
              <a:rPr lang="en-US" sz="1600" dirty="0">
                <a:cs typeface="Arial"/>
              </a:rPr>
              <a:t> </a:t>
            </a:r>
          </a:p>
          <a:p>
            <a:pPr marL="0" indent="0">
              <a:buNone/>
            </a:pPr>
            <a:r>
              <a:rPr lang="en-US" sz="1600" u="sng" dirty="0">
                <a:cs typeface="Arial"/>
              </a:rPr>
              <a:t>Pharmacy Benefits (mail order) associated with certain insurance plans</a:t>
            </a:r>
          </a:p>
          <a:p>
            <a:pPr marL="170815" indent="-170815"/>
            <a:r>
              <a:rPr lang="en-US" sz="1600" b="1" dirty="0">
                <a:cs typeface="Arial"/>
              </a:rPr>
              <a:t>Optum RX</a:t>
            </a:r>
            <a:r>
              <a:rPr lang="en-US" sz="1600" dirty="0">
                <a:cs typeface="Arial"/>
              </a:rPr>
              <a:t> (BCBS MA HMO, Harvard Pilgrim) </a:t>
            </a:r>
            <a:endParaRPr lang="en-US" sz="1600">
              <a:cs typeface="Arial" panose="020B0604020202020204"/>
            </a:endParaRPr>
          </a:p>
          <a:p>
            <a:pPr marL="513715" lvl="1" indent="-170815">
              <a:lnSpc>
                <a:spcPct val="120000"/>
              </a:lnSpc>
            </a:pPr>
            <a:r>
              <a:rPr lang="en-US" sz="1600" err="1">
                <a:cs typeface="Arial"/>
              </a:rPr>
              <a:t>Arnuity</a:t>
            </a:r>
            <a:r>
              <a:rPr lang="en-US" sz="1600" dirty="0">
                <a:cs typeface="Arial"/>
              </a:rPr>
              <a:t> Ellipta ® and </a:t>
            </a:r>
            <a:r>
              <a:rPr lang="en-US" sz="1600" err="1">
                <a:cs typeface="Arial"/>
              </a:rPr>
              <a:t>Qvar</a:t>
            </a:r>
            <a:r>
              <a:rPr lang="en-US" sz="1600" dirty="0">
                <a:cs typeface="Arial"/>
              </a:rPr>
              <a:t> ® </a:t>
            </a:r>
            <a:r>
              <a:rPr lang="en-US" sz="1600" err="1">
                <a:cs typeface="Arial"/>
              </a:rPr>
              <a:t>Redihaler</a:t>
            </a:r>
            <a:r>
              <a:rPr lang="en-US" sz="1600" dirty="0">
                <a:cs typeface="Arial"/>
              </a:rPr>
              <a:t> </a:t>
            </a:r>
          </a:p>
          <a:p>
            <a:pPr marL="170815" indent="-170815"/>
            <a:r>
              <a:rPr lang="en-US" sz="1600" b="1" dirty="0">
                <a:cs typeface="Arial"/>
              </a:rPr>
              <a:t>Express Scripts</a:t>
            </a:r>
            <a:r>
              <a:rPr lang="en-US" sz="1600" dirty="0">
                <a:cs typeface="Arial"/>
              </a:rPr>
              <a:t> (United Healthcare)</a:t>
            </a:r>
          </a:p>
          <a:p>
            <a:pPr marL="513715" lvl="1" indent="-170815"/>
            <a:r>
              <a:rPr lang="en-US" sz="1600" dirty="0" err="1">
                <a:cs typeface="Arial"/>
              </a:rPr>
              <a:t>Arnuity</a:t>
            </a:r>
            <a:r>
              <a:rPr lang="en-US" sz="1600" dirty="0">
                <a:cs typeface="Arial"/>
              </a:rPr>
              <a:t> Ellipta ®, Asmanex HFA ®, Asmanex </a:t>
            </a:r>
            <a:r>
              <a:rPr lang="en-US" sz="1600" dirty="0" err="1">
                <a:cs typeface="Arial"/>
              </a:rPr>
              <a:t>Twisthaler</a:t>
            </a:r>
            <a:r>
              <a:rPr lang="en-US" sz="1600" dirty="0">
                <a:cs typeface="Arial"/>
              </a:rPr>
              <a:t> ®, </a:t>
            </a:r>
            <a:r>
              <a:rPr lang="en-US" sz="1600" dirty="0" err="1">
                <a:cs typeface="Arial"/>
              </a:rPr>
              <a:t>Qvar</a:t>
            </a:r>
            <a:r>
              <a:rPr lang="en-US" sz="1600" dirty="0">
                <a:cs typeface="Arial"/>
              </a:rPr>
              <a:t> </a:t>
            </a:r>
            <a:r>
              <a:rPr lang="en-US" sz="1600" dirty="0" err="1">
                <a:cs typeface="Arial"/>
              </a:rPr>
              <a:t>Redihaler</a:t>
            </a:r>
            <a:r>
              <a:rPr lang="en-US" sz="1600" dirty="0">
                <a:cs typeface="Arial"/>
              </a:rPr>
              <a:t> ®</a:t>
            </a:r>
          </a:p>
        </p:txBody>
      </p:sp>
      <p:sp>
        <p:nvSpPr>
          <p:cNvPr id="2" name="Title 1">
            <a:extLst>
              <a:ext uri="{FF2B5EF4-FFF2-40B4-BE49-F238E27FC236}">
                <a16:creationId xmlns:a16="http://schemas.microsoft.com/office/drawing/2014/main" id="{446E1D2B-2600-F95E-2109-69B27895E2C6}"/>
              </a:ext>
            </a:extLst>
          </p:cNvPr>
          <p:cNvSpPr>
            <a:spLocks noGrp="1"/>
          </p:cNvSpPr>
          <p:nvPr>
            <p:ph type="title"/>
          </p:nvPr>
        </p:nvSpPr>
        <p:spPr>
          <a:xfrm>
            <a:off x="354048" y="183151"/>
            <a:ext cx="5280451" cy="727714"/>
          </a:xfrm>
        </p:spPr>
        <p:txBody>
          <a:bodyPr/>
          <a:lstStyle/>
          <a:p>
            <a:r>
              <a:rPr lang="en-US" sz="1800" i="1" dirty="0">
                <a:latin typeface="Arial Black"/>
              </a:rPr>
              <a:t>Preliminary </a:t>
            </a:r>
            <a:r>
              <a:rPr lang="en-US" sz="1800" dirty="0">
                <a:latin typeface="Arial Black"/>
              </a:rPr>
              <a:t>Information on Insurance Coverage in 2024 (update April)</a:t>
            </a:r>
            <a:endParaRPr lang="en-US" sz="1800" dirty="0"/>
          </a:p>
        </p:txBody>
      </p:sp>
      <p:sp>
        <p:nvSpPr>
          <p:cNvPr id="5" name="TextBox 4">
            <a:extLst>
              <a:ext uri="{FF2B5EF4-FFF2-40B4-BE49-F238E27FC236}">
                <a16:creationId xmlns:a16="http://schemas.microsoft.com/office/drawing/2014/main" id="{16EDE781-BB36-1D66-1E24-F2670E4AD549}"/>
              </a:ext>
            </a:extLst>
          </p:cNvPr>
          <p:cNvSpPr txBox="1"/>
          <p:nvPr/>
        </p:nvSpPr>
        <p:spPr>
          <a:xfrm>
            <a:off x="6134182" y="974789"/>
            <a:ext cx="2677070"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rgbClr val="FFFFFF"/>
                </a:solidFill>
                <a:latin typeface="Georgia"/>
                <a:cs typeface="Segoe UI"/>
              </a:rPr>
              <a:t>Asmanex has been difficult to find but it is not listed as on backorder by manufacturer. Therefore some insurance plans are refusing to cover  other options HFA like generic fluticasone even though patients cannot access medication. </a:t>
            </a:r>
            <a:endParaRPr lang="en-US" dirty="0"/>
          </a:p>
          <a:p>
            <a:endParaRPr lang="en-US" sz="1200" i="1" dirty="0">
              <a:solidFill>
                <a:srgbClr val="FFFFFF"/>
              </a:solidFill>
              <a:latin typeface="Georgia"/>
              <a:cs typeface="Segoe UI"/>
            </a:endParaRPr>
          </a:p>
          <a:p>
            <a:endParaRPr lang="en-US" sz="1200" i="1" dirty="0">
              <a:solidFill>
                <a:srgbClr val="FFFFFF"/>
              </a:solidFill>
              <a:latin typeface="Georgia"/>
              <a:cs typeface="Segoe UI"/>
            </a:endParaRPr>
          </a:p>
          <a:p>
            <a:r>
              <a:rPr lang="en-US" sz="1200" b="1" i="1" dirty="0">
                <a:solidFill>
                  <a:schemeClr val="accent4">
                    <a:lumMod val="20000"/>
                    <a:lumOff val="80000"/>
                  </a:schemeClr>
                </a:solidFill>
                <a:latin typeface="Georgia"/>
                <a:cs typeface="Segoe UI"/>
              </a:rPr>
              <a:t>Prior Authorizations need a reason</a:t>
            </a:r>
          </a:p>
          <a:p>
            <a:pPr marL="171450" indent="-171450">
              <a:buFont typeface="Calibri"/>
              <a:buChar char="-"/>
            </a:pPr>
            <a:r>
              <a:rPr lang="en-US" sz="1200" b="1" i="1" dirty="0">
                <a:solidFill>
                  <a:schemeClr val="accent4">
                    <a:lumMod val="20000"/>
                    <a:lumOff val="80000"/>
                  </a:schemeClr>
                </a:solidFill>
                <a:latin typeface="Georgia"/>
                <a:cs typeface="Segoe UI"/>
              </a:rPr>
              <a:t> patient's  inability to perform strong inhalation and breath hold necessary for DPI due to young age or developmental delay</a:t>
            </a:r>
            <a:endParaRPr lang="en-US" dirty="0">
              <a:solidFill>
                <a:schemeClr val="accent4">
                  <a:lumMod val="20000"/>
                  <a:lumOff val="80000"/>
                </a:schemeClr>
              </a:solidFill>
              <a:latin typeface="Arial" panose="020B0604020202020204"/>
              <a:cs typeface="Arial" panose="020B0604020202020204"/>
            </a:endParaRPr>
          </a:p>
          <a:p>
            <a:pPr marL="171450" indent="-171450">
              <a:buFont typeface="Calibri"/>
              <a:buChar char="-"/>
            </a:pPr>
            <a:r>
              <a:rPr lang="en-US" sz="1200" b="1" i="1" dirty="0">
                <a:solidFill>
                  <a:schemeClr val="accent4">
                    <a:lumMod val="20000"/>
                    <a:lumOff val="80000"/>
                  </a:schemeClr>
                </a:solidFill>
                <a:latin typeface="Georgia"/>
                <a:cs typeface="Segoe UI"/>
              </a:rPr>
              <a:t>treatment failure </a:t>
            </a:r>
            <a:r>
              <a:rPr lang="en-US" sz="1200" b="1" i="1">
                <a:solidFill>
                  <a:schemeClr val="accent4">
                    <a:lumMod val="20000"/>
                    <a:lumOff val="80000"/>
                  </a:schemeClr>
                </a:solidFill>
                <a:latin typeface="Georgia"/>
                <a:cs typeface="Segoe UI"/>
              </a:rPr>
              <a:t>on insurance 'preferred' </a:t>
            </a:r>
            <a:endParaRPr lang="en-US">
              <a:solidFill>
                <a:schemeClr val="accent4">
                  <a:lumMod val="20000"/>
                  <a:lumOff val="80000"/>
                </a:schemeClr>
              </a:solidFill>
              <a:latin typeface="Arial" panose="020B0604020202020204"/>
              <a:cs typeface="Arial" panose="020B0604020202020204"/>
            </a:endParaRPr>
          </a:p>
          <a:p>
            <a:r>
              <a:rPr lang="en-US" sz="1200" b="1" i="1" dirty="0">
                <a:solidFill>
                  <a:schemeClr val="accent4">
                    <a:lumMod val="20000"/>
                    <a:lumOff val="80000"/>
                  </a:schemeClr>
                </a:solidFill>
                <a:latin typeface="Georgia"/>
                <a:cs typeface="Segoe UI"/>
              </a:rPr>
              <a:t>    medications </a:t>
            </a:r>
            <a:endParaRPr lang="en-US" dirty="0">
              <a:solidFill>
                <a:schemeClr val="accent4">
                  <a:lumMod val="20000"/>
                  <a:lumOff val="80000"/>
                </a:schemeClr>
              </a:solidFill>
              <a:cs typeface="Arial" panose="020B0604020202020204"/>
            </a:endParaRPr>
          </a:p>
        </p:txBody>
      </p:sp>
    </p:spTree>
    <p:extLst>
      <p:ext uri="{BB962C8B-B14F-4D97-AF65-F5344CB8AC3E}">
        <p14:creationId xmlns:p14="http://schemas.microsoft.com/office/powerpoint/2010/main" val="70088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898384-5F08-1E26-B58F-8F5F937CF747}"/>
              </a:ext>
            </a:extLst>
          </p:cNvPr>
          <p:cNvSpPr>
            <a:spLocks noGrp="1"/>
          </p:cNvSpPr>
          <p:nvPr>
            <p:ph type="body" sz="quarter" idx="10"/>
          </p:nvPr>
        </p:nvSpPr>
        <p:spPr/>
        <p:txBody>
          <a:bodyPr>
            <a:normAutofit/>
          </a:bodyPr>
          <a:lstStyle/>
          <a:p>
            <a:r>
              <a:rPr lang="en-US" sz="2400" dirty="0">
                <a:latin typeface="Georgia"/>
              </a:rPr>
              <a:t>Use an inspiratory flow meter to assess whether a child can use a dry powder inhaler (DPI) correctly</a:t>
            </a:r>
            <a:endParaRPr lang="en-US" sz="2400" dirty="0"/>
          </a:p>
        </p:txBody>
      </p:sp>
      <p:pic>
        <p:nvPicPr>
          <p:cNvPr id="7" name="Content Placeholder 6" descr="A close-up of a medical chart&#10;&#10;Description automatically generated">
            <a:extLst>
              <a:ext uri="{FF2B5EF4-FFF2-40B4-BE49-F238E27FC236}">
                <a16:creationId xmlns:a16="http://schemas.microsoft.com/office/drawing/2014/main" id="{842B8FD1-BC61-2F4C-A940-57A458176952}"/>
              </a:ext>
            </a:extLst>
          </p:cNvPr>
          <p:cNvPicPr>
            <a:picLocks noGrp="1" noChangeAspect="1"/>
          </p:cNvPicPr>
          <p:nvPr>
            <p:ph idx="1"/>
          </p:nvPr>
        </p:nvPicPr>
        <p:blipFill>
          <a:blip r:embed="rId2"/>
          <a:stretch>
            <a:fillRect/>
          </a:stretch>
        </p:blipFill>
        <p:spPr>
          <a:xfrm>
            <a:off x="410599" y="3014746"/>
            <a:ext cx="3752850" cy="2645228"/>
          </a:xfrm>
        </p:spPr>
      </p:pic>
      <p:sp>
        <p:nvSpPr>
          <p:cNvPr id="4" name="Title 3">
            <a:extLst>
              <a:ext uri="{FF2B5EF4-FFF2-40B4-BE49-F238E27FC236}">
                <a16:creationId xmlns:a16="http://schemas.microsoft.com/office/drawing/2014/main" id="{1D56D6F1-3B61-2462-6539-20AF6A473AA9}"/>
              </a:ext>
            </a:extLst>
          </p:cNvPr>
          <p:cNvSpPr>
            <a:spLocks noGrp="1"/>
          </p:cNvSpPr>
          <p:nvPr>
            <p:ph type="title"/>
          </p:nvPr>
        </p:nvSpPr>
        <p:spPr>
          <a:xfrm>
            <a:off x="347500" y="511537"/>
            <a:ext cx="3884493" cy="827499"/>
          </a:xfrm>
        </p:spPr>
        <p:txBody>
          <a:bodyPr/>
          <a:lstStyle/>
          <a:p>
            <a:r>
              <a:rPr lang="en-US" sz="2000" dirty="0">
                <a:latin typeface="Arial Black"/>
              </a:rPr>
              <a:t>In-Check Dial G-16 </a:t>
            </a:r>
            <a:br>
              <a:rPr lang="en-US" sz="2000" dirty="0">
                <a:latin typeface="Arial Black"/>
              </a:rPr>
            </a:br>
            <a:r>
              <a:rPr lang="en-US" sz="2000" dirty="0">
                <a:latin typeface="Arial Black"/>
              </a:rPr>
              <a:t>(Alliance Tech Medical)</a:t>
            </a:r>
            <a:endParaRPr lang="en-US" sz="2000" dirty="0"/>
          </a:p>
        </p:txBody>
      </p:sp>
      <p:pic>
        <p:nvPicPr>
          <p:cNvPr id="8" name="Picture 7" descr="A plastic thermometer with a white cap&#10;&#10;Description automatically generated">
            <a:extLst>
              <a:ext uri="{FF2B5EF4-FFF2-40B4-BE49-F238E27FC236}">
                <a16:creationId xmlns:a16="http://schemas.microsoft.com/office/drawing/2014/main" id="{6F3EA719-9FBB-6873-6E03-3DC62E3A7ED7}"/>
              </a:ext>
            </a:extLst>
          </p:cNvPr>
          <p:cNvPicPr>
            <a:picLocks noChangeAspect="1"/>
          </p:cNvPicPr>
          <p:nvPr/>
        </p:nvPicPr>
        <p:blipFill rotWithShape="1">
          <a:blip r:embed="rId3"/>
          <a:srcRect t="22780" r="145" b="23938"/>
          <a:stretch/>
        </p:blipFill>
        <p:spPr>
          <a:xfrm>
            <a:off x="408214" y="1268185"/>
            <a:ext cx="3755581" cy="1502231"/>
          </a:xfrm>
          <a:prstGeom prst="rect">
            <a:avLst/>
          </a:prstGeom>
        </p:spPr>
      </p:pic>
      <p:sp>
        <p:nvSpPr>
          <p:cNvPr id="9" name="TextBox 8">
            <a:extLst>
              <a:ext uri="{FF2B5EF4-FFF2-40B4-BE49-F238E27FC236}">
                <a16:creationId xmlns:a16="http://schemas.microsoft.com/office/drawing/2014/main" id="{53B4BF6D-BC0C-1CDF-8565-67AC23D8F6D9}"/>
              </a:ext>
            </a:extLst>
          </p:cNvPr>
          <p:cNvSpPr txBox="1"/>
          <p:nvPr/>
        </p:nvSpPr>
        <p:spPr>
          <a:xfrm>
            <a:off x="4735286" y="4920342"/>
            <a:ext cx="394062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latin typeface="Georgia"/>
                <a:ea typeface="Open Sans"/>
                <a:cs typeface="Open Sans"/>
              </a:rPr>
              <a:t>The dial can be adjusted to simulate the resistance of dry powder inhalers (including </a:t>
            </a:r>
            <a:r>
              <a:rPr lang="en-US" sz="1400" dirty="0" err="1">
                <a:solidFill>
                  <a:srgbClr val="FFFFFF"/>
                </a:solidFill>
                <a:latin typeface="Georgia"/>
                <a:ea typeface="Open Sans"/>
                <a:cs typeface="Open Sans"/>
              </a:rPr>
              <a:t>Flexhaler</a:t>
            </a:r>
            <a:r>
              <a:rPr lang="en-US" sz="1400" dirty="0">
                <a:solidFill>
                  <a:srgbClr val="FFFFFF"/>
                </a:solidFill>
                <a:latin typeface="Georgia"/>
                <a:ea typeface="Open Sans"/>
                <a:cs typeface="Open Sans"/>
              </a:rPr>
              <a:t>®, </a:t>
            </a:r>
            <a:r>
              <a:rPr lang="en-US" sz="1400" dirty="0" err="1">
                <a:solidFill>
                  <a:srgbClr val="FFFFFF"/>
                </a:solidFill>
                <a:latin typeface="Georgia"/>
                <a:ea typeface="Open Sans"/>
                <a:cs typeface="Open Sans"/>
              </a:rPr>
              <a:t>Twisthaler</a:t>
            </a:r>
            <a:r>
              <a:rPr lang="en-US" sz="1400" dirty="0">
                <a:solidFill>
                  <a:srgbClr val="FFFFFF"/>
                </a:solidFill>
                <a:latin typeface="Georgia"/>
                <a:ea typeface="Open Sans"/>
                <a:cs typeface="Open Sans"/>
              </a:rPr>
              <a:t>®, </a:t>
            </a:r>
            <a:r>
              <a:rPr lang="en-US" sz="1400" dirty="0" err="1">
                <a:solidFill>
                  <a:srgbClr val="FFFFFF"/>
                </a:solidFill>
                <a:latin typeface="Georgia"/>
                <a:ea typeface="Open Sans"/>
                <a:cs typeface="Open Sans"/>
              </a:rPr>
              <a:t>Diskus</a:t>
            </a:r>
            <a:r>
              <a:rPr lang="en-US" sz="1400" dirty="0">
                <a:solidFill>
                  <a:srgbClr val="FFFFFF"/>
                </a:solidFill>
                <a:latin typeface="Georgia"/>
                <a:ea typeface="Open Sans"/>
                <a:cs typeface="Open Sans"/>
              </a:rPr>
              <a:t>®, Ellipta® </a:t>
            </a:r>
            <a:r>
              <a:rPr lang="en-US" sz="1400" dirty="0" err="1">
                <a:solidFill>
                  <a:srgbClr val="FFFFFF"/>
                </a:solidFill>
                <a:latin typeface="Georgia"/>
                <a:ea typeface="Open Sans"/>
                <a:cs typeface="Open Sans"/>
              </a:rPr>
              <a:t>etc</a:t>
            </a:r>
            <a:r>
              <a:rPr lang="en-US" sz="1400" dirty="0">
                <a:solidFill>
                  <a:srgbClr val="FFFFFF"/>
                </a:solidFill>
                <a:latin typeface="Georgia"/>
                <a:ea typeface="Open Sans"/>
                <a:cs typeface="Open Sans"/>
              </a:rPr>
              <a:t>).</a:t>
            </a:r>
          </a:p>
          <a:p>
            <a:endParaRPr lang="en-US" sz="1400" dirty="0">
              <a:solidFill>
                <a:srgbClr val="FFFFFF"/>
              </a:solidFill>
              <a:latin typeface="Georgia"/>
              <a:ea typeface="Open Sans"/>
              <a:cs typeface="Open Sans"/>
            </a:endParaRPr>
          </a:p>
          <a:p>
            <a:endParaRPr lang="en-US" sz="1400" dirty="0">
              <a:solidFill>
                <a:srgbClr val="FFFFFF"/>
              </a:solidFill>
              <a:latin typeface="Georgia"/>
              <a:ea typeface="Open Sans"/>
              <a:cs typeface="Open Sans"/>
            </a:endParaRPr>
          </a:p>
        </p:txBody>
      </p:sp>
    </p:spTree>
    <p:extLst>
      <p:ext uri="{BB962C8B-B14F-4D97-AF65-F5344CB8AC3E}">
        <p14:creationId xmlns:p14="http://schemas.microsoft.com/office/powerpoint/2010/main" val="386515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In-Check dial">
            <a:hlinkClick r:id="" action="ppaction://media"/>
            <a:extLst>
              <a:ext uri="{FF2B5EF4-FFF2-40B4-BE49-F238E27FC236}">
                <a16:creationId xmlns:a16="http://schemas.microsoft.com/office/drawing/2014/main" id="{6CF2B6E3-C96B-261C-5499-3D164375214A}"/>
              </a:ext>
            </a:extLst>
          </p:cNvPr>
          <p:cNvPicPr>
            <a:picLocks noGrp="1" noRot="1" noChangeAspect="1"/>
          </p:cNvPicPr>
          <p:nvPr>
            <p:ph idx="1"/>
            <a:videoFile r:link="rId1"/>
          </p:nvPr>
        </p:nvPicPr>
        <p:blipFill>
          <a:blip r:embed="rId3"/>
          <a:stretch>
            <a:fillRect/>
          </a:stretch>
        </p:blipFill>
        <p:spPr>
          <a:xfrm>
            <a:off x="352425" y="1950045"/>
            <a:ext cx="3884613" cy="2913459"/>
          </a:xfrm>
        </p:spPr>
      </p:pic>
      <p:sp>
        <p:nvSpPr>
          <p:cNvPr id="4" name="Title 3">
            <a:extLst>
              <a:ext uri="{FF2B5EF4-FFF2-40B4-BE49-F238E27FC236}">
                <a16:creationId xmlns:a16="http://schemas.microsoft.com/office/drawing/2014/main" id="{BCB5EAA1-2063-1762-0840-A428F1C9B1AA}"/>
              </a:ext>
            </a:extLst>
          </p:cNvPr>
          <p:cNvSpPr>
            <a:spLocks noGrp="1"/>
          </p:cNvSpPr>
          <p:nvPr>
            <p:ph type="title"/>
          </p:nvPr>
        </p:nvSpPr>
        <p:spPr/>
        <p:txBody>
          <a:bodyPr/>
          <a:lstStyle/>
          <a:p>
            <a:r>
              <a:rPr lang="en-US" dirty="0">
                <a:latin typeface="Arial Black"/>
              </a:rPr>
              <a:t>In-Check Dial G-16 </a:t>
            </a:r>
            <a:br>
              <a:rPr lang="en-US" dirty="0">
                <a:latin typeface="Arial Black"/>
              </a:rPr>
            </a:br>
            <a:endParaRPr lang="en-US"/>
          </a:p>
        </p:txBody>
      </p:sp>
      <p:sp>
        <p:nvSpPr>
          <p:cNvPr id="7" name="TextBox 6">
            <a:extLst>
              <a:ext uri="{FF2B5EF4-FFF2-40B4-BE49-F238E27FC236}">
                <a16:creationId xmlns:a16="http://schemas.microsoft.com/office/drawing/2014/main" id="{3F3C9331-33DD-167F-6AA6-53AF4F3F43B5}"/>
              </a:ext>
            </a:extLst>
          </p:cNvPr>
          <p:cNvSpPr txBox="1"/>
          <p:nvPr/>
        </p:nvSpPr>
        <p:spPr>
          <a:xfrm>
            <a:off x="4649561" y="4863192"/>
            <a:ext cx="4359728"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Georgia"/>
                <a:ea typeface="Open Sans"/>
                <a:cs typeface="Open Sans"/>
              </a:rPr>
              <a:t>In-Check dial flow meter - $110.18 per unit</a:t>
            </a:r>
          </a:p>
          <a:p>
            <a:r>
              <a:rPr lang="en-US" sz="1100" dirty="0">
                <a:solidFill>
                  <a:srgbClr val="FFFFFF"/>
                </a:solidFill>
                <a:latin typeface="Georgia"/>
                <a:ea typeface="Open Sans"/>
                <a:cs typeface="Open Sans"/>
              </a:rPr>
              <a:t>One-way valve inspiratory mouthpiece (disposable) - $132.50 per 200 pieces</a:t>
            </a:r>
          </a:p>
          <a:p>
            <a:r>
              <a:rPr lang="en-US" sz="1100" dirty="0">
                <a:solidFill>
                  <a:srgbClr val="FFFFFF"/>
                </a:solidFill>
                <a:latin typeface="Georgia"/>
                <a:ea typeface="Open Sans"/>
                <a:cs typeface="Open Sans"/>
              </a:rPr>
              <a:t>Bacterial filtered mouthpiece (disposable, optional) - $132.50 per 100 pieces</a:t>
            </a:r>
          </a:p>
          <a:p>
            <a:r>
              <a:rPr lang="en-US" sz="1100" dirty="0">
                <a:solidFill>
                  <a:srgbClr val="FFFFFF"/>
                </a:solidFill>
                <a:latin typeface="Georgia"/>
                <a:ea typeface="Open Sans"/>
                <a:cs typeface="Open Sans"/>
              </a:rPr>
              <a:t>Pediatric/small mouth adaptor (disposable) - $38.58 per 100 pieces</a:t>
            </a:r>
          </a:p>
          <a:p>
            <a:r>
              <a:rPr lang="en-US" sz="1100" dirty="0">
                <a:solidFill>
                  <a:srgbClr val="FFFFFF"/>
                </a:solidFill>
                <a:latin typeface="Georgia"/>
                <a:ea typeface="Open Sans"/>
                <a:cs typeface="Open Sans"/>
              </a:rPr>
              <a:t>In-Check dial kit (dial, filters, mouthpiece) - $219.38</a:t>
            </a:r>
          </a:p>
        </p:txBody>
      </p:sp>
      <p:sp>
        <p:nvSpPr>
          <p:cNvPr id="8" name="TextBox 7">
            <a:extLst>
              <a:ext uri="{FF2B5EF4-FFF2-40B4-BE49-F238E27FC236}">
                <a16:creationId xmlns:a16="http://schemas.microsoft.com/office/drawing/2014/main" id="{58F351C0-8F2B-6172-281A-DA5179BC9393}"/>
              </a:ext>
            </a:extLst>
          </p:cNvPr>
          <p:cNvSpPr txBox="1"/>
          <p:nvPr/>
        </p:nvSpPr>
        <p:spPr>
          <a:xfrm>
            <a:off x="323850" y="4943475"/>
            <a:ext cx="41433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See product website or YouTube for instructional videos.</a:t>
            </a:r>
            <a:endParaRPr lang="en-US" sz="1200" dirty="0"/>
          </a:p>
        </p:txBody>
      </p:sp>
      <p:pic>
        <p:nvPicPr>
          <p:cNvPr id="9" name="Picture 8" descr="A diagram of different types of medication&#10;&#10;Description automatically generated">
            <a:extLst>
              <a:ext uri="{FF2B5EF4-FFF2-40B4-BE49-F238E27FC236}">
                <a16:creationId xmlns:a16="http://schemas.microsoft.com/office/drawing/2014/main" id="{CEFE9312-2BA5-F82E-EF32-5DFF089F380F}"/>
              </a:ext>
            </a:extLst>
          </p:cNvPr>
          <p:cNvPicPr>
            <a:picLocks noChangeAspect="1"/>
          </p:cNvPicPr>
          <p:nvPr/>
        </p:nvPicPr>
        <p:blipFill>
          <a:blip r:embed="rId4"/>
          <a:stretch>
            <a:fillRect/>
          </a:stretch>
        </p:blipFill>
        <p:spPr>
          <a:xfrm>
            <a:off x="4572000" y="384020"/>
            <a:ext cx="4572000" cy="4213535"/>
          </a:xfrm>
          <a:prstGeom prst="rect">
            <a:avLst/>
          </a:prstGeom>
        </p:spPr>
      </p:pic>
      <p:sp>
        <p:nvSpPr>
          <p:cNvPr id="10" name="Rectangle 9">
            <a:extLst>
              <a:ext uri="{FF2B5EF4-FFF2-40B4-BE49-F238E27FC236}">
                <a16:creationId xmlns:a16="http://schemas.microsoft.com/office/drawing/2014/main" id="{D5F71C54-8FFF-913F-1A9E-1512EF2A31F0}"/>
              </a:ext>
            </a:extLst>
          </p:cNvPr>
          <p:cNvSpPr/>
          <p:nvPr/>
        </p:nvSpPr>
        <p:spPr>
          <a:xfrm>
            <a:off x="8610599" y="3276599"/>
            <a:ext cx="523875" cy="180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88A771-6F85-0DBD-E2C3-E42F97694900}"/>
              </a:ext>
            </a:extLst>
          </p:cNvPr>
          <p:cNvSpPr txBox="1"/>
          <p:nvPr/>
        </p:nvSpPr>
        <p:spPr>
          <a:xfrm rot="1920000">
            <a:off x="4595823" y="2126057"/>
            <a:ext cx="105727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rgbClr val="FF0000"/>
                </a:solidFill>
                <a:cs typeface="Arial" panose="020B0604020202020204"/>
              </a:rPr>
              <a:t>e.g. Advair or </a:t>
            </a:r>
            <a:r>
              <a:rPr lang="en-US" sz="900" b="1" dirty="0" err="1">
                <a:solidFill>
                  <a:srgbClr val="FF0000"/>
                </a:solidFill>
                <a:cs typeface="Arial" panose="020B0604020202020204"/>
              </a:rPr>
              <a:t>Wixela</a:t>
            </a:r>
            <a:r>
              <a:rPr lang="en-US" sz="900" b="1" dirty="0">
                <a:solidFill>
                  <a:srgbClr val="FF0000"/>
                </a:solidFill>
                <a:cs typeface="Arial" panose="020B0604020202020204"/>
              </a:rPr>
              <a:t> </a:t>
            </a:r>
            <a:r>
              <a:rPr lang="en-US" sz="900" b="1" dirty="0" err="1">
                <a:solidFill>
                  <a:srgbClr val="FF0000"/>
                </a:solidFill>
                <a:cs typeface="Arial" panose="020B0604020202020204"/>
              </a:rPr>
              <a:t>diskus</a:t>
            </a:r>
          </a:p>
        </p:txBody>
      </p:sp>
      <p:sp>
        <p:nvSpPr>
          <p:cNvPr id="12" name="TextBox 11">
            <a:extLst>
              <a:ext uri="{FF2B5EF4-FFF2-40B4-BE49-F238E27FC236}">
                <a16:creationId xmlns:a16="http://schemas.microsoft.com/office/drawing/2014/main" id="{6572C7A5-96BF-62F2-2F12-36DCEC3BE8C3}"/>
              </a:ext>
            </a:extLst>
          </p:cNvPr>
          <p:cNvSpPr txBox="1"/>
          <p:nvPr/>
        </p:nvSpPr>
        <p:spPr>
          <a:xfrm rot="3480000">
            <a:off x="5251228" y="1451466"/>
            <a:ext cx="83820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rgbClr val="FF0000"/>
                </a:solidFill>
                <a:cs typeface="Arial" panose="020B0604020202020204"/>
              </a:rPr>
              <a:t>e.g. </a:t>
            </a:r>
            <a:r>
              <a:rPr lang="en-US" sz="900" b="1" dirty="0" err="1">
                <a:solidFill>
                  <a:srgbClr val="FF0000"/>
                </a:solidFill>
                <a:cs typeface="Arial" panose="020B0604020202020204"/>
              </a:rPr>
              <a:t>Arnuity</a:t>
            </a:r>
            <a:r>
              <a:rPr lang="en-US" sz="900" b="1" dirty="0">
                <a:solidFill>
                  <a:srgbClr val="FF0000"/>
                </a:solidFill>
                <a:cs typeface="Arial" panose="020B0604020202020204"/>
              </a:rPr>
              <a:t> or </a:t>
            </a:r>
            <a:r>
              <a:rPr lang="en-US" sz="900" b="1" dirty="0" err="1">
                <a:solidFill>
                  <a:srgbClr val="FF0000"/>
                </a:solidFill>
                <a:cs typeface="Arial" panose="020B0604020202020204"/>
              </a:rPr>
              <a:t>Breo</a:t>
            </a:r>
            <a:endParaRPr lang="en-US" dirty="0" err="1"/>
          </a:p>
        </p:txBody>
      </p:sp>
      <p:sp>
        <p:nvSpPr>
          <p:cNvPr id="13" name="TextBox 12">
            <a:extLst>
              <a:ext uri="{FF2B5EF4-FFF2-40B4-BE49-F238E27FC236}">
                <a16:creationId xmlns:a16="http://schemas.microsoft.com/office/drawing/2014/main" id="{AE96D293-CE21-9EBA-05F6-BE7AD83DC0A4}"/>
              </a:ext>
            </a:extLst>
          </p:cNvPr>
          <p:cNvSpPr txBox="1"/>
          <p:nvPr/>
        </p:nvSpPr>
        <p:spPr>
          <a:xfrm rot="18120000">
            <a:off x="6820297" y="1559513"/>
            <a:ext cx="838200"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rgbClr val="FF0000"/>
                </a:solidFill>
                <a:cs typeface="Arial" panose="020B0604020202020204"/>
              </a:rPr>
              <a:t>e.g. </a:t>
            </a:r>
            <a:r>
              <a:rPr lang="en-US" sz="900" b="1" dirty="0" err="1">
                <a:solidFill>
                  <a:srgbClr val="FF0000"/>
                </a:solidFill>
                <a:cs typeface="Arial" panose="020B0604020202020204"/>
              </a:rPr>
              <a:t>Qvar</a:t>
            </a:r>
            <a:endParaRPr lang="en-US" dirty="0" err="1"/>
          </a:p>
        </p:txBody>
      </p:sp>
      <p:sp>
        <p:nvSpPr>
          <p:cNvPr id="14" name="TextBox 13">
            <a:extLst>
              <a:ext uri="{FF2B5EF4-FFF2-40B4-BE49-F238E27FC236}">
                <a16:creationId xmlns:a16="http://schemas.microsoft.com/office/drawing/2014/main" id="{981AA886-F6A9-1D3D-2C2B-BD3B6DB3149F}"/>
              </a:ext>
            </a:extLst>
          </p:cNvPr>
          <p:cNvSpPr txBox="1"/>
          <p:nvPr/>
        </p:nvSpPr>
        <p:spPr>
          <a:xfrm rot="19860000">
            <a:off x="7196643" y="1841870"/>
            <a:ext cx="1409700" cy="202257"/>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900" b="1" dirty="0">
              <a:solidFill>
                <a:srgbClr val="FF0000"/>
              </a:solidFill>
              <a:cs typeface="Arial"/>
            </a:endParaRPr>
          </a:p>
        </p:txBody>
      </p:sp>
      <p:sp>
        <p:nvSpPr>
          <p:cNvPr id="15" name="TextBox 14">
            <a:extLst>
              <a:ext uri="{FF2B5EF4-FFF2-40B4-BE49-F238E27FC236}">
                <a16:creationId xmlns:a16="http://schemas.microsoft.com/office/drawing/2014/main" id="{00C0F5EF-5081-FEC2-91BD-C414B322B643}"/>
              </a:ext>
            </a:extLst>
          </p:cNvPr>
          <p:cNvSpPr txBox="1"/>
          <p:nvPr/>
        </p:nvSpPr>
        <p:spPr>
          <a:xfrm>
            <a:off x="7349042" y="2784845"/>
            <a:ext cx="1409700"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rgbClr val="FF0000"/>
                </a:solidFill>
                <a:cs typeface="Arial"/>
              </a:rPr>
              <a:t>e.g. Asmanex</a:t>
            </a:r>
          </a:p>
        </p:txBody>
      </p:sp>
    </p:spTree>
    <p:extLst>
      <p:ext uri="{BB962C8B-B14F-4D97-AF65-F5344CB8AC3E}">
        <p14:creationId xmlns:p14="http://schemas.microsoft.com/office/powerpoint/2010/main" val="86398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56991D-480E-90F7-DD08-80FD3D48082C}"/>
              </a:ext>
            </a:extLst>
          </p:cNvPr>
          <p:cNvSpPr>
            <a:spLocks noGrp="1"/>
          </p:cNvSpPr>
          <p:nvPr>
            <p:ph type="body" sz="quarter" idx="10"/>
          </p:nvPr>
        </p:nvSpPr>
        <p:spPr>
          <a:xfrm>
            <a:off x="4729935" y="457201"/>
            <a:ext cx="4217060" cy="3998977"/>
          </a:xfrm>
        </p:spPr>
        <p:txBody>
          <a:bodyPr>
            <a:normAutofit/>
          </a:bodyPr>
          <a:lstStyle/>
          <a:p>
            <a:r>
              <a:rPr lang="en-US" sz="1800" dirty="0">
                <a:solidFill>
                  <a:srgbClr val="FFFFFF"/>
                </a:solidFill>
                <a:latin typeface="Georgia"/>
              </a:rPr>
              <a:t>Take away points</a:t>
            </a:r>
            <a:endParaRPr lang="en-US" sz="1800" dirty="0">
              <a:solidFill>
                <a:srgbClr val="FFFFFF"/>
              </a:solidFill>
            </a:endParaRPr>
          </a:p>
          <a:p>
            <a:pPr marL="342900" indent="-342900"/>
            <a:r>
              <a:rPr lang="en-US" sz="1800" dirty="0">
                <a:solidFill>
                  <a:srgbClr val="FFFFFF"/>
                </a:solidFill>
                <a:latin typeface="Georgia"/>
              </a:rPr>
              <a:t>1.   Young age does not preclude an asthma diagnosis</a:t>
            </a:r>
            <a:r>
              <a:rPr lang="en-US" sz="1200" dirty="0">
                <a:solidFill>
                  <a:srgbClr val="FFFFFF"/>
                </a:solidFill>
                <a:latin typeface="Georgia"/>
              </a:rPr>
              <a:t> (also don't call it 'reactive airway disease')</a:t>
            </a:r>
            <a:endParaRPr lang="en-US" sz="1200">
              <a:solidFill>
                <a:srgbClr val="FFFFFF"/>
              </a:solidFill>
            </a:endParaRPr>
          </a:p>
          <a:p>
            <a:pPr marL="342900" indent="-342900"/>
            <a:r>
              <a:rPr lang="en-US" sz="1800" dirty="0">
                <a:solidFill>
                  <a:srgbClr val="FFFFFF"/>
                </a:solidFill>
                <a:latin typeface="Georgia"/>
              </a:rPr>
              <a:t>2.  Asthma can be diagnosed with history</a:t>
            </a:r>
            <a:endParaRPr lang="en-US" sz="1800">
              <a:solidFill>
                <a:srgbClr val="FFFFFF"/>
              </a:solidFill>
            </a:endParaRPr>
          </a:p>
          <a:p>
            <a:pPr marL="285750" indent="-285750"/>
            <a:r>
              <a:rPr lang="en-US" sz="1800" dirty="0">
                <a:solidFill>
                  <a:srgbClr val="FFFFFF"/>
                </a:solidFill>
                <a:latin typeface="Georgia"/>
              </a:rPr>
              <a:t>3.  Treatment is  part of the diagnostic process</a:t>
            </a:r>
            <a:endParaRPr lang="en-US" sz="1800" dirty="0">
              <a:solidFill>
                <a:srgbClr val="FFFFFF"/>
              </a:solidFill>
            </a:endParaRPr>
          </a:p>
          <a:p>
            <a:pPr marL="342900" indent="-342900">
              <a:buFont typeface="Calibri" panose="020B0604020202020204" pitchFamily="34" charset="0"/>
              <a:buChar char="-"/>
            </a:pPr>
            <a:endParaRPr lang="en-US" sz="1800" dirty="0"/>
          </a:p>
        </p:txBody>
      </p:sp>
      <p:sp>
        <p:nvSpPr>
          <p:cNvPr id="3" name="Content Placeholder 2">
            <a:extLst>
              <a:ext uri="{FF2B5EF4-FFF2-40B4-BE49-F238E27FC236}">
                <a16:creationId xmlns:a16="http://schemas.microsoft.com/office/drawing/2014/main" id="{D53FA7D2-EE95-D9E5-7A4D-6FE27CA32196}"/>
              </a:ext>
            </a:extLst>
          </p:cNvPr>
          <p:cNvSpPr>
            <a:spLocks noGrp="1"/>
          </p:cNvSpPr>
          <p:nvPr>
            <p:ph idx="1"/>
          </p:nvPr>
        </p:nvSpPr>
        <p:spPr/>
        <p:txBody>
          <a:bodyPr vert="horz" lIns="91440" tIns="45720" rIns="91440" bIns="45720" rtlCol="0" anchor="t">
            <a:normAutofit/>
          </a:bodyPr>
          <a:lstStyle/>
          <a:p>
            <a:pPr marL="170815" indent="-170815"/>
            <a:r>
              <a:rPr lang="en-US" dirty="0">
                <a:cs typeface="Arial"/>
              </a:rPr>
              <a:t>Wheezing or coughing that occurs with crying, laughing or exercise, or in the absence of an apparent upper respiratory infection. </a:t>
            </a:r>
            <a:endParaRPr lang="en-US"/>
          </a:p>
          <a:p>
            <a:pPr marL="170815" indent="-170815"/>
            <a:r>
              <a:rPr lang="en-US" dirty="0">
                <a:cs typeface="Arial"/>
              </a:rPr>
              <a:t>A history of other allergic disease (eczema or allergic rhinitis), allergic sensitization or asthma in first-degree relatives</a:t>
            </a:r>
          </a:p>
          <a:p>
            <a:pPr marL="170815" indent="-170815"/>
            <a:r>
              <a:rPr lang="en-US" dirty="0">
                <a:cs typeface="Arial"/>
              </a:rPr>
              <a:t>Clinical improvement during </a:t>
            </a:r>
            <a:r>
              <a:rPr lang="en-US" u="sng" dirty="0">
                <a:cs typeface="Arial"/>
              </a:rPr>
              <a:t>2-3 months</a:t>
            </a:r>
            <a:r>
              <a:rPr lang="en-US" dirty="0">
                <a:cs typeface="Arial"/>
              </a:rPr>
              <a:t> of low-dose inhaled corticosteroid (ICS) treatment plus as-needed short-acting beta-agonist (SABA) reliever, and possible worsening after cessation </a:t>
            </a:r>
          </a:p>
        </p:txBody>
      </p:sp>
      <p:sp>
        <p:nvSpPr>
          <p:cNvPr id="4" name="Title 3">
            <a:extLst>
              <a:ext uri="{FF2B5EF4-FFF2-40B4-BE49-F238E27FC236}">
                <a16:creationId xmlns:a16="http://schemas.microsoft.com/office/drawing/2014/main" id="{34D69B00-45D6-6DB1-0A98-69163D4E3D5D}"/>
              </a:ext>
            </a:extLst>
          </p:cNvPr>
          <p:cNvSpPr>
            <a:spLocks noGrp="1"/>
          </p:cNvSpPr>
          <p:nvPr>
            <p:ph type="title"/>
          </p:nvPr>
        </p:nvSpPr>
        <p:spPr>
          <a:xfrm>
            <a:off x="306480" y="528529"/>
            <a:ext cx="3884493" cy="827499"/>
          </a:xfrm>
        </p:spPr>
        <p:txBody>
          <a:bodyPr/>
          <a:lstStyle/>
          <a:p>
            <a:r>
              <a:rPr lang="en-US" sz="2000" dirty="0">
                <a:solidFill>
                  <a:srgbClr val="000F9F"/>
                </a:solidFill>
                <a:latin typeface="Arial Black"/>
              </a:rPr>
              <a:t>A young child with a history of wheezing is </a:t>
            </a:r>
            <a:r>
              <a:rPr lang="en-US" sz="2000" i="1" dirty="0">
                <a:solidFill>
                  <a:srgbClr val="000F9F"/>
                </a:solidFill>
                <a:latin typeface="Arial Black"/>
              </a:rPr>
              <a:t>more likely</a:t>
            </a:r>
            <a:r>
              <a:rPr lang="en-US" sz="2000" dirty="0">
                <a:solidFill>
                  <a:srgbClr val="000F9F"/>
                </a:solidFill>
                <a:latin typeface="Arial Black"/>
              </a:rPr>
              <a:t> to have asthma if they have: </a:t>
            </a:r>
          </a:p>
        </p:txBody>
      </p:sp>
      <p:sp>
        <p:nvSpPr>
          <p:cNvPr id="7" name="TextBox 6">
            <a:extLst>
              <a:ext uri="{FF2B5EF4-FFF2-40B4-BE49-F238E27FC236}">
                <a16:creationId xmlns:a16="http://schemas.microsoft.com/office/drawing/2014/main" id="{8753191B-FC14-9913-1F9C-AD82E31F10C8}"/>
              </a:ext>
            </a:extLst>
          </p:cNvPr>
          <p:cNvSpPr txBox="1"/>
          <p:nvPr/>
        </p:nvSpPr>
        <p:spPr>
          <a:xfrm>
            <a:off x="4656710" y="6066642"/>
            <a:ext cx="40370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chemeClr val="bg1"/>
                </a:solidFill>
                <a:latin typeface="Arial"/>
                <a:cs typeface="Arial"/>
              </a:rPr>
              <a:t>Key recommendations for primary care from the 2022 Global Initiative for Asthma (GINA) update. </a:t>
            </a:r>
            <a:r>
              <a:rPr lang="en-US" sz="1000" dirty="0">
                <a:solidFill>
                  <a:schemeClr val="bg1"/>
                </a:solidFill>
                <a:latin typeface="Arial"/>
                <a:cs typeface="Arial"/>
              </a:rPr>
              <a:t>Levy et al. Prim. Care Respir. Med. February 2023. https://doi.org/10.1038/s41533-023-00330-1</a:t>
            </a:r>
          </a:p>
        </p:txBody>
      </p:sp>
    </p:spTree>
    <p:extLst>
      <p:ext uri="{BB962C8B-B14F-4D97-AF65-F5344CB8AC3E}">
        <p14:creationId xmlns:p14="http://schemas.microsoft.com/office/powerpoint/2010/main" val="393099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BE9B5C-FD0C-7F1E-90A5-802A0DB85A9C}"/>
              </a:ext>
            </a:extLst>
          </p:cNvPr>
          <p:cNvSpPr>
            <a:spLocks noGrp="1"/>
          </p:cNvSpPr>
          <p:nvPr>
            <p:ph type="body" sz="quarter" idx="10"/>
          </p:nvPr>
        </p:nvSpPr>
        <p:spPr/>
        <p:txBody>
          <a:bodyPr/>
          <a:lstStyle/>
          <a:p>
            <a:r>
              <a:rPr lang="en-US" dirty="0"/>
              <a:t>Patients and parents need help understanding how to </a:t>
            </a:r>
            <a:r>
              <a:rPr lang="en-US"/>
              <a:t>use these</a:t>
            </a:r>
          </a:p>
        </p:txBody>
      </p:sp>
      <p:sp>
        <p:nvSpPr>
          <p:cNvPr id="3" name="Content Placeholder 2">
            <a:extLst>
              <a:ext uri="{FF2B5EF4-FFF2-40B4-BE49-F238E27FC236}">
                <a16:creationId xmlns:a16="http://schemas.microsoft.com/office/drawing/2014/main" id="{FF280622-3A9B-C77C-F857-EAE3B05CBE58}"/>
              </a:ext>
            </a:extLst>
          </p:cNvPr>
          <p:cNvSpPr>
            <a:spLocks noGrp="1"/>
          </p:cNvSpPr>
          <p:nvPr>
            <p:ph idx="1"/>
          </p:nvPr>
        </p:nvSpPr>
        <p:spPr/>
        <p:txBody>
          <a:bodyPr/>
          <a:lstStyle/>
          <a:p>
            <a:r>
              <a:rPr lang="en-US" sz="1800" u="sng" dirty="0">
                <a:solidFill>
                  <a:srgbClr val="0000FF"/>
                </a:solidFill>
                <a:effectLst/>
                <a:latin typeface="Arial" panose="020B0604020202020204" pitchFamily="34" charset="0"/>
                <a:ea typeface="Calibri" panose="020F0502020204030204" pitchFamily="34" charset="0"/>
                <a:hlinkClick r:id="rId2"/>
              </a:rPr>
              <a:t>Asthma in Children | QVAR </a:t>
            </a:r>
            <a:r>
              <a:rPr lang="en-US" sz="1800" u="sng" dirty="0" err="1">
                <a:solidFill>
                  <a:srgbClr val="0000FF"/>
                </a:solidFill>
                <a:effectLst/>
                <a:latin typeface="Arial" panose="020B0604020202020204" pitchFamily="34" charset="0"/>
                <a:ea typeface="Calibri" panose="020F0502020204030204" pitchFamily="34" charset="0"/>
                <a:hlinkClick r:id="rId2"/>
              </a:rPr>
              <a:t>RediHaler</a:t>
            </a:r>
            <a:r>
              <a:rPr lang="en-US" sz="1800" u="sng" dirty="0">
                <a:solidFill>
                  <a:srgbClr val="0000FF"/>
                </a:solidFill>
                <a:effectLst/>
                <a:latin typeface="Arial" panose="020B0604020202020204" pitchFamily="34" charset="0"/>
                <a:ea typeface="Calibri" panose="020F0502020204030204" pitchFamily="34" charset="0"/>
                <a:hlinkClick r:id="rId2"/>
              </a:rPr>
              <a:t>® (beclomethasone dipropionate HFA)</a:t>
            </a:r>
            <a:endParaRPr lang="en-US" sz="1800" u="sng" dirty="0">
              <a:solidFill>
                <a:srgbClr val="0000FF"/>
              </a:solidFill>
              <a:effectLst/>
              <a:latin typeface="Arial" panose="020B0604020202020204" pitchFamily="34" charset="0"/>
              <a:ea typeface="Calibri" panose="020F0502020204030204" pitchFamily="34" charset="0"/>
            </a:endParaRPr>
          </a:p>
          <a:p>
            <a:r>
              <a:rPr lang="en-US" sz="1800" u="sng" dirty="0">
                <a:solidFill>
                  <a:srgbClr val="0000FF"/>
                </a:solidFill>
                <a:effectLst/>
                <a:latin typeface="Arial" panose="020B0604020202020204" pitchFamily="34" charset="0"/>
                <a:ea typeface="Calibri" panose="020F0502020204030204" pitchFamily="34" charset="0"/>
                <a:hlinkClick r:id="rId3"/>
              </a:rPr>
              <a:t>How to use a Pulmicort </a:t>
            </a:r>
            <a:r>
              <a:rPr lang="en-US" sz="1800" u="sng" dirty="0" err="1">
                <a:solidFill>
                  <a:srgbClr val="0000FF"/>
                </a:solidFill>
                <a:effectLst/>
                <a:latin typeface="Arial" panose="020B0604020202020204" pitchFamily="34" charset="0"/>
                <a:ea typeface="Calibri" panose="020F0502020204030204" pitchFamily="34" charset="0"/>
                <a:hlinkClick r:id="rId3"/>
              </a:rPr>
              <a:t>Flexhaler</a:t>
            </a:r>
            <a:r>
              <a:rPr lang="en-US" sz="1800" u="sng" dirty="0">
                <a:solidFill>
                  <a:srgbClr val="0000FF"/>
                </a:solidFill>
                <a:effectLst/>
                <a:latin typeface="Arial" panose="020B0604020202020204" pitchFamily="34" charset="0"/>
                <a:ea typeface="Calibri" panose="020F0502020204030204" pitchFamily="34" charset="0"/>
                <a:hlinkClick r:id="rId3"/>
              </a:rPr>
              <a:t> | Boston Children's Hospital – YouTube</a:t>
            </a:r>
            <a:endParaRPr lang="en-US" sz="1800" u="sng" dirty="0">
              <a:solidFill>
                <a:srgbClr val="0000FF"/>
              </a:solidFill>
              <a:effectLst/>
              <a:latin typeface="Arial" panose="020B0604020202020204" pitchFamily="34" charset="0"/>
              <a:ea typeface="Calibri" panose="020F0502020204030204" pitchFamily="34" charset="0"/>
            </a:endParaRPr>
          </a:p>
          <a:p>
            <a:r>
              <a:rPr lang="en-US" sz="1800" u="sng" dirty="0" err="1">
                <a:solidFill>
                  <a:srgbClr val="0000FF"/>
                </a:solidFill>
                <a:effectLst/>
                <a:latin typeface="Arial" panose="020B0604020202020204" pitchFamily="34" charset="0"/>
                <a:ea typeface="Calibri" panose="020F0502020204030204" pitchFamily="34" charset="0"/>
                <a:hlinkClick r:id="rId4"/>
              </a:rPr>
              <a:t>Wixela</a:t>
            </a:r>
            <a:r>
              <a:rPr lang="en-US" sz="1800" u="sng" dirty="0">
                <a:solidFill>
                  <a:srgbClr val="0000FF"/>
                </a:solidFill>
                <a:effectLst/>
                <a:latin typeface="Arial" panose="020B0604020202020204" pitchFamily="34" charset="0"/>
                <a:ea typeface="Calibri" panose="020F0502020204030204" pitchFamily="34" charset="0"/>
                <a:hlinkClick r:id="rId4"/>
              </a:rPr>
              <a:t> </a:t>
            </a:r>
            <a:r>
              <a:rPr lang="en-US" sz="1800" u="sng" dirty="0" err="1">
                <a:solidFill>
                  <a:srgbClr val="0000FF"/>
                </a:solidFill>
                <a:effectLst/>
                <a:latin typeface="Arial" panose="020B0604020202020204" pitchFamily="34" charset="0"/>
                <a:ea typeface="Calibri" panose="020F0502020204030204" pitchFamily="34" charset="0"/>
                <a:hlinkClick r:id="rId4"/>
              </a:rPr>
              <a:t>Inhub</a:t>
            </a:r>
            <a:r>
              <a:rPr lang="en-US" sz="1800" u="sng" dirty="0">
                <a:solidFill>
                  <a:srgbClr val="0000FF"/>
                </a:solidFill>
                <a:effectLst/>
                <a:latin typeface="Arial" panose="020B0604020202020204" pitchFamily="34" charset="0"/>
                <a:ea typeface="Calibri" panose="020F0502020204030204" pitchFamily="34" charset="0"/>
                <a:hlinkClick r:id="rId4"/>
              </a:rPr>
              <a:t>® (fluticasone propionate and salmeterol inhalation powder, USP) official site.</a:t>
            </a:r>
            <a:endParaRPr lang="en-US" dirty="0"/>
          </a:p>
        </p:txBody>
      </p:sp>
      <p:sp>
        <p:nvSpPr>
          <p:cNvPr id="4" name="Title 3">
            <a:extLst>
              <a:ext uri="{FF2B5EF4-FFF2-40B4-BE49-F238E27FC236}">
                <a16:creationId xmlns:a16="http://schemas.microsoft.com/office/drawing/2014/main" id="{492AD12B-4394-7625-3D0E-B8B640FB8DE4}"/>
              </a:ext>
            </a:extLst>
          </p:cNvPr>
          <p:cNvSpPr>
            <a:spLocks noGrp="1"/>
          </p:cNvSpPr>
          <p:nvPr>
            <p:ph type="title"/>
          </p:nvPr>
        </p:nvSpPr>
        <p:spPr/>
        <p:txBody>
          <a:bodyPr/>
          <a:lstStyle/>
          <a:p>
            <a:r>
              <a:rPr lang="en-US" dirty="0"/>
              <a:t>Breath-actuated inhaler demo</a:t>
            </a:r>
          </a:p>
        </p:txBody>
      </p:sp>
    </p:spTree>
    <p:extLst>
      <p:ext uri="{BB962C8B-B14F-4D97-AF65-F5344CB8AC3E}">
        <p14:creationId xmlns:p14="http://schemas.microsoft.com/office/powerpoint/2010/main" val="906346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C788FE-6A2F-8445-E7A8-1FC373F835D2}"/>
              </a:ext>
            </a:extLst>
          </p:cNvPr>
          <p:cNvSpPr>
            <a:spLocks noGrp="1"/>
          </p:cNvSpPr>
          <p:nvPr>
            <p:ph type="body" idx="1"/>
          </p:nvPr>
        </p:nvSpPr>
        <p:spPr>
          <a:xfrm>
            <a:off x="353405" y="888202"/>
            <a:ext cx="3981545" cy="549592"/>
          </a:xfrm>
        </p:spPr>
        <p:txBody>
          <a:bodyPr>
            <a:normAutofit fontScale="92500" lnSpcReduction="10000"/>
          </a:bodyPr>
          <a:lstStyle/>
          <a:p>
            <a:endParaRPr lang="en-US" sz="1200" i="1" dirty="0">
              <a:cs typeface="Arial"/>
            </a:endParaRPr>
          </a:p>
          <a:p>
            <a:r>
              <a:rPr lang="en-US" sz="1600" dirty="0">
                <a:cs typeface="Arial"/>
              </a:rPr>
              <a:t>With standard SABA/albuterol use</a:t>
            </a:r>
            <a:endParaRPr lang="en-US" dirty="0"/>
          </a:p>
        </p:txBody>
      </p:sp>
      <p:sp>
        <p:nvSpPr>
          <p:cNvPr id="3" name="Content Placeholder 2">
            <a:extLst>
              <a:ext uri="{FF2B5EF4-FFF2-40B4-BE49-F238E27FC236}">
                <a16:creationId xmlns:a16="http://schemas.microsoft.com/office/drawing/2014/main" id="{45EA8319-46FD-7EAB-9EF1-27F883BF5CC3}"/>
              </a:ext>
            </a:extLst>
          </p:cNvPr>
          <p:cNvSpPr>
            <a:spLocks noGrp="1"/>
          </p:cNvSpPr>
          <p:nvPr>
            <p:ph sz="half" idx="2"/>
          </p:nvPr>
        </p:nvSpPr>
        <p:spPr>
          <a:xfrm>
            <a:off x="352044" y="1587058"/>
            <a:ext cx="3954113" cy="2779195"/>
          </a:xfrm>
        </p:spPr>
        <p:txBody>
          <a:bodyPr vert="horz" lIns="91440" tIns="45720" rIns="91440" bIns="45720" rtlCol="0" anchor="t">
            <a:normAutofit/>
          </a:bodyPr>
          <a:lstStyle/>
          <a:p>
            <a:pPr marL="170815" indent="-170815"/>
            <a:r>
              <a:rPr lang="en-US" sz="1200" b="1" dirty="0">
                <a:solidFill>
                  <a:schemeClr val="tx2"/>
                </a:solidFill>
                <a:cs typeface="Arial"/>
              </a:rPr>
              <a:t>When child is receiving albuterol every 4 to 6 hours, add ipratropium to every other treatment. This augments bronchodilator therapy. </a:t>
            </a:r>
          </a:p>
          <a:p>
            <a:pPr marL="170815" indent="-170815"/>
            <a:r>
              <a:rPr lang="en-US" sz="1200" dirty="0">
                <a:cs typeface="Arial"/>
              </a:rPr>
              <a:t>Example of patient instructions</a:t>
            </a:r>
          </a:p>
        </p:txBody>
      </p:sp>
      <p:sp>
        <p:nvSpPr>
          <p:cNvPr id="4" name="Text Placeholder 3">
            <a:extLst>
              <a:ext uri="{FF2B5EF4-FFF2-40B4-BE49-F238E27FC236}">
                <a16:creationId xmlns:a16="http://schemas.microsoft.com/office/drawing/2014/main" id="{A317BE65-0B23-3554-2083-F271EEB51BED}"/>
              </a:ext>
            </a:extLst>
          </p:cNvPr>
          <p:cNvSpPr>
            <a:spLocks noGrp="1"/>
          </p:cNvSpPr>
          <p:nvPr>
            <p:ph type="body" sz="quarter" idx="3"/>
          </p:nvPr>
        </p:nvSpPr>
        <p:spPr>
          <a:xfrm>
            <a:off x="4569281" y="967668"/>
            <a:ext cx="4052235" cy="823912"/>
          </a:xfrm>
        </p:spPr>
        <p:txBody>
          <a:bodyPr vert="horz" lIns="91440" tIns="45720" rIns="91440" bIns="45720" rtlCol="0" anchor="ctr">
            <a:normAutofit/>
          </a:bodyPr>
          <a:lstStyle/>
          <a:p>
            <a:r>
              <a:rPr lang="en-US" sz="1400" dirty="0">
                <a:cs typeface="Arial"/>
              </a:rPr>
              <a:t>With single maintenance and reliever therapy (MART) </a:t>
            </a:r>
            <a:endParaRPr lang="en-US" sz="1400" dirty="0"/>
          </a:p>
        </p:txBody>
      </p:sp>
      <p:sp>
        <p:nvSpPr>
          <p:cNvPr id="5" name="Content Placeholder 4">
            <a:extLst>
              <a:ext uri="{FF2B5EF4-FFF2-40B4-BE49-F238E27FC236}">
                <a16:creationId xmlns:a16="http://schemas.microsoft.com/office/drawing/2014/main" id="{040502E8-3DA2-DE8C-505D-07F53394704F}"/>
              </a:ext>
            </a:extLst>
          </p:cNvPr>
          <p:cNvSpPr>
            <a:spLocks noGrp="1"/>
          </p:cNvSpPr>
          <p:nvPr>
            <p:ph sz="quarter" idx="4"/>
          </p:nvPr>
        </p:nvSpPr>
        <p:spPr>
          <a:xfrm>
            <a:off x="4629150" y="1653896"/>
            <a:ext cx="3965151" cy="2779195"/>
          </a:xfrm>
        </p:spPr>
        <p:txBody>
          <a:bodyPr vert="horz" lIns="91440" tIns="45720" rIns="91440" bIns="45720" rtlCol="0" anchor="t">
            <a:normAutofit/>
          </a:bodyPr>
          <a:lstStyle/>
          <a:p>
            <a:pPr marL="170815" indent="-170815"/>
            <a:r>
              <a:rPr lang="en-US" sz="1200" b="1" dirty="0">
                <a:solidFill>
                  <a:schemeClr val="tx2"/>
                </a:solidFill>
                <a:cs typeface="Arial"/>
              </a:rPr>
              <a:t>Since patients are no longer supposed to use albuterol, they may feel greater reassurance with ipratropium for added bronchodilator therapy</a:t>
            </a:r>
          </a:p>
          <a:p>
            <a:pPr marL="170815" indent="-170815"/>
            <a:r>
              <a:rPr lang="en-US" sz="1200" dirty="0">
                <a:solidFill>
                  <a:srgbClr val="515151"/>
                </a:solidFill>
                <a:cs typeface="Arial"/>
              </a:rPr>
              <a:t>Example</a:t>
            </a:r>
            <a:r>
              <a:rPr lang="en-US" sz="1200" dirty="0">
                <a:cs typeface="Arial"/>
              </a:rPr>
              <a:t> of patient instructions</a:t>
            </a:r>
            <a:endParaRPr lang="en-US" sz="1200" b="1" dirty="0">
              <a:solidFill>
                <a:schemeClr val="tx2"/>
              </a:solidFill>
              <a:cs typeface="Arial"/>
            </a:endParaRPr>
          </a:p>
        </p:txBody>
      </p:sp>
      <p:sp>
        <p:nvSpPr>
          <p:cNvPr id="6" name="Title 5">
            <a:extLst>
              <a:ext uri="{FF2B5EF4-FFF2-40B4-BE49-F238E27FC236}">
                <a16:creationId xmlns:a16="http://schemas.microsoft.com/office/drawing/2014/main" id="{82758283-7E9C-A1F7-4552-23656DE2D320}"/>
              </a:ext>
            </a:extLst>
          </p:cNvPr>
          <p:cNvSpPr>
            <a:spLocks noGrp="1"/>
          </p:cNvSpPr>
          <p:nvPr>
            <p:ph type="title"/>
          </p:nvPr>
        </p:nvSpPr>
        <p:spPr/>
        <p:txBody>
          <a:bodyPr>
            <a:normAutofit fontScale="90000"/>
          </a:bodyPr>
          <a:lstStyle/>
          <a:p>
            <a:pPr>
              <a:lnSpc>
                <a:spcPct val="100000"/>
              </a:lnSpc>
              <a:spcBef>
                <a:spcPts val="300"/>
              </a:spcBef>
            </a:pPr>
            <a:r>
              <a:rPr lang="en-US" sz="1200" i="1" dirty="0">
                <a:solidFill>
                  <a:srgbClr val="FF0000"/>
                </a:solidFill>
                <a:latin typeface="Arial"/>
                <a:cs typeface="Arial"/>
              </a:rPr>
              <a:t>[Not guideline based]</a:t>
            </a:r>
            <a:br>
              <a:rPr lang="en-US" dirty="0">
                <a:latin typeface="Arial Black"/>
                <a:cs typeface="Arial"/>
              </a:rPr>
            </a:br>
            <a:r>
              <a:rPr lang="en-US" dirty="0">
                <a:latin typeface="Arial Black"/>
              </a:rPr>
              <a:t>Adding ipratropium to sick/yellow zone plans</a:t>
            </a:r>
            <a:endParaRPr lang="en-US" dirty="0"/>
          </a:p>
        </p:txBody>
      </p:sp>
      <p:sp>
        <p:nvSpPr>
          <p:cNvPr id="8" name="Rectangle: Rounded Corners 5">
            <a:extLst>
              <a:ext uri="{FF2B5EF4-FFF2-40B4-BE49-F238E27FC236}">
                <a16:creationId xmlns:a16="http://schemas.microsoft.com/office/drawing/2014/main" id="{055C0916-D129-254A-B050-4DFF68BDBE6D}"/>
              </a:ext>
            </a:extLst>
          </p:cNvPr>
          <p:cNvSpPr/>
          <p:nvPr/>
        </p:nvSpPr>
        <p:spPr>
          <a:xfrm>
            <a:off x="326108" y="2525734"/>
            <a:ext cx="3749317" cy="3016475"/>
          </a:xfrm>
          <a:custGeom>
            <a:avLst/>
            <a:gdLst>
              <a:gd name="connsiteX0" fmla="*/ 0 w 3749317"/>
              <a:gd name="connsiteY0" fmla="*/ 502756 h 3016475"/>
              <a:gd name="connsiteX1" fmla="*/ 423754 w 3749317"/>
              <a:gd name="connsiteY1" fmla="*/ 0 h 3016475"/>
              <a:gd name="connsiteX2" fmla="*/ 1362005 w 3749317"/>
              <a:gd name="connsiteY2" fmla="*/ 0 h 3016475"/>
              <a:gd name="connsiteX3" fmla="*/ 2271238 w 3749317"/>
              <a:gd name="connsiteY3" fmla="*/ 0 h 3016475"/>
              <a:gd name="connsiteX4" fmla="*/ 3325562 w 3749317"/>
              <a:gd name="connsiteY4" fmla="*/ 0 h 3016475"/>
              <a:gd name="connsiteX5" fmla="*/ 3749317 w 3749317"/>
              <a:gd name="connsiteY5" fmla="*/ 502756 h 3016475"/>
              <a:gd name="connsiteX6" fmla="*/ 3749317 w 3749317"/>
              <a:gd name="connsiteY6" fmla="*/ 1468018 h 3016475"/>
              <a:gd name="connsiteX7" fmla="*/ 3749317 w 3749317"/>
              <a:gd name="connsiteY7" fmla="*/ 2513718 h 3016475"/>
              <a:gd name="connsiteX8" fmla="*/ 3325562 w 3749317"/>
              <a:gd name="connsiteY8" fmla="*/ 3016475 h 3016475"/>
              <a:gd name="connsiteX9" fmla="*/ 2358292 w 3749317"/>
              <a:gd name="connsiteY9" fmla="*/ 3016475 h 3016475"/>
              <a:gd name="connsiteX10" fmla="*/ 1332987 w 3749317"/>
              <a:gd name="connsiteY10" fmla="*/ 3016475 h 3016475"/>
              <a:gd name="connsiteX11" fmla="*/ 423754 w 3749317"/>
              <a:gd name="connsiteY11" fmla="*/ 3016475 h 3016475"/>
              <a:gd name="connsiteX12" fmla="*/ 0 w 3749317"/>
              <a:gd name="connsiteY12" fmla="*/ 2513718 h 3016475"/>
              <a:gd name="connsiteX13" fmla="*/ 0 w 3749317"/>
              <a:gd name="connsiteY13" fmla="*/ 1568566 h 3016475"/>
              <a:gd name="connsiteX14" fmla="*/ 0 w 3749317"/>
              <a:gd name="connsiteY14" fmla="*/ 502756 h 30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9317" h="3016475" extrusionOk="0">
                <a:moveTo>
                  <a:pt x="0" y="502756"/>
                </a:moveTo>
                <a:cubicBezTo>
                  <a:pt x="51620" y="355629"/>
                  <a:pt x="257728" y="-40707"/>
                  <a:pt x="423754" y="0"/>
                </a:cubicBezTo>
                <a:cubicBezTo>
                  <a:pt x="681041" y="76036"/>
                  <a:pt x="1103588" y="-32417"/>
                  <a:pt x="1362005" y="0"/>
                </a:cubicBezTo>
                <a:cubicBezTo>
                  <a:pt x="1603789" y="-57100"/>
                  <a:pt x="2016187" y="12556"/>
                  <a:pt x="2271238" y="0"/>
                </a:cubicBezTo>
                <a:cubicBezTo>
                  <a:pt x="2615493" y="123621"/>
                  <a:pt x="2941104" y="131401"/>
                  <a:pt x="3325562" y="0"/>
                </a:cubicBezTo>
                <a:cubicBezTo>
                  <a:pt x="3644628" y="-92968"/>
                  <a:pt x="3728510" y="118763"/>
                  <a:pt x="3749317" y="502756"/>
                </a:cubicBezTo>
                <a:cubicBezTo>
                  <a:pt x="3764864" y="787639"/>
                  <a:pt x="3808375" y="1260599"/>
                  <a:pt x="3749317" y="1468018"/>
                </a:cubicBezTo>
                <a:cubicBezTo>
                  <a:pt x="3807734" y="1763177"/>
                  <a:pt x="3684553" y="2256477"/>
                  <a:pt x="3749317" y="2513718"/>
                </a:cubicBezTo>
                <a:cubicBezTo>
                  <a:pt x="3718077" y="2709456"/>
                  <a:pt x="3602769" y="2942576"/>
                  <a:pt x="3325562" y="3016475"/>
                </a:cubicBezTo>
                <a:cubicBezTo>
                  <a:pt x="3021248" y="2950916"/>
                  <a:pt x="2540944" y="3011654"/>
                  <a:pt x="2358292" y="3016475"/>
                </a:cubicBezTo>
                <a:cubicBezTo>
                  <a:pt x="2025466" y="2979174"/>
                  <a:pt x="1550175" y="3111934"/>
                  <a:pt x="1332987" y="3016475"/>
                </a:cubicBezTo>
                <a:cubicBezTo>
                  <a:pt x="1012113" y="3101885"/>
                  <a:pt x="625845" y="3055150"/>
                  <a:pt x="423754" y="3016475"/>
                </a:cubicBezTo>
                <a:cubicBezTo>
                  <a:pt x="98447" y="3051233"/>
                  <a:pt x="-169765" y="2749341"/>
                  <a:pt x="0" y="2513718"/>
                </a:cubicBezTo>
                <a:cubicBezTo>
                  <a:pt x="67135" y="2267197"/>
                  <a:pt x="66194" y="1953378"/>
                  <a:pt x="0" y="1568566"/>
                </a:cubicBezTo>
                <a:cubicBezTo>
                  <a:pt x="5223" y="1351160"/>
                  <a:pt x="-3428" y="746065"/>
                  <a:pt x="0" y="502756"/>
                </a:cubicBezTo>
                <a:close/>
              </a:path>
            </a:pathLst>
          </a:custGeom>
          <a:noFill/>
          <a:ln>
            <a:solidFill>
              <a:schemeClr val="tx1"/>
            </a:solidFill>
            <a:extLst>
              <a:ext uri="{C807C97D-BFC1-408E-A445-0C87EB9F89A2}">
                <ask:lineSketchStyleProps xmlns:ask="http://schemas.microsoft.com/office/drawing/2018/sketchyshapes" sd="3961257144">
                  <a:custGeom>
                    <a:avLst/>
                    <a:gdLst>
                      <a:gd name="connsiteX0" fmla="*/ 0 w 3749317"/>
                      <a:gd name="connsiteY0" fmla="*/ 502756 h 3016475"/>
                      <a:gd name="connsiteX1" fmla="*/ 423754 w 3749317"/>
                      <a:gd name="connsiteY1" fmla="*/ 0 h 3016475"/>
                      <a:gd name="connsiteX2" fmla="*/ 1362005 w 3749317"/>
                      <a:gd name="connsiteY2" fmla="*/ 0 h 3016475"/>
                      <a:gd name="connsiteX3" fmla="*/ 2271238 w 3749317"/>
                      <a:gd name="connsiteY3" fmla="*/ 0 h 3016475"/>
                      <a:gd name="connsiteX4" fmla="*/ 3325562 w 3749317"/>
                      <a:gd name="connsiteY4" fmla="*/ 0 h 3016475"/>
                      <a:gd name="connsiteX5" fmla="*/ 3749317 w 3749317"/>
                      <a:gd name="connsiteY5" fmla="*/ 502756 h 3016475"/>
                      <a:gd name="connsiteX6" fmla="*/ 3749317 w 3749317"/>
                      <a:gd name="connsiteY6" fmla="*/ 1468018 h 3016475"/>
                      <a:gd name="connsiteX7" fmla="*/ 3749317 w 3749317"/>
                      <a:gd name="connsiteY7" fmla="*/ 2513718 h 3016475"/>
                      <a:gd name="connsiteX8" fmla="*/ 3325562 w 3749317"/>
                      <a:gd name="connsiteY8" fmla="*/ 3016475 h 3016475"/>
                      <a:gd name="connsiteX9" fmla="*/ 2358292 w 3749317"/>
                      <a:gd name="connsiteY9" fmla="*/ 3016475 h 3016475"/>
                      <a:gd name="connsiteX10" fmla="*/ 1332987 w 3749317"/>
                      <a:gd name="connsiteY10" fmla="*/ 3016475 h 3016475"/>
                      <a:gd name="connsiteX11" fmla="*/ 423754 w 3749317"/>
                      <a:gd name="connsiteY11" fmla="*/ 3016475 h 3016475"/>
                      <a:gd name="connsiteX12" fmla="*/ 0 w 3749317"/>
                      <a:gd name="connsiteY12" fmla="*/ 2513718 h 3016475"/>
                      <a:gd name="connsiteX13" fmla="*/ 0 w 3749317"/>
                      <a:gd name="connsiteY13" fmla="*/ 1568566 h 3016475"/>
                      <a:gd name="connsiteX14" fmla="*/ 0 w 3749317"/>
                      <a:gd name="connsiteY14" fmla="*/ 502756 h 30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9317" h="3016475" extrusionOk="0">
                        <a:moveTo>
                          <a:pt x="0" y="502756"/>
                        </a:moveTo>
                        <a:cubicBezTo>
                          <a:pt x="34295" y="314618"/>
                          <a:pt x="217936" y="-17588"/>
                          <a:pt x="423754" y="0"/>
                        </a:cubicBezTo>
                        <a:cubicBezTo>
                          <a:pt x="667613" y="45814"/>
                          <a:pt x="1101662" y="-2365"/>
                          <a:pt x="1362005" y="0"/>
                        </a:cubicBezTo>
                        <a:cubicBezTo>
                          <a:pt x="1613071" y="-43743"/>
                          <a:pt x="2012714" y="4455"/>
                          <a:pt x="2271238" y="0"/>
                        </a:cubicBezTo>
                        <a:cubicBezTo>
                          <a:pt x="2568050" y="56282"/>
                          <a:pt x="2911753" y="60603"/>
                          <a:pt x="3325562" y="0"/>
                        </a:cubicBezTo>
                        <a:cubicBezTo>
                          <a:pt x="3582908" y="-70342"/>
                          <a:pt x="3738908" y="165677"/>
                          <a:pt x="3749317" y="502756"/>
                        </a:cubicBezTo>
                        <a:cubicBezTo>
                          <a:pt x="3749700" y="767346"/>
                          <a:pt x="3797040" y="1256290"/>
                          <a:pt x="3749317" y="1468018"/>
                        </a:cubicBezTo>
                        <a:cubicBezTo>
                          <a:pt x="3783968" y="1739571"/>
                          <a:pt x="3737576" y="2244071"/>
                          <a:pt x="3749317" y="2513718"/>
                        </a:cubicBezTo>
                        <a:cubicBezTo>
                          <a:pt x="3729922" y="2742358"/>
                          <a:pt x="3574052" y="2953041"/>
                          <a:pt x="3325562" y="3016475"/>
                        </a:cubicBezTo>
                        <a:cubicBezTo>
                          <a:pt x="3014737" y="3002375"/>
                          <a:pt x="2568097" y="3034488"/>
                          <a:pt x="2358292" y="3016475"/>
                        </a:cubicBezTo>
                        <a:cubicBezTo>
                          <a:pt x="2077958" y="2976432"/>
                          <a:pt x="1574431" y="3073222"/>
                          <a:pt x="1332987" y="3016475"/>
                        </a:cubicBezTo>
                        <a:cubicBezTo>
                          <a:pt x="1036083" y="3055837"/>
                          <a:pt x="629479" y="3051138"/>
                          <a:pt x="423754" y="3016475"/>
                        </a:cubicBezTo>
                        <a:cubicBezTo>
                          <a:pt x="163209" y="3040264"/>
                          <a:pt x="-106720" y="2778735"/>
                          <a:pt x="0" y="2513718"/>
                        </a:cubicBezTo>
                        <a:cubicBezTo>
                          <a:pt x="17610" y="2241951"/>
                          <a:pt x="51176" y="1896685"/>
                          <a:pt x="0" y="1568566"/>
                        </a:cubicBezTo>
                        <a:cubicBezTo>
                          <a:pt x="-3812" y="1340080"/>
                          <a:pt x="-32882" y="810567"/>
                          <a:pt x="0" y="50275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5151"/>
              </a:solidFill>
            </a:endParaRPr>
          </a:p>
        </p:txBody>
      </p:sp>
      <p:sp>
        <p:nvSpPr>
          <p:cNvPr id="9" name="TextBox 8">
            <a:extLst>
              <a:ext uri="{FF2B5EF4-FFF2-40B4-BE49-F238E27FC236}">
                <a16:creationId xmlns:a16="http://schemas.microsoft.com/office/drawing/2014/main" id="{99D543EF-4C36-763C-5994-443E070C84B4}"/>
              </a:ext>
            </a:extLst>
          </p:cNvPr>
          <p:cNvSpPr txBox="1"/>
          <p:nvPr/>
        </p:nvSpPr>
        <p:spPr>
          <a:xfrm>
            <a:off x="327987" y="2759415"/>
            <a:ext cx="3752252" cy="251607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050" dirty="0">
                <a:cs typeface="Segoe UI"/>
              </a:rPr>
              <a:t>Early/mild illness:   Start giving </a:t>
            </a:r>
            <a:r>
              <a:rPr lang="en-US" sz="1050" b="1" dirty="0">
                <a:cs typeface="Segoe UI"/>
              </a:rPr>
              <a:t>Ipratropium/ Albuterol </a:t>
            </a:r>
            <a:r>
              <a:rPr lang="en-US" sz="1050" dirty="0">
                <a:cs typeface="Segoe UI"/>
              </a:rPr>
              <a:t>(pre-mixed solution is called Duo-Neb) twice a day with inhaled steroid​</a:t>
            </a:r>
            <a:endParaRPr lang="en-US"/>
          </a:p>
          <a:p>
            <a:endParaRPr lang="en-US" sz="1050" dirty="0">
              <a:cs typeface="Segoe UI"/>
            </a:endParaRPr>
          </a:p>
          <a:p>
            <a:r>
              <a:rPr lang="en-US" sz="1050" dirty="0">
                <a:cs typeface="Segoe UI"/>
              </a:rPr>
              <a:t>Peak illness: Alternate every 4 to 6 hours around the clock - </a:t>
            </a:r>
            <a:r>
              <a:rPr lang="en-US" sz="1050" b="1" dirty="0">
                <a:cs typeface="Segoe UI"/>
              </a:rPr>
              <a:t>Ipratropium/Albuterol </a:t>
            </a:r>
            <a:r>
              <a:rPr lang="en-US" sz="1050" dirty="0">
                <a:cs typeface="Segoe UI"/>
              </a:rPr>
              <a:t>(pre-mixed solution is called Duo-Neb) with </a:t>
            </a:r>
            <a:r>
              <a:rPr lang="en-US" sz="1050" b="1" dirty="0">
                <a:cs typeface="Segoe UI"/>
              </a:rPr>
              <a:t>Albuterol </a:t>
            </a:r>
            <a:r>
              <a:rPr lang="en-US" sz="1050" b="1" i="1" u="sng" dirty="0">
                <a:cs typeface="Segoe UI"/>
              </a:rPr>
              <a:t>alone</a:t>
            </a:r>
            <a:r>
              <a:rPr lang="en-US" sz="1050" b="1" dirty="0">
                <a:cs typeface="Segoe UI"/>
              </a:rPr>
              <a:t> </a:t>
            </a:r>
            <a:r>
              <a:rPr lang="en-US" sz="1050" dirty="0">
                <a:cs typeface="Segoe UI"/>
              </a:rPr>
              <a:t>(2-4 puffs or 1 nebulizer treatment)  </a:t>
            </a:r>
          </a:p>
          <a:p>
            <a:endParaRPr lang="en-US" sz="1050" dirty="0">
              <a:ea typeface="+mn-lt"/>
              <a:cs typeface="Segoe UI"/>
            </a:endParaRPr>
          </a:p>
          <a:p>
            <a:r>
              <a:rPr lang="en-US" sz="900" i="1" dirty="0">
                <a:ea typeface="+mn-lt"/>
                <a:cs typeface="+mn-lt"/>
              </a:rPr>
              <a:t>For example (every FOUR hours): </a:t>
            </a:r>
            <a:endParaRPr lang="en-US" sz="900" i="1">
              <a:cs typeface="Arial"/>
            </a:endParaRPr>
          </a:p>
          <a:p>
            <a:r>
              <a:rPr lang="en-US" sz="900" i="1" dirty="0">
                <a:ea typeface="+mn-lt"/>
                <a:cs typeface="+mn-lt"/>
              </a:rPr>
              <a:t>8am - give </a:t>
            </a:r>
            <a:r>
              <a:rPr lang="en-US" sz="900" i="1" dirty="0" err="1">
                <a:ea typeface="+mn-lt"/>
                <a:cs typeface="+mn-lt"/>
              </a:rPr>
              <a:t>Duoneb</a:t>
            </a:r>
            <a:r>
              <a:rPr lang="en-US" sz="900" i="1" dirty="0">
                <a:ea typeface="+mn-lt"/>
                <a:cs typeface="+mn-lt"/>
              </a:rPr>
              <a:t> in nebulizer machine;</a:t>
            </a:r>
            <a:endParaRPr lang="en-US" sz="900" i="1">
              <a:cs typeface="Arial"/>
            </a:endParaRPr>
          </a:p>
          <a:p>
            <a:r>
              <a:rPr lang="en-US" sz="900" i="1" dirty="0">
                <a:ea typeface="+mn-lt"/>
                <a:cs typeface="+mn-lt"/>
              </a:rPr>
              <a:t>12pm - give Albuterol (2-4 puffs from inhaler or 1 nebulizer treatment)</a:t>
            </a:r>
            <a:endParaRPr lang="en-US" sz="900" i="1">
              <a:cs typeface="Arial"/>
            </a:endParaRPr>
          </a:p>
          <a:p>
            <a:r>
              <a:rPr lang="en-US" sz="900" i="1" dirty="0">
                <a:ea typeface="+mn-lt"/>
                <a:cs typeface="+mn-lt"/>
              </a:rPr>
              <a:t>4pm - give Duo-neb in nebulizer machine</a:t>
            </a:r>
            <a:endParaRPr lang="en-US" sz="900" i="1">
              <a:cs typeface="Arial"/>
            </a:endParaRPr>
          </a:p>
          <a:p>
            <a:r>
              <a:rPr lang="en-US" sz="900" i="1" dirty="0">
                <a:ea typeface="+mn-lt"/>
                <a:cs typeface="+mn-lt"/>
              </a:rPr>
              <a:t>8pm - give Albuterol (2-4 puffs inhaler or 1 nebulizer treatment)</a:t>
            </a:r>
            <a:endParaRPr lang="en-US" sz="900" i="1">
              <a:cs typeface="Arial"/>
            </a:endParaRPr>
          </a:p>
          <a:p>
            <a:r>
              <a:rPr lang="en-US" sz="900" i="1" dirty="0">
                <a:ea typeface="+mn-lt"/>
                <a:cs typeface="+mn-lt"/>
              </a:rPr>
              <a:t>12am - give Duo-neb in nebulizer machine</a:t>
            </a:r>
            <a:endParaRPr lang="en-US" sz="900" i="1">
              <a:cs typeface="Arial"/>
            </a:endParaRPr>
          </a:p>
          <a:p>
            <a:r>
              <a:rPr lang="en-US" sz="900" i="1" dirty="0">
                <a:ea typeface="+mn-lt"/>
                <a:cs typeface="+mn-lt"/>
              </a:rPr>
              <a:t>4am - give Albuterol (2-4 puffs inhaler or 1 nebulizer treatment)</a:t>
            </a:r>
            <a:endParaRPr lang="en-US" sz="1000" i="1" dirty="0">
              <a:cs typeface="Arial" panose="020B0604020202020204"/>
            </a:endParaRPr>
          </a:p>
        </p:txBody>
      </p:sp>
      <p:sp>
        <p:nvSpPr>
          <p:cNvPr id="10" name="TextBox 9">
            <a:extLst>
              <a:ext uri="{FF2B5EF4-FFF2-40B4-BE49-F238E27FC236}">
                <a16:creationId xmlns:a16="http://schemas.microsoft.com/office/drawing/2014/main" id="{EF95DB6F-9A87-6189-A7CA-28D76BE1B400}"/>
              </a:ext>
            </a:extLst>
          </p:cNvPr>
          <p:cNvSpPr txBox="1"/>
          <p:nvPr/>
        </p:nvSpPr>
        <p:spPr>
          <a:xfrm>
            <a:off x="4632307" y="5813842"/>
            <a:ext cx="3694176"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solidFill>
                  <a:srgbClr val="515151"/>
                </a:solidFill>
                <a:latin typeface="Georgia"/>
                <a:cs typeface="Segoe UI"/>
              </a:rPr>
              <a:t>Writing out a </a:t>
            </a:r>
            <a:r>
              <a:rPr lang="en-US" sz="900" i="1" dirty="0" err="1">
                <a:solidFill>
                  <a:srgbClr val="515151"/>
                </a:solidFill>
                <a:latin typeface="Georgia"/>
                <a:cs typeface="Segoe UI"/>
              </a:rPr>
              <a:t>neb</a:t>
            </a:r>
            <a:r>
              <a:rPr lang="en-US" sz="900" i="1" dirty="0">
                <a:solidFill>
                  <a:srgbClr val="515151"/>
                </a:solidFill>
                <a:latin typeface="Georgia"/>
                <a:cs typeface="Segoe UI"/>
              </a:rPr>
              <a:t> schedule for parents is helpful. A useful analogy to help caregivers understand this plan is alternating Motrin and Tylenol for fevers. </a:t>
            </a:r>
            <a:r>
              <a:rPr lang="en-US" sz="900" dirty="0">
                <a:solidFill>
                  <a:srgbClr val="515151"/>
                </a:solidFill>
                <a:latin typeface="Georgia"/>
                <a:cs typeface="Segoe UI"/>
              </a:rPr>
              <a:t>​</a:t>
            </a:r>
            <a:r>
              <a:rPr lang="en-US" sz="900" i="1" dirty="0">
                <a:solidFill>
                  <a:srgbClr val="515151"/>
                </a:solidFill>
                <a:latin typeface="Georgia"/>
                <a:cs typeface="Segoe UI"/>
              </a:rPr>
              <a:t>Duo-nebs are occasionally on backorder; ipratropium can be ordered separately and mixed with albuterol.</a:t>
            </a:r>
            <a:r>
              <a:rPr lang="en-US" sz="900" dirty="0">
                <a:solidFill>
                  <a:srgbClr val="515151"/>
                </a:solidFill>
                <a:latin typeface="Georgia"/>
                <a:cs typeface="Segoe UI"/>
              </a:rPr>
              <a:t>​</a:t>
            </a:r>
            <a:endParaRPr lang="en-US"/>
          </a:p>
        </p:txBody>
      </p:sp>
      <p:sp>
        <p:nvSpPr>
          <p:cNvPr id="7" name="TextBox 6">
            <a:extLst>
              <a:ext uri="{FF2B5EF4-FFF2-40B4-BE49-F238E27FC236}">
                <a16:creationId xmlns:a16="http://schemas.microsoft.com/office/drawing/2014/main" id="{8224EC50-66E3-A3CA-D726-C35370A2FEC3}"/>
              </a:ext>
            </a:extLst>
          </p:cNvPr>
          <p:cNvSpPr txBox="1"/>
          <p:nvPr/>
        </p:nvSpPr>
        <p:spPr>
          <a:xfrm>
            <a:off x="4799293" y="2642738"/>
            <a:ext cx="3857025" cy="283923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050" dirty="0">
                <a:cs typeface="Segoe UI"/>
              </a:rPr>
              <a:t>Everyday/maintenance:  Take Symbicort 80/4.5 2 puff through spacer once a day </a:t>
            </a:r>
            <a:endParaRPr lang="en-US" dirty="0"/>
          </a:p>
          <a:p>
            <a:endParaRPr lang="en-US" sz="1050" dirty="0">
              <a:cs typeface="Segoe UI"/>
            </a:endParaRPr>
          </a:p>
          <a:p>
            <a:r>
              <a:rPr lang="en-US" sz="1050" dirty="0">
                <a:cs typeface="Segoe UI"/>
              </a:rPr>
              <a:t>Sick plan: </a:t>
            </a:r>
          </a:p>
          <a:p>
            <a:r>
              <a:rPr lang="en-US" sz="1050" dirty="0">
                <a:cs typeface="Segoe UI"/>
              </a:rPr>
              <a:t>(a) Take Symbicort 80/4.5 1-2 puff through spacer every 4 hours as needed after usual morning dose</a:t>
            </a:r>
          </a:p>
          <a:p>
            <a:r>
              <a:rPr lang="en-US" sz="1050" dirty="0">
                <a:cs typeface="Segoe UI"/>
              </a:rPr>
              <a:t>age &lt;12: max 8 puffs per day, age 12+ max 12 puffs per day)</a:t>
            </a:r>
            <a:endParaRPr lang="en-US"/>
          </a:p>
          <a:p>
            <a:endParaRPr lang="en-US" sz="1050" dirty="0">
              <a:cs typeface="Segoe UI"/>
            </a:endParaRPr>
          </a:p>
          <a:p>
            <a:r>
              <a:rPr lang="en-US" sz="1050" dirty="0">
                <a:cs typeface="Segoe UI"/>
              </a:rPr>
              <a:t>(b) Take Ipratropium 0.5mg nebulized 3 times a day as needed </a:t>
            </a:r>
          </a:p>
          <a:p>
            <a:endParaRPr lang="en-US" sz="1050" dirty="0">
              <a:cs typeface="Segoe UI"/>
            </a:endParaRPr>
          </a:p>
          <a:p>
            <a:r>
              <a:rPr lang="en-US" sz="900" i="1" dirty="0">
                <a:ea typeface="+mn-lt"/>
                <a:cs typeface="+mn-lt"/>
              </a:rPr>
              <a:t>For example (every FOUR hours) </a:t>
            </a:r>
            <a:endParaRPr lang="en-US" sz="900" i="1" dirty="0">
              <a:cs typeface="Arial"/>
            </a:endParaRPr>
          </a:p>
          <a:p>
            <a:r>
              <a:rPr lang="en-US" sz="900" i="1" dirty="0">
                <a:ea typeface="+mn-lt"/>
                <a:cs typeface="+mn-lt"/>
              </a:rPr>
              <a:t>8am - Symbicort 1-2 puff through spacer [usual dose]  ± ipratropium</a:t>
            </a:r>
            <a:endParaRPr lang="en-US" sz="900" i="1" dirty="0">
              <a:cs typeface="Arial"/>
            </a:endParaRPr>
          </a:p>
          <a:p>
            <a:r>
              <a:rPr lang="en-US" sz="900" i="1" dirty="0">
                <a:ea typeface="+mn-lt"/>
                <a:cs typeface="+mn-lt"/>
              </a:rPr>
              <a:t>12pm - Symbicort 1-2 puff through spacer  </a:t>
            </a:r>
          </a:p>
          <a:p>
            <a:r>
              <a:rPr lang="en-US" sz="900" i="1" dirty="0">
                <a:ea typeface="+mn-lt"/>
                <a:cs typeface="+mn-lt"/>
              </a:rPr>
              <a:t>4pm - Symbicort  1-2 puff through spacer ± ipratropium</a:t>
            </a:r>
          </a:p>
          <a:p>
            <a:r>
              <a:rPr lang="en-US" sz="900" i="1" dirty="0">
                <a:cs typeface="Arial" panose="020B0604020202020204"/>
              </a:rPr>
              <a:t>8pm - Symbicort 1-2 puff through spacer </a:t>
            </a:r>
          </a:p>
          <a:p>
            <a:r>
              <a:rPr lang="en-US" sz="900" i="1" dirty="0">
                <a:cs typeface="Arial" panose="020B0604020202020204"/>
              </a:rPr>
              <a:t>12am - Symbicort 1-2 puff through spacer ± ipratropium</a:t>
            </a:r>
          </a:p>
          <a:p>
            <a:r>
              <a:rPr lang="en-US" sz="900" i="1" dirty="0">
                <a:cs typeface="Arial" panose="020B0604020202020204"/>
              </a:rPr>
              <a:t>4am - Symbicort 1-2 puff through spacer </a:t>
            </a:r>
          </a:p>
        </p:txBody>
      </p:sp>
      <p:sp>
        <p:nvSpPr>
          <p:cNvPr id="11" name="Rectangle: Rounded Corners 5">
            <a:extLst>
              <a:ext uri="{FF2B5EF4-FFF2-40B4-BE49-F238E27FC236}">
                <a16:creationId xmlns:a16="http://schemas.microsoft.com/office/drawing/2014/main" id="{9C713147-F877-824C-D442-9AA20B6A0C7C}"/>
              </a:ext>
            </a:extLst>
          </p:cNvPr>
          <p:cNvSpPr/>
          <p:nvPr/>
        </p:nvSpPr>
        <p:spPr>
          <a:xfrm>
            <a:off x="4631408" y="2525734"/>
            <a:ext cx="4119431" cy="3016475"/>
          </a:xfrm>
          <a:custGeom>
            <a:avLst/>
            <a:gdLst>
              <a:gd name="connsiteX0" fmla="*/ 0 w 4119431"/>
              <a:gd name="connsiteY0" fmla="*/ 502756 h 3016475"/>
              <a:gd name="connsiteX1" fmla="*/ 465585 w 4119431"/>
              <a:gd name="connsiteY1" fmla="*/ 0 h 3016475"/>
              <a:gd name="connsiteX2" fmla="*/ 1496455 w 4119431"/>
              <a:gd name="connsiteY2" fmla="*/ 0 h 3016475"/>
              <a:gd name="connsiteX3" fmla="*/ 2495444 w 4119431"/>
              <a:gd name="connsiteY3" fmla="*/ 0 h 3016475"/>
              <a:gd name="connsiteX4" fmla="*/ 3653845 w 4119431"/>
              <a:gd name="connsiteY4" fmla="*/ 0 h 3016475"/>
              <a:gd name="connsiteX5" fmla="*/ 4119431 w 4119431"/>
              <a:gd name="connsiteY5" fmla="*/ 502756 h 3016475"/>
              <a:gd name="connsiteX6" fmla="*/ 4119431 w 4119431"/>
              <a:gd name="connsiteY6" fmla="*/ 1468018 h 3016475"/>
              <a:gd name="connsiteX7" fmla="*/ 4119431 w 4119431"/>
              <a:gd name="connsiteY7" fmla="*/ 2513718 h 3016475"/>
              <a:gd name="connsiteX8" fmla="*/ 3653845 w 4119431"/>
              <a:gd name="connsiteY8" fmla="*/ 3016475 h 3016475"/>
              <a:gd name="connsiteX9" fmla="*/ 2591091 w 4119431"/>
              <a:gd name="connsiteY9" fmla="*/ 3016475 h 3016475"/>
              <a:gd name="connsiteX10" fmla="*/ 1464573 w 4119431"/>
              <a:gd name="connsiteY10" fmla="*/ 3016475 h 3016475"/>
              <a:gd name="connsiteX11" fmla="*/ 465585 w 4119431"/>
              <a:gd name="connsiteY11" fmla="*/ 3016475 h 3016475"/>
              <a:gd name="connsiteX12" fmla="*/ 0 w 4119431"/>
              <a:gd name="connsiteY12" fmla="*/ 2513718 h 3016475"/>
              <a:gd name="connsiteX13" fmla="*/ 0 w 4119431"/>
              <a:gd name="connsiteY13" fmla="*/ 1568566 h 3016475"/>
              <a:gd name="connsiteX14" fmla="*/ 0 w 4119431"/>
              <a:gd name="connsiteY14" fmla="*/ 502756 h 30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9431" h="3016475" extrusionOk="0">
                <a:moveTo>
                  <a:pt x="0" y="502756"/>
                </a:moveTo>
                <a:cubicBezTo>
                  <a:pt x="46722" y="339619"/>
                  <a:pt x="280164" y="-42228"/>
                  <a:pt x="465585" y="0"/>
                </a:cubicBezTo>
                <a:cubicBezTo>
                  <a:pt x="766926" y="123431"/>
                  <a:pt x="1213520" y="-53819"/>
                  <a:pt x="1496455" y="0"/>
                </a:cubicBezTo>
                <a:cubicBezTo>
                  <a:pt x="1754648" y="-70744"/>
                  <a:pt x="2219130" y="24102"/>
                  <a:pt x="2495444" y="0"/>
                </a:cubicBezTo>
                <a:cubicBezTo>
                  <a:pt x="2861188" y="116918"/>
                  <a:pt x="3212991" y="95457"/>
                  <a:pt x="3653845" y="0"/>
                </a:cubicBezTo>
                <a:cubicBezTo>
                  <a:pt x="3949490" y="-77218"/>
                  <a:pt x="4102719" y="137753"/>
                  <a:pt x="4119431" y="502756"/>
                </a:cubicBezTo>
                <a:cubicBezTo>
                  <a:pt x="4133461" y="787479"/>
                  <a:pt x="4210851" y="1272458"/>
                  <a:pt x="4119431" y="1468018"/>
                </a:cubicBezTo>
                <a:cubicBezTo>
                  <a:pt x="4158042" y="1744666"/>
                  <a:pt x="4098465" y="2247034"/>
                  <a:pt x="4119431" y="2513718"/>
                </a:cubicBezTo>
                <a:cubicBezTo>
                  <a:pt x="4092176" y="2722912"/>
                  <a:pt x="3960592" y="2940080"/>
                  <a:pt x="3653845" y="3016475"/>
                </a:cubicBezTo>
                <a:cubicBezTo>
                  <a:pt x="3317726" y="2957238"/>
                  <a:pt x="2814464" y="3026092"/>
                  <a:pt x="2591091" y="3016475"/>
                </a:cubicBezTo>
                <a:cubicBezTo>
                  <a:pt x="2220282" y="2979928"/>
                  <a:pt x="1727812" y="3081534"/>
                  <a:pt x="1464573" y="3016475"/>
                </a:cubicBezTo>
                <a:cubicBezTo>
                  <a:pt x="1118763" y="3097916"/>
                  <a:pt x="657701" y="3090077"/>
                  <a:pt x="465585" y="3016475"/>
                </a:cubicBezTo>
                <a:cubicBezTo>
                  <a:pt x="91356" y="3055323"/>
                  <a:pt x="-141601" y="2765031"/>
                  <a:pt x="0" y="2513718"/>
                </a:cubicBezTo>
                <a:cubicBezTo>
                  <a:pt x="-9969" y="2229412"/>
                  <a:pt x="66574" y="1941817"/>
                  <a:pt x="0" y="1568566"/>
                </a:cubicBezTo>
                <a:cubicBezTo>
                  <a:pt x="12658" y="1364502"/>
                  <a:pt x="-6984" y="746036"/>
                  <a:pt x="0" y="502756"/>
                </a:cubicBezTo>
                <a:close/>
              </a:path>
            </a:pathLst>
          </a:custGeom>
          <a:noFill/>
          <a:ln>
            <a:solidFill>
              <a:schemeClr val="tx1"/>
            </a:solidFill>
            <a:extLst>
              <a:ext uri="{C807C97D-BFC1-408E-A445-0C87EB9F89A2}">
                <ask:lineSketchStyleProps xmlns:ask="http://schemas.microsoft.com/office/drawing/2018/sketchyshapes" sd="3961257144">
                  <a:custGeom>
                    <a:avLst/>
                    <a:gdLst>
                      <a:gd name="connsiteX0" fmla="*/ 0 w 4119431"/>
                      <a:gd name="connsiteY0" fmla="*/ 502756 h 3016475"/>
                      <a:gd name="connsiteX1" fmla="*/ 465585 w 4119431"/>
                      <a:gd name="connsiteY1" fmla="*/ 0 h 3016475"/>
                      <a:gd name="connsiteX2" fmla="*/ 1496455 w 4119431"/>
                      <a:gd name="connsiteY2" fmla="*/ 0 h 3016475"/>
                      <a:gd name="connsiteX3" fmla="*/ 2495444 w 4119431"/>
                      <a:gd name="connsiteY3" fmla="*/ 0 h 3016475"/>
                      <a:gd name="connsiteX4" fmla="*/ 3653845 w 4119431"/>
                      <a:gd name="connsiteY4" fmla="*/ 0 h 3016475"/>
                      <a:gd name="connsiteX5" fmla="*/ 4119431 w 4119431"/>
                      <a:gd name="connsiteY5" fmla="*/ 502756 h 3016475"/>
                      <a:gd name="connsiteX6" fmla="*/ 4119431 w 4119431"/>
                      <a:gd name="connsiteY6" fmla="*/ 1468018 h 3016475"/>
                      <a:gd name="connsiteX7" fmla="*/ 4119431 w 4119431"/>
                      <a:gd name="connsiteY7" fmla="*/ 2513718 h 3016475"/>
                      <a:gd name="connsiteX8" fmla="*/ 3653845 w 4119431"/>
                      <a:gd name="connsiteY8" fmla="*/ 3016475 h 3016475"/>
                      <a:gd name="connsiteX9" fmla="*/ 2591091 w 4119431"/>
                      <a:gd name="connsiteY9" fmla="*/ 3016475 h 3016475"/>
                      <a:gd name="connsiteX10" fmla="*/ 1464573 w 4119431"/>
                      <a:gd name="connsiteY10" fmla="*/ 3016475 h 3016475"/>
                      <a:gd name="connsiteX11" fmla="*/ 465585 w 4119431"/>
                      <a:gd name="connsiteY11" fmla="*/ 3016475 h 3016475"/>
                      <a:gd name="connsiteX12" fmla="*/ 0 w 4119431"/>
                      <a:gd name="connsiteY12" fmla="*/ 2513718 h 3016475"/>
                      <a:gd name="connsiteX13" fmla="*/ 0 w 4119431"/>
                      <a:gd name="connsiteY13" fmla="*/ 1568566 h 3016475"/>
                      <a:gd name="connsiteX14" fmla="*/ 0 w 4119431"/>
                      <a:gd name="connsiteY14" fmla="*/ 502756 h 30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9431" h="3016475" extrusionOk="0">
                        <a:moveTo>
                          <a:pt x="0" y="502756"/>
                        </a:moveTo>
                        <a:cubicBezTo>
                          <a:pt x="42940" y="330665"/>
                          <a:pt x="237485" y="-17432"/>
                          <a:pt x="465585" y="0"/>
                        </a:cubicBezTo>
                        <a:cubicBezTo>
                          <a:pt x="745323" y="74810"/>
                          <a:pt x="1212231" y="-33703"/>
                          <a:pt x="1496455" y="0"/>
                        </a:cubicBezTo>
                        <a:cubicBezTo>
                          <a:pt x="1758558" y="-65117"/>
                          <a:pt x="2206321" y="-5777"/>
                          <a:pt x="2495444" y="0"/>
                        </a:cubicBezTo>
                        <a:cubicBezTo>
                          <a:pt x="2826057" y="67054"/>
                          <a:pt x="3201398" y="67493"/>
                          <a:pt x="3653845" y="0"/>
                        </a:cubicBezTo>
                        <a:cubicBezTo>
                          <a:pt x="3930080" y="-70103"/>
                          <a:pt x="4110086" y="170989"/>
                          <a:pt x="4119431" y="502756"/>
                        </a:cubicBezTo>
                        <a:cubicBezTo>
                          <a:pt x="4117751" y="766455"/>
                          <a:pt x="4170548" y="1257136"/>
                          <a:pt x="4119431" y="1468018"/>
                        </a:cubicBezTo>
                        <a:cubicBezTo>
                          <a:pt x="4129737" y="1716551"/>
                          <a:pt x="4144548" y="2236251"/>
                          <a:pt x="4119431" y="2513718"/>
                        </a:cubicBezTo>
                        <a:cubicBezTo>
                          <a:pt x="4095066" y="2730941"/>
                          <a:pt x="3932524" y="2950309"/>
                          <a:pt x="3653845" y="3016475"/>
                        </a:cubicBezTo>
                        <a:cubicBezTo>
                          <a:pt x="3315082" y="2978131"/>
                          <a:pt x="2843087" y="3050161"/>
                          <a:pt x="2591091" y="3016475"/>
                        </a:cubicBezTo>
                        <a:cubicBezTo>
                          <a:pt x="2286682" y="2976459"/>
                          <a:pt x="1742501" y="3058090"/>
                          <a:pt x="1464573" y="3016475"/>
                        </a:cubicBezTo>
                        <a:cubicBezTo>
                          <a:pt x="1140918" y="3055354"/>
                          <a:pt x="678531" y="3067080"/>
                          <a:pt x="465585" y="3016475"/>
                        </a:cubicBezTo>
                        <a:cubicBezTo>
                          <a:pt x="148261" y="3045685"/>
                          <a:pt x="-79284" y="2794085"/>
                          <a:pt x="0" y="2513718"/>
                        </a:cubicBezTo>
                        <a:cubicBezTo>
                          <a:pt x="-22716" y="2222914"/>
                          <a:pt x="52067" y="1887052"/>
                          <a:pt x="0" y="1568566"/>
                        </a:cubicBezTo>
                        <a:cubicBezTo>
                          <a:pt x="-8523" y="1338525"/>
                          <a:pt x="-22542" y="780106"/>
                          <a:pt x="0" y="50275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5151"/>
              </a:solidFill>
            </a:endParaRPr>
          </a:p>
        </p:txBody>
      </p:sp>
    </p:spTree>
    <p:extLst>
      <p:ext uri="{BB962C8B-B14F-4D97-AF65-F5344CB8AC3E}">
        <p14:creationId xmlns:p14="http://schemas.microsoft.com/office/powerpoint/2010/main" val="1087981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9C51-EC21-ED40-8146-332CFA6BE070}"/>
              </a:ext>
            </a:extLst>
          </p:cNvPr>
          <p:cNvSpPr>
            <a:spLocks noGrp="1"/>
          </p:cNvSpPr>
          <p:nvPr>
            <p:ph type="title"/>
          </p:nvPr>
        </p:nvSpPr>
        <p:spPr/>
        <p:txBody>
          <a:bodyPr/>
          <a:lstStyle/>
          <a:p>
            <a:pPr>
              <a:lnSpc>
                <a:spcPct val="100000"/>
              </a:lnSpc>
              <a:spcBef>
                <a:spcPts val="600"/>
              </a:spcBef>
            </a:pPr>
            <a:r>
              <a:rPr lang="en-US" sz="1100" i="1" dirty="0">
                <a:solidFill>
                  <a:srgbClr val="FF0000"/>
                </a:solidFill>
                <a:latin typeface="Arial"/>
                <a:cs typeface="Arial"/>
              </a:rPr>
              <a:t>[Not guideline based]</a:t>
            </a:r>
            <a:br>
              <a:rPr lang="en-US" dirty="0">
                <a:latin typeface="Arial Black"/>
              </a:rPr>
            </a:br>
            <a:r>
              <a:rPr lang="en-US" dirty="0">
                <a:latin typeface="Arial Black"/>
              </a:rPr>
              <a:t>Consider the nose</a:t>
            </a:r>
            <a:endParaRPr lang="en-US" dirty="0"/>
          </a:p>
        </p:txBody>
      </p:sp>
      <p:pic>
        <p:nvPicPr>
          <p:cNvPr id="7" name="Picture Placeholder 6" descr="A child blowing her nose&#10;&#10;Description automatically generated">
            <a:extLst>
              <a:ext uri="{FF2B5EF4-FFF2-40B4-BE49-F238E27FC236}">
                <a16:creationId xmlns:a16="http://schemas.microsoft.com/office/drawing/2014/main" id="{E0A499B3-E4E6-2A7F-551C-A5FBA7CF591C}"/>
              </a:ext>
            </a:extLst>
          </p:cNvPr>
          <p:cNvPicPr>
            <a:picLocks noGrp="1" noChangeAspect="1"/>
          </p:cNvPicPr>
          <p:nvPr>
            <p:ph type="pic" sz="quarter" idx="13"/>
          </p:nvPr>
        </p:nvPicPr>
        <p:blipFill>
          <a:blip r:embed="rId2"/>
          <a:srcRect l="35705" r="35705"/>
          <a:stretch/>
        </p:blipFill>
        <p:spPr/>
      </p:pic>
      <p:sp>
        <p:nvSpPr>
          <p:cNvPr id="9" name="Content Placeholder 8">
            <a:extLst>
              <a:ext uri="{FF2B5EF4-FFF2-40B4-BE49-F238E27FC236}">
                <a16:creationId xmlns:a16="http://schemas.microsoft.com/office/drawing/2014/main" id="{07B561CC-8F60-1706-F431-9B1B46F6505B}"/>
              </a:ext>
            </a:extLst>
          </p:cNvPr>
          <p:cNvSpPr>
            <a:spLocks noGrp="1"/>
          </p:cNvSpPr>
          <p:nvPr>
            <p:ph idx="1"/>
          </p:nvPr>
        </p:nvSpPr>
        <p:spPr>
          <a:xfrm>
            <a:off x="647277" y="1501861"/>
            <a:ext cx="5329810" cy="3189717"/>
          </a:xfrm>
        </p:spPr>
        <p:txBody>
          <a:bodyPr vert="horz" lIns="91440" tIns="45720" rIns="91440" bIns="45720" rtlCol="0" anchor="t">
            <a:normAutofit/>
          </a:bodyPr>
          <a:lstStyle/>
          <a:p>
            <a:pPr marL="170815" indent="-170815"/>
            <a:r>
              <a:rPr lang="en-US" sz="1400" dirty="0">
                <a:cs typeface="Arial" panose="020B0604020202020204"/>
              </a:rPr>
              <a:t>Sometimes persistent cough is compounded by upper airway congestion and post-nasal drip</a:t>
            </a:r>
          </a:p>
          <a:p>
            <a:pPr marL="170815" indent="-170815"/>
            <a:r>
              <a:rPr lang="en-US" sz="1400" dirty="0">
                <a:cs typeface="Arial" panose="020B0604020202020204"/>
              </a:rPr>
              <a:t>Ask about symptoms such as nasal discharge, congestion, mouth-breathing and snoring</a:t>
            </a:r>
          </a:p>
          <a:p>
            <a:pPr marL="170815" indent="-170815"/>
            <a:r>
              <a:rPr lang="en-US" sz="1400" dirty="0">
                <a:solidFill>
                  <a:srgbClr val="515151"/>
                </a:solidFill>
                <a:cs typeface="Arial" panose="020B0604020202020204"/>
              </a:rPr>
              <a:t>Make sure allergies are treated </a:t>
            </a:r>
          </a:p>
          <a:p>
            <a:pPr marL="170815" indent="-170815"/>
            <a:r>
              <a:rPr lang="en-US" sz="1400" b="1" dirty="0">
                <a:solidFill>
                  <a:schemeClr val="tx2"/>
                </a:solidFill>
                <a:cs typeface="Arial" panose="020B0604020202020204"/>
              </a:rPr>
              <a:t>For copious clear rhinorrhea, consider nasal ipratropium (0.06% 2 sprays 2-3 times daily as needed with colds)</a:t>
            </a:r>
          </a:p>
          <a:p>
            <a:pPr marL="170815" indent="-170815"/>
            <a:r>
              <a:rPr lang="en-US" sz="1400" b="1" dirty="0">
                <a:solidFill>
                  <a:schemeClr val="tx2"/>
                </a:solidFill>
                <a:cs typeface="Arial" panose="020B0604020202020204"/>
              </a:rPr>
              <a:t>For young children, use nasal saline mist or sprays with nasal aspirator (e.g. Nose Frida)</a:t>
            </a:r>
          </a:p>
          <a:p>
            <a:pPr marL="170815" indent="-170815"/>
            <a:r>
              <a:rPr lang="en-US" sz="1400" b="1" dirty="0">
                <a:solidFill>
                  <a:schemeClr val="tx2"/>
                </a:solidFill>
                <a:cs typeface="Arial" panose="020B0604020202020204"/>
              </a:rPr>
              <a:t>Keep humidity 40-50% for breathing comfort</a:t>
            </a:r>
          </a:p>
        </p:txBody>
      </p:sp>
    </p:spTree>
    <p:extLst>
      <p:ext uri="{BB962C8B-B14F-4D97-AF65-F5344CB8AC3E}">
        <p14:creationId xmlns:p14="http://schemas.microsoft.com/office/powerpoint/2010/main" val="3836135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3FA7D2-EE95-D9E5-7A4D-6FE27CA32196}"/>
              </a:ext>
            </a:extLst>
          </p:cNvPr>
          <p:cNvSpPr>
            <a:spLocks noGrp="1"/>
          </p:cNvSpPr>
          <p:nvPr>
            <p:ph idx="1"/>
          </p:nvPr>
        </p:nvSpPr>
        <p:spPr>
          <a:xfrm>
            <a:off x="385599" y="1118057"/>
            <a:ext cx="4866758" cy="4677844"/>
          </a:xfrm>
        </p:spPr>
        <p:txBody>
          <a:bodyPr vert="horz" lIns="91440" tIns="45720" rIns="91440" bIns="45720" rtlCol="0" anchor="t">
            <a:normAutofit lnSpcReduction="10000"/>
          </a:bodyPr>
          <a:lstStyle/>
          <a:p>
            <a:pPr marL="0" indent="0">
              <a:buNone/>
            </a:pPr>
            <a:endParaRPr lang="en-US" sz="1200" i="1" dirty="0">
              <a:latin typeface="Georgia"/>
              <a:cs typeface="Arial"/>
            </a:endParaRPr>
          </a:p>
          <a:p>
            <a:pPr marL="170815" indent="-170815"/>
            <a:r>
              <a:rPr lang="en-US" sz="1200" i="1" dirty="0">
                <a:latin typeface="Georgia"/>
                <a:cs typeface="Arial"/>
              </a:rPr>
              <a:t>Primary care or home caregivers are reluctant to label a child with asthma diagnosis, despite multiple flares responding to typical treatment, and other atopic risk factors.</a:t>
            </a:r>
          </a:p>
          <a:p>
            <a:pPr marL="170815" indent="-170815"/>
            <a:r>
              <a:rPr lang="en-US" sz="1200" i="1" dirty="0">
                <a:latin typeface="Georgia"/>
                <a:cs typeface="Arial"/>
              </a:rPr>
              <a:t>Patients are sometimes not offered step 2-3 therapy, even though asthma is uncontrolled.</a:t>
            </a:r>
            <a:endParaRPr lang="en-US" i="1" dirty="0">
              <a:latin typeface="Arial" panose="020B0604020202020204"/>
              <a:cs typeface="Arial"/>
            </a:endParaRPr>
          </a:p>
          <a:p>
            <a:pPr marL="170815" indent="-170815"/>
            <a:r>
              <a:rPr lang="en-US" sz="1200" i="1" dirty="0">
                <a:latin typeface="Georgia"/>
                <a:cs typeface="Arial"/>
              </a:rPr>
              <a:t>There is no adult supervision for inhaler use. </a:t>
            </a:r>
          </a:p>
          <a:p>
            <a:pPr marL="170815" indent="-170815"/>
            <a:r>
              <a:rPr lang="en-US" sz="1200" i="1" dirty="0">
                <a:latin typeface="Georgia"/>
                <a:cs typeface="Arial"/>
              </a:rPr>
              <a:t>Metered-dose inhaler is prescribed with no spacer, or spacer is provided without mask a for young children (mask interface must be specified in prescription heading)</a:t>
            </a:r>
            <a:endParaRPr lang="en-US" i="1">
              <a:cs typeface="Arial"/>
            </a:endParaRPr>
          </a:p>
          <a:p>
            <a:pPr marL="170815" indent="-170815"/>
            <a:r>
              <a:rPr lang="en-US" sz="1200" i="1" dirty="0">
                <a:latin typeface="Georgia"/>
                <a:cs typeface="Arial"/>
              </a:rPr>
              <a:t>Caregivers are not given any spacer instructions, or believe that children can "outgrow" their use. </a:t>
            </a:r>
          </a:p>
          <a:p>
            <a:pPr marL="170815" indent="-170815"/>
            <a:r>
              <a:rPr lang="en-US" sz="1200" i="1" dirty="0">
                <a:latin typeface="Georgia"/>
                <a:cs typeface="Arial"/>
              </a:rPr>
              <a:t>Caregivers identify inhalers by color instead of name, and misidentifies their use (e.g. patient has both Ventolin and Proair inhalers and believes one is for maintenance and the other for rescue). </a:t>
            </a:r>
          </a:p>
          <a:p>
            <a:pPr marL="170815" indent="-170815"/>
            <a:r>
              <a:rPr lang="en-US" sz="1200" i="1" dirty="0">
                <a:latin typeface="Georgia"/>
                <a:cs typeface="Arial"/>
              </a:rPr>
              <a:t>Caregivers do not understand to refill their daily maintenance medications once a month.</a:t>
            </a:r>
          </a:p>
          <a:p>
            <a:pPr marL="170815" indent="-170815"/>
            <a:r>
              <a:rPr lang="en-US" sz="1200" i="1" dirty="0">
                <a:latin typeface="Georgia"/>
                <a:cs typeface="Arial"/>
              </a:rPr>
              <a:t>Caregivers are reluctant to use standing doses of Albuterol, or start rescue therapy too late.</a:t>
            </a:r>
          </a:p>
          <a:p>
            <a:pPr marL="170815" indent="-170815"/>
            <a:r>
              <a:rPr lang="en-US" sz="1200" i="1" dirty="0">
                <a:latin typeface="Georgia"/>
                <a:cs typeface="Arial"/>
              </a:rPr>
              <a:t>Patients cannot access inhalers because of "insurance issues" (e.g. certain insurances require brand-inhaler plus DAW when placing order). </a:t>
            </a:r>
          </a:p>
        </p:txBody>
      </p:sp>
      <p:pic>
        <p:nvPicPr>
          <p:cNvPr id="7" name="Picture Placeholder 6" descr="A doctor using an asthma inhaler to a child&#10;&#10;Description automatically generated">
            <a:extLst>
              <a:ext uri="{FF2B5EF4-FFF2-40B4-BE49-F238E27FC236}">
                <a16:creationId xmlns:a16="http://schemas.microsoft.com/office/drawing/2014/main" id="{3FDB55A5-168F-7951-A562-753B20E9A4F3}"/>
              </a:ext>
            </a:extLst>
          </p:cNvPr>
          <p:cNvPicPr>
            <a:picLocks noGrp="1" noChangeAspect="1"/>
          </p:cNvPicPr>
          <p:nvPr>
            <p:ph type="pic" sz="quarter" idx="13"/>
          </p:nvPr>
        </p:nvPicPr>
        <p:blipFill>
          <a:blip r:embed="rId2"/>
          <a:srcRect l="26264" r="26264"/>
          <a:stretch/>
        </p:blipFill>
        <p:spPr>
          <a:xfrm>
            <a:off x="5709558" y="-1"/>
            <a:ext cx="3429001" cy="4797469"/>
          </a:xfrm>
        </p:spPr>
      </p:pic>
      <p:sp>
        <p:nvSpPr>
          <p:cNvPr id="4" name="Title 3">
            <a:extLst>
              <a:ext uri="{FF2B5EF4-FFF2-40B4-BE49-F238E27FC236}">
                <a16:creationId xmlns:a16="http://schemas.microsoft.com/office/drawing/2014/main" id="{34D69B00-45D6-6DB1-0A98-69163D4E3D5D}"/>
              </a:ext>
            </a:extLst>
          </p:cNvPr>
          <p:cNvSpPr>
            <a:spLocks noGrp="1"/>
          </p:cNvSpPr>
          <p:nvPr>
            <p:ph type="title"/>
          </p:nvPr>
        </p:nvSpPr>
        <p:spPr>
          <a:xfrm>
            <a:off x="352942" y="500651"/>
            <a:ext cx="5067650" cy="827499"/>
          </a:xfrm>
        </p:spPr>
        <p:txBody>
          <a:bodyPr/>
          <a:lstStyle/>
          <a:p>
            <a:r>
              <a:rPr lang="en-US" sz="2800" dirty="0">
                <a:solidFill>
                  <a:srgbClr val="000F9F"/>
                </a:solidFill>
                <a:latin typeface="Arial Black"/>
              </a:rPr>
              <a:t>Common findings with Pulmonary referrals</a:t>
            </a:r>
          </a:p>
        </p:txBody>
      </p:sp>
    </p:spTree>
    <p:extLst>
      <p:ext uri="{BB962C8B-B14F-4D97-AF65-F5344CB8AC3E}">
        <p14:creationId xmlns:p14="http://schemas.microsoft.com/office/powerpoint/2010/main" val="4178082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462129-A86F-9FC2-CCBD-407F86E0F690}"/>
              </a:ext>
            </a:extLst>
          </p:cNvPr>
          <p:cNvSpPr>
            <a:spLocks noGrp="1"/>
          </p:cNvSpPr>
          <p:nvPr>
            <p:ph idx="1"/>
          </p:nvPr>
        </p:nvSpPr>
        <p:spPr>
          <a:xfrm>
            <a:off x="401927" y="775157"/>
            <a:ext cx="5164300" cy="4642465"/>
          </a:xfrm>
        </p:spPr>
        <p:txBody>
          <a:bodyPr vert="horz" lIns="91440" tIns="45720" rIns="91440" bIns="45720" rtlCol="0" anchor="t">
            <a:noAutofit/>
          </a:bodyPr>
          <a:lstStyle/>
          <a:p>
            <a:pPr marL="170815" indent="-170815"/>
            <a:r>
              <a:rPr lang="en-US" sz="1200" i="1" dirty="0">
                <a:latin typeface="Georgia"/>
                <a:cs typeface="Arial"/>
              </a:rPr>
              <a:t>Use goal-directed language to explain therapy. </a:t>
            </a:r>
            <a:endParaRPr lang="en-US" sz="2000"/>
          </a:p>
          <a:p>
            <a:pPr marL="170815" indent="-170815"/>
            <a:r>
              <a:rPr lang="en-US" sz="1200" i="1" dirty="0">
                <a:latin typeface="Georgia"/>
                <a:cs typeface="Arial"/>
              </a:rPr>
              <a:t>Label inhalers with stickers to help caregivers differentiate between maintenance vs rescue</a:t>
            </a:r>
            <a:endParaRPr lang="en-US" sz="1200">
              <a:latin typeface="Georgia"/>
            </a:endParaRPr>
          </a:p>
          <a:p>
            <a:pPr marL="170815" indent="-170815"/>
            <a:r>
              <a:rPr lang="en-US" sz="1200" i="1" dirty="0">
                <a:latin typeface="Georgia"/>
                <a:cs typeface="Arial"/>
              </a:rPr>
              <a:t>Every child is different – some are more tolerant of nebulized treatments while others do better with inhaler delivery. </a:t>
            </a:r>
          </a:p>
          <a:p>
            <a:pPr marL="342900" lvl="1" indent="-171450">
              <a:buFont typeface="Courier New" panose="020B0604020202020204" pitchFamily="34" charset="0"/>
              <a:buChar char="o"/>
            </a:pPr>
            <a:r>
              <a:rPr lang="en-US" sz="1200" i="1" dirty="0">
                <a:latin typeface="Georgia"/>
                <a:cs typeface="Arial"/>
              </a:rPr>
              <a:t>Children with sensory and behavioral difficulties are especially challenging to treat. </a:t>
            </a:r>
          </a:p>
          <a:p>
            <a:pPr marL="342900" lvl="1" indent="-171450">
              <a:buFont typeface="Courier New" panose="020B0604020202020204" pitchFamily="34" charset="0"/>
              <a:buChar char="o"/>
            </a:pPr>
            <a:r>
              <a:rPr lang="en-US" sz="1200" i="1" dirty="0">
                <a:latin typeface="Georgia"/>
                <a:cs typeface="Arial"/>
              </a:rPr>
              <a:t>Discuss distraction techniques and how to normalize therapy with play.</a:t>
            </a:r>
          </a:p>
          <a:p>
            <a:pPr marL="342900" lvl="1" indent="-171450">
              <a:buFont typeface="Courier New" panose="020B0604020202020204" pitchFamily="34" charset="0"/>
              <a:buChar char="o"/>
            </a:pPr>
            <a:r>
              <a:rPr lang="en-US" sz="1200" i="1" dirty="0">
                <a:latin typeface="Georgia"/>
                <a:cs typeface="Arial"/>
              </a:rPr>
              <a:t>Some younger children need access to both nebulized and inhaler therapies, to be used interchangeably.</a:t>
            </a:r>
          </a:p>
          <a:p>
            <a:pPr marL="170815" indent="-170815"/>
            <a:r>
              <a:rPr lang="en-US" sz="1200" i="1" dirty="0">
                <a:latin typeface="Georgia"/>
                <a:cs typeface="Arial"/>
              </a:rPr>
              <a:t>Ask about out of pocket costs and travel barriers to get refills.</a:t>
            </a:r>
          </a:p>
          <a:p>
            <a:pPr marL="170815" indent="-170815"/>
            <a:r>
              <a:rPr lang="en-US" sz="1200" i="1" dirty="0">
                <a:latin typeface="Georgia"/>
                <a:cs typeface="Arial"/>
              </a:rPr>
              <a:t>Ask about school and work schedules and adjust medication schedule accordingly.</a:t>
            </a:r>
            <a:endParaRPr lang="en-US" sz="1200" i="1" dirty="0">
              <a:latin typeface="Georgia"/>
            </a:endParaRPr>
          </a:p>
          <a:p>
            <a:pPr marL="342900" lvl="1" indent="-171450">
              <a:buFont typeface="Courier New" panose="020B0604020202020204" pitchFamily="34" charset="0"/>
              <a:buChar char="o"/>
            </a:pPr>
            <a:r>
              <a:rPr lang="en-US" sz="1200" i="1" dirty="0">
                <a:latin typeface="Georgia"/>
                <a:cs typeface="Arial"/>
              </a:rPr>
              <a:t>Many caregivers struggle to give medications when preparing their families for school/work in the morning</a:t>
            </a:r>
          </a:p>
          <a:p>
            <a:pPr marL="342900" lvl="1" indent="-171450">
              <a:buFont typeface="Courier New" panose="020B0604020202020204" pitchFamily="34" charset="0"/>
              <a:buChar char="o"/>
            </a:pPr>
            <a:r>
              <a:rPr lang="en-US" sz="1200" i="1" dirty="0">
                <a:latin typeface="Georgia"/>
                <a:cs typeface="Arial"/>
              </a:rPr>
              <a:t>Many caregivers work hours that prevent them from supervising their child's inhaler use  </a:t>
            </a:r>
          </a:p>
          <a:p>
            <a:pPr marL="170815" indent="-170815"/>
            <a:r>
              <a:rPr lang="en-US" sz="1200" i="1" dirty="0">
                <a:latin typeface="Georgia"/>
                <a:cs typeface="Arial"/>
              </a:rPr>
              <a:t>When Albuterol is labeled as an "emergency" medication, some caregivers/ patients will only use it with significant distress, or they </a:t>
            </a:r>
            <a:r>
              <a:rPr lang="en-US" sz="1200" i="1">
                <a:latin typeface="Georgia"/>
                <a:cs typeface="Arial"/>
              </a:rPr>
              <a:t>are hesitant to use it on a scheduled basis when sick. Educate your patient/caregiver on safe use.</a:t>
            </a:r>
          </a:p>
          <a:p>
            <a:pPr marL="170815" indent="-170815"/>
            <a:r>
              <a:rPr lang="en-US" sz="1200" i="1" dirty="0">
                <a:latin typeface="Georgia"/>
                <a:cs typeface="Arial"/>
              </a:rPr>
              <a:t>When a patient is already experiencing a mild asthma flare – exposure to intense exertion, extreme temperatures or indoor pollution (smoking, cooking fumes) can further exacerbate symptoms. Educate your patient/caregiver on ways to avoid relapse. </a:t>
            </a:r>
          </a:p>
        </p:txBody>
      </p:sp>
      <p:pic>
        <p:nvPicPr>
          <p:cNvPr id="8" name="Picture Placeholder 7" descr="A child holding a mask&#10;&#10;Description automatically generated">
            <a:extLst>
              <a:ext uri="{FF2B5EF4-FFF2-40B4-BE49-F238E27FC236}">
                <a16:creationId xmlns:a16="http://schemas.microsoft.com/office/drawing/2014/main" id="{686A32B6-5BC8-81EB-59BE-B43D90A6744B}"/>
              </a:ext>
            </a:extLst>
          </p:cNvPr>
          <p:cNvPicPr>
            <a:picLocks noGrp="1" noChangeAspect="1"/>
          </p:cNvPicPr>
          <p:nvPr>
            <p:ph type="pic" sz="quarter" idx="13"/>
          </p:nvPr>
        </p:nvPicPr>
        <p:blipFill>
          <a:blip r:embed="rId2"/>
          <a:srcRect l="26175" r="26175"/>
          <a:stretch/>
        </p:blipFill>
        <p:spPr>
          <a:xfrm>
            <a:off x="5709558" y="32656"/>
            <a:ext cx="3429001" cy="4797469"/>
          </a:xfrm>
        </p:spPr>
      </p:pic>
      <p:sp>
        <p:nvSpPr>
          <p:cNvPr id="4" name="Title 3">
            <a:extLst>
              <a:ext uri="{FF2B5EF4-FFF2-40B4-BE49-F238E27FC236}">
                <a16:creationId xmlns:a16="http://schemas.microsoft.com/office/drawing/2014/main" id="{14BBA210-B28C-6A1B-DB75-8CF22CA6BA6A}"/>
              </a:ext>
            </a:extLst>
          </p:cNvPr>
          <p:cNvSpPr>
            <a:spLocks noGrp="1"/>
          </p:cNvSpPr>
          <p:nvPr>
            <p:ph type="title"/>
          </p:nvPr>
        </p:nvSpPr>
        <p:spPr>
          <a:xfrm>
            <a:off x="352942" y="391794"/>
            <a:ext cx="5356120" cy="827499"/>
          </a:xfrm>
        </p:spPr>
        <p:txBody>
          <a:bodyPr/>
          <a:lstStyle/>
          <a:p>
            <a:r>
              <a:rPr lang="en-US" sz="2400" dirty="0">
                <a:latin typeface="Arial Black"/>
              </a:rPr>
              <a:t>Practical tips for education</a:t>
            </a:r>
            <a:endParaRPr lang="en-US" sz="2400"/>
          </a:p>
        </p:txBody>
      </p:sp>
    </p:spTree>
    <p:extLst>
      <p:ext uri="{BB962C8B-B14F-4D97-AF65-F5344CB8AC3E}">
        <p14:creationId xmlns:p14="http://schemas.microsoft.com/office/powerpoint/2010/main" val="2040109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35A14F-0176-A68A-272C-BBB20A380145}"/>
              </a:ext>
            </a:extLst>
          </p:cNvPr>
          <p:cNvSpPr>
            <a:spLocks noGrp="1"/>
          </p:cNvSpPr>
          <p:nvPr>
            <p:ph type="ctrTitle"/>
          </p:nvPr>
        </p:nvSpPr>
        <p:spPr>
          <a:xfrm>
            <a:off x="342900" y="411873"/>
            <a:ext cx="8458200" cy="1504017"/>
          </a:xfrm>
        </p:spPr>
        <p:txBody>
          <a:bodyPr/>
          <a:lstStyle/>
          <a:p>
            <a:pPr algn="ctr"/>
            <a:r>
              <a:rPr lang="en-US" sz="1800" dirty="0">
                <a:latin typeface="Georgia"/>
              </a:rPr>
              <a:t>UMass Pediatric Pulmonary Medicine</a:t>
            </a:r>
            <a:br>
              <a:rPr lang="en-US" sz="1800" dirty="0">
                <a:latin typeface="Georgia"/>
              </a:rPr>
            </a:br>
            <a:r>
              <a:rPr lang="en-US" sz="1800" dirty="0">
                <a:latin typeface="Georgia"/>
              </a:rPr>
              <a:t>774-441-8086</a:t>
            </a:r>
            <a:br>
              <a:rPr lang="en-US" sz="1800" dirty="0">
                <a:latin typeface="Georgia"/>
              </a:rPr>
            </a:br>
            <a:br>
              <a:rPr lang="en-US" sz="1800" dirty="0">
                <a:latin typeface="Georgia"/>
              </a:rPr>
            </a:br>
            <a:endParaRPr lang="en-US"/>
          </a:p>
        </p:txBody>
      </p:sp>
      <p:pic>
        <p:nvPicPr>
          <p:cNvPr id="7" name="Content Placeholder 5" descr="A person smiling for the camera&#10;&#10;Description automatically generated">
            <a:extLst>
              <a:ext uri="{FF2B5EF4-FFF2-40B4-BE49-F238E27FC236}">
                <a16:creationId xmlns:a16="http://schemas.microsoft.com/office/drawing/2014/main" id="{84DDAD70-E20D-BC48-7598-B44CFEF1AB03}"/>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534930" y="3198153"/>
            <a:ext cx="854828" cy="1071384"/>
          </a:xfrm>
          <a:prstGeom prst="rect">
            <a:avLst/>
          </a:prstGeom>
        </p:spPr>
      </p:pic>
      <p:pic>
        <p:nvPicPr>
          <p:cNvPr id="8" name="Picture 7" descr="Terence R. Flotte appointed editor-in-chief of journal Human Gene Therapy">
            <a:extLst>
              <a:ext uri="{FF2B5EF4-FFF2-40B4-BE49-F238E27FC236}">
                <a16:creationId xmlns:a16="http://schemas.microsoft.com/office/drawing/2014/main" id="{55F6355C-9F42-71EB-FD05-20F9658A0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3" t="-1" r="7790" b="3608"/>
          <a:stretch/>
        </p:blipFill>
        <p:spPr bwMode="auto">
          <a:xfrm>
            <a:off x="1066844" y="1757250"/>
            <a:ext cx="854828" cy="1032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C68AC61-003E-1D3A-64DD-E8281AD97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03" r="4403" b="17254"/>
          <a:stretch/>
        </p:blipFill>
        <p:spPr bwMode="auto">
          <a:xfrm>
            <a:off x="3251117" y="1751590"/>
            <a:ext cx="854829" cy="1034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Jamie Dy, MD | Department of Pediatrics">
            <a:extLst>
              <a:ext uri="{FF2B5EF4-FFF2-40B4-BE49-F238E27FC236}">
                <a16:creationId xmlns:a16="http://schemas.microsoft.com/office/drawing/2014/main" id="{87EE62E1-05FF-807A-50A7-A70D6F8091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93" b="3068"/>
          <a:stretch/>
        </p:blipFill>
        <p:spPr bwMode="auto">
          <a:xfrm>
            <a:off x="3083734" y="3221985"/>
            <a:ext cx="854828" cy="10713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Our Team">
            <a:extLst>
              <a:ext uri="{FF2B5EF4-FFF2-40B4-BE49-F238E27FC236}">
                <a16:creationId xmlns:a16="http://schemas.microsoft.com/office/drawing/2014/main" id="{AFF706F2-4CCE-F54B-E3F5-66179930AE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102" t="11639" r="18779" b="38020"/>
          <a:stretch/>
        </p:blipFill>
        <p:spPr bwMode="auto">
          <a:xfrm>
            <a:off x="4587655" y="3205657"/>
            <a:ext cx="854827" cy="10713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2F46B79-9E40-4224-6949-FBEC512256BB}"/>
              </a:ext>
            </a:extLst>
          </p:cNvPr>
          <p:cNvSpPr/>
          <p:nvPr/>
        </p:nvSpPr>
        <p:spPr>
          <a:xfrm>
            <a:off x="1917117" y="1723631"/>
            <a:ext cx="1395217" cy="584775"/>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Terence R. Flotte, MD</a:t>
            </a:r>
          </a:p>
          <a:p>
            <a:r>
              <a:rPr lang="en-US" sz="800" dirty="0">
                <a:solidFill>
                  <a:srgbClr val="FFFFFF"/>
                </a:solidFill>
              </a:rPr>
              <a:t>Celia and Isaac </a:t>
            </a:r>
            <a:r>
              <a:rPr lang="en-US" sz="800" dirty="0" err="1">
                <a:solidFill>
                  <a:srgbClr val="FFFFFF"/>
                </a:solidFill>
              </a:rPr>
              <a:t>Haidak</a:t>
            </a:r>
            <a:r>
              <a:rPr lang="en-US" sz="800" dirty="0">
                <a:solidFill>
                  <a:srgbClr val="FFFFFF"/>
                </a:solidFill>
              </a:rPr>
              <a:t> Professor</a:t>
            </a:r>
          </a:p>
          <a:p>
            <a:r>
              <a:rPr lang="en-US" sz="800" dirty="0">
                <a:solidFill>
                  <a:srgbClr val="FFFFFF"/>
                </a:solidFill>
              </a:rPr>
              <a:t>Dean, School of Medicine</a:t>
            </a:r>
            <a:endParaRPr lang="en-US" sz="800" dirty="0">
              <a:solidFill>
                <a:srgbClr val="FFFFFF"/>
              </a:solidFill>
              <a:cs typeface="Arial"/>
            </a:endParaRPr>
          </a:p>
        </p:txBody>
      </p:sp>
      <p:sp>
        <p:nvSpPr>
          <p:cNvPr id="16" name="Rectangle 15">
            <a:extLst>
              <a:ext uri="{FF2B5EF4-FFF2-40B4-BE49-F238E27FC236}">
                <a16:creationId xmlns:a16="http://schemas.microsoft.com/office/drawing/2014/main" id="{339196CE-7159-E403-21EA-E6171AC1C599}"/>
              </a:ext>
            </a:extLst>
          </p:cNvPr>
          <p:cNvSpPr/>
          <p:nvPr/>
        </p:nvSpPr>
        <p:spPr>
          <a:xfrm>
            <a:off x="4105946" y="1708242"/>
            <a:ext cx="1488719" cy="83099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Lawrence Rhein, MD MPH</a:t>
            </a:r>
          </a:p>
          <a:p>
            <a:r>
              <a:rPr lang="en-US" sz="800" dirty="0">
                <a:solidFill>
                  <a:srgbClr val="FFFFFF"/>
                </a:solidFill>
              </a:rPr>
              <a:t>Associate Professor</a:t>
            </a:r>
            <a:br>
              <a:rPr lang="en-US" sz="800" dirty="0">
                <a:solidFill>
                  <a:srgbClr val="FFFFFF"/>
                </a:solidFill>
              </a:rPr>
            </a:br>
            <a:r>
              <a:rPr lang="en-US" sz="800" dirty="0">
                <a:solidFill>
                  <a:srgbClr val="FFFFFF"/>
                </a:solidFill>
              </a:rPr>
              <a:t>Chair, Department of Pediatrics</a:t>
            </a:r>
            <a:br>
              <a:rPr lang="en-US" sz="800" dirty="0">
                <a:solidFill>
                  <a:srgbClr val="FFFFFF"/>
                </a:solidFill>
              </a:rPr>
            </a:br>
            <a:br>
              <a:rPr lang="en-US" sz="800" dirty="0">
                <a:solidFill>
                  <a:srgbClr val="FFFFFF"/>
                </a:solidFill>
              </a:rPr>
            </a:br>
            <a:endParaRPr lang="en-US" sz="800" b="0" i="0" dirty="0">
              <a:solidFill>
                <a:srgbClr val="FFFFFF"/>
              </a:solidFill>
              <a:effectLst/>
              <a:latin typeface="Arial"/>
              <a:cs typeface="Arial"/>
            </a:endParaRPr>
          </a:p>
        </p:txBody>
      </p:sp>
      <p:sp>
        <p:nvSpPr>
          <p:cNvPr id="17" name="Rectangle 16">
            <a:extLst>
              <a:ext uri="{FF2B5EF4-FFF2-40B4-BE49-F238E27FC236}">
                <a16:creationId xmlns:a16="http://schemas.microsoft.com/office/drawing/2014/main" id="{5738CD32-3566-AB4B-9602-BFA01D3E3F50}"/>
              </a:ext>
            </a:extLst>
          </p:cNvPr>
          <p:cNvSpPr/>
          <p:nvPr/>
        </p:nvSpPr>
        <p:spPr>
          <a:xfrm>
            <a:off x="6481052" y="1741225"/>
            <a:ext cx="1395217" cy="83099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Ted Kremer, MD</a:t>
            </a:r>
          </a:p>
          <a:p>
            <a:r>
              <a:rPr lang="en-US" sz="800" dirty="0">
                <a:solidFill>
                  <a:srgbClr val="FFFFFF"/>
                </a:solidFill>
              </a:rPr>
              <a:t>Associate Professor of Pediatrics</a:t>
            </a:r>
          </a:p>
          <a:p>
            <a:r>
              <a:rPr lang="en-US" sz="800" dirty="0">
                <a:solidFill>
                  <a:srgbClr val="FFFFFF"/>
                </a:solidFill>
                <a:latin typeface="proxima-nova"/>
              </a:rPr>
              <a:t>Chief, Division of Pediatric Pulmonary Medicine</a:t>
            </a:r>
          </a:p>
          <a:p>
            <a:endParaRPr lang="en-US" sz="800" dirty="0">
              <a:solidFill>
                <a:srgbClr val="FFFFFF"/>
              </a:solidFill>
              <a:latin typeface="proxima-nova"/>
            </a:endParaRPr>
          </a:p>
        </p:txBody>
      </p:sp>
      <p:sp>
        <p:nvSpPr>
          <p:cNvPr id="18" name="Rectangle 17">
            <a:extLst>
              <a:ext uri="{FF2B5EF4-FFF2-40B4-BE49-F238E27FC236}">
                <a16:creationId xmlns:a16="http://schemas.microsoft.com/office/drawing/2014/main" id="{A93CBB6E-3800-6ABE-1B74-C7A5C5B9F7F1}"/>
              </a:ext>
            </a:extLst>
          </p:cNvPr>
          <p:cNvSpPr/>
          <p:nvPr/>
        </p:nvSpPr>
        <p:spPr>
          <a:xfrm>
            <a:off x="1453671" y="4269537"/>
            <a:ext cx="1395217" cy="461665"/>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Michelle Trivedi, MD</a:t>
            </a:r>
          </a:p>
          <a:p>
            <a:r>
              <a:rPr lang="en-US" sz="800" dirty="0">
                <a:solidFill>
                  <a:srgbClr val="FFFFFF"/>
                </a:solidFill>
              </a:rPr>
              <a:t>Associate</a:t>
            </a:r>
            <a:r>
              <a:rPr lang="en-US" sz="800" dirty="0">
                <a:solidFill>
                  <a:srgbClr val="FFFFFF"/>
                </a:solidFill>
                <a:effectLst/>
              </a:rPr>
              <a:t> Profess</a:t>
            </a:r>
            <a:r>
              <a:rPr lang="en-US" sz="800" dirty="0">
                <a:solidFill>
                  <a:srgbClr val="FFFFFF"/>
                </a:solidFill>
              </a:rPr>
              <a:t>or</a:t>
            </a:r>
            <a:endParaRPr lang="en-US" sz="800" dirty="0">
              <a:solidFill>
                <a:srgbClr val="FFFFFF"/>
              </a:solidFill>
              <a:cs typeface="Arial"/>
            </a:endParaRPr>
          </a:p>
          <a:p>
            <a:r>
              <a:rPr lang="en-US" sz="800" dirty="0">
                <a:solidFill>
                  <a:srgbClr val="FFFFFF"/>
                </a:solidFill>
                <a:effectLst/>
              </a:rPr>
              <a:t>Pediatric Pulmonology</a:t>
            </a:r>
          </a:p>
        </p:txBody>
      </p:sp>
      <p:sp>
        <p:nvSpPr>
          <p:cNvPr id="20" name="Rectangle 19">
            <a:extLst>
              <a:ext uri="{FF2B5EF4-FFF2-40B4-BE49-F238E27FC236}">
                <a16:creationId xmlns:a16="http://schemas.microsoft.com/office/drawing/2014/main" id="{42A6936A-FCA2-2FFE-2FCF-54F0C6910918}"/>
              </a:ext>
            </a:extLst>
          </p:cNvPr>
          <p:cNvSpPr/>
          <p:nvPr/>
        </p:nvSpPr>
        <p:spPr>
          <a:xfrm>
            <a:off x="3021665" y="4305788"/>
            <a:ext cx="1230369" cy="584775"/>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Fei Jamie Dy, MD</a:t>
            </a:r>
          </a:p>
          <a:p>
            <a:r>
              <a:rPr lang="en-US" sz="800" dirty="0">
                <a:solidFill>
                  <a:srgbClr val="FFFFFF"/>
                </a:solidFill>
                <a:effectLst/>
              </a:rPr>
              <a:t>Assistant Profess</a:t>
            </a:r>
            <a:r>
              <a:rPr lang="en-US" sz="800" dirty="0">
                <a:solidFill>
                  <a:srgbClr val="FFFFFF"/>
                </a:solidFill>
              </a:rPr>
              <a:t>or</a:t>
            </a:r>
          </a:p>
          <a:p>
            <a:r>
              <a:rPr lang="en-US" sz="800" dirty="0">
                <a:solidFill>
                  <a:srgbClr val="FFFFFF"/>
                </a:solidFill>
                <a:effectLst/>
              </a:rPr>
              <a:t>Pediatric Pulmonology</a:t>
            </a:r>
          </a:p>
          <a:p>
            <a:r>
              <a:rPr lang="en-US" sz="800" b="1" dirty="0">
                <a:solidFill>
                  <a:srgbClr val="FFFF00"/>
                </a:solidFill>
                <a:cs typeface="Arial" panose="020B0604020202020204"/>
              </a:rPr>
              <a:t>LEAVING JUNE 2024</a:t>
            </a:r>
          </a:p>
        </p:txBody>
      </p:sp>
      <p:sp>
        <p:nvSpPr>
          <p:cNvPr id="22" name="Rectangle 21">
            <a:extLst>
              <a:ext uri="{FF2B5EF4-FFF2-40B4-BE49-F238E27FC236}">
                <a16:creationId xmlns:a16="http://schemas.microsoft.com/office/drawing/2014/main" id="{499D88F2-4862-D5AF-476F-609BE9B11A08}"/>
              </a:ext>
            </a:extLst>
          </p:cNvPr>
          <p:cNvSpPr/>
          <p:nvPr/>
        </p:nvSpPr>
        <p:spPr>
          <a:xfrm>
            <a:off x="4504254" y="4310615"/>
            <a:ext cx="1146383"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Emily Young, PNP</a:t>
            </a:r>
          </a:p>
          <a:p>
            <a:r>
              <a:rPr lang="en-US" sz="800" dirty="0">
                <a:solidFill>
                  <a:srgbClr val="FFFFFF"/>
                </a:solidFill>
                <a:effectLst/>
              </a:rPr>
              <a:t>Pediatric </a:t>
            </a:r>
            <a:r>
              <a:rPr lang="en-US" sz="800" dirty="0">
                <a:solidFill>
                  <a:srgbClr val="FFFFFF"/>
                </a:solidFill>
              </a:rPr>
              <a:t>Pulmonology and Sleep</a:t>
            </a:r>
            <a:endParaRPr lang="en-US" sz="800" dirty="0">
              <a:solidFill>
                <a:srgbClr val="FFFFFF"/>
              </a:solidFill>
              <a:effectLst/>
            </a:endParaRPr>
          </a:p>
        </p:txBody>
      </p:sp>
      <p:pic>
        <p:nvPicPr>
          <p:cNvPr id="2" name="Picture 1" descr="A person with long hair and pearl earrings&#10;&#10;Description automatically generated">
            <a:extLst>
              <a:ext uri="{FF2B5EF4-FFF2-40B4-BE49-F238E27FC236}">
                <a16:creationId xmlns:a16="http://schemas.microsoft.com/office/drawing/2014/main" id="{033F8BD7-4430-AD60-11AF-21F69FB3C75A}"/>
              </a:ext>
            </a:extLst>
          </p:cNvPr>
          <p:cNvPicPr>
            <a:picLocks noChangeAspect="1"/>
          </p:cNvPicPr>
          <p:nvPr/>
        </p:nvPicPr>
        <p:blipFill>
          <a:blip r:embed="rId7"/>
          <a:stretch>
            <a:fillRect/>
          </a:stretch>
        </p:blipFill>
        <p:spPr>
          <a:xfrm>
            <a:off x="6148614" y="3196127"/>
            <a:ext cx="810985" cy="1091673"/>
          </a:xfrm>
          <a:prstGeom prst="rect">
            <a:avLst/>
          </a:prstGeom>
        </p:spPr>
      </p:pic>
      <p:sp>
        <p:nvSpPr>
          <p:cNvPr id="4" name="Rectangle 3">
            <a:extLst>
              <a:ext uri="{FF2B5EF4-FFF2-40B4-BE49-F238E27FC236}">
                <a16:creationId xmlns:a16="http://schemas.microsoft.com/office/drawing/2014/main" id="{7477126C-8BF2-1481-7C9A-93AC81FBFDD1}"/>
              </a:ext>
            </a:extLst>
          </p:cNvPr>
          <p:cNvSpPr/>
          <p:nvPr/>
        </p:nvSpPr>
        <p:spPr>
          <a:xfrm>
            <a:off x="6064539" y="4301543"/>
            <a:ext cx="1300597" cy="461665"/>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FFFFFF"/>
                </a:solidFill>
              </a:rPr>
              <a:t>Stephanie </a:t>
            </a:r>
            <a:r>
              <a:rPr lang="en-US" sz="800" dirty="0" err="1">
                <a:solidFill>
                  <a:srgbClr val="FFFFFF"/>
                </a:solidFill>
              </a:rPr>
              <a:t>Storro</a:t>
            </a:r>
            <a:r>
              <a:rPr lang="en-US" sz="800" dirty="0">
                <a:solidFill>
                  <a:srgbClr val="FFFFFF"/>
                </a:solidFill>
              </a:rPr>
              <a:t>, RN, BSN, AE-C</a:t>
            </a:r>
            <a:endParaRPr lang="en-US" sz="800" dirty="0">
              <a:solidFill>
                <a:srgbClr val="FFFFFF"/>
              </a:solidFill>
              <a:cs typeface="Arial"/>
            </a:endParaRPr>
          </a:p>
          <a:p>
            <a:r>
              <a:rPr lang="en-US" sz="800" dirty="0">
                <a:solidFill>
                  <a:srgbClr val="FFFFFF"/>
                </a:solidFill>
                <a:effectLst/>
              </a:rPr>
              <a:t>Pediatric </a:t>
            </a:r>
            <a:r>
              <a:rPr lang="en-US" sz="800" dirty="0">
                <a:solidFill>
                  <a:srgbClr val="FFFFFF"/>
                </a:solidFill>
              </a:rPr>
              <a:t>Pulmonology </a:t>
            </a:r>
            <a:endParaRPr lang="en-US" sz="800" dirty="0">
              <a:solidFill>
                <a:srgbClr val="FFFFFF"/>
              </a:solidFill>
              <a:effectLst/>
            </a:endParaRPr>
          </a:p>
        </p:txBody>
      </p:sp>
      <p:sp>
        <p:nvSpPr>
          <p:cNvPr id="5" name="TextBox 4">
            <a:extLst>
              <a:ext uri="{FF2B5EF4-FFF2-40B4-BE49-F238E27FC236}">
                <a16:creationId xmlns:a16="http://schemas.microsoft.com/office/drawing/2014/main" id="{52BD5255-E72B-EC6F-AFD0-9A937AE3969B}"/>
              </a:ext>
            </a:extLst>
          </p:cNvPr>
          <p:cNvSpPr txBox="1"/>
          <p:nvPr/>
        </p:nvSpPr>
        <p:spPr>
          <a:xfrm>
            <a:off x="2611243" y="5036634"/>
            <a:ext cx="37932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FFFF00"/>
                </a:solidFill>
                <a:cs typeface="Arial"/>
              </a:rPr>
              <a:t>New providers expected (summer 2024)</a:t>
            </a:r>
          </a:p>
          <a:p>
            <a:pPr algn="ctr"/>
            <a:r>
              <a:rPr lang="en-US" sz="1200" dirty="0">
                <a:solidFill>
                  <a:srgbClr val="FFFF00"/>
                </a:solidFill>
                <a:cs typeface="Arial"/>
              </a:rPr>
              <a:t>Dr Kristen Richard (full-time)</a:t>
            </a:r>
          </a:p>
          <a:p>
            <a:pPr algn="ctr"/>
            <a:r>
              <a:rPr lang="en-US" sz="1200" dirty="0">
                <a:solidFill>
                  <a:srgbClr val="FFFF00"/>
                </a:solidFill>
                <a:cs typeface="Arial"/>
              </a:rPr>
              <a:t>Dr Catherine Naber (part-time)</a:t>
            </a:r>
          </a:p>
        </p:txBody>
      </p:sp>
      <p:pic>
        <p:nvPicPr>
          <p:cNvPr id="25" name="Picture 24">
            <a:extLst>
              <a:ext uri="{FF2B5EF4-FFF2-40B4-BE49-F238E27FC236}">
                <a16:creationId xmlns:a16="http://schemas.microsoft.com/office/drawing/2014/main" id="{326B5D3C-61B9-AF59-E9FD-7BA9837955AD}"/>
              </a:ext>
            </a:extLst>
          </p:cNvPr>
          <p:cNvPicPr>
            <a:picLocks noChangeAspect="1"/>
          </p:cNvPicPr>
          <p:nvPr/>
        </p:nvPicPr>
        <p:blipFill>
          <a:blip r:embed="rId8"/>
          <a:stretch>
            <a:fillRect/>
          </a:stretch>
        </p:blipFill>
        <p:spPr>
          <a:xfrm>
            <a:off x="5626222" y="1748108"/>
            <a:ext cx="854830" cy="1037681"/>
          </a:xfrm>
          <a:prstGeom prst="rect">
            <a:avLst/>
          </a:prstGeom>
        </p:spPr>
      </p:pic>
    </p:spTree>
    <p:extLst>
      <p:ext uri="{BB962C8B-B14F-4D97-AF65-F5344CB8AC3E}">
        <p14:creationId xmlns:p14="http://schemas.microsoft.com/office/powerpoint/2010/main" val="2960733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69EC30C-119E-6481-D08B-5BCE4352FB10}"/>
              </a:ext>
            </a:extLst>
          </p:cNvPr>
          <p:cNvSpPr txBox="1">
            <a:spLocks/>
          </p:cNvSpPr>
          <p:nvPr/>
        </p:nvSpPr>
        <p:spPr>
          <a:xfrm>
            <a:off x="455734" y="630521"/>
            <a:ext cx="2248369" cy="786756"/>
          </a:xfrm>
          <a:prstGeom prst="rect">
            <a:avLst/>
          </a:prstGeom>
        </p:spPr>
        <p:txBody>
          <a:bodyPr vert="horz" lIns="91440" tIns="45720" rIns="91440" bIns="45720" rtlCol="0" anchor="ctr">
            <a:norm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b="1" dirty="0">
                <a:solidFill>
                  <a:srgbClr val="000F9F"/>
                </a:solidFill>
                <a:latin typeface="Georgia"/>
              </a:rPr>
              <a:t>When your child seems healthy...</a:t>
            </a:r>
            <a:endParaRPr lang="en-US" b="1">
              <a:solidFill>
                <a:srgbClr val="000F9F"/>
              </a:solidFill>
              <a:cs typeface="Arial" panose="020B0604020202020204"/>
            </a:endParaRPr>
          </a:p>
        </p:txBody>
      </p:sp>
      <p:sp>
        <p:nvSpPr>
          <p:cNvPr id="5" name="Text Placeholder 4">
            <a:extLst>
              <a:ext uri="{FF2B5EF4-FFF2-40B4-BE49-F238E27FC236}">
                <a16:creationId xmlns:a16="http://schemas.microsoft.com/office/drawing/2014/main" id="{7F1004F9-9E62-97C2-EA29-FC97E82A37C9}"/>
              </a:ext>
            </a:extLst>
          </p:cNvPr>
          <p:cNvSpPr txBox="1">
            <a:spLocks/>
          </p:cNvSpPr>
          <p:nvPr/>
        </p:nvSpPr>
        <p:spPr>
          <a:xfrm>
            <a:off x="457702" y="1492381"/>
            <a:ext cx="2248367" cy="4845813"/>
          </a:xfrm>
          <a:prstGeom prst="rect">
            <a:avLst/>
          </a:prstGeom>
        </p:spPr>
        <p:txBody>
          <a:bodyPr vert="horz" lIns="91440" tIns="45720" rIns="91440" bIns="45720" rtlCol="0" anchor="t">
            <a:no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 indent="-57150" algn="ctr">
              <a:lnSpc>
                <a:spcPct val="120000"/>
              </a:lnSpc>
            </a:pPr>
            <a:r>
              <a:rPr lang="en-US" sz="1200" dirty="0">
                <a:solidFill>
                  <a:srgbClr val="000F9F"/>
                </a:solidFill>
                <a:cs typeface="Arial"/>
              </a:rPr>
              <a:t>Does your child still cough or wheeze out of the blue?</a:t>
            </a:r>
            <a:endParaRPr lang="en-US" sz="1200">
              <a:solidFill>
                <a:srgbClr val="000F9F"/>
              </a:solidFill>
              <a:cs typeface="Arial" panose="020B0604020202020204"/>
            </a:endParaRPr>
          </a:p>
          <a:p>
            <a:pPr marL="57150" indent="-57150" algn="ctr">
              <a:lnSpc>
                <a:spcPct val="120000"/>
              </a:lnSpc>
            </a:pPr>
            <a:r>
              <a:rPr lang="en-US" sz="1200" dirty="0">
                <a:solidFill>
                  <a:srgbClr val="000F9F"/>
                </a:solidFill>
                <a:cs typeface="Arial"/>
              </a:rPr>
              <a:t>Any symptoms at night?</a:t>
            </a:r>
          </a:p>
          <a:p>
            <a:pPr marL="57150" indent="-57150" algn="ctr">
              <a:lnSpc>
                <a:spcPct val="120000"/>
              </a:lnSpc>
            </a:pPr>
            <a:r>
              <a:rPr lang="en-US" sz="1200" dirty="0">
                <a:solidFill>
                  <a:srgbClr val="000F9F"/>
                </a:solidFill>
                <a:cs typeface="Arial"/>
              </a:rPr>
              <a:t>Any symptoms with running, recess/gym, sports, climbing stairs or outdoor play?</a:t>
            </a:r>
          </a:p>
          <a:p>
            <a:pPr marL="57150" indent="-57150" algn="ctr">
              <a:lnSpc>
                <a:spcPct val="120000"/>
              </a:lnSpc>
            </a:pPr>
            <a:r>
              <a:rPr lang="en-US" sz="1200" dirty="0">
                <a:solidFill>
                  <a:srgbClr val="000F9F"/>
                </a:solidFill>
                <a:cs typeface="Arial"/>
              </a:rPr>
              <a:t>Any symptoms with heightened emotions?</a:t>
            </a:r>
          </a:p>
          <a:p>
            <a:pPr marL="57150" indent="-57150" algn="ctr">
              <a:lnSpc>
                <a:spcPct val="120000"/>
              </a:lnSpc>
            </a:pPr>
            <a:r>
              <a:rPr lang="en-US" sz="1200" dirty="0">
                <a:solidFill>
                  <a:srgbClr val="000F9F"/>
                </a:solidFill>
                <a:cs typeface="Arial"/>
              </a:rPr>
              <a:t>Any symptoms with allergies, weather extremes or temperature swings?</a:t>
            </a:r>
          </a:p>
          <a:p>
            <a:pPr marL="57150" indent="-57150" algn="ctr">
              <a:lnSpc>
                <a:spcPct val="120000"/>
              </a:lnSpc>
            </a:pPr>
            <a:r>
              <a:rPr lang="en-US" sz="1200" dirty="0">
                <a:solidFill>
                  <a:srgbClr val="000F9F"/>
                </a:solidFill>
                <a:cs typeface="Arial"/>
              </a:rPr>
              <a:t>Any complaints from school or coaches?</a:t>
            </a:r>
          </a:p>
          <a:p>
            <a:pPr marL="57150" indent="-57150" algn="ctr">
              <a:lnSpc>
                <a:spcPct val="120000"/>
              </a:lnSpc>
            </a:pPr>
            <a:r>
              <a:rPr lang="en-US" sz="1200" dirty="0">
                <a:solidFill>
                  <a:srgbClr val="000F9F"/>
                </a:solidFill>
                <a:cs typeface="Arial"/>
              </a:rPr>
              <a:t>Do caregivers micro-manage the child's activities or environment to avoid symptoms?</a:t>
            </a:r>
          </a:p>
        </p:txBody>
      </p:sp>
      <p:sp>
        <p:nvSpPr>
          <p:cNvPr id="7" name="Text Placeholder 1">
            <a:extLst>
              <a:ext uri="{FF2B5EF4-FFF2-40B4-BE49-F238E27FC236}">
                <a16:creationId xmlns:a16="http://schemas.microsoft.com/office/drawing/2014/main" id="{F89F0975-79B9-FBF2-5F86-108DF75A742A}"/>
              </a:ext>
            </a:extLst>
          </p:cNvPr>
          <p:cNvSpPr txBox="1">
            <a:spLocks/>
          </p:cNvSpPr>
          <p:nvPr/>
        </p:nvSpPr>
        <p:spPr>
          <a:xfrm>
            <a:off x="3451631" y="630521"/>
            <a:ext cx="2248369" cy="786756"/>
          </a:xfrm>
          <a:prstGeom prst="rect">
            <a:avLst/>
          </a:prstGeom>
        </p:spPr>
        <p:txBody>
          <a:bodyPr vert="horz" lIns="91440" tIns="45720" rIns="91440" bIns="45720" rtlCol="0" anchor="ctr">
            <a:norm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b="1" dirty="0">
                <a:solidFill>
                  <a:srgbClr val="000F9F"/>
                </a:solidFill>
                <a:latin typeface="Georgia"/>
              </a:rPr>
              <a:t>When your child gets sick...</a:t>
            </a:r>
            <a:endParaRPr lang="en-US" b="1">
              <a:solidFill>
                <a:srgbClr val="000F9F"/>
              </a:solidFill>
              <a:cs typeface="Arial" panose="020B0604020202020204"/>
            </a:endParaRPr>
          </a:p>
        </p:txBody>
      </p:sp>
      <p:sp>
        <p:nvSpPr>
          <p:cNvPr id="9" name="Text Placeholder 5">
            <a:extLst>
              <a:ext uri="{FF2B5EF4-FFF2-40B4-BE49-F238E27FC236}">
                <a16:creationId xmlns:a16="http://schemas.microsoft.com/office/drawing/2014/main" id="{52CC1107-C15C-32FA-D9A2-B0D856360BB2}"/>
              </a:ext>
            </a:extLst>
          </p:cNvPr>
          <p:cNvSpPr txBox="1">
            <a:spLocks/>
          </p:cNvSpPr>
          <p:nvPr/>
        </p:nvSpPr>
        <p:spPr>
          <a:xfrm>
            <a:off x="3451288" y="1492382"/>
            <a:ext cx="2248368" cy="4698036"/>
          </a:xfrm>
          <a:prstGeom prst="rect">
            <a:avLst/>
          </a:prstGeom>
        </p:spPr>
        <p:txBody>
          <a:bodyPr vert="horz" lIns="91440" tIns="45720" rIns="91440" bIns="45720" rtlCol="0" anchor="t">
            <a:norm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pPr>
            <a:r>
              <a:rPr lang="en-US" sz="1200" dirty="0">
                <a:solidFill>
                  <a:srgbClr val="000F9F"/>
                </a:solidFill>
                <a:cs typeface="Arial"/>
              </a:rPr>
              <a:t>Does your child cough and wheeze intensely?</a:t>
            </a:r>
            <a:endParaRPr lang="en-US" sz="1200">
              <a:solidFill>
                <a:srgbClr val="000F9F"/>
              </a:solidFill>
              <a:cs typeface="Arial" panose="020B0604020202020204"/>
            </a:endParaRPr>
          </a:p>
          <a:p>
            <a:pPr marL="0" indent="0" algn="ctr">
              <a:lnSpc>
                <a:spcPct val="100000"/>
              </a:lnSpc>
            </a:pPr>
            <a:r>
              <a:rPr lang="en-US" sz="1200" dirty="0">
                <a:solidFill>
                  <a:srgbClr val="000F9F"/>
                </a:solidFill>
                <a:cs typeface="Arial"/>
              </a:rPr>
              <a:t>Does your child cough for weeks?</a:t>
            </a:r>
          </a:p>
          <a:p>
            <a:pPr marL="0" indent="0" algn="ctr">
              <a:lnSpc>
                <a:spcPct val="100000"/>
              </a:lnSpc>
            </a:pPr>
            <a:r>
              <a:rPr lang="en-US" sz="1200" dirty="0">
                <a:solidFill>
                  <a:srgbClr val="000F9F"/>
                </a:solidFill>
                <a:cs typeface="Arial"/>
              </a:rPr>
              <a:t>Is your child sick more days than he/she is healthy?</a:t>
            </a:r>
          </a:p>
          <a:p>
            <a:pPr marL="0" indent="0" algn="ctr">
              <a:lnSpc>
                <a:spcPct val="100000"/>
              </a:lnSpc>
            </a:pPr>
            <a:r>
              <a:rPr lang="en-US" sz="1200" dirty="0">
                <a:solidFill>
                  <a:srgbClr val="000F9F"/>
                </a:solidFill>
                <a:cs typeface="Arial"/>
              </a:rPr>
              <a:t>Do bronchodilators help your child, even temporarily? </a:t>
            </a:r>
            <a:endParaRPr lang="en-US">
              <a:solidFill>
                <a:srgbClr val="000F9F"/>
              </a:solidFill>
              <a:cs typeface="Arial" panose="020B0604020202020204"/>
            </a:endParaRPr>
          </a:p>
          <a:p>
            <a:pPr marL="0" indent="0" algn="ctr">
              <a:lnSpc>
                <a:spcPct val="100000"/>
              </a:lnSpc>
            </a:pPr>
            <a:r>
              <a:rPr lang="en-US" sz="1200" dirty="0">
                <a:solidFill>
                  <a:srgbClr val="000F9F"/>
                </a:solidFill>
                <a:cs typeface="Arial"/>
              </a:rPr>
              <a:t>How often does your child need oral/injected steroids to get better? </a:t>
            </a:r>
          </a:p>
          <a:p>
            <a:pPr marL="0" indent="0" algn="ctr">
              <a:lnSpc>
                <a:spcPct val="100000"/>
              </a:lnSpc>
            </a:pPr>
            <a:r>
              <a:rPr lang="en-US" sz="1200" dirty="0">
                <a:solidFill>
                  <a:srgbClr val="000F9F"/>
                </a:solidFill>
                <a:cs typeface="Arial"/>
              </a:rPr>
              <a:t>How often does your child need intensified treatments at urgent or emergency care?</a:t>
            </a:r>
          </a:p>
          <a:p>
            <a:pPr marL="0" indent="0" algn="ctr">
              <a:lnSpc>
                <a:spcPct val="100000"/>
              </a:lnSpc>
            </a:pPr>
            <a:r>
              <a:rPr lang="en-US" sz="1200" dirty="0">
                <a:solidFill>
                  <a:srgbClr val="000F9F"/>
                </a:solidFill>
                <a:cs typeface="Arial"/>
              </a:rPr>
              <a:t>How often does your child get hospitalized?</a:t>
            </a:r>
          </a:p>
        </p:txBody>
      </p:sp>
      <p:sp>
        <p:nvSpPr>
          <p:cNvPr id="11" name="Text Placeholder 1">
            <a:extLst>
              <a:ext uri="{FF2B5EF4-FFF2-40B4-BE49-F238E27FC236}">
                <a16:creationId xmlns:a16="http://schemas.microsoft.com/office/drawing/2014/main" id="{873FAF40-8298-2E71-81C9-D39C66289A47}"/>
              </a:ext>
            </a:extLst>
          </p:cNvPr>
          <p:cNvSpPr txBox="1">
            <a:spLocks/>
          </p:cNvSpPr>
          <p:nvPr/>
        </p:nvSpPr>
        <p:spPr>
          <a:xfrm>
            <a:off x="6447528" y="630521"/>
            <a:ext cx="2248369" cy="786756"/>
          </a:xfrm>
          <a:prstGeom prst="rect">
            <a:avLst/>
          </a:prstGeom>
        </p:spPr>
        <p:txBody>
          <a:bodyPr vert="horz" lIns="91440" tIns="45720" rIns="91440" bIns="45720" rtlCol="0" anchor="ctr">
            <a:norm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b="1" dirty="0">
                <a:solidFill>
                  <a:srgbClr val="000F9F"/>
                </a:solidFill>
                <a:latin typeface="Georgia"/>
              </a:rPr>
              <a:t>Think about risk factors...</a:t>
            </a:r>
            <a:endParaRPr lang="en-US" b="1">
              <a:solidFill>
                <a:srgbClr val="000F9F"/>
              </a:solidFill>
              <a:latin typeface="Georgia"/>
              <a:cs typeface="Arial" panose="020B0604020202020204"/>
            </a:endParaRPr>
          </a:p>
        </p:txBody>
      </p:sp>
      <p:sp>
        <p:nvSpPr>
          <p:cNvPr id="13" name="Text Placeholder 6">
            <a:extLst>
              <a:ext uri="{FF2B5EF4-FFF2-40B4-BE49-F238E27FC236}">
                <a16:creationId xmlns:a16="http://schemas.microsoft.com/office/drawing/2014/main" id="{35742F21-DADB-1B44-9648-BD47A50C8177}"/>
              </a:ext>
            </a:extLst>
          </p:cNvPr>
          <p:cNvSpPr txBox="1">
            <a:spLocks/>
          </p:cNvSpPr>
          <p:nvPr/>
        </p:nvSpPr>
        <p:spPr>
          <a:xfrm>
            <a:off x="6450605" y="1492382"/>
            <a:ext cx="2235342" cy="4962778"/>
          </a:xfrm>
          <a:prstGeom prst="rect">
            <a:avLst/>
          </a:prstGeom>
        </p:spPr>
        <p:txBody>
          <a:bodyPr vert="horz" lIns="91440" tIns="45720" rIns="91440" bIns="45720" rtlCol="0" anchor="t">
            <a:normAutofit lnSpcReduction="10000"/>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pPr>
            <a:r>
              <a:rPr lang="en-US" sz="1200" dirty="0">
                <a:solidFill>
                  <a:srgbClr val="000F9F"/>
                </a:solidFill>
                <a:latin typeface="Arial"/>
                <a:ea typeface="Verdana"/>
                <a:cs typeface="Arial"/>
              </a:rPr>
              <a:t>Do asthma flares occur rapidly or randomly? </a:t>
            </a:r>
            <a:endParaRPr lang="en-US">
              <a:solidFill>
                <a:srgbClr val="000F9F"/>
              </a:solidFill>
              <a:cs typeface="Arial" panose="020B0604020202020204"/>
            </a:endParaRPr>
          </a:p>
          <a:p>
            <a:pPr marL="0" indent="0" algn="ctr">
              <a:lnSpc>
                <a:spcPct val="120000"/>
              </a:lnSpc>
            </a:pPr>
            <a:r>
              <a:rPr lang="en-US" sz="1200" dirty="0">
                <a:solidFill>
                  <a:srgbClr val="000F9F"/>
                </a:solidFill>
                <a:latin typeface="Arial"/>
                <a:ea typeface="Verdana"/>
                <a:cs typeface="Arial"/>
              </a:rPr>
              <a:t>Is viral transmission rate high? </a:t>
            </a:r>
          </a:p>
          <a:p>
            <a:pPr marL="0" indent="0" algn="ctr">
              <a:lnSpc>
                <a:spcPct val="120000"/>
              </a:lnSpc>
            </a:pPr>
            <a:r>
              <a:rPr lang="en-US" sz="1200" dirty="0">
                <a:solidFill>
                  <a:srgbClr val="000F9F"/>
                </a:solidFill>
                <a:latin typeface="Arial"/>
                <a:ea typeface="Verdana"/>
                <a:cs typeface="Arial"/>
              </a:rPr>
              <a:t>Is the child at school or in daycare?</a:t>
            </a:r>
          </a:p>
          <a:p>
            <a:pPr marL="0" indent="0" algn="ctr">
              <a:lnSpc>
                <a:spcPct val="120000"/>
              </a:lnSpc>
            </a:pPr>
            <a:r>
              <a:rPr lang="en-US" sz="1200" dirty="0">
                <a:solidFill>
                  <a:srgbClr val="000F9F"/>
                </a:solidFill>
                <a:latin typeface="Arial"/>
                <a:ea typeface="Verdana"/>
                <a:cs typeface="Arial"/>
              </a:rPr>
              <a:t>Was the child born prematurely? </a:t>
            </a:r>
          </a:p>
          <a:p>
            <a:pPr marL="0" indent="0" algn="ctr">
              <a:lnSpc>
                <a:spcPct val="120000"/>
              </a:lnSpc>
            </a:pPr>
            <a:r>
              <a:rPr lang="en-US" sz="1200" dirty="0">
                <a:solidFill>
                  <a:srgbClr val="000F9F"/>
                </a:solidFill>
                <a:latin typeface="Arial"/>
                <a:ea typeface="Verdana"/>
                <a:cs typeface="Arial"/>
              </a:rPr>
              <a:t>Does the child have eczema </a:t>
            </a:r>
            <a:r>
              <a:rPr lang="en-US" sz="1200">
                <a:solidFill>
                  <a:srgbClr val="000F9F"/>
                </a:solidFill>
                <a:latin typeface="Arial"/>
                <a:ea typeface="Verdana"/>
                <a:cs typeface="Arial"/>
              </a:rPr>
              <a:t>and confirmed allergies?</a:t>
            </a:r>
          </a:p>
          <a:p>
            <a:pPr marL="0" indent="0" algn="ctr">
              <a:lnSpc>
                <a:spcPct val="120000"/>
              </a:lnSpc>
            </a:pPr>
            <a:r>
              <a:rPr lang="en-US" sz="1200" dirty="0">
                <a:solidFill>
                  <a:srgbClr val="000F9F"/>
                </a:solidFill>
                <a:latin typeface="Arial"/>
                <a:ea typeface="Verdana"/>
                <a:cs typeface="Arial"/>
              </a:rPr>
              <a:t>Do parents have asthma? </a:t>
            </a:r>
            <a:endParaRPr lang="en-US">
              <a:solidFill>
                <a:srgbClr val="000F9F"/>
              </a:solidFill>
              <a:cs typeface="Arial"/>
            </a:endParaRPr>
          </a:p>
          <a:p>
            <a:pPr marL="0" indent="0" algn="ctr">
              <a:lnSpc>
                <a:spcPct val="120000"/>
              </a:lnSpc>
            </a:pPr>
            <a:r>
              <a:rPr lang="en-US" sz="1200" dirty="0">
                <a:solidFill>
                  <a:srgbClr val="000F9F"/>
                </a:solidFill>
                <a:latin typeface="Arial"/>
                <a:ea typeface="Verdana"/>
                <a:cs typeface="Arial"/>
              </a:rPr>
              <a:t>Are living conditions ideal? (mold, rodents, smoke exposure)</a:t>
            </a:r>
          </a:p>
          <a:p>
            <a:pPr marL="0" indent="0" algn="ctr">
              <a:lnSpc>
                <a:spcPct val="120000"/>
              </a:lnSpc>
            </a:pPr>
            <a:r>
              <a:rPr lang="en-US" sz="1200" dirty="0">
                <a:solidFill>
                  <a:srgbClr val="000F9F"/>
                </a:solidFill>
                <a:latin typeface="Arial"/>
                <a:ea typeface="Verdana"/>
                <a:cs typeface="Arial"/>
              </a:rPr>
              <a:t>Are there transport or financial barriers?</a:t>
            </a:r>
          </a:p>
          <a:p>
            <a:pPr marL="0" indent="0" algn="ctr">
              <a:lnSpc>
                <a:spcPct val="120000"/>
              </a:lnSpc>
            </a:pPr>
            <a:r>
              <a:rPr lang="en-US" sz="1200" dirty="0">
                <a:solidFill>
                  <a:srgbClr val="000F9F"/>
                </a:solidFill>
                <a:latin typeface="Arial"/>
                <a:ea typeface="Verdana"/>
                <a:cs typeface="Arial"/>
              </a:rPr>
              <a:t>What are the household dynamics? (DCF, separated parents)</a:t>
            </a:r>
          </a:p>
          <a:p>
            <a:pPr marL="0" indent="0" algn="ctr">
              <a:lnSpc>
                <a:spcPct val="120000"/>
              </a:lnSpc>
            </a:pPr>
            <a:endParaRPr lang="en-US" sz="1200" dirty="0">
              <a:solidFill>
                <a:srgbClr val="000F9F"/>
              </a:solidFill>
              <a:latin typeface="Arial"/>
              <a:ea typeface="Verdana"/>
              <a:cs typeface="Arial"/>
            </a:endParaRPr>
          </a:p>
          <a:p>
            <a:pPr marL="0" indent="0" algn="ctr">
              <a:lnSpc>
                <a:spcPct val="120000"/>
              </a:lnSpc>
            </a:pPr>
            <a:endParaRPr lang="en-US" sz="1200" dirty="0">
              <a:solidFill>
                <a:srgbClr val="000F9F"/>
              </a:solidFill>
              <a:latin typeface="Arial"/>
              <a:ea typeface="Verdana"/>
              <a:cs typeface="Arial"/>
            </a:endParaRPr>
          </a:p>
        </p:txBody>
      </p:sp>
      <p:sp>
        <p:nvSpPr>
          <p:cNvPr id="15" name="TextBox 14">
            <a:extLst>
              <a:ext uri="{FF2B5EF4-FFF2-40B4-BE49-F238E27FC236}">
                <a16:creationId xmlns:a16="http://schemas.microsoft.com/office/drawing/2014/main" id="{5D1D0379-042E-6F19-6A90-B879687FAE2D}"/>
              </a:ext>
            </a:extLst>
          </p:cNvPr>
          <p:cNvSpPr txBox="1"/>
          <p:nvPr/>
        </p:nvSpPr>
        <p:spPr>
          <a:xfrm>
            <a:off x="1507657" y="189989"/>
            <a:ext cx="6346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F9F"/>
                </a:solidFill>
                <a:latin typeface="Arial Black"/>
                <a:cs typeface="Arial"/>
              </a:rPr>
              <a:t>Questions To Determine Asthma Control</a:t>
            </a:r>
            <a:endParaRPr lang="en-US" b="1">
              <a:solidFill>
                <a:srgbClr val="000F9F"/>
              </a:solidFill>
              <a:latin typeface="Arial Black"/>
            </a:endParaRPr>
          </a:p>
        </p:txBody>
      </p:sp>
    </p:spTree>
    <p:extLst>
      <p:ext uri="{BB962C8B-B14F-4D97-AF65-F5344CB8AC3E}">
        <p14:creationId xmlns:p14="http://schemas.microsoft.com/office/powerpoint/2010/main" val="551166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 - Free ui icons">
            <a:extLst>
              <a:ext uri="{FF2B5EF4-FFF2-40B4-BE49-F238E27FC236}">
                <a16:creationId xmlns:a16="http://schemas.microsoft.com/office/drawing/2014/main" id="{20202FA0-0717-4EE3-9285-04FDE55CAC6E}"/>
              </a:ext>
            </a:extLst>
          </p:cNvPr>
          <p:cNvPicPr>
            <a:picLocks noChangeAspect="1"/>
          </p:cNvPicPr>
          <p:nvPr/>
        </p:nvPicPr>
        <p:blipFill>
          <a:blip r:embed="rId2"/>
          <a:stretch>
            <a:fillRect/>
          </a:stretch>
        </p:blipFill>
        <p:spPr>
          <a:xfrm>
            <a:off x="4699511" y="1313543"/>
            <a:ext cx="566058" cy="538844"/>
          </a:xfrm>
          <a:prstGeom prst="rect">
            <a:avLst/>
          </a:prstGeom>
          <a:ln>
            <a:noFill/>
          </a:ln>
        </p:spPr>
      </p:pic>
      <p:pic>
        <p:nvPicPr>
          <p:cNvPr id="5" name="Picture 4" descr="Download Check Mark, Tick Mark, Check. Royalty-Free Vector Graphic - Pixabay">
            <a:extLst>
              <a:ext uri="{FF2B5EF4-FFF2-40B4-BE49-F238E27FC236}">
                <a16:creationId xmlns:a16="http://schemas.microsoft.com/office/drawing/2014/main" id="{F77EFADC-FA92-DFF7-4393-800582732B7B}"/>
              </a:ext>
            </a:extLst>
          </p:cNvPr>
          <p:cNvPicPr>
            <a:picLocks noChangeAspect="1"/>
          </p:cNvPicPr>
          <p:nvPr/>
        </p:nvPicPr>
        <p:blipFill>
          <a:blip r:embed="rId3"/>
          <a:stretch>
            <a:fillRect/>
          </a:stretch>
        </p:blipFill>
        <p:spPr>
          <a:xfrm>
            <a:off x="3899364" y="3380563"/>
            <a:ext cx="602345" cy="578124"/>
          </a:xfrm>
          <a:prstGeom prst="rect">
            <a:avLst/>
          </a:prstGeom>
          <a:ln>
            <a:noFill/>
          </a:ln>
        </p:spPr>
      </p:pic>
      <p:sp>
        <p:nvSpPr>
          <p:cNvPr id="7" name="Text Placeholder 2">
            <a:extLst>
              <a:ext uri="{FF2B5EF4-FFF2-40B4-BE49-F238E27FC236}">
                <a16:creationId xmlns:a16="http://schemas.microsoft.com/office/drawing/2014/main" id="{ECBE7F03-E46E-A35F-B099-F81F7DC901CA}"/>
              </a:ext>
            </a:extLst>
          </p:cNvPr>
          <p:cNvSpPr txBox="1">
            <a:spLocks/>
          </p:cNvSpPr>
          <p:nvPr/>
        </p:nvSpPr>
        <p:spPr>
          <a:xfrm>
            <a:off x="2787699" y="2100576"/>
            <a:ext cx="3568601" cy="1103998"/>
          </a:xfrm>
          <a:custGeom>
            <a:avLst/>
            <a:gdLst>
              <a:gd name="connsiteX0" fmla="*/ 0 w 3568601"/>
              <a:gd name="connsiteY0" fmla="*/ 0 h 1103998"/>
              <a:gd name="connsiteX1" fmla="*/ 523395 w 3568601"/>
              <a:gd name="connsiteY1" fmla="*/ 0 h 1103998"/>
              <a:gd name="connsiteX2" fmla="*/ 1118162 w 3568601"/>
              <a:gd name="connsiteY2" fmla="*/ 0 h 1103998"/>
              <a:gd name="connsiteX3" fmla="*/ 1641556 w 3568601"/>
              <a:gd name="connsiteY3" fmla="*/ 0 h 1103998"/>
              <a:gd name="connsiteX4" fmla="*/ 2236323 w 3568601"/>
              <a:gd name="connsiteY4" fmla="*/ 0 h 1103998"/>
              <a:gd name="connsiteX5" fmla="*/ 2795404 w 3568601"/>
              <a:gd name="connsiteY5" fmla="*/ 0 h 1103998"/>
              <a:gd name="connsiteX6" fmla="*/ 3568601 w 3568601"/>
              <a:gd name="connsiteY6" fmla="*/ 0 h 1103998"/>
              <a:gd name="connsiteX7" fmla="*/ 3568601 w 3568601"/>
              <a:gd name="connsiteY7" fmla="*/ 574078 h 1103998"/>
              <a:gd name="connsiteX8" fmla="*/ 3568601 w 3568601"/>
              <a:gd name="connsiteY8" fmla="*/ 1103998 h 1103998"/>
              <a:gd name="connsiteX9" fmla="*/ 2902462 w 3568601"/>
              <a:gd name="connsiteY9" fmla="*/ 1103998 h 1103998"/>
              <a:gd name="connsiteX10" fmla="*/ 2236323 w 3568601"/>
              <a:gd name="connsiteY10" fmla="*/ 1103998 h 1103998"/>
              <a:gd name="connsiteX11" fmla="*/ 1748614 w 3568601"/>
              <a:gd name="connsiteY11" fmla="*/ 1103998 h 1103998"/>
              <a:gd name="connsiteX12" fmla="*/ 1260906 w 3568601"/>
              <a:gd name="connsiteY12" fmla="*/ 1103998 h 1103998"/>
              <a:gd name="connsiteX13" fmla="*/ 737511 w 3568601"/>
              <a:gd name="connsiteY13" fmla="*/ 1103998 h 1103998"/>
              <a:gd name="connsiteX14" fmla="*/ 0 w 3568601"/>
              <a:gd name="connsiteY14" fmla="*/ 1103998 h 1103998"/>
              <a:gd name="connsiteX15" fmla="*/ 0 w 3568601"/>
              <a:gd name="connsiteY15" fmla="*/ 551999 h 1103998"/>
              <a:gd name="connsiteX16" fmla="*/ 0 w 3568601"/>
              <a:gd name="connsiteY16" fmla="*/ 0 h 1103998"/>
              <a:gd name="connsiteX0" fmla="*/ 0 w 3568601"/>
              <a:gd name="connsiteY0" fmla="*/ 0 h 1103998"/>
              <a:gd name="connsiteX1" fmla="*/ 487709 w 3568601"/>
              <a:gd name="connsiteY1" fmla="*/ 0 h 1103998"/>
              <a:gd name="connsiteX2" fmla="*/ 1153848 w 3568601"/>
              <a:gd name="connsiteY2" fmla="*/ 0 h 1103998"/>
              <a:gd name="connsiteX3" fmla="*/ 1712928 w 3568601"/>
              <a:gd name="connsiteY3" fmla="*/ 0 h 1103998"/>
              <a:gd name="connsiteX4" fmla="*/ 2200637 w 3568601"/>
              <a:gd name="connsiteY4" fmla="*/ 0 h 1103998"/>
              <a:gd name="connsiteX5" fmla="*/ 2795404 w 3568601"/>
              <a:gd name="connsiteY5" fmla="*/ 0 h 1103998"/>
              <a:gd name="connsiteX6" fmla="*/ 3568601 w 3568601"/>
              <a:gd name="connsiteY6" fmla="*/ 0 h 1103998"/>
              <a:gd name="connsiteX7" fmla="*/ 3568601 w 3568601"/>
              <a:gd name="connsiteY7" fmla="*/ 551999 h 1103998"/>
              <a:gd name="connsiteX8" fmla="*/ 3568601 w 3568601"/>
              <a:gd name="connsiteY8" fmla="*/ 1103998 h 1103998"/>
              <a:gd name="connsiteX9" fmla="*/ 3009520 w 3568601"/>
              <a:gd name="connsiteY9" fmla="*/ 1103998 h 1103998"/>
              <a:gd name="connsiteX10" fmla="*/ 2486125 w 3568601"/>
              <a:gd name="connsiteY10" fmla="*/ 1103998 h 1103998"/>
              <a:gd name="connsiteX11" fmla="*/ 1819987 w 3568601"/>
              <a:gd name="connsiteY11" fmla="*/ 1103998 h 1103998"/>
              <a:gd name="connsiteX12" fmla="*/ 1153848 w 3568601"/>
              <a:gd name="connsiteY12" fmla="*/ 1103998 h 1103998"/>
              <a:gd name="connsiteX13" fmla="*/ 523395 w 3568601"/>
              <a:gd name="connsiteY13" fmla="*/ 1103998 h 1103998"/>
              <a:gd name="connsiteX14" fmla="*/ 0 w 3568601"/>
              <a:gd name="connsiteY14" fmla="*/ 1103998 h 1103998"/>
              <a:gd name="connsiteX15" fmla="*/ 0 w 3568601"/>
              <a:gd name="connsiteY15" fmla="*/ 563039 h 1103998"/>
              <a:gd name="connsiteX16" fmla="*/ 0 w 3568601"/>
              <a:gd name="connsiteY16" fmla="*/ 0 h 1103998"/>
              <a:gd name="connsiteX0" fmla="*/ 0 w 3568601"/>
              <a:gd name="connsiteY0" fmla="*/ 0 h 1103998"/>
              <a:gd name="connsiteX1" fmla="*/ 523395 w 3568601"/>
              <a:gd name="connsiteY1" fmla="*/ 0 h 1103998"/>
              <a:gd name="connsiteX2" fmla="*/ 1118162 w 3568601"/>
              <a:gd name="connsiteY2" fmla="*/ 0 h 1103998"/>
              <a:gd name="connsiteX3" fmla="*/ 1641556 w 3568601"/>
              <a:gd name="connsiteY3" fmla="*/ 0 h 1103998"/>
              <a:gd name="connsiteX4" fmla="*/ 2236323 w 3568601"/>
              <a:gd name="connsiteY4" fmla="*/ 0 h 1103998"/>
              <a:gd name="connsiteX5" fmla="*/ 2795404 w 3568601"/>
              <a:gd name="connsiteY5" fmla="*/ 0 h 1103998"/>
              <a:gd name="connsiteX6" fmla="*/ 3568601 w 3568601"/>
              <a:gd name="connsiteY6" fmla="*/ 0 h 1103998"/>
              <a:gd name="connsiteX7" fmla="*/ 3568601 w 3568601"/>
              <a:gd name="connsiteY7" fmla="*/ 574078 h 1103998"/>
              <a:gd name="connsiteX8" fmla="*/ 3568601 w 3568601"/>
              <a:gd name="connsiteY8" fmla="*/ 1103998 h 1103998"/>
              <a:gd name="connsiteX9" fmla="*/ 2902462 w 3568601"/>
              <a:gd name="connsiteY9" fmla="*/ 1103998 h 1103998"/>
              <a:gd name="connsiteX10" fmla="*/ 2236323 w 3568601"/>
              <a:gd name="connsiteY10" fmla="*/ 1103998 h 1103998"/>
              <a:gd name="connsiteX11" fmla="*/ 1748614 w 3568601"/>
              <a:gd name="connsiteY11" fmla="*/ 1103998 h 1103998"/>
              <a:gd name="connsiteX12" fmla="*/ 1260906 w 3568601"/>
              <a:gd name="connsiteY12" fmla="*/ 1103998 h 1103998"/>
              <a:gd name="connsiteX13" fmla="*/ 737511 w 3568601"/>
              <a:gd name="connsiteY13" fmla="*/ 1103998 h 1103998"/>
              <a:gd name="connsiteX14" fmla="*/ 0 w 3568601"/>
              <a:gd name="connsiteY14" fmla="*/ 1103998 h 1103998"/>
              <a:gd name="connsiteX15" fmla="*/ 0 w 3568601"/>
              <a:gd name="connsiteY15" fmla="*/ 551999 h 1103998"/>
              <a:gd name="connsiteX16" fmla="*/ 0 w 3568601"/>
              <a:gd name="connsiteY16" fmla="*/ 0 h 110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8601" h="1103998" fill="none" extrusionOk="0">
                <a:moveTo>
                  <a:pt x="0" y="0"/>
                </a:moveTo>
                <a:cubicBezTo>
                  <a:pt x="131429" y="-21343"/>
                  <a:pt x="407844" y="-8152"/>
                  <a:pt x="523395" y="0"/>
                </a:cubicBezTo>
                <a:cubicBezTo>
                  <a:pt x="621602" y="63178"/>
                  <a:pt x="866564" y="22763"/>
                  <a:pt x="1118162" y="0"/>
                </a:cubicBezTo>
                <a:cubicBezTo>
                  <a:pt x="1287649" y="-11081"/>
                  <a:pt x="1398485" y="14527"/>
                  <a:pt x="1641556" y="0"/>
                </a:cubicBezTo>
                <a:cubicBezTo>
                  <a:pt x="1875175" y="-34401"/>
                  <a:pt x="2096755" y="23503"/>
                  <a:pt x="2236323" y="0"/>
                </a:cubicBezTo>
                <a:cubicBezTo>
                  <a:pt x="2392391" y="107136"/>
                  <a:pt x="2608381" y="38903"/>
                  <a:pt x="2795404" y="0"/>
                </a:cubicBezTo>
                <a:cubicBezTo>
                  <a:pt x="3026554" y="-55418"/>
                  <a:pt x="3278571" y="31396"/>
                  <a:pt x="3568601" y="0"/>
                </a:cubicBezTo>
                <a:cubicBezTo>
                  <a:pt x="3552307" y="214583"/>
                  <a:pt x="3559322" y="289230"/>
                  <a:pt x="3568601" y="574078"/>
                </a:cubicBezTo>
                <a:cubicBezTo>
                  <a:pt x="3563771" y="844975"/>
                  <a:pt x="3602004" y="942420"/>
                  <a:pt x="3568601" y="1103998"/>
                </a:cubicBezTo>
                <a:cubicBezTo>
                  <a:pt x="3402685" y="1178816"/>
                  <a:pt x="3078689" y="1138195"/>
                  <a:pt x="2902462" y="1103998"/>
                </a:cubicBezTo>
                <a:cubicBezTo>
                  <a:pt x="2675380" y="1161124"/>
                  <a:pt x="2455423" y="1063160"/>
                  <a:pt x="2236323" y="1103998"/>
                </a:cubicBezTo>
                <a:cubicBezTo>
                  <a:pt x="2096153" y="1148568"/>
                  <a:pt x="1866641" y="1080250"/>
                  <a:pt x="1748614" y="1103998"/>
                </a:cubicBezTo>
                <a:cubicBezTo>
                  <a:pt x="1612488" y="1097218"/>
                  <a:pt x="1392450" y="1133784"/>
                  <a:pt x="1260906" y="1103998"/>
                </a:cubicBezTo>
                <a:cubicBezTo>
                  <a:pt x="1120935" y="1036236"/>
                  <a:pt x="928741" y="1177894"/>
                  <a:pt x="737511" y="1103998"/>
                </a:cubicBezTo>
                <a:cubicBezTo>
                  <a:pt x="544221" y="1010829"/>
                  <a:pt x="195543" y="1057810"/>
                  <a:pt x="0" y="1103998"/>
                </a:cubicBezTo>
                <a:cubicBezTo>
                  <a:pt x="12113" y="908222"/>
                  <a:pt x="-17966" y="647475"/>
                  <a:pt x="0" y="551999"/>
                </a:cubicBezTo>
                <a:cubicBezTo>
                  <a:pt x="31198" y="494956"/>
                  <a:pt x="-76377" y="186891"/>
                  <a:pt x="0" y="0"/>
                </a:cubicBezTo>
                <a:close/>
              </a:path>
              <a:path w="3568601" h="1103998" stroke="0" extrusionOk="0">
                <a:moveTo>
                  <a:pt x="0" y="0"/>
                </a:moveTo>
                <a:cubicBezTo>
                  <a:pt x="226748" y="-20021"/>
                  <a:pt x="304617" y="-19869"/>
                  <a:pt x="487709" y="0"/>
                </a:cubicBezTo>
                <a:cubicBezTo>
                  <a:pt x="687358" y="66442"/>
                  <a:pt x="873270" y="58678"/>
                  <a:pt x="1153848" y="0"/>
                </a:cubicBezTo>
                <a:cubicBezTo>
                  <a:pt x="1462323" y="-12571"/>
                  <a:pt x="1508180" y="31248"/>
                  <a:pt x="1712928" y="0"/>
                </a:cubicBezTo>
                <a:cubicBezTo>
                  <a:pt x="1931407" y="-44430"/>
                  <a:pt x="2022103" y="-39977"/>
                  <a:pt x="2200637" y="0"/>
                </a:cubicBezTo>
                <a:cubicBezTo>
                  <a:pt x="2395304" y="2888"/>
                  <a:pt x="2563339" y="-25683"/>
                  <a:pt x="2795404" y="0"/>
                </a:cubicBezTo>
                <a:cubicBezTo>
                  <a:pt x="2986468" y="42335"/>
                  <a:pt x="3310274" y="-13710"/>
                  <a:pt x="3568601" y="0"/>
                </a:cubicBezTo>
                <a:cubicBezTo>
                  <a:pt x="3577472" y="242793"/>
                  <a:pt x="3574343" y="302985"/>
                  <a:pt x="3568601" y="551999"/>
                </a:cubicBezTo>
                <a:cubicBezTo>
                  <a:pt x="3578212" y="842230"/>
                  <a:pt x="3589217" y="937550"/>
                  <a:pt x="3568601" y="1103998"/>
                </a:cubicBezTo>
                <a:cubicBezTo>
                  <a:pt x="3393818" y="1163990"/>
                  <a:pt x="3152094" y="1139345"/>
                  <a:pt x="3009520" y="1103998"/>
                </a:cubicBezTo>
                <a:cubicBezTo>
                  <a:pt x="2842702" y="1142671"/>
                  <a:pt x="2696098" y="1135660"/>
                  <a:pt x="2486125" y="1103998"/>
                </a:cubicBezTo>
                <a:cubicBezTo>
                  <a:pt x="2217288" y="1172740"/>
                  <a:pt x="2110075" y="1076348"/>
                  <a:pt x="1819987" y="1103998"/>
                </a:cubicBezTo>
                <a:cubicBezTo>
                  <a:pt x="1522443" y="1119234"/>
                  <a:pt x="1465803" y="1122950"/>
                  <a:pt x="1153848" y="1103998"/>
                </a:cubicBezTo>
                <a:cubicBezTo>
                  <a:pt x="833143" y="1093073"/>
                  <a:pt x="810032" y="1125989"/>
                  <a:pt x="523395" y="1103998"/>
                </a:cubicBezTo>
                <a:cubicBezTo>
                  <a:pt x="256770" y="1100745"/>
                  <a:pt x="104217" y="1096767"/>
                  <a:pt x="0" y="1103998"/>
                </a:cubicBezTo>
                <a:cubicBezTo>
                  <a:pt x="8364" y="870971"/>
                  <a:pt x="-3219" y="818899"/>
                  <a:pt x="0" y="563039"/>
                </a:cubicBezTo>
                <a:cubicBezTo>
                  <a:pt x="22229" y="290281"/>
                  <a:pt x="57137" y="156518"/>
                  <a:pt x="0" y="0"/>
                </a:cubicBezTo>
                <a:close/>
              </a:path>
              <a:path w="3568601" h="1103998" fill="none" stroke="0" extrusionOk="0">
                <a:moveTo>
                  <a:pt x="0" y="0"/>
                </a:moveTo>
                <a:cubicBezTo>
                  <a:pt x="84233" y="-2833"/>
                  <a:pt x="417400" y="-17526"/>
                  <a:pt x="523395" y="0"/>
                </a:cubicBezTo>
                <a:cubicBezTo>
                  <a:pt x="594199" y="-41892"/>
                  <a:pt x="900040" y="40729"/>
                  <a:pt x="1118162" y="0"/>
                </a:cubicBezTo>
                <a:cubicBezTo>
                  <a:pt x="1301716" y="-49284"/>
                  <a:pt x="1398876" y="25237"/>
                  <a:pt x="1641556" y="0"/>
                </a:cubicBezTo>
                <a:cubicBezTo>
                  <a:pt x="1896244" y="11354"/>
                  <a:pt x="2085441" y="-34169"/>
                  <a:pt x="2236323" y="0"/>
                </a:cubicBezTo>
                <a:cubicBezTo>
                  <a:pt x="2348979" y="37210"/>
                  <a:pt x="2580235" y="-28945"/>
                  <a:pt x="2795404" y="0"/>
                </a:cubicBezTo>
                <a:cubicBezTo>
                  <a:pt x="3050017" y="-16031"/>
                  <a:pt x="3332459" y="23679"/>
                  <a:pt x="3568601" y="0"/>
                </a:cubicBezTo>
                <a:cubicBezTo>
                  <a:pt x="3556080" y="203682"/>
                  <a:pt x="3577032" y="336635"/>
                  <a:pt x="3568601" y="574078"/>
                </a:cubicBezTo>
                <a:cubicBezTo>
                  <a:pt x="3541626" y="863683"/>
                  <a:pt x="3609714" y="973001"/>
                  <a:pt x="3568601" y="1103998"/>
                </a:cubicBezTo>
                <a:cubicBezTo>
                  <a:pt x="3382164" y="1140689"/>
                  <a:pt x="3072150" y="1023177"/>
                  <a:pt x="2902462" y="1103998"/>
                </a:cubicBezTo>
                <a:cubicBezTo>
                  <a:pt x="2686616" y="1150861"/>
                  <a:pt x="2371248" y="1107274"/>
                  <a:pt x="2236323" y="1103998"/>
                </a:cubicBezTo>
                <a:cubicBezTo>
                  <a:pt x="2047580" y="1113547"/>
                  <a:pt x="1848540" y="1095411"/>
                  <a:pt x="1748614" y="1103998"/>
                </a:cubicBezTo>
                <a:cubicBezTo>
                  <a:pt x="1638835" y="1111061"/>
                  <a:pt x="1347395" y="1119025"/>
                  <a:pt x="1260906" y="1103998"/>
                </a:cubicBezTo>
                <a:cubicBezTo>
                  <a:pt x="1163714" y="1120291"/>
                  <a:pt x="926505" y="1106645"/>
                  <a:pt x="737511" y="1103998"/>
                </a:cubicBezTo>
                <a:cubicBezTo>
                  <a:pt x="595768" y="1101901"/>
                  <a:pt x="174226" y="1098898"/>
                  <a:pt x="0" y="1103998"/>
                </a:cubicBezTo>
                <a:cubicBezTo>
                  <a:pt x="-1308" y="919643"/>
                  <a:pt x="13188" y="679929"/>
                  <a:pt x="0" y="551999"/>
                </a:cubicBezTo>
                <a:cubicBezTo>
                  <a:pt x="-5407" y="472449"/>
                  <a:pt x="-19740" y="194473"/>
                  <a:pt x="0" y="0"/>
                </a:cubicBezTo>
                <a:close/>
              </a:path>
              <a:path w="3568601" h="1103998" fill="none" stroke="0" extrusionOk="0">
                <a:moveTo>
                  <a:pt x="0" y="0"/>
                </a:moveTo>
                <a:cubicBezTo>
                  <a:pt x="124329" y="-17870"/>
                  <a:pt x="417016" y="-13295"/>
                  <a:pt x="523395" y="0"/>
                </a:cubicBezTo>
                <a:cubicBezTo>
                  <a:pt x="617888" y="41680"/>
                  <a:pt x="859261" y="13216"/>
                  <a:pt x="1118162" y="0"/>
                </a:cubicBezTo>
                <a:cubicBezTo>
                  <a:pt x="1296541" y="-14471"/>
                  <a:pt x="1390195" y="-6300"/>
                  <a:pt x="1641556" y="0"/>
                </a:cubicBezTo>
                <a:cubicBezTo>
                  <a:pt x="1887856" y="-4603"/>
                  <a:pt x="2089699" y="10473"/>
                  <a:pt x="2236323" y="0"/>
                </a:cubicBezTo>
                <a:cubicBezTo>
                  <a:pt x="2384253" y="64154"/>
                  <a:pt x="2607311" y="5458"/>
                  <a:pt x="2795404" y="0"/>
                </a:cubicBezTo>
                <a:cubicBezTo>
                  <a:pt x="3018947" y="-16667"/>
                  <a:pt x="3353492" y="30104"/>
                  <a:pt x="3568601" y="0"/>
                </a:cubicBezTo>
                <a:cubicBezTo>
                  <a:pt x="3561699" y="195106"/>
                  <a:pt x="3577366" y="308688"/>
                  <a:pt x="3568601" y="574078"/>
                </a:cubicBezTo>
                <a:cubicBezTo>
                  <a:pt x="3545807" y="834312"/>
                  <a:pt x="3600389" y="951593"/>
                  <a:pt x="3568601" y="1103998"/>
                </a:cubicBezTo>
                <a:cubicBezTo>
                  <a:pt x="3381309" y="1159485"/>
                  <a:pt x="3084601" y="1116879"/>
                  <a:pt x="2902462" y="1103998"/>
                </a:cubicBezTo>
                <a:cubicBezTo>
                  <a:pt x="2675714" y="1136153"/>
                  <a:pt x="2380584" y="1054795"/>
                  <a:pt x="2236323" y="1103998"/>
                </a:cubicBezTo>
                <a:cubicBezTo>
                  <a:pt x="2076008" y="1128590"/>
                  <a:pt x="1865403" y="1078360"/>
                  <a:pt x="1748614" y="1103998"/>
                </a:cubicBezTo>
                <a:cubicBezTo>
                  <a:pt x="1611354" y="1096940"/>
                  <a:pt x="1368648" y="1121329"/>
                  <a:pt x="1260906" y="1103998"/>
                </a:cubicBezTo>
                <a:cubicBezTo>
                  <a:pt x="1175384" y="1036868"/>
                  <a:pt x="914380" y="1154036"/>
                  <a:pt x="737511" y="1103998"/>
                </a:cubicBezTo>
                <a:cubicBezTo>
                  <a:pt x="550681" y="1048253"/>
                  <a:pt x="174673" y="1069802"/>
                  <a:pt x="0" y="1103998"/>
                </a:cubicBezTo>
                <a:cubicBezTo>
                  <a:pt x="9908" y="904044"/>
                  <a:pt x="6299" y="662692"/>
                  <a:pt x="0" y="551999"/>
                </a:cubicBezTo>
                <a:cubicBezTo>
                  <a:pt x="13301" y="478304"/>
                  <a:pt x="-38119" y="204079"/>
                  <a:pt x="0" y="0"/>
                </a:cubicBezTo>
                <a:close/>
              </a:path>
            </a:pathLst>
          </a:custGeom>
          <a:ln>
            <a:solidFill>
              <a:schemeClr val="tx2"/>
            </a:solidFill>
            <a:extLst>
              <a:ext uri="{C807C97D-BFC1-408E-A445-0C87EB9F89A2}">
                <ask:lineSketchStyleProps xmlns:ask="http://schemas.microsoft.com/office/drawing/2018/sketchyshapes" sd="2354172514">
                  <a:custGeom>
                    <a:avLst/>
                    <a:gdLst>
                      <a:gd name="connsiteX0" fmla="*/ 0 w 3568601"/>
                      <a:gd name="connsiteY0" fmla="*/ 0 h 1103998"/>
                      <a:gd name="connsiteX1" fmla="*/ 523395 w 3568601"/>
                      <a:gd name="connsiteY1" fmla="*/ 0 h 1103998"/>
                      <a:gd name="connsiteX2" fmla="*/ 1118162 w 3568601"/>
                      <a:gd name="connsiteY2" fmla="*/ 0 h 1103998"/>
                      <a:gd name="connsiteX3" fmla="*/ 1641556 w 3568601"/>
                      <a:gd name="connsiteY3" fmla="*/ 0 h 1103998"/>
                      <a:gd name="connsiteX4" fmla="*/ 2236323 w 3568601"/>
                      <a:gd name="connsiteY4" fmla="*/ 0 h 1103998"/>
                      <a:gd name="connsiteX5" fmla="*/ 2795404 w 3568601"/>
                      <a:gd name="connsiteY5" fmla="*/ 0 h 1103998"/>
                      <a:gd name="connsiteX6" fmla="*/ 3568601 w 3568601"/>
                      <a:gd name="connsiteY6" fmla="*/ 0 h 1103998"/>
                      <a:gd name="connsiteX7" fmla="*/ 3568601 w 3568601"/>
                      <a:gd name="connsiteY7" fmla="*/ 574078 h 1103998"/>
                      <a:gd name="connsiteX8" fmla="*/ 3568601 w 3568601"/>
                      <a:gd name="connsiteY8" fmla="*/ 1103998 h 1103998"/>
                      <a:gd name="connsiteX9" fmla="*/ 2902462 w 3568601"/>
                      <a:gd name="connsiteY9" fmla="*/ 1103998 h 1103998"/>
                      <a:gd name="connsiteX10" fmla="*/ 2236323 w 3568601"/>
                      <a:gd name="connsiteY10" fmla="*/ 1103998 h 1103998"/>
                      <a:gd name="connsiteX11" fmla="*/ 1748614 w 3568601"/>
                      <a:gd name="connsiteY11" fmla="*/ 1103998 h 1103998"/>
                      <a:gd name="connsiteX12" fmla="*/ 1260906 w 3568601"/>
                      <a:gd name="connsiteY12" fmla="*/ 1103998 h 1103998"/>
                      <a:gd name="connsiteX13" fmla="*/ 737511 w 3568601"/>
                      <a:gd name="connsiteY13" fmla="*/ 1103998 h 1103998"/>
                      <a:gd name="connsiteX14" fmla="*/ 0 w 3568601"/>
                      <a:gd name="connsiteY14" fmla="*/ 1103998 h 1103998"/>
                      <a:gd name="connsiteX15" fmla="*/ 0 w 3568601"/>
                      <a:gd name="connsiteY15" fmla="*/ 551999 h 1103998"/>
                      <a:gd name="connsiteX16" fmla="*/ 0 w 3568601"/>
                      <a:gd name="connsiteY16" fmla="*/ 0 h 1103998"/>
                      <a:gd name="connsiteX0" fmla="*/ 0 w 3568601"/>
                      <a:gd name="connsiteY0" fmla="*/ 0 h 1103998"/>
                      <a:gd name="connsiteX1" fmla="*/ 487709 w 3568601"/>
                      <a:gd name="connsiteY1" fmla="*/ 0 h 1103998"/>
                      <a:gd name="connsiteX2" fmla="*/ 1153848 w 3568601"/>
                      <a:gd name="connsiteY2" fmla="*/ 0 h 1103998"/>
                      <a:gd name="connsiteX3" fmla="*/ 1712928 w 3568601"/>
                      <a:gd name="connsiteY3" fmla="*/ 0 h 1103998"/>
                      <a:gd name="connsiteX4" fmla="*/ 2200637 w 3568601"/>
                      <a:gd name="connsiteY4" fmla="*/ 0 h 1103998"/>
                      <a:gd name="connsiteX5" fmla="*/ 2795404 w 3568601"/>
                      <a:gd name="connsiteY5" fmla="*/ 0 h 1103998"/>
                      <a:gd name="connsiteX6" fmla="*/ 3568601 w 3568601"/>
                      <a:gd name="connsiteY6" fmla="*/ 0 h 1103998"/>
                      <a:gd name="connsiteX7" fmla="*/ 3568601 w 3568601"/>
                      <a:gd name="connsiteY7" fmla="*/ 551999 h 1103998"/>
                      <a:gd name="connsiteX8" fmla="*/ 3568601 w 3568601"/>
                      <a:gd name="connsiteY8" fmla="*/ 1103998 h 1103998"/>
                      <a:gd name="connsiteX9" fmla="*/ 3009520 w 3568601"/>
                      <a:gd name="connsiteY9" fmla="*/ 1103998 h 1103998"/>
                      <a:gd name="connsiteX10" fmla="*/ 2486125 w 3568601"/>
                      <a:gd name="connsiteY10" fmla="*/ 1103998 h 1103998"/>
                      <a:gd name="connsiteX11" fmla="*/ 1819987 w 3568601"/>
                      <a:gd name="connsiteY11" fmla="*/ 1103998 h 1103998"/>
                      <a:gd name="connsiteX12" fmla="*/ 1153848 w 3568601"/>
                      <a:gd name="connsiteY12" fmla="*/ 1103998 h 1103998"/>
                      <a:gd name="connsiteX13" fmla="*/ 523395 w 3568601"/>
                      <a:gd name="connsiteY13" fmla="*/ 1103998 h 1103998"/>
                      <a:gd name="connsiteX14" fmla="*/ 0 w 3568601"/>
                      <a:gd name="connsiteY14" fmla="*/ 1103998 h 1103998"/>
                      <a:gd name="connsiteX15" fmla="*/ 0 w 3568601"/>
                      <a:gd name="connsiteY15" fmla="*/ 563039 h 1103998"/>
                      <a:gd name="connsiteX16" fmla="*/ 0 w 3568601"/>
                      <a:gd name="connsiteY16" fmla="*/ 0 h 110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8601" h="1103998" fill="none" extrusionOk="0">
                        <a:moveTo>
                          <a:pt x="0" y="0"/>
                        </a:moveTo>
                        <a:cubicBezTo>
                          <a:pt x="128253" y="-20289"/>
                          <a:pt x="410669" y="-2719"/>
                          <a:pt x="523395" y="0"/>
                        </a:cubicBezTo>
                        <a:cubicBezTo>
                          <a:pt x="625253" y="38838"/>
                          <a:pt x="879268" y="25087"/>
                          <a:pt x="1118162" y="0"/>
                        </a:cubicBezTo>
                        <a:cubicBezTo>
                          <a:pt x="1307508" y="-22893"/>
                          <a:pt x="1403868" y="15491"/>
                          <a:pt x="1641556" y="0"/>
                        </a:cubicBezTo>
                        <a:cubicBezTo>
                          <a:pt x="1867898" y="-27714"/>
                          <a:pt x="2095804" y="16039"/>
                          <a:pt x="2236323" y="0"/>
                        </a:cubicBezTo>
                        <a:cubicBezTo>
                          <a:pt x="2386491" y="60245"/>
                          <a:pt x="2604902" y="10936"/>
                          <a:pt x="2795404" y="0"/>
                        </a:cubicBezTo>
                        <a:cubicBezTo>
                          <a:pt x="2999521" y="-8307"/>
                          <a:pt x="3324582" y="29365"/>
                          <a:pt x="3568601" y="0"/>
                        </a:cubicBezTo>
                        <a:cubicBezTo>
                          <a:pt x="3553590" y="212900"/>
                          <a:pt x="3561753" y="297200"/>
                          <a:pt x="3568601" y="574078"/>
                        </a:cubicBezTo>
                        <a:cubicBezTo>
                          <a:pt x="3569819" y="845135"/>
                          <a:pt x="3593009" y="950801"/>
                          <a:pt x="3568601" y="1103998"/>
                        </a:cubicBezTo>
                        <a:cubicBezTo>
                          <a:pt x="3379979" y="1153216"/>
                          <a:pt x="3092256" y="1122994"/>
                          <a:pt x="2902462" y="1103998"/>
                        </a:cubicBezTo>
                        <a:cubicBezTo>
                          <a:pt x="2681601" y="1124798"/>
                          <a:pt x="2414956" y="1078281"/>
                          <a:pt x="2236323" y="1103998"/>
                        </a:cubicBezTo>
                        <a:cubicBezTo>
                          <a:pt x="2085473" y="1136255"/>
                          <a:pt x="1870606" y="1093912"/>
                          <a:pt x="1748614" y="1103998"/>
                        </a:cubicBezTo>
                        <a:cubicBezTo>
                          <a:pt x="1614718" y="1099151"/>
                          <a:pt x="1381512" y="1124632"/>
                          <a:pt x="1260906" y="1103998"/>
                        </a:cubicBezTo>
                        <a:cubicBezTo>
                          <a:pt x="1125708" y="1046504"/>
                          <a:pt x="937118" y="1145555"/>
                          <a:pt x="737511" y="1103998"/>
                        </a:cubicBezTo>
                        <a:cubicBezTo>
                          <a:pt x="537807" y="1049057"/>
                          <a:pt x="177227" y="1064052"/>
                          <a:pt x="0" y="1103998"/>
                        </a:cubicBezTo>
                        <a:cubicBezTo>
                          <a:pt x="-6848" y="920342"/>
                          <a:pt x="3165" y="662294"/>
                          <a:pt x="0" y="551999"/>
                        </a:cubicBezTo>
                        <a:cubicBezTo>
                          <a:pt x="1795" y="454318"/>
                          <a:pt x="-42902" y="210717"/>
                          <a:pt x="0" y="0"/>
                        </a:cubicBezTo>
                        <a:close/>
                      </a:path>
                      <a:path w="3568601" h="1103998" stroke="0" extrusionOk="0">
                        <a:moveTo>
                          <a:pt x="0" y="0"/>
                        </a:moveTo>
                        <a:cubicBezTo>
                          <a:pt x="221719" y="-16308"/>
                          <a:pt x="303700" y="-17902"/>
                          <a:pt x="487709" y="0"/>
                        </a:cubicBezTo>
                        <a:cubicBezTo>
                          <a:pt x="684881" y="49338"/>
                          <a:pt x="870682" y="43631"/>
                          <a:pt x="1153848" y="0"/>
                        </a:cubicBezTo>
                        <a:cubicBezTo>
                          <a:pt x="1457760" y="-13089"/>
                          <a:pt x="1511389" y="20879"/>
                          <a:pt x="1712928" y="0"/>
                        </a:cubicBezTo>
                        <a:cubicBezTo>
                          <a:pt x="1920971" y="-27932"/>
                          <a:pt x="2025470" y="-22167"/>
                          <a:pt x="2200637" y="0"/>
                        </a:cubicBezTo>
                        <a:cubicBezTo>
                          <a:pt x="2391107" y="1967"/>
                          <a:pt x="2557806" y="-10585"/>
                          <a:pt x="2795404" y="0"/>
                        </a:cubicBezTo>
                        <a:cubicBezTo>
                          <a:pt x="3003067" y="29321"/>
                          <a:pt x="3318015" y="25188"/>
                          <a:pt x="3568601" y="0"/>
                        </a:cubicBezTo>
                        <a:cubicBezTo>
                          <a:pt x="3575442" y="238280"/>
                          <a:pt x="3562733" y="294910"/>
                          <a:pt x="3568601" y="551999"/>
                        </a:cubicBezTo>
                        <a:cubicBezTo>
                          <a:pt x="3578182" y="820617"/>
                          <a:pt x="3574031" y="946878"/>
                          <a:pt x="3568601" y="1103998"/>
                        </a:cubicBezTo>
                        <a:cubicBezTo>
                          <a:pt x="3399084" y="1149180"/>
                          <a:pt x="3162694" y="1106504"/>
                          <a:pt x="3009520" y="1103998"/>
                        </a:cubicBezTo>
                        <a:cubicBezTo>
                          <a:pt x="2848854" y="1124337"/>
                          <a:pt x="2710319" y="1107598"/>
                          <a:pt x="2486125" y="1103998"/>
                        </a:cubicBezTo>
                        <a:cubicBezTo>
                          <a:pt x="2233706" y="1147998"/>
                          <a:pt x="2111129" y="1090796"/>
                          <a:pt x="1819987" y="1103998"/>
                        </a:cubicBezTo>
                        <a:cubicBezTo>
                          <a:pt x="1525162" y="1107784"/>
                          <a:pt x="1468570" y="1121111"/>
                          <a:pt x="1153848" y="1103998"/>
                        </a:cubicBezTo>
                        <a:cubicBezTo>
                          <a:pt x="833416" y="1092217"/>
                          <a:pt x="811812" y="1124011"/>
                          <a:pt x="523395" y="1103998"/>
                        </a:cubicBezTo>
                        <a:cubicBezTo>
                          <a:pt x="252264" y="1097870"/>
                          <a:pt x="105830" y="1101683"/>
                          <a:pt x="0" y="1103998"/>
                        </a:cubicBezTo>
                        <a:cubicBezTo>
                          <a:pt x="1613" y="866317"/>
                          <a:pt x="-6255" y="825549"/>
                          <a:pt x="0" y="563039"/>
                        </a:cubicBezTo>
                        <a:cubicBezTo>
                          <a:pt x="11752" y="294533"/>
                          <a:pt x="46356" y="156538"/>
                          <a:pt x="0" y="0"/>
                        </a:cubicBezTo>
                        <a:close/>
                      </a:path>
                      <a:path w="3568601" h="1103998" fill="none" stroke="0" extrusionOk="0">
                        <a:moveTo>
                          <a:pt x="0" y="0"/>
                        </a:moveTo>
                        <a:cubicBezTo>
                          <a:pt x="108778" y="-9722"/>
                          <a:pt x="418749" y="-1000"/>
                          <a:pt x="523395" y="0"/>
                        </a:cubicBezTo>
                        <a:cubicBezTo>
                          <a:pt x="616795" y="408"/>
                          <a:pt x="901241" y="23730"/>
                          <a:pt x="1118162" y="0"/>
                        </a:cubicBezTo>
                        <a:cubicBezTo>
                          <a:pt x="1318266" y="-28648"/>
                          <a:pt x="1422335" y="15737"/>
                          <a:pt x="1641556" y="0"/>
                        </a:cubicBezTo>
                        <a:cubicBezTo>
                          <a:pt x="1868339" y="-7924"/>
                          <a:pt x="2072684" y="-31758"/>
                          <a:pt x="2236323" y="0"/>
                        </a:cubicBezTo>
                        <a:cubicBezTo>
                          <a:pt x="2366335" y="39275"/>
                          <a:pt x="2609950" y="-28331"/>
                          <a:pt x="2795404" y="0"/>
                        </a:cubicBezTo>
                        <a:cubicBezTo>
                          <a:pt x="3025778" y="-5276"/>
                          <a:pt x="3360427" y="28552"/>
                          <a:pt x="3568601" y="0"/>
                        </a:cubicBezTo>
                        <a:cubicBezTo>
                          <a:pt x="3559043" y="202892"/>
                          <a:pt x="3580758" y="315619"/>
                          <a:pt x="3568601" y="574078"/>
                        </a:cubicBezTo>
                        <a:cubicBezTo>
                          <a:pt x="3558697" y="838473"/>
                          <a:pt x="3615589" y="955945"/>
                          <a:pt x="3568601" y="1103998"/>
                        </a:cubicBezTo>
                        <a:cubicBezTo>
                          <a:pt x="3366237" y="1141728"/>
                          <a:pt x="3088247" y="1062193"/>
                          <a:pt x="2902462" y="1103998"/>
                        </a:cubicBezTo>
                        <a:cubicBezTo>
                          <a:pt x="2677829" y="1127941"/>
                          <a:pt x="2393341" y="1081160"/>
                          <a:pt x="2236323" y="1103998"/>
                        </a:cubicBezTo>
                        <a:cubicBezTo>
                          <a:pt x="2065222" y="1116052"/>
                          <a:pt x="1864682" y="1077021"/>
                          <a:pt x="1748614" y="1103998"/>
                        </a:cubicBezTo>
                        <a:cubicBezTo>
                          <a:pt x="1619373" y="1104334"/>
                          <a:pt x="1352559" y="1114786"/>
                          <a:pt x="1260906" y="1103998"/>
                        </a:cubicBezTo>
                        <a:cubicBezTo>
                          <a:pt x="1150979" y="1085578"/>
                          <a:pt x="910407" y="1132327"/>
                          <a:pt x="737511" y="1103998"/>
                        </a:cubicBezTo>
                        <a:cubicBezTo>
                          <a:pt x="569805" y="1085703"/>
                          <a:pt x="147534" y="1096916"/>
                          <a:pt x="0" y="1103998"/>
                        </a:cubicBezTo>
                        <a:cubicBezTo>
                          <a:pt x="6655" y="906088"/>
                          <a:pt x="21316" y="669454"/>
                          <a:pt x="0" y="551999"/>
                        </a:cubicBezTo>
                        <a:cubicBezTo>
                          <a:pt x="7775" y="476213"/>
                          <a:pt x="-2736" y="207771"/>
                          <a:pt x="0" y="0"/>
                        </a:cubicBezTo>
                        <a:close/>
                      </a:path>
                    </a:pathLst>
                  </a:custGeom>
                  <ask:type>
                    <ask:lineSketchFreehand/>
                  </ask:type>
                </ask:lineSketchStyleProps>
              </a:ext>
            </a:extLst>
          </a:ln>
        </p:spPr>
        <p:txBody>
          <a:bodyPr vert="horz" lIns="91440" tIns="45720" rIns="91440" bIns="45720" rtlCol="0" anchor="ctr">
            <a:norm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sz="1200" b="1" dirty="0">
                <a:solidFill>
                  <a:srgbClr val="000F9F"/>
                </a:solidFill>
                <a:latin typeface="Georgia"/>
              </a:rPr>
              <a:t>ASSESS CONTROL</a:t>
            </a:r>
          </a:p>
          <a:p>
            <a:pPr marL="0" indent="0" algn="ctr">
              <a:lnSpc>
                <a:spcPct val="120000"/>
              </a:lnSpc>
              <a:spcBef>
                <a:spcPts val="0"/>
              </a:spcBef>
              <a:buNone/>
            </a:pPr>
            <a:r>
              <a:rPr lang="en-US" sz="1200" b="1" dirty="0">
                <a:solidFill>
                  <a:srgbClr val="000F9F"/>
                </a:solidFill>
                <a:latin typeface="Georgia"/>
              </a:rPr>
              <a:t>Is the child’s symptom and illness burden acceptable and manageable?</a:t>
            </a:r>
            <a:endParaRPr lang="en-US" sz="1200" b="1" dirty="0">
              <a:solidFill>
                <a:srgbClr val="000F9F"/>
              </a:solidFill>
              <a:latin typeface="Georgia"/>
              <a:cs typeface="Arial" panose="020B0604020202020204"/>
            </a:endParaRPr>
          </a:p>
        </p:txBody>
      </p:sp>
      <p:sp>
        <p:nvSpPr>
          <p:cNvPr id="9" name="TextBox 8">
            <a:extLst>
              <a:ext uri="{FF2B5EF4-FFF2-40B4-BE49-F238E27FC236}">
                <a16:creationId xmlns:a16="http://schemas.microsoft.com/office/drawing/2014/main" id="{5BAB5989-A5BF-E69E-4766-6CA7ED8E4C05}"/>
              </a:ext>
            </a:extLst>
          </p:cNvPr>
          <p:cNvSpPr txBox="1"/>
          <p:nvPr/>
        </p:nvSpPr>
        <p:spPr>
          <a:xfrm>
            <a:off x="2823985" y="4144853"/>
            <a:ext cx="3568601" cy="600164"/>
          </a:xfrm>
          <a:prstGeom prst="rect">
            <a:avLst/>
          </a:prstGeom>
          <a:noFill/>
          <a:ln>
            <a:solidFill>
              <a:schemeClr val="tx2"/>
            </a:solidFill>
          </a:ln>
        </p:spPr>
        <p:txBody>
          <a:bodyPr wrap="square" rtlCol="0">
            <a:spAutoFit/>
          </a:bodyPr>
          <a:lstStyle/>
          <a:p>
            <a:pPr algn="ctr"/>
            <a:r>
              <a:rPr lang="en-US" sz="1100" b="1" dirty="0">
                <a:solidFill>
                  <a:srgbClr val="000F9F"/>
                </a:solidFill>
              </a:rPr>
              <a:t>Has the child experienced activities, illnesses, seasonal shifts and potential trigger events </a:t>
            </a:r>
            <a:r>
              <a:rPr lang="en-US" sz="1100" b="1" i="1" dirty="0">
                <a:solidFill>
                  <a:srgbClr val="000F9F"/>
                </a:solidFill>
              </a:rPr>
              <a:t>without</a:t>
            </a:r>
            <a:r>
              <a:rPr lang="en-US" sz="1100" b="1" dirty="0">
                <a:solidFill>
                  <a:srgbClr val="000F9F"/>
                </a:solidFill>
              </a:rPr>
              <a:t> problems?</a:t>
            </a:r>
          </a:p>
        </p:txBody>
      </p:sp>
      <p:sp>
        <p:nvSpPr>
          <p:cNvPr id="11" name="TextBox 10">
            <a:extLst>
              <a:ext uri="{FF2B5EF4-FFF2-40B4-BE49-F238E27FC236}">
                <a16:creationId xmlns:a16="http://schemas.microsoft.com/office/drawing/2014/main" id="{26716A7F-2773-5683-F412-A1AC2FA3D34E}"/>
              </a:ext>
            </a:extLst>
          </p:cNvPr>
          <p:cNvSpPr txBox="1"/>
          <p:nvPr/>
        </p:nvSpPr>
        <p:spPr>
          <a:xfrm>
            <a:off x="6982630" y="4287128"/>
            <a:ext cx="477567" cy="307777"/>
          </a:xfrm>
          <a:prstGeom prst="rect">
            <a:avLst/>
          </a:prstGeom>
          <a:noFill/>
          <a:ln>
            <a:solidFill>
              <a:schemeClr val="tx2"/>
            </a:solidFill>
          </a:ln>
        </p:spPr>
        <p:txBody>
          <a:bodyPr wrap="none" rtlCol="0">
            <a:spAutoFit/>
          </a:bodyPr>
          <a:lstStyle/>
          <a:p>
            <a:r>
              <a:rPr lang="en-US" sz="1400" dirty="0">
                <a:solidFill>
                  <a:srgbClr val="000F9F"/>
                </a:solidFill>
              </a:rPr>
              <a:t>Yes</a:t>
            </a:r>
          </a:p>
        </p:txBody>
      </p:sp>
      <p:sp>
        <p:nvSpPr>
          <p:cNvPr id="13" name="TextBox 12">
            <a:extLst>
              <a:ext uri="{FF2B5EF4-FFF2-40B4-BE49-F238E27FC236}">
                <a16:creationId xmlns:a16="http://schemas.microsoft.com/office/drawing/2014/main" id="{7C0BF438-F9A6-821A-0F59-68535B7F79EE}"/>
              </a:ext>
            </a:extLst>
          </p:cNvPr>
          <p:cNvSpPr txBox="1"/>
          <p:nvPr/>
        </p:nvSpPr>
        <p:spPr>
          <a:xfrm>
            <a:off x="1747473" y="4285330"/>
            <a:ext cx="413896" cy="307777"/>
          </a:xfrm>
          <a:prstGeom prst="rect">
            <a:avLst/>
          </a:prstGeom>
          <a:noFill/>
          <a:ln>
            <a:solidFill>
              <a:schemeClr val="tx2"/>
            </a:solidFill>
          </a:ln>
        </p:spPr>
        <p:txBody>
          <a:bodyPr wrap="none" rtlCol="0">
            <a:spAutoFit/>
          </a:bodyPr>
          <a:lstStyle/>
          <a:p>
            <a:r>
              <a:rPr lang="en-US" sz="1400" dirty="0">
                <a:solidFill>
                  <a:srgbClr val="000F9F"/>
                </a:solidFill>
              </a:rPr>
              <a:t>No</a:t>
            </a:r>
          </a:p>
        </p:txBody>
      </p:sp>
      <p:sp>
        <p:nvSpPr>
          <p:cNvPr id="15" name="TextBox 14">
            <a:extLst>
              <a:ext uri="{FF2B5EF4-FFF2-40B4-BE49-F238E27FC236}">
                <a16:creationId xmlns:a16="http://schemas.microsoft.com/office/drawing/2014/main" id="{557CE4F6-94DC-B1E8-1506-B65ED9949E1C}"/>
              </a:ext>
            </a:extLst>
          </p:cNvPr>
          <p:cNvSpPr txBox="1"/>
          <p:nvPr/>
        </p:nvSpPr>
        <p:spPr>
          <a:xfrm>
            <a:off x="7974623" y="4205804"/>
            <a:ext cx="1083846" cy="461665"/>
          </a:xfrm>
          <a:prstGeom prst="rect">
            <a:avLst/>
          </a:prstGeom>
          <a:noFill/>
          <a:ln>
            <a:solidFill>
              <a:schemeClr val="tx2"/>
            </a:solidFill>
          </a:ln>
        </p:spPr>
        <p:txBody>
          <a:bodyPr wrap="square" rtlCol="0">
            <a:spAutoFit/>
          </a:bodyPr>
          <a:lstStyle/>
          <a:p>
            <a:pPr algn="ctr"/>
            <a:r>
              <a:rPr lang="en-US" sz="1200" b="1" dirty="0">
                <a:solidFill>
                  <a:srgbClr val="000F9F"/>
                </a:solidFill>
              </a:rPr>
              <a:t>Step DOWN therapy</a:t>
            </a:r>
          </a:p>
        </p:txBody>
      </p:sp>
      <p:sp>
        <p:nvSpPr>
          <p:cNvPr id="17" name="TextBox 16">
            <a:extLst>
              <a:ext uri="{FF2B5EF4-FFF2-40B4-BE49-F238E27FC236}">
                <a16:creationId xmlns:a16="http://schemas.microsoft.com/office/drawing/2014/main" id="{23F43509-9FAC-096C-E970-11F4A9DADC06}"/>
              </a:ext>
            </a:extLst>
          </p:cNvPr>
          <p:cNvSpPr txBox="1"/>
          <p:nvPr/>
        </p:nvSpPr>
        <p:spPr>
          <a:xfrm>
            <a:off x="161319" y="4030406"/>
            <a:ext cx="1215731" cy="830997"/>
          </a:xfrm>
          <a:prstGeom prst="rect">
            <a:avLst/>
          </a:prstGeom>
          <a:noFill/>
          <a:ln>
            <a:solidFill>
              <a:schemeClr val="tx2"/>
            </a:solidFill>
          </a:ln>
        </p:spPr>
        <p:txBody>
          <a:bodyPr wrap="square" rtlCol="0">
            <a:spAutoFit/>
          </a:bodyPr>
          <a:lstStyle/>
          <a:p>
            <a:pPr algn="ctr"/>
            <a:r>
              <a:rPr lang="en-US" sz="1200" b="1" dirty="0">
                <a:solidFill>
                  <a:srgbClr val="000F9F"/>
                </a:solidFill>
              </a:rPr>
              <a:t>Maintain until clinical stability is observed</a:t>
            </a:r>
          </a:p>
        </p:txBody>
      </p:sp>
      <p:sp>
        <p:nvSpPr>
          <p:cNvPr id="19" name="TextBox 18">
            <a:extLst>
              <a:ext uri="{FF2B5EF4-FFF2-40B4-BE49-F238E27FC236}">
                <a16:creationId xmlns:a16="http://schemas.microsoft.com/office/drawing/2014/main" id="{C5AF0F53-156E-4339-5A42-4062C885FD2F}"/>
              </a:ext>
            </a:extLst>
          </p:cNvPr>
          <p:cNvSpPr txBox="1"/>
          <p:nvPr/>
        </p:nvSpPr>
        <p:spPr>
          <a:xfrm>
            <a:off x="8014522" y="452993"/>
            <a:ext cx="1004047" cy="646331"/>
          </a:xfrm>
          <a:prstGeom prst="rect">
            <a:avLst/>
          </a:prstGeom>
          <a:noFill/>
          <a:ln>
            <a:solidFill>
              <a:schemeClr val="tx2"/>
            </a:solidFill>
          </a:ln>
        </p:spPr>
        <p:txBody>
          <a:bodyPr wrap="square" rtlCol="0">
            <a:spAutoFit/>
          </a:bodyPr>
          <a:lstStyle/>
          <a:p>
            <a:pPr algn="ctr"/>
            <a:r>
              <a:rPr lang="en-US" sz="1200" b="1" dirty="0">
                <a:solidFill>
                  <a:srgbClr val="000F9F"/>
                </a:solidFill>
              </a:rPr>
              <a:t>START or Step UP therapy</a:t>
            </a:r>
          </a:p>
        </p:txBody>
      </p:sp>
      <p:cxnSp>
        <p:nvCxnSpPr>
          <p:cNvPr id="21" name="Straight Arrow Connector 20">
            <a:extLst>
              <a:ext uri="{FF2B5EF4-FFF2-40B4-BE49-F238E27FC236}">
                <a16:creationId xmlns:a16="http://schemas.microsoft.com/office/drawing/2014/main" id="{9F3655F2-7520-E3CB-355F-C53751486F3E}"/>
              </a:ext>
            </a:extLst>
          </p:cNvPr>
          <p:cNvCxnSpPr/>
          <p:nvPr/>
        </p:nvCxnSpPr>
        <p:spPr>
          <a:xfrm flipV="1">
            <a:off x="6392586" y="4441017"/>
            <a:ext cx="590044" cy="3918"/>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FC88AA9-5A47-76C8-0CDF-29577F2D26FB}"/>
              </a:ext>
            </a:extLst>
          </p:cNvPr>
          <p:cNvCxnSpPr>
            <a:cxnSpLocks/>
          </p:cNvCxnSpPr>
          <p:nvPr/>
        </p:nvCxnSpPr>
        <p:spPr>
          <a:xfrm flipV="1">
            <a:off x="7460197" y="4436637"/>
            <a:ext cx="514426" cy="4380"/>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6771CB-C91E-92D4-03A5-68928D53BF84}"/>
              </a:ext>
            </a:extLst>
          </p:cNvPr>
          <p:cNvCxnSpPr>
            <a:cxnSpLocks/>
          </p:cNvCxnSpPr>
          <p:nvPr/>
        </p:nvCxnSpPr>
        <p:spPr>
          <a:xfrm flipH="1" flipV="1">
            <a:off x="2161369" y="4439219"/>
            <a:ext cx="662616" cy="5716"/>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F1F1D94-489C-292C-B387-9C2CCE636F3E}"/>
              </a:ext>
            </a:extLst>
          </p:cNvPr>
          <p:cNvCxnSpPr>
            <a:cxnSpLocks/>
          </p:cNvCxnSpPr>
          <p:nvPr/>
        </p:nvCxnSpPr>
        <p:spPr>
          <a:xfrm flipH="1">
            <a:off x="1377050" y="4439219"/>
            <a:ext cx="370423" cy="6686"/>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A1813A4-D452-AFC7-AD8A-BF74C7F02718}"/>
              </a:ext>
            </a:extLst>
          </p:cNvPr>
          <p:cNvSpPr txBox="1"/>
          <p:nvPr/>
        </p:nvSpPr>
        <p:spPr>
          <a:xfrm>
            <a:off x="2785926" y="389373"/>
            <a:ext cx="3568601" cy="769441"/>
          </a:xfrm>
          <a:prstGeom prst="rect">
            <a:avLst/>
          </a:prstGeom>
          <a:noFill/>
          <a:ln>
            <a:solidFill>
              <a:schemeClr val="tx2"/>
            </a:solidFill>
          </a:ln>
        </p:spPr>
        <p:txBody>
          <a:bodyPr wrap="square" rtlCol="0">
            <a:spAutoFit/>
          </a:bodyPr>
          <a:lstStyle/>
          <a:p>
            <a:pPr algn="ctr"/>
            <a:r>
              <a:rPr lang="en-US" sz="1100" b="1" dirty="0">
                <a:solidFill>
                  <a:srgbClr val="000F9F"/>
                </a:solidFill>
              </a:rPr>
              <a:t>If the child is already on medication, is it taken consistently and correctly? </a:t>
            </a:r>
          </a:p>
          <a:p>
            <a:pPr algn="ctr"/>
            <a:r>
              <a:rPr lang="en-US" sz="1100" b="1" dirty="0">
                <a:solidFill>
                  <a:srgbClr val="000F9F"/>
                </a:solidFill>
              </a:rPr>
              <a:t>Are environmental factors ruled out? </a:t>
            </a:r>
          </a:p>
          <a:p>
            <a:pPr algn="ctr"/>
            <a:r>
              <a:rPr lang="en-US" sz="1100" b="1" dirty="0">
                <a:solidFill>
                  <a:srgbClr val="000F9F"/>
                </a:solidFill>
              </a:rPr>
              <a:t>(e.g. vaping, allergies) </a:t>
            </a:r>
          </a:p>
        </p:txBody>
      </p:sp>
      <p:cxnSp>
        <p:nvCxnSpPr>
          <p:cNvPr id="31" name="Straight Arrow Connector 30">
            <a:extLst>
              <a:ext uri="{FF2B5EF4-FFF2-40B4-BE49-F238E27FC236}">
                <a16:creationId xmlns:a16="http://schemas.microsoft.com/office/drawing/2014/main" id="{879648A5-50FB-9A0D-A3F0-360BA67E99FA}"/>
              </a:ext>
            </a:extLst>
          </p:cNvPr>
          <p:cNvCxnSpPr>
            <a:cxnSpLocks/>
          </p:cNvCxnSpPr>
          <p:nvPr/>
        </p:nvCxnSpPr>
        <p:spPr>
          <a:xfrm flipV="1">
            <a:off x="6354527" y="774093"/>
            <a:ext cx="691774" cy="1"/>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7DAC82C-6BB6-B012-92DC-D1770111464D}"/>
              </a:ext>
            </a:extLst>
          </p:cNvPr>
          <p:cNvSpPr txBox="1"/>
          <p:nvPr/>
        </p:nvSpPr>
        <p:spPr>
          <a:xfrm>
            <a:off x="7046301" y="620204"/>
            <a:ext cx="477567" cy="307777"/>
          </a:xfrm>
          <a:prstGeom prst="rect">
            <a:avLst/>
          </a:prstGeom>
          <a:noFill/>
          <a:ln>
            <a:solidFill>
              <a:schemeClr val="tx2"/>
            </a:solidFill>
          </a:ln>
        </p:spPr>
        <p:txBody>
          <a:bodyPr wrap="none" rtlCol="0">
            <a:spAutoFit/>
          </a:bodyPr>
          <a:lstStyle/>
          <a:p>
            <a:r>
              <a:rPr lang="en-US" sz="1400" dirty="0">
                <a:solidFill>
                  <a:srgbClr val="000F9F"/>
                </a:solidFill>
              </a:rPr>
              <a:t>Yes</a:t>
            </a:r>
          </a:p>
        </p:txBody>
      </p:sp>
      <p:cxnSp>
        <p:nvCxnSpPr>
          <p:cNvPr id="35" name="Straight Arrow Connector 34">
            <a:extLst>
              <a:ext uri="{FF2B5EF4-FFF2-40B4-BE49-F238E27FC236}">
                <a16:creationId xmlns:a16="http://schemas.microsoft.com/office/drawing/2014/main" id="{A20E80BE-48FC-488C-3254-BCB88268F637}"/>
              </a:ext>
            </a:extLst>
          </p:cNvPr>
          <p:cNvCxnSpPr>
            <a:cxnSpLocks/>
          </p:cNvCxnSpPr>
          <p:nvPr/>
        </p:nvCxnSpPr>
        <p:spPr>
          <a:xfrm>
            <a:off x="7523868" y="774093"/>
            <a:ext cx="490654" cy="2066"/>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0327638-13C8-F658-92E1-9AD7EDBE6E71}"/>
              </a:ext>
            </a:extLst>
          </p:cNvPr>
          <p:cNvSpPr txBox="1"/>
          <p:nvPr/>
        </p:nvSpPr>
        <p:spPr>
          <a:xfrm>
            <a:off x="1747473" y="615153"/>
            <a:ext cx="413896" cy="307777"/>
          </a:xfrm>
          <a:prstGeom prst="rect">
            <a:avLst/>
          </a:prstGeom>
          <a:noFill/>
          <a:ln>
            <a:solidFill>
              <a:schemeClr val="tx2"/>
            </a:solidFill>
          </a:ln>
        </p:spPr>
        <p:txBody>
          <a:bodyPr wrap="none" rtlCol="0">
            <a:spAutoFit/>
          </a:bodyPr>
          <a:lstStyle/>
          <a:p>
            <a:r>
              <a:rPr lang="en-US" sz="1400" dirty="0">
                <a:solidFill>
                  <a:srgbClr val="000F9F"/>
                </a:solidFill>
              </a:rPr>
              <a:t>No</a:t>
            </a:r>
          </a:p>
        </p:txBody>
      </p:sp>
      <p:cxnSp>
        <p:nvCxnSpPr>
          <p:cNvPr id="39" name="Straight Arrow Connector 38">
            <a:extLst>
              <a:ext uri="{FF2B5EF4-FFF2-40B4-BE49-F238E27FC236}">
                <a16:creationId xmlns:a16="http://schemas.microsoft.com/office/drawing/2014/main" id="{500687F2-FF40-C5AD-0141-1D4FF0E731D9}"/>
              </a:ext>
            </a:extLst>
          </p:cNvPr>
          <p:cNvCxnSpPr>
            <a:cxnSpLocks/>
          </p:cNvCxnSpPr>
          <p:nvPr/>
        </p:nvCxnSpPr>
        <p:spPr>
          <a:xfrm flipH="1" flipV="1">
            <a:off x="2161369" y="769042"/>
            <a:ext cx="624557" cy="5052"/>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7CFD9CB-B85B-EAED-1632-E81EC1207F9B}"/>
              </a:ext>
            </a:extLst>
          </p:cNvPr>
          <p:cNvCxnSpPr>
            <a:cxnSpLocks/>
          </p:cNvCxnSpPr>
          <p:nvPr/>
        </p:nvCxnSpPr>
        <p:spPr>
          <a:xfrm flipH="1" flipV="1">
            <a:off x="1351291" y="769041"/>
            <a:ext cx="396182" cy="1"/>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A584155-53C1-7822-F2AE-5C764A856DC7}"/>
              </a:ext>
            </a:extLst>
          </p:cNvPr>
          <p:cNvSpPr txBox="1"/>
          <p:nvPr/>
        </p:nvSpPr>
        <p:spPr>
          <a:xfrm>
            <a:off x="135560" y="538208"/>
            <a:ext cx="1215731" cy="461665"/>
          </a:xfrm>
          <a:prstGeom prst="rect">
            <a:avLst/>
          </a:prstGeom>
          <a:noFill/>
          <a:ln>
            <a:solidFill>
              <a:schemeClr val="tx2"/>
            </a:solidFill>
          </a:ln>
        </p:spPr>
        <p:txBody>
          <a:bodyPr wrap="square" rtlCol="0">
            <a:spAutoFit/>
          </a:bodyPr>
          <a:lstStyle/>
          <a:p>
            <a:pPr algn="ctr"/>
            <a:r>
              <a:rPr lang="en-US" sz="1200" b="1" dirty="0">
                <a:solidFill>
                  <a:srgbClr val="000F9F"/>
                </a:solidFill>
              </a:rPr>
              <a:t>Educate</a:t>
            </a:r>
          </a:p>
          <a:p>
            <a:pPr algn="ctr"/>
            <a:r>
              <a:rPr lang="en-US" sz="1200" b="1" dirty="0">
                <a:solidFill>
                  <a:srgbClr val="000F9F"/>
                </a:solidFill>
              </a:rPr>
              <a:t>and review</a:t>
            </a:r>
          </a:p>
        </p:txBody>
      </p:sp>
      <p:cxnSp>
        <p:nvCxnSpPr>
          <p:cNvPr id="45" name="Straight Arrow Connector 44">
            <a:extLst>
              <a:ext uri="{FF2B5EF4-FFF2-40B4-BE49-F238E27FC236}">
                <a16:creationId xmlns:a16="http://schemas.microsoft.com/office/drawing/2014/main" id="{E7ECB9EE-E458-1D78-6DF3-F52506922396}"/>
              </a:ext>
            </a:extLst>
          </p:cNvPr>
          <p:cNvCxnSpPr/>
          <p:nvPr/>
        </p:nvCxnSpPr>
        <p:spPr>
          <a:xfrm flipH="1">
            <a:off x="4608576" y="3200400"/>
            <a:ext cx="0" cy="91440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B739ED0-AD4D-7435-047C-4483737465C8}"/>
              </a:ext>
            </a:extLst>
          </p:cNvPr>
          <p:cNvSpPr txBox="1"/>
          <p:nvPr/>
        </p:nvSpPr>
        <p:spPr>
          <a:xfrm>
            <a:off x="4609131" y="3506000"/>
            <a:ext cx="545342" cy="307777"/>
          </a:xfrm>
          <a:prstGeom prst="rect">
            <a:avLst/>
          </a:prstGeom>
          <a:noFill/>
          <a:ln>
            <a:noFill/>
          </a:ln>
        </p:spPr>
        <p:txBody>
          <a:bodyPr wrap="none" lIns="91440" tIns="45720" rIns="91440" bIns="45720" rtlCol="0" anchor="t">
            <a:spAutoFit/>
          </a:bodyPr>
          <a:lstStyle/>
          <a:p>
            <a:r>
              <a:rPr lang="en-US" sz="1400" b="1" dirty="0">
                <a:solidFill>
                  <a:srgbClr val="000F9F"/>
                </a:solidFill>
              </a:rPr>
              <a:t>YES</a:t>
            </a:r>
            <a:endParaRPr lang="en-US" sz="1400" b="1">
              <a:solidFill>
                <a:srgbClr val="000F9F"/>
              </a:solidFill>
              <a:cs typeface="Arial"/>
            </a:endParaRPr>
          </a:p>
        </p:txBody>
      </p:sp>
      <p:cxnSp>
        <p:nvCxnSpPr>
          <p:cNvPr id="49" name="Straight Arrow Connector 48">
            <a:extLst>
              <a:ext uri="{FF2B5EF4-FFF2-40B4-BE49-F238E27FC236}">
                <a16:creationId xmlns:a16="http://schemas.microsoft.com/office/drawing/2014/main" id="{EDBAA410-3F68-A714-1EBB-4471933BCEF3}"/>
              </a:ext>
            </a:extLst>
          </p:cNvPr>
          <p:cNvCxnSpPr>
            <a:cxnSpLocks/>
          </p:cNvCxnSpPr>
          <p:nvPr/>
        </p:nvCxnSpPr>
        <p:spPr>
          <a:xfrm flipH="1" flipV="1">
            <a:off x="4608576" y="1188720"/>
            <a:ext cx="0" cy="91440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CB6AFBE-BC0A-8856-1F14-E41CA51DF6D4}"/>
              </a:ext>
            </a:extLst>
          </p:cNvPr>
          <p:cNvSpPr txBox="1"/>
          <p:nvPr/>
        </p:nvSpPr>
        <p:spPr>
          <a:xfrm>
            <a:off x="4168227" y="1495082"/>
            <a:ext cx="453970" cy="307777"/>
          </a:xfrm>
          <a:prstGeom prst="rect">
            <a:avLst/>
          </a:prstGeom>
          <a:noFill/>
          <a:ln>
            <a:noFill/>
          </a:ln>
        </p:spPr>
        <p:txBody>
          <a:bodyPr wrap="none" lIns="91440" tIns="45720" rIns="91440" bIns="45720" rtlCol="0" anchor="t">
            <a:spAutoFit/>
          </a:bodyPr>
          <a:lstStyle/>
          <a:p>
            <a:r>
              <a:rPr lang="en-US" sz="1400" b="1" dirty="0">
                <a:solidFill>
                  <a:srgbClr val="000F9F"/>
                </a:solidFill>
              </a:rPr>
              <a:t>NO</a:t>
            </a:r>
            <a:endParaRPr lang="en-US" sz="1400" b="1" dirty="0">
              <a:solidFill>
                <a:srgbClr val="000F9F"/>
              </a:solidFill>
              <a:cs typeface="Arial"/>
            </a:endParaRPr>
          </a:p>
        </p:txBody>
      </p:sp>
      <p:sp>
        <p:nvSpPr>
          <p:cNvPr id="52" name="TextBox 51">
            <a:extLst>
              <a:ext uri="{FF2B5EF4-FFF2-40B4-BE49-F238E27FC236}">
                <a16:creationId xmlns:a16="http://schemas.microsoft.com/office/drawing/2014/main" id="{79883E87-CB75-3DAC-989E-45BE77A4CCBA}"/>
              </a:ext>
            </a:extLst>
          </p:cNvPr>
          <p:cNvSpPr txBox="1"/>
          <p:nvPr/>
        </p:nvSpPr>
        <p:spPr>
          <a:xfrm>
            <a:off x="2081561" y="5333999"/>
            <a:ext cx="5233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F9F"/>
                </a:solidFill>
                <a:latin typeface="Arial Black"/>
                <a:cs typeface="Arial"/>
              </a:rPr>
              <a:t>How to step up and step down therapy</a:t>
            </a:r>
            <a:endParaRPr lang="en-US" b="1" dirty="0">
              <a:solidFill>
                <a:srgbClr val="000F9F"/>
              </a:solidFill>
              <a:latin typeface="Arial Black"/>
            </a:endParaRPr>
          </a:p>
        </p:txBody>
      </p:sp>
    </p:spTree>
    <p:extLst>
      <p:ext uri="{BB962C8B-B14F-4D97-AF65-F5344CB8AC3E}">
        <p14:creationId xmlns:p14="http://schemas.microsoft.com/office/powerpoint/2010/main" val="325971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a:xfrm>
            <a:off x="339916" y="361043"/>
            <a:ext cx="8342882" cy="684217"/>
          </a:xfrm>
        </p:spPr>
        <p:txBody>
          <a:bodyPr>
            <a:normAutofit/>
          </a:bodyPr>
          <a:lstStyle/>
          <a:p>
            <a:r>
              <a:rPr lang="en-US" dirty="0">
                <a:latin typeface="Arial Black"/>
              </a:rPr>
              <a:t>Key recommendations for primary care</a:t>
            </a:r>
            <a:endParaRPr lang="en-US" dirty="0"/>
          </a:p>
        </p:txBody>
      </p:sp>
      <p:pic>
        <p:nvPicPr>
          <p:cNvPr id="7" name="Picture 6" descr="Screen Shot 2023-10-18 at 10.37.27 PM">
            <a:extLst>
              <a:ext uri="{FF2B5EF4-FFF2-40B4-BE49-F238E27FC236}">
                <a16:creationId xmlns:a16="http://schemas.microsoft.com/office/drawing/2014/main" id="{EBC463ED-17B0-A96C-1480-00C44BB0760D}"/>
              </a:ext>
            </a:extLst>
          </p:cNvPr>
          <p:cNvPicPr>
            <a:picLocks noChangeAspect="1"/>
          </p:cNvPicPr>
          <p:nvPr/>
        </p:nvPicPr>
        <p:blipFill>
          <a:blip r:embed="rId2"/>
          <a:stretch>
            <a:fillRect/>
          </a:stretch>
        </p:blipFill>
        <p:spPr>
          <a:xfrm>
            <a:off x="3010465" y="2367319"/>
            <a:ext cx="1740705" cy="556223"/>
          </a:xfrm>
          <a:prstGeom prst="rect">
            <a:avLst/>
          </a:prstGeom>
        </p:spPr>
      </p:pic>
      <p:pic>
        <p:nvPicPr>
          <p:cNvPr id="13" name="Picture 12" descr="A green background with black text&#10;&#10;Description automatically generated">
            <a:extLst>
              <a:ext uri="{FF2B5EF4-FFF2-40B4-BE49-F238E27FC236}">
                <a16:creationId xmlns:a16="http://schemas.microsoft.com/office/drawing/2014/main" id="{4AB47637-00D0-52F2-DE11-D8A69FECCA32}"/>
              </a:ext>
            </a:extLst>
          </p:cNvPr>
          <p:cNvPicPr>
            <a:picLocks noChangeAspect="1"/>
          </p:cNvPicPr>
          <p:nvPr/>
        </p:nvPicPr>
        <p:blipFill>
          <a:blip r:embed="rId3"/>
          <a:stretch>
            <a:fillRect/>
          </a:stretch>
        </p:blipFill>
        <p:spPr>
          <a:xfrm>
            <a:off x="903304" y="2366079"/>
            <a:ext cx="2110041" cy="564926"/>
          </a:xfrm>
          <a:prstGeom prst="rect">
            <a:avLst/>
          </a:prstGeom>
        </p:spPr>
      </p:pic>
      <p:pic>
        <p:nvPicPr>
          <p:cNvPr id="20" name="Picture 19" descr="A blue and white background with text&#10;&#10;Description automatically generated">
            <a:extLst>
              <a:ext uri="{FF2B5EF4-FFF2-40B4-BE49-F238E27FC236}">
                <a16:creationId xmlns:a16="http://schemas.microsoft.com/office/drawing/2014/main" id="{E2BBDD9E-9B73-7B5C-52FE-1B9B3C391F84}"/>
              </a:ext>
            </a:extLst>
          </p:cNvPr>
          <p:cNvPicPr>
            <a:picLocks noChangeAspect="1"/>
          </p:cNvPicPr>
          <p:nvPr/>
        </p:nvPicPr>
        <p:blipFill rotWithShape="1">
          <a:blip r:embed="rId4"/>
          <a:srcRect l="35113" t="34405" r="34118" b="45477"/>
          <a:stretch/>
        </p:blipFill>
        <p:spPr>
          <a:xfrm>
            <a:off x="5452226" y="2269229"/>
            <a:ext cx="2267621" cy="884773"/>
          </a:xfrm>
          <a:prstGeom prst="rect">
            <a:avLst/>
          </a:prstGeom>
        </p:spPr>
      </p:pic>
      <p:sp>
        <p:nvSpPr>
          <p:cNvPr id="24" name="Content Placeholder 23">
            <a:extLst>
              <a:ext uri="{FF2B5EF4-FFF2-40B4-BE49-F238E27FC236}">
                <a16:creationId xmlns:a16="http://schemas.microsoft.com/office/drawing/2014/main" id="{F71DF5ED-5065-4AD9-F108-EBAB8F9FF7D5}"/>
              </a:ext>
            </a:extLst>
          </p:cNvPr>
          <p:cNvSpPr>
            <a:spLocks noGrp="1"/>
          </p:cNvSpPr>
          <p:nvPr>
            <p:ph sz="half" idx="2"/>
          </p:nvPr>
        </p:nvSpPr>
        <p:spPr>
          <a:xfrm>
            <a:off x="598297" y="1038815"/>
            <a:ext cx="7597149" cy="4216518"/>
          </a:xfrm>
          <a:custGeom>
            <a:avLst/>
            <a:gdLst>
              <a:gd name="connsiteX0" fmla="*/ 0 w 7597149"/>
              <a:gd name="connsiteY0" fmla="*/ 0 h 4216518"/>
              <a:gd name="connsiteX1" fmla="*/ 736339 w 7597149"/>
              <a:gd name="connsiteY1" fmla="*/ 0 h 4216518"/>
              <a:gd name="connsiteX2" fmla="*/ 1472678 w 7597149"/>
              <a:gd name="connsiteY2" fmla="*/ 0 h 4216518"/>
              <a:gd name="connsiteX3" fmla="*/ 2057074 w 7597149"/>
              <a:gd name="connsiteY3" fmla="*/ 0 h 4216518"/>
              <a:gd name="connsiteX4" fmla="*/ 2413556 w 7597149"/>
              <a:gd name="connsiteY4" fmla="*/ 0 h 4216518"/>
              <a:gd name="connsiteX5" fmla="*/ 2846009 w 7597149"/>
              <a:gd name="connsiteY5" fmla="*/ 0 h 4216518"/>
              <a:gd name="connsiteX6" fmla="*/ 3430405 w 7597149"/>
              <a:gd name="connsiteY6" fmla="*/ 0 h 4216518"/>
              <a:gd name="connsiteX7" fmla="*/ 4014801 w 7597149"/>
              <a:gd name="connsiteY7" fmla="*/ 0 h 4216518"/>
              <a:gd name="connsiteX8" fmla="*/ 4675169 w 7597149"/>
              <a:gd name="connsiteY8" fmla="*/ 0 h 4216518"/>
              <a:gd name="connsiteX9" fmla="*/ 5107622 w 7597149"/>
              <a:gd name="connsiteY9" fmla="*/ 0 h 4216518"/>
              <a:gd name="connsiteX10" fmla="*/ 5540075 w 7597149"/>
              <a:gd name="connsiteY10" fmla="*/ 0 h 4216518"/>
              <a:gd name="connsiteX11" fmla="*/ 5972528 w 7597149"/>
              <a:gd name="connsiteY11" fmla="*/ 0 h 4216518"/>
              <a:gd name="connsiteX12" fmla="*/ 6556924 w 7597149"/>
              <a:gd name="connsiteY12" fmla="*/ 0 h 4216518"/>
              <a:gd name="connsiteX13" fmla="*/ 7597149 w 7597149"/>
              <a:gd name="connsiteY13" fmla="*/ 0 h 4216518"/>
              <a:gd name="connsiteX14" fmla="*/ 7597149 w 7597149"/>
              <a:gd name="connsiteY14" fmla="*/ 400569 h 4216518"/>
              <a:gd name="connsiteX15" fmla="*/ 7597149 w 7597149"/>
              <a:gd name="connsiteY15" fmla="*/ 843304 h 4216518"/>
              <a:gd name="connsiteX16" fmla="*/ 7597149 w 7597149"/>
              <a:gd name="connsiteY16" fmla="*/ 1454699 h 4216518"/>
              <a:gd name="connsiteX17" fmla="*/ 7597149 w 7597149"/>
              <a:gd name="connsiteY17" fmla="*/ 1981763 h 4216518"/>
              <a:gd name="connsiteX18" fmla="*/ 7597149 w 7597149"/>
              <a:gd name="connsiteY18" fmla="*/ 2466663 h 4216518"/>
              <a:gd name="connsiteX19" fmla="*/ 7597149 w 7597149"/>
              <a:gd name="connsiteY19" fmla="*/ 2993728 h 4216518"/>
              <a:gd name="connsiteX20" fmla="*/ 7597149 w 7597149"/>
              <a:gd name="connsiteY20" fmla="*/ 3520793 h 4216518"/>
              <a:gd name="connsiteX21" fmla="*/ 7597149 w 7597149"/>
              <a:gd name="connsiteY21" fmla="*/ 4216518 h 4216518"/>
              <a:gd name="connsiteX22" fmla="*/ 7088724 w 7597149"/>
              <a:gd name="connsiteY22" fmla="*/ 4216518 h 4216518"/>
              <a:gd name="connsiteX23" fmla="*/ 6352385 w 7597149"/>
              <a:gd name="connsiteY23" fmla="*/ 4216518 h 4216518"/>
              <a:gd name="connsiteX24" fmla="*/ 5843961 w 7597149"/>
              <a:gd name="connsiteY24" fmla="*/ 4216518 h 4216518"/>
              <a:gd name="connsiteX25" fmla="*/ 5487479 w 7597149"/>
              <a:gd name="connsiteY25" fmla="*/ 4216518 h 4216518"/>
              <a:gd name="connsiteX26" fmla="*/ 5055026 w 7597149"/>
              <a:gd name="connsiteY26" fmla="*/ 4216518 h 4216518"/>
              <a:gd name="connsiteX27" fmla="*/ 4394658 w 7597149"/>
              <a:gd name="connsiteY27" fmla="*/ 4216518 h 4216518"/>
              <a:gd name="connsiteX28" fmla="*/ 3810262 w 7597149"/>
              <a:gd name="connsiteY28" fmla="*/ 4216518 h 4216518"/>
              <a:gd name="connsiteX29" fmla="*/ 3073923 w 7597149"/>
              <a:gd name="connsiteY29" fmla="*/ 4216518 h 4216518"/>
              <a:gd name="connsiteX30" fmla="*/ 2489527 w 7597149"/>
              <a:gd name="connsiteY30" fmla="*/ 4216518 h 4216518"/>
              <a:gd name="connsiteX31" fmla="*/ 1753188 w 7597149"/>
              <a:gd name="connsiteY31" fmla="*/ 4216518 h 4216518"/>
              <a:gd name="connsiteX32" fmla="*/ 1016849 w 7597149"/>
              <a:gd name="connsiteY32" fmla="*/ 4216518 h 4216518"/>
              <a:gd name="connsiteX33" fmla="*/ 508425 w 7597149"/>
              <a:gd name="connsiteY33" fmla="*/ 4216518 h 4216518"/>
              <a:gd name="connsiteX34" fmla="*/ 0 w 7597149"/>
              <a:gd name="connsiteY34" fmla="*/ 4216518 h 4216518"/>
              <a:gd name="connsiteX35" fmla="*/ 0 w 7597149"/>
              <a:gd name="connsiteY35" fmla="*/ 3689453 h 4216518"/>
              <a:gd name="connsiteX36" fmla="*/ 0 w 7597149"/>
              <a:gd name="connsiteY36" fmla="*/ 3288884 h 4216518"/>
              <a:gd name="connsiteX37" fmla="*/ 0 w 7597149"/>
              <a:gd name="connsiteY37" fmla="*/ 2888315 h 4216518"/>
              <a:gd name="connsiteX38" fmla="*/ 0 w 7597149"/>
              <a:gd name="connsiteY38" fmla="*/ 2276920 h 4216518"/>
              <a:gd name="connsiteX39" fmla="*/ 0 w 7597149"/>
              <a:gd name="connsiteY39" fmla="*/ 1834185 h 4216518"/>
              <a:gd name="connsiteX40" fmla="*/ 0 w 7597149"/>
              <a:gd name="connsiteY40" fmla="*/ 1222790 h 4216518"/>
              <a:gd name="connsiteX41" fmla="*/ 0 w 7597149"/>
              <a:gd name="connsiteY41" fmla="*/ 822221 h 4216518"/>
              <a:gd name="connsiteX42" fmla="*/ 0 w 7597149"/>
              <a:gd name="connsiteY42" fmla="*/ 0 h 42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97149" h="4216518" fill="none" extrusionOk="0">
                <a:moveTo>
                  <a:pt x="0" y="0"/>
                </a:moveTo>
                <a:cubicBezTo>
                  <a:pt x="287878" y="-49295"/>
                  <a:pt x="580967" y="60721"/>
                  <a:pt x="736339" y="0"/>
                </a:cubicBezTo>
                <a:cubicBezTo>
                  <a:pt x="891711" y="-60721"/>
                  <a:pt x="1298071" y="22908"/>
                  <a:pt x="1472678" y="0"/>
                </a:cubicBezTo>
                <a:cubicBezTo>
                  <a:pt x="1647285" y="-22908"/>
                  <a:pt x="1765888" y="48195"/>
                  <a:pt x="2057074" y="0"/>
                </a:cubicBezTo>
                <a:cubicBezTo>
                  <a:pt x="2348260" y="-48195"/>
                  <a:pt x="2277727" y="2549"/>
                  <a:pt x="2413556" y="0"/>
                </a:cubicBezTo>
                <a:cubicBezTo>
                  <a:pt x="2549385" y="-2549"/>
                  <a:pt x="2642596" y="34574"/>
                  <a:pt x="2846009" y="0"/>
                </a:cubicBezTo>
                <a:cubicBezTo>
                  <a:pt x="3049422" y="-34574"/>
                  <a:pt x="3297606" y="17356"/>
                  <a:pt x="3430405" y="0"/>
                </a:cubicBezTo>
                <a:cubicBezTo>
                  <a:pt x="3563204" y="-17356"/>
                  <a:pt x="3732195" y="14088"/>
                  <a:pt x="4014801" y="0"/>
                </a:cubicBezTo>
                <a:cubicBezTo>
                  <a:pt x="4297407" y="-14088"/>
                  <a:pt x="4394226" y="28217"/>
                  <a:pt x="4675169" y="0"/>
                </a:cubicBezTo>
                <a:cubicBezTo>
                  <a:pt x="4956112" y="-28217"/>
                  <a:pt x="4900356" y="4174"/>
                  <a:pt x="5107622" y="0"/>
                </a:cubicBezTo>
                <a:cubicBezTo>
                  <a:pt x="5314888" y="-4174"/>
                  <a:pt x="5421061" y="20462"/>
                  <a:pt x="5540075" y="0"/>
                </a:cubicBezTo>
                <a:cubicBezTo>
                  <a:pt x="5659089" y="-20462"/>
                  <a:pt x="5868538" y="26349"/>
                  <a:pt x="5972528" y="0"/>
                </a:cubicBezTo>
                <a:cubicBezTo>
                  <a:pt x="6076518" y="-26349"/>
                  <a:pt x="6400266" y="69469"/>
                  <a:pt x="6556924" y="0"/>
                </a:cubicBezTo>
                <a:cubicBezTo>
                  <a:pt x="6713582" y="-69469"/>
                  <a:pt x="7127458" y="27772"/>
                  <a:pt x="7597149" y="0"/>
                </a:cubicBezTo>
                <a:cubicBezTo>
                  <a:pt x="7622850" y="138565"/>
                  <a:pt x="7549688" y="275733"/>
                  <a:pt x="7597149" y="400569"/>
                </a:cubicBezTo>
                <a:cubicBezTo>
                  <a:pt x="7644610" y="525405"/>
                  <a:pt x="7571749" y="634530"/>
                  <a:pt x="7597149" y="843304"/>
                </a:cubicBezTo>
                <a:cubicBezTo>
                  <a:pt x="7622549" y="1052078"/>
                  <a:pt x="7557197" y="1319485"/>
                  <a:pt x="7597149" y="1454699"/>
                </a:cubicBezTo>
                <a:cubicBezTo>
                  <a:pt x="7637101" y="1589913"/>
                  <a:pt x="7577649" y="1786537"/>
                  <a:pt x="7597149" y="1981763"/>
                </a:cubicBezTo>
                <a:cubicBezTo>
                  <a:pt x="7616649" y="2176989"/>
                  <a:pt x="7572375" y="2278109"/>
                  <a:pt x="7597149" y="2466663"/>
                </a:cubicBezTo>
                <a:cubicBezTo>
                  <a:pt x="7621923" y="2655217"/>
                  <a:pt x="7591685" y="2844568"/>
                  <a:pt x="7597149" y="2993728"/>
                </a:cubicBezTo>
                <a:cubicBezTo>
                  <a:pt x="7602613" y="3142888"/>
                  <a:pt x="7554387" y="3282871"/>
                  <a:pt x="7597149" y="3520793"/>
                </a:cubicBezTo>
                <a:cubicBezTo>
                  <a:pt x="7639911" y="3758715"/>
                  <a:pt x="7521809" y="3942203"/>
                  <a:pt x="7597149" y="4216518"/>
                </a:cubicBezTo>
                <a:cubicBezTo>
                  <a:pt x="7493661" y="4265484"/>
                  <a:pt x="7219110" y="4170431"/>
                  <a:pt x="7088724" y="4216518"/>
                </a:cubicBezTo>
                <a:cubicBezTo>
                  <a:pt x="6958339" y="4262605"/>
                  <a:pt x="6586128" y="4190090"/>
                  <a:pt x="6352385" y="4216518"/>
                </a:cubicBezTo>
                <a:cubicBezTo>
                  <a:pt x="6118642" y="4242946"/>
                  <a:pt x="5992050" y="4193981"/>
                  <a:pt x="5843961" y="4216518"/>
                </a:cubicBezTo>
                <a:cubicBezTo>
                  <a:pt x="5695872" y="4239055"/>
                  <a:pt x="5648352" y="4181642"/>
                  <a:pt x="5487479" y="4216518"/>
                </a:cubicBezTo>
                <a:cubicBezTo>
                  <a:pt x="5326606" y="4251394"/>
                  <a:pt x="5210917" y="4185528"/>
                  <a:pt x="5055026" y="4216518"/>
                </a:cubicBezTo>
                <a:cubicBezTo>
                  <a:pt x="4899135" y="4247508"/>
                  <a:pt x="4656860" y="4139890"/>
                  <a:pt x="4394658" y="4216518"/>
                </a:cubicBezTo>
                <a:cubicBezTo>
                  <a:pt x="4132456" y="4293146"/>
                  <a:pt x="3957042" y="4184173"/>
                  <a:pt x="3810262" y="4216518"/>
                </a:cubicBezTo>
                <a:cubicBezTo>
                  <a:pt x="3663482" y="4248863"/>
                  <a:pt x="3427763" y="4197240"/>
                  <a:pt x="3073923" y="4216518"/>
                </a:cubicBezTo>
                <a:cubicBezTo>
                  <a:pt x="2720083" y="4235796"/>
                  <a:pt x="2666789" y="4152260"/>
                  <a:pt x="2489527" y="4216518"/>
                </a:cubicBezTo>
                <a:cubicBezTo>
                  <a:pt x="2312265" y="4280776"/>
                  <a:pt x="1978596" y="4180564"/>
                  <a:pt x="1753188" y="4216518"/>
                </a:cubicBezTo>
                <a:cubicBezTo>
                  <a:pt x="1527780" y="4252472"/>
                  <a:pt x="1334978" y="4132636"/>
                  <a:pt x="1016849" y="4216518"/>
                </a:cubicBezTo>
                <a:cubicBezTo>
                  <a:pt x="698720" y="4300400"/>
                  <a:pt x="735776" y="4193521"/>
                  <a:pt x="508425" y="4216518"/>
                </a:cubicBezTo>
                <a:cubicBezTo>
                  <a:pt x="281074" y="4239515"/>
                  <a:pt x="138805" y="4178299"/>
                  <a:pt x="0" y="4216518"/>
                </a:cubicBezTo>
                <a:cubicBezTo>
                  <a:pt x="-33421" y="3998681"/>
                  <a:pt x="46567" y="3856115"/>
                  <a:pt x="0" y="3689453"/>
                </a:cubicBezTo>
                <a:cubicBezTo>
                  <a:pt x="-46567" y="3522792"/>
                  <a:pt x="4446" y="3479111"/>
                  <a:pt x="0" y="3288884"/>
                </a:cubicBezTo>
                <a:cubicBezTo>
                  <a:pt x="-4446" y="3098657"/>
                  <a:pt x="6959" y="3079808"/>
                  <a:pt x="0" y="2888315"/>
                </a:cubicBezTo>
                <a:cubicBezTo>
                  <a:pt x="-6959" y="2696822"/>
                  <a:pt x="46244" y="2545193"/>
                  <a:pt x="0" y="2276920"/>
                </a:cubicBezTo>
                <a:cubicBezTo>
                  <a:pt x="-46244" y="2008648"/>
                  <a:pt x="33480" y="2001941"/>
                  <a:pt x="0" y="1834185"/>
                </a:cubicBezTo>
                <a:cubicBezTo>
                  <a:pt x="-33480" y="1666430"/>
                  <a:pt x="43889" y="1498399"/>
                  <a:pt x="0" y="1222790"/>
                </a:cubicBezTo>
                <a:cubicBezTo>
                  <a:pt x="-43889" y="947182"/>
                  <a:pt x="7269" y="978699"/>
                  <a:pt x="0" y="822221"/>
                </a:cubicBezTo>
                <a:cubicBezTo>
                  <a:pt x="-7269" y="665743"/>
                  <a:pt x="25462" y="294955"/>
                  <a:pt x="0" y="0"/>
                </a:cubicBezTo>
                <a:close/>
              </a:path>
              <a:path w="7597149" h="4216518" stroke="0" extrusionOk="0">
                <a:moveTo>
                  <a:pt x="0" y="0"/>
                </a:moveTo>
                <a:cubicBezTo>
                  <a:pt x="110606" y="-5103"/>
                  <a:pt x="337255" y="17552"/>
                  <a:pt x="508425" y="0"/>
                </a:cubicBezTo>
                <a:cubicBezTo>
                  <a:pt x="679596" y="-17552"/>
                  <a:pt x="807997" y="48583"/>
                  <a:pt x="940878" y="0"/>
                </a:cubicBezTo>
                <a:cubicBezTo>
                  <a:pt x="1073759" y="-48583"/>
                  <a:pt x="1224689" y="36732"/>
                  <a:pt x="1373331" y="0"/>
                </a:cubicBezTo>
                <a:cubicBezTo>
                  <a:pt x="1521973" y="-36732"/>
                  <a:pt x="1632652" y="32026"/>
                  <a:pt x="1729812" y="0"/>
                </a:cubicBezTo>
                <a:cubicBezTo>
                  <a:pt x="1826972" y="-32026"/>
                  <a:pt x="1920424" y="35488"/>
                  <a:pt x="2086294" y="0"/>
                </a:cubicBezTo>
                <a:cubicBezTo>
                  <a:pt x="2252164" y="-35488"/>
                  <a:pt x="2302501" y="21471"/>
                  <a:pt x="2442776" y="0"/>
                </a:cubicBezTo>
                <a:cubicBezTo>
                  <a:pt x="2583051" y="-21471"/>
                  <a:pt x="2837578" y="11352"/>
                  <a:pt x="3103143" y="0"/>
                </a:cubicBezTo>
                <a:cubicBezTo>
                  <a:pt x="3368708" y="-11352"/>
                  <a:pt x="3350648" y="15045"/>
                  <a:pt x="3459625" y="0"/>
                </a:cubicBezTo>
                <a:cubicBezTo>
                  <a:pt x="3568602" y="-15045"/>
                  <a:pt x="3793713" y="27994"/>
                  <a:pt x="3892078" y="0"/>
                </a:cubicBezTo>
                <a:cubicBezTo>
                  <a:pt x="3990443" y="-27994"/>
                  <a:pt x="4129088" y="15825"/>
                  <a:pt x="4324531" y="0"/>
                </a:cubicBezTo>
                <a:cubicBezTo>
                  <a:pt x="4519974" y="-15825"/>
                  <a:pt x="4839438" y="67647"/>
                  <a:pt x="5060870" y="0"/>
                </a:cubicBezTo>
                <a:cubicBezTo>
                  <a:pt x="5282302" y="-67647"/>
                  <a:pt x="5336713" y="33158"/>
                  <a:pt x="5417352" y="0"/>
                </a:cubicBezTo>
                <a:cubicBezTo>
                  <a:pt x="5497991" y="-33158"/>
                  <a:pt x="5672237" y="32129"/>
                  <a:pt x="5773833" y="0"/>
                </a:cubicBezTo>
                <a:cubicBezTo>
                  <a:pt x="5875429" y="-32129"/>
                  <a:pt x="6221721" y="44558"/>
                  <a:pt x="6510172" y="0"/>
                </a:cubicBezTo>
                <a:cubicBezTo>
                  <a:pt x="6798623" y="-44558"/>
                  <a:pt x="6807141" y="23807"/>
                  <a:pt x="6942625" y="0"/>
                </a:cubicBezTo>
                <a:cubicBezTo>
                  <a:pt x="7078109" y="-23807"/>
                  <a:pt x="7364106" y="33500"/>
                  <a:pt x="7597149" y="0"/>
                </a:cubicBezTo>
                <a:cubicBezTo>
                  <a:pt x="7617111" y="204366"/>
                  <a:pt x="7562490" y="373715"/>
                  <a:pt x="7597149" y="611395"/>
                </a:cubicBezTo>
                <a:cubicBezTo>
                  <a:pt x="7631808" y="849076"/>
                  <a:pt x="7531965" y="1083819"/>
                  <a:pt x="7597149" y="1222790"/>
                </a:cubicBezTo>
                <a:cubicBezTo>
                  <a:pt x="7662333" y="1361762"/>
                  <a:pt x="7585429" y="1569232"/>
                  <a:pt x="7597149" y="1707690"/>
                </a:cubicBezTo>
                <a:cubicBezTo>
                  <a:pt x="7608869" y="1846148"/>
                  <a:pt x="7573912" y="2053264"/>
                  <a:pt x="7597149" y="2150424"/>
                </a:cubicBezTo>
                <a:cubicBezTo>
                  <a:pt x="7620386" y="2247584"/>
                  <a:pt x="7594883" y="2431214"/>
                  <a:pt x="7597149" y="2593159"/>
                </a:cubicBezTo>
                <a:cubicBezTo>
                  <a:pt x="7599415" y="2755105"/>
                  <a:pt x="7575479" y="2856389"/>
                  <a:pt x="7597149" y="2993728"/>
                </a:cubicBezTo>
                <a:cubicBezTo>
                  <a:pt x="7618819" y="3131067"/>
                  <a:pt x="7590978" y="3371592"/>
                  <a:pt x="7597149" y="3478627"/>
                </a:cubicBezTo>
                <a:cubicBezTo>
                  <a:pt x="7603320" y="3585662"/>
                  <a:pt x="7538990" y="4001507"/>
                  <a:pt x="7597149" y="4216518"/>
                </a:cubicBezTo>
                <a:cubicBezTo>
                  <a:pt x="7327165" y="4230378"/>
                  <a:pt x="7228993" y="4189771"/>
                  <a:pt x="7012753" y="4216518"/>
                </a:cubicBezTo>
                <a:cubicBezTo>
                  <a:pt x="6796513" y="4243265"/>
                  <a:pt x="6541773" y="4174403"/>
                  <a:pt x="6276414" y="4216518"/>
                </a:cubicBezTo>
                <a:cubicBezTo>
                  <a:pt x="6011055" y="4258633"/>
                  <a:pt x="5976892" y="4206363"/>
                  <a:pt x="5843961" y="4216518"/>
                </a:cubicBezTo>
                <a:cubicBezTo>
                  <a:pt x="5711030" y="4226673"/>
                  <a:pt x="5323690" y="4176708"/>
                  <a:pt x="5107622" y="4216518"/>
                </a:cubicBezTo>
                <a:cubicBezTo>
                  <a:pt x="4891554" y="4256328"/>
                  <a:pt x="4824805" y="4205564"/>
                  <a:pt x="4751140" y="4216518"/>
                </a:cubicBezTo>
                <a:cubicBezTo>
                  <a:pt x="4677475" y="4227472"/>
                  <a:pt x="4529307" y="4195553"/>
                  <a:pt x="4394658" y="4216518"/>
                </a:cubicBezTo>
                <a:cubicBezTo>
                  <a:pt x="4260009" y="4237483"/>
                  <a:pt x="4043471" y="4186107"/>
                  <a:pt x="3734291" y="4216518"/>
                </a:cubicBezTo>
                <a:cubicBezTo>
                  <a:pt x="3425111" y="4246929"/>
                  <a:pt x="3524587" y="4179601"/>
                  <a:pt x="3377809" y="4216518"/>
                </a:cubicBezTo>
                <a:cubicBezTo>
                  <a:pt x="3231031" y="4253435"/>
                  <a:pt x="3052223" y="4156896"/>
                  <a:pt x="2869385" y="4216518"/>
                </a:cubicBezTo>
                <a:cubicBezTo>
                  <a:pt x="2686547" y="4276140"/>
                  <a:pt x="2689605" y="4188803"/>
                  <a:pt x="2512903" y="4216518"/>
                </a:cubicBezTo>
                <a:cubicBezTo>
                  <a:pt x="2336201" y="4244233"/>
                  <a:pt x="2310759" y="4208561"/>
                  <a:pt x="2156422" y="4216518"/>
                </a:cubicBezTo>
                <a:cubicBezTo>
                  <a:pt x="2002085" y="4224475"/>
                  <a:pt x="1822396" y="4189526"/>
                  <a:pt x="1496054" y="4216518"/>
                </a:cubicBezTo>
                <a:cubicBezTo>
                  <a:pt x="1169712" y="4243510"/>
                  <a:pt x="1040972" y="4198003"/>
                  <a:pt x="835686" y="4216518"/>
                </a:cubicBezTo>
                <a:cubicBezTo>
                  <a:pt x="630400" y="4235033"/>
                  <a:pt x="326953" y="4185430"/>
                  <a:pt x="0" y="4216518"/>
                </a:cubicBezTo>
                <a:cubicBezTo>
                  <a:pt x="-30796" y="4106389"/>
                  <a:pt x="56596" y="3910712"/>
                  <a:pt x="0" y="3689453"/>
                </a:cubicBezTo>
                <a:cubicBezTo>
                  <a:pt x="-56596" y="3468195"/>
                  <a:pt x="23070" y="3244002"/>
                  <a:pt x="0" y="3078058"/>
                </a:cubicBezTo>
                <a:cubicBezTo>
                  <a:pt x="-23070" y="2912114"/>
                  <a:pt x="47597" y="2625112"/>
                  <a:pt x="0" y="2508828"/>
                </a:cubicBezTo>
                <a:cubicBezTo>
                  <a:pt x="-47597" y="2392544"/>
                  <a:pt x="45450" y="2222936"/>
                  <a:pt x="0" y="2023929"/>
                </a:cubicBezTo>
                <a:cubicBezTo>
                  <a:pt x="-45450" y="1824922"/>
                  <a:pt x="39639" y="1701663"/>
                  <a:pt x="0" y="1539029"/>
                </a:cubicBezTo>
                <a:cubicBezTo>
                  <a:pt x="-39639" y="1376395"/>
                  <a:pt x="15806" y="1224110"/>
                  <a:pt x="0" y="1096295"/>
                </a:cubicBezTo>
                <a:cubicBezTo>
                  <a:pt x="-15806" y="968480"/>
                  <a:pt x="3391" y="809841"/>
                  <a:pt x="0" y="611395"/>
                </a:cubicBezTo>
                <a:cubicBezTo>
                  <a:pt x="-3391" y="412949"/>
                  <a:pt x="1234" y="213621"/>
                  <a:pt x="0" y="0"/>
                </a:cubicBezTo>
                <a:close/>
              </a:path>
            </a:pathLst>
          </a:custGeom>
          <a:ln w="28575">
            <a:noFill/>
            <a:prstDash val="sysDot"/>
            <a:extLst>
              <a:ext uri="{C807C97D-BFC1-408E-A445-0C87EB9F89A2}">
                <ask:lineSketchStyleProps xmlns:ask="http://schemas.microsoft.com/office/drawing/2018/sketchyshapes" sd="3499211612">
                  <ask:type>
                    <ask:lineSketchScribble/>
                  </ask:type>
                </ask:lineSketchStyleProps>
              </a:ext>
            </a:extLst>
          </a:ln>
        </p:spPr>
        <p:txBody>
          <a:bodyPr vert="horz" lIns="91440" tIns="45720" rIns="91440" bIns="45720" rtlCol="0" anchor="ctr">
            <a:normAutofit/>
          </a:bodyPr>
          <a:lstStyle/>
          <a:p>
            <a:pPr marL="342900" indent="-342900">
              <a:buAutoNum type="arabicPeriod"/>
            </a:pPr>
            <a:r>
              <a:rPr lang="en-US" sz="1600" dirty="0">
                <a:cs typeface="Arial"/>
              </a:rPr>
              <a:t>Two references: focused guidelines from NAEPP/NHLBI (2020) and comprehensive guidelines Global Initiative for Asthma (updated yearly). </a:t>
            </a:r>
            <a:endParaRPr lang="en-US"/>
          </a:p>
          <a:p>
            <a:pPr marL="513715" lvl="1" indent="-170815"/>
            <a:r>
              <a:rPr lang="en-US" sz="1600" dirty="0">
                <a:cs typeface="Arial"/>
              </a:rPr>
              <a:t>These are not meant to be competing resources. Think of it as more options for tailored therapy. </a:t>
            </a:r>
          </a:p>
          <a:p>
            <a:pPr marL="513715" lvl="1" indent="-170815"/>
            <a:endParaRPr lang="en-US" sz="1600" dirty="0">
              <a:cs typeface="Arial"/>
            </a:endParaRPr>
          </a:p>
          <a:p>
            <a:pPr marL="513715" lvl="1" indent="-170815"/>
            <a:endParaRPr lang="en-US" sz="1600" dirty="0">
              <a:cs typeface="Arial"/>
            </a:endParaRPr>
          </a:p>
          <a:p>
            <a:pPr marL="513715" lvl="1" indent="-170815"/>
            <a:endParaRPr lang="en-US" sz="1600" dirty="0">
              <a:cs typeface="Arial"/>
            </a:endParaRPr>
          </a:p>
          <a:p>
            <a:pPr marL="342900" indent="-342900">
              <a:buAutoNum type="arabicPeriod"/>
            </a:pPr>
            <a:r>
              <a:rPr lang="en-US" sz="1600" dirty="0">
                <a:cs typeface="Arial"/>
              </a:rPr>
              <a:t>Steps 1-3 of asthma management can be started in primary care</a:t>
            </a:r>
          </a:p>
          <a:p>
            <a:pPr marL="342900" indent="-342900">
              <a:buAutoNum type="arabicPeriod"/>
            </a:pPr>
            <a:r>
              <a:rPr lang="en-US" sz="1600" dirty="0">
                <a:cs typeface="Arial"/>
              </a:rPr>
              <a:t>Even "mild" or "intermittent" asthma can produce severe exacerbations with the right trigger(s) e.g. severe or stacked viral infections, or allergies plus infection</a:t>
            </a:r>
          </a:p>
          <a:p>
            <a:pPr marL="800735" lvl="1" indent="-285750"/>
            <a:r>
              <a:rPr lang="en-US" sz="1600" dirty="0">
                <a:cs typeface="Arial"/>
              </a:rPr>
              <a:t>Consider as-needed inhaled steroids with illness in young children</a:t>
            </a:r>
          </a:p>
          <a:p>
            <a:pPr marL="342900" indent="-342900">
              <a:buAutoNum type="arabicPeriod"/>
            </a:pPr>
            <a:r>
              <a:rPr lang="en-US" sz="1600" dirty="0">
                <a:cs typeface="Arial"/>
              </a:rPr>
              <a:t>You may see more patients with Single Maintenance and Rescue Therapy (SMART) - one inhaler for everything! </a:t>
            </a:r>
          </a:p>
        </p:txBody>
      </p:sp>
    </p:spTree>
    <p:extLst>
      <p:ext uri="{BB962C8B-B14F-4D97-AF65-F5344CB8AC3E}">
        <p14:creationId xmlns:p14="http://schemas.microsoft.com/office/powerpoint/2010/main" val="3108731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3B2DAA-5115-1F4A-B57B-B267DC8FBAB4}"/>
              </a:ext>
            </a:extLst>
          </p:cNvPr>
          <p:cNvSpPr>
            <a:spLocks noGrp="1"/>
          </p:cNvSpPr>
          <p:nvPr>
            <p:ph type="body" idx="1"/>
          </p:nvPr>
        </p:nvSpPr>
        <p:spPr>
          <a:xfrm>
            <a:off x="466645" y="831349"/>
            <a:ext cx="3966409" cy="823912"/>
          </a:xfrm>
        </p:spPr>
        <p:txBody>
          <a:bodyPr vert="horz" lIns="91440" tIns="45720" rIns="91440" bIns="45720" rtlCol="0" anchor="ctr">
            <a:normAutofit/>
          </a:bodyPr>
          <a:lstStyle/>
          <a:p>
            <a:pPr>
              <a:lnSpc>
                <a:spcPct val="100000"/>
              </a:lnSpc>
            </a:pPr>
            <a:r>
              <a:rPr lang="en-US" sz="1400" i="1" dirty="0">
                <a:cs typeface="Arial"/>
              </a:rPr>
              <a:t>1. Mild is a misnomer</a:t>
            </a:r>
            <a:r>
              <a:rPr lang="en-US" sz="1400" dirty="0">
                <a:cs typeface="Arial"/>
              </a:rPr>
              <a:t>: Even patients</a:t>
            </a:r>
            <a:r>
              <a:rPr lang="en-US" sz="1400" dirty="0">
                <a:ea typeface="+mn-lt"/>
                <a:cs typeface="+mn-lt"/>
              </a:rPr>
              <a:t> with “mild intermittent” asthma are at risk for severe exacerbations</a:t>
            </a:r>
            <a:endParaRPr lang="en-US" sz="1600">
              <a:cs typeface="Arial" panose="020B0604020202020204"/>
            </a:endParaRPr>
          </a:p>
        </p:txBody>
      </p:sp>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466645" y="1639666"/>
            <a:ext cx="3966408" cy="3977553"/>
          </a:xfrm>
        </p:spPr>
        <p:txBody>
          <a:bodyPr vert="horz" lIns="91440" tIns="45720" rIns="91440" bIns="45720" rtlCol="0" anchor="t">
            <a:normAutofit/>
          </a:bodyPr>
          <a:lstStyle/>
          <a:p>
            <a:pPr marL="170815" indent="-170815"/>
            <a:r>
              <a:rPr lang="en-US" sz="1200" dirty="0">
                <a:cs typeface="Arial"/>
              </a:rPr>
              <a:t>It is </a:t>
            </a:r>
            <a:r>
              <a:rPr lang="en-US" sz="1200" i="1" dirty="0">
                <a:cs typeface="Arial"/>
              </a:rPr>
              <a:t>not atypical </a:t>
            </a:r>
            <a:r>
              <a:rPr lang="en-US" sz="1200" dirty="0">
                <a:cs typeface="Arial"/>
              </a:rPr>
              <a:t>for children with mild intermittent asthma to need hospital-level care for viral wheezing. These patients do </a:t>
            </a:r>
            <a:r>
              <a:rPr lang="en-US" sz="1200" i="1" dirty="0">
                <a:cs typeface="Arial"/>
              </a:rPr>
              <a:t>not </a:t>
            </a:r>
            <a:r>
              <a:rPr lang="en-US" sz="1200" dirty="0">
                <a:cs typeface="Arial"/>
              </a:rPr>
              <a:t>automatically need a pulmonary referral. </a:t>
            </a:r>
          </a:p>
          <a:p>
            <a:pPr marL="170815" indent="-170815"/>
            <a:r>
              <a:rPr lang="en-US" sz="1200" b="1" dirty="0">
                <a:solidFill>
                  <a:schemeClr val="tx2"/>
                </a:solidFill>
                <a:cs typeface="Arial"/>
              </a:rPr>
              <a:t>New Step 1 guidelines address this with recommending intermittent use of inhaled steroids: </a:t>
            </a:r>
          </a:p>
          <a:p>
            <a:pPr marL="170815" indent="-170815"/>
            <a:endParaRPr lang="en-US" sz="1200" dirty="0">
              <a:cs typeface="Arial"/>
            </a:endParaRPr>
          </a:p>
          <a:p>
            <a:pPr marL="170815" indent="-170815"/>
            <a:endParaRPr lang="en-US" sz="1200" dirty="0">
              <a:cs typeface="Arial"/>
            </a:endParaRPr>
          </a:p>
          <a:p>
            <a:pPr marL="170815" indent="-170815"/>
            <a:endParaRPr lang="en-US" sz="1200" dirty="0">
              <a:cs typeface="Arial"/>
            </a:endParaRPr>
          </a:p>
          <a:p>
            <a:pPr marL="170815" indent="-170815"/>
            <a:endParaRPr lang="en-US" sz="1200" dirty="0">
              <a:cs typeface="Arial"/>
            </a:endParaRPr>
          </a:p>
          <a:p>
            <a:pPr marL="170815" indent="-170815"/>
            <a:endParaRPr lang="en-US" sz="1200" dirty="0">
              <a:ea typeface="+mn-lt"/>
              <a:cs typeface="+mn-lt"/>
            </a:endParaRPr>
          </a:p>
          <a:p>
            <a:pPr marL="170815" indent="-170815"/>
            <a:endParaRPr lang="en-US" sz="1200" dirty="0">
              <a:ea typeface="+mn-lt"/>
              <a:cs typeface="+mn-lt"/>
            </a:endParaRPr>
          </a:p>
          <a:p>
            <a:pPr marL="170815" indent="-170815"/>
            <a:endParaRPr lang="en-US" sz="1200" dirty="0">
              <a:ea typeface="+mn-lt"/>
              <a:cs typeface="+mn-lt"/>
            </a:endParaRPr>
          </a:p>
          <a:p>
            <a:pPr marL="170815" indent="-170815"/>
            <a:r>
              <a:rPr lang="en-US" sz="1200" u="sng" dirty="0">
                <a:ea typeface="+mn-lt"/>
                <a:cs typeface="+mn-lt"/>
              </a:rPr>
              <a:t>Children with viral-induced wheezing</a:t>
            </a:r>
            <a:r>
              <a:rPr lang="en-US" sz="1200" dirty="0">
                <a:ea typeface="+mn-lt"/>
                <a:cs typeface="+mn-lt"/>
              </a:rPr>
              <a:t> (and no wheeze between illnesses):</a:t>
            </a:r>
            <a:r>
              <a:rPr lang="en-US" sz="1200" i="1" dirty="0">
                <a:ea typeface="+mn-lt"/>
                <a:cs typeface="+mn-lt"/>
              </a:rPr>
              <a:t> Intermittent ICS plus as-needed short-acting beta-agonist led to 33% reduced risk of asthma exacerbations requiring oral steroids.</a:t>
            </a:r>
            <a:endParaRPr lang="en-US" sz="1600" i="1" dirty="0">
              <a:cs typeface="Arial"/>
            </a:endParaRPr>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a:xfrm>
            <a:off x="339916" y="217761"/>
            <a:ext cx="8342882" cy="827499"/>
          </a:xfrm>
        </p:spPr>
        <p:txBody>
          <a:bodyPr>
            <a:normAutofit/>
          </a:bodyPr>
          <a:lstStyle/>
          <a:p>
            <a:r>
              <a:rPr lang="en-US" dirty="0">
                <a:latin typeface="Arial Black"/>
              </a:rPr>
              <a:t>Guideline Highlights Age 0-4</a:t>
            </a:r>
            <a:endParaRPr lang="en-US" dirty="0"/>
          </a:p>
        </p:txBody>
      </p:sp>
      <p:pic>
        <p:nvPicPr>
          <p:cNvPr id="8" name="Picture 7" descr="A blue and white card with white text&#10;&#10;Description automatically generated">
            <a:extLst>
              <a:ext uri="{FF2B5EF4-FFF2-40B4-BE49-F238E27FC236}">
                <a16:creationId xmlns:a16="http://schemas.microsoft.com/office/drawing/2014/main" id="{91C9906D-BB7F-AFFE-310B-C0C92454949D}"/>
              </a:ext>
            </a:extLst>
          </p:cNvPr>
          <p:cNvPicPr>
            <a:picLocks noChangeAspect="1"/>
          </p:cNvPicPr>
          <p:nvPr/>
        </p:nvPicPr>
        <p:blipFill rotWithShape="1">
          <a:blip r:embed="rId3"/>
          <a:srcRect l="14403" t="29426" r="71650" b="29925"/>
          <a:stretch/>
        </p:blipFill>
        <p:spPr>
          <a:xfrm>
            <a:off x="1589969" y="2919399"/>
            <a:ext cx="1543267" cy="1646998"/>
          </a:xfrm>
          <a:prstGeom prst="rect">
            <a:avLst/>
          </a:prstGeom>
        </p:spPr>
      </p:pic>
      <p:sp>
        <p:nvSpPr>
          <p:cNvPr id="12" name="Text Placeholder 11">
            <a:extLst>
              <a:ext uri="{FF2B5EF4-FFF2-40B4-BE49-F238E27FC236}">
                <a16:creationId xmlns:a16="http://schemas.microsoft.com/office/drawing/2014/main" id="{266B1ACC-323F-7276-9EB5-8F8BDFA3375D}"/>
              </a:ext>
            </a:extLst>
          </p:cNvPr>
          <p:cNvSpPr>
            <a:spLocks noGrp="1"/>
          </p:cNvSpPr>
          <p:nvPr>
            <p:ph type="body" sz="quarter" idx="3"/>
          </p:nvPr>
        </p:nvSpPr>
        <p:spPr>
          <a:xfrm>
            <a:off x="4683756" y="829532"/>
            <a:ext cx="4052235" cy="706759"/>
          </a:xfrm>
        </p:spPr>
        <p:txBody>
          <a:bodyPr vert="horz" lIns="91440" tIns="45720" rIns="91440" bIns="45720" rtlCol="0" anchor="ctr">
            <a:normAutofit/>
          </a:bodyPr>
          <a:lstStyle/>
          <a:p>
            <a:pPr>
              <a:lnSpc>
                <a:spcPct val="100000"/>
              </a:lnSpc>
            </a:pPr>
            <a:r>
              <a:rPr lang="en-US" sz="1400">
                <a:cs typeface="Arial"/>
              </a:rPr>
              <a:t>2. It is appropriate to start daily low-dose ICS </a:t>
            </a:r>
            <a:r>
              <a:rPr lang="en-US" sz="1400" dirty="0">
                <a:cs typeface="Arial"/>
              </a:rPr>
              <a:t>in the primary care setting </a:t>
            </a:r>
          </a:p>
        </p:txBody>
      </p:sp>
      <p:pic>
        <p:nvPicPr>
          <p:cNvPr id="10" name="Picture 9">
            <a:extLst>
              <a:ext uri="{FF2B5EF4-FFF2-40B4-BE49-F238E27FC236}">
                <a16:creationId xmlns:a16="http://schemas.microsoft.com/office/drawing/2014/main" id="{F054D9EE-2E98-2D58-237C-1B6657DA0E06}"/>
              </a:ext>
            </a:extLst>
          </p:cNvPr>
          <p:cNvPicPr>
            <a:picLocks noChangeAspect="1"/>
          </p:cNvPicPr>
          <p:nvPr/>
        </p:nvPicPr>
        <p:blipFill rotWithShape="1">
          <a:blip r:embed="rId4"/>
          <a:srcRect l="26840" t="21972" r="58364" b="46574"/>
          <a:stretch/>
        </p:blipFill>
        <p:spPr>
          <a:xfrm>
            <a:off x="6015115" y="1491017"/>
            <a:ext cx="1280998" cy="1035070"/>
          </a:xfrm>
          <a:prstGeom prst="rect">
            <a:avLst/>
          </a:prstGeom>
        </p:spPr>
      </p:pic>
      <p:pic>
        <p:nvPicPr>
          <p:cNvPr id="15" name="Content Placeholder 14" descr="A screenshot of a phone&#10;&#10;Description automatically generated">
            <a:extLst>
              <a:ext uri="{FF2B5EF4-FFF2-40B4-BE49-F238E27FC236}">
                <a16:creationId xmlns:a16="http://schemas.microsoft.com/office/drawing/2014/main" id="{D4D3CD17-A11B-62B2-1B06-C6C9F16A3E7E}"/>
              </a:ext>
            </a:extLst>
          </p:cNvPr>
          <p:cNvPicPr>
            <a:picLocks noGrp="1" noChangeAspect="1"/>
          </p:cNvPicPr>
          <p:nvPr>
            <p:ph sz="quarter" idx="4"/>
          </p:nvPr>
        </p:nvPicPr>
        <p:blipFill>
          <a:blip r:embed="rId5"/>
          <a:stretch>
            <a:fillRect/>
          </a:stretch>
        </p:blipFill>
        <p:spPr>
          <a:xfrm>
            <a:off x="6015813" y="4105189"/>
            <a:ext cx="1287912" cy="1732513"/>
          </a:xfrm>
        </p:spPr>
      </p:pic>
      <p:sp>
        <p:nvSpPr>
          <p:cNvPr id="14" name="Text Placeholder 3">
            <a:extLst>
              <a:ext uri="{FF2B5EF4-FFF2-40B4-BE49-F238E27FC236}">
                <a16:creationId xmlns:a16="http://schemas.microsoft.com/office/drawing/2014/main" id="{34F2AF60-CC4C-94CB-7D24-63060AADC823}"/>
              </a:ext>
            </a:extLst>
          </p:cNvPr>
          <p:cNvSpPr txBox="1">
            <a:spLocks/>
          </p:cNvSpPr>
          <p:nvPr/>
        </p:nvSpPr>
        <p:spPr>
          <a:xfrm>
            <a:off x="4692271" y="2802987"/>
            <a:ext cx="4052235" cy="540577"/>
          </a:xfrm>
          <a:prstGeom prst="rect">
            <a:avLst/>
          </a:prstGeom>
        </p:spPr>
        <p:txBody>
          <a:bodyPr vert="horz" lIns="91440" tIns="45720" rIns="91440" bIns="45720" rtlCol="0" anchor="ctr">
            <a:normAutofit/>
          </a:bodyPr>
          <a:lstStyle>
            <a:lvl1pPr marL="0" indent="0" algn="l" defTabSz="685766" rtl="0" eaLnBrk="1" latinLnBrk="0" hangingPunct="1">
              <a:lnSpc>
                <a:spcPct val="90000"/>
              </a:lnSpc>
              <a:spcBef>
                <a:spcPts val="750"/>
              </a:spcBef>
              <a:buClr>
                <a:schemeClr val="tx2"/>
              </a:buClr>
              <a:buFont typeface="Arial" panose="020B0604020202020204" pitchFamily="34" charset="0"/>
              <a:buNone/>
              <a:defRPr sz="1800" b="1" kern="1200">
                <a:solidFill>
                  <a:schemeClr val="tx1"/>
                </a:solidFill>
                <a:latin typeface="+mn-lt"/>
                <a:ea typeface="+mn-ea"/>
                <a:cs typeface="+mn-cs"/>
              </a:defRPr>
            </a:lvl1pPr>
            <a:lvl2pPr marL="342884" indent="0" algn="l" defTabSz="685766" rtl="0" eaLnBrk="1" latinLnBrk="0" hangingPunct="1">
              <a:lnSpc>
                <a:spcPct val="90000"/>
              </a:lnSpc>
              <a:spcBef>
                <a:spcPts val="375"/>
              </a:spcBef>
              <a:buClr>
                <a:schemeClr val="tx2"/>
              </a:buClr>
              <a:buFont typeface="Arial" panose="020B0604020202020204" pitchFamily="34" charset="0"/>
              <a:buNone/>
              <a:defRPr sz="1500" b="1" kern="1200">
                <a:solidFill>
                  <a:schemeClr val="tx1"/>
                </a:solidFill>
                <a:latin typeface="+mn-lt"/>
                <a:ea typeface="+mn-ea"/>
                <a:cs typeface="+mn-cs"/>
              </a:defRPr>
            </a:lvl2pPr>
            <a:lvl3pPr marL="685766" indent="0" algn="l" defTabSz="685766" rtl="0" eaLnBrk="1" latinLnBrk="0" hangingPunct="1">
              <a:lnSpc>
                <a:spcPct val="90000"/>
              </a:lnSpc>
              <a:spcBef>
                <a:spcPts val="375"/>
              </a:spcBef>
              <a:buClr>
                <a:schemeClr val="tx2"/>
              </a:buClr>
              <a:buFont typeface="Arial" panose="020B0604020202020204" pitchFamily="34" charset="0"/>
              <a:buNone/>
              <a:defRPr sz="1350" b="1" kern="1200">
                <a:solidFill>
                  <a:schemeClr val="tx1"/>
                </a:solidFill>
                <a:latin typeface="+mn-lt"/>
                <a:ea typeface="+mn-ea"/>
                <a:cs typeface="+mn-cs"/>
              </a:defRPr>
            </a:lvl3pPr>
            <a:lvl4pPr marL="1028649" indent="0" algn="l" defTabSz="685766" rtl="0" eaLnBrk="1" latinLnBrk="0" hangingPunct="1">
              <a:lnSpc>
                <a:spcPct val="90000"/>
              </a:lnSpc>
              <a:spcBef>
                <a:spcPts val="375"/>
              </a:spcBef>
              <a:buClr>
                <a:schemeClr val="tx2"/>
              </a:buClr>
              <a:buFont typeface="Arial" panose="020B0604020202020204" pitchFamily="34" charset="0"/>
              <a:buNone/>
              <a:defRPr sz="1200" b="1" kern="1200">
                <a:solidFill>
                  <a:schemeClr val="tx1"/>
                </a:solidFill>
                <a:latin typeface="+mn-lt"/>
                <a:ea typeface="+mn-ea"/>
                <a:cs typeface="+mn-cs"/>
              </a:defRPr>
            </a:lvl4pPr>
            <a:lvl5pPr marL="1371532" indent="0" algn="l" defTabSz="685766" rtl="0" eaLnBrk="1" latinLnBrk="0" hangingPunct="1">
              <a:lnSpc>
                <a:spcPct val="90000"/>
              </a:lnSpc>
              <a:spcBef>
                <a:spcPts val="375"/>
              </a:spcBef>
              <a:buClr>
                <a:schemeClr val="tx2"/>
              </a:buClr>
              <a:buFont typeface="Arial" panose="020B0604020202020204" pitchFamily="34" charset="0"/>
              <a:buNone/>
              <a:defRPr sz="1200" b="1" kern="1200">
                <a:solidFill>
                  <a:schemeClr val="tx1"/>
                </a:solidFill>
                <a:latin typeface="+mn-lt"/>
                <a:ea typeface="+mn-ea"/>
                <a:cs typeface="+mn-cs"/>
              </a:defRPr>
            </a:lvl5pPr>
            <a:lvl6pPr marL="1714415" indent="0" algn="l" defTabSz="685766"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nSpc>
                <a:spcPct val="110000"/>
              </a:lnSpc>
            </a:pPr>
            <a:r>
              <a:rPr lang="en-US" sz="1400" dirty="0">
                <a:cs typeface="Arial"/>
              </a:rPr>
              <a:t>3. Three options for step 3</a:t>
            </a:r>
          </a:p>
        </p:txBody>
      </p:sp>
      <p:sp>
        <p:nvSpPr>
          <p:cNvPr id="5" name="Content Placeholder 2">
            <a:extLst>
              <a:ext uri="{FF2B5EF4-FFF2-40B4-BE49-F238E27FC236}">
                <a16:creationId xmlns:a16="http://schemas.microsoft.com/office/drawing/2014/main" id="{C88B200E-2920-E65F-ED4E-49C8B7703864}"/>
              </a:ext>
            </a:extLst>
          </p:cNvPr>
          <p:cNvSpPr txBox="1">
            <a:spLocks/>
          </p:cNvSpPr>
          <p:nvPr/>
        </p:nvSpPr>
        <p:spPr>
          <a:xfrm>
            <a:off x="4717141" y="3174616"/>
            <a:ext cx="3966408" cy="2161632"/>
          </a:xfrm>
          <a:prstGeom prst="rect">
            <a:avLst/>
          </a:prstGeom>
        </p:spPr>
        <p:txBody>
          <a:bodyPr vert="horz" lIns="91440" tIns="45720" rIns="91440" bIns="45720" rtlCol="0" anchor="t">
            <a:normAutofit/>
          </a:bodyPr>
          <a:lst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0815" indent="-170815"/>
            <a:r>
              <a:rPr lang="en-US" sz="1200" dirty="0">
                <a:cs typeface="Arial"/>
              </a:rPr>
              <a:t>Daily low-dose ICS + montelukast</a:t>
            </a:r>
          </a:p>
          <a:p>
            <a:pPr marL="170815" indent="-170815"/>
            <a:r>
              <a:rPr lang="en-US" sz="1200" dirty="0">
                <a:cs typeface="Arial"/>
              </a:rPr>
              <a:t>Daily medium-dose ICS</a:t>
            </a:r>
          </a:p>
          <a:p>
            <a:pPr marL="170815" indent="-170815"/>
            <a:r>
              <a:rPr lang="en-US" sz="1200" dirty="0">
                <a:cs typeface="Arial"/>
              </a:rPr>
              <a:t>Daily low-dose ICS-LABA</a:t>
            </a:r>
          </a:p>
        </p:txBody>
      </p:sp>
      <p:sp>
        <p:nvSpPr>
          <p:cNvPr id="4" name="Rectangle 3">
            <a:extLst>
              <a:ext uri="{FF2B5EF4-FFF2-40B4-BE49-F238E27FC236}">
                <a16:creationId xmlns:a16="http://schemas.microsoft.com/office/drawing/2014/main" id="{5D47FD01-8875-38A7-05FE-80209C453AF2}"/>
              </a:ext>
            </a:extLst>
          </p:cNvPr>
          <p:cNvSpPr/>
          <p:nvPr/>
        </p:nvSpPr>
        <p:spPr>
          <a:xfrm>
            <a:off x="462642" y="879928"/>
            <a:ext cx="3973287" cy="4735286"/>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49021C-F7A6-B23F-797B-EAEC04757A7C}"/>
              </a:ext>
            </a:extLst>
          </p:cNvPr>
          <p:cNvSpPr/>
          <p:nvPr/>
        </p:nvSpPr>
        <p:spPr>
          <a:xfrm>
            <a:off x="4680855" y="879927"/>
            <a:ext cx="3973287" cy="1805215"/>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FEEC52-C7FE-3EE1-9549-C8C2818EB690}"/>
              </a:ext>
            </a:extLst>
          </p:cNvPr>
          <p:cNvSpPr/>
          <p:nvPr/>
        </p:nvSpPr>
        <p:spPr>
          <a:xfrm>
            <a:off x="4680854" y="2803069"/>
            <a:ext cx="3973287" cy="3175000"/>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70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3B2DAA-5115-1F4A-B57B-B267DC8FBAB4}"/>
              </a:ext>
            </a:extLst>
          </p:cNvPr>
          <p:cNvSpPr>
            <a:spLocks noGrp="1"/>
          </p:cNvSpPr>
          <p:nvPr>
            <p:ph type="body" idx="1"/>
          </p:nvPr>
        </p:nvSpPr>
        <p:spPr>
          <a:xfrm>
            <a:off x="494077" y="890909"/>
            <a:ext cx="3966409" cy="787336"/>
          </a:xfrm>
        </p:spPr>
        <p:txBody>
          <a:bodyPr vert="horz" lIns="91440" tIns="45720" rIns="91440" bIns="45720" rtlCol="0" anchor="ctr">
            <a:normAutofit/>
          </a:bodyPr>
          <a:lstStyle/>
          <a:p>
            <a:r>
              <a:rPr lang="en-US" sz="1400" dirty="0">
                <a:cs typeface="Arial"/>
              </a:rPr>
              <a:t>1. NAEPP deemed there was </a:t>
            </a:r>
            <a:r>
              <a:rPr lang="en-US" sz="1400" i="1" dirty="0">
                <a:cs typeface="Arial"/>
              </a:rPr>
              <a:t>insufficient </a:t>
            </a:r>
            <a:r>
              <a:rPr lang="en-US" sz="1400" dirty="0">
                <a:cs typeface="Arial"/>
              </a:rPr>
              <a:t>evidence to recommend as-needed ICS in Step 1 for children age 5-11</a:t>
            </a:r>
            <a:endParaRPr lang="en-US"/>
          </a:p>
        </p:txBody>
      </p:sp>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492696" y="3141888"/>
            <a:ext cx="3771024" cy="3134873"/>
          </a:xfrm>
        </p:spPr>
        <p:txBody>
          <a:bodyPr vert="horz" lIns="91440" tIns="45720" rIns="91440" bIns="45720" rtlCol="0" anchor="t">
            <a:normAutofit/>
          </a:bodyPr>
          <a:lstStyle/>
          <a:p>
            <a:pPr marL="170815" indent="-170815">
              <a:lnSpc>
                <a:spcPct val="100000"/>
              </a:lnSpc>
            </a:pPr>
            <a:r>
              <a:rPr lang="en-US" sz="1200" b="1" dirty="0">
                <a:solidFill>
                  <a:schemeClr val="tx2"/>
                </a:solidFill>
                <a:cs typeface="Arial"/>
              </a:rPr>
              <a:t>It is </a:t>
            </a:r>
            <a:r>
              <a:rPr lang="en-US" sz="1200" b="1" i="1" dirty="0">
                <a:solidFill>
                  <a:schemeClr val="tx2"/>
                </a:solidFill>
                <a:cs typeface="Arial"/>
              </a:rPr>
              <a:t>still </a:t>
            </a:r>
            <a:r>
              <a:rPr lang="en-US" sz="1200" b="1" dirty="0">
                <a:solidFill>
                  <a:schemeClr val="tx2"/>
                </a:solidFill>
                <a:cs typeface="Arial"/>
              </a:rPr>
              <a:t>reasonable to consider as-needed low dose ICS in children who struggle with exacerbations but are otherwise asymptomatic for most of the year. </a:t>
            </a:r>
            <a:r>
              <a:rPr lang="en-US" sz="1200" dirty="0">
                <a:cs typeface="Arial"/>
              </a:rPr>
              <a:t>Be aware that GINA (international) guidelines </a:t>
            </a:r>
            <a:r>
              <a:rPr lang="en-US" sz="1200" u="sng" dirty="0">
                <a:cs typeface="Arial"/>
              </a:rPr>
              <a:t>do</a:t>
            </a:r>
            <a:r>
              <a:rPr lang="en-US" sz="1200" dirty="0">
                <a:cs typeface="Arial"/>
              </a:rPr>
              <a:t> recommend intermittent ICS for this age group</a:t>
            </a:r>
            <a:endParaRPr lang="en-US" sz="1200" i="1" dirty="0">
              <a:cs typeface="Arial"/>
            </a:endParaRPr>
          </a:p>
          <a:p>
            <a:pPr marL="170815" indent="-170815">
              <a:lnSpc>
                <a:spcPct val="100000"/>
              </a:lnSpc>
            </a:pPr>
            <a:r>
              <a:rPr lang="en-US" sz="1200" dirty="0">
                <a:cs typeface="Arial"/>
              </a:rPr>
              <a:t>TREXA trial (Martinez et al, Lancet 2011): </a:t>
            </a:r>
            <a:r>
              <a:rPr lang="en-US" sz="1200" i="1" dirty="0">
                <a:cs typeface="Arial"/>
              </a:rPr>
              <a:t>Inhaled corticosteroids</a:t>
            </a:r>
            <a:r>
              <a:rPr lang="en-US" sz="1200" dirty="0">
                <a:cs typeface="Arial"/>
              </a:rPr>
              <a:t> </a:t>
            </a:r>
            <a:r>
              <a:rPr lang="en-US" sz="1200" i="1" dirty="0">
                <a:ea typeface="+mn-lt"/>
                <a:cs typeface="+mn-lt"/>
              </a:rPr>
              <a:t>as rescue medication with albuterol might be an effective step-down strategy for children with well controlled, mild asthma because it is more effective at reducing exacerbations than use of rescue albuterol alone (probability of exacerbation 35% vs 49%) </a:t>
            </a:r>
            <a:endParaRPr lang="en-US" sz="1200" dirty="0">
              <a:ea typeface="+mn-lt"/>
              <a:cs typeface="+mn-lt"/>
            </a:endParaRPr>
          </a:p>
        </p:txBody>
      </p:sp>
      <p:sp>
        <p:nvSpPr>
          <p:cNvPr id="5" name="Content Placeholder 4">
            <a:extLst>
              <a:ext uri="{FF2B5EF4-FFF2-40B4-BE49-F238E27FC236}">
                <a16:creationId xmlns:a16="http://schemas.microsoft.com/office/drawing/2014/main" id="{A385A714-91A0-ED48-8BEA-E93B54B83713}"/>
              </a:ext>
            </a:extLst>
          </p:cNvPr>
          <p:cNvSpPr>
            <a:spLocks noGrp="1"/>
          </p:cNvSpPr>
          <p:nvPr>
            <p:ph sz="quarter" idx="4"/>
          </p:nvPr>
        </p:nvSpPr>
        <p:spPr>
          <a:xfrm>
            <a:off x="4603346" y="3939820"/>
            <a:ext cx="3867099" cy="2742644"/>
          </a:xfrm>
        </p:spPr>
        <p:txBody>
          <a:bodyPr vert="horz" lIns="91440" tIns="45720" rIns="91440" bIns="45720" rtlCol="0" anchor="ctr">
            <a:noAutofit/>
          </a:bodyPr>
          <a:lstStyle/>
          <a:p>
            <a:pPr marL="170815" indent="-170815">
              <a:lnSpc>
                <a:spcPct val="100000"/>
              </a:lnSpc>
            </a:pPr>
            <a:r>
              <a:rPr lang="en-US" sz="1200" b="1" dirty="0">
                <a:solidFill>
                  <a:schemeClr val="tx2"/>
                </a:solidFill>
                <a:cs typeface="Arial"/>
              </a:rPr>
              <a:t>Prescribe or continue daily ICS at medium dose, or low dose ICS + montelukast, if this is keeping the child well-controlled.</a:t>
            </a:r>
            <a:endParaRPr lang="en-US">
              <a:solidFill>
                <a:schemeClr val="tx2"/>
              </a:solidFill>
            </a:endParaRPr>
          </a:p>
          <a:p>
            <a:pPr marL="170815" indent="-170815">
              <a:lnSpc>
                <a:spcPct val="100000"/>
              </a:lnSpc>
            </a:pPr>
            <a:r>
              <a:rPr lang="en-US" sz="1200" dirty="0">
                <a:cs typeface="Arial"/>
              </a:rPr>
              <a:t>Monitor for neuropsychiatric effects if using LTRA (montelukast) </a:t>
            </a:r>
          </a:p>
          <a:p>
            <a:pPr marL="170815" indent="-170815">
              <a:lnSpc>
                <a:spcPct val="100000"/>
              </a:lnSpc>
            </a:pPr>
            <a:r>
              <a:rPr lang="en-US" sz="1200" b="1" dirty="0">
                <a:solidFill>
                  <a:schemeClr val="tx2"/>
                </a:solidFill>
                <a:cs typeface="Arial"/>
              </a:rPr>
              <a:t>Low-dose ICS-LABA for maintenance plus rescue (MART) is an option if flares are difficult to manage</a:t>
            </a:r>
            <a:r>
              <a:rPr lang="en-US" sz="1200" dirty="0">
                <a:cs typeface="Arial"/>
              </a:rPr>
              <a:t>: </a:t>
            </a:r>
            <a:r>
              <a:rPr lang="en-US" sz="1200" i="1" dirty="0">
                <a:cs typeface="Arial"/>
              </a:rPr>
              <a:t>Children using MART had 45% reduced risk of exacerbation compared to those using [ICS/LABA + SABA], and 47% reduced risk compared to those taking [high-dose ICS + SABA]</a:t>
            </a:r>
            <a:endParaRPr lang="en-US" sz="1200" i="1">
              <a:cs typeface="Arial"/>
            </a:endParaRPr>
          </a:p>
          <a:p>
            <a:pPr marL="170815" indent="-170815">
              <a:lnSpc>
                <a:spcPct val="100000"/>
              </a:lnSpc>
            </a:pPr>
            <a:endParaRPr lang="en-US" sz="1200" dirty="0">
              <a:cs typeface="Arial"/>
            </a:endParaRPr>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a:xfrm>
            <a:off x="339916" y="217761"/>
            <a:ext cx="8342882" cy="827499"/>
          </a:xfrm>
        </p:spPr>
        <p:txBody>
          <a:bodyPr>
            <a:normAutofit/>
          </a:bodyPr>
          <a:lstStyle/>
          <a:p>
            <a:r>
              <a:rPr lang="en-US" dirty="0">
                <a:latin typeface="Arial Black"/>
              </a:rPr>
              <a:t>Guideline Highlights Age 5-11</a:t>
            </a:r>
            <a:endParaRPr lang="en-US" dirty="0"/>
          </a:p>
        </p:txBody>
      </p:sp>
      <p:sp>
        <p:nvSpPr>
          <p:cNvPr id="12" name="Text Placeholder 11">
            <a:extLst>
              <a:ext uri="{FF2B5EF4-FFF2-40B4-BE49-F238E27FC236}">
                <a16:creationId xmlns:a16="http://schemas.microsoft.com/office/drawing/2014/main" id="{266B1ACC-323F-7276-9EB5-8F8BDFA3375D}"/>
              </a:ext>
            </a:extLst>
          </p:cNvPr>
          <p:cNvSpPr>
            <a:spLocks noGrp="1"/>
          </p:cNvSpPr>
          <p:nvPr>
            <p:ph type="body" sz="quarter" idx="3"/>
          </p:nvPr>
        </p:nvSpPr>
        <p:spPr>
          <a:xfrm>
            <a:off x="4607229" y="726285"/>
            <a:ext cx="4125387" cy="926215"/>
          </a:xfrm>
        </p:spPr>
        <p:txBody>
          <a:bodyPr vert="horz" lIns="91440" tIns="45720" rIns="91440" bIns="45720" rtlCol="0" anchor="ctr">
            <a:normAutofit/>
          </a:bodyPr>
          <a:lstStyle/>
          <a:p>
            <a:pPr>
              <a:lnSpc>
                <a:spcPct val="100000"/>
              </a:lnSpc>
              <a:spcBef>
                <a:spcPts val="0"/>
              </a:spcBef>
            </a:pPr>
            <a:r>
              <a:rPr lang="en-US" sz="1400" dirty="0">
                <a:cs typeface="Arial" panose="020B0604020202020204"/>
              </a:rPr>
              <a:t>2. Children using low-dose MART had significantly reduced risk of flares</a:t>
            </a:r>
          </a:p>
        </p:txBody>
      </p:sp>
      <p:pic>
        <p:nvPicPr>
          <p:cNvPr id="7" name="Content Placeholder 10" descr="A chart with text overlay&#10;&#10;Description automatically generated">
            <a:extLst>
              <a:ext uri="{FF2B5EF4-FFF2-40B4-BE49-F238E27FC236}">
                <a16:creationId xmlns:a16="http://schemas.microsoft.com/office/drawing/2014/main" id="{4842F274-6D45-25A7-1BF9-3C741970176E}"/>
              </a:ext>
            </a:extLst>
          </p:cNvPr>
          <p:cNvPicPr>
            <a:picLocks noChangeAspect="1"/>
          </p:cNvPicPr>
          <p:nvPr/>
        </p:nvPicPr>
        <p:blipFill rotWithShape="1">
          <a:blip r:embed="rId2"/>
          <a:srcRect l="11889" t="25676" r="73514" b="46959"/>
          <a:stretch/>
        </p:blipFill>
        <p:spPr>
          <a:xfrm>
            <a:off x="744597" y="1848657"/>
            <a:ext cx="1263797" cy="1055352"/>
          </a:xfrm>
          <a:prstGeom prst="rect">
            <a:avLst/>
          </a:prstGeom>
        </p:spPr>
      </p:pic>
      <p:pic>
        <p:nvPicPr>
          <p:cNvPr id="9" name="Picture 8" descr="A chart with text overlay&#10;&#10;Description automatically generated">
            <a:extLst>
              <a:ext uri="{FF2B5EF4-FFF2-40B4-BE49-F238E27FC236}">
                <a16:creationId xmlns:a16="http://schemas.microsoft.com/office/drawing/2014/main" id="{4A0560FE-6D10-AFA7-EA9D-96F644B11259}"/>
              </a:ext>
            </a:extLst>
          </p:cNvPr>
          <p:cNvPicPr>
            <a:picLocks noChangeAspect="1"/>
          </p:cNvPicPr>
          <p:nvPr/>
        </p:nvPicPr>
        <p:blipFill rotWithShape="1">
          <a:blip r:embed="rId3"/>
          <a:srcRect l="15463" t="48634" r="71356" b="30661"/>
          <a:stretch/>
        </p:blipFill>
        <p:spPr>
          <a:xfrm>
            <a:off x="2377058" y="1845440"/>
            <a:ext cx="1354706" cy="1060967"/>
          </a:xfrm>
          <a:prstGeom prst="rect">
            <a:avLst/>
          </a:prstGeom>
        </p:spPr>
      </p:pic>
      <p:pic>
        <p:nvPicPr>
          <p:cNvPr id="13" name="Content Placeholder 10" descr="A chart with text overlay&#10;&#10;Description automatically generated">
            <a:extLst>
              <a:ext uri="{FF2B5EF4-FFF2-40B4-BE49-F238E27FC236}">
                <a16:creationId xmlns:a16="http://schemas.microsoft.com/office/drawing/2014/main" id="{1A0D47BF-287E-62F7-1507-8573A89D9757}"/>
              </a:ext>
            </a:extLst>
          </p:cNvPr>
          <p:cNvPicPr>
            <a:picLocks noChangeAspect="1"/>
          </p:cNvPicPr>
          <p:nvPr/>
        </p:nvPicPr>
        <p:blipFill rotWithShape="1">
          <a:blip r:embed="rId2"/>
          <a:srcRect l="41384" t="21959" r="44319"/>
          <a:stretch/>
        </p:blipFill>
        <p:spPr>
          <a:xfrm>
            <a:off x="5973082" y="1414208"/>
            <a:ext cx="1036621" cy="2525047"/>
          </a:xfrm>
          <a:prstGeom prst="rect">
            <a:avLst/>
          </a:prstGeom>
        </p:spPr>
      </p:pic>
      <p:sp>
        <p:nvSpPr>
          <p:cNvPr id="8" name="Rectangle 7">
            <a:extLst>
              <a:ext uri="{FF2B5EF4-FFF2-40B4-BE49-F238E27FC236}">
                <a16:creationId xmlns:a16="http://schemas.microsoft.com/office/drawing/2014/main" id="{C9FDF36B-1044-E00C-12E7-C210677D2C54}"/>
              </a:ext>
            </a:extLst>
          </p:cNvPr>
          <p:cNvSpPr/>
          <p:nvPr/>
        </p:nvSpPr>
        <p:spPr>
          <a:xfrm>
            <a:off x="489855" y="888998"/>
            <a:ext cx="3773716" cy="4898572"/>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B0ADFF-609B-968E-4613-7E30DA478232}"/>
              </a:ext>
            </a:extLst>
          </p:cNvPr>
          <p:cNvSpPr/>
          <p:nvPr/>
        </p:nvSpPr>
        <p:spPr>
          <a:xfrm>
            <a:off x="4535712" y="888998"/>
            <a:ext cx="3973287" cy="5624286"/>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369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3B2DAA-5115-1F4A-B57B-B267DC8FBAB4}"/>
              </a:ext>
            </a:extLst>
          </p:cNvPr>
          <p:cNvSpPr>
            <a:spLocks noGrp="1"/>
          </p:cNvSpPr>
          <p:nvPr>
            <p:ph type="body" idx="1"/>
          </p:nvPr>
        </p:nvSpPr>
        <p:spPr>
          <a:xfrm>
            <a:off x="4432250" y="986010"/>
            <a:ext cx="4468145" cy="735174"/>
          </a:xfrm>
        </p:spPr>
        <p:txBody>
          <a:bodyPr vert="horz" lIns="91440" tIns="45720" rIns="91440" bIns="45720" rtlCol="0" anchor="ctr">
            <a:noAutofit/>
          </a:bodyPr>
          <a:lstStyle/>
          <a:p>
            <a:pPr>
              <a:lnSpc>
                <a:spcPct val="120000"/>
              </a:lnSpc>
            </a:pPr>
            <a:r>
              <a:rPr lang="en-US" sz="1400" dirty="0">
                <a:ea typeface="+mn-lt"/>
                <a:cs typeface="+mn-lt"/>
              </a:rPr>
              <a:t>1. Patients who have mild intermittent or persistent asthma may still have significant exacerbations. </a:t>
            </a:r>
            <a:endParaRPr lang="en-US" sz="1400" dirty="0">
              <a:cs typeface="Arial"/>
            </a:endParaRPr>
          </a:p>
        </p:txBody>
      </p:sp>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4432562" y="1841871"/>
            <a:ext cx="4097594" cy="4601507"/>
          </a:xfrm>
        </p:spPr>
        <p:txBody>
          <a:bodyPr vert="horz" lIns="91440" tIns="45720" rIns="91440" bIns="45720" rtlCol="0" anchor="t">
            <a:noAutofit/>
          </a:bodyPr>
          <a:lstStyle/>
          <a:p>
            <a:pPr marL="170815" indent="-170815">
              <a:lnSpc>
                <a:spcPct val="100000"/>
              </a:lnSpc>
            </a:pPr>
            <a:r>
              <a:rPr lang="en-US" sz="1200" dirty="0">
                <a:solidFill>
                  <a:srgbClr val="515151"/>
                </a:solidFill>
                <a:cs typeface="Arial"/>
              </a:rPr>
              <a:t>"Mild" asthma accounts for 30-37% of acute asthma exacerbations in adults and 5-13% of deaths due to asthma </a:t>
            </a:r>
          </a:p>
          <a:p>
            <a:pPr marL="170815" indent="-170815">
              <a:lnSpc>
                <a:spcPct val="100000"/>
              </a:lnSpc>
            </a:pPr>
            <a:r>
              <a:rPr lang="en-US" sz="1200" b="1" dirty="0">
                <a:solidFill>
                  <a:schemeClr val="tx2"/>
                </a:solidFill>
                <a:cs typeface="Arial"/>
              </a:rPr>
              <a:t>As-needed ICS-LABA</a:t>
            </a:r>
            <a:r>
              <a:rPr lang="en-US" sz="1200" b="1" baseline="30000" dirty="0">
                <a:solidFill>
                  <a:schemeClr val="tx2"/>
                </a:solidFill>
                <a:cs typeface="Arial"/>
              </a:rPr>
              <a:t>1</a:t>
            </a:r>
            <a:r>
              <a:rPr lang="en-US" sz="1200" b="1" dirty="0">
                <a:solidFill>
                  <a:schemeClr val="tx2"/>
                </a:solidFill>
                <a:cs typeface="Arial"/>
              </a:rPr>
              <a:t> OR ICS with albuterol</a:t>
            </a:r>
            <a:r>
              <a:rPr lang="en-US" sz="1200" b="1" baseline="30000" dirty="0">
                <a:solidFill>
                  <a:schemeClr val="tx2"/>
                </a:solidFill>
                <a:cs typeface="Arial"/>
              </a:rPr>
              <a:t>2</a:t>
            </a:r>
            <a:r>
              <a:rPr lang="en-US" sz="1200" b="1" dirty="0">
                <a:solidFill>
                  <a:schemeClr val="tx2"/>
                </a:solidFill>
                <a:cs typeface="Arial"/>
              </a:rPr>
              <a:t> is an option for Step 1 therapy in children age 12+ who struggle with exacerbations but are otherwise asymptomatic for most of the year.</a:t>
            </a:r>
            <a:r>
              <a:rPr lang="en-US" sz="1200" dirty="0">
                <a:solidFill>
                  <a:srgbClr val="515151"/>
                </a:solidFill>
                <a:cs typeface="Arial"/>
              </a:rPr>
              <a:t> Be aware that GINA (international) guidelines DO recommend this. </a:t>
            </a:r>
          </a:p>
          <a:p>
            <a:pPr marL="0" indent="0">
              <a:lnSpc>
                <a:spcPct val="100000"/>
              </a:lnSpc>
              <a:buNone/>
            </a:pPr>
            <a:r>
              <a:rPr lang="en-US" sz="1100" baseline="30000" dirty="0">
                <a:solidFill>
                  <a:srgbClr val="515151"/>
                </a:solidFill>
                <a:cs typeface="Arial"/>
              </a:rPr>
              <a:t>1 </a:t>
            </a:r>
            <a:r>
              <a:rPr lang="en-US" sz="1100" dirty="0">
                <a:solidFill>
                  <a:srgbClr val="515151"/>
                </a:solidFill>
                <a:cs typeface="Arial"/>
              </a:rPr>
              <a:t>SYGMA 1 (O'Byrne et al NEJM 2018), Novel START (Beasly et al, NEJM 2019):</a:t>
            </a:r>
            <a:r>
              <a:rPr lang="en-US" sz="1100" i="1" dirty="0">
                <a:solidFill>
                  <a:srgbClr val="515151"/>
                </a:solidFill>
                <a:cs typeface="Arial"/>
              </a:rPr>
              <a:t> Symptom driven use of ICS-LABA reduced risk of severe exacerbations by &gt;60% compared to SABA alone; similar or lower risk of severe exacerbations compared to daily ICS + as-needed SABA</a:t>
            </a:r>
            <a:endParaRPr lang="en-US" sz="1100" i="1" dirty="0">
              <a:solidFill>
                <a:srgbClr val="515151"/>
              </a:solidFill>
              <a:ea typeface="+mn-lt"/>
              <a:cs typeface="+mn-lt"/>
            </a:endParaRPr>
          </a:p>
          <a:p>
            <a:pPr marL="0" indent="0">
              <a:lnSpc>
                <a:spcPct val="100000"/>
              </a:lnSpc>
              <a:buNone/>
            </a:pPr>
            <a:r>
              <a:rPr lang="en-US" sz="1100" baseline="30000" dirty="0">
                <a:solidFill>
                  <a:srgbClr val="515151"/>
                </a:solidFill>
                <a:ea typeface="+mn-lt"/>
                <a:cs typeface="+mn-lt"/>
              </a:rPr>
              <a:t>2</a:t>
            </a:r>
            <a:r>
              <a:rPr lang="en-US" sz="1100" dirty="0">
                <a:solidFill>
                  <a:srgbClr val="515151"/>
                </a:solidFill>
                <a:ea typeface="+mn-lt"/>
                <a:cs typeface="+mn-lt"/>
              </a:rPr>
              <a:t> BEST study (Papi et al, NEJM 2007), TREXA study (Martinez et al, Lancet 2011), ASIST study (Sumino et al, JACI 2020): </a:t>
            </a:r>
            <a:r>
              <a:rPr lang="en-US" sz="1100" i="1" dirty="0">
                <a:solidFill>
                  <a:srgbClr val="515151"/>
                </a:solidFill>
                <a:ea typeface="+mn-lt"/>
                <a:cs typeface="+mn-lt"/>
              </a:rPr>
              <a:t>Symptom driven use of ICS+SABA is as effective as regular use of ICS in reducing exacerbations </a:t>
            </a:r>
          </a:p>
          <a:p>
            <a:pPr marL="170815" indent="-170815">
              <a:lnSpc>
                <a:spcPct val="100000"/>
              </a:lnSpc>
            </a:pPr>
            <a:r>
              <a:rPr lang="en-US" sz="1200" b="1" dirty="0">
                <a:solidFill>
                  <a:schemeClr val="tx2"/>
                </a:solidFill>
                <a:ea typeface="+mn-lt"/>
                <a:cs typeface="+mn-lt"/>
              </a:rPr>
              <a:t>Intermittent or daily low-dose ICS can also be introduced at step 2</a:t>
            </a:r>
            <a:endParaRPr lang="en-US" sz="1200" i="1" dirty="0">
              <a:solidFill>
                <a:schemeClr val="tx2"/>
              </a:solidFill>
              <a:ea typeface="+mn-lt"/>
              <a:cs typeface="+mn-lt"/>
            </a:endParaRPr>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a:xfrm>
            <a:off x="339916" y="217761"/>
            <a:ext cx="8342882" cy="827499"/>
          </a:xfrm>
        </p:spPr>
        <p:txBody>
          <a:bodyPr>
            <a:normAutofit/>
          </a:bodyPr>
          <a:lstStyle/>
          <a:p>
            <a:r>
              <a:rPr lang="en-US" dirty="0">
                <a:latin typeface="Arial Black"/>
              </a:rPr>
              <a:t>Guideline Highlights Age 12+</a:t>
            </a:r>
            <a:endParaRPr lang="en-US" dirty="0"/>
          </a:p>
        </p:txBody>
      </p:sp>
      <p:pic>
        <p:nvPicPr>
          <p:cNvPr id="9" name="Picture 8" descr="A close up of a logo&#10;&#10;Description automatically generated">
            <a:extLst>
              <a:ext uri="{FF2B5EF4-FFF2-40B4-BE49-F238E27FC236}">
                <a16:creationId xmlns:a16="http://schemas.microsoft.com/office/drawing/2014/main" id="{E270A07A-63AB-51FE-708D-410B076BF845}"/>
              </a:ext>
            </a:extLst>
          </p:cNvPr>
          <p:cNvPicPr>
            <a:picLocks noChangeAspect="1"/>
          </p:cNvPicPr>
          <p:nvPr/>
        </p:nvPicPr>
        <p:blipFill>
          <a:blip r:embed="rId2"/>
          <a:stretch>
            <a:fillRect/>
          </a:stretch>
        </p:blipFill>
        <p:spPr>
          <a:xfrm>
            <a:off x="1678702" y="3995446"/>
            <a:ext cx="2391027" cy="571898"/>
          </a:xfrm>
          <a:prstGeom prst="rect">
            <a:avLst/>
          </a:prstGeom>
        </p:spPr>
      </p:pic>
      <p:pic>
        <p:nvPicPr>
          <p:cNvPr id="11" name="Picture 10" descr="A table with text on it&#10;&#10;Description automatically generated">
            <a:extLst>
              <a:ext uri="{FF2B5EF4-FFF2-40B4-BE49-F238E27FC236}">
                <a16:creationId xmlns:a16="http://schemas.microsoft.com/office/drawing/2014/main" id="{120BEBE5-05D1-9066-086A-4FB8153E91C8}"/>
              </a:ext>
            </a:extLst>
          </p:cNvPr>
          <p:cNvPicPr>
            <a:picLocks noChangeAspect="1"/>
          </p:cNvPicPr>
          <p:nvPr/>
        </p:nvPicPr>
        <p:blipFill rotWithShape="1">
          <a:blip r:embed="rId3"/>
          <a:srcRect l="12421" t="15422" r="58365" b="30000"/>
          <a:stretch/>
        </p:blipFill>
        <p:spPr>
          <a:xfrm>
            <a:off x="1724212" y="1012139"/>
            <a:ext cx="2299048" cy="2740770"/>
          </a:xfrm>
          <a:prstGeom prst="rect">
            <a:avLst/>
          </a:prstGeom>
        </p:spPr>
      </p:pic>
      <p:pic>
        <p:nvPicPr>
          <p:cNvPr id="14" name="Picture 13" descr="A diagram of steps and steps&#10;&#10;Description automatically generated">
            <a:extLst>
              <a:ext uri="{FF2B5EF4-FFF2-40B4-BE49-F238E27FC236}">
                <a16:creationId xmlns:a16="http://schemas.microsoft.com/office/drawing/2014/main" id="{C667703D-B611-B6D8-80F4-287138954271}"/>
              </a:ext>
            </a:extLst>
          </p:cNvPr>
          <p:cNvPicPr>
            <a:picLocks noChangeAspect="1"/>
          </p:cNvPicPr>
          <p:nvPr/>
        </p:nvPicPr>
        <p:blipFill rotWithShape="1">
          <a:blip r:embed="rId4"/>
          <a:srcRect l="23774" t="69254" r="50149" b="19947"/>
          <a:stretch/>
        </p:blipFill>
        <p:spPr>
          <a:xfrm>
            <a:off x="1591393" y="4600370"/>
            <a:ext cx="2450944" cy="578755"/>
          </a:xfrm>
          <a:prstGeom prst="rect">
            <a:avLst/>
          </a:prstGeom>
        </p:spPr>
      </p:pic>
      <p:sp>
        <p:nvSpPr>
          <p:cNvPr id="4" name="TextBox 3">
            <a:extLst>
              <a:ext uri="{FF2B5EF4-FFF2-40B4-BE49-F238E27FC236}">
                <a16:creationId xmlns:a16="http://schemas.microsoft.com/office/drawing/2014/main" id="{39CB5654-ADE8-445D-FD94-5714659DA01C}"/>
              </a:ext>
            </a:extLst>
          </p:cNvPr>
          <p:cNvSpPr txBox="1"/>
          <p:nvPr/>
        </p:nvSpPr>
        <p:spPr>
          <a:xfrm>
            <a:off x="284915" y="1129915"/>
            <a:ext cx="11247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NAEPP update</a:t>
            </a:r>
            <a:endParaRPr lang="en-US" sz="1100" dirty="0"/>
          </a:p>
        </p:txBody>
      </p:sp>
      <p:sp>
        <p:nvSpPr>
          <p:cNvPr id="7" name="TextBox 6">
            <a:extLst>
              <a:ext uri="{FF2B5EF4-FFF2-40B4-BE49-F238E27FC236}">
                <a16:creationId xmlns:a16="http://schemas.microsoft.com/office/drawing/2014/main" id="{768692A0-48FD-9ABD-2587-C9E823BD41DE}"/>
              </a:ext>
            </a:extLst>
          </p:cNvPr>
          <p:cNvSpPr txBox="1"/>
          <p:nvPr/>
        </p:nvSpPr>
        <p:spPr>
          <a:xfrm>
            <a:off x="320693" y="4312172"/>
            <a:ext cx="124358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GINA guidelines 2023 (2 options)</a:t>
            </a:r>
            <a:endParaRPr lang="en-US" dirty="0"/>
          </a:p>
        </p:txBody>
      </p:sp>
      <p:sp>
        <p:nvSpPr>
          <p:cNvPr id="8" name="Arrow: Pentagon 7">
            <a:extLst>
              <a:ext uri="{FF2B5EF4-FFF2-40B4-BE49-F238E27FC236}">
                <a16:creationId xmlns:a16="http://schemas.microsoft.com/office/drawing/2014/main" id="{D737877A-B6AF-73DF-3BAF-280EB7809D67}"/>
              </a:ext>
            </a:extLst>
          </p:cNvPr>
          <p:cNvSpPr/>
          <p:nvPr/>
        </p:nvSpPr>
        <p:spPr>
          <a:xfrm>
            <a:off x="362856" y="1043214"/>
            <a:ext cx="1179285" cy="408214"/>
          </a:xfrm>
          <a:prstGeom prst="homePlat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86CBEC29-6FFD-0797-96CE-C43E19E53379}"/>
              </a:ext>
            </a:extLst>
          </p:cNvPr>
          <p:cNvSpPr/>
          <p:nvPr/>
        </p:nvSpPr>
        <p:spPr>
          <a:xfrm>
            <a:off x="353784" y="4308928"/>
            <a:ext cx="1242784" cy="435428"/>
          </a:xfrm>
          <a:prstGeom prst="homePlat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6AD57A-7650-0D0F-7370-020CAE7920B9}"/>
              </a:ext>
            </a:extLst>
          </p:cNvPr>
          <p:cNvSpPr/>
          <p:nvPr/>
        </p:nvSpPr>
        <p:spPr>
          <a:xfrm>
            <a:off x="4435926" y="888998"/>
            <a:ext cx="4091215" cy="4844144"/>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68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77EA39-2772-3FFB-BA3B-A47B99C6923A}"/>
              </a:ext>
            </a:extLst>
          </p:cNvPr>
          <p:cNvSpPr>
            <a:spLocks noGrp="1"/>
          </p:cNvSpPr>
          <p:nvPr>
            <p:ph type="body" idx="1"/>
          </p:nvPr>
        </p:nvSpPr>
        <p:spPr>
          <a:xfrm>
            <a:off x="2867342" y="1304472"/>
            <a:ext cx="4725584" cy="823912"/>
          </a:xfrm>
        </p:spPr>
        <p:txBody>
          <a:bodyPr vert="horz" lIns="91440" tIns="45720" rIns="91440" bIns="45720" rtlCol="0" anchor="ctr">
            <a:noAutofit/>
          </a:bodyPr>
          <a:lstStyle/>
          <a:p>
            <a:pPr>
              <a:lnSpc>
                <a:spcPct val="100000"/>
              </a:lnSpc>
            </a:pPr>
            <a:r>
              <a:rPr lang="en-US" sz="1400" dirty="0">
                <a:cs typeface="Arial"/>
              </a:rPr>
              <a:t>Children age 12+ using MART had lower risk of asthma exacerbations compared to those on same or higher-dose ICS + SABA</a:t>
            </a:r>
          </a:p>
        </p:txBody>
      </p:sp>
      <p:sp>
        <p:nvSpPr>
          <p:cNvPr id="3" name="Content Placeholder 2">
            <a:extLst>
              <a:ext uri="{FF2B5EF4-FFF2-40B4-BE49-F238E27FC236}">
                <a16:creationId xmlns:a16="http://schemas.microsoft.com/office/drawing/2014/main" id="{2789C489-B9E8-9EF9-6778-CAE72A1009EE}"/>
              </a:ext>
            </a:extLst>
          </p:cNvPr>
          <p:cNvSpPr>
            <a:spLocks noGrp="1"/>
          </p:cNvSpPr>
          <p:nvPr>
            <p:ph sz="half" idx="2"/>
          </p:nvPr>
        </p:nvSpPr>
        <p:spPr>
          <a:xfrm>
            <a:off x="2911175" y="2234250"/>
            <a:ext cx="4730770" cy="2779195"/>
          </a:xfrm>
        </p:spPr>
        <p:txBody>
          <a:bodyPr vert="horz" lIns="91440" tIns="45720" rIns="91440" bIns="45720" rtlCol="0" anchor="t">
            <a:normAutofit/>
          </a:bodyPr>
          <a:lstStyle/>
          <a:p>
            <a:pPr marL="170815" indent="-170815"/>
            <a:r>
              <a:rPr lang="en-US" sz="1200" b="1" dirty="0">
                <a:solidFill>
                  <a:schemeClr val="tx2"/>
                </a:solidFill>
                <a:cs typeface="Arial"/>
              </a:rPr>
              <a:t>Prescribe or continue daily ICS at medium dose, or low dose ICS + montelukast  if this is keeping the child well-controlled.</a:t>
            </a:r>
          </a:p>
          <a:p>
            <a:pPr marL="170815" indent="-170815"/>
            <a:r>
              <a:rPr lang="en-US" sz="1200" dirty="0">
                <a:solidFill>
                  <a:srgbClr val="515151"/>
                </a:solidFill>
                <a:cs typeface="Arial"/>
              </a:rPr>
              <a:t>Monitor for neuropsychiatric  effects if using LTRA (montelukast) </a:t>
            </a:r>
          </a:p>
          <a:p>
            <a:pPr marL="170815" indent="-170815"/>
            <a:r>
              <a:rPr lang="en-US" sz="1200" b="1" dirty="0">
                <a:solidFill>
                  <a:schemeClr val="tx2"/>
                </a:solidFill>
                <a:cs typeface="Arial"/>
              </a:rPr>
              <a:t>Low-dose ICS-formoterol for maintenance plus symptom relief is an option if flares are difficult to manage </a:t>
            </a:r>
          </a:p>
          <a:p>
            <a:pPr marL="513715" lvl="1" indent="-170815"/>
            <a:r>
              <a:rPr lang="en-US" sz="1200" dirty="0">
                <a:cs typeface="Arial"/>
              </a:rPr>
              <a:t>Sobieraj et al. JAMA 2018: </a:t>
            </a:r>
            <a:r>
              <a:rPr lang="en-US" sz="1200" i="1" dirty="0">
                <a:cs typeface="Arial"/>
              </a:rPr>
              <a:t>Patients on MART </a:t>
            </a:r>
            <a:r>
              <a:rPr lang="en-US" sz="1200" i="1" dirty="0">
                <a:ea typeface="+mn-lt"/>
                <a:cs typeface="+mn-lt"/>
              </a:rPr>
              <a:t>decreased risk of asthma exacerbations compared with those on same-dose ICS controller (relative risk 0.64), and with those on higher-dose ICS controller (relative risk 0.59) </a:t>
            </a:r>
          </a:p>
          <a:p>
            <a:pPr marL="170815" indent="-170815"/>
            <a:endParaRPr lang="en-US" sz="1200" dirty="0">
              <a:solidFill>
                <a:srgbClr val="515151"/>
              </a:solidFill>
              <a:cs typeface="Arial"/>
            </a:endParaRPr>
          </a:p>
        </p:txBody>
      </p:sp>
      <p:sp>
        <p:nvSpPr>
          <p:cNvPr id="6" name="Title 5">
            <a:extLst>
              <a:ext uri="{FF2B5EF4-FFF2-40B4-BE49-F238E27FC236}">
                <a16:creationId xmlns:a16="http://schemas.microsoft.com/office/drawing/2014/main" id="{1FD89BA7-6BD6-05BC-8C13-E8CD2ECEFD12}"/>
              </a:ext>
            </a:extLst>
          </p:cNvPr>
          <p:cNvSpPr>
            <a:spLocks noGrp="1"/>
          </p:cNvSpPr>
          <p:nvPr>
            <p:ph type="title"/>
          </p:nvPr>
        </p:nvSpPr>
        <p:spPr/>
        <p:txBody>
          <a:bodyPr/>
          <a:lstStyle/>
          <a:p>
            <a:r>
              <a:rPr lang="en-US" dirty="0">
                <a:latin typeface="Arial Black"/>
              </a:rPr>
              <a:t>Guideline Highlights Age 12+</a:t>
            </a:r>
            <a:endParaRPr lang="en-US" dirty="0"/>
          </a:p>
        </p:txBody>
      </p:sp>
      <p:pic>
        <p:nvPicPr>
          <p:cNvPr id="8" name="Picture 7" descr="A table with text on it&#10;&#10;Description automatically generated">
            <a:extLst>
              <a:ext uri="{FF2B5EF4-FFF2-40B4-BE49-F238E27FC236}">
                <a16:creationId xmlns:a16="http://schemas.microsoft.com/office/drawing/2014/main" id="{2120EE2B-8DA4-57ED-06DE-E6C66CC4682B}"/>
              </a:ext>
            </a:extLst>
          </p:cNvPr>
          <p:cNvPicPr>
            <a:picLocks noChangeAspect="1"/>
          </p:cNvPicPr>
          <p:nvPr/>
        </p:nvPicPr>
        <p:blipFill rotWithShape="1">
          <a:blip r:embed="rId3"/>
          <a:srcRect l="41399" t="15957" r="44151" b="638"/>
          <a:stretch/>
        </p:blipFill>
        <p:spPr>
          <a:xfrm>
            <a:off x="1219191" y="1256776"/>
            <a:ext cx="1152268" cy="3590810"/>
          </a:xfrm>
          <a:prstGeom prst="rect">
            <a:avLst/>
          </a:prstGeom>
        </p:spPr>
      </p:pic>
      <p:sp>
        <p:nvSpPr>
          <p:cNvPr id="5" name="Rectangle 4">
            <a:extLst>
              <a:ext uri="{FF2B5EF4-FFF2-40B4-BE49-F238E27FC236}">
                <a16:creationId xmlns:a16="http://schemas.microsoft.com/office/drawing/2014/main" id="{92814E27-8EDD-C9D2-A6D7-3BAEC984E212}"/>
              </a:ext>
            </a:extLst>
          </p:cNvPr>
          <p:cNvSpPr/>
          <p:nvPr/>
        </p:nvSpPr>
        <p:spPr>
          <a:xfrm>
            <a:off x="2911926" y="1260927"/>
            <a:ext cx="4789714" cy="3020787"/>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948703"/>
      </p:ext>
    </p:extLst>
  </p:cSld>
  <p:clrMapOvr>
    <a:masterClrMapping/>
  </p:clrMapOvr>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Chan_PPT_4-3" id="{AAB8AC42-7036-2C4B-98C5-FF620FEC5C07}" vid="{2ABDB06E-42DE-F04E-9C00-9DC7EC7F15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0357c6-42b6-4469-a311-f93227e70f52">
      <Terms xmlns="http://schemas.microsoft.com/office/infopath/2007/PartnerControls"/>
    </lcf76f155ced4ddcb4097134ff3c332f>
    <TaxCatchAll xmlns="8895e8a8-aa71-4dac-97dc-5527a781e6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7D1B784CD52C4BA87E33D5BE361442" ma:contentTypeVersion="14" ma:contentTypeDescription="Create a new document." ma:contentTypeScope="" ma:versionID="4b17af8a39fe40ef743b8ac5d7077cef">
  <xsd:schema xmlns:xsd="http://www.w3.org/2001/XMLSchema" xmlns:xs="http://www.w3.org/2001/XMLSchema" xmlns:p="http://schemas.microsoft.com/office/2006/metadata/properties" xmlns:ns2="4f0357c6-42b6-4469-a311-f93227e70f52" xmlns:ns3="8895e8a8-aa71-4dac-97dc-5527a781e678" targetNamespace="http://schemas.microsoft.com/office/2006/metadata/properties" ma:root="true" ma:fieldsID="f2c0f804e92457a9322bcf4ff56547cb" ns2:_="" ns3:_="">
    <xsd:import namespace="4f0357c6-42b6-4469-a311-f93227e70f52"/>
    <xsd:import namespace="8895e8a8-aa71-4dac-97dc-5527a781e6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357c6-42b6-4469-a311-f93227e70f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95e8a8-aa71-4dac-97dc-5527a781e6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6da3cd3-0d08-4a20-82a1-32495e7bf3e3}" ma:internalName="TaxCatchAll" ma:showField="CatchAllData" ma:web="8895e8a8-aa71-4dac-97dc-5527a781e6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D8BEE1-E592-43E4-80A9-E02505B232F6}">
  <ds:schemaRefs>
    <ds:schemaRef ds:uri="http://schemas.microsoft.com/sharepoint/v3/contenttype/forms"/>
  </ds:schemaRefs>
</ds:datastoreItem>
</file>

<file path=customXml/itemProps2.xml><?xml version="1.0" encoding="utf-8"?>
<ds:datastoreItem xmlns:ds="http://schemas.openxmlformats.org/officeDocument/2006/customXml" ds:itemID="{D5B946B9-ABBD-438D-904B-7C8EF0A7BDBD}">
  <ds:schemaRefs>
    <ds:schemaRef ds:uri="http://schemas.microsoft.com/office/2006/metadata/properties"/>
    <ds:schemaRef ds:uri="http://schemas.microsoft.com/office/infopath/2007/PartnerControls"/>
    <ds:schemaRef ds:uri="4f0357c6-42b6-4469-a311-f93227e70f52"/>
    <ds:schemaRef ds:uri="8895e8a8-aa71-4dac-97dc-5527a781e678"/>
  </ds:schemaRefs>
</ds:datastoreItem>
</file>

<file path=customXml/itemProps3.xml><?xml version="1.0" encoding="utf-8"?>
<ds:datastoreItem xmlns:ds="http://schemas.openxmlformats.org/officeDocument/2006/customXml" ds:itemID="{F975E492-8012-4EC1-8898-FF9562727F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0357c6-42b6-4469-a311-f93227e70f52"/>
    <ds:schemaRef ds:uri="8895e8a8-aa71-4dac-97dc-5527a781e6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THChan_PPT_4-3 2pt1</Template>
  <TotalTime>451</TotalTime>
  <Words>5307</Words>
  <Application>Microsoft Office PowerPoint</Application>
  <PresentationFormat>On-screen Show (4:3)</PresentationFormat>
  <Paragraphs>464</Paragraphs>
  <Slides>25</Slides>
  <Notes>7</Notes>
  <HiddenSlides>6</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Arial,Sans-Serif</vt:lpstr>
      <vt:lpstr>Calibri</vt:lpstr>
      <vt:lpstr>Courier New</vt:lpstr>
      <vt:lpstr>Georgia</vt:lpstr>
      <vt:lpstr>proxima-nova</vt:lpstr>
      <vt:lpstr>Segoe UI</vt:lpstr>
      <vt:lpstr>2_Standard</vt:lpstr>
      <vt:lpstr>PowerPoint Presentation</vt:lpstr>
      <vt:lpstr>A young child with a history of wheezing is more likely to have asthma if they have: </vt:lpstr>
      <vt:lpstr>PowerPoint Presentation</vt:lpstr>
      <vt:lpstr>PowerPoint Presentation</vt:lpstr>
      <vt:lpstr>Key recommendations for primary care</vt:lpstr>
      <vt:lpstr>Guideline Highlights Age 0-4</vt:lpstr>
      <vt:lpstr>Guideline Highlights Age 5-11</vt:lpstr>
      <vt:lpstr>Guideline Highlights Age 12+</vt:lpstr>
      <vt:lpstr>Guideline Highlights Age 12+</vt:lpstr>
      <vt:lpstr>NAEPP Asthma Guidelines Age 0-4 </vt:lpstr>
      <vt:lpstr>NAEPP Asthma Guidelines Age 5-11 </vt:lpstr>
      <vt:lpstr>NAEPP Asthma Guidelines Age 12+</vt:lpstr>
      <vt:lpstr>Age 0-4: Dosing chart for asthma medications</vt:lpstr>
      <vt:lpstr>PowerPoint Presentation</vt:lpstr>
      <vt:lpstr>PowerPoint Presentation</vt:lpstr>
      <vt:lpstr>PowerPoint Presentation</vt:lpstr>
      <vt:lpstr>Preliminary Information on Insurance Coverage in 2024 (update April)</vt:lpstr>
      <vt:lpstr>In-Check Dial G-16  (Alliance Tech Medical)</vt:lpstr>
      <vt:lpstr>In-Check Dial G-16  </vt:lpstr>
      <vt:lpstr>Breath-actuated inhaler demo</vt:lpstr>
      <vt:lpstr>[Not guideline based] Adding ipratropium to sick/yellow zone plans</vt:lpstr>
      <vt:lpstr>[Not guideline based] Consider the nose</vt:lpstr>
      <vt:lpstr>Common findings with Pulmonary referrals</vt:lpstr>
      <vt:lpstr>Practical tips for education</vt:lpstr>
      <vt:lpstr>UMass Pediatric Pulmonary Medicine 774-441-8086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Feijamie</dc:creator>
  <cp:lastModifiedBy>Kremer, Ted</cp:lastModifiedBy>
  <cp:revision>6075</cp:revision>
  <dcterms:created xsi:type="dcterms:W3CDTF">2023-10-12T20:50:27Z</dcterms:created>
  <dcterms:modified xsi:type="dcterms:W3CDTF">2024-08-30T01:11:46Z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0x010100647D1B784CD52C4BA87E33D5BE361442</vt:lpwstr>
  </property>
</Properties>
</file>