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3" r:id="rId2"/>
  </p:sldMasterIdLst>
  <p:notesMasterIdLst>
    <p:notesMasterId r:id="rId13"/>
  </p:notesMasterIdLst>
  <p:sldIdLst>
    <p:sldId id="286" r:id="rId3"/>
    <p:sldId id="261" r:id="rId4"/>
    <p:sldId id="287" r:id="rId5"/>
    <p:sldId id="301" r:id="rId6"/>
    <p:sldId id="257" r:id="rId7"/>
    <p:sldId id="299" r:id="rId8"/>
    <p:sldId id="300" r:id="rId9"/>
    <p:sldId id="288" r:id="rId10"/>
    <p:sldId id="289" r:id="rId11"/>
    <p:sldId id="291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7D643001-1551-36E3-8D00-B590C302B69D}" name="Nielsen, Natalia N" initials="NNN" userId="S::Natalia.Nielsen@umassmed.edu::870ea31d-c8b3-4fad-bfdd-06f6b0f630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3" autoAdjust="0"/>
    <p:restoredTop sz="93521" autoAdjust="0"/>
  </p:normalViewPr>
  <p:slideViewPr>
    <p:cSldViewPr snapToGrid="0">
      <p:cViewPr varScale="1">
        <p:scale>
          <a:sx n="61" d="100"/>
          <a:sy n="61" d="100"/>
        </p:scale>
        <p:origin x="140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18" Type="http://schemas.microsoft.com/office/2018/10/relationships/authors" Target="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F2A11B-47AA-4E31-8D90-53D91FE3A37A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AD99F-A915-4A81-A4BC-0F44FDDAB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874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AD99F-A915-4A81-A4BC-0F44FDDABFE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75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AD99F-A915-4A81-A4BC-0F44FDDABFE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8121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AD99F-A915-4A81-A4BC-0F44FDDABFE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10657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6AD99F-A915-4A81-A4BC-0F44FDDABFE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66791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A8537-06FD-F534-B9D9-D17E98C012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3AD93E-2255-486C-8F0A-8BE4159F1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4321F-E56F-DBB7-37B8-9F15F088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E994A-88F8-F2A6-2380-51C6298DD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9B53A-949C-EDB6-EA87-15B868E45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841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348B6-3F96-B784-8C41-5D9246DF8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4596B9-D99A-A6EA-6ACF-C4860A88E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8B039-5090-165B-4869-CEE6215B0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5D23B-149C-59EC-62F8-36A2D525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BCFEE-D4B1-BD99-5B68-89E248CFC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36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DAFB12-12E7-8BD8-196C-4BC4BCAA8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9DB9AE-524D-9042-4E05-FE50C9976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B5340-43C3-F836-D5F2-31CE62E1B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A8575-96BD-A4BB-B14C-D9CD63DF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F3D82-FD0D-6348-5E6B-92C4431EF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773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5181-3FA0-AD42-8E13-57C0B3C05F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0425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8D5C79-B6B2-EC41-B895-75479BC66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19977"/>
            <a:ext cx="9144000" cy="729331"/>
          </a:xfrm>
        </p:spPr>
        <p:txBody>
          <a:bodyPr>
            <a:normAutofit/>
          </a:bodyPr>
          <a:lstStyle>
            <a:lvl1pPr marL="0" indent="0" algn="ctr">
              <a:buNone/>
              <a:defRPr sz="240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6D60042-FB4E-E64B-9CD6-98FFAD1B45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6306472"/>
            <a:ext cx="9144000" cy="551528"/>
          </a:xfrm>
        </p:spPr>
        <p:txBody>
          <a:bodyPr>
            <a:normAutofit/>
          </a:bodyPr>
          <a:lstStyle>
            <a:lvl1pPr marL="0" indent="0" algn="ctr">
              <a:buNone/>
              <a:defRPr sz="1200" b="1" i="0" spc="133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457177" indent="0">
              <a:buNone/>
              <a:defRPr/>
            </a:lvl2pPr>
          </a:lstStyle>
          <a:p>
            <a:pPr lvl="0"/>
            <a:r>
              <a:rPr lang="en-US" dirty="0"/>
              <a:t>DATE OF PRESENTATION  |  LOCATION OF PRESENTATION</a:t>
            </a:r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20E2DEC-A81F-B34C-9637-7809EFDF3F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6200" y="4770233"/>
            <a:ext cx="4419600" cy="101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4694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eader+OneList">
    <p:bg>
      <p:bgPr>
        <a:blipFill dpi="0" rotWithShape="1">
          <a:blip r:embed="rId2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458B5D73-EB86-BD47-9FE4-8007B6D647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4332" y="5831840"/>
            <a:ext cx="2786229" cy="64008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47D37-23DF-6143-BBBC-0060EF121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75229"/>
            <a:ext cx="111372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496013-A816-5043-8E60-F1E883072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9824"/>
            <a:ext cx="11137232" cy="27791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5220166-CC05-3B44-9A19-1F510029F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374068"/>
            <a:ext cx="11123843" cy="827499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8FB25F9-8E93-6D43-B0F6-9892F2537D30}"/>
              </a:ext>
            </a:extLst>
          </p:cNvPr>
          <p:cNvSpPr txBox="1">
            <a:spLocks/>
          </p:cNvSpPr>
          <p:nvPr userDrawn="1"/>
        </p:nvSpPr>
        <p:spPr>
          <a:xfrm>
            <a:off x="8991600" y="61372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67979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4A8537-06FD-F534-B9D9-D17E98C012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3AD93E-2255-486C-8F0A-8BE4159F13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54321F-E56F-DBB7-37B8-9F15F08884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E994A-88F8-F2A6-2380-51C6298DD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99B53A-949C-EDB6-EA87-15B868E458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7917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7F58E-CA0A-6471-D0D8-151186901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E9893-B025-1433-60C9-C39890CC9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2522B-4F5B-7333-4A3F-788416E0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9B6F5-E420-9EC3-D5BA-1F77A5CDC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44C-0686-5A85-5645-FECDC190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0359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E615-3415-5FB0-E2D7-008BBF24F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E60FE-B5BE-19A1-107F-EC28E5F85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E73D4-E0F6-8F5B-B20E-134EFC1A9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A9FAD-D8E1-9B3D-79D7-DFEB0E6DE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23202-D82A-CA31-8C4F-ED403F65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64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56253-0266-9EA9-7988-E534D771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5C488-06B5-E991-F32A-8A8C6B3E9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32D70-621B-DD3C-C110-F171974C2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876BD-0368-F896-8B87-6FBA85077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287D04-114E-D8D3-6312-801A9AE43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F5F89-E821-277B-8663-4CE690D7F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1811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054C8-F265-0497-805B-AC28CA83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E356F-8EF2-8700-BB45-39C612FEB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6C57A-63C4-1ABF-4667-C25632A6B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E2E6E1-68FD-BD7B-7160-AED20F5D0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2B8E6D-FE1E-58F6-568D-DF69DD35C2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9217E4-9903-1856-DE68-629698CF3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132CCF-4A04-3E8B-EDEA-E71B117D4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EB92FE-B7A8-5751-CEE5-2098572D3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5414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87E34-41C4-9A15-0604-59663260B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2225C3-93A0-7591-EEB2-5CCB790E5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367EC-6F0D-B5F3-0E67-A6BD7206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05B593-EBAB-B99A-B362-14EC233E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7993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7F58E-CA0A-6471-D0D8-151186901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2E9893-B025-1433-60C9-C39890CC93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2522B-4F5B-7333-4A3F-788416E0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69B6F5-E420-9EC3-D5BA-1F77A5CDC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44C-0686-5A85-5645-FECDC190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8338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A5C15-2C99-BB5A-D792-357D1B7A8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72ED1B-1F6D-4C08-E06E-4BD95D3CA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C1B1A-8CBC-4D5C-7FA7-88BAC6158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4786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DB47D-815E-4A0D-6016-65C6E94EC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E45B5-B3C0-54AF-0B25-944C01A06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BEC8F-6BB1-58D6-3537-CFBC32303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DDB9B-7689-8738-870C-8B56BDE95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44328F-B41C-0500-5DE0-37167CA7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A93242-F243-220A-476C-FD981DFA1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8545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FF5BC-FDED-EEAD-24FF-58087F462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8B6E01-E40A-BF78-3D09-807C9F6701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15388-CA90-99DF-20A7-A1965652C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EEA8E-7844-9553-72D9-7BBFFE39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58944-6D27-5158-2613-D4F200D79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EACA6-466B-D609-D2E9-F6F1FDCD6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4437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348B6-3F96-B784-8C41-5D9246DF8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4596B9-D99A-A6EA-6ACF-C4860A88E3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8B039-5090-165B-4869-CEE6215B0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5D23B-149C-59EC-62F8-36A2D5256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5BCFEE-D4B1-BD99-5B68-89E248CFC1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2534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2DAFB12-12E7-8BD8-196C-4BC4BCAA80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9DB9AE-524D-9042-4E05-FE50C99760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3B5340-43C3-F836-D5F2-31CE62E1BF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A8575-96BD-A4BB-B14C-D9CD63DF41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7F3D82-FD0D-6348-5E6B-92C4431EF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484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5181-3FA0-AD42-8E13-57C0B3C05F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950425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28D5C79-B6B2-EC41-B895-75479BC66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519977"/>
            <a:ext cx="9144000" cy="729331"/>
          </a:xfrm>
        </p:spPr>
        <p:txBody>
          <a:bodyPr>
            <a:normAutofit/>
          </a:bodyPr>
          <a:lstStyle>
            <a:lvl1pPr marL="0" indent="0" algn="ctr">
              <a:buNone/>
              <a:defRPr sz="2400" i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178" indent="0" algn="ctr">
              <a:buNone/>
              <a:defRPr sz="2000"/>
            </a:lvl2pPr>
            <a:lvl3pPr marL="914354" indent="0" algn="ctr">
              <a:buNone/>
              <a:defRPr sz="1800"/>
            </a:lvl3pPr>
            <a:lvl4pPr marL="1371532" indent="0" algn="ctr">
              <a:buNone/>
              <a:defRPr sz="1600"/>
            </a:lvl4pPr>
            <a:lvl5pPr marL="1828709" indent="0" algn="ctr">
              <a:buNone/>
              <a:defRPr sz="1600"/>
            </a:lvl5pPr>
            <a:lvl6pPr marL="2285886" indent="0" algn="ctr">
              <a:buNone/>
              <a:defRPr sz="1600"/>
            </a:lvl6pPr>
            <a:lvl7pPr marL="2743062" indent="0" algn="ctr">
              <a:buNone/>
              <a:defRPr sz="1600"/>
            </a:lvl7pPr>
            <a:lvl8pPr marL="3200240" indent="0" algn="ctr">
              <a:buNone/>
              <a:defRPr sz="1600"/>
            </a:lvl8pPr>
            <a:lvl9pPr marL="3657418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6D60042-FB4E-E64B-9CD6-98FFAD1B45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524000" y="6306472"/>
            <a:ext cx="9144000" cy="551528"/>
          </a:xfrm>
        </p:spPr>
        <p:txBody>
          <a:bodyPr>
            <a:normAutofit/>
          </a:bodyPr>
          <a:lstStyle>
            <a:lvl1pPr marL="0" indent="0" algn="ctr">
              <a:buNone/>
              <a:defRPr sz="1200" b="1" i="0" spc="133" baseline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  <a:lvl2pPr marL="457177" indent="0">
              <a:buNone/>
              <a:defRPr/>
            </a:lvl2pPr>
          </a:lstStyle>
          <a:p>
            <a:pPr lvl="0"/>
            <a:r>
              <a:rPr lang="en-US" dirty="0"/>
              <a:t>DATE OF PRESENTATION  |  LOCATION OF PRESENTATION</a:t>
            </a:r>
          </a:p>
        </p:txBody>
      </p:sp>
      <p:pic>
        <p:nvPicPr>
          <p:cNvPr id="6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20E2DEC-A81F-B34C-9637-7809EFDF3FA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886200" y="4770233"/>
            <a:ext cx="4419600" cy="1015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0267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Header+OneList">
    <p:bg>
      <p:bgPr>
        <a:blipFill dpi="0" rotWithShape="1">
          <a:blip r:embed="rId2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458B5D73-EB86-BD47-9FE4-8007B6D6473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4332" y="5831840"/>
            <a:ext cx="2786229" cy="64008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4347D37-23DF-6143-BBBC-0060EF1215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75229"/>
            <a:ext cx="1113723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2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496013-A816-5043-8E60-F1E883072C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2279824"/>
            <a:ext cx="11137232" cy="27791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5220166-CC05-3B44-9A19-1F510029F9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374068"/>
            <a:ext cx="11123843" cy="827499"/>
          </a:xfrm>
          <a:prstGeom prst="rect">
            <a:avLst/>
          </a:prstGeom>
        </p:spPr>
        <p:txBody>
          <a:bodyPr/>
          <a:lstStyle>
            <a:lvl1pPr>
              <a:defRPr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8FB25F9-8E93-6D43-B0F6-9892F2537D30}"/>
              </a:ext>
            </a:extLst>
          </p:cNvPr>
          <p:cNvSpPr txBox="1">
            <a:spLocks/>
          </p:cNvSpPr>
          <p:nvPr userDrawn="1"/>
        </p:nvSpPr>
        <p:spPr>
          <a:xfrm>
            <a:off x="8991600" y="61372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203093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Divi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C5181-3FA0-AD42-8E13-57C0B3C05F9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57200" y="1924986"/>
            <a:ext cx="11277600" cy="1504017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5500" b="1" i="0">
                <a:solidFill>
                  <a:schemeClr val="bg1"/>
                </a:solidFill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 dirty="0"/>
              <a:t>Click to edit Master title style lorem ipsum</a:t>
            </a:r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716103-B16D-A04C-8864-10DE367B1113}"/>
              </a:ext>
            </a:extLst>
          </p:cNvPr>
          <p:cNvSpPr txBox="1">
            <a:spLocks/>
          </p:cNvSpPr>
          <p:nvPr userDrawn="1"/>
        </p:nvSpPr>
        <p:spPr>
          <a:xfrm>
            <a:off x="8991600" y="61372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9C9A8B0-52AA-8E44-A154-7CD7A124DC8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6720" y="5831840"/>
            <a:ext cx="2786229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24400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32">
          <p15:clr>
            <a:srgbClr val="FBAE40"/>
          </p15:clr>
        </p15:guide>
        <p15:guide id="2" orient="horz" pos="576">
          <p15:clr>
            <a:srgbClr val="FBAE40"/>
          </p15:clr>
        </p15:guide>
        <p15:guide id="3" pos="7392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Lists+NarrowPhoto">
    <p:bg>
      <p:bgPr>
        <a:blipFill dpi="0" rotWithShape="1">
          <a:blip r:embed="rId2">
            <a:alphaModFix amt="6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CE277737-A8CC-9D41-AF92-CEF6E2652DA8}"/>
              </a:ext>
            </a:extLst>
          </p:cNvPr>
          <p:cNvSpPr/>
          <p:nvPr userDrawn="1"/>
        </p:nvSpPr>
        <p:spPr>
          <a:xfrm>
            <a:off x="9455150" y="-1"/>
            <a:ext cx="2736850" cy="4797468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 descr="A close up of a logo&#10;&#10;Description automatically generated">
            <a:extLst>
              <a:ext uri="{FF2B5EF4-FFF2-40B4-BE49-F238E27FC236}">
                <a16:creationId xmlns:a16="http://schemas.microsoft.com/office/drawing/2014/main" id="{0B5D44FD-EC2B-BA47-A5B7-8FBCA2CC723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77529" t="69899"/>
          <a:stretch/>
        </p:blipFill>
        <p:spPr>
          <a:xfrm>
            <a:off x="9455150" y="4797467"/>
            <a:ext cx="2736850" cy="206053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291B04-0D63-0946-8543-1091C7E50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589" y="500650"/>
            <a:ext cx="8380803" cy="82749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600" b="1" i="0">
                <a:latin typeface="Arial Black" panose="020B0604020202020204" pitchFamily="34" charset="0"/>
                <a:cs typeface="Arial Black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0AE959-C495-8046-91E2-A8D5C7B2B6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89" y="1825628"/>
            <a:ext cx="3936819" cy="31897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5F5E76A7-52CC-D748-B950-94707165ADE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448800" y="1"/>
            <a:ext cx="2743200" cy="479746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F331C0C7-7F08-FD45-A343-7AAFCD69663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914573" y="1825628"/>
            <a:ext cx="3936819" cy="318971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D5A9663-203F-3248-A289-4ECD0CB132AA}"/>
              </a:ext>
            </a:extLst>
          </p:cNvPr>
          <p:cNvSpPr txBox="1">
            <a:spLocks/>
          </p:cNvSpPr>
          <p:nvPr userDrawn="1"/>
        </p:nvSpPr>
        <p:spPr>
          <a:xfrm>
            <a:off x="8991600" y="6137275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r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2330197-827F-9043-A7B4-E8AE6099241B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13" name="Picture 12" descr="A picture containing text, sign&#10;&#10;Description automatically generated">
            <a:extLst>
              <a:ext uri="{FF2B5EF4-FFF2-40B4-BE49-F238E27FC236}">
                <a16:creationId xmlns:a16="http://schemas.microsoft.com/office/drawing/2014/main" id="{85417125-6698-9B46-9F82-998F2B63230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24332" y="5831840"/>
            <a:ext cx="2786229" cy="6400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26936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E615-3415-5FB0-E2D7-008BBF24FF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E60FE-B5BE-19A1-107F-EC28E5F855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6E73D4-E0F6-8F5B-B20E-134EFC1A9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A9FAD-D8E1-9B3D-79D7-DFEB0E6DE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423202-D82A-CA31-8C4F-ED403F659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829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356253-0266-9EA9-7988-E534D771C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15C488-06B5-E991-F32A-8A8C6B3E9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5232D70-621B-DD3C-C110-F171974C25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BE876BD-0368-F896-8B87-6FBA85077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5287D04-114E-D8D3-6312-801A9AE430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7F5F89-E821-277B-8663-4CE690D7F6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27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054C8-F265-0497-805B-AC28CA83E3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AE356F-8EF2-8700-BB45-39C612FEB2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D6C57A-63C4-1ABF-4667-C25632A6BF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3E2E6E1-68FD-BD7B-7160-AED20F5D0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2B8E6D-FE1E-58F6-568D-DF69DD35C2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49217E4-9903-1856-DE68-629698CF35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132CCF-4A04-3E8B-EDEA-E71B117D4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EB92FE-B7A8-5751-CEE5-2098572D3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72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87E34-41C4-9A15-0604-59663260B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32225C3-93A0-7591-EEB2-5CCB790E5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2367EC-6F0D-B5F3-0E67-A6BD72065C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05B593-EBAB-B99A-B362-14EC233E2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518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EA5C15-2C99-BB5A-D792-357D1B7A8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672ED1B-1F6D-4C08-E06E-4BD95D3CA7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EC1B1A-8CBC-4D5C-7FA7-88BAC6158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844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DB47D-815E-4A0D-6016-65C6E94EC6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E45B5-B3C0-54AF-0B25-944C01A066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FBEC8F-6BB1-58D6-3537-CFBC323038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BDDB9B-7689-8738-870C-8B56BDE95F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44328F-B41C-0500-5DE0-37167CA7A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A93242-F243-220A-476C-FD981DFA1A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945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FF5BC-FDED-EEAD-24FF-58087F462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8B6E01-E40A-BF78-3D09-807C9F6701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615388-CA90-99DF-20A7-A1965652C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6EEA8E-7844-9553-72D9-7BBFFE398D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358944-6D27-5158-2613-D4F200D79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DEACA6-466B-D609-D2E9-F6F1FDCD6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481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4E189B-3E1A-9CD5-A328-325C15DBC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8082D-2F86-87AD-0193-4931C37D6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0F8FD-69AD-5B4C-8F66-14E4D03EE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D310D-610C-BAB0-C9EF-33AEBE953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706E2-C2DF-2197-9E95-FDE5B583C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37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4E189B-3E1A-9CD5-A328-325C15DBC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8082D-2F86-87AD-0193-4931C37D6C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0F8FD-69AD-5B4C-8F66-14E4D03EE3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AAEA1-9156-45F3-912B-F8620CB768D2}" type="datetimeFigureOut">
              <a:rPr lang="en-US" smtClean="0"/>
              <a:t>8/29/2024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D310D-610C-BAB0-C9EF-33AEBE9532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7706E2-C2DF-2197-9E95-FDE5B583C3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A4DB07-9519-4FD2-9EE6-4EA53651AE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265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  <p:sldLayoutId id="2147483677" r:id="rId14"/>
    <p:sldLayoutId id="2147483678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37B0CF-B937-AF45-A726-7B7A7DA9F8A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June 1, 2023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8DA4EF7-A91B-5E30-ADF3-C65159C5A932}"/>
              </a:ext>
            </a:extLst>
          </p:cNvPr>
          <p:cNvSpPr txBox="1">
            <a:spLocks/>
          </p:cNvSpPr>
          <p:nvPr/>
        </p:nvSpPr>
        <p:spPr>
          <a:xfrm>
            <a:off x="1524000" y="546720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7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b="1" i="0" kern="1200">
                <a:solidFill>
                  <a:schemeClr val="bg1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r>
              <a:rPr lang="en-US" sz="6100" dirty="0">
                <a:latin typeface="Georgia" panose="02040502050405020303" pitchFamily="18" charset="0"/>
              </a:rPr>
              <a:t>Patient‐Health Questionnaire‐9 Interview and Observational Versions (PHQ-10 OV)</a:t>
            </a:r>
            <a:endParaRPr lang="en-US" dirty="0">
              <a:latin typeface="Georgia" panose="02040502050405020303" pitchFamily="18" charset="0"/>
              <a:cs typeface="Sabon Next LT" panose="02000500000000000000" pitchFamily="2" charset="0"/>
            </a:endParaRPr>
          </a:p>
        </p:txBody>
      </p:sp>
      <p:sp>
        <p:nvSpPr>
          <p:cNvPr id="7" name="Google Shape;130;p25">
            <a:extLst>
              <a:ext uri="{FF2B5EF4-FFF2-40B4-BE49-F238E27FC236}">
                <a16:creationId xmlns:a16="http://schemas.microsoft.com/office/drawing/2014/main" id="{8F2C1B27-32F8-AC8F-E48F-94222FF65299}"/>
              </a:ext>
            </a:extLst>
          </p:cNvPr>
          <p:cNvSpPr txBox="1">
            <a:spLocks/>
          </p:cNvSpPr>
          <p:nvPr/>
        </p:nvSpPr>
        <p:spPr>
          <a:xfrm>
            <a:off x="1524000" y="3151009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vert="horz" wrap="square" lIns="68575" tIns="34275" rIns="68575" bIns="34275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i="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178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Clr>
                <a:schemeClr val="dk1"/>
              </a:buClr>
              <a:buSzPts val="1800"/>
            </a:pPr>
            <a:endParaRPr lang="en-US" dirty="0">
              <a:latin typeface="Georgia" panose="02040502050405020303" pitchFamily="18" charset="0"/>
            </a:endParaRPr>
          </a:p>
          <a:p>
            <a:pPr>
              <a:spcBef>
                <a:spcPts val="0"/>
              </a:spcBef>
              <a:buClr>
                <a:schemeClr val="dk1"/>
              </a:buClr>
              <a:buSzPts val="1800"/>
            </a:pPr>
            <a:endParaRPr lang="en-US" dirty="0">
              <a:latin typeface="Georgia" panose="02040502050405020303" pitchFamily="18" charset="0"/>
            </a:endParaRPr>
          </a:p>
          <a:p>
            <a:pPr>
              <a:spcBef>
                <a:spcPts val="0"/>
              </a:spcBef>
              <a:buClr>
                <a:schemeClr val="dk1"/>
              </a:buClr>
              <a:buSzPts val="1800"/>
            </a:pPr>
            <a:endParaRPr lang="en-US">
              <a:latin typeface="Georgia" panose="02040502050405020303" pitchFamily="18" charset="0"/>
            </a:endParaRPr>
          </a:p>
          <a:p>
            <a:pPr>
              <a:spcBef>
                <a:spcPts val="0"/>
              </a:spcBef>
              <a:buClr>
                <a:schemeClr val="dk1"/>
              </a:buClr>
              <a:buSzPts val="1800"/>
            </a:pPr>
            <a:r>
              <a:rPr lang="en-US">
                <a:latin typeface="Georgia" panose="02040502050405020303" pitchFamily="18" charset="0"/>
              </a:rPr>
              <a:t>phare</a:t>
            </a:r>
            <a:r>
              <a:rPr lang="en-US" dirty="0">
                <a:latin typeface="Georgia" panose="02040502050405020303" pitchFamily="18" charset="0"/>
              </a:rPr>
              <a:t>@umassmed.edu</a:t>
            </a:r>
          </a:p>
        </p:txBody>
      </p:sp>
    </p:spTree>
    <p:extLst>
      <p:ext uri="{BB962C8B-B14F-4D97-AF65-F5344CB8AC3E}">
        <p14:creationId xmlns:p14="http://schemas.microsoft.com/office/powerpoint/2010/main" val="41482735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BBE61137-F17B-159D-A71E-97DF0C48D8B2}"/>
              </a:ext>
            </a:extLst>
          </p:cNvPr>
          <p:cNvSpPr txBox="1">
            <a:spLocks/>
          </p:cNvSpPr>
          <p:nvPr/>
        </p:nvSpPr>
        <p:spPr>
          <a:xfrm>
            <a:off x="622989" y="526468"/>
            <a:ext cx="11123843" cy="8274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Technical Notes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Black" panose="020B0604020202020204" pitchFamily="34" charset="0"/>
              <a:ea typeface="+mj-ea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DD9603-3D38-FF9C-40A6-84FAAC1463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7384" y="1353967"/>
            <a:ext cx="11137232" cy="2779195"/>
          </a:xfrm>
        </p:spPr>
        <p:txBody>
          <a:bodyPr>
            <a:normAutofit/>
          </a:bodyPr>
          <a:lstStyle/>
          <a:p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Different wording of PHQ-10OV for low self‐worth and suicidal thoughts which refer to behavioral manifestations: “indicating that s/he feels bad about self, is a failure, or has let self or family down,” and “states that life isn't worth living, wishes for death, or attempts to self‐harm.” 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040029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FECC5E-10DE-174D-A5C6-22E5F7249B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9C33F7-DB26-9D41-A2F9-D71ABDE572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89" y="1825628"/>
            <a:ext cx="6235011" cy="31897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>
                <a:hlinkClick r:id="rId2" action="ppaction://hlinksldjump"/>
              </a:rPr>
              <a:t>Background on Scale Development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hlinkClick r:id="rId3" action="ppaction://hlinksldjump"/>
              </a:rPr>
              <a:t>MDS Items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hlinkClick r:id="rId4" action="ppaction://hlinksldjump"/>
              </a:rPr>
              <a:t>Distribution of Missingness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hlinkClick r:id="" action="ppaction://noaction"/>
              </a:rPr>
              <a:t>Distribution of the Scale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>
                <a:hlinkClick r:id="" action="ppaction://noaction"/>
              </a:rPr>
              <a:t>By Year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>
                <a:hlinkClick r:id="" action="ppaction://noaction"/>
              </a:rPr>
              <a:t>By Reason for Assessment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hlinkClick r:id="rId4" action="ppaction://hlinksldjump"/>
              </a:rPr>
              <a:t>Technical Notes</a:t>
            </a:r>
            <a:endParaRPr lang="en-US" sz="2400" dirty="0"/>
          </a:p>
          <a:p>
            <a:pPr marL="0" indent="0">
              <a:buNone/>
            </a:pPr>
            <a:r>
              <a:rPr lang="en-US" sz="2400" dirty="0">
                <a:hlinkClick r:id="" action="ppaction://noaction"/>
              </a:rPr>
              <a:t>SAS Code</a:t>
            </a:r>
            <a:endParaRPr lang="en-US" sz="2400" dirty="0"/>
          </a:p>
        </p:txBody>
      </p:sp>
      <p:pic>
        <p:nvPicPr>
          <p:cNvPr id="9" name="Picture Placeholder 8" descr="A stack of books">
            <a:extLst>
              <a:ext uri="{FF2B5EF4-FFF2-40B4-BE49-F238E27FC236}">
                <a16:creationId xmlns:a16="http://schemas.microsoft.com/office/drawing/2014/main" id="{962D74F0-83A4-E1A7-EA55-EBD0C20FA51C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10" r="21410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187702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F1A3D-0C66-B143-BB6B-94580F4B5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742370"/>
            <a:ext cx="11137232" cy="4351283"/>
          </a:xfrm>
        </p:spPr>
        <p:txBody>
          <a:bodyPr>
            <a:noAutofit/>
          </a:bodyPr>
          <a:lstStyle/>
          <a:p>
            <a:pPr marL="46355" indent="0"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r>
              <a:rPr lang="en-US" sz="1800" b="1" dirty="0">
                <a:solidFill>
                  <a:srgbClr val="000000"/>
                </a:solidFill>
              </a:rPr>
              <a:t>  Patient Health Questionnaire‐9 (PHQ‐9): ​</a:t>
            </a:r>
          </a:p>
          <a:p>
            <a:pPr marL="177800" indent="-131445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A standard measure of depression in the MDS 3.0, including anhedonia, dysphoria, sleeping, energy, appetite, self-worth, concentration, motor,  and suicidality</a:t>
            </a:r>
          </a:p>
          <a:p>
            <a:pPr marL="177800" indent="-131445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1800" b="0" i="0" u="none" strike="noStrike" dirty="0">
              <a:solidFill>
                <a:srgbClr val="000000"/>
              </a:solidFill>
              <a:effectLst/>
            </a:endParaRPr>
          </a:p>
          <a:p>
            <a:pPr marL="177800" indent="-131445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dirty="0">
                <a:solidFill>
                  <a:srgbClr val="000000"/>
                </a:solidFill>
              </a:rPr>
              <a:t>Structured and validated depression interview tested in older adults, home health, persons with cancer, persons with spinal cord injury, rehabilitation populations; wide use in community and hospital settings and has been shown to be sensitive to change over time. </a:t>
            </a:r>
          </a:p>
          <a:p>
            <a:pPr marL="177800" indent="-131445">
              <a:spcBef>
                <a:spcPts val="0"/>
              </a:spcBef>
              <a:buClr>
                <a:schemeClr val="dk1"/>
              </a:buClr>
              <a:buSzPct val="100000"/>
            </a:pPr>
            <a:endParaRPr lang="en-US" sz="1800" dirty="0">
              <a:solidFill>
                <a:srgbClr val="000000"/>
              </a:solidFill>
            </a:endParaRPr>
          </a:p>
          <a:p>
            <a:pPr marL="177800" indent="-131445">
              <a:spcBef>
                <a:spcPts val="0"/>
              </a:spcBef>
              <a:buClr>
                <a:schemeClr val="dk1"/>
              </a:buClr>
              <a:buSzPct val="100000"/>
            </a:pPr>
            <a:r>
              <a:rPr lang="en-US" sz="1800" b="0" i="0" dirty="0">
                <a:solidFill>
                  <a:srgbClr val="000000"/>
                </a:solidFill>
                <a:effectLst/>
              </a:rPr>
              <a:t>9 items, range from 0 to 27. </a:t>
            </a:r>
            <a:r>
              <a:rPr lang="en-US" sz="1800" dirty="0">
                <a:cs typeface="Arial" panose="020B0604020202020204" pitchFamily="34" charset="0"/>
              </a:rPr>
              <a:t>A higher score indicates a greater depressive symptoms.</a:t>
            </a:r>
            <a:endParaRPr lang="en-US" sz="1800" dirty="0">
              <a:solidFill>
                <a:srgbClr val="000000"/>
              </a:solidFill>
            </a:endParaRPr>
          </a:p>
          <a:p>
            <a:pPr marL="17780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800" b="1" dirty="0">
              <a:solidFill>
                <a:srgbClr val="000000"/>
              </a:solidFill>
            </a:endParaRPr>
          </a:p>
          <a:p>
            <a:pPr marL="17780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800" b="1" dirty="0">
                <a:solidFill>
                  <a:srgbClr val="000000"/>
                </a:solidFill>
              </a:rPr>
              <a:t>Patient Health Questionnaire Observational Version (PHQ-10 OV):​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A staff questionnaire with the intent of having the PHQ-9 collected from staff reports of their observations for residents who could not self-report.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PHQ-10 OV includes the nine signs and symptoms of depression found in the PHQ-9 plus an additional irritability item. </a:t>
            </a:r>
            <a:r>
              <a:rPr lang="en-US" sz="1800" b="0" i="0" dirty="0">
                <a:solidFill>
                  <a:srgbClr val="000000"/>
                </a:solidFill>
                <a:effectLst/>
              </a:rPr>
              <a:t>​</a:t>
            </a:r>
          </a:p>
          <a:p>
            <a:pPr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</a:rPr>
              <a:t>10 items, range: 0-30. A higher score indicates greater depressive symptoms.</a:t>
            </a:r>
            <a:endParaRPr lang="en-US" sz="1800" b="0" i="0" dirty="0">
              <a:solidFill>
                <a:srgbClr val="000000"/>
              </a:solidFill>
              <a:effectLst/>
            </a:endParaRPr>
          </a:p>
          <a:p>
            <a:pPr marL="17780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800" dirty="0">
              <a:cs typeface="Arial" panose="020B0604020202020204" pitchFamily="34" charset="0"/>
            </a:endParaRPr>
          </a:p>
        </p:txBody>
      </p:sp>
      <p:sp>
        <p:nvSpPr>
          <p:cNvPr id="5" name="Google Shape;137;p26">
            <a:extLst>
              <a:ext uri="{FF2B5EF4-FFF2-40B4-BE49-F238E27FC236}">
                <a16:creationId xmlns:a16="http://schemas.microsoft.com/office/drawing/2014/main" id="{A9154B00-5314-C544-6688-0FEBBB68EDD9}"/>
              </a:ext>
            </a:extLst>
          </p:cNvPr>
          <p:cNvSpPr txBox="1"/>
          <p:nvPr/>
        </p:nvSpPr>
        <p:spPr>
          <a:xfrm>
            <a:off x="3287211" y="5386822"/>
            <a:ext cx="8243449" cy="14234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000000"/>
                </a:solidFill>
              </a:rPr>
              <a:t>C</a:t>
            </a:r>
            <a:r>
              <a:rPr lang="en-US" sz="1100" b="0" i="0" dirty="0">
                <a:solidFill>
                  <a:srgbClr val="000000"/>
                </a:solidFill>
                <a:effectLst/>
              </a:rPr>
              <a:t>itations regarding psychometrics of the scale</a:t>
            </a:r>
            <a:r>
              <a:rPr lang="en" sz="1100" dirty="0">
                <a:solidFill>
                  <a:schemeClr val="dk1"/>
                </a:solidFill>
                <a:cs typeface="Arial" panose="020B0604020202020204" pitchFamily="34" charset="0"/>
                <a:sym typeface="Calibri"/>
              </a:rPr>
              <a:t>: </a:t>
            </a:r>
          </a:p>
          <a:p>
            <a:r>
              <a:rPr lang="en-US" sz="1100" dirty="0"/>
              <a:t>Spitzer RL, Kroenke K, Williams JB. Validation and utility of a self-report version of PRIME-MD: the PHQ primary care study. Primary Care Evaluation of Mental Disorders. Patient Health Questionnaire. JAMA. 1999 Nov 10;282(18):1737-44. </a:t>
            </a:r>
            <a:r>
              <a:rPr lang="en-US" sz="1100" dirty="0" err="1"/>
              <a:t>doi</a:t>
            </a:r>
            <a:r>
              <a:rPr lang="en-US" sz="1100" dirty="0"/>
              <a:t>: 10.1001/jama.282.18.1737. PMID: 10568646.</a:t>
            </a:r>
          </a:p>
          <a:p>
            <a:r>
              <a:rPr lang="en-US" sz="1100" dirty="0"/>
              <a:t>Saliba D, </a:t>
            </a:r>
            <a:r>
              <a:rPr lang="en-US" sz="1100" dirty="0" err="1"/>
              <a:t>DiFilippo</a:t>
            </a:r>
            <a:r>
              <a:rPr lang="en-US" sz="1100" dirty="0"/>
              <a:t> S, Edelen MO, Kroenke K, Buchanan J, </a:t>
            </a:r>
            <a:r>
              <a:rPr lang="en-US" sz="1100" dirty="0" err="1"/>
              <a:t>Streim</a:t>
            </a:r>
            <a:r>
              <a:rPr lang="en-US" sz="1100" dirty="0"/>
              <a:t> J. Testing the PHQ-9 interview and observational versions (PHQ-9 OV) for MDS 3.0. J Am Med Dir Assoc. 2012 Sep;13(7):618-25. </a:t>
            </a:r>
            <a:r>
              <a:rPr lang="en-US" sz="1100" dirty="0" err="1"/>
              <a:t>doi</a:t>
            </a:r>
            <a:r>
              <a:rPr lang="en-US" sz="1100" dirty="0"/>
              <a:t>: 10.1016/j.jamda.2012.06.003. </a:t>
            </a:r>
            <a:r>
              <a:rPr lang="en-US" sz="1100" dirty="0" err="1"/>
              <a:t>Epub</a:t>
            </a:r>
            <a:r>
              <a:rPr lang="en-US" sz="1100" dirty="0"/>
              <a:t> 2012 Jul 15. PMID: 22796361.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 err="1">
                <a:solidFill>
                  <a:schemeClr val="dk1"/>
                </a:solidFill>
                <a:cs typeface="Arial" panose="020B0604020202020204" pitchFamily="34" charset="0"/>
              </a:rPr>
              <a:t>Bélanger</a:t>
            </a:r>
            <a:r>
              <a:rPr lang="en-US" sz="1100" dirty="0">
                <a:solidFill>
                  <a:schemeClr val="dk1"/>
                </a:solidFill>
                <a:cs typeface="Arial" panose="020B0604020202020204" pitchFamily="34" charset="0"/>
              </a:rPr>
              <a:t>, E., Thomas, K. S., Jones, R. N., Epstein‐</a:t>
            </a:r>
            <a:r>
              <a:rPr lang="en-US" sz="1100" dirty="0" err="1">
                <a:solidFill>
                  <a:schemeClr val="dk1"/>
                </a:solidFill>
                <a:cs typeface="Arial" panose="020B0604020202020204" pitchFamily="34" charset="0"/>
              </a:rPr>
              <a:t>Lubow</a:t>
            </a:r>
            <a:r>
              <a:rPr lang="en-US" sz="1100" dirty="0">
                <a:solidFill>
                  <a:schemeClr val="dk1"/>
                </a:solidFill>
                <a:cs typeface="Arial" panose="020B0604020202020204" pitchFamily="34" charset="0"/>
              </a:rPr>
              <a:t>, G., &amp; </a:t>
            </a:r>
            <a:r>
              <a:rPr lang="en-US" sz="1100" dirty="0" err="1">
                <a:solidFill>
                  <a:schemeClr val="dk1"/>
                </a:solidFill>
                <a:cs typeface="Arial" panose="020B0604020202020204" pitchFamily="34" charset="0"/>
              </a:rPr>
              <a:t>Mor</a:t>
            </a:r>
            <a:r>
              <a:rPr lang="en-US" sz="1100" dirty="0">
                <a:solidFill>
                  <a:schemeClr val="dk1"/>
                </a:solidFill>
                <a:cs typeface="Arial" panose="020B0604020202020204" pitchFamily="34" charset="0"/>
              </a:rPr>
              <a:t>, V. (2019). Measurement validity of the Patient‐Health Questionnaire‐9 in US nursing home residents. International Journal of Geriatric Psychiatry, 34(5), 700–708. https://</a:t>
            </a:r>
            <a:r>
              <a:rPr lang="en-US" sz="1100" dirty="0" err="1">
                <a:solidFill>
                  <a:schemeClr val="dk1"/>
                </a:solidFill>
                <a:cs typeface="Arial" panose="020B0604020202020204" pitchFamily="34" charset="0"/>
              </a:rPr>
              <a:t>doi.org</a:t>
            </a:r>
            <a:r>
              <a:rPr lang="en-US" sz="1100" dirty="0">
                <a:solidFill>
                  <a:schemeClr val="dk1"/>
                </a:solidFill>
                <a:cs typeface="Arial" panose="020B0604020202020204" pitchFamily="34" charset="0"/>
              </a:rPr>
              <a:t>/10.1002/gps.5074</a:t>
            </a:r>
            <a:endParaRPr sz="1100" dirty="0">
              <a:solidFill>
                <a:schemeClr val="dk1"/>
              </a:solidFill>
              <a:cs typeface="Arial" panose="020B0604020202020204" pitchFamily="34" charset="0"/>
              <a:sym typeface="Calibri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5DED14B-7090-07A9-53E3-237D3B76017D}"/>
              </a:ext>
            </a:extLst>
          </p:cNvPr>
          <p:cNvSpPr txBox="1">
            <a:spLocks/>
          </p:cNvSpPr>
          <p:nvPr/>
        </p:nvSpPr>
        <p:spPr>
          <a:xfrm>
            <a:off x="470589" y="146367"/>
            <a:ext cx="11123843" cy="8274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F9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Background on Scale Development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Black" panose="020B0604020202020204" pitchFamily="34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941599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F1A3D-0C66-B143-BB6B-94580F4B5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57200" y="1355834"/>
            <a:ext cx="11137232" cy="4351283"/>
          </a:xfrm>
        </p:spPr>
        <p:txBody>
          <a:bodyPr>
            <a:noAutofit/>
          </a:bodyPr>
          <a:lstStyle/>
          <a:p>
            <a:pPr marL="503555" lvl="1" indent="0">
              <a:spcBef>
                <a:spcPts val="800"/>
              </a:spcBef>
              <a:buClr>
                <a:schemeClr val="dk1"/>
              </a:buClr>
              <a:buSzPct val="100000"/>
              <a:buNone/>
            </a:pPr>
            <a:endParaRPr lang="en-US" sz="1800" dirty="0">
              <a:cs typeface="Arial" panose="020B0604020202020204" pitchFamily="34" charset="0"/>
            </a:endParaRPr>
          </a:p>
          <a:p>
            <a:pPr marL="457200" lvl="1" indent="0" fontAlgn="base">
              <a:buNone/>
            </a:pPr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Depressive symptoms:</a:t>
            </a:r>
          </a:p>
          <a:p>
            <a:pPr lvl="1" fontAlgn="base"/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Major depression: ​total symptoms &gt;=5;​</a:t>
            </a:r>
          </a:p>
          <a:p>
            <a:pPr lvl="1" fontAlgn="base"/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Minor depression:​ 2&lt;=total symptoms&lt;=4​</a:t>
            </a:r>
          </a:p>
          <a:p>
            <a:pPr lvl="1" fontAlgn="base"/>
            <a:r>
              <a:rPr lang="en-US" sz="18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None: else.</a:t>
            </a:r>
          </a:p>
          <a:p>
            <a:pPr lvl="1" fontAlgn="base"/>
            <a:endParaRPr lang="en-US" sz="1800" dirty="0">
              <a:cs typeface="Arial" panose="020B0604020202020204" pitchFamily="34" charset="0"/>
            </a:endParaRPr>
          </a:p>
          <a:p>
            <a:pPr marL="457200" lvl="1" indent="0" fontAlgn="base">
              <a:buNone/>
            </a:pPr>
            <a:r>
              <a:rPr lang="en-US" sz="1800" dirty="0">
                <a:cs typeface="Arial" panose="020B0604020202020204" pitchFamily="34" charset="0"/>
              </a:rPr>
              <a:t>Level of depression severity:</a:t>
            </a:r>
            <a:endParaRPr lang="en-US" sz="1800" b="0" i="0" u="none" strike="noStrike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 fontAlgn="base"/>
            <a:r>
              <a:rPr lang="en-US" sz="1800" dirty="0"/>
              <a:t>None (0-4) </a:t>
            </a:r>
          </a:p>
          <a:p>
            <a:pPr lvl="1" fontAlgn="base"/>
            <a:r>
              <a:rPr lang="en-US" sz="1800" dirty="0"/>
              <a:t>Mild (5-9)</a:t>
            </a:r>
          </a:p>
          <a:p>
            <a:pPr lvl="1" fontAlgn="base"/>
            <a:r>
              <a:rPr lang="en-US" sz="1800" dirty="0"/>
              <a:t>Moderate (10-14) </a:t>
            </a:r>
          </a:p>
          <a:p>
            <a:pPr lvl="1" fontAlgn="base"/>
            <a:r>
              <a:rPr lang="en-US" sz="1800" dirty="0"/>
              <a:t>Moderately severe (15-19)</a:t>
            </a:r>
          </a:p>
          <a:p>
            <a:pPr lvl="1" fontAlgn="base"/>
            <a:r>
              <a:rPr lang="en-US" sz="1800" dirty="0"/>
              <a:t>Severe (20+)  </a:t>
            </a:r>
          </a:p>
        </p:txBody>
      </p:sp>
      <p:sp>
        <p:nvSpPr>
          <p:cNvPr id="5" name="Google Shape;137;p26">
            <a:extLst>
              <a:ext uri="{FF2B5EF4-FFF2-40B4-BE49-F238E27FC236}">
                <a16:creationId xmlns:a16="http://schemas.microsoft.com/office/drawing/2014/main" id="{A9154B00-5314-C544-6688-0FEBBB68EDD9}"/>
              </a:ext>
            </a:extLst>
          </p:cNvPr>
          <p:cNvSpPr txBox="1"/>
          <p:nvPr/>
        </p:nvSpPr>
        <p:spPr>
          <a:xfrm>
            <a:off x="3252487" y="5699335"/>
            <a:ext cx="8231874" cy="12541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 dirty="0">
                <a:solidFill>
                  <a:srgbClr val="000000"/>
                </a:solidFill>
                <a:latin typeface="Calibri" panose="020F0502020204030204" pitchFamily="34" charset="0"/>
              </a:rPr>
              <a:t>C</a:t>
            </a:r>
            <a:r>
              <a:rPr lang="en-US" sz="11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itations regarding psychometrics of the scale</a:t>
            </a:r>
            <a:endParaRPr lang="en-US" sz="11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  <a:p>
            <a:r>
              <a:rPr lang="en-US" sz="1100" dirty="0"/>
              <a:t>Spitzer RL, Kroenke K, Williams JB. Validation and utility of a self-report version of PRIME-MD: the PHQ primary care study. Primary Care Evaluation of Mental Disorders. Patient Health Questionnaire. JAMA. 1999 Nov 10;282(18):1737-44. </a:t>
            </a:r>
            <a:r>
              <a:rPr lang="en-US" sz="1100" dirty="0" err="1"/>
              <a:t>doi</a:t>
            </a:r>
            <a:r>
              <a:rPr lang="en-US" sz="1100" dirty="0"/>
              <a:t>: 10.1001/jama.282.18.1737. PMID: 10568646.</a:t>
            </a:r>
          </a:p>
          <a:p>
            <a:r>
              <a:rPr lang="en-US" sz="1100" dirty="0"/>
              <a:t>Saliba D, </a:t>
            </a:r>
            <a:r>
              <a:rPr lang="en-US" sz="1100" dirty="0" err="1"/>
              <a:t>DiFilippo</a:t>
            </a:r>
            <a:r>
              <a:rPr lang="en-US" sz="1100" dirty="0"/>
              <a:t> S, Edelen MO, Kroenke K, Buchanan J, </a:t>
            </a:r>
            <a:r>
              <a:rPr lang="en-US" sz="1100" dirty="0" err="1"/>
              <a:t>Streim</a:t>
            </a:r>
            <a:r>
              <a:rPr lang="en-US" sz="1100" dirty="0"/>
              <a:t> J. Testing the PHQ-9 interview and observational versions (PHQ-9 OV) for MDS 3.0. J Am Med Dir Assoc. 2012 Sep;13(7):618-25. </a:t>
            </a:r>
            <a:r>
              <a:rPr lang="en-US" sz="1100" dirty="0" err="1"/>
              <a:t>doi</a:t>
            </a:r>
            <a:r>
              <a:rPr lang="en-US" sz="1100" dirty="0"/>
              <a:t>: 10.1016/j.jamda.2012.06.003. </a:t>
            </a:r>
            <a:r>
              <a:rPr lang="en-US" sz="1100" dirty="0" err="1"/>
              <a:t>Epub</a:t>
            </a:r>
            <a:r>
              <a:rPr lang="en-US" sz="1100" dirty="0"/>
              <a:t> 2012 Jul 15. PMID: 22796361.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  <a:sym typeface="Calibri"/>
            </a:endParaRPr>
          </a:p>
        </p:txBody>
      </p:sp>
      <p:sp>
        <p:nvSpPr>
          <p:cNvPr id="10" name="Title 3">
            <a:extLst>
              <a:ext uri="{FF2B5EF4-FFF2-40B4-BE49-F238E27FC236}">
                <a16:creationId xmlns:a16="http://schemas.microsoft.com/office/drawing/2014/main" id="{55DED14B-7090-07A9-53E3-237D3B76017D}"/>
              </a:ext>
            </a:extLst>
          </p:cNvPr>
          <p:cNvSpPr txBox="1">
            <a:spLocks/>
          </p:cNvSpPr>
          <p:nvPr/>
        </p:nvSpPr>
        <p:spPr>
          <a:xfrm>
            <a:off x="470589" y="528335"/>
            <a:ext cx="11123843" cy="8274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F9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Background on Scale Development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Black" panose="020B0604020202020204" pitchFamily="34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624675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F1A3D-0C66-B143-BB6B-94580F4B5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7384" y="1449507"/>
            <a:ext cx="11137232" cy="2779195"/>
          </a:xfrm>
        </p:spPr>
        <p:txBody>
          <a:bodyPr>
            <a:no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Summary of Analyses of psychometric properties</a:t>
            </a:r>
          </a:p>
          <a:p>
            <a:endParaRPr lang="en-US" sz="2400" dirty="0"/>
          </a:p>
        </p:txBody>
      </p:sp>
      <p:sp>
        <p:nvSpPr>
          <p:cNvPr id="5" name="Google Shape;144;p27">
            <a:extLst>
              <a:ext uri="{FF2B5EF4-FFF2-40B4-BE49-F238E27FC236}">
                <a16:creationId xmlns:a16="http://schemas.microsoft.com/office/drawing/2014/main" id="{FE589427-26C3-8695-A5A4-B52478448B6B}"/>
              </a:ext>
            </a:extLst>
          </p:cNvPr>
          <p:cNvSpPr txBox="1"/>
          <p:nvPr/>
        </p:nvSpPr>
        <p:spPr>
          <a:xfrm>
            <a:off x="3264063" y="5467172"/>
            <a:ext cx="8320784" cy="15465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C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itations regarding psychometrics of the scale</a:t>
            </a:r>
            <a:r>
              <a:rPr lang="en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: </a:t>
            </a:r>
            <a:endParaRPr lang="en-US" sz="1200" dirty="0"/>
          </a:p>
          <a:p>
            <a:r>
              <a:rPr lang="en-US" sz="1200" dirty="0"/>
              <a:t>Spitzer RL, Kroenke K, Williams JB. Validation and utility of a self-report version of PRIME-MD: the PHQ primary care study. Primary Care Evaluation of Mental Disorders. Patient Health Questionnaire. JAMA. 1999 Nov 10;282(18):1737-44. </a:t>
            </a:r>
            <a:r>
              <a:rPr lang="en-US" sz="1200" dirty="0" err="1"/>
              <a:t>doi</a:t>
            </a:r>
            <a:r>
              <a:rPr lang="en-US" sz="1200" dirty="0"/>
              <a:t>: 10.1001/jama.282.18.1737. PMID: 10568646.</a:t>
            </a:r>
          </a:p>
          <a:p>
            <a:r>
              <a:rPr lang="en-US" sz="1200" dirty="0"/>
              <a:t>Saliba D, </a:t>
            </a:r>
            <a:r>
              <a:rPr lang="en-US" sz="1200" dirty="0" err="1"/>
              <a:t>DiFilippo</a:t>
            </a:r>
            <a:r>
              <a:rPr lang="en-US" sz="1200" dirty="0"/>
              <a:t> S, Edelen MO, Kroenke K, Buchanan J, </a:t>
            </a:r>
            <a:r>
              <a:rPr lang="en-US" sz="1200" dirty="0" err="1"/>
              <a:t>Streim</a:t>
            </a:r>
            <a:r>
              <a:rPr lang="en-US" sz="1200" dirty="0"/>
              <a:t> J. Testing the PHQ-9 interview and observational versions (PHQ-9 OV) for MDS 3.0. J Am Med Dir Assoc. 2012 Sep;13(7):618-25. </a:t>
            </a:r>
            <a:r>
              <a:rPr lang="en-US" sz="1200" dirty="0" err="1"/>
              <a:t>doi</a:t>
            </a:r>
            <a:r>
              <a:rPr lang="en-US" sz="1200" dirty="0"/>
              <a:t>: 10.1016/j.jamda.2012.06.003. </a:t>
            </a:r>
            <a:r>
              <a:rPr lang="en-US" sz="1200" dirty="0" err="1"/>
              <a:t>Epub</a:t>
            </a:r>
            <a:r>
              <a:rPr lang="en-US" sz="1200" dirty="0"/>
              <a:t> 2012 Jul 15. PMID: 22796361.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sym typeface="Calibri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989151C7-4456-0A48-D4C6-FADAD3C372FD}"/>
              </a:ext>
            </a:extLst>
          </p:cNvPr>
          <p:cNvSpPr txBox="1">
            <a:spLocks/>
          </p:cNvSpPr>
          <p:nvPr/>
        </p:nvSpPr>
        <p:spPr>
          <a:xfrm>
            <a:off x="622989" y="526468"/>
            <a:ext cx="11123843" cy="8274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F9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Background on Scale Development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Black" panose="020B0604020202020204" pitchFamily="34" charset="0"/>
              <a:ea typeface="+mj-ea"/>
            </a:endParaRP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5DE59B-33DA-CE10-0258-CCE61234CC5D}"/>
              </a:ext>
            </a:extLst>
          </p:cNvPr>
          <p:cNvSpPr txBox="1">
            <a:spLocks/>
          </p:cNvSpPr>
          <p:nvPr/>
        </p:nvSpPr>
        <p:spPr>
          <a:xfrm>
            <a:off x="838200" y="1904045"/>
            <a:ext cx="10515600" cy="365684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0" dirty="0">
                <a:ea typeface="+mn-lt"/>
                <a:cs typeface="+mn-lt"/>
              </a:rPr>
              <a:t>Pilot Testing and Item Development in the Veterans Health Administration (</a:t>
            </a:r>
            <a:r>
              <a:rPr lang="en-US" sz="1800" b="0" dirty="0" err="1">
                <a:cs typeface="Calibri"/>
              </a:rPr>
              <a:t>Saliba</a:t>
            </a:r>
            <a:r>
              <a:rPr lang="en-US" sz="1800" b="0" dirty="0">
                <a:cs typeface="Calibri"/>
              </a:rPr>
              <a:t>, 2012) </a:t>
            </a:r>
            <a:endParaRPr lang="en-US" sz="1800" b="0" dirty="0">
              <a:ea typeface="+mn-lt"/>
              <a:cs typeface="+mn-lt"/>
            </a:endParaRPr>
          </a:p>
          <a:p>
            <a:pPr lvl="1"/>
            <a:endParaRPr lang="en-US" sz="1600" b="0" dirty="0">
              <a:cs typeface="Calibri"/>
            </a:endParaRPr>
          </a:p>
          <a:p>
            <a:pPr marL="742928" lvl="1" indent="-285750">
              <a:buFont typeface="Arial" panose="020B0604020202020204" pitchFamily="34" charset="0"/>
              <a:buChar char="•"/>
            </a:pPr>
            <a:r>
              <a:rPr lang="en-US" sz="1600" b="0" dirty="0">
                <a:ea typeface="+mn-lt"/>
                <a:cs typeface="+mn-lt"/>
              </a:rPr>
              <a:t>Compared with the MDS 2.0 observational items, the PHQ-9 interview had greater agreement with criterion standard diagnostic assessments (weighted k = 0.69, 95% CI = 0.61-0.76). </a:t>
            </a:r>
            <a:endParaRPr lang="en-US" sz="1600" b="0" dirty="0">
              <a:cs typeface="Calibri" panose="020F0502020204030204"/>
            </a:endParaRPr>
          </a:p>
          <a:p>
            <a:pPr marL="742928" lvl="1" indent="-285750">
              <a:buFont typeface="Arial" panose="020B0604020202020204" pitchFamily="34" charset="0"/>
              <a:buChar char="•"/>
            </a:pPr>
            <a:endParaRPr lang="en-US" sz="1600" b="0" dirty="0">
              <a:ea typeface="+mn-lt"/>
              <a:cs typeface="+mn-lt"/>
            </a:endParaRPr>
          </a:p>
          <a:p>
            <a:pPr marL="742928" lvl="1" indent="-285750">
              <a:buFont typeface="Arial" panose="020B0604020202020204" pitchFamily="34" charset="0"/>
              <a:buChar char="•"/>
            </a:pPr>
            <a:r>
              <a:rPr lang="en-US" sz="1600" b="0" dirty="0">
                <a:ea typeface="+mn-lt"/>
                <a:cs typeface="+mn-lt"/>
              </a:rPr>
              <a:t>For residents who could not complete the interview, the PHQ-9 OV also had greater agreement with a criterion measure for depression than did the MDS 2.0 observational items.</a:t>
            </a:r>
          </a:p>
          <a:p>
            <a:pPr marL="742928" lvl="1" indent="-285750">
              <a:buFont typeface="Arial" panose="020B0604020202020204" pitchFamily="34" charset="0"/>
              <a:buChar char="•"/>
            </a:pPr>
            <a:endParaRPr lang="en-US" sz="1600" b="0" dirty="0">
              <a:ea typeface="+mn-lt"/>
              <a:cs typeface="+mn-lt"/>
            </a:endParaRPr>
          </a:p>
          <a:p>
            <a:pPr marL="742928" lvl="1" indent="-285750">
              <a:buFont typeface="Arial" panose="020B0604020202020204" pitchFamily="34" charset="0"/>
              <a:buChar char="•"/>
            </a:pPr>
            <a:r>
              <a:rPr lang="en-US" sz="1600" b="0" dirty="0">
                <a:ea typeface="+mn-lt"/>
                <a:cs typeface="+mn-lt"/>
              </a:rPr>
              <a:t>In residents with severe cognitive impairment, PHQ correlations with the criterion standard Cornell Scale were superior to the MDS 2.0 for both the PHQ-9 (0.63 vs 0.34) and the PHQ-9 OV (0.84 vs 0.28).</a:t>
            </a:r>
          </a:p>
          <a:p>
            <a:pPr marL="742928" lvl="1" indent="-285750">
              <a:buFont typeface="Arial" panose="020B0604020202020204" pitchFamily="34" charset="0"/>
              <a:buChar char="•"/>
            </a:pPr>
            <a:endParaRPr lang="en-US" sz="1600" b="0" dirty="0">
              <a:ea typeface="+mn-lt"/>
              <a:cs typeface="+mn-lt"/>
            </a:endParaRPr>
          </a:p>
          <a:p>
            <a:pPr marL="742928" lvl="1" indent="-285750">
              <a:buFont typeface="Arial" panose="020B0604020202020204" pitchFamily="34" charset="0"/>
              <a:buChar char="•"/>
            </a:pPr>
            <a:r>
              <a:rPr lang="en-US" sz="1600" b="0" dirty="0">
                <a:ea typeface="+mn-lt"/>
                <a:cs typeface="+mn-lt"/>
              </a:rPr>
              <a:t>The majority of NH residents were able to complete the PHQ-9, and most surveyed staff reported improved assessments with the PHQ-9 OV.</a:t>
            </a:r>
            <a:endParaRPr lang="en-US" sz="1600" b="0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402851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F1A3D-0C66-B143-BB6B-94580F4B5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7384" y="1234915"/>
            <a:ext cx="11137232" cy="526201"/>
          </a:xfrm>
        </p:spPr>
        <p:txBody>
          <a:bodyPr>
            <a:no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Summary of Analyses of psychometric properties</a:t>
            </a:r>
          </a:p>
          <a:p>
            <a:endParaRPr lang="en-US" sz="2400" dirty="0"/>
          </a:p>
        </p:txBody>
      </p:sp>
      <p:sp>
        <p:nvSpPr>
          <p:cNvPr id="5" name="Google Shape;144;p27">
            <a:extLst>
              <a:ext uri="{FF2B5EF4-FFF2-40B4-BE49-F238E27FC236}">
                <a16:creationId xmlns:a16="http://schemas.microsoft.com/office/drawing/2014/main" id="{FE589427-26C3-8695-A5A4-B52478448B6B}"/>
              </a:ext>
            </a:extLst>
          </p:cNvPr>
          <p:cNvSpPr txBox="1"/>
          <p:nvPr/>
        </p:nvSpPr>
        <p:spPr>
          <a:xfrm>
            <a:off x="3206187" y="5635541"/>
            <a:ext cx="8458429" cy="136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C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itations regarding psychometrics of the scale</a:t>
            </a:r>
            <a:r>
              <a:rPr lang="en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: </a:t>
            </a:r>
            <a:endParaRPr lang="en-US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1200" dirty="0"/>
              <a:t>Spitzer RL, Kroenke K, Williams JB. Validation and utility of a self-report version of PRIME-MD: the PHQ primary care study. Primary Care Evaluation of Mental Disorders. Patient Health Questionnaire. JAMA. 1999 Nov 10;282(18):1737-44. </a:t>
            </a:r>
            <a:r>
              <a:rPr lang="en-US" sz="1200" dirty="0" err="1"/>
              <a:t>doi</a:t>
            </a:r>
            <a:r>
              <a:rPr lang="en-US" sz="1200" dirty="0"/>
              <a:t>: 10.1001/jama.282.18.1737. PMID: 10568646.</a:t>
            </a:r>
          </a:p>
          <a:p>
            <a:r>
              <a:rPr lang="en-US" sz="1200" dirty="0"/>
              <a:t>Saliba D, </a:t>
            </a:r>
            <a:r>
              <a:rPr lang="en-US" sz="1200" dirty="0" err="1"/>
              <a:t>DiFilippo</a:t>
            </a:r>
            <a:r>
              <a:rPr lang="en-US" sz="1200" dirty="0"/>
              <a:t> S, Edelen MO, Kroenke K, Buchanan J, </a:t>
            </a:r>
            <a:r>
              <a:rPr lang="en-US" sz="1200" dirty="0" err="1"/>
              <a:t>Streim</a:t>
            </a:r>
            <a:r>
              <a:rPr lang="en-US" sz="1200" dirty="0"/>
              <a:t> J. Testing the PHQ-9 interview and observational versions (PHQ-9 OV) for MDS 3.0. J Am Med Dir Assoc. 2012 Sep;13(7):618-25. </a:t>
            </a:r>
            <a:r>
              <a:rPr lang="en-US" sz="1200" dirty="0" err="1"/>
              <a:t>doi</a:t>
            </a:r>
            <a:r>
              <a:rPr lang="en-US" sz="1200" dirty="0"/>
              <a:t>: 10.1016/j.jamda.2012.06.003. </a:t>
            </a:r>
            <a:r>
              <a:rPr lang="en-US" sz="1200" dirty="0" err="1"/>
              <a:t>Epub</a:t>
            </a:r>
            <a:r>
              <a:rPr lang="en-US" sz="1200" dirty="0"/>
              <a:t> 2012 Jul 15. PMID: 22796361.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989151C7-4456-0A48-D4C6-FADAD3C372FD}"/>
              </a:ext>
            </a:extLst>
          </p:cNvPr>
          <p:cNvSpPr txBox="1">
            <a:spLocks/>
          </p:cNvSpPr>
          <p:nvPr/>
        </p:nvSpPr>
        <p:spPr>
          <a:xfrm>
            <a:off x="622989" y="526468"/>
            <a:ext cx="11123843" cy="8274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F9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Background on Scale Development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Black" panose="020B0604020202020204" pitchFamily="34" charset="0"/>
              <a:ea typeface="+mj-ea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DD1F6F-A481-82D9-27C2-0C4A8BA55064}"/>
              </a:ext>
            </a:extLst>
          </p:cNvPr>
          <p:cNvSpPr txBox="1">
            <a:spLocks/>
          </p:cNvSpPr>
          <p:nvPr/>
        </p:nvSpPr>
        <p:spPr>
          <a:xfrm>
            <a:off x="838200" y="1783151"/>
            <a:ext cx="10515600" cy="4037584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0" dirty="0">
                <a:latin typeface="Arial"/>
                <a:ea typeface="+mn-lt"/>
                <a:cs typeface="Arial"/>
              </a:rPr>
              <a:t>Validity in US nursing homes (</a:t>
            </a:r>
            <a:r>
              <a:rPr lang="en-US" sz="1500" b="0" dirty="0" err="1">
                <a:latin typeface="Arial"/>
                <a:ea typeface="+mn-lt"/>
                <a:cs typeface="Arial"/>
              </a:rPr>
              <a:t>Bélanger</a:t>
            </a:r>
            <a:r>
              <a:rPr lang="en-US" sz="1500" b="0" dirty="0">
                <a:latin typeface="Arial"/>
                <a:ea typeface="+mn-lt"/>
                <a:cs typeface="Arial"/>
              </a:rPr>
              <a:t> et al., 2018)</a:t>
            </a:r>
          </a:p>
          <a:p>
            <a:pPr marL="285750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600" b="0" dirty="0">
                <a:ea typeface="+mn-lt"/>
                <a:cs typeface="+mn-lt"/>
              </a:rPr>
              <a:t>Internal consistency and structural validity:</a:t>
            </a:r>
          </a:p>
          <a:p>
            <a:pPr marL="742928" lvl="1" indent="-285750">
              <a:lnSpc>
                <a:spcPct val="80000"/>
              </a:lnSpc>
              <a:buFont typeface="Arial" panose="020B0604020202020204" pitchFamily="34" charset="0"/>
              <a:buChar char="•"/>
            </a:pPr>
            <a:r>
              <a:rPr lang="en-US" sz="1400" b="0" dirty="0">
                <a:ea typeface="+mn-lt"/>
                <a:cs typeface="+mn-lt"/>
              </a:rPr>
              <a:t>Confirmatory factor analysis for one-factor and two-factor solutions</a:t>
            </a:r>
            <a:endParaRPr lang="en-US" sz="1400" b="0" dirty="0"/>
          </a:p>
          <a:p>
            <a:pPr marL="742928" lvl="1" indent="-285750">
              <a:buFont typeface="Arial" panose="020B0604020202020204" pitchFamily="34" charset="0"/>
              <a:buChar char="•"/>
            </a:pPr>
            <a:r>
              <a:rPr lang="en-US" sz="1400" b="0" dirty="0">
                <a:ea typeface="+mn-lt"/>
                <a:cs typeface="+mn-lt"/>
              </a:rPr>
              <a:t>Overall moderately high standardized factor loadings</a:t>
            </a:r>
          </a:p>
          <a:p>
            <a:pPr marL="742928" lvl="1" indent="-285750">
              <a:buFont typeface="Arial" panose="020B0604020202020204" pitchFamily="34" charset="0"/>
              <a:buChar char="•"/>
            </a:pPr>
            <a:r>
              <a:rPr lang="en-US" sz="1400" b="0" dirty="0">
                <a:ea typeface="+mn-lt"/>
                <a:cs typeface="+mn-lt"/>
              </a:rPr>
              <a:t>Good internal reliability with omega values: 0.87&gt;0.85.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0" dirty="0">
                <a:ea typeface="+mn-lt"/>
                <a:cs typeface="+mn-lt"/>
              </a:rPr>
              <a:t>Fit statistics indicate a good model fit for the PHQ‐9: </a:t>
            </a:r>
            <a:endParaRPr lang="en-US" sz="1600" b="0" dirty="0">
              <a:latin typeface="Calibri"/>
              <a:cs typeface="Calibri"/>
            </a:endParaRPr>
          </a:p>
          <a:p>
            <a:pPr marL="628628" lvl="1" indent="-171450">
              <a:buFont typeface="Arial" panose="020B0604020202020204" pitchFamily="34" charset="0"/>
              <a:buChar char="•"/>
            </a:pPr>
            <a:r>
              <a:rPr lang="en-US" sz="1400" b="0" dirty="0">
                <a:ea typeface="+mn-lt"/>
                <a:cs typeface="+mn-lt"/>
              </a:rPr>
              <a:t>   Root mean square error of approximation (RMSEA): 0.04 &lt; 0.05 </a:t>
            </a:r>
            <a:endParaRPr lang="en-US" sz="1400" b="0" dirty="0">
              <a:cs typeface="Calibri"/>
            </a:endParaRPr>
          </a:p>
          <a:p>
            <a:pPr marL="628628" lvl="1" indent="-171450">
              <a:buFont typeface="Arial" panose="020B0604020202020204" pitchFamily="34" charset="0"/>
              <a:buChar char="•"/>
            </a:pPr>
            <a:r>
              <a:rPr lang="en-US" sz="1400" b="0" dirty="0">
                <a:ea typeface="+mn-lt"/>
                <a:cs typeface="+mn-lt"/>
              </a:rPr>
              <a:t>    Comparative fit index (CFI): 0.97&gt; 0.95</a:t>
            </a:r>
          </a:p>
          <a:p>
            <a:pPr marL="628628" lvl="1" indent="-171450">
              <a:buFont typeface="Arial" panose="020B0604020202020204" pitchFamily="34" charset="0"/>
              <a:buChar char="•"/>
            </a:pPr>
            <a:r>
              <a:rPr lang="en-US" sz="1400" b="0" dirty="0">
                <a:ea typeface="+mn-lt"/>
                <a:cs typeface="+mn-lt"/>
              </a:rPr>
              <a:t>    Tucker‐Lewis Index (TLI): 0.96&gt; 0.95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0" dirty="0">
                <a:ea typeface="+mn-lt"/>
                <a:cs typeface="+mn-lt"/>
              </a:rPr>
              <a:t>   Fit statistics indicate acceptable model fit for the PHQ‐10OV: </a:t>
            </a:r>
          </a:p>
          <a:p>
            <a:pPr marL="628628" lvl="1" indent="-171450">
              <a:buFont typeface="Arial" panose="020B0604020202020204" pitchFamily="34" charset="0"/>
              <a:buChar char="•"/>
            </a:pPr>
            <a:r>
              <a:rPr lang="en-US" sz="1400" b="0" dirty="0">
                <a:latin typeface="Calibri"/>
                <a:cs typeface="Calibri"/>
              </a:rPr>
              <a:t>    Root mean square error of approximation (RMSEA): 0.06 (not≤ 0.05) </a:t>
            </a:r>
          </a:p>
          <a:p>
            <a:pPr marL="628628" lvl="1" indent="-171450">
              <a:buFont typeface="Arial" panose="020B0604020202020204" pitchFamily="34" charset="0"/>
              <a:buChar char="•"/>
            </a:pPr>
            <a:r>
              <a:rPr lang="en-US" sz="1400" b="0" dirty="0">
                <a:latin typeface="Calibri"/>
                <a:cs typeface="Calibri"/>
              </a:rPr>
              <a:t>    Comparative fit index (CFI): 0.97&gt; 0.95</a:t>
            </a:r>
          </a:p>
          <a:p>
            <a:pPr marL="628628" lvl="1" indent="-171450">
              <a:buFont typeface="Arial" panose="020B0604020202020204" pitchFamily="34" charset="0"/>
              <a:buChar char="•"/>
            </a:pPr>
            <a:r>
              <a:rPr lang="en-US" sz="1400" b="0" dirty="0">
                <a:latin typeface="Calibri"/>
                <a:cs typeface="Calibri"/>
              </a:rPr>
              <a:t>    Tucker‐Lewis Index (TLI): 0.96&gt; 0.95</a:t>
            </a:r>
          </a:p>
          <a:p>
            <a:pPr marL="628628" lvl="1" indent="-171450">
              <a:buFont typeface="Arial" panose="020B0604020202020204" pitchFamily="34" charset="0"/>
              <a:buChar char="•"/>
            </a:pPr>
            <a:r>
              <a:rPr lang="en-US" sz="1400" b="0" dirty="0">
                <a:latin typeface="Calibri"/>
                <a:cs typeface="Calibri"/>
              </a:rPr>
              <a:t>    Slightly</a:t>
            </a:r>
            <a:r>
              <a:rPr lang="en-US" sz="1400" b="0" dirty="0">
                <a:ea typeface="+mn-lt"/>
                <a:cs typeface="+mn-lt"/>
              </a:rPr>
              <a:t> poorer model fit and a lower standardized factor loading on the additional irritability item, and it did not yield expected        	gender differences</a:t>
            </a:r>
            <a:r>
              <a:rPr lang="en-US" sz="1200" dirty="0">
                <a:ea typeface="+mn-lt"/>
                <a:cs typeface="+mn-lt"/>
              </a:rPr>
              <a:t>.</a:t>
            </a:r>
            <a:endParaRPr lang="en-US" sz="2200" dirty="0">
              <a:latin typeface="Calibri"/>
              <a:cs typeface="Calibri"/>
            </a:endParaRPr>
          </a:p>
          <a:p>
            <a:pPr lvl="1"/>
            <a:endParaRPr lang="en-US" sz="2200" dirty="0">
              <a:latin typeface="Arial"/>
              <a:cs typeface="Arial"/>
            </a:endParaRPr>
          </a:p>
          <a:p>
            <a:endParaRPr lang="en-US" dirty="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931681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3F1A3D-0C66-B143-BB6B-94580F4B57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27384" y="1449507"/>
            <a:ext cx="11137232" cy="2779195"/>
          </a:xfrm>
        </p:spPr>
        <p:txBody>
          <a:bodyPr>
            <a:noAutofit/>
          </a:bodyPr>
          <a:lstStyle/>
          <a:p>
            <a:r>
              <a:rPr lang="en-US" sz="2400" dirty="0">
                <a:cs typeface="Arial" panose="020B0604020202020204" pitchFamily="34" charset="0"/>
              </a:rPr>
              <a:t>Summary of Analyses of psychometric properties</a:t>
            </a:r>
          </a:p>
          <a:p>
            <a:endParaRPr lang="en-US" sz="2400" dirty="0"/>
          </a:p>
        </p:txBody>
      </p:sp>
      <p:sp>
        <p:nvSpPr>
          <p:cNvPr id="8" name="Title 3">
            <a:extLst>
              <a:ext uri="{FF2B5EF4-FFF2-40B4-BE49-F238E27FC236}">
                <a16:creationId xmlns:a16="http://schemas.microsoft.com/office/drawing/2014/main" id="{989151C7-4456-0A48-D4C6-FADAD3C372FD}"/>
              </a:ext>
            </a:extLst>
          </p:cNvPr>
          <p:cNvSpPr txBox="1">
            <a:spLocks/>
          </p:cNvSpPr>
          <p:nvPr/>
        </p:nvSpPr>
        <p:spPr>
          <a:xfrm>
            <a:off x="622989" y="526468"/>
            <a:ext cx="11123843" cy="8274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F9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Background on Scale Development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Black" panose="020B0604020202020204" pitchFamily="34" charset="0"/>
              <a:ea typeface="+mj-ea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5ADD1F6F-A481-82D9-27C2-0C4A8BA55064}"/>
              </a:ext>
            </a:extLst>
          </p:cNvPr>
          <p:cNvSpPr txBox="1">
            <a:spLocks/>
          </p:cNvSpPr>
          <p:nvPr/>
        </p:nvSpPr>
        <p:spPr>
          <a:xfrm>
            <a:off x="838200" y="1975708"/>
            <a:ext cx="10515600" cy="36304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17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354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53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709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5886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062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24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418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500" b="0" dirty="0">
                <a:latin typeface="Arial"/>
                <a:ea typeface="+mn-lt"/>
                <a:cs typeface="Arial"/>
              </a:rPr>
              <a:t>Validity in US nursing homes (</a:t>
            </a:r>
            <a:r>
              <a:rPr lang="en-US" sz="1500" b="0" dirty="0" err="1">
                <a:latin typeface="Arial"/>
                <a:ea typeface="+mn-lt"/>
                <a:cs typeface="Arial"/>
              </a:rPr>
              <a:t>Bélanger</a:t>
            </a:r>
            <a:r>
              <a:rPr lang="en-US" sz="1500" b="0" dirty="0">
                <a:latin typeface="Arial"/>
                <a:ea typeface="+mn-lt"/>
                <a:cs typeface="Arial"/>
              </a:rPr>
              <a:t> et al., 2018)</a:t>
            </a: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Criterion validity: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742928" lvl="1" indent="-285750" fontAlgn="base">
              <a:buFont typeface="Arial" panose="020B0604020202020204" pitchFamily="34" charset="0"/>
              <a:buChar char="•"/>
            </a:pPr>
            <a:r>
              <a:rPr lang="en-US" sz="1600" b="0" dirty="0">
                <a:solidFill>
                  <a:srgbClr val="000000"/>
                </a:solidFill>
                <a:latin typeface="Calibri" panose="020F0502020204030204" pitchFamily="34" charset="0"/>
              </a:rPr>
              <a:t>highly specific but poor sensitivity compared with an </a:t>
            </a: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administrative reference standard, suggesting that many of those with a diagnosis of depression in claims data are not symptomatic on the PHQ‐9. 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 rtl="0" fontAlgn="base"/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285750" indent="-285750" algn="l" rtl="0" fontAlgn="base">
              <a:buFont typeface="Arial" panose="020B0604020202020204" pitchFamily="34" charset="0"/>
              <a:buChar char="•"/>
            </a:pPr>
            <a:r>
              <a:rPr lang="en-U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Overall 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742928" lvl="1" indent="-285750" fontAlgn="base"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good internal reliability in both newly admitted and long-stay nursing home residents.</a:t>
            </a:r>
            <a:r>
              <a:rPr lang="en-US" sz="16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​</a:t>
            </a:r>
            <a:endParaRPr lang="en-US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742928" lvl="1" indent="-285750" fontAlgn="base">
              <a:buFont typeface="Arial" panose="020B0604020202020204" pitchFamily="34" charset="0"/>
              <a:buChar char="•"/>
            </a:pPr>
            <a:r>
              <a:rPr lang="en-US" sz="16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a valid and promising measurement instrument for research about depression among NH residents; should be examined further against a structured psychiatric interview.</a:t>
            </a:r>
            <a:endParaRPr lang="en-US" sz="16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endParaRPr lang="en-US" dirty="0">
              <a:cs typeface="Calibri"/>
            </a:endParaRPr>
          </a:p>
        </p:txBody>
      </p:sp>
      <p:sp>
        <p:nvSpPr>
          <p:cNvPr id="2" name="Google Shape;144;p27">
            <a:extLst>
              <a:ext uri="{FF2B5EF4-FFF2-40B4-BE49-F238E27FC236}">
                <a16:creationId xmlns:a16="http://schemas.microsoft.com/office/drawing/2014/main" id="{4F4ABE44-2244-AD3E-8384-EA14DAFD8944}"/>
              </a:ext>
            </a:extLst>
          </p:cNvPr>
          <p:cNvSpPr txBox="1"/>
          <p:nvPr/>
        </p:nvSpPr>
        <p:spPr>
          <a:xfrm>
            <a:off x="3206187" y="5635541"/>
            <a:ext cx="8458429" cy="13618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</a:rPr>
              <a:t>C</a:t>
            </a:r>
            <a:r>
              <a:rPr lang="en-US" sz="12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itations regarding psychometrics of the scale</a:t>
            </a:r>
            <a:r>
              <a:rPr lang="en" sz="1200" dirty="0">
                <a:solidFill>
                  <a:schemeClr val="dk1"/>
                </a:solidFill>
                <a:latin typeface="Arial" panose="020B0604020202020204" pitchFamily="34" charset="0"/>
                <a:cs typeface="Arial" panose="020B0604020202020204" pitchFamily="34" charset="0"/>
                <a:sym typeface="Calibri"/>
              </a:rPr>
              <a:t>: </a:t>
            </a:r>
            <a:endParaRPr lang="en-US" sz="1200" b="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r>
              <a:rPr lang="en-US" sz="1200" dirty="0"/>
              <a:t>Spitzer RL, Kroenke K, Williams JB. Validation and utility of a self-report version of PRIME-MD: the PHQ primary care study. Primary Care Evaluation of Mental Disorders. Patient Health Questionnaire. JAMA. 1999 Nov 10;282(18):1737-44. </a:t>
            </a:r>
            <a:r>
              <a:rPr lang="en-US" sz="1200" dirty="0" err="1"/>
              <a:t>doi</a:t>
            </a:r>
            <a:r>
              <a:rPr lang="en-US" sz="1200" dirty="0"/>
              <a:t>: 10.1001/jama.282.18.1737. PMID: 10568646.</a:t>
            </a:r>
          </a:p>
          <a:p>
            <a:r>
              <a:rPr lang="en-US" sz="1200" dirty="0"/>
              <a:t>Saliba D, </a:t>
            </a:r>
            <a:r>
              <a:rPr lang="en-US" sz="1200" dirty="0" err="1"/>
              <a:t>DiFilippo</a:t>
            </a:r>
            <a:r>
              <a:rPr lang="en-US" sz="1200" dirty="0"/>
              <a:t> S, Edelen MO, Kroenke K, Buchanan J, </a:t>
            </a:r>
            <a:r>
              <a:rPr lang="en-US" sz="1200" dirty="0" err="1"/>
              <a:t>Streim</a:t>
            </a:r>
            <a:r>
              <a:rPr lang="en-US" sz="1200" dirty="0"/>
              <a:t> J. Testing the PHQ-9 interview and observational versions (PHQ-9 OV) for MDS 3.0. J Am Med Dir Assoc. 2012 Sep;13(7):618-25. </a:t>
            </a:r>
            <a:r>
              <a:rPr lang="en-US" sz="1200" dirty="0" err="1"/>
              <a:t>doi</a:t>
            </a:r>
            <a:r>
              <a:rPr lang="en-US" sz="1200" dirty="0"/>
              <a:t>: 10.1016/j.jamda.2012.06.003. </a:t>
            </a:r>
            <a:r>
              <a:rPr lang="en-US" sz="1200" dirty="0" err="1"/>
              <a:t>Epub</a:t>
            </a:r>
            <a:r>
              <a:rPr lang="en-US" sz="1200" dirty="0"/>
              <a:t> 2012 Jul 15. PMID: 22796361.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 dirty="0">
              <a:latin typeface="Arial" panose="020B0604020202020204" pitchFamily="34" charset="0"/>
              <a:ea typeface="Calibri"/>
              <a:cs typeface="Arial" panose="020B0604020202020204" pitchFamily="34" charset="0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65840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BBE61137-F17B-159D-A71E-97DF0C48D8B2}"/>
              </a:ext>
            </a:extLst>
          </p:cNvPr>
          <p:cNvSpPr txBox="1">
            <a:spLocks/>
          </p:cNvSpPr>
          <p:nvPr/>
        </p:nvSpPr>
        <p:spPr>
          <a:xfrm>
            <a:off x="622989" y="526468"/>
            <a:ext cx="11123843" cy="8274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000F9F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Background on Scale Development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Black" panose="020B0604020202020204" pitchFamily="34" charset="0"/>
              <a:ea typeface="+mj-ea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256ABA-8336-40DB-B010-1266187CF09D}"/>
              </a:ext>
            </a:extLst>
          </p:cNvPr>
          <p:cNvSpPr txBox="1"/>
          <p:nvPr/>
        </p:nvSpPr>
        <p:spPr>
          <a:xfrm>
            <a:off x="3044536" y="1353967"/>
            <a:ext cx="515389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 fontAlgn="base"/>
            <a:r>
              <a:rPr lang="en-US" dirty="0"/>
              <a:t>Should Resident Mood Interview be conducted?</a:t>
            </a:r>
          </a:p>
          <a:p>
            <a:pPr algn="ctr" fontAlgn="base"/>
            <a:r>
              <a:rPr lang="en-US" dirty="0"/>
              <a:t>(D0100_Cndct_Mood_Cd)​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63C628-AA64-4CC4-8A83-BFC3DAAE6E75}"/>
              </a:ext>
            </a:extLst>
          </p:cNvPr>
          <p:cNvSpPr txBox="1"/>
          <p:nvPr/>
        </p:nvSpPr>
        <p:spPr>
          <a:xfrm>
            <a:off x="1563833" y="2493817"/>
            <a:ext cx="275359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Yes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519697-6FA7-4948-A4A6-89C1D928A31B}"/>
              </a:ext>
            </a:extLst>
          </p:cNvPr>
          <p:cNvSpPr txBox="1"/>
          <p:nvPr/>
        </p:nvSpPr>
        <p:spPr>
          <a:xfrm>
            <a:off x="7097060" y="2486947"/>
            <a:ext cx="238471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No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2229DFC7-90EA-4030-B9FC-5E1625ED99FE}"/>
              </a:ext>
            </a:extLst>
          </p:cNvPr>
          <p:cNvCxnSpPr>
            <a:cxnSpLocks/>
            <a:stCxn id="4" idx="2"/>
            <a:endCxn id="5" idx="0"/>
          </p:cNvCxnSpPr>
          <p:nvPr/>
        </p:nvCxnSpPr>
        <p:spPr>
          <a:xfrm flipH="1">
            <a:off x="2940629" y="2000298"/>
            <a:ext cx="2680853" cy="4935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09672142-732C-4E53-A82A-02E63F6F3F86}"/>
              </a:ext>
            </a:extLst>
          </p:cNvPr>
          <p:cNvCxnSpPr>
            <a:cxnSpLocks/>
            <a:stCxn id="4" idx="2"/>
            <a:endCxn id="6" idx="0"/>
          </p:cNvCxnSpPr>
          <p:nvPr/>
        </p:nvCxnSpPr>
        <p:spPr>
          <a:xfrm>
            <a:off x="5621482" y="2000298"/>
            <a:ext cx="2667934" cy="4866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C8F1CFD1-BE9B-44E9-937B-06BF71BF2230}"/>
              </a:ext>
            </a:extLst>
          </p:cNvPr>
          <p:cNvSpPr txBox="1"/>
          <p:nvPr/>
        </p:nvSpPr>
        <p:spPr>
          <a:xfrm>
            <a:off x="1563832" y="3140148"/>
            <a:ext cx="2753592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Resident Mood interview (PHQ-9)​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748BC39-8987-418A-9F21-FAA484BE9D4C}"/>
              </a:ext>
            </a:extLst>
          </p:cNvPr>
          <p:cNvSpPr txBox="1"/>
          <p:nvPr/>
        </p:nvSpPr>
        <p:spPr>
          <a:xfrm>
            <a:off x="6515100" y="3140148"/>
            <a:ext cx="3548633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Staff Assessment of Resident Mood </a:t>
            </a:r>
          </a:p>
          <a:p>
            <a:pPr algn="ctr"/>
            <a:r>
              <a:rPr lang="en-US" dirty="0"/>
              <a:t>(PHQ-10-OV)​</a:t>
            </a: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0EFF12BB-3E3A-4BEC-9756-A980FF98527B}"/>
              </a:ext>
            </a:extLst>
          </p:cNvPr>
          <p:cNvCxnSpPr>
            <a:cxnSpLocks/>
            <a:stCxn id="5" idx="2"/>
            <a:endCxn id="17" idx="0"/>
          </p:cNvCxnSpPr>
          <p:nvPr/>
        </p:nvCxnSpPr>
        <p:spPr>
          <a:xfrm flipH="1">
            <a:off x="2940628" y="2863149"/>
            <a:ext cx="1" cy="2769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A214DE4D-3EDD-453A-A09E-AADB4788EC7F}"/>
              </a:ext>
            </a:extLst>
          </p:cNvPr>
          <p:cNvCxnSpPr>
            <a:cxnSpLocks/>
            <a:stCxn id="6" idx="2"/>
            <a:endCxn id="21" idx="0"/>
          </p:cNvCxnSpPr>
          <p:nvPr/>
        </p:nvCxnSpPr>
        <p:spPr>
          <a:xfrm>
            <a:off x="8289416" y="2856279"/>
            <a:ext cx="1" cy="283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98FBFEEB-CAE1-4478-902C-46B66FA92469}"/>
              </a:ext>
            </a:extLst>
          </p:cNvPr>
          <p:cNvSpPr/>
          <p:nvPr/>
        </p:nvSpPr>
        <p:spPr>
          <a:xfrm>
            <a:off x="3044536" y="4440608"/>
            <a:ext cx="2696764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/>
              <a:t>Total Severity Score</a:t>
            </a:r>
          </a:p>
          <a:p>
            <a:pPr algn="ctr"/>
            <a:r>
              <a:rPr lang="en-US" dirty="0"/>
              <a:t>(D0300_Mood_Scre_Num)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503B4850-C49A-4A83-857C-FFB197FF68BE}"/>
              </a:ext>
            </a:extLst>
          </p:cNvPr>
          <p:cNvSpPr/>
          <p:nvPr/>
        </p:nvSpPr>
        <p:spPr>
          <a:xfrm>
            <a:off x="8349828" y="4424533"/>
            <a:ext cx="3065455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 fontAlgn="base"/>
            <a:r>
              <a:rPr lang="en-US" dirty="0"/>
              <a:t>Total Severity Score </a:t>
            </a:r>
          </a:p>
          <a:p>
            <a:pPr algn="ctr" fontAlgn="base"/>
            <a:r>
              <a:rPr lang="en-US" dirty="0"/>
              <a:t>(D0600_Stf_Mood_Scre_Num)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3A547F00-8CA2-4C0D-9690-F8100CA23FEB}"/>
              </a:ext>
            </a:extLst>
          </p:cNvPr>
          <p:cNvSpPr/>
          <p:nvPr/>
        </p:nvSpPr>
        <p:spPr>
          <a:xfrm>
            <a:off x="6035448" y="4434938"/>
            <a:ext cx="2204578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cs typeface="Arial" panose="020B0604020202020204" pitchFamily="34" charset="0"/>
              </a:rPr>
              <a:t>Depressive symptoms</a:t>
            </a:r>
            <a:endParaRPr lang="en-US" dirty="0"/>
          </a:p>
          <a:p>
            <a:pPr algn="ctr"/>
            <a:r>
              <a:rPr lang="en-US" dirty="0"/>
              <a:t>(D0500A-D0500J)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2B6CD7A-7B88-4F80-B248-39F56F2F372A}"/>
              </a:ext>
            </a:extLst>
          </p:cNvPr>
          <p:cNvSpPr/>
          <p:nvPr/>
        </p:nvSpPr>
        <p:spPr>
          <a:xfrm>
            <a:off x="447274" y="4440607"/>
            <a:ext cx="2204578" cy="646331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cs typeface="Arial" panose="020B0604020202020204" pitchFamily="34" charset="0"/>
              </a:rPr>
              <a:t>Depressive symptoms</a:t>
            </a:r>
            <a:endParaRPr lang="en-US" dirty="0"/>
          </a:p>
          <a:p>
            <a:pPr algn="ctr"/>
            <a:r>
              <a:rPr lang="en-US" dirty="0"/>
              <a:t>(D0200A-D0200I)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EB47714B-7D6D-41E5-9AF2-F4A5624C642E}"/>
              </a:ext>
            </a:extLst>
          </p:cNvPr>
          <p:cNvCxnSpPr>
            <a:stCxn id="17" idx="2"/>
            <a:endCxn id="36" idx="0"/>
          </p:cNvCxnSpPr>
          <p:nvPr/>
        </p:nvCxnSpPr>
        <p:spPr>
          <a:xfrm flipH="1">
            <a:off x="1549563" y="3786479"/>
            <a:ext cx="1391065" cy="65412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54320E42-AF82-4113-8BC6-4892AB1EB8E8}"/>
              </a:ext>
            </a:extLst>
          </p:cNvPr>
          <p:cNvCxnSpPr>
            <a:stCxn id="17" idx="2"/>
            <a:endCxn id="33" idx="0"/>
          </p:cNvCxnSpPr>
          <p:nvPr/>
        </p:nvCxnSpPr>
        <p:spPr>
          <a:xfrm>
            <a:off x="2940628" y="3786479"/>
            <a:ext cx="1452290" cy="65412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88587154-EBC8-4FF4-BDE8-3ECC5CB7945A}"/>
              </a:ext>
            </a:extLst>
          </p:cNvPr>
          <p:cNvCxnSpPr>
            <a:cxnSpLocks/>
            <a:stCxn id="21" idx="2"/>
            <a:endCxn id="35" idx="0"/>
          </p:cNvCxnSpPr>
          <p:nvPr/>
        </p:nvCxnSpPr>
        <p:spPr>
          <a:xfrm flipH="1">
            <a:off x="7137737" y="3786479"/>
            <a:ext cx="1151680" cy="6484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D0BCC9B-DACA-417F-B170-E5B28C888D22}"/>
              </a:ext>
            </a:extLst>
          </p:cNvPr>
          <p:cNvCxnSpPr>
            <a:cxnSpLocks/>
            <a:stCxn id="21" idx="2"/>
            <a:endCxn id="34" idx="0"/>
          </p:cNvCxnSpPr>
          <p:nvPr/>
        </p:nvCxnSpPr>
        <p:spPr>
          <a:xfrm>
            <a:off x="8289417" y="3786479"/>
            <a:ext cx="1593139" cy="638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3845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oogle Shape;151;p28">
            <a:extLst>
              <a:ext uri="{FF2B5EF4-FFF2-40B4-BE49-F238E27FC236}">
                <a16:creationId xmlns:a16="http://schemas.microsoft.com/office/drawing/2014/main" id="{19E880E6-0645-B310-E66B-F268A5725D3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46911595"/>
              </p:ext>
            </p:extLst>
          </p:nvPr>
        </p:nvGraphicFramePr>
        <p:xfrm>
          <a:off x="367031" y="843410"/>
          <a:ext cx="11457936" cy="5745532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1921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4647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9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393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 u="none" strike="noStrike" cap="none" dirty="0"/>
                        <a:t>MDS 3.0 items (PHQ-9)</a:t>
                      </a:r>
                      <a:endParaRPr sz="1300" b="1" dirty="0"/>
                    </a:p>
                  </a:txBody>
                  <a:tcPr marL="91467" marR="91467" marT="45733" marB="45733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 dirty="0"/>
                        <a:t>MDS 3.0 items (PHQ-10-OV)</a:t>
                      </a:r>
                      <a:endParaRPr sz="1300" b="1" dirty="0"/>
                    </a:p>
                  </a:txBody>
                  <a:tcPr marL="91467" marR="91467" marT="45733" marB="45733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300" b="1" dirty="0"/>
                        <a:t>Notes:</a:t>
                      </a:r>
                      <a:r>
                        <a:rPr lang="en" sz="1300" dirty="0"/>
                        <a:t> </a:t>
                      </a:r>
                      <a:endParaRPr sz="1300" dirty="0"/>
                    </a:p>
                  </a:txBody>
                  <a:tcPr marL="91467" marR="91467" marT="45733" marB="4573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25183">
                <a:tc>
                  <a:txBody>
                    <a:bodyPr/>
                    <a:lstStyle/>
                    <a:p>
                      <a:pPr rtl="0" fontAlgn="base"/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D0100_Cndct_Mood_Cd = 1​</a:t>
                      </a:r>
                    </a:p>
                    <a:p>
                      <a:pPr rtl="0" fontAlgn="base"/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Anhedonia: D0200A1_Intrst_Loss_Cd; D0200A2_Intrst_Loss_Freq_Cd​</a:t>
                      </a:r>
                    </a:p>
                    <a:p>
                      <a:pPr rtl="0" fontAlgn="base">
                        <a:spcAft>
                          <a:spcPts val="60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Dysphoria: D0200B2_Feel_Down_Freq_Cd​; D0200B2_Feel_Down_Freq_Cd​</a:t>
                      </a:r>
                    </a:p>
                    <a:p>
                      <a:pPr rtl="0" fontAlgn="base">
                        <a:spcAft>
                          <a:spcPts val="60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Sleeping: D0200C1_Trbl_Sleep_Cd; D0200C2_Trbl_Sleep_Freq_Cd​</a:t>
                      </a:r>
                    </a:p>
                    <a:p>
                      <a:pPr rtl="0" fontAlgn="base">
                        <a:spcAft>
                          <a:spcPts val="60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Energy: D0200D1_Ltl_Enrgy_Cd;​ D0200D2_Ltl_Enrgy_Freq_Cd   ​</a:t>
                      </a:r>
                    </a:p>
                    <a:p>
                      <a:pPr rtl="0" fontAlgn="base">
                        <a:spcAft>
                          <a:spcPts val="60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Appetite:D0200E1_Poor_Aptit_Cd;​ D0200E2_Poor_Aptit_Freq_Cd​</a:t>
                      </a:r>
                    </a:p>
                    <a:p>
                      <a:pPr rtl="0" fontAlgn="base">
                        <a:spcAft>
                          <a:spcPts val="60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Self‐worth: D0200F1_Self_Dprctn_Cd;  D0200F2_Self_Dprctn_Freq_Cd​</a:t>
                      </a:r>
                    </a:p>
                    <a:p>
                      <a:pPr rtl="0" fontAlgn="base">
                        <a:spcAft>
                          <a:spcPts val="60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Concentration: D0200G1_Cncntrtn_Cd; ​D0200G2_Cncntrtn_Freq_Cd​</a:t>
                      </a:r>
                    </a:p>
                    <a:p>
                      <a:pPr rtl="0" fontAlgn="base">
                        <a:spcAft>
                          <a:spcPts val="60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Motor: D0200H1_Mvmt_Dfrnt_Cd;  D0200H2_Mvmt_Dfrnt_Freq_Cd​</a:t>
                      </a:r>
                    </a:p>
                    <a:p>
                      <a:pPr rtl="0" fontAlgn="base">
                        <a:spcAft>
                          <a:spcPts val="60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Suicidality: D0200I1_Ngtv_State_Cd;  D0200I2_Ngtv_State_Freq_Cd​</a:t>
                      </a:r>
                    </a:p>
                    <a:p>
                      <a:pPr rtl="0" fontAlgn="base">
                        <a:spcAft>
                          <a:spcPts val="60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Severity Score: D0300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_Mood_Scre_Num</a:t>
                      </a:r>
                    </a:p>
                  </a:txBody>
                  <a:tcPr marL="91467" marR="91467" marT="45733" marB="45733"/>
                </a:tc>
                <a:tc>
                  <a:txBody>
                    <a:bodyPr/>
                    <a:lstStyle/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D0100_Cndct_Mood_Cd = 0​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Anhedonia: D0500A1_Stf_Intrst_Loss_Cd; 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D0500A2_Stf_Intrst_Loss_Freq_Cd​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Dysphoria: D0500B1_Stf_Feel_Down_Cd; ​ D0500B2_Stf_Feel_Down_Freq_Cd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Sleeping: D0500C1_Stf_Trbl_Sleep_Cd;  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D0500C2_Stf_Trbl_Sleep_Freq_Cd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Energy: D0500D1_Stf_Ltl_Enrgy_Cd; 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D0500D2_Stf_Ltl_Enrgy_Freq_Cd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Appetite: D0500E1_Stf_Poor_Aptit_Cd; 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D0500E2_Stf_Poor_Aptit_Freq_Cd;​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Self‐worth: D0500F1_Stf_Self_Dprctn_Cd;​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D0500F2_Stf_Self_Dprctn_Freq_Cd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Concentration: D0500G1_Stf_Cncntrtn_Cd;​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D0500G2_Stf_Cncntrtn_Freq_Cd;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Motor: D0500H1_Stf_Mvmt_Dfrnt_Cd; 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D0500H2_Stf_Mvmt_Dfrnt_Freq_Cd;​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Suicidality: D0500I1_Stf_Ngtv_State_Cd;​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D0500I2_Stf_Ngtv_State_Freq_Cd;​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Irritability: D0500J1_Stf_Shrt_Tmpr_Cd; 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D0500J2_Stf_Shrt_Tmpr_Freq_Cd;​</a:t>
                      </a: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endParaRPr lang="en-US" sz="8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>
                        <a:spcAft>
                          <a:spcPts val="0"/>
                        </a:spcAft>
                      </a:pPr>
                      <a:r>
                        <a:rPr lang="en-US" sz="1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Total Severity Score: </a:t>
                      </a:r>
                      <a:r>
                        <a:rPr lang="en-US" sz="12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D0600_Stf_Mood_Scre_Num</a:t>
                      </a:r>
                    </a:p>
                  </a:txBody>
                  <a:tcPr marL="91467" marR="91467" marT="45733" marB="45733"/>
                </a:tc>
                <a:tc>
                  <a:txBody>
                    <a:bodyPr/>
                    <a:lstStyle/>
                    <a:p>
                      <a:pPr rtl="0" fontAlgn="base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D0100_Cndct_Mood_Cd​</a:t>
                      </a:r>
                    </a:p>
                    <a:p>
                      <a:pPr rtl="0" fontAlgn="base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Should Resident Mood Interview be conducted? ​</a:t>
                      </a:r>
                    </a:p>
                    <a:p>
                      <a:pPr rtl="0" fontAlgn="base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0.  No-&gt; Skip to and complete D0500-D0600, staff Assessment of Resident Mood (PHQ-10-OV)​</a:t>
                      </a:r>
                    </a:p>
                    <a:p>
                      <a:pPr rtl="0" fontAlgn="base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1.Yes -&gt; Continue to D0200, Resident Mood interview(PHQ-9)​</a:t>
                      </a:r>
                    </a:p>
                    <a:p>
                      <a:pPr rtl="0" fontAlgn="base"/>
                      <a:endParaRPr lang="en-US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rtl="0" fontAlgn="base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​</a:t>
                      </a:r>
                    </a:p>
                    <a:p>
                      <a:pPr rtl="0" fontAlgn="base"/>
                      <a:endParaRPr lang="en-US" sz="105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67" marR="91467" marT="45733" marB="4573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0" name="Title 3">
            <a:extLst>
              <a:ext uri="{FF2B5EF4-FFF2-40B4-BE49-F238E27FC236}">
                <a16:creationId xmlns:a16="http://schemas.microsoft.com/office/drawing/2014/main" id="{F1732DD8-D8E4-9141-39DD-16646D5B6382}"/>
              </a:ext>
            </a:extLst>
          </p:cNvPr>
          <p:cNvSpPr txBox="1">
            <a:spLocks/>
          </p:cNvSpPr>
          <p:nvPr/>
        </p:nvSpPr>
        <p:spPr>
          <a:xfrm>
            <a:off x="534078" y="257649"/>
            <a:ext cx="11123843" cy="82749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35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chemeClr val="tx2"/>
                </a:solidFill>
                <a:latin typeface="Arial Black" panose="020B0604020202020204" pitchFamily="34" charset="0"/>
                <a:ea typeface="+mj-ea"/>
                <a:cs typeface="Arial Black" panose="020B0604020202020204" pitchFamily="34" charset="0"/>
              </a:defRPr>
            </a:lvl1pPr>
          </a:lstStyle>
          <a:p>
            <a:pPr marL="0" marR="0" lvl="0" indent="0" algn="l" defTabSz="914354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000F9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MDS Items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000F9F"/>
              </a:solidFill>
              <a:effectLst/>
              <a:uLnTx/>
              <a:uFillTx/>
              <a:latin typeface="Arial Black" panose="020B0604020202020204" pitchFamily="34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49312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9964</TotalTime>
  <Words>2104</Words>
  <Application>Microsoft Office PowerPoint</Application>
  <PresentationFormat>Widescreen</PresentationFormat>
  <Paragraphs>168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Arial Black</vt:lpstr>
      <vt:lpstr>Calibri</vt:lpstr>
      <vt:lpstr>Calibri Light</vt:lpstr>
      <vt:lpstr>Georgia</vt:lpstr>
      <vt:lpstr>Office Theme</vt:lpstr>
      <vt:lpstr>1_Office Theme</vt:lpstr>
      <vt:lpstr>PowerPoint Presentation</vt:lpstr>
      <vt:lpstr>Table of Contents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THE SCALE</dc:title>
  <dc:creator>Lapane, Kate</dc:creator>
  <cp:lastModifiedBy>McPhillips, Emily A</cp:lastModifiedBy>
  <cp:revision>57</cp:revision>
  <dcterms:created xsi:type="dcterms:W3CDTF">2023-03-15T16:12:07Z</dcterms:created>
  <dcterms:modified xsi:type="dcterms:W3CDTF">2024-08-30T21:13:06Z</dcterms:modified>
</cp:coreProperties>
</file>