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14570789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39573-A33A-4162-ACF3-EB3D40B2D436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AF246B-B20A-4156-99C9-C76549C66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720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910CA2-83E0-4713-8F97-ED0221FC49E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2289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Relationship Id="rId4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0.bin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1.xml"/><Relationship Id="rId4" Type="http://schemas.openxmlformats.org/officeDocument/2006/relationships/image" Target="../media/image5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2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4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Relationship Id="rId4" Type="http://schemas.openxmlformats.org/officeDocument/2006/relationships/image" Target="../media/image3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Relationship Id="rId4" Type="http://schemas.openxmlformats.org/officeDocument/2006/relationships/image" Target="../media/image4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Relationship Id="rId4" Type="http://schemas.openxmlformats.org/officeDocument/2006/relationships/image" Target="../media/image3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6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7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8.bin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9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10893499"/>
              </p:ext>
            </p:extLst>
          </p:nvPr>
        </p:nvGraphicFramePr>
        <p:xfrm>
          <a:off x="1625" y="1629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25" y="1629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798" y="4932855"/>
            <a:ext cx="5036085" cy="377401"/>
            <a:chOff x="1663" y="3142"/>
            <a:chExt cx="3109" cy="233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42"/>
              <a:ext cx="3109" cy="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51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51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798" y="2775207"/>
            <a:ext cx="5539245" cy="380873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2475" b="0" baseline="0">
                <a:solidFill>
                  <a:schemeClr val="tx1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798" y="3770662"/>
            <a:ext cx="5539245" cy="161711"/>
          </a:xfrm>
        </p:spPr>
        <p:txBody>
          <a:bodyPr>
            <a:spAutoFit/>
          </a:bodyPr>
          <a:lstStyle>
            <a:lvl1pPr>
              <a:defRPr sz="1051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55" y="3245971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69972" tIns="34987" rIns="69972" bIns="34987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2" y="3245971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69972" tIns="34987" rIns="69972" bIns="34987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7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69972" tIns="34987" rIns="69972" bIns="34987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75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0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0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425" b="1" i="0" baseline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F0339B2B-DA5C-430B-8D52-2FB72ADD9453}"/>
              </a:ext>
            </a:extLst>
          </p:cNvPr>
          <p:cNvSpPr txBox="1"/>
          <p:nvPr userDrawn="1"/>
        </p:nvSpPr>
        <p:spPr>
          <a:xfrm>
            <a:off x="523086" y="1393830"/>
            <a:ext cx="6149975" cy="323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167" lvl="1" indent="0">
              <a:buClr>
                <a:srgbClr val="000000"/>
              </a:buClr>
              <a:buNone/>
            </a:pPr>
            <a:r>
              <a:rPr lang="en-US" sz="1051" b="1"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</a:p>
          <a:p>
            <a:pPr marL="1167" lvl="1" indent="0">
              <a:buClr>
                <a:srgbClr val="000000"/>
              </a:buClr>
              <a:buNone/>
            </a:pPr>
            <a:r>
              <a:rPr lang="en-US" sz="1051"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608298C-7F71-430C-8954-AD9C7285A331}"/>
              </a:ext>
            </a:extLst>
          </p:cNvPr>
          <p:cNvCxnSpPr/>
          <p:nvPr userDrawn="1"/>
        </p:nvCxnSpPr>
        <p:spPr>
          <a:xfrm>
            <a:off x="523083" y="1811338"/>
            <a:ext cx="8097838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2308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219" y="1631"/>
          <a:ext cx="1214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350000" imgH="6350000" progId="TCLayout.ActiveDocument.1">
                  <p:embed/>
                </p:oleObj>
              </mc:Choice>
              <mc:Fallback>
                <p:oleObj name="think-cell Slide" r:id="rId3" imgW="6350000" imgH="6350000" progId="TCLayout.ActiveDocument.1">
                  <p:embed/>
                  <p:pic>
                    <p:nvPicPr>
                      <p:cNvPr id="3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" y="1631"/>
                        <a:ext cx="1214" cy="16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70767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0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0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425" b="1" i="0" baseline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09600" y="1143008"/>
            <a:ext cx="7924800" cy="808555"/>
          </a:xfrm>
        </p:spPr>
        <p:txBody>
          <a:bodyPr wrap="square"/>
          <a:lstStyle>
            <a:lvl1pPr>
              <a:defRPr sz="1051"/>
            </a:lvl1pPr>
            <a:lvl2pPr>
              <a:defRPr sz="1051"/>
            </a:lvl2pPr>
            <a:lvl3pPr>
              <a:defRPr sz="1051"/>
            </a:lvl3pPr>
            <a:lvl4pPr>
              <a:defRPr sz="1051"/>
            </a:lvl4pPr>
            <a:lvl5pPr>
              <a:defRPr sz="105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0513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630" y="1633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30" y="1633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>
          <a:xfrm>
            <a:off x="304800" y="214661"/>
            <a:ext cx="8631936" cy="338554"/>
          </a:xfrm>
        </p:spPr>
        <p:txBody>
          <a:bodyPr>
            <a:no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86954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144" userDrawn="1">
          <p15:clr>
            <a:srgbClr val="FBAE40"/>
          </p15:clr>
        </p15:guide>
        <p15:guide id="4" pos="4176" userDrawn="1">
          <p15:clr>
            <a:srgbClr val="FBAE40"/>
          </p15:clr>
        </p15:guide>
        <p15:guide id="5" orient="horz" pos="4176" userDrawn="1">
          <p15:clr>
            <a:srgbClr val="FBAE40"/>
          </p15:clr>
        </p15:guide>
        <p15:guide id="6" orient="horz" pos="19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18479123"/>
              </p:ext>
            </p:extLst>
          </p:nvPr>
        </p:nvGraphicFramePr>
        <p:xfrm>
          <a:off x="1192" y="1595"/>
          <a:ext cx="1190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92" y="1595"/>
                        <a:ext cx="1190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44053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73439252"/>
              </p:ext>
            </p:extLst>
          </p:nvPr>
        </p:nvGraphicFramePr>
        <p:xfrm>
          <a:off x="1192" y="1595"/>
          <a:ext cx="1190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92" y="1595"/>
                        <a:ext cx="1190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7124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632" y="1636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32" y="1636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708287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144" userDrawn="1">
          <p15:clr>
            <a:srgbClr val="FBAE40"/>
          </p15:clr>
        </p15:guide>
        <p15:guide id="4" pos="4176" userDrawn="1">
          <p15:clr>
            <a:srgbClr val="FBAE40"/>
          </p15:clr>
        </p15:guide>
        <p15:guide id="5" orient="horz" pos="4176" userDrawn="1">
          <p15:clr>
            <a:srgbClr val="FBAE40"/>
          </p15:clr>
        </p15:guide>
        <p15:guide id="6" orient="horz" pos="19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27518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0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0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/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425" b="1" i="0" baseline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09600" y="1066804"/>
            <a:ext cx="2901756" cy="923330"/>
          </a:xfrm>
        </p:spPr>
        <p:txBody>
          <a:bodyPr wrap="square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7318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dow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0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0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425" b="1" i="0" baseline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028700" y="1371600"/>
            <a:ext cx="7086600" cy="4343400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6896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Object 27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0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28" name="Object 27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0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425" b="1" i="0" baseline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736" y="237749"/>
            <a:ext cx="8741664" cy="21929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371600"/>
            <a:ext cx="173736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" y="2565400"/>
            <a:ext cx="173736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" y="3759200"/>
            <a:ext cx="173736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953000"/>
            <a:ext cx="1737360" cy="990600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algn="ctr">
              <a:defRPr baseline="0"/>
            </a:lvl1pPr>
          </a:lstStyle>
          <a:p>
            <a:pPr lvl="0"/>
            <a:r>
              <a:rPr lang="en-US"/>
              <a:t>Add Text</a:t>
            </a:r>
          </a:p>
        </p:txBody>
      </p:sp>
      <p:sp>
        <p:nvSpPr>
          <p:cNvPr id="25" name="Text Placeholder 2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1" y="944441"/>
            <a:ext cx="756938" cy="276999"/>
          </a:xfrm>
        </p:spPr>
        <p:txBody>
          <a:bodyPr wrap="square" lIns="91440" tIns="45720" rIns="91440" bIns="45720" anchor="t" anchorCtr="0"/>
          <a:lstStyle>
            <a:lvl1pPr>
              <a:defRPr baseline="0"/>
            </a:lvl1pPr>
          </a:lstStyle>
          <a:p>
            <a:pPr lvl="0"/>
            <a:r>
              <a:rPr lang="en-US"/>
              <a:t>Item 1</a:t>
            </a:r>
          </a:p>
        </p:txBody>
      </p:sp>
      <p:sp>
        <p:nvSpPr>
          <p:cNvPr id="26" name="Text Placeholder 23"/>
          <p:cNvSpPr>
            <a:spLocks noGrp="1"/>
          </p:cNvSpPr>
          <p:nvPr>
            <p:ph type="body" sz="quarter" idx="15" hasCustomPrompt="1"/>
          </p:nvPr>
        </p:nvSpPr>
        <p:spPr>
          <a:xfrm>
            <a:off x="4686301" y="944441"/>
            <a:ext cx="756938" cy="276999"/>
          </a:xfrm>
        </p:spPr>
        <p:txBody>
          <a:bodyPr wrap="square" lIns="91440" tIns="45720" rIns="91440" bIns="45720" anchor="t" anchorCtr="0"/>
          <a:lstStyle>
            <a:lvl1pPr>
              <a:defRPr baseline="0"/>
            </a:lvl1pPr>
          </a:lstStyle>
          <a:p>
            <a:pPr lvl="0"/>
            <a:r>
              <a:rPr lang="en-US"/>
              <a:t>Item 2</a:t>
            </a:r>
          </a:p>
        </p:txBody>
      </p:sp>
      <p:sp>
        <p:nvSpPr>
          <p:cNvPr id="27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7086601" y="944441"/>
            <a:ext cx="756938" cy="276999"/>
          </a:xfrm>
        </p:spPr>
        <p:txBody>
          <a:bodyPr wrap="square" lIns="91440" tIns="45720" rIns="91440" bIns="45720" anchor="t" anchorCtr="0"/>
          <a:lstStyle>
            <a:lvl1pPr>
              <a:defRPr baseline="0"/>
            </a:lvl1pPr>
          </a:lstStyle>
          <a:p>
            <a:pPr lvl="0"/>
            <a:r>
              <a:rPr lang="en-US"/>
              <a:t>Item 3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2590800" y="1752604"/>
            <a:ext cx="2901756" cy="923330"/>
          </a:xfrm>
        </p:spPr>
        <p:txBody>
          <a:bodyPr wrap="squar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0072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0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0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1425" b="1" i="0" baseline="0">
              <a:latin typeface="Arial"/>
              <a:ea typeface="+mj-ea"/>
              <a:cs typeface="Arial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85800" y="1143003"/>
            <a:ext cx="2901756" cy="923330"/>
          </a:xfrm>
        </p:spPr>
        <p:txBody>
          <a:bodyPr wrap="square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73297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4.xml"/><Relationship Id="rId26" Type="http://schemas.openxmlformats.org/officeDocument/2006/relationships/tags" Target="../tags/tag12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7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3.xml"/><Relationship Id="rId25" Type="http://schemas.openxmlformats.org/officeDocument/2006/relationships/tags" Target="../tags/tag11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2.xml"/><Relationship Id="rId20" Type="http://schemas.openxmlformats.org/officeDocument/2006/relationships/tags" Target="../tags/tag6.xml"/><Relationship Id="rId29" Type="http://schemas.openxmlformats.org/officeDocument/2006/relationships/tags" Target="../tags/tag1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10.xml"/><Relationship Id="rId32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1.xml"/><Relationship Id="rId23" Type="http://schemas.openxmlformats.org/officeDocument/2006/relationships/tags" Target="../tags/tag9.xml"/><Relationship Id="rId28" Type="http://schemas.openxmlformats.org/officeDocument/2006/relationships/tags" Target="../tags/tag14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5.xml"/><Relationship Id="rId31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22" Type="http://schemas.openxmlformats.org/officeDocument/2006/relationships/tags" Target="../tags/tag8.xml"/><Relationship Id="rId27" Type="http://schemas.openxmlformats.org/officeDocument/2006/relationships/tags" Target="../tags/tag13.xml"/><Relationship Id="rId30" Type="http://schemas.openxmlformats.org/officeDocument/2006/relationships/tags" Target="../tags/tag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646290289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1" imgW="270" imgH="270" progId="TCLayout.ActiveDocument.1">
                  <p:embed/>
                </p:oleObj>
              </mc:Choice>
              <mc:Fallback>
                <p:oleObj name="think-cell Slide" r:id="rId31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Group 57"/>
          <p:cNvGrpSpPr/>
          <p:nvPr/>
        </p:nvGrpSpPr>
        <p:grpSpPr bwMode="ltGray">
          <a:xfrm>
            <a:off x="6" y="6565695"/>
            <a:ext cx="9143999" cy="292313"/>
            <a:chOff x="-476250" y="1078229"/>
            <a:chExt cx="9437688" cy="475297"/>
          </a:xfrm>
        </p:grpSpPr>
        <p:sp>
          <p:nvSpPr>
            <p:cNvPr id="59" name="TitleTopPlaceholder"/>
            <p:cNvSpPr>
              <a:spLocks noChangeArrowheads="1"/>
            </p:cNvSpPr>
            <p:nvPr/>
          </p:nvSpPr>
          <p:spPr bwMode="ltGray">
            <a:xfrm>
              <a:off x="1717675" y="1078230"/>
              <a:ext cx="2193925" cy="474345"/>
            </a:xfrm>
            <a:prstGeom prst="rect">
              <a:avLst/>
            </a:prstGeom>
            <a:solidFill>
              <a:schemeClr val="accent4">
                <a:alpha val="77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60" name="TitleTopPlaceholder"/>
            <p:cNvSpPr>
              <a:spLocks noChangeArrowheads="1"/>
            </p:cNvSpPr>
            <p:nvPr/>
          </p:nvSpPr>
          <p:spPr bwMode="ltGray">
            <a:xfrm>
              <a:off x="-476250" y="1078229"/>
              <a:ext cx="2193925" cy="474345"/>
            </a:xfrm>
            <a:prstGeom prst="rect">
              <a:avLst/>
            </a:prstGeom>
            <a:solidFill>
              <a:srgbClr val="FFC000">
                <a:alpha val="8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61" name="TitleTopPlaceholder"/>
            <p:cNvSpPr>
              <a:spLocks noChangeArrowheads="1"/>
            </p:cNvSpPr>
            <p:nvPr/>
          </p:nvSpPr>
          <p:spPr bwMode="ltGray">
            <a:xfrm>
              <a:off x="3534567" y="1079181"/>
              <a:ext cx="5426871" cy="474345"/>
            </a:xfrm>
            <a:prstGeom prst="rect">
              <a:avLst/>
            </a:prstGeom>
            <a:solidFill>
              <a:srgbClr val="009900">
                <a:alpha val="69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</p:grp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56" y="1990668"/>
            <a:ext cx="438976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49" y="234870"/>
            <a:ext cx="8053675" cy="219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9" y="27538"/>
            <a:ext cx="644407" cy="161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51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48" y="542618"/>
            <a:ext cx="80536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44" y="6128513"/>
            <a:ext cx="8799129" cy="370922"/>
            <a:chOff x="75" y="3921"/>
            <a:chExt cx="689" cy="229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921"/>
              <a:ext cx="689" cy="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751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79"/>
              <a:ext cx="689" cy="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466422" indent="-466422" defTabSz="685055" fontAlgn="base">
                <a:spcBef>
                  <a:spcPct val="0"/>
                </a:spcBef>
                <a:spcAft>
                  <a:spcPct val="0"/>
                </a:spcAft>
                <a:tabLst>
                  <a:tab pos="468850" algn="l"/>
                </a:tabLst>
              </a:pPr>
              <a:r>
                <a:rPr lang="en-US" sz="751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56" y="1281225"/>
            <a:ext cx="4350892" cy="387120"/>
            <a:chOff x="915" y="791"/>
            <a:chExt cx="2686" cy="239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91"/>
              <a:ext cx="2686" cy="23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>
                  <a:solidFill>
                    <a:srgbClr val="000000"/>
                  </a:solidFill>
                </a:rPr>
                <a:t>Title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501" y="275440"/>
            <a:ext cx="644699" cy="1004244"/>
            <a:chOff x="4936" y="176"/>
            <a:chExt cx="398" cy="620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238" cy="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12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238" cy="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12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238" cy="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12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238" cy="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12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19" y="275443"/>
            <a:ext cx="958944" cy="696493"/>
            <a:chOff x="4750" y="176"/>
            <a:chExt cx="592" cy="43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238" cy="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12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238" cy="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12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238" cy="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12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418644" y="275444"/>
            <a:ext cx="809966" cy="166199"/>
            <a:chOff x="7946982" y="285750"/>
            <a:chExt cx="793793" cy="162890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946982" y="285750"/>
              <a:ext cx="793793" cy="16289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68512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90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946982" y="285750"/>
              <a:ext cx="0" cy="16289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946982" y="448640"/>
              <a:ext cx="793793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67" y="275438"/>
            <a:ext cx="711928" cy="1333054"/>
            <a:chOff x="6655594" y="273840"/>
            <a:chExt cx="697715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18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9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377040" cy="1357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12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377040" cy="1357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12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377040" cy="1357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12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377040" cy="1357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12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377040" cy="1357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85128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20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52038" y="6654072"/>
            <a:ext cx="117020" cy="11554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z="751" smtClean="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75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501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685055" rtl="0" eaLnBrk="1" fontAlgn="base" hangingPunct="1">
        <a:spcBef>
          <a:spcPct val="0"/>
        </a:spcBef>
        <a:spcAft>
          <a:spcPct val="0"/>
        </a:spcAft>
        <a:tabLst>
          <a:tab pos="206488" algn="l"/>
        </a:tabLst>
        <a:defRPr sz="1425" b="1" baseline="0">
          <a:solidFill>
            <a:srgbClr val="002060"/>
          </a:solidFill>
          <a:latin typeface="+mj-lt"/>
          <a:ea typeface="+mj-ea"/>
          <a:cs typeface="+mj-cs"/>
        </a:defRPr>
      </a:lvl1pPr>
      <a:lvl2pPr algn="l" defTabSz="685055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2pPr>
      <a:lvl3pPr algn="l" defTabSz="685055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3pPr>
      <a:lvl4pPr algn="l" defTabSz="685055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4pPr>
      <a:lvl5pPr algn="l" defTabSz="685055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5pPr>
      <a:lvl6pPr marL="349814" algn="l" defTabSz="685055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6pPr>
      <a:lvl7pPr marL="699629" algn="l" defTabSz="685055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7pPr>
      <a:lvl8pPr marL="1049444" algn="l" defTabSz="685055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8pPr>
      <a:lvl9pPr marL="1399261" algn="l" defTabSz="685055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9pPr>
    </p:titleStyle>
    <p:bodyStyle>
      <a:lvl1pPr marL="0" indent="0" algn="l" defTabSz="685055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48187" indent="-146971" algn="l" defTabSz="6850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200" baseline="0">
          <a:solidFill>
            <a:schemeClr val="tx1"/>
          </a:solidFill>
          <a:latin typeface="+mn-lt"/>
        </a:defRPr>
      </a:lvl2pPr>
      <a:lvl3pPr marL="349814" indent="-200415" algn="l" defTabSz="6850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200" baseline="0">
          <a:solidFill>
            <a:schemeClr val="tx1"/>
          </a:solidFill>
          <a:latin typeface="+mn-lt"/>
        </a:defRPr>
      </a:lvl3pPr>
      <a:lvl4pPr marL="470064" indent="-119034" algn="l" defTabSz="6850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200" baseline="0">
          <a:solidFill>
            <a:schemeClr val="tx1"/>
          </a:solidFill>
          <a:latin typeface="+mn-lt"/>
        </a:defRPr>
      </a:lvl4pPr>
      <a:lvl5pPr marL="573696" indent="-99600" algn="l" defTabSz="6850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200" baseline="0">
          <a:solidFill>
            <a:schemeClr val="tx1"/>
          </a:solidFill>
          <a:latin typeface="+mn-lt"/>
        </a:defRPr>
      </a:lvl5pPr>
      <a:lvl6pPr marL="573696" indent="-99600" algn="l" defTabSz="6850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200" baseline="0">
          <a:solidFill>
            <a:schemeClr val="tx1"/>
          </a:solidFill>
          <a:latin typeface="+mn-lt"/>
        </a:defRPr>
      </a:lvl6pPr>
      <a:lvl7pPr marL="573696" indent="-99600" algn="l" defTabSz="6850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200" baseline="0">
          <a:solidFill>
            <a:schemeClr val="tx1"/>
          </a:solidFill>
          <a:latin typeface="+mn-lt"/>
        </a:defRPr>
      </a:lvl7pPr>
      <a:lvl8pPr marL="573696" indent="-99600" algn="l" defTabSz="6850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200" baseline="0">
          <a:solidFill>
            <a:schemeClr val="tx1"/>
          </a:solidFill>
          <a:latin typeface="+mn-lt"/>
        </a:defRPr>
      </a:lvl8pPr>
      <a:lvl9pPr marL="573696" indent="-99600" algn="l" defTabSz="685055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2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99629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9814" algn="l" defTabSz="699629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99629" algn="l" defTabSz="699629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49444" algn="l" defTabSz="699629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99261" algn="l" defTabSz="699629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49075" algn="l" defTabSz="699629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98890" algn="l" defTabSz="699629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48705" algn="l" defTabSz="699629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98521" algn="l" defTabSz="699629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hyperlink" Target="https://www.mass.gov/info-details/social-media-materials-behavioral-health-roadmap" TargetMode="External"/><Relationship Id="rId18" Type="http://schemas.openxmlformats.org/officeDocument/2006/relationships/image" Target="../media/image15.svg"/><Relationship Id="rId3" Type="http://schemas.openxmlformats.org/officeDocument/2006/relationships/hyperlink" Target="https://www.mass.gov/tool-kit/behavioral-health-roadmap-toolkit" TargetMode="External"/><Relationship Id="rId21" Type="http://schemas.openxmlformats.org/officeDocument/2006/relationships/image" Target="../media/image16.png"/><Relationship Id="rId7" Type="http://schemas.openxmlformats.org/officeDocument/2006/relationships/image" Target="../media/image7.svg"/><Relationship Id="rId12" Type="http://schemas.openxmlformats.org/officeDocument/2006/relationships/image" Target="../media/image11.svg"/><Relationship Id="rId17" Type="http://schemas.openxmlformats.org/officeDocument/2006/relationships/image" Target="../media/image14.png"/><Relationship Id="rId25" Type="http://schemas.openxmlformats.org/officeDocument/2006/relationships/hyperlink" Target="https://www.mass.gov/988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www.mass.gov/bhroadmap" TargetMode="External"/><Relationship Id="rId20" Type="http://schemas.openxmlformats.org/officeDocument/2006/relationships/hyperlink" Target="mailto:MassHealthOBHQuestions@mass.gov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11" Type="http://schemas.openxmlformats.org/officeDocument/2006/relationships/image" Target="../media/image10.png"/><Relationship Id="rId24" Type="http://schemas.openxmlformats.org/officeDocument/2006/relationships/image" Target="../media/image19.svg"/><Relationship Id="rId5" Type="http://schemas.openxmlformats.org/officeDocument/2006/relationships/hyperlink" Target="https://www.mass.gov/info-details/printable-materials-behavioral-health-roadmap" TargetMode="External"/><Relationship Id="rId15" Type="http://schemas.openxmlformats.org/officeDocument/2006/relationships/image" Target="../media/image13.svg"/><Relationship Id="rId23" Type="http://schemas.openxmlformats.org/officeDocument/2006/relationships/image" Target="../media/image18.png"/><Relationship Id="rId10" Type="http://schemas.openxmlformats.org/officeDocument/2006/relationships/hyperlink" Target="https://www.mass.gov/info-details/fact-sheets-behavioral-health-roadmap" TargetMode="External"/><Relationship Id="rId19" Type="http://schemas.openxmlformats.org/officeDocument/2006/relationships/hyperlink" Target="https://www.mass.gov/community-behavioral-health-centers/locations" TargetMode="External"/><Relationship Id="rId4" Type="http://schemas.openxmlformats.org/officeDocument/2006/relationships/hyperlink" Target="https://massclearinghouse.ehs.state.ma.us/category/BehavioralHealth.html" TargetMode="External"/><Relationship Id="rId9" Type="http://schemas.openxmlformats.org/officeDocument/2006/relationships/image" Target="../media/image9.svg"/><Relationship Id="rId14" Type="http://schemas.openxmlformats.org/officeDocument/2006/relationships/image" Target="../media/image12.png"/><Relationship Id="rId22" Type="http://schemas.openxmlformats.org/officeDocument/2006/relationships/image" Target="../media/image1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E364C-F474-48CF-973F-44A4CD106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951" y="158671"/>
            <a:ext cx="8053675" cy="307777"/>
          </a:xfrm>
        </p:spPr>
        <p:txBody>
          <a:bodyPr/>
          <a:lstStyle/>
          <a:p>
            <a:r>
              <a:rPr lang="en-US" sz="2000" dirty="0"/>
              <a:t>Public Materials </a:t>
            </a:r>
            <a:endParaRPr lang="en-US" sz="2000" dirty="0">
              <a:cs typeface="Calibri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C57641C-1EA1-7C37-297A-8F8597822A3F}"/>
              </a:ext>
            </a:extLst>
          </p:cNvPr>
          <p:cNvGrpSpPr/>
          <p:nvPr/>
        </p:nvGrpSpPr>
        <p:grpSpPr>
          <a:xfrm>
            <a:off x="0" y="517605"/>
            <a:ext cx="9144000" cy="777240"/>
            <a:chOff x="0" y="727155"/>
            <a:chExt cx="9144000" cy="77724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69DDC05-67B0-7E1D-A601-3B4C843AC15F}"/>
                </a:ext>
              </a:extLst>
            </p:cNvPr>
            <p:cNvSpPr>
              <a:spLocks/>
            </p:cNvSpPr>
            <p:nvPr/>
          </p:nvSpPr>
          <p:spPr>
            <a:xfrm>
              <a:off x="0" y="795735"/>
              <a:ext cx="9144000" cy="64008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3261" tIns="46631" rIns="93261" bIns="46631" rtlCol="0" anchor="ctr"/>
            <a:lstStyle/>
            <a:p>
              <a:pPr algn="ctr">
                <a:defRPr/>
              </a:pPr>
              <a:endParaRPr lang="en-US" sz="1428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343272E0-36D1-3335-306C-A38252E3C911}"/>
                </a:ext>
              </a:extLst>
            </p:cNvPr>
            <p:cNvSpPr txBox="1"/>
            <p:nvPr/>
          </p:nvSpPr>
          <p:spPr>
            <a:xfrm>
              <a:off x="584141" y="795735"/>
              <a:ext cx="8289479" cy="640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noAutofit/>
            </a:bodyPr>
            <a:lstStyle>
              <a:lvl1pPr marL="0" lvl="0" indent="0" defTabSz="895350" eaLnBrk="1" hangingPunct="1">
                <a:buClr>
                  <a:schemeClr val="tx2"/>
                </a:buClr>
                <a:defRPr baseline="0">
                  <a:latin typeface="+mn-lt"/>
                </a:defRPr>
              </a:lvl1pPr>
              <a:lvl2pPr marL="193675" indent="-192088" defTabSz="895350" eaLnBrk="1" hangingPunct="1">
                <a:buClr>
                  <a:schemeClr val="tx2"/>
                </a:buClr>
                <a:buSzPct val="125000"/>
                <a:buFont typeface="Arial" charset="0"/>
                <a:buChar char="▪"/>
                <a:defRPr baseline="0">
                  <a:latin typeface="+mn-lt"/>
                </a:defRPr>
              </a:lvl2pPr>
              <a:lvl3pPr marL="457200" indent="-261938" defTabSz="895350" eaLnBrk="1" hangingPunct="1">
                <a:buClr>
                  <a:schemeClr val="tx2"/>
                </a:buClr>
                <a:buSzPct val="120000"/>
                <a:buFont typeface="Arial" charset="0"/>
                <a:buChar char="–"/>
                <a:defRPr baseline="0">
                  <a:latin typeface="+mn-lt"/>
                </a:defRPr>
              </a:lvl3pPr>
              <a:lvl4pPr marL="614363" indent="-155575" defTabSz="895350" eaLnBrk="1" hangingPunct="1">
                <a:buClr>
                  <a:schemeClr val="tx2"/>
                </a:buClr>
                <a:buSzPct val="120000"/>
                <a:buFont typeface="Arial" charset="0"/>
                <a:buChar char="▫"/>
                <a:defRPr baseline="0">
                  <a:latin typeface="+mn-lt"/>
                </a:defRPr>
              </a:lvl4pPr>
              <a:lvl5pPr marL="749808" indent="-130175" defTabSz="895350" eaLnBrk="1" hangingPunct="1"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5pPr>
              <a:lvl6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49808" indent="-130175" defTabSz="895350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1271" lvl="1" indent="0">
                <a:spcAft>
                  <a:spcPts val="204"/>
                </a:spcAft>
                <a:buClrTx/>
                <a:buNone/>
              </a:pPr>
              <a:r>
                <a:rPr lang="en-US" sz="1500" dirty="0">
                  <a:solidFill>
                    <a:srgbClr val="000000"/>
                  </a:solidFill>
                  <a:latin typeface="Arial"/>
                  <a:cs typeface="Arial"/>
                </a:rPr>
                <a:t>EOHHS created a </a:t>
              </a:r>
              <a:r>
                <a:rPr lang="en-US" sz="1500" dirty="0">
                  <a:solidFill>
                    <a:srgbClr val="000000"/>
                  </a:solidFill>
                  <a:latin typeface="Arial"/>
                  <a:cs typeface="Arial"/>
                  <a:hlinkClick r:id="rId3"/>
                </a:rPr>
                <a:t>Behavioral Health Roadmap Toolkit </a:t>
              </a:r>
              <a:r>
                <a:rPr lang="en-US" sz="1500" dirty="0">
                  <a:solidFill>
                    <a:srgbClr val="000000"/>
                  </a:solidFill>
                  <a:latin typeface="Arial"/>
                  <a:cs typeface="Arial"/>
                </a:rPr>
                <a:t>which includes pre-made marketing materials and key information about Massachusetts’ newest behavioral health services. </a:t>
              </a:r>
              <a:endParaRPr lang="en-US" sz="1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Chevron 21">
              <a:extLst>
                <a:ext uri="{FF2B5EF4-FFF2-40B4-BE49-F238E27FC236}">
                  <a16:creationId xmlns:a16="http://schemas.microsoft.com/office/drawing/2014/main" id="{0AEEA762-DB8E-246B-10EA-74180117A6A2}"/>
                </a:ext>
              </a:extLst>
            </p:cNvPr>
            <p:cNvSpPr>
              <a:spLocks/>
            </p:cNvSpPr>
            <p:nvPr/>
          </p:nvSpPr>
          <p:spPr>
            <a:xfrm>
              <a:off x="197303" y="727155"/>
              <a:ext cx="291091" cy="777240"/>
            </a:xfrm>
            <a:prstGeom prst="chevron">
              <a:avLst>
                <a:gd name="adj" fmla="val 50368"/>
              </a:avLst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3287" tIns="46644" rIns="93287" bIns="46644" rtlCol="0" anchor="ctr">
              <a:noAutofit/>
            </a:bodyPr>
            <a:lstStyle/>
            <a:p>
              <a:pPr algn="ctr">
                <a:defRPr/>
              </a:pPr>
              <a:endParaRPr lang="en-US" sz="1428" b="1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9" name="Chevron 22">
              <a:extLst>
                <a:ext uri="{FF2B5EF4-FFF2-40B4-BE49-F238E27FC236}">
                  <a16:creationId xmlns:a16="http://schemas.microsoft.com/office/drawing/2014/main" id="{72290AFB-3DFC-958F-EDB9-2640A90AFBE6}"/>
                </a:ext>
              </a:extLst>
            </p:cNvPr>
            <p:cNvSpPr>
              <a:spLocks/>
            </p:cNvSpPr>
            <p:nvPr/>
          </p:nvSpPr>
          <p:spPr>
            <a:xfrm>
              <a:off x="122579" y="941194"/>
              <a:ext cx="149448" cy="349163"/>
            </a:xfrm>
            <a:prstGeom prst="chevron">
              <a:avLst>
                <a:gd name="adj" fmla="val 50368"/>
              </a:avLst>
            </a:prstGeom>
            <a:solidFill>
              <a:schemeClr val="bg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3287" tIns="46644" rIns="93287" bIns="46644" rtlCol="0" anchor="ctr">
              <a:noAutofit/>
            </a:bodyPr>
            <a:lstStyle/>
            <a:p>
              <a:pPr algn="ctr">
                <a:defRPr/>
              </a:pPr>
              <a:endParaRPr lang="en-US" sz="1428" b="1">
                <a:solidFill>
                  <a:srgbClr val="FFFFFF"/>
                </a:solidFill>
                <a:latin typeface="Arial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49E9D6B7-ABEC-4E6B-A833-22DD70DCF9F9}"/>
              </a:ext>
            </a:extLst>
          </p:cNvPr>
          <p:cNvSpPr txBox="1"/>
          <p:nvPr/>
        </p:nvSpPr>
        <p:spPr>
          <a:xfrm>
            <a:off x="364865" y="5845589"/>
            <a:ext cx="7353007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spcBef>
                <a:spcPts val="1800"/>
              </a:spcBef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Any stakeholder can order </a:t>
            </a:r>
            <a:r>
              <a:rPr lang="en-US" sz="1500" b="1" u="sng">
                <a:solidFill>
                  <a:srgbClr val="FFFFFF"/>
                </a:solidFill>
                <a:latin typeface="Arial"/>
              </a:rPr>
              <a:t>free</a:t>
            </a:r>
            <a:r>
              <a:rPr lang="en-US" sz="1500" b="1">
                <a:solidFill>
                  <a:srgbClr val="FFFFFF"/>
                </a:solidFill>
                <a:latin typeface="Arial"/>
              </a:rPr>
              <a:t> printed materials here: </a:t>
            </a:r>
            <a:r>
              <a:rPr lang="en-US" sz="1500" b="1">
                <a:solidFill>
                  <a:srgbClr val="FFFFFF"/>
                </a:solidFill>
                <a:latin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https://massclearinghouse.ehs.state.ma.us/category/BehavioralHealth.html</a:t>
            </a:r>
            <a:endParaRPr lang="en-US" sz="1500" b="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8E94B76D-57BD-83B4-01D9-216F47D77772}"/>
              </a:ext>
            </a:extLst>
          </p:cNvPr>
          <p:cNvGrpSpPr/>
          <p:nvPr/>
        </p:nvGrpSpPr>
        <p:grpSpPr>
          <a:xfrm>
            <a:off x="432936" y="1942546"/>
            <a:ext cx="8649980" cy="615553"/>
            <a:chOff x="432936" y="1294846"/>
            <a:chExt cx="8649980" cy="61555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ED1D754-233A-E6CF-7FE0-64574F2C3977}"/>
                </a:ext>
              </a:extLst>
            </p:cNvPr>
            <p:cNvSpPr txBox="1"/>
            <p:nvPr/>
          </p:nvSpPr>
          <p:spPr bwMode="auto">
            <a:xfrm>
              <a:off x="1043991" y="1294846"/>
              <a:ext cx="8038925" cy="615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76200" tIns="76200" rIns="76200" bIns="762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lvl="1">
                <a:spcBef>
                  <a:spcPts val="1800"/>
                </a:spcBef>
                <a:defRPr/>
              </a:pPr>
              <a:r>
                <a:rPr lang="en-US" sz="1500" b="1" dirty="0">
                  <a:solidFill>
                    <a:srgbClr val="000000"/>
                  </a:solidFill>
                  <a:latin typeface="Arial"/>
                </a:rPr>
                <a:t>Printable informational and promotional materials</a:t>
              </a:r>
              <a:r>
                <a:rPr lang="en-US" sz="1500" dirty="0">
                  <a:solidFill>
                    <a:srgbClr val="000000"/>
                  </a:solidFill>
                  <a:latin typeface="Arial"/>
                </a:rPr>
                <a:t> </a:t>
              </a:r>
              <a:br>
                <a:rPr lang="en-US" sz="1500" dirty="0">
                  <a:solidFill>
                    <a:srgbClr val="000000"/>
                  </a:solidFill>
                  <a:latin typeface="Arial"/>
                </a:rPr>
              </a:br>
              <a:r>
                <a:rPr lang="en-US" sz="1500" dirty="0">
                  <a:solidFill>
                    <a:srgbClr val="000000"/>
                  </a:solidFill>
                  <a:latin typeface="Arial"/>
                  <a:hlinkClick r:id="rId5"/>
                </a:rPr>
                <a:t>https://www.mass.gov/info-details/printable-materials-behavioral-health-roadmap</a:t>
              </a:r>
              <a:endParaRPr lang="en-US" sz="1500" dirty="0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24" name="Graphic 23" descr="Open folder with solid fill">
              <a:extLst>
                <a:ext uri="{FF2B5EF4-FFF2-40B4-BE49-F238E27FC236}">
                  <a16:creationId xmlns:a16="http://schemas.microsoft.com/office/drawing/2014/main" id="{6BCFC5F2-749E-4290-BBCB-1DB6E09287D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32936" y="1340565"/>
              <a:ext cx="518663" cy="548640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30628316-A31A-BCDE-5A32-240E05456F91}"/>
              </a:ext>
            </a:extLst>
          </p:cNvPr>
          <p:cNvGrpSpPr/>
          <p:nvPr/>
        </p:nvGrpSpPr>
        <p:grpSpPr>
          <a:xfrm>
            <a:off x="432935" y="3956524"/>
            <a:ext cx="8474896" cy="640080"/>
            <a:chOff x="432935" y="3956524"/>
            <a:chExt cx="8474896" cy="640080"/>
          </a:xfrm>
        </p:grpSpPr>
        <p:pic>
          <p:nvPicPr>
            <p:cNvPr id="15" name="Graphic 14" descr="List with solid fill">
              <a:extLst>
                <a:ext uri="{FF2B5EF4-FFF2-40B4-BE49-F238E27FC236}">
                  <a16:creationId xmlns:a16="http://schemas.microsoft.com/office/drawing/2014/main" id="{B2EB5AB6-86B3-4E3B-B6ED-CC11DCC0C3D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432935" y="4002244"/>
              <a:ext cx="518664" cy="54864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818D47F-564D-FD6A-0E6E-35D2E869CCAB}"/>
                </a:ext>
              </a:extLst>
            </p:cNvPr>
            <p:cNvSpPr txBox="1"/>
            <p:nvPr/>
          </p:nvSpPr>
          <p:spPr>
            <a:xfrm>
              <a:off x="1043991" y="3956524"/>
              <a:ext cx="7863840" cy="640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76200" tIns="76200" rIns="76200" bIns="7620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2pPr marL="0" lvl="1">
                <a:spcBef>
                  <a:spcPts val="1800"/>
                </a:spcBef>
                <a:defRPr sz="1500" b="1">
                  <a:solidFill>
                    <a:srgbClr val="000000"/>
                  </a:solidFill>
                  <a:latin typeface="Arial"/>
                </a:defRPr>
              </a:lvl2pPr>
            </a:lstStyle>
            <a:p>
              <a:pPr lvl="1"/>
              <a:r>
                <a:rPr lang="en-US" dirty="0"/>
                <a:t>Fact sheets and FAQs about the Behavioral Health Helpline and CBHCs</a:t>
              </a:r>
              <a:br>
                <a:rPr lang="en-US" b="0" dirty="0"/>
              </a:br>
              <a:r>
                <a:rPr lang="en-US" b="0" dirty="0">
                  <a:hlinkClick r:id="rId10"/>
                </a:rPr>
                <a:t>https://www.mass.gov/info-details/fact-sheets-behavioral-health-roadmap</a:t>
              </a:r>
              <a:endParaRPr lang="en-US" b="0" dirty="0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AFF1ACE3-F740-0268-DEF5-35B76C621BC2}"/>
              </a:ext>
            </a:extLst>
          </p:cNvPr>
          <p:cNvGrpSpPr/>
          <p:nvPr/>
        </p:nvGrpSpPr>
        <p:grpSpPr>
          <a:xfrm>
            <a:off x="435919" y="2623798"/>
            <a:ext cx="8471912" cy="640080"/>
            <a:chOff x="435919" y="2623798"/>
            <a:chExt cx="8471912" cy="640080"/>
          </a:xfrm>
        </p:grpSpPr>
        <p:pic>
          <p:nvPicPr>
            <p:cNvPr id="5" name="Graphic 4" descr="Smart Phone with solid fill">
              <a:extLst>
                <a:ext uri="{FF2B5EF4-FFF2-40B4-BE49-F238E27FC236}">
                  <a16:creationId xmlns:a16="http://schemas.microsoft.com/office/drawing/2014/main" id="{6B1F6A5E-09CD-4FD5-A1E8-6F3C9ADB030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 rot="606172">
              <a:off x="435919" y="2668286"/>
              <a:ext cx="512696" cy="548640"/>
            </a:xfrm>
            <a:prstGeom prst="rect">
              <a:avLst/>
            </a:prstGeom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A1B0CF2-CDD1-5C81-C5E1-20321DC2CD41}"/>
                </a:ext>
              </a:extLst>
            </p:cNvPr>
            <p:cNvSpPr txBox="1"/>
            <p:nvPr/>
          </p:nvSpPr>
          <p:spPr>
            <a:xfrm>
              <a:off x="1043991" y="2623798"/>
              <a:ext cx="7863840" cy="640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76200" tIns="76200" rIns="76200" bIns="7620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2pPr marL="0" lvl="1">
                <a:spcBef>
                  <a:spcPts val="1800"/>
                </a:spcBef>
                <a:defRPr sz="1500" b="1">
                  <a:solidFill>
                    <a:srgbClr val="000000"/>
                  </a:solidFill>
                  <a:latin typeface="Arial"/>
                </a:defRPr>
              </a:lvl2pPr>
            </a:lstStyle>
            <a:p>
              <a:pPr lvl="1"/>
              <a:r>
                <a:rPr lang="en-US" dirty="0"/>
                <a:t>Social media materials</a:t>
              </a:r>
              <a:br>
                <a:rPr lang="en-US" b="0" dirty="0"/>
              </a:br>
              <a:r>
                <a:rPr lang="en-US" b="0" dirty="0">
                  <a:hlinkClick r:id="rId13"/>
                </a:rPr>
                <a:t>https://www.mass.gov/info-details/social-media-materials-behavioral-health-roadmap</a:t>
              </a:r>
              <a:endParaRPr lang="en-US" b="0" dirty="0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6A94AEFF-A948-7D32-D4D1-D9D7B7611EF3}"/>
              </a:ext>
            </a:extLst>
          </p:cNvPr>
          <p:cNvGrpSpPr/>
          <p:nvPr/>
        </p:nvGrpSpPr>
        <p:grpSpPr>
          <a:xfrm>
            <a:off x="432935" y="1264908"/>
            <a:ext cx="8474895" cy="640080"/>
            <a:chOff x="432936" y="1954874"/>
            <a:chExt cx="8474895" cy="640080"/>
          </a:xfrm>
        </p:grpSpPr>
        <p:pic>
          <p:nvPicPr>
            <p:cNvPr id="11" name="Graphic 10" descr="Document with solid fill">
              <a:extLst>
                <a:ext uri="{FF2B5EF4-FFF2-40B4-BE49-F238E27FC236}">
                  <a16:creationId xmlns:a16="http://schemas.microsoft.com/office/drawing/2014/main" id="{5CF74EE4-8680-456D-878F-E5644485A6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432936" y="2000691"/>
              <a:ext cx="518663" cy="548640"/>
            </a:xfrm>
            <a:prstGeom prst="rect">
              <a:avLst/>
            </a:prstGeom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6270121-B737-359D-D0DC-2C71D183D4ED}"/>
                </a:ext>
              </a:extLst>
            </p:cNvPr>
            <p:cNvSpPr txBox="1"/>
            <p:nvPr/>
          </p:nvSpPr>
          <p:spPr>
            <a:xfrm>
              <a:off x="1043991" y="1954874"/>
              <a:ext cx="7863840" cy="640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76200" tIns="76200" rIns="76200" bIns="7620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2pPr marL="0" lvl="1">
                <a:spcBef>
                  <a:spcPts val="1800"/>
                </a:spcBef>
                <a:defRPr sz="1500" b="1">
                  <a:solidFill>
                    <a:srgbClr val="000000"/>
                  </a:solidFill>
                  <a:latin typeface="Arial"/>
                </a:defRPr>
              </a:lvl2pPr>
            </a:lstStyle>
            <a:p>
              <a:pPr lvl="1"/>
              <a:r>
                <a:rPr lang="en-US" dirty="0"/>
                <a:t>Overview of the BH Roadmap for Reform </a:t>
              </a:r>
              <a:br>
                <a:rPr lang="en-US" dirty="0"/>
              </a:br>
              <a:r>
                <a:rPr lang="en-US" b="0" dirty="0">
                  <a:hlinkClick r:id="rId16"/>
                </a:rPr>
                <a:t>https://www.mass.gov/bhroadmap</a:t>
              </a:r>
              <a:endParaRPr lang="en-US" b="0" dirty="0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E2A897EC-EE88-D334-9665-68F708C27219}"/>
              </a:ext>
            </a:extLst>
          </p:cNvPr>
          <p:cNvGrpSpPr/>
          <p:nvPr/>
        </p:nvGrpSpPr>
        <p:grpSpPr>
          <a:xfrm>
            <a:off x="432936" y="3333498"/>
            <a:ext cx="8474895" cy="640080"/>
            <a:chOff x="432936" y="3329328"/>
            <a:chExt cx="8474895" cy="640080"/>
          </a:xfrm>
        </p:grpSpPr>
        <p:pic>
          <p:nvPicPr>
            <p:cNvPr id="17" name="Graphic 16" descr="Map with pin with solid fill">
              <a:extLst>
                <a:ext uri="{FF2B5EF4-FFF2-40B4-BE49-F238E27FC236}">
                  <a16:creationId xmlns:a16="http://schemas.microsoft.com/office/drawing/2014/main" id="{0ADDDC99-1371-4B8A-8B55-4C961C36F3E9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432936" y="3373910"/>
              <a:ext cx="518663" cy="548640"/>
            </a:xfrm>
            <a:prstGeom prst="rect">
              <a:avLst/>
            </a:prstGeom>
          </p:spPr>
        </p:pic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230EFD3-E6AE-770D-90D2-958A6475B2BC}"/>
                </a:ext>
              </a:extLst>
            </p:cNvPr>
            <p:cNvSpPr txBox="1"/>
            <p:nvPr/>
          </p:nvSpPr>
          <p:spPr>
            <a:xfrm>
              <a:off x="1043991" y="3329328"/>
              <a:ext cx="7863840" cy="640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76200" tIns="76200" rIns="76200" bIns="7620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2pPr marL="0" lvl="1">
                <a:spcBef>
                  <a:spcPts val="1800"/>
                </a:spcBef>
                <a:defRPr sz="1500" b="1">
                  <a:solidFill>
                    <a:srgbClr val="000000"/>
                  </a:solidFill>
                  <a:latin typeface="Arial"/>
                </a:defRPr>
              </a:lvl2pPr>
            </a:lstStyle>
            <a:p>
              <a:pPr lvl="1"/>
              <a:r>
                <a:rPr lang="en-US" dirty="0"/>
                <a:t>List of CBHCs in Massachusetts, filterable by zip code </a:t>
              </a:r>
              <a:br>
                <a:rPr lang="en-US" b="0" dirty="0"/>
              </a:br>
              <a:r>
                <a:rPr lang="en-US" b="0" dirty="0">
                  <a:hlinkClick r:id="rId19"/>
                </a:rPr>
                <a:t>https://www.mass.gov/community-behavioral-health-centers/locations</a:t>
              </a:r>
              <a:endParaRPr lang="en-US" b="0" dirty="0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D6E3FA1A-250F-A265-BFDA-4904736AB564}"/>
              </a:ext>
            </a:extLst>
          </p:cNvPr>
          <p:cNvGrpSpPr/>
          <p:nvPr/>
        </p:nvGrpSpPr>
        <p:grpSpPr>
          <a:xfrm>
            <a:off x="432936" y="5244376"/>
            <a:ext cx="8474895" cy="640080"/>
            <a:chOff x="432936" y="5158651"/>
            <a:chExt cx="8474895" cy="640080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AE7FAA3A-734B-ED29-F13A-2C5BA00223A3}"/>
                </a:ext>
              </a:extLst>
            </p:cNvPr>
            <p:cNvSpPr txBox="1"/>
            <p:nvPr/>
          </p:nvSpPr>
          <p:spPr>
            <a:xfrm>
              <a:off x="1043991" y="5158651"/>
              <a:ext cx="7863840" cy="640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76200" tIns="76200" rIns="76200" bIns="7620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2pPr marL="0" lvl="1">
                <a:spcBef>
                  <a:spcPts val="1800"/>
                </a:spcBef>
                <a:defRPr sz="1500" b="1">
                  <a:solidFill>
                    <a:srgbClr val="000000"/>
                  </a:solidFill>
                  <a:latin typeface="Arial"/>
                </a:defRPr>
              </a:lvl2pPr>
            </a:lstStyle>
            <a:p>
              <a:pPr lvl="1"/>
              <a:r>
                <a:rPr lang="en-US" dirty="0"/>
                <a:t>Questions can be sent to </a:t>
              </a:r>
              <a:br>
                <a:rPr lang="en-US" b="0" dirty="0"/>
              </a:br>
              <a:r>
                <a:rPr lang="en-US" b="0" dirty="0">
                  <a:hlinkClick r:id="rId20"/>
                </a:rPr>
                <a:t>MassHealthOBHQuestions@mass.gov</a:t>
              </a:r>
            </a:p>
          </p:txBody>
        </p:sp>
        <p:pic>
          <p:nvPicPr>
            <p:cNvPr id="37" name="Graphic 36" descr="Email with solid fill">
              <a:extLst>
                <a:ext uri="{FF2B5EF4-FFF2-40B4-BE49-F238E27FC236}">
                  <a16:creationId xmlns:a16="http://schemas.microsoft.com/office/drawing/2014/main" id="{F7D0CB7B-72C6-5B99-B1C5-3A749F60C81D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rcRect/>
            <a:stretch/>
          </p:blipFill>
          <p:spPr>
            <a:xfrm>
              <a:off x="432936" y="5219360"/>
              <a:ext cx="518663" cy="518663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AE00909A-ECE5-19D4-C819-8ABDDA3D4B2A}"/>
              </a:ext>
            </a:extLst>
          </p:cNvPr>
          <p:cNvGrpSpPr/>
          <p:nvPr/>
        </p:nvGrpSpPr>
        <p:grpSpPr>
          <a:xfrm>
            <a:off x="0" y="5872991"/>
            <a:ext cx="8548687" cy="640080"/>
            <a:chOff x="0" y="5806316"/>
            <a:chExt cx="8548687" cy="640080"/>
          </a:xfrm>
        </p:grpSpPr>
        <p:pic>
          <p:nvPicPr>
            <p:cNvPr id="19" name="Graphic 18" descr="Printer with solid fill">
              <a:extLst>
                <a:ext uri="{FF2B5EF4-FFF2-40B4-BE49-F238E27FC236}">
                  <a16:creationId xmlns:a16="http://schemas.microsoft.com/office/drawing/2014/main" id="{34531FA5-4570-470B-A013-3D72FF757A2F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4"/>
                </a:ext>
              </a:extLst>
            </a:blip>
            <a:stretch>
              <a:fillRect/>
            </a:stretch>
          </p:blipFill>
          <p:spPr>
            <a:xfrm>
              <a:off x="8000047" y="5841833"/>
              <a:ext cx="548640" cy="548640"/>
            </a:xfrm>
            <a:prstGeom prst="rect">
              <a:avLst/>
            </a:prstGeom>
          </p:spPr>
        </p:pic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769BE3A8-75D7-C9E7-8E30-08CC0133A151}"/>
                </a:ext>
              </a:extLst>
            </p:cNvPr>
            <p:cNvSpPr/>
            <p:nvPr/>
          </p:nvSpPr>
          <p:spPr>
            <a:xfrm>
              <a:off x="0" y="5806316"/>
              <a:ext cx="7717872" cy="640080"/>
            </a:xfrm>
            <a:prstGeom prst="rect">
              <a:avLst/>
            </a:prstGeom>
            <a:solidFill>
              <a:srgbClr val="002060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err="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F687B5B-7B87-920F-FCC6-BFF88327E0A5}"/>
                </a:ext>
              </a:extLst>
            </p:cNvPr>
            <p:cNvSpPr txBox="1"/>
            <p:nvPr/>
          </p:nvSpPr>
          <p:spPr>
            <a:xfrm>
              <a:off x="364865" y="5846678"/>
              <a:ext cx="735300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1">
                <a:spcBef>
                  <a:spcPts val="1800"/>
                </a:spcBef>
              </a:pPr>
              <a:r>
                <a:rPr lang="en-US" sz="1500" b="1" dirty="0">
                  <a:solidFill>
                    <a:srgbClr val="FFFFFF"/>
                  </a:solidFill>
                  <a:latin typeface="Arial"/>
                </a:rPr>
                <a:t>Anyone can order </a:t>
              </a:r>
              <a:r>
                <a:rPr lang="en-US" sz="1500" b="1" u="sng" dirty="0">
                  <a:solidFill>
                    <a:srgbClr val="FFFFFF"/>
                  </a:solidFill>
                  <a:latin typeface="Arial"/>
                </a:rPr>
                <a:t>free</a:t>
              </a:r>
              <a:r>
                <a:rPr lang="en-US" sz="1500" b="1" dirty="0">
                  <a:solidFill>
                    <a:srgbClr val="FFFFFF"/>
                  </a:solidFill>
                  <a:latin typeface="Arial"/>
                </a:rPr>
                <a:t> printed materials here: </a:t>
              </a:r>
              <a:r>
                <a:rPr lang="en-US" sz="1500" b="1" dirty="0">
                  <a:solidFill>
                    <a:srgbClr val="FFFFFF"/>
                  </a:solidFill>
                  <a:latin typeface="Arial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https://massclearinghouse.ehs.state.ma.us/category/BehavioralHealth.html</a:t>
              </a:r>
              <a:endParaRPr lang="en-US" sz="1500" b="1" dirty="0">
                <a:solidFill>
                  <a:srgbClr val="FFFFFF"/>
                </a:solidFill>
                <a:latin typeface="Arial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E14E4D0B-3606-A384-5710-8AE4173E654C}"/>
              </a:ext>
            </a:extLst>
          </p:cNvPr>
          <p:cNvGrpSpPr/>
          <p:nvPr/>
        </p:nvGrpSpPr>
        <p:grpSpPr>
          <a:xfrm>
            <a:off x="432935" y="4600673"/>
            <a:ext cx="8474895" cy="640080"/>
            <a:chOff x="432936" y="3329328"/>
            <a:chExt cx="8474895" cy="640080"/>
          </a:xfrm>
        </p:grpSpPr>
        <p:pic>
          <p:nvPicPr>
            <p:cNvPr id="50" name="Graphic 49" descr="Map with pin with solid fill">
              <a:extLst>
                <a:ext uri="{FF2B5EF4-FFF2-40B4-BE49-F238E27FC236}">
                  <a16:creationId xmlns:a16="http://schemas.microsoft.com/office/drawing/2014/main" id="{C5C639FC-4B95-35E7-DD7E-292E7B60D3F4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432936" y="3373910"/>
              <a:ext cx="518663" cy="548640"/>
            </a:xfrm>
            <a:prstGeom prst="rect">
              <a:avLst/>
            </a:prstGeom>
          </p:spPr>
        </p:pic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837F4037-7DE9-0A46-AE2D-9BF1916B0564}"/>
                </a:ext>
              </a:extLst>
            </p:cNvPr>
            <p:cNvSpPr txBox="1"/>
            <p:nvPr/>
          </p:nvSpPr>
          <p:spPr>
            <a:xfrm>
              <a:off x="1043991" y="3329328"/>
              <a:ext cx="7863840" cy="640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76200" tIns="76200" rIns="76200" bIns="7620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2pPr marL="0" lvl="1">
                <a:spcBef>
                  <a:spcPts val="1800"/>
                </a:spcBef>
                <a:defRPr sz="1500" b="1">
                  <a:solidFill>
                    <a:srgbClr val="000000"/>
                  </a:solidFill>
                  <a:latin typeface="Arial"/>
                </a:defRPr>
              </a:lvl2pPr>
            </a:lstStyle>
            <a:p>
              <a:pPr lvl="1"/>
              <a:r>
                <a:rPr lang="en-US" dirty="0"/>
                <a:t>Information on 988 </a:t>
              </a:r>
              <a:br>
                <a:rPr lang="en-US" b="0" dirty="0"/>
              </a:br>
              <a:r>
                <a:rPr lang="en-US" b="0" dirty="0">
                  <a:hlinkClick r:id="rId25"/>
                </a:rPr>
                <a:t>https://www.mass.gov/988</a:t>
              </a:r>
              <a:endParaRPr lang="en-US" b="0" dirty="0"/>
            </a:p>
          </p:txBody>
        </p:sp>
      </p:grpSp>
    </p:spTree>
    <p:extLst>
      <p:ext uri="{BB962C8B-B14F-4D97-AF65-F5344CB8AC3E}">
        <p14:creationId xmlns:p14="http://schemas.microsoft.com/office/powerpoint/2010/main" val="6926907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AMZchispB7Fwns2QhDaM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aqM3SISEIKLw7bvuLj2d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cblEEfJJRA3Z_qO1pXby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KF_gv.pZbm2Rgq6p__oA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KF_gv.pZbm2Rgq6p__oA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KF_gv.pZbm2Rgq6p__oAQ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heme/theme1.xml><?xml version="1.0" encoding="utf-8"?>
<a:theme xmlns:a="http://schemas.openxmlformats.org/drawingml/2006/main" name="MassHealth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assHealth" id="{6DADE704-9A30-014C-8EBD-FCF7BB975E20}" vid="{BB0CE2CE-8563-5D43-B318-6982FA97D6C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195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MassHealth</vt:lpstr>
      <vt:lpstr>think-cell Slide</vt:lpstr>
      <vt:lpstr>Public Materials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Materials </dc:title>
  <dc:creator>Bailey, Emily R. (EHS)</dc:creator>
  <cp:lastModifiedBy>Billard, Stacie (EHS)</cp:lastModifiedBy>
  <cp:revision>2</cp:revision>
  <dcterms:created xsi:type="dcterms:W3CDTF">2023-03-27T20:48:20Z</dcterms:created>
  <dcterms:modified xsi:type="dcterms:W3CDTF">2023-03-27T21:07:22Z</dcterms:modified>
</cp:coreProperties>
</file>