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55"/>
  </p:notesMasterIdLst>
  <p:handoutMasterIdLst>
    <p:handoutMasterId r:id="rId56"/>
  </p:handoutMasterIdLst>
  <p:sldIdLst>
    <p:sldId id="256" r:id="rId6"/>
    <p:sldId id="295" r:id="rId7"/>
    <p:sldId id="352" r:id="rId8"/>
    <p:sldId id="258" r:id="rId9"/>
    <p:sldId id="342" r:id="rId10"/>
    <p:sldId id="257" r:id="rId11"/>
    <p:sldId id="344" r:id="rId12"/>
    <p:sldId id="296" r:id="rId13"/>
    <p:sldId id="297" r:id="rId14"/>
    <p:sldId id="300" r:id="rId15"/>
    <p:sldId id="354" r:id="rId16"/>
    <p:sldId id="314" r:id="rId17"/>
    <p:sldId id="348" r:id="rId18"/>
    <p:sldId id="343" r:id="rId19"/>
    <p:sldId id="301" r:id="rId20"/>
    <p:sldId id="302" r:id="rId21"/>
    <p:sldId id="347" r:id="rId22"/>
    <p:sldId id="355" r:id="rId23"/>
    <p:sldId id="330" r:id="rId24"/>
    <p:sldId id="331" r:id="rId25"/>
    <p:sldId id="345" r:id="rId26"/>
    <p:sldId id="346" r:id="rId27"/>
    <p:sldId id="304" r:id="rId28"/>
    <p:sldId id="306" r:id="rId29"/>
    <p:sldId id="305" r:id="rId30"/>
    <p:sldId id="307" r:id="rId31"/>
    <p:sldId id="308" r:id="rId32"/>
    <p:sldId id="309" r:id="rId33"/>
    <p:sldId id="310" r:id="rId34"/>
    <p:sldId id="311" r:id="rId35"/>
    <p:sldId id="312" r:id="rId36"/>
    <p:sldId id="313" r:id="rId37"/>
    <p:sldId id="351" r:id="rId38"/>
    <p:sldId id="356" r:id="rId39"/>
    <p:sldId id="315" r:id="rId40"/>
    <p:sldId id="316" r:id="rId41"/>
    <p:sldId id="318" r:id="rId42"/>
    <p:sldId id="319" r:id="rId43"/>
    <p:sldId id="317" r:id="rId44"/>
    <p:sldId id="357" r:id="rId45"/>
    <p:sldId id="322" r:id="rId46"/>
    <p:sldId id="321" r:id="rId47"/>
    <p:sldId id="350" r:id="rId48"/>
    <p:sldId id="337" r:id="rId49"/>
    <p:sldId id="323" r:id="rId50"/>
    <p:sldId id="353" r:id="rId51"/>
    <p:sldId id="324" r:id="rId52"/>
    <p:sldId id="325" r:id="rId53"/>
    <p:sldId id="326" r:id="rId54"/>
  </p:sldIdLst>
  <p:sldSz cx="12192000" cy="6858000"/>
  <p:notesSz cx="7077075" cy="9369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C5BD20-A890-6932-4CE9-E356678732BD}" name="Ellison, Marsha" initials="ME" userId="S::Marsha.Ellison@umassmed.edu::92df0e28-88ad-40c4-bb94-22a4be340b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4DBDF"/>
    <a:srgbClr val="000F9F"/>
    <a:srgbClr val="1324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03" autoAdjust="0"/>
    <p:restoredTop sz="86310"/>
  </p:normalViewPr>
  <p:slideViewPr>
    <p:cSldViewPr snapToGrid="0" snapToObjects="1" showGuides="1">
      <p:cViewPr varScale="1">
        <p:scale>
          <a:sx n="93" d="100"/>
          <a:sy n="93" d="100"/>
        </p:scale>
        <p:origin x="89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59" d="100"/>
          <a:sy n="59" d="100"/>
        </p:scale>
        <p:origin x="2962"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521F25-B981-E245-A0EF-ECEA1AFDD234}"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E4301187-44E6-9B49-B580-90A09EC5A787}">
      <dgm:prSet custT="1"/>
      <dgm:spPr>
        <a:solidFill>
          <a:schemeClr val="accent1">
            <a:hueOff val="0"/>
            <a:satOff val="0"/>
            <a:lumOff val="0"/>
            <a:alpha val="95424"/>
          </a:schemeClr>
        </a:solidFill>
      </dgm:spPr>
      <dgm:t>
        <a:bodyPr/>
        <a:lstStyle/>
        <a:p>
          <a:r>
            <a:rPr lang="en-US" sz="1500" b="1" dirty="0">
              <a:solidFill>
                <a:schemeClr val="bg1"/>
              </a:solidFill>
            </a:rPr>
            <a:t>Experienced with the specific coachable skill</a:t>
          </a:r>
          <a:endParaRPr lang="en-US" sz="1500" dirty="0"/>
        </a:p>
      </dgm:t>
      <dgm:extLst>
        <a:ext uri="{E40237B7-FDA0-4F09-8148-C483321AD2D9}">
          <dgm14:cNvPr xmlns:dgm14="http://schemas.microsoft.com/office/drawing/2010/diagram" id="0" name="" descr="Six green circles with the following items:&#10;Experienced with the specific coachable skill&#10;Committed to continuous learning &amp; improvement&#10;Available&#10;Accessible&#10;Skilled at building rapport&#10;Assertive yet not &quot;pushy'&#10;"/>
        </a:ext>
      </dgm:extLst>
    </dgm:pt>
    <dgm:pt modelId="{63FD34B2-C4A5-5A47-9A90-67DAC8719AD2}" type="parTrans" cxnId="{5D6A9E87-EE98-834D-A367-92EA8265455B}">
      <dgm:prSet/>
      <dgm:spPr/>
      <dgm:t>
        <a:bodyPr/>
        <a:lstStyle/>
        <a:p>
          <a:endParaRPr lang="en-US"/>
        </a:p>
      </dgm:t>
    </dgm:pt>
    <dgm:pt modelId="{2775D6FE-C7F9-1446-ACB4-E407E7AEA579}" type="sibTrans" cxnId="{5D6A9E87-EE98-834D-A367-92EA8265455B}">
      <dgm:prSet/>
      <dgm:spPr/>
      <dgm:t>
        <a:bodyPr/>
        <a:lstStyle/>
        <a:p>
          <a:endParaRPr lang="en-US"/>
        </a:p>
      </dgm:t>
    </dgm:pt>
    <dgm:pt modelId="{76C7438C-CC72-994F-8EDE-C9C40118B831}">
      <dgm:prSet/>
      <dgm:spPr>
        <a:solidFill>
          <a:schemeClr val="accent1">
            <a:hueOff val="0"/>
            <a:satOff val="0"/>
            <a:lumOff val="0"/>
            <a:alpha val="95000"/>
          </a:schemeClr>
        </a:solidFill>
      </dgm:spPr>
      <dgm:t>
        <a:bodyPr/>
        <a:lstStyle/>
        <a:p>
          <a:r>
            <a:rPr lang="en-US" b="1" dirty="0">
              <a:solidFill>
                <a:schemeClr val="bg1"/>
              </a:solidFill>
            </a:rPr>
            <a:t>Committed to continuous learning &amp; improvement</a:t>
          </a:r>
        </a:p>
      </dgm:t>
      <dgm:extLst>
        <a:ext uri="{E40237B7-FDA0-4F09-8148-C483321AD2D9}">
          <dgm14:cNvPr xmlns:dgm14="http://schemas.microsoft.com/office/drawing/2010/diagram" id="0" name="" descr="Six green circles with the following items:&#10;Experienced with the specific coachable skill&#10;Committed to continuous learning &amp; improvement&#10;Available&#10;Accessible&#10;Skilled at building rapport&#10;Assertive yet not &quot;pushy'&#10;"/>
        </a:ext>
      </dgm:extLst>
    </dgm:pt>
    <dgm:pt modelId="{89BA9B59-79D3-8444-BD04-DB71C80A45AB}" type="parTrans" cxnId="{F2410252-02CA-8542-8AE9-847072715DBA}">
      <dgm:prSet/>
      <dgm:spPr/>
      <dgm:t>
        <a:bodyPr/>
        <a:lstStyle/>
        <a:p>
          <a:endParaRPr lang="en-US"/>
        </a:p>
      </dgm:t>
    </dgm:pt>
    <dgm:pt modelId="{F686184E-569E-8746-80A5-D460CD0BC051}" type="sibTrans" cxnId="{F2410252-02CA-8542-8AE9-847072715DBA}">
      <dgm:prSet/>
      <dgm:spPr/>
      <dgm:t>
        <a:bodyPr/>
        <a:lstStyle/>
        <a:p>
          <a:endParaRPr lang="en-US"/>
        </a:p>
      </dgm:t>
    </dgm:pt>
    <dgm:pt modelId="{625F90C1-CDA0-E040-BD1B-0D06876068A4}">
      <dgm:prSet/>
      <dgm:spPr>
        <a:solidFill>
          <a:schemeClr val="accent1">
            <a:hueOff val="0"/>
            <a:satOff val="0"/>
            <a:lumOff val="0"/>
            <a:alpha val="95000"/>
          </a:schemeClr>
        </a:solidFill>
      </dgm:spPr>
      <dgm:t>
        <a:bodyPr/>
        <a:lstStyle/>
        <a:p>
          <a:r>
            <a:rPr lang="en-US" b="1" dirty="0">
              <a:solidFill>
                <a:schemeClr val="bg1"/>
              </a:solidFill>
            </a:rPr>
            <a:t>Available</a:t>
          </a:r>
        </a:p>
      </dgm:t>
      <dgm:extLst>
        <a:ext uri="{E40237B7-FDA0-4F09-8148-C483321AD2D9}">
          <dgm14:cNvPr xmlns:dgm14="http://schemas.microsoft.com/office/drawing/2010/diagram" id="0" name="" descr="Six green circles with the following items:&#10;Experienced with the specific coachable skill&#10;Committed to continuous learning &amp; improvement&#10;Available&#10;Accessible&#10;Skilled at building rapport&#10;Assertive yet not &quot;pushy'&#10;"/>
        </a:ext>
      </dgm:extLst>
    </dgm:pt>
    <dgm:pt modelId="{E3B9D962-B688-7C4F-8EAB-3D720F1B0507}" type="parTrans" cxnId="{8C926A97-F677-BF48-8918-13D0DFBA81D0}">
      <dgm:prSet/>
      <dgm:spPr/>
      <dgm:t>
        <a:bodyPr/>
        <a:lstStyle/>
        <a:p>
          <a:endParaRPr lang="en-US"/>
        </a:p>
      </dgm:t>
    </dgm:pt>
    <dgm:pt modelId="{24BBCCC7-232E-504A-ABB7-4145AE761A47}" type="sibTrans" cxnId="{8C926A97-F677-BF48-8918-13D0DFBA81D0}">
      <dgm:prSet/>
      <dgm:spPr/>
      <dgm:t>
        <a:bodyPr/>
        <a:lstStyle/>
        <a:p>
          <a:endParaRPr lang="en-US"/>
        </a:p>
      </dgm:t>
    </dgm:pt>
    <dgm:pt modelId="{A118FBBB-C4C8-7444-956E-4D61E20366E8}">
      <dgm:prSet/>
      <dgm:spPr>
        <a:solidFill>
          <a:schemeClr val="accent1">
            <a:hueOff val="0"/>
            <a:satOff val="0"/>
            <a:lumOff val="0"/>
            <a:alpha val="95294"/>
          </a:schemeClr>
        </a:solidFill>
      </dgm:spPr>
      <dgm:t>
        <a:bodyPr/>
        <a:lstStyle/>
        <a:p>
          <a:r>
            <a:rPr lang="en-US" b="1" dirty="0">
              <a:solidFill>
                <a:schemeClr val="bg1"/>
              </a:solidFill>
            </a:rPr>
            <a:t>Accessible</a:t>
          </a:r>
        </a:p>
      </dgm:t>
      <dgm:extLst>
        <a:ext uri="{E40237B7-FDA0-4F09-8148-C483321AD2D9}">
          <dgm14:cNvPr xmlns:dgm14="http://schemas.microsoft.com/office/drawing/2010/diagram" id="0" name="" descr="Six green circles with the following items:&#10;Experienced with the specific coachable skill&#10;Committed to continuous learning &amp; improvement&#10;Available&#10;Accessible&#10;Skilled at building rapport&#10;Assertive yet not &quot;pushy'&#10;"/>
        </a:ext>
      </dgm:extLst>
    </dgm:pt>
    <dgm:pt modelId="{13235DB2-7D71-8247-954B-2FB550BD6629}" type="parTrans" cxnId="{122F9497-C662-5A4E-AC29-9D33979B78D9}">
      <dgm:prSet/>
      <dgm:spPr/>
      <dgm:t>
        <a:bodyPr/>
        <a:lstStyle/>
        <a:p>
          <a:endParaRPr lang="en-US"/>
        </a:p>
      </dgm:t>
    </dgm:pt>
    <dgm:pt modelId="{406FA495-55F1-3943-A09B-5AB2E87AD01B}" type="sibTrans" cxnId="{122F9497-C662-5A4E-AC29-9D33979B78D9}">
      <dgm:prSet/>
      <dgm:spPr/>
      <dgm:t>
        <a:bodyPr/>
        <a:lstStyle/>
        <a:p>
          <a:endParaRPr lang="en-US"/>
        </a:p>
      </dgm:t>
    </dgm:pt>
    <dgm:pt modelId="{13216510-6990-394B-9974-90EC9AB9B8BC}">
      <dgm:prSet/>
      <dgm:spPr>
        <a:solidFill>
          <a:schemeClr val="accent1">
            <a:hueOff val="0"/>
            <a:satOff val="0"/>
            <a:lumOff val="0"/>
            <a:alpha val="95000"/>
          </a:schemeClr>
        </a:solidFill>
      </dgm:spPr>
      <dgm:t>
        <a:bodyPr/>
        <a:lstStyle/>
        <a:p>
          <a:r>
            <a:rPr lang="en-US" b="1" dirty="0">
              <a:solidFill>
                <a:schemeClr val="bg1"/>
              </a:solidFill>
            </a:rPr>
            <a:t>Skilled at building rapport</a:t>
          </a:r>
        </a:p>
      </dgm:t>
      <dgm:extLst>
        <a:ext uri="{E40237B7-FDA0-4F09-8148-C483321AD2D9}">
          <dgm14:cNvPr xmlns:dgm14="http://schemas.microsoft.com/office/drawing/2010/diagram" id="0" name="" descr="Six green circles with the following items:&#10;Experienced with the specific coachable skill&#10;Committed to continuous learning &amp; improvement&#10;Available&#10;Accessible&#10;Skilled at building rapport&#10;Assertive yet not &quot;pushy'&#10;"/>
        </a:ext>
      </dgm:extLst>
    </dgm:pt>
    <dgm:pt modelId="{D831CA2D-AA21-064F-AF2F-1D273F605056}" type="parTrans" cxnId="{3E6CE572-D7D3-6843-BC78-72BA27C4A57C}">
      <dgm:prSet/>
      <dgm:spPr/>
      <dgm:t>
        <a:bodyPr/>
        <a:lstStyle/>
        <a:p>
          <a:endParaRPr lang="en-US"/>
        </a:p>
      </dgm:t>
    </dgm:pt>
    <dgm:pt modelId="{C5B98796-9540-454D-AB53-8E715848C836}" type="sibTrans" cxnId="{3E6CE572-D7D3-6843-BC78-72BA27C4A57C}">
      <dgm:prSet/>
      <dgm:spPr/>
      <dgm:t>
        <a:bodyPr/>
        <a:lstStyle/>
        <a:p>
          <a:endParaRPr lang="en-US"/>
        </a:p>
      </dgm:t>
    </dgm:pt>
    <dgm:pt modelId="{F19AD6A7-A253-4049-8E15-B176C2C65579}">
      <dgm:prSet/>
      <dgm:spPr>
        <a:solidFill>
          <a:schemeClr val="accent1">
            <a:hueOff val="0"/>
            <a:satOff val="0"/>
            <a:lumOff val="0"/>
            <a:alpha val="95000"/>
          </a:schemeClr>
        </a:solidFill>
      </dgm:spPr>
      <dgm:t>
        <a:bodyPr/>
        <a:lstStyle/>
        <a:p>
          <a:r>
            <a:rPr lang="en-US" b="1" dirty="0">
              <a:solidFill>
                <a:schemeClr val="bg1"/>
              </a:solidFill>
            </a:rPr>
            <a:t>Assertive yet not "pushy'</a:t>
          </a:r>
        </a:p>
      </dgm:t>
      <dgm:extLst>
        <a:ext uri="{E40237B7-FDA0-4F09-8148-C483321AD2D9}">
          <dgm14:cNvPr xmlns:dgm14="http://schemas.microsoft.com/office/drawing/2010/diagram" id="0" name="" descr="Six green circles with the following items:&#10;Experienced with the specific coachable skill&#10;Committed to continuous learning &amp; improvement&#10;Available&#10;Accessible&#10;Skilled at building rapport&#10;Assertive yet not &quot;pushy'&#10;"/>
        </a:ext>
      </dgm:extLst>
    </dgm:pt>
    <dgm:pt modelId="{F3F65B0C-455F-B943-B107-6AFD2681D581}" type="parTrans" cxnId="{8700B858-1689-E840-AB6E-07B276BBEB2A}">
      <dgm:prSet/>
      <dgm:spPr/>
      <dgm:t>
        <a:bodyPr/>
        <a:lstStyle/>
        <a:p>
          <a:endParaRPr lang="en-US"/>
        </a:p>
      </dgm:t>
    </dgm:pt>
    <dgm:pt modelId="{456EB828-FA06-0C4B-B558-3E286F3A60EF}" type="sibTrans" cxnId="{8700B858-1689-E840-AB6E-07B276BBEB2A}">
      <dgm:prSet/>
      <dgm:spPr/>
      <dgm:t>
        <a:bodyPr/>
        <a:lstStyle/>
        <a:p>
          <a:endParaRPr lang="en-US"/>
        </a:p>
      </dgm:t>
    </dgm:pt>
    <dgm:pt modelId="{A99B6656-22F6-104B-8D07-8D1256DD4395}" type="pres">
      <dgm:prSet presAssocID="{F5521F25-B981-E245-A0EF-ECEA1AFDD234}" presName="Name0" presStyleCnt="0">
        <dgm:presLayoutVars>
          <dgm:dir/>
          <dgm:resizeHandles val="exact"/>
        </dgm:presLayoutVars>
      </dgm:prSet>
      <dgm:spPr/>
    </dgm:pt>
    <dgm:pt modelId="{14A101C6-FE3B-A34C-A0FA-5F8630E9A8D8}" type="pres">
      <dgm:prSet presAssocID="{E4301187-44E6-9B49-B580-90A09EC5A787}" presName="Name5" presStyleLbl="vennNode1" presStyleIdx="0" presStyleCnt="6">
        <dgm:presLayoutVars>
          <dgm:bulletEnabled val="1"/>
        </dgm:presLayoutVars>
      </dgm:prSet>
      <dgm:spPr/>
    </dgm:pt>
    <dgm:pt modelId="{AA95A189-C40B-4B4C-BFA7-87F9EBEFD9B4}" type="pres">
      <dgm:prSet presAssocID="{2775D6FE-C7F9-1446-ACB4-E407E7AEA579}" presName="space" presStyleCnt="0"/>
      <dgm:spPr/>
    </dgm:pt>
    <dgm:pt modelId="{D0BDAC30-EC1C-4D47-870E-6738C8EC90D8}" type="pres">
      <dgm:prSet presAssocID="{76C7438C-CC72-994F-8EDE-C9C40118B831}" presName="Name5" presStyleLbl="vennNode1" presStyleIdx="1" presStyleCnt="6">
        <dgm:presLayoutVars>
          <dgm:bulletEnabled val="1"/>
        </dgm:presLayoutVars>
      </dgm:prSet>
      <dgm:spPr/>
    </dgm:pt>
    <dgm:pt modelId="{EAEF2EBF-9904-6C43-AA3F-EA241895E007}" type="pres">
      <dgm:prSet presAssocID="{F686184E-569E-8746-80A5-D460CD0BC051}" presName="space" presStyleCnt="0"/>
      <dgm:spPr/>
    </dgm:pt>
    <dgm:pt modelId="{3E170B97-B627-824E-BBC1-30DF7E764586}" type="pres">
      <dgm:prSet presAssocID="{625F90C1-CDA0-E040-BD1B-0D06876068A4}" presName="Name5" presStyleLbl="vennNode1" presStyleIdx="2" presStyleCnt="6">
        <dgm:presLayoutVars>
          <dgm:bulletEnabled val="1"/>
        </dgm:presLayoutVars>
      </dgm:prSet>
      <dgm:spPr/>
    </dgm:pt>
    <dgm:pt modelId="{5BC3D532-1747-5C45-920C-0D06486B7353}" type="pres">
      <dgm:prSet presAssocID="{24BBCCC7-232E-504A-ABB7-4145AE761A47}" presName="space" presStyleCnt="0"/>
      <dgm:spPr/>
    </dgm:pt>
    <dgm:pt modelId="{0B73237B-233D-A044-816E-2064758DBC2C}" type="pres">
      <dgm:prSet presAssocID="{A118FBBB-C4C8-7444-956E-4D61E20366E8}" presName="Name5" presStyleLbl="vennNode1" presStyleIdx="3" presStyleCnt="6">
        <dgm:presLayoutVars>
          <dgm:bulletEnabled val="1"/>
        </dgm:presLayoutVars>
      </dgm:prSet>
      <dgm:spPr/>
    </dgm:pt>
    <dgm:pt modelId="{5417ADF3-4BE2-8D41-AAAA-448415E7A03F}" type="pres">
      <dgm:prSet presAssocID="{406FA495-55F1-3943-A09B-5AB2E87AD01B}" presName="space" presStyleCnt="0"/>
      <dgm:spPr/>
    </dgm:pt>
    <dgm:pt modelId="{B4F1B340-2B5F-0F4C-A68B-1E6968B4CF58}" type="pres">
      <dgm:prSet presAssocID="{13216510-6990-394B-9974-90EC9AB9B8BC}" presName="Name5" presStyleLbl="vennNode1" presStyleIdx="4" presStyleCnt="6">
        <dgm:presLayoutVars>
          <dgm:bulletEnabled val="1"/>
        </dgm:presLayoutVars>
      </dgm:prSet>
      <dgm:spPr/>
    </dgm:pt>
    <dgm:pt modelId="{F593D023-C9A9-E04F-98AC-0FDB5148B4DC}" type="pres">
      <dgm:prSet presAssocID="{C5B98796-9540-454D-AB53-8E715848C836}" presName="space" presStyleCnt="0"/>
      <dgm:spPr/>
    </dgm:pt>
    <dgm:pt modelId="{EEC69FFB-0D32-2D4D-9A9F-48E0F1690802}" type="pres">
      <dgm:prSet presAssocID="{F19AD6A7-A253-4049-8E15-B176C2C65579}" presName="Name5" presStyleLbl="vennNode1" presStyleIdx="5" presStyleCnt="6">
        <dgm:presLayoutVars>
          <dgm:bulletEnabled val="1"/>
        </dgm:presLayoutVars>
      </dgm:prSet>
      <dgm:spPr/>
    </dgm:pt>
  </dgm:ptLst>
  <dgm:cxnLst>
    <dgm:cxn modelId="{AB930B31-4E16-6A4A-8877-9016A4495AD1}" type="presOf" srcId="{F5521F25-B981-E245-A0EF-ECEA1AFDD234}" destId="{A99B6656-22F6-104B-8D07-8D1256DD4395}" srcOrd="0" destOrd="0" presId="urn:microsoft.com/office/officeart/2005/8/layout/venn3"/>
    <dgm:cxn modelId="{D4C0304C-EAD2-C448-ACC2-77F573E75D7F}" type="presOf" srcId="{76C7438C-CC72-994F-8EDE-C9C40118B831}" destId="{D0BDAC30-EC1C-4D47-870E-6738C8EC90D8}" srcOrd="0" destOrd="0" presId="urn:microsoft.com/office/officeart/2005/8/layout/venn3"/>
    <dgm:cxn modelId="{F8B8894C-3D42-7742-BFF0-A9AB44850705}" type="presOf" srcId="{625F90C1-CDA0-E040-BD1B-0D06876068A4}" destId="{3E170B97-B627-824E-BBC1-30DF7E764586}" srcOrd="0" destOrd="0" presId="urn:microsoft.com/office/officeart/2005/8/layout/venn3"/>
    <dgm:cxn modelId="{F2410252-02CA-8542-8AE9-847072715DBA}" srcId="{F5521F25-B981-E245-A0EF-ECEA1AFDD234}" destId="{76C7438C-CC72-994F-8EDE-C9C40118B831}" srcOrd="1" destOrd="0" parTransId="{89BA9B59-79D3-8444-BD04-DB71C80A45AB}" sibTransId="{F686184E-569E-8746-80A5-D460CD0BC051}"/>
    <dgm:cxn modelId="{3E6CE572-D7D3-6843-BC78-72BA27C4A57C}" srcId="{F5521F25-B981-E245-A0EF-ECEA1AFDD234}" destId="{13216510-6990-394B-9974-90EC9AB9B8BC}" srcOrd="4" destOrd="0" parTransId="{D831CA2D-AA21-064F-AF2F-1D273F605056}" sibTransId="{C5B98796-9540-454D-AB53-8E715848C836}"/>
    <dgm:cxn modelId="{8700B858-1689-E840-AB6E-07B276BBEB2A}" srcId="{F5521F25-B981-E245-A0EF-ECEA1AFDD234}" destId="{F19AD6A7-A253-4049-8E15-B176C2C65579}" srcOrd="5" destOrd="0" parTransId="{F3F65B0C-455F-B943-B107-6AFD2681D581}" sibTransId="{456EB828-FA06-0C4B-B558-3E286F3A60EF}"/>
    <dgm:cxn modelId="{F0C5177C-13DB-5243-B677-5A7CBBB12C1D}" type="presOf" srcId="{E4301187-44E6-9B49-B580-90A09EC5A787}" destId="{14A101C6-FE3B-A34C-A0FA-5F8630E9A8D8}" srcOrd="0" destOrd="0" presId="urn:microsoft.com/office/officeart/2005/8/layout/venn3"/>
    <dgm:cxn modelId="{FB5E2C7C-C6A2-AE4B-9A0F-094E4818D1CC}" type="presOf" srcId="{13216510-6990-394B-9974-90EC9AB9B8BC}" destId="{B4F1B340-2B5F-0F4C-A68B-1E6968B4CF58}" srcOrd="0" destOrd="0" presId="urn:microsoft.com/office/officeart/2005/8/layout/venn3"/>
    <dgm:cxn modelId="{5D6A9E87-EE98-834D-A367-92EA8265455B}" srcId="{F5521F25-B981-E245-A0EF-ECEA1AFDD234}" destId="{E4301187-44E6-9B49-B580-90A09EC5A787}" srcOrd="0" destOrd="0" parTransId="{63FD34B2-C4A5-5A47-9A90-67DAC8719AD2}" sibTransId="{2775D6FE-C7F9-1446-ACB4-E407E7AEA579}"/>
    <dgm:cxn modelId="{555CF487-7626-954A-AFAB-B00ADF79133E}" type="presOf" srcId="{A118FBBB-C4C8-7444-956E-4D61E20366E8}" destId="{0B73237B-233D-A044-816E-2064758DBC2C}" srcOrd="0" destOrd="0" presId="urn:microsoft.com/office/officeart/2005/8/layout/venn3"/>
    <dgm:cxn modelId="{7E0BD193-71B3-AA40-B449-B912D00FFA1A}" type="presOf" srcId="{F19AD6A7-A253-4049-8E15-B176C2C65579}" destId="{EEC69FFB-0D32-2D4D-9A9F-48E0F1690802}" srcOrd="0" destOrd="0" presId="urn:microsoft.com/office/officeart/2005/8/layout/venn3"/>
    <dgm:cxn modelId="{8C926A97-F677-BF48-8918-13D0DFBA81D0}" srcId="{F5521F25-B981-E245-A0EF-ECEA1AFDD234}" destId="{625F90C1-CDA0-E040-BD1B-0D06876068A4}" srcOrd="2" destOrd="0" parTransId="{E3B9D962-B688-7C4F-8EAB-3D720F1B0507}" sibTransId="{24BBCCC7-232E-504A-ABB7-4145AE761A47}"/>
    <dgm:cxn modelId="{122F9497-C662-5A4E-AC29-9D33979B78D9}" srcId="{F5521F25-B981-E245-A0EF-ECEA1AFDD234}" destId="{A118FBBB-C4C8-7444-956E-4D61E20366E8}" srcOrd="3" destOrd="0" parTransId="{13235DB2-7D71-8247-954B-2FB550BD6629}" sibTransId="{406FA495-55F1-3943-A09B-5AB2E87AD01B}"/>
    <dgm:cxn modelId="{3F3B591F-E252-3D48-9811-A663A334EAB1}" type="presParOf" srcId="{A99B6656-22F6-104B-8D07-8D1256DD4395}" destId="{14A101C6-FE3B-A34C-A0FA-5F8630E9A8D8}" srcOrd="0" destOrd="0" presId="urn:microsoft.com/office/officeart/2005/8/layout/venn3"/>
    <dgm:cxn modelId="{F0271EEB-9817-6B49-96F5-EC6E1F8DE6A3}" type="presParOf" srcId="{A99B6656-22F6-104B-8D07-8D1256DD4395}" destId="{AA95A189-C40B-4B4C-BFA7-87F9EBEFD9B4}" srcOrd="1" destOrd="0" presId="urn:microsoft.com/office/officeart/2005/8/layout/venn3"/>
    <dgm:cxn modelId="{F94ACA6A-3BEB-F741-AE1F-6D9AA4179233}" type="presParOf" srcId="{A99B6656-22F6-104B-8D07-8D1256DD4395}" destId="{D0BDAC30-EC1C-4D47-870E-6738C8EC90D8}" srcOrd="2" destOrd="0" presId="urn:microsoft.com/office/officeart/2005/8/layout/venn3"/>
    <dgm:cxn modelId="{CF31D660-CF58-1143-86C0-ACE2DB1D6D32}" type="presParOf" srcId="{A99B6656-22F6-104B-8D07-8D1256DD4395}" destId="{EAEF2EBF-9904-6C43-AA3F-EA241895E007}" srcOrd="3" destOrd="0" presId="urn:microsoft.com/office/officeart/2005/8/layout/venn3"/>
    <dgm:cxn modelId="{7DB21DC0-A264-1F46-82E5-98B14FC58243}" type="presParOf" srcId="{A99B6656-22F6-104B-8D07-8D1256DD4395}" destId="{3E170B97-B627-824E-BBC1-30DF7E764586}" srcOrd="4" destOrd="0" presId="urn:microsoft.com/office/officeart/2005/8/layout/venn3"/>
    <dgm:cxn modelId="{12C7AEC5-BE41-FF42-B68A-F6AB8F294A54}" type="presParOf" srcId="{A99B6656-22F6-104B-8D07-8D1256DD4395}" destId="{5BC3D532-1747-5C45-920C-0D06486B7353}" srcOrd="5" destOrd="0" presId="urn:microsoft.com/office/officeart/2005/8/layout/venn3"/>
    <dgm:cxn modelId="{D390FA13-1CF3-854A-A6B2-1CC54D64C959}" type="presParOf" srcId="{A99B6656-22F6-104B-8D07-8D1256DD4395}" destId="{0B73237B-233D-A044-816E-2064758DBC2C}" srcOrd="6" destOrd="0" presId="urn:microsoft.com/office/officeart/2005/8/layout/venn3"/>
    <dgm:cxn modelId="{2E28CEAE-2EAE-5F40-9AA2-361E5B3F90CB}" type="presParOf" srcId="{A99B6656-22F6-104B-8D07-8D1256DD4395}" destId="{5417ADF3-4BE2-8D41-AAAA-448415E7A03F}" srcOrd="7" destOrd="0" presId="urn:microsoft.com/office/officeart/2005/8/layout/venn3"/>
    <dgm:cxn modelId="{41EAE95D-B1B6-3B4F-836C-82E68E412A20}" type="presParOf" srcId="{A99B6656-22F6-104B-8D07-8D1256DD4395}" destId="{B4F1B340-2B5F-0F4C-A68B-1E6968B4CF58}" srcOrd="8" destOrd="0" presId="urn:microsoft.com/office/officeart/2005/8/layout/venn3"/>
    <dgm:cxn modelId="{203051BC-0FB5-5B45-B7CE-35CBB74D3F97}" type="presParOf" srcId="{A99B6656-22F6-104B-8D07-8D1256DD4395}" destId="{F593D023-C9A9-E04F-98AC-0FDB5148B4DC}" srcOrd="9" destOrd="0" presId="urn:microsoft.com/office/officeart/2005/8/layout/venn3"/>
    <dgm:cxn modelId="{A64585F4-2FAB-EF45-92BF-BCF1E4359CD8}" type="presParOf" srcId="{A99B6656-22F6-104B-8D07-8D1256DD4395}" destId="{EEC69FFB-0D32-2D4D-9A9F-48E0F1690802}" srcOrd="10"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B5091A0-CA6D-CD42-BFBE-247A0FFC70C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D5DE4872-40C5-1442-A60A-7EA121892C0F}">
      <dgm:prSet phldrT="[Text]"/>
      <dgm:spPr/>
      <dgm:t>
        <a:bodyPr/>
        <a:lstStyle/>
        <a:p>
          <a:r>
            <a:rPr lang="en-US" dirty="0"/>
            <a:t>Face-to-Face</a:t>
          </a:r>
        </a:p>
      </dgm:t>
    </dgm:pt>
    <dgm:pt modelId="{B1BCDEE1-0FC6-E44A-9456-8DEA64E99917}" type="parTrans" cxnId="{F0036C1F-AE82-8043-9334-F62EA366053F}">
      <dgm:prSet/>
      <dgm:spPr/>
      <dgm:t>
        <a:bodyPr/>
        <a:lstStyle/>
        <a:p>
          <a:endParaRPr lang="en-US"/>
        </a:p>
      </dgm:t>
    </dgm:pt>
    <dgm:pt modelId="{5E9954E7-CD1A-764F-9949-60724DBD8EA2}" type="sibTrans" cxnId="{F0036C1F-AE82-8043-9334-F62EA366053F}">
      <dgm:prSet/>
      <dgm:spPr/>
      <dgm:t>
        <a:bodyPr/>
        <a:lstStyle/>
        <a:p>
          <a:endParaRPr lang="en-US"/>
        </a:p>
      </dgm:t>
    </dgm:pt>
    <dgm:pt modelId="{28B82837-0D38-704F-B51A-3926F5D8130E}">
      <dgm:prSet phldrT="[Text]"/>
      <dgm:spPr/>
      <dgm:t>
        <a:bodyPr/>
        <a:lstStyle/>
        <a:p>
          <a:r>
            <a:rPr lang="en-US" dirty="0"/>
            <a:t>Virtual</a:t>
          </a:r>
        </a:p>
      </dgm:t>
    </dgm:pt>
    <dgm:pt modelId="{90E97E95-4A0F-C04C-A425-886E2323F52E}" type="parTrans" cxnId="{42721430-D01A-7E47-8226-D6E6D0A90EB9}">
      <dgm:prSet/>
      <dgm:spPr/>
      <dgm:t>
        <a:bodyPr/>
        <a:lstStyle/>
        <a:p>
          <a:endParaRPr lang="en-US"/>
        </a:p>
      </dgm:t>
    </dgm:pt>
    <dgm:pt modelId="{6A3C0486-EA4F-624E-B005-BA22059DBC82}" type="sibTrans" cxnId="{42721430-D01A-7E47-8226-D6E6D0A90EB9}">
      <dgm:prSet/>
      <dgm:spPr/>
      <dgm:t>
        <a:bodyPr/>
        <a:lstStyle/>
        <a:p>
          <a:endParaRPr lang="en-US"/>
        </a:p>
      </dgm:t>
    </dgm:pt>
    <dgm:pt modelId="{69C3B329-6339-1D4A-BBA8-1277C79F121A}">
      <dgm:prSet phldrT="[Text]"/>
      <dgm:spPr/>
      <dgm:t>
        <a:bodyPr/>
        <a:lstStyle/>
        <a:p>
          <a:r>
            <a:rPr lang="en-US" dirty="0"/>
            <a:t>Hybrid</a:t>
          </a:r>
        </a:p>
      </dgm:t>
    </dgm:pt>
    <dgm:pt modelId="{24F7C188-3B55-A44E-BB53-1E0B40311B16}" type="parTrans" cxnId="{9B5DFE54-1685-6948-9AF1-2859E4E0A344}">
      <dgm:prSet/>
      <dgm:spPr/>
      <dgm:t>
        <a:bodyPr/>
        <a:lstStyle/>
        <a:p>
          <a:endParaRPr lang="en-US"/>
        </a:p>
      </dgm:t>
    </dgm:pt>
    <dgm:pt modelId="{49D2FC1C-5181-B543-88FB-A99238F8A778}" type="sibTrans" cxnId="{9B5DFE54-1685-6948-9AF1-2859E4E0A344}">
      <dgm:prSet/>
      <dgm:spPr/>
      <dgm:t>
        <a:bodyPr/>
        <a:lstStyle/>
        <a:p>
          <a:endParaRPr lang="en-US"/>
        </a:p>
      </dgm:t>
    </dgm:pt>
    <dgm:pt modelId="{01AB744D-4F3D-8649-A646-91827F0AAA74}" type="pres">
      <dgm:prSet presAssocID="{8B5091A0-CA6D-CD42-BFBE-247A0FFC70C5}" presName="diagram" presStyleCnt="0">
        <dgm:presLayoutVars>
          <dgm:dir/>
          <dgm:resizeHandles val="exact"/>
        </dgm:presLayoutVars>
      </dgm:prSet>
      <dgm:spPr/>
    </dgm:pt>
    <dgm:pt modelId="{872287F5-3B09-8948-8DBE-E2CB28BF91D0}" type="pres">
      <dgm:prSet presAssocID="{D5DE4872-40C5-1442-A60A-7EA121892C0F}" presName="node" presStyleLbl="node1" presStyleIdx="0" presStyleCnt="3">
        <dgm:presLayoutVars>
          <dgm:bulletEnabled val="1"/>
        </dgm:presLayoutVars>
      </dgm:prSet>
      <dgm:spPr/>
    </dgm:pt>
    <dgm:pt modelId="{7243A32D-DF8D-0A49-BFBA-16C10A800694}" type="pres">
      <dgm:prSet presAssocID="{5E9954E7-CD1A-764F-9949-60724DBD8EA2}" presName="sibTrans" presStyleCnt="0"/>
      <dgm:spPr/>
    </dgm:pt>
    <dgm:pt modelId="{CEAAF790-00AD-4C4C-9BD0-8324C78B285E}" type="pres">
      <dgm:prSet presAssocID="{28B82837-0D38-704F-B51A-3926F5D8130E}" presName="node" presStyleLbl="node1" presStyleIdx="1" presStyleCnt="3">
        <dgm:presLayoutVars>
          <dgm:bulletEnabled val="1"/>
        </dgm:presLayoutVars>
      </dgm:prSet>
      <dgm:spPr/>
    </dgm:pt>
    <dgm:pt modelId="{65E5A318-9955-3F4A-842B-EB1035BE74FF}" type="pres">
      <dgm:prSet presAssocID="{6A3C0486-EA4F-624E-B005-BA22059DBC82}" presName="sibTrans" presStyleCnt="0"/>
      <dgm:spPr/>
    </dgm:pt>
    <dgm:pt modelId="{3BCE77D7-0945-B24F-8827-41E50F4EDB87}" type="pres">
      <dgm:prSet presAssocID="{69C3B329-6339-1D4A-BBA8-1277C79F121A}" presName="node" presStyleLbl="node1" presStyleIdx="2" presStyleCnt="3">
        <dgm:presLayoutVars>
          <dgm:bulletEnabled val="1"/>
        </dgm:presLayoutVars>
      </dgm:prSet>
      <dgm:spPr/>
    </dgm:pt>
  </dgm:ptLst>
  <dgm:cxnLst>
    <dgm:cxn modelId="{31779707-481E-214B-AE53-01A90C565FF0}" type="presOf" srcId="{8B5091A0-CA6D-CD42-BFBE-247A0FFC70C5}" destId="{01AB744D-4F3D-8649-A646-91827F0AAA74}" srcOrd="0" destOrd="0" presId="urn:microsoft.com/office/officeart/2005/8/layout/default"/>
    <dgm:cxn modelId="{B602ED0B-505D-B84A-B508-256B1FFDEC1E}" type="presOf" srcId="{28B82837-0D38-704F-B51A-3926F5D8130E}" destId="{CEAAF790-00AD-4C4C-9BD0-8324C78B285E}" srcOrd="0" destOrd="0" presId="urn:microsoft.com/office/officeart/2005/8/layout/default"/>
    <dgm:cxn modelId="{F0036C1F-AE82-8043-9334-F62EA366053F}" srcId="{8B5091A0-CA6D-CD42-BFBE-247A0FFC70C5}" destId="{D5DE4872-40C5-1442-A60A-7EA121892C0F}" srcOrd="0" destOrd="0" parTransId="{B1BCDEE1-0FC6-E44A-9456-8DEA64E99917}" sibTransId="{5E9954E7-CD1A-764F-9949-60724DBD8EA2}"/>
    <dgm:cxn modelId="{42721430-D01A-7E47-8226-D6E6D0A90EB9}" srcId="{8B5091A0-CA6D-CD42-BFBE-247A0FFC70C5}" destId="{28B82837-0D38-704F-B51A-3926F5D8130E}" srcOrd="1" destOrd="0" parTransId="{90E97E95-4A0F-C04C-A425-886E2323F52E}" sibTransId="{6A3C0486-EA4F-624E-B005-BA22059DBC82}"/>
    <dgm:cxn modelId="{9B5DFE54-1685-6948-9AF1-2859E4E0A344}" srcId="{8B5091A0-CA6D-CD42-BFBE-247A0FFC70C5}" destId="{69C3B329-6339-1D4A-BBA8-1277C79F121A}" srcOrd="2" destOrd="0" parTransId="{24F7C188-3B55-A44E-BB53-1E0B40311B16}" sibTransId="{49D2FC1C-5181-B543-88FB-A99238F8A778}"/>
    <dgm:cxn modelId="{C00C5578-2FE6-E14A-8EA5-5C9A3A7E885E}" type="presOf" srcId="{D5DE4872-40C5-1442-A60A-7EA121892C0F}" destId="{872287F5-3B09-8948-8DBE-E2CB28BF91D0}" srcOrd="0" destOrd="0" presId="urn:microsoft.com/office/officeart/2005/8/layout/default"/>
    <dgm:cxn modelId="{155BB0F3-4568-DF42-8F68-9F64BB871A1F}" type="presOf" srcId="{69C3B329-6339-1D4A-BBA8-1277C79F121A}" destId="{3BCE77D7-0945-B24F-8827-41E50F4EDB87}" srcOrd="0" destOrd="0" presId="urn:microsoft.com/office/officeart/2005/8/layout/default"/>
    <dgm:cxn modelId="{4D19D624-A2EA-974B-BAF8-C015005B4323}" type="presParOf" srcId="{01AB744D-4F3D-8649-A646-91827F0AAA74}" destId="{872287F5-3B09-8948-8DBE-E2CB28BF91D0}" srcOrd="0" destOrd="0" presId="urn:microsoft.com/office/officeart/2005/8/layout/default"/>
    <dgm:cxn modelId="{1553C533-FCCD-FF49-B7A9-01552BAD69C8}" type="presParOf" srcId="{01AB744D-4F3D-8649-A646-91827F0AAA74}" destId="{7243A32D-DF8D-0A49-BFBA-16C10A800694}" srcOrd="1" destOrd="0" presId="urn:microsoft.com/office/officeart/2005/8/layout/default"/>
    <dgm:cxn modelId="{C30601ED-FDE5-8645-B184-045C59AE7648}" type="presParOf" srcId="{01AB744D-4F3D-8649-A646-91827F0AAA74}" destId="{CEAAF790-00AD-4C4C-9BD0-8324C78B285E}" srcOrd="2" destOrd="0" presId="urn:microsoft.com/office/officeart/2005/8/layout/default"/>
    <dgm:cxn modelId="{8DFE5AA4-9AF6-0749-B1B2-896509C1E640}" type="presParOf" srcId="{01AB744D-4F3D-8649-A646-91827F0AAA74}" destId="{65E5A318-9955-3F4A-842B-EB1035BE74FF}" srcOrd="3" destOrd="0" presId="urn:microsoft.com/office/officeart/2005/8/layout/default"/>
    <dgm:cxn modelId="{5D7E688B-A6A6-4343-9A24-526325300F67}" type="presParOf" srcId="{01AB744D-4F3D-8649-A646-91827F0AAA74}" destId="{3BCE77D7-0945-B24F-8827-41E50F4EDB8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5091A0-CA6D-CD42-BFBE-247A0FFC70C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D5DE4872-40C5-1442-A60A-7EA121892C0F}">
      <dgm:prSet phldrT="[Text]"/>
      <dgm:spPr/>
      <dgm:t>
        <a:bodyPr/>
        <a:lstStyle/>
        <a:p>
          <a:r>
            <a:rPr lang="en-US" dirty="0"/>
            <a:t>Individual</a:t>
          </a:r>
        </a:p>
      </dgm:t>
    </dgm:pt>
    <dgm:pt modelId="{B1BCDEE1-0FC6-E44A-9456-8DEA64E99917}" type="parTrans" cxnId="{F0036C1F-AE82-8043-9334-F62EA366053F}">
      <dgm:prSet/>
      <dgm:spPr/>
      <dgm:t>
        <a:bodyPr/>
        <a:lstStyle/>
        <a:p>
          <a:endParaRPr lang="en-US"/>
        </a:p>
      </dgm:t>
    </dgm:pt>
    <dgm:pt modelId="{5E9954E7-CD1A-764F-9949-60724DBD8EA2}" type="sibTrans" cxnId="{F0036C1F-AE82-8043-9334-F62EA366053F}">
      <dgm:prSet/>
      <dgm:spPr/>
      <dgm:t>
        <a:bodyPr/>
        <a:lstStyle/>
        <a:p>
          <a:endParaRPr lang="en-US"/>
        </a:p>
      </dgm:t>
    </dgm:pt>
    <dgm:pt modelId="{28B82837-0D38-704F-B51A-3926F5D8130E}">
      <dgm:prSet phldrT="[Text]"/>
      <dgm:spPr/>
      <dgm:t>
        <a:bodyPr/>
        <a:lstStyle/>
        <a:p>
          <a:r>
            <a:rPr lang="en-US" dirty="0"/>
            <a:t>Group-Based</a:t>
          </a:r>
        </a:p>
      </dgm:t>
    </dgm:pt>
    <dgm:pt modelId="{90E97E95-4A0F-C04C-A425-886E2323F52E}" type="parTrans" cxnId="{42721430-D01A-7E47-8226-D6E6D0A90EB9}">
      <dgm:prSet/>
      <dgm:spPr/>
      <dgm:t>
        <a:bodyPr/>
        <a:lstStyle/>
        <a:p>
          <a:endParaRPr lang="en-US"/>
        </a:p>
      </dgm:t>
    </dgm:pt>
    <dgm:pt modelId="{6A3C0486-EA4F-624E-B005-BA22059DBC82}" type="sibTrans" cxnId="{42721430-D01A-7E47-8226-D6E6D0A90EB9}">
      <dgm:prSet/>
      <dgm:spPr/>
      <dgm:t>
        <a:bodyPr/>
        <a:lstStyle/>
        <a:p>
          <a:endParaRPr lang="en-US"/>
        </a:p>
      </dgm:t>
    </dgm:pt>
    <dgm:pt modelId="{01AB744D-4F3D-8649-A646-91827F0AAA74}" type="pres">
      <dgm:prSet presAssocID="{8B5091A0-CA6D-CD42-BFBE-247A0FFC70C5}" presName="diagram" presStyleCnt="0">
        <dgm:presLayoutVars>
          <dgm:dir/>
          <dgm:resizeHandles val="exact"/>
        </dgm:presLayoutVars>
      </dgm:prSet>
      <dgm:spPr/>
    </dgm:pt>
    <dgm:pt modelId="{872287F5-3B09-8948-8DBE-E2CB28BF91D0}" type="pres">
      <dgm:prSet presAssocID="{D5DE4872-40C5-1442-A60A-7EA121892C0F}" presName="node" presStyleLbl="node1" presStyleIdx="0" presStyleCnt="2">
        <dgm:presLayoutVars>
          <dgm:bulletEnabled val="1"/>
        </dgm:presLayoutVars>
      </dgm:prSet>
      <dgm:spPr/>
    </dgm:pt>
    <dgm:pt modelId="{7243A32D-DF8D-0A49-BFBA-16C10A800694}" type="pres">
      <dgm:prSet presAssocID="{5E9954E7-CD1A-764F-9949-60724DBD8EA2}" presName="sibTrans" presStyleCnt="0"/>
      <dgm:spPr/>
    </dgm:pt>
    <dgm:pt modelId="{CEAAF790-00AD-4C4C-9BD0-8324C78B285E}" type="pres">
      <dgm:prSet presAssocID="{28B82837-0D38-704F-B51A-3926F5D8130E}" presName="node" presStyleLbl="node1" presStyleIdx="1" presStyleCnt="2">
        <dgm:presLayoutVars>
          <dgm:bulletEnabled val="1"/>
        </dgm:presLayoutVars>
      </dgm:prSet>
      <dgm:spPr/>
    </dgm:pt>
  </dgm:ptLst>
  <dgm:cxnLst>
    <dgm:cxn modelId="{31779707-481E-214B-AE53-01A90C565FF0}" type="presOf" srcId="{8B5091A0-CA6D-CD42-BFBE-247A0FFC70C5}" destId="{01AB744D-4F3D-8649-A646-91827F0AAA74}" srcOrd="0" destOrd="0" presId="urn:microsoft.com/office/officeart/2005/8/layout/default"/>
    <dgm:cxn modelId="{B602ED0B-505D-B84A-B508-256B1FFDEC1E}" type="presOf" srcId="{28B82837-0D38-704F-B51A-3926F5D8130E}" destId="{CEAAF790-00AD-4C4C-9BD0-8324C78B285E}" srcOrd="0" destOrd="0" presId="urn:microsoft.com/office/officeart/2005/8/layout/default"/>
    <dgm:cxn modelId="{F0036C1F-AE82-8043-9334-F62EA366053F}" srcId="{8B5091A0-CA6D-CD42-BFBE-247A0FFC70C5}" destId="{D5DE4872-40C5-1442-A60A-7EA121892C0F}" srcOrd="0" destOrd="0" parTransId="{B1BCDEE1-0FC6-E44A-9456-8DEA64E99917}" sibTransId="{5E9954E7-CD1A-764F-9949-60724DBD8EA2}"/>
    <dgm:cxn modelId="{42721430-D01A-7E47-8226-D6E6D0A90EB9}" srcId="{8B5091A0-CA6D-CD42-BFBE-247A0FFC70C5}" destId="{28B82837-0D38-704F-B51A-3926F5D8130E}" srcOrd="1" destOrd="0" parTransId="{90E97E95-4A0F-C04C-A425-886E2323F52E}" sibTransId="{6A3C0486-EA4F-624E-B005-BA22059DBC82}"/>
    <dgm:cxn modelId="{C00C5578-2FE6-E14A-8EA5-5C9A3A7E885E}" type="presOf" srcId="{D5DE4872-40C5-1442-A60A-7EA121892C0F}" destId="{872287F5-3B09-8948-8DBE-E2CB28BF91D0}" srcOrd="0" destOrd="0" presId="urn:microsoft.com/office/officeart/2005/8/layout/default"/>
    <dgm:cxn modelId="{4D19D624-A2EA-974B-BAF8-C015005B4323}" type="presParOf" srcId="{01AB744D-4F3D-8649-A646-91827F0AAA74}" destId="{872287F5-3B09-8948-8DBE-E2CB28BF91D0}" srcOrd="0" destOrd="0" presId="urn:microsoft.com/office/officeart/2005/8/layout/default"/>
    <dgm:cxn modelId="{1553C533-FCCD-FF49-B7A9-01552BAD69C8}" type="presParOf" srcId="{01AB744D-4F3D-8649-A646-91827F0AAA74}" destId="{7243A32D-DF8D-0A49-BFBA-16C10A800694}" srcOrd="1" destOrd="0" presId="urn:microsoft.com/office/officeart/2005/8/layout/default"/>
    <dgm:cxn modelId="{C30601ED-FDE5-8645-B184-045C59AE7648}" type="presParOf" srcId="{01AB744D-4F3D-8649-A646-91827F0AAA74}" destId="{CEAAF790-00AD-4C4C-9BD0-8324C78B285E}" srcOrd="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5091A0-CA6D-CD42-BFBE-247A0FFC70C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D5DE4872-40C5-1442-A60A-7EA121892C0F}">
      <dgm:prSet phldrT="[Text]"/>
      <dgm:spPr/>
      <dgm:t>
        <a:bodyPr/>
        <a:lstStyle/>
        <a:p>
          <a:r>
            <a:rPr lang="en-US" dirty="0"/>
            <a:t>Monthly</a:t>
          </a:r>
        </a:p>
      </dgm:t>
    </dgm:pt>
    <dgm:pt modelId="{B1BCDEE1-0FC6-E44A-9456-8DEA64E99917}" type="parTrans" cxnId="{F0036C1F-AE82-8043-9334-F62EA366053F}">
      <dgm:prSet/>
      <dgm:spPr/>
      <dgm:t>
        <a:bodyPr/>
        <a:lstStyle/>
        <a:p>
          <a:endParaRPr lang="en-US"/>
        </a:p>
      </dgm:t>
    </dgm:pt>
    <dgm:pt modelId="{5E9954E7-CD1A-764F-9949-60724DBD8EA2}" type="sibTrans" cxnId="{F0036C1F-AE82-8043-9334-F62EA366053F}">
      <dgm:prSet/>
      <dgm:spPr/>
      <dgm:t>
        <a:bodyPr/>
        <a:lstStyle/>
        <a:p>
          <a:endParaRPr lang="en-US"/>
        </a:p>
      </dgm:t>
    </dgm:pt>
    <dgm:pt modelId="{28B82837-0D38-704F-B51A-3926F5D8130E}">
      <dgm:prSet phldrT="[Text]"/>
      <dgm:spPr/>
      <dgm:t>
        <a:bodyPr/>
        <a:lstStyle/>
        <a:p>
          <a:r>
            <a:rPr lang="en-US" dirty="0"/>
            <a:t>Weekly</a:t>
          </a:r>
        </a:p>
      </dgm:t>
    </dgm:pt>
    <dgm:pt modelId="{90E97E95-4A0F-C04C-A425-886E2323F52E}" type="parTrans" cxnId="{42721430-D01A-7E47-8226-D6E6D0A90EB9}">
      <dgm:prSet/>
      <dgm:spPr/>
      <dgm:t>
        <a:bodyPr/>
        <a:lstStyle/>
        <a:p>
          <a:endParaRPr lang="en-US"/>
        </a:p>
      </dgm:t>
    </dgm:pt>
    <dgm:pt modelId="{6A3C0486-EA4F-624E-B005-BA22059DBC82}" type="sibTrans" cxnId="{42721430-D01A-7E47-8226-D6E6D0A90EB9}">
      <dgm:prSet/>
      <dgm:spPr/>
      <dgm:t>
        <a:bodyPr/>
        <a:lstStyle/>
        <a:p>
          <a:endParaRPr lang="en-US"/>
        </a:p>
      </dgm:t>
    </dgm:pt>
    <dgm:pt modelId="{69C3B329-6339-1D4A-BBA8-1277C79F121A}">
      <dgm:prSet phldrT="[Text]"/>
      <dgm:spPr/>
      <dgm:t>
        <a:bodyPr/>
        <a:lstStyle/>
        <a:p>
          <a:r>
            <a:rPr lang="en-US" dirty="0"/>
            <a:t>Quarterly</a:t>
          </a:r>
        </a:p>
      </dgm:t>
    </dgm:pt>
    <dgm:pt modelId="{24F7C188-3B55-A44E-BB53-1E0B40311B16}" type="parTrans" cxnId="{9B5DFE54-1685-6948-9AF1-2859E4E0A344}">
      <dgm:prSet/>
      <dgm:spPr/>
      <dgm:t>
        <a:bodyPr/>
        <a:lstStyle/>
        <a:p>
          <a:endParaRPr lang="en-US"/>
        </a:p>
      </dgm:t>
    </dgm:pt>
    <dgm:pt modelId="{49D2FC1C-5181-B543-88FB-A99238F8A778}" type="sibTrans" cxnId="{9B5DFE54-1685-6948-9AF1-2859E4E0A344}">
      <dgm:prSet/>
      <dgm:spPr/>
      <dgm:t>
        <a:bodyPr/>
        <a:lstStyle/>
        <a:p>
          <a:endParaRPr lang="en-US"/>
        </a:p>
      </dgm:t>
    </dgm:pt>
    <dgm:pt modelId="{01AB744D-4F3D-8649-A646-91827F0AAA74}" type="pres">
      <dgm:prSet presAssocID="{8B5091A0-CA6D-CD42-BFBE-247A0FFC70C5}" presName="diagram" presStyleCnt="0">
        <dgm:presLayoutVars>
          <dgm:dir/>
          <dgm:resizeHandles val="exact"/>
        </dgm:presLayoutVars>
      </dgm:prSet>
      <dgm:spPr/>
    </dgm:pt>
    <dgm:pt modelId="{872287F5-3B09-8948-8DBE-E2CB28BF91D0}" type="pres">
      <dgm:prSet presAssocID="{D5DE4872-40C5-1442-A60A-7EA121892C0F}" presName="node" presStyleLbl="node1" presStyleIdx="0" presStyleCnt="3">
        <dgm:presLayoutVars>
          <dgm:bulletEnabled val="1"/>
        </dgm:presLayoutVars>
      </dgm:prSet>
      <dgm:spPr/>
    </dgm:pt>
    <dgm:pt modelId="{7243A32D-DF8D-0A49-BFBA-16C10A800694}" type="pres">
      <dgm:prSet presAssocID="{5E9954E7-CD1A-764F-9949-60724DBD8EA2}" presName="sibTrans" presStyleCnt="0"/>
      <dgm:spPr/>
    </dgm:pt>
    <dgm:pt modelId="{CEAAF790-00AD-4C4C-9BD0-8324C78B285E}" type="pres">
      <dgm:prSet presAssocID="{28B82837-0D38-704F-B51A-3926F5D8130E}" presName="node" presStyleLbl="node1" presStyleIdx="1" presStyleCnt="3">
        <dgm:presLayoutVars>
          <dgm:bulletEnabled val="1"/>
        </dgm:presLayoutVars>
      </dgm:prSet>
      <dgm:spPr/>
    </dgm:pt>
    <dgm:pt modelId="{65E5A318-9955-3F4A-842B-EB1035BE74FF}" type="pres">
      <dgm:prSet presAssocID="{6A3C0486-EA4F-624E-B005-BA22059DBC82}" presName="sibTrans" presStyleCnt="0"/>
      <dgm:spPr/>
    </dgm:pt>
    <dgm:pt modelId="{3BCE77D7-0945-B24F-8827-41E50F4EDB87}" type="pres">
      <dgm:prSet presAssocID="{69C3B329-6339-1D4A-BBA8-1277C79F121A}" presName="node" presStyleLbl="node1" presStyleIdx="2" presStyleCnt="3">
        <dgm:presLayoutVars>
          <dgm:bulletEnabled val="1"/>
        </dgm:presLayoutVars>
      </dgm:prSet>
      <dgm:spPr/>
    </dgm:pt>
  </dgm:ptLst>
  <dgm:cxnLst>
    <dgm:cxn modelId="{31779707-481E-214B-AE53-01A90C565FF0}" type="presOf" srcId="{8B5091A0-CA6D-CD42-BFBE-247A0FFC70C5}" destId="{01AB744D-4F3D-8649-A646-91827F0AAA74}" srcOrd="0" destOrd="0" presId="urn:microsoft.com/office/officeart/2005/8/layout/default"/>
    <dgm:cxn modelId="{B602ED0B-505D-B84A-B508-256B1FFDEC1E}" type="presOf" srcId="{28B82837-0D38-704F-B51A-3926F5D8130E}" destId="{CEAAF790-00AD-4C4C-9BD0-8324C78B285E}" srcOrd="0" destOrd="0" presId="urn:microsoft.com/office/officeart/2005/8/layout/default"/>
    <dgm:cxn modelId="{F0036C1F-AE82-8043-9334-F62EA366053F}" srcId="{8B5091A0-CA6D-CD42-BFBE-247A0FFC70C5}" destId="{D5DE4872-40C5-1442-A60A-7EA121892C0F}" srcOrd="0" destOrd="0" parTransId="{B1BCDEE1-0FC6-E44A-9456-8DEA64E99917}" sibTransId="{5E9954E7-CD1A-764F-9949-60724DBD8EA2}"/>
    <dgm:cxn modelId="{42721430-D01A-7E47-8226-D6E6D0A90EB9}" srcId="{8B5091A0-CA6D-CD42-BFBE-247A0FFC70C5}" destId="{28B82837-0D38-704F-B51A-3926F5D8130E}" srcOrd="1" destOrd="0" parTransId="{90E97E95-4A0F-C04C-A425-886E2323F52E}" sibTransId="{6A3C0486-EA4F-624E-B005-BA22059DBC82}"/>
    <dgm:cxn modelId="{9B5DFE54-1685-6948-9AF1-2859E4E0A344}" srcId="{8B5091A0-CA6D-CD42-BFBE-247A0FFC70C5}" destId="{69C3B329-6339-1D4A-BBA8-1277C79F121A}" srcOrd="2" destOrd="0" parTransId="{24F7C188-3B55-A44E-BB53-1E0B40311B16}" sibTransId="{49D2FC1C-5181-B543-88FB-A99238F8A778}"/>
    <dgm:cxn modelId="{C00C5578-2FE6-E14A-8EA5-5C9A3A7E885E}" type="presOf" srcId="{D5DE4872-40C5-1442-A60A-7EA121892C0F}" destId="{872287F5-3B09-8948-8DBE-E2CB28BF91D0}" srcOrd="0" destOrd="0" presId="urn:microsoft.com/office/officeart/2005/8/layout/default"/>
    <dgm:cxn modelId="{155BB0F3-4568-DF42-8F68-9F64BB871A1F}" type="presOf" srcId="{69C3B329-6339-1D4A-BBA8-1277C79F121A}" destId="{3BCE77D7-0945-B24F-8827-41E50F4EDB87}" srcOrd="0" destOrd="0" presId="urn:microsoft.com/office/officeart/2005/8/layout/default"/>
    <dgm:cxn modelId="{4D19D624-A2EA-974B-BAF8-C015005B4323}" type="presParOf" srcId="{01AB744D-4F3D-8649-A646-91827F0AAA74}" destId="{872287F5-3B09-8948-8DBE-E2CB28BF91D0}" srcOrd="0" destOrd="0" presId="urn:microsoft.com/office/officeart/2005/8/layout/default"/>
    <dgm:cxn modelId="{1553C533-FCCD-FF49-B7A9-01552BAD69C8}" type="presParOf" srcId="{01AB744D-4F3D-8649-A646-91827F0AAA74}" destId="{7243A32D-DF8D-0A49-BFBA-16C10A800694}" srcOrd="1" destOrd="0" presId="urn:microsoft.com/office/officeart/2005/8/layout/default"/>
    <dgm:cxn modelId="{C30601ED-FDE5-8645-B184-045C59AE7648}" type="presParOf" srcId="{01AB744D-4F3D-8649-A646-91827F0AAA74}" destId="{CEAAF790-00AD-4C4C-9BD0-8324C78B285E}" srcOrd="2" destOrd="0" presId="urn:microsoft.com/office/officeart/2005/8/layout/default"/>
    <dgm:cxn modelId="{8DFE5AA4-9AF6-0749-B1B2-896509C1E640}" type="presParOf" srcId="{01AB744D-4F3D-8649-A646-91827F0AAA74}" destId="{65E5A318-9955-3F4A-842B-EB1035BE74FF}" srcOrd="3" destOrd="0" presId="urn:microsoft.com/office/officeart/2005/8/layout/default"/>
    <dgm:cxn modelId="{5D7E688B-A6A6-4343-9A24-526325300F67}" type="presParOf" srcId="{01AB744D-4F3D-8649-A646-91827F0AAA74}" destId="{3BCE77D7-0945-B24F-8827-41E50F4EDB87}" srcOrd="4"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5D69D6-3128-394E-8B36-0E14145D7A4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1EA9BF61-5A56-D548-81A6-E9B2B7BE71CB}">
      <dgm:prSet/>
      <dgm:spPr>
        <a:solidFill>
          <a:srgbClr val="7030A0"/>
        </a:solidFill>
      </dgm:spPr>
      <dgm:t>
        <a:bodyPr/>
        <a:lstStyle/>
        <a:p>
          <a:r>
            <a:rPr lang="en-US" dirty="0"/>
            <a:t>improved performance</a:t>
          </a:r>
        </a:p>
      </dgm:t>
      <dgm:extLst>
        <a:ext uri="{E40237B7-FDA0-4F09-8148-C483321AD2D9}">
          <dgm14:cNvPr xmlns:dgm14="http://schemas.microsoft.com/office/drawing/2010/diagram" id="0" name="" descr="Diagram with four purple boxes with white text with the following:&#10;improved performance&#10;self-efficacy&#10;life satisfaction&#10;self-confidence"/>
        </a:ext>
      </dgm:extLst>
    </dgm:pt>
    <dgm:pt modelId="{60F20363-C887-5740-BBDB-111D3A806882}" type="parTrans" cxnId="{7A63BA37-0CA2-8E4C-A15A-312F19D26472}">
      <dgm:prSet/>
      <dgm:spPr/>
      <dgm:t>
        <a:bodyPr/>
        <a:lstStyle/>
        <a:p>
          <a:endParaRPr lang="en-US"/>
        </a:p>
      </dgm:t>
    </dgm:pt>
    <dgm:pt modelId="{77C7EC61-4C84-EB4D-98DD-233B4335FD86}" type="sibTrans" cxnId="{7A63BA37-0CA2-8E4C-A15A-312F19D26472}">
      <dgm:prSet/>
      <dgm:spPr/>
      <dgm:t>
        <a:bodyPr/>
        <a:lstStyle/>
        <a:p>
          <a:endParaRPr lang="en-US"/>
        </a:p>
      </dgm:t>
    </dgm:pt>
    <dgm:pt modelId="{E055C473-A821-7D4D-B528-70644B92D7F7}">
      <dgm:prSet/>
      <dgm:spPr>
        <a:solidFill>
          <a:srgbClr val="7030A0"/>
        </a:solidFill>
      </dgm:spPr>
      <dgm:t>
        <a:bodyPr/>
        <a:lstStyle/>
        <a:p>
          <a:r>
            <a:rPr lang="en-US" dirty="0"/>
            <a:t>self-efficacy</a:t>
          </a:r>
        </a:p>
      </dgm:t>
    </dgm:pt>
    <dgm:pt modelId="{ED297620-01F0-C242-B830-493D336B4C04}" type="parTrans" cxnId="{E716707A-FF25-7D47-A2F6-DF2F3B8A3E57}">
      <dgm:prSet/>
      <dgm:spPr/>
      <dgm:t>
        <a:bodyPr/>
        <a:lstStyle/>
        <a:p>
          <a:endParaRPr lang="en-US"/>
        </a:p>
      </dgm:t>
    </dgm:pt>
    <dgm:pt modelId="{77EA0F58-1410-9642-8D77-24D938DD8187}" type="sibTrans" cxnId="{E716707A-FF25-7D47-A2F6-DF2F3B8A3E57}">
      <dgm:prSet/>
      <dgm:spPr/>
      <dgm:t>
        <a:bodyPr/>
        <a:lstStyle/>
        <a:p>
          <a:endParaRPr lang="en-US"/>
        </a:p>
      </dgm:t>
    </dgm:pt>
    <dgm:pt modelId="{5ED3E7D5-0EBE-4A40-B3CB-202FBAAAC9FE}">
      <dgm:prSet/>
      <dgm:spPr>
        <a:solidFill>
          <a:srgbClr val="7030A0"/>
        </a:solidFill>
      </dgm:spPr>
      <dgm:t>
        <a:bodyPr/>
        <a:lstStyle/>
        <a:p>
          <a:r>
            <a:rPr lang="en-US" dirty="0"/>
            <a:t>life satisfaction </a:t>
          </a:r>
        </a:p>
      </dgm:t>
    </dgm:pt>
    <dgm:pt modelId="{08C1A8A5-FEAD-E549-A75A-4CBFD833BAD5}" type="parTrans" cxnId="{9D4A6F20-4223-6C42-B533-E351DFEEB6B3}">
      <dgm:prSet/>
      <dgm:spPr/>
      <dgm:t>
        <a:bodyPr/>
        <a:lstStyle/>
        <a:p>
          <a:endParaRPr lang="en-US"/>
        </a:p>
      </dgm:t>
    </dgm:pt>
    <dgm:pt modelId="{4A9352DC-ABF6-824A-AFC2-B4F01683B170}" type="sibTrans" cxnId="{9D4A6F20-4223-6C42-B533-E351DFEEB6B3}">
      <dgm:prSet/>
      <dgm:spPr/>
      <dgm:t>
        <a:bodyPr/>
        <a:lstStyle/>
        <a:p>
          <a:endParaRPr lang="en-US"/>
        </a:p>
      </dgm:t>
    </dgm:pt>
    <dgm:pt modelId="{B1FAC713-DCF2-7F43-8B23-512F82403000}">
      <dgm:prSet/>
      <dgm:spPr>
        <a:solidFill>
          <a:srgbClr val="7030A0"/>
        </a:solidFill>
      </dgm:spPr>
      <dgm:t>
        <a:bodyPr/>
        <a:lstStyle/>
        <a:p>
          <a:r>
            <a:rPr lang="en-US" dirty="0"/>
            <a:t>self-confidence</a:t>
          </a:r>
        </a:p>
      </dgm:t>
    </dgm:pt>
    <dgm:pt modelId="{051E75BE-3E6B-B44D-ABBC-77A2CA1DB5BE}" type="parTrans" cxnId="{E8CF25DC-9EEF-1445-9F8E-661155BEA4AC}">
      <dgm:prSet/>
      <dgm:spPr/>
      <dgm:t>
        <a:bodyPr/>
        <a:lstStyle/>
        <a:p>
          <a:endParaRPr lang="en-US"/>
        </a:p>
      </dgm:t>
    </dgm:pt>
    <dgm:pt modelId="{A51B1CDC-5247-BF4E-A472-303BDB93EC48}" type="sibTrans" cxnId="{E8CF25DC-9EEF-1445-9F8E-661155BEA4AC}">
      <dgm:prSet/>
      <dgm:spPr/>
      <dgm:t>
        <a:bodyPr/>
        <a:lstStyle/>
        <a:p>
          <a:endParaRPr lang="en-US"/>
        </a:p>
      </dgm:t>
    </dgm:pt>
    <dgm:pt modelId="{8A7C6B8D-377C-8B41-A8BA-505A79681355}">
      <dgm:prSet/>
      <dgm:spPr/>
      <dgm:t>
        <a:bodyPr/>
        <a:lstStyle/>
        <a:p>
          <a:endParaRPr lang="en-US"/>
        </a:p>
      </dgm:t>
    </dgm:pt>
    <dgm:pt modelId="{7E3C760A-4F53-5E42-9EA0-73A816C74473}" type="parTrans" cxnId="{34504823-96ED-FA47-ADD9-962C4831E5F5}">
      <dgm:prSet/>
      <dgm:spPr/>
      <dgm:t>
        <a:bodyPr/>
        <a:lstStyle/>
        <a:p>
          <a:endParaRPr lang="en-US"/>
        </a:p>
      </dgm:t>
    </dgm:pt>
    <dgm:pt modelId="{495D833D-C060-2F47-A09F-FC0D67194C0D}" type="sibTrans" cxnId="{34504823-96ED-FA47-ADD9-962C4831E5F5}">
      <dgm:prSet/>
      <dgm:spPr/>
      <dgm:t>
        <a:bodyPr/>
        <a:lstStyle/>
        <a:p>
          <a:endParaRPr lang="en-US"/>
        </a:p>
      </dgm:t>
    </dgm:pt>
    <dgm:pt modelId="{8C5B9432-655E-DE46-ABBE-1445C3E1CF12}">
      <dgm:prSet/>
      <dgm:spPr/>
      <dgm:t>
        <a:bodyPr/>
        <a:lstStyle/>
        <a:p>
          <a:endParaRPr lang="en-US"/>
        </a:p>
      </dgm:t>
    </dgm:pt>
    <dgm:pt modelId="{42142F0A-F818-D345-82C6-417E65CA3156}" type="parTrans" cxnId="{BE9FDAC4-BC60-8243-8577-E1CB085B4960}">
      <dgm:prSet/>
      <dgm:spPr/>
      <dgm:t>
        <a:bodyPr/>
        <a:lstStyle/>
        <a:p>
          <a:endParaRPr lang="en-US"/>
        </a:p>
      </dgm:t>
    </dgm:pt>
    <dgm:pt modelId="{371233EC-3DC1-0F41-AB5F-10425E11B5DD}" type="sibTrans" cxnId="{BE9FDAC4-BC60-8243-8577-E1CB085B4960}">
      <dgm:prSet/>
      <dgm:spPr/>
      <dgm:t>
        <a:bodyPr/>
        <a:lstStyle/>
        <a:p>
          <a:endParaRPr lang="en-US"/>
        </a:p>
      </dgm:t>
    </dgm:pt>
    <dgm:pt modelId="{1D46FDC4-B611-5B41-B1AC-42740D5EC8B3}">
      <dgm:prSet/>
      <dgm:spPr/>
      <dgm:t>
        <a:bodyPr/>
        <a:lstStyle/>
        <a:p>
          <a:endParaRPr lang="en-US"/>
        </a:p>
      </dgm:t>
    </dgm:pt>
    <dgm:pt modelId="{05A94C17-A7E9-A942-B404-357AF18F7008}" type="parTrans" cxnId="{3F0509F6-665E-A243-AE51-9DEC042C8AB6}">
      <dgm:prSet/>
      <dgm:spPr/>
      <dgm:t>
        <a:bodyPr/>
        <a:lstStyle/>
        <a:p>
          <a:endParaRPr lang="en-US"/>
        </a:p>
      </dgm:t>
    </dgm:pt>
    <dgm:pt modelId="{941AF156-D815-8042-8D6B-B644056E58E7}" type="sibTrans" cxnId="{3F0509F6-665E-A243-AE51-9DEC042C8AB6}">
      <dgm:prSet/>
      <dgm:spPr/>
      <dgm:t>
        <a:bodyPr/>
        <a:lstStyle/>
        <a:p>
          <a:endParaRPr lang="en-US"/>
        </a:p>
      </dgm:t>
    </dgm:pt>
    <dgm:pt modelId="{6802B858-E4D3-7741-BB75-E57DC64FD76C}">
      <dgm:prSet/>
      <dgm:spPr/>
      <dgm:t>
        <a:bodyPr/>
        <a:lstStyle/>
        <a:p>
          <a:endParaRPr lang="en-US"/>
        </a:p>
      </dgm:t>
    </dgm:pt>
    <dgm:pt modelId="{FD33F327-8DE9-4F4C-AD39-1F8243BD19B7}" type="parTrans" cxnId="{2DE6ABC5-5F54-BA47-A966-4CDEDC124A9F}">
      <dgm:prSet/>
      <dgm:spPr/>
      <dgm:t>
        <a:bodyPr/>
        <a:lstStyle/>
        <a:p>
          <a:endParaRPr lang="en-US"/>
        </a:p>
      </dgm:t>
    </dgm:pt>
    <dgm:pt modelId="{C5BA0BE3-6F2C-7642-A323-EAC328CA32C0}" type="sibTrans" cxnId="{2DE6ABC5-5F54-BA47-A966-4CDEDC124A9F}">
      <dgm:prSet/>
      <dgm:spPr/>
      <dgm:t>
        <a:bodyPr/>
        <a:lstStyle/>
        <a:p>
          <a:endParaRPr lang="en-US"/>
        </a:p>
      </dgm:t>
    </dgm:pt>
    <dgm:pt modelId="{09353F91-18D0-CB4D-9434-87286077CE03}" type="pres">
      <dgm:prSet presAssocID="{D15D69D6-3128-394E-8B36-0E14145D7A44}" presName="matrix" presStyleCnt="0">
        <dgm:presLayoutVars>
          <dgm:chMax val="1"/>
          <dgm:dir/>
          <dgm:resizeHandles val="exact"/>
        </dgm:presLayoutVars>
      </dgm:prSet>
      <dgm:spPr/>
    </dgm:pt>
    <dgm:pt modelId="{D204EBDC-D5E9-8241-804B-FAB752A09079}" type="pres">
      <dgm:prSet presAssocID="{D15D69D6-3128-394E-8B36-0E14145D7A44}" presName="diamond" presStyleLbl="bgShp" presStyleIdx="0" presStyleCnt="1"/>
      <dgm:spPr/>
    </dgm:pt>
    <dgm:pt modelId="{45ABB034-E662-2946-8C16-082EDC622930}" type="pres">
      <dgm:prSet presAssocID="{D15D69D6-3128-394E-8B36-0E14145D7A44}" presName="quad1" presStyleLbl="node1" presStyleIdx="0" presStyleCnt="4" custLinFactNeighborX="4320">
        <dgm:presLayoutVars>
          <dgm:chMax val="0"/>
          <dgm:chPref val="0"/>
          <dgm:bulletEnabled val="1"/>
        </dgm:presLayoutVars>
      </dgm:prSet>
      <dgm:spPr/>
    </dgm:pt>
    <dgm:pt modelId="{B4539784-DE87-FD40-9BC5-71FAE418171D}" type="pres">
      <dgm:prSet presAssocID="{D15D69D6-3128-394E-8B36-0E14145D7A44}" presName="quad2" presStyleLbl="node1" presStyleIdx="1" presStyleCnt="4">
        <dgm:presLayoutVars>
          <dgm:chMax val="0"/>
          <dgm:chPref val="0"/>
          <dgm:bulletEnabled val="1"/>
        </dgm:presLayoutVars>
      </dgm:prSet>
      <dgm:spPr/>
    </dgm:pt>
    <dgm:pt modelId="{2EE5D316-7A17-7B48-BC4B-A6D3D8CDEFF9}" type="pres">
      <dgm:prSet presAssocID="{D15D69D6-3128-394E-8B36-0E14145D7A44}" presName="quad3" presStyleLbl="node1" presStyleIdx="2" presStyleCnt="4">
        <dgm:presLayoutVars>
          <dgm:chMax val="0"/>
          <dgm:chPref val="0"/>
          <dgm:bulletEnabled val="1"/>
        </dgm:presLayoutVars>
      </dgm:prSet>
      <dgm:spPr/>
    </dgm:pt>
    <dgm:pt modelId="{DFDE757B-A294-6D49-B886-3155BF2F73E3}" type="pres">
      <dgm:prSet presAssocID="{D15D69D6-3128-394E-8B36-0E14145D7A44}" presName="quad4" presStyleLbl="node1" presStyleIdx="3" presStyleCnt="4">
        <dgm:presLayoutVars>
          <dgm:chMax val="0"/>
          <dgm:chPref val="0"/>
          <dgm:bulletEnabled val="1"/>
        </dgm:presLayoutVars>
      </dgm:prSet>
      <dgm:spPr/>
    </dgm:pt>
  </dgm:ptLst>
  <dgm:cxnLst>
    <dgm:cxn modelId="{FF45AC1D-5949-3F46-93DE-7AF2A159D97A}" type="presOf" srcId="{E055C473-A821-7D4D-B528-70644B92D7F7}" destId="{B4539784-DE87-FD40-9BC5-71FAE418171D}" srcOrd="0" destOrd="0" presId="urn:microsoft.com/office/officeart/2005/8/layout/matrix3"/>
    <dgm:cxn modelId="{9D4A6F20-4223-6C42-B533-E351DFEEB6B3}" srcId="{D15D69D6-3128-394E-8B36-0E14145D7A44}" destId="{5ED3E7D5-0EBE-4A40-B3CB-202FBAAAC9FE}" srcOrd="2" destOrd="0" parTransId="{08C1A8A5-FEAD-E549-A75A-4CBFD833BAD5}" sibTransId="{4A9352DC-ABF6-824A-AFC2-B4F01683B170}"/>
    <dgm:cxn modelId="{34504823-96ED-FA47-ADD9-962C4831E5F5}" srcId="{D15D69D6-3128-394E-8B36-0E14145D7A44}" destId="{8A7C6B8D-377C-8B41-A8BA-505A79681355}" srcOrd="4" destOrd="0" parTransId="{7E3C760A-4F53-5E42-9EA0-73A816C74473}" sibTransId="{495D833D-C060-2F47-A09F-FC0D67194C0D}"/>
    <dgm:cxn modelId="{7A63BA37-0CA2-8E4C-A15A-312F19D26472}" srcId="{D15D69D6-3128-394E-8B36-0E14145D7A44}" destId="{1EA9BF61-5A56-D548-81A6-E9B2B7BE71CB}" srcOrd="0" destOrd="0" parTransId="{60F20363-C887-5740-BBDB-111D3A806882}" sibTransId="{77C7EC61-4C84-EB4D-98DD-233B4335FD86}"/>
    <dgm:cxn modelId="{0523E444-A0BA-E74D-8B2B-CE9AC61F224C}" type="presOf" srcId="{1EA9BF61-5A56-D548-81A6-E9B2B7BE71CB}" destId="{45ABB034-E662-2946-8C16-082EDC622930}" srcOrd="0" destOrd="0" presId="urn:microsoft.com/office/officeart/2005/8/layout/matrix3"/>
    <dgm:cxn modelId="{9E4DC878-3989-FB40-99E0-034C0002D835}" type="presOf" srcId="{5ED3E7D5-0EBE-4A40-B3CB-202FBAAAC9FE}" destId="{2EE5D316-7A17-7B48-BC4B-A6D3D8CDEFF9}" srcOrd="0" destOrd="0" presId="urn:microsoft.com/office/officeart/2005/8/layout/matrix3"/>
    <dgm:cxn modelId="{E716707A-FF25-7D47-A2F6-DF2F3B8A3E57}" srcId="{D15D69D6-3128-394E-8B36-0E14145D7A44}" destId="{E055C473-A821-7D4D-B528-70644B92D7F7}" srcOrd="1" destOrd="0" parTransId="{ED297620-01F0-C242-B830-493D336B4C04}" sibTransId="{77EA0F58-1410-9642-8D77-24D938DD8187}"/>
    <dgm:cxn modelId="{C0F5F98C-4EDD-F448-AA4B-CD527DB56183}" type="presOf" srcId="{D15D69D6-3128-394E-8B36-0E14145D7A44}" destId="{09353F91-18D0-CB4D-9434-87286077CE03}" srcOrd="0" destOrd="0" presId="urn:microsoft.com/office/officeart/2005/8/layout/matrix3"/>
    <dgm:cxn modelId="{B2007FAF-2CB9-4142-87A9-83D9BFF34990}" type="presOf" srcId="{B1FAC713-DCF2-7F43-8B23-512F82403000}" destId="{DFDE757B-A294-6D49-B886-3155BF2F73E3}" srcOrd="0" destOrd="0" presId="urn:microsoft.com/office/officeart/2005/8/layout/matrix3"/>
    <dgm:cxn modelId="{BE9FDAC4-BC60-8243-8577-E1CB085B4960}" srcId="{D15D69D6-3128-394E-8B36-0E14145D7A44}" destId="{8C5B9432-655E-DE46-ABBE-1445C3E1CF12}" srcOrd="5" destOrd="0" parTransId="{42142F0A-F818-D345-82C6-417E65CA3156}" sibTransId="{371233EC-3DC1-0F41-AB5F-10425E11B5DD}"/>
    <dgm:cxn modelId="{2DE6ABC5-5F54-BA47-A966-4CDEDC124A9F}" srcId="{D15D69D6-3128-394E-8B36-0E14145D7A44}" destId="{6802B858-E4D3-7741-BB75-E57DC64FD76C}" srcOrd="7" destOrd="0" parTransId="{FD33F327-8DE9-4F4C-AD39-1F8243BD19B7}" sibTransId="{C5BA0BE3-6F2C-7642-A323-EAC328CA32C0}"/>
    <dgm:cxn modelId="{E8CF25DC-9EEF-1445-9F8E-661155BEA4AC}" srcId="{D15D69D6-3128-394E-8B36-0E14145D7A44}" destId="{B1FAC713-DCF2-7F43-8B23-512F82403000}" srcOrd="3" destOrd="0" parTransId="{051E75BE-3E6B-B44D-ABBC-77A2CA1DB5BE}" sibTransId="{A51B1CDC-5247-BF4E-A472-303BDB93EC48}"/>
    <dgm:cxn modelId="{3F0509F6-665E-A243-AE51-9DEC042C8AB6}" srcId="{D15D69D6-3128-394E-8B36-0E14145D7A44}" destId="{1D46FDC4-B611-5B41-B1AC-42740D5EC8B3}" srcOrd="6" destOrd="0" parTransId="{05A94C17-A7E9-A942-B404-357AF18F7008}" sibTransId="{941AF156-D815-8042-8D6B-B644056E58E7}"/>
    <dgm:cxn modelId="{524AF271-165C-514A-A2FB-122184AEAB2D}" type="presParOf" srcId="{09353F91-18D0-CB4D-9434-87286077CE03}" destId="{D204EBDC-D5E9-8241-804B-FAB752A09079}" srcOrd="0" destOrd="0" presId="urn:microsoft.com/office/officeart/2005/8/layout/matrix3"/>
    <dgm:cxn modelId="{BAA47BE1-65A6-A84F-9876-339116F7304C}" type="presParOf" srcId="{09353F91-18D0-CB4D-9434-87286077CE03}" destId="{45ABB034-E662-2946-8C16-082EDC622930}" srcOrd="1" destOrd="0" presId="urn:microsoft.com/office/officeart/2005/8/layout/matrix3"/>
    <dgm:cxn modelId="{74924EB7-21E2-8D4F-A3DC-304F2BFD0E3F}" type="presParOf" srcId="{09353F91-18D0-CB4D-9434-87286077CE03}" destId="{B4539784-DE87-FD40-9BC5-71FAE418171D}" srcOrd="2" destOrd="0" presId="urn:microsoft.com/office/officeart/2005/8/layout/matrix3"/>
    <dgm:cxn modelId="{98083B23-5537-9443-BAD7-5D3A78DEBFF0}" type="presParOf" srcId="{09353F91-18D0-CB4D-9434-87286077CE03}" destId="{2EE5D316-7A17-7B48-BC4B-A6D3D8CDEFF9}" srcOrd="3" destOrd="0" presId="urn:microsoft.com/office/officeart/2005/8/layout/matrix3"/>
    <dgm:cxn modelId="{749975BC-F90A-6A4A-A876-C851CDC158D5}" type="presParOf" srcId="{09353F91-18D0-CB4D-9434-87286077CE03}" destId="{DFDE757B-A294-6D49-B886-3155BF2F73E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5D69D6-3128-394E-8B36-0E14145D7A4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1EA9BF61-5A56-D548-81A6-E9B2B7BE71CB}">
      <dgm:prSet/>
      <dgm:spPr>
        <a:solidFill>
          <a:srgbClr val="7030A0"/>
        </a:solidFill>
      </dgm:spPr>
      <dgm:t>
        <a:bodyPr/>
        <a:lstStyle/>
        <a:p>
          <a:r>
            <a:rPr lang="en-US" dirty="0"/>
            <a:t>talent retention</a:t>
          </a:r>
        </a:p>
      </dgm:t>
    </dgm:pt>
    <dgm:pt modelId="{60F20363-C887-5740-BBDB-111D3A806882}" type="parTrans" cxnId="{7A63BA37-0CA2-8E4C-A15A-312F19D26472}">
      <dgm:prSet/>
      <dgm:spPr/>
      <dgm:t>
        <a:bodyPr/>
        <a:lstStyle/>
        <a:p>
          <a:endParaRPr lang="en-US"/>
        </a:p>
      </dgm:t>
    </dgm:pt>
    <dgm:pt modelId="{77C7EC61-4C84-EB4D-98DD-233B4335FD86}" type="sibTrans" cxnId="{7A63BA37-0CA2-8E4C-A15A-312F19D26472}">
      <dgm:prSet/>
      <dgm:spPr/>
      <dgm:t>
        <a:bodyPr/>
        <a:lstStyle/>
        <a:p>
          <a:endParaRPr lang="en-US"/>
        </a:p>
      </dgm:t>
    </dgm:pt>
    <dgm:pt modelId="{E055C473-A821-7D4D-B528-70644B92D7F7}">
      <dgm:prSet/>
      <dgm:spPr>
        <a:solidFill>
          <a:srgbClr val="7030A0"/>
        </a:solidFill>
      </dgm:spPr>
      <dgm:t>
        <a:bodyPr/>
        <a:lstStyle/>
        <a:p>
          <a:r>
            <a:rPr lang="en-US" dirty="0"/>
            <a:t>employee engagement</a:t>
          </a:r>
        </a:p>
      </dgm:t>
    </dgm:pt>
    <dgm:pt modelId="{ED297620-01F0-C242-B830-493D336B4C04}" type="parTrans" cxnId="{E716707A-FF25-7D47-A2F6-DF2F3B8A3E57}">
      <dgm:prSet/>
      <dgm:spPr/>
      <dgm:t>
        <a:bodyPr/>
        <a:lstStyle/>
        <a:p>
          <a:endParaRPr lang="en-US"/>
        </a:p>
      </dgm:t>
    </dgm:pt>
    <dgm:pt modelId="{77EA0F58-1410-9642-8D77-24D938DD8187}" type="sibTrans" cxnId="{E716707A-FF25-7D47-A2F6-DF2F3B8A3E57}">
      <dgm:prSet/>
      <dgm:spPr/>
      <dgm:t>
        <a:bodyPr/>
        <a:lstStyle/>
        <a:p>
          <a:endParaRPr lang="en-US"/>
        </a:p>
      </dgm:t>
    </dgm:pt>
    <dgm:pt modelId="{5ED3E7D5-0EBE-4A40-B3CB-202FBAAAC9FE}">
      <dgm:prSet/>
      <dgm:spPr>
        <a:solidFill>
          <a:srgbClr val="7030A0"/>
        </a:solidFill>
      </dgm:spPr>
      <dgm:t>
        <a:bodyPr/>
        <a:lstStyle/>
        <a:p>
          <a:r>
            <a:rPr lang="en-US" dirty="0"/>
            <a:t>customer satisfaction </a:t>
          </a:r>
        </a:p>
      </dgm:t>
    </dgm:pt>
    <dgm:pt modelId="{08C1A8A5-FEAD-E549-A75A-4CBFD833BAD5}" type="parTrans" cxnId="{9D4A6F20-4223-6C42-B533-E351DFEEB6B3}">
      <dgm:prSet/>
      <dgm:spPr/>
      <dgm:t>
        <a:bodyPr/>
        <a:lstStyle/>
        <a:p>
          <a:endParaRPr lang="en-US"/>
        </a:p>
      </dgm:t>
    </dgm:pt>
    <dgm:pt modelId="{4A9352DC-ABF6-824A-AFC2-B4F01683B170}" type="sibTrans" cxnId="{9D4A6F20-4223-6C42-B533-E351DFEEB6B3}">
      <dgm:prSet/>
      <dgm:spPr/>
      <dgm:t>
        <a:bodyPr/>
        <a:lstStyle/>
        <a:p>
          <a:endParaRPr lang="en-US"/>
        </a:p>
      </dgm:t>
    </dgm:pt>
    <dgm:pt modelId="{B1FAC713-DCF2-7F43-8B23-512F82403000}">
      <dgm:prSet/>
      <dgm:spPr>
        <a:solidFill>
          <a:srgbClr val="7030A0"/>
        </a:solidFill>
      </dgm:spPr>
      <dgm:t>
        <a:bodyPr/>
        <a:lstStyle/>
        <a:p>
          <a:r>
            <a:rPr lang="en-US" dirty="0"/>
            <a:t>financial benefits</a:t>
          </a:r>
        </a:p>
      </dgm:t>
    </dgm:pt>
    <dgm:pt modelId="{051E75BE-3E6B-B44D-ABBC-77A2CA1DB5BE}" type="parTrans" cxnId="{E8CF25DC-9EEF-1445-9F8E-661155BEA4AC}">
      <dgm:prSet/>
      <dgm:spPr/>
      <dgm:t>
        <a:bodyPr/>
        <a:lstStyle/>
        <a:p>
          <a:endParaRPr lang="en-US"/>
        </a:p>
      </dgm:t>
    </dgm:pt>
    <dgm:pt modelId="{A51B1CDC-5247-BF4E-A472-303BDB93EC48}" type="sibTrans" cxnId="{E8CF25DC-9EEF-1445-9F8E-661155BEA4AC}">
      <dgm:prSet/>
      <dgm:spPr/>
      <dgm:t>
        <a:bodyPr/>
        <a:lstStyle/>
        <a:p>
          <a:endParaRPr lang="en-US"/>
        </a:p>
      </dgm:t>
    </dgm:pt>
    <dgm:pt modelId="{8A7C6B8D-377C-8B41-A8BA-505A79681355}">
      <dgm:prSet/>
      <dgm:spPr/>
      <dgm:t>
        <a:bodyPr/>
        <a:lstStyle/>
        <a:p>
          <a:endParaRPr lang="en-US"/>
        </a:p>
      </dgm:t>
    </dgm:pt>
    <dgm:pt modelId="{7E3C760A-4F53-5E42-9EA0-73A816C74473}" type="parTrans" cxnId="{34504823-96ED-FA47-ADD9-962C4831E5F5}">
      <dgm:prSet/>
      <dgm:spPr/>
      <dgm:t>
        <a:bodyPr/>
        <a:lstStyle/>
        <a:p>
          <a:endParaRPr lang="en-US"/>
        </a:p>
      </dgm:t>
    </dgm:pt>
    <dgm:pt modelId="{495D833D-C060-2F47-A09F-FC0D67194C0D}" type="sibTrans" cxnId="{34504823-96ED-FA47-ADD9-962C4831E5F5}">
      <dgm:prSet/>
      <dgm:spPr/>
      <dgm:t>
        <a:bodyPr/>
        <a:lstStyle/>
        <a:p>
          <a:endParaRPr lang="en-US"/>
        </a:p>
      </dgm:t>
    </dgm:pt>
    <dgm:pt modelId="{8C5B9432-655E-DE46-ABBE-1445C3E1CF12}">
      <dgm:prSet/>
      <dgm:spPr/>
      <dgm:t>
        <a:bodyPr/>
        <a:lstStyle/>
        <a:p>
          <a:endParaRPr lang="en-US"/>
        </a:p>
      </dgm:t>
    </dgm:pt>
    <dgm:pt modelId="{42142F0A-F818-D345-82C6-417E65CA3156}" type="parTrans" cxnId="{BE9FDAC4-BC60-8243-8577-E1CB085B4960}">
      <dgm:prSet/>
      <dgm:spPr/>
      <dgm:t>
        <a:bodyPr/>
        <a:lstStyle/>
        <a:p>
          <a:endParaRPr lang="en-US"/>
        </a:p>
      </dgm:t>
    </dgm:pt>
    <dgm:pt modelId="{371233EC-3DC1-0F41-AB5F-10425E11B5DD}" type="sibTrans" cxnId="{BE9FDAC4-BC60-8243-8577-E1CB085B4960}">
      <dgm:prSet/>
      <dgm:spPr/>
      <dgm:t>
        <a:bodyPr/>
        <a:lstStyle/>
        <a:p>
          <a:endParaRPr lang="en-US"/>
        </a:p>
      </dgm:t>
    </dgm:pt>
    <dgm:pt modelId="{1D46FDC4-B611-5B41-B1AC-42740D5EC8B3}">
      <dgm:prSet/>
      <dgm:spPr/>
      <dgm:t>
        <a:bodyPr/>
        <a:lstStyle/>
        <a:p>
          <a:endParaRPr lang="en-US"/>
        </a:p>
      </dgm:t>
    </dgm:pt>
    <dgm:pt modelId="{05A94C17-A7E9-A942-B404-357AF18F7008}" type="parTrans" cxnId="{3F0509F6-665E-A243-AE51-9DEC042C8AB6}">
      <dgm:prSet/>
      <dgm:spPr/>
      <dgm:t>
        <a:bodyPr/>
        <a:lstStyle/>
        <a:p>
          <a:endParaRPr lang="en-US"/>
        </a:p>
      </dgm:t>
    </dgm:pt>
    <dgm:pt modelId="{941AF156-D815-8042-8D6B-B644056E58E7}" type="sibTrans" cxnId="{3F0509F6-665E-A243-AE51-9DEC042C8AB6}">
      <dgm:prSet/>
      <dgm:spPr/>
      <dgm:t>
        <a:bodyPr/>
        <a:lstStyle/>
        <a:p>
          <a:endParaRPr lang="en-US"/>
        </a:p>
      </dgm:t>
    </dgm:pt>
    <dgm:pt modelId="{6802B858-E4D3-7741-BB75-E57DC64FD76C}">
      <dgm:prSet/>
      <dgm:spPr/>
      <dgm:t>
        <a:bodyPr/>
        <a:lstStyle/>
        <a:p>
          <a:endParaRPr lang="en-US"/>
        </a:p>
      </dgm:t>
    </dgm:pt>
    <dgm:pt modelId="{FD33F327-8DE9-4F4C-AD39-1F8243BD19B7}" type="parTrans" cxnId="{2DE6ABC5-5F54-BA47-A966-4CDEDC124A9F}">
      <dgm:prSet/>
      <dgm:spPr/>
      <dgm:t>
        <a:bodyPr/>
        <a:lstStyle/>
        <a:p>
          <a:endParaRPr lang="en-US"/>
        </a:p>
      </dgm:t>
    </dgm:pt>
    <dgm:pt modelId="{C5BA0BE3-6F2C-7642-A323-EAC328CA32C0}" type="sibTrans" cxnId="{2DE6ABC5-5F54-BA47-A966-4CDEDC124A9F}">
      <dgm:prSet/>
      <dgm:spPr/>
      <dgm:t>
        <a:bodyPr/>
        <a:lstStyle/>
        <a:p>
          <a:endParaRPr lang="en-US"/>
        </a:p>
      </dgm:t>
    </dgm:pt>
    <dgm:pt modelId="{09353F91-18D0-CB4D-9434-87286077CE03}" type="pres">
      <dgm:prSet presAssocID="{D15D69D6-3128-394E-8B36-0E14145D7A44}" presName="matrix" presStyleCnt="0">
        <dgm:presLayoutVars>
          <dgm:chMax val="1"/>
          <dgm:dir/>
          <dgm:resizeHandles val="exact"/>
        </dgm:presLayoutVars>
      </dgm:prSet>
      <dgm:spPr/>
    </dgm:pt>
    <dgm:pt modelId="{D204EBDC-D5E9-8241-804B-FAB752A09079}" type="pres">
      <dgm:prSet presAssocID="{D15D69D6-3128-394E-8B36-0E14145D7A44}" presName="diamond" presStyleLbl="bgShp" presStyleIdx="0" presStyleCnt="1"/>
      <dgm:spPr/>
    </dgm:pt>
    <dgm:pt modelId="{45ABB034-E662-2946-8C16-082EDC622930}" type="pres">
      <dgm:prSet presAssocID="{D15D69D6-3128-394E-8B36-0E14145D7A44}" presName="quad1" presStyleLbl="node1" presStyleIdx="0" presStyleCnt="4" custLinFactNeighborX="4320">
        <dgm:presLayoutVars>
          <dgm:chMax val="0"/>
          <dgm:chPref val="0"/>
          <dgm:bulletEnabled val="1"/>
        </dgm:presLayoutVars>
      </dgm:prSet>
      <dgm:spPr/>
    </dgm:pt>
    <dgm:pt modelId="{B4539784-DE87-FD40-9BC5-71FAE418171D}" type="pres">
      <dgm:prSet presAssocID="{D15D69D6-3128-394E-8B36-0E14145D7A44}" presName="quad2" presStyleLbl="node1" presStyleIdx="1" presStyleCnt="4">
        <dgm:presLayoutVars>
          <dgm:chMax val="0"/>
          <dgm:chPref val="0"/>
          <dgm:bulletEnabled val="1"/>
        </dgm:presLayoutVars>
      </dgm:prSet>
      <dgm:spPr/>
    </dgm:pt>
    <dgm:pt modelId="{2EE5D316-7A17-7B48-BC4B-A6D3D8CDEFF9}" type="pres">
      <dgm:prSet presAssocID="{D15D69D6-3128-394E-8B36-0E14145D7A44}" presName="quad3" presStyleLbl="node1" presStyleIdx="2" presStyleCnt="4" custLinFactNeighborX="2386">
        <dgm:presLayoutVars>
          <dgm:chMax val="0"/>
          <dgm:chPref val="0"/>
          <dgm:bulletEnabled val="1"/>
        </dgm:presLayoutVars>
      </dgm:prSet>
      <dgm:spPr/>
    </dgm:pt>
    <dgm:pt modelId="{DFDE757B-A294-6D49-B886-3155BF2F73E3}" type="pres">
      <dgm:prSet presAssocID="{D15D69D6-3128-394E-8B36-0E14145D7A44}" presName="quad4" presStyleLbl="node1" presStyleIdx="3" presStyleCnt="4">
        <dgm:presLayoutVars>
          <dgm:chMax val="0"/>
          <dgm:chPref val="0"/>
          <dgm:bulletEnabled val="1"/>
        </dgm:presLayoutVars>
      </dgm:prSet>
      <dgm:spPr/>
    </dgm:pt>
  </dgm:ptLst>
  <dgm:cxnLst>
    <dgm:cxn modelId="{FF45AC1D-5949-3F46-93DE-7AF2A159D97A}" type="presOf" srcId="{E055C473-A821-7D4D-B528-70644B92D7F7}" destId="{B4539784-DE87-FD40-9BC5-71FAE418171D}" srcOrd="0" destOrd="0" presId="urn:microsoft.com/office/officeart/2005/8/layout/matrix3"/>
    <dgm:cxn modelId="{9D4A6F20-4223-6C42-B533-E351DFEEB6B3}" srcId="{D15D69D6-3128-394E-8B36-0E14145D7A44}" destId="{5ED3E7D5-0EBE-4A40-B3CB-202FBAAAC9FE}" srcOrd="2" destOrd="0" parTransId="{08C1A8A5-FEAD-E549-A75A-4CBFD833BAD5}" sibTransId="{4A9352DC-ABF6-824A-AFC2-B4F01683B170}"/>
    <dgm:cxn modelId="{34504823-96ED-FA47-ADD9-962C4831E5F5}" srcId="{D15D69D6-3128-394E-8B36-0E14145D7A44}" destId="{8A7C6B8D-377C-8B41-A8BA-505A79681355}" srcOrd="4" destOrd="0" parTransId="{7E3C760A-4F53-5E42-9EA0-73A816C74473}" sibTransId="{495D833D-C060-2F47-A09F-FC0D67194C0D}"/>
    <dgm:cxn modelId="{7A63BA37-0CA2-8E4C-A15A-312F19D26472}" srcId="{D15D69D6-3128-394E-8B36-0E14145D7A44}" destId="{1EA9BF61-5A56-D548-81A6-E9B2B7BE71CB}" srcOrd="0" destOrd="0" parTransId="{60F20363-C887-5740-BBDB-111D3A806882}" sibTransId="{77C7EC61-4C84-EB4D-98DD-233B4335FD86}"/>
    <dgm:cxn modelId="{0523E444-A0BA-E74D-8B2B-CE9AC61F224C}" type="presOf" srcId="{1EA9BF61-5A56-D548-81A6-E9B2B7BE71CB}" destId="{45ABB034-E662-2946-8C16-082EDC622930}" srcOrd="0" destOrd="0" presId="urn:microsoft.com/office/officeart/2005/8/layout/matrix3"/>
    <dgm:cxn modelId="{9E4DC878-3989-FB40-99E0-034C0002D835}" type="presOf" srcId="{5ED3E7D5-0EBE-4A40-B3CB-202FBAAAC9FE}" destId="{2EE5D316-7A17-7B48-BC4B-A6D3D8CDEFF9}" srcOrd="0" destOrd="0" presId="urn:microsoft.com/office/officeart/2005/8/layout/matrix3"/>
    <dgm:cxn modelId="{E716707A-FF25-7D47-A2F6-DF2F3B8A3E57}" srcId="{D15D69D6-3128-394E-8B36-0E14145D7A44}" destId="{E055C473-A821-7D4D-B528-70644B92D7F7}" srcOrd="1" destOrd="0" parTransId="{ED297620-01F0-C242-B830-493D336B4C04}" sibTransId="{77EA0F58-1410-9642-8D77-24D938DD8187}"/>
    <dgm:cxn modelId="{C0F5F98C-4EDD-F448-AA4B-CD527DB56183}" type="presOf" srcId="{D15D69D6-3128-394E-8B36-0E14145D7A44}" destId="{09353F91-18D0-CB4D-9434-87286077CE03}" srcOrd="0" destOrd="0" presId="urn:microsoft.com/office/officeart/2005/8/layout/matrix3"/>
    <dgm:cxn modelId="{B2007FAF-2CB9-4142-87A9-83D9BFF34990}" type="presOf" srcId="{B1FAC713-DCF2-7F43-8B23-512F82403000}" destId="{DFDE757B-A294-6D49-B886-3155BF2F73E3}" srcOrd="0" destOrd="0" presId="urn:microsoft.com/office/officeart/2005/8/layout/matrix3"/>
    <dgm:cxn modelId="{BE9FDAC4-BC60-8243-8577-E1CB085B4960}" srcId="{D15D69D6-3128-394E-8B36-0E14145D7A44}" destId="{8C5B9432-655E-DE46-ABBE-1445C3E1CF12}" srcOrd="5" destOrd="0" parTransId="{42142F0A-F818-D345-82C6-417E65CA3156}" sibTransId="{371233EC-3DC1-0F41-AB5F-10425E11B5DD}"/>
    <dgm:cxn modelId="{2DE6ABC5-5F54-BA47-A966-4CDEDC124A9F}" srcId="{D15D69D6-3128-394E-8B36-0E14145D7A44}" destId="{6802B858-E4D3-7741-BB75-E57DC64FD76C}" srcOrd="7" destOrd="0" parTransId="{FD33F327-8DE9-4F4C-AD39-1F8243BD19B7}" sibTransId="{C5BA0BE3-6F2C-7642-A323-EAC328CA32C0}"/>
    <dgm:cxn modelId="{E8CF25DC-9EEF-1445-9F8E-661155BEA4AC}" srcId="{D15D69D6-3128-394E-8B36-0E14145D7A44}" destId="{B1FAC713-DCF2-7F43-8B23-512F82403000}" srcOrd="3" destOrd="0" parTransId="{051E75BE-3E6B-B44D-ABBC-77A2CA1DB5BE}" sibTransId="{A51B1CDC-5247-BF4E-A472-303BDB93EC48}"/>
    <dgm:cxn modelId="{3F0509F6-665E-A243-AE51-9DEC042C8AB6}" srcId="{D15D69D6-3128-394E-8B36-0E14145D7A44}" destId="{1D46FDC4-B611-5B41-B1AC-42740D5EC8B3}" srcOrd="6" destOrd="0" parTransId="{05A94C17-A7E9-A942-B404-357AF18F7008}" sibTransId="{941AF156-D815-8042-8D6B-B644056E58E7}"/>
    <dgm:cxn modelId="{524AF271-165C-514A-A2FB-122184AEAB2D}" type="presParOf" srcId="{09353F91-18D0-CB4D-9434-87286077CE03}" destId="{D204EBDC-D5E9-8241-804B-FAB752A09079}" srcOrd="0" destOrd="0" presId="urn:microsoft.com/office/officeart/2005/8/layout/matrix3"/>
    <dgm:cxn modelId="{BAA47BE1-65A6-A84F-9876-339116F7304C}" type="presParOf" srcId="{09353F91-18D0-CB4D-9434-87286077CE03}" destId="{45ABB034-E662-2946-8C16-082EDC622930}" srcOrd="1" destOrd="0" presId="urn:microsoft.com/office/officeart/2005/8/layout/matrix3"/>
    <dgm:cxn modelId="{74924EB7-21E2-8D4F-A3DC-304F2BFD0E3F}" type="presParOf" srcId="{09353F91-18D0-CB4D-9434-87286077CE03}" destId="{B4539784-DE87-FD40-9BC5-71FAE418171D}" srcOrd="2" destOrd="0" presId="urn:microsoft.com/office/officeart/2005/8/layout/matrix3"/>
    <dgm:cxn modelId="{98083B23-5537-9443-BAD7-5D3A78DEBFF0}" type="presParOf" srcId="{09353F91-18D0-CB4D-9434-87286077CE03}" destId="{2EE5D316-7A17-7B48-BC4B-A6D3D8CDEFF9}" srcOrd="3" destOrd="0" presId="urn:microsoft.com/office/officeart/2005/8/layout/matrix3"/>
    <dgm:cxn modelId="{749975BC-F90A-6A4A-A876-C851CDC158D5}" type="presParOf" srcId="{09353F91-18D0-CB4D-9434-87286077CE03}" destId="{DFDE757B-A294-6D49-B886-3155BF2F73E3}"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EC829F-1407-2F49-81DB-03285C2B88FB}" type="doc">
      <dgm:prSet loTypeId="urn:microsoft.com/office/officeart/2005/8/layout/radial4" loCatId="matrix" qsTypeId="urn:microsoft.com/office/officeart/2005/8/quickstyle/simple1" qsCatId="simple" csTypeId="urn:microsoft.com/office/officeart/2005/8/colors/accent1_2" csCatId="accent1" phldr="1"/>
      <dgm:spPr/>
      <dgm:t>
        <a:bodyPr/>
        <a:lstStyle/>
        <a:p>
          <a:endParaRPr lang="en-US"/>
        </a:p>
      </dgm:t>
    </dgm:pt>
    <dgm:pt modelId="{638DAD08-EA3E-D042-88F2-E02610E9A422}">
      <dgm:prSet/>
      <dgm:spPr/>
      <dgm:t>
        <a:bodyPr/>
        <a:lstStyle/>
        <a:p>
          <a:r>
            <a:rPr lang="en-US" dirty="0">
              <a:latin typeface="+mn-lt"/>
              <a:cs typeface="Calibri" panose="020F0502020204030204" pitchFamily="34" charset="0"/>
            </a:rPr>
            <a:t>For those that may need assistance with determining their own personal strengths</a:t>
          </a:r>
        </a:p>
      </dgm:t>
      <dgm:extLst>
        <a:ext uri="{E40237B7-FDA0-4F09-8148-C483321AD2D9}">
          <dgm14:cNvPr xmlns:dgm14="http://schemas.microsoft.com/office/drawing/2010/diagram" id="0" name="" descr="Four green boxes with white text with the following:&#10;StrengthsFinder&#10;Strengthscope&#10;Values in Action Inventory of Strengths (VIA-IS)&#10;Personality Test (i.e., Meyers- Briggs)&#10;Each box has an arrow that points to a green circle with white lettering that says For those that may need assistance with determining their own personal strengths"/>
        </a:ext>
      </dgm:extLst>
    </dgm:pt>
    <dgm:pt modelId="{3995FFBD-293E-D048-B230-083FB6780E54}" type="parTrans" cxnId="{13B9B682-DD03-9646-9336-C3E38B8CFFB5}">
      <dgm:prSet/>
      <dgm:spPr/>
      <dgm:t>
        <a:bodyPr/>
        <a:lstStyle/>
        <a:p>
          <a:endParaRPr lang="en-US"/>
        </a:p>
      </dgm:t>
    </dgm:pt>
    <dgm:pt modelId="{D7DA74DE-6318-5E4A-9ABB-C24F812CAA6F}" type="sibTrans" cxnId="{13B9B682-DD03-9646-9336-C3E38B8CFFB5}">
      <dgm:prSet/>
      <dgm:spPr/>
      <dgm:t>
        <a:bodyPr/>
        <a:lstStyle/>
        <a:p>
          <a:endParaRPr lang="en-US"/>
        </a:p>
      </dgm:t>
    </dgm:pt>
    <dgm:pt modelId="{811A333E-B40C-CB44-A681-0C6ACC268F38}">
      <dgm:prSet/>
      <dgm:spPr/>
      <dgm:t>
        <a:bodyPr/>
        <a:lstStyle/>
        <a:p>
          <a:r>
            <a:rPr lang="en-US" dirty="0">
              <a:latin typeface="+mn-lt"/>
              <a:cs typeface="Calibri" panose="020F0502020204030204" pitchFamily="34" charset="0"/>
            </a:rPr>
            <a:t>StrengthsFinder</a:t>
          </a:r>
        </a:p>
      </dgm:t>
    </dgm:pt>
    <dgm:pt modelId="{7B1D95CA-38A7-E943-AEDD-5298C493A696}" type="parTrans" cxnId="{5F2FCEDF-BCA1-0943-B020-408F05E73674}">
      <dgm:prSet/>
      <dgm:spPr/>
      <dgm:t>
        <a:bodyPr/>
        <a:lstStyle/>
        <a:p>
          <a:endParaRPr lang="en-US"/>
        </a:p>
      </dgm:t>
    </dgm:pt>
    <dgm:pt modelId="{A7004E16-DCE3-7A46-B861-3FD8771B78B6}" type="sibTrans" cxnId="{5F2FCEDF-BCA1-0943-B020-408F05E73674}">
      <dgm:prSet/>
      <dgm:spPr/>
      <dgm:t>
        <a:bodyPr/>
        <a:lstStyle/>
        <a:p>
          <a:endParaRPr lang="en-US"/>
        </a:p>
      </dgm:t>
    </dgm:pt>
    <dgm:pt modelId="{1BDFED5C-921D-1E40-A770-A064236167D4}">
      <dgm:prSet/>
      <dgm:spPr/>
      <dgm:t>
        <a:bodyPr/>
        <a:lstStyle/>
        <a:p>
          <a:r>
            <a:rPr lang="en-US" dirty="0">
              <a:latin typeface="+mn-lt"/>
              <a:cs typeface="Calibri" panose="020F0502020204030204" pitchFamily="34" charset="0"/>
            </a:rPr>
            <a:t>Strengthscope</a:t>
          </a:r>
        </a:p>
      </dgm:t>
    </dgm:pt>
    <dgm:pt modelId="{75E8E80D-7D80-7949-9EAD-D60DF2F3CA72}" type="parTrans" cxnId="{78C4A47C-FEC8-434B-B893-F116AFDA8C94}">
      <dgm:prSet/>
      <dgm:spPr/>
      <dgm:t>
        <a:bodyPr/>
        <a:lstStyle/>
        <a:p>
          <a:endParaRPr lang="en-US"/>
        </a:p>
      </dgm:t>
    </dgm:pt>
    <dgm:pt modelId="{38C0228B-F018-FF4C-AC58-2DF5F403932C}" type="sibTrans" cxnId="{78C4A47C-FEC8-434B-B893-F116AFDA8C94}">
      <dgm:prSet/>
      <dgm:spPr/>
      <dgm:t>
        <a:bodyPr/>
        <a:lstStyle/>
        <a:p>
          <a:endParaRPr lang="en-US"/>
        </a:p>
      </dgm:t>
    </dgm:pt>
    <dgm:pt modelId="{9EF97717-51C7-0C4D-B816-12AC41A465E5}">
      <dgm:prSet/>
      <dgm:spPr/>
      <dgm:t>
        <a:bodyPr/>
        <a:lstStyle/>
        <a:p>
          <a:r>
            <a:rPr lang="en-US" dirty="0">
              <a:latin typeface="+mn-lt"/>
              <a:cs typeface="Calibri" panose="020F0502020204030204" pitchFamily="34" charset="0"/>
            </a:rPr>
            <a:t>Values in Action Inventory of Strengths (VIA-IS)</a:t>
          </a:r>
        </a:p>
      </dgm:t>
    </dgm:pt>
    <dgm:pt modelId="{C43521B1-20D9-114B-ADEA-B8A54C005982}" type="parTrans" cxnId="{72C9411C-FB19-CC4A-80EF-270C50697728}">
      <dgm:prSet/>
      <dgm:spPr/>
      <dgm:t>
        <a:bodyPr/>
        <a:lstStyle/>
        <a:p>
          <a:endParaRPr lang="en-US"/>
        </a:p>
      </dgm:t>
    </dgm:pt>
    <dgm:pt modelId="{3F196F2B-FE1F-0141-AD14-C671D96E4EF0}" type="sibTrans" cxnId="{72C9411C-FB19-CC4A-80EF-270C50697728}">
      <dgm:prSet/>
      <dgm:spPr/>
      <dgm:t>
        <a:bodyPr/>
        <a:lstStyle/>
        <a:p>
          <a:endParaRPr lang="en-US"/>
        </a:p>
      </dgm:t>
    </dgm:pt>
    <dgm:pt modelId="{00D7152D-6E4B-CF46-BE4C-5A15B94CDD26}">
      <dgm:prSet/>
      <dgm:spPr/>
      <dgm:t>
        <a:bodyPr/>
        <a:lstStyle/>
        <a:p>
          <a:r>
            <a:rPr lang="en-US" dirty="0">
              <a:latin typeface="+mn-lt"/>
              <a:cs typeface="Calibri" panose="020F0502020204030204" pitchFamily="34" charset="0"/>
            </a:rPr>
            <a:t>Personality Tests (i.e., Meyers-Briggs)</a:t>
          </a:r>
        </a:p>
      </dgm:t>
    </dgm:pt>
    <dgm:pt modelId="{FB49D5AE-609A-074B-8B0D-0848FD828F5B}" type="parTrans" cxnId="{1B650B45-6D9E-9746-A5FF-D6E12DF31F4A}">
      <dgm:prSet/>
      <dgm:spPr/>
      <dgm:t>
        <a:bodyPr/>
        <a:lstStyle/>
        <a:p>
          <a:endParaRPr lang="en-US"/>
        </a:p>
      </dgm:t>
    </dgm:pt>
    <dgm:pt modelId="{AEDE2C61-BFCC-F149-BFAE-72AD32FFD074}" type="sibTrans" cxnId="{1B650B45-6D9E-9746-A5FF-D6E12DF31F4A}">
      <dgm:prSet/>
      <dgm:spPr/>
      <dgm:t>
        <a:bodyPr/>
        <a:lstStyle/>
        <a:p>
          <a:endParaRPr lang="en-US"/>
        </a:p>
      </dgm:t>
    </dgm:pt>
    <dgm:pt modelId="{B01C974A-FD08-944B-90DF-FDD5BE8E3854}" type="pres">
      <dgm:prSet presAssocID="{67EC829F-1407-2F49-81DB-03285C2B88FB}" presName="cycle" presStyleCnt="0">
        <dgm:presLayoutVars>
          <dgm:chMax val="1"/>
          <dgm:dir/>
          <dgm:animLvl val="ctr"/>
          <dgm:resizeHandles val="exact"/>
        </dgm:presLayoutVars>
      </dgm:prSet>
      <dgm:spPr/>
    </dgm:pt>
    <dgm:pt modelId="{6E46B247-89B4-954A-B46E-645A646AF250}" type="pres">
      <dgm:prSet presAssocID="{638DAD08-EA3E-D042-88F2-E02610E9A422}" presName="centerShape" presStyleLbl="node0" presStyleIdx="0" presStyleCnt="1"/>
      <dgm:spPr/>
    </dgm:pt>
    <dgm:pt modelId="{2081660F-91D3-934E-8758-23692780819B}" type="pres">
      <dgm:prSet presAssocID="{7B1D95CA-38A7-E943-AEDD-5298C493A696}" presName="parTrans" presStyleLbl="bgSibTrans2D1" presStyleIdx="0" presStyleCnt="4"/>
      <dgm:spPr/>
    </dgm:pt>
    <dgm:pt modelId="{6A20E5C0-420A-044E-86AB-0F8575970C33}" type="pres">
      <dgm:prSet presAssocID="{811A333E-B40C-CB44-A681-0C6ACC268F38}" presName="node" presStyleLbl="node1" presStyleIdx="0" presStyleCnt="4">
        <dgm:presLayoutVars>
          <dgm:bulletEnabled val="1"/>
        </dgm:presLayoutVars>
      </dgm:prSet>
      <dgm:spPr/>
    </dgm:pt>
    <dgm:pt modelId="{A1525061-C01B-AA4D-BA27-8A8687A21B38}" type="pres">
      <dgm:prSet presAssocID="{75E8E80D-7D80-7949-9EAD-D60DF2F3CA72}" presName="parTrans" presStyleLbl="bgSibTrans2D1" presStyleIdx="1" presStyleCnt="4"/>
      <dgm:spPr/>
    </dgm:pt>
    <dgm:pt modelId="{2469C2E3-D739-CC45-BEFD-7BF210A6D5F1}" type="pres">
      <dgm:prSet presAssocID="{1BDFED5C-921D-1E40-A770-A064236167D4}" presName="node" presStyleLbl="node1" presStyleIdx="1" presStyleCnt="4">
        <dgm:presLayoutVars>
          <dgm:bulletEnabled val="1"/>
        </dgm:presLayoutVars>
      </dgm:prSet>
      <dgm:spPr/>
    </dgm:pt>
    <dgm:pt modelId="{B1438370-F299-E749-B5E4-07EAD3CE28A3}" type="pres">
      <dgm:prSet presAssocID="{C43521B1-20D9-114B-ADEA-B8A54C005982}" presName="parTrans" presStyleLbl="bgSibTrans2D1" presStyleIdx="2" presStyleCnt="4"/>
      <dgm:spPr/>
    </dgm:pt>
    <dgm:pt modelId="{E9334022-D478-0F41-B148-C960AEC8FADC}" type="pres">
      <dgm:prSet presAssocID="{9EF97717-51C7-0C4D-B816-12AC41A465E5}" presName="node" presStyleLbl="node1" presStyleIdx="2" presStyleCnt="4">
        <dgm:presLayoutVars>
          <dgm:bulletEnabled val="1"/>
        </dgm:presLayoutVars>
      </dgm:prSet>
      <dgm:spPr/>
    </dgm:pt>
    <dgm:pt modelId="{9A72A15F-701B-B049-A64F-25589CD7BDA1}" type="pres">
      <dgm:prSet presAssocID="{FB49D5AE-609A-074B-8B0D-0848FD828F5B}" presName="parTrans" presStyleLbl="bgSibTrans2D1" presStyleIdx="3" presStyleCnt="4"/>
      <dgm:spPr/>
    </dgm:pt>
    <dgm:pt modelId="{58E8C511-7206-7740-AF12-D64CE0C9FD11}" type="pres">
      <dgm:prSet presAssocID="{00D7152D-6E4B-CF46-BE4C-5A15B94CDD26}" presName="node" presStyleLbl="node1" presStyleIdx="3" presStyleCnt="4">
        <dgm:presLayoutVars>
          <dgm:bulletEnabled val="1"/>
        </dgm:presLayoutVars>
      </dgm:prSet>
      <dgm:spPr/>
    </dgm:pt>
  </dgm:ptLst>
  <dgm:cxnLst>
    <dgm:cxn modelId="{72C9411C-FB19-CC4A-80EF-270C50697728}" srcId="{638DAD08-EA3E-D042-88F2-E02610E9A422}" destId="{9EF97717-51C7-0C4D-B816-12AC41A465E5}" srcOrd="2" destOrd="0" parTransId="{C43521B1-20D9-114B-ADEA-B8A54C005982}" sibTransId="{3F196F2B-FE1F-0141-AD14-C671D96E4EF0}"/>
    <dgm:cxn modelId="{1D737E23-6487-0046-9085-5030858D977A}" type="presOf" srcId="{7B1D95CA-38A7-E943-AEDD-5298C493A696}" destId="{2081660F-91D3-934E-8758-23692780819B}" srcOrd="0" destOrd="0" presId="urn:microsoft.com/office/officeart/2005/8/layout/radial4"/>
    <dgm:cxn modelId="{93E8612C-C982-E542-8045-402043B99E0F}" type="presOf" srcId="{1BDFED5C-921D-1E40-A770-A064236167D4}" destId="{2469C2E3-D739-CC45-BEFD-7BF210A6D5F1}" srcOrd="0" destOrd="0" presId="urn:microsoft.com/office/officeart/2005/8/layout/radial4"/>
    <dgm:cxn modelId="{844D7A34-F4B4-AB4F-B1F5-76DAC71CAEFD}" type="presOf" srcId="{C43521B1-20D9-114B-ADEA-B8A54C005982}" destId="{B1438370-F299-E749-B5E4-07EAD3CE28A3}" srcOrd="0" destOrd="0" presId="urn:microsoft.com/office/officeart/2005/8/layout/radial4"/>
    <dgm:cxn modelId="{1B650B45-6D9E-9746-A5FF-D6E12DF31F4A}" srcId="{638DAD08-EA3E-D042-88F2-E02610E9A422}" destId="{00D7152D-6E4B-CF46-BE4C-5A15B94CDD26}" srcOrd="3" destOrd="0" parTransId="{FB49D5AE-609A-074B-8B0D-0848FD828F5B}" sibTransId="{AEDE2C61-BFCC-F149-BFAE-72AD32FFD074}"/>
    <dgm:cxn modelId="{C2435D6C-DE8F-5C43-A9F6-4998D0BC6289}" type="presOf" srcId="{811A333E-B40C-CB44-A681-0C6ACC268F38}" destId="{6A20E5C0-420A-044E-86AB-0F8575970C33}" srcOrd="0" destOrd="0" presId="urn:microsoft.com/office/officeart/2005/8/layout/radial4"/>
    <dgm:cxn modelId="{127CFF74-14C2-BD40-B725-063F50E985AE}" type="presOf" srcId="{75E8E80D-7D80-7949-9EAD-D60DF2F3CA72}" destId="{A1525061-C01B-AA4D-BA27-8A8687A21B38}" srcOrd="0" destOrd="0" presId="urn:microsoft.com/office/officeart/2005/8/layout/radial4"/>
    <dgm:cxn modelId="{78C4A47C-FEC8-434B-B893-F116AFDA8C94}" srcId="{638DAD08-EA3E-D042-88F2-E02610E9A422}" destId="{1BDFED5C-921D-1E40-A770-A064236167D4}" srcOrd="1" destOrd="0" parTransId="{75E8E80D-7D80-7949-9EAD-D60DF2F3CA72}" sibTransId="{38C0228B-F018-FF4C-AC58-2DF5F403932C}"/>
    <dgm:cxn modelId="{13B9B682-DD03-9646-9336-C3E38B8CFFB5}" srcId="{67EC829F-1407-2F49-81DB-03285C2B88FB}" destId="{638DAD08-EA3E-D042-88F2-E02610E9A422}" srcOrd="0" destOrd="0" parTransId="{3995FFBD-293E-D048-B230-083FB6780E54}" sibTransId="{D7DA74DE-6318-5E4A-9ABB-C24F812CAA6F}"/>
    <dgm:cxn modelId="{807EF784-13A1-6E4F-B9F1-677ECA7D32B3}" type="presOf" srcId="{638DAD08-EA3E-D042-88F2-E02610E9A422}" destId="{6E46B247-89B4-954A-B46E-645A646AF250}" srcOrd="0" destOrd="0" presId="urn:microsoft.com/office/officeart/2005/8/layout/radial4"/>
    <dgm:cxn modelId="{89AE3C93-D489-AA4A-B713-3F4A56C5C308}" type="presOf" srcId="{67EC829F-1407-2F49-81DB-03285C2B88FB}" destId="{B01C974A-FD08-944B-90DF-FDD5BE8E3854}" srcOrd="0" destOrd="0" presId="urn:microsoft.com/office/officeart/2005/8/layout/radial4"/>
    <dgm:cxn modelId="{5F2FCEDF-BCA1-0943-B020-408F05E73674}" srcId="{638DAD08-EA3E-D042-88F2-E02610E9A422}" destId="{811A333E-B40C-CB44-A681-0C6ACC268F38}" srcOrd="0" destOrd="0" parTransId="{7B1D95CA-38A7-E943-AEDD-5298C493A696}" sibTransId="{A7004E16-DCE3-7A46-B861-3FD8771B78B6}"/>
    <dgm:cxn modelId="{553553EF-5C72-444E-BC69-698B699C5E87}" type="presOf" srcId="{FB49D5AE-609A-074B-8B0D-0848FD828F5B}" destId="{9A72A15F-701B-B049-A64F-25589CD7BDA1}" srcOrd="0" destOrd="0" presId="urn:microsoft.com/office/officeart/2005/8/layout/radial4"/>
    <dgm:cxn modelId="{9B2A3BF1-6B00-8447-9C41-3A36B58BDCA2}" type="presOf" srcId="{9EF97717-51C7-0C4D-B816-12AC41A465E5}" destId="{E9334022-D478-0F41-B148-C960AEC8FADC}" srcOrd="0" destOrd="0" presId="urn:microsoft.com/office/officeart/2005/8/layout/radial4"/>
    <dgm:cxn modelId="{583F23F7-6323-9445-9137-B69CBA17192C}" type="presOf" srcId="{00D7152D-6E4B-CF46-BE4C-5A15B94CDD26}" destId="{58E8C511-7206-7740-AF12-D64CE0C9FD11}" srcOrd="0" destOrd="0" presId="urn:microsoft.com/office/officeart/2005/8/layout/radial4"/>
    <dgm:cxn modelId="{CF8CC162-2E2D-A74B-84C0-49325371FE7A}" type="presParOf" srcId="{B01C974A-FD08-944B-90DF-FDD5BE8E3854}" destId="{6E46B247-89B4-954A-B46E-645A646AF250}" srcOrd="0" destOrd="0" presId="urn:microsoft.com/office/officeart/2005/8/layout/radial4"/>
    <dgm:cxn modelId="{624601D9-C2EA-1F46-AD21-F17FD30D06C2}" type="presParOf" srcId="{B01C974A-FD08-944B-90DF-FDD5BE8E3854}" destId="{2081660F-91D3-934E-8758-23692780819B}" srcOrd="1" destOrd="0" presId="urn:microsoft.com/office/officeart/2005/8/layout/radial4"/>
    <dgm:cxn modelId="{8092AA03-EB19-BE43-A998-DD44BF04D8B3}" type="presParOf" srcId="{B01C974A-FD08-944B-90DF-FDD5BE8E3854}" destId="{6A20E5C0-420A-044E-86AB-0F8575970C33}" srcOrd="2" destOrd="0" presId="urn:microsoft.com/office/officeart/2005/8/layout/radial4"/>
    <dgm:cxn modelId="{2062978B-BEB4-CF41-9F21-7FF7AD2E2478}" type="presParOf" srcId="{B01C974A-FD08-944B-90DF-FDD5BE8E3854}" destId="{A1525061-C01B-AA4D-BA27-8A8687A21B38}" srcOrd="3" destOrd="0" presId="urn:microsoft.com/office/officeart/2005/8/layout/radial4"/>
    <dgm:cxn modelId="{0BCD4BD5-C319-E245-A3E1-FD3725CB1375}" type="presParOf" srcId="{B01C974A-FD08-944B-90DF-FDD5BE8E3854}" destId="{2469C2E3-D739-CC45-BEFD-7BF210A6D5F1}" srcOrd="4" destOrd="0" presId="urn:microsoft.com/office/officeart/2005/8/layout/radial4"/>
    <dgm:cxn modelId="{61E70658-ABB7-BD43-8E76-A016D31FDD2D}" type="presParOf" srcId="{B01C974A-FD08-944B-90DF-FDD5BE8E3854}" destId="{B1438370-F299-E749-B5E4-07EAD3CE28A3}" srcOrd="5" destOrd="0" presId="urn:microsoft.com/office/officeart/2005/8/layout/radial4"/>
    <dgm:cxn modelId="{A5A4E203-81C3-3543-8188-9BA8444F6B99}" type="presParOf" srcId="{B01C974A-FD08-944B-90DF-FDD5BE8E3854}" destId="{E9334022-D478-0F41-B148-C960AEC8FADC}" srcOrd="6" destOrd="0" presId="urn:microsoft.com/office/officeart/2005/8/layout/radial4"/>
    <dgm:cxn modelId="{680240C6-5544-0446-8678-B7073262B0F3}" type="presParOf" srcId="{B01C974A-FD08-944B-90DF-FDD5BE8E3854}" destId="{9A72A15F-701B-B049-A64F-25589CD7BDA1}" srcOrd="7" destOrd="0" presId="urn:microsoft.com/office/officeart/2005/8/layout/radial4"/>
    <dgm:cxn modelId="{FB97A8ED-E955-8145-93DE-A1388013424C}" type="presParOf" srcId="{B01C974A-FD08-944B-90DF-FDD5BE8E3854}" destId="{58E8C511-7206-7740-AF12-D64CE0C9FD11}"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E74FB0-B5FF-A44A-BC6C-CF4AAD9A19AD}"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B905300B-6548-B846-A836-6C8754EE258D}">
      <dgm:prSet custT="1"/>
      <dgm:spPr/>
      <dgm:t>
        <a:bodyPr/>
        <a:lstStyle/>
        <a:p>
          <a:r>
            <a:rPr lang="en-US" sz="2800" b="1" u="sng" dirty="0">
              <a:solidFill>
                <a:srgbClr val="132416"/>
              </a:solidFill>
              <a:latin typeface="+mn-lt"/>
              <a:cs typeface="Calibri" panose="020F0502020204030204" pitchFamily="34" charset="0"/>
            </a:rPr>
            <a:t>S</a:t>
          </a:r>
          <a:r>
            <a:rPr lang="en-US" sz="2800" b="1" dirty="0">
              <a:solidFill>
                <a:srgbClr val="132416"/>
              </a:solidFill>
              <a:latin typeface="+mn-lt"/>
              <a:cs typeface="Calibri" panose="020F0502020204030204" pitchFamily="34" charset="0"/>
            </a:rPr>
            <a:t>pecific</a:t>
          </a:r>
          <a:r>
            <a:rPr lang="en-US" sz="3500" dirty="0">
              <a:latin typeface="+mn-lt"/>
              <a:cs typeface="Calibri" panose="020F0502020204030204" pitchFamily="34" charset="0"/>
            </a:rPr>
            <a:t> </a:t>
          </a:r>
        </a:p>
      </dgm:t>
    </dgm:pt>
    <dgm:pt modelId="{83DD51AF-5A1E-264D-B719-D057F88525FD}" type="parTrans" cxnId="{FD066863-3754-5A40-A234-E315E302DB27}">
      <dgm:prSet/>
      <dgm:spPr/>
      <dgm:t>
        <a:bodyPr/>
        <a:lstStyle/>
        <a:p>
          <a:endParaRPr lang="en-US">
            <a:latin typeface="+mn-lt"/>
            <a:cs typeface="Calibri" panose="020F0502020204030204" pitchFamily="34" charset="0"/>
          </a:endParaRPr>
        </a:p>
      </dgm:t>
    </dgm:pt>
    <dgm:pt modelId="{3FBD8275-636A-5240-ABBD-7D33C48DA7C5}" type="sibTrans" cxnId="{FD066863-3754-5A40-A234-E315E302DB27}">
      <dgm:prSet/>
      <dgm:spPr/>
      <dgm:t>
        <a:bodyPr/>
        <a:lstStyle/>
        <a:p>
          <a:endParaRPr lang="en-US">
            <a:latin typeface="+mn-lt"/>
            <a:cs typeface="Calibri" panose="020F0502020204030204" pitchFamily="34" charset="0"/>
          </a:endParaRPr>
        </a:p>
      </dgm:t>
    </dgm:pt>
    <dgm:pt modelId="{E3452591-3E76-054B-8F41-D7A61D31B962}">
      <dgm:prSet custT="1"/>
      <dgm:spPr/>
      <dgm:t>
        <a:bodyPr/>
        <a:lstStyle/>
        <a:p>
          <a:r>
            <a:rPr lang="en-US" sz="2800" b="1" u="sng" dirty="0">
              <a:solidFill>
                <a:srgbClr val="132416"/>
              </a:solidFill>
              <a:latin typeface="+mn-lt"/>
              <a:cs typeface="Calibri" panose="020F0502020204030204" pitchFamily="34" charset="0"/>
            </a:rPr>
            <a:t>M</a:t>
          </a:r>
          <a:r>
            <a:rPr lang="en-US" sz="2800" b="1" dirty="0">
              <a:solidFill>
                <a:srgbClr val="132416"/>
              </a:solidFill>
              <a:latin typeface="+mn-lt"/>
              <a:cs typeface="Calibri" panose="020F0502020204030204" pitchFamily="34" charset="0"/>
            </a:rPr>
            <a:t>easurable</a:t>
          </a:r>
        </a:p>
      </dgm:t>
    </dgm:pt>
    <dgm:pt modelId="{857C031F-9EDA-7E4E-88C8-D82CD2166E54}" type="parTrans" cxnId="{68823F0C-17A6-1443-BF85-E5E2A9638486}">
      <dgm:prSet/>
      <dgm:spPr/>
      <dgm:t>
        <a:bodyPr/>
        <a:lstStyle/>
        <a:p>
          <a:endParaRPr lang="en-US">
            <a:latin typeface="+mn-lt"/>
            <a:cs typeface="Calibri" panose="020F0502020204030204" pitchFamily="34" charset="0"/>
          </a:endParaRPr>
        </a:p>
      </dgm:t>
    </dgm:pt>
    <dgm:pt modelId="{022B3741-D16B-8C44-9AA8-0678FC8C4A38}" type="sibTrans" cxnId="{68823F0C-17A6-1443-BF85-E5E2A9638486}">
      <dgm:prSet/>
      <dgm:spPr/>
      <dgm:t>
        <a:bodyPr/>
        <a:lstStyle/>
        <a:p>
          <a:endParaRPr lang="en-US">
            <a:latin typeface="+mn-lt"/>
            <a:cs typeface="Calibri" panose="020F0502020204030204" pitchFamily="34" charset="0"/>
          </a:endParaRPr>
        </a:p>
      </dgm:t>
    </dgm:pt>
    <dgm:pt modelId="{1E262AF8-9A03-8741-8D1A-B02D7675BD41}">
      <dgm:prSet custT="1"/>
      <dgm:spPr/>
      <dgm:t>
        <a:bodyPr/>
        <a:lstStyle/>
        <a:p>
          <a:r>
            <a:rPr lang="en-US" sz="2800" b="1" u="sng" dirty="0">
              <a:solidFill>
                <a:srgbClr val="132416"/>
              </a:solidFill>
              <a:latin typeface="+mn-lt"/>
              <a:cs typeface="Calibri" panose="020F0502020204030204" pitchFamily="34" charset="0"/>
            </a:rPr>
            <a:t>A</a:t>
          </a:r>
          <a:r>
            <a:rPr lang="en-US" sz="2800" b="1" dirty="0">
              <a:solidFill>
                <a:srgbClr val="132416"/>
              </a:solidFill>
              <a:latin typeface="+mn-lt"/>
              <a:cs typeface="Calibri" panose="020F0502020204030204" pitchFamily="34" charset="0"/>
            </a:rPr>
            <a:t>ttainable</a:t>
          </a:r>
        </a:p>
      </dgm:t>
    </dgm:pt>
    <dgm:pt modelId="{6670B8EC-6B3C-0C45-B323-936B39AF1D74}" type="parTrans" cxnId="{904DD36A-D5C8-7848-AD68-CC06BBB8A840}">
      <dgm:prSet/>
      <dgm:spPr/>
      <dgm:t>
        <a:bodyPr/>
        <a:lstStyle/>
        <a:p>
          <a:endParaRPr lang="en-US">
            <a:latin typeface="+mn-lt"/>
            <a:cs typeface="Calibri" panose="020F0502020204030204" pitchFamily="34" charset="0"/>
          </a:endParaRPr>
        </a:p>
      </dgm:t>
    </dgm:pt>
    <dgm:pt modelId="{B3844D5D-18ED-C34F-8998-491756DD707C}" type="sibTrans" cxnId="{904DD36A-D5C8-7848-AD68-CC06BBB8A840}">
      <dgm:prSet/>
      <dgm:spPr/>
      <dgm:t>
        <a:bodyPr/>
        <a:lstStyle/>
        <a:p>
          <a:endParaRPr lang="en-US">
            <a:latin typeface="+mn-lt"/>
            <a:cs typeface="Calibri" panose="020F0502020204030204" pitchFamily="34" charset="0"/>
          </a:endParaRPr>
        </a:p>
      </dgm:t>
    </dgm:pt>
    <dgm:pt modelId="{DAA3062B-94E4-684D-BA9D-1C502022D027}">
      <dgm:prSet custT="1"/>
      <dgm:spPr/>
      <dgm:t>
        <a:bodyPr/>
        <a:lstStyle/>
        <a:p>
          <a:r>
            <a:rPr lang="en-US" sz="2800" b="1" u="sng" dirty="0">
              <a:solidFill>
                <a:srgbClr val="132416"/>
              </a:solidFill>
              <a:latin typeface="+mn-lt"/>
              <a:cs typeface="Calibri" panose="020F0502020204030204" pitchFamily="34" charset="0"/>
            </a:rPr>
            <a:t>R</a:t>
          </a:r>
          <a:r>
            <a:rPr lang="en-US" sz="2800" b="1" dirty="0">
              <a:solidFill>
                <a:srgbClr val="132416"/>
              </a:solidFill>
              <a:latin typeface="+mn-lt"/>
              <a:cs typeface="Calibri" panose="020F0502020204030204" pitchFamily="34" charset="0"/>
            </a:rPr>
            <a:t>elevant</a:t>
          </a:r>
        </a:p>
      </dgm:t>
    </dgm:pt>
    <dgm:pt modelId="{5F4D6924-DA68-F442-B024-9D581E158FD9}" type="parTrans" cxnId="{B18A9088-371A-9C45-B6B1-25CF21392F96}">
      <dgm:prSet/>
      <dgm:spPr/>
      <dgm:t>
        <a:bodyPr/>
        <a:lstStyle/>
        <a:p>
          <a:endParaRPr lang="en-US">
            <a:latin typeface="+mn-lt"/>
            <a:cs typeface="Calibri" panose="020F0502020204030204" pitchFamily="34" charset="0"/>
          </a:endParaRPr>
        </a:p>
      </dgm:t>
    </dgm:pt>
    <dgm:pt modelId="{C5244206-2E49-CE49-A940-8A6A532F2C1A}" type="sibTrans" cxnId="{B18A9088-371A-9C45-B6B1-25CF21392F96}">
      <dgm:prSet/>
      <dgm:spPr/>
      <dgm:t>
        <a:bodyPr/>
        <a:lstStyle/>
        <a:p>
          <a:endParaRPr lang="en-US">
            <a:latin typeface="+mn-lt"/>
            <a:cs typeface="Calibri" panose="020F0502020204030204" pitchFamily="34" charset="0"/>
          </a:endParaRPr>
        </a:p>
      </dgm:t>
    </dgm:pt>
    <dgm:pt modelId="{2E88EC3C-1015-0741-B638-D35FAB8E7C08}">
      <dgm:prSet custT="1"/>
      <dgm:spPr/>
      <dgm:t>
        <a:bodyPr/>
        <a:lstStyle/>
        <a:p>
          <a:r>
            <a:rPr lang="en-US" sz="2800" b="1" u="sng" dirty="0">
              <a:solidFill>
                <a:srgbClr val="000000"/>
              </a:solidFill>
              <a:latin typeface="+mn-lt"/>
              <a:cs typeface="Calibri" panose="020F0502020204030204" pitchFamily="34" charset="0"/>
            </a:rPr>
            <a:t>T</a:t>
          </a:r>
          <a:r>
            <a:rPr lang="en-US" sz="2800" b="1" dirty="0">
              <a:solidFill>
                <a:srgbClr val="000000"/>
              </a:solidFill>
              <a:latin typeface="+mn-lt"/>
              <a:cs typeface="Calibri" panose="020F0502020204030204" pitchFamily="34" charset="0"/>
            </a:rPr>
            <a:t>ime-bound</a:t>
          </a:r>
        </a:p>
      </dgm:t>
    </dgm:pt>
    <dgm:pt modelId="{4CED84E5-4376-4849-A7D3-4E13D3D4F81C}" type="parTrans" cxnId="{D3C25550-4D50-2640-B917-53989FB09ECE}">
      <dgm:prSet/>
      <dgm:spPr/>
      <dgm:t>
        <a:bodyPr/>
        <a:lstStyle/>
        <a:p>
          <a:endParaRPr lang="en-US">
            <a:latin typeface="+mn-lt"/>
            <a:cs typeface="Calibri" panose="020F0502020204030204" pitchFamily="34" charset="0"/>
          </a:endParaRPr>
        </a:p>
      </dgm:t>
    </dgm:pt>
    <dgm:pt modelId="{F5FF7CB9-88DE-6947-BB67-FE9CF125D430}" type="sibTrans" cxnId="{D3C25550-4D50-2640-B917-53989FB09ECE}">
      <dgm:prSet/>
      <dgm:spPr/>
      <dgm:t>
        <a:bodyPr/>
        <a:lstStyle/>
        <a:p>
          <a:endParaRPr lang="en-US">
            <a:latin typeface="+mn-lt"/>
            <a:cs typeface="Calibri" panose="020F0502020204030204" pitchFamily="34" charset="0"/>
          </a:endParaRPr>
        </a:p>
      </dgm:t>
    </dgm:pt>
    <dgm:pt modelId="{8D6911ED-1AAB-9945-A520-29654FACAF4C}" type="pres">
      <dgm:prSet presAssocID="{2AE74FB0-B5FF-A44A-BC6C-CF4AAD9A19AD}" presName="compositeShape" presStyleCnt="0">
        <dgm:presLayoutVars>
          <dgm:chMax val="7"/>
          <dgm:dir/>
          <dgm:resizeHandles val="exact"/>
        </dgm:presLayoutVars>
      </dgm:prSet>
      <dgm:spPr/>
    </dgm:pt>
    <dgm:pt modelId="{E3FEA4F9-FBB2-1A4B-B115-DBEA7F2F359E}" type="pres">
      <dgm:prSet presAssocID="{B905300B-6548-B846-A836-6C8754EE258D}" presName="circ1" presStyleLbl="vennNode1" presStyleIdx="0" presStyleCnt="5"/>
      <dgm:spPr/>
    </dgm:pt>
    <dgm:pt modelId="{A881772C-77FE-8044-B83D-24915943A928}" type="pres">
      <dgm:prSet presAssocID="{B905300B-6548-B846-A836-6C8754EE258D}" presName="circ1Tx" presStyleLbl="revTx" presStyleIdx="0" presStyleCnt="0">
        <dgm:presLayoutVars>
          <dgm:chMax val="0"/>
          <dgm:chPref val="0"/>
          <dgm:bulletEnabled val="1"/>
        </dgm:presLayoutVars>
      </dgm:prSet>
      <dgm:spPr/>
    </dgm:pt>
    <dgm:pt modelId="{82561F0E-77E0-5242-8E0B-CD68CBD8A79F}" type="pres">
      <dgm:prSet presAssocID="{E3452591-3E76-054B-8F41-D7A61D31B962}" presName="circ2" presStyleLbl="vennNode1" presStyleIdx="1" presStyleCnt="5"/>
      <dgm:spPr/>
    </dgm:pt>
    <dgm:pt modelId="{8714F844-23A2-D74A-B6D4-D362A06EECAD}" type="pres">
      <dgm:prSet presAssocID="{E3452591-3E76-054B-8F41-D7A61D31B962}" presName="circ2Tx" presStyleLbl="revTx" presStyleIdx="0" presStyleCnt="0">
        <dgm:presLayoutVars>
          <dgm:chMax val="0"/>
          <dgm:chPref val="0"/>
          <dgm:bulletEnabled val="1"/>
        </dgm:presLayoutVars>
      </dgm:prSet>
      <dgm:spPr/>
    </dgm:pt>
    <dgm:pt modelId="{F01EA465-8F8A-F14F-AA42-F680CD08F280}" type="pres">
      <dgm:prSet presAssocID="{1E262AF8-9A03-8741-8D1A-B02D7675BD41}" presName="circ3" presStyleLbl="vennNode1" presStyleIdx="2" presStyleCnt="5"/>
      <dgm:spPr/>
    </dgm:pt>
    <dgm:pt modelId="{AA954FD8-1FA8-AB47-9186-D4169126F47F}" type="pres">
      <dgm:prSet presAssocID="{1E262AF8-9A03-8741-8D1A-B02D7675BD41}" presName="circ3Tx" presStyleLbl="revTx" presStyleIdx="0" presStyleCnt="0">
        <dgm:presLayoutVars>
          <dgm:chMax val="0"/>
          <dgm:chPref val="0"/>
          <dgm:bulletEnabled val="1"/>
        </dgm:presLayoutVars>
      </dgm:prSet>
      <dgm:spPr/>
    </dgm:pt>
    <dgm:pt modelId="{A9ACF485-2BA8-7645-A175-01B4BC9D0D74}" type="pres">
      <dgm:prSet presAssocID="{DAA3062B-94E4-684D-BA9D-1C502022D027}" presName="circ4" presStyleLbl="vennNode1" presStyleIdx="3" presStyleCnt="5"/>
      <dgm:spPr/>
    </dgm:pt>
    <dgm:pt modelId="{135EAF30-8CF9-7E49-94D5-ADE664E71A18}" type="pres">
      <dgm:prSet presAssocID="{DAA3062B-94E4-684D-BA9D-1C502022D027}" presName="circ4Tx" presStyleLbl="revTx" presStyleIdx="0" presStyleCnt="0">
        <dgm:presLayoutVars>
          <dgm:chMax val="0"/>
          <dgm:chPref val="0"/>
          <dgm:bulletEnabled val="1"/>
        </dgm:presLayoutVars>
      </dgm:prSet>
      <dgm:spPr/>
    </dgm:pt>
    <dgm:pt modelId="{AF3E3E41-E75B-F649-BB28-093D50708A0B}" type="pres">
      <dgm:prSet presAssocID="{2E88EC3C-1015-0741-B638-D35FAB8E7C08}" presName="circ5" presStyleLbl="vennNode1" presStyleIdx="4" presStyleCnt="5"/>
      <dgm:spPr/>
    </dgm:pt>
    <dgm:pt modelId="{E922FD57-5AE8-9242-9B1C-F3814A0776AA}" type="pres">
      <dgm:prSet presAssocID="{2E88EC3C-1015-0741-B638-D35FAB8E7C08}" presName="circ5Tx" presStyleLbl="revTx" presStyleIdx="0" presStyleCnt="0">
        <dgm:presLayoutVars>
          <dgm:chMax val="0"/>
          <dgm:chPref val="0"/>
          <dgm:bulletEnabled val="1"/>
        </dgm:presLayoutVars>
      </dgm:prSet>
      <dgm:spPr/>
    </dgm:pt>
  </dgm:ptLst>
  <dgm:cxnLst>
    <dgm:cxn modelId="{68823F0C-17A6-1443-BF85-E5E2A9638486}" srcId="{2AE74FB0-B5FF-A44A-BC6C-CF4AAD9A19AD}" destId="{E3452591-3E76-054B-8F41-D7A61D31B962}" srcOrd="1" destOrd="0" parTransId="{857C031F-9EDA-7E4E-88C8-D82CD2166E54}" sibTransId="{022B3741-D16B-8C44-9AA8-0678FC8C4A38}"/>
    <dgm:cxn modelId="{A6BA3F1D-FEBB-0B41-A3A8-5251068FFEC1}" type="presOf" srcId="{E3452591-3E76-054B-8F41-D7A61D31B962}" destId="{8714F844-23A2-D74A-B6D4-D362A06EECAD}" srcOrd="0" destOrd="0" presId="urn:microsoft.com/office/officeart/2005/8/layout/venn1"/>
    <dgm:cxn modelId="{3C4FE13E-59E6-E546-B18F-491A210E575E}" type="presOf" srcId="{1E262AF8-9A03-8741-8D1A-B02D7675BD41}" destId="{AA954FD8-1FA8-AB47-9186-D4169126F47F}" srcOrd="0" destOrd="0" presId="urn:microsoft.com/office/officeart/2005/8/layout/venn1"/>
    <dgm:cxn modelId="{95F74640-C069-8D45-8DC8-607A20EF70D4}" type="presOf" srcId="{B905300B-6548-B846-A836-6C8754EE258D}" destId="{A881772C-77FE-8044-B83D-24915943A928}" srcOrd="0" destOrd="0" presId="urn:microsoft.com/office/officeart/2005/8/layout/venn1"/>
    <dgm:cxn modelId="{384B6460-B740-F048-8FC9-38289E7CAB40}" type="presOf" srcId="{2E88EC3C-1015-0741-B638-D35FAB8E7C08}" destId="{E922FD57-5AE8-9242-9B1C-F3814A0776AA}" srcOrd="0" destOrd="0" presId="urn:microsoft.com/office/officeart/2005/8/layout/venn1"/>
    <dgm:cxn modelId="{FD066863-3754-5A40-A234-E315E302DB27}" srcId="{2AE74FB0-B5FF-A44A-BC6C-CF4AAD9A19AD}" destId="{B905300B-6548-B846-A836-6C8754EE258D}" srcOrd="0" destOrd="0" parTransId="{83DD51AF-5A1E-264D-B719-D057F88525FD}" sibTransId="{3FBD8275-636A-5240-ABBD-7D33C48DA7C5}"/>
    <dgm:cxn modelId="{904DD36A-D5C8-7848-AD68-CC06BBB8A840}" srcId="{2AE74FB0-B5FF-A44A-BC6C-CF4AAD9A19AD}" destId="{1E262AF8-9A03-8741-8D1A-B02D7675BD41}" srcOrd="2" destOrd="0" parTransId="{6670B8EC-6B3C-0C45-B323-936B39AF1D74}" sibTransId="{B3844D5D-18ED-C34F-8998-491756DD707C}"/>
    <dgm:cxn modelId="{D3C25550-4D50-2640-B917-53989FB09ECE}" srcId="{2AE74FB0-B5FF-A44A-BC6C-CF4AAD9A19AD}" destId="{2E88EC3C-1015-0741-B638-D35FAB8E7C08}" srcOrd="4" destOrd="0" parTransId="{4CED84E5-4376-4849-A7D3-4E13D3D4F81C}" sibTransId="{F5FF7CB9-88DE-6947-BB67-FE9CF125D430}"/>
    <dgm:cxn modelId="{26844E56-7D83-D747-BD45-5A99A6A98850}" type="presOf" srcId="{DAA3062B-94E4-684D-BA9D-1C502022D027}" destId="{135EAF30-8CF9-7E49-94D5-ADE664E71A18}" srcOrd="0" destOrd="0" presId="urn:microsoft.com/office/officeart/2005/8/layout/venn1"/>
    <dgm:cxn modelId="{B18A9088-371A-9C45-B6B1-25CF21392F96}" srcId="{2AE74FB0-B5FF-A44A-BC6C-CF4AAD9A19AD}" destId="{DAA3062B-94E4-684D-BA9D-1C502022D027}" srcOrd="3" destOrd="0" parTransId="{5F4D6924-DA68-F442-B024-9D581E158FD9}" sibTransId="{C5244206-2E49-CE49-A940-8A6A532F2C1A}"/>
    <dgm:cxn modelId="{0FDDC29C-6448-494A-9EBE-0ACA1A36FBDF}" type="presOf" srcId="{2AE74FB0-B5FF-A44A-BC6C-CF4AAD9A19AD}" destId="{8D6911ED-1AAB-9945-A520-29654FACAF4C}" srcOrd="0" destOrd="0" presId="urn:microsoft.com/office/officeart/2005/8/layout/venn1"/>
    <dgm:cxn modelId="{531812CB-331D-2F4F-928B-9262CB9EC689}" type="presParOf" srcId="{8D6911ED-1AAB-9945-A520-29654FACAF4C}" destId="{E3FEA4F9-FBB2-1A4B-B115-DBEA7F2F359E}" srcOrd="0" destOrd="0" presId="urn:microsoft.com/office/officeart/2005/8/layout/venn1"/>
    <dgm:cxn modelId="{A171CECB-A506-F341-9D0D-41F2955E70B1}" type="presParOf" srcId="{8D6911ED-1AAB-9945-A520-29654FACAF4C}" destId="{A881772C-77FE-8044-B83D-24915943A928}" srcOrd="1" destOrd="0" presId="urn:microsoft.com/office/officeart/2005/8/layout/venn1"/>
    <dgm:cxn modelId="{897E0DC2-40B4-5D43-9BE2-F99D784392BE}" type="presParOf" srcId="{8D6911ED-1AAB-9945-A520-29654FACAF4C}" destId="{82561F0E-77E0-5242-8E0B-CD68CBD8A79F}" srcOrd="2" destOrd="0" presId="urn:microsoft.com/office/officeart/2005/8/layout/venn1"/>
    <dgm:cxn modelId="{1044D1C1-8EEF-AE4E-A171-760272B9AE7A}" type="presParOf" srcId="{8D6911ED-1AAB-9945-A520-29654FACAF4C}" destId="{8714F844-23A2-D74A-B6D4-D362A06EECAD}" srcOrd="3" destOrd="0" presId="urn:microsoft.com/office/officeart/2005/8/layout/venn1"/>
    <dgm:cxn modelId="{E4C915A9-537E-EA47-8571-A612F8C8E395}" type="presParOf" srcId="{8D6911ED-1AAB-9945-A520-29654FACAF4C}" destId="{F01EA465-8F8A-F14F-AA42-F680CD08F280}" srcOrd="4" destOrd="0" presId="urn:microsoft.com/office/officeart/2005/8/layout/venn1"/>
    <dgm:cxn modelId="{4E3E58D3-F9C3-E642-B649-561EB0FF1998}" type="presParOf" srcId="{8D6911ED-1AAB-9945-A520-29654FACAF4C}" destId="{AA954FD8-1FA8-AB47-9186-D4169126F47F}" srcOrd="5" destOrd="0" presId="urn:microsoft.com/office/officeart/2005/8/layout/venn1"/>
    <dgm:cxn modelId="{14F5B1EB-E5EC-9B4B-B92E-96B2DD75992E}" type="presParOf" srcId="{8D6911ED-1AAB-9945-A520-29654FACAF4C}" destId="{A9ACF485-2BA8-7645-A175-01B4BC9D0D74}" srcOrd="6" destOrd="0" presId="urn:microsoft.com/office/officeart/2005/8/layout/venn1"/>
    <dgm:cxn modelId="{AD87FE8B-83EA-1748-8FD3-D84F79D3863F}" type="presParOf" srcId="{8D6911ED-1AAB-9945-A520-29654FACAF4C}" destId="{135EAF30-8CF9-7E49-94D5-ADE664E71A18}" srcOrd="7" destOrd="0" presId="urn:microsoft.com/office/officeart/2005/8/layout/venn1"/>
    <dgm:cxn modelId="{15C4C8C9-BFB5-2044-9C84-BA64358D9FB7}" type="presParOf" srcId="{8D6911ED-1AAB-9945-A520-29654FACAF4C}" destId="{AF3E3E41-E75B-F649-BB28-093D50708A0B}" srcOrd="8" destOrd="0" presId="urn:microsoft.com/office/officeart/2005/8/layout/venn1"/>
    <dgm:cxn modelId="{1A0FD56E-B17D-7447-BDDF-506909F58961}" type="presParOf" srcId="{8D6911ED-1AAB-9945-A520-29654FACAF4C}" destId="{E922FD57-5AE8-9242-9B1C-F3814A0776AA}"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A101C6-FE3B-A34C-A0FA-5F8630E9A8D8}">
      <dsp:nvSpPr>
        <dsp:cNvPr id="0" name=""/>
        <dsp:cNvSpPr/>
      </dsp:nvSpPr>
      <dsp:spPr>
        <a:xfrm>
          <a:off x="1373" y="802010"/>
          <a:ext cx="2249521" cy="2249521"/>
        </a:xfrm>
        <a:prstGeom prst="ellipse">
          <a:avLst/>
        </a:prstGeom>
        <a:solidFill>
          <a:schemeClr val="accent1">
            <a:hueOff val="0"/>
            <a:satOff val="0"/>
            <a:lumOff val="0"/>
            <a:alpha val="9542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3799" tIns="19050" rIns="123799"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Experienced with the specific coachable skill</a:t>
          </a:r>
          <a:endParaRPr lang="en-US" sz="1500" kern="1200" dirty="0"/>
        </a:p>
      </dsp:txBody>
      <dsp:txXfrm>
        <a:off x="330808" y="1131445"/>
        <a:ext cx="1590651" cy="1590651"/>
      </dsp:txXfrm>
    </dsp:sp>
    <dsp:sp modelId="{D0BDAC30-EC1C-4D47-870E-6738C8EC90D8}">
      <dsp:nvSpPr>
        <dsp:cNvPr id="0" name=""/>
        <dsp:cNvSpPr/>
      </dsp:nvSpPr>
      <dsp:spPr>
        <a:xfrm>
          <a:off x="1800990" y="802010"/>
          <a:ext cx="2249521" cy="2249521"/>
        </a:xfrm>
        <a:prstGeom prst="ellipse">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3799" tIns="20320" rIns="123799"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Committed to continuous learning &amp; improvement</a:t>
          </a:r>
        </a:p>
      </dsp:txBody>
      <dsp:txXfrm>
        <a:off x="2130425" y="1131445"/>
        <a:ext cx="1590651" cy="1590651"/>
      </dsp:txXfrm>
    </dsp:sp>
    <dsp:sp modelId="{3E170B97-B627-824E-BBC1-30DF7E764586}">
      <dsp:nvSpPr>
        <dsp:cNvPr id="0" name=""/>
        <dsp:cNvSpPr/>
      </dsp:nvSpPr>
      <dsp:spPr>
        <a:xfrm>
          <a:off x="3600608" y="802010"/>
          <a:ext cx="2249521" cy="2249521"/>
        </a:xfrm>
        <a:prstGeom prst="ellipse">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3799" tIns="20320" rIns="123799"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Available</a:t>
          </a:r>
        </a:p>
      </dsp:txBody>
      <dsp:txXfrm>
        <a:off x="3930043" y="1131445"/>
        <a:ext cx="1590651" cy="1590651"/>
      </dsp:txXfrm>
    </dsp:sp>
    <dsp:sp modelId="{0B73237B-233D-A044-816E-2064758DBC2C}">
      <dsp:nvSpPr>
        <dsp:cNvPr id="0" name=""/>
        <dsp:cNvSpPr/>
      </dsp:nvSpPr>
      <dsp:spPr>
        <a:xfrm>
          <a:off x="5400225" y="802010"/>
          <a:ext cx="2249521" cy="2249521"/>
        </a:xfrm>
        <a:prstGeom prst="ellipse">
          <a:avLst/>
        </a:prstGeom>
        <a:solidFill>
          <a:schemeClr val="accent1">
            <a:hueOff val="0"/>
            <a:satOff val="0"/>
            <a:lumOff val="0"/>
            <a:alpha val="9529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3799" tIns="20320" rIns="123799"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Accessible</a:t>
          </a:r>
        </a:p>
      </dsp:txBody>
      <dsp:txXfrm>
        <a:off x="5729660" y="1131445"/>
        <a:ext cx="1590651" cy="1590651"/>
      </dsp:txXfrm>
    </dsp:sp>
    <dsp:sp modelId="{B4F1B340-2B5F-0F4C-A68B-1E6968B4CF58}">
      <dsp:nvSpPr>
        <dsp:cNvPr id="0" name=""/>
        <dsp:cNvSpPr/>
      </dsp:nvSpPr>
      <dsp:spPr>
        <a:xfrm>
          <a:off x="7199843" y="802010"/>
          <a:ext cx="2249521" cy="2249521"/>
        </a:xfrm>
        <a:prstGeom prst="ellipse">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3799" tIns="20320" rIns="123799"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Skilled at building rapport</a:t>
          </a:r>
        </a:p>
      </dsp:txBody>
      <dsp:txXfrm>
        <a:off x="7529278" y="1131445"/>
        <a:ext cx="1590651" cy="1590651"/>
      </dsp:txXfrm>
    </dsp:sp>
    <dsp:sp modelId="{EEC69FFB-0D32-2D4D-9A9F-48E0F1690802}">
      <dsp:nvSpPr>
        <dsp:cNvPr id="0" name=""/>
        <dsp:cNvSpPr/>
      </dsp:nvSpPr>
      <dsp:spPr>
        <a:xfrm>
          <a:off x="8999460" y="802010"/>
          <a:ext cx="2249521" cy="2249521"/>
        </a:xfrm>
        <a:prstGeom prst="ellipse">
          <a:avLst/>
        </a:prstGeom>
        <a:solidFill>
          <a:schemeClr val="accent1">
            <a:hueOff val="0"/>
            <a:satOff val="0"/>
            <a:lumOff val="0"/>
            <a:alpha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3799" tIns="20320" rIns="123799"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Assertive yet not "pushy'</a:t>
          </a:r>
        </a:p>
      </dsp:txBody>
      <dsp:txXfrm>
        <a:off x="9328895" y="1131445"/>
        <a:ext cx="1590651" cy="1590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287F5-3B09-8948-8DBE-E2CB28BF91D0}">
      <dsp:nvSpPr>
        <dsp:cNvPr id="0" name=""/>
        <dsp:cNvSpPr/>
      </dsp:nvSpPr>
      <dsp:spPr>
        <a:xfrm>
          <a:off x="926013" y="1276"/>
          <a:ext cx="1956157" cy="1173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Face-to-Face</a:t>
          </a:r>
        </a:p>
      </dsp:txBody>
      <dsp:txXfrm>
        <a:off x="926013" y="1276"/>
        <a:ext cx="1956157" cy="1173694"/>
      </dsp:txXfrm>
    </dsp:sp>
    <dsp:sp modelId="{CEAAF790-00AD-4C4C-9BD0-8324C78B285E}">
      <dsp:nvSpPr>
        <dsp:cNvPr id="0" name=""/>
        <dsp:cNvSpPr/>
      </dsp:nvSpPr>
      <dsp:spPr>
        <a:xfrm>
          <a:off x="926013" y="1370586"/>
          <a:ext cx="1956157" cy="1173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Virtual</a:t>
          </a:r>
        </a:p>
      </dsp:txBody>
      <dsp:txXfrm>
        <a:off x="926013" y="1370586"/>
        <a:ext cx="1956157" cy="1173694"/>
      </dsp:txXfrm>
    </dsp:sp>
    <dsp:sp modelId="{3BCE77D7-0945-B24F-8827-41E50F4EDB87}">
      <dsp:nvSpPr>
        <dsp:cNvPr id="0" name=""/>
        <dsp:cNvSpPr/>
      </dsp:nvSpPr>
      <dsp:spPr>
        <a:xfrm>
          <a:off x="926013" y="2739896"/>
          <a:ext cx="1956157" cy="1173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Hybrid</a:t>
          </a:r>
        </a:p>
      </dsp:txBody>
      <dsp:txXfrm>
        <a:off x="926013" y="2739896"/>
        <a:ext cx="1956157" cy="1173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287F5-3B09-8948-8DBE-E2CB28BF91D0}">
      <dsp:nvSpPr>
        <dsp:cNvPr id="0" name=""/>
        <dsp:cNvSpPr/>
      </dsp:nvSpPr>
      <dsp:spPr>
        <a:xfrm>
          <a:off x="1103692" y="364"/>
          <a:ext cx="2368247" cy="14209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Individual</a:t>
          </a:r>
        </a:p>
      </dsp:txBody>
      <dsp:txXfrm>
        <a:off x="1103692" y="364"/>
        <a:ext cx="2368247" cy="1420948"/>
      </dsp:txXfrm>
    </dsp:sp>
    <dsp:sp modelId="{CEAAF790-00AD-4C4C-9BD0-8324C78B285E}">
      <dsp:nvSpPr>
        <dsp:cNvPr id="0" name=""/>
        <dsp:cNvSpPr/>
      </dsp:nvSpPr>
      <dsp:spPr>
        <a:xfrm>
          <a:off x="1103692" y="1658137"/>
          <a:ext cx="2368247" cy="14209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Group-Based</a:t>
          </a:r>
        </a:p>
      </dsp:txBody>
      <dsp:txXfrm>
        <a:off x="1103692" y="1658137"/>
        <a:ext cx="2368247" cy="1420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287F5-3B09-8948-8DBE-E2CB28BF91D0}">
      <dsp:nvSpPr>
        <dsp:cNvPr id="0" name=""/>
        <dsp:cNvSpPr/>
      </dsp:nvSpPr>
      <dsp:spPr>
        <a:xfrm>
          <a:off x="733543" y="607"/>
          <a:ext cx="2051172" cy="12307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Monthly</a:t>
          </a:r>
        </a:p>
      </dsp:txBody>
      <dsp:txXfrm>
        <a:off x="733543" y="607"/>
        <a:ext cx="2051172" cy="1230703"/>
      </dsp:txXfrm>
    </dsp:sp>
    <dsp:sp modelId="{CEAAF790-00AD-4C4C-9BD0-8324C78B285E}">
      <dsp:nvSpPr>
        <dsp:cNvPr id="0" name=""/>
        <dsp:cNvSpPr/>
      </dsp:nvSpPr>
      <dsp:spPr>
        <a:xfrm>
          <a:off x="733543" y="1436427"/>
          <a:ext cx="2051172" cy="12307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Weekly</a:t>
          </a:r>
        </a:p>
      </dsp:txBody>
      <dsp:txXfrm>
        <a:off x="733543" y="1436427"/>
        <a:ext cx="2051172" cy="1230703"/>
      </dsp:txXfrm>
    </dsp:sp>
    <dsp:sp modelId="{3BCE77D7-0945-B24F-8827-41E50F4EDB87}">
      <dsp:nvSpPr>
        <dsp:cNvPr id="0" name=""/>
        <dsp:cNvSpPr/>
      </dsp:nvSpPr>
      <dsp:spPr>
        <a:xfrm>
          <a:off x="733543" y="2872248"/>
          <a:ext cx="2051172" cy="12307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Quarterly</a:t>
          </a:r>
        </a:p>
      </dsp:txBody>
      <dsp:txXfrm>
        <a:off x="733543" y="2872248"/>
        <a:ext cx="2051172" cy="12307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4EBDC-D5E9-8241-804B-FAB752A09079}">
      <dsp:nvSpPr>
        <dsp:cNvPr id="0" name=""/>
        <dsp:cNvSpPr/>
      </dsp:nvSpPr>
      <dsp:spPr>
        <a:xfrm>
          <a:off x="847703" y="0"/>
          <a:ext cx="3820682" cy="382068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BB034-E662-2946-8C16-082EDC622930}">
      <dsp:nvSpPr>
        <dsp:cNvPr id="0" name=""/>
        <dsp:cNvSpPr/>
      </dsp:nvSpPr>
      <dsp:spPr>
        <a:xfrm>
          <a:off x="1275038" y="362964"/>
          <a:ext cx="1490065" cy="149006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improved performance</a:t>
          </a:r>
        </a:p>
      </dsp:txBody>
      <dsp:txXfrm>
        <a:off x="1347777" y="435703"/>
        <a:ext cx="1344587" cy="1344587"/>
      </dsp:txXfrm>
    </dsp:sp>
    <dsp:sp modelId="{B4539784-DE87-FD40-9BC5-71FAE418171D}">
      <dsp:nvSpPr>
        <dsp:cNvPr id="0" name=""/>
        <dsp:cNvSpPr/>
      </dsp:nvSpPr>
      <dsp:spPr>
        <a:xfrm>
          <a:off x="2815354" y="362964"/>
          <a:ext cx="1490065" cy="149006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self-efficacy</a:t>
          </a:r>
        </a:p>
      </dsp:txBody>
      <dsp:txXfrm>
        <a:off x="2888093" y="435703"/>
        <a:ext cx="1344587" cy="1344587"/>
      </dsp:txXfrm>
    </dsp:sp>
    <dsp:sp modelId="{2EE5D316-7A17-7B48-BC4B-A6D3D8CDEFF9}">
      <dsp:nvSpPr>
        <dsp:cNvPr id="0" name=""/>
        <dsp:cNvSpPr/>
      </dsp:nvSpPr>
      <dsp:spPr>
        <a:xfrm>
          <a:off x="1210667" y="1967651"/>
          <a:ext cx="1490065" cy="149006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life satisfaction </a:t>
          </a:r>
        </a:p>
      </dsp:txBody>
      <dsp:txXfrm>
        <a:off x="1283406" y="2040390"/>
        <a:ext cx="1344587" cy="1344587"/>
      </dsp:txXfrm>
    </dsp:sp>
    <dsp:sp modelId="{DFDE757B-A294-6D49-B886-3155BF2F73E3}">
      <dsp:nvSpPr>
        <dsp:cNvPr id="0" name=""/>
        <dsp:cNvSpPr/>
      </dsp:nvSpPr>
      <dsp:spPr>
        <a:xfrm>
          <a:off x="2815354" y="1967651"/>
          <a:ext cx="1490065" cy="149006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self-confidence</a:t>
          </a:r>
        </a:p>
      </dsp:txBody>
      <dsp:txXfrm>
        <a:off x="2888093" y="2040390"/>
        <a:ext cx="1344587" cy="13445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4EBDC-D5E9-8241-804B-FAB752A09079}">
      <dsp:nvSpPr>
        <dsp:cNvPr id="0" name=""/>
        <dsp:cNvSpPr/>
      </dsp:nvSpPr>
      <dsp:spPr>
        <a:xfrm>
          <a:off x="767937" y="0"/>
          <a:ext cx="3697185" cy="369718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BB034-E662-2946-8C16-082EDC622930}">
      <dsp:nvSpPr>
        <dsp:cNvPr id="0" name=""/>
        <dsp:cNvSpPr/>
      </dsp:nvSpPr>
      <dsp:spPr>
        <a:xfrm>
          <a:off x="1181460" y="351232"/>
          <a:ext cx="1441902" cy="144190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talent retention</a:t>
          </a:r>
        </a:p>
      </dsp:txBody>
      <dsp:txXfrm>
        <a:off x="1251848" y="421620"/>
        <a:ext cx="1301126" cy="1301126"/>
      </dsp:txXfrm>
    </dsp:sp>
    <dsp:sp modelId="{B4539784-DE87-FD40-9BC5-71FAE418171D}">
      <dsp:nvSpPr>
        <dsp:cNvPr id="0" name=""/>
        <dsp:cNvSpPr/>
      </dsp:nvSpPr>
      <dsp:spPr>
        <a:xfrm>
          <a:off x="2671987" y="351232"/>
          <a:ext cx="1441902" cy="144190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employee engagement</a:t>
          </a:r>
        </a:p>
      </dsp:txBody>
      <dsp:txXfrm>
        <a:off x="2742375" y="421620"/>
        <a:ext cx="1301126" cy="1301126"/>
      </dsp:txXfrm>
    </dsp:sp>
    <dsp:sp modelId="{2EE5D316-7A17-7B48-BC4B-A6D3D8CDEFF9}">
      <dsp:nvSpPr>
        <dsp:cNvPr id="0" name=""/>
        <dsp:cNvSpPr/>
      </dsp:nvSpPr>
      <dsp:spPr>
        <a:xfrm>
          <a:off x="1153573" y="1904050"/>
          <a:ext cx="1441902" cy="144190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customer satisfaction </a:t>
          </a:r>
        </a:p>
      </dsp:txBody>
      <dsp:txXfrm>
        <a:off x="1223961" y="1974438"/>
        <a:ext cx="1301126" cy="1301126"/>
      </dsp:txXfrm>
    </dsp:sp>
    <dsp:sp modelId="{DFDE757B-A294-6D49-B886-3155BF2F73E3}">
      <dsp:nvSpPr>
        <dsp:cNvPr id="0" name=""/>
        <dsp:cNvSpPr/>
      </dsp:nvSpPr>
      <dsp:spPr>
        <a:xfrm>
          <a:off x="2671987" y="1904050"/>
          <a:ext cx="1441902" cy="144190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financial benefits</a:t>
          </a:r>
        </a:p>
      </dsp:txBody>
      <dsp:txXfrm>
        <a:off x="2742375" y="1974438"/>
        <a:ext cx="1301126" cy="13011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46B247-89B4-954A-B46E-645A646AF250}">
      <dsp:nvSpPr>
        <dsp:cNvPr id="0" name=""/>
        <dsp:cNvSpPr/>
      </dsp:nvSpPr>
      <dsp:spPr>
        <a:xfrm>
          <a:off x="4285720" y="2455229"/>
          <a:ext cx="2346097" cy="23460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mn-lt"/>
              <a:cs typeface="Calibri" panose="020F0502020204030204" pitchFamily="34" charset="0"/>
            </a:rPr>
            <a:t>For those that may need assistance with determining their own personal strengths</a:t>
          </a:r>
        </a:p>
      </dsp:txBody>
      <dsp:txXfrm>
        <a:off x="4629298" y="2798807"/>
        <a:ext cx="1658941" cy="1658941"/>
      </dsp:txXfrm>
    </dsp:sp>
    <dsp:sp modelId="{2081660F-91D3-934E-8758-23692780819B}">
      <dsp:nvSpPr>
        <dsp:cNvPr id="0" name=""/>
        <dsp:cNvSpPr/>
      </dsp:nvSpPr>
      <dsp:spPr>
        <a:xfrm rot="11700000">
          <a:off x="2512634" y="2738290"/>
          <a:ext cx="1744697" cy="66863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20E5C0-420A-044E-86AB-0F8575970C33}">
      <dsp:nvSpPr>
        <dsp:cNvPr id="0" name=""/>
        <dsp:cNvSpPr/>
      </dsp:nvSpPr>
      <dsp:spPr>
        <a:xfrm>
          <a:off x="1427962" y="1955311"/>
          <a:ext cx="2228792" cy="17830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n-lt"/>
              <a:cs typeface="Calibri" panose="020F0502020204030204" pitchFamily="34" charset="0"/>
            </a:rPr>
            <a:t>StrengthsFinder</a:t>
          </a:r>
        </a:p>
      </dsp:txBody>
      <dsp:txXfrm>
        <a:off x="1480185" y="2007534"/>
        <a:ext cx="2124346" cy="1678588"/>
      </dsp:txXfrm>
    </dsp:sp>
    <dsp:sp modelId="{A1525061-C01B-AA4D-BA27-8A8687A21B38}">
      <dsp:nvSpPr>
        <dsp:cNvPr id="0" name=""/>
        <dsp:cNvSpPr/>
      </dsp:nvSpPr>
      <dsp:spPr>
        <a:xfrm rot="14700000">
          <a:off x="3679083" y="1348170"/>
          <a:ext cx="1744697" cy="66863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69C2E3-D739-CC45-BEFD-7BF210A6D5F1}">
      <dsp:nvSpPr>
        <dsp:cNvPr id="0" name=""/>
        <dsp:cNvSpPr/>
      </dsp:nvSpPr>
      <dsp:spPr>
        <a:xfrm>
          <a:off x="3068365" y="355"/>
          <a:ext cx="2228792" cy="17830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n-lt"/>
              <a:cs typeface="Calibri" panose="020F0502020204030204" pitchFamily="34" charset="0"/>
            </a:rPr>
            <a:t>Strengthscope</a:t>
          </a:r>
        </a:p>
      </dsp:txBody>
      <dsp:txXfrm>
        <a:off x="3120588" y="52578"/>
        <a:ext cx="2124346" cy="1678588"/>
      </dsp:txXfrm>
    </dsp:sp>
    <dsp:sp modelId="{B1438370-F299-E749-B5E4-07EAD3CE28A3}">
      <dsp:nvSpPr>
        <dsp:cNvPr id="0" name=""/>
        <dsp:cNvSpPr/>
      </dsp:nvSpPr>
      <dsp:spPr>
        <a:xfrm rot="17700000">
          <a:off x="5493756" y="1348170"/>
          <a:ext cx="1744697" cy="66863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334022-D478-0F41-B148-C960AEC8FADC}">
      <dsp:nvSpPr>
        <dsp:cNvPr id="0" name=""/>
        <dsp:cNvSpPr/>
      </dsp:nvSpPr>
      <dsp:spPr>
        <a:xfrm>
          <a:off x="5620379" y="355"/>
          <a:ext cx="2228792" cy="17830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n-lt"/>
              <a:cs typeface="Calibri" panose="020F0502020204030204" pitchFamily="34" charset="0"/>
            </a:rPr>
            <a:t>Values in Action Inventory of Strengths (VIA-IS)</a:t>
          </a:r>
        </a:p>
      </dsp:txBody>
      <dsp:txXfrm>
        <a:off x="5672602" y="52578"/>
        <a:ext cx="2124346" cy="1678588"/>
      </dsp:txXfrm>
    </dsp:sp>
    <dsp:sp modelId="{9A72A15F-701B-B049-A64F-25589CD7BDA1}">
      <dsp:nvSpPr>
        <dsp:cNvPr id="0" name=""/>
        <dsp:cNvSpPr/>
      </dsp:nvSpPr>
      <dsp:spPr>
        <a:xfrm rot="20700000">
          <a:off x="6660205" y="2738290"/>
          <a:ext cx="1744697" cy="66863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E8C511-7206-7740-AF12-D64CE0C9FD11}">
      <dsp:nvSpPr>
        <dsp:cNvPr id="0" name=""/>
        <dsp:cNvSpPr/>
      </dsp:nvSpPr>
      <dsp:spPr>
        <a:xfrm>
          <a:off x="7260782" y="1955311"/>
          <a:ext cx="2228792" cy="17830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n-lt"/>
              <a:cs typeface="Calibri" panose="020F0502020204030204" pitchFamily="34" charset="0"/>
            </a:rPr>
            <a:t>Personality Tests (i.e., Meyers-Briggs)</a:t>
          </a:r>
        </a:p>
      </dsp:txBody>
      <dsp:txXfrm>
        <a:off x="7313005" y="2007534"/>
        <a:ext cx="2124346" cy="16785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EA4F9-FBB2-1A4B-B115-DBEA7F2F359E}">
      <dsp:nvSpPr>
        <dsp:cNvPr id="0" name=""/>
        <dsp:cNvSpPr/>
      </dsp:nvSpPr>
      <dsp:spPr>
        <a:xfrm>
          <a:off x="2911847" y="1862533"/>
          <a:ext cx="1941232" cy="19412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881772C-77FE-8044-B83D-24915943A928}">
      <dsp:nvSpPr>
        <dsp:cNvPr id="0" name=""/>
        <dsp:cNvSpPr/>
      </dsp:nvSpPr>
      <dsp:spPr>
        <a:xfrm>
          <a:off x="2756549" y="281816"/>
          <a:ext cx="2251829" cy="130339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solidFill>
                <a:srgbClr val="132416"/>
              </a:solidFill>
              <a:latin typeface="+mn-lt"/>
              <a:cs typeface="Calibri" panose="020F0502020204030204" pitchFamily="34" charset="0"/>
            </a:rPr>
            <a:t>S</a:t>
          </a:r>
          <a:r>
            <a:rPr lang="en-US" sz="2800" b="1" kern="1200" dirty="0">
              <a:solidFill>
                <a:srgbClr val="132416"/>
              </a:solidFill>
              <a:latin typeface="+mn-lt"/>
              <a:cs typeface="Calibri" panose="020F0502020204030204" pitchFamily="34" charset="0"/>
            </a:rPr>
            <a:t>pecific</a:t>
          </a:r>
          <a:r>
            <a:rPr lang="en-US" sz="3500" kern="1200" dirty="0">
              <a:latin typeface="+mn-lt"/>
              <a:cs typeface="Calibri" panose="020F0502020204030204" pitchFamily="34" charset="0"/>
            </a:rPr>
            <a:t> </a:t>
          </a:r>
        </a:p>
      </dsp:txBody>
      <dsp:txXfrm>
        <a:off x="2756549" y="281816"/>
        <a:ext cx="2251829" cy="1303398"/>
      </dsp:txXfrm>
    </dsp:sp>
    <dsp:sp modelId="{82561F0E-77E0-5242-8E0B-CD68CBD8A79F}">
      <dsp:nvSpPr>
        <dsp:cNvPr id="0" name=""/>
        <dsp:cNvSpPr/>
      </dsp:nvSpPr>
      <dsp:spPr>
        <a:xfrm>
          <a:off x="3650292" y="2398868"/>
          <a:ext cx="1941232" cy="19412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714F844-23A2-D74A-B6D4-D362A06EECAD}">
      <dsp:nvSpPr>
        <dsp:cNvPr id="0" name=""/>
        <dsp:cNvSpPr/>
      </dsp:nvSpPr>
      <dsp:spPr>
        <a:xfrm>
          <a:off x="5746046" y="2001193"/>
          <a:ext cx="2018881" cy="14143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solidFill>
                <a:srgbClr val="132416"/>
              </a:solidFill>
              <a:latin typeface="+mn-lt"/>
              <a:cs typeface="Calibri" panose="020F0502020204030204" pitchFamily="34" charset="0"/>
            </a:rPr>
            <a:t>M</a:t>
          </a:r>
          <a:r>
            <a:rPr lang="en-US" sz="2800" b="1" kern="1200" dirty="0">
              <a:solidFill>
                <a:srgbClr val="132416"/>
              </a:solidFill>
              <a:latin typeface="+mn-lt"/>
              <a:cs typeface="Calibri" panose="020F0502020204030204" pitchFamily="34" charset="0"/>
            </a:rPr>
            <a:t>easurable</a:t>
          </a:r>
        </a:p>
      </dsp:txBody>
      <dsp:txXfrm>
        <a:off x="5746046" y="2001193"/>
        <a:ext cx="2018881" cy="1414326"/>
      </dsp:txXfrm>
    </dsp:sp>
    <dsp:sp modelId="{F01EA465-8F8A-F14F-AA42-F680CD08F280}">
      <dsp:nvSpPr>
        <dsp:cNvPr id="0" name=""/>
        <dsp:cNvSpPr/>
      </dsp:nvSpPr>
      <dsp:spPr>
        <a:xfrm>
          <a:off x="3368425" y="3267431"/>
          <a:ext cx="1941232" cy="19412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A954FD8-1FA8-AB47-9186-D4169126F47F}">
      <dsp:nvSpPr>
        <dsp:cNvPr id="0" name=""/>
        <dsp:cNvSpPr/>
      </dsp:nvSpPr>
      <dsp:spPr>
        <a:xfrm>
          <a:off x="5435449" y="4413867"/>
          <a:ext cx="2018881" cy="14143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solidFill>
                <a:srgbClr val="132416"/>
              </a:solidFill>
              <a:latin typeface="+mn-lt"/>
              <a:cs typeface="Calibri" panose="020F0502020204030204" pitchFamily="34" charset="0"/>
            </a:rPr>
            <a:t>A</a:t>
          </a:r>
          <a:r>
            <a:rPr lang="en-US" sz="2800" b="1" kern="1200" dirty="0">
              <a:solidFill>
                <a:srgbClr val="132416"/>
              </a:solidFill>
              <a:latin typeface="+mn-lt"/>
              <a:cs typeface="Calibri" panose="020F0502020204030204" pitchFamily="34" charset="0"/>
            </a:rPr>
            <a:t>ttainable</a:t>
          </a:r>
        </a:p>
      </dsp:txBody>
      <dsp:txXfrm>
        <a:off x="5435449" y="4413867"/>
        <a:ext cx="2018881" cy="1414326"/>
      </dsp:txXfrm>
    </dsp:sp>
    <dsp:sp modelId="{A9ACF485-2BA8-7645-A175-01B4BC9D0D74}">
      <dsp:nvSpPr>
        <dsp:cNvPr id="0" name=""/>
        <dsp:cNvSpPr/>
      </dsp:nvSpPr>
      <dsp:spPr>
        <a:xfrm>
          <a:off x="2455270" y="3267431"/>
          <a:ext cx="1941232" cy="19412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35EAF30-8CF9-7E49-94D5-ADE664E71A18}">
      <dsp:nvSpPr>
        <dsp:cNvPr id="0" name=""/>
        <dsp:cNvSpPr/>
      </dsp:nvSpPr>
      <dsp:spPr>
        <a:xfrm>
          <a:off x="310597" y="4413867"/>
          <a:ext cx="2018881" cy="14143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solidFill>
                <a:srgbClr val="132416"/>
              </a:solidFill>
              <a:latin typeface="+mn-lt"/>
              <a:cs typeface="Calibri" panose="020F0502020204030204" pitchFamily="34" charset="0"/>
            </a:rPr>
            <a:t>R</a:t>
          </a:r>
          <a:r>
            <a:rPr lang="en-US" sz="2800" b="1" kern="1200" dirty="0">
              <a:solidFill>
                <a:srgbClr val="132416"/>
              </a:solidFill>
              <a:latin typeface="+mn-lt"/>
              <a:cs typeface="Calibri" panose="020F0502020204030204" pitchFamily="34" charset="0"/>
            </a:rPr>
            <a:t>elevant</a:t>
          </a:r>
        </a:p>
      </dsp:txBody>
      <dsp:txXfrm>
        <a:off x="310597" y="4413867"/>
        <a:ext cx="2018881" cy="1414326"/>
      </dsp:txXfrm>
    </dsp:sp>
    <dsp:sp modelId="{AF3E3E41-E75B-F649-BB28-093D50708A0B}">
      <dsp:nvSpPr>
        <dsp:cNvPr id="0" name=""/>
        <dsp:cNvSpPr/>
      </dsp:nvSpPr>
      <dsp:spPr>
        <a:xfrm>
          <a:off x="2173403" y="2398868"/>
          <a:ext cx="1941232" cy="19412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922FD57-5AE8-9242-9B1C-F3814A0776AA}">
      <dsp:nvSpPr>
        <dsp:cNvPr id="0" name=""/>
        <dsp:cNvSpPr/>
      </dsp:nvSpPr>
      <dsp:spPr>
        <a:xfrm>
          <a:off x="0" y="2001193"/>
          <a:ext cx="2018881" cy="141432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u="sng" kern="1200" dirty="0">
              <a:solidFill>
                <a:srgbClr val="000000"/>
              </a:solidFill>
              <a:latin typeface="+mn-lt"/>
              <a:cs typeface="Calibri" panose="020F0502020204030204" pitchFamily="34" charset="0"/>
            </a:rPr>
            <a:t>T</a:t>
          </a:r>
          <a:r>
            <a:rPr lang="en-US" sz="2800" b="1" kern="1200" dirty="0">
              <a:solidFill>
                <a:srgbClr val="000000"/>
              </a:solidFill>
              <a:latin typeface="+mn-lt"/>
              <a:cs typeface="Calibri" panose="020F0502020204030204" pitchFamily="34" charset="0"/>
            </a:rPr>
            <a:t>ime-bound</a:t>
          </a:r>
        </a:p>
      </dsp:txBody>
      <dsp:txXfrm>
        <a:off x="0" y="2001193"/>
        <a:ext cx="2018881" cy="1414326"/>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F21E0C-A76B-4849-9996-F177B4C38097}"/>
              </a:ext>
            </a:extLst>
          </p:cNvPr>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F497A2-B573-DA49-B911-E3D551624B22}"/>
              </a:ext>
            </a:extLst>
          </p:cNvPr>
          <p:cNvSpPr>
            <a:spLocks noGrp="1"/>
          </p:cNvSpPr>
          <p:nvPr>
            <p:ph type="dt" sz="quarter" idx="1"/>
          </p:nvPr>
        </p:nvSpPr>
        <p:spPr>
          <a:xfrm>
            <a:off x="4008705" y="0"/>
            <a:ext cx="3066733" cy="470098"/>
          </a:xfrm>
          <a:prstGeom prst="rect">
            <a:avLst/>
          </a:prstGeom>
        </p:spPr>
        <p:txBody>
          <a:bodyPr vert="horz" lIns="93973" tIns="46986" rIns="93973" bIns="46986" rtlCol="0"/>
          <a:lstStyle>
            <a:lvl1pPr algn="r">
              <a:defRPr sz="1200"/>
            </a:lvl1pPr>
          </a:lstStyle>
          <a:p>
            <a:fld id="{0DECF258-C5C2-474F-B9DC-A64CB8D46CA3}" type="datetimeFigureOut">
              <a:rPr lang="en-US" smtClean="0"/>
              <a:t>6/17/2025</a:t>
            </a:fld>
            <a:endParaRPr lang="en-US" dirty="0"/>
          </a:p>
        </p:txBody>
      </p:sp>
      <p:sp>
        <p:nvSpPr>
          <p:cNvPr id="4" name="Footer Placeholder 3">
            <a:extLst>
              <a:ext uri="{FF2B5EF4-FFF2-40B4-BE49-F238E27FC236}">
                <a16:creationId xmlns:a16="http://schemas.microsoft.com/office/drawing/2014/main" id="{CEFA2547-0B40-7944-AB89-64E690E7464C}"/>
              </a:ext>
            </a:extLst>
          </p:cNvPr>
          <p:cNvSpPr>
            <a:spLocks noGrp="1"/>
          </p:cNvSpPr>
          <p:nvPr>
            <p:ph type="ftr" sz="quarter" idx="2"/>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E0E9D8-361C-D94A-AA67-4A8AEF40C663}"/>
              </a:ext>
            </a:extLst>
          </p:cNvPr>
          <p:cNvSpPr>
            <a:spLocks noGrp="1"/>
          </p:cNvSpPr>
          <p:nvPr>
            <p:ph type="sldNum" sz="quarter" idx="3"/>
          </p:nvPr>
        </p:nvSpPr>
        <p:spPr>
          <a:xfrm>
            <a:off x="4008705" y="8899328"/>
            <a:ext cx="3066733" cy="470097"/>
          </a:xfrm>
          <a:prstGeom prst="rect">
            <a:avLst/>
          </a:prstGeom>
        </p:spPr>
        <p:txBody>
          <a:bodyPr vert="horz" lIns="93973" tIns="46986" rIns="93973" bIns="46986" rtlCol="0" anchor="b"/>
          <a:lstStyle>
            <a:lvl1pPr algn="r">
              <a:defRPr sz="1200"/>
            </a:lvl1pPr>
          </a:lstStyle>
          <a:p>
            <a:fld id="{818F5454-C08A-1249-9C25-7A39A92DB51D}" type="slidenum">
              <a:rPr lang="en-US" smtClean="0"/>
              <a:t>‹#›</a:t>
            </a:fld>
            <a:endParaRPr lang="en-US" dirty="0"/>
          </a:p>
        </p:txBody>
      </p:sp>
    </p:spTree>
    <p:extLst>
      <p:ext uri="{BB962C8B-B14F-4D97-AF65-F5344CB8AC3E}">
        <p14:creationId xmlns:p14="http://schemas.microsoft.com/office/powerpoint/2010/main" val="327896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dirty="0"/>
          </a:p>
        </p:txBody>
      </p:sp>
      <p:sp>
        <p:nvSpPr>
          <p:cNvPr id="3" name="Date Placeholder 2"/>
          <p:cNvSpPr>
            <a:spLocks noGrp="1"/>
          </p:cNvSpPr>
          <p:nvPr>
            <p:ph type="dt" idx="1"/>
          </p:nvPr>
        </p:nvSpPr>
        <p:spPr>
          <a:xfrm>
            <a:off x="4008705" y="0"/>
            <a:ext cx="3066733" cy="470098"/>
          </a:xfrm>
          <a:prstGeom prst="rect">
            <a:avLst/>
          </a:prstGeom>
        </p:spPr>
        <p:txBody>
          <a:bodyPr vert="horz" lIns="93973" tIns="46986" rIns="93973" bIns="46986" rtlCol="0"/>
          <a:lstStyle>
            <a:lvl1pPr algn="r">
              <a:defRPr sz="1200"/>
            </a:lvl1pPr>
          </a:lstStyle>
          <a:p>
            <a:fld id="{B20CD6FD-8939-E446-97DE-A915BD86056B}" type="datetimeFigureOut">
              <a:rPr lang="en-US" smtClean="0"/>
              <a:t>6/17/2025</a:t>
            </a:fld>
            <a:endParaRPr lang="en-US" dirty="0"/>
          </a:p>
        </p:txBody>
      </p:sp>
      <p:sp>
        <p:nvSpPr>
          <p:cNvPr id="4" name="Slide Image Placeholder 3"/>
          <p:cNvSpPr>
            <a:spLocks noGrp="1" noRot="1" noChangeAspect="1"/>
          </p:cNvSpPr>
          <p:nvPr>
            <p:ph type="sldImg" idx="2"/>
          </p:nvPr>
        </p:nvSpPr>
        <p:spPr>
          <a:xfrm>
            <a:off x="727075" y="1171575"/>
            <a:ext cx="5622925" cy="3162300"/>
          </a:xfrm>
          <a:prstGeom prst="rect">
            <a:avLst/>
          </a:prstGeom>
          <a:noFill/>
          <a:ln w="12700">
            <a:solidFill>
              <a:prstClr val="black"/>
            </a:solidFill>
          </a:ln>
        </p:spPr>
        <p:txBody>
          <a:bodyPr vert="horz" lIns="93973" tIns="46986" rIns="93973" bIns="46986" rtlCol="0" anchor="ctr"/>
          <a:lstStyle/>
          <a:p>
            <a:endParaRPr lang="en-US" dirty="0"/>
          </a:p>
        </p:txBody>
      </p:sp>
      <p:sp>
        <p:nvSpPr>
          <p:cNvPr id="5" name="Notes Placeholder 4"/>
          <p:cNvSpPr>
            <a:spLocks noGrp="1"/>
          </p:cNvSpPr>
          <p:nvPr>
            <p:ph type="body" sz="quarter" idx="3"/>
          </p:nvPr>
        </p:nvSpPr>
        <p:spPr>
          <a:xfrm>
            <a:off x="707708" y="4509036"/>
            <a:ext cx="5661660" cy="3689211"/>
          </a:xfrm>
          <a:prstGeom prst="rect">
            <a:avLst/>
          </a:prstGeom>
        </p:spPr>
        <p:txBody>
          <a:bodyPr vert="horz" lIns="93973" tIns="46986" rIns="93973" bIns="469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9328"/>
            <a:ext cx="3066733" cy="470097"/>
          </a:xfrm>
          <a:prstGeom prst="rect">
            <a:avLst/>
          </a:prstGeom>
        </p:spPr>
        <p:txBody>
          <a:bodyPr vert="horz" lIns="93973" tIns="46986" rIns="93973" bIns="469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9328"/>
            <a:ext cx="3066733" cy="470097"/>
          </a:xfrm>
          <a:prstGeom prst="rect">
            <a:avLst/>
          </a:prstGeom>
        </p:spPr>
        <p:txBody>
          <a:bodyPr vert="horz" lIns="93973" tIns="46986" rIns="93973" bIns="46986" rtlCol="0" anchor="b"/>
          <a:lstStyle>
            <a:lvl1pPr algn="r">
              <a:defRPr sz="1200"/>
            </a:lvl1pPr>
          </a:lstStyle>
          <a:p>
            <a:fld id="{3A0118BB-7F45-9E44-8B81-2FEC851E0AF6}" type="slidenum">
              <a:rPr lang="en-US" smtClean="0"/>
              <a:t>‹#›</a:t>
            </a:fld>
            <a:endParaRPr lang="en-US" dirty="0"/>
          </a:p>
        </p:txBody>
      </p:sp>
    </p:spTree>
    <p:extLst>
      <p:ext uri="{BB962C8B-B14F-4D97-AF65-F5344CB8AC3E}">
        <p14:creationId xmlns:p14="http://schemas.microsoft.com/office/powerpoint/2010/main" val="2427540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4.sv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14.svg"/></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1</a:t>
            </a:fld>
            <a:endParaRPr lang="en-US" dirty="0"/>
          </a:p>
        </p:txBody>
      </p:sp>
    </p:spTree>
    <p:extLst>
      <p:ext uri="{BB962C8B-B14F-4D97-AF65-F5344CB8AC3E}">
        <p14:creationId xmlns:p14="http://schemas.microsoft.com/office/powerpoint/2010/main" val="1164491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10</a:t>
            </a:fld>
            <a:endParaRPr lang="en-US" dirty="0"/>
          </a:p>
        </p:txBody>
      </p:sp>
    </p:spTree>
    <p:extLst>
      <p:ext uri="{BB962C8B-B14F-4D97-AF65-F5344CB8AC3E}">
        <p14:creationId xmlns:p14="http://schemas.microsoft.com/office/powerpoint/2010/main" val="4119831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C5C10-D223-6668-3C54-AD6D1B2F4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D4F299-BC13-20C9-5551-85470237B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DCE5D-DAC2-FCCB-7599-DB078FCFFC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CDAA8E-5877-6E66-639C-0705B8828A45}"/>
              </a:ext>
            </a:extLst>
          </p:cNvPr>
          <p:cNvSpPr>
            <a:spLocks noGrp="1"/>
          </p:cNvSpPr>
          <p:nvPr>
            <p:ph type="sldNum" sz="quarter" idx="5"/>
          </p:nvPr>
        </p:nvSpPr>
        <p:spPr/>
        <p:txBody>
          <a:bodyPr/>
          <a:lstStyle/>
          <a:p>
            <a:fld id="{3A0118BB-7F45-9E44-8B81-2FEC851E0AF6}" type="slidenum">
              <a:rPr lang="en-US" smtClean="0"/>
              <a:t>11</a:t>
            </a:fld>
            <a:endParaRPr lang="en-US" dirty="0"/>
          </a:p>
        </p:txBody>
      </p:sp>
    </p:spTree>
    <p:extLst>
      <p:ext uri="{BB962C8B-B14F-4D97-AF65-F5344CB8AC3E}">
        <p14:creationId xmlns:p14="http://schemas.microsoft.com/office/powerpoint/2010/main" val="1184643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12</a:t>
            </a:fld>
            <a:endParaRPr lang="en-US" dirty="0"/>
          </a:p>
        </p:txBody>
      </p:sp>
    </p:spTree>
    <p:extLst>
      <p:ext uri="{BB962C8B-B14F-4D97-AF65-F5344CB8AC3E}">
        <p14:creationId xmlns:p14="http://schemas.microsoft.com/office/powerpoint/2010/main" val="96379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13</a:t>
            </a:fld>
            <a:endParaRPr lang="en-US" dirty="0"/>
          </a:p>
        </p:txBody>
      </p:sp>
    </p:spTree>
    <p:extLst>
      <p:ext uri="{BB962C8B-B14F-4D97-AF65-F5344CB8AC3E}">
        <p14:creationId xmlns:p14="http://schemas.microsoft.com/office/powerpoint/2010/main" val="1687756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BAF11-5285-7411-2F9E-DA3BCE04E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7F94E-C9E9-229A-CA3D-2611675E4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4F911-35F0-1E01-6962-2D5CD84199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A1652A-2BDA-BA6F-11F0-275E291340C4}"/>
              </a:ext>
            </a:extLst>
          </p:cNvPr>
          <p:cNvSpPr>
            <a:spLocks noGrp="1"/>
          </p:cNvSpPr>
          <p:nvPr>
            <p:ph type="sldNum" sz="quarter" idx="5"/>
          </p:nvPr>
        </p:nvSpPr>
        <p:spPr/>
        <p:txBody>
          <a:bodyPr/>
          <a:lstStyle/>
          <a:p>
            <a:fld id="{3A0118BB-7F45-9E44-8B81-2FEC851E0AF6}" type="slidenum">
              <a:rPr lang="en-US" smtClean="0"/>
              <a:t>14</a:t>
            </a:fld>
            <a:endParaRPr lang="en-US" dirty="0"/>
          </a:p>
        </p:txBody>
      </p:sp>
    </p:spTree>
    <p:extLst>
      <p:ext uri="{BB962C8B-B14F-4D97-AF65-F5344CB8AC3E}">
        <p14:creationId xmlns:p14="http://schemas.microsoft.com/office/powerpoint/2010/main" val="1827302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15</a:t>
            </a:fld>
            <a:endParaRPr lang="en-US" dirty="0"/>
          </a:p>
        </p:txBody>
      </p:sp>
    </p:spTree>
    <p:extLst>
      <p:ext uri="{BB962C8B-B14F-4D97-AF65-F5344CB8AC3E}">
        <p14:creationId xmlns:p14="http://schemas.microsoft.com/office/powerpoint/2010/main" val="395889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16</a:t>
            </a:fld>
            <a:endParaRPr lang="en-US" dirty="0"/>
          </a:p>
        </p:txBody>
      </p:sp>
    </p:spTree>
    <p:extLst>
      <p:ext uri="{BB962C8B-B14F-4D97-AF65-F5344CB8AC3E}">
        <p14:creationId xmlns:p14="http://schemas.microsoft.com/office/powerpoint/2010/main" val="3709295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17</a:t>
            </a:fld>
            <a:endParaRPr lang="en-US" dirty="0"/>
          </a:p>
        </p:txBody>
      </p:sp>
    </p:spTree>
    <p:extLst>
      <p:ext uri="{BB962C8B-B14F-4D97-AF65-F5344CB8AC3E}">
        <p14:creationId xmlns:p14="http://schemas.microsoft.com/office/powerpoint/2010/main" val="3023148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F08E8-9E56-5C01-24A1-7DD5839B2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18415-AB94-30BF-9835-806654D2F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F1FC9-5178-5E95-4DE5-2D5D83A2EE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4B7DF9-ACCE-7998-7B96-7E5BA55C1A39}"/>
              </a:ext>
            </a:extLst>
          </p:cNvPr>
          <p:cNvSpPr>
            <a:spLocks noGrp="1"/>
          </p:cNvSpPr>
          <p:nvPr>
            <p:ph type="sldNum" sz="quarter" idx="5"/>
          </p:nvPr>
        </p:nvSpPr>
        <p:spPr/>
        <p:txBody>
          <a:bodyPr/>
          <a:lstStyle/>
          <a:p>
            <a:fld id="{3A0118BB-7F45-9E44-8B81-2FEC851E0AF6}" type="slidenum">
              <a:rPr lang="en-US" smtClean="0"/>
              <a:t>18</a:t>
            </a:fld>
            <a:endParaRPr lang="en-US" dirty="0"/>
          </a:p>
        </p:txBody>
      </p:sp>
    </p:spTree>
    <p:extLst>
      <p:ext uri="{BB962C8B-B14F-4D97-AF65-F5344CB8AC3E}">
        <p14:creationId xmlns:p14="http://schemas.microsoft.com/office/powerpoint/2010/main" val="3846170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19</a:t>
            </a:fld>
            <a:endParaRPr lang="en-US" dirty="0"/>
          </a:p>
        </p:txBody>
      </p:sp>
    </p:spTree>
    <p:extLst>
      <p:ext uri="{BB962C8B-B14F-4D97-AF65-F5344CB8AC3E}">
        <p14:creationId xmlns:p14="http://schemas.microsoft.com/office/powerpoint/2010/main" val="50202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2D1FDA-5082-4640-BD65-9AB67A79DBDD}" type="slidenum">
              <a:rPr lang="en-US" smtClean="0"/>
              <a:t>2</a:t>
            </a:fld>
            <a:endParaRPr lang="en-US" dirty="0"/>
          </a:p>
        </p:txBody>
      </p:sp>
      <p:pic>
        <p:nvPicPr>
          <p:cNvPr id="6" name="Graphic 5">
            <a:extLst>
              <a:ext uri="{FF2B5EF4-FFF2-40B4-BE49-F238E27FC236}">
                <a16:creationId xmlns:a16="http://schemas.microsoft.com/office/drawing/2014/main" id="{5410E752-098A-0B68-5418-C451C23C4B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708350"/>
            <a:ext cx="7077075" cy="3952726"/>
          </a:xfrm>
          <a:prstGeom prst="rect">
            <a:avLst/>
          </a:prstGeom>
        </p:spPr>
      </p:pic>
    </p:spTree>
    <p:extLst>
      <p:ext uri="{BB962C8B-B14F-4D97-AF65-F5344CB8AC3E}">
        <p14:creationId xmlns:p14="http://schemas.microsoft.com/office/powerpoint/2010/main" val="2254148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20</a:t>
            </a:fld>
            <a:endParaRPr lang="en-US" dirty="0"/>
          </a:p>
        </p:txBody>
      </p:sp>
    </p:spTree>
    <p:extLst>
      <p:ext uri="{BB962C8B-B14F-4D97-AF65-F5344CB8AC3E}">
        <p14:creationId xmlns:p14="http://schemas.microsoft.com/office/powerpoint/2010/main" val="1277177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21</a:t>
            </a:fld>
            <a:endParaRPr lang="en-US" dirty="0"/>
          </a:p>
        </p:txBody>
      </p:sp>
    </p:spTree>
    <p:extLst>
      <p:ext uri="{BB962C8B-B14F-4D97-AF65-F5344CB8AC3E}">
        <p14:creationId xmlns:p14="http://schemas.microsoft.com/office/powerpoint/2010/main" val="2174166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22</a:t>
            </a:fld>
            <a:endParaRPr lang="en-US" dirty="0"/>
          </a:p>
        </p:txBody>
      </p:sp>
    </p:spTree>
    <p:extLst>
      <p:ext uri="{BB962C8B-B14F-4D97-AF65-F5344CB8AC3E}">
        <p14:creationId xmlns:p14="http://schemas.microsoft.com/office/powerpoint/2010/main" val="3402019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23</a:t>
            </a:fld>
            <a:endParaRPr lang="en-US" dirty="0"/>
          </a:p>
        </p:txBody>
      </p:sp>
    </p:spTree>
    <p:extLst>
      <p:ext uri="{BB962C8B-B14F-4D97-AF65-F5344CB8AC3E}">
        <p14:creationId xmlns:p14="http://schemas.microsoft.com/office/powerpoint/2010/main" val="1786414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24</a:t>
            </a:fld>
            <a:endParaRPr lang="en-US" dirty="0"/>
          </a:p>
        </p:txBody>
      </p:sp>
    </p:spTree>
    <p:extLst>
      <p:ext uri="{BB962C8B-B14F-4D97-AF65-F5344CB8AC3E}">
        <p14:creationId xmlns:p14="http://schemas.microsoft.com/office/powerpoint/2010/main" val="3925092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25</a:t>
            </a:fld>
            <a:endParaRPr lang="en-US" dirty="0"/>
          </a:p>
        </p:txBody>
      </p:sp>
    </p:spTree>
    <p:extLst>
      <p:ext uri="{BB962C8B-B14F-4D97-AF65-F5344CB8AC3E}">
        <p14:creationId xmlns:p14="http://schemas.microsoft.com/office/powerpoint/2010/main" val="38760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26</a:t>
            </a:fld>
            <a:endParaRPr lang="en-US" dirty="0"/>
          </a:p>
        </p:txBody>
      </p:sp>
    </p:spTree>
    <p:extLst>
      <p:ext uri="{BB962C8B-B14F-4D97-AF65-F5344CB8AC3E}">
        <p14:creationId xmlns:p14="http://schemas.microsoft.com/office/powerpoint/2010/main" val="1430070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27</a:t>
            </a:fld>
            <a:endParaRPr lang="en-US" dirty="0"/>
          </a:p>
        </p:txBody>
      </p:sp>
    </p:spTree>
    <p:extLst>
      <p:ext uri="{BB962C8B-B14F-4D97-AF65-F5344CB8AC3E}">
        <p14:creationId xmlns:p14="http://schemas.microsoft.com/office/powerpoint/2010/main" val="10997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28</a:t>
            </a:fld>
            <a:endParaRPr lang="en-US" dirty="0"/>
          </a:p>
        </p:txBody>
      </p:sp>
    </p:spTree>
    <p:extLst>
      <p:ext uri="{BB962C8B-B14F-4D97-AF65-F5344CB8AC3E}">
        <p14:creationId xmlns:p14="http://schemas.microsoft.com/office/powerpoint/2010/main" val="4114879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29</a:t>
            </a:fld>
            <a:endParaRPr lang="en-US" dirty="0"/>
          </a:p>
        </p:txBody>
      </p:sp>
    </p:spTree>
    <p:extLst>
      <p:ext uri="{BB962C8B-B14F-4D97-AF65-F5344CB8AC3E}">
        <p14:creationId xmlns:p14="http://schemas.microsoft.com/office/powerpoint/2010/main" val="3817460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AFA38-D06E-F047-47A2-EE086E0E1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12D34-5EAD-3E61-8C0A-E433DC8A9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A502D-3545-AF2F-C01D-AA0635579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688520-1181-C6BA-6B1F-748479666616}"/>
              </a:ext>
            </a:extLst>
          </p:cNvPr>
          <p:cNvSpPr>
            <a:spLocks noGrp="1"/>
          </p:cNvSpPr>
          <p:nvPr>
            <p:ph type="sldNum" sz="quarter" idx="5"/>
          </p:nvPr>
        </p:nvSpPr>
        <p:spPr/>
        <p:txBody>
          <a:bodyPr/>
          <a:lstStyle/>
          <a:p>
            <a:fld id="{172D1FDA-5082-4640-BD65-9AB67A79DBDD}" type="slidenum">
              <a:rPr lang="en-US" smtClean="0"/>
              <a:t>3</a:t>
            </a:fld>
            <a:endParaRPr lang="en-US" dirty="0"/>
          </a:p>
        </p:txBody>
      </p:sp>
      <p:pic>
        <p:nvPicPr>
          <p:cNvPr id="6" name="Graphic 5">
            <a:extLst>
              <a:ext uri="{FF2B5EF4-FFF2-40B4-BE49-F238E27FC236}">
                <a16:creationId xmlns:a16="http://schemas.microsoft.com/office/drawing/2014/main" id="{A43A5A0C-67D9-A7E1-2B7C-A0217AA8B0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708350"/>
            <a:ext cx="7077075" cy="3952726"/>
          </a:xfrm>
          <a:prstGeom prst="rect">
            <a:avLst/>
          </a:prstGeom>
        </p:spPr>
      </p:pic>
    </p:spTree>
    <p:extLst>
      <p:ext uri="{BB962C8B-B14F-4D97-AF65-F5344CB8AC3E}">
        <p14:creationId xmlns:p14="http://schemas.microsoft.com/office/powerpoint/2010/main" val="995326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have all handouts ahead of time</a:t>
            </a:r>
          </a:p>
        </p:txBody>
      </p:sp>
      <p:sp>
        <p:nvSpPr>
          <p:cNvPr id="4" name="Slide Number Placeholder 3"/>
          <p:cNvSpPr>
            <a:spLocks noGrp="1"/>
          </p:cNvSpPr>
          <p:nvPr>
            <p:ph type="sldNum" sz="quarter" idx="5"/>
          </p:nvPr>
        </p:nvSpPr>
        <p:spPr/>
        <p:txBody>
          <a:bodyPr/>
          <a:lstStyle/>
          <a:p>
            <a:fld id="{3A0118BB-7F45-9E44-8B81-2FEC851E0AF6}" type="slidenum">
              <a:rPr lang="en-US" smtClean="0"/>
              <a:t>30</a:t>
            </a:fld>
            <a:endParaRPr lang="en-US" dirty="0"/>
          </a:p>
        </p:txBody>
      </p:sp>
    </p:spTree>
    <p:extLst>
      <p:ext uri="{BB962C8B-B14F-4D97-AF65-F5344CB8AC3E}">
        <p14:creationId xmlns:p14="http://schemas.microsoft.com/office/powerpoint/2010/main" val="952629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31</a:t>
            </a:fld>
            <a:endParaRPr lang="en-US" dirty="0"/>
          </a:p>
        </p:txBody>
      </p:sp>
    </p:spTree>
    <p:extLst>
      <p:ext uri="{BB962C8B-B14F-4D97-AF65-F5344CB8AC3E}">
        <p14:creationId xmlns:p14="http://schemas.microsoft.com/office/powerpoint/2010/main" val="428984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32</a:t>
            </a:fld>
            <a:endParaRPr lang="en-US" dirty="0"/>
          </a:p>
        </p:txBody>
      </p:sp>
    </p:spTree>
    <p:extLst>
      <p:ext uri="{BB962C8B-B14F-4D97-AF65-F5344CB8AC3E}">
        <p14:creationId xmlns:p14="http://schemas.microsoft.com/office/powerpoint/2010/main" val="2963230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33</a:t>
            </a:fld>
            <a:endParaRPr lang="en-US" dirty="0"/>
          </a:p>
        </p:txBody>
      </p:sp>
    </p:spTree>
    <p:extLst>
      <p:ext uri="{BB962C8B-B14F-4D97-AF65-F5344CB8AC3E}">
        <p14:creationId xmlns:p14="http://schemas.microsoft.com/office/powerpoint/2010/main" val="1696965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0132-4233-716E-9C9D-2490A8957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1FE1F-CDF6-F2C6-77C4-A8035CB11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CEA6A-9FEB-A6E7-EB49-EDB87A7B51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9AC432-7FF7-6A3C-4AFD-8BD167E2F207}"/>
              </a:ext>
            </a:extLst>
          </p:cNvPr>
          <p:cNvSpPr>
            <a:spLocks noGrp="1"/>
          </p:cNvSpPr>
          <p:nvPr>
            <p:ph type="sldNum" sz="quarter" idx="5"/>
          </p:nvPr>
        </p:nvSpPr>
        <p:spPr/>
        <p:txBody>
          <a:bodyPr/>
          <a:lstStyle/>
          <a:p>
            <a:fld id="{3A0118BB-7F45-9E44-8B81-2FEC851E0AF6}" type="slidenum">
              <a:rPr lang="en-US" smtClean="0"/>
              <a:t>34</a:t>
            </a:fld>
            <a:endParaRPr lang="en-US" dirty="0"/>
          </a:p>
        </p:txBody>
      </p:sp>
    </p:spTree>
    <p:extLst>
      <p:ext uri="{BB962C8B-B14F-4D97-AF65-F5344CB8AC3E}">
        <p14:creationId xmlns:p14="http://schemas.microsoft.com/office/powerpoint/2010/main" val="26723350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35</a:t>
            </a:fld>
            <a:endParaRPr lang="en-US" dirty="0"/>
          </a:p>
        </p:txBody>
      </p:sp>
    </p:spTree>
    <p:extLst>
      <p:ext uri="{BB962C8B-B14F-4D97-AF65-F5344CB8AC3E}">
        <p14:creationId xmlns:p14="http://schemas.microsoft.com/office/powerpoint/2010/main" val="2362340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36</a:t>
            </a:fld>
            <a:endParaRPr lang="en-US" dirty="0"/>
          </a:p>
        </p:txBody>
      </p:sp>
    </p:spTree>
    <p:extLst>
      <p:ext uri="{BB962C8B-B14F-4D97-AF65-F5344CB8AC3E}">
        <p14:creationId xmlns:p14="http://schemas.microsoft.com/office/powerpoint/2010/main" val="1368301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37</a:t>
            </a:fld>
            <a:endParaRPr lang="en-US" dirty="0"/>
          </a:p>
        </p:txBody>
      </p:sp>
    </p:spTree>
    <p:extLst>
      <p:ext uri="{BB962C8B-B14F-4D97-AF65-F5344CB8AC3E}">
        <p14:creationId xmlns:p14="http://schemas.microsoft.com/office/powerpoint/2010/main" val="1150348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859D7-702F-13EE-D646-A9537A9AB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32559-053E-199A-5A88-81F2EA319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FDB1D-4301-F902-451B-24D179AB75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7D5DF8-4D84-7114-2AB8-2D1324851C9A}"/>
              </a:ext>
            </a:extLst>
          </p:cNvPr>
          <p:cNvSpPr>
            <a:spLocks noGrp="1"/>
          </p:cNvSpPr>
          <p:nvPr>
            <p:ph type="sldNum" sz="quarter" idx="5"/>
          </p:nvPr>
        </p:nvSpPr>
        <p:spPr/>
        <p:txBody>
          <a:bodyPr/>
          <a:lstStyle/>
          <a:p>
            <a:fld id="{3A0118BB-7F45-9E44-8B81-2FEC851E0AF6}" type="slidenum">
              <a:rPr lang="en-US" smtClean="0"/>
              <a:t>38</a:t>
            </a:fld>
            <a:endParaRPr lang="en-US" dirty="0"/>
          </a:p>
        </p:txBody>
      </p:sp>
    </p:spTree>
    <p:extLst>
      <p:ext uri="{BB962C8B-B14F-4D97-AF65-F5344CB8AC3E}">
        <p14:creationId xmlns:p14="http://schemas.microsoft.com/office/powerpoint/2010/main" val="2115930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Once each goal is determined, the coach should ask the individual to describe their current level of performance. This is then written in the corresponding box (typically at baseline), individualized to where the person categorizes themself. An exception to this would be if there is no worse outcome than their current status. </a:t>
            </a:r>
          </a:p>
          <a:p>
            <a:endParaRPr lang="en-US" sz="1800" dirty="0">
              <a:latin typeface="Calibri" panose="020F0502020204030204" pitchFamily="34" charset="0"/>
            </a:endParaRPr>
          </a:p>
          <a:p>
            <a:pPr defTabSz="939729">
              <a:defRPr/>
            </a:pPr>
            <a:r>
              <a:rPr lang="en-US" sz="1800" kern="100" dirty="0">
                <a:latin typeface="Calibri" panose="020F0502020204030204" pitchFamily="34" charset="0"/>
                <a:ea typeface="Calibri" panose="020F0502020204030204" pitchFamily="34" charset="0"/>
                <a:cs typeface="Calibri" panose="020F0502020204030204" pitchFamily="34" charset="0"/>
              </a:rPr>
              <a:t>An important feature of goal attainment scaling is its “a priori” establishment of criteria for a “successful outcome.” Criteria are agreed upon by both the individual and the coach so that everyone has a realistic expectation of what is likely to be achieved. For example, considering an individual’s current baseline level of performance (2), S.M.A.R.T. goals should be written at each level to determine what would reflect both improvements (i.e., “3” or “4”) and lack of progress/regression (“1”).</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39</a:t>
            </a:fld>
            <a:endParaRPr lang="en-US" dirty="0"/>
          </a:p>
        </p:txBody>
      </p:sp>
    </p:spTree>
    <p:extLst>
      <p:ext uri="{BB962C8B-B14F-4D97-AF65-F5344CB8AC3E}">
        <p14:creationId xmlns:p14="http://schemas.microsoft.com/office/powerpoint/2010/main" val="8937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4</a:t>
            </a:fld>
            <a:endParaRPr lang="en-US" dirty="0"/>
          </a:p>
        </p:txBody>
      </p:sp>
    </p:spTree>
    <p:extLst>
      <p:ext uri="{BB962C8B-B14F-4D97-AF65-F5344CB8AC3E}">
        <p14:creationId xmlns:p14="http://schemas.microsoft.com/office/powerpoint/2010/main" val="2302213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0C4B-0591-2F92-D3CF-1FEA4097B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8CB92-1C0F-B9A2-0FFF-D4042A2D43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22CDC3-3005-4D21-D9CE-541B0CB3FB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2AF19C-1FBE-2A9B-C9B0-AE5EF616EF3D}"/>
              </a:ext>
            </a:extLst>
          </p:cNvPr>
          <p:cNvSpPr>
            <a:spLocks noGrp="1"/>
          </p:cNvSpPr>
          <p:nvPr>
            <p:ph type="sldNum" sz="quarter" idx="5"/>
          </p:nvPr>
        </p:nvSpPr>
        <p:spPr/>
        <p:txBody>
          <a:bodyPr/>
          <a:lstStyle/>
          <a:p>
            <a:fld id="{3A0118BB-7F45-9E44-8B81-2FEC851E0AF6}" type="slidenum">
              <a:rPr lang="en-US" smtClean="0"/>
              <a:t>40</a:t>
            </a:fld>
            <a:endParaRPr lang="en-US" dirty="0"/>
          </a:p>
        </p:txBody>
      </p:sp>
    </p:spTree>
    <p:extLst>
      <p:ext uri="{BB962C8B-B14F-4D97-AF65-F5344CB8AC3E}">
        <p14:creationId xmlns:p14="http://schemas.microsoft.com/office/powerpoint/2010/main" val="711993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3BEDB-7440-662D-4A7B-F5A161EBA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A2DCC-6C23-3CC6-2F3F-69FE74DC2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66052-5E47-D136-9A80-B2CA8A56DE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35357B-5F32-B1C6-28B9-209E61CA41DB}"/>
              </a:ext>
            </a:extLst>
          </p:cNvPr>
          <p:cNvSpPr>
            <a:spLocks noGrp="1"/>
          </p:cNvSpPr>
          <p:nvPr>
            <p:ph type="sldNum" sz="quarter" idx="5"/>
          </p:nvPr>
        </p:nvSpPr>
        <p:spPr/>
        <p:txBody>
          <a:bodyPr/>
          <a:lstStyle/>
          <a:p>
            <a:fld id="{3A0118BB-7F45-9E44-8B81-2FEC851E0AF6}" type="slidenum">
              <a:rPr lang="en-US" smtClean="0"/>
              <a:t>41</a:t>
            </a:fld>
            <a:endParaRPr lang="en-US" dirty="0"/>
          </a:p>
        </p:txBody>
      </p:sp>
    </p:spTree>
    <p:extLst>
      <p:ext uri="{BB962C8B-B14F-4D97-AF65-F5344CB8AC3E}">
        <p14:creationId xmlns:p14="http://schemas.microsoft.com/office/powerpoint/2010/main" val="2433429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42</a:t>
            </a:fld>
            <a:endParaRPr lang="en-US" dirty="0"/>
          </a:p>
        </p:txBody>
      </p:sp>
    </p:spTree>
    <p:extLst>
      <p:ext uri="{BB962C8B-B14F-4D97-AF65-F5344CB8AC3E}">
        <p14:creationId xmlns:p14="http://schemas.microsoft.com/office/powerpoint/2010/main" val="3489103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F1756-9174-6CE4-5917-1D4E63255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62784-3699-E846-B3A0-98372265D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C6F92-FFCE-ADB7-8CB5-B4B869A164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49A42-12D1-3908-651A-EAC25EAFF722}"/>
              </a:ext>
            </a:extLst>
          </p:cNvPr>
          <p:cNvSpPr>
            <a:spLocks noGrp="1"/>
          </p:cNvSpPr>
          <p:nvPr>
            <p:ph type="sldNum" sz="quarter" idx="5"/>
          </p:nvPr>
        </p:nvSpPr>
        <p:spPr/>
        <p:txBody>
          <a:bodyPr/>
          <a:lstStyle/>
          <a:p>
            <a:fld id="{3A0118BB-7F45-9E44-8B81-2FEC851E0AF6}" type="slidenum">
              <a:rPr lang="en-US" smtClean="0"/>
              <a:t>43</a:t>
            </a:fld>
            <a:endParaRPr lang="en-US" dirty="0"/>
          </a:p>
        </p:txBody>
      </p:sp>
    </p:spTree>
    <p:extLst>
      <p:ext uri="{BB962C8B-B14F-4D97-AF65-F5344CB8AC3E}">
        <p14:creationId xmlns:p14="http://schemas.microsoft.com/office/powerpoint/2010/main" val="3845086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44</a:t>
            </a:fld>
            <a:endParaRPr lang="en-US" dirty="0"/>
          </a:p>
        </p:txBody>
      </p:sp>
    </p:spTree>
    <p:extLst>
      <p:ext uri="{BB962C8B-B14F-4D97-AF65-F5344CB8AC3E}">
        <p14:creationId xmlns:p14="http://schemas.microsoft.com/office/powerpoint/2010/main" val="1736207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45</a:t>
            </a:fld>
            <a:endParaRPr lang="en-US" dirty="0"/>
          </a:p>
        </p:txBody>
      </p:sp>
    </p:spTree>
    <p:extLst>
      <p:ext uri="{BB962C8B-B14F-4D97-AF65-F5344CB8AC3E}">
        <p14:creationId xmlns:p14="http://schemas.microsoft.com/office/powerpoint/2010/main" val="1698276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729">
              <a:defRPr/>
            </a:pPr>
            <a:r>
              <a:rPr lang="en-US" dirty="0">
                <a:solidFill>
                  <a:schemeClr val="bg1"/>
                </a:solidFill>
                <a:latin typeface="Arial" panose="020B0604020202020204" pitchFamily="34" charset="0"/>
                <a:cs typeface="Arial" panose="020B0604020202020204" pitchFamily="34" charset="0"/>
              </a:rPr>
              <a:t>Registration link: https://umassmed.zoom.us/meeting/register/Ko0Fga0QRyuHIzLnxihWrQ</a:t>
            </a:r>
          </a:p>
        </p:txBody>
      </p:sp>
      <p:sp>
        <p:nvSpPr>
          <p:cNvPr id="4" name="Slide Number Placeholder 3"/>
          <p:cNvSpPr>
            <a:spLocks noGrp="1"/>
          </p:cNvSpPr>
          <p:nvPr>
            <p:ph type="sldNum" sz="quarter" idx="5"/>
          </p:nvPr>
        </p:nvSpPr>
        <p:spPr/>
        <p:txBody>
          <a:bodyPr/>
          <a:lstStyle/>
          <a:p>
            <a:fld id="{CFC19BCE-439A-4C26-9D1E-963D44DD0BAD}" type="slidenum">
              <a:rPr lang="en-US" smtClean="0"/>
              <a:t>46</a:t>
            </a:fld>
            <a:endParaRPr lang="en-US"/>
          </a:p>
        </p:txBody>
      </p:sp>
    </p:spTree>
    <p:extLst>
      <p:ext uri="{BB962C8B-B14F-4D97-AF65-F5344CB8AC3E}">
        <p14:creationId xmlns:p14="http://schemas.microsoft.com/office/powerpoint/2010/main" val="3202388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47</a:t>
            </a:fld>
            <a:endParaRPr lang="en-US" dirty="0"/>
          </a:p>
        </p:txBody>
      </p:sp>
    </p:spTree>
    <p:extLst>
      <p:ext uri="{BB962C8B-B14F-4D97-AF65-F5344CB8AC3E}">
        <p14:creationId xmlns:p14="http://schemas.microsoft.com/office/powerpoint/2010/main" val="4109980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48</a:t>
            </a:fld>
            <a:endParaRPr lang="en-US" dirty="0"/>
          </a:p>
        </p:txBody>
      </p:sp>
    </p:spTree>
    <p:extLst>
      <p:ext uri="{BB962C8B-B14F-4D97-AF65-F5344CB8AC3E}">
        <p14:creationId xmlns:p14="http://schemas.microsoft.com/office/powerpoint/2010/main" val="2246508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49</a:t>
            </a:fld>
            <a:endParaRPr lang="en-US" dirty="0"/>
          </a:p>
        </p:txBody>
      </p:sp>
    </p:spTree>
    <p:extLst>
      <p:ext uri="{BB962C8B-B14F-4D97-AF65-F5344CB8AC3E}">
        <p14:creationId xmlns:p14="http://schemas.microsoft.com/office/powerpoint/2010/main" val="162180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5</a:t>
            </a:fld>
            <a:endParaRPr lang="en-US" dirty="0"/>
          </a:p>
        </p:txBody>
      </p:sp>
    </p:spTree>
    <p:extLst>
      <p:ext uri="{BB962C8B-B14F-4D97-AF65-F5344CB8AC3E}">
        <p14:creationId xmlns:p14="http://schemas.microsoft.com/office/powerpoint/2010/main" val="47325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6</a:t>
            </a:fld>
            <a:endParaRPr lang="en-US" dirty="0"/>
          </a:p>
        </p:txBody>
      </p:sp>
    </p:spTree>
    <p:extLst>
      <p:ext uri="{BB962C8B-B14F-4D97-AF65-F5344CB8AC3E}">
        <p14:creationId xmlns:p14="http://schemas.microsoft.com/office/powerpoint/2010/main" val="172228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0118BB-7F45-9E44-8B81-2FEC851E0AF6}" type="slidenum">
              <a:rPr lang="en-US" smtClean="0"/>
              <a:t>7</a:t>
            </a:fld>
            <a:endParaRPr lang="en-US" dirty="0"/>
          </a:p>
        </p:txBody>
      </p:sp>
    </p:spTree>
    <p:extLst>
      <p:ext uri="{BB962C8B-B14F-4D97-AF65-F5344CB8AC3E}">
        <p14:creationId xmlns:p14="http://schemas.microsoft.com/office/powerpoint/2010/main" val="264055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8</a:t>
            </a:fld>
            <a:endParaRPr lang="en-US" dirty="0"/>
          </a:p>
        </p:txBody>
      </p:sp>
    </p:spTree>
    <p:extLst>
      <p:ext uri="{BB962C8B-B14F-4D97-AF65-F5344CB8AC3E}">
        <p14:creationId xmlns:p14="http://schemas.microsoft.com/office/powerpoint/2010/main" val="2151874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118BB-7F45-9E44-8B81-2FEC851E0AF6}" type="slidenum">
              <a:rPr lang="en-US" smtClean="0"/>
              <a:t>9</a:t>
            </a:fld>
            <a:endParaRPr lang="en-US" dirty="0"/>
          </a:p>
        </p:txBody>
      </p:sp>
    </p:spTree>
    <p:extLst>
      <p:ext uri="{BB962C8B-B14F-4D97-AF65-F5344CB8AC3E}">
        <p14:creationId xmlns:p14="http://schemas.microsoft.com/office/powerpoint/2010/main" val="1357055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p:nvPr>
        </p:nvSpPr>
        <p:spPr>
          <a:xfrm>
            <a:off x="1524000" y="950425"/>
            <a:ext cx="9144000" cy="2387600"/>
          </a:xfrm>
          <a:prstGeom prst="rect">
            <a:avLst/>
          </a:prstGeo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28D5C79-B6B2-EC41-B895-75479BC66990}"/>
              </a:ext>
            </a:extLst>
          </p:cNvPr>
          <p:cNvSpPr>
            <a:spLocks noGrp="1"/>
          </p:cNvSpPr>
          <p:nvPr>
            <p:ph type="subTitle" idx="1"/>
          </p:nvPr>
        </p:nvSpPr>
        <p:spPr>
          <a:xfrm>
            <a:off x="1524000" y="3519977"/>
            <a:ext cx="9144000" cy="729331"/>
          </a:xfrm>
        </p:spPr>
        <p:txBody>
          <a:bodyPr>
            <a:normAutofit/>
          </a:bodyPr>
          <a:lstStyle>
            <a:lvl1pPr marL="0" indent="0" algn="ctr">
              <a:buNone/>
              <a:defRPr sz="2400" i="0">
                <a:solidFill>
                  <a:schemeClr val="bg1"/>
                </a:solidFill>
                <a:latin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8" name="Text Placeholder 7">
            <a:extLst>
              <a:ext uri="{FF2B5EF4-FFF2-40B4-BE49-F238E27FC236}">
                <a16:creationId xmlns:a16="http://schemas.microsoft.com/office/drawing/2014/main" id="{E6D60042-FB4E-E64B-9CD6-98FFAD1B45A7}"/>
              </a:ext>
            </a:extLst>
          </p:cNvPr>
          <p:cNvSpPr>
            <a:spLocks noGrp="1"/>
          </p:cNvSpPr>
          <p:nvPr>
            <p:ph type="body" sz="quarter" idx="10" hasCustomPrompt="1"/>
          </p:nvPr>
        </p:nvSpPr>
        <p:spPr>
          <a:xfrm>
            <a:off x="1524000" y="6306472"/>
            <a:ext cx="9144000" cy="551528"/>
          </a:xfrm>
        </p:spPr>
        <p:txBody>
          <a:bodyPr>
            <a:normAutofit/>
          </a:bodyPr>
          <a:lstStyle>
            <a:lvl1pPr marL="0" indent="0" algn="ctr">
              <a:buNone/>
              <a:defRPr sz="1200" b="1" i="0" spc="133" baseline="0">
                <a:solidFill>
                  <a:schemeClr val="bg1"/>
                </a:solidFill>
                <a:latin typeface="Arial Black" panose="020B0604020202020204" pitchFamily="34" charset="0"/>
                <a:cs typeface="Arial Black" panose="020B0604020202020204" pitchFamily="34" charset="0"/>
              </a:defRPr>
            </a:lvl1pPr>
            <a:lvl2pPr marL="457177" indent="0">
              <a:buNone/>
              <a:defRPr/>
            </a:lvl2pPr>
          </a:lstStyle>
          <a:p>
            <a:pPr lvl="0"/>
            <a:r>
              <a:rPr lang="en-US" dirty="0"/>
              <a:t>DATE OF PRESENTATION  |  LOCATION OF PRESENTATION</a:t>
            </a:r>
          </a:p>
        </p:txBody>
      </p:sp>
      <p:grpSp>
        <p:nvGrpSpPr>
          <p:cNvPr id="10" name="Group 9">
            <a:extLst>
              <a:ext uri="{FF2B5EF4-FFF2-40B4-BE49-F238E27FC236}">
                <a16:creationId xmlns:a16="http://schemas.microsoft.com/office/drawing/2014/main" id="{5EA6A7C5-607A-DAB7-5419-888A0B7A59FD}"/>
              </a:ext>
            </a:extLst>
          </p:cNvPr>
          <p:cNvGrpSpPr/>
          <p:nvPr userDrawn="1"/>
        </p:nvGrpSpPr>
        <p:grpSpPr>
          <a:xfrm>
            <a:off x="1897138" y="4770233"/>
            <a:ext cx="6725731" cy="1181303"/>
            <a:chOff x="2302584" y="4770233"/>
            <a:chExt cx="6725731" cy="1181303"/>
          </a:xfrm>
        </p:grpSpPr>
        <p:pic>
          <p:nvPicPr>
            <p:cNvPr id="6" name="Picture 5" descr="A picture containing text, clipart&#10;&#10;Description automatically generated">
              <a:extLst>
                <a:ext uri="{FF2B5EF4-FFF2-40B4-BE49-F238E27FC236}">
                  <a16:creationId xmlns:a16="http://schemas.microsoft.com/office/drawing/2014/main" id="{E20E2DEC-A81F-B34C-9637-7809EFDF3FA3}"/>
                </a:ext>
              </a:extLst>
            </p:cNvPr>
            <p:cNvPicPr>
              <a:picLocks noChangeAspect="1"/>
            </p:cNvPicPr>
            <p:nvPr userDrawn="1"/>
          </p:nvPicPr>
          <p:blipFill>
            <a:blip r:embed="rId3"/>
            <a:stretch>
              <a:fillRect/>
            </a:stretch>
          </p:blipFill>
          <p:spPr>
            <a:xfrm>
              <a:off x="2302584" y="4770233"/>
              <a:ext cx="4419600" cy="1015314"/>
            </a:xfrm>
            <a:prstGeom prst="rect">
              <a:avLst/>
            </a:prstGeom>
          </p:spPr>
        </p:pic>
        <p:cxnSp>
          <p:nvCxnSpPr>
            <p:cNvPr id="9" name="Straight Connector 8">
              <a:extLst>
                <a:ext uri="{FF2B5EF4-FFF2-40B4-BE49-F238E27FC236}">
                  <a16:creationId xmlns:a16="http://schemas.microsoft.com/office/drawing/2014/main" id="{427056FF-AE16-45D6-BAFE-55E7989BD8BB}"/>
                </a:ext>
              </a:extLst>
            </p:cNvPr>
            <p:cNvCxnSpPr/>
            <p:nvPr userDrawn="1"/>
          </p:nvCxnSpPr>
          <p:spPr>
            <a:xfrm>
              <a:off x="6874584" y="5009322"/>
              <a:ext cx="0" cy="6917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5CFE1BF-8F7D-461D-96DD-43EDB8E03610}"/>
                </a:ext>
              </a:extLst>
            </p:cNvPr>
            <p:cNvPicPr>
              <a:picLocks noChangeAspect="1"/>
            </p:cNvPicPr>
            <p:nvPr userDrawn="1"/>
          </p:nvPicPr>
          <p:blipFill>
            <a:blip r:embed="rId4"/>
            <a:srcRect/>
            <a:stretch/>
          </p:blipFill>
          <p:spPr>
            <a:xfrm>
              <a:off x="7051828" y="4770233"/>
              <a:ext cx="1826168" cy="1181303"/>
            </a:xfrm>
            <a:prstGeom prst="rect">
              <a:avLst/>
            </a:prstGeom>
          </p:spPr>
        </p:pic>
        <p:cxnSp>
          <p:nvCxnSpPr>
            <p:cNvPr id="7" name="Straight Connector 6">
              <a:extLst>
                <a:ext uri="{FF2B5EF4-FFF2-40B4-BE49-F238E27FC236}">
                  <a16:creationId xmlns:a16="http://schemas.microsoft.com/office/drawing/2014/main" id="{A1F5D816-8299-DBAD-7880-D58A7F2FBD4F}"/>
                </a:ext>
              </a:extLst>
            </p:cNvPr>
            <p:cNvCxnSpPr/>
            <p:nvPr userDrawn="1"/>
          </p:nvCxnSpPr>
          <p:spPr>
            <a:xfrm>
              <a:off x="9028315" y="5009322"/>
              <a:ext cx="0" cy="6917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2" name="Picture 11" descr="A group of people with purple ribbons&#10;&#10;AI-generated content may be incorrect.">
            <a:extLst>
              <a:ext uri="{FF2B5EF4-FFF2-40B4-BE49-F238E27FC236}">
                <a16:creationId xmlns:a16="http://schemas.microsoft.com/office/drawing/2014/main" id="{059254D8-4831-88A6-BE6B-97CCC8C7F769}"/>
              </a:ext>
            </a:extLst>
          </p:cNvPr>
          <p:cNvPicPr>
            <a:picLocks noChangeAspect="1"/>
          </p:cNvPicPr>
          <p:nvPr userDrawn="1"/>
        </p:nvPicPr>
        <p:blipFill>
          <a:blip r:embed="rId5"/>
          <a:stretch>
            <a:fillRect/>
          </a:stretch>
        </p:blipFill>
        <p:spPr>
          <a:xfrm>
            <a:off x="8961336" y="4770233"/>
            <a:ext cx="1052522" cy="1179576"/>
          </a:xfrm>
          <a:prstGeom prst="rect">
            <a:avLst/>
          </a:prstGeom>
        </p:spPr>
      </p:pic>
    </p:spTree>
    <p:extLst>
      <p:ext uri="{BB962C8B-B14F-4D97-AF65-F5344CB8AC3E}">
        <p14:creationId xmlns:p14="http://schemas.microsoft.com/office/powerpoint/2010/main" val="1960278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Image+Caption">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1" y="548641"/>
            <a:ext cx="2751328" cy="2987935"/>
          </a:xfrm>
          <a:prstGeom prst="rect">
            <a:avLst/>
          </a:prstGeom>
        </p:spPr>
        <p:txBody>
          <a:bodyPr anchor="b">
            <a:norm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3117088" y="372051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solidFill>
                <a:schemeClr val="accent3"/>
              </a:solidFill>
            </a:endParaRPr>
          </a:p>
        </p:txBody>
      </p:sp>
    </p:spTree>
    <p:extLst>
      <p:ext uri="{BB962C8B-B14F-4D97-AF65-F5344CB8AC3E}">
        <p14:creationId xmlns:p14="http://schemas.microsoft.com/office/powerpoint/2010/main" val="231133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Images">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73285" r="50001" b="-1"/>
          <a:stretch/>
        </p:blipFill>
        <p:spPr>
          <a:xfrm>
            <a:off x="1" y="5022848"/>
            <a:ext cx="6095997" cy="1828801"/>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Click icon to add picture</a:t>
            </a:r>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5029200"/>
          </a:xfrm>
        </p:spPr>
        <p:txBody>
          <a:bodyPr/>
          <a:lstStyle/>
          <a:p>
            <a:r>
              <a:rPr lang="en-US" dirty="0"/>
              <a:t>Click icon to add picture</a:t>
            </a:r>
          </a:p>
        </p:txBody>
      </p:sp>
    </p:spTree>
    <p:extLst>
      <p:ext uri="{BB962C8B-B14F-4D97-AF65-F5344CB8AC3E}">
        <p14:creationId xmlns:p14="http://schemas.microsoft.com/office/powerpoint/2010/main" val="405520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Images+Caption">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3FDCD33-87D8-EC46-8BFC-48ACFCD6F09F}"/>
              </a:ext>
            </a:extLst>
          </p:cNvPr>
          <p:cNvPicPr>
            <a:picLocks noChangeAspect="1"/>
          </p:cNvPicPr>
          <p:nvPr userDrawn="1"/>
        </p:nvPicPr>
        <p:blipFill rotWithShape="1">
          <a:blip r:embed="rId2"/>
          <a:srcRect l="-52" t="66550" r="50001" b="-1"/>
          <a:stretch/>
        </p:blipFill>
        <p:spPr>
          <a:xfrm>
            <a:off x="1" y="4561840"/>
            <a:ext cx="6095997" cy="2289809"/>
          </a:xfrm>
          <a:prstGeom prst="rect">
            <a:avLst/>
          </a:prstGeom>
        </p:spPr>
      </p:pic>
      <p:sp>
        <p:nvSpPr>
          <p:cNvPr id="2" name="Title 1">
            <a:extLst>
              <a:ext uri="{FF2B5EF4-FFF2-40B4-BE49-F238E27FC236}">
                <a16:creationId xmlns:a16="http://schemas.microsoft.com/office/drawing/2014/main" id="{B3E86AE2-C12B-2144-B784-06409477643E}"/>
              </a:ext>
            </a:extLst>
          </p:cNvPr>
          <p:cNvSpPr>
            <a:spLocks noGrp="1"/>
          </p:cNvSpPr>
          <p:nvPr>
            <p:ph type="title" hasCustomPrompt="1"/>
          </p:nvPr>
        </p:nvSpPr>
        <p:spPr>
          <a:xfrm>
            <a:off x="457200" y="4868894"/>
            <a:ext cx="4693921" cy="655892"/>
          </a:xfrm>
          <a:prstGeom prst="rect">
            <a:avLst/>
          </a:prstGeom>
        </p:spPr>
        <p:txBody>
          <a:bodyPr anchor="t">
            <a:noAutofit/>
          </a:bodyPr>
          <a:lstStyle>
            <a:lvl1pPr>
              <a:defRPr sz="2000" b="0" i="0">
                <a:solidFill>
                  <a:schemeClr val="bg1"/>
                </a:solidFill>
                <a:latin typeface="Arial" panose="020B0604020202020204" pitchFamily="34" charset="0"/>
                <a:cs typeface="Arial" panose="020B0604020202020204" pitchFamily="34" charset="0"/>
              </a:defRPr>
            </a:lvl1pPr>
          </a:lstStyle>
          <a:p>
            <a:r>
              <a:rPr lang="en-US" dirty="0"/>
              <a:t>Click to edit Master title style lorem ipsum lorem ipsum photo caption</a:t>
            </a:r>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6095999" y="1"/>
            <a:ext cx="6096001"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Click icon to add picture</a:t>
            </a:r>
          </a:p>
        </p:txBody>
      </p:sp>
      <p:sp>
        <p:nvSpPr>
          <p:cNvPr id="5" name="Triangle 4">
            <a:extLst>
              <a:ext uri="{FF2B5EF4-FFF2-40B4-BE49-F238E27FC236}">
                <a16:creationId xmlns:a16="http://schemas.microsoft.com/office/drawing/2014/main" id="{12E805CD-2B62-1D49-9D46-8BDAF2BFA49B}"/>
              </a:ext>
            </a:extLst>
          </p:cNvPr>
          <p:cNvSpPr/>
          <p:nvPr userDrawn="1"/>
        </p:nvSpPr>
        <p:spPr>
          <a:xfrm rot="5400000">
            <a:off x="5532120" y="5244554"/>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riangle 7">
            <a:extLst>
              <a:ext uri="{FF2B5EF4-FFF2-40B4-BE49-F238E27FC236}">
                <a16:creationId xmlns:a16="http://schemas.microsoft.com/office/drawing/2014/main" id="{069C2751-724B-084C-8FD0-F226A51728EB}"/>
              </a:ext>
            </a:extLst>
          </p:cNvPr>
          <p:cNvSpPr/>
          <p:nvPr userDrawn="1"/>
        </p:nvSpPr>
        <p:spPr>
          <a:xfrm>
            <a:off x="5532120" y="4868813"/>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9" name="Picture Placeholder 8">
            <a:extLst>
              <a:ext uri="{FF2B5EF4-FFF2-40B4-BE49-F238E27FC236}">
                <a16:creationId xmlns:a16="http://schemas.microsoft.com/office/drawing/2014/main" id="{638E14F5-3B34-3345-9CDD-E5A2CD563520}"/>
              </a:ext>
            </a:extLst>
          </p:cNvPr>
          <p:cNvSpPr>
            <a:spLocks noGrp="1"/>
          </p:cNvSpPr>
          <p:nvPr>
            <p:ph type="pic" sz="quarter" idx="10"/>
          </p:nvPr>
        </p:nvSpPr>
        <p:spPr>
          <a:xfrm>
            <a:off x="0" y="0"/>
            <a:ext cx="6096000" cy="4561840"/>
          </a:xfrm>
        </p:spPr>
        <p:txBody>
          <a:bodyPr/>
          <a:lstStyle/>
          <a:p>
            <a:r>
              <a:rPr lang="en-US" dirty="0"/>
              <a:t>Click icon to add picture</a:t>
            </a:r>
          </a:p>
        </p:txBody>
      </p:sp>
    </p:spTree>
    <p:extLst>
      <p:ext uri="{BB962C8B-B14F-4D97-AF65-F5344CB8AC3E}">
        <p14:creationId xmlns:p14="http://schemas.microsoft.com/office/powerpoint/2010/main" val="47983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de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1"/>
            <a:ext cx="12192000" cy="5062539"/>
          </a:xfrm>
        </p:spPr>
        <p:txBody>
          <a:bodyPr/>
          <a:lstStyle/>
          <a:p>
            <a:r>
              <a:rPr lang="en-US" dirty="0"/>
              <a:t>Click icon to add picture</a:t>
            </a:r>
          </a:p>
        </p:txBody>
      </p:sp>
      <p:sp>
        <p:nvSpPr>
          <p:cNvPr id="4" name="Slide Number Placeholder 5">
            <a:extLst>
              <a:ext uri="{FF2B5EF4-FFF2-40B4-BE49-F238E27FC236}">
                <a16:creationId xmlns:a16="http://schemas.microsoft.com/office/drawing/2014/main" id="{F8B92ACA-CBD9-8A46-BFB5-F7E172ED680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grpSp>
        <p:nvGrpSpPr>
          <p:cNvPr id="2" name="Group 1">
            <a:extLst>
              <a:ext uri="{FF2B5EF4-FFF2-40B4-BE49-F238E27FC236}">
                <a16:creationId xmlns:a16="http://schemas.microsoft.com/office/drawing/2014/main" id="{3CC08788-1E48-6CA4-6DFB-E93F8E811293}"/>
              </a:ext>
            </a:extLst>
          </p:cNvPr>
          <p:cNvGrpSpPr/>
          <p:nvPr userDrawn="1"/>
        </p:nvGrpSpPr>
        <p:grpSpPr>
          <a:xfrm>
            <a:off x="470589" y="5843852"/>
            <a:ext cx="2551106" cy="658549"/>
            <a:chOff x="470589" y="5843852"/>
            <a:chExt cx="2551106" cy="658549"/>
          </a:xfrm>
        </p:grpSpPr>
        <p:pic>
          <p:nvPicPr>
            <p:cNvPr id="3" name="Picture 2">
              <a:extLst>
                <a:ext uri="{FF2B5EF4-FFF2-40B4-BE49-F238E27FC236}">
                  <a16:creationId xmlns:a16="http://schemas.microsoft.com/office/drawing/2014/main" id="{E4B34AA5-38F0-CABE-2052-C57FA1C728D0}"/>
                </a:ext>
              </a:extLst>
            </p:cNvPr>
            <p:cNvPicPr>
              <a:picLocks noChangeAspect="1"/>
            </p:cNvPicPr>
            <p:nvPr userDrawn="1"/>
          </p:nvPicPr>
          <p:blipFill>
            <a:blip r:embed="rId2"/>
            <a:srcRect/>
            <a:stretch/>
          </p:blipFill>
          <p:spPr>
            <a:xfrm>
              <a:off x="470589" y="5843852"/>
              <a:ext cx="842112" cy="640080"/>
            </a:xfrm>
            <a:prstGeom prst="rect">
              <a:avLst/>
            </a:prstGeom>
          </p:spPr>
        </p:pic>
        <p:pic>
          <p:nvPicPr>
            <p:cNvPr id="5" name="Picture 4" descr="Logo&#10;&#10;Description automatically generated">
              <a:extLst>
                <a:ext uri="{FF2B5EF4-FFF2-40B4-BE49-F238E27FC236}">
                  <a16:creationId xmlns:a16="http://schemas.microsoft.com/office/drawing/2014/main" id="{229578E9-1636-1455-7CBC-2D4F3189A28B}"/>
                </a:ext>
              </a:extLst>
            </p:cNvPr>
            <p:cNvPicPr>
              <a:picLocks noChangeAspect="1"/>
            </p:cNvPicPr>
            <p:nvPr userDrawn="1"/>
          </p:nvPicPr>
          <p:blipFill>
            <a:blip r:embed="rId3"/>
            <a:stretch>
              <a:fillRect/>
            </a:stretch>
          </p:blipFill>
          <p:spPr>
            <a:xfrm>
              <a:off x="1464848" y="5843853"/>
              <a:ext cx="658547" cy="658547"/>
            </a:xfrm>
            <a:prstGeom prst="rect">
              <a:avLst/>
            </a:prstGeom>
          </p:spPr>
        </p:pic>
        <p:pic>
          <p:nvPicPr>
            <p:cNvPr id="8" name="Picture 7" descr="Logo, company name&#10;&#10;Description automatically generated">
              <a:extLst>
                <a:ext uri="{FF2B5EF4-FFF2-40B4-BE49-F238E27FC236}">
                  <a16:creationId xmlns:a16="http://schemas.microsoft.com/office/drawing/2014/main" id="{E9A1D63E-CF64-7FBC-E487-49F6B6E02B35}"/>
                </a:ext>
              </a:extLst>
            </p:cNvPr>
            <p:cNvPicPr>
              <a:picLocks noChangeAspect="1"/>
            </p:cNvPicPr>
            <p:nvPr userDrawn="1"/>
          </p:nvPicPr>
          <p:blipFill>
            <a:blip r:embed="rId4"/>
            <a:stretch>
              <a:fillRect/>
            </a:stretch>
          </p:blipFill>
          <p:spPr>
            <a:xfrm>
              <a:off x="2275542" y="5843853"/>
              <a:ext cx="746153" cy="658548"/>
            </a:xfrm>
            <a:prstGeom prst="rect">
              <a:avLst/>
            </a:prstGeom>
          </p:spPr>
        </p:pic>
      </p:grpSp>
    </p:spTree>
    <p:extLst>
      <p:ext uri="{BB962C8B-B14F-4D97-AF65-F5344CB8AC3E}">
        <p14:creationId xmlns:p14="http://schemas.microsoft.com/office/powerpoint/2010/main" val="2544062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Imag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ED852C0-0A7D-DD42-BD59-5A3F8657BE6E}"/>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945318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3E24DA-1CB1-1247-9A4B-C5936F5034A4}"/>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7" name="Text Placeholder 6">
            <a:extLst>
              <a:ext uri="{FF2B5EF4-FFF2-40B4-BE49-F238E27FC236}">
                <a16:creationId xmlns:a16="http://schemas.microsoft.com/office/drawing/2014/main" id="{2460E450-63ED-FA4B-8CD9-7EF452BE792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8" name="Title 1">
            <a:extLst>
              <a:ext uri="{FF2B5EF4-FFF2-40B4-BE49-F238E27FC236}">
                <a16:creationId xmlns:a16="http://schemas.microsoft.com/office/drawing/2014/main" id="{E8CE4664-7C88-1A41-B534-F53D664DEB86}"/>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sp>
        <p:nvSpPr>
          <p:cNvPr id="11" name="Slide Number Placeholder 5">
            <a:extLst>
              <a:ext uri="{FF2B5EF4-FFF2-40B4-BE49-F238E27FC236}">
                <a16:creationId xmlns:a16="http://schemas.microsoft.com/office/drawing/2014/main" id="{D8D10FF2-BEEC-F843-A76B-CBB3A31FFE6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30906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Gr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9F5C91A-3B82-4246-9CA3-6102B9D654E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2" name="TextBox 11">
            <a:extLst>
              <a:ext uri="{FF2B5EF4-FFF2-40B4-BE49-F238E27FC236}">
                <a16:creationId xmlns:a16="http://schemas.microsoft.com/office/drawing/2014/main" id="{50E054EE-EE92-F548-AA33-3FF426E4145F}"/>
              </a:ext>
            </a:extLst>
          </p:cNvPr>
          <p:cNvSpPr txBox="1"/>
          <p:nvPr userDrawn="1"/>
        </p:nvSpPr>
        <p:spPr>
          <a:xfrm>
            <a:off x="358816" y="319211"/>
            <a:ext cx="1088021" cy="1785104"/>
          </a:xfrm>
          <a:prstGeom prst="rect">
            <a:avLst/>
          </a:prstGeom>
          <a:noFill/>
        </p:spPr>
        <p:txBody>
          <a:bodyPr wrap="square" rtlCol="0">
            <a:spAutoFit/>
          </a:bodyPr>
          <a:lstStyle/>
          <a:p>
            <a:r>
              <a:rPr lang="en-US" sz="11000" b="1" i="0" dirty="0">
                <a:solidFill>
                  <a:schemeClr val="bg1"/>
                </a:solidFill>
                <a:latin typeface="Georgia" panose="02040502050405020303" pitchFamily="18" charset="0"/>
                <a:cs typeface="Arial Black" panose="020B0604020202020204" pitchFamily="34" charset="0"/>
              </a:rPr>
              <a:t>“</a:t>
            </a:r>
          </a:p>
        </p:txBody>
      </p:sp>
      <p:sp>
        <p:nvSpPr>
          <p:cNvPr id="13" name="Text Placeholder 6">
            <a:extLst>
              <a:ext uri="{FF2B5EF4-FFF2-40B4-BE49-F238E27FC236}">
                <a16:creationId xmlns:a16="http://schemas.microsoft.com/office/drawing/2014/main" id="{41D48379-991A-3540-839C-ED0338E371A4}"/>
              </a:ext>
            </a:extLst>
          </p:cNvPr>
          <p:cNvSpPr>
            <a:spLocks noGrp="1"/>
          </p:cNvSpPr>
          <p:nvPr>
            <p:ph type="body" sz="quarter" idx="13" hasCustomPrompt="1"/>
          </p:nvPr>
        </p:nvSpPr>
        <p:spPr>
          <a:xfrm>
            <a:off x="1171576" y="4247716"/>
            <a:ext cx="8897939" cy="846137"/>
          </a:xfrm>
        </p:spPr>
        <p:txBody>
          <a:bodyPr>
            <a:normAutofit/>
          </a:bodyPr>
          <a:lstStyle>
            <a:lvl1pPr marL="0" indent="-457178">
              <a:buNone/>
              <a:tabLst>
                <a:tab pos="274306" algn="l"/>
              </a:tabLst>
              <a:defRPr sz="1800" b="1" i="0" spc="200" baseline="0">
                <a:solidFill>
                  <a:schemeClr val="bg1"/>
                </a:solidFill>
                <a:latin typeface="Arial Black" panose="020B0604020202020204" pitchFamily="34" charset="0"/>
                <a:cs typeface="Arial Black" panose="020B0604020202020204" pitchFamily="34" charset="0"/>
              </a:defRPr>
            </a:lvl1pPr>
          </a:lstStyle>
          <a:p>
            <a:pPr lvl="0"/>
            <a:r>
              <a:rPr lang="en-US" dirty="0"/>
              <a:t>—NAME O. PERSON</a:t>
            </a:r>
            <a:br>
              <a:rPr lang="en-US" dirty="0"/>
            </a:br>
            <a:r>
              <a:rPr lang="en-US" dirty="0"/>
              <a:t>	TITLE OF QUOTED</a:t>
            </a:r>
          </a:p>
        </p:txBody>
      </p:sp>
      <p:sp>
        <p:nvSpPr>
          <p:cNvPr id="14" name="Title 1">
            <a:extLst>
              <a:ext uri="{FF2B5EF4-FFF2-40B4-BE49-F238E27FC236}">
                <a16:creationId xmlns:a16="http://schemas.microsoft.com/office/drawing/2014/main" id="{C61970D8-BB90-6A48-A4D3-D75E94E71539}"/>
              </a:ext>
            </a:extLst>
          </p:cNvPr>
          <p:cNvSpPr>
            <a:spLocks noGrp="1"/>
          </p:cNvSpPr>
          <p:nvPr>
            <p:ph type="ctrTitle" hasCustomPrompt="1"/>
          </p:nvPr>
        </p:nvSpPr>
        <p:spPr>
          <a:xfrm>
            <a:off x="1172224" y="1134818"/>
            <a:ext cx="10402961" cy="2789499"/>
          </a:xfrm>
          <a:prstGeom prst="rect">
            <a:avLst/>
          </a:prstGeom>
        </p:spPr>
        <p:txBody>
          <a:bodyPr anchor="t">
            <a:noAutofit/>
          </a:bodyPr>
          <a:lstStyle>
            <a:lvl1pPr algn="l">
              <a:lnSpc>
                <a:spcPct val="100000"/>
              </a:lnSpc>
              <a:defRPr sz="4000" b="1" i="1">
                <a:solidFill>
                  <a:schemeClr val="bg1"/>
                </a:solidFill>
                <a:latin typeface="Georgia" panose="02040502050405020303" pitchFamily="18" charset="0"/>
                <a:cs typeface="Arial Black" panose="020B0604020202020204" pitchFamily="34" charset="0"/>
              </a:defRPr>
            </a:lvl1pPr>
          </a:lstStyle>
          <a:p>
            <a:r>
              <a:rPr lang="en-US" dirty="0"/>
              <a:t>Quote goes here click to edit master style lorem ipsum click to edit master style lorem ipsum here click to edit ipsum master style lorem ipsum”</a:t>
            </a:r>
          </a:p>
        </p:txBody>
      </p:sp>
    </p:spTree>
    <p:extLst>
      <p:ext uri="{BB962C8B-B14F-4D97-AF65-F5344CB8AC3E}">
        <p14:creationId xmlns:p14="http://schemas.microsoft.com/office/powerpoint/2010/main" val="4165734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Callout">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2F39A1D6-DBBB-A847-838A-96CE92F5E8FB}"/>
              </a:ext>
            </a:extLst>
          </p:cNvPr>
          <p:cNvPicPr>
            <a:picLocks noChangeAspect="1"/>
          </p:cNvPicPr>
          <p:nvPr userDrawn="1"/>
        </p:nvPicPr>
        <p:blipFill rotWithShape="1">
          <a:blip r:embed="rId2"/>
          <a:srcRect l="50000" t="69899" r="1"/>
          <a:stretch/>
        </p:blipFill>
        <p:spPr>
          <a:xfrm>
            <a:off x="6095999" y="4791116"/>
            <a:ext cx="6089651" cy="2060533"/>
          </a:xfrm>
          <a:prstGeom prst="rect">
            <a:avLst/>
          </a:prstGeom>
        </p:spPr>
      </p:pic>
      <p:pic>
        <p:nvPicPr>
          <p:cNvPr id="14" name="Picture 13" descr="A close up of a logo&#10;&#10;Description automatically generated">
            <a:extLst>
              <a:ext uri="{FF2B5EF4-FFF2-40B4-BE49-F238E27FC236}">
                <a16:creationId xmlns:a16="http://schemas.microsoft.com/office/drawing/2014/main" id="{C9B96961-9CB9-EE40-B746-84089B11EE2F}"/>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2" y="457201"/>
            <a:ext cx="5173663" cy="3883068"/>
          </a:xfrm>
        </p:spPr>
        <p:txBody>
          <a:bodyPr anchor="ctr">
            <a:normAutofit/>
          </a:bodyPr>
          <a:lstStyle>
            <a:lvl1pPr marL="0" indent="0">
              <a:lnSpc>
                <a:spcPct val="100000"/>
              </a:lnSpc>
              <a:buNone/>
              <a:defRPr sz="4000" b="1" i="1">
                <a:solidFill>
                  <a:schemeClr val="bg1"/>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Callout goes here click to edit text lorem ipsum</a:t>
            </a:r>
          </a:p>
        </p:txBody>
      </p:sp>
      <p:sp>
        <p:nvSpPr>
          <p:cNvPr id="12" name="Slide Number Placeholder 5">
            <a:extLst>
              <a:ext uri="{FF2B5EF4-FFF2-40B4-BE49-F238E27FC236}">
                <a16:creationId xmlns:a16="http://schemas.microsoft.com/office/drawing/2014/main" id="{E2904F77-80AD-C147-A581-E23A283819D1}"/>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5" name="Content Placeholder 2">
            <a:extLst>
              <a:ext uri="{FF2B5EF4-FFF2-40B4-BE49-F238E27FC236}">
                <a16:creationId xmlns:a16="http://schemas.microsoft.com/office/drawing/2014/main" id="{BD640299-D8EE-494F-B123-AE344ED82E2A}"/>
              </a:ext>
            </a:extLst>
          </p:cNvPr>
          <p:cNvSpPr>
            <a:spLocks noGrp="1"/>
          </p:cNvSpPr>
          <p:nvPr>
            <p:ph idx="1"/>
          </p:nvPr>
        </p:nvSpPr>
        <p:spPr>
          <a:xfrm>
            <a:off x="470590" y="1825627"/>
            <a:ext cx="5179324"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4730D69E-FFBA-5A4C-9173-0E8F1DC1DBB4}"/>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06898049"/>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ThreeDataPoints">
    <p:bg>
      <p:bgRef idx="1001">
        <a:schemeClr val="bg1"/>
      </p:bgRef>
    </p:bg>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46EEBAEB-A8E1-4F43-9BB1-043C488B1D41}"/>
              </a:ext>
            </a:extLst>
          </p:cNvPr>
          <p:cNvPicPr>
            <a:picLocks noChangeAspect="1"/>
          </p:cNvPicPr>
          <p:nvPr userDrawn="1"/>
        </p:nvPicPr>
        <p:blipFill rotWithShape="1">
          <a:blip r:embed="rId2"/>
          <a:srcRect l="50000" t="69899" r="1"/>
          <a:stretch/>
        </p:blipFill>
        <p:spPr>
          <a:xfrm>
            <a:off x="6095999" y="4791116"/>
            <a:ext cx="6089651" cy="2060533"/>
          </a:xfrm>
          <a:prstGeom prst="rect">
            <a:avLst/>
          </a:prstGeom>
        </p:spPr>
      </p:pic>
      <p:pic>
        <p:nvPicPr>
          <p:cNvPr id="15" name="Picture 14" descr="A close up of a logo&#10;&#10;Description automatically generated">
            <a:extLst>
              <a:ext uri="{FF2B5EF4-FFF2-40B4-BE49-F238E27FC236}">
                <a16:creationId xmlns:a16="http://schemas.microsoft.com/office/drawing/2014/main" id="{1CDB78E4-D553-6F41-8C2B-2A39EF4498A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0"/>
                    </a14:imgEffect>
                    <a14:imgEffect>
                      <a14:brightnessContrast bright="-15000" contrast="50000"/>
                    </a14:imgEffect>
                  </a14:imgLayer>
                </a14:imgProps>
              </a:ext>
            </a:extLst>
          </a:blip>
          <a:srcRect l="50000" t="-241" r="1" b="30344"/>
          <a:stretch/>
        </p:blipFill>
        <p:spPr>
          <a:xfrm>
            <a:off x="6095998" y="1"/>
            <a:ext cx="6089651" cy="4784762"/>
          </a:xfrm>
          <a:prstGeom prst="rect">
            <a:avLst/>
          </a:prstGeom>
        </p:spPr>
      </p:pic>
      <p:sp>
        <p:nvSpPr>
          <p:cNvPr id="10" name="Text Placeholder 9">
            <a:extLst>
              <a:ext uri="{FF2B5EF4-FFF2-40B4-BE49-F238E27FC236}">
                <a16:creationId xmlns:a16="http://schemas.microsoft.com/office/drawing/2014/main" id="{12048058-35DC-4A43-AC61-E578A8A7FC47}"/>
              </a:ext>
            </a:extLst>
          </p:cNvPr>
          <p:cNvSpPr>
            <a:spLocks noGrp="1"/>
          </p:cNvSpPr>
          <p:nvPr>
            <p:ph type="body" sz="quarter" idx="10" hasCustomPrompt="1"/>
          </p:nvPr>
        </p:nvSpPr>
        <p:spPr>
          <a:xfrm>
            <a:off x="6565900" y="457200"/>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12</a:t>
            </a:r>
          </a:p>
        </p:txBody>
      </p:sp>
      <p:sp>
        <p:nvSpPr>
          <p:cNvPr id="8" name="Text Placeholder 9">
            <a:extLst>
              <a:ext uri="{FF2B5EF4-FFF2-40B4-BE49-F238E27FC236}">
                <a16:creationId xmlns:a16="http://schemas.microsoft.com/office/drawing/2014/main" id="{C0376360-71FF-A144-930F-A825AC39BDDB}"/>
              </a:ext>
            </a:extLst>
          </p:cNvPr>
          <p:cNvSpPr>
            <a:spLocks noGrp="1"/>
          </p:cNvSpPr>
          <p:nvPr>
            <p:ph type="body" sz="quarter" idx="11" hasCustomPrompt="1"/>
          </p:nvPr>
        </p:nvSpPr>
        <p:spPr>
          <a:xfrm>
            <a:off x="6565900" y="1889597"/>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34</a:t>
            </a:r>
          </a:p>
        </p:txBody>
      </p:sp>
      <p:sp>
        <p:nvSpPr>
          <p:cNvPr id="12" name="Text Placeholder 9">
            <a:extLst>
              <a:ext uri="{FF2B5EF4-FFF2-40B4-BE49-F238E27FC236}">
                <a16:creationId xmlns:a16="http://schemas.microsoft.com/office/drawing/2014/main" id="{8235CA03-F352-BA42-90A3-D4E973E43102}"/>
              </a:ext>
            </a:extLst>
          </p:cNvPr>
          <p:cNvSpPr>
            <a:spLocks noGrp="1"/>
          </p:cNvSpPr>
          <p:nvPr>
            <p:ph type="body" sz="quarter" idx="12" hasCustomPrompt="1"/>
          </p:nvPr>
        </p:nvSpPr>
        <p:spPr>
          <a:xfrm>
            <a:off x="6565900" y="3328345"/>
            <a:ext cx="1515783" cy="1070739"/>
          </a:xfrm>
        </p:spPr>
        <p:txBody>
          <a:bodyPr anchor="ctr">
            <a:noAutofit/>
          </a:bodyPr>
          <a:lstStyle>
            <a:lvl1pPr marL="0" indent="0" algn="ctr">
              <a:buNone/>
              <a:defRPr sz="7200" b="1" i="1">
                <a:solidFill>
                  <a:schemeClr val="accent3"/>
                </a:solidFill>
                <a:latin typeface="Georgia" panose="02040502050405020303" pitchFamily="18" charset="0"/>
                <a:cs typeface="Arial Black" panose="020B0604020202020204" pitchFamily="34" charset="0"/>
              </a:defRPr>
            </a:lvl1pPr>
            <a:lvl2pPr marL="457178" indent="0">
              <a:buNone/>
              <a:defRPr b="1" i="0">
                <a:solidFill>
                  <a:schemeClr val="bg1"/>
                </a:solidFill>
                <a:latin typeface="Arial Black" panose="020B0604020202020204" pitchFamily="34" charset="0"/>
                <a:cs typeface="Arial Black" panose="020B0604020202020204" pitchFamily="34" charset="0"/>
              </a:defRPr>
            </a:lvl2pPr>
            <a:lvl3pPr marL="914354" indent="0">
              <a:buNone/>
              <a:defRPr b="1" i="0">
                <a:solidFill>
                  <a:schemeClr val="bg1"/>
                </a:solidFill>
                <a:latin typeface="Arial Black" panose="020B0604020202020204" pitchFamily="34" charset="0"/>
                <a:cs typeface="Arial Black" panose="020B0604020202020204" pitchFamily="34" charset="0"/>
              </a:defRPr>
            </a:lvl3pPr>
            <a:lvl4pPr marL="1371532" indent="0">
              <a:buNone/>
              <a:defRPr b="1" i="0">
                <a:solidFill>
                  <a:schemeClr val="bg1"/>
                </a:solidFill>
                <a:latin typeface="Arial Black" panose="020B0604020202020204" pitchFamily="34" charset="0"/>
                <a:cs typeface="Arial Black" panose="020B0604020202020204" pitchFamily="34" charset="0"/>
              </a:defRPr>
            </a:lvl4pPr>
            <a:lvl5pPr marL="1828709" indent="0">
              <a:buNone/>
              <a:defRPr b="1" i="0">
                <a:solidFill>
                  <a:schemeClr val="bg1"/>
                </a:solidFill>
                <a:latin typeface="Arial Black" panose="020B0604020202020204" pitchFamily="34" charset="0"/>
                <a:cs typeface="Arial Black" panose="020B0604020202020204" pitchFamily="34" charset="0"/>
              </a:defRPr>
            </a:lvl5pPr>
          </a:lstStyle>
          <a:p>
            <a:pPr lvl="0"/>
            <a:r>
              <a:rPr lang="en-US" dirty="0"/>
              <a:t>56</a:t>
            </a:r>
          </a:p>
        </p:txBody>
      </p:sp>
      <p:sp>
        <p:nvSpPr>
          <p:cNvPr id="5" name="Text Placeholder 4">
            <a:extLst>
              <a:ext uri="{FF2B5EF4-FFF2-40B4-BE49-F238E27FC236}">
                <a16:creationId xmlns:a16="http://schemas.microsoft.com/office/drawing/2014/main" id="{D60ACB5C-C86C-644D-BA6A-BE0D86E9F1E1}"/>
              </a:ext>
            </a:extLst>
          </p:cNvPr>
          <p:cNvSpPr>
            <a:spLocks noGrp="1"/>
          </p:cNvSpPr>
          <p:nvPr>
            <p:ph type="body" sz="quarter" idx="13" hasCustomPrompt="1"/>
          </p:nvPr>
        </p:nvSpPr>
        <p:spPr>
          <a:xfrm>
            <a:off x="8242302" y="457202"/>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7" name="Text Placeholder 4">
            <a:extLst>
              <a:ext uri="{FF2B5EF4-FFF2-40B4-BE49-F238E27FC236}">
                <a16:creationId xmlns:a16="http://schemas.microsoft.com/office/drawing/2014/main" id="{4242E3C7-488E-2044-BA91-10A81BED4D02}"/>
              </a:ext>
            </a:extLst>
          </p:cNvPr>
          <p:cNvSpPr>
            <a:spLocks noGrp="1"/>
          </p:cNvSpPr>
          <p:nvPr>
            <p:ph type="body" sz="quarter" idx="14" hasCustomPrompt="1"/>
          </p:nvPr>
        </p:nvSpPr>
        <p:spPr>
          <a:xfrm>
            <a:off x="8242302" y="1882590"/>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8" name="Text Placeholder 4">
            <a:extLst>
              <a:ext uri="{FF2B5EF4-FFF2-40B4-BE49-F238E27FC236}">
                <a16:creationId xmlns:a16="http://schemas.microsoft.com/office/drawing/2014/main" id="{9F2608FF-D3A0-6741-8008-9C7E70BE07AF}"/>
              </a:ext>
            </a:extLst>
          </p:cNvPr>
          <p:cNvSpPr>
            <a:spLocks noGrp="1"/>
          </p:cNvSpPr>
          <p:nvPr>
            <p:ph type="body" sz="quarter" idx="15" hasCustomPrompt="1"/>
          </p:nvPr>
        </p:nvSpPr>
        <p:spPr>
          <a:xfrm>
            <a:off x="8242302" y="3334871"/>
            <a:ext cx="3254375" cy="1069975"/>
          </a:xfrm>
        </p:spPr>
        <p:txBody>
          <a:bodyPr anchor="ctr">
            <a:normAutofit/>
          </a:bodyPr>
          <a:lstStyle>
            <a:lvl1pPr marL="0" indent="0">
              <a:buNone/>
              <a:defRPr sz="2000">
                <a:solidFill>
                  <a:schemeClr val="bg1"/>
                </a:solidFill>
              </a:defRPr>
            </a:lvl1pPr>
            <a:lvl2pPr marL="457178" indent="0">
              <a:buNone/>
              <a:defRPr>
                <a:solidFill>
                  <a:schemeClr val="bg1"/>
                </a:solidFill>
              </a:defRPr>
            </a:lvl2pPr>
            <a:lvl3pPr marL="914354" indent="0">
              <a:buNone/>
              <a:defRPr>
                <a:solidFill>
                  <a:schemeClr val="bg1"/>
                </a:solidFill>
              </a:defRPr>
            </a:lvl3pPr>
            <a:lvl4pPr marL="1371532" indent="0">
              <a:buNone/>
              <a:defRPr>
                <a:solidFill>
                  <a:schemeClr val="bg1"/>
                </a:solidFill>
              </a:defRPr>
            </a:lvl4pPr>
            <a:lvl5pPr marL="1828709" indent="0">
              <a:buNone/>
              <a:defRPr>
                <a:solidFill>
                  <a:schemeClr val="bg1"/>
                </a:solidFill>
              </a:defRPr>
            </a:lvl5pPr>
          </a:lstStyle>
          <a:p>
            <a:pPr lvl="0"/>
            <a:r>
              <a:rPr lang="en-US" dirty="0"/>
              <a:t>Unit, detail, or explanation of number</a:t>
            </a:r>
          </a:p>
        </p:txBody>
      </p:sp>
      <p:sp>
        <p:nvSpPr>
          <p:cNvPr id="16" name="Slide Number Placeholder 5">
            <a:extLst>
              <a:ext uri="{FF2B5EF4-FFF2-40B4-BE49-F238E27FC236}">
                <a16:creationId xmlns:a16="http://schemas.microsoft.com/office/drawing/2014/main" id="{9BECD23F-D113-CD4A-A9DD-36EEBFA4F9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20" name="Content Placeholder 2">
            <a:extLst>
              <a:ext uri="{FF2B5EF4-FFF2-40B4-BE49-F238E27FC236}">
                <a16:creationId xmlns:a16="http://schemas.microsoft.com/office/drawing/2014/main" id="{68AD3FE4-478F-6548-BAFD-0D7D22564475}"/>
              </a:ext>
            </a:extLst>
          </p:cNvPr>
          <p:cNvSpPr>
            <a:spLocks noGrp="1"/>
          </p:cNvSpPr>
          <p:nvPr>
            <p:ph idx="1"/>
          </p:nvPr>
        </p:nvSpPr>
        <p:spPr>
          <a:xfrm>
            <a:off x="470590" y="1825627"/>
            <a:ext cx="5179324"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4579B878-6035-964A-BB51-CFF0A9651BE0}"/>
              </a:ext>
            </a:extLst>
          </p:cNvPr>
          <p:cNvSpPr>
            <a:spLocks noGrp="1"/>
          </p:cNvSpPr>
          <p:nvPr>
            <p:ph type="title"/>
          </p:nvPr>
        </p:nvSpPr>
        <p:spPr>
          <a:xfrm>
            <a:off x="470590" y="500650"/>
            <a:ext cx="5179324"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6715930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Data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23647AC-6B58-154F-A35F-899B9B14388F}"/>
              </a:ext>
            </a:extLst>
          </p:cNvPr>
          <p:cNvCxnSpPr>
            <a:cxnSpLocks/>
          </p:cNvCxnSpPr>
          <p:nvPr userDrawn="1"/>
        </p:nvCxnSpPr>
        <p:spPr>
          <a:xfrm>
            <a:off x="4065495"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414887-EDEC-EA46-AE17-11A700D93405}"/>
              </a:ext>
            </a:extLst>
          </p:cNvPr>
          <p:cNvCxnSpPr>
            <a:cxnSpLocks/>
          </p:cNvCxnSpPr>
          <p:nvPr userDrawn="1"/>
        </p:nvCxnSpPr>
        <p:spPr>
          <a:xfrm>
            <a:off x="8130988" y="914400"/>
            <a:ext cx="0" cy="41148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095FDBDC-85D9-0A44-8530-78819EEC4315}"/>
              </a:ext>
            </a:extLst>
          </p:cNvPr>
          <p:cNvSpPr>
            <a:spLocks noGrp="1"/>
          </p:cNvSpPr>
          <p:nvPr>
            <p:ph type="body" sz="quarter" idx="10" hasCustomPrompt="1"/>
          </p:nvPr>
        </p:nvSpPr>
        <p:spPr>
          <a:xfrm>
            <a:off x="685800"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12</a:t>
            </a:r>
          </a:p>
        </p:txBody>
      </p:sp>
      <p:sp>
        <p:nvSpPr>
          <p:cNvPr id="16" name="Text Placeholder 14">
            <a:extLst>
              <a:ext uri="{FF2B5EF4-FFF2-40B4-BE49-F238E27FC236}">
                <a16:creationId xmlns:a16="http://schemas.microsoft.com/office/drawing/2014/main" id="{96BB51E8-22C5-3A48-97D1-3EEDCADFD7CA}"/>
              </a:ext>
            </a:extLst>
          </p:cNvPr>
          <p:cNvSpPr>
            <a:spLocks noGrp="1"/>
          </p:cNvSpPr>
          <p:nvPr>
            <p:ph type="body" sz="quarter" idx="11" hasCustomPrompt="1"/>
          </p:nvPr>
        </p:nvSpPr>
        <p:spPr>
          <a:xfrm>
            <a:off x="4814048"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34</a:t>
            </a:r>
          </a:p>
        </p:txBody>
      </p:sp>
      <p:sp>
        <p:nvSpPr>
          <p:cNvPr id="17" name="Text Placeholder 14">
            <a:extLst>
              <a:ext uri="{FF2B5EF4-FFF2-40B4-BE49-F238E27FC236}">
                <a16:creationId xmlns:a16="http://schemas.microsoft.com/office/drawing/2014/main" id="{1A3C4111-5524-C344-BEB6-9E79791D365B}"/>
              </a:ext>
            </a:extLst>
          </p:cNvPr>
          <p:cNvSpPr>
            <a:spLocks noGrp="1"/>
          </p:cNvSpPr>
          <p:nvPr>
            <p:ph type="body" sz="quarter" idx="12" hasCustomPrompt="1"/>
          </p:nvPr>
        </p:nvSpPr>
        <p:spPr>
          <a:xfrm>
            <a:off x="8713696" y="1465265"/>
            <a:ext cx="2676525" cy="1398961"/>
          </a:xfrm>
        </p:spPr>
        <p:txBody>
          <a:bodyPr>
            <a:normAutofit/>
          </a:bodyPr>
          <a:lstStyle>
            <a:lvl1pPr marL="0" indent="0" algn="ctr">
              <a:buNone/>
              <a:defRPr sz="11500" b="1" i="1">
                <a:solidFill>
                  <a:schemeClr val="accent3"/>
                </a:solidFill>
                <a:latin typeface="Georgia" panose="02040502050405020303" pitchFamily="18" charset="0"/>
              </a:defRPr>
            </a:lvl1pPr>
          </a:lstStyle>
          <a:p>
            <a:pPr lvl="0"/>
            <a:r>
              <a:rPr lang="en-US" dirty="0"/>
              <a:t>56</a:t>
            </a:r>
          </a:p>
        </p:txBody>
      </p:sp>
      <p:sp>
        <p:nvSpPr>
          <p:cNvPr id="20" name="Text Placeholder 19">
            <a:extLst>
              <a:ext uri="{FF2B5EF4-FFF2-40B4-BE49-F238E27FC236}">
                <a16:creationId xmlns:a16="http://schemas.microsoft.com/office/drawing/2014/main" id="{55BD5BF8-B107-E24C-A763-A1D63FD4BAD9}"/>
              </a:ext>
            </a:extLst>
          </p:cNvPr>
          <p:cNvSpPr>
            <a:spLocks noGrp="1"/>
          </p:cNvSpPr>
          <p:nvPr>
            <p:ph type="body" sz="quarter" idx="13"/>
          </p:nvPr>
        </p:nvSpPr>
        <p:spPr>
          <a:xfrm>
            <a:off x="685800"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573D3580-B1DA-754B-BFC0-BBCCBF597C02}"/>
              </a:ext>
            </a:extLst>
          </p:cNvPr>
          <p:cNvSpPr>
            <a:spLocks noGrp="1"/>
          </p:cNvSpPr>
          <p:nvPr>
            <p:ph type="body" sz="quarter" idx="14"/>
          </p:nvPr>
        </p:nvSpPr>
        <p:spPr>
          <a:xfrm>
            <a:off x="48274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688C5D99-3E9D-D047-84E2-FF313C37C4E6}"/>
              </a:ext>
            </a:extLst>
          </p:cNvPr>
          <p:cNvSpPr>
            <a:spLocks noGrp="1"/>
          </p:cNvSpPr>
          <p:nvPr>
            <p:ph type="body" sz="quarter" idx="15"/>
          </p:nvPr>
        </p:nvSpPr>
        <p:spPr>
          <a:xfrm>
            <a:off x="8713695" y="3294297"/>
            <a:ext cx="2676525" cy="1398961"/>
          </a:xfrm>
        </p:spPr>
        <p:txBody>
          <a:bodyPr>
            <a:normAutofit/>
          </a:bodyPr>
          <a:lstStyle>
            <a:lvl1pPr marL="0" indent="0" algn="ctr">
              <a:buNone/>
              <a:defRPr sz="2000" b="1">
                <a:solidFill>
                  <a:schemeClr val="bg1"/>
                </a:solidFill>
              </a:defRPr>
            </a:lvl1pPr>
            <a:lvl2pPr marL="457178" indent="0" algn="ctr">
              <a:buNone/>
              <a:defRPr>
                <a:solidFill>
                  <a:schemeClr val="bg1"/>
                </a:solidFill>
              </a:defRPr>
            </a:lvl2pPr>
            <a:lvl3pPr marL="914354" indent="0" algn="ctr">
              <a:buNone/>
              <a:defRPr>
                <a:solidFill>
                  <a:schemeClr val="bg1"/>
                </a:solidFill>
              </a:defRPr>
            </a:lvl3pPr>
            <a:lvl4pPr marL="1371532" indent="0" algn="ctr">
              <a:buNone/>
              <a:defRPr>
                <a:solidFill>
                  <a:schemeClr val="bg1"/>
                </a:solidFill>
              </a:defRPr>
            </a:lvl4pPr>
            <a:lvl5pPr marL="1828709" indent="0" algn="ctr">
              <a:buNone/>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8AF365FE-8B13-B64B-AA3F-E912C6D1109B}"/>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276762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5181-3FA0-AD42-8E13-57C0B3C05F91}"/>
              </a:ext>
            </a:extLst>
          </p:cNvPr>
          <p:cNvSpPr>
            <a:spLocks noGrp="1"/>
          </p:cNvSpPr>
          <p:nvPr>
            <p:ph type="ctrTitle" hasCustomPrompt="1"/>
          </p:nvPr>
        </p:nvSpPr>
        <p:spPr>
          <a:xfrm>
            <a:off x="457200" y="1924986"/>
            <a:ext cx="11277600" cy="1504017"/>
          </a:xfrm>
          <a:prstGeom prst="rect">
            <a:avLst/>
          </a:prstGeom>
        </p:spPr>
        <p:txBody>
          <a:bodyPr anchor="b">
            <a:noAutofit/>
          </a:bodyPr>
          <a:lstStyle>
            <a:lvl1pPr algn="l">
              <a:defRPr sz="55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 lorem ipsum</a:t>
            </a:r>
          </a:p>
        </p:txBody>
      </p:sp>
      <p:sp>
        <p:nvSpPr>
          <p:cNvPr id="7" name="Slide Number Placeholder 5">
            <a:extLst>
              <a:ext uri="{FF2B5EF4-FFF2-40B4-BE49-F238E27FC236}">
                <a16:creationId xmlns:a16="http://schemas.microsoft.com/office/drawing/2014/main" id="{9F716103-B16D-A04C-8864-10DE367B1113}"/>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777813749"/>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576" userDrawn="1">
          <p15:clr>
            <a:srgbClr val="FBAE40"/>
          </p15:clr>
        </p15:guide>
        <p15:guide id="3" pos="73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nockout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52D34DB5-983F-0A42-86BF-DA990928933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479458"/>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491628"/>
            <a:ext cx="5540375" cy="255101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479458"/>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491628"/>
            <a:ext cx="5402981" cy="255101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F0321489-E406-3340-A322-304E2EC74AF9}"/>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2455700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nockoutHeader+Three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2" y="1828799"/>
            <a:ext cx="3563471"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2" y="2719947"/>
            <a:ext cx="3563471"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505B516-1988-174F-9581-3E03BC557C87}"/>
              </a:ext>
            </a:extLst>
          </p:cNvPr>
          <p:cNvSpPr>
            <a:spLocks noGrp="1"/>
          </p:cNvSpPr>
          <p:nvPr>
            <p:ph type="body" idx="13"/>
          </p:nvPr>
        </p:nvSpPr>
        <p:spPr>
          <a:xfrm>
            <a:off x="4314266"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72B652D-A7DC-C448-85BB-0FC91D265F92}"/>
              </a:ext>
            </a:extLst>
          </p:cNvPr>
          <p:cNvSpPr>
            <a:spLocks noGrp="1"/>
          </p:cNvSpPr>
          <p:nvPr>
            <p:ph sz="half" idx="14"/>
          </p:nvPr>
        </p:nvSpPr>
        <p:spPr>
          <a:xfrm>
            <a:off x="4314267" y="2719947"/>
            <a:ext cx="3563468"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25A1A94E-DB32-0941-88D1-D796254C3DDD}"/>
              </a:ext>
            </a:extLst>
          </p:cNvPr>
          <p:cNvSpPr>
            <a:spLocks noGrp="1"/>
          </p:cNvSpPr>
          <p:nvPr>
            <p:ph type="body" idx="15"/>
          </p:nvPr>
        </p:nvSpPr>
        <p:spPr>
          <a:xfrm>
            <a:off x="8135474" y="1828799"/>
            <a:ext cx="3563469" cy="823912"/>
          </a:xfrm>
        </p:spPr>
        <p:txBody>
          <a:bodyPr anchor="b">
            <a:normAutofit/>
          </a:bodyPr>
          <a:lstStyle>
            <a:lvl1pPr marL="0" indent="0">
              <a:buNone/>
              <a:defRPr sz="20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BC90C62-D738-6F4E-82BE-E9618E63E093}"/>
              </a:ext>
            </a:extLst>
          </p:cNvPr>
          <p:cNvSpPr>
            <a:spLocks noGrp="1"/>
          </p:cNvSpPr>
          <p:nvPr>
            <p:ph sz="half" idx="16"/>
          </p:nvPr>
        </p:nvSpPr>
        <p:spPr>
          <a:xfrm>
            <a:off x="8135474" y="2719947"/>
            <a:ext cx="3563469" cy="2349314"/>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5">
            <a:extLst>
              <a:ext uri="{FF2B5EF4-FFF2-40B4-BE49-F238E27FC236}">
                <a16:creationId xmlns:a16="http://schemas.microsoft.com/office/drawing/2014/main" id="{F31BE896-50CD-BE4D-92F1-F56C0F4F7224}"/>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pic>
        <p:nvPicPr>
          <p:cNvPr id="19" name="Picture 18" descr="A close up of a logo&#10;&#10;Description automatically generated">
            <a:extLst>
              <a:ext uri="{FF2B5EF4-FFF2-40B4-BE49-F238E27FC236}">
                <a16:creationId xmlns:a16="http://schemas.microsoft.com/office/drawing/2014/main" id="{042DACC2-42D6-9047-92FE-5A85CDF944B5}"/>
              </a:ext>
            </a:extLst>
          </p:cNvPr>
          <p:cNvPicPr>
            <a:picLocks noChangeAspect="1"/>
          </p:cNvPicPr>
          <p:nvPr userDrawn="1"/>
        </p:nvPicPr>
        <p:blipFill rotWithShape="1">
          <a:blip r:embed="rId3"/>
          <a:srcRect l="-309" t="-91" r="2" b="80054"/>
          <a:stretch/>
        </p:blipFill>
        <p:spPr>
          <a:xfrm>
            <a:off x="-31401" y="0"/>
            <a:ext cx="12217051" cy="1371600"/>
          </a:xfrm>
          <a:prstGeom prst="rect">
            <a:avLst/>
          </a:prstGeom>
        </p:spPr>
      </p:pic>
      <p:sp>
        <p:nvSpPr>
          <p:cNvPr id="20" name="Title 1">
            <a:extLst>
              <a:ext uri="{FF2B5EF4-FFF2-40B4-BE49-F238E27FC236}">
                <a16:creationId xmlns:a16="http://schemas.microsoft.com/office/drawing/2014/main" id="{39A6A5E9-7A5D-5946-BC98-F18EACA98D71}"/>
              </a:ext>
            </a:extLst>
          </p:cNvPr>
          <p:cNvSpPr>
            <a:spLocks noGrp="1"/>
          </p:cNvSpPr>
          <p:nvPr>
            <p:ph type="title"/>
          </p:nvPr>
        </p:nvSpPr>
        <p:spPr>
          <a:xfrm>
            <a:off x="470589" y="500650"/>
            <a:ext cx="11123843" cy="827499"/>
          </a:xfrm>
          <a:prstGeom prst="rect">
            <a:avLst/>
          </a:prstGeom>
        </p:spPr>
        <p:txBody>
          <a:bodyPr/>
          <a:lstStyle>
            <a:lvl1pPr>
              <a:defRPr b="1" i="0">
                <a:solidFill>
                  <a:schemeClr val="bg1"/>
                </a:solidFill>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1175154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864"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5" name="Rectangle 4">
            <a:extLst>
              <a:ext uri="{FF2B5EF4-FFF2-40B4-BE49-F238E27FC236}">
                <a16:creationId xmlns:a16="http://schemas.microsoft.com/office/drawing/2014/main" id="{8CAAEDBD-1E90-784B-A9A2-61AF713B1B71}"/>
              </a:ext>
            </a:extLst>
          </p:cNvPr>
          <p:cNvSpPr/>
          <p:nvPr userDrawn="1"/>
        </p:nvSpPr>
        <p:spPr>
          <a:xfrm>
            <a:off x="0" y="914400"/>
            <a:ext cx="10210800" cy="3657600"/>
          </a:xfrm>
          <a:prstGeom prst="rect">
            <a:avLst/>
          </a:prstGeom>
          <a:solidFill>
            <a:srgbClr val="000000">
              <a:alpha val="2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 name="Title 3">
            <a:extLst>
              <a:ext uri="{FF2B5EF4-FFF2-40B4-BE49-F238E27FC236}">
                <a16:creationId xmlns:a16="http://schemas.microsoft.com/office/drawing/2014/main" id="{EAC8191C-45F1-874F-B495-DB8283A1AA95}"/>
              </a:ext>
            </a:extLst>
          </p:cNvPr>
          <p:cNvSpPr>
            <a:spLocks noGrp="1"/>
          </p:cNvSpPr>
          <p:nvPr>
            <p:ph type="ctrTitle" hasCustomPrompt="1"/>
          </p:nvPr>
        </p:nvSpPr>
        <p:spPr>
          <a:xfrm>
            <a:off x="457200" y="1808444"/>
            <a:ext cx="8943654" cy="2194596"/>
          </a:xfrm>
        </p:spPr>
        <p:txBody>
          <a:bodyPr/>
          <a:lstStyle>
            <a:lvl1pPr>
              <a:defRPr>
                <a:solidFill>
                  <a:schemeClr val="bg1"/>
                </a:solidFill>
              </a:defRPr>
            </a:lvl1pPr>
          </a:lstStyle>
          <a:p>
            <a:pPr>
              <a:lnSpc>
                <a:spcPct val="100000"/>
              </a:lnSpc>
            </a:pPr>
            <a:r>
              <a:rPr lang="en-US" sz="4000" dirty="0"/>
              <a:t>Answer goes here lorem ipsum dolore set un </a:t>
            </a:r>
            <a:r>
              <a:rPr lang="en-US" sz="4000" dirty="0" err="1"/>
              <a:t>dumond</a:t>
            </a:r>
            <a:r>
              <a:rPr lang="en-US" sz="4000" dirty="0"/>
              <a:t>.</a:t>
            </a:r>
          </a:p>
        </p:txBody>
      </p:sp>
      <p:sp>
        <p:nvSpPr>
          <p:cNvPr id="8" name="Text Placeholder 7">
            <a:extLst>
              <a:ext uri="{FF2B5EF4-FFF2-40B4-BE49-F238E27FC236}">
                <a16:creationId xmlns:a16="http://schemas.microsoft.com/office/drawing/2014/main" id="{C8EA2483-A0AF-3148-BB61-7DF34A6114E8}"/>
              </a:ext>
            </a:extLst>
          </p:cNvPr>
          <p:cNvSpPr>
            <a:spLocks noGrp="1"/>
          </p:cNvSpPr>
          <p:nvPr>
            <p:ph type="body" sz="quarter" idx="10" hasCustomPrompt="1"/>
          </p:nvPr>
        </p:nvSpPr>
        <p:spPr>
          <a:xfrm>
            <a:off x="457200" y="1239839"/>
            <a:ext cx="5791200" cy="406082"/>
          </a:xfrm>
        </p:spPr>
        <p:txBody>
          <a:bodyPr>
            <a:normAutofit/>
          </a:bodyPr>
          <a:lstStyle>
            <a:lvl1pPr marL="0" indent="0">
              <a:buNone/>
              <a:defRPr sz="2000" b="1" spc="100" baseline="0">
                <a:solidFill>
                  <a:schemeClr val="accent3"/>
                </a:solidFill>
              </a:defRPr>
            </a:lvl1pPr>
          </a:lstStyle>
          <a:p>
            <a:pPr lvl="0"/>
            <a:r>
              <a:rPr lang="en-US" dirty="0"/>
              <a:t>QUESTION GOES HERE?</a:t>
            </a:r>
          </a:p>
        </p:txBody>
      </p:sp>
    </p:spTree>
    <p:extLst>
      <p:ext uri="{BB962C8B-B14F-4D97-AF65-F5344CB8AC3E}">
        <p14:creationId xmlns:p14="http://schemas.microsoft.com/office/powerpoint/2010/main" val="3878503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5" name="Rectangle 4">
            <a:extLst>
              <a:ext uri="{FF2B5EF4-FFF2-40B4-BE49-F238E27FC236}">
                <a16:creationId xmlns:a16="http://schemas.microsoft.com/office/drawing/2014/main" id="{5E5018B7-3938-7840-A240-DDB086541D4B}"/>
              </a:ext>
            </a:extLst>
          </p:cNvPr>
          <p:cNvSpPr/>
          <p:nvPr userDrawn="1"/>
        </p:nvSpPr>
        <p:spPr>
          <a:xfrm>
            <a:off x="457200" y="683632"/>
            <a:ext cx="11734800" cy="4114800"/>
          </a:xfrm>
          <a:prstGeom prst="rect">
            <a:avLst/>
          </a:prstGeom>
          <a:gradFill>
            <a:gsLst>
              <a:gs pos="0">
                <a:srgbClr val="010000">
                  <a:alpha val="15000"/>
                </a:srgbClr>
              </a:gs>
              <a:gs pos="100000">
                <a:srgbClr val="010000">
                  <a:alpha val="4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5BEB0201-4173-1249-B311-36DB2CAC1005}"/>
              </a:ext>
            </a:extLst>
          </p:cNvPr>
          <p:cNvSpPr>
            <a:spLocks noGrp="1"/>
          </p:cNvSpPr>
          <p:nvPr>
            <p:ph type="pic" sz="quarter" idx="10"/>
          </p:nvPr>
        </p:nvSpPr>
        <p:spPr>
          <a:xfrm>
            <a:off x="457200" y="683632"/>
            <a:ext cx="3432175" cy="4114800"/>
          </a:xfrm>
        </p:spPr>
        <p:txBody>
          <a:bodyPr/>
          <a:lstStyle/>
          <a:p>
            <a:r>
              <a:rPr lang="en-US" dirty="0"/>
              <a:t>Click icon to add picture</a:t>
            </a:r>
          </a:p>
        </p:txBody>
      </p:sp>
      <p:sp>
        <p:nvSpPr>
          <p:cNvPr id="12" name="Title 11">
            <a:extLst>
              <a:ext uri="{FF2B5EF4-FFF2-40B4-BE49-F238E27FC236}">
                <a16:creationId xmlns:a16="http://schemas.microsoft.com/office/drawing/2014/main" id="{3AF0E449-3B84-7043-82B2-5E884E6DE25D}"/>
              </a:ext>
            </a:extLst>
          </p:cNvPr>
          <p:cNvSpPr>
            <a:spLocks noGrp="1"/>
          </p:cNvSpPr>
          <p:nvPr>
            <p:ph type="title" hasCustomPrompt="1"/>
          </p:nvPr>
        </p:nvSpPr>
        <p:spPr>
          <a:xfrm>
            <a:off x="4334004" y="1191415"/>
            <a:ext cx="7019795" cy="1136134"/>
          </a:xfrm>
        </p:spPr>
        <p:txBody>
          <a:bodyPr anchor="b">
            <a:normAutofit/>
          </a:bodyPr>
          <a:lstStyle>
            <a:lvl1pPr>
              <a:defRPr sz="4000">
                <a:solidFill>
                  <a:schemeClr val="bg1"/>
                </a:solidFill>
              </a:defRPr>
            </a:lvl1pPr>
          </a:lstStyle>
          <a:p>
            <a:r>
              <a:rPr lang="en-US" dirty="0"/>
              <a:t>Name of person</a:t>
            </a:r>
          </a:p>
        </p:txBody>
      </p:sp>
      <p:sp>
        <p:nvSpPr>
          <p:cNvPr id="15" name="Text Placeholder 14">
            <a:extLst>
              <a:ext uri="{FF2B5EF4-FFF2-40B4-BE49-F238E27FC236}">
                <a16:creationId xmlns:a16="http://schemas.microsoft.com/office/drawing/2014/main" id="{4BCBCE1A-DFA0-2342-8417-07A5D0E99F64}"/>
              </a:ext>
            </a:extLst>
          </p:cNvPr>
          <p:cNvSpPr>
            <a:spLocks noGrp="1"/>
          </p:cNvSpPr>
          <p:nvPr>
            <p:ph type="body" sz="quarter" idx="11" hasCustomPrompt="1"/>
          </p:nvPr>
        </p:nvSpPr>
        <p:spPr>
          <a:xfrm>
            <a:off x="4333875" y="2705100"/>
            <a:ext cx="7019925" cy="169227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800">
                <a:solidFill>
                  <a:schemeClr val="bg1"/>
                </a:solidFill>
              </a:defRPr>
            </a:lvl1pPr>
          </a:lstStyle>
          <a:p>
            <a:r>
              <a:rPr lang="en-US" sz="2400" b="0" i="0" dirty="0">
                <a:latin typeface="Arial" panose="020B0604020202020204" pitchFamily="34" charset="0"/>
                <a:cs typeface="Arial" panose="020B0604020202020204" pitchFamily="34" charset="0"/>
              </a:rPr>
              <a:t>Title or details about person lorem ipsum dolore set </a:t>
            </a:r>
            <a:r>
              <a:rPr lang="en-US" sz="2400" b="0" i="0" dirty="0" err="1">
                <a:latin typeface="Arial" panose="020B0604020202020204" pitchFamily="34" charset="0"/>
                <a:cs typeface="Arial" panose="020B0604020202020204" pitchFamily="34" charset="0"/>
              </a:rPr>
              <a:t>amon</a:t>
            </a:r>
            <a:r>
              <a:rPr lang="en-US" sz="2400" b="0" i="0" dirty="0">
                <a:latin typeface="Arial" panose="020B0604020202020204" pitchFamily="34" charset="0"/>
                <a:cs typeface="Arial" panose="020B0604020202020204" pitchFamily="34" charset="0"/>
              </a:rPr>
              <a:t> de </a:t>
            </a:r>
            <a:r>
              <a:rPr lang="en-US" sz="2400" b="0" i="0" dirty="0" err="1">
                <a:latin typeface="Arial" panose="020B0604020202020204" pitchFamily="34" charset="0"/>
                <a:cs typeface="Arial" panose="020B0604020202020204" pitchFamily="34" charset="0"/>
              </a:rPr>
              <a:t>tretus</a:t>
            </a:r>
            <a:r>
              <a:rPr lang="en-US" sz="2400" b="0" i="0" dirty="0">
                <a:latin typeface="Arial" panose="020B0604020202020204" pitchFamily="34" charset="0"/>
                <a:cs typeface="Arial" panose="020B0604020202020204" pitchFamily="34" charset="0"/>
              </a:rPr>
              <a:t> lorem ipsum</a:t>
            </a:r>
          </a:p>
        </p:txBody>
      </p:sp>
    </p:spTree>
    <p:extLst>
      <p:ext uri="{BB962C8B-B14F-4D97-AF65-F5344CB8AC3E}">
        <p14:creationId xmlns:p14="http://schemas.microsoft.com/office/powerpoint/2010/main" val="139951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White">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43FDE61-1A20-C741-B0A6-17188F980614}"/>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165439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46AB1FB-90C8-EC45-8325-354F70A4410F}"/>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299338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FAD4-D103-D9BC-24C0-503666B649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3ECEC3-810E-FFA0-0224-7A5FDEC700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63A00-4C57-2096-EA1E-B273A2D0500A}"/>
              </a:ext>
            </a:extLst>
          </p:cNvPr>
          <p:cNvSpPr>
            <a:spLocks noGrp="1"/>
          </p:cNvSpPr>
          <p:nvPr>
            <p:ph type="dt" sz="half" idx="10"/>
          </p:nvPr>
        </p:nvSpPr>
        <p:spPr/>
        <p:txBody>
          <a:bodyPr/>
          <a:lstStyle/>
          <a:p>
            <a:fld id="{4F938C76-B492-49E5-88F6-BA55617633D4}" type="datetimeFigureOut">
              <a:rPr lang="en-US" smtClean="0"/>
              <a:t>6/17/2025</a:t>
            </a:fld>
            <a:endParaRPr lang="en-US"/>
          </a:p>
        </p:txBody>
      </p:sp>
      <p:sp>
        <p:nvSpPr>
          <p:cNvPr id="5" name="Footer Placeholder 4">
            <a:extLst>
              <a:ext uri="{FF2B5EF4-FFF2-40B4-BE49-F238E27FC236}">
                <a16:creationId xmlns:a16="http://schemas.microsoft.com/office/drawing/2014/main" id="{0FEEE027-21F0-D77B-BB7B-0D570A2FE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E9CF1-C748-3F07-8CED-5A4D176DE4F0}"/>
              </a:ext>
            </a:extLst>
          </p:cNvPr>
          <p:cNvSpPr>
            <a:spLocks noGrp="1"/>
          </p:cNvSpPr>
          <p:nvPr>
            <p:ph type="sldNum" sz="quarter" idx="12"/>
          </p:nvPr>
        </p:nvSpPr>
        <p:spPr/>
        <p:txBody>
          <a:bodyPr/>
          <a:lstStyle/>
          <a:p>
            <a:fld id="{89463B45-31B7-4AD8-A1B8-97A07ACD9598}" type="slidenum">
              <a:rPr lang="en-US" smtClean="0"/>
              <a:t>‹#›</a:t>
            </a:fld>
            <a:endParaRPr lang="en-US"/>
          </a:p>
        </p:txBody>
      </p:sp>
    </p:spTree>
    <p:extLst>
      <p:ext uri="{BB962C8B-B14F-4D97-AF65-F5344CB8AC3E}">
        <p14:creationId xmlns:p14="http://schemas.microsoft.com/office/powerpoint/2010/main" val="2013013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86B44-38F7-0D85-6607-349035AA6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80B832-7804-9CED-A420-238967031C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67D10-0596-A191-EC39-00BF17C6E89E}"/>
              </a:ext>
            </a:extLst>
          </p:cNvPr>
          <p:cNvSpPr>
            <a:spLocks noGrp="1"/>
          </p:cNvSpPr>
          <p:nvPr>
            <p:ph type="dt" sz="half" idx="10"/>
          </p:nvPr>
        </p:nvSpPr>
        <p:spPr/>
        <p:txBody>
          <a:bodyPr/>
          <a:lstStyle/>
          <a:p>
            <a:fld id="{7BE47509-6E8B-4FA0-AE43-1C8CA3BECC5E}" type="datetimeFigureOut">
              <a:rPr lang="en-US" smtClean="0"/>
              <a:t>6/17/2025</a:t>
            </a:fld>
            <a:endParaRPr lang="en-US" dirty="0"/>
          </a:p>
        </p:txBody>
      </p:sp>
      <p:sp>
        <p:nvSpPr>
          <p:cNvPr id="5" name="Footer Placeholder 4">
            <a:extLst>
              <a:ext uri="{FF2B5EF4-FFF2-40B4-BE49-F238E27FC236}">
                <a16:creationId xmlns:a16="http://schemas.microsoft.com/office/drawing/2014/main" id="{E2B3B6FA-B23E-6F57-57AD-71FED54CBE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7F6BC9-0F6E-593C-7849-2056FB77A9FC}"/>
              </a:ext>
            </a:extLst>
          </p:cNvPr>
          <p:cNvSpPr>
            <a:spLocks noGrp="1"/>
          </p:cNvSpPr>
          <p:nvPr>
            <p:ph type="sldNum" sz="quarter" idx="12"/>
          </p:nvPr>
        </p:nvSpPr>
        <p:spPr/>
        <p:txBody>
          <a:bodyPr/>
          <a:lstStyle/>
          <a:p>
            <a:fld id="{60E8A096-156C-4FC3-A032-9BB3EF60A1FC}" type="slidenum">
              <a:rPr lang="en-US" smtClean="0"/>
              <a:t>‹#›</a:t>
            </a:fld>
            <a:endParaRPr lang="en-US" dirty="0"/>
          </a:p>
        </p:txBody>
      </p:sp>
    </p:spTree>
    <p:extLst>
      <p:ext uri="{BB962C8B-B14F-4D97-AF65-F5344CB8AC3E}">
        <p14:creationId xmlns:p14="http://schemas.microsoft.com/office/powerpoint/2010/main" val="108612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TwoLists">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347D37-23DF-6143-BBBC-0060EF121515}"/>
              </a:ext>
            </a:extLst>
          </p:cNvPr>
          <p:cNvSpPr>
            <a:spLocks noGrp="1"/>
          </p:cNvSpPr>
          <p:nvPr>
            <p:ph type="body" idx="1"/>
          </p:nvPr>
        </p:nvSpPr>
        <p:spPr>
          <a:xfrm>
            <a:off x="457200" y="1375229"/>
            <a:ext cx="5540375"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96013-A816-5043-8E60-F1E883072C36}"/>
              </a:ext>
            </a:extLst>
          </p:cNvPr>
          <p:cNvSpPr>
            <a:spLocks noGrp="1"/>
          </p:cNvSpPr>
          <p:nvPr>
            <p:ph sz="half" idx="2"/>
          </p:nvPr>
        </p:nvSpPr>
        <p:spPr>
          <a:xfrm>
            <a:off x="457200" y="2279824"/>
            <a:ext cx="5540375"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FE2BA5D-C5D2-0446-88CB-E603CC25A0CC}"/>
              </a:ext>
            </a:extLst>
          </p:cNvPr>
          <p:cNvSpPr>
            <a:spLocks noGrp="1"/>
          </p:cNvSpPr>
          <p:nvPr>
            <p:ph type="body" sz="quarter" idx="3"/>
          </p:nvPr>
        </p:nvSpPr>
        <p:spPr>
          <a:xfrm>
            <a:off x="6172202" y="1375229"/>
            <a:ext cx="540298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8FE2A-C0DD-8C42-B6B8-A915F090EB02}"/>
              </a:ext>
            </a:extLst>
          </p:cNvPr>
          <p:cNvSpPr>
            <a:spLocks noGrp="1"/>
          </p:cNvSpPr>
          <p:nvPr>
            <p:ph sz="quarter" idx="4"/>
          </p:nvPr>
        </p:nvSpPr>
        <p:spPr>
          <a:xfrm>
            <a:off x="6172200" y="2279824"/>
            <a:ext cx="5402981" cy="2779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95220166-CC05-3B44-9A19-1F510029F921}"/>
              </a:ext>
            </a:extLst>
          </p:cNvPr>
          <p:cNvSpPr>
            <a:spLocks noGrp="1"/>
          </p:cNvSpPr>
          <p:nvPr>
            <p:ph type="title"/>
          </p:nvPr>
        </p:nvSpPr>
        <p:spPr>
          <a:xfrm>
            <a:off x="470589" y="374068"/>
            <a:ext cx="11123843" cy="827499"/>
          </a:xfrm>
          <a:prstGeom prst="rect">
            <a:avLst/>
          </a:prstGeom>
        </p:spPr>
        <p:txBody>
          <a:bodyPr/>
          <a:lstStyle>
            <a:lvl1pPr>
              <a:defRPr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98FB25F9-8E93-6D43-B0F6-9892F2537D3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17511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List+Medium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6AE2-C12B-2144-B784-06409477643E}"/>
              </a:ext>
            </a:extLst>
          </p:cNvPr>
          <p:cNvSpPr>
            <a:spLocks noGrp="1"/>
          </p:cNvSpPr>
          <p:nvPr>
            <p:ph type="title"/>
          </p:nvPr>
        </p:nvSpPr>
        <p:spPr>
          <a:xfrm>
            <a:off x="457202" y="151394"/>
            <a:ext cx="4504763" cy="1429352"/>
          </a:xfrm>
          <a:prstGeom prst="rect">
            <a:avLst/>
          </a:prstGeom>
        </p:spPr>
        <p:txBody>
          <a:bodyPr anchor="b">
            <a:norm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5634318" y="457201"/>
            <a:ext cx="5940865" cy="5403851"/>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D87FA85-E10D-D648-993E-7F4AB3E5A0A4}"/>
              </a:ext>
            </a:extLst>
          </p:cNvPr>
          <p:cNvSpPr>
            <a:spLocks noGrp="1"/>
          </p:cNvSpPr>
          <p:nvPr>
            <p:ph type="body" sz="half" idx="2"/>
          </p:nvPr>
        </p:nvSpPr>
        <p:spPr>
          <a:xfrm>
            <a:off x="457202" y="1882588"/>
            <a:ext cx="4504763" cy="3112924"/>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7112EFE-3C76-4C48-8D3A-817121E082B6}"/>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08710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Lists+Narrow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277737-A8CC-9D41-AF92-CEF6E2652DA8}"/>
              </a:ext>
            </a:extLst>
          </p:cNvPr>
          <p:cNvSpPr/>
          <p:nvPr userDrawn="1"/>
        </p:nvSpPr>
        <p:spPr>
          <a:xfrm>
            <a:off x="9455150" y="-1"/>
            <a:ext cx="2736850" cy="47974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 up of a logo&#10;&#10;Description automatically generated">
            <a:extLst>
              <a:ext uri="{FF2B5EF4-FFF2-40B4-BE49-F238E27FC236}">
                <a16:creationId xmlns:a16="http://schemas.microsoft.com/office/drawing/2014/main" id="{0B5D44FD-EC2B-BA47-A5B7-8FBCA2CC7236}"/>
              </a:ext>
            </a:extLst>
          </p:cNvPr>
          <p:cNvPicPr>
            <a:picLocks noChangeAspect="1"/>
          </p:cNvPicPr>
          <p:nvPr userDrawn="1"/>
        </p:nvPicPr>
        <p:blipFill rotWithShape="1">
          <a:blip r:embed="rId3"/>
          <a:srcRect l="77529" t="69899"/>
          <a:stretch/>
        </p:blipFill>
        <p:spPr>
          <a:xfrm>
            <a:off x="9455150" y="4797467"/>
            <a:ext cx="2736850" cy="2060533"/>
          </a:xfrm>
          <a:prstGeom prst="rect">
            <a:avLst/>
          </a:prstGeom>
        </p:spPr>
      </p:pic>
      <p:sp>
        <p:nvSpPr>
          <p:cNvPr id="2" name="Title 1">
            <a:extLst>
              <a:ext uri="{FF2B5EF4-FFF2-40B4-BE49-F238E27FC236}">
                <a16:creationId xmlns:a16="http://schemas.microsoft.com/office/drawing/2014/main" id="{A6291B04-0D63-0946-8543-1091C7E500BD}"/>
              </a:ext>
            </a:extLst>
          </p:cNvPr>
          <p:cNvSpPr>
            <a:spLocks noGrp="1"/>
          </p:cNvSpPr>
          <p:nvPr>
            <p:ph type="title"/>
          </p:nvPr>
        </p:nvSpPr>
        <p:spPr>
          <a:xfrm>
            <a:off x="470589" y="500650"/>
            <a:ext cx="8380803"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8"/>
            <a:ext cx="3936819" cy="318971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9448800" y="1"/>
            <a:ext cx="2743200" cy="4797468"/>
          </a:xfrm>
        </p:spPr>
        <p:txBody>
          <a:bodyPr/>
          <a:lstStyle/>
          <a:p>
            <a:r>
              <a:rPr lang="en-US" dirty="0"/>
              <a:t>Click icon to add picture</a:t>
            </a:r>
          </a:p>
        </p:txBody>
      </p:sp>
      <p:sp>
        <p:nvSpPr>
          <p:cNvPr id="12" name="Content Placeholder 2">
            <a:extLst>
              <a:ext uri="{FF2B5EF4-FFF2-40B4-BE49-F238E27FC236}">
                <a16:creationId xmlns:a16="http://schemas.microsoft.com/office/drawing/2014/main" id="{F331C0C7-7F08-FD45-A343-7AAFCD696634}"/>
              </a:ext>
            </a:extLst>
          </p:cNvPr>
          <p:cNvSpPr>
            <a:spLocks noGrp="1"/>
          </p:cNvSpPr>
          <p:nvPr>
            <p:ph idx="14"/>
          </p:nvPr>
        </p:nvSpPr>
        <p:spPr>
          <a:xfrm>
            <a:off x="4914573" y="1825628"/>
            <a:ext cx="3936819" cy="3189717"/>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CD5A9663-203F-3248-A289-4ECD0CB132AA}"/>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5533664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st+PortraitPhoto">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455CDD-6175-A74F-ABB3-D7D0F2634141}"/>
              </a:ext>
            </a:extLst>
          </p:cNvPr>
          <p:cNvSpPr/>
          <p:nvPr userDrawn="1"/>
        </p:nvSpPr>
        <p:spPr>
          <a:xfrm>
            <a:off x="7620001" y="-1"/>
            <a:ext cx="4571999" cy="479746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logo&#10;&#10;Description automatically generated">
            <a:extLst>
              <a:ext uri="{FF2B5EF4-FFF2-40B4-BE49-F238E27FC236}">
                <a16:creationId xmlns:a16="http://schemas.microsoft.com/office/drawing/2014/main" id="{A96284BF-B9BE-EE49-B8EC-A60012C19CA6}"/>
              </a:ext>
            </a:extLst>
          </p:cNvPr>
          <p:cNvPicPr>
            <a:picLocks noChangeAspect="1"/>
          </p:cNvPicPr>
          <p:nvPr userDrawn="1"/>
        </p:nvPicPr>
        <p:blipFill rotWithShape="1">
          <a:blip r:embed="rId3"/>
          <a:srcRect l="62513" t="69899"/>
          <a:stretch/>
        </p:blipFill>
        <p:spPr>
          <a:xfrm>
            <a:off x="7620001" y="4791116"/>
            <a:ext cx="4565649" cy="2060533"/>
          </a:xfrm>
          <a:prstGeom prst="rect">
            <a:avLst/>
          </a:prstGeom>
        </p:spPr>
      </p:pic>
      <p:sp>
        <p:nvSpPr>
          <p:cNvPr id="3" name="Content Placeholder 2">
            <a:extLst>
              <a:ext uri="{FF2B5EF4-FFF2-40B4-BE49-F238E27FC236}">
                <a16:creationId xmlns:a16="http://schemas.microsoft.com/office/drawing/2014/main" id="{CF0AE959-C495-8046-91E2-A8D5C7B2B62F}"/>
              </a:ext>
            </a:extLst>
          </p:cNvPr>
          <p:cNvSpPr>
            <a:spLocks noGrp="1"/>
          </p:cNvSpPr>
          <p:nvPr>
            <p:ph idx="1"/>
          </p:nvPr>
        </p:nvSpPr>
        <p:spPr>
          <a:xfrm>
            <a:off x="470589" y="1825627"/>
            <a:ext cx="6489011"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70801" y="-1"/>
            <a:ext cx="4572001" cy="4797469"/>
          </a:xfrm>
        </p:spPr>
        <p:txBody>
          <a:bodyPr/>
          <a:lstStyle/>
          <a:p>
            <a:r>
              <a:rPr lang="en-US" dirty="0"/>
              <a:t>Click icon to add picture</a:t>
            </a:r>
          </a:p>
        </p:txBody>
      </p:sp>
      <p:sp>
        <p:nvSpPr>
          <p:cNvPr id="10" name="Slide Number Placeholder 5">
            <a:extLst>
              <a:ext uri="{FF2B5EF4-FFF2-40B4-BE49-F238E27FC236}">
                <a16:creationId xmlns:a16="http://schemas.microsoft.com/office/drawing/2014/main" id="{C1EB1B56-AD79-DB48-89BC-F72399EECC80}"/>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3" name="Title 1">
            <a:extLst>
              <a:ext uri="{FF2B5EF4-FFF2-40B4-BE49-F238E27FC236}">
                <a16:creationId xmlns:a16="http://schemas.microsoft.com/office/drawing/2014/main" id="{DB7BEFFE-C644-3344-905E-91D79A56E926}"/>
              </a:ext>
            </a:extLst>
          </p:cNvPr>
          <p:cNvSpPr>
            <a:spLocks noGrp="1"/>
          </p:cNvSpPr>
          <p:nvPr>
            <p:ph type="title"/>
          </p:nvPr>
        </p:nvSpPr>
        <p:spPr>
          <a:xfrm>
            <a:off x="470590" y="500650"/>
            <a:ext cx="5944066"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4769712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st+PortraitPhoto+Capti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B6FBB3-3338-4B4E-AD34-2D7EF780D996}"/>
              </a:ext>
            </a:extLst>
          </p:cNvPr>
          <p:cNvSpPr/>
          <p:nvPr userDrawn="1"/>
        </p:nvSpPr>
        <p:spPr>
          <a:xfrm>
            <a:off x="7620001" y="-1"/>
            <a:ext cx="4571999" cy="411480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logo&#10;&#10;Description automatically generated">
            <a:extLst>
              <a:ext uri="{FF2B5EF4-FFF2-40B4-BE49-F238E27FC236}">
                <a16:creationId xmlns:a16="http://schemas.microsoft.com/office/drawing/2014/main" id="{69F8541C-9DA0-6245-B1DC-44B54882C94B}"/>
              </a:ext>
            </a:extLst>
          </p:cNvPr>
          <p:cNvPicPr>
            <a:picLocks noChangeAspect="1"/>
          </p:cNvPicPr>
          <p:nvPr userDrawn="1"/>
        </p:nvPicPr>
        <p:blipFill rotWithShape="1">
          <a:blip r:embed="rId3"/>
          <a:srcRect l="62513" t="60019"/>
          <a:stretch/>
        </p:blipFill>
        <p:spPr>
          <a:xfrm>
            <a:off x="7620001" y="4114800"/>
            <a:ext cx="4565649" cy="2736849"/>
          </a:xfrm>
          <a:prstGeom prst="rect">
            <a:avLst/>
          </a:prstGeom>
        </p:spPr>
      </p:pic>
      <p:sp>
        <p:nvSpPr>
          <p:cNvPr id="5" name="Picture Placeholder 4">
            <a:extLst>
              <a:ext uri="{FF2B5EF4-FFF2-40B4-BE49-F238E27FC236}">
                <a16:creationId xmlns:a16="http://schemas.microsoft.com/office/drawing/2014/main" id="{5F5E76A7-52CC-D748-B950-94707165ADE0}"/>
              </a:ext>
            </a:extLst>
          </p:cNvPr>
          <p:cNvSpPr>
            <a:spLocks noGrp="1"/>
          </p:cNvSpPr>
          <p:nvPr>
            <p:ph type="pic" sz="quarter" idx="13"/>
          </p:nvPr>
        </p:nvSpPr>
        <p:spPr>
          <a:xfrm>
            <a:off x="7619999" y="0"/>
            <a:ext cx="4572001" cy="4114801"/>
          </a:xfrm>
        </p:spPr>
        <p:txBody>
          <a:bodyPr/>
          <a:lstStyle/>
          <a:p>
            <a:r>
              <a:rPr lang="en-US" dirty="0"/>
              <a:t>Click icon to add picture</a:t>
            </a:r>
          </a:p>
        </p:txBody>
      </p:sp>
      <p:sp>
        <p:nvSpPr>
          <p:cNvPr id="7" name="Content Placeholder 2">
            <a:extLst>
              <a:ext uri="{FF2B5EF4-FFF2-40B4-BE49-F238E27FC236}">
                <a16:creationId xmlns:a16="http://schemas.microsoft.com/office/drawing/2014/main" id="{72D4ADCB-18AE-4745-ACA2-7C3091EB1884}"/>
              </a:ext>
            </a:extLst>
          </p:cNvPr>
          <p:cNvSpPr>
            <a:spLocks noGrp="1"/>
          </p:cNvSpPr>
          <p:nvPr>
            <p:ph idx="14" hasCustomPrompt="1"/>
          </p:nvPr>
        </p:nvSpPr>
        <p:spPr>
          <a:xfrm>
            <a:off x="8485094" y="4347274"/>
            <a:ext cx="3254471" cy="910527"/>
          </a:xfrm>
        </p:spPr>
        <p:txBody>
          <a:bodyPr>
            <a:normAutofit/>
          </a:bodyPr>
          <a:lstStyle>
            <a:lvl1pPr marL="0" indent="0">
              <a:buNone/>
              <a:defRPr sz="1800">
                <a:solidFill>
                  <a:schemeClr val="bg1"/>
                </a:solidFill>
              </a:defRPr>
            </a:lvl1pPr>
          </a:lstStyle>
          <a:p>
            <a:pPr lvl="0"/>
            <a:r>
              <a:rPr lang="en-US" dirty="0"/>
              <a:t>Short caption for photo above goes here</a:t>
            </a:r>
          </a:p>
        </p:txBody>
      </p:sp>
      <p:sp>
        <p:nvSpPr>
          <p:cNvPr id="8" name="Triangle 7">
            <a:extLst>
              <a:ext uri="{FF2B5EF4-FFF2-40B4-BE49-F238E27FC236}">
                <a16:creationId xmlns:a16="http://schemas.microsoft.com/office/drawing/2014/main" id="{D3BB6B23-ED3A-8B4A-9ADD-9B20BF2AC871}"/>
              </a:ext>
            </a:extLst>
          </p:cNvPr>
          <p:cNvSpPr/>
          <p:nvPr userDrawn="1"/>
        </p:nvSpPr>
        <p:spPr>
          <a:xfrm>
            <a:off x="8019440" y="4414509"/>
            <a:ext cx="182880" cy="182880"/>
          </a:xfrm>
          <a:prstGeom prst="triangl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12" name="Slide Number Placeholder 5">
            <a:extLst>
              <a:ext uri="{FF2B5EF4-FFF2-40B4-BE49-F238E27FC236}">
                <a16:creationId xmlns:a16="http://schemas.microsoft.com/office/drawing/2014/main" id="{FB52D8BA-E5C8-3D4C-B4C6-138D332FC838}"/>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4" name="Content Placeholder 2">
            <a:extLst>
              <a:ext uri="{FF2B5EF4-FFF2-40B4-BE49-F238E27FC236}">
                <a16:creationId xmlns:a16="http://schemas.microsoft.com/office/drawing/2014/main" id="{F6E185D2-C841-1C4F-B519-C46BDD8796C1}"/>
              </a:ext>
            </a:extLst>
          </p:cNvPr>
          <p:cNvSpPr>
            <a:spLocks noGrp="1"/>
          </p:cNvSpPr>
          <p:nvPr>
            <p:ph idx="1"/>
          </p:nvPr>
        </p:nvSpPr>
        <p:spPr>
          <a:xfrm>
            <a:off x="470589" y="1825627"/>
            <a:ext cx="6489011"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EEC38625-EA89-794E-9E02-46C9910AC8BA}"/>
              </a:ext>
            </a:extLst>
          </p:cNvPr>
          <p:cNvSpPr>
            <a:spLocks noGrp="1"/>
          </p:cNvSpPr>
          <p:nvPr>
            <p:ph type="title"/>
          </p:nvPr>
        </p:nvSpPr>
        <p:spPr>
          <a:xfrm>
            <a:off x="470590" y="500650"/>
            <a:ext cx="5944066"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72299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Icon">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E4E1485D-3230-F44A-AD4D-B2585F309214}"/>
              </a:ext>
            </a:extLst>
          </p:cNvPr>
          <p:cNvPicPr>
            <a:picLocks noChangeAspect="1"/>
          </p:cNvPicPr>
          <p:nvPr userDrawn="1"/>
        </p:nvPicPr>
        <p:blipFill rotWithShape="1">
          <a:blip r:embed="rId3"/>
          <a:srcRect l="62478" t="-91" r="2" b="-1"/>
          <a:stretch/>
        </p:blipFill>
        <p:spPr>
          <a:xfrm>
            <a:off x="7615825" y="0"/>
            <a:ext cx="4569825" cy="6851649"/>
          </a:xfrm>
          <a:prstGeom prst="rect">
            <a:avLst/>
          </a:prstGeom>
        </p:spPr>
      </p:pic>
      <p:sp>
        <p:nvSpPr>
          <p:cNvPr id="6" name="Picture Placeholder 5">
            <a:extLst>
              <a:ext uri="{FF2B5EF4-FFF2-40B4-BE49-F238E27FC236}">
                <a16:creationId xmlns:a16="http://schemas.microsoft.com/office/drawing/2014/main" id="{7C4CF328-9FC5-DF42-A930-2C0CE17F7B65}"/>
              </a:ext>
            </a:extLst>
          </p:cNvPr>
          <p:cNvSpPr>
            <a:spLocks noGrp="1"/>
          </p:cNvSpPr>
          <p:nvPr>
            <p:ph type="pic" sz="quarter" idx="10"/>
          </p:nvPr>
        </p:nvSpPr>
        <p:spPr>
          <a:xfrm>
            <a:off x="9004127" y="700439"/>
            <a:ext cx="1828800" cy="1828800"/>
          </a:xfrm>
        </p:spPr>
        <p:txBody>
          <a:bodyPr/>
          <a:lstStyle/>
          <a:p>
            <a:r>
              <a:rPr lang="en-US" dirty="0"/>
              <a:t>Click icon to add picture</a:t>
            </a:r>
          </a:p>
        </p:txBody>
      </p:sp>
      <p:sp>
        <p:nvSpPr>
          <p:cNvPr id="10" name="Slide Number Placeholder 5">
            <a:extLst>
              <a:ext uri="{FF2B5EF4-FFF2-40B4-BE49-F238E27FC236}">
                <a16:creationId xmlns:a16="http://schemas.microsoft.com/office/drawing/2014/main" id="{1C94DDBB-6B7F-7E49-85EF-84F027B91D4E}"/>
              </a:ext>
            </a:extLst>
          </p:cNvPr>
          <p:cNvSpPr txBox="1">
            <a:spLocks/>
          </p:cNvSpPr>
          <p:nvPr userDrawn="1"/>
        </p:nvSpPr>
        <p:spPr>
          <a:xfrm>
            <a:off x="8991600" y="6137275"/>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330197-827F-9043-A7B4-E8AE6099241B}" type="slidenum">
              <a:rPr lang="en-US" smtClean="0">
                <a:solidFill>
                  <a:schemeClr val="bg1"/>
                </a:solidFill>
              </a:rPr>
              <a:pPr/>
              <a:t>‹#›</a:t>
            </a:fld>
            <a:endParaRPr lang="en-US" dirty="0">
              <a:solidFill>
                <a:schemeClr val="bg1"/>
              </a:solidFill>
            </a:endParaRPr>
          </a:p>
        </p:txBody>
      </p:sp>
      <p:sp>
        <p:nvSpPr>
          <p:cNvPr id="12" name="Content Placeholder 2">
            <a:extLst>
              <a:ext uri="{FF2B5EF4-FFF2-40B4-BE49-F238E27FC236}">
                <a16:creationId xmlns:a16="http://schemas.microsoft.com/office/drawing/2014/main" id="{ADA607BF-01B2-BE44-B3D5-70558646B936}"/>
              </a:ext>
            </a:extLst>
          </p:cNvPr>
          <p:cNvSpPr>
            <a:spLocks noGrp="1"/>
          </p:cNvSpPr>
          <p:nvPr>
            <p:ph idx="1"/>
          </p:nvPr>
        </p:nvSpPr>
        <p:spPr>
          <a:xfrm>
            <a:off x="470589" y="1825627"/>
            <a:ext cx="6706065" cy="3162009"/>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9B1A555E-16BA-E647-8D0B-7E303DA304B8}"/>
              </a:ext>
            </a:extLst>
          </p:cNvPr>
          <p:cNvSpPr>
            <a:spLocks noGrp="1"/>
          </p:cNvSpPr>
          <p:nvPr>
            <p:ph type="title"/>
          </p:nvPr>
        </p:nvSpPr>
        <p:spPr>
          <a:xfrm>
            <a:off x="470589" y="500650"/>
            <a:ext cx="6706065" cy="827499"/>
          </a:xfrm>
          <a:prstGeom prst="rect">
            <a:avLst/>
          </a:prstGeom>
        </p:spPr>
        <p:txBody>
          <a:bodyPr>
            <a:noAutofit/>
          </a:bodyPr>
          <a:lstStyle>
            <a:lvl1pPr>
              <a:defRPr sz="3600" b="1" i="0">
                <a:latin typeface="Arial Black" panose="020B0604020202020204" pitchFamily="34" charset="0"/>
                <a:cs typeface="Arial Black"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4421203"/>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Imag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7E0900D-B761-8442-955C-FA163B7C7CFA}"/>
              </a:ext>
            </a:extLst>
          </p:cNvPr>
          <p:cNvPicPr>
            <a:picLocks noChangeAspect="1"/>
          </p:cNvPicPr>
          <p:nvPr userDrawn="1"/>
        </p:nvPicPr>
        <p:blipFill rotWithShape="1">
          <a:blip r:embed="rId2"/>
          <a:srcRect l="-52" t="-91" r="70021" b="-1"/>
          <a:stretch/>
        </p:blipFill>
        <p:spPr>
          <a:xfrm>
            <a:off x="1" y="0"/>
            <a:ext cx="3657600" cy="6851649"/>
          </a:xfrm>
          <a:prstGeom prst="rect">
            <a:avLst/>
          </a:prstGeom>
        </p:spPr>
      </p:pic>
      <p:sp>
        <p:nvSpPr>
          <p:cNvPr id="3" name="Picture Placeholder 2">
            <a:extLst>
              <a:ext uri="{FF2B5EF4-FFF2-40B4-BE49-F238E27FC236}">
                <a16:creationId xmlns:a16="http://schemas.microsoft.com/office/drawing/2014/main" id="{01AD4422-5025-3E4E-9E2C-0E812900E9B2}"/>
              </a:ext>
            </a:extLst>
          </p:cNvPr>
          <p:cNvSpPr>
            <a:spLocks noGrp="1"/>
          </p:cNvSpPr>
          <p:nvPr>
            <p:ph type="pic" idx="1"/>
          </p:nvPr>
        </p:nvSpPr>
        <p:spPr>
          <a:xfrm>
            <a:off x="3657601" y="1"/>
            <a:ext cx="8534400" cy="68580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dirty="0"/>
              <a:t>Click icon to add picture</a:t>
            </a:r>
          </a:p>
        </p:txBody>
      </p:sp>
    </p:spTree>
    <p:extLst>
      <p:ext uri="{BB962C8B-B14F-4D97-AF65-F5344CB8AC3E}">
        <p14:creationId xmlns:p14="http://schemas.microsoft.com/office/powerpoint/2010/main" val="302345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28F7F-E18C-694F-A7DF-1F320F61E5C4}"/>
              </a:ext>
            </a:extLst>
          </p:cNvPr>
          <p:cNvSpPr>
            <a:spLocks noGrp="1"/>
          </p:cNvSpPr>
          <p:nvPr>
            <p:ph type="title"/>
          </p:nvPr>
        </p:nvSpPr>
        <p:spPr>
          <a:xfrm>
            <a:off x="457200" y="500066"/>
            <a:ext cx="10896600" cy="8853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030B7E5-2DB3-4347-B259-884695F55749}"/>
              </a:ext>
            </a:extLst>
          </p:cNvPr>
          <p:cNvSpPr>
            <a:spLocks noGrp="1"/>
          </p:cNvSpPr>
          <p:nvPr>
            <p:ph type="body" idx="1"/>
          </p:nvPr>
        </p:nvSpPr>
        <p:spPr>
          <a:xfrm>
            <a:off x="457200" y="1825627"/>
            <a:ext cx="10896600" cy="34628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28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7" r:id="rId3"/>
    <p:sldLayoutId id="2147483680" r:id="rId4"/>
    <p:sldLayoutId id="2147483666" r:id="rId5"/>
    <p:sldLayoutId id="2147483667" r:id="rId6"/>
    <p:sldLayoutId id="2147483668" r:id="rId7"/>
    <p:sldLayoutId id="2147483672" r:id="rId8"/>
    <p:sldLayoutId id="2147483695" r:id="rId9"/>
    <p:sldLayoutId id="2147483673" r:id="rId10"/>
    <p:sldLayoutId id="2147483674" r:id="rId11"/>
    <p:sldLayoutId id="2147483694" r:id="rId12"/>
    <p:sldLayoutId id="2147483681" r:id="rId13"/>
    <p:sldLayoutId id="2147483682" r:id="rId14"/>
    <p:sldLayoutId id="2147483664" r:id="rId15"/>
    <p:sldLayoutId id="2147483665" r:id="rId16"/>
    <p:sldLayoutId id="2147483669" r:id="rId17"/>
    <p:sldLayoutId id="2147483670" r:id="rId18"/>
    <p:sldLayoutId id="2147483671" r:id="rId19"/>
    <p:sldLayoutId id="2147483675" r:id="rId20"/>
    <p:sldLayoutId id="2147483676" r:id="rId21"/>
    <p:sldLayoutId id="2147483696" r:id="rId22"/>
    <p:sldLayoutId id="2147483709" r:id="rId23"/>
    <p:sldLayoutId id="2147483678" r:id="rId24"/>
    <p:sldLayoutId id="2147483663" r:id="rId25"/>
    <p:sldLayoutId id="2147483710" r:id="rId26"/>
  </p:sldLayoutIdLst>
  <p:txStyles>
    <p:title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p:titleStyle>
    <p:bodyStyle>
      <a:lvl1pPr marL="228589" indent="-228589" algn="l" defTabSz="914354" rtl="0" eaLnBrk="1" latinLnBrk="0" hangingPunct="1">
        <a:lnSpc>
          <a:spcPct val="90000"/>
        </a:lnSpc>
        <a:spcBef>
          <a:spcPts val="1000"/>
        </a:spcBef>
        <a:buClr>
          <a:schemeClr val="tx2"/>
        </a:buClr>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guide id="3" orient="horz" pos="5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CC6EE-263B-7CC0-2C17-D504EB624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19A638-9B92-CDB8-FC45-0B06861F60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F5C0A-4C2E-E74B-2B2E-B3CCA7CF6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47509-6E8B-4FA0-AE43-1C8CA3BECC5E}" type="datetimeFigureOut">
              <a:rPr lang="en-US" smtClean="0"/>
              <a:t>6/17/2025</a:t>
            </a:fld>
            <a:endParaRPr lang="en-US" dirty="0"/>
          </a:p>
        </p:txBody>
      </p:sp>
      <p:sp>
        <p:nvSpPr>
          <p:cNvPr id="5" name="Footer Placeholder 4">
            <a:extLst>
              <a:ext uri="{FF2B5EF4-FFF2-40B4-BE49-F238E27FC236}">
                <a16:creationId xmlns:a16="http://schemas.microsoft.com/office/drawing/2014/main" id="{13215901-AB6C-2BF2-B808-8DDE5A76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8A26259-40CB-18C2-53C4-7F3D1DD621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8A096-156C-4FC3-A032-9BB3EF60A1FC}" type="slidenum">
              <a:rPr lang="en-US" smtClean="0"/>
              <a:t>‹#›</a:t>
            </a:fld>
            <a:endParaRPr lang="en-US" dirty="0"/>
          </a:p>
        </p:txBody>
      </p:sp>
    </p:spTree>
    <p:extLst>
      <p:ext uri="{BB962C8B-B14F-4D97-AF65-F5344CB8AC3E}">
        <p14:creationId xmlns:p14="http://schemas.microsoft.com/office/powerpoint/2010/main" val="3762113066"/>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3.xml"/><Relationship Id="rId16" Type="http://schemas.openxmlformats.org/officeDocument/2006/relationships/diagramColors" Target="../diagrams/colors4.xml"/><Relationship Id="rId1" Type="http://schemas.openxmlformats.org/officeDocument/2006/relationships/slideLayout" Target="../slideLayouts/slideLayout2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hyperlink" Target="https://www.ahrq.gov/teamstepps-program/curriculum/implement/activity/coach.html" TargetMode="Externa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pn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f2M1GuhilR0"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hyperlink" Target="https://www.youtube.com/watch?v=_zVUltSayok" TargetMode="External"/><Relationship Id="rId4" Type="http://schemas.openxmlformats.org/officeDocument/2006/relationships/hyperlink" Target="https://www.youtube.com/watch?v=7JM1gXkzrnk"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5.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https://www.publichealth.va.gov/docs/employeehealth/23-GROW-Template.pdf"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hyperlink" Target="https://study.com/academy/lesson/overcoming-barrier-to-change-in-organizations.html" TargetMode="External"/><Relationship Id="rId4" Type="http://schemas.openxmlformats.org/officeDocument/2006/relationships/hyperlink" Target="https://study.com/academy/course/coaching-others-for-front-line-managers.html"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doi.org/10.1007/s12310-015-9142-3" TargetMode="External"/><Relationship Id="rId3" Type="http://schemas.openxmlformats.org/officeDocument/2006/relationships/hyperlink" Target="https://www.tandfonline.com/journals/rcoa20" TargetMode="External"/><Relationship Id="rId7" Type="http://schemas.openxmlformats.org/officeDocument/2006/relationships/hyperlink" Target="https://doi.org/10.1177/0271121415594925" TargetMode="External"/><Relationship Id="rId2" Type="http://schemas.openxmlformats.org/officeDocument/2006/relationships/notesSlide" Target="../notesSlides/notesSlide44.xml"/><Relationship Id="rId1" Type="http://schemas.openxmlformats.org/officeDocument/2006/relationships/slideLayout" Target="../slideLayouts/slideLayout27.xml"/><Relationship Id="rId6" Type="http://schemas.openxmlformats.org/officeDocument/2006/relationships/hyperlink" Target="https://doi.org/10.1177/0888406410371643" TargetMode="External"/><Relationship Id="rId11" Type="http://schemas.openxmlformats.org/officeDocument/2006/relationships/hyperlink" Target="https://www.sagepub.com/sites/default/files/upm-binaries/24173_P81_82.pdf" TargetMode="External"/><Relationship Id="rId5" Type="http://schemas.openxmlformats.org/officeDocument/2006/relationships/hyperlink" Target="https://doi.org/10.1016/j.childyouth.2019.02.040" TargetMode="External"/><Relationship Id="rId10" Type="http://schemas.openxmlformats.org/officeDocument/2006/relationships/hyperlink" Target="https://study.com/academy/lesson/overcoming-barrier-to-change-in-organizations.html" TargetMode="External"/><Relationship Id="rId4" Type="http://schemas.openxmlformats.org/officeDocument/2006/relationships/hyperlink" Target="https://doi.org/10.1080/1359432X.2018.1446946" TargetMode="External"/><Relationship Id="rId9" Type="http://schemas.openxmlformats.org/officeDocument/2006/relationships/hyperlink" Target="https://study.com/academy/course/coaching-others-for-front-line-managers.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sparc@umassmed.edu" TargetMode="External"/><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hyperlink" Target="https://www.umassmed.edu/sparc/sparc-ta/" TargetMode="External"/><Relationship Id="rId4" Type="http://schemas.openxmlformats.org/officeDocument/2006/relationships/hyperlink" Target="https://www.umassmed.edu/sparc/sparc-ta"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s://coactive.com/resources/blogs/coaching-frameworks-which-model-is-right-for-you" TargetMode="External"/><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8" Type="http://schemas.openxmlformats.org/officeDocument/2006/relationships/hyperlink" Target="https://doi.org/10.1007/BF01530764" TargetMode="External"/><Relationship Id="rId3" Type="http://schemas.openxmlformats.org/officeDocument/2006/relationships/hyperlink" Target="https://www.wolterskluwer.com/en/expert-insights/coach-supervisor-difference" TargetMode="External"/><Relationship Id="rId7" Type="http://schemas.openxmlformats.org/officeDocument/2006/relationships/hyperlink" Target="https://coachingfederation.org/credentials-and-standards/core-competencies" TargetMode="External"/><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hyperlink" Target="https://icma.org/articles/article/what-coaching-and-isnt" TargetMode="External"/><Relationship Id="rId5" Type="http://schemas.openxmlformats.org/officeDocument/2006/relationships/hyperlink" Target="https://www.ahrq.gov/teamstepps-program/curriculum/implement/activity/coach.html" TargetMode="External"/><Relationship Id="rId4" Type="http://schemas.openxmlformats.org/officeDocument/2006/relationships/hyperlink" Target="https://doi.org/10.1108/JCS-09-2017-0043"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https://view.officeapps.live.com/op/view.aspx?src=https%3A%2F%2Fwww.ahrq.gov%2Fsites%2Fdefault%2Ffiles%2Fwysiwyg%2Fteamstepps%2Finstructor%2Fonlinecourse%2Ftsonlinemodule9.pptx&amp;wdOrigin=BROWSELINK"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hyperlink" Target="https://www.forbes.com/sites/forbescoachescouncil/2021/04/15/the-four-pillars-of-effective-team-leadership-coaching-the-liam-framework/?sh=6b2078f6dc9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73B4-6E22-884D-950E-02A472EA3984}"/>
              </a:ext>
            </a:extLst>
          </p:cNvPr>
          <p:cNvSpPr>
            <a:spLocks noGrp="1"/>
          </p:cNvSpPr>
          <p:nvPr>
            <p:ph type="ctrTitle"/>
          </p:nvPr>
        </p:nvSpPr>
        <p:spPr/>
        <p:txBody>
          <a:bodyPr>
            <a:normAutofit/>
          </a:bodyPr>
          <a:lstStyle/>
          <a:p>
            <a:r>
              <a:rPr lang="en-US" sz="3200" dirty="0">
                <a:latin typeface="+mj-lt"/>
                <a:cs typeface="Calibri" panose="020F0502020204030204" pitchFamily="34" charset="0"/>
              </a:rPr>
              <a:t>Adult Community Clinical Services (ACCS) </a:t>
            </a:r>
            <a:br>
              <a:rPr lang="en-US" sz="3200" dirty="0">
                <a:latin typeface="+mj-lt"/>
                <a:cs typeface="Calibri" panose="020F0502020204030204" pitchFamily="34" charset="0"/>
              </a:rPr>
            </a:br>
            <a:br>
              <a:rPr lang="en-US" sz="4000" dirty="0">
                <a:latin typeface="+mj-lt"/>
                <a:cs typeface="Calibri" panose="020F0502020204030204" pitchFamily="34" charset="0"/>
              </a:rPr>
            </a:br>
            <a:r>
              <a:rPr lang="en-US" sz="4000" dirty="0">
                <a:latin typeface="+mj-lt"/>
                <a:cs typeface="Calibri" panose="020F0502020204030204" pitchFamily="34" charset="0"/>
              </a:rPr>
              <a:t>Coaching: A Strengths-Based Approach</a:t>
            </a:r>
          </a:p>
        </p:txBody>
      </p:sp>
    </p:spTree>
    <p:extLst>
      <p:ext uri="{BB962C8B-B14F-4D97-AF65-F5344CB8AC3E}">
        <p14:creationId xmlns:p14="http://schemas.microsoft.com/office/powerpoint/2010/main" val="4148273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9262-A37B-B82C-C473-B3C6955A08DC}"/>
              </a:ext>
            </a:extLst>
          </p:cNvPr>
          <p:cNvSpPr>
            <a:spLocks noGrp="1"/>
          </p:cNvSpPr>
          <p:nvPr>
            <p:ph type="title"/>
          </p:nvPr>
        </p:nvSpPr>
        <p:spPr>
          <a:xfrm>
            <a:off x="470589" y="500650"/>
            <a:ext cx="11123843" cy="827499"/>
          </a:xfrm>
        </p:spPr>
        <p:txBody>
          <a:bodyPr vert="horz" lIns="91440" tIns="45720" rIns="91440" bIns="45720" rtlCol="0" anchor="t">
            <a:normAutofit/>
          </a:bodyPr>
          <a:lstStyle/>
          <a:p>
            <a:r>
              <a:rPr lang="en-US" sz="3200" b="1" i="0" kern="1200" spc="200" baseline="0" dirty="0">
                <a:solidFill>
                  <a:schemeClr val="bg1"/>
                </a:solidFill>
                <a:latin typeface="+mj-lt"/>
                <a:cs typeface="Calibri" panose="020F0502020204030204" pitchFamily="34" charset="0"/>
              </a:rPr>
              <a:t>Coach Characteristics</a:t>
            </a:r>
            <a:endParaRPr lang="en-US" sz="3200" dirty="0">
              <a:solidFill>
                <a:schemeClr val="bg1"/>
              </a:solidFill>
              <a:latin typeface="+mj-lt"/>
            </a:endParaRPr>
          </a:p>
        </p:txBody>
      </p:sp>
      <p:graphicFrame>
        <p:nvGraphicFramePr>
          <p:cNvPr id="7" name="Diagram 6" descr="Six green circles with the following:Experienced with the specific coachable skill&#10;Committed to continuous learning &amp; improvement&#10;Available&#10;Accessible&#10;Skilled at building rapport&#10;Assertive yet not &quot;pushy'">
            <a:extLst>
              <a:ext uri="{FF2B5EF4-FFF2-40B4-BE49-F238E27FC236}">
                <a16:creationId xmlns:a16="http://schemas.microsoft.com/office/drawing/2014/main" id="{E768AA6A-1C98-DD6D-2012-B03712ADC9E2}"/>
              </a:ext>
            </a:extLst>
          </p:cNvPr>
          <p:cNvGraphicFramePr/>
          <p:nvPr>
            <p:extLst>
              <p:ext uri="{D42A27DB-BD31-4B8C-83A1-F6EECF244321}">
                <p14:modId xmlns:p14="http://schemas.microsoft.com/office/powerpoint/2010/main" val="2655626009"/>
              </p:ext>
            </p:extLst>
          </p:nvPr>
        </p:nvGraphicFramePr>
        <p:xfrm>
          <a:off x="470589" y="1752597"/>
          <a:ext cx="11250356" cy="38535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EE8B4346-2ED2-C9BC-7ABE-C888F854DF61}"/>
              </a:ext>
            </a:extLst>
          </p:cNvPr>
          <p:cNvSpPr txBox="1"/>
          <p:nvPr/>
        </p:nvSpPr>
        <p:spPr>
          <a:xfrm>
            <a:off x="581891" y="4959927"/>
            <a:ext cx="2687782" cy="338554"/>
          </a:xfrm>
          <a:prstGeom prst="rect">
            <a:avLst/>
          </a:prstGeom>
          <a:noFill/>
        </p:spPr>
        <p:txBody>
          <a:bodyPr wrap="square" rtlCol="0">
            <a:spAutoFit/>
          </a:bodyPr>
          <a:lstStyle/>
          <a:p>
            <a:r>
              <a:rPr lang="en-US" sz="1600" dirty="0">
                <a:solidFill>
                  <a:srgbClr val="000000"/>
                </a:solidFill>
                <a:effectLst/>
                <a:ea typeface="Calibri" panose="020F0502020204030204" pitchFamily="34" charset="0"/>
              </a:rPr>
              <a:t>(Gunderson et al., 2018) </a:t>
            </a:r>
            <a:endParaRPr lang="en-US" sz="1600" dirty="0"/>
          </a:p>
        </p:txBody>
      </p:sp>
    </p:spTree>
    <p:extLst>
      <p:ext uri="{BB962C8B-B14F-4D97-AF65-F5344CB8AC3E}">
        <p14:creationId xmlns:p14="http://schemas.microsoft.com/office/powerpoint/2010/main" val="1837837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87081-E154-ECD0-821B-EF06FA5CBB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F4B55-87A9-BBDD-CF4D-D59E8F2E11E9}"/>
              </a:ext>
            </a:extLst>
          </p:cNvPr>
          <p:cNvSpPr>
            <a:spLocks noGrp="1"/>
          </p:cNvSpPr>
          <p:nvPr>
            <p:ph type="title"/>
          </p:nvPr>
        </p:nvSpPr>
        <p:spPr>
          <a:xfrm>
            <a:off x="534077" y="371341"/>
            <a:ext cx="11123843" cy="827499"/>
          </a:xfrm>
        </p:spPr>
        <p:txBody>
          <a:bodyPr vert="horz" lIns="91440" tIns="45720" rIns="91440" bIns="45720" rtlCol="0" anchor="t">
            <a:normAutofit/>
          </a:bodyPr>
          <a:lstStyle/>
          <a:p>
            <a:pPr marR="0" lvl="0">
              <a:spcAft>
                <a:spcPts val="0"/>
              </a:spcAft>
            </a:pPr>
            <a:r>
              <a:rPr lang="en-US" kern="100" dirty="0">
                <a:effectLst/>
                <a:latin typeface="+mj-lt"/>
                <a:ea typeface="Aptos" panose="020B0004020202020204" pitchFamily="34" charset="0"/>
                <a:cs typeface="Times New Roman" panose="02020603050405020304" pitchFamily="18" charset="0"/>
              </a:rPr>
              <a:t>Assessing Coaching</a:t>
            </a:r>
            <a:endParaRPr lang="en-US" sz="3200" b="1" i="0" kern="1200" dirty="0">
              <a:latin typeface="+mj-lt"/>
              <a:ea typeface="+mj-ea"/>
              <a:cs typeface="Arial Black" panose="020B0604020202020204" pitchFamily="34" charset="0"/>
            </a:endParaRPr>
          </a:p>
        </p:txBody>
      </p:sp>
      <p:sp>
        <p:nvSpPr>
          <p:cNvPr id="5" name="TextBox 4">
            <a:extLst>
              <a:ext uri="{FF2B5EF4-FFF2-40B4-BE49-F238E27FC236}">
                <a16:creationId xmlns:a16="http://schemas.microsoft.com/office/drawing/2014/main" id="{735FACA6-C7D3-CDA2-CCA3-15FFBFF70013}"/>
              </a:ext>
            </a:extLst>
          </p:cNvPr>
          <p:cNvSpPr txBox="1"/>
          <p:nvPr/>
        </p:nvSpPr>
        <p:spPr>
          <a:xfrm>
            <a:off x="827049" y="1976211"/>
            <a:ext cx="10537902" cy="3139321"/>
          </a:xfrm>
          <a:prstGeom prst="rect">
            <a:avLst/>
          </a:prstGeom>
          <a:noFill/>
        </p:spPr>
        <p:txBody>
          <a:bodyPr wrap="square">
            <a:spAutoFit/>
          </a:bodyPr>
          <a:lstStyle/>
          <a:p>
            <a:pPr marL="514350" indent="-514350">
              <a:spcAft>
                <a:spcPts val="1200"/>
              </a:spcAft>
              <a:buFont typeface="Wingdings" panose="05000000000000000000" pitchFamily="2" charset="2"/>
              <a:buChar char="ü"/>
            </a:pPr>
            <a:r>
              <a:rPr lang="en-US" sz="2800" dirty="0"/>
              <a:t>There is someone accountable for the coaching of staff who will carry out the program or practice </a:t>
            </a:r>
          </a:p>
          <a:p>
            <a:pPr marL="514350" indent="-514350">
              <a:spcAft>
                <a:spcPts val="1200"/>
              </a:spcAft>
              <a:buFont typeface="Wingdings" panose="05000000000000000000" pitchFamily="2" charset="2"/>
              <a:buChar char="ü"/>
            </a:pPr>
            <a:r>
              <a:rPr lang="en-US" sz="2800" dirty="0"/>
              <a:t>Coaching is provided to improve the competency of staff who carry out the program or practice </a:t>
            </a:r>
          </a:p>
          <a:p>
            <a:pPr marL="514350" indent="-514350">
              <a:spcAft>
                <a:spcPts val="1200"/>
              </a:spcAft>
              <a:buFont typeface="Wingdings" panose="05000000000000000000" pitchFamily="2" charset="2"/>
              <a:buChar char="ü"/>
            </a:pPr>
            <a:r>
              <a:rPr lang="en-US" sz="2800" dirty="0"/>
              <a:t>Agency staff uses a coaching service delivery plan </a:t>
            </a:r>
          </a:p>
          <a:p>
            <a:pPr marL="514350" indent="-514350">
              <a:spcAft>
                <a:spcPts val="1200"/>
              </a:spcAft>
              <a:buFont typeface="Wingdings" panose="05000000000000000000" pitchFamily="2" charset="2"/>
              <a:buChar char="ü"/>
            </a:pPr>
            <a:r>
              <a:rPr lang="en-US" sz="2800" dirty="0"/>
              <a:t>Agency staff regularly assess coaching effectiveness</a:t>
            </a:r>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193508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2F032-6E09-CC16-B064-D2C62CC26CBD}"/>
              </a:ext>
            </a:extLst>
          </p:cNvPr>
          <p:cNvSpPr txBox="1">
            <a:spLocks noGrp="1"/>
          </p:cNvSpPr>
          <p:nvPr>
            <p:ph type="title" idx="4294967295"/>
          </p:nvPr>
        </p:nvSpPr>
        <p:spPr>
          <a:xfrm>
            <a:off x="540327" y="2857995"/>
            <a:ext cx="259080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Poll</a:t>
            </a:r>
          </a:p>
        </p:txBody>
      </p:sp>
      <p:sp>
        <p:nvSpPr>
          <p:cNvPr id="4" name="TextBox 3">
            <a:extLst>
              <a:ext uri="{FF2B5EF4-FFF2-40B4-BE49-F238E27FC236}">
                <a16:creationId xmlns:a16="http://schemas.microsoft.com/office/drawing/2014/main" id="{8E36D03C-4327-75BC-E322-5724C37F7670}"/>
              </a:ext>
            </a:extLst>
          </p:cNvPr>
          <p:cNvSpPr txBox="1"/>
          <p:nvPr/>
        </p:nvSpPr>
        <p:spPr>
          <a:xfrm>
            <a:off x="4128655" y="568036"/>
            <a:ext cx="7606145" cy="3970318"/>
          </a:xfrm>
          <a:prstGeom prst="rect">
            <a:avLst/>
          </a:prstGeom>
          <a:noFill/>
        </p:spPr>
        <p:txBody>
          <a:bodyPr wrap="square" rtlCol="0">
            <a:spAutoFit/>
          </a:bodyPr>
          <a:lstStyle/>
          <a:p>
            <a:pPr algn="ctr"/>
            <a:r>
              <a:rPr lang="en-US" sz="3600" dirty="0">
                <a:solidFill>
                  <a:srgbClr val="132416"/>
                </a:solidFill>
                <a:cs typeface="Calibri" panose="020F0502020204030204" pitchFamily="34" charset="0"/>
              </a:rPr>
              <a:t>Do you engage in:</a:t>
            </a:r>
          </a:p>
          <a:p>
            <a:endParaRPr lang="en-US" sz="3600" dirty="0">
              <a:solidFill>
                <a:srgbClr val="132416"/>
              </a:solidFill>
              <a:cs typeface="Calibri" panose="020F0502020204030204" pitchFamily="34" charset="0"/>
            </a:endParaRPr>
          </a:p>
          <a:p>
            <a:r>
              <a:rPr lang="en-US" sz="3600" dirty="0">
                <a:solidFill>
                  <a:srgbClr val="132416"/>
                </a:solidFill>
                <a:cs typeface="Calibri" panose="020F0502020204030204" pitchFamily="34" charset="0"/>
              </a:rPr>
              <a:t>1. Coaching</a:t>
            </a:r>
          </a:p>
          <a:p>
            <a:endParaRPr lang="en-US" sz="3600" dirty="0">
              <a:solidFill>
                <a:srgbClr val="132416"/>
              </a:solidFill>
              <a:cs typeface="Calibri" panose="020F0502020204030204" pitchFamily="34" charset="0"/>
            </a:endParaRPr>
          </a:p>
          <a:p>
            <a:r>
              <a:rPr lang="en-US" sz="3600" dirty="0">
                <a:solidFill>
                  <a:srgbClr val="132416"/>
                </a:solidFill>
                <a:cs typeface="Calibri" panose="020F0502020204030204" pitchFamily="34" charset="0"/>
              </a:rPr>
              <a:t>2. Supervision</a:t>
            </a:r>
          </a:p>
          <a:p>
            <a:endParaRPr lang="en-US" sz="3600" dirty="0">
              <a:solidFill>
                <a:srgbClr val="132416"/>
              </a:solidFill>
              <a:cs typeface="Calibri" panose="020F0502020204030204" pitchFamily="34" charset="0"/>
            </a:endParaRPr>
          </a:p>
          <a:p>
            <a:r>
              <a:rPr lang="en-US" sz="3600" dirty="0">
                <a:solidFill>
                  <a:srgbClr val="132416"/>
                </a:solidFill>
                <a:cs typeface="Calibri" panose="020F0502020204030204" pitchFamily="34" charset="0"/>
              </a:rPr>
              <a:t>3. Combination of both</a:t>
            </a:r>
          </a:p>
        </p:txBody>
      </p:sp>
      <p:pic>
        <p:nvPicPr>
          <p:cNvPr id="6" name="Picture 5" descr="Cartoon checklist and pencil">
            <a:extLst>
              <a:ext uri="{FF2B5EF4-FFF2-40B4-BE49-F238E27FC236}">
                <a16:creationId xmlns:a16="http://schemas.microsoft.com/office/drawing/2014/main" id="{582A2005-1D01-7BCE-D21D-49271AE35220}"/>
              </a:ext>
            </a:extLst>
          </p:cNvPr>
          <p:cNvPicPr>
            <a:picLocks noChangeAspect="1"/>
          </p:cNvPicPr>
          <p:nvPr/>
        </p:nvPicPr>
        <p:blipFill>
          <a:blip r:embed="rId3"/>
          <a:stretch>
            <a:fillRect/>
          </a:stretch>
        </p:blipFill>
        <p:spPr>
          <a:xfrm>
            <a:off x="9421091" y="4724398"/>
            <a:ext cx="2507673" cy="1880755"/>
          </a:xfrm>
          <a:prstGeom prst="rect">
            <a:avLst/>
          </a:prstGeom>
        </p:spPr>
      </p:pic>
    </p:spTree>
    <p:extLst>
      <p:ext uri="{BB962C8B-B14F-4D97-AF65-F5344CB8AC3E}">
        <p14:creationId xmlns:p14="http://schemas.microsoft.com/office/powerpoint/2010/main" val="1047292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5874D-288F-8FEB-63EE-756410AD72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C8FFFE-3235-BDCB-93AF-5D2E07BD50AC}"/>
              </a:ext>
            </a:extLst>
          </p:cNvPr>
          <p:cNvSpPr txBox="1">
            <a:spLocks noGrp="1"/>
          </p:cNvSpPr>
          <p:nvPr>
            <p:ph type="title" idx="4294967295"/>
          </p:nvPr>
        </p:nvSpPr>
        <p:spPr>
          <a:xfrm>
            <a:off x="713509" y="150842"/>
            <a:ext cx="107649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3200" b="1" i="0" u="none" strike="noStrike" kern="100" cap="none" spc="0" normalizeH="0" baseline="0" noProof="0" dirty="0">
                <a:ln>
                  <a:noFill/>
                </a:ln>
                <a:solidFill>
                  <a:srgbClr val="00109F"/>
                </a:solidFill>
                <a:effectLst/>
                <a:uLnTx/>
                <a:uFillTx/>
                <a:latin typeface="+mj-lt"/>
                <a:ea typeface="Times New Roman" panose="02020603050405020304" pitchFamily="18" charset="0"/>
                <a:cs typeface="+mn-cs"/>
              </a:rPr>
              <a:t>Coaching Environment</a:t>
            </a:r>
          </a:p>
        </p:txBody>
      </p:sp>
      <p:graphicFrame>
        <p:nvGraphicFramePr>
          <p:cNvPr id="2" name="Diagram 1" descr="Three green boxes with white text with the following: 1) Face-to-face, 2) Virtual, 3) Hybrid">
            <a:extLst>
              <a:ext uri="{FF2B5EF4-FFF2-40B4-BE49-F238E27FC236}">
                <a16:creationId xmlns:a16="http://schemas.microsoft.com/office/drawing/2014/main" id="{E6335230-9B23-DE15-2B09-71CC2887398F}"/>
              </a:ext>
            </a:extLst>
          </p:cNvPr>
          <p:cNvGraphicFramePr/>
          <p:nvPr>
            <p:extLst>
              <p:ext uri="{D42A27DB-BD31-4B8C-83A1-F6EECF244321}">
                <p14:modId xmlns:p14="http://schemas.microsoft.com/office/powerpoint/2010/main" val="2834760699"/>
              </p:ext>
            </p:extLst>
          </p:nvPr>
        </p:nvGraphicFramePr>
        <p:xfrm>
          <a:off x="423585" y="880288"/>
          <a:ext cx="3808184" cy="3914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descr="Two green boxes with white text with the following: &#10;Individual&#10;Group-Based">
            <a:extLst>
              <a:ext uri="{FF2B5EF4-FFF2-40B4-BE49-F238E27FC236}">
                <a16:creationId xmlns:a16="http://schemas.microsoft.com/office/drawing/2014/main" id="{46F5308E-0415-831E-C957-1BF5C4F12FC3}"/>
              </a:ext>
            </a:extLst>
          </p:cNvPr>
          <p:cNvGraphicFramePr/>
          <p:nvPr>
            <p:extLst>
              <p:ext uri="{D42A27DB-BD31-4B8C-83A1-F6EECF244321}">
                <p14:modId xmlns:p14="http://schemas.microsoft.com/office/powerpoint/2010/main" val="3907920338"/>
              </p:ext>
            </p:extLst>
          </p:nvPr>
        </p:nvGraphicFramePr>
        <p:xfrm>
          <a:off x="3808184" y="1392343"/>
          <a:ext cx="4575632" cy="30794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descr="Three green boxes with white text with the following:&#10;Monthly&#10;Weekly&#10;Quarterly">
            <a:extLst>
              <a:ext uri="{FF2B5EF4-FFF2-40B4-BE49-F238E27FC236}">
                <a16:creationId xmlns:a16="http://schemas.microsoft.com/office/drawing/2014/main" id="{8ACAACC3-40BF-0210-7E4E-9E488CB9A25F}"/>
              </a:ext>
            </a:extLst>
          </p:cNvPr>
          <p:cNvGraphicFramePr/>
          <p:nvPr>
            <p:extLst>
              <p:ext uri="{D42A27DB-BD31-4B8C-83A1-F6EECF244321}">
                <p14:modId xmlns:p14="http://schemas.microsoft.com/office/powerpoint/2010/main" val="2486335167"/>
              </p:ext>
            </p:extLst>
          </p:nvPr>
        </p:nvGraphicFramePr>
        <p:xfrm>
          <a:off x="7960232" y="880288"/>
          <a:ext cx="3518259" cy="410355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TextBox 6">
            <a:extLst>
              <a:ext uri="{FF2B5EF4-FFF2-40B4-BE49-F238E27FC236}">
                <a16:creationId xmlns:a16="http://schemas.microsoft.com/office/drawing/2014/main" id="{44E049F7-9528-3984-DC19-8A4BC6987213}"/>
              </a:ext>
            </a:extLst>
          </p:cNvPr>
          <p:cNvSpPr txBox="1"/>
          <p:nvPr/>
        </p:nvSpPr>
        <p:spPr>
          <a:xfrm>
            <a:off x="3601592" y="4932683"/>
            <a:ext cx="7876899" cy="1200329"/>
          </a:xfrm>
          <a:prstGeom prst="rect">
            <a:avLst/>
          </a:prstGeom>
          <a:noFill/>
        </p:spPr>
        <p:txBody>
          <a:bodyPr wrap="square" rtlCol="0">
            <a:spAutoFit/>
          </a:bodyPr>
          <a:lstStyle/>
          <a:p>
            <a:r>
              <a:rPr lang="en-US" dirty="0">
                <a:solidFill>
                  <a:srgbClr val="000F9F"/>
                </a:solidFill>
                <a:latin typeface="+mj-lt"/>
                <a:cs typeface="Calibri" panose="020F0502020204030204" pitchFamily="34" charset="0"/>
              </a:rPr>
              <a:t>*Based on Individual Needs</a:t>
            </a:r>
          </a:p>
          <a:p>
            <a:endParaRPr lang="en-US" dirty="0">
              <a:solidFill>
                <a:srgbClr val="000F9F"/>
              </a:solidFill>
              <a:latin typeface="+mj-lt"/>
              <a:cs typeface="Calibri" panose="020F0502020204030204" pitchFamily="34" charset="0"/>
            </a:endParaRPr>
          </a:p>
          <a:p>
            <a:r>
              <a:rPr lang="en-US" dirty="0">
                <a:solidFill>
                  <a:srgbClr val="000F9F"/>
                </a:solidFill>
                <a:latin typeface="+mj-lt"/>
                <a:ea typeface="Calibri" panose="020F0502020204030204" pitchFamily="34" charset="0"/>
                <a:cs typeface="Calibri" panose="020F0502020204030204" pitchFamily="34" charset="0"/>
              </a:rPr>
              <a:t>I</a:t>
            </a:r>
            <a:r>
              <a:rPr lang="en-US" sz="1800" dirty="0">
                <a:solidFill>
                  <a:srgbClr val="000F9F"/>
                </a:solidFill>
                <a:effectLst/>
                <a:latin typeface="+mj-lt"/>
                <a:ea typeface="Calibri" panose="020F0502020204030204" pitchFamily="34" charset="0"/>
                <a:cs typeface="Calibri" panose="020F0502020204030204" pitchFamily="34" charset="0"/>
              </a:rPr>
              <a:t>ncreased frequency of sessions and number of coaching hours are </a:t>
            </a:r>
            <a:r>
              <a:rPr lang="en-US" dirty="0">
                <a:solidFill>
                  <a:srgbClr val="000F9F"/>
                </a:solidFill>
                <a:latin typeface="+mj-lt"/>
                <a:ea typeface="Calibri" panose="020F0502020204030204" pitchFamily="34" charset="0"/>
                <a:cs typeface="Calibri" panose="020F0502020204030204" pitchFamily="34" charset="0"/>
              </a:rPr>
              <a:t>not </a:t>
            </a:r>
            <a:r>
              <a:rPr lang="en-US" sz="1800" dirty="0">
                <a:solidFill>
                  <a:srgbClr val="000F9F"/>
                </a:solidFill>
                <a:effectLst/>
                <a:latin typeface="+mj-lt"/>
                <a:ea typeface="Calibri" panose="020F0502020204030204" pitchFamily="34" charset="0"/>
                <a:cs typeface="Calibri" panose="020F0502020204030204" pitchFamily="34" charset="0"/>
              </a:rPr>
              <a:t>linked to greater outcomes (Cannon-Bowers et al., 2023). </a:t>
            </a:r>
            <a:endParaRPr lang="en-US" dirty="0">
              <a:solidFill>
                <a:srgbClr val="000F9F"/>
              </a:solidFill>
              <a:latin typeface="+mj-lt"/>
              <a:cs typeface="Calibri" panose="020F0502020204030204" pitchFamily="34" charset="0"/>
            </a:endParaRPr>
          </a:p>
        </p:txBody>
      </p:sp>
    </p:spTree>
    <p:extLst>
      <p:ext uri="{BB962C8B-B14F-4D97-AF65-F5344CB8AC3E}">
        <p14:creationId xmlns:p14="http://schemas.microsoft.com/office/powerpoint/2010/main" val="260160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0D7B942-4CF8-5A68-CFAC-B4DB9A4E1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1B44D8-3D33-A0CC-9FB7-706F49B4A7AC}"/>
              </a:ext>
            </a:extLst>
          </p:cNvPr>
          <p:cNvSpPr>
            <a:spLocks noGrp="1"/>
          </p:cNvSpPr>
          <p:nvPr>
            <p:ph type="title"/>
          </p:nvPr>
        </p:nvSpPr>
        <p:spPr>
          <a:xfrm>
            <a:off x="470589" y="500650"/>
            <a:ext cx="11123843" cy="827499"/>
          </a:xfrm>
        </p:spPr>
        <p:txBody>
          <a:bodyPr vert="horz" lIns="91440" tIns="45720" rIns="91440" bIns="45720" rtlCol="0" anchor="t">
            <a:normAutofit/>
          </a:bodyPr>
          <a:lstStyle/>
          <a:p>
            <a:r>
              <a:rPr lang="en-US" sz="3200" b="1" i="0" kern="1200" spc="200" baseline="0" dirty="0">
                <a:solidFill>
                  <a:schemeClr val="bg1"/>
                </a:solidFill>
                <a:latin typeface="+mj-lt"/>
                <a:cs typeface="Calibri" panose="020F0502020204030204" pitchFamily="34" charset="0"/>
              </a:rPr>
              <a:t>Coaching Competencies</a:t>
            </a:r>
            <a:endParaRPr lang="en-US" sz="3200" dirty="0">
              <a:solidFill>
                <a:schemeClr val="bg1"/>
              </a:solidFill>
              <a:latin typeface="+mj-lt"/>
            </a:endParaRPr>
          </a:p>
        </p:txBody>
      </p:sp>
      <p:sp>
        <p:nvSpPr>
          <p:cNvPr id="3" name="Content Placeholder 2">
            <a:extLst>
              <a:ext uri="{FF2B5EF4-FFF2-40B4-BE49-F238E27FC236}">
                <a16:creationId xmlns:a16="http://schemas.microsoft.com/office/drawing/2014/main" id="{28537494-DC21-F642-3F7D-735C2A19BE3E}"/>
              </a:ext>
            </a:extLst>
          </p:cNvPr>
          <p:cNvSpPr txBox="1">
            <a:spLocks/>
          </p:cNvSpPr>
          <p:nvPr/>
        </p:nvSpPr>
        <p:spPr>
          <a:xfrm>
            <a:off x="470589" y="1852852"/>
            <a:ext cx="3429000" cy="3740426"/>
          </a:xfrm>
          <a:prstGeom prst="rect">
            <a:avLst/>
          </a:prstGeom>
        </p:spPr>
        <p:txBody>
          <a:bodyPr vert="horz" lIns="91440" tIns="45720" rIns="91440" bIns="45720" rtlCol="0" anchor="t">
            <a:normAutofit lnSpcReduction="10000"/>
          </a:bodyPr>
          <a:lstStyle>
            <a:lvl1pPr marL="0" indent="0" algn="l" defTabSz="914354" rtl="0" eaLnBrk="1" latinLnBrk="0" hangingPunct="1">
              <a:lnSpc>
                <a:spcPct val="90000"/>
              </a:lnSpc>
              <a:spcBef>
                <a:spcPts val="1000"/>
              </a:spcBef>
              <a:buClr>
                <a:schemeClr val="tx2"/>
              </a:buClr>
              <a:buFont typeface="Arial" panose="020B0604020202020204" pitchFamily="34" charset="0"/>
              <a:buNone/>
              <a:defRPr sz="2400" b="1" kern="1200">
                <a:solidFill>
                  <a:schemeClr val="tx1"/>
                </a:solidFill>
                <a:latin typeface="+mn-lt"/>
                <a:ea typeface="+mn-ea"/>
                <a:cs typeface="+mn-cs"/>
              </a:defRPr>
            </a:lvl1pPr>
            <a:lvl2pPr marL="457178" indent="0" algn="l" defTabSz="914354" rtl="0" eaLnBrk="1" latinLnBrk="0" hangingPunct="1">
              <a:lnSpc>
                <a:spcPct val="90000"/>
              </a:lnSpc>
              <a:spcBef>
                <a:spcPts val="500"/>
              </a:spcBef>
              <a:buClr>
                <a:schemeClr val="tx2"/>
              </a:buClr>
              <a:buFont typeface="Arial" panose="020B0604020202020204" pitchFamily="34" charset="0"/>
              <a:buNone/>
              <a:defRPr sz="2000" b="1" kern="1200">
                <a:solidFill>
                  <a:schemeClr val="tx1"/>
                </a:solidFill>
                <a:latin typeface="+mn-lt"/>
                <a:ea typeface="+mn-ea"/>
                <a:cs typeface="+mn-cs"/>
              </a:defRPr>
            </a:lvl2pPr>
            <a:lvl3pPr marL="914354" indent="0" algn="l" defTabSz="914354" rtl="0" eaLnBrk="1" latinLnBrk="0" hangingPunct="1">
              <a:lnSpc>
                <a:spcPct val="90000"/>
              </a:lnSpc>
              <a:spcBef>
                <a:spcPts val="500"/>
              </a:spcBef>
              <a:buClr>
                <a:schemeClr val="tx2"/>
              </a:buClr>
              <a:buFont typeface="Arial" panose="020B0604020202020204" pitchFamily="34" charset="0"/>
              <a:buNone/>
              <a:defRPr sz="1800" b="1" kern="1200">
                <a:solidFill>
                  <a:schemeClr val="tx1"/>
                </a:solidFill>
                <a:latin typeface="+mn-lt"/>
                <a:ea typeface="+mn-ea"/>
                <a:cs typeface="+mn-cs"/>
              </a:defRPr>
            </a:lvl3pPr>
            <a:lvl4pPr marL="1371532" indent="0" algn="l" defTabSz="914354" rtl="0" eaLnBrk="1" latinLnBrk="0" hangingPunct="1">
              <a:lnSpc>
                <a:spcPct val="90000"/>
              </a:lnSpc>
              <a:spcBef>
                <a:spcPts val="500"/>
              </a:spcBef>
              <a:buClr>
                <a:schemeClr val="tx2"/>
              </a:buClr>
              <a:buFont typeface="Arial" panose="020B0604020202020204" pitchFamily="34" charset="0"/>
              <a:buNone/>
              <a:defRPr sz="1600" b="1" kern="1200">
                <a:solidFill>
                  <a:schemeClr val="tx1"/>
                </a:solidFill>
                <a:latin typeface="+mn-lt"/>
                <a:ea typeface="+mn-ea"/>
                <a:cs typeface="+mn-cs"/>
              </a:defRPr>
            </a:lvl4pPr>
            <a:lvl5pPr marL="1828709" indent="0" algn="l" defTabSz="914354" rtl="0" eaLnBrk="1" latinLnBrk="0" hangingPunct="1">
              <a:lnSpc>
                <a:spcPct val="90000"/>
              </a:lnSpc>
              <a:spcBef>
                <a:spcPts val="500"/>
              </a:spcBef>
              <a:buClr>
                <a:schemeClr val="tx2"/>
              </a:buClr>
              <a:buFont typeface="Arial" panose="020B0604020202020204" pitchFamily="34" charset="0"/>
              <a:buNone/>
              <a:defRPr sz="1600" b="1" kern="1200">
                <a:solidFill>
                  <a:schemeClr val="tx1"/>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914400" eaLnBrk="0" fontAlgn="base" hangingPunct="0">
              <a:spcBef>
                <a:spcPct val="0"/>
              </a:spcBef>
              <a:spcAft>
                <a:spcPts val="600"/>
              </a:spcAft>
              <a:buClrTx/>
              <a:buFontTx/>
              <a:buNone/>
            </a:pPr>
            <a:r>
              <a:rPr lang="en-US" altLang="en-US" b="0" dirty="0"/>
              <a:t>The Association for Talent Development identified 13 competencies coaches should exhibit. </a:t>
            </a:r>
          </a:p>
          <a:p>
            <a:pPr defTabSz="914400" eaLnBrk="0" fontAlgn="base" hangingPunct="0">
              <a:spcBef>
                <a:spcPct val="0"/>
              </a:spcBef>
              <a:spcAft>
                <a:spcPts val="600"/>
              </a:spcAft>
              <a:buClrTx/>
              <a:buFontTx/>
              <a:buNone/>
            </a:pPr>
            <a:endParaRPr lang="en-US" altLang="en-US" dirty="0"/>
          </a:p>
          <a:p>
            <a:pPr defTabSz="914400" eaLnBrk="0" fontAlgn="base" hangingPunct="0">
              <a:spcBef>
                <a:spcPct val="0"/>
              </a:spcBef>
              <a:spcAft>
                <a:spcPts val="600"/>
              </a:spcAft>
              <a:buClrTx/>
              <a:buFontTx/>
              <a:buNone/>
            </a:pPr>
            <a:r>
              <a:rPr lang="en-US" altLang="en-US" b="0" dirty="0"/>
              <a:t>These competencies can be organized into four clusters.</a:t>
            </a:r>
          </a:p>
          <a:p>
            <a:pPr defTabSz="914400" eaLnBrk="0" fontAlgn="base" hangingPunct="0">
              <a:spcBef>
                <a:spcPct val="0"/>
              </a:spcBef>
              <a:spcAft>
                <a:spcPts val="600"/>
              </a:spcAft>
              <a:buClrTx/>
            </a:pPr>
            <a:r>
              <a:rPr lang="en-US" sz="1600" b="0" dirty="0">
                <a:cs typeface="Calibri" panose="020F0502020204030204" pitchFamily="34" charset="0"/>
              </a:rPr>
              <a:t>(</a:t>
            </a:r>
            <a:r>
              <a:rPr lang="en-US" sz="1600" b="0" i="0" dirty="0">
                <a:effectLst/>
              </a:rPr>
              <a:t>Agency for Healthcare Research and Quality</a:t>
            </a:r>
            <a:r>
              <a:rPr lang="en-US" sz="1600" b="0" dirty="0">
                <a:cs typeface="Calibri" panose="020F0502020204030204" pitchFamily="34" charset="0"/>
              </a:rPr>
              <a:t>, 2023)</a:t>
            </a:r>
          </a:p>
          <a:p>
            <a:pPr defTabSz="914400" eaLnBrk="0" fontAlgn="base" hangingPunct="0">
              <a:spcBef>
                <a:spcPct val="0"/>
              </a:spcBef>
              <a:spcAft>
                <a:spcPts val="600"/>
              </a:spcAft>
              <a:buClrTx/>
              <a:buFontTx/>
              <a:buNone/>
            </a:pPr>
            <a:endParaRPr lang="en-US" altLang="en-US" sz="2200" b="0" dirty="0">
              <a:latin typeface="Arial" panose="020B0604020202020204" pitchFamily="34" charset="0"/>
            </a:endParaRPr>
          </a:p>
        </p:txBody>
      </p:sp>
      <p:pic>
        <p:nvPicPr>
          <p:cNvPr id="4" name="Picture 2" descr="The 4 puzzle pieces of coaching are: communication (communicating instructions, providing feedback, listening for understanding), performance improvement (setting performance, assessing strengths and weaknesses, rewarding improvement, dealing with failure), relationships (building rapport and trust, motivating others, working with personal issues, confronting difficult situations), execution (responding to requests, following through).">
            <a:extLst>
              <a:ext uri="{FF2B5EF4-FFF2-40B4-BE49-F238E27FC236}">
                <a16:creationId xmlns:a16="http://schemas.microsoft.com/office/drawing/2014/main" id="{8E32C899-664F-2954-D9D7-194E65DA02E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89116" y="1432325"/>
            <a:ext cx="7632296" cy="4751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D6C638-273A-CDA9-310B-3B87399688BA}"/>
              </a:ext>
            </a:extLst>
          </p:cNvPr>
          <p:cNvSpPr txBox="1"/>
          <p:nvPr/>
        </p:nvSpPr>
        <p:spPr>
          <a:xfrm>
            <a:off x="205216" y="6183429"/>
            <a:ext cx="11123843" cy="523220"/>
          </a:xfrm>
          <a:prstGeom prst="rect">
            <a:avLst/>
          </a:prstGeom>
          <a:noFill/>
        </p:spPr>
        <p:txBody>
          <a:bodyPr wrap="square" rtlCol="0">
            <a:spAutoFit/>
          </a:bodyPr>
          <a:lstStyle/>
          <a:p>
            <a:r>
              <a:rPr lang="en-US" sz="1400" dirty="0">
                <a:solidFill>
                  <a:srgbClr val="1B1B1B"/>
                </a:solidFill>
              </a:rPr>
              <a:t>R</a:t>
            </a:r>
            <a:r>
              <a:rPr lang="en-US" sz="1400" b="0" i="0" dirty="0">
                <a:solidFill>
                  <a:srgbClr val="1B1B1B"/>
                </a:solidFill>
                <a:effectLst/>
              </a:rPr>
              <a:t>esource: Implementation Coaching. Content last reviewed June 2023. Agency for Healthcare Research and Quality, Rockville, MD.</a:t>
            </a:r>
            <a:br>
              <a:rPr lang="en-US" sz="1400" dirty="0"/>
            </a:br>
            <a:r>
              <a:rPr lang="en-US" sz="1400" b="0" i="0" dirty="0">
                <a:solidFill>
                  <a:srgbClr val="1B1B1B"/>
                </a:solidFill>
                <a:effectLst/>
                <a:hlinkClick r:id="rId5"/>
              </a:rPr>
              <a:t>https://www.ahrq.gov/teamstepps-program/curriculum/implement/activity/coach.html</a:t>
            </a:r>
            <a:r>
              <a:rPr lang="en-US" sz="1400" b="0" i="0" dirty="0">
                <a:solidFill>
                  <a:srgbClr val="1B1B1B"/>
                </a:solidFill>
                <a:effectLst/>
              </a:rPr>
              <a:t> </a:t>
            </a:r>
            <a:endParaRPr lang="en-US" sz="1400" dirty="0"/>
          </a:p>
        </p:txBody>
      </p:sp>
    </p:spTree>
    <p:extLst>
      <p:ext uri="{BB962C8B-B14F-4D97-AF65-F5344CB8AC3E}">
        <p14:creationId xmlns:p14="http://schemas.microsoft.com/office/powerpoint/2010/main" val="14572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D7B7-69D4-9D8B-1CC8-02B2B6F6F69F}"/>
              </a:ext>
            </a:extLst>
          </p:cNvPr>
          <p:cNvSpPr>
            <a:spLocks noGrp="1"/>
          </p:cNvSpPr>
          <p:nvPr>
            <p:ph type="ctrTitle"/>
          </p:nvPr>
        </p:nvSpPr>
        <p:spPr>
          <a:xfrm>
            <a:off x="457200" y="63526"/>
            <a:ext cx="11277600" cy="752900"/>
          </a:xfrm>
        </p:spPr>
        <p:txBody>
          <a:bodyPr/>
          <a:lstStyle/>
          <a:p>
            <a:r>
              <a:rPr lang="en-US" sz="3200" dirty="0">
                <a:latin typeface="+mj-lt"/>
                <a:cs typeface="Calibri" panose="020F0502020204030204" pitchFamily="34" charset="0"/>
              </a:rPr>
              <a:t>Coaching as a Strengths-Based Approach</a:t>
            </a:r>
          </a:p>
        </p:txBody>
      </p:sp>
      <p:sp>
        <p:nvSpPr>
          <p:cNvPr id="3" name="TextBox 2">
            <a:extLst>
              <a:ext uri="{FF2B5EF4-FFF2-40B4-BE49-F238E27FC236}">
                <a16:creationId xmlns:a16="http://schemas.microsoft.com/office/drawing/2014/main" id="{0CA000EB-909C-92D7-40DD-DB35E992B8B9}"/>
              </a:ext>
            </a:extLst>
          </p:cNvPr>
          <p:cNvSpPr txBox="1"/>
          <p:nvPr/>
        </p:nvSpPr>
        <p:spPr>
          <a:xfrm>
            <a:off x="674914" y="892628"/>
            <a:ext cx="10624457" cy="1015663"/>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Focused </a:t>
            </a:r>
            <a:r>
              <a:rPr lang="en-US" sz="2000" dirty="0">
                <a:solidFill>
                  <a:schemeClr val="bg1"/>
                </a:solidFill>
                <a:cs typeface="Calibri" panose="020F0502020204030204" pitchFamily="34" charset="0"/>
              </a:rPr>
              <a:t>psychological</a:t>
            </a:r>
            <a:r>
              <a:rPr lang="en-US" sz="2000" dirty="0">
                <a:solidFill>
                  <a:schemeClr val="bg1"/>
                </a:solidFill>
                <a:latin typeface="Calibri" panose="020F0502020204030204" pitchFamily="34" charset="0"/>
                <a:cs typeface="Calibri" panose="020F0502020204030204" pitchFamily="34" charset="0"/>
              </a:rPr>
              <a:t> approach aimed at facilitating goal achievement, well-being, and positive changes </a:t>
            </a:r>
          </a:p>
          <a:p>
            <a:pPr algn="ctr"/>
            <a:r>
              <a:rPr lang="en-US" sz="2000" b="1" dirty="0">
                <a:solidFill>
                  <a:schemeClr val="bg1"/>
                </a:solidFill>
                <a:latin typeface="Calibri" panose="020F0502020204030204" pitchFamily="34" charset="0"/>
                <a:cs typeface="Calibri" panose="020F0502020204030204" pitchFamily="34" charset="0"/>
              </a:rPr>
              <a:t>Focusing on personal strengths leads to positive:</a:t>
            </a:r>
          </a:p>
        </p:txBody>
      </p:sp>
      <p:sp>
        <p:nvSpPr>
          <p:cNvPr id="7" name="TextBox 6">
            <a:extLst>
              <a:ext uri="{FF2B5EF4-FFF2-40B4-BE49-F238E27FC236}">
                <a16:creationId xmlns:a16="http://schemas.microsoft.com/office/drawing/2014/main" id="{AF9ADA8D-E087-657A-9BFA-8D624C9BB35C}"/>
              </a:ext>
            </a:extLst>
          </p:cNvPr>
          <p:cNvSpPr txBox="1"/>
          <p:nvPr/>
        </p:nvSpPr>
        <p:spPr>
          <a:xfrm>
            <a:off x="1523995" y="1984493"/>
            <a:ext cx="3109367" cy="369332"/>
          </a:xfrm>
          <a:prstGeom prst="rect">
            <a:avLst/>
          </a:prstGeom>
          <a:solidFill>
            <a:srgbClr val="7030A0"/>
          </a:solid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Individual Outcomes</a:t>
            </a:r>
          </a:p>
        </p:txBody>
      </p:sp>
      <p:graphicFrame>
        <p:nvGraphicFramePr>
          <p:cNvPr id="5" name="Diagram 4" descr="Four purple boxes with white text with the following:&#10;improved performance&#10;self-efficacy&#10;life satisfaction&#10;self-confidence">
            <a:extLst>
              <a:ext uri="{FF2B5EF4-FFF2-40B4-BE49-F238E27FC236}">
                <a16:creationId xmlns:a16="http://schemas.microsoft.com/office/drawing/2014/main" id="{7E712B73-0B7C-3CC1-79E5-56BD830FA5C2}"/>
              </a:ext>
            </a:extLst>
          </p:cNvPr>
          <p:cNvGraphicFramePr/>
          <p:nvPr>
            <p:extLst>
              <p:ext uri="{D42A27DB-BD31-4B8C-83A1-F6EECF244321}">
                <p14:modId xmlns:p14="http://schemas.microsoft.com/office/powerpoint/2010/main" val="3607867360"/>
              </p:ext>
            </p:extLst>
          </p:nvPr>
        </p:nvGraphicFramePr>
        <p:xfrm>
          <a:off x="457200" y="2508866"/>
          <a:ext cx="5516088" cy="3820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603BAE1-A825-5EE3-C3C6-4DB0C60E9861}"/>
              </a:ext>
            </a:extLst>
          </p:cNvPr>
          <p:cNvSpPr txBox="1"/>
          <p:nvPr/>
        </p:nvSpPr>
        <p:spPr>
          <a:xfrm>
            <a:off x="7245915" y="1984493"/>
            <a:ext cx="3109367" cy="369332"/>
          </a:xfrm>
          <a:prstGeom prst="rect">
            <a:avLst/>
          </a:prstGeom>
          <a:solidFill>
            <a:srgbClr val="7030A0"/>
          </a:solid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Organizational Outcomes</a:t>
            </a:r>
          </a:p>
        </p:txBody>
      </p:sp>
      <p:graphicFrame>
        <p:nvGraphicFramePr>
          <p:cNvPr id="6" name="Diagram 5" descr="Four purple boxes with white text with the following:&#10;talent retention&#10;employee engagement&#10;customer satisfaction&#10;financial benefits">
            <a:extLst>
              <a:ext uri="{FF2B5EF4-FFF2-40B4-BE49-F238E27FC236}">
                <a16:creationId xmlns:a16="http://schemas.microsoft.com/office/drawing/2014/main" id="{436E299B-B611-8F11-20DA-A66EEE88C514}"/>
              </a:ext>
            </a:extLst>
          </p:cNvPr>
          <p:cNvGraphicFramePr/>
          <p:nvPr>
            <p:extLst>
              <p:ext uri="{D42A27DB-BD31-4B8C-83A1-F6EECF244321}">
                <p14:modId xmlns:p14="http://schemas.microsoft.com/office/powerpoint/2010/main" val="1645808297"/>
              </p:ext>
            </p:extLst>
          </p:nvPr>
        </p:nvGraphicFramePr>
        <p:xfrm>
          <a:off x="6345382" y="2268187"/>
          <a:ext cx="5233060" cy="36971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A4088E06-4062-9E4E-DB14-8CC997F95844}"/>
              </a:ext>
            </a:extLst>
          </p:cNvPr>
          <p:cNvSpPr txBox="1"/>
          <p:nvPr/>
        </p:nvSpPr>
        <p:spPr>
          <a:xfrm>
            <a:off x="5489824" y="6056737"/>
            <a:ext cx="5375564" cy="369332"/>
          </a:xfrm>
          <a:prstGeom prst="rect">
            <a:avLst/>
          </a:prstGeom>
          <a:noFill/>
        </p:spPr>
        <p:txBody>
          <a:bodyPr wrap="square" rtlCol="0">
            <a:spAutoFit/>
          </a:bodyPr>
          <a:lstStyle/>
          <a:p>
            <a:r>
              <a:rPr lang="en-US" dirty="0">
                <a:solidFill>
                  <a:schemeClr val="bg1"/>
                </a:solidFill>
                <a:latin typeface="+mj-lt"/>
                <a:cs typeface="Calibri" panose="020F0502020204030204" pitchFamily="34" charset="0"/>
              </a:rPr>
              <a:t>              (Madden et al., 2011; Peláez et al., 2020)</a:t>
            </a:r>
          </a:p>
        </p:txBody>
      </p:sp>
    </p:spTree>
    <p:extLst>
      <p:ext uri="{BB962C8B-B14F-4D97-AF65-F5344CB8AC3E}">
        <p14:creationId xmlns:p14="http://schemas.microsoft.com/office/powerpoint/2010/main" val="4218981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379466-EE22-7015-3265-49B5431DC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0A759-57E1-D760-68B7-F37CF62446D3}"/>
              </a:ext>
            </a:extLst>
          </p:cNvPr>
          <p:cNvSpPr>
            <a:spLocks noGrp="1"/>
          </p:cNvSpPr>
          <p:nvPr>
            <p:ph type="title"/>
          </p:nvPr>
        </p:nvSpPr>
        <p:spPr>
          <a:xfrm>
            <a:off x="470589" y="500650"/>
            <a:ext cx="11123843" cy="827499"/>
          </a:xfrm>
        </p:spPr>
        <p:txBody>
          <a:bodyPr vert="horz" lIns="91440" tIns="45720" rIns="91440" bIns="45720" rtlCol="0" anchor="t">
            <a:normAutofit/>
          </a:bodyPr>
          <a:lstStyle/>
          <a:p>
            <a:r>
              <a:rPr lang="en-US" sz="3200" b="1" i="0" kern="1200" spc="200" baseline="0" dirty="0">
                <a:solidFill>
                  <a:schemeClr val="bg1"/>
                </a:solidFill>
                <a:latin typeface="+mj-lt"/>
                <a:cs typeface="Calibri" panose="020F0502020204030204" pitchFamily="34" charset="0"/>
              </a:rPr>
              <a:t>Personal Strengths</a:t>
            </a:r>
            <a:endParaRPr lang="en-US" sz="3200" dirty="0">
              <a:solidFill>
                <a:schemeClr val="bg1"/>
              </a:solidFill>
              <a:latin typeface="+mj-lt"/>
            </a:endParaRPr>
          </a:p>
        </p:txBody>
      </p:sp>
      <p:graphicFrame>
        <p:nvGraphicFramePr>
          <p:cNvPr id="10" name="Diagram 9" descr="Four green boxes with white text with the following:&#10;StrengthsFinder&#10;Strengthscope&#10;Values in Action Inventory of Strengths (VIA-IS)&#10;Personality Test (i.e., Meyers- Briggs)&#10;Each box has an arrow that points to a green circle with white lettering that says For those that may need assistance with determining their own personal strengths">
            <a:extLst>
              <a:ext uri="{FF2B5EF4-FFF2-40B4-BE49-F238E27FC236}">
                <a16:creationId xmlns:a16="http://schemas.microsoft.com/office/drawing/2014/main" id="{D7066D77-15EA-29A2-1915-699421258028}"/>
              </a:ext>
            </a:extLst>
          </p:cNvPr>
          <p:cNvGraphicFramePr/>
          <p:nvPr>
            <p:extLst>
              <p:ext uri="{D42A27DB-BD31-4B8C-83A1-F6EECF244321}">
                <p14:modId xmlns:p14="http://schemas.microsoft.com/office/powerpoint/2010/main" val="3119620832"/>
              </p:ext>
            </p:extLst>
          </p:nvPr>
        </p:nvGraphicFramePr>
        <p:xfrm>
          <a:off x="676895" y="1555667"/>
          <a:ext cx="10917538" cy="4801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ACED7A9E-9318-7046-E8C4-37AFE1CD3A07}"/>
              </a:ext>
            </a:extLst>
          </p:cNvPr>
          <p:cNvSpPr txBox="1"/>
          <p:nvPr/>
        </p:nvSpPr>
        <p:spPr>
          <a:xfrm>
            <a:off x="3117274" y="6442366"/>
            <a:ext cx="9074726" cy="369332"/>
          </a:xfrm>
          <a:prstGeom prst="rect">
            <a:avLst/>
          </a:prstGeom>
          <a:noFill/>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(Burke &amp; Passmore, 2019; The Meyers-Briggs Company, 2024; VIA Institute on Character, 2024)</a:t>
            </a:r>
          </a:p>
        </p:txBody>
      </p:sp>
    </p:spTree>
    <p:extLst>
      <p:ext uri="{BB962C8B-B14F-4D97-AF65-F5344CB8AC3E}">
        <p14:creationId xmlns:p14="http://schemas.microsoft.com/office/powerpoint/2010/main" val="267637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F9906-1AE7-64F3-DA43-25BD599E2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A2AF0-1782-3FF0-CE80-67B8AB193182}"/>
              </a:ext>
            </a:extLst>
          </p:cNvPr>
          <p:cNvSpPr>
            <a:spLocks noGrp="1"/>
          </p:cNvSpPr>
          <p:nvPr>
            <p:ph type="title"/>
          </p:nvPr>
        </p:nvSpPr>
        <p:spPr>
          <a:xfrm>
            <a:off x="534077" y="500650"/>
            <a:ext cx="11123843" cy="827499"/>
          </a:xfrm>
        </p:spPr>
        <p:txBody>
          <a:bodyPr vert="horz" lIns="91440" tIns="45720" rIns="91440" bIns="45720" rtlCol="0" anchor="t">
            <a:normAutofit/>
          </a:bodyPr>
          <a:lstStyle/>
          <a:p>
            <a:pPr marR="0" lvl="0">
              <a:spcAft>
                <a:spcPts val="0"/>
              </a:spcAft>
            </a:pPr>
            <a:r>
              <a:rPr lang="en-US" sz="3200" kern="100" dirty="0">
                <a:effectLst/>
                <a:latin typeface="+mj-lt"/>
                <a:ea typeface="Aptos" panose="020B0004020202020204" pitchFamily="34" charset="0"/>
                <a:cs typeface="Times New Roman" panose="02020603050405020304" pitchFamily="18" charset="0"/>
              </a:rPr>
              <a:t>Key traits of a good workplace coach</a:t>
            </a:r>
            <a:endParaRPr lang="en-US" sz="2800" b="1" i="0" kern="1200" dirty="0">
              <a:latin typeface="+mj-lt"/>
              <a:ea typeface="+mj-ea"/>
              <a:cs typeface="Arial Black" panose="020B0604020202020204" pitchFamily="34" charset="0"/>
            </a:endParaRPr>
          </a:p>
        </p:txBody>
      </p:sp>
      <p:sp>
        <p:nvSpPr>
          <p:cNvPr id="5" name="TextBox 4">
            <a:extLst>
              <a:ext uri="{FF2B5EF4-FFF2-40B4-BE49-F238E27FC236}">
                <a16:creationId xmlns:a16="http://schemas.microsoft.com/office/drawing/2014/main" id="{CFD9E469-4794-D5ED-1490-A290B5A5D0FE}"/>
              </a:ext>
            </a:extLst>
          </p:cNvPr>
          <p:cNvSpPr txBox="1"/>
          <p:nvPr/>
        </p:nvSpPr>
        <p:spPr>
          <a:xfrm>
            <a:off x="534077" y="1772781"/>
            <a:ext cx="10952252" cy="4401205"/>
          </a:xfrm>
          <a:prstGeom prst="rect">
            <a:avLst/>
          </a:prstGeom>
          <a:noFill/>
        </p:spPr>
        <p:txBody>
          <a:bodyPr wrap="square">
            <a:spAutoFit/>
          </a:bodyPr>
          <a:lstStyle/>
          <a:p>
            <a:pPr marL="285750" indent="-285750">
              <a:buFont typeface="Arial" panose="020B0604020202020204" pitchFamily="34" charset="0"/>
              <a:buChar char="•"/>
            </a:pPr>
            <a:r>
              <a:rPr lang="en-US" sz="2800" dirty="0">
                <a:cs typeface="Calibri" panose="020F0502020204030204" pitchFamily="34" charset="0"/>
              </a:rPr>
              <a:t>Understands mental health, ethics, and challenges professionals face</a:t>
            </a:r>
          </a:p>
          <a:p>
            <a:pPr marL="285750" indent="-285750">
              <a:buFont typeface="Arial" panose="020B0604020202020204" pitchFamily="34" charset="0"/>
              <a:buChar char="•"/>
            </a:pPr>
            <a:r>
              <a:rPr lang="en-US" sz="2800" dirty="0">
                <a:cs typeface="Calibri" panose="020F0502020204030204" pitchFamily="34" charset="0"/>
              </a:rPr>
              <a:t>Helps providers manage stress and prevent burnout</a:t>
            </a:r>
          </a:p>
          <a:p>
            <a:pPr marL="285750" indent="-285750">
              <a:buFont typeface="Arial" panose="020B0604020202020204" pitchFamily="34" charset="0"/>
              <a:buChar char="•"/>
            </a:pPr>
            <a:r>
              <a:rPr lang="en-US" sz="2800" dirty="0">
                <a:cs typeface="Calibri" panose="020F0502020204030204" pitchFamily="34" charset="0"/>
              </a:rPr>
              <a:t>Nurtures professional growth and reminds providers to prioritize self-care</a:t>
            </a:r>
          </a:p>
          <a:p>
            <a:pPr marL="285750" indent="-285750">
              <a:buFont typeface="Arial" panose="020B0604020202020204" pitchFamily="34" charset="0"/>
              <a:buChar char="•"/>
            </a:pPr>
            <a:r>
              <a:rPr lang="en-US" sz="2800" dirty="0">
                <a:cs typeface="Calibri" panose="020F0502020204030204" pitchFamily="34" charset="0"/>
              </a:rPr>
              <a:t>Prepares professionals with strategies for tough situations</a:t>
            </a:r>
          </a:p>
          <a:p>
            <a:pPr marL="285750" indent="-285750">
              <a:buFont typeface="Arial" panose="020B0604020202020204" pitchFamily="34" charset="0"/>
              <a:buChar char="•"/>
            </a:pPr>
            <a:r>
              <a:rPr lang="en-US" sz="2800" dirty="0">
                <a:cs typeface="Calibri" panose="020F0502020204030204" pitchFamily="34" charset="0"/>
              </a:rPr>
              <a:t>Offers fresh perspectives and alternative approaches for challenging cases</a:t>
            </a:r>
          </a:p>
          <a:p>
            <a:pPr marL="285750" indent="-285750">
              <a:buFont typeface="Arial" panose="020B0604020202020204" pitchFamily="34" charset="0"/>
              <a:buChar char="•"/>
            </a:pPr>
            <a:r>
              <a:rPr lang="en-US" sz="2800" dirty="0">
                <a:cs typeface="Calibri" panose="020F0502020204030204" pitchFamily="34" charset="0"/>
              </a:rPr>
              <a:t>Ensures ethical standards are upheld </a:t>
            </a:r>
          </a:p>
          <a:p>
            <a:pPr marL="285750" indent="-285750">
              <a:buFont typeface="Arial" panose="020B0604020202020204" pitchFamily="34" charset="0"/>
              <a:buChar char="•"/>
            </a:pPr>
            <a:r>
              <a:rPr lang="en-US" sz="2800" dirty="0">
                <a:cs typeface="Calibri" panose="020F0502020204030204" pitchFamily="34" charset="0"/>
              </a:rPr>
              <a:t>Promotes teamwork, sharing knowledge and support</a:t>
            </a:r>
            <a:endParaRPr lang="en-US" sz="2800" kern="100" dirty="0">
              <a:effectLst/>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199671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2D1DC-0434-49FF-F0EB-FA2F31405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95811-1A13-5FF6-FA76-7C1C246BFA6B}"/>
              </a:ext>
            </a:extLst>
          </p:cNvPr>
          <p:cNvSpPr>
            <a:spLocks noGrp="1"/>
          </p:cNvSpPr>
          <p:nvPr>
            <p:ph type="title"/>
          </p:nvPr>
        </p:nvSpPr>
        <p:spPr>
          <a:xfrm>
            <a:off x="534077" y="500650"/>
            <a:ext cx="11123843" cy="827499"/>
          </a:xfrm>
        </p:spPr>
        <p:txBody>
          <a:bodyPr vert="horz" lIns="91440" tIns="45720" rIns="91440" bIns="45720" rtlCol="0" anchor="t">
            <a:normAutofit fontScale="90000"/>
          </a:bodyPr>
          <a:lstStyle/>
          <a:p>
            <a:pPr marR="0" lvl="0">
              <a:spcAft>
                <a:spcPts val="0"/>
              </a:spcAft>
            </a:pPr>
            <a:r>
              <a:rPr lang="en-US" sz="3200" b="1" i="0" kern="1200" dirty="0">
                <a:latin typeface="+mj-lt"/>
                <a:ea typeface="+mj-ea"/>
                <a:cs typeface="Calibri" panose="020F0502020204030204" pitchFamily="34" charset="0"/>
              </a:rPr>
              <a:t>Categories and Components of Active Implementation Drivers</a:t>
            </a:r>
            <a:endParaRPr lang="en-US" sz="2800" b="1" i="0" kern="1200" dirty="0">
              <a:latin typeface="+mj-lt"/>
              <a:ea typeface="+mj-ea"/>
              <a:cs typeface="Arial Black" panose="020B0604020202020204" pitchFamily="34" charset="0"/>
            </a:endParaRPr>
          </a:p>
        </p:txBody>
      </p:sp>
      <p:sp>
        <p:nvSpPr>
          <p:cNvPr id="4" name="TextBox 3">
            <a:extLst>
              <a:ext uri="{FF2B5EF4-FFF2-40B4-BE49-F238E27FC236}">
                <a16:creationId xmlns:a16="http://schemas.microsoft.com/office/drawing/2014/main" id="{65A775B3-C8AB-2BFB-66A4-1EA9AFAFA0A3}"/>
              </a:ext>
            </a:extLst>
          </p:cNvPr>
          <p:cNvSpPr txBox="1"/>
          <p:nvPr/>
        </p:nvSpPr>
        <p:spPr>
          <a:xfrm>
            <a:off x="181050" y="1800695"/>
            <a:ext cx="7357173" cy="4854730"/>
          </a:xfrm>
          <a:prstGeom prst="rect">
            <a:avLst/>
          </a:prstGeom>
        </p:spPr>
        <p:txBody>
          <a:bodyPr vert="horz" lIns="91440" tIns="45720" rIns="91440" bIns="45720" rtlCol="0">
            <a:normAutofit/>
          </a:bodyPr>
          <a:lstStyle/>
          <a:p>
            <a:pPr marL="457200" indent="-457200" defTabSz="939729">
              <a:buAutoNum type="arabicPeriod"/>
            </a:pPr>
            <a:r>
              <a:rPr lang="en-US" sz="2400" b="1" dirty="0"/>
              <a:t>Competency Drivers </a:t>
            </a:r>
            <a:r>
              <a:rPr lang="en-US" sz="2400" dirty="0"/>
              <a:t>to develop, improve &amp; sustain one’s ability to use an intervention as intended </a:t>
            </a:r>
          </a:p>
          <a:p>
            <a:pPr marL="457200" indent="-457200" defTabSz="939729">
              <a:buAutoNum type="arabicPeriod"/>
            </a:pPr>
            <a:r>
              <a:rPr lang="en-US" sz="2400" b="1" dirty="0"/>
              <a:t>Organization Drivers </a:t>
            </a:r>
            <a:r>
              <a:rPr lang="en-US" sz="2400" dirty="0"/>
              <a:t>to create and sustain hospitable organizational and system environments for full &amp; effective use of intended services</a:t>
            </a:r>
          </a:p>
          <a:p>
            <a:pPr marL="457200" indent="-457200" defTabSz="939729">
              <a:buAutoNum type="arabicPeriod"/>
            </a:pPr>
            <a:r>
              <a:rPr lang="en-US" sz="2400" b="1" dirty="0"/>
              <a:t>Leadership Drivers </a:t>
            </a:r>
            <a:r>
              <a:rPr lang="en-US" sz="2400" dirty="0"/>
              <a:t>to provide the right leadership strategies for the types of leadership challenges (e.g., decision making, providing guidance, &amp; supporting organization functioning). </a:t>
            </a:r>
            <a:endParaRPr lang="en-US" sz="1400" dirty="0"/>
          </a:p>
        </p:txBody>
      </p:sp>
      <p:pic>
        <p:nvPicPr>
          <p:cNvPr id="9" name="Picture 8" descr="Implementation Drivers Diagram— Bateman Consulting Group">
            <a:extLst>
              <a:ext uri="{FF2B5EF4-FFF2-40B4-BE49-F238E27FC236}">
                <a16:creationId xmlns:a16="http://schemas.microsoft.com/office/drawing/2014/main" id="{78D20428-63F5-397E-A309-7A2FFD882F5B}"/>
              </a:ext>
            </a:extLst>
          </p:cNvPr>
          <p:cNvPicPr>
            <a:picLocks noChangeAspect="1"/>
          </p:cNvPicPr>
          <p:nvPr/>
        </p:nvPicPr>
        <p:blipFill>
          <a:blip r:embed="rId3"/>
          <a:stretch>
            <a:fillRect/>
          </a:stretch>
        </p:blipFill>
        <p:spPr>
          <a:xfrm>
            <a:off x="7727796" y="2614309"/>
            <a:ext cx="3981701" cy="3122341"/>
          </a:xfrm>
          <a:prstGeom prst="rect">
            <a:avLst/>
          </a:prstGeom>
        </p:spPr>
      </p:pic>
      <p:sp>
        <p:nvSpPr>
          <p:cNvPr id="3" name="Oval 2" descr="the word coaching highlighted in red">
            <a:extLst>
              <a:ext uri="{FF2B5EF4-FFF2-40B4-BE49-F238E27FC236}">
                <a16:creationId xmlns:a16="http://schemas.microsoft.com/office/drawing/2014/main" id="{B9685DA4-1A2D-DDFB-6AFC-FFA2ECFD3DA3}"/>
              </a:ext>
            </a:extLst>
          </p:cNvPr>
          <p:cNvSpPr/>
          <p:nvPr/>
        </p:nvSpPr>
        <p:spPr>
          <a:xfrm>
            <a:off x="8132297" y="3671869"/>
            <a:ext cx="104648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499AD2-D8FC-FFB0-1983-FEE8F2256AC3}"/>
              </a:ext>
            </a:extLst>
          </p:cNvPr>
          <p:cNvSpPr txBox="1"/>
          <p:nvPr/>
        </p:nvSpPr>
        <p:spPr>
          <a:xfrm>
            <a:off x="7727796" y="1962662"/>
            <a:ext cx="3668752" cy="338554"/>
          </a:xfrm>
          <a:prstGeom prst="rect">
            <a:avLst/>
          </a:prstGeom>
          <a:noFill/>
        </p:spPr>
        <p:txBody>
          <a:bodyPr wrap="square" rtlCol="0">
            <a:spAutoFit/>
          </a:bodyPr>
          <a:lstStyle/>
          <a:p>
            <a:pPr algn="ctr"/>
            <a:r>
              <a:rPr lang="en-US" sz="1600" b="1" i="0" dirty="0">
                <a:solidFill>
                  <a:srgbClr val="000000"/>
                </a:solidFill>
                <a:effectLst/>
              </a:rPr>
              <a:t>Active </a:t>
            </a:r>
            <a:r>
              <a:rPr lang="en-US" sz="1400" b="1" i="0" dirty="0">
                <a:solidFill>
                  <a:srgbClr val="000000"/>
                </a:solidFill>
                <a:effectLst/>
              </a:rPr>
              <a:t>Implementation</a:t>
            </a:r>
            <a:r>
              <a:rPr lang="en-US" sz="1600" b="1" i="0" dirty="0">
                <a:solidFill>
                  <a:srgbClr val="000000"/>
                </a:solidFill>
                <a:effectLst/>
              </a:rPr>
              <a:t> Frameworks™</a:t>
            </a:r>
          </a:p>
        </p:txBody>
      </p:sp>
    </p:spTree>
    <p:extLst>
      <p:ext uri="{BB962C8B-B14F-4D97-AF65-F5344CB8AC3E}">
        <p14:creationId xmlns:p14="http://schemas.microsoft.com/office/powerpoint/2010/main" val="2455190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A90CF-062C-1CE7-D368-F98CF7F89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72A7F6-417F-8F72-F1F4-1AF3BA3A97EF}"/>
              </a:ext>
            </a:extLst>
          </p:cNvPr>
          <p:cNvSpPr>
            <a:spLocks noGrp="1"/>
          </p:cNvSpPr>
          <p:nvPr>
            <p:ph type="title"/>
          </p:nvPr>
        </p:nvSpPr>
        <p:spPr>
          <a:xfrm>
            <a:off x="534077" y="500650"/>
            <a:ext cx="11123843" cy="827499"/>
          </a:xfrm>
        </p:spPr>
        <p:txBody>
          <a:bodyPr vert="horz" lIns="91440" tIns="45720" rIns="91440" bIns="45720" rtlCol="0" anchor="t">
            <a:normAutofit/>
          </a:bodyPr>
          <a:lstStyle/>
          <a:p>
            <a:pPr marR="0" lvl="0">
              <a:spcAft>
                <a:spcPts val="0"/>
              </a:spcAft>
            </a:pPr>
            <a:r>
              <a:rPr lang="en-US" sz="3200" b="1" i="0" kern="1200" dirty="0">
                <a:latin typeface="+mj-lt"/>
                <a:ea typeface="+mj-ea"/>
                <a:cs typeface="Calibri" panose="020F0502020204030204" pitchFamily="34" charset="0"/>
              </a:rPr>
              <a:t>Coaching Models and Frameworks</a:t>
            </a:r>
            <a:endParaRPr lang="en-US" sz="2800" b="1" i="0" kern="1200" dirty="0">
              <a:latin typeface="+mj-lt"/>
              <a:ea typeface="+mj-ea"/>
              <a:cs typeface="Arial Black" panose="020B0604020202020204" pitchFamily="34" charset="0"/>
            </a:endParaRPr>
          </a:p>
        </p:txBody>
      </p:sp>
      <p:sp>
        <p:nvSpPr>
          <p:cNvPr id="4" name="TextBox 3">
            <a:extLst>
              <a:ext uri="{FF2B5EF4-FFF2-40B4-BE49-F238E27FC236}">
                <a16:creationId xmlns:a16="http://schemas.microsoft.com/office/drawing/2014/main" id="{F880A667-EAD4-39DF-0FF1-C79FFDFC4A6D}"/>
              </a:ext>
            </a:extLst>
          </p:cNvPr>
          <p:cNvSpPr txBox="1"/>
          <p:nvPr/>
        </p:nvSpPr>
        <p:spPr>
          <a:xfrm>
            <a:off x="745773" y="1547447"/>
            <a:ext cx="11123843" cy="5577748"/>
          </a:xfrm>
          <a:prstGeom prst="rect">
            <a:avLst/>
          </a:prstGeom>
        </p:spPr>
        <p:txBody>
          <a:bodyPr vert="horz" lIns="91440" tIns="45720" rIns="91440" bIns="45720" rtlCol="0">
            <a:normAutofit/>
          </a:bodyPr>
          <a:lstStyle/>
          <a:p>
            <a:pPr marL="285750" indent="-285750">
              <a:buFont typeface="Arial" panose="020B0604020202020204" pitchFamily="34" charset="0"/>
              <a:buChar char="•"/>
            </a:pPr>
            <a:r>
              <a:rPr lang="en-US" sz="2400" dirty="0">
                <a:cs typeface="Calibri" panose="020F0502020204030204" pitchFamily="34" charset="0"/>
              </a:rPr>
              <a:t>ACHIEVE</a:t>
            </a:r>
          </a:p>
          <a:p>
            <a:pPr marL="285750" indent="-285750">
              <a:buFont typeface="Arial" panose="020B0604020202020204" pitchFamily="34" charset="0"/>
              <a:buChar char="•"/>
            </a:pPr>
            <a:r>
              <a:rPr lang="en-US" sz="2400" dirty="0">
                <a:cs typeface="Calibri" panose="020F0502020204030204" pitchFamily="34" charset="0"/>
              </a:rPr>
              <a:t>FUEL</a:t>
            </a:r>
          </a:p>
          <a:p>
            <a:pPr marL="285750" indent="-285750">
              <a:buFont typeface="Arial" panose="020B0604020202020204" pitchFamily="34" charset="0"/>
              <a:buChar char="•"/>
            </a:pPr>
            <a:r>
              <a:rPr lang="en-US" sz="2400" dirty="0">
                <a:cs typeface="Calibri" panose="020F0502020204030204" pitchFamily="34" charset="0"/>
              </a:rPr>
              <a:t>GROW</a:t>
            </a:r>
          </a:p>
          <a:p>
            <a:pPr marL="914400" lvl="1" indent="-457200">
              <a:buFont typeface="Arial" panose="020B0604020202020204" pitchFamily="34" charset="0"/>
              <a:buChar char="•"/>
            </a:pPr>
            <a:r>
              <a:rPr lang="en-US" sz="2400" dirty="0">
                <a:cs typeface="Calibri" panose="020F0502020204030204" pitchFamily="34" charset="0"/>
              </a:rPr>
              <a:t>CIGAR</a:t>
            </a:r>
          </a:p>
          <a:p>
            <a:pPr marL="914400" lvl="1" indent="-457200">
              <a:buFont typeface="Arial" panose="020B0604020202020204" pitchFamily="34" charset="0"/>
              <a:buChar char="•"/>
            </a:pPr>
            <a:r>
              <a:rPr lang="en-US" sz="2400" dirty="0">
                <a:cs typeface="Calibri" panose="020F0502020204030204" pitchFamily="34" charset="0"/>
              </a:rPr>
              <a:t>CLEAR</a:t>
            </a:r>
          </a:p>
          <a:p>
            <a:pPr marL="914400" lvl="1" indent="-457200">
              <a:buFont typeface="Arial" panose="020B0604020202020204" pitchFamily="34" charset="0"/>
              <a:buChar char="•"/>
            </a:pPr>
            <a:r>
              <a:rPr lang="en-US" sz="2400" dirty="0">
                <a:cs typeface="Calibri" panose="020F0502020204030204" pitchFamily="34" charset="0"/>
              </a:rPr>
              <a:t>GENIUS</a:t>
            </a:r>
          </a:p>
          <a:p>
            <a:pPr marL="285750" indent="-285750">
              <a:buFont typeface="Arial" panose="020B0604020202020204" pitchFamily="34" charset="0"/>
              <a:buChar char="•"/>
            </a:pPr>
            <a:r>
              <a:rPr lang="en-US" sz="2400" dirty="0">
                <a:cs typeface="Calibri" panose="020F0502020204030204" pitchFamily="34" charset="0"/>
              </a:rPr>
              <a:t>OSKAR</a:t>
            </a:r>
          </a:p>
          <a:p>
            <a:pPr marL="285750" indent="-285750">
              <a:buFont typeface="Arial" panose="020B0604020202020204" pitchFamily="34" charset="0"/>
              <a:buChar char="•"/>
            </a:pPr>
            <a:r>
              <a:rPr lang="en-US" sz="2400" dirty="0">
                <a:cs typeface="Calibri" panose="020F0502020204030204" pitchFamily="34" charset="0"/>
              </a:rPr>
              <a:t>POSITIVE</a:t>
            </a:r>
          </a:p>
          <a:p>
            <a:pPr marL="285750" indent="-285750">
              <a:buFont typeface="Arial" panose="020B0604020202020204" pitchFamily="34" charset="0"/>
              <a:buChar char="•"/>
            </a:pPr>
            <a:r>
              <a:rPr lang="en-US" sz="2400" dirty="0">
                <a:cs typeface="Calibri" panose="020F0502020204030204" pitchFamily="34" charset="0"/>
              </a:rPr>
              <a:t>PRACTICE</a:t>
            </a:r>
          </a:p>
          <a:p>
            <a:pPr marL="285750" indent="-285750">
              <a:buFont typeface="Arial" panose="020B0604020202020204" pitchFamily="34" charset="0"/>
              <a:buChar char="•"/>
            </a:pPr>
            <a:r>
              <a:rPr lang="en-US" sz="2400" dirty="0">
                <a:cs typeface="Calibri" panose="020F0502020204030204" pitchFamily="34" charset="0"/>
              </a:rPr>
              <a:t>SOLVE</a:t>
            </a:r>
          </a:p>
          <a:p>
            <a:pPr marL="285750" indent="-285750">
              <a:buFont typeface="Arial" panose="020B0604020202020204" pitchFamily="34" charset="0"/>
              <a:buChar char="•"/>
            </a:pPr>
            <a:r>
              <a:rPr lang="en-US" sz="2400" dirty="0">
                <a:cs typeface="Calibri" panose="020F0502020204030204" pitchFamily="34" charset="0"/>
              </a:rPr>
              <a:t>STEPPA</a:t>
            </a:r>
          </a:p>
          <a:p>
            <a:pPr marL="285750" indent="-285750">
              <a:buFont typeface="Arial" panose="020B0604020202020204" pitchFamily="34" charset="0"/>
              <a:buChar char="•"/>
            </a:pPr>
            <a:r>
              <a:rPr lang="en-US" sz="2400" dirty="0">
                <a:cs typeface="Calibri" panose="020F0502020204030204" pitchFamily="34" charset="0"/>
              </a:rPr>
              <a:t>The 5 C’s</a:t>
            </a:r>
          </a:p>
          <a:p>
            <a:pPr marL="228589" indent="-228589" defTabSz="914354">
              <a:lnSpc>
                <a:spcPct val="90000"/>
              </a:lnSpc>
              <a:spcBef>
                <a:spcPts val="1000"/>
              </a:spcBef>
              <a:buClr>
                <a:schemeClr val="tx2"/>
              </a:buClr>
              <a:buFont typeface="Arial" panose="020B0604020202020204" pitchFamily="34" charset="0"/>
              <a:buChar char="•"/>
            </a:pPr>
            <a:endParaRPr lang="en-US" sz="1400" dirty="0"/>
          </a:p>
        </p:txBody>
      </p:sp>
      <p:pic>
        <p:nvPicPr>
          <p:cNvPr id="9" name="Picture 8" descr="Implementation Drivers Diagram— Bateman Consulting Group">
            <a:extLst>
              <a:ext uri="{FF2B5EF4-FFF2-40B4-BE49-F238E27FC236}">
                <a16:creationId xmlns:a16="http://schemas.microsoft.com/office/drawing/2014/main" id="{17488947-0150-3D27-3311-A6C5BFEC87A8}"/>
              </a:ext>
            </a:extLst>
          </p:cNvPr>
          <p:cNvPicPr>
            <a:picLocks noChangeAspect="1"/>
          </p:cNvPicPr>
          <p:nvPr/>
        </p:nvPicPr>
        <p:blipFill>
          <a:blip r:embed="rId3"/>
          <a:stretch>
            <a:fillRect/>
          </a:stretch>
        </p:blipFill>
        <p:spPr>
          <a:xfrm>
            <a:off x="5311818" y="2213602"/>
            <a:ext cx="5084505" cy="3987130"/>
          </a:xfrm>
          <a:prstGeom prst="rect">
            <a:avLst/>
          </a:prstGeom>
        </p:spPr>
      </p:pic>
      <p:sp>
        <p:nvSpPr>
          <p:cNvPr id="3" name="Oval 2" descr="the word coaching highlighted in red">
            <a:extLst>
              <a:ext uri="{FF2B5EF4-FFF2-40B4-BE49-F238E27FC236}">
                <a16:creationId xmlns:a16="http://schemas.microsoft.com/office/drawing/2014/main" id="{32F6A963-C8B3-B7D6-F1D7-C45B2D6D0AB4}"/>
              </a:ext>
            </a:extLst>
          </p:cNvPr>
          <p:cNvSpPr/>
          <p:nvPr/>
        </p:nvSpPr>
        <p:spPr>
          <a:xfrm>
            <a:off x="6055360" y="3576320"/>
            <a:ext cx="104648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FD86B3F-5DF2-6076-47AE-F01562BE1DEA}"/>
              </a:ext>
            </a:extLst>
          </p:cNvPr>
          <p:cNvSpPr txBox="1"/>
          <p:nvPr/>
        </p:nvSpPr>
        <p:spPr>
          <a:xfrm>
            <a:off x="5902542" y="1501281"/>
            <a:ext cx="4217051" cy="369332"/>
          </a:xfrm>
          <a:prstGeom prst="rect">
            <a:avLst/>
          </a:prstGeom>
          <a:noFill/>
        </p:spPr>
        <p:txBody>
          <a:bodyPr wrap="square" rtlCol="0">
            <a:spAutoFit/>
          </a:bodyPr>
          <a:lstStyle/>
          <a:p>
            <a:r>
              <a:rPr lang="en-US" b="1" i="0" dirty="0">
                <a:solidFill>
                  <a:srgbClr val="000000"/>
                </a:solidFill>
                <a:effectLst/>
                <a:latin typeface="Alice"/>
              </a:rPr>
              <a:t>Active Implementation Frameworks™</a:t>
            </a:r>
          </a:p>
        </p:txBody>
      </p:sp>
    </p:spTree>
    <p:extLst>
      <p:ext uri="{BB962C8B-B14F-4D97-AF65-F5344CB8AC3E}">
        <p14:creationId xmlns:p14="http://schemas.microsoft.com/office/powerpoint/2010/main" val="3892580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677464-0663-62A5-28C3-B3482864CD94}"/>
              </a:ext>
            </a:extLst>
          </p:cNvPr>
          <p:cNvSpPr>
            <a:spLocks noGrp="1"/>
          </p:cNvSpPr>
          <p:nvPr>
            <p:ph type="title"/>
          </p:nvPr>
        </p:nvSpPr>
        <p:spPr/>
        <p:txBody>
          <a:bodyPr/>
          <a:lstStyle/>
          <a:p>
            <a:r>
              <a:rPr lang="en-US" dirty="0">
                <a:latin typeface="+mj-lt"/>
                <a:cs typeface="Calibri" panose="020F0502020204030204" pitchFamily="34" charset="0"/>
              </a:rPr>
              <a:t>Presenter</a:t>
            </a:r>
          </a:p>
        </p:txBody>
      </p:sp>
      <p:sp>
        <p:nvSpPr>
          <p:cNvPr id="9" name="Text Placeholder 8">
            <a:extLst>
              <a:ext uri="{FF2B5EF4-FFF2-40B4-BE49-F238E27FC236}">
                <a16:creationId xmlns:a16="http://schemas.microsoft.com/office/drawing/2014/main" id="{A30502FB-F903-60E6-9ACA-A502F17DF923}"/>
              </a:ext>
            </a:extLst>
          </p:cNvPr>
          <p:cNvSpPr>
            <a:spLocks noGrp="1"/>
          </p:cNvSpPr>
          <p:nvPr>
            <p:ph type="body" idx="13"/>
          </p:nvPr>
        </p:nvSpPr>
        <p:spPr>
          <a:xfrm>
            <a:off x="341745" y="2589882"/>
            <a:ext cx="7471753" cy="1862045"/>
          </a:xfrm>
        </p:spPr>
        <p:txBody>
          <a:bodyPr anchor="t">
            <a:normAutofit fontScale="92500"/>
          </a:bodyPr>
          <a:lstStyle/>
          <a:p>
            <a:pPr algn="ctr" rtl="0" eaLnBrk="1" latinLnBrk="0" hangingPunct="1"/>
            <a:r>
              <a:rPr lang="en-US" sz="3000" b="1" i="0" kern="1200" baseline="0" dirty="0">
                <a:solidFill>
                  <a:schemeClr val="tx1"/>
                </a:solidFill>
                <a:effectLst/>
                <a:cs typeface="Calibri" panose="020F0502020204030204" pitchFamily="34" charset="0"/>
              </a:rPr>
              <a:t>Colleen McKay, MA, CAGS</a:t>
            </a:r>
            <a:endParaRPr lang="en-US" sz="3000" dirty="0">
              <a:effectLst/>
              <a:cs typeface="Calibri" panose="020F0502020204030204" pitchFamily="34" charset="0"/>
            </a:endParaRPr>
          </a:p>
          <a:p>
            <a:pPr algn="ctr" rtl="0" eaLnBrk="1" fontAlgn="auto" latinLnBrk="0" hangingPunct="1"/>
            <a:r>
              <a:rPr lang="en-US" sz="1800" b="0" kern="1200" baseline="0" dirty="0">
                <a:solidFill>
                  <a:schemeClr val="tx1"/>
                </a:solidFill>
                <a:effectLst/>
                <a:cs typeface="Calibri" panose="020F0502020204030204" pitchFamily="34" charset="0"/>
              </a:rPr>
              <a:t>UMass Chan Medical School</a:t>
            </a:r>
          </a:p>
          <a:p>
            <a:pPr algn="ctr" rtl="0" eaLnBrk="1" fontAlgn="auto" latinLnBrk="0" hangingPunct="1"/>
            <a:r>
              <a:rPr lang="en-US" sz="1800" b="0" kern="1200" baseline="0" dirty="0">
                <a:solidFill>
                  <a:schemeClr val="tx1"/>
                </a:solidFill>
                <a:effectLst/>
                <a:cs typeface="Calibri" panose="020F0502020204030204" pitchFamily="34" charset="0"/>
              </a:rPr>
              <a:t>Implementation Science and Practice Advances Research Center (iSPARC)</a:t>
            </a:r>
          </a:p>
          <a:p>
            <a:pPr algn="ctr" rtl="0" eaLnBrk="1" fontAlgn="auto" latinLnBrk="0" hangingPunct="1"/>
            <a:r>
              <a:rPr lang="en-US" sz="1800" b="0" dirty="0">
                <a:cs typeface="Calibri" panose="020F0502020204030204" pitchFamily="34" charset="0"/>
              </a:rPr>
              <a:t>Assistant Professor</a:t>
            </a:r>
            <a:br>
              <a:rPr lang="en-US" sz="1900" b="0" dirty="0">
                <a:cs typeface="Calibri" panose="020F0502020204030204" pitchFamily="34" charset="0"/>
              </a:rPr>
            </a:br>
            <a:endParaRPr lang="en-US" sz="1900" dirty="0">
              <a:cs typeface="Calibri" panose="020F0502020204030204" pitchFamily="34" charset="0"/>
            </a:endParaRPr>
          </a:p>
        </p:txBody>
      </p:sp>
      <p:pic>
        <p:nvPicPr>
          <p:cNvPr id="5" name="Picture 4" descr="Picture of Colleen McKay, a tall blond Caucasian woman wearing a multi-colored shirt with browns, pinks, and white flowers.">
            <a:extLst>
              <a:ext uri="{FF2B5EF4-FFF2-40B4-BE49-F238E27FC236}">
                <a16:creationId xmlns:a16="http://schemas.microsoft.com/office/drawing/2014/main" id="{AA5BDF60-21DF-B262-9024-D93E608137FA}"/>
              </a:ext>
            </a:extLst>
          </p:cNvPr>
          <p:cNvPicPr>
            <a:picLocks noChangeAspect="1"/>
          </p:cNvPicPr>
          <p:nvPr/>
        </p:nvPicPr>
        <p:blipFill>
          <a:blip r:embed="rId3"/>
          <a:stretch>
            <a:fillRect/>
          </a:stretch>
        </p:blipFill>
        <p:spPr>
          <a:xfrm>
            <a:off x="8317464" y="2124423"/>
            <a:ext cx="2609154" cy="2609154"/>
          </a:xfrm>
          <a:prstGeom prst="rect">
            <a:avLst/>
          </a:prstGeom>
        </p:spPr>
      </p:pic>
    </p:spTree>
    <p:extLst>
      <p:ext uri="{BB962C8B-B14F-4D97-AF65-F5344CB8AC3E}">
        <p14:creationId xmlns:p14="http://schemas.microsoft.com/office/powerpoint/2010/main" val="2668434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C0F3F-D40E-B2EF-199C-27B94D70ADD8}"/>
              </a:ext>
            </a:extLst>
          </p:cNvPr>
          <p:cNvSpPr txBox="1">
            <a:spLocks noGrp="1"/>
          </p:cNvSpPr>
          <p:nvPr>
            <p:ph type="title" idx="4294967295"/>
          </p:nvPr>
        </p:nvSpPr>
        <p:spPr>
          <a:xfrm>
            <a:off x="4089569" y="412452"/>
            <a:ext cx="782826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b="1" i="0" u="none" strike="noStrike" kern="100" cap="none" spc="0" normalizeH="0" baseline="0" noProof="0" dirty="0">
                <a:ln>
                  <a:noFill/>
                </a:ln>
                <a:solidFill>
                  <a:srgbClr val="00109F"/>
                </a:solidFill>
                <a:effectLst/>
                <a:uLnTx/>
                <a:uFillTx/>
                <a:latin typeface="+mj-lt"/>
                <a:ea typeface="Times New Roman" panose="02020603050405020304" pitchFamily="18" charset="0"/>
                <a:cs typeface="+mn-cs"/>
              </a:rPr>
              <a:t>The GROW Coaching Framework</a:t>
            </a:r>
          </a:p>
        </p:txBody>
      </p:sp>
      <p:pic>
        <p:nvPicPr>
          <p:cNvPr id="5" name="Picture 4" descr="Picture of the cover of the book Coaching for Performance by Sir John Whitmore">
            <a:extLst>
              <a:ext uri="{FF2B5EF4-FFF2-40B4-BE49-F238E27FC236}">
                <a16:creationId xmlns:a16="http://schemas.microsoft.com/office/drawing/2014/main" id="{07BD6B58-994B-170D-AAD6-D90CC3B97AA1}"/>
              </a:ext>
            </a:extLst>
          </p:cNvPr>
          <p:cNvPicPr>
            <a:picLocks noChangeAspect="1"/>
          </p:cNvPicPr>
          <p:nvPr/>
        </p:nvPicPr>
        <p:blipFill rotWithShape="1">
          <a:blip r:embed="rId3"/>
          <a:srcRect l="1149" t="42643" r="79257" b="12673"/>
          <a:stretch/>
        </p:blipFill>
        <p:spPr>
          <a:xfrm>
            <a:off x="484640" y="1172851"/>
            <a:ext cx="2595001" cy="3328811"/>
          </a:xfrm>
          <a:prstGeom prst="rect">
            <a:avLst/>
          </a:prstGeom>
        </p:spPr>
      </p:pic>
      <p:sp>
        <p:nvSpPr>
          <p:cNvPr id="4" name="Content Placeholder 8">
            <a:extLst>
              <a:ext uri="{FF2B5EF4-FFF2-40B4-BE49-F238E27FC236}">
                <a16:creationId xmlns:a16="http://schemas.microsoft.com/office/drawing/2014/main" id="{7DEC09CE-698A-84B7-2C75-F9913BCC4A28}"/>
              </a:ext>
            </a:extLst>
          </p:cNvPr>
          <p:cNvSpPr txBox="1">
            <a:spLocks/>
          </p:cNvSpPr>
          <p:nvPr/>
        </p:nvSpPr>
        <p:spPr>
          <a:xfrm>
            <a:off x="4089570" y="1626852"/>
            <a:ext cx="7424360" cy="5313753"/>
          </a:xfrm>
          <a:prstGeom prst="rect">
            <a:avLst/>
          </a:prstGeom>
        </p:spPr>
        <p:txBody>
          <a:bodyPr vert="horz" lIns="91440" tIns="45720" rIns="91440" bIns="45720" rtlCol="0" anchor="t">
            <a:normAutofit/>
          </a:bodyPr>
          <a:lstStyle>
            <a:lvl1pPr marL="0" indent="0" algn="l" defTabSz="914354" rtl="0" eaLnBrk="1" latinLnBrk="0" hangingPunct="1">
              <a:lnSpc>
                <a:spcPct val="90000"/>
              </a:lnSpc>
              <a:spcBef>
                <a:spcPts val="1000"/>
              </a:spcBef>
              <a:buClr>
                <a:schemeClr val="tx2"/>
              </a:buClr>
              <a:buFont typeface="Arial" panose="020B0604020202020204" pitchFamily="34" charset="0"/>
              <a:buNone/>
              <a:defRPr sz="3200" kern="1200">
                <a:solidFill>
                  <a:schemeClr val="tx1"/>
                </a:solidFill>
                <a:latin typeface="+mn-lt"/>
                <a:ea typeface="+mn-ea"/>
                <a:cs typeface="+mn-cs"/>
              </a:defRPr>
            </a:lvl1pPr>
            <a:lvl2pPr marL="457178" indent="0" algn="l" defTabSz="914354" rtl="0" eaLnBrk="1" latinLnBrk="0" hangingPunct="1">
              <a:lnSpc>
                <a:spcPct val="90000"/>
              </a:lnSpc>
              <a:spcBef>
                <a:spcPts val="500"/>
              </a:spcBef>
              <a:buClr>
                <a:schemeClr val="tx2"/>
              </a:buClr>
              <a:buFont typeface="Arial" panose="020B0604020202020204" pitchFamily="34" charset="0"/>
              <a:buNone/>
              <a:defRPr sz="2800" kern="1200">
                <a:solidFill>
                  <a:schemeClr val="tx1"/>
                </a:solidFill>
                <a:latin typeface="+mn-lt"/>
                <a:ea typeface="+mn-ea"/>
                <a:cs typeface="+mn-cs"/>
              </a:defRPr>
            </a:lvl2pPr>
            <a:lvl3pPr marL="914354" indent="0" algn="l" defTabSz="914354" rtl="0" eaLnBrk="1" latinLnBrk="0" hangingPunct="1">
              <a:lnSpc>
                <a:spcPct val="90000"/>
              </a:lnSpc>
              <a:spcBef>
                <a:spcPts val="500"/>
              </a:spcBef>
              <a:buClr>
                <a:schemeClr val="tx2"/>
              </a:buClr>
              <a:buFont typeface="Arial" panose="020B0604020202020204" pitchFamily="34" charset="0"/>
              <a:buNone/>
              <a:defRPr sz="2400" kern="1200">
                <a:solidFill>
                  <a:schemeClr val="tx1"/>
                </a:solidFill>
                <a:latin typeface="+mn-lt"/>
                <a:ea typeface="+mn-ea"/>
                <a:cs typeface="+mn-cs"/>
              </a:defRPr>
            </a:lvl3pPr>
            <a:lvl4pPr marL="1371532" indent="0" algn="l" defTabSz="914354"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n-lt"/>
                <a:ea typeface="+mn-ea"/>
                <a:cs typeface="+mn-cs"/>
              </a:defRPr>
            </a:lvl4pPr>
            <a:lvl5pPr marL="1828709" indent="0" algn="l" defTabSz="914354" rtl="0" eaLnBrk="1" latinLnBrk="0" hangingPunct="1">
              <a:lnSpc>
                <a:spcPct val="90000"/>
              </a:lnSpc>
              <a:spcBef>
                <a:spcPts val="500"/>
              </a:spcBef>
              <a:buClr>
                <a:schemeClr val="tx2"/>
              </a:buClr>
              <a:buFont typeface="Arial" panose="020B0604020202020204" pitchFamily="34" charset="0"/>
              <a:buNone/>
              <a:defRPr sz="2000" kern="1200">
                <a:solidFill>
                  <a:schemeClr val="tx1"/>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dirty="0"/>
              <a:t>Developed in England in the mid 1980s</a:t>
            </a:r>
          </a:p>
          <a:p>
            <a:pPr marL="342900" indent="-342900">
              <a:buFont typeface="Arial" panose="020B0604020202020204" pitchFamily="34" charset="0"/>
              <a:buChar char="•"/>
            </a:pPr>
            <a:r>
              <a:rPr lang="en-US" sz="2800" dirty="0"/>
              <a:t>Mostly used in corporate coaching with executives and leaders</a:t>
            </a:r>
          </a:p>
          <a:p>
            <a:pPr marL="342900" indent="-342900">
              <a:buFont typeface="Arial" panose="020B0604020202020204" pitchFamily="34" charset="0"/>
              <a:buChar char="•"/>
            </a:pPr>
            <a:r>
              <a:rPr lang="en-US" sz="2800" dirty="0"/>
              <a:t>First published in 1992 in </a:t>
            </a:r>
            <a:r>
              <a:rPr lang="en-US" sz="2800" i="1" dirty="0"/>
              <a:t>Coaching for Performance</a:t>
            </a:r>
            <a:endParaRPr lang="en-US" sz="2800" dirty="0"/>
          </a:p>
        </p:txBody>
      </p:sp>
    </p:spTree>
    <p:extLst>
      <p:ext uri="{BB962C8B-B14F-4D97-AF65-F5344CB8AC3E}">
        <p14:creationId xmlns:p14="http://schemas.microsoft.com/office/powerpoint/2010/main" val="2921174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275F2-6C90-D92D-B3A1-5B34C227B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4B604-DD0D-2450-A8EA-0C6807C5E7FB}"/>
              </a:ext>
            </a:extLst>
          </p:cNvPr>
          <p:cNvSpPr>
            <a:spLocks noGrp="1"/>
          </p:cNvSpPr>
          <p:nvPr>
            <p:ph type="title"/>
          </p:nvPr>
        </p:nvSpPr>
        <p:spPr>
          <a:xfrm>
            <a:off x="406401" y="363736"/>
            <a:ext cx="11251520" cy="793640"/>
          </a:xfrm>
        </p:spPr>
        <p:txBody>
          <a:bodyPr vert="horz" lIns="91440" tIns="45720" rIns="91440" bIns="45720" rtlCol="0" anchor="t">
            <a:normAutofit/>
          </a:bodyPr>
          <a:lstStyle/>
          <a:p>
            <a:pPr marR="0" lvl="0">
              <a:spcAft>
                <a:spcPts val="0"/>
              </a:spcAft>
            </a:pPr>
            <a:r>
              <a:rPr lang="en-US" sz="3200" dirty="0">
                <a:latin typeface="+mj-lt"/>
                <a:cs typeface="Calibri" panose="020F0502020204030204" pitchFamily="34" charset="0"/>
              </a:rPr>
              <a:t>GROW:  Goal, Reality, Options, &amp; Way Forward (or Will)</a:t>
            </a:r>
            <a:endParaRPr lang="en-US" sz="3200" b="1" i="0" kern="1200" dirty="0">
              <a:latin typeface="+mj-lt"/>
              <a:cs typeface="Calibri" panose="020F0502020204030204" pitchFamily="34" charset="0"/>
            </a:endParaRPr>
          </a:p>
        </p:txBody>
      </p:sp>
      <p:sp>
        <p:nvSpPr>
          <p:cNvPr id="55" name="Arrow: Right 54">
            <a:extLst>
              <a:ext uri="{FF2B5EF4-FFF2-40B4-BE49-F238E27FC236}">
                <a16:creationId xmlns:a16="http://schemas.microsoft.com/office/drawing/2014/main" id="{08435D1E-AF60-4A74-C464-36ACC83D2176}"/>
              </a:ext>
              <a:ext uri="{C183D7F6-B498-43B3-948B-1728B52AA6E4}">
                <adec:decorative xmlns:adec="http://schemas.microsoft.com/office/drawing/2017/decorative" val="1"/>
              </a:ext>
            </a:extLst>
          </p:cNvPr>
          <p:cNvSpPr/>
          <p:nvPr/>
        </p:nvSpPr>
        <p:spPr>
          <a:xfrm>
            <a:off x="1090157" y="1628663"/>
            <a:ext cx="8938260" cy="1349074"/>
          </a:xfrm>
          <a:prstGeom prst="rightArrow">
            <a:avLst/>
          </a:prstGeom>
          <a:solidFill>
            <a:srgbClr val="5B9BD5">
              <a:tint val="40000"/>
              <a:hueOff val="0"/>
              <a:satOff val="0"/>
              <a:lumOff val="0"/>
              <a:alphaOff val="0"/>
            </a:srgbClr>
          </a:solidFill>
          <a:ln>
            <a:noFill/>
          </a:ln>
          <a:effectLst/>
        </p:spPr>
        <p:txBody>
          <a:bodyPr/>
          <a:lstStyle/>
          <a:p>
            <a:endParaRPr lang="en-US" dirty="0"/>
          </a:p>
        </p:txBody>
      </p:sp>
      <p:grpSp>
        <p:nvGrpSpPr>
          <p:cNvPr id="56" name="Group 55" descr="Blue box with white text that says Goals">
            <a:extLst>
              <a:ext uri="{FF2B5EF4-FFF2-40B4-BE49-F238E27FC236}">
                <a16:creationId xmlns:a16="http://schemas.microsoft.com/office/drawing/2014/main" id="{EA40AA67-2207-7F3D-6D14-2FFBF963FDBD}"/>
              </a:ext>
            </a:extLst>
          </p:cNvPr>
          <p:cNvGrpSpPr/>
          <p:nvPr/>
        </p:nvGrpSpPr>
        <p:grpSpPr>
          <a:xfrm>
            <a:off x="1235199" y="2033385"/>
            <a:ext cx="3844766" cy="539629"/>
            <a:chOff x="933711" y="404722"/>
            <a:chExt cx="3844766" cy="539629"/>
          </a:xfrm>
        </p:grpSpPr>
        <p:sp>
          <p:nvSpPr>
            <p:cNvPr id="60" name="Rectangle: Rounded Corners 59">
              <a:extLst>
                <a:ext uri="{FF2B5EF4-FFF2-40B4-BE49-F238E27FC236}">
                  <a16:creationId xmlns:a16="http://schemas.microsoft.com/office/drawing/2014/main" id="{5655E2B4-BC2A-F8C2-7A63-E8B0EA1C456A}"/>
                </a:ext>
              </a:extLst>
            </p:cNvPr>
            <p:cNvSpPr/>
            <p:nvPr/>
          </p:nvSpPr>
          <p:spPr>
            <a:xfrm>
              <a:off x="933711" y="404722"/>
              <a:ext cx="3844766" cy="539629"/>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endParaRPr lang="en-US" sz="1600" dirty="0"/>
            </a:p>
          </p:txBody>
        </p:sp>
        <p:sp>
          <p:nvSpPr>
            <p:cNvPr id="61" name="Rectangle: Rounded Corners 5">
              <a:extLst>
                <a:ext uri="{FF2B5EF4-FFF2-40B4-BE49-F238E27FC236}">
                  <a16:creationId xmlns:a16="http://schemas.microsoft.com/office/drawing/2014/main" id="{6C228C52-D454-3656-F552-4BF2F5F52D7D}"/>
                </a:ext>
              </a:extLst>
            </p:cNvPr>
            <p:cNvSpPr txBox="1"/>
            <p:nvPr/>
          </p:nvSpPr>
          <p:spPr>
            <a:xfrm>
              <a:off x="960054" y="431065"/>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ysClr val="window" lastClr="FFFFFF"/>
                  </a:solidFill>
                  <a:effectLst/>
                  <a:uLnTx/>
                  <a:uFillTx/>
                  <a:ea typeface="+mn-ea"/>
                  <a:cs typeface="+mn-cs"/>
                </a:rPr>
                <a:t>Goals*</a:t>
              </a:r>
            </a:p>
          </p:txBody>
        </p:sp>
      </p:grpSp>
      <p:grpSp>
        <p:nvGrpSpPr>
          <p:cNvPr id="57" name="Group 56" descr="Green box with white lettering that says What do you want to achieve?">
            <a:extLst>
              <a:ext uri="{FF2B5EF4-FFF2-40B4-BE49-F238E27FC236}">
                <a16:creationId xmlns:a16="http://schemas.microsoft.com/office/drawing/2014/main" id="{C719990D-4E47-B011-5AD1-8B0651BC9AB2}"/>
              </a:ext>
              <a:ext uri="{C183D7F6-B498-43B3-948B-1728B52AA6E4}">
                <adec:decorative xmlns:adec="http://schemas.microsoft.com/office/drawing/2017/decorative" val="0"/>
              </a:ext>
            </a:extLst>
          </p:cNvPr>
          <p:cNvGrpSpPr/>
          <p:nvPr/>
        </p:nvGrpSpPr>
        <p:grpSpPr>
          <a:xfrm>
            <a:off x="5605745" y="2033385"/>
            <a:ext cx="3844766" cy="539629"/>
            <a:chOff x="5304257" y="404722"/>
            <a:chExt cx="3844766" cy="539629"/>
          </a:xfrm>
        </p:grpSpPr>
        <p:sp>
          <p:nvSpPr>
            <p:cNvPr id="58" name="Rectangle: Rounded Corners 57">
              <a:extLst>
                <a:ext uri="{FF2B5EF4-FFF2-40B4-BE49-F238E27FC236}">
                  <a16:creationId xmlns:a16="http://schemas.microsoft.com/office/drawing/2014/main" id="{1B526548-37C6-A2DC-284E-D7D31F9162FD}"/>
                </a:ext>
              </a:extLst>
            </p:cNvPr>
            <p:cNvSpPr/>
            <p:nvPr/>
          </p:nvSpPr>
          <p:spPr>
            <a:xfrm>
              <a:off x="5304257" y="404722"/>
              <a:ext cx="3844766" cy="539629"/>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p:spPr>
          <p:txBody>
            <a:bodyPr/>
            <a:lstStyle/>
            <a:p>
              <a:endParaRPr lang="en-US" sz="1600" dirty="0"/>
            </a:p>
          </p:txBody>
        </p:sp>
        <p:sp>
          <p:nvSpPr>
            <p:cNvPr id="59" name="Rectangle: Rounded Corners 7">
              <a:extLst>
                <a:ext uri="{FF2B5EF4-FFF2-40B4-BE49-F238E27FC236}">
                  <a16:creationId xmlns:a16="http://schemas.microsoft.com/office/drawing/2014/main" id="{12B3544E-9912-E723-367C-C1567288A70F}"/>
                </a:ext>
              </a:extLst>
            </p:cNvPr>
            <p:cNvSpPr txBox="1"/>
            <p:nvPr/>
          </p:nvSpPr>
          <p:spPr>
            <a:xfrm>
              <a:off x="5330600" y="431065"/>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ysClr val="window" lastClr="FFFFFF"/>
                  </a:solidFill>
                  <a:effectLst/>
                  <a:uLnTx/>
                  <a:uFillTx/>
                  <a:ea typeface="+mn-ea"/>
                  <a:cs typeface="+mn-cs"/>
                </a:rPr>
                <a:t>What do you want to achieve?</a:t>
              </a:r>
            </a:p>
          </p:txBody>
        </p:sp>
      </p:grpSp>
      <p:sp>
        <p:nvSpPr>
          <p:cNvPr id="26" name="Arrow: Right 25">
            <a:extLst>
              <a:ext uri="{FF2B5EF4-FFF2-40B4-BE49-F238E27FC236}">
                <a16:creationId xmlns:a16="http://schemas.microsoft.com/office/drawing/2014/main" id="{7932BF57-F655-B483-EAF6-3D49754183B8}"/>
              </a:ext>
              <a:ext uri="{C183D7F6-B498-43B3-948B-1728B52AA6E4}">
                <adec:decorative xmlns:adec="http://schemas.microsoft.com/office/drawing/2017/decorative" val="1"/>
              </a:ext>
            </a:extLst>
          </p:cNvPr>
          <p:cNvSpPr/>
          <p:nvPr/>
        </p:nvSpPr>
        <p:spPr>
          <a:xfrm>
            <a:off x="1090157" y="2775376"/>
            <a:ext cx="8938260" cy="1349074"/>
          </a:xfrm>
          <a:prstGeom prst="rightArrow">
            <a:avLst/>
          </a:prstGeom>
          <a:solidFill>
            <a:srgbClr val="5B9BD5">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hueOff val="0"/>
                  <a:satOff val="0"/>
                  <a:lumOff val="0"/>
                  <a:alphaOff val="0"/>
                </a:prstClr>
              </a:solidFill>
              <a:effectLst/>
              <a:uLnTx/>
              <a:uFillTx/>
              <a:ea typeface="+mn-ea"/>
              <a:cs typeface="+mn-cs"/>
            </a:endParaRPr>
          </a:p>
        </p:txBody>
      </p:sp>
      <p:grpSp>
        <p:nvGrpSpPr>
          <p:cNvPr id="27" name="Group 26" descr="Blue box with white text that says Reality">
            <a:extLst>
              <a:ext uri="{FF2B5EF4-FFF2-40B4-BE49-F238E27FC236}">
                <a16:creationId xmlns:a16="http://schemas.microsoft.com/office/drawing/2014/main" id="{611BA3E9-A1E6-B9DC-9D18-29379C45F70A}"/>
              </a:ext>
            </a:extLst>
          </p:cNvPr>
          <p:cNvGrpSpPr/>
          <p:nvPr/>
        </p:nvGrpSpPr>
        <p:grpSpPr>
          <a:xfrm>
            <a:off x="1235199" y="3180098"/>
            <a:ext cx="3844766" cy="539629"/>
            <a:chOff x="1235199" y="3180098"/>
            <a:chExt cx="3844766" cy="539629"/>
          </a:xfrm>
        </p:grpSpPr>
        <p:sp>
          <p:nvSpPr>
            <p:cNvPr id="28" name="Rectangle: Rounded Corners 27">
              <a:extLst>
                <a:ext uri="{FF2B5EF4-FFF2-40B4-BE49-F238E27FC236}">
                  <a16:creationId xmlns:a16="http://schemas.microsoft.com/office/drawing/2014/main" id="{455E1C23-64F9-C31C-EFDF-E9048B4BF5DF}"/>
                </a:ext>
              </a:extLst>
            </p:cNvPr>
            <p:cNvSpPr/>
            <p:nvPr/>
          </p:nvSpPr>
          <p:spPr>
            <a:xfrm>
              <a:off x="1235199" y="3180098"/>
              <a:ext cx="3844766" cy="539629"/>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mn-cs"/>
              </a:endParaRPr>
            </a:p>
          </p:txBody>
        </p:sp>
        <p:sp>
          <p:nvSpPr>
            <p:cNvPr id="29" name="Rectangle: Rounded Corners 5">
              <a:extLst>
                <a:ext uri="{FF2B5EF4-FFF2-40B4-BE49-F238E27FC236}">
                  <a16:creationId xmlns:a16="http://schemas.microsoft.com/office/drawing/2014/main" id="{3E6EA6F8-DED9-C681-0FE3-262D53EF6B25}"/>
                </a:ext>
              </a:extLst>
            </p:cNvPr>
            <p:cNvSpPr txBox="1"/>
            <p:nvPr/>
          </p:nvSpPr>
          <p:spPr>
            <a:xfrm>
              <a:off x="1261542" y="3206441"/>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prstClr val="white"/>
                  </a:solidFill>
                  <a:effectLst/>
                  <a:uLnTx/>
                  <a:uFillTx/>
                  <a:ea typeface="+mn-ea"/>
                  <a:cs typeface="+mn-cs"/>
                </a:rPr>
                <a:t>Reality</a:t>
              </a:r>
              <a:endParaRPr kumimoji="0" lang="en-US" sz="1600" b="0" i="0" u="none" strike="noStrike" kern="0" cap="none" spc="0" normalizeH="0" baseline="0" noProof="0" dirty="0">
                <a:ln>
                  <a:noFill/>
                </a:ln>
                <a:solidFill>
                  <a:prstClr val="white"/>
                </a:solidFill>
                <a:effectLst/>
                <a:uLnTx/>
                <a:uFillTx/>
                <a:ea typeface="+mn-ea"/>
                <a:cs typeface="+mn-cs"/>
              </a:endParaRPr>
            </a:p>
          </p:txBody>
        </p:sp>
      </p:grpSp>
      <p:grpSp>
        <p:nvGrpSpPr>
          <p:cNvPr id="30" name="Group 29" descr="Green box with white lettering that says What is happening? What is getting in the way of the goal?">
            <a:extLst>
              <a:ext uri="{FF2B5EF4-FFF2-40B4-BE49-F238E27FC236}">
                <a16:creationId xmlns:a16="http://schemas.microsoft.com/office/drawing/2014/main" id="{132D901A-5A29-73FF-34BC-F7D25BA5C70D}"/>
              </a:ext>
            </a:extLst>
          </p:cNvPr>
          <p:cNvGrpSpPr/>
          <p:nvPr/>
        </p:nvGrpSpPr>
        <p:grpSpPr>
          <a:xfrm>
            <a:off x="5605745" y="3180098"/>
            <a:ext cx="3844766" cy="539629"/>
            <a:chOff x="5605745" y="3180098"/>
            <a:chExt cx="3844766" cy="539629"/>
          </a:xfrm>
        </p:grpSpPr>
        <p:sp>
          <p:nvSpPr>
            <p:cNvPr id="31" name="Rectangle: Rounded Corners 30">
              <a:extLst>
                <a:ext uri="{FF2B5EF4-FFF2-40B4-BE49-F238E27FC236}">
                  <a16:creationId xmlns:a16="http://schemas.microsoft.com/office/drawing/2014/main" id="{904D17EC-BB27-AB81-EC10-BF6E51575019}"/>
                </a:ext>
              </a:extLst>
            </p:cNvPr>
            <p:cNvSpPr/>
            <p:nvPr/>
          </p:nvSpPr>
          <p:spPr>
            <a:xfrm>
              <a:off x="5605745" y="3180098"/>
              <a:ext cx="3844766" cy="539629"/>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mn-cs"/>
              </a:endParaRPr>
            </a:p>
          </p:txBody>
        </p:sp>
        <p:sp>
          <p:nvSpPr>
            <p:cNvPr id="32" name="Rectangle: Rounded Corners 7">
              <a:extLst>
                <a:ext uri="{FF2B5EF4-FFF2-40B4-BE49-F238E27FC236}">
                  <a16:creationId xmlns:a16="http://schemas.microsoft.com/office/drawing/2014/main" id="{4F949FD6-ECFF-A1D7-1E8B-CA84A246BF2D}"/>
                </a:ext>
              </a:extLst>
            </p:cNvPr>
            <p:cNvSpPr txBox="1"/>
            <p:nvPr/>
          </p:nvSpPr>
          <p:spPr>
            <a:xfrm>
              <a:off x="5632088" y="3206441"/>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prstClr val="white"/>
                  </a:solidFill>
                  <a:effectLst/>
                  <a:uLnTx/>
                  <a:uFillTx/>
                  <a:ea typeface="+mn-ea"/>
                  <a:cs typeface="+mn-cs"/>
                </a:rPr>
                <a:t>What is happening? What is getting in the way of the goal?</a:t>
              </a:r>
            </a:p>
          </p:txBody>
        </p:sp>
      </p:grpSp>
      <p:sp>
        <p:nvSpPr>
          <p:cNvPr id="33" name="Arrow: Right 32">
            <a:extLst>
              <a:ext uri="{FF2B5EF4-FFF2-40B4-BE49-F238E27FC236}">
                <a16:creationId xmlns:a16="http://schemas.microsoft.com/office/drawing/2014/main" id="{25A99727-B354-F065-9F4E-F38076141E1C}"/>
              </a:ext>
              <a:ext uri="{C183D7F6-B498-43B3-948B-1728B52AA6E4}">
                <adec:decorative xmlns:adec="http://schemas.microsoft.com/office/drawing/2017/decorative" val="1"/>
              </a:ext>
            </a:extLst>
          </p:cNvPr>
          <p:cNvSpPr/>
          <p:nvPr/>
        </p:nvSpPr>
        <p:spPr>
          <a:xfrm>
            <a:off x="1090157" y="3839150"/>
            <a:ext cx="8938260" cy="1349074"/>
          </a:xfrm>
          <a:prstGeom prst="rightArrow">
            <a:avLst/>
          </a:prstGeom>
          <a:solidFill>
            <a:srgbClr val="5B9BD5">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34" name="Group 33" descr="Blue box with white text that says Options">
            <a:extLst>
              <a:ext uri="{FF2B5EF4-FFF2-40B4-BE49-F238E27FC236}">
                <a16:creationId xmlns:a16="http://schemas.microsoft.com/office/drawing/2014/main" id="{56ED0FFD-85ED-99D7-3BF6-A9571D207141}"/>
              </a:ext>
            </a:extLst>
          </p:cNvPr>
          <p:cNvGrpSpPr/>
          <p:nvPr/>
        </p:nvGrpSpPr>
        <p:grpSpPr>
          <a:xfrm>
            <a:off x="1261542" y="4216644"/>
            <a:ext cx="3844766" cy="539629"/>
            <a:chOff x="1261542" y="4216644"/>
            <a:chExt cx="3844766" cy="539629"/>
          </a:xfrm>
        </p:grpSpPr>
        <p:sp>
          <p:nvSpPr>
            <p:cNvPr id="35" name="Rectangle: Rounded Corners 34">
              <a:extLst>
                <a:ext uri="{FF2B5EF4-FFF2-40B4-BE49-F238E27FC236}">
                  <a16:creationId xmlns:a16="http://schemas.microsoft.com/office/drawing/2014/main" id="{E5D17D0C-3B07-2812-AB2A-98F08A1A67DF}"/>
                </a:ext>
              </a:extLst>
            </p:cNvPr>
            <p:cNvSpPr/>
            <p:nvPr/>
          </p:nvSpPr>
          <p:spPr>
            <a:xfrm>
              <a:off x="1261542" y="4216644"/>
              <a:ext cx="3844766" cy="539629"/>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mn-cs"/>
              </a:endParaRPr>
            </a:p>
          </p:txBody>
        </p:sp>
        <p:sp>
          <p:nvSpPr>
            <p:cNvPr id="36" name="Rectangle: Rounded Corners 5">
              <a:extLst>
                <a:ext uri="{FF2B5EF4-FFF2-40B4-BE49-F238E27FC236}">
                  <a16:creationId xmlns:a16="http://schemas.microsoft.com/office/drawing/2014/main" id="{74B8612F-F00F-BB22-CCEB-E53016B63AAC}"/>
                </a:ext>
              </a:extLst>
            </p:cNvPr>
            <p:cNvSpPr txBox="1"/>
            <p:nvPr/>
          </p:nvSpPr>
          <p:spPr>
            <a:xfrm>
              <a:off x="1287885" y="4242987"/>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prstClr val="white"/>
                  </a:solidFill>
                  <a:effectLst/>
                  <a:uLnTx/>
                  <a:uFillTx/>
                  <a:ea typeface="+mn-ea"/>
                  <a:cs typeface="+mn-cs"/>
                </a:rPr>
                <a:t>Options</a:t>
              </a:r>
              <a:endParaRPr kumimoji="0" lang="en-US" sz="1600" b="0" i="0" u="none" strike="noStrike" kern="0" cap="none" spc="0" normalizeH="0" baseline="0" noProof="0" dirty="0">
                <a:ln>
                  <a:noFill/>
                </a:ln>
                <a:solidFill>
                  <a:prstClr val="white"/>
                </a:solidFill>
                <a:effectLst/>
                <a:uLnTx/>
                <a:uFillTx/>
                <a:ea typeface="+mn-ea"/>
                <a:cs typeface="+mn-cs"/>
              </a:endParaRPr>
            </a:p>
          </p:txBody>
        </p:sp>
      </p:grpSp>
      <p:grpSp>
        <p:nvGrpSpPr>
          <p:cNvPr id="37" name="Group 36" descr="Green box with white lettering that says What are some things that can be done to work towards the goal?">
            <a:extLst>
              <a:ext uri="{FF2B5EF4-FFF2-40B4-BE49-F238E27FC236}">
                <a16:creationId xmlns:a16="http://schemas.microsoft.com/office/drawing/2014/main" id="{ABAAFD89-4E2E-43FD-27B1-7B3B3DFA1CD2}"/>
              </a:ext>
              <a:ext uri="{C183D7F6-B498-43B3-948B-1728B52AA6E4}">
                <adec:decorative xmlns:adec="http://schemas.microsoft.com/office/drawing/2017/decorative" val="0"/>
              </a:ext>
            </a:extLst>
          </p:cNvPr>
          <p:cNvGrpSpPr/>
          <p:nvPr/>
        </p:nvGrpSpPr>
        <p:grpSpPr>
          <a:xfrm>
            <a:off x="5632088" y="4216644"/>
            <a:ext cx="3844766" cy="539629"/>
            <a:chOff x="5632088" y="4216644"/>
            <a:chExt cx="3844766" cy="539629"/>
          </a:xfrm>
        </p:grpSpPr>
        <p:sp>
          <p:nvSpPr>
            <p:cNvPr id="38" name="Rectangle: Rounded Corners 37">
              <a:extLst>
                <a:ext uri="{FF2B5EF4-FFF2-40B4-BE49-F238E27FC236}">
                  <a16:creationId xmlns:a16="http://schemas.microsoft.com/office/drawing/2014/main" id="{8FF580AB-C3C6-0AAE-ACBD-76964076352B}"/>
                </a:ext>
              </a:extLst>
            </p:cNvPr>
            <p:cNvSpPr/>
            <p:nvPr/>
          </p:nvSpPr>
          <p:spPr>
            <a:xfrm>
              <a:off x="5632088" y="4216644"/>
              <a:ext cx="3844766" cy="539629"/>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mn-cs"/>
              </a:endParaRPr>
            </a:p>
          </p:txBody>
        </p:sp>
        <p:sp>
          <p:nvSpPr>
            <p:cNvPr id="39" name="Rectangle: Rounded Corners 7">
              <a:extLst>
                <a:ext uri="{FF2B5EF4-FFF2-40B4-BE49-F238E27FC236}">
                  <a16:creationId xmlns:a16="http://schemas.microsoft.com/office/drawing/2014/main" id="{1EC25FE3-C2F6-AD65-9E68-A091B10480DF}"/>
                </a:ext>
              </a:extLst>
            </p:cNvPr>
            <p:cNvSpPr txBox="1"/>
            <p:nvPr/>
          </p:nvSpPr>
          <p:spPr>
            <a:xfrm>
              <a:off x="5658431" y="4242987"/>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prstClr val="white"/>
                  </a:solidFill>
                  <a:effectLst/>
                  <a:uLnTx/>
                  <a:uFillTx/>
                  <a:ea typeface="+mn-ea"/>
                  <a:cs typeface="+mn-cs"/>
                </a:rPr>
                <a:t>What are some things that can be done to work towards goal?</a:t>
              </a:r>
            </a:p>
          </p:txBody>
        </p:sp>
      </p:grpSp>
      <p:sp>
        <p:nvSpPr>
          <p:cNvPr id="47" name="Arrow: Right 46">
            <a:extLst>
              <a:ext uri="{FF2B5EF4-FFF2-40B4-BE49-F238E27FC236}">
                <a16:creationId xmlns:a16="http://schemas.microsoft.com/office/drawing/2014/main" id="{9D362FCB-8F31-7191-EAED-2B909AC6D453}"/>
              </a:ext>
              <a:ext uri="{C183D7F6-B498-43B3-948B-1728B52AA6E4}">
                <adec:decorative xmlns:adec="http://schemas.microsoft.com/office/drawing/2017/decorative" val="1"/>
              </a:ext>
            </a:extLst>
          </p:cNvPr>
          <p:cNvSpPr/>
          <p:nvPr/>
        </p:nvSpPr>
        <p:spPr>
          <a:xfrm>
            <a:off x="1090157" y="4756273"/>
            <a:ext cx="8938260" cy="1349074"/>
          </a:xfrm>
          <a:prstGeom prst="rightArrow">
            <a:avLst/>
          </a:prstGeom>
          <a:solidFill>
            <a:srgbClr val="5B9BD5">
              <a:tint val="40000"/>
              <a:hueOff val="0"/>
              <a:satOff val="0"/>
              <a:lumOff val="0"/>
              <a:alphaOff val="0"/>
            </a:srgbClr>
          </a:solidFill>
          <a:ln>
            <a:noFill/>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40" name="Group 39" descr="Blue box with white lettering that says Way forward or will do">
            <a:extLst>
              <a:ext uri="{FF2B5EF4-FFF2-40B4-BE49-F238E27FC236}">
                <a16:creationId xmlns:a16="http://schemas.microsoft.com/office/drawing/2014/main" id="{819603FD-CBC4-26A7-17B9-53E9F5BCB433}"/>
              </a:ext>
            </a:extLst>
          </p:cNvPr>
          <p:cNvGrpSpPr/>
          <p:nvPr/>
        </p:nvGrpSpPr>
        <p:grpSpPr>
          <a:xfrm>
            <a:off x="1235199" y="5160995"/>
            <a:ext cx="3844766" cy="539629"/>
            <a:chOff x="1235199" y="5160995"/>
            <a:chExt cx="3844766" cy="539629"/>
          </a:xfrm>
        </p:grpSpPr>
        <p:sp>
          <p:nvSpPr>
            <p:cNvPr id="41" name="Rectangle: Rounded Corners 40">
              <a:extLst>
                <a:ext uri="{FF2B5EF4-FFF2-40B4-BE49-F238E27FC236}">
                  <a16:creationId xmlns:a16="http://schemas.microsoft.com/office/drawing/2014/main" id="{4FF8DE40-1C0E-B1CF-5ACA-B730816B52D4}"/>
                </a:ext>
              </a:extLst>
            </p:cNvPr>
            <p:cNvSpPr/>
            <p:nvPr/>
          </p:nvSpPr>
          <p:spPr>
            <a:xfrm>
              <a:off x="1235199" y="5160995"/>
              <a:ext cx="3844766" cy="539629"/>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mn-cs"/>
              </a:endParaRPr>
            </a:p>
          </p:txBody>
        </p:sp>
        <p:sp>
          <p:nvSpPr>
            <p:cNvPr id="42" name="Rectangle: Rounded Corners 5">
              <a:extLst>
                <a:ext uri="{FF2B5EF4-FFF2-40B4-BE49-F238E27FC236}">
                  <a16:creationId xmlns:a16="http://schemas.microsoft.com/office/drawing/2014/main" id="{D02048F0-A0CE-4611-0835-56B4844A60CC}"/>
                </a:ext>
              </a:extLst>
            </p:cNvPr>
            <p:cNvSpPr txBox="1"/>
            <p:nvPr/>
          </p:nvSpPr>
          <p:spPr>
            <a:xfrm>
              <a:off x="1271481" y="5187338"/>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dirty="0">
                  <a:ln>
                    <a:noFill/>
                  </a:ln>
                  <a:solidFill>
                    <a:prstClr val="white"/>
                  </a:solidFill>
                  <a:effectLst/>
                  <a:uLnTx/>
                  <a:uFillTx/>
                  <a:ea typeface="+mn-ea"/>
                  <a:cs typeface="+mn-cs"/>
                </a:rPr>
                <a:t>Way Forward or Will Do</a:t>
              </a:r>
              <a:endParaRPr kumimoji="0" lang="en-US" sz="1600" b="0" i="0" u="none" strike="noStrike" kern="0" cap="none" spc="0" normalizeH="0" baseline="0" noProof="0" dirty="0">
                <a:ln>
                  <a:noFill/>
                </a:ln>
                <a:solidFill>
                  <a:prstClr val="white"/>
                </a:solidFill>
                <a:effectLst/>
                <a:uLnTx/>
                <a:uFillTx/>
                <a:ea typeface="+mn-ea"/>
                <a:cs typeface="+mn-cs"/>
              </a:endParaRPr>
            </a:p>
          </p:txBody>
        </p:sp>
      </p:grpSp>
      <p:grpSp>
        <p:nvGrpSpPr>
          <p:cNvPr id="43" name="Group 42" descr="Green box with white lettering that says What actions will be taken to move forward?">
            <a:extLst>
              <a:ext uri="{FF2B5EF4-FFF2-40B4-BE49-F238E27FC236}">
                <a16:creationId xmlns:a16="http://schemas.microsoft.com/office/drawing/2014/main" id="{D4B74E9E-0CFE-4557-3717-755BABD023D1}"/>
              </a:ext>
              <a:ext uri="{C183D7F6-B498-43B3-948B-1728B52AA6E4}">
                <adec:decorative xmlns:adec="http://schemas.microsoft.com/office/drawing/2017/decorative" val="0"/>
              </a:ext>
            </a:extLst>
          </p:cNvPr>
          <p:cNvGrpSpPr/>
          <p:nvPr/>
        </p:nvGrpSpPr>
        <p:grpSpPr>
          <a:xfrm>
            <a:off x="5605745" y="5160995"/>
            <a:ext cx="3844766" cy="539629"/>
            <a:chOff x="5605745" y="5160995"/>
            <a:chExt cx="3844766" cy="539629"/>
          </a:xfrm>
        </p:grpSpPr>
        <p:sp>
          <p:nvSpPr>
            <p:cNvPr id="44" name="Rectangle: Rounded Corners 43">
              <a:extLst>
                <a:ext uri="{FF2B5EF4-FFF2-40B4-BE49-F238E27FC236}">
                  <a16:creationId xmlns:a16="http://schemas.microsoft.com/office/drawing/2014/main" id="{10AA6EC1-C99E-D09F-3BA3-8A740778E85C}"/>
                </a:ext>
              </a:extLst>
            </p:cNvPr>
            <p:cNvSpPr/>
            <p:nvPr/>
          </p:nvSpPr>
          <p:spPr>
            <a:xfrm>
              <a:off x="5605745" y="5160995"/>
              <a:ext cx="3844766" cy="539629"/>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ea typeface="+mn-ea"/>
                <a:cs typeface="+mn-cs"/>
              </a:endParaRPr>
            </a:p>
          </p:txBody>
        </p:sp>
        <p:sp>
          <p:nvSpPr>
            <p:cNvPr id="45" name="Rectangle: Rounded Corners 7">
              <a:extLst>
                <a:ext uri="{FF2B5EF4-FFF2-40B4-BE49-F238E27FC236}">
                  <a16:creationId xmlns:a16="http://schemas.microsoft.com/office/drawing/2014/main" id="{D271F61E-DBEB-6A52-4116-FDCDC973FAF5}"/>
                </a:ext>
              </a:extLst>
            </p:cNvPr>
            <p:cNvSpPr txBox="1"/>
            <p:nvPr/>
          </p:nvSpPr>
          <p:spPr>
            <a:xfrm>
              <a:off x="5632088" y="5187338"/>
              <a:ext cx="3792080" cy="486943"/>
            </a:xfrm>
            <a:prstGeom prst="rect">
              <a:avLst/>
            </a:prstGeom>
            <a:noFill/>
            <a:ln>
              <a:noFill/>
            </a:ln>
            <a:effectLst/>
          </p:spPr>
          <p:txBody>
            <a:bodyPr spcFirstLastPara="0" vert="horz" wrap="square" lIns="83820" tIns="83820" rIns="83820" bIns="83820" numCol="1" spcCol="1270" anchor="ctr" anchorCtr="0">
              <a:noAutofit/>
            </a:bodyPr>
            <a:lstStyle/>
            <a:p>
              <a:pPr marL="0" marR="0" lvl="0" indent="0" algn="ctr" defTabSz="9779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prstClr val="white"/>
                  </a:solidFill>
                  <a:effectLst/>
                  <a:uLnTx/>
                  <a:uFillTx/>
                  <a:ea typeface="+mn-ea"/>
                  <a:cs typeface="+mn-cs"/>
                </a:rPr>
                <a:t>What actions will be taken to move forward?</a:t>
              </a:r>
            </a:p>
          </p:txBody>
        </p:sp>
      </p:grpSp>
    </p:spTree>
    <p:extLst>
      <p:ext uri="{BB962C8B-B14F-4D97-AF65-F5344CB8AC3E}">
        <p14:creationId xmlns:p14="http://schemas.microsoft.com/office/powerpoint/2010/main" val="3053014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842C-60B8-14C5-1DCA-AB448E93554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72029F-F025-82F1-F0E2-2EFE587FEA42}"/>
              </a:ext>
            </a:extLst>
          </p:cNvPr>
          <p:cNvSpPr>
            <a:spLocks noGrp="1"/>
          </p:cNvSpPr>
          <p:nvPr>
            <p:ph type="title"/>
          </p:nvPr>
        </p:nvSpPr>
        <p:spPr>
          <a:xfrm>
            <a:off x="469900" y="205484"/>
            <a:ext cx="11396752" cy="982862"/>
          </a:xfrm>
        </p:spPr>
        <p:txBody>
          <a:bodyPr vert="horz" lIns="91440" tIns="45720" rIns="91440" bIns="45720" rtlCol="0" anchor="t">
            <a:normAutofit/>
          </a:bodyPr>
          <a:lstStyle/>
          <a:p>
            <a:pPr marR="0" lvl="0">
              <a:spcAft>
                <a:spcPts val="0"/>
              </a:spcAft>
            </a:pPr>
            <a:r>
              <a:rPr lang="en-US" sz="2800" dirty="0">
                <a:latin typeface="+mj-lt"/>
                <a:cs typeface="Calibri" panose="020F0502020204030204" pitchFamily="34" charset="0"/>
              </a:rPr>
              <a:t>GROW:  Goal, Reality, Options, &amp; Way Forward (or Will) (continued)</a:t>
            </a:r>
            <a:endParaRPr lang="en-US" sz="2800" b="1" i="0" kern="1200" dirty="0">
              <a:latin typeface="+mj-lt"/>
              <a:cs typeface="Calibri" panose="020F0502020204030204" pitchFamily="34" charset="0"/>
            </a:endParaRPr>
          </a:p>
        </p:txBody>
      </p:sp>
      <p:sp>
        <p:nvSpPr>
          <p:cNvPr id="6" name="Content Placeholder 29">
            <a:extLst>
              <a:ext uri="{FF2B5EF4-FFF2-40B4-BE49-F238E27FC236}">
                <a16:creationId xmlns:a16="http://schemas.microsoft.com/office/drawing/2014/main" id="{80712172-F4F9-E2C4-B00C-BB5155EAFDC4}"/>
              </a:ext>
            </a:extLst>
          </p:cNvPr>
          <p:cNvSpPr txBox="1">
            <a:spLocks/>
          </p:cNvSpPr>
          <p:nvPr/>
        </p:nvSpPr>
        <p:spPr>
          <a:xfrm>
            <a:off x="3967003" y="5666284"/>
            <a:ext cx="5019979" cy="1180870"/>
          </a:xfrm>
          <a:prstGeom prst="rect">
            <a:avLst/>
          </a:prstGeom>
        </p:spPr>
        <p:txBody>
          <a:bodyPr vert="horz" lIns="91440" tIns="45720" rIns="91440" bIns="45720" rtlCol="0" anchor="b">
            <a:normAutofit fontScale="92500" lnSpcReduction="20000"/>
          </a:bodyPr>
          <a:lstStyle>
            <a:lvl1pPr marL="0" indent="0" algn="l" defTabSz="914354" rtl="0" eaLnBrk="1" latinLnBrk="0" hangingPunct="1">
              <a:lnSpc>
                <a:spcPct val="90000"/>
              </a:lnSpc>
              <a:spcBef>
                <a:spcPts val="1000"/>
              </a:spcBef>
              <a:buClr>
                <a:schemeClr val="tx2"/>
              </a:buClr>
              <a:buFont typeface="Arial" panose="020B0604020202020204" pitchFamily="34" charset="0"/>
              <a:buNone/>
              <a:defRPr sz="2400" b="1" kern="1200">
                <a:solidFill>
                  <a:schemeClr val="tx1"/>
                </a:solidFill>
                <a:latin typeface="+mn-lt"/>
                <a:ea typeface="+mn-ea"/>
                <a:cs typeface="+mn-cs"/>
              </a:defRPr>
            </a:lvl1pPr>
            <a:lvl2pPr marL="457178" indent="0" algn="l" defTabSz="914354" rtl="0" eaLnBrk="1" latinLnBrk="0" hangingPunct="1">
              <a:lnSpc>
                <a:spcPct val="90000"/>
              </a:lnSpc>
              <a:spcBef>
                <a:spcPts val="500"/>
              </a:spcBef>
              <a:buClr>
                <a:schemeClr val="tx2"/>
              </a:buClr>
              <a:buFont typeface="Arial" panose="020B0604020202020204" pitchFamily="34" charset="0"/>
              <a:buNone/>
              <a:defRPr sz="2000" b="1" kern="1200">
                <a:solidFill>
                  <a:schemeClr val="tx1"/>
                </a:solidFill>
                <a:latin typeface="+mn-lt"/>
                <a:ea typeface="+mn-ea"/>
                <a:cs typeface="+mn-cs"/>
              </a:defRPr>
            </a:lvl2pPr>
            <a:lvl3pPr marL="914354" indent="0" algn="l" defTabSz="914354" rtl="0" eaLnBrk="1" latinLnBrk="0" hangingPunct="1">
              <a:lnSpc>
                <a:spcPct val="90000"/>
              </a:lnSpc>
              <a:spcBef>
                <a:spcPts val="500"/>
              </a:spcBef>
              <a:buClr>
                <a:schemeClr val="tx2"/>
              </a:buClr>
              <a:buFont typeface="Arial" panose="020B0604020202020204" pitchFamily="34" charset="0"/>
              <a:buNone/>
              <a:defRPr sz="1800" b="1" kern="1200">
                <a:solidFill>
                  <a:schemeClr val="tx1"/>
                </a:solidFill>
                <a:latin typeface="+mn-lt"/>
                <a:ea typeface="+mn-ea"/>
                <a:cs typeface="+mn-cs"/>
              </a:defRPr>
            </a:lvl3pPr>
            <a:lvl4pPr marL="1371532" indent="0" algn="l" defTabSz="914354" rtl="0" eaLnBrk="1" latinLnBrk="0" hangingPunct="1">
              <a:lnSpc>
                <a:spcPct val="90000"/>
              </a:lnSpc>
              <a:spcBef>
                <a:spcPts val="500"/>
              </a:spcBef>
              <a:buClr>
                <a:schemeClr val="tx2"/>
              </a:buClr>
              <a:buFont typeface="Arial" panose="020B0604020202020204" pitchFamily="34" charset="0"/>
              <a:buNone/>
              <a:defRPr sz="1600" b="1" kern="1200">
                <a:solidFill>
                  <a:schemeClr val="tx1"/>
                </a:solidFill>
                <a:latin typeface="+mn-lt"/>
                <a:ea typeface="+mn-ea"/>
                <a:cs typeface="+mn-cs"/>
              </a:defRPr>
            </a:lvl4pPr>
            <a:lvl5pPr marL="1828709" indent="0" algn="l" defTabSz="914354" rtl="0" eaLnBrk="1" latinLnBrk="0" hangingPunct="1">
              <a:lnSpc>
                <a:spcPct val="90000"/>
              </a:lnSpc>
              <a:spcBef>
                <a:spcPts val="500"/>
              </a:spcBef>
              <a:buClr>
                <a:schemeClr val="tx2"/>
              </a:buClr>
              <a:buFont typeface="Arial" panose="020B0604020202020204" pitchFamily="34" charset="0"/>
              <a:buNone/>
              <a:defRPr sz="1600" b="1" kern="1200">
                <a:solidFill>
                  <a:schemeClr val="tx1"/>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200" dirty="0"/>
              <a:t>Resources: </a:t>
            </a:r>
          </a:p>
          <a:p>
            <a:r>
              <a:rPr lang="en-US" sz="1400" b="0" dirty="0">
                <a:hlinkClick r:id="rId3"/>
              </a:rPr>
              <a:t>https://www.youtube.com/watch?v=f2M1GuhilR0</a:t>
            </a:r>
            <a:r>
              <a:rPr lang="en-US" sz="1400" b="0" dirty="0"/>
              <a:t> </a:t>
            </a:r>
          </a:p>
          <a:p>
            <a:r>
              <a:rPr lang="en-US" sz="1400" b="0" dirty="0">
                <a:hlinkClick r:id="rId4"/>
              </a:rPr>
              <a:t>https://www.youtube.com/watch?v=7JM1gXkzrnk</a:t>
            </a:r>
            <a:endParaRPr lang="en-US" sz="1400" b="0" dirty="0"/>
          </a:p>
          <a:p>
            <a:r>
              <a:rPr lang="en-US" sz="1400" b="0" dirty="0">
                <a:hlinkClick r:id="rId5"/>
              </a:rPr>
              <a:t>https://www.youtube.com/watch?v=_zVUltSayok</a:t>
            </a:r>
            <a:r>
              <a:rPr lang="en-US" sz="1400" b="0" dirty="0"/>
              <a:t> </a:t>
            </a:r>
          </a:p>
          <a:p>
            <a:endParaRPr lang="en-US" sz="1800" dirty="0"/>
          </a:p>
        </p:txBody>
      </p:sp>
      <p:graphicFrame>
        <p:nvGraphicFramePr>
          <p:cNvPr id="7" name="Table 6">
            <a:extLst>
              <a:ext uri="{FF2B5EF4-FFF2-40B4-BE49-F238E27FC236}">
                <a16:creationId xmlns:a16="http://schemas.microsoft.com/office/drawing/2014/main" id="{1E56922E-B65B-367E-7106-F51EB0B3BE1F}"/>
              </a:ext>
            </a:extLst>
          </p:cNvPr>
          <p:cNvGraphicFramePr>
            <a:graphicFrameLocks noGrp="1"/>
          </p:cNvGraphicFramePr>
          <p:nvPr>
            <p:extLst>
              <p:ext uri="{D42A27DB-BD31-4B8C-83A1-F6EECF244321}">
                <p14:modId xmlns:p14="http://schemas.microsoft.com/office/powerpoint/2010/main" val="1832280783"/>
              </p:ext>
            </p:extLst>
          </p:nvPr>
        </p:nvGraphicFramePr>
        <p:xfrm>
          <a:off x="319202" y="1671834"/>
          <a:ext cx="11275898" cy="3514332"/>
        </p:xfrm>
        <a:graphic>
          <a:graphicData uri="http://schemas.openxmlformats.org/drawingml/2006/table">
            <a:tbl>
              <a:tblPr firstRow="1" bandRow="1">
                <a:tableStyleId>{5C22544A-7EE6-4342-B048-85BDC9FD1C3A}</a:tableStyleId>
              </a:tblPr>
              <a:tblGrid>
                <a:gridCol w="5204143">
                  <a:extLst>
                    <a:ext uri="{9D8B030D-6E8A-4147-A177-3AD203B41FA5}">
                      <a16:colId xmlns:a16="http://schemas.microsoft.com/office/drawing/2014/main" val="2336109896"/>
                    </a:ext>
                  </a:extLst>
                </a:gridCol>
                <a:gridCol w="6071755">
                  <a:extLst>
                    <a:ext uri="{9D8B030D-6E8A-4147-A177-3AD203B41FA5}">
                      <a16:colId xmlns:a16="http://schemas.microsoft.com/office/drawing/2014/main" val="1122503293"/>
                    </a:ext>
                  </a:extLst>
                </a:gridCol>
              </a:tblGrid>
              <a:tr h="655235">
                <a:tc>
                  <a:txBody>
                    <a:bodyPr/>
                    <a:lstStyle/>
                    <a:p>
                      <a:pPr algn="ctr"/>
                      <a:r>
                        <a:rPr lang="en-US" dirty="0"/>
                        <a:t>Pros</a:t>
                      </a:r>
                    </a:p>
                  </a:txBody>
                  <a:tcPr/>
                </a:tc>
                <a:tc>
                  <a:txBody>
                    <a:bodyPr/>
                    <a:lstStyle/>
                    <a:p>
                      <a:pPr algn="ctr"/>
                      <a:r>
                        <a:rPr lang="en-US" dirty="0"/>
                        <a:t>Cons</a:t>
                      </a:r>
                    </a:p>
                  </a:txBody>
                  <a:tcPr/>
                </a:tc>
                <a:extLst>
                  <a:ext uri="{0D108BD9-81ED-4DB2-BD59-A6C34878D82A}">
                    <a16:rowId xmlns:a16="http://schemas.microsoft.com/office/drawing/2014/main" val="3420038529"/>
                  </a:ext>
                </a:extLst>
              </a:tr>
              <a:tr h="6180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be used in a variety of settings (</a:t>
                      </a:r>
                      <a:r>
                        <a:rPr lang="en-US" sz="1800" b="0" i="0" kern="1200" dirty="0">
                          <a:solidFill>
                            <a:schemeClr val="dk1"/>
                          </a:solidFill>
                          <a:effectLst/>
                          <a:latin typeface="+mn-lt"/>
                          <a:ea typeface="+mn-ea"/>
                          <a:cs typeface="+mn-cs"/>
                        </a:rPr>
                        <a:t>one-on-one coaching, group coaching, or business meetings)</a:t>
                      </a:r>
                      <a:endParaRPr lang="en-US" dirty="0"/>
                    </a:p>
                  </a:txBody>
                  <a:tcPr anchor="ctr"/>
                </a:tc>
                <a:tc>
                  <a:txBody>
                    <a:bodyPr/>
                    <a:lstStyle/>
                    <a:p>
                      <a:r>
                        <a:rPr lang="en-US" dirty="0"/>
                        <a:t>Coach may not be aware of full reality</a:t>
                      </a:r>
                    </a:p>
                  </a:txBody>
                  <a:tcPr anchor="ctr"/>
                </a:tc>
                <a:extLst>
                  <a:ext uri="{0D108BD9-81ED-4DB2-BD59-A6C34878D82A}">
                    <a16:rowId xmlns:a16="http://schemas.microsoft.com/office/drawing/2014/main" val="1471555805"/>
                  </a:ext>
                </a:extLst>
              </a:tr>
              <a:tr h="680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Focuses on setting goals (SMART Goals)</a:t>
                      </a:r>
                    </a:p>
                  </a:txBody>
                  <a:tcPr anchor="ctr"/>
                </a:tc>
                <a:tc>
                  <a:txBody>
                    <a:bodyPr/>
                    <a:lstStyle/>
                    <a:p>
                      <a:r>
                        <a:rPr lang="en-US" dirty="0"/>
                        <a:t>Action can be over-emphasized - may not place enough emphasis on </a:t>
                      </a:r>
                      <a:r>
                        <a:rPr lang="en-US" sz="1800" b="0" i="0" kern="1200" dirty="0">
                          <a:solidFill>
                            <a:schemeClr val="dk1"/>
                          </a:solidFill>
                          <a:effectLst/>
                          <a:latin typeface="+mn-lt"/>
                          <a:ea typeface="+mn-ea"/>
                          <a:cs typeface="+mn-cs"/>
                        </a:rPr>
                        <a:t>exploring awareness and understanding</a:t>
                      </a:r>
                      <a:endParaRPr lang="en-US" dirty="0"/>
                    </a:p>
                  </a:txBody>
                  <a:tcPr anchor="ctr"/>
                </a:tc>
                <a:extLst>
                  <a:ext uri="{0D108BD9-81ED-4DB2-BD59-A6C34878D82A}">
                    <a16:rowId xmlns:a16="http://schemas.microsoft.com/office/drawing/2014/main" val="1206262903"/>
                  </a:ext>
                </a:extLst>
              </a:tr>
              <a:tr h="655235">
                <a:tc>
                  <a:txBody>
                    <a:bodyPr/>
                    <a:lstStyle/>
                    <a:p>
                      <a:r>
                        <a:rPr lang="en-US" dirty="0"/>
                        <a:t>Structured</a:t>
                      </a:r>
                    </a:p>
                  </a:txBody>
                  <a:tcPr anchor="ctr"/>
                </a:tc>
                <a:tc>
                  <a:txBody>
                    <a:bodyPr/>
                    <a:lstStyle/>
                    <a:p>
                      <a:r>
                        <a:rPr lang="en-US" dirty="0"/>
                        <a:t>Coach guides the conversation</a:t>
                      </a:r>
                    </a:p>
                  </a:txBody>
                  <a:tcPr anchor="ctr"/>
                </a:tc>
                <a:extLst>
                  <a:ext uri="{0D108BD9-81ED-4DB2-BD59-A6C34878D82A}">
                    <a16:rowId xmlns:a16="http://schemas.microsoft.com/office/drawing/2014/main" val="1432233279"/>
                  </a:ext>
                </a:extLst>
              </a:tr>
              <a:tr h="882862">
                <a:tc>
                  <a:txBody>
                    <a:bodyPr/>
                    <a:lstStyle/>
                    <a:p>
                      <a:r>
                        <a:rPr lang="en-US" dirty="0"/>
                        <a:t>Task oriented</a:t>
                      </a:r>
                    </a:p>
                  </a:txBody>
                  <a:tcPr anchor="ctr"/>
                </a:tc>
                <a:tc>
                  <a:txBody>
                    <a:bodyPr/>
                    <a:lstStyle/>
                    <a:p>
                      <a:r>
                        <a:rPr lang="en-US" sz="1800" b="0" i="0" kern="1200" dirty="0">
                          <a:solidFill>
                            <a:schemeClr val="dk1"/>
                          </a:solidFill>
                          <a:effectLst/>
                          <a:latin typeface="+mn-lt"/>
                          <a:ea typeface="+mn-ea"/>
                          <a:cs typeface="+mn-cs"/>
                        </a:rPr>
                        <a:t>Some coaches will not have or be interested in the will to get things done &amp; prefer to maintain the current situation.</a:t>
                      </a:r>
                      <a:endParaRPr lang="en-US" dirty="0"/>
                    </a:p>
                  </a:txBody>
                  <a:tcPr anchor="ctr"/>
                </a:tc>
                <a:extLst>
                  <a:ext uri="{0D108BD9-81ED-4DB2-BD59-A6C34878D82A}">
                    <a16:rowId xmlns:a16="http://schemas.microsoft.com/office/drawing/2014/main" val="2677199370"/>
                  </a:ext>
                </a:extLst>
              </a:tr>
            </a:tbl>
          </a:graphicData>
        </a:graphic>
      </p:graphicFrame>
    </p:spTree>
    <p:extLst>
      <p:ext uri="{BB962C8B-B14F-4D97-AF65-F5344CB8AC3E}">
        <p14:creationId xmlns:p14="http://schemas.microsoft.com/office/powerpoint/2010/main" val="2675359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B43F-A259-38B2-D1DF-0104D4625CA1}"/>
              </a:ext>
            </a:extLst>
          </p:cNvPr>
          <p:cNvSpPr txBox="1">
            <a:spLocks noGrp="1"/>
          </p:cNvSpPr>
          <p:nvPr>
            <p:ph type="title" idx="4294967295"/>
          </p:nvPr>
        </p:nvSpPr>
        <p:spPr>
          <a:xfrm>
            <a:off x="484909" y="221673"/>
            <a:ext cx="1115290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Grow Coaching Framework</a:t>
            </a:r>
          </a:p>
        </p:txBody>
      </p:sp>
      <p:sp>
        <p:nvSpPr>
          <p:cNvPr id="3" name="TextBox 2">
            <a:extLst>
              <a:ext uri="{FF2B5EF4-FFF2-40B4-BE49-F238E27FC236}">
                <a16:creationId xmlns:a16="http://schemas.microsoft.com/office/drawing/2014/main" id="{B29D6FDD-C0F0-1B26-C1E1-581AE9AF7ADF}"/>
              </a:ext>
            </a:extLst>
          </p:cNvPr>
          <p:cNvSpPr txBox="1"/>
          <p:nvPr/>
        </p:nvSpPr>
        <p:spPr>
          <a:xfrm>
            <a:off x="387927" y="950204"/>
            <a:ext cx="11457709" cy="646331"/>
          </a:xfrm>
          <a:prstGeom prst="rect">
            <a:avLst/>
          </a:prstGeom>
          <a:noFill/>
        </p:spPr>
        <p:txBody>
          <a:bodyPr wrap="square" rtlCol="0">
            <a:spAutoFit/>
          </a:bodyPr>
          <a:lstStyle/>
          <a:p>
            <a:r>
              <a:rPr lang="en-US" dirty="0">
                <a:solidFill>
                  <a:schemeClr val="bg1"/>
                </a:solidFill>
                <a:cs typeface="Calibri" panose="020F0502020204030204" pitchFamily="34" charset="0"/>
              </a:rPr>
              <a:t>A coaching framework is a structured process designed to guide coaching processes and ensure efficiency and consistency when coaching individuals (Co-Active Training Institute, 2022). </a:t>
            </a:r>
          </a:p>
        </p:txBody>
      </p:sp>
      <p:pic>
        <p:nvPicPr>
          <p:cNvPr id="4" name="Picture 3" descr="Four boxes.&#10;Box 1: Goals: What do you want to achieve?&#10;Box 2: Reality: What is happening &amp; getting in the way of the goal?&#10;Box 3: Options: What can be done to work towards goals? Also, incorporate strengths.&#10;Box 4: Way Forward or Will Do: What actions will be taken?">
            <a:extLst>
              <a:ext uri="{FF2B5EF4-FFF2-40B4-BE49-F238E27FC236}">
                <a16:creationId xmlns:a16="http://schemas.microsoft.com/office/drawing/2014/main" id="{2FB2162B-DC70-CE6A-465F-5E71F6440F4A}"/>
              </a:ext>
            </a:extLst>
          </p:cNvPr>
          <p:cNvPicPr>
            <a:picLocks noChangeAspect="1"/>
          </p:cNvPicPr>
          <p:nvPr/>
        </p:nvPicPr>
        <p:blipFill>
          <a:blip r:embed="rId3"/>
          <a:stretch>
            <a:fillRect/>
          </a:stretch>
        </p:blipFill>
        <p:spPr>
          <a:xfrm>
            <a:off x="1385454" y="1759526"/>
            <a:ext cx="9171709" cy="4004507"/>
          </a:xfrm>
          <a:prstGeom prst="rect">
            <a:avLst/>
          </a:prstGeom>
        </p:spPr>
      </p:pic>
      <p:sp>
        <p:nvSpPr>
          <p:cNvPr id="5" name="TextBox 4">
            <a:extLst>
              <a:ext uri="{FF2B5EF4-FFF2-40B4-BE49-F238E27FC236}">
                <a16:creationId xmlns:a16="http://schemas.microsoft.com/office/drawing/2014/main" id="{3970DBA2-569A-E363-0FEF-2AD6E1E66D74}"/>
              </a:ext>
            </a:extLst>
          </p:cNvPr>
          <p:cNvSpPr txBox="1"/>
          <p:nvPr/>
        </p:nvSpPr>
        <p:spPr>
          <a:xfrm>
            <a:off x="8395849" y="6156156"/>
            <a:ext cx="3976254"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(Adapted from Wong, 2006)</a:t>
            </a:r>
          </a:p>
        </p:txBody>
      </p:sp>
    </p:spTree>
    <p:extLst>
      <p:ext uri="{BB962C8B-B14F-4D97-AF65-F5344CB8AC3E}">
        <p14:creationId xmlns:p14="http://schemas.microsoft.com/office/powerpoint/2010/main" val="3788123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75BF61-D9C8-C8A7-E3A5-1C5D3E296A42}"/>
              </a:ext>
            </a:extLst>
          </p:cNvPr>
          <p:cNvSpPr txBox="1">
            <a:spLocks noGrp="1"/>
          </p:cNvSpPr>
          <p:nvPr>
            <p:ph type="title" idx="4294967295"/>
          </p:nvPr>
        </p:nvSpPr>
        <p:spPr>
          <a:xfrm>
            <a:off x="332507" y="2349336"/>
            <a:ext cx="3034145"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S.M.A.R.T. Goal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Format</a:t>
            </a:r>
          </a:p>
        </p:txBody>
      </p:sp>
      <p:graphicFrame>
        <p:nvGraphicFramePr>
          <p:cNvPr id="6" name="Diagram 5" descr="Set of five green overlapping circles that represent each aspect of a SMART goal:&#10;Specific&#10;Measurable&#10;Attainable&#10;Relevant&#10;Time-Bound">
            <a:extLst>
              <a:ext uri="{FF2B5EF4-FFF2-40B4-BE49-F238E27FC236}">
                <a16:creationId xmlns:a16="http://schemas.microsoft.com/office/drawing/2014/main" id="{20C27B78-93AD-CA3C-96DA-769F43CB7D1A}"/>
              </a:ext>
            </a:extLst>
          </p:cNvPr>
          <p:cNvGraphicFramePr/>
          <p:nvPr>
            <p:extLst>
              <p:ext uri="{D42A27DB-BD31-4B8C-83A1-F6EECF244321}">
                <p14:modId xmlns:p14="http://schemas.microsoft.com/office/powerpoint/2010/main" val="1702100372"/>
              </p:ext>
            </p:extLst>
          </p:nvPr>
        </p:nvGraphicFramePr>
        <p:xfrm>
          <a:off x="3914454" y="318500"/>
          <a:ext cx="7764928" cy="6110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3032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5CF637-1905-E4FE-CCAA-F1A49362CCE5}"/>
              </a:ext>
            </a:extLst>
          </p:cNvPr>
          <p:cNvSpPr txBox="1">
            <a:spLocks noGrp="1"/>
          </p:cNvSpPr>
          <p:nvPr>
            <p:ph type="title" idx="4294967295"/>
          </p:nvPr>
        </p:nvSpPr>
        <p:spPr>
          <a:xfrm>
            <a:off x="713509" y="325503"/>
            <a:ext cx="10764982"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800" b="1" i="0" u="none" strike="noStrike" kern="100" cap="none" spc="0" normalizeH="0" baseline="0" noProof="0" dirty="0">
                <a:ln>
                  <a:noFill/>
                </a:ln>
                <a:solidFill>
                  <a:srgbClr val="00109F"/>
                </a:solidFill>
                <a:effectLst/>
                <a:uLnTx/>
                <a:uFillTx/>
                <a:latin typeface="+mj-lt"/>
                <a:ea typeface="Times New Roman" panose="02020603050405020304" pitchFamily="18" charset="0"/>
                <a:cs typeface="+mn-cs"/>
              </a:rPr>
              <a:t>Example Utilization of the GROW Coaching Framework in ACCS Settings</a:t>
            </a:r>
          </a:p>
        </p:txBody>
      </p:sp>
      <p:sp>
        <p:nvSpPr>
          <p:cNvPr id="5" name="TextBox 4">
            <a:extLst>
              <a:ext uri="{FF2B5EF4-FFF2-40B4-BE49-F238E27FC236}">
                <a16:creationId xmlns:a16="http://schemas.microsoft.com/office/drawing/2014/main" id="{5C9C7BD7-54A3-E006-3CCF-BFE33B3AD3BB}"/>
              </a:ext>
            </a:extLst>
          </p:cNvPr>
          <p:cNvSpPr txBox="1"/>
          <p:nvPr/>
        </p:nvSpPr>
        <p:spPr>
          <a:xfrm>
            <a:off x="1041426" y="1576912"/>
            <a:ext cx="10109148" cy="4524315"/>
          </a:xfrm>
          <a:prstGeom prst="rect">
            <a:avLst/>
          </a:prstGeom>
          <a:noFill/>
        </p:spPr>
        <p:txBody>
          <a:bodyPr wrap="square">
            <a:spAutoFit/>
          </a:bodyPr>
          <a:lstStyle/>
          <a:p>
            <a:pPr marL="0" marR="0">
              <a:spcBef>
                <a:spcPts val="1200"/>
              </a:spcBef>
              <a:spcAft>
                <a:spcPts val="0"/>
              </a:spcAft>
            </a:pPr>
            <a:r>
              <a:rPr lang="en-US" sz="2000" b="1" kern="100" dirty="0">
                <a:solidFill>
                  <a:srgbClr val="000000"/>
                </a:solidFill>
                <a:effectLst/>
                <a:ea typeface="Calibri" panose="020F0502020204030204" pitchFamily="34" charset="0"/>
                <a:cs typeface="Calibri" panose="020F0502020204030204" pitchFamily="34" charset="0"/>
              </a:rPr>
              <a:t>Case 1</a:t>
            </a:r>
          </a:p>
          <a:p>
            <a:pPr marL="0" marR="0">
              <a:spcBef>
                <a:spcPts val="1200"/>
              </a:spcBef>
              <a:spcAft>
                <a:spcPts val="0"/>
              </a:spcAft>
            </a:pPr>
            <a:endParaRPr lang="en-US" sz="1800" kern="100" dirty="0">
              <a:effectLst/>
              <a:ea typeface="Calibri" panose="020F0502020204030204" pitchFamily="34" charset="0"/>
              <a:cs typeface="Times New Roman" panose="02020603050405020304" pitchFamily="18" charset="0"/>
            </a:endParaRPr>
          </a:p>
          <a:p>
            <a:r>
              <a:rPr lang="en-US" sz="2400" dirty="0">
                <a:solidFill>
                  <a:srgbClr val="000000"/>
                </a:solidFill>
                <a:effectLst/>
                <a:ea typeface="Calibri" panose="020F0502020204030204" pitchFamily="34" charset="0"/>
              </a:rPr>
              <a:t>John, an ACCS housing coordinator, is struggling to assist persons served with determining their barriers to housing to develop appropriate planning. John is quiet, prefers written versus oral communication, and would like to develop his ability to successfully engage in motivational interviewing with clients. John’s supervisor, Tom, recommended that he participate in coaching sessions with an experienced housing coordinator, Jim. John recognizes that he has many strengths, such as self-regulation of his emotions, the ability to understand the perspectives of others, and he is always curious about ways that he can best meet the needs of everyone he works with. </a:t>
            </a:r>
            <a:endParaRPr lang="en-US" sz="2400" dirty="0"/>
          </a:p>
        </p:txBody>
      </p:sp>
    </p:spTree>
    <p:extLst>
      <p:ext uri="{BB962C8B-B14F-4D97-AF65-F5344CB8AC3E}">
        <p14:creationId xmlns:p14="http://schemas.microsoft.com/office/powerpoint/2010/main" val="896703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1558D-6BE4-31B0-2946-9C28D25A5266}"/>
              </a:ext>
            </a:extLst>
          </p:cNvPr>
          <p:cNvSpPr txBox="1">
            <a:spLocks noGrp="1"/>
          </p:cNvSpPr>
          <p:nvPr>
            <p:ph type="title" idx="4294967295"/>
          </p:nvPr>
        </p:nvSpPr>
        <p:spPr>
          <a:xfrm>
            <a:off x="353290" y="192407"/>
            <a:ext cx="11523749"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800" b="1" i="0" u="none" strike="noStrike" kern="100" cap="none" spc="0" normalizeH="0" baseline="0" noProof="0" dirty="0">
                <a:ln>
                  <a:noFill/>
                </a:ln>
                <a:solidFill>
                  <a:srgbClr val="00109F"/>
                </a:solidFill>
                <a:effectLst/>
                <a:uLnTx/>
                <a:uFillTx/>
                <a:latin typeface="+mj-lt"/>
                <a:ea typeface="Times New Roman" panose="02020603050405020304" pitchFamily="18" charset="0"/>
                <a:cs typeface="+mn-cs"/>
              </a:rPr>
              <a:t>1.Example of Utilization of the GROW Coaching Framework in ACCS Settings</a:t>
            </a:r>
          </a:p>
        </p:txBody>
      </p:sp>
      <p:graphicFrame>
        <p:nvGraphicFramePr>
          <p:cNvPr id="4" name="Table 3">
            <a:extLst>
              <a:ext uri="{FF2B5EF4-FFF2-40B4-BE49-F238E27FC236}">
                <a16:creationId xmlns:a16="http://schemas.microsoft.com/office/drawing/2014/main" id="{2E291168-9555-37CD-DE0D-762742C454B6}"/>
              </a:ext>
            </a:extLst>
          </p:cNvPr>
          <p:cNvGraphicFramePr>
            <a:graphicFrameLocks noGrp="1"/>
          </p:cNvGraphicFramePr>
          <p:nvPr>
            <p:extLst>
              <p:ext uri="{D42A27DB-BD31-4B8C-83A1-F6EECF244321}">
                <p14:modId xmlns:p14="http://schemas.microsoft.com/office/powerpoint/2010/main" val="467704107"/>
              </p:ext>
            </p:extLst>
          </p:nvPr>
        </p:nvGraphicFramePr>
        <p:xfrm>
          <a:off x="552564" y="1461654"/>
          <a:ext cx="11125200" cy="5133730"/>
        </p:xfrm>
        <a:graphic>
          <a:graphicData uri="http://schemas.openxmlformats.org/drawingml/2006/table">
            <a:tbl>
              <a:tblPr firstRow="1" firstCol="1" bandRow="1">
                <a:tableStyleId>{5C22544A-7EE6-4342-B048-85BDC9FD1C3A}</a:tableStyleId>
              </a:tblPr>
              <a:tblGrid>
                <a:gridCol w="5562600">
                  <a:extLst>
                    <a:ext uri="{9D8B030D-6E8A-4147-A177-3AD203B41FA5}">
                      <a16:colId xmlns:a16="http://schemas.microsoft.com/office/drawing/2014/main" val="41259838"/>
                    </a:ext>
                  </a:extLst>
                </a:gridCol>
                <a:gridCol w="5562600">
                  <a:extLst>
                    <a:ext uri="{9D8B030D-6E8A-4147-A177-3AD203B41FA5}">
                      <a16:colId xmlns:a16="http://schemas.microsoft.com/office/drawing/2014/main" val="3953699490"/>
                    </a:ext>
                  </a:extLst>
                </a:gridCol>
              </a:tblGrid>
              <a:tr h="2607003">
                <a:tc>
                  <a:txBody>
                    <a:bodyPr/>
                    <a:lstStyle/>
                    <a:p>
                      <a:pPr marL="342900" marR="0" indent="-342900">
                        <a:spcBef>
                          <a:spcPts val="0"/>
                        </a:spcBef>
                        <a:spcAft>
                          <a:spcPts val="0"/>
                        </a:spcAft>
                        <a:buAutoNum type="arabicPeriod"/>
                      </a:pPr>
                      <a:r>
                        <a:rPr lang="en-US" sz="2400" kern="100" dirty="0">
                          <a:effectLst/>
                          <a:latin typeface="+mn-lt"/>
                          <a:cs typeface="Calibri" panose="020F0502020204030204" pitchFamily="34" charset="0"/>
                        </a:rPr>
                        <a:t>Goal(s) (using S.M.A.R.T. format): </a:t>
                      </a:r>
                    </a:p>
                    <a:p>
                      <a:pPr marL="342900" marR="0" indent="-342900">
                        <a:spcBef>
                          <a:spcPts val="0"/>
                        </a:spcBef>
                        <a:spcAft>
                          <a:spcPts val="0"/>
                        </a:spcAft>
                        <a:buAutoNum type="arabicPeriod"/>
                      </a:pPr>
                      <a:endParaRPr lang="en-US" sz="2400" kern="100" dirty="0">
                        <a:effectLst/>
                        <a:latin typeface="+mn-lt"/>
                        <a:cs typeface="Calibri" panose="020F0502020204030204" pitchFamily="34" charset="0"/>
                      </a:endParaRPr>
                    </a:p>
                    <a:p>
                      <a:pPr marL="0" marR="0">
                        <a:spcBef>
                          <a:spcPts val="0"/>
                        </a:spcBef>
                        <a:spcAft>
                          <a:spcPts val="0"/>
                        </a:spcAft>
                      </a:pPr>
                      <a:r>
                        <a:rPr lang="en-US" sz="2400" b="0" kern="100" dirty="0">
                          <a:effectLst/>
                          <a:latin typeface="+mn-lt"/>
                          <a:cs typeface="Calibri" panose="020F0502020204030204" pitchFamily="34" charset="0"/>
                        </a:rPr>
                        <a:t>I will apply motivational interviewing skills during interactions with at least 50% of persons served within one month.</a:t>
                      </a:r>
                    </a:p>
                    <a:p>
                      <a:pPr marL="0" marR="0">
                        <a:spcBef>
                          <a:spcPts val="0"/>
                        </a:spcBef>
                        <a:spcAft>
                          <a:spcPts val="0"/>
                        </a:spcAft>
                      </a:pPr>
                      <a:r>
                        <a:rPr lang="en-US" sz="1800" kern="100" dirty="0">
                          <a:effectLst/>
                          <a:latin typeface="+mn-lt"/>
                          <a:cs typeface="Calibri" panose="020F0502020204030204" pitchFamily="34" charset="0"/>
                        </a:rPr>
                        <a:t> </a:t>
                      </a:r>
                    </a:p>
                    <a:p>
                      <a:pPr marL="0" marR="0">
                        <a:spcBef>
                          <a:spcPts val="0"/>
                        </a:spcBef>
                        <a:spcAft>
                          <a:spcPts val="0"/>
                        </a:spcAft>
                      </a:pPr>
                      <a:r>
                        <a:rPr lang="en-US" sz="1800" kern="100" dirty="0">
                          <a:effectLst/>
                          <a:latin typeface="+mn-lt"/>
                          <a:cs typeface="Calibri" panose="020F0502020204030204" pitchFamily="34" charset="0"/>
                        </a:rPr>
                        <a:t> </a:t>
                      </a:r>
                      <a:endParaRPr lang="en-US" sz="1800" kern="100" dirty="0">
                        <a:effectLst/>
                        <a:latin typeface="+mn-lt"/>
                        <a:ea typeface="Calibri" panose="020F0502020204030204" pitchFamily="34" charset="0"/>
                        <a:cs typeface="Calibri" panose="020F0502020204030204" pitchFamily="34" charset="0"/>
                      </a:endParaRPr>
                    </a:p>
                  </a:txBody>
                  <a:tcPr marL="64919" marR="64919" marT="0" marB="0"/>
                </a:tc>
                <a:tc>
                  <a:txBody>
                    <a:bodyPr/>
                    <a:lstStyle/>
                    <a:p>
                      <a:pPr marL="0" marR="0">
                        <a:spcBef>
                          <a:spcPts val="0"/>
                        </a:spcBef>
                        <a:spcAft>
                          <a:spcPts val="0"/>
                        </a:spcAft>
                      </a:pPr>
                      <a:r>
                        <a:rPr lang="en-US" sz="2400" b="0" kern="100" dirty="0">
                          <a:effectLst/>
                          <a:latin typeface="+mn-lt"/>
                          <a:cs typeface="Calibri" panose="020F0502020204030204" pitchFamily="34" charset="0"/>
                        </a:rPr>
                        <a:t>2. Reality: </a:t>
                      </a:r>
                    </a:p>
                    <a:p>
                      <a:pPr marL="0" marR="0">
                        <a:spcBef>
                          <a:spcPts val="0"/>
                        </a:spcBef>
                        <a:spcAft>
                          <a:spcPts val="0"/>
                        </a:spcAft>
                      </a:pPr>
                      <a:endParaRPr lang="en-US" sz="1800" kern="100" dirty="0">
                        <a:effectLst/>
                        <a:latin typeface="+mn-lt"/>
                        <a:cs typeface="Calibri" panose="020F0502020204030204" pitchFamily="34" charset="0"/>
                      </a:endParaRPr>
                    </a:p>
                  </a:txBody>
                  <a:tcPr marL="64919" marR="64919" marT="0" marB="0"/>
                </a:tc>
                <a:extLst>
                  <a:ext uri="{0D108BD9-81ED-4DB2-BD59-A6C34878D82A}">
                    <a16:rowId xmlns:a16="http://schemas.microsoft.com/office/drawing/2014/main" val="2011987524"/>
                  </a:ext>
                </a:extLst>
              </a:tr>
              <a:tr h="2390530">
                <a:tc>
                  <a:txBody>
                    <a:bodyPr/>
                    <a:lstStyle/>
                    <a:p>
                      <a:pPr marL="0" marR="0">
                        <a:spcBef>
                          <a:spcPts val="0"/>
                        </a:spcBef>
                        <a:spcAft>
                          <a:spcPts val="0"/>
                        </a:spcAft>
                      </a:pPr>
                      <a:r>
                        <a:rPr lang="en-US" sz="2400" b="0" kern="100" dirty="0">
                          <a:effectLst/>
                          <a:latin typeface="+mn-lt"/>
                          <a:cs typeface="Calibri" panose="020F0502020204030204" pitchFamily="34" charset="0"/>
                        </a:rPr>
                        <a:t>3. Options (Include Strengths &amp; How They Might Influence Success): </a:t>
                      </a:r>
                    </a:p>
                  </a:txBody>
                  <a:tcPr marL="64919" marR="64919" marT="0" marB="0"/>
                </a:tc>
                <a:tc>
                  <a:txBody>
                    <a:bodyPr/>
                    <a:lstStyle/>
                    <a:p>
                      <a:pPr marL="0" marR="0">
                        <a:spcBef>
                          <a:spcPts val="0"/>
                        </a:spcBef>
                        <a:spcAft>
                          <a:spcPts val="0"/>
                        </a:spcAft>
                      </a:pPr>
                      <a:r>
                        <a:rPr lang="en-US" sz="2400" b="0" kern="100" dirty="0">
                          <a:solidFill>
                            <a:schemeClr val="bg1"/>
                          </a:solidFill>
                          <a:effectLst/>
                          <a:latin typeface="+mn-lt"/>
                          <a:cs typeface="Calibri" panose="020F0502020204030204" pitchFamily="34" charset="0"/>
                        </a:rPr>
                        <a:t>4. Way Forward/Will Do: </a:t>
                      </a:r>
                    </a:p>
                  </a:txBody>
                  <a:tcPr marL="64919" marR="64919" marT="0" marB="0">
                    <a:solidFill>
                      <a:schemeClr val="accent1"/>
                    </a:solidFill>
                  </a:tcPr>
                </a:tc>
                <a:extLst>
                  <a:ext uri="{0D108BD9-81ED-4DB2-BD59-A6C34878D82A}">
                    <a16:rowId xmlns:a16="http://schemas.microsoft.com/office/drawing/2014/main" val="1190680573"/>
                  </a:ext>
                </a:extLst>
              </a:tr>
            </a:tbl>
          </a:graphicData>
        </a:graphic>
      </p:graphicFrame>
    </p:spTree>
    <p:extLst>
      <p:ext uri="{BB962C8B-B14F-4D97-AF65-F5344CB8AC3E}">
        <p14:creationId xmlns:p14="http://schemas.microsoft.com/office/powerpoint/2010/main" val="301593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7B9C-C8E0-88F4-EF9C-BFC6E2AC91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D5B19-3C75-A59A-53EE-447DBE363426}"/>
              </a:ext>
            </a:extLst>
          </p:cNvPr>
          <p:cNvSpPr txBox="1">
            <a:spLocks noGrp="1"/>
          </p:cNvSpPr>
          <p:nvPr>
            <p:ph type="title" idx="4294967295"/>
          </p:nvPr>
        </p:nvSpPr>
        <p:spPr>
          <a:xfrm>
            <a:off x="0" y="150842"/>
            <a:ext cx="11478491"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800" b="1" i="0" u="none" strike="noStrike" kern="100" cap="none" spc="0" normalizeH="0" baseline="0" noProof="0" dirty="0">
                <a:ln>
                  <a:noFill/>
                </a:ln>
                <a:solidFill>
                  <a:srgbClr val="00109F"/>
                </a:solidFill>
                <a:effectLst/>
                <a:uLnTx/>
                <a:uFillTx/>
                <a:latin typeface="+mj-lt"/>
                <a:ea typeface="Times New Roman" panose="02020603050405020304" pitchFamily="18" charset="0"/>
                <a:cs typeface="+mn-cs"/>
              </a:rPr>
              <a:t>2. Example of Utilization of the GROW Coaching Framework in ACCS Settings</a:t>
            </a:r>
          </a:p>
        </p:txBody>
      </p:sp>
      <p:graphicFrame>
        <p:nvGraphicFramePr>
          <p:cNvPr id="4" name="Table 3">
            <a:extLst>
              <a:ext uri="{FF2B5EF4-FFF2-40B4-BE49-F238E27FC236}">
                <a16:creationId xmlns:a16="http://schemas.microsoft.com/office/drawing/2014/main" id="{4F25C7C3-B4B0-57DA-B203-EA8F3DF157BC}"/>
              </a:ext>
            </a:extLst>
          </p:cNvPr>
          <p:cNvGraphicFramePr>
            <a:graphicFrameLocks noGrp="1"/>
          </p:cNvGraphicFramePr>
          <p:nvPr>
            <p:extLst>
              <p:ext uri="{D42A27DB-BD31-4B8C-83A1-F6EECF244321}">
                <p14:modId xmlns:p14="http://schemas.microsoft.com/office/powerpoint/2010/main" val="2931623555"/>
              </p:ext>
            </p:extLst>
          </p:nvPr>
        </p:nvGraphicFramePr>
        <p:xfrm>
          <a:off x="533400" y="1433945"/>
          <a:ext cx="11125200" cy="3990110"/>
        </p:xfrm>
        <a:graphic>
          <a:graphicData uri="http://schemas.openxmlformats.org/drawingml/2006/table">
            <a:tbl>
              <a:tblPr firstRow="1" firstCol="1" bandRow="1">
                <a:tableStyleId>{5C22544A-7EE6-4342-B048-85BDC9FD1C3A}</a:tableStyleId>
              </a:tblPr>
              <a:tblGrid>
                <a:gridCol w="5562600">
                  <a:extLst>
                    <a:ext uri="{9D8B030D-6E8A-4147-A177-3AD203B41FA5}">
                      <a16:colId xmlns:a16="http://schemas.microsoft.com/office/drawing/2014/main" val="41259838"/>
                    </a:ext>
                  </a:extLst>
                </a:gridCol>
                <a:gridCol w="5562600">
                  <a:extLst>
                    <a:ext uri="{9D8B030D-6E8A-4147-A177-3AD203B41FA5}">
                      <a16:colId xmlns:a16="http://schemas.microsoft.com/office/drawing/2014/main" val="3953699490"/>
                    </a:ext>
                  </a:extLst>
                </a:gridCol>
              </a:tblGrid>
              <a:tr h="1675012">
                <a:tc>
                  <a:txBody>
                    <a:bodyPr/>
                    <a:lstStyle/>
                    <a:p>
                      <a:pPr marL="342900" marR="0" indent="-342900">
                        <a:spcBef>
                          <a:spcPts val="0"/>
                        </a:spcBef>
                        <a:spcAft>
                          <a:spcPts val="0"/>
                        </a:spcAft>
                        <a:buAutoNum type="arabicPeriod"/>
                      </a:pPr>
                      <a:r>
                        <a:rPr lang="en-US" sz="1800" kern="100" dirty="0">
                          <a:effectLst/>
                          <a:latin typeface="+mn-lt"/>
                          <a:cs typeface="Calibri" panose="020F0502020204030204" pitchFamily="34" charset="0"/>
                        </a:rPr>
                        <a:t>Goal(s) (using S.M.A.R.T. format): </a:t>
                      </a:r>
                    </a:p>
                    <a:p>
                      <a:pPr marL="342900" marR="0" indent="-342900">
                        <a:spcBef>
                          <a:spcPts val="0"/>
                        </a:spcBef>
                        <a:spcAft>
                          <a:spcPts val="0"/>
                        </a:spcAft>
                        <a:buAutoNum type="arabicPeriod"/>
                      </a:pPr>
                      <a:endParaRPr lang="en-US" sz="18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I will apply motivational interviewing skills during interactions with at least 50% of persons served within one month.</a:t>
                      </a:r>
                    </a:p>
                    <a:p>
                      <a:pPr marL="0" marR="0">
                        <a:spcBef>
                          <a:spcPts val="0"/>
                        </a:spcBef>
                        <a:spcAft>
                          <a:spcPts val="0"/>
                        </a:spcAft>
                      </a:pPr>
                      <a:r>
                        <a:rPr lang="en-US" sz="1800" kern="100" dirty="0">
                          <a:effectLst/>
                          <a:latin typeface="+mn-lt"/>
                          <a:cs typeface="Calibri" panose="020F0502020204030204" pitchFamily="34" charset="0"/>
                        </a:rPr>
                        <a:t> </a:t>
                      </a:r>
                    </a:p>
                    <a:p>
                      <a:pPr marL="0" marR="0">
                        <a:spcBef>
                          <a:spcPts val="0"/>
                        </a:spcBef>
                        <a:spcAft>
                          <a:spcPts val="0"/>
                        </a:spcAft>
                      </a:pPr>
                      <a:r>
                        <a:rPr lang="en-US" sz="1800" kern="100" dirty="0">
                          <a:effectLst/>
                          <a:latin typeface="+mn-lt"/>
                          <a:cs typeface="Calibri" panose="020F0502020204030204" pitchFamily="34" charset="0"/>
                        </a:rPr>
                        <a:t> </a:t>
                      </a:r>
                      <a:endParaRPr lang="en-US" sz="1800" kern="100" dirty="0">
                        <a:effectLst/>
                        <a:latin typeface="+mn-lt"/>
                        <a:ea typeface="Calibri" panose="020F0502020204030204" pitchFamily="34" charset="0"/>
                        <a:cs typeface="Calibri" panose="020F0502020204030204" pitchFamily="34" charset="0"/>
                      </a:endParaRPr>
                    </a:p>
                  </a:txBody>
                  <a:tcPr marL="64919" marR="64919" marT="0" marB="0"/>
                </a:tc>
                <a:tc>
                  <a:txBody>
                    <a:bodyPr/>
                    <a:lstStyle/>
                    <a:p>
                      <a:pPr marL="0" marR="0">
                        <a:spcBef>
                          <a:spcPts val="0"/>
                        </a:spcBef>
                        <a:spcAft>
                          <a:spcPts val="0"/>
                        </a:spcAft>
                      </a:pPr>
                      <a:r>
                        <a:rPr lang="en-US" sz="1800" kern="100" dirty="0">
                          <a:effectLst/>
                          <a:latin typeface="+mn-lt"/>
                          <a:cs typeface="Calibri" panose="020F0502020204030204" pitchFamily="34" charset="0"/>
                        </a:rPr>
                        <a:t>2. Reality: </a:t>
                      </a:r>
                    </a:p>
                    <a:p>
                      <a:pPr marL="0" marR="0">
                        <a:spcBef>
                          <a:spcPts val="0"/>
                        </a:spcBef>
                        <a:spcAft>
                          <a:spcPts val="0"/>
                        </a:spcAft>
                      </a:pPr>
                      <a:endParaRPr lang="en-US" sz="18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John typically meets with persons served in a group-based setting, reducing the amount of time he speaks. As a result, he infrequently asks open-ended questions, often relying on others to set the pace for meetings.</a:t>
                      </a:r>
                      <a:endParaRPr lang="en-US" sz="1800" b="0" kern="100" dirty="0">
                        <a:effectLst/>
                        <a:latin typeface="+mn-lt"/>
                        <a:ea typeface="Calibri" panose="020F0502020204030204" pitchFamily="34" charset="0"/>
                        <a:cs typeface="Calibri" panose="020F0502020204030204" pitchFamily="34" charset="0"/>
                      </a:endParaRPr>
                    </a:p>
                  </a:txBody>
                  <a:tcPr marL="64919" marR="64919" marT="0" marB="0"/>
                </a:tc>
                <a:extLst>
                  <a:ext uri="{0D108BD9-81ED-4DB2-BD59-A6C34878D82A}">
                    <a16:rowId xmlns:a16="http://schemas.microsoft.com/office/drawing/2014/main" val="2011987524"/>
                  </a:ext>
                </a:extLst>
              </a:tr>
              <a:tr h="2069870">
                <a:tc>
                  <a:txBody>
                    <a:bodyPr/>
                    <a:lstStyle/>
                    <a:p>
                      <a:pPr marL="0" marR="0">
                        <a:spcBef>
                          <a:spcPts val="0"/>
                        </a:spcBef>
                        <a:spcAft>
                          <a:spcPts val="0"/>
                        </a:spcAft>
                      </a:pPr>
                      <a:r>
                        <a:rPr lang="en-US" sz="1800" b="0" kern="100" dirty="0">
                          <a:effectLst/>
                          <a:latin typeface="+mn-lt"/>
                          <a:cs typeface="Calibri" panose="020F0502020204030204" pitchFamily="34" charset="0"/>
                        </a:rPr>
                        <a:t>3. Options (Include Strengths &amp; How They Might Influence Success): </a:t>
                      </a:r>
                    </a:p>
                    <a:p>
                      <a:pPr marL="0" marR="0">
                        <a:spcBef>
                          <a:spcPts val="0"/>
                        </a:spcBef>
                        <a:spcAft>
                          <a:spcPts val="0"/>
                        </a:spcAft>
                      </a:pPr>
                      <a:endParaRPr lang="en-US" sz="1800" kern="100" dirty="0">
                        <a:effectLst/>
                        <a:latin typeface="+mn-lt"/>
                        <a:cs typeface="Calibri" panose="020F0502020204030204" pitchFamily="34" charset="0"/>
                      </a:endParaRPr>
                    </a:p>
                  </a:txBody>
                  <a:tcPr marL="64919" marR="64919" marT="0" marB="0"/>
                </a:tc>
                <a:tc>
                  <a:txBody>
                    <a:bodyPr/>
                    <a:lstStyle/>
                    <a:p>
                      <a:pPr marL="0" marR="0">
                        <a:spcBef>
                          <a:spcPts val="0"/>
                        </a:spcBef>
                        <a:spcAft>
                          <a:spcPts val="0"/>
                        </a:spcAft>
                      </a:pPr>
                      <a:r>
                        <a:rPr lang="en-US" sz="1800" b="0" kern="100" dirty="0">
                          <a:solidFill>
                            <a:schemeClr val="bg1"/>
                          </a:solidFill>
                          <a:effectLst/>
                          <a:latin typeface="+mn-lt"/>
                          <a:cs typeface="Calibri" panose="020F0502020204030204" pitchFamily="34" charset="0"/>
                        </a:rPr>
                        <a:t>4. Way Forward/Will Do: </a:t>
                      </a:r>
                    </a:p>
                    <a:p>
                      <a:pPr marL="0" marR="0">
                        <a:spcBef>
                          <a:spcPts val="0"/>
                        </a:spcBef>
                        <a:spcAft>
                          <a:spcPts val="0"/>
                        </a:spcAft>
                      </a:pPr>
                      <a:endParaRPr lang="en-US" sz="1800" b="1" kern="100" dirty="0">
                        <a:solidFill>
                          <a:schemeClr val="bg1"/>
                        </a:solidFill>
                        <a:effectLst/>
                        <a:latin typeface="+mn-lt"/>
                        <a:cs typeface="Calibri" panose="020F0502020204030204" pitchFamily="34" charset="0"/>
                      </a:endParaRPr>
                    </a:p>
                    <a:p>
                      <a:pPr marL="0" marR="0">
                        <a:spcBef>
                          <a:spcPts val="0"/>
                        </a:spcBef>
                        <a:spcAft>
                          <a:spcPts val="0"/>
                        </a:spcAft>
                      </a:pPr>
                      <a:endParaRPr lang="en-US" sz="1800" b="1" kern="100" dirty="0">
                        <a:solidFill>
                          <a:schemeClr val="bg1"/>
                        </a:solidFill>
                        <a:effectLst/>
                        <a:latin typeface="+mn-lt"/>
                        <a:cs typeface="Calibri" panose="020F0502020204030204" pitchFamily="34" charset="0"/>
                      </a:endParaRPr>
                    </a:p>
                  </a:txBody>
                  <a:tcPr marL="64919" marR="64919" marT="0" marB="0">
                    <a:solidFill>
                      <a:schemeClr val="accent1"/>
                    </a:solidFill>
                  </a:tcPr>
                </a:tc>
                <a:extLst>
                  <a:ext uri="{0D108BD9-81ED-4DB2-BD59-A6C34878D82A}">
                    <a16:rowId xmlns:a16="http://schemas.microsoft.com/office/drawing/2014/main" val="1190680573"/>
                  </a:ext>
                </a:extLst>
              </a:tr>
            </a:tbl>
          </a:graphicData>
        </a:graphic>
      </p:graphicFrame>
    </p:spTree>
    <p:extLst>
      <p:ext uri="{BB962C8B-B14F-4D97-AF65-F5344CB8AC3E}">
        <p14:creationId xmlns:p14="http://schemas.microsoft.com/office/powerpoint/2010/main" val="3471176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56FCE-F904-D397-0CCF-76618AF51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8EEBA-D68C-9F10-9B64-DFF38CE29F76}"/>
              </a:ext>
            </a:extLst>
          </p:cNvPr>
          <p:cNvSpPr txBox="1">
            <a:spLocks noGrp="1"/>
          </p:cNvSpPr>
          <p:nvPr>
            <p:ph type="title" idx="4294967295"/>
          </p:nvPr>
        </p:nvSpPr>
        <p:spPr>
          <a:xfrm>
            <a:off x="318655" y="150842"/>
            <a:ext cx="1155469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200"/>
              </a:spcBef>
              <a:spcAft>
                <a:spcPts val="1200"/>
              </a:spcAft>
              <a:buClrTx/>
              <a:buSzTx/>
              <a:buFontTx/>
              <a:buNone/>
              <a:tabLst/>
              <a:defRPr/>
            </a:pPr>
            <a:r>
              <a:rPr kumimoji="0" lang="en-US" sz="2800" b="1" i="0" u="none" strike="noStrike" kern="100" cap="none" spc="0" normalizeH="0" baseline="0" noProof="0" dirty="0">
                <a:ln>
                  <a:noFill/>
                </a:ln>
                <a:solidFill>
                  <a:srgbClr val="00109F"/>
                </a:solidFill>
                <a:effectLst/>
                <a:uLnTx/>
                <a:uFillTx/>
                <a:latin typeface="+mj-lt"/>
                <a:ea typeface="Times New Roman" panose="02020603050405020304" pitchFamily="18" charset="0"/>
                <a:cs typeface="+mn-cs"/>
              </a:rPr>
              <a:t>3. Example Utilization of GROW in ACCS Settings</a:t>
            </a:r>
          </a:p>
        </p:txBody>
      </p:sp>
      <p:graphicFrame>
        <p:nvGraphicFramePr>
          <p:cNvPr id="4" name="Table 3">
            <a:extLst>
              <a:ext uri="{FF2B5EF4-FFF2-40B4-BE49-F238E27FC236}">
                <a16:creationId xmlns:a16="http://schemas.microsoft.com/office/drawing/2014/main" id="{8569F4AD-9EF2-C639-FA76-89C22E26980D}"/>
              </a:ext>
            </a:extLst>
          </p:cNvPr>
          <p:cNvGraphicFramePr>
            <a:graphicFrameLocks noGrp="1"/>
          </p:cNvGraphicFramePr>
          <p:nvPr>
            <p:extLst>
              <p:ext uri="{D42A27DB-BD31-4B8C-83A1-F6EECF244321}">
                <p14:modId xmlns:p14="http://schemas.microsoft.com/office/powerpoint/2010/main" val="2905487621"/>
              </p:ext>
            </p:extLst>
          </p:nvPr>
        </p:nvGraphicFramePr>
        <p:xfrm>
          <a:off x="318655" y="674062"/>
          <a:ext cx="11667862" cy="4948349"/>
        </p:xfrm>
        <a:graphic>
          <a:graphicData uri="http://schemas.openxmlformats.org/drawingml/2006/table">
            <a:tbl>
              <a:tblPr firstRow="1" firstCol="1" bandRow="1">
                <a:tableStyleId>{5C22544A-7EE6-4342-B048-85BDC9FD1C3A}</a:tableStyleId>
              </a:tblPr>
              <a:tblGrid>
                <a:gridCol w="5899316">
                  <a:extLst>
                    <a:ext uri="{9D8B030D-6E8A-4147-A177-3AD203B41FA5}">
                      <a16:colId xmlns:a16="http://schemas.microsoft.com/office/drawing/2014/main" val="41259838"/>
                    </a:ext>
                  </a:extLst>
                </a:gridCol>
                <a:gridCol w="5768546">
                  <a:extLst>
                    <a:ext uri="{9D8B030D-6E8A-4147-A177-3AD203B41FA5}">
                      <a16:colId xmlns:a16="http://schemas.microsoft.com/office/drawing/2014/main" val="3953699490"/>
                    </a:ext>
                  </a:extLst>
                </a:gridCol>
              </a:tblGrid>
              <a:tr h="1656509">
                <a:tc>
                  <a:txBody>
                    <a:bodyPr/>
                    <a:lstStyle/>
                    <a:p>
                      <a:pPr marL="342900" marR="0" indent="-342900">
                        <a:spcBef>
                          <a:spcPts val="0"/>
                        </a:spcBef>
                        <a:spcAft>
                          <a:spcPts val="0"/>
                        </a:spcAft>
                        <a:buAutoNum type="arabicPeriod"/>
                      </a:pPr>
                      <a:r>
                        <a:rPr lang="en-US" sz="1800" kern="100" dirty="0">
                          <a:effectLst/>
                          <a:latin typeface="+mn-lt"/>
                          <a:cs typeface="Calibri" panose="020F0502020204030204" pitchFamily="34" charset="0"/>
                        </a:rPr>
                        <a:t>Goal(s) (using S.M.A.R.T. format): </a:t>
                      </a:r>
                    </a:p>
                    <a:p>
                      <a:pPr marL="342900" marR="0" indent="-342900">
                        <a:spcBef>
                          <a:spcPts val="0"/>
                        </a:spcBef>
                        <a:spcAft>
                          <a:spcPts val="0"/>
                        </a:spcAft>
                        <a:buAutoNum type="arabicPeriod"/>
                      </a:pPr>
                      <a:endParaRPr lang="en-US" sz="18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I will apply motivational interviewing skills during interactions with at least 50% of persons served within one month.</a:t>
                      </a:r>
                    </a:p>
                    <a:p>
                      <a:pPr marL="0" marR="0">
                        <a:spcBef>
                          <a:spcPts val="0"/>
                        </a:spcBef>
                        <a:spcAft>
                          <a:spcPts val="0"/>
                        </a:spcAft>
                      </a:pPr>
                      <a:r>
                        <a:rPr lang="en-US" sz="1800" kern="100" dirty="0">
                          <a:effectLst/>
                          <a:latin typeface="+mn-lt"/>
                          <a:cs typeface="Calibri" panose="020F0502020204030204" pitchFamily="34" charset="0"/>
                        </a:rPr>
                        <a:t> </a:t>
                      </a:r>
                    </a:p>
                  </a:txBody>
                  <a:tcPr marL="64919" marR="64919" marT="0" marB="0"/>
                </a:tc>
                <a:tc>
                  <a:txBody>
                    <a:bodyPr/>
                    <a:lstStyle/>
                    <a:p>
                      <a:pPr marL="0" marR="0">
                        <a:spcBef>
                          <a:spcPts val="0"/>
                        </a:spcBef>
                        <a:spcAft>
                          <a:spcPts val="0"/>
                        </a:spcAft>
                      </a:pPr>
                      <a:r>
                        <a:rPr lang="en-US" sz="1800" kern="100" dirty="0">
                          <a:effectLst/>
                          <a:latin typeface="+mn-lt"/>
                          <a:cs typeface="Calibri" panose="020F0502020204030204" pitchFamily="34" charset="0"/>
                        </a:rPr>
                        <a:t>2. Reality: </a:t>
                      </a:r>
                    </a:p>
                    <a:p>
                      <a:pPr marL="0" marR="0">
                        <a:spcBef>
                          <a:spcPts val="0"/>
                        </a:spcBef>
                        <a:spcAft>
                          <a:spcPts val="0"/>
                        </a:spcAft>
                      </a:pPr>
                      <a:endParaRPr lang="en-US" sz="18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John typically meets with persons served in a group-based setting, reducing the amount of time he speaks. As a result, he infrequently asks open-ended questions, often relying on others to set the pace for meetings.</a:t>
                      </a:r>
                      <a:endParaRPr lang="en-US" sz="1800" b="0" kern="100" dirty="0">
                        <a:effectLst/>
                        <a:latin typeface="+mn-lt"/>
                        <a:ea typeface="Calibri" panose="020F0502020204030204" pitchFamily="34" charset="0"/>
                        <a:cs typeface="Calibri" panose="020F0502020204030204" pitchFamily="34" charset="0"/>
                      </a:endParaRPr>
                    </a:p>
                  </a:txBody>
                  <a:tcPr marL="64919" marR="64919" marT="0" marB="0"/>
                </a:tc>
                <a:extLst>
                  <a:ext uri="{0D108BD9-81ED-4DB2-BD59-A6C34878D82A}">
                    <a16:rowId xmlns:a16="http://schemas.microsoft.com/office/drawing/2014/main" val="2011987524"/>
                  </a:ext>
                </a:extLst>
              </a:tr>
              <a:tr h="3174042">
                <a:tc>
                  <a:txBody>
                    <a:bodyPr/>
                    <a:lstStyle/>
                    <a:p>
                      <a:pPr marL="0" marR="0">
                        <a:spcBef>
                          <a:spcPts val="0"/>
                        </a:spcBef>
                        <a:spcAft>
                          <a:spcPts val="0"/>
                        </a:spcAft>
                      </a:pPr>
                      <a:r>
                        <a:rPr lang="en-US" sz="1800" kern="100" dirty="0">
                          <a:effectLst/>
                          <a:latin typeface="+mn-lt"/>
                          <a:cs typeface="Calibri" panose="020F0502020204030204" pitchFamily="34" charset="0"/>
                        </a:rPr>
                        <a:t>3. Options (Include Strengths &amp; How They Might Influence Success): </a:t>
                      </a:r>
                    </a:p>
                    <a:p>
                      <a:pPr marL="0" marR="0">
                        <a:spcBef>
                          <a:spcPts val="0"/>
                        </a:spcBef>
                        <a:spcAft>
                          <a:spcPts val="0"/>
                        </a:spcAft>
                      </a:pPr>
                      <a:endParaRPr lang="en-US" sz="18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John recognizes that his ability to self-regulate his emotions facilitates his calmness during stressful discussions. He can understand how others feel by easily re-stating what persons served mentioned during housing conversations and demonstrating a level of empathy and understanding. His curiosity helps him ask questions that others might not even consider. John feels that he must improve his ability to verbally ask questions by focusing on these strengths.</a:t>
                      </a:r>
                      <a:endParaRPr lang="en-US" sz="1800" b="0" kern="100" dirty="0">
                        <a:effectLst/>
                        <a:latin typeface="+mn-lt"/>
                        <a:ea typeface="Calibri" panose="020F0502020204030204" pitchFamily="34" charset="0"/>
                        <a:cs typeface="Calibri" panose="020F0502020204030204" pitchFamily="34" charset="0"/>
                      </a:endParaRPr>
                    </a:p>
                  </a:txBody>
                  <a:tcPr marL="64919" marR="64919" marT="0" marB="0"/>
                </a:tc>
                <a:tc>
                  <a:txBody>
                    <a:bodyPr/>
                    <a:lstStyle/>
                    <a:p>
                      <a:pPr marL="0" marR="0">
                        <a:spcBef>
                          <a:spcPts val="0"/>
                        </a:spcBef>
                        <a:spcAft>
                          <a:spcPts val="0"/>
                        </a:spcAft>
                      </a:pPr>
                      <a:r>
                        <a:rPr lang="en-US" sz="1800" b="0" kern="100" dirty="0">
                          <a:solidFill>
                            <a:schemeClr val="bg1"/>
                          </a:solidFill>
                          <a:effectLst/>
                          <a:latin typeface="+mn-lt"/>
                          <a:cs typeface="Calibri" panose="020F0502020204030204" pitchFamily="34" charset="0"/>
                        </a:rPr>
                        <a:t>4. Way Forward/Will Do: </a:t>
                      </a:r>
                    </a:p>
                    <a:p>
                      <a:pPr marL="0" marR="0">
                        <a:spcBef>
                          <a:spcPts val="0"/>
                        </a:spcBef>
                        <a:spcAft>
                          <a:spcPts val="0"/>
                        </a:spcAft>
                      </a:pPr>
                      <a:endParaRPr lang="en-US" sz="1800" b="1" kern="100" dirty="0">
                        <a:solidFill>
                          <a:schemeClr val="bg1"/>
                        </a:solidFill>
                        <a:effectLst/>
                        <a:latin typeface="+mn-lt"/>
                        <a:cs typeface="Calibri" panose="020F0502020204030204" pitchFamily="34" charset="0"/>
                      </a:endParaRPr>
                    </a:p>
                  </a:txBody>
                  <a:tcPr marL="64919" marR="64919" marT="0" marB="0">
                    <a:solidFill>
                      <a:schemeClr val="accent1"/>
                    </a:solidFill>
                  </a:tcPr>
                </a:tc>
                <a:extLst>
                  <a:ext uri="{0D108BD9-81ED-4DB2-BD59-A6C34878D82A}">
                    <a16:rowId xmlns:a16="http://schemas.microsoft.com/office/drawing/2014/main" val="1190680573"/>
                  </a:ext>
                </a:extLst>
              </a:tr>
            </a:tbl>
          </a:graphicData>
        </a:graphic>
      </p:graphicFrame>
    </p:spTree>
    <p:extLst>
      <p:ext uri="{BB962C8B-B14F-4D97-AF65-F5344CB8AC3E}">
        <p14:creationId xmlns:p14="http://schemas.microsoft.com/office/powerpoint/2010/main" val="3336550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96856-4F45-D128-7D9E-29D6C228A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554C92-9842-9674-18A7-B8F03EEED58A}"/>
              </a:ext>
            </a:extLst>
          </p:cNvPr>
          <p:cNvSpPr txBox="1">
            <a:spLocks noGrp="1"/>
          </p:cNvSpPr>
          <p:nvPr>
            <p:ph type="title" idx="4294967295"/>
          </p:nvPr>
        </p:nvSpPr>
        <p:spPr>
          <a:xfrm>
            <a:off x="588814" y="147572"/>
            <a:ext cx="1131593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1200"/>
              </a:spcBef>
              <a:spcAft>
                <a:spcPts val="1200"/>
              </a:spcAft>
              <a:buClrTx/>
              <a:buSzTx/>
              <a:buFontTx/>
              <a:buNone/>
              <a:tabLst/>
              <a:defRPr/>
            </a:pPr>
            <a:r>
              <a:rPr kumimoji="0" lang="en-US" sz="2800" b="1" i="0" u="none" strike="noStrike" kern="100" cap="none" spc="0" normalizeH="0" baseline="0" noProof="0" dirty="0">
                <a:ln>
                  <a:noFill/>
                </a:ln>
                <a:solidFill>
                  <a:srgbClr val="00109F"/>
                </a:solidFill>
                <a:effectLst/>
                <a:uLnTx/>
                <a:uFillTx/>
                <a:latin typeface="+mj-lt"/>
                <a:ea typeface="Times New Roman" panose="02020603050405020304" pitchFamily="18" charset="0"/>
                <a:cs typeface="+mn-cs"/>
              </a:rPr>
              <a:t>4. Example Utilization of GROW in ACCS Settings</a:t>
            </a:r>
          </a:p>
        </p:txBody>
      </p:sp>
      <p:graphicFrame>
        <p:nvGraphicFramePr>
          <p:cNvPr id="4" name="Table 3">
            <a:extLst>
              <a:ext uri="{FF2B5EF4-FFF2-40B4-BE49-F238E27FC236}">
                <a16:creationId xmlns:a16="http://schemas.microsoft.com/office/drawing/2014/main" id="{4950FE30-31BF-D422-3491-466E54BA9334}"/>
              </a:ext>
            </a:extLst>
          </p:cNvPr>
          <p:cNvGraphicFramePr>
            <a:graphicFrameLocks noGrp="1"/>
          </p:cNvGraphicFramePr>
          <p:nvPr>
            <p:extLst>
              <p:ext uri="{D42A27DB-BD31-4B8C-83A1-F6EECF244321}">
                <p14:modId xmlns:p14="http://schemas.microsoft.com/office/powerpoint/2010/main" val="150959306"/>
              </p:ext>
            </p:extLst>
          </p:nvPr>
        </p:nvGraphicFramePr>
        <p:xfrm>
          <a:off x="438034" y="697139"/>
          <a:ext cx="11315931" cy="5090160"/>
        </p:xfrm>
        <a:graphic>
          <a:graphicData uri="http://schemas.openxmlformats.org/drawingml/2006/table">
            <a:tbl>
              <a:tblPr firstRow="1" firstCol="1" bandRow="1">
                <a:tableStyleId>{5C22544A-7EE6-4342-B048-85BDC9FD1C3A}</a:tableStyleId>
              </a:tblPr>
              <a:tblGrid>
                <a:gridCol w="5483165">
                  <a:extLst>
                    <a:ext uri="{9D8B030D-6E8A-4147-A177-3AD203B41FA5}">
                      <a16:colId xmlns:a16="http://schemas.microsoft.com/office/drawing/2014/main" val="41259838"/>
                    </a:ext>
                  </a:extLst>
                </a:gridCol>
                <a:gridCol w="5832766">
                  <a:extLst>
                    <a:ext uri="{9D8B030D-6E8A-4147-A177-3AD203B41FA5}">
                      <a16:colId xmlns:a16="http://schemas.microsoft.com/office/drawing/2014/main" val="3953699490"/>
                    </a:ext>
                  </a:extLst>
                </a:gridCol>
              </a:tblGrid>
              <a:tr h="1381286">
                <a:tc>
                  <a:txBody>
                    <a:bodyPr/>
                    <a:lstStyle/>
                    <a:p>
                      <a:pPr marL="342900" marR="0" indent="-342900">
                        <a:spcBef>
                          <a:spcPts val="0"/>
                        </a:spcBef>
                        <a:spcAft>
                          <a:spcPts val="0"/>
                        </a:spcAft>
                        <a:buAutoNum type="arabicPeriod"/>
                      </a:pPr>
                      <a:r>
                        <a:rPr lang="en-US" sz="1800" kern="100" dirty="0">
                          <a:effectLst/>
                          <a:latin typeface="+mn-lt"/>
                          <a:cs typeface="Calibri" panose="020F0502020204030204" pitchFamily="34" charset="0"/>
                        </a:rPr>
                        <a:t>Goal(s) (using S.M.A.R.T. format): </a:t>
                      </a:r>
                    </a:p>
                    <a:p>
                      <a:pPr marL="0" marR="0" indent="0">
                        <a:spcBef>
                          <a:spcPts val="0"/>
                        </a:spcBef>
                        <a:spcAft>
                          <a:spcPts val="0"/>
                        </a:spcAft>
                        <a:buNone/>
                      </a:pPr>
                      <a:endParaRPr lang="en-US" sz="14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I will apply motivational interviewing skills during interactions with at least 50% of persons served within one month.</a:t>
                      </a:r>
                    </a:p>
                    <a:p>
                      <a:pPr marL="0" marR="0">
                        <a:spcBef>
                          <a:spcPts val="0"/>
                        </a:spcBef>
                        <a:spcAft>
                          <a:spcPts val="0"/>
                        </a:spcAft>
                      </a:pPr>
                      <a:r>
                        <a:rPr lang="en-US" sz="1800" kern="100" dirty="0">
                          <a:effectLst/>
                          <a:latin typeface="+mn-lt"/>
                          <a:cs typeface="Calibri" panose="020F0502020204030204" pitchFamily="34" charset="0"/>
                        </a:rPr>
                        <a:t> </a:t>
                      </a:r>
                    </a:p>
                  </a:txBody>
                  <a:tcPr marL="64919" marR="64919" marT="0" marB="0"/>
                </a:tc>
                <a:tc>
                  <a:txBody>
                    <a:bodyPr/>
                    <a:lstStyle/>
                    <a:p>
                      <a:pPr marL="0" marR="0">
                        <a:spcBef>
                          <a:spcPts val="0"/>
                        </a:spcBef>
                        <a:spcAft>
                          <a:spcPts val="0"/>
                        </a:spcAft>
                      </a:pPr>
                      <a:r>
                        <a:rPr lang="en-US" sz="1800" kern="100" dirty="0">
                          <a:effectLst/>
                          <a:latin typeface="+mn-lt"/>
                          <a:cs typeface="Calibri" panose="020F0502020204030204" pitchFamily="34" charset="0"/>
                        </a:rPr>
                        <a:t>2. Reality: </a:t>
                      </a:r>
                    </a:p>
                    <a:p>
                      <a:pPr marL="0" marR="0">
                        <a:spcBef>
                          <a:spcPts val="0"/>
                        </a:spcBef>
                        <a:spcAft>
                          <a:spcPts val="0"/>
                        </a:spcAft>
                      </a:pPr>
                      <a:endParaRPr lang="en-US" sz="14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John typically meets with persons served in a group-based setting, reducing the amount of time he speaks. As a result, he infrequently asks open-ended questions, often relying on others to set the pace for meetings.</a:t>
                      </a:r>
                      <a:endParaRPr lang="en-US" sz="1800" b="0" kern="100" dirty="0">
                        <a:effectLst/>
                        <a:latin typeface="+mn-lt"/>
                        <a:ea typeface="Calibri" panose="020F0502020204030204" pitchFamily="34" charset="0"/>
                        <a:cs typeface="Calibri" panose="020F0502020204030204" pitchFamily="34" charset="0"/>
                      </a:endParaRPr>
                    </a:p>
                  </a:txBody>
                  <a:tcPr marL="64919" marR="64919" marT="0" marB="0"/>
                </a:tc>
                <a:extLst>
                  <a:ext uri="{0D108BD9-81ED-4DB2-BD59-A6C34878D82A}">
                    <a16:rowId xmlns:a16="http://schemas.microsoft.com/office/drawing/2014/main" val="2011987524"/>
                  </a:ext>
                </a:extLst>
              </a:tr>
              <a:tr h="3344488">
                <a:tc>
                  <a:txBody>
                    <a:bodyPr/>
                    <a:lstStyle/>
                    <a:p>
                      <a:pPr marL="0" marR="0">
                        <a:spcBef>
                          <a:spcPts val="0"/>
                        </a:spcBef>
                        <a:spcAft>
                          <a:spcPts val="0"/>
                        </a:spcAft>
                      </a:pPr>
                      <a:r>
                        <a:rPr lang="en-US" sz="1800" kern="100" dirty="0">
                          <a:effectLst/>
                          <a:latin typeface="+mn-lt"/>
                          <a:cs typeface="Calibri" panose="020F0502020204030204" pitchFamily="34" charset="0"/>
                        </a:rPr>
                        <a:t>3. Options (Include Strengths &amp; How They Might Influence Success): </a:t>
                      </a:r>
                    </a:p>
                    <a:p>
                      <a:pPr marL="0" marR="0">
                        <a:spcBef>
                          <a:spcPts val="0"/>
                        </a:spcBef>
                        <a:spcAft>
                          <a:spcPts val="0"/>
                        </a:spcAft>
                      </a:pPr>
                      <a:endParaRPr lang="en-US" sz="1400" kern="100" dirty="0">
                        <a:effectLst/>
                        <a:latin typeface="+mn-lt"/>
                        <a:cs typeface="Calibri" panose="020F0502020204030204" pitchFamily="34" charset="0"/>
                      </a:endParaRPr>
                    </a:p>
                    <a:p>
                      <a:pPr marL="0" marR="0">
                        <a:spcBef>
                          <a:spcPts val="0"/>
                        </a:spcBef>
                        <a:spcAft>
                          <a:spcPts val="0"/>
                        </a:spcAft>
                      </a:pPr>
                      <a:r>
                        <a:rPr lang="en-US" sz="1800" b="0" kern="100" dirty="0">
                          <a:effectLst/>
                          <a:latin typeface="+mn-lt"/>
                          <a:cs typeface="Calibri" panose="020F0502020204030204" pitchFamily="34" charset="0"/>
                        </a:rPr>
                        <a:t>John recognizes that his ability to self-regulate his emotions facilitates his calmness during stressful discussions. He can understand how others feel by easily re-stating what persons served mentioned during housing conversations and demonstrating a level of empathy and understanding. His curiosity helps him ask questions that others might not even consider. John feels that he must improve his ability to verbally ask questions by focusing on these strengths.</a:t>
                      </a:r>
                      <a:endParaRPr lang="en-US" sz="1800" b="0" kern="100" dirty="0">
                        <a:effectLst/>
                        <a:latin typeface="+mn-lt"/>
                        <a:ea typeface="Calibri" panose="020F0502020204030204" pitchFamily="34" charset="0"/>
                        <a:cs typeface="Calibri" panose="020F0502020204030204" pitchFamily="34" charset="0"/>
                      </a:endParaRPr>
                    </a:p>
                  </a:txBody>
                  <a:tcPr marL="64919" marR="64919" marT="0" marB="0"/>
                </a:tc>
                <a:tc>
                  <a:txBody>
                    <a:bodyPr/>
                    <a:lstStyle/>
                    <a:p>
                      <a:pPr marL="0" marR="0">
                        <a:spcBef>
                          <a:spcPts val="0"/>
                        </a:spcBef>
                        <a:spcAft>
                          <a:spcPts val="0"/>
                        </a:spcAft>
                      </a:pPr>
                      <a:r>
                        <a:rPr lang="en-US" sz="1800" b="1" kern="100" dirty="0">
                          <a:solidFill>
                            <a:schemeClr val="bg1"/>
                          </a:solidFill>
                          <a:effectLst/>
                          <a:latin typeface="+mn-lt"/>
                          <a:cs typeface="Calibri" panose="020F0502020204030204" pitchFamily="34" charset="0"/>
                        </a:rPr>
                        <a:t>4. Way Forward/Will Do: </a:t>
                      </a:r>
                    </a:p>
                    <a:p>
                      <a:pPr marL="0" marR="0">
                        <a:spcBef>
                          <a:spcPts val="0"/>
                        </a:spcBef>
                        <a:spcAft>
                          <a:spcPts val="0"/>
                        </a:spcAft>
                      </a:pPr>
                      <a:endParaRPr lang="en-US" sz="1800" b="1" kern="100" dirty="0">
                        <a:solidFill>
                          <a:schemeClr val="bg1"/>
                        </a:solidFill>
                        <a:effectLst/>
                        <a:latin typeface="+mn-lt"/>
                        <a:cs typeface="Calibri" panose="020F0502020204030204" pitchFamily="34" charset="0"/>
                      </a:endParaRPr>
                    </a:p>
                    <a:p>
                      <a:pPr marL="0" marR="0">
                        <a:spcBef>
                          <a:spcPts val="0"/>
                        </a:spcBef>
                        <a:spcAft>
                          <a:spcPts val="0"/>
                        </a:spcAft>
                      </a:pPr>
                      <a:endParaRPr lang="en-US" sz="1400" b="1" kern="100" dirty="0">
                        <a:solidFill>
                          <a:schemeClr val="bg1"/>
                        </a:solidFill>
                        <a:effectLst/>
                        <a:latin typeface="+mn-lt"/>
                        <a:cs typeface="Calibri" panose="020F0502020204030204" pitchFamily="34" charset="0"/>
                      </a:endParaRPr>
                    </a:p>
                    <a:p>
                      <a:pPr marL="0" marR="0">
                        <a:spcBef>
                          <a:spcPts val="0"/>
                        </a:spcBef>
                        <a:spcAft>
                          <a:spcPts val="0"/>
                        </a:spcAft>
                      </a:pPr>
                      <a:r>
                        <a:rPr lang="en-US" sz="1800" kern="100" dirty="0">
                          <a:solidFill>
                            <a:schemeClr val="bg1"/>
                          </a:solidFill>
                          <a:effectLst/>
                          <a:latin typeface="+mn-lt"/>
                          <a:cs typeface="Calibri" panose="020F0502020204030204" pitchFamily="34" charset="0"/>
                        </a:rPr>
                        <a:t>John has decided that, with the assistance of his coach, he will lead meetings/questioning regarding barriers to housing for persons served to practice elicitation of open-ended questions and establish better communication practices as part of motivational interviewing.</a:t>
                      </a:r>
                      <a:endParaRPr lang="en-US" sz="1800" kern="100" dirty="0">
                        <a:solidFill>
                          <a:schemeClr val="bg1"/>
                        </a:solidFill>
                        <a:effectLst/>
                        <a:latin typeface="+mn-lt"/>
                        <a:ea typeface="Calibri" panose="020F0502020204030204" pitchFamily="34" charset="0"/>
                        <a:cs typeface="Calibri" panose="020F0502020204030204" pitchFamily="34" charset="0"/>
                      </a:endParaRPr>
                    </a:p>
                  </a:txBody>
                  <a:tcPr marL="64919" marR="64919" marT="0" marB="0">
                    <a:solidFill>
                      <a:schemeClr val="accent1"/>
                    </a:solidFill>
                  </a:tcPr>
                </a:tc>
                <a:extLst>
                  <a:ext uri="{0D108BD9-81ED-4DB2-BD59-A6C34878D82A}">
                    <a16:rowId xmlns:a16="http://schemas.microsoft.com/office/drawing/2014/main" val="1190680573"/>
                  </a:ext>
                </a:extLst>
              </a:tr>
            </a:tbl>
          </a:graphicData>
        </a:graphic>
      </p:graphicFrame>
    </p:spTree>
    <p:extLst>
      <p:ext uri="{BB962C8B-B14F-4D97-AF65-F5344CB8AC3E}">
        <p14:creationId xmlns:p14="http://schemas.microsoft.com/office/powerpoint/2010/main" val="2034471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38EBD-E29D-F8C4-62EC-A10ACFFA1E7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EE93862-6C48-7947-4032-00532FEEFEA8}"/>
              </a:ext>
            </a:extLst>
          </p:cNvPr>
          <p:cNvSpPr>
            <a:spLocks noGrp="1"/>
          </p:cNvSpPr>
          <p:nvPr>
            <p:ph type="title"/>
          </p:nvPr>
        </p:nvSpPr>
        <p:spPr/>
        <p:txBody>
          <a:bodyPr/>
          <a:lstStyle/>
          <a:p>
            <a:r>
              <a:rPr lang="en-US" dirty="0">
                <a:latin typeface="+mj-lt"/>
                <a:cs typeface="Calibri" panose="020F0502020204030204" pitchFamily="34" charset="0"/>
              </a:rPr>
              <a:t>Today’s Webinar</a:t>
            </a:r>
          </a:p>
        </p:txBody>
      </p:sp>
      <p:sp>
        <p:nvSpPr>
          <p:cNvPr id="9" name="Text Placeholder 8">
            <a:extLst>
              <a:ext uri="{FF2B5EF4-FFF2-40B4-BE49-F238E27FC236}">
                <a16:creationId xmlns:a16="http://schemas.microsoft.com/office/drawing/2014/main" id="{5FBCE35F-00E8-B888-D6AF-BAA9B8D8016B}"/>
              </a:ext>
            </a:extLst>
          </p:cNvPr>
          <p:cNvSpPr>
            <a:spLocks noGrp="1"/>
          </p:cNvSpPr>
          <p:nvPr>
            <p:ph type="body" idx="13"/>
          </p:nvPr>
        </p:nvSpPr>
        <p:spPr>
          <a:xfrm>
            <a:off x="133815" y="1487055"/>
            <a:ext cx="11887200" cy="4331853"/>
          </a:xfrm>
        </p:spPr>
        <p:txBody>
          <a:bodyPr anchor="t">
            <a:noAutofit/>
          </a:bodyPr>
          <a:lstStyle/>
          <a:p>
            <a:pPr marL="573088" indent="-111125" rtl="0" eaLnBrk="1" latinLnBrk="0" hangingPunct="1">
              <a:lnSpc>
                <a:spcPct val="170000"/>
              </a:lnSpc>
              <a:buFont typeface="Arial" panose="020B0604020202020204" pitchFamily="34" charset="0"/>
              <a:buChar char="•"/>
            </a:pPr>
            <a:r>
              <a:rPr lang="en-US" b="0" i="0" kern="1200" baseline="0" dirty="0">
                <a:solidFill>
                  <a:schemeClr val="tx1"/>
                </a:solidFill>
                <a:effectLst/>
                <a:cs typeface="Calibri" panose="020F0502020204030204" pitchFamily="34" charset="0"/>
              </a:rPr>
              <a:t>Information needed to implement effective coaching strategies </a:t>
            </a:r>
            <a:r>
              <a:rPr lang="en-US" b="0" dirty="0">
                <a:cs typeface="Calibri" panose="020F0502020204030204" pitchFamily="34" charset="0"/>
              </a:rPr>
              <a:t>to better support persons with lived experience</a:t>
            </a:r>
          </a:p>
          <a:p>
            <a:pPr marL="573088" indent="-111125">
              <a:lnSpc>
                <a:spcPct val="170000"/>
              </a:lnSpc>
              <a:buFont typeface="Arial" panose="020B0604020202020204" pitchFamily="34" charset="0"/>
              <a:buChar char="•"/>
            </a:pPr>
            <a:r>
              <a:rPr lang="en-US" b="0" dirty="0">
                <a:cs typeface="Calibri" panose="020F0502020204030204" pitchFamily="34" charset="0"/>
              </a:rPr>
              <a:t>What coaching is (and is not) and its benefits</a:t>
            </a:r>
          </a:p>
          <a:p>
            <a:pPr marL="573088" indent="-111125">
              <a:lnSpc>
                <a:spcPct val="170000"/>
              </a:lnSpc>
              <a:buFont typeface="Arial" panose="020B0604020202020204" pitchFamily="34" charset="0"/>
              <a:buChar char="•"/>
            </a:pPr>
            <a:r>
              <a:rPr lang="en-US" b="0" dirty="0">
                <a:cs typeface="Calibri" panose="020F0502020204030204" pitchFamily="34" charset="0"/>
              </a:rPr>
              <a:t>Established coaching models and frameworks relevant to mental health service providers</a:t>
            </a:r>
          </a:p>
          <a:p>
            <a:pPr marL="573088" indent="-111125" rtl="0" eaLnBrk="1" latinLnBrk="0" hangingPunct="1">
              <a:lnSpc>
                <a:spcPct val="170000"/>
              </a:lnSpc>
              <a:buFont typeface="Arial" panose="020B0604020202020204" pitchFamily="34" charset="0"/>
              <a:buChar char="•"/>
            </a:pPr>
            <a:r>
              <a:rPr lang="en-US" b="0" dirty="0">
                <a:cs typeface="Calibri" panose="020F0502020204030204" pitchFamily="34" charset="0"/>
              </a:rPr>
              <a:t>Strategies for integrating coaching into their organization to address issues and foster growth</a:t>
            </a:r>
          </a:p>
          <a:p>
            <a:pPr marL="573088" indent="-111125" rtl="0" eaLnBrk="1" latinLnBrk="0" hangingPunct="1">
              <a:lnSpc>
                <a:spcPct val="170000"/>
              </a:lnSpc>
              <a:buFont typeface="Arial" panose="020B0604020202020204" pitchFamily="34" charset="0"/>
              <a:buChar char="•"/>
            </a:pPr>
            <a:r>
              <a:rPr lang="en-US" b="0" dirty="0">
                <a:cs typeface="Calibri" panose="020F0502020204030204" pitchFamily="34" charset="0"/>
              </a:rPr>
              <a:t>Integrating the GROW Coaching Framework in Adult Community Clinical Services (ACCS) Settings</a:t>
            </a:r>
          </a:p>
          <a:p>
            <a:pPr marL="573088" indent="-111125" rtl="0" eaLnBrk="1" latinLnBrk="0" hangingPunct="1">
              <a:lnSpc>
                <a:spcPct val="170000"/>
              </a:lnSpc>
              <a:buFont typeface="Arial" panose="020B0604020202020204" pitchFamily="34" charset="0"/>
              <a:buChar char="•"/>
            </a:pPr>
            <a:r>
              <a:rPr lang="en-US" b="0" dirty="0">
                <a:cs typeface="Calibri" panose="020F0502020204030204" pitchFamily="34" charset="0"/>
              </a:rPr>
              <a:t>Explore using tools and methods to measure the success and impact of coaching such as Goal Attainment Scaling (GAS)</a:t>
            </a:r>
            <a:endParaRPr lang="en-US" dirty="0">
              <a:cs typeface="Calibri" panose="020F0502020204030204" pitchFamily="34" charset="0"/>
            </a:endParaRPr>
          </a:p>
        </p:txBody>
      </p:sp>
    </p:spTree>
    <p:extLst>
      <p:ext uri="{BB962C8B-B14F-4D97-AF65-F5344CB8AC3E}">
        <p14:creationId xmlns:p14="http://schemas.microsoft.com/office/powerpoint/2010/main" val="3479217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AD07-3F84-46BF-9C72-499176D23AF1}"/>
              </a:ext>
            </a:extLst>
          </p:cNvPr>
          <p:cNvSpPr>
            <a:spLocks noGrp="1"/>
          </p:cNvSpPr>
          <p:nvPr>
            <p:ph type="ctrTitle"/>
          </p:nvPr>
        </p:nvSpPr>
        <p:spPr/>
        <p:txBody>
          <a:bodyPr/>
          <a:lstStyle/>
          <a:p>
            <a:pPr algn="ctr"/>
            <a:r>
              <a:rPr lang="en-US" dirty="0">
                <a:latin typeface="+mj-lt"/>
                <a:cs typeface="Calibri" panose="020F0502020204030204" pitchFamily="34" charset="0"/>
              </a:rPr>
              <a:t>Let’s Practice</a:t>
            </a:r>
          </a:p>
        </p:txBody>
      </p:sp>
    </p:spTree>
    <p:extLst>
      <p:ext uri="{BB962C8B-B14F-4D97-AF65-F5344CB8AC3E}">
        <p14:creationId xmlns:p14="http://schemas.microsoft.com/office/powerpoint/2010/main" val="2713006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E64F2-F91A-D1C9-A69E-49747ED87691}"/>
              </a:ext>
            </a:extLst>
          </p:cNvPr>
          <p:cNvSpPr txBox="1">
            <a:spLocks noGrp="1"/>
          </p:cNvSpPr>
          <p:nvPr>
            <p:ph type="title" idx="4294967295"/>
          </p:nvPr>
        </p:nvSpPr>
        <p:spPr>
          <a:xfrm>
            <a:off x="657546" y="296883"/>
            <a:ext cx="10787865" cy="6017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Case 2</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2400" b="0" i="0" u="none" strike="noStrike" kern="100" cap="none" spc="0" normalizeH="0" baseline="0" noProof="0" dirty="0">
              <a:ln>
                <a:noFill/>
              </a:ln>
              <a:solidFill>
                <a:schemeClr val="tx1"/>
              </a:solidFill>
              <a:effectLst/>
              <a:uLnTx/>
              <a:uFillTx/>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As an ACCS licensed practitioner of the healing arts (LPHA), Mary is prescriptive and rigid in developing goals in treatment plans, not giving persons served the opportunity to explore their individual needs. Mary realizes that she may need a better understanding of how to engage in person-centered planning. Mary has always looked up to the way her co-worker, Jean, a registered nurse, engages persons served in person-centered planning regarding medication usage and administration. Mary asked Jean if she would coach her on improving her ability to engage with persons served in the person-centered planning process. Mary acknowledges that she has many personal strengths such as honesty, a sense of responsibility, and focus. </a:t>
            </a:r>
            <a:br>
              <a:rPr kumimoji="0" lang="en-US" sz="2400" b="0" i="0" u="none" strike="noStrike" kern="1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br>
            <a:endParaRPr kumimoji="0" lang="en-US" sz="2400" b="0" i="0" u="none" strike="noStrike" kern="1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Use previously provided </a:t>
            </a:r>
            <a:r>
              <a:rPr kumimoji="0" lang="en-US" sz="2400" b="1" i="1" u="none" strike="noStrike" kern="1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Form A: Coaching Model </a:t>
            </a:r>
            <a:r>
              <a:rPr kumimoji="0" lang="en-US" sz="2400" b="1" i="0" u="none" strike="noStrike" kern="1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rPr>
              <a:t>to guide your discussion</a:t>
            </a:r>
            <a:endParaRPr kumimoji="0" lang="en-US" sz="2400" b="1" i="0" u="none" strike="noStrike" kern="100" cap="none" spc="0" normalizeH="0" baseline="0" noProof="0" dirty="0">
              <a:ln>
                <a:noFill/>
              </a:ln>
              <a:solidFill>
                <a:schemeClr val="tx1"/>
              </a:solidFill>
              <a:effectLst/>
              <a:uLnTx/>
              <a:uFillTx/>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962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C48B3-5DC8-DD71-6661-39A510A5E055}"/>
              </a:ext>
            </a:extLst>
          </p:cNvPr>
          <p:cNvSpPr txBox="1">
            <a:spLocks noGrp="1"/>
          </p:cNvSpPr>
          <p:nvPr>
            <p:ph type="title" idx="4294967295"/>
          </p:nvPr>
        </p:nvSpPr>
        <p:spPr>
          <a:xfrm>
            <a:off x="1302327" y="277091"/>
            <a:ext cx="99752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Results via practice</a:t>
            </a:r>
          </a:p>
        </p:txBody>
      </p:sp>
      <p:graphicFrame>
        <p:nvGraphicFramePr>
          <p:cNvPr id="2" name="Table 1">
            <a:extLst>
              <a:ext uri="{FF2B5EF4-FFF2-40B4-BE49-F238E27FC236}">
                <a16:creationId xmlns:a16="http://schemas.microsoft.com/office/drawing/2014/main" id="{564F7E20-59B8-C550-697B-53EFB05E2826}"/>
              </a:ext>
            </a:extLst>
          </p:cNvPr>
          <p:cNvGraphicFramePr>
            <a:graphicFrameLocks noGrp="1"/>
          </p:cNvGraphicFramePr>
          <p:nvPr>
            <p:extLst>
              <p:ext uri="{D42A27DB-BD31-4B8C-83A1-F6EECF244321}">
                <p14:modId xmlns:p14="http://schemas.microsoft.com/office/powerpoint/2010/main" val="2541589663"/>
              </p:ext>
            </p:extLst>
          </p:nvPr>
        </p:nvGraphicFramePr>
        <p:xfrm>
          <a:off x="1205344" y="1149927"/>
          <a:ext cx="9670474" cy="4031673"/>
        </p:xfrm>
        <a:graphic>
          <a:graphicData uri="http://schemas.openxmlformats.org/drawingml/2006/table">
            <a:tbl>
              <a:tblPr firstRow="1" firstCol="1" bandRow="1">
                <a:tableStyleId>{5C22544A-7EE6-4342-B048-85BDC9FD1C3A}</a:tableStyleId>
              </a:tblPr>
              <a:tblGrid>
                <a:gridCol w="4835237">
                  <a:extLst>
                    <a:ext uri="{9D8B030D-6E8A-4147-A177-3AD203B41FA5}">
                      <a16:colId xmlns:a16="http://schemas.microsoft.com/office/drawing/2014/main" val="224701398"/>
                    </a:ext>
                  </a:extLst>
                </a:gridCol>
                <a:gridCol w="4835237">
                  <a:extLst>
                    <a:ext uri="{9D8B030D-6E8A-4147-A177-3AD203B41FA5}">
                      <a16:colId xmlns:a16="http://schemas.microsoft.com/office/drawing/2014/main" val="378219149"/>
                    </a:ext>
                  </a:extLst>
                </a:gridCol>
              </a:tblGrid>
              <a:tr h="1343891">
                <a:tc>
                  <a:txBody>
                    <a:bodyPr/>
                    <a:lstStyle/>
                    <a:p>
                      <a:pPr marL="342900" marR="0" indent="-342900">
                        <a:spcBef>
                          <a:spcPts val="0"/>
                        </a:spcBef>
                        <a:spcAft>
                          <a:spcPts val="13200"/>
                        </a:spcAft>
                        <a:buAutoNum type="arabicPeriod"/>
                      </a:pPr>
                      <a:r>
                        <a:rPr lang="en-US" sz="1800" b="1" kern="100" dirty="0">
                          <a:solidFill>
                            <a:srgbClr val="132416"/>
                          </a:solidFill>
                          <a:effectLst/>
                          <a:latin typeface="+mn-lt"/>
                          <a:cs typeface="Calibri" panose="020F0502020204030204" pitchFamily="34" charset="0"/>
                        </a:rPr>
                        <a:t>Goals (using S.M.A.R.T. format):Practice asking questions about interests and values from co-workers 3 questions per day by July 1</a:t>
                      </a:r>
                      <a:r>
                        <a:rPr lang="en-US" sz="1800" b="1" kern="100" baseline="30000" dirty="0">
                          <a:solidFill>
                            <a:srgbClr val="132416"/>
                          </a:solidFill>
                          <a:effectLst/>
                          <a:latin typeface="+mn-lt"/>
                          <a:cs typeface="Calibri" panose="020F0502020204030204" pitchFamily="34" charset="0"/>
                        </a:rPr>
                        <a:t>st</a:t>
                      </a:r>
                      <a:r>
                        <a:rPr lang="en-US" sz="1800" b="1" kern="100" dirty="0">
                          <a:solidFill>
                            <a:srgbClr val="132416"/>
                          </a:solidFill>
                          <a:effectLst/>
                          <a:latin typeface="+mn-lt"/>
                          <a:cs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DBDF"/>
                    </a:solidFill>
                  </a:tcPr>
                </a:tc>
                <a:tc>
                  <a:txBody>
                    <a:bodyPr/>
                    <a:lstStyle/>
                    <a:p>
                      <a:pPr marL="0" marR="0">
                        <a:spcBef>
                          <a:spcPts val="0"/>
                        </a:spcBef>
                        <a:spcAft>
                          <a:spcPts val="13200"/>
                        </a:spcAft>
                      </a:pPr>
                      <a:r>
                        <a:rPr lang="en-US" sz="1800" kern="100" dirty="0">
                          <a:solidFill>
                            <a:srgbClr val="000000"/>
                          </a:solidFill>
                          <a:effectLst/>
                          <a:latin typeface="+mn-lt"/>
                          <a:cs typeface="Calibri" panose="020F0502020204030204" pitchFamily="34" charset="0"/>
                        </a:rPr>
                        <a:t>2. Reality: </a:t>
                      </a:r>
                      <a:r>
                        <a:rPr lang="en-US" sz="1800" kern="100" dirty="0">
                          <a:solidFill>
                            <a:srgbClr val="000000"/>
                          </a:solidFill>
                          <a:effectLst/>
                          <a:latin typeface="+mn-lt"/>
                          <a:ea typeface="Calibri" panose="020F0502020204030204" pitchFamily="34" charset="0"/>
                          <a:cs typeface="Calibri" panose="020F0502020204030204" pitchFamily="34" charset="0"/>
                        </a:rPr>
                        <a:t>Mary cares about her job but she is not as effective with persons served as she would like and she is willing to be more effective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DBDF"/>
                    </a:solidFill>
                  </a:tcPr>
                </a:tc>
                <a:extLst>
                  <a:ext uri="{0D108BD9-81ED-4DB2-BD59-A6C34878D82A}">
                    <a16:rowId xmlns:a16="http://schemas.microsoft.com/office/drawing/2014/main" val="586999297"/>
                  </a:ext>
                </a:extLst>
              </a:tr>
              <a:tr h="2687782">
                <a:tc>
                  <a:txBody>
                    <a:bodyPr/>
                    <a:lstStyle/>
                    <a:p>
                      <a:pPr marL="0" marR="0">
                        <a:spcBef>
                          <a:spcPts val="0"/>
                        </a:spcBef>
                        <a:spcAft>
                          <a:spcPts val="0"/>
                        </a:spcAft>
                      </a:pPr>
                      <a:r>
                        <a:rPr lang="en-US" sz="1800" kern="100" dirty="0">
                          <a:solidFill>
                            <a:srgbClr val="000000"/>
                          </a:solidFill>
                          <a:effectLst/>
                          <a:latin typeface="+mn-lt"/>
                          <a:cs typeface="Calibri" panose="020F0502020204030204" pitchFamily="34" charset="0"/>
                        </a:rPr>
                        <a:t>3. Options (Include Strengths &amp; How They Might Influence Success): Mary works well with a prescriptive style, focused, driven. </a:t>
                      </a:r>
                      <a:endParaRPr lang="en-US" sz="1800" kern="100" dirty="0">
                        <a:solidFill>
                          <a:srgbClr val="000000"/>
                        </a:solidFill>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DBDF"/>
                    </a:solidFill>
                  </a:tcPr>
                </a:tc>
                <a:tc>
                  <a:txBody>
                    <a:bodyPr/>
                    <a:lstStyle/>
                    <a:p>
                      <a:pPr marL="0" marR="0">
                        <a:spcBef>
                          <a:spcPts val="0"/>
                        </a:spcBef>
                        <a:spcAft>
                          <a:spcPts val="13200"/>
                        </a:spcAft>
                      </a:pPr>
                      <a:r>
                        <a:rPr lang="en-US" sz="1800" b="1" kern="100" dirty="0">
                          <a:solidFill>
                            <a:srgbClr val="132416"/>
                          </a:solidFill>
                          <a:effectLst/>
                          <a:latin typeface="+mn-lt"/>
                          <a:cs typeface="Calibri" panose="020F0502020204030204" pitchFamily="34" charset="0"/>
                        </a:rPr>
                        <a:t>4. Way Forward/Will Do: </a:t>
                      </a:r>
                      <a:r>
                        <a:rPr lang="en-US" sz="1800" kern="100" dirty="0">
                          <a:solidFill>
                            <a:srgbClr val="000000"/>
                          </a:solidFill>
                          <a:effectLst/>
                          <a:latin typeface="+mn-lt"/>
                          <a:cs typeface="Calibri" panose="020F0502020204030204" pitchFamily="34" charset="0"/>
                        </a:rPr>
                        <a:t>Coach would model to validate strengths, and offer feedback Coach would </a:t>
                      </a:r>
                      <a:r>
                        <a:rPr lang="en-US" sz="1800" kern="100">
                          <a:solidFill>
                            <a:srgbClr val="000000"/>
                          </a:solidFill>
                          <a:effectLst/>
                          <a:latin typeface="+mn-lt"/>
                          <a:cs typeface="Calibri" panose="020F0502020204030204" pitchFamily="34" charset="0"/>
                        </a:rPr>
                        <a:t>explain process to Mary</a:t>
                      </a:r>
                      <a:endParaRPr lang="en-US" sz="1800" b="1" kern="100" dirty="0">
                        <a:solidFill>
                          <a:srgbClr val="132416"/>
                        </a:solidFill>
                        <a:effectLst/>
                        <a:latin typeface="+mn-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DBDF"/>
                    </a:solidFill>
                  </a:tcPr>
                </a:tc>
                <a:extLst>
                  <a:ext uri="{0D108BD9-81ED-4DB2-BD59-A6C34878D82A}">
                    <a16:rowId xmlns:a16="http://schemas.microsoft.com/office/drawing/2014/main" val="2895966820"/>
                  </a:ext>
                </a:extLst>
              </a:tr>
            </a:tbl>
          </a:graphicData>
        </a:graphic>
      </p:graphicFrame>
    </p:spTree>
    <p:extLst>
      <p:ext uri="{BB962C8B-B14F-4D97-AF65-F5344CB8AC3E}">
        <p14:creationId xmlns:p14="http://schemas.microsoft.com/office/powerpoint/2010/main" val="2543230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7A708EC-BBC8-DFA7-0A7D-CF6F0AC39A5A}"/>
              </a:ext>
            </a:extLst>
          </p:cNvPr>
          <p:cNvSpPr txBox="1">
            <a:spLocks noGrp="1"/>
          </p:cNvSpPr>
          <p:nvPr>
            <p:ph type="title" idx="4294967295"/>
          </p:nvPr>
        </p:nvSpPr>
        <p:spPr>
          <a:xfrm>
            <a:off x="1302327" y="277091"/>
            <a:ext cx="99752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n-ea"/>
                <a:cs typeface="Calibri" panose="020F0502020204030204" pitchFamily="34" charset="0"/>
              </a:rPr>
              <a:t>Goal Attainment Scaling</a:t>
            </a:r>
          </a:p>
        </p:txBody>
      </p:sp>
      <p:sp>
        <p:nvSpPr>
          <p:cNvPr id="4" name="TextBox 3">
            <a:extLst>
              <a:ext uri="{FF2B5EF4-FFF2-40B4-BE49-F238E27FC236}">
                <a16:creationId xmlns:a16="http://schemas.microsoft.com/office/drawing/2014/main" id="{007F6E4F-D290-0EB9-E64E-BBA5B797C276}"/>
              </a:ext>
            </a:extLst>
          </p:cNvPr>
          <p:cNvSpPr txBox="1"/>
          <p:nvPr/>
        </p:nvSpPr>
        <p:spPr>
          <a:xfrm>
            <a:off x="712518" y="950026"/>
            <a:ext cx="10675917" cy="4401205"/>
          </a:xfrm>
          <a:prstGeom prst="rect">
            <a:avLst/>
          </a:prstGeom>
          <a:noFill/>
        </p:spPr>
        <p:txBody>
          <a:bodyPr wrap="square" rtlCol="0">
            <a:spAutoFit/>
          </a:bodyPr>
          <a:lstStyle/>
          <a:p>
            <a:r>
              <a:rPr lang="en-US" sz="2800" dirty="0"/>
              <a:t>Goal Attainment Scaling (GAS) documents goals and scores the extent to which they are attained. </a:t>
            </a:r>
          </a:p>
          <a:p>
            <a:endParaRPr lang="en-US" sz="2800" dirty="0"/>
          </a:p>
          <a:p>
            <a:pPr marL="285750" indent="-285750">
              <a:buFont typeface="Arial" panose="020B0604020202020204" pitchFamily="34" charset="0"/>
              <a:buChar char="•"/>
            </a:pPr>
            <a:r>
              <a:rPr lang="en-US" sz="2800" b="0" i="0" dirty="0">
                <a:effectLst/>
              </a:rPr>
              <a:t>A person-centered and collaborative approach</a:t>
            </a:r>
          </a:p>
          <a:p>
            <a:pPr marL="285750" indent="-285750">
              <a:buFont typeface="Arial" panose="020B0604020202020204" pitchFamily="34" charset="0"/>
              <a:buChar char="•"/>
            </a:pPr>
            <a:r>
              <a:rPr lang="en-US" sz="2800" dirty="0"/>
              <a:t>Promotes involvement of persons served</a:t>
            </a:r>
          </a:p>
          <a:p>
            <a:pPr marL="285750" indent="-285750">
              <a:buFont typeface="Arial" panose="020B0604020202020204" pitchFamily="34" charset="0"/>
              <a:buChar char="•"/>
            </a:pPr>
            <a:r>
              <a:rPr lang="en-US" sz="2800" dirty="0"/>
              <a:t>Goals are unique to the individual and their situation</a:t>
            </a:r>
            <a:endParaRPr lang="en-US" sz="2800" b="1" i="0" dirty="0">
              <a:effectLst/>
            </a:endParaRPr>
          </a:p>
          <a:p>
            <a:pPr marL="285750" indent="-285750">
              <a:buFont typeface="Arial" panose="020B0604020202020204" pitchFamily="34" charset="0"/>
              <a:buChar char="•"/>
            </a:pPr>
            <a:r>
              <a:rPr lang="en-US" sz="2800" dirty="0"/>
              <a:t>Goals are set using the S.M.A.R.T. criteria (specific, measurable, achievable, relevant and timebound)</a:t>
            </a:r>
          </a:p>
          <a:p>
            <a:pPr marL="285750" indent="-285750">
              <a:buFont typeface="Arial" panose="020B0604020202020204" pitchFamily="34" charset="0"/>
              <a:buChar char="•"/>
            </a:pPr>
            <a:r>
              <a:rPr lang="en-US" sz="2800" dirty="0"/>
              <a:t>Allows you to calculate the extent of whether goals are being met</a:t>
            </a:r>
          </a:p>
        </p:txBody>
      </p:sp>
    </p:spTree>
    <p:extLst>
      <p:ext uri="{BB962C8B-B14F-4D97-AF65-F5344CB8AC3E}">
        <p14:creationId xmlns:p14="http://schemas.microsoft.com/office/powerpoint/2010/main" val="3391980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8F5EF-91E6-F243-7D71-1BC13959048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9B606A4-DA10-080E-90A8-115F3B56F71E}"/>
              </a:ext>
            </a:extLst>
          </p:cNvPr>
          <p:cNvSpPr txBox="1">
            <a:spLocks noGrp="1"/>
          </p:cNvSpPr>
          <p:nvPr>
            <p:ph type="title" idx="4294967295"/>
          </p:nvPr>
        </p:nvSpPr>
        <p:spPr>
          <a:xfrm>
            <a:off x="1302327" y="277091"/>
            <a:ext cx="99752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35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2"/>
                </a:solidFill>
                <a:effectLst/>
                <a:uLnTx/>
                <a:uFillTx/>
                <a:latin typeface="+mj-lt"/>
                <a:ea typeface="+mn-ea"/>
                <a:cs typeface="Calibri" panose="020F0502020204030204" pitchFamily="34" charset="0"/>
              </a:rPr>
              <a:t>Goal Attainment Scaling (GAS)</a:t>
            </a:r>
          </a:p>
        </p:txBody>
      </p:sp>
      <p:sp>
        <p:nvSpPr>
          <p:cNvPr id="4" name="TextBox 3">
            <a:extLst>
              <a:ext uri="{FF2B5EF4-FFF2-40B4-BE49-F238E27FC236}">
                <a16:creationId xmlns:a16="http://schemas.microsoft.com/office/drawing/2014/main" id="{3F3427F3-C548-06D2-F724-C9B395F18FF3}"/>
              </a:ext>
            </a:extLst>
          </p:cNvPr>
          <p:cNvSpPr txBox="1"/>
          <p:nvPr/>
        </p:nvSpPr>
        <p:spPr>
          <a:xfrm>
            <a:off x="903248" y="1081668"/>
            <a:ext cx="10705171" cy="4154984"/>
          </a:xfrm>
          <a:prstGeom prst="rect">
            <a:avLst/>
          </a:prstGeom>
          <a:noFill/>
        </p:spPr>
        <p:txBody>
          <a:bodyPr wrap="square" rtlCol="0">
            <a:spAutoFit/>
          </a:bodyPr>
          <a:lstStyle/>
          <a:p>
            <a:pPr>
              <a:buNone/>
            </a:pPr>
            <a:r>
              <a:rPr lang="en-US" sz="2400" dirty="0"/>
              <a:t>A flexible method that is goal focused that provides a structured way to measure whether specific, individualized goals are achieved	</a:t>
            </a:r>
          </a:p>
          <a:p>
            <a:pPr lvl="2"/>
            <a:r>
              <a:rPr lang="en-US" sz="2400" dirty="0"/>
              <a:t>- Allows for qualitative and quantitative assessment to evaluate progress &amp; outcomes.</a:t>
            </a:r>
          </a:p>
          <a:p>
            <a:pPr>
              <a:buNone/>
            </a:pPr>
            <a:endParaRPr lang="en-US" sz="2400" dirty="0"/>
          </a:p>
          <a:p>
            <a:pPr marL="346075" indent="-346075">
              <a:buFont typeface="+mj-lt"/>
              <a:buAutoNum type="arabicPeriod"/>
            </a:pPr>
            <a:r>
              <a:rPr lang="en-US" sz="2400" b="1" dirty="0"/>
              <a:t>Define Goals</a:t>
            </a:r>
            <a:r>
              <a:rPr lang="en-US" sz="2400" dirty="0"/>
              <a:t>: Collaboratively set clear, specific, and measurable goals that are tailored to one’s unique needs and circumstances.</a:t>
            </a:r>
          </a:p>
          <a:p>
            <a:pPr>
              <a:buFont typeface="+mj-lt"/>
              <a:buAutoNum type="arabicPeriod"/>
            </a:pPr>
            <a:r>
              <a:rPr lang="en-US" sz="2400" b="1" dirty="0"/>
              <a:t> Use a Scale</a:t>
            </a:r>
            <a:r>
              <a:rPr lang="en-US" sz="2400" dirty="0"/>
              <a:t> that outlines possible outcomes for each goal</a:t>
            </a:r>
          </a:p>
          <a:p>
            <a:pPr>
              <a:buFont typeface="+mj-lt"/>
              <a:buAutoNum type="arabicPeriod"/>
            </a:pPr>
            <a:r>
              <a:rPr lang="en-US" sz="2400" b="1" dirty="0"/>
              <a:t> Track Progress</a:t>
            </a:r>
            <a:r>
              <a:rPr lang="en-US" sz="2400" dirty="0"/>
              <a:t>: Periodically assess based on progress towards the goals</a:t>
            </a:r>
          </a:p>
          <a:p>
            <a:pPr marL="346075" indent="-346075">
              <a:buFont typeface="+mj-lt"/>
              <a:buAutoNum type="arabicPeriod"/>
            </a:pPr>
            <a:r>
              <a:rPr lang="en-US" sz="2400" b="1" dirty="0"/>
              <a:t>Evaluate Results </a:t>
            </a:r>
            <a:r>
              <a:rPr lang="en-US" sz="2400" dirty="0"/>
              <a:t>to determine final position on the scale to quantify success &amp;/or identify areas needing further work/growth</a:t>
            </a:r>
          </a:p>
        </p:txBody>
      </p:sp>
    </p:spTree>
    <p:extLst>
      <p:ext uri="{BB962C8B-B14F-4D97-AF65-F5344CB8AC3E}">
        <p14:creationId xmlns:p14="http://schemas.microsoft.com/office/powerpoint/2010/main" val="2977460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E9629-6C4D-6E24-D084-A52A0553D4A7}"/>
              </a:ext>
            </a:extLst>
          </p:cNvPr>
          <p:cNvSpPr>
            <a:spLocks noGrp="1"/>
          </p:cNvSpPr>
          <p:nvPr>
            <p:ph type="title"/>
          </p:nvPr>
        </p:nvSpPr>
        <p:spPr>
          <a:xfrm>
            <a:off x="457201" y="123291"/>
            <a:ext cx="10751905" cy="820140"/>
          </a:xfrm>
        </p:spPr>
        <p:txBody>
          <a:bodyPr vert="horz" lIns="91440" tIns="45720" rIns="91440" bIns="45720" rtlCol="0" anchor="b">
            <a:normAutofit/>
          </a:bodyPr>
          <a:lstStyle/>
          <a:p>
            <a:r>
              <a:rPr lang="en-US" sz="3200" b="1" i="0" kern="1200" dirty="0">
                <a:latin typeface="+mj-lt"/>
                <a:cs typeface="Calibri" panose="020F0502020204030204" pitchFamily="34" charset="0"/>
              </a:rPr>
              <a:t>Coaching Measures via Goal Attainment Scaling</a:t>
            </a:r>
          </a:p>
        </p:txBody>
      </p:sp>
      <p:sp>
        <p:nvSpPr>
          <p:cNvPr id="6" name="TextBox 5">
            <a:extLst>
              <a:ext uri="{FF2B5EF4-FFF2-40B4-BE49-F238E27FC236}">
                <a16:creationId xmlns:a16="http://schemas.microsoft.com/office/drawing/2014/main" id="{514D84FF-020C-1473-EE9B-955B16B38B88}"/>
              </a:ext>
            </a:extLst>
          </p:cNvPr>
          <p:cNvSpPr txBox="1"/>
          <p:nvPr/>
        </p:nvSpPr>
        <p:spPr>
          <a:xfrm>
            <a:off x="457202" y="1259124"/>
            <a:ext cx="9088242" cy="3686939"/>
          </a:xfrm>
          <a:prstGeom prst="rect">
            <a:avLst/>
          </a:prstGeom>
        </p:spPr>
        <p:txBody>
          <a:bodyPr vert="horz" lIns="91440" tIns="45720" rIns="91440" bIns="45720" rtlCol="0">
            <a:noAutofit/>
          </a:bodyPr>
          <a:lstStyle/>
          <a:p>
            <a:pPr marL="285750" marR="0" indent="-285750" defTabSz="914354">
              <a:lnSpc>
                <a:spcPct val="90000"/>
              </a:lnSpc>
              <a:spcBef>
                <a:spcPts val="1000"/>
              </a:spcBef>
              <a:spcAft>
                <a:spcPts val="1200"/>
              </a:spcAft>
              <a:buClr>
                <a:schemeClr val="tx2"/>
              </a:buClr>
              <a:buFont typeface="Arial" panose="020B0604020202020204" pitchFamily="34" charset="0"/>
              <a:buChar char="•"/>
            </a:pPr>
            <a:r>
              <a:rPr lang="en-US" sz="2400" b="1" i="1" kern="1200" dirty="0">
                <a:solidFill>
                  <a:srgbClr val="000000"/>
                </a:solidFill>
                <a:effectLst/>
                <a:cs typeface="Calibri" panose="020F0502020204030204" pitchFamily="34" charset="0"/>
              </a:rPr>
              <a:t>The Goal Attainment Scaling</a:t>
            </a:r>
            <a:r>
              <a:rPr lang="en-US" sz="2400" kern="1200" dirty="0">
                <a:solidFill>
                  <a:srgbClr val="000000"/>
                </a:solidFill>
                <a:effectLst/>
                <a:cs typeface="Calibri" panose="020F0502020204030204" pitchFamily="34" charset="0"/>
              </a:rPr>
              <a:t> approach requires the delineation of specific skill-development goals for the individual (Kiresuk &amp; Sherman, 1968). </a:t>
            </a:r>
          </a:p>
          <a:p>
            <a:pPr marL="285750" marR="111760" indent="-285750" defTabSz="914354">
              <a:lnSpc>
                <a:spcPct val="90000"/>
              </a:lnSpc>
              <a:spcBef>
                <a:spcPts val="1000"/>
              </a:spcBef>
              <a:spcAft>
                <a:spcPts val="1200"/>
              </a:spcAft>
              <a:buClr>
                <a:schemeClr val="tx2"/>
              </a:buClr>
              <a:buFont typeface="Arial" panose="020B0604020202020204" pitchFamily="34" charset="0"/>
              <a:buChar char="•"/>
            </a:pPr>
            <a:r>
              <a:rPr lang="en-US" sz="2400" kern="1200" dirty="0">
                <a:solidFill>
                  <a:srgbClr val="000000"/>
                </a:solidFill>
                <a:effectLst/>
                <a:cs typeface="Calibri" panose="020F0502020204030204" pitchFamily="34" charset="0"/>
              </a:rPr>
              <a:t>Skill-development goal setting works best when the staff person sets</a:t>
            </a:r>
            <a:r>
              <a:rPr lang="en-US" sz="2400" kern="1200" spc="5" dirty="0">
                <a:solidFill>
                  <a:srgbClr val="000000"/>
                </a:solidFill>
                <a:effectLst/>
                <a:cs typeface="Calibri" panose="020F0502020204030204" pitchFamily="34" charset="0"/>
              </a:rPr>
              <a:t> </a:t>
            </a:r>
            <a:r>
              <a:rPr lang="en-US" sz="2400" kern="1200" dirty="0">
                <a:solidFill>
                  <a:srgbClr val="000000"/>
                </a:solidFill>
                <a:effectLst/>
                <a:cs typeface="Calibri" panose="020F0502020204030204" pitchFamily="34" charset="0"/>
              </a:rPr>
              <a:t>goals collaboratively with a coach to ensure goals are meaningful, valid, and S.M.A.R.T.</a:t>
            </a:r>
          </a:p>
          <a:p>
            <a:pPr marL="285750" marR="168275" indent="-285750" defTabSz="914354">
              <a:lnSpc>
                <a:spcPct val="90000"/>
              </a:lnSpc>
              <a:spcBef>
                <a:spcPts val="1000"/>
              </a:spcBef>
              <a:spcAft>
                <a:spcPts val="1200"/>
              </a:spcAft>
              <a:buClr>
                <a:schemeClr val="tx2"/>
              </a:buClr>
              <a:buFont typeface="Arial" panose="020B0604020202020204" pitchFamily="34" charset="0"/>
              <a:buChar char="•"/>
            </a:pPr>
            <a:r>
              <a:rPr lang="en-US" sz="2400" dirty="0">
                <a:solidFill>
                  <a:srgbClr val="000000"/>
                </a:solidFill>
                <a:cs typeface="Calibri" panose="020F0502020204030204" pitchFamily="34" charset="0"/>
              </a:rPr>
              <a:t>Each area of skill development is measured on a 5-point scale to operationalize progress. </a:t>
            </a:r>
          </a:p>
          <a:p>
            <a:pPr marL="285750" marR="168275" indent="-285750" defTabSz="914354">
              <a:lnSpc>
                <a:spcPct val="90000"/>
              </a:lnSpc>
              <a:spcBef>
                <a:spcPts val="1000"/>
              </a:spcBef>
              <a:spcAft>
                <a:spcPts val="1200"/>
              </a:spcAft>
              <a:buClr>
                <a:schemeClr val="tx2"/>
              </a:buClr>
              <a:buFont typeface="Arial" panose="020B0604020202020204" pitchFamily="34" charset="0"/>
              <a:buChar char="•"/>
            </a:pPr>
            <a:r>
              <a:rPr lang="en-US" sz="2400" kern="1200" dirty="0">
                <a:solidFill>
                  <a:srgbClr val="000000"/>
                </a:solidFill>
                <a:effectLst/>
                <a:cs typeface="Calibri" panose="020F0502020204030204" pitchFamily="34" charset="0"/>
              </a:rPr>
              <a:t>Progress can be measured</a:t>
            </a:r>
            <a:r>
              <a:rPr lang="en-US" sz="2400" kern="1200" spc="-20" dirty="0">
                <a:solidFill>
                  <a:srgbClr val="000000"/>
                </a:solidFill>
                <a:effectLst/>
                <a:cs typeface="Calibri" panose="020F0502020204030204" pitchFamily="34" charset="0"/>
              </a:rPr>
              <a:t> </a:t>
            </a:r>
            <a:r>
              <a:rPr lang="en-US" sz="2400" kern="1200" dirty="0">
                <a:solidFill>
                  <a:srgbClr val="000000"/>
                </a:solidFill>
                <a:effectLst/>
                <a:cs typeface="Calibri" panose="020F0502020204030204" pitchFamily="34" charset="0"/>
              </a:rPr>
              <a:t>monthly</a:t>
            </a:r>
            <a:r>
              <a:rPr lang="en-US" sz="2400" kern="1200" spc="-20" dirty="0">
                <a:solidFill>
                  <a:srgbClr val="000000"/>
                </a:solidFill>
                <a:effectLst/>
                <a:cs typeface="Calibri" panose="020F0502020204030204" pitchFamily="34" charset="0"/>
              </a:rPr>
              <a:t>, every 6 weeks, </a:t>
            </a:r>
            <a:r>
              <a:rPr lang="en-US" sz="2400" kern="1200" dirty="0">
                <a:solidFill>
                  <a:srgbClr val="000000"/>
                </a:solidFill>
                <a:effectLst/>
                <a:cs typeface="Calibri" panose="020F0502020204030204" pitchFamily="34" charset="0"/>
              </a:rPr>
              <a:t>quarterly</a:t>
            </a:r>
            <a:r>
              <a:rPr lang="en-US" sz="2400" kern="1200" spc="-20" dirty="0">
                <a:solidFill>
                  <a:srgbClr val="000000"/>
                </a:solidFill>
                <a:effectLst/>
                <a:cs typeface="Calibri" panose="020F0502020204030204" pitchFamily="34" charset="0"/>
              </a:rPr>
              <a:t>, or at a specific timeframe agreed upon by the individual and their coach.</a:t>
            </a:r>
            <a:endParaRPr lang="en-US" sz="2400" kern="1200" dirty="0">
              <a:solidFill>
                <a:srgbClr val="000000"/>
              </a:solidFill>
              <a:effectLst/>
              <a:cs typeface="Calibri" panose="020F0502020204030204" pitchFamily="34" charset="0"/>
            </a:endParaRPr>
          </a:p>
        </p:txBody>
      </p:sp>
      <p:pic>
        <p:nvPicPr>
          <p:cNvPr id="10" name="Graphic 9" descr="Bullseye outline">
            <a:extLst>
              <a:ext uri="{FF2B5EF4-FFF2-40B4-BE49-F238E27FC236}">
                <a16:creationId xmlns:a16="http://schemas.microsoft.com/office/drawing/2014/main" id="{C0349C49-6165-23AA-57CA-548EB6A6E2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20201" y="943430"/>
            <a:ext cx="2971799" cy="2971799"/>
          </a:xfrm>
          <a:prstGeom prst="rect">
            <a:avLst/>
          </a:prstGeom>
        </p:spPr>
      </p:pic>
      <p:sp>
        <p:nvSpPr>
          <p:cNvPr id="3" name="TextBox 2">
            <a:extLst>
              <a:ext uri="{FF2B5EF4-FFF2-40B4-BE49-F238E27FC236}">
                <a16:creationId xmlns:a16="http://schemas.microsoft.com/office/drawing/2014/main" id="{966A920D-3C58-32B1-5411-B66AD0160E0F}"/>
              </a:ext>
            </a:extLst>
          </p:cNvPr>
          <p:cNvSpPr txBox="1"/>
          <p:nvPr/>
        </p:nvSpPr>
        <p:spPr>
          <a:xfrm>
            <a:off x="794523" y="5901554"/>
            <a:ext cx="9709925" cy="646331"/>
          </a:xfrm>
          <a:prstGeom prst="rect">
            <a:avLst/>
          </a:prstGeom>
          <a:noFill/>
        </p:spPr>
        <p:txBody>
          <a:bodyPr wrap="square">
            <a:spAutoFit/>
          </a:bodyPr>
          <a:lstStyle/>
          <a:p>
            <a:pPr defTabSz="939729">
              <a:defRPr/>
            </a:pPr>
            <a:r>
              <a:rPr lang="en-US" b="1" kern="100" dirty="0">
                <a:latin typeface="Calibri" panose="020F0502020204030204" pitchFamily="34" charset="0"/>
                <a:ea typeface="Calibri" panose="020F0502020204030204" pitchFamily="34" charset="0"/>
                <a:cs typeface="Calibri" panose="020F0502020204030204" pitchFamily="34" charset="0"/>
              </a:rPr>
              <a:t>Note: This coaching process, including goal attainment scaling, is designed to be confidential and not shared with others outside of this one-on-one or group coaching environment.</a:t>
            </a:r>
          </a:p>
        </p:txBody>
      </p:sp>
    </p:spTree>
    <p:extLst>
      <p:ext uri="{BB962C8B-B14F-4D97-AF65-F5344CB8AC3E}">
        <p14:creationId xmlns:p14="http://schemas.microsoft.com/office/powerpoint/2010/main" val="2293850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D0203-3E23-6765-75F1-47516FD6F354}"/>
              </a:ext>
            </a:extLst>
          </p:cNvPr>
          <p:cNvSpPr txBox="1">
            <a:spLocks noGrp="1"/>
          </p:cNvSpPr>
          <p:nvPr>
            <p:ph type="title" idx="4294967295"/>
          </p:nvPr>
        </p:nvSpPr>
        <p:spPr>
          <a:xfrm>
            <a:off x="235530" y="112040"/>
            <a:ext cx="1174865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F9F"/>
                </a:solidFill>
                <a:effectLst/>
                <a:uLnTx/>
                <a:uFillTx/>
                <a:latin typeface="+mj-lt"/>
                <a:ea typeface="+mn-ea"/>
                <a:cs typeface="Calibri" panose="020F0502020204030204" pitchFamily="34" charset="0"/>
              </a:rPr>
              <a:t>Coaching Measures via Goal Attainment Scaling – Level 2</a:t>
            </a:r>
          </a:p>
        </p:txBody>
      </p:sp>
      <p:graphicFrame>
        <p:nvGraphicFramePr>
          <p:cNvPr id="2" name="Table 1">
            <a:extLst>
              <a:ext uri="{FF2B5EF4-FFF2-40B4-BE49-F238E27FC236}">
                <a16:creationId xmlns:a16="http://schemas.microsoft.com/office/drawing/2014/main" id="{D677B7A8-72D1-ADE9-50E3-C509A0C01941}"/>
              </a:ext>
            </a:extLst>
          </p:cNvPr>
          <p:cNvGraphicFramePr>
            <a:graphicFrameLocks noGrp="1"/>
          </p:cNvGraphicFramePr>
          <p:nvPr>
            <p:extLst>
              <p:ext uri="{D42A27DB-BD31-4B8C-83A1-F6EECF244321}">
                <p14:modId xmlns:p14="http://schemas.microsoft.com/office/powerpoint/2010/main" val="155614630"/>
              </p:ext>
            </p:extLst>
          </p:nvPr>
        </p:nvGraphicFramePr>
        <p:xfrm>
          <a:off x="996593" y="873849"/>
          <a:ext cx="9873465" cy="3927900"/>
        </p:xfrm>
        <a:graphic>
          <a:graphicData uri="http://schemas.openxmlformats.org/drawingml/2006/table">
            <a:tbl>
              <a:tblPr firstRow="1" firstCol="1" lastRow="1" lastCol="1" bandRow="1" bandCol="1">
                <a:tableStyleId>{5C22544A-7EE6-4342-B048-85BDC9FD1C3A}</a:tableStyleId>
              </a:tblPr>
              <a:tblGrid>
                <a:gridCol w="1438382">
                  <a:extLst>
                    <a:ext uri="{9D8B030D-6E8A-4147-A177-3AD203B41FA5}">
                      <a16:colId xmlns:a16="http://schemas.microsoft.com/office/drawing/2014/main" val="1714963829"/>
                    </a:ext>
                  </a:extLst>
                </a:gridCol>
                <a:gridCol w="5660995">
                  <a:extLst>
                    <a:ext uri="{9D8B030D-6E8A-4147-A177-3AD203B41FA5}">
                      <a16:colId xmlns:a16="http://schemas.microsoft.com/office/drawing/2014/main" val="1736852634"/>
                    </a:ext>
                  </a:extLst>
                </a:gridCol>
                <a:gridCol w="2774088">
                  <a:extLst>
                    <a:ext uri="{9D8B030D-6E8A-4147-A177-3AD203B41FA5}">
                      <a16:colId xmlns:a16="http://schemas.microsoft.com/office/drawing/2014/main" val="1742837587"/>
                    </a:ext>
                  </a:extLst>
                </a:gridCol>
              </a:tblGrid>
              <a:tr h="397571">
                <a:tc>
                  <a:txBody>
                    <a:bodyPr/>
                    <a:lstStyle/>
                    <a:p>
                      <a:pPr marL="0" marR="168275" algn="ctr">
                        <a:lnSpc>
                          <a:spcPct val="105000"/>
                        </a:lnSpc>
                        <a:spcBef>
                          <a:spcPts val="5"/>
                        </a:spcBef>
                        <a:spcAft>
                          <a:spcPts val="0"/>
                        </a:spcAft>
                      </a:pPr>
                      <a:r>
                        <a:rPr lang="en-US" sz="2400" kern="100" spc="-20" dirty="0">
                          <a:effectLst/>
                          <a:latin typeface="+mn-lt"/>
                          <a:cs typeface="Calibri" panose="020F0502020204030204" pitchFamily="34" charset="0"/>
                        </a:rPr>
                        <a:t>Level</a:t>
                      </a:r>
                      <a:endParaRPr lang="en-US" sz="240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2400" kern="100" spc="-20" dirty="0">
                          <a:effectLst/>
                          <a:latin typeface="+mn-lt"/>
                          <a:cs typeface="Calibri" panose="020F0502020204030204" pitchFamily="34" charset="0"/>
                        </a:rPr>
                        <a:t>Descriptor</a:t>
                      </a:r>
                      <a:endParaRPr lang="en-US" sz="240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2400" kern="100" spc="-20" dirty="0">
                          <a:effectLst/>
                          <a:latin typeface="+mn-lt"/>
                          <a:cs typeface="Calibri" panose="020F0502020204030204" pitchFamily="34" charset="0"/>
                        </a:rPr>
                        <a:t>Impact</a:t>
                      </a:r>
                      <a:endParaRPr lang="en-US" sz="240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2723952371"/>
                  </a:ext>
                </a:extLst>
              </a:tr>
              <a:tr h="726951">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5</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solidFill>
                            <a:schemeClr val="bg1"/>
                          </a:solidFill>
                          <a:effectLst/>
                          <a:latin typeface="+mn-lt"/>
                          <a:cs typeface="Calibri" panose="020F0502020204030204" pitchFamily="34" charset="0"/>
                        </a:rPr>
                        <a:t>Much higher/much more than anticipated</a:t>
                      </a:r>
                      <a:br>
                        <a:rPr lang="en-US" sz="1800" b="0" kern="100" spc="-20" dirty="0">
                          <a:solidFill>
                            <a:schemeClr val="bg1"/>
                          </a:solidFill>
                          <a:effectLst/>
                          <a:latin typeface="+mn-lt"/>
                          <a:cs typeface="Calibri" panose="020F0502020204030204" pitchFamily="34" charset="0"/>
                        </a:rPr>
                      </a:br>
                      <a:r>
                        <a:rPr lang="en-US" sz="1800" b="0" kern="100" spc="-20" dirty="0">
                          <a:solidFill>
                            <a:schemeClr val="bg1"/>
                          </a:solidFill>
                          <a:effectLst/>
                          <a:latin typeface="+mn-lt"/>
                          <a:cs typeface="Calibri" panose="020F0502020204030204" pitchFamily="34" charset="0"/>
                        </a:rPr>
                        <a:t>outcome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Strong Impact</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33589171"/>
                  </a:ext>
                </a:extLst>
              </a:tr>
              <a:tr h="726951">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4</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solidFill>
                            <a:schemeClr val="bg1"/>
                          </a:solidFill>
                          <a:effectLst/>
                          <a:latin typeface="+mn-lt"/>
                          <a:cs typeface="Calibri" panose="020F0502020204030204" pitchFamily="34" charset="0"/>
                        </a:rPr>
                        <a:t>Higher/somewhat more than anticipated</a:t>
                      </a:r>
                      <a:br>
                        <a:rPr lang="en-US" sz="1800" b="0" kern="100" spc="-20" dirty="0">
                          <a:solidFill>
                            <a:schemeClr val="bg1"/>
                          </a:solidFill>
                          <a:effectLst/>
                          <a:latin typeface="+mn-lt"/>
                          <a:cs typeface="Calibri" panose="020F0502020204030204" pitchFamily="34" charset="0"/>
                        </a:rPr>
                      </a:br>
                      <a:r>
                        <a:rPr lang="en-US" sz="1800" b="0" kern="100" spc="-20" dirty="0">
                          <a:solidFill>
                            <a:schemeClr val="bg1"/>
                          </a:solidFill>
                          <a:effectLst/>
                          <a:latin typeface="+mn-lt"/>
                          <a:cs typeface="Calibri" panose="020F0502020204030204" pitchFamily="34" charset="0"/>
                        </a:rPr>
                        <a:t>outcome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Moderate impact</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561249308"/>
                  </a:ext>
                </a:extLst>
              </a:tr>
              <a:tr h="608050">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3</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solidFill>
                            <a:schemeClr val="bg1"/>
                          </a:solidFill>
                          <a:effectLst/>
                          <a:latin typeface="+mn-lt"/>
                          <a:cs typeface="Calibri" panose="020F0502020204030204" pitchFamily="34" charset="0"/>
                        </a:rPr>
                        <a:t>Projected level of performance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Mild impact</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3637089088"/>
                  </a:ext>
                </a:extLst>
              </a:tr>
              <a:tr h="541583">
                <a:tc>
                  <a:txBody>
                    <a:bodyPr/>
                    <a:lstStyle/>
                    <a:p>
                      <a:pPr marL="0" marR="168275" algn="ctr">
                        <a:lnSpc>
                          <a:spcPct val="105000"/>
                        </a:lnSpc>
                        <a:spcBef>
                          <a:spcPts val="5"/>
                        </a:spcBef>
                        <a:spcAft>
                          <a:spcPts val="0"/>
                        </a:spcAft>
                      </a:pPr>
                      <a:r>
                        <a:rPr lang="en-US" sz="2400" b="1" u="sng" kern="100" spc="-20" dirty="0">
                          <a:effectLst/>
                          <a:latin typeface="+mn-lt"/>
                          <a:cs typeface="Calibri" panose="020F0502020204030204" pitchFamily="34" charset="0"/>
                        </a:rPr>
                        <a:t>2</a:t>
                      </a:r>
                      <a:endParaRPr lang="en-US" sz="2400" b="1" u="sng"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2400" b="1" u="sng" kern="100" spc="-20" dirty="0">
                          <a:solidFill>
                            <a:schemeClr val="bg1"/>
                          </a:solidFill>
                          <a:effectLst/>
                          <a:latin typeface="+mn-lt"/>
                          <a:cs typeface="Calibri" panose="020F0502020204030204" pitchFamily="34" charset="0"/>
                        </a:rPr>
                        <a:t>Somewhat less than anticipated outcome</a:t>
                      </a:r>
                      <a:endParaRPr lang="en-US" sz="2400" b="1" u="sng"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2400" b="1" u="sng" kern="100" spc="-20" dirty="0">
                          <a:effectLst/>
                          <a:latin typeface="+mn-lt"/>
                          <a:cs typeface="Calibri" panose="020F0502020204030204" pitchFamily="34" charset="0"/>
                        </a:rPr>
                        <a:t>Baseline</a:t>
                      </a:r>
                      <a:endParaRPr lang="en-US" sz="2400" b="1" u="sng"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1691285341"/>
                  </a:ext>
                </a:extLst>
              </a:tr>
              <a:tr h="726951">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1</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Much less that than anticipated outcome</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spc="-20" dirty="0">
                          <a:effectLst/>
                          <a:latin typeface="+mn-lt"/>
                          <a:cs typeface="Calibri" panose="020F0502020204030204" pitchFamily="34" charset="0"/>
                        </a:rPr>
                        <a:t>No impact</a:t>
                      </a:r>
                      <a:endParaRPr lang="en-US" sz="18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2533210129"/>
                  </a:ext>
                </a:extLst>
              </a:tr>
            </a:tbl>
          </a:graphicData>
        </a:graphic>
      </p:graphicFrame>
      <p:sp>
        <p:nvSpPr>
          <p:cNvPr id="6" name="TextBox 5">
            <a:extLst>
              <a:ext uri="{FF2B5EF4-FFF2-40B4-BE49-F238E27FC236}">
                <a16:creationId xmlns:a16="http://schemas.microsoft.com/office/drawing/2014/main" id="{E285446D-21B4-172D-8E92-A4D8250441CC}"/>
              </a:ext>
            </a:extLst>
          </p:cNvPr>
          <p:cNvSpPr txBox="1"/>
          <p:nvPr/>
        </p:nvSpPr>
        <p:spPr>
          <a:xfrm>
            <a:off x="904124" y="5163718"/>
            <a:ext cx="9965934" cy="1231106"/>
          </a:xfrm>
          <a:prstGeom prst="rect">
            <a:avLst/>
          </a:prstGeom>
          <a:noFill/>
        </p:spPr>
        <p:txBody>
          <a:bodyPr wrap="square">
            <a:spAutoFit/>
          </a:bodyPr>
          <a:lstStyle/>
          <a:p>
            <a:pPr marR="0" lvl="0">
              <a:spcBef>
                <a:spcPts val="1200"/>
              </a:spcBef>
              <a:spcAft>
                <a:spcPts val="1200"/>
              </a:spcAft>
            </a:pPr>
            <a:r>
              <a:rPr lang="en-US" sz="1800" kern="100" dirty="0">
                <a:solidFill>
                  <a:srgbClr val="132416"/>
                </a:solidFill>
                <a:effectLst/>
                <a:ea typeface="Calibri" panose="020F0502020204030204" pitchFamily="34" charset="0"/>
                <a:cs typeface="Calibri" panose="020F0502020204030204" pitchFamily="34" charset="0"/>
              </a:rPr>
              <a:t>Individuals should be provided with a blank coaching measure document so that they, along with their coach, can input their specific goals, utilizing the S.M.A.R.T. goal format.</a:t>
            </a:r>
          </a:p>
          <a:p>
            <a:pPr marR="0" lvl="0">
              <a:spcBef>
                <a:spcPts val="1200"/>
              </a:spcBef>
              <a:spcAft>
                <a:spcPts val="1200"/>
              </a:spcAft>
            </a:pPr>
            <a:r>
              <a:rPr lang="en-US" kern="100" dirty="0">
                <a:solidFill>
                  <a:srgbClr val="132416"/>
                </a:solidFill>
                <a:ea typeface="Calibri" panose="020F0502020204030204" pitchFamily="34" charset="0"/>
                <a:cs typeface="Calibri" panose="020F0502020204030204" pitchFamily="34" charset="0"/>
              </a:rPr>
              <a:t>Typically, 3-4 goals are selected.</a:t>
            </a:r>
            <a:endParaRPr lang="en-US" sz="1800" kern="100" dirty="0">
              <a:solidFill>
                <a:srgbClr val="132416"/>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5499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381EB-DCD2-4AFD-5CD1-08DE5F52E345}"/>
              </a:ext>
            </a:extLst>
          </p:cNvPr>
          <p:cNvSpPr txBox="1">
            <a:spLocks noGrp="1"/>
          </p:cNvSpPr>
          <p:nvPr>
            <p:ph type="title" idx="4294967295"/>
          </p:nvPr>
        </p:nvSpPr>
        <p:spPr>
          <a:xfrm>
            <a:off x="401779" y="180109"/>
            <a:ext cx="8421986" cy="80021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F9F"/>
                </a:solidFill>
                <a:effectLst/>
                <a:uLnTx/>
                <a:uFillTx/>
                <a:latin typeface="+mj-lt"/>
                <a:ea typeface="+mn-ea"/>
                <a:cs typeface="Calibri" panose="020F0502020204030204" pitchFamily="34" charset="0"/>
              </a:rPr>
              <a:t>Coaching Measures via Goal Attainment Scaling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j-lt"/>
              <a:ea typeface="+mn-ea"/>
              <a:cs typeface="+mn-cs"/>
            </a:endParaRPr>
          </a:p>
        </p:txBody>
      </p:sp>
      <p:graphicFrame>
        <p:nvGraphicFramePr>
          <p:cNvPr id="2" name="Table 1">
            <a:extLst>
              <a:ext uri="{FF2B5EF4-FFF2-40B4-BE49-F238E27FC236}">
                <a16:creationId xmlns:a16="http://schemas.microsoft.com/office/drawing/2014/main" id="{8DF7B6EF-C970-CDCF-0615-614B86FAD83C}"/>
              </a:ext>
            </a:extLst>
          </p:cNvPr>
          <p:cNvGraphicFramePr>
            <a:graphicFrameLocks noGrp="1"/>
          </p:cNvGraphicFramePr>
          <p:nvPr>
            <p:extLst>
              <p:ext uri="{D42A27DB-BD31-4B8C-83A1-F6EECF244321}">
                <p14:modId xmlns:p14="http://schemas.microsoft.com/office/powerpoint/2010/main" val="3843123990"/>
              </p:ext>
            </p:extLst>
          </p:nvPr>
        </p:nvGraphicFramePr>
        <p:xfrm>
          <a:off x="768807" y="1386465"/>
          <a:ext cx="10446561" cy="4687652"/>
        </p:xfrm>
        <a:graphic>
          <a:graphicData uri="http://schemas.openxmlformats.org/drawingml/2006/table">
            <a:tbl>
              <a:tblPr firstRow="1" firstCol="1" lastRow="1" lastCol="1" bandRow="1" bandCol="1">
                <a:tableStyleId>{5C22544A-7EE6-4342-B048-85BDC9FD1C3A}</a:tableStyleId>
              </a:tblPr>
              <a:tblGrid>
                <a:gridCol w="1075060">
                  <a:extLst>
                    <a:ext uri="{9D8B030D-6E8A-4147-A177-3AD203B41FA5}">
                      <a16:colId xmlns:a16="http://schemas.microsoft.com/office/drawing/2014/main" val="3233059826"/>
                    </a:ext>
                  </a:extLst>
                </a:gridCol>
                <a:gridCol w="3032346">
                  <a:extLst>
                    <a:ext uri="{9D8B030D-6E8A-4147-A177-3AD203B41FA5}">
                      <a16:colId xmlns:a16="http://schemas.microsoft.com/office/drawing/2014/main" val="1388489313"/>
                    </a:ext>
                  </a:extLst>
                </a:gridCol>
                <a:gridCol w="4068566">
                  <a:extLst>
                    <a:ext uri="{9D8B030D-6E8A-4147-A177-3AD203B41FA5}">
                      <a16:colId xmlns:a16="http://schemas.microsoft.com/office/drawing/2014/main" val="948884730"/>
                    </a:ext>
                  </a:extLst>
                </a:gridCol>
                <a:gridCol w="2270589">
                  <a:extLst>
                    <a:ext uri="{9D8B030D-6E8A-4147-A177-3AD203B41FA5}">
                      <a16:colId xmlns:a16="http://schemas.microsoft.com/office/drawing/2014/main" val="4202577430"/>
                    </a:ext>
                  </a:extLst>
                </a:gridCol>
              </a:tblGrid>
              <a:tr h="408127">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Level</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Descriptor</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S.M.A.R.T. Goal Format</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Impact</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2361839011"/>
                  </a:ext>
                </a:extLst>
              </a:tr>
              <a:tr h="826053">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5</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l">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Much more than anticipated outcome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4465" algn="l">
                        <a:lnSpc>
                          <a:spcPct val="11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High Impact</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986476121"/>
                  </a:ext>
                </a:extLst>
              </a:tr>
              <a:tr h="900683">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4</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l">
                        <a:lnSpc>
                          <a:spcPct val="115000"/>
                        </a:lnSpc>
                        <a:spcBef>
                          <a:spcPts val="5"/>
                        </a:spcBef>
                        <a:spcAft>
                          <a:spcPts val="0"/>
                        </a:spcAft>
                      </a:pPr>
                      <a:r>
                        <a:rPr lang="en-US" sz="1800" b="0" kern="100" dirty="0">
                          <a:solidFill>
                            <a:schemeClr val="bg1"/>
                          </a:solidFill>
                          <a:effectLst/>
                          <a:latin typeface="+mn-lt"/>
                          <a:cs typeface="Calibri" panose="020F0502020204030204" pitchFamily="34" charset="0"/>
                        </a:rPr>
                        <a:t>Somewhat more than anticipated outcome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4465" algn="l">
                        <a:lnSpc>
                          <a:spcPct val="10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Moderate Impact</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648366894"/>
                  </a:ext>
                </a:extLst>
              </a:tr>
              <a:tr h="826053">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3</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l">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Projected level of performance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4465" algn="l">
                        <a:lnSpc>
                          <a:spcPct val="10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Mild Impact</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439187108"/>
                  </a:ext>
                </a:extLst>
              </a:tr>
              <a:tr h="900683">
                <a:tc>
                  <a:txBody>
                    <a:bodyPr/>
                    <a:lstStyle/>
                    <a:p>
                      <a:pPr marL="0" marR="168275" algn="ctr">
                        <a:lnSpc>
                          <a:spcPct val="105000"/>
                        </a:lnSpc>
                        <a:spcBef>
                          <a:spcPts val="5"/>
                        </a:spcBef>
                        <a:spcAft>
                          <a:spcPts val="0"/>
                        </a:spcAft>
                      </a:pPr>
                      <a:r>
                        <a:rPr lang="en-US" sz="1800" b="1" kern="100" dirty="0">
                          <a:solidFill>
                            <a:schemeClr val="bg1"/>
                          </a:solidFill>
                          <a:effectLst/>
                          <a:latin typeface="+mn-lt"/>
                          <a:cs typeface="Calibri" panose="020F0502020204030204" pitchFamily="34" charset="0"/>
                        </a:rPr>
                        <a:t>2</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l">
                        <a:lnSpc>
                          <a:spcPct val="115000"/>
                        </a:lnSpc>
                        <a:spcBef>
                          <a:spcPts val="5"/>
                        </a:spcBef>
                        <a:spcAft>
                          <a:spcPts val="0"/>
                        </a:spcAft>
                      </a:pPr>
                      <a:r>
                        <a:rPr lang="en-US" sz="1800" b="1" kern="100" dirty="0">
                          <a:solidFill>
                            <a:schemeClr val="bg1"/>
                          </a:solidFill>
                          <a:effectLst/>
                          <a:latin typeface="+mn-lt"/>
                          <a:cs typeface="Calibri" panose="020F0502020204030204" pitchFamily="34" charset="0"/>
                        </a:rPr>
                        <a:t>Somewhat less than anticipated outcome</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4465" algn="l">
                        <a:lnSpc>
                          <a:spcPct val="105000"/>
                        </a:lnSpc>
                        <a:spcBef>
                          <a:spcPts val="5"/>
                        </a:spcBef>
                        <a:spcAft>
                          <a:spcPts val="4800"/>
                        </a:spcAft>
                      </a:pPr>
                      <a:r>
                        <a:rPr lang="en-US" sz="1800" b="1" kern="100" dirty="0">
                          <a:solidFill>
                            <a:schemeClr val="bg1"/>
                          </a:solidFill>
                          <a:effectLst/>
                          <a:latin typeface="+mn-lt"/>
                          <a:cs typeface="Calibri" panose="020F0502020204030204" pitchFamily="34" charset="0"/>
                        </a:rPr>
                        <a:t> </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1" kern="100" dirty="0">
                          <a:solidFill>
                            <a:schemeClr val="bg1"/>
                          </a:solidFill>
                          <a:effectLst/>
                          <a:latin typeface="+mn-lt"/>
                          <a:cs typeface="Calibri" panose="020F0502020204030204" pitchFamily="34" charset="0"/>
                        </a:rPr>
                        <a:t>Baseline</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738929362"/>
                  </a:ext>
                </a:extLst>
              </a:tr>
              <a:tr h="826053">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1</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l">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Much less than anticipated outcome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4465" algn="l">
                        <a:lnSpc>
                          <a:spcPct val="10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No Progress</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extLst>
                  <a:ext uri="{0D108BD9-81ED-4DB2-BD59-A6C34878D82A}">
                    <a16:rowId xmlns:a16="http://schemas.microsoft.com/office/drawing/2014/main" val="4118028425"/>
                  </a:ext>
                </a:extLst>
              </a:tr>
            </a:tbl>
          </a:graphicData>
        </a:graphic>
      </p:graphicFrame>
      <p:sp>
        <p:nvSpPr>
          <p:cNvPr id="7" name="TextBox 6">
            <a:extLst>
              <a:ext uri="{FF2B5EF4-FFF2-40B4-BE49-F238E27FC236}">
                <a16:creationId xmlns:a16="http://schemas.microsoft.com/office/drawing/2014/main" id="{4519FA99-0F80-486C-9AE6-2354527B22CD}"/>
              </a:ext>
            </a:extLst>
          </p:cNvPr>
          <p:cNvSpPr txBox="1"/>
          <p:nvPr/>
        </p:nvSpPr>
        <p:spPr>
          <a:xfrm>
            <a:off x="401779" y="805395"/>
            <a:ext cx="11180618" cy="363048"/>
          </a:xfrm>
          <a:prstGeom prst="rect">
            <a:avLst/>
          </a:prstGeom>
          <a:noFill/>
        </p:spPr>
        <p:txBody>
          <a:bodyPr wrap="square">
            <a:spAutoFit/>
          </a:bodyPr>
          <a:lstStyle/>
          <a:p>
            <a:pPr marL="0" marR="164465">
              <a:lnSpc>
                <a:spcPct val="105000"/>
              </a:lnSpc>
              <a:spcBef>
                <a:spcPts val="1200"/>
              </a:spcBef>
              <a:spcAft>
                <a:spcPts val="1200"/>
              </a:spcAft>
            </a:pPr>
            <a:r>
              <a:rPr lang="en-US" sz="1800" b="1" i="1" dirty="0">
                <a:solidFill>
                  <a:srgbClr val="132416"/>
                </a:solidFill>
                <a:effectLst/>
                <a:ea typeface="Times New Roman" panose="02020603050405020304" pitchFamily="18" charset="0"/>
                <a:cs typeface="Calibri" panose="020F0502020204030204" pitchFamily="34" charset="0"/>
              </a:rPr>
              <a:t>Statement: </a:t>
            </a:r>
            <a:r>
              <a:rPr lang="en-US" sz="1800" i="1" dirty="0">
                <a:solidFill>
                  <a:srgbClr val="132416"/>
                </a:solidFill>
                <a:effectLst/>
                <a:ea typeface="Times New Roman" panose="02020603050405020304" pitchFamily="18" charset="0"/>
                <a:cs typeface="Calibri" panose="020F0502020204030204" pitchFamily="34" charset="0"/>
              </a:rPr>
              <a:t>I want to improve my ability to apply trauma-informed care when working with persons served.</a:t>
            </a:r>
            <a:endParaRPr lang="en-US" sz="1800" dirty="0">
              <a:solidFill>
                <a:srgbClr val="132416"/>
              </a:solidFill>
              <a:effectLs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58080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E764-361A-A39D-E6E9-AE803FCEED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ACACED-DBED-6239-ABFB-15763BE1F46A}"/>
              </a:ext>
            </a:extLst>
          </p:cNvPr>
          <p:cNvSpPr txBox="1">
            <a:spLocks noGrp="1"/>
          </p:cNvSpPr>
          <p:nvPr>
            <p:ph type="title" idx="4294967295"/>
          </p:nvPr>
        </p:nvSpPr>
        <p:spPr>
          <a:xfrm>
            <a:off x="290266" y="180109"/>
            <a:ext cx="1095620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F9F"/>
                </a:solidFill>
                <a:effectLst/>
                <a:uLnTx/>
                <a:uFillTx/>
                <a:latin typeface="+mj-lt"/>
                <a:ea typeface="+mn-ea"/>
                <a:cs typeface="Calibri" panose="020F0502020204030204" pitchFamily="34" charset="0"/>
              </a:rPr>
              <a:t>Coaching Measures via Goal Attainment Scaling – S.M.A.R.T. Goal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tx1"/>
              </a:solidFill>
              <a:effectLst/>
              <a:uLnTx/>
              <a:uFillTx/>
              <a:latin typeface="+mj-lt"/>
              <a:ea typeface="+mn-ea"/>
              <a:cs typeface="+mn-cs"/>
            </a:endParaRPr>
          </a:p>
        </p:txBody>
      </p:sp>
      <p:sp>
        <p:nvSpPr>
          <p:cNvPr id="7" name="TextBox 6">
            <a:extLst>
              <a:ext uri="{FF2B5EF4-FFF2-40B4-BE49-F238E27FC236}">
                <a16:creationId xmlns:a16="http://schemas.microsoft.com/office/drawing/2014/main" id="{4834A291-DD1F-C4C3-28CD-653159B615C4}"/>
              </a:ext>
            </a:extLst>
          </p:cNvPr>
          <p:cNvSpPr txBox="1"/>
          <p:nvPr/>
        </p:nvSpPr>
        <p:spPr>
          <a:xfrm>
            <a:off x="248918" y="715576"/>
            <a:ext cx="11694163" cy="363048"/>
          </a:xfrm>
          <a:prstGeom prst="rect">
            <a:avLst/>
          </a:prstGeom>
          <a:noFill/>
        </p:spPr>
        <p:txBody>
          <a:bodyPr wrap="square">
            <a:spAutoFit/>
          </a:bodyPr>
          <a:lstStyle/>
          <a:p>
            <a:pPr marL="0" marR="164465">
              <a:lnSpc>
                <a:spcPct val="105000"/>
              </a:lnSpc>
              <a:spcBef>
                <a:spcPts val="1200"/>
              </a:spcBef>
              <a:spcAft>
                <a:spcPts val="1200"/>
              </a:spcAft>
            </a:pPr>
            <a:r>
              <a:rPr lang="en-US" sz="1800" b="1" i="1" dirty="0">
                <a:solidFill>
                  <a:srgbClr val="132416"/>
                </a:solidFill>
                <a:effectLst/>
                <a:ea typeface="Times New Roman" panose="02020603050405020304" pitchFamily="18" charset="0"/>
                <a:cs typeface="Calibri" panose="020F0502020204030204" pitchFamily="34" charset="0"/>
              </a:rPr>
              <a:t>Statement: </a:t>
            </a:r>
            <a:r>
              <a:rPr lang="en-US" sz="1800" i="1" dirty="0">
                <a:solidFill>
                  <a:srgbClr val="132416"/>
                </a:solidFill>
                <a:effectLst/>
                <a:ea typeface="Times New Roman" panose="02020603050405020304" pitchFamily="18" charset="0"/>
                <a:cs typeface="Calibri" panose="020F0502020204030204" pitchFamily="34" charset="0"/>
              </a:rPr>
              <a:t>I want to improve my ability to apply trauma-informed care when working with persons served.</a:t>
            </a:r>
            <a:endParaRPr lang="en-US" sz="1800" dirty="0">
              <a:solidFill>
                <a:srgbClr val="132416"/>
              </a:solidFill>
              <a:effectLst/>
              <a:ea typeface="Times New Roman" panose="02020603050405020304" pitchFamily="18"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4FE07F53-DA68-CE63-8FA8-05736A39CFEF}"/>
              </a:ext>
            </a:extLst>
          </p:cNvPr>
          <p:cNvGraphicFramePr>
            <a:graphicFrameLocks noGrp="1"/>
          </p:cNvGraphicFramePr>
          <p:nvPr>
            <p:extLst>
              <p:ext uri="{D42A27DB-BD31-4B8C-83A1-F6EECF244321}">
                <p14:modId xmlns:p14="http://schemas.microsoft.com/office/powerpoint/2010/main" val="259166068"/>
              </p:ext>
            </p:extLst>
          </p:nvPr>
        </p:nvGraphicFramePr>
        <p:xfrm>
          <a:off x="580197" y="1127244"/>
          <a:ext cx="10873509" cy="4786877"/>
        </p:xfrm>
        <a:graphic>
          <a:graphicData uri="http://schemas.openxmlformats.org/drawingml/2006/table">
            <a:tbl>
              <a:tblPr firstRow="1" firstCol="1" lastRow="1" lastCol="1" bandRow="1" bandCol="1">
                <a:tableStyleId>{5C22544A-7EE6-4342-B048-85BDC9FD1C3A}</a:tableStyleId>
              </a:tblPr>
              <a:tblGrid>
                <a:gridCol w="847158">
                  <a:extLst>
                    <a:ext uri="{9D8B030D-6E8A-4147-A177-3AD203B41FA5}">
                      <a16:colId xmlns:a16="http://schemas.microsoft.com/office/drawing/2014/main" val="3233059826"/>
                    </a:ext>
                  </a:extLst>
                </a:gridCol>
                <a:gridCol w="2271342">
                  <a:extLst>
                    <a:ext uri="{9D8B030D-6E8A-4147-A177-3AD203B41FA5}">
                      <a16:colId xmlns:a16="http://schemas.microsoft.com/office/drawing/2014/main" val="1388489313"/>
                    </a:ext>
                  </a:extLst>
                </a:gridCol>
                <a:gridCol w="6000107">
                  <a:extLst>
                    <a:ext uri="{9D8B030D-6E8A-4147-A177-3AD203B41FA5}">
                      <a16:colId xmlns:a16="http://schemas.microsoft.com/office/drawing/2014/main" val="948884730"/>
                    </a:ext>
                  </a:extLst>
                </a:gridCol>
                <a:gridCol w="1754902">
                  <a:extLst>
                    <a:ext uri="{9D8B030D-6E8A-4147-A177-3AD203B41FA5}">
                      <a16:colId xmlns:a16="http://schemas.microsoft.com/office/drawing/2014/main" val="4202577430"/>
                    </a:ext>
                  </a:extLst>
                </a:gridCol>
              </a:tblGrid>
              <a:tr h="387901">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Level</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Descriptor</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S.M.A.R.T. Goal Format</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kern="100" dirty="0">
                          <a:solidFill>
                            <a:schemeClr val="bg1"/>
                          </a:solidFill>
                          <a:effectLst/>
                          <a:latin typeface="+mn-lt"/>
                          <a:cs typeface="Calibri" panose="020F0502020204030204" pitchFamily="34" charset="0"/>
                        </a:rPr>
                        <a:t>Impact</a:t>
                      </a:r>
                      <a:endParaRPr lang="en-US" sz="18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2361839011"/>
                  </a:ext>
                </a:extLst>
              </a:tr>
              <a:tr h="667287">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5</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Much more than anticipated outcome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4465">
                        <a:lnSpc>
                          <a:spcPct val="11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High Impact</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986476121"/>
                  </a:ext>
                </a:extLst>
              </a:tr>
              <a:tr h="894283">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4</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15000"/>
                        </a:lnSpc>
                        <a:spcBef>
                          <a:spcPts val="5"/>
                        </a:spcBef>
                        <a:spcAft>
                          <a:spcPts val="0"/>
                        </a:spcAft>
                      </a:pPr>
                      <a:r>
                        <a:rPr lang="en-US" sz="1800" b="0" kern="100" dirty="0">
                          <a:solidFill>
                            <a:schemeClr val="bg1"/>
                          </a:solidFill>
                          <a:effectLst/>
                          <a:latin typeface="+mn-lt"/>
                          <a:cs typeface="Calibri" panose="020F0502020204030204" pitchFamily="34" charset="0"/>
                        </a:rPr>
                        <a:t>Somewhat more than anticipated outcome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4465">
                        <a:lnSpc>
                          <a:spcPct val="10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Moderate Impact</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648366894"/>
                  </a:ext>
                </a:extLst>
              </a:tr>
              <a:tr h="606727">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3</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Projected level of performance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4465">
                        <a:lnSpc>
                          <a:spcPct val="10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Mild Impact</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439187108"/>
                  </a:ext>
                </a:extLst>
              </a:tr>
              <a:tr h="1381131">
                <a:tc>
                  <a:txBody>
                    <a:bodyPr/>
                    <a:lstStyle/>
                    <a:p>
                      <a:pPr marL="0" marR="168275" algn="ctr">
                        <a:lnSpc>
                          <a:spcPct val="105000"/>
                        </a:lnSpc>
                        <a:spcBef>
                          <a:spcPts val="5"/>
                        </a:spcBef>
                        <a:spcAft>
                          <a:spcPts val="0"/>
                        </a:spcAft>
                      </a:pPr>
                      <a:r>
                        <a:rPr lang="en-US" sz="1800" b="1" kern="100" dirty="0">
                          <a:solidFill>
                            <a:schemeClr val="bg1"/>
                          </a:solidFill>
                          <a:effectLst/>
                          <a:latin typeface="+mn-lt"/>
                          <a:cs typeface="Calibri" panose="020F0502020204030204" pitchFamily="34" charset="0"/>
                        </a:rPr>
                        <a:t>2</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15000"/>
                        </a:lnSpc>
                        <a:spcBef>
                          <a:spcPts val="5"/>
                        </a:spcBef>
                        <a:spcAft>
                          <a:spcPts val="0"/>
                        </a:spcAft>
                      </a:pPr>
                      <a:r>
                        <a:rPr lang="en-US" sz="1800" b="1" kern="100" dirty="0">
                          <a:solidFill>
                            <a:schemeClr val="bg1"/>
                          </a:solidFill>
                          <a:effectLst/>
                          <a:latin typeface="+mn-lt"/>
                          <a:cs typeface="Calibri" panose="020F0502020204030204" pitchFamily="34" charset="0"/>
                        </a:rPr>
                        <a:t>Somewhat less than anticipated outcome</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4465">
                        <a:lnSpc>
                          <a:spcPct val="105000"/>
                        </a:lnSpc>
                        <a:spcBef>
                          <a:spcPts val="5"/>
                        </a:spcBef>
                        <a:spcAft>
                          <a:spcPts val="4800"/>
                        </a:spcAft>
                      </a:pPr>
                      <a:r>
                        <a:rPr lang="en-US" sz="1800" b="1" kern="100" dirty="0">
                          <a:solidFill>
                            <a:schemeClr val="bg1"/>
                          </a:solidFill>
                          <a:effectLst/>
                          <a:latin typeface="+mn-lt"/>
                          <a:cs typeface="Calibri" panose="020F0502020204030204" pitchFamily="34" charset="0"/>
                        </a:rPr>
                        <a:t> I am not demonstrating the ability to promote a sense of safety and trustworthiness by being respectful, honest, clear, and responsive to persons served and I am using these skills less than 50% of the time as evidenced by my supervisor.</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b="1" kern="100" dirty="0">
                          <a:solidFill>
                            <a:schemeClr val="bg1"/>
                          </a:solidFill>
                          <a:effectLst/>
                          <a:latin typeface="+mn-lt"/>
                          <a:cs typeface="Calibri" panose="020F0502020204030204" pitchFamily="34" charset="0"/>
                        </a:rPr>
                        <a:t>Baseline</a:t>
                      </a:r>
                      <a:endParaRPr lang="en-US" sz="18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738929362"/>
                  </a:ext>
                </a:extLst>
              </a:tr>
              <a:tr h="785114">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1</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Much less than anticipated outcome</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4465">
                        <a:lnSpc>
                          <a:spcPct val="105000"/>
                        </a:lnSpc>
                        <a:spcBef>
                          <a:spcPts val="5"/>
                        </a:spcBef>
                        <a:spcAft>
                          <a:spcPts val="4800"/>
                        </a:spcAft>
                      </a:pPr>
                      <a:r>
                        <a:rPr lang="en-US" sz="1800" b="0" kern="100" dirty="0">
                          <a:solidFill>
                            <a:schemeClr val="bg1"/>
                          </a:solidFill>
                          <a:effectLst/>
                          <a:latin typeface="+mn-lt"/>
                          <a:cs typeface="Calibri" panose="020F0502020204030204" pitchFamily="34" charset="0"/>
                        </a:rPr>
                        <a:t> </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800" b="0" kern="100" dirty="0">
                          <a:solidFill>
                            <a:schemeClr val="bg1"/>
                          </a:solidFill>
                          <a:effectLst/>
                          <a:latin typeface="+mn-lt"/>
                          <a:cs typeface="Calibri" panose="020F0502020204030204" pitchFamily="34" charset="0"/>
                        </a:rPr>
                        <a:t>No Progress</a:t>
                      </a:r>
                      <a:endParaRPr lang="en-US" sz="1800" b="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4118028425"/>
                  </a:ext>
                </a:extLst>
              </a:tr>
            </a:tbl>
          </a:graphicData>
        </a:graphic>
      </p:graphicFrame>
      <p:sp>
        <p:nvSpPr>
          <p:cNvPr id="5" name="TextBox 4">
            <a:extLst>
              <a:ext uri="{FF2B5EF4-FFF2-40B4-BE49-F238E27FC236}">
                <a16:creationId xmlns:a16="http://schemas.microsoft.com/office/drawing/2014/main" id="{5BA06F0C-7987-2E2F-D126-9A7F89F7D55A}"/>
              </a:ext>
            </a:extLst>
          </p:cNvPr>
          <p:cNvSpPr txBox="1"/>
          <p:nvPr/>
        </p:nvSpPr>
        <p:spPr>
          <a:xfrm>
            <a:off x="497502" y="5934670"/>
            <a:ext cx="10956204" cy="923330"/>
          </a:xfrm>
          <a:prstGeom prst="rect">
            <a:avLst/>
          </a:prstGeom>
          <a:noFill/>
        </p:spPr>
        <p:txBody>
          <a:bodyPr wrap="square">
            <a:spAutoFit/>
          </a:bodyPr>
          <a:lstStyle/>
          <a:p>
            <a:r>
              <a:rPr lang="en-US" sz="1800" dirty="0">
                <a:ea typeface="Calibri" panose="020F0502020204030204" pitchFamily="34" charset="0"/>
              </a:rPr>
              <a:t>Scores for each goal may stand alone (level) as seen here or they may be grouped to determine an overall score. Using this example, we are showing that we always start with where the individual is at their described baseline.</a:t>
            </a:r>
            <a:endParaRPr lang="en-US" dirty="0"/>
          </a:p>
        </p:txBody>
      </p:sp>
    </p:spTree>
    <p:extLst>
      <p:ext uri="{BB962C8B-B14F-4D97-AF65-F5344CB8AC3E}">
        <p14:creationId xmlns:p14="http://schemas.microsoft.com/office/powerpoint/2010/main" val="3952820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637A3-0A95-1BAF-8A3C-B668162A201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0AD77DA-7EDB-A553-C15C-55BE17B87323}"/>
              </a:ext>
            </a:extLst>
          </p:cNvPr>
          <p:cNvSpPr txBox="1">
            <a:spLocks noGrp="1"/>
          </p:cNvSpPr>
          <p:nvPr>
            <p:ph type="title" idx="4294967295"/>
          </p:nvPr>
        </p:nvSpPr>
        <p:spPr>
          <a:xfrm>
            <a:off x="415631" y="63127"/>
            <a:ext cx="1136073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100000"/>
              </a:lnSpc>
              <a:spcBef>
                <a:spcPts val="0"/>
              </a:spcBef>
              <a:defRPr/>
            </a:pPr>
            <a:r>
              <a:rPr lang="en-US" sz="2400" b="1" dirty="0">
                <a:solidFill>
                  <a:srgbClr val="000F9F"/>
                </a:solidFill>
                <a:latin typeface="+mj-lt"/>
                <a:cs typeface="Calibri" panose="020F0502020204030204" pitchFamily="34" charset="0"/>
              </a:rPr>
              <a:t>Coaching Measures via Goal Attainment Scaling - Baseline</a:t>
            </a:r>
            <a:endParaRPr kumimoji="0" lang="en-US" sz="2400" b="0" i="1"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p:txBody>
      </p:sp>
      <p:graphicFrame>
        <p:nvGraphicFramePr>
          <p:cNvPr id="3" name="Table 2">
            <a:extLst>
              <a:ext uri="{FF2B5EF4-FFF2-40B4-BE49-F238E27FC236}">
                <a16:creationId xmlns:a16="http://schemas.microsoft.com/office/drawing/2014/main" id="{4F21ECB2-4860-87D6-A7CE-DC59725C0F1E}"/>
              </a:ext>
            </a:extLst>
          </p:cNvPr>
          <p:cNvGraphicFramePr>
            <a:graphicFrameLocks noGrp="1"/>
          </p:cNvGraphicFramePr>
          <p:nvPr>
            <p:extLst>
              <p:ext uri="{D42A27DB-BD31-4B8C-83A1-F6EECF244321}">
                <p14:modId xmlns:p14="http://schemas.microsoft.com/office/powerpoint/2010/main" val="1232406516"/>
              </p:ext>
            </p:extLst>
          </p:nvPr>
        </p:nvGraphicFramePr>
        <p:xfrm>
          <a:off x="415631" y="661759"/>
          <a:ext cx="11028217" cy="5064153"/>
        </p:xfrm>
        <a:graphic>
          <a:graphicData uri="http://schemas.openxmlformats.org/drawingml/2006/table">
            <a:tbl>
              <a:tblPr firstRow="1" firstCol="1" lastRow="1" lastCol="1" bandRow="1" bandCol="1">
                <a:tableStyleId>{5C22544A-7EE6-4342-B048-85BDC9FD1C3A}</a:tableStyleId>
              </a:tblPr>
              <a:tblGrid>
                <a:gridCol w="817418">
                  <a:extLst>
                    <a:ext uri="{9D8B030D-6E8A-4147-A177-3AD203B41FA5}">
                      <a16:colId xmlns:a16="http://schemas.microsoft.com/office/drawing/2014/main" val="1596629825"/>
                    </a:ext>
                  </a:extLst>
                </a:gridCol>
                <a:gridCol w="1672711">
                  <a:extLst>
                    <a:ext uri="{9D8B030D-6E8A-4147-A177-3AD203B41FA5}">
                      <a16:colId xmlns:a16="http://schemas.microsoft.com/office/drawing/2014/main" val="3099251267"/>
                    </a:ext>
                  </a:extLst>
                </a:gridCol>
                <a:gridCol w="5309980">
                  <a:extLst>
                    <a:ext uri="{9D8B030D-6E8A-4147-A177-3AD203B41FA5}">
                      <a16:colId xmlns:a16="http://schemas.microsoft.com/office/drawing/2014/main" val="1043275373"/>
                    </a:ext>
                  </a:extLst>
                </a:gridCol>
                <a:gridCol w="3228108">
                  <a:extLst>
                    <a:ext uri="{9D8B030D-6E8A-4147-A177-3AD203B41FA5}">
                      <a16:colId xmlns:a16="http://schemas.microsoft.com/office/drawing/2014/main" val="1871751780"/>
                    </a:ext>
                  </a:extLst>
                </a:gridCol>
              </a:tblGrid>
              <a:tr h="231741">
                <a:tc>
                  <a:txBody>
                    <a:bodyPr/>
                    <a:lstStyle/>
                    <a:p>
                      <a:pPr marL="0" marR="168275" algn="ctr">
                        <a:lnSpc>
                          <a:spcPct val="105000"/>
                        </a:lnSpc>
                        <a:spcBef>
                          <a:spcPts val="5"/>
                        </a:spcBef>
                        <a:spcAft>
                          <a:spcPts val="0"/>
                        </a:spcAft>
                      </a:pPr>
                      <a:r>
                        <a:rPr lang="en-US" sz="1600" b="1" kern="100" dirty="0">
                          <a:effectLst/>
                          <a:latin typeface="+mn-lt"/>
                          <a:cs typeface="Calibri" panose="020F0502020204030204" pitchFamily="34" charset="0"/>
                        </a:rPr>
                        <a:t>Level</a:t>
                      </a:r>
                      <a:endParaRPr lang="en-US" sz="1600" b="1"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600" b="1" kern="100" dirty="0">
                          <a:effectLst/>
                          <a:latin typeface="+mn-lt"/>
                          <a:cs typeface="Calibri" panose="020F0502020204030204" pitchFamily="34" charset="0"/>
                        </a:rPr>
                        <a:t>Descriptor</a:t>
                      </a:r>
                      <a:endParaRPr lang="en-US" sz="1600" b="1"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600" b="1" kern="100" dirty="0">
                          <a:effectLst/>
                          <a:latin typeface="+mn-lt"/>
                          <a:cs typeface="Calibri" panose="020F0502020204030204" pitchFamily="34" charset="0"/>
                        </a:rPr>
                        <a:t>S.M.A.R.T. Goal Format</a:t>
                      </a:r>
                      <a:endParaRPr lang="en-US" sz="1600" b="1"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600" kern="100" dirty="0">
                          <a:effectLst/>
                          <a:latin typeface="+mn-lt"/>
                          <a:cs typeface="Calibri" panose="020F0502020204030204" pitchFamily="34" charset="0"/>
                        </a:rPr>
                        <a:t>Impact</a:t>
                      </a:r>
                      <a:endParaRPr lang="en-US" sz="1600"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2163219207"/>
                  </a:ext>
                </a:extLst>
              </a:tr>
              <a:tr h="949142">
                <a:tc>
                  <a:txBody>
                    <a:bodyPr/>
                    <a:lstStyle/>
                    <a:p>
                      <a:pPr marL="0" marR="168275" algn="ctr">
                        <a:lnSpc>
                          <a:spcPct val="105000"/>
                        </a:lnSpc>
                        <a:spcBef>
                          <a:spcPts val="5"/>
                        </a:spcBef>
                        <a:spcAft>
                          <a:spcPts val="0"/>
                        </a:spcAft>
                      </a:pPr>
                      <a:r>
                        <a:rPr lang="en-US" sz="1600" kern="100" dirty="0">
                          <a:effectLst/>
                          <a:latin typeface="+mn-lt"/>
                          <a:cs typeface="Calibri" panose="020F0502020204030204" pitchFamily="34" charset="0"/>
                        </a:rPr>
                        <a:t>5</a:t>
                      </a:r>
                      <a:endParaRPr lang="en-US" sz="160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05000"/>
                        </a:lnSpc>
                        <a:spcBef>
                          <a:spcPts val="5"/>
                        </a:spcBef>
                        <a:spcAft>
                          <a:spcPts val="0"/>
                        </a:spcAft>
                      </a:pPr>
                      <a:r>
                        <a:rPr lang="en-US" sz="1400" kern="100" dirty="0">
                          <a:solidFill>
                            <a:schemeClr val="bg1"/>
                          </a:solidFill>
                          <a:effectLst/>
                          <a:latin typeface="+mn-lt"/>
                          <a:cs typeface="Calibri" panose="020F0502020204030204" pitchFamily="34" charset="0"/>
                        </a:rPr>
                        <a:t>Much more than anticipated outcome </a:t>
                      </a:r>
                      <a:endParaRPr lang="en-US" sz="14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nSpc>
                          <a:spcPct val="115000"/>
                        </a:lnSpc>
                        <a:spcBef>
                          <a:spcPts val="5"/>
                        </a:spcBef>
                        <a:spcAft>
                          <a:spcPts val="0"/>
                        </a:spcAft>
                      </a:pPr>
                      <a:r>
                        <a:rPr lang="en-US" sz="1400" kern="100" dirty="0">
                          <a:solidFill>
                            <a:schemeClr val="bg1"/>
                          </a:solidFill>
                          <a:effectLst/>
                          <a:latin typeface="+mn-lt"/>
                          <a:cs typeface="Calibri" panose="020F0502020204030204" pitchFamily="34" charset="0"/>
                        </a:rPr>
                        <a:t>I will/currently promote a sense of safety and trustworthiness by being respectful, honest, clear, and responsive to persons served and I use these skills 90-95% of the time as evidenced by my supervisor.</a:t>
                      </a:r>
                      <a:endParaRPr lang="en-US" sz="14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400" b="0" kern="100" dirty="0">
                          <a:effectLst/>
                          <a:latin typeface="+mn-lt"/>
                          <a:cs typeface="Calibri" panose="020F0502020204030204" pitchFamily="34" charset="0"/>
                        </a:rPr>
                        <a:t>High Impact</a:t>
                      </a:r>
                      <a:endParaRPr lang="en-US" sz="1400" b="0"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462336236"/>
                  </a:ext>
                </a:extLst>
              </a:tr>
              <a:tr h="869802">
                <a:tc>
                  <a:txBody>
                    <a:bodyPr/>
                    <a:lstStyle/>
                    <a:p>
                      <a:pPr marL="0" marR="168275" algn="ctr">
                        <a:lnSpc>
                          <a:spcPct val="105000"/>
                        </a:lnSpc>
                        <a:spcBef>
                          <a:spcPts val="5"/>
                        </a:spcBef>
                        <a:spcAft>
                          <a:spcPts val="0"/>
                        </a:spcAft>
                      </a:pPr>
                      <a:r>
                        <a:rPr lang="en-US" sz="1600" kern="100" dirty="0">
                          <a:effectLst/>
                          <a:latin typeface="+mn-lt"/>
                          <a:cs typeface="Calibri" panose="020F0502020204030204" pitchFamily="34" charset="0"/>
                        </a:rPr>
                        <a:t>4</a:t>
                      </a:r>
                      <a:endParaRPr lang="en-US" sz="160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15000"/>
                        </a:lnSpc>
                        <a:spcBef>
                          <a:spcPts val="5"/>
                        </a:spcBef>
                        <a:spcAft>
                          <a:spcPts val="0"/>
                        </a:spcAft>
                      </a:pPr>
                      <a:r>
                        <a:rPr lang="en-US" sz="1400" kern="100" dirty="0">
                          <a:solidFill>
                            <a:schemeClr val="bg1"/>
                          </a:solidFill>
                          <a:effectLst/>
                          <a:latin typeface="+mn-lt"/>
                          <a:cs typeface="Calibri" panose="020F0502020204030204" pitchFamily="34" charset="0"/>
                        </a:rPr>
                        <a:t>Somewhat more than anticipated outcome</a:t>
                      </a:r>
                      <a:endParaRPr lang="en-US" sz="14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nSpc>
                          <a:spcPct val="105000"/>
                        </a:lnSpc>
                        <a:spcBef>
                          <a:spcPts val="5"/>
                        </a:spcBef>
                        <a:spcAft>
                          <a:spcPts val="0"/>
                        </a:spcAft>
                      </a:pPr>
                      <a:r>
                        <a:rPr lang="en-US" sz="1400" kern="100" dirty="0">
                          <a:solidFill>
                            <a:schemeClr val="bg1"/>
                          </a:solidFill>
                          <a:effectLst/>
                          <a:latin typeface="+mn-lt"/>
                          <a:cs typeface="Calibri" panose="020F0502020204030204" pitchFamily="34" charset="0"/>
                        </a:rPr>
                        <a:t>I will/currently promote a sense of safety and trustworthiness by being respectful, honest, clear, and responsive to persons served and I use these skills 70-89% of the time as evidenced by my supervisor.</a:t>
                      </a:r>
                      <a:endParaRPr lang="en-US" sz="14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400" b="0" kern="100" dirty="0">
                          <a:effectLst/>
                          <a:latin typeface="+mn-lt"/>
                          <a:cs typeface="Calibri" panose="020F0502020204030204" pitchFamily="34" charset="0"/>
                        </a:rPr>
                        <a:t>Moderate Impact</a:t>
                      </a:r>
                      <a:endParaRPr lang="en-US" sz="1400" b="0"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388973386"/>
                  </a:ext>
                </a:extLst>
              </a:tr>
              <a:tr h="869802">
                <a:tc>
                  <a:txBody>
                    <a:bodyPr/>
                    <a:lstStyle/>
                    <a:p>
                      <a:pPr marL="0" marR="168275" algn="ctr">
                        <a:lnSpc>
                          <a:spcPct val="105000"/>
                        </a:lnSpc>
                        <a:spcBef>
                          <a:spcPts val="5"/>
                        </a:spcBef>
                        <a:spcAft>
                          <a:spcPts val="0"/>
                        </a:spcAft>
                      </a:pPr>
                      <a:r>
                        <a:rPr lang="en-US" sz="1600" kern="100" dirty="0">
                          <a:effectLst/>
                          <a:latin typeface="+mn-lt"/>
                          <a:cs typeface="Calibri" panose="020F0502020204030204" pitchFamily="34" charset="0"/>
                        </a:rPr>
                        <a:t>3</a:t>
                      </a:r>
                      <a:endParaRPr lang="en-US" sz="160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05000"/>
                        </a:lnSpc>
                        <a:spcBef>
                          <a:spcPts val="5"/>
                        </a:spcBef>
                        <a:spcAft>
                          <a:spcPts val="0"/>
                        </a:spcAft>
                      </a:pPr>
                      <a:r>
                        <a:rPr lang="en-US" sz="1400" kern="100" dirty="0">
                          <a:solidFill>
                            <a:schemeClr val="bg1"/>
                          </a:solidFill>
                          <a:effectLst/>
                          <a:latin typeface="+mn-lt"/>
                          <a:cs typeface="Calibri" panose="020F0502020204030204" pitchFamily="34" charset="0"/>
                        </a:rPr>
                        <a:t>Projected level of performance</a:t>
                      </a:r>
                      <a:endParaRPr lang="en-US" sz="14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nSpc>
                          <a:spcPct val="105000"/>
                        </a:lnSpc>
                        <a:spcBef>
                          <a:spcPts val="5"/>
                        </a:spcBef>
                        <a:spcAft>
                          <a:spcPts val="0"/>
                        </a:spcAft>
                      </a:pPr>
                      <a:r>
                        <a:rPr lang="en-US" sz="1400" kern="100" dirty="0">
                          <a:solidFill>
                            <a:schemeClr val="bg1"/>
                          </a:solidFill>
                          <a:effectLst/>
                          <a:latin typeface="+mn-lt"/>
                          <a:cs typeface="Calibri" panose="020F0502020204030204" pitchFamily="34" charset="0"/>
                        </a:rPr>
                        <a:t>I will/currently promote a sense of safety and trustworthiness by being respectful, honest, clear, and responsive to persons served and I use these skills at least 50% of the time as evidenced by my supervisor.</a:t>
                      </a:r>
                      <a:endParaRPr lang="en-US" sz="1400"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400" b="0" kern="100" dirty="0">
                          <a:effectLst/>
                          <a:latin typeface="+mn-lt"/>
                          <a:cs typeface="Calibri" panose="020F0502020204030204" pitchFamily="34" charset="0"/>
                        </a:rPr>
                        <a:t>Mild Impact</a:t>
                      </a:r>
                      <a:endParaRPr lang="en-US" sz="1400" b="0"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4217218358"/>
                  </a:ext>
                </a:extLst>
              </a:tr>
              <a:tr h="1045187">
                <a:tc>
                  <a:txBody>
                    <a:bodyPr/>
                    <a:lstStyle/>
                    <a:p>
                      <a:pPr marL="0" marR="168275" algn="ctr">
                        <a:lnSpc>
                          <a:spcPct val="105000"/>
                        </a:lnSpc>
                        <a:spcBef>
                          <a:spcPts val="5"/>
                        </a:spcBef>
                        <a:spcAft>
                          <a:spcPts val="0"/>
                        </a:spcAft>
                      </a:pPr>
                      <a:r>
                        <a:rPr lang="en-US" sz="1600" b="1" kern="100" dirty="0">
                          <a:effectLst/>
                          <a:latin typeface="+mn-lt"/>
                          <a:cs typeface="Calibri" panose="020F0502020204030204" pitchFamily="34" charset="0"/>
                        </a:rPr>
                        <a:t>2</a:t>
                      </a:r>
                      <a:endParaRPr lang="en-US" sz="1600" b="1"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15000"/>
                        </a:lnSpc>
                        <a:spcBef>
                          <a:spcPts val="5"/>
                        </a:spcBef>
                        <a:spcAft>
                          <a:spcPts val="0"/>
                        </a:spcAft>
                      </a:pPr>
                      <a:r>
                        <a:rPr lang="en-US" sz="1600" b="1" kern="100" dirty="0">
                          <a:solidFill>
                            <a:schemeClr val="bg1"/>
                          </a:solidFill>
                          <a:effectLst/>
                          <a:latin typeface="+mn-lt"/>
                          <a:cs typeface="Calibri" panose="020F0502020204030204" pitchFamily="34" charset="0"/>
                        </a:rPr>
                        <a:t>Somewhat less than anticipated outcome</a:t>
                      </a:r>
                      <a:endParaRPr lang="en-US" sz="16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nSpc>
                          <a:spcPct val="105000"/>
                        </a:lnSpc>
                        <a:spcBef>
                          <a:spcPts val="5"/>
                        </a:spcBef>
                        <a:spcAft>
                          <a:spcPts val="0"/>
                        </a:spcAft>
                      </a:pPr>
                      <a:r>
                        <a:rPr lang="en-US" sz="1600" b="1" kern="100" dirty="0">
                          <a:solidFill>
                            <a:schemeClr val="bg1"/>
                          </a:solidFill>
                          <a:effectLst/>
                          <a:latin typeface="+mn-lt"/>
                          <a:cs typeface="Calibri" panose="020F0502020204030204" pitchFamily="34" charset="0"/>
                        </a:rPr>
                        <a:t>I am not demonstrating the ability to promote a sense of safety and trustworthiness by being respectful, honest, clear, and responsive to persons served and I am using these skills less than 50% of the time as evidenced by my supervisor.</a:t>
                      </a:r>
                      <a:endParaRPr lang="en-US" sz="1600" b="1" kern="100" dirty="0">
                        <a:solidFill>
                          <a:schemeClr val="bg1"/>
                        </a:solidFill>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600" b="1" kern="100" dirty="0">
                          <a:effectLst/>
                          <a:latin typeface="+mn-lt"/>
                          <a:cs typeface="Calibri" panose="020F0502020204030204" pitchFamily="34" charset="0"/>
                        </a:rPr>
                        <a:t>Baseline</a:t>
                      </a:r>
                      <a:endParaRPr lang="en-US" sz="1600" b="1"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276539095"/>
                  </a:ext>
                </a:extLst>
              </a:tr>
              <a:tr h="841846">
                <a:tc>
                  <a:txBody>
                    <a:bodyPr/>
                    <a:lstStyle/>
                    <a:p>
                      <a:pPr marL="0" marR="168275" algn="ctr">
                        <a:lnSpc>
                          <a:spcPct val="105000"/>
                        </a:lnSpc>
                        <a:spcBef>
                          <a:spcPts val="5"/>
                        </a:spcBef>
                        <a:spcAft>
                          <a:spcPts val="0"/>
                        </a:spcAft>
                      </a:pPr>
                      <a:r>
                        <a:rPr lang="en-US" sz="1600" b="0" kern="100" dirty="0">
                          <a:effectLst/>
                          <a:latin typeface="+mn-lt"/>
                          <a:cs typeface="Calibri" panose="020F0502020204030204" pitchFamily="34" charset="0"/>
                        </a:rPr>
                        <a:t>1</a:t>
                      </a:r>
                      <a:endParaRPr lang="en-US" sz="1600" b="0" kern="100" dirty="0">
                        <a:effectLst/>
                        <a:latin typeface="+mn-lt"/>
                        <a:ea typeface="Times New Roman" panose="02020603050405020304" pitchFamily="18" charset="0"/>
                        <a:cs typeface="Calibri" panose="020F0502020204030204" pitchFamily="34" charset="0"/>
                      </a:endParaRPr>
                    </a:p>
                  </a:txBody>
                  <a:tcPr marL="0" marR="0" marT="0" marB="0" anchor="ctr">
                    <a:solidFill>
                      <a:srgbClr val="000F9F"/>
                    </a:solidFill>
                  </a:tcPr>
                </a:tc>
                <a:tc>
                  <a:txBody>
                    <a:bodyPr/>
                    <a:lstStyle/>
                    <a:p>
                      <a:pPr marL="0" marR="168275">
                        <a:lnSpc>
                          <a:spcPct val="105000"/>
                        </a:lnSpc>
                        <a:spcBef>
                          <a:spcPts val="5"/>
                        </a:spcBef>
                        <a:spcAft>
                          <a:spcPts val="0"/>
                        </a:spcAft>
                      </a:pPr>
                      <a:r>
                        <a:rPr lang="en-US" sz="1400" b="0" kern="100" dirty="0">
                          <a:effectLst/>
                          <a:latin typeface="+mn-lt"/>
                          <a:cs typeface="Calibri" panose="020F0502020204030204" pitchFamily="34" charset="0"/>
                        </a:rPr>
                        <a:t>Much less than anticipated outcome</a:t>
                      </a:r>
                      <a:endParaRPr lang="en-US" sz="1400" b="0"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nSpc>
                          <a:spcPct val="105000"/>
                        </a:lnSpc>
                        <a:spcBef>
                          <a:spcPts val="5"/>
                        </a:spcBef>
                        <a:spcAft>
                          <a:spcPts val="0"/>
                        </a:spcAft>
                      </a:pPr>
                      <a:r>
                        <a:rPr lang="en-US" sz="1400" b="0" kern="100" dirty="0">
                          <a:effectLst/>
                          <a:latin typeface="+mn-lt"/>
                          <a:cs typeface="Calibri" panose="020F0502020204030204" pitchFamily="34" charset="0"/>
                        </a:rPr>
                        <a:t>I am not willing/not able to promote a sense of safety and trustworthiness by being respectful, honest, clear, and responsive to persons served as evidenced by my supervisor.</a:t>
                      </a:r>
                      <a:endParaRPr lang="en-US" sz="1400" b="0"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tc>
                  <a:txBody>
                    <a:bodyPr/>
                    <a:lstStyle/>
                    <a:p>
                      <a:pPr marL="0" marR="168275" algn="ctr">
                        <a:lnSpc>
                          <a:spcPct val="105000"/>
                        </a:lnSpc>
                        <a:spcBef>
                          <a:spcPts val="5"/>
                        </a:spcBef>
                        <a:spcAft>
                          <a:spcPts val="0"/>
                        </a:spcAft>
                      </a:pPr>
                      <a:r>
                        <a:rPr lang="en-US" sz="1400" b="0" kern="100" dirty="0">
                          <a:effectLst/>
                          <a:latin typeface="+mn-lt"/>
                          <a:cs typeface="Calibri" panose="020F0502020204030204" pitchFamily="34" charset="0"/>
                        </a:rPr>
                        <a:t>No Progress</a:t>
                      </a:r>
                      <a:endParaRPr lang="en-US" sz="1400" b="0" kern="100" dirty="0">
                        <a:effectLst/>
                        <a:latin typeface="+mn-lt"/>
                        <a:ea typeface="Times New Roman" panose="02020603050405020304" pitchFamily="18" charset="0"/>
                        <a:cs typeface="Calibri" panose="020F0502020204030204" pitchFamily="34" charset="0"/>
                      </a:endParaRPr>
                    </a:p>
                  </a:txBody>
                  <a:tcPr marL="0" marR="0" marT="0" marB="0">
                    <a:solidFill>
                      <a:srgbClr val="000F9F"/>
                    </a:solidFill>
                  </a:tcPr>
                </a:tc>
                <a:extLst>
                  <a:ext uri="{0D108BD9-81ED-4DB2-BD59-A6C34878D82A}">
                    <a16:rowId xmlns:a16="http://schemas.microsoft.com/office/drawing/2014/main" val="2049705849"/>
                  </a:ext>
                </a:extLst>
              </a:tr>
            </a:tbl>
          </a:graphicData>
        </a:graphic>
      </p:graphicFrame>
      <p:sp>
        <p:nvSpPr>
          <p:cNvPr id="4" name="TextBox 3">
            <a:extLst>
              <a:ext uri="{FF2B5EF4-FFF2-40B4-BE49-F238E27FC236}">
                <a16:creationId xmlns:a16="http://schemas.microsoft.com/office/drawing/2014/main" id="{975BDC19-2064-72E1-036F-C719AB95536E}"/>
              </a:ext>
            </a:extLst>
          </p:cNvPr>
          <p:cNvSpPr txBox="1"/>
          <p:nvPr/>
        </p:nvSpPr>
        <p:spPr>
          <a:xfrm>
            <a:off x="415631" y="5739199"/>
            <a:ext cx="11028217" cy="369332"/>
          </a:xfrm>
          <a:prstGeom prst="rect">
            <a:avLst/>
          </a:prstGeom>
          <a:noFill/>
        </p:spPr>
        <p:txBody>
          <a:bodyPr wrap="square" rtlCol="0">
            <a:spAutoFit/>
          </a:bodyPr>
          <a:lstStyle/>
          <a:p>
            <a:r>
              <a:rPr kumimoji="0" lang="en-US" b="1" i="1" u="sng" strike="noStrike" kern="1200" cap="none" spc="0" normalizeH="0" baseline="0" noProof="0" dirty="0">
                <a:ln>
                  <a:noFill/>
                </a:ln>
                <a:solidFill>
                  <a:srgbClr val="000000"/>
                </a:solidFill>
                <a:effectLst/>
                <a:uLnTx/>
                <a:uFillTx/>
                <a:ea typeface="+mn-ea"/>
                <a:cs typeface="Calibri" panose="020F0502020204030204" pitchFamily="34" charset="0"/>
              </a:rPr>
              <a:t>Statement:</a:t>
            </a:r>
            <a:r>
              <a:rPr kumimoji="0" lang="en-US" b="1" i="1"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en-US" b="0" i="1" u="none" strike="noStrike" kern="1200" cap="none" spc="0" normalizeH="0" baseline="0" noProof="0" dirty="0">
                <a:ln>
                  <a:noFill/>
                </a:ln>
                <a:solidFill>
                  <a:srgbClr val="000000"/>
                </a:solidFill>
                <a:effectLst/>
                <a:uLnTx/>
                <a:uFillTx/>
                <a:ea typeface="+mn-ea"/>
                <a:cs typeface="Calibri" panose="020F0502020204030204" pitchFamily="34" charset="0"/>
              </a:rPr>
              <a:t>I want to improve my ability to apply trauma-informed care when working with persons served.</a:t>
            </a:r>
            <a:endParaRPr lang="en-US" b="1" dirty="0">
              <a:solidFill>
                <a:srgbClr val="000F9F"/>
              </a:solidFill>
              <a:cs typeface="Calibri" panose="020F0502020204030204" pitchFamily="34" charset="0"/>
            </a:endParaRPr>
          </a:p>
        </p:txBody>
      </p:sp>
      <p:sp>
        <p:nvSpPr>
          <p:cNvPr id="2" name="Arrow: Left 1">
            <a:extLst>
              <a:ext uri="{FF2B5EF4-FFF2-40B4-BE49-F238E27FC236}">
                <a16:creationId xmlns:a16="http://schemas.microsoft.com/office/drawing/2014/main" id="{57E094EA-E3A7-7573-24EC-64F9C4032368}"/>
              </a:ext>
              <a:ext uri="{C183D7F6-B498-43B3-948B-1728B52AA6E4}">
                <adec:decorative xmlns:adec="http://schemas.microsoft.com/office/drawing/2017/decorative" val="1"/>
              </a:ext>
            </a:extLst>
          </p:cNvPr>
          <p:cNvSpPr/>
          <p:nvPr/>
        </p:nvSpPr>
        <p:spPr>
          <a:xfrm>
            <a:off x="10514076" y="3770406"/>
            <a:ext cx="1416405" cy="8117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08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C876-6871-3D18-DB90-1571783796C7}"/>
              </a:ext>
            </a:extLst>
          </p:cNvPr>
          <p:cNvSpPr>
            <a:spLocks noGrp="1"/>
          </p:cNvSpPr>
          <p:nvPr>
            <p:ph type="ctrTitle"/>
          </p:nvPr>
        </p:nvSpPr>
        <p:spPr>
          <a:xfrm>
            <a:off x="1246115" y="1402673"/>
            <a:ext cx="10146940" cy="3415103"/>
          </a:xfrm>
        </p:spPr>
        <p:txBody>
          <a:bodyPr anchor="t">
            <a:noAutofit/>
          </a:bodyPr>
          <a:lstStyle/>
          <a:p>
            <a:pPr>
              <a:lnSpc>
                <a:spcPct val="90000"/>
              </a:lnSpc>
            </a:pPr>
            <a:r>
              <a:rPr lang="en-US" sz="2400" b="0" dirty="0">
                <a:latin typeface="+mn-lt"/>
              </a:rPr>
              <a:t>“Partnering with clients in a thought-provoking and creative process that inspires them to maximize their personal and professional potential” (The International Coaching Federation, 2020).</a:t>
            </a:r>
            <a:br>
              <a:rPr lang="en-US" sz="2400" b="0" dirty="0">
                <a:latin typeface="+mn-lt"/>
              </a:rPr>
            </a:br>
            <a:br>
              <a:rPr lang="en-US" sz="2400" b="0" dirty="0">
                <a:latin typeface="+mn-lt"/>
              </a:rPr>
            </a:br>
            <a:r>
              <a:rPr lang="en-US" sz="2400" b="0" dirty="0">
                <a:latin typeface="+mn-lt"/>
              </a:rPr>
              <a:t>High-performing individuals obtain support to perform even better (International City/County Management Organization [ICMA], 2024).</a:t>
            </a:r>
            <a:br>
              <a:rPr lang="en-US" sz="2400" b="0" dirty="0">
                <a:latin typeface="+mn-lt"/>
              </a:rPr>
            </a:br>
            <a:br>
              <a:rPr lang="en-US" sz="2400" b="0" dirty="0">
                <a:latin typeface="+mn-lt"/>
              </a:rPr>
            </a:br>
            <a:r>
              <a:rPr lang="en-US" sz="2400" b="0" dirty="0">
                <a:latin typeface="+mn-lt"/>
              </a:rPr>
              <a:t>A process for helping staff as they hone their skills for working with persons served (ACCS Provider Survey)</a:t>
            </a:r>
            <a:br>
              <a:rPr lang="en-US" sz="2400" b="0" dirty="0">
                <a:latin typeface="+mn-lt"/>
              </a:rPr>
            </a:br>
            <a:br>
              <a:rPr lang="en-US" sz="2400" b="0" dirty="0">
                <a:latin typeface="+mn-lt"/>
              </a:rPr>
            </a:br>
            <a:r>
              <a:rPr lang="en-US" sz="2400" b="0" dirty="0">
                <a:latin typeface="+mn-lt"/>
              </a:rPr>
              <a:t>Process of helping staff implement a new program or practice through regular feedback and support (Fixsen &amp; Blaise)</a:t>
            </a:r>
          </a:p>
        </p:txBody>
      </p:sp>
      <p:sp>
        <p:nvSpPr>
          <p:cNvPr id="6" name="TextBox 5">
            <a:extLst>
              <a:ext uri="{FF2B5EF4-FFF2-40B4-BE49-F238E27FC236}">
                <a16:creationId xmlns:a16="http://schemas.microsoft.com/office/drawing/2014/main" id="{99B4D506-1A1C-D1D5-EF34-26EAD346BE05}"/>
              </a:ext>
            </a:extLst>
          </p:cNvPr>
          <p:cNvSpPr txBox="1"/>
          <p:nvPr/>
        </p:nvSpPr>
        <p:spPr>
          <a:xfrm>
            <a:off x="1360714" y="206829"/>
            <a:ext cx="4698722" cy="923330"/>
          </a:xfrm>
          <a:prstGeom prst="rect">
            <a:avLst/>
          </a:prstGeom>
          <a:noFill/>
        </p:spPr>
        <p:txBody>
          <a:bodyPr wrap="none" rtlCol="0">
            <a:spAutoFit/>
          </a:bodyPr>
          <a:lstStyle/>
          <a:p>
            <a:r>
              <a:rPr lang="en-US" sz="3600" b="1" i="0" kern="1200" spc="200" baseline="0" dirty="0">
                <a:solidFill>
                  <a:schemeClr val="bg1"/>
                </a:solidFill>
              </a:rPr>
              <a:t>Defining Coaching</a:t>
            </a:r>
          </a:p>
          <a:p>
            <a:endParaRPr lang="en-US" dirty="0">
              <a:latin typeface="+mj-lt"/>
            </a:endParaRPr>
          </a:p>
        </p:txBody>
      </p:sp>
      <p:pic>
        <p:nvPicPr>
          <p:cNvPr id="14" name="Picture 13" descr="Teacher assisting student">
            <a:extLst>
              <a:ext uri="{FF2B5EF4-FFF2-40B4-BE49-F238E27FC236}">
                <a16:creationId xmlns:a16="http://schemas.microsoft.com/office/drawing/2014/main" id="{3769C128-5F75-4D7F-95F8-657EFFC53163}"/>
              </a:ext>
            </a:extLst>
          </p:cNvPr>
          <p:cNvPicPr>
            <a:picLocks noChangeAspect="1"/>
          </p:cNvPicPr>
          <p:nvPr/>
        </p:nvPicPr>
        <p:blipFill>
          <a:blip r:embed="rId3"/>
          <a:stretch>
            <a:fillRect/>
          </a:stretch>
        </p:blipFill>
        <p:spPr>
          <a:xfrm>
            <a:off x="8991662" y="5090289"/>
            <a:ext cx="2327501" cy="1551667"/>
          </a:xfrm>
          <a:prstGeom prst="rect">
            <a:avLst/>
          </a:prstGeom>
        </p:spPr>
      </p:pic>
    </p:spTree>
    <p:extLst>
      <p:ext uri="{BB962C8B-B14F-4D97-AF65-F5344CB8AC3E}">
        <p14:creationId xmlns:p14="http://schemas.microsoft.com/office/powerpoint/2010/main" val="51869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95A2-4538-146D-DAEB-637B1AA00B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628A49-55E1-5073-91CE-5C104AB924FB}"/>
              </a:ext>
            </a:extLst>
          </p:cNvPr>
          <p:cNvSpPr txBox="1">
            <a:spLocks noGrp="1"/>
          </p:cNvSpPr>
          <p:nvPr>
            <p:ph type="title" idx="4294967295"/>
          </p:nvPr>
        </p:nvSpPr>
        <p:spPr>
          <a:xfrm>
            <a:off x="415631" y="63127"/>
            <a:ext cx="1136073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100000"/>
              </a:lnSpc>
              <a:spcBef>
                <a:spcPts val="0"/>
              </a:spcBef>
              <a:defRPr/>
            </a:pPr>
            <a:r>
              <a:rPr lang="en-US" sz="2400" b="1" dirty="0">
                <a:solidFill>
                  <a:srgbClr val="000F9F"/>
                </a:solidFill>
                <a:latin typeface="+mj-lt"/>
                <a:cs typeface="Calibri" panose="020F0502020204030204" pitchFamily="34" charset="0"/>
              </a:rPr>
              <a:t>Coaching Measures via Goal Attainment Scaling – Baseline continued</a:t>
            </a:r>
            <a:endParaRPr kumimoji="0" lang="en-US" sz="2400" b="0" i="1"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p:txBody>
      </p:sp>
      <p:sp>
        <p:nvSpPr>
          <p:cNvPr id="4" name="TextBox 3">
            <a:extLst>
              <a:ext uri="{FF2B5EF4-FFF2-40B4-BE49-F238E27FC236}">
                <a16:creationId xmlns:a16="http://schemas.microsoft.com/office/drawing/2014/main" id="{1B28B6FD-4F2E-8098-F163-B57E6A0847ED}"/>
              </a:ext>
            </a:extLst>
          </p:cNvPr>
          <p:cNvSpPr txBox="1"/>
          <p:nvPr/>
        </p:nvSpPr>
        <p:spPr>
          <a:xfrm>
            <a:off x="415631" y="751965"/>
            <a:ext cx="8046689" cy="830997"/>
          </a:xfrm>
          <a:prstGeom prst="rect">
            <a:avLst/>
          </a:prstGeom>
          <a:noFill/>
        </p:spPr>
        <p:txBody>
          <a:bodyPr wrap="square" rtlCol="0">
            <a:spAutoFit/>
          </a:bodyPr>
          <a:lstStyle/>
          <a:p>
            <a:r>
              <a:rPr kumimoji="0" lang="en-US" sz="2400" b="1" i="1" u="sng" strike="noStrike" kern="1200" cap="none" spc="0" normalizeH="0" baseline="0" noProof="0" dirty="0">
                <a:ln>
                  <a:noFill/>
                </a:ln>
                <a:solidFill>
                  <a:srgbClr val="000000"/>
                </a:solidFill>
                <a:effectLst/>
                <a:uLnTx/>
                <a:uFillTx/>
                <a:ea typeface="+mn-ea"/>
                <a:cs typeface="Calibri" panose="020F0502020204030204" pitchFamily="34" charset="0"/>
              </a:rPr>
              <a:t>Statement:</a:t>
            </a:r>
            <a:r>
              <a:rPr kumimoji="0" lang="en-US" sz="2400" b="1" i="1" strike="noStrike" kern="1200" cap="none" spc="0" normalizeH="0" baseline="0" noProof="0" dirty="0">
                <a:ln>
                  <a:noFill/>
                </a:ln>
                <a:solidFill>
                  <a:srgbClr val="000000"/>
                </a:solidFill>
                <a:effectLst/>
                <a:uLnTx/>
                <a:uFillTx/>
                <a:ea typeface="+mn-ea"/>
                <a:cs typeface="Calibri" panose="020F0502020204030204" pitchFamily="34" charset="0"/>
              </a:rPr>
              <a:t> </a:t>
            </a:r>
            <a:r>
              <a:rPr kumimoji="0" lang="en-US" sz="2400" b="0" i="1" u="none" strike="noStrike" kern="1200" cap="none" spc="0" normalizeH="0" baseline="0" noProof="0" dirty="0">
                <a:ln>
                  <a:noFill/>
                </a:ln>
                <a:solidFill>
                  <a:srgbClr val="000000"/>
                </a:solidFill>
                <a:effectLst/>
                <a:uLnTx/>
                <a:uFillTx/>
                <a:ea typeface="+mn-ea"/>
                <a:cs typeface="Calibri" panose="020F0502020204030204" pitchFamily="34" charset="0"/>
              </a:rPr>
              <a:t>I want to improve my ability to apply trauma-informed care when working with persons served.</a:t>
            </a:r>
            <a:endParaRPr lang="en-US" sz="2400" b="1" dirty="0">
              <a:solidFill>
                <a:srgbClr val="000F9F"/>
              </a:solidFill>
              <a:cs typeface="Calibri" panose="020F0502020204030204" pitchFamily="34" charset="0"/>
            </a:endParaRPr>
          </a:p>
        </p:txBody>
      </p:sp>
      <p:sp>
        <p:nvSpPr>
          <p:cNvPr id="7" name="TextBox 6">
            <a:extLst>
              <a:ext uri="{FF2B5EF4-FFF2-40B4-BE49-F238E27FC236}">
                <a16:creationId xmlns:a16="http://schemas.microsoft.com/office/drawing/2014/main" id="{F6D5D213-C3DF-39B6-0264-9B7DA7AAC2EB}"/>
              </a:ext>
            </a:extLst>
          </p:cNvPr>
          <p:cNvSpPr txBox="1"/>
          <p:nvPr/>
        </p:nvSpPr>
        <p:spPr>
          <a:xfrm>
            <a:off x="510639" y="1625469"/>
            <a:ext cx="10796698" cy="4893647"/>
          </a:xfrm>
          <a:prstGeom prst="rect">
            <a:avLst/>
          </a:prstGeom>
          <a:noFill/>
        </p:spPr>
        <p:txBody>
          <a:bodyPr wrap="square">
            <a:spAutoFit/>
          </a:bodyPr>
          <a:lstStyle/>
          <a:p>
            <a:r>
              <a:rPr lang="en-US" sz="2400" dirty="0">
                <a:solidFill>
                  <a:srgbClr val="000000"/>
                </a:solidFill>
                <a:ea typeface="Calibri" panose="020F0502020204030204" pitchFamily="34" charset="0"/>
              </a:rPr>
              <a:t>Once each goal is determined, the coach should ask the individual to describe their current level of performance. This is then written in the corresponding box (typically at baseline), individualized to where the person categorizes themself. An exception to this would be if there is no worse outcome than their current status. </a:t>
            </a:r>
          </a:p>
          <a:p>
            <a:endParaRPr lang="en-US" sz="2400" dirty="0">
              <a:solidFill>
                <a:srgbClr val="000000"/>
              </a:solidFill>
            </a:endParaRPr>
          </a:p>
          <a:p>
            <a:pPr defTabSz="939729">
              <a:defRPr/>
            </a:pPr>
            <a:r>
              <a:rPr lang="en-US" sz="2400" kern="100" dirty="0">
                <a:solidFill>
                  <a:srgbClr val="000000"/>
                </a:solidFill>
                <a:ea typeface="Calibri" panose="020F0502020204030204" pitchFamily="34" charset="0"/>
                <a:cs typeface="Calibri" panose="020F0502020204030204" pitchFamily="34" charset="0"/>
              </a:rPr>
              <a:t>An important feature of goal attainment scaling is its “a priori” establishment of criteria for a “successful outcome.” Criteria are agreed upon by both the individual and the coach so that everyone has a realistic expectation of what is likely to be achieved. For example, considering an individual’s current baseline level of performance (2), S.M.A.R.T. goals should be written at each level to determine what would reflect both improvements (i.e., “3” or “4”) and lack of progress/regression (“1”).</a:t>
            </a:r>
            <a:endParaRPr lang="en-US" sz="2400" kern="100" dirty="0">
              <a:solidFill>
                <a:srgbClr val="0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9380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91CFD-8394-8149-ECAC-97F57A43B3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863DA4A-C71E-A9AE-B117-16AD8FEDAE75}"/>
              </a:ext>
            </a:extLst>
          </p:cNvPr>
          <p:cNvSpPr txBox="1">
            <a:spLocks noGrp="1"/>
          </p:cNvSpPr>
          <p:nvPr>
            <p:ph type="title" idx="4294967295"/>
          </p:nvPr>
        </p:nvSpPr>
        <p:spPr>
          <a:xfrm>
            <a:off x="401782" y="2535390"/>
            <a:ext cx="288174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Form for Individual Goal</a:t>
            </a:r>
          </a:p>
        </p:txBody>
      </p:sp>
      <p:pic>
        <p:nvPicPr>
          <p:cNvPr id="2" name="Picture 1" descr="An image of the Form for Goal Attainment Scale for Individual Goal">
            <a:extLst>
              <a:ext uri="{FF2B5EF4-FFF2-40B4-BE49-F238E27FC236}">
                <a16:creationId xmlns:a16="http://schemas.microsoft.com/office/drawing/2014/main" id="{78A99D05-A8BE-6438-AFF9-85E5399C3FF0}"/>
              </a:ext>
            </a:extLst>
          </p:cNvPr>
          <p:cNvPicPr>
            <a:picLocks noChangeAspect="1"/>
          </p:cNvPicPr>
          <p:nvPr/>
        </p:nvPicPr>
        <p:blipFill>
          <a:blip r:embed="rId3"/>
          <a:stretch>
            <a:fillRect/>
          </a:stretch>
        </p:blipFill>
        <p:spPr>
          <a:xfrm>
            <a:off x="5553307" y="0"/>
            <a:ext cx="5895719" cy="5971167"/>
          </a:xfrm>
          <a:prstGeom prst="rect">
            <a:avLst/>
          </a:prstGeom>
        </p:spPr>
      </p:pic>
      <p:sp>
        <p:nvSpPr>
          <p:cNvPr id="4" name="TextBox 3">
            <a:extLst>
              <a:ext uri="{FF2B5EF4-FFF2-40B4-BE49-F238E27FC236}">
                <a16:creationId xmlns:a16="http://schemas.microsoft.com/office/drawing/2014/main" id="{C95E6E80-3F0A-AF11-3A0D-3EC824D716DD}"/>
              </a:ext>
            </a:extLst>
          </p:cNvPr>
          <p:cNvSpPr txBox="1"/>
          <p:nvPr/>
        </p:nvSpPr>
        <p:spPr>
          <a:xfrm>
            <a:off x="3972621" y="5971167"/>
            <a:ext cx="7613495" cy="646331"/>
          </a:xfrm>
          <a:prstGeom prst="rect">
            <a:avLst/>
          </a:prstGeom>
          <a:noFill/>
        </p:spPr>
        <p:txBody>
          <a:bodyPr wrap="square">
            <a:spAutoFit/>
          </a:bodyPr>
          <a:lstStyle/>
          <a:p>
            <a:r>
              <a:rPr lang="en-US" dirty="0"/>
              <a:t>For multiple goals, you can take the average of all scores when meeting to discuss progress or lack thereof.</a:t>
            </a:r>
          </a:p>
        </p:txBody>
      </p:sp>
    </p:spTree>
    <p:extLst>
      <p:ext uri="{BB962C8B-B14F-4D97-AF65-F5344CB8AC3E}">
        <p14:creationId xmlns:p14="http://schemas.microsoft.com/office/powerpoint/2010/main" val="1214997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52C079-41E6-2FB1-E5DC-B0691AE57FC0}"/>
              </a:ext>
            </a:extLst>
          </p:cNvPr>
          <p:cNvSpPr txBox="1">
            <a:spLocks noGrp="1"/>
          </p:cNvSpPr>
          <p:nvPr>
            <p:ph type="title" idx="4294967295"/>
          </p:nvPr>
        </p:nvSpPr>
        <p:spPr>
          <a:xfrm>
            <a:off x="401782" y="2535390"/>
            <a:ext cx="288174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Form for Multiple Goals</a:t>
            </a:r>
          </a:p>
        </p:txBody>
      </p:sp>
      <p:pic>
        <p:nvPicPr>
          <p:cNvPr id="4" name="Picture 3" descr="An image of the form Goal Attainment Scale for Multiple Goals">
            <a:extLst>
              <a:ext uri="{FF2B5EF4-FFF2-40B4-BE49-F238E27FC236}">
                <a16:creationId xmlns:a16="http://schemas.microsoft.com/office/drawing/2014/main" id="{9572C655-42D3-BF34-6FC2-B7FD7B4FD6BC}"/>
              </a:ext>
            </a:extLst>
          </p:cNvPr>
          <p:cNvPicPr>
            <a:picLocks noChangeAspect="1"/>
          </p:cNvPicPr>
          <p:nvPr/>
        </p:nvPicPr>
        <p:blipFill>
          <a:blip r:embed="rId3"/>
          <a:stretch>
            <a:fillRect/>
          </a:stretch>
        </p:blipFill>
        <p:spPr>
          <a:xfrm>
            <a:off x="5198839" y="1"/>
            <a:ext cx="5427603" cy="6404252"/>
          </a:xfrm>
          <a:prstGeom prst="rect">
            <a:avLst/>
          </a:prstGeom>
          <a:noFill/>
        </p:spPr>
      </p:pic>
    </p:spTree>
    <p:extLst>
      <p:ext uri="{BB962C8B-B14F-4D97-AF65-F5344CB8AC3E}">
        <p14:creationId xmlns:p14="http://schemas.microsoft.com/office/powerpoint/2010/main" val="2409448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2A331-F417-9AA9-ED27-8D3BCD624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FB27D-9CD9-5E17-91C2-AD44B2B1F263}"/>
              </a:ext>
            </a:extLst>
          </p:cNvPr>
          <p:cNvSpPr>
            <a:spLocks noGrp="1"/>
          </p:cNvSpPr>
          <p:nvPr>
            <p:ph type="title"/>
          </p:nvPr>
        </p:nvSpPr>
        <p:spPr>
          <a:xfrm>
            <a:off x="457202" y="263229"/>
            <a:ext cx="7716980" cy="680201"/>
          </a:xfrm>
        </p:spPr>
        <p:txBody>
          <a:bodyPr vert="horz" lIns="91440" tIns="45720" rIns="91440" bIns="45720" rtlCol="0" anchor="b">
            <a:normAutofit/>
          </a:bodyPr>
          <a:lstStyle/>
          <a:p>
            <a:r>
              <a:rPr lang="en-US" sz="2800" b="1" i="0" kern="1200" dirty="0">
                <a:latin typeface="+mj-lt"/>
                <a:cs typeface="Calibri" panose="020F0502020204030204" pitchFamily="34" charset="0"/>
              </a:rPr>
              <a:t>Resources</a:t>
            </a:r>
          </a:p>
        </p:txBody>
      </p:sp>
      <p:sp>
        <p:nvSpPr>
          <p:cNvPr id="4" name="TextBox 3">
            <a:extLst>
              <a:ext uri="{FF2B5EF4-FFF2-40B4-BE49-F238E27FC236}">
                <a16:creationId xmlns:a16="http://schemas.microsoft.com/office/drawing/2014/main" id="{87DFD174-D791-11A3-F104-73DFD3351B5E}"/>
              </a:ext>
            </a:extLst>
          </p:cNvPr>
          <p:cNvSpPr txBox="1"/>
          <p:nvPr/>
        </p:nvSpPr>
        <p:spPr>
          <a:xfrm>
            <a:off x="457202" y="1376737"/>
            <a:ext cx="8625838" cy="3883049"/>
          </a:xfrm>
          <a:prstGeom prst="rect">
            <a:avLst/>
          </a:prstGeom>
        </p:spPr>
        <p:txBody>
          <a:bodyPr vert="horz" lIns="91440" tIns="45720" rIns="91440" bIns="45720" rtlCol="0">
            <a:normAutofit/>
          </a:bodyPr>
          <a:lstStyle/>
          <a:p>
            <a:pPr defTabSz="914354">
              <a:lnSpc>
                <a:spcPct val="90000"/>
              </a:lnSpc>
              <a:spcBef>
                <a:spcPts val="1000"/>
              </a:spcBef>
              <a:buClr>
                <a:schemeClr val="tx2"/>
              </a:buClr>
            </a:pPr>
            <a:r>
              <a:rPr lang="en-US" sz="2000" kern="1200" dirty="0">
                <a:latin typeface="+mn-lt"/>
                <a:ea typeface="+mn-ea"/>
                <a:cs typeface="+mn-cs"/>
              </a:rPr>
              <a:t>Veteran’s Affairs GROW Model Template:</a:t>
            </a:r>
          </a:p>
          <a:p>
            <a:pPr defTabSz="914354">
              <a:lnSpc>
                <a:spcPct val="90000"/>
              </a:lnSpc>
              <a:spcBef>
                <a:spcPts val="1000"/>
              </a:spcBef>
              <a:buClr>
                <a:schemeClr val="tx2"/>
              </a:buClr>
            </a:pPr>
            <a:r>
              <a:rPr lang="en-US" sz="2000" kern="1200" dirty="0">
                <a:solidFill>
                  <a:srgbClr val="000F9F"/>
                </a:solidFill>
                <a:latin typeface="+mn-lt"/>
                <a:ea typeface="+mn-ea"/>
                <a:cs typeface="+mn-cs"/>
                <a:hlinkClick r:id="rId3">
                  <a:extLst>
                    <a:ext uri="{A12FA001-AC4F-418D-AE19-62706E023703}">
                      <ahyp:hlinkClr xmlns:ahyp="http://schemas.microsoft.com/office/drawing/2018/hyperlinkcolor" val="tx"/>
                    </a:ext>
                  </a:extLst>
                </a:hlinkClick>
              </a:rPr>
              <a:t>https://www.publichealth.va.gov/docs/employeehealth/23-GROW-Template.pdf </a:t>
            </a:r>
            <a:endParaRPr lang="en-US" sz="2000" kern="1200" dirty="0">
              <a:solidFill>
                <a:srgbClr val="000F9F"/>
              </a:solidFill>
              <a:latin typeface="+mn-lt"/>
              <a:ea typeface="+mn-ea"/>
              <a:cs typeface="+mn-cs"/>
            </a:endParaRPr>
          </a:p>
          <a:p>
            <a:pPr defTabSz="914354">
              <a:lnSpc>
                <a:spcPct val="90000"/>
              </a:lnSpc>
              <a:spcBef>
                <a:spcPts val="1000"/>
              </a:spcBef>
              <a:buClr>
                <a:schemeClr val="tx2"/>
              </a:buClr>
            </a:pPr>
            <a:endParaRPr lang="en-US" sz="2000" kern="1200" dirty="0">
              <a:solidFill>
                <a:srgbClr val="000F9F"/>
              </a:solidFill>
              <a:latin typeface="+mn-lt"/>
              <a:ea typeface="+mn-ea"/>
              <a:cs typeface="+mn-cs"/>
            </a:endParaRPr>
          </a:p>
          <a:p>
            <a:pPr defTabSz="914354" fontAlgn="base">
              <a:lnSpc>
                <a:spcPct val="90000"/>
              </a:lnSpc>
              <a:spcBef>
                <a:spcPts val="1000"/>
              </a:spcBef>
              <a:buClr>
                <a:schemeClr val="tx2"/>
              </a:buClr>
            </a:pPr>
            <a:r>
              <a:rPr lang="en-US" sz="2000" b="0" i="0" u="sng" strike="noStrike" kern="1200" dirty="0">
                <a:solidFill>
                  <a:srgbClr val="000F9F"/>
                </a:solidFill>
                <a:effectLst/>
                <a:latin typeface="+mn-lt"/>
                <a:ea typeface="+mn-ea"/>
                <a:cs typeface="+mn-cs"/>
                <a:hlinkClick r:id="rId4">
                  <a:extLst>
                    <a:ext uri="{A12FA001-AC4F-418D-AE19-62706E023703}">
                      <ahyp:hlinkClr xmlns:ahyp="http://schemas.microsoft.com/office/drawing/2018/hyperlinkcolor" val="tx"/>
                    </a:ext>
                  </a:extLst>
                </a:hlinkClick>
              </a:rPr>
              <a:t>Coaching Others for Front-Line Managers Course - Online Video Lessons | Study.com</a:t>
            </a:r>
            <a:r>
              <a:rPr lang="en-US" sz="2000" b="0" i="0" kern="1200" dirty="0">
                <a:solidFill>
                  <a:srgbClr val="000F9F"/>
                </a:solidFill>
                <a:effectLst/>
                <a:latin typeface="+mn-lt"/>
                <a:ea typeface="+mn-ea"/>
                <a:cs typeface="+mn-cs"/>
                <a:hlinkClick r:id="rId4">
                  <a:extLst>
                    <a:ext uri="{A12FA001-AC4F-418D-AE19-62706E023703}">
                      <ahyp:hlinkClr xmlns:ahyp="http://schemas.microsoft.com/office/drawing/2018/hyperlinkcolor" val="tx"/>
                    </a:ext>
                  </a:extLst>
                </a:hlinkClick>
              </a:rPr>
              <a:t>​</a:t>
            </a:r>
            <a:endParaRPr lang="en-US" sz="2000" b="0" i="0" kern="1200" dirty="0">
              <a:solidFill>
                <a:srgbClr val="000F9F"/>
              </a:solidFill>
              <a:effectLst/>
              <a:latin typeface="+mn-lt"/>
              <a:ea typeface="+mn-ea"/>
              <a:cs typeface="+mn-cs"/>
            </a:endParaRPr>
          </a:p>
          <a:p>
            <a:pPr defTabSz="914354" fontAlgn="base">
              <a:lnSpc>
                <a:spcPct val="90000"/>
              </a:lnSpc>
              <a:spcBef>
                <a:spcPts val="1000"/>
              </a:spcBef>
              <a:buClr>
                <a:schemeClr val="tx2"/>
              </a:buClr>
            </a:pPr>
            <a:endParaRPr lang="en-US" sz="2000" b="0" i="0" kern="1200" dirty="0">
              <a:effectLst/>
              <a:latin typeface="+mn-lt"/>
              <a:ea typeface="+mn-ea"/>
              <a:cs typeface="+mn-cs"/>
            </a:endParaRPr>
          </a:p>
          <a:p>
            <a:pPr defTabSz="914354" fontAlgn="base">
              <a:lnSpc>
                <a:spcPct val="90000"/>
              </a:lnSpc>
              <a:spcBef>
                <a:spcPts val="1000"/>
              </a:spcBef>
              <a:buClr>
                <a:schemeClr val="tx2"/>
              </a:buClr>
            </a:pPr>
            <a:r>
              <a:rPr lang="en-US" sz="2000" b="0" i="0" u="sng" strike="noStrike" kern="1200" dirty="0">
                <a:solidFill>
                  <a:srgbClr val="000F9F"/>
                </a:solidFill>
                <a:effectLst/>
                <a:latin typeface="+mn-lt"/>
                <a:ea typeface="+mn-ea"/>
                <a:cs typeface="+mn-cs"/>
                <a:hlinkClick r:id="rId5">
                  <a:extLst>
                    <a:ext uri="{A12FA001-AC4F-418D-AE19-62706E023703}">
                      <ahyp:hlinkClr xmlns:ahyp="http://schemas.microsoft.com/office/drawing/2018/hyperlinkcolor" val="tx"/>
                    </a:ext>
                  </a:extLst>
                </a:hlinkClick>
              </a:rPr>
              <a:t>Overcoming Barriers to Organizational Change | Examples &amp; Methods - Lesson | Study.com</a:t>
            </a:r>
            <a:endParaRPr lang="en-US" sz="2000" b="0" i="0" kern="1200" dirty="0">
              <a:solidFill>
                <a:srgbClr val="000F9F"/>
              </a:solidFill>
              <a:effectLst/>
              <a:latin typeface="+mn-lt"/>
              <a:ea typeface="+mn-ea"/>
              <a:cs typeface="+mn-cs"/>
            </a:endParaRPr>
          </a:p>
        </p:txBody>
      </p:sp>
      <p:pic>
        <p:nvPicPr>
          <p:cNvPr id="3" name="Picture 2" descr="A picture of the Veteran's Affairs GROW Model Template">
            <a:extLst>
              <a:ext uri="{FF2B5EF4-FFF2-40B4-BE49-F238E27FC236}">
                <a16:creationId xmlns:a16="http://schemas.microsoft.com/office/drawing/2014/main" id="{D128B340-919B-937B-C590-5D3D34982FD4}"/>
              </a:ext>
            </a:extLst>
          </p:cNvPr>
          <p:cNvPicPr>
            <a:picLocks noChangeAspect="1"/>
          </p:cNvPicPr>
          <p:nvPr/>
        </p:nvPicPr>
        <p:blipFill>
          <a:blip r:embed="rId6"/>
          <a:srcRect l="33258" t="17239" r="35985" b="6532"/>
          <a:stretch/>
        </p:blipFill>
        <p:spPr>
          <a:xfrm>
            <a:off x="9151842" y="1582219"/>
            <a:ext cx="2582956" cy="3600937"/>
          </a:xfrm>
          <a:prstGeom prst="rect">
            <a:avLst/>
          </a:prstGeom>
          <a:noFill/>
        </p:spPr>
      </p:pic>
    </p:spTree>
    <p:extLst>
      <p:ext uri="{BB962C8B-B14F-4D97-AF65-F5344CB8AC3E}">
        <p14:creationId xmlns:p14="http://schemas.microsoft.com/office/powerpoint/2010/main" val="3269572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BDDB-B7C2-ECC7-4B06-640776512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31AE1-F120-49D1-3B02-B683220743DF}"/>
              </a:ext>
            </a:extLst>
          </p:cNvPr>
          <p:cNvSpPr>
            <a:spLocks noGrp="1"/>
          </p:cNvSpPr>
          <p:nvPr>
            <p:ph type="title"/>
          </p:nvPr>
        </p:nvSpPr>
        <p:spPr>
          <a:xfrm>
            <a:off x="838200" y="159595"/>
            <a:ext cx="10515600" cy="748057"/>
          </a:xfrm>
        </p:spPr>
        <p:txBody>
          <a:bodyPr/>
          <a:lstStyle/>
          <a:p>
            <a:r>
              <a:rPr lang="en-US" dirty="0">
                <a:latin typeface="Arial" panose="020B0604020202020204" pitchFamily="34" charset="0"/>
                <a:cs typeface="Arial" panose="020B0604020202020204" pitchFamily="34" charset="0"/>
              </a:rPr>
              <a:t>Resources and Evidence for Coaching</a:t>
            </a:r>
          </a:p>
        </p:txBody>
      </p:sp>
      <p:sp>
        <p:nvSpPr>
          <p:cNvPr id="7" name="Content Placeholder 2">
            <a:extLst>
              <a:ext uri="{FF2B5EF4-FFF2-40B4-BE49-F238E27FC236}">
                <a16:creationId xmlns:a16="http://schemas.microsoft.com/office/drawing/2014/main" id="{B8D1E755-5443-FD3A-AA1E-5068DBD8FC94}"/>
              </a:ext>
            </a:extLst>
          </p:cNvPr>
          <p:cNvSpPr>
            <a:spLocks noGrp="1"/>
          </p:cNvSpPr>
          <p:nvPr>
            <p:ph idx="1"/>
          </p:nvPr>
        </p:nvSpPr>
        <p:spPr>
          <a:xfrm>
            <a:off x="632112" y="1069939"/>
            <a:ext cx="10927775" cy="4952778"/>
          </a:xfrm>
        </p:spPr>
        <p:txBody>
          <a:bodyPr anchor="ctr">
            <a:normAutofit fontScale="92500" lnSpcReduction="20000"/>
          </a:bodyPr>
          <a:lstStyle/>
          <a:p>
            <a:r>
              <a:rPr lang="en-US" sz="1700" i="0" dirty="0">
                <a:effectLst/>
                <a:latin typeface="Arial" panose="020B0604020202020204" pitchFamily="34" charset="0"/>
                <a:cs typeface="Arial" panose="020B0604020202020204" pitchFamily="34" charset="0"/>
                <a:hlinkClick r:id="rId3"/>
              </a:rPr>
              <a:t>Coaching. An International Journal of Theory, Research, and Practice</a:t>
            </a:r>
            <a:endParaRPr lang="en-US" sz="1700" i="0" dirty="0">
              <a:effectLst/>
              <a:latin typeface="Arial" panose="020B0604020202020204" pitchFamily="34" charset="0"/>
              <a:cs typeface="Arial" panose="020B0604020202020204" pitchFamily="34" charset="0"/>
            </a:endParaRPr>
          </a:p>
          <a:p>
            <a:r>
              <a:rPr lang="en-US" sz="1700" i="0" dirty="0">
                <a:effectLst/>
                <a:latin typeface="Arial" panose="020B0604020202020204" pitchFamily="34" charset="0"/>
                <a:cs typeface="Arial" panose="020B0604020202020204" pitchFamily="34" charset="0"/>
              </a:rPr>
              <a:t>Gil Bozer &amp; Rebecca J. Jones (2018) Understanding the factors that determine workplace coaching effectiveness: a systematic literature review, European Journal of Work and Organizational Psychology, 27:3, 342-361, DOI: </a:t>
            </a:r>
            <a:r>
              <a:rPr lang="en-US" sz="1700" i="0" u="sng" dirty="0">
                <a:solidFill>
                  <a:srgbClr val="333333"/>
                </a:solidFill>
                <a:effectLst/>
                <a:latin typeface="Arial" panose="020B0604020202020204" pitchFamily="34" charset="0"/>
                <a:cs typeface="Arial" panose="020B0604020202020204" pitchFamily="34" charset="0"/>
                <a:hlinkClick r:id="rId4"/>
              </a:rPr>
              <a:t>10.1080/1359432X.2018.1446946</a:t>
            </a:r>
            <a:endParaRPr lang="en-US" sz="1700" i="0" u="sng" dirty="0">
              <a:solidFill>
                <a:srgbClr val="333333"/>
              </a:solidFill>
              <a:effectLst/>
              <a:latin typeface="Arial" panose="020B0604020202020204" pitchFamily="34" charset="0"/>
              <a:cs typeface="Arial" panose="020B0604020202020204" pitchFamily="34" charset="0"/>
            </a:endParaRPr>
          </a:p>
          <a:p>
            <a:r>
              <a:rPr lang="en-US" sz="1700" i="0" dirty="0">
                <a:solidFill>
                  <a:srgbClr val="222222"/>
                </a:solidFill>
                <a:effectLst/>
                <a:latin typeface="Arial" panose="020B0604020202020204" pitchFamily="34" charset="0"/>
                <a:cs typeface="Arial" panose="020B0604020202020204" pitchFamily="34" charset="0"/>
              </a:rPr>
              <a:t>Walker, J. S., &amp; Baird, C. (2019). Using “remote” training and coaching to increase providers' skills for working effectively with older youth and young adults with serious mental health conditions. </a:t>
            </a:r>
            <a:r>
              <a:rPr lang="en-US" sz="1700" i="1" dirty="0">
                <a:solidFill>
                  <a:srgbClr val="222222"/>
                </a:solidFill>
                <a:effectLst/>
                <a:latin typeface="Arial" panose="020B0604020202020204" pitchFamily="34" charset="0"/>
                <a:cs typeface="Arial" panose="020B0604020202020204" pitchFamily="34" charset="0"/>
              </a:rPr>
              <a:t>Children and Youth Services Review</a:t>
            </a:r>
            <a:r>
              <a:rPr lang="en-US" sz="1700" i="0" dirty="0">
                <a:solidFill>
                  <a:srgbClr val="222222"/>
                </a:solidFill>
                <a:effectLst/>
                <a:latin typeface="Arial" panose="020B0604020202020204" pitchFamily="34" charset="0"/>
                <a:cs typeface="Arial" panose="020B0604020202020204" pitchFamily="34" charset="0"/>
              </a:rPr>
              <a:t>, </a:t>
            </a:r>
            <a:r>
              <a:rPr lang="en-US" sz="1700" i="1" dirty="0">
                <a:solidFill>
                  <a:srgbClr val="222222"/>
                </a:solidFill>
                <a:effectLst/>
                <a:latin typeface="Arial" panose="020B0604020202020204" pitchFamily="34" charset="0"/>
                <a:cs typeface="Arial" panose="020B0604020202020204" pitchFamily="34" charset="0"/>
              </a:rPr>
              <a:t>100</a:t>
            </a:r>
            <a:r>
              <a:rPr lang="en-US" sz="1700" i="0" dirty="0">
                <a:solidFill>
                  <a:srgbClr val="222222"/>
                </a:solidFill>
                <a:effectLst/>
                <a:latin typeface="Arial" panose="020B0604020202020204" pitchFamily="34" charset="0"/>
                <a:cs typeface="Arial" panose="020B0604020202020204" pitchFamily="34" charset="0"/>
              </a:rPr>
              <a:t>, 119-128. DOI: </a:t>
            </a:r>
            <a:r>
              <a:rPr lang="en-US" sz="1700" i="0" u="none" strike="noStrike" dirty="0">
                <a:solidFill>
                  <a:srgbClr val="1F1F1F"/>
                </a:solidFill>
                <a:effectLst/>
                <a:latin typeface="Arial" panose="020B0604020202020204" pitchFamily="34" charset="0"/>
                <a:cs typeface="Arial" panose="020B0604020202020204" pitchFamily="34" charset="0"/>
                <a:hlinkClick r:id="rId5" tooltip="Persistent link using digital object identifier"/>
              </a:rPr>
              <a:t>https://doi.org/10.1016/j.childyouth.2019.02.040</a:t>
            </a:r>
            <a:endParaRPr lang="en-US" sz="1700" i="0" u="none" strike="noStrike" dirty="0">
              <a:solidFill>
                <a:srgbClr val="1F1F1F"/>
              </a:solidFill>
              <a:effectLst/>
              <a:latin typeface="Arial" panose="020B0604020202020204" pitchFamily="34" charset="0"/>
              <a:cs typeface="Arial" panose="020B0604020202020204" pitchFamily="34" charset="0"/>
            </a:endParaRPr>
          </a:p>
          <a:p>
            <a:r>
              <a:rPr lang="en-US" sz="1700" i="0" dirty="0">
                <a:solidFill>
                  <a:srgbClr val="222222"/>
                </a:solidFill>
                <a:effectLst/>
                <a:latin typeface="Arial" panose="020B0604020202020204" pitchFamily="34" charset="0"/>
                <a:cs typeface="Arial" panose="020B0604020202020204" pitchFamily="34" charset="0"/>
              </a:rPr>
              <a:t>Kretlow, A. G., &amp; Bartholomew, C. C. (2010). Using Coaching to Improve the Fidelity of Evidence-Based Practices: A Review of Studies. Teacher Education and Special Education, 33(4), 279-299. </a:t>
            </a:r>
            <a:r>
              <a:rPr lang="en-US" sz="1700" i="0" dirty="0">
                <a:solidFill>
                  <a:srgbClr val="222222"/>
                </a:solidFill>
                <a:effectLst/>
                <a:latin typeface="Arial" panose="020B0604020202020204" pitchFamily="34" charset="0"/>
                <a:cs typeface="Arial" panose="020B0604020202020204" pitchFamily="34" charset="0"/>
                <a:hlinkClick r:id="rId6"/>
              </a:rPr>
              <a:t>https://doi.org/10.1177/0888406410371643</a:t>
            </a:r>
            <a:r>
              <a:rPr lang="en-US" sz="1700" i="0" dirty="0">
                <a:solidFill>
                  <a:srgbClr val="222222"/>
                </a:solidFill>
                <a:effectLst/>
                <a:latin typeface="Arial" panose="020B0604020202020204" pitchFamily="34" charset="0"/>
                <a:cs typeface="Arial" panose="020B0604020202020204" pitchFamily="34" charset="0"/>
              </a:rPr>
              <a:t> </a:t>
            </a:r>
          </a:p>
          <a:p>
            <a:r>
              <a:rPr lang="en-US" sz="1700" dirty="0">
                <a:latin typeface="Arial" panose="020B0604020202020204" pitchFamily="34" charset="0"/>
                <a:cs typeface="Arial" panose="020B0604020202020204" pitchFamily="34" charset="0"/>
              </a:rPr>
              <a:t>Snyder, P. A., Hemmeter, M. L., &amp; Fox, L. (2015). Supporting Implementation of Evidence-Based Practices Through Practice-Based Coaching. Topics in Early Childhood Special Education, 35(3), 133-143. </a:t>
            </a:r>
            <a:r>
              <a:rPr lang="en-US" sz="1700" dirty="0">
                <a:latin typeface="Arial" panose="020B0604020202020204" pitchFamily="34" charset="0"/>
                <a:cs typeface="Arial" panose="020B0604020202020204" pitchFamily="34" charset="0"/>
                <a:hlinkClick r:id="rId7"/>
              </a:rPr>
              <a:t>https://doi.org/10.1177/0271121415594925</a:t>
            </a:r>
            <a:r>
              <a:rPr lang="en-US" sz="1700" dirty="0">
                <a:latin typeface="Arial" panose="020B0604020202020204" pitchFamily="34" charset="0"/>
                <a:cs typeface="Arial" panose="020B0604020202020204" pitchFamily="34" charset="0"/>
              </a:rPr>
              <a:t> </a:t>
            </a:r>
            <a:r>
              <a:rPr lang="en-US" sz="1700" i="0" dirty="0">
                <a:solidFill>
                  <a:srgbClr val="222222"/>
                </a:solidFill>
                <a:effectLst/>
                <a:latin typeface="Arial" panose="020B0604020202020204" pitchFamily="34" charset="0"/>
                <a:cs typeface="Arial" panose="020B0604020202020204" pitchFamily="34" charset="0"/>
              </a:rPr>
              <a:t>Greif, S., Möller, H., Scholl, W., Passmore, J., &amp; Müller, F. (Eds.). (2022). </a:t>
            </a:r>
            <a:r>
              <a:rPr lang="en-US" sz="1700" i="1" dirty="0">
                <a:solidFill>
                  <a:srgbClr val="222222"/>
                </a:solidFill>
                <a:effectLst/>
                <a:latin typeface="Arial" panose="020B0604020202020204" pitchFamily="34" charset="0"/>
                <a:cs typeface="Arial" panose="020B0604020202020204" pitchFamily="34" charset="0"/>
              </a:rPr>
              <a:t>International handbook of evidence-based coaching: theory, research and practice</a:t>
            </a:r>
            <a:r>
              <a:rPr lang="en-US" sz="1700" i="0" dirty="0">
                <a:solidFill>
                  <a:srgbClr val="222222"/>
                </a:solidFill>
                <a:effectLst/>
                <a:latin typeface="Arial" panose="020B0604020202020204" pitchFamily="34" charset="0"/>
                <a:cs typeface="Arial" panose="020B0604020202020204" pitchFamily="34" charset="0"/>
              </a:rPr>
              <a:t>. Springer Nature.</a:t>
            </a:r>
          </a:p>
          <a:p>
            <a:r>
              <a:rPr lang="en-US" sz="1700" i="0" dirty="0">
                <a:solidFill>
                  <a:srgbClr val="222222"/>
                </a:solidFill>
                <a:effectLst/>
                <a:latin typeface="Arial" panose="020B0604020202020204" pitchFamily="34" charset="0"/>
                <a:cs typeface="Arial" panose="020B0604020202020204" pitchFamily="34" charset="0"/>
              </a:rPr>
              <a:t>Schultz, B.K., Arora, P. &amp; Mautone, J.A. Consultation and Coaching to Increase the Uptake of Evidence-Based Practices: Introduction to the Special Issue. </a:t>
            </a:r>
            <a:r>
              <a:rPr lang="en-US" sz="1700" i="1" dirty="0">
                <a:solidFill>
                  <a:srgbClr val="222222"/>
                </a:solidFill>
                <a:effectLst/>
                <a:latin typeface="Arial" panose="020B0604020202020204" pitchFamily="34" charset="0"/>
                <a:cs typeface="Arial" panose="020B0604020202020204" pitchFamily="34" charset="0"/>
              </a:rPr>
              <a:t>School Mental Health</a:t>
            </a:r>
            <a:r>
              <a:rPr lang="en-US" sz="1700" i="0" dirty="0">
                <a:solidFill>
                  <a:srgbClr val="222222"/>
                </a:solidFill>
                <a:effectLst/>
                <a:latin typeface="Arial" panose="020B0604020202020204" pitchFamily="34" charset="0"/>
                <a:cs typeface="Arial" panose="020B0604020202020204" pitchFamily="34" charset="0"/>
              </a:rPr>
              <a:t> 7, 1–5 (2015). </a:t>
            </a:r>
            <a:r>
              <a:rPr lang="en-US" sz="1700" i="0" dirty="0">
                <a:solidFill>
                  <a:srgbClr val="222222"/>
                </a:solidFill>
                <a:effectLst/>
                <a:latin typeface="Arial" panose="020B0604020202020204" pitchFamily="34" charset="0"/>
                <a:cs typeface="Arial" panose="020B0604020202020204" pitchFamily="34" charset="0"/>
                <a:hlinkClick r:id="rId8"/>
              </a:rPr>
              <a:t>https://doi.org/10.1007/s12310-015-9142-3</a:t>
            </a:r>
            <a:r>
              <a:rPr lang="en-US" sz="1700" i="0" dirty="0">
                <a:solidFill>
                  <a:srgbClr val="222222"/>
                </a:solidFill>
                <a:effectLst/>
                <a:latin typeface="Arial" panose="020B0604020202020204" pitchFamily="34" charset="0"/>
                <a:cs typeface="Arial" panose="020B0604020202020204" pitchFamily="34" charset="0"/>
              </a:rPr>
              <a:t> </a:t>
            </a:r>
          </a:p>
          <a:p>
            <a:r>
              <a:rPr lang="en-US" sz="1700" dirty="0">
                <a:latin typeface="Arial" panose="020B0604020202020204" pitchFamily="34" charset="0"/>
                <a:cs typeface="Arial" panose="020B0604020202020204" pitchFamily="34" charset="0"/>
                <a:hlinkClick r:id="rId9"/>
              </a:rPr>
              <a:t>Coaching Others for Front-Line Managers Course - Online Video Lessons | Study.com</a:t>
            </a:r>
            <a:r>
              <a:rPr lang="en-US" sz="1700" dirty="0">
                <a:latin typeface="Arial" panose="020B0604020202020204" pitchFamily="34" charset="0"/>
                <a:cs typeface="Arial" panose="020B0604020202020204" pitchFamily="34" charset="0"/>
              </a:rPr>
              <a:t> (Need to join to see full resource)</a:t>
            </a:r>
          </a:p>
          <a:p>
            <a:r>
              <a:rPr lang="en-US" sz="1700" dirty="0">
                <a:latin typeface="Arial" panose="020B0604020202020204" pitchFamily="34" charset="0"/>
                <a:cs typeface="Arial" panose="020B0604020202020204" pitchFamily="34" charset="0"/>
                <a:hlinkClick r:id="rId10"/>
              </a:rPr>
              <a:t>Overcoming Barriers to Organizational Change | Examples &amp; Methods - Lesson | Study.com</a:t>
            </a:r>
            <a:r>
              <a:rPr lang="en-US" sz="1700" dirty="0">
                <a:latin typeface="Arial" panose="020B0604020202020204" pitchFamily="34" charset="0"/>
                <a:cs typeface="Arial" panose="020B0604020202020204" pitchFamily="34" charset="0"/>
              </a:rPr>
              <a:t> (Need to join to see full resource)</a:t>
            </a:r>
          </a:p>
          <a:p>
            <a:r>
              <a:rPr lang="en-US" sz="1700" i="0" dirty="0">
                <a:solidFill>
                  <a:srgbClr val="191D34"/>
                </a:solidFill>
                <a:effectLst/>
                <a:latin typeface="Arial" panose="020B0604020202020204" pitchFamily="34" charset="0"/>
                <a:cs typeface="Arial" panose="020B0604020202020204" pitchFamily="34" charset="0"/>
              </a:rPr>
              <a:t>Leadership Skills Questionnaire: </a:t>
            </a:r>
            <a:r>
              <a:rPr lang="en-US" sz="1700" dirty="0">
                <a:latin typeface="Arial" panose="020B0604020202020204" pitchFamily="34" charset="0"/>
                <a:cs typeface="Arial" panose="020B0604020202020204" pitchFamily="34" charset="0"/>
                <a:hlinkClick r:id="rId11"/>
              </a:rPr>
              <a:t>24173_P81_82.pdf (sagepub.com)</a:t>
            </a:r>
            <a:endParaRPr lang="en-US" sz="1700" dirty="0">
              <a:latin typeface="Arial" panose="020B0604020202020204" pitchFamily="34" charset="0"/>
              <a:cs typeface="Arial" panose="020B0604020202020204" pitchFamily="34" charset="0"/>
            </a:endParaRPr>
          </a:p>
          <a:p>
            <a:endParaRPr lang="en-US" sz="1600" dirty="0"/>
          </a:p>
        </p:txBody>
      </p:sp>
    </p:spTree>
    <p:extLst>
      <p:ext uri="{BB962C8B-B14F-4D97-AF65-F5344CB8AC3E}">
        <p14:creationId xmlns:p14="http://schemas.microsoft.com/office/powerpoint/2010/main" val="1032302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8363D-F2D6-F0DF-FED9-D0350F3FCEA9}"/>
              </a:ext>
            </a:extLst>
          </p:cNvPr>
          <p:cNvSpPr txBox="1">
            <a:spLocks noGrp="1"/>
          </p:cNvSpPr>
          <p:nvPr>
            <p:ph type="title" idx="4294967295"/>
          </p:nvPr>
        </p:nvSpPr>
        <p:spPr>
          <a:xfrm>
            <a:off x="623454" y="1560338"/>
            <a:ext cx="10945091" cy="463716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80"/>
              </a:lnSpc>
              <a:spcBef>
                <a:spcPts val="1200"/>
              </a:spcBef>
              <a:spcAft>
                <a:spcPts val="120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mn-lt"/>
                <a:ea typeface="Times New Roman" panose="02020603050405020304" pitchFamily="18" charset="0"/>
                <a:cs typeface="+mn-cs"/>
              </a:rPr>
              <a:t>For more information contact the Technical Assistance team at </a:t>
            </a:r>
            <a:r>
              <a:rPr kumimoji="0" lang="en-US" sz="1800" b="1" i="0" u="sng" strike="noStrike" kern="1200" cap="none" spc="0" normalizeH="0" baseline="0" noProof="0" dirty="0">
                <a:ln>
                  <a:noFill/>
                </a:ln>
                <a:solidFill>
                  <a:srgbClr val="0563C1"/>
                </a:solidFill>
                <a:effectLst/>
                <a:uLnTx/>
                <a:uFillTx/>
                <a:latin typeface="+mn-lt"/>
                <a:ea typeface="Times New Roman" panose="02020603050405020304" pitchFamily="18" charset="0"/>
                <a:cs typeface="+mn-cs"/>
                <a:hlinkClick r:id="rId3"/>
              </a:rPr>
              <a:t>sparc@umassmed.edu</a:t>
            </a:r>
            <a:r>
              <a:rPr kumimoji="0" lang="en-US" sz="18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 </a:t>
            </a:r>
            <a:r>
              <a:rPr kumimoji="0" lang="en-US" sz="1800" b="1" i="0" u="none" strike="noStrike" kern="1200" cap="none" spc="0" normalizeH="0" baseline="0" noProof="0" dirty="0">
                <a:ln>
                  <a:noFill/>
                </a:ln>
                <a:solidFill>
                  <a:schemeClr val="tx1"/>
                </a:solidFill>
                <a:effectLst/>
                <a:uLnTx/>
                <a:uFillTx/>
                <a:latin typeface="+mn-lt"/>
                <a:ea typeface="Times New Roman" panose="02020603050405020304" pitchFamily="18" charset="0"/>
                <a:cs typeface="+mn-cs"/>
              </a:rPr>
              <a:t>or visit us to request technical assistance at </a:t>
            </a:r>
            <a:r>
              <a:rPr kumimoji="0" lang="en-US" sz="1800" b="1" i="0" u="sng" strike="noStrike" kern="1200" cap="none" spc="0" normalizeH="0" baseline="0" noProof="0" dirty="0">
                <a:ln>
                  <a:noFill/>
                </a:ln>
                <a:solidFill>
                  <a:srgbClr val="0563C1"/>
                </a:solidFill>
                <a:effectLst/>
                <a:uLnTx/>
                <a:uFillTx/>
                <a:latin typeface="+mn-lt"/>
                <a:ea typeface="Times New Roman" panose="02020603050405020304" pitchFamily="18" charset="0"/>
                <a:cs typeface="+mn-cs"/>
                <a:hlinkClick r:id="rId4"/>
              </a:rPr>
              <a:t>https://www.umassmed.edu/sparc/sparc-ta</a:t>
            </a:r>
            <a:endParaRPr kumimoji="0" lang="en-US" sz="1800" b="1" i="0" u="none" strike="noStrike" kern="1200" cap="none" spc="0" normalizeH="0" baseline="0" noProof="0" dirty="0">
              <a:ln>
                <a:noFill/>
              </a:ln>
              <a:solidFill>
                <a:schemeClr val="tx1"/>
              </a:solidFill>
              <a:effectLst/>
              <a:uLnTx/>
              <a:uFillTx/>
              <a:latin typeface="+mn-lt"/>
              <a:ea typeface="Times New Roman" panose="02020603050405020304" pitchFamily="18" charset="0"/>
              <a:cs typeface="+mn-cs"/>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1800" b="1" i="0" u="none" strike="noStrike" kern="1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A copy of </a:t>
            </a:r>
            <a:r>
              <a:rPr kumimoji="0" lang="en-US" sz="1800" b="1" i="1" u="none" strike="noStrike" kern="1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Adult Community Clinical Services (ACCS)Coaching: A Strengths-Based Approach </a:t>
            </a:r>
            <a:r>
              <a:rPr kumimoji="0" lang="en-US" sz="1800" b="1" i="0" u="none" strike="noStrike" kern="1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rPr>
              <a:t>can be found at </a:t>
            </a:r>
            <a:r>
              <a:rPr kumimoji="0" lang="en-US" sz="1800" b="1" i="0" u="none" strike="noStrike" kern="1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hlinkClick r:id="rId5"/>
              </a:rPr>
              <a:t>https://www.umassmed.edu/sparc/sparc-ta/</a:t>
            </a:r>
            <a:endParaRPr kumimoji="0" lang="en-US" sz="1800" b="1" i="0" u="none" strike="noStrike" kern="100" cap="none" spc="0" normalizeH="0" baseline="0" noProof="0" dirty="0">
              <a:ln>
                <a:noFill/>
              </a:ln>
              <a:solidFill>
                <a:schemeClr val="tx1"/>
              </a:solidFill>
              <a:effectLst/>
              <a:uLnTx/>
              <a:uFillTx/>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1800" b="1" i="0" u="none" strike="noStrike" kern="1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US" sz="1800" b="1" i="0" u="none" strike="noStrike" kern="1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4400" b="1" i="0" u="none" strike="noStrike" kern="100" cap="none" spc="0" normalizeH="0" baseline="0" noProof="0" dirty="0">
                <a:ln>
                  <a:noFill/>
                </a:ln>
                <a:solidFill>
                  <a:srgbClr val="000000"/>
                </a:solidFill>
                <a:effectLst/>
                <a:uLnTx/>
                <a:uFillTx/>
                <a:latin typeface="+mn-lt"/>
                <a:ea typeface="Calibri" panose="020F0502020204030204" pitchFamily="34" charset="0"/>
                <a:cs typeface="Calibri" panose="020F0502020204030204" pitchFamily="34" charset="0"/>
              </a:rPr>
              <a:t>Questions?</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kumimoji="0" lang="en-US" sz="1800" b="1" i="0" u="none" strike="noStrike" kern="1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1800" b="1" i="0" u="none" strike="noStrike" kern="1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1800" b="0" i="0" u="none" strike="noStrike" kern="1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4CC512D-21AE-97BA-8266-6B097C7454ED}"/>
              </a:ext>
            </a:extLst>
          </p:cNvPr>
          <p:cNvSpPr txBox="1"/>
          <p:nvPr/>
        </p:nvSpPr>
        <p:spPr>
          <a:xfrm>
            <a:off x="720435" y="241195"/>
            <a:ext cx="6360160" cy="584775"/>
          </a:xfrm>
          <a:prstGeom prst="rect">
            <a:avLst/>
          </a:prstGeom>
          <a:noFill/>
        </p:spPr>
        <p:txBody>
          <a:bodyPr wrap="square" rtlCol="0">
            <a:spAutoFit/>
          </a:bodyPr>
          <a:lstStyle/>
          <a:p>
            <a:r>
              <a:rPr kumimoji="0" lang="en-US" sz="3200" b="1" i="0" strike="noStrike" kern="0" cap="none" spc="0" normalizeH="0" baseline="0" noProof="0" dirty="0">
                <a:ln>
                  <a:noFill/>
                </a:ln>
                <a:solidFill>
                  <a:srgbClr val="00109F"/>
                </a:solidFill>
                <a:effectLst/>
                <a:uLnTx/>
                <a:uFillTx/>
                <a:latin typeface="+mj-lt"/>
                <a:ea typeface="Arial" panose="020B0604020202020204" pitchFamily="34" charset="0"/>
                <a:cs typeface="+mn-cs"/>
              </a:rPr>
              <a:t>For More Information</a:t>
            </a:r>
            <a:endParaRPr lang="en-US" sz="3200" dirty="0">
              <a:latin typeface="+mj-lt"/>
            </a:endParaRPr>
          </a:p>
        </p:txBody>
      </p:sp>
    </p:spTree>
    <p:extLst>
      <p:ext uri="{BB962C8B-B14F-4D97-AF65-F5344CB8AC3E}">
        <p14:creationId xmlns:p14="http://schemas.microsoft.com/office/powerpoint/2010/main" val="2607843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Mass DMH Research Centers of Excellence Conference Flyer Background">
            <a:extLst>
              <a:ext uri="{FF2B5EF4-FFF2-40B4-BE49-F238E27FC236}">
                <a16:creationId xmlns:a16="http://schemas.microsoft.com/office/drawing/2014/main" id="{528F4BA3-A552-DA5C-AB9A-6537BC93E67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0" y="0"/>
            <a:ext cx="12191999" cy="6857999"/>
          </a:xfrm>
          <a:prstGeom prst="rect">
            <a:avLst/>
          </a:prstGeom>
        </p:spPr>
      </p:pic>
      <p:sp>
        <p:nvSpPr>
          <p:cNvPr id="6" name="TextBox 5">
            <a:extLst>
              <a:ext uri="{FF2B5EF4-FFF2-40B4-BE49-F238E27FC236}">
                <a16:creationId xmlns:a16="http://schemas.microsoft.com/office/drawing/2014/main" id="{9D5AADEF-957D-9353-342B-52B7C8789B05}"/>
              </a:ext>
            </a:extLst>
          </p:cNvPr>
          <p:cNvSpPr txBox="1"/>
          <p:nvPr/>
        </p:nvSpPr>
        <p:spPr>
          <a:xfrm>
            <a:off x="4838132" y="156948"/>
            <a:ext cx="3145809" cy="469359"/>
          </a:xfrm>
          <a:prstGeom prst="rect">
            <a:avLst/>
          </a:prstGeom>
          <a:noFill/>
        </p:spPr>
        <p:txBody>
          <a:bodyPr wrap="square" rtlCol="0">
            <a:spAutoFit/>
          </a:bodyPr>
          <a:lstStyle/>
          <a:p>
            <a:r>
              <a:rPr lang="en-US" sz="2450" b="1" dirty="0">
                <a:solidFill>
                  <a:srgbClr val="7C58A5"/>
                </a:solidFill>
                <a:latin typeface="Arial Black" panose="020B0A04020102020204" pitchFamily="34" charset="0"/>
                <a:cs typeface="Arial" panose="020B0604020202020204" pitchFamily="34" charset="0"/>
              </a:rPr>
              <a:t>2025 ANNUAL</a:t>
            </a:r>
          </a:p>
        </p:txBody>
      </p:sp>
      <p:sp>
        <p:nvSpPr>
          <p:cNvPr id="7" name="Title 6">
            <a:extLst>
              <a:ext uri="{FF2B5EF4-FFF2-40B4-BE49-F238E27FC236}">
                <a16:creationId xmlns:a16="http://schemas.microsoft.com/office/drawing/2014/main" id="{C7744231-6E26-3C49-4986-445AFEB8B6AE}"/>
              </a:ext>
            </a:extLst>
          </p:cNvPr>
          <p:cNvSpPr txBox="1">
            <a:spLocks noGrp="1"/>
          </p:cNvSpPr>
          <p:nvPr>
            <p:ph type="title" idx="4294967295"/>
          </p:nvPr>
        </p:nvSpPr>
        <p:spPr>
          <a:xfrm>
            <a:off x="3637130" y="627801"/>
            <a:ext cx="8256896" cy="12823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4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Research Centers of Excellence Conference</a:t>
            </a:r>
          </a:p>
        </p:txBody>
      </p:sp>
      <p:sp>
        <p:nvSpPr>
          <p:cNvPr id="8" name="TextBox 7">
            <a:extLst>
              <a:ext uri="{FF2B5EF4-FFF2-40B4-BE49-F238E27FC236}">
                <a16:creationId xmlns:a16="http://schemas.microsoft.com/office/drawing/2014/main" id="{DD9572C2-3620-60D0-59F3-1F695EC0369A}"/>
              </a:ext>
            </a:extLst>
          </p:cNvPr>
          <p:cNvSpPr txBox="1"/>
          <p:nvPr/>
        </p:nvSpPr>
        <p:spPr>
          <a:xfrm>
            <a:off x="962167" y="1828797"/>
            <a:ext cx="10542896" cy="646331"/>
          </a:xfrm>
          <a:prstGeom prst="rect">
            <a:avLst/>
          </a:prstGeom>
          <a:noFill/>
        </p:spPr>
        <p:txBody>
          <a:bodyPr wrap="square" rtlCol="0">
            <a:spAutoFit/>
          </a:bodyPr>
          <a:lstStyle/>
          <a:p>
            <a:r>
              <a:rPr lang="en-US" sz="3590" b="1" dirty="0">
                <a:solidFill>
                  <a:schemeClr val="bg1"/>
                </a:solidFill>
                <a:latin typeface="Arial" panose="020B0604020202020204" pitchFamily="34" charset="0"/>
                <a:cs typeface="Arial" panose="020B0604020202020204" pitchFamily="34" charset="0"/>
              </a:rPr>
              <a:t>Promoting Youth Mental and Behavioral Health</a:t>
            </a:r>
          </a:p>
        </p:txBody>
      </p:sp>
      <p:sp>
        <p:nvSpPr>
          <p:cNvPr id="10" name="TextBox 9">
            <a:extLst>
              <a:ext uri="{FF2B5EF4-FFF2-40B4-BE49-F238E27FC236}">
                <a16:creationId xmlns:a16="http://schemas.microsoft.com/office/drawing/2014/main" id="{2968EF69-A183-D3B2-6C85-9883772251E6}"/>
              </a:ext>
            </a:extLst>
          </p:cNvPr>
          <p:cNvSpPr txBox="1"/>
          <p:nvPr/>
        </p:nvSpPr>
        <p:spPr>
          <a:xfrm>
            <a:off x="968991" y="2326943"/>
            <a:ext cx="10324532" cy="360099"/>
          </a:xfrm>
          <a:prstGeom prst="rect">
            <a:avLst/>
          </a:prstGeom>
          <a:noFill/>
        </p:spPr>
        <p:txBody>
          <a:bodyPr wrap="square" rtlCol="0">
            <a:spAutoFit/>
          </a:bodyPr>
          <a:lstStyle/>
          <a:p>
            <a:r>
              <a:rPr lang="en-US" sz="1737" i="1" dirty="0">
                <a:solidFill>
                  <a:schemeClr val="bg1"/>
                </a:solidFill>
                <a:latin typeface="Arial" panose="020B0604020202020204" pitchFamily="34" charset="0"/>
                <a:cs typeface="Arial" panose="020B0604020202020204" pitchFamily="34" charset="0"/>
              </a:rPr>
              <a:t>Understanding and Addressing Risk and Protective Factors to Improve Youth Well-Being and Outcomes</a:t>
            </a:r>
          </a:p>
        </p:txBody>
      </p:sp>
      <p:sp>
        <p:nvSpPr>
          <p:cNvPr id="11" name="TextBox 10">
            <a:extLst>
              <a:ext uri="{FF2B5EF4-FFF2-40B4-BE49-F238E27FC236}">
                <a16:creationId xmlns:a16="http://schemas.microsoft.com/office/drawing/2014/main" id="{0AA861C0-F227-8797-59EF-D70A3A4B0680}"/>
              </a:ext>
            </a:extLst>
          </p:cNvPr>
          <p:cNvSpPr txBox="1"/>
          <p:nvPr/>
        </p:nvSpPr>
        <p:spPr>
          <a:xfrm>
            <a:off x="1630908" y="2982036"/>
            <a:ext cx="2265528" cy="733534"/>
          </a:xfrm>
          <a:prstGeom prst="rect">
            <a:avLst/>
          </a:prstGeom>
          <a:noFill/>
        </p:spPr>
        <p:txBody>
          <a:bodyPr wrap="square" rtlCol="0">
            <a:spAutoFit/>
          </a:bodyPr>
          <a:lstStyle/>
          <a:p>
            <a:pPr>
              <a:lnSpc>
                <a:spcPts val="2500"/>
              </a:lnSpc>
            </a:pPr>
            <a:r>
              <a:rPr lang="en-US" sz="2250" b="1" dirty="0">
                <a:solidFill>
                  <a:srgbClr val="231F20"/>
                </a:solidFill>
                <a:latin typeface="Arial" panose="020B0604020202020204" pitchFamily="34" charset="0"/>
                <a:cs typeface="Arial" panose="020B0604020202020204" pitchFamily="34" charset="0"/>
              </a:rPr>
              <a:t>Thursday</a:t>
            </a:r>
            <a:br>
              <a:rPr lang="en-US" sz="2250" b="1" dirty="0">
                <a:solidFill>
                  <a:srgbClr val="231F20"/>
                </a:solidFill>
                <a:latin typeface="Arial" panose="020B0604020202020204" pitchFamily="34" charset="0"/>
                <a:cs typeface="Arial" panose="020B0604020202020204" pitchFamily="34" charset="0"/>
              </a:rPr>
            </a:br>
            <a:r>
              <a:rPr lang="en-US" sz="2250" b="1" dirty="0">
                <a:solidFill>
                  <a:srgbClr val="231F20"/>
                </a:solidFill>
                <a:latin typeface="Arial" panose="020B0604020202020204" pitchFamily="34" charset="0"/>
                <a:cs typeface="Arial" panose="020B0604020202020204" pitchFamily="34" charset="0"/>
              </a:rPr>
              <a:t>May 29, 2025</a:t>
            </a:r>
          </a:p>
        </p:txBody>
      </p:sp>
      <p:sp>
        <p:nvSpPr>
          <p:cNvPr id="12" name="TextBox 11">
            <a:extLst>
              <a:ext uri="{FF2B5EF4-FFF2-40B4-BE49-F238E27FC236}">
                <a16:creationId xmlns:a16="http://schemas.microsoft.com/office/drawing/2014/main" id="{C203D1DD-0DDE-5FB9-7078-7B9DAD8F0388}"/>
              </a:ext>
            </a:extLst>
          </p:cNvPr>
          <p:cNvSpPr txBox="1"/>
          <p:nvPr/>
        </p:nvSpPr>
        <p:spPr>
          <a:xfrm>
            <a:off x="5891285" y="2984311"/>
            <a:ext cx="2265528" cy="733534"/>
          </a:xfrm>
          <a:prstGeom prst="rect">
            <a:avLst/>
          </a:prstGeom>
          <a:noFill/>
        </p:spPr>
        <p:txBody>
          <a:bodyPr wrap="square" rtlCol="0">
            <a:spAutoFit/>
          </a:bodyPr>
          <a:lstStyle/>
          <a:p>
            <a:pPr>
              <a:lnSpc>
                <a:spcPts val="2500"/>
              </a:lnSpc>
            </a:pPr>
            <a:r>
              <a:rPr lang="en-US" sz="2250" b="1" dirty="0">
                <a:solidFill>
                  <a:srgbClr val="231F20"/>
                </a:solidFill>
                <a:latin typeface="Arial" panose="020B0604020202020204" pitchFamily="34" charset="0"/>
                <a:cs typeface="Arial" panose="020B0604020202020204" pitchFamily="34" charset="0"/>
              </a:rPr>
              <a:t>12:30 –</a:t>
            </a:r>
            <a:br>
              <a:rPr lang="en-US" sz="2250" b="1" dirty="0">
                <a:solidFill>
                  <a:srgbClr val="231F20"/>
                </a:solidFill>
                <a:latin typeface="Arial" panose="020B0604020202020204" pitchFamily="34" charset="0"/>
                <a:cs typeface="Arial" panose="020B0604020202020204" pitchFamily="34" charset="0"/>
              </a:rPr>
            </a:br>
            <a:r>
              <a:rPr lang="en-US" sz="2250" b="1" dirty="0">
                <a:solidFill>
                  <a:srgbClr val="231F20"/>
                </a:solidFill>
                <a:latin typeface="Arial" panose="020B0604020202020204" pitchFamily="34" charset="0"/>
                <a:cs typeface="Arial" panose="020B0604020202020204" pitchFamily="34" charset="0"/>
              </a:rPr>
              <a:t>4:30 PM EDT</a:t>
            </a:r>
          </a:p>
        </p:txBody>
      </p:sp>
      <p:sp>
        <p:nvSpPr>
          <p:cNvPr id="13" name="TextBox 12">
            <a:extLst>
              <a:ext uri="{FF2B5EF4-FFF2-40B4-BE49-F238E27FC236}">
                <a16:creationId xmlns:a16="http://schemas.microsoft.com/office/drawing/2014/main" id="{F495446F-4FF8-32D3-3F6E-9749E92762E8}"/>
              </a:ext>
            </a:extLst>
          </p:cNvPr>
          <p:cNvSpPr txBox="1"/>
          <p:nvPr/>
        </p:nvSpPr>
        <p:spPr>
          <a:xfrm>
            <a:off x="10108441" y="2982036"/>
            <a:ext cx="2265528" cy="733534"/>
          </a:xfrm>
          <a:prstGeom prst="rect">
            <a:avLst/>
          </a:prstGeom>
          <a:noFill/>
        </p:spPr>
        <p:txBody>
          <a:bodyPr wrap="square" rtlCol="0">
            <a:spAutoFit/>
          </a:bodyPr>
          <a:lstStyle/>
          <a:p>
            <a:pPr>
              <a:lnSpc>
                <a:spcPts val="2500"/>
              </a:lnSpc>
            </a:pPr>
            <a:r>
              <a:rPr lang="en-US" sz="2250" b="1" dirty="0">
                <a:solidFill>
                  <a:srgbClr val="231F20"/>
                </a:solidFill>
                <a:latin typeface="Arial" panose="020B0604020202020204" pitchFamily="34" charset="0"/>
                <a:cs typeface="Arial" panose="020B0604020202020204" pitchFamily="34" charset="0"/>
              </a:rPr>
              <a:t>Zoom</a:t>
            </a:r>
            <a:br>
              <a:rPr lang="en-US" sz="2250" b="1" dirty="0">
                <a:solidFill>
                  <a:srgbClr val="231F20"/>
                </a:solidFill>
                <a:latin typeface="Arial" panose="020B0604020202020204" pitchFamily="34" charset="0"/>
                <a:cs typeface="Arial" panose="020B0604020202020204" pitchFamily="34" charset="0"/>
              </a:rPr>
            </a:br>
            <a:r>
              <a:rPr lang="en-US" sz="2250" b="1" dirty="0">
                <a:solidFill>
                  <a:srgbClr val="231F20"/>
                </a:solidFill>
                <a:latin typeface="Arial" panose="020B0604020202020204" pitchFamily="34" charset="0"/>
                <a:cs typeface="Arial" panose="020B0604020202020204" pitchFamily="34" charset="0"/>
              </a:rPr>
              <a:t>Meeting</a:t>
            </a:r>
          </a:p>
        </p:txBody>
      </p:sp>
      <p:sp>
        <p:nvSpPr>
          <p:cNvPr id="14" name="TextBox 13">
            <a:extLst>
              <a:ext uri="{FF2B5EF4-FFF2-40B4-BE49-F238E27FC236}">
                <a16:creationId xmlns:a16="http://schemas.microsoft.com/office/drawing/2014/main" id="{F4B474A7-A516-0E99-23B2-F3DE2E384C4C}"/>
              </a:ext>
            </a:extLst>
          </p:cNvPr>
          <p:cNvSpPr txBox="1"/>
          <p:nvPr/>
        </p:nvSpPr>
        <p:spPr>
          <a:xfrm>
            <a:off x="3375546" y="3836624"/>
            <a:ext cx="5529618" cy="492443"/>
          </a:xfrm>
          <a:prstGeom prst="rect">
            <a:avLst/>
          </a:prstGeom>
          <a:noFill/>
        </p:spPr>
        <p:txBody>
          <a:bodyPr wrap="square" rtlCol="0">
            <a:spAutoFit/>
          </a:bodyPr>
          <a:lstStyle/>
          <a:p>
            <a:r>
              <a:rPr lang="en-US" sz="2600" b="1" dirty="0">
                <a:solidFill>
                  <a:schemeClr val="bg1"/>
                </a:solidFill>
                <a:latin typeface="Arial" panose="020B0604020202020204" pitchFamily="34" charset="0"/>
                <a:cs typeface="Arial" panose="020B0604020202020204" pitchFamily="34" charset="0"/>
              </a:rPr>
              <a:t>Featured Speakers &amp; Registration</a:t>
            </a:r>
          </a:p>
        </p:txBody>
      </p:sp>
      <p:sp>
        <p:nvSpPr>
          <p:cNvPr id="16" name="TextBox 15">
            <a:extLst>
              <a:ext uri="{FF2B5EF4-FFF2-40B4-BE49-F238E27FC236}">
                <a16:creationId xmlns:a16="http://schemas.microsoft.com/office/drawing/2014/main" id="{1191E508-D206-5E2C-8BB2-3903DE30821D}"/>
              </a:ext>
            </a:extLst>
          </p:cNvPr>
          <p:cNvSpPr txBox="1"/>
          <p:nvPr/>
        </p:nvSpPr>
        <p:spPr>
          <a:xfrm>
            <a:off x="409130" y="5864096"/>
            <a:ext cx="2047164" cy="710259"/>
          </a:xfrm>
          <a:prstGeom prst="rect">
            <a:avLst/>
          </a:prstGeom>
        </p:spPr>
        <p:txBody>
          <a:bodyPr wrap="square" rtlCol="0">
            <a:spAutoFit/>
          </a:bodyPr>
          <a:lstStyle/>
          <a:p>
            <a:pPr algn="ctr">
              <a:lnSpc>
                <a:spcPts val="1200"/>
              </a:lnSpc>
            </a:pPr>
            <a:r>
              <a:rPr lang="en-US" sz="1400" b="1" dirty="0">
                <a:solidFill>
                  <a:schemeClr val="bg1"/>
                </a:solidFill>
                <a:latin typeface="Arial" panose="020B0604020202020204" pitchFamily="34" charset="0"/>
                <a:cs typeface="Arial" panose="020B0604020202020204" pitchFamily="34" charset="0"/>
              </a:rPr>
              <a:t>Gina</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Vincent, PhD</a:t>
            </a:r>
            <a:br>
              <a:rPr lang="en-US" sz="14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UMass Chan</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Medical School</a:t>
            </a:r>
            <a:endParaRPr lang="en-US" sz="14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5B658D9-C0F7-7368-02DE-348BAF77DEFF}"/>
              </a:ext>
            </a:extLst>
          </p:cNvPr>
          <p:cNvSpPr txBox="1"/>
          <p:nvPr/>
        </p:nvSpPr>
        <p:spPr>
          <a:xfrm>
            <a:off x="2237930" y="5864096"/>
            <a:ext cx="2047164" cy="710259"/>
          </a:xfrm>
          <a:prstGeom prst="rect">
            <a:avLst/>
          </a:prstGeom>
        </p:spPr>
        <p:txBody>
          <a:bodyPr wrap="square" rtlCol="0">
            <a:spAutoFit/>
          </a:bodyPr>
          <a:lstStyle/>
          <a:p>
            <a:pPr algn="ctr">
              <a:lnSpc>
                <a:spcPts val="1200"/>
              </a:lnSpc>
            </a:pPr>
            <a:r>
              <a:rPr lang="en-US" sz="1400" b="1" dirty="0">
                <a:solidFill>
                  <a:schemeClr val="bg1"/>
                </a:solidFill>
                <a:latin typeface="Arial" panose="020B0604020202020204" pitchFamily="34" charset="0"/>
                <a:cs typeface="Arial" panose="020B0604020202020204" pitchFamily="34" charset="0"/>
              </a:rPr>
              <a:t>Cheryl Y.S.</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Foo, PhD</a:t>
            </a:r>
            <a:br>
              <a:rPr lang="en-US" sz="14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Mass General Brigham &amp;</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Harvard Medical School</a:t>
            </a:r>
            <a:endParaRPr lang="en-US" sz="14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9ECB1AE-A9EC-55BC-55ED-AA1889DC1E49}"/>
              </a:ext>
            </a:extLst>
          </p:cNvPr>
          <p:cNvSpPr txBox="1"/>
          <p:nvPr/>
        </p:nvSpPr>
        <p:spPr>
          <a:xfrm>
            <a:off x="4062561" y="5865282"/>
            <a:ext cx="2047164" cy="707886"/>
          </a:xfrm>
          <a:prstGeom prst="rect">
            <a:avLst/>
          </a:prstGeom>
        </p:spPr>
        <p:txBody>
          <a:bodyPr wrap="square" rtlCol="0">
            <a:spAutoFit/>
          </a:bodyPr>
          <a:lstStyle/>
          <a:p>
            <a:pPr algn="ctr">
              <a:lnSpc>
                <a:spcPts val="1200"/>
              </a:lnSpc>
            </a:pPr>
            <a:r>
              <a:rPr lang="en-US" sz="1400" b="1" dirty="0">
                <a:solidFill>
                  <a:schemeClr val="bg1"/>
                </a:solidFill>
                <a:latin typeface="Arial" panose="020B0604020202020204" pitchFamily="34" charset="0"/>
                <a:cs typeface="Arial" panose="020B0604020202020204" pitchFamily="34" charset="0"/>
              </a:rPr>
              <a:t>Daphne</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Holt, MD, PhD</a:t>
            </a:r>
            <a:br>
              <a:rPr lang="en-US" sz="14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Mass General Brigham &amp;</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Harvard Medical School</a:t>
            </a:r>
            <a:endParaRPr lang="en-US" sz="14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F55E606-A8E8-8335-CD42-669C25DB2A4A}"/>
              </a:ext>
            </a:extLst>
          </p:cNvPr>
          <p:cNvSpPr txBox="1"/>
          <p:nvPr/>
        </p:nvSpPr>
        <p:spPr>
          <a:xfrm>
            <a:off x="5891057" y="5865282"/>
            <a:ext cx="2047164" cy="707886"/>
          </a:xfrm>
          <a:prstGeom prst="rect">
            <a:avLst/>
          </a:prstGeom>
        </p:spPr>
        <p:txBody>
          <a:bodyPr wrap="square" rtlCol="0">
            <a:spAutoFit/>
          </a:bodyPr>
          <a:lstStyle/>
          <a:p>
            <a:pPr algn="ctr">
              <a:lnSpc>
                <a:spcPts val="1200"/>
              </a:lnSpc>
            </a:pPr>
            <a:r>
              <a:rPr lang="en-US" sz="1400" b="1" dirty="0">
                <a:solidFill>
                  <a:schemeClr val="bg1"/>
                </a:solidFill>
                <a:latin typeface="Arial" panose="020B0604020202020204" pitchFamily="34" charset="0"/>
                <a:cs typeface="Arial" panose="020B0604020202020204" pitchFamily="34" charset="0"/>
              </a:rPr>
              <a:t>Michelle</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Mullen, PhD</a:t>
            </a:r>
            <a:br>
              <a:rPr lang="en-US" sz="14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UMass Chan</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Medical School</a:t>
            </a:r>
            <a:endParaRPr lang="en-US" sz="14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FDB794C-F1C4-C9FC-C33E-3FF5BC485DD9}"/>
              </a:ext>
            </a:extLst>
          </p:cNvPr>
          <p:cNvSpPr txBox="1"/>
          <p:nvPr/>
        </p:nvSpPr>
        <p:spPr>
          <a:xfrm>
            <a:off x="7719858" y="5864096"/>
            <a:ext cx="2047164" cy="710259"/>
          </a:xfrm>
          <a:prstGeom prst="rect">
            <a:avLst/>
          </a:prstGeom>
        </p:spPr>
        <p:txBody>
          <a:bodyPr wrap="square" rtlCol="0">
            <a:spAutoFit/>
          </a:bodyPr>
          <a:lstStyle/>
          <a:p>
            <a:pPr algn="ctr">
              <a:lnSpc>
                <a:spcPts val="1200"/>
              </a:lnSpc>
            </a:pPr>
            <a:r>
              <a:rPr lang="en-US" sz="1400" b="1" dirty="0">
                <a:solidFill>
                  <a:schemeClr val="bg1"/>
                </a:solidFill>
                <a:latin typeface="Arial" panose="020B0604020202020204" pitchFamily="34" charset="0"/>
                <a:cs typeface="Arial" panose="020B0604020202020204" pitchFamily="34" charset="0"/>
              </a:rPr>
              <a:t>Vanessa</a:t>
            </a:r>
            <a:br>
              <a:rPr lang="en-US" sz="14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Iroegbulem, BA</a:t>
            </a:r>
            <a:br>
              <a:rPr lang="en-US" sz="14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Mass General</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Brigham</a:t>
            </a:r>
            <a:endParaRPr lang="en-US" sz="1400"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5C35E8D-CF11-B8D2-9DFB-46AB16FA6C40}"/>
              </a:ext>
            </a:extLst>
          </p:cNvPr>
          <p:cNvSpPr txBox="1"/>
          <p:nvPr/>
        </p:nvSpPr>
        <p:spPr>
          <a:xfrm>
            <a:off x="9817100" y="6108700"/>
            <a:ext cx="1610360" cy="438582"/>
          </a:xfrm>
          <a:prstGeom prst="rect">
            <a:avLst/>
          </a:prstGeom>
          <a:noFill/>
        </p:spPr>
        <p:txBody>
          <a:bodyPr wrap="square" rtlCol="0">
            <a:spAutoFit/>
          </a:bodyPr>
          <a:lstStyle/>
          <a:p>
            <a:pPr>
              <a:lnSpc>
                <a:spcPts val="900"/>
              </a:lnSpc>
            </a:pPr>
            <a:r>
              <a:rPr lang="en-US" sz="900" dirty="0">
                <a:solidFill>
                  <a:schemeClr val="bg1"/>
                </a:solidFill>
                <a:latin typeface="Arial" panose="020B0604020202020204" pitchFamily="34" charset="0"/>
                <a:cs typeface="Arial" panose="020B0604020202020204" pitchFamily="34" charset="0"/>
              </a:rPr>
              <a:t>https://umassmed.zoom.us/meeting/register/Ko0Fga0QRyuHIzLnxihWrQ</a:t>
            </a:r>
          </a:p>
        </p:txBody>
      </p:sp>
    </p:spTree>
    <p:extLst>
      <p:ext uri="{BB962C8B-B14F-4D97-AF65-F5344CB8AC3E}">
        <p14:creationId xmlns:p14="http://schemas.microsoft.com/office/powerpoint/2010/main" val="2990978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8E7CF2-CF93-7BE0-782C-A38B45B37356}"/>
              </a:ext>
            </a:extLst>
          </p:cNvPr>
          <p:cNvSpPr txBox="1">
            <a:spLocks noGrp="1"/>
          </p:cNvSpPr>
          <p:nvPr>
            <p:ph type="title" idx="4294967295"/>
          </p:nvPr>
        </p:nvSpPr>
        <p:spPr>
          <a:xfrm>
            <a:off x="484909" y="235527"/>
            <a:ext cx="92548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References</a:t>
            </a:r>
          </a:p>
        </p:txBody>
      </p:sp>
      <p:sp>
        <p:nvSpPr>
          <p:cNvPr id="4" name="TextBox 3">
            <a:extLst>
              <a:ext uri="{FF2B5EF4-FFF2-40B4-BE49-F238E27FC236}">
                <a16:creationId xmlns:a16="http://schemas.microsoft.com/office/drawing/2014/main" id="{07BC9347-4AF7-7497-255E-05E047E74AFA}"/>
              </a:ext>
            </a:extLst>
          </p:cNvPr>
          <p:cNvSpPr txBox="1"/>
          <p:nvPr/>
        </p:nvSpPr>
        <p:spPr>
          <a:xfrm>
            <a:off x="484909" y="754129"/>
            <a:ext cx="11333019" cy="5232202"/>
          </a:xfrm>
          <a:prstGeom prst="rect">
            <a:avLst/>
          </a:prstGeom>
          <a:noFill/>
        </p:spPr>
        <p:txBody>
          <a:bodyPr wrap="square" rtlCol="0">
            <a:spAutoFit/>
          </a:bodyPr>
          <a:lstStyle/>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Calibri" panose="020F0502020204030204" pitchFamily="34" charset="0"/>
              </a:rPr>
              <a:t>Burke, J., Passmore, J. (2019). Strengths Based Coaching - A Positive Psychology Intervention. In: Van Zyl, L., Rothmann Sr., S. (eds) Theoretical Approaches to Multi-Cultural Positive Psychological Interventions. Springer, Cham. https://doi.org/10.1007/978-3-030-20583-6_21</a:t>
            </a:r>
            <a:endParaRPr lang="en-US" sz="1800" kern="100" dirty="0">
              <a:solidFill>
                <a:schemeClr val="bg1"/>
              </a:solidFill>
              <a:effectLst/>
              <a:ea typeface="Calibri" panose="020F0502020204030204" pitchFamily="34" charset="0"/>
              <a:cs typeface="Times New Roman" panose="02020603050405020304" pitchFamily="18" charset="0"/>
            </a:endParaRPr>
          </a:p>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Calibri" panose="020F0502020204030204" pitchFamily="34" charset="0"/>
              </a:rPr>
              <a:t>Cannon-Bowers, J. A., Bowers, C. A., Carlson, C. E., Doherty, S. L., Evans, J., &amp; Hall, J. (2023). Workplace coaching: A meta-analysis and recommendations for advancing the </a:t>
            </a:r>
            <a:r>
              <a:rPr lang="en-US" sz="1800" i="1" kern="100" dirty="0">
                <a:solidFill>
                  <a:schemeClr val="bg1"/>
                </a:solidFill>
                <a:effectLst/>
                <a:ea typeface="Calibri" panose="020F0502020204030204" pitchFamily="34" charset="0"/>
                <a:cs typeface="Calibri" panose="020F0502020204030204" pitchFamily="34" charset="0"/>
              </a:rPr>
              <a:t>science of coaching</a:t>
            </a:r>
            <a:r>
              <a:rPr lang="en-US" sz="1800" kern="100" dirty="0">
                <a:solidFill>
                  <a:schemeClr val="bg1"/>
                </a:solidFill>
                <a:effectLst/>
                <a:ea typeface="Calibri" panose="020F0502020204030204" pitchFamily="34" charset="0"/>
                <a:cs typeface="Calibri" panose="020F0502020204030204" pitchFamily="34" charset="0"/>
              </a:rPr>
              <a:t>. </a:t>
            </a:r>
            <a:r>
              <a:rPr lang="en-US" sz="1800" i="1" kern="100" dirty="0">
                <a:solidFill>
                  <a:schemeClr val="bg1"/>
                </a:solidFill>
                <a:effectLst/>
                <a:ea typeface="Calibri" panose="020F0502020204030204" pitchFamily="34" charset="0"/>
                <a:cs typeface="Calibri" panose="020F0502020204030204" pitchFamily="34" charset="0"/>
              </a:rPr>
              <a:t>Frontiers in Psychology</a:t>
            </a:r>
            <a:r>
              <a:rPr lang="en-US" sz="1800" kern="100" dirty="0">
                <a:solidFill>
                  <a:schemeClr val="bg1"/>
                </a:solidFill>
                <a:effectLst/>
                <a:ea typeface="Calibri" panose="020F0502020204030204" pitchFamily="34" charset="0"/>
                <a:cs typeface="Calibri" panose="020F0502020204030204" pitchFamily="34" charset="0"/>
              </a:rPr>
              <a:t>, </a:t>
            </a:r>
            <a:r>
              <a:rPr lang="en-US" sz="1800" i="1" kern="100" dirty="0">
                <a:solidFill>
                  <a:schemeClr val="bg1"/>
                </a:solidFill>
                <a:effectLst/>
                <a:ea typeface="Calibri" panose="020F0502020204030204" pitchFamily="34" charset="0"/>
                <a:cs typeface="Calibri" panose="020F0502020204030204" pitchFamily="34" charset="0"/>
              </a:rPr>
              <a:t>14</a:t>
            </a:r>
            <a:r>
              <a:rPr lang="en-US" sz="1800" kern="100" dirty="0">
                <a:solidFill>
                  <a:schemeClr val="bg1"/>
                </a:solidFill>
                <a:effectLst/>
                <a:ea typeface="Calibri" panose="020F0502020204030204" pitchFamily="34" charset="0"/>
                <a:cs typeface="Calibri" panose="020F0502020204030204" pitchFamily="34" charset="0"/>
              </a:rPr>
              <a:t>, 1204166. https://doi.org/10.3389/fpsyg.2023.1204166</a:t>
            </a:r>
            <a:endParaRPr lang="en-US" sz="1800" kern="100" dirty="0">
              <a:solidFill>
                <a:schemeClr val="bg1"/>
              </a:solidFill>
              <a:effectLst/>
              <a:ea typeface="Calibri" panose="020F0502020204030204" pitchFamily="34" charset="0"/>
              <a:cs typeface="Times New Roman" panose="02020603050405020304" pitchFamily="18" charset="0"/>
            </a:endParaRPr>
          </a:p>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Calibri" panose="020F0502020204030204" pitchFamily="34" charset="0"/>
              </a:rPr>
              <a:t>Co-Active Training Institute. (2022). Coaching frameworks: which model is right for you? </a:t>
            </a:r>
            <a:r>
              <a:rPr lang="en-US" sz="1800" kern="100" dirty="0">
                <a:solidFill>
                  <a:schemeClr val="bg1"/>
                </a:solidFill>
                <a:effectLst/>
                <a:ea typeface="Calibri" panose="020F0502020204030204" pitchFamily="34" charset="0"/>
                <a:cs typeface="Calibri" panose="020F0502020204030204" pitchFamily="34" charset="0"/>
                <a:hlinkClick r:id="rId3"/>
              </a:rPr>
              <a:t>https://coactive.com/resources/blogs/coaching-frameworks-which-model-is-right-for-you</a:t>
            </a:r>
            <a:endParaRPr lang="en-US" sz="1800" kern="100" dirty="0">
              <a:solidFill>
                <a:schemeClr val="bg1"/>
              </a:solidFill>
              <a:effectLst/>
              <a:ea typeface="Calibri" panose="020F0502020204030204" pitchFamily="34" charset="0"/>
              <a:cs typeface="Calibri" panose="020F0502020204030204" pitchFamily="34" charset="0"/>
            </a:endParaRPr>
          </a:p>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Times New Roman" panose="02020603050405020304" pitchFamily="18" charset="0"/>
              </a:rPr>
              <a:t>Cox, E.G., </a:t>
            </a:r>
            <a:r>
              <a:rPr lang="en-US" sz="1800" kern="100" dirty="0" err="1">
                <a:solidFill>
                  <a:schemeClr val="bg1"/>
                </a:solidFill>
                <a:effectLst/>
                <a:ea typeface="Calibri" panose="020F0502020204030204" pitchFamily="34" charset="0"/>
                <a:cs typeface="Times New Roman" panose="02020603050405020304" pitchFamily="18" charset="0"/>
              </a:rPr>
              <a:t>Bachkirova</a:t>
            </a:r>
            <a:r>
              <a:rPr lang="en-US" sz="1800" kern="100" dirty="0">
                <a:solidFill>
                  <a:schemeClr val="bg1"/>
                </a:solidFill>
                <a:effectLst/>
                <a:ea typeface="Calibri" panose="020F0502020204030204" pitchFamily="34" charset="0"/>
                <a:cs typeface="Times New Roman" panose="02020603050405020304" pitchFamily="18" charset="0"/>
              </a:rPr>
              <a:t>, T., &amp; Clutterbuck, D. (2018). The Complete Handbook of Coaching.</a:t>
            </a:r>
          </a:p>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Times New Roman" panose="02020603050405020304" pitchFamily="18" charset="0"/>
              </a:rPr>
              <a:t>Cox, E. (2006). An Adult Learning Approach to Coaching. Evidence based coaching handbook: putting best practices to work for your clients. Hoboken.</a:t>
            </a:r>
          </a:p>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Calibri" panose="020F0502020204030204" pitchFamily="34" charset="0"/>
              </a:rPr>
              <a:t>Fixsen, D. L., Ward, C., Blase, K., Naoom, S., Metz, A., &amp; Louison, L. (2018). Assessing drivers best practices. Chapel Hill, NC: Active Implementation Research Network, https://www.activeimplementation.org.</a:t>
            </a:r>
            <a:endParaRPr lang="en-US" dirty="0"/>
          </a:p>
        </p:txBody>
      </p:sp>
    </p:spTree>
    <p:extLst>
      <p:ext uri="{BB962C8B-B14F-4D97-AF65-F5344CB8AC3E}">
        <p14:creationId xmlns:p14="http://schemas.microsoft.com/office/powerpoint/2010/main" val="4178379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1810A-9653-0056-0A39-2F7AFDD4C4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233F1C-AA84-3CD8-3040-B3D77C71C13A}"/>
              </a:ext>
            </a:extLst>
          </p:cNvPr>
          <p:cNvSpPr txBox="1">
            <a:spLocks noGrp="1"/>
          </p:cNvSpPr>
          <p:nvPr>
            <p:ph type="title" idx="4294967295"/>
          </p:nvPr>
        </p:nvSpPr>
        <p:spPr>
          <a:xfrm>
            <a:off x="484908" y="96980"/>
            <a:ext cx="92548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References (continued…)</a:t>
            </a:r>
          </a:p>
        </p:txBody>
      </p:sp>
      <p:sp>
        <p:nvSpPr>
          <p:cNvPr id="2" name="TextBox 1">
            <a:extLst>
              <a:ext uri="{FF2B5EF4-FFF2-40B4-BE49-F238E27FC236}">
                <a16:creationId xmlns:a16="http://schemas.microsoft.com/office/drawing/2014/main" id="{A8335F6D-611C-318C-A335-59764B41AEA6}"/>
              </a:ext>
            </a:extLst>
          </p:cNvPr>
          <p:cNvSpPr txBox="1"/>
          <p:nvPr/>
        </p:nvSpPr>
        <p:spPr>
          <a:xfrm>
            <a:off x="484908" y="794861"/>
            <a:ext cx="11088255" cy="5078313"/>
          </a:xfrm>
          <a:prstGeom prst="rect">
            <a:avLst/>
          </a:prstGeom>
          <a:noFill/>
        </p:spPr>
        <p:txBody>
          <a:bodyPr wrap="square" rtlCol="0">
            <a:spAutoFit/>
          </a:bodyPr>
          <a:lstStyle/>
          <a:p>
            <a:pPr marL="457200" marR="0" indent="-457200">
              <a:spcBef>
                <a:spcPts val="1200"/>
              </a:spcBef>
              <a:spcAft>
                <a:spcPts val="1200"/>
              </a:spcAft>
            </a:pPr>
            <a:r>
              <a:rPr lang="en-US" sz="1600" kern="100" dirty="0">
                <a:solidFill>
                  <a:schemeClr val="bg1"/>
                </a:solidFill>
                <a:effectLst/>
                <a:ea typeface="Calibri" panose="020F0502020204030204" pitchFamily="34" charset="0"/>
                <a:cs typeface="Calibri" panose="020F0502020204030204" pitchFamily="34" charset="0"/>
              </a:rPr>
              <a:t>Flesher, J. (2020). Coach vs. </a:t>
            </a:r>
            <a:r>
              <a:rPr lang="en-US" sz="1600" kern="100" dirty="0">
                <a:solidFill>
                  <a:schemeClr val="bg1"/>
                </a:solidFill>
                <a:ea typeface="Calibri" panose="020F0502020204030204" pitchFamily="34" charset="0"/>
                <a:cs typeface="Calibri" panose="020F0502020204030204" pitchFamily="34" charset="0"/>
              </a:rPr>
              <a:t>supervisor – What’s the difference? </a:t>
            </a:r>
            <a:r>
              <a:rPr lang="en-US" sz="1600" i="1" kern="100" dirty="0">
                <a:solidFill>
                  <a:schemeClr val="bg1"/>
                </a:solidFill>
                <a:ea typeface="Calibri" panose="020F0502020204030204" pitchFamily="34" charset="0"/>
                <a:cs typeface="Calibri" panose="020F0502020204030204" pitchFamily="34" charset="0"/>
              </a:rPr>
              <a:t>Wolters Kluwer. </a:t>
            </a:r>
            <a:r>
              <a:rPr lang="en-US" sz="1600" kern="100" dirty="0">
                <a:solidFill>
                  <a:schemeClr val="bg1"/>
                </a:solidFill>
                <a:ea typeface="Calibri" panose="020F0502020204030204" pitchFamily="34" charset="0"/>
                <a:cs typeface="Calibri" panose="020F0502020204030204" pitchFamily="34" charset="0"/>
                <a:hlinkClick r:id="rId3"/>
              </a:rPr>
              <a:t>https://www.wolterskluwer.com/en/expert-insights/coach-supervisor-difference</a:t>
            </a:r>
            <a:r>
              <a:rPr lang="en-US" sz="1600" kern="100" dirty="0">
                <a:solidFill>
                  <a:schemeClr val="bg1"/>
                </a:solidFill>
                <a:ea typeface="Calibri" panose="020F0502020204030204" pitchFamily="34" charset="0"/>
                <a:cs typeface="Calibri" panose="020F0502020204030204" pitchFamily="34" charset="0"/>
              </a:rPr>
              <a:t> </a:t>
            </a:r>
            <a:endParaRPr lang="en-US" sz="1600" kern="100" dirty="0">
              <a:solidFill>
                <a:schemeClr val="bg1"/>
              </a:solidFill>
              <a:effectLst/>
              <a:ea typeface="Calibri" panose="020F0502020204030204" pitchFamily="34" charset="0"/>
              <a:cs typeface="Calibri" panose="020F0502020204030204" pitchFamily="34" charset="0"/>
            </a:endParaRPr>
          </a:p>
          <a:p>
            <a:pPr marL="457200" marR="0" indent="-457200">
              <a:spcBef>
                <a:spcPts val="1200"/>
              </a:spcBef>
              <a:spcAft>
                <a:spcPts val="1200"/>
              </a:spcAft>
            </a:pPr>
            <a:r>
              <a:rPr lang="en-US" sz="1600" kern="100" dirty="0">
                <a:solidFill>
                  <a:schemeClr val="bg1"/>
                </a:solidFill>
                <a:effectLst/>
                <a:ea typeface="Calibri" panose="020F0502020204030204" pitchFamily="34" charset="0"/>
                <a:cs typeface="Calibri" panose="020F0502020204030204" pitchFamily="34" charset="0"/>
              </a:rPr>
              <a:t>Gunderson, L. M., Willging, C. E., Trott Jaramillo, E. M., Green, A. E., Fettes, D. L., Hect, D. B., &amp; Aarons, G. A. (2018). The good coach: Implementation and sustainment factors that affect coaching as evidence-based intervention fidelity support. </a:t>
            </a:r>
            <a:r>
              <a:rPr lang="en-US" sz="1600" i="1" kern="100" dirty="0">
                <a:solidFill>
                  <a:schemeClr val="bg1"/>
                </a:solidFill>
                <a:effectLst/>
                <a:ea typeface="Calibri" panose="020F0502020204030204" pitchFamily="34" charset="0"/>
                <a:cs typeface="Calibri" panose="020F0502020204030204" pitchFamily="34" charset="0"/>
              </a:rPr>
              <a:t>Journal of Children's Services, 13</a:t>
            </a:r>
            <a:r>
              <a:rPr lang="en-US" sz="1600" kern="100" dirty="0">
                <a:solidFill>
                  <a:schemeClr val="bg1"/>
                </a:solidFill>
                <a:effectLst/>
                <a:ea typeface="Calibri" panose="020F0502020204030204" pitchFamily="34" charset="0"/>
                <a:cs typeface="Calibri" panose="020F0502020204030204" pitchFamily="34" charset="0"/>
              </a:rPr>
              <a:t>(1), 1–17. </a:t>
            </a:r>
            <a:r>
              <a:rPr lang="en-US" sz="1600" kern="100" dirty="0">
                <a:solidFill>
                  <a:schemeClr val="bg1"/>
                </a:solidFill>
                <a:effectLst/>
                <a:ea typeface="Calibri" panose="020F0502020204030204" pitchFamily="34" charset="0"/>
                <a:cs typeface="Calibri" panose="020F0502020204030204" pitchFamily="34" charset="0"/>
                <a:hlinkClick r:id="rId4"/>
              </a:rPr>
              <a:t>https://doi.org/10.1108/JCS-09-2017-0043</a:t>
            </a:r>
            <a:endParaRPr lang="en-US" sz="1600" kern="100" dirty="0">
              <a:solidFill>
                <a:schemeClr val="bg1"/>
              </a:solidFill>
              <a:ea typeface="Calibri" panose="020F0502020204030204" pitchFamily="34" charset="0"/>
              <a:cs typeface="Calibri" panose="020F0502020204030204" pitchFamily="34" charset="0"/>
            </a:endParaRPr>
          </a:p>
          <a:p>
            <a:pPr marL="457200" marR="0" indent="-457200">
              <a:spcBef>
                <a:spcPts val="1200"/>
              </a:spcBef>
              <a:spcAft>
                <a:spcPts val="1200"/>
              </a:spcAft>
            </a:pPr>
            <a:r>
              <a:rPr kumimoji="0" lang="en-US" sz="1600" b="0" i="0" u="none" strike="noStrike" kern="1200" cap="none" spc="0" normalizeH="0" baseline="0" noProof="0" dirty="0">
                <a:ln>
                  <a:noFill/>
                </a:ln>
                <a:solidFill>
                  <a:schemeClr val="bg2"/>
                </a:solidFill>
                <a:effectLst/>
                <a:uLnTx/>
                <a:uFillTx/>
                <a:cs typeface="Calibri" panose="020F0502020204030204" pitchFamily="34" charset="0"/>
              </a:rPr>
              <a:t>Implementation Coaching. Content last reviewed June 2023. Agency for Healthcare Research and Quality, Rockville, MD.</a:t>
            </a:r>
            <a:r>
              <a:rPr lang="en-US" sz="1600" dirty="0">
                <a:solidFill>
                  <a:srgbClr val="515151"/>
                </a:solidFill>
                <a:cs typeface="Calibri" panose="020F0502020204030204" pitchFamily="34" charset="0"/>
              </a:rPr>
              <a:t> </a:t>
            </a:r>
            <a:r>
              <a:rPr kumimoji="0" lang="en-US" sz="1600" b="0" i="0" u="none" strike="noStrike" kern="1200" cap="none" spc="0" normalizeH="0" baseline="0" noProof="0" dirty="0">
                <a:ln>
                  <a:noFill/>
                </a:ln>
                <a:solidFill>
                  <a:srgbClr val="1B1B1B"/>
                </a:solidFill>
                <a:effectLst/>
                <a:uLnTx/>
                <a:uFillTx/>
                <a:cs typeface="Calibri" panose="020F0502020204030204" pitchFamily="34" charset="0"/>
                <a:hlinkClick r:id="rId5"/>
              </a:rPr>
              <a:t>https://www.ahrq.gov/teamstepps-program/curriculum/implement/activity/coach.html</a:t>
            </a:r>
            <a:r>
              <a:rPr kumimoji="0" lang="en-US" sz="1600" b="0" i="0" u="none" strike="noStrike" kern="1200" cap="none" spc="0" normalizeH="0" baseline="0" noProof="0" dirty="0">
                <a:ln>
                  <a:noFill/>
                </a:ln>
                <a:solidFill>
                  <a:srgbClr val="1B1B1B"/>
                </a:solidFill>
                <a:effectLst/>
                <a:uLnTx/>
                <a:uFillTx/>
                <a:cs typeface="Calibri" panose="020F0502020204030204" pitchFamily="34" charset="0"/>
              </a:rPr>
              <a:t> </a:t>
            </a:r>
            <a:endParaRPr lang="en-US" sz="1600" kern="100" dirty="0">
              <a:solidFill>
                <a:schemeClr val="bg1"/>
              </a:solidFill>
              <a:effectLst/>
              <a:ea typeface="Calibri" panose="020F0502020204030204" pitchFamily="34" charset="0"/>
              <a:cs typeface="Calibri" panose="020F0502020204030204" pitchFamily="34" charset="0"/>
            </a:endParaRPr>
          </a:p>
          <a:p>
            <a:pPr marL="457200" marR="0" indent="-457200">
              <a:spcBef>
                <a:spcPts val="1200"/>
              </a:spcBef>
              <a:spcAft>
                <a:spcPts val="1200"/>
              </a:spcAft>
            </a:pPr>
            <a:r>
              <a:rPr lang="en-US" sz="1600" kern="100" dirty="0">
                <a:solidFill>
                  <a:schemeClr val="bg1"/>
                </a:solidFill>
                <a:effectLst/>
                <a:ea typeface="Calibri" panose="020F0502020204030204" pitchFamily="34" charset="0"/>
                <a:cs typeface="Calibri" panose="020F0502020204030204" pitchFamily="34" charset="0"/>
              </a:rPr>
              <a:t>International City/County Management Organization. (2024). What coaching is and isn’t. </a:t>
            </a:r>
            <a:r>
              <a:rPr lang="en-US" sz="1600" kern="100" dirty="0">
                <a:solidFill>
                  <a:schemeClr val="bg1"/>
                </a:solidFill>
                <a:effectLst/>
                <a:ea typeface="Calibri" panose="020F0502020204030204" pitchFamily="34" charset="0"/>
                <a:cs typeface="Calibri" panose="020F0502020204030204" pitchFamily="34" charset="0"/>
                <a:hlinkClick r:id="rId6"/>
              </a:rPr>
              <a:t>https://icma.org/articles/article/what-coaching-and-isnt</a:t>
            </a:r>
            <a:r>
              <a:rPr lang="en-US" sz="1600" kern="100" dirty="0">
                <a:solidFill>
                  <a:schemeClr val="bg1"/>
                </a:solidFill>
                <a:effectLst/>
                <a:ea typeface="Calibri" panose="020F0502020204030204" pitchFamily="34" charset="0"/>
                <a:cs typeface="Calibri" panose="020F0502020204030204" pitchFamily="34" charset="0"/>
              </a:rPr>
              <a:t> </a:t>
            </a:r>
            <a:endParaRPr lang="en-US" sz="1600" kern="100" dirty="0">
              <a:solidFill>
                <a:schemeClr val="bg1"/>
              </a:solidFill>
              <a:effectLst/>
              <a:ea typeface="Calibri" panose="020F0502020204030204" pitchFamily="34" charset="0"/>
              <a:cs typeface="Times New Roman" panose="02020603050405020304" pitchFamily="18" charset="0"/>
            </a:endParaRPr>
          </a:p>
          <a:p>
            <a:pPr marL="457200" marR="0" indent="-457200">
              <a:spcBef>
                <a:spcPts val="1200"/>
              </a:spcBef>
              <a:spcAft>
                <a:spcPts val="1200"/>
              </a:spcAft>
            </a:pPr>
            <a:r>
              <a:rPr lang="en-US" sz="1600" kern="100" dirty="0">
                <a:solidFill>
                  <a:schemeClr val="bg1"/>
                </a:solidFill>
                <a:effectLst/>
                <a:ea typeface="Calibri" panose="020F0502020204030204" pitchFamily="34" charset="0"/>
                <a:cs typeface="Calibri" panose="020F0502020204030204" pitchFamily="34" charset="0"/>
              </a:rPr>
              <a:t>International Coaching Federation. (2020). ICF competencies. </a:t>
            </a:r>
            <a:r>
              <a:rPr lang="en-US" sz="1600" kern="100" dirty="0">
                <a:solidFill>
                  <a:schemeClr val="bg1"/>
                </a:solidFill>
                <a:effectLst/>
                <a:ea typeface="Calibri" panose="020F0502020204030204" pitchFamily="34" charset="0"/>
                <a:cs typeface="Calibri" panose="020F0502020204030204" pitchFamily="34" charset="0"/>
                <a:hlinkClick r:id="rId7"/>
              </a:rPr>
              <a:t>https://coachingfederation.org/credentials-and-standards/core-competencies</a:t>
            </a:r>
            <a:r>
              <a:rPr lang="en-US" sz="1600" kern="100" dirty="0">
                <a:solidFill>
                  <a:schemeClr val="bg1"/>
                </a:solidFill>
                <a:effectLst/>
                <a:ea typeface="Calibri" panose="020F0502020204030204" pitchFamily="34" charset="0"/>
                <a:cs typeface="Calibri" panose="020F0502020204030204" pitchFamily="34" charset="0"/>
              </a:rPr>
              <a:t> </a:t>
            </a:r>
            <a:endParaRPr lang="en-US" sz="1600" kern="100" dirty="0">
              <a:solidFill>
                <a:schemeClr val="bg1"/>
              </a:solidFill>
              <a:effectLst/>
              <a:ea typeface="Calibri" panose="020F0502020204030204" pitchFamily="34" charset="0"/>
              <a:cs typeface="Times New Roman" panose="02020603050405020304" pitchFamily="18" charset="0"/>
            </a:endParaRPr>
          </a:p>
          <a:p>
            <a:pPr marL="457200" marR="0" indent="-457200">
              <a:spcBef>
                <a:spcPts val="1200"/>
              </a:spcBef>
              <a:spcAft>
                <a:spcPts val="1200"/>
              </a:spcAft>
            </a:pPr>
            <a:r>
              <a:rPr lang="en-US" sz="1600" kern="100" dirty="0" err="1">
                <a:solidFill>
                  <a:schemeClr val="bg1"/>
                </a:solidFill>
                <a:effectLst/>
                <a:ea typeface="Calibri" panose="020F0502020204030204" pitchFamily="34" charset="0"/>
                <a:cs typeface="Calibri" panose="020F0502020204030204" pitchFamily="34" charset="0"/>
              </a:rPr>
              <a:t>Kiresuk</a:t>
            </a:r>
            <a:r>
              <a:rPr lang="en-US" sz="1600" kern="100" dirty="0">
                <a:solidFill>
                  <a:schemeClr val="bg1"/>
                </a:solidFill>
                <a:effectLst/>
                <a:ea typeface="Calibri" panose="020F0502020204030204" pitchFamily="34" charset="0"/>
                <a:cs typeface="Calibri" panose="020F0502020204030204" pitchFamily="34" charset="0"/>
              </a:rPr>
              <a:t>, T. J., &amp; Sherman, R. E. (1968). Goal attainment scaling: A general method for evaluating comprehensive community mental health programs. </a:t>
            </a:r>
            <a:r>
              <a:rPr lang="en-US" sz="1600" i="1" kern="100" dirty="0">
                <a:solidFill>
                  <a:schemeClr val="bg1"/>
                </a:solidFill>
                <a:effectLst/>
                <a:ea typeface="Calibri" panose="020F0502020204030204" pitchFamily="34" charset="0"/>
                <a:cs typeface="Calibri" panose="020F0502020204030204" pitchFamily="34" charset="0"/>
              </a:rPr>
              <a:t>Community Mental Health Journal</a:t>
            </a:r>
            <a:r>
              <a:rPr lang="en-US" sz="1600" kern="100" dirty="0">
                <a:solidFill>
                  <a:schemeClr val="bg1"/>
                </a:solidFill>
                <a:effectLst/>
                <a:ea typeface="Calibri" panose="020F0502020204030204" pitchFamily="34" charset="0"/>
                <a:cs typeface="Calibri" panose="020F0502020204030204" pitchFamily="34" charset="0"/>
              </a:rPr>
              <a:t>, </a:t>
            </a:r>
            <a:r>
              <a:rPr lang="en-US" sz="1600" i="1" kern="100" dirty="0">
                <a:solidFill>
                  <a:schemeClr val="bg1"/>
                </a:solidFill>
                <a:effectLst/>
                <a:ea typeface="Calibri" panose="020F0502020204030204" pitchFamily="34" charset="0"/>
                <a:cs typeface="Calibri" panose="020F0502020204030204" pitchFamily="34" charset="0"/>
              </a:rPr>
              <a:t>4</a:t>
            </a:r>
            <a:r>
              <a:rPr lang="en-US" sz="1600" kern="100" dirty="0">
                <a:solidFill>
                  <a:schemeClr val="bg1"/>
                </a:solidFill>
                <a:effectLst/>
                <a:ea typeface="Calibri" panose="020F0502020204030204" pitchFamily="34" charset="0"/>
                <a:cs typeface="Calibri" panose="020F0502020204030204" pitchFamily="34" charset="0"/>
              </a:rPr>
              <a:t>(6), 443–453. </a:t>
            </a:r>
            <a:r>
              <a:rPr lang="en-US" sz="1600" kern="100" dirty="0">
                <a:solidFill>
                  <a:schemeClr val="bg1"/>
                </a:solidFill>
                <a:effectLst/>
                <a:ea typeface="Calibri" panose="020F0502020204030204" pitchFamily="34" charset="0"/>
                <a:cs typeface="Calibri" panose="020F0502020204030204" pitchFamily="34" charset="0"/>
                <a:hlinkClick r:id="rId8"/>
              </a:rPr>
              <a:t>https://doi.org/10.1007/BF01530764</a:t>
            </a:r>
            <a:r>
              <a:rPr lang="en-US" sz="1600" kern="100" dirty="0">
                <a:solidFill>
                  <a:schemeClr val="bg1"/>
                </a:solidFill>
                <a:effectLst/>
                <a:ea typeface="Calibri" panose="020F0502020204030204" pitchFamily="34" charset="0"/>
                <a:cs typeface="Calibri" panose="020F0502020204030204" pitchFamily="34" charset="0"/>
              </a:rPr>
              <a:t> </a:t>
            </a:r>
            <a:endParaRPr lang="en-US" sz="1600" dirty="0"/>
          </a:p>
        </p:txBody>
      </p:sp>
    </p:spTree>
    <p:extLst>
      <p:ext uri="{BB962C8B-B14F-4D97-AF65-F5344CB8AC3E}">
        <p14:creationId xmlns:p14="http://schemas.microsoft.com/office/powerpoint/2010/main" val="3966548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D5279-FC3E-60AB-F56C-4D6C6E0FCA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45F9938-8B75-C806-D0E9-16C527D261E1}"/>
              </a:ext>
            </a:extLst>
          </p:cNvPr>
          <p:cNvSpPr txBox="1">
            <a:spLocks noGrp="1"/>
          </p:cNvSpPr>
          <p:nvPr>
            <p:ph type="title" idx="4294967295"/>
          </p:nvPr>
        </p:nvSpPr>
        <p:spPr>
          <a:xfrm>
            <a:off x="484909" y="180107"/>
            <a:ext cx="92548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References (</a:t>
            </a:r>
            <a:r>
              <a:rPr kumimoji="0" lang="en-US" sz="2800" b="1" i="0" u="none" strike="noStrike" kern="1200" cap="none" spc="0" normalizeH="0" baseline="0" noProof="0" dirty="0" err="1">
                <a:ln>
                  <a:noFill/>
                </a:ln>
                <a:solidFill>
                  <a:schemeClr val="bg1"/>
                </a:solidFill>
                <a:effectLst/>
                <a:uLnTx/>
                <a:uFillTx/>
                <a:latin typeface="+mj-lt"/>
                <a:ea typeface="+mn-ea"/>
                <a:cs typeface="Calibri" panose="020F0502020204030204" pitchFamily="34" charset="0"/>
              </a:rPr>
              <a:t>cont</a:t>
            </a:r>
            <a:r>
              <a:rPr kumimoji="0" lang="en-US" sz="2800" b="1" i="0" u="none" strike="noStrike" kern="1200" cap="none" spc="0" normalizeH="0" baseline="0" noProof="0" dirty="0">
                <a:ln>
                  <a:noFill/>
                </a:ln>
                <a:solidFill>
                  <a:schemeClr val="bg1"/>
                </a:solidFill>
                <a:effectLst/>
                <a:uLnTx/>
                <a:uFillTx/>
                <a:latin typeface="+mj-lt"/>
                <a:ea typeface="+mn-ea"/>
                <a:cs typeface="Calibri" panose="020F0502020204030204" pitchFamily="34" charset="0"/>
              </a:rPr>
              <a:t>…)</a:t>
            </a:r>
          </a:p>
        </p:txBody>
      </p:sp>
      <p:sp>
        <p:nvSpPr>
          <p:cNvPr id="2" name="TextBox 1">
            <a:extLst>
              <a:ext uri="{FF2B5EF4-FFF2-40B4-BE49-F238E27FC236}">
                <a16:creationId xmlns:a16="http://schemas.microsoft.com/office/drawing/2014/main" id="{D25E46F4-B9AE-1C8F-9034-738E0F34B58E}"/>
              </a:ext>
            </a:extLst>
          </p:cNvPr>
          <p:cNvSpPr txBox="1"/>
          <p:nvPr/>
        </p:nvSpPr>
        <p:spPr>
          <a:xfrm>
            <a:off x="498764" y="1094509"/>
            <a:ext cx="10889672" cy="5355312"/>
          </a:xfrm>
          <a:prstGeom prst="rect">
            <a:avLst/>
          </a:prstGeom>
          <a:noFill/>
        </p:spPr>
        <p:txBody>
          <a:bodyPr wrap="square" rtlCol="0">
            <a:spAutoFit/>
          </a:bodyPr>
          <a:lstStyle/>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Calibri" panose="020F0502020204030204" pitchFamily="34" charset="0"/>
              </a:rPr>
              <a:t>Madden W., Green S., Grant A. M. (2011). A pilot study evaluating strengths-based coaching for primary school students: enhancing engagement and hope. </a:t>
            </a:r>
            <a:r>
              <a:rPr lang="en-US" sz="1800" i="1" kern="100" dirty="0">
                <a:solidFill>
                  <a:schemeClr val="bg1"/>
                </a:solidFill>
                <a:effectLst/>
                <a:ea typeface="Calibri" panose="020F0502020204030204" pitchFamily="34" charset="0"/>
                <a:cs typeface="Calibri" panose="020F0502020204030204" pitchFamily="34" charset="0"/>
              </a:rPr>
              <a:t>International Society for Coaching Psychology Rev.</a:t>
            </a:r>
            <a:r>
              <a:rPr lang="en-US" sz="1800" kern="100" dirty="0">
                <a:solidFill>
                  <a:schemeClr val="bg1"/>
                </a:solidFill>
                <a:effectLst/>
                <a:ea typeface="Calibri" panose="020F0502020204030204" pitchFamily="34" charset="0"/>
                <a:cs typeface="Calibri" panose="020F0502020204030204" pitchFamily="34" charset="0"/>
              </a:rPr>
              <a:t> 6, 71–83.</a:t>
            </a:r>
            <a:endParaRPr lang="en-US" sz="1800" kern="100" dirty="0">
              <a:solidFill>
                <a:schemeClr val="bg1"/>
              </a:solidFill>
              <a:effectLst/>
              <a:ea typeface="Calibri" panose="020F0502020204030204" pitchFamily="34" charset="0"/>
              <a:cs typeface="Times New Roman" panose="02020603050405020304" pitchFamily="18" charset="0"/>
            </a:endParaRPr>
          </a:p>
          <a:p>
            <a:pPr marL="457200" indent="-457200">
              <a:spcBef>
                <a:spcPts val="1200"/>
              </a:spcBef>
              <a:spcAft>
                <a:spcPts val="1200"/>
              </a:spcAft>
            </a:pPr>
            <a:r>
              <a:rPr lang="en-US" sz="1800" kern="100" dirty="0">
                <a:solidFill>
                  <a:schemeClr val="bg1"/>
                </a:solidFill>
                <a:effectLst/>
                <a:ea typeface="Calibri" panose="020F0502020204030204" pitchFamily="34" charset="0"/>
                <a:cs typeface="Calibri" panose="020F0502020204030204" pitchFamily="34" charset="0"/>
              </a:rPr>
              <a:t>Peláez, M. J., Coo, C., &amp; Salanova, M. (2020). Facilitating work engagement and performance through strengths-based micro-coaching: A controlled trial study. </a:t>
            </a:r>
            <a:r>
              <a:rPr lang="en-US" sz="1800" i="1" kern="100" dirty="0">
                <a:solidFill>
                  <a:schemeClr val="bg1"/>
                </a:solidFill>
                <a:effectLst/>
                <a:ea typeface="Calibri" panose="020F0502020204030204" pitchFamily="34" charset="0"/>
                <a:cs typeface="Calibri" panose="020F0502020204030204" pitchFamily="34" charset="0"/>
              </a:rPr>
              <a:t>Journal of Happiness Studies</a:t>
            </a:r>
            <a:r>
              <a:rPr lang="en-US" sz="1800" kern="100" dirty="0">
                <a:solidFill>
                  <a:schemeClr val="bg1"/>
                </a:solidFill>
                <a:effectLst/>
                <a:ea typeface="Calibri" panose="020F0502020204030204" pitchFamily="34" charset="0"/>
                <a:cs typeface="Calibri" panose="020F0502020204030204" pitchFamily="34" charset="0"/>
              </a:rPr>
              <a:t>, </a:t>
            </a:r>
            <a:r>
              <a:rPr lang="en-US" sz="1800" i="1" kern="100" dirty="0">
                <a:solidFill>
                  <a:schemeClr val="bg1"/>
                </a:solidFill>
                <a:effectLst/>
                <a:ea typeface="Calibri" panose="020F0502020204030204" pitchFamily="34" charset="0"/>
                <a:cs typeface="Calibri" panose="020F0502020204030204" pitchFamily="34" charset="0"/>
              </a:rPr>
              <a:t>21</a:t>
            </a:r>
            <a:r>
              <a:rPr lang="en-US" sz="1800" kern="100" dirty="0">
                <a:solidFill>
                  <a:schemeClr val="bg1"/>
                </a:solidFill>
                <a:effectLst/>
                <a:ea typeface="Calibri" panose="020F0502020204030204" pitchFamily="34" charset="0"/>
                <a:cs typeface="Calibri" panose="020F0502020204030204" pitchFamily="34" charset="0"/>
              </a:rPr>
              <a:t>(4), 1265-1284.</a:t>
            </a:r>
            <a:endParaRPr lang="en-US" sz="1800" kern="100" dirty="0">
              <a:solidFill>
                <a:schemeClr val="bg1"/>
              </a:solidFill>
              <a:effectLst/>
              <a:ea typeface="Calibri" panose="020F0502020204030204" pitchFamily="34" charset="0"/>
              <a:cs typeface="Times New Roman" panose="02020603050405020304" pitchFamily="18" charset="0"/>
            </a:endParaRPr>
          </a:p>
          <a:p>
            <a:pPr marL="457200" indent="-457200">
              <a:spcBef>
                <a:spcPts val="1200"/>
              </a:spcBef>
              <a:spcAft>
                <a:spcPts val="1200"/>
              </a:spcAft>
            </a:pPr>
            <a:r>
              <a:rPr lang="en-US" sz="1800" kern="100" dirty="0">
                <a:solidFill>
                  <a:schemeClr val="bg1"/>
                </a:solidFill>
                <a:effectLst/>
                <a:ea typeface="Calibri" panose="020F0502020204030204" pitchFamily="34" charset="0"/>
                <a:cs typeface="Times New Roman" panose="02020603050405020304" pitchFamily="18" charset="0"/>
              </a:rPr>
              <a:t>The Myers-Briggs Company. (2024). MBTI. https://www.mbtionline.com/</a:t>
            </a:r>
          </a:p>
          <a:p>
            <a:pPr marL="457200" indent="-457200">
              <a:spcBef>
                <a:spcPts val="1200"/>
              </a:spcBef>
              <a:spcAft>
                <a:spcPts val="1200"/>
              </a:spcAft>
            </a:pPr>
            <a:r>
              <a:rPr lang="en-US" kern="100" dirty="0">
                <a:solidFill>
                  <a:schemeClr val="bg1"/>
                </a:solidFill>
                <a:ea typeface="Calibri" panose="020F0502020204030204" pitchFamily="34" charset="0"/>
                <a:cs typeface="Times New Roman" panose="02020603050405020304" pitchFamily="18" charset="0"/>
              </a:rPr>
              <a:t>Walunas, T. L., Ye, J., Bannon, J., Wang, A., Kho, A. N., Smith, J. D., &amp; Soulakis, N. (2021). Does coaching matter? Examining the impact of specific practice facilitation strategies on implementation of quality improvement interventions in the Healthy Hearts in the Heartland study. </a:t>
            </a:r>
            <a:r>
              <a:rPr lang="en-US" i="1" kern="100" dirty="0">
                <a:solidFill>
                  <a:schemeClr val="bg1"/>
                </a:solidFill>
                <a:ea typeface="Calibri" panose="020F0502020204030204" pitchFamily="34" charset="0"/>
                <a:cs typeface="Times New Roman" panose="02020603050405020304" pitchFamily="18" charset="0"/>
              </a:rPr>
              <a:t>Implementation Science, 16</a:t>
            </a:r>
            <a:r>
              <a:rPr lang="en-US" kern="100" dirty="0">
                <a:solidFill>
                  <a:schemeClr val="bg1"/>
                </a:solidFill>
                <a:ea typeface="Calibri" panose="020F0502020204030204" pitchFamily="34" charset="0"/>
                <a:cs typeface="Times New Roman" panose="02020603050405020304" pitchFamily="18" charset="0"/>
              </a:rPr>
              <a:t>, 1-12. https://doi.org/10.1186/s13012-021-01100-8</a:t>
            </a:r>
          </a:p>
          <a:p>
            <a:pPr marL="457200" marR="0" indent="-457200">
              <a:spcBef>
                <a:spcPts val="1200"/>
              </a:spcBef>
              <a:spcAft>
                <a:spcPts val="1200"/>
              </a:spcAft>
            </a:pPr>
            <a:r>
              <a:rPr lang="en-US" sz="1800" kern="100" dirty="0">
                <a:solidFill>
                  <a:schemeClr val="bg1"/>
                </a:solidFill>
                <a:effectLst/>
                <a:ea typeface="Calibri" panose="020F0502020204030204" pitchFamily="34" charset="0"/>
                <a:cs typeface="Times New Roman" panose="02020603050405020304" pitchFamily="18" charset="0"/>
              </a:rPr>
              <a:t>Wong, Y. J. (2006). Strength-centered therapy: A social constructionist, virtues-based psychotherapy. Psychotherapy: </a:t>
            </a:r>
            <a:r>
              <a:rPr lang="en-US" sz="1800" i="1" kern="100" dirty="0">
                <a:solidFill>
                  <a:schemeClr val="bg1"/>
                </a:solidFill>
                <a:effectLst/>
                <a:ea typeface="Calibri" panose="020F0502020204030204" pitchFamily="34" charset="0"/>
                <a:cs typeface="Times New Roman" panose="02020603050405020304" pitchFamily="18" charset="0"/>
              </a:rPr>
              <a:t>Theory, Research, Practice, Training, 43</a:t>
            </a:r>
            <a:r>
              <a:rPr lang="en-US" sz="1800" kern="100" dirty="0">
                <a:solidFill>
                  <a:schemeClr val="bg1"/>
                </a:solidFill>
                <a:effectLst/>
                <a:ea typeface="Calibri" panose="020F0502020204030204" pitchFamily="34" charset="0"/>
                <a:cs typeface="Times New Roman" panose="02020603050405020304" pitchFamily="18" charset="0"/>
              </a:rPr>
              <a:t>(2), 133-146.</a:t>
            </a:r>
          </a:p>
          <a:p>
            <a:endParaRPr lang="en-US" dirty="0"/>
          </a:p>
        </p:txBody>
      </p:sp>
    </p:spTree>
    <p:extLst>
      <p:ext uri="{BB962C8B-B14F-4D97-AF65-F5344CB8AC3E}">
        <p14:creationId xmlns:p14="http://schemas.microsoft.com/office/powerpoint/2010/main" val="1264302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2524-8284-63FB-B649-AD1997278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433CA-6EAA-7214-750E-93A64CE7E7D7}"/>
              </a:ext>
            </a:extLst>
          </p:cNvPr>
          <p:cNvSpPr>
            <a:spLocks noGrp="1"/>
          </p:cNvSpPr>
          <p:nvPr>
            <p:ph type="title"/>
          </p:nvPr>
        </p:nvSpPr>
        <p:spPr>
          <a:xfrm>
            <a:off x="470589" y="500650"/>
            <a:ext cx="11123843" cy="827499"/>
          </a:xfrm>
        </p:spPr>
        <p:txBody>
          <a:bodyPr vert="horz" lIns="91440" tIns="45720" rIns="91440" bIns="45720" rtlCol="0" anchor="t">
            <a:normAutofit/>
          </a:bodyPr>
          <a:lstStyle/>
          <a:p>
            <a:r>
              <a:rPr lang="en-US" sz="2800" dirty="0">
                <a:latin typeface="+mj-lt"/>
              </a:rPr>
              <a:t>Main Principles of Learning and Coaching</a:t>
            </a:r>
            <a:endParaRPr lang="en-US" sz="1400" dirty="0">
              <a:latin typeface="+mj-lt"/>
            </a:endParaRPr>
          </a:p>
        </p:txBody>
      </p:sp>
      <p:grpSp>
        <p:nvGrpSpPr>
          <p:cNvPr id="8" name="Group 7" descr="Six vertical colored boxes with 1) adults need to know, 2) adults are self-directed, 3) adults have a wealth of prior experience, 4) adults learn when they have a need to learn, 5) adults are relevancy oriented, 6) adults are internally motivated.">
            <a:extLst>
              <a:ext uri="{FF2B5EF4-FFF2-40B4-BE49-F238E27FC236}">
                <a16:creationId xmlns:a16="http://schemas.microsoft.com/office/drawing/2014/main" id="{7A9F5254-B33E-9063-3A1F-A31D101CE311}"/>
              </a:ext>
            </a:extLst>
          </p:cNvPr>
          <p:cNvGrpSpPr/>
          <p:nvPr/>
        </p:nvGrpSpPr>
        <p:grpSpPr>
          <a:xfrm>
            <a:off x="1891645" y="1722642"/>
            <a:ext cx="8747522" cy="3164974"/>
            <a:chOff x="607844" y="1766745"/>
            <a:chExt cx="10976311" cy="3324510"/>
          </a:xfrm>
        </p:grpSpPr>
        <p:grpSp>
          <p:nvGrpSpPr>
            <p:cNvPr id="9" name="Group 8">
              <a:extLst>
                <a:ext uri="{FF2B5EF4-FFF2-40B4-BE49-F238E27FC236}">
                  <a16:creationId xmlns:a16="http://schemas.microsoft.com/office/drawing/2014/main" id="{6E755D6C-4A7B-9DBA-CAE6-AE83C219DD3B}"/>
                </a:ext>
              </a:extLst>
            </p:cNvPr>
            <p:cNvGrpSpPr/>
            <p:nvPr/>
          </p:nvGrpSpPr>
          <p:grpSpPr>
            <a:xfrm>
              <a:off x="607844" y="1766745"/>
              <a:ext cx="10976311" cy="503685"/>
              <a:chOff x="0" y="24813"/>
              <a:chExt cx="10976311" cy="503685"/>
            </a:xfrm>
          </p:grpSpPr>
          <p:sp>
            <p:nvSpPr>
              <p:cNvPr id="25" name="Rectangle: Rounded Corners 24">
                <a:extLst>
                  <a:ext uri="{FF2B5EF4-FFF2-40B4-BE49-F238E27FC236}">
                    <a16:creationId xmlns:a16="http://schemas.microsoft.com/office/drawing/2014/main" id="{A5AB79EB-FC1E-C7EB-B5AE-8F8DA738AEEA}"/>
                  </a:ext>
                </a:extLst>
              </p:cNvPr>
              <p:cNvSpPr/>
              <p:nvPr/>
            </p:nvSpPr>
            <p:spPr>
              <a:xfrm>
                <a:off x="0" y="24813"/>
                <a:ext cx="10976311" cy="503685"/>
              </a:xfrm>
              <a:prstGeom prst="roundRect">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dirty="0"/>
              </a:p>
            </p:txBody>
          </p:sp>
          <p:sp>
            <p:nvSpPr>
              <p:cNvPr id="26" name="Rectangle: Rounded Corners 4">
                <a:extLst>
                  <a:ext uri="{FF2B5EF4-FFF2-40B4-BE49-F238E27FC236}">
                    <a16:creationId xmlns:a16="http://schemas.microsoft.com/office/drawing/2014/main" id="{7C6A84E3-B792-A7B5-8EAF-8EE157F6D8BA}"/>
                  </a:ext>
                </a:extLst>
              </p:cNvPr>
              <p:cNvSpPr txBox="1"/>
              <p:nvPr/>
            </p:nvSpPr>
            <p:spPr>
              <a:xfrm>
                <a:off x="24588" y="49401"/>
                <a:ext cx="10927135"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Adults need to know. </a:t>
                </a:r>
              </a:p>
            </p:txBody>
          </p:sp>
        </p:grpSp>
        <p:grpSp>
          <p:nvGrpSpPr>
            <p:cNvPr id="10" name="Group 9">
              <a:extLst>
                <a:ext uri="{FF2B5EF4-FFF2-40B4-BE49-F238E27FC236}">
                  <a16:creationId xmlns:a16="http://schemas.microsoft.com/office/drawing/2014/main" id="{8721686E-52AC-0B14-9755-42E11B8D9DBD}"/>
                </a:ext>
              </a:extLst>
            </p:cNvPr>
            <p:cNvGrpSpPr/>
            <p:nvPr/>
          </p:nvGrpSpPr>
          <p:grpSpPr>
            <a:xfrm>
              <a:off x="607844" y="2330910"/>
              <a:ext cx="10976311" cy="503685"/>
              <a:chOff x="0" y="588978"/>
              <a:chExt cx="10976311" cy="503685"/>
            </a:xfrm>
          </p:grpSpPr>
          <p:sp>
            <p:nvSpPr>
              <p:cNvPr id="23" name="Rectangle: Rounded Corners 22">
                <a:extLst>
                  <a:ext uri="{FF2B5EF4-FFF2-40B4-BE49-F238E27FC236}">
                    <a16:creationId xmlns:a16="http://schemas.microsoft.com/office/drawing/2014/main" id="{F83CF175-35C9-4DF9-5672-7CD4D65F512C}"/>
                  </a:ext>
                </a:extLst>
              </p:cNvPr>
              <p:cNvSpPr/>
              <p:nvPr/>
            </p:nvSpPr>
            <p:spPr>
              <a:xfrm>
                <a:off x="0" y="588978"/>
                <a:ext cx="10976311" cy="503685"/>
              </a:xfrm>
              <a:prstGeom prst="roundRect">
                <a:avLst/>
              </a:prstGeom>
            </p:spPr>
            <p:style>
              <a:lnRef idx="0">
                <a:schemeClr val="lt1">
                  <a:hueOff val="0"/>
                  <a:satOff val="0"/>
                  <a:lumOff val="0"/>
                  <a:alphaOff val="0"/>
                </a:schemeClr>
              </a:lnRef>
              <a:fillRef idx="3">
                <a:schemeClr val="accent5">
                  <a:hueOff val="-1351709"/>
                  <a:satOff val="-3484"/>
                  <a:lumOff val="-2353"/>
                  <a:alphaOff val="0"/>
                </a:schemeClr>
              </a:fillRef>
              <a:effectRef idx="3">
                <a:schemeClr val="accent5">
                  <a:hueOff val="-1351709"/>
                  <a:satOff val="-3484"/>
                  <a:lumOff val="-2353"/>
                  <a:alphaOff val="0"/>
                </a:schemeClr>
              </a:effectRef>
              <a:fontRef idx="minor">
                <a:schemeClr val="lt1"/>
              </a:fontRef>
            </p:style>
            <p:txBody>
              <a:bodyPr/>
              <a:lstStyle/>
              <a:p>
                <a:endParaRPr lang="en-US" dirty="0"/>
              </a:p>
            </p:txBody>
          </p:sp>
          <p:sp>
            <p:nvSpPr>
              <p:cNvPr id="24" name="Rectangle: Rounded Corners 6">
                <a:extLst>
                  <a:ext uri="{FF2B5EF4-FFF2-40B4-BE49-F238E27FC236}">
                    <a16:creationId xmlns:a16="http://schemas.microsoft.com/office/drawing/2014/main" id="{DED62111-E102-90C9-FB79-1CA13FE18148}"/>
                  </a:ext>
                </a:extLst>
              </p:cNvPr>
              <p:cNvSpPr txBox="1"/>
              <p:nvPr/>
            </p:nvSpPr>
            <p:spPr>
              <a:xfrm>
                <a:off x="24588" y="613566"/>
                <a:ext cx="10927135"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Adults are self-directed. </a:t>
                </a:r>
              </a:p>
            </p:txBody>
          </p:sp>
        </p:grpSp>
        <p:grpSp>
          <p:nvGrpSpPr>
            <p:cNvPr id="11" name="Group 10">
              <a:extLst>
                <a:ext uri="{FF2B5EF4-FFF2-40B4-BE49-F238E27FC236}">
                  <a16:creationId xmlns:a16="http://schemas.microsoft.com/office/drawing/2014/main" id="{BC60BE2C-B49F-F189-4D55-F7201D423671}"/>
                </a:ext>
              </a:extLst>
            </p:cNvPr>
            <p:cNvGrpSpPr/>
            <p:nvPr/>
          </p:nvGrpSpPr>
          <p:grpSpPr>
            <a:xfrm>
              <a:off x="607844" y="2895075"/>
              <a:ext cx="10976311" cy="503685"/>
              <a:chOff x="0" y="1153143"/>
              <a:chExt cx="10976311" cy="503685"/>
            </a:xfrm>
          </p:grpSpPr>
          <p:sp>
            <p:nvSpPr>
              <p:cNvPr id="21" name="Rectangle: Rounded Corners 20">
                <a:extLst>
                  <a:ext uri="{FF2B5EF4-FFF2-40B4-BE49-F238E27FC236}">
                    <a16:creationId xmlns:a16="http://schemas.microsoft.com/office/drawing/2014/main" id="{6CB6BD79-9CB2-A081-DB35-CD1415126487}"/>
                  </a:ext>
                </a:extLst>
              </p:cNvPr>
              <p:cNvSpPr/>
              <p:nvPr/>
            </p:nvSpPr>
            <p:spPr>
              <a:xfrm>
                <a:off x="0" y="1153143"/>
                <a:ext cx="10976311" cy="503685"/>
              </a:xfrm>
              <a:prstGeom prst="roundRect">
                <a:avLst/>
              </a:prstGeom>
            </p:spPr>
            <p:style>
              <a:lnRef idx="0">
                <a:schemeClr val="lt1">
                  <a:hueOff val="0"/>
                  <a:satOff val="0"/>
                  <a:lumOff val="0"/>
                  <a:alphaOff val="0"/>
                </a:schemeClr>
              </a:lnRef>
              <a:fillRef idx="3">
                <a:schemeClr val="accent5">
                  <a:hueOff val="-2703417"/>
                  <a:satOff val="-6968"/>
                  <a:lumOff val="-4706"/>
                  <a:alphaOff val="0"/>
                </a:schemeClr>
              </a:fillRef>
              <a:effectRef idx="3">
                <a:schemeClr val="accent5">
                  <a:hueOff val="-2703417"/>
                  <a:satOff val="-6968"/>
                  <a:lumOff val="-4706"/>
                  <a:alphaOff val="0"/>
                </a:schemeClr>
              </a:effectRef>
              <a:fontRef idx="minor">
                <a:schemeClr val="lt1"/>
              </a:fontRef>
            </p:style>
            <p:txBody>
              <a:bodyPr/>
              <a:lstStyle/>
              <a:p>
                <a:endParaRPr lang="en-US" dirty="0"/>
              </a:p>
            </p:txBody>
          </p:sp>
          <p:sp>
            <p:nvSpPr>
              <p:cNvPr id="22" name="Rectangle: Rounded Corners 8">
                <a:extLst>
                  <a:ext uri="{FF2B5EF4-FFF2-40B4-BE49-F238E27FC236}">
                    <a16:creationId xmlns:a16="http://schemas.microsoft.com/office/drawing/2014/main" id="{CCCBA3E7-33EC-6589-2957-FD47819E8E1E}"/>
                  </a:ext>
                </a:extLst>
              </p:cNvPr>
              <p:cNvSpPr txBox="1"/>
              <p:nvPr/>
            </p:nvSpPr>
            <p:spPr>
              <a:xfrm>
                <a:off x="24588" y="1177731"/>
                <a:ext cx="10927135"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Adults have a wealth of prior experience. </a:t>
                </a:r>
              </a:p>
            </p:txBody>
          </p:sp>
        </p:grpSp>
        <p:grpSp>
          <p:nvGrpSpPr>
            <p:cNvPr id="12" name="Group 11">
              <a:extLst>
                <a:ext uri="{FF2B5EF4-FFF2-40B4-BE49-F238E27FC236}">
                  <a16:creationId xmlns:a16="http://schemas.microsoft.com/office/drawing/2014/main" id="{32B7F34A-0230-435A-5114-BBDB1EB51F31}"/>
                </a:ext>
              </a:extLst>
            </p:cNvPr>
            <p:cNvGrpSpPr/>
            <p:nvPr/>
          </p:nvGrpSpPr>
          <p:grpSpPr>
            <a:xfrm>
              <a:off x="607844" y="3459240"/>
              <a:ext cx="10976311" cy="503685"/>
              <a:chOff x="0" y="1717308"/>
              <a:chExt cx="10976311" cy="503685"/>
            </a:xfrm>
          </p:grpSpPr>
          <p:sp>
            <p:nvSpPr>
              <p:cNvPr id="19" name="Rectangle: Rounded Corners 18">
                <a:extLst>
                  <a:ext uri="{FF2B5EF4-FFF2-40B4-BE49-F238E27FC236}">
                    <a16:creationId xmlns:a16="http://schemas.microsoft.com/office/drawing/2014/main" id="{CF9A669E-1B3A-98F3-E899-0E0300631C6B}"/>
                  </a:ext>
                </a:extLst>
              </p:cNvPr>
              <p:cNvSpPr/>
              <p:nvPr/>
            </p:nvSpPr>
            <p:spPr>
              <a:xfrm>
                <a:off x="0" y="1717308"/>
                <a:ext cx="10976311" cy="503685"/>
              </a:xfrm>
              <a:prstGeom prst="roundRect">
                <a:avLst/>
              </a:prstGeom>
            </p:spPr>
            <p:style>
              <a:lnRef idx="0">
                <a:schemeClr val="lt1">
                  <a:hueOff val="0"/>
                  <a:satOff val="0"/>
                  <a:lumOff val="0"/>
                  <a:alphaOff val="0"/>
                </a:schemeClr>
              </a:lnRef>
              <a:fillRef idx="3">
                <a:schemeClr val="accent5">
                  <a:hueOff val="-4055126"/>
                  <a:satOff val="-10451"/>
                  <a:lumOff val="-7059"/>
                  <a:alphaOff val="0"/>
                </a:schemeClr>
              </a:fillRef>
              <a:effectRef idx="3">
                <a:schemeClr val="accent5">
                  <a:hueOff val="-4055126"/>
                  <a:satOff val="-10451"/>
                  <a:lumOff val="-7059"/>
                  <a:alphaOff val="0"/>
                </a:schemeClr>
              </a:effectRef>
              <a:fontRef idx="minor">
                <a:schemeClr val="lt1"/>
              </a:fontRef>
            </p:style>
            <p:txBody>
              <a:bodyPr/>
              <a:lstStyle/>
              <a:p>
                <a:endParaRPr lang="en-US" dirty="0"/>
              </a:p>
            </p:txBody>
          </p:sp>
          <p:sp>
            <p:nvSpPr>
              <p:cNvPr id="20" name="Rectangle: Rounded Corners 10">
                <a:extLst>
                  <a:ext uri="{FF2B5EF4-FFF2-40B4-BE49-F238E27FC236}">
                    <a16:creationId xmlns:a16="http://schemas.microsoft.com/office/drawing/2014/main" id="{07521229-7316-9244-E38B-6DB4E7961919}"/>
                  </a:ext>
                </a:extLst>
              </p:cNvPr>
              <p:cNvSpPr txBox="1"/>
              <p:nvPr/>
            </p:nvSpPr>
            <p:spPr>
              <a:xfrm>
                <a:off x="24588" y="1741896"/>
                <a:ext cx="10927135"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Adults learn when they have a need to learn. </a:t>
                </a:r>
              </a:p>
            </p:txBody>
          </p:sp>
        </p:grpSp>
        <p:grpSp>
          <p:nvGrpSpPr>
            <p:cNvPr id="13" name="Group 12">
              <a:extLst>
                <a:ext uri="{FF2B5EF4-FFF2-40B4-BE49-F238E27FC236}">
                  <a16:creationId xmlns:a16="http://schemas.microsoft.com/office/drawing/2014/main" id="{98B3281D-E2DD-F25B-96EB-10ABB6FCA4C3}"/>
                </a:ext>
              </a:extLst>
            </p:cNvPr>
            <p:cNvGrpSpPr/>
            <p:nvPr/>
          </p:nvGrpSpPr>
          <p:grpSpPr>
            <a:xfrm>
              <a:off x="607844" y="4023405"/>
              <a:ext cx="10976311" cy="503685"/>
              <a:chOff x="0" y="2281473"/>
              <a:chExt cx="10976311" cy="503685"/>
            </a:xfrm>
          </p:grpSpPr>
          <p:sp>
            <p:nvSpPr>
              <p:cNvPr id="17" name="Rectangle: Rounded Corners 16">
                <a:extLst>
                  <a:ext uri="{FF2B5EF4-FFF2-40B4-BE49-F238E27FC236}">
                    <a16:creationId xmlns:a16="http://schemas.microsoft.com/office/drawing/2014/main" id="{7B6792B2-5F70-F99E-2AF9-137A29700FBE}"/>
                  </a:ext>
                </a:extLst>
              </p:cNvPr>
              <p:cNvSpPr/>
              <p:nvPr/>
            </p:nvSpPr>
            <p:spPr>
              <a:xfrm>
                <a:off x="0" y="2281473"/>
                <a:ext cx="10976311" cy="503685"/>
              </a:xfrm>
              <a:prstGeom prst="roundRect">
                <a:avLst/>
              </a:prstGeom>
            </p:spPr>
            <p:style>
              <a:lnRef idx="0">
                <a:schemeClr val="lt1">
                  <a:hueOff val="0"/>
                  <a:satOff val="0"/>
                  <a:lumOff val="0"/>
                  <a:alphaOff val="0"/>
                </a:schemeClr>
              </a:lnRef>
              <a:fillRef idx="3">
                <a:schemeClr val="accent5">
                  <a:hueOff val="-5406834"/>
                  <a:satOff val="-13935"/>
                  <a:lumOff val="-9412"/>
                  <a:alphaOff val="0"/>
                </a:schemeClr>
              </a:fillRef>
              <a:effectRef idx="3">
                <a:schemeClr val="accent5">
                  <a:hueOff val="-5406834"/>
                  <a:satOff val="-13935"/>
                  <a:lumOff val="-9412"/>
                  <a:alphaOff val="0"/>
                </a:schemeClr>
              </a:effectRef>
              <a:fontRef idx="minor">
                <a:schemeClr val="lt1"/>
              </a:fontRef>
            </p:style>
            <p:txBody>
              <a:bodyPr/>
              <a:lstStyle/>
              <a:p>
                <a:endParaRPr lang="en-US" dirty="0"/>
              </a:p>
            </p:txBody>
          </p:sp>
          <p:sp>
            <p:nvSpPr>
              <p:cNvPr id="18" name="Rectangle: Rounded Corners 12">
                <a:extLst>
                  <a:ext uri="{FF2B5EF4-FFF2-40B4-BE49-F238E27FC236}">
                    <a16:creationId xmlns:a16="http://schemas.microsoft.com/office/drawing/2014/main" id="{DA01BD2A-ED9B-9F53-8949-554DD011A849}"/>
                  </a:ext>
                </a:extLst>
              </p:cNvPr>
              <p:cNvSpPr txBox="1"/>
              <p:nvPr/>
            </p:nvSpPr>
            <p:spPr>
              <a:xfrm>
                <a:off x="24588" y="2306061"/>
                <a:ext cx="10927135"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Adults are relevancy-oriented. </a:t>
                </a:r>
              </a:p>
            </p:txBody>
          </p:sp>
        </p:grpSp>
        <p:grpSp>
          <p:nvGrpSpPr>
            <p:cNvPr id="14" name="Group 13">
              <a:extLst>
                <a:ext uri="{FF2B5EF4-FFF2-40B4-BE49-F238E27FC236}">
                  <a16:creationId xmlns:a16="http://schemas.microsoft.com/office/drawing/2014/main" id="{2044BBEC-CB5A-8F3F-46B9-2C7F57C8A13A}"/>
                </a:ext>
              </a:extLst>
            </p:cNvPr>
            <p:cNvGrpSpPr/>
            <p:nvPr/>
          </p:nvGrpSpPr>
          <p:grpSpPr>
            <a:xfrm>
              <a:off x="607844" y="4587570"/>
              <a:ext cx="10976311" cy="503685"/>
              <a:chOff x="0" y="2845638"/>
              <a:chExt cx="10976311" cy="503685"/>
            </a:xfrm>
          </p:grpSpPr>
          <p:sp>
            <p:nvSpPr>
              <p:cNvPr id="15" name="Rectangle: Rounded Corners 14">
                <a:extLst>
                  <a:ext uri="{FF2B5EF4-FFF2-40B4-BE49-F238E27FC236}">
                    <a16:creationId xmlns:a16="http://schemas.microsoft.com/office/drawing/2014/main" id="{5486322B-B09C-947E-9881-12908BA73163}"/>
                  </a:ext>
                </a:extLst>
              </p:cNvPr>
              <p:cNvSpPr/>
              <p:nvPr/>
            </p:nvSpPr>
            <p:spPr>
              <a:xfrm>
                <a:off x="0" y="2845638"/>
                <a:ext cx="10976311" cy="503685"/>
              </a:xfrm>
              <a:prstGeom prst="roundRect">
                <a:avLst/>
              </a:prstGeom>
            </p:spPr>
            <p:style>
              <a:lnRef idx="0">
                <a:schemeClr val="lt1">
                  <a:hueOff val="0"/>
                  <a:satOff val="0"/>
                  <a:lumOff val="0"/>
                  <a:alphaOff val="0"/>
                </a:schemeClr>
              </a:lnRef>
              <a:fillRef idx="3">
                <a:schemeClr val="accent5">
                  <a:hueOff val="-6758543"/>
                  <a:satOff val="-17419"/>
                  <a:lumOff val="-11765"/>
                  <a:alphaOff val="0"/>
                </a:schemeClr>
              </a:fillRef>
              <a:effectRef idx="3">
                <a:schemeClr val="accent5">
                  <a:hueOff val="-6758543"/>
                  <a:satOff val="-17419"/>
                  <a:lumOff val="-11765"/>
                  <a:alphaOff val="0"/>
                </a:schemeClr>
              </a:effectRef>
              <a:fontRef idx="minor">
                <a:schemeClr val="lt1"/>
              </a:fontRef>
            </p:style>
            <p:txBody>
              <a:bodyPr/>
              <a:lstStyle/>
              <a:p>
                <a:endParaRPr lang="en-US" dirty="0"/>
              </a:p>
            </p:txBody>
          </p:sp>
          <p:sp>
            <p:nvSpPr>
              <p:cNvPr id="16" name="Rectangle: Rounded Corners 14" descr="Six colored boxes arranged vertically. ">
                <a:extLst>
                  <a:ext uri="{FF2B5EF4-FFF2-40B4-BE49-F238E27FC236}">
                    <a16:creationId xmlns:a16="http://schemas.microsoft.com/office/drawing/2014/main" id="{B621F536-A04F-52D6-A9FD-4A5F3D4530BF}"/>
                  </a:ext>
                </a:extLst>
              </p:cNvPr>
              <p:cNvSpPr txBox="1"/>
              <p:nvPr/>
            </p:nvSpPr>
            <p:spPr>
              <a:xfrm>
                <a:off x="24588" y="2870226"/>
                <a:ext cx="10927135"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Adults are internally motivated. </a:t>
                </a:r>
              </a:p>
            </p:txBody>
          </p:sp>
        </p:grpSp>
      </p:grpSp>
      <p:sp>
        <p:nvSpPr>
          <p:cNvPr id="27" name="TextBox 26">
            <a:extLst>
              <a:ext uri="{FF2B5EF4-FFF2-40B4-BE49-F238E27FC236}">
                <a16:creationId xmlns:a16="http://schemas.microsoft.com/office/drawing/2014/main" id="{A1808E3B-991D-3909-750D-E9637C3F5FDC}"/>
              </a:ext>
            </a:extLst>
          </p:cNvPr>
          <p:cNvSpPr txBox="1"/>
          <p:nvPr/>
        </p:nvSpPr>
        <p:spPr>
          <a:xfrm>
            <a:off x="685800" y="5248799"/>
            <a:ext cx="11024286" cy="276999"/>
          </a:xfrm>
          <a:prstGeom prst="rect">
            <a:avLst/>
          </a:prstGeom>
          <a:noFill/>
        </p:spPr>
        <p:txBody>
          <a:bodyPr wrap="square" rtlCol="0">
            <a:spAutoFit/>
          </a:bodyPr>
          <a:lstStyle/>
          <a:p>
            <a:pPr>
              <a:spcAft>
                <a:spcPts val="600"/>
              </a:spcAft>
            </a:pPr>
            <a:r>
              <a:rPr lang="en-US" sz="1200" b="0" i="0" dirty="0">
                <a:effectLst/>
              </a:rPr>
              <a:t>(Cox, </a:t>
            </a:r>
            <a:r>
              <a:rPr lang="en-US" sz="1200" b="0" i="0" dirty="0" err="1">
                <a:effectLst/>
              </a:rPr>
              <a:t>Bachkirova</a:t>
            </a:r>
            <a:r>
              <a:rPr lang="en-US" sz="1200" b="0" i="0" dirty="0">
                <a:effectLst/>
              </a:rPr>
              <a:t>, &amp; Clutterbuck</a:t>
            </a:r>
            <a:r>
              <a:rPr lang="en-US" sz="1200" dirty="0"/>
              <a:t>, </a:t>
            </a:r>
            <a:r>
              <a:rPr lang="en-US" sz="1200" b="0" i="0" dirty="0">
                <a:effectLst/>
              </a:rPr>
              <a:t>2018; Cox</a:t>
            </a:r>
            <a:r>
              <a:rPr lang="en-US" sz="1200" dirty="0"/>
              <a:t> 2006)</a:t>
            </a:r>
          </a:p>
        </p:txBody>
      </p:sp>
    </p:spTree>
    <p:extLst>
      <p:ext uri="{BB962C8B-B14F-4D97-AF65-F5344CB8AC3E}">
        <p14:creationId xmlns:p14="http://schemas.microsoft.com/office/powerpoint/2010/main" val="362347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B9262-A37B-B82C-C473-B3C6955A08DC}"/>
              </a:ext>
            </a:extLst>
          </p:cNvPr>
          <p:cNvSpPr>
            <a:spLocks noGrp="1"/>
          </p:cNvSpPr>
          <p:nvPr>
            <p:ph type="title"/>
          </p:nvPr>
        </p:nvSpPr>
        <p:spPr>
          <a:xfrm>
            <a:off x="470589" y="500650"/>
            <a:ext cx="11123843" cy="827499"/>
          </a:xfrm>
        </p:spPr>
        <p:txBody>
          <a:bodyPr vert="horz" lIns="91440" tIns="45720" rIns="91440" bIns="45720" rtlCol="0" anchor="t">
            <a:normAutofit/>
          </a:bodyPr>
          <a:lstStyle/>
          <a:p>
            <a:pPr marR="0" lvl="0">
              <a:spcAft>
                <a:spcPts val="0"/>
              </a:spcAft>
            </a:pPr>
            <a:r>
              <a:rPr lang="en-US" sz="3200" b="1" i="0" kern="1200" dirty="0">
                <a:latin typeface="+mj-lt"/>
                <a:ea typeface="+mj-ea"/>
                <a:cs typeface="Calibri" panose="020F0502020204030204" pitchFamily="34" charset="0"/>
              </a:rPr>
              <a:t>Why </a:t>
            </a:r>
            <a:r>
              <a:rPr lang="en-US" sz="3200" dirty="0">
                <a:latin typeface="+mj-lt"/>
                <a:cs typeface="Calibri" panose="020F0502020204030204" pitchFamily="34" charset="0"/>
              </a:rPr>
              <a:t>C</a:t>
            </a:r>
            <a:r>
              <a:rPr lang="en-US" sz="3200" b="1" i="0" kern="1200" dirty="0">
                <a:latin typeface="+mj-lt"/>
                <a:ea typeface="+mj-ea"/>
                <a:cs typeface="Calibri" panose="020F0502020204030204" pitchFamily="34" charset="0"/>
              </a:rPr>
              <a:t>on</a:t>
            </a:r>
            <a:r>
              <a:rPr lang="en-US" sz="3200" dirty="0">
                <a:latin typeface="+mj-lt"/>
                <a:cs typeface="Calibri" panose="020F0502020204030204" pitchFamily="34" charset="0"/>
              </a:rPr>
              <a:t>sider Coaching?</a:t>
            </a:r>
            <a:endParaRPr lang="en-US" sz="2800" b="1" i="0" kern="1200" dirty="0">
              <a:latin typeface="+mj-lt"/>
              <a:ea typeface="+mj-ea"/>
              <a:cs typeface="Arial Black" panose="020B0604020202020204" pitchFamily="34" charset="0"/>
            </a:endParaRPr>
          </a:p>
        </p:txBody>
      </p:sp>
      <p:sp>
        <p:nvSpPr>
          <p:cNvPr id="3" name="TextBox 2">
            <a:extLst>
              <a:ext uri="{FF2B5EF4-FFF2-40B4-BE49-F238E27FC236}">
                <a16:creationId xmlns:a16="http://schemas.microsoft.com/office/drawing/2014/main" id="{40DD0AF0-C37C-F983-7185-2266D5B24838}"/>
              </a:ext>
            </a:extLst>
          </p:cNvPr>
          <p:cNvSpPr txBox="1"/>
          <p:nvPr/>
        </p:nvSpPr>
        <p:spPr>
          <a:xfrm>
            <a:off x="457200" y="1479458"/>
            <a:ext cx="5540375" cy="823912"/>
          </a:xfrm>
          <a:prstGeom prst="rect">
            <a:avLst/>
          </a:prstGeom>
        </p:spPr>
        <p:txBody>
          <a:bodyPr vert="horz" lIns="91440" tIns="45720" rIns="91440" bIns="45720" rtlCol="0" anchor="b">
            <a:normAutofit/>
          </a:bodyPr>
          <a:lstStyle/>
          <a:p>
            <a:pPr defTabSz="914354">
              <a:lnSpc>
                <a:spcPct val="90000"/>
              </a:lnSpc>
              <a:spcBef>
                <a:spcPts val="1000"/>
              </a:spcBef>
              <a:buClr>
                <a:schemeClr val="tx2"/>
              </a:buClr>
            </a:pPr>
            <a:r>
              <a:rPr lang="en-US" sz="2400" b="1" kern="1200" dirty="0">
                <a:effectLst/>
                <a:latin typeface="+mn-lt"/>
                <a:ea typeface="+mn-ea"/>
                <a:cs typeface="+mn-cs"/>
              </a:rPr>
              <a:t>Coaching May Have Numerous Benefits</a:t>
            </a:r>
            <a:endParaRPr lang="en-US" sz="2400" b="1" kern="1200" dirty="0">
              <a:latin typeface="+mn-lt"/>
              <a:ea typeface="+mn-ea"/>
              <a:cs typeface="+mn-cs"/>
            </a:endParaRPr>
          </a:p>
        </p:txBody>
      </p:sp>
      <p:sp>
        <p:nvSpPr>
          <p:cNvPr id="4" name="TextBox 3">
            <a:extLst>
              <a:ext uri="{FF2B5EF4-FFF2-40B4-BE49-F238E27FC236}">
                <a16:creationId xmlns:a16="http://schemas.microsoft.com/office/drawing/2014/main" id="{CCD46D44-CE6C-530C-E116-9AB5F636E2F4}"/>
              </a:ext>
            </a:extLst>
          </p:cNvPr>
          <p:cNvSpPr txBox="1"/>
          <p:nvPr/>
        </p:nvSpPr>
        <p:spPr>
          <a:xfrm>
            <a:off x="457200" y="2491628"/>
            <a:ext cx="5740400" cy="3299572"/>
          </a:xfrm>
          <a:prstGeom prst="rect">
            <a:avLst/>
          </a:prstGeom>
        </p:spPr>
        <p:txBody>
          <a:bodyPr vert="horz" lIns="91440" tIns="45720" rIns="91440" bIns="45720" rtlCol="0">
            <a:normAutofit/>
          </a:bodyPr>
          <a:lstStyle/>
          <a:p>
            <a:pPr marL="228589" indent="-228589" defTabSz="914354">
              <a:lnSpc>
                <a:spcPct val="90000"/>
              </a:lnSpc>
              <a:spcBef>
                <a:spcPts val="1000"/>
              </a:spcBef>
              <a:buClr>
                <a:schemeClr val="tx2"/>
              </a:buClr>
              <a:buFont typeface="Arial" panose="020B0604020202020204" pitchFamily="34" charset="0"/>
              <a:buChar char="•"/>
            </a:pPr>
            <a:r>
              <a:rPr lang="en-US" dirty="0"/>
              <a:t>Helping staff become less overwhelmed by workloads</a:t>
            </a:r>
          </a:p>
          <a:p>
            <a:pPr marL="228589" indent="-228589" defTabSz="914354">
              <a:lnSpc>
                <a:spcPct val="90000"/>
              </a:lnSpc>
              <a:spcBef>
                <a:spcPts val="1000"/>
              </a:spcBef>
              <a:buClr>
                <a:schemeClr val="tx2"/>
              </a:buClr>
              <a:buFont typeface="Arial" panose="020B0604020202020204" pitchFamily="34" charset="0"/>
              <a:buChar char="•"/>
            </a:pPr>
            <a:r>
              <a:rPr lang="en-US" dirty="0"/>
              <a:t>Developing strategies to deal with frustrations </a:t>
            </a:r>
          </a:p>
          <a:p>
            <a:pPr marL="228589" indent="-228589" defTabSz="914354">
              <a:lnSpc>
                <a:spcPct val="90000"/>
              </a:lnSpc>
              <a:spcBef>
                <a:spcPts val="1000"/>
              </a:spcBef>
              <a:buClr>
                <a:schemeClr val="tx2"/>
              </a:buClr>
              <a:buFont typeface="Arial" panose="020B0604020202020204" pitchFamily="34" charset="0"/>
              <a:buChar char="•"/>
            </a:pPr>
            <a:r>
              <a:rPr lang="en-US" dirty="0"/>
              <a:t>Quantifying measures of success that may lead to an improved work environment </a:t>
            </a:r>
          </a:p>
          <a:p>
            <a:pPr marL="228589" indent="-228589" defTabSz="914354">
              <a:lnSpc>
                <a:spcPct val="90000"/>
              </a:lnSpc>
              <a:spcBef>
                <a:spcPts val="1000"/>
              </a:spcBef>
              <a:buClr>
                <a:schemeClr val="tx2"/>
              </a:buClr>
              <a:buFont typeface="Arial" panose="020B0604020202020204" pitchFamily="34" charset="0"/>
              <a:buChar char="•"/>
            </a:pPr>
            <a:r>
              <a:rPr lang="en-US" dirty="0"/>
              <a:t>Increases in motivation and morale</a:t>
            </a:r>
          </a:p>
          <a:p>
            <a:pPr marL="228589" indent="-228589" defTabSz="914354">
              <a:lnSpc>
                <a:spcPct val="90000"/>
              </a:lnSpc>
              <a:spcBef>
                <a:spcPts val="1000"/>
              </a:spcBef>
              <a:buClr>
                <a:schemeClr val="tx2"/>
              </a:buClr>
              <a:buFont typeface="Arial" panose="020B0604020202020204" pitchFamily="34" charset="0"/>
              <a:buChar char="•"/>
            </a:pPr>
            <a:r>
              <a:rPr lang="en-US" dirty="0"/>
              <a:t>Developing skills that may promote career advancement (ICMA, 2024)</a:t>
            </a:r>
          </a:p>
          <a:p>
            <a:pPr marL="228589" indent="-228589" defTabSz="914354">
              <a:lnSpc>
                <a:spcPct val="90000"/>
              </a:lnSpc>
              <a:spcBef>
                <a:spcPts val="1000"/>
              </a:spcBef>
              <a:buClr>
                <a:schemeClr val="tx2"/>
              </a:buClr>
              <a:buFont typeface="Arial" panose="020B0604020202020204" pitchFamily="34" charset="0"/>
              <a:buChar char="•"/>
            </a:pPr>
            <a:r>
              <a:rPr lang="en-US" dirty="0"/>
              <a:t>Ensuring evidence-based practices are delivered as intended (Fixsen et al., 2018)</a:t>
            </a:r>
          </a:p>
          <a:p>
            <a:pPr marL="228589" indent="-228589" defTabSz="914354">
              <a:lnSpc>
                <a:spcPct val="90000"/>
              </a:lnSpc>
              <a:spcBef>
                <a:spcPts val="1000"/>
              </a:spcBef>
              <a:buClr>
                <a:schemeClr val="tx2"/>
              </a:buClr>
              <a:buFont typeface="Arial" panose="020B0604020202020204" pitchFamily="34" charset="0"/>
              <a:buChar char="•"/>
            </a:pPr>
            <a:endParaRPr lang="en-US" dirty="0"/>
          </a:p>
          <a:p>
            <a:pPr marL="228589" indent="-228589" defTabSz="914354">
              <a:lnSpc>
                <a:spcPct val="90000"/>
              </a:lnSpc>
              <a:spcBef>
                <a:spcPts val="1000"/>
              </a:spcBef>
              <a:buClr>
                <a:schemeClr val="tx2"/>
              </a:buClr>
              <a:buFont typeface="Arial" panose="020B0604020202020204" pitchFamily="34" charset="0"/>
              <a:buChar char="•"/>
            </a:pPr>
            <a:endParaRPr lang="en-US" sz="1400" dirty="0"/>
          </a:p>
          <a:p>
            <a:pPr marL="228589" indent="-228589" defTabSz="914354">
              <a:lnSpc>
                <a:spcPct val="90000"/>
              </a:lnSpc>
              <a:spcBef>
                <a:spcPts val="1000"/>
              </a:spcBef>
              <a:buClr>
                <a:schemeClr val="tx2"/>
              </a:buClr>
              <a:buFont typeface="Arial" panose="020B0604020202020204" pitchFamily="34" charset="0"/>
              <a:buChar char="•"/>
            </a:pPr>
            <a:endParaRPr lang="en-US" sz="1400" dirty="0"/>
          </a:p>
        </p:txBody>
      </p:sp>
      <p:sp>
        <p:nvSpPr>
          <p:cNvPr id="9" name="TextBox 8">
            <a:extLst>
              <a:ext uri="{FF2B5EF4-FFF2-40B4-BE49-F238E27FC236}">
                <a16:creationId xmlns:a16="http://schemas.microsoft.com/office/drawing/2014/main" id="{9CF4854A-0C35-B307-DE4D-9027E792AC75}"/>
              </a:ext>
            </a:extLst>
          </p:cNvPr>
          <p:cNvSpPr txBox="1"/>
          <p:nvPr/>
        </p:nvSpPr>
        <p:spPr>
          <a:xfrm>
            <a:off x="6827229" y="1501281"/>
            <a:ext cx="4217051" cy="369332"/>
          </a:xfrm>
          <a:prstGeom prst="rect">
            <a:avLst/>
          </a:prstGeom>
          <a:noFill/>
        </p:spPr>
        <p:txBody>
          <a:bodyPr wrap="square" rtlCol="0">
            <a:spAutoFit/>
          </a:bodyPr>
          <a:lstStyle/>
          <a:p>
            <a:r>
              <a:rPr lang="en-US" b="1" i="0" dirty="0">
                <a:solidFill>
                  <a:srgbClr val="000000"/>
                </a:solidFill>
                <a:effectLst/>
                <a:latin typeface="Alice"/>
              </a:rPr>
              <a:t>Active Implementation Frameworks™</a:t>
            </a:r>
          </a:p>
        </p:txBody>
      </p:sp>
      <p:pic>
        <p:nvPicPr>
          <p:cNvPr id="6" name="Picture 2" descr="Implementation Drivers Diagram— Bateman Consulting Group">
            <a:extLst>
              <a:ext uri="{FF2B5EF4-FFF2-40B4-BE49-F238E27FC236}">
                <a16:creationId xmlns:a16="http://schemas.microsoft.com/office/drawing/2014/main" id="{B7EB2219-F1E8-EF9F-14E7-80A595029671}"/>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734951" y="2303370"/>
            <a:ext cx="4695118" cy="368653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descr="triangle graph showing how implementation works">
            <a:extLst>
              <a:ext uri="{FF2B5EF4-FFF2-40B4-BE49-F238E27FC236}">
                <a16:creationId xmlns:a16="http://schemas.microsoft.com/office/drawing/2014/main" id="{88311305-1F94-473C-8F51-DC402A55B843}"/>
              </a:ext>
            </a:extLst>
          </p:cNvPr>
          <p:cNvSpPr/>
          <p:nvPr/>
        </p:nvSpPr>
        <p:spPr>
          <a:xfrm>
            <a:off x="7476321" y="3649316"/>
            <a:ext cx="804148" cy="39876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87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77801-16A1-4BEF-1E20-A8C70F710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2572C8-034C-053A-9AD6-A0C30428A56B}"/>
              </a:ext>
            </a:extLst>
          </p:cNvPr>
          <p:cNvSpPr>
            <a:spLocks noGrp="1"/>
          </p:cNvSpPr>
          <p:nvPr>
            <p:ph type="title"/>
          </p:nvPr>
        </p:nvSpPr>
        <p:spPr>
          <a:xfrm>
            <a:off x="534077" y="371341"/>
            <a:ext cx="11123843" cy="827499"/>
          </a:xfrm>
        </p:spPr>
        <p:txBody>
          <a:bodyPr vert="horz" lIns="91440" tIns="45720" rIns="91440" bIns="45720" rtlCol="0" anchor="t">
            <a:normAutofit/>
          </a:bodyPr>
          <a:lstStyle/>
          <a:p>
            <a:pPr marR="0" lvl="0">
              <a:spcAft>
                <a:spcPts val="0"/>
              </a:spcAft>
            </a:pPr>
            <a:r>
              <a:rPr lang="en-US" kern="100" dirty="0">
                <a:effectLst/>
                <a:latin typeface="+mj-lt"/>
                <a:ea typeface="Aptos" panose="020B0004020202020204" pitchFamily="34" charset="0"/>
                <a:cs typeface="Times New Roman" panose="02020603050405020304" pitchFamily="18" charset="0"/>
              </a:rPr>
              <a:t>Why Coaching?</a:t>
            </a:r>
            <a:endParaRPr lang="en-US" sz="3200" b="1" i="0" kern="1200" dirty="0">
              <a:latin typeface="+mj-lt"/>
              <a:ea typeface="+mj-ea"/>
              <a:cs typeface="Arial Black" panose="020B0604020202020204" pitchFamily="34" charset="0"/>
            </a:endParaRPr>
          </a:p>
        </p:txBody>
      </p:sp>
      <p:sp>
        <p:nvSpPr>
          <p:cNvPr id="5" name="TextBox 4">
            <a:extLst>
              <a:ext uri="{FF2B5EF4-FFF2-40B4-BE49-F238E27FC236}">
                <a16:creationId xmlns:a16="http://schemas.microsoft.com/office/drawing/2014/main" id="{6AF48B18-F593-2CBC-9929-C14A3AB1C040}"/>
              </a:ext>
            </a:extLst>
          </p:cNvPr>
          <p:cNvSpPr txBox="1"/>
          <p:nvPr/>
        </p:nvSpPr>
        <p:spPr>
          <a:xfrm>
            <a:off x="424872" y="1340592"/>
            <a:ext cx="11600873" cy="4585871"/>
          </a:xfrm>
          <a:prstGeom prst="rect">
            <a:avLst/>
          </a:prstGeom>
          <a:noFill/>
        </p:spPr>
        <p:txBody>
          <a:bodyPr wrap="square">
            <a:spAutoFit/>
          </a:bodyPr>
          <a:lstStyle/>
          <a:p>
            <a:pPr marL="0" indent="0" algn="l">
              <a:buNone/>
            </a:pPr>
            <a:r>
              <a:rPr lang="en-US" sz="2600" dirty="0">
                <a:solidFill>
                  <a:srgbClr val="1B1B1B"/>
                </a:solidFill>
                <a:cs typeface="Calibri" panose="020F0502020204030204" pitchFamily="34" charset="0"/>
              </a:rPr>
              <a:t>E</a:t>
            </a:r>
            <a:r>
              <a:rPr lang="en-US" sz="2600" b="0" i="0" dirty="0">
                <a:solidFill>
                  <a:srgbClr val="1B1B1B"/>
                </a:solidFill>
                <a:effectLst/>
                <a:cs typeface="Calibri" panose="020F0502020204030204" pitchFamily="34" charset="0"/>
              </a:rPr>
              <a:t>ffective way to improve performance to achieve positive outcomes.</a:t>
            </a:r>
          </a:p>
          <a:p>
            <a:pPr marL="1257300" lvl="2" indent="-342900">
              <a:buFont typeface="Arial" panose="020B0604020202020204" pitchFamily="34" charset="0"/>
              <a:buChar char="•"/>
            </a:pPr>
            <a:r>
              <a:rPr lang="en-US" sz="1900" b="0" i="0" dirty="0">
                <a:solidFill>
                  <a:srgbClr val="1B1B1B"/>
                </a:solidFill>
                <a:effectLst/>
                <a:cs typeface="Calibri" panose="020F0502020204030204" pitchFamily="34" charset="0"/>
              </a:rPr>
              <a:t>Goals that are defined and understood.</a:t>
            </a:r>
          </a:p>
          <a:p>
            <a:pPr marL="1257300" lvl="2" indent="-342900">
              <a:buFont typeface="Arial" panose="020B0604020202020204" pitchFamily="34" charset="0"/>
              <a:buChar char="•"/>
            </a:pPr>
            <a:r>
              <a:rPr lang="en-US" sz="1900" b="0" i="0" dirty="0">
                <a:solidFill>
                  <a:srgbClr val="1B1B1B"/>
                </a:solidFill>
                <a:effectLst/>
                <a:cs typeface="Calibri" panose="020F0502020204030204" pitchFamily="34" charset="0"/>
              </a:rPr>
              <a:t>Alignment of expectations between the team leader and team members.</a:t>
            </a:r>
          </a:p>
          <a:p>
            <a:pPr marL="1257300" lvl="2" indent="-342900">
              <a:buFont typeface="Arial" panose="020B0604020202020204" pitchFamily="34" charset="0"/>
              <a:buChar char="•"/>
            </a:pPr>
            <a:r>
              <a:rPr lang="en-US" sz="1900" b="0" i="0" dirty="0">
                <a:solidFill>
                  <a:srgbClr val="1B1B1B"/>
                </a:solidFill>
                <a:effectLst/>
                <a:cs typeface="Calibri" panose="020F0502020204030204" pitchFamily="34" charset="0"/>
              </a:rPr>
              <a:t>Transfer of knowledge on a “just-in-time” basis (training at the point of need, rather than “just in case”).</a:t>
            </a:r>
          </a:p>
          <a:p>
            <a:pPr marL="1257300" lvl="2" indent="-342900">
              <a:buFont typeface="Arial" panose="020B0604020202020204" pitchFamily="34" charset="0"/>
              <a:buChar char="•"/>
            </a:pPr>
            <a:r>
              <a:rPr lang="en-US" sz="1900" b="0" i="0" dirty="0">
                <a:solidFill>
                  <a:srgbClr val="1B1B1B"/>
                </a:solidFill>
                <a:effectLst/>
                <a:cs typeface="Calibri" panose="020F0502020204030204" pitchFamily="34" charset="0"/>
              </a:rPr>
              <a:t>A more adaptive and reactive team.</a:t>
            </a:r>
          </a:p>
          <a:p>
            <a:pPr marL="1257300" lvl="2" indent="-342900">
              <a:buFont typeface="Arial" panose="020B0604020202020204" pitchFamily="34" charset="0"/>
              <a:buChar char="•"/>
            </a:pPr>
            <a:r>
              <a:rPr lang="en-US" sz="1900" b="0" i="0" dirty="0">
                <a:solidFill>
                  <a:srgbClr val="1B1B1B"/>
                </a:solidFill>
                <a:effectLst/>
                <a:cs typeface="Calibri" panose="020F0502020204030204" pitchFamily="34" charset="0"/>
              </a:rPr>
              <a:t>Early identification of unforeseen barriers to performance.</a:t>
            </a:r>
          </a:p>
          <a:p>
            <a:pPr marL="1257300" lvl="2" indent="-342900">
              <a:buFont typeface="Arial" panose="020B0604020202020204" pitchFamily="34" charset="0"/>
              <a:buChar char="•"/>
            </a:pPr>
            <a:r>
              <a:rPr lang="en-US" sz="1900" b="0" i="0" dirty="0">
                <a:solidFill>
                  <a:srgbClr val="1B1B1B"/>
                </a:solidFill>
                <a:effectLst/>
                <a:cs typeface="Calibri" panose="020F0502020204030204" pitchFamily="34" charset="0"/>
              </a:rPr>
              <a:t>Commitment to continual learning and improvement.</a:t>
            </a:r>
          </a:p>
          <a:p>
            <a:pPr marL="1257300" lvl="2" indent="-342900">
              <a:buFont typeface="Arial" panose="020B0604020202020204" pitchFamily="34" charset="0"/>
              <a:buChar char="•"/>
            </a:pPr>
            <a:r>
              <a:rPr lang="en-US" sz="1900" b="0" i="0" dirty="0">
                <a:solidFill>
                  <a:srgbClr val="1B1B1B"/>
                </a:solidFill>
                <a:effectLst/>
                <a:cs typeface="Calibri" panose="020F0502020204030204" pitchFamily="34" charset="0"/>
              </a:rPr>
              <a:t>Movement to superior team performance.</a:t>
            </a:r>
          </a:p>
          <a:p>
            <a:pPr lvl="2"/>
            <a:endParaRPr lang="en-US" sz="1900" dirty="0">
              <a:solidFill>
                <a:srgbClr val="1B1B1B"/>
              </a:solidFill>
              <a:cs typeface="Calibri" panose="020F0502020204030204" pitchFamily="34" charset="0"/>
            </a:endParaRPr>
          </a:p>
          <a:p>
            <a:pPr lvl="2"/>
            <a:r>
              <a:rPr lang="en-US" sz="1900" dirty="0">
                <a:solidFill>
                  <a:srgbClr val="1B1B1B"/>
                </a:solidFill>
                <a:cs typeface="Calibri" panose="020F0502020204030204" pitchFamily="34" charset="0"/>
              </a:rPr>
              <a:t>(</a:t>
            </a:r>
            <a:r>
              <a:rPr lang="en-US" sz="1800" b="0" i="0" dirty="0">
                <a:solidFill>
                  <a:srgbClr val="1B1B1B"/>
                </a:solidFill>
                <a:effectLst/>
              </a:rPr>
              <a:t>Agency for Healthcare Research and Quality</a:t>
            </a:r>
            <a:r>
              <a:rPr lang="en-US" sz="1900" dirty="0">
                <a:solidFill>
                  <a:srgbClr val="1B1B1B"/>
                </a:solidFill>
                <a:cs typeface="Calibri" panose="020F0502020204030204" pitchFamily="34" charset="0"/>
              </a:rPr>
              <a:t>, 2023)</a:t>
            </a:r>
          </a:p>
          <a:p>
            <a:pPr marL="0" lvl="2" indent="0">
              <a:buNone/>
            </a:pPr>
            <a:r>
              <a:rPr lang="en-US" sz="1600" dirty="0">
                <a:cs typeface="Calibri" panose="020F0502020204030204" pitchFamily="34" charset="0"/>
              </a:rPr>
              <a:t>	</a:t>
            </a:r>
          </a:p>
          <a:p>
            <a:pPr marL="0" lvl="2" indent="0">
              <a:buNone/>
            </a:pPr>
            <a:r>
              <a:rPr lang="en-US" sz="1600" dirty="0">
                <a:cs typeface="Calibri" panose="020F0502020204030204" pitchFamily="34" charset="0"/>
              </a:rPr>
              <a:t>Resources: </a:t>
            </a:r>
            <a:r>
              <a:rPr lang="en-US" sz="1600" dirty="0">
                <a:cs typeface="Calibri" panose="020F0502020204030204" pitchFamily="34" charset="0"/>
                <a:hlinkClick r:id="rId3"/>
              </a:rPr>
              <a:t>tsonlinemodule9.pptx (live.com)</a:t>
            </a:r>
            <a:endParaRPr lang="en-US" sz="1600" dirty="0">
              <a:cs typeface="Calibri" panose="020F0502020204030204" pitchFamily="34" charset="0"/>
            </a:endParaRPr>
          </a:p>
          <a:p>
            <a:pPr marL="914400" lvl="2" indent="0">
              <a:buNone/>
            </a:pPr>
            <a:r>
              <a:rPr lang="en-US" sz="1600" dirty="0">
                <a:cs typeface="Calibri" panose="020F0502020204030204" pitchFamily="34" charset="0"/>
                <a:hlinkClick r:id="rId4"/>
              </a:rPr>
              <a:t>The Four Pillars Of Effective Team Leadership Coaching: The L.I.A.M. Framework (forbes.com)</a:t>
            </a:r>
            <a:endParaRPr lang="en-US" sz="1600" b="0" i="0" dirty="0">
              <a:solidFill>
                <a:srgbClr val="1B1B1B"/>
              </a:solidFill>
              <a:effectLst/>
              <a:cs typeface="Calibri" panose="020F0502020204030204" pitchFamily="34" charset="0"/>
            </a:endParaRPr>
          </a:p>
          <a:p>
            <a:endParaRPr lang="en-US" sz="28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723327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4763D-1FD5-C614-8BB8-2217CECAFA6D}"/>
              </a:ext>
            </a:extLst>
          </p:cNvPr>
          <p:cNvSpPr txBox="1">
            <a:spLocks noGrp="1"/>
          </p:cNvSpPr>
          <p:nvPr>
            <p:ph type="title" idx="4294967295"/>
          </p:nvPr>
        </p:nvSpPr>
        <p:spPr>
          <a:xfrm>
            <a:off x="457202" y="151394"/>
            <a:ext cx="4504763" cy="14293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354"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000F9F"/>
                </a:solidFill>
                <a:effectLst/>
                <a:uLnTx/>
                <a:uFillTx/>
                <a:latin typeface="+mj-lt"/>
                <a:ea typeface="+mj-ea"/>
                <a:cs typeface="Arial Black" panose="020B0604020202020204" pitchFamily="34" charset="0"/>
              </a:rPr>
              <a:t>What Coaching is NOT</a:t>
            </a:r>
          </a:p>
        </p:txBody>
      </p:sp>
      <p:sp>
        <p:nvSpPr>
          <p:cNvPr id="18" name="Text Placeholder 3">
            <a:extLst>
              <a:ext uri="{FF2B5EF4-FFF2-40B4-BE49-F238E27FC236}">
                <a16:creationId xmlns:a16="http://schemas.microsoft.com/office/drawing/2014/main" id="{3462EA73-8E56-36F9-4BB6-E3B8B4E1E81C}"/>
              </a:ext>
            </a:extLst>
          </p:cNvPr>
          <p:cNvSpPr>
            <a:spLocks noGrp="1"/>
          </p:cNvSpPr>
          <p:nvPr>
            <p:ph type="body" sz="half" idx="2"/>
          </p:nvPr>
        </p:nvSpPr>
        <p:spPr>
          <a:xfrm>
            <a:off x="457201" y="2042556"/>
            <a:ext cx="3244271" cy="4093693"/>
          </a:xfrm>
        </p:spPr>
        <p:txBody>
          <a:bodyPr>
            <a:normAutofit/>
          </a:bodyPr>
          <a:lstStyle/>
          <a:p>
            <a:pPr marL="285750" indent="-285750">
              <a:buFont typeface="Arial" panose="020B0604020202020204" pitchFamily="34" charset="0"/>
              <a:buChar char="•"/>
            </a:pPr>
            <a:r>
              <a:rPr lang="en-US" sz="2000" dirty="0"/>
              <a:t>Training</a:t>
            </a:r>
          </a:p>
          <a:p>
            <a:pPr marL="285750" indent="-285750">
              <a:buFont typeface="Arial" panose="020B0604020202020204" pitchFamily="34" charset="0"/>
              <a:buChar char="•"/>
            </a:pPr>
            <a:r>
              <a:rPr lang="en-US" sz="2000" dirty="0"/>
              <a:t>Teaching</a:t>
            </a:r>
          </a:p>
          <a:p>
            <a:pPr marL="285750" indent="-285750">
              <a:buFont typeface="Arial" panose="020B0604020202020204" pitchFamily="34" charset="0"/>
              <a:buChar char="•"/>
            </a:pPr>
            <a:r>
              <a:rPr lang="en-US" sz="2000" dirty="0"/>
              <a:t>Consulting</a:t>
            </a:r>
          </a:p>
          <a:p>
            <a:pPr marL="285750" indent="-285750">
              <a:buFont typeface="Arial" panose="020B0604020202020204" pitchFamily="34" charset="0"/>
              <a:buChar char="•"/>
            </a:pPr>
            <a:r>
              <a:rPr lang="en-US" sz="2000" dirty="0"/>
              <a:t>Managing</a:t>
            </a:r>
          </a:p>
          <a:p>
            <a:pPr marL="285750" indent="-285750">
              <a:buFont typeface="Arial" panose="020B0604020202020204" pitchFamily="34" charset="0"/>
              <a:buChar char="•"/>
            </a:pPr>
            <a:r>
              <a:rPr lang="en-US" sz="2000" dirty="0"/>
              <a:t>Intended to “fix”</a:t>
            </a:r>
            <a:br>
              <a:rPr lang="en-US" sz="2000" dirty="0"/>
            </a:br>
            <a:r>
              <a:rPr lang="en-US" sz="2000" dirty="0"/>
              <a:t> someone</a:t>
            </a:r>
          </a:p>
          <a:p>
            <a:pPr marL="285750" indent="-285750">
              <a:buFont typeface="Arial" panose="020B0604020202020204" pitchFamily="34" charset="0"/>
              <a:buChar char="•"/>
            </a:pPr>
            <a:r>
              <a:rPr lang="en-US" sz="2000" dirty="0"/>
              <a:t>Discipline (ICMA, 2024)</a:t>
            </a:r>
          </a:p>
        </p:txBody>
      </p:sp>
      <p:pic>
        <p:nvPicPr>
          <p:cNvPr id="1028" name="Picture 4" descr="Diagram with colored circles representing increasing team responsibility for providing content and managing the coaching process. There are five colored circles in a line that represent 1) doing tasks, 2) project management, 3) consulting, 4) training, and 5) coaching.">
            <a:extLst>
              <a:ext uri="{FF2B5EF4-FFF2-40B4-BE49-F238E27FC236}">
                <a16:creationId xmlns:a16="http://schemas.microsoft.com/office/drawing/2014/main" id="{11BD4000-6F14-646F-433B-91C905492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472" y="1041735"/>
            <a:ext cx="8302656" cy="50945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95756A5-FD56-1C55-39EC-8E849CEC4E99}"/>
              </a:ext>
            </a:extLst>
          </p:cNvPr>
          <p:cNvSpPr txBox="1"/>
          <p:nvPr/>
        </p:nvSpPr>
        <p:spPr>
          <a:xfrm>
            <a:off x="8791691" y="6136249"/>
            <a:ext cx="2416629" cy="338554"/>
          </a:xfrm>
          <a:prstGeom prst="rect">
            <a:avLst/>
          </a:prstGeom>
          <a:noFill/>
        </p:spPr>
        <p:txBody>
          <a:bodyPr wrap="square" rtlCol="0">
            <a:spAutoFit/>
          </a:bodyPr>
          <a:lstStyle/>
          <a:p>
            <a:r>
              <a:rPr lang="en-US" sz="1600" dirty="0"/>
              <a:t>(</a:t>
            </a:r>
            <a:r>
              <a:rPr lang="en-US" sz="1600" dirty="0">
                <a:latin typeface="Calibri" panose="020F0502020204030204" pitchFamily="34" charset="0"/>
                <a:cs typeface="Calibri" panose="020F0502020204030204" pitchFamily="34" charset="0"/>
              </a:rPr>
              <a:t>Walunis</a:t>
            </a:r>
            <a:r>
              <a:rPr lang="en-US" sz="1600" dirty="0"/>
              <a:t> et al., 2021)</a:t>
            </a:r>
          </a:p>
        </p:txBody>
      </p:sp>
    </p:spTree>
    <p:extLst>
      <p:ext uri="{BB962C8B-B14F-4D97-AF65-F5344CB8AC3E}">
        <p14:creationId xmlns:p14="http://schemas.microsoft.com/office/powerpoint/2010/main" val="2163320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C876-6871-3D18-DB90-1571783796C7}"/>
              </a:ext>
            </a:extLst>
          </p:cNvPr>
          <p:cNvSpPr>
            <a:spLocks noGrp="1"/>
          </p:cNvSpPr>
          <p:nvPr>
            <p:ph type="ctrTitle"/>
          </p:nvPr>
        </p:nvSpPr>
        <p:spPr>
          <a:xfrm>
            <a:off x="457200" y="500066"/>
            <a:ext cx="10896600" cy="885390"/>
          </a:xfrm>
        </p:spPr>
        <p:txBody>
          <a:bodyPr anchor="ctr">
            <a:normAutofit/>
          </a:bodyPr>
          <a:lstStyle/>
          <a:p>
            <a:r>
              <a:rPr lang="en-US" sz="3200" b="1" i="0" kern="1200" spc="200" baseline="0" dirty="0">
                <a:latin typeface="+mj-lt"/>
                <a:cs typeface="Calibri" panose="020F0502020204030204" pitchFamily="34" charset="0"/>
              </a:rPr>
              <a:t>How Supervision Differs from Coaching</a:t>
            </a:r>
          </a:p>
          <a:p>
            <a:endParaRPr lang="en-US" sz="3600" dirty="0">
              <a:latin typeface="+mj-lt"/>
            </a:endParaRPr>
          </a:p>
        </p:txBody>
      </p:sp>
      <p:sp>
        <p:nvSpPr>
          <p:cNvPr id="11" name="TextBox 10">
            <a:extLst>
              <a:ext uri="{FF2B5EF4-FFF2-40B4-BE49-F238E27FC236}">
                <a16:creationId xmlns:a16="http://schemas.microsoft.com/office/drawing/2014/main" id="{4D4122D0-7499-D682-72DE-FA495E8B59A8}"/>
              </a:ext>
            </a:extLst>
          </p:cNvPr>
          <p:cNvSpPr txBox="1"/>
          <p:nvPr/>
        </p:nvSpPr>
        <p:spPr>
          <a:xfrm>
            <a:off x="261257" y="2002976"/>
            <a:ext cx="5529943" cy="4801314"/>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Directs subordinates' work schedules and daily activities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Sets performance expectations, rates performance</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Focus is on meeting agency expectations, following agency procedures (Flesher, 2020)</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r>
              <a:rPr lang="en-US" dirty="0">
                <a:solidFill>
                  <a:schemeClr val="bg1"/>
                </a:solidFill>
              </a:rPr>
              <a:t> </a:t>
            </a:r>
          </a:p>
        </p:txBody>
      </p:sp>
      <p:pic>
        <p:nvPicPr>
          <p:cNvPr id="4" name="Content Placeholder 3" descr="A group of yellow figures and a red figure on the other side">
            <a:extLst>
              <a:ext uri="{FF2B5EF4-FFF2-40B4-BE49-F238E27FC236}">
                <a16:creationId xmlns:a16="http://schemas.microsoft.com/office/drawing/2014/main" id="{49C8939A-9987-62FD-596A-8F8BC2754C3E}"/>
              </a:ext>
            </a:extLst>
          </p:cNvPr>
          <p:cNvPicPr>
            <a:picLocks noGrp="1" noChangeAspect="1"/>
          </p:cNvPicPr>
          <p:nvPr>
            <p:ph type="pic" sz="quarter" idx="4294967295"/>
          </p:nvPr>
        </p:nvPicPr>
        <p:blipFill>
          <a:blip r:embed="rId3"/>
          <a:srcRect t="3088" r="3" b="3"/>
          <a:stretch/>
        </p:blipFill>
        <p:spPr>
          <a:xfrm>
            <a:off x="6000750" y="1825627"/>
            <a:ext cx="5353050" cy="3462812"/>
          </a:xfrm>
          <a:noFill/>
        </p:spPr>
      </p:pic>
    </p:spTree>
    <p:extLst>
      <p:ext uri="{BB962C8B-B14F-4D97-AF65-F5344CB8AC3E}">
        <p14:creationId xmlns:p14="http://schemas.microsoft.com/office/powerpoint/2010/main" val="1032056304"/>
      </p:ext>
    </p:extLst>
  </p:cSld>
  <p:clrMapOvr>
    <a:masterClrMapping/>
  </p:clrMapOvr>
</p:sld>
</file>

<file path=ppt/theme/theme1.xml><?xml version="1.0" encoding="utf-8"?>
<a:theme xmlns:a="http://schemas.openxmlformats.org/drawingml/2006/main" name="2_Standard">
  <a:themeElements>
    <a:clrScheme name="UMMS">
      <a:dk1>
        <a:srgbClr val="515151"/>
      </a:dk1>
      <a:lt1>
        <a:srgbClr val="FFFFFF"/>
      </a:lt1>
      <a:dk2>
        <a:srgbClr val="000F9F"/>
      </a:dk2>
      <a:lt2>
        <a:srgbClr val="E7E6E6"/>
      </a:lt2>
      <a:accent1>
        <a:srgbClr val="0A5B45"/>
      </a:accent1>
      <a:accent2>
        <a:srgbClr val="3B822B"/>
      </a:accent2>
      <a:accent3>
        <a:srgbClr val="FFC628"/>
      </a:accent3>
      <a:accent4>
        <a:srgbClr val="F36E15"/>
      </a:accent4>
      <a:accent5>
        <a:srgbClr val="622F91"/>
      </a:accent5>
      <a:accent6>
        <a:srgbClr val="83DADE"/>
      </a:accent6>
      <a:hlink>
        <a:srgbClr val="0071CE"/>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assChan - iSPARC - DMH 30th Anniversary Template.potx" id="{79FE2659-070A-4230-A67B-8BAF7ABAFC5F}" vid="{03388115-C2E5-43BD-B1EA-E5CC5AE1F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ae5d58-bf0a-46ce-86be-bf16ce77adc6" xsi:nil="true"/>
    <lcf76f155ced4ddcb4097134ff3c332f xmlns="5e7dc8e3-189b-446a-a832-eac2234cfa4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3FF1497EAAC54F947160BE98959C98" ma:contentTypeVersion="19" ma:contentTypeDescription="Create a new document." ma:contentTypeScope="" ma:versionID="2d301816b7fb84c2152fb190019fb81f">
  <xsd:schema xmlns:xsd="http://www.w3.org/2001/XMLSchema" xmlns:xs="http://www.w3.org/2001/XMLSchema" xmlns:p="http://schemas.microsoft.com/office/2006/metadata/properties" xmlns:ns2="5e7dc8e3-189b-446a-a832-eac2234cfa4d" xmlns:ns3="f1ae5d58-bf0a-46ce-86be-bf16ce77adc6" targetNamespace="http://schemas.microsoft.com/office/2006/metadata/properties" ma:root="true" ma:fieldsID="a48dda78289109d3828e252b82931148" ns2:_="" ns3:_="">
    <xsd:import namespace="5e7dc8e3-189b-446a-a832-eac2234cfa4d"/>
    <xsd:import namespace="f1ae5d58-bf0a-46ce-86be-bf16ce77ad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7dc8e3-189b-446a-a832-eac2234cfa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ae5d58-bf0a-46ce-86be-bf16ce77adc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42bff2a-0146-45a2-b1d9-fc5b3374fe79}" ma:internalName="TaxCatchAll" ma:showField="CatchAllData" ma:web="f1ae5d58-bf0a-46ce-86be-bf16ce77adc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E574A-99BC-4107-A09E-CD4177004089}">
  <ds:schemaRefs>
    <ds:schemaRef ds:uri="http://schemas.microsoft.com/office/2006/metadata/properties"/>
    <ds:schemaRef ds:uri="f1ae5d58-bf0a-46ce-86be-bf16ce77adc6"/>
    <ds:schemaRef ds:uri="http://www.w3.org/XML/1998/namespace"/>
    <ds:schemaRef ds:uri="http://purl.org/dc/elements/1.1/"/>
    <ds:schemaRef ds:uri="http://schemas.microsoft.com/office/infopath/2007/PartnerControls"/>
    <ds:schemaRef ds:uri="http://schemas.microsoft.com/office/2006/documentManagement/types"/>
    <ds:schemaRef ds:uri="http://purl.org/dc/terms/"/>
    <ds:schemaRef ds:uri="5e7dc8e3-189b-446a-a832-eac2234cfa4d"/>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93689184-7091-44C8-BCCA-7562E5F17B52}">
  <ds:schemaRefs>
    <ds:schemaRef ds:uri="http://schemas.microsoft.com/sharepoint/v3/contenttype/forms"/>
  </ds:schemaRefs>
</ds:datastoreItem>
</file>

<file path=customXml/itemProps3.xml><?xml version="1.0" encoding="utf-8"?>
<ds:datastoreItem xmlns:ds="http://schemas.openxmlformats.org/officeDocument/2006/customXml" ds:itemID="{CA08ADD9-52C7-48AE-B150-432786546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7dc8e3-189b-446a-a832-eac2234cfa4d"/>
    <ds:schemaRef ds:uri="f1ae5d58-bf0a-46ce-86be-bf16ce77ad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2_Standard</Template>
  <TotalTime>792</TotalTime>
  <Words>5082</Words>
  <Application>Microsoft Office PowerPoint</Application>
  <PresentationFormat>Widescreen</PresentationFormat>
  <Paragraphs>493</Paragraphs>
  <Slides>49</Slides>
  <Notes>49</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Alice</vt:lpstr>
      <vt:lpstr>Aptos</vt:lpstr>
      <vt:lpstr>Arial</vt:lpstr>
      <vt:lpstr>Arial Black</vt:lpstr>
      <vt:lpstr>Calibri</vt:lpstr>
      <vt:lpstr>Calibri Light</vt:lpstr>
      <vt:lpstr>Georgia</vt:lpstr>
      <vt:lpstr>Times New Roman</vt:lpstr>
      <vt:lpstr>Wingdings</vt:lpstr>
      <vt:lpstr>2_Standard</vt:lpstr>
      <vt:lpstr>Office Theme</vt:lpstr>
      <vt:lpstr>Adult Community Clinical Services (ACCS)   Coaching: A Strengths-Based Approach</vt:lpstr>
      <vt:lpstr>Presenter</vt:lpstr>
      <vt:lpstr>Today’s Webinar</vt:lpstr>
      <vt:lpstr>“Partnering with clients in a thought-provoking and creative process that inspires them to maximize their personal and professional potential” (The International Coaching Federation, 2020).  High-performing individuals obtain support to perform even better (International City/County Management Organization [ICMA], 2024).  A process for helping staff as they hone their skills for working with persons served (ACCS Provider Survey)  Process of helping staff implement a new program or practice through regular feedback and support (Fixsen &amp; Blaise)</vt:lpstr>
      <vt:lpstr>Main Principles of Learning and Coaching</vt:lpstr>
      <vt:lpstr>Why Consider Coaching?</vt:lpstr>
      <vt:lpstr>Why Coaching?</vt:lpstr>
      <vt:lpstr>What Coaching is NOT</vt:lpstr>
      <vt:lpstr>How Supervision Differs from Coaching </vt:lpstr>
      <vt:lpstr>Coach Characteristics</vt:lpstr>
      <vt:lpstr>Assessing Coaching</vt:lpstr>
      <vt:lpstr>Poll</vt:lpstr>
      <vt:lpstr>Coaching Environment</vt:lpstr>
      <vt:lpstr>Coaching Competencies</vt:lpstr>
      <vt:lpstr>Coaching as a Strengths-Based Approach</vt:lpstr>
      <vt:lpstr>Personal Strengths</vt:lpstr>
      <vt:lpstr>Key traits of a good workplace coach</vt:lpstr>
      <vt:lpstr>Categories and Components of Active Implementation Drivers</vt:lpstr>
      <vt:lpstr>Coaching Models and Frameworks</vt:lpstr>
      <vt:lpstr>The GROW Coaching Framework</vt:lpstr>
      <vt:lpstr>GROW:  Goal, Reality, Options, &amp; Way Forward (or Will)</vt:lpstr>
      <vt:lpstr>GROW:  Goal, Reality, Options, &amp; Way Forward (or Will) (continued)</vt:lpstr>
      <vt:lpstr>Grow Coaching Framework</vt:lpstr>
      <vt:lpstr>S.M.A.R.T. Goal Format</vt:lpstr>
      <vt:lpstr>Example Utilization of the GROW Coaching Framework in ACCS Settings</vt:lpstr>
      <vt:lpstr>1.Example of Utilization of the GROW Coaching Framework in ACCS Settings</vt:lpstr>
      <vt:lpstr>2. Example of Utilization of the GROW Coaching Framework in ACCS Settings</vt:lpstr>
      <vt:lpstr>3. Example Utilization of GROW in ACCS Settings</vt:lpstr>
      <vt:lpstr>4. Example Utilization of GROW in ACCS Settings</vt:lpstr>
      <vt:lpstr>Let’s Practice</vt:lpstr>
      <vt:lpstr>Case 2  As an ACCS licensed practitioner of the healing arts (LPHA), Mary is prescriptive and rigid in developing goals in treatment plans, not giving persons served the opportunity to explore their individual needs. Mary realizes that she may need a better understanding of how to engage in person-centered planning. Mary has always looked up to the way her co-worker, Jean, a registered nurse, engages persons served in person-centered planning regarding medication usage and administration. Mary asked Jean if she would coach her on improving her ability to engage with persons served in the person-centered planning process. Mary acknowledges that she has many personal strengths such as honesty, a sense of responsibility, and focus.   Use previously provided Form A: Coaching Model to guide your discussion</vt:lpstr>
      <vt:lpstr>Results via practice</vt:lpstr>
      <vt:lpstr>Goal Attainment Scaling</vt:lpstr>
      <vt:lpstr>Goal Attainment Scaling (GAS)</vt:lpstr>
      <vt:lpstr>Coaching Measures via Goal Attainment Scaling</vt:lpstr>
      <vt:lpstr>Coaching Measures via Goal Attainment Scaling – Level 2</vt:lpstr>
      <vt:lpstr>Coaching Measures via Goal Attainment Scaling </vt:lpstr>
      <vt:lpstr>Coaching Measures via Goal Attainment Scaling – S.M.A.R.T. Goal Format </vt:lpstr>
      <vt:lpstr>Coaching Measures via Goal Attainment Scaling - Baseline</vt:lpstr>
      <vt:lpstr>Coaching Measures via Goal Attainment Scaling – Baseline continued</vt:lpstr>
      <vt:lpstr>Form for Individual Goal</vt:lpstr>
      <vt:lpstr>Form for Multiple Goals</vt:lpstr>
      <vt:lpstr>Resources</vt:lpstr>
      <vt:lpstr>Resources and Evidence for Coaching</vt:lpstr>
      <vt:lpstr>For more information contact the Technical Assistance team at sparc@umassmed.edu or visit us to request technical assistance at https://www.umassmed.edu/sparc/sparc-ta A copy of Adult Community Clinical Services (ACCS)Coaching: A Strengths-Based Approach can be found at https://www.umassmed.edu/sparc/sparc-ta/    Questions?   </vt:lpstr>
      <vt:lpstr>Research Centers of Excellence Conference</vt:lpstr>
      <vt:lpstr>References</vt:lpstr>
      <vt:lpstr>References (continued…)</vt:lpstr>
      <vt:lpstr>References (cont…)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Perkoski, Valerie</dc:creator>
  <cp:lastModifiedBy>McKay, Colleen</cp:lastModifiedBy>
  <cp:revision>25</cp:revision>
  <cp:lastPrinted>2025-05-08T15:34:58Z</cp:lastPrinted>
  <dcterms:created xsi:type="dcterms:W3CDTF">2024-08-09T15:37:22Z</dcterms:created>
  <dcterms:modified xsi:type="dcterms:W3CDTF">2025-06-17T14:14:22Z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0x0101001C3FF1497EAAC54F947160BE98959C98</vt:lpwstr>
  </property>
</Properties>
</file>