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83" r:id="rId5"/>
    <p:sldId id="2145705879" r:id="rId6"/>
    <p:sldId id="2145705880" r:id="rId7"/>
    <p:sldId id="2145705881" r:id="rId8"/>
    <p:sldId id="2145705882" r:id="rId9"/>
    <p:sldId id="2145705883" r:id="rId10"/>
    <p:sldId id="2145705884" r:id="rId11"/>
    <p:sldId id="2145705885" r:id="rId12"/>
    <p:sldId id="2145705886" r:id="rId13"/>
    <p:sldId id="2145705887" r:id="rId14"/>
    <p:sldId id="2145705888" r:id="rId15"/>
    <p:sldId id="2145705889" r:id="rId16"/>
    <p:sldId id="2145705890" r:id="rId17"/>
    <p:sldId id="2145705891" r:id="rId18"/>
    <p:sldId id="2145705892" r:id="rId19"/>
    <p:sldId id="2145705893" r:id="rId20"/>
    <p:sldId id="2145705894" r:id="rId21"/>
    <p:sldId id="2145705895" r:id="rId22"/>
    <p:sldId id="2145705896" r:id="rId23"/>
    <p:sldId id="2145705897" r:id="rId24"/>
    <p:sldId id="2145705898" r:id="rId25"/>
    <p:sldId id="2145705899" r:id="rId26"/>
    <p:sldId id="2145705900" r:id="rId27"/>
    <p:sldId id="2145705901"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58A50F-AC3A-4226-240A-4C4ADEEDB047}" name="Tasca, Robin" initials="RT" userId="S::Robin.Tasca@umassmed.edu::044b9708-de62-4d29-bfcb-fbb108a834bf" providerId="AD"/>
  <p188:author id="{5F845640-68E0-DD0A-BACC-2758655F218B}" name="Mullen, Michelle" initials="MM" userId="S::Michelle.Mullen@umassmed.edu::32999975-619b-41b1-9a86-0d5876185e1c" providerId="AD"/>
  <p188:author id="{884FC547-26F7-2D7D-55DB-7BCA100DD27A}" name="Mullen, Michelle" initials="MM" userId="S::michelle.mullen@umassmed.edu::32999975-619b-41b1-9a86-0d5876185e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297D8-CE6B-4A7E-AEA6-A065D74FE577}" v="182" dt="2025-05-27T22:48:33.896"/>
    <p1510:client id="{87A07883-8E99-4813-840E-945B87BFEFA2}" v="3" dt="2025-05-28T19:43:36.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sorterViewPr>
    <p:cViewPr>
      <p:scale>
        <a:sx n="100" d="100"/>
        <a:sy n="100" d="100"/>
      </p:scale>
      <p:origin x="0" y="-213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F21E0C-A76B-4849-9996-F177B4C380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F497A2-B573-DA49-B911-E3D551624B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ECF258-C5C2-474F-B9DC-A64CB8D46CA3}" type="datetimeFigureOut">
              <a:rPr lang="en-US" smtClean="0"/>
              <a:t>5/28/2025</a:t>
            </a:fld>
            <a:endParaRPr lang="en-US"/>
          </a:p>
        </p:txBody>
      </p:sp>
      <p:sp>
        <p:nvSpPr>
          <p:cNvPr id="4" name="Footer Placeholder 3">
            <a:extLst>
              <a:ext uri="{FF2B5EF4-FFF2-40B4-BE49-F238E27FC236}">
                <a16:creationId xmlns:a16="http://schemas.microsoft.com/office/drawing/2014/main" id="{CEFA2547-0B40-7944-AB89-64E690E74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E0E9D8-361C-D94A-AA67-4A8AEF40C6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8F5454-C08A-1249-9C25-7A39A92DB51D}" type="slidenum">
              <a:rPr lang="en-US" smtClean="0"/>
              <a:t>‹#›</a:t>
            </a:fld>
            <a:endParaRPr lang="en-US"/>
          </a:p>
        </p:txBody>
      </p:sp>
    </p:spTree>
    <p:extLst>
      <p:ext uri="{BB962C8B-B14F-4D97-AF65-F5344CB8AC3E}">
        <p14:creationId xmlns:p14="http://schemas.microsoft.com/office/powerpoint/2010/main" val="327896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E77CB-D77E-4338-AA9C-0FA426529DE1}"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DF706-BAF3-4E1E-B611-35B4D17AA0B9}" type="slidenum">
              <a:rPr lang="en-US" smtClean="0"/>
              <a:t>‹#›</a:t>
            </a:fld>
            <a:endParaRPr lang="en-US"/>
          </a:p>
        </p:txBody>
      </p:sp>
    </p:spTree>
    <p:extLst>
      <p:ext uri="{BB962C8B-B14F-4D97-AF65-F5344CB8AC3E}">
        <p14:creationId xmlns:p14="http://schemas.microsoft.com/office/powerpoint/2010/main" val="396873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think integrating pharmacotherapy and cbt strategies quite captures what the trial was, it was really assessing the effect of pharmacotherapy in the setting of CBT, or assessing the effects of cbt with and without pharmacotherapy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591f3e2bba_7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591f3e2bba_7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Regular use: ≥5 days/week</a:t>
            </a:r>
            <a:endParaRPr/>
          </a:p>
          <a:p>
            <a:pPr marL="457200" lvl="0" indent="-298450" algn="l" rtl="0">
              <a:spcBef>
                <a:spcPts val="0"/>
              </a:spcBef>
              <a:spcAft>
                <a:spcPts val="0"/>
              </a:spcAft>
              <a:buSzPts val="1100"/>
              <a:buChar char="-"/>
            </a:pPr>
            <a:r>
              <a:rPr lang="en"/>
              <a:t>Exclusion:</a:t>
            </a:r>
            <a:endParaRPr/>
          </a:p>
          <a:p>
            <a:pPr marL="914400" lvl="1" indent="-298450" algn="l" rtl="0">
              <a:spcBef>
                <a:spcPts val="0"/>
              </a:spcBef>
              <a:spcAft>
                <a:spcPts val="0"/>
              </a:spcAft>
              <a:buSzPts val="1100"/>
              <a:buChar char="-"/>
            </a:pPr>
            <a:r>
              <a:rPr lang="en"/>
              <a:t>Use of smoking cessation medication in past month </a:t>
            </a:r>
            <a:endParaRPr/>
          </a:p>
          <a:p>
            <a:pPr marL="914400" lvl="1" indent="-298450" algn="l" rtl="0">
              <a:spcBef>
                <a:spcPts val="0"/>
              </a:spcBef>
              <a:spcAft>
                <a:spcPts val="0"/>
              </a:spcAft>
              <a:buSzPts val="1100"/>
              <a:buChar char="-"/>
            </a:pPr>
            <a:r>
              <a:rPr lang="en"/>
              <a:t>Inpatient psych hospitalization or suicide attempt in past 6 months</a:t>
            </a:r>
            <a:endParaRPr/>
          </a:p>
          <a:p>
            <a:pPr marL="914400" lvl="1" indent="-298450" algn="l" rtl="0">
              <a:spcBef>
                <a:spcPts val="0"/>
              </a:spcBef>
              <a:spcAft>
                <a:spcPts val="0"/>
              </a:spcAft>
              <a:buSzPts val="1100"/>
              <a:buChar char="-"/>
            </a:pPr>
            <a:r>
              <a:rPr lang="en"/>
              <a:t>Renal failsure or unstable medical condition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591f3e2bba_7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3591f3e2bba_7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latin typeface="Calibri"/>
                <a:ea typeface="Calibri"/>
                <a:cs typeface="Calibri"/>
                <a:sym typeface="Calibri"/>
              </a:rPr>
              <a:t>Primary efficacy analyses included all 261 randomized participants. Safety analyses included the 260 participants who attended at least one post-baseline study visit.</a:t>
            </a:r>
            <a:endParaRPr/>
          </a:p>
          <a:p>
            <a:pPr marL="0" marR="0" lvl="0" indent="0" algn="l" rtl="0">
              <a:lnSpc>
                <a:spcPct val="100000"/>
              </a:lnSpc>
              <a:spcBef>
                <a:spcPts val="0"/>
              </a:spcBef>
              <a:spcAft>
                <a:spcPts val="0"/>
              </a:spcAft>
              <a:buClr>
                <a:schemeClr val="dk1"/>
              </a:buClr>
              <a:buSzPts val="1200"/>
              <a:buFont typeface="Calibri"/>
              <a:buNone/>
            </a:pPr>
            <a:endParaRPr/>
          </a:p>
          <a:p>
            <a:pPr marL="457200" marR="0" lvl="0" indent="-298450" algn="l" rtl="0">
              <a:lnSpc>
                <a:spcPct val="100000"/>
              </a:lnSpc>
              <a:spcBef>
                <a:spcPts val="0"/>
              </a:spcBef>
              <a:spcAft>
                <a:spcPts val="0"/>
              </a:spcAft>
              <a:buSzPts val="1100"/>
              <a:buChar char="-"/>
            </a:pPr>
            <a:r>
              <a:rPr lang="en"/>
              <a:t>Sample population: 16-25</a:t>
            </a:r>
            <a:endParaRPr/>
          </a:p>
        </p:txBody>
      </p:sp>
      <p:sp>
        <p:nvSpPr>
          <p:cNvPr id="602" name="Google Shape;602;g3591f3e2bba_7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591f3e2bba_7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3591f3e2bba_7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09" name="Google Shape;609;g3591f3e2bba_7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591f3e2bba_7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591f3e2bba_7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12-weekly 20-minute sessions delivered in-person or via video-conference by non-clinical staff</a:t>
            </a:r>
            <a:endParaRPr/>
          </a:p>
          <a:p>
            <a:pPr marL="457200" lvl="0" indent="-298450" algn="l" rtl="0">
              <a:spcBef>
                <a:spcPts val="0"/>
              </a:spcBef>
              <a:spcAft>
                <a:spcPts val="0"/>
              </a:spcAft>
              <a:buSzPts val="1100"/>
              <a:buChar char="-"/>
            </a:pPr>
            <a:r>
              <a:rPr lang="en"/>
              <a:t>Each session includes a check-in, a short educational video related to the topic/skill of the week, and a discussion to reinforce material/skill and its importance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591f3e2bba_7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591f3e2bba_7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591f3e2bba_7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3591f3e2bba_7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23" name="Google Shape;623;g3591f3e2bba_7_2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591f3e2bba_7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591f3e2bba_7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591f3e2bba_7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591f3e2bba_7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Withdrawal symptoms: minnesota nicotine withdrawal scale (MNWS)</a:t>
            </a:r>
            <a:endParaRPr/>
          </a:p>
          <a:p>
            <a:pPr marL="457200" lvl="0" indent="-298450" algn="l" rtl="0">
              <a:spcBef>
                <a:spcPts val="0"/>
              </a:spcBef>
              <a:spcAft>
                <a:spcPts val="0"/>
              </a:spcAft>
              <a:buSzPts val="1100"/>
              <a:buChar char="-"/>
            </a:pPr>
            <a:r>
              <a:rPr lang="en"/>
              <a:t>Questionnaire for Vaping Craving (QVC)</a:t>
            </a:r>
            <a:endParaRPr/>
          </a:p>
          <a:p>
            <a:pPr marL="457200" lvl="0" indent="-298450" algn="l" rtl="0">
              <a:spcBef>
                <a:spcPts val="0"/>
              </a:spcBef>
              <a:spcAft>
                <a:spcPts val="0"/>
              </a:spcAft>
              <a:buSzPts val="1100"/>
              <a:buChar char="-"/>
            </a:pPr>
            <a:r>
              <a:rPr lang="en"/>
              <a:t>Mood and anxiety symptoms: mood and anxiety symptoms questionnaire (MASQ)</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91f3e2bba_7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91f3e2bba_7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591f3e2bba_7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591f3e2bba_7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a:p>
            <a:pPr marL="45720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591f3e2bba_7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591f3e2bba_7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Current use = past 30 days</a:t>
            </a:r>
            <a:endParaRPr/>
          </a:p>
          <a:p>
            <a:pPr marL="914400" lvl="1" indent="-298450" algn="l" rtl="0">
              <a:spcBef>
                <a:spcPts val="0"/>
              </a:spcBef>
              <a:spcAft>
                <a:spcPts val="0"/>
              </a:spcAft>
              <a:buSzPts val="1100"/>
              <a:buChar char="-"/>
            </a:pPr>
            <a:r>
              <a:rPr lang="en"/>
              <a:t>That is 1 out of every 29 middle school students and 1 of every 13 high school students</a:t>
            </a:r>
            <a:endParaRPr/>
          </a:p>
          <a:p>
            <a:pPr marL="914400" lvl="1" indent="-298450" algn="l" rtl="0">
              <a:spcBef>
                <a:spcPts val="0"/>
              </a:spcBef>
              <a:spcAft>
                <a:spcPts val="0"/>
              </a:spcAft>
              <a:buSzPts val="1100"/>
              <a:buChar char="-"/>
            </a:pPr>
            <a:r>
              <a:rPr lang="en"/>
              <a:t>Maybe say more than one in 4 youth </a:t>
            </a:r>
            <a:r>
              <a:rPr lang="en" u="sng"/>
              <a:t>who use</a:t>
            </a:r>
            <a:r>
              <a:rPr lang="en"/>
              <a:t> use daily…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96fea2b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96fea2b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a:p>
            <a:pPr marL="45720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3591f3e2bba_7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3591f3e2bba_7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a:p>
            <a:pPr marL="45720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a:extLst>
            <a:ext uri="{FF2B5EF4-FFF2-40B4-BE49-F238E27FC236}">
              <a16:creationId xmlns:a16="http://schemas.microsoft.com/office/drawing/2014/main" id="{4DA9492D-A409-3F84-DFD6-847DFDB9D0BD}"/>
            </a:ext>
          </a:extLst>
        </p:cNvPr>
        <p:cNvGrpSpPr/>
        <p:nvPr/>
      </p:nvGrpSpPr>
      <p:grpSpPr>
        <a:xfrm>
          <a:off x="0" y="0"/>
          <a:ext cx="0" cy="0"/>
          <a:chOff x="0" y="0"/>
          <a:chExt cx="0" cy="0"/>
        </a:xfrm>
      </p:grpSpPr>
      <p:sp>
        <p:nvSpPr>
          <p:cNvPr id="524" name="Google Shape;524;p:notes">
            <a:extLst>
              <a:ext uri="{FF2B5EF4-FFF2-40B4-BE49-F238E27FC236}">
                <a16:creationId xmlns:a16="http://schemas.microsoft.com/office/drawing/2014/main" id="{27D1D613-0F14-6E52-268A-EAEE1B8102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p:notes">
            <a:extLst>
              <a:ext uri="{FF2B5EF4-FFF2-40B4-BE49-F238E27FC236}">
                <a16:creationId xmlns:a16="http://schemas.microsoft.com/office/drawing/2014/main" id="{8A17471A-744C-0AE4-A5FF-C58E45959E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think integrating pharmacotherapy and cbt strategies quite captures what the trial was, it was really assessing the effect of pharmacotherapy in the setting of CBT, or assessing the effects of cbt with and without pharmacotherapy</a:t>
            </a:r>
            <a:endParaRPr/>
          </a:p>
        </p:txBody>
      </p:sp>
    </p:spTree>
    <p:extLst>
      <p:ext uri="{BB962C8B-B14F-4D97-AF65-F5344CB8AC3E}">
        <p14:creationId xmlns:p14="http://schemas.microsoft.com/office/powerpoint/2010/main" val="179649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591f3e2bba_7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591f3e2bba_7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91f3e2bba_7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91f3e2bba_7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Youth who vape are more likely to smoke cigarettes in the future and are at increased risk for future addiction to other substances</a:t>
            </a:r>
            <a:endParaRPr/>
          </a:p>
          <a:p>
            <a:pPr marL="457200" lvl="0" indent="-298450" algn="l" rtl="0">
              <a:spcBef>
                <a:spcPts val="0"/>
              </a:spcBef>
              <a:spcAft>
                <a:spcPts val="0"/>
              </a:spcAft>
              <a:buSzPts val="1100"/>
              <a:buChar char="-"/>
            </a:pPr>
            <a:r>
              <a:rPr lang="en"/>
              <a:t>Nicotine vaping during adolescence harms the parts of adolescent’s brain that control attention, learning, mood, and impulse control</a:t>
            </a:r>
            <a:endParaRPr/>
          </a:p>
          <a:p>
            <a:pPr marL="457200" lvl="0" indent="-298450" algn="l" rtl="0">
              <a:spcBef>
                <a:spcPts val="0"/>
              </a:spcBef>
              <a:spcAft>
                <a:spcPts val="0"/>
              </a:spcAft>
              <a:buSzPts val="1100"/>
              <a:buChar char="-"/>
            </a:pPr>
            <a:r>
              <a:rPr lang="en"/>
              <a:t>E-cigarette aerosol contain cancer-causing chemicals; heavy metals such as nickel, tin, and lead; tiny particles are inhaled deep into the lungs; contains volatile organic compounds; flavorings like diacetyl (chemical linked to a serious lung disease) found in vapes are harmful to inhale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591f3e2bba_7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3591f3e2bba_7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Secondary tobacco abstinence: aims to minimize risks associated with tobacco use, rather than complete abstinence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596fea2b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596fea2b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put the title page from the paper showing the title and authors here if you like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591f3e2bba_7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3591f3e2bba_7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Regular use: ≥5 days/week</a:t>
            </a:r>
            <a:endParaRPr/>
          </a:p>
          <a:p>
            <a:pPr marL="457200" lvl="0" indent="-298450" algn="l" rtl="0">
              <a:spcBef>
                <a:spcPts val="0"/>
              </a:spcBef>
              <a:spcAft>
                <a:spcPts val="0"/>
              </a:spcAft>
              <a:buSzPts val="1100"/>
              <a:buChar char="-"/>
            </a:pPr>
            <a:r>
              <a:rPr lang="en"/>
              <a:t>Exclusion:</a:t>
            </a:r>
            <a:endParaRPr/>
          </a:p>
          <a:p>
            <a:pPr marL="914400" lvl="1" indent="-298450" algn="l" rtl="0">
              <a:spcBef>
                <a:spcPts val="0"/>
              </a:spcBef>
              <a:spcAft>
                <a:spcPts val="0"/>
              </a:spcAft>
              <a:buSzPts val="1100"/>
              <a:buChar char="-"/>
            </a:pPr>
            <a:r>
              <a:rPr lang="en"/>
              <a:t>Use of smoking cessation medication in past month </a:t>
            </a:r>
            <a:endParaRPr/>
          </a:p>
          <a:p>
            <a:pPr marL="914400" lvl="1" indent="-298450" algn="l" rtl="0">
              <a:spcBef>
                <a:spcPts val="0"/>
              </a:spcBef>
              <a:spcAft>
                <a:spcPts val="0"/>
              </a:spcAft>
              <a:buSzPts val="1100"/>
              <a:buChar char="-"/>
            </a:pPr>
            <a:r>
              <a:rPr lang="en"/>
              <a:t>Inpatient psych hospitalization or suicide attempt in past 6 months</a:t>
            </a:r>
            <a:endParaRPr/>
          </a:p>
          <a:p>
            <a:pPr marL="914400" lvl="1" indent="-298450" algn="l" rtl="0">
              <a:spcBef>
                <a:spcPts val="0"/>
              </a:spcBef>
              <a:spcAft>
                <a:spcPts val="0"/>
              </a:spcAft>
              <a:buSzPts val="1100"/>
              <a:buChar char="-"/>
            </a:pPr>
            <a:r>
              <a:rPr lang="en"/>
              <a:t>Renal failure or unstable medical condition</a:t>
            </a:r>
            <a:endParaRPr/>
          </a:p>
          <a:p>
            <a:pPr marL="457200" lvl="0" indent="-298450" algn="l" rtl="0">
              <a:spcBef>
                <a:spcPts val="0"/>
              </a:spcBef>
              <a:spcAft>
                <a:spcPts val="0"/>
              </a:spcAft>
              <a:buSzPts val="1100"/>
              <a:buChar char="-"/>
            </a:pPr>
            <a:r>
              <a:rPr lang="en"/>
              <a:t>Lay counselor: no formal clinical training</a:t>
            </a:r>
            <a:endParaRPr/>
          </a:p>
          <a:p>
            <a:pPr marL="45720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91f3e2bba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91f3e2bba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Participants assigned to a medication arm incentivized for uploaded smartphone app video-recording of medication adherence</a:t>
            </a:r>
            <a:endParaRPr/>
          </a:p>
          <a:p>
            <a:pPr marL="457200" lvl="0" indent="-298450" algn="l" rtl="0">
              <a:spcBef>
                <a:spcPts val="0"/>
              </a:spcBef>
              <a:spcAft>
                <a:spcPts val="0"/>
              </a:spcAft>
              <a:buSzPts val="1100"/>
              <a:buChar char="-"/>
            </a:pPr>
            <a:r>
              <a:rPr lang="en"/>
              <a:t>In an increasingly digitize world emocha was appealing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a:extLst>
            <a:ext uri="{FF2B5EF4-FFF2-40B4-BE49-F238E27FC236}">
              <a16:creationId xmlns:a16="http://schemas.microsoft.com/office/drawing/2014/main" id="{14ACBF45-812C-6E67-3D9C-4CDD77386DE1}"/>
            </a:ext>
          </a:extLst>
        </p:cNvPr>
        <p:cNvGrpSpPr/>
        <p:nvPr/>
      </p:nvGrpSpPr>
      <p:grpSpPr>
        <a:xfrm>
          <a:off x="0" y="0"/>
          <a:ext cx="0" cy="0"/>
          <a:chOff x="0" y="0"/>
          <a:chExt cx="0" cy="0"/>
        </a:xfrm>
      </p:grpSpPr>
      <p:sp>
        <p:nvSpPr>
          <p:cNvPr id="582" name="Google Shape;582;g3591f3e2bba_7_153:notes">
            <a:extLst>
              <a:ext uri="{FF2B5EF4-FFF2-40B4-BE49-F238E27FC236}">
                <a16:creationId xmlns:a16="http://schemas.microsoft.com/office/drawing/2014/main" id="{7C07F41F-32BC-7AE6-6BCA-289BF03E9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91f3e2bba_7_153:notes">
            <a:extLst>
              <a:ext uri="{FF2B5EF4-FFF2-40B4-BE49-F238E27FC236}">
                <a16:creationId xmlns:a16="http://schemas.microsoft.com/office/drawing/2014/main" id="{65F42E0A-AE87-1A63-2565-11AE44D136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Participants assigned to a medication arm incentivized for uploaded smartphone app video-recording of medication adherence</a:t>
            </a:r>
            <a:endParaRPr/>
          </a:p>
          <a:p>
            <a:pPr marL="457200" lvl="0" indent="-298450" algn="l" rtl="0">
              <a:spcBef>
                <a:spcPts val="0"/>
              </a:spcBef>
              <a:spcAft>
                <a:spcPts val="0"/>
              </a:spcAft>
              <a:buSzPts val="1100"/>
              <a:buChar char="-"/>
            </a:pPr>
            <a:r>
              <a:rPr lang="en"/>
              <a:t>In an increasingly digitize world emocha was appealing </a:t>
            </a:r>
            <a:endParaRPr/>
          </a:p>
        </p:txBody>
      </p:sp>
    </p:spTree>
    <p:extLst>
      <p:ext uri="{BB962C8B-B14F-4D97-AF65-F5344CB8AC3E}">
        <p14:creationId xmlns:p14="http://schemas.microsoft.com/office/powerpoint/2010/main" val="285353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591f3e2bba_7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3591f3e2bba_7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Treatment-emergent and neuropsychiatric adverse events, con-meds, timeline followback (TLFB), weekly and daily vaping use, vaping cravings, nicotine withdrawal symptoms (MNWS), salivary cotinine, study meds adherence</a:t>
            </a:r>
            <a:endParaRPr/>
          </a:p>
          <a:p>
            <a:pPr marL="457200" lvl="0" indent="-298450" algn="l" rtl="0">
              <a:spcBef>
                <a:spcPts val="0"/>
              </a:spcBef>
              <a:spcAft>
                <a:spcPts val="0"/>
              </a:spcAft>
              <a:buSzPts val="1100"/>
              <a:buChar char="-"/>
            </a:pPr>
            <a:r>
              <a:rPr lang="en"/>
              <a:t>Salivary cotinine: colorimetric assay via videoconference</a:t>
            </a:r>
            <a:endParaRPr/>
          </a:p>
          <a:p>
            <a:pPr marL="457200" lvl="0" indent="-298450" algn="l" rtl="0">
              <a:spcBef>
                <a:spcPts val="0"/>
              </a:spcBef>
              <a:spcAft>
                <a:spcPts val="0"/>
              </a:spcAft>
              <a:buSzPts val="1100"/>
              <a:buChar char="-"/>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a:t>DATE OF PRESENTATION  |  LOCATION OF PRESENTATION</a:t>
            </a:r>
          </a:p>
        </p:txBody>
      </p:sp>
      <p:grpSp>
        <p:nvGrpSpPr>
          <p:cNvPr id="4" name="Group 3">
            <a:extLst>
              <a:ext uri="{FF2B5EF4-FFF2-40B4-BE49-F238E27FC236}">
                <a16:creationId xmlns:a16="http://schemas.microsoft.com/office/drawing/2014/main" id="{A4399D2D-0065-E4BA-8A14-5C262D379D5C}"/>
              </a:ext>
            </a:extLst>
          </p:cNvPr>
          <p:cNvGrpSpPr/>
          <p:nvPr userDrawn="1"/>
        </p:nvGrpSpPr>
        <p:grpSpPr>
          <a:xfrm>
            <a:off x="2690983" y="5016445"/>
            <a:ext cx="6810034" cy="786775"/>
            <a:chOff x="2850457" y="5073889"/>
            <a:chExt cx="6810034" cy="786775"/>
          </a:xfrm>
        </p:grpSpPr>
        <p:pic>
          <p:nvPicPr>
            <p:cNvPr id="6" name="Picture 5" descr="A picture containing text, clipart&#10;&#10;Description automatically generated">
              <a:extLst>
                <a:ext uri="{FF2B5EF4-FFF2-40B4-BE49-F238E27FC236}">
                  <a16:creationId xmlns:a16="http://schemas.microsoft.com/office/drawing/2014/main" id="{E20E2DEC-A81F-B34C-9637-7809EFDF3FA3}"/>
                </a:ext>
              </a:extLst>
            </p:cNvPr>
            <p:cNvPicPr>
              <a:picLocks noChangeAspect="1"/>
            </p:cNvPicPr>
            <p:nvPr userDrawn="1"/>
          </p:nvPicPr>
          <p:blipFill>
            <a:blip r:embed="rId3"/>
            <a:stretch>
              <a:fillRect/>
            </a:stretch>
          </p:blipFill>
          <p:spPr>
            <a:xfrm>
              <a:off x="2850457" y="5073889"/>
              <a:ext cx="3097800" cy="711657"/>
            </a:xfrm>
            <a:prstGeom prst="rect">
              <a:avLst/>
            </a:prstGeom>
          </p:spPr>
        </p:pic>
        <p:pic>
          <p:nvPicPr>
            <p:cNvPr id="11" name="Picture 10">
              <a:extLst>
                <a:ext uri="{FF2B5EF4-FFF2-40B4-BE49-F238E27FC236}">
                  <a16:creationId xmlns:a16="http://schemas.microsoft.com/office/drawing/2014/main" id="{A5CFE1BF-8F7D-461D-96DD-43EDB8E03610}"/>
                </a:ext>
              </a:extLst>
            </p:cNvPr>
            <p:cNvPicPr>
              <a:picLocks noChangeAspect="1"/>
            </p:cNvPicPr>
            <p:nvPr userDrawn="1"/>
          </p:nvPicPr>
          <p:blipFill>
            <a:blip r:embed="rId4"/>
            <a:srcRect/>
            <a:stretch/>
          </p:blipFill>
          <p:spPr>
            <a:xfrm>
              <a:off x="6096000" y="5077019"/>
              <a:ext cx="1746384" cy="783645"/>
            </a:xfrm>
            <a:prstGeom prst="rect">
              <a:avLst/>
            </a:prstGeom>
          </p:spPr>
        </p:pic>
        <p:pic>
          <p:nvPicPr>
            <p:cNvPr id="5" name="Picture 4">
              <a:extLst>
                <a:ext uri="{FF2B5EF4-FFF2-40B4-BE49-F238E27FC236}">
                  <a16:creationId xmlns:a16="http://schemas.microsoft.com/office/drawing/2014/main" id="{91620603-7B3B-0821-6A3A-5DA1C7B841DE}"/>
                </a:ext>
              </a:extLst>
            </p:cNvPr>
            <p:cNvPicPr>
              <a:picLocks noChangeAspect="1"/>
            </p:cNvPicPr>
            <p:nvPr userDrawn="1"/>
          </p:nvPicPr>
          <p:blipFill>
            <a:blip r:embed="rId5"/>
            <a:srcRect/>
            <a:stretch/>
          </p:blipFill>
          <p:spPr>
            <a:xfrm>
              <a:off x="8058494" y="5135900"/>
              <a:ext cx="1601997" cy="649646"/>
            </a:xfrm>
            <a:prstGeom prst="rect">
              <a:avLst/>
            </a:prstGeom>
          </p:spPr>
        </p:pic>
      </p:grpSp>
    </p:spTree>
    <p:extLst>
      <p:ext uri="{BB962C8B-B14F-4D97-AF65-F5344CB8AC3E}">
        <p14:creationId xmlns:p14="http://schemas.microsoft.com/office/powerpoint/2010/main" val="196027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73285" r="50001" b="-1"/>
          <a:stretch/>
        </p:blipFill>
        <p:spPr>
          <a:xfrm>
            <a:off x="1" y="5022848"/>
            <a:ext cx="6095997"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5029200"/>
          </a:xfrm>
        </p:spPr>
        <p:txBody>
          <a:bodyPr/>
          <a:lstStyle/>
          <a:p>
            <a:r>
              <a:rPr lang="en-US"/>
              <a:t>Click icon to add picture</a:t>
            </a:r>
          </a:p>
        </p:txBody>
      </p:sp>
    </p:spTree>
    <p:extLst>
      <p:ext uri="{BB962C8B-B14F-4D97-AF65-F5344CB8AC3E}">
        <p14:creationId xmlns:p14="http://schemas.microsoft.com/office/powerpoint/2010/main" val="40552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66550" r="50001" b="-1"/>
          <a:stretch/>
        </p:blipFill>
        <p:spPr>
          <a:xfrm>
            <a:off x="1" y="4561840"/>
            <a:ext cx="6095997"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0" y="4868894"/>
            <a:ext cx="4693921" cy="655892"/>
          </a:xfrm>
          <a:prstGeom prst="rect">
            <a:avLst/>
          </a:prstGeom>
        </p:spPr>
        <p:txBody>
          <a:bodyPr anchor="t">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5532120" y="524455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riangle 7">
            <a:extLst>
              <a:ext uri="{FF2B5EF4-FFF2-40B4-BE49-F238E27FC236}">
                <a16:creationId xmlns:a16="http://schemas.microsoft.com/office/drawing/2014/main" id="{069C2751-724B-084C-8FD0-F226A51728EB}"/>
              </a:ext>
            </a:extLst>
          </p:cNvPr>
          <p:cNvSpPr/>
          <p:nvPr userDrawn="1"/>
        </p:nvSpPr>
        <p:spPr>
          <a:xfrm>
            <a:off x="5532120" y="486881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4561840"/>
          </a:xfrm>
        </p:spPr>
        <p:txBody>
          <a:bodyPr/>
          <a:lstStyle/>
          <a:p>
            <a:r>
              <a:rPr lang="en-US"/>
              <a:t>Click icon to add picture</a:t>
            </a:r>
          </a:p>
        </p:txBody>
      </p:sp>
    </p:spTree>
    <p:extLst>
      <p:ext uri="{BB962C8B-B14F-4D97-AF65-F5344CB8AC3E}">
        <p14:creationId xmlns:p14="http://schemas.microsoft.com/office/powerpoint/2010/main" val="47983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94531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userDrawn="1"/>
        </p:nvSpPr>
        <p:spPr>
          <a:xfrm>
            <a:off x="358816" y="319211"/>
            <a:ext cx="1088021" cy="1785104"/>
          </a:xfrm>
          <a:prstGeom prst="rect">
            <a:avLst/>
          </a:prstGeom>
          <a:noFill/>
        </p:spPr>
        <p:txBody>
          <a:bodyPr wrap="square" rtlCol="0">
            <a:spAutoFit/>
          </a:bodyPr>
          <a:lstStyle/>
          <a:p>
            <a:r>
              <a:rPr lang="en-US" sz="11000" b="1" i="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grpSp>
        <p:nvGrpSpPr>
          <p:cNvPr id="9" name="Group 8">
            <a:extLst>
              <a:ext uri="{FF2B5EF4-FFF2-40B4-BE49-F238E27FC236}">
                <a16:creationId xmlns:a16="http://schemas.microsoft.com/office/drawing/2014/main" id="{2585F053-0670-9CD3-10FA-D809F7B7CE82}"/>
              </a:ext>
            </a:extLst>
          </p:cNvPr>
          <p:cNvGrpSpPr/>
          <p:nvPr userDrawn="1"/>
        </p:nvGrpSpPr>
        <p:grpSpPr>
          <a:xfrm>
            <a:off x="261731" y="6137276"/>
            <a:ext cx="3017417" cy="682146"/>
            <a:chOff x="261731" y="6137276"/>
            <a:chExt cx="3017417" cy="682146"/>
          </a:xfrm>
        </p:grpSpPr>
        <p:pic>
          <p:nvPicPr>
            <p:cNvPr id="13" name="Picture 12">
              <a:extLst>
                <a:ext uri="{FF2B5EF4-FFF2-40B4-BE49-F238E27FC236}">
                  <a16:creationId xmlns:a16="http://schemas.microsoft.com/office/drawing/2014/main" id="{665065C5-862B-56C3-CF8D-750ECA847A92}"/>
                </a:ext>
              </a:extLst>
            </p:cNvPr>
            <p:cNvPicPr>
              <a:picLocks noChangeAspect="1"/>
            </p:cNvPicPr>
            <p:nvPr userDrawn="1"/>
          </p:nvPicPr>
          <p:blipFill>
            <a:blip r:embed="rId3"/>
            <a:srcRect/>
            <a:stretch/>
          </p:blipFill>
          <p:spPr>
            <a:xfrm>
              <a:off x="261731" y="6137276"/>
              <a:ext cx="716949" cy="544946"/>
            </a:xfrm>
            <a:prstGeom prst="rect">
              <a:avLst/>
            </a:prstGeom>
          </p:spPr>
        </p:pic>
        <p:pic>
          <p:nvPicPr>
            <p:cNvPr id="14" name="Picture 13">
              <a:extLst>
                <a:ext uri="{FF2B5EF4-FFF2-40B4-BE49-F238E27FC236}">
                  <a16:creationId xmlns:a16="http://schemas.microsoft.com/office/drawing/2014/main" id="{FE31F037-9389-1B7D-20F3-B6BAC7DBCF7C}"/>
                </a:ext>
              </a:extLst>
            </p:cNvPr>
            <p:cNvPicPr>
              <a:picLocks noChangeAspect="1"/>
            </p:cNvPicPr>
            <p:nvPr userDrawn="1"/>
          </p:nvPicPr>
          <p:blipFill>
            <a:blip r:embed="rId4"/>
            <a:srcRect/>
            <a:stretch/>
          </p:blipFill>
          <p:spPr>
            <a:xfrm>
              <a:off x="1125485" y="6137276"/>
              <a:ext cx="1519277" cy="682146"/>
            </a:xfrm>
            <a:prstGeom prst="rect">
              <a:avLst/>
            </a:prstGeom>
          </p:spPr>
        </p:pic>
        <p:pic>
          <p:nvPicPr>
            <p:cNvPr id="15" name="Picture 14">
              <a:extLst>
                <a:ext uri="{FF2B5EF4-FFF2-40B4-BE49-F238E27FC236}">
                  <a16:creationId xmlns:a16="http://schemas.microsoft.com/office/drawing/2014/main" id="{C0C9A917-6D43-0BFE-500D-8C2A835B86DB}"/>
                </a:ext>
              </a:extLst>
            </p:cNvPr>
            <p:cNvPicPr>
              <a:picLocks noChangeAspect="1"/>
            </p:cNvPicPr>
            <p:nvPr userDrawn="1"/>
          </p:nvPicPr>
          <p:blipFill>
            <a:blip r:embed="rId5"/>
            <a:srcRect/>
            <a:stretch/>
          </p:blipFill>
          <p:spPr>
            <a:xfrm>
              <a:off x="2791568" y="6137276"/>
              <a:ext cx="487580" cy="550358"/>
            </a:xfrm>
            <a:prstGeom prst="rect">
              <a:avLst/>
            </a:prstGeom>
          </p:spPr>
        </p:pic>
      </p:grpSp>
    </p:spTree>
    <p:extLst>
      <p:ext uri="{BB962C8B-B14F-4D97-AF65-F5344CB8AC3E}">
        <p14:creationId xmlns:p14="http://schemas.microsoft.com/office/powerpoint/2010/main" val="130906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userDrawn="1"/>
        </p:nvSpPr>
        <p:spPr>
          <a:xfrm>
            <a:off x="358816" y="319211"/>
            <a:ext cx="1088021" cy="1785104"/>
          </a:xfrm>
          <a:prstGeom prst="rect">
            <a:avLst/>
          </a:prstGeom>
          <a:noFill/>
        </p:spPr>
        <p:txBody>
          <a:bodyPr wrap="square" rtlCol="0">
            <a:spAutoFit/>
          </a:bodyPr>
          <a:lstStyle/>
          <a:p>
            <a:r>
              <a:rPr lang="en-US" sz="11000" b="1" i="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a:t>Quote goes here click to edit master style lorem ipsum click to edit master style lorem ipsum here click to edit ipsum master style lorem ipsum”</a:t>
            </a:r>
          </a:p>
        </p:txBody>
      </p:sp>
      <p:grpSp>
        <p:nvGrpSpPr>
          <p:cNvPr id="7" name="Group 6">
            <a:extLst>
              <a:ext uri="{FF2B5EF4-FFF2-40B4-BE49-F238E27FC236}">
                <a16:creationId xmlns:a16="http://schemas.microsoft.com/office/drawing/2014/main" id="{AC3260EF-5D3F-0F96-C00C-3A2D6B2BAFF2}"/>
              </a:ext>
            </a:extLst>
          </p:cNvPr>
          <p:cNvGrpSpPr/>
          <p:nvPr userDrawn="1"/>
        </p:nvGrpSpPr>
        <p:grpSpPr>
          <a:xfrm>
            <a:off x="261731" y="6137276"/>
            <a:ext cx="3017417" cy="682146"/>
            <a:chOff x="261731" y="6137276"/>
            <a:chExt cx="3017417" cy="682146"/>
          </a:xfrm>
        </p:grpSpPr>
        <p:pic>
          <p:nvPicPr>
            <p:cNvPr id="9" name="Picture 8">
              <a:extLst>
                <a:ext uri="{FF2B5EF4-FFF2-40B4-BE49-F238E27FC236}">
                  <a16:creationId xmlns:a16="http://schemas.microsoft.com/office/drawing/2014/main" id="{D44EB690-F210-938C-BB1C-E0F1D5541E3F}"/>
                </a:ext>
              </a:extLst>
            </p:cNvPr>
            <p:cNvPicPr>
              <a:picLocks noChangeAspect="1"/>
            </p:cNvPicPr>
            <p:nvPr userDrawn="1"/>
          </p:nvPicPr>
          <p:blipFill>
            <a:blip r:embed="rId3"/>
            <a:srcRect/>
            <a:stretch/>
          </p:blipFill>
          <p:spPr>
            <a:xfrm>
              <a:off x="261731" y="6137276"/>
              <a:ext cx="716949" cy="544946"/>
            </a:xfrm>
            <a:prstGeom prst="rect">
              <a:avLst/>
            </a:prstGeom>
          </p:spPr>
        </p:pic>
        <p:pic>
          <p:nvPicPr>
            <p:cNvPr id="11" name="Picture 10">
              <a:extLst>
                <a:ext uri="{FF2B5EF4-FFF2-40B4-BE49-F238E27FC236}">
                  <a16:creationId xmlns:a16="http://schemas.microsoft.com/office/drawing/2014/main" id="{94D6654F-9F9E-B087-0FAF-404EB13499A4}"/>
                </a:ext>
              </a:extLst>
            </p:cNvPr>
            <p:cNvPicPr>
              <a:picLocks noChangeAspect="1"/>
            </p:cNvPicPr>
            <p:nvPr userDrawn="1"/>
          </p:nvPicPr>
          <p:blipFill>
            <a:blip r:embed="rId4"/>
            <a:srcRect/>
            <a:stretch/>
          </p:blipFill>
          <p:spPr>
            <a:xfrm>
              <a:off x="1125485" y="6137276"/>
              <a:ext cx="1519277" cy="682146"/>
            </a:xfrm>
            <a:prstGeom prst="rect">
              <a:avLst/>
            </a:prstGeom>
          </p:spPr>
        </p:pic>
        <p:pic>
          <p:nvPicPr>
            <p:cNvPr id="15" name="Picture 14">
              <a:extLst>
                <a:ext uri="{FF2B5EF4-FFF2-40B4-BE49-F238E27FC236}">
                  <a16:creationId xmlns:a16="http://schemas.microsoft.com/office/drawing/2014/main" id="{C6A7EDB1-0C0C-13D8-A3B8-12640BECEA7B}"/>
                </a:ext>
              </a:extLst>
            </p:cNvPr>
            <p:cNvPicPr>
              <a:picLocks noChangeAspect="1"/>
            </p:cNvPicPr>
            <p:nvPr userDrawn="1"/>
          </p:nvPicPr>
          <p:blipFill>
            <a:blip r:embed="rId5"/>
            <a:srcRect/>
            <a:stretch/>
          </p:blipFill>
          <p:spPr>
            <a:xfrm>
              <a:off x="2791568" y="6137276"/>
              <a:ext cx="487580" cy="550358"/>
            </a:xfrm>
            <a:prstGeom prst="rect">
              <a:avLst/>
            </a:prstGeom>
          </p:spPr>
        </p:pic>
      </p:grpSp>
    </p:spTree>
    <p:extLst>
      <p:ext uri="{BB962C8B-B14F-4D97-AF65-F5344CB8AC3E}">
        <p14:creationId xmlns:p14="http://schemas.microsoft.com/office/powerpoint/2010/main" val="416573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2" y="457201"/>
            <a:ext cx="5173663" cy="3883068"/>
          </a:xfrm>
        </p:spPr>
        <p:txBody>
          <a:bodyPr anchor="ctr">
            <a:normAutofit/>
          </a:bodyPr>
          <a:lstStyle>
            <a:lvl1pPr marL="0" indent="0">
              <a:lnSpc>
                <a:spcPct val="100000"/>
              </a:lnSpc>
              <a:buNone/>
              <a:defRPr sz="4000" b="1" i="1">
                <a:solidFill>
                  <a:schemeClr val="bg1"/>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a:t>Callout goes here click to edit text lorem ipsum</a:t>
            </a: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470590" y="1825627"/>
            <a:ext cx="5179324" cy="431164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068980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userDrawn="1"/>
        </p:nvCxnSpPr>
        <p:spPr>
          <a:xfrm>
            <a:off x="4065495"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userDrawn="1"/>
        </p:nvCxnSpPr>
        <p:spPr>
          <a:xfrm>
            <a:off x="8130988"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685800"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4814048"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8713696"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685800"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48274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87136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27676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479458"/>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491628"/>
            <a:ext cx="5540375" cy="364564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479458"/>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491628"/>
            <a:ext cx="5402981" cy="364564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455700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828799"/>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719947"/>
            <a:ext cx="3563471" cy="341732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719946"/>
            <a:ext cx="3563468" cy="3417327"/>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71329" y="2719947"/>
            <a:ext cx="3563469" cy="341732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117515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userDrawn="1"/>
        </p:nvSpPr>
        <p:spPr>
          <a:xfrm>
            <a:off x="0" y="914400"/>
            <a:ext cx="102108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457200" y="1808444"/>
            <a:ext cx="8943654" cy="2194596"/>
          </a:xfrm>
        </p:spPr>
        <p:txBody>
          <a:bodyPr/>
          <a:lstStyle>
            <a:lvl1pPr>
              <a:defRPr>
                <a:solidFill>
                  <a:schemeClr val="bg1"/>
                </a:solidFill>
              </a:defRPr>
            </a:lvl1pPr>
          </a:lstStyle>
          <a:p>
            <a:pPr>
              <a:lnSpc>
                <a:spcPct val="100000"/>
              </a:lnSpc>
            </a:pPr>
            <a:r>
              <a:rPr lang="en-US" sz="4000"/>
              <a:t>Answer goes here lorem ipsum dolore set un </a:t>
            </a:r>
            <a:r>
              <a:rPr lang="en-US" sz="4000" err="1"/>
              <a:t>dumond</a:t>
            </a:r>
            <a:r>
              <a:rPr lang="en-US" sz="400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457200" y="1239839"/>
            <a:ext cx="5791200" cy="406082"/>
          </a:xfrm>
        </p:spPr>
        <p:txBody>
          <a:bodyPr>
            <a:normAutofit/>
          </a:bodyPr>
          <a:lstStyle>
            <a:lvl1pPr marL="0" indent="0">
              <a:buNone/>
              <a:defRPr sz="2000" b="1" spc="100" baseline="0">
                <a:solidFill>
                  <a:schemeClr val="accent3"/>
                </a:solidFill>
              </a:defRPr>
            </a:lvl1pPr>
          </a:lstStyle>
          <a:p>
            <a:pPr lvl="0"/>
            <a:r>
              <a:rPr lang="en-US"/>
              <a:t>QUESTION GOES HERE?</a:t>
            </a:r>
          </a:p>
        </p:txBody>
      </p:sp>
    </p:spTree>
    <p:extLst>
      <p:ext uri="{BB962C8B-B14F-4D97-AF65-F5344CB8AC3E}">
        <p14:creationId xmlns:p14="http://schemas.microsoft.com/office/powerpoint/2010/main" val="38785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277600"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grpSp>
        <p:nvGrpSpPr>
          <p:cNvPr id="15" name="Group 14">
            <a:extLst>
              <a:ext uri="{FF2B5EF4-FFF2-40B4-BE49-F238E27FC236}">
                <a16:creationId xmlns:a16="http://schemas.microsoft.com/office/drawing/2014/main" id="{37DE622A-FBDB-04F5-DD06-325DD6BB3939}"/>
              </a:ext>
            </a:extLst>
          </p:cNvPr>
          <p:cNvGrpSpPr/>
          <p:nvPr userDrawn="1"/>
        </p:nvGrpSpPr>
        <p:grpSpPr>
          <a:xfrm>
            <a:off x="261731" y="6137276"/>
            <a:ext cx="3017417" cy="682146"/>
            <a:chOff x="261731" y="6137276"/>
            <a:chExt cx="3017417" cy="682146"/>
          </a:xfrm>
        </p:grpSpPr>
        <p:pic>
          <p:nvPicPr>
            <p:cNvPr id="8" name="Picture 7">
              <a:extLst>
                <a:ext uri="{FF2B5EF4-FFF2-40B4-BE49-F238E27FC236}">
                  <a16:creationId xmlns:a16="http://schemas.microsoft.com/office/drawing/2014/main" id="{9A988342-A801-7C3C-2172-3FACA0D6CD02}"/>
                </a:ext>
              </a:extLst>
            </p:cNvPr>
            <p:cNvPicPr>
              <a:picLocks noChangeAspect="1"/>
            </p:cNvPicPr>
            <p:nvPr userDrawn="1"/>
          </p:nvPicPr>
          <p:blipFill>
            <a:blip r:embed="rId3"/>
            <a:srcRect/>
            <a:stretch/>
          </p:blipFill>
          <p:spPr>
            <a:xfrm>
              <a:off x="261731" y="6137276"/>
              <a:ext cx="716949" cy="544946"/>
            </a:xfrm>
            <a:prstGeom prst="rect">
              <a:avLst/>
            </a:prstGeom>
          </p:spPr>
        </p:pic>
        <p:pic>
          <p:nvPicPr>
            <p:cNvPr id="9" name="Picture 8">
              <a:extLst>
                <a:ext uri="{FF2B5EF4-FFF2-40B4-BE49-F238E27FC236}">
                  <a16:creationId xmlns:a16="http://schemas.microsoft.com/office/drawing/2014/main" id="{933785BA-51FF-AF3E-5785-6127E7075151}"/>
                </a:ext>
              </a:extLst>
            </p:cNvPr>
            <p:cNvPicPr>
              <a:picLocks noChangeAspect="1"/>
            </p:cNvPicPr>
            <p:nvPr userDrawn="1"/>
          </p:nvPicPr>
          <p:blipFill>
            <a:blip r:embed="rId4"/>
            <a:srcRect/>
            <a:stretch/>
          </p:blipFill>
          <p:spPr>
            <a:xfrm>
              <a:off x="1125485" y="6137276"/>
              <a:ext cx="1519277" cy="682146"/>
            </a:xfrm>
            <a:prstGeom prst="rect">
              <a:avLst/>
            </a:prstGeom>
          </p:spPr>
        </p:pic>
        <p:pic>
          <p:nvPicPr>
            <p:cNvPr id="10" name="Picture 9">
              <a:extLst>
                <a:ext uri="{FF2B5EF4-FFF2-40B4-BE49-F238E27FC236}">
                  <a16:creationId xmlns:a16="http://schemas.microsoft.com/office/drawing/2014/main" id="{0AF7CF46-C347-A1E2-15C2-92F3F860EC5A}"/>
                </a:ext>
              </a:extLst>
            </p:cNvPr>
            <p:cNvPicPr>
              <a:picLocks noChangeAspect="1"/>
            </p:cNvPicPr>
            <p:nvPr userDrawn="1"/>
          </p:nvPicPr>
          <p:blipFill>
            <a:blip r:embed="rId5"/>
            <a:srcRect/>
            <a:stretch/>
          </p:blipFill>
          <p:spPr>
            <a:xfrm>
              <a:off x="2791568" y="6137276"/>
              <a:ext cx="487580" cy="550358"/>
            </a:xfrm>
            <a:prstGeom prst="rect">
              <a:avLst/>
            </a:prstGeom>
          </p:spPr>
        </p:pic>
      </p:grpSp>
    </p:spTree>
    <p:extLst>
      <p:ext uri="{BB962C8B-B14F-4D97-AF65-F5344CB8AC3E}">
        <p14:creationId xmlns:p14="http://schemas.microsoft.com/office/powerpoint/2010/main" val="1777813749"/>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576"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userDrawn="1"/>
        </p:nvSpPr>
        <p:spPr>
          <a:xfrm>
            <a:off x="457200" y="683632"/>
            <a:ext cx="117348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457200" y="683632"/>
            <a:ext cx="3432175"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4334004" y="1191415"/>
            <a:ext cx="7019795" cy="1136134"/>
          </a:xfrm>
        </p:spPr>
        <p:txBody>
          <a:bodyPr anchor="b">
            <a:normAutofit/>
          </a:bodyPr>
          <a:lstStyle>
            <a:lvl1pPr>
              <a:defRPr sz="4000">
                <a:solidFill>
                  <a:schemeClr val="bg1"/>
                </a:solidFill>
              </a:defRPr>
            </a:lvl1pPr>
          </a:lstStyle>
          <a:p>
            <a:r>
              <a:rPr lang="en-US"/>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4333875" y="2705100"/>
            <a:ext cx="7019925" cy="16922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bg1"/>
                </a:solidFill>
              </a:defRPr>
            </a:lvl1pPr>
          </a:lstStyle>
          <a:p>
            <a:r>
              <a:rPr lang="en-US" sz="2400" b="0" i="0">
                <a:latin typeface="Arial" panose="020B0604020202020204" pitchFamily="34" charset="0"/>
                <a:cs typeface="Arial" panose="020B0604020202020204" pitchFamily="34" charset="0"/>
              </a:rPr>
              <a:t>Title or details about person lorem ipsum dolore set </a:t>
            </a:r>
            <a:r>
              <a:rPr lang="en-US" sz="2400" b="0" i="0" err="1">
                <a:latin typeface="Arial" panose="020B0604020202020204" pitchFamily="34" charset="0"/>
                <a:cs typeface="Arial" panose="020B0604020202020204" pitchFamily="34" charset="0"/>
              </a:rPr>
              <a:t>amon</a:t>
            </a:r>
            <a:r>
              <a:rPr lang="en-US" sz="2400" b="0" i="0">
                <a:latin typeface="Arial" panose="020B0604020202020204" pitchFamily="34" charset="0"/>
                <a:cs typeface="Arial" panose="020B0604020202020204" pitchFamily="34" charset="0"/>
              </a:rPr>
              <a:t> de </a:t>
            </a:r>
            <a:r>
              <a:rPr lang="en-US" sz="2400" b="0" i="0" err="1">
                <a:latin typeface="Arial" panose="020B0604020202020204" pitchFamily="34" charset="0"/>
                <a:cs typeface="Arial" panose="020B0604020202020204" pitchFamily="34" charset="0"/>
              </a:rPr>
              <a:t>tretus</a:t>
            </a:r>
            <a:r>
              <a:rPr lang="en-US" sz="2400" b="0" i="0">
                <a:latin typeface="Arial" panose="020B0604020202020204" pitchFamily="34" charset="0"/>
                <a:cs typeface="Arial" panose="020B0604020202020204" pitchFamily="34" charset="0"/>
              </a:rPr>
              <a:t> lorem ipsum</a:t>
            </a:r>
          </a:p>
        </p:txBody>
      </p:sp>
      <p:grpSp>
        <p:nvGrpSpPr>
          <p:cNvPr id="9" name="Group 8">
            <a:extLst>
              <a:ext uri="{FF2B5EF4-FFF2-40B4-BE49-F238E27FC236}">
                <a16:creationId xmlns:a16="http://schemas.microsoft.com/office/drawing/2014/main" id="{C39728E8-6CB6-47AC-3ABB-9D3725100B90}"/>
              </a:ext>
            </a:extLst>
          </p:cNvPr>
          <p:cNvGrpSpPr/>
          <p:nvPr userDrawn="1"/>
        </p:nvGrpSpPr>
        <p:grpSpPr>
          <a:xfrm>
            <a:off x="261731" y="6137276"/>
            <a:ext cx="3017417" cy="682146"/>
            <a:chOff x="261731" y="6137276"/>
            <a:chExt cx="3017417" cy="682146"/>
          </a:xfrm>
        </p:grpSpPr>
        <p:pic>
          <p:nvPicPr>
            <p:cNvPr id="13" name="Picture 12">
              <a:extLst>
                <a:ext uri="{FF2B5EF4-FFF2-40B4-BE49-F238E27FC236}">
                  <a16:creationId xmlns:a16="http://schemas.microsoft.com/office/drawing/2014/main" id="{C06FF6B4-1F92-DB64-12B1-F7C675BF6947}"/>
                </a:ext>
              </a:extLst>
            </p:cNvPr>
            <p:cNvPicPr>
              <a:picLocks noChangeAspect="1"/>
            </p:cNvPicPr>
            <p:nvPr userDrawn="1"/>
          </p:nvPicPr>
          <p:blipFill>
            <a:blip r:embed="rId3"/>
            <a:srcRect/>
            <a:stretch/>
          </p:blipFill>
          <p:spPr>
            <a:xfrm>
              <a:off x="261731" y="6137276"/>
              <a:ext cx="716949" cy="544946"/>
            </a:xfrm>
            <a:prstGeom prst="rect">
              <a:avLst/>
            </a:prstGeom>
          </p:spPr>
        </p:pic>
        <p:pic>
          <p:nvPicPr>
            <p:cNvPr id="14" name="Picture 13">
              <a:extLst>
                <a:ext uri="{FF2B5EF4-FFF2-40B4-BE49-F238E27FC236}">
                  <a16:creationId xmlns:a16="http://schemas.microsoft.com/office/drawing/2014/main" id="{B27360D0-400C-D988-AFD0-E98E07052369}"/>
                </a:ext>
              </a:extLst>
            </p:cNvPr>
            <p:cNvPicPr>
              <a:picLocks noChangeAspect="1"/>
            </p:cNvPicPr>
            <p:nvPr userDrawn="1"/>
          </p:nvPicPr>
          <p:blipFill>
            <a:blip r:embed="rId4"/>
            <a:srcRect/>
            <a:stretch/>
          </p:blipFill>
          <p:spPr>
            <a:xfrm>
              <a:off x="1125485" y="6137276"/>
              <a:ext cx="1519277" cy="682146"/>
            </a:xfrm>
            <a:prstGeom prst="rect">
              <a:avLst/>
            </a:prstGeom>
          </p:spPr>
        </p:pic>
        <p:pic>
          <p:nvPicPr>
            <p:cNvPr id="16" name="Picture 15">
              <a:extLst>
                <a:ext uri="{FF2B5EF4-FFF2-40B4-BE49-F238E27FC236}">
                  <a16:creationId xmlns:a16="http://schemas.microsoft.com/office/drawing/2014/main" id="{7E68BBCE-8239-BD1B-E3BB-D7CF6B91E82B}"/>
                </a:ext>
              </a:extLst>
            </p:cNvPr>
            <p:cNvPicPr>
              <a:picLocks noChangeAspect="1"/>
            </p:cNvPicPr>
            <p:nvPr userDrawn="1"/>
          </p:nvPicPr>
          <p:blipFill>
            <a:blip r:embed="rId5"/>
            <a:srcRect/>
            <a:stretch/>
          </p:blipFill>
          <p:spPr>
            <a:xfrm>
              <a:off x="2791568" y="6137276"/>
              <a:ext cx="487580" cy="550358"/>
            </a:xfrm>
            <a:prstGeom prst="rect">
              <a:avLst/>
            </a:prstGeom>
          </p:spPr>
        </p:pic>
      </p:grpSp>
    </p:spTree>
    <p:extLst>
      <p:ext uri="{BB962C8B-B14F-4D97-AF65-F5344CB8AC3E}">
        <p14:creationId xmlns:p14="http://schemas.microsoft.com/office/powerpoint/2010/main" val="1399515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C71D-5B3E-C7AE-277E-FA595934059F}"/>
              </a:ext>
            </a:extLst>
          </p:cNvPr>
          <p:cNvSpPr>
            <a:spLocks noGrp="1"/>
          </p:cNvSpPr>
          <p:nvPr>
            <p:ph type="ctrTitle"/>
          </p:nvPr>
        </p:nvSpPr>
        <p:spPr>
          <a:xfrm>
            <a:off x="1524000" y="84527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9D647B-4BD0-5390-C292-8F688A2303B3}"/>
              </a:ext>
            </a:extLst>
          </p:cNvPr>
          <p:cNvSpPr>
            <a:spLocks noGrp="1"/>
          </p:cNvSpPr>
          <p:nvPr>
            <p:ph type="subTitle" idx="1"/>
          </p:nvPr>
        </p:nvSpPr>
        <p:spPr>
          <a:xfrm>
            <a:off x="1524000" y="35558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close-up of a logo&#10;&#10;AI-generated content may be incorrect.">
            <a:extLst>
              <a:ext uri="{FF2B5EF4-FFF2-40B4-BE49-F238E27FC236}">
                <a16:creationId xmlns:a16="http://schemas.microsoft.com/office/drawing/2014/main" id="{9F5B0B25-9F19-A65B-5F37-008C7C2740A4}"/>
              </a:ext>
            </a:extLst>
          </p:cNvPr>
          <p:cNvPicPr>
            <a:picLocks noChangeAspect="1"/>
          </p:cNvPicPr>
          <p:nvPr userDrawn="1"/>
        </p:nvPicPr>
        <p:blipFill>
          <a:blip r:embed="rId3"/>
          <a:stretch>
            <a:fillRect/>
          </a:stretch>
        </p:blipFill>
        <p:spPr>
          <a:xfrm>
            <a:off x="0" y="5066382"/>
            <a:ext cx="12192000" cy="1784350"/>
          </a:xfrm>
          <a:prstGeom prst="rect">
            <a:avLst/>
          </a:prstGeom>
        </p:spPr>
      </p:pic>
    </p:spTree>
    <p:extLst>
      <p:ext uri="{BB962C8B-B14F-4D97-AF65-F5344CB8AC3E}">
        <p14:creationId xmlns:p14="http://schemas.microsoft.com/office/powerpoint/2010/main" val="177333622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6E55-E863-D3E9-5529-0BB3C507BC49}"/>
              </a:ext>
            </a:extLst>
          </p:cNvPr>
          <p:cNvSpPr>
            <a:spLocks noGrp="1"/>
          </p:cNvSpPr>
          <p:nvPr>
            <p:ph type="title"/>
          </p:nvPr>
        </p:nvSpPr>
        <p:spPr>
          <a:xfrm>
            <a:off x="457200" y="365125"/>
            <a:ext cx="10896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1E346D-AB79-3EBA-A55E-0B60C771736F}"/>
              </a:ext>
            </a:extLst>
          </p:cNvPr>
          <p:cNvSpPr>
            <a:spLocks noGrp="1"/>
          </p:cNvSpPr>
          <p:nvPr>
            <p:ph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76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6118-BCC7-18C3-2DFD-D1FF7E99AE93}"/>
              </a:ext>
            </a:extLst>
          </p:cNvPr>
          <p:cNvSpPr>
            <a:spLocks noGrp="1"/>
          </p:cNvSpPr>
          <p:nvPr>
            <p:ph type="title"/>
          </p:nvPr>
        </p:nvSpPr>
        <p:spPr>
          <a:xfrm>
            <a:off x="1607126" y="462829"/>
            <a:ext cx="896850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AB8D35-3043-CA04-DBB7-14A9E0F23E4B}"/>
              </a:ext>
            </a:extLst>
          </p:cNvPr>
          <p:cNvSpPr>
            <a:spLocks noGrp="1"/>
          </p:cNvSpPr>
          <p:nvPr>
            <p:ph type="body" idx="1"/>
          </p:nvPr>
        </p:nvSpPr>
        <p:spPr>
          <a:xfrm>
            <a:off x="1431636" y="3656590"/>
            <a:ext cx="9356437"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4333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a:solidFill>
                <a:schemeClr val="tx1"/>
              </a:solidFill>
            </a:endParaRPr>
          </a:p>
        </p:txBody>
      </p:sp>
      <p:grpSp>
        <p:nvGrpSpPr>
          <p:cNvPr id="7" name="Group 6">
            <a:extLst>
              <a:ext uri="{FF2B5EF4-FFF2-40B4-BE49-F238E27FC236}">
                <a16:creationId xmlns:a16="http://schemas.microsoft.com/office/drawing/2014/main" id="{FC1F63D1-E286-7B45-EDF0-48BA13497CF8}"/>
              </a:ext>
            </a:extLst>
          </p:cNvPr>
          <p:cNvGrpSpPr/>
          <p:nvPr userDrawn="1"/>
        </p:nvGrpSpPr>
        <p:grpSpPr>
          <a:xfrm>
            <a:off x="470589" y="5930779"/>
            <a:ext cx="2922719" cy="571621"/>
            <a:chOff x="470589" y="5930779"/>
            <a:chExt cx="2922719" cy="571621"/>
          </a:xfrm>
        </p:grpSpPr>
        <p:pic>
          <p:nvPicPr>
            <p:cNvPr id="9" name="Picture 8">
              <a:extLst>
                <a:ext uri="{FF2B5EF4-FFF2-40B4-BE49-F238E27FC236}">
                  <a16:creationId xmlns:a16="http://schemas.microsoft.com/office/drawing/2014/main" id="{0D9DA40E-B1B3-C6FF-FC4A-6BB29421ACD0}"/>
                </a:ext>
              </a:extLst>
            </p:cNvPr>
            <p:cNvPicPr>
              <a:picLocks noChangeAspect="1"/>
            </p:cNvPicPr>
            <p:nvPr userDrawn="1"/>
          </p:nvPicPr>
          <p:blipFill>
            <a:blip r:embed="rId2"/>
            <a:srcRect/>
            <a:stretch/>
          </p:blipFill>
          <p:spPr>
            <a:xfrm>
              <a:off x="470589" y="5930780"/>
              <a:ext cx="727745" cy="553151"/>
            </a:xfrm>
            <a:prstGeom prst="rect">
              <a:avLst/>
            </a:prstGeom>
          </p:spPr>
        </p:pic>
        <p:pic>
          <p:nvPicPr>
            <p:cNvPr id="10" name="Picture 9">
              <a:extLst>
                <a:ext uri="{FF2B5EF4-FFF2-40B4-BE49-F238E27FC236}">
                  <a16:creationId xmlns:a16="http://schemas.microsoft.com/office/drawing/2014/main" id="{15F707CC-A283-86DD-0288-501900FDE4B7}"/>
                </a:ext>
              </a:extLst>
            </p:cNvPr>
            <p:cNvPicPr>
              <a:picLocks noChangeAspect="1"/>
            </p:cNvPicPr>
            <p:nvPr userDrawn="1"/>
          </p:nvPicPr>
          <p:blipFill>
            <a:blip r:embed="rId3"/>
            <a:srcRect/>
            <a:stretch/>
          </p:blipFill>
          <p:spPr>
            <a:xfrm>
              <a:off x="1318338" y="5930780"/>
              <a:ext cx="1449107" cy="553152"/>
            </a:xfrm>
            <a:prstGeom prst="rect">
              <a:avLst/>
            </a:prstGeom>
          </p:spPr>
        </p:pic>
        <p:pic>
          <p:nvPicPr>
            <p:cNvPr id="11" name="Picture 10">
              <a:extLst>
                <a:ext uri="{FF2B5EF4-FFF2-40B4-BE49-F238E27FC236}">
                  <a16:creationId xmlns:a16="http://schemas.microsoft.com/office/drawing/2014/main" id="{98C90B9E-9AE0-1E60-94FD-03F9CEDD5996}"/>
                </a:ext>
              </a:extLst>
            </p:cNvPr>
            <p:cNvPicPr>
              <a:picLocks noChangeAspect="1"/>
            </p:cNvPicPr>
            <p:nvPr userDrawn="1"/>
          </p:nvPicPr>
          <p:blipFill>
            <a:blip r:embed="rId4"/>
            <a:srcRect/>
            <a:stretch/>
          </p:blipFill>
          <p:spPr>
            <a:xfrm>
              <a:off x="2887449" y="5930779"/>
              <a:ext cx="505859" cy="571621"/>
            </a:xfrm>
            <a:prstGeom prst="rect">
              <a:avLst/>
            </a:prstGeom>
          </p:spPr>
        </p:pic>
      </p:grpSp>
    </p:spTree>
    <p:extLst>
      <p:ext uri="{BB962C8B-B14F-4D97-AF65-F5344CB8AC3E}">
        <p14:creationId xmlns:p14="http://schemas.microsoft.com/office/powerpoint/2010/main" val="3417265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B113C-5B7B-2B2E-402E-C08F9EB3E59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19BC968-5ED9-EAB0-BD78-30620C1669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F1502-4BF6-49E8-AD40-034D7890DA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62074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50521" y="381002"/>
            <a:ext cx="11315700" cy="4381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2400"/>
              <a:buFont typeface="Georgia"/>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 name="Google Shape;211;p32"/>
          <p:cNvSpPr txBox="1">
            <a:spLocks noGrp="1"/>
          </p:cNvSpPr>
          <p:nvPr>
            <p:ph type="body" idx="1"/>
          </p:nvPr>
        </p:nvSpPr>
        <p:spPr>
          <a:xfrm>
            <a:off x="350521" y="1719072"/>
            <a:ext cx="11315700" cy="402336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1400"/>
              <a:buNone/>
              <a:defRPr/>
            </a:lvl1pPr>
            <a:lvl2pPr marL="1219170" lvl="1" indent="-414856" algn="l">
              <a:lnSpc>
                <a:spcPct val="100000"/>
              </a:lnSpc>
              <a:spcBef>
                <a:spcPts val="0"/>
              </a:spcBef>
              <a:spcAft>
                <a:spcPts val="0"/>
              </a:spcAft>
              <a:buClr>
                <a:schemeClr val="dk1"/>
              </a:buClr>
              <a:buSzPts val="1300"/>
              <a:buChar char="•"/>
              <a:defRPr/>
            </a:lvl2pPr>
            <a:lvl3pPr marL="1828754" lvl="2" indent="-423323" algn="l">
              <a:lnSpc>
                <a:spcPct val="100000"/>
              </a:lnSpc>
              <a:spcBef>
                <a:spcPts val="0"/>
              </a:spcBef>
              <a:spcAft>
                <a:spcPts val="0"/>
              </a:spcAft>
              <a:buClr>
                <a:schemeClr val="dk1"/>
              </a:buClr>
              <a:buSzPts val="1400"/>
              <a:buChar char="‒"/>
              <a:defRPr/>
            </a:lvl3pPr>
            <a:lvl4pPr marL="2438339" lvl="3" indent="-406390" algn="l">
              <a:lnSpc>
                <a:spcPct val="100000"/>
              </a:lnSpc>
              <a:spcBef>
                <a:spcPts val="0"/>
              </a:spcBef>
              <a:spcAft>
                <a:spcPts val="0"/>
              </a:spcAft>
              <a:buClr>
                <a:schemeClr val="dk1"/>
              </a:buClr>
              <a:buSzPts val="1200"/>
              <a:buFont typeface="Noto Sans Symbols"/>
              <a:buChar char="▪"/>
              <a:defRPr/>
            </a:lvl4pPr>
            <a:lvl5pPr marL="3047924" lvl="4" indent="-423323" algn="l">
              <a:lnSpc>
                <a:spcPct val="100000"/>
              </a:lnSpc>
              <a:spcBef>
                <a:spcPts val="0"/>
              </a:spcBef>
              <a:spcAft>
                <a:spcPts val="0"/>
              </a:spcAft>
              <a:buClr>
                <a:schemeClr val="dk1"/>
              </a:buClr>
              <a:buSzPts val="1400"/>
              <a:buFont typeface="NTR"/>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12" name="Google Shape;212;p32"/>
          <p:cNvSpPr txBox="1">
            <a:spLocks noGrp="1"/>
          </p:cNvSpPr>
          <p:nvPr>
            <p:ph type="body" idx="2"/>
          </p:nvPr>
        </p:nvSpPr>
        <p:spPr>
          <a:xfrm>
            <a:off x="350521" y="5878275"/>
            <a:ext cx="11315700" cy="306032"/>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600"/>
              <a:buFont typeface="Arial"/>
              <a:buNone/>
              <a:defRPr sz="800" b="0">
                <a:solidFill>
                  <a:schemeClr val="dk1"/>
                </a:solidFill>
                <a:latin typeface="Calibri"/>
                <a:ea typeface="Calibri"/>
                <a:cs typeface="Calibri"/>
                <a:sym typeface="Calibri"/>
              </a:defRPr>
            </a:lvl1pPr>
            <a:lvl2pPr marL="1219170" lvl="1" indent="-304792" algn="l">
              <a:lnSpc>
                <a:spcPct val="100000"/>
              </a:lnSpc>
              <a:spcBef>
                <a:spcPts val="0"/>
              </a:spcBef>
              <a:spcAft>
                <a:spcPts val="0"/>
              </a:spcAft>
              <a:buClr>
                <a:schemeClr val="dk1"/>
              </a:buClr>
              <a:buSzPts val="600"/>
              <a:buFont typeface="Arial"/>
              <a:buNone/>
              <a:defRPr sz="800" b="0">
                <a:solidFill>
                  <a:schemeClr val="dk1"/>
                </a:solidFill>
                <a:latin typeface="Calibri"/>
                <a:ea typeface="Calibri"/>
                <a:cs typeface="Calibri"/>
                <a:sym typeface="Calibri"/>
              </a:defRPr>
            </a:lvl2pPr>
            <a:lvl3pPr marL="1828754" lvl="2" indent="-304792" algn="l">
              <a:lnSpc>
                <a:spcPct val="100000"/>
              </a:lnSpc>
              <a:spcBef>
                <a:spcPts val="0"/>
              </a:spcBef>
              <a:spcAft>
                <a:spcPts val="0"/>
              </a:spcAft>
              <a:buClr>
                <a:schemeClr val="dk1"/>
              </a:buClr>
              <a:buSzPts val="600"/>
              <a:buFont typeface="Arial"/>
              <a:buNone/>
              <a:defRPr sz="800" b="0">
                <a:solidFill>
                  <a:schemeClr val="dk1"/>
                </a:solidFill>
                <a:latin typeface="Calibri"/>
                <a:ea typeface="Calibri"/>
                <a:cs typeface="Calibri"/>
                <a:sym typeface="Calibri"/>
              </a:defRPr>
            </a:lvl3pPr>
            <a:lvl4pPr marL="2438339" lvl="3" indent="-304792" algn="l">
              <a:lnSpc>
                <a:spcPct val="100000"/>
              </a:lnSpc>
              <a:spcBef>
                <a:spcPts val="0"/>
              </a:spcBef>
              <a:spcAft>
                <a:spcPts val="0"/>
              </a:spcAft>
              <a:buClr>
                <a:schemeClr val="dk1"/>
              </a:buClr>
              <a:buSzPts val="500"/>
              <a:buFont typeface="Arial"/>
              <a:buNone/>
              <a:defRPr sz="800" b="0">
                <a:solidFill>
                  <a:schemeClr val="dk1"/>
                </a:solidFill>
                <a:latin typeface="Calibri"/>
                <a:ea typeface="Calibri"/>
                <a:cs typeface="Calibri"/>
                <a:sym typeface="Calibri"/>
              </a:defRPr>
            </a:lvl4pPr>
            <a:lvl5pPr marL="3047924" lvl="4" indent="-304792" algn="l">
              <a:lnSpc>
                <a:spcPct val="100000"/>
              </a:lnSpc>
              <a:spcBef>
                <a:spcPts val="0"/>
              </a:spcBef>
              <a:spcAft>
                <a:spcPts val="0"/>
              </a:spcAft>
              <a:buClr>
                <a:schemeClr val="dk1"/>
              </a:buClr>
              <a:buSzPts val="500"/>
              <a:buFont typeface="Arial"/>
              <a:buNone/>
              <a:defRPr sz="800" b="0">
                <a:solidFill>
                  <a:schemeClr val="dk1"/>
                </a:solidFill>
                <a:latin typeface="Calibri"/>
                <a:ea typeface="Calibri"/>
                <a:cs typeface="Calibri"/>
                <a:sym typeface="Calibri"/>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13" name="Google Shape;213;p32"/>
          <p:cNvSpPr txBox="1">
            <a:spLocks noGrp="1"/>
          </p:cNvSpPr>
          <p:nvPr>
            <p:ph type="ftr" idx="11"/>
          </p:nvPr>
        </p:nvSpPr>
        <p:spPr>
          <a:xfrm>
            <a:off x="4248992" y="6313991"/>
            <a:ext cx="7278757" cy="2589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067">
                <a:solidFill>
                  <a:schemeClr val="dk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extLst>
      <p:ext uri="{BB962C8B-B14F-4D97-AF65-F5344CB8AC3E}">
        <p14:creationId xmlns:p14="http://schemas.microsoft.com/office/powerpoint/2010/main" val="15627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MGB Agenda_by topic">
  <p:cSld name="1_MGB Agenda_by topic">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50521" y="381002"/>
            <a:ext cx="11315700" cy="4381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2400"/>
              <a:buFont typeface="Georgia"/>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18"/>
          <p:cNvSpPr txBox="1">
            <a:spLocks noGrp="1"/>
          </p:cNvSpPr>
          <p:nvPr>
            <p:ph type="ftr" idx="11"/>
          </p:nvPr>
        </p:nvSpPr>
        <p:spPr>
          <a:xfrm>
            <a:off x="4248992" y="6313991"/>
            <a:ext cx="7278757" cy="2589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extLst>
      <p:ext uri="{BB962C8B-B14F-4D97-AF65-F5344CB8AC3E}">
        <p14:creationId xmlns:p14="http://schemas.microsoft.com/office/powerpoint/2010/main" val="39579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5540375" cy="3857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375229"/>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279824"/>
            <a:ext cx="5402981" cy="3857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7511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151394"/>
            <a:ext cx="4504763" cy="1429352"/>
          </a:xfrm>
          <a:prstGeom prst="rect">
            <a:avLst/>
          </a:prstGeom>
        </p:spPr>
        <p:txBody>
          <a:bodyPr anchor="b">
            <a:norm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634318" y="457201"/>
            <a:ext cx="5940865" cy="584959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1882588"/>
            <a:ext cx="4504763" cy="442420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Tree>
    <p:extLst>
      <p:ext uri="{BB962C8B-B14F-4D97-AF65-F5344CB8AC3E}">
        <p14:creationId xmlns:p14="http://schemas.microsoft.com/office/powerpoint/2010/main" val="108710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userDrawn="1"/>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userDrawn="1"/>
        </p:nvPicPr>
        <p:blipFill rotWithShape="1">
          <a:blip r:embed="rId3"/>
          <a:srcRect l="62513" t="69899"/>
          <a:stretch/>
        </p:blipFill>
        <p:spPr>
          <a:xfrm>
            <a:off x="7620001" y="4791116"/>
            <a:ext cx="4565649"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453172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70801" y="-1"/>
            <a:ext cx="4572001" cy="4797469"/>
          </a:xfrm>
        </p:spPr>
        <p:txBody>
          <a:bodyPr/>
          <a:lstStyle/>
          <a:p>
            <a:r>
              <a:rPr lang="en-US"/>
              <a:t>Click icon to add picture</a:t>
            </a: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470590" y="500650"/>
            <a:ext cx="6489010"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476971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userDrawn="1"/>
        </p:nvSpPr>
        <p:spPr>
          <a:xfrm>
            <a:off x="7620001" y="-1"/>
            <a:ext cx="4571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userDrawn="1"/>
        </p:nvPicPr>
        <p:blipFill rotWithShape="1">
          <a:blip r:embed="rId3"/>
          <a:srcRect l="62513" t="60019"/>
          <a:stretch/>
        </p:blipFill>
        <p:spPr>
          <a:xfrm>
            <a:off x="7620001" y="4114800"/>
            <a:ext cx="4565649"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19999" y="0"/>
            <a:ext cx="4572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8485094" y="4347274"/>
            <a:ext cx="3254471" cy="1790001"/>
          </a:xfrm>
        </p:spPr>
        <p:txBody>
          <a:bodyPr>
            <a:normAutofit/>
          </a:bodyPr>
          <a:lstStyle>
            <a:lvl1pPr marL="0" indent="0">
              <a:buNone/>
              <a:defRPr sz="1800">
                <a:solidFill>
                  <a:schemeClr val="bg1"/>
                </a:solidFill>
              </a:defRPr>
            </a:lvl1pPr>
          </a:lstStyle>
          <a:p>
            <a:pPr lvl="0"/>
            <a:r>
              <a:rPr lang="en-US"/>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userDrawn="1"/>
        </p:nvSpPr>
        <p:spPr>
          <a:xfrm>
            <a:off x="8019440" y="4414509"/>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470589" y="1825627"/>
            <a:ext cx="6489011" cy="431164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470590" y="500650"/>
            <a:ext cx="6596782"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722999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userDrawn="1"/>
        </p:nvPicPr>
        <p:blipFill rotWithShape="1">
          <a:blip r:embed="rId3"/>
          <a:srcRect l="62478" t="-91" r="2" b="-1"/>
          <a:stretch/>
        </p:blipFill>
        <p:spPr>
          <a:xfrm>
            <a:off x="7615825" y="0"/>
            <a:ext cx="4569825"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a:t>Click icon to add picture</a:t>
            </a: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470589" y="1825627"/>
            <a:ext cx="6706065" cy="453172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470589" y="500650"/>
            <a:ext cx="6706065"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44212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Ima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Tree>
    <p:extLst>
      <p:ext uri="{BB962C8B-B14F-4D97-AF65-F5344CB8AC3E}">
        <p14:creationId xmlns:p14="http://schemas.microsoft.com/office/powerpoint/2010/main" val="302345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Image+Captio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1" y="548641"/>
            <a:ext cx="2751328" cy="2987935"/>
          </a:xfrm>
          <a:prstGeom prst="rect">
            <a:avLst/>
          </a:prstGeom>
        </p:spPr>
        <p:txBody>
          <a:bodyPr anchor="b">
            <a:norm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3117088" y="372051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3"/>
              </a:solidFill>
            </a:endParaRPr>
          </a:p>
        </p:txBody>
      </p:sp>
    </p:spTree>
    <p:extLst>
      <p:ext uri="{BB962C8B-B14F-4D97-AF65-F5344CB8AC3E}">
        <p14:creationId xmlns:p14="http://schemas.microsoft.com/office/powerpoint/2010/main" val="231133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500066"/>
            <a:ext cx="10896600" cy="8853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87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80" r:id="rId4"/>
    <p:sldLayoutId id="2147483667" r:id="rId5"/>
    <p:sldLayoutId id="2147483668" r:id="rId6"/>
    <p:sldLayoutId id="2147483672" r:id="rId7"/>
    <p:sldLayoutId id="2147483695" r:id="rId8"/>
    <p:sldLayoutId id="2147483673" r:id="rId9"/>
    <p:sldLayoutId id="2147483674" r:id="rId10"/>
    <p:sldLayoutId id="2147483694" r:id="rId11"/>
    <p:sldLayoutId id="2147483682" r:id="rId12"/>
    <p:sldLayoutId id="2147483664" r:id="rId13"/>
    <p:sldLayoutId id="2147483665" r:id="rId14"/>
    <p:sldLayoutId id="2147483669" r:id="rId15"/>
    <p:sldLayoutId id="2147483671" r:id="rId16"/>
    <p:sldLayoutId id="2147483675" r:id="rId17"/>
    <p:sldLayoutId id="2147483676" r:id="rId18"/>
    <p:sldLayoutId id="2147483696" r:id="rId19"/>
    <p:sldLayoutId id="2147483709" r:id="rId20"/>
    <p:sldLayoutId id="2147483710" r:id="rId21"/>
    <p:sldLayoutId id="2147483711" r:id="rId22"/>
    <p:sldLayoutId id="2147483712" r:id="rId23"/>
    <p:sldLayoutId id="2147483713" r:id="rId24"/>
    <p:sldLayoutId id="2147483715" r:id="rId25"/>
    <p:sldLayoutId id="2147483716" r:id="rId26"/>
    <p:sldLayoutId id="2147483717" r:id="rId27"/>
  </p:sldLayoutIdLst>
  <p:txStyles>
    <p:title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ideo" Target="https://www.youtube.com/embed/72vxyzwObCU?feature=oembed" TargetMode="Externa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ECC7-CC71-3142-25BE-11BD6174680F}"/>
              </a:ext>
            </a:extLst>
          </p:cNvPr>
          <p:cNvSpPr>
            <a:spLocks noGrp="1"/>
          </p:cNvSpPr>
          <p:nvPr>
            <p:ph type="ctrTitle"/>
          </p:nvPr>
        </p:nvSpPr>
        <p:spPr>
          <a:xfrm>
            <a:off x="1524000" y="845274"/>
            <a:ext cx="9144000" cy="1833521"/>
          </a:xfrm>
        </p:spPr>
        <p:txBody>
          <a:bodyPr vert="horz" lIns="91440" tIns="45720" rIns="91440" bIns="45720" rtlCol="0" anchor="b">
            <a:noAutofit/>
          </a:bodyPr>
          <a:lstStyle/>
          <a:p>
            <a:r>
              <a:rPr lang="en-GB" sz="5400" b="1">
                <a:solidFill>
                  <a:srgbClr val="000000"/>
                </a:solidFill>
                <a:latin typeface="Arial Black"/>
              </a:rPr>
              <a:t>2025 DMH Research Centers of Excellence</a:t>
            </a:r>
            <a:r>
              <a:rPr lang="en-GB" sz="5400">
                <a:solidFill>
                  <a:srgbClr val="000000"/>
                </a:solidFill>
                <a:latin typeface="Arial Black"/>
              </a:rPr>
              <a:t>​</a:t>
            </a:r>
            <a:endParaRPr lang="en-US" sz="5400">
              <a:solidFill>
                <a:srgbClr val="000000"/>
              </a:solidFill>
              <a:latin typeface="Arial Black"/>
            </a:endParaRPr>
          </a:p>
        </p:txBody>
      </p:sp>
      <p:sp>
        <p:nvSpPr>
          <p:cNvPr id="3" name="Subtitle 2">
            <a:extLst>
              <a:ext uri="{FF2B5EF4-FFF2-40B4-BE49-F238E27FC236}">
                <a16:creationId xmlns:a16="http://schemas.microsoft.com/office/drawing/2014/main" id="{5DEEC04D-FCE0-7C36-DC51-F570EEC13C99}"/>
              </a:ext>
            </a:extLst>
          </p:cNvPr>
          <p:cNvSpPr>
            <a:spLocks noGrp="1"/>
          </p:cNvSpPr>
          <p:nvPr>
            <p:ph type="subTitle" idx="1"/>
          </p:nvPr>
        </p:nvSpPr>
        <p:spPr>
          <a:xfrm>
            <a:off x="1524000" y="3596012"/>
            <a:ext cx="9144000" cy="1591284"/>
          </a:xfrm>
        </p:spPr>
        <p:txBody>
          <a:bodyPr vert="horz" lIns="91440" tIns="45720" rIns="91440" bIns="45720" rtlCol="0" anchor="t">
            <a:normAutofit fontScale="55000" lnSpcReduction="20000"/>
          </a:bodyPr>
          <a:lstStyle/>
          <a:p>
            <a:pPr indent="-228600">
              <a:lnSpc>
                <a:spcPct val="110000"/>
              </a:lnSpc>
            </a:pPr>
            <a:r>
              <a:rPr lang="en-GB" sz="4500" b="1">
                <a:solidFill>
                  <a:schemeClr val="bg1"/>
                </a:solidFill>
              </a:rPr>
              <a:t>Promoting Youth Mental and </a:t>
            </a:r>
            <a:r>
              <a:rPr lang="en-GB" sz="4500" b="1" err="1">
                <a:solidFill>
                  <a:schemeClr val="bg1"/>
                </a:solidFill>
              </a:rPr>
              <a:t>Behavioral</a:t>
            </a:r>
            <a:r>
              <a:rPr lang="en-GB" sz="4500" b="1">
                <a:solidFill>
                  <a:schemeClr val="bg1"/>
                </a:solidFill>
              </a:rPr>
              <a:t> Health: Understanding and Addressing Risk and Protective Factors to Improve Youth Well-Being and Outcomes</a:t>
            </a:r>
          </a:p>
          <a:p>
            <a:pPr indent="-228600">
              <a:lnSpc>
                <a:spcPct val="100000"/>
              </a:lnSpc>
            </a:pPr>
            <a:r>
              <a:rPr lang="en-GB" sz="3200" b="1">
                <a:solidFill>
                  <a:schemeClr val="bg1"/>
                </a:solidFill>
              </a:rPr>
              <a:t>May 29, 2025​</a:t>
            </a:r>
            <a:endParaRPr lang="en-US" sz="3200" b="1">
              <a:solidFill>
                <a:schemeClr val="bg1"/>
              </a:solidFill>
            </a:endParaRPr>
          </a:p>
        </p:txBody>
      </p:sp>
    </p:spTree>
    <p:extLst>
      <p:ext uri="{BB962C8B-B14F-4D97-AF65-F5344CB8AC3E}">
        <p14:creationId xmlns:p14="http://schemas.microsoft.com/office/powerpoint/2010/main" val="143214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2"/>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Measures</a:t>
            </a:r>
            <a:endParaRPr sz="4267" b="1"/>
          </a:p>
        </p:txBody>
      </p:sp>
      <p:sp>
        <p:nvSpPr>
          <p:cNvPr id="592" name="Google Shape;592;p82"/>
          <p:cNvSpPr txBox="1">
            <a:spLocks noGrp="1"/>
          </p:cNvSpPr>
          <p:nvPr>
            <p:ph type="body" idx="4294967295"/>
          </p:nvPr>
        </p:nvSpPr>
        <p:spPr>
          <a:xfrm>
            <a:off x="0" y="1412875"/>
            <a:ext cx="11315700" cy="462438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Weekly assessments</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Adverse events, vaping use, vaping cravings, withdrawal symptoms, salivary cotinine if reporting abstinence, study meds adherence, any other medications </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Assessments collected virtual via computer or smartphone with live assessor</a:t>
            </a:r>
            <a:endParaRPr sz="3200">
              <a:latin typeface="Georgia"/>
              <a:ea typeface="Georgia"/>
              <a:cs typeface="Georgia"/>
              <a:sym typeface="Georgia"/>
            </a:endParaRPr>
          </a:p>
          <a:p>
            <a:pPr marL="609585" lvl="0" indent="-507987" algn="l" rtl="0">
              <a:spcBef>
                <a:spcPts val="1333"/>
              </a:spcBef>
              <a:spcAft>
                <a:spcPts val="1333"/>
              </a:spcAft>
              <a:buSzPts val="2400"/>
              <a:buFont typeface="Georgia"/>
              <a:buChar char="➔"/>
            </a:pPr>
            <a:r>
              <a:rPr lang="en" sz="3200">
                <a:latin typeface="Georgia"/>
                <a:ea typeface="Georgia"/>
                <a:cs typeface="Georgia"/>
                <a:sym typeface="Georgia"/>
              </a:rPr>
              <a:t>Salivary cotinine assay used to confirm self-reported vaping abstinence</a:t>
            </a:r>
            <a:endParaRPr sz="3200">
              <a:latin typeface="Georgia"/>
              <a:ea typeface="Georgia"/>
              <a:cs typeface="Georgia"/>
              <a:sym typeface="Georgia"/>
            </a:endParaRPr>
          </a:p>
        </p:txBody>
      </p:sp>
    </p:spTree>
    <p:extLst>
      <p:ext uri="{BB962C8B-B14F-4D97-AF65-F5344CB8AC3E}">
        <p14:creationId xmlns:p14="http://schemas.microsoft.com/office/powerpoint/2010/main" val="411986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3"/>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Participant Characteristics</a:t>
            </a:r>
            <a:endParaRPr sz="4267" b="1"/>
          </a:p>
        </p:txBody>
      </p:sp>
      <p:sp>
        <p:nvSpPr>
          <p:cNvPr id="598" name="Google Shape;598;p83"/>
          <p:cNvSpPr txBox="1">
            <a:spLocks noGrp="1"/>
          </p:cNvSpPr>
          <p:nvPr>
            <p:ph type="body" idx="4294967295"/>
          </p:nvPr>
        </p:nvSpPr>
        <p:spPr>
          <a:xfrm>
            <a:off x="0" y="1412875"/>
            <a:ext cx="11315700" cy="362267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Vaping ≥5 days/week in past 90-days</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E-cigarette Dependence Inventory (ECDI) score ≥4 or evidence of prior failed cessation attempts</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No prior regular tobacco smoking </a:t>
            </a:r>
            <a:endParaRPr sz="3200">
              <a:latin typeface="Georgia"/>
              <a:ea typeface="Georgia"/>
              <a:cs typeface="Georgia"/>
              <a:sym typeface="Georgia"/>
            </a:endParaRPr>
          </a:p>
          <a:p>
            <a:pPr marL="609585" lvl="0" indent="-507987" algn="l" rtl="0">
              <a:spcBef>
                <a:spcPts val="1333"/>
              </a:spcBef>
              <a:spcAft>
                <a:spcPts val="1333"/>
              </a:spcAft>
              <a:buSzPts val="2400"/>
              <a:buFont typeface="Georgia"/>
              <a:buChar char="➔"/>
            </a:pPr>
            <a:r>
              <a:rPr lang="en" sz="3200">
                <a:latin typeface="Georgia"/>
                <a:ea typeface="Georgia"/>
                <a:cs typeface="Georgia"/>
                <a:sym typeface="Georgia"/>
              </a:rPr>
              <a:t>Interest in quitting or reducing nicotine vaping in the next month</a:t>
            </a:r>
            <a:endParaRPr sz="3200">
              <a:latin typeface="Georgia"/>
              <a:ea typeface="Georgia"/>
              <a:cs typeface="Georgia"/>
              <a:sym typeface="Georgia"/>
            </a:endParaRPr>
          </a:p>
        </p:txBody>
      </p:sp>
    </p:spTree>
    <p:extLst>
      <p:ext uri="{BB962C8B-B14F-4D97-AF65-F5344CB8AC3E}">
        <p14:creationId xmlns:p14="http://schemas.microsoft.com/office/powerpoint/2010/main" val="407558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Google Shape;605;p84"/>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Baseline Demographics</a:t>
            </a:r>
            <a:endParaRPr sz="4267" b="1"/>
          </a:p>
        </p:txBody>
      </p:sp>
      <p:graphicFrame>
        <p:nvGraphicFramePr>
          <p:cNvPr id="604" name="Google Shape;604;p84" descr="chart showing demographic comparisons"/>
          <p:cNvGraphicFramePr/>
          <p:nvPr/>
        </p:nvGraphicFramePr>
        <p:xfrm>
          <a:off x="145305" y="972201"/>
          <a:ext cx="11901367" cy="5526986"/>
        </p:xfrm>
        <a:graphic>
          <a:graphicData uri="http://schemas.openxmlformats.org/drawingml/2006/table">
            <a:tbl>
              <a:tblPr firstRow="1" bandRow="1">
                <a:noFill/>
              </a:tblPr>
              <a:tblGrid>
                <a:gridCol w="4801667">
                  <a:extLst>
                    <a:ext uri="{9D8B030D-6E8A-4147-A177-3AD203B41FA5}">
                      <a16:colId xmlns:a16="http://schemas.microsoft.com/office/drawing/2014/main" val="20000"/>
                    </a:ext>
                  </a:extLst>
                </a:gridCol>
                <a:gridCol w="2973500">
                  <a:extLst>
                    <a:ext uri="{9D8B030D-6E8A-4147-A177-3AD203B41FA5}">
                      <a16:colId xmlns:a16="http://schemas.microsoft.com/office/drawing/2014/main" val="20001"/>
                    </a:ext>
                  </a:extLst>
                </a:gridCol>
                <a:gridCol w="2268633">
                  <a:extLst>
                    <a:ext uri="{9D8B030D-6E8A-4147-A177-3AD203B41FA5}">
                      <a16:colId xmlns:a16="http://schemas.microsoft.com/office/drawing/2014/main" val="20002"/>
                    </a:ext>
                  </a:extLst>
                </a:gridCol>
                <a:gridCol w="1857567">
                  <a:extLst>
                    <a:ext uri="{9D8B030D-6E8A-4147-A177-3AD203B41FA5}">
                      <a16:colId xmlns:a16="http://schemas.microsoft.com/office/drawing/2014/main" val="20003"/>
                    </a:ext>
                  </a:extLst>
                </a:gridCol>
              </a:tblGrid>
              <a:tr h="588000">
                <a:tc>
                  <a:txBody>
                    <a:bodyPr/>
                    <a:lstStyle/>
                    <a:p>
                      <a:pPr marL="0" marR="0" lvl="0" indent="0" algn="l" rtl="0">
                        <a:spcBef>
                          <a:spcPts val="0"/>
                        </a:spcBef>
                        <a:spcAft>
                          <a:spcPts val="0"/>
                        </a:spcAft>
                        <a:buNone/>
                      </a:pPr>
                      <a:endParaRPr sz="2400"/>
                    </a:p>
                  </a:txBody>
                  <a:tcPr marL="91467" marR="91467" marT="45733" marB="45733"/>
                </a:tc>
                <a:tc>
                  <a:txBody>
                    <a:bodyPr/>
                    <a:lstStyle/>
                    <a:p>
                      <a:pPr marL="0" marR="0" lvl="0" indent="0" algn="ctr" rtl="0">
                        <a:spcBef>
                          <a:spcPts val="0"/>
                        </a:spcBef>
                        <a:spcAft>
                          <a:spcPts val="0"/>
                        </a:spcAft>
                        <a:buNone/>
                      </a:pPr>
                      <a:r>
                        <a:rPr lang="en" sz="2400"/>
                        <a:t>Varenicline (n=88)</a:t>
                      </a:r>
                      <a:endParaRPr sz="1500"/>
                    </a:p>
                  </a:txBody>
                  <a:tcPr marL="91467" marR="91467" marT="45733" marB="45733"/>
                </a:tc>
                <a:tc>
                  <a:txBody>
                    <a:bodyPr/>
                    <a:lstStyle/>
                    <a:p>
                      <a:pPr marL="0" marR="0" lvl="0" indent="0" algn="ctr" rtl="0">
                        <a:spcBef>
                          <a:spcPts val="0"/>
                        </a:spcBef>
                        <a:spcAft>
                          <a:spcPts val="0"/>
                        </a:spcAft>
                        <a:buNone/>
                      </a:pPr>
                      <a:r>
                        <a:rPr lang="en" sz="2400"/>
                        <a:t>Placebo (n=87)</a:t>
                      </a:r>
                      <a:endParaRPr sz="1500"/>
                    </a:p>
                  </a:txBody>
                  <a:tcPr marL="91467" marR="91467" marT="45733" marB="45733"/>
                </a:tc>
                <a:tc>
                  <a:txBody>
                    <a:bodyPr/>
                    <a:lstStyle/>
                    <a:p>
                      <a:pPr marL="0" marR="0" lvl="0" indent="0" algn="ctr" rtl="0">
                        <a:spcBef>
                          <a:spcPts val="0"/>
                        </a:spcBef>
                        <a:spcAft>
                          <a:spcPts val="0"/>
                        </a:spcAft>
                        <a:buNone/>
                      </a:pPr>
                      <a:r>
                        <a:rPr lang="en" sz="2400"/>
                        <a:t>EUC (n=86)</a:t>
                      </a:r>
                      <a:endParaRPr sz="1500"/>
                    </a:p>
                  </a:txBody>
                  <a:tcPr marL="91467" marR="91467" marT="45733" marB="45733"/>
                </a:tc>
                <a:extLst>
                  <a:ext uri="{0D108BD9-81ED-4DB2-BD59-A6C34878D82A}">
                    <a16:rowId xmlns:a16="http://schemas.microsoft.com/office/drawing/2014/main" val="10000"/>
                  </a:ext>
                </a:extLst>
              </a:tr>
              <a:tr h="588000">
                <a:tc>
                  <a:txBody>
                    <a:bodyPr/>
                    <a:lstStyle/>
                    <a:p>
                      <a:pPr marL="0" marR="0" lvl="0" indent="0" algn="l" rtl="0">
                        <a:spcBef>
                          <a:spcPts val="0"/>
                        </a:spcBef>
                        <a:spcAft>
                          <a:spcPts val="0"/>
                        </a:spcAft>
                        <a:buNone/>
                      </a:pPr>
                      <a:r>
                        <a:rPr lang="en" sz="2400" b="1"/>
                        <a:t>Age, mean (SD), y </a:t>
                      </a:r>
                      <a:endParaRPr sz="1500"/>
                    </a:p>
                  </a:txBody>
                  <a:tcPr marL="91467" marR="91467" marT="45733" marB="45733"/>
                </a:tc>
                <a:tc>
                  <a:txBody>
                    <a:bodyPr/>
                    <a:lstStyle/>
                    <a:p>
                      <a:pPr marL="0" marR="0" lvl="0" indent="0" algn="ctr" rtl="0">
                        <a:spcBef>
                          <a:spcPts val="0"/>
                        </a:spcBef>
                        <a:spcAft>
                          <a:spcPts val="0"/>
                        </a:spcAft>
                        <a:buNone/>
                      </a:pPr>
                      <a:r>
                        <a:rPr lang="en" sz="2400"/>
                        <a:t>21.6 (2)</a:t>
                      </a:r>
                      <a:endParaRPr sz="1500"/>
                    </a:p>
                  </a:txBody>
                  <a:tcPr marL="91467" marR="91467" marT="45733" marB="45733" anchor="ctr"/>
                </a:tc>
                <a:tc>
                  <a:txBody>
                    <a:bodyPr/>
                    <a:lstStyle/>
                    <a:p>
                      <a:pPr marL="0" marR="0" lvl="0" indent="0" algn="ctr" rtl="0">
                        <a:spcBef>
                          <a:spcPts val="0"/>
                        </a:spcBef>
                        <a:spcAft>
                          <a:spcPts val="0"/>
                        </a:spcAft>
                        <a:buNone/>
                      </a:pPr>
                      <a:r>
                        <a:rPr lang="en" sz="2400"/>
                        <a:t>21.4 (2.1)</a:t>
                      </a:r>
                      <a:endParaRPr sz="1500"/>
                    </a:p>
                  </a:txBody>
                  <a:tcPr marL="91467" marR="91467" marT="45733" marB="45733" anchor="ctr"/>
                </a:tc>
                <a:tc>
                  <a:txBody>
                    <a:bodyPr/>
                    <a:lstStyle/>
                    <a:p>
                      <a:pPr marL="0" marR="0" lvl="0" indent="0" algn="ctr" rtl="0">
                        <a:spcBef>
                          <a:spcPts val="0"/>
                        </a:spcBef>
                        <a:spcAft>
                          <a:spcPts val="0"/>
                        </a:spcAft>
                        <a:buNone/>
                      </a:pPr>
                      <a:r>
                        <a:rPr lang="en" sz="2400"/>
                        <a:t>21.4 (2)</a:t>
                      </a:r>
                      <a:endParaRPr sz="1500"/>
                    </a:p>
                  </a:txBody>
                  <a:tcPr marL="91467" marR="91467" marT="45733" marB="45733" anchor="ctr"/>
                </a:tc>
                <a:extLst>
                  <a:ext uri="{0D108BD9-81ED-4DB2-BD59-A6C34878D82A}">
                    <a16:rowId xmlns:a16="http://schemas.microsoft.com/office/drawing/2014/main" val="10001"/>
                  </a:ext>
                </a:extLst>
              </a:tr>
              <a:tr h="588000">
                <a:tc>
                  <a:txBody>
                    <a:bodyPr/>
                    <a:lstStyle/>
                    <a:p>
                      <a:pPr marL="0" marR="0" lvl="0" indent="0" algn="l" rtl="0">
                        <a:spcBef>
                          <a:spcPts val="0"/>
                        </a:spcBef>
                        <a:spcAft>
                          <a:spcPts val="0"/>
                        </a:spcAft>
                        <a:buNone/>
                      </a:pPr>
                      <a:r>
                        <a:rPr lang="en" sz="2400" b="1"/>
                        <a:t>Female (%)</a:t>
                      </a:r>
                      <a:endParaRPr sz="1500"/>
                    </a:p>
                  </a:txBody>
                  <a:tcPr marL="91467" marR="91467" marT="45733" marB="45733"/>
                </a:tc>
                <a:tc>
                  <a:txBody>
                    <a:bodyPr/>
                    <a:lstStyle/>
                    <a:p>
                      <a:pPr marL="0" marR="0" lvl="0" indent="0" algn="ctr" rtl="0">
                        <a:spcBef>
                          <a:spcPts val="0"/>
                        </a:spcBef>
                        <a:spcAft>
                          <a:spcPts val="0"/>
                        </a:spcAft>
                        <a:buNone/>
                      </a:pPr>
                      <a:r>
                        <a:rPr lang="en" sz="2400"/>
                        <a:t>53%</a:t>
                      </a:r>
                      <a:endParaRPr sz="1500"/>
                    </a:p>
                  </a:txBody>
                  <a:tcPr marL="91467" marR="91467" marT="45733" marB="45733" anchor="ctr"/>
                </a:tc>
                <a:tc>
                  <a:txBody>
                    <a:bodyPr/>
                    <a:lstStyle/>
                    <a:p>
                      <a:pPr marL="0" marR="0" lvl="0" indent="0" algn="ctr" rtl="0">
                        <a:spcBef>
                          <a:spcPts val="0"/>
                        </a:spcBef>
                        <a:spcAft>
                          <a:spcPts val="0"/>
                        </a:spcAft>
                        <a:buNone/>
                      </a:pPr>
                      <a:r>
                        <a:rPr lang="en" sz="2400"/>
                        <a:t>54%</a:t>
                      </a:r>
                      <a:endParaRPr sz="1500"/>
                    </a:p>
                  </a:txBody>
                  <a:tcPr marL="91467" marR="91467" marT="45733" marB="45733" anchor="ctr"/>
                </a:tc>
                <a:tc>
                  <a:txBody>
                    <a:bodyPr/>
                    <a:lstStyle/>
                    <a:p>
                      <a:pPr marL="0" marR="0" lvl="0" indent="0" algn="ctr" rtl="0">
                        <a:spcBef>
                          <a:spcPts val="0"/>
                        </a:spcBef>
                        <a:spcAft>
                          <a:spcPts val="0"/>
                        </a:spcAft>
                        <a:buNone/>
                      </a:pPr>
                      <a:r>
                        <a:rPr lang="en" sz="2400"/>
                        <a:t>54%</a:t>
                      </a:r>
                      <a:endParaRPr sz="1500"/>
                    </a:p>
                  </a:txBody>
                  <a:tcPr marL="91467" marR="91467" marT="45733" marB="45733" anchor="ctr"/>
                </a:tc>
                <a:extLst>
                  <a:ext uri="{0D108BD9-81ED-4DB2-BD59-A6C34878D82A}">
                    <a16:rowId xmlns:a16="http://schemas.microsoft.com/office/drawing/2014/main" val="10002"/>
                  </a:ext>
                </a:extLst>
              </a:tr>
              <a:tr h="588000">
                <a:tc>
                  <a:txBody>
                    <a:bodyPr/>
                    <a:lstStyle/>
                    <a:p>
                      <a:pPr marL="0" marR="0" lvl="0" indent="0" algn="l" rtl="0">
                        <a:spcBef>
                          <a:spcPts val="0"/>
                        </a:spcBef>
                        <a:spcAft>
                          <a:spcPts val="0"/>
                        </a:spcAft>
                        <a:buNone/>
                      </a:pPr>
                      <a:r>
                        <a:rPr lang="en" sz="2400" b="1"/>
                        <a:t>Race (%)</a:t>
                      </a:r>
                      <a:endParaRPr sz="1500"/>
                    </a:p>
                  </a:txBody>
                  <a:tcPr marL="91467" marR="91467" marT="45733" marB="45733"/>
                </a:tc>
                <a:tc>
                  <a:txBody>
                    <a:bodyPr/>
                    <a:lstStyle/>
                    <a:p>
                      <a:pPr marL="0" marR="0" lvl="0" indent="0" algn="ctr" rtl="0">
                        <a:spcBef>
                          <a:spcPts val="0"/>
                        </a:spcBef>
                        <a:spcAft>
                          <a:spcPts val="0"/>
                        </a:spcAft>
                        <a:buNone/>
                      </a:pPr>
                      <a:endParaRPr sz="2400"/>
                    </a:p>
                  </a:txBody>
                  <a:tcPr marL="91467" marR="91467" marT="45733" marB="45733" anchor="ctr"/>
                </a:tc>
                <a:tc>
                  <a:txBody>
                    <a:bodyPr/>
                    <a:lstStyle/>
                    <a:p>
                      <a:pPr marL="0" marR="0" lvl="0" indent="0" algn="ctr" rtl="0">
                        <a:spcBef>
                          <a:spcPts val="0"/>
                        </a:spcBef>
                        <a:spcAft>
                          <a:spcPts val="0"/>
                        </a:spcAft>
                        <a:buNone/>
                      </a:pPr>
                      <a:endParaRPr sz="2400"/>
                    </a:p>
                  </a:txBody>
                  <a:tcPr marL="91467" marR="91467" marT="45733" marB="45733" anchor="ctr"/>
                </a:tc>
                <a:tc>
                  <a:txBody>
                    <a:bodyPr/>
                    <a:lstStyle/>
                    <a:p>
                      <a:pPr marL="0" marR="0" lvl="0" indent="0" algn="ctr" rtl="0">
                        <a:spcBef>
                          <a:spcPts val="0"/>
                        </a:spcBef>
                        <a:spcAft>
                          <a:spcPts val="0"/>
                        </a:spcAft>
                        <a:buNone/>
                      </a:pPr>
                      <a:endParaRPr sz="2400"/>
                    </a:p>
                  </a:txBody>
                  <a:tcPr marL="91467" marR="91467" marT="45733" marB="45733" anchor="ctr"/>
                </a:tc>
                <a:extLst>
                  <a:ext uri="{0D108BD9-81ED-4DB2-BD59-A6C34878D82A}">
                    <a16:rowId xmlns:a16="http://schemas.microsoft.com/office/drawing/2014/main" val="10003"/>
                  </a:ext>
                </a:extLst>
              </a:tr>
              <a:tr h="588000">
                <a:tc>
                  <a:txBody>
                    <a:bodyPr/>
                    <a:lstStyle/>
                    <a:p>
                      <a:pPr marL="0" marR="0" lvl="0" indent="0" algn="l" rtl="0">
                        <a:spcBef>
                          <a:spcPts val="0"/>
                        </a:spcBef>
                        <a:spcAft>
                          <a:spcPts val="0"/>
                        </a:spcAft>
                        <a:buNone/>
                      </a:pPr>
                      <a:r>
                        <a:rPr lang="en" sz="2400" b="1"/>
                        <a:t>   Asian</a:t>
                      </a:r>
                      <a:endParaRPr sz="1500"/>
                    </a:p>
                  </a:txBody>
                  <a:tcPr marL="91467" marR="91467" marT="45733" marB="45733"/>
                </a:tc>
                <a:tc>
                  <a:txBody>
                    <a:bodyPr/>
                    <a:lstStyle/>
                    <a:p>
                      <a:pPr marL="0" marR="0" lvl="0" indent="0" algn="ctr" rtl="0">
                        <a:spcBef>
                          <a:spcPts val="0"/>
                        </a:spcBef>
                        <a:spcAft>
                          <a:spcPts val="0"/>
                        </a:spcAft>
                        <a:buNone/>
                      </a:pPr>
                      <a:r>
                        <a:rPr lang="en" sz="2400"/>
                        <a:t>15%</a:t>
                      </a:r>
                      <a:endParaRPr sz="1500"/>
                    </a:p>
                  </a:txBody>
                  <a:tcPr marL="91467" marR="91467" marT="45733" marB="45733" anchor="ctr"/>
                </a:tc>
                <a:tc>
                  <a:txBody>
                    <a:bodyPr/>
                    <a:lstStyle/>
                    <a:p>
                      <a:pPr marL="0" marR="0" lvl="0" indent="0" algn="ctr" rtl="0">
                        <a:spcBef>
                          <a:spcPts val="0"/>
                        </a:spcBef>
                        <a:spcAft>
                          <a:spcPts val="0"/>
                        </a:spcAft>
                        <a:buNone/>
                      </a:pPr>
                      <a:r>
                        <a:rPr lang="en" sz="2400"/>
                        <a:t>18%</a:t>
                      </a:r>
                      <a:endParaRPr sz="1500"/>
                    </a:p>
                  </a:txBody>
                  <a:tcPr marL="91467" marR="91467" marT="45733" marB="45733" anchor="ctr"/>
                </a:tc>
                <a:tc>
                  <a:txBody>
                    <a:bodyPr/>
                    <a:lstStyle/>
                    <a:p>
                      <a:pPr marL="0" marR="0" lvl="0" indent="0" algn="ctr" rtl="0">
                        <a:spcBef>
                          <a:spcPts val="0"/>
                        </a:spcBef>
                        <a:spcAft>
                          <a:spcPts val="0"/>
                        </a:spcAft>
                        <a:buNone/>
                      </a:pPr>
                      <a:r>
                        <a:rPr lang="en" sz="2400"/>
                        <a:t>19%</a:t>
                      </a:r>
                      <a:endParaRPr sz="1500"/>
                    </a:p>
                  </a:txBody>
                  <a:tcPr marL="91467" marR="91467" marT="45733" marB="45733" anchor="ctr"/>
                </a:tc>
                <a:extLst>
                  <a:ext uri="{0D108BD9-81ED-4DB2-BD59-A6C34878D82A}">
                    <a16:rowId xmlns:a16="http://schemas.microsoft.com/office/drawing/2014/main" val="10004"/>
                  </a:ext>
                </a:extLst>
              </a:tr>
              <a:tr h="588000">
                <a:tc>
                  <a:txBody>
                    <a:bodyPr/>
                    <a:lstStyle/>
                    <a:p>
                      <a:pPr marL="0" marR="0" lvl="0" indent="0" algn="l" rtl="0">
                        <a:spcBef>
                          <a:spcPts val="0"/>
                        </a:spcBef>
                        <a:spcAft>
                          <a:spcPts val="0"/>
                        </a:spcAft>
                        <a:buNone/>
                      </a:pPr>
                      <a:r>
                        <a:rPr lang="en" sz="2400" b="1"/>
                        <a:t>   Black </a:t>
                      </a:r>
                      <a:endParaRPr sz="1500"/>
                    </a:p>
                  </a:txBody>
                  <a:tcPr marL="91467" marR="91467" marT="45733" marB="45733"/>
                </a:tc>
                <a:tc>
                  <a:txBody>
                    <a:bodyPr/>
                    <a:lstStyle/>
                    <a:p>
                      <a:pPr marL="0" marR="0" lvl="0" indent="0" algn="ctr" rtl="0">
                        <a:spcBef>
                          <a:spcPts val="0"/>
                        </a:spcBef>
                        <a:spcAft>
                          <a:spcPts val="0"/>
                        </a:spcAft>
                        <a:buNone/>
                      </a:pPr>
                      <a:r>
                        <a:rPr lang="en" sz="2400"/>
                        <a:t>5%</a:t>
                      </a:r>
                      <a:endParaRPr sz="1500"/>
                    </a:p>
                  </a:txBody>
                  <a:tcPr marL="91467" marR="91467" marT="45733" marB="45733" anchor="ctr"/>
                </a:tc>
                <a:tc>
                  <a:txBody>
                    <a:bodyPr/>
                    <a:lstStyle/>
                    <a:p>
                      <a:pPr marL="0" marR="0" lvl="0" indent="0" algn="ctr" rtl="0">
                        <a:spcBef>
                          <a:spcPts val="0"/>
                        </a:spcBef>
                        <a:spcAft>
                          <a:spcPts val="0"/>
                        </a:spcAft>
                        <a:buNone/>
                      </a:pPr>
                      <a:r>
                        <a:rPr lang="en" sz="2400"/>
                        <a:t>8%</a:t>
                      </a:r>
                      <a:endParaRPr sz="1500"/>
                    </a:p>
                  </a:txBody>
                  <a:tcPr marL="91467" marR="91467" marT="45733" marB="45733" anchor="ctr"/>
                </a:tc>
                <a:tc>
                  <a:txBody>
                    <a:bodyPr/>
                    <a:lstStyle/>
                    <a:p>
                      <a:pPr marL="0" marR="0" lvl="0" indent="0" algn="ctr" rtl="0">
                        <a:spcBef>
                          <a:spcPts val="0"/>
                        </a:spcBef>
                        <a:spcAft>
                          <a:spcPts val="0"/>
                        </a:spcAft>
                        <a:buNone/>
                      </a:pPr>
                      <a:r>
                        <a:rPr lang="en" sz="2400"/>
                        <a:t>5%</a:t>
                      </a:r>
                      <a:endParaRPr sz="1500"/>
                    </a:p>
                  </a:txBody>
                  <a:tcPr marL="91467" marR="91467" marT="45733" marB="45733" anchor="ctr"/>
                </a:tc>
                <a:extLst>
                  <a:ext uri="{0D108BD9-81ED-4DB2-BD59-A6C34878D82A}">
                    <a16:rowId xmlns:a16="http://schemas.microsoft.com/office/drawing/2014/main" val="10005"/>
                  </a:ext>
                </a:extLst>
              </a:tr>
              <a:tr h="588000">
                <a:tc>
                  <a:txBody>
                    <a:bodyPr/>
                    <a:lstStyle/>
                    <a:p>
                      <a:pPr marL="0" marR="0" lvl="0" indent="0" algn="l" rtl="0">
                        <a:spcBef>
                          <a:spcPts val="0"/>
                        </a:spcBef>
                        <a:spcAft>
                          <a:spcPts val="0"/>
                        </a:spcAft>
                        <a:buNone/>
                      </a:pPr>
                      <a:r>
                        <a:rPr lang="en" sz="2400" b="1"/>
                        <a:t>   Multi-racial </a:t>
                      </a:r>
                      <a:endParaRPr sz="1500"/>
                    </a:p>
                  </a:txBody>
                  <a:tcPr marL="91467" marR="91467" marT="45733" marB="45733"/>
                </a:tc>
                <a:tc>
                  <a:txBody>
                    <a:bodyPr/>
                    <a:lstStyle/>
                    <a:p>
                      <a:pPr marL="0" marR="0" lvl="0" indent="0" algn="ctr" rtl="0">
                        <a:spcBef>
                          <a:spcPts val="0"/>
                        </a:spcBef>
                        <a:spcAft>
                          <a:spcPts val="0"/>
                        </a:spcAft>
                        <a:buNone/>
                      </a:pPr>
                      <a:r>
                        <a:rPr lang="en" sz="2400"/>
                        <a:t>11%</a:t>
                      </a:r>
                      <a:endParaRPr sz="1500"/>
                    </a:p>
                  </a:txBody>
                  <a:tcPr marL="91467" marR="91467" marT="45733" marB="45733" anchor="ctr"/>
                </a:tc>
                <a:tc>
                  <a:txBody>
                    <a:bodyPr/>
                    <a:lstStyle/>
                    <a:p>
                      <a:pPr marL="0" marR="0" lvl="0" indent="0" algn="ctr" rtl="0">
                        <a:spcBef>
                          <a:spcPts val="0"/>
                        </a:spcBef>
                        <a:spcAft>
                          <a:spcPts val="0"/>
                        </a:spcAft>
                        <a:buNone/>
                      </a:pPr>
                      <a:r>
                        <a:rPr lang="en" sz="2400"/>
                        <a:t>12%</a:t>
                      </a:r>
                      <a:endParaRPr sz="1500"/>
                    </a:p>
                  </a:txBody>
                  <a:tcPr marL="91467" marR="91467" marT="45733" marB="45733" anchor="ctr"/>
                </a:tc>
                <a:tc>
                  <a:txBody>
                    <a:bodyPr/>
                    <a:lstStyle/>
                    <a:p>
                      <a:pPr marL="0" marR="0" lvl="0" indent="0" algn="ctr" rtl="0">
                        <a:spcBef>
                          <a:spcPts val="0"/>
                        </a:spcBef>
                        <a:spcAft>
                          <a:spcPts val="0"/>
                        </a:spcAft>
                        <a:buNone/>
                      </a:pPr>
                      <a:r>
                        <a:rPr lang="en" sz="2400"/>
                        <a:t>12%</a:t>
                      </a:r>
                      <a:endParaRPr sz="1500"/>
                    </a:p>
                  </a:txBody>
                  <a:tcPr marL="91467" marR="91467" marT="45733" marB="45733" anchor="ctr"/>
                </a:tc>
                <a:extLst>
                  <a:ext uri="{0D108BD9-81ED-4DB2-BD59-A6C34878D82A}">
                    <a16:rowId xmlns:a16="http://schemas.microsoft.com/office/drawing/2014/main" val="10006"/>
                  </a:ext>
                </a:extLst>
              </a:tr>
              <a:tr h="588000">
                <a:tc>
                  <a:txBody>
                    <a:bodyPr/>
                    <a:lstStyle/>
                    <a:p>
                      <a:pPr marL="0" marR="0" lvl="0" indent="0" algn="l" rtl="0">
                        <a:spcBef>
                          <a:spcPts val="0"/>
                        </a:spcBef>
                        <a:spcAft>
                          <a:spcPts val="0"/>
                        </a:spcAft>
                        <a:buNone/>
                      </a:pPr>
                      <a:r>
                        <a:rPr lang="en" sz="2400" b="1"/>
                        <a:t>   White</a:t>
                      </a:r>
                      <a:endParaRPr sz="1500"/>
                    </a:p>
                  </a:txBody>
                  <a:tcPr marL="91467" marR="91467" marT="45733" marB="45733"/>
                </a:tc>
                <a:tc>
                  <a:txBody>
                    <a:bodyPr/>
                    <a:lstStyle/>
                    <a:p>
                      <a:pPr marL="0" marR="0" lvl="0" indent="0" algn="ctr" rtl="0">
                        <a:spcBef>
                          <a:spcPts val="0"/>
                        </a:spcBef>
                        <a:spcAft>
                          <a:spcPts val="0"/>
                        </a:spcAft>
                        <a:buNone/>
                      </a:pPr>
                      <a:r>
                        <a:rPr lang="en" sz="2400"/>
                        <a:t>64%</a:t>
                      </a:r>
                      <a:endParaRPr sz="1500"/>
                    </a:p>
                  </a:txBody>
                  <a:tcPr marL="91467" marR="91467" marT="45733" marB="45733" anchor="ctr"/>
                </a:tc>
                <a:tc>
                  <a:txBody>
                    <a:bodyPr/>
                    <a:lstStyle/>
                    <a:p>
                      <a:pPr marL="0" marR="0" lvl="0" indent="0" algn="ctr" rtl="0">
                        <a:spcBef>
                          <a:spcPts val="0"/>
                        </a:spcBef>
                        <a:spcAft>
                          <a:spcPts val="0"/>
                        </a:spcAft>
                        <a:buNone/>
                      </a:pPr>
                      <a:r>
                        <a:rPr lang="en" sz="2400"/>
                        <a:t>54%</a:t>
                      </a:r>
                      <a:endParaRPr sz="1500"/>
                    </a:p>
                  </a:txBody>
                  <a:tcPr marL="91467" marR="91467" marT="45733" marB="45733" anchor="ctr"/>
                </a:tc>
                <a:tc>
                  <a:txBody>
                    <a:bodyPr/>
                    <a:lstStyle/>
                    <a:p>
                      <a:pPr marL="0" marR="0" lvl="0" indent="0" algn="ctr" rtl="0">
                        <a:spcBef>
                          <a:spcPts val="0"/>
                        </a:spcBef>
                        <a:spcAft>
                          <a:spcPts val="0"/>
                        </a:spcAft>
                        <a:buNone/>
                      </a:pPr>
                      <a:r>
                        <a:rPr lang="en" sz="2400"/>
                        <a:t>64%</a:t>
                      </a:r>
                      <a:endParaRPr sz="1500"/>
                    </a:p>
                  </a:txBody>
                  <a:tcPr marL="91467" marR="91467" marT="45733" marB="45733" anchor="ctr"/>
                </a:tc>
                <a:extLst>
                  <a:ext uri="{0D108BD9-81ED-4DB2-BD59-A6C34878D82A}">
                    <a16:rowId xmlns:a16="http://schemas.microsoft.com/office/drawing/2014/main" val="10007"/>
                  </a:ext>
                </a:extLst>
              </a:tr>
              <a:tr h="588000">
                <a:tc>
                  <a:txBody>
                    <a:bodyPr/>
                    <a:lstStyle/>
                    <a:p>
                      <a:pPr marL="0" marR="0" lvl="0" indent="0" algn="l" rtl="0">
                        <a:spcBef>
                          <a:spcPts val="0"/>
                        </a:spcBef>
                        <a:spcAft>
                          <a:spcPts val="0"/>
                        </a:spcAft>
                        <a:buNone/>
                      </a:pPr>
                      <a:r>
                        <a:rPr lang="en" sz="2400" b="1"/>
                        <a:t>Hispanic or Latino(a) ethnicity (%)</a:t>
                      </a:r>
                      <a:endParaRPr sz="1500"/>
                    </a:p>
                  </a:txBody>
                  <a:tcPr marL="91467" marR="91467" marT="45733" marB="45733"/>
                </a:tc>
                <a:tc>
                  <a:txBody>
                    <a:bodyPr/>
                    <a:lstStyle/>
                    <a:p>
                      <a:pPr marL="0" marR="0" lvl="0" indent="0" algn="ctr" rtl="0">
                        <a:spcBef>
                          <a:spcPts val="0"/>
                        </a:spcBef>
                        <a:spcAft>
                          <a:spcPts val="0"/>
                        </a:spcAft>
                        <a:buNone/>
                      </a:pPr>
                      <a:r>
                        <a:rPr lang="en" sz="2400"/>
                        <a:t>19%</a:t>
                      </a:r>
                      <a:endParaRPr sz="1500"/>
                    </a:p>
                  </a:txBody>
                  <a:tcPr marL="91467" marR="91467" marT="45733" marB="45733" anchor="ctr"/>
                </a:tc>
                <a:tc>
                  <a:txBody>
                    <a:bodyPr/>
                    <a:lstStyle/>
                    <a:p>
                      <a:pPr marL="0" marR="0" lvl="0" indent="0" algn="ctr" rtl="0">
                        <a:spcBef>
                          <a:spcPts val="0"/>
                        </a:spcBef>
                        <a:spcAft>
                          <a:spcPts val="0"/>
                        </a:spcAft>
                        <a:buNone/>
                      </a:pPr>
                      <a:r>
                        <a:rPr lang="en" sz="2400"/>
                        <a:t>21%</a:t>
                      </a:r>
                      <a:endParaRPr sz="1500"/>
                    </a:p>
                  </a:txBody>
                  <a:tcPr marL="91467" marR="91467" marT="45733" marB="45733" anchor="ctr"/>
                </a:tc>
                <a:tc>
                  <a:txBody>
                    <a:bodyPr/>
                    <a:lstStyle/>
                    <a:p>
                      <a:pPr marL="0" marR="0" lvl="0" indent="0" algn="ctr" rtl="0">
                        <a:spcBef>
                          <a:spcPts val="0"/>
                        </a:spcBef>
                        <a:spcAft>
                          <a:spcPts val="0"/>
                        </a:spcAft>
                        <a:buNone/>
                      </a:pPr>
                      <a:r>
                        <a:rPr lang="en" sz="2400"/>
                        <a:t>9%</a:t>
                      </a:r>
                      <a:endParaRPr sz="1500"/>
                    </a:p>
                  </a:txBody>
                  <a:tcPr marL="91467" marR="91467" marT="45733" marB="45733"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3460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3" name="Google Shape;613;p85"/>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Baseline Nicotine Vaping and Smoking</a:t>
            </a:r>
            <a:endParaRPr sz="4267" b="1"/>
          </a:p>
        </p:txBody>
      </p:sp>
      <p:pic>
        <p:nvPicPr>
          <p:cNvPr id="612" name="Google Shape;612;p85" descr="MGH logo outline of a building"/>
          <p:cNvPicPr preferRelativeResize="0"/>
          <p:nvPr/>
        </p:nvPicPr>
        <p:blipFill rotWithShape="1">
          <a:blip r:embed="rId3">
            <a:alphaModFix/>
          </a:blip>
          <a:srcRect/>
          <a:stretch/>
        </p:blipFill>
        <p:spPr>
          <a:xfrm>
            <a:off x="11412869" y="179314"/>
            <a:ext cx="631499" cy="862692"/>
          </a:xfrm>
          <a:prstGeom prst="rect">
            <a:avLst/>
          </a:prstGeom>
          <a:noFill/>
          <a:ln>
            <a:noFill/>
          </a:ln>
        </p:spPr>
      </p:pic>
      <p:graphicFrame>
        <p:nvGraphicFramePr>
          <p:cNvPr id="611" name="Google Shape;611;p85" descr="chart showing comparison between baseline nicotine types"/>
          <p:cNvGraphicFramePr/>
          <p:nvPr>
            <p:extLst>
              <p:ext uri="{D42A27DB-BD31-4B8C-83A1-F6EECF244321}">
                <p14:modId xmlns:p14="http://schemas.microsoft.com/office/powerpoint/2010/main" val="395180529"/>
              </p:ext>
            </p:extLst>
          </p:nvPr>
        </p:nvGraphicFramePr>
        <p:xfrm>
          <a:off x="1051367" y="1032076"/>
          <a:ext cx="9712142" cy="5742038"/>
        </p:xfrm>
        <a:graphic>
          <a:graphicData uri="http://schemas.openxmlformats.org/drawingml/2006/table">
            <a:tbl>
              <a:tblPr firstRow="1" bandRow="1">
                <a:noFill/>
              </a:tblPr>
              <a:tblGrid>
                <a:gridCol w="5212955">
                  <a:extLst>
                    <a:ext uri="{9D8B030D-6E8A-4147-A177-3AD203B41FA5}">
                      <a16:colId xmlns:a16="http://schemas.microsoft.com/office/drawing/2014/main" val="20000"/>
                    </a:ext>
                  </a:extLst>
                </a:gridCol>
                <a:gridCol w="1742375">
                  <a:extLst>
                    <a:ext uri="{9D8B030D-6E8A-4147-A177-3AD203B41FA5}">
                      <a16:colId xmlns:a16="http://schemas.microsoft.com/office/drawing/2014/main" val="20001"/>
                    </a:ext>
                  </a:extLst>
                </a:gridCol>
                <a:gridCol w="1463595">
                  <a:extLst>
                    <a:ext uri="{9D8B030D-6E8A-4147-A177-3AD203B41FA5}">
                      <a16:colId xmlns:a16="http://schemas.microsoft.com/office/drawing/2014/main" val="20002"/>
                    </a:ext>
                  </a:extLst>
                </a:gridCol>
                <a:gridCol w="1293217">
                  <a:extLst>
                    <a:ext uri="{9D8B030D-6E8A-4147-A177-3AD203B41FA5}">
                      <a16:colId xmlns:a16="http://schemas.microsoft.com/office/drawing/2014/main" val="20003"/>
                    </a:ext>
                  </a:extLst>
                </a:gridCol>
              </a:tblGrid>
              <a:tr h="540449">
                <a:tc>
                  <a:txBody>
                    <a:bodyPr/>
                    <a:lstStyle/>
                    <a:p>
                      <a:pPr marL="0" marR="0" lvl="0" indent="0" algn="l" rtl="0">
                        <a:spcBef>
                          <a:spcPts val="0"/>
                        </a:spcBef>
                        <a:spcAft>
                          <a:spcPts val="0"/>
                        </a:spcAft>
                        <a:buNone/>
                      </a:pPr>
                      <a:endParaRPr lang="en-US" sz="1800"/>
                    </a:p>
                  </a:txBody>
                  <a:tcPr marL="91467" marR="91467" marT="45733" marB="45733"/>
                </a:tc>
                <a:tc>
                  <a:txBody>
                    <a:bodyPr/>
                    <a:lstStyle/>
                    <a:p>
                      <a:pPr marL="0" marR="0" lvl="0" indent="0" algn="ctr" rtl="0">
                        <a:spcBef>
                          <a:spcPts val="0"/>
                        </a:spcBef>
                        <a:spcAft>
                          <a:spcPts val="0"/>
                        </a:spcAft>
                        <a:buNone/>
                      </a:pPr>
                      <a:r>
                        <a:rPr lang="en-US" sz="1800"/>
                        <a:t>Varenicline (n=88)</a:t>
                      </a:r>
                    </a:p>
                  </a:txBody>
                  <a:tcPr marL="91467" marR="91467" marT="45733" marB="45733" anchor="ctr"/>
                </a:tc>
                <a:tc>
                  <a:txBody>
                    <a:bodyPr/>
                    <a:lstStyle/>
                    <a:p>
                      <a:pPr marL="0" marR="0" lvl="0" indent="0" algn="ctr" rtl="0">
                        <a:spcBef>
                          <a:spcPts val="0"/>
                        </a:spcBef>
                        <a:spcAft>
                          <a:spcPts val="0"/>
                        </a:spcAft>
                        <a:buNone/>
                      </a:pPr>
                      <a:r>
                        <a:rPr lang="en-US" sz="1800"/>
                        <a:t>Placebo (n=87)</a:t>
                      </a:r>
                    </a:p>
                  </a:txBody>
                  <a:tcPr marL="91467" marR="91467" marT="45733" marB="45733" anchor="ctr"/>
                </a:tc>
                <a:tc>
                  <a:txBody>
                    <a:bodyPr/>
                    <a:lstStyle/>
                    <a:p>
                      <a:pPr marL="0" marR="0" lvl="0" indent="0" algn="ctr" rtl="0">
                        <a:spcBef>
                          <a:spcPts val="0"/>
                        </a:spcBef>
                        <a:spcAft>
                          <a:spcPts val="0"/>
                        </a:spcAft>
                        <a:buNone/>
                      </a:pPr>
                      <a:r>
                        <a:rPr lang="en-US" sz="1800"/>
                        <a:t>EUC (n=86)</a:t>
                      </a:r>
                    </a:p>
                  </a:txBody>
                  <a:tcPr marL="91467" marR="91467" marT="45733" marB="45733" anchor="ctr"/>
                </a:tc>
                <a:extLst>
                  <a:ext uri="{0D108BD9-81ED-4DB2-BD59-A6C34878D82A}">
                    <a16:rowId xmlns:a16="http://schemas.microsoft.com/office/drawing/2014/main" val="10000"/>
                  </a:ext>
                </a:extLst>
              </a:tr>
              <a:tr h="346855">
                <a:tc>
                  <a:txBody>
                    <a:bodyPr/>
                    <a:lstStyle/>
                    <a:p>
                      <a:pPr marL="0" marR="0" lvl="0" indent="0" algn="l" rtl="0">
                        <a:spcBef>
                          <a:spcPts val="0"/>
                        </a:spcBef>
                        <a:spcAft>
                          <a:spcPts val="0"/>
                        </a:spcAft>
                        <a:buNone/>
                      </a:pPr>
                      <a:r>
                        <a:rPr lang="en-US" sz="1800" b="1"/>
                        <a:t>E-cigarettes </a:t>
                      </a:r>
                      <a:endParaRPr lang="en-US" sz="1800"/>
                    </a:p>
                  </a:txBody>
                  <a:tcPr marL="91467" marR="91467" marT="45733" marB="45733"/>
                </a:tc>
                <a:tc>
                  <a:txBody>
                    <a:bodyPr/>
                    <a:lstStyle/>
                    <a:p>
                      <a:pPr marL="0" marR="0" lvl="0" indent="0" algn="ctr" rtl="0">
                        <a:spcBef>
                          <a:spcPts val="0"/>
                        </a:spcBef>
                        <a:spcAft>
                          <a:spcPts val="0"/>
                        </a:spcAft>
                        <a:buNone/>
                      </a:pPr>
                      <a:endParaRPr lang="en-US" sz="1800"/>
                    </a:p>
                  </a:txBody>
                  <a:tcPr marL="91467" marR="91467" marT="45733" marB="45733" anchor="ctr"/>
                </a:tc>
                <a:tc>
                  <a:txBody>
                    <a:bodyPr/>
                    <a:lstStyle/>
                    <a:p>
                      <a:pPr marL="0" marR="0" lvl="0" indent="0" algn="ctr" rtl="0">
                        <a:spcBef>
                          <a:spcPts val="0"/>
                        </a:spcBef>
                        <a:spcAft>
                          <a:spcPts val="0"/>
                        </a:spcAft>
                        <a:buNone/>
                      </a:pPr>
                      <a:endParaRPr lang="en-US" sz="1800"/>
                    </a:p>
                  </a:txBody>
                  <a:tcPr marL="91467" marR="91467" marT="45733" marB="45733" anchor="ctr"/>
                </a:tc>
                <a:tc>
                  <a:txBody>
                    <a:bodyPr/>
                    <a:lstStyle/>
                    <a:p>
                      <a:pPr marL="0" marR="0" lvl="0" indent="0" algn="ctr" rtl="0">
                        <a:spcBef>
                          <a:spcPts val="0"/>
                        </a:spcBef>
                        <a:spcAft>
                          <a:spcPts val="0"/>
                        </a:spcAft>
                        <a:buNone/>
                      </a:pPr>
                      <a:endParaRPr lang="en-US" sz="1800"/>
                    </a:p>
                  </a:txBody>
                  <a:tcPr marL="91467" marR="91467" marT="45733" marB="45733" anchor="ctr"/>
                </a:tc>
                <a:extLst>
                  <a:ext uri="{0D108BD9-81ED-4DB2-BD59-A6C34878D82A}">
                    <a16:rowId xmlns:a16="http://schemas.microsoft.com/office/drawing/2014/main" val="10001"/>
                  </a:ext>
                </a:extLst>
              </a:tr>
              <a:tr h="346855">
                <a:tc>
                  <a:txBody>
                    <a:bodyPr/>
                    <a:lstStyle/>
                    <a:p>
                      <a:pPr marL="0" marR="0" lvl="0" indent="0" algn="l" rtl="0">
                        <a:spcBef>
                          <a:spcPts val="0"/>
                        </a:spcBef>
                        <a:spcAft>
                          <a:spcPts val="0"/>
                        </a:spcAft>
                        <a:buNone/>
                      </a:pPr>
                      <a:r>
                        <a:rPr lang="en-US" sz="1800" b="1"/>
                        <a:t>   Vaping Days per week</a:t>
                      </a:r>
                      <a:endParaRPr lang="en-US" sz="1800"/>
                    </a:p>
                  </a:txBody>
                  <a:tcPr marL="91467" marR="91467" marT="45733" marB="45733"/>
                </a:tc>
                <a:tc>
                  <a:txBody>
                    <a:bodyPr/>
                    <a:lstStyle/>
                    <a:p>
                      <a:pPr marL="0" marR="0" lvl="0" indent="0" algn="ctr" rtl="0">
                        <a:spcBef>
                          <a:spcPts val="0"/>
                        </a:spcBef>
                        <a:spcAft>
                          <a:spcPts val="0"/>
                        </a:spcAft>
                        <a:buNone/>
                      </a:pPr>
                      <a:r>
                        <a:rPr lang="en" sz="1800"/>
                        <a:t>6.7 (0.7)</a:t>
                      </a:r>
                    </a:p>
                  </a:txBody>
                  <a:tcPr marL="91467" marR="91467" marT="45733" marB="45733" anchor="ctr"/>
                </a:tc>
                <a:tc>
                  <a:txBody>
                    <a:bodyPr/>
                    <a:lstStyle/>
                    <a:p>
                      <a:pPr marL="0" marR="0" lvl="0" indent="0" algn="ctr" rtl="0">
                        <a:spcBef>
                          <a:spcPts val="0"/>
                        </a:spcBef>
                        <a:spcAft>
                          <a:spcPts val="0"/>
                        </a:spcAft>
                        <a:buNone/>
                      </a:pPr>
                      <a:r>
                        <a:rPr lang="en" sz="1800"/>
                        <a:t>6.8 (0.8)</a:t>
                      </a:r>
                    </a:p>
                  </a:txBody>
                  <a:tcPr marL="91467" marR="91467" marT="45733" marB="45733" anchor="ctr"/>
                </a:tc>
                <a:tc>
                  <a:txBody>
                    <a:bodyPr/>
                    <a:lstStyle/>
                    <a:p>
                      <a:pPr marL="0" marR="0" lvl="0" indent="0" algn="ctr" rtl="0">
                        <a:spcBef>
                          <a:spcPts val="0"/>
                        </a:spcBef>
                        <a:spcAft>
                          <a:spcPts val="0"/>
                        </a:spcAft>
                        <a:buNone/>
                      </a:pPr>
                      <a:r>
                        <a:rPr lang="en" sz="1800"/>
                        <a:t>6.8 (0.6)</a:t>
                      </a:r>
                    </a:p>
                  </a:txBody>
                  <a:tcPr marL="91467" marR="91467" marT="45733" marB="45733" anchor="ctr"/>
                </a:tc>
                <a:extLst>
                  <a:ext uri="{0D108BD9-81ED-4DB2-BD59-A6C34878D82A}">
                    <a16:rowId xmlns:a16="http://schemas.microsoft.com/office/drawing/2014/main" val="10002"/>
                  </a:ext>
                </a:extLst>
              </a:tr>
              <a:tr h="346855">
                <a:tc>
                  <a:txBody>
                    <a:bodyPr/>
                    <a:lstStyle/>
                    <a:p>
                      <a:pPr marL="0" marR="0" lvl="0" indent="0" algn="l" rtl="0">
                        <a:spcBef>
                          <a:spcPts val="0"/>
                        </a:spcBef>
                        <a:spcAft>
                          <a:spcPts val="0"/>
                        </a:spcAft>
                        <a:buNone/>
                      </a:pPr>
                      <a:r>
                        <a:rPr lang="en-US" sz="1800" b="1"/>
                        <a:t>   ECDI Nicotine Dependence Severity</a:t>
                      </a:r>
                      <a:endParaRPr lang="en-US" sz="1800"/>
                    </a:p>
                  </a:txBody>
                  <a:tcPr marL="91467" marR="91467" marT="45733" marB="45733"/>
                </a:tc>
                <a:tc>
                  <a:txBody>
                    <a:bodyPr/>
                    <a:lstStyle/>
                    <a:p>
                      <a:pPr marL="0" marR="0" lvl="0" indent="0" algn="ctr" rtl="0">
                        <a:spcBef>
                          <a:spcPts val="0"/>
                        </a:spcBef>
                        <a:spcAft>
                          <a:spcPts val="0"/>
                        </a:spcAft>
                        <a:buNone/>
                      </a:pPr>
                      <a:r>
                        <a:rPr lang="en" sz="1800"/>
                        <a:t>12.5 (3.8)</a:t>
                      </a:r>
                    </a:p>
                  </a:txBody>
                  <a:tcPr marL="91467" marR="91467" marT="45733" marB="45733" anchor="ctr"/>
                </a:tc>
                <a:tc>
                  <a:txBody>
                    <a:bodyPr/>
                    <a:lstStyle/>
                    <a:p>
                      <a:pPr marL="0" marR="0" lvl="0" indent="0" algn="ctr" rtl="0">
                        <a:spcBef>
                          <a:spcPts val="0"/>
                        </a:spcBef>
                        <a:spcAft>
                          <a:spcPts val="0"/>
                        </a:spcAft>
                        <a:buNone/>
                      </a:pPr>
                      <a:r>
                        <a:rPr lang="en" sz="1800"/>
                        <a:t>13.7 (4)</a:t>
                      </a:r>
                    </a:p>
                  </a:txBody>
                  <a:tcPr marL="91467" marR="91467" marT="45733" marB="45733" anchor="ctr"/>
                </a:tc>
                <a:tc>
                  <a:txBody>
                    <a:bodyPr/>
                    <a:lstStyle/>
                    <a:p>
                      <a:pPr marL="0" marR="0" lvl="0" indent="0" algn="ctr" rtl="0">
                        <a:spcBef>
                          <a:spcPts val="0"/>
                        </a:spcBef>
                        <a:spcAft>
                          <a:spcPts val="0"/>
                        </a:spcAft>
                        <a:buNone/>
                      </a:pPr>
                      <a:r>
                        <a:rPr lang="en" sz="1800"/>
                        <a:t>12.8 (3.8)</a:t>
                      </a:r>
                    </a:p>
                  </a:txBody>
                  <a:tcPr marL="91467" marR="91467" marT="45733" marB="45733" anchor="ctr"/>
                </a:tc>
                <a:extLst>
                  <a:ext uri="{0D108BD9-81ED-4DB2-BD59-A6C34878D82A}">
                    <a16:rowId xmlns:a16="http://schemas.microsoft.com/office/drawing/2014/main" val="10003"/>
                  </a:ext>
                </a:extLst>
              </a:tr>
              <a:tr h="346855">
                <a:tc>
                  <a:txBody>
                    <a:bodyPr/>
                    <a:lstStyle/>
                    <a:p>
                      <a:pPr marL="0" marR="0" lvl="0" indent="0" algn="l" rtl="0">
                        <a:spcBef>
                          <a:spcPts val="0"/>
                        </a:spcBef>
                        <a:spcAft>
                          <a:spcPts val="0"/>
                        </a:spcAft>
                        <a:buNone/>
                      </a:pPr>
                      <a:r>
                        <a:rPr lang="en-US" sz="1800" b="1"/>
                        <a:t>   Motivation to quit vaping; (1-10 scale)</a:t>
                      </a:r>
                      <a:endParaRPr lang="en-US" sz="1800"/>
                    </a:p>
                  </a:txBody>
                  <a:tcPr marL="91467" marR="91467" marT="45733" marB="45733"/>
                </a:tc>
                <a:tc>
                  <a:txBody>
                    <a:bodyPr/>
                    <a:lstStyle/>
                    <a:p>
                      <a:pPr marL="0" marR="0" lvl="0" indent="0" algn="ctr" rtl="0">
                        <a:spcBef>
                          <a:spcPts val="0"/>
                        </a:spcBef>
                        <a:spcAft>
                          <a:spcPts val="0"/>
                        </a:spcAft>
                        <a:buNone/>
                      </a:pPr>
                      <a:r>
                        <a:rPr lang="en" sz="1800"/>
                        <a:t>7.1 (1.7)</a:t>
                      </a:r>
                    </a:p>
                  </a:txBody>
                  <a:tcPr marL="91467" marR="91467" marT="45733" marB="45733" anchor="ctr"/>
                </a:tc>
                <a:tc>
                  <a:txBody>
                    <a:bodyPr/>
                    <a:lstStyle/>
                    <a:p>
                      <a:pPr marL="0" marR="0" lvl="0" indent="0" algn="ctr" rtl="0">
                        <a:spcBef>
                          <a:spcPts val="0"/>
                        </a:spcBef>
                        <a:spcAft>
                          <a:spcPts val="0"/>
                        </a:spcAft>
                        <a:buNone/>
                      </a:pPr>
                      <a:r>
                        <a:rPr lang="en" sz="1800"/>
                        <a:t>6.7 (1.8)</a:t>
                      </a:r>
                    </a:p>
                  </a:txBody>
                  <a:tcPr marL="91467" marR="91467" marT="45733" marB="45733" anchor="ctr"/>
                </a:tc>
                <a:tc>
                  <a:txBody>
                    <a:bodyPr/>
                    <a:lstStyle/>
                    <a:p>
                      <a:pPr marL="0" marR="0" lvl="0" indent="0" algn="ctr" rtl="0">
                        <a:spcBef>
                          <a:spcPts val="0"/>
                        </a:spcBef>
                        <a:spcAft>
                          <a:spcPts val="0"/>
                        </a:spcAft>
                        <a:buNone/>
                      </a:pPr>
                      <a:r>
                        <a:rPr lang="en" sz="1800"/>
                        <a:t>7.1 (1.6)</a:t>
                      </a:r>
                    </a:p>
                  </a:txBody>
                  <a:tcPr marL="91467" marR="91467" marT="45733" marB="45733" anchor="ctr"/>
                </a:tc>
                <a:extLst>
                  <a:ext uri="{0D108BD9-81ED-4DB2-BD59-A6C34878D82A}">
                    <a16:rowId xmlns:a16="http://schemas.microsoft.com/office/drawing/2014/main" val="10004"/>
                  </a:ext>
                </a:extLst>
              </a:tr>
              <a:tr h="621112">
                <a:tc>
                  <a:txBody>
                    <a:bodyPr/>
                    <a:lstStyle/>
                    <a:p>
                      <a:pPr marL="0" marR="0" lvl="0" indent="0" algn="l" rtl="0">
                        <a:spcBef>
                          <a:spcPts val="0"/>
                        </a:spcBef>
                        <a:spcAft>
                          <a:spcPts val="0"/>
                        </a:spcAft>
                        <a:buNone/>
                      </a:pPr>
                      <a:r>
                        <a:rPr lang="en-US" sz="1800" b="1"/>
                        <a:t>   Nicotine Withdrawal Symptom Severity MNWS</a:t>
                      </a:r>
                      <a:endParaRPr lang="en-US" sz="1800"/>
                    </a:p>
                  </a:txBody>
                  <a:tcPr marL="91467" marR="91467" marT="45733" marB="45733"/>
                </a:tc>
                <a:tc>
                  <a:txBody>
                    <a:bodyPr/>
                    <a:lstStyle/>
                    <a:p>
                      <a:pPr marL="0" marR="0" lvl="0" indent="0" algn="ctr" rtl="0">
                        <a:spcBef>
                          <a:spcPts val="0"/>
                        </a:spcBef>
                        <a:spcAft>
                          <a:spcPts val="0"/>
                        </a:spcAft>
                        <a:buNone/>
                      </a:pPr>
                      <a:r>
                        <a:rPr lang="en" sz="1800"/>
                        <a:t>17.2 (10.8)</a:t>
                      </a:r>
                    </a:p>
                  </a:txBody>
                  <a:tcPr marL="91467" marR="91467" marT="45733" marB="45733" anchor="ctr"/>
                </a:tc>
                <a:tc>
                  <a:txBody>
                    <a:bodyPr/>
                    <a:lstStyle/>
                    <a:p>
                      <a:pPr marL="0" marR="0" lvl="0" indent="0" algn="ctr" rtl="0">
                        <a:spcBef>
                          <a:spcPts val="0"/>
                        </a:spcBef>
                        <a:spcAft>
                          <a:spcPts val="0"/>
                        </a:spcAft>
                        <a:buNone/>
                      </a:pPr>
                      <a:r>
                        <a:rPr lang="en" sz="1800"/>
                        <a:t>17.8 (11.2)</a:t>
                      </a:r>
                    </a:p>
                  </a:txBody>
                  <a:tcPr marL="91467" marR="91467" marT="45733" marB="45733" anchor="ctr"/>
                </a:tc>
                <a:tc>
                  <a:txBody>
                    <a:bodyPr/>
                    <a:lstStyle/>
                    <a:p>
                      <a:pPr marL="0" marR="0" lvl="0" indent="0" algn="ctr" rtl="0">
                        <a:spcBef>
                          <a:spcPts val="0"/>
                        </a:spcBef>
                        <a:spcAft>
                          <a:spcPts val="0"/>
                        </a:spcAft>
                        <a:buNone/>
                      </a:pPr>
                      <a:r>
                        <a:rPr lang="en" sz="1800"/>
                        <a:t>18.4 (10.2)</a:t>
                      </a:r>
                    </a:p>
                  </a:txBody>
                  <a:tcPr marL="91467" marR="91467" marT="45733" marB="45733" anchor="ctr"/>
                </a:tc>
                <a:extLst>
                  <a:ext uri="{0D108BD9-81ED-4DB2-BD59-A6C34878D82A}">
                    <a16:rowId xmlns:a16="http://schemas.microsoft.com/office/drawing/2014/main" val="10005"/>
                  </a:ext>
                </a:extLst>
              </a:tr>
              <a:tr h="621112">
                <a:tc>
                  <a:txBody>
                    <a:bodyPr/>
                    <a:lstStyle/>
                    <a:p>
                      <a:pPr marL="0" marR="0" lvl="0" indent="0" algn="l" rtl="0">
                        <a:spcBef>
                          <a:spcPts val="0"/>
                        </a:spcBef>
                        <a:spcAft>
                          <a:spcPts val="0"/>
                        </a:spcAft>
                        <a:buNone/>
                      </a:pPr>
                      <a:r>
                        <a:rPr lang="en-US" sz="1800" b="1"/>
                        <a:t>   Nicotine Craving Severity QVC Total Score</a:t>
                      </a:r>
                      <a:endParaRPr lang="en-US" sz="1800"/>
                    </a:p>
                  </a:txBody>
                  <a:tcPr marL="91467" marR="91467" marT="45733" marB="45733"/>
                </a:tc>
                <a:tc>
                  <a:txBody>
                    <a:bodyPr/>
                    <a:lstStyle/>
                    <a:p>
                      <a:pPr marL="0" marR="0" lvl="0" indent="0" algn="ctr" rtl="0">
                        <a:spcBef>
                          <a:spcPts val="0"/>
                        </a:spcBef>
                        <a:spcAft>
                          <a:spcPts val="0"/>
                        </a:spcAft>
                        <a:buNone/>
                      </a:pPr>
                      <a:r>
                        <a:rPr lang="en" sz="1800"/>
                        <a:t>41.3 (11.5)</a:t>
                      </a:r>
                    </a:p>
                  </a:txBody>
                  <a:tcPr marL="91467" marR="91467" marT="45733" marB="45733" anchor="ctr"/>
                </a:tc>
                <a:tc>
                  <a:txBody>
                    <a:bodyPr/>
                    <a:lstStyle/>
                    <a:p>
                      <a:pPr marL="0" marR="0" lvl="0" indent="0" algn="ctr" rtl="0">
                        <a:spcBef>
                          <a:spcPts val="0"/>
                        </a:spcBef>
                        <a:spcAft>
                          <a:spcPts val="0"/>
                        </a:spcAft>
                        <a:buNone/>
                      </a:pPr>
                      <a:r>
                        <a:rPr lang="en" sz="1800"/>
                        <a:t>42.3 (13.1)</a:t>
                      </a:r>
                    </a:p>
                  </a:txBody>
                  <a:tcPr marL="91467" marR="91467" marT="45733" marB="45733" anchor="ctr"/>
                </a:tc>
                <a:tc>
                  <a:txBody>
                    <a:bodyPr/>
                    <a:lstStyle/>
                    <a:p>
                      <a:pPr marL="0" marR="0" lvl="0" indent="0" algn="ctr" rtl="0">
                        <a:spcBef>
                          <a:spcPts val="0"/>
                        </a:spcBef>
                        <a:spcAft>
                          <a:spcPts val="0"/>
                        </a:spcAft>
                        <a:buNone/>
                      </a:pPr>
                      <a:r>
                        <a:rPr lang="en" sz="1800"/>
                        <a:t>38.5 (13.8)</a:t>
                      </a:r>
                    </a:p>
                  </a:txBody>
                  <a:tcPr marL="91467" marR="91467" marT="45733" marB="45733" anchor="ctr"/>
                </a:tc>
                <a:extLst>
                  <a:ext uri="{0D108BD9-81ED-4DB2-BD59-A6C34878D82A}">
                    <a16:rowId xmlns:a16="http://schemas.microsoft.com/office/drawing/2014/main" val="10006"/>
                  </a:ext>
                </a:extLst>
              </a:tr>
              <a:tr h="346855">
                <a:tc>
                  <a:txBody>
                    <a:bodyPr/>
                    <a:lstStyle/>
                    <a:p>
                      <a:pPr marL="0" marR="0" lvl="0" indent="0" algn="l" rtl="0">
                        <a:spcBef>
                          <a:spcPts val="0"/>
                        </a:spcBef>
                        <a:spcAft>
                          <a:spcPts val="0"/>
                        </a:spcAft>
                        <a:buNone/>
                      </a:pPr>
                      <a:r>
                        <a:rPr lang="en-US" sz="1800" b="1"/>
                        <a:t>Combusted tobacco</a:t>
                      </a:r>
                      <a:endParaRPr lang="en-US" sz="1800"/>
                    </a:p>
                  </a:txBody>
                  <a:tcPr marL="91467" marR="91467" marT="45733" marB="45733"/>
                </a:tc>
                <a:tc>
                  <a:txBody>
                    <a:bodyPr/>
                    <a:lstStyle/>
                    <a:p>
                      <a:pPr marL="0" marR="0" lvl="0" indent="0" algn="ctr" rtl="0">
                        <a:spcBef>
                          <a:spcPts val="0"/>
                        </a:spcBef>
                        <a:spcAft>
                          <a:spcPts val="0"/>
                        </a:spcAft>
                        <a:buNone/>
                      </a:pPr>
                      <a:endParaRPr lang="en-US" sz="1800"/>
                    </a:p>
                  </a:txBody>
                  <a:tcPr marL="91467" marR="91467" marT="45733" marB="45733" anchor="ctr"/>
                </a:tc>
                <a:tc>
                  <a:txBody>
                    <a:bodyPr/>
                    <a:lstStyle/>
                    <a:p>
                      <a:pPr marL="0" marR="0" lvl="0" indent="0" algn="ctr" rtl="0">
                        <a:spcBef>
                          <a:spcPts val="0"/>
                        </a:spcBef>
                        <a:spcAft>
                          <a:spcPts val="0"/>
                        </a:spcAft>
                        <a:buNone/>
                      </a:pPr>
                      <a:endParaRPr lang="en-US" sz="1800"/>
                    </a:p>
                  </a:txBody>
                  <a:tcPr marL="91467" marR="91467" marT="45733" marB="45733" anchor="ctr"/>
                </a:tc>
                <a:tc>
                  <a:txBody>
                    <a:bodyPr/>
                    <a:lstStyle/>
                    <a:p>
                      <a:pPr marL="0" marR="0" lvl="0" indent="0" algn="ctr" rtl="0">
                        <a:spcBef>
                          <a:spcPts val="0"/>
                        </a:spcBef>
                        <a:spcAft>
                          <a:spcPts val="0"/>
                        </a:spcAft>
                        <a:buNone/>
                      </a:pPr>
                      <a:endParaRPr lang="en-US" sz="1800"/>
                    </a:p>
                  </a:txBody>
                  <a:tcPr marL="91467" marR="91467" marT="45733" marB="45733" anchor="ctr"/>
                </a:tc>
                <a:extLst>
                  <a:ext uri="{0D108BD9-81ED-4DB2-BD59-A6C34878D82A}">
                    <a16:rowId xmlns:a16="http://schemas.microsoft.com/office/drawing/2014/main" val="10007"/>
                  </a:ext>
                </a:extLst>
              </a:tr>
              <a:tr h="346855">
                <a:tc>
                  <a:txBody>
                    <a:bodyPr/>
                    <a:lstStyle/>
                    <a:p>
                      <a:pPr marL="0" marR="0" lvl="0" indent="0" algn="l" rtl="0">
                        <a:spcBef>
                          <a:spcPts val="0"/>
                        </a:spcBef>
                        <a:spcAft>
                          <a:spcPts val="0"/>
                        </a:spcAft>
                        <a:buNone/>
                      </a:pPr>
                      <a:r>
                        <a:rPr lang="en-US" sz="1800" b="1"/>
                        <a:t>   Any tobacco smoking past 90 days (%)</a:t>
                      </a:r>
                      <a:endParaRPr lang="en-US" sz="1800"/>
                    </a:p>
                  </a:txBody>
                  <a:tcPr marL="91467" marR="91467" marT="45733" marB="45733"/>
                </a:tc>
                <a:tc>
                  <a:txBody>
                    <a:bodyPr/>
                    <a:lstStyle/>
                    <a:p>
                      <a:pPr marL="0" marR="0" lvl="0" indent="0" algn="ctr" rtl="0">
                        <a:spcBef>
                          <a:spcPts val="0"/>
                        </a:spcBef>
                        <a:spcAft>
                          <a:spcPts val="0"/>
                        </a:spcAft>
                        <a:buNone/>
                      </a:pPr>
                      <a:r>
                        <a:rPr lang="en" sz="1800"/>
                        <a:t>7%</a:t>
                      </a:r>
                    </a:p>
                  </a:txBody>
                  <a:tcPr marL="91467" marR="91467" marT="45733" marB="45733" anchor="ctr"/>
                </a:tc>
                <a:tc>
                  <a:txBody>
                    <a:bodyPr/>
                    <a:lstStyle/>
                    <a:p>
                      <a:pPr marL="0" marR="0" lvl="0" indent="0" algn="ctr" rtl="0">
                        <a:spcBef>
                          <a:spcPts val="0"/>
                        </a:spcBef>
                        <a:spcAft>
                          <a:spcPts val="0"/>
                        </a:spcAft>
                        <a:buNone/>
                      </a:pPr>
                      <a:r>
                        <a:rPr lang="en" sz="1800"/>
                        <a:t>8%</a:t>
                      </a:r>
                    </a:p>
                  </a:txBody>
                  <a:tcPr marL="91467" marR="91467" marT="45733" marB="45733" anchor="ctr"/>
                </a:tc>
                <a:tc>
                  <a:txBody>
                    <a:bodyPr/>
                    <a:lstStyle/>
                    <a:p>
                      <a:pPr marL="0" marR="0" lvl="0" indent="0" algn="ctr" rtl="0">
                        <a:spcBef>
                          <a:spcPts val="0"/>
                        </a:spcBef>
                        <a:spcAft>
                          <a:spcPts val="0"/>
                        </a:spcAft>
                        <a:buNone/>
                      </a:pPr>
                      <a:r>
                        <a:rPr lang="en" sz="1800"/>
                        <a:t>9%</a:t>
                      </a:r>
                    </a:p>
                  </a:txBody>
                  <a:tcPr marL="91467" marR="91467" marT="45733" marB="45733" anchor="ctr"/>
                </a:tc>
                <a:extLst>
                  <a:ext uri="{0D108BD9-81ED-4DB2-BD59-A6C34878D82A}">
                    <a16:rowId xmlns:a16="http://schemas.microsoft.com/office/drawing/2014/main" val="10008"/>
                  </a:ext>
                </a:extLst>
              </a:tr>
              <a:tr h="621112">
                <a:tc>
                  <a:txBody>
                    <a:bodyPr/>
                    <a:lstStyle/>
                    <a:p>
                      <a:pPr marL="0" marR="0" lvl="0" indent="0" algn="l" rtl="0">
                        <a:spcBef>
                          <a:spcPts val="0"/>
                        </a:spcBef>
                        <a:spcAft>
                          <a:spcPts val="0"/>
                        </a:spcAft>
                        <a:buNone/>
                      </a:pPr>
                      <a:r>
                        <a:rPr lang="en-US" sz="1800" b="1"/>
                        <a:t>   Average days smoking per week past 90 days</a:t>
                      </a:r>
                      <a:endParaRPr lang="en-US" sz="1800"/>
                    </a:p>
                  </a:txBody>
                  <a:tcPr marL="91467" marR="91467" marT="45733" marB="45733"/>
                </a:tc>
                <a:tc>
                  <a:txBody>
                    <a:bodyPr/>
                    <a:lstStyle/>
                    <a:p>
                      <a:pPr marL="0" marR="0" lvl="0" indent="0" algn="ctr" rtl="0">
                        <a:spcBef>
                          <a:spcPts val="0"/>
                        </a:spcBef>
                        <a:spcAft>
                          <a:spcPts val="0"/>
                        </a:spcAft>
                        <a:buNone/>
                      </a:pPr>
                      <a:r>
                        <a:rPr lang="en" sz="1800"/>
                        <a:t>0 (0.1)</a:t>
                      </a:r>
                    </a:p>
                  </a:txBody>
                  <a:tcPr marL="91467" marR="91467" marT="45733" marB="45733" anchor="ctr"/>
                </a:tc>
                <a:tc>
                  <a:txBody>
                    <a:bodyPr/>
                    <a:lstStyle/>
                    <a:p>
                      <a:pPr marL="0" marR="0" lvl="0" indent="0" algn="ctr" rtl="0">
                        <a:spcBef>
                          <a:spcPts val="0"/>
                        </a:spcBef>
                        <a:spcAft>
                          <a:spcPts val="0"/>
                        </a:spcAft>
                        <a:buNone/>
                      </a:pPr>
                      <a:r>
                        <a:rPr lang="en" sz="1800"/>
                        <a:t>0 (0.1) </a:t>
                      </a:r>
                    </a:p>
                  </a:txBody>
                  <a:tcPr marL="91467" marR="91467" marT="45733" marB="45733" anchor="ctr"/>
                </a:tc>
                <a:tc>
                  <a:txBody>
                    <a:bodyPr/>
                    <a:lstStyle/>
                    <a:p>
                      <a:pPr marL="0" marR="0" lvl="0" indent="0" algn="ctr" rtl="0">
                        <a:spcBef>
                          <a:spcPts val="0"/>
                        </a:spcBef>
                        <a:spcAft>
                          <a:spcPts val="0"/>
                        </a:spcAft>
                        <a:buNone/>
                      </a:pPr>
                      <a:r>
                        <a:rPr lang="en" sz="1800"/>
                        <a:t>0 (0.1)</a:t>
                      </a:r>
                    </a:p>
                  </a:txBody>
                  <a:tcPr marL="91467" marR="91467" marT="45733" marB="45733" anchor="ctr"/>
                </a:tc>
                <a:extLst>
                  <a:ext uri="{0D108BD9-81ED-4DB2-BD59-A6C34878D82A}">
                    <a16:rowId xmlns:a16="http://schemas.microsoft.com/office/drawing/2014/main" val="10009"/>
                  </a:ext>
                </a:extLst>
              </a:tr>
              <a:tr h="621112">
                <a:tc>
                  <a:txBody>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r>
                        <a:rPr lang="en-US" sz="1800" b="1"/>
                        <a:t>Tobacco smoking </a:t>
                      </a:r>
                      <a:r>
                        <a:rPr lang="en-US" sz="1800" b="1">
                          <a:solidFill>
                            <a:schemeClr val="dk1"/>
                          </a:solidFill>
                          <a:latin typeface="Calibri"/>
                          <a:ea typeface="Calibri"/>
                          <a:cs typeface="Calibri"/>
                          <a:sym typeface="Calibri"/>
                        </a:rPr>
                        <a:t> ≥5 days/week past 90 days (%)</a:t>
                      </a:r>
                      <a:endParaRPr lang="en-US" sz="1800" b="1"/>
                    </a:p>
                  </a:txBody>
                  <a:tcPr marL="91467" marR="91467" marT="45733" marB="45733"/>
                </a:tc>
                <a:tc>
                  <a:txBody>
                    <a:bodyPr/>
                    <a:lstStyle/>
                    <a:p>
                      <a:pPr marL="0" marR="0" lvl="0" indent="0" algn="ctr" rtl="0">
                        <a:spcBef>
                          <a:spcPts val="0"/>
                        </a:spcBef>
                        <a:spcAft>
                          <a:spcPts val="0"/>
                        </a:spcAft>
                        <a:buNone/>
                      </a:pPr>
                      <a:r>
                        <a:rPr lang="en" sz="1800"/>
                        <a:t>0%</a:t>
                      </a:r>
                    </a:p>
                  </a:txBody>
                  <a:tcPr marL="91467" marR="91467" marT="45733" marB="45733" anchor="ctr"/>
                </a:tc>
                <a:tc>
                  <a:txBody>
                    <a:bodyPr/>
                    <a:lstStyle/>
                    <a:p>
                      <a:pPr marL="0" marR="0" lvl="0" indent="0" algn="ctr" rtl="0">
                        <a:spcBef>
                          <a:spcPts val="0"/>
                        </a:spcBef>
                        <a:spcAft>
                          <a:spcPts val="0"/>
                        </a:spcAft>
                        <a:buNone/>
                      </a:pPr>
                      <a:r>
                        <a:rPr lang="en" sz="1800"/>
                        <a:t>0%</a:t>
                      </a:r>
                    </a:p>
                  </a:txBody>
                  <a:tcPr marL="91467" marR="91467" marT="45733" marB="45733" anchor="ctr"/>
                </a:tc>
                <a:tc>
                  <a:txBody>
                    <a:bodyPr/>
                    <a:lstStyle/>
                    <a:p>
                      <a:pPr marL="0" marR="0" lvl="0" indent="0" algn="ctr" rtl="0">
                        <a:spcBef>
                          <a:spcPts val="0"/>
                        </a:spcBef>
                        <a:spcAft>
                          <a:spcPts val="0"/>
                        </a:spcAft>
                        <a:buNone/>
                      </a:pPr>
                      <a:r>
                        <a:rPr lang="en" sz="1800"/>
                        <a:t>0%</a:t>
                      </a:r>
                    </a:p>
                  </a:txBody>
                  <a:tcPr marL="91467" marR="91467" marT="45733" marB="45733" anchor="ctr"/>
                </a:tc>
                <a:extLst>
                  <a:ext uri="{0D108BD9-81ED-4DB2-BD59-A6C34878D82A}">
                    <a16:rowId xmlns:a16="http://schemas.microsoft.com/office/drawing/2014/main" val="10010"/>
                  </a:ext>
                </a:extLst>
              </a:tr>
              <a:tr h="346855">
                <a:tc>
                  <a:txBody>
                    <a:bodyPr/>
                    <a:lstStyle/>
                    <a:p>
                      <a:pPr marL="0" marR="0" lvl="0" indent="0" algn="l" rtl="0">
                        <a:spcBef>
                          <a:spcPts val="0"/>
                        </a:spcBef>
                        <a:spcAft>
                          <a:spcPts val="0"/>
                        </a:spcAft>
                        <a:buNone/>
                      </a:pPr>
                      <a:r>
                        <a:rPr lang="en-US" sz="1800" b="1"/>
                        <a:t>   Smoked </a:t>
                      </a:r>
                      <a:r>
                        <a:rPr lang="en-US" sz="1800" b="1">
                          <a:solidFill>
                            <a:schemeClr val="dk1"/>
                          </a:solidFill>
                          <a:latin typeface="Calibri"/>
                          <a:ea typeface="Calibri"/>
                          <a:cs typeface="Calibri"/>
                          <a:sym typeface="Calibri"/>
                        </a:rPr>
                        <a:t>≥100 cigarettes lifetime (%)</a:t>
                      </a:r>
                      <a:endParaRPr lang="en-US" sz="1800" b="1"/>
                    </a:p>
                  </a:txBody>
                  <a:tcPr marL="91467" marR="91467" marT="45733" marB="45733"/>
                </a:tc>
                <a:tc>
                  <a:txBody>
                    <a:bodyPr/>
                    <a:lstStyle/>
                    <a:p>
                      <a:pPr marL="0" marR="0" lvl="0" indent="0" algn="ctr" rtl="0">
                        <a:spcBef>
                          <a:spcPts val="0"/>
                        </a:spcBef>
                        <a:spcAft>
                          <a:spcPts val="0"/>
                        </a:spcAft>
                        <a:buNone/>
                      </a:pPr>
                      <a:r>
                        <a:rPr lang="en" sz="1800"/>
                        <a:t>10%</a:t>
                      </a:r>
                    </a:p>
                  </a:txBody>
                  <a:tcPr marL="91467" marR="91467" marT="45733" marB="45733" anchor="ctr"/>
                </a:tc>
                <a:tc>
                  <a:txBody>
                    <a:bodyPr/>
                    <a:lstStyle/>
                    <a:p>
                      <a:pPr marL="0" marR="0" lvl="0" indent="0" algn="ctr" rtl="0">
                        <a:spcBef>
                          <a:spcPts val="0"/>
                        </a:spcBef>
                        <a:spcAft>
                          <a:spcPts val="0"/>
                        </a:spcAft>
                        <a:buNone/>
                      </a:pPr>
                      <a:r>
                        <a:rPr lang="en" sz="1800"/>
                        <a:t>8%</a:t>
                      </a:r>
                    </a:p>
                  </a:txBody>
                  <a:tcPr marL="91467" marR="91467" marT="45733" marB="45733" anchor="ctr"/>
                </a:tc>
                <a:tc>
                  <a:txBody>
                    <a:bodyPr/>
                    <a:lstStyle/>
                    <a:p>
                      <a:pPr marL="0" marR="0" lvl="0" indent="0" algn="ctr" rtl="0">
                        <a:spcBef>
                          <a:spcPts val="0"/>
                        </a:spcBef>
                        <a:spcAft>
                          <a:spcPts val="0"/>
                        </a:spcAft>
                        <a:buNone/>
                      </a:pPr>
                      <a:r>
                        <a:rPr lang="en" sz="1800"/>
                        <a:t>6%</a:t>
                      </a:r>
                    </a:p>
                  </a:txBody>
                  <a:tcPr marL="91467" marR="91467" marT="45733" marB="45733"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5754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0"/>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QuitVaping Behavioral Intervention</a:t>
            </a:r>
            <a:endParaRPr sz="4267" b="1"/>
          </a:p>
        </p:txBody>
      </p:sp>
      <p:sp>
        <p:nvSpPr>
          <p:cNvPr id="580" name="Google Shape;580;p80"/>
          <p:cNvSpPr txBox="1">
            <a:spLocks noGrp="1"/>
          </p:cNvSpPr>
          <p:nvPr>
            <p:ph type="body" idx="4294967295"/>
          </p:nvPr>
        </p:nvSpPr>
        <p:spPr>
          <a:xfrm>
            <a:off x="0" y="1412875"/>
            <a:ext cx="11315700" cy="509905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12-weekly 20-minute sessions led by a young adult lay counselor</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Each session includes a check-in, a short educational video, and a discussion to reinforce material and its importance</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Topics include but are not limited to quitting strategies (e.g., 4Ds), neurobiology, industry tactics, refusal skills, and establishing healthy habits</a:t>
            </a:r>
            <a:endParaRPr sz="3200">
              <a:latin typeface="Georgia"/>
              <a:ea typeface="Georgia"/>
              <a:cs typeface="Georgia"/>
              <a:sym typeface="Georgia"/>
            </a:endParaRPr>
          </a:p>
          <a:p>
            <a:pPr marL="609585" lvl="0" indent="-507987" algn="l" rtl="0">
              <a:spcBef>
                <a:spcPts val="1333"/>
              </a:spcBef>
              <a:spcAft>
                <a:spcPts val="1333"/>
              </a:spcAft>
              <a:buSzPts val="2400"/>
              <a:buFont typeface="Georgia"/>
              <a:buChar char="➔"/>
            </a:pPr>
            <a:r>
              <a:rPr lang="en" sz="3200">
                <a:latin typeface="Georgia"/>
                <a:ea typeface="Georgia"/>
                <a:cs typeface="Georgia"/>
                <a:sym typeface="Georgia"/>
              </a:rPr>
              <a:t>Participants set a quit day by Session 3 and create personalize quit plan with support from counselor </a:t>
            </a:r>
            <a:endParaRPr sz="3200">
              <a:latin typeface="Georgia"/>
              <a:ea typeface="Georgia"/>
              <a:cs typeface="Georgia"/>
              <a:sym typeface="Georgia"/>
            </a:endParaRPr>
          </a:p>
        </p:txBody>
      </p:sp>
    </p:spTree>
    <p:extLst>
      <p:ext uri="{BB962C8B-B14F-4D97-AF65-F5344CB8AC3E}">
        <p14:creationId xmlns:p14="http://schemas.microsoft.com/office/powerpoint/2010/main" val="246485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6"/>
          <p:cNvSpPr txBox="1">
            <a:spLocks noGrp="1"/>
          </p:cNvSpPr>
          <p:nvPr>
            <p:ph type="title" idx="4294967295"/>
          </p:nvPr>
        </p:nvSpPr>
        <p:spPr>
          <a:xfrm>
            <a:off x="496888" y="381000"/>
            <a:ext cx="11695112" cy="131286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4267" b="1" err="1">
                <a:cs typeface="Times New Roman"/>
              </a:rPr>
              <a:t>QuitVaping</a:t>
            </a:r>
            <a:r>
              <a:rPr lang="en" sz="4267" b="1">
                <a:cs typeface="Times New Roman"/>
              </a:rPr>
              <a:t> Participant Shares Her Experience</a:t>
            </a:r>
            <a:endParaRPr lang="en-US" sz="4267" b="1"/>
          </a:p>
        </p:txBody>
      </p:sp>
      <p:pic>
        <p:nvPicPr>
          <p:cNvPr id="4" name="Online Media 3" title="QuitVaping study recording">
            <a:hlinkClick r:id="" action="ppaction://media"/>
            <a:extLst>
              <a:ext uri="{FF2B5EF4-FFF2-40B4-BE49-F238E27FC236}">
                <a16:creationId xmlns:a16="http://schemas.microsoft.com/office/drawing/2014/main" id="{A99F5FA5-58BD-B8F0-FAC9-B7ED55D1DEA7}"/>
              </a:ext>
            </a:extLst>
          </p:cNvPr>
          <p:cNvPicPr>
            <a:picLocks noRot="1" noChangeAspect="1"/>
          </p:cNvPicPr>
          <p:nvPr>
            <a:videoFile r:link="rId1"/>
          </p:nvPr>
        </p:nvPicPr>
        <p:blipFill>
          <a:blip r:embed="rId4"/>
          <a:stretch>
            <a:fillRect/>
          </a:stretch>
        </p:blipFill>
        <p:spPr>
          <a:xfrm>
            <a:off x="1990367" y="1711800"/>
            <a:ext cx="8217267" cy="4628400"/>
          </a:xfrm>
          <a:prstGeom prst="rect">
            <a:avLst/>
          </a:prstGeom>
        </p:spPr>
      </p:pic>
    </p:spTree>
    <p:extLst>
      <p:ext uri="{BB962C8B-B14F-4D97-AF65-F5344CB8AC3E}">
        <p14:creationId xmlns:p14="http://schemas.microsoft.com/office/powerpoint/2010/main" val="400323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6" name="Google Shape;626;p87"/>
          <p:cNvSpPr txBox="1">
            <a:spLocks noGrp="1"/>
          </p:cNvSpPr>
          <p:nvPr>
            <p:ph type="title" idx="4294967295"/>
          </p:nvPr>
        </p:nvSpPr>
        <p:spPr>
          <a:xfrm>
            <a:off x="299012" y="242888"/>
            <a:ext cx="11397688" cy="595312"/>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867" b="1"/>
              <a:t>Abstinence Outcomes: Varenicline vs Placebo</a:t>
            </a:r>
            <a:endParaRPr sz="3867" b="1"/>
          </a:p>
        </p:txBody>
      </p:sp>
      <p:graphicFrame>
        <p:nvGraphicFramePr>
          <p:cNvPr id="625" name="Google Shape;625;p87" descr="chart showing primary outcome"/>
          <p:cNvGraphicFramePr/>
          <p:nvPr>
            <p:extLst>
              <p:ext uri="{D42A27DB-BD31-4B8C-83A1-F6EECF244321}">
                <p14:modId xmlns:p14="http://schemas.microsoft.com/office/powerpoint/2010/main" val="1925450543"/>
              </p:ext>
            </p:extLst>
          </p:nvPr>
        </p:nvGraphicFramePr>
        <p:xfrm>
          <a:off x="394447" y="1036091"/>
          <a:ext cx="11403133" cy="5577945"/>
        </p:xfrm>
        <a:graphic>
          <a:graphicData uri="http://schemas.openxmlformats.org/drawingml/2006/table">
            <a:tbl>
              <a:tblPr firstRow="1" bandRow="1">
                <a:noFill/>
              </a:tblPr>
              <a:tblGrid>
                <a:gridCol w="4278133">
                  <a:extLst>
                    <a:ext uri="{9D8B030D-6E8A-4147-A177-3AD203B41FA5}">
                      <a16:colId xmlns:a16="http://schemas.microsoft.com/office/drawing/2014/main" val="20000"/>
                    </a:ext>
                  </a:extLst>
                </a:gridCol>
                <a:gridCol w="1395467">
                  <a:extLst>
                    <a:ext uri="{9D8B030D-6E8A-4147-A177-3AD203B41FA5}">
                      <a16:colId xmlns:a16="http://schemas.microsoft.com/office/drawing/2014/main" val="20001"/>
                    </a:ext>
                  </a:extLst>
                </a:gridCol>
                <a:gridCol w="1309667">
                  <a:extLst>
                    <a:ext uri="{9D8B030D-6E8A-4147-A177-3AD203B41FA5}">
                      <a16:colId xmlns:a16="http://schemas.microsoft.com/office/drawing/2014/main" val="20002"/>
                    </a:ext>
                  </a:extLst>
                </a:gridCol>
                <a:gridCol w="1298933">
                  <a:extLst>
                    <a:ext uri="{9D8B030D-6E8A-4147-A177-3AD203B41FA5}">
                      <a16:colId xmlns:a16="http://schemas.microsoft.com/office/drawing/2014/main" val="20003"/>
                    </a:ext>
                  </a:extLst>
                </a:gridCol>
                <a:gridCol w="1716033">
                  <a:extLst>
                    <a:ext uri="{9D8B030D-6E8A-4147-A177-3AD203B41FA5}">
                      <a16:colId xmlns:a16="http://schemas.microsoft.com/office/drawing/2014/main" val="20004"/>
                    </a:ext>
                  </a:extLst>
                </a:gridCol>
                <a:gridCol w="1404900">
                  <a:extLst>
                    <a:ext uri="{9D8B030D-6E8A-4147-A177-3AD203B41FA5}">
                      <a16:colId xmlns:a16="http://schemas.microsoft.com/office/drawing/2014/main" val="20005"/>
                    </a:ext>
                  </a:extLst>
                </a:gridCol>
              </a:tblGrid>
              <a:tr h="457227">
                <a:tc>
                  <a:txBody>
                    <a:bodyPr/>
                    <a:lstStyle/>
                    <a:p>
                      <a:pPr marL="0" marR="0" lvl="0" indent="0" algn="ctr" rtl="0">
                        <a:spcBef>
                          <a:spcPts val="0"/>
                        </a:spcBef>
                        <a:spcAft>
                          <a:spcPts val="0"/>
                        </a:spcAft>
                        <a:buNone/>
                      </a:pPr>
                      <a:endParaRPr sz="2400"/>
                    </a:p>
                  </a:txBody>
                  <a:tcPr marL="91467" marR="91467" marT="45733" marB="45733" anchor="ctr"/>
                </a:tc>
                <a:tc gridSpan="3">
                  <a:txBody>
                    <a:bodyPr/>
                    <a:lstStyle/>
                    <a:p>
                      <a:pPr marL="0" marR="0" lvl="0" indent="0" algn="ctr" rtl="0">
                        <a:spcBef>
                          <a:spcPts val="0"/>
                        </a:spcBef>
                        <a:spcAft>
                          <a:spcPts val="0"/>
                        </a:spcAft>
                        <a:buNone/>
                      </a:pPr>
                      <a:r>
                        <a:rPr lang="en" sz="2400"/>
                        <a:t>No. (%)</a:t>
                      </a:r>
                      <a:endParaRPr sz="1500"/>
                    </a:p>
                  </a:txBody>
                  <a:tcPr marL="121920" marR="121920" marT="60960" marB="60960" anchor="ctr"/>
                </a:tc>
                <a:tc hMerge="1">
                  <a:txBody>
                    <a:bodyPr/>
                    <a:lstStyle/>
                    <a:p>
                      <a:endParaRPr lang="en-US"/>
                    </a:p>
                  </a:txBody>
                  <a:tcPr/>
                </a:tc>
                <a:tc hMerge="1">
                  <a:txBody>
                    <a:bodyPr/>
                    <a:lstStyle/>
                    <a:p>
                      <a:endParaRPr lang="en-US"/>
                    </a:p>
                  </a:txBody>
                  <a:tcPr/>
                </a:tc>
                <a:tc gridSpan="2">
                  <a:txBody>
                    <a:bodyPr/>
                    <a:lstStyle/>
                    <a:p>
                      <a:pPr marL="0" marR="0" lvl="0" indent="0" algn="ctr" rtl="0">
                        <a:spcBef>
                          <a:spcPts val="0"/>
                        </a:spcBef>
                        <a:spcAft>
                          <a:spcPts val="0"/>
                        </a:spcAft>
                        <a:buNone/>
                      </a:pPr>
                      <a:r>
                        <a:rPr lang="en" sz="2400"/>
                        <a:t>V+BC vs. P+BC</a:t>
                      </a:r>
                      <a:endParaRPr sz="1500"/>
                    </a:p>
                  </a:txBody>
                  <a:tcPr marL="121920" marR="121920" marT="60960" marB="60960" anchor="ctr"/>
                </a:tc>
                <a:tc hMerge="1">
                  <a:txBody>
                    <a:bodyPr/>
                    <a:lstStyle/>
                    <a:p>
                      <a:endParaRPr lang="en-US"/>
                    </a:p>
                  </a:txBody>
                  <a:tcPr/>
                </a:tc>
                <a:extLst>
                  <a:ext uri="{0D108BD9-81ED-4DB2-BD59-A6C34878D82A}">
                    <a16:rowId xmlns:a16="http://schemas.microsoft.com/office/drawing/2014/main" val="10000"/>
                  </a:ext>
                </a:extLst>
              </a:tr>
              <a:tr h="822987">
                <a:tc>
                  <a:txBody>
                    <a:bodyPr/>
                    <a:lstStyle/>
                    <a:p>
                      <a:pPr marL="0" marR="0" lvl="0" indent="0" algn="ctr" rtl="0">
                        <a:spcBef>
                          <a:spcPts val="0"/>
                        </a:spcBef>
                        <a:spcAft>
                          <a:spcPts val="0"/>
                        </a:spcAft>
                        <a:buNone/>
                      </a:pPr>
                      <a:endParaRPr sz="2400" b="1">
                        <a:solidFill>
                          <a:schemeClr val="lt1"/>
                        </a:solidFill>
                      </a:endParaRPr>
                    </a:p>
                  </a:txBody>
                  <a:tcPr marL="91467" marR="91467" marT="45733" marB="45733" anchor="ctr">
                    <a:solidFill>
                      <a:schemeClr val="accent1"/>
                    </a:solidFill>
                  </a:tcPr>
                </a:tc>
                <a:tc>
                  <a:txBody>
                    <a:bodyPr/>
                    <a:lstStyle/>
                    <a:p>
                      <a:pPr marL="0" marR="0" lvl="0" indent="0" algn="ctr" rtl="0">
                        <a:spcBef>
                          <a:spcPts val="0"/>
                        </a:spcBef>
                        <a:spcAft>
                          <a:spcPts val="0"/>
                        </a:spcAft>
                        <a:buNone/>
                      </a:pPr>
                      <a:r>
                        <a:rPr lang="en" sz="2400" b="1">
                          <a:solidFill>
                            <a:schemeClr val="lt1"/>
                          </a:solidFill>
                        </a:rPr>
                        <a:t>V+BC (n=88)</a:t>
                      </a:r>
                      <a:endParaRPr sz="1500"/>
                    </a:p>
                  </a:txBody>
                  <a:tcPr marL="91467" marR="91467" marT="45733" marB="45733" anchor="ctr">
                    <a:solidFill>
                      <a:schemeClr val="accent1"/>
                    </a:solidFill>
                  </a:tcPr>
                </a:tc>
                <a:tc>
                  <a:txBody>
                    <a:bodyPr/>
                    <a:lstStyle/>
                    <a:p>
                      <a:pPr marL="0" marR="0" lvl="0" indent="0" algn="ctr" rtl="0">
                        <a:spcBef>
                          <a:spcPts val="0"/>
                        </a:spcBef>
                        <a:spcAft>
                          <a:spcPts val="0"/>
                        </a:spcAft>
                        <a:buNone/>
                      </a:pPr>
                      <a:r>
                        <a:rPr lang="en" sz="2400" b="1">
                          <a:solidFill>
                            <a:schemeClr val="lt1"/>
                          </a:solidFill>
                        </a:rPr>
                        <a:t>P+BC (n=87)</a:t>
                      </a:r>
                      <a:endParaRPr sz="1500"/>
                    </a:p>
                  </a:txBody>
                  <a:tcPr marL="91467" marR="91467" marT="45733" marB="45733" anchor="ctr">
                    <a:solidFill>
                      <a:schemeClr val="accent1"/>
                    </a:solidFill>
                  </a:tcPr>
                </a:tc>
                <a:tc>
                  <a:txBody>
                    <a:bodyPr/>
                    <a:lstStyle/>
                    <a:p>
                      <a:pPr marL="0" marR="0" lvl="0" indent="0" algn="ctr" rtl="0">
                        <a:spcBef>
                          <a:spcPts val="0"/>
                        </a:spcBef>
                        <a:spcAft>
                          <a:spcPts val="0"/>
                        </a:spcAft>
                        <a:buNone/>
                      </a:pPr>
                      <a:r>
                        <a:rPr lang="en" sz="2400" b="1">
                          <a:solidFill>
                            <a:schemeClr val="lt1"/>
                          </a:solidFill>
                        </a:rPr>
                        <a:t>EUC (n=86)</a:t>
                      </a:r>
                      <a:endParaRPr sz="1500"/>
                    </a:p>
                  </a:txBody>
                  <a:tcPr marL="91467" marR="91467" marT="45733" marB="45733" anchor="ctr">
                    <a:solidFill>
                      <a:schemeClr val="accent1"/>
                    </a:solidFill>
                  </a:tcPr>
                </a:tc>
                <a:tc>
                  <a:txBody>
                    <a:bodyPr/>
                    <a:lstStyle/>
                    <a:p>
                      <a:pPr marL="0" marR="0" lvl="0" indent="0" algn="ctr" rtl="0">
                        <a:spcBef>
                          <a:spcPts val="0"/>
                        </a:spcBef>
                        <a:spcAft>
                          <a:spcPts val="0"/>
                        </a:spcAft>
                        <a:buNone/>
                      </a:pPr>
                      <a:r>
                        <a:rPr lang="en" sz="2400" b="1">
                          <a:solidFill>
                            <a:schemeClr val="lt1"/>
                          </a:solidFill>
                        </a:rPr>
                        <a:t>OR </a:t>
                      </a:r>
                      <a:endParaRPr sz="1500"/>
                    </a:p>
                    <a:p>
                      <a:pPr marL="0" marR="0" lvl="0" indent="0" algn="ctr" rtl="0">
                        <a:spcBef>
                          <a:spcPts val="0"/>
                        </a:spcBef>
                        <a:spcAft>
                          <a:spcPts val="0"/>
                        </a:spcAft>
                        <a:buNone/>
                      </a:pPr>
                      <a:r>
                        <a:rPr lang="en" sz="2400" b="1">
                          <a:solidFill>
                            <a:schemeClr val="lt1"/>
                          </a:solidFill>
                        </a:rPr>
                        <a:t>(95% CI)</a:t>
                      </a:r>
                      <a:endParaRPr sz="1500"/>
                    </a:p>
                  </a:txBody>
                  <a:tcPr marL="91467" marR="91467" marT="45733" marB="45733" anchor="ctr">
                    <a:solidFill>
                      <a:schemeClr val="accent1"/>
                    </a:solidFill>
                  </a:tcPr>
                </a:tc>
                <a:tc>
                  <a:txBody>
                    <a:bodyPr/>
                    <a:lstStyle/>
                    <a:p>
                      <a:pPr marL="0" marR="0" lvl="0" indent="0" algn="ctr" rtl="0">
                        <a:spcBef>
                          <a:spcPts val="0"/>
                        </a:spcBef>
                        <a:spcAft>
                          <a:spcPts val="0"/>
                        </a:spcAft>
                        <a:buNone/>
                      </a:pPr>
                      <a:r>
                        <a:rPr lang="en" sz="2400" b="1">
                          <a:solidFill>
                            <a:schemeClr val="lt1"/>
                          </a:solidFill>
                        </a:rPr>
                        <a:t>p-value </a:t>
                      </a:r>
                      <a:endParaRPr sz="1500"/>
                    </a:p>
                  </a:txBody>
                  <a:tcPr marL="91467" marR="91467" marT="45733" marB="45733" anchor="ctr">
                    <a:solidFill>
                      <a:schemeClr val="accent1"/>
                    </a:solidFill>
                  </a:tcPr>
                </a:tc>
                <a:extLst>
                  <a:ext uri="{0D108BD9-81ED-4DB2-BD59-A6C34878D82A}">
                    <a16:rowId xmlns:a16="http://schemas.microsoft.com/office/drawing/2014/main" val="10001"/>
                  </a:ext>
                </a:extLst>
              </a:tr>
              <a:tr h="497867">
                <a:tc gridSpan="6">
                  <a:txBody>
                    <a:bodyPr/>
                    <a:lstStyle/>
                    <a:p>
                      <a:pPr marL="0" lvl="0" indent="0" algn="l" rtl="0">
                        <a:spcBef>
                          <a:spcPts val="0"/>
                        </a:spcBef>
                        <a:spcAft>
                          <a:spcPts val="0"/>
                        </a:spcAft>
                        <a:buNone/>
                      </a:pPr>
                      <a:r>
                        <a:rPr lang="en" sz="2700" b="1">
                          <a:solidFill>
                            <a:schemeClr val="dk1"/>
                          </a:solidFill>
                          <a:latin typeface="Calibri"/>
                          <a:ea typeface="Calibri"/>
                          <a:cs typeface="Calibri"/>
                          <a:sym typeface="Calibri"/>
                        </a:rPr>
                        <a:t>Primary Outcome:</a:t>
                      </a:r>
                      <a:endParaRPr sz="1700">
                        <a:solidFill>
                          <a:schemeClr val="dk1"/>
                        </a:solidFill>
                        <a:latin typeface="Calibri"/>
                        <a:ea typeface="Calibri"/>
                        <a:cs typeface="Calibri"/>
                        <a:sym typeface="Calibri"/>
                      </a:endParaRPr>
                    </a:p>
                  </a:txBody>
                  <a:tcPr marL="121920" marR="121920" marT="60960" marB="6096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27787">
                <a:tc>
                  <a:txBody>
                    <a:bodyPr/>
                    <a:lstStyle/>
                    <a:p>
                      <a:pPr marL="0" marR="0" lvl="0" indent="0" algn="l" rtl="0">
                        <a:spcBef>
                          <a:spcPts val="0"/>
                        </a:spcBef>
                        <a:spcAft>
                          <a:spcPts val="0"/>
                        </a:spcAft>
                        <a:buNone/>
                      </a:pPr>
                      <a:r>
                        <a:rPr lang="en" sz="2700" b="1"/>
                        <a:t>Continuous Abstinence </a:t>
                      </a:r>
                      <a:endParaRPr sz="2700" b="1"/>
                    </a:p>
                    <a:p>
                      <a:pPr marL="0" marR="0" lvl="0" indent="0" algn="l" rtl="0">
                        <a:spcBef>
                          <a:spcPts val="0"/>
                        </a:spcBef>
                        <a:spcAft>
                          <a:spcPts val="0"/>
                        </a:spcAft>
                        <a:buNone/>
                      </a:pPr>
                      <a:r>
                        <a:rPr lang="en" sz="2700" b="1"/>
                        <a:t>Treatment Weeks 9-12</a:t>
                      </a:r>
                      <a:endParaRPr sz="1700"/>
                    </a:p>
                    <a:p>
                      <a:pPr marL="0" marR="0" lvl="0" indent="0" algn="l" rtl="0">
                        <a:spcBef>
                          <a:spcPts val="0"/>
                        </a:spcBef>
                        <a:spcAft>
                          <a:spcPts val="0"/>
                        </a:spcAft>
                        <a:buNone/>
                      </a:pPr>
                      <a:endParaRPr sz="1500" b="1"/>
                    </a:p>
                  </a:txBody>
                  <a:tcPr marL="91467" marR="91467" marT="45733" marB="45733"/>
                </a:tc>
                <a:tc>
                  <a:txBody>
                    <a:bodyPr/>
                    <a:lstStyle/>
                    <a:p>
                      <a:pPr marL="0" marR="0" lvl="0" indent="0" algn="ctr" rtl="0">
                        <a:spcBef>
                          <a:spcPts val="0"/>
                        </a:spcBef>
                        <a:spcAft>
                          <a:spcPts val="0"/>
                        </a:spcAft>
                        <a:buNone/>
                      </a:pPr>
                      <a:r>
                        <a:rPr lang="en" sz="3300"/>
                        <a:t>51%</a:t>
                      </a:r>
                      <a:endParaRPr sz="2400"/>
                    </a:p>
                  </a:txBody>
                  <a:tcPr marL="91467" marR="91467" marT="45733" marB="45733" anchor="ctr"/>
                </a:tc>
                <a:tc>
                  <a:txBody>
                    <a:bodyPr/>
                    <a:lstStyle/>
                    <a:p>
                      <a:pPr marL="0" marR="0" lvl="0" indent="0" algn="ctr" rtl="0">
                        <a:spcBef>
                          <a:spcPts val="0"/>
                        </a:spcBef>
                        <a:spcAft>
                          <a:spcPts val="0"/>
                        </a:spcAft>
                        <a:buNone/>
                      </a:pPr>
                      <a:r>
                        <a:rPr lang="en" sz="3300"/>
                        <a:t>14%</a:t>
                      </a:r>
                      <a:endParaRPr sz="2400"/>
                    </a:p>
                  </a:txBody>
                  <a:tcPr marL="91467" marR="91467" marT="45733" marB="45733" anchor="ctr"/>
                </a:tc>
                <a:tc>
                  <a:txBody>
                    <a:bodyPr/>
                    <a:lstStyle/>
                    <a:p>
                      <a:pPr marL="0" marR="0" lvl="0" indent="0" algn="ctr" rtl="0">
                        <a:spcBef>
                          <a:spcPts val="0"/>
                        </a:spcBef>
                        <a:spcAft>
                          <a:spcPts val="0"/>
                        </a:spcAft>
                        <a:buNone/>
                      </a:pPr>
                      <a:r>
                        <a:rPr lang="en" sz="3300"/>
                        <a:t>6%</a:t>
                      </a:r>
                      <a:endParaRPr sz="2400"/>
                    </a:p>
                  </a:txBody>
                  <a:tcPr marL="91467" marR="91467" marT="45733" marB="45733" anchor="ctr"/>
                </a:tc>
                <a:tc>
                  <a:txBody>
                    <a:bodyPr/>
                    <a:lstStyle/>
                    <a:p>
                      <a:pPr marL="0" marR="0" lvl="0" indent="0" algn="ctr" rtl="0">
                        <a:spcBef>
                          <a:spcPts val="0"/>
                        </a:spcBef>
                        <a:spcAft>
                          <a:spcPts val="0"/>
                        </a:spcAft>
                        <a:buNone/>
                      </a:pPr>
                      <a:r>
                        <a:rPr lang="en" sz="2400"/>
                        <a:t>6.5</a:t>
                      </a:r>
                      <a:endParaRPr sz="1500"/>
                    </a:p>
                    <a:p>
                      <a:pPr marL="0" marR="0" lvl="0" indent="0" algn="ctr" rtl="0">
                        <a:spcBef>
                          <a:spcPts val="0"/>
                        </a:spcBef>
                        <a:spcAft>
                          <a:spcPts val="0"/>
                        </a:spcAft>
                        <a:buNone/>
                      </a:pPr>
                      <a:r>
                        <a:rPr lang="en" sz="2400"/>
                        <a:t>(3.0, 13.9)</a:t>
                      </a:r>
                      <a:endParaRPr sz="1500"/>
                    </a:p>
                  </a:txBody>
                  <a:tcPr marL="91467" marR="91467" marT="45733" marB="45733" anchor="ctr"/>
                </a:tc>
                <a:tc>
                  <a:txBody>
                    <a:bodyPr/>
                    <a:lstStyle/>
                    <a:p>
                      <a:pPr marL="0" marR="0" lvl="0" indent="0" algn="ctr" rtl="0">
                        <a:spcBef>
                          <a:spcPts val="0"/>
                        </a:spcBef>
                        <a:spcAft>
                          <a:spcPts val="0"/>
                        </a:spcAft>
                        <a:buNone/>
                      </a:pPr>
                      <a:r>
                        <a:rPr lang="en" sz="2400"/>
                        <a:t>p &lt; 0.001</a:t>
                      </a:r>
                      <a:endParaRPr sz="1500"/>
                    </a:p>
                  </a:txBody>
                  <a:tcPr marL="91467" marR="91467" marT="45733" marB="45733" anchor="ctr"/>
                </a:tc>
                <a:extLst>
                  <a:ext uri="{0D108BD9-81ED-4DB2-BD59-A6C34878D82A}">
                    <a16:rowId xmlns:a16="http://schemas.microsoft.com/office/drawing/2014/main" val="10003"/>
                  </a:ext>
                </a:extLst>
              </a:tr>
              <a:tr h="497867">
                <a:tc gridSpan="6">
                  <a:txBody>
                    <a:bodyPr/>
                    <a:lstStyle/>
                    <a:p>
                      <a:pPr marL="0" lvl="0" indent="0" algn="l" rtl="0">
                        <a:spcBef>
                          <a:spcPts val="0"/>
                        </a:spcBef>
                        <a:spcAft>
                          <a:spcPts val="0"/>
                        </a:spcAft>
                        <a:buNone/>
                      </a:pPr>
                      <a:r>
                        <a:rPr lang="en" sz="2700" b="1">
                          <a:solidFill>
                            <a:schemeClr val="dk1"/>
                          </a:solidFill>
                          <a:latin typeface="Calibri"/>
                          <a:ea typeface="Calibri"/>
                          <a:cs typeface="Calibri"/>
                          <a:sym typeface="Calibri"/>
                        </a:rPr>
                        <a:t>Secondary Outcomes:</a:t>
                      </a:r>
                      <a:endParaRPr sz="1700">
                        <a:solidFill>
                          <a:schemeClr val="dk1"/>
                        </a:solidFill>
                        <a:latin typeface="Calibri"/>
                        <a:ea typeface="Calibri"/>
                        <a:cs typeface="Calibri"/>
                        <a:sym typeface="Calibri"/>
                      </a:endParaRPr>
                    </a:p>
                  </a:txBody>
                  <a:tcPr marL="121920" marR="121920" marT="60960" marB="6096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127787">
                <a:tc>
                  <a:txBody>
                    <a:bodyPr/>
                    <a:lstStyle/>
                    <a:p>
                      <a:pPr marL="0" marR="0" lvl="0" indent="0" algn="l" rtl="0">
                        <a:spcBef>
                          <a:spcPts val="0"/>
                        </a:spcBef>
                        <a:spcAft>
                          <a:spcPts val="0"/>
                        </a:spcAft>
                        <a:buNone/>
                      </a:pPr>
                      <a:r>
                        <a:rPr lang="en" sz="2700" b="1"/>
                        <a:t>Continuous Abstinence </a:t>
                      </a:r>
                      <a:endParaRPr sz="1700"/>
                    </a:p>
                    <a:p>
                      <a:pPr marL="0" marR="0" lvl="0" indent="0" algn="l" rtl="0">
                        <a:spcBef>
                          <a:spcPts val="0"/>
                        </a:spcBef>
                        <a:spcAft>
                          <a:spcPts val="0"/>
                        </a:spcAft>
                        <a:buNone/>
                      </a:pPr>
                      <a:r>
                        <a:rPr lang="en" sz="2700" b="1"/>
                        <a:t>Weeks 9-24 </a:t>
                      </a:r>
                      <a:endParaRPr sz="1700"/>
                    </a:p>
                    <a:p>
                      <a:pPr marL="0" marR="0" lvl="0" indent="0" algn="l" rtl="0">
                        <a:spcBef>
                          <a:spcPts val="0"/>
                        </a:spcBef>
                        <a:spcAft>
                          <a:spcPts val="0"/>
                        </a:spcAft>
                        <a:buNone/>
                      </a:pPr>
                      <a:endParaRPr sz="1500" b="1"/>
                    </a:p>
                  </a:txBody>
                  <a:tcPr marL="91467" marR="91467" marT="45733" marB="45733"/>
                </a:tc>
                <a:tc>
                  <a:txBody>
                    <a:bodyPr/>
                    <a:lstStyle/>
                    <a:p>
                      <a:pPr marL="0" marR="0" lvl="0" indent="0" algn="ctr" rtl="0">
                        <a:spcBef>
                          <a:spcPts val="0"/>
                        </a:spcBef>
                        <a:spcAft>
                          <a:spcPts val="0"/>
                        </a:spcAft>
                        <a:buNone/>
                      </a:pPr>
                      <a:r>
                        <a:rPr lang="en" sz="3300"/>
                        <a:t>28%</a:t>
                      </a:r>
                      <a:endParaRPr sz="2400"/>
                    </a:p>
                  </a:txBody>
                  <a:tcPr marL="91467" marR="91467" marT="45733" marB="45733" anchor="ctr"/>
                </a:tc>
                <a:tc>
                  <a:txBody>
                    <a:bodyPr/>
                    <a:lstStyle/>
                    <a:p>
                      <a:pPr marL="0" marR="0" lvl="0" indent="0" algn="ctr" rtl="0">
                        <a:spcBef>
                          <a:spcPts val="0"/>
                        </a:spcBef>
                        <a:spcAft>
                          <a:spcPts val="0"/>
                        </a:spcAft>
                        <a:buNone/>
                      </a:pPr>
                      <a:r>
                        <a:rPr lang="en" sz="3300"/>
                        <a:t>7%</a:t>
                      </a:r>
                      <a:endParaRPr sz="2400"/>
                    </a:p>
                  </a:txBody>
                  <a:tcPr marL="91467" marR="91467" marT="45733" marB="45733" anchor="ctr"/>
                </a:tc>
                <a:tc>
                  <a:txBody>
                    <a:bodyPr/>
                    <a:lstStyle/>
                    <a:p>
                      <a:pPr marL="0" marR="0" lvl="0" indent="0" algn="ctr" rtl="0">
                        <a:spcBef>
                          <a:spcPts val="0"/>
                        </a:spcBef>
                        <a:spcAft>
                          <a:spcPts val="0"/>
                        </a:spcAft>
                        <a:buNone/>
                      </a:pPr>
                      <a:r>
                        <a:rPr lang="en" sz="3300"/>
                        <a:t>4%</a:t>
                      </a:r>
                      <a:endParaRPr sz="2400"/>
                    </a:p>
                  </a:txBody>
                  <a:tcPr marL="91467" marR="91467" marT="45733" marB="45733" anchor="ctr"/>
                </a:tc>
                <a:tc>
                  <a:txBody>
                    <a:bodyPr/>
                    <a:lstStyle/>
                    <a:p>
                      <a:pPr marL="0" marR="0" lvl="0" indent="0" algn="ctr" rtl="0">
                        <a:spcBef>
                          <a:spcPts val="0"/>
                        </a:spcBef>
                        <a:spcAft>
                          <a:spcPts val="0"/>
                        </a:spcAft>
                        <a:buNone/>
                      </a:pPr>
                      <a:r>
                        <a:rPr lang="en" sz="2400"/>
                        <a:t>5.6</a:t>
                      </a:r>
                      <a:endParaRPr sz="1500"/>
                    </a:p>
                    <a:p>
                      <a:pPr marL="0" marR="0" lvl="0" indent="0" algn="ctr" rtl="0">
                        <a:spcBef>
                          <a:spcPts val="0"/>
                        </a:spcBef>
                        <a:spcAft>
                          <a:spcPts val="0"/>
                        </a:spcAft>
                        <a:buNone/>
                      </a:pPr>
                      <a:r>
                        <a:rPr lang="en" sz="2400"/>
                        <a:t>(2.0, 15.6)</a:t>
                      </a:r>
                      <a:endParaRPr sz="1500"/>
                    </a:p>
                  </a:txBody>
                  <a:tcPr marL="91467" marR="91467" marT="45733" marB="45733" anchor="ctr"/>
                </a:tc>
                <a:tc>
                  <a:txBody>
                    <a:bodyPr/>
                    <a:lstStyle/>
                    <a:p>
                      <a:pPr marL="0" marR="0" lvl="0" indent="0" algn="ctr" rtl="0">
                        <a:spcBef>
                          <a:spcPts val="0"/>
                        </a:spcBef>
                        <a:spcAft>
                          <a:spcPts val="0"/>
                        </a:spcAft>
                        <a:buNone/>
                      </a:pPr>
                      <a:r>
                        <a:rPr lang="en" sz="2400"/>
                        <a:t>p = 0.001</a:t>
                      </a:r>
                      <a:endParaRPr sz="1500"/>
                    </a:p>
                  </a:txBody>
                  <a:tcPr marL="91467" marR="91467" marT="45733" marB="45733" anchor="ctr"/>
                </a:tc>
                <a:extLst>
                  <a:ext uri="{0D108BD9-81ED-4DB2-BD59-A6C34878D82A}">
                    <a16:rowId xmlns:a16="http://schemas.microsoft.com/office/drawing/2014/main" val="10005"/>
                  </a:ext>
                </a:extLst>
              </a:tr>
              <a:tr h="904267">
                <a:tc>
                  <a:txBody>
                    <a:bodyPr/>
                    <a:lstStyle/>
                    <a:p>
                      <a:pPr marL="0" marR="0" lvl="0" indent="0" algn="l" rtl="0">
                        <a:spcBef>
                          <a:spcPts val="0"/>
                        </a:spcBef>
                        <a:spcAft>
                          <a:spcPts val="0"/>
                        </a:spcAft>
                        <a:buNone/>
                      </a:pPr>
                      <a:r>
                        <a:rPr lang="en" sz="2700" b="1"/>
                        <a:t>7-day Point Prevalence Abstinence at Week 12</a:t>
                      </a:r>
                      <a:endParaRPr sz="1700"/>
                    </a:p>
                  </a:txBody>
                  <a:tcPr marL="91467" marR="91467" marT="45733" marB="45733"/>
                </a:tc>
                <a:tc>
                  <a:txBody>
                    <a:bodyPr/>
                    <a:lstStyle/>
                    <a:p>
                      <a:pPr marL="0" marR="0" lvl="0" indent="0" algn="ctr" rtl="0">
                        <a:spcBef>
                          <a:spcPts val="0"/>
                        </a:spcBef>
                        <a:spcAft>
                          <a:spcPts val="0"/>
                        </a:spcAft>
                        <a:buNone/>
                      </a:pPr>
                      <a:r>
                        <a:rPr lang="en" sz="3300"/>
                        <a:t>68%</a:t>
                      </a:r>
                      <a:endParaRPr sz="2400"/>
                    </a:p>
                  </a:txBody>
                  <a:tcPr marL="91467" marR="91467" marT="45733" marB="45733" anchor="ctr"/>
                </a:tc>
                <a:tc>
                  <a:txBody>
                    <a:bodyPr/>
                    <a:lstStyle/>
                    <a:p>
                      <a:pPr marL="0" marR="0" lvl="0" indent="0" algn="ctr" rtl="0">
                        <a:spcBef>
                          <a:spcPts val="0"/>
                        </a:spcBef>
                        <a:spcAft>
                          <a:spcPts val="0"/>
                        </a:spcAft>
                        <a:buNone/>
                      </a:pPr>
                      <a:r>
                        <a:rPr lang="en" sz="3300"/>
                        <a:t>25%</a:t>
                      </a:r>
                      <a:endParaRPr sz="2400"/>
                    </a:p>
                  </a:txBody>
                  <a:tcPr marL="91467" marR="91467" marT="45733" marB="45733" anchor="ctr"/>
                </a:tc>
                <a:tc>
                  <a:txBody>
                    <a:bodyPr/>
                    <a:lstStyle/>
                    <a:p>
                      <a:pPr marL="0" marR="0" lvl="0" indent="0" algn="ctr" rtl="0">
                        <a:spcBef>
                          <a:spcPts val="0"/>
                        </a:spcBef>
                        <a:spcAft>
                          <a:spcPts val="0"/>
                        </a:spcAft>
                        <a:buNone/>
                      </a:pPr>
                      <a:r>
                        <a:rPr lang="en" sz="3300"/>
                        <a:t>15%</a:t>
                      </a:r>
                      <a:endParaRPr sz="2400"/>
                    </a:p>
                  </a:txBody>
                  <a:tcPr marL="91467" marR="91467" marT="45733" marB="45733" anchor="ctr"/>
                </a:tc>
                <a:tc>
                  <a:txBody>
                    <a:bodyPr/>
                    <a:lstStyle/>
                    <a:p>
                      <a:pPr marL="0" marR="0" lvl="0" indent="0" algn="ctr" rtl="0">
                        <a:spcBef>
                          <a:spcPts val="0"/>
                        </a:spcBef>
                        <a:spcAft>
                          <a:spcPts val="0"/>
                        </a:spcAft>
                        <a:buNone/>
                      </a:pPr>
                      <a:r>
                        <a:rPr lang="en" sz="2400"/>
                        <a:t>6.2</a:t>
                      </a:r>
                      <a:endParaRPr sz="1500"/>
                    </a:p>
                    <a:p>
                      <a:pPr marL="0" marR="0" lvl="0" indent="0" algn="ctr" rtl="0">
                        <a:spcBef>
                          <a:spcPts val="0"/>
                        </a:spcBef>
                        <a:spcAft>
                          <a:spcPts val="0"/>
                        </a:spcAft>
                        <a:buNone/>
                      </a:pPr>
                      <a:r>
                        <a:rPr lang="en" sz="2400"/>
                        <a:t>(3.1, 12.3)</a:t>
                      </a:r>
                      <a:endParaRPr sz="1500"/>
                    </a:p>
                  </a:txBody>
                  <a:tcPr marL="91467" marR="91467" marT="45733" marB="45733" anchor="ctr"/>
                </a:tc>
                <a:tc>
                  <a:txBody>
                    <a:bodyPr/>
                    <a:lstStyle/>
                    <a:p>
                      <a:pPr marL="0" marR="0" lvl="0" indent="0" algn="ctr" rtl="0">
                        <a:spcBef>
                          <a:spcPts val="0"/>
                        </a:spcBef>
                        <a:spcAft>
                          <a:spcPts val="0"/>
                        </a:spcAft>
                        <a:buNone/>
                      </a:pPr>
                      <a:r>
                        <a:rPr lang="en" sz="2400"/>
                        <a:t>p &lt; 0.001</a:t>
                      </a:r>
                      <a:endParaRPr sz="1500"/>
                    </a:p>
                  </a:txBody>
                  <a:tcPr marL="91467" marR="91467" marT="45733" marB="45733"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8016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8"/>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Adherence to Study Interventions</a:t>
            </a:r>
            <a:endParaRPr sz="4267" b="1"/>
          </a:p>
        </p:txBody>
      </p:sp>
      <p:graphicFrame>
        <p:nvGraphicFramePr>
          <p:cNvPr id="632" name="Google Shape;632;p88"/>
          <p:cNvGraphicFramePr/>
          <p:nvPr/>
        </p:nvGraphicFramePr>
        <p:xfrm>
          <a:off x="185334" y="1204213"/>
          <a:ext cx="11821333" cy="5647607"/>
        </p:xfrm>
        <a:graphic>
          <a:graphicData uri="http://schemas.openxmlformats.org/drawingml/2006/table">
            <a:tbl>
              <a:tblPr firstRow="1" bandRow="1">
                <a:noFill/>
              </a:tblPr>
              <a:tblGrid>
                <a:gridCol w="5410533">
                  <a:extLst>
                    <a:ext uri="{9D8B030D-6E8A-4147-A177-3AD203B41FA5}">
                      <a16:colId xmlns:a16="http://schemas.microsoft.com/office/drawing/2014/main" val="20000"/>
                    </a:ext>
                  </a:extLst>
                </a:gridCol>
                <a:gridCol w="2085400">
                  <a:extLst>
                    <a:ext uri="{9D8B030D-6E8A-4147-A177-3AD203B41FA5}">
                      <a16:colId xmlns:a16="http://schemas.microsoft.com/office/drawing/2014/main" val="20001"/>
                    </a:ext>
                  </a:extLst>
                </a:gridCol>
                <a:gridCol w="2372767">
                  <a:extLst>
                    <a:ext uri="{9D8B030D-6E8A-4147-A177-3AD203B41FA5}">
                      <a16:colId xmlns:a16="http://schemas.microsoft.com/office/drawing/2014/main" val="20002"/>
                    </a:ext>
                  </a:extLst>
                </a:gridCol>
                <a:gridCol w="1952633">
                  <a:extLst>
                    <a:ext uri="{9D8B030D-6E8A-4147-A177-3AD203B41FA5}">
                      <a16:colId xmlns:a16="http://schemas.microsoft.com/office/drawing/2014/main" val="20003"/>
                    </a:ext>
                  </a:extLst>
                </a:gridCol>
              </a:tblGrid>
              <a:tr h="774367">
                <a:tc>
                  <a:txBody>
                    <a:bodyPr/>
                    <a:lstStyle/>
                    <a:p>
                      <a:pPr marL="0" marR="0" lvl="0" indent="0" algn="ctr" rtl="0">
                        <a:spcBef>
                          <a:spcPts val="0"/>
                        </a:spcBef>
                        <a:spcAft>
                          <a:spcPts val="0"/>
                        </a:spcAft>
                        <a:buNone/>
                      </a:pPr>
                      <a:endParaRPr sz="2400" b="1" u="none" strike="noStrike" cap="none"/>
                    </a:p>
                  </a:txBody>
                  <a:tcPr marL="91467" marR="91467" marT="45733" marB="45733" anchor="ctr"/>
                </a:tc>
                <a:tc>
                  <a:txBody>
                    <a:bodyPr/>
                    <a:lstStyle/>
                    <a:p>
                      <a:pPr marL="0" marR="0" lvl="0" indent="0" algn="ctr" rtl="0">
                        <a:spcBef>
                          <a:spcPts val="0"/>
                        </a:spcBef>
                        <a:spcAft>
                          <a:spcPts val="0"/>
                        </a:spcAft>
                        <a:buNone/>
                      </a:pPr>
                      <a:r>
                        <a:rPr lang="en" sz="2400" b="1" u="none" strike="noStrike" cap="none"/>
                        <a:t>Varenicline</a:t>
                      </a:r>
                      <a:endParaRPr sz="1500"/>
                    </a:p>
                  </a:txBody>
                  <a:tcPr marL="91467" marR="91467" marT="45733" marB="45733" anchor="ctr"/>
                </a:tc>
                <a:tc>
                  <a:txBody>
                    <a:bodyPr/>
                    <a:lstStyle/>
                    <a:p>
                      <a:pPr marL="0" marR="0" lvl="0" indent="0" algn="ctr" rtl="0">
                        <a:spcBef>
                          <a:spcPts val="0"/>
                        </a:spcBef>
                        <a:spcAft>
                          <a:spcPts val="0"/>
                        </a:spcAft>
                        <a:buNone/>
                      </a:pPr>
                      <a:r>
                        <a:rPr lang="en" sz="2400" b="1" u="none" strike="noStrike" cap="none"/>
                        <a:t>Placebo </a:t>
                      </a:r>
                      <a:endParaRPr sz="1500"/>
                    </a:p>
                  </a:txBody>
                  <a:tcPr marL="91467" marR="91467" marT="45733" marB="45733" anchor="ctr"/>
                </a:tc>
                <a:tc>
                  <a:txBody>
                    <a:bodyPr/>
                    <a:lstStyle/>
                    <a:p>
                      <a:pPr marL="0" marR="0" lvl="0" indent="0" algn="ctr" rtl="0">
                        <a:spcBef>
                          <a:spcPts val="0"/>
                        </a:spcBef>
                        <a:spcAft>
                          <a:spcPts val="0"/>
                        </a:spcAft>
                        <a:buNone/>
                      </a:pPr>
                      <a:r>
                        <a:rPr lang="en" sz="2400" b="1" u="none" strike="noStrike" cap="none"/>
                        <a:t>EUC</a:t>
                      </a:r>
                      <a:endParaRPr sz="1500"/>
                    </a:p>
                  </a:txBody>
                  <a:tcPr marL="91467" marR="91467" marT="45733" marB="45733" anchor="ctr"/>
                </a:tc>
                <a:extLst>
                  <a:ext uri="{0D108BD9-81ED-4DB2-BD59-A6C34878D82A}">
                    <a16:rowId xmlns:a16="http://schemas.microsoft.com/office/drawing/2014/main" val="10000"/>
                  </a:ext>
                </a:extLst>
              </a:tr>
              <a:tr h="944907">
                <a:tc>
                  <a:txBody>
                    <a:bodyPr/>
                    <a:lstStyle/>
                    <a:p>
                      <a:pPr marL="0" marR="0" lvl="0" indent="0" algn="l" rtl="0">
                        <a:spcBef>
                          <a:spcPts val="0"/>
                        </a:spcBef>
                        <a:spcAft>
                          <a:spcPts val="0"/>
                        </a:spcAft>
                        <a:buNone/>
                      </a:pPr>
                      <a:r>
                        <a:rPr lang="en" sz="2700" b="1" u="none" strike="noStrike" cap="none"/>
                        <a:t>Study </a:t>
                      </a:r>
                      <a:r>
                        <a:rPr lang="en" sz="2700" b="1"/>
                        <a:t>D</a:t>
                      </a:r>
                      <a:r>
                        <a:rPr lang="en" sz="2700" b="1" u="none" strike="noStrike" cap="none"/>
                        <a:t>rug </a:t>
                      </a:r>
                      <a:r>
                        <a:rPr lang="en" sz="2700" b="1"/>
                        <a:t>A</a:t>
                      </a:r>
                      <a:r>
                        <a:rPr lang="en" sz="2700" b="1" u="none" strike="noStrike" cap="none"/>
                        <a:t>dherence </a:t>
                      </a:r>
                      <a:r>
                        <a:rPr lang="en" sz="2700" b="1"/>
                        <a:t>by P</a:t>
                      </a:r>
                      <a:r>
                        <a:rPr lang="en" sz="2700" b="1" u="none" strike="noStrike" cap="none"/>
                        <a:t>ill </a:t>
                      </a:r>
                      <a:r>
                        <a:rPr lang="en" sz="2700" b="1"/>
                        <a:t>C</a:t>
                      </a:r>
                      <a:r>
                        <a:rPr lang="en" sz="2700" b="1" u="none" strike="noStrike" cap="none"/>
                        <a:t>ounts</a:t>
                      </a:r>
                      <a:endParaRPr sz="1700"/>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7</a:t>
                      </a:r>
                      <a:r>
                        <a:rPr lang="en" sz="2800"/>
                        <a:t>3</a:t>
                      </a:r>
                      <a:r>
                        <a:rPr lang="en" sz="2800">
                          <a:latin typeface="Calibri"/>
                          <a:ea typeface="Calibri"/>
                          <a:cs typeface="Calibri"/>
                          <a:sym typeface="Calibri"/>
                        </a:rPr>
                        <a:t>% of doses </a:t>
                      </a:r>
                      <a:endParaRPr sz="2800"/>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6</a:t>
                      </a:r>
                      <a:r>
                        <a:rPr lang="en" sz="2800"/>
                        <a:t>4</a:t>
                      </a:r>
                      <a:r>
                        <a:rPr lang="en" sz="2800">
                          <a:latin typeface="Calibri"/>
                          <a:ea typeface="Calibri"/>
                          <a:cs typeface="Calibri"/>
                          <a:sym typeface="Calibri"/>
                        </a:rPr>
                        <a:t>% of doses </a:t>
                      </a:r>
                      <a:endParaRPr sz="2800"/>
                    </a:p>
                  </a:txBody>
                  <a:tcPr marL="91467" marR="91467" marT="45733" marB="45733" anchor="ctr"/>
                </a:tc>
                <a:tc>
                  <a:txBody>
                    <a:bodyPr/>
                    <a:lstStyle/>
                    <a:p>
                      <a:pPr marL="0" marR="0" lvl="0" indent="0" algn="ctr" rtl="0">
                        <a:spcBef>
                          <a:spcPts val="0"/>
                        </a:spcBef>
                        <a:spcAft>
                          <a:spcPts val="0"/>
                        </a:spcAft>
                        <a:buNone/>
                      </a:pPr>
                      <a:r>
                        <a:rPr lang="en" sz="2800"/>
                        <a:t>----------</a:t>
                      </a:r>
                      <a:endParaRPr sz="1900"/>
                    </a:p>
                  </a:txBody>
                  <a:tcPr marL="91467" marR="91467" marT="45733" marB="45733" anchor="ctr"/>
                </a:tc>
                <a:extLst>
                  <a:ext uri="{0D108BD9-81ED-4DB2-BD59-A6C34878D82A}">
                    <a16:rowId xmlns:a16="http://schemas.microsoft.com/office/drawing/2014/main" val="10001"/>
                  </a:ext>
                </a:extLst>
              </a:tr>
              <a:tr h="944907">
                <a:tc>
                  <a:txBody>
                    <a:bodyPr/>
                    <a:lstStyle/>
                    <a:p>
                      <a:pPr marL="0" marR="0" lvl="0" indent="0" algn="l" rtl="0">
                        <a:lnSpc>
                          <a:spcPct val="100000"/>
                        </a:lnSpc>
                        <a:spcBef>
                          <a:spcPts val="0"/>
                        </a:spcBef>
                        <a:spcAft>
                          <a:spcPts val="0"/>
                        </a:spcAft>
                        <a:buClr>
                          <a:schemeClr val="dk1"/>
                        </a:buClr>
                        <a:buSzPts val="1800"/>
                        <a:buFont typeface="Calibri"/>
                        <a:buNone/>
                      </a:pPr>
                      <a:r>
                        <a:rPr lang="en" sz="2700" b="1"/>
                        <a:t>Study Drug Adherence by </a:t>
                      </a:r>
                      <a:r>
                        <a:rPr lang="en" sz="2700" b="1">
                          <a:latin typeface="Calibri"/>
                          <a:ea typeface="Calibri"/>
                          <a:cs typeface="Calibri"/>
                          <a:sym typeface="Calibri"/>
                        </a:rPr>
                        <a:t>Video </a:t>
                      </a:r>
                      <a:endParaRPr sz="1700"/>
                    </a:p>
                  </a:txBody>
                  <a:tcPr marL="91467" marR="91467" marT="45733" marB="45733"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 sz="2800">
                          <a:latin typeface="Calibri"/>
                          <a:ea typeface="Calibri"/>
                          <a:cs typeface="Calibri"/>
                          <a:sym typeface="Calibri"/>
                        </a:rPr>
                        <a:t>52% of doses </a:t>
                      </a:r>
                      <a:endParaRPr sz="1900"/>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4</a:t>
                      </a:r>
                      <a:r>
                        <a:rPr lang="en" sz="2800"/>
                        <a:t>2</a:t>
                      </a:r>
                      <a:r>
                        <a:rPr lang="en" sz="2800">
                          <a:latin typeface="Calibri"/>
                          <a:ea typeface="Calibri"/>
                          <a:cs typeface="Calibri"/>
                          <a:sym typeface="Calibri"/>
                        </a:rPr>
                        <a:t>% of doses </a:t>
                      </a:r>
                      <a:endParaRPr sz="2800"/>
                    </a:p>
                  </a:txBody>
                  <a:tcPr marL="91467" marR="91467" marT="45733" marB="45733"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 sz="2800"/>
                        <a:t>----------</a:t>
                      </a:r>
                      <a:endParaRPr sz="1900"/>
                    </a:p>
                  </a:txBody>
                  <a:tcPr marL="91467" marR="91467" marT="45733" marB="45733" anchor="ctr"/>
                </a:tc>
                <a:extLst>
                  <a:ext uri="{0D108BD9-81ED-4DB2-BD59-A6C34878D82A}">
                    <a16:rowId xmlns:a16="http://schemas.microsoft.com/office/drawing/2014/main" val="10002"/>
                  </a:ext>
                </a:extLst>
              </a:tr>
              <a:tr h="774367">
                <a:tc>
                  <a:txBody>
                    <a:bodyPr/>
                    <a:lstStyle/>
                    <a:p>
                      <a:pPr marL="0" marR="0" lvl="0" indent="0" algn="l" rtl="0">
                        <a:spcBef>
                          <a:spcPts val="0"/>
                        </a:spcBef>
                        <a:spcAft>
                          <a:spcPts val="0"/>
                        </a:spcAft>
                        <a:buNone/>
                      </a:pPr>
                      <a:r>
                        <a:rPr lang="en" sz="2700" b="1">
                          <a:latin typeface="Calibri"/>
                          <a:ea typeface="Calibri"/>
                          <a:cs typeface="Calibri"/>
                          <a:sym typeface="Calibri"/>
                        </a:rPr>
                        <a:t>CBT </a:t>
                      </a:r>
                      <a:r>
                        <a:rPr lang="en" sz="2700" b="1"/>
                        <a:t>A</a:t>
                      </a:r>
                      <a:r>
                        <a:rPr lang="en" sz="2700" b="1">
                          <a:latin typeface="Calibri"/>
                          <a:ea typeface="Calibri"/>
                          <a:cs typeface="Calibri"/>
                          <a:sym typeface="Calibri"/>
                        </a:rPr>
                        <a:t>ttendance </a:t>
                      </a:r>
                      <a:r>
                        <a:rPr lang="en" sz="2700" b="1"/>
                        <a:t>Percent of</a:t>
                      </a:r>
                      <a:r>
                        <a:rPr lang="en" sz="2700" b="1">
                          <a:latin typeface="Calibri"/>
                          <a:ea typeface="Calibri"/>
                          <a:cs typeface="Calibri"/>
                          <a:sym typeface="Calibri"/>
                        </a:rPr>
                        <a:t> </a:t>
                      </a:r>
                      <a:r>
                        <a:rPr lang="en" sz="2700" b="1"/>
                        <a:t>S</a:t>
                      </a:r>
                      <a:r>
                        <a:rPr lang="en" sz="2700" b="1">
                          <a:latin typeface="Calibri"/>
                          <a:ea typeface="Calibri"/>
                          <a:cs typeface="Calibri"/>
                          <a:sym typeface="Calibri"/>
                        </a:rPr>
                        <a:t>essions</a:t>
                      </a:r>
                      <a:endParaRPr sz="2700" b="1"/>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83.8%</a:t>
                      </a:r>
                      <a:endParaRPr sz="2800"/>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65.8%</a:t>
                      </a:r>
                      <a:endParaRPr sz="2800"/>
                    </a:p>
                  </a:txBody>
                  <a:tcPr marL="91467" marR="91467" marT="45733" marB="45733"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 sz="2800"/>
                        <a:t>----------</a:t>
                      </a:r>
                      <a:endParaRPr sz="1900"/>
                    </a:p>
                  </a:txBody>
                  <a:tcPr marL="91467" marR="91467" marT="45733" marB="45733" anchor="ctr"/>
                </a:tc>
                <a:extLst>
                  <a:ext uri="{0D108BD9-81ED-4DB2-BD59-A6C34878D82A}">
                    <a16:rowId xmlns:a16="http://schemas.microsoft.com/office/drawing/2014/main" val="10003"/>
                  </a:ext>
                </a:extLst>
              </a:tr>
              <a:tr h="1034500">
                <a:tc>
                  <a:txBody>
                    <a:bodyPr/>
                    <a:lstStyle/>
                    <a:p>
                      <a:pPr marL="0" marR="0" lvl="0" indent="0" algn="l" rtl="0">
                        <a:lnSpc>
                          <a:spcPct val="100000"/>
                        </a:lnSpc>
                        <a:spcBef>
                          <a:spcPts val="0"/>
                        </a:spcBef>
                        <a:spcAft>
                          <a:spcPts val="0"/>
                        </a:spcAft>
                        <a:buClr>
                          <a:schemeClr val="dk1"/>
                        </a:buClr>
                        <a:buSzPts val="1800"/>
                        <a:buFont typeface="Calibri"/>
                        <a:buNone/>
                      </a:pPr>
                      <a:r>
                        <a:rPr lang="en" sz="2700" b="1"/>
                        <a:t>CBT Attendance </a:t>
                      </a:r>
                      <a:r>
                        <a:rPr lang="en" sz="2700" b="1">
                          <a:latin typeface="Calibri"/>
                          <a:ea typeface="Calibri"/>
                          <a:cs typeface="Calibri"/>
                          <a:sym typeface="Calibri"/>
                        </a:rPr>
                        <a:t>≥80% of </a:t>
                      </a:r>
                      <a:r>
                        <a:rPr lang="en" sz="2700" b="1"/>
                        <a:t>S</a:t>
                      </a:r>
                      <a:r>
                        <a:rPr lang="en" sz="2700" b="1">
                          <a:latin typeface="Calibri"/>
                          <a:ea typeface="Calibri"/>
                          <a:cs typeface="Calibri"/>
                          <a:sym typeface="Calibri"/>
                        </a:rPr>
                        <a:t>essions</a:t>
                      </a:r>
                      <a:endParaRPr sz="1700"/>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78% </a:t>
                      </a:r>
                      <a:endParaRPr sz="2800"/>
                    </a:p>
                  </a:txBody>
                  <a:tcPr marL="91467" marR="91467" marT="45733" marB="45733"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 sz="2800"/>
                        <a:t>60</a:t>
                      </a:r>
                      <a:r>
                        <a:rPr lang="en" sz="2800">
                          <a:latin typeface="Calibri"/>
                          <a:ea typeface="Calibri"/>
                          <a:cs typeface="Calibri"/>
                          <a:sym typeface="Calibri"/>
                        </a:rPr>
                        <a:t>% </a:t>
                      </a:r>
                      <a:endParaRPr sz="2800">
                        <a:latin typeface="Calibri"/>
                        <a:ea typeface="Calibri"/>
                        <a:cs typeface="Calibri"/>
                        <a:sym typeface="Calibri"/>
                      </a:endParaRPr>
                    </a:p>
                  </a:txBody>
                  <a:tcPr marL="91467" marR="91467" marT="45733" marB="45733" anchor="ctr"/>
                </a:tc>
                <a:tc>
                  <a:txBody>
                    <a:bodyPr/>
                    <a:lstStyle/>
                    <a:p>
                      <a:pPr marL="0" marR="0" lvl="0" indent="0" algn="ctr" rtl="0">
                        <a:spcBef>
                          <a:spcPts val="0"/>
                        </a:spcBef>
                        <a:spcAft>
                          <a:spcPts val="0"/>
                        </a:spcAft>
                        <a:buNone/>
                      </a:pPr>
                      <a:r>
                        <a:rPr lang="en" sz="2800"/>
                        <a:t>----------</a:t>
                      </a:r>
                      <a:endParaRPr sz="1900"/>
                    </a:p>
                  </a:txBody>
                  <a:tcPr marL="91467" marR="91467" marT="45733" marB="45733" anchor="ctr"/>
                </a:tc>
                <a:extLst>
                  <a:ext uri="{0D108BD9-81ED-4DB2-BD59-A6C34878D82A}">
                    <a16:rowId xmlns:a16="http://schemas.microsoft.com/office/drawing/2014/main" val="10004"/>
                  </a:ext>
                </a:extLst>
              </a:tr>
              <a:tr h="1034500">
                <a:tc>
                  <a:txBody>
                    <a:bodyPr/>
                    <a:lstStyle/>
                    <a:p>
                      <a:pPr marL="0" marR="0" lvl="0" indent="0" algn="l" rtl="0">
                        <a:spcBef>
                          <a:spcPts val="0"/>
                        </a:spcBef>
                        <a:spcAft>
                          <a:spcPts val="0"/>
                        </a:spcAft>
                        <a:buNone/>
                      </a:pPr>
                      <a:r>
                        <a:rPr lang="en" sz="2700" b="1">
                          <a:latin typeface="Calibri"/>
                          <a:ea typeface="Calibri"/>
                          <a:cs typeface="Calibri"/>
                          <a:sym typeface="Calibri"/>
                        </a:rPr>
                        <a:t>Enrollment in TIQ</a:t>
                      </a:r>
                      <a:endParaRPr sz="2700" b="1"/>
                    </a:p>
                  </a:txBody>
                  <a:tcPr marL="91467" marR="91467" marT="45733" marB="45733"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 sz="2800">
                          <a:latin typeface="Calibri"/>
                          <a:ea typeface="Calibri"/>
                          <a:cs typeface="Calibri"/>
                          <a:sym typeface="Calibri"/>
                        </a:rPr>
                        <a:t>4</a:t>
                      </a:r>
                      <a:r>
                        <a:rPr lang="en" sz="2800"/>
                        <a:t>1</a:t>
                      </a:r>
                      <a:r>
                        <a:rPr lang="en" sz="2800">
                          <a:latin typeface="Calibri"/>
                          <a:ea typeface="Calibri"/>
                          <a:cs typeface="Calibri"/>
                          <a:sym typeface="Calibri"/>
                        </a:rPr>
                        <a:t>% </a:t>
                      </a:r>
                      <a:endParaRPr sz="2800">
                        <a:latin typeface="Calibri"/>
                        <a:ea typeface="Calibri"/>
                        <a:cs typeface="Calibri"/>
                        <a:sym typeface="Calibri"/>
                      </a:endParaRPr>
                    </a:p>
                  </a:txBody>
                  <a:tcPr marL="91467" marR="91467" marT="45733" marB="45733"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 sz="2800">
                          <a:latin typeface="Calibri"/>
                          <a:ea typeface="Calibri"/>
                          <a:cs typeface="Calibri"/>
                          <a:sym typeface="Calibri"/>
                        </a:rPr>
                        <a:t>36% </a:t>
                      </a:r>
                      <a:endParaRPr sz="2800">
                        <a:latin typeface="Calibri"/>
                        <a:ea typeface="Calibri"/>
                        <a:cs typeface="Calibri"/>
                        <a:sym typeface="Calibri"/>
                      </a:endParaRPr>
                    </a:p>
                  </a:txBody>
                  <a:tcPr marL="91467" marR="91467" marT="45733" marB="45733" anchor="ctr"/>
                </a:tc>
                <a:tc>
                  <a:txBody>
                    <a:bodyPr/>
                    <a:lstStyle/>
                    <a:p>
                      <a:pPr marL="0" marR="0" lvl="0" indent="0" algn="ctr" rtl="0">
                        <a:spcBef>
                          <a:spcPts val="0"/>
                        </a:spcBef>
                        <a:spcAft>
                          <a:spcPts val="0"/>
                        </a:spcAft>
                        <a:buNone/>
                      </a:pPr>
                      <a:r>
                        <a:rPr lang="en" sz="2800">
                          <a:latin typeface="Calibri"/>
                          <a:ea typeface="Calibri"/>
                          <a:cs typeface="Calibri"/>
                          <a:sym typeface="Calibri"/>
                        </a:rPr>
                        <a:t>74.4% </a:t>
                      </a:r>
                      <a:endParaRPr sz="2800"/>
                    </a:p>
                  </a:txBody>
                  <a:tcPr marL="91467" marR="91467" marT="45733" marB="45733"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717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9"/>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Other Significant Outcomes</a:t>
            </a:r>
            <a:endParaRPr sz="4267" b="1"/>
          </a:p>
        </p:txBody>
      </p:sp>
      <p:sp>
        <p:nvSpPr>
          <p:cNvPr id="638" name="Google Shape;638;p89"/>
          <p:cNvSpPr txBox="1">
            <a:spLocks noGrp="1"/>
          </p:cNvSpPr>
          <p:nvPr>
            <p:ph type="body" idx="4294967295"/>
          </p:nvPr>
        </p:nvSpPr>
        <p:spPr>
          <a:xfrm>
            <a:off x="0" y="1412875"/>
            <a:ext cx="11315700" cy="493236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lnSpc>
                <a:spcPct val="150000"/>
              </a:lnSpc>
              <a:spcBef>
                <a:spcPts val="0"/>
              </a:spcBef>
              <a:spcAft>
                <a:spcPts val="0"/>
              </a:spcAft>
              <a:buSzPts val="2400"/>
              <a:buFont typeface="Georgia"/>
              <a:buChar char="➔"/>
            </a:pPr>
            <a:r>
              <a:rPr lang="en" sz="3200">
                <a:latin typeface="Georgia"/>
                <a:ea typeface="Georgia"/>
                <a:cs typeface="Georgia"/>
                <a:sym typeface="Georgia"/>
              </a:rPr>
              <a:t>Greater decline in withdrawal symptoms in V+BC vs. P+BC (β = −2.74, (−4.41, −1.07), p = .001)</a:t>
            </a:r>
            <a:endParaRPr sz="3200">
              <a:latin typeface="Georgia"/>
              <a:ea typeface="Georgia"/>
              <a:cs typeface="Georgia"/>
              <a:sym typeface="Georgia"/>
            </a:endParaRPr>
          </a:p>
          <a:p>
            <a:pPr marL="609585" lvl="0" indent="-507987" algn="l" rtl="0">
              <a:lnSpc>
                <a:spcPct val="150000"/>
              </a:lnSpc>
              <a:spcBef>
                <a:spcPts val="1333"/>
              </a:spcBef>
              <a:spcAft>
                <a:spcPts val="0"/>
              </a:spcAft>
              <a:buSzPts val="2400"/>
              <a:buFont typeface="Georgia"/>
              <a:buChar char="➔"/>
            </a:pPr>
            <a:r>
              <a:rPr lang="en" sz="3200">
                <a:latin typeface="Georgia"/>
                <a:ea typeface="Georgia"/>
                <a:cs typeface="Georgia"/>
                <a:sym typeface="Georgia"/>
              </a:rPr>
              <a:t>Greater decline in cravings in V+BC and P+BC compared to EUC (β= -6.97, (-9.24, 4.69), p&lt; .001)</a:t>
            </a:r>
            <a:endParaRPr sz="3200">
              <a:latin typeface="Georgia"/>
              <a:ea typeface="Georgia"/>
              <a:cs typeface="Georgia"/>
              <a:sym typeface="Georgia"/>
            </a:endParaRPr>
          </a:p>
          <a:p>
            <a:pPr marL="609585" lvl="0" indent="-507987" algn="l" rtl="0">
              <a:lnSpc>
                <a:spcPct val="150000"/>
              </a:lnSpc>
              <a:spcBef>
                <a:spcPts val="1333"/>
              </a:spcBef>
              <a:spcAft>
                <a:spcPts val="1333"/>
              </a:spcAft>
              <a:buSzPts val="2400"/>
              <a:buFont typeface="Georgia"/>
              <a:buChar char="➔"/>
            </a:pPr>
            <a:r>
              <a:rPr lang="en" sz="3200">
                <a:latin typeface="Georgia"/>
                <a:ea typeface="Georgia"/>
                <a:cs typeface="Georgia"/>
                <a:sym typeface="Georgia"/>
              </a:rPr>
              <a:t>Greater decline in mood and anxiety symptoms in V+BC and P+BC compared to EUC (β= -1.5, (-4.34, 1.34), p=0.3)</a:t>
            </a:r>
            <a:endParaRPr sz="3200">
              <a:latin typeface="Georgia"/>
              <a:ea typeface="Georgia"/>
              <a:cs typeface="Georgia"/>
              <a:sym typeface="Georgia"/>
            </a:endParaRPr>
          </a:p>
        </p:txBody>
      </p:sp>
    </p:spTree>
    <p:extLst>
      <p:ext uri="{BB962C8B-B14F-4D97-AF65-F5344CB8AC3E}">
        <p14:creationId xmlns:p14="http://schemas.microsoft.com/office/powerpoint/2010/main" val="177412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3"/>
          <p:cNvSpPr txBox="1">
            <a:spLocks noGrp="1"/>
          </p:cNvSpPr>
          <p:nvPr>
            <p:ph type="title" idx="4294967295"/>
          </p:nvPr>
        </p:nvSpPr>
        <p:spPr>
          <a:xfrm>
            <a:off x="0" y="381000"/>
            <a:ext cx="11315700" cy="57467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b="1"/>
              <a:t>Varenicline for Youth Nicotine Vaping Cessation: </a:t>
            </a:r>
            <a:endParaRPr b="1"/>
          </a:p>
          <a:p>
            <a:pPr marL="0" lvl="0" indent="0" algn="l" rtl="0">
              <a:spcBef>
                <a:spcPts val="0"/>
              </a:spcBef>
              <a:spcAft>
                <a:spcPts val="0"/>
              </a:spcAft>
              <a:buNone/>
            </a:pPr>
            <a:r>
              <a:rPr lang="en" b="1"/>
              <a:t>A Randomized Controlled Trial</a:t>
            </a:r>
            <a:endParaRPr/>
          </a:p>
        </p:txBody>
      </p:sp>
      <p:sp>
        <p:nvSpPr>
          <p:cNvPr id="662" name="Google Shape;662;p93"/>
          <p:cNvSpPr txBox="1">
            <a:spLocks noGrp="1"/>
          </p:cNvSpPr>
          <p:nvPr>
            <p:ph type="body" idx="4294967295"/>
          </p:nvPr>
        </p:nvSpPr>
        <p:spPr>
          <a:xfrm>
            <a:off x="549797" y="1572107"/>
            <a:ext cx="10870940" cy="287323"/>
          </a:xfrm>
          <a:prstGeom prst="rect">
            <a:avLst/>
          </a:prstGeom>
          <a:solidFill>
            <a:srgbClr val="003A96"/>
          </a:solidFill>
          <a:effectLst>
            <a:outerShdw blurRad="57150" dist="19050" dir="5400000" algn="bl" rotWithShape="0">
              <a:srgbClr val="000000">
                <a:alpha val="50000"/>
              </a:srgbClr>
            </a:outerShdw>
          </a:effectLst>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b="1">
                <a:solidFill>
                  <a:schemeClr val="lt1"/>
                </a:solidFill>
                <a:latin typeface="Georgia"/>
                <a:ea typeface="Georgia"/>
                <a:cs typeface="Georgia"/>
                <a:sym typeface="Georgia"/>
              </a:rPr>
              <a:t>MPIs: Eden Evins, MD, MPH and Randi Schuster, PhD</a:t>
            </a:r>
            <a:endParaRPr b="1">
              <a:solidFill>
                <a:schemeClr val="lt1"/>
              </a:solidFill>
              <a:latin typeface="Georgia"/>
              <a:ea typeface="Georgia"/>
              <a:cs typeface="Georgia"/>
              <a:sym typeface="Georgia"/>
            </a:endParaRPr>
          </a:p>
        </p:txBody>
      </p:sp>
      <p:sp>
        <p:nvSpPr>
          <p:cNvPr id="663" name="Google Shape;663;p93"/>
          <p:cNvSpPr txBox="1">
            <a:spLocks noGrp="1"/>
          </p:cNvSpPr>
          <p:nvPr>
            <p:ph type="body" idx="4294967295"/>
          </p:nvPr>
        </p:nvSpPr>
        <p:spPr>
          <a:xfrm>
            <a:off x="549797" y="2270587"/>
            <a:ext cx="10870678" cy="3846051"/>
          </a:xfrm>
          <a:prstGeom prst="rect">
            <a:avLst/>
          </a:prstGeom>
          <a:solidFill>
            <a:srgbClr val="D5DCEB"/>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609585" algn="l" rtl="0">
              <a:spcBef>
                <a:spcPts val="0"/>
              </a:spcBef>
              <a:spcAft>
                <a:spcPts val="0"/>
              </a:spcAft>
              <a:buNone/>
            </a:pPr>
            <a:endParaRPr sz="3200" b="1">
              <a:latin typeface="Georgia"/>
              <a:ea typeface="Georgia"/>
              <a:cs typeface="Georgia"/>
              <a:sym typeface="Georgia"/>
            </a:endParaRPr>
          </a:p>
          <a:p>
            <a:pPr marL="0" lvl="0" indent="609585" algn="l" rtl="0">
              <a:spcBef>
                <a:spcPts val="1333"/>
              </a:spcBef>
              <a:spcAft>
                <a:spcPts val="0"/>
              </a:spcAft>
              <a:buNone/>
            </a:pPr>
            <a:r>
              <a:rPr lang="en" sz="3200" b="1">
                <a:latin typeface="Georgia"/>
                <a:ea typeface="Georgia"/>
                <a:cs typeface="Georgia"/>
                <a:sym typeface="Georgia"/>
              </a:rPr>
              <a:t>Main Outcome:</a:t>
            </a:r>
            <a:endParaRPr sz="3200" b="1">
              <a:latin typeface="Georgia"/>
              <a:ea typeface="Georgia"/>
              <a:cs typeface="Georgia"/>
              <a:sym typeface="Georgia"/>
            </a:endParaRPr>
          </a:p>
          <a:p>
            <a:pPr marL="609585" lvl="0" indent="0" algn="l" rtl="0">
              <a:spcBef>
                <a:spcPts val="1333"/>
              </a:spcBef>
              <a:spcAft>
                <a:spcPts val="1333"/>
              </a:spcAft>
              <a:buNone/>
            </a:pPr>
            <a:r>
              <a:rPr lang="en" sz="3200" b="1">
                <a:latin typeface="Georgia"/>
                <a:ea typeface="Georgia"/>
                <a:cs typeface="Georgia"/>
                <a:sym typeface="Georgia"/>
              </a:rPr>
              <a:t>Varenicline, added to brief, remotely-delivered behavioral counseling is well tolerated and promotes vaping cessation compared with placebo in youth with moderate to severe addiction to vaped nicotine.</a:t>
            </a:r>
            <a:endParaRPr sz="3200" b="1">
              <a:latin typeface="Georgia"/>
              <a:ea typeface="Georgia"/>
              <a:cs typeface="Georgia"/>
              <a:sym typeface="Georgia"/>
            </a:endParaRPr>
          </a:p>
        </p:txBody>
      </p:sp>
    </p:spTree>
    <p:extLst>
      <p:ext uri="{BB962C8B-B14F-4D97-AF65-F5344CB8AC3E}">
        <p14:creationId xmlns:p14="http://schemas.microsoft.com/office/powerpoint/2010/main" val="263997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73" descr="MGH logo outline of a buildi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528" name="Google Shape;528;p73"/>
          <p:cNvSpPr txBox="1">
            <a:spLocks noGrp="1"/>
          </p:cNvSpPr>
          <p:nvPr>
            <p:ph type="title" idx="4294967295"/>
          </p:nvPr>
        </p:nvSpPr>
        <p:spPr>
          <a:xfrm>
            <a:off x="659800" y="1991267"/>
            <a:ext cx="9138800" cy="209284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a:ln>
                  <a:noFill/>
                </a:ln>
                <a:solidFill>
                  <a:schemeClr val="lt1"/>
                </a:solidFill>
                <a:effectLst/>
                <a:uLnTx/>
                <a:uFillTx/>
                <a:latin typeface="Georgia"/>
                <a:ea typeface="Georgia"/>
                <a:cs typeface="Georgia"/>
                <a:sym typeface="Georgia"/>
              </a:rPr>
              <a:t>Treating Nicotine Dependence in Youth: Assessing Pharmacotherapy &amp; CBT Strategies for Vaping Cessation</a:t>
            </a:r>
            <a:endParaRPr lang="en-GB" sz="4000" b="0" i="0" u="none" strike="noStrike" kern="0" cap="none" spc="0" normalizeH="0" baseline="0" noProof="0">
              <a:ln>
                <a:noFill/>
              </a:ln>
              <a:solidFill>
                <a:schemeClr val="lt1"/>
              </a:solidFill>
              <a:effectLst/>
              <a:uLnTx/>
              <a:uFillTx/>
              <a:latin typeface="Georgia"/>
              <a:ea typeface="Georgia"/>
              <a:cs typeface="Georgia"/>
            </a:endParaRPr>
          </a:p>
        </p:txBody>
      </p:sp>
      <p:sp>
        <p:nvSpPr>
          <p:cNvPr id="529" name="Google Shape;529;p73"/>
          <p:cNvSpPr txBox="1">
            <a:spLocks noGrp="1"/>
          </p:cNvSpPr>
          <p:nvPr>
            <p:ph type="subTitle" idx="1"/>
          </p:nvPr>
        </p:nvSpPr>
        <p:spPr>
          <a:xfrm>
            <a:off x="840900" y="4087267"/>
            <a:ext cx="2686800" cy="2872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Clr>
                <a:schemeClr val="dk1"/>
              </a:buClr>
              <a:buSzPts val="1800"/>
              <a:buNone/>
            </a:pPr>
            <a:r>
              <a:rPr lang="en" sz="1867">
                <a:solidFill>
                  <a:schemeClr val="lt1"/>
                </a:solidFill>
                <a:latin typeface="Georgia"/>
                <a:ea typeface="Georgia"/>
                <a:cs typeface="Georgia"/>
                <a:sym typeface="Georgia"/>
              </a:rPr>
              <a:t>Vanessa Iroegbulem, BA</a:t>
            </a:r>
            <a:endParaRPr sz="1867">
              <a:solidFill>
                <a:schemeClr val="lt1"/>
              </a:solidFill>
              <a:latin typeface="Georgia"/>
              <a:ea typeface="Georgia"/>
              <a:cs typeface="Georgia"/>
              <a:sym typeface="Georgia"/>
            </a:endParaRPr>
          </a:p>
        </p:txBody>
      </p:sp>
      <p:pic>
        <p:nvPicPr>
          <p:cNvPr id="530" name="Google Shape;530;p73" descr="About the JEAP Initiative - JEAP Initiative"/>
          <p:cNvPicPr preferRelativeResize="0"/>
          <p:nvPr/>
        </p:nvPicPr>
        <p:blipFill rotWithShape="1">
          <a:blip r:embed="rId4">
            <a:alphaModFix/>
          </a:blip>
          <a:srcRect/>
          <a:stretch/>
        </p:blipFill>
        <p:spPr>
          <a:xfrm>
            <a:off x="2913230" y="5723804"/>
            <a:ext cx="1897700" cy="503333"/>
          </a:xfrm>
          <a:prstGeom prst="rect">
            <a:avLst/>
          </a:prstGeom>
          <a:noFill/>
          <a:ln>
            <a:noFill/>
          </a:ln>
          <a:effectLst>
            <a:outerShdw blurRad="57150" dist="19050" dir="5400000" algn="bl" rotWithShape="0">
              <a:srgbClr val="000000">
                <a:alpha val="50000"/>
              </a:srgbClr>
            </a:outerShdw>
          </a:effectLst>
        </p:spPr>
      </p:pic>
      <p:pic>
        <p:nvPicPr>
          <p:cNvPr id="531" name="Google Shape;531;p73" descr="CAM logo text CAM with medical symbol"/>
          <p:cNvPicPr preferRelativeResize="0"/>
          <p:nvPr/>
        </p:nvPicPr>
        <p:blipFill rotWithShape="1">
          <a:blip r:embed="rId5">
            <a:alphaModFix/>
          </a:blip>
          <a:srcRect t="8697" b="8705"/>
          <a:stretch/>
        </p:blipFill>
        <p:spPr>
          <a:xfrm>
            <a:off x="4945334" y="5723800"/>
            <a:ext cx="3680233" cy="503333"/>
          </a:xfrm>
          <a:prstGeom prst="rect">
            <a:avLst/>
          </a:prstGeom>
          <a:noFill/>
          <a:ln>
            <a:noFill/>
          </a:ln>
          <a:effectLst>
            <a:outerShdw blurRad="57150" dist="19050" dir="5400000" algn="bl" rotWithShape="0">
              <a:srgbClr val="000000">
                <a:alpha val="50000"/>
              </a:srgbClr>
            </a:outerShdw>
          </a:effectLst>
        </p:spPr>
      </p:pic>
      <p:pic>
        <p:nvPicPr>
          <p:cNvPr id="532" name="Google Shape;532;p73" descr="MGH logo shield with text"/>
          <p:cNvPicPr preferRelativeResize="0"/>
          <p:nvPr/>
        </p:nvPicPr>
        <p:blipFill rotWithShape="1">
          <a:blip r:embed="rId6">
            <a:alphaModFix/>
          </a:blip>
          <a:srcRect/>
          <a:stretch/>
        </p:blipFill>
        <p:spPr>
          <a:xfrm>
            <a:off x="8759951" y="5723800"/>
            <a:ext cx="1619932" cy="503333"/>
          </a:xfrm>
          <a:prstGeom prst="rect">
            <a:avLst/>
          </a:prstGeom>
          <a:noFill/>
          <a:ln>
            <a:noFill/>
          </a:ln>
        </p:spPr>
      </p:pic>
    </p:spTree>
    <p:extLst>
      <p:ext uri="{BB962C8B-B14F-4D97-AF65-F5344CB8AC3E}">
        <p14:creationId xmlns:p14="http://schemas.microsoft.com/office/powerpoint/2010/main" val="225238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0"/>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Discussion: Varenicline vs. Placebo</a:t>
            </a:r>
            <a:endParaRPr sz="4267" b="1"/>
          </a:p>
        </p:txBody>
      </p:sp>
      <p:sp>
        <p:nvSpPr>
          <p:cNvPr id="644" name="Google Shape;644;p90"/>
          <p:cNvSpPr txBox="1">
            <a:spLocks noGrp="1"/>
          </p:cNvSpPr>
          <p:nvPr>
            <p:ph type="body" idx="4294967295"/>
          </p:nvPr>
        </p:nvSpPr>
        <p:spPr>
          <a:xfrm>
            <a:off x="0" y="1412875"/>
            <a:ext cx="11315700" cy="406558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lnSpc>
                <a:spcPct val="115000"/>
              </a:lnSpc>
              <a:spcBef>
                <a:spcPts val="0"/>
              </a:spcBef>
              <a:spcAft>
                <a:spcPts val="0"/>
              </a:spcAft>
              <a:buSzPts val="2400"/>
              <a:buFont typeface="Georgia"/>
              <a:buChar char="➔"/>
            </a:pPr>
            <a:r>
              <a:rPr lang="en" sz="3200">
                <a:latin typeface="Georgia"/>
                <a:ea typeface="Georgia"/>
                <a:cs typeface="Georgia"/>
                <a:sym typeface="Georgia"/>
              </a:rPr>
              <a:t>Varenicline more than tripled abstinence rates at the end of treatment </a:t>
            </a:r>
            <a:endParaRPr sz="3200">
              <a:latin typeface="Georgia"/>
              <a:ea typeface="Georgia"/>
              <a:cs typeface="Georgia"/>
              <a:sym typeface="Georgia"/>
            </a:endParaRPr>
          </a:p>
          <a:p>
            <a:pPr marL="1219170" lvl="1" indent="-507987" algn="l" rtl="0">
              <a:lnSpc>
                <a:spcPct val="115000"/>
              </a:lnSpc>
              <a:spcBef>
                <a:spcPts val="1333"/>
              </a:spcBef>
              <a:spcAft>
                <a:spcPts val="0"/>
              </a:spcAft>
              <a:buSzPts val="2400"/>
              <a:buFont typeface="Georgia"/>
              <a:buChar char="◆"/>
            </a:pPr>
            <a:r>
              <a:rPr lang="en" sz="3200">
                <a:latin typeface="Georgia"/>
                <a:ea typeface="Georgia"/>
                <a:cs typeface="Georgia"/>
                <a:sym typeface="Georgia"/>
              </a:rPr>
              <a:t>51% vs 14% (OR=6.46, 95% CI: 3.0, 13.88)</a:t>
            </a:r>
            <a:endParaRPr sz="3200">
              <a:latin typeface="Georgia"/>
              <a:ea typeface="Georgia"/>
              <a:cs typeface="Georgia"/>
              <a:sym typeface="Georgia"/>
            </a:endParaRPr>
          </a:p>
          <a:p>
            <a:pPr marL="609585" lvl="0" indent="-507987" algn="l" rtl="0">
              <a:lnSpc>
                <a:spcPct val="115000"/>
              </a:lnSpc>
              <a:spcBef>
                <a:spcPts val="1333"/>
              </a:spcBef>
              <a:spcAft>
                <a:spcPts val="0"/>
              </a:spcAft>
              <a:buSzPts val="2400"/>
              <a:buFont typeface="Georgia"/>
              <a:buChar char="➔"/>
            </a:pPr>
            <a:r>
              <a:rPr lang="en" sz="3200">
                <a:latin typeface="Georgia"/>
                <a:ea typeface="Georgia"/>
                <a:cs typeface="Georgia"/>
                <a:sym typeface="Georgia"/>
              </a:rPr>
              <a:t>Week 9-24 continuous abstinence rates were four times higher with varenicline </a:t>
            </a:r>
            <a:endParaRPr sz="3200">
              <a:latin typeface="Georgia"/>
              <a:ea typeface="Georgia"/>
              <a:cs typeface="Georgia"/>
              <a:sym typeface="Georgia"/>
            </a:endParaRPr>
          </a:p>
          <a:p>
            <a:pPr marL="1219170" lvl="1" indent="-507987" algn="l" rtl="0">
              <a:lnSpc>
                <a:spcPct val="115000"/>
              </a:lnSpc>
              <a:spcBef>
                <a:spcPts val="1333"/>
              </a:spcBef>
              <a:spcAft>
                <a:spcPts val="1333"/>
              </a:spcAft>
              <a:buSzPts val="2400"/>
              <a:buFont typeface="Georgia"/>
              <a:buChar char="◆"/>
            </a:pPr>
            <a:r>
              <a:rPr lang="en" sz="3200">
                <a:latin typeface="Georgia"/>
                <a:ea typeface="Georgia"/>
                <a:cs typeface="Georgia"/>
                <a:sym typeface="Georgia"/>
              </a:rPr>
              <a:t>28% vs 7% (OR=5.59, 95% CI: 2.0, 15.64)</a:t>
            </a:r>
            <a:endParaRPr sz="3200">
              <a:latin typeface="Georgia"/>
              <a:ea typeface="Georgia"/>
              <a:cs typeface="Georgia"/>
              <a:sym typeface="Georgia"/>
            </a:endParaRPr>
          </a:p>
        </p:txBody>
      </p:sp>
    </p:spTree>
    <p:extLst>
      <p:ext uri="{BB962C8B-B14F-4D97-AF65-F5344CB8AC3E}">
        <p14:creationId xmlns:p14="http://schemas.microsoft.com/office/powerpoint/2010/main" val="148582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1"/>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Discussion: Varenicline vs. Placebo</a:t>
            </a:r>
            <a:endParaRPr sz="4267" b="1"/>
          </a:p>
        </p:txBody>
      </p:sp>
      <p:sp>
        <p:nvSpPr>
          <p:cNvPr id="650" name="Google Shape;650;p91"/>
          <p:cNvSpPr txBox="1">
            <a:spLocks noGrp="1"/>
          </p:cNvSpPr>
          <p:nvPr>
            <p:ph type="body" idx="4294967295"/>
          </p:nvPr>
        </p:nvSpPr>
        <p:spPr>
          <a:xfrm>
            <a:off x="0" y="2162175"/>
            <a:ext cx="11315700" cy="27654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lnSpc>
                <a:spcPct val="115000"/>
              </a:lnSpc>
              <a:spcBef>
                <a:spcPts val="0"/>
              </a:spcBef>
              <a:spcAft>
                <a:spcPts val="0"/>
              </a:spcAft>
              <a:buSzPts val="2400"/>
              <a:buFont typeface="Georgia"/>
              <a:buChar char="➔"/>
            </a:pPr>
            <a:r>
              <a:rPr lang="en" sz="3200">
                <a:latin typeface="Georgia"/>
                <a:ea typeface="Georgia"/>
                <a:cs typeface="Georgia"/>
                <a:sym typeface="Georgia"/>
              </a:rPr>
              <a:t>Side effects were similar to previous studies–mostly mild to moderate (e.g., nausea, vivid dreams, insomnia).</a:t>
            </a:r>
            <a:endParaRPr sz="3200">
              <a:latin typeface="Georgia"/>
              <a:ea typeface="Georgia"/>
              <a:cs typeface="Georgia"/>
              <a:sym typeface="Georgia"/>
            </a:endParaRPr>
          </a:p>
          <a:p>
            <a:pPr marL="1219170" lvl="1" indent="-507987" algn="l" rtl="0">
              <a:lnSpc>
                <a:spcPct val="115000"/>
              </a:lnSpc>
              <a:spcBef>
                <a:spcPts val="1333"/>
              </a:spcBef>
              <a:spcAft>
                <a:spcPts val="0"/>
              </a:spcAft>
              <a:buSzPts val="2400"/>
              <a:buFont typeface="Georgia"/>
              <a:buChar char="◆"/>
            </a:pPr>
            <a:r>
              <a:rPr lang="en" sz="3200">
                <a:latin typeface="Georgia"/>
                <a:ea typeface="Georgia"/>
                <a:cs typeface="Georgia"/>
                <a:sym typeface="Georgia"/>
              </a:rPr>
              <a:t>No increase in serious adverse events reported</a:t>
            </a:r>
            <a:endParaRPr sz="3200">
              <a:latin typeface="Georgia"/>
              <a:ea typeface="Georgia"/>
              <a:cs typeface="Georgia"/>
              <a:sym typeface="Georgia"/>
            </a:endParaRPr>
          </a:p>
          <a:p>
            <a:pPr marL="609585" lvl="0" indent="-507987" algn="l" rtl="0">
              <a:lnSpc>
                <a:spcPct val="115000"/>
              </a:lnSpc>
              <a:spcBef>
                <a:spcPts val="1333"/>
              </a:spcBef>
              <a:spcAft>
                <a:spcPts val="1333"/>
              </a:spcAft>
              <a:buSzPts val="2400"/>
              <a:buFont typeface="Georgia"/>
              <a:buChar char="➔"/>
            </a:pPr>
            <a:r>
              <a:rPr lang="en" sz="3200">
                <a:latin typeface="Georgia"/>
                <a:ea typeface="Georgia"/>
                <a:cs typeface="Georgia"/>
                <a:sym typeface="Georgia"/>
              </a:rPr>
              <a:t>Poor response to TIQ notable</a:t>
            </a:r>
            <a:endParaRPr sz="3200">
              <a:latin typeface="Georgia"/>
              <a:ea typeface="Georgia"/>
              <a:cs typeface="Georgia"/>
              <a:sym typeface="Georgia"/>
            </a:endParaRPr>
          </a:p>
        </p:txBody>
      </p:sp>
    </p:spTree>
    <p:extLst>
      <p:ext uri="{BB962C8B-B14F-4D97-AF65-F5344CB8AC3E}">
        <p14:creationId xmlns:p14="http://schemas.microsoft.com/office/powerpoint/2010/main" val="85513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2"/>
          <p:cNvSpPr txBox="1">
            <a:spLocks noGrp="1"/>
          </p:cNvSpPr>
          <p:nvPr>
            <p:ph type="title" idx="4294967295"/>
          </p:nvPr>
        </p:nvSpPr>
        <p:spPr>
          <a:xfrm>
            <a:off x="395468" y="381000"/>
            <a:ext cx="11315700"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Considerations</a:t>
            </a:r>
            <a:endParaRPr sz="4267" b="1"/>
          </a:p>
        </p:txBody>
      </p:sp>
      <p:sp>
        <p:nvSpPr>
          <p:cNvPr id="656" name="Google Shape;656;p92"/>
          <p:cNvSpPr txBox="1">
            <a:spLocks noGrp="1"/>
          </p:cNvSpPr>
          <p:nvPr>
            <p:ph type="body" idx="4294967295"/>
          </p:nvPr>
        </p:nvSpPr>
        <p:spPr>
          <a:xfrm>
            <a:off x="405113" y="1489075"/>
            <a:ext cx="10910587" cy="4773102"/>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Over half of participants reported a mental health disorder</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Majority of participants reported concurrent cannabis or alcohol use</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Replicated prior findings in youth </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No difference in reported neuropsychiatric adverse events between varenicline and placebo group</a:t>
            </a:r>
            <a:endParaRPr sz="3200">
              <a:latin typeface="Georgia"/>
              <a:ea typeface="Georgia"/>
              <a:cs typeface="Georgia"/>
              <a:sym typeface="Georgia"/>
            </a:endParaRPr>
          </a:p>
          <a:p>
            <a:pPr marL="609585" lvl="0" indent="-507987" algn="l" rtl="0">
              <a:spcBef>
                <a:spcPts val="1333"/>
              </a:spcBef>
              <a:spcAft>
                <a:spcPts val="1333"/>
              </a:spcAft>
              <a:buSzPts val="2400"/>
              <a:buFont typeface="Georgia"/>
              <a:buChar char="➔"/>
            </a:pPr>
            <a:r>
              <a:rPr lang="en" sz="3200">
                <a:latin typeface="Georgia"/>
                <a:ea typeface="Georgia"/>
                <a:cs typeface="Georgia"/>
                <a:sym typeface="Georgia"/>
              </a:rPr>
              <a:t>High retention for youth sample </a:t>
            </a:r>
            <a:endParaRPr sz="3200">
              <a:latin typeface="Georgia"/>
              <a:ea typeface="Georgia"/>
              <a:cs typeface="Georgia"/>
              <a:sym typeface="Georgia"/>
            </a:endParaRPr>
          </a:p>
        </p:txBody>
      </p:sp>
    </p:spTree>
    <p:extLst>
      <p:ext uri="{BB962C8B-B14F-4D97-AF65-F5344CB8AC3E}">
        <p14:creationId xmlns:p14="http://schemas.microsoft.com/office/powerpoint/2010/main" val="24744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6">
          <a:extLst>
            <a:ext uri="{FF2B5EF4-FFF2-40B4-BE49-F238E27FC236}">
              <a16:creationId xmlns:a16="http://schemas.microsoft.com/office/drawing/2014/main" id="{5EB35AA4-82DD-D1CF-20B1-31E8E301E624}"/>
            </a:ext>
          </a:extLst>
        </p:cNvPr>
        <p:cNvGrpSpPr/>
        <p:nvPr/>
      </p:nvGrpSpPr>
      <p:grpSpPr>
        <a:xfrm>
          <a:off x="0" y="0"/>
          <a:ext cx="0" cy="0"/>
          <a:chOff x="0" y="0"/>
          <a:chExt cx="0" cy="0"/>
        </a:xfrm>
      </p:grpSpPr>
      <p:pic>
        <p:nvPicPr>
          <p:cNvPr id="527" name="Google Shape;527;p73" descr="MGH logo outline of a building">
            <a:extLst>
              <a:ext uri="{FF2B5EF4-FFF2-40B4-BE49-F238E27FC236}">
                <a16:creationId xmlns:a16="http://schemas.microsoft.com/office/drawing/2014/main" id="{DA32C879-BEC5-C4F9-595D-C9ED3CFB4E1A}"/>
              </a:ext>
            </a:extLst>
          </p:cNvPr>
          <p:cNvPicPr preferRelativeResize="0"/>
          <p:nvPr/>
        </p:nvPicPr>
        <p:blipFill>
          <a:blip r:embed="rId3">
            <a:alphaModFix/>
          </a:blip>
          <a:stretch>
            <a:fillRect/>
          </a:stretch>
        </p:blipFill>
        <p:spPr>
          <a:xfrm>
            <a:off x="0" y="0"/>
            <a:ext cx="12192000" cy="6858000"/>
          </a:xfrm>
          <a:prstGeom prst="rect">
            <a:avLst/>
          </a:prstGeom>
          <a:noFill/>
          <a:ln>
            <a:noFill/>
          </a:ln>
        </p:spPr>
      </p:pic>
      <p:sp>
        <p:nvSpPr>
          <p:cNvPr id="528" name="Google Shape;528;p73">
            <a:extLst>
              <a:ext uri="{FF2B5EF4-FFF2-40B4-BE49-F238E27FC236}">
                <a16:creationId xmlns:a16="http://schemas.microsoft.com/office/drawing/2014/main" id="{AE4DADF1-EA8B-D65D-AA4A-0B99462B0795}"/>
              </a:ext>
            </a:extLst>
          </p:cNvPr>
          <p:cNvSpPr txBox="1">
            <a:spLocks noGrp="1"/>
          </p:cNvSpPr>
          <p:nvPr>
            <p:ph type="title" idx="4294967295"/>
          </p:nvPr>
        </p:nvSpPr>
        <p:spPr>
          <a:xfrm>
            <a:off x="900891" y="2352086"/>
            <a:ext cx="5589309" cy="1477287"/>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defRPr/>
            </a:pPr>
            <a:r>
              <a:rPr lang="en-GB" sz="8000">
                <a:solidFill>
                  <a:schemeClr val="lt1"/>
                </a:solidFill>
                <a:latin typeface="Georgia"/>
                <a:sym typeface="Georgia"/>
              </a:rPr>
              <a:t>Thank You!</a:t>
            </a:r>
            <a:endParaRPr lang="en-GB" sz="8000">
              <a:solidFill>
                <a:schemeClr val="lt1"/>
              </a:solidFill>
              <a:latin typeface="Georgia"/>
            </a:endParaRPr>
          </a:p>
        </p:txBody>
      </p:sp>
      <p:sp>
        <p:nvSpPr>
          <p:cNvPr id="529" name="Google Shape;529;p73">
            <a:extLst>
              <a:ext uri="{FF2B5EF4-FFF2-40B4-BE49-F238E27FC236}">
                <a16:creationId xmlns:a16="http://schemas.microsoft.com/office/drawing/2014/main" id="{D00D991B-1751-0B0F-D2A2-C60644CA2375}"/>
              </a:ext>
            </a:extLst>
          </p:cNvPr>
          <p:cNvSpPr txBox="1">
            <a:spLocks noGrp="1"/>
          </p:cNvSpPr>
          <p:nvPr>
            <p:ph type="subTitle" idx="1"/>
          </p:nvPr>
        </p:nvSpPr>
        <p:spPr>
          <a:xfrm>
            <a:off x="1111554" y="3930611"/>
            <a:ext cx="4120745" cy="5745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Clr>
                <a:schemeClr val="dk1"/>
              </a:buClr>
              <a:buSzPts val="1800"/>
              <a:buNone/>
            </a:pPr>
            <a:r>
              <a:rPr lang="en" sz="1867">
                <a:solidFill>
                  <a:schemeClr val="lt1"/>
                </a:solidFill>
                <a:latin typeface="Georgia"/>
                <a:ea typeface="Georgia"/>
                <a:cs typeface="Georgia"/>
                <a:sym typeface="Georgia"/>
              </a:rPr>
              <a:t>Vanessa </a:t>
            </a:r>
            <a:r>
              <a:rPr lang="en" sz="1867" err="1">
                <a:solidFill>
                  <a:schemeClr val="lt1"/>
                </a:solidFill>
                <a:latin typeface="Georgia"/>
                <a:ea typeface="Georgia"/>
                <a:cs typeface="Georgia"/>
                <a:sym typeface="Georgia"/>
              </a:rPr>
              <a:t>Iroegbulem</a:t>
            </a:r>
            <a:r>
              <a:rPr lang="en" sz="1867">
                <a:solidFill>
                  <a:schemeClr val="lt1"/>
                </a:solidFill>
                <a:latin typeface="Georgia"/>
                <a:ea typeface="Georgia"/>
                <a:cs typeface="Georgia"/>
                <a:sym typeface="Georgia"/>
              </a:rPr>
              <a:t>, BA</a:t>
            </a:r>
            <a:endParaRPr lang="en-US">
              <a:solidFill>
                <a:schemeClr val="lt1"/>
              </a:solidFill>
              <a:ea typeface="Georgia"/>
            </a:endParaRPr>
          </a:p>
          <a:p>
            <a:pPr marL="0" indent="0" algn="l">
              <a:buSzPts val="1800"/>
            </a:pPr>
            <a:r>
              <a:rPr lang="en" sz="1867">
                <a:solidFill>
                  <a:schemeClr val="lt1"/>
                </a:solidFill>
                <a:latin typeface="Georgia"/>
              </a:rPr>
              <a:t>viroegbulem@mgh.harvard.edu</a:t>
            </a:r>
          </a:p>
        </p:txBody>
      </p:sp>
      <p:pic>
        <p:nvPicPr>
          <p:cNvPr id="530" name="Google Shape;530;p73" descr="About the JEAP Initiative - JEAP Initiative">
            <a:extLst>
              <a:ext uri="{FF2B5EF4-FFF2-40B4-BE49-F238E27FC236}">
                <a16:creationId xmlns:a16="http://schemas.microsoft.com/office/drawing/2014/main" id="{DF9B4427-1E5D-F0D0-05DC-76AE33FB82D7}"/>
              </a:ext>
            </a:extLst>
          </p:cNvPr>
          <p:cNvPicPr preferRelativeResize="0"/>
          <p:nvPr/>
        </p:nvPicPr>
        <p:blipFill rotWithShape="1">
          <a:blip r:embed="rId4">
            <a:alphaModFix/>
          </a:blip>
          <a:srcRect/>
          <a:stretch/>
        </p:blipFill>
        <p:spPr>
          <a:xfrm>
            <a:off x="2913230" y="5723804"/>
            <a:ext cx="1897700" cy="503333"/>
          </a:xfrm>
          <a:prstGeom prst="rect">
            <a:avLst/>
          </a:prstGeom>
          <a:noFill/>
          <a:ln>
            <a:noFill/>
          </a:ln>
          <a:effectLst>
            <a:outerShdw blurRad="57150" dist="19050" dir="5400000" algn="bl" rotWithShape="0">
              <a:srgbClr val="000000">
                <a:alpha val="50000"/>
              </a:srgbClr>
            </a:outerShdw>
          </a:effectLst>
        </p:spPr>
      </p:pic>
      <p:pic>
        <p:nvPicPr>
          <p:cNvPr id="531" name="Google Shape;531;p73" descr="CAM logo text CAM with medical symbol">
            <a:extLst>
              <a:ext uri="{FF2B5EF4-FFF2-40B4-BE49-F238E27FC236}">
                <a16:creationId xmlns:a16="http://schemas.microsoft.com/office/drawing/2014/main" id="{61433DBA-A1DF-D72E-79EA-AF063D0078F8}"/>
              </a:ext>
            </a:extLst>
          </p:cNvPr>
          <p:cNvPicPr preferRelativeResize="0"/>
          <p:nvPr/>
        </p:nvPicPr>
        <p:blipFill rotWithShape="1">
          <a:blip r:embed="rId5">
            <a:alphaModFix/>
          </a:blip>
          <a:srcRect t="8697" b="8705"/>
          <a:stretch/>
        </p:blipFill>
        <p:spPr>
          <a:xfrm>
            <a:off x="4945334" y="5723800"/>
            <a:ext cx="3680233" cy="503333"/>
          </a:xfrm>
          <a:prstGeom prst="rect">
            <a:avLst/>
          </a:prstGeom>
          <a:noFill/>
          <a:ln>
            <a:noFill/>
          </a:ln>
          <a:effectLst>
            <a:outerShdw blurRad="57150" dist="19050" dir="5400000" algn="bl" rotWithShape="0">
              <a:srgbClr val="000000">
                <a:alpha val="50000"/>
              </a:srgbClr>
            </a:outerShdw>
          </a:effectLst>
        </p:spPr>
      </p:pic>
      <p:pic>
        <p:nvPicPr>
          <p:cNvPr id="532" name="Google Shape;532;p73" descr="MGH logo shield with text">
            <a:extLst>
              <a:ext uri="{FF2B5EF4-FFF2-40B4-BE49-F238E27FC236}">
                <a16:creationId xmlns:a16="http://schemas.microsoft.com/office/drawing/2014/main" id="{7931BEC9-0A0E-DEA3-73E9-664B9C22EC3A}"/>
              </a:ext>
            </a:extLst>
          </p:cNvPr>
          <p:cNvPicPr preferRelativeResize="0"/>
          <p:nvPr/>
        </p:nvPicPr>
        <p:blipFill rotWithShape="1">
          <a:blip r:embed="rId6">
            <a:alphaModFix/>
          </a:blip>
          <a:srcRect/>
          <a:stretch/>
        </p:blipFill>
        <p:spPr>
          <a:xfrm>
            <a:off x="8759951" y="5723800"/>
            <a:ext cx="1619932" cy="503333"/>
          </a:xfrm>
          <a:prstGeom prst="rect">
            <a:avLst/>
          </a:prstGeom>
          <a:noFill/>
          <a:ln>
            <a:noFill/>
          </a:ln>
        </p:spPr>
      </p:pic>
    </p:spTree>
    <p:extLst>
      <p:ext uri="{BB962C8B-B14F-4D97-AF65-F5344CB8AC3E}">
        <p14:creationId xmlns:p14="http://schemas.microsoft.com/office/powerpoint/2010/main" val="178970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4"/>
          <p:cNvSpPr txBox="1">
            <a:spLocks noGrp="1"/>
          </p:cNvSpPr>
          <p:nvPr>
            <p:ph type="title" idx="4294967295"/>
          </p:nvPr>
        </p:nvSpPr>
        <p:spPr>
          <a:xfrm>
            <a:off x="520860" y="381000"/>
            <a:ext cx="10794840" cy="65665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References</a:t>
            </a:r>
            <a:endParaRPr sz="4267" b="1"/>
          </a:p>
        </p:txBody>
      </p:sp>
      <p:sp>
        <p:nvSpPr>
          <p:cNvPr id="669" name="Google Shape;669;p94"/>
          <p:cNvSpPr txBox="1">
            <a:spLocks noGrp="1"/>
          </p:cNvSpPr>
          <p:nvPr>
            <p:ph type="body" idx="4294967295"/>
          </p:nvPr>
        </p:nvSpPr>
        <p:spPr>
          <a:xfrm>
            <a:off x="693738" y="971550"/>
            <a:ext cx="11498262" cy="566578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50000"/>
              </a:lnSpc>
              <a:spcBef>
                <a:spcPts val="0"/>
              </a:spcBef>
              <a:spcAft>
                <a:spcPts val="0"/>
              </a:spcAft>
              <a:buClr>
                <a:schemeClr val="dk1"/>
              </a:buClr>
              <a:buSzPts val="1100"/>
              <a:buFont typeface="Arial"/>
              <a:buNone/>
            </a:pPr>
            <a:r>
              <a:rPr lang="en" sz="1867">
                <a:latin typeface="Georgia"/>
                <a:ea typeface="Georgia"/>
                <a:cs typeface="Georgia"/>
                <a:sym typeface="Georgia"/>
              </a:rPr>
              <a:t>Evins, A. E., Cather, C., Reeder, H. T., Evohr, B., Potter, K., Pachas, G. N., ... &amp; Schuster, R. M. (2025).</a:t>
            </a:r>
            <a:endParaRPr sz="1867">
              <a:latin typeface="Georgia"/>
              <a:ea typeface="Georgia"/>
              <a:cs typeface="Georgia"/>
              <a:sym typeface="Georgia"/>
            </a:endParaRPr>
          </a:p>
          <a:p>
            <a:pPr marL="0" lvl="0" indent="609585" algn="l" rtl="0">
              <a:lnSpc>
                <a:spcPct val="150000"/>
              </a:lnSpc>
              <a:spcBef>
                <a:spcPts val="0"/>
              </a:spcBef>
              <a:spcAft>
                <a:spcPts val="0"/>
              </a:spcAft>
              <a:buClr>
                <a:schemeClr val="dk1"/>
              </a:buClr>
              <a:buSzPts val="1100"/>
              <a:buFont typeface="Arial"/>
              <a:buNone/>
            </a:pPr>
            <a:r>
              <a:rPr lang="en" sz="1867">
                <a:latin typeface="Georgia"/>
                <a:ea typeface="Georgia"/>
                <a:cs typeface="Georgia"/>
                <a:sym typeface="Georgia"/>
              </a:rPr>
              <a:t>Varenicline for Youth Nicotine Vaping Cessation: A Randomized Clinical Trial. JAMA.</a:t>
            </a:r>
            <a:endParaRPr sz="1867">
              <a:latin typeface="Georgia"/>
              <a:ea typeface="Georgia"/>
              <a:cs typeface="Georgia"/>
              <a:sym typeface="Georgia"/>
            </a:endParaRPr>
          </a:p>
          <a:p>
            <a:pPr marL="0" lvl="0" indent="0" algn="l" rtl="0">
              <a:lnSpc>
                <a:spcPct val="150000"/>
              </a:lnSpc>
              <a:spcBef>
                <a:spcPts val="0"/>
              </a:spcBef>
              <a:spcAft>
                <a:spcPts val="0"/>
              </a:spcAft>
              <a:buClr>
                <a:schemeClr val="dk1"/>
              </a:buClr>
              <a:buSzPts val="1100"/>
              <a:buFont typeface="Arial"/>
              <a:buNone/>
            </a:pPr>
            <a:r>
              <a:rPr lang="en" sz="1867">
                <a:latin typeface="Georgia"/>
                <a:ea typeface="Georgia"/>
                <a:cs typeface="Georgia"/>
                <a:sym typeface="Georgia"/>
              </a:rPr>
              <a:t>Harris, E. (2023). Most young adults who use e-cigarettes have never smoked. </a:t>
            </a:r>
            <a:r>
              <a:rPr lang="en" sz="1867" i="1">
                <a:latin typeface="Georgia"/>
                <a:ea typeface="Georgia"/>
                <a:cs typeface="Georgia"/>
                <a:sym typeface="Georgia"/>
              </a:rPr>
              <a:t>JAMA</a:t>
            </a:r>
            <a:r>
              <a:rPr lang="en" sz="1867">
                <a:latin typeface="Georgia"/>
                <a:ea typeface="Georgia"/>
                <a:cs typeface="Georgia"/>
                <a:sym typeface="Georgia"/>
              </a:rPr>
              <a:t>, 330(21), 2045-2045.</a:t>
            </a:r>
            <a:endParaRPr sz="1867">
              <a:latin typeface="Georgia"/>
              <a:ea typeface="Georgia"/>
              <a:cs typeface="Georgia"/>
              <a:sym typeface="Georgia"/>
            </a:endParaRPr>
          </a:p>
          <a:p>
            <a:pPr marL="0" lvl="0" indent="0" algn="l" rtl="0">
              <a:lnSpc>
                <a:spcPct val="150000"/>
              </a:lnSpc>
              <a:spcBef>
                <a:spcPts val="0"/>
              </a:spcBef>
              <a:spcAft>
                <a:spcPts val="0"/>
              </a:spcAft>
              <a:buNone/>
            </a:pPr>
            <a:r>
              <a:rPr lang="en" sz="1867">
                <a:latin typeface="Georgia"/>
                <a:ea typeface="Georgia"/>
                <a:cs typeface="Georgia"/>
                <a:sym typeface="Georgia"/>
              </a:rPr>
              <a:t>Jamal, A. (2024). Tobacco product use among middle and high school students—National Youth Tobacco</a:t>
            </a:r>
            <a:endParaRPr sz="1867">
              <a:latin typeface="Georgia"/>
              <a:ea typeface="Georgia"/>
              <a:cs typeface="Georgia"/>
              <a:sym typeface="Georgia"/>
            </a:endParaRPr>
          </a:p>
          <a:p>
            <a:pPr marL="0" lvl="0" indent="609585" algn="l" rtl="0">
              <a:lnSpc>
                <a:spcPct val="150000"/>
              </a:lnSpc>
              <a:spcBef>
                <a:spcPts val="0"/>
              </a:spcBef>
              <a:spcAft>
                <a:spcPts val="0"/>
              </a:spcAft>
              <a:buNone/>
            </a:pPr>
            <a:r>
              <a:rPr lang="en" sz="1867">
                <a:latin typeface="Georgia"/>
                <a:ea typeface="Georgia"/>
                <a:cs typeface="Georgia"/>
                <a:sym typeface="Georgia"/>
              </a:rPr>
              <a:t>Survey, United States, 2024. </a:t>
            </a:r>
            <a:r>
              <a:rPr lang="en" sz="1867" i="1">
                <a:latin typeface="Georgia"/>
                <a:ea typeface="Georgia"/>
                <a:cs typeface="Georgia"/>
                <a:sym typeface="Georgia"/>
              </a:rPr>
              <a:t>MMWR. Morbidity and Mortality Weekly Report, 73</a:t>
            </a:r>
            <a:r>
              <a:rPr lang="en" sz="1867">
                <a:latin typeface="Georgia"/>
                <a:ea typeface="Georgia"/>
                <a:cs typeface="Georgia"/>
                <a:sym typeface="Georgia"/>
              </a:rPr>
              <a:t>.</a:t>
            </a:r>
            <a:endParaRPr sz="1867">
              <a:latin typeface="Georgia"/>
              <a:ea typeface="Georgia"/>
              <a:cs typeface="Georgia"/>
              <a:sym typeface="Georgia"/>
            </a:endParaRPr>
          </a:p>
          <a:p>
            <a:pPr marL="0" lvl="0" indent="0" algn="l" rtl="0">
              <a:lnSpc>
                <a:spcPct val="150000"/>
              </a:lnSpc>
              <a:spcBef>
                <a:spcPts val="0"/>
              </a:spcBef>
              <a:spcAft>
                <a:spcPts val="0"/>
              </a:spcAft>
              <a:buNone/>
            </a:pPr>
            <a:r>
              <a:rPr lang="en" sz="1867">
                <a:latin typeface="Georgia"/>
                <a:ea typeface="Georgia"/>
                <a:cs typeface="Georgia"/>
                <a:sym typeface="Georgia"/>
              </a:rPr>
              <a:t>Winickoff, J. P., Evins, A. E., &amp; Levy, S. (2024). Vaping in youth.</a:t>
            </a:r>
            <a:r>
              <a:rPr lang="en" sz="1867" i="1">
                <a:latin typeface="Georgia"/>
                <a:ea typeface="Georgia"/>
                <a:cs typeface="Georgia"/>
                <a:sym typeface="Georgia"/>
              </a:rPr>
              <a:t> JAMA</a:t>
            </a:r>
            <a:r>
              <a:rPr lang="en" sz="1867">
                <a:latin typeface="Georgia"/>
                <a:ea typeface="Georgia"/>
                <a:cs typeface="Georgia"/>
                <a:sym typeface="Georgia"/>
              </a:rPr>
              <a:t>, 332(9), 749-750.</a:t>
            </a:r>
            <a:endParaRPr sz="1867">
              <a:latin typeface="Georgia"/>
              <a:ea typeface="Georgia"/>
              <a:cs typeface="Georgia"/>
              <a:sym typeface="Georgia"/>
            </a:endParaRPr>
          </a:p>
          <a:p>
            <a:pPr marL="0" lvl="0" indent="0" algn="l" rtl="0">
              <a:lnSpc>
                <a:spcPct val="150000"/>
              </a:lnSpc>
              <a:spcBef>
                <a:spcPts val="0"/>
              </a:spcBef>
              <a:spcAft>
                <a:spcPts val="0"/>
              </a:spcAft>
              <a:buNone/>
            </a:pPr>
            <a:r>
              <a:rPr lang="en" sz="1867">
                <a:latin typeface="Georgia"/>
                <a:ea typeface="Georgia"/>
                <a:cs typeface="Georgia"/>
                <a:sym typeface="Georgia"/>
              </a:rPr>
              <a:t>U.S. Department of Health and Human Services. </a:t>
            </a:r>
            <a:r>
              <a:rPr lang="en" sz="1867" i="1">
                <a:latin typeface="Georgia"/>
                <a:ea typeface="Georgia"/>
                <a:cs typeface="Georgia"/>
                <a:sym typeface="Georgia"/>
              </a:rPr>
              <a:t>E-Cigarette Use Among Youth and Young Adults: A Report</a:t>
            </a:r>
            <a:endParaRPr sz="1867" i="1">
              <a:latin typeface="Georgia"/>
              <a:ea typeface="Georgia"/>
              <a:cs typeface="Georgia"/>
              <a:sym typeface="Georgia"/>
            </a:endParaRPr>
          </a:p>
          <a:p>
            <a:pPr marL="0" lvl="0" indent="609585" algn="l" rtl="0">
              <a:lnSpc>
                <a:spcPct val="150000"/>
              </a:lnSpc>
              <a:spcBef>
                <a:spcPts val="0"/>
              </a:spcBef>
              <a:spcAft>
                <a:spcPts val="0"/>
              </a:spcAft>
              <a:buNone/>
            </a:pPr>
            <a:r>
              <a:rPr lang="en" sz="1867" i="1">
                <a:latin typeface="Georgia"/>
                <a:ea typeface="Georgia"/>
                <a:cs typeface="Georgia"/>
                <a:sym typeface="Georgia"/>
              </a:rPr>
              <a:t>of the Surgeon General. </a:t>
            </a:r>
            <a:r>
              <a:rPr lang="en" sz="1867">
                <a:latin typeface="Georgia"/>
                <a:ea typeface="Georgia"/>
                <a:cs typeface="Georgia"/>
                <a:sym typeface="Georgia"/>
              </a:rPr>
              <a:t>Centers for Disease Control and Prevention; 2016. Accessed Feb 14, 2024.</a:t>
            </a:r>
            <a:endParaRPr sz="1867">
              <a:latin typeface="Georgia"/>
              <a:ea typeface="Georgia"/>
              <a:cs typeface="Georgia"/>
              <a:sym typeface="Georgia"/>
            </a:endParaRPr>
          </a:p>
          <a:p>
            <a:pPr marL="0" lvl="0" indent="0" algn="l" rtl="0">
              <a:lnSpc>
                <a:spcPct val="150000"/>
              </a:lnSpc>
              <a:spcBef>
                <a:spcPts val="0"/>
              </a:spcBef>
              <a:spcAft>
                <a:spcPts val="0"/>
              </a:spcAft>
              <a:buNone/>
            </a:pPr>
            <a:r>
              <a:rPr lang="en" sz="1867">
                <a:latin typeface="Georgia"/>
                <a:ea typeface="Georgia"/>
                <a:cs typeface="Georgia"/>
                <a:sym typeface="Georgia"/>
              </a:rPr>
              <a:t>Yuan, M., Cross, S. J., Loughlin, S. E., &amp; Leslie, F. M. (2015). Nicotine and the adolescent brain. </a:t>
            </a:r>
            <a:r>
              <a:rPr lang="en" sz="1867" i="1">
                <a:latin typeface="Georgia"/>
                <a:ea typeface="Georgia"/>
                <a:cs typeface="Georgia"/>
                <a:sym typeface="Georgia"/>
              </a:rPr>
              <a:t>The Journal</a:t>
            </a:r>
            <a:endParaRPr sz="1867" i="1">
              <a:latin typeface="Georgia"/>
              <a:ea typeface="Georgia"/>
              <a:cs typeface="Georgia"/>
              <a:sym typeface="Georgia"/>
            </a:endParaRPr>
          </a:p>
          <a:p>
            <a:pPr marL="0" lvl="0" indent="609585" algn="l" rtl="0">
              <a:lnSpc>
                <a:spcPct val="150000"/>
              </a:lnSpc>
              <a:spcBef>
                <a:spcPts val="0"/>
              </a:spcBef>
              <a:spcAft>
                <a:spcPts val="0"/>
              </a:spcAft>
              <a:buNone/>
            </a:pPr>
            <a:r>
              <a:rPr lang="en" sz="1867" i="1">
                <a:latin typeface="Georgia"/>
                <a:ea typeface="Georgia"/>
                <a:cs typeface="Georgia"/>
                <a:sym typeface="Georgia"/>
              </a:rPr>
              <a:t>of Physiology, 593</a:t>
            </a:r>
            <a:r>
              <a:rPr lang="en" sz="1867">
                <a:latin typeface="Georgia"/>
                <a:ea typeface="Georgia"/>
                <a:cs typeface="Georgia"/>
                <a:sym typeface="Georgia"/>
              </a:rPr>
              <a:t>(16), 3397-3412.</a:t>
            </a:r>
            <a:endParaRPr sz="1867">
              <a:latin typeface="Georgia"/>
              <a:ea typeface="Georgia"/>
              <a:cs typeface="Georgia"/>
              <a:sym typeface="Georgia"/>
            </a:endParaRPr>
          </a:p>
          <a:p>
            <a:pPr marL="0" lvl="0" indent="0" algn="l" rtl="0">
              <a:lnSpc>
                <a:spcPct val="150000"/>
              </a:lnSpc>
              <a:spcBef>
                <a:spcPts val="0"/>
              </a:spcBef>
              <a:spcAft>
                <a:spcPts val="0"/>
              </a:spcAft>
              <a:buNone/>
            </a:pPr>
            <a:r>
              <a:rPr lang="en" sz="1867">
                <a:latin typeface="Georgia"/>
                <a:ea typeface="Georgia"/>
                <a:cs typeface="Georgia"/>
                <a:sym typeface="Georgia"/>
              </a:rPr>
              <a:t>Zhang, Lei, Andrea Gentzke, Katrina F. Trivers, and Brenna VanFrank. "Tobacco cessation behaviors among</a:t>
            </a:r>
            <a:endParaRPr sz="1867">
              <a:latin typeface="Georgia"/>
              <a:ea typeface="Georgia"/>
              <a:cs typeface="Georgia"/>
              <a:sym typeface="Georgia"/>
            </a:endParaRPr>
          </a:p>
          <a:p>
            <a:pPr marL="0" lvl="0" indent="609585" algn="l" rtl="0">
              <a:lnSpc>
                <a:spcPct val="150000"/>
              </a:lnSpc>
              <a:spcBef>
                <a:spcPts val="0"/>
              </a:spcBef>
              <a:spcAft>
                <a:spcPts val="0"/>
              </a:spcAft>
              <a:buNone/>
            </a:pPr>
            <a:r>
              <a:rPr lang="en" sz="1867">
                <a:latin typeface="Georgia"/>
                <a:ea typeface="Georgia"/>
                <a:cs typeface="Georgia"/>
                <a:sym typeface="Georgia"/>
              </a:rPr>
              <a:t>US middle and high school students, 2020." </a:t>
            </a:r>
            <a:r>
              <a:rPr lang="en" sz="1867" i="1">
                <a:latin typeface="Georgia"/>
                <a:ea typeface="Georgia"/>
                <a:cs typeface="Georgia"/>
                <a:sym typeface="Georgia"/>
              </a:rPr>
              <a:t>Journal of Adolescent Health 70, </a:t>
            </a:r>
            <a:r>
              <a:rPr lang="en" sz="1867">
                <a:latin typeface="Georgia"/>
                <a:ea typeface="Georgia"/>
                <a:cs typeface="Georgia"/>
                <a:sym typeface="Georgia"/>
              </a:rPr>
              <a:t>no. 1 (2022): 147-154.</a:t>
            </a:r>
            <a:endParaRPr sz="1867">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600">
              <a:latin typeface="Georgia"/>
              <a:ea typeface="Georgia"/>
              <a:cs typeface="Georgia"/>
              <a:sym typeface="Georgia"/>
            </a:endParaRPr>
          </a:p>
        </p:txBody>
      </p:sp>
    </p:spTree>
    <p:extLst>
      <p:ext uri="{BB962C8B-B14F-4D97-AF65-F5344CB8AC3E}">
        <p14:creationId xmlns:p14="http://schemas.microsoft.com/office/powerpoint/2010/main" val="2926136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B806-BDFC-E669-96BD-E3F7E89C2957}"/>
              </a:ext>
            </a:extLst>
          </p:cNvPr>
          <p:cNvSpPr>
            <a:spLocks noGrp="1"/>
          </p:cNvSpPr>
          <p:nvPr>
            <p:ph type="ctrTitle"/>
          </p:nvPr>
        </p:nvSpPr>
        <p:spPr>
          <a:xfrm>
            <a:off x="1524000" y="845274"/>
            <a:ext cx="9144000" cy="1655762"/>
          </a:xfrm>
        </p:spPr>
        <p:txBody>
          <a:bodyPr>
            <a:normAutofit/>
          </a:bodyPr>
          <a:lstStyle/>
          <a:p>
            <a:r>
              <a:rPr lang="en-US" sz="8000" b="1">
                <a:solidFill>
                  <a:srgbClr val="000000"/>
                </a:solidFill>
                <a:latin typeface="Arial Black"/>
              </a:rPr>
              <a:t>Thank You!</a:t>
            </a:r>
          </a:p>
        </p:txBody>
      </p:sp>
      <p:sp>
        <p:nvSpPr>
          <p:cNvPr id="3" name="Subtitle 2">
            <a:extLst>
              <a:ext uri="{FF2B5EF4-FFF2-40B4-BE49-F238E27FC236}">
                <a16:creationId xmlns:a16="http://schemas.microsoft.com/office/drawing/2014/main" id="{C99AB2A3-CF01-FA4D-8046-2A055C641FE3}"/>
              </a:ext>
            </a:extLst>
          </p:cNvPr>
          <p:cNvSpPr>
            <a:spLocks noGrp="1"/>
          </p:cNvSpPr>
          <p:nvPr>
            <p:ph type="subTitle" idx="1"/>
          </p:nvPr>
        </p:nvSpPr>
        <p:spPr>
          <a:xfrm>
            <a:off x="1524000" y="3794332"/>
            <a:ext cx="9144000" cy="1417287"/>
          </a:xfrm>
        </p:spPr>
        <p:txBody>
          <a:bodyPr vert="horz" lIns="91440" tIns="45720" rIns="91440" bIns="45720" rtlCol="0" anchor="t">
            <a:normAutofit/>
          </a:bodyPr>
          <a:lstStyle/>
          <a:p>
            <a:r>
              <a:rPr lang="en-US" sz="6600" b="1">
                <a:solidFill>
                  <a:schemeClr val="bg1"/>
                </a:solidFill>
              </a:rPr>
              <a:t>For Attending</a:t>
            </a:r>
            <a:endParaRPr lang="en-US" sz="6600" b="1">
              <a:solidFill>
                <a:schemeClr val="bg1"/>
              </a:solidFill>
              <a:cs typeface="Arial"/>
            </a:endParaRPr>
          </a:p>
        </p:txBody>
      </p:sp>
    </p:spTree>
    <p:extLst>
      <p:ext uri="{BB962C8B-B14F-4D97-AF65-F5344CB8AC3E}">
        <p14:creationId xmlns:p14="http://schemas.microsoft.com/office/powerpoint/2010/main" val="33416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4"/>
          <p:cNvSpPr txBox="1">
            <a:spLocks noGrp="1"/>
          </p:cNvSpPr>
          <p:nvPr>
            <p:ph type="title" idx="4294967295"/>
          </p:nvPr>
        </p:nvSpPr>
        <p:spPr>
          <a:xfrm>
            <a:off x="260430" y="381000"/>
            <a:ext cx="11055270"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Nicotine Vaping in Youth</a:t>
            </a:r>
            <a:endParaRPr sz="4267" b="1"/>
          </a:p>
        </p:txBody>
      </p:sp>
      <p:sp>
        <p:nvSpPr>
          <p:cNvPr id="538" name="Google Shape;538;p74"/>
          <p:cNvSpPr txBox="1">
            <a:spLocks noGrp="1"/>
          </p:cNvSpPr>
          <p:nvPr>
            <p:ph type="body" idx="4294967295"/>
          </p:nvPr>
        </p:nvSpPr>
        <p:spPr>
          <a:xfrm>
            <a:off x="0" y="1412875"/>
            <a:ext cx="11315700" cy="477361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E-cigarettes remain the most commonly used nicotine product in U.S. youth since 2014</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In 2024… </a:t>
            </a:r>
            <a:endParaRPr sz="3200">
              <a:latin typeface="Georgia"/>
              <a:ea typeface="Georgia"/>
              <a:cs typeface="Georgia"/>
              <a:sym typeface="Georgia"/>
            </a:endParaRPr>
          </a:p>
          <a:p>
            <a:pPr marL="1828754" lvl="2" indent="-507987" algn="l" rtl="0">
              <a:spcBef>
                <a:spcPts val="1333"/>
              </a:spcBef>
              <a:spcAft>
                <a:spcPts val="0"/>
              </a:spcAft>
              <a:buSzPts val="2400"/>
              <a:buFont typeface="Georgia"/>
              <a:buChar char="●"/>
            </a:pPr>
            <a:r>
              <a:rPr lang="en" sz="3200">
                <a:latin typeface="Georgia"/>
                <a:ea typeface="Georgia"/>
                <a:cs typeface="Georgia"/>
                <a:sym typeface="Georgia"/>
              </a:rPr>
              <a:t>1.63 million U.S. youth reported current use of e-cigarettes </a:t>
            </a:r>
            <a:endParaRPr sz="3200">
              <a:latin typeface="Georgia"/>
              <a:ea typeface="Georgia"/>
              <a:cs typeface="Georgia"/>
              <a:sym typeface="Georgia"/>
            </a:endParaRPr>
          </a:p>
          <a:p>
            <a:pPr marL="1828754" lvl="2" indent="-507987" algn="l" rtl="0">
              <a:spcBef>
                <a:spcPts val="1333"/>
              </a:spcBef>
              <a:spcAft>
                <a:spcPts val="0"/>
              </a:spcAft>
              <a:buSzPts val="2400"/>
              <a:buFont typeface="Georgia"/>
              <a:buChar char="●"/>
            </a:pPr>
            <a:r>
              <a:rPr lang="en" sz="3200">
                <a:latin typeface="Georgia"/>
                <a:ea typeface="Georgia"/>
                <a:cs typeface="Georgia"/>
                <a:sym typeface="Georgia"/>
              </a:rPr>
              <a:t>More than 1 in 4 youth use daily</a:t>
            </a:r>
            <a:endParaRPr sz="3200">
              <a:latin typeface="Georgia"/>
              <a:ea typeface="Georgia"/>
              <a:cs typeface="Georgia"/>
              <a:sym typeface="Georgia"/>
            </a:endParaRPr>
          </a:p>
          <a:p>
            <a:pPr marL="609585" lvl="0" indent="-507987" algn="l" rtl="0">
              <a:spcBef>
                <a:spcPts val="1333"/>
              </a:spcBef>
              <a:spcAft>
                <a:spcPts val="1333"/>
              </a:spcAft>
              <a:buSzPts val="2400"/>
              <a:buFont typeface="Georgia"/>
              <a:buChar char="➔"/>
            </a:pPr>
            <a:r>
              <a:rPr lang="en" sz="3200">
                <a:latin typeface="Georgia"/>
                <a:ea typeface="Georgia"/>
                <a:cs typeface="Georgia"/>
                <a:sym typeface="Georgia"/>
              </a:rPr>
              <a:t>72% of youth and young adults under 25 who report current e-cigarette use had never smoked cigarettes</a:t>
            </a:r>
            <a:endParaRPr sz="3200">
              <a:latin typeface="Georgia"/>
              <a:ea typeface="Georgia"/>
              <a:cs typeface="Georgia"/>
              <a:sym typeface="Georgia"/>
            </a:endParaRPr>
          </a:p>
        </p:txBody>
      </p:sp>
      <p:sp>
        <p:nvSpPr>
          <p:cNvPr id="539" name="Google Shape;539;p74"/>
          <p:cNvSpPr txBox="1">
            <a:spLocks noGrp="1"/>
          </p:cNvSpPr>
          <p:nvPr>
            <p:ph type="body" idx="4294967295"/>
          </p:nvPr>
        </p:nvSpPr>
        <p:spPr>
          <a:xfrm>
            <a:off x="260430" y="6096865"/>
            <a:ext cx="10798175"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067">
                <a:latin typeface="Georgia"/>
                <a:ea typeface="Georgia"/>
                <a:cs typeface="Georgia"/>
                <a:sym typeface="Georgia"/>
              </a:rPr>
              <a:t>Harris, E. (2023). Most young adults who use e-cigarettes have never smoked. </a:t>
            </a:r>
            <a:r>
              <a:rPr lang="en" sz="1067" i="1">
                <a:latin typeface="Georgia"/>
                <a:ea typeface="Georgia"/>
                <a:cs typeface="Georgia"/>
                <a:sym typeface="Georgia"/>
              </a:rPr>
              <a:t>JAMA</a:t>
            </a:r>
            <a:r>
              <a:rPr lang="en" sz="1067">
                <a:latin typeface="Georgia"/>
                <a:ea typeface="Georgia"/>
                <a:cs typeface="Georgia"/>
                <a:sym typeface="Georgia"/>
              </a:rPr>
              <a:t>, 330(21), 2045-2045.</a:t>
            </a:r>
            <a:endParaRPr sz="1067">
              <a:latin typeface="Georgia"/>
              <a:ea typeface="Georgia"/>
              <a:cs typeface="Georgia"/>
              <a:sym typeface="Georgia"/>
            </a:endParaRPr>
          </a:p>
          <a:p>
            <a:pPr marL="0" lvl="0" indent="0" algn="l" rtl="0">
              <a:spcBef>
                <a:spcPts val="0"/>
              </a:spcBef>
              <a:spcAft>
                <a:spcPts val="0"/>
              </a:spcAft>
              <a:buNone/>
            </a:pPr>
            <a:r>
              <a:rPr lang="en" sz="1067">
                <a:latin typeface="Georgia"/>
                <a:ea typeface="Georgia"/>
                <a:cs typeface="Georgia"/>
                <a:sym typeface="Georgia"/>
              </a:rPr>
              <a:t>Jamal, A. (2024). Tobacco product use among middle and high school students—National Youth Tobacco Survey, United States, 2024. </a:t>
            </a:r>
            <a:r>
              <a:rPr lang="en" sz="1067" i="1">
                <a:latin typeface="Georgia"/>
                <a:ea typeface="Georgia"/>
                <a:cs typeface="Georgia"/>
                <a:sym typeface="Georgia"/>
              </a:rPr>
              <a:t>MMWR. Morbidity and Mortality Weekly Report, 73</a:t>
            </a:r>
            <a:r>
              <a:rPr lang="en" sz="1067">
                <a:latin typeface="Georgia"/>
                <a:ea typeface="Georgia"/>
                <a:cs typeface="Georgia"/>
                <a:sym typeface="Georgia"/>
              </a:rPr>
              <a:t>.</a:t>
            </a:r>
            <a:endParaRPr sz="1067">
              <a:latin typeface="Georgia"/>
              <a:ea typeface="Georgia"/>
              <a:cs typeface="Georgia"/>
              <a:sym typeface="Georgia"/>
            </a:endParaRPr>
          </a:p>
          <a:p>
            <a:pPr marL="0" lvl="0" indent="0" algn="l" rtl="0">
              <a:spcBef>
                <a:spcPts val="0"/>
              </a:spcBef>
              <a:spcAft>
                <a:spcPts val="0"/>
              </a:spcAft>
              <a:buNone/>
            </a:pPr>
            <a:r>
              <a:rPr lang="en" sz="1067">
                <a:latin typeface="Georgia"/>
                <a:ea typeface="Georgia"/>
                <a:cs typeface="Georgia"/>
                <a:sym typeface="Georgia"/>
              </a:rPr>
              <a:t>Winickoff, J. P., Evins, A. E., &amp; Levy, S. (2024). Vaping in youth.</a:t>
            </a:r>
            <a:r>
              <a:rPr lang="en" sz="1067" i="1">
                <a:latin typeface="Georgia"/>
                <a:ea typeface="Georgia"/>
                <a:cs typeface="Georgia"/>
                <a:sym typeface="Georgia"/>
              </a:rPr>
              <a:t> JAMA</a:t>
            </a:r>
            <a:r>
              <a:rPr lang="en" sz="1067">
                <a:latin typeface="Georgia"/>
                <a:ea typeface="Georgia"/>
                <a:cs typeface="Georgia"/>
                <a:sym typeface="Georgia"/>
              </a:rPr>
              <a:t>, 332(9), 749-750.</a:t>
            </a:r>
            <a:endParaRPr sz="1067">
              <a:latin typeface="Georgia"/>
              <a:ea typeface="Georgia"/>
              <a:cs typeface="Georgia"/>
              <a:sym typeface="Georgia"/>
            </a:endParaRPr>
          </a:p>
        </p:txBody>
      </p:sp>
    </p:spTree>
    <p:extLst>
      <p:ext uri="{BB962C8B-B14F-4D97-AF65-F5344CB8AC3E}">
        <p14:creationId xmlns:p14="http://schemas.microsoft.com/office/powerpoint/2010/main" val="376615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5"/>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Harmful Effects of Youth Nicotine Vaping</a:t>
            </a:r>
            <a:endParaRPr sz="4267" b="1"/>
          </a:p>
        </p:txBody>
      </p:sp>
      <p:sp>
        <p:nvSpPr>
          <p:cNvPr id="545" name="Google Shape;545;p75"/>
          <p:cNvSpPr txBox="1">
            <a:spLocks noGrp="1"/>
          </p:cNvSpPr>
          <p:nvPr>
            <p:ph type="body" idx="4294967295"/>
          </p:nvPr>
        </p:nvSpPr>
        <p:spPr>
          <a:xfrm>
            <a:off x="0" y="1412875"/>
            <a:ext cx="11315700" cy="313055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Nicotine addiction</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Increases risk for tobacco smoking </a:t>
            </a:r>
            <a:r>
              <a:rPr lang="en" sz="3200" u="sng">
                <a:latin typeface="Georgia"/>
                <a:ea typeface="Georgia"/>
                <a:cs typeface="Georgia"/>
                <a:sym typeface="Georgia"/>
              </a:rPr>
              <a:t>and</a:t>
            </a:r>
            <a:r>
              <a:rPr lang="en" sz="3200">
                <a:latin typeface="Georgia"/>
                <a:ea typeface="Georgia"/>
                <a:cs typeface="Georgia"/>
                <a:sym typeface="Georgia"/>
              </a:rPr>
              <a:t> other substance use</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Nicotine vaping poses unique risks to youth because of their developing brains</a:t>
            </a:r>
            <a:endParaRPr sz="3200">
              <a:latin typeface="Georgia"/>
              <a:ea typeface="Georgia"/>
              <a:cs typeface="Georgia"/>
              <a:sym typeface="Georgia"/>
            </a:endParaRPr>
          </a:p>
          <a:p>
            <a:pPr marL="609585" lvl="0" indent="-507987" algn="l" rtl="0">
              <a:spcBef>
                <a:spcPts val="1333"/>
              </a:spcBef>
              <a:spcAft>
                <a:spcPts val="1333"/>
              </a:spcAft>
              <a:buSzPts val="2400"/>
              <a:buFont typeface="Georgia"/>
              <a:buChar char="➔"/>
            </a:pPr>
            <a:r>
              <a:rPr lang="en" sz="3200">
                <a:latin typeface="Georgia"/>
                <a:ea typeface="Georgia"/>
                <a:cs typeface="Georgia"/>
                <a:sym typeface="Georgia"/>
              </a:rPr>
              <a:t>E-cigarette vapor exposes youth to harmful chemicals</a:t>
            </a:r>
            <a:endParaRPr sz="3200">
              <a:latin typeface="Georgia"/>
              <a:ea typeface="Georgia"/>
              <a:cs typeface="Georgia"/>
              <a:sym typeface="Georgia"/>
            </a:endParaRPr>
          </a:p>
        </p:txBody>
      </p:sp>
      <p:sp>
        <p:nvSpPr>
          <p:cNvPr id="546" name="Google Shape;546;p75"/>
          <p:cNvSpPr txBox="1">
            <a:spLocks noGrp="1"/>
          </p:cNvSpPr>
          <p:nvPr>
            <p:ph type="body" idx="4294967295"/>
          </p:nvPr>
        </p:nvSpPr>
        <p:spPr>
          <a:xfrm>
            <a:off x="1255713" y="6116638"/>
            <a:ext cx="10936287" cy="82073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067">
                <a:latin typeface="Georgia"/>
                <a:ea typeface="Georgia"/>
                <a:cs typeface="Georgia"/>
                <a:sym typeface="Georgia"/>
              </a:rPr>
              <a:t>U.S. Department of Health and Human Services. </a:t>
            </a:r>
            <a:r>
              <a:rPr lang="en" sz="1067" i="1">
                <a:latin typeface="Georgia"/>
                <a:ea typeface="Georgia"/>
                <a:cs typeface="Georgia"/>
                <a:sym typeface="Georgia"/>
              </a:rPr>
              <a:t>E-Cigarette Use Among Youth and Young Adults: A Report of the Surgeon General. </a:t>
            </a:r>
            <a:r>
              <a:rPr lang="en" sz="1067">
                <a:latin typeface="Georgia"/>
                <a:ea typeface="Georgia"/>
                <a:cs typeface="Georgia"/>
                <a:sym typeface="Georgia"/>
              </a:rPr>
              <a:t>Centers for Disease Control and Prevention; 2016. Accessed Feb 14, 2024.</a:t>
            </a:r>
            <a:endParaRPr sz="1067">
              <a:latin typeface="Georgia"/>
              <a:ea typeface="Georgia"/>
              <a:cs typeface="Georgia"/>
              <a:sym typeface="Georgia"/>
            </a:endParaRPr>
          </a:p>
          <a:p>
            <a:pPr marL="0" lvl="0" indent="0" algn="l" rtl="0">
              <a:spcBef>
                <a:spcPts val="0"/>
              </a:spcBef>
              <a:spcAft>
                <a:spcPts val="0"/>
              </a:spcAft>
              <a:buNone/>
            </a:pPr>
            <a:r>
              <a:rPr lang="en" sz="1067">
                <a:latin typeface="Georgia"/>
                <a:ea typeface="Georgia"/>
                <a:cs typeface="Georgia"/>
                <a:sym typeface="Georgia"/>
              </a:rPr>
              <a:t>Yuan, M., Cross, S. J., Loughlin, S. E., &amp; Leslie, F. M. (2015). Nicotine and the adolescent brain. </a:t>
            </a:r>
            <a:r>
              <a:rPr lang="en" sz="1067" i="1">
                <a:latin typeface="Georgia"/>
                <a:ea typeface="Georgia"/>
                <a:cs typeface="Georgia"/>
                <a:sym typeface="Georgia"/>
              </a:rPr>
              <a:t>The Journal of Physiology, 593</a:t>
            </a:r>
            <a:r>
              <a:rPr lang="en" sz="1067">
                <a:latin typeface="Georgia"/>
                <a:ea typeface="Georgia"/>
                <a:cs typeface="Georgia"/>
                <a:sym typeface="Georgia"/>
              </a:rPr>
              <a:t>(16), 3397-3412.</a:t>
            </a:r>
            <a:endParaRPr sz="1067">
              <a:latin typeface="Georgia"/>
              <a:ea typeface="Georgia"/>
              <a:cs typeface="Georgia"/>
              <a:sym typeface="Georgia"/>
            </a:endParaRPr>
          </a:p>
          <a:p>
            <a:pPr marL="0" lvl="0" indent="0" algn="l" rtl="0">
              <a:spcBef>
                <a:spcPts val="0"/>
              </a:spcBef>
              <a:spcAft>
                <a:spcPts val="0"/>
              </a:spcAft>
              <a:buNone/>
            </a:pPr>
            <a:endParaRPr sz="1067">
              <a:latin typeface="Georgia"/>
              <a:ea typeface="Georgia"/>
              <a:cs typeface="Georgia"/>
              <a:sym typeface="Georgia"/>
            </a:endParaRPr>
          </a:p>
          <a:p>
            <a:pPr marL="0" lvl="0" indent="0" algn="l" rtl="0">
              <a:spcBef>
                <a:spcPts val="0"/>
              </a:spcBef>
              <a:spcAft>
                <a:spcPts val="0"/>
              </a:spcAft>
              <a:buNone/>
            </a:pPr>
            <a:endParaRPr sz="1067">
              <a:latin typeface="Georgia"/>
              <a:ea typeface="Georgia"/>
              <a:cs typeface="Georgia"/>
              <a:sym typeface="Georgia"/>
            </a:endParaRPr>
          </a:p>
        </p:txBody>
      </p:sp>
    </p:spTree>
    <p:extLst>
      <p:ext uri="{BB962C8B-B14F-4D97-AF65-F5344CB8AC3E}">
        <p14:creationId xmlns:p14="http://schemas.microsoft.com/office/powerpoint/2010/main" val="287939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6"/>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Youth Vaping Cessation Efforts</a:t>
            </a:r>
            <a:endParaRPr sz="4267" b="1"/>
          </a:p>
        </p:txBody>
      </p:sp>
      <p:sp>
        <p:nvSpPr>
          <p:cNvPr id="552" name="Google Shape;552;p76"/>
          <p:cNvSpPr txBox="1">
            <a:spLocks noGrp="1"/>
          </p:cNvSpPr>
          <p:nvPr>
            <p:ph type="body" idx="4294967295"/>
          </p:nvPr>
        </p:nvSpPr>
        <p:spPr>
          <a:xfrm>
            <a:off x="0" y="1412875"/>
            <a:ext cx="11315700" cy="489585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Font typeface="Georgia"/>
              <a:buChar char="➔"/>
            </a:pPr>
            <a:r>
              <a:rPr lang="en" sz="2933">
                <a:latin typeface="Georgia"/>
                <a:ea typeface="Georgia"/>
                <a:cs typeface="Georgia"/>
                <a:sym typeface="Georgia"/>
              </a:rPr>
              <a:t>Over two thirds of youth (64%) youth who currently vape nicotine want to quit or reduce their use</a:t>
            </a:r>
            <a:endParaRPr sz="2933">
              <a:latin typeface="Georgia"/>
              <a:ea typeface="Georgia"/>
              <a:cs typeface="Georgia"/>
              <a:sym typeface="Georgia"/>
            </a:endParaRPr>
          </a:p>
          <a:p>
            <a:pPr marL="1219170" lvl="1" indent="-491054" algn="l" rtl="0">
              <a:spcBef>
                <a:spcPts val="1333"/>
              </a:spcBef>
              <a:spcAft>
                <a:spcPts val="0"/>
              </a:spcAft>
              <a:buSzPts val="2200"/>
              <a:buFont typeface="Georgia"/>
              <a:buChar char="◆"/>
            </a:pPr>
            <a:r>
              <a:rPr lang="en" sz="2933">
                <a:latin typeface="Georgia"/>
                <a:ea typeface="Georgia"/>
                <a:cs typeface="Georgia"/>
                <a:sym typeface="Georgia"/>
              </a:rPr>
              <a:t>Nearly 70% reported trying to quit in the last year</a:t>
            </a:r>
            <a:endParaRPr sz="2933">
              <a:latin typeface="Georgia"/>
              <a:ea typeface="Georgia"/>
              <a:cs typeface="Georgia"/>
              <a:sym typeface="Georgia"/>
            </a:endParaRPr>
          </a:p>
          <a:p>
            <a:pPr marL="609585" lvl="0" indent="-491054" algn="l" rtl="0">
              <a:spcBef>
                <a:spcPts val="1333"/>
              </a:spcBef>
              <a:spcAft>
                <a:spcPts val="0"/>
              </a:spcAft>
              <a:buSzPts val="2200"/>
              <a:buFont typeface="Georgia"/>
              <a:buChar char="➔"/>
            </a:pPr>
            <a:r>
              <a:rPr lang="en" sz="2933">
                <a:latin typeface="Georgia"/>
                <a:ea typeface="Georgia"/>
                <a:cs typeface="Georgia"/>
                <a:sym typeface="Georgia"/>
              </a:rPr>
              <a:t>Lack of pharmacotherapy trials for youth vaping cessation</a:t>
            </a:r>
            <a:endParaRPr sz="2933">
              <a:latin typeface="Georgia"/>
              <a:ea typeface="Georgia"/>
              <a:cs typeface="Georgia"/>
              <a:sym typeface="Georgia"/>
            </a:endParaRPr>
          </a:p>
          <a:p>
            <a:pPr marL="609585" lvl="0" indent="-491054" algn="l" rtl="0">
              <a:spcBef>
                <a:spcPts val="1333"/>
              </a:spcBef>
              <a:spcAft>
                <a:spcPts val="0"/>
              </a:spcAft>
              <a:buSzPts val="2200"/>
              <a:buFont typeface="Georgia"/>
              <a:buChar char="➔"/>
            </a:pPr>
            <a:r>
              <a:rPr lang="en" sz="2933">
                <a:latin typeface="Georgia"/>
                <a:ea typeface="Georgia"/>
                <a:cs typeface="Georgia"/>
                <a:sym typeface="Georgia"/>
              </a:rPr>
              <a:t>Mixed efficacy of quitlines and text-message-based for youth vaping cessation</a:t>
            </a:r>
            <a:endParaRPr sz="2933">
              <a:latin typeface="Georgia"/>
              <a:ea typeface="Georgia"/>
              <a:cs typeface="Georgia"/>
              <a:sym typeface="Georgia"/>
            </a:endParaRPr>
          </a:p>
          <a:p>
            <a:pPr marL="609585" lvl="0" indent="-491054" algn="l" rtl="0">
              <a:spcBef>
                <a:spcPts val="1333"/>
              </a:spcBef>
              <a:spcAft>
                <a:spcPts val="1333"/>
              </a:spcAft>
              <a:buSzPts val="2200"/>
              <a:buFont typeface="Georgia"/>
              <a:buChar char="➔"/>
            </a:pPr>
            <a:r>
              <a:rPr lang="en" sz="2933">
                <a:latin typeface="Georgia"/>
                <a:ea typeface="Georgia"/>
                <a:cs typeface="Georgia"/>
                <a:sym typeface="Georgia"/>
              </a:rPr>
              <a:t>New data suggests varenicline (Chantix) is well-tolerated and associated with significant positive effects on secondary tobacco abstinence</a:t>
            </a:r>
            <a:endParaRPr sz="2933">
              <a:latin typeface="Georgia"/>
              <a:ea typeface="Georgia"/>
              <a:cs typeface="Georgia"/>
              <a:sym typeface="Georgia"/>
            </a:endParaRPr>
          </a:p>
        </p:txBody>
      </p:sp>
      <p:sp>
        <p:nvSpPr>
          <p:cNvPr id="553" name="Google Shape;553;p76"/>
          <p:cNvSpPr txBox="1">
            <a:spLocks noGrp="1"/>
          </p:cNvSpPr>
          <p:nvPr>
            <p:ph type="body" idx="4294967295"/>
          </p:nvPr>
        </p:nvSpPr>
        <p:spPr>
          <a:xfrm>
            <a:off x="1255713" y="6234113"/>
            <a:ext cx="10936287" cy="4921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067">
                <a:latin typeface="Georgia"/>
                <a:ea typeface="Georgia"/>
                <a:cs typeface="Georgia"/>
                <a:sym typeface="Georgia"/>
              </a:rPr>
              <a:t>Zhang, Lei, Andrea Gentzke, Katrina F. Trivers, and Brenna VanFrank. "Tobacco cessation behaviors among US middle and high school students, 2020." </a:t>
            </a:r>
            <a:r>
              <a:rPr lang="en" sz="1067" i="1">
                <a:latin typeface="Georgia"/>
                <a:ea typeface="Georgia"/>
                <a:cs typeface="Georgia"/>
                <a:sym typeface="Georgia"/>
              </a:rPr>
              <a:t>Journal of Adolescent Health 70, </a:t>
            </a:r>
            <a:r>
              <a:rPr lang="en" sz="1067">
                <a:latin typeface="Georgia"/>
                <a:ea typeface="Georgia"/>
                <a:cs typeface="Georgia"/>
                <a:sym typeface="Georgia"/>
              </a:rPr>
              <a:t>no. 1 (2022): 147-154.</a:t>
            </a:r>
            <a:endParaRPr sz="1067">
              <a:latin typeface="Georgia"/>
              <a:ea typeface="Georgia"/>
              <a:cs typeface="Georgia"/>
              <a:sym typeface="Georgia"/>
            </a:endParaRPr>
          </a:p>
          <a:p>
            <a:pPr marL="0" lvl="0" indent="0" algn="l" rtl="0">
              <a:spcBef>
                <a:spcPts val="0"/>
              </a:spcBef>
              <a:spcAft>
                <a:spcPts val="0"/>
              </a:spcAft>
              <a:buNone/>
            </a:pPr>
            <a:endParaRPr sz="1067">
              <a:latin typeface="Georgia"/>
              <a:ea typeface="Georgia"/>
              <a:cs typeface="Georgia"/>
              <a:sym typeface="Georgia"/>
            </a:endParaRPr>
          </a:p>
        </p:txBody>
      </p:sp>
    </p:spTree>
    <p:extLst>
      <p:ext uri="{BB962C8B-B14F-4D97-AF65-F5344CB8AC3E}">
        <p14:creationId xmlns:p14="http://schemas.microsoft.com/office/powerpoint/2010/main" val="109525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8"/>
          <p:cNvSpPr txBox="1">
            <a:spLocks noGrp="1"/>
          </p:cNvSpPr>
          <p:nvPr>
            <p:ph type="title" idx="4294967295"/>
          </p:nvPr>
        </p:nvSpPr>
        <p:spPr>
          <a:xfrm>
            <a:off x="270075" y="381000"/>
            <a:ext cx="11045625" cy="29433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 sz="1850" b="1"/>
              <a:t>Varenicline for Youth Nicotine Vaping Cessation: A Randomized Controlled Trial</a:t>
            </a:r>
            <a:endParaRPr lang="en-US" sz="1850"/>
          </a:p>
        </p:txBody>
      </p:sp>
      <p:sp>
        <p:nvSpPr>
          <p:cNvPr id="566" name="Google Shape;566;p78"/>
          <p:cNvSpPr txBox="1">
            <a:spLocks noGrp="1"/>
          </p:cNvSpPr>
          <p:nvPr>
            <p:ph type="body" idx="4294967295"/>
          </p:nvPr>
        </p:nvSpPr>
        <p:spPr>
          <a:xfrm>
            <a:off x="270076" y="1533525"/>
            <a:ext cx="11526838" cy="287338"/>
          </a:xfrm>
          <a:prstGeom prst="rect">
            <a:avLst/>
          </a:prstGeom>
          <a:solidFill>
            <a:srgbClr val="003A96"/>
          </a:solidFill>
          <a:effectLst>
            <a:outerShdw blurRad="57150" dist="19050" dir="5400000" algn="bl" rotWithShape="0">
              <a:srgbClr val="000000">
                <a:alpha val="50000"/>
              </a:srgbClr>
            </a:outerShdw>
          </a:effectLst>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b="1">
                <a:solidFill>
                  <a:schemeClr val="lt1"/>
                </a:solidFill>
                <a:latin typeface="Georgia"/>
                <a:ea typeface="Georgia"/>
                <a:cs typeface="Georgia"/>
                <a:sym typeface="Georgia"/>
              </a:rPr>
              <a:t>MPIs: Eden Evins, MD, MPH and Randi Schuster, PhD</a:t>
            </a:r>
            <a:endParaRPr b="1">
              <a:solidFill>
                <a:schemeClr val="lt1"/>
              </a:solidFill>
              <a:latin typeface="Georgia"/>
              <a:ea typeface="Georgia"/>
              <a:cs typeface="Georgia"/>
              <a:sym typeface="Georgia"/>
            </a:endParaRPr>
          </a:p>
        </p:txBody>
      </p:sp>
      <p:sp>
        <p:nvSpPr>
          <p:cNvPr id="567" name="Google Shape;567;p78"/>
          <p:cNvSpPr txBox="1">
            <a:spLocks noGrp="1"/>
          </p:cNvSpPr>
          <p:nvPr>
            <p:ph type="body" idx="4294967295"/>
          </p:nvPr>
        </p:nvSpPr>
        <p:spPr>
          <a:xfrm>
            <a:off x="270076" y="2106613"/>
            <a:ext cx="11420475" cy="4154487"/>
          </a:xfrm>
          <a:prstGeom prst="rect">
            <a:avLst/>
          </a:prstGeom>
          <a:solidFill>
            <a:srgbClr val="D5DCEB"/>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933" b="1">
                <a:latin typeface="Georgia"/>
                <a:ea typeface="Georgia"/>
                <a:cs typeface="Georgia"/>
                <a:sym typeface="Georgia"/>
              </a:rPr>
              <a:t>Primary Study Aim:</a:t>
            </a:r>
            <a:endParaRPr sz="2933" b="1">
              <a:latin typeface="Georgia"/>
              <a:ea typeface="Georgia"/>
              <a:cs typeface="Georgia"/>
              <a:sym typeface="Georgia"/>
            </a:endParaRPr>
          </a:p>
          <a:p>
            <a:pPr marL="609585" lvl="0" indent="0" algn="l" rtl="0">
              <a:spcBef>
                <a:spcPts val="1333"/>
              </a:spcBef>
              <a:spcAft>
                <a:spcPts val="0"/>
              </a:spcAft>
              <a:buNone/>
            </a:pPr>
            <a:r>
              <a:rPr lang="en" sz="2933" b="1">
                <a:latin typeface="Georgia"/>
                <a:ea typeface="Georgia"/>
                <a:cs typeface="Georgia"/>
                <a:sym typeface="Georgia"/>
              </a:rPr>
              <a:t>Does varenicline increase 4-week continuous vaping abstinence rates at end of treatment vs. placebo in youth? </a:t>
            </a:r>
            <a:endParaRPr sz="2933" b="1">
              <a:latin typeface="Georgia"/>
              <a:ea typeface="Georgia"/>
              <a:cs typeface="Georgia"/>
              <a:sym typeface="Georgia"/>
            </a:endParaRPr>
          </a:p>
          <a:p>
            <a:pPr marL="609585" lvl="0" indent="0" algn="l" rtl="0">
              <a:spcBef>
                <a:spcPts val="1333"/>
              </a:spcBef>
              <a:spcAft>
                <a:spcPts val="1333"/>
              </a:spcAft>
              <a:buNone/>
            </a:pPr>
            <a:endParaRPr sz="3200" b="1">
              <a:latin typeface="Georgia"/>
              <a:ea typeface="Georgia"/>
              <a:cs typeface="Georgia"/>
              <a:sym typeface="Georgia"/>
            </a:endParaRPr>
          </a:p>
        </p:txBody>
      </p:sp>
      <p:pic>
        <p:nvPicPr>
          <p:cNvPr id="568" name="Google Shape;568;p78" descr="screenshot of the article heading all text with article name and authors"/>
          <p:cNvPicPr preferRelativeResize="0"/>
          <p:nvPr/>
        </p:nvPicPr>
        <p:blipFill rotWithShape="1">
          <a:blip r:embed="rId3">
            <a:alphaModFix/>
          </a:blip>
          <a:srcRect l="10457" r="10378"/>
          <a:stretch/>
        </p:blipFill>
        <p:spPr>
          <a:xfrm>
            <a:off x="2496684" y="3777334"/>
            <a:ext cx="7023301" cy="2339333"/>
          </a:xfrm>
          <a:prstGeom prst="rect">
            <a:avLst/>
          </a:prstGeom>
          <a:noFill/>
          <a:ln>
            <a:noFill/>
          </a:ln>
        </p:spPr>
      </p:pic>
    </p:spTree>
    <p:extLst>
      <p:ext uri="{BB962C8B-B14F-4D97-AF65-F5344CB8AC3E}">
        <p14:creationId xmlns:p14="http://schemas.microsoft.com/office/powerpoint/2010/main" val="308286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9"/>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Interventions</a:t>
            </a:r>
            <a:endParaRPr sz="4267" b="1"/>
          </a:p>
        </p:txBody>
      </p:sp>
      <p:sp>
        <p:nvSpPr>
          <p:cNvPr id="574" name="Google Shape;574;p79"/>
          <p:cNvSpPr txBox="1">
            <a:spLocks noGrp="1"/>
          </p:cNvSpPr>
          <p:nvPr>
            <p:ph type="body" idx="4294967295"/>
          </p:nvPr>
        </p:nvSpPr>
        <p:spPr>
          <a:xfrm>
            <a:off x="0" y="1412875"/>
            <a:ext cx="11315700" cy="54324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Double Blind Comparison: 2 Arms</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12 weeks of varenicline or identical appearing placebo, standard dosing</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Weekly 20-minute manualized, virtual vaping cessation counseling session via Zoom with young adult lay counselors </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Referral to TIQ</a:t>
            </a:r>
            <a:endParaRPr sz="3200">
              <a:latin typeface="Georgia"/>
              <a:ea typeface="Georgia"/>
              <a:cs typeface="Georgia"/>
              <a:sym typeface="Georgia"/>
            </a:endParaRPr>
          </a:p>
          <a:p>
            <a:pPr marL="609585" lvl="0" indent="-507987" algn="l" rtl="0">
              <a:spcBef>
                <a:spcPts val="1333"/>
              </a:spcBef>
              <a:spcAft>
                <a:spcPts val="0"/>
              </a:spcAft>
              <a:buSzPts val="2400"/>
              <a:buFont typeface="Georgia"/>
              <a:buChar char="➔"/>
            </a:pPr>
            <a:r>
              <a:rPr lang="en" sz="3200">
                <a:latin typeface="Georgia"/>
                <a:ea typeface="Georgia"/>
                <a:cs typeface="Georgia"/>
                <a:sym typeface="Georgia"/>
              </a:rPr>
              <a:t>Single Blind Enhanced Usual Care Arm</a:t>
            </a:r>
            <a:endParaRPr sz="3200">
              <a:latin typeface="Georgia"/>
              <a:ea typeface="Georgia"/>
              <a:cs typeface="Georgia"/>
              <a:sym typeface="Georgia"/>
            </a:endParaRPr>
          </a:p>
          <a:p>
            <a:pPr marL="1219170" lvl="1" indent="-507987" algn="l" rtl="0">
              <a:spcBef>
                <a:spcPts val="1333"/>
              </a:spcBef>
              <a:spcAft>
                <a:spcPts val="1333"/>
              </a:spcAft>
              <a:buSzPts val="2400"/>
              <a:buFont typeface="Georgia"/>
              <a:buChar char="◆"/>
            </a:pPr>
            <a:r>
              <a:rPr lang="en" sz="3200">
                <a:latin typeface="Georgia"/>
                <a:ea typeface="Georgia"/>
                <a:cs typeface="Georgia"/>
                <a:sym typeface="Georgia"/>
              </a:rPr>
              <a:t>Referral to TIQ </a:t>
            </a:r>
            <a:r>
              <a:rPr lang="en" sz="3200" u="sng">
                <a:latin typeface="Georgia"/>
                <a:ea typeface="Georgia"/>
                <a:cs typeface="Georgia"/>
                <a:sym typeface="Georgia"/>
              </a:rPr>
              <a:t>only</a:t>
            </a:r>
            <a:endParaRPr sz="3200" u="sng">
              <a:latin typeface="Georgia"/>
              <a:ea typeface="Georgia"/>
              <a:cs typeface="Georgia"/>
              <a:sym typeface="Georgia"/>
            </a:endParaRPr>
          </a:p>
        </p:txBody>
      </p:sp>
    </p:spTree>
    <p:extLst>
      <p:ext uri="{BB962C8B-B14F-4D97-AF65-F5344CB8AC3E}">
        <p14:creationId xmlns:p14="http://schemas.microsoft.com/office/powerpoint/2010/main" val="373469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1"/>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Medication Adherence</a:t>
            </a:r>
            <a:endParaRPr sz="4267" b="1"/>
          </a:p>
        </p:txBody>
      </p:sp>
      <p:sp>
        <p:nvSpPr>
          <p:cNvPr id="586" name="Google Shape;586;p81"/>
          <p:cNvSpPr txBox="1">
            <a:spLocks noGrp="1"/>
          </p:cNvSpPr>
          <p:nvPr>
            <p:ph type="body" idx="4294967295"/>
          </p:nvPr>
        </p:nvSpPr>
        <p:spPr>
          <a:xfrm>
            <a:off x="0" y="2128838"/>
            <a:ext cx="11315700" cy="296227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507987" algn="l" rtl="0">
              <a:spcBef>
                <a:spcPts val="0"/>
              </a:spcBef>
              <a:spcAft>
                <a:spcPts val="0"/>
              </a:spcAft>
              <a:buSzPts val="2400"/>
              <a:buFont typeface="Georgia"/>
              <a:buChar char="➔"/>
            </a:pPr>
            <a:r>
              <a:rPr lang="en" sz="3200">
                <a:latin typeface="Georgia"/>
                <a:ea typeface="Georgia"/>
                <a:cs typeface="Georgia"/>
                <a:sym typeface="Georgia"/>
              </a:rPr>
              <a:t>Incentivized Documentation of Medication Adherence</a:t>
            </a:r>
            <a:endParaRPr sz="3200">
              <a:latin typeface="Georgia"/>
              <a:ea typeface="Georgia"/>
              <a:cs typeface="Georgia"/>
              <a:sym typeface="Georgia"/>
            </a:endParaRPr>
          </a:p>
          <a:p>
            <a:pPr marL="1219170" lvl="1" indent="-507987" algn="l" rtl="0">
              <a:spcBef>
                <a:spcPts val="1333"/>
              </a:spcBef>
              <a:spcAft>
                <a:spcPts val="0"/>
              </a:spcAft>
              <a:buSzPts val="2400"/>
              <a:buFont typeface="Georgia"/>
              <a:buChar char="◆"/>
            </a:pPr>
            <a:r>
              <a:rPr lang="en" sz="3200">
                <a:latin typeface="Georgia"/>
                <a:ea typeface="Georgia"/>
                <a:cs typeface="Georgia"/>
                <a:sym typeface="Georgia"/>
              </a:rPr>
              <a:t>Participants were incentivized to upload video-recording of themselves taking their study medication through a HIPAA compliant smartphone app</a:t>
            </a:r>
            <a:endParaRPr sz="3200">
              <a:latin typeface="Georgia"/>
              <a:ea typeface="Georgia"/>
              <a:cs typeface="Georgia"/>
              <a:sym typeface="Georgia"/>
            </a:endParaRPr>
          </a:p>
          <a:p>
            <a:pPr marL="1219170" lvl="0" indent="0" algn="l" rtl="0">
              <a:spcBef>
                <a:spcPts val="1333"/>
              </a:spcBef>
              <a:spcAft>
                <a:spcPts val="1333"/>
              </a:spcAft>
              <a:buNone/>
            </a:pPr>
            <a:endParaRPr sz="3200">
              <a:latin typeface="Georgia"/>
              <a:ea typeface="Georgia"/>
              <a:cs typeface="Georgia"/>
              <a:sym typeface="Georgia"/>
            </a:endParaRPr>
          </a:p>
        </p:txBody>
      </p:sp>
    </p:spTree>
    <p:extLst>
      <p:ext uri="{BB962C8B-B14F-4D97-AF65-F5344CB8AC3E}">
        <p14:creationId xmlns:p14="http://schemas.microsoft.com/office/powerpoint/2010/main" val="198683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a:extLst>
            <a:ext uri="{FF2B5EF4-FFF2-40B4-BE49-F238E27FC236}">
              <a16:creationId xmlns:a16="http://schemas.microsoft.com/office/drawing/2014/main" id="{E1D2E2F1-4728-F261-0876-6F44B0AA8DED}"/>
            </a:ext>
          </a:extLst>
        </p:cNvPr>
        <p:cNvGrpSpPr/>
        <p:nvPr/>
      </p:nvGrpSpPr>
      <p:grpSpPr>
        <a:xfrm>
          <a:off x="0" y="0"/>
          <a:ext cx="0" cy="0"/>
          <a:chOff x="0" y="0"/>
          <a:chExt cx="0" cy="0"/>
        </a:xfrm>
      </p:grpSpPr>
      <p:sp>
        <p:nvSpPr>
          <p:cNvPr id="585" name="Google Shape;585;p81">
            <a:extLst>
              <a:ext uri="{FF2B5EF4-FFF2-40B4-BE49-F238E27FC236}">
                <a16:creationId xmlns:a16="http://schemas.microsoft.com/office/drawing/2014/main" id="{87356720-55AA-892E-8CEB-4994E22C58F1}"/>
              </a:ext>
            </a:extLst>
          </p:cNvPr>
          <p:cNvSpPr txBox="1">
            <a:spLocks noGrp="1"/>
          </p:cNvSpPr>
          <p:nvPr>
            <p:ph type="title" idx="4294967295"/>
          </p:nvPr>
        </p:nvSpPr>
        <p:spPr>
          <a:xfrm>
            <a:off x="496888" y="381000"/>
            <a:ext cx="11695112" cy="65722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267" b="1"/>
              <a:t>Medication Adherence</a:t>
            </a:r>
            <a:endParaRPr sz="4267" b="1"/>
          </a:p>
        </p:txBody>
      </p:sp>
      <p:pic>
        <p:nvPicPr>
          <p:cNvPr id="12" name="Picture 11" descr="A screenshot of a phone ">
            <a:extLst>
              <a:ext uri="{FF2B5EF4-FFF2-40B4-BE49-F238E27FC236}">
                <a16:creationId xmlns:a16="http://schemas.microsoft.com/office/drawing/2014/main" id="{F427C968-93EC-3756-C66B-85F4724C03A5}"/>
              </a:ext>
            </a:extLst>
          </p:cNvPr>
          <p:cNvPicPr>
            <a:picLocks noChangeAspect="1"/>
          </p:cNvPicPr>
          <p:nvPr/>
        </p:nvPicPr>
        <p:blipFill>
          <a:blip r:embed="rId3"/>
          <a:stretch>
            <a:fillRect/>
          </a:stretch>
        </p:blipFill>
        <p:spPr>
          <a:xfrm>
            <a:off x="1085591" y="970719"/>
            <a:ext cx="2527300" cy="5473700"/>
          </a:xfrm>
          <a:prstGeom prst="rect">
            <a:avLst/>
          </a:prstGeom>
        </p:spPr>
      </p:pic>
      <p:pic>
        <p:nvPicPr>
          <p:cNvPr id="13" name="Picture 12" descr="A screenshot of a calendar">
            <a:extLst>
              <a:ext uri="{FF2B5EF4-FFF2-40B4-BE49-F238E27FC236}">
                <a16:creationId xmlns:a16="http://schemas.microsoft.com/office/drawing/2014/main" id="{955A6D20-05A1-E152-FEC2-1A1B304000DD}"/>
              </a:ext>
            </a:extLst>
          </p:cNvPr>
          <p:cNvPicPr>
            <a:picLocks noChangeAspect="1"/>
          </p:cNvPicPr>
          <p:nvPr/>
        </p:nvPicPr>
        <p:blipFill>
          <a:blip r:embed="rId4"/>
          <a:stretch>
            <a:fillRect/>
          </a:stretch>
        </p:blipFill>
        <p:spPr>
          <a:xfrm>
            <a:off x="4834091" y="969219"/>
            <a:ext cx="2527300" cy="5473700"/>
          </a:xfrm>
          <a:prstGeom prst="rect">
            <a:avLst/>
          </a:prstGeom>
        </p:spPr>
      </p:pic>
      <p:pic>
        <p:nvPicPr>
          <p:cNvPr id="14" name="Picture 13" descr="A screenshot of a chat message">
            <a:extLst>
              <a:ext uri="{FF2B5EF4-FFF2-40B4-BE49-F238E27FC236}">
                <a16:creationId xmlns:a16="http://schemas.microsoft.com/office/drawing/2014/main" id="{02B1DABA-6D47-1DD6-9599-6A6BF0427566}"/>
              </a:ext>
            </a:extLst>
          </p:cNvPr>
          <p:cNvPicPr>
            <a:picLocks noChangeAspect="1"/>
          </p:cNvPicPr>
          <p:nvPr/>
        </p:nvPicPr>
        <p:blipFill>
          <a:blip r:embed="rId5"/>
          <a:stretch>
            <a:fillRect/>
          </a:stretch>
        </p:blipFill>
        <p:spPr>
          <a:xfrm>
            <a:off x="8576591" y="961719"/>
            <a:ext cx="2527300" cy="5473700"/>
          </a:xfrm>
          <a:prstGeom prst="rect">
            <a:avLst/>
          </a:prstGeom>
        </p:spPr>
      </p:pic>
    </p:spTree>
    <p:extLst>
      <p:ext uri="{BB962C8B-B14F-4D97-AF65-F5344CB8AC3E}">
        <p14:creationId xmlns:p14="http://schemas.microsoft.com/office/powerpoint/2010/main" val="1404139755"/>
      </p:ext>
    </p:extLst>
  </p:cSld>
  <p:clrMapOvr>
    <a:masterClrMapping/>
  </p:clrMapOvr>
</p:sld>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PARC DMH Co-Branded Simple  -  Read-Only" id="{7F58F908-C158-491C-B027-678DB92C1B68}" vid="{4BDF9907-29D6-47E2-91F4-3FDA80D2C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856308-5974-43b6-9380-fbc4e31ee282" xsi:nil="true"/>
    <lcf76f155ced4ddcb4097134ff3c332f xmlns="4312d008-f018-42db-8044-acca5aba2d3e">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1C0C515C0AA4586E77A5616D2CBB5" ma:contentTypeVersion="19" ma:contentTypeDescription="Create a new document." ma:contentTypeScope="" ma:versionID="12ebf49ebb65b3d5eae9d3c5b9852510">
  <xsd:schema xmlns:xsd="http://www.w3.org/2001/XMLSchema" xmlns:xs="http://www.w3.org/2001/XMLSchema" xmlns:p="http://schemas.microsoft.com/office/2006/metadata/properties" xmlns:ns1="http://schemas.microsoft.com/sharepoint/v3" xmlns:ns2="4312d008-f018-42db-8044-acca5aba2d3e" xmlns:ns3="ad856308-5974-43b6-9380-fbc4e31ee282" targetNamespace="http://schemas.microsoft.com/office/2006/metadata/properties" ma:root="true" ma:fieldsID="de62418f9e4d7e79035961bdbe822a88" ns1:_="" ns2:_="" ns3:_="">
    <xsd:import namespace="http://schemas.microsoft.com/sharepoint/v3"/>
    <xsd:import namespace="4312d008-f018-42db-8044-acca5aba2d3e"/>
    <xsd:import namespace="ad856308-5974-43b6-9380-fbc4e31ee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12d008-f018-42db-8044-acca5aba2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856308-5974-43b6-9380-fbc4e31ee28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44a422-f31e-467f-a3b4-55ceea27a7c8}" ma:internalName="TaxCatchAll" ma:showField="CatchAllData" ma:web="ad856308-5974-43b6-9380-fbc4e31ee28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CE574A-99BC-4107-A09E-CD4177004089}">
  <ds:schemaRefs>
    <ds:schemaRef ds:uri="http://schemas.microsoft.com/sharepoint/v3"/>
    <ds:schemaRef ds:uri="http://purl.org/dc/terms/"/>
    <ds:schemaRef ds:uri="ad856308-5974-43b6-9380-fbc4e31ee282"/>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4312d008-f018-42db-8044-acca5aba2d3e"/>
    <ds:schemaRef ds:uri="http://www.w3.org/XML/1998/namespace"/>
  </ds:schemaRefs>
</ds:datastoreItem>
</file>

<file path=customXml/itemProps2.xml><?xml version="1.0" encoding="utf-8"?>
<ds:datastoreItem xmlns:ds="http://schemas.openxmlformats.org/officeDocument/2006/customXml" ds:itemID="{93689184-7091-44C8-BCCA-7562E5F17B52}">
  <ds:schemaRefs>
    <ds:schemaRef ds:uri="http://schemas.microsoft.com/sharepoint/v3/contenttype/forms"/>
  </ds:schemaRefs>
</ds:datastoreItem>
</file>

<file path=customXml/itemProps3.xml><?xml version="1.0" encoding="utf-8"?>
<ds:datastoreItem xmlns:ds="http://schemas.openxmlformats.org/officeDocument/2006/customXml" ds:itemID="{EB6E4B70-314E-423D-947F-76A573740B73}">
  <ds:schemaRefs>
    <ds:schemaRef ds:uri="4312d008-f018-42db-8044-acca5aba2d3e"/>
    <ds:schemaRef ds:uri="ad856308-5974-43b6-9380-fbc4e31ee2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2291</Words>
  <Application>Microsoft Office PowerPoint</Application>
  <PresentationFormat>Widescreen</PresentationFormat>
  <Paragraphs>273</Paragraphs>
  <Slides>25</Slides>
  <Notes>23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Arial Black</vt:lpstr>
      <vt:lpstr>Calibri</vt:lpstr>
      <vt:lpstr>Georgia</vt:lpstr>
      <vt:lpstr>Noto Sans Symbols</vt:lpstr>
      <vt:lpstr>NTR</vt:lpstr>
      <vt:lpstr>Times New Roman</vt:lpstr>
      <vt:lpstr>2_Standard</vt:lpstr>
      <vt:lpstr>2025 DMH Research Centers of Excellence​</vt:lpstr>
      <vt:lpstr>Treating Nicotine Dependence in Youth: Assessing Pharmacotherapy &amp; CBT Strategies for Vaping Cessation</vt:lpstr>
      <vt:lpstr>Nicotine Vaping in Youth</vt:lpstr>
      <vt:lpstr>Harmful Effects of Youth Nicotine Vaping</vt:lpstr>
      <vt:lpstr>Youth Vaping Cessation Efforts</vt:lpstr>
      <vt:lpstr>Varenicline for Youth Nicotine Vaping Cessation: A Randomized Controlled Trial</vt:lpstr>
      <vt:lpstr>Interventions</vt:lpstr>
      <vt:lpstr>Medication Adherence</vt:lpstr>
      <vt:lpstr>Medication Adherence</vt:lpstr>
      <vt:lpstr>Measures</vt:lpstr>
      <vt:lpstr>Participant Characteristics</vt:lpstr>
      <vt:lpstr>Baseline Demographics</vt:lpstr>
      <vt:lpstr>Baseline Nicotine Vaping and Smoking</vt:lpstr>
      <vt:lpstr>QuitVaping Behavioral Intervention</vt:lpstr>
      <vt:lpstr>QuitVaping Participant Shares Her Experience</vt:lpstr>
      <vt:lpstr>Abstinence Outcomes: Varenicline vs Placebo</vt:lpstr>
      <vt:lpstr>Adherence to Study Interventions</vt:lpstr>
      <vt:lpstr>Other Significant Outcomes</vt:lpstr>
      <vt:lpstr>Varenicline for Youth Nicotine Vaping Cessation:  A Randomized Controlled Trial</vt:lpstr>
      <vt:lpstr>Discussion: Varenicline vs. Placebo</vt:lpstr>
      <vt:lpstr>Discussion: Varenicline vs. Placebo</vt:lpstr>
      <vt:lpstr>Considerations</vt:lpstr>
      <vt:lpstr>Thank You!</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Tasca, Robin</dc:creator>
  <cp:lastModifiedBy>Tasca, Robin</cp:lastModifiedBy>
  <cp:revision>1</cp:revision>
  <dcterms:created xsi:type="dcterms:W3CDTF">2025-05-12T01:41:44Z</dcterms:created>
  <dcterms:modified xsi:type="dcterms:W3CDTF">2025-05-28T19:43:36Z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0x0101000B51C0C515C0AA4586E77A5616D2CBB5</vt:lpwstr>
  </property>
  <property fmtid="{D5CDD505-2E9C-101B-9397-08002B2CF9AE}" pid="3" name="MediaServiceImageTags">
    <vt:lpwstr/>
  </property>
</Properties>
</file>