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4"/>
    <p:sldMasterId id="2147483779" r:id="rId5"/>
  </p:sldMasterIdLst>
  <p:notesMasterIdLst>
    <p:notesMasterId r:id="rId15"/>
  </p:notesMasterIdLst>
  <p:handoutMasterIdLst>
    <p:handoutMasterId r:id="rId16"/>
  </p:handoutMasterIdLst>
  <p:sldIdLst>
    <p:sldId id="2147482161" r:id="rId6"/>
    <p:sldId id="946" r:id="rId7"/>
    <p:sldId id="2147482173" r:id="rId8"/>
    <p:sldId id="2147482182" r:id="rId9"/>
    <p:sldId id="2147482184" r:id="rId10"/>
    <p:sldId id="2147482185" r:id="rId11"/>
    <p:sldId id="2147482183" r:id="rId12"/>
    <p:sldId id="2147482186" r:id="rId13"/>
    <p:sldId id="2147482169" r:id="rId14"/>
  </p:sldIdLst>
  <p:sldSz cx="9144000" cy="6858000" type="screen4x3"/>
  <p:notesSz cx="7010400" cy="9296400"/>
  <p:custDataLst>
    <p:tags r:id="rId17"/>
  </p:custDataLst>
  <p:defaultTextStyle>
    <a:defPPr>
      <a:defRPr lang="en-US"/>
    </a:defPPr>
    <a:lvl1pPr algn="l" rtl="0" fontAlgn="base">
      <a:spcBef>
        <a:spcPct val="0"/>
      </a:spcBef>
      <a:spcAft>
        <a:spcPct val="0"/>
      </a:spcAft>
      <a:defRPr sz="2400" b="1" kern="1200">
        <a:solidFill>
          <a:schemeClr val="accent2"/>
        </a:solidFill>
        <a:latin typeface="Arial" charset="0"/>
        <a:ea typeface="MS PGothic" pitchFamily="34" charset="-128"/>
        <a:cs typeface="Arial" charset="0"/>
      </a:defRPr>
    </a:lvl1pPr>
    <a:lvl2pPr marL="457200" algn="l" rtl="0" fontAlgn="base">
      <a:spcBef>
        <a:spcPct val="0"/>
      </a:spcBef>
      <a:spcAft>
        <a:spcPct val="0"/>
      </a:spcAft>
      <a:defRPr sz="2400" b="1" kern="1200">
        <a:solidFill>
          <a:schemeClr val="accent2"/>
        </a:solidFill>
        <a:latin typeface="Arial" charset="0"/>
        <a:ea typeface="MS PGothic" pitchFamily="34" charset="-128"/>
        <a:cs typeface="Arial" charset="0"/>
      </a:defRPr>
    </a:lvl2pPr>
    <a:lvl3pPr marL="914400" algn="l" rtl="0" fontAlgn="base">
      <a:spcBef>
        <a:spcPct val="0"/>
      </a:spcBef>
      <a:spcAft>
        <a:spcPct val="0"/>
      </a:spcAft>
      <a:defRPr sz="2400" b="1" kern="1200">
        <a:solidFill>
          <a:schemeClr val="accent2"/>
        </a:solidFill>
        <a:latin typeface="Arial" charset="0"/>
        <a:ea typeface="MS PGothic" pitchFamily="34" charset="-128"/>
        <a:cs typeface="Arial" charset="0"/>
      </a:defRPr>
    </a:lvl3pPr>
    <a:lvl4pPr marL="1371600" algn="l" rtl="0" fontAlgn="base">
      <a:spcBef>
        <a:spcPct val="0"/>
      </a:spcBef>
      <a:spcAft>
        <a:spcPct val="0"/>
      </a:spcAft>
      <a:defRPr sz="2400" b="1" kern="1200">
        <a:solidFill>
          <a:schemeClr val="accent2"/>
        </a:solidFill>
        <a:latin typeface="Arial" charset="0"/>
        <a:ea typeface="MS PGothic" pitchFamily="34" charset="-128"/>
        <a:cs typeface="Arial" charset="0"/>
      </a:defRPr>
    </a:lvl4pPr>
    <a:lvl5pPr marL="1828800" algn="l" rtl="0" fontAlgn="base">
      <a:spcBef>
        <a:spcPct val="0"/>
      </a:spcBef>
      <a:spcAft>
        <a:spcPct val="0"/>
      </a:spcAft>
      <a:defRPr sz="2400" b="1" kern="1200">
        <a:solidFill>
          <a:schemeClr val="accent2"/>
        </a:solidFill>
        <a:latin typeface="Arial" charset="0"/>
        <a:ea typeface="MS PGothic" pitchFamily="34" charset="-128"/>
        <a:cs typeface="Arial" charset="0"/>
      </a:defRPr>
    </a:lvl5pPr>
    <a:lvl6pPr marL="2286000" algn="l" defTabSz="914400" rtl="0" eaLnBrk="1" latinLnBrk="0" hangingPunct="1">
      <a:defRPr sz="2400" b="1" kern="1200">
        <a:solidFill>
          <a:schemeClr val="accent2"/>
        </a:solidFill>
        <a:latin typeface="Arial" charset="0"/>
        <a:ea typeface="MS PGothic" pitchFamily="34" charset="-128"/>
        <a:cs typeface="Arial" charset="0"/>
      </a:defRPr>
    </a:lvl6pPr>
    <a:lvl7pPr marL="2743200" algn="l" defTabSz="914400" rtl="0" eaLnBrk="1" latinLnBrk="0" hangingPunct="1">
      <a:defRPr sz="2400" b="1" kern="1200">
        <a:solidFill>
          <a:schemeClr val="accent2"/>
        </a:solidFill>
        <a:latin typeface="Arial" charset="0"/>
        <a:ea typeface="MS PGothic" pitchFamily="34" charset="-128"/>
        <a:cs typeface="Arial" charset="0"/>
      </a:defRPr>
    </a:lvl7pPr>
    <a:lvl8pPr marL="3200400" algn="l" defTabSz="914400" rtl="0" eaLnBrk="1" latinLnBrk="0" hangingPunct="1">
      <a:defRPr sz="2400" b="1" kern="1200">
        <a:solidFill>
          <a:schemeClr val="accent2"/>
        </a:solidFill>
        <a:latin typeface="Arial" charset="0"/>
        <a:ea typeface="MS PGothic" pitchFamily="34" charset="-128"/>
        <a:cs typeface="Arial" charset="0"/>
      </a:defRPr>
    </a:lvl8pPr>
    <a:lvl9pPr marL="3657600" algn="l" defTabSz="914400" rtl="0" eaLnBrk="1" latinLnBrk="0" hangingPunct="1">
      <a:defRPr sz="2400" b="1" kern="1200">
        <a:solidFill>
          <a:schemeClr val="accent2"/>
        </a:solidFill>
        <a:latin typeface="Arial" charset="0"/>
        <a:ea typeface="MS PGothic" pitchFamily="34" charset="-128"/>
        <a:cs typeface="Arial" charset="0"/>
      </a:defRPr>
    </a:lvl9pPr>
  </p:defaultTextStyle>
  <p:extLst>
    <p:ext uri="{521415D9-36F7-43E2-AB2F-B90AF26B5E84}">
      <p14:sectionLst xmlns:p14="http://schemas.microsoft.com/office/powerpoint/2010/main">
        <p14:section name="Health Safety Net Presentation" id="{1A7724CB-3B5B-4DE3-A6D7-1985553E05C5}">
          <p14:sldIdLst>
            <p14:sldId id="2147482161"/>
            <p14:sldId id="946"/>
            <p14:sldId id="2147482173"/>
            <p14:sldId id="2147482182"/>
            <p14:sldId id="2147482184"/>
            <p14:sldId id="2147482185"/>
            <p14:sldId id="2147482183"/>
            <p14:sldId id="2147482186"/>
            <p14:sldId id="2147482169"/>
          </p14:sldIdLst>
        </p14:section>
      </p14:sectionLst>
    </p:ext>
    <p:ext uri="{EFAFB233-063F-42B5-8137-9DF3F51BA10A}">
      <p15:sldGuideLst xmlns:p15="http://schemas.microsoft.com/office/powerpoint/2012/main">
        <p15:guide id="1" orient="horz" pos="1152">
          <p15:clr>
            <a:srgbClr val="A4A3A4"/>
          </p15:clr>
        </p15:guide>
        <p15:guide id="2" pos="336">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974520-68EA-9643-759D-56AEA70D6A99}" name="Burwood, Benjamin (EHS)" initials="BB" userId="S::benjamin.burwood3@mass.gov::7fde10d4-65bd-44e0-a718-5e6add6f3961" providerId="AD"/>
  <p188:author id="{786C146F-A730-32F5-B18A-CF07019C96B8}" name="Gruber, Emily (EHS)" initials="GE" userId="S::emily.gruber@mass.gov::698507f9-fa14-4364-8eed-22aed0a5661d" providerId="AD"/>
  <p188:author id="{F6A5AD8D-A4AC-B683-1C7A-953C9312E9E1}" name="Burwood, Benjamin (EHS)" initials="BB" userId="S::Benjamin.Burwood3@mass.gov::7fde10d4-65bd-44e0-a718-5e6add6f3961" providerId="AD"/>
  <p188:author id="{AAF8EAF0-A912-C2F3-43AD-971581A5290D}" name="Chiev, Sokmeakara (EHS)" initials="SC" userId="S::Sokmeakara.Chiev1@mass.gov::9435e2b5-d995-4b59-b25d-2bb9b96a2a8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Chiev, Sokmeakara (EHS)" initials="" lastIdx="1" clrIdx="0"/>
  <p:cmAuthor id="7" name="TCapone" initials="TRC" lastIdx="9" clrIdx="7"/>
  <p:cmAuthor id="1" name=" " initials="" lastIdx="1" clrIdx="1"/>
  <p:cmAuthor id="8" name="Kara Chiev" initials="KC" lastIdx="1" clrIdx="8">
    <p:extLst>
      <p:ext uri="{19B8F6BF-5375-455C-9EA6-DF929625EA0E}">
        <p15:presenceInfo xmlns:p15="http://schemas.microsoft.com/office/powerpoint/2012/main" userId="db4c24ebf9387643" providerId="Windows Live"/>
      </p:ext>
    </p:extLst>
  </p:cmAuthor>
  <p:cmAuthor id="2" name=" Sue" initials="" lastIdx="1" clrIdx="2"/>
  <p:cmAuthor id="3" name="Heather Rossi" initials="" lastIdx="1" clrIdx="3"/>
  <p:cmAuthor id="4" name=" " initials=" " lastIdx="4" clrIdx="4"/>
  <p:cmAuthor id="5" name="EHS" initials="EHS" lastIdx="10" clrIdx="5"/>
  <p:cmAuthor id="6" name="Jill True" initials="JAT" lastIdx="3"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333399"/>
    <a:srgbClr val="000066"/>
    <a:srgbClr val="33339D"/>
    <a:srgbClr val="C49500"/>
    <a:srgbClr val="FF9900"/>
    <a:srgbClr val="5C4600"/>
    <a:srgbClr val="000000"/>
    <a:srgbClr val="A27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77DD64-B984-78F1-6E93-30F49B1A8BAF}" v="96" dt="2026-04-06T17:53:02.415"/>
    <p1510:client id="{085F1BAE-FF13-2DB2-9F05-6651EDADBB23}" v="14" dt="2026-04-07T12:35:49.868"/>
    <p1510:client id="{1BAC0CDC-4578-0F15-487B-DCE2E00F7118}" v="512" dt="2026-04-06T13:49:32.019"/>
    <p1510:client id="{4F8586E7-6461-20A3-F3F8-F44DAF9B77F5}" v="161" dt="2026-04-06T19:10:25.6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89" autoAdjust="0"/>
  </p:normalViewPr>
  <p:slideViewPr>
    <p:cSldViewPr snapToGrid="0">
      <p:cViewPr varScale="1">
        <p:scale>
          <a:sx n="90" d="100"/>
          <a:sy n="90" d="100"/>
        </p:scale>
        <p:origin x="427" y="67"/>
      </p:cViewPr>
      <p:guideLst>
        <p:guide orient="horz" pos="1152"/>
        <p:guide pos="336"/>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1362" tIns="45677" rIns="91362" bIns="45677" numCol="1" anchor="t" anchorCtr="0" compatLnSpc="1">
            <a:prstTxWarp prst="textNoShape">
              <a:avLst/>
            </a:prstTxWarp>
          </a:bodyPr>
          <a:lstStyle>
            <a:lvl1pPr defTabSz="914775" eaLnBrk="0" hangingPunct="0">
              <a:lnSpc>
                <a:spcPct val="85000"/>
              </a:lnSpc>
              <a:defRPr sz="1200">
                <a:ea typeface="MS PGothic" pitchFamily="34" charset="-128"/>
              </a:defRPr>
            </a:lvl1pPr>
          </a:lstStyle>
          <a:p>
            <a:pPr>
              <a:defRPr/>
            </a:pPr>
            <a:endParaRPr lang="en-US" altLang="en-US"/>
          </a:p>
        </p:txBody>
      </p:sp>
      <p:sp>
        <p:nvSpPr>
          <p:cNvPr id="84995" name="Rectangle 3"/>
          <p:cNvSpPr>
            <a:spLocks noGrp="1" noChangeArrowheads="1"/>
          </p:cNvSpPr>
          <p:nvPr>
            <p:ph type="dt" sz="quarter" idx="1"/>
          </p:nvPr>
        </p:nvSpPr>
        <p:spPr bwMode="auto">
          <a:xfrm>
            <a:off x="3970338" y="76200"/>
            <a:ext cx="3038475" cy="465138"/>
          </a:xfrm>
          <a:prstGeom prst="rect">
            <a:avLst/>
          </a:prstGeom>
          <a:noFill/>
          <a:ln w="9525">
            <a:noFill/>
            <a:miter lim="800000"/>
            <a:headEnd/>
            <a:tailEnd/>
          </a:ln>
        </p:spPr>
        <p:txBody>
          <a:bodyPr vert="horz" wrap="square" lIns="91362" tIns="45677" rIns="91362" bIns="45677" numCol="1" anchor="t" anchorCtr="0" compatLnSpc="1">
            <a:prstTxWarp prst="textNoShape">
              <a:avLst/>
            </a:prstTxWarp>
          </a:bodyPr>
          <a:lstStyle>
            <a:lvl1pPr algn="r" defTabSz="914775" eaLnBrk="0" hangingPunct="0">
              <a:lnSpc>
                <a:spcPct val="85000"/>
              </a:lnSpc>
              <a:defRPr sz="1200">
                <a:ea typeface="MS PGothic" pitchFamily="34" charset="-128"/>
              </a:defRPr>
            </a:lvl1pPr>
          </a:lstStyle>
          <a:p>
            <a:pPr>
              <a:defRPr/>
            </a:pPr>
            <a:r>
              <a:rPr lang="en-US" altLang="en-US" sz="900" b="0">
                <a:solidFill>
                  <a:schemeClr val="tx1"/>
                </a:solidFill>
              </a:rPr>
              <a:t>MassHealth Updates</a:t>
            </a:r>
          </a:p>
        </p:txBody>
      </p:sp>
      <p:sp>
        <p:nvSpPr>
          <p:cNvPr id="849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1362" tIns="45677" rIns="91362" bIns="45677" numCol="1" anchor="b" anchorCtr="0" compatLnSpc="1">
            <a:prstTxWarp prst="textNoShape">
              <a:avLst/>
            </a:prstTxWarp>
          </a:bodyPr>
          <a:lstStyle>
            <a:lvl1pPr defTabSz="914775" eaLnBrk="0" hangingPunct="0">
              <a:lnSpc>
                <a:spcPct val="85000"/>
              </a:lnSpc>
              <a:defRPr sz="1200">
                <a:ea typeface="MS PGothic" pitchFamily="34" charset="-128"/>
              </a:defRPr>
            </a:lvl1pPr>
          </a:lstStyle>
          <a:p>
            <a:pPr>
              <a:defRPr/>
            </a:pPr>
            <a:endParaRPr lang="en-US" altLang="en-US"/>
          </a:p>
        </p:txBody>
      </p:sp>
    </p:spTree>
    <p:extLst>
      <p:ext uri="{BB962C8B-B14F-4D97-AF65-F5344CB8AC3E}">
        <p14:creationId xmlns:p14="http://schemas.microsoft.com/office/powerpoint/2010/main" val="1231846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036888" cy="463550"/>
          </a:xfrm>
          <a:prstGeom prst="rect">
            <a:avLst/>
          </a:prstGeom>
          <a:noFill/>
          <a:ln w="9525">
            <a:noFill/>
            <a:miter lim="800000"/>
            <a:headEnd/>
            <a:tailEnd/>
          </a:ln>
        </p:spPr>
        <p:txBody>
          <a:bodyPr vert="horz" wrap="square" lIns="93067" tIns="46536" rIns="93067" bIns="46536" numCol="1" anchor="t" anchorCtr="0" compatLnSpc="1">
            <a:prstTxWarp prst="textNoShape">
              <a:avLst/>
            </a:prstTxWarp>
          </a:bodyPr>
          <a:lstStyle>
            <a:lvl1pPr defTabSz="932094">
              <a:defRPr sz="1200" b="0">
                <a:solidFill>
                  <a:schemeClr val="tx1"/>
                </a:solidFill>
                <a:ea typeface="MS PGothic" pitchFamily="34" charset="-128"/>
              </a:defRPr>
            </a:lvl1pPr>
          </a:lstStyle>
          <a:p>
            <a:pPr>
              <a:defRPr/>
            </a:pPr>
            <a:endParaRPr lang="en-US" altLang="en-US"/>
          </a:p>
        </p:txBody>
      </p:sp>
      <p:sp>
        <p:nvSpPr>
          <p:cNvPr id="59395" name="Rectangle 3"/>
          <p:cNvSpPr>
            <a:spLocks noGrp="1" noChangeArrowheads="1"/>
          </p:cNvSpPr>
          <p:nvPr>
            <p:ph type="dt" idx="1"/>
          </p:nvPr>
        </p:nvSpPr>
        <p:spPr bwMode="auto">
          <a:xfrm>
            <a:off x="3971925" y="0"/>
            <a:ext cx="3036888" cy="463550"/>
          </a:xfrm>
          <a:prstGeom prst="rect">
            <a:avLst/>
          </a:prstGeom>
          <a:noFill/>
          <a:ln w="9525">
            <a:noFill/>
            <a:miter lim="800000"/>
            <a:headEnd/>
            <a:tailEnd/>
          </a:ln>
        </p:spPr>
        <p:txBody>
          <a:bodyPr vert="horz" wrap="square" lIns="93067" tIns="46536" rIns="93067" bIns="46536" numCol="1" anchor="t" anchorCtr="0" compatLnSpc="1">
            <a:prstTxWarp prst="textNoShape">
              <a:avLst/>
            </a:prstTxWarp>
          </a:bodyPr>
          <a:lstStyle>
            <a:lvl1pPr algn="r" defTabSz="932094">
              <a:defRPr sz="1200" b="0">
                <a:solidFill>
                  <a:schemeClr val="tx1"/>
                </a:solidFill>
                <a:ea typeface="MS PGothic" pitchFamily="34" charset="-128"/>
              </a:defRPr>
            </a:lvl1pPr>
          </a:lstStyle>
          <a:p>
            <a:pPr>
              <a:defRPr/>
            </a:pPr>
            <a:endParaRPr lang="en-US" altLang="en-US"/>
          </a:p>
        </p:txBody>
      </p:sp>
      <p:sp>
        <p:nvSpPr>
          <p:cNvPr id="29700" name="Rectangle 4"/>
          <p:cNvSpPr>
            <a:spLocks noGrp="1" noRot="1" noChangeAspect="1" noChangeArrowheads="1" noTextEdit="1"/>
          </p:cNvSpPr>
          <p:nvPr>
            <p:ph type="sldImg" idx="2"/>
          </p:nvPr>
        </p:nvSpPr>
        <p:spPr bwMode="auto">
          <a:xfrm>
            <a:off x="1182688" y="698500"/>
            <a:ext cx="4646612" cy="3486150"/>
          </a:xfrm>
          <a:prstGeom prst="rect">
            <a:avLst/>
          </a:prstGeom>
          <a:noFill/>
          <a:ln w="9525">
            <a:solidFill>
              <a:srgbClr val="000000"/>
            </a:solidFill>
            <a:miter lim="800000"/>
            <a:headEnd/>
            <a:tailEnd/>
          </a:ln>
        </p:spPr>
      </p:sp>
      <p:sp>
        <p:nvSpPr>
          <p:cNvPr id="59397"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p:spPr>
        <p:txBody>
          <a:bodyPr vert="horz" wrap="square" lIns="93067" tIns="46536" rIns="93067" bIns="4653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0" y="8831263"/>
            <a:ext cx="3036888" cy="463550"/>
          </a:xfrm>
          <a:prstGeom prst="rect">
            <a:avLst/>
          </a:prstGeom>
          <a:noFill/>
          <a:ln w="9525">
            <a:noFill/>
            <a:miter lim="800000"/>
            <a:headEnd/>
            <a:tailEnd/>
          </a:ln>
        </p:spPr>
        <p:txBody>
          <a:bodyPr vert="horz" wrap="square" lIns="93067" tIns="46536" rIns="93067" bIns="46536" numCol="1" anchor="b" anchorCtr="0" compatLnSpc="1">
            <a:prstTxWarp prst="textNoShape">
              <a:avLst/>
            </a:prstTxWarp>
          </a:bodyPr>
          <a:lstStyle>
            <a:lvl1pPr defTabSz="932094">
              <a:defRPr sz="1200" b="0">
                <a:solidFill>
                  <a:schemeClr val="tx1"/>
                </a:solidFill>
                <a:ea typeface="MS PGothic" pitchFamily="34" charset="-128"/>
              </a:defRPr>
            </a:lvl1pPr>
          </a:lstStyle>
          <a:p>
            <a:pPr>
              <a:defRPr/>
            </a:pPr>
            <a:endParaRPr lang="en-US" altLang="en-US"/>
          </a:p>
        </p:txBody>
      </p:sp>
      <p:sp>
        <p:nvSpPr>
          <p:cNvPr id="59399" name="Rectangle 7"/>
          <p:cNvSpPr>
            <a:spLocks noGrp="1" noChangeArrowheads="1"/>
          </p:cNvSpPr>
          <p:nvPr>
            <p:ph type="sldNum" sz="quarter" idx="5"/>
          </p:nvPr>
        </p:nvSpPr>
        <p:spPr bwMode="auto">
          <a:xfrm>
            <a:off x="3971925" y="8831263"/>
            <a:ext cx="3036888" cy="463550"/>
          </a:xfrm>
          <a:prstGeom prst="rect">
            <a:avLst/>
          </a:prstGeom>
          <a:noFill/>
          <a:ln w="9525">
            <a:noFill/>
            <a:miter lim="800000"/>
            <a:headEnd/>
            <a:tailEnd/>
          </a:ln>
        </p:spPr>
        <p:txBody>
          <a:bodyPr vert="horz" wrap="square" lIns="93067" tIns="46536" rIns="93067" bIns="46536" numCol="1" anchor="b" anchorCtr="0" compatLnSpc="1">
            <a:prstTxWarp prst="textNoShape">
              <a:avLst/>
            </a:prstTxWarp>
          </a:bodyPr>
          <a:lstStyle>
            <a:lvl1pPr algn="r" defTabSz="932094">
              <a:defRPr sz="1200" b="0">
                <a:solidFill>
                  <a:schemeClr val="tx1"/>
                </a:solidFill>
                <a:ea typeface="MS PGothic" pitchFamily="34" charset="-128"/>
              </a:defRPr>
            </a:lvl1pPr>
          </a:lstStyle>
          <a:p>
            <a:pPr>
              <a:defRPr/>
            </a:pPr>
            <a:fld id="{87AE3DAA-91F2-485E-966D-965CA4860340}" type="slidenum">
              <a:rPr lang="en-US" altLang="en-US"/>
              <a:pPr>
                <a:defRPr/>
              </a:pPr>
              <a:t>‹#›</a:t>
            </a:fld>
            <a:endParaRPr lang="en-US" altLang="en-US"/>
          </a:p>
        </p:txBody>
      </p:sp>
    </p:spTree>
    <p:extLst>
      <p:ext uri="{BB962C8B-B14F-4D97-AF65-F5344CB8AC3E}">
        <p14:creationId xmlns:p14="http://schemas.microsoft.com/office/powerpoint/2010/main" val="34828854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21.xml"/><Relationship Id="rId4" Type="http://schemas.openxmlformats.org/officeDocument/2006/relationships/image" Target="../media/image8.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22.xml"/><Relationship Id="rId4" Type="http://schemas.openxmlformats.org/officeDocument/2006/relationships/image" Target="../media/image7.emf"/></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image" Target="../media/image8.emf"/><Relationship Id="rId4" Type="http://schemas.openxmlformats.org/officeDocument/2006/relationships/oleObject" Target="../embeddings/oleObject5.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8.emf"/><Relationship Id="rId4" Type="http://schemas.openxmlformats.org/officeDocument/2006/relationships/oleObject" Target="../embeddings/oleObject6.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image" Target="../media/image8.emf"/><Relationship Id="rId4" Type="http://schemas.openxmlformats.org/officeDocument/2006/relationships/oleObject" Target="../embeddings/oleObject7.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image" Target="../media/image8.emf"/><Relationship Id="rId4" Type="http://schemas.openxmlformats.org/officeDocument/2006/relationships/oleObject" Target="../embeddings/oleObject8.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8.emf"/><Relationship Id="rId4" Type="http://schemas.openxmlformats.org/officeDocument/2006/relationships/oleObject" Target="../embeddings/oleObject8.bin"/></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33.xml"/><Relationship Id="rId4" Type="http://schemas.openxmlformats.org/officeDocument/2006/relationships/image" Target="../media/image9.e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8.emf"/><Relationship Id="rId4" Type="http://schemas.openxmlformats.org/officeDocument/2006/relationships/oleObject" Target="../embeddings/oleObject8.bin"/></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19.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20.xml"/><Relationship Id="rId4" Type="http://schemas.openxmlformats.org/officeDocument/2006/relationships/image" Target="../media/image7.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143000" y="1219200"/>
            <a:ext cx="7315200" cy="1927225"/>
          </a:xfrm>
        </p:spPr>
        <p:txBody>
          <a:bodyPr anchor="b" anchorCtr="0"/>
          <a:lstStyle>
            <a:lvl1pPr algn="l">
              <a:lnSpc>
                <a:spcPts val="4400"/>
              </a:lnSpc>
              <a:defRPr sz="4800" b="1">
                <a:solidFill>
                  <a:schemeClr val="tx2"/>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143000" y="3429000"/>
            <a:ext cx="6934200" cy="990600"/>
          </a:xfrm>
        </p:spPr>
        <p:txBody>
          <a:bodyPr/>
          <a:lstStyle>
            <a:lvl1pPr marL="0" indent="0" algn="l">
              <a:buNone/>
              <a:defRPr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3"/>
          <p:cNvSpPr>
            <a:spLocks noGrp="1"/>
          </p:cNvSpPr>
          <p:nvPr>
            <p:ph type="dt" sz="half" idx="10"/>
          </p:nvPr>
        </p:nvSpPr>
        <p:spPr/>
        <p:txBody>
          <a:bodyPr/>
          <a:lstStyle>
            <a:lvl1pPr>
              <a:defRPr>
                <a:solidFill>
                  <a:schemeClr val="accent5">
                    <a:lumMod val="60000"/>
                    <a:lumOff val="40000"/>
                  </a:schemeClr>
                </a:solidFill>
              </a:defRPr>
            </a:lvl1pPr>
          </a:lstStyle>
          <a:p>
            <a:pPr>
              <a:defRPr/>
            </a:pPr>
            <a:fld id="{2C661E03-8DDA-4A21-AD9D-BCC60E95313D}" type="datetime1">
              <a:rPr lang="en-US" smtClean="0"/>
              <a:pPr>
                <a:defRPr/>
              </a:pPr>
              <a:t>4/21/2026</a:t>
            </a:fld>
            <a:endParaRPr lang="en-US"/>
          </a:p>
        </p:txBody>
      </p:sp>
      <p:sp>
        <p:nvSpPr>
          <p:cNvPr id="9" name="Footer Placeholder 4"/>
          <p:cNvSpPr>
            <a:spLocks noGrp="1"/>
          </p:cNvSpPr>
          <p:nvPr>
            <p:ph type="ftr" sz="quarter" idx="11"/>
          </p:nvPr>
        </p:nvSpPr>
        <p:spPr/>
        <p:txBody>
          <a:bodyPr/>
          <a:lstStyle>
            <a:lvl1pPr>
              <a:defRPr>
                <a:solidFill>
                  <a:schemeClr val="accent5">
                    <a:lumMod val="60000"/>
                    <a:lumOff val="40000"/>
                  </a:schemeClr>
                </a:solidFill>
              </a:defRPr>
            </a:lvl1pPr>
          </a:lstStyle>
          <a:p>
            <a:pPr>
              <a:defRPr/>
            </a:pPr>
            <a:r>
              <a:rPr lang="en-US"/>
              <a:t>Updated May 2020</a:t>
            </a:r>
          </a:p>
        </p:txBody>
      </p:sp>
      <p:sp>
        <p:nvSpPr>
          <p:cNvPr id="10" name="Slide Number Placeholder 5"/>
          <p:cNvSpPr>
            <a:spLocks noGrp="1"/>
          </p:cNvSpPr>
          <p:nvPr>
            <p:ph type="sldNum" sz="quarter" idx="12"/>
          </p:nvPr>
        </p:nvSpPr>
        <p:spPr/>
        <p:txBody>
          <a:bodyPr/>
          <a:lstStyle>
            <a:lvl1pPr>
              <a:defRPr>
                <a:solidFill>
                  <a:schemeClr val="accent5">
                    <a:lumMod val="60000"/>
                    <a:lumOff val="40000"/>
                  </a:schemeClr>
                </a:solidFill>
              </a:defRPr>
            </a:lvl1pPr>
          </a:lstStyle>
          <a:p>
            <a:pPr>
              <a:defRPr/>
            </a:pPr>
            <a:fld id="{815A0231-9940-4863-B13E-2164784B5DAF}" type="slidenum">
              <a:rPr lang="en-US" altLang="en-US" smtClean="0"/>
              <a:pPr>
                <a:defRPr/>
              </a:pPr>
              <a:t>‹#›</a:t>
            </a:fld>
            <a:endParaRPr lang="en-US" altLang="en-US"/>
          </a:p>
        </p:txBody>
      </p:sp>
    </p:spTree>
    <p:extLst>
      <p:ext uri="{BB962C8B-B14F-4D97-AF65-F5344CB8AC3E}">
        <p14:creationId xmlns:p14="http://schemas.microsoft.com/office/powerpoint/2010/main" val="2438292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3773439252"/>
              </p:ext>
            </p:ext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2"/>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86680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630" y="1632"/>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630" y="1632"/>
                        <a:ext cx="1619" cy="1619"/>
                      </a:xfrm>
                      <a:prstGeom prst="rect">
                        <a:avLst/>
                      </a:prstGeom>
                    </p:spPr>
                  </p:pic>
                </p:oleObj>
              </mc:Fallback>
            </mc:AlternateContent>
          </a:graphicData>
        </a:graphic>
      </p:graphicFrame>
    </p:spTree>
    <p:extLst>
      <p:ext uri="{BB962C8B-B14F-4D97-AF65-F5344CB8AC3E}">
        <p14:creationId xmlns:p14="http://schemas.microsoft.com/office/powerpoint/2010/main" val="3519274606"/>
      </p:ext>
    </p:extLst>
  </p:cSld>
  <p:clrMapOvr>
    <a:masterClrMapping/>
  </p:clrMapOvr>
  <p:extLst>
    <p:ext uri="{DCECCB84-F9BA-43D5-87BE-67443E8EF086}">
      <p15:sldGuideLst xmlns:p15="http://schemas.microsoft.com/office/powerpoint/2012/main">
        <p15:guide id="1" orient="horz" pos="2160">
          <p15:clr>
            <a:srgbClr val="FBAE40"/>
          </p15:clr>
        </p15:guide>
        <p15:guide id="2" pos="2160">
          <p15:clr>
            <a:srgbClr val="FBAE40"/>
          </p15:clr>
        </p15:guide>
        <p15:guide id="3" pos="144">
          <p15:clr>
            <a:srgbClr val="FBAE40"/>
          </p15:clr>
        </p15:guide>
        <p15:guide id="4" pos="4176">
          <p15:clr>
            <a:srgbClr val="FBAE40"/>
          </p15:clr>
        </p15:guide>
        <p15:guide id="5" orient="horz" pos="4176">
          <p15:clr>
            <a:srgbClr val="FBAE40"/>
          </p15:clr>
        </p15:guide>
        <p15:guide id="6" orient="horz" pos="19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055809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3"/>
            <a:ext cx="2901756" cy="923330"/>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0137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6337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a:xfrm>
            <a:off x="173736" y="237744"/>
            <a:ext cx="8741664" cy="219291"/>
          </a:xfrm>
        </p:spPr>
        <p:txBody>
          <a:bodyPr/>
          <a:lstStyle/>
          <a:p>
            <a:r>
              <a:rPr lang="en-US"/>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2286001" y="944436"/>
            <a:ext cx="756938" cy="276999"/>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4686301" y="944436"/>
            <a:ext cx="756938" cy="276999"/>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7086601" y="944436"/>
            <a:ext cx="756938" cy="276999"/>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2590800" y="1752603"/>
            <a:ext cx="2901756" cy="923330"/>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2544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85800" y="1143002"/>
            <a:ext cx="2901756" cy="923330"/>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6872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Rectangle 8">
            <a:extLst>
              <a:ext uri="{FF2B5EF4-FFF2-40B4-BE49-F238E27FC236}">
                <a16:creationId xmlns:a16="http://schemas.microsoft.com/office/drawing/2014/main" id="{F0339B2B-DA5C-430B-8D52-2FB72ADD9453}"/>
              </a:ext>
            </a:extLst>
          </p:cNvPr>
          <p:cNvSpPr txBox="1"/>
          <p:nvPr userDrawn="1"/>
        </p:nvSpPr>
        <p:spPr>
          <a:xfrm>
            <a:off x="523084" y="1393831"/>
            <a:ext cx="6149975" cy="323165"/>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66" lvl="1" indent="0">
              <a:buClr>
                <a:srgbClr val="000000"/>
              </a:buClr>
              <a:buNone/>
            </a:pPr>
            <a:r>
              <a:rPr lang="en-US" sz="1050" b="1">
                <a:latin typeface="Arial" panose="020B0604020202020204" pitchFamily="34" charset="0"/>
                <a:cs typeface="Arial" panose="020B0604020202020204" pitchFamily="34" charset="0"/>
              </a:rPr>
              <a:t>XX</a:t>
            </a:r>
          </a:p>
          <a:p>
            <a:pPr marL="1166" lvl="1" indent="0">
              <a:buClr>
                <a:srgbClr val="000000"/>
              </a:buClr>
              <a:buNone/>
            </a:pPr>
            <a:r>
              <a:rPr lang="en-US" sz="1050">
                <a:latin typeface="Arial" panose="020B0604020202020204" pitchFamily="34" charset="0"/>
                <a:cs typeface="Arial" panose="020B0604020202020204" pitchFamily="34" charset="0"/>
              </a:rPr>
              <a:t>xx</a:t>
            </a:r>
          </a:p>
        </p:txBody>
      </p:sp>
      <p:cxnSp>
        <p:nvCxnSpPr>
          <p:cNvPr id="8" name="Straight Connector 7">
            <a:extLst>
              <a:ext uri="{FF2B5EF4-FFF2-40B4-BE49-F238E27FC236}">
                <a16:creationId xmlns:a16="http://schemas.microsoft.com/office/drawing/2014/main" id="{0608298C-7F71-430C-8954-AD9C7285A331}"/>
              </a:ext>
            </a:extLst>
          </p:cNvPr>
          <p:cNvCxnSpPr/>
          <p:nvPr userDrawn="1"/>
        </p:nvCxnSpPr>
        <p:spPr>
          <a:xfrm>
            <a:off x="523083" y="1811338"/>
            <a:ext cx="809783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7986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625" y="1628"/>
          <a:ext cx="161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 y="1628"/>
                        <a:ext cx="1619" cy="1619"/>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34556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9" y="651600"/>
            <a:ext cx="8371762" cy="757255"/>
          </a:xfrm>
          <a:prstGeom prst="rect">
            <a:avLst/>
          </a:prstGeom>
        </p:spPr>
        <p:txBody>
          <a:bodyPr lIns="0" tIns="0" rIns="0" bIns="0">
            <a:noAutofit/>
          </a:bodyPr>
          <a:lstStyle>
            <a:lvl1pPr marL="0" indent="0">
              <a:buNone/>
              <a:defRPr sz="1500" b="0">
                <a:solidFill>
                  <a:schemeClr val="tx2"/>
                </a:solidFill>
              </a:defRPr>
            </a:lvl1pPr>
          </a:lstStyle>
          <a:p>
            <a:pPr lvl="0"/>
            <a:r>
              <a:rPr lang="en-US" noProof="0"/>
              <a:t>Click to add subtitle</a:t>
            </a:r>
          </a:p>
        </p:txBody>
      </p:sp>
      <p:sp>
        <p:nvSpPr>
          <p:cNvPr id="14" name="Title Placeholder 1"/>
          <p:cNvSpPr>
            <a:spLocks noGrp="1"/>
          </p:cNvSpPr>
          <p:nvPr>
            <p:ph type="title"/>
          </p:nvPr>
        </p:nvSpPr>
        <p:spPr>
          <a:xfrm>
            <a:off x="376239" y="317503"/>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376238" y="1665292"/>
            <a:ext cx="8374062"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50880215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35FBBB-93E3-4463-A735-4908A5672418}" type="datetime1">
              <a:rPr lang="en-US"/>
              <a:pPr>
                <a:defRPr/>
              </a:pPr>
              <a:t>4/21/2026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302BC5-986D-42D8-BF2F-B9D0692D83AF}" type="slidenum">
              <a:rPr lang="en-US" smtClean="0"/>
              <a:pPr>
                <a:defRPr/>
              </a:pPr>
              <a:t>‹#›</a:t>
            </a:fld>
            <a:endParaRPr lang="en-US"/>
          </a:p>
        </p:txBody>
      </p:sp>
      <p:sp>
        <p:nvSpPr>
          <p:cNvPr id="7" name="Title 1">
            <a:extLst>
              <a:ext uri="{FF2B5EF4-FFF2-40B4-BE49-F238E27FC236}">
                <a16:creationId xmlns:a16="http://schemas.microsoft.com/office/drawing/2014/main" id="{CA59ABB9-8F3F-454C-928B-7CDF9BEBC3D9}"/>
              </a:ext>
            </a:extLst>
          </p:cNvPr>
          <p:cNvSpPr>
            <a:spLocks noGrp="1"/>
          </p:cNvSpPr>
          <p:nvPr>
            <p:ph type="title"/>
          </p:nvPr>
        </p:nvSpPr>
        <p:spPr>
          <a:xfrm>
            <a:off x="457200" y="304800"/>
            <a:ext cx="6553200" cy="715963"/>
          </a:xfrm>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Tree>
    <p:custDataLst>
      <p:tags r:id="rId1"/>
    </p:custDataLst>
    <p:extLst>
      <p:ext uri="{BB962C8B-B14F-4D97-AF65-F5344CB8AC3E}">
        <p14:creationId xmlns:p14="http://schemas.microsoft.com/office/powerpoint/2010/main" val="19719117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09600" y="1143003"/>
            <a:ext cx="7924800" cy="807913"/>
          </a:xfrm>
        </p:spPr>
        <p:txBody>
          <a:bodyPr wrap="square"/>
          <a:lstStyle>
            <a:lvl1pPr>
              <a:defRPr sz="1050"/>
            </a:lvl1pPr>
            <a:lvl2pPr>
              <a:defRPr sz="1050"/>
            </a:lvl2pPr>
            <a:lvl3pPr>
              <a:defRPr sz="105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0160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9DC024-4D28-434A-8D61-FB9FBC9E0418}"/>
              </a:ext>
            </a:extLst>
          </p:cNvPr>
          <p:cNvSpPr>
            <a:spLocks noGrp="1"/>
          </p:cNvSpPr>
          <p:nvPr>
            <p:ph type="dt" sz="half" idx="10"/>
          </p:nvPr>
        </p:nvSpPr>
        <p:spPr/>
        <p:txBody>
          <a:bodyPr/>
          <a:lstStyle/>
          <a:p>
            <a:fld id="{EB290D8A-AECD-4EF7-8339-23372B68CA52}" type="datetimeFigureOut">
              <a:rPr lang="en-US" smtClean="0"/>
              <a:t>4/21/2026</a:t>
            </a:fld>
            <a:endParaRPr lang="en-US"/>
          </a:p>
        </p:txBody>
      </p:sp>
      <p:sp>
        <p:nvSpPr>
          <p:cNvPr id="3" name="Footer Placeholder 2">
            <a:extLst>
              <a:ext uri="{FF2B5EF4-FFF2-40B4-BE49-F238E27FC236}">
                <a16:creationId xmlns:a16="http://schemas.microsoft.com/office/drawing/2014/main" id="{0C162194-519C-D753-50DD-BD43AB565B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D80344-A5F4-5655-4C24-168F5C3BB7C0}"/>
              </a:ext>
            </a:extLst>
          </p:cNvPr>
          <p:cNvSpPr>
            <a:spLocks noGrp="1"/>
          </p:cNvSpPr>
          <p:nvPr>
            <p:ph type="sldNum" sz="quarter" idx="12"/>
          </p:nvPr>
        </p:nvSpPr>
        <p:spPr/>
        <p:txBody>
          <a:bodyPr/>
          <a:lstStyle/>
          <a:p>
            <a:fld id="{9FE229A0-2FAA-401E-A1CB-2BA7F4140BE0}" type="slidenum">
              <a:rPr lang="en-US" smtClean="0"/>
              <a:t>‹#›</a:t>
            </a:fld>
            <a:endParaRPr lang="en-US"/>
          </a:p>
        </p:txBody>
      </p:sp>
    </p:spTree>
    <p:extLst>
      <p:ext uri="{BB962C8B-B14F-4D97-AF65-F5344CB8AC3E}">
        <p14:creationId xmlns:p14="http://schemas.microsoft.com/office/powerpoint/2010/main" val="2191316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5EA6E-AD9C-543B-897E-59362D8F8BF6}"/>
              </a:ext>
            </a:extLst>
          </p:cNvPr>
          <p:cNvSpPr>
            <a:spLocks noGrp="1"/>
          </p:cNvSpPr>
          <p:nvPr>
            <p:ph type="title"/>
          </p:nvPr>
        </p:nvSpPr>
        <p:spPr>
          <a:xfrm>
            <a:off x="629841" y="365126"/>
            <a:ext cx="7886700" cy="219291"/>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7AD94D-B72A-8627-6DBC-E25E1156DEB8}"/>
              </a:ext>
            </a:extLst>
          </p:cNvPr>
          <p:cNvSpPr>
            <a:spLocks noGrp="1"/>
          </p:cNvSpPr>
          <p:nvPr>
            <p:ph type="body" idx="1"/>
          </p:nvPr>
        </p:nvSpPr>
        <p:spPr>
          <a:xfrm>
            <a:off x="629842" y="2228076"/>
            <a:ext cx="3868340" cy="27699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0E51383-B68E-0563-F348-212C1446A2A6}"/>
              </a:ext>
            </a:extLst>
          </p:cNvPr>
          <p:cNvSpPr>
            <a:spLocks noGrp="1"/>
          </p:cNvSpPr>
          <p:nvPr>
            <p:ph sz="half" idx="2"/>
          </p:nvPr>
        </p:nvSpPr>
        <p:spPr>
          <a:xfrm>
            <a:off x="629842" y="2505075"/>
            <a:ext cx="3868340" cy="9233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799471-E4FE-CC5C-6354-7CCE2BFE9D2E}"/>
              </a:ext>
            </a:extLst>
          </p:cNvPr>
          <p:cNvSpPr>
            <a:spLocks noGrp="1"/>
          </p:cNvSpPr>
          <p:nvPr>
            <p:ph type="body" sz="quarter" idx="3"/>
          </p:nvPr>
        </p:nvSpPr>
        <p:spPr>
          <a:xfrm>
            <a:off x="4629151" y="2228076"/>
            <a:ext cx="3887391" cy="27699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4E1B4FA-09C1-5571-E32C-E2AA6B517844}"/>
              </a:ext>
            </a:extLst>
          </p:cNvPr>
          <p:cNvSpPr>
            <a:spLocks noGrp="1"/>
          </p:cNvSpPr>
          <p:nvPr>
            <p:ph sz="quarter" idx="4"/>
          </p:nvPr>
        </p:nvSpPr>
        <p:spPr>
          <a:xfrm>
            <a:off x="4629151" y="2505075"/>
            <a:ext cx="3887391" cy="9233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14A9D7-0BD3-AB34-5FF4-539F9A36D992}"/>
              </a:ext>
            </a:extLst>
          </p:cNvPr>
          <p:cNvSpPr>
            <a:spLocks noGrp="1"/>
          </p:cNvSpPr>
          <p:nvPr>
            <p:ph type="dt" sz="half" idx="10"/>
          </p:nvPr>
        </p:nvSpPr>
        <p:spPr/>
        <p:txBody>
          <a:bodyPr/>
          <a:lstStyle/>
          <a:p>
            <a:fld id="{EB290D8A-AECD-4EF7-8339-23372B68CA52}" type="datetimeFigureOut">
              <a:rPr lang="en-US" smtClean="0"/>
              <a:t>4/21/2026</a:t>
            </a:fld>
            <a:endParaRPr lang="en-US"/>
          </a:p>
        </p:txBody>
      </p:sp>
      <p:sp>
        <p:nvSpPr>
          <p:cNvPr id="8" name="Footer Placeholder 7">
            <a:extLst>
              <a:ext uri="{FF2B5EF4-FFF2-40B4-BE49-F238E27FC236}">
                <a16:creationId xmlns:a16="http://schemas.microsoft.com/office/drawing/2014/main" id="{25BFA5F0-09FA-BCB7-7475-D9636A3E5C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F11DEE-ED97-8650-55A9-0915E1AEFAB3}"/>
              </a:ext>
            </a:extLst>
          </p:cNvPr>
          <p:cNvSpPr>
            <a:spLocks noGrp="1"/>
          </p:cNvSpPr>
          <p:nvPr>
            <p:ph type="sldNum" sz="quarter" idx="12"/>
          </p:nvPr>
        </p:nvSpPr>
        <p:spPr/>
        <p:txBody>
          <a:bodyPr/>
          <a:lstStyle/>
          <a:p>
            <a:fld id="{9FE229A0-2FAA-401E-A1CB-2BA7F4140BE0}" type="slidenum">
              <a:rPr lang="en-US" smtClean="0"/>
              <a:t>‹#›</a:t>
            </a:fld>
            <a:endParaRPr lang="en-US"/>
          </a:p>
        </p:txBody>
      </p:sp>
    </p:spTree>
    <p:extLst>
      <p:ext uri="{BB962C8B-B14F-4D97-AF65-F5344CB8AC3E}">
        <p14:creationId xmlns:p14="http://schemas.microsoft.com/office/powerpoint/2010/main" val="7185868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Topic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3"/>
            <a:ext cx="1219200" cy="184666"/>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3"/>
            <a:ext cx="1219200" cy="184666"/>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3"/>
            <a:ext cx="1219200" cy="184666"/>
          </a:xfrm>
        </p:spPr>
        <p:txBody>
          <a:bodyPr/>
          <a:lstStyle>
            <a:lvl1pPr>
              <a:defRPr baseline="0"/>
            </a:lvl1pPr>
          </a:lstStyle>
          <a:p>
            <a:pPr lvl="0"/>
            <a:r>
              <a:rPr lang="en-US"/>
              <a:t>Item 3</a:t>
            </a:r>
          </a:p>
        </p:txBody>
      </p:sp>
    </p:spTree>
    <p:extLst>
      <p:ext uri="{BB962C8B-B14F-4D97-AF65-F5344CB8AC3E}">
        <p14:creationId xmlns:p14="http://schemas.microsoft.com/office/powerpoint/2010/main" val="2903896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_Text">
  <p:cSld name="Title_Text">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174950" y="234870"/>
            <a:ext cx="8053675" cy="219291"/>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a:p>
        </p:txBody>
      </p:sp>
      <p:sp>
        <p:nvSpPr>
          <p:cNvPr id="32" name="Google Shape;32;p16"/>
          <p:cNvSpPr txBox="1">
            <a:spLocks noGrp="1"/>
          </p:cNvSpPr>
          <p:nvPr>
            <p:ph type="body" idx="1"/>
          </p:nvPr>
        </p:nvSpPr>
        <p:spPr>
          <a:xfrm>
            <a:off x="228600" y="838200"/>
            <a:ext cx="8763000" cy="5486400"/>
          </a:xfrm>
          <a:prstGeom prst="rect">
            <a:avLst/>
          </a:prstGeom>
          <a:noFill/>
          <a:ln>
            <a:noFill/>
          </a:ln>
        </p:spPr>
        <p:txBody>
          <a:bodyPr spcFirstLastPara="1" wrap="square" lIns="91425" tIns="45700" rIns="91425" bIns="45700" anchor="t" anchorCtr="0">
            <a:noAutofit/>
          </a:bodyPr>
          <a:lstStyle>
            <a:lvl1pPr marL="144661" marR="0" lvl="0" indent="-72331" algn="l" rtl="0">
              <a:lnSpc>
                <a:spcPct val="100000"/>
              </a:lnSpc>
              <a:spcBef>
                <a:spcPts val="0"/>
              </a:spcBef>
              <a:spcAft>
                <a:spcPts val="0"/>
              </a:spcAft>
              <a:buClr>
                <a:srgbClr val="000000"/>
              </a:buClr>
              <a:buSzPts val="1400"/>
              <a:buFont typeface="Arial"/>
              <a:buNone/>
              <a:defRPr sz="506" b="0" i="0" u="none" strike="noStrike" cap="none">
                <a:solidFill>
                  <a:schemeClr val="dk1"/>
                </a:solidFill>
                <a:latin typeface="Arial"/>
                <a:ea typeface="Arial"/>
                <a:cs typeface="Arial"/>
                <a:sym typeface="Arial"/>
              </a:defRPr>
            </a:lvl1pPr>
            <a:lvl2pPr marL="289322" marR="0" lvl="1" indent="-110906" algn="l" rtl="0">
              <a:lnSpc>
                <a:spcPct val="100000"/>
              </a:lnSpc>
              <a:spcBef>
                <a:spcPts val="191"/>
              </a:spcBef>
              <a:spcAft>
                <a:spcPts val="0"/>
              </a:spcAft>
              <a:buClr>
                <a:schemeClr val="dk2"/>
              </a:buClr>
              <a:buSzPts val="1920"/>
              <a:buFont typeface="Arial"/>
              <a:buChar char="•"/>
              <a:defRPr sz="506" b="0" i="0" u="none" strike="noStrike" cap="none">
                <a:solidFill>
                  <a:schemeClr val="dk1"/>
                </a:solidFill>
                <a:latin typeface="Arial"/>
                <a:ea typeface="Arial"/>
                <a:cs typeface="Arial"/>
                <a:sym typeface="Arial"/>
              </a:defRPr>
            </a:lvl2pPr>
            <a:lvl3pPr marL="433983" marR="0" lvl="2" indent="-98048" algn="l" rtl="0">
              <a:lnSpc>
                <a:spcPct val="100000"/>
              </a:lnSpc>
              <a:spcBef>
                <a:spcPts val="191"/>
              </a:spcBef>
              <a:spcAft>
                <a:spcPts val="0"/>
              </a:spcAft>
              <a:buClr>
                <a:schemeClr val="dk2"/>
              </a:buClr>
              <a:buSzPts val="1280"/>
              <a:buFont typeface="Courier New"/>
              <a:buChar char="o"/>
              <a:defRPr sz="506" b="0" i="0" u="none" strike="noStrike" cap="none">
                <a:solidFill>
                  <a:schemeClr val="dk1"/>
                </a:solidFill>
                <a:latin typeface="Arial"/>
                <a:ea typeface="Arial"/>
                <a:cs typeface="Arial"/>
                <a:sym typeface="Arial"/>
              </a:defRPr>
            </a:lvl3pPr>
            <a:lvl4pPr marL="578644" marR="0" lvl="3" indent="-104478" algn="l" rtl="0">
              <a:lnSpc>
                <a:spcPct val="100000"/>
              </a:lnSpc>
              <a:spcBef>
                <a:spcPts val="191"/>
              </a:spcBef>
              <a:spcAft>
                <a:spcPts val="0"/>
              </a:spcAft>
              <a:buClr>
                <a:schemeClr val="dk2"/>
              </a:buClr>
              <a:buSzPts val="1600"/>
              <a:buFont typeface="Noto Sans Symbols"/>
              <a:buChar char="▪"/>
              <a:defRPr sz="506" b="0" i="0" u="none" strike="noStrike" cap="none">
                <a:solidFill>
                  <a:schemeClr val="dk1"/>
                </a:solidFill>
                <a:latin typeface="Arial"/>
                <a:ea typeface="Arial"/>
                <a:cs typeface="Arial"/>
                <a:sym typeface="Arial"/>
              </a:defRPr>
            </a:lvl4pPr>
            <a:lvl5pPr marL="723305" marR="0" lvl="4" indent="-100941" algn="l" rtl="0">
              <a:lnSpc>
                <a:spcPct val="100000"/>
              </a:lnSpc>
              <a:spcBef>
                <a:spcPts val="191"/>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5pPr>
            <a:lvl6pPr marL="867966" marR="0" lvl="5" indent="-100941" algn="l" rtl="0">
              <a:lnSpc>
                <a:spcPct val="100000"/>
              </a:lnSpc>
              <a:spcBef>
                <a:spcPts val="191"/>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6pPr>
            <a:lvl7pPr marL="1012627" marR="0" lvl="6" indent="-100941" algn="l" rtl="0">
              <a:lnSpc>
                <a:spcPct val="100000"/>
              </a:lnSpc>
              <a:spcBef>
                <a:spcPts val="0"/>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7pPr>
            <a:lvl8pPr marL="1157288" marR="0" lvl="7" indent="-100941" algn="l" rtl="0">
              <a:lnSpc>
                <a:spcPct val="100000"/>
              </a:lnSpc>
              <a:spcBef>
                <a:spcPts val="0"/>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8pPr>
            <a:lvl9pPr marL="1301948" marR="0" lvl="8" indent="-100941" algn="l" rtl="0">
              <a:lnSpc>
                <a:spcPct val="100000"/>
              </a:lnSpc>
              <a:spcBef>
                <a:spcPts val="0"/>
              </a:spcBef>
              <a:spcAft>
                <a:spcPts val="0"/>
              </a:spcAft>
              <a:buClr>
                <a:schemeClr val="dk2"/>
              </a:buClr>
              <a:buSzPts val="1424"/>
              <a:buFont typeface="Arial"/>
              <a:buChar char="-"/>
              <a:defRPr sz="506" b="0" i="0" u="none" strike="noStrike" cap="none">
                <a:solidFill>
                  <a:schemeClr val="dk1"/>
                </a:solidFill>
                <a:latin typeface="Arial"/>
                <a:ea typeface="Arial"/>
                <a:cs typeface="Arial"/>
                <a:sym typeface="Arial"/>
              </a:defRPr>
            </a:lvl9pPr>
          </a:lstStyle>
          <a:p>
            <a:pPr lvl="0"/>
            <a:r>
              <a:rPr lang="en-US"/>
              <a:t>Click to edit Master text styles</a:t>
            </a:r>
          </a:p>
        </p:txBody>
      </p:sp>
    </p:spTree>
    <p:extLst>
      <p:ext uri="{BB962C8B-B14F-4D97-AF65-F5344CB8AC3E}">
        <p14:creationId xmlns:p14="http://schemas.microsoft.com/office/powerpoint/2010/main" val="1691544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169607" y="1092529"/>
            <a:ext cx="7912511" cy="923330"/>
          </a:xfrm>
        </p:spPr>
        <p:txBody>
          <a:bodyPr/>
          <a:lstStyle>
            <a:lvl1pPr marL="342900" indent="-3429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Placeholder 1"/>
          <p:cNvSpPr>
            <a:spLocks noGrp="1"/>
          </p:cNvSpPr>
          <p:nvPr>
            <p:ph type="title"/>
          </p:nvPr>
        </p:nvSpPr>
        <p:spPr>
          <a:xfrm>
            <a:off x="176981" y="334385"/>
            <a:ext cx="7905137"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286598" y="984948"/>
            <a:ext cx="6479381"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40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2E95BFF-286A-40BF-99C9-B75D3B1C4BA6}" type="datetime1">
              <a:rPr lang="en-US"/>
              <a:pPr>
                <a:defRPr/>
              </a:pPr>
              <a:t>4/21/2026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EDA35D-121F-4BCE-A2B8-5BDD75225AF7}" type="slidenum">
              <a:rPr lang="en-US" smtClean="0"/>
              <a:pPr>
                <a:defRPr/>
              </a:pPr>
              <a:t>‹#›</a:t>
            </a:fld>
            <a:endParaRPr lang="en-US"/>
          </a:p>
        </p:txBody>
      </p:sp>
    </p:spTree>
    <p:extLst>
      <p:ext uri="{BB962C8B-B14F-4D97-AF65-F5344CB8AC3E}">
        <p14:creationId xmlns:p14="http://schemas.microsoft.com/office/powerpoint/2010/main" val="3066565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9C1D042-7983-4D6D-850C-4431766E351C}" type="datetime1">
              <a:rPr lang="en-US"/>
              <a:pPr>
                <a:defRPr/>
              </a:pPr>
              <a:t>4/21/2026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F634362-9AFF-481E-9165-DDE67710E77E}" type="slidenum">
              <a:rPr lang="en-US" smtClean="0"/>
              <a:pPr>
                <a:defRPr/>
              </a:pPr>
              <a:t>‹#›</a:t>
            </a:fld>
            <a:endParaRPr lang="en-US"/>
          </a:p>
        </p:txBody>
      </p:sp>
    </p:spTree>
    <p:extLst>
      <p:ext uri="{BB962C8B-B14F-4D97-AF65-F5344CB8AC3E}">
        <p14:creationId xmlns:p14="http://schemas.microsoft.com/office/powerpoint/2010/main" val="35248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346F7B3-6B0D-43F4-A0D9-0D3207988553}" type="datetime1">
              <a:rPr lang="en-US"/>
              <a:pPr>
                <a:defRPr/>
              </a:pPr>
              <a:t>4/21/2026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43FC28-71BB-4923-9EC4-7D01669BF51C}" type="slidenum">
              <a:rPr lang="en-US" smtClean="0"/>
              <a:pPr>
                <a:defRPr/>
              </a:pPr>
              <a:t>‹#›</a:t>
            </a:fld>
            <a:endParaRPr lang="en-US"/>
          </a:p>
        </p:txBody>
      </p:sp>
      <p:sp>
        <p:nvSpPr>
          <p:cNvPr id="6" name="Title 1">
            <a:extLst>
              <a:ext uri="{FF2B5EF4-FFF2-40B4-BE49-F238E27FC236}">
                <a16:creationId xmlns:a16="http://schemas.microsoft.com/office/drawing/2014/main" id="{8FA1304B-6803-4FFB-A654-94EA28C896ED}"/>
              </a:ext>
            </a:extLst>
          </p:cNvPr>
          <p:cNvSpPr>
            <a:spLocks noGrp="1"/>
          </p:cNvSpPr>
          <p:nvPr>
            <p:ph type="title"/>
          </p:nvPr>
        </p:nvSpPr>
        <p:spPr>
          <a:xfrm>
            <a:off x="457200" y="304800"/>
            <a:ext cx="6553200" cy="715963"/>
          </a:xfrm>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2772225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B025EF6-9352-445C-B7BB-7854EFDC869F}" type="datetime1">
              <a:rPr lang="en-US"/>
              <a:pPr>
                <a:defRPr/>
              </a:pPr>
              <a:t>4/21/2026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C09D53-7AEC-4C3D-B4B0-764829EA3DA3}" type="slidenum">
              <a:rPr lang="en-US" smtClean="0"/>
              <a:pPr>
                <a:defRPr/>
              </a:pPr>
              <a:t>‹#›</a:t>
            </a:fld>
            <a:endParaRPr lang="en-US"/>
          </a:p>
        </p:txBody>
      </p:sp>
    </p:spTree>
    <p:extLst>
      <p:ext uri="{BB962C8B-B14F-4D97-AF65-F5344CB8AC3E}">
        <p14:creationId xmlns:p14="http://schemas.microsoft.com/office/powerpoint/2010/main" val="1509775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457200" y="1600200"/>
            <a:ext cx="8229600" cy="4525963"/>
          </a:xfrm>
        </p:spPr>
        <p:txBody>
          <a:bodyPr/>
          <a:lstStyle>
            <a:lvl1pPr>
              <a:defRPr>
                <a:latin typeface="Arial" panose="020B0604020202020204" pitchFamily="34" charset="0"/>
                <a:cs typeface="Arial" panose="020B0604020202020204" pitchFamily="34" charset="0"/>
              </a:defRPr>
            </a:lvl1pPr>
          </a:lstStyle>
          <a:p>
            <a:pPr lvl="0"/>
            <a:r>
              <a:rPr lang="en-US" noProof="0"/>
              <a:t>Click icon to add table</a:t>
            </a:r>
          </a:p>
        </p:txBody>
      </p:sp>
      <p:sp>
        <p:nvSpPr>
          <p:cNvPr id="4" name="Date Placeholder 3"/>
          <p:cNvSpPr>
            <a:spLocks noGrp="1"/>
          </p:cNvSpPr>
          <p:nvPr>
            <p:ph type="dt" sz="half" idx="10"/>
          </p:nvPr>
        </p:nvSpPr>
        <p:spPr/>
        <p:txBody>
          <a:bodyPr/>
          <a:lstStyle>
            <a:lvl1pPr>
              <a:defRPr/>
            </a:lvl1pPr>
          </a:lstStyle>
          <a:p>
            <a:pPr>
              <a:defRPr/>
            </a:pPr>
            <a:fld id="{A8CE7C1D-8745-41AB-AA74-69321E617945}" type="datetime1">
              <a:rPr lang="en-US"/>
              <a:pPr>
                <a:defRPr/>
              </a:pPr>
              <a:t>4/21/2026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Updated 7/16/12</a:t>
            </a:r>
          </a:p>
        </p:txBody>
      </p:sp>
      <p:sp>
        <p:nvSpPr>
          <p:cNvPr id="6" name="Slide Number Placeholder 5"/>
          <p:cNvSpPr>
            <a:spLocks noGrp="1"/>
          </p:cNvSpPr>
          <p:nvPr>
            <p:ph type="sldNum" sz="quarter" idx="12"/>
          </p:nvPr>
        </p:nvSpPr>
        <p:spPr/>
        <p:txBody>
          <a:bodyPr/>
          <a:lstStyle>
            <a:lvl1pPr>
              <a:defRPr/>
            </a:lvl1pPr>
          </a:lstStyle>
          <a:p>
            <a:pPr>
              <a:defRPr/>
            </a:pPr>
            <a:fld id="{B543FC28-71BB-4923-9EC4-7D01669BF51C}" type="slidenum">
              <a:rPr lang="en-US" smtClean="0"/>
              <a:pPr>
                <a:defRPr/>
              </a:pPr>
              <a:t>‹#›</a:t>
            </a:fld>
            <a:endParaRPr lang="en-US"/>
          </a:p>
        </p:txBody>
      </p:sp>
      <p:sp>
        <p:nvSpPr>
          <p:cNvPr id="7" name="Title 1">
            <a:extLst>
              <a:ext uri="{FF2B5EF4-FFF2-40B4-BE49-F238E27FC236}">
                <a16:creationId xmlns:a16="http://schemas.microsoft.com/office/drawing/2014/main" id="{4D4203C3-4299-47CD-9DFD-FDC2CC80C8BF}"/>
              </a:ext>
            </a:extLst>
          </p:cNvPr>
          <p:cNvSpPr>
            <a:spLocks noGrp="1"/>
          </p:cNvSpPr>
          <p:nvPr>
            <p:ph type="title"/>
          </p:nvPr>
        </p:nvSpPr>
        <p:spPr>
          <a:xfrm>
            <a:off x="457200" y="304800"/>
            <a:ext cx="6553200" cy="715963"/>
          </a:xfrm>
        </p:spPr>
        <p:txBody>
          <a:bodyPr/>
          <a:lstStyle>
            <a:lvl1pPr>
              <a:defRPr sz="3600">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85776925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210893499"/>
              </p:ext>
            </p:extLst>
          </p:nvPr>
        </p:nvGraphicFramePr>
        <p:xfrm>
          <a:off x="1623" y="1625"/>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3" y="1625"/>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8" y="4932850"/>
            <a:ext cx="5036085" cy="377401"/>
            <a:chOff x="1663" y="3142"/>
            <a:chExt cx="3109" cy="233"/>
          </a:xfrm>
        </p:grpSpPr>
        <p:sp>
          <p:nvSpPr>
            <p:cNvPr id="9" name="McK Document type"/>
            <p:cNvSpPr txBox="1">
              <a:spLocks noChangeArrowheads="1"/>
            </p:cNvSpPr>
            <p:nvPr/>
          </p:nvSpPr>
          <p:spPr bwMode="auto">
            <a:xfrm>
              <a:off x="1663" y="3142"/>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a:solidFill>
                    <a:srgbClr val="000000"/>
                  </a:solidFill>
                  <a:latin typeface="Arial"/>
                </a:rPr>
                <a:t>Document type</a:t>
              </a:r>
            </a:p>
          </p:txBody>
        </p:sp>
        <p:sp>
          <p:nvSpPr>
            <p:cNvPr id="10" name="McK Date"/>
            <p:cNvSpPr txBox="1">
              <a:spLocks noChangeArrowheads="1"/>
            </p:cNvSpPr>
            <p:nvPr/>
          </p:nvSpPr>
          <p:spPr bwMode="auto">
            <a:xfrm>
              <a:off x="1663" y="3275"/>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a:solidFill>
                    <a:srgbClr val="000000"/>
                  </a:solidFill>
                  <a:latin typeface="Arial"/>
                </a:rPr>
                <a:t>Date</a:t>
              </a:r>
            </a:p>
          </p:txBody>
        </p:sp>
      </p:grpSp>
      <p:sp>
        <p:nvSpPr>
          <p:cNvPr id="13314" name="Rectangle 1026"/>
          <p:cNvSpPr>
            <a:spLocks noGrp="1" noChangeArrowheads="1"/>
          </p:cNvSpPr>
          <p:nvPr>
            <p:ph type="ctrTitle"/>
          </p:nvPr>
        </p:nvSpPr>
        <p:spPr bwMode="auto">
          <a:xfrm>
            <a:off x="2693798" y="2775203"/>
            <a:ext cx="5539245" cy="380873"/>
          </a:xfrm>
          <a:prstGeom prst="rect">
            <a:avLst/>
          </a:prstGeom>
        </p:spPr>
        <p:txBody>
          <a:bodyPr anchor="b">
            <a:spAutoFit/>
          </a:bodyPr>
          <a:lstStyle>
            <a:lvl1pPr>
              <a:defRPr sz="2475" b="0" baseline="0">
                <a:solidFill>
                  <a:schemeClr val="tx1"/>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2693798" y="3770660"/>
            <a:ext cx="5539245" cy="161583"/>
          </a:xfrm>
        </p:spPr>
        <p:txBody>
          <a:bodyPr>
            <a:spAutoFit/>
          </a:bodyPr>
          <a:lstStyle>
            <a:lvl1pPr>
              <a:defRPr sz="105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13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3718479123"/>
              </p:ext>
            </p:ext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1589" y="1592"/>
                        <a:ext cx="1587"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7405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0.xml"/><Relationship Id="rId18" Type="http://schemas.openxmlformats.org/officeDocument/2006/relationships/slideLayout" Target="../slideLayouts/slideLayout25.xml"/><Relationship Id="rId26" Type="http://schemas.openxmlformats.org/officeDocument/2006/relationships/tags" Target="../tags/tag9.xml"/><Relationship Id="rId21" Type="http://schemas.openxmlformats.org/officeDocument/2006/relationships/tags" Target="../tags/tag4.xml"/><Relationship Id="rId34" Type="http://schemas.openxmlformats.org/officeDocument/2006/relationships/tags" Target="../tags/tag17.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5" Type="http://schemas.openxmlformats.org/officeDocument/2006/relationships/tags" Target="../tags/tag8.xml"/><Relationship Id="rId33" Type="http://schemas.openxmlformats.org/officeDocument/2006/relationships/tags" Target="../tags/tag16.xml"/><Relationship Id="rId38" Type="http://schemas.openxmlformats.org/officeDocument/2006/relationships/image" Target="../media/image4.png"/><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tags" Target="../tags/tag3.xml"/><Relationship Id="rId29" Type="http://schemas.openxmlformats.org/officeDocument/2006/relationships/tags" Target="../tags/tag12.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24" Type="http://schemas.openxmlformats.org/officeDocument/2006/relationships/tags" Target="../tags/tag7.xml"/><Relationship Id="rId32" Type="http://schemas.openxmlformats.org/officeDocument/2006/relationships/tags" Target="../tags/tag15.xml"/><Relationship Id="rId37" Type="http://schemas.openxmlformats.org/officeDocument/2006/relationships/image" Target="../media/image3.emf"/><Relationship Id="rId5" Type="http://schemas.openxmlformats.org/officeDocument/2006/relationships/slideLayout" Target="../slideLayouts/slideLayout12.xml"/><Relationship Id="rId15" Type="http://schemas.openxmlformats.org/officeDocument/2006/relationships/slideLayout" Target="../slideLayouts/slideLayout22.xml"/><Relationship Id="rId23" Type="http://schemas.openxmlformats.org/officeDocument/2006/relationships/tags" Target="../tags/tag6.xml"/><Relationship Id="rId28" Type="http://schemas.openxmlformats.org/officeDocument/2006/relationships/tags" Target="../tags/tag11.xml"/><Relationship Id="rId36" Type="http://schemas.openxmlformats.org/officeDocument/2006/relationships/oleObject" Target="../embeddings/oleObject1.bin"/><Relationship Id="rId10" Type="http://schemas.openxmlformats.org/officeDocument/2006/relationships/slideLayout" Target="../slideLayouts/slideLayout17.xml"/><Relationship Id="rId19" Type="http://schemas.openxmlformats.org/officeDocument/2006/relationships/theme" Target="../theme/theme2.xml"/><Relationship Id="rId31" Type="http://schemas.openxmlformats.org/officeDocument/2006/relationships/tags" Target="../tags/tag14.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 Id="rId22" Type="http://schemas.openxmlformats.org/officeDocument/2006/relationships/tags" Target="../tags/tag5.xml"/><Relationship Id="rId27" Type="http://schemas.openxmlformats.org/officeDocument/2006/relationships/tags" Target="../tags/tag10.xml"/><Relationship Id="rId30" Type="http://schemas.openxmlformats.org/officeDocument/2006/relationships/tags" Target="../tags/tag13.xml"/><Relationship Id="rId35" Type="http://schemas.openxmlformats.org/officeDocument/2006/relationships/tags" Target="../tags/tag18.xml"/><Relationship Id="rId8" Type="http://schemas.openxmlformats.org/officeDocument/2006/relationships/slideLayout" Target="../slideLayouts/slideLayout15.xml"/><Relationship Id="rId3"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1219200"/>
            <a:ext cx="9144000" cy="152400"/>
          </a:xfrm>
          <a:prstGeom prst="rect">
            <a:avLst/>
          </a:prstGeom>
          <a:gradFill flip="none" rotWithShape="0">
            <a:gsLst>
              <a:gs pos="0">
                <a:schemeClr val="accent5">
                  <a:lumMod val="75000"/>
                </a:schemeClr>
              </a:gs>
              <a:gs pos="100000">
                <a:schemeClr val="accent5">
                  <a:lumMod val="60000"/>
                  <a:lumOff val="40000"/>
                </a:schemeClr>
              </a:gs>
            </a:gsLst>
            <a:lin ang="10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1" name="Title Placeholder 1"/>
          <p:cNvSpPr>
            <a:spLocks noGrp="1"/>
          </p:cNvSpPr>
          <p:nvPr>
            <p:ph type="title"/>
          </p:nvPr>
        </p:nvSpPr>
        <p:spPr bwMode="auto">
          <a:xfrm>
            <a:off x="457200" y="304800"/>
            <a:ext cx="65532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1529CDF1-BF60-4DCE-BB56-12F0B9E48E27}" type="datetime1">
              <a:rPr lang="en-US"/>
              <a:pPr>
                <a:defRPr/>
              </a:pPr>
              <a:t>4/21/2026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543FC28-71BB-4923-9EC4-7D01669BF51C}" type="slidenum">
              <a:rPr lang="en-US" smtClean="0"/>
              <a:pPr>
                <a:defRPr/>
              </a:pPr>
              <a:t>‹#›</a:t>
            </a:fld>
            <a:endParaRPr lang="en-US"/>
          </a:p>
        </p:txBody>
      </p:sp>
      <p:pic>
        <p:nvPicPr>
          <p:cNvPr id="9" name="Picture 8" descr="MassHealth logo"/>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562788" y="228600"/>
            <a:ext cx="1364104" cy="693420"/>
          </a:xfrm>
          <a:prstGeom prst="rect">
            <a:avLst/>
          </a:prstGeom>
        </p:spPr>
      </p:pic>
    </p:spTree>
    <p:extLst>
      <p:ext uri="{BB962C8B-B14F-4D97-AF65-F5344CB8AC3E}">
        <p14:creationId xmlns:p14="http://schemas.microsoft.com/office/powerpoint/2010/main" val="1385284132"/>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70" r:id="rId3"/>
    <p:sldLayoutId id="2147483772" r:id="rId4"/>
    <p:sldLayoutId id="2147483773" r:id="rId5"/>
    <p:sldLayoutId id="2147483769" r:id="rId6"/>
    <p:sldLayoutId id="2147483778" r:id="rId7"/>
  </p:sldLayoutIdLst>
  <p:hf hdr="0" ftr="0" dt="0"/>
  <p:txStyles>
    <p:titleStyle>
      <a:lvl1pPr algn="l" rtl="0" eaLnBrk="1" fontAlgn="base" hangingPunct="1">
        <a:lnSpc>
          <a:spcPts val="3600"/>
        </a:lnSpc>
        <a:spcBef>
          <a:spcPct val="0"/>
        </a:spcBef>
        <a:spcAft>
          <a:spcPct val="0"/>
        </a:spcAft>
        <a:defRPr sz="3600" b="1" kern="1200">
          <a:solidFill>
            <a:srgbClr val="002060"/>
          </a:solidFill>
          <a:latin typeface="Arial" panose="020B0604020202020204" pitchFamily="34" charset="0"/>
          <a:ea typeface="+mj-ea"/>
          <a:cs typeface="Arial" panose="020B0604020202020204" pitchFamily="34" charset="0"/>
        </a:defRPr>
      </a:lvl1pPr>
      <a:lvl2pPr algn="l" rtl="0" eaLnBrk="1" fontAlgn="base" hangingPunct="1">
        <a:lnSpc>
          <a:spcPts val="3600"/>
        </a:lnSpc>
        <a:spcBef>
          <a:spcPct val="0"/>
        </a:spcBef>
        <a:spcAft>
          <a:spcPct val="0"/>
        </a:spcAft>
        <a:defRPr sz="4000" b="1">
          <a:solidFill>
            <a:srgbClr val="002060"/>
          </a:solidFill>
          <a:latin typeface="Corbel" pitchFamily="34" charset="0"/>
        </a:defRPr>
      </a:lvl2pPr>
      <a:lvl3pPr algn="l" rtl="0" eaLnBrk="1" fontAlgn="base" hangingPunct="1">
        <a:lnSpc>
          <a:spcPts val="3600"/>
        </a:lnSpc>
        <a:spcBef>
          <a:spcPct val="0"/>
        </a:spcBef>
        <a:spcAft>
          <a:spcPct val="0"/>
        </a:spcAft>
        <a:defRPr sz="4000" b="1">
          <a:solidFill>
            <a:srgbClr val="002060"/>
          </a:solidFill>
          <a:latin typeface="Corbel" pitchFamily="34" charset="0"/>
        </a:defRPr>
      </a:lvl3pPr>
      <a:lvl4pPr algn="l" rtl="0" eaLnBrk="1" fontAlgn="base" hangingPunct="1">
        <a:lnSpc>
          <a:spcPts val="3600"/>
        </a:lnSpc>
        <a:spcBef>
          <a:spcPct val="0"/>
        </a:spcBef>
        <a:spcAft>
          <a:spcPct val="0"/>
        </a:spcAft>
        <a:defRPr sz="4000" b="1">
          <a:solidFill>
            <a:srgbClr val="002060"/>
          </a:solidFill>
          <a:latin typeface="Corbel" pitchFamily="34" charset="0"/>
        </a:defRPr>
      </a:lvl4pPr>
      <a:lvl5pPr algn="l" rtl="0" eaLnBrk="1" fontAlgn="base" hangingPunct="1">
        <a:lnSpc>
          <a:spcPts val="3600"/>
        </a:lnSpc>
        <a:spcBef>
          <a:spcPct val="0"/>
        </a:spcBef>
        <a:spcAft>
          <a:spcPct val="0"/>
        </a:spcAft>
        <a:defRPr sz="4000" b="1">
          <a:solidFill>
            <a:srgbClr val="002060"/>
          </a:solidFill>
          <a:latin typeface="Corbel" pitchFamily="34" charset="0"/>
        </a:defRPr>
      </a:lvl5pPr>
      <a:lvl6pPr marL="457200" algn="ctr" rtl="0" eaLnBrk="1" fontAlgn="base" hangingPunct="1">
        <a:spcBef>
          <a:spcPct val="0"/>
        </a:spcBef>
        <a:spcAft>
          <a:spcPct val="0"/>
        </a:spcAft>
        <a:defRPr sz="4000">
          <a:solidFill>
            <a:schemeClr val="bg1"/>
          </a:solidFill>
          <a:latin typeface="Calibri" pitchFamily="34" charset="0"/>
        </a:defRPr>
      </a:lvl6pPr>
      <a:lvl7pPr marL="914400" algn="ctr" rtl="0" eaLnBrk="1" fontAlgn="base" hangingPunct="1">
        <a:spcBef>
          <a:spcPct val="0"/>
        </a:spcBef>
        <a:spcAft>
          <a:spcPct val="0"/>
        </a:spcAft>
        <a:defRPr sz="4000">
          <a:solidFill>
            <a:schemeClr val="bg1"/>
          </a:solidFill>
          <a:latin typeface="Calibri" pitchFamily="34" charset="0"/>
        </a:defRPr>
      </a:lvl7pPr>
      <a:lvl8pPr marL="1371600" algn="ctr" rtl="0" eaLnBrk="1" fontAlgn="base" hangingPunct="1">
        <a:spcBef>
          <a:spcPct val="0"/>
        </a:spcBef>
        <a:spcAft>
          <a:spcPct val="0"/>
        </a:spcAft>
        <a:defRPr sz="4000">
          <a:solidFill>
            <a:schemeClr val="bg1"/>
          </a:solidFill>
          <a:latin typeface="Calibri" pitchFamily="34" charset="0"/>
        </a:defRPr>
      </a:lvl8pPr>
      <a:lvl9pPr marL="1828800" algn="ctr" rtl="0" eaLnBrk="1" fontAlgn="base" hangingPunct="1">
        <a:spcBef>
          <a:spcPct val="0"/>
        </a:spcBef>
        <a:spcAft>
          <a:spcPct val="0"/>
        </a:spcAft>
        <a:defRPr sz="4000">
          <a:solidFill>
            <a:schemeClr val="bg1"/>
          </a:solidFill>
          <a:latin typeface="Calibri" pitchFamily="34" charset="0"/>
        </a:defRPr>
      </a:lvl9pPr>
    </p:titleStyle>
    <p:bodyStyle>
      <a:lvl1pPr marL="342900" indent="-342900" algn="l" rtl="0" eaLnBrk="1" fontAlgn="base" hangingPunct="1">
        <a:spcBef>
          <a:spcPct val="20000"/>
        </a:spcBef>
        <a:spcAft>
          <a:spcPct val="0"/>
        </a:spcAft>
        <a:buClr>
          <a:schemeClr val="accent5">
            <a:lumMod val="75000"/>
          </a:schemeClr>
        </a:buClr>
        <a:buFont typeface="Arial"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lr>
          <a:schemeClr val="accent5">
            <a:lumMod val="75000"/>
          </a:schemeClr>
        </a:buClr>
        <a:buFont typeface="Arial"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spcBef>
          <a:spcPct val="20000"/>
        </a:spcBef>
        <a:spcAft>
          <a:spcPct val="0"/>
        </a:spcAft>
        <a:buClr>
          <a:schemeClr val="accent5">
            <a:lumMod val="75000"/>
          </a:schemeClr>
        </a:buClr>
        <a:buFont typeface="Arial"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buClr>
          <a:schemeClr val="accent5">
            <a:lumMod val="75000"/>
          </a:schemeClr>
        </a:buClr>
        <a:buFont typeface="Arial"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buClr>
          <a:schemeClr val="accent5">
            <a:lumMod val="75000"/>
          </a:schemeClr>
        </a:buClr>
        <a:buFont typeface="Arial"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0"/>
            </p:custDataLst>
            <p:extLst>
              <p:ext uri="{D42A27DB-BD31-4B8C-83A1-F6EECF244321}">
                <p14:modId xmlns:p14="http://schemas.microsoft.com/office/powerpoint/2010/main" val="301092136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36" imgW="270" imgH="270" progId="TCLayout.ActiveDocument.1">
                  <p:embed/>
                </p:oleObj>
              </mc:Choice>
              <mc:Fallback>
                <p:oleObj name="think-cell Slide" r:id="rId36" imgW="270" imgH="270" progId="TCLayout.ActiveDocument.1">
                  <p:embed/>
                  <p:pic>
                    <p:nvPicPr>
                      <p:cNvPr id="2" name="Object 1" hidden="1"/>
                      <p:cNvPicPr/>
                      <p:nvPr/>
                    </p:nvPicPr>
                    <p:blipFill>
                      <a:blip r:embed="rId37"/>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4" y="6565691"/>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a:solidFill>
                  <a:srgbClr val="000000"/>
                </a:solidFill>
              </a:endParaRPr>
            </a:p>
          </p:txBody>
        </p:sp>
      </p:grpSp>
      <p:sp>
        <p:nvSpPr>
          <p:cNvPr id="1036" name="Rectangle 286"/>
          <p:cNvSpPr>
            <a:spLocks noGrp="1" noChangeArrowheads="1"/>
          </p:cNvSpPr>
          <p:nvPr>
            <p:ph type="body" idx="1"/>
          </p:nvPr>
        </p:nvSpPr>
        <p:spPr bwMode="auto">
          <a:xfrm>
            <a:off x="1482156" y="1990667"/>
            <a:ext cx="4389768" cy="9233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7" y="234867"/>
            <a:ext cx="8053675" cy="219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174945" y="27537"/>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a:solidFill>
                  <a:srgbClr val="808080"/>
                </a:solidFill>
              </a:rPr>
              <a:t>TRACKER</a:t>
            </a:r>
          </a:p>
        </p:txBody>
      </p:sp>
      <p:sp>
        <p:nvSpPr>
          <p:cNvPr id="11" name="McK 3. Unit of measure" hidden="1"/>
          <p:cNvSpPr txBox="1">
            <a:spLocks noChangeArrowheads="1"/>
          </p:cNvSpPr>
          <p:nvPr/>
        </p:nvSpPr>
        <p:spPr bwMode="auto">
          <a:xfrm>
            <a:off x="174946"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a:solidFill>
                    <a:srgbClr val="000000"/>
                  </a:solidFill>
                </a:rPr>
                <a:t>SOURCE: Source</a:t>
              </a:r>
            </a:p>
          </p:txBody>
        </p:sp>
      </p:grpSp>
      <p:grpSp>
        <p:nvGrpSpPr>
          <p:cNvPr id="15" name="ACET" hidden="1"/>
          <p:cNvGrpSpPr>
            <a:grpSpLocks/>
          </p:cNvGrpSpPr>
          <p:nvPr/>
        </p:nvGrpSpPr>
        <p:grpSpPr bwMode="auto">
          <a:xfrm>
            <a:off x="1482156" y="1281220"/>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a:solidFill>
                    <a:srgbClr val="000000"/>
                  </a:solidFill>
                </a:rPr>
                <a:t>Title</a:t>
              </a:r>
            </a:p>
            <a:p>
              <a:pPr fontAlgn="base">
                <a:spcBef>
                  <a:spcPct val="0"/>
                </a:spcBef>
                <a:spcAft>
                  <a:spcPct val="0"/>
                </a:spcAft>
              </a:pPr>
              <a:r>
                <a:rPr lang="en-US" sz="1200">
                  <a:solidFill>
                    <a:srgbClr val="808080"/>
                  </a:solidFill>
                </a:rPr>
                <a:t>Unit of measure</a:t>
              </a:r>
            </a:p>
          </p:txBody>
        </p:sp>
      </p:grpSp>
      <p:grpSp>
        <p:nvGrpSpPr>
          <p:cNvPr id="63" name="LegendBoxes" hidden="1"/>
          <p:cNvGrpSpPr>
            <a:grpSpLocks/>
          </p:cNvGrpSpPr>
          <p:nvPr/>
        </p:nvGrpSpPr>
        <p:grpSpPr bwMode="auto">
          <a:xfrm>
            <a:off x="7449482" y="275440"/>
            <a:ext cx="644698"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72" name="LegendLines" hidden="1"/>
          <p:cNvGrpSpPr>
            <a:grpSpLocks/>
          </p:cNvGrpSpPr>
          <p:nvPr/>
        </p:nvGrpSpPr>
        <p:grpSpPr bwMode="auto">
          <a:xfrm>
            <a:off x="7135222"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grpSp>
        <p:nvGrpSpPr>
          <p:cNvPr id="79" name="McKSticker" hidden="1"/>
          <p:cNvGrpSpPr/>
          <p:nvPr/>
        </p:nvGrpSpPr>
        <p:grpSpPr bwMode="auto">
          <a:xfrm>
            <a:off x="7418660" y="275439"/>
            <a:ext cx="809966" cy="166199"/>
            <a:chOff x="7946981" y="285750"/>
            <a:chExt cx="793794" cy="162890"/>
          </a:xfrm>
        </p:grpSpPr>
        <p:sp>
          <p:nvSpPr>
            <p:cNvPr id="80" name="StickerRectangle"/>
            <p:cNvSpPr>
              <a:spLocks noChangeArrowheads="1"/>
            </p:cNvSpPr>
            <p:nvPr/>
          </p:nvSpPr>
          <p:spPr bwMode="auto">
            <a:xfrm>
              <a:off x="7946981" y="285750"/>
              <a:ext cx="793794"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a:solidFill>
                    <a:srgbClr val="808080"/>
                  </a:solidFill>
                </a:rPr>
                <a:t>PRELIMINARY</a:t>
              </a:r>
            </a:p>
          </p:txBody>
        </p:sp>
        <p:cxnSp>
          <p:nvCxnSpPr>
            <p:cNvPr id="81" name="AutoShape 31"/>
            <p:cNvCxnSpPr>
              <a:cxnSpLocks noChangeShapeType="1"/>
              <a:stCxn id="80" idx="2"/>
              <a:endCxn id="80" idx="4"/>
            </p:cNvCxnSpPr>
            <p:nvPr/>
          </p:nvCxnSpPr>
          <p:spPr bwMode="auto">
            <a:xfrm>
              <a:off x="7946981"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1" y="448640"/>
              <a:ext cx="793794"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21"/>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3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3" name="Arc 39"/>
              <p:cNvSpPr>
                <a:spLocks noChangeAspect="1"/>
              </p:cNvSpPr>
              <p:nvPr>
                <p:custDataLst>
                  <p:tags r:id="rId3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5" name="MoonLegend2"/>
            <p:cNvGrpSpPr>
              <a:grpSpLocks noChangeAspect="1"/>
            </p:cNvGrpSpPr>
            <p:nvPr>
              <p:custDataLst>
                <p:tags r:id="rId22"/>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3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101" name="Arc 42"/>
              <p:cNvSpPr>
                <a:spLocks noChangeAspect="1"/>
              </p:cNvSpPr>
              <p:nvPr>
                <p:custDataLst>
                  <p:tags r:id="rId3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6" name="MoonLegend4"/>
            <p:cNvGrpSpPr>
              <a:grpSpLocks noChangeAspect="1"/>
            </p:cNvGrpSpPr>
            <p:nvPr>
              <p:custDataLst>
                <p:tags r:id="rId23"/>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3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9" name="Arc 48"/>
              <p:cNvSpPr>
                <a:spLocks noChangeAspect="1"/>
              </p:cNvSpPr>
              <p:nvPr>
                <p:custDataLst>
                  <p:tags r:id="rId3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nvGrpSpPr>
            <p:cNvPr id="87" name="MoonLegend5"/>
            <p:cNvGrpSpPr>
              <a:grpSpLocks noChangeAspect="1"/>
            </p:cNvGrpSpPr>
            <p:nvPr>
              <p:custDataLst>
                <p:tags r:id="rId24"/>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2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7" name="Oval 51"/>
              <p:cNvSpPr>
                <a:spLocks noChangeAspect="1" noChangeArrowheads="1"/>
              </p:cNvSpPr>
              <p:nvPr>
                <p:custDataLst>
                  <p:tags r:id="rId2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a:solidFill>
                    <a:srgbClr val="000000"/>
                  </a:solidFill>
                </a:rPr>
                <a:t>Legend</a:t>
              </a:r>
            </a:p>
          </p:txBody>
        </p:sp>
        <p:grpSp>
          <p:nvGrpSpPr>
            <p:cNvPr id="93" name="MoonLegend3"/>
            <p:cNvGrpSpPr>
              <a:grpSpLocks noChangeAspect="1"/>
            </p:cNvGrpSpPr>
            <p:nvPr>
              <p:custDataLst>
                <p:tags r:id="rId25"/>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2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sp>
            <p:nvSpPr>
              <p:cNvPr id="95" name="Arc 48"/>
              <p:cNvSpPr>
                <a:spLocks noChangeAspect="1"/>
              </p:cNvSpPr>
              <p:nvPr>
                <p:custDataLst>
                  <p:tags r:id="rId2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a:solidFill>
                    <a:srgbClr val="000000"/>
                  </a:solidFill>
                </a:endParaRPr>
              </a:p>
            </p:txBody>
          </p:sp>
        </p:grpSp>
      </p:grpSp>
      <p:sp>
        <p:nvSpPr>
          <p:cNvPr id="104" name="Slide Number"/>
          <p:cNvSpPr txBox="1">
            <a:spLocks/>
          </p:cNvSpPr>
          <p:nvPr/>
        </p:nvSpPr>
        <p:spPr bwMode="auto">
          <a:xfrm>
            <a:off x="8852038" y="6654135"/>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FFFFFF"/>
                </a:solidFill>
              </a:rPr>
              <a:pPr algn="r" fontAlgn="base">
                <a:spcBef>
                  <a:spcPct val="0"/>
                </a:spcBef>
                <a:spcAft>
                  <a:spcPct val="0"/>
                </a:spcAft>
              </a:pPr>
              <a:t>‹#›</a:t>
            </a:fld>
            <a:endParaRPr lang="en-US" sz="75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3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7" y="135845"/>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2ECC464-564F-70E8-52A1-CA2AC383080E}"/>
              </a:ext>
            </a:extLst>
          </p:cNvPr>
          <p:cNvSpPr txBox="1"/>
          <p:nvPr userDrawn="1"/>
        </p:nvSpPr>
        <p:spPr>
          <a:xfrm>
            <a:off x="5623560" y="6565693"/>
            <a:ext cx="3108960" cy="219291"/>
          </a:xfrm>
          <a:prstGeom prst="rect">
            <a:avLst/>
          </a:prstGeom>
          <a:noFill/>
        </p:spPr>
        <p:txBody>
          <a:bodyPr wrap="square" rtlCol="0">
            <a:spAutoFit/>
          </a:bodyPr>
          <a:lstStyle/>
          <a:p>
            <a:r>
              <a:rPr lang="en-US" sz="825"/>
              <a:t>Confidential; policy development purposes only</a:t>
            </a:r>
          </a:p>
        </p:txBody>
      </p:sp>
    </p:spTree>
    <p:extLst>
      <p:ext uri="{BB962C8B-B14F-4D97-AF65-F5344CB8AC3E}">
        <p14:creationId xmlns:p14="http://schemas.microsoft.com/office/powerpoint/2010/main" val="11769128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Lst>
  <p:hf sldNum="0" hdr="0" ftr="0" dt="0"/>
  <p:txStyles>
    <p:titleStyle>
      <a:lvl1pPr algn="l" defTabSz="685072" rtl="0" eaLnBrk="1" fontAlgn="base" hangingPunct="1">
        <a:spcBef>
          <a:spcPct val="0"/>
        </a:spcBef>
        <a:spcAft>
          <a:spcPct val="0"/>
        </a:spcAft>
        <a:tabLst>
          <a:tab pos="206493" algn="l"/>
        </a:tabLst>
        <a:defRPr sz="1425" b="1" baseline="0">
          <a:solidFill>
            <a:srgbClr val="002060"/>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1.xml"/><Relationship Id="rId1" Type="http://schemas.openxmlformats.org/officeDocument/2006/relationships/tags" Target="../tags/tag3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info-details/masshealth-dental-program-updates" TargetMode="Externa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8.xml.rels><?xml version="1.0" encoding="UTF-8" standalone="yes"?>
<Relationships xmlns="http://schemas.openxmlformats.org/package/2006/relationships"><Relationship Id="rId3" Type="http://schemas.openxmlformats.org/officeDocument/2006/relationships/hyperlink" Target="https://www.mass.gov/regulations/101-CMR-61300-health-safety-net-eligible-services" TargetMode="External"/><Relationship Id="rId7" Type="http://schemas.openxmlformats.org/officeDocument/2006/relationships/hyperlink" Target="https://www.mass.gov/info-details/information-about-hsn-provider-guides-and-billing-updates" TargetMode="External"/><Relationship Id="rId2" Type="http://schemas.openxmlformats.org/officeDocument/2006/relationships/slideLayout" Target="../slideLayouts/slideLayout2.xml"/><Relationship Id="rId1" Type="http://schemas.openxmlformats.org/officeDocument/2006/relationships/tags" Target="../tags/tag43.xml"/><Relationship Id="rId6" Type="http://schemas.openxmlformats.org/officeDocument/2006/relationships/hyperlink" Target="https://www.mass.gov/info-details/learn-about-hsn-inet" TargetMode="External"/><Relationship Id="rId5" Type="http://schemas.openxmlformats.org/officeDocument/2006/relationships/hyperlink" Target="https://www.mass.gov/doc/hsn-chc-billable-procedure-codes/download" TargetMode="External"/><Relationship Id="rId4" Type="http://schemas.openxmlformats.org/officeDocument/2006/relationships/hyperlink" Target="https://www.mass.gov/regulations/101-CMR-61400-health-safety-net-payments-and-funding&#160;"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DF832-8C9E-4772-9F20-08A3412E520A}"/>
              </a:ext>
              <a:ext uri="{C183D7F6-B498-43B3-948B-1728B52AA6E4}">
                <adec:decorative xmlns:adec="http://schemas.microsoft.com/office/drawing/2017/decorative" val="1"/>
              </a:ext>
            </a:extLst>
          </p:cNvPr>
          <p:cNvSpPr>
            <a:spLocks noGrp="1"/>
          </p:cNvSpPr>
          <p:nvPr>
            <p:ph type="ctrTitle"/>
          </p:nvPr>
        </p:nvSpPr>
        <p:spPr>
          <a:xfrm>
            <a:off x="1875531" y="991863"/>
            <a:ext cx="5395466" cy="1990374"/>
          </a:xfrm>
        </p:spPr>
        <p:txBody>
          <a:bodyPr/>
          <a:lstStyle/>
          <a:p>
            <a:r>
              <a:rPr lang="en-US" dirty="0">
                <a:latin typeface="Arial"/>
                <a:cs typeface="Arial"/>
              </a:rPr>
              <a:t>Health Safety Net</a:t>
            </a:r>
          </a:p>
        </p:txBody>
      </p:sp>
      <p:sp>
        <p:nvSpPr>
          <p:cNvPr id="3" name="Subtitle 2">
            <a:extLst>
              <a:ext uri="{FF2B5EF4-FFF2-40B4-BE49-F238E27FC236}">
                <a16:creationId xmlns:a16="http://schemas.microsoft.com/office/drawing/2014/main" id="{82B0B69D-EF06-4BC2-9344-E5889A3CD7E6}"/>
              </a:ext>
              <a:ext uri="{C183D7F6-B498-43B3-948B-1728B52AA6E4}">
                <adec:decorative xmlns:adec="http://schemas.microsoft.com/office/drawing/2017/decorative" val="1"/>
              </a:ext>
            </a:extLst>
          </p:cNvPr>
          <p:cNvSpPr>
            <a:spLocks noGrp="1"/>
          </p:cNvSpPr>
          <p:nvPr>
            <p:ph type="subTitle" idx="1"/>
          </p:nvPr>
        </p:nvSpPr>
        <p:spPr>
          <a:xfrm>
            <a:off x="611716" y="3115237"/>
            <a:ext cx="7910975" cy="990600"/>
          </a:xfrm>
        </p:spPr>
        <p:txBody>
          <a:bodyPr/>
          <a:lstStyle/>
          <a:p>
            <a:pPr algn="ctr"/>
            <a:r>
              <a:rPr lang="en-US"/>
              <a:t>Information and Updates</a:t>
            </a:r>
          </a:p>
          <a:p>
            <a:pPr algn="ctr"/>
            <a:r>
              <a:rPr lang="en-US"/>
              <a:t>Spring 2026</a:t>
            </a:r>
          </a:p>
        </p:txBody>
      </p:sp>
      <p:sp>
        <p:nvSpPr>
          <p:cNvPr id="4" name="Slide Number Placeholder 3">
            <a:extLst>
              <a:ext uri="{FF2B5EF4-FFF2-40B4-BE49-F238E27FC236}">
                <a16:creationId xmlns:a16="http://schemas.microsoft.com/office/drawing/2014/main" id="{474D0CBB-837C-443E-933C-54A144031D23}"/>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815A0231-9940-4863-B13E-2164784B5DAF}" type="slidenum">
              <a:rPr lang="en-US" altLang="en-US" smtClean="0"/>
              <a:pPr>
                <a:defRPr/>
              </a:pPr>
              <a:t>1</a:t>
            </a:fld>
            <a:endParaRPr lang="en-US" altLang="en-US"/>
          </a:p>
        </p:txBody>
      </p:sp>
      <p:pic>
        <p:nvPicPr>
          <p:cNvPr id="5" name="Picture 4">
            <a:extLst>
              <a:ext uri="{FF2B5EF4-FFF2-40B4-BE49-F238E27FC236}">
                <a16:creationId xmlns:a16="http://schemas.microsoft.com/office/drawing/2014/main" id="{F17C4BA0-9E92-90B7-8AC9-6CE913C793E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06204" y="293852"/>
            <a:ext cx="2210939" cy="1115412"/>
          </a:xfrm>
          <a:prstGeom prst="rect">
            <a:avLst/>
          </a:prstGeom>
        </p:spPr>
      </p:pic>
    </p:spTree>
    <p:custDataLst>
      <p:tags r:id="rId1"/>
    </p:custDataLst>
    <p:extLst>
      <p:ext uri="{BB962C8B-B14F-4D97-AF65-F5344CB8AC3E}">
        <p14:creationId xmlns:p14="http://schemas.microsoft.com/office/powerpoint/2010/main" val="3936184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0144944-485A-4773-9FF8-A5B6A885265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2</a:t>
            </a:fld>
            <a:endParaRPr lang="en-US"/>
          </a:p>
        </p:txBody>
      </p:sp>
      <p:sp>
        <p:nvSpPr>
          <p:cNvPr id="4" name="Title 3">
            <a:extLst>
              <a:ext uri="{FF2B5EF4-FFF2-40B4-BE49-F238E27FC236}">
                <a16:creationId xmlns:a16="http://schemas.microsoft.com/office/drawing/2014/main" id="{47997B70-8BEC-4042-8581-6604F7599A67}"/>
              </a:ext>
              <a:ext uri="{C183D7F6-B498-43B3-948B-1728B52AA6E4}">
                <adec:decorative xmlns:adec="http://schemas.microsoft.com/office/drawing/2017/decorative" val="1"/>
              </a:ext>
            </a:extLst>
          </p:cNvPr>
          <p:cNvSpPr>
            <a:spLocks noGrp="1"/>
          </p:cNvSpPr>
          <p:nvPr>
            <p:ph type="title"/>
          </p:nvPr>
        </p:nvSpPr>
        <p:spPr/>
        <p:txBody>
          <a:bodyPr/>
          <a:lstStyle/>
          <a:p>
            <a:r>
              <a:rPr lang="en-US" sz="3200" dirty="0">
                <a:latin typeface="+mj-lt"/>
                <a:cs typeface="Arial"/>
              </a:rPr>
              <a:t>Agenda</a:t>
            </a:r>
          </a:p>
        </p:txBody>
      </p:sp>
      <p:sp>
        <p:nvSpPr>
          <p:cNvPr id="2" name="Text Placeholder 2">
            <a:extLst>
              <a:ext uri="{FF2B5EF4-FFF2-40B4-BE49-F238E27FC236}">
                <a16:creationId xmlns:a16="http://schemas.microsoft.com/office/drawing/2014/main" id="{3EB770B9-AB82-4768-2F26-6A8E210F2331}"/>
              </a:ext>
              <a:ext uri="{C183D7F6-B498-43B3-948B-1728B52AA6E4}">
                <adec:decorative xmlns:adec="http://schemas.microsoft.com/office/drawing/2017/decorative" val="1"/>
              </a:ext>
            </a:extLst>
          </p:cNvPr>
          <p:cNvSpPr>
            <a:spLocks noGrp="1"/>
          </p:cNvSpPr>
          <p:nvPr>
            <p:ph idx="1"/>
          </p:nvPr>
        </p:nvSpPr>
        <p:spPr>
          <a:xfrm>
            <a:off x="268580" y="1553668"/>
            <a:ext cx="8229600" cy="4525963"/>
          </a:xfrm>
        </p:spPr>
        <p:txBody>
          <a:bodyPr/>
          <a:lstStyle/>
          <a:p>
            <a:pPr marL="787400" lvl="1" indent="-342900">
              <a:lnSpc>
                <a:spcPct val="150000"/>
              </a:lnSpc>
              <a:spcBef>
                <a:spcPts val="0"/>
              </a:spcBef>
              <a:buClr>
                <a:srgbClr val="31859C"/>
              </a:buClr>
              <a:buFont typeface="Arial" panose="020B0604020202020204" pitchFamily="34" charset="0"/>
              <a:buChar char="•"/>
            </a:pPr>
            <a:r>
              <a:rPr lang="en-US" sz="1800">
                <a:latin typeface="Arial"/>
                <a:cs typeface="Arial"/>
              </a:rPr>
              <a:t>Dental </a:t>
            </a:r>
            <a:r>
              <a:rPr lang="en-US" sz="1800" dirty="0">
                <a:latin typeface="Arial"/>
                <a:cs typeface="Arial"/>
              </a:rPr>
              <a:t>Updates</a:t>
            </a:r>
            <a:endParaRPr lang="en-US" sz="1800" dirty="0"/>
          </a:p>
          <a:p>
            <a:pPr marL="787400" lvl="1" indent="-342900">
              <a:lnSpc>
                <a:spcPct val="150000"/>
              </a:lnSpc>
              <a:spcBef>
                <a:spcPts val="0"/>
              </a:spcBef>
              <a:buClr>
                <a:srgbClr val="4BACC6">
                  <a:lumMod val="75000"/>
                </a:srgbClr>
              </a:buClr>
              <a:buFont typeface="Arial" panose="020B0604020202020204" pitchFamily="34" charset="0"/>
              <a:buChar char="•"/>
            </a:pPr>
            <a:r>
              <a:rPr lang="en-US" sz="1800" dirty="0">
                <a:latin typeface="Arial"/>
                <a:cs typeface="Arial"/>
              </a:rPr>
              <a:t>Health Safety Net Updates</a:t>
            </a:r>
          </a:p>
          <a:p>
            <a:pPr marL="787400" lvl="1" indent="-342900">
              <a:lnSpc>
                <a:spcPct val="150000"/>
              </a:lnSpc>
              <a:spcBef>
                <a:spcPts val="0"/>
              </a:spcBef>
              <a:buFont typeface="Arial" panose="020B0604020202020204" pitchFamily="34" charset="0"/>
              <a:buChar char="•"/>
            </a:pPr>
            <a:r>
              <a:rPr lang="en-US" sz="1800" dirty="0">
                <a:latin typeface="Arial"/>
                <a:cs typeface="Arial"/>
              </a:rPr>
              <a:t>Health Safety Net Reminders</a:t>
            </a:r>
            <a:endParaRPr lang="en-US" sz="1800" dirty="0"/>
          </a:p>
          <a:p>
            <a:pPr marL="787400" lvl="1" indent="-342900">
              <a:lnSpc>
                <a:spcPct val="150000"/>
              </a:lnSpc>
              <a:spcBef>
                <a:spcPts val="0"/>
              </a:spcBef>
              <a:buFont typeface="Arial" panose="020B0604020202020204" pitchFamily="34" charset="0"/>
              <a:buChar char="•"/>
            </a:pPr>
            <a:r>
              <a:rPr lang="en-US" sz="1800" dirty="0">
                <a:latin typeface="Arial"/>
                <a:cs typeface="Arial"/>
              </a:rPr>
              <a:t>General Information</a:t>
            </a:r>
          </a:p>
          <a:p>
            <a:pPr marL="787400" lvl="1" indent="-342900">
              <a:lnSpc>
                <a:spcPct val="150000"/>
              </a:lnSpc>
              <a:spcBef>
                <a:spcPts val="0"/>
              </a:spcBef>
              <a:buFont typeface="Arial" panose="020B0604020202020204" pitchFamily="34" charset="0"/>
              <a:buChar char="•"/>
            </a:pPr>
            <a:r>
              <a:rPr lang="en-US" sz="1800" dirty="0">
                <a:latin typeface="Arial"/>
                <a:cs typeface="Arial"/>
              </a:rPr>
              <a:t>Questions</a:t>
            </a:r>
          </a:p>
          <a:p>
            <a:endParaRPr lang="en-US" sz="2000" dirty="0"/>
          </a:p>
        </p:txBody>
      </p:sp>
    </p:spTree>
    <p:custDataLst>
      <p:tags r:id="rId1"/>
    </p:custDataLst>
    <p:extLst>
      <p:ext uri="{BB962C8B-B14F-4D97-AF65-F5344CB8AC3E}">
        <p14:creationId xmlns:p14="http://schemas.microsoft.com/office/powerpoint/2010/main" val="296647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289D4-816B-5AF4-76FD-C13BF4461AD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B297476-6A9F-EC48-3DB2-C2A7D4BC143B}"/>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3</a:t>
            </a:fld>
            <a:endParaRPr lang="en-US"/>
          </a:p>
        </p:txBody>
      </p:sp>
      <p:sp>
        <p:nvSpPr>
          <p:cNvPr id="4" name="Title 3">
            <a:extLst>
              <a:ext uri="{FF2B5EF4-FFF2-40B4-BE49-F238E27FC236}">
                <a16:creationId xmlns:a16="http://schemas.microsoft.com/office/drawing/2014/main" id="{B2BFCA7D-167C-4385-E433-CA7630673AE8}"/>
              </a:ext>
              <a:ext uri="{C183D7F6-B498-43B3-948B-1728B52AA6E4}">
                <adec:decorative xmlns:adec="http://schemas.microsoft.com/office/drawing/2017/decorative" val="1"/>
              </a:ext>
            </a:extLst>
          </p:cNvPr>
          <p:cNvSpPr>
            <a:spLocks noGrp="1"/>
          </p:cNvSpPr>
          <p:nvPr>
            <p:ph type="title"/>
          </p:nvPr>
        </p:nvSpPr>
        <p:spPr>
          <a:xfrm>
            <a:off x="457200" y="456358"/>
            <a:ext cx="8232967" cy="715963"/>
          </a:xfrm>
        </p:spPr>
        <p:txBody>
          <a:bodyPr/>
          <a:lstStyle/>
          <a:p>
            <a:r>
              <a:rPr lang="en-US" sz="3200" dirty="0">
                <a:latin typeface="Arial"/>
                <a:cs typeface="Arial"/>
              </a:rPr>
              <a:t>Dental Updates</a:t>
            </a:r>
          </a:p>
        </p:txBody>
      </p:sp>
      <p:sp>
        <p:nvSpPr>
          <p:cNvPr id="2" name="Text Placeholder 2">
            <a:extLst>
              <a:ext uri="{FF2B5EF4-FFF2-40B4-BE49-F238E27FC236}">
                <a16:creationId xmlns:a16="http://schemas.microsoft.com/office/drawing/2014/main" id="{B6A984A9-A421-A21A-E312-23F076E07EDC}"/>
              </a:ext>
              <a:ext uri="{C183D7F6-B498-43B3-948B-1728B52AA6E4}">
                <adec:decorative xmlns:adec="http://schemas.microsoft.com/office/drawing/2017/decorative" val="1"/>
              </a:ext>
            </a:extLst>
          </p:cNvPr>
          <p:cNvSpPr>
            <a:spLocks noGrp="1"/>
          </p:cNvSpPr>
          <p:nvPr>
            <p:ph idx="1"/>
          </p:nvPr>
        </p:nvSpPr>
        <p:spPr>
          <a:xfrm>
            <a:off x="457200" y="1600200"/>
            <a:ext cx="8229600" cy="5029200"/>
          </a:xfrm>
        </p:spPr>
        <p:txBody>
          <a:bodyPr/>
          <a:lstStyle/>
          <a:p>
            <a:pPr marL="0" indent="0">
              <a:spcBef>
                <a:spcPts val="600"/>
              </a:spcBef>
              <a:spcAft>
                <a:spcPts val="600"/>
              </a:spcAft>
              <a:buNone/>
            </a:pPr>
            <a:r>
              <a:rPr lang="en-US" sz="2400" b="1" u="sng" dirty="0">
                <a:latin typeface="Arial"/>
                <a:cs typeface="Arial"/>
              </a:rPr>
              <a:t>Overview</a:t>
            </a:r>
            <a:endParaRPr lang="en-US" sz="2400" dirty="0"/>
          </a:p>
          <a:p>
            <a:pPr marL="0" indent="0">
              <a:spcBef>
                <a:spcPts val="600"/>
              </a:spcBef>
              <a:spcAft>
                <a:spcPts val="600"/>
              </a:spcAft>
              <a:buNone/>
            </a:pPr>
            <a:r>
              <a:rPr lang="en-US" sz="1800" dirty="0">
                <a:latin typeface="Arial"/>
                <a:cs typeface="Arial"/>
              </a:rPr>
              <a:t>The Executive Office of Health and Human Services has transitioned third-party administrators for dental services starting on February 1, 2026. DentaQuest acts as the third-party administrator for MassHealth, the Children’s Medical Security Plan (CMSP), and the Health Safety Net (HSN) dental services. </a:t>
            </a:r>
            <a:endParaRPr lang="en-US" sz="1800" dirty="0"/>
          </a:p>
          <a:p>
            <a:pPr marL="0" indent="0">
              <a:spcBef>
                <a:spcPts val="600"/>
              </a:spcBef>
              <a:spcAft>
                <a:spcPts val="600"/>
              </a:spcAft>
              <a:buNone/>
            </a:pPr>
            <a:r>
              <a:rPr lang="en-US" sz="2400" b="1" u="sng" dirty="0">
                <a:latin typeface="Arial"/>
                <a:cs typeface="Arial"/>
              </a:rPr>
              <a:t>Claim Submissions</a:t>
            </a:r>
          </a:p>
          <a:p>
            <a:pPr marL="0" indent="0">
              <a:spcBef>
                <a:spcPts val="600"/>
              </a:spcBef>
              <a:spcAft>
                <a:spcPts val="600"/>
              </a:spcAft>
              <a:buNone/>
            </a:pPr>
            <a:r>
              <a:rPr lang="en-US" sz="1800" dirty="0">
                <a:latin typeface="Arial"/>
                <a:cs typeface="Arial"/>
              </a:rPr>
              <a:t>Claims with dates of service following 2/1/26 should be submitted to DentaQuest as normal course of business.  This new TPA does not affect members eligibility, nor the rates set for dental services. </a:t>
            </a:r>
          </a:p>
          <a:p>
            <a:pPr marL="0" indent="0">
              <a:spcBef>
                <a:spcPts val="600"/>
              </a:spcBef>
              <a:spcAft>
                <a:spcPts val="600"/>
              </a:spcAft>
              <a:buNone/>
            </a:pPr>
            <a:r>
              <a:rPr lang="en-US" sz="2400" b="1" u="sng" dirty="0">
                <a:latin typeface="Arial"/>
                <a:cs typeface="Arial"/>
              </a:rPr>
              <a:t>Interim Payments</a:t>
            </a:r>
            <a:endParaRPr lang="en-US" sz="2400" b="1" u="sng" dirty="0"/>
          </a:p>
          <a:p>
            <a:pPr marL="0" indent="0">
              <a:spcBef>
                <a:spcPts val="600"/>
              </a:spcBef>
              <a:spcAft>
                <a:spcPts val="600"/>
              </a:spcAft>
              <a:buNone/>
            </a:pPr>
            <a:r>
              <a:rPr lang="en-US" sz="1800" dirty="0">
                <a:latin typeface="Arial"/>
                <a:cs typeface="Arial"/>
              </a:rPr>
              <a:t>Health Safety Net is still dispersing interim payments to dental facilities. A transition timeline for paying dental services utilizing actual demand (rather than interim calculation) is being developed. A future update will be circulated when a finalized dental claim reconciliation process is enacted.</a:t>
            </a:r>
            <a:endParaRPr lang="en-US" sz="1800" dirty="0"/>
          </a:p>
          <a:p>
            <a:pPr>
              <a:buNone/>
            </a:pPr>
            <a:endParaRPr lang="en-US" sz="1600" dirty="0">
              <a:latin typeface="Arial"/>
              <a:cs typeface="Arial"/>
            </a:endParaRPr>
          </a:p>
          <a:p>
            <a:pPr marL="0" indent="0">
              <a:spcBef>
                <a:spcPts val="600"/>
              </a:spcBef>
              <a:spcAft>
                <a:spcPts val="600"/>
              </a:spcAft>
              <a:buNone/>
            </a:pPr>
            <a:endParaRPr lang="en-US" sz="1600" dirty="0">
              <a:latin typeface="Arial"/>
              <a:cs typeface="Arial"/>
            </a:endParaRPr>
          </a:p>
          <a:p>
            <a:pPr marL="0" indent="0">
              <a:spcBef>
                <a:spcPts val="600"/>
              </a:spcBef>
              <a:spcAft>
                <a:spcPts val="600"/>
              </a:spcAft>
              <a:buNone/>
            </a:pPr>
            <a:endParaRPr lang="en-US" sz="1600" dirty="0">
              <a:latin typeface="Arial"/>
              <a:cs typeface="Arial"/>
            </a:endParaRPr>
          </a:p>
          <a:p>
            <a:pPr marL="0" indent="0">
              <a:spcBef>
                <a:spcPts val="600"/>
              </a:spcBef>
              <a:spcAft>
                <a:spcPts val="600"/>
              </a:spcAft>
              <a:buNone/>
            </a:pPr>
            <a:endParaRPr lang="en-US" sz="1600" dirty="0">
              <a:solidFill>
                <a:srgbClr val="000000"/>
              </a:solidFill>
              <a:latin typeface="Arial"/>
              <a:cs typeface="Arial"/>
            </a:endParaRPr>
          </a:p>
          <a:p>
            <a:pPr>
              <a:spcBef>
                <a:spcPts val="600"/>
              </a:spcBef>
              <a:spcAft>
                <a:spcPts val="600"/>
              </a:spcAft>
              <a:buFont typeface="Arial" panose="020B0604020202020204" pitchFamily="34" charset="0"/>
              <a:buChar char="•"/>
            </a:pPr>
            <a:r>
              <a:rPr lang="en-US" sz="1600" i="1" dirty="0">
                <a:solidFill>
                  <a:srgbClr val="000000"/>
                </a:solidFill>
                <a:latin typeface="Arial"/>
                <a:cs typeface="Arial"/>
              </a:rPr>
              <a:t>For more information, please visit the MassHealth webpage:</a:t>
            </a:r>
            <a:endParaRPr lang="en-US" sz="1600" dirty="0">
              <a:latin typeface="Arial"/>
              <a:cs typeface="Arial"/>
            </a:endParaRPr>
          </a:p>
          <a:p>
            <a:pPr marL="457200" lvl="1" indent="0">
              <a:spcBef>
                <a:spcPts val="600"/>
              </a:spcBef>
              <a:spcAft>
                <a:spcPts val="600"/>
              </a:spcAft>
              <a:buNone/>
            </a:pPr>
            <a:r>
              <a:rPr lang="en-US" sz="1600" dirty="0">
                <a:latin typeface="Arial"/>
                <a:cs typeface="Arial"/>
                <a:hlinkClick r:id="rId3"/>
              </a:rPr>
              <a:t>MassHealth Dental Program Updates | Mass.gov</a:t>
            </a:r>
            <a:endParaRPr lang="en-US" sz="1600" dirty="0">
              <a:latin typeface="Arial"/>
              <a:cs typeface="Arial"/>
            </a:endParaRPr>
          </a:p>
        </p:txBody>
      </p:sp>
    </p:spTree>
    <p:custDataLst>
      <p:tags r:id="rId1"/>
    </p:custDataLst>
    <p:extLst>
      <p:ext uri="{BB962C8B-B14F-4D97-AF65-F5344CB8AC3E}">
        <p14:creationId xmlns:p14="http://schemas.microsoft.com/office/powerpoint/2010/main" val="127254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A93BF-8BEB-98B5-FF79-2E095CB663E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617B909-ABE4-C067-6680-45E2B92CF6A1}"/>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4</a:t>
            </a:fld>
            <a:endParaRPr lang="en-US"/>
          </a:p>
        </p:txBody>
      </p:sp>
      <p:sp>
        <p:nvSpPr>
          <p:cNvPr id="4" name="Title 3">
            <a:extLst>
              <a:ext uri="{FF2B5EF4-FFF2-40B4-BE49-F238E27FC236}">
                <a16:creationId xmlns:a16="http://schemas.microsoft.com/office/drawing/2014/main" id="{392B8AEF-35E2-E26B-0944-FD1B6DD06000}"/>
              </a:ext>
              <a:ext uri="{C183D7F6-B498-43B3-948B-1728B52AA6E4}">
                <adec:decorative xmlns:adec="http://schemas.microsoft.com/office/drawing/2017/decorative" val="1"/>
              </a:ext>
            </a:extLst>
          </p:cNvPr>
          <p:cNvSpPr>
            <a:spLocks noGrp="1"/>
          </p:cNvSpPr>
          <p:nvPr>
            <p:ph type="title"/>
          </p:nvPr>
        </p:nvSpPr>
        <p:spPr>
          <a:xfrm>
            <a:off x="457200" y="456358"/>
            <a:ext cx="8232967" cy="715963"/>
          </a:xfrm>
        </p:spPr>
        <p:txBody>
          <a:bodyPr/>
          <a:lstStyle/>
          <a:p>
            <a:r>
              <a:rPr lang="en-US" sz="3200" dirty="0">
                <a:latin typeface="+mj-lt"/>
                <a:cs typeface="Arial"/>
              </a:rPr>
              <a:t>Health</a:t>
            </a:r>
            <a:r>
              <a:rPr lang="en-US" sz="3200" dirty="0">
                <a:latin typeface="Arial"/>
                <a:cs typeface="Arial"/>
              </a:rPr>
              <a:t> Safety Net Updates</a:t>
            </a:r>
          </a:p>
        </p:txBody>
      </p:sp>
      <p:sp>
        <p:nvSpPr>
          <p:cNvPr id="2" name="Text Placeholder 2">
            <a:extLst>
              <a:ext uri="{FF2B5EF4-FFF2-40B4-BE49-F238E27FC236}">
                <a16:creationId xmlns:a16="http://schemas.microsoft.com/office/drawing/2014/main" id="{CFBC5A23-A401-458A-6B3A-7A0EE1A4E907}"/>
              </a:ext>
              <a:ext uri="{C183D7F6-B498-43B3-948B-1728B52AA6E4}">
                <adec:decorative xmlns:adec="http://schemas.microsoft.com/office/drawing/2017/decorative" val="1"/>
              </a:ext>
            </a:extLst>
          </p:cNvPr>
          <p:cNvSpPr>
            <a:spLocks noGrp="1"/>
          </p:cNvSpPr>
          <p:nvPr>
            <p:ph idx="1"/>
          </p:nvPr>
        </p:nvSpPr>
        <p:spPr>
          <a:xfrm>
            <a:off x="457200" y="1600200"/>
            <a:ext cx="8229600" cy="4778559"/>
          </a:xfrm>
        </p:spPr>
        <p:txBody>
          <a:bodyPr/>
          <a:lstStyle/>
          <a:p>
            <a:pPr marL="0" indent="0">
              <a:spcBef>
                <a:spcPts val="600"/>
              </a:spcBef>
              <a:spcAft>
                <a:spcPts val="600"/>
              </a:spcAft>
              <a:buNone/>
            </a:pPr>
            <a:r>
              <a:rPr lang="en-US" sz="2400" b="1" u="sng" dirty="0">
                <a:latin typeface="+mn-lt"/>
                <a:cs typeface="Arial"/>
              </a:rPr>
              <a:t>Fiscal Year 2024 Closure in September 2026</a:t>
            </a:r>
            <a:r>
              <a:rPr lang="en-US" sz="2400" b="1" dirty="0">
                <a:latin typeface="+mn-lt"/>
                <a:cs typeface="Arial"/>
              </a:rPr>
              <a:t> </a:t>
            </a:r>
            <a:endParaRPr lang="en-US" sz="2400" b="1" dirty="0">
              <a:latin typeface="+mn-lt"/>
            </a:endParaRPr>
          </a:p>
          <a:p>
            <a:pPr marL="0" indent="0">
              <a:spcBef>
                <a:spcPts val="600"/>
              </a:spcBef>
              <a:spcAft>
                <a:spcPts val="600"/>
              </a:spcAft>
              <a:buNone/>
            </a:pPr>
            <a:r>
              <a:rPr lang="en-US" sz="1800" dirty="0">
                <a:highlight>
                  <a:srgbClr val="FFFFFF"/>
                </a:highlight>
                <a:latin typeface="Arial"/>
                <a:ea typeface="Calibri"/>
                <a:cs typeface="Arial"/>
              </a:rPr>
              <a:t>HSN Fiscal Year (FY) 2024 will be closing on September 30, 2026. Any claims that have not been submitted must be received before the fiscal year is closed. Any claims with a FY24 date of service submitted for processing after September 30, 2026, will be denied by the Health Safety Net (HSN) for submitting after the fiscal year closure date.  Any claims that have been submitted and are being corrected do not apply to the fiscal year closure date.</a:t>
            </a:r>
          </a:p>
          <a:p>
            <a:pPr marL="0" indent="0">
              <a:spcBef>
                <a:spcPts val="600"/>
              </a:spcBef>
              <a:spcAft>
                <a:spcPts val="600"/>
              </a:spcAft>
              <a:buNone/>
            </a:pPr>
            <a:endParaRPr lang="en-US" sz="1800" dirty="0">
              <a:highlight>
                <a:srgbClr val="FFFFFF"/>
              </a:highlight>
              <a:latin typeface="Arial"/>
              <a:ea typeface="Calibri"/>
              <a:cs typeface="Arial"/>
            </a:endParaRPr>
          </a:p>
          <a:p>
            <a:pPr marL="0" indent="0">
              <a:spcBef>
                <a:spcPts val="600"/>
              </a:spcBef>
              <a:spcAft>
                <a:spcPts val="600"/>
              </a:spcAft>
              <a:buNone/>
            </a:pPr>
            <a:r>
              <a:rPr lang="en-US" sz="2400" b="1" u="sng" dirty="0">
                <a:latin typeface="+mn-lt"/>
                <a:cs typeface="Arial"/>
              </a:rPr>
              <a:t>Resweeps</a:t>
            </a:r>
          </a:p>
          <a:p>
            <a:pPr marL="0" indent="0">
              <a:spcBef>
                <a:spcPts val="600"/>
              </a:spcBef>
              <a:spcAft>
                <a:spcPts val="600"/>
              </a:spcAft>
              <a:buNone/>
            </a:pPr>
            <a:r>
              <a:rPr lang="en-US" sz="1800" dirty="0">
                <a:latin typeface="Arial"/>
                <a:ea typeface="Calibri"/>
                <a:cs typeface="Arial"/>
              </a:rPr>
              <a:t>HSN is reviewing and analyising past claim reprocessing resweeps for accuracy.  Current examination include the resweeps paid in January 2026 as well as other past claims.  A future update will be provided  when additional resweeps will be completed.  Please note, resweeps are not subject to fiscal year closure dates.    </a:t>
            </a:r>
          </a:p>
        </p:txBody>
      </p:sp>
    </p:spTree>
    <p:custDataLst>
      <p:tags r:id="rId1"/>
    </p:custDataLst>
    <p:extLst>
      <p:ext uri="{BB962C8B-B14F-4D97-AF65-F5344CB8AC3E}">
        <p14:creationId xmlns:p14="http://schemas.microsoft.com/office/powerpoint/2010/main" val="590965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D7251-1D3D-878A-3767-2C4E35E5C92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7BFE291-1A67-C279-5A5E-ACC3E88B9D63}"/>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5</a:t>
            </a:fld>
            <a:endParaRPr lang="en-US"/>
          </a:p>
        </p:txBody>
      </p:sp>
      <p:sp>
        <p:nvSpPr>
          <p:cNvPr id="4" name="Title 3">
            <a:extLst>
              <a:ext uri="{FF2B5EF4-FFF2-40B4-BE49-F238E27FC236}">
                <a16:creationId xmlns:a16="http://schemas.microsoft.com/office/drawing/2014/main" id="{CA55E52C-7759-2601-D64D-137B135B8D3C}"/>
              </a:ext>
              <a:ext uri="{C183D7F6-B498-43B3-948B-1728B52AA6E4}">
                <adec:decorative xmlns:adec="http://schemas.microsoft.com/office/drawing/2017/decorative" val="1"/>
              </a:ext>
            </a:extLst>
          </p:cNvPr>
          <p:cNvSpPr>
            <a:spLocks noGrp="1"/>
          </p:cNvSpPr>
          <p:nvPr>
            <p:ph type="title"/>
          </p:nvPr>
        </p:nvSpPr>
        <p:spPr>
          <a:xfrm>
            <a:off x="130629" y="329944"/>
            <a:ext cx="7980138" cy="715963"/>
          </a:xfrm>
        </p:spPr>
        <p:txBody>
          <a:bodyPr/>
          <a:lstStyle/>
          <a:p>
            <a:r>
              <a:rPr lang="en-US" sz="3200" dirty="0">
                <a:latin typeface="+mj-lt"/>
                <a:cs typeface="Arial"/>
              </a:rPr>
              <a:t>Replacement</a:t>
            </a:r>
            <a:r>
              <a:rPr lang="en-US" sz="3200" dirty="0">
                <a:latin typeface="Arial"/>
                <a:cs typeface="Arial"/>
              </a:rPr>
              <a:t> and Void Claims Reminders (slide 1 of 3)</a:t>
            </a:r>
          </a:p>
        </p:txBody>
      </p:sp>
      <p:sp>
        <p:nvSpPr>
          <p:cNvPr id="2" name="Text Placeholder 2">
            <a:extLst>
              <a:ext uri="{FF2B5EF4-FFF2-40B4-BE49-F238E27FC236}">
                <a16:creationId xmlns:a16="http://schemas.microsoft.com/office/drawing/2014/main" id="{42EEA318-DEB4-7F71-C08C-28CD079F6F3D}"/>
              </a:ext>
              <a:ext uri="{C183D7F6-B498-43B3-948B-1728B52AA6E4}">
                <adec:decorative xmlns:adec="http://schemas.microsoft.com/office/drawing/2017/decorative" val="1"/>
              </a:ext>
            </a:extLst>
          </p:cNvPr>
          <p:cNvSpPr>
            <a:spLocks noGrp="1"/>
          </p:cNvSpPr>
          <p:nvPr>
            <p:ph idx="1"/>
          </p:nvPr>
        </p:nvSpPr>
        <p:spPr>
          <a:xfrm>
            <a:off x="463331" y="1573715"/>
            <a:ext cx="8229600" cy="5153101"/>
          </a:xfrm>
        </p:spPr>
        <p:txBody>
          <a:bodyPr/>
          <a:lstStyle/>
          <a:p>
            <a:pPr marL="0" indent="0">
              <a:buNone/>
            </a:pPr>
            <a:r>
              <a:rPr lang="en-US" sz="1800" dirty="0">
                <a:highlight>
                  <a:srgbClr val="FFFFFF"/>
                </a:highlight>
                <a:latin typeface="Arial"/>
                <a:ea typeface="Calibri"/>
                <a:cs typeface="Arial"/>
              </a:rPr>
              <a:t>HSN claims will only be accepted and processed based on the following claim frequency codes. Use of other codes will result in claims being denied.</a:t>
            </a:r>
          </a:p>
          <a:p>
            <a:pPr>
              <a:buNone/>
            </a:pPr>
            <a:r>
              <a:rPr lang="en-US" sz="1800" b="1" dirty="0">
                <a:highlight>
                  <a:srgbClr val="FFFFFF"/>
                </a:highlight>
                <a:latin typeface="Arial"/>
                <a:ea typeface="Calibri"/>
                <a:cs typeface="Arial"/>
              </a:rPr>
              <a:t>Bill Types:</a:t>
            </a:r>
          </a:p>
          <a:p>
            <a:r>
              <a:rPr lang="en-US" sz="1800" dirty="0">
                <a:highlight>
                  <a:srgbClr val="FFFFFF"/>
                </a:highlight>
                <a:latin typeface="Arial"/>
                <a:ea typeface="Calibri"/>
                <a:cs typeface="Arial"/>
              </a:rPr>
              <a:t>XX1 = Admit thru Discharge Claim</a:t>
            </a:r>
          </a:p>
          <a:p>
            <a:r>
              <a:rPr lang="en-US" sz="1800" dirty="0">
                <a:highlight>
                  <a:srgbClr val="FFFFFF"/>
                </a:highlight>
                <a:latin typeface="Arial"/>
                <a:ea typeface="Calibri"/>
                <a:cs typeface="Arial"/>
              </a:rPr>
              <a:t>XX7 = Replacement Claim</a:t>
            </a:r>
          </a:p>
          <a:p>
            <a:r>
              <a:rPr lang="en-US" sz="1800" dirty="0">
                <a:highlight>
                  <a:srgbClr val="FFFFFF"/>
                </a:highlight>
                <a:latin typeface="Arial"/>
                <a:ea typeface="Calibri"/>
                <a:cs typeface="Arial"/>
              </a:rPr>
              <a:t>XX8 = Void Claim</a:t>
            </a:r>
          </a:p>
          <a:p>
            <a:pPr>
              <a:buNone/>
            </a:pPr>
            <a:endParaRPr lang="en-US" sz="1800" b="1" dirty="0">
              <a:highlight>
                <a:srgbClr val="FFFFFF"/>
              </a:highlight>
              <a:latin typeface="Arial"/>
              <a:ea typeface="Calibri"/>
              <a:cs typeface="Arial"/>
            </a:endParaRPr>
          </a:p>
          <a:p>
            <a:pPr>
              <a:buNone/>
            </a:pPr>
            <a:endParaRPr lang="en-US" sz="1800" dirty="0">
              <a:highlight>
                <a:srgbClr val="FFFFFF"/>
              </a:highlight>
              <a:latin typeface="Arial"/>
              <a:ea typeface="Calibri"/>
              <a:cs typeface="Arial"/>
            </a:endParaRPr>
          </a:p>
          <a:p>
            <a:pPr marL="0" indent="0">
              <a:buNone/>
            </a:pPr>
            <a:endParaRPr lang="en-US" sz="1800" dirty="0">
              <a:highlight>
                <a:srgbClr val="FFFFFF"/>
              </a:highlight>
              <a:latin typeface="Calibri"/>
              <a:ea typeface="Calibri"/>
              <a:cs typeface="Calibri"/>
            </a:endParaRPr>
          </a:p>
        </p:txBody>
      </p:sp>
    </p:spTree>
    <p:custDataLst>
      <p:tags r:id="rId1"/>
    </p:custDataLst>
    <p:extLst>
      <p:ext uri="{BB962C8B-B14F-4D97-AF65-F5344CB8AC3E}">
        <p14:creationId xmlns:p14="http://schemas.microsoft.com/office/powerpoint/2010/main" val="4152526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F6C8D-4148-722A-2727-DE81F605751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8F3D81A-4305-F892-59E8-7EE963BCDC2B}"/>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6</a:t>
            </a:fld>
            <a:endParaRPr lang="en-US"/>
          </a:p>
        </p:txBody>
      </p:sp>
      <p:sp>
        <p:nvSpPr>
          <p:cNvPr id="4" name="Title 3">
            <a:extLst>
              <a:ext uri="{FF2B5EF4-FFF2-40B4-BE49-F238E27FC236}">
                <a16:creationId xmlns:a16="http://schemas.microsoft.com/office/drawing/2014/main" id="{220E59B0-3250-C548-B06A-36CC336C63D0}"/>
              </a:ext>
              <a:ext uri="{C183D7F6-B498-43B3-948B-1728B52AA6E4}">
                <adec:decorative xmlns:adec="http://schemas.microsoft.com/office/drawing/2017/decorative" val="1"/>
              </a:ext>
            </a:extLst>
          </p:cNvPr>
          <p:cNvSpPr>
            <a:spLocks noGrp="1"/>
          </p:cNvSpPr>
          <p:nvPr>
            <p:ph type="title"/>
          </p:nvPr>
        </p:nvSpPr>
        <p:spPr>
          <a:xfrm>
            <a:off x="130629" y="329944"/>
            <a:ext cx="7980138" cy="715963"/>
          </a:xfrm>
        </p:spPr>
        <p:txBody>
          <a:bodyPr/>
          <a:lstStyle/>
          <a:p>
            <a:r>
              <a:rPr lang="en-US" sz="3200" dirty="0">
                <a:latin typeface="+mj-lt"/>
                <a:cs typeface="Arial"/>
              </a:rPr>
              <a:t>Replacement</a:t>
            </a:r>
            <a:r>
              <a:rPr lang="en-US" sz="3200" dirty="0">
                <a:latin typeface="Arial"/>
                <a:cs typeface="Arial"/>
              </a:rPr>
              <a:t> and Void Claims Reminders (slide 2 of 3)</a:t>
            </a:r>
          </a:p>
        </p:txBody>
      </p:sp>
      <p:sp>
        <p:nvSpPr>
          <p:cNvPr id="2" name="Text Placeholder 2">
            <a:extLst>
              <a:ext uri="{FF2B5EF4-FFF2-40B4-BE49-F238E27FC236}">
                <a16:creationId xmlns:a16="http://schemas.microsoft.com/office/drawing/2014/main" id="{38CA74DF-AB58-0865-1824-FBD0DA7265B5}"/>
              </a:ext>
              <a:ext uri="{C183D7F6-B498-43B3-948B-1728B52AA6E4}">
                <adec:decorative xmlns:adec="http://schemas.microsoft.com/office/drawing/2017/decorative" val="1"/>
              </a:ext>
            </a:extLst>
          </p:cNvPr>
          <p:cNvSpPr>
            <a:spLocks noGrp="1"/>
          </p:cNvSpPr>
          <p:nvPr>
            <p:ph idx="1"/>
          </p:nvPr>
        </p:nvSpPr>
        <p:spPr>
          <a:xfrm>
            <a:off x="463331" y="1573715"/>
            <a:ext cx="8229600" cy="5153101"/>
          </a:xfrm>
        </p:spPr>
        <p:txBody>
          <a:bodyPr/>
          <a:lstStyle/>
          <a:p>
            <a:pPr>
              <a:buNone/>
            </a:pPr>
            <a:r>
              <a:rPr lang="en-US" sz="1800" b="1" dirty="0">
                <a:highlight>
                  <a:srgbClr val="FFFFFF"/>
                </a:highlight>
                <a:latin typeface="Arial"/>
                <a:ea typeface="Calibri"/>
                <a:cs typeface="Arial"/>
              </a:rPr>
              <a:t>Type of Bill “XX7” allows a provider to submit a Replacement Claim to adjust the original claim:</a:t>
            </a:r>
            <a:endParaRPr lang="en-US" sz="1800" dirty="0">
              <a:highlight>
                <a:srgbClr val="FFFFFF"/>
              </a:highlight>
              <a:latin typeface="Arial"/>
              <a:ea typeface="Calibri"/>
              <a:cs typeface="Arial"/>
            </a:endParaRPr>
          </a:p>
          <a:p>
            <a:pPr>
              <a:buNone/>
            </a:pPr>
            <a:r>
              <a:rPr lang="en-US" sz="1800" dirty="0">
                <a:highlight>
                  <a:srgbClr val="FFFFFF"/>
                </a:highlight>
                <a:latin typeface="Arial"/>
                <a:ea typeface="Calibri"/>
                <a:cs typeface="Arial"/>
              </a:rPr>
              <a:t>HSN does not accept replacement claims (Type of Bill “XX7”) for non-active claims. The only time a provider would send  in a replacement claim would be for claims that pass both MassHealth edits and pass HSN edits, and the provider needs to change data on the claim. Claims submitted as a replacement </a:t>
            </a:r>
            <a:r>
              <a:rPr lang="en-US" sz="1800" i="1" dirty="0">
                <a:highlight>
                  <a:srgbClr val="FFFFFF"/>
                </a:highlight>
                <a:latin typeface="Arial"/>
                <a:ea typeface="Calibri"/>
                <a:cs typeface="Arial"/>
              </a:rPr>
              <a:t>must use the same original TCN</a:t>
            </a:r>
            <a:r>
              <a:rPr lang="en-US" sz="1800" dirty="0">
                <a:highlight>
                  <a:srgbClr val="FFFFFF"/>
                </a:highlight>
                <a:latin typeface="Arial"/>
                <a:ea typeface="Calibri"/>
                <a:cs typeface="Arial"/>
              </a:rPr>
              <a:t>.</a:t>
            </a:r>
          </a:p>
          <a:p>
            <a:pPr>
              <a:buNone/>
            </a:pPr>
            <a:endParaRPr lang="en-US" sz="1800" dirty="0">
              <a:highlight>
                <a:srgbClr val="FFFFFF"/>
              </a:highlight>
              <a:latin typeface="Arial"/>
              <a:ea typeface="Calibri"/>
              <a:cs typeface="Arial"/>
            </a:endParaRPr>
          </a:p>
          <a:p>
            <a:pPr>
              <a:buNone/>
            </a:pPr>
            <a:r>
              <a:rPr lang="en-US" sz="1800" dirty="0">
                <a:highlight>
                  <a:srgbClr val="FFFFFF"/>
                </a:highlight>
                <a:latin typeface="Arial"/>
                <a:ea typeface="Calibri"/>
                <a:cs typeface="Arial"/>
              </a:rPr>
              <a:t>Submitting a replacement claim to the Health Safety Net is necessary when there are errors or omissions in a previously submitted claim. This can include incorrect charges, clinical or procedure codes, dates of service, member information or other discrepancies. Replacement claims are necessary to rectify issues with claims that have already been processed by the HSN. It is crucial that all necessary corrections are made before resubmitting the claim to avoid receiving a duplicate claim denial.</a:t>
            </a:r>
          </a:p>
          <a:p>
            <a:pPr>
              <a:buNone/>
            </a:pPr>
            <a:endParaRPr lang="en-US" sz="1800" dirty="0">
              <a:highlight>
                <a:srgbClr val="FFFFFF"/>
              </a:highlight>
              <a:latin typeface="Calibri"/>
              <a:ea typeface="Calibri"/>
              <a:cs typeface="Calibri"/>
            </a:endParaRPr>
          </a:p>
          <a:p>
            <a:pPr marL="0" indent="0">
              <a:buNone/>
            </a:pPr>
            <a:endParaRPr lang="en-US" sz="1800" dirty="0">
              <a:highlight>
                <a:srgbClr val="FFFFFF"/>
              </a:highlight>
              <a:latin typeface="Calibri"/>
              <a:ea typeface="Calibri"/>
              <a:cs typeface="Calibri"/>
            </a:endParaRPr>
          </a:p>
        </p:txBody>
      </p:sp>
    </p:spTree>
    <p:custDataLst>
      <p:tags r:id="rId1"/>
    </p:custDataLst>
    <p:extLst>
      <p:ext uri="{BB962C8B-B14F-4D97-AF65-F5344CB8AC3E}">
        <p14:creationId xmlns:p14="http://schemas.microsoft.com/office/powerpoint/2010/main" val="1979719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4C154-D58F-DA2A-3644-623675A5B47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7E6CC94-E95E-2CC9-8705-249DE55C0BB5}"/>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7</a:t>
            </a:fld>
            <a:endParaRPr lang="en-US"/>
          </a:p>
        </p:txBody>
      </p:sp>
      <p:sp>
        <p:nvSpPr>
          <p:cNvPr id="2" name="Text Placeholder 2">
            <a:extLst>
              <a:ext uri="{FF2B5EF4-FFF2-40B4-BE49-F238E27FC236}">
                <a16:creationId xmlns:a16="http://schemas.microsoft.com/office/drawing/2014/main" id="{39B37CF1-3FBD-5BC0-F36C-8EA2F3D2EB26}"/>
              </a:ext>
              <a:ext uri="{C183D7F6-B498-43B3-948B-1728B52AA6E4}">
                <adec:decorative xmlns:adec="http://schemas.microsoft.com/office/drawing/2017/decorative" val="1"/>
              </a:ext>
            </a:extLst>
          </p:cNvPr>
          <p:cNvSpPr>
            <a:spLocks noGrp="1"/>
          </p:cNvSpPr>
          <p:nvPr>
            <p:ph idx="1"/>
          </p:nvPr>
        </p:nvSpPr>
        <p:spPr>
          <a:xfrm>
            <a:off x="372924" y="1431647"/>
            <a:ext cx="8229600" cy="4778559"/>
          </a:xfrm>
        </p:spPr>
        <p:txBody>
          <a:bodyPr tIns="0"/>
          <a:lstStyle/>
          <a:p>
            <a:pPr>
              <a:buNone/>
            </a:pPr>
            <a:r>
              <a:rPr lang="en-US" sz="1800" b="1" dirty="0">
                <a:highlight>
                  <a:srgbClr val="FFFFFF"/>
                </a:highlight>
                <a:latin typeface="+mn-lt"/>
                <a:ea typeface="Calibri"/>
                <a:cs typeface="Calibri"/>
              </a:rPr>
              <a:t>T</a:t>
            </a:r>
            <a:r>
              <a:rPr lang="en-US" sz="1800" b="1" dirty="0">
                <a:highlight>
                  <a:srgbClr val="FFFFFF"/>
                </a:highlight>
                <a:latin typeface="+mn-lt"/>
                <a:ea typeface="Calibri"/>
                <a:cs typeface="Arial"/>
              </a:rPr>
              <a:t>ype of Bill “XX8” allows a provider to void the initial or replacement claim:</a:t>
            </a:r>
            <a:endParaRPr lang="en-US" sz="1800" dirty="0">
              <a:highlight>
                <a:srgbClr val="FFFFFF"/>
              </a:highlight>
              <a:latin typeface="+mn-lt"/>
              <a:ea typeface="Calibri"/>
              <a:cs typeface="Arial"/>
            </a:endParaRPr>
          </a:p>
          <a:p>
            <a:pPr>
              <a:buNone/>
            </a:pPr>
            <a:r>
              <a:rPr lang="en-US" sz="1800" dirty="0">
                <a:highlight>
                  <a:srgbClr val="FFFFFF"/>
                </a:highlight>
                <a:latin typeface="+mn-lt"/>
                <a:ea typeface="Calibri"/>
                <a:cs typeface="Arial"/>
              </a:rPr>
              <a:t>Submitting a void claim to the Health Safety Net is needed when a previously submitted claim needs to be eliminated in its entirety. This is typically required if the claim was completely erroneous and not appropriate for submission. It is important to follow the correct procedures for submitting a void claim to ensure that the claim is processed correctly.</a:t>
            </a:r>
          </a:p>
          <a:p>
            <a:pPr>
              <a:buNone/>
            </a:pPr>
            <a:endParaRPr lang="en-US" sz="1800" dirty="0">
              <a:highlight>
                <a:srgbClr val="FFFFFF"/>
              </a:highlight>
              <a:latin typeface="+mn-lt"/>
              <a:ea typeface="Calibri"/>
              <a:cs typeface="Arial"/>
            </a:endParaRPr>
          </a:p>
          <a:p>
            <a:pPr>
              <a:buNone/>
            </a:pPr>
            <a:r>
              <a:rPr lang="en-US" sz="1800" dirty="0">
                <a:highlight>
                  <a:srgbClr val="FFFFFF"/>
                </a:highlight>
                <a:latin typeface="+mn-lt"/>
                <a:ea typeface="Calibri"/>
                <a:cs typeface="Arial"/>
              </a:rPr>
              <a:t>To enable the void to be processed at MMIS,</a:t>
            </a:r>
            <a:r>
              <a:rPr lang="en-US" sz="1800" i="1" dirty="0">
                <a:highlight>
                  <a:srgbClr val="FFFFFF"/>
                </a:highlight>
                <a:latin typeface="+mn-lt"/>
                <a:ea typeface="Calibri"/>
                <a:cs typeface="Arial"/>
              </a:rPr>
              <a:t> a provider must include the “original” ICN and the “original” TCN that was on the paid claim</a:t>
            </a:r>
            <a:r>
              <a:rPr lang="en-US" sz="1800" dirty="0">
                <a:highlight>
                  <a:srgbClr val="FFFFFF"/>
                </a:highlight>
                <a:latin typeface="+mn-lt"/>
                <a:ea typeface="Calibri"/>
                <a:cs typeface="Arial"/>
              </a:rPr>
              <a:t>. Including this information will enable the void to process. Remember that when a claim is voided with a Type of Bill “XX8” that causes the claim to be completely inactive. After a claim is voided (Type of Bill “XX8”) at HSN, the provider can submit a new original claim.</a:t>
            </a:r>
          </a:p>
          <a:p>
            <a:pPr>
              <a:buNone/>
            </a:pPr>
            <a:endParaRPr lang="en-US" sz="1800" b="1" dirty="0">
              <a:highlight>
                <a:srgbClr val="FFFFFF"/>
              </a:highlight>
              <a:latin typeface="+mn-lt"/>
              <a:ea typeface="Calibri"/>
              <a:cs typeface="Arial"/>
            </a:endParaRPr>
          </a:p>
          <a:p>
            <a:pPr>
              <a:buNone/>
            </a:pPr>
            <a:r>
              <a:rPr lang="en-US" sz="1800" b="1" dirty="0">
                <a:highlight>
                  <a:srgbClr val="FFFFFF"/>
                </a:highlight>
                <a:latin typeface="+mn-lt"/>
                <a:ea typeface="Calibri"/>
                <a:cs typeface="Arial"/>
              </a:rPr>
              <a:t>NOTE:</a:t>
            </a:r>
            <a:endParaRPr lang="en-US" sz="1800" dirty="0">
              <a:highlight>
                <a:srgbClr val="FFFFFF"/>
              </a:highlight>
              <a:latin typeface="+mn-lt"/>
              <a:ea typeface="Calibri"/>
              <a:cs typeface="Arial"/>
            </a:endParaRPr>
          </a:p>
          <a:p>
            <a:pPr>
              <a:buNone/>
            </a:pPr>
            <a:r>
              <a:rPr lang="en-US" sz="1800" dirty="0">
                <a:highlight>
                  <a:srgbClr val="FFFFFF"/>
                </a:highlight>
                <a:latin typeface="+mn-lt"/>
                <a:ea typeface="Calibri"/>
                <a:cs typeface="Arial"/>
              </a:rPr>
              <a:t>Do not include any corrections on a void claim XX8; doing so will cause your void to fail.</a:t>
            </a:r>
          </a:p>
          <a:p>
            <a:pPr marL="0" indent="0">
              <a:buNone/>
            </a:pPr>
            <a:endParaRPr lang="en-US" sz="1800" dirty="0">
              <a:highlight>
                <a:srgbClr val="FFFFFF"/>
              </a:highlight>
              <a:latin typeface="+mn-lt"/>
              <a:ea typeface="Calibri"/>
              <a:cs typeface="Arial"/>
            </a:endParaRPr>
          </a:p>
        </p:txBody>
      </p:sp>
      <p:sp>
        <p:nvSpPr>
          <p:cNvPr id="8" name="Title 3">
            <a:extLst>
              <a:ext uri="{FF2B5EF4-FFF2-40B4-BE49-F238E27FC236}">
                <a16:creationId xmlns:a16="http://schemas.microsoft.com/office/drawing/2014/main" id="{7043128D-B88B-A62A-6454-4C66A898B24C}"/>
              </a:ext>
              <a:ext uri="{C183D7F6-B498-43B3-948B-1728B52AA6E4}">
                <adec:decorative xmlns:adec="http://schemas.microsoft.com/office/drawing/2017/decorative" val="1"/>
              </a:ext>
            </a:extLst>
          </p:cNvPr>
          <p:cNvSpPr txBox="1">
            <a:spLocks noGrp="1"/>
          </p:cNvSpPr>
          <p:nvPr>
            <p:ph type="title" idx="4294967295"/>
          </p:nvPr>
        </p:nvSpPr>
        <p:spPr bwMode="auto">
          <a:xfrm>
            <a:off x="195206" y="304114"/>
            <a:ext cx="7980138" cy="71596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1" fontAlgn="base" hangingPunct="1">
              <a:lnSpc>
                <a:spcPts val="3600"/>
              </a:lnSpc>
              <a:spcBef>
                <a:spcPct val="0"/>
              </a:spcBef>
              <a:spcAft>
                <a:spcPct val="0"/>
              </a:spcAft>
              <a:defRPr sz="3600" b="1" kern="1200">
                <a:solidFill>
                  <a:srgbClr val="002060"/>
                </a:solidFill>
                <a:latin typeface="Arial" panose="020B0604020202020204" pitchFamily="34" charset="0"/>
                <a:ea typeface="+mj-ea"/>
                <a:cs typeface="Arial" panose="020B0604020202020204" pitchFamily="34" charset="0"/>
              </a:defRPr>
            </a:lvl1pPr>
            <a:lvl2pPr algn="l" rtl="0" eaLnBrk="1" fontAlgn="base" hangingPunct="1">
              <a:lnSpc>
                <a:spcPts val="3600"/>
              </a:lnSpc>
              <a:spcBef>
                <a:spcPct val="0"/>
              </a:spcBef>
              <a:spcAft>
                <a:spcPct val="0"/>
              </a:spcAft>
              <a:defRPr sz="4000" b="1">
                <a:solidFill>
                  <a:srgbClr val="002060"/>
                </a:solidFill>
                <a:latin typeface="Corbel" pitchFamily="34" charset="0"/>
              </a:defRPr>
            </a:lvl2pPr>
            <a:lvl3pPr algn="l" rtl="0" eaLnBrk="1" fontAlgn="base" hangingPunct="1">
              <a:lnSpc>
                <a:spcPts val="3600"/>
              </a:lnSpc>
              <a:spcBef>
                <a:spcPct val="0"/>
              </a:spcBef>
              <a:spcAft>
                <a:spcPct val="0"/>
              </a:spcAft>
              <a:defRPr sz="4000" b="1">
                <a:solidFill>
                  <a:srgbClr val="002060"/>
                </a:solidFill>
                <a:latin typeface="Corbel" pitchFamily="34" charset="0"/>
              </a:defRPr>
            </a:lvl3pPr>
            <a:lvl4pPr algn="l" rtl="0" eaLnBrk="1" fontAlgn="base" hangingPunct="1">
              <a:lnSpc>
                <a:spcPts val="3600"/>
              </a:lnSpc>
              <a:spcBef>
                <a:spcPct val="0"/>
              </a:spcBef>
              <a:spcAft>
                <a:spcPct val="0"/>
              </a:spcAft>
              <a:defRPr sz="4000" b="1">
                <a:solidFill>
                  <a:srgbClr val="002060"/>
                </a:solidFill>
                <a:latin typeface="Corbel" pitchFamily="34" charset="0"/>
              </a:defRPr>
            </a:lvl4pPr>
            <a:lvl5pPr algn="l" rtl="0" eaLnBrk="1" fontAlgn="base" hangingPunct="1">
              <a:lnSpc>
                <a:spcPts val="3600"/>
              </a:lnSpc>
              <a:spcBef>
                <a:spcPct val="0"/>
              </a:spcBef>
              <a:spcAft>
                <a:spcPct val="0"/>
              </a:spcAft>
              <a:defRPr sz="4000" b="1">
                <a:solidFill>
                  <a:srgbClr val="002060"/>
                </a:solidFill>
                <a:latin typeface="Corbel" pitchFamily="34" charset="0"/>
              </a:defRPr>
            </a:lvl5pPr>
            <a:lvl6pPr marL="457200" algn="ctr" rtl="0" eaLnBrk="1" fontAlgn="base" hangingPunct="1">
              <a:spcBef>
                <a:spcPct val="0"/>
              </a:spcBef>
              <a:spcAft>
                <a:spcPct val="0"/>
              </a:spcAft>
              <a:defRPr sz="4000">
                <a:solidFill>
                  <a:schemeClr val="bg1"/>
                </a:solidFill>
                <a:latin typeface="Calibri" pitchFamily="34" charset="0"/>
              </a:defRPr>
            </a:lvl6pPr>
            <a:lvl7pPr marL="914400" algn="ctr" rtl="0" eaLnBrk="1" fontAlgn="base" hangingPunct="1">
              <a:spcBef>
                <a:spcPct val="0"/>
              </a:spcBef>
              <a:spcAft>
                <a:spcPct val="0"/>
              </a:spcAft>
              <a:defRPr sz="4000">
                <a:solidFill>
                  <a:schemeClr val="bg1"/>
                </a:solidFill>
                <a:latin typeface="Calibri" pitchFamily="34" charset="0"/>
              </a:defRPr>
            </a:lvl7pPr>
            <a:lvl8pPr marL="1371600" algn="ctr" rtl="0" eaLnBrk="1" fontAlgn="base" hangingPunct="1">
              <a:spcBef>
                <a:spcPct val="0"/>
              </a:spcBef>
              <a:spcAft>
                <a:spcPct val="0"/>
              </a:spcAft>
              <a:defRPr sz="4000">
                <a:solidFill>
                  <a:schemeClr val="bg1"/>
                </a:solidFill>
                <a:latin typeface="Calibri" pitchFamily="34" charset="0"/>
              </a:defRPr>
            </a:lvl8pPr>
            <a:lvl9pPr marL="1828800" algn="ctr" rtl="0" eaLnBrk="1" fontAlgn="base" hangingPunct="1">
              <a:spcBef>
                <a:spcPct val="0"/>
              </a:spcBef>
              <a:spcAft>
                <a:spcPct val="0"/>
              </a:spcAft>
              <a:defRPr sz="4000">
                <a:solidFill>
                  <a:schemeClr val="bg1"/>
                </a:solidFill>
                <a:latin typeface="Calibri" pitchFamily="34" charset="0"/>
              </a:defRPr>
            </a:lvl9pPr>
          </a:lstStyle>
          <a:p>
            <a:pPr marL="0" marR="0" lvl="0" indent="0" algn="l" defTabSz="914400" rtl="0" eaLnBrk="1" fontAlgn="base" latinLnBrk="0" hangingPunct="1">
              <a:lnSpc>
                <a:spcPts val="36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Arial"/>
                <a:ea typeface="+mj-ea"/>
                <a:cs typeface="Arial"/>
              </a:rPr>
              <a:t>Replacement and Void Claims </a:t>
            </a:r>
            <a:r>
              <a:rPr kumimoji="0" lang="en-US" sz="3200" b="1" i="0" u="none" strike="noStrike" kern="1200" cap="none" spc="0" normalizeH="0" baseline="0" noProof="0" dirty="0">
                <a:ln>
                  <a:noFill/>
                </a:ln>
                <a:solidFill>
                  <a:srgbClr val="002060"/>
                </a:solidFill>
                <a:effectLst/>
                <a:uLnTx/>
                <a:uFillTx/>
                <a:latin typeface="+mj-lt"/>
                <a:ea typeface="+mj-ea"/>
                <a:cs typeface="Arial"/>
              </a:rPr>
              <a:t>Reminders</a:t>
            </a:r>
            <a:r>
              <a:rPr kumimoji="0" lang="en-US" sz="3200" b="1" i="0" u="none" strike="noStrike" kern="1200" cap="none" spc="0" normalizeH="0" baseline="0" noProof="0" dirty="0">
                <a:ln>
                  <a:noFill/>
                </a:ln>
                <a:solidFill>
                  <a:srgbClr val="002060"/>
                </a:solidFill>
                <a:effectLst/>
                <a:uLnTx/>
                <a:uFillTx/>
                <a:latin typeface="Arial"/>
                <a:ea typeface="+mj-ea"/>
                <a:cs typeface="Arial"/>
              </a:rPr>
              <a:t> (slide</a:t>
            </a:r>
            <a:r>
              <a:rPr kumimoji="0" lang="en-US" sz="3200" b="1" i="0" u="none" strike="noStrike" kern="1200" cap="none" spc="0" normalizeH="0" noProof="0" dirty="0">
                <a:ln>
                  <a:noFill/>
                </a:ln>
                <a:solidFill>
                  <a:srgbClr val="002060"/>
                </a:solidFill>
                <a:effectLst/>
                <a:uLnTx/>
                <a:uFillTx/>
                <a:latin typeface="Arial"/>
                <a:ea typeface="+mj-ea"/>
                <a:cs typeface="Arial"/>
              </a:rPr>
              <a:t> </a:t>
            </a:r>
            <a:r>
              <a:rPr lang="en-US" sz="3200" dirty="0">
                <a:latin typeface="Arial"/>
                <a:cs typeface="Arial"/>
              </a:rPr>
              <a:t>3</a:t>
            </a:r>
            <a:r>
              <a:rPr kumimoji="0" lang="en-US" sz="3200" b="1" i="0" u="none" strike="noStrike" kern="1200" cap="none" spc="0" normalizeH="0" baseline="0" noProof="0" dirty="0">
                <a:ln>
                  <a:noFill/>
                </a:ln>
                <a:solidFill>
                  <a:srgbClr val="002060"/>
                </a:solidFill>
                <a:effectLst/>
                <a:uLnTx/>
                <a:uFillTx/>
                <a:latin typeface="Arial"/>
                <a:ea typeface="+mj-ea"/>
                <a:cs typeface="Arial"/>
              </a:rPr>
              <a:t> of 3)</a:t>
            </a:r>
          </a:p>
        </p:txBody>
      </p:sp>
    </p:spTree>
    <p:custDataLst>
      <p:tags r:id="rId1"/>
    </p:custDataLst>
    <p:extLst>
      <p:ext uri="{BB962C8B-B14F-4D97-AF65-F5344CB8AC3E}">
        <p14:creationId xmlns:p14="http://schemas.microsoft.com/office/powerpoint/2010/main" val="3646119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0144944-485A-4773-9FF8-A5B6A885265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8</a:t>
            </a:fld>
            <a:endParaRPr lang="en-US"/>
          </a:p>
        </p:txBody>
      </p:sp>
      <p:sp>
        <p:nvSpPr>
          <p:cNvPr id="4" name="Title 3">
            <a:extLst>
              <a:ext uri="{FF2B5EF4-FFF2-40B4-BE49-F238E27FC236}">
                <a16:creationId xmlns:a16="http://schemas.microsoft.com/office/drawing/2014/main" id="{47997B70-8BEC-4042-8581-6604F7599A67}"/>
              </a:ext>
              <a:ext uri="{C183D7F6-B498-43B3-948B-1728B52AA6E4}">
                <adec:decorative xmlns:adec="http://schemas.microsoft.com/office/drawing/2017/decorative" val="1"/>
              </a:ext>
            </a:extLst>
          </p:cNvPr>
          <p:cNvSpPr>
            <a:spLocks noGrp="1"/>
          </p:cNvSpPr>
          <p:nvPr>
            <p:ph type="title"/>
          </p:nvPr>
        </p:nvSpPr>
        <p:spPr/>
        <p:txBody>
          <a:bodyPr/>
          <a:lstStyle/>
          <a:p>
            <a:r>
              <a:rPr lang="en-US" sz="3200" dirty="0">
                <a:latin typeface="+mj-lt"/>
                <a:cs typeface="Arial"/>
              </a:rPr>
              <a:t>General Information</a:t>
            </a:r>
          </a:p>
        </p:txBody>
      </p:sp>
      <p:sp>
        <p:nvSpPr>
          <p:cNvPr id="2" name="Text Placeholder 2">
            <a:extLst>
              <a:ext uri="{FF2B5EF4-FFF2-40B4-BE49-F238E27FC236}">
                <a16:creationId xmlns:a16="http://schemas.microsoft.com/office/drawing/2014/main" id="{3EB770B9-AB82-4768-2F26-6A8E210F2331}"/>
              </a:ext>
              <a:ext uri="{C183D7F6-B498-43B3-948B-1728B52AA6E4}">
                <adec:decorative xmlns:adec="http://schemas.microsoft.com/office/drawing/2017/decorative" val="1"/>
              </a:ext>
            </a:extLst>
          </p:cNvPr>
          <p:cNvSpPr>
            <a:spLocks noGrp="1"/>
          </p:cNvSpPr>
          <p:nvPr>
            <p:ph idx="1"/>
          </p:nvPr>
        </p:nvSpPr>
        <p:spPr>
          <a:xfrm>
            <a:off x="457200" y="1600200"/>
            <a:ext cx="8229600" cy="4525963"/>
          </a:xfrm>
        </p:spPr>
        <p:txBody>
          <a:bodyPr/>
          <a:lstStyle/>
          <a:p>
            <a:pPr>
              <a:spcBef>
                <a:spcPts val="0"/>
              </a:spcBef>
            </a:pPr>
            <a:r>
              <a:rPr lang="en-US" sz="1800" dirty="0">
                <a:latin typeface="+mn-lt"/>
                <a:ea typeface="ＭＳ Ｐゴシック"/>
                <a:hlinkClick r:id="rId3"/>
              </a:rPr>
              <a:t>Health Safety Net eligible service regulations</a:t>
            </a:r>
            <a:endParaRPr lang="en-US" sz="1800" u="sng" dirty="0">
              <a:solidFill>
                <a:srgbClr val="0563C1"/>
              </a:solidFill>
              <a:latin typeface="+mn-lt"/>
              <a:ea typeface="ＭＳ Ｐゴシック"/>
            </a:endParaRPr>
          </a:p>
          <a:p>
            <a:pPr>
              <a:spcBef>
                <a:spcPts val="0"/>
              </a:spcBef>
            </a:pPr>
            <a:endParaRPr lang="en-US" sz="1800" u="sng" dirty="0">
              <a:solidFill>
                <a:srgbClr val="0563C1"/>
              </a:solidFill>
              <a:latin typeface="+mn-lt"/>
            </a:endParaRPr>
          </a:p>
          <a:p>
            <a:pPr>
              <a:spcBef>
                <a:spcPts val="0"/>
              </a:spcBef>
            </a:pPr>
            <a:r>
              <a:rPr lang="en-US" sz="1800" dirty="0">
                <a:latin typeface="+mn-lt"/>
                <a:ea typeface="ＭＳ Ｐゴシック"/>
                <a:hlinkClick r:id="rId4"/>
              </a:rPr>
              <a:t>Health Safety Net eligible payment and funding regulations</a:t>
            </a:r>
            <a:endParaRPr lang="en-US" sz="1800" dirty="0">
              <a:latin typeface="+mn-lt"/>
            </a:endParaRPr>
          </a:p>
          <a:p>
            <a:pPr>
              <a:spcBef>
                <a:spcPts val="0"/>
              </a:spcBef>
            </a:pPr>
            <a:endParaRPr lang="en-US" sz="1800" dirty="0">
              <a:latin typeface="+mn-lt"/>
            </a:endParaRPr>
          </a:p>
          <a:p>
            <a:pPr>
              <a:spcBef>
                <a:spcPts val="0"/>
              </a:spcBef>
            </a:pPr>
            <a:r>
              <a:rPr lang="en-US" sz="1800" dirty="0">
                <a:latin typeface="+mn-lt"/>
                <a:ea typeface="ＭＳ Ｐゴシック"/>
                <a:hlinkClick r:id="rId5"/>
              </a:rPr>
              <a:t>Health Safety Net Reimbursable Services</a:t>
            </a:r>
            <a:endParaRPr lang="en-US" sz="1800" dirty="0">
              <a:latin typeface="+mn-lt"/>
              <a:ea typeface="ＭＳ Ｐゴシック"/>
            </a:endParaRPr>
          </a:p>
          <a:p>
            <a:pPr marL="730250" lvl="1">
              <a:spcBef>
                <a:spcPts val="0"/>
              </a:spcBef>
            </a:pPr>
            <a:endParaRPr lang="en-US" sz="1800" dirty="0">
              <a:latin typeface="+mn-lt"/>
              <a:ea typeface="ＭＳ Ｐゴシック"/>
            </a:endParaRPr>
          </a:p>
          <a:p>
            <a:pPr>
              <a:spcBef>
                <a:spcPts val="0"/>
              </a:spcBef>
            </a:pPr>
            <a:r>
              <a:rPr lang="en-US" sz="1800" dirty="0">
                <a:latin typeface="+mn-lt"/>
                <a:hlinkClick r:id="rId6"/>
              </a:rPr>
              <a:t>Learn about HSN-INET | Mass.gov</a:t>
            </a:r>
            <a:endParaRPr lang="en-US" sz="1800" dirty="0">
              <a:latin typeface="+mn-lt"/>
            </a:endParaRPr>
          </a:p>
          <a:p>
            <a:pPr>
              <a:spcBef>
                <a:spcPts val="0"/>
              </a:spcBef>
            </a:pPr>
            <a:endParaRPr lang="en-US" sz="1800" dirty="0">
              <a:latin typeface="+mn-lt"/>
            </a:endParaRPr>
          </a:p>
          <a:p>
            <a:pPr>
              <a:spcBef>
                <a:spcPts val="0"/>
              </a:spcBef>
            </a:pPr>
            <a:r>
              <a:rPr lang="en-US" sz="1800" dirty="0">
                <a:latin typeface="+mn-lt"/>
                <a:ea typeface="ＭＳ Ｐゴシック"/>
              </a:rPr>
              <a:t>Billing updates are posted and can be found at: </a:t>
            </a:r>
            <a:r>
              <a:rPr lang="en-US" sz="1800" dirty="0">
                <a:latin typeface="+mn-lt"/>
                <a:hlinkClick r:id="rId7"/>
              </a:rPr>
              <a:t>Information about HSN Provider Guides and Billing Updates | Mass.gov</a:t>
            </a:r>
            <a:endParaRPr lang="en-US" sz="1800" dirty="0">
              <a:latin typeface="+mn-lt"/>
            </a:endParaRPr>
          </a:p>
          <a:p>
            <a:pPr>
              <a:spcBef>
                <a:spcPts val="0"/>
              </a:spcBef>
            </a:pPr>
            <a:endParaRPr lang="en-US" sz="1800" dirty="0">
              <a:latin typeface="+mn-lt"/>
              <a:ea typeface="ＭＳ Ｐゴシック"/>
            </a:endParaRPr>
          </a:p>
        </p:txBody>
      </p:sp>
    </p:spTree>
    <p:custDataLst>
      <p:tags r:id="rId1"/>
    </p:custDataLst>
    <p:extLst>
      <p:ext uri="{BB962C8B-B14F-4D97-AF65-F5344CB8AC3E}">
        <p14:creationId xmlns:p14="http://schemas.microsoft.com/office/powerpoint/2010/main" val="1996159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997B70-8BEC-4042-8581-6604F7599A67}"/>
              </a:ext>
              <a:ext uri="{C183D7F6-B498-43B3-948B-1728B52AA6E4}">
                <adec:decorative xmlns:adec="http://schemas.microsoft.com/office/drawing/2017/decorative" val="1"/>
              </a:ext>
            </a:extLst>
          </p:cNvPr>
          <p:cNvSpPr>
            <a:spLocks noGrp="1"/>
          </p:cNvSpPr>
          <p:nvPr>
            <p:ph type="title"/>
          </p:nvPr>
        </p:nvSpPr>
        <p:spPr/>
        <p:txBody>
          <a:bodyPr/>
          <a:lstStyle/>
          <a:p>
            <a:r>
              <a:rPr lang="en-US" sz="3200" dirty="0">
                <a:latin typeface="+mj-lt"/>
                <a:cs typeface="Arial"/>
              </a:rPr>
              <a:t>Questions</a:t>
            </a:r>
          </a:p>
        </p:txBody>
      </p:sp>
      <p:sp>
        <p:nvSpPr>
          <p:cNvPr id="3" name="Slide Number Placeholder 2">
            <a:extLst>
              <a:ext uri="{FF2B5EF4-FFF2-40B4-BE49-F238E27FC236}">
                <a16:creationId xmlns:a16="http://schemas.microsoft.com/office/drawing/2014/main" id="{10144944-485A-4773-9FF8-A5B6A8852657}"/>
              </a:ext>
              <a:ext uri="{C183D7F6-B498-43B3-948B-1728B52AA6E4}">
                <adec:decorative xmlns:adec="http://schemas.microsoft.com/office/drawing/2017/decorative" val="1"/>
              </a:ext>
            </a:extLst>
          </p:cNvPr>
          <p:cNvSpPr>
            <a:spLocks noGrp="1"/>
          </p:cNvSpPr>
          <p:nvPr>
            <p:ph type="sldNum" sz="quarter" idx="12"/>
          </p:nvPr>
        </p:nvSpPr>
        <p:spPr/>
        <p:txBody>
          <a:bodyPr/>
          <a:lstStyle/>
          <a:p>
            <a:pPr>
              <a:defRPr/>
            </a:pPr>
            <a:fld id="{C3302BC5-986D-42D8-BF2F-B9D0692D83AF}" type="slidenum">
              <a:rPr lang="en-US" smtClean="0"/>
              <a:pPr>
                <a:defRPr/>
              </a:pPr>
              <a:t>9</a:t>
            </a:fld>
            <a:endParaRPr lang="en-US"/>
          </a:p>
        </p:txBody>
      </p:sp>
      <p:sp>
        <p:nvSpPr>
          <p:cNvPr id="2" name="Text Placeholder 2">
            <a:extLst>
              <a:ext uri="{FF2B5EF4-FFF2-40B4-BE49-F238E27FC236}">
                <a16:creationId xmlns:a16="http://schemas.microsoft.com/office/drawing/2014/main" id="{3EB770B9-AB82-4768-2F26-6A8E210F2331}"/>
              </a:ext>
              <a:ext uri="{C183D7F6-B498-43B3-948B-1728B52AA6E4}">
                <adec:decorative xmlns:adec="http://schemas.microsoft.com/office/drawing/2017/decorative" val="1"/>
              </a:ext>
            </a:extLst>
          </p:cNvPr>
          <p:cNvSpPr>
            <a:spLocks noGrp="1"/>
          </p:cNvSpPr>
          <p:nvPr>
            <p:ph idx="4294967295"/>
          </p:nvPr>
        </p:nvSpPr>
        <p:spPr>
          <a:xfrm>
            <a:off x="0" y="1651000"/>
            <a:ext cx="8229600" cy="4525963"/>
          </a:xfrm>
        </p:spPr>
        <p:txBody>
          <a:bodyPr/>
          <a:lstStyle/>
          <a:p>
            <a:pPr marL="0" marR="0" indent="0" algn="ctr">
              <a:spcBef>
                <a:spcPts val="0"/>
              </a:spcBef>
              <a:spcAft>
                <a:spcPts val="0"/>
              </a:spcAft>
              <a:buNone/>
            </a:pPr>
            <a:endParaRPr lang="en-US" sz="8000" b="0" i="0">
              <a:solidFill>
                <a:srgbClr val="242424"/>
              </a:solidFill>
              <a:effectLst/>
              <a:latin typeface="Arial" panose="020B0604020202020204" pitchFamily="34" charset="0"/>
              <a:cs typeface="Arial" panose="020B0604020202020204" pitchFamily="34" charset="0"/>
            </a:endParaRPr>
          </a:p>
          <a:p>
            <a:pPr marL="0" marR="0" indent="0" algn="ctr">
              <a:spcBef>
                <a:spcPts val="0"/>
              </a:spcBef>
              <a:spcAft>
                <a:spcPts val="0"/>
              </a:spcAft>
              <a:buNone/>
            </a:pPr>
            <a:r>
              <a:rPr lang="en-US" sz="8000" b="0" i="0">
                <a:solidFill>
                  <a:srgbClr val="242424"/>
                </a:solidFill>
                <a:effectLst/>
                <a:latin typeface="Arial" panose="020B0604020202020204" pitchFamily="34" charset="0"/>
                <a:cs typeface="Arial" panose="020B0604020202020204" pitchFamily="34" charset="0"/>
              </a:rPr>
              <a:t>Questions?</a:t>
            </a:r>
          </a:p>
          <a:p>
            <a:pPr marL="0" indent="0">
              <a:buNone/>
            </a:pPr>
            <a:endParaRPr lang="en-US" sz="1800" dirty="0"/>
          </a:p>
        </p:txBody>
      </p:sp>
    </p:spTree>
    <p:custDataLst>
      <p:tags r:id="rId1"/>
    </p:custDataLst>
    <p:extLst>
      <p:ext uri="{BB962C8B-B14F-4D97-AF65-F5344CB8AC3E}">
        <p14:creationId xmlns:p14="http://schemas.microsoft.com/office/powerpoint/2010/main" val="2686386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1_OFFICE THEME" val="63MQ0uSO"/>
  <p:tag name="ARTICULATE_SLIDE_COUNT" val="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1_Office Theme">
  <a:themeElements>
    <a:clrScheme name="Custom 2">
      <a:dk1>
        <a:sysClr val="windowText" lastClr="000000"/>
      </a:dk1>
      <a:lt1>
        <a:sysClr val="window" lastClr="FFFFFF"/>
      </a:lt1>
      <a:dk2>
        <a:srgbClr val="002D5B"/>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88cc9ca-7c7e-4b91-bf45-e56631288363" xsi:nil="true"/>
    <lcf76f155ced4ddcb4097134ff3c332f xmlns="936ad158-af73-4323-9b16-000903fe721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05471FE722B14FAF7B47455D450935" ma:contentTypeVersion="10" ma:contentTypeDescription="Create a new document." ma:contentTypeScope="" ma:versionID="4cc86bb281b8a5f73d5e0be095f6fd4f">
  <xsd:schema xmlns:xsd="http://www.w3.org/2001/XMLSchema" xmlns:xs="http://www.w3.org/2001/XMLSchema" xmlns:p="http://schemas.microsoft.com/office/2006/metadata/properties" xmlns:ns2="936ad158-af73-4323-9b16-000903fe7215" xmlns:ns3="288cc9ca-7c7e-4b91-bf45-e56631288363" targetNamespace="http://schemas.microsoft.com/office/2006/metadata/properties" ma:root="true" ma:fieldsID="62dfc3a81f05e6b8dd4b62f3038bea98" ns2:_="" ns3:_="">
    <xsd:import namespace="936ad158-af73-4323-9b16-000903fe7215"/>
    <xsd:import namespace="288cc9ca-7c7e-4b91-bf45-e5663128836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6ad158-af73-4323-9b16-000903fe72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8cc9ca-7c7e-4b91-bf45-e5663128836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023523a-5410-456d-8373-6dc85e5d8987}" ma:internalName="TaxCatchAll" ma:showField="CatchAllData" ma:web="288cc9ca-7c7e-4b91-bf45-e566312883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1A387D-46C0-4862-BA79-4CEEDBBAE33D}">
  <ds:schemaRefs>
    <ds:schemaRef ds:uri="http://schemas.microsoft.com/office/infopath/2007/PartnerControls"/>
    <ds:schemaRef ds:uri="http://purl.org/dc/elements/1.1/"/>
    <ds:schemaRef ds:uri="http://schemas.microsoft.com/office/2006/documentManagement/types"/>
    <ds:schemaRef ds:uri="http://purl.org/dc/terms/"/>
    <ds:schemaRef ds:uri="936ad158-af73-4323-9b16-000903fe7215"/>
    <ds:schemaRef ds:uri="http://schemas.microsoft.com/office/2006/metadata/properties"/>
    <ds:schemaRef ds:uri="http://purl.org/dc/dcmitype/"/>
    <ds:schemaRef ds:uri="288cc9ca-7c7e-4b91-bf45-e5663128836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77FD03E-3CD2-4E6A-B87F-DC9A0C199AF0}">
  <ds:schemaRefs>
    <ds:schemaRef ds:uri="288cc9ca-7c7e-4b91-bf45-e56631288363"/>
    <ds:schemaRef ds:uri="936ad158-af73-4323-9b16-000903fe721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2B69FC9-C147-4A73-9AF3-56DCDCB5F8EA}">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22</TotalTime>
  <Words>834</Words>
  <Application>Microsoft Office PowerPoint</Application>
  <PresentationFormat>On-screen Show (4:3)</PresentationFormat>
  <Paragraphs>70</Paragraphs>
  <Slides>9</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9</vt:i4>
      </vt:variant>
    </vt:vector>
  </HeadingPairs>
  <TitlesOfParts>
    <vt:vector size="17" baseType="lpstr">
      <vt:lpstr>Arial</vt:lpstr>
      <vt:lpstr>Calibri</vt:lpstr>
      <vt:lpstr>Corbel</vt:lpstr>
      <vt:lpstr>Courier New</vt:lpstr>
      <vt:lpstr>Noto Sans Symbols</vt:lpstr>
      <vt:lpstr>1_Office Theme</vt:lpstr>
      <vt:lpstr>MassHealth</vt:lpstr>
      <vt:lpstr>think-cell Slide</vt:lpstr>
      <vt:lpstr>Health Safety Net</vt:lpstr>
      <vt:lpstr>Agenda</vt:lpstr>
      <vt:lpstr>Dental Updates</vt:lpstr>
      <vt:lpstr>Health Safety Net Updates</vt:lpstr>
      <vt:lpstr>Replacement and Void Claims Reminders (slide 1 of 3)</vt:lpstr>
      <vt:lpstr>Replacement and Void Claims Reminders (slide 2 of 3)</vt:lpstr>
      <vt:lpstr>Replacement and Void Claims Reminders (slide 3 of 3)</vt:lpstr>
      <vt:lpstr>General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Safety Net Updates: Massachusetts Health Care Training Forum</dc:title>
  <dc:creator>Health Safety Net</dc:creator>
  <cp:lastModifiedBy>Raymond, Deborah</cp:lastModifiedBy>
  <cp:revision>316</cp:revision>
  <dcterms:created xsi:type="dcterms:W3CDTF">2020-07-20T23:47:46Z</dcterms:created>
  <dcterms:modified xsi:type="dcterms:W3CDTF">2026-04-21T13:54:02Z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0x0101007D05471FE722B14FAF7B47455D450935</vt:lpwstr>
  </property>
  <property fmtid="{D5CDD505-2E9C-101B-9397-08002B2CF9AE}" pid="3" name="ArticulateGUID">
    <vt:lpwstr>29C8737C-7D8B-4451-922E-C305B898FB4B</vt:lpwstr>
  </property>
  <property fmtid="{D5CDD505-2E9C-101B-9397-08002B2CF9AE}" pid="4" name="ArticulatePath">
    <vt:lpwstr>https://umassmed.sharepoint.com/sites/MTFAccessibilityProject/Shared Documents/General/2021 PPT Templates/MassHealth Health Safety Net Presentation TEMPLATE</vt:lpwstr>
  </property>
  <property fmtid="{D5CDD505-2E9C-101B-9397-08002B2CF9AE}" pid="5" name="MediaServiceImageTags">
    <vt:lpwstr/>
  </property>
</Properties>
</file>