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 id="2147483779" r:id="rId2"/>
  </p:sldMasterIdLst>
  <p:notesMasterIdLst>
    <p:notesMasterId r:id="rId18"/>
  </p:notesMasterIdLst>
  <p:handoutMasterIdLst>
    <p:handoutMasterId r:id="rId19"/>
  </p:handoutMasterIdLst>
  <p:sldIdLst>
    <p:sldId id="2147482161" r:id="rId3"/>
    <p:sldId id="946" r:id="rId4"/>
    <p:sldId id="2147482173" r:id="rId5"/>
    <p:sldId id="2147482192" r:id="rId6"/>
    <p:sldId id="2147482194" r:id="rId7"/>
    <p:sldId id="2147482179" r:id="rId8"/>
    <p:sldId id="2147482181" r:id="rId9"/>
    <p:sldId id="2147482191" r:id="rId10"/>
    <p:sldId id="2145708016" r:id="rId11"/>
    <p:sldId id="2147482196" r:id="rId12"/>
    <p:sldId id="2147482202" r:id="rId13"/>
    <p:sldId id="2147482200" r:id="rId14"/>
    <p:sldId id="2145708030" r:id="rId15"/>
    <p:sldId id="947" r:id="rId16"/>
    <p:sldId id="2147482169" r:id="rId17"/>
  </p:sldIdLst>
  <p:sldSz cx="9144000" cy="6858000" type="screen4x3"/>
  <p:notesSz cx="7010400" cy="9296400"/>
  <p:custDataLst>
    <p:tags r:id="rId20"/>
  </p:custDataLst>
  <p:defaultTextStyle>
    <a:defPPr>
      <a:defRPr lang="en-US"/>
    </a:defPPr>
    <a:lvl1pPr algn="l" rtl="0" fontAlgn="base">
      <a:spcBef>
        <a:spcPct val="0"/>
      </a:spcBef>
      <a:spcAft>
        <a:spcPct val="0"/>
      </a:spcAft>
      <a:defRPr sz="2400" b="1" kern="1200">
        <a:solidFill>
          <a:schemeClr val="accent2"/>
        </a:solidFill>
        <a:latin typeface="Arial" charset="0"/>
        <a:ea typeface="MS PGothic" pitchFamily="34" charset="-128"/>
        <a:cs typeface="Arial" charset="0"/>
      </a:defRPr>
    </a:lvl1pPr>
    <a:lvl2pPr marL="457200" algn="l" rtl="0" fontAlgn="base">
      <a:spcBef>
        <a:spcPct val="0"/>
      </a:spcBef>
      <a:spcAft>
        <a:spcPct val="0"/>
      </a:spcAft>
      <a:defRPr sz="2400" b="1" kern="1200">
        <a:solidFill>
          <a:schemeClr val="accent2"/>
        </a:solidFill>
        <a:latin typeface="Arial" charset="0"/>
        <a:ea typeface="MS PGothic" pitchFamily="34" charset="-128"/>
        <a:cs typeface="Arial" charset="0"/>
      </a:defRPr>
    </a:lvl2pPr>
    <a:lvl3pPr marL="914400" algn="l" rtl="0" fontAlgn="base">
      <a:spcBef>
        <a:spcPct val="0"/>
      </a:spcBef>
      <a:spcAft>
        <a:spcPct val="0"/>
      </a:spcAft>
      <a:defRPr sz="2400" b="1" kern="1200">
        <a:solidFill>
          <a:schemeClr val="accent2"/>
        </a:solidFill>
        <a:latin typeface="Arial" charset="0"/>
        <a:ea typeface="MS PGothic" pitchFamily="34" charset="-128"/>
        <a:cs typeface="Arial" charset="0"/>
      </a:defRPr>
    </a:lvl3pPr>
    <a:lvl4pPr marL="1371600" algn="l" rtl="0" fontAlgn="base">
      <a:spcBef>
        <a:spcPct val="0"/>
      </a:spcBef>
      <a:spcAft>
        <a:spcPct val="0"/>
      </a:spcAft>
      <a:defRPr sz="2400" b="1" kern="1200">
        <a:solidFill>
          <a:schemeClr val="accent2"/>
        </a:solidFill>
        <a:latin typeface="Arial" charset="0"/>
        <a:ea typeface="MS PGothic" pitchFamily="34" charset="-128"/>
        <a:cs typeface="Arial" charset="0"/>
      </a:defRPr>
    </a:lvl4pPr>
    <a:lvl5pPr marL="1828800" algn="l" rtl="0" fontAlgn="base">
      <a:spcBef>
        <a:spcPct val="0"/>
      </a:spcBef>
      <a:spcAft>
        <a:spcPct val="0"/>
      </a:spcAft>
      <a:defRPr sz="2400" b="1" kern="1200">
        <a:solidFill>
          <a:schemeClr val="accent2"/>
        </a:solidFill>
        <a:latin typeface="Arial" charset="0"/>
        <a:ea typeface="MS PGothic" pitchFamily="34" charset="-128"/>
        <a:cs typeface="Arial" charset="0"/>
      </a:defRPr>
    </a:lvl5pPr>
    <a:lvl6pPr marL="2286000" algn="l" defTabSz="914400" rtl="0" eaLnBrk="1" latinLnBrk="0" hangingPunct="1">
      <a:defRPr sz="2400" b="1" kern="1200">
        <a:solidFill>
          <a:schemeClr val="accent2"/>
        </a:solidFill>
        <a:latin typeface="Arial" charset="0"/>
        <a:ea typeface="MS PGothic" pitchFamily="34" charset="-128"/>
        <a:cs typeface="Arial" charset="0"/>
      </a:defRPr>
    </a:lvl6pPr>
    <a:lvl7pPr marL="2743200" algn="l" defTabSz="914400" rtl="0" eaLnBrk="1" latinLnBrk="0" hangingPunct="1">
      <a:defRPr sz="2400" b="1" kern="1200">
        <a:solidFill>
          <a:schemeClr val="accent2"/>
        </a:solidFill>
        <a:latin typeface="Arial" charset="0"/>
        <a:ea typeface="MS PGothic" pitchFamily="34" charset="-128"/>
        <a:cs typeface="Arial" charset="0"/>
      </a:defRPr>
    </a:lvl7pPr>
    <a:lvl8pPr marL="3200400" algn="l" defTabSz="914400" rtl="0" eaLnBrk="1" latinLnBrk="0" hangingPunct="1">
      <a:defRPr sz="2400" b="1" kern="1200">
        <a:solidFill>
          <a:schemeClr val="accent2"/>
        </a:solidFill>
        <a:latin typeface="Arial" charset="0"/>
        <a:ea typeface="MS PGothic" pitchFamily="34" charset="-128"/>
        <a:cs typeface="Arial" charset="0"/>
      </a:defRPr>
    </a:lvl8pPr>
    <a:lvl9pPr marL="3657600" algn="l" defTabSz="914400" rtl="0" eaLnBrk="1" latinLnBrk="0" hangingPunct="1">
      <a:defRPr sz="2400" b="1" kern="1200">
        <a:solidFill>
          <a:schemeClr val="accent2"/>
        </a:solidFill>
        <a:latin typeface="Arial" charset="0"/>
        <a:ea typeface="MS PGothic" pitchFamily="34" charset="-128"/>
        <a:cs typeface="Arial" charset="0"/>
      </a:defRPr>
    </a:lvl9pPr>
  </p:defaultTextStyle>
  <p:extLst>
    <p:ext uri="{521415D9-36F7-43E2-AB2F-B90AF26B5E84}">
      <p14:sectionLst xmlns:p14="http://schemas.microsoft.com/office/powerpoint/2010/main">
        <p14:section name="Health Safety Net" id="{1A7724CB-3B5B-4DE3-A6D7-1985553E05C5}">
          <p14:sldIdLst>
            <p14:sldId id="2147482161"/>
            <p14:sldId id="946"/>
            <p14:sldId id="2147482173"/>
            <p14:sldId id="2147482192"/>
            <p14:sldId id="2147482194"/>
            <p14:sldId id="2147482179"/>
            <p14:sldId id="2147482181"/>
            <p14:sldId id="2147482191"/>
            <p14:sldId id="2145708016"/>
            <p14:sldId id="2147482196"/>
            <p14:sldId id="2147482202"/>
            <p14:sldId id="2147482200"/>
            <p14:sldId id="2145708030"/>
            <p14:sldId id="947"/>
            <p14:sldId id="2147482169"/>
          </p14:sldIdLst>
        </p14:section>
      </p14:sectionLst>
    </p:ext>
    <p:ext uri="{EFAFB233-063F-42B5-8137-9DF3F51BA10A}">
      <p15:sldGuideLst xmlns:p15="http://schemas.microsoft.com/office/powerpoint/2012/main">
        <p15:guide id="1" orient="horz" pos="1152">
          <p15:clr>
            <a:srgbClr val="A4A3A4"/>
          </p15:clr>
        </p15:guide>
        <p15:guide id="2" pos="336">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hor" initials="A" lastIdx="0" clrIdx="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AFF"/>
    <a:srgbClr val="5E8BFF"/>
    <a:srgbClr val="63A4F7"/>
    <a:srgbClr val="0000FF"/>
    <a:srgbClr val="002060"/>
    <a:srgbClr val="333399"/>
    <a:srgbClr val="000066"/>
    <a:srgbClr val="33339D"/>
    <a:srgbClr val="C495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9" autoAdjust="0"/>
  </p:normalViewPr>
  <p:slideViewPr>
    <p:cSldViewPr snapToGrid="0">
      <p:cViewPr varScale="1">
        <p:scale>
          <a:sx n="106" d="100"/>
          <a:sy n="106" d="100"/>
        </p:scale>
        <p:origin x="1752" y="67"/>
      </p:cViewPr>
      <p:guideLst>
        <p:guide orient="horz" pos="1152"/>
        <p:guide pos="336"/>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1362" tIns="45677" rIns="91362" bIns="45677" numCol="1" anchor="t" anchorCtr="0" compatLnSpc="1">
            <a:prstTxWarp prst="textNoShape">
              <a:avLst/>
            </a:prstTxWarp>
          </a:bodyPr>
          <a:lstStyle>
            <a:lvl1pPr defTabSz="914775" eaLnBrk="0" hangingPunct="0">
              <a:lnSpc>
                <a:spcPct val="85000"/>
              </a:lnSpc>
              <a:defRPr sz="1200">
                <a:ea typeface="MS PGothic" pitchFamily="34" charset="-128"/>
              </a:defRPr>
            </a:lvl1pPr>
          </a:lstStyle>
          <a:p>
            <a:pPr>
              <a:defRPr/>
            </a:pPr>
            <a:endParaRPr lang="en-US" altLang="en-US"/>
          </a:p>
        </p:txBody>
      </p:sp>
      <p:sp>
        <p:nvSpPr>
          <p:cNvPr id="84995" name="Rectangle 3"/>
          <p:cNvSpPr>
            <a:spLocks noGrp="1" noChangeArrowheads="1"/>
          </p:cNvSpPr>
          <p:nvPr>
            <p:ph type="dt" sz="quarter" idx="1"/>
          </p:nvPr>
        </p:nvSpPr>
        <p:spPr bwMode="auto">
          <a:xfrm>
            <a:off x="3970338" y="76200"/>
            <a:ext cx="3038475" cy="465138"/>
          </a:xfrm>
          <a:prstGeom prst="rect">
            <a:avLst/>
          </a:prstGeom>
          <a:noFill/>
          <a:ln w="9525">
            <a:noFill/>
            <a:miter lim="800000"/>
            <a:headEnd/>
            <a:tailEnd/>
          </a:ln>
        </p:spPr>
        <p:txBody>
          <a:bodyPr vert="horz" wrap="square" lIns="91362" tIns="45677" rIns="91362" bIns="45677" numCol="1" anchor="t" anchorCtr="0" compatLnSpc="1">
            <a:prstTxWarp prst="textNoShape">
              <a:avLst/>
            </a:prstTxWarp>
          </a:bodyPr>
          <a:lstStyle>
            <a:lvl1pPr algn="r" defTabSz="914775" eaLnBrk="0" hangingPunct="0">
              <a:lnSpc>
                <a:spcPct val="85000"/>
              </a:lnSpc>
              <a:defRPr sz="1200">
                <a:ea typeface="MS PGothic" pitchFamily="34" charset="-128"/>
              </a:defRPr>
            </a:lvl1pPr>
          </a:lstStyle>
          <a:p>
            <a:pPr>
              <a:defRPr/>
            </a:pPr>
            <a:r>
              <a:rPr lang="en-US" altLang="en-US" sz="900" b="0">
                <a:solidFill>
                  <a:schemeClr val="tx1"/>
                </a:solidFill>
              </a:rPr>
              <a:t>MassHealth Updates</a:t>
            </a:r>
          </a:p>
        </p:txBody>
      </p:sp>
      <p:sp>
        <p:nvSpPr>
          <p:cNvPr id="849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1362" tIns="45677" rIns="91362" bIns="45677" numCol="1" anchor="b" anchorCtr="0" compatLnSpc="1">
            <a:prstTxWarp prst="textNoShape">
              <a:avLst/>
            </a:prstTxWarp>
          </a:bodyPr>
          <a:lstStyle>
            <a:lvl1pPr defTabSz="914775" eaLnBrk="0" hangingPunct="0">
              <a:lnSpc>
                <a:spcPct val="85000"/>
              </a:lnSpc>
              <a:defRPr sz="1200">
                <a:ea typeface="MS PGothic" pitchFamily="34" charset="-128"/>
              </a:defRPr>
            </a:lvl1pPr>
          </a:lstStyle>
          <a:p>
            <a:pPr>
              <a:defRPr/>
            </a:pPr>
            <a:endParaRPr lang="en-US" altLang="en-US"/>
          </a:p>
        </p:txBody>
      </p:sp>
    </p:spTree>
    <p:extLst>
      <p:ext uri="{BB962C8B-B14F-4D97-AF65-F5344CB8AC3E}">
        <p14:creationId xmlns:p14="http://schemas.microsoft.com/office/powerpoint/2010/main" val="1231846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36888" cy="463550"/>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lvl1pPr defTabSz="932094">
              <a:defRPr sz="1200" b="0">
                <a:solidFill>
                  <a:schemeClr val="tx1"/>
                </a:solidFill>
                <a:ea typeface="MS PGothic" pitchFamily="34" charset="-128"/>
              </a:defRPr>
            </a:lvl1pPr>
          </a:lstStyle>
          <a:p>
            <a:pPr>
              <a:defRPr/>
            </a:pPr>
            <a:endParaRPr lang="en-US" altLang="en-US"/>
          </a:p>
        </p:txBody>
      </p:sp>
      <p:sp>
        <p:nvSpPr>
          <p:cNvPr id="59395" name="Rectangle 3"/>
          <p:cNvSpPr>
            <a:spLocks noGrp="1" noChangeArrowheads="1"/>
          </p:cNvSpPr>
          <p:nvPr>
            <p:ph type="dt" idx="1"/>
          </p:nvPr>
        </p:nvSpPr>
        <p:spPr bwMode="auto">
          <a:xfrm>
            <a:off x="3971925" y="0"/>
            <a:ext cx="3036888" cy="463550"/>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lvl1pPr algn="r" defTabSz="932094">
              <a:defRPr sz="1200" b="0">
                <a:solidFill>
                  <a:schemeClr val="tx1"/>
                </a:solidFill>
                <a:ea typeface="MS PGothic" pitchFamily="34" charset="-128"/>
              </a:defRPr>
            </a:lvl1pPr>
          </a:lstStyle>
          <a:p>
            <a:pPr>
              <a:defRPr/>
            </a:pPr>
            <a:endParaRPr lang="en-US" altLang="en-US"/>
          </a:p>
        </p:txBody>
      </p:sp>
      <p:sp>
        <p:nvSpPr>
          <p:cNvPr id="29700" name="Rectangle 4"/>
          <p:cNvSpPr>
            <a:spLocks noGrp="1" noRot="1" noChangeAspect="1" noChangeArrowheads="1" noTextEdit="1"/>
          </p:cNvSpPr>
          <p:nvPr>
            <p:ph type="sldImg" idx="2"/>
          </p:nvPr>
        </p:nvSpPr>
        <p:spPr bwMode="auto">
          <a:xfrm>
            <a:off x="1182688" y="698500"/>
            <a:ext cx="4646612" cy="3486150"/>
          </a:xfrm>
          <a:prstGeom prst="rect">
            <a:avLst/>
          </a:prstGeom>
          <a:noFill/>
          <a:ln w="9525">
            <a:solidFill>
              <a:srgbClr val="000000"/>
            </a:solidFill>
            <a:miter lim="800000"/>
            <a:headEnd/>
            <a:tailEnd/>
          </a:ln>
        </p:spPr>
      </p:sp>
      <p:sp>
        <p:nvSpPr>
          <p:cNvPr id="59397"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0" y="8831263"/>
            <a:ext cx="3036888" cy="463550"/>
          </a:xfrm>
          <a:prstGeom prst="rect">
            <a:avLst/>
          </a:prstGeom>
          <a:noFill/>
          <a:ln w="9525">
            <a:noFill/>
            <a:miter lim="800000"/>
            <a:headEnd/>
            <a:tailEnd/>
          </a:ln>
        </p:spPr>
        <p:txBody>
          <a:bodyPr vert="horz" wrap="square" lIns="93067" tIns="46536" rIns="93067" bIns="46536" numCol="1" anchor="b" anchorCtr="0" compatLnSpc="1">
            <a:prstTxWarp prst="textNoShape">
              <a:avLst/>
            </a:prstTxWarp>
          </a:bodyPr>
          <a:lstStyle>
            <a:lvl1pPr defTabSz="932094">
              <a:defRPr sz="1200" b="0">
                <a:solidFill>
                  <a:schemeClr val="tx1"/>
                </a:solidFill>
                <a:ea typeface="MS PGothic" pitchFamily="34" charset="-128"/>
              </a:defRPr>
            </a:lvl1pPr>
          </a:lstStyle>
          <a:p>
            <a:pPr>
              <a:defRPr/>
            </a:pPr>
            <a:endParaRPr lang="en-US" altLang="en-US"/>
          </a:p>
        </p:txBody>
      </p:sp>
      <p:sp>
        <p:nvSpPr>
          <p:cNvPr id="59399" name="Rectangle 7"/>
          <p:cNvSpPr>
            <a:spLocks noGrp="1" noChangeArrowheads="1"/>
          </p:cNvSpPr>
          <p:nvPr>
            <p:ph type="sldNum" sz="quarter" idx="5"/>
          </p:nvPr>
        </p:nvSpPr>
        <p:spPr bwMode="auto">
          <a:xfrm>
            <a:off x="3971925" y="8831263"/>
            <a:ext cx="3036888" cy="463550"/>
          </a:xfrm>
          <a:prstGeom prst="rect">
            <a:avLst/>
          </a:prstGeom>
          <a:noFill/>
          <a:ln w="9525">
            <a:noFill/>
            <a:miter lim="800000"/>
            <a:headEnd/>
            <a:tailEnd/>
          </a:ln>
        </p:spPr>
        <p:txBody>
          <a:bodyPr vert="horz" wrap="square" lIns="93067" tIns="46536" rIns="93067" bIns="46536" numCol="1" anchor="b" anchorCtr="0" compatLnSpc="1">
            <a:prstTxWarp prst="textNoShape">
              <a:avLst/>
            </a:prstTxWarp>
          </a:bodyPr>
          <a:lstStyle>
            <a:lvl1pPr algn="r" defTabSz="932094">
              <a:defRPr sz="1200" b="0">
                <a:solidFill>
                  <a:schemeClr val="tx1"/>
                </a:solidFill>
                <a:ea typeface="MS PGothic" pitchFamily="34" charset="-128"/>
              </a:defRPr>
            </a:lvl1pPr>
          </a:lstStyle>
          <a:p>
            <a:pPr>
              <a:defRPr/>
            </a:pPr>
            <a:fld id="{87AE3DAA-91F2-485E-966D-965CA4860340}" type="slidenum">
              <a:rPr lang="en-US" altLang="en-US"/>
              <a:pPr>
                <a:defRPr/>
              </a:pPr>
              <a:t>‹#›</a:t>
            </a:fld>
            <a:endParaRPr lang="en-US" altLang="en-US"/>
          </a:p>
        </p:txBody>
      </p:sp>
    </p:spTree>
    <p:extLst>
      <p:ext uri="{BB962C8B-B14F-4D97-AF65-F5344CB8AC3E}">
        <p14:creationId xmlns:p14="http://schemas.microsoft.com/office/powerpoint/2010/main" val="34828854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7A80FD-3DEE-45EB-B4C6-8C0CFE1C338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27058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7A80FD-3DEE-45EB-B4C6-8C0CFE1C338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765292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8.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7.emf"/></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8.emf"/><Relationship Id="rId4" Type="http://schemas.openxmlformats.org/officeDocument/2006/relationships/oleObject" Target="../embeddings/oleObject5.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8.emf"/><Relationship Id="rId4" Type="http://schemas.openxmlformats.org/officeDocument/2006/relationships/oleObject" Target="../embeddings/oleObject6.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8.emf"/><Relationship Id="rId4" Type="http://schemas.openxmlformats.org/officeDocument/2006/relationships/oleObject" Target="../embeddings/oleObject7.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32.xml"/><Relationship Id="rId4" Type="http://schemas.openxmlformats.org/officeDocument/2006/relationships/image" Target="../media/image9.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18.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9.xml"/><Relationship Id="rId4" Type="http://schemas.openxmlformats.org/officeDocument/2006/relationships/image" Target="../media/image7.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143000" y="1219200"/>
            <a:ext cx="7315200" cy="1927225"/>
          </a:xfrm>
        </p:spPr>
        <p:txBody>
          <a:bodyPr anchor="b" anchorCtr="0"/>
          <a:lstStyle>
            <a:lvl1pPr algn="l">
              <a:lnSpc>
                <a:spcPts val="4400"/>
              </a:lnSpc>
              <a:defRPr sz="4800" b="1">
                <a:solidFill>
                  <a:schemeClr val="tx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143000" y="3429000"/>
            <a:ext cx="6934200" cy="990600"/>
          </a:xfrm>
        </p:spPr>
        <p:txBody>
          <a:bodyPr/>
          <a:lstStyle>
            <a:lvl1pPr marL="0" indent="0" algn="l">
              <a:buNone/>
              <a:defRPr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3"/>
          <p:cNvSpPr>
            <a:spLocks noGrp="1"/>
          </p:cNvSpPr>
          <p:nvPr>
            <p:ph type="dt" sz="half" idx="10"/>
          </p:nvPr>
        </p:nvSpPr>
        <p:spPr/>
        <p:txBody>
          <a:bodyPr/>
          <a:lstStyle>
            <a:lvl1pPr>
              <a:defRPr>
                <a:solidFill>
                  <a:schemeClr val="accent5">
                    <a:lumMod val="60000"/>
                    <a:lumOff val="40000"/>
                  </a:schemeClr>
                </a:solidFill>
              </a:defRPr>
            </a:lvl1pPr>
          </a:lstStyle>
          <a:p>
            <a:pPr>
              <a:defRPr/>
            </a:pPr>
            <a:fld id="{2C661E03-8DDA-4A21-AD9D-BCC60E95313D}" type="datetime1">
              <a:rPr lang="en-US" smtClean="0"/>
              <a:pPr>
                <a:defRPr/>
              </a:pPr>
              <a:t>3/19/2026</a:t>
            </a:fld>
            <a:endParaRPr lang="en-US"/>
          </a:p>
        </p:txBody>
      </p:sp>
      <p:sp>
        <p:nvSpPr>
          <p:cNvPr id="9" name="Footer Placeholder 4"/>
          <p:cNvSpPr>
            <a:spLocks noGrp="1"/>
          </p:cNvSpPr>
          <p:nvPr>
            <p:ph type="ftr" sz="quarter" idx="11"/>
          </p:nvPr>
        </p:nvSpPr>
        <p:spPr/>
        <p:txBody>
          <a:bodyPr/>
          <a:lstStyle>
            <a:lvl1pPr>
              <a:defRPr>
                <a:solidFill>
                  <a:schemeClr val="accent5">
                    <a:lumMod val="60000"/>
                    <a:lumOff val="40000"/>
                  </a:schemeClr>
                </a:solidFill>
              </a:defRPr>
            </a:lvl1pPr>
          </a:lstStyle>
          <a:p>
            <a:pPr>
              <a:defRPr/>
            </a:pPr>
            <a:r>
              <a:rPr lang="en-US"/>
              <a:t>Updated May 2020</a:t>
            </a:r>
          </a:p>
        </p:txBody>
      </p:sp>
      <p:sp>
        <p:nvSpPr>
          <p:cNvPr id="10" name="Slide Number Placeholder 5"/>
          <p:cNvSpPr>
            <a:spLocks noGrp="1"/>
          </p:cNvSpPr>
          <p:nvPr>
            <p:ph type="sldNum" sz="quarter" idx="12"/>
          </p:nvPr>
        </p:nvSpPr>
        <p:spPr/>
        <p:txBody>
          <a:bodyPr/>
          <a:lstStyle>
            <a:lvl1pPr>
              <a:defRPr>
                <a:solidFill>
                  <a:schemeClr val="accent5">
                    <a:lumMod val="60000"/>
                    <a:lumOff val="40000"/>
                  </a:schemeClr>
                </a:solidFill>
              </a:defRPr>
            </a:lvl1pPr>
          </a:lstStyle>
          <a:p>
            <a:pPr>
              <a:defRPr/>
            </a:pPr>
            <a:fld id="{815A0231-9940-4863-B13E-2164784B5DAF}" type="slidenum">
              <a:rPr lang="en-US" altLang="en-US" smtClean="0"/>
              <a:pPr>
                <a:defRPr/>
              </a:pPr>
              <a:t>‹#›</a:t>
            </a:fld>
            <a:endParaRPr lang="en-US" altLang="en-US"/>
          </a:p>
        </p:txBody>
      </p:sp>
    </p:spTree>
    <p:extLst>
      <p:ext uri="{BB962C8B-B14F-4D97-AF65-F5344CB8AC3E}">
        <p14:creationId xmlns:p14="http://schemas.microsoft.com/office/powerpoint/2010/main" val="2438292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3773439252"/>
              </p:ex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86680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630" y="1632"/>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630" y="1632"/>
                        <a:ext cx="1619" cy="1619"/>
                      </a:xfrm>
                      <a:prstGeom prst="rect">
                        <a:avLst/>
                      </a:prstGeom>
                    </p:spPr>
                  </p:pic>
                </p:oleObj>
              </mc:Fallback>
            </mc:AlternateContent>
          </a:graphicData>
        </a:graphic>
      </p:graphicFrame>
    </p:spTree>
    <p:extLst>
      <p:ext uri="{BB962C8B-B14F-4D97-AF65-F5344CB8AC3E}">
        <p14:creationId xmlns:p14="http://schemas.microsoft.com/office/powerpoint/2010/main" val="3519274606"/>
      </p:ext>
    </p:extLst>
  </p:cSld>
  <p:clrMapOvr>
    <a:masterClrMapping/>
  </p:clrMapOvr>
  <p:extLst>
    <p:ext uri="{DCECCB84-F9BA-43D5-87BE-67443E8EF086}">
      <p15:sldGuideLst xmlns:p15="http://schemas.microsoft.com/office/powerpoint/2012/main">
        <p15:guide id="1" orient="horz" pos="2160">
          <p15:clr>
            <a:srgbClr val="FBAE40"/>
          </p15:clr>
        </p15:guide>
        <p15:guide id="2" pos="2160">
          <p15:clr>
            <a:srgbClr val="FBAE40"/>
          </p15:clr>
        </p15:guide>
        <p15:guide id="3" pos="144">
          <p15:clr>
            <a:srgbClr val="FBAE40"/>
          </p15:clr>
        </p15:guide>
        <p15:guide id="4" pos="4176">
          <p15:clr>
            <a:srgbClr val="FBAE40"/>
          </p15:clr>
        </p15:guide>
        <p15:guide id="5" orient="horz" pos="4176">
          <p15:clr>
            <a:srgbClr val="FBAE40"/>
          </p15:clr>
        </p15:guide>
        <p15:guide id="6" orient="horz" pos="1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05580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3"/>
            <a:ext cx="2901756" cy="92333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0137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337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a:xfrm>
            <a:off x="173736" y="237744"/>
            <a:ext cx="8741664" cy="219291"/>
          </a:xfrm>
        </p:spPr>
        <p:txBody>
          <a:bodyPr/>
          <a:lstStyle/>
          <a:p>
            <a:r>
              <a:rPr lang="en-US"/>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2286001" y="944436"/>
            <a:ext cx="756938" cy="276999"/>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4686301" y="944436"/>
            <a:ext cx="756938" cy="276999"/>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7086601" y="944436"/>
            <a:ext cx="756938" cy="276999"/>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2590800" y="1752603"/>
            <a:ext cx="2901756" cy="92333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2544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2"/>
            <a:ext cx="2901756" cy="92333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6872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Rectangle 8">
            <a:extLst>
              <a:ext uri="{FF2B5EF4-FFF2-40B4-BE49-F238E27FC236}">
                <a16:creationId xmlns:a16="http://schemas.microsoft.com/office/drawing/2014/main" id="{F0339B2B-DA5C-430B-8D52-2FB72ADD9453}"/>
              </a:ext>
            </a:extLst>
          </p:cNvPr>
          <p:cNvSpPr txBox="1"/>
          <p:nvPr userDrawn="1"/>
        </p:nvSpPr>
        <p:spPr>
          <a:xfrm>
            <a:off x="523084" y="1393831"/>
            <a:ext cx="6149975" cy="323165"/>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 lvl="1" indent="0">
              <a:buClr>
                <a:srgbClr val="000000"/>
              </a:buClr>
              <a:buNone/>
            </a:pPr>
            <a:r>
              <a:rPr lang="en-US" sz="1050" b="1">
                <a:latin typeface="Arial" panose="020B0604020202020204" pitchFamily="34" charset="0"/>
                <a:cs typeface="Arial" panose="020B0604020202020204" pitchFamily="34" charset="0"/>
              </a:rPr>
              <a:t>XX</a:t>
            </a:r>
          </a:p>
          <a:p>
            <a:pPr marL="1166" lvl="1" indent="0">
              <a:buClr>
                <a:srgbClr val="000000"/>
              </a:buClr>
              <a:buNone/>
            </a:pPr>
            <a:r>
              <a:rPr lang="en-US" sz="1050">
                <a:latin typeface="Arial" panose="020B0604020202020204" pitchFamily="34" charset="0"/>
                <a:cs typeface="Arial" panose="020B0604020202020204" pitchFamily="34" charset="0"/>
              </a:rPr>
              <a:t>xx</a:t>
            </a:r>
          </a:p>
        </p:txBody>
      </p:sp>
      <p:cxnSp>
        <p:nvCxnSpPr>
          <p:cNvPr id="8" name="Straight Connector 7">
            <a:extLst>
              <a:ext uri="{FF2B5EF4-FFF2-40B4-BE49-F238E27FC236}">
                <a16:creationId xmlns:a16="http://schemas.microsoft.com/office/drawing/2014/main" id="{0608298C-7F71-430C-8954-AD9C7285A331}"/>
              </a:ext>
            </a:extLst>
          </p:cNvPr>
          <p:cNvCxnSpPr/>
          <p:nvPr userDrawn="1"/>
        </p:nvCxnSpPr>
        <p:spPr>
          <a:xfrm>
            <a:off x="523083" y="1811338"/>
            <a:ext cx="809783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798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625" y="1628"/>
          <a:ext cx="161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 y="1628"/>
                        <a:ext cx="1619" cy="1619"/>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34556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9" y="651600"/>
            <a:ext cx="8371762" cy="757255"/>
          </a:xfrm>
          <a:prstGeom prst="rect">
            <a:avLst/>
          </a:prstGeom>
        </p:spPr>
        <p:txBody>
          <a:bodyPr lIns="0" tIns="0" rIns="0" bIns="0">
            <a:noAutofit/>
          </a:bodyPr>
          <a:lstStyle>
            <a:lvl1pPr marL="0" indent="0">
              <a:buNone/>
              <a:defRPr sz="15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376239" y="317503"/>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376238" y="1665292"/>
            <a:ext cx="8374062"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50880215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35FBBB-93E3-4463-A735-4908A5672418}" type="datetime1">
              <a:rPr lang="en-US"/>
              <a:pPr>
                <a:defRPr/>
              </a:pPr>
              <a:t>3/19/2026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302BC5-986D-42D8-BF2F-B9D0692D83AF}" type="slidenum">
              <a:rPr lang="en-US" smtClean="0"/>
              <a:pPr>
                <a:defRPr/>
              </a:pPr>
              <a:t>‹#›</a:t>
            </a:fld>
            <a:endParaRPr lang="en-US"/>
          </a:p>
        </p:txBody>
      </p:sp>
      <p:sp>
        <p:nvSpPr>
          <p:cNvPr id="7" name="Title 1">
            <a:extLst>
              <a:ext uri="{FF2B5EF4-FFF2-40B4-BE49-F238E27FC236}">
                <a16:creationId xmlns:a16="http://schemas.microsoft.com/office/drawing/2014/main" id="{CA59ABB9-8F3F-454C-928B-7CDF9BEBC3D9}"/>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9719117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09600" y="1143003"/>
            <a:ext cx="7924800" cy="807913"/>
          </a:xfrm>
        </p:spPr>
        <p:txBody>
          <a:bodyPr wrap="square"/>
          <a:lstStyle>
            <a:lvl1pPr>
              <a:defRPr sz="105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0160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9DC024-4D28-434A-8D61-FB9FBC9E0418}"/>
              </a:ext>
            </a:extLst>
          </p:cNvPr>
          <p:cNvSpPr>
            <a:spLocks noGrp="1"/>
          </p:cNvSpPr>
          <p:nvPr>
            <p:ph type="dt" sz="half" idx="10"/>
          </p:nvPr>
        </p:nvSpPr>
        <p:spPr/>
        <p:txBody>
          <a:bodyPr/>
          <a:lstStyle/>
          <a:p>
            <a:fld id="{EB290D8A-AECD-4EF7-8339-23372B68CA52}" type="datetimeFigureOut">
              <a:rPr lang="en-US" smtClean="0"/>
              <a:t>3/19/2026</a:t>
            </a:fld>
            <a:endParaRPr lang="en-US"/>
          </a:p>
        </p:txBody>
      </p:sp>
      <p:sp>
        <p:nvSpPr>
          <p:cNvPr id="3" name="Footer Placeholder 2">
            <a:extLst>
              <a:ext uri="{FF2B5EF4-FFF2-40B4-BE49-F238E27FC236}">
                <a16:creationId xmlns:a16="http://schemas.microsoft.com/office/drawing/2014/main" id="{0C162194-519C-D753-50DD-BD43AB565B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D80344-A5F4-5655-4C24-168F5C3BB7C0}"/>
              </a:ext>
            </a:extLst>
          </p:cNvPr>
          <p:cNvSpPr>
            <a:spLocks noGrp="1"/>
          </p:cNvSpPr>
          <p:nvPr>
            <p:ph type="sldNum" sz="quarter" idx="12"/>
          </p:nvPr>
        </p:nvSpPr>
        <p:spPr/>
        <p:txBody>
          <a:bodyPr/>
          <a:lstStyle/>
          <a:p>
            <a:fld id="{9FE229A0-2FAA-401E-A1CB-2BA7F4140BE0}" type="slidenum">
              <a:rPr lang="en-US" smtClean="0"/>
              <a:t>‹#›</a:t>
            </a:fld>
            <a:endParaRPr lang="en-US"/>
          </a:p>
        </p:txBody>
      </p:sp>
    </p:spTree>
    <p:extLst>
      <p:ext uri="{BB962C8B-B14F-4D97-AF65-F5344CB8AC3E}">
        <p14:creationId xmlns:p14="http://schemas.microsoft.com/office/powerpoint/2010/main" val="2191316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5EA6E-AD9C-543B-897E-59362D8F8BF6}"/>
              </a:ext>
            </a:extLst>
          </p:cNvPr>
          <p:cNvSpPr>
            <a:spLocks noGrp="1"/>
          </p:cNvSpPr>
          <p:nvPr>
            <p:ph type="title"/>
          </p:nvPr>
        </p:nvSpPr>
        <p:spPr>
          <a:xfrm>
            <a:off x="629841" y="365126"/>
            <a:ext cx="7886700" cy="219291"/>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7AD94D-B72A-8627-6DBC-E25E1156DEB8}"/>
              </a:ext>
            </a:extLst>
          </p:cNvPr>
          <p:cNvSpPr>
            <a:spLocks noGrp="1"/>
          </p:cNvSpPr>
          <p:nvPr>
            <p:ph type="body" idx="1"/>
          </p:nvPr>
        </p:nvSpPr>
        <p:spPr>
          <a:xfrm>
            <a:off x="629842" y="2228076"/>
            <a:ext cx="3868340" cy="27699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0E51383-B68E-0563-F348-212C1446A2A6}"/>
              </a:ext>
            </a:extLst>
          </p:cNvPr>
          <p:cNvSpPr>
            <a:spLocks noGrp="1"/>
          </p:cNvSpPr>
          <p:nvPr>
            <p:ph sz="half" idx="2"/>
          </p:nvPr>
        </p:nvSpPr>
        <p:spPr>
          <a:xfrm>
            <a:off x="629842" y="2505075"/>
            <a:ext cx="3868340" cy="923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799471-E4FE-CC5C-6354-7CCE2BFE9D2E}"/>
              </a:ext>
            </a:extLst>
          </p:cNvPr>
          <p:cNvSpPr>
            <a:spLocks noGrp="1"/>
          </p:cNvSpPr>
          <p:nvPr>
            <p:ph type="body" sz="quarter" idx="3"/>
          </p:nvPr>
        </p:nvSpPr>
        <p:spPr>
          <a:xfrm>
            <a:off x="4629151" y="2228076"/>
            <a:ext cx="3887391" cy="27699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1B4FA-09C1-5571-E32C-E2AA6B517844}"/>
              </a:ext>
            </a:extLst>
          </p:cNvPr>
          <p:cNvSpPr>
            <a:spLocks noGrp="1"/>
          </p:cNvSpPr>
          <p:nvPr>
            <p:ph sz="quarter" idx="4"/>
          </p:nvPr>
        </p:nvSpPr>
        <p:spPr>
          <a:xfrm>
            <a:off x="4629151" y="2505075"/>
            <a:ext cx="3887391" cy="923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14A9D7-0BD3-AB34-5FF4-539F9A36D992}"/>
              </a:ext>
            </a:extLst>
          </p:cNvPr>
          <p:cNvSpPr>
            <a:spLocks noGrp="1"/>
          </p:cNvSpPr>
          <p:nvPr>
            <p:ph type="dt" sz="half" idx="10"/>
          </p:nvPr>
        </p:nvSpPr>
        <p:spPr/>
        <p:txBody>
          <a:bodyPr/>
          <a:lstStyle/>
          <a:p>
            <a:fld id="{EB290D8A-AECD-4EF7-8339-23372B68CA52}" type="datetimeFigureOut">
              <a:rPr lang="en-US" smtClean="0"/>
              <a:t>3/19/2026</a:t>
            </a:fld>
            <a:endParaRPr lang="en-US"/>
          </a:p>
        </p:txBody>
      </p:sp>
      <p:sp>
        <p:nvSpPr>
          <p:cNvPr id="8" name="Footer Placeholder 7">
            <a:extLst>
              <a:ext uri="{FF2B5EF4-FFF2-40B4-BE49-F238E27FC236}">
                <a16:creationId xmlns:a16="http://schemas.microsoft.com/office/drawing/2014/main" id="{25BFA5F0-09FA-BCB7-7475-D9636A3E5C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F11DEE-ED97-8650-55A9-0915E1AEFAB3}"/>
              </a:ext>
            </a:extLst>
          </p:cNvPr>
          <p:cNvSpPr>
            <a:spLocks noGrp="1"/>
          </p:cNvSpPr>
          <p:nvPr>
            <p:ph type="sldNum" sz="quarter" idx="12"/>
          </p:nvPr>
        </p:nvSpPr>
        <p:spPr/>
        <p:txBody>
          <a:bodyPr/>
          <a:lstStyle/>
          <a:p>
            <a:fld id="{9FE229A0-2FAA-401E-A1CB-2BA7F4140BE0}" type="slidenum">
              <a:rPr lang="en-US" smtClean="0"/>
              <a:t>‹#›</a:t>
            </a:fld>
            <a:endParaRPr lang="en-US"/>
          </a:p>
        </p:txBody>
      </p:sp>
    </p:spTree>
    <p:extLst>
      <p:ext uri="{BB962C8B-B14F-4D97-AF65-F5344CB8AC3E}">
        <p14:creationId xmlns:p14="http://schemas.microsoft.com/office/powerpoint/2010/main" val="7185868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Topic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3"/>
            <a:ext cx="1219200" cy="184666"/>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3"/>
            <a:ext cx="1219200" cy="184666"/>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3"/>
            <a:ext cx="1219200" cy="184666"/>
          </a:xfrm>
        </p:spPr>
        <p:txBody>
          <a:bodyPr/>
          <a:lstStyle>
            <a:lvl1pPr>
              <a:defRPr baseline="0"/>
            </a:lvl1pPr>
          </a:lstStyle>
          <a:p>
            <a:pPr lvl="0"/>
            <a:r>
              <a:rPr lang="en-US"/>
              <a:t>Item 3</a:t>
            </a:r>
          </a:p>
        </p:txBody>
      </p:sp>
    </p:spTree>
    <p:extLst>
      <p:ext uri="{BB962C8B-B14F-4D97-AF65-F5344CB8AC3E}">
        <p14:creationId xmlns:p14="http://schemas.microsoft.com/office/powerpoint/2010/main" val="2903896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_Text">
  <p:cSld name="Title_Text">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174950" y="234870"/>
            <a:ext cx="8053675" cy="219291"/>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2" name="Google Shape;32;p16"/>
          <p:cNvSpPr txBox="1">
            <a:spLocks noGrp="1"/>
          </p:cNvSpPr>
          <p:nvPr>
            <p:ph type="body" idx="1"/>
          </p:nvPr>
        </p:nvSpPr>
        <p:spPr>
          <a:xfrm>
            <a:off x="228600" y="838200"/>
            <a:ext cx="8763000" cy="5486400"/>
          </a:xfrm>
          <a:prstGeom prst="rect">
            <a:avLst/>
          </a:prstGeom>
          <a:noFill/>
          <a:ln>
            <a:noFill/>
          </a:ln>
        </p:spPr>
        <p:txBody>
          <a:bodyPr spcFirstLastPara="1" wrap="square" lIns="91425" tIns="45700" rIns="91425" bIns="45700" anchor="t" anchorCtr="0">
            <a:noAutofit/>
          </a:bodyPr>
          <a:lstStyle>
            <a:lvl1pPr marL="144661" marR="0" lvl="0" indent="-72331" algn="l" rtl="0">
              <a:lnSpc>
                <a:spcPct val="100000"/>
              </a:lnSpc>
              <a:spcBef>
                <a:spcPts val="0"/>
              </a:spcBef>
              <a:spcAft>
                <a:spcPts val="0"/>
              </a:spcAft>
              <a:buClr>
                <a:srgbClr val="000000"/>
              </a:buClr>
              <a:buSzPts val="1400"/>
              <a:buFont typeface="Arial"/>
              <a:buNone/>
              <a:defRPr sz="506" b="0" i="0" u="none" strike="noStrike" cap="none">
                <a:solidFill>
                  <a:schemeClr val="dk1"/>
                </a:solidFill>
                <a:latin typeface="Arial"/>
                <a:ea typeface="Arial"/>
                <a:cs typeface="Arial"/>
                <a:sym typeface="Arial"/>
              </a:defRPr>
            </a:lvl1pPr>
            <a:lvl2pPr marL="289322" marR="0" lvl="1" indent="-110906" algn="l" rtl="0">
              <a:lnSpc>
                <a:spcPct val="100000"/>
              </a:lnSpc>
              <a:spcBef>
                <a:spcPts val="191"/>
              </a:spcBef>
              <a:spcAft>
                <a:spcPts val="0"/>
              </a:spcAft>
              <a:buClr>
                <a:schemeClr val="dk2"/>
              </a:buClr>
              <a:buSzPts val="1920"/>
              <a:buFont typeface="Arial"/>
              <a:buChar char="•"/>
              <a:defRPr sz="506" b="0" i="0" u="none" strike="noStrike" cap="none">
                <a:solidFill>
                  <a:schemeClr val="dk1"/>
                </a:solidFill>
                <a:latin typeface="Arial"/>
                <a:ea typeface="Arial"/>
                <a:cs typeface="Arial"/>
                <a:sym typeface="Arial"/>
              </a:defRPr>
            </a:lvl2pPr>
            <a:lvl3pPr marL="433983" marR="0" lvl="2" indent="-98048" algn="l" rtl="0">
              <a:lnSpc>
                <a:spcPct val="100000"/>
              </a:lnSpc>
              <a:spcBef>
                <a:spcPts val="191"/>
              </a:spcBef>
              <a:spcAft>
                <a:spcPts val="0"/>
              </a:spcAft>
              <a:buClr>
                <a:schemeClr val="dk2"/>
              </a:buClr>
              <a:buSzPts val="1280"/>
              <a:buFont typeface="Courier New"/>
              <a:buChar char="o"/>
              <a:defRPr sz="506" b="0" i="0" u="none" strike="noStrike" cap="none">
                <a:solidFill>
                  <a:schemeClr val="dk1"/>
                </a:solidFill>
                <a:latin typeface="Arial"/>
                <a:ea typeface="Arial"/>
                <a:cs typeface="Arial"/>
                <a:sym typeface="Arial"/>
              </a:defRPr>
            </a:lvl3pPr>
            <a:lvl4pPr marL="578644" marR="0" lvl="3" indent="-104478" algn="l" rtl="0">
              <a:lnSpc>
                <a:spcPct val="100000"/>
              </a:lnSpc>
              <a:spcBef>
                <a:spcPts val="191"/>
              </a:spcBef>
              <a:spcAft>
                <a:spcPts val="0"/>
              </a:spcAft>
              <a:buClr>
                <a:schemeClr val="dk2"/>
              </a:buClr>
              <a:buSzPts val="1600"/>
              <a:buFont typeface="Noto Sans Symbols"/>
              <a:buChar char="▪"/>
              <a:defRPr sz="506" b="0" i="0" u="none" strike="noStrike" cap="none">
                <a:solidFill>
                  <a:schemeClr val="dk1"/>
                </a:solidFill>
                <a:latin typeface="Arial"/>
                <a:ea typeface="Arial"/>
                <a:cs typeface="Arial"/>
                <a:sym typeface="Arial"/>
              </a:defRPr>
            </a:lvl4pPr>
            <a:lvl5pPr marL="723305" marR="0" lvl="4" indent="-100941" algn="l" rtl="0">
              <a:lnSpc>
                <a:spcPct val="100000"/>
              </a:lnSpc>
              <a:spcBef>
                <a:spcPts val="191"/>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5pPr>
            <a:lvl6pPr marL="867966" marR="0" lvl="5" indent="-100941" algn="l" rtl="0">
              <a:lnSpc>
                <a:spcPct val="100000"/>
              </a:lnSpc>
              <a:spcBef>
                <a:spcPts val="191"/>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6pPr>
            <a:lvl7pPr marL="1012627" marR="0" lvl="6"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7pPr>
            <a:lvl8pPr marL="1157288" marR="0" lvl="7"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8pPr>
            <a:lvl9pPr marL="1301948" marR="0" lvl="8"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9pPr>
          </a:lstStyle>
          <a:p>
            <a:pPr lvl="0"/>
            <a:r>
              <a:rPr lang="en-US"/>
              <a:t>Click to edit Master text styles</a:t>
            </a:r>
          </a:p>
        </p:txBody>
      </p:sp>
    </p:spTree>
    <p:extLst>
      <p:ext uri="{BB962C8B-B14F-4D97-AF65-F5344CB8AC3E}">
        <p14:creationId xmlns:p14="http://schemas.microsoft.com/office/powerpoint/2010/main" val="1691544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169607" y="1092529"/>
            <a:ext cx="7912511" cy="923330"/>
          </a:xfrm>
        </p:spPr>
        <p:txBody>
          <a:bodyPr/>
          <a:lstStyle>
            <a:lvl1pPr marL="342900" indent="-3429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Placeholder 1"/>
          <p:cNvSpPr>
            <a:spLocks noGrp="1"/>
          </p:cNvSpPr>
          <p:nvPr>
            <p:ph type="title"/>
          </p:nvPr>
        </p:nvSpPr>
        <p:spPr>
          <a:xfrm>
            <a:off x="176981" y="334385"/>
            <a:ext cx="7905137"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286598" y="984948"/>
            <a:ext cx="6479381"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40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2E95BFF-286A-40BF-99C9-B75D3B1C4BA6}" type="datetime1">
              <a:rPr lang="en-US"/>
              <a:pPr>
                <a:defRPr/>
              </a:pPr>
              <a:t>3/19/2026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EDA35D-121F-4BCE-A2B8-5BDD75225AF7}" type="slidenum">
              <a:rPr lang="en-US" smtClean="0"/>
              <a:pPr>
                <a:defRPr/>
              </a:pPr>
              <a:t>‹#›</a:t>
            </a:fld>
            <a:endParaRPr lang="en-US"/>
          </a:p>
        </p:txBody>
      </p:sp>
    </p:spTree>
    <p:extLst>
      <p:ext uri="{BB962C8B-B14F-4D97-AF65-F5344CB8AC3E}">
        <p14:creationId xmlns:p14="http://schemas.microsoft.com/office/powerpoint/2010/main" val="3066565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9C1D042-7983-4D6D-850C-4431766E351C}" type="datetime1">
              <a:rPr lang="en-US"/>
              <a:pPr>
                <a:defRPr/>
              </a:pPr>
              <a:t>3/19/2026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F634362-9AFF-481E-9165-DDE67710E77E}" type="slidenum">
              <a:rPr lang="en-US" smtClean="0"/>
              <a:pPr>
                <a:defRPr/>
              </a:pPr>
              <a:t>‹#›</a:t>
            </a:fld>
            <a:endParaRPr lang="en-US"/>
          </a:p>
        </p:txBody>
      </p:sp>
    </p:spTree>
    <p:extLst>
      <p:ext uri="{BB962C8B-B14F-4D97-AF65-F5344CB8AC3E}">
        <p14:creationId xmlns:p14="http://schemas.microsoft.com/office/powerpoint/2010/main" val="35248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46F7B3-6B0D-43F4-A0D9-0D3207988553}" type="datetime1">
              <a:rPr lang="en-US"/>
              <a:pPr>
                <a:defRPr/>
              </a:pPr>
              <a:t>3/19/2026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43FC28-71BB-4923-9EC4-7D01669BF51C}" type="slidenum">
              <a:rPr lang="en-US" smtClean="0"/>
              <a:pPr>
                <a:defRPr/>
              </a:pPr>
              <a:t>‹#›</a:t>
            </a:fld>
            <a:endParaRPr lang="en-US"/>
          </a:p>
        </p:txBody>
      </p:sp>
      <p:sp>
        <p:nvSpPr>
          <p:cNvPr id="6" name="Title 1">
            <a:extLst>
              <a:ext uri="{FF2B5EF4-FFF2-40B4-BE49-F238E27FC236}">
                <a16:creationId xmlns:a16="http://schemas.microsoft.com/office/drawing/2014/main" id="{8FA1304B-6803-4FFB-A654-94EA28C896ED}"/>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2772225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B025EF6-9352-445C-B7BB-7854EFDC869F}" type="datetime1">
              <a:rPr lang="en-US"/>
              <a:pPr>
                <a:defRPr/>
              </a:pPr>
              <a:t>3/19/2026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C09D53-7AEC-4C3D-B4B0-764829EA3DA3}" type="slidenum">
              <a:rPr lang="en-US" smtClean="0"/>
              <a:pPr>
                <a:defRPr/>
              </a:pPr>
              <a:t>‹#›</a:t>
            </a:fld>
            <a:endParaRPr lang="en-US"/>
          </a:p>
        </p:txBody>
      </p:sp>
    </p:spTree>
    <p:extLst>
      <p:ext uri="{BB962C8B-B14F-4D97-AF65-F5344CB8AC3E}">
        <p14:creationId xmlns:p14="http://schemas.microsoft.com/office/powerpoint/2010/main" val="1509775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457200" y="1600200"/>
            <a:ext cx="8229600" cy="4525963"/>
          </a:xfrm>
        </p:spPr>
        <p:txBody>
          <a:bodyPr/>
          <a:lstStyle>
            <a:lvl1pPr>
              <a:defRPr>
                <a:latin typeface="Arial" panose="020B0604020202020204" pitchFamily="34" charset="0"/>
                <a:cs typeface="Arial" panose="020B0604020202020204" pitchFamily="34" charset="0"/>
              </a:defRPr>
            </a:lvl1pPr>
          </a:lstStyle>
          <a:p>
            <a:pPr lvl="0"/>
            <a:r>
              <a:rPr lang="en-US" noProof="0"/>
              <a:t>Click icon to add table</a:t>
            </a:r>
          </a:p>
        </p:txBody>
      </p:sp>
      <p:sp>
        <p:nvSpPr>
          <p:cNvPr id="4" name="Date Placeholder 3"/>
          <p:cNvSpPr>
            <a:spLocks noGrp="1"/>
          </p:cNvSpPr>
          <p:nvPr>
            <p:ph type="dt" sz="half" idx="10"/>
          </p:nvPr>
        </p:nvSpPr>
        <p:spPr/>
        <p:txBody>
          <a:bodyPr/>
          <a:lstStyle>
            <a:lvl1pPr>
              <a:defRPr/>
            </a:lvl1pPr>
          </a:lstStyle>
          <a:p>
            <a:pPr>
              <a:defRPr/>
            </a:pPr>
            <a:fld id="{A8CE7C1D-8745-41AB-AA74-69321E617945}" type="datetime1">
              <a:rPr lang="en-US"/>
              <a:pPr>
                <a:defRPr/>
              </a:pPr>
              <a:t>3/19/2026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Updated 7/16/12</a:t>
            </a:r>
          </a:p>
        </p:txBody>
      </p:sp>
      <p:sp>
        <p:nvSpPr>
          <p:cNvPr id="6" name="Slide Number Placeholder 5"/>
          <p:cNvSpPr>
            <a:spLocks noGrp="1"/>
          </p:cNvSpPr>
          <p:nvPr>
            <p:ph type="sldNum" sz="quarter" idx="12"/>
          </p:nvPr>
        </p:nvSpPr>
        <p:spPr/>
        <p:txBody>
          <a:bodyPr/>
          <a:lstStyle>
            <a:lvl1pPr>
              <a:defRPr/>
            </a:lvl1pPr>
          </a:lstStyle>
          <a:p>
            <a:pPr>
              <a:defRPr/>
            </a:pPr>
            <a:fld id="{B543FC28-71BB-4923-9EC4-7D01669BF51C}" type="slidenum">
              <a:rPr lang="en-US" smtClean="0"/>
              <a:pPr>
                <a:defRPr/>
              </a:pPr>
              <a:t>‹#›</a:t>
            </a:fld>
            <a:endParaRPr lang="en-US"/>
          </a:p>
        </p:txBody>
      </p:sp>
      <p:sp>
        <p:nvSpPr>
          <p:cNvPr id="7" name="Title 1">
            <a:extLst>
              <a:ext uri="{FF2B5EF4-FFF2-40B4-BE49-F238E27FC236}">
                <a16:creationId xmlns:a16="http://schemas.microsoft.com/office/drawing/2014/main" id="{4D4203C3-4299-47CD-9DFD-FDC2CC80C8BF}"/>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85776925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210893499"/>
              </p:ext>
            </p:extLst>
          </p:nvPr>
        </p:nvGraphicFramePr>
        <p:xfrm>
          <a:off x="1623" y="1625"/>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3" y="1625"/>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8" y="4932850"/>
            <a:ext cx="5036085" cy="377401"/>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000000"/>
                  </a:solidFill>
                  <a:latin typeface="Arial"/>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000000"/>
                  </a:solidFill>
                  <a:latin typeface="Arial"/>
                </a:rPr>
                <a:t>Date</a:t>
              </a:r>
            </a:p>
          </p:txBody>
        </p:sp>
      </p:grpSp>
      <p:sp>
        <p:nvSpPr>
          <p:cNvPr id="13314" name="Rectangle 1026"/>
          <p:cNvSpPr>
            <a:spLocks noGrp="1" noChangeArrowheads="1"/>
          </p:cNvSpPr>
          <p:nvPr>
            <p:ph type="ctrTitle"/>
          </p:nvPr>
        </p:nvSpPr>
        <p:spPr bwMode="auto">
          <a:xfrm>
            <a:off x="2693798" y="2775203"/>
            <a:ext cx="5539245" cy="380873"/>
          </a:xfrm>
          <a:prstGeom prst="rect">
            <a:avLst/>
          </a:prstGeom>
        </p:spPr>
        <p:txBody>
          <a:bodyPr anchor="b">
            <a:spAutoFit/>
          </a:bodyPr>
          <a:lstStyle>
            <a:lvl1pPr>
              <a:defRPr sz="2475" b="0" baseline="0">
                <a:solidFill>
                  <a:schemeClr val="tx1"/>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93798" y="3770660"/>
            <a:ext cx="5539245" cy="161583"/>
          </a:xfrm>
        </p:spPr>
        <p:txBody>
          <a:bodyPr>
            <a:spAutoFit/>
          </a:bodyPr>
          <a:lstStyle>
            <a:lvl1pPr>
              <a:defRPr sz="105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13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3718479123"/>
              </p:ex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7405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0.xml"/><Relationship Id="rId18" Type="http://schemas.openxmlformats.org/officeDocument/2006/relationships/slideLayout" Target="../slideLayouts/slideLayout25.xml"/><Relationship Id="rId26" Type="http://schemas.openxmlformats.org/officeDocument/2006/relationships/tags" Target="../tags/tag8.xml"/><Relationship Id="rId21" Type="http://schemas.openxmlformats.org/officeDocument/2006/relationships/tags" Target="../tags/tag3.xml"/><Relationship Id="rId34" Type="http://schemas.openxmlformats.org/officeDocument/2006/relationships/tags" Target="../tags/tag16.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5" Type="http://schemas.openxmlformats.org/officeDocument/2006/relationships/tags" Target="../tags/tag7.xml"/><Relationship Id="rId33" Type="http://schemas.openxmlformats.org/officeDocument/2006/relationships/tags" Target="../tags/tag15.xml"/><Relationship Id="rId38" Type="http://schemas.openxmlformats.org/officeDocument/2006/relationships/image" Target="../media/image4.png"/><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tags" Target="../tags/tag2.xml"/><Relationship Id="rId29" Type="http://schemas.openxmlformats.org/officeDocument/2006/relationships/tags" Target="../tags/tag11.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24" Type="http://schemas.openxmlformats.org/officeDocument/2006/relationships/tags" Target="../tags/tag6.xml"/><Relationship Id="rId32" Type="http://schemas.openxmlformats.org/officeDocument/2006/relationships/tags" Target="../tags/tag14.xml"/><Relationship Id="rId37" Type="http://schemas.openxmlformats.org/officeDocument/2006/relationships/image" Target="../media/image3.emf"/><Relationship Id="rId5" Type="http://schemas.openxmlformats.org/officeDocument/2006/relationships/slideLayout" Target="../slideLayouts/slideLayout12.xml"/><Relationship Id="rId15" Type="http://schemas.openxmlformats.org/officeDocument/2006/relationships/slideLayout" Target="../slideLayouts/slideLayout22.xml"/><Relationship Id="rId23" Type="http://schemas.openxmlformats.org/officeDocument/2006/relationships/tags" Target="../tags/tag5.xml"/><Relationship Id="rId28" Type="http://schemas.openxmlformats.org/officeDocument/2006/relationships/tags" Target="../tags/tag10.xml"/><Relationship Id="rId36" Type="http://schemas.openxmlformats.org/officeDocument/2006/relationships/oleObject" Target="../embeddings/oleObject1.bin"/><Relationship Id="rId10" Type="http://schemas.openxmlformats.org/officeDocument/2006/relationships/slideLayout" Target="../slideLayouts/slideLayout17.xml"/><Relationship Id="rId19" Type="http://schemas.openxmlformats.org/officeDocument/2006/relationships/theme" Target="../theme/theme2.xml"/><Relationship Id="rId31" Type="http://schemas.openxmlformats.org/officeDocument/2006/relationships/tags" Target="../tags/tag13.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 Id="rId22" Type="http://schemas.openxmlformats.org/officeDocument/2006/relationships/tags" Target="../tags/tag4.xml"/><Relationship Id="rId27" Type="http://schemas.openxmlformats.org/officeDocument/2006/relationships/tags" Target="../tags/tag9.xml"/><Relationship Id="rId30" Type="http://schemas.openxmlformats.org/officeDocument/2006/relationships/tags" Target="../tags/tag12.xml"/><Relationship Id="rId35" Type="http://schemas.openxmlformats.org/officeDocument/2006/relationships/tags" Target="../tags/tag17.xml"/><Relationship Id="rId8" Type="http://schemas.openxmlformats.org/officeDocument/2006/relationships/slideLayout" Target="../slideLayouts/slideLayout15.xml"/><Relationship Id="rId3"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1219200"/>
            <a:ext cx="9144000" cy="152400"/>
          </a:xfrm>
          <a:prstGeom prst="rect">
            <a:avLst/>
          </a:prstGeom>
          <a:gradFill flip="none" rotWithShape="0">
            <a:gsLst>
              <a:gs pos="0">
                <a:schemeClr val="accent5">
                  <a:lumMod val="75000"/>
                </a:schemeClr>
              </a:gs>
              <a:gs pos="100000">
                <a:schemeClr val="accent5">
                  <a:lumMod val="60000"/>
                  <a:lumOff val="40000"/>
                </a:schemeClr>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1" name="Title Placeholder 1"/>
          <p:cNvSpPr>
            <a:spLocks noGrp="1"/>
          </p:cNvSpPr>
          <p:nvPr>
            <p:ph type="title"/>
          </p:nvPr>
        </p:nvSpPr>
        <p:spPr bwMode="auto">
          <a:xfrm>
            <a:off x="457200" y="304800"/>
            <a:ext cx="65532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1529CDF1-BF60-4DCE-BB56-12F0B9E48E27}" type="datetime1">
              <a:rPr lang="en-US"/>
              <a:pPr>
                <a:defRPr/>
              </a:pPr>
              <a:t>3/19/2026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543FC28-71BB-4923-9EC4-7D01669BF51C}" type="slidenum">
              <a:rPr lang="en-US" smtClean="0"/>
              <a:pPr>
                <a:defRPr/>
              </a:pPr>
              <a:t>‹#›</a:t>
            </a:fld>
            <a:endParaRPr lang="en-US"/>
          </a:p>
        </p:txBody>
      </p:sp>
      <p:pic>
        <p:nvPicPr>
          <p:cNvPr id="9" name="Picture 8" descr="MassHealth logo"/>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562788" y="228600"/>
            <a:ext cx="1364104" cy="693420"/>
          </a:xfrm>
          <a:prstGeom prst="rect">
            <a:avLst/>
          </a:prstGeom>
        </p:spPr>
      </p:pic>
    </p:spTree>
    <p:extLst>
      <p:ext uri="{BB962C8B-B14F-4D97-AF65-F5344CB8AC3E}">
        <p14:creationId xmlns:p14="http://schemas.microsoft.com/office/powerpoint/2010/main" val="1385284132"/>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70" r:id="rId3"/>
    <p:sldLayoutId id="2147483772" r:id="rId4"/>
    <p:sldLayoutId id="2147483773" r:id="rId5"/>
    <p:sldLayoutId id="2147483769" r:id="rId6"/>
    <p:sldLayoutId id="2147483778" r:id="rId7"/>
  </p:sldLayoutIdLst>
  <p:hf hdr="0" ftr="0" dt="0"/>
  <p:txStyles>
    <p:titleStyle>
      <a:lvl1pPr algn="l" rtl="0" eaLnBrk="1" fontAlgn="base" hangingPunct="1">
        <a:lnSpc>
          <a:spcPts val="3600"/>
        </a:lnSpc>
        <a:spcBef>
          <a:spcPct val="0"/>
        </a:spcBef>
        <a:spcAft>
          <a:spcPct val="0"/>
        </a:spcAft>
        <a:defRPr sz="3600" b="1" kern="1200">
          <a:solidFill>
            <a:srgbClr val="002060"/>
          </a:solidFill>
          <a:latin typeface="Arial" panose="020B0604020202020204" pitchFamily="34" charset="0"/>
          <a:ea typeface="+mj-ea"/>
          <a:cs typeface="Arial" panose="020B0604020202020204" pitchFamily="34" charset="0"/>
        </a:defRPr>
      </a:lvl1pPr>
      <a:lvl2pPr algn="l" rtl="0" eaLnBrk="1" fontAlgn="base" hangingPunct="1">
        <a:lnSpc>
          <a:spcPts val="3600"/>
        </a:lnSpc>
        <a:spcBef>
          <a:spcPct val="0"/>
        </a:spcBef>
        <a:spcAft>
          <a:spcPct val="0"/>
        </a:spcAft>
        <a:defRPr sz="4000" b="1">
          <a:solidFill>
            <a:srgbClr val="002060"/>
          </a:solidFill>
          <a:latin typeface="Corbel" pitchFamily="34" charset="0"/>
        </a:defRPr>
      </a:lvl2pPr>
      <a:lvl3pPr algn="l" rtl="0" eaLnBrk="1" fontAlgn="base" hangingPunct="1">
        <a:lnSpc>
          <a:spcPts val="3600"/>
        </a:lnSpc>
        <a:spcBef>
          <a:spcPct val="0"/>
        </a:spcBef>
        <a:spcAft>
          <a:spcPct val="0"/>
        </a:spcAft>
        <a:defRPr sz="4000" b="1">
          <a:solidFill>
            <a:srgbClr val="002060"/>
          </a:solidFill>
          <a:latin typeface="Corbel" pitchFamily="34" charset="0"/>
        </a:defRPr>
      </a:lvl3pPr>
      <a:lvl4pPr algn="l" rtl="0" eaLnBrk="1" fontAlgn="base" hangingPunct="1">
        <a:lnSpc>
          <a:spcPts val="3600"/>
        </a:lnSpc>
        <a:spcBef>
          <a:spcPct val="0"/>
        </a:spcBef>
        <a:spcAft>
          <a:spcPct val="0"/>
        </a:spcAft>
        <a:defRPr sz="4000" b="1">
          <a:solidFill>
            <a:srgbClr val="002060"/>
          </a:solidFill>
          <a:latin typeface="Corbel" pitchFamily="34" charset="0"/>
        </a:defRPr>
      </a:lvl4pPr>
      <a:lvl5pPr algn="l" rtl="0" eaLnBrk="1" fontAlgn="base" hangingPunct="1">
        <a:lnSpc>
          <a:spcPts val="3600"/>
        </a:lnSpc>
        <a:spcBef>
          <a:spcPct val="0"/>
        </a:spcBef>
        <a:spcAft>
          <a:spcPct val="0"/>
        </a:spcAft>
        <a:defRPr sz="4000" b="1">
          <a:solidFill>
            <a:srgbClr val="002060"/>
          </a:solidFill>
          <a:latin typeface="Corbel" pitchFamily="34" charset="0"/>
        </a:defRPr>
      </a:lvl5pPr>
      <a:lvl6pPr marL="457200" algn="ctr" rtl="0" eaLnBrk="1" fontAlgn="base" hangingPunct="1">
        <a:spcBef>
          <a:spcPct val="0"/>
        </a:spcBef>
        <a:spcAft>
          <a:spcPct val="0"/>
        </a:spcAft>
        <a:defRPr sz="4000">
          <a:solidFill>
            <a:schemeClr val="bg1"/>
          </a:solidFill>
          <a:latin typeface="Calibri" pitchFamily="34" charset="0"/>
        </a:defRPr>
      </a:lvl6pPr>
      <a:lvl7pPr marL="914400" algn="ctr" rtl="0" eaLnBrk="1" fontAlgn="base" hangingPunct="1">
        <a:spcBef>
          <a:spcPct val="0"/>
        </a:spcBef>
        <a:spcAft>
          <a:spcPct val="0"/>
        </a:spcAft>
        <a:defRPr sz="4000">
          <a:solidFill>
            <a:schemeClr val="bg1"/>
          </a:solidFill>
          <a:latin typeface="Calibri" pitchFamily="34" charset="0"/>
        </a:defRPr>
      </a:lvl7pPr>
      <a:lvl8pPr marL="1371600" algn="ctr" rtl="0" eaLnBrk="1" fontAlgn="base" hangingPunct="1">
        <a:spcBef>
          <a:spcPct val="0"/>
        </a:spcBef>
        <a:spcAft>
          <a:spcPct val="0"/>
        </a:spcAft>
        <a:defRPr sz="4000">
          <a:solidFill>
            <a:schemeClr val="bg1"/>
          </a:solidFill>
          <a:latin typeface="Calibri" pitchFamily="34" charset="0"/>
        </a:defRPr>
      </a:lvl8pPr>
      <a:lvl9pPr marL="1828800" algn="ctr" rtl="0" eaLnBrk="1" fontAlgn="base" hangingPunct="1">
        <a:spcBef>
          <a:spcPct val="0"/>
        </a:spcBef>
        <a:spcAft>
          <a:spcPct val="0"/>
        </a:spcAft>
        <a:defRPr sz="4000">
          <a:solidFill>
            <a:schemeClr val="bg1"/>
          </a:solidFill>
          <a:latin typeface="Calibri" pitchFamily="34" charset="0"/>
        </a:defRPr>
      </a:lvl9pPr>
    </p:titleStyle>
    <p:bodyStyle>
      <a:lvl1pPr marL="342900" indent="-342900" algn="l" rtl="0" eaLnBrk="1" fontAlgn="base" hangingPunct="1">
        <a:spcBef>
          <a:spcPct val="20000"/>
        </a:spcBef>
        <a:spcAft>
          <a:spcPct val="0"/>
        </a:spcAft>
        <a:buClr>
          <a:schemeClr val="accent5">
            <a:lumMod val="75000"/>
          </a:schemeClr>
        </a:buClr>
        <a:buFont typeface="Arial"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accent5">
            <a:lumMod val="75000"/>
          </a:schemeClr>
        </a:buClr>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Clr>
          <a:schemeClr val="accent5">
            <a:lumMod val="75000"/>
          </a:schemeClr>
        </a:buClr>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Clr>
          <a:schemeClr val="accent5">
            <a:lumMod val="75000"/>
          </a:schemeClr>
        </a:buClr>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Clr>
          <a:schemeClr val="accent5">
            <a:lumMod val="75000"/>
          </a:schemeClr>
        </a:buClr>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0"/>
            </p:custDataLst>
            <p:extLst>
              <p:ext uri="{D42A27DB-BD31-4B8C-83A1-F6EECF244321}">
                <p14:modId xmlns:p14="http://schemas.microsoft.com/office/powerpoint/2010/main" val="301092136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2" name="Object 1" hidden="1"/>
                      <p:cNvPicPr/>
                      <p:nvPr/>
                    </p:nvPicPr>
                    <p:blipFill>
                      <a:blip r:embed="rId37"/>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4" y="6565691"/>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grpSp>
      <p:sp>
        <p:nvSpPr>
          <p:cNvPr id="1036" name="Rectangle 286"/>
          <p:cNvSpPr>
            <a:spLocks noGrp="1" noChangeArrowheads="1"/>
          </p:cNvSpPr>
          <p:nvPr>
            <p:ph type="body" idx="1"/>
          </p:nvPr>
        </p:nvSpPr>
        <p:spPr bwMode="auto">
          <a:xfrm>
            <a:off x="1482156" y="1990667"/>
            <a:ext cx="4389768"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7" y="234867"/>
            <a:ext cx="8053675" cy="219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174945" y="27537"/>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a:solidFill>
                  <a:srgbClr val="808080"/>
                </a:solidFill>
              </a:rPr>
              <a:t>TRACKER</a:t>
            </a:r>
          </a:p>
        </p:txBody>
      </p:sp>
      <p:sp>
        <p:nvSpPr>
          <p:cNvPr id="11" name="McK 3. Unit of measure" hidden="1"/>
          <p:cNvSpPr txBox="1">
            <a:spLocks noChangeArrowheads="1"/>
          </p:cNvSpPr>
          <p:nvPr/>
        </p:nvSpPr>
        <p:spPr bwMode="auto">
          <a:xfrm>
            <a:off x="174946"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a:solidFill>
                    <a:srgbClr val="000000"/>
                  </a:solidFill>
                </a:rPr>
                <a:t>SOURCE: Source</a:t>
              </a:r>
            </a:p>
          </p:txBody>
        </p:sp>
      </p:grpSp>
      <p:grpSp>
        <p:nvGrpSpPr>
          <p:cNvPr id="15" name="ACET" hidden="1"/>
          <p:cNvGrpSpPr>
            <a:grpSpLocks/>
          </p:cNvGrpSpPr>
          <p:nvPr/>
        </p:nvGrpSpPr>
        <p:grpSpPr bwMode="auto">
          <a:xfrm>
            <a:off x="1482156" y="1281220"/>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a:solidFill>
                    <a:srgbClr val="000000"/>
                  </a:solidFill>
                </a:rPr>
                <a:t>Title</a:t>
              </a:r>
            </a:p>
            <a:p>
              <a:pPr fontAlgn="base">
                <a:spcBef>
                  <a:spcPct val="0"/>
                </a:spcBef>
                <a:spcAft>
                  <a:spcPct val="0"/>
                </a:spcAft>
              </a:pPr>
              <a:r>
                <a:rPr lang="en-US" sz="1200">
                  <a:solidFill>
                    <a:srgbClr val="808080"/>
                  </a:solidFill>
                </a:rPr>
                <a:t>Unit of measure</a:t>
              </a:r>
            </a:p>
          </p:txBody>
        </p:sp>
      </p:grpSp>
      <p:grpSp>
        <p:nvGrpSpPr>
          <p:cNvPr id="63" name="LegendBoxes" hidden="1"/>
          <p:cNvGrpSpPr>
            <a:grpSpLocks/>
          </p:cNvGrpSpPr>
          <p:nvPr/>
        </p:nvGrpSpPr>
        <p:grpSpPr bwMode="auto">
          <a:xfrm>
            <a:off x="7449482" y="275440"/>
            <a:ext cx="644698"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72" name="LegendLines" hidden="1"/>
          <p:cNvGrpSpPr>
            <a:grpSpLocks/>
          </p:cNvGrpSpPr>
          <p:nvPr/>
        </p:nvGrpSpPr>
        <p:grpSpPr bwMode="auto">
          <a:xfrm>
            <a:off x="7135222"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grpSp>
        <p:nvGrpSpPr>
          <p:cNvPr id="79" name="McKSticker" hidden="1"/>
          <p:cNvGrpSpPr/>
          <p:nvPr/>
        </p:nvGrpSpPr>
        <p:grpSpPr bwMode="auto">
          <a:xfrm>
            <a:off x="7418660" y="275439"/>
            <a:ext cx="809966" cy="166199"/>
            <a:chOff x="7946981" y="285750"/>
            <a:chExt cx="793794" cy="162890"/>
          </a:xfrm>
        </p:grpSpPr>
        <p:sp>
          <p:nvSpPr>
            <p:cNvPr id="80" name="StickerRectangle"/>
            <p:cNvSpPr>
              <a:spLocks noChangeArrowheads="1"/>
            </p:cNvSpPr>
            <p:nvPr/>
          </p:nvSpPr>
          <p:spPr bwMode="auto">
            <a:xfrm>
              <a:off x="7946981" y="285750"/>
              <a:ext cx="793794"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a:solidFill>
                    <a:srgbClr val="808080"/>
                  </a:solidFill>
                </a:rPr>
                <a:t>PRELIMINARY</a:t>
              </a:r>
            </a:p>
          </p:txBody>
        </p:sp>
        <p:cxnSp>
          <p:nvCxnSpPr>
            <p:cNvPr id="81" name="AutoShape 31"/>
            <p:cNvCxnSpPr>
              <a:cxnSpLocks noChangeShapeType="1"/>
              <a:stCxn id="80" idx="2"/>
              <a:endCxn id="80" idx="4"/>
            </p:cNvCxnSpPr>
            <p:nvPr/>
          </p:nvCxnSpPr>
          <p:spPr bwMode="auto">
            <a:xfrm>
              <a:off x="7946981"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1" y="448640"/>
              <a:ext cx="7937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2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3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3" name="Arc 39"/>
              <p:cNvSpPr>
                <a:spLocks noChangeAspect="1"/>
              </p:cNvSpPr>
              <p:nvPr>
                <p:custDataLst>
                  <p:tags r:id="rId3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5" name="MoonLegend2"/>
            <p:cNvGrpSpPr>
              <a:grpSpLocks noChangeAspect="1"/>
            </p:cNvGrpSpPr>
            <p:nvPr>
              <p:custDataLst>
                <p:tags r:id="rId2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1" name="Arc 42"/>
              <p:cNvSpPr>
                <a:spLocks noChangeAspect="1"/>
              </p:cNvSpPr>
              <p:nvPr>
                <p:custDataLst>
                  <p:tags r:id="rId3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6" name="MoonLegend4"/>
            <p:cNvGrpSpPr>
              <a:grpSpLocks noChangeAspect="1"/>
            </p:cNvGrpSpPr>
            <p:nvPr>
              <p:custDataLst>
                <p:tags r:id="rId2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9" name="Arc 48"/>
              <p:cNvSpPr>
                <a:spLocks noChangeAspect="1"/>
              </p:cNvSpPr>
              <p:nvPr>
                <p:custDataLst>
                  <p:tags r:id="rId3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7" name="MoonLegend5"/>
            <p:cNvGrpSpPr>
              <a:grpSpLocks noChangeAspect="1"/>
            </p:cNvGrpSpPr>
            <p:nvPr>
              <p:custDataLst>
                <p:tags r:id="rId2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2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7" name="Oval 51"/>
              <p:cNvSpPr>
                <a:spLocks noChangeAspect="1" noChangeArrowheads="1"/>
              </p:cNvSpPr>
              <p:nvPr>
                <p:custDataLst>
                  <p:tags r:id="rId2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nvGrpSpPr>
            <p:cNvPr id="93" name="MoonLegend3"/>
            <p:cNvGrpSpPr>
              <a:grpSpLocks noChangeAspect="1"/>
            </p:cNvGrpSpPr>
            <p:nvPr>
              <p:custDataLst>
                <p:tags r:id="rId2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2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5" name="Arc 48"/>
              <p:cNvSpPr>
                <a:spLocks noChangeAspect="1"/>
              </p:cNvSpPr>
              <p:nvPr>
                <p:custDataLst>
                  <p:tags r:id="rId2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sp>
        <p:nvSpPr>
          <p:cNvPr id="104" name="Slide Number"/>
          <p:cNvSpPr txBox="1">
            <a:spLocks/>
          </p:cNvSpPr>
          <p:nvPr/>
        </p:nvSpPr>
        <p:spPr bwMode="auto">
          <a:xfrm>
            <a:off x="8852038" y="6654135"/>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FFFFFF"/>
                </a:solidFill>
              </a:rPr>
              <a:pPr algn="r" fontAlgn="base">
                <a:spcBef>
                  <a:spcPct val="0"/>
                </a:spcBef>
                <a:spcAft>
                  <a:spcPct val="0"/>
                </a:spcAft>
              </a:pPr>
              <a:t>‹#›</a:t>
            </a:fld>
            <a:endParaRPr lang="en-US" sz="75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5"/>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2ECC464-564F-70E8-52A1-CA2AC383080E}"/>
              </a:ext>
            </a:extLst>
          </p:cNvPr>
          <p:cNvSpPr txBox="1"/>
          <p:nvPr userDrawn="1"/>
        </p:nvSpPr>
        <p:spPr>
          <a:xfrm>
            <a:off x="5623560" y="6565693"/>
            <a:ext cx="3108960" cy="219291"/>
          </a:xfrm>
          <a:prstGeom prst="rect">
            <a:avLst/>
          </a:prstGeom>
          <a:noFill/>
        </p:spPr>
        <p:txBody>
          <a:bodyPr wrap="square" rtlCol="0">
            <a:spAutoFit/>
          </a:bodyPr>
          <a:lstStyle/>
          <a:p>
            <a:r>
              <a:rPr lang="en-US" sz="825"/>
              <a:t>Confidential; policy development purposes only</a:t>
            </a:r>
          </a:p>
        </p:txBody>
      </p:sp>
    </p:spTree>
    <p:extLst>
      <p:ext uri="{BB962C8B-B14F-4D97-AF65-F5344CB8AC3E}">
        <p14:creationId xmlns:p14="http://schemas.microsoft.com/office/powerpoint/2010/main" val="11769128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Lst>
  <p:hf sldNum="0" hdr="0" ftr="0" dt="0"/>
  <p:txStyles>
    <p:titleStyle>
      <a:lvl1pPr algn="l" defTabSz="685072" rtl="0" eaLnBrk="1" fontAlgn="base" hangingPunct="1">
        <a:spcBef>
          <a:spcPct val="0"/>
        </a:spcBef>
        <a:spcAft>
          <a:spcPct val="0"/>
        </a:spcAft>
        <a:tabLst>
          <a:tab pos="206493" algn="l"/>
        </a:tabLst>
        <a:defRPr sz="1425" b="1" baseline="0">
          <a:solidFill>
            <a:srgbClr val="002060"/>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tags" Target="../tags/tag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mhdl.pharmacy.services.conduent.com/MHDL/pubcatpage.do?category=HSN+Formulary+-+Effective+1%2F12%2F2026"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hyperlink" Target="https://www.mass.gov/lists/the-prescriber-e-letter" TargetMode="External"/><Relationship Id="rId4" Type="http://schemas.openxmlformats.org/officeDocument/2006/relationships/hyperlink" Target="https://www.mass.gov/lists/masshealth-pharmacy-facts-2016-current"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mass.gov/regulations/101-CMR-61300-health-safety-net-eligible-services" TargetMode="External"/><Relationship Id="rId7" Type="http://schemas.openxmlformats.org/officeDocument/2006/relationships/hyperlink" Target="https://www.mass.gov/info-details/information-about-hsn-provider-guides-and-billing-updates" TargetMode="External"/><Relationship Id="rId2" Type="http://schemas.openxmlformats.org/officeDocument/2006/relationships/slideLayout" Target="../slideLayouts/slideLayout2.xml"/><Relationship Id="rId1" Type="http://schemas.openxmlformats.org/officeDocument/2006/relationships/tags" Target="../tags/tag43.xml"/><Relationship Id="rId6" Type="http://schemas.openxmlformats.org/officeDocument/2006/relationships/hyperlink" Target="https://www.mass.gov/info-details/learn-about-hsn-inet" TargetMode="External"/><Relationship Id="rId5" Type="http://schemas.openxmlformats.org/officeDocument/2006/relationships/hyperlink" Target="https://www.mass.gov/doc/hsn-chc-billable-procedure-codes/download" TargetMode="External"/><Relationship Id="rId4" Type="http://schemas.openxmlformats.org/officeDocument/2006/relationships/hyperlink" Target="https://www.mass.gov/regulations/101-CMR-61400-health-safety-net-payments-and-funding" TargetMode="Externa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fo-details/masshealth-dental-program-updates" TargetMode="Externa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4.xml.rels><?xml version="1.0" encoding="UTF-8" standalone="yes"?>
<Relationships xmlns="http://schemas.openxmlformats.org/package/2006/relationships"><Relationship Id="rId2" Type="http://schemas.openxmlformats.org/officeDocument/2006/relationships/hyperlink" Target="https://www.mass.gov/doc/administrative-bulletin-25-24-101-cmr-61300-health-safety-net-eligible-services101-cmr-61400-health-safety-net-payments-and-funding-temporary-suspension-of-dental-prior-authorization-requirements-for-health-safety-net-effective-october-17-2025-0/downloa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42.xml"/><Relationship Id="rId6" Type="http://schemas.openxmlformats.org/officeDocument/2006/relationships/image" Target="../media/image13.png"/><Relationship Id="rId5" Type="http://schemas.openxmlformats.org/officeDocument/2006/relationships/image" Target="../media/image12.emf"/><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DF832-8C9E-4772-9F20-08A3412E520A}"/>
              </a:ext>
            </a:extLst>
          </p:cNvPr>
          <p:cNvSpPr>
            <a:spLocks noGrp="1"/>
          </p:cNvSpPr>
          <p:nvPr>
            <p:ph type="ctrTitle"/>
          </p:nvPr>
        </p:nvSpPr>
        <p:spPr>
          <a:xfrm>
            <a:off x="1799331" y="1972938"/>
            <a:ext cx="5395466" cy="2151388"/>
          </a:xfrm>
        </p:spPr>
        <p:txBody>
          <a:bodyPr/>
          <a:lstStyle/>
          <a:p>
            <a:pPr algn="ctr">
              <a:spcBef>
                <a:spcPts val="1800"/>
              </a:spcBef>
            </a:pPr>
            <a:r>
              <a:rPr lang="en-US" dirty="0">
                <a:latin typeface="+mj-lt"/>
                <a:cs typeface="Arial"/>
              </a:rPr>
              <a:t>Health Safety Net</a:t>
            </a:r>
            <a:br>
              <a:rPr lang="en-US" dirty="0">
                <a:latin typeface="+mj-lt"/>
                <a:cs typeface="Arial"/>
              </a:rPr>
            </a:br>
            <a:r>
              <a:rPr lang="en-US" sz="3200" dirty="0">
                <a:latin typeface="+mj-lt"/>
                <a:cs typeface="Arial"/>
              </a:rPr>
              <a:t>Information and Updates</a:t>
            </a:r>
            <a:br>
              <a:rPr lang="en-US" sz="3200" dirty="0">
                <a:latin typeface="+mj-lt"/>
                <a:cs typeface="Arial"/>
              </a:rPr>
            </a:br>
            <a:r>
              <a:rPr lang="en-US" sz="3200" dirty="0">
                <a:latin typeface="+mj-lt"/>
                <a:cs typeface="Arial"/>
              </a:rPr>
              <a:t>Winter 2026</a:t>
            </a:r>
          </a:p>
        </p:txBody>
      </p:sp>
      <p:pic>
        <p:nvPicPr>
          <p:cNvPr id="5" name="Picture 4" descr="MassHealth Logo. ">
            <a:extLst>
              <a:ext uri="{FF2B5EF4-FFF2-40B4-BE49-F238E27FC236}">
                <a16:creationId xmlns:a16="http://schemas.microsoft.com/office/drawing/2014/main" id="{F17C4BA0-9E92-90B7-8AC9-6CE913C793EF}"/>
              </a:ext>
            </a:extLst>
          </p:cNvPr>
          <p:cNvPicPr>
            <a:picLocks noChangeAspect="1"/>
          </p:cNvPicPr>
          <p:nvPr/>
        </p:nvPicPr>
        <p:blipFill>
          <a:blip r:embed="rId3"/>
          <a:stretch>
            <a:fillRect/>
          </a:stretch>
        </p:blipFill>
        <p:spPr>
          <a:xfrm>
            <a:off x="306204" y="293852"/>
            <a:ext cx="2210939" cy="1115412"/>
          </a:xfrm>
          <a:prstGeom prst="rect">
            <a:avLst/>
          </a:prstGeom>
        </p:spPr>
      </p:pic>
      <p:sp>
        <p:nvSpPr>
          <p:cNvPr id="4" name="Slide Number Placeholder 3">
            <a:extLst>
              <a:ext uri="{FF2B5EF4-FFF2-40B4-BE49-F238E27FC236}">
                <a16:creationId xmlns:a16="http://schemas.microsoft.com/office/drawing/2014/main" id="{474D0CBB-837C-443E-933C-54A144031D23}"/>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815A0231-9940-4863-B13E-2164784B5DAF}" type="slidenum">
              <a:rPr lang="en-US" altLang="en-US" smtClean="0"/>
              <a:pPr>
                <a:defRPr/>
              </a:pPr>
              <a:t>1</a:t>
            </a:fld>
            <a:endParaRPr lang="en-US" altLang="en-US"/>
          </a:p>
        </p:txBody>
      </p:sp>
    </p:spTree>
    <p:custDataLst>
      <p:tags r:id="rId1"/>
    </p:custDataLst>
    <p:extLst>
      <p:ext uri="{BB962C8B-B14F-4D97-AF65-F5344CB8AC3E}">
        <p14:creationId xmlns:p14="http://schemas.microsoft.com/office/powerpoint/2010/main" val="3936184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DC5B-28DC-0AC1-18D0-503642B7876F}"/>
              </a:ext>
            </a:extLst>
          </p:cNvPr>
          <p:cNvSpPr>
            <a:spLocks noGrp="1"/>
          </p:cNvSpPr>
          <p:nvPr>
            <p:ph type="title"/>
          </p:nvPr>
        </p:nvSpPr>
        <p:spPr>
          <a:xfrm>
            <a:off x="174947" y="234867"/>
            <a:ext cx="8661322" cy="626779"/>
          </a:xfrm>
        </p:spPr>
        <p:txBody>
          <a:bodyPr/>
          <a:lstStyle/>
          <a:p>
            <a:r>
              <a:rPr lang="en-US" sz="3000" dirty="0"/>
              <a:t>Health Safety Net (HSN): Pharmacy Changes</a:t>
            </a:r>
          </a:p>
        </p:txBody>
      </p:sp>
      <p:sp>
        <p:nvSpPr>
          <p:cNvPr id="3" name="Text Placeholder 2">
            <a:extLst>
              <a:ext uri="{FF2B5EF4-FFF2-40B4-BE49-F238E27FC236}">
                <a16:creationId xmlns:a16="http://schemas.microsoft.com/office/drawing/2014/main" id="{81E7A8F6-5B74-903C-A41E-E0B8DBE8E0FE}"/>
              </a:ext>
            </a:extLst>
          </p:cNvPr>
          <p:cNvSpPr>
            <a:spLocks noGrp="1"/>
          </p:cNvSpPr>
          <p:nvPr>
            <p:ph type="body" sz="quarter" idx="12"/>
          </p:nvPr>
        </p:nvSpPr>
        <p:spPr>
          <a:xfrm>
            <a:off x="351693" y="1066802"/>
            <a:ext cx="8484576" cy="4093428"/>
          </a:xfrm>
        </p:spPr>
        <p:txBody>
          <a:bodyPr/>
          <a:lstStyle/>
          <a:p>
            <a:r>
              <a:rPr lang="en-US" sz="1800" b="1" dirty="0"/>
              <a:t>Historically:</a:t>
            </a:r>
            <a:r>
              <a:rPr lang="en-US" sz="1800" dirty="0"/>
              <a:t> Reimbursable HSN pharmacy services largely matched the MassHealth formulary as listed on the MassHealth Drug List (MHDL). MassHealth covers all drugs that participate in the Medicaid Drug Rebate Program.  </a:t>
            </a:r>
          </a:p>
          <a:p>
            <a:pPr>
              <a:spcBef>
                <a:spcPts val="1800"/>
              </a:spcBef>
            </a:pPr>
            <a:r>
              <a:rPr lang="en-US" sz="1800" b="1" dirty="0"/>
              <a:t>Effective January 12, 2026, reimbursable HSN pharmacy services no longer match MassHealth.  </a:t>
            </a:r>
          </a:p>
          <a:p>
            <a:pPr marL="285750" indent="-285750">
              <a:spcBef>
                <a:spcPts val="1200"/>
              </a:spcBef>
              <a:buFont typeface="Arial" panose="020B0604020202020204" pitchFamily="34" charset="0"/>
              <a:buChar char="•"/>
            </a:pPr>
            <a:r>
              <a:rPr lang="en-US" sz="1800" dirty="0"/>
              <a:t>Reimbursable medications are largely generic, allowing the Commonwealth to maintain access to cost-effective care, while ensuring the long-term sustainability of the HSN program. </a:t>
            </a:r>
          </a:p>
          <a:p>
            <a:pPr>
              <a:spcBef>
                <a:spcPts val="1800"/>
              </a:spcBef>
            </a:pPr>
            <a:r>
              <a:rPr lang="en-US" sz="1800" b="1" dirty="0"/>
              <a:t>Rationale:</a:t>
            </a:r>
            <a:r>
              <a:rPr lang="en-US" sz="1800" dirty="0"/>
              <a:t> Significant HSN shortfall. Significant uncertainty ahead given anticipated federal changes to health coverage. </a:t>
            </a:r>
          </a:p>
          <a:p>
            <a:pPr marL="285750" indent="-285750">
              <a:spcBef>
                <a:spcPts val="1200"/>
              </a:spcBef>
              <a:buFont typeface="Arial" panose="020B0604020202020204" pitchFamily="34" charset="0"/>
              <a:buChar char="•"/>
            </a:pPr>
            <a:r>
              <a:rPr lang="en-US" sz="1800" dirty="0"/>
              <a:t>Reducing pharmacy expenditures while maintaining access to cost-effective care is critical to maintaining the sustainability of the HSN program. </a:t>
            </a:r>
            <a:endParaRPr lang="en-US" dirty="0"/>
          </a:p>
        </p:txBody>
      </p:sp>
    </p:spTree>
    <p:extLst>
      <p:ext uri="{BB962C8B-B14F-4D97-AF65-F5344CB8AC3E}">
        <p14:creationId xmlns:p14="http://schemas.microsoft.com/office/powerpoint/2010/main" val="965050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94516-2C9E-1C21-716E-832A1622FC4A}"/>
              </a:ext>
            </a:extLst>
          </p:cNvPr>
          <p:cNvSpPr>
            <a:spLocks noGrp="1"/>
          </p:cNvSpPr>
          <p:nvPr>
            <p:ph type="title"/>
          </p:nvPr>
        </p:nvSpPr>
        <p:spPr>
          <a:xfrm>
            <a:off x="313318" y="215656"/>
            <a:ext cx="7886700" cy="923330"/>
          </a:xfrm>
        </p:spPr>
        <p:txBody>
          <a:bodyPr/>
          <a:lstStyle/>
          <a:p>
            <a:r>
              <a:rPr lang="en-US" sz="3000" dirty="0"/>
              <a:t>Health Safety Net (HSN): Recent Pharmacy Changes</a:t>
            </a:r>
          </a:p>
        </p:txBody>
      </p:sp>
      <p:graphicFrame>
        <p:nvGraphicFramePr>
          <p:cNvPr id="8" name="Content Placeholder 7">
            <a:extLst>
              <a:ext uri="{FF2B5EF4-FFF2-40B4-BE49-F238E27FC236}">
                <a16:creationId xmlns:a16="http://schemas.microsoft.com/office/drawing/2014/main" id="{B0F980CC-ECF3-8549-5485-9F84E294426F}"/>
              </a:ext>
            </a:extLst>
          </p:cNvPr>
          <p:cNvGraphicFramePr>
            <a:graphicFrameLocks noGrp="1"/>
          </p:cNvGraphicFramePr>
          <p:nvPr>
            <p:ph sz="half" idx="2"/>
            <p:extLst>
              <p:ext uri="{D42A27DB-BD31-4B8C-83A1-F6EECF244321}">
                <p14:modId xmlns:p14="http://schemas.microsoft.com/office/powerpoint/2010/main" val="3166321488"/>
              </p:ext>
            </p:extLst>
          </p:nvPr>
        </p:nvGraphicFramePr>
        <p:xfrm>
          <a:off x="313318" y="1212171"/>
          <a:ext cx="4786220" cy="4822825"/>
        </p:xfrm>
        <a:graphic>
          <a:graphicData uri="http://schemas.openxmlformats.org/drawingml/2006/table">
            <a:tbl>
              <a:tblPr firstRow="1" bandRow="1">
                <a:tableStyleId>{5C22544A-7EE6-4342-B048-85BDC9FD1C3A}</a:tableStyleId>
              </a:tblPr>
              <a:tblGrid>
                <a:gridCol w="4786220">
                  <a:extLst>
                    <a:ext uri="{9D8B030D-6E8A-4147-A177-3AD203B41FA5}">
                      <a16:colId xmlns:a16="http://schemas.microsoft.com/office/drawing/2014/main" val="1201368577"/>
                    </a:ext>
                  </a:extLst>
                </a:gridCol>
              </a:tblGrid>
              <a:tr h="370840">
                <a:tc>
                  <a:txBody>
                    <a:bodyPr/>
                    <a:lstStyle/>
                    <a:p>
                      <a:r>
                        <a:rPr lang="en-US" sz="1800" dirty="0">
                          <a:solidFill>
                            <a:schemeClr val="tx1"/>
                          </a:solidFill>
                          <a:latin typeface="+mj-lt"/>
                        </a:rPr>
                        <a:t>Generally reimbursable </a:t>
                      </a:r>
                      <a:r>
                        <a:rPr lang="en-US" sz="1800" u="sng" dirty="0">
                          <a:solidFill>
                            <a:schemeClr val="tx1"/>
                          </a:solidFill>
                          <a:latin typeface="+mj-lt"/>
                        </a:rPr>
                        <a:t>without PA</a:t>
                      </a:r>
                      <a:r>
                        <a:rPr lang="en-US" sz="1800" dirty="0">
                          <a:solidFill>
                            <a:schemeClr val="tx1"/>
                          </a:solidFill>
                          <a:latin typeface="+mj-lt"/>
                        </a:rPr>
                        <a:t>:</a:t>
                      </a:r>
                    </a:p>
                  </a:txBody>
                  <a:tcPr>
                    <a:solidFill>
                      <a:srgbClr val="5E8BFF"/>
                    </a:solidFill>
                  </a:tcPr>
                </a:tc>
                <a:extLst>
                  <a:ext uri="{0D108BD9-81ED-4DB2-BD59-A6C34878D82A}">
                    <a16:rowId xmlns:a16="http://schemas.microsoft.com/office/drawing/2014/main" val="1270578455"/>
                  </a:ext>
                </a:extLst>
              </a:tr>
              <a:tr h="370840">
                <a:tc>
                  <a:txBody>
                    <a:bodyPr/>
                    <a:lstStyle/>
                    <a:p>
                      <a:pPr marL="285750" indent="-285750">
                        <a:lnSpc>
                          <a:spcPts val="2300"/>
                        </a:lnSpc>
                        <a:buFont typeface="Arial" panose="020B0604020202020204" pitchFamily="34" charset="0"/>
                        <a:buChar char="•"/>
                      </a:pPr>
                      <a:r>
                        <a:rPr lang="en-US" sz="1800" dirty="0"/>
                        <a:t>Generic medications (including unbranded biosimilars)</a:t>
                      </a:r>
                    </a:p>
                    <a:p>
                      <a:pPr marL="285750" indent="-285750">
                        <a:lnSpc>
                          <a:spcPts val="2300"/>
                        </a:lnSpc>
                        <a:buFont typeface="Arial" panose="020B0604020202020204" pitchFamily="34" charset="0"/>
                        <a:buChar char="•"/>
                      </a:pPr>
                      <a:r>
                        <a:rPr lang="en-US" sz="1800" dirty="0"/>
                        <a:t>Select brand name medications including: </a:t>
                      </a:r>
                    </a:p>
                    <a:p>
                      <a:pPr marL="635573" lvl="1" indent="-285750">
                        <a:lnSpc>
                          <a:spcPts val="2300"/>
                        </a:lnSpc>
                        <a:buFont typeface="Arial" panose="020B0604020202020204" pitchFamily="34" charset="0"/>
                        <a:buChar char="•"/>
                      </a:pPr>
                      <a:r>
                        <a:rPr lang="en-US" sz="1800" dirty="0"/>
                        <a:t>Most drugs on the MassHealth Brand Preferred Over Generic List (BOGL)*</a:t>
                      </a:r>
                    </a:p>
                    <a:p>
                      <a:pPr marL="635573" lvl="1" indent="-285750">
                        <a:lnSpc>
                          <a:spcPts val="2300"/>
                        </a:lnSpc>
                        <a:buFont typeface="Arial" panose="020B0604020202020204" pitchFamily="34" charset="0"/>
                        <a:buChar char="•"/>
                      </a:pPr>
                      <a:r>
                        <a:rPr lang="en-US" sz="1800" dirty="0"/>
                        <a:t>Brand antiretrovirals with no generic equivalent</a:t>
                      </a:r>
                    </a:p>
                    <a:p>
                      <a:pPr marL="285750" indent="-285750">
                        <a:lnSpc>
                          <a:spcPts val="2300"/>
                        </a:lnSpc>
                        <a:buFont typeface="Arial" panose="020B0604020202020204" pitchFamily="34" charset="0"/>
                        <a:buChar char="•"/>
                      </a:pPr>
                      <a:r>
                        <a:rPr lang="en-US" sz="1800" dirty="0"/>
                        <a:t>Select non-drug products </a:t>
                      </a:r>
                      <a:r>
                        <a:rPr lang="en-US" sz="1800" i="1" dirty="0"/>
                        <a:t>(i.e., alcohol swabs, lancets, pens needles, syringes, urine glucose test strips, ketone test strips)</a:t>
                      </a:r>
                    </a:p>
                    <a:p>
                      <a:pPr marL="285750" indent="-285750">
                        <a:lnSpc>
                          <a:spcPts val="2300"/>
                        </a:lnSpc>
                        <a:buFont typeface="Arial" panose="020B0604020202020204" pitchFamily="34" charset="0"/>
                        <a:buChar char="•"/>
                      </a:pPr>
                      <a:r>
                        <a:rPr lang="en-US" sz="1800" dirty="0"/>
                        <a:t>Preferred diabetes test strips within quantity limits</a:t>
                      </a:r>
                    </a:p>
                    <a:p>
                      <a:pPr marL="285750" indent="-285750">
                        <a:lnSpc>
                          <a:spcPts val="2300"/>
                        </a:lnSpc>
                        <a:buFont typeface="Arial" panose="020B0604020202020204" pitchFamily="34" charset="0"/>
                        <a:buChar char="•"/>
                      </a:pPr>
                      <a:r>
                        <a:rPr lang="en-US" sz="1800" dirty="0"/>
                        <a:t>Vaccines</a:t>
                      </a:r>
                    </a:p>
                    <a:p>
                      <a:pPr>
                        <a:lnSpc>
                          <a:spcPts val="2300"/>
                        </a:lnSpc>
                      </a:pPr>
                      <a:r>
                        <a:rPr lang="en-US" sz="1800" dirty="0"/>
                        <a:t>*</a:t>
                      </a:r>
                      <a:r>
                        <a:rPr lang="en-US" sz="1800" i="1" dirty="0"/>
                        <a:t>Exceptions apply, subject to change </a:t>
                      </a:r>
                    </a:p>
                  </a:txBody>
                  <a:tcPr>
                    <a:solidFill>
                      <a:srgbClr val="D2DAFF"/>
                    </a:solidFill>
                  </a:tcPr>
                </a:tc>
                <a:extLst>
                  <a:ext uri="{0D108BD9-81ED-4DB2-BD59-A6C34878D82A}">
                    <a16:rowId xmlns:a16="http://schemas.microsoft.com/office/drawing/2014/main" val="4137930054"/>
                  </a:ext>
                </a:extLst>
              </a:tr>
            </a:tbl>
          </a:graphicData>
        </a:graphic>
      </p:graphicFrame>
      <p:graphicFrame>
        <p:nvGraphicFramePr>
          <p:cNvPr id="11" name="Content Placeholder 10">
            <a:extLst>
              <a:ext uri="{FF2B5EF4-FFF2-40B4-BE49-F238E27FC236}">
                <a16:creationId xmlns:a16="http://schemas.microsoft.com/office/drawing/2014/main" id="{47D8F575-BCAE-B9F0-BB0D-7A8FB4978A99}"/>
              </a:ext>
            </a:extLst>
          </p:cNvPr>
          <p:cNvGraphicFramePr>
            <a:graphicFrameLocks noGrp="1"/>
          </p:cNvGraphicFramePr>
          <p:nvPr>
            <p:ph sz="quarter" idx="4"/>
            <p:extLst>
              <p:ext uri="{D42A27DB-BD31-4B8C-83A1-F6EECF244321}">
                <p14:modId xmlns:p14="http://schemas.microsoft.com/office/powerpoint/2010/main" val="3640354353"/>
              </p:ext>
            </p:extLst>
          </p:nvPr>
        </p:nvGraphicFramePr>
        <p:xfrm>
          <a:off x="5203854" y="1212171"/>
          <a:ext cx="3773092" cy="4822825"/>
        </p:xfrm>
        <a:graphic>
          <a:graphicData uri="http://schemas.openxmlformats.org/drawingml/2006/table">
            <a:tbl>
              <a:tblPr firstRow="1" bandRow="1">
                <a:tableStyleId>{5C22544A-7EE6-4342-B048-85BDC9FD1C3A}</a:tableStyleId>
              </a:tblPr>
              <a:tblGrid>
                <a:gridCol w="3773092">
                  <a:extLst>
                    <a:ext uri="{9D8B030D-6E8A-4147-A177-3AD203B41FA5}">
                      <a16:colId xmlns:a16="http://schemas.microsoft.com/office/drawing/2014/main" val="2294011999"/>
                    </a:ext>
                  </a:extLst>
                </a:gridCol>
              </a:tblGrid>
              <a:tr h="370840">
                <a:tc>
                  <a:txBody>
                    <a:bodyPr/>
                    <a:lstStyle/>
                    <a:p>
                      <a:r>
                        <a:rPr lang="en-US" sz="1800" dirty="0">
                          <a:solidFill>
                            <a:schemeClr val="tx1"/>
                          </a:solidFill>
                        </a:rPr>
                        <a:t>Generally reimbursable </a:t>
                      </a:r>
                      <a:r>
                        <a:rPr lang="en-US" sz="1800" u="sng" dirty="0">
                          <a:solidFill>
                            <a:schemeClr val="tx1"/>
                          </a:solidFill>
                        </a:rPr>
                        <a:t>with PA</a:t>
                      </a:r>
                      <a:r>
                        <a:rPr lang="en-US" sz="1800" dirty="0">
                          <a:solidFill>
                            <a:schemeClr val="tx1"/>
                          </a:solidFill>
                        </a:rPr>
                        <a:t>:</a:t>
                      </a:r>
                    </a:p>
                  </a:txBody>
                  <a:tcPr>
                    <a:solidFill>
                      <a:srgbClr val="5E8BFF"/>
                    </a:solidFill>
                  </a:tcPr>
                </a:tc>
                <a:extLst>
                  <a:ext uri="{0D108BD9-81ED-4DB2-BD59-A6C34878D82A}">
                    <a16:rowId xmlns:a16="http://schemas.microsoft.com/office/drawing/2014/main" val="1059050235"/>
                  </a:ext>
                </a:extLst>
              </a:tr>
              <a:tr h="370840">
                <a:tc>
                  <a:txBody>
                    <a:bodyPr/>
                    <a:lstStyle/>
                    <a:p>
                      <a:pPr marL="285750" indent="-285750">
                        <a:lnSpc>
                          <a:spcPts val="2300"/>
                        </a:lnSpc>
                        <a:buFont typeface="Arial" panose="020B0604020202020204" pitchFamily="34" charset="0"/>
                        <a:buChar char="•"/>
                      </a:pPr>
                      <a:r>
                        <a:rPr lang="en-US" sz="1800" dirty="0"/>
                        <a:t>Preferred non-drug products (e.g., continuous glucose monitors, continuous subcutaneous insulin infusion devices)</a:t>
                      </a:r>
                    </a:p>
                    <a:p>
                      <a:pPr marL="285750" indent="-285750">
                        <a:lnSpc>
                          <a:spcPts val="2300"/>
                        </a:lnSpc>
                        <a:buFont typeface="Arial" panose="020B0604020202020204" pitchFamily="34" charset="0"/>
                        <a:buChar char="•"/>
                      </a:pPr>
                      <a:r>
                        <a:rPr lang="en-US" sz="1800" dirty="0"/>
                        <a:t>Brand medications not listed on the MassHealth BOGL</a:t>
                      </a:r>
                    </a:p>
                    <a:p>
                      <a:pPr marL="285750" indent="-285750">
                        <a:lnSpc>
                          <a:spcPts val="2300"/>
                        </a:lnSpc>
                        <a:buFont typeface="Arial" panose="020B0604020202020204" pitchFamily="34" charset="0"/>
                        <a:buChar char="•"/>
                      </a:pPr>
                      <a:r>
                        <a:rPr lang="en-US" sz="1800" dirty="0"/>
                        <a:t>Other medications when clinically necessary</a:t>
                      </a:r>
                    </a:p>
                    <a:p>
                      <a:pPr marL="285750" indent="-285750">
                        <a:lnSpc>
                          <a:spcPts val="2300"/>
                        </a:lnSpc>
                        <a:buFont typeface="Arial" panose="020B0604020202020204" pitchFamily="34" charset="0"/>
                        <a:buChar char="•"/>
                      </a:pPr>
                      <a:endParaRPr lang="en-US" sz="1800" dirty="0"/>
                    </a:p>
                    <a:p>
                      <a:pPr marL="285750" indent="-285750">
                        <a:lnSpc>
                          <a:spcPts val="2300"/>
                        </a:lnSpc>
                        <a:buFont typeface="Arial" panose="020B0604020202020204" pitchFamily="34" charset="0"/>
                        <a:buChar char="•"/>
                      </a:pPr>
                      <a:endParaRPr lang="en-US" sz="1800" dirty="0"/>
                    </a:p>
                    <a:p>
                      <a:pPr marL="285750" indent="-285750">
                        <a:lnSpc>
                          <a:spcPts val="2300"/>
                        </a:lnSpc>
                        <a:buFont typeface="Arial" panose="020B0604020202020204" pitchFamily="34" charset="0"/>
                        <a:buChar char="•"/>
                      </a:pPr>
                      <a:endParaRPr lang="en-US" sz="1800" dirty="0"/>
                    </a:p>
                    <a:p>
                      <a:pPr marL="285750" indent="-285750">
                        <a:lnSpc>
                          <a:spcPts val="2300"/>
                        </a:lnSpc>
                        <a:buFont typeface="Arial" panose="020B0604020202020204" pitchFamily="34" charset="0"/>
                        <a:buChar char="•"/>
                      </a:pPr>
                      <a:endParaRPr lang="en-US" sz="1800" dirty="0"/>
                    </a:p>
                    <a:p>
                      <a:pPr marL="285750" indent="-285750">
                        <a:lnSpc>
                          <a:spcPts val="2300"/>
                        </a:lnSpc>
                        <a:buFont typeface="Arial" panose="020B0604020202020204" pitchFamily="34" charset="0"/>
                        <a:buChar char="•"/>
                      </a:pPr>
                      <a:endParaRPr lang="en-US" sz="1800" dirty="0"/>
                    </a:p>
                    <a:p>
                      <a:pPr marL="285750" indent="-285750">
                        <a:lnSpc>
                          <a:spcPts val="2300"/>
                        </a:lnSpc>
                        <a:buFont typeface="Arial" panose="020B0604020202020204" pitchFamily="34" charset="0"/>
                        <a:buChar char="•"/>
                      </a:pPr>
                      <a:endParaRPr lang="en-US" sz="1800" dirty="0"/>
                    </a:p>
                  </a:txBody>
                  <a:tcPr>
                    <a:solidFill>
                      <a:srgbClr val="D2DAFF"/>
                    </a:solidFill>
                  </a:tcPr>
                </a:tc>
                <a:extLst>
                  <a:ext uri="{0D108BD9-81ED-4DB2-BD59-A6C34878D82A}">
                    <a16:rowId xmlns:a16="http://schemas.microsoft.com/office/drawing/2014/main" val="2701311217"/>
                  </a:ext>
                </a:extLst>
              </a:tr>
            </a:tbl>
          </a:graphicData>
        </a:graphic>
      </p:graphicFrame>
      <p:sp>
        <p:nvSpPr>
          <p:cNvPr id="5" name="Text Placeholder 4">
            <a:extLst>
              <a:ext uri="{FF2B5EF4-FFF2-40B4-BE49-F238E27FC236}">
                <a16:creationId xmlns:a16="http://schemas.microsoft.com/office/drawing/2014/main" id="{062BB9CB-6E4C-B5DC-964B-50D40593F906}"/>
              </a:ext>
            </a:extLst>
          </p:cNvPr>
          <p:cNvSpPr>
            <a:spLocks noGrp="1"/>
          </p:cNvSpPr>
          <p:nvPr>
            <p:ph type="body" sz="quarter" idx="3"/>
          </p:nvPr>
        </p:nvSpPr>
        <p:spPr>
          <a:xfrm>
            <a:off x="202223" y="6021915"/>
            <a:ext cx="8774723" cy="553998"/>
          </a:xfrm>
        </p:spPr>
        <p:txBody>
          <a:bodyPr/>
          <a:lstStyle/>
          <a:p>
            <a:r>
              <a:rPr lang="en-US" b="0" dirty="0"/>
              <a:t>Over 80% of historical HSN claims would have been reimbursable and paid without PA under the new formulary.</a:t>
            </a:r>
            <a:endParaRPr lang="en-US" dirty="0"/>
          </a:p>
        </p:txBody>
      </p:sp>
    </p:spTree>
    <p:extLst>
      <p:ext uri="{BB962C8B-B14F-4D97-AF65-F5344CB8AC3E}">
        <p14:creationId xmlns:p14="http://schemas.microsoft.com/office/powerpoint/2010/main" val="455361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37882-5DD4-290A-659A-249C94A367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BF6F98-0586-E4C2-4C40-BE0FA9DF177B}"/>
              </a:ext>
            </a:extLst>
          </p:cNvPr>
          <p:cNvSpPr>
            <a:spLocks noGrp="1"/>
          </p:cNvSpPr>
          <p:nvPr>
            <p:ph type="title"/>
          </p:nvPr>
        </p:nvSpPr>
        <p:spPr>
          <a:xfrm>
            <a:off x="174947" y="234867"/>
            <a:ext cx="8359453" cy="512479"/>
          </a:xfrm>
        </p:spPr>
        <p:txBody>
          <a:bodyPr/>
          <a:lstStyle/>
          <a:p>
            <a:r>
              <a:rPr lang="en-US" sz="3000" dirty="0"/>
              <a:t>HSN Pharmacy Coverage: Branded Products</a:t>
            </a:r>
          </a:p>
        </p:txBody>
      </p:sp>
      <p:sp>
        <p:nvSpPr>
          <p:cNvPr id="5" name="TextBox 4">
            <a:extLst>
              <a:ext uri="{FF2B5EF4-FFF2-40B4-BE49-F238E27FC236}">
                <a16:creationId xmlns:a16="http://schemas.microsoft.com/office/drawing/2014/main" id="{41678107-6CCC-FF85-D6CF-C2C696FF1543}"/>
              </a:ext>
            </a:extLst>
          </p:cNvPr>
          <p:cNvSpPr txBox="1"/>
          <p:nvPr/>
        </p:nvSpPr>
        <p:spPr>
          <a:xfrm>
            <a:off x="174947" y="893858"/>
            <a:ext cx="8359453" cy="369332"/>
          </a:xfrm>
          <a:prstGeom prst="rect">
            <a:avLst/>
          </a:prstGeom>
          <a:solidFill>
            <a:srgbClr val="5E8BFF"/>
          </a:solidFill>
        </p:spPr>
        <p:txBody>
          <a:bodyPr wrap="square" rtlCol="0">
            <a:spAutoFit/>
          </a:bodyPr>
          <a:lstStyle/>
          <a:p>
            <a:r>
              <a:rPr lang="en-US" sz="1800" dirty="0">
                <a:solidFill>
                  <a:schemeClr val="tx1"/>
                </a:solidFill>
              </a:rPr>
              <a:t>Branded medications not on MassHealth BOGL now require PA: </a:t>
            </a:r>
          </a:p>
        </p:txBody>
      </p:sp>
      <p:sp>
        <p:nvSpPr>
          <p:cNvPr id="3" name="Text Placeholder 2">
            <a:extLst>
              <a:ext uri="{FF2B5EF4-FFF2-40B4-BE49-F238E27FC236}">
                <a16:creationId xmlns:a16="http://schemas.microsoft.com/office/drawing/2014/main" id="{5D01FDDE-BEF3-8309-E79B-F92333DA2033}"/>
              </a:ext>
            </a:extLst>
          </p:cNvPr>
          <p:cNvSpPr>
            <a:spLocks noGrp="1"/>
          </p:cNvSpPr>
          <p:nvPr>
            <p:ph type="body" sz="quarter" idx="12"/>
          </p:nvPr>
        </p:nvSpPr>
        <p:spPr>
          <a:xfrm>
            <a:off x="254978" y="1409702"/>
            <a:ext cx="8359454" cy="5001369"/>
          </a:xfrm>
        </p:spPr>
        <p:txBody>
          <a:bodyPr/>
          <a:lstStyle/>
          <a:p>
            <a:r>
              <a:rPr lang="en-US" sz="1800" u="sng" dirty="0"/>
              <a:t>Branded medications will require PA looking for the following</a:t>
            </a:r>
            <a:r>
              <a:rPr lang="en-US" sz="1800" dirty="0"/>
              <a:t>:</a:t>
            </a:r>
          </a:p>
          <a:p>
            <a:pPr marL="342900" indent="-342900">
              <a:spcBef>
                <a:spcPts val="600"/>
              </a:spcBef>
              <a:buFont typeface="+mj-lt"/>
              <a:buAutoNum type="arabicPeriod"/>
            </a:pPr>
            <a:r>
              <a:rPr lang="en-US" sz="1800" dirty="0"/>
              <a:t>One of the following:</a:t>
            </a:r>
          </a:p>
          <a:p>
            <a:pPr marL="491090" lvl="1" indent="-342900">
              <a:spcBef>
                <a:spcPts val="600"/>
              </a:spcBef>
              <a:buSzPct val="100000"/>
              <a:buFont typeface="+mj-lt"/>
              <a:buAutoNum type="alphaLcPeriod"/>
            </a:pPr>
            <a:r>
              <a:rPr lang="en-US" sz="1800" dirty="0"/>
              <a:t>Manufacturer does not offer a patient assistance program (PAP) or patient is ineligible for PAP </a:t>
            </a:r>
            <a:r>
              <a:rPr lang="en-US" sz="1800" i="1" dirty="0"/>
              <a:t>(must document reason for ineligibility) </a:t>
            </a:r>
          </a:p>
          <a:p>
            <a:pPr marL="491090" lvl="1" indent="-342900">
              <a:spcBef>
                <a:spcPts val="600"/>
              </a:spcBef>
              <a:buSzPct val="100000"/>
              <a:buFont typeface="+mj-lt"/>
              <a:buAutoNum type="alphaLcPeriod"/>
            </a:pPr>
            <a:r>
              <a:rPr lang="en-US" sz="1800" dirty="0"/>
              <a:t>Documentation of submission to PAP but decision is pending </a:t>
            </a:r>
          </a:p>
          <a:p>
            <a:pPr marL="491090" lvl="1" indent="-342900">
              <a:spcBef>
                <a:spcPts val="600"/>
              </a:spcBef>
              <a:buSzPct val="100000"/>
              <a:buFont typeface="+mj-lt"/>
              <a:buAutoNum type="alphaLcPeriod"/>
            </a:pPr>
            <a:r>
              <a:rPr lang="en-US" sz="1800" dirty="0"/>
              <a:t>Documentation that coverage through PAP has been denied</a:t>
            </a:r>
          </a:p>
          <a:p>
            <a:pPr marL="342900" indent="-342900">
              <a:spcBef>
                <a:spcPts val="600"/>
              </a:spcBef>
              <a:buFont typeface="+mj-lt"/>
              <a:buAutoNum type="arabicPeriod"/>
            </a:pPr>
            <a:r>
              <a:rPr lang="en-US" sz="1800" dirty="0"/>
              <a:t>Appropriate diagnosis</a:t>
            </a:r>
          </a:p>
          <a:p>
            <a:pPr marL="342900" indent="-342900">
              <a:spcBef>
                <a:spcPts val="600"/>
              </a:spcBef>
              <a:buFont typeface="+mj-lt"/>
              <a:buAutoNum type="arabicPeriod"/>
            </a:pPr>
            <a:r>
              <a:rPr lang="en-US" sz="1800" dirty="0"/>
              <a:t>One of the following:</a:t>
            </a:r>
          </a:p>
          <a:p>
            <a:pPr marL="491090" lvl="1" indent="-342900">
              <a:spcBef>
                <a:spcPts val="600"/>
              </a:spcBef>
              <a:buSzPct val="100000"/>
              <a:buFont typeface="+mj-lt"/>
              <a:buAutoNum type="alphaLcPeriod"/>
            </a:pPr>
            <a:r>
              <a:rPr lang="en-US" sz="1800" dirty="0"/>
              <a:t>Trial with </a:t>
            </a:r>
            <a:r>
              <a:rPr lang="en-US" sz="1800" b="1" u="sng" dirty="0"/>
              <a:t>all</a:t>
            </a:r>
            <a:r>
              <a:rPr lang="en-US" sz="1800" dirty="0"/>
              <a:t> clinically appropriate reimbursable alternatives available without PA </a:t>
            </a:r>
          </a:p>
          <a:p>
            <a:pPr marL="491090" lvl="1" indent="-342900">
              <a:spcBef>
                <a:spcPts val="600"/>
              </a:spcBef>
              <a:buSzPct val="100000"/>
              <a:buFont typeface="+mj-lt"/>
              <a:buAutoNum type="alphaLcPeriod"/>
            </a:pPr>
            <a:r>
              <a:rPr lang="en-US" sz="1800" dirty="0"/>
              <a:t>Medical necessity for the branded agent instead of reimbursable alternatives</a:t>
            </a:r>
          </a:p>
          <a:p>
            <a:pPr>
              <a:spcBef>
                <a:spcPts val="600"/>
              </a:spcBef>
            </a:pPr>
            <a:r>
              <a:rPr lang="en-US" sz="1800" b="1" dirty="0"/>
              <a:t>Provisional approval </a:t>
            </a:r>
            <a:r>
              <a:rPr lang="en-US" sz="1800" i="1" dirty="0"/>
              <a:t>(while awaiting PAP decision): </a:t>
            </a:r>
            <a:r>
              <a:rPr lang="en-US" sz="1800" dirty="0"/>
              <a:t>one month, up to three times</a:t>
            </a:r>
          </a:p>
          <a:p>
            <a:pPr>
              <a:spcBef>
                <a:spcPts val="600"/>
              </a:spcBef>
            </a:pPr>
            <a:r>
              <a:rPr lang="en-US" sz="1800" b="1" dirty="0"/>
              <a:t>Initial Approval</a:t>
            </a:r>
            <a:r>
              <a:rPr lang="en-US" sz="1800" dirty="0"/>
              <a:t>: 6 months</a:t>
            </a:r>
          </a:p>
          <a:p>
            <a:pPr>
              <a:spcBef>
                <a:spcPts val="600"/>
              </a:spcBef>
            </a:pPr>
            <a:r>
              <a:rPr lang="en-US" sz="1800" b="1" dirty="0"/>
              <a:t>Recertification</a:t>
            </a:r>
            <a:r>
              <a:rPr lang="en-US" sz="1800" dirty="0"/>
              <a:t>: Require trials with all clinically appropriate covered alternatives or medical necessity for continued use of branded agent.</a:t>
            </a:r>
            <a:endParaRPr lang="en-US" dirty="0"/>
          </a:p>
        </p:txBody>
      </p:sp>
    </p:spTree>
    <p:extLst>
      <p:ext uri="{BB962C8B-B14F-4D97-AF65-F5344CB8AC3E}">
        <p14:creationId xmlns:p14="http://schemas.microsoft.com/office/powerpoint/2010/main" val="2909201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E9C3277-2407-01B7-F734-14624C32CECA}"/>
              </a:ext>
            </a:extLst>
          </p:cNvPr>
          <p:cNvSpPr txBox="1">
            <a:spLocks noGrp="1"/>
          </p:cNvSpPr>
          <p:nvPr>
            <p:ph type="title" idx="4294967295"/>
          </p:nvPr>
        </p:nvSpPr>
        <p:spPr bwMode="auto">
          <a:xfrm>
            <a:off x="460694" y="246401"/>
            <a:ext cx="5149531" cy="49244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685072" rtl="0" eaLnBrk="1" fontAlgn="base" hangingPunct="1">
              <a:spcBef>
                <a:spcPct val="0"/>
              </a:spcBef>
              <a:spcAft>
                <a:spcPct val="0"/>
              </a:spcAft>
              <a:tabLst>
                <a:tab pos="206493" algn="l"/>
              </a:tabLst>
              <a:defRPr sz="1425" b="1" baseline="0">
                <a:solidFill>
                  <a:srgbClr val="002060"/>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a:lstStyle>
          <a:p>
            <a:pPr marL="0" marR="0" lvl="0" indent="0" algn="l" defTabSz="685072" rtl="0" eaLnBrk="1" fontAlgn="base" latinLnBrk="0" hangingPunct="1">
              <a:lnSpc>
                <a:spcPct val="100000"/>
              </a:lnSpc>
              <a:spcBef>
                <a:spcPct val="0"/>
              </a:spcBef>
              <a:spcAft>
                <a:spcPct val="0"/>
              </a:spcAft>
              <a:buClrTx/>
              <a:buSzTx/>
              <a:buFontTx/>
              <a:buNone/>
              <a:tabLst>
                <a:tab pos="206493" algn="l"/>
              </a:tabLst>
              <a:defRPr/>
            </a:pPr>
            <a:r>
              <a:rPr kumimoji="0" lang="en-US" sz="3200" b="1" i="0" u="none" strike="noStrike" kern="0" cap="none" spc="0" normalizeH="0" baseline="0" noProof="0" dirty="0">
                <a:ln>
                  <a:noFill/>
                </a:ln>
                <a:solidFill>
                  <a:srgbClr val="002060"/>
                </a:solidFill>
                <a:effectLst/>
                <a:uLnTx/>
                <a:uFillTx/>
                <a:latin typeface="+mj-lt"/>
                <a:ea typeface="+mj-ea"/>
                <a:cs typeface="+mj-cs"/>
              </a:rPr>
              <a:t>Helpful Resources </a:t>
            </a:r>
          </a:p>
        </p:txBody>
      </p:sp>
      <p:sp>
        <p:nvSpPr>
          <p:cNvPr id="7" name="TextBox 6">
            <a:extLst>
              <a:ext uri="{FF2B5EF4-FFF2-40B4-BE49-F238E27FC236}">
                <a16:creationId xmlns:a16="http://schemas.microsoft.com/office/drawing/2014/main" id="{1D779942-C08E-E9B7-B649-B006594E91C0}"/>
              </a:ext>
            </a:extLst>
          </p:cNvPr>
          <p:cNvSpPr txBox="1"/>
          <p:nvPr/>
        </p:nvSpPr>
        <p:spPr>
          <a:xfrm>
            <a:off x="174946" y="892125"/>
            <a:ext cx="7508630" cy="369332"/>
          </a:xfrm>
          <a:prstGeom prst="rect">
            <a:avLst/>
          </a:prstGeom>
          <a:noFill/>
        </p:spPr>
        <p:txBody>
          <a:bodyPr wrap="square" rtlCol="0">
            <a:spAutoFit/>
          </a:bodyPr>
          <a:lstStyle/>
          <a:p>
            <a:r>
              <a:rPr lang="en-US" sz="1800" dirty="0">
                <a:solidFill>
                  <a:schemeClr val="tx1"/>
                </a:solidFill>
                <a:latin typeface="+mj-lt"/>
              </a:rPr>
              <a:t>New </a:t>
            </a:r>
            <a:r>
              <a:rPr lang="en-US" sz="1800" dirty="0">
                <a:solidFill>
                  <a:srgbClr val="00B050"/>
                </a:solidFill>
                <a:latin typeface="+mj-lt"/>
                <a:hlinkClick r:id="rId3">
                  <a:extLst>
                    <a:ext uri="{A12FA001-AC4F-418D-AE19-62706E023703}">
                      <ahyp:hlinkClr xmlns:ahyp="http://schemas.microsoft.com/office/drawing/2018/hyperlinkcolor" val="tx"/>
                    </a:ext>
                  </a:extLst>
                </a:hlinkClick>
              </a:rPr>
              <a:t>HSN Formulary Page </a:t>
            </a:r>
            <a:r>
              <a:rPr lang="en-US" sz="1800" dirty="0">
                <a:solidFill>
                  <a:schemeClr val="tx1"/>
                </a:solidFill>
                <a:latin typeface="+mj-lt"/>
              </a:rPr>
              <a:t>on the MassHealth Drug List</a:t>
            </a:r>
          </a:p>
        </p:txBody>
      </p:sp>
      <p:sp>
        <p:nvSpPr>
          <p:cNvPr id="3" name="Rectangle: Rounded Corners 2">
            <a:extLst>
              <a:ext uri="{FF2B5EF4-FFF2-40B4-BE49-F238E27FC236}">
                <a16:creationId xmlns:a16="http://schemas.microsoft.com/office/drawing/2014/main" id="{4FA88277-9575-E19A-4E60-A861552AB8B9}"/>
              </a:ext>
              <a:ext uri="{C183D7F6-B498-43B3-948B-1728B52AA6E4}">
                <adec:decorative xmlns:adec="http://schemas.microsoft.com/office/drawing/2017/decorative" val="0"/>
              </a:ext>
            </a:extLst>
          </p:cNvPr>
          <p:cNvSpPr/>
          <p:nvPr/>
        </p:nvSpPr>
        <p:spPr>
          <a:xfrm>
            <a:off x="174946" y="1365417"/>
            <a:ext cx="8344940" cy="209338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ea typeface="+mn-ea"/>
                <a:cs typeface="Arial"/>
              </a:rPr>
              <a:t>Documents on the MassHealth Drug List </a:t>
            </a:r>
            <a:r>
              <a:rPr kumimoji="0" lang="en-US" sz="1800" b="1" i="0" u="none" strike="noStrike" kern="1200" cap="none" spc="0" normalizeH="0" baseline="0" noProof="0" dirty="0">
                <a:ln>
                  <a:noFill/>
                </a:ln>
                <a:solidFill>
                  <a:srgbClr val="000000"/>
                </a:solidFill>
                <a:effectLst/>
                <a:uLnTx/>
                <a:uFillTx/>
                <a:ea typeface="+mn-ea"/>
                <a:cs typeface="Arial"/>
              </a:rPr>
              <a:t>HSN Formulary Changes </a:t>
            </a:r>
            <a:r>
              <a:rPr kumimoji="0" lang="en-US" sz="1800" b="0" i="0" u="none" strike="noStrike" kern="1200" cap="none" spc="0" normalizeH="0" baseline="0" noProof="0" dirty="0">
                <a:ln>
                  <a:noFill/>
                </a:ln>
                <a:solidFill>
                  <a:srgbClr val="000000"/>
                </a:solidFill>
                <a:effectLst/>
                <a:uLnTx/>
                <a:uFillTx/>
                <a:ea typeface="+mn-ea"/>
                <a:cs typeface="Arial"/>
              </a:rPr>
              <a:t>page include: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Arial"/>
              </a:rPr>
              <a:t>HSN specific PA form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Arial"/>
              </a:rPr>
              <a:t>One page summary document outlining key changes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Arial"/>
              </a:rPr>
              <a:t>List of medications reimbursable without PA for highly utilized therapeutic classes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Arial"/>
              </a:rPr>
              <a:t>Patient assistance program (PAP) tool </a:t>
            </a:r>
          </a:p>
        </p:txBody>
      </p:sp>
      <p:sp>
        <p:nvSpPr>
          <p:cNvPr id="8" name="TextBox 7">
            <a:extLst>
              <a:ext uri="{FF2B5EF4-FFF2-40B4-BE49-F238E27FC236}">
                <a16:creationId xmlns:a16="http://schemas.microsoft.com/office/drawing/2014/main" id="{DD149B8A-143A-BD48-A0AD-482254CA733F}"/>
              </a:ext>
            </a:extLst>
          </p:cNvPr>
          <p:cNvSpPr txBox="1"/>
          <p:nvPr/>
        </p:nvSpPr>
        <p:spPr>
          <a:xfrm>
            <a:off x="62111" y="3562765"/>
            <a:ext cx="8228621"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2060"/>
                </a:solidFill>
                <a:effectLst/>
                <a:uLnTx/>
                <a:uFillTx/>
                <a:latin typeface="+mj-lt"/>
                <a:ea typeface="+mn-ea"/>
                <a:cs typeface="Arial"/>
              </a:rPr>
              <a:t>Existing Communications for Reference  </a:t>
            </a:r>
            <a:endParaRPr kumimoji="0" lang="en-US" sz="1800" b="0" i="0" u="none" strike="noStrike" kern="1200" cap="none" spc="0" normalizeH="0" baseline="0" noProof="0" dirty="0">
              <a:ln>
                <a:noFill/>
              </a:ln>
              <a:solidFill>
                <a:srgbClr val="000000"/>
              </a:solidFill>
              <a:effectLst/>
              <a:uLnTx/>
              <a:uFillTx/>
              <a:latin typeface="+mj-lt"/>
              <a:ea typeface="+mn-ea"/>
              <a:cs typeface="+mn-cs"/>
            </a:endParaRPr>
          </a:p>
        </p:txBody>
      </p:sp>
      <p:sp>
        <p:nvSpPr>
          <p:cNvPr id="15" name="Rectangle: Rounded Corners 14">
            <a:extLst>
              <a:ext uri="{FF2B5EF4-FFF2-40B4-BE49-F238E27FC236}">
                <a16:creationId xmlns:a16="http://schemas.microsoft.com/office/drawing/2014/main" id="{0E8BA5C5-901F-8E1C-DE8D-AB15F21D0507}"/>
              </a:ext>
              <a:ext uri="{C183D7F6-B498-43B3-948B-1728B52AA6E4}">
                <adec:decorative xmlns:adec="http://schemas.microsoft.com/office/drawing/2017/decorative" val="0"/>
              </a:ext>
            </a:extLst>
          </p:cNvPr>
          <p:cNvSpPr/>
          <p:nvPr/>
        </p:nvSpPr>
        <p:spPr>
          <a:xfrm>
            <a:off x="174946" y="4036058"/>
            <a:ext cx="8344940" cy="1632335"/>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Pharmacy Facts #258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Pharmacy Facts #265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Pharmacy Facts #267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Prescriber e-Letter Volume 15, Issue 15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Prescriber e-Letter Volume 15, Issue 23</a:t>
            </a:r>
          </a:p>
        </p:txBody>
      </p:sp>
      <p:sp>
        <p:nvSpPr>
          <p:cNvPr id="5" name="TextBox 4">
            <a:extLst>
              <a:ext uri="{FF2B5EF4-FFF2-40B4-BE49-F238E27FC236}">
                <a16:creationId xmlns:a16="http://schemas.microsoft.com/office/drawing/2014/main" id="{39F98CE2-A9FB-3D2D-A963-346572D825B8}"/>
              </a:ext>
            </a:extLst>
          </p:cNvPr>
          <p:cNvSpPr txBox="1"/>
          <p:nvPr/>
        </p:nvSpPr>
        <p:spPr>
          <a:xfrm>
            <a:off x="4347416" y="5910239"/>
            <a:ext cx="4594412" cy="646331"/>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mn-lt"/>
                <a:ea typeface="+mn-ea"/>
                <a:cs typeface="+mn-cs"/>
                <a:hlinkClick r:id="rId4">
                  <a:extLst>
                    <a:ext uri="{A12FA001-AC4F-418D-AE19-62706E023703}">
                      <ahyp:hlinkClr xmlns:ahyp="http://schemas.microsoft.com/office/drawing/2018/hyperlinkcolor" val="tx"/>
                    </a:ext>
                  </a:extLst>
                </a:hlinkClick>
              </a:rPr>
              <a:t>MassHealth Pharmacy Facts</a:t>
            </a:r>
            <a:endParaRPr kumimoji="0" lang="en-US" sz="1800" b="0" i="0" u="none" strike="noStrike" kern="1200" cap="none" spc="0" normalizeH="0" baseline="0" noProof="0" dirty="0">
              <a:ln>
                <a:noFill/>
              </a:ln>
              <a:solidFill>
                <a:srgbClr val="0000FF"/>
              </a:solidFill>
              <a:effectLst/>
              <a:uLnTx/>
              <a:uFillTx/>
              <a:latin typeface="+mn-lt"/>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mn-lt"/>
                <a:ea typeface="+mn-ea"/>
                <a:cs typeface="+mn-cs"/>
                <a:hlinkClick r:id="rId5">
                  <a:extLst>
                    <a:ext uri="{A12FA001-AC4F-418D-AE19-62706E023703}">
                      <ahyp:hlinkClr xmlns:ahyp="http://schemas.microsoft.com/office/drawing/2018/hyperlinkcolor" val="tx"/>
                    </a:ext>
                  </a:extLst>
                </a:hlinkClick>
              </a:rPr>
              <a:t>The Prescriber E-Letter </a:t>
            </a:r>
            <a:endParaRPr kumimoji="0" lang="en-US" sz="1800" b="0" i="0" u="none" strike="noStrike" kern="1200" cap="none" spc="0" normalizeH="0" baseline="0" noProof="0" dirty="0">
              <a:ln>
                <a:noFill/>
              </a:ln>
              <a:solidFill>
                <a:srgbClr val="0000FF"/>
              </a:solidFill>
              <a:effectLst/>
              <a:uLnTx/>
              <a:uFillTx/>
              <a:latin typeface="+mn-lt"/>
              <a:ea typeface="+mn-ea"/>
              <a:cs typeface="+mn-cs"/>
            </a:endParaRPr>
          </a:p>
        </p:txBody>
      </p:sp>
    </p:spTree>
    <p:extLst>
      <p:ext uri="{BB962C8B-B14F-4D97-AF65-F5344CB8AC3E}">
        <p14:creationId xmlns:p14="http://schemas.microsoft.com/office/powerpoint/2010/main" val="24381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997B70-8BEC-4042-8581-6604F7599A67}"/>
              </a:ext>
            </a:extLst>
          </p:cNvPr>
          <p:cNvSpPr>
            <a:spLocks noGrp="1"/>
          </p:cNvSpPr>
          <p:nvPr>
            <p:ph type="title"/>
          </p:nvPr>
        </p:nvSpPr>
        <p:spPr/>
        <p:txBody>
          <a:bodyPr/>
          <a:lstStyle/>
          <a:p>
            <a:r>
              <a:rPr lang="en-US" sz="3200" dirty="0">
                <a:latin typeface="+mj-lt"/>
                <a:cs typeface="Arial"/>
              </a:rPr>
              <a:t>General Information</a:t>
            </a:r>
          </a:p>
        </p:txBody>
      </p:sp>
      <p:sp>
        <p:nvSpPr>
          <p:cNvPr id="2" name="Text Placeholder 2">
            <a:extLst>
              <a:ext uri="{FF2B5EF4-FFF2-40B4-BE49-F238E27FC236}">
                <a16:creationId xmlns:a16="http://schemas.microsoft.com/office/drawing/2014/main" id="{3EB770B9-AB82-4768-2F26-6A8E210F2331}"/>
              </a:ext>
            </a:extLst>
          </p:cNvPr>
          <p:cNvSpPr>
            <a:spLocks noGrp="1"/>
          </p:cNvSpPr>
          <p:nvPr>
            <p:ph idx="1"/>
          </p:nvPr>
        </p:nvSpPr>
        <p:spPr>
          <a:xfrm>
            <a:off x="457200" y="1600200"/>
            <a:ext cx="8229600" cy="4525963"/>
          </a:xfrm>
        </p:spPr>
        <p:txBody>
          <a:bodyPr/>
          <a:lstStyle/>
          <a:p>
            <a:pPr>
              <a:spcBef>
                <a:spcPts val="1800"/>
              </a:spcBef>
              <a:buClrTx/>
            </a:pPr>
            <a:r>
              <a:rPr lang="en-US" sz="1800" dirty="0">
                <a:latin typeface="+mn-lt"/>
                <a:ea typeface="ＭＳ Ｐゴシック"/>
                <a:hlinkClick r:id="rId3"/>
              </a:rPr>
              <a:t>Health Safety Net eligible service regulations | Mass.gov</a:t>
            </a:r>
            <a:endParaRPr lang="en-US" sz="1800" u="sng" dirty="0">
              <a:solidFill>
                <a:srgbClr val="0563C1"/>
              </a:solidFill>
              <a:latin typeface="+mn-lt"/>
              <a:ea typeface="ＭＳ Ｐゴシック"/>
            </a:endParaRPr>
          </a:p>
          <a:p>
            <a:pPr>
              <a:spcBef>
                <a:spcPts val="1800"/>
              </a:spcBef>
              <a:buClrTx/>
            </a:pPr>
            <a:r>
              <a:rPr lang="en-US" sz="1800" dirty="0">
                <a:latin typeface="+mn-lt"/>
                <a:ea typeface="ＭＳ Ｐゴシック"/>
                <a:hlinkClick r:id="rId4"/>
              </a:rPr>
              <a:t>Health Safety Net eligible payment and funding regulations | Mass.gov</a:t>
            </a:r>
            <a:endParaRPr lang="en-US" sz="1800" dirty="0">
              <a:latin typeface="+mn-lt"/>
            </a:endParaRPr>
          </a:p>
          <a:p>
            <a:pPr>
              <a:spcBef>
                <a:spcPts val="1800"/>
              </a:spcBef>
              <a:buClrTx/>
            </a:pPr>
            <a:r>
              <a:rPr lang="en-US" sz="1800" dirty="0">
                <a:latin typeface="+mn-lt"/>
                <a:ea typeface="ＭＳ Ｐゴシック"/>
                <a:hlinkClick r:id="rId5"/>
              </a:rPr>
              <a:t>Health Safety Net Reimbursable Services</a:t>
            </a:r>
            <a:endParaRPr lang="en-US" sz="1800" dirty="0">
              <a:latin typeface="+mn-lt"/>
              <a:ea typeface="ＭＳ Ｐゴシック"/>
            </a:endParaRPr>
          </a:p>
          <a:p>
            <a:pPr>
              <a:spcBef>
                <a:spcPts val="1800"/>
              </a:spcBef>
              <a:buClrTx/>
            </a:pPr>
            <a:r>
              <a:rPr lang="en-US" sz="1800" dirty="0">
                <a:latin typeface="+mn-lt"/>
                <a:ea typeface="ＭＳ Ｐゴシック"/>
                <a:hlinkClick r:id="rId6"/>
              </a:rPr>
              <a:t>Health Safety Net INET | Mass.gov</a:t>
            </a:r>
            <a:endParaRPr lang="en-US" sz="1800" dirty="0">
              <a:latin typeface="+mn-lt"/>
            </a:endParaRPr>
          </a:p>
          <a:p>
            <a:pPr>
              <a:spcBef>
                <a:spcPts val="1800"/>
              </a:spcBef>
              <a:buClrTx/>
            </a:pPr>
            <a:r>
              <a:rPr lang="en-US" sz="1800" dirty="0">
                <a:latin typeface="+mn-lt"/>
                <a:hlinkClick r:id="rId7"/>
              </a:rPr>
              <a:t>Information about HSN Provider Guides and Billing Updates | Mass.gov</a:t>
            </a:r>
            <a:endParaRPr lang="en-US" sz="1600" dirty="0">
              <a:latin typeface="+mn-lt"/>
              <a:ea typeface="ＭＳ Ｐゴシック"/>
            </a:endParaRPr>
          </a:p>
        </p:txBody>
      </p:sp>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14</a:t>
            </a:fld>
            <a:endParaRPr lang="en-US"/>
          </a:p>
        </p:txBody>
      </p:sp>
    </p:spTree>
    <p:custDataLst>
      <p:tags r:id="rId1"/>
    </p:custDataLst>
    <p:extLst>
      <p:ext uri="{BB962C8B-B14F-4D97-AF65-F5344CB8AC3E}">
        <p14:creationId xmlns:p14="http://schemas.microsoft.com/office/powerpoint/2010/main" val="245097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3EB770B9-AB82-4768-2F26-6A8E210F2331}"/>
              </a:ext>
            </a:extLst>
          </p:cNvPr>
          <p:cNvSpPr>
            <a:spLocks noGrp="1"/>
          </p:cNvSpPr>
          <p:nvPr>
            <p:ph type="title" idx="4294967295"/>
          </p:nvPr>
        </p:nvSpPr>
        <p:spPr bwMode="auto">
          <a:xfrm>
            <a:off x="457200" y="2819400"/>
            <a:ext cx="8229600" cy="136207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3600"/>
              </a:spcBef>
              <a:spcAft>
                <a:spcPts val="0"/>
              </a:spcAft>
              <a:buClr>
                <a:schemeClr val="accent5">
                  <a:lumMod val="75000"/>
                </a:schemeClr>
              </a:buClr>
              <a:buSzTx/>
              <a:buFont typeface="Arial" charset="0"/>
              <a:buNone/>
              <a:tabLst/>
              <a:defRPr/>
            </a:pPr>
            <a:r>
              <a:rPr kumimoji="0" lang="en-US" sz="8000" b="0" i="0" u="none" strike="noStrike" kern="1200" cap="none" spc="0" normalizeH="0" baseline="0" noProof="0" dirty="0">
                <a:ln>
                  <a:noFill/>
                </a:ln>
                <a:solidFill>
                  <a:srgbClr val="242424"/>
                </a:solidFill>
                <a:effectLst/>
                <a:uLnTx/>
                <a:uFillTx/>
                <a:latin typeface="+mj-lt"/>
                <a:ea typeface="+mn-ea"/>
                <a:cs typeface="Arial" panose="020B0604020202020204" pitchFamily="34" charset="0"/>
              </a:rPr>
              <a:t>Thank you</a:t>
            </a:r>
          </a:p>
        </p:txBody>
      </p:sp>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15</a:t>
            </a:fld>
            <a:endParaRPr lang="en-US"/>
          </a:p>
        </p:txBody>
      </p:sp>
    </p:spTree>
    <p:custDataLst>
      <p:tags r:id="rId1"/>
    </p:custDataLst>
    <p:extLst>
      <p:ext uri="{BB962C8B-B14F-4D97-AF65-F5344CB8AC3E}">
        <p14:creationId xmlns:p14="http://schemas.microsoft.com/office/powerpoint/2010/main" val="268638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997B70-8BEC-4042-8581-6604F7599A67}"/>
              </a:ext>
            </a:extLst>
          </p:cNvPr>
          <p:cNvSpPr>
            <a:spLocks noGrp="1"/>
          </p:cNvSpPr>
          <p:nvPr>
            <p:ph type="title"/>
          </p:nvPr>
        </p:nvSpPr>
        <p:spPr/>
        <p:txBody>
          <a:bodyPr/>
          <a:lstStyle/>
          <a:p>
            <a:r>
              <a:rPr lang="en-US" sz="3200" dirty="0">
                <a:latin typeface="+mj-lt"/>
                <a:cs typeface="Arial"/>
              </a:rPr>
              <a:t>Agenda</a:t>
            </a:r>
          </a:p>
        </p:txBody>
      </p:sp>
      <p:sp>
        <p:nvSpPr>
          <p:cNvPr id="2" name="Text Placeholder 2">
            <a:extLst>
              <a:ext uri="{FF2B5EF4-FFF2-40B4-BE49-F238E27FC236}">
                <a16:creationId xmlns:a16="http://schemas.microsoft.com/office/drawing/2014/main" id="{3EB770B9-AB82-4768-2F26-6A8E210F2331}"/>
              </a:ext>
            </a:extLst>
          </p:cNvPr>
          <p:cNvSpPr>
            <a:spLocks noGrp="1"/>
          </p:cNvSpPr>
          <p:nvPr>
            <p:ph idx="1"/>
          </p:nvPr>
        </p:nvSpPr>
        <p:spPr>
          <a:xfrm>
            <a:off x="268580" y="1553668"/>
            <a:ext cx="8229600" cy="2704007"/>
          </a:xfrm>
        </p:spPr>
        <p:txBody>
          <a:bodyPr/>
          <a:lstStyle/>
          <a:p>
            <a:pPr marL="787400" lvl="1" indent="-342900">
              <a:lnSpc>
                <a:spcPct val="150000"/>
              </a:lnSpc>
              <a:spcBef>
                <a:spcPts val="0"/>
              </a:spcBef>
              <a:buFont typeface="Arial" panose="020B0604020202020204" pitchFamily="34" charset="0"/>
              <a:buChar char="•"/>
            </a:pPr>
            <a:r>
              <a:rPr lang="en-US" sz="1800" dirty="0">
                <a:latin typeface="+mn-lt"/>
                <a:cs typeface="Arial"/>
              </a:rPr>
              <a:t>Dental Updates</a:t>
            </a:r>
          </a:p>
          <a:p>
            <a:pPr marL="787400" lvl="1" indent="-342900">
              <a:lnSpc>
                <a:spcPct val="150000"/>
              </a:lnSpc>
              <a:spcBef>
                <a:spcPts val="0"/>
              </a:spcBef>
              <a:buClr>
                <a:srgbClr val="4BACC6">
                  <a:lumMod val="75000"/>
                </a:srgbClr>
              </a:buClr>
              <a:buFont typeface="Arial" panose="020B0604020202020204" pitchFamily="34" charset="0"/>
              <a:buChar char="•"/>
            </a:pPr>
            <a:r>
              <a:rPr lang="en-US" sz="1800" dirty="0">
                <a:latin typeface="+mn-lt"/>
                <a:cs typeface="Arial"/>
              </a:rPr>
              <a:t>Health Safety Net Updates</a:t>
            </a:r>
          </a:p>
          <a:p>
            <a:pPr marL="787400" lvl="1" indent="-342900">
              <a:lnSpc>
                <a:spcPct val="150000"/>
              </a:lnSpc>
              <a:spcBef>
                <a:spcPts val="0"/>
              </a:spcBef>
              <a:buFont typeface="Arial" panose="020B0604020202020204" pitchFamily="34" charset="0"/>
              <a:buChar char="•"/>
            </a:pPr>
            <a:r>
              <a:rPr lang="en-US" sz="1800" dirty="0">
                <a:latin typeface="+mn-lt"/>
                <a:cs typeface="Arial"/>
              </a:rPr>
              <a:t>Fiscal Year 2026 Updates</a:t>
            </a:r>
            <a:endParaRPr lang="en-US" sz="1800" dirty="0">
              <a:latin typeface="+mn-lt"/>
            </a:endParaRPr>
          </a:p>
          <a:p>
            <a:pPr marL="787400" lvl="1" indent="-342900">
              <a:lnSpc>
                <a:spcPct val="150000"/>
              </a:lnSpc>
              <a:spcBef>
                <a:spcPts val="0"/>
              </a:spcBef>
              <a:buFont typeface="Arial" panose="020B0604020202020204" pitchFamily="34" charset="0"/>
              <a:buChar char="•"/>
            </a:pPr>
            <a:r>
              <a:rPr lang="en-US" sz="1800" dirty="0">
                <a:latin typeface="+mn-lt"/>
                <a:cs typeface="Arial"/>
              </a:rPr>
              <a:t>HSN Pharmacy Formulary Updates</a:t>
            </a:r>
          </a:p>
          <a:p>
            <a:pPr marL="787400" lvl="1" indent="-342900">
              <a:lnSpc>
                <a:spcPct val="150000"/>
              </a:lnSpc>
              <a:spcBef>
                <a:spcPts val="0"/>
              </a:spcBef>
              <a:buFont typeface="Arial" panose="020B0604020202020204" pitchFamily="34" charset="0"/>
              <a:buChar char="•"/>
            </a:pPr>
            <a:r>
              <a:rPr lang="en-US" sz="1800" dirty="0">
                <a:latin typeface="+mn-lt"/>
                <a:cs typeface="Arial"/>
              </a:rPr>
              <a:t>General Information</a:t>
            </a:r>
          </a:p>
          <a:p>
            <a:pPr marL="787400" lvl="1" indent="-342900">
              <a:lnSpc>
                <a:spcPct val="150000"/>
              </a:lnSpc>
              <a:spcBef>
                <a:spcPts val="0"/>
              </a:spcBef>
              <a:buFont typeface="Arial" panose="020B0604020202020204" pitchFamily="34" charset="0"/>
              <a:buChar char="•"/>
            </a:pPr>
            <a:r>
              <a:rPr lang="en-US" sz="1800" dirty="0">
                <a:latin typeface="+mn-lt"/>
                <a:cs typeface="Arial"/>
              </a:rPr>
              <a:t>Questions</a:t>
            </a:r>
            <a:endParaRPr lang="en-US" sz="2000" dirty="0"/>
          </a:p>
        </p:txBody>
      </p:sp>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2</a:t>
            </a:fld>
            <a:endParaRPr lang="en-US"/>
          </a:p>
        </p:txBody>
      </p:sp>
    </p:spTree>
    <p:custDataLst>
      <p:tags r:id="rId1"/>
    </p:custDataLst>
    <p:extLst>
      <p:ext uri="{BB962C8B-B14F-4D97-AF65-F5344CB8AC3E}">
        <p14:creationId xmlns:p14="http://schemas.microsoft.com/office/powerpoint/2010/main" val="296647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289D4-816B-5AF4-76FD-C13BF4461AD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2BFCA7D-167C-4385-E433-CA7630673AE8}"/>
              </a:ext>
              <a:ext uri="{C183D7F6-B498-43B3-948B-1728B52AA6E4}">
                <adec:decorative xmlns:adec="http://schemas.microsoft.com/office/drawing/2017/decorative" val="0"/>
              </a:ext>
            </a:extLst>
          </p:cNvPr>
          <p:cNvSpPr>
            <a:spLocks noGrp="1"/>
          </p:cNvSpPr>
          <p:nvPr>
            <p:ph type="title"/>
          </p:nvPr>
        </p:nvSpPr>
        <p:spPr>
          <a:xfrm>
            <a:off x="457200" y="456358"/>
            <a:ext cx="8232967" cy="715963"/>
          </a:xfrm>
        </p:spPr>
        <p:txBody>
          <a:bodyPr/>
          <a:lstStyle/>
          <a:p>
            <a:r>
              <a:rPr lang="en-US" sz="3200" dirty="0">
                <a:latin typeface="+mj-lt"/>
                <a:cs typeface="Arial"/>
              </a:rPr>
              <a:t>New Dental Third-Party Administrator</a:t>
            </a:r>
          </a:p>
        </p:txBody>
      </p:sp>
      <p:sp>
        <p:nvSpPr>
          <p:cNvPr id="2" name="Text Placeholder 2">
            <a:extLst>
              <a:ext uri="{FF2B5EF4-FFF2-40B4-BE49-F238E27FC236}">
                <a16:creationId xmlns:a16="http://schemas.microsoft.com/office/drawing/2014/main" id="{B6A984A9-A421-A21A-E312-23F076E07EDC}"/>
              </a:ext>
            </a:extLst>
          </p:cNvPr>
          <p:cNvSpPr>
            <a:spLocks noGrp="1"/>
          </p:cNvSpPr>
          <p:nvPr>
            <p:ph idx="1"/>
          </p:nvPr>
        </p:nvSpPr>
        <p:spPr>
          <a:xfrm>
            <a:off x="457200" y="1600200"/>
            <a:ext cx="8229600" cy="3343275"/>
          </a:xfrm>
        </p:spPr>
        <p:txBody>
          <a:bodyPr/>
          <a:lstStyle/>
          <a:p>
            <a:pPr marL="0" indent="0">
              <a:spcBef>
                <a:spcPts val="600"/>
              </a:spcBef>
              <a:spcAft>
                <a:spcPts val="600"/>
              </a:spcAft>
              <a:buNone/>
            </a:pPr>
            <a:r>
              <a:rPr lang="en-US" sz="1800" dirty="0">
                <a:latin typeface="+mn-lt"/>
                <a:cs typeface="Arial"/>
              </a:rPr>
              <a:t>The Executive Office of Health and Human Services will transition third-party administrators for dental services starting in 2026. DentaQuest will act as the third-party administrator for MassHealth, the Children’s Medical Security Plan (CMSP), and the Health Safety Net (HSN) dental services. MassHealth expects the transition to take place in February 2026, with the exact date to be announced. </a:t>
            </a:r>
            <a:endParaRPr lang="en-US" sz="1800" dirty="0">
              <a:latin typeface="+mn-lt"/>
            </a:endParaRPr>
          </a:p>
          <a:p>
            <a:pPr marL="0" indent="0">
              <a:spcBef>
                <a:spcPts val="600"/>
              </a:spcBef>
              <a:spcAft>
                <a:spcPts val="600"/>
              </a:spcAft>
              <a:buNone/>
            </a:pPr>
            <a:r>
              <a:rPr lang="en-US" sz="1800" dirty="0">
                <a:latin typeface="+mn-lt"/>
                <a:cs typeface="Arial"/>
              </a:rPr>
              <a:t>This will not affect members eligibility, nor the rates set for dental services. </a:t>
            </a:r>
            <a:endParaRPr lang="en-US" sz="1800" dirty="0">
              <a:latin typeface="+mn-lt"/>
            </a:endParaRPr>
          </a:p>
          <a:p>
            <a:pPr marL="457200" lvl="1" indent="0">
              <a:spcBef>
                <a:spcPts val="600"/>
              </a:spcBef>
              <a:spcAft>
                <a:spcPts val="600"/>
              </a:spcAft>
              <a:buNone/>
            </a:pPr>
            <a:r>
              <a:rPr lang="en-US" sz="1800" dirty="0">
                <a:hlinkClick r:id="rId3"/>
              </a:rPr>
              <a:t>MassHealth Dental Program Updates | Mass.gov</a:t>
            </a:r>
            <a:endParaRPr lang="en-US" sz="1800" dirty="0">
              <a:latin typeface="+mn-lt"/>
            </a:endParaRPr>
          </a:p>
        </p:txBody>
      </p:sp>
      <p:sp>
        <p:nvSpPr>
          <p:cNvPr id="3" name="Slide Number Placeholder 2">
            <a:extLst>
              <a:ext uri="{FF2B5EF4-FFF2-40B4-BE49-F238E27FC236}">
                <a16:creationId xmlns:a16="http://schemas.microsoft.com/office/drawing/2014/main" id="{1B297476-6A9F-EC48-3DB2-C2A7D4BC143B}"/>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3</a:t>
            </a:fld>
            <a:endParaRPr lang="en-US"/>
          </a:p>
        </p:txBody>
      </p:sp>
    </p:spTree>
    <p:custDataLst>
      <p:tags r:id="rId1"/>
    </p:custDataLst>
    <p:extLst>
      <p:ext uri="{BB962C8B-B14F-4D97-AF65-F5344CB8AC3E}">
        <p14:creationId xmlns:p14="http://schemas.microsoft.com/office/powerpoint/2010/main" val="127254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ACBB6-7CBD-C700-BAE3-1DD8B1C374B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E625273-3EF8-8B37-F805-8452EF51F44B}"/>
              </a:ext>
            </a:extLst>
          </p:cNvPr>
          <p:cNvSpPr>
            <a:spLocks noGrp="1"/>
          </p:cNvSpPr>
          <p:nvPr>
            <p:ph type="title"/>
          </p:nvPr>
        </p:nvSpPr>
        <p:spPr>
          <a:xfrm>
            <a:off x="457200" y="390863"/>
            <a:ext cx="7239000" cy="715963"/>
          </a:xfrm>
        </p:spPr>
        <p:txBody>
          <a:bodyPr/>
          <a:lstStyle/>
          <a:p>
            <a:r>
              <a:rPr lang="en-US" sz="3200" dirty="0">
                <a:latin typeface="+mj-lt"/>
                <a:cs typeface="Arial"/>
              </a:rPr>
              <a:t>HSN Dental Prior Authorization Waiver</a:t>
            </a:r>
            <a:endParaRPr lang="en-US" sz="3200" dirty="0">
              <a:latin typeface="+mj-lt"/>
            </a:endParaRPr>
          </a:p>
        </p:txBody>
      </p:sp>
      <p:sp>
        <p:nvSpPr>
          <p:cNvPr id="2" name="Content Placeholder 1">
            <a:extLst>
              <a:ext uri="{FF2B5EF4-FFF2-40B4-BE49-F238E27FC236}">
                <a16:creationId xmlns:a16="http://schemas.microsoft.com/office/drawing/2014/main" id="{0521F8F2-6685-9505-9D72-226498B32B39}"/>
              </a:ext>
            </a:extLst>
          </p:cNvPr>
          <p:cNvSpPr>
            <a:spLocks noGrp="1"/>
          </p:cNvSpPr>
          <p:nvPr>
            <p:ph idx="1"/>
          </p:nvPr>
        </p:nvSpPr>
        <p:spPr>
          <a:xfrm>
            <a:off x="457200" y="1600201"/>
            <a:ext cx="8229600" cy="3657600"/>
          </a:xfrm>
        </p:spPr>
        <p:txBody>
          <a:bodyPr/>
          <a:lstStyle/>
          <a:p>
            <a:pPr>
              <a:spcBef>
                <a:spcPts val="1200"/>
              </a:spcBef>
            </a:pPr>
            <a:r>
              <a:rPr lang="en-US" sz="1800" dirty="0">
                <a:latin typeface="+mn-lt"/>
                <a:cs typeface="Arial"/>
              </a:rPr>
              <a:t>Please be advised of </a:t>
            </a:r>
            <a:r>
              <a:rPr lang="en-US" sz="1800" dirty="0">
                <a:latin typeface="+mn-lt"/>
                <a:cs typeface="Arial"/>
                <a:hlinkClick r:id="rId2" tooltip="https://www.mass.gov/doc/administrative-bulletin-25-24-101-cmr-61300-health-safety-net-eligible-services101-cmr-61400-health-safety-net-payments-and-funding-temporary-suspension-of-dental-prior-authorization-requirements-for-health-safety-net-effective-october-17-2025-0/download"/>
              </a:rPr>
              <a:t>Administrative Bulletin 25-24</a:t>
            </a:r>
            <a:r>
              <a:rPr lang="en-US" sz="1800" dirty="0">
                <a:latin typeface="+mn-lt"/>
                <a:cs typeface="Arial"/>
              </a:rPr>
              <a:t> announced the temporary suspension of dental prior authorization requirements for Health Safety Net (HSN).</a:t>
            </a:r>
          </a:p>
          <a:p>
            <a:pPr lvl="1">
              <a:spcBef>
                <a:spcPts val="1200"/>
              </a:spcBef>
              <a:buFont typeface="Arial" panose="020B0604020202020204" pitchFamily="34" charset="0"/>
              <a:buChar char="•"/>
            </a:pPr>
            <a:r>
              <a:rPr lang="en-US" sz="1800" b="1" dirty="0">
                <a:latin typeface="+mn-lt"/>
                <a:cs typeface="Arial"/>
              </a:rPr>
              <a:t>PA requirements for HSN dental services are temporarily suspended effective for dates of service on or after October 1, 2025 through February 28, 2026</a:t>
            </a:r>
            <a:r>
              <a:rPr lang="en-US" sz="1800" dirty="0">
                <a:latin typeface="+mn-lt"/>
                <a:cs typeface="Arial"/>
              </a:rPr>
              <a:t>.</a:t>
            </a:r>
          </a:p>
          <a:p>
            <a:pPr lvl="1">
              <a:spcBef>
                <a:spcPts val="1200"/>
              </a:spcBef>
              <a:buFont typeface="Arial" panose="020B0604020202020204" pitchFamily="34" charset="0"/>
              <a:buChar char="•"/>
            </a:pPr>
            <a:r>
              <a:rPr lang="en-US" sz="1800" dirty="0">
                <a:latin typeface="+mn-lt"/>
                <a:cs typeface="Arial"/>
              </a:rPr>
              <a:t>This temporary suspension of PA requirements </a:t>
            </a:r>
            <a:r>
              <a:rPr lang="en-US" sz="1800" b="1" dirty="0">
                <a:latin typeface="+mn-lt"/>
                <a:cs typeface="Arial"/>
              </a:rPr>
              <a:t>applies to acute care hospitals and community health centers that are HSN dental service providers.</a:t>
            </a:r>
          </a:p>
          <a:p>
            <a:pPr>
              <a:spcBef>
                <a:spcPts val="1200"/>
              </a:spcBef>
            </a:pPr>
            <a:r>
              <a:rPr lang="en-US" sz="1800" dirty="0">
                <a:latin typeface="+mn-lt"/>
                <a:cs typeface="Arial"/>
              </a:rPr>
              <a:t>Prior authorization </a:t>
            </a:r>
            <a:r>
              <a:rPr lang="en-US" sz="1800" u="sng" dirty="0">
                <a:latin typeface="+mn-lt"/>
                <a:cs typeface="Arial"/>
              </a:rPr>
              <a:t>will be required again</a:t>
            </a:r>
            <a:r>
              <a:rPr lang="en-US" sz="1800" dirty="0">
                <a:latin typeface="+mn-lt"/>
                <a:cs typeface="Arial"/>
              </a:rPr>
              <a:t> for HSN dental services requiring PA beginning March 1, 2026.</a:t>
            </a:r>
            <a:endParaRPr lang="en-US" sz="2400" dirty="0">
              <a:latin typeface="+mn-lt"/>
            </a:endParaRPr>
          </a:p>
        </p:txBody>
      </p:sp>
      <p:sp>
        <p:nvSpPr>
          <p:cNvPr id="3" name="Slide Number Placeholder 2">
            <a:extLst>
              <a:ext uri="{FF2B5EF4-FFF2-40B4-BE49-F238E27FC236}">
                <a16:creationId xmlns:a16="http://schemas.microsoft.com/office/drawing/2014/main" id="{DB5AFCF9-3D72-D29B-F503-50C9C300445A}"/>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3302BC5-986D-42D8-BF2F-B9D0692D83AF}" type="slidenum">
              <a:rPr kumimoji="0" lang="en-US" sz="1200" b="1" i="0" u="none" strike="noStrike" kern="1200" cap="none" spc="0" normalizeH="0" baseline="0" noProof="0" smtClean="0">
                <a:ln>
                  <a:noFill/>
                </a:ln>
                <a:solidFill>
                  <a:srgbClr val="898989"/>
                </a:solidFill>
                <a:effectLst/>
                <a:uLnTx/>
                <a:uFillTx/>
                <a:latin typeface="Arial" charset="0"/>
                <a:ea typeface="MS PGothic" pitchFamily="34" charset="-128"/>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1" i="0" u="none" strike="noStrike" kern="1200" cap="none" spc="0" normalizeH="0" baseline="0" noProof="0">
              <a:ln>
                <a:noFill/>
              </a:ln>
              <a:solidFill>
                <a:srgbClr val="898989"/>
              </a:solidFill>
              <a:effectLst/>
              <a:uLnTx/>
              <a:uFillTx/>
              <a:latin typeface="Arial" charset="0"/>
              <a:ea typeface="MS PGothic" pitchFamily="34" charset="-128"/>
              <a:cs typeface="Arial" charset="0"/>
            </a:endParaRPr>
          </a:p>
        </p:txBody>
      </p:sp>
    </p:spTree>
    <p:extLst>
      <p:ext uri="{BB962C8B-B14F-4D97-AF65-F5344CB8AC3E}">
        <p14:creationId xmlns:p14="http://schemas.microsoft.com/office/powerpoint/2010/main" val="39766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7D861-33DF-FFD3-94D5-8AD4015C1D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326BB1-A72C-2DE3-2C6B-EDC8DE8FB410}"/>
              </a:ext>
            </a:extLst>
          </p:cNvPr>
          <p:cNvSpPr>
            <a:spLocks noGrp="1"/>
          </p:cNvSpPr>
          <p:nvPr>
            <p:ph type="title"/>
          </p:nvPr>
        </p:nvSpPr>
        <p:spPr/>
        <p:txBody>
          <a:bodyPr/>
          <a:lstStyle/>
          <a:p>
            <a:r>
              <a:rPr lang="en-US" sz="3200" dirty="0">
                <a:latin typeface="+mj-lt"/>
                <a:cs typeface="Arial"/>
              </a:rPr>
              <a:t>HSN Updates: Resweeps</a:t>
            </a:r>
          </a:p>
        </p:txBody>
      </p:sp>
      <p:sp>
        <p:nvSpPr>
          <p:cNvPr id="2" name="Text Placeholder 2">
            <a:extLst>
              <a:ext uri="{FF2B5EF4-FFF2-40B4-BE49-F238E27FC236}">
                <a16:creationId xmlns:a16="http://schemas.microsoft.com/office/drawing/2014/main" id="{2A2419A7-D005-4169-D508-BB3C9ACB1678}"/>
              </a:ext>
            </a:extLst>
          </p:cNvPr>
          <p:cNvSpPr>
            <a:spLocks noGrp="1"/>
          </p:cNvSpPr>
          <p:nvPr>
            <p:ph idx="1"/>
          </p:nvPr>
        </p:nvSpPr>
        <p:spPr>
          <a:xfrm>
            <a:off x="457200" y="1600200"/>
            <a:ext cx="8229600" cy="1758461"/>
          </a:xfrm>
        </p:spPr>
        <p:txBody>
          <a:bodyPr/>
          <a:lstStyle/>
          <a:p>
            <a:pPr marL="0" indent="0">
              <a:buNone/>
            </a:pPr>
            <a:r>
              <a:rPr lang="en-US" sz="1800" b="1" u="sng" dirty="0">
                <a:solidFill>
                  <a:srgbClr val="000000"/>
                </a:solidFill>
                <a:latin typeface="+mj-lt"/>
                <a:cs typeface="Arial"/>
              </a:rPr>
              <a:t>Resweep of claims with Current Procedural Terminology (CPT) codes in the below table</a:t>
            </a:r>
            <a:endParaRPr lang="en-US" sz="1800" dirty="0">
              <a:latin typeface="+mj-lt"/>
            </a:endParaRPr>
          </a:p>
          <a:p>
            <a:pPr marL="571500" lvl="1">
              <a:buFont typeface="Arial" panose="020B0604020202020204" pitchFamily="34" charset="0"/>
              <a:buChar char="•"/>
            </a:pPr>
            <a:r>
              <a:rPr lang="en-US" sz="1800" dirty="0">
                <a:latin typeface="+mn-lt"/>
                <a:cs typeface="Arial"/>
              </a:rPr>
              <a:t>Health Safety Net identified claims billed with procedure codes that needed to be reprocessed.  Claims with the following codes were reprocessed for CHCs and associated payments should be seen in January HSN payments. </a:t>
            </a:r>
            <a:endParaRPr lang="en-US" sz="1600" dirty="0"/>
          </a:p>
        </p:txBody>
      </p:sp>
      <p:graphicFrame>
        <p:nvGraphicFramePr>
          <p:cNvPr id="5" name="Table 4" descr="Table with three columns and eight rows showing CPT codes that were reprocessed for community health centers.">
            <a:extLst>
              <a:ext uri="{FF2B5EF4-FFF2-40B4-BE49-F238E27FC236}">
                <a16:creationId xmlns:a16="http://schemas.microsoft.com/office/drawing/2014/main" id="{6356DDD6-BE24-3C60-84D9-4C4C36D4349F}"/>
              </a:ext>
            </a:extLst>
          </p:cNvPr>
          <p:cNvGraphicFramePr>
            <a:graphicFrameLocks noGrp="1"/>
          </p:cNvGraphicFramePr>
          <p:nvPr>
            <p:extLst>
              <p:ext uri="{D42A27DB-BD31-4B8C-83A1-F6EECF244321}">
                <p14:modId xmlns:p14="http://schemas.microsoft.com/office/powerpoint/2010/main" val="2273423516"/>
              </p:ext>
            </p:extLst>
          </p:nvPr>
        </p:nvGraphicFramePr>
        <p:xfrm>
          <a:off x="811404" y="3612832"/>
          <a:ext cx="7521191" cy="2926080"/>
        </p:xfrm>
        <a:graphic>
          <a:graphicData uri="http://schemas.openxmlformats.org/drawingml/2006/table">
            <a:tbl>
              <a:tblPr firstRow="1" bandRow="1">
                <a:tableStyleId>{5C22544A-7EE6-4342-B048-85BDC9FD1C3A}</a:tableStyleId>
              </a:tblPr>
              <a:tblGrid>
                <a:gridCol w="2494435">
                  <a:extLst>
                    <a:ext uri="{9D8B030D-6E8A-4147-A177-3AD203B41FA5}">
                      <a16:colId xmlns:a16="http://schemas.microsoft.com/office/drawing/2014/main" val="833454165"/>
                    </a:ext>
                  </a:extLst>
                </a:gridCol>
                <a:gridCol w="2513378">
                  <a:extLst>
                    <a:ext uri="{9D8B030D-6E8A-4147-A177-3AD203B41FA5}">
                      <a16:colId xmlns:a16="http://schemas.microsoft.com/office/drawing/2014/main" val="2426080295"/>
                    </a:ext>
                  </a:extLst>
                </a:gridCol>
                <a:gridCol w="2513378">
                  <a:extLst>
                    <a:ext uri="{9D8B030D-6E8A-4147-A177-3AD203B41FA5}">
                      <a16:colId xmlns:a16="http://schemas.microsoft.com/office/drawing/2014/main" val="483114286"/>
                    </a:ext>
                  </a:extLst>
                </a:gridCol>
              </a:tblGrid>
              <a:tr h="320669">
                <a:tc>
                  <a:txBody>
                    <a:bodyPr/>
                    <a:lstStyle/>
                    <a:p>
                      <a:pPr algn="ctr"/>
                      <a:r>
                        <a:rPr lang="en-US" sz="1800" dirty="0">
                          <a:solidFill>
                            <a:schemeClr val="tx1"/>
                          </a:solidFill>
                        </a:rPr>
                        <a:t>CPT Code</a:t>
                      </a:r>
                    </a:p>
                  </a:txBody>
                  <a:tcPr/>
                </a:tc>
                <a:tc>
                  <a:txBody>
                    <a:bodyPr/>
                    <a:lstStyle/>
                    <a:p>
                      <a:pPr algn="ctr"/>
                      <a:r>
                        <a:rPr lang="en-US" sz="1800" dirty="0">
                          <a:solidFill>
                            <a:schemeClr val="tx1"/>
                          </a:solidFill>
                        </a:rPr>
                        <a:t>CPT Code</a:t>
                      </a:r>
                    </a:p>
                  </a:txBody>
                  <a:tcPr/>
                </a:tc>
                <a:tc>
                  <a:txBody>
                    <a:bodyPr/>
                    <a:lstStyle/>
                    <a:p>
                      <a:pPr lvl="0" algn="ctr">
                        <a:buNone/>
                      </a:pPr>
                      <a:r>
                        <a:rPr lang="en-US" sz="1800" kern="1200" dirty="0">
                          <a:solidFill>
                            <a:schemeClr val="tx1"/>
                          </a:solidFill>
                          <a:latin typeface="+mn-lt"/>
                          <a:ea typeface="+mn-ea"/>
                          <a:cs typeface="+mn-cs"/>
                        </a:rPr>
                        <a:t>CPT Code</a:t>
                      </a:r>
                    </a:p>
                  </a:txBody>
                  <a:tcPr/>
                </a:tc>
                <a:extLst>
                  <a:ext uri="{0D108BD9-81ED-4DB2-BD59-A6C34878D82A}">
                    <a16:rowId xmlns:a16="http://schemas.microsoft.com/office/drawing/2014/main" val="598334704"/>
                  </a:ext>
                </a:extLst>
              </a:tr>
              <a:tr h="320669">
                <a:tc>
                  <a:txBody>
                    <a:bodyPr/>
                    <a:lstStyle/>
                    <a:p>
                      <a:pPr algn="ctr"/>
                      <a:r>
                        <a:rPr lang="en-US" sz="1800" dirty="0">
                          <a:solidFill>
                            <a:schemeClr val="tx1"/>
                          </a:solidFill>
                        </a:rPr>
                        <a:t>69210</a:t>
                      </a:r>
                    </a:p>
                  </a:txBody>
                  <a:tcPr/>
                </a:tc>
                <a:tc>
                  <a:txBody>
                    <a:bodyPr/>
                    <a:lstStyle/>
                    <a:p>
                      <a:pPr algn="ctr"/>
                      <a:r>
                        <a:rPr lang="en-US" sz="1800" dirty="0">
                          <a:solidFill>
                            <a:schemeClr val="tx1"/>
                          </a:solidFill>
                        </a:rPr>
                        <a:t>87426</a:t>
                      </a:r>
                    </a:p>
                  </a:txBody>
                  <a:tcPr/>
                </a:tc>
                <a:tc>
                  <a:txBody>
                    <a:bodyPr/>
                    <a:lstStyle/>
                    <a:p>
                      <a:pPr lvl="0" algn="ctr">
                        <a:buNone/>
                      </a:pPr>
                      <a:r>
                        <a:rPr lang="en-US" sz="1800" kern="1200" noProof="0" dirty="0">
                          <a:solidFill>
                            <a:schemeClr val="tx1"/>
                          </a:solidFill>
                          <a:latin typeface="+mn-lt"/>
                          <a:ea typeface="+mn-ea"/>
                          <a:cs typeface="+mn-cs"/>
                        </a:rPr>
                        <a:t>90677</a:t>
                      </a:r>
                      <a:endParaRPr lang="en-US" sz="1800" kern="1200" dirty="0">
                        <a:solidFill>
                          <a:schemeClr val="tx1"/>
                        </a:solidFill>
                        <a:latin typeface="+mn-lt"/>
                        <a:ea typeface="+mn-ea"/>
                        <a:cs typeface="+mn-cs"/>
                      </a:endParaRPr>
                    </a:p>
                  </a:txBody>
                  <a:tcPr/>
                </a:tc>
                <a:extLst>
                  <a:ext uri="{0D108BD9-81ED-4DB2-BD59-A6C34878D82A}">
                    <a16:rowId xmlns:a16="http://schemas.microsoft.com/office/drawing/2014/main" val="1657728521"/>
                  </a:ext>
                </a:extLst>
              </a:tr>
              <a:tr h="320669">
                <a:tc>
                  <a:txBody>
                    <a:bodyPr/>
                    <a:lstStyle/>
                    <a:p>
                      <a:pPr algn="ctr"/>
                      <a:r>
                        <a:rPr lang="en-US" sz="1800" dirty="0">
                          <a:solidFill>
                            <a:schemeClr val="tx1"/>
                          </a:solidFill>
                        </a:rPr>
                        <a:t>90686</a:t>
                      </a:r>
                    </a:p>
                  </a:txBody>
                  <a:tcPr/>
                </a:tc>
                <a:tc>
                  <a:txBody>
                    <a:bodyPr/>
                    <a:lstStyle/>
                    <a:p>
                      <a:pPr algn="ctr"/>
                      <a:r>
                        <a:rPr lang="en-US" sz="1800" dirty="0">
                          <a:solidFill>
                            <a:schemeClr val="tx1"/>
                          </a:solidFill>
                        </a:rPr>
                        <a:t>90791</a:t>
                      </a:r>
                    </a:p>
                  </a:txBody>
                  <a:tcPr/>
                </a:tc>
                <a:tc>
                  <a:txBody>
                    <a:bodyPr/>
                    <a:lstStyle/>
                    <a:p>
                      <a:pPr algn="ctr"/>
                      <a:r>
                        <a:rPr lang="en-US" sz="1800">
                          <a:solidFill>
                            <a:schemeClr val="tx1"/>
                          </a:solidFill>
                        </a:rPr>
                        <a:t>90832</a:t>
                      </a:r>
                    </a:p>
                  </a:txBody>
                  <a:tcPr/>
                </a:tc>
                <a:extLst>
                  <a:ext uri="{0D108BD9-81ED-4DB2-BD59-A6C34878D82A}">
                    <a16:rowId xmlns:a16="http://schemas.microsoft.com/office/drawing/2014/main" val="1162964843"/>
                  </a:ext>
                </a:extLst>
              </a:tr>
              <a:tr h="320669">
                <a:tc>
                  <a:txBody>
                    <a:bodyPr/>
                    <a:lstStyle/>
                    <a:p>
                      <a:pPr lvl="0" algn="ctr">
                        <a:buNone/>
                      </a:pPr>
                      <a:r>
                        <a:rPr lang="en-US" sz="1800" dirty="0">
                          <a:solidFill>
                            <a:schemeClr val="tx1"/>
                          </a:solidFill>
                        </a:rPr>
                        <a:t>90834</a:t>
                      </a:r>
                    </a:p>
                  </a:txBody>
                  <a:tcPr/>
                </a:tc>
                <a:tc>
                  <a:txBody>
                    <a:bodyPr/>
                    <a:lstStyle/>
                    <a:p>
                      <a:pPr lvl="0" algn="ctr">
                        <a:buNone/>
                      </a:pPr>
                      <a:r>
                        <a:rPr lang="en-US" sz="1800" dirty="0">
                          <a:solidFill>
                            <a:schemeClr val="tx1"/>
                          </a:solidFill>
                        </a:rPr>
                        <a:t>90847</a:t>
                      </a:r>
                    </a:p>
                  </a:txBody>
                  <a:tcPr/>
                </a:tc>
                <a:tc>
                  <a:txBody>
                    <a:bodyPr/>
                    <a:lstStyle/>
                    <a:p>
                      <a:pPr lvl="0" algn="ctr">
                        <a:buNone/>
                      </a:pPr>
                      <a:r>
                        <a:rPr lang="en-US" sz="1800" dirty="0">
                          <a:solidFill>
                            <a:schemeClr val="tx1"/>
                          </a:solidFill>
                        </a:rPr>
                        <a:t>90882</a:t>
                      </a:r>
                    </a:p>
                  </a:txBody>
                  <a:tcPr/>
                </a:tc>
                <a:extLst>
                  <a:ext uri="{0D108BD9-81ED-4DB2-BD59-A6C34878D82A}">
                    <a16:rowId xmlns:a16="http://schemas.microsoft.com/office/drawing/2014/main" val="180131249"/>
                  </a:ext>
                </a:extLst>
              </a:tr>
              <a:tr h="320669">
                <a:tc>
                  <a:txBody>
                    <a:bodyPr/>
                    <a:lstStyle/>
                    <a:p>
                      <a:pPr lvl="0" algn="ctr">
                        <a:buNone/>
                      </a:pPr>
                      <a:r>
                        <a:rPr lang="en-US" sz="1800" dirty="0">
                          <a:solidFill>
                            <a:schemeClr val="tx1"/>
                          </a:solidFill>
                        </a:rPr>
                        <a:t>90887</a:t>
                      </a:r>
                    </a:p>
                  </a:txBody>
                  <a:tcPr/>
                </a:tc>
                <a:tc>
                  <a:txBody>
                    <a:bodyPr/>
                    <a:lstStyle/>
                    <a:p>
                      <a:pPr lvl="0" algn="ctr">
                        <a:buNone/>
                      </a:pPr>
                      <a:r>
                        <a:rPr lang="en-US" sz="1800" dirty="0">
                          <a:solidFill>
                            <a:schemeClr val="tx1"/>
                          </a:solidFill>
                        </a:rPr>
                        <a:t>93000</a:t>
                      </a:r>
                    </a:p>
                  </a:txBody>
                  <a:tcPr/>
                </a:tc>
                <a:tc>
                  <a:txBody>
                    <a:bodyPr/>
                    <a:lstStyle/>
                    <a:p>
                      <a:pPr lvl="0" algn="ctr">
                        <a:buNone/>
                      </a:pPr>
                      <a:r>
                        <a:rPr lang="en-US" sz="1800" dirty="0">
                          <a:solidFill>
                            <a:schemeClr val="tx1"/>
                          </a:solidFill>
                        </a:rPr>
                        <a:t>99203</a:t>
                      </a:r>
                    </a:p>
                  </a:txBody>
                  <a:tcPr/>
                </a:tc>
                <a:extLst>
                  <a:ext uri="{0D108BD9-81ED-4DB2-BD59-A6C34878D82A}">
                    <a16:rowId xmlns:a16="http://schemas.microsoft.com/office/drawing/2014/main" val="1253210590"/>
                  </a:ext>
                </a:extLst>
              </a:tr>
              <a:tr h="320669">
                <a:tc>
                  <a:txBody>
                    <a:bodyPr/>
                    <a:lstStyle/>
                    <a:p>
                      <a:pPr lvl="0" algn="ctr">
                        <a:buNone/>
                      </a:pPr>
                      <a:r>
                        <a:rPr lang="en-US" sz="1800" dirty="0">
                          <a:solidFill>
                            <a:schemeClr val="tx1"/>
                          </a:solidFill>
                        </a:rPr>
                        <a:t>99212</a:t>
                      </a:r>
                    </a:p>
                  </a:txBody>
                  <a:tcPr/>
                </a:tc>
                <a:tc>
                  <a:txBody>
                    <a:bodyPr/>
                    <a:lstStyle/>
                    <a:p>
                      <a:pPr lvl="0" algn="ctr">
                        <a:buNone/>
                      </a:pPr>
                      <a:r>
                        <a:rPr lang="en-US" sz="1800">
                          <a:solidFill>
                            <a:schemeClr val="tx1"/>
                          </a:solidFill>
                        </a:rPr>
                        <a:t>99213</a:t>
                      </a:r>
                    </a:p>
                  </a:txBody>
                  <a:tcPr/>
                </a:tc>
                <a:tc>
                  <a:txBody>
                    <a:bodyPr/>
                    <a:lstStyle/>
                    <a:p>
                      <a:pPr lvl="0" algn="ctr">
                        <a:buNone/>
                      </a:pPr>
                      <a:r>
                        <a:rPr lang="en-US" sz="1800" dirty="0">
                          <a:solidFill>
                            <a:schemeClr val="tx1"/>
                          </a:solidFill>
                        </a:rPr>
                        <a:t>99214</a:t>
                      </a:r>
                    </a:p>
                  </a:txBody>
                  <a:tcPr/>
                </a:tc>
                <a:extLst>
                  <a:ext uri="{0D108BD9-81ED-4DB2-BD59-A6C34878D82A}">
                    <a16:rowId xmlns:a16="http://schemas.microsoft.com/office/drawing/2014/main" val="3953695571"/>
                  </a:ext>
                </a:extLst>
              </a:tr>
              <a:tr h="320669">
                <a:tc>
                  <a:txBody>
                    <a:bodyPr/>
                    <a:lstStyle/>
                    <a:p>
                      <a:pPr lvl="0" algn="ctr">
                        <a:buNone/>
                      </a:pPr>
                      <a:r>
                        <a:rPr lang="en-US" sz="1800" dirty="0">
                          <a:solidFill>
                            <a:schemeClr val="tx1"/>
                          </a:solidFill>
                        </a:rPr>
                        <a:t>99215</a:t>
                      </a:r>
                    </a:p>
                  </a:txBody>
                  <a:tcPr/>
                </a:tc>
                <a:tc>
                  <a:txBody>
                    <a:bodyPr/>
                    <a:lstStyle/>
                    <a:p>
                      <a:pPr lvl="0" algn="ctr">
                        <a:buNone/>
                      </a:pPr>
                      <a:r>
                        <a:rPr lang="en-US" sz="1800">
                          <a:solidFill>
                            <a:schemeClr val="tx1"/>
                          </a:solidFill>
                        </a:rPr>
                        <a:t>99401</a:t>
                      </a:r>
                    </a:p>
                  </a:txBody>
                  <a:tcPr/>
                </a:tc>
                <a:tc>
                  <a:txBody>
                    <a:bodyPr/>
                    <a:lstStyle/>
                    <a:p>
                      <a:pPr lvl="0" algn="ctr">
                        <a:buNone/>
                      </a:pPr>
                      <a:r>
                        <a:rPr lang="en-US" sz="1800" dirty="0">
                          <a:solidFill>
                            <a:schemeClr val="tx1"/>
                          </a:solidFill>
                        </a:rPr>
                        <a:t>99403</a:t>
                      </a:r>
                    </a:p>
                  </a:txBody>
                  <a:tcPr/>
                </a:tc>
                <a:extLst>
                  <a:ext uri="{0D108BD9-81ED-4DB2-BD59-A6C34878D82A}">
                    <a16:rowId xmlns:a16="http://schemas.microsoft.com/office/drawing/2014/main" val="997304512"/>
                  </a:ext>
                </a:extLst>
              </a:tr>
              <a:tr h="320669">
                <a:tc>
                  <a:txBody>
                    <a:bodyPr/>
                    <a:lstStyle/>
                    <a:p>
                      <a:pPr algn="ctr"/>
                      <a:r>
                        <a:rPr lang="en-US" sz="1800" dirty="0">
                          <a:solidFill>
                            <a:schemeClr val="tx1"/>
                          </a:solidFill>
                        </a:rPr>
                        <a:t>No code</a:t>
                      </a:r>
                    </a:p>
                  </a:txBody>
                  <a:tcPr/>
                </a:tc>
                <a:tc>
                  <a:txBody>
                    <a:bodyPr/>
                    <a:lstStyle/>
                    <a:p>
                      <a:pPr algn="ctr"/>
                      <a:r>
                        <a:rPr lang="en-US" sz="1800" dirty="0">
                          <a:solidFill>
                            <a:schemeClr val="tx1"/>
                          </a:solidFill>
                        </a:rPr>
                        <a:t>G0470</a:t>
                      </a:r>
                    </a:p>
                  </a:txBody>
                  <a:tcPr/>
                </a:tc>
                <a:tc>
                  <a:txBody>
                    <a:bodyPr/>
                    <a:lstStyle/>
                    <a:p>
                      <a:pPr algn="ctr"/>
                      <a:r>
                        <a:rPr lang="en-US" sz="1800" dirty="0">
                          <a:solidFill>
                            <a:schemeClr val="tx1"/>
                          </a:solidFill>
                        </a:rPr>
                        <a:t>No code</a:t>
                      </a:r>
                    </a:p>
                  </a:txBody>
                  <a:tcPr/>
                </a:tc>
                <a:extLst>
                  <a:ext uri="{0D108BD9-81ED-4DB2-BD59-A6C34878D82A}">
                    <a16:rowId xmlns:a16="http://schemas.microsoft.com/office/drawing/2014/main" val="1674170116"/>
                  </a:ext>
                </a:extLst>
              </a:tr>
            </a:tbl>
          </a:graphicData>
        </a:graphic>
      </p:graphicFrame>
      <p:sp>
        <p:nvSpPr>
          <p:cNvPr id="3" name="Slide Number Placeholder 2">
            <a:extLst>
              <a:ext uri="{FF2B5EF4-FFF2-40B4-BE49-F238E27FC236}">
                <a16:creationId xmlns:a16="http://schemas.microsoft.com/office/drawing/2014/main" id="{CEB773BE-EB0A-74EE-1F26-900EFFE58D3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5</a:t>
            </a:fld>
            <a:endParaRPr lang="en-US"/>
          </a:p>
        </p:txBody>
      </p:sp>
    </p:spTree>
    <p:custDataLst>
      <p:tags r:id="rId1"/>
    </p:custDataLst>
    <p:extLst>
      <p:ext uri="{BB962C8B-B14F-4D97-AF65-F5344CB8AC3E}">
        <p14:creationId xmlns:p14="http://schemas.microsoft.com/office/powerpoint/2010/main" val="2699649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D4B4C-DA53-E43A-6EA6-DEB9B2F00F2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453B116-17BE-8338-D99F-9AFA99E67F38}"/>
              </a:ext>
            </a:extLst>
          </p:cNvPr>
          <p:cNvSpPr>
            <a:spLocks noGrp="1"/>
          </p:cNvSpPr>
          <p:nvPr>
            <p:ph type="title"/>
          </p:nvPr>
        </p:nvSpPr>
        <p:spPr/>
        <p:txBody>
          <a:bodyPr/>
          <a:lstStyle/>
          <a:p>
            <a:r>
              <a:rPr lang="en-US" sz="3200" dirty="0">
                <a:latin typeface="+mj-lt"/>
                <a:cs typeface="Arial"/>
              </a:rPr>
              <a:t>HSN Updates:  CARC Codes</a:t>
            </a:r>
          </a:p>
        </p:txBody>
      </p:sp>
      <p:sp>
        <p:nvSpPr>
          <p:cNvPr id="2" name="Text Placeholder 2">
            <a:extLst>
              <a:ext uri="{FF2B5EF4-FFF2-40B4-BE49-F238E27FC236}">
                <a16:creationId xmlns:a16="http://schemas.microsoft.com/office/drawing/2014/main" id="{55283D3D-AD0A-8A75-E90A-F8A537B9A453}"/>
              </a:ext>
            </a:extLst>
          </p:cNvPr>
          <p:cNvSpPr>
            <a:spLocks noGrp="1"/>
          </p:cNvSpPr>
          <p:nvPr>
            <p:ph idx="1"/>
          </p:nvPr>
        </p:nvSpPr>
        <p:spPr>
          <a:xfrm>
            <a:off x="457200" y="1600200"/>
            <a:ext cx="8229600" cy="4525963"/>
          </a:xfrm>
        </p:spPr>
        <p:txBody>
          <a:bodyPr/>
          <a:lstStyle/>
          <a:p>
            <a:pPr marL="0" indent="0">
              <a:buNone/>
            </a:pPr>
            <a:r>
              <a:rPr lang="en-US" sz="1800" b="1" u="sng" dirty="0">
                <a:solidFill>
                  <a:srgbClr val="000000"/>
                </a:solidFill>
                <a:latin typeface="+mj-lt"/>
                <a:cs typeface="Arial"/>
              </a:rPr>
              <a:t>Claim Adjustment Reason Code (CARC) Updates</a:t>
            </a:r>
            <a:endParaRPr lang="en-US" sz="1800" dirty="0">
              <a:latin typeface="+mj-lt"/>
            </a:endParaRPr>
          </a:p>
          <a:p>
            <a:pPr marL="400050" lvl="1" indent="-228600">
              <a:spcBef>
                <a:spcPts val="1200"/>
              </a:spcBef>
              <a:buFont typeface="Arial" panose="020B0604020202020204" pitchFamily="34" charset="0"/>
              <a:buChar char="•"/>
            </a:pPr>
            <a:r>
              <a:rPr lang="en-US" sz="1800" dirty="0">
                <a:latin typeface="+mn-lt"/>
                <a:cs typeface="Arial"/>
              </a:rPr>
              <a:t>Health Safety Net made updates to no longer allow claims with certain Claim Adjustment Reason Codes (CARC) to be reimbursable. CARC codes corresponding to administrative reasons for denial from the primary payer will no longer be reimbursable.</a:t>
            </a:r>
          </a:p>
          <a:p>
            <a:pPr marL="400050" lvl="1" indent="-228600">
              <a:spcBef>
                <a:spcPts val="1200"/>
              </a:spcBef>
              <a:buClr>
                <a:srgbClr val="31859C"/>
              </a:buClr>
              <a:buFont typeface="Arial" panose="020B0604020202020204" pitchFamily="34" charset="0"/>
              <a:buChar char="•"/>
            </a:pPr>
            <a:r>
              <a:rPr lang="en-US" sz="1800" dirty="0">
                <a:latin typeface="+mn-lt"/>
                <a:cs typeface="Arial"/>
              </a:rPr>
              <a:t>This update is in accordance with 101 CMR 613.00:</a:t>
            </a:r>
          </a:p>
          <a:p>
            <a:pPr marL="400050" lvl="2">
              <a:spcBef>
                <a:spcPts val="1200"/>
              </a:spcBef>
              <a:buClr>
                <a:srgbClr val="31859C"/>
              </a:buClr>
            </a:pPr>
            <a:r>
              <a:rPr lang="en-US" sz="1800" dirty="0">
                <a:latin typeface="+mn-lt"/>
                <a:cs typeface="Arial"/>
              </a:rPr>
              <a:t>"the Health Safety Net does not pay for, and Providers may not submit claims for, services for which the primary insurer has denied payment because of a technical billing error, because the Patient obtained out of network services, because the Patient failed to obtain required prior authorization for services, or because of other administrative reasons"</a:t>
            </a:r>
            <a:endParaRPr lang="en-US" sz="1800" dirty="0">
              <a:latin typeface="+mn-lt"/>
            </a:endParaRPr>
          </a:p>
          <a:p>
            <a:pPr lvl="1">
              <a:spcBef>
                <a:spcPts val="1200"/>
              </a:spcBef>
              <a:buFont typeface="Arial" panose="020B0604020202020204" pitchFamily="34" charset="0"/>
              <a:buChar char="•"/>
            </a:pPr>
            <a:r>
              <a:rPr lang="en-US" sz="1800" dirty="0">
                <a:latin typeface="+mn-lt"/>
                <a:cs typeface="Arial"/>
              </a:rPr>
              <a:t>The Health Safety Net Office continually monitors these codes to ensure compliance with HSN regulations.</a:t>
            </a:r>
            <a:endParaRPr lang="en-US" sz="1600" dirty="0"/>
          </a:p>
        </p:txBody>
      </p:sp>
      <p:sp>
        <p:nvSpPr>
          <p:cNvPr id="3" name="Slide Number Placeholder 2">
            <a:extLst>
              <a:ext uri="{FF2B5EF4-FFF2-40B4-BE49-F238E27FC236}">
                <a16:creationId xmlns:a16="http://schemas.microsoft.com/office/drawing/2014/main" id="{EC9A1D89-18C6-97D8-3E53-A5FF71B24843}"/>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6</a:t>
            </a:fld>
            <a:endParaRPr lang="en-US"/>
          </a:p>
        </p:txBody>
      </p:sp>
    </p:spTree>
    <p:custDataLst>
      <p:tags r:id="rId1"/>
    </p:custDataLst>
    <p:extLst>
      <p:ext uri="{BB962C8B-B14F-4D97-AF65-F5344CB8AC3E}">
        <p14:creationId xmlns:p14="http://schemas.microsoft.com/office/powerpoint/2010/main" val="311938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7DFDC-BE1C-47B1-5CBA-E62EB6D4CA9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F7E15EA-3628-E896-15EC-1AB4A323FA19}"/>
              </a:ext>
            </a:extLst>
          </p:cNvPr>
          <p:cNvSpPr>
            <a:spLocks noGrp="1"/>
          </p:cNvSpPr>
          <p:nvPr>
            <p:ph type="title"/>
          </p:nvPr>
        </p:nvSpPr>
        <p:spPr/>
        <p:txBody>
          <a:bodyPr/>
          <a:lstStyle/>
          <a:p>
            <a:r>
              <a:rPr lang="en-US" sz="3200" dirty="0">
                <a:latin typeface="+mj-lt"/>
                <a:cs typeface="Arial"/>
              </a:rPr>
              <a:t>Fiscal Year 2026 Hospital Rates</a:t>
            </a:r>
          </a:p>
        </p:txBody>
      </p:sp>
      <p:sp>
        <p:nvSpPr>
          <p:cNvPr id="2" name="Text Placeholder 2">
            <a:extLst>
              <a:ext uri="{FF2B5EF4-FFF2-40B4-BE49-F238E27FC236}">
                <a16:creationId xmlns:a16="http://schemas.microsoft.com/office/drawing/2014/main" id="{509513F7-1101-9D42-EB43-122F7A6EE9E2}"/>
              </a:ext>
            </a:extLst>
          </p:cNvPr>
          <p:cNvSpPr>
            <a:spLocks noGrp="1"/>
          </p:cNvSpPr>
          <p:nvPr>
            <p:ph idx="1"/>
          </p:nvPr>
        </p:nvSpPr>
        <p:spPr>
          <a:xfrm>
            <a:off x="457200" y="1600200"/>
            <a:ext cx="8229600" cy="3133725"/>
          </a:xfrm>
        </p:spPr>
        <p:txBody>
          <a:bodyPr/>
          <a:lstStyle/>
          <a:p>
            <a:pPr marL="514350" lvl="1">
              <a:spcBef>
                <a:spcPts val="1800"/>
              </a:spcBef>
              <a:buFont typeface="Arial" panose="020B0604020202020204" pitchFamily="34" charset="0"/>
              <a:buChar char="•"/>
            </a:pPr>
            <a:r>
              <a:rPr lang="en-US" sz="1800" dirty="0">
                <a:latin typeface="+mn-lt"/>
                <a:cs typeface="Arial"/>
              </a:rPr>
              <a:t>Health Safety Net has released the hospital-specific outpatient rates for Fiscal Year 2026 which started October 1, 2025, and continues until September 30, 2026. Please note that hospital outpatient rate calculations </a:t>
            </a:r>
            <a:r>
              <a:rPr lang="en-US" sz="1800" i="1" dirty="0">
                <a:latin typeface="+mn-lt"/>
                <a:cs typeface="Arial"/>
              </a:rPr>
              <a:t>do </a:t>
            </a:r>
            <a:r>
              <a:rPr lang="en-US" sz="1800" dirty="0">
                <a:latin typeface="+mn-lt"/>
                <a:cs typeface="Arial"/>
              </a:rPr>
              <a:t>still contain the 25% DSH/non-teaching hospital add-on, if applicable. </a:t>
            </a:r>
            <a:endParaRPr lang="en-US" sz="1800" dirty="0">
              <a:latin typeface="+mn-lt"/>
            </a:endParaRPr>
          </a:p>
          <a:p>
            <a:pPr marL="514350" lvl="1">
              <a:spcBef>
                <a:spcPts val="1800"/>
              </a:spcBef>
              <a:buFont typeface="Arial" panose="020B0604020202020204" pitchFamily="34" charset="0"/>
              <a:buChar char="•"/>
            </a:pPr>
            <a:r>
              <a:rPr lang="en-US" sz="1800" dirty="0">
                <a:latin typeface="+mn-lt"/>
                <a:cs typeface="Arial"/>
              </a:rPr>
              <a:t>Rates have been emailed to lead financial contacts at each hospital facility to be reviewed. If a hospital has any requests or corrections associated with FY26 rates, requests and documentation was to be submitted to HSN.Data@mass.gov with the subject line “FY26 Rates” by January 21st, 2026.</a:t>
            </a:r>
          </a:p>
        </p:txBody>
      </p:sp>
      <p:sp>
        <p:nvSpPr>
          <p:cNvPr id="3" name="Slide Number Placeholder 2">
            <a:extLst>
              <a:ext uri="{FF2B5EF4-FFF2-40B4-BE49-F238E27FC236}">
                <a16:creationId xmlns:a16="http://schemas.microsoft.com/office/drawing/2014/main" id="{54BE6A23-459A-A03A-2466-5E930586608A}"/>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7</a:t>
            </a:fld>
            <a:endParaRPr lang="en-US"/>
          </a:p>
        </p:txBody>
      </p:sp>
    </p:spTree>
    <p:custDataLst>
      <p:tags r:id="rId1"/>
    </p:custDataLst>
    <p:extLst>
      <p:ext uri="{BB962C8B-B14F-4D97-AF65-F5344CB8AC3E}">
        <p14:creationId xmlns:p14="http://schemas.microsoft.com/office/powerpoint/2010/main" val="307843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852DC-A865-C537-0794-81BAE070896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8C7368B-3A19-A048-693D-86203096F265}"/>
              </a:ext>
            </a:extLst>
          </p:cNvPr>
          <p:cNvSpPr>
            <a:spLocks noGrp="1"/>
          </p:cNvSpPr>
          <p:nvPr>
            <p:ph type="title"/>
          </p:nvPr>
        </p:nvSpPr>
        <p:spPr/>
        <p:txBody>
          <a:bodyPr/>
          <a:lstStyle/>
          <a:p>
            <a:r>
              <a:rPr lang="en-US" sz="3200" dirty="0">
                <a:latin typeface="+mj-lt"/>
                <a:cs typeface="Arial"/>
              </a:rPr>
              <a:t>PPS Rates Updates</a:t>
            </a:r>
          </a:p>
        </p:txBody>
      </p:sp>
      <p:sp>
        <p:nvSpPr>
          <p:cNvPr id="2" name="Text Placeholder 2">
            <a:extLst>
              <a:ext uri="{FF2B5EF4-FFF2-40B4-BE49-F238E27FC236}">
                <a16:creationId xmlns:a16="http://schemas.microsoft.com/office/drawing/2014/main" id="{F9C14D31-3DB4-38CE-CC4B-FEE48F823A6E}"/>
              </a:ext>
            </a:extLst>
          </p:cNvPr>
          <p:cNvSpPr>
            <a:spLocks noGrp="1"/>
          </p:cNvSpPr>
          <p:nvPr>
            <p:ph idx="1"/>
          </p:nvPr>
        </p:nvSpPr>
        <p:spPr>
          <a:xfrm>
            <a:off x="457200" y="1600200"/>
            <a:ext cx="8229600" cy="4525963"/>
          </a:xfrm>
        </p:spPr>
        <p:txBody>
          <a:bodyPr/>
          <a:lstStyle/>
          <a:p>
            <a:pPr marL="0" indent="0">
              <a:buNone/>
            </a:pPr>
            <a:r>
              <a:rPr lang="en-US" altLang="en-US" sz="1800" b="1" u="sng" dirty="0">
                <a:solidFill>
                  <a:srgbClr val="000000"/>
                </a:solidFill>
                <a:latin typeface="+mj-lt"/>
                <a:ea typeface="Calibri" panose="020F0502020204030204" pitchFamily="34" charset="0"/>
              </a:rPr>
              <a:t>PPS Rates for CHCs</a:t>
            </a:r>
            <a:endParaRPr lang="en-US" altLang="en-US" sz="1800" dirty="0">
              <a:latin typeface="+mj-lt"/>
              <a:ea typeface="Calibri" panose="020F0502020204030204" pitchFamily="34" charset="0"/>
            </a:endParaRPr>
          </a:p>
          <a:p>
            <a:pPr marL="571500" lvl="1">
              <a:buFont typeface="Arial" panose="020B0604020202020204" pitchFamily="34" charset="0"/>
              <a:buChar char="•"/>
            </a:pPr>
            <a:r>
              <a:rPr lang="en-US" altLang="en-US" sz="1800" dirty="0">
                <a:latin typeface="+mn-lt"/>
                <a:ea typeface="Calibri"/>
                <a:cs typeface="Arial"/>
              </a:rPr>
              <a:t>Health Safety Net has updated Prospective Payment System (PPS) rates for Community Health Centers (CHCs) for Calendar Year 2026.  The rates are effective for dates of service beginning January 1, 2026.  Rates are calculated based on the Federally Qualified Health Center base rate and include enhancements based on location of the facility as well as new patient as opposed to established patient rates. The table below reflects the 2026 rates.</a:t>
            </a:r>
            <a:endParaRPr lang="en-US" sz="1600" dirty="0">
              <a:latin typeface="+mn-lt"/>
            </a:endParaRPr>
          </a:p>
        </p:txBody>
      </p:sp>
      <p:graphicFrame>
        <p:nvGraphicFramePr>
          <p:cNvPr id="6" name="Table 5" descr="Table with three columns and three rows showing PPS rates for CHCs by location and Established and New patient rates.">
            <a:extLst>
              <a:ext uri="{FF2B5EF4-FFF2-40B4-BE49-F238E27FC236}">
                <a16:creationId xmlns:a16="http://schemas.microsoft.com/office/drawing/2014/main" id="{2668BF75-1108-E34E-E2B5-C753B5A9867F}"/>
              </a:ext>
            </a:extLst>
          </p:cNvPr>
          <p:cNvGraphicFramePr>
            <a:graphicFrameLocks noGrp="1"/>
          </p:cNvGraphicFramePr>
          <p:nvPr>
            <p:extLst>
              <p:ext uri="{D42A27DB-BD31-4B8C-83A1-F6EECF244321}">
                <p14:modId xmlns:p14="http://schemas.microsoft.com/office/powerpoint/2010/main" val="2588622980"/>
              </p:ext>
            </p:extLst>
          </p:nvPr>
        </p:nvGraphicFramePr>
        <p:xfrm>
          <a:off x="864159" y="4301331"/>
          <a:ext cx="7415682" cy="1344334"/>
        </p:xfrm>
        <a:graphic>
          <a:graphicData uri="http://schemas.openxmlformats.org/drawingml/2006/table">
            <a:tbl>
              <a:tblPr firstRow="1" firstCol="1" bandRow="1">
                <a:tableStyleId>{5C22544A-7EE6-4342-B048-85BDC9FD1C3A}</a:tableStyleId>
              </a:tblPr>
              <a:tblGrid>
                <a:gridCol w="2471388">
                  <a:extLst>
                    <a:ext uri="{9D8B030D-6E8A-4147-A177-3AD203B41FA5}">
                      <a16:colId xmlns:a16="http://schemas.microsoft.com/office/drawing/2014/main" val="396502102"/>
                    </a:ext>
                  </a:extLst>
                </a:gridCol>
                <a:gridCol w="2472147">
                  <a:extLst>
                    <a:ext uri="{9D8B030D-6E8A-4147-A177-3AD203B41FA5}">
                      <a16:colId xmlns:a16="http://schemas.microsoft.com/office/drawing/2014/main" val="672087459"/>
                    </a:ext>
                  </a:extLst>
                </a:gridCol>
                <a:gridCol w="2472147">
                  <a:extLst>
                    <a:ext uri="{9D8B030D-6E8A-4147-A177-3AD203B41FA5}">
                      <a16:colId xmlns:a16="http://schemas.microsoft.com/office/drawing/2014/main" val="4092093095"/>
                    </a:ext>
                  </a:extLst>
                </a:gridCol>
              </a:tblGrid>
              <a:tr h="397847">
                <a:tc>
                  <a:txBody>
                    <a:bodyPr/>
                    <a:lstStyle/>
                    <a:p>
                      <a:pPr marL="0" marR="0" algn="ctr">
                        <a:buNone/>
                      </a:pPr>
                      <a:r>
                        <a:rPr lang="en-US" sz="1800" dirty="0">
                          <a:effectLst/>
                          <a:latin typeface="Arial"/>
                          <a:ea typeface="Times New Roman" panose="02020603050405020304" pitchFamily="18" charset="0"/>
                        </a:rPr>
                        <a:t>Location</a:t>
                      </a:r>
                    </a:p>
                  </a:txBody>
                  <a:tcPr marL="68580" marR="68580" marT="0" marB="0" anchor="ctr"/>
                </a:tc>
                <a:tc>
                  <a:txBody>
                    <a:bodyPr/>
                    <a:lstStyle/>
                    <a:p>
                      <a:pPr marL="0" marR="0" algn="ctr">
                        <a:buNone/>
                      </a:pPr>
                      <a:r>
                        <a:rPr lang="en-US" sz="1800" dirty="0">
                          <a:effectLst/>
                        </a:rPr>
                        <a:t>Established Patient</a:t>
                      </a:r>
                      <a:endParaRPr lang="en-US" sz="1800" dirty="0">
                        <a:effectLst/>
                        <a:latin typeface="Arial"/>
                        <a:ea typeface="Times New Roman" panose="02020603050405020304" pitchFamily="18" charset="0"/>
                      </a:endParaRPr>
                    </a:p>
                  </a:txBody>
                  <a:tcPr marL="68580" marR="68580" marT="0" marB="0" anchor="ctr"/>
                </a:tc>
                <a:tc>
                  <a:txBody>
                    <a:bodyPr/>
                    <a:lstStyle/>
                    <a:p>
                      <a:pPr marL="0" marR="0" algn="ctr">
                        <a:buNone/>
                      </a:pPr>
                      <a:r>
                        <a:rPr lang="en-US" sz="1800" dirty="0">
                          <a:effectLst/>
                        </a:rPr>
                        <a:t>New Patient</a:t>
                      </a:r>
                      <a:endParaRPr lang="en-US" sz="1800" dirty="0">
                        <a:effectLst/>
                        <a:latin typeface="Arial"/>
                        <a:ea typeface="Times New Roman" panose="02020603050405020304" pitchFamily="18" charset="0"/>
                      </a:endParaRPr>
                    </a:p>
                  </a:txBody>
                  <a:tcPr marL="68580" marR="68580" marT="0" marB="0" anchor="ctr"/>
                </a:tc>
                <a:extLst>
                  <a:ext uri="{0D108BD9-81ED-4DB2-BD59-A6C34878D82A}">
                    <a16:rowId xmlns:a16="http://schemas.microsoft.com/office/drawing/2014/main" val="1232177836"/>
                  </a:ext>
                </a:extLst>
              </a:tr>
              <a:tr h="397847">
                <a:tc>
                  <a:txBody>
                    <a:bodyPr/>
                    <a:lstStyle/>
                    <a:p>
                      <a:pPr marL="0" marR="0" algn="ctr">
                        <a:buNone/>
                      </a:pPr>
                      <a:r>
                        <a:rPr lang="en-US" sz="1800">
                          <a:effectLst/>
                        </a:rPr>
                        <a:t>Metro Boston</a:t>
                      </a:r>
                      <a:endParaRPr lang="en-US" sz="1800">
                        <a:effectLst/>
                        <a:latin typeface="Arial"/>
                        <a:ea typeface="Times New Roman" panose="02020603050405020304" pitchFamily="18" charset="0"/>
                      </a:endParaRPr>
                    </a:p>
                  </a:txBody>
                  <a:tcPr marL="68580" marR="68580" marT="0" marB="0"/>
                </a:tc>
                <a:tc>
                  <a:txBody>
                    <a:bodyPr/>
                    <a:lstStyle/>
                    <a:p>
                      <a:pPr marL="0" marR="0" algn="ctr">
                        <a:buNone/>
                      </a:pPr>
                      <a:r>
                        <a:rPr lang="en-US" sz="1800" dirty="0">
                          <a:effectLst/>
                        </a:rPr>
                        <a:t>$231.61</a:t>
                      </a:r>
                      <a:endParaRPr lang="en-US" sz="1800" dirty="0">
                        <a:effectLst/>
                        <a:latin typeface="Arial"/>
                        <a:ea typeface="Times New Roman" panose="02020603050405020304" pitchFamily="18" charset="0"/>
                      </a:endParaRPr>
                    </a:p>
                  </a:txBody>
                  <a:tcPr marL="68580" marR="68580" marT="0" marB="0" anchor="ctr"/>
                </a:tc>
                <a:tc>
                  <a:txBody>
                    <a:bodyPr/>
                    <a:lstStyle/>
                    <a:p>
                      <a:pPr marL="0" marR="0" algn="ctr">
                        <a:buNone/>
                      </a:pPr>
                      <a:r>
                        <a:rPr lang="en-US" sz="1800" dirty="0">
                          <a:effectLst/>
                        </a:rPr>
                        <a:t>$310.73</a:t>
                      </a:r>
                      <a:endParaRPr lang="en-US" sz="1800" dirty="0">
                        <a:effectLst/>
                        <a:latin typeface="Arial"/>
                        <a:ea typeface="Times New Roman" panose="02020603050405020304" pitchFamily="18" charset="0"/>
                      </a:endParaRPr>
                    </a:p>
                  </a:txBody>
                  <a:tcPr marL="68580" marR="68580" marT="0" marB="0" anchor="ctr"/>
                </a:tc>
                <a:extLst>
                  <a:ext uri="{0D108BD9-81ED-4DB2-BD59-A6C34878D82A}">
                    <a16:rowId xmlns:a16="http://schemas.microsoft.com/office/drawing/2014/main" val="3626550861"/>
                  </a:ext>
                </a:extLst>
              </a:tr>
              <a:tr h="397847">
                <a:tc>
                  <a:txBody>
                    <a:bodyPr/>
                    <a:lstStyle/>
                    <a:p>
                      <a:pPr marL="0" marR="0" algn="ctr">
                        <a:buNone/>
                      </a:pPr>
                      <a:r>
                        <a:rPr lang="en-US" sz="1800">
                          <a:effectLst/>
                        </a:rPr>
                        <a:t>Rest of Massachusetts</a:t>
                      </a:r>
                      <a:endParaRPr lang="en-US" sz="1800">
                        <a:effectLst/>
                        <a:latin typeface="Arial"/>
                        <a:ea typeface="Times New Roman" panose="02020603050405020304" pitchFamily="18" charset="0"/>
                      </a:endParaRPr>
                    </a:p>
                  </a:txBody>
                  <a:tcPr marL="68580" marR="68580" marT="0" marB="0"/>
                </a:tc>
                <a:tc>
                  <a:txBody>
                    <a:bodyPr/>
                    <a:lstStyle/>
                    <a:p>
                      <a:pPr marL="0" marR="0" algn="ctr">
                        <a:buNone/>
                      </a:pPr>
                      <a:r>
                        <a:rPr lang="en-US" sz="1800" dirty="0">
                          <a:effectLst/>
                        </a:rPr>
                        <a:t>$214.78</a:t>
                      </a:r>
                      <a:endParaRPr lang="en-US" sz="1800" dirty="0">
                        <a:effectLst/>
                        <a:latin typeface="Arial"/>
                        <a:ea typeface="Times New Roman" panose="02020603050405020304" pitchFamily="18" charset="0"/>
                      </a:endParaRPr>
                    </a:p>
                  </a:txBody>
                  <a:tcPr marL="68580" marR="68580" marT="0" marB="0" anchor="ctr"/>
                </a:tc>
                <a:tc>
                  <a:txBody>
                    <a:bodyPr/>
                    <a:lstStyle/>
                    <a:p>
                      <a:pPr marL="0" marR="0" algn="ctr">
                        <a:buNone/>
                      </a:pPr>
                      <a:r>
                        <a:rPr lang="en-US" sz="1800" dirty="0">
                          <a:effectLst/>
                        </a:rPr>
                        <a:t>$288.15</a:t>
                      </a:r>
                      <a:endParaRPr lang="en-US" sz="1800" dirty="0">
                        <a:effectLst/>
                        <a:latin typeface="Arial"/>
                        <a:ea typeface="Times New Roman" panose="02020603050405020304" pitchFamily="18" charset="0"/>
                      </a:endParaRPr>
                    </a:p>
                  </a:txBody>
                  <a:tcPr marL="68580" marR="68580" marT="0" marB="0" anchor="ctr"/>
                </a:tc>
                <a:extLst>
                  <a:ext uri="{0D108BD9-81ED-4DB2-BD59-A6C34878D82A}">
                    <a16:rowId xmlns:a16="http://schemas.microsoft.com/office/drawing/2014/main" val="91379971"/>
                  </a:ext>
                </a:extLst>
              </a:tr>
            </a:tbl>
          </a:graphicData>
        </a:graphic>
      </p:graphicFrame>
      <p:sp>
        <p:nvSpPr>
          <p:cNvPr id="3" name="Slide Number Placeholder 2">
            <a:extLst>
              <a:ext uri="{FF2B5EF4-FFF2-40B4-BE49-F238E27FC236}">
                <a16:creationId xmlns:a16="http://schemas.microsoft.com/office/drawing/2014/main" id="{12A45D92-200B-1BA1-C58A-7608BF4E7DFD}"/>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8</a:t>
            </a:fld>
            <a:endParaRPr lang="en-US"/>
          </a:p>
        </p:txBody>
      </p:sp>
    </p:spTree>
    <p:custDataLst>
      <p:tags r:id="rId1"/>
    </p:custDataLst>
    <p:extLst>
      <p:ext uri="{BB962C8B-B14F-4D97-AF65-F5344CB8AC3E}">
        <p14:creationId xmlns:p14="http://schemas.microsoft.com/office/powerpoint/2010/main" val="884647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482A8-1C1B-FCE7-FF1F-2818A0EF9A3A}"/>
              </a:ext>
            </a:extLst>
          </p:cNvPr>
          <p:cNvSpPr>
            <a:spLocks noGrp="1"/>
          </p:cNvSpPr>
          <p:nvPr>
            <p:ph type="ctrTitle"/>
          </p:nvPr>
        </p:nvSpPr>
        <p:spPr>
          <a:xfrm>
            <a:off x="2649062" y="1359343"/>
            <a:ext cx="5971063" cy="1790700"/>
          </a:xfrm>
        </p:spPr>
        <p:txBody>
          <a:bodyPr vert="horz">
            <a:normAutofit/>
          </a:bodyPr>
          <a:lstStyle/>
          <a:p>
            <a:r>
              <a:rPr lang="en-US" sz="3200" dirty="0">
                <a:solidFill>
                  <a:srgbClr val="002060"/>
                </a:solidFill>
              </a:rPr>
              <a:t>Changes to Health Safety Net (HSN) Pharmacy Reimbursable Services</a:t>
            </a:r>
          </a:p>
        </p:txBody>
      </p:sp>
      <p:graphicFrame>
        <p:nvGraphicFramePr>
          <p:cNvPr id="7" name="think-cell data - do not delete">
            <a:extLst>
              <a:ext uri="{FF2B5EF4-FFF2-40B4-BE49-F238E27FC236}">
                <a16:creationId xmlns:a16="http://schemas.microsoft.com/office/drawing/2014/main" id="{88069A2A-BA91-A1F3-514F-B320B2B6B769}"/>
              </a:ex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629877813"/>
              </p:ext>
            </p:ext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7" name="think-cell data - do not delete" hidden="1">
                        <a:extLst>
                          <a:ext uri="{FF2B5EF4-FFF2-40B4-BE49-F238E27FC236}">
                            <a16:creationId xmlns:a16="http://schemas.microsoft.com/office/drawing/2014/main" id="{88069A2A-BA91-A1F3-514F-B320B2B6B769}"/>
                          </a:ext>
                        </a:extLst>
                      </p:cNvPr>
                      <p:cNvPicPr/>
                      <p:nvPr/>
                    </p:nvPicPr>
                    <p:blipFill>
                      <a:blip r:embed="rId5"/>
                      <a:stretch>
                        <a:fillRect/>
                      </a:stretch>
                    </p:blipFill>
                    <p:spPr>
                      <a:xfrm>
                        <a:off x="1191" y="858441"/>
                        <a:ext cx="1191" cy="1191"/>
                      </a:xfrm>
                      <a:prstGeom prst="rect">
                        <a:avLst/>
                      </a:prstGeom>
                    </p:spPr>
                  </p:pic>
                </p:oleObj>
              </mc:Fallback>
            </mc:AlternateContent>
          </a:graphicData>
        </a:graphic>
      </p:graphicFrame>
      <p:pic>
        <p:nvPicPr>
          <p:cNvPr id="3" name="Picture 2" descr="Massachusetts State Seal.">
            <a:extLst>
              <a:ext uri="{FF2B5EF4-FFF2-40B4-BE49-F238E27FC236}">
                <a16:creationId xmlns:a16="http://schemas.microsoft.com/office/drawing/2014/main" id="{3D8B7CC5-43F7-E840-5AED-9E5945884CFC}"/>
              </a:ext>
            </a:extLst>
          </p:cNvPr>
          <p:cNvPicPr>
            <a:picLocks noChangeAspect="1"/>
          </p:cNvPicPr>
          <p:nvPr/>
        </p:nvPicPr>
        <p:blipFill>
          <a:blip r:embed="rId6"/>
          <a:stretch>
            <a:fillRect/>
          </a:stretch>
        </p:blipFill>
        <p:spPr>
          <a:xfrm>
            <a:off x="381153" y="1955194"/>
            <a:ext cx="2267909" cy="2261812"/>
          </a:xfrm>
          <a:prstGeom prst="rect">
            <a:avLst/>
          </a:prstGeom>
        </p:spPr>
      </p:pic>
    </p:spTree>
    <p:extLst>
      <p:ext uri="{BB962C8B-B14F-4D97-AF65-F5344CB8AC3E}">
        <p14:creationId xmlns:p14="http://schemas.microsoft.com/office/powerpoint/2010/main" val="18831714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1_Office Theme">
  <a:themeElements>
    <a:clrScheme name="Custom 2">
      <a:dk1>
        <a:sysClr val="windowText" lastClr="000000"/>
      </a:dk1>
      <a:lt1>
        <a:sysClr val="window" lastClr="FFFFFF"/>
      </a:lt1>
      <a:dk2>
        <a:srgbClr val="002D5B"/>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0</TotalTime>
  <Words>1224</Words>
  <Application>Microsoft Office PowerPoint</Application>
  <PresentationFormat>On-screen Show (4:3)</PresentationFormat>
  <Paragraphs>139</Paragraphs>
  <Slides>15</Slides>
  <Notes>2</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4" baseType="lpstr">
      <vt:lpstr>Aptos</vt:lpstr>
      <vt:lpstr>Arial</vt:lpstr>
      <vt:lpstr>Calibri</vt:lpstr>
      <vt:lpstr>Corbel</vt:lpstr>
      <vt:lpstr>Courier New</vt:lpstr>
      <vt:lpstr>Noto Sans Symbols</vt:lpstr>
      <vt:lpstr>1_Office Theme</vt:lpstr>
      <vt:lpstr>MassHealth</vt:lpstr>
      <vt:lpstr>think-cell Slide</vt:lpstr>
      <vt:lpstr>Health Safety Net Information and Updates Winter 2026</vt:lpstr>
      <vt:lpstr>Agenda</vt:lpstr>
      <vt:lpstr>New Dental Third-Party Administrator</vt:lpstr>
      <vt:lpstr>HSN Dental Prior Authorization Waiver</vt:lpstr>
      <vt:lpstr>HSN Updates: Resweeps</vt:lpstr>
      <vt:lpstr>HSN Updates:  CARC Codes</vt:lpstr>
      <vt:lpstr>Fiscal Year 2026 Hospital Rates</vt:lpstr>
      <vt:lpstr>PPS Rates Updates</vt:lpstr>
      <vt:lpstr>Changes to Health Safety Net (HSN) Pharmacy Reimbursable Services</vt:lpstr>
      <vt:lpstr>Health Safety Net (HSN): Pharmacy Changes</vt:lpstr>
      <vt:lpstr>Health Safety Net (HSN): Recent Pharmacy Changes</vt:lpstr>
      <vt:lpstr>HSN Pharmacy Coverage: Branded Products</vt:lpstr>
      <vt:lpstr>Helpful Resources </vt:lpstr>
      <vt:lpstr>General Information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Safety Net Winter 2026</dc:title>
  <dc:creator>Health Safety Net</dc:creator>
  <cp:keywords/>
  <cp:lastModifiedBy>Kane, Sue</cp:lastModifiedBy>
  <cp:revision>2</cp:revision>
  <dcterms:created xsi:type="dcterms:W3CDTF">2026-03-13T18:22:33Z</dcterms:created>
  <dcterms:modified xsi:type="dcterms:W3CDTF">2026-03-19T13:02:41Z</dcterms:modified>
</cp:coreProperties>
</file>