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handoutMasterIdLst>
    <p:handoutMasterId r:id="rId50"/>
  </p:handoutMasterIdLst>
  <p:sldIdLst>
    <p:sldId id="260" r:id="rId5"/>
    <p:sldId id="4531" r:id="rId6"/>
    <p:sldId id="4532" r:id="rId7"/>
    <p:sldId id="2147472596" r:id="rId8"/>
    <p:sldId id="2147472597" r:id="rId9"/>
    <p:sldId id="2147047252" r:id="rId10"/>
    <p:sldId id="2147468912" r:id="rId11"/>
    <p:sldId id="2147047254" r:id="rId12"/>
    <p:sldId id="2147472601" r:id="rId13"/>
    <p:sldId id="2147472602" r:id="rId14"/>
    <p:sldId id="261" r:id="rId15"/>
    <p:sldId id="739" r:id="rId16"/>
    <p:sldId id="736" r:id="rId17"/>
    <p:sldId id="2147468955" r:id="rId18"/>
    <p:sldId id="2147472605" r:id="rId19"/>
    <p:sldId id="2147472598" r:id="rId20"/>
    <p:sldId id="2147472603" r:id="rId21"/>
    <p:sldId id="2147468953" r:id="rId22"/>
    <p:sldId id="2147468898" r:id="rId23"/>
    <p:sldId id="2147472604" r:id="rId24"/>
    <p:sldId id="2147469010" r:id="rId25"/>
    <p:sldId id="368" r:id="rId26"/>
    <p:sldId id="2147468942" r:id="rId27"/>
    <p:sldId id="2147469006" r:id="rId28"/>
    <p:sldId id="2147469007" r:id="rId29"/>
    <p:sldId id="2147472582" r:id="rId30"/>
    <p:sldId id="2147472569" r:id="rId31"/>
    <p:sldId id="2147472585" r:id="rId32"/>
    <p:sldId id="2147047249" r:id="rId33"/>
    <p:sldId id="2147047263" r:id="rId34"/>
    <p:sldId id="2147047265" r:id="rId35"/>
    <p:sldId id="2147047266" r:id="rId36"/>
    <p:sldId id="2147047267" r:id="rId37"/>
    <p:sldId id="781" r:id="rId38"/>
    <p:sldId id="2147472599" r:id="rId39"/>
    <p:sldId id="2147472600" r:id="rId40"/>
    <p:sldId id="750" r:id="rId41"/>
    <p:sldId id="2147472534" r:id="rId42"/>
    <p:sldId id="2147472555" r:id="rId43"/>
    <p:sldId id="2147472544" r:id="rId44"/>
    <p:sldId id="2147472545" r:id="rId45"/>
    <p:sldId id="2147472546" r:id="rId46"/>
    <p:sldId id="2147472547" r:id="rId47"/>
    <p:sldId id="2147472548"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075314-E909-4ACC-E299-C5ED51CDF307}" name="Flieger, Signe (CCA)" initials="FS" userId="S::signe.flieger@mass.gov::b3724788-776e-4fd5-b702-f61178899e84" providerId="AD"/>
  <p188:author id="{A3183B1C-9E0F-55D8-46CC-7F6E9BE0C360}" name="Joey S." initials="JS" userId="Joey S." providerId="None"/>
  <p188:author id="{A99A6651-7B9B-51E0-76CF-AB43F2D151C7}" name="Amy Morrow" initials="AM" userId="S::amy@communicatehealth.com::7666d990-b876-47b8-9ac9-8e10441b1409" providerId="AD"/>
  <p188:author id="{09D64B5A-8900-D2AE-D90F-3A2083037F68}" name="Conte, Niki (CCA)" initials="CN" userId="S::niki.conte@mass.gov::1639143c-c700-42e9-b233-e4eaa3f23248" providerId="AD"/>
  <p188:author id="{8648FF5F-9D22-8AA6-6B61-34DC5219938D}" name="Luu, Ashley (CCA)" initials="LA" userId="S::ashley.luu@mass.gov::e2cf3b3a-de35-47b6-b1f9-cb70eca7a9a2" providerId="AD"/>
  <p188:author id="{2C8A1C6A-E9B4-3D70-6702-1F31660AE730}" name="Angelo, Lisa (CCA)" initials="LA" userId="S::Lisa.Angelo@mass.gov::4a772aac-88f0-491d-984a-a672214f8b8c" providerId="AD"/>
  <p188:author id="{466BC66A-2F53-A7F4-5FD3-235CBDFF994A}" name="Barreiro, Rebecca (CCA)" initials="RB" userId="S::rebecca.barreiro@mass.gov::45c615bd-ca52-41a1-a780-74b4e359a709" providerId="AD"/>
  <p188:author id="{020D6275-0F77-6C3B-CB0C-8CA5C636CA88}" name="Sarver, Rebecca (CCA)" initials="SR" userId="S::rebecca.sarver@mass.gov::1ab88172-d96b-4fe5-a054-20cc963c9155" providerId="AD"/>
  <p188:author id="{E619707E-F3A5-0140-5BF3-0D1BA0C73E6A}" name="Heather Rossi" initials="HR" userId="Heather Rossi" providerId="None"/>
  <p188:author id="{46028398-BD20-B1AD-BF8A-4BEDD69AA403}" name="Buonopane, Sarah (CCA)" initials="BS" userId="S::sarah.buonopane@mass.gov::cafc2999-c55b-44c3-867b-4c96af059a73" providerId="AD"/>
  <p188:author id="{6214549A-9661-0D2A-45A2-A163BE28C564}" name="Familiar, Montse (CCA)" initials="F(" userId="S::montse.familiar@mass.gov::c9d30343-062b-4686-b33e-aeb685ac4e7c" providerId="AD"/>
  <p188:author id="{956A96B8-384C-1721-E0AF-4021C10407F1}" name="Scire, Kayla (CCA)" initials="SK" userId="S::kayla.scire@mass.gov::588d5028-66da-443d-8488-2741a778681b" providerId="AD"/>
  <p188:author id="{376766BE-9E1D-6442-F33E-F06F18A3C9D0}" name="Segel, Kate (CCA)" initials="KS" userId="S::kate.segel@mass.gov::fbc6d6c0-71b9-4331-9f5b-2b5f2fdb577f" providerId="AD"/>
  <p188:author id="{08E475E2-5433-3667-FE6A-3967A444F1E8}" name="Chiev, Sokmeakara (EHS)" initials="CS" userId="S::sokmeakara.chiev1@mass.gov::9435e2b5-d995-4b59-b25d-2bb9b96a2a87" providerId="AD"/>
  <p188:author id="{420FABE2-C6A8-6818-CDF4-FAB95583D449}" name="Almeida, Michele L. (CCA)" initials="A(" userId="S::michele.l.almeida@mass.gov::32df3cdc-3dd6-4159-8c70-dc2085420295" providerId="AD"/>
  <p188:author id="{035C49E4-FC4F-3319-DBD5-DBB4A92A69A7}" name="Nicolle San Jose" initials="NS" userId="S::nicolle@communicatehealth.com::3922cbf6-0c55-4e15-a919-908a7d812085" providerId="AD"/>
  <p188:author id="{8A0C06FB-2CEA-0E8B-EAA1-108CD4EDE902}" name="Blocker, Kirsten (CCA)" initials="KB" userId="S::kirsten.blocker@mass.gov::4618ff94-17d4-4c27-bf40-875c4ab329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95"/>
    <a:srgbClr val="80CAFF"/>
    <a:srgbClr val="8AD6DE"/>
    <a:srgbClr val="3D96AE"/>
    <a:srgbClr val="154066"/>
    <a:srgbClr val="006F78"/>
    <a:srgbClr val="003740"/>
    <a:srgbClr val="81689C"/>
    <a:srgbClr val="AA4643"/>
    <a:srgbClr val="447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8A1FBA-35A0-4DE4-AC36-6C850DFBDFB1}" v="56" dt="2025-10-20T15:39:32.5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64"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500">
                <a:solidFill>
                  <a:schemeClr val="bg1"/>
                </a:solidFill>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solidFill>
              <a:srgbClr val="DA843C"/>
            </a:solidFill>
            <a:ln w="6350">
              <a:solidFill>
                <a:schemeClr val="bg1"/>
              </a:solidFill>
            </a:ln>
          </c:spPr>
          <c:dPt>
            <c:idx val="0"/>
            <c:bubble3D val="0"/>
            <c:spPr>
              <a:solidFill>
                <a:srgbClr val="4472A7"/>
              </a:solidFill>
              <a:ln w="6350">
                <a:solidFill>
                  <a:schemeClr val="bg1"/>
                </a:solidFill>
              </a:ln>
              <a:effectLst/>
            </c:spPr>
            <c:extLst>
              <c:ext xmlns:c16="http://schemas.microsoft.com/office/drawing/2014/chart" uri="{C3380CC4-5D6E-409C-BE32-E72D297353CC}">
                <c16:uniqueId val="{00000001-4A49-974C-B6D3-0312E141AB62}"/>
              </c:ext>
            </c:extLst>
          </c:dPt>
          <c:dPt>
            <c:idx val="1"/>
            <c:bubble3D val="0"/>
            <c:spPr>
              <a:solidFill>
                <a:srgbClr val="AA4643"/>
              </a:solidFill>
              <a:ln w="6350">
                <a:solidFill>
                  <a:schemeClr val="bg1"/>
                </a:solidFill>
              </a:ln>
              <a:effectLst/>
            </c:spPr>
            <c:extLst>
              <c:ext xmlns:c16="http://schemas.microsoft.com/office/drawing/2014/chart" uri="{C3380CC4-5D6E-409C-BE32-E72D297353CC}">
                <c16:uniqueId val="{00000002-4A49-974C-B6D3-0312E141AB62}"/>
              </c:ext>
            </c:extLst>
          </c:dPt>
          <c:dPt>
            <c:idx val="2"/>
            <c:bubble3D val="0"/>
            <c:spPr>
              <a:solidFill>
                <a:srgbClr val="89A54D"/>
              </a:solidFill>
              <a:ln w="6350">
                <a:solidFill>
                  <a:schemeClr val="bg1"/>
                </a:solidFill>
              </a:ln>
              <a:effectLst/>
            </c:spPr>
            <c:extLst>
              <c:ext xmlns:c16="http://schemas.microsoft.com/office/drawing/2014/chart" uri="{C3380CC4-5D6E-409C-BE32-E72D297353CC}">
                <c16:uniqueId val="{00000004-4A49-974C-B6D3-0312E141AB62}"/>
              </c:ext>
            </c:extLst>
          </c:dPt>
          <c:dPt>
            <c:idx val="3"/>
            <c:bubble3D val="0"/>
            <c:spPr>
              <a:solidFill>
                <a:srgbClr val="81689C"/>
              </a:solidFill>
              <a:ln w="6350">
                <a:solidFill>
                  <a:schemeClr val="bg1"/>
                </a:solidFill>
              </a:ln>
              <a:effectLst/>
            </c:spPr>
            <c:extLst>
              <c:ext xmlns:c16="http://schemas.microsoft.com/office/drawing/2014/chart" uri="{C3380CC4-5D6E-409C-BE32-E72D297353CC}">
                <c16:uniqueId val="{00000003-4A49-974C-B6D3-0312E141AB62}"/>
              </c:ext>
            </c:extLst>
          </c:dPt>
          <c:dPt>
            <c:idx val="4"/>
            <c:bubble3D val="0"/>
            <c:spPr>
              <a:solidFill>
                <a:srgbClr val="3D96AE"/>
              </a:solidFill>
              <a:ln w="6350">
                <a:solidFill>
                  <a:schemeClr val="bg1"/>
                </a:solidFill>
              </a:ln>
              <a:effectLst/>
            </c:spPr>
            <c:extLst>
              <c:ext xmlns:c16="http://schemas.microsoft.com/office/drawing/2014/chart" uri="{C3380CC4-5D6E-409C-BE32-E72D297353CC}">
                <c16:uniqueId val="{00000005-4A49-974C-B6D3-0312E141AB62}"/>
              </c:ext>
            </c:extLst>
          </c:dPt>
          <c:dPt>
            <c:idx val="5"/>
            <c:bubble3D val="0"/>
            <c:spPr>
              <a:solidFill>
                <a:srgbClr val="DA843C"/>
              </a:solidFill>
              <a:ln w="6350">
                <a:solidFill>
                  <a:schemeClr val="bg1"/>
                </a:solidFill>
              </a:ln>
              <a:effectLst/>
            </c:spPr>
            <c:extLst>
              <c:ext xmlns:c16="http://schemas.microsoft.com/office/drawing/2014/chart" uri="{C3380CC4-5D6E-409C-BE32-E72D297353CC}">
                <c16:uniqueId val="{0000000B-C01C-DD40-B786-8CD4F7A44F4C}"/>
              </c:ext>
            </c:extLst>
          </c:dPt>
          <c:cat>
            <c:strRef>
              <c:f>Sheet1!$A$2:$A$7</c:f>
              <c:strCache>
                <c:ptCount val="6"/>
                <c:pt idx="0">
                  <c:v>Margaret Peacock</c:v>
                </c:pt>
                <c:pt idx="1">
                  <c:v>Janet Leverling</c:v>
                </c:pt>
                <c:pt idx="2">
                  <c:v>Robert King</c:v>
                </c:pt>
                <c:pt idx="3">
                  <c:v>Laura Callahan</c:v>
                </c:pt>
                <c:pt idx="4">
                  <c:v>Nacy Davolio</c:v>
                </c:pt>
                <c:pt idx="5">
                  <c:v>All Others</c:v>
                </c:pt>
              </c:strCache>
            </c:strRef>
          </c:cat>
          <c:val>
            <c:numRef>
              <c:f>Sheet1!$B$2:$B$7</c:f>
              <c:numCache>
                <c:formatCode>General</c:formatCode>
                <c:ptCount val="6"/>
                <c:pt idx="0">
                  <c:v>30</c:v>
                </c:pt>
                <c:pt idx="1">
                  <c:v>15</c:v>
                </c:pt>
                <c:pt idx="2">
                  <c:v>15</c:v>
                </c:pt>
                <c:pt idx="3">
                  <c:v>20</c:v>
                </c:pt>
                <c:pt idx="4">
                  <c:v>13</c:v>
                </c:pt>
                <c:pt idx="5">
                  <c:v>7</c:v>
                </c:pt>
              </c:numCache>
            </c:numRef>
          </c:val>
          <c:extLst>
            <c:ext xmlns:c16="http://schemas.microsoft.com/office/drawing/2014/chart" uri="{C3380CC4-5D6E-409C-BE32-E72D297353CC}">
              <c16:uniqueId val="{00000000-4A49-974C-B6D3-0312E141AB6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8.8629477884849053E-2"/>
          <c:y val="0.81946859383191795"/>
          <c:w val="0.8675779983536247"/>
          <c:h val="0.14690369057559"/>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6FA471-D553-9D0E-AA6F-491FE2DC86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DAD8D71-E311-AB73-7BC0-8C68B4EFA1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D70DCF-9544-5F41-91C6-1B39E3C23B82}" type="datetimeFigureOut">
              <a:rPr lang="en-US" smtClean="0"/>
              <a:t>4/16/2026</a:t>
            </a:fld>
            <a:endParaRPr lang="en-US"/>
          </a:p>
        </p:txBody>
      </p:sp>
      <p:sp>
        <p:nvSpPr>
          <p:cNvPr id="4" name="Footer Placeholder 3">
            <a:extLst>
              <a:ext uri="{FF2B5EF4-FFF2-40B4-BE49-F238E27FC236}">
                <a16:creationId xmlns:a16="http://schemas.microsoft.com/office/drawing/2014/main" id="{A08F0C62-C1FB-5AE9-2BB2-18032E79C8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A6D5C5-F377-7624-5B4E-26AD290895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906B9A-ACC3-BE48-9EF2-82D2703BFF6E}" type="slidenum">
              <a:rPr lang="en-US" smtClean="0"/>
              <a:t>‹#›</a:t>
            </a:fld>
            <a:endParaRPr lang="en-US"/>
          </a:p>
        </p:txBody>
      </p:sp>
    </p:spTree>
    <p:extLst>
      <p:ext uri="{BB962C8B-B14F-4D97-AF65-F5344CB8AC3E}">
        <p14:creationId xmlns:p14="http://schemas.microsoft.com/office/powerpoint/2010/main" val="286982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0BAA8-D286-2746-8092-9A94C6AB7458}"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4DC7E-EA65-DF4F-81AD-54ABB7DDE8A9}" type="slidenum">
              <a:rPr lang="en-US" smtClean="0"/>
              <a:t>‹#›</a:t>
            </a:fld>
            <a:endParaRPr lang="en-US"/>
          </a:p>
        </p:txBody>
      </p:sp>
    </p:spTree>
    <p:extLst>
      <p:ext uri="{BB962C8B-B14F-4D97-AF65-F5344CB8AC3E}">
        <p14:creationId xmlns:p14="http://schemas.microsoft.com/office/powerpoint/2010/main" val="4226383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64DC7E-EA65-DF4F-81AD-54ABB7DDE8A9}" type="slidenum">
              <a:rPr lang="en-US" smtClean="0"/>
              <a:t>1</a:t>
            </a:fld>
            <a:endParaRPr lang="en-US"/>
          </a:p>
        </p:txBody>
      </p:sp>
    </p:spTree>
    <p:extLst>
      <p:ext uri="{BB962C8B-B14F-4D97-AF65-F5344CB8AC3E}">
        <p14:creationId xmlns:p14="http://schemas.microsoft.com/office/powerpoint/2010/main" val="1274652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defTabSz="465887">
              <a:defRPr/>
            </a:pPr>
            <a:fld id="{9F887A0D-D760-4AB1-9EDC-BF6B128C4E93}" type="slidenum">
              <a:rPr lang="en-US">
                <a:solidFill>
                  <a:prstClr val="black"/>
                </a:solidFill>
                <a:latin typeface="Calibri" panose="020F0502020204030204"/>
              </a:rPr>
              <a:pPr defTabSz="46588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26546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A4CE3-BB9C-5240-41C4-460C44DCB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F0A80-3103-FB85-C0A7-0412E922C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D28EE-AEBF-B85E-8B3B-8DF3BFAE03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F84BD9-91E7-48BA-7F32-E5D3D459290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E7921A-F259-40FA-A0E5-1374889742D1}" type="slidenum">
              <a:rPr kumimoji="0" lang="en-US" sz="1200" b="0" i="0" u="none" strike="noStrike" kern="1200" cap="none" spc="0" normalizeH="0" baseline="0" noProof="0" smtClean="0">
                <a:ln>
                  <a:noFill/>
                </a:ln>
                <a:solidFill>
                  <a:srgbClr val="000000"/>
                </a:solidFill>
                <a:effectLst/>
                <a:uLnTx/>
                <a:uFillTx/>
                <a:latin typeface="Gill Sans"/>
                <a:ea typeface="+mn-ea"/>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Gill Sans"/>
              <a:ea typeface="+mn-ea"/>
              <a:cs typeface="+mn-cs"/>
              <a:sym typeface="Gill Sans"/>
            </a:endParaRPr>
          </a:p>
        </p:txBody>
      </p:sp>
    </p:spTree>
    <p:extLst>
      <p:ext uri="{BB962C8B-B14F-4D97-AF65-F5344CB8AC3E}">
        <p14:creationId xmlns:p14="http://schemas.microsoft.com/office/powerpoint/2010/main" val="205690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biggest enhancement in this release is that as of 1/1/2026, </a:t>
            </a:r>
            <a:r>
              <a:rPr lang="en-US" sz="1200"/>
              <a:t>non-HIX dental plans will no longer exist, and agents will no longer use the Member Portal to enroll members in non-HIX dental plans for the 2026 plan year. Users and agents will be able to shop for a standalone dental plan within the HIX application, as they do for a health plan. </a:t>
            </a:r>
          </a:p>
          <a:p>
            <a:pPr marL="285750" indent="-285750">
              <a:buFont typeface="Arial" panose="020B0604020202020204" pitchFamily="34" charset="0"/>
              <a:buChar char="•"/>
            </a:pPr>
            <a:endParaRPr lang="en-US" sz="1200"/>
          </a:p>
          <a:p>
            <a:pPr marL="0" indent="0">
              <a:buFont typeface="Arial" panose="020B0604020202020204" pitchFamily="34" charset="0"/>
              <a:buNone/>
            </a:pPr>
            <a:r>
              <a:rPr lang="en-US" sz="1200"/>
              <a:t>If members are seeking to enroll in a dental plan only for any part of 2025, agents will still need to use the non-HIX dental application and functionality in the Member Portal. Standalone dental shopping for 2026 dental plans will begin in HIX as of 11/1/2025.</a:t>
            </a:r>
          </a:p>
          <a:p>
            <a:endParaRPr lang="en-US"/>
          </a:p>
          <a:p>
            <a:r>
              <a:rPr lang="en-US"/>
              <a:t>Note: A more thorough training on standalone dental eligibility, enrollment, mixed household, retro, etc., will be provided before Open Enrollment.</a:t>
            </a:r>
            <a:endParaRPr lang="en-US" sz="1200"/>
          </a:p>
        </p:txBody>
      </p:sp>
      <p:sp>
        <p:nvSpPr>
          <p:cNvPr id="4" name="Slide Number Placeholder 3"/>
          <p:cNvSpPr>
            <a:spLocks noGrp="1"/>
          </p:cNvSpPr>
          <p:nvPr>
            <p:ph type="sldNum" sz="quarter" idx="5"/>
          </p:nvPr>
        </p:nvSpPr>
        <p:spPr/>
        <p:txBody>
          <a:bodyPr/>
          <a:lstStyle/>
          <a:p>
            <a:fld id="{ED64DC7E-EA65-DF4F-81AD-54ABB7DDE8A9}" type="slidenum">
              <a:rPr lang="en-US" smtClean="0"/>
              <a:t>26</a:t>
            </a:fld>
            <a:endParaRPr lang="en-US"/>
          </a:p>
        </p:txBody>
      </p:sp>
    </p:spTree>
    <p:extLst>
      <p:ext uri="{BB962C8B-B14F-4D97-AF65-F5344CB8AC3E}">
        <p14:creationId xmlns:p14="http://schemas.microsoft.com/office/powerpoint/2010/main" val="311983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54C3D-0B15-8D03-2FD9-83E9FA6EB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372FE-22E4-6EEA-E7F8-7BC4EC87C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D13752-835D-4ED3-6423-116BB0EFC694}"/>
              </a:ext>
            </a:extLst>
          </p:cNvPr>
          <p:cNvSpPr>
            <a:spLocks noGrp="1"/>
          </p:cNvSpPr>
          <p:nvPr>
            <p:ph type="body" idx="1"/>
          </p:nvPr>
        </p:nvSpPr>
        <p:spPr/>
        <p:txBody>
          <a:bodyPr/>
          <a:lstStyle/>
          <a:p>
            <a:r>
              <a:rPr lang="en-US"/>
              <a:t>As part of the standalone dental plan enhancement, Users will notice a new text on the Financial Assistance question on the “Start Your Application” screen.  The updated text will read “if you primarily want to shop for a dental coverage, select no.”</a:t>
            </a:r>
          </a:p>
          <a:p>
            <a:endParaRPr lang="en-US"/>
          </a:p>
          <a:p>
            <a:r>
              <a:rPr lang="en-US"/>
              <a:t>This will help members seeking a standalone dental plan to skip the financial assistance sections, and it shortens the application by removing unnecessary steps for those not seeking health coverage. This change streamlines the process that makes the dental-only shopping experience more efficient. </a:t>
            </a:r>
          </a:p>
        </p:txBody>
      </p:sp>
      <p:sp>
        <p:nvSpPr>
          <p:cNvPr id="4" name="Slide Number Placeholder 3">
            <a:extLst>
              <a:ext uri="{FF2B5EF4-FFF2-40B4-BE49-F238E27FC236}">
                <a16:creationId xmlns:a16="http://schemas.microsoft.com/office/drawing/2014/main" id="{CC1BCD97-6093-A1B7-4710-47A25844782F}"/>
              </a:ext>
            </a:extLst>
          </p:cNvPr>
          <p:cNvSpPr>
            <a:spLocks noGrp="1"/>
          </p:cNvSpPr>
          <p:nvPr>
            <p:ph type="sldNum" sz="quarter" idx="5"/>
          </p:nvPr>
        </p:nvSpPr>
        <p:spPr/>
        <p:txBody>
          <a:bodyPr/>
          <a:lstStyle/>
          <a:p>
            <a:fld id="{ED64DC7E-EA65-DF4F-81AD-54ABB7DDE8A9}" type="slidenum">
              <a:rPr lang="en-US" smtClean="0"/>
              <a:t>28</a:t>
            </a:fld>
            <a:endParaRPr lang="en-US"/>
          </a:p>
        </p:txBody>
      </p:sp>
    </p:spTree>
    <p:extLst>
      <p:ext uri="{BB962C8B-B14F-4D97-AF65-F5344CB8AC3E}">
        <p14:creationId xmlns:p14="http://schemas.microsoft.com/office/powerpoint/2010/main" val="1555687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64DC7E-EA65-DF4F-81AD-54ABB7DDE8A9}" type="slidenum">
              <a:rPr lang="en-US" smtClean="0"/>
              <a:t>29</a:t>
            </a:fld>
            <a:endParaRPr lang="en-US"/>
          </a:p>
        </p:txBody>
      </p:sp>
    </p:spTree>
    <p:extLst>
      <p:ext uri="{BB962C8B-B14F-4D97-AF65-F5344CB8AC3E}">
        <p14:creationId xmlns:p14="http://schemas.microsoft.com/office/powerpoint/2010/main" val="320827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During Open Enrollment or anytime of the year members can log on to the </a:t>
            </a:r>
            <a:r>
              <a:rPr lang="en-US" err="1"/>
              <a:t>HeathConnector</a:t>
            </a:r>
            <a:r>
              <a:rPr lang="en-US"/>
              <a:t> site and use the Get an Estimate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Estimate tool is a good way to give member a general idea of what they may pay for a plan based on basic information. This tool can also give them a look at what Carrier option may be available to them before they fill out an application.</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F8E40-E4DB-4130-9705-5A37F93957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4175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4DC7E-EA65-DF4F-81AD-54ABB7DDE8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431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defTabSz="465887">
              <a:defRPr/>
            </a:pPr>
            <a:fld id="{9F887A0D-D760-4AB1-9EDC-BF6B128C4E93}" type="slidenum">
              <a:rPr lang="en-US">
                <a:solidFill>
                  <a:prstClr val="black"/>
                </a:solidFill>
                <a:latin typeface="Calibri" panose="020F0502020204030204"/>
              </a:rPr>
              <a:pPr defTabSz="465887">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1682354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3D057-49DC-53A9-1F80-C3CC7D660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4A9C7-E4E2-80E4-1E85-28149DD39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55308-503F-52A0-6614-8261D55F66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6E512A-58C1-36D3-931B-A587E7C074C0}"/>
              </a:ext>
            </a:extLst>
          </p:cNvPr>
          <p:cNvSpPr>
            <a:spLocks noGrp="1"/>
          </p:cNvSpPr>
          <p:nvPr>
            <p:ph type="sldNum" sz="quarter" idx="5"/>
          </p:nvPr>
        </p:nvSpPr>
        <p:spPr/>
        <p:txBody>
          <a:bodyPr/>
          <a:lstStyle/>
          <a:p>
            <a:fld id="{9F887A0D-D760-4AB1-9EDC-BF6B128C4E93}" type="slidenum">
              <a:rPr lang="en-US" smtClean="0"/>
              <a:t>35</a:t>
            </a:fld>
            <a:endParaRPr lang="en-US"/>
          </a:p>
        </p:txBody>
      </p:sp>
    </p:spTree>
    <p:extLst>
      <p:ext uri="{BB962C8B-B14F-4D97-AF65-F5344CB8AC3E}">
        <p14:creationId xmlns:p14="http://schemas.microsoft.com/office/powerpoint/2010/main" val="396143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99BAA-6352-0EFE-47A4-549248BEF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2D3CF-E4C7-EF99-3900-572D6B7E0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3C4F8-2D39-4AAD-7F51-5618BBF070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856330-6A7C-77E2-D38D-6641B6830A11}"/>
              </a:ext>
            </a:extLst>
          </p:cNvPr>
          <p:cNvSpPr>
            <a:spLocks noGrp="1"/>
          </p:cNvSpPr>
          <p:nvPr>
            <p:ph type="sldNum" sz="quarter" idx="5"/>
          </p:nvPr>
        </p:nvSpPr>
        <p:spPr/>
        <p:txBody>
          <a:bodyPr/>
          <a:lstStyle/>
          <a:p>
            <a:fld id="{9F887A0D-D760-4AB1-9EDC-BF6B128C4E93}" type="slidenum">
              <a:rPr lang="en-US" smtClean="0"/>
              <a:t>36</a:t>
            </a:fld>
            <a:endParaRPr lang="en-US"/>
          </a:p>
        </p:txBody>
      </p:sp>
    </p:spTree>
    <p:extLst>
      <p:ext uri="{BB962C8B-B14F-4D97-AF65-F5344CB8AC3E}">
        <p14:creationId xmlns:p14="http://schemas.microsoft.com/office/powerpoint/2010/main" val="17320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1A2CF-9F09-AD3B-BD69-50829A5EB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AB8A3-0450-BD51-2259-F1DF6423F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0083A-9660-D471-6BDE-A2102B7817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59A6B1-1895-E2B1-803B-6EE96CA1277E}"/>
              </a:ext>
            </a:extLst>
          </p:cNvPr>
          <p:cNvSpPr>
            <a:spLocks noGrp="1"/>
          </p:cNvSpPr>
          <p:nvPr>
            <p:ph type="sldNum" sz="quarter" idx="5"/>
          </p:nvPr>
        </p:nvSpPr>
        <p:spPr/>
        <p:txBody>
          <a:bodyPr/>
          <a:lstStyle/>
          <a:p>
            <a:fld id="{ED64DC7E-EA65-DF4F-81AD-54ABB7DDE8A9}" type="slidenum">
              <a:rPr lang="en-US" smtClean="0"/>
              <a:t>2</a:t>
            </a:fld>
            <a:endParaRPr lang="en-US"/>
          </a:p>
        </p:txBody>
      </p:sp>
    </p:spTree>
    <p:extLst>
      <p:ext uri="{BB962C8B-B14F-4D97-AF65-F5344CB8AC3E}">
        <p14:creationId xmlns:p14="http://schemas.microsoft.com/office/powerpoint/2010/main" val="118349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887A0D-D760-4AB1-9EDC-BF6B128C4E93}" type="slidenum">
              <a:rPr lang="en-US" smtClean="0"/>
              <a:t>37</a:t>
            </a:fld>
            <a:endParaRPr lang="en-US"/>
          </a:p>
        </p:txBody>
      </p:sp>
    </p:spTree>
    <p:extLst>
      <p:ext uri="{BB962C8B-B14F-4D97-AF65-F5344CB8AC3E}">
        <p14:creationId xmlns:p14="http://schemas.microsoft.com/office/powerpoint/2010/main" val="707017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87B27-4F27-0272-BE93-DF6C79604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37DAF-992C-A5A9-7B85-684D932BD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DF61A-3A71-1925-7387-0471251B7C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D4389D-3528-13D5-055C-A8A036FD3C12}"/>
              </a:ext>
            </a:extLst>
          </p:cNvPr>
          <p:cNvSpPr>
            <a:spLocks noGrp="1"/>
          </p:cNvSpPr>
          <p:nvPr>
            <p:ph type="sldNum" sz="quarter" idx="5"/>
          </p:nvPr>
        </p:nvSpPr>
        <p:spPr/>
        <p:txBody>
          <a:bodyPr/>
          <a:lstStyle/>
          <a:p>
            <a:fld id="{ED64DC7E-EA65-DF4F-81AD-54ABB7DDE8A9}" type="slidenum">
              <a:rPr lang="en-US" smtClean="0"/>
              <a:t>3</a:t>
            </a:fld>
            <a:endParaRPr lang="en-US"/>
          </a:p>
        </p:txBody>
      </p:sp>
    </p:spTree>
    <p:extLst>
      <p:ext uri="{BB962C8B-B14F-4D97-AF65-F5344CB8AC3E}">
        <p14:creationId xmlns:p14="http://schemas.microsoft.com/office/powerpoint/2010/main" val="357084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rPr>
              <a:t>Open Enrollment for plan year 2027 will be shortened to November 1, 2026 to December 31, 2026, for all State-based Marketplaces and the Federally-facilitated Marketplace.  </a:t>
            </a:r>
          </a:p>
          <a:p>
            <a:endParaRPr lang="en-US"/>
          </a:p>
        </p:txBody>
      </p:sp>
      <p:sp>
        <p:nvSpPr>
          <p:cNvPr id="4" name="Slide Number Placeholder 3"/>
          <p:cNvSpPr>
            <a:spLocks noGrp="1"/>
          </p:cNvSpPr>
          <p:nvPr>
            <p:ph type="sldNum" sz="quarter" idx="5"/>
          </p:nvPr>
        </p:nvSpPr>
        <p:spPr/>
        <p:txBody>
          <a:bodyPr/>
          <a:lstStyle/>
          <a:p>
            <a:fld id="{ED64DC7E-EA65-DF4F-81AD-54ABB7DDE8A9}" type="slidenum">
              <a:rPr lang="en-US" smtClean="0"/>
              <a:t>5</a:t>
            </a:fld>
            <a:endParaRPr lang="en-US"/>
          </a:p>
        </p:txBody>
      </p:sp>
    </p:spTree>
    <p:extLst>
      <p:ext uri="{BB962C8B-B14F-4D97-AF65-F5344CB8AC3E}">
        <p14:creationId xmlns:p14="http://schemas.microsoft.com/office/powerpoint/2010/main" val="186026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4DC7E-EA65-DF4F-81AD-54ABB7DDE8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4314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4DC7E-EA65-DF4F-81AD-54ABB7DDE8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4314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example, you can see that this member was enrolled in a </a:t>
            </a:r>
            <a:r>
              <a:rPr lang="en-US" err="1"/>
              <a:t>ConnectorCare</a:t>
            </a:r>
            <a:r>
              <a:rPr lang="en-US"/>
              <a:t> plan for 2025.  Next year they are not.  </a:t>
            </a:r>
          </a:p>
        </p:txBody>
      </p:sp>
      <p:sp>
        <p:nvSpPr>
          <p:cNvPr id="4" name="Slide Number Placeholder 3"/>
          <p:cNvSpPr>
            <a:spLocks noGrp="1"/>
          </p:cNvSpPr>
          <p:nvPr>
            <p:ph type="sldNum" sz="quarter" idx="5"/>
          </p:nvPr>
        </p:nvSpPr>
        <p:spPr/>
        <p:txBody>
          <a:bodyPr/>
          <a:lstStyle/>
          <a:p>
            <a:fld id="{ED64DC7E-EA65-DF4F-81AD-54ABB7DDE8A9}" type="slidenum">
              <a:rPr lang="en-US" smtClean="0"/>
              <a:t>10</a:t>
            </a:fld>
            <a:endParaRPr lang="en-US"/>
          </a:p>
        </p:txBody>
      </p:sp>
    </p:spTree>
    <p:extLst>
      <p:ext uri="{BB962C8B-B14F-4D97-AF65-F5344CB8AC3E}">
        <p14:creationId xmlns:p14="http://schemas.microsoft.com/office/powerpoint/2010/main" val="312601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4DC7E-EA65-DF4F-81AD-54ABB7DDE8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4314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These contributions moderate the impact of inflation on the poverty guidelines, which will increase by 3.9 percent in 2026</a:t>
            </a:r>
          </a:p>
          <a:p>
            <a:endParaRPr lang="en-US"/>
          </a:p>
        </p:txBody>
      </p:sp>
      <p:sp>
        <p:nvSpPr>
          <p:cNvPr id="4" name="Slide Number Placeholder 3"/>
          <p:cNvSpPr>
            <a:spLocks noGrp="1"/>
          </p:cNvSpPr>
          <p:nvPr>
            <p:ph type="sldNum" sz="quarter" idx="5"/>
          </p:nvPr>
        </p:nvSpPr>
        <p:spPr/>
        <p:txBody>
          <a:bodyPr/>
          <a:lstStyle/>
          <a:p>
            <a:fld id="{ED64DC7E-EA65-DF4F-81AD-54ABB7DDE8A9}" type="slidenum">
              <a:rPr lang="en-US" smtClean="0"/>
              <a:t>19</a:t>
            </a:fld>
            <a:endParaRPr lang="en-US"/>
          </a:p>
        </p:txBody>
      </p:sp>
    </p:spTree>
    <p:extLst>
      <p:ext uri="{BB962C8B-B14F-4D97-AF65-F5344CB8AC3E}">
        <p14:creationId xmlns:p14="http://schemas.microsoft.com/office/powerpoint/2010/main" val="2773586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hyperlink" Target="https://support.microsoft.com/en-us/office/video-import-a-chart-f03bf006-3d66-4fad-8adc-9e7919161b05" TargetMode="External"/><Relationship Id="rId7" Type="http://schemas.openxmlformats.org/officeDocument/2006/relationships/image" Target="../media/image11.emf"/><Relationship Id="rId2" Type="http://schemas.openxmlformats.org/officeDocument/2006/relationships/hyperlink" Target="https://support.microsoft.com/en-us/office/insert-and-update-excel-data-in-powerpoint-0690708a-5ce6-41b4-923f-11d57554138d" TargetMode="External"/><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hyperlink" Target="https://support.microsoft.com/en-us/office/everything-you-need-to-know-to-write-effective-alt-text-df98f884-ca3d-456c-807b-1a1fa82f5dc2" TargetMode="External"/><Relationship Id="rId10" Type="http://schemas.openxmlformats.org/officeDocument/2006/relationships/image" Target="../media/image1.png"/><Relationship Id="rId4" Type="http://schemas.openxmlformats.org/officeDocument/2006/relationships/hyperlink" Target="https://support.microsoft.com/en-us/office/use-charts-and-graphs-in-your-presentation-c74616f1-a5b2-4a37-8695-fbcc043bf526" TargetMode="External"/><Relationship Id="rId9"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vy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1AB738-2B32-1E5F-DC31-B1B1456C4782}"/>
              </a:ext>
              <a:ext uri="{C183D7F6-B498-43B3-948B-1728B52AA6E4}">
                <adec:decorative xmlns:adec="http://schemas.microsoft.com/office/drawing/2017/decorative" val="1"/>
              </a:ext>
            </a:extLst>
          </p:cNvPr>
          <p:cNvSpPr/>
          <p:nvPr userDrawn="1"/>
        </p:nvSpPr>
        <p:spPr>
          <a:xfrm>
            <a:off x="-1" y="0"/>
            <a:ext cx="8005865"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3F4E4-6875-4E2C-69E9-67E408867F76}"/>
              </a:ext>
            </a:extLst>
          </p:cNvPr>
          <p:cNvSpPr>
            <a:spLocks noGrp="1"/>
          </p:cNvSpPr>
          <p:nvPr>
            <p:ph type="ctrTitle"/>
          </p:nvPr>
        </p:nvSpPr>
        <p:spPr>
          <a:xfrm>
            <a:off x="860809" y="793603"/>
            <a:ext cx="6765890" cy="1793849"/>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DD9F05F-03D8-12EB-CA8F-AE3C59B3A37E}"/>
              </a:ext>
            </a:extLst>
          </p:cNvPr>
          <p:cNvSpPr>
            <a:spLocks noGrp="1"/>
          </p:cNvSpPr>
          <p:nvPr>
            <p:ph type="subTitle" idx="1" hasCustomPrompt="1"/>
          </p:nvPr>
        </p:nvSpPr>
        <p:spPr>
          <a:xfrm>
            <a:off x="860809" y="2933579"/>
            <a:ext cx="6765890" cy="437427"/>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 Learning Series</a:t>
            </a:r>
          </a:p>
        </p:txBody>
      </p:sp>
      <p:sp>
        <p:nvSpPr>
          <p:cNvPr id="7" name="Text Placeholder 5">
            <a:extLst>
              <a:ext uri="{FF2B5EF4-FFF2-40B4-BE49-F238E27FC236}">
                <a16:creationId xmlns:a16="http://schemas.microsoft.com/office/drawing/2014/main" id="{9238FC08-AA2C-75DF-C504-FFEE832C4F7F}"/>
              </a:ext>
            </a:extLst>
          </p:cNvPr>
          <p:cNvSpPr>
            <a:spLocks noGrp="1"/>
          </p:cNvSpPr>
          <p:nvPr>
            <p:ph type="body" sz="quarter" idx="11" hasCustomPrompt="1"/>
          </p:nvPr>
        </p:nvSpPr>
        <p:spPr>
          <a:xfrm>
            <a:off x="860425" y="4094926"/>
            <a:ext cx="5810250" cy="369708"/>
          </a:xfrm>
        </p:spPr>
        <p:txBody>
          <a:bodyPr>
            <a:normAutofit/>
          </a:bodyPr>
          <a:lstStyle>
            <a:lvl1pPr marL="0" indent="0">
              <a:buNone/>
              <a:defRPr sz="2000">
                <a:solidFill>
                  <a:schemeClr val="bg1"/>
                </a:solidFill>
              </a:defRPr>
            </a:lvl1pPr>
          </a:lstStyle>
          <a:p>
            <a:pPr lvl="0"/>
            <a:r>
              <a:rPr lang="en-US"/>
              <a:t>Presenter Name</a:t>
            </a:r>
          </a:p>
        </p:txBody>
      </p:sp>
      <p:sp>
        <p:nvSpPr>
          <p:cNvPr id="8" name="Text Placeholder 5">
            <a:extLst>
              <a:ext uri="{FF2B5EF4-FFF2-40B4-BE49-F238E27FC236}">
                <a16:creationId xmlns:a16="http://schemas.microsoft.com/office/drawing/2014/main" id="{770A61A1-BA72-E227-1532-DB05BC64777F}"/>
              </a:ext>
            </a:extLst>
          </p:cNvPr>
          <p:cNvSpPr>
            <a:spLocks noGrp="1"/>
          </p:cNvSpPr>
          <p:nvPr>
            <p:ph type="body" sz="quarter" idx="12" hasCustomPrompt="1"/>
          </p:nvPr>
        </p:nvSpPr>
        <p:spPr>
          <a:xfrm>
            <a:off x="860425" y="4688692"/>
            <a:ext cx="5810250" cy="369708"/>
          </a:xfrm>
        </p:spPr>
        <p:txBody>
          <a:bodyPr>
            <a:normAutofit/>
          </a:bodyPr>
          <a:lstStyle>
            <a:lvl1pPr marL="0" indent="0">
              <a:buNone/>
              <a:defRPr sz="2000">
                <a:solidFill>
                  <a:schemeClr val="bg1"/>
                </a:solidFill>
              </a:defRPr>
            </a:lvl1pPr>
          </a:lstStyle>
          <a:p>
            <a:pPr lvl="0"/>
            <a:r>
              <a:rPr lang="en-US"/>
              <a:t>Date</a:t>
            </a:r>
          </a:p>
        </p:txBody>
      </p:sp>
      <p:sp>
        <p:nvSpPr>
          <p:cNvPr id="4" name="Picture Placeholder 11">
            <a:extLst>
              <a:ext uri="{FF2B5EF4-FFF2-40B4-BE49-F238E27FC236}">
                <a16:creationId xmlns:a16="http://schemas.microsoft.com/office/drawing/2014/main" id="{A961780D-6278-0C77-ACA1-CF045A1D1898}"/>
              </a:ext>
            </a:extLst>
          </p:cNvPr>
          <p:cNvSpPr>
            <a:spLocks noGrp="1"/>
          </p:cNvSpPr>
          <p:nvPr>
            <p:ph type="pic" sz="quarter" idx="10"/>
          </p:nvPr>
        </p:nvSpPr>
        <p:spPr>
          <a:xfrm>
            <a:off x="8108950" y="0"/>
            <a:ext cx="4083050" cy="6858000"/>
          </a:xfrm>
        </p:spPr>
        <p:txBody>
          <a:bodyPr/>
          <a:lstStyle/>
          <a:p>
            <a:r>
              <a:rPr lang="en-US"/>
              <a:t>Click icon to add picture</a:t>
            </a:r>
          </a:p>
        </p:txBody>
      </p:sp>
    </p:spTree>
    <p:custDataLst>
      <p:tags r:id="rId1"/>
    </p:custDataLst>
    <p:extLst>
      <p:ext uri="{BB962C8B-B14F-4D97-AF65-F5344CB8AC3E}">
        <p14:creationId xmlns:p14="http://schemas.microsoft.com/office/powerpoint/2010/main" val="107091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7"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26906"/>
            <a:ext cx="8600268"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Slide structure:</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sz="2800" b="0" i="0">
                <a:latin typeface="Franklin Gothic Book" panose="020B0503020102020204" pitchFamily="34" charset="0"/>
              </a:rPr>
              <a:t>Include slide numbers for easy navigation.</a:t>
            </a:r>
          </a:p>
          <a:p>
            <a:r>
              <a:rPr lang="en-US" sz="2800" b="0" i="0">
                <a:latin typeface="Franklin Gothic Book" panose="020B0503020102020204" pitchFamily="34" charset="0"/>
              </a:rPr>
              <a:t>Use the 5-5-5 Rule:</a:t>
            </a:r>
          </a:p>
          <a:p>
            <a:pPr lvl="1"/>
            <a:r>
              <a:rPr lang="en-US" sz="2800" b="0" i="0">
                <a:solidFill>
                  <a:srgbClr val="000000"/>
                </a:solidFill>
                <a:effectLst/>
                <a:latin typeface="Franklin Gothic Book" panose="020B0503020102020204" pitchFamily="34" charset="0"/>
              </a:rPr>
              <a:t>5 words per line 	</a:t>
            </a:r>
          </a:p>
          <a:p>
            <a:pPr lvl="1"/>
            <a:r>
              <a:rPr lang="en-US" sz="2800" b="0" i="0">
                <a:solidFill>
                  <a:srgbClr val="000000"/>
                </a:solidFill>
                <a:effectLst/>
                <a:latin typeface="Franklin Gothic Book" panose="020B0503020102020204" pitchFamily="34" charset="0"/>
              </a:rPr>
              <a:t>5 lines per slide </a:t>
            </a:r>
          </a:p>
          <a:p>
            <a:pPr lvl="1"/>
            <a:r>
              <a:rPr lang="en-US" sz="2800" b="0" i="0">
                <a:solidFill>
                  <a:srgbClr val="000000"/>
                </a:solidFill>
                <a:effectLst/>
                <a:latin typeface="Franklin Gothic Book" panose="020B0503020102020204" pitchFamily="34" charset="0"/>
              </a:rPr>
              <a:t>5 text-heavy slides in a row </a:t>
            </a:r>
            <a:endParaRPr lang="en-US" sz="2800" b="0" i="0">
              <a:latin typeface="Franklin Gothic Book" panose="020B0503020102020204" pitchFamily="34" charset="0"/>
            </a:endParaRP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56472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9"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26906"/>
            <a:ext cx="7162799"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solidFill>
                <a:latin typeface="Franklin Gothic Book" panose="020B0503020102020204" pitchFamily="34" charset="0"/>
              </a:rPr>
              <a:t>Layout and design:</a:t>
            </a:r>
          </a:p>
          <a:p>
            <a:r>
              <a:rPr lang="en-US">
                <a:latin typeface="Franklin Gothic Book" panose="020B0503020102020204" pitchFamily="34" charset="0"/>
              </a:rPr>
              <a:t>Give content room to breathe by leaving ample space around text and visuals.</a:t>
            </a:r>
          </a:p>
          <a:p>
            <a:r>
              <a:rPr lang="en-US">
                <a:latin typeface="Franklin Gothic Book" panose="020B0503020102020204" pitchFamily="34" charset="0"/>
              </a:rPr>
              <a:t>Maintain consistent margins on all slides </a:t>
            </a:r>
            <a:br>
              <a:rPr lang="en-US">
                <a:latin typeface="Franklin Gothic Book" panose="020B0503020102020204" pitchFamily="34" charset="0"/>
              </a:rPr>
            </a:br>
            <a:r>
              <a:rPr lang="en-US">
                <a:latin typeface="Franklin Gothic Book" panose="020B0503020102020204" pitchFamily="34" charset="0"/>
              </a:rPr>
              <a:t>to create a uniform appearance. </a:t>
            </a:r>
          </a:p>
          <a:p>
            <a:r>
              <a:rPr lang="en-US">
                <a:latin typeface="Franklin Gothic Book" panose="020B0503020102020204" pitchFamily="34" charset="0"/>
              </a:rPr>
              <a:t>Use bullet points instead of long paragraphs.</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sz="2800" b="0" i="0">
                <a:latin typeface="Franklin Gothic Book" panose="020B0503020102020204" pitchFamily="34" charset="0"/>
              </a:rPr>
              <a:t>Decrease line length for better readability.</a:t>
            </a:r>
          </a:p>
          <a:p>
            <a:endParaRPr lang="en-US">
              <a:latin typeface="Franklin Gothic Book" panose="020B0503020102020204" pitchFamily="34" charset="0"/>
            </a:endParaRPr>
          </a:p>
        </p:txBody>
      </p:sp>
      <p:grpSp>
        <p:nvGrpSpPr>
          <p:cNvPr id="5" name="Group 4">
            <a:extLst>
              <a:ext uri="{FF2B5EF4-FFF2-40B4-BE49-F238E27FC236}">
                <a16:creationId xmlns:a16="http://schemas.microsoft.com/office/drawing/2014/main" id="{E0132DF4-BF48-3AE5-CF62-95EADA046B9A}"/>
              </a:ext>
            </a:extLst>
          </p:cNvPr>
          <p:cNvGrpSpPr/>
          <p:nvPr userDrawn="1"/>
        </p:nvGrpSpPr>
        <p:grpSpPr>
          <a:xfrm>
            <a:off x="7934040" y="1380329"/>
            <a:ext cx="3475177" cy="2004120"/>
            <a:chOff x="7934040" y="1380329"/>
            <a:chExt cx="3475177" cy="2004120"/>
          </a:xfrm>
        </p:grpSpPr>
        <p:sp>
          <p:nvSpPr>
            <p:cNvPr id="2" name="Rectangle 1">
              <a:extLst>
                <a:ext uri="{FF2B5EF4-FFF2-40B4-BE49-F238E27FC236}">
                  <a16:creationId xmlns:a16="http://schemas.microsoft.com/office/drawing/2014/main" id="{43981CDC-8930-5510-6B5E-8EA70C181D3E}"/>
                </a:ext>
              </a:extLst>
            </p:cNvPr>
            <p:cNvSpPr/>
            <p:nvPr userDrawn="1"/>
          </p:nvSpPr>
          <p:spPr>
            <a:xfrm>
              <a:off x="8138229" y="1526906"/>
              <a:ext cx="3270988" cy="18575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CC95CD-5C7A-8C73-88AB-D9AAB2BE7819}"/>
                </a:ext>
              </a:extLst>
            </p:cNvPr>
            <p:cNvSpPr txBox="1"/>
            <p:nvPr userDrawn="1"/>
          </p:nvSpPr>
          <p:spPr>
            <a:xfrm>
              <a:off x="8138229" y="1591131"/>
              <a:ext cx="3097726" cy="707886"/>
            </a:xfrm>
            <a:prstGeom prst="rect">
              <a:avLst/>
            </a:prstGeom>
            <a:noFill/>
          </p:spPr>
          <p:txBody>
            <a:bodyPr wrap="square" rtlCol="0">
              <a:spAutoFit/>
            </a:bodyPr>
            <a:lstStyle/>
            <a:p>
              <a:r>
                <a:rPr lang="en-US" sz="2000">
                  <a:latin typeface="Franklin Gothic Book" panose="020B0503020102020204" pitchFamily="34" charset="0"/>
                </a:rPr>
                <a:t>The Importance of White Space</a:t>
              </a:r>
            </a:p>
          </p:txBody>
        </p:sp>
        <p:pic>
          <p:nvPicPr>
            <p:cNvPr id="13" name="Picture 12">
              <a:extLst>
                <a:ext uri="{FF2B5EF4-FFF2-40B4-BE49-F238E27FC236}">
                  <a16:creationId xmlns:a16="http://schemas.microsoft.com/office/drawing/2014/main" id="{C699E0FA-3865-7EFB-34AC-867E64000FBB}"/>
                </a:ext>
              </a:extLst>
            </p:cNvPr>
            <p:cNvPicPr>
              <a:picLocks noChangeAspect="1"/>
            </p:cNvPicPr>
            <p:nvPr userDrawn="1"/>
          </p:nvPicPr>
          <p:blipFill>
            <a:blip r:embed="rId2"/>
            <a:stretch>
              <a:fillRect/>
            </a:stretch>
          </p:blipFill>
          <p:spPr>
            <a:xfrm>
              <a:off x="7934040" y="1380329"/>
              <a:ext cx="353868" cy="353868"/>
            </a:xfrm>
            <a:prstGeom prst="rect">
              <a:avLst/>
            </a:prstGeom>
          </p:spPr>
        </p:pic>
        <p:pic>
          <p:nvPicPr>
            <p:cNvPr id="17" name="Picture 16">
              <a:extLst>
                <a:ext uri="{FF2B5EF4-FFF2-40B4-BE49-F238E27FC236}">
                  <a16:creationId xmlns:a16="http://schemas.microsoft.com/office/drawing/2014/main" id="{F7EC8638-FF59-0D0E-9FD9-6F33DAE8756D}"/>
                </a:ext>
              </a:extLst>
            </p:cNvPr>
            <p:cNvPicPr>
              <a:picLocks noChangeAspect="1"/>
            </p:cNvPicPr>
            <p:nvPr userDrawn="1"/>
          </p:nvPicPr>
          <p:blipFill>
            <a:blip r:embed="rId3"/>
            <a:stretch>
              <a:fillRect/>
            </a:stretch>
          </p:blipFill>
          <p:spPr>
            <a:xfrm>
              <a:off x="8256073" y="2386171"/>
              <a:ext cx="3097726" cy="660400"/>
            </a:xfrm>
            <a:prstGeom prst="rect">
              <a:avLst/>
            </a:prstGeom>
          </p:spPr>
        </p:pic>
      </p:grpSp>
      <p:grpSp>
        <p:nvGrpSpPr>
          <p:cNvPr id="10" name="Group 9">
            <a:extLst>
              <a:ext uri="{FF2B5EF4-FFF2-40B4-BE49-F238E27FC236}">
                <a16:creationId xmlns:a16="http://schemas.microsoft.com/office/drawing/2014/main" id="{FDEDB061-DDF7-BB4B-4B49-3FFFFDB0B92B}"/>
              </a:ext>
            </a:extLst>
          </p:cNvPr>
          <p:cNvGrpSpPr/>
          <p:nvPr userDrawn="1"/>
        </p:nvGrpSpPr>
        <p:grpSpPr>
          <a:xfrm>
            <a:off x="7934040" y="3533968"/>
            <a:ext cx="3475177" cy="1984081"/>
            <a:chOff x="7934040" y="3533968"/>
            <a:chExt cx="3475177" cy="1984081"/>
          </a:xfrm>
        </p:grpSpPr>
        <p:sp>
          <p:nvSpPr>
            <p:cNvPr id="3" name="Rectangle 2">
              <a:extLst>
                <a:ext uri="{FF2B5EF4-FFF2-40B4-BE49-F238E27FC236}">
                  <a16:creationId xmlns:a16="http://schemas.microsoft.com/office/drawing/2014/main" id="{A56FD866-4A65-1518-4F92-344739A03281}"/>
                </a:ext>
              </a:extLst>
            </p:cNvPr>
            <p:cNvSpPr/>
            <p:nvPr userDrawn="1"/>
          </p:nvSpPr>
          <p:spPr>
            <a:xfrm>
              <a:off x="8138229" y="3660506"/>
              <a:ext cx="3270988" cy="18575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098A76-F727-2985-C815-F25B2B87FFE9}"/>
                </a:ext>
              </a:extLst>
            </p:cNvPr>
            <p:cNvSpPr txBox="1"/>
            <p:nvPr userDrawn="1"/>
          </p:nvSpPr>
          <p:spPr>
            <a:xfrm>
              <a:off x="8271164" y="3804788"/>
              <a:ext cx="2161309" cy="584775"/>
            </a:xfrm>
            <a:prstGeom prst="rect">
              <a:avLst/>
            </a:prstGeom>
            <a:noFill/>
          </p:spPr>
          <p:txBody>
            <a:bodyPr wrap="square" rtlCol="0">
              <a:spAutoFit/>
            </a:bodyPr>
            <a:lstStyle/>
            <a:p>
              <a:r>
                <a:rPr lang="en-US" sz="1600">
                  <a:latin typeface="Franklin Gothic Book" panose="020B0503020102020204" pitchFamily="34" charset="0"/>
                </a:rPr>
                <a:t>The Importance of White Space</a:t>
              </a:r>
            </a:p>
          </p:txBody>
        </p:sp>
        <p:pic>
          <p:nvPicPr>
            <p:cNvPr id="12" name="Picture 11">
              <a:extLst>
                <a:ext uri="{FF2B5EF4-FFF2-40B4-BE49-F238E27FC236}">
                  <a16:creationId xmlns:a16="http://schemas.microsoft.com/office/drawing/2014/main" id="{669FBC96-820D-957B-D0A1-1483247B10C6}"/>
                </a:ext>
              </a:extLst>
            </p:cNvPr>
            <p:cNvPicPr>
              <a:picLocks noChangeAspect="1"/>
            </p:cNvPicPr>
            <p:nvPr userDrawn="1"/>
          </p:nvPicPr>
          <p:blipFill>
            <a:blip r:embed="rId4"/>
            <a:stretch>
              <a:fillRect/>
            </a:stretch>
          </p:blipFill>
          <p:spPr>
            <a:xfrm>
              <a:off x="7934040" y="3533968"/>
              <a:ext cx="399790" cy="353868"/>
            </a:xfrm>
            <a:prstGeom prst="rect">
              <a:avLst/>
            </a:prstGeom>
          </p:spPr>
        </p:pic>
        <p:pic>
          <p:nvPicPr>
            <p:cNvPr id="20" name="Picture 19">
              <a:extLst>
                <a:ext uri="{FF2B5EF4-FFF2-40B4-BE49-F238E27FC236}">
                  <a16:creationId xmlns:a16="http://schemas.microsoft.com/office/drawing/2014/main" id="{A8BC4FF2-3F94-7E44-D876-4F1C174482F8}"/>
                </a:ext>
              </a:extLst>
            </p:cNvPr>
            <p:cNvPicPr>
              <a:picLocks noChangeAspect="1"/>
            </p:cNvPicPr>
            <p:nvPr userDrawn="1"/>
          </p:nvPicPr>
          <p:blipFill>
            <a:blip r:embed="rId5"/>
            <a:stretch>
              <a:fillRect/>
            </a:stretch>
          </p:blipFill>
          <p:spPr>
            <a:xfrm>
              <a:off x="8394369" y="4438492"/>
              <a:ext cx="2336800" cy="838200"/>
            </a:xfrm>
            <a:prstGeom prst="rect">
              <a:avLst/>
            </a:prstGeom>
          </p:spPr>
        </p:pic>
      </p:gr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932657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11406"/>
            <a:ext cx="5650798" cy="39678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Add alt text for accessibility:</a:t>
            </a:r>
          </a:p>
          <a:p>
            <a:r>
              <a:rPr lang="en-US" sz="2800" b="0" i="0">
                <a:latin typeface="Franklin Gothic Book" panose="020B0503020102020204" pitchFamily="34" charset="0"/>
              </a:rPr>
              <a:t>Add descriptive alt text </a:t>
            </a:r>
            <a:br>
              <a:rPr lang="en-US" sz="2800" b="0" i="0">
                <a:latin typeface="Franklin Gothic Book" panose="020B0503020102020204" pitchFamily="34" charset="0"/>
              </a:rPr>
            </a:br>
            <a:r>
              <a:rPr lang="en-US" sz="2800" b="0" i="0">
                <a:latin typeface="Franklin Gothic Book" panose="020B0503020102020204" pitchFamily="34" charset="0"/>
              </a:rPr>
              <a:t>to images for screen reader users.</a:t>
            </a:r>
          </a:p>
          <a:p>
            <a:pPr marL="685800" marR="0" lvl="1" indent="-228600" algn="l" defTabSz="914400" rtl="0" eaLnBrk="1" fontAlgn="auto" latinLnBrk="0" hangingPunct="1">
              <a:lnSpc>
                <a:spcPct val="100000"/>
              </a:lnSpc>
              <a:spcBef>
                <a:spcPts val="1000"/>
              </a:spcBef>
              <a:spcAft>
                <a:spcPts val="600"/>
              </a:spcAft>
              <a:buClr>
                <a:schemeClr val="accent1"/>
              </a:buClr>
              <a:buSzTx/>
              <a:buFont typeface="Courier New" panose="02070309020205020404" pitchFamily="49" charset="0"/>
              <a:buChar char="o"/>
              <a:tabLst/>
              <a:defRPr/>
            </a:pPr>
            <a:r>
              <a:rPr lang="en-US" sz="2800" b="0" i="0">
                <a:latin typeface="Franklin Gothic Book" panose="020B0503020102020204" pitchFamily="34" charset="0"/>
              </a:rPr>
              <a:t>To add alt text, right click </a:t>
            </a:r>
            <a:br>
              <a:rPr lang="en-US" sz="2800" b="0" i="0">
                <a:latin typeface="Franklin Gothic Book" panose="020B0503020102020204" pitchFamily="34" charset="0"/>
              </a:rPr>
            </a:br>
            <a:r>
              <a:rPr lang="en-US" sz="2800" b="0" i="0">
                <a:latin typeface="Franklin Gothic Book" panose="020B0503020102020204" pitchFamily="34" charset="0"/>
              </a:rPr>
              <a:t>the image and select </a:t>
            </a:r>
            <a:br>
              <a:rPr lang="en-US" sz="2800" b="0" i="0">
                <a:latin typeface="Franklin Gothic Book" panose="020B0503020102020204" pitchFamily="34" charset="0"/>
              </a:rPr>
            </a:br>
            <a:r>
              <a:rPr lang="en-US" sz="2800" b="0" i="0">
                <a:latin typeface="Franklin Gothic Book" panose="020B0503020102020204" pitchFamily="34" charset="0"/>
              </a:rPr>
              <a:t>“View Alt Text.”</a:t>
            </a:r>
          </a:p>
          <a:p>
            <a:endParaRPr lang="en-US" sz="2800" b="0" i="0">
              <a:latin typeface="Franklin Gothic Book" panose="020B0503020102020204" pitchFamily="34" charset="0"/>
            </a:endParaRPr>
          </a:p>
        </p:txBody>
      </p:sp>
      <p:pic>
        <p:nvPicPr>
          <p:cNvPr id="14" name="Picture 13" descr="A person in a wheelchair holding a basketball&#10;&#10;Description automatically generated">
            <a:extLst>
              <a:ext uri="{FF2B5EF4-FFF2-40B4-BE49-F238E27FC236}">
                <a16:creationId xmlns:a16="http://schemas.microsoft.com/office/drawing/2014/main" id="{12E6A3D3-FF4A-9DAB-0D84-4CE7EAAE2637}"/>
              </a:ext>
            </a:extLst>
          </p:cNvPr>
          <p:cNvPicPr>
            <a:picLocks noChangeAspect="1"/>
          </p:cNvPicPr>
          <p:nvPr userDrawn="1"/>
        </p:nvPicPr>
        <p:blipFill>
          <a:blip r:embed="rId2"/>
          <a:stretch>
            <a:fillRect/>
          </a:stretch>
        </p:blipFill>
        <p:spPr>
          <a:xfrm>
            <a:off x="6487317" y="1327800"/>
            <a:ext cx="3493201" cy="2720739"/>
          </a:xfrm>
          <a:prstGeom prst="rect">
            <a:avLst/>
          </a:prstGeom>
        </p:spPr>
      </p:pic>
      <p:pic>
        <p:nvPicPr>
          <p:cNvPr id="13" name="Picture 12">
            <a:extLst>
              <a:ext uri="{FF2B5EF4-FFF2-40B4-BE49-F238E27FC236}">
                <a16:creationId xmlns:a16="http://schemas.microsoft.com/office/drawing/2014/main" id="{1EA263E4-AC43-EA21-0A46-C44EAF24B3BE}"/>
              </a:ext>
            </a:extLst>
          </p:cNvPr>
          <p:cNvPicPr>
            <a:picLocks noChangeAspect="1"/>
          </p:cNvPicPr>
          <p:nvPr userDrawn="1"/>
        </p:nvPicPr>
        <p:blipFill>
          <a:blip r:embed="rId3"/>
          <a:stretch>
            <a:fillRect/>
          </a:stretch>
        </p:blipFill>
        <p:spPr>
          <a:xfrm>
            <a:off x="9581598" y="1511406"/>
            <a:ext cx="2115984" cy="4271893"/>
          </a:xfrm>
          <a:prstGeom prst="rect">
            <a:avLst/>
          </a:prstGeom>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1131739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11406"/>
            <a:ext cx="5841274"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Writing alt text for accessibility</a:t>
            </a:r>
          </a:p>
          <a:p>
            <a:r>
              <a:rPr lang="en-US">
                <a:solidFill>
                  <a:schemeClr val="tx1"/>
                </a:solidFill>
                <a:effectLst/>
                <a:latin typeface="Franklin Gothic Book" panose="020B0503020102020204" pitchFamily="34" charset="0"/>
              </a:rPr>
              <a:t>Be concise.</a:t>
            </a:r>
          </a:p>
          <a:p>
            <a:r>
              <a:rPr lang="en-US">
                <a:solidFill>
                  <a:schemeClr val="tx1"/>
                </a:solidFill>
                <a:effectLst/>
                <a:latin typeface="Franklin Gothic Book" panose="020B0503020102020204" pitchFamily="34" charset="0"/>
              </a:rPr>
              <a:t>Describe the action or relevance.</a:t>
            </a:r>
          </a:p>
          <a:p>
            <a:r>
              <a:rPr lang="en-US">
                <a:solidFill>
                  <a:schemeClr val="tx1"/>
                </a:solidFill>
                <a:effectLst/>
                <a:latin typeface="Franklin Gothic Book" panose="020B0503020102020204" pitchFamily="34" charset="0"/>
              </a:rPr>
              <a:t>Use race, ethnicity, gender, or age detail with intention and care.</a:t>
            </a:r>
          </a:p>
          <a:p>
            <a:r>
              <a:rPr lang="en-US">
                <a:solidFill>
                  <a:schemeClr val="tx1"/>
                </a:solidFill>
                <a:effectLst/>
                <a:latin typeface="Franklin Gothic Book" panose="020B0503020102020204" pitchFamily="34" charset="0"/>
              </a:rPr>
              <a:t>Don’t forget punctuation.</a:t>
            </a:r>
          </a:p>
        </p:txBody>
      </p:sp>
      <p:pic>
        <p:nvPicPr>
          <p:cNvPr id="6" name="Picture 5" descr="A person in a wheelchair holding a basketball&#10;&#10;Description automatically generated">
            <a:extLst>
              <a:ext uri="{FF2B5EF4-FFF2-40B4-BE49-F238E27FC236}">
                <a16:creationId xmlns:a16="http://schemas.microsoft.com/office/drawing/2014/main" id="{F42EDFDC-17AB-B921-0CA1-DAC2CAC5C1FE}"/>
              </a:ext>
            </a:extLst>
          </p:cNvPr>
          <p:cNvPicPr>
            <a:picLocks noChangeAspect="1"/>
          </p:cNvPicPr>
          <p:nvPr userDrawn="1"/>
        </p:nvPicPr>
        <p:blipFill>
          <a:blip r:embed="rId2"/>
          <a:stretch>
            <a:fillRect/>
          </a:stretch>
        </p:blipFill>
        <p:spPr>
          <a:xfrm>
            <a:off x="6487317" y="1327800"/>
            <a:ext cx="3493201" cy="272073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958A0C25-9068-89EA-850D-A4780D808D56}"/>
              </a:ext>
            </a:extLst>
          </p:cNvPr>
          <p:cNvPicPr>
            <a:picLocks noChangeAspect="1"/>
          </p:cNvPicPr>
          <p:nvPr userDrawn="1"/>
        </p:nvPicPr>
        <p:blipFill rotWithShape="1">
          <a:blip r:embed="rId3"/>
          <a:srcRect l="68011" t="1626" r="511" b="65154"/>
          <a:stretch/>
        </p:blipFill>
        <p:spPr>
          <a:xfrm>
            <a:off x="9455981" y="3429000"/>
            <a:ext cx="2377440" cy="2534194"/>
          </a:xfrm>
          <a:prstGeom prst="rect">
            <a:avLst/>
          </a:prstGeom>
          <a:ln w="44450">
            <a:solidFill>
              <a:schemeClr val="bg1"/>
            </a:solidFill>
          </a:ln>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549696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11406"/>
            <a:ext cx="5444836" cy="449886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0" i="0">
                <a:solidFill>
                  <a:schemeClr val="accent1"/>
                </a:solidFill>
                <a:latin typeface="Franklin Gothic Book" panose="020B0503020102020204" pitchFamily="34" charset="0"/>
              </a:rPr>
              <a:t>Accessibility for charts and graphs</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a:latin typeface="Franklin Gothic Book" panose="020B0503020102020204" pitchFamily="34" charset="0"/>
              </a:rPr>
              <a:t>Avoid overly complex charts.</a:t>
            </a:r>
            <a:endParaRPr lang="en-US" sz="2800" b="0" i="0">
              <a:latin typeface="Franklin Gothic Book" panose="020B0503020102020204" pitchFamily="34" charset="0"/>
            </a:endParaRPr>
          </a:p>
          <a:p>
            <a:r>
              <a:rPr lang="en-US" sz="2800" b="0" i="0">
                <a:latin typeface="Franklin Gothic Book" panose="020B0503020102020204" pitchFamily="34" charset="0"/>
              </a:rPr>
              <a:t>Avoid using screenshots.</a:t>
            </a:r>
          </a:p>
          <a:p>
            <a:pPr lvl="1"/>
            <a:r>
              <a:rPr lang="en-US" sz="2800" b="0" i="0">
                <a:latin typeface="Franklin Gothic Book" panose="020B0503020102020204" pitchFamily="34" charset="0"/>
                <a:hlinkClick r:id="rId2"/>
              </a:rPr>
              <a:t>Link</a:t>
            </a:r>
            <a:r>
              <a:rPr lang="en-US" sz="2800" b="0" i="0">
                <a:latin typeface="Franklin Gothic Book" panose="020B0503020102020204" pitchFamily="34" charset="0"/>
              </a:rPr>
              <a:t>, </a:t>
            </a:r>
            <a:r>
              <a:rPr lang="en-US" sz="2800" b="0" i="0">
                <a:latin typeface="Franklin Gothic Book" panose="020B0503020102020204" pitchFamily="34" charset="0"/>
                <a:hlinkClick r:id="rId3"/>
              </a:rPr>
              <a:t>embed</a:t>
            </a:r>
            <a:r>
              <a:rPr lang="en-US" sz="2800" b="0" i="0">
                <a:latin typeface="Franklin Gothic Book" panose="020B0503020102020204" pitchFamily="34" charset="0"/>
              </a:rPr>
              <a:t>, or </a:t>
            </a:r>
            <a:r>
              <a:rPr lang="en-US" sz="2800" b="0" i="0">
                <a:latin typeface="Franklin Gothic Book" panose="020B0503020102020204" pitchFamily="34" charset="0"/>
                <a:hlinkClick r:id="rId4"/>
              </a:rPr>
              <a:t>create</a:t>
            </a:r>
            <a:r>
              <a:rPr lang="en-US" sz="2800" b="0" i="0">
                <a:latin typeface="Franklin Gothic Book" panose="020B0503020102020204" pitchFamily="34" charset="0"/>
              </a:rPr>
              <a:t> </a:t>
            </a:r>
            <a:br>
              <a:rPr lang="en-US" sz="2800" b="0" i="0">
                <a:latin typeface="Franklin Gothic Book" panose="020B0503020102020204" pitchFamily="34" charset="0"/>
              </a:rPr>
            </a:br>
            <a:r>
              <a:rPr lang="en-US" sz="2800" b="0" i="0">
                <a:latin typeface="Franklin Gothic Book" panose="020B0503020102020204" pitchFamily="34" charset="0"/>
              </a:rPr>
              <a:t>them within PowerPoint.</a:t>
            </a:r>
          </a:p>
          <a:p>
            <a:pPr lvl="0"/>
            <a:r>
              <a:rPr lang="en-US" sz="2800" b="0" i="0">
                <a:latin typeface="Franklin Gothic Book" panose="020B0503020102020204" pitchFamily="34" charset="0"/>
              </a:rPr>
              <a:t>If you must use a screenshot, add alt text for accessibility compliance. For tips, visit </a:t>
            </a:r>
            <a:r>
              <a:rPr lang="en-US" sz="2800" b="0" i="0">
                <a:latin typeface="Franklin Gothic Book" panose="020B0503020102020204" pitchFamily="34" charset="0"/>
                <a:hlinkClick r:id="rId5"/>
              </a:rPr>
              <a:t>Microsoft Support on Alt Text</a:t>
            </a:r>
            <a:r>
              <a:rPr lang="en-US" sz="2800" b="0" i="0">
                <a:latin typeface="Franklin Gothic Book" panose="020B0503020102020204" pitchFamily="34" charset="0"/>
              </a:rPr>
              <a:t>.</a:t>
            </a:r>
          </a:p>
        </p:txBody>
      </p:sp>
      <p:pic>
        <p:nvPicPr>
          <p:cNvPr id="19" name="Picture 18" descr="A chart with different colored circles&#10;&#10;Description automatically generated">
            <a:extLst>
              <a:ext uri="{FF2B5EF4-FFF2-40B4-BE49-F238E27FC236}">
                <a16:creationId xmlns:a16="http://schemas.microsoft.com/office/drawing/2014/main" id="{094FDB66-1BE4-717A-C491-E098BA91D5C7}"/>
              </a:ext>
            </a:extLst>
          </p:cNvPr>
          <p:cNvPicPr>
            <a:picLocks noChangeAspect="1"/>
          </p:cNvPicPr>
          <p:nvPr userDrawn="1"/>
        </p:nvPicPr>
        <p:blipFill rotWithShape="1">
          <a:blip r:embed="rId6"/>
          <a:srcRect l="7227" t="10692" r="7422"/>
          <a:stretch/>
        </p:blipFill>
        <p:spPr>
          <a:xfrm>
            <a:off x="7631541" y="1272212"/>
            <a:ext cx="2897636" cy="2021320"/>
          </a:xfrm>
          <a:prstGeom prst="rect">
            <a:avLst/>
          </a:prstGeom>
        </p:spPr>
      </p:pic>
      <p:pic>
        <p:nvPicPr>
          <p:cNvPr id="21" name="Picture 20">
            <a:extLst>
              <a:ext uri="{FF2B5EF4-FFF2-40B4-BE49-F238E27FC236}">
                <a16:creationId xmlns:a16="http://schemas.microsoft.com/office/drawing/2014/main" id="{E40F87D4-F010-B732-FC52-362320A0EC29}"/>
              </a:ext>
            </a:extLst>
          </p:cNvPr>
          <p:cNvPicPr>
            <a:picLocks noChangeAspect="1"/>
          </p:cNvPicPr>
          <p:nvPr userDrawn="1"/>
        </p:nvPicPr>
        <p:blipFill>
          <a:blip r:embed="rId7"/>
          <a:stretch>
            <a:fillRect/>
          </a:stretch>
        </p:blipFill>
        <p:spPr>
          <a:xfrm>
            <a:off x="7932856" y="1289010"/>
            <a:ext cx="367148" cy="367148"/>
          </a:xfrm>
          <a:prstGeom prst="rect">
            <a:avLst/>
          </a:prstGeom>
        </p:spPr>
      </p:pic>
      <p:graphicFrame>
        <p:nvGraphicFramePr>
          <p:cNvPr id="22" name="Chart 21">
            <a:extLst>
              <a:ext uri="{FF2B5EF4-FFF2-40B4-BE49-F238E27FC236}">
                <a16:creationId xmlns:a16="http://schemas.microsoft.com/office/drawing/2014/main" id="{E4213587-9D00-A3A5-E276-459BE574D500}"/>
              </a:ext>
            </a:extLst>
          </p:cNvPr>
          <p:cNvGraphicFramePr/>
          <p:nvPr userDrawn="1">
            <p:extLst>
              <p:ext uri="{D42A27DB-BD31-4B8C-83A1-F6EECF244321}">
                <p14:modId xmlns:p14="http://schemas.microsoft.com/office/powerpoint/2010/main" val="2583549504"/>
              </p:ext>
            </p:extLst>
          </p:nvPr>
        </p:nvGraphicFramePr>
        <p:xfrm>
          <a:off x="7298267" y="3428999"/>
          <a:ext cx="3619502" cy="2413001"/>
        </p:xfrm>
        <a:graphic>
          <a:graphicData uri="http://schemas.openxmlformats.org/drawingml/2006/chart">
            <c:chart xmlns:c="http://schemas.openxmlformats.org/drawingml/2006/chart" xmlns:r="http://schemas.openxmlformats.org/officeDocument/2006/relationships" r:id="rId8"/>
          </a:graphicData>
        </a:graphic>
      </p:graphicFrame>
      <p:pic>
        <p:nvPicPr>
          <p:cNvPr id="20" name="Picture 19">
            <a:extLst>
              <a:ext uri="{FF2B5EF4-FFF2-40B4-BE49-F238E27FC236}">
                <a16:creationId xmlns:a16="http://schemas.microsoft.com/office/drawing/2014/main" id="{0720596D-67A8-96D1-F123-6FCBB1180862}"/>
              </a:ext>
            </a:extLst>
          </p:cNvPr>
          <p:cNvPicPr>
            <a:picLocks noChangeAspect="1"/>
          </p:cNvPicPr>
          <p:nvPr userDrawn="1"/>
        </p:nvPicPr>
        <p:blipFill>
          <a:blip r:embed="rId9"/>
          <a:stretch>
            <a:fillRect/>
          </a:stretch>
        </p:blipFill>
        <p:spPr>
          <a:xfrm>
            <a:off x="7959239" y="3812945"/>
            <a:ext cx="336050" cy="296921"/>
          </a:xfrm>
          <a:prstGeom prst="rect">
            <a:avLst/>
          </a:prstGeom>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590882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How to Choose a Slide Layout</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11406"/>
            <a:ext cx="6236775"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latin typeface="Franklin Gothic Book" panose="020B0503020102020204" pitchFamily="34" charset="0"/>
              </a:rPr>
              <a:t>Select “New Slide” and chose a template appropriate for the content. </a:t>
            </a:r>
          </a:p>
          <a:p>
            <a:r>
              <a:rPr lang="en-US" b="0" i="0">
                <a:latin typeface="Franklin Gothic Book" panose="020B0503020102020204" pitchFamily="34" charset="0"/>
              </a:rPr>
              <a:t>All slide templates are named according to the features they offer.</a:t>
            </a:r>
          </a:p>
          <a:p>
            <a:pPr lvl="1"/>
            <a:r>
              <a:rPr lang="en-US" b="0" i="0">
                <a:latin typeface="Franklin Gothic Book" panose="020B0503020102020204" pitchFamily="34" charset="0"/>
              </a:rPr>
              <a:t>For example, the “White Cover” template is a white version of the presentation cover.</a:t>
            </a:r>
          </a:p>
        </p:txBody>
      </p:sp>
      <p:grpSp>
        <p:nvGrpSpPr>
          <p:cNvPr id="6" name="Group 5">
            <a:extLst>
              <a:ext uri="{FF2B5EF4-FFF2-40B4-BE49-F238E27FC236}">
                <a16:creationId xmlns:a16="http://schemas.microsoft.com/office/drawing/2014/main" id="{162B3899-F8A8-A3B1-8215-18AA3493EE67}"/>
              </a:ext>
            </a:extLst>
          </p:cNvPr>
          <p:cNvGrpSpPr/>
          <p:nvPr userDrawn="1"/>
        </p:nvGrpSpPr>
        <p:grpSpPr>
          <a:xfrm>
            <a:off x="7173623" y="1417320"/>
            <a:ext cx="2873954" cy="2204453"/>
            <a:chOff x="7173623" y="1417320"/>
            <a:chExt cx="2873954" cy="2204453"/>
          </a:xfrm>
        </p:grpSpPr>
        <p:pic>
          <p:nvPicPr>
            <p:cNvPr id="4" name="Picture 3">
              <a:extLst>
                <a:ext uri="{FF2B5EF4-FFF2-40B4-BE49-F238E27FC236}">
                  <a16:creationId xmlns:a16="http://schemas.microsoft.com/office/drawing/2014/main" id="{5EB58CCA-35D1-8E7D-646A-FA23BDDD3639}"/>
                </a:ext>
              </a:extLst>
            </p:cNvPr>
            <p:cNvPicPr>
              <a:picLocks noChangeAspect="1"/>
            </p:cNvPicPr>
            <p:nvPr userDrawn="1"/>
          </p:nvPicPr>
          <p:blipFill>
            <a:blip r:embed="rId2"/>
            <a:srcRect/>
            <a:stretch/>
          </p:blipFill>
          <p:spPr>
            <a:xfrm>
              <a:off x="7173623" y="1417320"/>
              <a:ext cx="2873954" cy="2204453"/>
            </a:xfrm>
            <a:prstGeom prst="rect">
              <a:avLst/>
            </a:prstGeom>
            <a:ln w="50800">
              <a:solidFill>
                <a:schemeClr val="bg1"/>
              </a:solidFill>
            </a:ln>
            <a:effectLst/>
          </p:spPr>
        </p:pic>
        <p:sp>
          <p:nvSpPr>
            <p:cNvPr id="3" name="Oval 2">
              <a:extLst>
                <a:ext uri="{FF2B5EF4-FFF2-40B4-BE49-F238E27FC236}">
                  <a16:creationId xmlns:a16="http://schemas.microsoft.com/office/drawing/2014/main" id="{0CCAFA4B-F76B-E46D-5971-51CA4075013C}"/>
                </a:ext>
              </a:extLst>
            </p:cNvPr>
            <p:cNvSpPr/>
            <p:nvPr userDrawn="1"/>
          </p:nvSpPr>
          <p:spPr>
            <a:xfrm>
              <a:off x="8172695" y="1796896"/>
              <a:ext cx="711201" cy="711201"/>
            </a:xfrm>
            <a:prstGeom prst="ellipse">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Placeholder 25">
            <a:extLst>
              <a:ext uri="{FF2B5EF4-FFF2-40B4-BE49-F238E27FC236}">
                <a16:creationId xmlns:a16="http://schemas.microsoft.com/office/drawing/2014/main" id="{B9CBE945-0BD6-AD4D-6D22-2E93A254D25B}"/>
              </a:ext>
            </a:extLst>
          </p:cNvPr>
          <p:cNvPicPr>
            <a:picLocks noChangeAspect="1"/>
          </p:cNvPicPr>
          <p:nvPr userDrawn="1"/>
        </p:nvPicPr>
        <p:blipFill rotWithShape="1">
          <a:blip r:embed="rId3"/>
          <a:srcRect l="11407" r="11407" b="6553"/>
          <a:stretch/>
        </p:blipFill>
        <p:spPr>
          <a:xfrm>
            <a:off x="7845442" y="2921087"/>
            <a:ext cx="3858768" cy="3332480"/>
          </a:xfrm>
          <a:prstGeom prst="rect">
            <a:avLst/>
          </a:prstGeom>
          <a:ln w="47625">
            <a:solidFill>
              <a:schemeClr val="bg1"/>
            </a:solidFill>
          </a:ln>
          <a:effectLst>
            <a:outerShdw blurRad="50800" dist="38100" dir="13500000" algn="br" rotWithShape="0">
              <a:prstClr val="black">
                <a:alpha val="40000"/>
              </a:prstClr>
            </a:outerShdw>
          </a:effectLst>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294704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7">
            <a:extLst>
              <a:ext uri="{FF2B5EF4-FFF2-40B4-BE49-F238E27FC236}">
                <a16:creationId xmlns:a16="http://schemas.microsoft.com/office/drawing/2014/main" id="{F31E8BC4-554F-F975-6D86-B549215A10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60810" y="5739100"/>
            <a:ext cx="1922584" cy="489677"/>
          </a:xfrm>
          <a:prstGeom prst="rect">
            <a:avLst/>
          </a:prstGeom>
        </p:spPr>
      </p:pic>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273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C52B0AC-807E-D5BC-122A-DAC44F8C6FE5}"/>
              </a:ext>
            </a:extLst>
          </p:cNvPr>
          <p:cNvPicPr>
            <a:picLocks noChangeAspect="1"/>
          </p:cNvPicPr>
          <p:nvPr userDrawn="1"/>
        </p:nvPicPr>
        <p:blipFill>
          <a:blip r:embed="rId2"/>
          <a:stretch>
            <a:fillRect/>
          </a:stretch>
        </p:blipFill>
        <p:spPr>
          <a:xfrm>
            <a:off x="4066185" y="5398078"/>
            <a:ext cx="2605041" cy="1404581"/>
          </a:xfrm>
          <a:prstGeom prst="rect">
            <a:avLst/>
          </a:prstGeom>
        </p:spPr>
      </p:pic>
      <p:pic>
        <p:nvPicPr>
          <p:cNvPr id="4" name="Picture 3">
            <a:extLst>
              <a:ext uri="{FF2B5EF4-FFF2-40B4-BE49-F238E27FC236}">
                <a16:creationId xmlns:a16="http://schemas.microsoft.com/office/drawing/2014/main" id="{C99F4D78-87B5-1780-ACD5-F31280310FE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60809" y="5558262"/>
            <a:ext cx="2632598" cy="670516"/>
          </a:xfrm>
          <a:prstGeom prst="rect">
            <a:avLst/>
          </a:prstGeom>
        </p:spPr>
      </p:pic>
    </p:spTree>
    <p:extLst>
      <p:ext uri="{BB962C8B-B14F-4D97-AF65-F5344CB8AC3E}">
        <p14:creationId xmlns:p14="http://schemas.microsoft.com/office/powerpoint/2010/main" val="176073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C52B0AC-807E-D5BC-122A-DAC44F8C6FE5}"/>
              </a:ext>
            </a:extLst>
          </p:cNvPr>
          <p:cNvPicPr>
            <a:picLocks noChangeAspect="1"/>
          </p:cNvPicPr>
          <p:nvPr userDrawn="1"/>
        </p:nvPicPr>
        <p:blipFill>
          <a:blip r:embed="rId2"/>
          <a:stretch>
            <a:fillRect/>
          </a:stretch>
        </p:blipFill>
        <p:spPr>
          <a:xfrm>
            <a:off x="885670" y="5398078"/>
            <a:ext cx="2605041" cy="1404581"/>
          </a:xfrm>
          <a:prstGeom prst="rect">
            <a:avLst/>
          </a:prstGeom>
        </p:spPr>
      </p:pic>
    </p:spTree>
    <p:extLst>
      <p:ext uri="{BB962C8B-B14F-4D97-AF65-F5344CB8AC3E}">
        <p14:creationId xmlns:p14="http://schemas.microsoft.com/office/powerpoint/2010/main" val="811002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Questions?</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a:cxnSpLocks/>
          </p:cNvCxnSpPr>
          <p:nvPr userDrawn="1"/>
        </p:nvCxnSpPr>
        <p:spPr>
          <a:xfrm>
            <a:off x="860809" y="3468210"/>
            <a:ext cx="972436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3F8AED76-423E-27A6-807D-4C29E2D26B09}"/>
              </a:ext>
            </a:extLst>
          </p:cNvPr>
          <p:cNvPicPr>
            <a:picLocks noChangeAspect="1"/>
          </p:cNvPicPr>
          <p:nvPr userDrawn="1"/>
        </p:nvPicPr>
        <p:blipFill>
          <a:blip r:embed="rId2"/>
          <a:stretch>
            <a:fillRect/>
          </a:stretch>
        </p:blipFill>
        <p:spPr>
          <a:xfrm>
            <a:off x="4066185" y="5398078"/>
            <a:ext cx="2605041" cy="1404581"/>
          </a:xfrm>
          <a:prstGeom prst="rect">
            <a:avLst/>
          </a:prstGeom>
        </p:spPr>
      </p:pic>
      <p:pic>
        <p:nvPicPr>
          <p:cNvPr id="5" name="Picture 4">
            <a:extLst>
              <a:ext uri="{FF2B5EF4-FFF2-40B4-BE49-F238E27FC236}">
                <a16:creationId xmlns:a16="http://schemas.microsoft.com/office/drawing/2014/main" id="{72227886-807D-A517-F899-4707546C01F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60809" y="5558262"/>
            <a:ext cx="2632598" cy="670516"/>
          </a:xfrm>
          <a:prstGeom prst="rect">
            <a:avLst/>
          </a:prstGeom>
        </p:spPr>
      </p:pic>
    </p:spTree>
    <p:extLst>
      <p:ext uri="{BB962C8B-B14F-4D97-AF65-F5344CB8AC3E}">
        <p14:creationId xmlns:p14="http://schemas.microsoft.com/office/powerpoint/2010/main" val="2697893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a:t>Single container slide</a:t>
            </a:r>
          </a:p>
          <a:p>
            <a:pPr lvl="1"/>
            <a:r>
              <a:rPr lang="en-US"/>
              <a:t>Click to add level 1 bullet</a:t>
            </a:r>
          </a:p>
          <a:p>
            <a:pPr lvl="2"/>
            <a:r>
              <a:rPr lang="en-US"/>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pic>
        <p:nvPicPr>
          <p:cNvPr id="3" name="Picture 2">
            <a:extLst>
              <a:ext uri="{FF2B5EF4-FFF2-40B4-BE49-F238E27FC236}">
                <a16:creationId xmlns:a16="http://schemas.microsoft.com/office/drawing/2014/main" id="{93A85B84-FA9A-440E-B3AA-3340B0BBBBE5}"/>
              </a:ext>
            </a:extLst>
          </p:cNvPr>
          <p:cNvPicPr>
            <a:picLocks noChangeAspect="1"/>
          </p:cNvPicPr>
          <p:nvPr userDrawn="1"/>
        </p:nvPicPr>
        <p:blipFill>
          <a:blip r:embed="rId3"/>
          <a:srcRect/>
          <a:stretch/>
        </p:blipFill>
        <p:spPr>
          <a:xfrm>
            <a:off x="2286783" y="6207982"/>
            <a:ext cx="1450332" cy="640079"/>
          </a:xfrm>
          <a:prstGeom prst="rect">
            <a:avLst/>
          </a:prstGeom>
        </p:spPr>
      </p:pic>
    </p:spTree>
    <p:extLst>
      <p:ext uri="{BB962C8B-B14F-4D97-AF65-F5344CB8AC3E}">
        <p14:creationId xmlns:p14="http://schemas.microsoft.com/office/powerpoint/2010/main" val="11104632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35FBBB-93E3-4463-A735-4908A5672418}" type="datetime1">
              <a:rPr lang="en-US"/>
              <a:pPr>
                <a:defRPr/>
              </a:pPr>
              <a:t>4/16/2026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302BC5-986D-42D8-BF2F-B9D0692D83AF}" type="slidenum">
              <a:rPr lang="en-US" smtClean="0"/>
              <a:pPr>
                <a:defRPr/>
              </a:pPr>
              <a:t>‹#›</a:t>
            </a:fld>
            <a:endParaRPr lang="en-US"/>
          </a:p>
        </p:txBody>
      </p:sp>
      <p:sp>
        <p:nvSpPr>
          <p:cNvPr id="7" name="Title 1">
            <a:extLst>
              <a:ext uri="{FF2B5EF4-FFF2-40B4-BE49-F238E27FC236}">
                <a16:creationId xmlns:a16="http://schemas.microsoft.com/office/drawing/2014/main" id="{CA59ABB9-8F3F-454C-928B-7CDF9BEBC3D9}"/>
              </a:ext>
            </a:extLst>
          </p:cNvPr>
          <p:cNvSpPr>
            <a:spLocks noGrp="1"/>
          </p:cNvSpPr>
          <p:nvPr>
            <p:ph type="title"/>
          </p:nvPr>
        </p:nvSpPr>
        <p:spPr>
          <a:xfrm>
            <a:off x="609600" y="304801"/>
            <a:ext cx="8737600" cy="715963"/>
          </a:xfr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8245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09600" y="1600201"/>
            <a:ext cx="10972800" cy="4525963"/>
          </a:xfrm>
        </p:spPr>
        <p:txBody>
          <a:bodyPr/>
          <a:lstStyle>
            <a:lvl1pPr>
              <a:defRPr>
                <a:latin typeface="Arial" panose="020B0604020202020204" pitchFamily="34" charset="0"/>
                <a:cs typeface="Arial" panose="020B0604020202020204" pitchFamily="34" charset="0"/>
              </a:defRPr>
            </a:lvl1pPr>
          </a:lstStyle>
          <a:p>
            <a:pPr lvl="0"/>
            <a:r>
              <a:rPr lang="en-US" noProof="0"/>
              <a:t>Click icon to add table</a:t>
            </a:r>
          </a:p>
        </p:txBody>
      </p:sp>
      <p:sp>
        <p:nvSpPr>
          <p:cNvPr id="4" name="Date Placeholder 3"/>
          <p:cNvSpPr>
            <a:spLocks noGrp="1"/>
          </p:cNvSpPr>
          <p:nvPr>
            <p:ph type="dt" sz="half" idx="10"/>
          </p:nvPr>
        </p:nvSpPr>
        <p:spPr/>
        <p:txBody>
          <a:bodyPr/>
          <a:lstStyle>
            <a:lvl1pPr>
              <a:defRPr/>
            </a:lvl1pPr>
          </a:lstStyle>
          <a:p>
            <a:pPr>
              <a:defRPr/>
            </a:pPr>
            <a:fld id="{A8CE7C1D-8745-41AB-AA74-69321E617945}" type="datetime1">
              <a:rPr lang="en-US"/>
              <a:pPr>
                <a:defRPr/>
              </a:pPr>
              <a:t>4/16/2026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Updated 7/16/12</a:t>
            </a:r>
          </a:p>
        </p:txBody>
      </p:sp>
      <p:sp>
        <p:nvSpPr>
          <p:cNvPr id="6" name="Slide Number Placeholder 5"/>
          <p:cNvSpPr>
            <a:spLocks noGrp="1"/>
          </p:cNvSpPr>
          <p:nvPr>
            <p:ph type="sldNum" sz="quarter" idx="12"/>
          </p:nvPr>
        </p:nvSpPr>
        <p:spPr/>
        <p:txBody>
          <a:bodyPr/>
          <a:lstStyle>
            <a:lvl1pPr>
              <a:defRPr/>
            </a:lvl1pPr>
          </a:lstStyle>
          <a:p>
            <a:pPr>
              <a:defRPr/>
            </a:pPr>
            <a:fld id="{B543FC28-71BB-4923-9EC4-7D01669BF51C}" type="slidenum">
              <a:rPr lang="en-US" smtClean="0"/>
              <a:pPr>
                <a:defRPr/>
              </a:pPr>
              <a:t>‹#›</a:t>
            </a:fld>
            <a:endParaRPr lang="en-US"/>
          </a:p>
        </p:txBody>
      </p:sp>
      <p:sp>
        <p:nvSpPr>
          <p:cNvPr id="7" name="Title 1">
            <a:extLst>
              <a:ext uri="{FF2B5EF4-FFF2-40B4-BE49-F238E27FC236}">
                <a16:creationId xmlns:a16="http://schemas.microsoft.com/office/drawing/2014/main" id="{4D4203C3-4299-47CD-9DFD-FDC2CC80C8BF}"/>
              </a:ext>
            </a:extLst>
          </p:cNvPr>
          <p:cNvSpPr>
            <a:spLocks noGrp="1"/>
          </p:cNvSpPr>
          <p:nvPr>
            <p:ph type="title"/>
          </p:nvPr>
        </p:nvSpPr>
        <p:spPr>
          <a:xfrm>
            <a:off x="609600" y="304801"/>
            <a:ext cx="8737600" cy="715963"/>
          </a:xfr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738820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599" y="128588"/>
            <a:ext cx="10972799" cy="1014412"/>
          </a:xfrm>
        </p:spPr>
        <p:txBody>
          <a:bodyPr/>
          <a:lstStyle>
            <a:lvl1pPr>
              <a:defRPr sz="2800"/>
            </a:lvl1pPr>
          </a:lstStyle>
          <a:p>
            <a:r>
              <a:rPr lang="en-US"/>
              <a:t>Click to edit Master title style</a:t>
            </a:r>
          </a:p>
        </p:txBody>
      </p:sp>
      <p:sp>
        <p:nvSpPr>
          <p:cNvPr id="3" name="Content Placeholder 2"/>
          <p:cNvSpPr>
            <a:spLocks noGrp="1" noChangeArrowheads="1"/>
          </p:cNvSpPr>
          <p:nvPr>
            <p:ph idx="1"/>
          </p:nvPr>
        </p:nvSpPr>
        <p:spPr bwMode="auto">
          <a:xfrm>
            <a:off x="609600" y="1598613"/>
            <a:ext cx="10972800" cy="448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0" marR="0" indent="0" algn="l" defTabSz="914400" rtl="0" eaLnBrk="0" fontAlgn="base" latinLnBrk="0" hangingPunct="0">
              <a:lnSpc>
                <a:spcPct val="100000"/>
              </a:lnSpc>
              <a:spcBef>
                <a:spcPts val="800"/>
              </a:spcBef>
              <a:spcAft>
                <a:spcPct val="0"/>
              </a:spcAft>
              <a:buClr>
                <a:srgbClr val="5C5A5A"/>
              </a:buClr>
              <a:buSzPct val="100000"/>
              <a:buFontTx/>
              <a:buNone/>
              <a:tabLst/>
              <a:defRPr/>
            </a:lvl1pPr>
          </a:lstStyle>
          <a:p>
            <a:pPr lvl="0"/>
            <a:r>
              <a:rPr lang="en-US" noProof="0"/>
              <a:t>Click to edit Master text styles</a:t>
            </a:r>
          </a:p>
        </p:txBody>
      </p:sp>
      <p:sp>
        <p:nvSpPr>
          <p:cNvPr id="5" name="Slide Number Placeholder 4"/>
          <p:cNvSpPr>
            <a:spLocks noGrp="1"/>
          </p:cNvSpPr>
          <p:nvPr>
            <p:ph type="sldNum" sz="quarter" idx="10"/>
          </p:nvPr>
        </p:nvSpPr>
        <p:spPr/>
        <p:txBody>
          <a:bodyPr/>
          <a:lstStyle/>
          <a:p>
            <a:fld id="{254B5E65-296D-440E-9811-9528B653460B}" type="slidenum">
              <a:rPr lang="en-US" smtClean="0"/>
              <a:pPr/>
              <a:t>‹#›</a:t>
            </a:fld>
            <a:endParaRPr lang="en-US"/>
          </a:p>
        </p:txBody>
      </p:sp>
      <p:pic>
        <p:nvPicPr>
          <p:cNvPr id="6" name="Picture 5">
            <a:extLst>
              <a:ext uri="{FF2B5EF4-FFF2-40B4-BE49-F238E27FC236}">
                <a16:creationId xmlns:a16="http://schemas.microsoft.com/office/drawing/2014/main" id="{93A85B84-FA9A-440E-B3AA-3340B0BBBBE5}"/>
              </a:ext>
            </a:extLst>
          </p:cNvPr>
          <p:cNvPicPr>
            <a:picLocks noChangeAspect="1"/>
          </p:cNvPicPr>
          <p:nvPr userDrawn="1"/>
        </p:nvPicPr>
        <p:blipFill>
          <a:blip r:embed="rId2"/>
          <a:srcRect/>
          <a:stretch/>
        </p:blipFill>
        <p:spPr>
          <a:xfrm>
            <a:off x="9863215" y="6217921"/>
            <a:ext cx="1379304" cy="516255"/>
          </a:xfrm>
          <a:prstGeom prst="rect">
            <a:avLst/>
          </a:prstGeom>
        </p:spPr>
      </p:pic>
      <p:sp>
        <p:nvSpPr>
          <p:cNvPr id="4" name="Rectangle 3">
            <a:extLst>
              <a:ext uri="{FF2B5EF4-FFF2-40B4-BE49-F238E27FC236}">
                <a16:creationId xmlns:a16="http://schemas.microsoft.com/office/drawing/2014/main" id="{2433D534-862A-4B7B-8112-6574AD81164A}"/>
              </a:ext>
            </a:extLst>
          </p:cNvPr>
          <p:cNvSpPr/>
          <p:nvPr userDrawn="1"/>
        </p:nvSpPr>
        <p:spPr bwMode="auto">
          <a:xfrm>
            <a:off x="609601" y="0"/>
            <a:ext cx="1806633" cy="288788"/>
          </a:xfrm>
          <a:prstGeom prst="rect">
            <a:avLst/>
          </a:prstGeom>
          <a:solidFill>
            <a:srgbClr val="E0ECF2"/>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9" name="Picture 8" descr="Massachusetts health Connector">
            <a:extLst>
              <a:ext uri="{FF2B5EF4-FFF2-40B4-BE49-F238E27FC236}">
                <a16:creationId xmlns:a16="http://schemas.microsoft.com/office/drawing/2014/main" id="{14D0E134-C01E-42DE-860C-534023F61FD5}"/>
              </a:ext>
            </a:extLst>
          </p:cNvPr>
          <p:cNvPicPr>
            <a:picLocks noChangeAspect="1"/>
          </p:cNvPicPr>
          <p:nvPr userDrawn="1"/>
        </p:nvPicPr>
        <p:blipFill>
          <a:blip r:embed="rId3"/>
          <a:stretch>
            <a:fillRect/>
          </a:stretch>
        </p:blipFill>
        <p:spPr>
          <a:xfrm>
            <a:off x="517221" y="6159731"/>
            <a:ext cx="1974457" cy="646634"/>
          </a:xfrm>
          <a:prstGeom prst="rect">
            <a:avLst/>
          </a:prstGeom>
        </p:spPr>
      </p:pic>
    </p:spTree>
    <p:extLst>
      <p:ext uri="{BB962C8B-B14F-4D97-AF65-F5344CB8AC3E}">
        <p14:creationId xmlns:p14="http://schemas.microsoft.com/office/powerpoint/2010/main" val="333220952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Slid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itle 1">
            <a:extLst>
              <a:ext uri="{FF2B5EF4-FFF2-40B4-BE49-F238E27FC236}">
                <a16:creationId xmlns:a16="http://schemas.microsoft.com/office/drawing/2014/main" id="{6E2DFBA2-CD78-74D9-B815-1CB816E96621}"/>
              </a:ext>
            </a:extLst>
          </p:cNvPr>
          <p:cNvSpPr>
            <a:spLocks noGrp="1"/>
          </p:cNvSpPr>
          <p:nvPr>
            <p:ph type="title" hasCustomPrompt="1"/>
          </p:nvPr>
        </p:nvSpPr>
        <p:spPr>
          <a:xfrm>
            <a:off x="831851" y="1327902"/>
            <a:ext cx="6008336"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cxnSp>
        <p:nvCxnSpPr>
          <p:cNvPr id="4" name="Straight Connector 3">
            <a:extLst>
              <a:ext uri="{FF2B5EF4-FFF2-40B4-BE49-F238E27FC236}">
                <a16:creationId xmlns:a16="http://schemas.microsoft.com/office/drawing/2014/main" id="{36A47BF3-A50B-65E0-1A8F-350E88CD9CE9}"/>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A059DABA-C0A0-800A-E78F-5681E9C1AE7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60810" y="5739100"/>
            <a:ext cx="1922584" cy="489677"/>
          </a:xfrm>
          <a:prstGeom prst="rect">
            <a:avLst/>
          </a:prstGeom>
        </p:spPr>
      </p:pic>
    </p:spTree>
    <p:extLst>
      <p:ext uri="{BB962C8B-B14F-4D97-AF65-F5344CB8AC3E}">
        <p14:creationId xmlns:p14="http://schemas.microsoft.com/office/powerpoint/2010/main" val="3202327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Double Container">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10363200" cy="822960"/>
          </a:xfrm>
        </p:spPr>
        <p:txBody>
          <a:bodyPr/>
          <a:lstStyle/>
          <a:p>
            <a:r>
              <a:rPr lang="en-US"/>
              <a:t>Click to edit Master title style</a:t>
            </a:r>
          </a:p>
        </p:txBody>
      </p:sp>
      <p:sp>
        <p:nvSpPr>
          <p:cNvPr id="3" name="Content Placeholder 2"/>
          <p:cNvSpPr>
            <a:spLocks noGrp="1"/>
          </p:cNvSpPr>
          <p:nvPr>
            <p:ph sz="half" idx="1"/>
          </p:nvPr>
        </p:nvSpPr>
        <p:spPr>
          <a:xfrm>
            <a:off x="914400" y="1371600"/>
            <a:ext cx="4876800" cy="4351338"/>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400800" y="1371600"/>
            <a:ext cx="4876800" cy="4351338"/>
          </a:xfrm>
        </p:spPr>
        <p:txBody>
          <a:bodyPr/>
          <a:lstStyle/>
          <a:p>
            <a:pPr lvl="0"/>
            <a:r>
              <a:rPr lang="en-US"/>
              <a:t>Edit Master text styles</a:t>
            </a:r>
          </a:p>
          <a:p>
            <a:pPr lvl="1"/>
            <a:r>
              <a:rPr lang="en-US"/>
              <a:t>Second level</a:t>
            </a:r>
          </a:p>
          <a:p>
            <a:pPr lvl="2"/>
            <a:r>
              <a:rPr lang="en-US"/>
              <a:t>Third level</a:t>
            </a:r>
          </a:p>
          <a:p>
            <a:pPr lvl="3"/>
            <a:endParaRPr lang="en-US"/>
          </a:p>
        </p:txBody>
      </p:sp>
      <p:sp>
        <p:nvSpPr>
          <p:cNvPr id="8" name="Slide Number Placeholder 5">
            <a:extLst>
              <a:ext uri="{FF2B5EF4-FFF2-40B4-BE49-F238E27FC236}">
                <a16:creationId xmlns:a16="http://schemas.microsoft.com/office/drawing/2014/main" id="{75B0D228-98D2-4D9F-904F-CB92A0666B47}"/>
              </a:ext>
            </a:extLst>
          </p:cNvPr>
          <p:cNvSpPr>
            <a:spLocks noGrp="1"/>
          </p:cNvSpPr>
          <p:nvPr>
            <p:ph type="sldNum" sz="quarter" idx="4"/>
          </p:nvPr>
        </p:nvSpPr>
        <p:spPr>
          <a:xfrm>
            <a:off x="8490857" y="6400800"/>
            <a:ext cx="2786743" cy="274320"/>
          </a:xfrm>
          <a:prstGeom prst="rect">
            <a:avLst/>
          </a:prstGeom>
        </p:spPr>
        <p:txBody>
          <a:bodyPr lIns="0" tIns="0" rIns="0" bIns="0" anchor="b" anchorCtr="0"/>
          <a:lstStyle>
            <a:lvl1pPr algn="r">
              <a:defRPr sz="1000" b="1">
                <a:solidFill>
                  <a:schemeClr val="accent1"/>
                </a:solidFill>
                <a:latin typeface="Franklin Gothic Demi" panose="020B0703020102020204" pitchFamily="34" charset="0"/>
              </a:defRPr>
            </a:lvl1pPr>
          </a:lstStyle>
          <a:p>
            <a:fld id="{627CA14E-5EDD-4C5C-B4B2-BE16B502D62B}" type="slidenum">
              <a:rPr lang="en-US" smtClean="0"/>
              <a:pPr/>
              <a:t>‹#›</a:t>
            </a:fld>
            <a:endParaRPr lang="en-US"/>
          </a:p>
        </p:txBody>
      </p:sp>
    </p:spTree>
    <p:extLst>
      <p:ext uri="{BB962C8B-B14F-4D97-AF65-F5344CB8AC3E}">
        <p14:creationId xmlns:p14="http://schemas.microsoft.com/office/powerpoint/2010/main" val="1679040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Single Container">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10363200" cy="822960"/>
          </a:xfrm>
        </p:spPr>
        <p:txBody>
          <a:bodyPr/>
          <a:lstStyle/>
          <a:p>
            <a:r>
              <a:rPr lang="en-US"/>
              <a:t>Click to edit Master title style</a:t>
            </a:r>
          </a:p>
        </p:txBody>
      </p:sp>
      <p:sp>
        <p:nvSpPr>
          <p:cNvPr id="3" name="Content Placeholder 2"/>
          <p:cNvSpPr>
            <a:spLocks noGrp="1"/>
          </p:cNvSpPr>
          <p:nvPr>
            <p:ph idx="1"/>
          </p:nvPr>
        </p:nvSpPr>
        <p:spPr>
          <a:xfrm>
            <a:off x="914400" y="1371600"/>
            <a:ext cx="10363200" cy="4351338"/>
          </a:xfrm>
        </p:spPr>
        <p:txBody>
          <a:bodyPr/>
          <a:lstStyle/>
          <a:p>
            <a:pPr lvl="0"/>
            <a:r>
              <a:rPr lang="en-US"/>
              <a:t>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42A3BA48-CF1B-4284-B3D8-7BF808D30C39}"/>
              </a:ext>
            </a:extLst>
          </p:cNvPr>
          <p:cNvSpPr>
            <a:spLocks noGrp="1"/>
          </p:cNvSpPr>
          <p:nvPr>
            <p:ph type="sldNum" sz="quarter" idx="4"/>
          </p:nvPr>
        </p:nvSpPr>
        <p:spPr>
          <a:xfrm>
            <a:off x="8490857" y="6400800"/>
            <a:ext cx="2786743" cy="274320"/>
          </a:xfrm>
          <a:prstGeom prst="rect">
            <a:avLst/>
          </a:prstGeom>
        </p:spPr>
        <p:txBody>
          <a:bodyPr lIns="0" tIns="0" rIns="0" bIns="0" anchor="b" anchorCtr="0"/>
          <a:lstStyle>
            <a:lvl1pPr algn="r">
              <a:defRPr sz="1000" b="1">
                <a:solidFill>
                  <a:schemeClr val="accent1"/>
                </a:solidFill>
                <a:latin typeface="Franklin Gothic Demi" panose="020B0703020102020204" pitchFamily="34" charset="0"/>
              </a:defRPr>
            </a:lvl1pPr>
          </a:lstStyle>
          <a:p>
            <a:fld id="{627CA14E-5EDD-4C5C-B4B2-BE16B502D62B}" type="slidenum">
              <a:rPr lang="en-US" smtClean="0"/>
              <a:pPr/>
              <a:t>‹#›</a:t>
            </a:fld>
            <a:endParaRPr lang="en-US"/>
          </a:p>
        </p:txBody>
      </p:sp>
    </p:spTree>
    <p:extLst>
      <p:ext uri="{BB962C8B-B14F-4D97-AF65-F5344CB8AC3E}">
        <p14:creationId xmlns:p14="http://schemas.microsoft.com/office/powerpoint/2010/main" val="340075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mage Gri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D60852-00E9-3F20-EC61-6EEA0C2E6920}"/>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4A65DE35-BAC3-3B6C-3019-B3E6773A39E4}"/>
              </a:ext>
            </a:extLst>
          </p:cNvPr>
          <p:cNvSpPr>
            <a:spLocks noGrp="1"/>
          </p:cNvSpPr>
          <p:nvPr>
            <p:ph type="pic" sz="quarter" idx="13"/>
          </p:nvPr>
        </p:nvSpPr>
        <p:spPr>
          <a:xfrm>
            <a:off x="838200" y="1519157"/>
            <a:ext cx="3253740" cy="1981689"/>
          </a:xfrm>
        </p:spPr>
        <p:txBody>
          <a:bodyPr/>
          <a:lstStyle/>
          <a:p>
            <a:endParaRPr lang="en-US"/>
          </a:p>
        </p:txBody>
      </p:sp>
      <p:sp>
        <p:nvSpPr>
          <p:cNvPr id="2" name="Picture Placeholder 4">
            <a:extLst>
              <a:ext uri="{FF2B5EF4-FFF2-40B4-BE49-F238E27FC236}">
                <a16:creationId xmlns:a16="http://schemas.microsoft.com/office/drawing/2014/main" id="{5904005F-FD3D-8C62-8F2A-307917A29492}"/>
              </a:ext>
            </a:extLst>
          </p:cNvPr>
          <p:cNvSpPr>
            <a:spLocks noGrp="1"/>
          </p:cNvSpPr>
          <p:nvPr>
            <p:ph type="pic" sz="quarter" idx="14"/>
          </p:nvPr>
        </p:nvSpPr>
        <p:spPr>
          <a:xfrm>
            <a:off x="4469130" y="1519157"/>
            <a:ext cx="3253740" cy="1981689"/>
          </a:xfrm>
        </p:spPr>
        <p:txBody>
          <a:bodyPr/>
          <a:lstStyle/>
          <a:p>
            <a:endParaRPr lang="en-US"/>
          </a:p>
        </p:txBody>
      </p:sp>
      <p:sp>
        <p:nvSpPr>
          <p:cNvPr id="3" name="Picture Placeholder 4">
            <a:extLst>
              <a:ext uri="{FF2B5EF4-FFF2-40B4-BE49-F238E27FC236}">
                <a16:creationId xmlns:a16="http://schemas.microsoft.com/office/drawing/2014/main" id="{D2BBADB2-F30C-AB52-1DC3-DAA7EA673952}"/>
              </a:ext>
            </a:extLst>
          </p:cNvPr>
          <p:cNvSpPr>
            <a:spLocks noGrp="1"/>
          </p:cNvSpPr>
          <p:nvPr>
            <p:ph type="pic" sz="quarter" idx="15"/>
          </p:nvPr>
        </p:nvSpPr>
        <p:spPr>
          <a:xfrm>
            <a:off x="8100062" y="1519157"/>
            <a:ext cx="3253740" cy="1981689"/>
          </a:xfrm>
        </p:spPr>
        <p:txBody>
          <a:bodyPr/>
          <a:lstStyle/>
          <a:p>
            <a:endParaRPr lang="en-US"/>
          </a:p>
        </p:txBody>
      </p:sp>
      <p:sp>
        <p:nvSpPr>
          <p:cNvPr id="6" name="Picture Placeholder 4">
            <a:extLst>
              <a:ext uri="{FF2B5EF4-FFF2-40B4-BE49-F238E27FC236}">
                <a16:creationId xmlns:a16="http://schemas.microsoft.com/office/drawing/2014/main" id="{25AC5AAF-E686-9D81-939A-DC6D81C8D7AF}"/>
              </a:ext>
            </a:extLst>
          </p:cNvPr>
          <p:cNvSpPr>
            <a:spLocks noGrp="1"/>
          </p:cNvSpPr>
          <p:nvPr>
            <p:ph type="pic" sz="quarter" idx="16"/>
          </p:nvPr>
        </p:nvSpPr>
        <p:spPr>
          <a:xfrm>
            <a:off x="838200" y="3774677"/>
            <a:ext cx="3253740" cy="1981689"/>
          </a:xfrm>
        </p:spPr>
        <p:txBody>
          <a:bodyPr/>
          <a:lstStyle/>
          <a:p>
            <a:endParaRPr lang="en-US"/>
          </a:p>
        </p:txBody>
      </p:sp>
      <p:sp>
        <p:nvSpPr>
          <p:cNvPr id="11" name="Picture Placeholder 4">
            <a:extLst>
              <a:ext uri="{FF2B5EF4-FFF2-40B4-BE49-F238E27FC236}">
                <a16:creationId xmlns:a16="http://schemas.microsoft.com/office/drawing/2014/main" id="{DC0FB397-B608-37A9-9A4D-F00CF2C6EA9D}"/>
              </a:ext>
            </a:extLst>
          </p:cNvPr>
          <p:cNvSpPr>
            <a:spLocks noGrp="1"/>
          </p:cNvSpPr>
          <p:nvPr>
            <p:ph type="pic" sz="quarter" idx="17"/>
          </p:nvPr>
        </p:nvSpPr>
        <p:spPr>
          <a:xfrm>
            <a:off x="4469130" y="3774677"/>
            <a:ext cx="3253740" cy="1981689"/>
          </a:xfrm>
        </p:spPr>
        <p:txBody>
          <a:bodyPr/>
          <a:lstStyle/>
          <a:p>
            <a:endParaRPr lang="en-US"/>
          </a:p>
        </p:txBody>
      </p:sp>
      <p:sp>
        <p:nvSpPr>
          <p:cNvPr id="12" name="Picture Placeholder 4">
            <a:extLst>
              <a:ext uri="{FF2B5EF4-FFF2-40B4-BE49-F238E27FC236}">
                <a16:creationId xmlns:a16="http://schemas.microsoft.com/office/drawing/2014/main" id="{2A4A6AC3-D90E-5D1D-4ACC-5D97F4FEE7D6}"/>
              </a:ext>
            </a:extLst>
          </p:cNvPr>
          <p:cNvSpPr>
            <a:spLocks noGrp="1"/>
          </p:cNvSpPr>
          <p:nvPr>
            <p:ph type="pic" sz="quarter" idx="18"/>
          </p:nvPr>
        </p:nvSpPr>
        <p:spPr>
          <a:xfrm>
            <a:off x="8100062" y="3774677"/>
            <a:ext cx="3253740" cy="1981689"/>
          </a:xfrm>
        </p:spPr>
        <p:txBody>
          <a:bodyPr/>
          <a:lstStyle/>
          <a:p>
            <a:endParaRPr lang="en-US"/>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3153786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r>
              <a:rPr lang="en-US"/>
              <a:t>Copyright © 2018 Accenture. All rights reserved.</a:t>
            </a:r>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360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a:t>Single container slide</a:t>
            </a:r>
          </a:p>
          <a:p>
            <a:pPr lvl="1"/>
            <a:r>
              <a:rPr lang="en-US"/>
              <a:t>Click to add level 1 bullet</a:t>
            </a:r>
          </a:p>
          <a:p>
            <a:pPr lvl="2"/>
            <a:r>
              <a:rPr lang="en-US"/>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38767385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a:t>Single container slide</a:t>
            </a:r>
          </a:p>
          <a:p>
            <a:pPr lvl="1"/>
            <a:r>
              <a:rPr lang="en-US"/>
              <a:t>Click to add level 1 bullet</a:t>
            </a:r>
          </a:p>
          <a:p>
            <a:pPr lvl="2"/>
            <a:r>
              <a:rPr lang="en-US"/>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3" name="Picture 2">
            <a:extLst>
              <a:ext uri="{FF2B5EF4-FFF2-40B4-BE49-F238E27FC236}">
                <a16:creationId xmlns:a16="http://schemas.microsoft.com/office/drawing/2014/main" id="{7CADC144-B312-218E-7562-F13A2390AF4D}"/>
              </a:ext>
            </a:extLst>
          </p:cNvPr>
          <p:cNvPicPr>
            <a:picLocks noChangeAspect="1"/>
          </p:cNvPicPr>
          <p:nvPr userDrawn="1"/>
        </p:nvPicPr>
        <p:blipFill>
          <a:blip r:embed="rId2"/>
          <a:srcRect/>
          <a:stretch/>
        </p:blipFill>
        <p:spPr>
          <a:xfrm>
            <a:off x="855547" y="6207982"/>
            <a:ext cx="1450332" cy="640079"/>
          </a:xfrm>
          <a:prstGeom prst="rect">
            <a:avLst/>
          </a:prstGeom>
        </p:spPr>
      </p:pic>
    </p:spTree>
    <p:extLst>
      <p:ext uri="{BB962C8B-B14F-4D97-AF65-F5344CB8AC3E}">
        <p14:creationId xmlns:p14="http://schemas.microsoft.com/office/powerpoint/2010/main" val="1983273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6BD9B4B-87B5-54A1-ED8B-C2C524DF212A}"/>
              </a:ext>
            </a:extLst>
          </p:cNvPr>
          <p:cNvSpPr>
            <a:spLocks noGrp="1"/>
          </p:cNvSpPr>
          <p:nvPr>
            <p:ph idx="1"/>
          </p:nvPr>
        </p:nvSpPr>
        <p:spPr>
          <a:xfrm>
            <a:off x="838200" y="1523731"/>
            <a:ext cx="8600268" cy="4202893"/>
          </a:xfrm>
        </p:spPr>
        <p:txBody>
          <a:bodyPr>
            <a:noAutofit/>
          </a:bodyPr>
          <a:lstStyle>
            <a:lvl1pPr>
              <a:lnSpc>
                <a:spcPct val="100000"/>
              </a:lnSpc>
              <a:spcAft>
                <a:spcPts val="600"/>
              </a:spcAft>
              <a:buClr>
                <a:schemeClr val="accent1"/>
              </a:buClr>
              <a:defRPr sz="2800"/>
            </a:lvl1pPr>
            <a:lvl2pPr marL="685800" indent="-228600">
              <a:lnSpc>
                <a:spcPct val="100000"/>
              </a:lnSpc>
              <a:spcAft>
                <a:spcPts val="600"/>
              </a:spcAft>
              <a:buClr>
                <a:schemeClr val="accent1"/>
              </a:buClr>
              <a:buFont typeface="Courier New" panose="02070309020205020404" pitchFamily="49" charset="0"/>
              <a:buChar char="o"/>
              <a:defRPr sz="2800"/>
            </a:lvl2pPr>
            <a:lvl3pPr marL="1143000" indent="-228600">
              <a:lnSpc>
                <a:spcPct val="100000"/>
              </a:lnSpc>
              <a:spcAft>
                <a:spcPts val="600"/>
              </a:spcAft>
              <a:buClr>
                <a:schemeClr val="accent1"/>
              </a:buClr>
              <a:buFont typeface="Wingdings" pitchFamily="2" charset="2"/>
              <a:buChar char="§"/>
              <a:defRPr sz="2800"/>
            </a:lvl3pPr>
            <a:lvl4pPr marL="1600200" indent="-228600">
              <a:lnSpc>
                <a:spcPct val="100000"/>
              </a:lnSpc>
              <a:spcAft>
                <a:spcPts val="600"/>
              </a:spcAft>
              <a:buClr>
                <a:schemeClr val="accent1"/>
              </a:buClr>
              <a:buFont typeface="Courier New" panose="02070309020205020404" pitchFamily="49" charset="0"/>
              <a:buChar char="o"/>
              <a:defRPr sz="2800"/>
            </a:lvl4pPr>
            <a:lvl5pPr>
              <a:lnSpc>
                <a:spcPct val="100000"/>
              </a:lnSpc>
              <a:spcAft>
                <a:spcPts val="600"/>
              </a:spcAft>
              <a:buClr>
                <a:schemeClr val="accent1"/>
              </a:buCl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402840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ouble Container_Title and Content with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D60852-00E9-3F20-EC61-6EEA0C2E6920}"/>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89DD478-0DE6-A2D3-66D5-8EE68B3A2A06}"/>
              </a:ext>
            </a:extLst>
          </p:cNvPr>
          <p:cNvSpPr>
            <a:spLocks noGrp="1"/>
          </p:cNvSpPr>
          <p:nvPr>
            <p:ph idx="1"/>
          </p:nvPr>
        </p:nvSpPr>
        <p:spPr>
          <a:xfrm>
            <a:off x="838200" y="1523731"/>
            <a:ext cx="5257800" cy="4202893"/>
          </a:xfrm>
        </p:spPr>
        <p:txBody>
          <a:bodyPr>
            <a:noAutofit/>
          </a:bodyPr>
          <a:lstStyle>
            <a:lvl1pPr marL="0" indent="0">
              <a:lnSpc>
                <a:spcPct val="100000"/>
              </a:lnSpc>
              <a:spcAft>
                <a:spcPts val="600"/>
              </a:spcAft>
              <a:buClr>
                <a:schemeClr val="accent1"/>
              </a:buClr>
              <a:buNone/>
              <a:defRPr/>
            </a:lvl1pPr>
            <a:lvl2pPr marL="457200" indent="0">
              <a:lnSpc>
                <a:spcPct val="100000"/>
              </a:lnSpc>
              <a:spcAft>
                <a:spcPts val="600"/>
              </a:spcAft>
              <a:buClr>
                <a:schemeClr val="accent1"/>
              </a:buClr>
              <a:buFont typeface="Courier New" panose="02070309020205020404" pitchFamily="49" charset="0"/>
              <a:buNone/>
              <a:defRPr/>
            </a:lvl2pPr>
            <a:lvl3pPr marL="914400" indent="0">
              <a:lnSpc>
                <a:spcPct val="100000"/>
              </a:lnSpc>
              <a:spcAft>
                <a:spcPts val="600"/>
              </a:spcAft>
              <a:buClr>
                <a:schemeClr val="accent1"/>
              </a:buClr>
              <a:buFont typeface="Wingdings" pitchFamily="2" charset="2"/>
              <a:buNone/>
              <a:defRPr/>
            </a:lvl3pPr>
            <a:lvl4pPr marL="1371600" indent="0">
              <a:lnSpc>
                <a:spcPct val="100000"/>
              </a:lnSpc>
              <a:spcAft>
                <a:spcPts val="600"/>
              </a:spcAft>
              <a:buClr>
                <a:schemeClr val="accent1"/>
              </a:buClr>
              <a:buFont typeface="Courier New" panose="02070309020205020404" pitchFamily="49" charset="0"/>
              <a:buNone/>
              <a:defRPr/>
            </a:lvl4pPr>
            <a:lvl5pPr marL="1828800" indent="0">
              <a:lnSpc>
                <a:spcPct val="100000"/>
              </a:lnSpc>
              <a:spcAft>
                <a:spcPts val="600"/>
              </a:spcAft>
              <a:buClr>
                <a:schemeClr val="accent1"/>
              </a:buClr>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A65DE35-BAC3-3B6C-3019-B3E6773A39E4}"/>
              </a:ext>
            </a:extLst>
          </p:cNvPr>
          <p:cNvSpPr>
            <a:spLocks noGrp="1"/>
          </p:cNvSpPr>
          <p:nvPr>
            <p:ph type="pic" sz="quarter" idx="13"/>
          </p:nvPr>
        </p:nvSpPr>
        <p:spPr>
          <a:xfrm>
            <a:off x="6294438" y="1519156"/>
            <a:ext cx="5059362" cy="4202893"/>
          </a:xfrm>
        </p:spPr>
        <p:txBody>
          <a:bodyPr/>
          <a:lstStyle/>
          <a:p>
            <a:r>
              <a:rPr lang="en-US"/>
              <a:t>Click icon to add picture</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1273756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Bullets with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D60852-00E9-3F20-EC61-6EEA0C2E6920}"/>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89DD478-0DE6-A2D3-66D5-8EE68B3A2A06}"/>
              </a:ext>
            </a:extLst>
          </p:cNvPr>
          <p:cNvSpPr>
            <a:spLocks noGrp="1"/>
          </p:cNvSpPr>
          <p:nvPr>
            <p:ph idx="1"/>
          </p:nvPr>
        </p:nvSpPr>
        <p:spPr>
          <a:xfrm>
            <a:off x="838200" y="1523731"/>
            <a:ext cx="5257800" cy="4202893"/>
          </a:xfrm>
        </p:spPr>
        <p:txBody>
          <a:bodyPr>
            <a:noAutofit/>
          </a:bodyPr>
          <a:lstStyle>
            <a:lvl1pPr>
              <a:lnSpc>
                <a:spcPct val="100000"/>
              </a:lnSpc>
              <a:spcAft>
                <a:spcPts val="600"/>
              </a:spcAft>
              <a:buClr>
                <a:schemeClr val="accent1"/>
              </a:buClr>
              <a:defRPr sz="2800"/>
            </a:lvl1pPr>
            <a:lvl2pPr marL="685800" indent="-228600">
              <a:lnSpc>
                <a:spcPct val="100000"/>
              </a:lnSpc>
              <a:spcAft>
                <a:spcPts val="600"/>
              </a:spcAft>
              <a:buClr>
                <a:schemeClr val="accent1"/>
              </a:buClr>
              <a:buFont typeface="Courier New" panose="02070309020205020404" pitchFamily="49" charset="0"/>
              <a:buChar char="o"/>
              <a:defRPr sz="2800"/>
            </a:lvl2pPr>
            <a:lvl3pPr marL="1143000" indent="-228600">
              <a:lnSpc>
                <a:spcPct val="100000"/>
              </a:lnSpc>
              <a:spcAft>
                <a:spcPts val="600"/>
              </a:spcAft>
              <a:buClr>
                <a:schemeClr val="accent1"/>
              </a:buClr>
              <a:buFont typeface="Wingdings" pitchFamily="2" charset="2"/>
              <a:buChar char="§"/>
              <a:defRPr sz="2800"/>
            </a:lvl3pPr>
            <a:lvl4pPr marL="1600200" indent="-228600">
              <a:lnSpc>
                <a:spcPct val="100000"/>
              </a:lnSpc>
              <a:spcAft>
                <a:spcPts val="600"/>
              </a:spcAft>
              <a:buClr>
                <a:schemeClr val="accent1"/>
              </a:buClr>
              <a:buFont typeface="Courier New" panose="02070309020205020404" pitchFamily="49" charset="0"/>
              <a:buChar char="o"/>
              <a:defRPr sz="2800"/>
            </a:lvl4pPr>
            <a:lvl5pPr>
              <a:lnSpc>
                <a:spcPct val="100000"/>
              </a:lnSpc>
              <a:spcAft>
                <a:spcPts val="600"/>
              </a:spcAft>
              <a:buClr>
                <a:schemeClr val="accent1"/>
              </a:buCl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A65DE35-BAC3-3B6C-3019-B3E6773A39E4}"/>
              </a:ext>
            </a:extLst>
          </p:cNvPr>
          <p:cNvSpPr>
            <a:spLocks noGrp="1"/>
          </p:cNvSpPr>
          <p:nvPr>
            <p:ph type="pic" sz="quarter" idx="13"/>
          </p:nvPr>
        </p:nvSpPr>
        <p:spPr>
          <a:xfrm>
            <a:off x="6294438" y="1519156"/>
            <a:ext cx="5059362" cy="4202893"/>
          </a:xfrm>
        </p:spPr>
        <p:txBody>
          <a:bodyPr/>
          <a:lstStyle/>
          <a:p>
            <a:r>
              <a:rPr lang="en-US"/>
              <a:t>Click icon to add picture</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00697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5" name="Chart Placeholder 4">
            <a:extLst>
              <a:ext uri="{FF2B5EF4-FFF2-40B4-BE49-F238E27FC236}">
                <a16:creationId xmlns:a16="http://schemas.microsoft.com/office/drawing/2014/main" id="{79C9E923-D225-46D0-A5AA-C56126553E79}"/>
              </a:ext>
            </a:extLst>
          </p:cNvPr>
          <p:cNvSpPr>
            <a:spLocks noGrp="1"/>
          </p:cNvSpPr>
          <p:nvPr>
            <p:ph type="chart" sz="quarter" idx="13" hasCustomPrompt="1"/>
          </p:nvPr>
        </p:nvSpPr>
        <p:spPr>
          <a:xfrm>
            <a:off x="1790700" y="1511300"/>
            <a:ext cx="8562167" cy="4214813"/>
          </a:xfrm>
        </p:spPr>
        <p:txBody>
          <a:bodyPr/>
          <a:lstStyle>
            <a:lvl1pPr algn="ctr">
              <a:defRPr/>
            </a:lvl1pPr>
          </a:lstStyle>
          <a:p>
            <a:r>
              <a:rPr lang="en-US"/>
              <a:t>Click to add chart</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pic>
        <p:nvPicPr>
          <p:cNvPr id="3" name="Picture 2">
            <a:extLst>
              <a:ext uri="{FF2B5EF4-FFF2-40B4-BE49-F238E27FC236}">
                <a16:creationId xmlns:a16="http://schemas.microsoft.com/office/drawing/2014/main" id="{A31FE18A-BE8E-8893-69E9-542ED71EBA56}"/>
              </a:ext>
            </a:extLst>
          </p:cNvPr>
          <p:cNvPicPr>
            <a:picLocks noChangeAspect="1"/>
          </p:cNvPicPr>
          <p:nvPr userDrawn="1"/>
        </p:nvPicPr>
        <p:blipFill>
          <a:blip r:embed="rId3"/>
          <a:srcRect/>
          <a:stretch/>
        </p:blipFill>
        <p:spPr>
          <a:xfrm>
            <a:off x="2286783" y="6207982"/>
            <a:ext cx="1450332" cy="640079"/>
          </a:xfrm>
          <a:prstGeom prst="rect">
            <a:avLst/>
          </a:prstGeom>
        </p:spPr>
      </p:pic>
    </p:spTree>
    <p:extLst>
      <p:ext uri="{BB962C8B-B14F-4D97-AF65-F5344CB8AC3E}">
        <p14:creationId xmlns:p14="http://schemas.microsoft.com/office/powerpoint/2010/main" val="139150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7" name="Content Placeholder 6">
            <a:extLst>
              <a:ext uri="{FF2B5EF4-FFF2-40B4-BE49-F238E27FC236}">
                <a16:creationId xmlns:a16="http://schemas.microsoft.com/office/drawing/2014/main" id="{30DC3A1E-C9AF-50F0-6BFC-F86C10D0BE8F}"/>
              </a:ext>
            </a:extLst>
          </p:cNvPr>
          <p:cNvSpPr>
            <a:spLocks noGrp="1"/>
          </p:cNvSpPr>
          <p:nvPr userDrawn="1"/>
        </p:nvSpPr>
        <p:spPr>
          <a:xfrm>
            <a:off x="838199" y="1526906"/>
            <a:ext cx="9695213" cy="42028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solidFill>
                  <a:schemeClr val="accent1"/>
                </a:solidFill>
                <a:latin typeface="Franklin Gothic Book" panose="020B0503020102020204" pitchFamily="34" charset="0"/>
              </a:rPr>
              <a:t>Font and font sizes:</a:t>
            </a:r>
          </a:p>
          <a:p>
            <a:r>
              <a:rPr lang="en-US" sz="2800">
                <a:latin typeface="Franklin Gothic Book" panose="020B0503020102020204" pitchFamily="34" charset="0"/>
              </a:rPr>
              <a:t>Cover and section headers are 60-point font.</a:t>
            </a:r>
          </a:p>
          <a:p>
            <a:r>
              <a:rPr lang="en-US" sz="2800">
                <a:latin typeface="Franklin Gothic Book" panose="020B0503020102020204" pitchFamily="34" charset="0"/>
              </a:rPr>
              <a:t>Slide headers are 44-point font.</a:t>
            </a:r>
          </a:p>
          <a:p>
            <a:r>
              <a:rPr lang="en-US" sz="2800">
                <a:latin typeface="Franklin Gothic Book" panose="020B0503020102020204" pitchFamily="34" charset="0"/>
              </a:rPr>
              <a:t>Body copy is a minimum of 28-point font.</a:t>
            </a:r>
          </a:p>
          <a:p>
            <a:pPr lvl="1"/>
            <a:r>
              <a:rPr lang="en-US" sz="2800">
                <a:latin typeface="Franklin Gothic Book" panose="020B0503020102020204" pitchFamily="34" charset="0"/>
              </a:rPr>
              <a:t>Bullets and sub-bullets can be decreased to 24-point font.</a:t>
            </a:r>
          </a:p>
          <a:p>
            <a:r>
              <a:rPr lang="en-US" sz="2800">
                <a:latin typeface="Franklin Gothic Book" panose="020B0503020102020204" pitchFamily="34" charset="0"/>
              </a:rPr>
              <a:t>Use the Franklin Gothic typeface. This ensures the presentation will be accessible regardless of where its accessed.</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409960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8507B7-17B6-8AAE-32E2-B22E3CB3EC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F8005B-3026-1BE2-7DE8-B0812BDCE2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274AC-0349-B363-E7CE-544D298362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55F5E24F-A6CF-5409-120B-AE779A853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62D0C17-4326-C3FC-E98E-4C41560D0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F3292A-440C-FC4D-A38E-E9E6D4317AF8}" type="slidenum">
              <a:rPr lang="en-US" smtClean="0"/>
              <a:t>‹#›</a:t>
            </a:fld>
            <a:endParaRPr lang="en-US"/>
          </a:p>
        </p:txBody>
      </p:sp>
    </p:spTree>
    <p:extLst>
      <p:ext uri="{BB962C8B-B14F-4D97-AF65-F5344CB8AC3E}">
        <p14:creationId xmlns:p14="http://schemas.microsoft.com/office/powerpoint/2010/main" val="2825513035"/>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96" r:id="rId3"/>
    <p:sldLayoutId id="2147483697" r:id="rId4"/>
    <p:sldLayoutId id="2147483674" r:id="rId5"/>
    <p:sldLayoutId id="2147483672" r:id="rId6"/>
    <p:sldLayoutId id="2147483667" r:id="rId7"/>
    <p:sldLayoutId id="2147483675" r:id="rId8"/>
    <p:sldLayoutId id="2147483668" r:id="rId9"/>
    <p:sldLayoutId id="2147483676" r:id="rId10"/>
    <p:sldLayoutId id="2147483666" r:id="rId11"/>
    <p:sldLayoutId id="2147483681" r:id="rId12"/>
    <p:sldLayoutId id="2147483682" r:id="rId13"/>
    <p:sldLayoutId id="2147483677" r:id="rId14"/>
    <p:sldLayoutId id="2147483670" r:id="rId15"/>
    <p:sldLayoutId id="2147483651" r:id="rId16"/>
    <p:sldLayoutId id="2147483698" r:id="rId17"/>
    <p:sldLayoutId id="2147483699" r:id="rId18"/>
    <p:sldLayoutId id="2147483700" r:id="rId19"/>
    <p:sldLayoutId id="2147483692" r:id="rId20"/>
    <p:sldLayoutId id="2147483694" r:id="rId21"/>
    <p:sldLayoutId id="2147483701" r:id="rId22"/>
    <p:sldLayoutId id="2147483702" r:id="rId23"/>
    <p:sldLayoutId id="2147483703" r:id="rId24"/>
    <p:sldLayoutId id="2147483704" r:id="rId25"/>
    <p:sldLayoutId id="2147483705" r:id="rId26"/>
    <p:sldLayoutId id="2147483706" r:id="rId27"/>
  </p:sldLayoutIdLst>
  <p:hf hdr="0" dt="0"/>
  <p:txStyles>
    <p:titleStyle>
      <a:lvl1pPr algn="l" defTabSz="914400" rtl="0" eaLnBrk="1" latinLnBrk="0" hangingPunct="1">
        <a:lnSpc>
          <a:spcPct val="90000"/>
        </a:lnSpc>
        <a:spcBef>
          <a:spcPct val="0"/>
        </a:spcBef>
        <a:buNone/>
        <a:defRPr sz="4400" kern="120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8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8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ahealthconnector.org/connectorcare-enrollee-contribution" TargetMode="External"/><Relationship Id="rId2" Type="http://schemas.openxmlformats.org/officeDocument/2006/relationships/slideLayout" Target="../slideLayouts/slideLayout25.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6.xml"/><Relationship Id="rId1" Type="http://schemas.openxmlformats.org/officeDocument/2006/relationships/tags" Target="../tags/tag3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hyperlink" Target="http://www.mahealthconnector.org/renew" TargetMode="External"/><Relationship Id="rId2" Type="http://schemas.openxmlformats.org/officeDocument/2006/relationships/slideLayout" Target="../slideLayouts/slideLayout27.xml"/><Relationship Id="rId1" Type="http://schemas.openxmlformats.org/officeDocument/2006/relationships/tags" Target="../tags/tag33.xml"/><Relationship Id="rId6" Type="http://schemas.openxmlformats.org/officeDocument/2006/relationships/hyperlink" Target="http://www.mahealthconnector.org/" TargetMode="External"/><Relationship Id="rId5" Type="http://schemas.openxmlformats.org/officeDocument/2006/relationships/hyperlink" Target="https://ma.checkbookhealth.org/hie/ma/2025/search.cfm?data=eyJVUkxWQUxVRVMiOnsic3RhcnQiOiIiLCJsYW5nIjoiZW4ifX0%3D" TargetMode="External"/><Relationship Id="rId4" Type="http://schemas.openxmlformats.org/officeDocument/2006/relationships/hyperlink" Target="https://betterhealthconnector.com/get-an-estimate"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hyperlink" Target="https://www.mahealthconnector.org/how-to-pay" TargetMode="External"/><Relationship Id="rId2" Type="http://schemas.openxmlformats.org/officeDocument/2006/relationships/slideLayout" Target="../slideLayouts/slideLayout6.xml"/><Relationship Id="rId1" Type="http://schemas.openxmlformats.org/officeDocument/2006/relationships/tags" Target="../tags/tag35.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3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9.xml"/><Relationship Id="rId6" Type="http://schemas.openxmlformats.org/officeDocument/2006/relationships/hyperlink" Target="https://www.mahealthconnector.org/updates" TargetMode="External"/><Relationship Id="rId5" Type="http://schemas.openxmlformats.org/officeDocument/2006/relationships/hyperlink" Target="https://www.mahealthconnector.org/help-center/resource-download-center" TargetMode="External"/><Relationship Id="rId4" Type="http://schemas.openxmlformats.org/officeDocument/2006/relationships/hyperlink" Target="https://www.mahealthconnector.org/connectorcare-enrollee-contribution" TargetMode="Externa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hyperlink" Target="https://www.mahealthconnector.org/how-to-pay" TargetMode="External"/><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hyperlink" Target="http://www.mahealthconnector.org" TargetMode="Externa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hyperlink" Target="https://member.mahealthconnector.org/account/payments/locate-account?_gl=1*7jt59p*_gcl_au*MTIzMjg4MzE0MS4xNzM2MTg1ODEw" TargetMode="Externa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3" Type="http://schemas.openxmlformats.org/officeDocument/2006/relationships/hyperlink" Target="http://www.mahealthconnector.org/" TargetMode="External"/><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hyperlink" Target="https://www.mahealthconnector.org/updates"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hyperlink" Target="http://www.mahealthconnector.org/" TargetMode="Externa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hyperlink" Target="https://www.mahealthconnector.org/b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9F04-9731-D5A8-BE38-8CCAC5B57217}"/>
              </a:ext>
            </a:extLst>
          </p:cNvPr>
          <p:cNvSpPr>
            <a:spLocks noGrp="1"/>
          </p:cNvSpPr>
          <p:nvPr>
            <p:ph type="ctrTitle"/>
          </p:nvPr>
        </p:nvSpPr>
        <p:spPr/>
        <p:txBody>
          <a:bodyPr/>
          <a:lstStyle/>
          <a:p>
            <a:r>
              <a:rPr lang="en-US"/>
              <a:t>Learning Series </a:t>
            </a:r>
          </a:p>
        </p:txBody>
      </p:sp>
      <p:sp>
        <p:nvSpPr>
          <p:cNvPr id="3" name="Subtitle 2">
            <a:extLst>
              <a:ext uri="{FF2B5EF4-FFF2-40B4-BE49-F238E27FC236}">
                <a16:creationId xmlns:a16="http://schemas.microsoft.com/office/drawing/2014/main" id="{F6668C10-034E-F345-0A20-B38DDD8E6086}"/>
              </a:ext>
            </a:extLst>
          </p:cNvPr>
          <p:cNvSpPr>
            <a:spLocks noGrp="1"/>
          </p:cNvSpPr>
          <p:nvPr>
            <p:ph type="subTitle" idx="1"/>
          </p:nvPr>
        </p:nvSpPr>
        <p:spPr/>
        <p:txBody>
          <a:bodyPr/>
          <a:lstStyle/>
          <a:p>
            <a:r>
              <a:rPr lang="en-US"/>
              <a:t>Massachusetts Health Care Training Forum</a:t>
            </a:r>
          </a:p>
        </p:txBody>
      </p:sp>
      <p:sp>
        <p:nvSpPr>
          <p:cNvPr id="7" name="Text Placeholder 6">
            <a:extLst>
              <a:ext uri="{FF2B5EF4-FFF2-40B4-BE49-F238E27FC236}">
                <a16:creationId xmlns:a16="http://schemas.microsoft.com/office/drawing/2014/main" id="{7E58F13B-0B0F-EEDD-F7E4-7B16AA9E5808}"/>
              </a:ext>
            </a:extLst>
          </p:cNvPr>
          <p:cNvSpPr>
            <a:spLocks noGrp="1"/>
          </p:cNvSpPr>
          <p:nvPr>
            <p:ph type="body" sz="quarter" idx="11"/>
          </p:nvPr>
        </p:nvSpPr>
        <p:spPr>
          <a:xfrm>
            <a:off x="860425" y="4085695"/>
            <a:ext cx="5810250" cy="369708"/>
          </a:xfrm>
        </p:spPr>
        <p:txBody>
          <a:bodyPr vert="horz" lIns="91440" tIns="45720" rIns="91440" bIns="45720" rtlCol="0" anchor="t">
            <a:normAutofit/>
          </a:bodyPr>
          <a:lstStyle/>
          <a:p>
            <a:r>
              <a:rPr lang="en-US">
                <a:latin typeface="Franklin Gothic Book"/>
              </a:rPr>
              <a:t>Health Connector and MassHealth Updates</a:t>
            </a:r>
          </a:p>
        </p:txBody>
      </p:sp>
      <p:sp>
        <p:nvSpPr>
          <p:cNvPr id="8" name="Text Placeholder 7">
            <a:extLst>
              <a:ext uri="{FF2B5EF4-FFF2-40B4-BE49-F238E27FC236}">
                <a16:creationId xmlns:a16="http://schemas.microsoft.com/office/drawing/2014/main" id="{22146198-A868-C361-635F-C0691129D708}"/>
              </a:ext>
            </a:extLst>
          </p:cNvPr>
          <p:cNvSpPr>
            <a:spLocks noGrp="1"/>
          </p:cNvSpPr>
          <p:nvPr>
            <p:ph type="body" sz="quarter" idx="12"/>
          </p:nvPr>
        </p:nvSpPr>
        <p:spPr>
          <a:xfrm>
            <a:off x="860425" y="4508772"/>
            <a:ext cx="5810250" cy="369708"/>
          </a:xfrm>
        </p:spPr>
        <p:txBody>
          <a:bodyPr vert="horz" lIns="91440" tIns="45720" rIns="91440" bIns="45720" rtlCol="0" anchor="t">
            <a:normAutofit/>
          </a:bodyPr>
          <a:lstStyle/>
          <a:p>
            <a:r>
              <a:rPr lang="en-US">
                <a:latin typeface="Franklin Gothic Book"/>
              </a:rPr>
              <a:t>Fall 2025</a:t>
            </a:r>
          </a:p>
        </p:txBody>
      </p:sp>
      <p:pic>
        <p:nvPicPr>
          <p:cNvPr id="4" name="Picture Placeholder 3">
            <a:extLst>
              <a:ext uri="{FF2B5EF4-FFF2-40B4-BE49-F238E27FC236}">
                <a16:creationId xmlns:a16="http://schemas.microsoft.com/office/drawing/2014/main" id="{3B99A568-B16E-C347-A9AF-7DBD73B442F7}"/>
              </a:ext>
              <a:ext uri="{C183D7F6-B498-43B3-948B-1728B52AA6E4}">
                <adec:decorative xmlns:adec="http://schemas.microsoft.com/office/drawing/2017/decorative" val="1"/>
              </a:ext>
            </a:extLst>
          </p:cNvPr>
          <p:cNvPicPr>
            <a:picLocks noGrp="1" noChangeAspect="1"/>
          </p:cNvPicPr>
          <p:nvPr>
            <p:ph type="pic" sz="quarter" idx="10"/>
          </p:nvPr>
        </p:nvPicPr>
        <p:blipFill>
          <a:blip r:embed="rId4"/>
          <a:srcRect l="30134" r="30134"/>
          <a:stretch/>
        </p:blipFill>
        <p:spPr>
          <a:xfrm>
            <a:off x="8000090" y="-164558"/>
            <a:ext cx="4181023" cy="7022558"/>
          </a:xfrm>
        </p:spPr>
      </p:pic>
      <p:pic>
        <p:nvPicPr>
          <p:cNvPr id="5" name="Picture 4" descr="Health Connector logo.">
            <a:extLst>
              <a:ext uri="{FF2B5EF4-FFF2-40B4-BE49-F238E27FC236}">
                <a16:creationId xmlns:a16="http://schemas.microsoft.com/office/drawing/2014/main" id="{B20008F7-0B44-8857-6878-F047055FDFD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60425" y="5520555"/>
            <a:ext cx="2632598" cy="670516"/>
          </a:xfrm>
          <a:prstGeom prst="rect">
            <a:avLst/>
          </a:prstGeom>
        </p:spPr>
      </p:pic>
      <p:pic>
        <p:nvPicPr>
          <p:cNvPr id="6" name="Picture 5" descr="MassHealth logo.">
            <a:extLst>
              <a:ext uri="{FF2B5EF4-FFF2-40B4-BE49-F238E27FC236}">
                <a16:creationId xmlns:a16="http://schemas.microsoft.com/office/drawing/2014/main" id="{2D358877-EC03-930B-643A-A80971E53DE4}"/>
              </a:ext>
            </a:extLst>
          </p:cNvPr>
          <p:cNvPicPr>
            <a:picLocks noChangeAspect="1"/>
          </p:cNvPicPr>
          <p:nvPr/>
        </p:nvPicPr>
        <p:blipFill>
          <a:blip r:embed="rId6"/>
          <a:stretch>
            <a:fillRect/>
          </a:stretch>
        </p:blipFill>
        <p:spPr>
          <a:xfrm>
            <a:off x="4066185" y="5398078"/>
            <a:ext cx="2605041" cy="1404581"/>
          </a:xfrm>
          <a:prstGeom prst="rect">
            <a:avLst/>
          </a:prstGeom>
        </p:spPr>
      </p:pic>
    </p:spTree>
    <p:custDataLst>
      <p:tags r:id="rId1"/>
    </p:custDataLst>
    <p:extLst>
      <p:ext uri="{BB962C8B-B14F-4D97-AF65-F5344CB8AC3E}">
        <p14:creationId xmlns:p14="http://schemas.microsoft.com/office/powerpoint/2010/main" val="1917880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2FD8B-89A2-CD64-E853-96A98200307E}"/>
              </a:ext>
            </a:extLst>
          </p:cNvPr>
          <p:cNvSpPr>
            <a:spLocks noGrp="1"/>
          </p:cNvSpPr>
          <p:nvPr>
            <p:ph type="title"/>
          </p:nvPr>
        </p:nvSpPr>
        <p:spPr/>
        <p:txBody>
          <a:bodyPr/>
          <a:lstStyle/>
          <a:p>
            <a:r>
              <a:rPr lang="en-US" b="1">
                <a:latin typeface="Franklin Gothic Demi" panose="020B0603020102020204" pitchFamily="34" charset="0"/>
              </a:rPr>
              <a:t>Final Eligibility Notice Details</a:t>
            </a:r>
          </a:p>
        </p:txBody>
      </p:sp>
      <p:sp>
        <p:nvSpPr>
          <p:cNvPr id="7" name="Rectangle 2">
            <a:extLst>
              <a:ext uri="{FF2B5EF4-FFF2-40B4-BE49-F238E27FC236}">
                <a16:creationId xmlns:a16="http://schemas.microsoft.com/office/drawing/2014/main" id="{DA582E21-A06D-0CF1-523F-74541D3DB0E7}"/>
              </a:ext>
            </a:extLst>
          </p:cNvPr>
          <p:cNvSpPr>
            <a:spLocks noChangeArrowheads="1"/>
          </p:cNvSpPr>
          <p:nvPr/>
        </p:nvSpPr>
        <p:spPr bwMode="auto">
          <a:xfrm>
            <a:off x="517072" y="1257704"/>
            <a:ext cx="1083672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91989"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Rockwell" panose="02060603020205020403" pitchFamily="18" charset="0"/>
                <a:ea typeface="Rockwell" panose="02060603020205020403" pitchFamily="18" charset="0"/>
                <a:cs typeface="Arial" panose="020B0604020202020204" pitchFamily="34" charset="0"/>
              </a:rPr>
              <a:t>Monthly health plan details for 2026</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ea typeface="Franklin Gothic Book" panose="020B0503020102020204" pitchFamily="34" charset="0"/>
                <a:cs typeface="Arial" panose="020B0604020202020204" pitchFamily="34" charset="0"/>
              </a:rPr>
              <a:t>2026 Monthly Health Plan Cost: </a:t>
            </a:r>
            <a:r>
              <a:rPr kumimoji="0" lang="en-US" altLang="en-US" sz="1600" b="0" i="0" u="none" strike="noStrike" cap="none" normalizeH="0" baseline="0">
                <a:ln>
                  <a:noFill/>
                </a:ln>
                <a:solidFill>
                  <a:schemeClr val="tx1"/>
                </a:solidFill>
                <a:effectLst/>
                <a:ea typeface="Franklin Gothic Book" panose="020B0503020102020204" pitchFamily="34" charset="0"/>
                <a:cs typeface="Arial" panose="020B0604020202020204" pitchFamily="34" charset="0"/>
              </a:rPr>
              <a:t>$XXX.XX (amount you will pay each month)</a:t>
            </a:r>
            <a:endParaRPr kumimoji="0" lang="en-US" altLang="en-US" sz="16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5A9E0473-4F3C-97C5-0C87-C6DED221763E}"/>
              </a:ext>
            </a:extLst>
          </p:cNvPr>
          <p:cNvSpPr txBox="1"/>
          <p:nvPr/>
        </p:nvSpPr>
        <p:spPr>
          <a:xfrm>
            <a:off x="195945" y="2099373"/>
            <a:ext cx="11800110" cy="369332"/>
          </a:xfrm>
          <a:prstGeom prst="rect">
            <a:avLst/>
          </a:prstGeom>
          <a:noFill/>
          <a:ln w="15875">
            <a:solidFill>
              <a:schemeClr val="tx1"/>
            </a:solidFill>
          </a:ln>
        </p:spPr>
        <p:txBody>
          <a:bodyPr wrap="square" rtlCol="0">
            <a:spAutoFit/>
          </a:bodyPr>
          <a:lstStyle/>
          <a:p>
            <a:pPr algn="ctr"/>
            <a:r>
              <a:rPr lang="en-US" b="1" dirty="0">
                <a:latin typeface="Arial" panose="020B0604020202020204" pitchFamily="34" charset="0"/>
                <a:cs typeface="Arial" panose="020B0604020202020204" pitchFamily="34" charset="0"/>
              </a:rPr>
              <a:t>Health Insurance Renewal Information</a:t>
            </a:r>
          </a:p>
        </p:txBody>
      </p:sp>
      <p:graphicFrame>
        <p:nvGraphicFramePr>
          <p:cNvPr id="11" name="Table 10">
            <a:extLst>
              <a:ext uri="{FF2B5EF4-FFF2-40B4-BE49-F238E27FC236}">
                <a16:creationId xmlns:a16="http://schemas.microsoft.com/office/drawing/2014/main" id="{F8C76003-23E9-8A78-7564-5B6E09231A51}"/>
              </a:ext>
            </a:extLst>
          </p:cNvPr>
          <p:cNvGraphicFramePr>
            <a:graphicFrameLocks noGrp="1"/>
          </p:cNvGraphicFramePr>
          <p:nvPr>
            <p:extLst>
              <p:ext uri="{D42A27DB-BD31-4B8C-83A1-F6EECF244321}">
                <p14:modId xmlns:p14="http://schemas.microsoft.com/office/powerpoint/2010/main" val="181058991"/>
              </p:ext>
            </p:extLst>
          </p:nvPr>
        </p:nvGraphicFramePr>
        <p:xfrm>
          <a:off x="195945" y="2479659"/>
          <a:ext cx="11800110" cy="2926080"/>
        </p:xfrm>
        <a:graphic>
          <a:graphicData uri="http://schemas.openxmlformats.org/drawingml/2006/table">
            <a:tbl>
              <a:tblPr firstRow="1" bandRow="1">
                <a:tableStyleId>{073A0DAA-6AF3-43AB-8588-CEC1D06C72B9}</a:tableStyleId>
              </a:tblPr>
              <a:tblGrid>
                <a:gridCol w="1685730">
                  <a:extLst>
                    <a:ext uri="{9D8B030D-6E8A-4147-A177-3AD203B41FA5}">
                      <a16:colId xmlns:a16="http://schemas.microsoft.com/office/drawing/2014/main" val="3010527431"/>
                    </a:ext>
                  </a:extLst>
                </a:gridCol>
                <a:gridCol w="1685730">
                  <a:extLst>
                    <a:ext uri="{9D8B030D-6E8A-4147-A177-3AD203B41FA5}">
                      <a16:colId xmlns:a16="http://schemas.microsoft.com/office/drawing/2014/main" val="1303329182"/>
                    </a:ext>
                  </a:extLst>
                </a:gridCol>
                <a:gridCol w="1685730">
                  <a:extLst>
                    <a:ext uri="{9D8B030D-6E8A-4147-A177-3AD203B41FA5}">
                      <a16:colId xmlns:a16="http://schemas.microsoft.com/office/drawing/2014/main" val="1869583683"/>
                    </a:ext>
                  </a:extLst>
                </a:gridCol>
                <a:gridCol w="1685730">
                  <a:extLst>
                    <a:ext uri="{9D8B030D-6E8A-4147-A177-3AD203B41FA5}">
                      <a16:colId xmlns:a16="http://schemas.microsoft.com/office/drawing/2014/main" val="1906937193"/>
                    </a:ext>
                  </a:extLst>
                </a:gridCol>
                <a:gridCol w="1685730">
                  <a:extLst>
                    <a:ext uri="{9D8B030D-6E8A-4147-A177-3AD203B41FA5}">
                      <a16:colId xmlns:a16="http://schemas.microsoft.com/office/drawing/2014/main" val="1899627061"/>
                    </a:ext>
                  </a:extLst>
                </a:gridCol>
                <a:gridCol w="1685730">
                  <a:extLst>
                    <a:ext uri="{9D8B030D-6E8A-4147-A177-3AD203B41FA5}">
                      <a16:colId xmlns:a16="http://schemas.microsoft.com/office/drawing/2014/main" val="2352896776"/>
                    </a:ext>
                  </a:extLst>
                </a:gridCol>
                <a:gridCol w="1685730">
                  <a:extLst>
                    <a:ext uri="{9D8B030D-6E8A-4147-A177-3AD203B41FA5}">
                      <a16:colId xmlns:a16="http://schemas.microsoft.com/office/drawing/2014/main" val="1828203473"/>
                    </a:ext>
                  </a:extLst>
                </a:gridCol>
              </a:tblGrid>
              <a:tr h="959401">
                <a:tc>
                  <a:txBody>
                    <a:bodyPr/>
                    <a:lstStyle/>
                    <a:p>
                      <a:pPr marL="0" marR="0" algn="ctr">
                        <a:spcBef>
                          <a:spcPts val="550"/>
                        </a:spcBef>
                        <a:buNone/>
                      </a:pPr>
                      <a:r>
                        <a:rPr lang="en-US" sz="1800" b="1" dirty="0">
                          <a:solidFill>
                            <a:schemeClr val="tx1"/>
                          </a:solidFill>
                          <a:effectLst/>
                          <a:latin typeface="Arial" panose="020B0604020202020204" pitchFamily="34" charset="0"/>
                          <a:cs typeface="Arial" panose="020B0604020202020204" pitchFamily="34" charset="0"/>
                        </a:rPr>
                        <a:t> </a:t>
                      </a:r>
                      <a:r>
                        <a:rPr lang="en-US" sz="1800" b="1" spc="-10" dirty="0">
                          <a:solidFill>
                            <a:schemeClr val="tx1"/>
                          </a:solidFill>
                          <a:effectLst/>
                          <a:latin typeface="Arial" panose="020B0604020202020204" pitchFamily="34" charset="0"/>
                          <a:cs typeface="Arial" panose="020B0604020202020204" pitchFamily="34" charset="0"/>
                        </a:rPr>
                        <a:t>Household</a:t>
                      </a:r>
                    </a:p>
                    <a:p>
                      <a:pPr marL="0" marR="0" algn="ctr">
                        <a:spcBef>
                          <a:spcPts val="550"/>
                        </a:spcBef>
                        <a:buNone/>
                      </a:pPr>
                      <a:r>
                        <a:rPr lang="en-US" sz="1800" b="1" spc="-10" dirty="0">
                          <a:solidFill>
                            <a:schemeClr val="tx1"/>
                          </a:solidFill>
                          <a:effectLst/>
                          <a:latin typeface="Arial" panose="020B0604020202020204" pitchFamily="34" charset="0"/>
                          <a:cs typeface="Arial" panose="020B0604020202020204" pitchFamily="34" charset="0"/>
                        </a:rPr>
                        <a:t>Member</a:t>
                      </a:r>
                      <a:endParaRPr lang="en-US" sz="1800" b="1" dirty="0">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spc="-10">
                          <a:solidFill>
                            <a:schemeClr val="tx1"/>
                          </a:solidFill>
                          <a:effectLst/>
                          <a:latin typeface="Arial" panose="020B0604020202020204" pitchFamily="34" charset="0"/>
                          <a:cs typeface="Arial" panose="020B0604020202020204" pitchFamily="34" charset="0"/>
                        </a:rPr>
                        <a:t>Date</a:t>
                      </a:r>
                      <a:r>
                        <a:rPr lang="en-US" sz="1800" b="1" spc="-55">
                          <a:solidFill>
                            <a:schemeClr val="tx1"/>
                          </a:solidFill>
                          <a:effectLst/>
                          <a:latin typeface="Arial" panose="020B0604020202020204" pitchFamily="34" charset="0"/>
                          <a:cs typeface="Arial" panose="020B0604020202020204" pitchFamily="34" charset="0"/>
                        </a:rPr>
                        <a:t> </a:t>
                      </a:r>
                      <a:r>
                        <a:rPr lang="en-US" sz="1800" b="1" spc="-10">
                          <a:solidFill>
                            <a:schemeClr val="tx1"/>
                          </a:solidFill>
                          <a:effectLst/>
                          <a:latin typeface="Arial" panose="020B0604020202020204" pitchFamily="34" charset="0"/>
                          <a:cs typeface="Arial" panose="020B0604020202020204" pitchFamily="34" charset="0"/>
                        </a:rPr>
                        <a:t>of Birth</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pc="-10">
                          <a:solidFill>
                            <a:schemeClr val="tx1"/>
                          </a:solidFill>
                          <a:effectLst/>
                          <a:latin typeface="Arial" panose="020B0604020202020204" pitchFamily="34" charset="0"/>
                          <a:cs typeface="Arial" panose="020B0604020202020204" pitchFamily="34" charset="0"/>
                        </a:rPr>
                        <a:t>Program </a:t>
                      </a:r>
                      <a:r>
                        <a:rPr lang="en-US" sz="1800" b="1" spc="-20">
                          <a:solidFill>
                            <a:schemeClr val="tx1"/>
                          </a:solidFill>
                          <a:effectLst/>
                          <a:latin typeface="Arial" panose="020B0604020202020204" pitchFamily="34" charset="0"/>
                          <a:cs typeface="Arial" panose="020B0604020202020204" pitchFamily="34" charset="0"/>
                        </a:rPr>
                        <a:t>Name</a:t>
                      </a:r>
                      <a:endParaRPr lang="en-US" sz="1800" b="1">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pc="-10">
                          <a:solidFill>
                            <a:schemeClr val="tx1"/>
                          </a:solidFill>
                          <a:effectLst/>
                          <a:latin typeface="Arial" panose="020B0604020202020204" pitchFamily="34" charset="0"/>
                          <a:cs typeface="Arial" panose="020B0604020202020204" pitchFamily="34" charset="0"/>
                        </a:rPr>
                        <a:t>Current</a:t>
                      </a:r>
                      <a:r>
                        <a:rPr lang="en-US" sz="1800" b="1" spc="-55">
                          <a:solidFill>
                            <a:schemeClr val="tx1"/>
                          </a:solidFill>
                          <a:effectLst/>
                          <a:latin typeface="Arial" panose="020B0604020202020204" pitchFamily="34" charset="0"/>
                          <a:cs typeface="Arial" panose="020B0604020202020204" pitchFamily="34" charset="0"/>
                        </a:rPr>
                        <a:t> </a:t>
                      </a:r>
                      <a:r>
                        <a:rPr lang="en-US" sz="1800" b="1" spc="-10">
                          <a:solidFill>
                            <a:schemeClr val="tx1"/>
                          </a:solidFill>
                          <a:effectLst/>
                          <a:latin typeface="Arial" panose="020B0604020202020204" pitchFamily="34" charset="0"/>
                          <a:cs typeface="Arial" panose="020B0604020202020204" pitchFamily="34" charset="0"/>
                        </a:rPr>
                        <a:t>Health </a:t>
                      </a:r>
                      <a:r>
                        <a:rPr lang="en-US" sz="1800" b="1">
                          <a:solidFill>
                            <a:schemeClr val="tx1"/>
                          </a:solidFill>
                          <a:effectLst/>
                          <a:latin typeface="Arial" panose="020B0604020202020204" pitchFamily="34" charset="0"/>
                          <a:cs typeface="Arial" panose="020B0604020202020204" pitchFamily="34" charset="0"/>
                        </a:rPr>
                        <a:t>Plan Name</a:t>
                      </a:r>
                      <a:endParaRPr lang="en-US" sz="1800" b="1">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pc="-10">
                          <a:solidFill>
                            <a:schemeClr val="tx1"/>
                          </a:solidFill>
                          <a:effectLst/>
                          <a:latin typeface="Arial" panose="020B0604020202020204" pitchFamily="34" charset="0"/>
                          <a:cs typeface="Arial" panose="020B0604020202020204" pitchFamily="34" charset="0"/>
                        </a:rPr>
                        <a:t>2026</a:t>
                      </a:r>
                      <a:r>
                        <a:rPr lang="en-US" sz="1800" b="1" spc="-55">
                          <a:solidFill>
                            <a:schemeClr val="tx1"/>
                          </a:solidFill>
                          <a:effectLst/>
                          <a:latin typeface="Arial" panose="020B0604020202020204" pitchFamily="34" charset="0"/>
                          <a:cs typeface="Arial" panose="020B0604020202020204" pitchFamily="34" charset="0"/>
                        </a:rPr>
                        <a:t> </a:t>
                      </a:r>
                      <a:r>
                        <a:rPr lang="en-US" sz="1800" b="1" spc="-10">
                          <a:solidFill>
                            <a:schemeClr val="tx1"/>
                          </a:solidFill>
                          <a:effectLst/>
                          <a:latin typeface="Arial" panose="020B0604020202020204" pitchFamily="34" charset="0"/>
                          <a:cs typeface="Arial" panose="020B0604020202020204" pitchFamily="34" charset="0"/>
                        </a:rPr>
                        <a:t>Renewal </a:t>
                      </a:r>
                      <a:r>
                        <a:rPr lang="en-US" sz="1800" b="1">
                          <a:solidFill>
                            <a:schemeClr val="tx1"/>
                          </a:solidFill>
                          <a:effectLst/>
                          <a:latin typeface="Arial" panose="020B0604020202020204" pitchFamily="34" charset="0"/>
                          <a:cs typeface="Arial" panose="020B0604020202020204" pitchFamily="34" charset="0"/>
                        </a:rPr>
                        <a:t>Health Plan </a:t>
                      </a:r>
                      <a:r>
                        <a:rPr lang="en-US" sz="1800" b="1" spc="-20">
                          <a:solidFill>
                            <a:schemeClr val="tx1"/>
                          </a:solidFill>
                          <a:effectLst/>
                          <a:latin typeface="Arial" panose="020B0604020202020204" pitchFamily="34" charset="0"/>
                          <a:cs typeface="Arial" panose="020B0604020202020204" pitchFamily="34" charset="0"/>
                        </a:rPr>
                        <a:t>Name</a:t>
                      </a:r>
                      <a:endParaRPr lang="en-US" sz="1800" b="1">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pc="-20">
                          <a:solidFill>
                            <a:schemeClr val="tx1"/>
                          </a:solidFill>
                          <a:effectLst/>
                          <a:latin typeface="Arial" panose="020B0604020202020204" pitchFamily="34" charset="0"/>
                          <a:cs typeface="Arial" panose="020B0604020202020204" pitchFamily="34" charset="0"/>
                        </a:rPr>
                        <a:t>Same plan</a:t>
                      </a:r>
                      <a:r>
                        <a:rPr lang="en-US" sz="1800" b="1" spc="200">
                          <a:solidFill>
                            <a:schemeClr val="tx1"/>
                          </a:solidFill>
                          <a:effectLst/>
                          <a:latin typeface="Arial" panose="020B0604020202020204" pitchFamily="34" charset="0"/>
                          <a:cs typeface="Arial" panose="020B0604020202020204" pitchFamily="34" charset="0"/>
                        </a:rPr>
                        <a:t> </a:t>
                      </a:r>
                      <a:r>
                        <a:rPr lang="en-US" sz="1800" b="1" spc="-30">
                          <a:solidFill>
                            <a:schemeClr val="tx1"/>
                          </a:solidFill>
                          <a:effectLst/>
                          <a:latin typeface="Arial" panose="020B0604020202020204" pitchFamily="34" charset="0"/>
                          <a:cs typeface="Arial" panose="020B0604020202020204" pitchFamily="34" charset="0"/>
                        </a:rPr>
                        <a:t>as </a:t>
                      </a:r>
                      <a:r>
                        <a:rPr lang="en-US" sz="1800" b="1" spc="-20">
                          <a:solidFill>
                            <a:schemeClr val="tx1"/>
                          </a:solidFill>
                          <a:effectLst/>
                          <a:latin typeface="Arial" panose="020B0604020202020204" pitchFamily="34" charset="0"/>
                          <a:cs typeface="Arial" panose="020B0604020202020204" pitchFamily="34" charset="0"/>
                        </a:rPr>
                        <a:t>2025?</a:t>
                      </a:r>
                      <a:endParaRPr lang="en-US" sz="1800" b="1">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pc="-20" dirty="0">
                          <a:solidFill>
                            <a:schemeClr val="tx1"/>
                          </a:solidFill>
                          <a:effectLst/>
                          <a:latin typeface="Arial" panose="020B0604020202020204" pitchFamily="34" charset="0"/>
                          <a:cs typeface="Arial" panose="020B0604020202020204" pitchFamily="34" charset="0"/>
                        </a:rPr>
                        <a:t>Date </a:t>
                      </a:r>
                      <a:r>
                        <a:rPr lang="en-US" sz="1800" b="1" spc="-10" dirty="0">
                          <a:solidFill>
                            <a:schemeClr val="tx1"/>
                          </a:solidFill>
                          <a:effectLst/>
                          <a:latin typeface="Arial" panose="020B0604020202020204" pitchFamily="34" charset="0"/>
                          <a:cs typeface="Arial" panose="020B0604020202020204" pitchFamily="34" charset="0"/>
                        </a:rPr>
                        <a:t>Coverage Renews</a:t>
                      </a:r>
                      <a:endParaRPr lang="en-US" sz="1800" b="1" dirty="0">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1083323"/>
                  </a:ext>
                </a:extLst>
              </a:tr>
              <a:tr h="13286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effectLst/>
                          <a:latin typeface="Arial" panose="020B0604020202020204" pitchFamily="34" charset="0"/>
                          <a:cs typeface="Arial" panose="020B0604020202020204" pitchFamily="34" charset="0"/>
                        </a:rPr>
                        <a:t>Sample Member</a:t>
                      </a:r>
                      <a:endParaRPr lang="en-US" sz="1800" b="1">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spc="-10">
                          <a:solidFill>
                            <a:schemeClr val="tx1"/>
                          </a:solidFill>
                          <a:effectLst/>
                          <a:latin typeface="Arial" panose="020B0604020202020204" pitchFamily="34" charset="0"/>
                          <a:cs typeface="Arial" panose="020B0604020202020204" pitchFamily="34" charset="0"/>
                        </a:rPr>
                        <a:t>June 12, 1972</a:t>
                      </a:r>
                      <a:endParaRPr lang="en-US" sz="1800" b="1">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pc="-10">
                          <a:solidFill>
                            <a:schemeClr val="tx1"/>
                          </a:solidFill>
                          <a:effectLst/>
                          <a:latin typeface="Arial" panose="020B0604020202020204" pitchFamily="34" charset="0"/>
                          <a:cs typeface="Arial" panose="020B0604020202020204" pitchFamily="34" charset="0"/>
                        </a:rPr>
                        <a:t>Health Connector </a:t>
                      </a:r>
                      <a:r>
                        <a:rPr lang="en-US" sz="1800" b="1">
                          <a:solidFill>
                            <a:schemeClr val="tx1"/>
                          </a:solidFill>
                          <a:effectLst/>
                          <a:latin typeface="Arial" panose="020B0604020202020204" pitchFamily="34" charset="0"/>
                          <a:cs typeface="Arial" panose="020B0604020202020204" pitchFamily="34" charset="0"/>
                        </a:rPr>
                        <a:t>Plan (No </a:t>
                      </a:r>
                      <a:r>
                        <a:rPr lang="en-US" sz="1800" b="1" spc="-10">
                          <a:solidFill>
                            <a:schemeClr val="tx1"/>
                          </a:solidFill>
                          <a:effectLst/>
                          <a:latin typeface="Arial" panose="020B0604020202020204" pitchFamily="34" charset="0"/>
                          <a:cs typeface="Arial" panose="020B0604020202020204" pitchFamily="34" charset="0"/>
                        </a:rPr>
                        <a:t>financial</a:t>
                      </a:r>
                      <a:r>
                        <a:rPr lang="en-US" sz="1800" b="1" spc="-55">
                          <a:solidFill>
                            <a:schemeClr val="tx1"/>
                          </a:solidFill>
                          <a:effectLst/>
                          <a:latin typeface="Arial" panose="020B0604020202020204" pitchFamily="34" charset="0"/>
                          <a:cs typeface="Arial" panose="020B0604020202020204" pitchFamily="34" charset="0"/>
                        </a:rPr>
                        <a:t> </a:t>
                      </a:r>
                      <a:r>
                        <a:rPr lang="en-US" sz="1800" b="1" spc="-10">
                          <a:solidFill>
                            <a:schemeClr val="tx1"/>
                          </a:solidFill>
                          <a:effectLst/>
                          <a:latin typeface="Arial" panose="020B0604020202020204" pitchFamily="34" charset="0"/>
                          <a:cs typeface="Arial" panose="020B0604020202020204" pitchFamily="34" charset="0"/>
                        </a:rPr>
                        <a:t>help)</a:t>
                      </a:r>
                      <a:endParaRPr lang="en-US" sz="1800" b="1">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pc="-10">
                          <a:solidFill>
                            <a:schemeClr val="tx1"/>
                          </a:solidFill>
                          <a:effectLst/>
                          <a:latin typeface="Arial" panose="020B0604020202020204" pitchFamily="34" charset="0"/>
                          <a:cs typeface="Arial" panose="020B0604020202020204" pitchFamily="34" charset="0"/>
                        </a:rPr>
                        <a:t>HEALTH PLAN NAME </a:t>
                      </a:r>
                      <a:r>
                        <a:rPr lang="en-US" sz="1800" b="1" err="1">
                          <a:solidFill>
                            <a:schemeClr val="tx1"/>
                          </a:solidFill>
                          <a:effectLst/>
                          <a:latin typeface="Arial" panose="020B0604020202020204" pitchFamily="34" charset="0"/>
                          <a:cs typeface="Arial" panose="020B0604020202020204" pitchFamily="34" charset="0"/>
                        </a:rPr>
                        <a:t>ConnectorCare</a:t>
                      </a:r>
                      <a:r>
                        <a:rPr lang="en-US" sz="1800" b="1" spc="165">
                          <a:solidFill>
                            <a:schemeClr val="tx1"/>
                          </a:solidFill>
                          <a:effectLst/>
                          <a:latin typeface="Arial" panose="020B0604020202020204" pitchFamily="34" charset="0"/>
                          <a:cs typeface="Arial" panose="020B0604020202020204" pitchFamily="34" charset="0"/>
                        </a:rPr>
                        <a:t> </a:t>
                      </a:r>
                      <a:r>
                        <a:rPr lang="en-US" sz="1800" b="1" spc="-50">
                          <a:solidFill>
                            <a:schemeClr val="tx1"/>
                          </a:solidFill>
                          <a:effectLst/>
                          <a:latin typeface="Arial" panose="020B0604020202020204" pitchFamily="34" charset="0"/>
                          <a:cs typeface="Arial" panose="020B0604020202020204" pitchFamily="34" charset="0"/>
                        </a:rPr>
                        <a:t>3</a:t>
                      </a:r>
                      <a:endParaRPr lang="en-US" sz="1800" b="1">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pc="-10">
                          <a:solidFill>
                            <a:schemeClr val="tx1"/>
                          </a:solidFill>
                          <a:effectLst/>
                          <a:latin typeface="Arial" panose="020B0604020202020204" pitchFamily="34" charset="0"/>
                          <a:cs typeface="Arial" panose="020B0604020202020204" pitchFamily="34" charset="0"/>
                        </a:rPr>
                        <a:t>Standard</a:t>
                      </a:r>
                      <a:r>
                        <a:rPr lang="en-US" sz="1800" b="1" spc="-55">
                          <a:solidFill>
                            <a:schemeClr val="tx1"/>
                          </a:solidFill>
                          <a:effectLst/>
                          <a:latin typeface="Arial" panose="020B0604020202020204" pitchFamily="34" charset="0"/>
                          <a:cs typeface="Arial" panose="020B0604020202020204" pitchFamily="34" charset="0"/>
                        </a:rPr>
                        <a:t> </a:t>
                      </a:r>
                      <a:r>
                        <a:rPr lang="en-US" sz="1800" b="1" spc="-10">
                          <a:solidFill>
                            <a:schemeClr val="tx1"/>
                          </a:solidFill>
                          <a:effectLst/>
                          <a:latin typeface="Arial" panose="020B0604020202020204" pitchFamily="34" charset="0"/>
                          <a:cs typeface="Arial" panose="020B0604020202020204" pitchFamily="34" charset="0"/>
                        </a:rPr>
                        <a:t>High Silver: HEALTH PLAN NAME</a:t>
                      </a:r>
                      <a:endParaRPr lang="en-US" sz="1800" b="1">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8260" marR="0" algn="ctr">
                        <a:spcBef>
                          <a:spcPts val="85"/>
                        </a:spcBef>
                        <a:buNone/>
                      </a:pPr>
                      <a:r>
                        <a:rPr lang="en-US" sz="1800" b="1" dirty="0">
                          <a:solidFill>
                            <a:schemeClr val="tx1"/>
                          </a:solidFill>
                          <a:effectLst/>
                          <a:latin typeface="Arial" panose="020B0604020202020204" pitchFamily="34" charset="0"/>
                          <a:cs typeface="Arial" panose="020B0604020202020204" pitchFamily="34" charset="0"/>
                        </a:rPr>
                        <a:t>January</a:t>
                      </a:r>
                      <a:r>
                        <a:rPr lang="en-US" sz="1800" b="1" spc="120" dirty="0">
                          <a:solidFill>
                            <a:schemeClr val="tx1"/>
                          </a:solidFill>
                          <a:effectLst/>
                          <a:latin typeface="Arial" panose="020B0604020202020204" pitchFamily="34" charset="0"/>
                          <a:cs typeface="Arial" panose="020B0604020202020204" pitchFamily="34" charset="0"/>
                        </a:rPr>
                        <a:t> </a:t>
                      </a:r>
                      <a:r>
                        <a:rPr lang="en-US" sz="1800" b="1" spc="-25" dirty="0">
                          <a:solidFill>
                            <a:schemeClr val="tx1"/>
                          </a:solidFill>
                          <a:effectLst/>
                          <a:latin typeface="Arial" panose="020B0604020202020204" pitchFamily="34" charset="0"/>
                          <a:cs typeface="Arial" panose="020B0604020202020204" pitchFamily="34" charset="0"/>
                        </a:rPr>
                        <a:t>1,</a:t>
                      </a:r>
                      <a:endParaRPr lang="en-US" sz="1800" b="1" dirty="0">
                        <a:solidFill>
                          <a:schemeClr val="tx1"/>
                        </a:solidFill>
                        <a:effectLst/>
                        <a:latin typeface="Arial" panose="020B0604020202020204" pitchFamily="34" charset="0"/>
                        <a:cs typeface="Arial" panose="020B0604020202020204" pitchFamily="34" charset="0"/>
                      </a:endParaRPr>
                    </a:p>
                    <a:p>
                      <a:pPr marL="48260" marR="0" algn="ctr">
                        <a:spcBef>
                          <a:spcPts val="145"/>
                        </a:spcBef>
                        <a:buNone/>
                      </a:pPr>
                      <a:r>
                        <a:rPr lang="en-US" sz="1800" b="1" spc="-20" dirty="0">
                          <a:solidFill>
                            <a:schemeClr val="tx1"/>
                          </a:solidFill>
                          <a:effectLst/>
                          <a:latin typeface="Arial" panose="020B0604020202020204" pitchFamily="34" charset="0"/>
                          <a:cs typeface="Arial" panose="020B0604020202020204" pitchFamily="34" charset="0"/>
                        </a:rPr>
                        <a:t>2026</a:t>
                      </a:r>
                      <a:endParaRPr lang="en-US" sz="1800" b="1" dirty="0">
                        <a:solidFill>
                          <a:schemeClr val="tx1"/>
                        </a:solidFill>
                        <a:effectLst/>
                        <a:latin typeface="Arial" panose="020B0604020202020204" pitchFamily="34" charset="0"/>
                        <a:ea typeface="Franklin Gothic Book" panose="020B0503020102020204" pitchFamily="34" charset="0"/>
                        <a:cs typeface="Arial" panose="020B0604020202020204" pitchFamily="34" charset="0"/>
                      </a:endParaRPr>
                    </a:p>
                    <a:p>
                      <a:pPr algn="ct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9946770"/>
                  </a:ext>
                </a:extLst>
              </a:tr>
            </a:tbl>
          </a:graphicData>
        </a:graphic>
      </p:graphicFrame>
      <p:sp>
        <p:nvSpPr>
          <p:cNvPr id="10" name="TextBox 9">
            <a:extLst>
              <a:ext uri="{FF2B5EF4-FFF2-40B4-BE49-F238E27FC236}">
                <a16:creationId xmlns:a16="http://schemas.microsoft.com/office/drawing/2014/main" id="{03B56F32-9DD4-A184-DC51-8CB47A1D76B2}"/>
              </a:ext>
            </a:extLst>
          </p:cNvPr>
          <p:cNvSpPr txBox="1"/>
          <p:nvPr/>
        </p:nvSpPr>
        <p:spPr>
          <a:xfrm>
            <a:off x="101504" y="5557879"/>
            <a:ext cx="10836729" cy="646331"/>
          </a:xfrm>
          <a:prstGeom prst="rect">
            <a:avLst/>
          </a:prstGeom>
          <a:noFill/>
        </p:spPr>
        <p:txBody>
          <a:bodyPr wrap="square">
            <a:spAutoFit/>
          </a:bodyPr>
          <a:lstStyle/>
          <a:p>
            <a:r>
              <a:rPr lang="en-US" dirty="0"/>
              <a:t>This is the amount your household will pay each month if you stay enrolled in the 2026 health insurance renewal plan listed above.  </a:t>
            </a:r>
            <a:r>
              <a:rPr lang="en-US" b="1" dirty="0">
                <a:latin typeface="Rockwell" panose="02060603020205020403" pitchFamily="18" charset="0"/>
              </a:rPr>
              <a:t>Your program eligibility will change for 2026</a:t>
            </a:r>
          </a:p>
        </p:txBody>
      </p:sp>
      <p:sp>
        <p:nvSpPr>
          <p:cNvPr id="5" name="Slide Number Placeholder 4">
            <a:extLst>
              <a:ext uri="{FF2B5EF4-FFF2-40B4-BE49-F238E27FC236}">
                <a16:creationId xmlns:a16="http://schemas.microsoft.com/office/drawing/2014/main" id="{23220057-0DE3-A5C1-C34E-CA8AE4A0A7DF}"/>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10</a:t>
            </a:fld>
            <a:endParaRPr lang="en-US"/>
          </a:p>
        </p:txBody>
      </p:sp>
    </p:spTree>
    <p:custDataLst>
      <p:tags r:id="rId1"/>
    </p:custDataLst>
    <p:extLst>
      <p:ext uri="{BB962C8B-B14F-4D97-AF65-F5344CB8AC3E}">
        <p14:creationId xmlns:p14="http://schemas.microsoft.com/office/powerpoint/2010/main" val="315323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a:xfrm>
            <a:off x="838200" y="415169"/>
            <a:ext cx="10515600" cy="705173"/>
          </a:xfrm>
        </p:spPr>
        <p:txBody>
          <a:bodyPr>
            <a:normAutofit/>
          </a:bodyPr>
          <a:lstStyle/>
          <a:p>
            <a:r>
              <a:rPr lang="en-US"/>
              <a:t>Existing Members vs. New Applicants</a:t>
            </a:r>
          </a:p>
        </p:txBody>
      </p:sp>
      <p:graphicFrame>
        <p:nvGraphicFramePr>
          <p:cNvPr id="4" name="Table 3">
            <a:extLst>
              <a:ext uri="{FF2B5EF4-FFF2-40B4-BE49-F238E27FC236}">
                <a16:creationId xmlns:a16="http://schemas.microsoft.com/office/drawing/2014/main" id="{10AA8FF5-1210-7BAD-9F26-4150A062C2CC}"/>
              </a:ext>
            </a:extLst>
          </p:cNvPr>
          <p:cNvGraphicFramePr>
            <a:graphicFrameLocks noGrp="1"/>
          </p:cNvGraphicFramePr>
          <p:nvPr>
            <p:extLst>
              <p:ext uri="{D42A27DB-BD31-4B8C-83A1-F6EECF244321}">
                <p14:modId xmlns:p14="http://schemas.microsoft.com/office/powerpoint/2010/main" val="3845058040"/>
              </p:ext>
            </p:extLst>
          </p:nvPr>
        </p:nvGraphicFramePr>
        <p:xfrm>
          <a:off x="548182" y="1718681"/>
          <a:ext cx="10914810" cy="4354066"/>
        </p:xfrm>
        <a:graphic>
          <a:graphicData uri="http://schemas.openxmlformats.org/drawingml/2006/table">
            <a:tbl>
              <a:tblPr firstRow="1" bandRow="1">
                <a:tableStyleId>{5C22544A-7EE6-4342-B048-85BDC9FD1C3A}</a:tableStyleId>
              </a:tblPr>
              <a:tblGrid>
                <a:gridCol w="3448783">
                  <a:extLst>
                    <a:ext uri="{9D8B030D-6E8A-4147-A177-3AD203B41FA5}">
                      <a16:colId xmlns:a16="http://schemas.microsoft.com/office/drawing/2014/main" val="4051119506"/>
                    </a:ext>
                  </a:extLst>
                </a:gridCol>
                <a:gridCol w="4072379">
                  <a:extLst>
                    <a:ext uri="{9D8B030D-6E8A-4147-A177-3AD203B41FA5}">
                      <a16:colId xmlns:a16="http://schemas.microsoft.com/office/drawing/2014/main" val="3075783434"/>
                    </a:ext>
                  </a:extLst>
                </a:gridCol>
                <a:gridCol w="3393648">
                  <a:extLst>
                    <a:ext uri="{9D8B030D-6E8A-4147-A177-3AD203B41FA5}">
                      <a16:colId xmlns:a16="http://schemas.microsoft.com/office/drawing/2014/main" val="285816240"/>
                    </a:ext>
                  </a:extLst>
                </a:gridCol>
              </a:tblGrid>
              <a:tr h="739067">
                <a:tc>
                  <a:txBody>
                    <a:bodyPr/>
                    <a:lstStyle/>
                    <a:p>
                      <a:pPr algn="ctr"/>
                      <a:r>
                        <a:rPr lang="en-US" sz="1800"/>
                        <a:t>Actions</a:t>
                      </a:r>
                    </a:p>
                  </a:txBody>
                  <a:tcPr/>
                </a:tc>
                <a:tc>
                  <a:txBody>
                    <a:bodyPr/>
                    <a:lstStyle/>
                    <a:p>
                      <a:pPr algn="ctr"/>
                      <a:r>
                        <a:rPr lang="en-US" sz="1800"/>
                        <a:t>Existing Member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Newly Applying</a:t>
                      </a:r>
                    </a:p>
                    <a:p>
                      <a:pPr algn="ctr"/>
                      <a:endParaRPr lang="en-US" sz="1800"/>
                    </a:p>
                  </a:txBody>
                  <a:tcPr/>
                </a:tc>
                <a:extLst>
                  <a:ext uri="{0D108BD9-81ED-4DB2-BD59-A6C34878D82A}">
                    <a16:rowId xmlns:a16="http://schemas.microsoft.com/office/drawing/2014/main" val="407278511"/>
                  </a:ext>
                </a:extLst>
              </a:tr>
              <a:tr h="1237559">
                <a:tc>
                  <a:txBody>
                    <a:bodyPr/>
                    <a:lstStyle/>
                    <a:p>
                      <a:r>
                        <a:rPr lang="en-US" sz="1800"/>
                        <a:t>1.  Update or submit an application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Update application</a:t>
                      </a:r>
                      <a:r>
                        <a:rPr lang="en-US" sz="1800" dirty="0"/>
                        <a:t> (don’t create a new one) report any income changes, household size or other life changes (ex. move, new job, birth etc.)</a:t>
                      </a:r>
                    </a:p>
                  </a:txBody>
                  <a:tcPr/>
                </a:tc>
                <a:tc>
                  <a:txBody>
                    <a:bodyPr/>
                    <a:lstStyle/>
                    <a:p>
                      <a:r>
                        <a:rPr lang="en-US" sz="1800" b="1" dirty="0"/>
                        <a:t>Complete</a:t>
                      </a:r>
                      <a:r>
                        <a:rPr lang="en-US" sz="1800" dirty="0"/>
                        <a:t> an online application </a:t>
                      </a:r>
                    </a:p>
                    <a:p>
                      <a:r>
                        <a:rPr lang="en-US" sz="1800" dirty="0"/>
                        <a:t> </a:t>
                      </a:r>
                    </a:p>
                  </a:txBody>
                  <a:tcPr/>
                </a:tc>
                <a:extLst>
                  <a:ext uri="{0D108BD9-81ED-4DB2-BD59-A6C34878D82A}">
                    <a16:rowId xmlns:a16="http://schemas.microsoft.com/office/drawing/2014/main" val="487302454"/>
                  </a:ext>
                </a:extLst>
              </a:tr>
              <a:tr h="523665">
                <a:tc>
                  <a:txBody>
                    <a:bodyPr/>
                    <a:lstStyle/>
                    <a:p>
                      <a:r>
                        <a:rPr lang="en-US" sz="1800"/>
                        <a:t>2. Review program eligibility </a:t>
                      </a:r>
                    </a:p>
                  </a:txBody>
                  <a:tcPr/>
                </a:tc>
                <a:tc>
                  <a:txBody>
                    <a:bodyPr/>
                    <a:lstStyle/>
                    <a:p>
                      <a:pPr algn="l"/>
                      <a:r>
                        <a:rPr lang="en-US" sz="1800" dirty="0"/>
                        <a:t>If there are any </a:t>
                      </a:r>
                      <a:r>
                        <a:rPr lang="en-US" sz="1800" b="1" dirty="0"/>
                        <a:t>document proofs</a:t>
                      </a:r>
                      <a:r>
                        <a:rPr lang="en-US" sz="1800" dirty="0"/>
                        <a:t> that are owed, </a:t>
                      </a:r>
                      <a:br>
                        <a:rPr lang="en-US" sz="1800" dirty="0"/>
                      </a:br>
                      <a:r>
                        <a:rPr lang="en-US" sz="1800" dirty="0"/>
                        <a:t>submit by the deadline requested (90 days)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If there are any </a:t>
                      </a:r>
                      <a:r>
                        <a:rPr lang="en-US" sz="1800" b="1" dirty="0"/>
                        <a:t>document proofs</a:t>
                      </a:r>
                      <a:r>
                        <a:rPr lang="en-US" sz="1800" dirty="0"/>
                        <a:t> that are owed, </a:t>
                      </a:r>
                      <a:br>
                        <a:rPr lang="en-US" sz="1800" dirty="0"/>
                      </a:br>
                      <a:r>
                        <a:rPr lang="en-US" sz="1800" dirty="0"/>
                        <a:t>submit by the deadline requested (90 days)</a:t>
                      </a:r>
                    </a:p>
                  </a:txBody>
                  <a:tcPr/>
                </a:tc>
                <a:extLst>
                  <a:ext uri="{0D108BD9-81ED-4DB2-BD59-A6C34878D82A}">
                    <a16:rowId xmlns:a16="http://schemas.microsoft.com/office/drawing/2014/main" val="3058576946"/>
                  </a:ext>
                </a:extLst>
              </a:tr>
              <a:tr h="692876">
                <a:tc>
                  <a:txBody>
                    <a:bodyPr/>
                    <a:lstStyle/>
                    <a:p>
                      <a:r>
                        <a:rPr lang="en-US" sz="1800" kern="1200">
                          <a:solidFill>
                            <a:schemeClr val="dk1"/>
                          </a:solidFill>
                          <a:latin typeface="+mn-lt"/>
                          <a:ea typeface="+mn-ea"/>
                          <a:cs typeface="+mn-cs"/>
                        </a:rPr>
                        <a:t>3. Shop, compare and enroll in a plan</a:t>
                      </a:r>
                    </a:p>
                  </a:txBody>
                  <a:tcPr/>
                </a:tc>
                <a:tc>
                  <a:txBody>
                    <a:bodyPr/>
                    <a:lstStyle/>
                    <a:p>
                      <a:pPr algn="l"/>
                      <a:r>
                        <a:rPr lang="en-US" sz="1800" kern="1200" dirty="0">
                          <a:solidFill>
                            <a:schemeClr val="dk1"/>
                          </a:solidFill>
                          <a:latin typeface="+mn-lt"/>
                          <a:ea typeface="+mn-ea"/>
                          <a:cs typeface="+mn-cs"/>
                        </a:rPr>
                        <a:t>Complete plan selection and pay premium (if one is owed) by </a:t>
                      </a:r>
                      <a:r>
                        <a:rPr lang="en-US" sz="1800" b="1" kern="1200" dirty="0">
                          <a:solidFill>
                            <a:schemeClr val="dk1"/>
                          </a:solidFill>
                          <a:latin typeface="+mn-lt"/>
                          <a:ea typeface="+mn-ea"/>
                          <a:cs typeface="+mn-cs"/>
                        </a:rPr>
                        <a:t>December 23</a:t>
                      </a:r>
                      <a:r>
                        <a:rPr lang="en-US" sz="1800" kern="1200" dirty="0">
                          <a:solidFill>
                            <a:schemeClr val="dk1"/>
                          </a:solidFill>
                          <a:latin typeface="+mn-lt"/>
                          <a:ea typeface="+mn-ea"/>
                          <a:cs typeface="+mn-cs"/>
                        </a:rPr>
                        <a:t> for coverage to start on </a:t>
                      </a:r>
                      <a:r>
                        <a:rPr lang="en-US" sz="1800" b="1" kern="1200" dirty="0">
                          <a:solidFill>
                            <a:schemeClr val="dk1"/>
                          </a:solidFill>
                          <a:latin typeface="+mn-lt"/>
                          <a:ea typeface="+mn-ea"/>
                          <a:cs typeface="+mn-cs"/>
                        </a:rPr>
                        <a:t>January 1, 2026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Complete plan selection and pay premium (if one is owed) by </a:t>
                      </a:r>
                      <a:r>
                        <a:rPr lang="en-US" sz="1800" b="1" kern="1200" dirty="0">
                          <a:solidFill>
                            <a:schemeClr val="dk1"/>
                          </a:solidFill>
                          <a:latin typeface="+mn-lt"/>
                          <a:ea typeface="+mn-ea"/>
                          <a:cs typeface="+mn-cs"/>
                        </a:rPr>
                        <a:t>December 23</a:t>
                      </a:r>
                      <a:r>
                        <a:rPr lang="en-US" sz="1800" kern="1200" dirty="0">
                          <a:solidFill>
                            <a:schemeClr val="dk1"/>
                          </a:solidFill>
                          <a:latin typeface="+mn-lt"/>
                          <a:ea typeface="+mn-ea"/>
                          <a:cs typeface="+mn-cs"/>
                        </a:rPr>
                        <a:t> for coverage to start on </a:t>
                      </a:r>
                      <a:r>
                        <a:rPr lang="en-US" sz="1800" b="1" kern="1200" dirty="0">
                          <a:solidFill>
                            <a:schemeClr val="dk1"/>
                          </a:solidFill>
                          <a:latin typeface="+mn-lt"/>
                          <a:ea typeface="+mn-ea"/>
                          <a:cs typeface="+mn-cs"/>
                        </a:rPr>
                        <a:t>January 1, 2026</a:t>
                      </a:r>
                    </a:p>
                  </a:txBody>
                  <a:tcPr/>
                </a:tc>
                <a:extLst>
                  <a:ext uri="{0D108BD9-81ED-4DB2-BD59-A6C34878D82A}">
                    <a16:rowId xmlns:a16="http://schemas.microsoft.com/office/drawing/2014/main" val="1672761547"/>
                  </a:ext>
                </a:extLst>
              </a:tr>
            </a:tbl>
          </a:graphicData>
        </a:graphic>
      </p:graphicFrame>
      <p:sp>
        <p:nvSpPr>
          <p:cNvPr id="7" name="TextBox 6">
            <a:extLst>
              <a:ext uri="{FF2B5EF4-FFF2-40B4-BE49-F238E27FC236}">
                <a16:creationId xmlns:a16="http://schemas.microsoft.com/office/drawing/2014/main" id="{E377085F-1254-8776-B85C-5E8709210BE1}"/>
              </a:ext>
            </a:extLst>
          </p:cNvPr>
          <p:cNvSpPr txBox="1"/>
          <p:nvPr/>
        </p:nvSpPr>
        <p:spPr>
          <a:xfrm>
            <a:off x="838202" y="1227964"/>
            <a:ext cx="10239154" cy="369332"/>
          </a:xfrm>
          <a:prstGeom prst="rect">
            <a:avLst/>
          </a:prstGeom>
          <a:noFill/>
        </p:spPr>
        <p:txBody>
          <a:bodyPr wrap="square" lIns="91440" tIns="45720" rIns="91440" bIns="45720" anchor="t">
            <a:spAutoFit/>
          </a:bodyPr>
          <a:lstStyle/>
          <a:p>
            <a:pPr marL="0" lvl="2">
              <a:spcAft>
                <a:spcPts val="600"/>
              </a:spcAft>
            </a:pPr>
            <a:r>
              <a:rPr lang="en-US" dirty="0">
                <a:latin typeface="Franklin Gothic Demi"/>
              </a:rPr>
              <a:t>Both current members and new applicants can shop and enroll in a new plan that starts on Jan 1</a:t>
            </a:r>
            <a:r>
              <a:rPr lang="en-US" baseline="30000" dirty="0">
                <a:latin typeface="Franklin Gothic Demi"/>
              </a:rPr>
              <a:t>st</a:t>
            </a:r>
            <a:endParaRPr lang="en-US" dirty="0">
              <a:latin typeface="Franklin Gothic Demi"/>
            </a:endParaRPr>
          </a:p>
        </p:txBody>
      </p:sp>
      <p:sp>
        <p:nvSpPr>
          <p:cNvPr id="3" name="Slide Number Placeholder 2">
            <a:extLst>
              <a:ext uri="{FF2B5EF4-FFF2-40B4-BE49-F238E27FC236}">
                <a16:creationId xmlns:a16="http://schemas.microsoft.com/office/drawing/2014/main" id="{5067545F-9F32-A342-C1E7-74585501E11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262481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C9EAD9-026C-418E-825C-E9DB67C4712A}"/>
              </a:ext>
            </a:extLst>
          </p:cNvPr>
          <p:cNvSpPr>
            <a:spLocks noGrp="1"/>
          </p:cNvSpPr>
          <p:nvPr>
            <p:ph type="title"/>
          </p:nvPr>
        </p:nvSpPr>
        <p:spPr>
          <a:xfrm>
            <a:off x="766536" y="1741560"/>
            <a:ext cx="5913333" cy="1847377"/>
          </a:xfrm>
        </p:spPr>
        <p:txBody>
          <a:bodyPr>
            <a:normAutofit fontScale="90000"/>
          </a:bodyPr>
          <a:lstStyle/>
          <a:p>
            <a:r>
              <a:rPr lang="en-US"/>
              <a:t>Health Connector Plan Offerings for 2026</a:t>
            </a:r>
          </a:p>
        </p:txBody>
      </p:sp>
    </p:spTree>
    <p:custDataLst>
      <p:tags r:id="rId1"/>
    </p:custDataLst>
    <p:extLst>
      <p:ext uri="{BB962C8B-B14F-4D97-AF65-F5344CB8AC3E}">
        <p14:creationId xmlns:p14="http://schemas.microsoft.com/office/powerpoint/2010/main" val="4146380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74DD-D939-40AA-B960-69F6F5B1EBF3}"/>
              </a:ext>
            </a:extLst>
          </p:cNvPr>
          <p:cNvSpPr>
            <a:spLocks noGrp="1"/>
          </p:cNvSpPr>
          <p:nvPr>
            <p:ph type="title"/>
          </p:nvPr>
        </p:nvSpPr>
        <p:spPr>
          <a:xfrm>
            <a:off x="838200" y="604434"/>
            <a:ext cx="10515600" cy="705173"/>
          </a:xfrm>
        </p:spPr>
        <p:txBody>
          <a:bodyPr/>
          <a:lstStyle/>
          <a:p>
            <a:r>
              <a:rPr lang="en-US"/>
              <a:t>Seal of Approval </a:t>
            </a:r>
          </a:p>
        </p:txBody>
      </p:sp>
      <p:sp>
        <p:nvSpPr>
          <p:cNvPr id="3" name="Content Placeholder 2">
            <a:extLst>
              <a:ext uri="{FF2B5EF4-FFF2-40B4-BE49-F238E27FC236}">
                <a16:creationId xmlns:a16="http://schemas.microsoft.com/office/drawing/2014/main" id="{A0E825F0-9141-4D1D-8370-0728E7EF7E3C}"/>
              </a:ext>
            </a:extLst>
          </p:cNvPr>
          <p:cNvSpPr>
            <a:spLocks noGrp="1"/>
          </p:cNvSpPr>
          <p:nvPr>
            <p:ph idx="13"/>
          </p:nvPr>
        </p:nvSpPr>
        <p:spPr>
          <a:xfrm>
            <a:off x="838200" y="1524000"/>
            <a:ext cx="10012680" cy="4202113"/>
          </a:xfrm>
        </p:spPr>
        <p:txBody>
          <a:bodyPr vert="horz" lIns="91440" tIns="0" rIns="91440" bIns="45720" rtlCol="0" anchor="t">
            <a:normAutofit lnSpcReduction="10000"/>
          </a:bodyPr>
          <a:lstStyle/>
          <a:p>
            <a:pPr marL="0" indent="0">
              <a:buNone/>
            </a:pPr>
            <a:r>
              <a:rPr lang="en-US"/>
              <a:t>Each year, the Health Connector conducts a comprehensive review of Health and Dental Plans proposed by health and dental carriers to be sold in the upcoming year on MAhealthconnector.org. This review and process is known as the </a:t>
            </a:r>
            <a:r>
              <a:rPr lang="en-US" b="1"/>
              <a:t>Seal of Approval process</a:t>
            </a:r>
            <a:r>
              <a:rPr lang="en-US"/>
              <a:t>.</a:t>
            </a:r>
          </a:p>
          <a:p>
            <a:pPr lvl="1">
              <a:buFont typeface="Wingdings" panose="02070309020205020404" pitchFamily="49" charset="0"/>
              <a:buChar char="§"/>
            </a:pPr>
            <a:r>
              <a:rPr lang="en-US"/>
              <a:t>The Health Connector works closely with the MA Division of Insurance, who is responsible for reviewing the rates (premiums) for each plan sold through the Health Connector, among other responsibilities related to ensuring that health insurance plans are acceptable to sell on Exchange. </a:t>
            </a:r>
          </a:p>
          <a:p>
            <a:endParaRPr lang="en-US"/>
          </a:p>
        </p:txBody>
      </p:sp>
      <p:sp>
        <p:nvSpPr>
          <p:cNvPr id="4" name="Slide Number Placeholder 3">
            <a:extLst>
              <a:ext uri="{FF2B5EF4-FFF2-40B4-BE49-F238E27FC236}">
                <a16:creationId xmlns:a16="http://schemas.microsoft.com/office/drawing/2014/main" id="{1E3B8484-ECF3-42B4-94FE-3FF3293C8611}"/>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627CA14E-5EDD-4C5C-B4B2-BE16B502D62B}" type="slidenum">
              <a:rPr lang="en-US" smtClean="0"/>
              <a:pPr/>
              <a:t>13</a:t>
            </a:fld>
            <a:endParaRPr lang="en-US"/>
          </a:p>
        </p:txBody>
      </p:sp>
    </p:spTree>
    <p:custDataLst>
      <p:tags r:id="rId1"/>
    </p:custDataLst>
    <p:extLst>
      <p:ext uri="{BB962C8B-B14F-4D97-AF65-F5344CB8AC3E}">
        <p14:creationId xmlns:p14="http://schemas.microsoft.com/office/powerpoint/2010/main" val="1306850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5C58-E874-65DD-7F8F-9C7C1B16354A}"/>
              </a:ext>
            </a:extLst>
          </p:cNvPr>
          <p:cNvSpPr>
            <a:spLocks noGrp="1"/>
          </p:cNvSpPr>
          <p:nvPr>
            <p:ph type="title"/>
          </p:nvPr>
        </p:nvSpPr>
        <p:spPr>
          <a:xfrm>
            <a:off x="838200" y="426203"/>
            <a:ext cx="10515600" cy="705173"/>
          </a:xfrm>
        </p:spPr>
        <p:txBody>
          <a:bodyPr>
            <a:normAutofit/>
          </a:bodyPr>
          <a:lstStyle/>
          <a:p>
            <a:r>
              <a:rPr lang="en-US"/>
              <a:t>2026 Health Connector Overview</a:t>
            </a:r>
          </a:p>
        </p:txBody>
      </p:sp>
      <p:sp>
        <p:nvSpPr>
          <p:cNvPr id="3" name="Content Placeholder 2">
            <a:extLst>
              <a:ext uri="{FF2B5EF4-FFF2-40B4-BE49-F238E27FC236}">
                <a16:creationId xmlns:a16="http://schemas.microsoft.com/office/drawing/2014/main" id="{E414743B-F158-7194-8483-6FACF56077BC}"/>
              </a:ext>
            </a:extLst>
          </p:cNvPr>
          <p:cNvSpPr>
            <a:spLocks noGrp="1"/>
          </p:cNvSpPr>
          <p:nvPr>
            <p:ph idx="13"/>
          </p:nvPr>
        </p:nvSpPr>
        <p:spPr>
          <a:xfrm>
            <a:off x="838199" y="1523731"/>
            <a:ext cx="4705351" cy="4202893"/>
          </a:xfrm>
        </p:spPr>
        <p:txBody>
          <a:bodyPr/>
          <a:lstStyle/>
          <a:p>
            <a:r>
              <a:rPr lang="en-US"/>
              <a:t>All existing carriers responded to the 2026 SOA RFR, and no new carriers responded</a:t>
            </a:r>
          </a:p>
          <a:p>
            <a:r>
              <a:rPr lang="en-US"/>
              <a:t>Plan offerings and service areas remain steady</a:t>
            </a:r>
          </a:p>
          <a:p>
            <a:pPr marL="0" indent="0">
              <a:buNone/>
            </a:pPr>
            <a:endParaRPr lang="en-US"/>
          </a:p>
        </p:txBody>
      </p:sp>
      <p:sp>
        <p:nvSpPr>
          <p:cNvPr id="6" name="Freeform: Shape 5">
            <a:extLst>
              <a:ext uri="{FF2B5EF4-FFF2-40B4-BE49-F238E27FC236}">
                <a16:creationId xmlns:a16="http://schemas.microsoft.com/office/drawing/2014/main" id="{826694FB-427A-C91E-B4BA-0207A80A6E82}"/>
              </a:ext>
            </a:extLst>
          </p:cNvPr>
          <p:cNvSpPr/>
          <p:nvPr/>
        </p:nvSpPr>
        <p:spPr>
          <a:xfrm>
            <a:off x="6279284" y="1306629"/>
            <a:ext cx="4398825" cy="1374633"/>
          </a:xfrm>
          <a:custGeom>
            <a:avLst/>
            <a:gdLst>
              <a:gd name="csX0" fmla="*/ 0 w 4398825"/>
              <a:gd name="csY0" fmla="*/ 0 h 1374633"/>
              <a:gd name="csX1" fmla="*/ 4398825 w 4398825"/>
              <a:gd name="csY1" fmla="*/ 0 h 1374633"/>
              <a:gd name="csX2" fmla="*/ 4398825 w 4398825"/>
              <a:gd name="csY2" fmla="*/ 1374633 h 1374633"/>
              <a:gd name="csX3" fmla="*/ 0 w 4398825"/>
              <a:gd name="csY3" fmla="*/ 1374633 h 1374633"/>
              <a:gd name="csX4" fmla="*/ 0 w 4398825"/>
              <a:gd name="csY4" fmla="*/ 0 h 1374633"/>
            </a:gdLst>
            <a:ahLst/>
            <a:cxnLst>
              <a:cxn ang="0">
                <a:pos x="csX0" y="csY0"/>
              </a:cxn>
              <a:cxn ang="0">
                <a:pos x="csX1" y="csY1"/>
              </a:cxn>
              <a:cxn ang="0">
                <a:pos x="csX2" y="csY2"/>
              </a:cxn>
              <a:cxn ang="0">
                <a:pos x="csX3" y="csY3"/>
              </a:cxn>
              <a:cxn ang="0">
                <a:pos x="csX4" y="csY4"/>
              </a:cxn>
            </a:cxnLst>
            <a:rect l="l" t="t" r="r" b="b"/>
            <a:pathLst>
              <a:path w="4398825" h="1374633">
                <a:moveTo>
                  <a:pt x="0" y="0"/>
                </a:moveTo>
                <a:lnTo>
                  <a:pt x="4398825" y="0"/>
                </a:lnTo>
                <a:lnTo>
                  <a:pt x="4398825" y="1374633"/>
                </a:lnTo>
                <a:lnTo>
                  <a:pt x="0" y="137463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31085"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48 Individual plans</a:t>
            </a:r>
          </a:p>
        </p:txBody>
      </p:sp>
      <p:sp>
        <p:nvSpPr>
          <p:cNvPr id="7" name="Rectangle 6">
            <a:extLst>
              <a:ext uri="{FF2B5EF4-FFF2-40B4-BE49-F238E27FC236}">
                <a16:creationId xmlns:a16="http://schemas.microsoft.com/office/drawing/2014/main" id="{D9D09336-7764-D61D-C3F1-B2A84B1C192B}"/>
              </a:ext>
              <a:ext uri="{C183D7F6-B498-43B3-948B-1728B52AA6E4}">
                <adec:decorative xmlns:adec="http://schemas.microsoft.com/office/drawing/2017/decorative" val="1"/>
              </a:ext>
            </a:extLst>
          </p:cNvPr>
          <p:cNvSpPr/>
          <p:nvPr/>
        </p:nvSpPr>
        <p:spPr>
          <a:xfrm>
            <a:off x="6096000" y="1108071"/>
            <a:ext cx="962243" cy="1443364"/>
          </a:xfrm>
          <a:prstGeom prst="rect">
            <a:avLst/>
          </a:prstGeom>
          <a:blipFill>
            <a:blip r:embed="rId3"/>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601C271B-1C98-CF26-3E19-B45AE9B543E2}"/>
              </a:ext>
            </a:extLst>
          </p:cNvPr>
          <p:cNvSpPr/>
          <p:nvPr/>
        </p:nvSpPr>
        <p:spPr>
          <a:xfrm>
            <a:off x="6279284" y="3037140"/>
            <a:ext cx="4398825" cy="1374633"/>
          </a:xfrm>
          <a:custGeom>
            <a:avLst/>
            <a:gdLst>
              <a:gd name="csX0" fmla="*/ 0 w 4398825"/>
              <a:gd name="csY0" fmla="*/ 0 h 1374633"/>
              <a:gd name="csX1" fmla="*/ 4398825 w 4398825"/>
              <a:gd name="csY1" fmla="*/ 0 h 1374633"/>
              <a:gd name="csX2" fmla="*/ 4398825 w 4398825"/>
              <a:gd name="csY2" fmla="*/ 1374633 h 1374633"/>
              <a:gd name="csX3" fmla="*/ 0 w 4398825"/>
              <a:gd name="csY3" fmla="*/ 1374633 h 1374633"/>
              <a:gd name="csX4" fmla="*/ 0 w 4398825"/>
              <a:gd name="csY4" fmla="*/ 0 h 1374633"/>
            </a:gdLst>
            <a:ahLst/>
            <a:cxnLst>
              <a:cxn ang="0">
                <a:pos x="csX0" y="csY0"/>
              </a:cxn>
              <a:cxn ang="0">
                <a:pos x="csX1" y="csY1"/>
              </a:cxn>
              <a:cxn ang="0">
                <a:pos x="csX2" y="csY2"/>
              </a:cxn>
              <a:cxn ang="0">
                <a:pos x="csX3" y="csY3"/>
              </a:cxn>
              <a:cxn ang="0">
                <a:pos x="csX4" y="csY4"/>
              </a:cxn>
            </a:cxnLst>
            <a:rect l="l" t="t" r="r" b="b"/>
            <a:pathLst>
              <a:path w="4398825" h="1374633">
                <a:moveTo>
                  <a:pt x="0" y="0"/>
                </a:moveTo>
                <a:lnTo>
                  <a:pt x="4398825" y="0"/>
                </a:lnTo>
                <a:lnTo>
                  <a:pt x="4398825" y="1374633"/>
                </a:lnTo>
                <a:lnTo>
                  <a:pt x="0" y="137463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31085"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56 Small Group plans</a:t>
            </a:r>
          </a:p>
        </p:txBody>
      </p:sp>
      <p:sp>
        <p:nvSpPr>
          <p:cNvPr id="9" name="Rectangle 8">
            <a:extLst>
              <a:ext uri="{FF2B5EF4-FFF2-40B4-BE49-F238E27FC236}">
                <a16:creationId xmlns:a16="http://schemas.microsoft.com/office/drawing/2014/main" id="{39F7CA9A-B61F-B9BE-DB94-ECD4E9AD83DD}"/>
              </a:ext>
              <a:ext uri="{C183D7F6-B498-43B3-948B-1728B52AA6E4}">
                <adec:decorative xmlns:adec="http://schemas.microsoft.com/office/drawing/2017/decorative" val="1"/>
              </a:ext>
            </a:extLst>
          </p:cNvPr>
          <p:cNvSpPr/>
          <p:nvPr/>
        </p:nvSpPr>
        <p:spPr>
          <a:xfrm>
            <a:off x="6096000" y="2838581"/>
            <a:ext cx="962243" cy="1443364"/>
          </a:xfrm>
          <a:prstGeom prst="rect">
            <a:avLst/>
          </a:prstGeom>
          <a:blipFill>
            <a:blip r:embed="rId4"/>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57255F61-E412-2D9D-E3F9-7103717AC364}"/>
              </a:ext>
            </a:extLst>
          </p:cNvPr>
          <p:cNvSpPr/>
          <p:nvPr/>
        </p:nvSpPr>
        <p:spPr>
          <a:xfrm>
            <a:off x="6279284" y="4767650"/>
            <a:ext cx="4398825" cy="1374633"/>
          </a:xfrm>
          <a:custGeom>
            <a:avLst/>
            <a:gdLst>
              <a:gd name="csX0" fmla="*/ 0 w 4398825"/>
              <a:gd name="csY0" fmla="*/ 0 h 1374633"/>
              <a:gd name="csX1" fmla="*/ 4398825 w 4398825"/>
              <a:gd name="csY1" fmla="*/ 0 h 1374633"/>
              <a:gd name="csX2" fmla="*/ 4398825 w 4398825"/>
              <a:gd name="csY2" fmla="*/ 1374633 h 1374633"/>
              <a:gd name="csX3" fmla="*/ 0 w 4398825"/>
              <a:gd name="csY3" fmla="*/ 1374633 h 1374633"/>
              <a:gd name="csX4" fmla="*/ 0 w 4398825"/>
              <a:gd name="csY4" fmla="*/ 0 h 1374633"/>
            </a:gdLst>
            <a:ahLst/>
            <a:cxnLst>
              <a:cxn ang="0">
                <a:pos x="csX0" y="csY0"/>
              </a:cxn>
              <a:cxn ang="0">
                <a:pos x="csX1" y="csY1"/>
              </a:cxn>
              <a:cxn ang="0">
                <a:pos x="csX2" y="csY2"/>
              </a:cxn>
              <a:cxn ang="0">
                <a:pos x="csX3" y="csY3"/>
              </a:cxn>
              <a:cxn ang="0">
                <a:pos x="csX4" y="csY4"/>
              </a:cxn>
            </a:cxnLst>
            <a:rect l="l" t="t" r="r" b="b"/>
            <a:pathLst>
              <a:path w="4398825" h="1374633">
                <a:moveTo>
                  <a:pt x="0" y="0"/>
                </a:moveTo>
                <a:lnTo>
                  <a:pt x="4398825" y="0"/>
                </a:lnTo>
                <a:lnTo>
                  <a:pt x="4398825" y="1374633"/>
                </a:lnTo>
                <a:lnTo>
                  <a:pt x="0" y="137463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31085"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12 Individual and Small Group Dental plans</a:t>
            </a:r>
          </a:p>
        </p:txBody>
      </p:sp>
      <p:sp>
        <p:nvSpPr>
          <p:cNvPr id="11" name="Rectangle 10">
            <a:extLst>
              <a:ext uri="{FF2B5EF4-FFF2-40B4-BE49-F238E27FC236}">
                <a16:creationId xmlns:a16="http://schemas.microsoft.com/office/drawing/2014/main" id="{53F25B63-5DD8-BA4C-B86C-6CC72E252BA2}"/>
              </a:ext>
              <a:ext uri="{C183D7F6-B498-43B3-948B-1728B52AA6E4}">
                <adec:decorative xmlns:adec="http://schemas.microsoft.com/office/drawing/2017/decorative" val="1"/>
              </a:ext>
            </a:extLst>
          </p:cNvPr>
          <p:cNvSpPr/>
          <p:nvPr/>
        </p:nvSpPr>
        <p:spPr>
          <a:xfrm>
            <a:off x="6096000" y="4569092"/>
            <a:ext cx="962243" cy="1443364"/>
          </a:xfrm>
          <a:prstGeom prst="rect">
            <a:avLst/>
          </a:prstGeom>
          <a:blipFill>
            <a:blip r:embed="rId5"/>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BFE5F4F3-17CF-4D34-CA84-62D5B1AE765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2024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A7DF2-7225-4F00-957F-EA0318FF96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66556A-E0BF-9AC4-A2F6-250201241F91}"/>
              </a:ext>
            </a:extLst>
          </p:cNvPr>
          <p:cNvSpPr>
            <a:spLocks noGrp="1"/>
          </p:cNvSpPr>
          <p:nvPr>
            <p:ph type="title"/>
          </p:nvPr>
        </p:nvSpPr>
        <p:spPr/>
        <p:txBody>
          <a:bodyPr/>
          <a:lstStyle/>
          <a:p>
            <a:r>
              <a:rPr lang="en-US"/>
              <a:t>2026 Qualified Health Plan Rates</a:t>
            </a:r>
          </a:p>
        </p:txBody>
      </p:sp>
      <p:sp>
        <p:nvSpPr>
          <p:cNvPr id="4" name="Content Placeholder 3">
            <a:extLst>
              <a:ext uri="{FF2B5EF4-FFF2-40B4-BE49-F238E27FC236}">
                <a16:creationId xmlns:a16="http://schemas.microsoft.com/office/drawing/2014/main" id="{15CDA59B-88CC-F37F-47FB-549A8D38ADE0}"/>
              </a:ext>
            </a:extLst>
          </p:cNvPr>
          <p:cNvSpPr>
            <a:spLocks noGrp="1"/>
          </p:cNvSpPr>
          <p:nvPr>
            <p:ph sz="quarter" idx="4294967295"/>
          </p:nvPr>
        </p:nvSpPr>
        <p:spPr>
          <a:xfrm>
            <a:off x="914396" y="1336015"/>
            <a:ext cx="10439402" cy="3648075"/>
          </a:xfrm>
        </p:spPr>
        <p:txBody>
          <a:bodyPr vert="horz" lIns="91440" tIns="45720" rIns="91440" bIns="45720" rtlCol="0" anchor="t">
            <a:normAutofit/>
          </a:bodyPr>
          <a:lstStyle/>
          <a:p>
            <a:pPr marL="0" indent="0">
              <a:buNone/>
            </a:pPr>
            <a:r>
              <a:rPr lang="en-US" b="1" dirty="0">
                <a:solidFill>
                  <a:schemeClr val="accent1"/>
                </a:solidFill>
                <a:latin typeface="Franklin Gothic Book"/>
              </a:rPr>
              <a:t>Rates for 2026 reflect challenging provider dynamics and rising prescription drug costs amid uncertain policy changes.</a:t>
            </a:r>
          </a:p>
          <a:p>
            <a:r>
              <a:rPr lang="en-US" sz="2400" dirty="0">
                <a:latin typeface="+mn-lt"/>
              </a:rPr>
              <a:t>Merged market rates increases were higher than last year’s 7.9 percent and are at higher levels across carriers than seen in recent years</a:t>
            </a:r>
          </a:p>
        </p:txBody>
      </p:sp>
      <p:graphicFrame>
        <p:nvGraphicFramePr>
          <p:cNvPr id="5" name="Table 4">
            <a:extLst>
              <a:ext uri="{FF2B5EF4-FFF2-40B4-BE49-F238E27FC236}">
                <a16:creationId xmlns:a16="http://schemas.microsoft.com/office/drawing/2014/main" id="{44E55CBA-1703-589D-5B8F-EDC2440C1AD1}"/>
              </a:ext>
            </a:extLst>
          </p:cNvPr>
          <p:cNvGraphicFramePr>
            <a:graphicFrameLocks noGrp="1"/>
          </p:cNvGraphicFramePr>
          <p:nvPr>
            <p:extLst>
              <p:ext uri="{D42A27DB-BD31-4B8C-83A1-F6EECF244321}">
                <p14:modId xmlns:p14="http://schemas.microsoft.com/office/powerpoint/2010/main" val="1755459246"/>
              </p:ext>
            </p:extLst>
          </p:nvPr>
        </p:nvGraphicFramePr>
        <p:xfrm>
          <a:off x="914397" y="2941509"/>
          <a:ext cx="10363196" cy="2043942"/>
        </p:xfrm>
        <a:graphic>
          <a:graphicData uri="http://schemas.openxmlformats.org/drawingml/2006/table">
            <a:tbl>
              <a:tblPr firstRow="1" bandRow="1">
                <a:tableStyleId>{5C22544A-7EE6-4342-B048-85BDC9FD1C3A}</a:tableStyleId>
              </a:tblPr>
              <a:tblGrid>
                <a:gridCol w="1769327">
                  <a:extLst>
                    <a:ext uri="{9D8B030D-6E8A-4147-A177-3AD203B41FA5}">
                      <a16:colId xmlns:a16="http://schemas.microsoft.com/office/drawing/2014/main" val="340047442"/>
                    </a:ext>
                  </a:extLst>
                </a:gridCol>
                <a:gridCol w="1769327">
                  <a:extLst>
                    <a:ext uri="{9D8B030D-6E8A-4147-A177-3AD203B41FA5}">
                      <a16:colId xmlns:a16="http://schemas.microsoft.com/office/drawing/2014/main" val="1992586245"/>
                    </a:ext>
                  </a:extLst>
                </a:gridCol>
                <a:gridCol w="2525502">
                  <a:extLst>
                    <a:ext uri="{9D8B030D-6E8A-4147-A177-3AD203B41FA5}">
                      <a16:colId xmlns:a16="http://schemas.microsoft.com/office/drawing/2014/main" val="2528780198"/>
                    </a:ext>
                  </a:extLst>
                </a:gridCol>
                <a:gridCol w="2149520">
                  <a:extLst>
                    <a:ext uri="{9D8B030D-6E8A-4147-A177-3AD203B41FA5}">
                      <a16:colId xmlns:a16="http://schemas.microsoft.com/office/drawing/2014/main" val="1311136339"/>
                    </a:ext>
                  </a:extLst>
                </a:gridCol>
                <a:gridCol w="2149520">
                  <a:extLst>
                    <a:ext uri="{9D8B030D-6E8A-4147-A177-3AD203B41FA5}">
                      <a16:colId xmlns:a16="http://schemas.microsoft.com/office/drawing/2014/main" val="2447859570"/>
                    </a:ext>
                  </a:extLst>
                </a:gridCol>
              </a:tblGrid>
              <a:tr h="654674">
                <a:tc>
                  <a:txBody>
                    <a:bodyPr/>
                    <a:lstStyle/>
                    <a:p>
                      <a:pPr marL="0" marR="0" lvl="0" indent="0" algn="ctr" rtl="0" eaLnBrk="1" fontAlgn="auto" latinLnBrk="0" hangingPunct="1">
                        <a:lnSpc>
                          <a:spcPct val="100000"/>
                        </a:lnSpc>
                        <a:spcBef>
                          <a:spcPts val="0"/>
                        </a:spcBef>
                        <a:spcAft>
                          <a:spcPts val="0"/>
                        </a:spcAft>
                        <a:buClrTx/>
                        <a:buSzTx/>
                        <a:buFontTx/>
                        <a:buNone/>
                      </a:pPr>
                      <a:r>
                        <a:rPr lang="en-US" sz="1800" b="1" kern="1200" dirty="0">
                          <a:solidFill>
                            <a:schemeClr val="bg1"/>
                          </a:solidFill>
                          <a:latin typeface="+mn-lt"/>
                          <a:ea typeface="+mn-ea"/>
                          <a:cs typeface="+mn-cs"/>
                        </a:rPr>
                        <a:t>Plans</a:t>
                      </a:r>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b="1" kern="1200" dirty="0">
                          <a:solidFill>
                            <a:schemeClr val="bg1"/>
                          </a:solidFill>
                          <a:latin typeface="+mn-lt"/>
                          <a:ea typeface="+mn-ea"/>
                          <a:cs typeface="+mn-cs"/>
                        </a:rPr>
                        <a:t>All Plans</a:t>
                      </a:r>
                    </a:p>
                  </a:txBody>
                  <a:tcPr anchor="ctr"/>
                </a:tc>
                <a:tc>
                  <a:txBody>
                    <a:bodyPr/>
                    <a:lstStyle/>
                    <a:p>
                      <a:pPr marL="0" algn="ctr" defTabSz="457200" rtl="0" eaLnBrk="1" latinLnBrk="0" hangingPunct="1"/>
                      <a:r>
                        <a:rPr lang="en-US" sz="1800" b="1" kern="1200" dirty="0">
                          <a:solidFill>
                            <a:schemeClr val="bg1"/>
                          </a:solidFill>
                          <a:latin typeface="+mn-lt"/>
                          <a:ea typeface="+mn-ea"/>
                          <a:cs typeface="+mn-cs"/>
                        </a:rPr>
                        <a:t>Unsubsidized Medical Plans</a:t>
                      </a:r>
                      <a:r>
                        <a:rPr lang="en-US" sz="1800" b="1" kern="1200" baseline="30000" dirty="0">
                          <a:solidFill>
                            <a:schemeClr val="bg1"/>
                          </a:solidFill>
                          <a:latin typeface="+mn-lt"/>
                          <a:ea typeface="+mn-ea"/>
                          <a:cs typeface="+mn-cs"/>
                        </a:rPr>
                        <a:t>2</a:t>
                      </a:r>
                    </a:p>
                  </a:txBody>
                  <a:tcPr anchor="ctr"/>
                </a:tc>
                <a:tc>
                  <a:txBody>
                    <a:bodyPr/>
                    <a:lstStyle/>
                    <a:p>
                      <a:pPr marL="0" algn="ctr" rtl="0" eaLnBrk="1" latinLnBrk="0" hangingPunct="1"/>
                      <a:r>
                        <a:rPr lang="en-US" sz="1800" b="1" kern="1200" dirty="0" err="1">
                          <a:solidFill>
                            <a:schemeClr val="bg1"/>
                          </a:solidFill>
                          <a:latin typeface="+mn-lt"/>
                          <a:ea typeface="+mn-ea"/>
                          <a:cs typeface="+mn-cs"/>
                        </a:rPr>
                        <a:t>ConnectorCare</a:t>
                      </a:r>
                      <a:r>
                        <a:rPr lang="en-US" sz="1800" b="1" kern="1200" dirty="0">
                          <a:solidFill>
                            <a:schemeClr val="bg1"/>
                          </a:solidFill>
                          <a:latin typeface="+mn-lt"/>
                          <a:ea typeface="+mn-ea"/>
                          <a:cs typeface="+mn-cs"/>
                        </a:rPr>
                        <a:t> Base Silver Medical Plans</a:t>
                      </a:r>
                      <a:r>
                        <a:rPr lang="en-US" sz="1800" b="1" kern="1200" baseline="30000" dirty="0">
                          <a:solidFill>
                            <a:schemeClr val="bg1"/>
                          </a:solidFill>
                          <a:latin typeface="+mn-lt"/>
                          <a:ea typeface="+mn-ea"/>
                          <a:cs typeface="+mn-cs"/>
                        </a:rPr>
                        <a:t>3</a:t>
                      </a:r>
                      <a:r>
                        <a:rPr lang="en-US" sz="1800" b="1" kern="1200" dirty="0">
                          <a:solidFill>
                            <a:schemeClr val="bg1"/>
                          </a:solidFill>
                          <a:latin typeface="+mn-lt"/>
                          <a:ea typeface="+mn-ea"/>
                          <a:cs typeface="+mn-cs"/>
                        </a:rPr>
                        <a:t> </a:t>
                      </a:r>
                    </a:p>
                  </a:txBody>
                  <a:tcPr anchor="ctr"/>
                </a:tc>
                <a:tc>
                  <a:txBody>
                    <a:bodyPr/>
                    <a:lstStyle/>
                    <a:p>
                      <a:pPr marL="0" algn="ctr" defTabSz="457200" rtl="0" eaLnBrk="1" latinLnBrk="0" hangingPunct="1"/>
                      <a:r>
                        <a:rPr lang="en-US" sz="1800" b="1" kern="1200" dirty="0">
                          <a:solidFill>
                            <a:schemeClr val="bg1"/>
                          </a:solidFill>
                          <a:latin typeface="+mn-lt"/>
                          <a:ea typeface="+mn-ea"/>
                          <a:cs typeface="+mn-cs"/>
                        </a:rPr>
                        <a:t>Dental Plans</a:t>
                      </a:r>
                      <a:r>
                        <a:rPr lang="en-US" sz="1800" b="1" kern="1200" baseline="30000" dirty="0">
                          <a:solidFill>
                            <a:schemeClr val="bg1"/>
                          </a:solidFill>
                          <a:latin typeface="+mn-lt"/>
                          <a:ea typeface="+mn-ea"/>
                          <a:cs typeface="+mn-cs"/>
                        </a:rPr>
                        <a:t>4</a:t>
                      </a:r>
                      <a:endParaRPr lang="en-US" sz="1800" b="1" kern="1200" dirty="0">
                        <a:solidFill>
                          <a:schemeClr val="bg1"/>
                        </a:solidFill>
                        <a:latin typeface="+mn-lt"/>
                        <a:ea typeface="+mn-ea"/>
                        <a:cs typeface="+mn-cs"/>
                      </a:endParaRPr>
                    </a:p>
                  </a:txBody>
                  <a:tcPr anchor="ctr"/>
                </a:tc>
                <a:extLst>
                  <a:ext uri="{0D108BD9-81ED-4DB2-BD59-A6C34878D82A}">
                    <a16:rowId xmlns:a16="http://schemas.microsoft.com/office/drawing/2014/main" val="4120509496"/>
                  </a:ext>
                </a:extLst>
              </a:tr>
              <a:tr h="4894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 of members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rPr>
                        <a:t> </a:t>
                      </a:r>
                      <a:r>
                        <a:rPr lang="en-US" sz="1800" b="1" kern="1200" dirty="0">
                          <a:solidFill>
                            <a:schemeClr val="tx1"/>
                          </a:solidFill>
                          <a:latin typeface="+mn-lt"/>
                          <a:ea typeface="+mn-ea"/>
                          <a:cs typeface="+mn-cs"/>
                        </a:rPr>
                        <a:t>Merged Market Total</a:t>
                      </a:r>
                      <a:r>
                        <a:rPr lang="en-US" sz="1800" b="1" kern="1200" baseline="30000" dirty="0">
                          <a:solidFill>
                            <a:schemeClr val="tx1"/>
                          </a:solidFill>
                          <a:latin typeface="+mn-lt"/>
                          <a:ea typeface="+mn-ea"/>
                          <a:cs typeface="+mn-cs"/>
                        </a:rPr>
                        <a:t>1</a:t>
                      </a:r>
                      <a:endParaRPr lang="en-US" sz="1800" b="1" kern="1200" dirty="0">
                        <a:solidFill>
                          <a:schemeClr val="tx1"/>
                        </a:solidFill>
                        <a:latin typeface="+mn-lt"/>
                        <a:ea typeface="+mn-ea"/>
                        <a:cs typeface="+mn-cs"/>
                      </a:endParaRPr>
                    </a:p>
                  </a:txBody>
                  <a:tcPr anchor="ctr"/>
                </a:tc>
                <a:tc>
                  <a:txBody>
                    <a:bodyPr/>
                    <a:lstStyle/>
                    <a:p>
                      <a:pPr lvl="0" algn="ctr">
                        <a:buNone/>
                      </a:pPr>
                      <a:r>
                        <a:rPr lang="en-US" sz="1800" b="0" i="0" u="none" strike="noStrike" baseline="0" noProof="0" dirty="0">
                          <a:solidFill>
                            <a:srgbClr val="000000"/>
                          </a:solidFill>
                          <a:latin typeface="Franklin Gothic Book"/>
                        </a:rPr>
                        <a:t>55,698 </a:t>
                      </a:r>
                      <a:r>
                        <a:rPr lang="en-US" sz="1800" baseline="0" dirty="0">
                          <a:solidFill>
                            <a:schemeClr val="tx1"/>
                          </a:solidFill>
                          <a:latin typeface="Franklin Gothic Book"/>
                        </a:rPr>
                        <a:t>members</a:t>
                      </a:r>
                      <a:r>
                        <a:rPr lang="en-US" sz="1800" baseline="30000" dirty="0">
                          <a:solidFill>
                            <a:schemeClr val="tx1"/>
                          </a:solidFill>
                          <a:latin typeface="Franklin Gothic Book"/>
                        </a:rPr>
                        <a:t>5</a:t>
                      </a:r>
                      <a:endParaRPr lang="en-US" sz="1800" dirty="0">
                        <a:solidFill>
                          <a:schemeClr val="tx1"/>
                        </a:solidFill>
                        <a:latin typeface="Franklin Gothic Book"/>
                      </a:endParaRPr>
                    </a:p>
                  </a:txBody>
                  <a:tcPr anchor="ctr"/>
                </a:tc>
                <a:tc>
                  <a:txBody>
                    <a:bodyPr/>
                    <a:lstStyle/>
                    <a:p>
                      <a:pPr algn="ctr"/>
                      <a:r>
                        <a:rPr lang="en-US" sz="1800" baseline="0" dirty="0">
                          <a:solidFill>
                            <a:schemeClr val="tx1"/>
                          </a:solidFill>
                          <a:latin typeface="Franklin Gothic Book"/>
                        </a:rPr>
                        <a:t>328,609 members</a:t>
                      </a:r>
                      <a:endParaRPr lang="en-US" sz="1800" dirty="0">
                        <a:solidFill>
                          <a:schemeClr val="tx1"/>
                        </a:solidFill>
                        <a:latin typeface="Franklin Gothic Book"/>
                      </a:endParaRPr>
                    </a:p>
                  </a:txBody>
                  <a:tcPr anchor="ctr"/>
                </a:tc>
                <a:tc>
                  <a:txBody>
                    <a:bodyPr/>
                    <a:lstStyle/>
                    <a:p>
                      <a:pPr algn="ctr"/>
                      <a:r>
                        <a:rPr lang="en-US" sz="1800" baseline="0" dirty="0">
                          <a:solidFill>
                            <a:schemeClr val="tx1"/>
                          </a:solidFill>
                          <a:latin typeface="Franklin Gothic Book"/>
                        </a:rPr>
                        <a:t>178,654 members</a:t>
                      </a:r>
                      <a:endParaRPr lang="en-US" sz="1800" dirty="0">
                        <a:solidFill>
                          <a:schemeClr val="tx1"/>
                        </a:solidFill>
                        <a:latin typeface="Franklin Gothic Book"/>
                      </a:endParaRPr>
                    </a:p>
                  </a:txBody>
                  <a:tcPr anchor="ctr"/>
                </a:tc>
                <a:extLst>
                  <a:ext uri="{0D108BD9-81ED-4DB2-BD59-A6C34878D82A}">
                    <a16:rowId xmlns:a16="http://schemas.microsoft.com/office/drawing/2014/main" val="3889899316"/>
                  </a:ext>
                </a:extLst>
              </a:tr>
              <a:tr h="4894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ヒラギノ角ゴ ProN W3" charset="0"/>
                          <a:cs typeface="ヒラギノ角ゴ ProN W3" charset="0"/>
                          <a:sym typeface="Gill Sans"/>
                        </a:rPr>
                        <a:t>Rate Increase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ヒラギノ角ゴ ProN W3" charset="0"/>
                          <a:cs typeface="ヒラギノ角ゴ ProN W3" charset="0"/>
                          <a:sym typeface="Gill Sans"/>
                        </a:rPr>
                        <a:t>11.5%</a:t>
                      </a:r>
                      <a:endPar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ヒラギノ角ゴ ProN W3" charset="0"/>
                        <a:cs typeface="ヒラギノ角ゴ ProN W3" charset="0"/>
                        <a:sym typeface="Gill San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ヒラギノ角ゴ ProN W3" charset="0"/>
                          <a:cs typeface="ヒラギノ角ゴ ProN W3" charset="0"/>
                          <a:sym typeface="Gill Sans"/>
                        </a:rPr>
                        <a:t>13.7%</a:t>
                      </a:r>
                      <a:endPar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ヒラギノ角ゴ ProN W3" charset="0"/>
                        <a:cs typeface="ヒラギノ角ゴ ProN W3" charset="0"/>
                        <a:sym typeface="Gill San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ヒラギノ角ゴ ProN W3" charset="0"/>
                          <a:cs typeface="ヒラギノ角ゴ ProN W3" charset="0"/>
                          <a:sym typeface="Gill Sans"/>
                        </a:rPr>
                        <a:t>12.4%</a:t>
                      </a:r>
                      <a:endPar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ヒラギノ角ゴ ProN W3" charset="0"/>
                        <a:cs typeface="ヒラギノ角ゴ ProN W3" charset="0"/>
                        <a:sym typeface="Gill San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ヒラギノ角ゴ ProN W3" charset="0"/>
                          <a:cs typeface="ヒラギノ角ゴ ProN W3" charset="0"/>
                          <a:sym typeface="Gill Sans"/>
                        </a:rPr>
                        <a:t>5.6%</a:t>
                      </a:r>
                      <a:endPar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ヒラギノ角ゴ ProN W3" charset="0"/>
                        <a:cs typeface="ヒラギノ角ゴ ProN W3" charset="0"/>
                        <a:sym typeface="Gill Sans"/>
                      </a:endParaRPr>
                    </a:p>
                  </a:txBody>
                  <a:tcPr anchor="ctr"/>
                </a:tc>
                <a:extLst>
                  <a:ext uri="{0D108BD9-81ED-4DB2-BD59-A6C34878D82A}">
                    <a16:rowId xmlns:a16="http://schemas.microsoft.com/office/drawing/2014/main" val="1186652351"/>
                  </a:ext>
                </a:extLst>
              </a:tr>
            </a:tbl>
          </a:graphicData>
        </a:graphic>
      </p:graphicFrame>
      <p:sp>
        <p:nvSpPr>
          <p:cNvPr id="10" name="Rectangle 9">
            <a:extLst>
              <a:ext uri="{FF2B5EF4-FFF2-40B4-BE49-F238E27FC236}">
                <a16:creationId xmlns:a16="http://schemas.microsoft.com/office/drawing/2014/main" id="{57B3A97B-25E5-9F11-87AA-8D1779B5ACF9}"/>
              </a:ext>
            </a:extLst>
          </p:cNvPr>
          <p:cNvSpPr/>
          <p:nvPr/>
        </p:nvSpPr>
        <p:spPr>
          <a:xfrm>
            <a:off x="914396" y="5168042"/>
            <a:ext cx="10363197" cy="707886"/>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30000" noProof="0" dirty="0">
                <a:ln>
                  <a:noFill/>
                </a:ln>
                <a:solidFill>
                  <a:srgbClr val="000000"/>
                </a:solidFill>
                <a:effectLst/>
                <a:uLnTx/>
                <a:uFillTx/>
                <a:latin typeface="Franklin Gothic Book"/>
                <a:ea typeface="+mn-ea"/>
                <a:cs typeface="+mn-cs"/>
                <a:sym typeface="Gill Sans"/>
              </a:rPr>
              <a:t>1</a:t>
            </a:r>
            <a:r>
              <a:rPr kumimoji="0" lang="en-US" sz="800" b="0" i="1" u="none" strike="noStrike" kern="1200" cap="none" spc="0" normalizeH="0" baseline="0" noProof="0" dirty="0">
                <a:ln>
                  <a:noFill/>
                </a:ln>
                <a:solidFill>
                  <a:srgbClr val="000000"/>
                </a:solidFill>
                <a:effectLst/>
                <a:uLnTx/>
                <a:uFillTx/>
                <a:latin typeface="Franklin Gothic Book"/>
                <a:ea typeface="+mn-ea"/>
                <a:cs typeface="+mn-cs"/>
                <a:sym typeface="Gill Sans"/>
              </a:rPr>
              <a:t> For 2026, the total Division of Insurance merged market enrollment-weighted base rate change without member aging for 2025 non-group and Q1 2025 small group, inclusive of the Health Connector, is </a:t>
            </a:r>
            <a:r>
              <a:rPr kumimoji="0" lang="en-US" sz="800" b="0" i="1" u="none" strike="noStrike" kern="1200" cap="none" spc="0" normalizeH="0" baseline="0" noProof="0" dirty="0">
                <a:ln>
                  <a:noFill/>
                </a:ln>
                <a:solidFill>
                  <a:srgbClr val="000000"/>
                </a:solidFill>
                <a:effectLst/>
                <a:uLnTx/>
                <a:uFillTx/>
                <a:latin typeface="Franklin Gothic Book"/>
                <a:ea typeface="+mn-ea"/>
                <a:cs typeface="+mn-cs"/>
              </a:rPr>
              <a:t>11.5</a:t>
            </a:r>
            <a:r>
              <a:rPr kumimoji="0" lang="en-US" sz="800" b="0" i="1" u="none" strike="noStrike" kern="1200" cap="none" spc="0" normalizeH="0" baseline="0" noProof="0" dirty="0">
                <a:ln>
                  <a:noFill/>
                </a:ln>
                <a:solidFill>
                  <a:srgbClr val="000000"/>
                </a:solidFill>
                <a:effectLst/>
                <a:uLnTx/>
                <a:uFillTx/>
                <a:latin typeface="Franklin Gothic Book"/>
                <a:ea typeface="+mn-ea"/>
                <a:cs typeface="+mn-cs"/>
                <a:sym typeface="Gill San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30000" noProof="0" dirty="0">
                <a:ln>
                  <a:noFill/>
                </a:ln>
                <a:solidFill>
                  <a:srgbClr val="000000"/>
                </a:solidFill>
                <a:effectLst/>
                <a:uLnTx/>
                <a:uFillTx/>
                <a:latin typeface="Franklin Gothic Book"/>
                <a:ea typeface="+mn-ea"/>
                <a:cs typeface="+mn-cs"/>
                <a:sym typeface="Gill Sans"/>
              </a:rPr>
              <a:t>2 </a:t>
            </a:r>
            <a:r>
              <a:rPr kumimoji="0" lang="en-US" sz="800" b="0" i="1" u="none" strike="noStrike" kern="1200" cap="none" spc="0" normalizeH="0" baseline="0" noProof="0" dirty="0">
                <a:ln>
                  <a:noFill/>
                </a:ln>
                <a:solidFill>
                  <a:srgbClr val="000000"/>
                </a:solidFill>
                <a:effectLst/>
                <a:uLnTx/>
                <a:uFillTx/>
                <a:latin typeface="Franklin Gothic Book"/>
                <a:ea typeface="+mn-ea"/>
                <a:cs typeface="+mn-cs"/>
                <a:sym typeface="Gill Sans"/>
              </a:rPr>
              <a:t>Enrollment-weighted non-group premium change without member aging , assumes mapping to 2026 renewal plan </a:t>
            </a:r>
            <a:endParaRPr kumimoji="0" lang="en-US" sz="800" b="0" i="1"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sym typeface="Gill San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30000" noProof="0" dirty="0">
                <a:ln>
                  <a:noFill/>
                </a:ln>
                <a:solidFill>
                  <a:srgbClr val="000000"/>
                </a:solidFill>
                <a:effectLst/>
                <a:uLnTx/>
                <a:uFillTx/>
                <a:latin typeface="Franklin Gothic Book"/>
                <a:ea typeface="+mn-ea"/>
                <a:cs typeface="+mn-cs"/>
                <a:sym typeface="Gill Sans"/>
              </a:rPr>
              <a:t>3</a:t>
            </a:r>
            <a:r>
              <a:rPr kumimoji="0" lang="en-US" sz="800" b="0" i="1" u="none" strike="noStrike" kern="1200" cap="none" spc="0" normalizeH="0" baseline="0" noProof="0" dirty="0">
                <a:ln>
                  <a:noFill/>
                </a:ln>
                <a:solidFill>
                  <a:srgbClr val="000000"/>
                </a:solidFill>
                <a:effectLst/>
                <a:uLnTx/>
                <a:uFillTx/>
                <a:latin typeface="Franklin Gothic Book"/>
                <a:ea typeface="+mn-ea"/>
                <a:cs typeface="+mn-cs"/>
                <a:sym typeface="Gill Sans"/>
              </a:rPr>
              <a:t> Enrollment-weighted non-group premium change from 2025 base silver plan to 2026 base silver plan without member aging; premium increases not directly reflected in </a:t>
            </a:r>
            <a:r>
              <a:rPr kumimoji="0" lang="en-US" sz="800" b="0" i="1" u="none" strike="noStrike" kern="1200" cap="none" spc="0" normalizeH="0" baseline="0" noProof="0" dirty="0" err="1">
                <a:ln>
                  <a:noFill/>
                </a:ln>
                <a:solidFill>
                  <a:srgbClr val="000000"/>
                </a:solidFill>
                <a:effectLst/>
                <a:uLnTx/>
                <a:uFillTx/>
                <a:latin typeface="Franklin Gothic Book"/>
                <a:ea typeface="+mn-ea"/>
                <a:cs typeface="+mn-cs"/>
                <a:sym typeface="Gill Sans"/>
              </a:rPr>
              <a:t>ConnectorCare</a:t>
            </a:r>
            <a:r>
              <a:rPr kumimoji="0" lang="en-US" sz="800" b="0" i="1" u="none" strike="noStrike" kern="1200" cap="none" spc="0" normalizeH="0" baseline="0" noProof="0" dirty="0">
                <a:ln>
                  <a:noFill/>
                </a:ln>
                <a:solidFill>
                  <a:srgbClr val="000000"/>
                </a:solidFill>
                <a:effectLst/>
                <a:uLnTx/>
                <a:uFillTx/>
                <a:latin typeface="Franklin Gothic Book"/>
                <a:ea typeface="+mn-ea"/>
                <a:cs typeface="+mn-cs"/>
                <a:sym typeface="Gill Sans"/>
              </a:rPr>
              <a:t> enrollee contributions. </a:t>
            </a:r>
            <a:endParaRPr kumimoji="0" lang="en-US" sz="800" b="0" i="1"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30000" noProof="0" dirty="0">
                <a:ln>
                  <a:noFill/>
                </a:ln>
                <a:solidFill>
                  <a:srgbClr val="000000"/>
                </a:solidFill>
                <a:effectLst/>
                <a:uLnTx/>
                <a:uFillTx/>
                <a:latin typeface="Franklin Gothic Book"/>
                <a:ea typeface="+mn-ea"/>
                <a:cs typeface="+mn-cs"/>
                <a:sym typeface="Gill Sans"/>
              </a:rPr>
              <a:t>4</a:t>
            </a:r>
            <a:r>
              <a:rPr kumimoji="0" lang="en-US" sz="800" b="0" i="1" u="none" strike="noStrike" kern="1200" cap="none" spc="0" normalizeH="0" baseline="0" noProof="0" dirty="0">
                <a:ln>
                  <a:noFill/>
                </a:ln>
                <a:solidFill>
                  <a:srgbClr val="000000"/>
                </a:solidFill>
                <a:effectLst/>
                <a:uLnTx/>
                <a:uFillTx/>
                <a:latin typeface="Franklin Gothic Book"/>
                <a:ea typeface="+mn-ea"/>
                <a:cs typeface="+mn-cs"/>
                <a:sym typeface="Gill Sans"/>
              </a:rPr>
              <a:t> Enrollment-weighted non-group average premiums without member aging</a:t>
            </a:r>
            <a:endParaRPr kumimoji="0" lang="en-US" sz="800" b="0" i="1"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30000" noProof="0" dirty="0">
                <a:ln>
                  <a:noFill/>
                </a:ln>
                <a:solidFill>
                  <a:srgbClr val="000000"/>
                </a:solidFill>
                <a:effectLst/>
                <a:uLnTx/>
                <a:uFillTx/>
                <a:latin typeface="Franklin Gothic Book"/>
                <a:ea typeface="+mn-ea"/>
                <a:cs typeface="+mn-cs"/>
                <a:sym typeface="Gill Sans"/>
              </a:rPr>
              <a:t>5</a:t>
            </a:r>
            <a:r>
              <a:rPr kumimoji="0" lang="en-US" sz="800" b="0" i="1" u="none" strike="noStrike" kern="1200" cap="none" spc="0" normalizeH="0" baseline="0" noProof="0" dirty="0">
                <a:ln>
                  <a:noFill/>
                </a:ln>
                <a:solidFill>
                  <a:srgbClr val="000000"/>
                </a:solidFill>
                <a:effectLst/>
                <a:uLnTx/>
                <a:uFillTx/>
                <a:latin typeface="Franklin Gothic Book"/>
                <a:ea typeface="+mn-ea"/>
                <a:cs typeface="+mn-cs"/>
                <a:sym typeface="Gill Sans"/>
              </a:rPr>
              <a:t> Enrollment data as of September 2025, including PT1 and PT3D</a:t>
            </a:r>
            <a:endParaRPr kumimoji="0" lang="en-US" sz="800" b="0" i="1"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sym typeface="Gill Sans"/>
            </a:endParaRPr>
          </a:p>
        </p:txBody>
      </p:sp>
      <p:sp>
        <p:nvSpPr>
          <p:cNvPr id="2" name="Slide Number Placeholder 1">
            <a:extLst>
              <a:ext uri="{FF2B5EF4-FFF2-40B4-BE49-F238E27FC236}">
                <a16:creationId xmlns:a16="http://schemas.microsoft.com/office/drawing/2014/main" id="{B3280693-FA93-F9F9-89D7-BBE252927CB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CCFDEA-7B16-4160-AE06-BD6979294D16}" type="slidenum">
              <a:rPr kumimoji="0" lang="en-US" sz="1200" b="0" i="0" u="none" strike="noStrike" kern="1200" cap="none" spc="0" normalizeH="0" baseline="0" noProof="0" smtClean="0">
                <a:ln>
                  <a:noFill/>
                </a:ln>
                <a:solidFill>
                  <a:srgbClr val="006494"/>
                </a:solidFill>
                <a:effectLst/>
                <a:uLnTx/>
                <a:uFillTx/>
                <a:latin typeface="Franklin Gothic Book" panose="020B0503020102020204"/>
                <a:ea typeface="+mn-ea"/>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a:ln>
                <a:noFill/>
              </a:ln>
              <a:solidFill>
                <a:srgbClr val="006494"/>
              </a:solidFill>
              <a:effectLst/>
              <a:uLnTx/>
              <a:uFillTx/>
              <a:latin typeface="Franklin Gothic Book" panose="020B0503020102020204"/>
              <a:ea typeface="+mn-ea"/>
              <a:cs typeface="+mn-cs"/>
              <a:sym typeface="Gill Sans"/>
            </a:endParaRPr>
          </a:p>
        </p:txBody>
      </p:sp>
    </p:spTree>
    <p:custDataLst>
      <p:tags r:id="rId1"/>
    </p:custDataLst>
    <p:extLst>
      <p:ext uri="{BB962C8B-B14F-4D97-AF65-F5344CB8AC3E}">
        <p14:creationId xmlns:p14="http://schemas.microsoft.com/office/powerpoint/2010/main" val="2589937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0072-B4FC-FA14-D049-A50267606852}"/>
              </a:ext>
            </a:extLst>
          </p:cNvPr>
          <p:cNvSpPr>
            <a:spLocks noGrp="1"/>
          </p:cNvSpPr>
          <p:nvPr>
            <p:ph type="title"/>
          </p:nvPr>
        </p:nvSpPr>
        <p:spPr/>
        <p:txBody>
          <a:bodyPr/>
          <a:lstStyle/>
          <a:p>
            <a:r>
              <a:rPr lang="en-US" b="0">
                <a:latin typeface="Franklin Gothic Medium"/>
              </a:rPr>
              <a:t>Changes to GLP 1 Drugs</a:t>
            </a:r>
            <a:endParaRPr lang="en-US" b="0"/>
          </a:p>
        </p:txBody>
      </p:sp>
      <p:sp>
        <p:nvSpPr>
          <p:cNvPr id="3" name="Content Placeholder 2">
            <a:extLst>
              <a:ext uri="{FF2B5EF4-FFF2-40B4-BE49-F238E27FC236}">
                <a16:creationId xmlns:a16="http://schemas.microsoft.com/office/drawing/2014/main" id="{ADA178E0-8CC9-512E-2030-3F5CEB3B6DFF}"/>
              </a:ext>
            </a:extLst>
          </p:cNvPr>
          <p:cNvSpPr>
            <a:spLocks noGrp="1"/>
          </p:cNvSpPr>
          <p:nvPr>
            <p:ph idx="13"/>
          </p:nvPr>
        </p:nvSpPr>
        <p:spPr/>
        <p:txBody>
          <a:bodyPr/>
          <a:lstStyle/>
          <a:p>
            <a:pPr marL="12700">
              <a:spcBef>
                <a:spcPts val="940"/>
              </a:spcBef>
              <a:tabLst>
                <a:tab pos="355600" algn="l"/>
              </a:tabLst>
            </a:pPr>
            <a:r>
              <a:rPr lang="en-US" dirty="0">
                <a:solidFill>
                  <a:srgbClr val="585858"/>
                </a:solidFill>
                <a:latin typeface="Franklin Gothic Demi"/>
              </a:rPr>
              <a:t>All Health Connector carriers will no longer cover GLP-1 drugs for the diagnosis of obesity. </a:t>
            </a:r>
          </a:p>
          <a:p>
            <a:pPr marL="12700">
              <a:spcBef>
                <a:spcPts val="940"/>
              </a:spcBef>
              <a:tabLst>
                <a:tab pos="355600" algn="l"/>
              </a:tabLst>
            </a:pPr>
            <a:r>
              <a:rPr lang="en-US" sz="2400" dirty="0">
                <a:solidFill>
                  <a:srgbClr val="585858"/>
                </a:solidFill>
                <a:latin typeface="Franklin Gothic Book"/>
              </a:rPr>
              <a:t>Carriers are sending notices to members to inform them that while these drugs may be covered for some diagnoses according to the carrier’s coverage policies, they will not be covered for a diagnosis of obesity as of January 1st, 2026.</a:t>
            </a:r>
          </a:p>
        </p:txBody>
      </p:sp>
      <p:sp>
        <p:nvSpPr>
          <p:cNvPr id="5" name="Slide Number Placeholder 4">
            <a:extLst>
              <a:ext uri="{FF2B5EF4-FFF2-40B4-BE49-F238E27FC236}">
                <a16:creationId xmlns:a16="http://schemas.microsoft.com/office/drawing/2014/main" id="{C5E7918E-FAD5-278F-EC38-B60EBD4336A6}"/>
              </a:ext>
              <a:ext uri="{C183D7F6-B498-43B3-948B-1728B52AA6E4}">
                <adec:decorative xmlns:adec="http://schemas.microsoft.com/office/drawing/2017/decorative" val="1"/>
              </a:ext>
            </a:extLst>
          </p:cNvPr>
          <p:cNvSpPr>
            <a:spLocks noGrp="1"/>
          </p:cNvSpPr>
          <p:nvPr>
            <p:ph type="sldNum" sz="quarter" idx="12"/>
          </p:nvPr>
        </p:nvSpPr>
        <p:spPr/>
        <p:txBody>
          <a:bodyPr/>
          <a:lstStyle/>
          <a:p>
            <a:fld id="{627CA14E-5EDD-4C5C-B4B2-BE16B502D62B}" type="slidenum">
              <a:rPr lang="en-US" smtClean="0"/>
              <a:pPr/>
              <a:t>16</a:t>
            </a:fld>
            <a:endParaRPr lang="en-US"/>
          </a:p>
        </p:txBody>
      </p:sp>
    </p:spTree>
    <p:custDataLst>
      <p:tags r:id="rId1"/>
    </p:custDataLst>
    <p:extLst>
      <p:ext uri="{BB962C8B-B14F-4D97-AF65-F5344CB8AC3E}">
        <p14:creationId xmlns:p14="http://schemas.microsoft.com/office/powerpoint/2010/main" val="2295851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6EFDCA-0222-D39E-D091-9661ACEBA778}"/>
              </a:ext>
            </a:extLst>
          </p:cNvPr>
          <p:cNvSpPr>
            <a:spLocks noGrp="1"/>
          </p:cNvSpPr>
          <p:nvPr>
            <p:ph type="title"/>
          </p:nvPr>
        </p:nvSpPr>
        <p:spPr/>
        <p:txBody>
          <a:bodyPr>
            <a:normAutofit fontScale="90000"/>
          </a:bodyPr>
          <a:lstStyle/>
          <a:p>
            <a:r>
              <a:rPr lang="en-US" dirty="0"/>
              <a:t>Unsubsidized Non-Group Premium Changes</a:t>
            </a:r>
          </a:p>
        </p:txBody>
      </p:sp>
      <p:sp>
        <p:nvSpPr>
          <p:cNvPr id="4" name="Content Placeholder 3">
            <a:extLst>
              <a:ext uri="{FF2B5EF4-FFF2-40B4-BE49-F238E27FC236}">
                <a16:creationId xmlns:a16="http://schemas.microsoft.com/office/drawing/2014/main" id="{3BFAAB60-A35F-C818-B3EC-CCF0B0EB331A}"/>
              </a:ext>
            </a:extLst>
          </p:cNvPr>
          <p:cNvSpPr>
            <a:spLocks noGrp="1"/>
          </p:cNvSpPr>
          <p:nvPr>
            <p:ph sz="quarter" idx="4294967295"/>
          </p:nvPr>
        </p:nvSpPr>
        <p:spPr>
          <a:xfrm>
            <a:off x="989771" y="1309607"/>
            <a:ext cx="9591675" cy="4200525"/>
          </a:xfrm>
        </p:spPr>
        <p:txBody>
          <a:bodyPr/>
          <a:lstStyle/>
          <a:p>
            <a:pPr marL="0" indent="0">
              <a:buNone/>
            </a:pPr>
            <a:r>
              <a:rPr lang="en-US" b="1" dirty="0">
                <a:solidFill>
                  <a:schemeClr val="accent1"/>
                </a:solidFill>
              </a:rPr>
              <a:t>Unsubsidized non-group members will experience an average 13.7 percent increase before aging.</a:t>
            </a:r>
          </a:p>
        </p:txBody>
      </p:sp>
      <p:sp>
        <p:nvSpPr>
          <p:cNvPr id="6" name="TextBox 5">
            <a:extLst>
              <a:ext uri="{FF2B5EF4-FFF2-40B4-BE49-F238E27FC236}">
                <a16:creationId xmlns:a16="http://schemas.microsoft.com/office/drawing/2014/main" id="{8B041F32-2065-5DAE-8D2B-A16CC0ACAB89}"/>
              </a:ext>
            </a:extLst>
          </p:cNvPr>
          <p:cNvSpPr txBox="1"/>
          <p:nvPr/>
        </p:nvSpPr>
        <p:spPr>
          <a:xfrm>
            <a:off x="914399" y="2166934"/>
            <a:ext cx="103632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Franklin Gothic Book"/>
                <a:ea typeface="+mn-ea"/>
                <a:cs typeface="+mn-cs"/>
                <a:sym typeface="Gill Sans"/>
              </a:rPr>
              <a:t>Unsubsidized Average Changes in Premium by Tier, before Subsidies: 2025 to 2026 </a:t>
            </a:r>
            <a:r>
              <a:rPr kumimoji="0" lang="en-US" sz="1400" b="1" i="0" u="none" strike="noStrike" kern="1200" cap="none" spc="0" normalizeH="0" baseline="30000" noProof="0" dirty="0">
                <a:ln>
                  <a:noFill/>
                </a:ln>
                <a:solidFill>
                  <a:srgbClr val="000000"/>
                </a:solidFill>
                <a:effectLst/>
                <a:uLnTx/>
                <a:uFillTx/>
                <a:latin typeface="Franklin Gothic Book" panose="020B0503020102020204" pitchFamily="34" charset="0"/>
                <a:ea typeface="+mn-ea"/>
                <a:cs typeface="+mn-cs"/>
                <a:sym typeface="Gill Sans"/>
              </a:rPr>
              <a:t>1,2</a:t>
            </a:r>
            <a:endParaRPr kumimoji="0" lang="en-US" sz="1400" b="1"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sym typeface="Gill Sans"/>
            </a:endParaRPr>
          </a:p>
        </p:txBody>
      </p:sp>
      <p:graphicFrame>
        <p:nvGraphicFramePr>
          <p:cNvPr id="8" name="Table 7">
            <a:extLst>
              <a:ext uri="{FF2B5EF4-FFF2-40B4-BE49-F238E27FC236}">
                <a16:creationId xmlns:a16="http://schemas.microsoft.com/office/drawing/2014/main" id="{B48C75C5-C478-6E17-8C60-7FC6E7E9EEF9}"/>
              </a:ext>
            </a:extLst>
          </p:cNvPr>
          <p:cNvGraphicFramePr>
            <a:graphicFrameLocks noGrp="1"/>
          </p:cNvGraphicFramePr>
          <p:nvPr>
            <p:extLst>
              <p:ext uri="{D42A27DB-BD31-4B8C-83A1-F6EECF244321}">
                <p14:modId xmlns:p14="http://schemas.microsoft.com/office/powerpoint/2010/main" val="3130605251"/>
              </p:ext>
            </p:extLst>
          </p:nvPr>
        </p:nvGraphicFramePr>
        <p:xfrm>
          <a:off x="914399" y="2551108"/>
          <a:ext cx="10363201" cy="3072639"/>
        </p:xfrm>
        <a:graphic>
          <a:graphicData uri="http://schemas.openxmlformats.org/drawingml/2006/table">
            <a:tbl>
              <a:tblPr firstRow="1" bandRow="1">
                <a:tableStyleId>{5C22544A-7EE6-4342-B048-85BDC9FD1C3A}</a:tableStyleId>
              </a:tblPr>
              <a:tblGrid>
                <a:gridCol w="2514601">
                  <a:extLst>
                    <a:ext uri="{9D8B030D-6E8A-4147-A177-3AD203B41FA5}">
                      <a16:colId xmlns:a16="http://schemas.microsoft.com/office/drawing/2014/main" val="1114740136"/>
                    </a:ext>
                  </a:extLst>
                </a:gridCol>
                <a:gridCol w="1570383">
                  <a:extLst>
                    <a:ext uri="{9D8B030D-6E8A-4147-A177-3AD203B41FA5}">
                      <a16:colId xmlns:a16="http://schemas.microsoft.com/office/drawing/2014/main" val="1647654783"/>
                    </a:ext>
                  </a:extLst>
                </a:gridCol>
                <a:gridCol w="1212574">
                  <a:extLst>
                    <a:ext uri="{9D8B030D-6E8A-4147-A177-3AD203B41FA5}">
                      <a16:colId xmlns:a16="http://schemas.microsoft.com/office/drawing/2014/main" val="4232810916"/>
                    </a:ext>
                  </a:extLst>
                </a:gridCol>
                <a:gridCol w="1212573">
                  <a:extLst>
                    <a:ext uri="{9D8B030D-6E8A-4147-A177-3AD203B41FA5}">
                      <a16:colId xmlns:a16="http://schemas.microsoft.com/office/drawing/2014/main" val="2454356507"/>
                    </a:ext>
                  </a:extLst>
                </a:gridCol>
                <a:gridCol w="1242392">
                  <a:extLst>
                    <a:ext uri="{9D8B030D-6E8A-4147-A177-3AD203B41FA5}">
                      <a16:colId xmlns:a16="http://schemas.microsoft.com/office/drawing/2014/main" val="3008727515"/>
                    </a:ext>
                  </a:extLst>
                </a:gridCol>
                <a:gridCol w="1431235">
                  <a:extLst>
                    <a:ext uri="{9D8B030D-6E8A-4147-A177-3AD203B41FA5}">
                      <a16:colId xmlns:a16="http://schemas.microsoft.com/office/drawing/2014/main" val="2904766738"/>
                    </a:ext>
                  </a:extLst>
                </a:gridCol>
                <a:gridCol w="1179443">
                  <a:extLst>
                    <a:ext uri="{9D8B030D-6E8A-4147-A177-3AD203B41FA5}">
                      <a16:colId xmlns:a16="http://schemas.microsoft.com/office/drawing/2014/main" val="3182602966"/>
                    </a:ext>
                  </a:extLst>
                </a:gridCol>
              </a:tblGrid>
              <a:tr h="640080">
                <a:tc>
                  <a:txBody>
                    <a:bodyPr/>
                    <a:lstStyle/>
                    <a:p>
                      <a:pPr marL="0" algn="ctr" defTabSz="457200" rtl="0" eaLnBrk="1" fontAlgn="ctr" latinLnBrk="0" hangingPunct="1"/>
                      <a:r>
                        <a:rPr lang="en-US" sz="1800" b="1" kern="1200" dirty="0">
                          <a:solidFill>
                            <a:schemeClr val="bg1"/>
                          </a:solidFill>
                          <a:latin typeface="Franklin Gothic Book" panose="020B0503020102020204" pitchFamily="34" charset="0"/>
                          <a:ea typeface="+mn-ea"/>
                          <a:cs typeface="+mn-cs"/>
                        </a:rPr>
                        <a:t>Unsub Average Premium Changes By Metallic Tier</a:t>
                      </a:r>
                    </a:p>
                  </a:txBody>
                  <a:tcPr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algn="ctr" defTabSz="457200" rtl="0" eaLnBrk="1" fontAlgn="ctr" latinLnBrk="0" hangingPunct="1"/>
                      <a:r>
                        <a:rPr lang="en-US" sz="1800" b="1" kern="1200" dirty="0">
                          <a:solidFill>
                            <a:schemeClr val="tx1"/>
                          </a:solidFill>
                          <a:latin typeface="Franklin Gothic Book"/>
                          <a:ea typeface="+mn-ea"/>
                          <a:cs typeface="+mn-cs"/>
                        </a:rPr>
                        <a:t>Platinum</a:t>
                      </a:r>
                    </a:p>
                  </a:txBody>
                  <a:tcPr marR="0" marT="0" marB="0" anchor="ctr">
                    <a:lnL w="12700" cmpd="sng">
                      <a:noFill/>
                    </a:lnL>
                    <a:solidFill>
                      <a:schemeClr val="bg1">
                        <a:lumMod val="95000"/>
                      </a:schemeClr>
                    </a:solidFill>
                  </a:tcPr>
                </a:tc>
                <a:tc>
                  <a:txBody>
                    <a:bodyPr/>
                    <a:lstStyle/>
                    <a:p>
                      <a:pPr marL="0" algn="ctr" defTabSz="457200" rtl="0" eaLnBrk="1" fontAlgn="ctr" latinLnBrk="0" hangingPunct="1"/>
                      <a:r>
                        <a:rPr lang="en-US" sz="1800" b="1" kern="1200" dirty="0">
                          <a:solidFill>
                            <a:schemeClr val="tx1"/>
                          </a:solidFill>
                          <a:latin typeface="Franklin Gothic Book"/>
                          <a:ea typeface="+mn-ea"/>
                          <a:cs typeface="+mn-cs"/>
                        </a:rPr>
                        <a:t>Gold</a:t>
                      </a:r>
                    </a:p>
                  </a:txBody>
                  <a:tcPr marR="0" marT="0" marB="0" anchor="ctr">
                    <a:solidFill>
                      <a:schemeClr val="accent6"/>
                    </a:solidFill>
                  </a:tcPr>
                </a:tc>
                <a:tc>
                  <a:txBody>
                    <a:bodyPr/>
                    <a:lstStyle/>
                    <a:p>
                      <a:pPr marL="0" indent="0" algn="ctr" defTabSz="457200" rtl="0" eaLnBrk="1" fontAlgn="ctr" latinLnBrk="0" hangingPunct="1"/>
                      <a:r>
                        <a:rPr lang="en-US" sz="1800" b="1" kern="1200" dirty="0">
                          <a:solidFill>
                            <a:schemeClr val="tx1"/>
                          </a:solidFill>
                          <a:latin typeface="Franklin Gothic Book"/>
                          <a:ea typeface="+mn-ea"/>
                          <a:cs typeface="+mn-cs"/>
                        </a:rPr>
                        <a:t>Silver</a:t>
                      </a:r>
                    </a:p>
                  </a:txBody>
                  <a:tcPr marR="0" marT="0" marB="0" anchor="ctr">
                    <a:solidFill>
                      <a:schemeClr val="bg1">
                        <a:lumMod val="65000"/>
                      </a:schemeClr>
                    </a:solidFill>
                  </a:tcPr>
                </a:tc>
                <a:tc>
                  <a:txBody>
                    <a:bodyPr/>
                    <a:lstStyle/>
                    <a:p>
                      <a:pPr marL="0" algn="ctr" defTabSz="457200" rtl="0" eaLnBrk="1" fontAlgn="ctr" latinLnBrk="0" hangingPunct="1"/>
                      <a:r>
                        <a:rPr lang="en-US" sz="1800" b="1" kern="1200" dirty="0">
                          <a:solidFill>
                            <a:schemeClr val="tx1"/>
                          </a:solidFill>
                          <a:latin typeface="Franklin Gothic Book"/>
                          <a:ea typeface="+mn-ea"/>
                          <a:cs typeface="+mn-cs"/>
                        </a:rPr>
                        <a:t>Bronze</a:t>
                      </a:r>
                    </a:p>
                  </a:txBody>
                  <a:tcPr marR="0" marT="0" marB="0" anchor="ctr">
                    <a:solidFill>
                      <a:schemeClr val="accent5"/>
                    </a:solidFill>
                  </a:tcPr>
                </a:tc>
                <a:tc>
                  <a:txBody>
                    <a:bodyPr/>
                    <a:lstStyle/>
                    <a:p>
                      <a:pPr marL="0" indent="0" algn="ctr" defTabSz="461963" rtl="0" eaLnBrk="1" fontAlgn="ctr" latinLnBrk="0" hangingPunct="1"/>
                      <a:r>
                        <a:rPr lang="en-US" sz="1800" b="1" kern="1200" dirty="0">
                          <a:solidFill>
                            <a:schemeClr val="tx1"/>
                          </a:solidFill>
                          <a:latin typeface="Franklin Gothic Book"/>
                          <a:ea typeface="+mn-ea"/>
                          <a:cs typeface="+mn-cs"/>
                        </a:rPr>
                        <a:t>Catastrophic</a:t>
                      </a:r>
                    </a:p>
                  </a:txBody>
                  <a:tcPr marR="0" marT="0" marB="0" anchor="ctr">
                    <a:solidFill>
                      <a:schemeClr val="accent2">
                        <a:lumMod val="40000"/>
                        <a:lumOff val="60000"/>
                      </a:schemeClr>
                    </a:solidFill>
                  </a:tcPr>
                </a:tc>
                <a:tc>
                  <a:txBody>
                    <a:bodyPr/>
                    <a:lstStyle/>
                    <a:p>
                      <a:pPr marL="0" indent="0" algn="ctr" defTabSz="457200" rtl="0" eaLnBrk="1" fontAlgn="ctr" latinLnBrk="0" hangingPunct="1"/>
                      <a:r>
                        <a:rPr lang="en-US" sz="1800" b="1" kern="1200" dirty="0">
                          <a:solidFill>
                            <a:schemeClr val="bg1"/>
                          </a:solidFill>
                          <a:latin typeface="Franklin Gothic Book"/>
                          <a:ea typeface="+mn-ea"/>
                          <a:cs typeface="+mn-cs"/>
                        </a:rPr>
                        <a:t>Total</a:t>
                      </a:r>
                    </a:p>
                  </a:txBody>
                  <a:tcPr marR="0" marT="0" marB="0" anchor="ctr">
                    <a:solidFill>
                      <a:schemeClr val="accent1"/>
                    </a:solidFill>
                  </a:tcPr>
                </a:tc>
                <a:extLst>
                  <a:ext uri="{0D108BD9-81ED-4DB2-BD59-A6C34878D82A}">
                    <a16:rowId xmlns:a16="http://schemas.microsoft.com/office/drawing/2014/main" val="3837518115"/>
                  </a:ext>
                </a:extLst>
              </a:tr>
              <a:tr h="487863">
                <a:tc>
                  <a:txBody>
                    <a:bodyPr/>
                    <a:lstStyle/>
                    <a:p>
                      <a:pPr marL="0" indent="0" algn="ctr" defTabSz="457200" rtl="0" eaLnBrk="1" fontAlgn="ctr" latinLnBrk="0" hangingPunct="1">
                        <a:tabLst>
                          <a:tab pos="231775" algn="l"/>
                        </a:tabLst>
                      </a:pPr>
                      <a:r>
                        <a:rPr lang="en-US" sz="1800" b="1" i="0" u="none" strike="noStrike" kern="1200" dirty="0">
                          <a:solidFill>
                            <a:schemeClr val="tx1"/>
                          </a:solidFill>
                          <a:effectLst/>
                          <a:latin typeface="Franklin Gothic Book"/>
                          <a:ea typeface="+mn-ea"/>
                          <a:cs typeface="+mn-cs"/>
                        </a:rPr>
                        <a:t>Members</a:t>
                      </a:r>
                    </a:p>
                  </a:txBody>
                  <a:tcPr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800" b="0" kern="1200" dirty="0">
                          <a:solidFill>
                            <a:schemeClr val="tx1"/>
                          </a:solidFill>
                          <a:latin typeface="Franklin Gothic Book"/>
                          <a:ea typeface="+mn-ea"/>
                          <a:cs typeface="+mn-cs"/>
                        </a:rPr>
                        <a:t>2,668</a:t>
                      </a:r>
                      <a:endParaRPr lang="en-US" sz="1800" dirty="0"/>
                    </a:p>
                  </a:txBody>
                  <a:tcPr marL="7620" marR="7620" marT="7620" marB="0" anchor="ctr">
                    <a:lnL w="12700" cmpd="sng">
                      <a:noFill/>
                    </a:lnL>
                  </a:tcPr>
                </a:tc>
                <a:tc>
                  <a:txBody>
                    <a:bodyPr/>
                    <a:lstStyle/>
                    <a:p>
                      <a:pPr algn="ctr"/>
                      <a:r>
                        <a:rPr lang="en-US" sz="1800" b="0" kern="1200" dirty="0">
                          <a:solidFill>
                            <a:schemeClr val="tx1"/>
                          </a:solidFill>
                          <a:latin typeface="Franklin Gothic Book"/>
                          <a:ea typeface="+mn-ea"/>
                          <a:cs typeface="+mn-cs"/>
                        </a:rPr>
                        <a:t>7,182</a:t>
                      </a:r>
                      <a:endParaRPr lang="en-US" sz="1800" dirty="0"/>
                    </a:p>
                  </a:txBody>
                  <a:tcPr marL="7620" marR="7620" marT="7620" marB="0" anchor="ctr"/>
                </a:tc>
                <a:tc>
                  <a:txBody>
                    <a:bodyPr/>
                    <a:lstStyle/>
                    <a:p>
                      <a:pPr algn="ctr"/>
                      <a:r>
                        <a:rPr lang="en-US" sz="1800" b="0" kern="1200" dirty="0">
                          <a:solidFill>
                            <a:schemeClr val="tx1"/>
                          </a:solidFill>
                          <a:latin typeface="Franklin Gothic Book"/>
                          <a:ea typeface="+mn-ea"/>
                          <a:cs typeface="+mn-cs"/>
                        </a:rPr>
                        <a:t>19,334</a:t>
                      </a:r>
                      <a:endParaRPr lang="en-US" sz="1800" dirty="0"/>
                    </a:p>
                  </a:txBody>
                  <a:tcPr marL="7620" marR="7620" marT="7620" marB="0" anchor="ctr"/>
                </a:tc>
                <a:tc>
                  <a:txBody>
                    <a:bodyPr/>
                    <a:lstStyle/>
                    <a:p>
                      <a:pPr algn="ctr"/>
                      <a:r>
                        <a:rPr lang="en-US" sz="1800" b="0" kern="1200" dirty="0">
                          <a:solidFill>
                            <a:schemeClr val="tx1"/>
                          </a:solidFill>
                          <a:latin typeface="Franklin Gothic Book"/>
                          <a:ea typeface="+mn-ea"/>
                          <a:cs typeface="+mn-cs"/>
                        </a:rPr>
                        <a:t>26,115</a:t>
                      </a:r>
                      <a:endParaRPr lang="en-US" sz="1800" dirty="0"/>
                    </a:p>
                  </a:txBody>
                  <a:tcPr marL="7620" marR="7620" marT="7620" marB="0" anchor="ctr"/>
                </a:tc>
                <a:tc>
                  <a:txBody>
                    <a:bodyPr/>
                    <a:lstStyle/>
                    <a:p>
                      <a:pPr algn="ctr"/>
                      <a:r>
                        <a:rPr lang="en-US" sz="1800" b="0" kern="1200" dirty="0">
                          <a:solidFill>
                            <a:schemeClr val="tx1"/>
                          </a:solidFill>
                          <a:latin typeface="Franklin Gothic Book"/>
                          <a:ea typeface="+mn-ea"/>
                          <a:cs typeface="+mn-cs"/>
                        </a:rPr>
                        <a:t>399</a:t>
                      </a:r>
                      <a:endParaRPr lang="en-US" sz="1800" dirty="0"/>
                    </a:p>
                  </a:txBody>
                  <a:tcPr marL="7620" marR="7620" marT="7620" marB="0" anchor="ctr"/>
                </a:tc>
                <a:tc>
                  <a:txBody>
                    <a:bodyPr/>
                    <a:lstStyle/>
                    <a:p>
                      <a:pPr algn="ctr"/>
                      <a:r>
                        <a:rPr lang="en-US" sz="1800" b="0" kern="1200" dirty="0">
                          <a:solidFill>
                            <a:schemeClr val="tx1"/>
                          </a:solidFill>
                          <a:latin typeface="Franklin Gothic Book"/>
                          <a:ea typeface="+mn-ea"/>
                          <a:cs typeface="+mn-cs"/>
                        </a:rPr>
                        <a:t>55,698</a:t>
                      </a:r>
                      <a:endParaRPr lang="en-US" sz="1800" dirty="0"/>
                    </a:p>
                  </a:txBody>
                  <a:tcPr marL="7620" marR="7620" marT="7620" marB="0" anchor="ctr"/>
                </a:tc>
                <a:extLst>
                  <a:ext uri="{0D108BD9-81ED-4DB2-BD59-A6C34878D82A}">
                    <a16:rowId xmlns:a16="http://schemas.microsoft.com/office/drawing/2014/main" val="2245834868"/>
                  </a:ext>
                </a:extLst>
              </a:tr>
              <a:tr h="557856">
                <a:tc>
                  <a:txBody>
                    <a:bodyPr/>
                    <a:lstStyle/>
                    <a:p>
                      <a:pPr algn="ctr" fontAlgn="b"/>
                      <a:r>
                        <a:rPr lang="en-US" sz="1800" b="1" i="0" u="none" strike="noStrike" dirty="0">
                          <a:solidFill>
                            <a:schemeClr val="tx1"/>
                          </a:solidFill>
                          <a:effectLst/>
                          <a:latin typeface="Franklin Gothic Book"/>
                        </a:rPr>
                        <a:t>All Plans without “aging”</a:t>
                      </a:r>
                    </a:p>
                  </a:txBody>
                  <a:tcPr marL="7620" marR="182880" marT="7620" marB="0" anchor="ctr">
                    <a:lnT w="12700" cmpd="sng">
                      <a:noFill/>
                    </a:lnT>
                  </a:tcP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10.4%</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10.2%</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13.3%</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16.2%</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8.7%</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13.7%</a:t>
                      </a:r>
                    </a:p>
                  </a:txBody>
                  <a:tcPr marL="7620" marR="7620" marT="7620" marB="0" anchor="ctr"/>
                </a:tc>
                <a:extLst>
                  <a:ext uri="{0D108BD9-81ED-4DB2-BD59-A6C34878D82A}">
                    <a16:rowId xmlns:a16="http://schemas.microsoft.com/office/drawing/2014/main" val="984511557"/>
                  </a:ext>
                </a:extLst>
              </a:tr>
              <a:tr h="504496">
                <a:tc>
                  <a:txBody>
                    <a:bodyPr/>
                    <a:lstStyle/>
                    <a:p>
                      <a:pPr algn="ctr" fontAlgn="b"/>
                      <a:r>
                        <a:rPr lang="en-US" sz="1800" b="1" i="0" u="none" strike="noStrike" dirty="0">
                          <a:solidFill>
                            <a:schemeClr val="tx1"/>
                          </a:solidFill>
                          <a:effectLst/>
                          <a:latin typeface="Franklin Gothic Book"/>
                        </a:rPr>
                        <a:t>All Plans</a:t>
                      </a:r>
                      <a:r>
                        <a:rPr lang="en-US" sz="1800" b="1" i="0" u="none" strike="noStrike" baseline="0" dirty="0">
                          <a:solidFill>
                            <a:schemeClr val="tx1"/>
                          </a:solidFill>
                          <a:effectLst/>
                          <a:latin typeface="Franklin Gothic Book"/>
                        </a:rPr>
                        <a:t> </a:t>
                      </a:r>
                      <a:endParaRPr lang="en-US" sz="1800" b="1" i="0" u="none" strike="noStrike" baseline="0" dirty="0">
                        <a:solidFill>
                          <a:schemeClr val="tx1"/>
                        </a:solidFill>
                        <a:effectLst/>
                        <a:latin typeface="Franklin Gothic Book" panose="020B0503020102020204" pitchFamily="34" charset="0"/>
                      </a:endParaRPr>
                    </a:p>
                    <a:p>
                      <a:pPr algn="ctr" fontAlgn="b"/>
                      <a:r>
                        <a:rPr lang="en-US" sz="1800" b="1" i="0" u="none" strike="noStrike" baseline="0" dirty="0">
                          <a:solidFill>
                            <a:schemeClr val="tx1"/>
                          </a:solidFill>
                          <a:effectLst/>
                          <a:latin typeface="Franklin Gothic Book"/>
                        </a:rPr>
                        <a:t>with “aging”</a:t>
                      </a:r>
                      <a:endParaRPr lang="en-US" sz="1800" b="1" i="0" u="none" strike="noStrike" dirty="0">
                        <a:solidFill>
                          <a:schemeClr val="tx1"/>
                        </a:solidFill>
                        <a:effectLst/>
                        <a:latin typeface="Franklin Gothic Book"/>
                      </a:endParaRPr>
                    </a:p>
                  </a:txBody>
                  <a:tcPr marL="7620" marR="18288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12.3%</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12.0%</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15.0%</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18.0%</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10.4%</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15.4%</a:t>
                      </a:r>
                    </a:p>
                  </a:txBody>
                  <a:tcPr marL="7620" marR="7620" marT="7620" marB="0" anchor="ctr"/>
                </a:tc>
                <a:extLst>
                  <a:ext uri="{0D108BD9-81ED-4DB2-BD59-A6C34878D82A}">
                    <a16:rowId xmlns:a16="http://schemas.microsoft.com/office/drawing/2014/main" val="1461844422"/>
                  </a:ext>
                </a:extLst>
              </a:tr>
              <a:tr h="655743">
                <a:tc>
                  <a:txBody>
                    <a:bodyPr/>
                    <a:lstStyle/>
                    <a:p>
                      <a:pPr algn="ctr" fontAlgn="b"/>
                      <a:r>
                        <a:rPr lang="en-US" sz="1800" b="1" i="0" u="none" strike="noStrike" dirty="0">
                          <a:solidFill>
                            <a:schemeClr val="tx1"/>
                          </a:solidFill>
                          <a:effectLst/>
                          <a:latin typeface="Franklin Gothic Book"/>
                        </a:rPr>
                        <a:t>Average 2026 per member per month premium after aging</a:t>
                      </a:r>
                    </a:p>
                  </a:txBody>
                  <a:tcPr marL="7620" marR="18288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$1,117</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$891</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$673</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$600</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$389</a:t>
                      </a:r>
                    </a:p>
                  </a:txBody>
                  <a:tcPr marL="7620" marR="7620" marT="7620" marB="0" anchor="ctr"/>
                </a:tc>
                <a:tc>
                  <a:txBody>
                    <a:bodyPr/>
                    <a:lstStyle/>
                    <a:p>
                      <a:pPr marL="0" algn="ctr" defTabSz="457200" rtl="0" eaLnBrk="1" fontAlgn="b" latinLnBrk="0" hangingPunct="1"/>
                      <a:r>
                        <a:rPr lang="en-US" sz="1800" b="0" kern="1200" dirty="0">
                          <a:solidFill>
                            <a:schemeClr val="tx1"/>
                          </a:solidFill>
                          <a:latin typeface="Franklin Gothic Book"/>
                          <a:ea typeface="+mn-ea"/>
                          <a:cs typeface="+mn-cs"/>
                        </a:rPr>
                        <a:t>$686</a:t>
                      </a:r>
                    </a:p>
                  </a:txBody>
                  <a:tcPr marL="7620" marR="7620" marT="7620" marB="0" anchor="ctr"/>
                </a:tc>
                <a:extLst>
                  <a:ext uri="{0D108BD9-81ED-4DB2-BD59-A6C34878D82A}">
                    <a16:rowId xmlns:a16="http://schemas.microsoft.com/office/drawing/2014/main" val="1240616791"/>
                  </a:ext>
                </a:extLst>
              </a:tr>
            </a:tbl>
          </a:graphicData>
        </a:graphic>
      </p:graphicFrame>
      <p:sp>
        <p:nvSpPr>
          <p:cNvPr id="7" name="TextBox 6">
            <a:extLst>
              <a:ext uri="{FF2B5EF4-FFF2-40B4-BE49-F238E27FC236}">
                <a16:creationId xmlns:a16="http://schemas.microsoft.com/office/drawing/2014/main" id="{D4D29422-88D8-A498-141D-4C3408D6C70E}"/>
              </a:ext>
            </a:extLst>
          </p:cNvPr>
          <p:cNvSpPr txBox="1"/>
          <p:nvPr/>
        </p:nvSpPr>
        <p:spPr>
          <a:xfrm>
            <a:off x="2256818" y="5711569"/>
            <a:ext cx="8788360" cy="64633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30000" noProof="0">
                <a:ln>
                  <a:noFill/>
                </a:ln>
                <a:solidFill>
                  <a:prstClr val="black"/>
                </a:solidFill>
                <a:effectLst/>
                <a:uLnTx/>
                <a:uFillTx/>
                <a:latin typeface="Franklin Gothic Book"/>
                <a:ea typeface="+mn-ea"/>
                <a:cs typeface="+mn-cs"/>
                <a:sym typeface="Gill Sans"/>
              </a:rPr>
              <a:t>1</a:t>
            </a:r>
            <a:r>
              <a:rPr kumimoji="0" lang="en-US" sz="1200" b="0" i="1" u="none" strike="noStrike" kern="1200" cap="none" spc="0" normalizeH="0" baseline="0" noProof="0">
                <a:ln>
                  <a:noFill/>
                </a:ln>
                <a:solidFill>
                  <a:prstClr val="black"/>
                </a:solidFill>
                <a:effectLst/>
                <a:uLnTx/>
                <a:uFillTx/>
                <a:latin typeface="Franklin Gothic Book"/>
                <a:ea typeface="+mn-ea"/>
                <a:cs typeface="+mn-cs"/>
                <a:sym typeface="Gill Sans"/>
              </a:rPr>
              <a:t> Non-group enrollment data from September 2025 – includes previous APTC only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30000" noProof="0">
                <a:ln>
                  <a:noFill/>
                </a:ln>
                <a:solidFill>
                  <a:prstClr val="black"/>
                </a:solidFill>
                <a:effectLst/>
                <a:uLnTx/>
                <a:uFillTx/>
                <a:latin typeface="Franklin Gothic Book"/>
                <a:ea typeface="+mn-ea"/>
                <a:cs typeface="+mn-cs"/>
                <a:sym typeface="Gill Sans"/>
              </a:rPr>
              <a:t>2</a:t>
            </a:r>
            <a:r>
              <a:rPr kumimoji="0" lang="en-US" sz="1200" b="0" i="1" u="none" strike="noStrike" kern="1200" cap="none" spc="0" normalizeH="0" baseline="0" noProof="0">
                <a:ln>
                  <a:noFill/>
                </a:ln>
                <a:solidFill>
                  <a:prstClr val="black"/>
                </a:solidFill>
                <a:effectLst/>
                <a:uLnTx/>
                <a:uFillTx/>
                <a:latin typeface="Franklin Gothic Book"/>
                <a:ea typeface="+mn-ea"/>
                <a:cs typeface="+mn-cs"/>
                <a:sym typeface="Gill Sans"/>
              </a:rPr>
              <a:t> Enrollment-weighted premium change with and without member aging (1.8%); assumes mapping to 2026 renewal plan</a:t>
            </a:r>
            <a:endParaRPr kumimoji="0" lang="en-US" sz="1200" b="0" i="1" u="none" strike="noStrike" kern="1200" cap="none" spc="0" normalizeH="0" baseline="0" noProof="0">
              <a:ln>
                <a:noFill/>
              </a:ln>
              <a:solidFill>
                <a:prstClr val="black"/>
              </a:solidFill>
              <a:effectLst/>
              <a:uLnTx/>
              <a:uFillTx/>
              <a:latin typeface="Franklin Gothic Book"/>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Franklin Gothic Book"/>
              <a:ea typeface="+mn-ea"/>
              <a:cs typeface="+mn-cs"/>
              <a:sym typeface="Gill Sans"/>
            </a:endParaRPr>
          </a:p>
        </p:txBody>
      </p:sp>
      <p:sp>
        <p:nvSpPr>
          <p:cNvPr id="2" name="Slide Number Placeholder 1">
            <a:extLst>
              <a:ext uri="{FF2B5EF4-FFF2-40B4-BE49-F238E27FC236}">
                <a16:creationId xmlns:a16="http://schemas.microsoft.com/office/drawing/2014/main" id="{496BA7CA-C057-89D6-E08A-7822CF80031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7CA14E-5EDD-4C5C-B4B2-BE16B502D62B}" type="slidenum">
              <a:rPr kumimoji="0" lang="en-US" sz="1200" b="0" i="0" u="none" strike="noStrike" kern="1200" cap="none" spc="0" normalizeH="0" baseline="0" noProof="0">
                <a:ln>
                  <a:noFill/>
                </a:ln>
                <a:solidFill>
                  <a:srgbClr val="006494"/>
                </a:solidFill>
                <a:effectLst/>
                <a:uLnTx/>
                <a:uFillTx/>
                <a:latin typeface="Franklin Gothic Book" panose="020B0503020102020204"/>
                <a:ea typeface="+mn-ea"/>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6494"/>
              </a:solidFill>
              <a:effectLst/>
              <a:uLnTx/>
              <a:uFillTx/>
              <a:latin typeface="Franklin Gothic Book" panose="020B0503020102020204"/>
              <a:ea typeface="+mn-ea"/>
              <a:cs typeface="+mn-cs"/>
              <a:sym typeface="Gill Sans"/>
            </a:endParaRPr>
          </a:p>
        </p:txBody>
      </p:sp>
    </p:spTree>
    <p:custDataLst>
      <p:tags r:id="rId1"/>
    </p:custDataLst>
    <p:extLst>
      <p:ext uri="{BB962C8B-B14F-4D97-AF65-F5344CB8AC3E}">
        <p14:creationId xmlns:p14="http://schemas.microsoft.com/office/powerpoint/2010/main" val="2824541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a:xfrm>
            <a:off x="838200" y="541418"/>
            <a:ext cx="10515600" cy="705173"/>
          </a:xfrm>
        </p:spPr>
        <p:txBody>
          <a:bodyPr>
            <a:normAutofit fontScale="90000"/>
          </a:bodyPr>
          <a:lstStyle/>
          <a:p>
            <a:r>
              <a:rPr lang="en-US"/>
              <a:t>Changes to </a:t>
            </a:r>
            <a:r>
              <a:rPr lang="en-US" err="1"/>
              <a:t>ConnectorCare</a:t>
            </a:r>
            <a:r>
              <a:rPr lang="en-US"/>
              <a:t> Program for 2026</a:t>
            </a:r>
          </a:p>
        </p:txBody>
      </p:sp>
      <p:sp>
        <p:nvSpPr>
          <p:cNvPr id="7" name="Content Placeholder 6">
            <a:extLst>
              <a:ext uri="{FF2B5EF4-FFF2-40B4-BE49-F238E27FC236}">
                <a16:creationId xmlns:a16="http://schemas.microsoft.com/office/drawing/2014/main" id="{30DC3A1E-C9AF-50F0-6BFC-F86C10D0BE8F}"/>
              </a:ext>
            </a:extLst>
          </p:cNvPr>
          <p:cNvSpPr>
            <a:spLocks noGrp="1"/>
          </p:cNvSpPr>
          <p:nvPr>
            <p:ph idx="13"/>
          </p:nvPr>
        </p:nvSpPr>
        <p:spPr>
          <a:xfrm>
            <a:off x="838200" y="1246591"/>
            <a:ext cx="10753725" cy="4202893"/>
          </a:xfrm>
        </p:spPr>
        <p:txBody>
          <a:bodyPr/>
          <a:lstStyle/>
          <a:p>
            <a:pPr marL="0" indent="0">
              <a:buNone/>
            </a:pPr>
            <a:r>
              <a:rPr lang="en-US" b="1" dirty="0">
                <a:solidFill>
                  <a:schemeClr val="accent1"/>
                </a:solidFill>
              </a:rPr>
              <a:t>Starting January 1st, individuals and families will no longer be eligible for </a:t>
            </a:r>
            <a:r>
              <a:rPr lang="en-US" b="1" dirty="0" err="1">
                <a:solidFill>
                  <a:schemeClr val="accent1"/>
                </a:solidFill>
              </a:rPr>
              <a:t>ConnectorCare</a:t>
            </a:r>
            <a:r>
              <a:rPr lang="en-US" b="1" dirty="0">
                <a:solidFill>
                  <a:schemeClr val="accent1"/>
                </a:solidFill>
              </a:rPr>
              <a:t> Plan Types 1 or 3D as a result of federal policy.</a:t>
            </a:r>
          </a:p>
          <a:p>
            <a:r>
              <a:rPr lang="en-US" sz="2000" dirty="0"/>
              <a:t>​With the change in eligibility for federal PTC subsidies for individuals under 100 percent of the federal poverty level (“FPL”) and the expiration of enhanced premium tax credit (</a:t>
            </a:r>
            <a:r>
              <a:rPr lang="en-US" sz="2000" dirty="0" err="1"/>
              <a:t>ePTC</a:t>
            </a:r>
            <a:r>
              <a:rPr lang="en-US" sz="2000" dirty="0"/>
              <a:t>) subsidies for individuals between 400 percent and 500 percent of the FPL, eligibility for Connector Care has changed for 2026</a:t>
            </a:r>
          </a:p>
          <a:p>
            <a:pPr lvl="1"/>
            <a:r>
              <a:rPr lang="en-US" sz="2000" dirty="0"/>
              <a:t>Individuals with incomes between 300 percent and 400 percent will continue to be eligible for the </a:t>
            </a:r>
            <a:r>
              <a:rPr lang="en-US" sz="2000" dirty="0" err="1"/>
              <a:t>ConnectorCare</a:t>
            </a:r>
            <a:r>
              <a:rPr lang="en-US" sz="2000" dirty="0"/>
              <a:t> pilot</a:t>
            </a:r>
          </a:p>
          <a:p>
            <a:pPr lvl="1"/>
            <a:r>
              <a:rPr lang="en-US" sz="2000" dirty="0"/>
              <a:t>Should federal subsidies be reinstated for individuals between 400 and 500 percent of the FPL, these individuals would again be eligible for the </a:t>
            </a:r>
            <a:r>
              <a:rPr lang="en-US" sz="2000" dirty="0" err="1"/>
              <a:t>ConnectorCare</a:t>
            </a:r>
            <a:r>
              <a:rPr lang="en-US" sz="2000" dirty="0"/>
              <a:t> Pilot program</a:t>
            </a:r>
          </a:p>
          <a:p>
            <a:pPr lvl="1"/>
            <a:r>
              <a:rPr lang="en-US" sz="2000" dirty="0"/>
              <a:t>Otherwise, individuals with incomes above 400 percent of the FPL may shop for unsubsidized plans through the Health Connector</a:t>
            </a:r>
          </a:p>
        </p:txBody>
      </p:sp>
      <p:sp>
        <p:nvSpPr>
          <p:cNvPr id="2" name="Slide Number Placeholder 1">
            <a:extLst>
              <a:ext uri="{FF2B5EF4-FFF2-40B4-BE49-F238E27FC236}">
                <a16:creationId xmlns:a16="http://schemas.microsoft.com/office/drawing/2014/main" id="{645FCB16-6A72-A895-1BB7-7D4294606AA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4254340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D1B1B7-CACE-9E5F-AF2C-3C008A2C7517}"/>
              </a:ext>
            </a:extLst>
          </p:cNvPr>
          <p:cNvSpPr>
            <a:spLocks noGrp="1"/>
          </p:cNvSpPr>
          <p:nvPr>
            <p:ph type="title"/>
          </p:nvPr>
        </p:nvSpPr>
        <p:spPr/>
        <p:txBody>
          <a:bodyPr/>
          <a:lstStyle/>
          <a:p>
            <a:r>
              <a:rPr lang="en-US" sz="4000" b="1" err="1">
                <a:latin typeface="Franklin Gothic Demi" panose="020B0603020102020204" pitchFamily="34" charset="0"/>
              </a:rPr>
              <a:t>ConnectorCare</a:t>
            </a:r>
            <a:r>
              <a:rPr lang="en-US" sz="4000" b="1">
                <a:latin typeface="Franklin Gothic Demi" panose="020B0603020102020204" pitchFamily="34" charset="0"/>
              </a:rPr>
              <a:t> Program Design</a:t>
            </a:r>
          </a:p>
        </p:txBody>
      </p:sp>
      <p:sp>
        <p:nvSpPr>
          <p:cNvPr id="4" name="Content Placeholder 3">
            <a:extLst>
              <a:ext uri="{FF2B5EF4-FFF2-40B4-BE49-F238E27FC236}">
                <a16:creationId xmlns:a16="http://schemas.microsoft.com/office/drawing/2014/main" id="{D9B5EEBA-E048-18FF-BCCC-BCE801C309DB}"/>
              </a:ext>
            </a:extLst>
          </p:cNvPr>
          <p:cNvSpPr>
            <a:spLocks noGrp="1"/>
          </p:cNvSpPr>
          <p:nvPr>
            <p:ph sz="quarter" idx="4294967295"/>
          </p:nvPr>
        </p:nvSpPr>
        <p:spPr>
          <a:xfrm>
            <a:off x="914400" y="1465626"/>
            <a:ext cx="10363200" cy="3649663"/>
          </a:xfrm>
        </p:spPr>
        <p:txBody>
          <a:bodyPr vert="horz" lIns="0" tIns="0" rIns="0" bIns="0" rtlCol="0" anchor="t">
            <a:normAutofit/>
          </a:bodyPr>
          <a:lstStyle/>
          <a:p>
            <a:pPr marL="0" indent="0">
              <a:lnSpc>
                <a:spcPct val="100000"/>
              </a:lnSpc>
              <a:spcAft>
                <a:spcPts val="600"/>
              </a:spcAft>
              <a:buNone/>
            </a:pPr>
            <a:r>
              <a:rPr lang="en-US" b="1" dirty="0">
                <a:solidFill>
                  <a:schemeClr val="accent1"/>
                </a:solidFill>
              </a:rPr>
              <a:t>Contributions for </a:t>
            </a:r>
            <a:r>
              <a:rPr lang="en-US" b="1" dirty="0" err="1">
                <a:solidFill>
                  <a:schemeClr val="accent1"/>
                </a:solidFill>
              </a:rPr>
              <a:t>ConnectorCare</a:t>
            </a:r>
            <a:r>
              <a:rPr lang="en-US" b="1" dirty="0">
                <a:solidFill>
                  <a:schemeClr val="accent1"/>
                </a:solidFill>
              </a:rPr>
              <a:t> types 2A through 3C include a moderate increase from 2025 to 2026.</a:t>
            </a:r>
          </a:p>
          <a:p>
            <a:r>
              <a:rPr lang="en-US" sz="2400" dirty="0">
                <a:latin typeface="+mn-lt"/>
              </a:rPr>
              <a:t>Robust options with ~4 to 8 available carriers in each region</a:t>
            </a:r>
          </a:p>
        </p:txBody>
      </p:sp>
      <p:graphicFrame>
        <p:nvGraphicFramePr>
          <p:cNvPr id="5" name="Content Placeholder 7">
            <a:extLst>
              <a:ext uri="{FF2B5EF4-FFF2-40B4-BE49-F238E27FC236}">
                <a16:creationId xmlns:a16="http://schemas.microsoft.com/office/drawing/2014/main" id="{3CCB31E2-7605-6C62-831A-EFBEBD407917}"/>
              </a:ext>
            </a:extLst>
          </p:cNvPr>
          <p:cNvGraphicFramePr>
            <a:graphicFrameLocks/>
          </p:cNvGraphicFramePr>
          <p:nvPr>
            <p:extLst>
              <p:ext uri="{D42A27DB-BD31-4B8C-83A1-F6EECF244321}">
                <p14:modId xmlns:p14="http://schemas.microsoft.com/office/powerpoint/2010/main" val="4014572054"/>
              </p:ext>
            </p:extLst>
          </p:nvPr>
        </p:nvGraphicFramePr>
        <p:xfrm>
          <a:off x="1044019" y="3175500"/>
          <a:ext cx="9464217" cy="2560320"/>
        </p:xfrm>
        <a:graphic>
          <a:graphicData uri="http://schemas.openxmlformats.org/drawingml/2006/table">
            <a:tbl>
              <a:tblPr firstRow="1" firstCol="1" bandRow="1">
                <a:tableStyleId>{5C22544A-7EE6-4342-B048-85BDC9FD1C3A}</a:tableStyleId>
              </a:tblPr>
              <a:tblGrid>
                <a:gridCol w="2667485">
                  <a:extLst>
                    <a:ext uri="{9D8B030D-6E8A-4147-A177-3AD203B41FA5}">
                      <a16:colId xmlns:a16="http://schemas.microsoft.com/office/drawing/2014/main" val="719933701"/>
                    </a:ext>
                  </a:extLst>
                </a:gridCol>
                <a:gridCol w="1400478">
                  <a:extLst>
                    <a:ext uri="{9D8B030D-6E8A-4147-A177-3AD203B41FA5}">
                      <a16:colId xmlns:a16="http://schemas.microsoft.com/office/drawing/2014/main" val="1042190247"/>
                    </a:ext>
                  </a:extLst>
                </a:gridCol>
                <a:gridCol w="1465830">
                  <a:extLst>
                    <a:ext uri="{9D8B030D-6E8A-4147-A177-3AD203B41FA5}">
                      <a16:colId xmlns:a16="http://schemas.microsoft.com/office/drawing/2014/main" val="4138550309"/>
                    </a:ext>
                  </a:extLst>
                </a:gridCol>
                <a:gridCol w="1331420">
                  <a:extLst>
                    <a:ext uri="{9D8B030D-6E8A-4147-A177-3AD203B41FA5}">
                      <a16:colId xmlns:a16="http://schemas.microsoft.com/office/drawing/2014/main" val="325651918"/>
                    </a:ext>
                  </a:extLst>
                </a:gridCol>
                <a:gridCol w="1269739">
                  <a:extLst>
                    <a:ext uri="{9D8B030D-6E8A-4147-A177-3AD203B41FA5}">
                      <a16:colId xmlns:a16="http://schemas.microsoft.com/office/drawing/2014/main" val="1083942247"/>
                    </a:ext>
                  </a:extLst>
                </a:gridCol>
                <a:gridCol w="1329265">
                  <a:extLst>
                    <a:ext uri="{9D8B030D-6E8A-4147-A177-3AD203B41FA5}">
                      <a16:colId xmlns:a16="http://schemas.microsoft.com/office/drawing/2014/main" val="2959139564"/>
                    </a:ext>
                  </a:extLst>
                </a:gridCol>
              </a:tblGrid>
              <a:tr h="294653">
                <a:tc>
                  <a:txBody>
                    <a:bodyPr/>
                    <a:lstStyle/>
                    <a:p>
                      <a:pPr marL="0" marR="0">
                        <a:spcBef>
                          <a:spcPts val="0"/>
                        </a:spcBef>
                        <a:spcAft>
                          <a:spcPts val="0"/>
                        </a:spcAft>
                      </a:pPr>
                      <a:r>
                        <a:rPr lang="en-US" sz="1800">
                          <a:effectLst/>
                          <a:latin typeface="+mn-lt"/>
                        </a:rPr>
                        <a:t>Subgroups</a:t>
                      </a:r>
                      <a:endParaRPr lang="en-US" sz="1800">
                        <a:effectLst/>
                        <a:latin typeface="+mn-lt"/>
                        <a:ea typeface="Calibri" panose="020F0502020204030204" pitchFamily="34" charset="0"/>
                      </a:endParaRPr>
                    </a:p>
                  </a:txBody>
                  <a:tcPr/>
                </a:tc>
                <a:tc>
                  <a:txBody>
                    <a:bodyPr/>
                    <a:lstStyle/>
                    <a:p>
                      <a:pPr marL="0" marR="0">
                        <a:spcBef>
                          <a:spcPts val="0"/>
                        </a:spcBef>
                        <a:spcAft>
                          <a:spcPts val="0"/>
                        </a:spcAft>
                      </a:pPr>
                      <a:r>
                        <a:rPr lang="en-US" sz="1800">
                          <a:effectLst/>
                          <a:latin typeface="+mn-lt"/>
                        </a:rPr>
                        <a:t>Plan Type 2A</a:t>
                      </a:r>
                      <a:endParaRPr lang="en-US" sz="1800">
                        <a:effectLst/>
                        <a:latin typeface="+mn-lt"/>
                        <a:ea typeface="Calibri" panose="020F0502020204030204" pitchFamily="34" charset="0"/>
                      </a:endParaRPr>
                    </a:p>
                  </a:txBody>
                  <a:tcPr/>
                </a:tc>
                <a:tc>
                  <a:txBody>
                    <a:bodyPr/>
                    <a:lstStyle/>
                    <a:p>
                      <a:pPr marL="0" marR="0">
                        <a:spcBef>
                          <a:spcPts val="0"/>
                        </a:spcBef>
                        <a:spcAft>
                          <a:spcPts val="0"/>
                        </a:spcAft>
                      </a:pPr>
                      <a:r>
                        <a:rPr lang="en-US" sz="1800">
                          <a:effectLst/>
                          <a:latin typeface="+mn-lt"/>
                        </a:rPr>
                        <a:t>Plan Type 2B</a:t>
                      </a:r>
                      <a:endParaRPr lang="en-US" sz="1800">
                        <a:effectLst/>
                        <a:latin typeface="+mn-lt"/>
                        <a:ea typeface="Calibri" panose="020F0502020204030204" pitchFamily="34" charset="0"/>
                      </a:endParaRPr>
                    </a:p>
                  </a:txBody>
                  <a:tcPr/>
                </a:tc>
                <a:tc>
                  <a:txBody>
                    <a:bodyPr/>
                    <a:lstStyle/>
                    <a:p>
                      <a:pPr marL="0" marR="0">
                        <a:spcBef>
                          <a:spcPts val="0"/>
                        </a:spcBef>
                        <a:spcAft>
                          <a:spcPts val="0"/>
                        </a:spcAft>
                      </a:pPr>
                      <a:r>
                        <a:rPr lang="en-US" sz="1800">
                          <a:effectLst/>
                          <a:latin typeface="+mn-lt"/>
                        </a:rPr>
                        <a:t>Plan Type 3A</a:t>
                      </a:r>
                      <a:endParaRPr lang="en-US" sz="1800">
                        <a:effectLst/>
                        <a:latin typeface="+mn-lt"/>
                        <a:ea typeface="Calibri" panose="020F0502020204030204" pitchFamily="34" charset="0"/>
                      </a:endParaRPr>
                    </a:p>
                  </a:txBody>
                  <a:tcPr/>
                </a:tc>
                <a:tc>
                  <a:txBody>
                    <a:bodyPr/>
                    <a:lstStyle/>
                    <a:p>
                      <a:pPr marL="0" marR="0">
                        <a:spcBef>
                          <a:spcPts val="0"/>
                        </a:spcBef>
                        <a:spcAft>
                          <a:spcPts val="0"/>
                        </a:spcAft>
                      </a:pPr>
                      <a:r>
                        <a:rPr lang="en-US" sz="1800">
                          <a:effectLst/>
                          <a:latin typeface="+mn-lt"/>
                        </a:rPr>
                        <a:t>Plan Type 3B</a:t>
                      </a:r>
                      <a:endParaRPr lang="en-US" sz="1800">
                        <a:effectLst/>
                        <a:latin typeface="+mn-lt"/>
                        <a:ea typeface="Calibri" panose="020F0502020204030204" pitchFamily="34" charset="0"/>
                      </a:endParaRPr>
                    </a:p>
                  </a:txBody>
                  <a:tcPr/>
                </a:tc>
                <a:tc>
                  <a:txBody>
                    <a:bodyPr/>
                    <a:lstStyle/>
                    <a:p>
                      <a:pPr marL="0" marR="0">
                        <a:spcBef>
                          <a:spcPts val="0"/>
                        </a:spcBef>
                        <a:spcAft>
                          <a:spcPts val="0"/>
                        </a:spcAft>
                      </a:pPr>
                      <a:r>
                        <a:rPr lang="en-US" sz="1800">
                          <a:effectLst/>
                          <a:latin typeface="+mn-lt"/>
                        </a:rPr>
                        <a:t>Plan Type 3C</a:t>
                      </a:r>
                      <a:endParaRPr lang="en-US" sz="1800">
                        <a:effectLst/>
                        <a:latin typeface="+mn-lt"/>
                        <a:ea typeface="Calibri" panose="020F0502020204030204" pitchFamily="34" charset="0"/>
                      </a:endParaRPr>
                    </a:p>
                  </a:txBody>
                  <a:tcPr/>
                </a:tc>
                <a:extLst>
                  <a:ext uri="{0D108BD9-81ED-4DB2-BD59-A6C34878D82A}">
                    <a16:rowId xmlns:a16="http://schemas.microsoft.com/office/drawing/2014/main" val="12618001"/>
                  </a:ext>
                </a:extLst>
              </a:tr>
              <a:tr h="342366">
                <a:tc>
                  <a:txBody>
                    <a:bodyPr/>
                    <a:lstStyle/>
                    <a:p>
                      <a:pPr marL="0" marR="0">
                        <a:spcBef>
                          <a:spcPts val="0"/>
                        </a:spcBef>
                        <a:spcAft>
                          <a:spcPts val="0"/>
                        </a:spcAft>
                      </a:pPr>
                      <a:r>
                        <a:rPr lang="en-US" sz="1800" dirty="0">
                          <a:effectLst/>
                          <a:latin typeface="+mn-lt"/>
                        </a:rPr>
                        <a:t>Income range (% FPL)</a:t>
                      </a:r>
                      <a:endParaRPr lang="en-US" sz="1800" dirty="0">
                        <a:effectLst/>
                        <a:latin typeface="+mn-lt"/>
                        <a:ea typeface="Calibri" panose="020F0502020204030204" pitchFamily="34" charset="0"/>
                      </a:endParaRPr>
                    </a:p>
                  </a:txBody>
                  <a:tcPr/>
                </a:tc>
                <a:tc>
                  <a:txBody>
                    <a:bodyPr/>
                    <a:lstStyle/>
                    <a:p>
                      <a:pPr marL="0" marR="0">
                        <a:spcBef>
                          <a:spcPts val="0"/>
                        </a:spcBef>
                        <a:spcAft>
                          <a:spcPts val="0"/>
                        </a:spcAft>
                      </a:pPr>
                      <a:r>
                        <a:rPr lang="en-US" sz="1800">
                          <a:effectLst/>
                          <a:latin typeface="+mn-lt"/>
                        </a:rPr>
                        <a:t>100-150%</a:t>
                      </a:r>
                      <a:endParaRPr lang="en-US" sz="1800">
                        <a:effectLst/>
                        <a:latin typeface="+mn-lt"/>
                        <a:ea typeface="Calibri" panose="020F0502020204030204" pitchFamily="34" charset="0"/>
                      </a:endParaRPr>
                    </a:p>
                  </a:txBody>
                  <a:tcPr/>
                </a:tc>
                <a:tc>
                  <a:txBody>
                    <a:bodyPr/>
                    <a:lstStyle/>
                    <a:p>
                      <a:pPr marL="0" marR="0">
                        <a:spcBef>
                          <a:spcPts val="0"/>
                        </a:spcBef>
                        <a:spcAft>
                          <a:spcPts val="0"/>
                        </a:spcAft>
                      </a:pPr>
                      <a:r>
                        <a:rPr lang="en-US" sz="1800">
                          <a:effectLst/>
                          <a:latin typeface="+mn-lt"/>
                        </a:rPr>
                        <a:t>150.01-200%</a:t>
                      </a:r>
                      <a:endParaRPr lang="en-US" sz="1800">
                        <a:effectLst/>
                        <a:latin typeface="+mn-lt"/>
                        <a:ea typeface="Calibri" panose="020F0502020204030204" pitchFamily="34" charset="0"/>
                      </a:endParaRPr>
                    </a:p>
                  </a:txBody>
                  <a:tcPr/>
                </a:tc>
                <a:tc>
                  <a:txBody>
                    <a:bodyPr/>
                    <a:lstStyle/>
                    <a:p>
                      <a:pPr marL="0" marR="0">
                        <a:spcBef>
                          <a:spcPts val="0"/>
                        </a:spcBef>
                        <a:spcAft>
                          <a:spcPts val="0"/>
                        </a:spcAft>
                      </a:pPr>
                      <a:r>
                        <a:rPr lang="en-US" sz="1800">
                          <a:effectLst/>
                          <a:latin typeface="+mn-lt"/>
                        </a:rPr>
                        <a:t>200.01-250%</a:t>
                      </a:r>
                      <a:endParaRPr lang="en-US" sz="1800">
                        <a:effectLst/>
                        <a:latin typeface="+mn-lt"/>
                        <a:ea typeface="Calibri" panose="020F0502020204030204" pitchFamily="34" charset="0"/>
                      </a:endParaRPr>
                    </a:p>
                  </a:txBody>
                  <a:tcPr/>
                </a:tc>
                <a:tc>
                  <a:txBody>
                    <a:bodyPr/>
                    <a:lstStyle/>
                    <a:p>
                      <a:pPr marL="0" marR="0">
                        <a:spcBef>
                          <a:spcPts val="0"/>
                        </a:spcBef>
                        <a:spcAft>
                          <a:spcPts val="0"/>
                        </a:spcAft>
                      </a:pPr>
                      <a:r>
                        <a:rPr lang="en-US" sz="1800">
                          <a:effectLst/>
                          <a:latin typeface="+mn-lt"/>
                        </a:rPr>
                        <a:t>250.01-300%</a:t>
                      </a:r>
                      <a:endParaRPr lang="en-US" sz="1800">
                        <a:effectLst/>
                        <a:latin typeface="+mn-lt"/>
                        <a:ea typeface="Calibri" panose="020F0502020204030204" pitchFamily="34" charset="0"/>
                      </a:endParaRPr>
                    </a:p>
                  </a:txBody>
                  <a:tcPr/>
                </a:tc>
                <a:tc>
                  <a:txBody>
                    <a:bodyPr/>
                    <a:lstStyle/>
                    <a:p>
                      <a:pPr marL="0" marR="0">
                        <a:spcBef>
                          <a:spcPts val="0"/>
                        </a:spcBef>
                        <a:spcAft>
                          <a:spcPts val="0"/>
                        </a:spcAft>
                      </a:pPr>
                      <a:r>
                        <a:rPr lang="en-US" sz="1800">
                          <a:effectLst/>
                          <a:latin typeface="+mn-lt"/>
                        </a:rPr>
                        <a:t>300.01-400%</a:t>
                      </a:r>
                      <a:endParaRPr lang="en-US" sz="1800">
                        <a:effectLst/>
                        <a:latin typeface="+mn-lt"/>
                        <a:ea typeface="Calibri" panose="020F0502020204030204" pitchFamily="34" charset="0"/>
                      </a:endParaRPr>
                    </a:p>
                  </a:txBody>
                  <a:tcPr/>
                </a:tc>
                <a:extLst>
                  <a:ext uri="{0D108BD9-81ED-4DB2-BD59-A6C34878D82A}">
                    <a16:rowId xmlns:a16="http://schemas.microsoft.com/office/drawing/2014/main" val="1673182820"/>
                  </a:ext>
                </a:extLst>
              </a:tr>
              <a:tr h="633506">
                <a:tc>
                  <a:txBody>
                    <a:bodyPr/>
                    <a:lstStyle/>
                    <a:p>
                      <a:pPr marL="0" marR="0">
                        <a:spcBef>
                          <a:spcPts val="0"/>
                        </a:spcBef>
                        <a:spcAft>
                          <a:spcPts val="0"/>
                        </a:spcAft>
                      </a:pPr>
                      <a:r>
                        <a:rPr lang="en-US" sz="1800">
                          <a:effectLst/>
                          <a:latin typeface="+mn-lt"/>
                        </a:rPr>
                        <a:t>2025 Minimum enrollee contribution</a:t>
                      </a:r>
                      <a:endParaRPr lang="en-US" sz="1800">
                        <a:effectLst/>
                        <a:latin typeface="+mn-lt"/>
                        <a:ea typeface="Calibri" panose="020F0502020204030204" pitchFamily="34" charset="0"/>
                      </a:endParaRPr>
                    </a:p>
                  </a:txBody>
                  <a:tcPr/>
                </a:tc>
                <a:tc>
                  <a:txBody>
                    <a:bodyPr/>
                    <a:lstStyle/>
                    <a:p>
                      <a:pPr marL="0" marR="0">
                        <a:spcBef>
                          <a:spcPts val="0"/>
                        </a:spcBef>
                        <a:spcAft>
                          <a:spcPts val="0"/>
                        </a:spcAft>
                      </a:pPr>
                      <a:r>
                        <a:rPr lang="en-US" sz="1800">
                          <a:solidFill>
                            <a:schemeClr val="tx1"/>
                          </a:solidFill>
                          <a:effectLst/>
                          <a:latin typeface="+mn-lt"/>
                        </a:rPr>
                        <a:t>$0</a:t>
                      </a:r>
                      <a:endParaRPr lang="en-US" sz="1800">
                        <a:solidFill>
                          <a:schemeClr val="tx1"/>
                        </a:solidFill>
                        <a:effectLst/>
                        <a:latin typeface="+mn-lt"/>
                        <a:ea typeface="Calibri" panose="020F0502020204030204" pitchFamily="34" charset="0"/>
                      </a:endParaRPr>
                    </a:p>
                  </a:txBody>
                  <a:tcPr/>
                </a:tc>
                <a:tc>
                  <a:txBody>
                    <a:bodyPr/>
                    <a:lstStyle/>
                    <a:p>
                      <a:pPr marL="0" marR="0">
                        <a:spcBef>
                          <a:spcPts val="0"/>
                        </a:spcBef>
                        <a:spcAft>
                          <a:spcPts val="0"/>
                        </a:spcAft>
                      </a:pPr>
                      <a:r>
                        <a:rPr lang="en-US" sz="1800">
                          <a:solidFill>
                            <a:schemeClr val="tx1"/>
                          </a:solidFill>
                          <a:effectLst/>
                          <a:latin typeface="+mn-lt"/>
                        </a:rPr>
                        <a:t>$51</a:t>
                      </a:r>
                      <a:endParaRPr lang="en-US" sz="1800">
                        <a:solidFill>
                          <a:schemeClr val="tx1"/>
                        </a:solidFill>
                        <a:effectLst/>
                        <a:latin typeface="+mn-lt"/>
                        <a:ea typeface="Calibri" panose="020F0502020204030204" pitchFamily="34" charset="0"/>
                      </a:endParaRPr>
                    </a:p>
                  </a:txBody>
                  <a:tcPr/>
                </a:tc>
                <a:tc>
                  <a:txBody>
                    <a:bodyPr/>
                    <a:lstStyle/>
                    <a:p>
                      <a:pPr marL="0" marR="0">
                        <a:spcBef>
                          <a:spcPts val="0"/>
                        </a:spcBef>
                        <a:spcAft>
                          <a:spcPts val="0"/>
                        </a:spcAft>
                      </a:pPr>
                      <a:r>
                        <a:rPr lang="en-US" sz="1800">
                          <a:solidFill>
                            <a:schemeClr val="tx1"/>
                          </a:solidFill>
                          <a:effectLst/>
                          <a:latin typeface="+mn-lt"/>
                        </a:rPr>
                        <a:t>$99</a:t>
                      </a:r>
                      <a:endParaRPr lang="en-US" sz="1800">
                        <a:solidFill>
                          <a:schemeClr val="tx1"/>
                        </a:solidFill>
                        <a:effectLst/>
                        <a:latin typeface="+mn-lt"/>
                        <a:ea typeface="Calibri" panose="020F0502020204030204" pitchFamily="34" charset="0"/>
                      </a:endParaRPr>
                    </a:p>
                  </a:txBody>
                  <a:tcPr/>
                </a:tc>
                <a:tc>
                  <a:txBody>
                    <a:bodyPr/>
                    <a:lstStyle/>
                    <a:p>
                      <a:pPr marL="0" marR="0">
                        <a:spcBef>
                          <a:spcPts val="0"/>
                        </a:spcBef>
                        <a:spcAft>
                          <a:spcPts val="0"/>
                        </a:spcAft>
                      </a:pPr>
                      <a:r>
                        <a:rPr lang="en-US" sz="1800">
                          <a:solidFill>
                            <a:schemeClr val="tx1"/>
                          </a:solidFill>
                          <a:effectLst/>
                          <a:latin typeface="+mn-lt"/>
                        </a:rPr>
                        <a:t>$147</a:t>
                      </a:r>
                      <a:endParaRPr lang="en-US" sz="1800">
                        <a:solidFill>
                          <a:schemeClr val="tx1"/>
                        </a:solidFill>
                        <a:effectLst/>
                        <a:latin typeface="+mn-lt"/>
                        <a:ea typeface="Calibri" panose="020F0502020204030204" pitchFamily="34" charset="0"/>
                      </a:endParaRPr>
                    </a:p>
                  </a:txBody>
                  <a:tcPr/>
                </a:tc>
                <a:tc>
                  <a:txBody>
                    <a:bodyPr/>
                    <a:lstStyle/>
                    <a:p>
                      <a:pPr marL="0" marR="0">
                        <a:spcBef>
                          <a:spcPts val="0"/>
                        </a:spcBef>
                        <a:spcAft>
                          <a:spcPts val="0"/>
                        </a:spcAft>
                      </a:pPr>
                      <a:r>
                        <a:rPr lang="en-US" sz="1800">
                          <a:solidFill>
                            <a:schemeClr val="tx1"/>
                          </a:solidFill>
                          <a:effectLst/>
                          <a:latin typeface="+mn-lt"/>
                        </a:rPr>
                        <a:t>$226</a:t>
                      </a:r>
                      <a:endParaRPr lang="en-US" sz="1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1016949632"/>
                  </a:ext>
                </a:extLst>
              </a:tr>
              <a:tr h="633506">
                <a:tc>
                  <a:txBody>
                    <a:bodyPr/>
                    <a:lstStyle/>
                    <a:p>
                      <a:pPr marL="0" marR="0">
                        <a:spcBef>
                          <a:spcPts val="0"/>
                        </a:spcBef>
                        <a:spcAft>
                          <a:spcPts val="0"/>
                        </a:spcAft>
                      </a:pPr>
                      <a:r>
                        <a:rPr lang="en-US" sz="1800" b="1">
                          <a:solidFill>
                            <a:srgbClr val="FFFFFF"/>
                          </a:solidFill>
                          <a:effectLst/>
                          <a:latin typeface="+mn-lt"/>
                        </a:rPr>
                        <a:t>2026 Minimum enrollee contribution</a:t>
                      </a:r>
                      <a:endParaRPr lang="en-US" sz="1800" b="1">
                        <a:solidFill>
                          <a:srgbClr val="FFFFFF"/>
                        </a:solidFill>
                        <a:effectLst/>
                        <a:latin typeface="+mn-lt"/>
                        <a:ea typeface="Calibri" panose="020F0502020204030204" pitchFamily="34" charset="0"/>
                      </a:endParaRPr>
                    </a:p>
                  </a:txBody>
                  <a:tcPr>
                    <a:solidFill>
                      <a:schemeClr val="accent2"/>
                    </a:solidFill>
                  </a:tcPr>
                </a:tc>
                <a:tc>
                  <a:txBody>
                    <a:bodyPr/>
                    <a:lstStyle/>
                    <a:p>
                      <a:pPr marL="0" marR="0">
                        <a:spcBef>
                          <a:spcPts val="0"/>
                        </a:spcBef>
                        <a:spcAft>
                          <a:spcPts val="0"/>
                        </a:spcAft>
                      </a:pPr>
                      <a:r>
                        <a:rPr lang="en-US" sz="1800" b="1">
                          <a:solidFill>
                            <a:schemeClr val="tx1"/>
                          </a:solidFill>
                          <a:effectLst/>
                          <a:latin typeface="+mn-lt"/>
                          <a:ea typeface="Calibri" panose="020F0502020204030204" pitchFamily="34" charset="0"/>
                        </a:rPr>
                        <a:t>$0</a:t>
                      </a:r>
                    </a:p>
                  </a:txBody>
                  <a:tcPr/>
                </a:tc>
                <a:tc>
                  <a:txBody>
                    <a:bodyPr/>
                    <a:lstStyle/>
                    <a:p>
                      <a:pPr marL="0" marR="0">
                        <a:spcBef>
                          <a:spcPts val="0"/>
                        </a:spcBef>
                        <a:spcAft>
                          <a:spcPts val="0"/>
                        </a:spcAft>
                      </a:pPr>
                      <a:r>
                        <a:rPr lang="en-US" sz="1800" b="1">
                          <a:solidFill>
                            <a:schemeClr val="tx1"/>
                          </a:solidFill>
                          <a:effectLst/>
                          <a:latin typeface="+mn-lt"/>
                          <a:ea typeface="Calibri" panose="020F0502020204030204" pitchFamily="34" charset="0"/>
                        </a:rPr>
                        <a:t>$53</a:t>
                      </a:r>
                    </a:p>
                  </a:txBody>
                  <a:tcPr/>
                </a:tc>
                <a:tc>
                  <a:txBody>
                    <a:bodyPr/>
                    <a:lstStyle/>
                    <a:p>
                      <a:pPr marL="0" marR="0">
                        <a:spcBef>
                          <a:spcPts val="0"/>
                        </a:spcBef>
                        <a:spcAft>
                          <a:spcPts val="0"/>
                        </a:spcAft>
                      </a:pPr>
                      <a:r>
                        <a:rPr lang="en-US" sz="1800" b="1">
                          <a:solidFill>
                            <a:schemeClr val="tx1"/>
                          </a:solidFill>
                          <a:effectLst/>
                          <a:latin typeface="+mn-lt"/>
                          <a:ea typeface="Calibri" panose="020F0502020204030204" pitchFamily="34" charset="0"/>
                        </a:rPr>
                        <a:t>$103</a:t>
                      </a:r>
                    </a:p>
                  </a:txBody>
                  <a:tcPr/>
                </a:tc>
                <a:tc>
                  <a:txBody>
                    <a:bodyPr/>
                    <a:lstStyle/>
                    <a:p>
                      <a:pPr marL="0" marR="0">
                        <a:spcBef>
                          <a:spcPts val="0"/>
                        </a:spcBef>
                        <a:spcAft>
                          <a:spcPts val="0"/>
                        </a:spcAft>
                      </a:pPr>
                      <a:r>
                        <a:rPr lang="en-US" sz="1800" b="1">
                          <a:solidFill>
                            <a:schemeClr val="tx1"/>
                          </a:solidFill>
                          <a:effectLst/>
                          <a:latin typeface="+mn-lt"/>
                          <a:ea typeface="Calibri" panose="020F0502020204030204" pitchFamily="34" charset="0"/>
                        </a:rPr>
                        <a:t>$152</a:t>
                      </a:r>
                    </a:p>
                  </a:txBody>
                  <a:tcPr/>
                </a:tc>
                <a:tc>
                  <a:txBody>
                    <a:bodyPr/>
                    <a:lstStyle/>
                    <a:p>
                      <a:pPr marL="0" marR="0">
                        <a:spcBef>
                          <a:spcPts val="0"/>
                        </a:spcBef>
                        <a:spcAft>
                          <a:spcPts val="0"/>
                        </a:spcAft>
                      </a:pPr>
                      <a:r>
                        <a:rPr lang="en-US" sz="1800" b="1" dirty="0">
                          <a:solidFill>
                            <a:schemeClr val="tx1"/>
                          </a:solidFill>
                          <a:effectLst/>
                          <a:latin typeface="+mn-lt"/>
                          <a:ea typeface="Calibri" panose="020F0502020204030204" pitchFamily="34" charset="0"/>
                        </a:rPr>
                        <a:t>$235</a:t>
                      </a:r>
                    </a:p>
                  </a:txBody>
                  <a:tcPr/>
                </a:tc>
                <a:extLst>
                  <a:ext uri="{0D108BD9-81ED-4DB2-BD59-A6C34878D82A}">
                    <a16:rowId xmlns:a16="http://schemas.microsoft.com/office/drawing/2014/main" val="689520173"/>
                  </a:ext>
                </a:extLst>
              </a:tr>
            </a:tbl>
          </a:graphicData>
        </a:graphic>
      </p:graphicFrame>
      <p:sp>
        <p:nvSpPr>
          <p:cNvPr id="2" name="Slide Number Placeholder 1">
            <a:extLst>
              <a:ext uri="{FF2B5EF4-FFF2-40B4-BE49-F238E27FC236}">
                <a16:creationId xmlns:a16="http://schemas.microsoft.com/office/drawing/2014/main" id="{66DC217B-F890-5D2B-DF1B-2559E5061E7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7CA14E-5EDD-4C5C-B4B2-BE16B502D62B}" type="slidenum">
              <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sym typeface="Gill Sans"/>
            </a:endParaRPr>
          </a:p>
        </p:txBody>
      </p:sp>
    </p:spTree>
    <p:custDataLst>
      <p:tags r:id="rId1"/>
    </p:custDataLst>
    <p:extLst>
      <p:ext uri="{BB962C8B-B14F-4D97-AF65-F5344CB8AC3E}">
        <p14:creationId xmlns:p14="http://schemas.microsoft.com/office/powerpoint/2010/main" val="3178820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64E2-780B-3077-A77E-944D625852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575EDD-722D-5350-0EF8-0618D769B266}"/>
              </a:ext>
            </a:extLst>
          </p:cNvPr>
          <p:cNvSpPr>
            <a:spLocks noGrp="1"/>
          </p:cNvSpPr>
          <p:nvPr>
            <p:ph type="title"/>
          </p:nvPr>
        </p:nvSpPr>
        <p:spPr/>
        <p:txBody>
          <a:bodyPr/>
          <a:lstStyle/>
          <a:p>
            <a:r>
              <a:rPr lang="en-US" b="1">
                <a:latin typeface="Franklin Gothic Demi" panose="020B0603020102020204" pitchFamily="34" charset="0"/>
              </a:rPr>
              <a:t>MA Health Care Learning Series</a:t>
            </a:r>
          </a:p>
        </p:txBody>
      </p:sp>
      <p:sp>
        <p:nvSpPr>
          <p:cNvPr id="5" name="Content Placeholder 6">
            <a:extLst>
              <a:ext uri="{FF2B5EF4-FFF2-40B4-BE49-F238E27FC236}">
                <a16:creationId xmlns:a16="http://schemas.microsoft.com/office/drawing/2014/main" id="{D36ABA94-28AE-8A58-3481-6A3E71C71AC0}"/>
              </a:ext>
            </a:extLst>
          </p:cNvPr>
          <p:cNvSpPr>
            <a:spLocks noGrp="1"/>
          </p:cNvSpPr>
          <p:nvPr/>
        </p:nvSpPr>
        <p:spPr>
          <a:xfrm>
            <a:off x="838199" y="1526906"/>
            <a:ext cx="9851380" cy="438028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solidFill>
                <a:latin typeface="Franklin Gothic Book"/>
              </a:rPr>
              <a:t>Background</a:t>
            </a:r>
            <a:endParaRPr lang="en-US" sz="2800" b="1">
              <a:solidFill>
                <a:schemeClr val="accent1"/>
              </a:solidFill>
              <a:latin typeface="Franklin Gothic Book"/>
            </a:endParaRPr>
          </a:p>
          <a:p>
            <a:pPr marL="0" indent="0">
              <a:buNone/>
            </a:pPr>
            <a:r>
              <a:rPr lang="en-US"/>
              <a:t>The MA Health Care Learning Series provides regular updates and presentations from </a:t>
            </a:r>
            <a:r>
              <a:rPr lang="en-US" b="1"/>
              <a:t>Health Connector </a:t>
            </a:r>
            <a:r>
              <a:rPr lang="en-US"/>
              <a:t>and </a:t>
            </a:r>
            <a:r>
              <a:rPr lang="en-US" b="1"/>
              <a:t>MassHealth</a:t>
            </a:r>
            <a:r>
              <a:rPr lang="en-US"/>
              <a:t> staff, to educate those who help Massachusetts residents in applying, getting and keeping </a:t>
            </a:r>
            <a:r>
              <a:rPr lang="en-US" b="1"/>
              <a:t>their health coverage</a:t>
            </a:r>
            <a:r>
              <a:rPr lang="en-US"/>
              <a:t> through MassHealth, the Health Connector and Health Safety Net via MAhealthconnector.org.</a:t>
            </a:r>
          </a:p>
        </p:txBody>
      </p:sp>
      <p:sp>
        <p:nvSpPr>
          <p:cNvPr id="2" name="Slide Number Placeholder 1">
            <a:extLst>
              <a:ext uri="{FF2B5EF4-FFF2-40B4-BE49-F238E27FC236}">
                <a16:creationId xmlns:a16="http://schemas.microsoft.com/office/drawing/2014/main" id="{8BC3776D-13D8-F2EA-59D9-BFBBD5F4B0D7}"/>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2</a:t>
            </a:fld>
            <a:endParaRPr lang="en-US"/>
          </a:p>
        </p:txBody>
      </p:sp>
    </p:spTree>
    <p:custDataLst>
      <p:tags r:id="rId1"/>
    </p:custDataLst>
    <p:extLst>
      <p:ext uri="{BB962C8B-B14F-4D97-AF65-F5344CB8AC3E}">
        <p14:creationId xmlns:p14="http://schemas.microsoft.com/office/powerpoint/2010/main" val="1490107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5A36-2C45-4E93-B4C1-10A4EBE9FDB5}"/>
              </a:ext>
            </a:extLst>
          </p:cNvPr>
          <p:cNvSpPr>
            <a:spLocks noGrp="1"/>
          </p:cNvSpPr>
          <p:nvPr>
            <p:ph type="title"/>
          </p:nvPr>
        </p:nvSpPr>
        <p:spPr>
          <a:xfrm>
            <a:off x="1665515" y="191559"/>
            <a:ext cx="7772400" cy="822960"/>
          </a:xfrm>
        </p:spPr>
        <p:txBody>
          <a:bodyPr>
            <a:normAutofit/>
          </a:bodyPr>
          <a:lstStyle/>
          <a:p>
            <a:r>
              <a:rPr lang="en-US" dirty="0" err="1">
                <a:latin typeface="Franklin Gothic Medium"/>
              </a:rPr>
              <a:t>ConnectorCare</a:t>
            </a:r>
            <a:r>
              <a:rPr lang="en-US" dirty="0">
                <a:latin typeface="Franklin Gothic Medium"/>
              </a:rPr>
              <a:t>: Plan Designs</a:t>
            </a:r>
          </a:p>
        </p:txBody>
      </p:sp>
      <p:graphicFrame>
        <p:nvGraphicFramePr>
          <p:cNvPr id="4" name="Table 3" descr="ConnectorCare: Plan Designs">
            <a:extLst>
              <a:ext uri="{FF2B5EF4-FFF2-40B4-BE49-F238E27FC236}">
                <a16:creationId xmlns:a16="http://schemas.microsoft.com/office/drawing/2014/main" id="{DF28CBA1-1990-D656-B8F6-3A7367841051}"/>
              </a:ext>
            </a:extLst>
          </p:cNvPr>
          <p:cNvGraphicFramePr>
            <a:graphicFrameLocks noGrp="1"/>
          </p:cNvGraphicFramePr>
          <p:nvPr/>
        </p:nvGraphicFramePr>
        <p:xfrm>
          <a:off x="1778878" y="1074152"/>
          <a:ext cx="8885809" cy="5257800"/>
        </p:xfrm>
        <a:graphic>
          <a:graphicData uri="http://schemas.openxmlformats.org/drawingml/2006/table">
            <a:tbl>
              <a:tblPr firstRow="1" firstCol="1" lastRow="1" lastCol="1" bandRow="1" bandCol="1">
                <a:tableStyleId>{5940675A-B579-460E-94D1-54222C63F5DA}</a:tableStyleId>
              </a:tblPr>
              <a:tblGrid>
                <a:gridCol w="5655592">
                  <a:extLst>
                    <a:ext uri="{9D8B030D-6E8A-4147-A177-3AD203B41FA5}">
                      <a16:colId xmlns:a16="http://schemas.microsoft.com/office/drawing/2014/main" val="1100550668"/>
                    </a:ext>
                  </a:extLst>
                </a:gridCol>
                <a:gridCol w="1600200">
                  <a:extLst>
                    <a:ext uri="{9D8B030D-6E8A-4147-A177-3AD203B41FA5}">
                      <a16:colId xmlns:a16="http://schemas.microsoft.com/office/drawing/2014/main" val="4288622351"/>
                    </a:ext>
                  </a:extLst>
                </a:gridCol>
                <a:gridCol w="1630017">
                  <a:extLst>
                    <a:ext uri="{9D8B030D-6E8A-4147-A177-3AD203B41FA5}">
                      <a16:colId xmlns:a16="http://schemas.microsoft.com/office/drawing/2014/main" val="61799031"/>
                    </a:ext>
                  </a:extLst>
                </a:gridCol>
              </a:tblGrid>
              <a:tr h="548640">
                <a:tc>
                  <a:txBody>
                    <a:bodyPr/>
                    <a:lstStyle/>
                    <a:p>
                      <a:pPr marL="57150" marR="0" algn="l">
                        <a:lnSpc>
                          <a:spcPct val="100000"/>
                        </a:lnSpc>
                        <a:spcBef>
                          <a:spcPts val="400"/>
                        </a:spcBef>
                        <a:spcAft>
                          <a:spcPts val="400"/>
                        </a:spcAft>
                      </a:pPr>
                      <a:r>
                        <a:rPr lang="en-US" sz="1200" b="1" dirty="0">
                          <a:solidFill>
                            <a:schemeClr val="bg1"/>
                          </a:solidFill>
                          <a:effectLst/>
                          <a:latin typeface="Franklin Gothic Book" panose="020B0503020102020204" pitchFamily="34" charset="0"/>
                          <a:ea typeface="Franklin Gothic Book" panose="020B0503020102020204" pitchFamily="34" charset="0"/>
                          <a:cs typeface="Franklin Gothic Book" panose="020B0503020102020204" pitchFamily="34" charset="0"/>
                        </a:rPr>
                        <a:t>Covered Service</a:t>
                      </a:r>
                    </a:p>
                  </a:txBody>
                  <a:tcPr marL="0" marR="0" marT="0" marB="0" anchor="ctr">
                    <a:solidFill>
                      <a:schemeClr val="accent1"/>
                    </a:solidFill>
                  </a:tcPr>
                </a:tc>
                <a:tc>
                  <a:txBody>
                    <a:bodyPr/>
                    <a:lstStyle/>
                    <a:p>
                      <a:pPr marL="113665" marR="111125" algn="ctr">
                        <a:lnSpc>
                          <a:spcPct val="100000"/>
                        </a:lnSpc>
                        <a:spcBef>
                          <a:spcPts val="400"/>
                        </a:spcBef>
                        <a:spcAft>
                          <a:spcPts val="400"/>
                        </a:spcAft>
                      </a:pPr>
                      <a:r>
                        <a:rPr lang="en-US" sz="1200" b="1" dirty="0">
                          <a:solidFill>
                            <a:schemeClr val="bg1"/>
                          </a:solidFill>
                          <a:effectLst/>
                        </a:rPr>
                        <a:t>Plan</a:t>
                      </a:r>
                      <a:r>
                        <a:rPr lang="en-US" sz="1200" b="1" spc="-35" dirty="0">
                          <a:solidFill>
                            <a:schemeClr val="bg1"/>
                          </a:solidFill>
                          <a:effectLst/>
                        </a:rPr>
                        <a:t> </a:t>
                      </a:r>
                      <a:r>
                        <a:rPr lang="en-US" sz="1200" b="1" dirty="0">
                          <a:solidFill>
                            <a:schemeClr val="bg1"/>
                          </a:solidFill>
                          <a:effectLst/>
                        </a:rPr>
                        <a:t>Types</a:t>
                      </a:r>
                      <a:r>
                        <a:rPr lang="en-US" sz="1200" b="1" spc="-35" dirty="0">
                          <a:solidFill>
                            <a:schemeClr val="bg1"/>
                          </a:solidFill>
                          <a:effectLst/>
                        </a:rPr>
                        <a:t> </a:t>
                      </a:r>
                      <a:r>
                        <a:rPr lang="en-US" sz="1200" b="1" dirty="0">
                          <a:solidFill>
                            <a:schemeClr val="bg1"/>
                          </a:solidFill>
                          <a:effectLst/>
                        </a:rPr>
                        <a:t>2A</a:t>
                      </a:r>
                      <a:r>
                        <a:rPr lang="en-US" sz="1200" b="1" spc="-35" dirty="0">
                          <a:solidFill>
                            <a:schemeClr val="bg1"/>
                          </a:solidFill>
                          <a:effectLst/>
                        </a:rPr>
                        <a:t> </a:t>
                      </a:r>
                      <a:r>
                        <a:rPr lang="en-US" sz="1200" b="1" dirty="0">
                          <a:solidFill>
                            <a:schemeClr val="bg1"/>
                          </a:solidFill>
                          <a:effectLst/>
                        </a:rPr>
                        <a:t>&amp;</a:t>
                      </a:r>
                      <a:r>
                        <a:rPr lang="en-US" sz="1200" b="1" spc="-30" dirty="0">
                          <a:solidFill>
                            <a:schemeClr val="bg1"/>
                          </a:solidFill>
                          <a:effectLst/>
                        </a:rPr>
                        <a:t> </a:t>
                      </a:r>
                      <a:r>
                        <a:rPr lang="en-US" sz="1200" b="1" spc="-25" dirty="0">
                          <a:solidFill>
                            <a:schemeClr val="bg1"/>
                          </a:solidFill>
                          <a:effectLst/>
                        </a:rPr>
                        <a:t>2B</a:t>
                      </a:r>
                      <a:endParaRPr lang="en-US" sz="1200" b="1" dirty="0">
                        <a:solidFill>
                          <a:schemeClr val="bg1"/>
                        </a:solidFill>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solidFill>
                      <a:schemeClr val="accent1"/>
                    </a:solidFill>
                  </a:tcPr>
                </a:tc>
                <a:tc>
                  <a:txBody>
                    <a:bodyPr/>
                    <a:lstStyle/>
                    <a:p>
                      <a:pPr marL="111760" marR="109855" algn="ctr">
                        <a:lnSpc>
                          <a:spcPct val="100000"/>
                        </a:lnSpc>
                        <a:spcBef>
                          <a:spcPts val="400"/>
                        </a:spcBef>
                        <a:spcAft>
                          <a:spcPts val="400"/>
                        </a:spcAft>
                      </a:pPr>
                      <a:r>
                        <a:rPr lang="en-US" sz="1200" b="1" dirty="0">
                          <a:solidFill>
                            <a:schemeClr val="bg1"/>
                          </a:solidFill>
                          <a:effectLst/>
                        </a:rPr>
                        <a:t>Plan</a:t>
                      </a:r>
                      <a:r>
                        <a:rPr lang="en-US" sz="1200" b="1" spc="-35" dirty="0">
                          <a:solidFill>
                            <a:schemeClr val="bg1"/>
                          </a:solidFill>
                          <a:effectLst/>
                        </a:rPr>
                        <a:t> </a:t>
                      </a:r>
                      <a:r>
                        <a:rPr lang="en-US" sz="1200" b="1" dirty="0">
                          <a:solidFill>
                            <a:schemeClr val="bg1"/>
                          </a:solidFill>
                          <a:effectLst/>
                        </a:rPr>
                        <a:t>Types</a:t>
                      </a:r>
                      <a:r>
                        <a:rPr lang="en-US" sz="1200" b="1" spc="-35" dirty="0">
                          <a:solidFill>
                            <a:schemeClr val="bg1"/>
                          </a:solidFill>
                          <a:effectLst/>
                        </a:rPr>
                        <a:t> </a:t>
                      </a:r>
                      <a:r>
                        <a:rPr lang="en-US" sz="1200" b="1" dirty="0">
                          <a:solidFill>
                            <a:schemeClr val="bg1"/>
                          </a:solidFill>
                          <a:effectLst/>
                        </a:rPr>
                        <a:t>3A,</a:t>
                      </a:r>
                      <a:r>
                        <a:rPr lang="en-US" sz="1200" b="1" spc="-30" dirty="0">
                          <a:solidFill>
                            <a:schemeClr val="bg1"/>
                          </a:solidFill>
                          <a:effectLst/>
                        </a:rPr>
                        <a:t> </a:t>
                      </a:r>
                      <a:r>
                        <a:rPr lang="en-US" sz="1200" b="1" spc="-25" dirty="0">
                          <a:solidFill>
                            <a:schemeClr val="bg1"/>
                          </a:solidFill>
                          <a:effectLst/>
                        </a:rPr>
                        <a:t>3B, 3C </a:t>
                      </a:r>
                      <a:endParaRPr lang="en-US" sz="1200" b="1" dirty="0">
                        <a:solidFill>
                          <a:schemeClr val="bg1"/>
                        </a:solidFill>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solidFill>
                      <a:schemeClr val="accent1"/>
                    </a:solidFill>
                  </a:tcPr>
                </a:tc>
                <a:extLst>
                  <a:ext uri="{0D108BD9-81ED-4DB2-BD59-A6C34878D82A}">
                    <a16:rowId xmlns:a16="http://schemas.microsoft.com/office/drawing/2014/main" val="3839519868"/>
                  </a:ext>
                </a:extLst>
              </a:tr>
              <a:tr h="228600">
                <a:tc>
                  <a:txBody>
                    <a:bodyPr/>
                    <a:lstStyle/>
                    <a:p>
                      <a:pPr marL="57150" marR="922020" algn="l">
                        <a:lnSpc>
                          <a:spcPct val="100000"/>
                        </a:lnSpc>
                        <a:spcBef>
                          <a:spcPts val="0"/>
                        </a:spcBef>
                        <a:spcAft>
                          <a:spcPts val="0"/>
                        </a:spcAft>
                      </a:pPr>
                      <a:r>
                        <a:rPr lang="en-US" sz="1200" dirty="0">
                          <a:effectLst/>
                        </a:rPr>
                        <a:t>Medical</a:t>
                      </a:r>
                      <a:r>
                        <a:rPr lang="en-US" sz="1200" spc="-60" dirty="0">
                          <a:effectLst/>
                        </a:rPr>
                        <a:t> </a:t>
                      </a:r>
                      <a:r>
                        <a:rPr lang="en-US" sz="1200" dirty="0">
                          <a:effectLst/>
                        </a:rPr>
                        <a:t>Maximum</a:t>
                      </a:r>
                      <a:r>
                        <a:rPr lang="en-US" sz="1200" spc="-55" dirty="0">
                          <a:effectLst/>
                        </a:rPr>
                        <a:t> </a:t>
                      </a:r>
                      <a:r>
                        <a:rPr lang="en-US" sz="1200" dirty="0">
                          <a:effectLst/>
                        </a:rPr>
                        <a:t>Out-of-Pocket (Individual/ Family)</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1125" marR="111125" algn="ctr">
                        <a:lnSpc>
                          <a:spcPct val="100000"/>
                        </a:lnSpc>
                        <a:spcBef>
                          <a:spcPts val="0"/>
                        </a:spcBef>
                        <a:spcAft>
                          <a:spcPts val="0"/>
                        </a:spcAft>
                      </a:pPr>
                      <a:r>
                        <a:rPr lang="en-US" sz="1200" spc="-10" dirty="0">
                          <a:effectLst/>
                        </a:rPr>
                        <a:t>$750/$1,500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645" algn="ctr">
                        <a:lnSpc>
                          <a:spcPct val="100000"/>
                        </a:lnSpc>
                        <a:spcBef>
                          <a:spcPts val="0"/>
                        </a:spcBef>
                        <a:spcAft>
                          <a:spcPts val="0"/>
                        </a:spcAft>
                      </a:pPr>
                      <a:r>
                        <a:rPr lang="en-US" sz="1200" spc="-10" dirty="0">
                          <a:effectLst/>
                        </a:rPr>
                        <a:t>$1,500/$3,000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3140267095"/>
                  </a:ext>
                </a:extLst>
              </a:tr>
              <a:tr h="228600">
                <a:tc>
                  <a:txBody>
                    <a:bodyPr/>
                    <a:lstStyle/>
                    <a:p>
                      <a:pPr marL="56515" marR="0" algn="l">
                        <a:lnSpc>
                          <a:spcPct val="100000"/>
                        </a:lnSpc>
                        <a:spcBef>
                          <a:spcPts val="0"/>
                        </a:spcBef>
                        <a:spcAft>
                          <a:spcPts val="0"/>
                        </a:spcAft>
                      </a:pPr>
                      <a:r>
                        <a:rPr lang="en-US" sz="1200" dirty="0">
                          <a:effectLst/>
                        </a:rPr>
                        <a:t>Prescription</a:t>
                      </a:r>
                      <a:r>
                        <a:rPr lang="en-US" sz="1200" spc="-60" dirty="0">
                          <a:effectLst/>
                        </a:rPr>
                        <a:t> </a:t>
                      </a:r>
                      <a:r>
                        <a:rPr lang="en-US" sz="1200" dirty="0">
                          <a:effectLst/>
                        </a:rPr>
                        <a:t>Drug</a:t>
                      </a:r>
                      <a:r>
                        <a:rPr lang="en-US" sz="1200" spc="-55" dirty="0">
                          <a:effectLst/>
                        </a:rPr>
                        <a:t> </a:t>
                      </a:r>
                      <a:r>
                        <a:rPr lang="en-US" sz="1200" dirty="0">
                          <a:effectLst/>
                        </a:rPr>
                        <a:t>Maximum</a:t>
                      </a:r>
                      <a:r>
                        <a:rPr lang="en-US" sz="1200" spc="-55" dirty="0">
                          <a:effectLst/>
                        </a:rPr>
                        <a:t> </a:t>
                      </a:r>
                      <a:r>
                        <a:rPr lang="en-US" sz="1200" dirty="0">
                          <a:effectLst/>
                        </a:rPr>
                        <a:t>Out-of-Pocket (Individual/ Family)</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0490" marR="111125" algn="ctr">
                        <a:lnSpc>
                          <a:spcPct val="100000"/>
                        </a:lnSpc>
                        <a:spcBef>
                          <a:spcPts val="0"/>
                        </a:spcBef>
                        <a:spcAft>
                          <a:spcPts val="0"/>
                        </a:spcAft>
                      </a:pPr>
                      <a:r>
                        <a:rPr lang="en-US" sz="1200" spc="-10" dirty="0">
                          <a:effectLst/>
                        </a:rPr>
                        <a:t>$500/$1,000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010" algn="ctr">
                        <a:lnSpc>
                          <a:spcPct val="100000"/>
                        </a:lnSpc>
                        <a:spcBef>
                          <a:spcPts val="0"/>
                        </a:spcBef>
                        <a:spcAft>
                          <a:spcPts val="0"/>
                        </a:spcAft>
                      </a:pPr>
                      <a:r>
                        <a:rPr lang="en-US" sz="1200" spc="-10" dirty="0">
                          <a:effectLst/>
                        </a:rPr>
                        <a:t>$750/$1,500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213069115"/>
                  </a:ext>
                </a:extLst>
              </a:tr>
              <a:tr h="228600">
                <a:tc>
                  <a:txBody>
                    <a:bodyPr/>
                    <a:lstStyle/>
                    <a:p>
                      <a:pPr marL="56515" marR="0" algn="l">
                        <a:lnSpc>
                          <a:spcPct val="100000"/>
                        </a:lnSpc>
                        <a:spcBef>
                          <a:spcPts val="0"/>
                        </a:spcBef>
                        <a:spcAft>
                          <a:spcPts val="0"/>
                        </a:spcAft>
                      </a:pPr>
                      <a:r>
                        <a:rPr lang="en-US" sz="1200" spc="-10" dirty="0">
                          <a:effectLst/>
                        </a:rPr>
                        <a:t>Preventive</a:t>
                      </a:r>
                      <a:r>
                        <a:rPr lang="en-US" sz="1200" spc="40" dirty="0">
                          <a:effectLst/>
                        </a:rPr>
                        <a:t> </a:t>
                      </a:r>
                      <a:r>
                        <a:rPr lang="en-US" sz="1200" spc="-10" dirty="0">
                          <a:effectLst/>
                        </a:rPr>
                        <a:t>Care/Screening/Immunization</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1125" marR="11112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64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3400838167"/>
                  </a:ext>
                </a:extLst>
              </a:tr>
              <a:tr h="228600">
                <a:tc>
                  <a:txBody>
                    <a:bodyPr/>
                    <a:lstStyle/>
                    <a:p>
                      <a:pPr marL="57150" marR="323215" algn="l">
                        <a:lnSpc>
                          <a:spcPct val="100000"/>
                        </a:lnSpc>
                        <a:spcBef>
                          <a:spcPts val="0"/>
                        </a:spcBef>
                        <a:spcAft>
                          <a:spcPts val="0"/>
                        </a:spcAft>
                      </a:pPr>
                      <a:r>
                        <a:rPr lang="en-US" sz="1200" dirty="0">
                          <a:effectLst/>
                        </a:rPr>
                        <a:t>Primary</a:t>
                      </a:r>
                      <a:r>
                        <a:rPr lang="en-US" sz="1200" spc="-25" dirty="0">
                          <a:effectLst/>
                        </a:rPr>
                        <a:t> </a:t>
                      </a:r>
                      <a:r>
                        <a:rPr lang="en-US" sz="1200" dirty="0">
                          <a:effectLst/>
                        </a:rPr>
                        <a:t>Care</a:t>
                      </a:r>
                      <a:r>
                        <a:rPr lang="en-US" sz="1200" spc="-25" dirty="0">
                          <a:effectLst/>
                        </a:rPr>
                        <a:t> </a:t>
                      </a:r>
                      <a:r>
                        <a:rPr lang="en-US" sz="1200" dirty="0">
                          <a:effectLst/>
                        </a:rPr>
                        <a:t>visit</a:t>
                      </a:r>
                      <a:r>
                        <a:rPr lang="en-US" sz="1200" spc="-25" dirty="0">
                          <a:effectLst/>
                        </a:rPr>
                        <a:t> </a:t>
                      </a:r>
                      <a:r>
                        <a:rPr lang="en-US" sz="1200" dirty="0">
                          <a:effectLst/>
                        </a:rPr>
                        <a:t>to</a:t>
                      </a:r>
                      <a:r>
                        <a:rPr lang="en-US" sz="1200" spc="-25" dirty="0">
                          <a:effectLst/>
                        </a:rPr>
                        <a:t> </a:t>
                      </a:r>
                      <a:r>
                        <a:rPr lang="en-US" sz="1200" dirty="0">
                          <a:effectLst/>
                        </a:rPr>
                        <a:t>treat</a:t>
                      </a:r>
                      <a:r>
                        <a:rPr lang="en-US" sz="1200" spc="-25" dirty="0">
                          <a:effectLst/>
                        </a:rPr>
                        <a:t> </a:t>
                      </a:r>
                      <a:r>
                        <a:rPr lang="en-US" sz="1200" dirty="0">
                          <a:effectLst/>
                        </a:rPr>
                        <a:t>injury</a:t>
                      </a:r>
                      <a:r>
                        <a:rPr lang="en-US" sz="1200" spc="-25" dirty="0">
                          <a:effectLst/>
                        </a:rPr>
                        <a:t> </a:t>
                      </a:r>
                      <a:r>
                        <a:rPr lang="en-US" sz="1200" dirty="0">
                          <a:effectLst/>
                        </a:rPr>
                        <a:t>or</a:t>
                      </a:r>
                      <a:r>
                        <a:rPr lang="en-US" sz="1200" spc="-25" dirty="0">
                          <a:effectLst/>
                        </a:rPr>
                        <a:t> </a:t>
                      </a:r>
                      <a:r>
                        <a:rPr lang="en-US" sz="1200" dirty="0">
                          <a:effectLst/>
                        </a:rPr>
                        <a:t>illness (exc. Well Baby, Preventive and X-rays)</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08585" marR="11112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6375" marR="20764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3342716421"/>
                  </a:ext>
                </a:extLst>
              </a:tr>
              <a:tr h="228600">
                <a:tc>
                  <a:txBody>
                    <a:bodyPr/>
                    <a:lstStyle/>
                    <a:p>
                      <a:pPr marL="57150" marR="0" algn="l">
                        <a:lnSpc>
                          <a:spcPct val="100000"/>
                        </a:lnSpc>
                        <a:spcBef>
                          <a:spcPts val="0"/>
                        </a:spcBef>
                        <a:spcAft>
                          <a:spcPts val="0"/>
                        </a:spcAft>
                      </a:pPr>
                      <a:r>
                        <a:rPr lang="en-US" sz="1200" dirty="0">
                          <a:effectLst/>
                        </a:rPr>
                        <a:t>Specialist</a:t>
                      </a:r>
                      <a:r>
                        <a:rPr lang="en-US" sz="1200" spc="-20" dirty="0">
                          <a:effectLst/>
                        </a:rPr>
                        <a:t> </a:t>
                      </a:r>
                      <a:r>
                        <a:rPr lang="en-US" sz="1200" dirty="0">
                          <a:effectLst/>
                        </a:rPr>
                        <a:t>Office</a:t>
                      </a:r>
                      <a:r>
                        <a:rPr lang="en-US" sz="1200" spc="-20" dirty="0">
                          <a:effectLst/>
                        </a:rPr>
                        <a:t> </a:t>
                      </a:r>
                      <a:r>
                        <a:rPr lang="en-US" sz="1200" spc="-10" dirty="0">
                          <a:effectLst/>
                        </a:rPr>
                        <a:t>Visit</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3665" marR="110490" algn="ctr">
                        <a:lnSpc>
                          <a:spcPct val="100000"/>
                        </a:lnSpc>
                        <a:spcBef>
                          <a:spcPts val="0"/>
                        </a:spcBef>
                        <a:spcAft>
                          <a:spcPts val="0"/>
                        </a:spcAft>
                      </a:pPr>
                      <a:r>
                        <a:rPr lang="en-US" sz="1200" spc="-25" dirty="0">
                          <a:effectLst/>
                        </a:rPr>
                        <a:t>$18</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645" algn="ctr">
                        <a:lnSpc>
                          <a:spcPct val="100000"/>
                        </a:lnSpc>
                        <a:spcBef>
                          <a:spcPts val="0"/>
                        </a:spcBef>
                        <a:spcAft>
                          <a:spcPts val="0"/>
                        </a:spcAft>
                      </a:pPr>
                      <a:r>
                        <a:rPr lang="en-US" sz="1200" spc="-25" dirty="0">
                          <a:effectLst/>
                        </a:rPr>
                        <a:t>$22</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3088164698"/>
                  </a:ext>
                </a:extLst>
              </a:tr>
              <a:tr h="228600">
                <a:tc>
                  <a:txBody>
                    <a:bodyPr/>
                    <a:lstStyle/>
                    <a:p>
                      <a:pPr marL="57150" marR="0" algn="l">
                        <a:lnSpc>
                          <a:spcPct val="100000"/>
                        </a:lnSpc>
                        <a:spcBef>
                          <a:spcPts val="0"/>
                        </a:spcBef>
                        <a:spcAft>
                          <a:spcPts val="0"/>
                        </a:spcAft>
                      </a:pPr>
                      <a:r>
                        <a:rPr lang="en-US" sz="1200" dirty="0">
                          <a:effectLst/>
                        </a:rPr>
                        <a:t>Mental/Behavioral</a:t>
                      </a:r>
                      <a:r>
                        <a:rPr lang="en-US" sz="1200" spc="-60" dirty="0">
                          <a:effectLst/>
                        </a:rPr>
                        <a:t> </a:t>
                      </a:r>
                      <a:r>
                        <a:rPr lang="en-US" sz="1200" dirty="0">
                          <a:effectLst/>
                        </a:rPr>
                        <a:t>Health</a:t>
                      </a:r>
                      <a:r>
                        <a:rPr lang="en-US" sz="1200" spc="-55" dirty="0">
                          <a:effectLst/>
                        </a:rPr>
                        <a:t> </a:t>
                      </a:r>
                      <a:r>
                        <a:rPr lang="en-US" sz="1200" dirty="0">
                          <a:effectLst/>
                        </a:rPr>
                        <a:t>and</a:t>
                      </a:r>
                      <a:r>
                        <a:rPr lang="en-US" sz="1200" spc="-55" dirty="0">
                          <a:effectLst/>
                        </a:rPr>
                        <a:t> </a:t>
                      </a:r>
                      <a:r>
                        <a:rPr lang="en-US" sz="1200" dirty="0">
                          <a:effectLst/>
                        </a:rPr>
                        <a:t>Substance</a:t>
                      </a:r>
                      <a:r>
                        <a:rPr lang="en-US" sz="1200" spc="-55" dirty="0">
                          <a:effectLst/>
                        </a:rPr>
                        <a:t> </a:t>
                      </a:r>
                      <a:r>
                        <a:rPr lang="en-US" sz="1200" dirty="0">
                          <a:effectLst/>
                        </a:rPr>
                        <a:t>Abuse Disorder Outpatient Services</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08585" marR="11112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6375" marR="20764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2487277280"/>
                  </a:ext>
                </a:extLst>
              </a:tr>
              <a:tr h="228600">
                <a:tc>
                  <a:txBody>
                    <a:bodyPr/>
                    <a:lstStyle/>
                    <a:p>
                      <a:pPr marL="57150" marR="0" algn="l">
                        <a:lnSpc>
                          <a:spcPct val="100000"/>
                        </a:lnSpc>
                        <a:spcBef>
                          <a:spcPts val="0"/>
                        </a:spcBef>
                        <a:spcAft>
                          <a:spcPts val="0"/>
                        </a:spcAft>
                      </a:pPr>
                      <a:r>
                        <a:rPr lang="en-US" sz="1200" dirty="0">
                          <a:effectLst/>
                        </a:rPr>
                        <a:t>Rehabilitative</a:t>
                      </a:r>
                      <a:r>
                        <a:rPr lang="en-US" sz="1200" spc="-35" dirty="0">
                          <a:effectLst/>
                        </a:rPr>
                        <a:t> </a:t>
                      </a:r>
                      <a:r>
                        <a:rPr lang="en-US" sz="1200" dirty="0">
                          <a:effectLst/>
                        </a:rPr>
                        <a:t>Speech</a:t>
                      </a:r>
                      <a:r>
                        <a:rPr lang="en-US" sz="1200" spc="-30" dirty="0">
                          <a:effectLst/>
                        </a:rPr>
                        <a:t> </a:t>
                      </a:r>
                      <a:r>
                        <a:rPr lang="en-US" sz="1200" spc="-10" dirty="0">
                          <a:effectLst/>
                        </a:rPr>
                        <a:t>Therapy</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08585" marR="111125" algn="ctr">
                        <a:lnSpc>
                          <a:spcPct val="100000"/>
                        </a:lnSpc>
                        <a:spcBef>
                          <a:spcPts val="0"/>
                        </a:spcBef>
                        <a:spcAft>
                          <a:spcPts val="0"/>
                        </a:spcAft>
                      </a:pPr>
                      <a:r>
                        <a:rPr lang="en-US" sz="1200" spc="-25" dirty="0">
                          <a:effectLst/>
                        </a:rPr>
                        <a:t>$10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645" algn="ctr">
                        <a:lnSpc>
                          <a:spcPct val="100000"/>
                        </a:lnSpc>
                        <a:spcBef>
                          <a:spcPts val="0"/>
                        </a:spcBef>
                        <a:spcAft>
                          <a:spcPts val="0"/>
                        </a:spcAft>
                      </a:pPr>
                      <a:r>
                        <a:rPr lang="en-US" sz="1200" spc="-25" dirty="0">
                          <a:effectLst/>
                        </a:rPr>
                        <a:t>$20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4045372660"/>
                  </a:ext>
                </a:extLst>
              </a:tr>
              <a:tr h="228600">
                <a:tc>
                  <a:txBody>
                    <a:bodyPr/>
                    <a:lstStyle/>
                    <a:p>
                      <a:pPr marL="57150" marR="922020" algn="l">
                        <a:lnSpc>
                          <a:spcPct val="100000"/>
                        </a:lnSpc>
                        <a:spcBef>
                          <a:spcPts val="0"/>
                        </a:spcBef>
                        <a:spcAft>
                          <a:spcPts val="0"/>
                        </a:spcAft>
                      </a:pPr>
                      <a:r>
                        <a:rPr lang="en-US" sz="1200" dirty="0">
                          <a:effectLst/>
                        </a:rPr>
                        <a:t>Rehabilitative</a:t>
                      </a:r>
                      <a:r>
                        <a:rPr lang="en-US" sz="1200" spc="-60" dirty="0">
                          <a:effectLst/>
                        </a:rPr>
                        <a:t> </a:t>
                      </a:r>
                      <a:r>
                        <a:rPr lang="en-US" sz="1200" dirty="0">
                          <a:effectLst/>
                        </a:rPr>
                        <a:t>Occupational</a:t>
                      </a:r>
                      <a:r>
                        <a:rPr lang="en-US" sz="1200" spc="-55" dirty="0">
                          <a:effectLst/>
                        </a:rPr>
                        <a:t> </a:t>
                      </a:r>
                      <a:r>
                        <a:rPr lang="en-US" sz="1200" dirty="0">
                          <a:effectLst/>
                        </a:rPr>
                        <a:t>and Rehabilitative Physical Therapy</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08585" marR="111125" algn="ctr">
                        <a:lnSpc>
                          <a:spcPct val="100000"/>
                        </a:lnSpc>
                        <a:spcBef>
                          <a:spcPts val="0"/>
                        </a:spcBef>
                        <a:spcAft>
                          <a:spcPts val="0"/>
                        </a:spcAft>
                      </a:pPr>
                      <a:r>
                        <a:rPr lang="en-US" sz="1200" spc="-25" dirty="0">
                          <a:effectLst/>
                        </a:rPr>
                        <a:t>$10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645" algn="ctr">
                        <a:lnSpc>
                          <a:spcPct val="100000"/>
                        </a:lnSpc>
                        <a:spcBef>
                          <a:spcPts val="0"/>
                        </a:spcBef>
                        <a:spcAft>
                          <a:spcPts val="0"/>
                        </a:spcAft>
                      </a:pPr>
                      <a:r>
                        <a:rPr lang="en-US" sz="1200" spc="-25" dirty="0">
                          <a:effectLst/>
                        </a:rPr>
                        <a:t>$20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1885362219"/>
                  </a:ext>
                </a:extLst>
              </a:tr>
              <a:tr h="228600">
                <a:tc>
                  <a:txBody>
                    <a:bodyPr/>
                    <a:lstStyle/>
                    <a:p>
                      <a:pPr marL="57150" marR="0" algn="l">
                        <a:lnSpc>
                          <a:spcPct val="100000"/>
                        </a:lnSpc>
                        <a:spcBef>
                          <a:spcPts val="0"/>
                        </a:spcBef>
                        <a:spcAft>
                          <a:spcPts val="0"/>
                        </a:spcAft>
                      </a:pPr>
                      <a:r>
                        <a:rPr lang="en-US" sz="1200" dirty="0">
                          <a:effectLst/>
                        </a:rPr>
                        <a:t>Emergency</a:t>
                      </a:r>
                      <a:r>
                        <a:rPr lang="en-US" sz="1200" spc="-20" dirty="0">
                          <a:effectLst/>
                        </a:rPr>
                        <a:t> </a:t>
                      </a:r>
                      <a:r>
                        <a:rPr lang="en-US" sz="1200" dirty="0">
                          <a:effectLst/>
                        </a:rPr>
                        <a:t>Room</a:t>
                      </a:r>
                      <a:r>
                        <a:rPr lang="en-US" sz="1200" spc="-10" dirty="0">
                          <a:effectLst/>
                        </a:rPr>
                        <a:t> Services</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1125" marR="111125" algn="ctr">
                        <a:lnSpc>
                          <a:spcPct val="100000"/>
                        </a:lnSpc>
                        <a:spcBef>
                          <a:spcPts val="0"/>
                        </a:spcBef>
                        <a:spcAft>
                          <a:spcPts val="0"/>
                        </a:spcAft>
                      </a:pPr>
                      <a:r>
                        <a:rPr lang="en-US" sz="1200" spc="-25" dirty="0">
                          <a:effectLst/>
                        </a:rPr>
                        <a:t>$50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645" algn="ctr">
                        <a:lnSpc>
                          <a:spcPct val="100000"/>
                        </a:lnSpc>
                        <a:spcBef>
                          <a:spcPts val="0"/>
                        </a:spcBef>
                        <a:spcAft>
                          <a:spcPts val="0"/>
                        </a:spcAft>
                      </a:pPr>
                      <a:r>
                        <a:rPr lang="en-US" sz="1200" spc="-20" dirty="0">
                          <a:effectLst/>
                        </a:rPr>
                        <a:t>$100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4121520192"/>
                  </a:ext>
                </a:extLst>
              </a:tr>
              <a:tr h="228600">
                <a:tc>
                  <a:txBody>
                    <a:bodyPr/>
                    <a:lstStyle/>
                    <a:p>
                      <a:pPr marL="57150" marR="0" algn="l">
                        <a:lnSpc>
                          <a:spcPct val="100000"/>
                        </a:lnSpc>
                        <a:spcBef>
                          <a:spcPts val="0"/>
                        </a:spcBef>
                        <a:spcAft>
                          <a:spcPts val="0"/>
                        </a:spcAft>
                      </a:pPr>
                      <a:r>
                        <a:rPr lang="en-US" sz="1200" dirty="0">
                          <a:effectLst/>
                        </a:rPr>
                        <a:t>Urgent</a:t>
                      </a:r>
                      <a:r>
                        <a:rPr lang="en-US" sz="1200" spc="-5" dirty="0">
                          <a:effectLst/>
                        </a:rPr>
                        <a:t> </a:t>
                      </a:r>
                      <a:r>
                        <a:rPr lang="en-US" sz="1200" spc="-20" dirty="0">
                          <a:effectLst/>
                        </a:rPr>
                        <a:t>Care</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3665" marR="110490" algn="ctr">
                        <a:lnSpc>
                          <a:spcPct val="100000"/>
                        </a:lnSpc>
                        <a:spcBef>
                          <a:spcPts val="0"/>
                        </a:spcBef>
                        <a:spcAft>
                          <a:spcPts val="0"/>
                        </a:spcAft>
                      </a:pPr>
                      <a:r>
                        <a:rPr lang="en-US" sz="1200" spc="-25" dirty="0">
                          <a:effectLst/>
                        </a:rPr>
                        <a:t>$18</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645" algn="ctr">
                        <a:lnSpc>
                          <a:spcPct val="100000"/>
                        </a:lnSpc>
                        <a:spcBef>
                          <a:spcPts val="0"/>
                        </a:spcBef>
                        <a:spcAft>
                          <a:spcPts val="0"/>
                        </a:spcAft>
                      </a:pPr>
                      <a:r>
                        <a:rPr lang="en-US" sz="1200" spc="-25" dirty="0">
                          <a:effectLst/>
                        </a:rPr>
                        <a:t>$22</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3457548263"/>
                  </a:ext>
                </a:extLst>
              </a:tr>
              <a:tr h="228600">
                <a:tc>
                  <a:txBody>
                    <a:bodyPr/>
                    <a:lstStyle/>
                    <a:p>
                      <a:pPr marL="57150" marR="0" algn="l">
                        <a:lnSpc>
                          <a:spcPct val="100000"/>
                        </a:lnSpc>
                        <a:spcBef>
                          <a:spcPts val="0"/>
                        </a:spcBef>
                        <a:spcAft>
                          <a:spcPts val="0"/>
                        </a:spcAft>
                      </a:pPr>
                      <a:r>
                        <a:rPr lang="en-US" sz="1200" dirty="0">
                          <a:effectLst/>
                        </a:rPr>
                        <a:t>Outpatient </a:t>
                      </a:r>
                      <a:r>
                        <a:rPr lang="en-US" sz="1200" spc="-10" dirty="0">
                          <a:effectLst/>
                        </a:rPr>
                        <a:t>Surgery</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1125" marR="111125" algn="ctr">
                        <a:lnSpc>
                          <a:spcPct val="100000"/>
                        </a:lnSpc>
                        <a:spcBef>
                          <a:spcPts val="0"/>
                        </a:spcBef>
                        <a:spcAft>
                          <a:spcPts val="0"/>
                        </a:spcAft>
                      </a:pPr>
                      <a:r>
                        <a:rPr lang="en-US" sz="1200" spc="-25" dirty="0">
                          <a:effectLst/>
                        </a:rPr>
                        <a:t>$50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010" algn="ctr">
                        <a:lnSpc>
                          <a:spcPct val="100000"/>
                        </a:lnSpc>
                        <a:spcBef>
                          <a:spcPts val="0"/>
                        </a:spcBef>
                        <a:spcAft>
                          <a:spcPts val="0"/>
                        </a:spcAft>
                      </a:pPr>
                      <a:r>
                        <a:rPr lang="en-US" sz="1200" spc="-20" dirty="0">
                          <a:effectLst/>
                        </a:rPr>
                        <a:t>$125</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3340815186"/>
                  </a:ext>
                </a:extLst>
              </a:tr>
              <a:tr h="365760">
                <a:tc>
                  <a:txBody>
                    <a:bodyPr/>
                    <a:lstStyle/>
                    <a:p>
                      <a:pPr marL="56515" marR="0" algn="l">
                        <a:lnSpc>
                          <a:spcPct val="100000"/>
                        </a:lnSpc>
                        <a:spcBef>
                          <a:spcPts val="0"/>
                        </a:spcBef>
                        <a:spcAft>
                          <a:spcPts val="0"/>
                        </a:spcAft>
                      </a:pPr>
                      <a:r>
                        <a:rPr lang="en-US" sz="1200" dirty="0">
                          <a:effectLst/>
                        </a:rPr>
                        <a:t>All</a:t>
                      </a:r>
                      <a:r>
                        <a:rPr lang="en-US" sz="1200" spc="-25" dirty="0">
                          <a:effectLst/>
                        </a:rPr>
                        <a:t> </a:t>
                      </a:r>
                      <a:r>
                        <a:rPr lang="en-US" sz="1200" dirty="0">
                          <a:effectLst/>
                        </a:rPr>
                        <a:t>Inpatient</a:t>
                      </a:r>
                      <a:r>
                        <a:rPr lang="en-US" sz="1200" spc="-20" dirty="0">
                          <a:effectLst/>
                        </a:rPr>
                        <a:t> </a:t>
                      </a:r>
                      <a:r>
                        <a:rPr lang="en-US" sz="1200" dirty="0">
                          <a:effectLst/>
                        </a:rPr>
                        <a:t>Hospital</a:t>
                      </a:r>
                      <a:r>
                        <a:rPr lang="en-US" sz="1200" spc="-10" dirty="0">
                          <a:effectLst/>
                        </a:rPr>
                        <a:t> Services</a:t>
                      </a:r>
                      <a:endParaRPr lang="en-US" sz="1200" dirty="0">
                        <a:effectLst/>
                      </a:endParaRPr>
                    </a:p>
                    <a:p>
                      <a:pPr marL="56515" marR="323215" algn="l">
                        <a:lnSpc>
                          <a:spcPct val="100000"/>
                        </a:lnSpc>
                        <a:spcBef>
                          <a:spcPts val="0"/>
                        </a:spcBef>
                        <a:spcAft>
                          <a:spcPts val="0"/>
                        </a:spcAft>
                      </a:pPr>
                      <a:r>
                        <a:rPr lang="en-US" sz="1200" dirty="0">
                          <a:effectLst/>
                        </a:rPr>
                        <a:t>(including</a:t>
                      </a:r>
                      <a:r>
                        <a:rPr lang="en-US" sz="1200" spc="-60" dirty="0">
                          <a:effectLst/>
                        </a:rPr>
                        <a:t> </a:t>
                      </a:r>
                      <a:r>
                        <a:rPr lang="en-US" sz="1200" dirty="0">
                          <a:effectLst/>
                        </a:rPr>
                        <a:t>Mental/Behavioral</a:t>
                      </a:r>
                      <a:r>
                        <a:rPr lang="en-US" sz="1200" spc="-55" dirty="0">
                          <a:effectLst/>
                        </a:rPr>
                        <a:t> </a:t>
                      </a:r>
                      <a:r>
                        <a:rPr lang="en-US" sz="1200" dirty="0">
                          <a:effectLst/>
                        </a:rPr>
                        <a:t>Health</a:t>
                      </a:r>
                      <a:r>
                        <a:rPr lang="en-US" sz="1200" spc="-55" dirty="0">
                          <a:effectLst/>
                        </a:rPr>
                        <a:t> </a:t>
                      </a:r>
                      <a:r>
                        <a:rPr lang="en-US" sz="1200" dirty="0">
                          <a:effectLst/>
                        </a:rPr>
                        <a:t>and Substance Abuse Disorder Services)</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0490" marR="111125" algn="ctr">
                        <a:lnSpc>
                          <a:spcPct val="100000"/>
                        </a:lnSpc>
                        <a:spcBef>
                          <a:spcPts val="0"/>
                        </a:spcBef>
                        <a:spcAft>
                          <a:spcPts val="0"/>
                        </a:spcAft>
                      </a:pPr>
                      <a:r>
                        <a:rPr lang="en-US" sz="1200" spc="-25" dirty="0">
                          <a:effectLst/>
                        </a:rPr>
                        <a:t>$50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010" algn="ctr">
                        <a:lnSpc>
                          <a:spcPct val="100000"/>
                        </a:lnSpc>
                        <a:spcBef>
                          <a:spcPts val="0"/>
                        </a:spcBef>
                        <a:spcAft>
                          <a:spcPts val="0"/>
                        </a:spcAft>
                      </a:pPr>
                      <a:r>
                        <a:rPr lang="en-US" sz="1200" spc="-20" dirty="0">
                          <a:effectLst/>
                        </a:rPr>
                        <a:t>$250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418757883"/>
                  </a:ext>
                </a:extLst>
              </a:tr>
              <a:tr h="228600">
                <a:tc>
                  <a:txBody>
                    <a:bodyPr/>
                    <a:lstStyle/>
                    <a:p>
                      <a:pPr marL="56515" marR="0" algn="l">
                        <a:lnSpc>
                          <a:spcPct val="100000"/>
                        </a:lnSpc>
                        <a:spcBef>
                          <a:spcPts val="0"/>
                        </a:spcBef>
                        <a:spcAft>
                          <a:spcPts val="0"/>
                        </a:spcAft>
                      </a:pPr>
                      <a:r>
                        <a:rPr lang="en-US" sz="1200" dirty="0">
                          <a:effectLst/>
                        </a:rPr>
                        <a:t>High-Cost</a:t>
                      </a:r>
                      <a:r>
                        <a:rPr lang="en-US" sz="1200" spc="-20" dirty="0">
                          <a:effectLst/>
                        </a:rPr>
                        <a:t> </a:t>
                      </a:r>
                      <a:r>
                        <a:rPr lang="en-US" sz="1200" dirty="0">
                          <a:effectLst/>
                        </a:rPr>
                        <a:t>Imaging</a:t>
                      </a:r>
                      <a:r>
                        <a:rPr lang="en-US" sz="1200" spc="-15" dirty="0">
                          <a:effectLst/>
                        </a:rPr>
                        <a:t> </a:t>
                      </a:r>
                      <a:r>
                        <a:rPr lang="en-US" sz="1200" dirty="0">
                          <a:effectLst/>
                        </a:rPr>
                        <a:t>(CT/PET</a:t>
                      </a:r>
                      <a:r>
                        <a:rPr lang="en-US" sz="1200" spc="-20" dirty="0">
                          <a:effectLst/>
                        </a:rPr>
                        <a:t> </a:t>
                      </a:r>
                      <a:r>
                        <a:rPr lang="en-US" sz="1200" dirty="0">
                          <a:effectLst/>
                        </a:rPr>
                        <a:t>Scans,</a:t>
                      </a:r>
                      <a:r>
                        <a:rPr lang="en-US" sz="1200" spc="-20" dirty="0">
                          <a:effectLst/>
                        </a:rPr>
                        <a:t> </a:t>
                      </a:r>
                      <a:r>
                        <a:rPr lang="en-US" sz="1200" dirty="0">
                          <a:effectLst/>
                        </a:rPr>
                        <a:t>MRIs,</a:t>
                      </a:r>
                      <a:r>
                        <a:rPr lang="en-US" sz="1200" spc="-15" dirty="0">
                          <a:effectLst/>
                        </a:rPr>
                        <a:t> </a:t>
                      </a:r>
                      <a:r>
                        <a:rPr lang="en-US" sz="1200" spc="-10" dirty="0">
                          <a:effectLst/>
                        </a:rPr>
                        <a:t>etc.)</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0490" marR="111125" algn="ctr">
                        <a:lnSpc>
                          <a:spcPct val="100000"/>
                        </a:lnSpc>
                        <a:spcBef>
                          <a:spcPts val="0"/>
                        </a:spcBef>
                        <a:spcAft>
                          <a:spcPts val="0"/>
                        </a:spcAft>
                      </a:pPr>
                      <a:r>
                        <a:rPr lang="en-US" sz="1200" spc="-25" dirty="0">
                          <a:effectLst/>
                        </a:rPr>
                        <a:t>$30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010" algn="ctr">
                        <a:lnSpc>
                          <a:spcPct val="100000"/>
                        </a:lnSpc>
                        <a:spcBef>
                          <a:spcPts val="0"/>
                        </a:spcBef>
                        <a:spcAft>
                          <a:spcPts val="0"/>
                        </a:spcAft>
                      </a:pPr>
                      <a:r>
                        <a:rPr lang="en-US" sz="1200" spc="-25" dirty="0">
                          <a:effectLst/>
                        </a:rPr>
                        <a:t>$60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186477774"/>
                  </a:ext>
                </a:extLst>
              </a:tr>
              <a:tr h="228600">
                <a:tc>
                  <a:txBody>
                    <a:bodyPr/>
                    <a:lstStyle/>
                    <a:p>
                      <a:pPr marL="56515" marR="0" algn="l">
                        <a:lnSpc>
                          <a:spcPct val="100000"/>
                        </a:lnSpc>
                        <a:spcBef>
                          <a:spcPts val="0"/>
                        </a:spcBef>
                        <a:spcAft>
                          <a:spcPts val="0"/>
                        </a:spcAft>
                      </a:pPr>
                      <a:r>
                        <a:rPr lang="en-US" sz="1200" dirty="0">
                          <a:effectLst/>
                        </a:rPr>
                        <a:t>Laboratory</a:t>
                      </a:r>
                      <a:r>
                        <a:rPr lang="en-US" sz="1200" spc="-15" dirty="0">
                          <a:effectLst/>
                        </a:rPr>
                        <a:t> </a:t>
                      </a:r>
                      <a:r>
                        <a:rPr lang="en-US" sz="1200" dirty="0">
                          <a:effectLst/>
                        </a:rPr>
                        <a:t>Outpatient</a:t>
                      </a:r>
                      <a:r>
                        <a:rPr lang="en-US" sz="1200" spc="-10" dirty="0">
                          <a:effectLst/>
                        </a:rPr>
                        <a:t> </a:t>
                      </a:r>
                      <a:r>
                        <a:rPr lang="en-US" sz="1200" dirty="0">
                          <a:effectLst/>
                        </a:rPr>
                        <a:t>and</a:t>
                      </a:r>
                      <a:r>
                        <a:rPr lang="en-US" sz="1200" spc="-10" dirty="0">
                          <a:effectLst/>
                        </a:rPr>
                        <a:t> </a:t>
                      </a:r>
                      <a:r>
                        <a:rPr lang="en-US" sz="1200" dirty="0">
                          <a:effectLst/>
                        </a:rPr>
                        <a:t>Professional</a:t>
                      </a:r>
                      <a:r>
                        <a:rPr lang="en-US" sz="1200" spc="-10" dirty="0">
                          <a:effectLst/>
                        </a:rPr>
                        <a:t> Services</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0490" marR="11112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010"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3261816982"/>
                  </a:ext>
                </a:extLst>
              </a:tr>
              <a:tr h="228600">
                <a:tc>
                  <a:txBody>
                    <a:bodyPr/>
                    <a:lstStyle/>
                    <a:p>
                      <a:pPr marL="56515" marR="0" algn="l">
                        <a:lnSpc>
                          <a:spcPct val="100000"/>
                        </a:lnSpc>
                        <a:spcBef>
                          <a:spcPts val="0"/>
                        </a:spcBef>
                        <a:spcAft>
                          <a:spcPts val="0"/>
                        </a:spcAft>
                      </a:pPr>
                      <a:r>
                        <a:rPr lang="en-US" sz="1200" dirty="0">
                          <a:effectLst/>
                        </a:rPr>
                        <a:t>X-Rays</a:t>
                      </a:r>
                      <a:r>
                        <a:rPr lang="en-US" sz="1200" spc="-30" dirty="0">
                          <a:effectLst/>
                        </a:rPr>
                        <a:t> </a:t>
                      </a:r>
                      <a:r>
                        <a:rPr lang="en-US" sz="1200" dirty="0">
                          <a:effectLst/>
                        </a:rPr>
                        <a:t>and</a:t>
                      </a:r>
                      <a:r>
                        <a:rPr lang="en-US" sz="1200" spc="-15" dirty="0">
                          <a:effectLst/>
                        </a:rPr>
                        <a:t> </a:t>
                      </a:r>
                      <a:r>
                        <a:rPr lang="en-US" sz="1200" dirty="0">
                          <a:effectLst/>
                        </a:rPr>
                        <a:t>Diagnostic</a:t>
                      </a:r>
                      <a:r>
                        <a:rPr lang="en-US" sz="1200" spc="-10" dirty="0">
                          <a:effectLst/>
                        </a:rPr>
                        <a:t> Imaging</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1125" marR="11112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64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1981503975"/>
                  </a:ext>
                </a:extLst>
              </a:tr>
              <a:tr h="228600">
                <a:tc>
                  <a:txBody>
                    <a:bodyPr/>
                    <a:lstStyle/>
                    <a:p>
                      <a:pPr marL="57150" marR="0" algn="l">
                        <a:lnSpc>
                          <a:spcPct val="100000"/>
                        </a:lnSpc>
                        <a:spcBef>
                          <a:spcPts val="0"/>
                        </a:spcBef>
                        <a:spcAft>
                          <a:spcPts val="0"/>
                        </a:spcAft>
                      </a:pPr>
                      <a:r>
                        <a:rPr lang="en-US" sz="1200" dirty="0">
                          <a:effectLst/>
                        </a:rPr>
                        <a:t>Skilled</a:t>
                      </a:r>
                      <a:r>
                        <a:rPr lang="en-US" sz="1200" spc="-25" dirty="0">
                          <a:effectLst/>
                        </a:rPr>
                        <a:t> </a:t>
                      </a:r>
                      <a:r>
                        <a:rPr lang="en-US" sz="1200" dirty="0">
                          <a:effectLst/>
                        </a:rPr>
                        <a:t>Nursing</a:t>
                      </a:r>
                      <a:r>
                        <a:rPr lang="en-US" sz="1200" spc="-20" dirty="0">
                          <a:effectLst/>
                        </a:rPr>
                        <a:t> </a:t>
                      </a:r>
                      <a:r>
                        <a:rPr lang="en-US" sz="1200" spc="-10" dirty="0">
                          <a:effectLst/>
                        </a:rPr>
                        <a:t>Facility</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1125" marR="11112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645" algn="ctr">
                        <a:lnSpc>
                          <a:spcPct val="100000"/>
                        </a:lnSpc>
                        <a:spcBef>
                          <a:spcPts val="0"/>
                        </a:spcBef>
                        <a:spcAft>
                          <a:spcPts val="0"/>
                        </a:spcAft>
                      </a:pPr>
                      <a:r>
                        <a:rPr lang="en-US" sz="1200" spc="-25" dirty="0">
                          <a:effectLst/>
                        </a:rPr>
                        <a:t>$0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3804753983"/>
                  </a:ext>
                </a:extLst>
              </a:tr>
              <a:tr h="22860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200" spc="-10" dirty="0">
                          <a:effectLst/>
                        </a:rPr>
                        <a:t>Retail Prescription Drugs: Generics</a:t>
                      </a:r>
                      <a:endParaRPr lang="en-US" sz="1200" dirty="0">
                        <a:effectLst/>
                      </a:endParaRPr>
                    </a:p>
                  </a:txBody>
                  <a:tcPr marL="0" marR="0" marT="0" marB="0" anchor="ctr"/>
                </a:tc>
                <a:tc>
                  <a:txBody>
                    <a:bodyPr/>
                    <a:lstStyle/>
                    <a:p>
                      <a:pPr marL="109220" marR="111125" algn="ctr">
                        <a:lnSpc>
                          <a:spcPct val="100000"/>
                        </a:lnSpc>
                        <a:spcBef>
                          <a:spcPts val="0"/>
                        </a:spcBef>
                        <a:spcAft>
                          <a:spcPts val="0"/>
                        </a:spcAft>
                      </a:pPr>
                      <a:r>
                        <a:rPr lang="en-US" sz="1200" spc="-25" dirty="0">
                          <a:effectLst/>
                        </a:rPr>
                        <a:t>$10</a:t>
                      </a:r>
                      <a:endParaRPr lang="en-US" sz="1200" dirty="0">
                        <a:effectLst/>
                      </a:endParaRPr>
                    </a:p>
                  </a:txBody>
                  <a:tcPr marL="0" marR="0" marT="0" marB="0" anchor="ctr"/>
                </a:tc>
                <a:tc>
                  <a:txBody>
                    <a:bodyPr/>
                    <a:lstStyle/>
                    <a:p>
                      <a:pPr marL="207010" marR="207645" algn="ctr">
                        <a:lnSpc>
                          <a:spcPct val="100000"/>
                        </a:lnSpc>
                        <a:spcBef>
                          <a:spcPts val="0"/>
                        </a:spcBef>
                        <a:spcAft>
                          <a:spcPts val="0"/>
                        </a:spcAft>
                      </a:pPr>
                      <a:r>
                        <a:rPr lang="en-US" sz="1200" spc="-10" dirty="0">
                          <a:effectLst/>
                        </a:rPr>
                        <a:t>$12.50</a:t>
                      </a:r>
                      <a:endParaRPr lang="en-US" sz="1200" dirty="0">
                        <a:effectLst/>
                      </a:endParaRPr>
                    </a:p>
                  </a:txBody>
                  <a:tcPr marL="0" marR="0" marT="0" marB="0" anchor="ctr"/>
                </a:tc>
                <a:extLst>
                  <a:ext uri="{0D108BD9-81ED-4DB2-BD59-A6C34878D82A}">
                    <a16:rowId xmlns:a16="http://schemas.microsoft.com/office/drawing/2014/main" val="1413550809"/>
                  </a:ext>
                </a:extLst>
              </a:tr>
              <a:tr h="22860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200" spc="-10" dirty="0">
                          <a:effectLst/>
                        </a:rPr>
                        <a:t>Retail Prescription Drugs: </a:t>
                      </a:r>
                      <a:r>
                        <a:rPr lang="en-US" sz="1200" dirty="0">
                          <a:effectLst/>
                        </a:rPr>
                        <a:t>Preferred Brand Drugs</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1125" marR="111125" lvl="0" indent="0" algn="ctr" defTabSz="914400" rtl="0" eaLnBrk="1" fontAlgn="auto" latinLnBrk="0" hangingPunct="1">
                        <a:lnSpc>
                          <a:spcPct val="100000"/>
                        </a:lnSpc>
                        <a:spcBef>
                          <a:spcPts val="0"/>
                        </a:spcBef>
                        <a:spcAft>
                          <a:spcPts val="0"/>
                        </a:spcAft>
                        <a:buClrTx/>
                        <a:buSzTx/>
                        <a:buFontTx/>
                        <a:buNone/>
                        <a:tabLst/>
                        <a:defRPr/>
                      </a:pPr>
                      <a:r>
                        <a:rPr lang="en-US" sz="1200" spc="-25" dirty="0">
                          <a:effectLst/>
                        </a:rPr>
                        <a:t>$20</a:t>
                      </a:r>
                      <a:endParaRPr lang="en-US" sz="1200" dirty="0">
                        <a:effectLst/>
                      </a:endParaRPr>
                    </a:p>
                  </a:txBody>
                  <a:tcPr marL="0" marR="0" marT="0" marB="0" anchor="ctr"/>
                </a:tc>
                <a:tc>
                  <a:txBody>
                    <a:bodyPr/>
                    <a:lstStyle/>
                    <a:p>
                      <a:pPr marL="207010" marR="207645" lvl="0" indent="0" algn="ctr" defTabSz="914400" rtl="0" eaLnBrk="1" fontAlgn="auto" latinLnBrk="0" hangingPunct="1">
                        <a:lnSpc>
                          <a:spcPct val="100000"/>
                        </a:lnSpc>
                        <a:spcBef>
                          <a:spcPts val="0"/>
                        </a:spcBef>
                        <a:spcAft>
                          <a:spcPts val="0"/>
                        </a:spcAft>
                        <a:buClrTx/>
                        <a:buSzTx/>
                        <a:buFontTx/>
                        <a:buNone/>
                        <a:tabLst/>
                        <a:defRPr/>
                      </a:pPr>
                      <a:r>
                        <a:rPr lang="en-US" sz="1200" spc="-25" dirty="0">
                          <a:effectLst/>
                        </a:rPr>
                        <a:t>$25</a:t>
                      </a:r>
                      <a:endParaRPr lang="en-US" sz="1200" dirty="0">
                        <a:effectLst/>
                      </a:endParaRPr>
                    </a:p>
                  </a:txBody>
                  <a:tcPr marL="0" marR="0" marT="0" marB="0" anchor="ctr"/>
                </a:tc>
                <a:extLst>
                  <a:ext uri="{0D108BD9-81ED-4DB2-BD59-A6C34878D82A}">
                    <a16:rowId xmlns:a16="http://schemas.microsoft.com/office/drawing/2014/main" val="3422315586"/>
                  </a:ext>
                </a:extLst>
              </a:tr>
              <a:tr h="22860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200" spc="-10" dirty="0">
                          <a:effectLst/>
                        </a:rPr>
                        <a:t>Retail Prescription Drugs: Non-Preferred Brand Drugs </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1125" marR="111125" lvl="0" indent="0" algn="ctr" defTabSz="914400" rtl="0" eaLnBrk="1" fontAlgn="auto" latinLnBrk="0" hangingPunct="1">
                        <a:lnSpc>
                          <a:spcPct val="100000"/>
                        </a:lnSpc>
                        <a:spcBef>
                          <a:spcPts val="0"/>
                        </a:spcBef>
                        <a:spcAft>
                          <a:spcPts val="0"/>
                        </a:spcAft>
                        <a:buClrTx/>
                        <a:buSzTx/>
                        <a:buFontTx/>
                        <a:buNone/>
                        <a:tabLst/>
                        <a:defRPr/>
                      </a:pPr>
                      <a:r>
                        <a:rPr lang="en-US" sz="1200" spc="-25" dirty="0">
                          <a:effectLst/>
                        </a:rPr>
                        <a:t>$40</a:t>
                      </a:r>
                      <a:endParaRPr lang="en-US" sz="1200" dirty="0">
                        <a:effectLst/>
                      </a:endParaRPr>
                    </a:p>
                  </a:txBody>
                  <a:tcPr marL="0" marR="0" marT="0" marB="0" anchor="ctr"/>
                </a:tc>
                <a:tc>
                  <a:txBody>
                    <a:bodyPr/>
                    <a:lstStyle/>
                    <a:p>
                      <a:pPr marL="207010" marR="207645" lvl="0" indent="0" algn="ctr" defTabSz="914400" rtl="0" eaLnBrk="1" fontAlgn="auto" latinLnBrk="0" hangingPunct="1">
                        <a:lnSpc>
                          <a:spcPct val="100000"/>
                        </a:lnSpc>
                        <a:spcBef>
                          <a:spcPts val="0"/>
                        </a:spcBef>
                        <a:spcAft>
                          <a:spcPts val="0"/>
                        </a:spcAft>
                        <a:buClrTx/>
                        <a:buSzTx/>
                        <a:buFontTx/>
                        <a:buNone/>
                        <a:tabLst/>
                        <a:defRPr/>
                      </a:pPr>
                      <a:r>
                        <a:rPr lang="en-US" sz="1200" spc="-25" dirty="0">
                          <a:effectLst/>
                        </a:rPr>
                        <a:t>$50</a:t>
                      </a:r>
                      <a:endParaRPr lang="en-US" sz="1200" dirty="0">
                        <a:effectLst/>
                      </a:endParaRPr>
                    </a:p>
                  </a:txBody>
                  <a:tcPr marL="0" marR="0" marT="0" marB="0" anchor="ctr"/>
                </a:tc>
                <a:extLst>
                  <a:ext uri="{0D108BD9-81ED-4DB2-BD59-A6C34878D82A}">
                    <a16:rowId xmlns:a16="http://schemas.microsoft.com/office/drawing/2014/main" val="2856668599"/>
                  </a:ext>
                </a:extLst>
              </a:tr>
              <a:tr h="22860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200" spc="-10" dirty="0">
                          <a:effectLst/>
                        </a:rPr>
                        <a:t>Retail Prescription Drugs: Specialty High-Cost Drugs</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111125" marR="111125" lvl="0" indent="0" algn="ctr" defTabSz="914400" rtl="0" eaLnBrk="1" fontAlgn="auto" latinLnBrk="0" hangingPunct="1">
                        <a:lnSpc>
                          <a:spcPct val="100000"/>
                        </a:lnSpc>
                        <a:spcBef>
                          <a:spcPts val="0"/>
                        </a:spcBef>
                        <a:spcAft>
                          <a:spcPts val="0"/>
                        </a:spcAft>
                        <a:buClrTx/>
                        <a:buSzTx/>
                        <a:buFontTx/>
                        <a:buNone/>
                        <a:tabLst/>
                        <a:defRPr/>
                      </a:pPr>
                      <a:r>
                        <a:rPr lang="en-US" sz="1200" spc="-25" dirty="0">
                          <a:effectLst/>
                        </a:rPr>
                        <a:t>$40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tc>
                  <a:txBody>
                    <a:bodyPr/>
                    <a:lstStyle/>
                    <a:p>
                      <a:pPr marL="207010" marR="207645" lvl="0" indent="0" algn="ctr" defTabSz="914400" rtl="0" eaLnBrk="1" fontAlgn="auto" latinLnBrk="0" hangingPunct="1">
                        <a:lnSpc>
                          <a:spcPct val="100000"/>
                        </a:lnSpc>
                        <a:spcBef>
                          <a:spcPts val="0"/>
                        </a:spcBef>
                        <a:spcAft>
                          <a:spcPts val="0"/>
                        </a:spcAft>
                        <a:buClrTx/>
                        <a:buSzTx/>
                        <a:buFontTx/>
                        <a:buNone/>
                        <a:tabLst/>
                        <a:defRPr/>
                      </a:pPr>
                      <a:r>
                        <a:rPr lang="en-US" sz="1200" spc="-25" dirty="0">
                          <a:effectLst/>
                        </a:rPr>
                        <a:t>$50</a:t>
                      </a:r>
                      <a:endParaRPr lang="en-US" sz="12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0" marR="0" marT="0" marB="0" anchor="ctr"/>
                </a:tc>
                <a:extLst>
                  <a:ext uri="{0D108BD9-81ED-4DB2-BD59-A6C34878D82A}">
                    <a16:rowId xmlns:a16="http://schemas.microsoft.com/office/drawing/2014/main" val="1623138864"/>
                  </a:ext>
                </a:extLst>
              </a:tr>
            </a:tbl>
          </a:graphicData>
        </a:graphic>
      </p:graphicFrame>
      <p:sp>
        <p:nvSpPr>
          <p:cNvPr id="5" name="Slide Number Placeholder 4">
            <a:extLst>
              <a:ext uri="{FF2B5EF4-FFF2-40B4-BE49-F238E27FC236}">
                <a16:creationId xmlns:a16="http://schemas.microsoft.com/office/drawing/2014/main" id="{25EC3871-AD3B-4A20-B748-3902F068E342}"/>
              </a:ext>
              <a:ext uri="{C183D7F6-B498-43B3-948B-1728B52AA6E4}">
                <adec:decorative xmlns:adec="http://schemas.microsoft.com/office/drawing/2017/decorative" val="1"/>
              </a:ext>
            </a:extLst>
          </p:cNvPr>
          <p:cNvSpPr>
            <a:spLocks noGrp="1"/>
          </p:cNvSpPr>
          <p:nvPr>
            <p:ph type="sldNum" sz="quarter" idx="4"/>
          </p:nvPr>
        </p:nvSpPr>
        <p:spPr/>
        <p:txBody>
          <a:bodyPr/>
          <a:lstStyle/>
          <a:p>
            <a:pPr defTabSz="457200">
              <a:defRPr/>
            </a:pPr>
            <a:fld id="{627CA14E-5EDD-4C5C-B4B2-BE16B502D62B}" type="slidenum">
              <a:rPr lang="en-US">
                <a:solidFill>
                  <a:srgbClr val="006494"/>
                </a:solidFill>
              </a:rPr>
              <a:pPr defTabSz="457200">
                <a:defRPr/>
              </a:pPr>
              <a:t>20</a:t>
            </a:fld>
            <a:endParaRPr lang="en-US">
              <a:solidFill>
                <a:srgbClr val="006494"/>
              </a:solidFill>
            </a:endParaRPr>
          </a:p>
        </p:txBody>
      </p:sp>
    </p:spTree>
    <p:custDataLst>
      <p:tags r:id="rId1"/>
    </p:custDataLst>
    <p:extLst>
      <p:ext uri="{BB962C8B-B14F-4D97-AF65-F5344CB8AC3E}">
        <p14:creationId xmlns:p14="http://schemas.microsoft.com/office/powerpoint/2010/main" val="2047893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32FE8-C060-CE25-6B2B-5E1554735E1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0EE6829-AE65-8A70-6DDF-2DB717FBA35E}"/>
              </a:ext>
            </a:extLst>
          </p:cNvPr>
          <p:cNvSpPr txBox="1">
            <a:spLocks noGrp="1"/>
          </p:cNvSpPr>
          <p:nvPr>
            <p:ph type="title"/>
          </p:nvPr>
        </p:nvSpPr>
        <p:spPr>
          <a:xfrm>
            <a:off x="914400" y="585270"/>
            <a:ext cx="10363200" cy="566822"/>
          </a:xfrm>
          <a:prstGeom prst="rect">
            <a:avLst/>
          </a:prstGeom>
        </p:spPr>
        <p:txBody>
          <a:bodyPr vert="horz" wrap="square" lIns="0" tIns="12700" rIns="0" bIns="0" rtlCol="0">
            <a:spAutoFit/>
          </a:bodyPr>
          <a:lstStyle/>
          <a:p>
            <a:pPr marL="12700"/>
            <a:r>
              <a:rPr sz="4000" b="1">
                <a:solidFill>
                  <a:schemeClr val="tx2"/>
                </a:solidFill>
                <a:latin typeface="Franklin Gothic Demi" panose="020B0603020102020204" pitchFamily="34" charset="0"/>
              </a:rPr>
              <a:t>ConnectorCare </a:t>
            </a:r>
            <a:r>
              <a:rPr lang="en-US" sz="4000" b="1">
                <a:solidFill>
                  <a:schemeClr val="tx2"/>
                </a:solidFill>
                <a:latin typeface="Franklin Gothic Demi" panose="020B0603020102020204" pitchFamily="34" charset="0"/>
              </a:rPr>
              <a:t>Enrollee Contributions</a:t>
            </a:r>
            <a:endParaRPr sz="4000" b="1">
              <a:solidFill>
                <a:schemeClr val="tx2"/>
              </a:solidFill>
              <a:latin typeface="Franklin Gothic Demi" panose="020B0603020102020204" pitchFamily="34" charset="0"/>
            </a:endParaRPr>
          </a:p>
        </p:txBody>
      </p:sp>
      <p:sp>
        <p:nvSpPr>
          <p:cNvPr id="3" name="object 3">
            <a:extLst>
              <a:ext uri="{FF2B5EF4-FFF2-40B4-BE49-F238E27FC236}">
                <a16:creationId xmlns:a16="http://schemas.microsoft.com/office/drawing/2014/main" id="{60E0913A-B42C-0F6E-AA6B-8246A9FDCCF0}"/>
              </a:ext>
            </a:extLst>
          </p:cNvPr>
          <p:cNvSpPr txBox="1"/>
          <p:nvPr/>
        </p:nvSpPr>
        <p:spPr>
          <a:xfrm>
            <a:off x="901700" y="1328542"/>
            <a:ext cx="10146030" cy="3753592"/>
          </a:xfrm>
          <a:prstGeom prst="rect">
            <a:avLst/>
          </a:prstGeom>
        </p:spPr>
        <p:txBody>
          <a:bodyPr vert="horz" wrap="square" lIns="0" tIns="151130" rIns="0" bIns="0" rtlCol="0" anchor="t">
            <a:spAutoFit/>
          </a:bodyPr>
          <a:lstStyle/>
          <a:p>
            <a:pPr marL="12700">
              <a:spcBef>
                <a:spcPts val="1190"/>
              </a:spcBef>
            </a:pPr>
            <a:r>
              <a:rPr lang="en-US" sz="2800" b="1" dirty="0">
                <a:solidFill>
                  <a:srgbClr val="585858"/>
                </a:solidFill>
                <a:latin typeface="Franklin Gothic Demi"/>
                <a:cs typeface="Franklin Gothic Demi"/>
              </a:rPr>
              <a:t>The Health Connector is introducing a new, interactive </a:t>
            </a:r>
            <a:r>
              <a:rPr sz="2800" b="1" dirty="0" err="1">
                <a:solidFill>
                  <a:srgbClr val="585858"/>
                </a:solidFill>
                <a:latin typeface="Franklin Gothic Demi"/>
                <a:cs typeface="Franklin Gothic Demi"/>
              </a:rPr>
              <a:t>ConnectorCare</a:t>
            </a:r>
            <a:r>
              <a:rPr sz="2800" b="1" spc="-75" dirty="0">
                <a:solidFill>
                  <a:srgbClr val="585858"/>
                </a:solidFill>
                <a:latin typeface="Franklin Gothic Demi"/>
                <a:cs typeface="Franklin Gothic Demi"/>
              </a:rPr>
              <a:t> </a:t>
            </a:r>
            <a:r>
              <a:rPr lang="en-US" sz="2800" b="1" dirty="0">
                <a:solidFill>
                  <a:srgbClr val="585858"/>
                </a:solidFill>
                <a:latin typeface="Franklin Gothic Demi"/>
                <a:cs typeface="Franklin Gothic Demi"/>
              </a:rPr>
              <a:t>map</a:t>
            </a:r>
            <a:r>
              <a:rPr lang="en-US" sz="2800" b="1" spc="-10" dirty="0">
                <a:solidFill>
                  <a:srgbClr val="585858"/>
                </a:solidFill>
                <a:latin typeface="Franklin Gothic Demi"/>
                <a:cs typeface="Franklin Gothic Demi"/>
              </a:rPr>
              <a:t> for use among the community:</a:t>
            </a:r>
            <a:br>
              <a:rPr lang="en-US" sz="2800" b="1" spc="-10" dirty="0">
                <a:latin typeface="Franklin Gothic Demi"/>
                <a:cs typeface="Franklin Gothic Demi"/>
              </a:rPr>
            </a:br>
            <a:r>
              <a:rPr lang="en-US" sz="2800" spc="-10" dirty="0" err="1">
                <a:ea typeface="+mn-lt"/>
                <a:cs typeface="+mn-lt"/>
                <a:hlinkClick r:id="rId3"/>
              </a:rPr>
              <a:t>ConnectorCare</a:t>
            </a:r>
            <a:r>
              <a:rPr lang="en-US" sz="2800" spc="-10" dirty="0">
                <a:ea typeface="+mn-lt"/>
                <a:cs typeface="+mn-lt"/>
                <a:hlinkClick r:id="rId3"/>
              </a:rPr>
              <a:t> Enrollee Contribution Dashboard - Family Size</a:t>
            </a:r>
            <a:endParaRPr lang="en-US" sz="2800" dirty="0">
              <a:latin typeface="Franklin Gothic Demi"/>
              <a:cs typeface="Franklin Gothic Demi"/>
            </a:endParaRPr>
          </a:p>
          <a:p>
            <a:pPr marL="355600" indent="-342900">
              <a:lnSpc>
                <a:spcPct val="100000"/>
              </a:lnSpc>
              <a:spcBef>
                <a:spcPts val="940"/>
              </a:spcBef>
              <a:buFont typeface="Wingdings"/>
              <a:buChar char=""/>
              <a:tabLst>
                <a:tab pos="355600" algn="l"/>
              </a:tabLst>
            </a:pPr>
            <a:r>
              <a:rPr lang="en-US" sz="2400" dirty="0">
                <a:solidFill>
                  <a:srgbClr val="585858"/>
                </a:solidFill>
                <a:latin typeface="Franklin Gothic Book"/>
                <a:cs typeface="Franklin Gothic Book"/>
              </a:rPr>
              <a:t>This map allows people to:</a:t>
            </a:r>
          </a:p>
          <a:p>
            <a:pPr marL="812800" lvl="1" indent="-342900">
              <a:spcBef>
                <a:spcPts val="940"/>
              </a:spcBef>
              <a:buFont typeface="Wingdings"/>
              <a:buChar char=""/>
              <a:tabLst>
                <a:tab pos="355600" algn="l"/>
              </a:tabLst>
            </a:pPr>
            <a:r>
              <a:rPr lang="en-US" sz="2400" dirty="0">
                <a:solidFill>
                  <a:srgbClr val="585858"/>
                </a:solidFill>
                <a:latin typeface="Franklin Gothic Book"/>
                <a:cs typeface="Franklin Gothic Book"/>
              </a:rPr>
              <a:t>Review the </a:t>
            </a:r>
            <a:r>
              <a:rPr lang="en-US" sz="2400" dirty="0" err="1">
                <a:solidFill>
                  <a:srgbClr val="585858"/>
                </a:solidFill>
                <a:latin typeface="Franklin Gothic Book"/>
                <a:cs typeface="Franklin Gothic Book"/>
              </a:rPr>
              <a:t>ConnectorCare</a:t>
            </a:r>
            <a:r>
              <a:rPr lang="en-US" sz="2400" dirty="0">
                <a:solidFill>
                  <a:srgbClr val="585858"/>
                </a:solidFill>
                <a:latin typeface="Franklin Gothic Book"/>
                <a:cs typeface="Franklin Gothic Book"/>
              </a:rPr>
              <a:t> enrollee contributions for specified zip codes and regions</a:t>
            </a:r>
          </a:p>
          <a:p>
            <a:pPr marL="812800" lvl="1" indent="-342900">
              <a:spcBef>
                <a:spcPts val="940"/>
              </a:spcBef>
              <a:buFont typeface="Wingdings"/>
              <a:buChar char=""/>
              <a:tabLst>
                <a:tab pos="355600" algn="l"/>
              </a:tabLst>
            </a:pPr>
            <a:r>
              <a:rPr lang="en-US" sz="2400" dirty="0">
                <a:solidFill>
                  <a:srgbClr val="585858"/>
                </a:solidFill>
                <a:latin typeface="Franklin Gothic Book"/>
                <a:cs typeface="Franklin Gothic Book"/>
              </a:rPr>
              <a:t>Review different enrollee contributions in different areas</a:t>
            </a:r>
          </a:p>
          <a:p>
            <a:pPr marL="812800" lvl="1" indent="-342900">
              <a:spcBef>
                <a:spcPts val="940"/>
              </a:spcBef>
              <a:buFont typeface="Wingdings"/>
              <a:buChar char=""/>
              <a:tabLst>
                <a:tab pos="355600" algn="l"/>
              </a:tabLst>
            </a:pPr>
            <a:r>
              <a:rPr lang="en-US" sz="2400" dirty="0">
                <a:solidFill>
                  <a:srgbClr val="585858"/>
                </a:solidFill>
                <a:latin typeface="Franklin Gothic Book"/>
                <a:cs typeface="Franklin Gothic Book"/>
              </a:rPr>
              <a:t>Save and print maps specific to geographic areas of interest</a:t>
            </a:r>
            <a:endParaRPr sz="2400" dirty="0">
              <a:solidFill>
                <a:srgbClr val="585858"/>
              </a:solidFill>
              <a:latin typeface="Franklin Gothic Book"/>
              <a:cs typeface="Franklin Gothic Book"/>
            </a:endParaRPr>
          </a:p>
        </p:txBody>
      </p:sp>
      <p:sp>
        <p:nvSpPr>
          <p:cNvPr id="5" name="object 5">
            <a:extLst>
              <a:ext uri="{FF2B5EF4-FFF2-40B4-BE49-F238E27FC236}">
                <a16:creationId xmlns:a16="http://schemas.microsoft.com/office/drawing/2014/main" id="{43FB14EE-2BE1-F3E6-5912-0B1FBAB34FF7}"/>
              </a:ext>
              <a:ext uri="{C183D7F6-B498-43B3-948B-1728B52AA6E4}">
                <adec:decorative xmlns:adec="http://schemas.microsoft.com/office/drawing/2017/decorative" val="1"/>
              </a:ext>
            </a:extLst>
          </p:cNvPr>
          <p:cNvSpPr txBox="1">
            <a:spLocks noGrp="1"/>
          </p:cNvSpPr>
          <p:nvPr>
            <p:ph type="sldNum" sz="quarter" idx="7"/>
          </p:nvPr>
        </p:nvSpPr>
        <p:spPr>
          <a:xfrm>
            <a:off x="11087733" y="6518753"/>
            <a:ext cx="374923" cy="153888"/>
          </a:xfrm>
          <a:prstGeom prst="rect">
            <a:avLst/>
          </a:prstGeom>
        </p:spPr>
        <p:txBody>
          <a:bodyPr vert="horz" wrap="square" lIns="0" tIns="0" rIns="0" bIns="0" rtlCol="0">
            <a:spAutoFit/>
          </a:bodyPr>
          <a:lstStyle>
            <a:defPPr>
              <a:defRPr kern="0"/>
            </a:defPPr>
            <a:lvl1pPr>
              <a:defRPr sz="1000" b="1" i="0">
                <a:solidFill>
                  <a:srgbClr val="006393"/>
                </a:solidFill>
                <a:latin typeface="Franklin Gothic Demi"/>
                <a:cs typeface="Franklin Gothic Demi"/>
              </a:defRPr>
            </a:lvl1pPr>
          </a:lstStyle>
          <a:p>
            <a:pPr marL="114300">
              <a:lnSpc>
                <a:spcPct val="100000"/>
              </a:lnSpc>
              <a:spcBef>
                <a:spcPts val="10"/>
              </a:spcBef>
            </a:pPr>
            <a:fld id="{81D60167-4931-47E6-BA6A-407CBD079E47}" type="slidenum">
              <a:rPr lang="en-US" spc="-50" smtClean="0"/>
              <a:pPr marL="114300">
                <a:lnSpc>
                  <a:spcPct val="100000"/>
                </a:lnSpc>
                <a:spcBef>
                  <a:spcPts val="10"/>
                </a:spcBef>
              </a:pPr>
              <a:t>21</a:t>
            </a:fld>
            <a:endParaRPr spc="-25"/>
          </a:p>
        </p:txBody>
      </p:sp>
    </p:spTree>
    <p:custDataLst>
      <p:tags r:id="rId1"/>
    </p:custDataLst>
    <p:extLst>
      <p:ext uri="{BB962C8B-B14F-4D97-AF65-F5344CB8AC3E}">
        <p14:creationId xmlns:p14="http://schemas.microsoft.com/office/powerpoint/2010/main" val="1953730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C9EAD9-026C-418E-825C-E9DB67C4712A}"/>
              </a:ext>
            </a:extLst>
          </p:cNvPr>
          <p:cNvSpPr>
            <a:spLocks noGrp="1"/>
          </p:cNvSpPr>
          <p:nvPr>
            <p:ph type="title"/>
          </p:nvPr>
        </p:nvSpPr>
        <p:spPr>
          <a:xfrm>
            <a:off x="865468" y="1708902"/>
            <a:ext cx="5913333" cy="1847377"/>
          </a:xfrm>
        </p:spPr>
        <p:txBody>
          <a:bodyPr>
            <a:normAutofit/>
          </a:bodyPr>
          <a:lstStyle/>
          <a:p>
            <a:r>
              <a:rPr lang="en-US">
                <a:latin typeface="Franklin Gothic Medium"/>
              </a:rPr>
              <a:t>Health Connector Dental Plans </a:t>
            </a:r>
          </a:p>
        </p:txBody>
      </p:sp>
    </p:spTree>
    <p:custDataLst>
      <p:tags r:id="rId1"/>
    </p:custDataLst>
    <p:extLst>
      <p:ext uri="{BB962C8B-B14F-4D97-AF65-F5344CB8AC3E}">
        <p14:creationId xmlns:p14="http://schemas.microsoft.com/office/powerpoint/2010/main" val="4139172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3EC76-FA83-3A26-2F04-04EB745D92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AF66BC-E3C2-64E6-3E94-9BBA4542356F}"/>
              </a:ext>
            </a:extLst>
          </p:cNvPr>
          <p:cNvSpPr>
            <a:spLocks noGrp="1"/>
          </p:cNvSpPr>
          <p:nvPr>
            <p:ph type="title"/>
          </p:nvPr>
        </p:nvSpPr>
        <p:spPr/>
        <p:txBody>
          <a:bodyPr/>
          <a:lstStyle/>
          <a:p>
            <a:r>
              <a:rPr lang="en-US"/>
              <a:t>2026 Plan Options – New Dental Plan</a:t>
            </a:r>
          </a:p>
        </p:txBody>
      </p:sp>
      <p:sp>
        <p:nvSpPr>
          <p:cNvPr id="4" name="Content Placeholder 3">
            <a:extLst>
              <a:ext uri="{FF2B5EF4-FFF2-40B4-BE49-F238E27FC236}">
                <a16:creationId xmlns:a16="http://schemas.microsoft.com/office/drawing/2014/main" id="{F69C2AC8-D15E-CA7C-3851-AD76FD5CCE56}"/>
              </a:ext>
            </a:extLst>
          </p:cNvPr>
          <p:cNvSpPr>
            <a:spLocks noGrp="1"/>
          </p:cNvSpPr>
          <p:nvPr>
            <p:ph idx="13"/>
          </p:nvPr>
        </p:nvSpPr>
        <p:spPr>
          <a:xfrm>
            <a:off x="914400" y="1364550"/>
            <a:ext cx="10728961" cy="904509"/>
          </a:xfrm>
        </p:spPr>
        <p:txBody>
          <a:bodyPr vert="horz" lIns="0" tIns="0" rIns="0" bIns="0" rtlCol="0" anchor="t">
            <a:normAutofit lnSpcReduction="10000"/>
          </a:bodyPr>
          <a:lstStyle/>
          <a:p>
            <a:pPr marL="0" indent="0">
              <a:buNone/>
            </a:pPr>
            <a:r>
              <a:rPr lang="en-US" b="1">
                <a:solidFill>
                  <a:schemeClr val="accent1"/>
                </a:solidFill>
              </a:rPr>
              <a:t>A new richer dental plan will be offered in 2026 by both </a:t>
            </a:r>
            <a:r>
              <a:rPr lang="en-US"/>
              <a:t>dental carriers,</a:t>
            </a:r>
            <a:br>
              <a:rPr lang="en-US" b="1">
                <a:solidFill>
                  <a:schemeClr val="accent1"/>
                </a:solidFill>
              </a:rPr>
            </a:br>
            <a:r>
              <a:rPr lang="en-US" b="1">
                <a:solidFill>
                  <a:schemeClr val="accent1"/>
                </a:solidFill>
              </a:rPr>
              <a:t>Altus and Delta Dental.</a:t>
            </a:r>
          </a:p>
          <a:p>
            <a:endParaRPr lang="en-US"/>
          </a:p>
        </p:txBody>
      </p:sp>
      <p:graphicFrame>
        <p:nvGraphicFramePr>
          <p:cNvPr id="5" name="Table 4">
            <a:extLst>
              <a:ext uri="{FF2B5EF4-FFF2-40B4-BE49-F238E27FC236}">
                <a16:creationId xmlns:a16="http://schemas.microsoft.com/office/drawing/2014/main" id="{4078AAE7-BCD9-6160-9482-4466319F98F1}"/>
              </a:ext>
            </a:extLst>
          </p:cNvPr>
          <p:cNvGraphicFramePr>
            <a:graphicFrameLocks noGrp="1"/>
          </p:cNvGraphicFramePr>
          <p:nvPr>
            <p:extLst>
              <p:ext uri="{D42A27DB-BD31-4B8C-83A1-F6EECF244321}">
                <p14:modId xmlns:p14="http://schemas.microsoft.com/office/powerpoint/2010/main" val="1925522338"/>
              </p:ext>
            </p:extLst>
          </p:nvPr>
        </p:nvGraphicFramePr>
        <p:xfrm>
          <a:off x="221973" y="2138680"/>
          <a:ext cx="11748053" cy="4217670"/>
        </p:xfrm>
        <a:graphic>
          <a:graphicData uri="http://schemas.openxmlformats.org/drawingml/2006/table">
            <a:tbl>
              <a:tblPr firstRow="1" bandRow="1">
                <a:tableStyleId>{5C22544A-7EE6-4342-B048-85BDC9FD1C3A}</a:tableStyleId>
              </a:tblPr>
              <a:tblGrid>
                <a:gridCol w="3563288">
                  <a:extLst>
                    <a:ext uri="{9D8B030D-6E8A-4147-A177-3AD203B41FA5}">
                      <a16:colId xmlns:a16="http://schemas.microsoft.com/office/drawing/2014/main" val="3430772781"/>
                    </a:ext>
                  </a:extLst>
                </a:gridCol>
                <a:gridCol w="2256749">
                  <a:extLst>
                    <a:ext uri="{9D8B030D-6E8A-4147-A177-3AD203B41FA5}">
                      <a16:colId xmlns:a16="http://schemas.microsoft.com/office/drawing/2014/main" val="1976498800"/>
                    </a:ext>
                  </a:extLst>
                </a:gridCol>
                <a:gridCol w="2019197">
                  <a:extLst>
                    <a:ext uri="{9D8B030D-6E8A-4147-A177-3AD203B41FA5}">
                      <a16:colId xmlns:a16="http://schemas.microsoft.com/office/drawing/2014/main" val="439017458"/>
                    </a:ext>
                  </a:extLst>
                </a:gridCol>
                <a:gridCol w="1943612">
                  <a:extLst>
                    <a:ext uri="{9D8B030D-6E8A-4147-A177-3AD203B41FA5}">
                      <a16:colId xmlns:a16="http://schemas.microsoft.com/office/drawing/2014/main" val="703159796"/>
                    </a:ext>
                  </a:extLst>
                </a:gridCol>
                <a:gridCol w="1965207">
                  <a:extLst>
                    <a:ext uri="{9D8B030D-6E8A-4147-A177-3AD203B41FA5}">
                      <a16:colId xmlns:a16="http://schemas.microsoft.com/office/drawing/2014/main" val="2470869279"/>
                    </a:ext>
                  </a:extLst>
                </a:gridCol>
              </a:tblGrid>
              <a:tr h="222123">
                <a:tc>
                  <a:txBody>
                    <a:bodyPr/>
                    <a:lstStyle/>
                    <a:p>
                      <a:pPr marL="0" marR="0" algn="ctr">
                        <a:lnSpc>
                          <a:spcPts val="1730"/>
                        </a:lnSpc>
                        <a:buNone/>
                      </a:pPr>
                      <a:r>
                        <a:rPr lang="en-US" sz="1800" kern="100">
                          <a:effectLst/>
                        </a:rPr>
                        <a:t>Plan Feature/ Service</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Standard Family Plus NEW</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solidFill>
                      <a:schemeClr val="accent1"/>
                    </a:solidFill>
                  </a:tcPr>
                </a:tc>
                <a:tc>
                  <a:txBody>
                    <a:bodyPr/>
                    <a:lstStyle/>
                    <a:p>
                      <a:pPr marL="0" marR="0" algn="ctr">
                        <a:lnSpc>
                          <a:spcPts val="1730"/>
                        </a:lnSpc>
                        <a:buNone/>
                      </a:pPr>
                      <a:r>
                        <a:rPr lang="en-US" sz="1800" kern="100" dirty="0">
                          <a:effectLst/>
                        </a:rPr>
                        <a:t>Standard Family High</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Standard Family Low</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Standard Pediatric-Only</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2195011064"/>
                  </a:ext>
                </a:extLst>
              </a:tr>
              <a:tr h="222123">
                <a:tc>
                  <a:txBody>
                    <a:bodyPr/>
                    <a:lstStyle/>
                    <a:p>
                      <a:pPr marL="0" marR="0">
                        <a:lnSpc>
                          <a:spcPts val="1730"/>
                        </a:lnSpc>
                        <a:buNone/>
                      </a:pPr>
                      <a:r>
                        <a:rPr lang="en-US" sz="1800" kern="100" dirty="0">
                          <a:effectLst/>
                        </a:rPr>
                        <a:t>Plan Year Deductible</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dirty="0">
                          <a:effectLst/>
                        </a:rPr>
                        <a:t>$50/$150</a:t>
                      </a:r>
                      <a:endParaRPr lang="en-US" sz="1800" b="0" kern="100" dirty="0">
                        <a:solidFill>
                          <a:srgbClr val="000000"/>
                        </a:solidFill>
                        <a:effectLst/>
                        <a:latin typeface="Franklin Gothic Book"/>
                        <a:ea typeface="Aptos" panose="020B0004020202020204" pitchFamily="34" charset="0"/>
                        <a:cs typeface="Franklin Gothic Book" panose="020B0503020102020204" pitchFamily="34" charset="0"/>
                      </a:endParaRPr>
                    </a:p>
                  </a:txBody>
                  <a:tcPr marT="18415" marB="18415">
                    <a:solidFill>
                      <a:schemeClr val="accent6"/>
                    </a:solidFill>
                  </a:tcPr>
                </a:tc>
                <a:tc>
                  <a:txBody>
                    <a:bodyPr/>
                    <a:lstStyle/>
                    <a:p>
                      <a:pPr marL="0" marR="0" algn="ctr">
                        <a:lnSpc>
                          <a:spcPts val="1730"/>
                        </a:lnSpc>
                        <a:buNone/>
                      </a:pPr>
                      <a:r>
                        <a:rPr lang="en-US" sz="1800" kern="100">
                          <a:effectLst/>
                        </a:rPr>
                        <a:t>$50/$150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$50/$150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$50/individual</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2241538636"/>
                  </a:ext>
                </a:extLst>
              </a:tr>
              <a:tr h="222123">
                <a:tc>
                  <a:txBody>
                    <a:bodyPr/>
                    <a:lstStyle/>
                    <a:p>
                      <a:pPr marL="0" marR="0">
                        <a:lnSpc>
                          <a:spcPts val="1730"/>
                        </a:lnSpc>
                        <a:buNone/>
                      </a:pPr>
                      <a:r>
                        <a:rPr lang="en-US" sz="1800" kern="100" dirty="0">
                          <a:effectLst/>
                        </a:rPr>
                        <a:t>Deductible Applies to</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dirty="0">
                          <a:effectLst/>
                        </a:rPr>
                        <a:t>Major and Minor Restorative</a:t>
                      </a:r>
                      <a:endParaRPr lang="en-US" sz="1800" b="0" kern="100" dirty="0">
                        <a:solidFill>
                          <a:srgbClr val="000000"/>
                        </a:solidFill>
                        <a:effectLst/>
                        <a:latin typeface="Franklin Gothic Book"/>
                        <a:ea typeface="Aptos" panose="020B0004020202020204" pitchFamily="34" charset="0"/>
                        <a:cs typeface="Franklin Gothic Book" panose="020B0503020102020204" pitchFamily="34" charset="0"/>
                      </a:endParaRPr>
                    </a:p>
                  </a:txBody>
                  <a:tcPr marT="18415" marB="18415">
                    <a:solidFill>
                      <a:schemeClr val="accent6"/>
                    </a:solidFill>
                  </a:tcPr>
                </a:tc>
                <a:tc>
                  <a:txBody>
                    <a:bodyPr/>
                    <a:lstStyle/>
                    <a:p>
                      <a:pPr marL="0" marR="0" algn="ctr">
                        <a:lnSpc>
                          <a:spcPts val="1730"/>
                        </a:lnSpc>
                        <a:buNone/>
                      </a:pPr>
                      <a:r>
                        <a:rPr lang="en-US" sz="1800" kern="100">
                          <a:effectLst/>
                        </a:rPr>
                        <a:t>Major &amp; Minor Restorative</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Major &amp; Minor Restorative</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Major &amp; Minor Restorative</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3283441843"/>
                  </a:ext>
                </a:extLst>
              </a:tr>
              <a:tr h="222123">
                <a:tc>
                  <a:txBody>
                    <a:bodyPr/>
                    <a:lstStyle/>
                    <a:p>
                      <a:pPr marL="0" marR="0">
                        <a:lnSpc>
                          <a:spcPts val="1730"/>
                        </a:lnSpc>
                        <a:buNone/>
                      </a:pPr>
                      <a:r>
                        <a:rPr lang="en-US" sz="1800" kern="100">
                          <a:effectLst/>
                        </a:rPr>
                        <a:t>Plan Year Max (&gt;=19 only)</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1" kern="100" dirty="0">
                          <a:effectLst/>
                        </a:rPr>
                        <a:t>$1,750</a:t>
                      </a:r>
                      <a:endParaRPr lang="en-US" sz="1800" b="1" kern="100" dirty="0">
                        <a:solidFill>
                          <a:srgbClr val="000000"/>
                        </a:solidFill>
                        <a:effectLst/>
                        <a:latin typeface="Franklin Gothic Book"/>
                        <a:ea typeface="Aptos" panose="020B0004020202020204" pitchFamily="34" charset="0"/>
                        <a:cs typeface="Franklin Gothic Book" panose="020B0503020102020204" pitchFamily="34" charset="0"/>
                      </a:endParaRPr>
                    </a:p>
                  </a:txBody>
                  <a:tcPr marT="18415" marB="18415">
                    <a:solidFill>
                      <a:schemeClr val="accent6"/>
                    </a:solidFill>
                  </a:tcPr>
                </a:tc>
                <a:tc>
                  <a:txBody>
                    <a:bodyPr/>
                    <a:lstStyle/>
                    <a:p>
                      <a:pPr marL="0" marR="0" algn="ctr">
                        <a:lnSpc>
                          <a:spcPts val="1730"/>
                        </a:lnSpc>
                        <a:buNone/>
                      </a:pPr>
                      <a:r>
                        <a:rPr lang="en-US" sz="1800" kern="100">
                          <a:effectLst/>
                        </a:rPr>
                        <a:t>$1,250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$750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N/A</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2831961520"/>
                  </a:ext>
                </a:extLst>
              </a:tr>
              <a:tr h="438023">
                <a:tc>
                  <a:txBody>
                    <a:bodyPr/>
                    <a:lstStyle/>
                    <a:p>
                      <a:pPr marL="0" marR="0">
                        <a:lnSpc>
                          <a:spcPts val="1730"/>
                        </a:lnSpc>
                        <a:buNone/>
                      </a:pPr>
                      <a:r>
                        <a:rPr lang="en-US" sz="1800" kern="100">
                          <a:effectLst/>
                        </a:rPr>
                        <a:t>Plan Year MOOP &lt;19 Only</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a:effectLst/>
                        </a:rPr>
                        <a:t>$350 (1 child)</a:t>
                      </a:r>
                    </a:p>
                    <a:p>
                      <a:pPr marL="0" marR="0" algn="ctr">
                        <a:lnSpc>
                          <a:spcPts val="1730"/>
                        </a:lnSpc>
                        <a:buNone/>
                      </a:pPr>
                      <a:r>
                        <a:rPr lang="en-US" sz="1800" b="0" kern="100">
                          <a:effectLst/>
                        </a:rPr>
                        <a:t>$700 (2+ children)</a:t>
                      </a:r>
                      <a:endParaRPr lang="en-US" sz="1800" b="0" kern="100">
                        <a:solidFill>
                          <a:srgbClr val="000000"/>
                        </a:solidFill>
                        <a:effectLst/>
                        <a:latin typeface="Franklin Gothic Book"/>
                        <a:ea typeface="Aptos" panose="020B0004020202020204" pitchFamily="34" charset="0"/>
                        <a:cs typeface="Franklin Gothic Book" panose="020B0503020102020204" pitchFamily="34" charset="0"/>
                      </a:endParaRPr>
                    </a:p>
                  </a:txBody>
                  <a:tcPr marT="18415" marB="18415">
                    <a:solidFill>
                      <a:schemeClr val="accent6"/>
                    </a:solidFill>
                  </a:tcPr>
                </a:tc>
                <a:tc>
                  <a:txBody>
                    <a:bodyPr/>
                    <a:lstStyle/>
                    <a:p>
                      <a:pPr marL="0" marR="0" algn="ctr">
                        <a:lnSpc>
                          <a:spcPts val="1730"/>
                        </a:lnSpc>
                        <a:buNone/>
                      </a:pPr>
                      <a:r>
                        <a:rPr lang="en-US" sz="1800" kern="100">
                          <a:effectLst/>
                        </a:rPr>
                        <a:t>$350 (1 child)/</a:t>
                      </a:r>
                      <a:br>
                        <a:rPr lang="en-US" sz="1800" kern="100">
                          <a:effectLst/>
                        </a:rPr>
                      </a:br>
                      <a:r>
                        <a:rPr lang="en-US" sz="1800" kern="100">
                          <a:effectLst/>
                        </a:rPr>
                        <a:t>$700 (2+ children)</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$350 (1 child)/</a:t>
                      </a:r>
                      <a:br>
                        <a:rPr lang="en-US" sz="1800" kern="100">
                          <a:effectLst/>
                        </a:rPr>
                      </a:br>
                      <a:r>
                        <a:rPr lang="en-US" sz="1800" kern="100">
                          <a:effectLst/>
                        </a:rPr>
                        <a:t>$700 (2+ children)</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$350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4126206718"/>
                  </a:ext>
                </a:extLst>
              </a:tr>
              <a:tr h="222123">
                <a:tc>
                  <a:txBody>
                    <a:bodyPr/>
                    <a:lstStyle/>
                    <a:p>
                      <a:pPr marL="0" marR="0">
                        <a:lnSpc>
                          <a:spcPts val="1730"/>
                        </a:lnSpc>
                        <a:buNone/>
                      </a:pPr>
                      <a:r>
                        <a:rPr lang="en-US" sz="1800" kern="100">
                          <a:effectLst/>
                        </a:rPr>
                        <a:t>Preventive &amp; Diagnostic Co-Insurance In/out-of-Network</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dirty="0">
                          <a:effectLst/>
                        </a:rPr>
                        <a:t>0%/20%</a:t>
                      </a:r>
                      <a:endParaRPr lang="en-US" sz="1800" b="0" kern="100" dirty="0">
                        <a:solidFill>
                          <a:srgbClr val="000000"/>
                        </a:solidFill>
                        <a:effectLst/>
                        <a:latin typeface="Franklin Gothic Book"/>
                        <a:ea typeface="Aptos" panose="020B0004020202020204" pitchFamily="34" charset="0"/>
                        <a:cs typeface="Franklin Gothic Book" panose="020B0503020102020204" pitchFamily="34" charset="0"/>
                      </a:endParaRPr>
                    </a:p>
                  </a:txBody>
                  <a:tcPr marT="18415" marB="18415">
                    <a:solidFill>
                      <a:schemeClr val="accent6"/>
                    </a:solidFill>
                  </a:tcPr>
                </a:tc>
                <a:tc>
                  <a:txBody>
                    <a:bodyPr/>
                    <a:lstStyle/>
                    <a:p>
                      <a:pPr marL="0" marR="0" algn="ctr">
                        <a:lnSpc>
                          <a:spcPts val="1730"/>
                        </a:lnSpc>
                        <a:buNone/>
                      </a:pPr>
                      <a:r>
                        <a:rPr lang="en-US" sz="1800" kern="100">
                          <a:effectLst/>
                        </a:rPr>
                        <a:t>0%/20%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0%/20%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0%/20%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1820495408"/>
                  </a:ext>
                </a:extLst>
              </a:tr>
              <a:tr h="438023">
                <a:tc>
                  <a:txBody>
                    <a:bodyPr/>
                    <a:lstStyle/>
                    <a:p>
                      <a:pPr marL="0" marR="0">
                        <a:lnSpc>
                          <a:spcPts val="1730"/>
                        </a:lnSpc>
                        <a:buNone/>
                      </a:pPr>
                      <a:r>
                        <a:rPr lang="en-US" sz="1800" kern="100">
                          <a:effectLst/>
                        </a:rPr>
                        <a:t>Minor Restorative Co-Insurance</a:t>
                      </a:r>
                    </a:p>
                    <a:p>
                      <a:pPr marL="0" marR="0">
                        <a:lnSpc>
                          <a:spcPts val="1730"/>
                        </a:lnSpc>
                        <a:buNone/>
                      </a:pPr>
                      <a:r>
                        <a:rPr lang="en-US" sz="1800" kern="100">
                          <a:effectLst/>
                        </a:rPr>
                        <a:t>In/out-of-Network</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1" kern="100">
                          <a:effectLst/>
                        </a:rPr>
                        <a:t>20%/40%</a:t>
                      </a:r>
                      <a:endParaRPr lang="en-US" sz="1800" b="1" kern="100">
                        <a:solidFill>
                          <a:srgbClr val="000000"/>
                        </a:solidFill>
                        <a:effectLst/>
                        <a:latin typeface="Franklin Gothic Book"/>
                        <a:ea typeface="Aptos" panose="020B0004020202020204" pitchFamily="34" charset="0"/>
                        <a:cs typeface="Franklin Gothic Book" panose="020B0503020102020204" pitchFamily="34" charset="0"/>
                      </a:endParaRPr>
                    </a:p>
                  </a:txBody>
                  <a:tcPr marT="18415" marB="18415">
                    <a:solidFill>
                      <a:schemeClr val="accent6"/>
                    </a:solidFill>
                  </a:tcPr>
                </a:tc>
                <a:tc>
                  <a:txBody>
                    <a:bodyPr/>
                    <a:lstStyle/>
                    <a:p>
                      <a:pPr marL="0" marR="0" algn="ctr">
                        <a:lnSpc>
                          <a:spcPts val="1730"/>
                        </a:lnSpc>
                        <a:buNone/>
                      </a:pPr>
                      <a:r>
                        <a:rPr lang="en-US" sz="1800" kern="100">
                          <a:effectLst/>
                        </a:rPr>
                        <a:t>25%/45%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25%/45%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25%/45%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2227389503"/>
                  </a:ext>
                </a:extLst>
              </a:tr>
              <a:tr h="438023">
                <a:tc>
                  <a:txBody>
                    <a:bodyPr/>
                    <a:lstStyle/>
                    <a:p>
                      <a:pPr marL="0" marR="0">
                        <a:lnSpc>
                          <a:spcPts val="1730"/>
                        </a:lnSpc>
                        <a:buNone/>
                      </a:pPr>
                      <a:r>
                        <a:rPr lang="en-US" sz="1800" kern="100">
                          <a:effectLst/>
                        </a:rPr>
                        <a:t>Major Restorative Co-Insurance</a:t>
                      </a:r>
                    </a:p>
                    <a:p>
                      <a:pPr marL="0" marR="0">
                        <a:lnSpc>
                          <a:spcPts val="1730"/>
                        </a:lnSpc>
                        <a:buNone/>
                      </a:pPr>
                      <a:r>
                        <a:rPr lang="en-US" sz="1800" kern="100">
                          <a:effectLst/>
                        </a:rPr>
                        <a:t>In/out-of-Network</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a:effectLst/>
                        </a:rPr>
                        <a:t>50%/70%</a:t>
                      </a:r>
                      <a:endParaRPr lang="en-US" sz="1800" b="0" kern="100">
                        <a:solidFill>
                          <a:srgbClr val="000000"/>
                        </a:solidFill>
                        <a:effectLst/>
                        <a:latin typeface="Franklin Gothic Book"/>
                        <a:ea typeface="Aptos" panose="020B0004020202020204" pitchFamily="34" charset="0"/>
                        <a:cs typeface="Franklin Gothic Book" panose="020B0503020102020204" pitchFamily="34" charset="0"/>
                      </a:endParaRPr>
                    </a:p>
                  </a:txBody>
                  <a:tcPr marT="18415" marB="18415">
                    <a:solidFill>
                      <a:schemeClr val="accent6"/>
                    </a:solidFill>
                  </a:tcPr>
                </a:tc>
                <a:tc>
                  <a:txBody>
                    <a:bodyPr/>
                    <a:lstStyle/>
                    <a:p>
                      <a:pPr marL="0" marR="0" algn="ctr">
                        <a:lnSpc>
                          <a:spcPts val="1730"/>
                        </a:lnSpc>
                        <a:buNone/>
                      </a:pPr>
                      <a:r>
                        <a:rPr lang="en-US" sz="1800" kern="100">
                          <a:effectLst/>
                        </a:rPr>
                        <a:t>50%/70%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50%/70%</a:t>
                      </a:r>
                    </a:p>
                    <a:p>
                      <a:pPr marL="0" marR="0" algn="ctr">
                        <a:lnSpc>
                          <a:spcPts val="1730"/>
                        </a:lnSpc>
                        <a:buNone/>
                      </a:pPr>
                      <a:r>
                        <a:rPr lang="en-US" sz="1800" kern="100">
                          <a:effectLst/>
                        </a:rPr>
                        <a:t>No Major Restorative &gt;=19</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50%/70%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3412061554"/>
                  </a:ext>
                </a:extLst>
              </a:tr>
              <a:tr h="222123">
                <a:tc>
                  <a:txBody>
                    <a:bodyPr/>
                    <a:lstStyle/>
                    <a:p>
                      <a:pPr marL="0" marR="0">
                        <a:lnSpc>
                          <a:spcPts val="1730"/>
                        </a:lnSpc>
                        <a:buNone/>
                      </a:pPr>
                      <a:r>
                        <a:rPr lang="en-US" sz="1800" kern="100">
                          <a:effectLst/>
                        </a:rPr>
                        <a:t>Medically Necessary Orthodontia, &lt;19 only, In/out-of-Network</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dirty="0">
                          <a:effectLst/>
                        </a:rPr>
                        <a:t>50%/70%</a:t>
                      </a:r>
                      <a:endParaRPr lang="en-US" sz="1800" b="0" kern="100" dirty="0">
                        <a:solidFill>
                          <a:srgbClr val="000000"/>
                        </a:solidFill>
                        <a:effectLst/>
                        <a:latin typeface="Franklin Gothic Book"/>
                        <a:ea typeface="Aptos" panose="020B0004020202020204" pitchFamily="34" charset="0"/>
                        <a:cs typeface="Franklin Gothic Book" panose="020B0503020102020204" pitchFamily="34" charset="0"/>
                      </a:endParaRPr>
                    </a:p>
                  </a:txBody>
                  <a:tcPr marT="18415" marB="18415">
                    <a:solidFill>
                      <a:schemeClr val="accent6"/>
                    </a:solidFill>
                  </a:tcPr>
                </a:tc>
                <a:tc>
                  <a:txBody>
                    <a:bodyPr/>
                    <a:lstStyle/>
                    <a:p>
                      <a:pPr marL="0" marR="0" algn="ctr">
                        <a:lnSpc>
                          <a:spcPts val="1730"/>
                        </a:lnSpc>
                        <a:buNone/>
                      </a:pPr>
                      <a:r>
                        <a:rPr lang="en-US" sz="1800" kern="100">
                          <a:effectLst/>
                        </a:rPr>
                        <a:t>50%/70%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50%/70%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dirty="0">
                          <a:effectLst/>
                        </a:rPr>
                        <a:t>50%/70%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1157578194"/>
                  </a:ext>
                </a:extLst>
              </a:tr>
            </a:tbl>
          </a:graphicData>
        </a:graphic>
      </p:graphicFrame>
      <p:sp>
        <p:nvSpPr>
          <p:cNvPr id="2" name="Slide Number Placeholder 1">
            <a:extLst>
              <a:ext uri="{FF2B5EF4-FFF2-40B4-BE49-F238E27FC236}">
                <a16:creationId xmlns:a16="http://schemas.microsoft.com/office/drawing/2014/main" id="{F9E2B3E7-07B7-6FBD-4874-578AF3F6ABE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997BCF-5B04-4CE5-828A-502AA26C6671}" type="slidenum">
              <a:rPr kumimoji="0" lang="en-US" sz="1200" b="0" i="0" u="none" strike="noStrike" kern="1200" cap="none" spc="0" normalizeH="0" baseline="0" noProof="0" smtClean="0">
                <a:ln>
                  <a:noFill/>
                </a:ln>
                <a:solidFill>
                  <a:srgbClr val="006494"/>
                </a:solidFill>
                <a:effectLst/>
                <a:uLnTx/>
                <a:uFillTx/>
                <a:latin typeface="Franklin Gothic Book" panose="020B0503020102020204"/>
                <a:ea typeface="+mn-ea"/>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6494"/>
              </a:solidFill>
              <a:effectLst/>
              <a:uLnTx/>
              <a:uFillTx/>
              <a:latin typeface="Franklin Gothic Book" panose="020B0503020102020204"/>
              <a:ea typeface="+mn-ea"/>
              <a:cs typeface="+mn-cs"/>
              <a:sym typeface="Gill Sans"/>
            </a:endParaRPr>
          </a:p>
        </p:txBody>
      </p:sp>
    </p:spTree>
    <p:custDataLst>
      <p:tags r:id="rId1"/>
    </p:custDataLst>
    <p:extLst>
      <p:ext uri="{BB962C8B-B14F-4D97-AF65-F5344CB8AC3E}">
        <p14:creationId xmlns:p14="http://schemas.microsoft.com/office/powerpoint/2010/main" val="2477895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42076-B69F-0FFD-53FC-C81CEBB0EC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62B964-3B46-9B08-6804-1B76E93C6B78}"/>
              </a:ext>
            </a:extLst>
          </p:cNvPr>
          <p:cNvSpPr>
            <a:spLocks noGrp="1"/>
          </p:cNvSpPr>
          <p:nvPr>
            <p:ph type="title"/>
          </p:nvPr>
        </p:nvSpPr>
        <p:spPr>
          <a:xfrm>
            <a:off x="983343" y="663251"/>
            <a:ext cx="10515600" cy="705173"/>
          </a:xfrm>
        </p:spPr>
        <p:txBody>
          <a:bodyPr/>
          <a:lstStyle/>
          <a:p>
            <a:r>
              <a:rPr lang="en-US" b="1">
                <a:latin typeface="Franklin Gothic Demi" panose="020B0603020102020204" pitchFamily="34" charset="0"/>
              </a:rPr>
              <a:t>Overview of Qualified Dental Plans (QDP)</a:t>
            </a:r>
          </a:p>
        </p:txBody>
      </p:sp>
      <p:sp>
        <p:nvSpPr>
          <p:cNvPr id="4" name="Content Placeholder 3">
            <a:extLst>
              <a:ext uri="{FF2B5EF4-FFF2-40B4-BE49-F238E27FC236}">
                <a16:creationId xmlns:a16="http://schemas.microsoft.com/office/drawing/2014/main" id="{0B7DAA29-3316-1D19-5336-C1C46E5F027F}"/>
              </a:ext>
            </a:extLst>
          </p:cNvPr>
          <p:cNvSpPr>
            <a:spLocks noGrp="1"/>
          </p:cNvSpPr>
          <p:nvPr>
            <p:ph sz="quarter" idx="4294967295"/>
          </p:nvPr>
        </p:nvSpPr>
        <p:spPr>
          <a:xfrm>
            <a:off x="1026886" y="1656443"/>
            <a:ext cx="10515600" cy="1098550"/>
          </a:xfrm>
        </p:spPr>
        <p:txBody>
          <a:bodyPr vert="horz" lIns="0" tIns="0" rIns="0" bIns="0" rtlCol="0" anchor="t">
            <a:normAutofit/>
          </a:bodyPr>
          <a:lstStyle/>
          <a:p>
            <a:pPr marL="0" indent="0">
              <a:buNone/>
            </a:pPr>
            <a:r>
              <a:rPr lang="en-US" b="1" dirty="0">
                <a:solidFill>
                  <a:schemeClr val="accent1"/>
                </a:solidFill>
              </a:rPr>
              <a:t>The standardized 2026 dental offering is consistent with 2025, except for a new enhance benefit plan offered.</a:t>
            </a:r>
          </a:p>
        </p:txBody>
      </p:sp>
      <p:sp>
        <p:nvSpPr>
          <p:cNvPr id="6" name="TextBox 5">
            <a:extLst>
              <a:ext uri="{FF2B5EF4-FFF2-40B4-BE49-F238E27FC236}">
                <a16:creationId xmlns:a16="http://schemas.microsoft.com/office/drawing/2014/main" id="{838DD96C-A5F5-F588-F16C-5D6C2C3F530D}"/>
              </a:ext>
            </a:extLst>
          </p:cNvPr>
          <p:cNvSpPr txBox="1"/>
          <p:nvPr/>
        </p:nvSpPr>
        <p:spPr>
          <a:xfrm>
            <a:off x="1381540" y="2628961"/>
            <a:ext cx="9382536" cy="369332"/>
          </a:xfrm>
          <a:prstGeom prst="rect">
            <a:avLst/>
          </a:prstGeom>
          <a:solidFill>
            <a:srgbClr val="006595"/>
          </a:solidFill>
        </p:spPr>
        <p:txBody>
          <a:bodyPr wrap="square" rtlCol="0">
            <a:spAutoFit/>
          </a:bodyPr>
          <a:lstStyle/>
          <a:p>
            <a:pPr algn="ctr"/>
            <a:r>
              <a:rPr lang="en-US" b="1" dirty="0">
                <a:solidFill>
                  <a:schemeClr val="bg1"/>
                </a:solidFill>
              </a:rPr>
              <a:t>Plan Year 2025</a:t>
            </a:r>
          </a:p>
        </p:txBody>
      </p:sp>
      <p:graphicFrame>
        <p:nvGraphicFramePr>
          <p:cNvPr id="5" name="Table 4">
            <a:extLst>
              <a:ext uri="{FF2B5EF4-FFF2-40B4-BE49-F238E27FC236}">
                <a16:creationId xmlns:a16="http://schemas.microsoft.com/office/drawing/2014/main" id="{EAD15DFD-A328-2658-0831-C32A53F4BDC3}"/>
              </a:ext>
            </a:extLst>
          </p:cNvPr>
          <p:cNvGraphicFramePr>
            <a:graphicFrameLocks noGrp="1"/>
          </p:cNvGraphicFramePr>
          <p:nvPr>
            <p:extLst>
              <p:ext uri="{D42A27DB-BD31-4B8C-83A1-F6EECF244321}">
                <p14:modId xmlns:p14="http://schemas.microsoft.com/office/powerpoint/2010/main" val="2880684454"/>
              </p:ext>
            </p:extLst>
          </p:nvPr>
        </p:nvGraphicFramePr>
        <p:xfrm>
          <a:off x="1381540" y="3031286"/>
          <a:ext cx="9382536" cy="2498654"/>
        </p:xfrm>
        <a:graphic>
          <a:graphicData uri="http://schemas.openxmlformats.org/drawingml/2006/table">
            <a:tbl>
              <a:tblPr firstRow="1" bandRow="1"/>
              <a:tblGrid>
                <a:gridCol w="2077596">
                  <a:extLst>
                    <a:ext uri="{9D8B030D-6E8A-4147-A177-3AD203B41FA5}">
                      <a16:colId xmlns:a16="http://schemas.microsoft.com/office/drawing/2014/main" val="3216435734"/>
                    </a:ext>
                  </a:extLst>
                </a:gridCol>
                <a:gridCol w="1395324">
                  <a:extLst>
                    <a:ext uri="{9D8B030D-6E8A-4147-A177-3AD203B41FA5}">
                      <a16:colId xmlns:a16="http://schemas.microsoft.com/office/drawing/2014/main" val="827775898"/>
                    </a:ext>
                  </a:extLst>
                </a:gridCol>
                <a:gridCol w="984936">
                  <a:extLst>
                    <a:ext uri="{9D8B030D-6E8A-4147-A177-3AD203B41FA5}">
                      <a16:colId xmlns:a16="http://schemas.microsoft.com/office/drawing/2014/main" val="3439289811"/>
                    </a:ext>
                  </a:extLst>
                </a:gridCol>
                <a:gridCol w="984936">
                  <a:extLst>
                    <a:ext uri="{9D8B030D-6E8A-4147-A177-3AD203B41FA5}">
                      <a16:colId xmlns:a16="http://schemas.microsoft.com/office/drawing/2014/main" val="5616126"/>
                    </a:ext>
                  </a:extLst>
                </a:gridCol>
                <a:gridCol w="984936">
                  <a:extLst>
                    <a:ext uri="{9D8B030D-6E8A-4147-A177-3AD203B41FA5}">
                      <a16:colId xmlns:a16="http://schemas.microsoft.com/office/drawing/2014/main" val="1711366689"/>
                    </a:ext>
                  </a:extLst>
                </a:gridCol>
                <a:gridCol w="984936">
                  <a:extLst>
                    <a:ext uri="{9D8B030D-6E8A-4147-A177-3AD203B41FA5}">
                      <a16:colId xmlns:a16="http://schemas.microsoft.com/office/drawing/2014/main" val="3067271503"/>
                    </a:ext>
                  </a:extLst>
                </a:gridCol>
                <a:gridCol w="984936">
                  <a:extLst>
                    <a:ext uri="{9D8B030D-6E8A-4147-A177-3AD203B41FA5}">
                      <a16:colId xmlns:a16="http://schemas.microsoft.com/office/drawing/2014/main" val="3389568928"/>
                    </a:ext>
                  </a:extLst>
                </a:gridCol>
                <a:gridCol w="984936">
                  <a:extLst>
                    <a:ext uri="{9D8B030D-6E8A-4147-A177-3AD203B41FA5}">
                      <a16:colId xmlns:a16="http://schemas.microsoft.com/office/drawing/2014/main" val="3827223967"/>
                    </a:ext>
                  </a:extLst>
                </a:gridCol>
              </a:tblGrid>
              <a:tr h="680174">
                <a:tc>
                  <a:txBody>
                    <a:bodyPr/>
                    <a:lstStyle/>
                    <a:p>
                      <a:pPr algn="ctr" rtl="0" fontAlgn="ctr"/>
                      <a:r>
                        <a:rPr lang="en-US" sz="1800" b="1" i="0" u="none" strike="noStrike" dirty="0">
                          <a:solidFill>
                            <a:srgbClr val="FFFFFF"/>
                          </a:solidFill>
                          <a:effectLst/>
                          <a:latin typeface="Franklin Gothic Book"/>
                        </a:rPr>
                        <a:t>Carriers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6595"/>
                    </a:solidFill>
                  </a:tcPr>
                </a:tc>
                <a:tc>
                  <a:txBody>
                    <a:bodyPr/>
                    <a:lstStyle/>
                    <a:p>
                      <a:pPr algn="ctr" rtl="0" fontAlgn="ctr"/>
                      <a:r>
                        <a:rPr lang="en-US" sz="1800" b="1" i="0" u="none" strike="noStrike">
                          <a:solidFill>
                            <a:srgbClr val="FFFFFF"/>
                          </a:solidFill>
                          <a:effectLst/>
                          <a:latin typeface="Franklin Gothic Book"/>
                        </a:rPr>
                        <a:t>Non-Group</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6595"/>
                    </a:solidFill>
                  </a:tcPr>
                </a:tc>
                <a:tc>
                  <a:txBody>
                    <a:bodyPr/>
                    <a:lstStyle/>
                    <a:p>
                      <a:pPr algn="ctr" rtl="0" fontAlgn="ctr"/>
                      <a:r>
                        <a:rPr lang="en-US" sz="1800" b="1" i="0" u="none" strike="noStrike">
                          <a:solidFill>
                            <a:srgbClr val="FFFFFF"/>
                          </a:solidFill>
                          <a:effectLst/>
                          <a:latin typeface="Franklin Gothic Book"/>
                        </a:rPr>
                        <a:t>Small Group</a:t>
                      </a:r>
                    </a:p>
                  </a:txBody>
                  <a:tcPr marL="9525" marR="9525" marT="9525"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6595"/>
                    </a:solidFill>
                  </a:tcPr>
                </a:tc>
                <a:tc>
                  <a:txBody>
                    <a:bodyPr/>
                    <a:lstStyle/>
                    <a:p>
                      <a:pPr algn="ctr" rtl="0" fontAlgn="ctr"/>
                      <a:r>
                        <a:rPr lang="en-US" sz="1800" b="1" i="0" u="none" strike="noStrike" dirty="0">
                          <a:solidFill>
                            <a:schemeClr val="tx1"/>
                          </a:solidFill>
                          <a:effectLst/>
                          <a:latin typeface="Franklin Gothic Book"/>
                        </a:rPr>
                        <a:t>Plus</a:t>
                      </a:r>
                    </a:p>
                    <a:p>
                      <a:pPr algn="ctr" rtl="0" fontAlgn="ctr"/>
                      <a:r>
                        <a:rPr lang="en-US" sz="1800" b="1" i="0" u="none" strike="noStrike" dirty="0">
                          <a:solidFill>
                            <a:schemeClr val="tx1"/>
                          </a:solidFill>
                          <a:effectLst/>
                          <a:latin typeface="Franklin Gothic Book"/>
                        </a:rPr>
                        <a:t>(NEW)</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AD6DE"/>
                    </a:solidFill>
                  </a:tcPr>
                </a:tc>
                <a:tc>
                  <a:txBody>
                    <a:bodyPr/>
                    <a:lstStyle/>
                    <a:p>
                      <a:pPr algn="ctr" rtl="0" fontAlgn="ctr"/>
                      <a:r>
                        <a:rPr lang="en-US" sz="1800" b="1" i="0" u="none" strike="noStrike" dirty="0">
                          <a:solidFill>
                            <a:schemeClr val="tx1"/>
                          </a:solidFill>
                          <a:effectLst/>
                          <a:latin typeface="Franklin Gothic Book"/>
                        </a:rPr>
                        <a:t>High</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rtl="0" fontAlgn="ctr"/>
                      <a:r>
                        <a:rPr lang="en-US" sz="1800" b="1" i="0" u="none" strike="noStrike" dirty="0">
                          <a:solidFill>
                            <a:schemeClr val="tx1"/>
                          </a:solidFill>
                          <a:effectLst/>
                          <a:latin typeface="Franklin Gothic Book"/>
                        </a:rPr>
                        <a:t>Low</a:t>
                      </a:r>
                    </a:p>
                  </a:txBody>
                  <a:tcPr marL="9525" marR="9525" marT="9525"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CAFF"/>
                    </a:solidFill>
                  </a:tcPr>
                </a:tc>
                <a:tc>
                  <a:txBody>
                    <a:bodyPr/>
                    <a:lstStyle/>
                    <a:p>
                      <a:pPr algn="ctr" rtl="0" fontAlgn="ctr"/>
                      <a:r>
                        <a:rPr lang="en-US" sz="1800" b="1" i="0" u="none" strike="noStrike" dirty="0">
                          <a:solidFill>
                            <a:schemeClr val="tx1"/>
                          </a:solidFill>
                          <a:effectLst/>
                          <a:latin typeface="Franklin Gothic Book"/>
                        </a:rPr>
                        <a:t>Pedi</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en-US" sz="1800" b="1" i="0" u="none" strike="noStrike" dirty="0">
                          <a:solidFill>
                            <a:srgbClr val="FFFFFF"/>
                          </a:solidFill>
                          <a:effectLst/>
                          <a:latin typeface="Franklin Gothic Book"/>
                        </a:rPr>
                        <a:t>Total</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6595"/>
                    </a:solidFill>
                  </a:tcPr>
                </a:tc>
                <a:extLst>
                  <a:ext uri="{0D108BD9-81ED-4DB2-BD59-A6C34878D82A}">
                    <a16:rowId xmlns:a16="http://schemas.microsoft.com/office/drawing/2014/main" val="1901499362"/>
                  </a:ext>
                </a:extLst>
              </a:tr>
              <a:tr h="606160">
                <a:tc>
                  <a:txBody>
                    <a:bodyPr/>
                    <a:lstStyle/>
                    <a:p>
                      <a:pPr algn="ctr" rtl="0" fontAlgn="ctr"/>
                      <a:r>
                        <a:rPr lang="en-US" sz="1800" b="0" i="1" u="none" strike="noStrike" dirty="0">
                          <a:solidFill>
                            <a:srgbClr val="5C5A5A"/>
                          </a:solidFill>
                          <a:effectLst/>
                          <a:latin typeface="Franklin Gothic Book"/>
                        </a:rPr>
                        <a:t>Altus Dental</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1" i="0" u="none" strike="noStrike">
                          <a:solidFill>
                            <a:srgbClr val="5C5A5A"/>
                          </a:solidFill>
                          <a:effectLst/>
                          <a:latin typeface="Wingdings"/>
                          <a:sym typeface="Wingdings"/>
                        </a:rPr>
                        <a:t>ü</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1" i="0" u="none" strike="noStrike">
                          <a:solidFill>
                            <a:srgbClr val="5C5A5A"/>
                          </a:solidFill>
                          <a:effectLst/>
                          <a:latin typeface="Wingdings"/>
                          <a:sym typeface="Wingdings"/>
                        </a:rPr>
                        <a:t>ü</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0" i="0" u="none" strike="noStrike">
                          <a:solidFill>
                            <a:schemeClr val="tx1"/>
                          </a:solidFill>
                          <a:effectLst/>
                          <a:latin typeface="Franklin Gothic Book"/>
                        </a:rPr>
                        <a:t>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0" i="0" u="none" strike="noStrike">
                          <a:solidFill>
                            <a:schemeClr val="tx1"/>
                          </a:solidFill>
                          <a:effectLst/>
                          <a:latin typeface="Franklin Gothic Book"/>
                        </a:rPr>
                        <a:t>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0" i="0" u="none" strike="noStrike">
                          <a:solidFill>
                            <a:schemeClr val="tx1"/>
                          </a:solidFill>
                          <a:effectLst/>
                          <a:latin typeface="Franklin Gothic Book"/>
                        </a:rPr>
                        <a:t>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0" i="0" u="none" strike="noStrike">
                          <a:solidFill>
                            <a:schemeClr val="tx1"/>
                          </a:solidFill>
                          <a:effectLst/>
                          <a:latin typeface="Franklin Gothic Book"/>
                        </a:rPr>
                        <a:t>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0" i="0" u="none" strike="noStrike" dirty="0">
                          <a:solidFill>
                            <a:schemeClr val="tx1"/>
                          </a:solidFill>
                          <a:effectLst/>
                          <a:latin typeface="Franklin Gothic Book"/>
                        </a:rPr>
                        <a:t>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extLst>
                  <a:ext uri="{0D108BD9-81ED-4DB2-BD59-A6C34878D82A}">
                    <a16:rowId xmlns:a16="http://schemas.microsoft.com/office/drawing/2014/main" val="3806818201"/>
                  </a:ext>
                </a:extLst>
              </a:tr>
              <a:tr h="606160">
                <a:tc>
                  <a:txBody>
                    <a:bodyPr/>
                    <a:lstStyle/>
                    <a:p>
                      <a:pPr algn="ctr" rtl="0" fontAlgn="ctr"/>
                      <a:r>
                        <a:rPr lang="en-US" sz="1800" b="0" i="1" u="none" strike="noStrike">
                          <a:solidFill>
                            <a:srgbClr val="5C5A5A"/>
                          </a:solidFill>
                          <a:effectLst/>
                          <a:latin typeface="Franklin Gothic Book"/>
                        </a:rPr>
                        <a:t>Delta Dental of MA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1" i="0" u="none" strike="noStrike">
                          <a:solidFill>
                            <a:srgbClr val="5C5A5A"/>
                          </a:solidFill>
                          <a:effectLst/>
                          <a:latin typeface="Wingdings"/>
                          <a:sym typeface="Wingdings"/>
                        </a:rPr>
                        <a:t>ü</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1" i="0" u="none" strike="noStrike">
                          <a:solidFill>
                            <a:srgbClr val="5C5A5A"/>
                          </a:solidFill>
                          <a:effectLst/>
                          <a:latin typeface="Wingdings"/>
                          <a:sym typeface="Wingdings"/>
                        </a:rPr>
                        <a:t>ü</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0" i="0" u="none" strike="noStrike">
                          <a:solidFill>
                            <a:schemeClr val="tx1"/>
                          </a:solidFill>
                          <a:effectLst/>
                          <a:latin typeface="Franklin Gothic Book"/>
                        </a:rPr>
                        <a:t>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0" i="0" u="none" strike="noStrike">
                          <a:solidFill>
                            <a:schemeClr val="tx1"/>
                          </a:solidFill>
                          <a:effectLst/>
                          <a:latin typeface="Franklin Gothic Book"/>
                        </a:rPr>
                        <a:t>2</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0" i="0" u="none" strike="noStrike">
                          <a:solidFill>
                            <a:schemeClr val="tx1"/>
                          </a:solidFill>
                          <a:effectLst/>
                          <a:latin typeface="Franklin Gothic Book"/>
                        </a:rPr>
                        <a:t>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0" i="0" u="none" strike="noStrike">
                          <a:solidFill>
                            <a:schemeClr val="tx1"/>
                          </a:solidFill>
                          <a:effectLst/>
                          <a:latin typeface="Franklin Gothic Book"/>
                        </a:rPr>
                        <a:t>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tc>
                  <a:txBody>
                    <a:bodyPr/>
                    <a:lstStyle/>
                    <a:p>
                      <a:pPr algn="ctr" rtl="0" fontAlgn="ctr"/>
                      <a:r>
                        <a:rPr lang="en-US" sz="1800" b="0" i="0" u="none" strike="noStrike" dirty="0">
                          <a:solidFill>
                            <a:schemeClr val="tx1"/>
                          </a:solidFill>
                          <a:effectLst/>
                          <a:latin typeface="Franklin Gothic Book"/>
                        </a:rPr>
                        <a:t>10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EF5F5"/>
                    </a:solidFill>
                  </a:tcPr>
                </a:tc>
                <a:extLst>
                  <a:ext uri="{0D108BD9-81ED-4DB2-BD59-A6C34878D82A}">
                    <a16:rowId xmlns:a16="http://schemas.microsoft.com/office/drawing/2014/main" val="3312911329"/>
                  </a:ext>
                </a:extLst>
              </a:tr>
              <a:tr h="606160">
                <a:tc>
                  <a:txBody>
                    <a:bodyPr/>
                    <a:lstStyle/>
                    <a:p>
                      <a:pPr algn="ctr" rtl="0" fontAlgn="ctr"/>
                      <a:r>
                        <a:rPr lang="en-US" sz="1800" b="1" i="0" u="none" strike="noStrike">
                          <a:solidFill>
                            <a:srgbClr val="5C5A5A"/>
                          </a:solidFill>
                          <a:effectLst/>
                          <a:latin typeface="Franklin Gothic Book"/>
                        </a:rPr>
                        <a:t>TOTAL</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algn="ctr" fontAlgn="ctr"/>
                      <a:endParaRPr lang="en-US" sz="1800" b="0" i="0" u="none" strike="noStrike" dirty="0">
                        <a:solidFill>
                          <a:srgbClr val="000000"/>
                        </a:solidFill>
                        <a:effectLst/>
                        <a:latin typeface="Arial"/>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algn="ctr"/>
                      <a:endParaRPr lang="en-US" dirty="0"/>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algn="ctr" rtl="0" fontAlgn="ctr"/>
                      <a:r>
                        <a:rPr lang="en-US" sz="1800" b="1" i="0" u="none" strike="noStrike" dirty="0">
                          <a:solidFill>
                            <a:schemeClr val="tx1"/>
                          </a:solidFill>
                          <a:effectLst/>
                          <a:latin typeface="Franklin Gothic Book"/>
                        </a:rPr>
                        <a:t>2</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algn="ctr" rtl="0" fontAlgn="ctr"/>
                      <a:r>
                        <a:rPr lang="en-US" sz="1800" b="1" i="0" u="none" strike="noStrike">
                          <a:solidFill>
                            <a:schemeClr val="tx1"/>
                          </a:solidFill>
                          <a:effectLst/>
                          <a:latin typeface="Franklin Gothic Book"/>
                        </a:rPr>
                        <a:t>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algn="ctr" rtl="0" fontAlgn="ctr"/>
                      <a:r>
                        <a:rPr lang="en-US" sz="1800" b="1" i="0" u="none" strike="noStrike">
                          <a:solidFill>
                            <a:schemeClr val="tx1"/>
                          </a:solidFill>
                          <a:effectLst/>
                          <a:latin typeface="Franklin Gothic Book"/>
                        </a:rPr>
                        <a:t>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algn="ctr" rtl="0" fontAlgn="ctr"/>
                      <a:r>
                        <a:rPr lang="en-US" sz="1800" b="1" i="0" u="none" strike="noStrike">
                          <a:solidFill>
                            <a:schemeClr val="tx1"/>
                          </a:solidFill>
                          <a:effectLst/>
                          <a:latin typeface="Franklin Gothic Book"/>
                        </a:rPr>
                        <a:t>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algn="ctr" rtl="0" fontAlgn="ctr"/>
                      <a:r>
                        <a:rPr lang="en-US" sz="1800" b="1" i="0" u="none" strike="noStrike" dirty="0">
                          <a:solidFill>
                            <a:schemeClr val="tx1"/>
                          </a:solidFill>
                          <a:effectLst/>
                          <a:latin typeface="Franklin Gothic Book"/>
                        </a:rPr>
                        <a:t>14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709779585"/>
                  </a:ext>
                </a:extLst>
              </a:tr>
            </a:tbl>
          </a:graphicData>
        </a:graphic>
      </p:graphicFrame>
      <p:sp>
        <p:nvSpPr>
          <p:cNvPr id="2" name="Slide Number Placeholder 1">
            <a:extLst>
              <a:ext uri="{FF2B5EF4-FFF2-40B4-BE49-F238E27FC236}">
                <a16:creationId xmlns:a16="http://schemas.microsoft.com/office/drawing/2014/main" id="{EC86EF0D-A3CE-CC1C-2DF0-2498849B44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7CA14E-5EDD-4C5C-B4B2-BE16B502D62B}" type="slidenum">
              <a:rPr kumimoji="0" lang="en-US" sz="1000" b="1" i="0" u="none" strike="noStrike" kern="1200" cap="none" spc="0" normalizeH="0" baseline="0" noProof="0" smtClean="0">
                <a:ln>
                  <a:noFill/>
                </a:ln>
                <a:solidFill>
                  <a:srgbClr val="006494"/>
                </a:solidFill>
                <a:effectLst/>
                <a:uLnTx/>
                <a:uFillTx/>
                <a:latin typeface="Franklin Gothic Demi" panose="020B0703020102020204" pitchFamily="34" charset="0"/>
                <a:ea typeface="+mn-ea"/>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000" b="1" i="0" u="none" strike="noStrike" kern="1200" cap="none" spc="0" normalizeH="0" baseline="0" noProof="0">
              <a:ln>
                <a:noFill/>
              </a:ln>
              <a:solidFill>
                <a:srgbClr val="006494"/>
              </a:solidFill>
              <a:effectLst/>
              <a:uLnTx/>
              <a:uFillTx/>
              <a:latin typeface="Franklin Gothic Demi" panose="020B0703020102020204" pitchFamily="34" charset="0"/>
              <a:ea typeface="+mn-ea"/>
              <a:cs typeface="+mn-cs"/>
              <a:sym typeface="Gill Sans"/>
            </a:endParaRPr>
          </a:p>
        </p:txBody>
      </p:sp>
    </p:spTree>
    <p:custDataLst>
      <p:tags r:id="rId1"/>
    </p:custDataLst>
    <p:extLst>
      <p:ext uri="{BB962C8B-B14F-4D97-AF65-F5344CB8AC3E}">
        <p14:creationId xmlns:p14="http://schemas.microsoft.com/office/powerpoint/2010/main" val="203560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5A707-DCBF-56A5-56A7-F6CB6B73A05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DA31C76-A70D-9FCB-770C-06AE29CAC49D}"/>
              </a:ext>
            </a:extLst>
          </p:cNvPr>
          <p:cNvSpPr>
            <a:spLocks noGrp="1"/>
          </p:cNvSpPr>
          <p:nvPr>
            <p:ph type="title"/>
          </p:nvPr>
        </p:nvSpPr>
        <p:spPr>
          <a:xfrm>
            <a:off x="1676400" y="620914"/>
            <a:ext cx="10515600" cy="705173"/>
          </a:xfrm>
        </p:spPr>
        <p:txBody>
          <a:bodyPr>
            <a:normAutofit/>
          </a:bodyPr>
          <a:lstStyle/>
          <a:p>
            <a:r>
              <a:rPr lang="en-US" b="1">
                <a:latin typeface="Franklin Gothic Demi" panose="020B0603020102020204" pitchFamily="34" charset="0"/>
              </a:rPr>
              <a:t>2026 QDP Standardized Designs</a:t>
            </a:r>
          </a:p>
        </p:txBody>
      </p:sp>
      <p:graphicFrame>
        <p:nvGraphicFramePr>
          <p:cNvPr id="8" name="Content Placeholder 7">
            <a:extLst>
              <a:ext uri="{FF2B5EF4-FFF2-40B4-BE49-F238E27FC236}">
                <a16:creationId xmlns:a16="http://schemas.microsoft.com/office/drawing/2014/main" id="{6B3F9E93-AF4A-75E5-6273-9AC354A0B1F2}"/>
              </a:ext>
            </a:extLst>
          </p:cNvPr>
          <p:cNvGraphicFramePr>
            <a:graphicFrameLocks noGrp="1"/>
          </p:cNvGraphicFramePr>
          <p:nvPr>
            <p:ph type="chart" sz="quarter" idx="13"/>
            <p:extLst>
              <p:ext uri="{D42A27DB-BD31-4B8C-83A1-F6EECF244321}">
                <p14:modId xmlns:p14="http://schemas.microsoft.com/office/powerpoint/2010/main" val="3399368926"/>
              </p:ext>
            </p:extLst>
          </p:nvPr>
        </p:nvGraphicFramePr>
        <p:xfrm>
          <a:off x="203202" y="1616075"/>
          <a:ext cx="11534910" cy="4386581"/>
        </p:xfrm>
        <a:graphic>
          <a:graphicData uri="http://schemas.openxmlformats.org/drawingml/2006/table">
            <a:tbl>
              <a:tblPr firstRow="1" bandRow="1">
                <a:tableStyleId>{21E4AEA4-8DFA-4A89-87EB-49C32662AFE0}</a:tableStyleId>
              </a:tblPr>
              <a:tblGrid>
                <a:gridCol w="3868809">
                  <a:extLst>
                    <a:ext uri="{9D8B030D-6E8A-4147-A177-3AD203B41FA5}">
                      <a16:colId xmlns:a16="http://schemas.microsoft.com/office/drawing/2014/main" val="3430772781"/>
                    </a:ext>
                  </a:extLst>
                </a:gridCol>
                <a:gridCol w="1949400">
                  <a:extLst>
                    <a:ext uri="{9D8B030D-6E8A-4147-A177-3AD203B41FA5}">
                      <a16:colId xmlns:a16="http://schemas.microsoft.com/office/drawing/2014/main" val="1976498800"/>
                    </a:ext>
                  </a:extLst>
                </a:gridCol>
                <a:gridCol w="1905567">
                  <a:extLst>
                    <a:ext uri="{9D8B030D-6E8A-4147-A177-3AD203B41FA5}">
                      <a16:colId xmlns:a16="http://schemas.microsoft.com/office/drawing/2014/main" val="439017458"/>
                    </a:ext>
                  </a:extLst>
                </a:gridCol>
                <a:gridCol w="1905567">
                  <a:extLst>
                    <a:ext uri="{9D8B030D-6E8A-4147-A177-3AD203B41FA5}">
                      <a16:colId xmlns:a16="http://schemas.microsoft.com/office/drawing/2014/main" val="703159796"/>
                    </a:ext>
                  </a:extLst>
                </a:gridCol>
                <a:gridCol w="1905567">
                  <a:extLst>
                    <a:ext uri="{9D8B030D-6E8A-4147-A177-3AD203B41FA5}">
                      <a16:colId xmlns:a16="http://schemas.microsoft.com/office/drawing/2014/main" val="2470869279"/>
                    </a:ext>
                  </a:extLst>
                </a:gridCol>
              </a:tblGrid>
              <a:tr h="287766">
                <a:tc>
                  <a:txBody>
                    <a:bodyPr/>
                    <a:lstStyle/>
                    <a:p>
                      <a:pPr marL="0" marR="0" algn="ctr">
                        <a:lnSpc>
                          <a:spcPts val="1730"/>
                        </a:lnSpc>
                        <a:buNone/>
                      </a:pPr>
                      <a:r>
                        <a:rPr lang="en-US" sz="1800" kern="100">
                          <a:effectLst/>
                        </a:rPr>
                        <a:t>Plan Feature/ Service</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Standard Family Plus (NEW)</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Standard Family High</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Standard Family Low</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Standard Pediatric-Only</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2195011064"/>
                  </a:ext>
                </a:extLst>
              </a:tr>
              <a:tr h="287766">
                <a:tc>
                  <a:txBody>
                    <a:bodyPr/>
                    <a:lstStyle/>
                    <a:p>
                      <a:pPr marL="0" marR="0">
                        <a:lnSpc>
                          <a:spcPts val="1730"/>
                        </a:lnSpc>
                        <a:buNone/>
                      </a:pPr>
                      <a:r>
                        <a:rPr lang="en-US" sz="1800" kern="100">
                          <a:effectLst/>
                        </a:rPr>
                        <a:t>Plan Year Deductible</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a:effectLst/>
                        </a:rPr>
                        <a:t>$50/$150</a:t>
                      </a:r>
                      <a:endParaRPr lang="en-US" sz="1800" b="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$50/$150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$50/$150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$50/individual</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2241538636"/>
                  </a:ext>
                </a:extLst>
              </a:tr>
              <a:tr h="287766">
                <a:tc>
                  <a:txBody>
                    <a:bodyPr/>
                    <a:lstStyle/>
                    <a:p>
                      <a:pPr marL="0" marR="0">
                        <a:lnSpc>
                          <a:spcPts val="1730"/>
                        </a:lnSpc>
                        <a:buNone/>
                      </a:pPr>
                      <a:r>
                        <a:rPr lang="en-US" sz="1800" kern="100">
                          <a:effectLst/>
                        </a:rPr>
                        <a:t>Deductible Applies to</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a:effectLst/>
                        </a:rPr>
                        <a:t>Major and Minor Restorative</a:t>
                      </a:r>
                      <a:endParaRPr lang="en-US" sz="1800" b="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Major &amp; Minor Restorative</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Major &amp; Minor Restorative</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Major &amp; Minor Restorative</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3283441843"/>
                  </a:ext>
                </a:extLst>
              </a:tr>
              <a:tr h="287766">
                <a:tc>
                  <a:txBody>
                    <a:bodyPr/>
                    <a:lstStyle/>
                    <a:p>
                      <a:pPr marL="0" marR="0">
                        <a:lnSpc>
                          <a:spcPts val="1730"/>
                        </a:lnSpc>
                        <a:buNone/>
                      </a:pPr>
                      <a:r>
                        <a:rPr lang="en-US" sz="1800" kern="100" dirty="0">
                          <a:effectLst/>
                        </a:rPr>
                        <a:t>Plan Year Max (&gt;=19 only)</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a:effectLst/>
                        </a:rPr>
                        <a:t>$1,750</a:t>
                      </a:r>
                      <a:endParaRPr lang="en-US" sz="1800" b="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$1,250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$750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N/A</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2831961520"/>
                  </a:ext>
                </a:extLst>
              </a:tr>
              <a:tr h="567469">
                <a:tc>
                  <a:txBody>
                    <a:bodyPr/>
                    <a:lstStyle/>
                    <a:p>
                      <a:pPr marL="0" marR="0">
                        <a:lnSpc>
                          <a:spcPts val="1730"/>
                        </a:lnSpc>
                        <a:buNone/>
                      </a:pPr>
                      <a:r>
                        <a:rPr lang="en-US" sz="1800" kern="100">
                          <a:effectLst/>
                        </a:rPr>
                        <a:t>Plan Year MOOP &lt;19 Only</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a:effectLst/>
                        </a:rPr>
                        <a:t>$350 (1 child)</a:t>
                      </a:r>
                    </a:p>
                    <a:p>
                      <a:pPr marL="0" marR="0" algn="ctr">
                        <a:lnSpc>
                          <a:spcPts val="1730"/>
                        </a:lnSpc>
                        <a:buNone/>
                      </a:pPr>
                      <a:r>
                        <a:rPr lang="en-US" sz="1800" b="0" kern="100">
                          <a:effectLst/>
                        </a:rPr>
                        <a:t>$700 (2+ children)</a:t>
                      </a:r>
                      <a:endParaRPr lang="en-US" sz="1800" b="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$350 (1 child)/</a:t>
                      </a:r>
                      <a:br>
                        <a:rPr lang="en-US" sz="1800" kern="100">
                          <a:effectLst/>
                        </a:rPr>
                      </a:br>
                      <a:r>
                        <a:rPr lang="en-US" sz="1800" kern="100">
                          <a:effectLst/>
                        </a:rPr>
                        <a:t>$700 (2+ children)</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$350 (1 child)/</a:t>
                      </a:r>
                      <a:br>
                        <a:rPr lang="en-US" sz="1800" kern="100">
                          <a:effectLst/>
                        </a:rPr>
                      </a:br>
                      <a:r>
                        <a:rPr lang="en-US" sz="1800" kern="100">
                          <a:effectLst/>
                        </a:rPr>
                        <a:t>$700 (2+ children)</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$350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4126206718"/>
                  </a:ext>
                </a:extLst>
              </a:tr>
              <a:tr h="287766">
                <a:tc>
                  <a:txBody>
                    <a:bodyPr/>
                    <a:lstStyle/>
                    <a:p>
                      <a:pPr marL="0" marR="0">
                        <a:lnSpc>
                          <a:spcPts val="1730"/>
                        </a:lnSpc>
                        <a:buNone/>
                      </a:pPr>
                      <a:r>
                        <a:rPr lang="en-US" sz="1800" kern="100">
                          <a:effectLst/>
                        </a:rPr>
                        <a:t>Preventive &amp; Diagnostic Co-Insurance In/out-of-Network</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a:effectLst/>
                        </a:rPr>
                        <a:t>0%/20%</a:t>
                      </a:r>
                      <a:endParaRPr lang="en-US" sz="1800" b="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0%/20%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0%/20%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0%/20%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1820495408"/>
                  </a:ext>
                </a:extLst>
              </a:tr>
              <a:tr h="567469">
                <a:tc>
                  <a:txBody>
                    <a:bodyPr/>
                    <a:lstStyle/>
                    <a:p>
                      <a:pPr marL="0" marR="0">
                        <a:lnSpc>
                          <a:spcPts val="1730"/>
                        </a:lnSpc>
                        <a:buNone/>
                      </a:pPr>
                      <a:r>
                        <a:rPr lang="en-US" sz="1800" kern="100">
                          <a:effectLst/>
                        </a:rPr>
                        <a:t>Minor Restorative Co-Insurance</a:t>
                      </a:r>
                    </a:p>
                    <a:p>
                      <a:pPr marL="0" marR="0">
                        <a:lnSpc>
                          <a:spcPts val="1730"/>
                        </a:lnSpc>
                        <a:buNone/>
                      </a:pPr>
                      <a:r>
                        <a:rPr lang="en-US" sz="1800" kern="100">
                          <a:effectLst/>
                        </a:rPr>
                        <a:t>In/out-of-Network</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a:effectLst/>
                        </a:rPr>
                        <a:t>20%/40%</a:t>
                      </a:r>
                      <a:endParaRPr lang="en-US" sz="1800" b="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25%/45%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25%/45%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25%/45%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2227389503"/>
                  </a:ext>
                </a:extLst>
              </a:tr>
              <a:tr h="567469">
                <a:tc>
                  <a:txBody>
                    <a:bodyPr/>
                    <a:lstStyle/>
                    <a:p>
                      <a:pPr marL="0" marR="0">
                        <a:lnSpc>
                          <a:spcPts val="1730"/>
                        </a:lnSpc>
                        <a:buNone/>
                      </a:pPr>
                      <a:r>
                        <a:rPr lang="en-US" sz="1800" kern="100">
                          <a:effectLst/>
                        </a:rPr>
                        <a:t>Major Restorative Co-Insurance</a:t>
                      </a:r>
                    </a:p>
                    <a:p>
                      <a:pPr marL="0" marR="0">
                        <a:lnSpc>
                          <a:spcPts val="1730"/>
                        </a:lnSpc>
                        <a:buNone/>
                      </a:pPr>
                      <a:r>
                        <a:rPr lang="en-US" sz="1800" kern="100">
                          <a:effectLst/>
                        </a:rPr>
                        <a:t>In/out-of-Network</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a:effectLst/>
                        </a:rPr>
                        <a:t>50%/70%</a:t>
                      </a:r>
                      <a:endParaRPr lang="en-US" sz="1800" b="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50%/70%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50%/70%</a:t>
                      </a:r>
                    </a:p>
                    <a:p>
                      <a:pPr marL="0" marR="0" algn="ctr">
                        <a:lnSpc>
                          <a:spcPts val="1730"/>
                        </a:lnSpc>
                        <a:buNone/>
                      </a:pPr>
                      <a:r>
                        <a:rPr lang="en-US" sz="1800" kern="100">
                          <a:effectLst/>
                        </a:rPr>
                        <a:t>No Major Restorative &gt;=19</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50%/70%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3412061554"/>
                  </a:ext>
                </a:extLst>
              </a:tr>
              <a:tr h="287766">
                <a:tc>
                  <a:txBody>
                    <a:bodyPr/>
                    <a:lstStyle/>
                    <a:p>
                      <a:pPr marL="0" marR="0">
                        <a:lnSpc>
                          <a:spcPts val="1730"/>
                        </a:lnSpc>
                        <a:buNone/>
                      </a:pPr>
                      <a:r>
                        <a:rPr lang="en-US" sz="1800" kern="100">
                          <a:effectLst/>
                        </a:rPr>
                        <a:t>Medically Necessary Orthodontia, &lt;19 only, In/out-of-Network</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b="0" kern="100">
                          <a:effectLst/>
                        </a:rPr>
                        <a:t>50%/70%</a:t>
                      </a:r>
                      <a:endParaRPr lang="en-US" sz="1800" b="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50%/70%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a:effectLst/>
                        </a:rPr>
                        <a:t>50%/70%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tc>
                  <a:txBody>
                    <a:bodyPr/>
                    <a:lstStyle/>
                    <a:p>
                      <a:pPr marL="0" marR="0" algn="ctr">
                        <a:lnSpc>
                          <a:spcPts val="1730"/>
                        </a:lnSpc>
                        <a:buNone/>
                      </a:pPr>
                      <a:r>
                        <a:rPr lang="en-US" sz="1800" kern="100" dirty="0">
                          <a:effectLst/>
                        </a:rPr>
                        <a:t>50%/70%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T="18415" marB="18415"/>
                </a:tc>
                <a:extLst>
                  <a:ext uri="{0D108BD9-81ED-4DB2-BD59-A6C34878D82A}">
                    <a16:rowId xmlns:a16="http://schemas.microsoft.com/office/drawing/2014/main" val="1157578194"/>
                  </a:ext>
                </a:extLst>
              </a:tr>
            </a:tbl>
          </a:graphicData>
        </a:graphic>
      </p:graphicFrame>
      <p:sp>
        <p:nvSpPr>
          <p:cNvPr id="5" name="Slide Number Placeholder 4">
            <a:extLst>
              <a:ext uri="{FF2B5EF4-FFF2-40B4-BE49-F238E27FC236}">
                <a16:creationId xmlns:a16="http://schemas.microsoft.com/office/drawing/2014/main" id="{D2426F5A-3C0C-0B8B-2F86-9EEC2B3C46B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CA14E-5EDD-4C5C-B4B2-BE16B502D62B}"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3244903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1E947-246C-B52D-E719-D513B2D98E6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ADD3BE6-B985-88D8-173A-7F3CF98E33CD}"/>
              </a:ext>
            </a:extLst>
          </p:cNvPr>
          <p:cNvSpPr>
            <a:spLocks noGrp="1"/>
          </p:cNvSpPr>
          <p:nvPr>
            <p:ph type="title"/>
          </p:nvPr>
        </p:nvSpPr>
        <p:spPr>
          <a:xfrm>
            <a:off x="853571" y="390313"/>
            <a:ext cx="11215648" cy="1135868"/>
          </a:xfrm>
        </p:spPr>
        <p:txBody>
          <a:bodyPr>
            <a:noAutofit/>
          </a:bodyPr>
          <a:lstStyle/>
          <a:p>
            <a:r>
              <a:rPr lang="en-US" sz="3600">
                <a:latin typeface="Franklin Gothic Medium"/>
              </a:rPr>
              <a:t>Health Connector Standalone Dental Plans </a:t>
            </a:r>
            <a:br>
              <a:rPr lang="en-US" sz="3600">
                <a:latin typeface="Franklin Gothic Medium"/>
              </a:rPr>
            </a:br>
            <a:r>
              <a:rPr lang="en-US" sz="3600">
                <a:latin typeface="Franklin Gothic Medium"/>
              </a:rPr>
              <a:t>for 2026 Applications</a:t>
            </a:r>
          </a:p>
        </p:txBody>
      </p:sp>
      <p:sp>
        <p:nvSpPr>
          <p:cNvPr id="8" name="TextBox 7">
            <a:extLst>
              <a:ext uri="{FF2B5EF4-FFF2-40B4-BE49-F238E27FC236}">
                <a16:creationId xmlns:a16="http://schemas.microsoft.com/office/drawing/2014/main" id="{30167A9B-1C78-2B7E-8B8A-7D9D86E685E1}"/>
              </a:ext>
            </a:extLst>
          </p:cNvPr>
          <p:cNvSpPr txBox="1"/>
          <p:nvPr/>
        </p:nvSpPr>
        <p:spPr>
          <a:xfrm>
            <a:off x="841482" y="1528227"/>
            <a:ext cx="9380204" cy="3471720"/>
          </a:xfrm>
          <a:prstGeom prst="rect">
            <a:avLst/>
          </a:prstGeom>
          <a:noFill/>
        </p:spPr>
        <p:txBody>
          <a:bodyPr wrap="square" lIns="91440" tIns="45720" rIns="91440" bIns="45720" anchor="t">
            <a:spAutoFit/>
          </a:bodyPr>
          <a:lstStyle/>
          <a:p>
            <a:pPr>
              <a:lnSpc>
                <a:spcPct val="90000"/>
              </a:lnSpc>
              <a:spcBef>
                <a:spcPts val="1000"/>
              </a:spcBef>
              <a:buClr>
                <a:schemeClr val="accent1"/>
              </a:buClr>
            </a:pPr>
            <a:r>
              <a:rPr lang="en-US" sz="2800" b="1" dirty="0">
                <a:solidFill>
                  <a:schemeClr val="accent1"/>
                </a:solidFill>
                <a:latin typeface="Franklin Gothic Book" panose="020B0503020102020204" pitchFamily="34" charset="0"/>
              </a:rPr>
              <a:t>This Open Enrollment, applicants and members will be able to shop for a Health Connector standalone dental plan within the HIX online application, as they do for a health plan.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Shopping for standalone dental plans will be available on 11/1/2025 as part of Open Enrollment, for coverage beginning January 1, 2026.</a:t>
            </a:r>
          </a:p>
          <a:p>
            <a:pPr marL="742950" lvl="1" indent="-285750">
              <a:buFont typeface="Arial" panose="020B0604020202020204" pitchFamily="34" charset="0"/>
              <a:buChar char="•"/>
            </a:pPr>
            <a:r>
              <a:rPr lang="en-US" dirty="0"/>
              <a:t>If members are seeking to enroll in a dental plan only for any part of 2025, customer service agents will still need to help them.</a:t>
            </a:r>
          </a:p>
          <a:p>
            <a:endParaRPr lang="en-US" dirty="0"/>
          </a:p>
          <a:p>
            <a:pPr marL="285750" indent="-285750">
              <a:buFont typeface="Arial" panose="020B0604020202020204" pitchFamily="34" charset="0"/>
              <a:buChar char="•"/>
            </a:pPr>
            <a:r>
              <a:rPr lang="en-US" dirty="0"/>
              <a:t>Note: Although MassHealth members have dental benefits available to them. They do have the option to purchase an additional dental plan through the Health Connector.  </a:t>
            </a:r>
          </a:p>
        </p:txBody>
      </p:sp>
      <p:pic>
        <p:nvPicPr>
          <p:cNvPr id="4" name="Graphic 3" descr="Tooth with solid fill">
            <a:extLst>
              <a:ext uri="{FF2B5EF4-FFF2-40B4-BE49-F238E27FC236}">
                <a16:creationId xmlns:a16="http://schemas.microsoft.com/office/drawing/2014/main" id="{D0B42798-C85A-CF29-AB80-74E3C7E74DC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01199" y="3429000"/>
            <a:ext cx="2800350" cy="2800350"/>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C34CFB0F-A49F-64E1-B108-B112B33F5B92}"/>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26</a:t>
            </a:fld>
            <a:endParaRPr lang="en-US"/>
          </a:p>
        </p:txBody>
      </p:sp>
    </p:spTree>
    <p:custDataLst>
      <p:tags r:id="rId1"/>
    </p:custDataLst>
    <p:extLst>
      <p:ext uri="{BB962C8B-B14F-4D97-AF65-F5344CB8AC3E}">
        <p14:creationId xmlns:p14="http://schemas.microsoft.com/office/powerpoint/2010/main" val="3623779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EB88B-CE4B-9B0C-69E4-BB54F2A9F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B6265-5420-AFF3-F487-E6F59EB07F4B}"/>
              </a:ext>
            </a:extLst>
          </p:cNvPr>
          <p:cNvSpPr>
            <a:spLocks noGrp="1"/>
          </p:cNvSpPr>
          <p:nvPr>
            <p:ph type="title"/>
          </p:nvPr>
        </p:nvSpPr>
        <p:spPr/>
        <p:txBody>
          <a:bodyPr>
            <a:normAutofit fontScale="90000"/>
          </a:bodyPr>
          <a:lstStyle/>
          <a:p>
            <a:r>
              <a:rPr lang="en-US" sz="4000" b="0">
                <a:latin typeface="Franklin Gothic Demi"/>
              </a:rPr>
              <a:t>Online Application Updates- Standalone Dental</a:t>
            </a:r>
            <a:endParaRPr lang="en-US" sz="4000" b="0">
              <a:latin typeface="Franklin Gothic Demi" panose="020B0603020102020204" pitchFamily="34" charset="0"/>
            </a:endParaRPr>
          </a:p>
        </p:txBody>
      </p:sp>
      <p:sp>
        <p:nvSpPr>
          <p:cNvPr id="3" name="Content Placeholder 2">
            <a:extLst>
              <a:ext uri="{FF2B5EF4-FFF2-40B4-BE49-F238E27FC236}">
                <a16:creationId xmlns:a16="http://schemas.microsoft.com/office/drawing/2014/main" id="{7D740D58-A39A-A994-DA28-DC1B0FD56F7B}"/>
              </a:ext>
            </a:extLst>
          </p:cNvPr>
          <p:cNvSpPr>
            <a:spLocks noGrp="1"/>
          </p:cNvSpPr>
          <p:nvPr>
            <p:ph idx="13"/>
          </p:nvPr>
        </p:nvSpPr>
        <p:spPr>
          <a:xfrm>
            <a:off x="838200" y="1523731"/>
            <a:ext cx="10352314" cy="4202893"/>
          </a:xfrm>
        </p:spPr>
        <p:txBody>
          <a:bodyPr vert="horz" lIns="91440" tIns="0" rIns="91440" bIns="45720" rtlCol="0" anchor="t">
            <a:noAutofit/>
          </a:bodyPr>
          <a:lstStyle/>
          <a:p>
            <a:pPr marL="0" lvl="1" indent="0">
              <a:lnSpc>
                <a:spcPct val="90000"/>
              </a:lnSpc>
              <a:spcBef>
                <a:spcPts val="1000"/>
              </a:spcBef>
              <a:buNone/>
            </a:pPr>
            <a:r>
              <a:rPr lang="en-US" dirty="0">
                <a:latin typeface="Franklin Gothic Book"/>
              </a:rPr>
              <a:t>Individuals and Families that are enrolling in dental-only coverage can now select 'Dental Plans Only,' or 'Health and Dental Plans.'</a:t>
            </a:r>
            <a:endParaRPr lang="en-US" dirty="0"/>
          </a:p>
          <a:p>
            <a:pPr marL="0" lvl="1" indent="0">
              <a:lnSpc>
                <a:spcPct val="90000"/>
              </a:lnSpc>
              <a:spcBef>
                <a:spcPts val="1000"/>
              </a:spcBef>
              <a:buNone/>
            </a:pPr>
            <a:endParaRPr lang="en-US" b="0" dirty="0"/>
          </a:p>
        </p:txBody>
      </p:sp>
      <p:pic>
        <p:nvPicPr>
          <p:cNvPr id="4" name="Picture 3" descr="Screenshot of the online application Plan Shopping Preferences page.">
            <a:extLst>
              <a:ext uri="{FF2B5EF4-FFF2-40B4-BE49-F238E27FC236}">
                <a16:creationId xmlns:a16="http://schemas.microsoft.com/office/drawing/2014/main" id="{3308126E-BAE1-9516-DCB2-E8052C1134AB}"/>
              </a:ext>
            </a:extLst>
          </p:cNvPr>
          <p:cNvPicPr>
            <a:picLocks noChangeAspect="1"/>
          </p:cNvPicPr>
          <p:nvPr/>
        </p:nvPicPr>
        <p:blipFill>
          <a:blip r:embed="rId3"/>
          <a:stretch>
            <a:fillRect/>
          </a:stretch>
        </p:blipFill>
        <p:spPr>
          <a:xfrm>
            <a:off x="1962679" y="2554816"/>
            <a:ext cx="7800975" cy="3314700"/>
          </a:xfrm>
          <a:prstGeom prst="rect">
            <a:avLst/>
          </a:prstGeom>
        </p:spPr>
      </p:pic>
      <p:sp>
        <p:nvSpPr>
          <p:cNvPr id="6" name="Slide Number Placeholder 5">
            <a:extLst>
              <a:ext uri="{FF2B5EF4-FFF2-40B4-BE49-F238E27FC236}">
                <a16:creationId xmlns:a16="http://schemas.microsoft.com/office/drawing/2014/main" id="{0F47F0A9-56FF-2F91-1B48-96049208D3B2}"/>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27</a:t>
            </a:fld>
            <a:endParaRPr lang="en-US"/>
          </a:p>
        </p:txBody>
      </p:sp>
    </p:spTree>
    <p:custDataLst>
      <p:tags r:id="rId1"/>
    </p:custDataLst>
    <p:extLst>
      <p:ext uri="{BB962C8B-B14F-4D97-AF65-F5344CB8AC3E}">
        <p14:creationId xmlns:p14="http://schemas.microsoft.com/office/powerpoint/2010/main" val="2019629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C5278-E6E4-5EE2-6812-E03CC3C92EF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E26E9AF-4E70-A0A4-5296-CF09E08E5F7F}"/>
              </a:ext>
            </a:extLst>
          </p:cNvPr>
          <p:cNvSpPr>
            <a:spLocks noGrp="1"/>
          </p:cNvSpPr>
          <p:nvPr>
            <p:ph type="title"/>
          </p:nvPr>
        </p:nvSpPr>
        <p:spPr>
          <a:xfrm>
            <a:off x="838200" y="405652"/>
            <a:ext cx="11346872" cy="1333445"/>
          </a:xfrm>
        </p:spPr>
        <p:txBody>
          <a:bodyPr>
            <a:normAutofit/>
          </a:bodyPr>
          <a:lstStyle/>
          <a:p>
            <a:r>
              <a:rPr lang="en-US" sz="3600">
                <a:latin typeface="Franklin Gothic Medium"/>
              </a:rPr>
              <a:t>Health Connector Standalone Dental Plans for </a:t>
            </a:r>
            <a:br>
              <a:rPr lang="en-US" sz="3600">
                <a:latin typeface="Franklin Gothic Medium"/>
              </a:rPr>
            </a:br>
            <a:r>
              <a:rPr lang="en-US" sz="3600">
                <a:latin typeface="Franklin Gothic Medium"/>
              </a:rPr>
              <a:t>2026 Applications</a:t>
            </a:r>
          </a:p>
        </p:txBody>
      </p:sp>
      <p:sp>
        <p:nvSpPr>
          <p:cNvPr id="7" name="Content Placeholder 6">
            <a:extLst>
              <a:ext uri="{FF2B5EF4-FFF2-40B4-BE49-F238E27FC236}">
                <a16:creationId xmlns:a16="http://schemas.microsoft.com/office/drawing/2014/main" id="{BDCC91E3-AF95-1383-1C5D-159C93106E64}"/>
              </a:ext>
            </a:extLst>
          </p:cNvPr>
          <p:cNvSpPr>
            <a:spLocks noGrp="1"/>
          </p:cNvSpPr>
          <p:nvPr>
            <p:ph idx="1"/>
          </p:nvPr>
        </p:nvSpPr>
        <p:spPr>
          <a:xfrm>
            <a:off x="838201" y="1523731"/>
            <a:ext cx="4380186" cy="4202893"/>
          </a:xfrm>
        </p:spPr>
        <p:txBody>
          <a:bodyPr vert="horz" lIns="91440" tIns="45720" rIns="91440" bIns="45720" rtlCol="0" anchor="t">
            <a:noAutofit/>
          </a:bodyPr>
          <a:lstStyle/>
          <a:p>
            <a:pPr marL="342900" indent="-342900">
              <a:buFont typeface="Arial" panose="020B0604020202020204" pitchFamily="34" charset="0"/>
              <a:buChar char="•"/>
            </a:pPr>
            <a:r>
              <a:rPr lang="en-US" sz="2000" dirty="0">
                <a:latin typeface="Franklin Gothic Book"/>
              </a:rPr>
              <a:t>You will notice new text on the Financial Assistance question on the </a:t>
            </a:r>
            <a:r>
              <a:rPr lang="en-US" sz="2000" b="1" dirty="0">
                <a:latin typeface="Franklin Gothic Book"/>
              </a:rPr>
              <a:t>“Start Your Application” </a:t>
            </a:r>
            <a:r>
              <a:rPr lang="en-US" sz="2000" dirty="0">
                <a:latin typeface="Franklin Gothic Book"/>
              </a:rPr>
              <a:t>screen. </a:t>
            </a:r>
          </a:p>
          <a:p>
            <a:pPr marL="342900" indent="-342900">
              <a:buFont typeface="Arial" panose="020B0604020202020204" pitchFamily="34" charset="0"/>
              <a:buChar char="•"/>
            </a:pPr>
            <a:r>
              <a:rPr lang="en-US" sz="2000" dirty="0">
                <a:latin typeface="Franklin Gothic Book"/>
              </a:rPr>
              <a:t>The updated text will read </a:t>
            </a:r>
            <a:r>
              <a:rPr lang="en-US" sz="2000" b="1" dirty="0">
                <a:latin typeface="Franklin Gothic Book"/>
              </a:rPr>
              <a:t>“</a:t>
            </a:r>
            <a:r>
              <a:rPr lang="en-US" sz="2000" b="1" i="1" dirty="0">
                <a:latin typeface="Franklin Gothic Book"/>
              </a:rPr>
              <a:t>If you primarily want to shop for dental coverage, select no.”</a:t>
            </a:r>
          </a:p>
          <a:p>
            <a:pPr marL="342900" indent="-342900">
              <a:buFont typeface="Arial" panose="020B0604020202020204" pitchFamily="34" charset="0"/>
              <a:buChar char="•"/>
            </a:pPr>
            <a:r>
              <a:rPr lang="en-US" sz="2000" dirty="0">
                <a:latin typeface="Franklin Gothic Book"/>
              </a:rPr>
              <a:t>This will help members seeking a standalone dental plan to skip the financial assistance sections, and it shortens the application by removing unnecessary steps for those not seeking health coverage</a:t>
            </a:r>
            <a:r>
              <a:rPr lang="en-US" sz="2000" i="1" dirty="0">
                <a:latin typeface="Franklin Gothic Book"/>
              </a:rPr>
              <a:t>. </a:t>
            </a:r>
          </a:p>
          <a:p>
            <a:pPr marL="342900" indent="-342900">
              <a:buFont typeface="Arial" panose="020B0604020202020204" pitchFamily="34" charset="0"/>
              <a:buChar char="•"/>
            </a:pPr>
            <a:endParaRPr lang="en-US" sz="2000" dirty="0"/>
          </a:p>
          <a:p>
            <a:pPr marL="457200" indent="-457200">
              <a:buFont typeface="Arial" panose="020B0604020202020204" pitchFamily="34" charset="0"/>
              <a:buChar char="•"/>
            </a:pPr>
            <a:endParaRPr lang="en-US" sz="2400" dirty="0"/>
          </a:p>
        </p:txBody>
      </p:sp>
      <p:pic>
        <p:nvPicPr>
          <p:cNvPr id="3" name="Picture 2" descr="Screenshot of the Start Your Application page in the online application. ">
            <a:extLst>
              <a:ext uri="{FF2B5EF4-FFF2-40B4-BE49-F238E27FC236}">
                <a16:creationId xmlns:a16="http://schemas.microsoft.com/office/drawing/2014/main" id="{AD3AE929-711E-36A1-A0BD-86BA6D359C0B}"/>
              </a:ext>
            </a:extLst>
          </p:cNvPr>
          <p:cNvPicPr>
            <a:picLocks noChangeAspect="1"/>
          </p:cNvPicPr>
          <p:nvPr/>
        </p:nvPicPr>
        <p:blipFill>
          <a:blip r:embed="rId4"/>
          <a:stretch>
            <a:fillRect/>
          </a:stretch>
        </p:blipFill>
        <p:spPr>
          <a:xfrm>
            <a:off x="5452463" y="1593556"/>
            <a:ext cx="5977536" cy="3814770"/>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096EBC2B-61B4-26B1-4759-85437D621CEA}"/>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28</a:t>
            </a:fld>
            <a:endParaRPr lang="en-US"/>
          </a:p>
        </p:txBody>
      </p:sp>
    </p:spTree>
    <p:custDataLst>
      <p:tags r:id="rId1"/>
    </p:custDataLst>
    <p:extLst>
      <p:ext uri="{BB962C8B-B14F-4D97-AF65-F5344CB8AC3E}">
        <p14:creationId xmlns:p14="http://schemas.microsoft.com/office/powerpoint/2010/main" val="2984050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4017-EBB8-19A8-52C6-716740902E4B}"/>
              </a:ext>
            </a:extLst>
          </p:cNvPr>
          <p:cNvSpPr>
            <a:spLocks noGrp="1"/>
          </p:cNvSpPr>
          <p:nvPr>
            <p:ph type="title"/>
          </p:nvPr>
        </p:nvSpPr>
        <p:spPr>
          <a:xfrm>
            <a:off x="831850" y="1591138"/>
            <a:ext cx="5913333" cy="1847377"/>
          </a:xfrm>
        </p:spPr>
        <p:txBody>
          <a:bodyPr>
            <a:normAutofit/>
          </a:bodyPr>
          <a:lstStyle/>
          <a:p>
            <a:r>
              <a:rPr lang="en-US" b="1">
                <a:latin typeface="+mn-lt"/>
              </a:rPr>
              <a:t>Compare Health Connector Plans</a:t>
            </a:r>
            <a:r>
              <a:rPr lang="en-US" b="1">
                <a:latin typeface="Franklin Gothic Book"/>
              </a:rPr>
              <a:t> </a:t>
            </a:r>
            <a:endParaRPr lang="en-US" b="1"/>
          </a:p>
        </p:txBody>
      </p:sp>
    </p:spTree>
    <p:custDataLst>
      <p:tags r:id="rId1"/>
    </p:custDataLst>
    <p:extLst>
      <p:ext uri="{BB962C8B-B14F-4D97-AF65-F5344CB8AC3E}">
        <p14:creationId xmlns:p14="http://schemas.microsoft.com/office/powerpoint/2010/main" val="534513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7BAB3-FBC0-7834-580F-3C023937B4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B2C252-7A91-94FC-149F-C0625972E82A}"/>
              </a:ext>
            </a:extLst>
          </p:cNvPr>
          <p:cNvSpPr>
            <a:spLocks noGrp="1"/>
          </p:cNvSpPr>
          <p:nvPr>
            <p:ph type="title"/>
          </p:nvPr>
        </p:nvSpPr>
        <p:spPr/>
        <p:txBody>
          <a:bodyPr/>
          <a:lstStyle/>
          <a:p>
            <a:r>
              <a:rPr lang="en-US" b="1">
                <a:latin typeface="Franklin Gothic Demi" panose="020B0603020102020204" pitchFamily="34" charset="0"/>
              </a:rPr>
              <a:t>Agenda</a:t>
            </a:r>
          </a:p>
        </p:txBody>
      </p:sp>
      <p:sp>
        <p:nvSpPr>
          <p:cNvPr id="3" name="Content Placeholder 2">
            <a:extLst>
              <a:ext uri="{FF2B5EF4-FFF2-40B4-BE49-F238E27FC236}">
                <a16:creationId xmlns:a16="http://schemas.microsoft.com/office/drawing/2014/main" id="{63779576-5A7B-D3D4-86AE-C1A9EBBAEE74}"/>
              </a:ext>
            </a:extLst>
          </p:cNvPr>
          <p:cNvSpPr>
            <a:spLocks noGrp="1"/>
          </p:cNvSpPr>
          <p:nvPr>
            <p:ph idx="13"/>
          </p:nvPr>
        </p:nvSpPr>
        <p:spPr/>
        <p:txBody>
          <a:bodyPr/>
          <a:lstStyle/>
          <a:p>
            <a:r>
              <a:rPr lang="en-US" sz="4000">
                <a:latin typeface="Franklin Gothic Book"/>
              </a:rPr>
              <a:t>Health Connector Updates</a:t>
            </a:r>
          </a:p>
          <a:p>
            <a:pPr marL="457200" lvl="1" indent="-457200">
              <a:lnSpc>
                <a:spcPct val="90000"/>
              </a:lnSpc>
              <a:spcBef>
                <a:spcPts val="1000"/>
              </a:spcBef>
            </a:pPr>
            <a:r>
              <a:rPr lang="en-US">
                <a:latin typeface="Franklin Gothic Book"/>
              </a:rPr>
              <a:t>Preparing for Open Enrollment 2026</a:t>
            </a:r>
          </a:p>
          <a:p>
            <a:pPr marL="457200" lvl="1" indent="-457200">
              <a:lnSpc>
                <a:spcPct val="90000"/>
              </a:lnSpc>
              <a:spcBef>
                <a:spcPts val="1000"/>
              </a:spcBef>
            </a:pPr>
            <a:r>
              <a:rPr lang="en-US">
                <a:latin typeface="Franklin Gothic Book"/>
              </a:rPr>
              <a:t>Health and Dental Plan Offerings for 2026</a:t>
            </a:r>
          </a:p>
          <a:p>
            <a:pPr marL="457200" lvl="1" indent="-457200">
              <a:lnSpc>
                <a:spcPct val="90000"/>
              </a:lnSpc>
              <a:spcBef>
                <a:spcPts val="1000"/>
              </a:spcBef>
            </a:pPr>
            <a:r>
              <a:rPr lang="en-US">
                <a:latin typeface="Franklin Gothic Book"/>
              </a:rPr>
              <a:t>Shopping Considerations and Tools</a:t>
            </a:r>
          </a:p>
          <a:p>
            <a:pPr marL="457200" lvl="1" indent="-457200">
              <a:lnSpc>
                <a:spcPct val="90000"/>
              </a:lnSpc>
              <a:spcBef>
                <a:spcPts val="1000"/>
              </a:spcBef>
            </a:pPr>
            <a:r>
              <a:rPr lang="en-US">
                <a:latin typeface="Franklin Gothic Book"/>
              </a:rPr>
              <a:t>Key Takeaways for Plan Year 2026</a:t>
            </a:r>
          </a:p>
          <a:p>
            <a:pPr marL="457200" lvl="1" indent="-457200">
              <a:lnSpc>
                <a:spcPct val="90000"/>
              </a:lnSpc>
              <a:spcBef>
                <a:spcPts val="1000"/>
              </a:spcBef>
            </a:pPr>
            <a:r>
              <a:rPr lang="en-US">
                <a:latin typeface="Franklin Gothic Book"/>
              </a:rPr>
              <a:t>Questions</a:t>
            </a:r>
          </a:p>
          <a:p>
            <a:endParaRPr lang="en-US"/>
          </a:p>
        </p:txBody>
      </p:sp>
      <p:sp>
        <p:nvSpPr>
          <p:cNvPr id="2" name="Slide Number Placeholder 1">
            <a:extLst>
              <a:ext uri="{FF2B5EF4-FFF2-40B4-BE49-F238E27FC236}">
                <a16:creationId xmlns:a16="http://schemas.microsoft.com/office/drawing/2014/main" id="{F04B3109-7287-1C78-0375-1514120C5F32}"/>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3</a:t>
            </a:fld>
            <a:endParaRPr lang="en-US"/>
          </a:p>
        </p:txBody>
      </p:sp>
    </p:spTree>
    <p:custDataLst>
      <p:tags r:id="rId1"/>
    </p:custDataLst>
    <p:extLst>
      <p:ext uri="{BB962C8B-B14F-4D97-AF65-F5344CB8AC3E}">
        <p14:creationId xmlns:p14="http://schemas.microsoft.com/office/powerpoint/2010/main" val="1769295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p:txBody>
          <a:bodyPr/>
          <a:lstStyle/>
          <a:p>
            <a:r>
              <a:rPr lang="en-US"/>
              <a:t>What to consider when shopping </a:t>
            </a:r>
          </a:p>
        </p:txBody>
      </p:sp>
      <p:pic>
        <p:nvPicPr>
          <p:cNvPr id="7" name="Picture Placeholder 6">
            <a:extLst>
              <a:ext uri="{FF2B5EF4-FFF2-40B4-BE49-F238E27FC236}">
                <a16:creationId xmlns:a16="http://schemas.microsoft.com/office/drawing/2014/main" id="{C246BDD1-2ACF-E3F1-12A2-9B42019320D6}"/>
              </a:ext>
              <a:ext uri="{C183D7F6-B498-43B3-948B-1728B52AA6E4}">
                <adec:decorative xmlns:adec="http://schemas.microsoft.com/office/drawing/2017/decorative" val="1"/>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9561" b="19561"/>
          <a:stretch>
            <a:fillRect/>
          </a:stretch>
        </p:blipFill>
        <p:spPr>
          <a:xfrm>
            <a:off x="3495140" y="2803622"/>
            <a:ext cx="2371687" cy="1444475"/>
          </a:xfrm>
        </p:spPr>
      </p:pic>
      <p:pic>
        <p:nvPicPr>
          <p:cNvPr id="9" name="Picture Placeholder 8">
            <a:extLst>
              <a:ext uri="{FF2B5EF4-FFF2-40B4-BE49-F238E27FC236}">
                <a16:creationId xmlns:a16="http://schemas.microsoft.com/office/drawing/2014/main" id="{EC31B1D3-9ABC-F480-2B4B-223A3393AF02}"/>
              </a:ext>
              <a:ext uri="{C183D7F6-B498-43B3-948B-1728B52AA6E4}">
                <adec:decorative xmlns:adec="http://schemas.microsoft.com/office/drawing/2017/decorative" val="1"/>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19561" b="19561"/>
          <a:stretch>
            <a:fillRect/>
          </a:stretch>
        </p:blipFill>
        <p:spPr>
          <a:xfrm>
            <a:off x="845753" y="2863234"/>
            <a:ext cx="2351686" cy="1432293"/>
          </a:xfrm>
        </p:spPr>
      </p:pic>
      <p:pic>
        <p:nvPicPr>
          <p:cNvPr id="12" name="Picture Placeholder 11">
            <a:extLst>
              <a:ext uri="{FF2B5EF4-FFF2-40B4-BE49-F238E27FC236}">
                <a16:creationId xmlns:a16="http://schemas.microsoft.com/office/drawing/2014/main" id="{39A32CB8-067D-7696-5BC5-97CA4734D87E}"/>
              </a:ext>
              <a:ext uri="{C183D7F6-B498-43B3-948B-1728B52AA6E4}">
                <adec:decorative xmlns:adec="http://schemas.microsoft.com/office/drawing/2017/decorative" val="1"/>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19561" b="19561"/>
          <a:stretch>
            <a:fillRect/>
          </a:stretch>
        </p:blipFill>
        <p:spPr>
          <a:xfrm>
            <a:off x="9138109" y="2898632"/>
            <a:ext cx="2215691" cy="1349466"/>
          </a:xfrm>
        </p:spPr>
      </p:pic>
      <p:pic>
        <p:nvPicPr>
          <p:cNvPr id="19" name="Picture 18">
            <a:extLst>
              <a:ext uri="{FF2B5EF4-FFF2-40B4-BE49-F238E27FC236}">
                <a16:creationId xmlns:a16="http://schemas.microsoft.com/office/drawing/2014/main" id="{9A5E62AF-D999-9D02-C134-AF03AC1EF29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8316" y="2600824"/>
            <a:ext cx="1945082" cy="1945082"/>
          </a:xfrm>
          <a:prstGeom prst="rect">
            <a:avLst/>
          </a:prstGeom>
        </p:spPr>
      </p:pic>
      <p:sp>
        <p:nvSpPr>
          <p:cNvPr id="21" name="TextBox 20">
            <a:extLst>
              <a:ext uri="{FF2B5EF4-FFF2-40B4-BE49-F238E27FC236}">
                <a16:creationId xmlns:a16="http://schemas.microsoft.com/office/drawing/2014/main" id="{3BEF2CE6-6A91-535B-C6D0-E9F59EC5F618}"/>
              </a:ext>
            </a:extLst>
          </p:cNvPr>
          <p:cNvSpPr txBox="1"/>
          <p:nvPr/>
        </p:nvSpPr>
        <p:spPr>
          <a:xfrm>
            <a:off x="965200" y="1308849"/>
            <a:ext cx="10287000" cy="830997"/>
          </a:xfrm>
          <a:prstGeom prst="rect">
            <a:avLst/>
          </a:prstGeom>
          <a:noFill/>
        </p:spPr>
        <p:txBody>
          <a:bodyPr wrap="square">
            <a:spAutoFit/>
          </a:bodyPr>
          <a:lstStyle/>
          <a:p>
            <a:r>
              <a:rPr lang="en-US" sz="2400"/>
              <a:t>There are considerations when shopping for health insurance coverage and MAhealthconnector.org has tools to help you compare your options. </a:t>
            </a:r>
          </a:p>
        </p:txBody>
      </p:sp>
      <p:sp>
        <p:nvSpPr>
          <p:cNvPr id="29" name="TextBox 28">
            <a:extLst>
              <a:ext uri="{FF2B5EF4-FFF2-40B4-BE49-F238E27FC236}">
                <a16:creationId xmlns:a16="http://schemas.microsoft.com/office/drawing/2014/main" id="{3CD25ACC-C15F-F0B8-06CB-49DE9350B7F7}"/>
              </a:ext>
            </a:extLst>
          </p:cNvPr>
          <p:cNvSpPr txBox="1"/>
          <p:nvPr/>
        </p:nvSpPr>
        <p:spPr>
          <a:xfrm>
            <a:off x="1271845" y="2434290"/>
            <a:ext cx="1536700" cy="369332"/>
          </a:xfrm>
          <a:prstGeom prst="rect">
            <a:avLst/>
          </a:prstGeom>
          <a:noFill/>
        </p:spPr>
        <p:txBody>
          <a:bodyPr wrap="square">
            <a:spAutoFit/>
          </a:bodyPr>
          <a:lstStyle/>
          <a:p>
            <a:pPr algn="ctr"/>
            <a:r>
              <a:rPr kumimoji="0" lang="en-US" sz="1800" b="1" i="0" u="none" strike="noStrike" kern="1200" cap="none" spc="0" normalizeH="0" baseline="0" noProof="0">
                <a:ln>
                  <a:noFill/>
                </a:ln>
                <a:solidFill>
                  <a:srgbClr val="595959"/>
                </a:solidFill>
                <a:effectLst/>
                <a:uLnTx/>
                <a:uFillTx/>
                <a:latin typeface="Franklin Gothic Book"/>
                <a:ea typeface="+mn-ea"/>
                <a:cs typeface="+mn-cs"/>
              </a:rPr>
              <a:t>Premium</a:t>
            </a:r>
            <a:endParaRPr lang="en-US">
              <a:solidFill>
                <a:srgbClr val="595959"/>
              </a:solidFill>
            </a:endParaRPr>
          </a:p>
        </p:txBody>
      </p:sp>
      <p:sp>
        <p:nvSpPr>
          <p:cNvPr id="35" name="TextBox 34">
            <a:extLst>
              <a:ext uri="{FF2B5EF4-FFF2-40B4-BE49-F238E27FC236}">
                <a16:creationId xmlns:a16="http://schemas.microsoft.com/office/drawing/2014/main" id="{D5F0C841-8CA1-E54A-F371-F6DA95573336}"/>
              </a:ext>
            </a:extLst>
          </p:cNvPr>
          <p:cNvSpPr txBox="1"/>
          <p:nvPr/>
        </p:nvSpPr>
        <p:spPr>
          <a:xfrm>
            <a:off x="1186594" y="4338704"/>
            <a:ext cx="1787057" cy="923330"/>
          </a:xfrm>
          <a:prstGeom prst="rect">
            <a:avLst/>
          </a:prstGeom>
          <a:noFill/>
        </p:spPr>
        <p:txBody>
          <a:bodyPr wrap="square">
            <a:spAutoFit/>
          </a:bodyPr>
          <a:lstStyle/>
          <a:p>
            <a:pPr algn="ctr"/>
            <a:br>
              <a:rPr lang="en-US" dirty="0"/>
            </a:br>
            <a:r>
              <a:rPr lang="en-US" dirty="0"/>
              <a:t>monthly amount members pay</a:t>
            </a:r>
          </a:p>
        </p:txBody>
      </p:sp>
      <p:sp>
        <p:nvSpPr>
          <p:cNvPr id="25" name="TextBox 24">
            <a:extLst>
              <a:ext uri="{FF2B5EF4-FFF2-40B4-BE49-F238E27FC236}">
                <a16:creationId xmlns:a16="http://schemas.microsoft.com/office/drawing/2014/main" id="{0E0F6DE3-8465-406B-5878-8EDF1D840548}"/>
              </a:ext>
            </a:extLst>
          </p:cNvPr>
          <p:cNvSpPr txBox="1"/>
          <p:nvPr/>
        </p:nvSpPr>
        <p:spPr>
          <a:xfrm>
            <a:off x="3069289" y="2434290"/>
            <a:ext cx="318626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Franklin Gothic Book"/>
                <a:ea typeface="+mn-ea"/>
                <a:cs typeface="+mn-cs"/>
              </a:rPr>
              <a:t>Covered Benefits</a:t>
            </a:r>
          </a:p>
        </p:txBody>
      </p:sp>
      <p:sp>
        <p:nvSpPr>
          <p:cNvPr id="37" name="TextBox 36">
            <a:extLst>
              <a:ext uri="{FF2B5EF4-FFF2-40B4-BE49-F238E27FC236}">
                <a16:creationId xmlns:a16="http://schemas.microsoft.com/office/drawing/2014/main" id="{CEC590B0-29DA-6A8B-BE61-B775B5DBDF9C}"/>
              </a:ext>
            </a:extLst>
          </p:cNvPr>
          <p:cNvSpPr txBox="1"/>
          <p:nvPr/>
        </p:nvSpPr>
        <p:spPr>
          <a:xfrm>
            <a:off x="3495140" y="4545906"/>
            <a:ext cx="2209800" cy="646331"/>
          </a:xfrm>
          <a:prstGeom prst="rect">
            <a:avLst/>
          </a:prstGeom>
          <a:noFill/>
        </p:spPr>
        <p:txBody>
          <a:bodyPr wrap="square">
            <a:spAutoFit/>
          </a:bodyPr>
          <a:lstStyle/>
          <a:p>
            <a:pPr algn="ctr"/>
            <a:r>
              <a:rPr lang="en-US"/>
              <a:t>services covered by plans</a:t>
            </a:r>
          </a:p>
        </p:txBody>
      </p:sp>
      <p:sp>
        <p:nvSpPr>
          <p:cNvPr id="31" name="TextBox 30">
            <a:extLst>
              <a:ext uri="{FF2B5EF4-FFF2-40B4-BE49-F238E27FC236}">
                <a16:creationId xmlns:a16="http://schemas.microsoft.com/office/drawing/2014/main" id="{11E8CBA8-9C7F-510B-03A5-CD64B661BCAE}"/>
              </a:ext>
            </a:extLst>
          </p:cNvPr>
          <p:cNvSpPr txBox="1"/>
          <p:nvPr/>
        </p:nvSpPr>
        <p:spPr>
          <a:xfrm>
            <a:off x="5881307" y="2491276"/>
            <a:ext cx="29591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95959"/>
                </a:solidFill>
                <a:effectLst/>
                <a:uLnTx/>
                <a:uFillTx/>
                <a:latin typeface="Franklin Gothic Book"/>
                <a:ea typeface="+mn-ea"/>
                <a:cs typeface="+mn-cs"/>
              </a:rPr>
              <a:t>Out of Pocket Costs</a:t>
            </a:r>
          </a:p>
        </p:txBody>
      </p:sp>
      <p:sp>
        <p:nvSpPr>
          <p:cNvPr id="39" name="TextBox 38">
            <a:extLst>
              <a:ext uri="{FF2B5EF4-FFF2-40B4-BE49-F238E27FC236}">
                <a16:creationId xmlns:a16="http://schemas.microsoft.com/office/drawing/2014/main" id="{01DF45D1-68B1-E574-CBEB-CE0CF0E887DE}"/>
              </a:ext>
            </a:extLst>
          </p:cNvPr>
          <p:cNvSpPr txBox="1"/>
          <p:nvPr/>
        </p:nvSpPr>
        <p:spPr>
          <a:xfrm>
            <a:off x="6226429" y="4545906"/>
            <a:ext cx="2384171" cy="646331"/>
          </a:xfrm>
          <a:prstGeom prst="rect">
            <a:avLst/>
          </a:prstGeom>
          <a:noFill/>
        </p:spPr>
        <p:txBody>
          <a:bodyPr wrap="square">
            <a:spAutoFit/>
          </a:bodyPr>
          <a:lstStyle/>
          <a:p>
            <a:pPr algn="ctr"/>
            <a:r>
              <a:rPr lang="en-US"/>
              <a:t>amount members pay for each service </a:t>
            </a:r>
          </a:p>
        </p:txBody>
      </p:sp>
      <p:sp>
        <p:nvSpPr>
          <p:cNvPr id="33" name="TextBox 32">
            <a:extLst>
              <a:ext uri="{FF2B5EF4-FFF2-40B4-BE49-F238E27FC236}">
                <a16:creationId xmlns:a16="http://schemas.microsoft.com/office/drawing/2014/main" id="{25E86B68-A742-EFD7-8839-BC21B1D71DF3}"/>
              </a:ext>
            </a:extLst>
          </p:cNvPr>
          <p:cNvSpPr txBox="1"/>
          <p:nvPr/>
        </p:nvSpPr>
        <p:spPr>
          <a:xfrm>
            <a:off x="9138109" y="2491276"/>
            <a:ext cx="22156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95959"/>
                </a:solidFill>
                <a:effectLst/>
                <a:uLnTx/>
                <a:uFillTx/>
                <a:latin typeface="Franklin Gothic Book"/>
                <a:ea typeface="+mn-ea"/>
                <a:cs typeface="+mn-cs"/>
              </a:rPr>
              <a:t>Network</a:t>
            </a:r>
          </a:p>
        </p:txBody>
      </p:sp>
      <p:sp>
        <p:nvSpPr>
          <p:cNvPr id="41" name="TextBox 40">
            <a:extLst>
              <a:ext uri="{FF2B5EF4-FFF2-40B4-BE49-F238E27FC236}">
                <a16:creationId xmlns:a16="http://schemas.microsoft.com/office/drawing/2014/main" id="{62757846-74C8-CA4A-D3BC-68E65FACB35B}"/>
              </a:ext>
            </a:extLst>
          </p:cNvPr>
          <p:cNvSpPr txBox="1"/>
          <p:nvPr/>
        </p:nvSpPr>
        <p:spPr>
          <a:xfrm>
            <a:off x="9130093" y="4560165"/>
            <a:ext cx="2209800" cy="923330"/>
          </a:xfrm>
          <a:prstGeom prst="rect">
            <a:avLst/>
          </a:prstGeom>
          <a:noFill/>
        </p:spPr>
        <p:txBody>
          <a:bodyPr wrap="square">
            <a:spAutoFit/>
          </a:bodyPr>
          <a:lstStyle/>
          <a:p>
            <a:pPr algn="ctr"/>
            <a:r>
              <a:rPr lang="en-US"/>
              <a:t>doctors, specialists, hospitals and other facilities </a:t>
            </a:r>
          </a:p>
        </p:txBody>
      </p:sp>
      <p:sp>
        <p:nvSpPr>
          <p:cNvPr id="2" name="Slide Number Placeholder 1">
            <a:extLst>
              <a:ext uri="{FF2B5EF4-FFF2-40B4-BE49-F238E27FC236}">
                <a16:creationId xmlns:a16="http://schemas.microsoft.com/office/drawing/2014/main" id="{80D38FBF-361A-F7D0-88A3-BB11CD90901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378560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245337-E708-4D42-9DAD-FEC4B293EC63}"/>
              </a:ext>
            </a:extLst>
          </p:cNvPr>
          <p:cNvSpPr>
            <a:spLocks noGrp="1"/>
          </p:cNvSpPr>
          <p:nvPr>
            <p:ph type="title"/>
          </p:nvPr>
        </p:nvSpPr>
        <p:spPr>
          <a:xfrm>
            <a:off x="842970" y="483955"/>
            <a:ext cx="11349029" cy="553998"/>
          </a:xfrm>
        </p:spPr>
        <p:txBody>
          <a:bodyPr>
            <a:normAutofit fontScale="90000"/>
          </a:bodyPr>
          <a:lstStyle/>
          <a:p>
            <a:r>
              <a:rPr lang="en-US">
                <a:solidFill>
                  <a:schemeClr val="tx2"/>
                </a:solidFill>
              </a:rPr>
              <a:t>Online Tools available from the Health Connector</a:t>
            </a:r>
          </a:p>
        </p:txBody>
      </p:sp>
      <p:graphicFrame>
        <p:nvGraphicFramePr>
          <p:cNvPr id="5" name="Table 4">
            <a:extLst>
              <a:ext uri="{FF2B5EF4-FFF2-40B4-BE49-F238E27FC236}">
                <a16:creationId xmlns:a16="http://schemas.microsoft.com/office/drawing/2014/main" id="{FB17ED70-FDC4-5405-6689-F324C17BCA41}"/>
              </a:ext>
            </a:extLst>
          </p:cNvPr>
          <p:cNvGraphicFramePr>
            <a:graphicFrameLocks noGrp="1"/>
          </p:cNvGraphicFramePr>
          <p:nvPr>
            <p:extLst>
              <p:ext uri="{D42A27DB-BD31-4B8C-83A1-F6EECF244321}">
                <p14:modId xmlns:p14="http://schemas.microsoft.com/office/powerpoint/2010/main" val="1116412362"/>
              </p:ext>
            </p:extLst>
          </p:nvPr>
        </p:nvGraphicFramePr>
        <p:xfrm>
          <a:off x="725673" y="1533419"/>
          <a:ext cx="10740653" cy="3937000"/>
        </p:xfrm>
        <a:graphic>
          <a:graphicData uri="http://schemas.openxmlformats.org/drawingml/2006/table">
            <a:tbl>
              <a:tblPr firstRow="1" bandRow="1">
                <a:tableStyleId>{5C22544A-7EE6-4342-B048-85BDC9FD1C3A}</a:tableStyleId>
              </a:tblPr>
              <a:tblGrid>
                <a:gridCol w="2549950">
                  <a:extLst>
                    <a:ext uri="{9D8B030D-6E8A-4147-A177-3AD203B41FA5}">
                      <a16:colId xmlns:a16="http://schemas.microsoft.com/office/drawing/2014/main" val="409116089"/>
                    </a:ext>
                  </a:extLst>
                </a:gridCol>
                <a:gridCol w="2730235">
                  <a:extLst>
                    <a:ext uri="{9D8B030D-6E8A-4147-A177-3AD203B41FA5}">
                      <a16:colId xmlns:a16="http://schemas.microsoft.com/office/drawing/2014/main" val="1498828952"/>
                    </a:ext>
                  </a:extLst>
                </a:gridCol>
                <a:gridCol w="5460468">
                  <a:extLst>
                    <a:ext uri="{9D8B030D-6E8A-4147-A177-3AD203B41FA5}">
                      <a16:colId xmlns:a16="http://schemas.microsoft.com/office/drawing/2014/main" val="902943839"/>
                    </a:ext>
                  </a:extLst>
                </a:gridCol>
              </a:tblGrid>
              <a:tr h="370840">
                <a:tc>
                  <a:txBody>
                    <a:bodyPr/>
                    <a:lstStyle/>
                    <a:p>
                      <a:r>
                        <a:rPr lang="en-US"/>
                        <a:t>Tool</a:t>
                      </a:r>
                    </a:p>
                  </a:txBody>
                  <a:tcPr/>
                </a:tc>
                <a:tc>
                  <a:txBody>
                    <a:bodyPr/>
                    <a:lstStyle/>
                    <a:p>
                      <a:r>
                        <a:rPr lang="en-US"/>
                        <a:t>Purpose</a:t>
                      </a:r>
                    </a:p>
                  </a:txBody>
                  <a:tcPr/>
                </a:tc>
                <a:tc>
                  <a:txBody>
                    <a:bodyPr/>
                    <a:lstStyle/>
                    <a:p>
                      <a:r>
                        <a:rPr lang="en-US"/>
                        <a:t>Website</a:t>
                      </a:r>
                    </a:p>
                  </a:txBody>
                  <a:tcPr/>
                </a:tc>
                <a:extLst>
                  <a:ext uri="{0D108BD9-81ED-4DB2-BD59-A6C34878D82A}">
                    <a16:rowId xmlns:a16="http://schemas.microsoft.com/office/drawing/2014/main" val="2624664230"/>
                  </a:ext>
                </a:extLst>
              </a:tr>
              <a:tr h="370840">
                <a:tc>
                  <a:txBody>
                    <a:bodyPr/>
                    <a:lstStyle/>
                    <a:p>
                      <a:r>
                        <a:rPr lang="en-US"/>
                        <a:t>Get an Estimate</a:t>
                      </a:r>
                    </a:p>
                  </a:txBody>
                  <a:tcPr/>
                </a:tc>
                <a:tc>
                  <a:txBody>
                    <a:bodyPr/>
                    <a:lstStyle/>
                    <a:p>
                      <a:r>
                        <a:rPr lang="en-US"/>
                        <a:t>See what plans are available in your area and estimates what your savings may be</a:t>
                      </a:r>
                    </a:p>
                  </a:txBody>
                  <a:tcPr/>
                </a:tc>
                <a:tc>
                  <a:txBody>
                    <a:bodyPr/>
                    <a:lstStyle/>
                    <a:p>
                      <a:r>
                        <a:rPr lang="en-US">
                          <a:hlinkClick r:id="rId4"/>
                        </a:rPr>
                        <a:t>Get an Estimate – Massachusetts Health Connector (betterhealthconnector.com)</a:t>
                      </a:r>
                      <a:endParaRPr lang="en-US"/>
                    </a:p>
                  </a:txBody>
                  <a:tcPr/>
                </a:tc>
                <a:extLst>
                  <a:ext uri="{0D108BD9-81ED-4DB2-BD59-A6C34878D82A}">
                    <a16:rowId xmlns:a16="http://schemas.microsoft.com/office/drawing/2014/main" val="3523408972"/>
                  </a:ext>
                </a:extLst>
              </a:tr>
              <a:tr h="370840">
                <a:tc>
                  <a:txBody>
                    <a:bodyPr/>
                    <a:lstStyle/>
                    <a:p>
                      <a:r>
                        <a:rPr lang="en-US" dirty="0"/>
                        <a:t>Plan Comparison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Find out if preferred providers and facilities and covered through a specific plan.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5"/>
                        </a:rPr>
                        <a:t>Massachusetts Plan Comparison Tool 2025 (checkbookhealth.org)</a:t>
                      </a:r>
                      <a:endParaRPr lang="en-US" sz="1800"/>
                    </a:p>
                    <a:p>
                      <a:endParaRPr lang="en-US"/>
                    </a:p>
                  </a:txBody>
                  <a:tcPr/>
                </a:tc>
                <a:extLst>
                  <a:ext uri="{0D108BD9-81ED-4DB2-BD59-A6C34878D82A}">
                    <a16:rowId xmlns:a16="http://schemas.microsoft.com/office/drawing/2014/main" val="2478298289"/>
                  </a:ext>
                </a:extLst>
              </a:tr>
              <a:tr h="370840">
                <a:tc>
                  <a:txBody>
                    <a:bodyPr/>
                    <a:lstStyle/>
                    <a:p>
                      <a:r>
                        <a:rPr lang="en-US" dirty="0"/>
                        <a:t>Plan Finder</a:t>
                      </a:r>
                    </a:p>
                  </a:txBody>
                  <a:tcPr/>
                </a:tc>
                <a:tc>
                  <a:txBody>
                    <a:bodyPr/>
                    <a:lstStyle/>
                    <a:p>
                      <a:r>
                        <a:rPr lang="en-US"/>
                        <a:t>See if preferred providers and facilities are covered through specific plans and see the monthly cost</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dirty="0"/>
                        <a:t>This tool is available when you are in “your” application </a:t>
                      </a:r>
                      <a:r>
                        <a:rPr lang="en-US" sz="1800" dirty="0">
                          <a:solidFill>
                            <a:schemeClr val="tx1"/>
                          </a:solidFill>
                        </a:rPr>
                        <a:t>on</a:t>
                      </a:r>
                      <a:r>
                        <a:rPr lang="en-US" sz="1800" dirty="0">
                          <a:solidFill>
                            <a:srgbClr val="FF0000"/>
                          </a:solidFill>
                        </a:rPr>
                        <a:t> </a:t>
                      </a:r>
                      <a:r>
                        <a:rPr lang="en-US" sz="1800" dirty="0">
                          <a:solidFill>
                            <a:srgbClr val="FF0000"/>
                          </a:solidFill>
                          <a:hlinkClick r:id="rId6"/>
                        </a:rPr>
                        <a:t>mahealthconnector.org</a:t>
                      </a:r>
                      <a:endParaRPr lang="en-US" sz="1800" dirty="0">
                        <a:solidFill>
                          <a:srgbClr val="FF0000"/>
                        </a:solidFill>
                      </a:endParaRPr>
                    </a:p>
                    <a:p>
                      <a:endParaRPr lang="en-US" dirty="0"/>
                    </a:p>
                  </a:txBody>
                  <a:tcPr/>
                </a:tc>
                <a:extLst>
                  <a:ext uri="{0D108BD9-81ED-4DB2-BD59-A6C34878D82A}">
                    <a16:rowId xmlns:a16="http://schemas.microsoft.com/office/drawing/2014/main" val="3932319686"/>
                  </a:ext>
                </a:extLst>
              </a:tr>
            </a:tbl>
          </a:graphicData>
        </a:graphic>
      </p:graphicFrame>
      <p:sp>
        <p:nvSpPr>
          <p:cNvPr id="6" name="TextBox 5">
            <a:extLst>
              <a:ext uri="{FF2B5EF4-FFF2-40B4-BE49-F238E27FC236}">
                <a16:creationId xmlns:a16="http://schemas.microsoft.com/office/drawing/2014/main" id="{F2EC9F0F-9FEF-6F62-AA1B-E27FF3B28DDC}"/>
              </a:ext>
            </a:extLst>
          </p:cNvPr>
          <p:cNvSpPr txBox="1"/>
          <p:nvPr/>
        </p:nvSpPr>
        <p:spPr>
          <a:xfrm>
            <a:off x="842970" y="5965885"/>
            <a:ext cx="10920940" cy="38959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900" b="0" i="0" u="none" strike="noStrike" kern="1200" cap="none" spc="0" normalizeH="0" baseline="0" noProof="0" dirty="0">
                <a:ln>
                  <a:noFill/>
                </a:ln>
                <a:solidFill>
                  <a:prstClr val="black">
                    <a:lumMod val="65000"/>
                    <a:lumOff val="35000"/>
                  </a:prstClr>
                </a:solidFill>
                <a:effectLst/>
                <a:uLnTx/>
                <a:uFillTx/>
                <a:latin typeface="Franklin Gothic Demi" panose="020B0703020102020204" pitchFamily="34" charset="0"/>
                <a:ea typeface="+mn-ea"/>
                <a:cs typeface="+mn-cs"/>
              </a:rPr>
              <a:t>Whether you’re newly applying or a member who is shopping, go to </a:t>
            </a:r>
            <a:r>
              <a:rPr kumimoji="0" lang="en-US" sz="1900" b="0" i="0" u="none" strike="noStrike" kern="1200" cap="none" spc="0" normalizeH="0" baseline="0" noProof="0" dirty="0">
                <a:ln>
                  <a:noFill/>
                </a:ln>
                <a:solidFill>
                  <a:prstClr val="black">
                    <a:lumMod val="65000"/>
                    <a:lumOff val="35000"/>
                  </a:prstClr>
                </a:solidFill>
                <a:effectLst/>
                <a:uLnTx/>
                <a:uFillTx/>
                <a:latin typeface="Franklin Gothic Demi" panose="020B0703020102020204" pitchFamily="34" charset="0"/>
                <a:ea typeface="+mn-ea"/>
                <a:cs typeface="+mn-cs"/>
                <a:hlinkClick r:id="rId7"/>
              </a:rPr>
              <a:t>MAhealthconnector.org/renew</a:t>
            </a:r>
            <a:endParaRPr kumimoji="0" lang="en-US" sz="1900" b="0" i="0" u="none" strike="noStrike" kern="1200" cap="none" spc="0" normalizeH="0" baseline="0" noProof="0" dirty="0">
              <a:ln>
                <a:noFill/>
              </a:ln>
              <a:solidFill>
                <a:prstClr val="black">
                  <a:lumMod val="65000"/>
                  <a:lumOff val="35000"/>
                </a:prstClr>
              </a:solidFill>
              <a:effectLst/>
              <a:uLnTx/>
              <a:uFillTx/>
              <a:latin typeface="Franklin Gothic Demi" panose="020B0703020102020204" pitchFamily="34" charset="0"/>
              <a:ea typeface="+mn-ea"/>
              <a:cs typeface="+mn-cs"/>
            </a:endParaRPr>
          </a:p>
        </p:txBody>
      </p:sp>
      <p:sp>
        <p:nvSpPr>
          <p:cNvPr id="2" name="Slide Number Placeholder 1">
            <a:extLst>
              <a:ext uri="{FF2B5EF4-FFF2-40B4-BE49-F238E27FC236}">
                <a16:creationId xmlns:a16="http://schemas.microsoft.com/office/drawing/2014/main" id="{01173FB4-2E2B-4451-9F9F-356A1A412742}"/>
              </a:ext>
              <a:ext uri="{C183D7F6-B498-43B3-948B-1728B52AA6E4}">
                <adec:decorative xmlns:adec="http://schemas.microsoft.com/office/drawing/2017/decorative" val="1"/>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AC08D-23A9-440E-BCB9-AA1E9877CC38}" type="slidenum">
              <a:rPr kumimoji="0" lang="en-US" sz="1200" b="0" i="0" u="none" strike="noStrike" kern="1200" cap="none" spc="0" normalizeH="0" baseline="0" noProof="0" smtClean="0">
                <a:ln>
                  <a:noFill/>
                </a:ln>
                <a:solidFill>
                  <a:srgbClr val="000000">
                    <a:tint val="82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82000"/>
                </a:srgbClr>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158187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p:txBody>
          <a:bodyPr>
            <a:normAutofit fontScale="90000"/>
          </a:bodyPr>
          <a:lstStyle/>
          <a:p>
            <a:r>
              <a:rPr lang="en-US"/>
              <a:t>Enrollment, Billing and Payment</a:t>
            </a:r>
            <a:br>
              <a:rPr lang="en-US"/>
            </a:br>
            <a:endParaRPr lang="en-US"/>
          </a:p>
        </p:txBody>
      </p:sp>
      <p:sp>
        <p:nvSpPr>
          <p:cNvPr id="7" name="Content Placeholder 6">
            <a:extLst>
              <a:ext uri="{FF2B5EF4-FFF2-40B4-BE49-F238E27FC236}">
                <a16:creationId xmlns:a16="http://schemas.microsoft.com/office/drawing/2014/main" id="{30DC3A1E-C9AF-50F0-6BFC-F86C10D0BE8F}"/>
              </a:ext>
            </a:extLst>
          </p:cNvPr>
          <p:cNvSpPr>
            <a:spLocks noGrp="1"/>
          </p:cNvSpPr>
          <p:nvPr>
            <p:ph idx="13"/>
          </p:nvPr>
        </p:nvSpPr>
        <p:spPr/>
        <p:txBody>
          <a:bodyPr/>
          <a:lstStyle/>
          <a:p>
            <a:pPr marL="0" indent="0">
              <a:buNone/>
            </a:pPr>
            <a:r>
              <a:rPr lang="en-US" b="1"/>
              <a:t>Enrollment into a health plan is not complete until premium payment has been received and processed </a:t>
            </a:r>
          </a:p>
          <a:p>
            <a:pPr marL="457200" indent="-457200">
              <a:buFont typeface="Wingdings" panose="05000000000000000000" pitchFamily="2" charset="2"/>
              <a:buChar char="§"/>
            </a:pPr>
            <a:r>
              <a:rPr lang="en-US" b="0">
                <a:solidFill>
                  <a:schemeClr val="tx1"/>
                </a:solidFill>
              </a:rPr>
              <a:t>Anyone seeking coverage for January 1 must enroll in and pay for coverage by December 23rd </a:t>
            </a:r>
          </a:p>
          <a:p>
            <a:pPr marL="457200" indent="-457200">
              <a:buFont typeface="Wingdings" panose="05000000000000000000" pitchFamily="2" charset="2"/>
              <a:buChar char="§"/>
            </a:pPr>
            <a:r>
              <a:rPr lang="en-US" b="0">
                <a:solidFill>
                  <a:schemeClr val="tx1"/>
                </a:solidFill>
              </a:rPr>
              <a:t>If a member received a bill for a premium they were not expecting, you still have until December 23rd to make a change</a:t>
            </a:r>
          </a:p>
        </p:txBody>
      </p:sp>
      <p:sp>
        <p:nvSpPr>
          <p:cNvPr id="2" name="Slide Number Placeholder 1">
            <a:extLst>
              <a:ext uri="{FF2B5EF4-FFF2-40B4-BE49-F238E27FC236}">
                <a16:creationId xmlns:a16="http://schemas.microsoft.com/office/drawing/2014/main" id="{645FCB16-6A72-A895-1BB7-7D4294606AA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44914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a:xfrm>
            <a:off x="820270" y="328395"/>
            <a:ext cx="10515600" cy="705173"/>
          </a:xfrm>
        </p:spPr>
        <p:txBody>
          <a:bodyPr>
            <a:normAutofit fontScale="90000"/>
          </a:bodyPr>
          <a:lstStyle/>
          <a:p>
            <a:r>
              <a:rPr lang="en-US"/>
              <a:t>Payment Reminders</a:t>
            </a:r>
            <a:br>
              <a:rPr lang="en-US"/>
            </a:br>
            <a:endParaRPr lang="en-US"/>
          </a:p>
        </p:txBody>
      </p:sp>
      <p:sp>
        <p:nvSpPr>
          <p:cNvPr id="7" name="Content Placeholder 6">
            <a:extLst>
              <a:ext uri="{FF2B5EF4-FFF2-40B4-BE49-F238E27FC236}">
                <a16:creationId xmlns:a16="http://schemas.microsoft.com/office/drawing/2014/main" id="{30DC3A1E-C9AF-50F0-6BFC-F86C10D0BE8F}"/>
              </a:ext>
            </a:extLst>
          </p:cNvPr>
          <p:cNvSpPr>
            <a:spLocks noGrp="1"/>
          </p:cNvSpPr>
          <p:nvPr>
            <p:ph idx="1"/>
          </p:nvPr>
        </p:nvSpPr>
        <p:spPr>
          <a:xfrm>
            <a:off x="642469" y="1327553"/>
            <a:ext cx="5257800" cy="4202893"/>
          </a:xfrm>
        </p:spPr>
        <p:txBody>
          <a:bodyPr vert="horz" lIns="91440" tIns="45720" rIns="91440" bIns="45720" rtlCol="0" anchor="t">
            <a:noAutofit/>
          </a:bodyPr>
          <a:lstStyle/>
          <a:p>
            <a:pPr marL="342900" indent="-342900">
              <a:buFont typeface="Arial" panose="020B0604020202020204" pitchFamily="34" charset="0"/>
              <a:buChar char="•"/>
            </a:pPr>
            <a:r>
              <a:rPr lang="en-US" sz="2000" dirty="0">
                <a:latin typeface="Franklin Gothic Book"/>
              </a:rPr>
              <a:t>Payment for coverage starting on </a:t>
            </a:r>
            <a:r>
              <a:rPr lang="en-US" sz="2000" b="1" dirty="0">
                <a:latin typeface="Franklin Gothic Book"/>
              </a:rPr>
              <a:t>January 1st </a:t>
            </a:r>
            <a:r>
              <a:rPr lang="en-US" sz="2000" dirty="0">
                <a:latin typeface="Franklin Gothic Book"/>
              </a:rPr>
              <a:t>is due on </a:t>
            </a:r>
            <a:r>
              <a:rPr lang="en-US" sz="2000" b="1" dirty="0">
                <a:latin typeface="Franklin Gothic Book"/>
              </a:rPr>
              <a:t>December 23rd</a:t>
            </a:r>
          </a:p>
          <a:p>
            <a:pPr marL="342900" indent="-342900">
              <a:buFont typeface="Arial" panose="020B0604020202020204" pitchFamily="34" charset="0"/>
              <a:buChar char="•"/>
            </a:pPr>
            <a:r>
              <a:rPr lang="en-US" sz="2000" dirty="0"/>
              <a:t>Premium payments can be made: </a:t>
            </a:r>
          </a:p>
          <a:p>
            <a:pPr marL="800100" lvl="1" indent="-342900">
              <a:buFont typeface="Courier New" panose="02070309020205020404" pitchFamily="49" charset="0"/>
              <a:buChar char="o"/>
            </a:pPr>
            <a:r>
              <a:rPr lang="en-US" sz="2000" dirty="0"/>
              <a:t>Online through the payment center</a:t>
            </a:r>
          </a:p>
          <a:p>
            <a:pPr marL="800100" lvl="1" indent="-342900">
              <a:buFont typeface="Courier New" panose="02070309020205020404" pitchFamily="49" charset="0"/>
              <a:buChar char="o"/>
            </a:pPr>
            <a:r>
              <a:rPr lang="en-US" sz="2000" dirty="0"/>
              <a:t>By mail</a:t>
            </a:r>
          </a:p>
          <a:p>
            <a:pPr marL="800100" lvl="1" indent="-342900">
              <a:buFont typeface="Courier New" panose="02070309020205020404" pitchFamily="49" charset="0"/>
              <a:buChar char="o"/>
            </a:pPr>
            <a:r>
              <a:rPr lang="en-US" sz="2000" dirty="0"/>
              <a:t>By phone (new: pay by phone option)</a:t>
            </a:r>
          </a:p>
          <a:p>
            <a:endParaRPr lang="en-US" dirty="0"/>
          </a:p>
        </p:txBody>
      </p:sp>
      <p:sp>
        <p:nvSpPr>
          <p:cNvPr id="4" name="Rectangle 3">
            <a:extLst>
              <a:ext uri="{FF2B5EF4-FFF2-40B4-BE49-F238E27FC236}">
                <a16:creationId xmlns:a16="http://schemas.microsoft.com/office/drawing/2014/main" id="{98B84B9B-62D9-D027-27F0-E30063125A1F}"/>
              </a:ext>
              <a:ext uri="{C183D7F6-B498-43B3-948B-1728B52AA6E4}">
                <adec:decorative xmlns:adec="http://schemas.microsoft.com/office/drawing/2017/decorative" val="1"/>
              </a:ext>
            </a:extLst>
          </p:cNvPr>
          <p:cNvSpPr/>
          <p:nvPr/>
        </p:nvSpPr>
        <p:spPr>
          <a:xfrm>
            <a:off x="642469" y="4560126"/>
            <a:ext cx="5262585" cy="1121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D23DB9-7309-2AA8-DDF8-E4B1AE99ABE9}"/>
              </a:ext>
            </a:extLst>
          </p:cNvPr>
          <p:cNvSpPr txBox="1"/>
          <p:nvPr/>
        </p:nvSpPr>
        <p:spPr>
          <a:xfrm>
            <a:off x="774749" y="4705269"/>
            <a:ext cx="4993240" cy="983346"/>
          </a:xfrm>
          <a:prstGeom prst="rect">
            <a:avLst/>
          </a:prstGeom>
          <a:noFill/>
        </p:spPr>
        <p:txBody>
          <a:bodyPr wrap="square" lIns="91440" tIns="45720" rIns="91440" bIns="45720" anchor="t">
            <a:spAutoFit/>
          </a:bodyPr>
          <a:lstStyle/>
          <a:p>
            <a:pPr marL="0" lvl="1" algn="ctr" defTabSz="914400" fontAlgn="base">
              <a:lnSpc>
                <a:spcPct val="110000"/>
              </a:lnSpc>
              <a:spcBef>
                <a:spcPts val="600"/>
              </a:spcBef>
              <a:spcAft>
                <a:spcPts val="300"/>
              </a:spcAft>
              <a:buClr>
                <a:srgbClr val="5C5A5A"/>
              </a:buClr>
              <a:buSzPct val="100000"/>
              <a:defRPr/>
            </a:pPr>
            <a:r>
              <a:rPr lang="en-US" altLang="en-US">
                <a:solidFill>
                  <a:schemeClr val="bg1"/>
                </a:solidFill>
              </a:rPr>
              <a:t>For more information on how to make a </a:t>
            </a:r>
            <a:br>
              <a:rPr lang="en-US" altLang="en-US">
                <a:solidFill>
                  <a:schemeClr val="bg1"/>
                </a:solidFill>
              </a:rPr>
            </a:br>
            <a:r>
              <a:rPr lang="en-US" altLang="en-US">
                <a:solidFill>
                  <a:schemeClr val="bg1"/>
                </a:solidFill>
              </a:rPr>
              <a:t>Health Connector payment go to:</a:t>
            </a:r>
            <a:br>
              <a:rPr lang="en-US" altLang="en-US">
                <a:solidFill>
                  <a:schemeClr val="bg1"/>
                </a:solidFill>
              </a:rPr>
            </a:br>
            <a:r>
              <a:rPr lang="en-US" altLang="en-US">
                <a:solidFill>
                  <a:schemeClr val="bg1"/>
                </a:solidFill>
                <a:hlinkClick r:id="rId3">
                  <a:extLst>
                    <a:ext uri="{A12FA001-AC4F-418D-AE19-62706E023703}">
                      <ahyp:hlinkClr xmlns:ahyp="http://schemas.microsoft.com/office/drawing/2018/hyperlinkcolor" val="tx"/>
                    </a:ext>
                  </a:extLst>
                </a:hlinkClick>
              </a:rPr>
              <a:t>https://www.mahealthconnector.org/how-to-pay</a:t>
            </a:r>
            <a:endParaRPr lang="en-US">
              <a:solidFill>
                <a:schemeClr val="bg1"/>
              </a:solidFill>
              <a:latin typeface="Franklin Gothic Book" pitchFamily="34" charset="0"/>
              <a:ea typeface="MS PGothic" pitchFamily="34" charset="-128"/>
              <a:cs typeface="FranklinGothicURWBoo" pitchFamily="2" charset="0"/>
            </a:endParaRPr>
          </a:p>
        </p:txBody>
      </p:sp>
      <p:pic>
        <p:nvPicPr>
          <p:cNvPr id="3" name="Picture 2" descr="Example of bill members receive with premium break down. ">
            <a:extLst>
              <a:ext uri="{FF2B5EF4-FFF2-40B4-BE49-F238E27FC236}">
                <a16:creationId xmlns:a16="http://schemas.microsoft.com/office/drawing/2014/main" id="{F3A8C6E5-F7DE-0B53-6D3A-A0CC2416A832}"/>
              </a:ext>
            </a:extLst>
          </p:cNvPr>
          <p:cNvPicPr>
            <a:picLocks noChangeAspect="1"/>
          </p:cNvPicPr>
          <p:nvPr/>
        </p:nvPicPr>
        <p:blipFill>
          <a:blip r:embed="rId4"/>
          <a:stretch>
            <a:fillRect/>
          </a:stretch>
        </p:blipFill>
        <p:spPr>
          <a:xfrm>
            <a:off x="6096001" y="755866"/>
            <a:ext cx="5275729" cy="4774580"/>
          </a:xfrm>
          <a:prstGeom prst="rect">
            <a:avLst/>
          </a:prstGeom>
          <a:ln w="25400">
            <a:solidFill>
              <a:sysClr val="windowText" lastClr="000000"/>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80D38FBF-361A-F7D0-88A3-BB11CD90901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215641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C9EAD9-026C-418E-825C-E9DB67C4712A}"/>
              </a:ext>
            </a:extLst>
          </p:cNvPr>
          <p:cNvSpPr>
            <a:spLocks noGrp="1"/>
          </p:cNvSpPr>
          <p:nvPr>
            <p:ph type="title"/>
          </p:nvPr>
        </p:nvSpPr>
        <p:spPr>
          <a:xfrm>
            <a:off x="766536" y="1828645"/>
            <a:ext cx="5913333" cy="1847377"/>
          </a:xfrm>
        </p:spPr>
        <p:txBody>
          <a:bodyPr>
            <a:normAutofit fontScale="90000"/>
          </a:bodyPr>
          <a:lstStyle/>
          <a:p>
            <a:r>
              <a:rPr lang="en-US"/>
              <a:t>Key Takeaways for </a:t>
            </a:r>
            <a:br>
              <a:rPr lang="en-US"/>
            </a:br>
            <a:r>
              <a:rPr lang="en-US"/>
              <a:t>Plan Year 2026 </a:t>
            </a:r>
          </a:p>
        </p:txBody>
      </p:sp>
    </p:spTree>
    <p:custDataLst>
      <p:tags r:id="rId1"/>
    </p:custDataLst>
    <p:extLst>
      <p:ext uri="{BB962C8B-B14F-4D97-AF65-F5344CB8AC3E}">
        <p14:creationId xmlns:p14="http://schemas.microsoft.com/office/powerpoint/2010/main" val="1705672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613C2-BB74-B6AE-1884-A018B331D4AE}"/>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99139A0C-0063-9774-9B96-FD216CB669C6}"/>
              </a:ext>
            </a:extLst>
          </p:cNvPr>
          <p:cNvSpPr>
            <a:spLocks noGrp="1"/>
          </p:cNvSpPr>
          <p:nvPr>
            <p:ph type="title"/>
          </p:nvPr>
        </p:nvSpPr>
        <p:spPr>
          <a:xfrm>
            <a:off x="838200" y="215659"/>
            <a:ext cx="10515600" cy="705173"/>
          </a:xfrm>
        </p:spPr>
        <p:txBody>
          <a:bodyPr>
            <a:normAutofit/>
          </a:bodyPr>
          <a:lstStyle/>
          <a:p>
            <a:r>
              <a:rPr lang="en-US"/>
              <a:t>Key Takeaways for OE 2026</a:t>
            </a:r>
          </a:p>
        </p:txBody>
      </p:sp>
      <p:sp>
        <p:nvSpPr>
          <p:cNvPr id="6" name="TextBox 5">
            <a:extLst>
              <a:ext uri="{FF2B5EF4-FFF2-40B4-BE49-F238E27FC236}">
                <a16:creationId xmlns:a16="http://schemas.microsoft.com/office/drawing/2014/main" id="{C3734809-133B-4092-4CEC-8477C5BA7268}"/>
              </a:ext>
            </a:extLst>
          </p:cNvPr>
          <p:cNvSpPr txBox="1"/>
          <p:nvPr/>
        </p:nvSpPr>
        <p:spPr>
          <a:xfrm>
            <a:off x="838200" y="920832"/>
            <a:ext cx="10224734" cy="4355038"/>
          </a:xfrm>
          <a:prstGeom prst="rect">
            <a:avLst/>
          </a:prstGeom>
          <a:noFill/>
        </p:spPr>
        <p:txBody>
          <a:bodyPr wrap="square" lIns="91440" tIns="45720" rIns="91440" bIns="45720" anchor="t">
            <a:spAutoFit/>
          </a:bodyPr>
          <a:lstStyle/>
          <a:p>
            <a:pPr marL="0" lvl="1" indent="0">
              <a:lnSpc>
                <a:spcPct val="90000"/>
              </a:lnSpc>
              <a:spcBef>
                <a:spcPts val="1000"/>
              </a:spcBef>
              <a:buNone/>
            </a:pPr>
            <a:r>
              <a:rPr lang="en-US" sz="2800" b="1" dirty="0">
                <a:solidFill>
                  <a:schemeClr val="accent1"/>
                </a:solidFill>
              </a:rPr>
              <a:t>Open Enrollment 2026 is November 1, 2025, to January 23, 2026.</a:t>
            </a:r>
          </a:p>
          <a:p>
            <a:pPr lvl="1" indent="-457200">
              <a:lnSpc>
                <a:spcPct val="90000"/>
              </a:lnSpc>
              <a:spcBef>
                <a:spcPts val="1000"/>
              </a:spcBef>
              <a:buFont typeface="Wingdings" panose="05000000000000000000" pitchFamily="2" charset="2"/>
              <a:buChar char="§"/>
            </a:pPr>
            <a:r>
              <a:rPr lang="en-US" sz="2800" dirty="0"/>
              <a:t>Due to the uncertainty related to enhanced premium tax credits, it is </a:t>
            </a:r>
            <a:r>
              <a:rPr lang="en-US" sz="2800" b="1" dirty="0"/>
              <a:t>critical that applicants and members stay up to date with any communications </a:t>
            </a:r>
            <a:r>
              <a:rPr lang="en-US" sz="2800" dirty="0"/>
              <a:t>sent from the Health Connector.</a:t>
            </a:r>
          </a:p>
          <a:p>
            <a:pPr lvl="2" indent="-457200">
              <a:lnSpc>
                <a:spcPct val="90000"/>
              </a:lnSpc>
              <a:spcBef>
                <a:spcPts val="1000"/>
              </a:spcBef>
              <a:buFont typeface="Wingdings" panose="05000000000000000000" pitchFamily="2" charset="2"/>
              <a:buChar char="§"/>
            </a:pPr>
            <a:r>
              <a:rPr lang="en-US" sz="2800" dirty="0"/>
              <a:t>Members should pay close attention to their notices and make any updates to their application as needed, to ensure they are receiving the coverage they qualify for. </a:t>
            </a:r>
          </a:p>
          <a:p>
            <a:pPr lvl="1" indent="-457200">
              <a:lnSpc>
                <a:spcPct val="90000"/>
              </a:lnSpc>
              <a:spcBef>
                <a:spcPts val="1000"/>
              </a:spcBef>
              <a:buFont typeface="Wingdings" panose="05000000000000000000" pitchFamily="2" charset="2"/>
              <a:buChar char="§"/>
            </a:pPr>
            <a:r>
              <a:rPr lang="en-US" sz="2800" dirty="0">
                <a:sym typeface="Gill Sans"/>
              </a:rPr>
              <a:t>Based on federal policy, the </a:t>
            </a:r>
            <a:r>
              <a:rPr lang="en-US" sz="2800" dirty="0" err="1">
                <a:sym typeface="Gill Sans"/>
              </a:rPr>
              <a:t>ConnectorCare</a:t>
            </a:r>
            <a:r>
              <a:rPr lang="en-US" sz="2800" dirty="0">
                <a:sym typeface="Gill Sans"/>
              </a:rPr>
              <a:t> program will be available for individuals and families with income </a:t>
            </a:r>
            <a:r>
              <a:rPr lang="en-US" sz="2800" b="1" dirty="0">
                <a:sym typeface="Gill Sans"/>
              </a:rPr>
              <a:t>between 100 and 400 percent of the FPL</a:t>
            </a:r>
            <a:endParaRPr lang="en-US" sz="2800" b="1" dirty="0"/>
          </a:p>
        </p:txBody>
      </p:sp>
      <p:sp>
        <p:nvSpPr>
          <p:cNvPr id="5" name="Slide Number Placeholder 4">
            <a:extLst>
              <a:ext uri="{FF2B5EF4-FFF2-40B4-BE49-F238E27FC236}">
                <a16:creationId xmlns:a16="http://schemas.microsoft.com/office/drawing/2014/main" id="{9D088A9C-2AF1-C2D0-ED8D-5D4E788A8AC4}"/>
              </a:ext>
              <a:ext uri="{C183D7F6-B498-43B3-948B-1728B52AA6E4}">
                <adec:decorative xmlns:adec="http://schemas.microsoft.com/office/drawing/2017/decorative" val="1"/>
              </a:ext>
            </a:extLst>
          </p:cNvPr>
          <p:cNvSpPr>
            <a:spLocks noGrp="1"/>
          </p:cNvSpPr>
          <p:nvPr>
            <p:ph type="sldNum" sz="quarter" idx="12"/>
          </p:nvPr>
        </p:nvSpPr>
        <p:spPr/>
        <p:txBody>
          <a:bodyPr/>
          <a:lstStyle/>
          <a:p>
            <a:fld id="{627CA14E-5EDD-4C5C-B4B2-BE16B502D62B}" type="slidenum">
              <a:rPr lang="en-US"/>
              <a:pPr/>
              <a:t>35</a:t>
            </a:fld>
            <a:endParaRPr lang="en-US"/>
          </a:p>
        </p:txBody>
      </p:sp>
    </p:spTree>
    <p:custDataLst>
      <p:tags r:id="rId1"/>
    </p:custDataLst>
    <p:extLst>
      <p:ext uri="{BB962C8B-B14F-4D97-AF65-F5344CB8AC3E}">
        <p14:creationId xmlns:p14="http://schemas.microsoft.com/office/powerpoint/2010/main" val="2709556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A3F4AF-7691-8189-FCF8-28B3CEBC9E4F}"/>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44F61F18-76A7-E306-1330-B8E7F57590FC}"/>
              </a:ext>
            </a:extLst>
          </p:cNvPr>
          <p:cNvSpPr>
            <a:spLocks noGrp="1"/>
          </p:cNvSpPr>
          <p:nvPr>
            <p:ph type="title"/>
          </p:nvPr>
        </p:nvSpPr>
        <p:spPr>
          <a:xfrm>
            <a:off x="838200" y="215659"/>
            <a:ext cx="10515600" cy="705173"/>
          </a:xfrm>
        </p:spPr>
        <p:txBody>
          <a:bodyPr>
            <a:normAutofit/>
          </a:bodyPr>
          <a:lstStyle/>
          <a:p>
            <a:r>
              <a:rPr lang="en-US"/>
              <a:t>Plan Options for 2026</a:t>
            </a:r>
          </a:p>
        </p:txBody>
      </p:sp>
      <p:sp>
        <p:nvSpPr>
          <p:cNvPr id="6" name="TextBox 5">
            <a:extLst>
              <a:ext uri="{FF2B5EF4-FFF2-40B4-BE49-F238E27FC236}">
                <a16:creationId xmlns:a16="http://schemas.microsoft.com/office/drawing/2014/main" id="{AE1CBCD4-C0FF-944C-0EF4-2369B036C9EB}"/>
              </a:ext>
            </a:extLst>
          </p:cNvPr>
          <p:cNvSpPr txBox="1"/>
          <p:nvPr/>
        </p:nvSpPr>
        <p:spPr>
          <a:xfrm>
            <a:off x="838200" y="920832"/>
            <a:ext cx="10224734" cy="5617948"/>
          </a:xfrm>
          <a:prstGeom prst="rect">
            <a:avLst/>
          </a:prstGeom>
          <a:noFill/>
        </p:spPr>
        <p:txBody>
          <a:bodyPr wrap="square" lIns="91440" tIns="45720" rIns="91440" bIns="45720" anchor="t">
            <a:spAutoFit/>
          </a:bodyPr>
          <a:lstStyle/>
          <a:p>
            <a:pPr marL="0" lvl="1">
              <a:lnSpc>
                <a:spcPct val="90000"/>
              </a:lnSpc>
              <a:spcBef>
                <a:spcPts val="1000"/>
              </a:spcBef>
              <a:spcAft>
                <a:spcPts val="300"/>
              </a:spcAft>
              <a:buClr>
                <a:srgbClr val="5C5A5A"/>
              </a:buClr>
              <a:buSzPct val="100000"/>
            </a:pPr>
            <a:r>
              <a:rPr lang="en-US" sz="2800" b="1">
                <a:solidFill>
                  <a:schemeClr val="accent1"/>
                </a:solidFill>
                <a:sym typeface="Gill Sans"/>
              </a:rPr>
              <a:t>There will be a broad choice of carriers and plans for individuals eligible for unsubsidized plans and small group enrollees, with 8 medical carriers and 2 dental carriers</a:t>
            </a:r>
            <a:endParaRPr lang="en-US" sz="2800" b="1">
              <a:solidFill>
                <a:schemeClr val="accent1"/>
              </a:solidFill>
            </a:endParaRPr>
          </a:p>
          <a:p>
            <a:pPr lvl="1" indent="-457200">
              <a:lnSpc>
                <a:spcPct val="90000"/>
              </a:lnSpc>
              <a:spcBef>
                <a:spcPts val="1000"/>
              </a:spcBef>
              <a:spcAft>
                <a:spcPts val="300"/>
              </a:spcAft>
              <a:buClr>
                <a:srgbClr val="5C5A5A"/>
              </a:buClr>
              <a:buSzPct val="100000"/>
              <a:buFont typeface="Wingdings" panose="05000000000000000000" pitchFamily="2" charset="2"/>
              <a:buChar char="§"/>
            </a:pPr>
            <a:r>
              <a:rPr lang="en-US" sz="2800"/>
              <a:t>4 to 8 </a:t>
            </a:r>
            <a:r>
              <a:rPr lang="en-US" sz="2800" err="1"/>
              <a:t>ConnectorCare</a:t>
            </a:r>
            <a:r>
              <a:rPr lang="en-US" sz="2800"/>
              <a:t> carriers in each region</a:t>
            </a:r>
          </a:p>
          <a:p>
            <a:pPr lvl="1" indent="-457200">
              <a:lnSpc>
                <a:spcPct val="90000"/>
              </a:lnSpc>
              <a:spcBef>
                <a:spcPts val="1000"/>
              </a:spcBef>
              <a:spcAft>
                <a:spcPts val="300"/>
              </a:spcAft>
              <a:buClr>
                <a:srgbClr val="5C5A5A"/>
              </a:buClr>
              <a:buSzPct val="100000"/>
              <a:buFont typeface="Wingdings" panose="05000000000000000000" pitchFamily="2" charset="2"/>
              <a:buChar char="§"/>
              <a:defRPr/>
            </a:pPr>
            <a:r>
              <a:rPr lang="en-US" sz="2800"/>
              <a:t>Member premiums will increase for 2026, with the rates for unsubsidized and APTC-only plans increasing on average, 11.5 percent for 2026</a:t>
            </a:r>
          </a:p>
          <a:p>
            <a:pPr lvl="1" indent="-457200">
              <a:lnSpc>
                <a:spcPct val="90000"/>
              </a:lnSpc>
              <a:spcBef>
                <a:spcPts val="1000"/>
              </a:spcBef>
              <a:spcAft>
                <a:spcPts val="300"/>
              </a:spcAft>
              <a:buClr>
                <a:srgbClr val="5C5A5A"/>
              </a:buClr>
              <a:buSzPct val="100000"/>
              <a:buFont typeface="Wingdings" panose="05000000000000000000" pitchFamily="2" charset="2"/>
              <a:buChar char="§"/>
              <a:defRPr/>
            </a:pPr>
            <a:r>
              <a:rPr lang="en-US" sz="2800"/>
              <a:t>There is a new dental plan option, Standard Family Plus, for 2026</a:t>
            </a:r>
          </a:p>
          <a:p>
            <a:pPr lvl="1" indent="-457200">
              <a:lnSpc>
                <a:spcPct val="90000"/>
              </a:lnSpc>
              <a:spcBef>
                <a:spcPts val="1000"/>
              </a:spcBef>
              <a:spcAft>
                <a:spcPts val="300"/>
              </a:spcAft>
              <a:buClr>
                <a:srgbClr val="5C5A5A"/>
              </a:buClr>
              <a:buSzPct val="100000"/>
              <a:buFont typeface="Wingdings" panose="05000000000000000000" pitchFamily="2" charset="2"/>
              <a:buChar char="§"/>
              <a:defRPr/>
            </a:pPr>
            <a:r>
              <a:rPr lang="en-US" sz="2800"/>
              <a:t>This Open Enrollment, applicants can shop for and enroll into Dental plans online through MAhealthconnector.org</a:t>
            </a:r>
          </a:p>
          <a:p>
            <a:pPr lvl="1" indent="-457200">
              <a:lnSpc>
                <a:spcPct val="90000"/>
              </a:lnSpc>
              <a:spcBef>
                <a:spcPts val="1000"/>
              </a:spcBef>
              <a:spcAft>
                <a:spcPts val="300"/>
              </a:spcAft>
              <a:buClr>
                <a:srgbClr val="5C5A5A"/>
              </a:buClr>
              <a:buSzPct val="100000"/>
              <a:buFont typeface="Wingdings" panose="05000000000000000000" pitchFamily="2" charset="2"/>
              <a:buChar char="§"/>
              <a:defRPr/>
            </a:pPr>
            <a:endParaRPr lang="en-US" sz="2800"/>
          </a:p>
        </p:txBody>
      </p:sp>
      <p:sp>
        <p:nvSpPr>
          <p:cNvPr id="5" name="Slide Number Placeholder 4">
            <a:extLst>
              <a:ext uri="{FF2B5EF4-FFF2-40B4-BE49-F238E27FC236}">
                <a16:creationId xmlns:a16="http://schemas.microsoft.com/office/drawing/2014/main" id="{07EFF364-5B23-5F64-89B6-1F22778671F8}"/>
              </a:ext>
              <a:ext uri="{C183D7F6-B498-43B3-948B-1728B52AA6E4}">
                <adec:decorative xmlns:adec="http://schemas.microsoft.com/office/drawing/2017/decorative" val="1"/>
              </a:ext>
            </a:extLst>
          </p:cNvPr>
          <p:cNvSpPr>
            <a:spLocks noGrp="1"/>
          </p:cNvSpPr>
          <p:nvPr>
            <p:ph type="sldNum" sz="quarter" idx="12"/>
          </p:nvPr>
        </p:nvSpPr>
        <p:spPr/>
        <p:txBody>
          <a:bodyPr/>
          <a:lstStyle/>
          <a:p>
            <a:fld id="{627CA14E-5EDD-4C5C-B4B2-BE16B502D62B}" type="slidenum">
              <a:rPr lang="en-US"/>
              <a:pPr/>
              <a:t>36</a:t>
            </a:fld>
            <a:endParaRPr lang="en-US"/>
          </a:p>
        </p:txBody>
      </p:sp>
    </p:spTree>
    <p:custDataLst>
      <p:tags r:id="rId1"/>
    </p:custDataLst>
    <p:extLst>
      <p:ext uri="{BB962C8B-B14F-4D97-AF65-F5344CB8AC3E}">
        <p14:creationId xmlns:p14="http://schemas.microsoft.com/office/powerpoint/2010/main" val="1535128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D6C6B2D-9EFD-4A52-8FFC-3709FE6619BF}"/>
              </a:ext>
            </a:extLst>
          </p:cNvPr>
          <p:cNvSpPr>
            <a:spLocks noGrp="1"/>
          </p:cNvSpPr>
          <p:nvPr>
            <p:ph type="title"/>
          </p:nvPr>
        </p:nvSpPr>
        <p:spPr/>
        <p:txBody>
          <a:bodyPr>
            <a:normAutofit/>
          </a:bodyPr>
          <a:lstStyle/>
          <a:p>
            <a:r>
              <a:rPr lang="en-US"/>
              <a:t>Available Online Tools for OE 2026</a:t>
            </a:r>
          </a:p>
        </p:txBody>
      </p:sp>
      <p:sp>
        <p:nvSpPr>
          <p:cNvPr id="6" name="TextBox 5">
            <a:extLst>
              <a:ext uri="{FF2B5EF4-FFF2-40B4-BE49-F238E27FC236}">
                <a16:creationId xmlns:a16="http://schemas.microsoft.com/office/drawing/2014/main" id="{953642B7-A424-4CB1-B3BB-ACC3DB4D30ED}"/>
              </a:ext>
            </a:extLst>
          </p:cNvPr>
          <p:cNvSpPr txBox="1"/>
          <p:nvPr/>
        </p:nvSpPr>
        <p:spPr>
          <a:xfrm>
            <a:off x="838200" y="1309607"/>
            <a:ext cx="9774500" cy="4914166"/>
          </a:xfrm>
          <a:prstGeom prst="rect">
            <a:avLst/>
          </a:prstGeom>
          <a:noFill/>
        </p:spPr>
        <p:txBody>
          <a:bodyPr wrap="square" lIns="91440" tIns="45720" rIns="91440" bIns="45720" anchor="t">
            <a:spAutoFit/>
          </a:bodyPr>
          <a:lstStyle/>
          <a:p>
            <a:pPr marL="0" lvl="1">
              <a:lnSpc>
                <a:spcPct val="90000"/>
              </a:lnSpc>
              <a:spcBef>
                <a:spcPts val="1000"/>
              </a:spcBef>
              <a:spcAft>
                <a:spcPts val="300"/>
              </a:spcAft>
              <a:buClr>
                <a:srgbClr val="5C5A5A"/>
              </a:buClr>
              <a:buSzPct val="100000"/>
            </a:pPr>
            <a:r>
              <a:rPr lang="en-US" sz="2800" b="1" dirty="0">
                <a:solidFill>
                  <a:schemeClr val="accent1"/>
                </a:solidFill>
              </a:rPr>
              <a:t>There are many online tools and educational resources that can help members and those who are assisting them with their coverage decisions for January 1, 2026.</a:t>
            </a:r>
          </a:p>
          <a:p>
            <a:pPr lvl="1" indent="-457200">
              <a:lnSpc>
                <a:spcPct val="90000"/>
              </a:lnSpc>
              <a:spcBef>
                <a:spcPts val="1000"/>
              </a:spcBef>
              <a:spcAft>
                <a:spcPts val="300"/>
              </a:spcAft>
              <a:buClr>
                <a:srgbClr val="5C5A5A"/>
              </a:buClr>
              <a:buSzPct val="100000"/>
              <a:buFont typeface="Wingdings" panose="05000000000000000000" pitchFamily="2" charset="2"/>
              <a:buChar char="§"/>
            </a:pPr>
            <a:r>
              <a:rPr lang="en-US" sz="2400" dirty="0"/>
              <a:t>A new, interactive </a:t>
            </a:r>
            <a:r>
              <a:rPr lang="en-US" sz="2400" dirty="0" err="1"/>
              <a:t>ConnectorCare</a:t>
            </a:r>
            <a:r>
              <a:rPr lang="en-US" sz="2400" dirty="0"/>
              <a:t> enrollee contribution map is available </a:t>
            </a:r>
            <a:r>
              <a:rPr lang="en-US" sz="2400" spc="-10" dirty="0" err="1">
                <a:ea typeface="+mn-lt"/>
                <a:cs typeface="+mn-lt"/>
                <a:hlinkClick r:id="rId4"/>
              </a:rPr>
              <a:t>ConnectorCare</a:t>
            </a:r>
            <a:r>
              <a:rPr lang="en-US" sz="2400" spc="-10" dirty="0">
                <a:ea typeface="+mn-lt"/>
                <a:cs typeface="+mn-lt"/>
                <a:hlinkClick r:id="rId4"/>
              </a:rPr>
              <a:t> Enrollee Contribution Dashboard - Family Size</a:t>
            </a:r>
            <a:endParaRPr lang="en-US" sz="2400" spc="-10" dirty="0">
              <a:latin typeface="Franklin Gothic Demi"/>
              <a:ea typeface="+mn-lt"/>
              <a:cs typeface="+mn-lt"/>
            </a:endParaRPr>
          </a:p>
          <a:p>
            <a:pPr lvl="1" indent="-457200">
              <a:lnSpc>
                <a:spcPct val="90000"/>
              </a:lnSpc>
              <a:spcBef>
                <a:spcPts val="1000"/>
              </a:spcBef>
              <a:spcAft>
                <a:spcPts val="300"/>
              </a:spcAft>
              <a:buClr>
                <a:srgbClr val="5C5A5A"/>
              </a:buClr>
              <a:buSzPct val="100000"/>
              <a:buFont typeface="Wingdings" panose="05000000000000000000" pitchFamily="2" charset="2"/>
              <a:buChar char="§"/>
            </a:pPr>
            <a:r>
              <a:rPr lang="en-US" sz="2400" dirty="0"/>
              <a:t>After November 1, updates resources will be available from the Health Connector’s Resource Download Center </a:t>
            </a:r>
            <a:r>
              <a:rPr lang="en-US" sz="2400" dirty="0">
                <a:hlinkClick r:id="rId5"/>
              </a:rPr>
              <a:t>https://www.mahealthconnector.org/help-center/resource-download-center</a:t>
            </a:r>
            <a:endParaRPr lang="en-US" sz="2400" dirty="0"/>
          </a:p>
          <a:p>
            <a:pPr lvl="1" indent="-457200">
              <a:lnSpc>
                <a:spcPct val="90000"/>
              </a:lnSpc>
              <a:spcBef>
                <a:spcPts val="1000"/>
              </a:spcBef>
              <a:spcAft>
                <a:spcPts val="300"/>
              </a:spcAft>
              <a:buClr>
                <a:srgbClr val="5C5A5A"/>
              </a:buClr>
              <a:buSzPct val="100000"/>
              <a:buFont typeface="Wingdings" panose="05000000000000000000" pitchFamily="2" charset="2"/>
              <a:buChar char="§"/>
            </a:pPr>
            <a:r>
              <a:rPr lang="en-US" sz="2400" dirty="0"/>
              <a:t>Stay up to date on Federal Policy changes that may impact Health Connector members at </a:t>
            </a:r>
            <a:r>
              <a:rPr lang="en-US" sz="2400" dirty="0">
                <a:hlinkClick r:id="rId6">
                  <a:extLst>
                    <a:ext uri="{A12FA001-AC4F-418D-AE19-62706E023703}">
                      <ahyp:hlinkClr xmlns:ahyp="http://schemas.microsoft.com/office/drawing/2018/hyperlinkcolor" val="tx"/>
                    </a:ext>
                  </a:extLst>
                </a:hlinkClick>
              </a:rPr>
              <a:t>Updates – Massachusetts Health Connector</a:t>
            </a:r>
            <a:r>
              <a:rPr lang="en-US" sz="2400" dirty="0"/>
              <a:t>.</a:t>
            </a:r>
            <a:endParaRPr lang="en-US" sz="2400" b="1" dirty="0">
              <a:solidFill>
                <a:schemeClr val="accent1"/>
              </a:solidFill>
            </a:endParaRPr>
          </a:p>
          <a:p>
            <a:pPr lvl="1" indent="-457200">
              <a:lnSpc>
                <a:spcPct val="90000"/>
              </a:lnSpc>
              <a:spcBef>
                <a:spcPts val="1000"/>
              </a:spcBef>
              <a:spcAft>
                <a:spcPts val="300"/>
              </a:spcAft>
              <a:buClr>
                <a:srgbClr val="5C5A5A"/>
              </a:buClr>
              <a:buSzPct val="100000"/>
              <a:buFont typeface="Wingdings" panose="05000000000000000000" pitchFamily="2" charset="2"/>
              <a:buChar char="§"/>
            </a:pPr>
            <a:endParaRPr lang="en-US" sz="2400" dirty="0"/>
          </a:p>
        </p:txBody>
      </p:sp>
      <p:sp>
        <p:nvSpPr>
          <p:cNvPr id="5" name="Slide Number Placeholder 4">
            <a:extLst>
              <a:ext uri="{FF2B5EF4-FFF2-40B4-BE49-F238E27FC236}">
                <a16:creationId xmlns:a16="http://schemas.microsoft.com/office/drawing/2014/main" id="{C335D4DC-C3E8-45FC-B352-DFEDF8CF816C}"/>
              </a:ext>
              <a:ext uri="{C183D7F6-B498-43B3-948B-1728B52AA6E4}">
                <adec:decorative xmlns:adec="http://schemas.microsoft.com/office/drawing/2017/decorative" val="1"/>
              </a:ext>
            </a:extLst>
          </p:cNvPr>
          <p:cNvSpPr>
            <a:spLocks noGrp="1"/>
          </p:cNvSpPr>
          <p:nvPr>
            <p:ph type="sldNum" sz="quarter" idx="12"/>
          </p:nvPr>
        </p:nvSpPr>
        <p:spPr/>
        <p:txBody>
          <a:bodyPr/>
          <a:lstStyle/>
          <a:p>
            <a:fld id="{627CA14E-5EDD-4C5C-B4B2-BE16B502D62B}" type="slidenum">
              <a:rPr lang="en-US"/>
              <a:pPr/>
              <a:t>37</a:t>
            </a:fld>
            <a:endParaRPr lang="en-US"/>
          </a:p>
        </p:txBody>
      </p:sp>
    </p:spTree>
    <p:custDataLst>
      <p:tags r:id="rId1"/>
    </p:custDataLst>
    <p:extLst>
      <p:ext uri="{BB962C8B-B14F-4D97-AF65-F5344CB8AC3E}">
        <p14:creationId xmlns:p14="http://schemas.microsoft.com/office/powerpoint/2010/main" val="1218425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84628B-A781-9C84-4578-E2A0AEDB6B28}"/>
              </a:ext>
            </a:extLst>
          </p:cNvPr>
          <p:cNvSpPr>
            <a:spLocks noGrp="1"/>
          </p:cNvSpPr>
          <p:nvPr>
            <p:ph type="title"/>
          </p:nvPr>
        </p:nvSpPr>
        <p:spPr/>
        <p:txBody>
          <a:bodyPr/>
          <a:lstStyle/>
          <a:p>
            <a:r>
              <a:rPr lang="en-US"/>
              <a:t>Questions?</a:t>
            </a:r>
          </a:p>
        </p:txBody>
      </p:sp>
      <p:sp>
        <p:nvSpPr>
          <p:cNvPr id="5" name="Slide Number Placeholder 4">
            <a:extLst>
              <a:ext uri="{FF2B5EF4-FFF2-40B4-BE49-F238E27FC236}">
                <a16:creationId xmlns:a16="http://schemas.microsoft.com/office/drawing/2014/main" id="{36C8171A-EC17-CCED-2A95-61232B2D6A32}"/>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D0F3292A-440C-FC4D-A38E-E9E6D4317AF8}" type="slidenum">
              <a:rPr lang="en-US" smtClean="0"/>
              <a:pPr/>
              <a:t>38</a:t>
            </a:fld>
            <a:endParaRPr lang="en-US"/>
          </a:p>
        </p:txBody>
      </p:sp>
    </p:spTree>
    <p:custDataLst>
      <p:tags r:id="rId1"/>
    </p:custDataLst>
    <p:extLst>
      <p:ext uri="{BB962C8B-B14F-4D97-AF65-F5344CB8AC3E}">
        <p14:creationId xmlns:p14="http://schemas.microsoft.com/office/powerpoint/2010/main" val="346167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AA239-48AE-E9E2-AF10-93C2F14F61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5B7D21-0A53-FFE5-AC82-CB149CEB837C}"/>
              </a:ext>
            </a:extLst>
          </p:cNvPr>
          <p:cNvSpPr>
            <a:spLocks noGrp="1"/>
          </p:cNvSpPr>
          <p:nvPr>
            <p:ph type="title"/>
          </p:nvPr>
        </p:nvSpPr>
        <p:spPr>
          <a:xfrm>
            <a:off x="831850" y="1436759"/>
            <a:ext cx="5913333" cy="1847377"/>
          </a:xfrm>
        </p:spPr>
        <p:txBody>
          <a:bodyPr/>
          <a:lstStyle/>
          <a:p>
            <a:r>
              <a:rPr lang="en-US"/>
              <a:t>Appendix</a:t>
            </a:r>
          </a:p>
        </p:txBody>
      </p:sp>
      <p:sp>
        <p:nvSpPr>
          <p:cNvPr id="5" name="Slide Number Placeholder 4">
            <a:extLst>
              <a:ext uri="{FF2B5EF4-FFF2-40B4-BE49-F238E27FC236}">
                <a16:creationId xmlns:a16="http://schemas.microsoft.com/office/drawing/2014/main" id="{2771A2F2-86CC-AFC0-0F1F-6656C83CAE8F}"/>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D0F3292A-440C-FC4D-A38E-E9E6D4317AF8}" type="slidenum">
              <a:rPr lang="en-US" smtClean="0"/>
              <a:pPr/>
              <a:t>39</a:t>
            </a:fld>
            <a:endParaRPr lang="en-US"/>
          </a:p>
        </p:txBody>
      </p:sp>
    </p:spTree>
    <p:custDataLst>
      <p:tags r:id="rId1"/>
    </p:custDataLst>
    <p:extLst>
      <p:ext uri="{BB962C8B-B14F-4D97-AF65-F5344CB8AC3E}">
        <p14:creationId xmlns:p14="http://schemas.microsoft.com/office/powerpoint/2010/main" val="3783372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AF51B-0422-4AA4-AA89-C2D9BA4608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3084171-1E2D-5467-2E27-71FDD827DB4D}"/>
              </a:ext>
            </a:extLst>
          </p:cNvPr>
          <p:cNvSpPr>
            <a:spLocks noGrp="1"/>
          </p:cNvSpPr>
          <p:nvPr>
            <p:ph type="title"/>
          </p:nvPr>
        </p:nvSpPr>
        <p:spPr>
          <a:xfrm>
            <a:off x="820964" y="1665359"/>
            <a:ext cx="6635750" cy="1847377"/>
          </a:xfrm>
        </p:spPr>
        <p:txBody>
          <a:bodyPr>
            <a:normAutofit fontScale="90000"/>
          </a:bodyPr>
          <a:lstStyle/>
          <a:p>
            <a:r>
              <a:rPr lang="en-US"/>
              <a:t>Preparing for </a:t>
            </a:r>
            <a:br>
              <a:rPr lang="en-US"/>
            </a:br>
            <a:r>
              <a:rPr lang="en-US"/>
              <a:t>Open Enrollment 2026</a:t>
            </a:r>
          </a:p>
        </p:txBody>
      </p:sp>
      <p:sp>
        <p:nvSpPr>
          <p:cNvPr id="4" name="Slide Number Placeholder 3">
            <a:extLst>
              <a:ext uri="{FF2B5EF4-FFF2-40B4-BE49-F238E27FC236}">
                <a16:creationId xmlns:a16="http://schemas.microsoft.com/office/drawing/2014/main" id="{E3102325-19CC-191D-313C-5EC51290DEC9}"/>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D0F3292A-440C-FC4D-A38E-E9E6D4317AF8}" type="slidenum">
              <a:rPr lang="en-US" smtClean="0"/>
              <a:pPr/>
              <a:t>4</a:t>
            </a:fld>
            <a:endParaRPr lang="en-US"/>
          </a:p>
        </p:txBody>
      </p:sp>
    </p:spTree>
    <p:custDataLst>
      <p:tags r:id="rId1"/>
    </p:custDataLst>
    <p:extLst>
      <p:ext uri="{BB962C8B-B14F-4D97-AF65-F5344CB8AC3E}">
        <p14:creationId xmlns:p14="http://schemas.microsoft.com/office/powerpoint/2010/main" val="2553144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17B4E-436D-3AB4-4F20-543D1D7B1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D3FAE8-7814-D6F6-260A-712CFB6172EC}"/>
              </a:ext>
            </a:extLst>
          </p:cNvPr>
          <p:cNvSpPr>
            <a:spLocks noGrp="1"/>
          </p:cNvSpPr>
          <p:nvPr>
            <p:ph type="title"/>
          </p:nvPr>
        </p:nvSpPr>
        <p:spPr>
          <a:xfrm>
            <a:off x="761800" y="2813"/>
            <a:ext cx="7587066" cy="1708242"/>
          </a:xfrm>
        </p:spPr>
        <p:txBody>
          <a:bodyPr vert="horz" lIns="91440" tIns="45720" rIns="91440" bIns="45720" rtlCol="0" anchor="ctr">
            <a:normAutofit/>
          </a:bodyPr>
          <a:lstStyle/>
          <a:p>
            <a:r>
              <a:rPr lang="en-US" sz="4000" b="0">
                <a:latin typeface="Franklin Gothic Demi"/>
              </a:rPr>
              <a:t>Health Connector Payment Guidelines</a:t>
            </a:r>
          </a:p>
        </p:txBody>
      </p:sp>
      <p:sp>
        <p:nvSpPr>
          <p:cNvPr id="3" name="Content Placeholder 2">
            <a:extLst>
              <a:ext uri="{FF2B5EF4-FFF2-40B4-BE49-F238E27FC236}">
                <a16:creationId xmlns:a16="http://schemas.microsoft.com/office/drawing/2014/main" id="{89EB8598-355D-9E9A-EAC8-2773D028EBEB}"/>
              </a:ext>
            </a:extLst>
          </p:cNvPr>
          <p:cNvSpPr>
            <a:spLocks noGrp="1"/>
          </p:cNvSpPr>
          <p:nvPr>
            <p:ph idx="13"/>
          </p:nvPr>
        </p:nvSpPr>
        <p:spPr>
          <a:xfrm>
            <a:off x="761800" y="1458862"/>
            <a:ext cx="5902233" cy="4892053"/>
          </a:xfrm>
        </p:spPr>
        <p:txBody>
          <a:bodyPr vert="horz" lIns="91440" tIns="45720" rIns="91440" bIns="45720" rtlCol="0" anchor="ctr">
            <a:noAutofit/>
          </a:bodyPr>
          <a:lstStyle/>
          <a:p>
            <a:pPr marL="0" lvl="1" indent="0">
              <a:lnSpc>
                <a:spcPct val="90000"/>
              </a:lnSpc>
              <a:spcBef>
                <a:spcPts val="1000"/>
              </a:spcBef>
              <a:buNone/>
            </a:pPr>
            <a:r>
              <a:rPr lang="en-US" sz="2400" b="1" dirty="0">
                <a:solidFill>
                  <a:schemeClr val="accent1"/>
                </a:solidFill>
                <a:latin typeface="Franklin Gothic Book"/>
              </a:rPr>
              <a:t>Individuals previously using Walk-In Centers to make payments may be looking for guidance to make premium payments. </a:t>
            </a:r>
          </a:p>
          <a:p>
            <a:pPr>
              <a:lnSpc>
                <a:spcPct val="90000"/>
              </a:lnSpc>
            </a:pPr>
            <a:r>
              <a:rPr lang="en-US" sz="2400" dirty="0">
                <a:solidFill>
                  <a:schemeClr val="tx1"/>
                </a:solidFill>
                <a:latin typeface="+mn-lt"/>
              </a:rPr>
              <a:t>Visit our website: </a:t>
            </a:r>
            <a:r>
              <a:rPr lang="en-US" sz="2400" b="0" dirty="0">
                <a:solidFill>
                  <a:schemeClr val="tx1"/>
                </a:solidFill>
                <a:latin typeface="+mn-lt"/>
                <a:hlinkClick r:id="rId3">
                  <a:extLst>
                    <a:ext uri="{A12FA001-AC4F-418D-AE19-62706E023703}">
                      <ahyp:hlinkClr xmlns:ahyp="http://schemas.microsoft.com/office/drawing/2018/hyperlinkcolor" val="tx"/>
                    </a:ext>
                  </a:extLst>
                </a:hlinkClick>
              </a:rPr>
              <a:t>www.mahealthconnector.org/how-to-pay</a:t>
            </a:r>
            <a:r>
              <a:rPr lang="en-US" sz="2400" dirty="0">
                <a:solidFill>
                  <a:schemeClr val="tx1"/>
                </a:solidFill>
                <a:latin typeface="+mn-lt"/>
              </a:rPr>
              <a:t>, </a:t>
            </a:r>
            <a:r>
              <a:rPr lang="en-US" sz="2400" b="0" dirty="0">
                <a:solidFill>
                  <a:schemeClr val="tx1"/>
                </a:solidFill>
                <a:latin typeface="+mn-lt"/>
              </a:rPr>
              <a:t>for details on submitting payments. </a:t>
            </a:r>
          </a:p>
          <a:p>
            <a:pPr>
              <a:lnSpc>
                <a:spcPct val="90000"/>
              </a:lnSpc>
            </a:pPr>
            <a:r>
              <a:rPr lang="en-US" sz="2400" dirty="0">
                <a:solidFill>
                  <a:schemeClr val="tx1"/>
                </a:solidFill>
                <a:latin typeface="+mn-lt"/>
              </a:rPr>
              <a:t>There are three ways to submit payments:</a:t>
            </a:r>
          </a:p>
          <a:p>
            <a:pPr marL="205740" lvl="1">
              <a:lnSpc>
                <a:spcPct val="90000"/>
              </a:lnSpc>
              <a:spcBef>
                <a:spcPts val="1000"/>
              </a:spcBef>
              <a:buSzPct val="100000"/>
              <a:buFont typeface="Arial" panose="020B0604020202020204" pitchFamily="34" charset="0"/>
              <a:buChar char="•"/>
            </a:pPr>
            <a:r>
              <a:rPr lang="en-US" sz="2400" dirty="0">
                <a:latin typeface="+mn-lt"/>
              </a:rPr>
              <a:t>Online</a:t>
            </a:r>
          </a:p>
          <a:p>
            <a:pPr marL="205740" lvl="1">
              <a:lnSpc>
                <a:spcPct val="90000"/>
              </a:lnSpc>
              <a:spcBef>
                <a:spcPts val="1000"/>
              </a:spcBef>
              <a:buSzPct val="100000"/>
              <a:buFont typeface="Arial" panose="020B0604020202020204" pitchFamily="34" charset="0"/>
              <a:buChar char="•"/>
            </a:pPr>
            <a:r>
              <a:rPr lang="en-US" sz="2400" dirty="0">
                <a:latin typeface="+mn-lt"/>
              </a:rPr>
              <a:t>By phone</a:t>
            </a:r>
          </a:p>
          <a:p>
            <a:pPr marL="205740" lvl="1">
              <a:lnSpc>
                <a:spcPct val="90000"/>
              </a:lnSpc>
              <a:spcBef>
                <a:spcPts val="1000"/>
              </a:spcBef>
              <a:buSzPct val="100000"/>
              <a:buFont typeface="Arial" panose="020B0604020202020204" pitchFamily="34" charset="0"/>
              <a:buChar char="•"/>
            </a:pPr>
            <a:r>
              <a:rPr lang="en-US" sz="2400" dirty="0">
                <a:latin typeface="+mn-lt"/>
              </a:rPr>
              <a:t>By mail</a:t>
            </a:r>
          </a:p>
          <a:p>
            <a:pPr marL="914400" lvl="2">
              <a:lnSpc>
                <a:spcPct val="90000"/>
              </a:lnSpc>
              <a:spcBef>
                <a:spcPts val="1000"/>
              </a:spcBef>
              <a:buFont typeface="Arial" panose="020B0604020202020204" pitchFamily="34" charset="0"/>
              <a:buChar char="•"/>
            </a:pPr>
            <a:endParaRPr lang="en-US" sz="1700" dirty="0">
              <a:latin typeface="+mn-lt"/>
            </a:endParaRPr>
          </a:p>
        </p:txBody>
      </p:sp>
      <p:pic>
        <p:nvPicPr>
          <p:cNvPr id="5" name="Picture 4">
            <a:extLst>
              <a:ext uri="{FF2B5EF4-FFF2-40B4-BE49-F238E27FC236}">
                <a16:creationId xmlns:a16="http://schemas.microsoft.com/office/drawing/2014/main" id="{68FC1B5B-1190-BF71-B0EE-6E084718FFA2}"/>
              </a:ext>
              <a:ext uri="{C183D7F6-B498-43B3-948B-1728B52AA6E4}">
                <adec:decorative xmlns:adec="http://schemas.microsoft.com/office/drawing/2017/decorative" val="1"/>
              </a:ext>
            </a:extLst>
          </p:cNvPr>
          <p:cNvPicPr>
            <a:picLocks noChangeAspect="1"/>
          </p:cNvPicPr>
          <p:nvPr/>
        </p:nvPicPr>
        <p:blipFill>
          <a:blip r:embed="rId4"/>
          <a:srcRect l="119" r="-1" b="-1"/>
          <a:stretch/>
        </p:blipFill>
        <p:spPr>
          <a:xfrm>
            <a:off x="7317624" y="2251"/>
            <a:ext cx="4874377" cy="6317094"/>
          </a:xfrm>
          <a:prstGeom prst="rect">
            <a:avLst/>
          </a:prstGeom>
          <a:effectLst>
            <a:outerShdw blurRad="127000" dist="50800" dir="10800000" sx="99000" sy="99000" algn="r" rotWithShape="0">
              <a:prstClr val="black">
                <a:alpha val="40000"/>
              </a:prstClr>
            </a:outerShdw>
          </a:effectLst>
        </p:spPr>
      </p:pic>
      <p:sp>
        <p:nvSpPr>
          <p:cNvPr id="6" name="Slide Number Placeholder 5">
            <a:extLst>
              <a:ext uri="{FF2B5EF4-FFF2-40B4-BE49-F238E27FC236}">
                <a16:creationId xmlns:a16="http://schemas.microsoft.com/office/drawing/2014/main" id="{4BBA2896-BE6D-5A39-A6FB-58449D522DCB}"/>
              </a:ext>
              <a:ext uri="{C183D7F6-B498-43B3-948B-1728B52AA6E4}">
                <adec:decorative xmlns:adec="http://schemas.microsoft.com/office/drawing/2017/decorative" val="1"/>
              </a:ext>
            </a:extLst>
          </p:cNvPr>
          <p:cNvSpPr>
            <a:spLocks noGrp="1"/>
          </p:cNvSpPr>
          <p:nvPr>
            <p:ph type="sldNum" sz="quarter" idx="12"/>
          </p:nvPr>
        </p:nvSpPr>
        <p:spPr>
          <a:xfrm>
            <a:off x="10167869" y="6356350"/>
            <a:ext cx="1768425" cy="365125"/>
          </a:xfrm>
        </p:spPr>
        <p:txBody>
          <a:bodyPr vert="horz" lIns="91440" tIns="45720" rIns="91440" bIns="45720" rtlCol="0" anchor="ctr">
            <a:normAutofit/>
          </a:bodyPr>
          <a:lstStyle/>
          <a:p>
            <a:pPr>
              <a:spcAft>
                <a:spcPts val="600"/>
              </a:spcAft>
              <a:defRPr/>
            </a:pPr>
            <a:fld id="{254B5E65-296D-440E-9811-9528B653460B}" type="slidenum">
              <a:rPr lang="en-US">
                <a:solidFill>
                  <a:srgbClr val="FFFFFF"/>
                </a:solidFill>
                <a:latin typeface="Calibri" panose="020F0502020204030204"/>
              </a:rPr>
              <a:pPr>
                <a:spcAft>
                  <a:spcPts val="600"/>
                </a:spcAft>
                <a:defRPr/>
              </a:pPr>
              <a:t>40</a:t>
            </a:fld>
            <a:endParaRPr lang="en-US">
              <a:solidFill>
                <a:srgbClr val="FFFFFF"/>
              </a:solidFill>
              <a:latin typeface="Calibri" panose="020F0502020204030204"/>
            </a:endParaRPr>
          </a:p>
        </p:txBody>
      </p:sp>
    </p:spTree>
    <p:custDataLst>
      <p:tags r:id="rId1"/>
    </p:custDataLst>
    <p:extLst>
      <p:ext uri="{BB962C8B-B14F-4D97-AF65-F5344CB8AC3E}">
        <p14:creationId xmlns:p14="http://schemas.microsoft.com/office/powerpoint/2010/main" val="983452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3A489-395F-9B0E-8994-E1FB08326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44ABD-6839-4C30-60FF-D8942954DF73}"/>
              </a:ext>
            </a:extLst>
          </p:cNvPr>
          <p:cNvSpPr>
            <a:spLocks noGrp="1"/>
          </p:cNvSpPr>
          <p:nvPr>
            <p:ph type="title"/>
          </p:nvPr>
        </p:nvSpPr>
        <p:spPr/>
        <p:txBody>
          <a:bodyPr/>
          <a:lstStyle/>
          <a:p>
            <a:r>
              <a:rPr lang="en-US" sz="4000" b="0">
                <a:latin typeface="Franklin Gothic Demi"/>
              </a:rPr>
              <a:t>Payment Guidelines - Pay Online</a:t>
            </a:r>
          </a:p>
        </p:txBody>
      </p:sp>
      <p:sp>
        <p:nvSpPr>
          <p:cNvPr id="3" name="Content Placeholder 2">
            <a:extLst>
              <a:ext uri="{FF2B5EF4-FFF2-40B4-BE49-F238E27FC236}">
                <a16:creationId xmlns:a16="http://schemas.microsoft.com/office/drawing/2014/main" id="{53629A9B-24F9-F8B7-2687-A3667FB7C174}"/>
              </a:ext>
            </a:extLst>
          </p:cNvPr>
          <p:cNvSpPr>
            <a:spLocks noGrp="1"/>
          </p:cNvSpPr>
          <p:nvPr>
            <p:ph idx="13"/>
          </p:nvPr>
        </p:nvSpPr>
        <p:spPr>
          <a:xfrm>
            <a:off x="838200" y="1523731"/>
            <a:ext cx="10515600" cy="4523108"/>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Online payments are the quickest and easiest way for members to make payments.  </a:t>
            </a:r>
          </a:p>
          <a:p>
            <a:pPr marL="205740" indent="-205740">
              <a:lnSpc>
                <a:spcPct val="90000"/>
              </a:lnSpc>
              <a:buFont typeface="Wingdings" panose="05000000000000000000" pitchFamily="2" charset="2"/>
              <a:buChar char="§"/>
            </a:pPr>
            <a:r>
              <a:rPr lang="en-US" dirty="0">
                <a:latin typeface="+mn-lt"/>
              </a:rPr>
              <a:t>Members paying online can do so by either:</a:t>
            </a:r>
          </a:p>
          <a:p>
            <a:pPr marL="891540" lvl="1" indent="-205740">
              <a:lnSpc>
                <a:spcPct val="90000"/>
              </a:lnSpc>
            </a:pPr>
            <a:r>
              <a:rPr lang="en-US" dirty="0">
                <a:latin typeface="+mn-lt"/>
              </a:rPr>
              <a:t>Logging into their online account at </a:t>
            </a:r>
            <a:r>
              <a:rPr lang="en-US" dirty="0">
                <a:latin typeface="+mn-lt"/>
                <a:hlinkClick r:id="rId3"/>
              </a:rPr>
              <a:t>MAhealthconnector.org</a:t>
            </a:r>
            <a:r>
              <a:rPr lang="en-US" dirty="0">
                <a:latin typeface="+mn-lt"/>
              </a:rPr>
              <a:t>, or</a:t>
            </a:r>
          </a:p>
          <a:p>
            <a:pPr marL="891540" lvl="1" indent="-205740">
              <a:lnSpc>
                <a:spcPct val="90000"/>
              </a:lnSpc>
            </a:pPr>
            <a:r>
              <a:rPr lang="en-US" dirty="0">
                <a:latin typeface="+mn-lt"/>
              </a:rPr>
              <a:t>Visiting the </a:t>
            </a:r>
            <a:r>
              <a:rPr lang="en-US" dirty="0">
                <a:latin typeface="+mn-lt"/>
                <a:hlinkClick r:id="rId4"/>
              </a:rPr>
              <a:t>Guest Portal</a:t>
            </a:r>
            <a:r>
              <a:rPr lang="en-US" dirty="0">
                <a:latin typeface="+mn-lt"/>
              </a:rPr>
              <a:t>, where members can make payments without being logged into their account.</a:t>
            </a:r>
          </a:p>
          <a:p>
            <a:pPr marL="1348740" lvl="2" indent="-205740">
              <a:lnSpc>
                <a:spcPct val="90000"/>
              </a:lnSpc>
            </a:pPr>
            <a:r>
              <a:rPr lang="en-US" sz="2400" dirty="0">
                <a:latin typeface="+mn-lt"/>
              </a:rPr>
              <a:t>Remember, when paying through the Guest Portal, new enrollees will have to wait 4 hours after enrolling before they can make a payment.</a:t>
            </a:r>
          </a:p>
          <a:p>
            <a:pPr marL="1348740" lvl="2" indent="-205740">
              <a:lnSpc>
                <a:spcPct val="90000"/>
              </a:lnSpc>
            </a:pPr>
            <a:r>
              <a:rPr lang="en-US" sz="2400" dirty="0">
                <a:latin typeface="+mn-lt"/>
              </a:rPr>
              <a:t>There is no wait time for submitting payments when members are logged into their account.</a:t>
            </a:r>
          </a:p>
          <a:p>
            <a:pPr lvl="1" indent="0">
              <a:lnSpc>
                <a:spcPct val="90000"/>
              </a:lnSpc>
              <a:buNone/>
            </a:pPr>
            <a:endParaRPr lang="en-US" dirty="0">
              <a:latin typeface="+mn-lt"/>
            </a:endParaRPr>
          </a:p>
          <a:p>
            <a:pPr marL="914400" lvl="2" indent="-457200">
              <a:lnSpc>
                <a:spcPct val="90000"/>
              </a:lnSpc>
              <a:spcBef>
                <a:spcPts val="1000"/>
              </a:spcBef>
              <a:buFont typeface="Courier New" panose="02070309020205020404" pitchFamily="49" charset="0"/>
              <a:buChar char="o"/>
            </a:pPr>
            <a:endParaRPr lang="en-US" dirty="0">
              <a:latin typeface="+mn-lt"/>
            </a:endParaRPr>
          </a:p>
        </p:txBody>
      </p:sp>
      <p:sp>
        <p:nvSpPr>
          <p:cNvPr id="6" name="Slide Number Placeholder 5">
            <a:extLst>
              <a:ext uri="{FF2B5EF4-FFF2-40B4-BE49-F238E27FC236}">
                <a16:creationId xmlns:a16="http://schemas.microsoft.com/office/drawing/2014/main" id="{19E477FE-74BC-EC9E-CBC2-18322F7C9B0E}"/>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41</a:t>
            </a:fld>
            <a:endParaRPr lang="en-US"/>
          </a:p>
        </p:txBody>
      </p:sp>
    </p:spTree>
    <p:custDataLst>
      <p:tags r:id="rId1"/>
    </p:custDataLst>
    <p:extLst>
      <p:ext uri="{BB962C8B-B14F-4D97-AF65-F5344CB8AC3E}">
        <p14:creationId xmlns:p14="http://schemas.microsoft.com/office/powerpoint/2010/main" val="111156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F6E78-8900-DC06-358B-66E5F7C2C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38F915-77B5-BE6F-2F0E-624CBCCF3E42}"/>
              </a:ext>
            </a:extLst>
          </p:cNvPr>
          <p:cNvSpPr>
            <a:spLocks noGrp="1"/>
          </p:cNvSpPr>
          <p:nvPr>
            <p:ph type="title"/>
          </p:nvPr>
        </p:nvSpPr>
        <p:spPr/>
        <p:txBody>
          <a:bodyPr/>
          <a:lstStyle/>
          <a:p>
            <a:r>
              <a:rPr lang="en-US" sz="4000" b="0">
                <a:latin typeface="Franklin Gothic Demi"/>
              </a:rPr>
              <a:t>Payment Guidelines - Pay by Phone </a:t>
            </a:r>
          </a:p>
        </p:txBody>
      </p:sp>
      <p:sp>
        <p:nvSpPr>
          <p:cNvPr id="3" name="Content Placeholder 2">
            <a:extLst>
              <a:ext uri="{FF2B5EF4-FFF2-40B4-BE49-F238E27FC236}">
                <a16:creationId xmlns:a16="http://schemas.microsoft.com/office/drawing/2014/main" id="{CE7C4572-DFC1-AE6B-B723-AF613DC004FE}"/>
              </a:ext>
            </a:extLst>
          </p:cNvPr>
          <p:cNvSpPr>
            <a:spLocks noGrp="1"/>
          </p:cNvSpPr>
          <p:nvPr>
            <p:ph idx="13"/>
          </p:nvPr>
        </p:nvSpPr>
        <p:spPr>
          <a:xfrm>
            <a:off x="838200" y="1523731"/>
            <a:ext cx="10515600" cy="4523108"/>
          </a:xfrm>
        </p:spPr>
        <p:txBody>
          <a:bodyPr>
            <a:noAutofit/>
          </a:bodyPr>
          <a:lstStyle/>
          <a:p>
            <a:pPr marL="0" lvl="1" indent="0">
              <a:lnSpc>
                <a:spcPct val="90000"/>
              </a:lnSpc>
              <a:spcBef>
                <a:spcPts val="1000"/>
              </a:spcBef>
              <a:buNone/>
            </a:pPr>
            <a:r>
              <a:rPr lang="en-US" b="1" dirty="0">
                <a:solidFill>
                  <a:schemeClr val="accent1"/>
                </a:solidFill>
              </a:rPr>
              <a:t>Members can make a payment over the phone, using our self-service payment feature.</a:t>
            </a:r>
          </a:p>
          <a:p>
            <a:pPr marL="205740" indent="-205740">
              <a:lnSpc>
                <a:spcPct val="90000"/>
              </a:lnSpc>
              <a:buFont typeface="Wingdings" panose="05000000000000000000" pitchFamily="2" charset="2"/>
              <a:buChar char="§"/>
            </a:pPr>
            <a:r>
              <a:rPr lang="en-US" dirty="0">
                <a:latin typeface="+mn-lt"/>
              </a:rPr>
              <a:t>Members must call the Health Connector at 1-877-623-6765, and then proceed with the following steps:</a:t>
            </a:r>
          </a:p>
          <a:p>
            <a:pPr marL="891540" lvl="1" indent="-205740">
              <a:lnSpc>
                <a:spcPct val="90000"/>
              </a:lnSpc>
            </a:pPr>
            <a:r>
              <a:rPr lang="en-US" sz="2400" dirty="0">
                <a:latin typeface="+mn-lt"/>
              </a:rPr>
              <a:t>Press “3” and then “1” to access the self-service features</a:t>
            </a:r>
          </a:p>
          <a:p>
            <a:pPr marL="891540" lvl="1" indent="-205740">
              <a:lnSpc>
                <a:spcPct val="90000"/>
              </a:lnSpc>
            </a:pPr>
            <a:r>
              <a:rPr lang="en-US" sz="2400" dirty="0">
                <a:latin typeface="+mn-lt"/>
              </a:rPr>
              <a:t>Enter Health Connector member ID number (12-digit number found on bills and notices)</a:t>
            </a:r>
          </a:p>
          <a:p>
            <a:pPr marL="891540" lvl="1" indent="-205740">
              <a:lnSpc>
                <a:spcPct val="90000"/>
              </a:lnSpc>
            </a:pPr>
            <a:r>
              <a:rPr lang="en-US" sz="2400" dirty="0">
                <a:latin typeface="+mn-lt"/>
              </a:rPr>
              <a:t>Enter banking and routing information</a:t>
            </a:r>
          </a:p>
          <a:p>
            <a:pPr marL="891540" lvl="1" indent="-205740">
              <a:lnSpc>
                <a:spcPct val="90000"/>
              </a:lnSpc>
            </a:pPr>
            <a:r>
              <a:rPr lang="en-US" sz="2400" dirty="0">
                <a:latin typeface="+mn-lt"/>
              </a:rPr>
              <a:t>Note: Credit, debit, or other electronic payment systems are not accepted. </a:t>
            </a:r>
          </a:p>
          <a:p>
            <a:pPr marL="914400" lvl="2" indent="-457200">
              <a:lnSpc>
                <a:spcPct val="90000"/>
              </a:lnSpc>
              <a:spcBef>
                <a:spcPts val="1000"/>
              </a:spcBef>
              <a:buFont typeface="Courier New" panose="02070309020205020404" pitchFamily="49" charset="0"/>
              <a:buChar char="o"/>
            </a:pPr>
            <a:endParaRPr lang="en-US" dirty="0">
              <a:latin typeface="+mn-lt"/>
            </a:endParaRPr>
          </a:p>
        </p:txBody>
      </p:sp>
      <p:sp>
        <p:nvSpPr>
          <p:cNvPr id="6" name="Slide Number Placeholder 5">
            <a:extLst>
              <a:ext uri="{FF2B5EF4-FFF2-40B4-BE49-F238E27FC236}">
                <a16:creationId xmlns:a16="http://schemas.microsoft.com/office/drawing/2014/main" id="{46A20853-DC87-1B1D-5888-9F0BC1347227}"/>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42</a:t>
            </a:fld>
            <a:endParaRPr lang="en-US"/>
          </a:p>
        </p:txBody>
      </p:sp>
    </p:spTree>
    <p:custDataLst>
      <p:tags r:id="rId1"/>
    </p:custDataLst>
    <p:extLst>
      <p:ext uri="{BB962C8B-B14F-4D97-AF65-F5344CB8AC3E}">
        <p14:creationId xmlns:p14="http://schemas.microsoft.com/office/powerpoint/2010/main" val="2211497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903E1-E45B-3878-BFB7-A59F04DA2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8E196-4052-16FB-2B04-8AC0CAB6D575}"/>
              </a:ext>
            </a:extLst>
          </p:cNvPr>
          <p:cNvSpPr>
            <a:spLocks noGrp="1"/>
          </p:cNvSpPr>
          <p:nvPr>
            <p:ph type="title"/>
          </p:nvPr>
        </p:nvSpPr>
        <p:spPr/>
        <p:txBody>
          <a:bodyPr/>
          <a:lstStyle/>
          <a:p>
            <a:r>
              <a:rPr lang="en-US" sz="4000" b="0">
                <a:latin typeface="Franklin Gothic Demi"/>
              </a:rPr>
              <a:t>Payment Guidelines - Pay by Mail</a:t>
            </a:r>
          </a:p>
        </p:txBody>
      </p:sp>
      <p:sp>
        <p:nvSpPr>
          <p:cNvPr id="3" name="Content Placeholder 2">
            <a:extLst>
              <a:ext uri="{FF2B5EF4-FFF2-40B4-BE49-F238E27FC236}">
                <a16:creationId xmlns:a16="http://schemas.microsoft.com/office/drawing/2014/main" id="{6F5ACFA4-82AB-435B-1B32-4B965209BEB4}"/>
              </a:ext>
            </a:extLst>
          </p:cNvPr>
          <p:cNvSpPr>
            <a:spLocks noGrp="1"/>
          </p:cNvSpPr>
          <p:nvPr>
            <p:ph idx="13"/>
          </p:nvPr>
        </p:nvSpPr>
        <p:spPr>
          <a:xfrm>
            <a:off x="838200" y="1523731"/>
            <a:ext cx="10515600" cy="4523108"/>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Members can make payments by mailing a check or money order to this address:</a:t>
            </a:r>
          </a:p>
          <a:p>
            <a:pPr algn="ctr">
              <a:lnSpc>
                <a:spcPct val="90000"/>
              </a:lnSpc>
            </a:pPr>
            <a:r>
              <a:rPr lang="en-US" sz="2400" b="0" dirty="0">
                <a:solidFill>
                  <a:schemeClr val="tx1"/>
                </a:solidFill>
                <a:latin typeface="+mn-lt"/>
              </a:rPr>
              <a:t>Health Connector</a:t>
            </a:r>
            <a:br>
              <a:rPr lang="en-US" sz="2400" b="0" dirty="0">
                <a:latin typeface="+mn-lt"/>
              </a:rPr>
            </a:br>
            <a:r>
              <a:rPr lang="en-US" sz="2400" b="0" dirty="0">
                <a:solidFill>
                  <a:schemeClr val="tx1"/>
                </a:solidFill>
                <a:latin typeface="+mn-lt"/>
              </a:rPr>
              <a:t>P.O. BOX 412612</a:t>
            </a:r>
            <a:br>
              <a:rPr lang="en-US" sz="2400" b="0" dirty="0">
                <a:latin typeface="+mn-lt"/>
              </a:rPr>
            </a:br>
            <a:r>
              <a:rPr lang="en-US" sz="2400" b="0" dirty="0">
                <a:solidFill>
                  <a:schemeClr val="tx1"/>
                </a:solidFill>
                <a:latin typeface="+mn-lt"/>
              </a:rPr>
              <a:t>Boston, MA 02241-2612</a:t>
            </a:r>
          </a:p>
          <a:p>
            <a:pPr marL="205740" indent="-205740">
              <a:lnSpc>
                <a:spcPct val="90000"/>
              </a:lnSpc>
              <a:buFont typeface="Wingdings" panose="05000000000000000000" pitchFamily="2" charset="2"/>
              <a:buChar char="§"/>
            </a:pPr>
            <a:r>
              <a:rPr lang="en-US" sz="2400" b="0" dirty="0">
                <a:solidFill>
                  <a:srgbClr val="333333"/>
                </a:solidFill>
                <a:latin typeface="+mn-lt"/>
              </a:rPr>
              <a:t>Members should be sure to include </a:t>
            </a:r>
            <a:r>
              <a:rPr lang="en-US" sz="2400" dirty="0">
                <a:solidFill>
                  <a:srgbClr val="333333"/>
                </a:solidFill>
                <a:latin typeface="+mn-lt"/>
              </a:rPr>
              <a:t>the payment coupon</a:t>
            </a:r>
            <a:r>
              <a:rPr lang="en-US" sz="2400" b="0" dirty="0">
                <a:solidFill>
                  <a:srgbClr val="333333"/>
                </a:solidFill>
                <a:latin typeface="+mn-lt"/>
              </a:rPr>
              <a:t> with any mailed payment to ensure it will be correctly applied to their account. </a:t>
            </a:r>
          </a:p>
          <a:p>
            <a:pPr marL="891540" lvl="1" indent="-205740">
              <a:lnSpc>
                <a:spcPct val="90000"/>
              </a:lnSpc>
            </a:pPr>
            <a:r>
              <a:rPr lang="en-US" sz="2400" dirty="0">
                <a:solidFill>
                  <a:srgbClr val="333333"/>
                </a:solidFill>
                <a:latin typeface="+mn-lt"/>
              </a:rPr>
              <a:t>Payment coupons are included with mailed monthly invoices and are also available in the Member Portal.</a:t>
            </a:r>
          </a:p>
          <a:p>
            <a:pPr marL="891540" lvl="1" indent="-205740">
              <a:lnSpc>
                <a:spcPct val="90000"/>
              </a:lnSpc>
            </a:pPr>
            <a:r>
              <a:rPr lang="en-US" sz="2400" b="0" dirty="0">
                <a:solidFill>
                  <a:srgbClr val="333333"/>
                </a:solidFill>
                <a:latin typeface="+mn-lt"/>
              </a:rPr>
              <a:t>If a payment coupon is not available, include the subscriber</a:t>
            </a:r>
            <a:r>
              <a:rPr lang="en-US" sz="2400" dirty="0">
                <a:solidFill>
                  <a:srgbClr val="333333"/>
                </a:solidFill>
                <a:latin typeface="+mn-lt"/>
              </a:rPr>
              <a:t>’s full name, member ID, and mailing address on the memo line.</a:t>
            </a:r>
            <a:endParaRPr lang="en-US" sz="2400" b="0" dirty="0">
              <a:solidFill>
                <a:srgbClr val="333333"/>
              </a:solidFill>
              <a:latin typeface="+mn-lt"/>
            </a:endParaRPr>
          </a:p>
          <a:p>
            <a:pPr marL="914400" lvl="2" indent="-457200">
              <a:lnSpc>
                <a:spcPct val="90000"/>
              </a:lnSpc>
              <a:spcBef>
                <a:spcPts val="1000"/>
              </a:spcBef>
              <a:buFont typeface="Courier New" panose="02070309020205020404" pitchFamily="49" charset="0"/>
              <a:buChar char="o"/>
            </a:pPr>
            <a:endParaRPr lang="en-US" dirty="0">
              <a:latin typeface="+mn-lt"/>
            </a:endParaRPr>
          </a:p>
        </p:txBody>
      </p:sp>
      <p:sp>
        <p:nvSpPr>
          <p:cNvPr id="6" name="Slide Number Placeholder 5">
            <a:extLst>
              <a:ext uri="{FF2B5EF4-FFF2-40B4-BE49-F238E27FC236}">
                <a16:creationId xmlns:a16="http://schemas.microsoft.com/office/drawing/2014/main" id="{9649575C-3E06-96FE-2B1F-D99B5D470520}"/>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43</a:t>
            </a:fld>
            <a:endParaRPr lang="en-US"/>
          </a:p>
        </p:txBody>
      </p:sp>
    </p:spTree>
    <p:custDataLst>
      <p:tags r:id="rId1"/>
    </p:custDataLst>
    <p:extLst>
      <p:ext uri="{BB962C8B-B14F-4D97-AF65-F5344CB8AC3E}">
        <p14:creationId xmlns:p14="http://schemas.microsoft.com/office/powerpoint/2010/main" val="3220110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61C1B-0605-EECD-09B2-1DE6B3BEED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8E61C-900A-2A30-FA32-B8604E3C7F4D}"/>
              </a:ext>
            </a:extLst>
          </p:cNvPr>
          <p:cNvSpPr>
            <a:spLocks noGrp="1"/>
          </p:cNvSpPr>
          <p:nvPr>
            <p:ph type="title"/>
          </p:nvPr>
        </p:nvSpPr>
        <p:spPr/>
        <p:txBody>
          <a:bodyPr/>
          <a:lstStyle/>
          <a:p>
            <a:r>
              <a:rPr lang="en-US" sz="4000" b="0">
                <a:latin typeface="Franklin Gothic Demi"/>
              </a:rPr>
              <a:t>Payment Guidelines - AutoPay </a:t>
            </a:r>
          </a:p>
        </p:txBody>
      </p:sp>
      <p:sp>
        <p:nvSpPr>
          <p:cNvPr id="3" name="Content Placeholder 2">
            <a:extLst>
              <a:ext uri="{FF2B5EF4-FFF2-40B4-BE49-F238E27FC236}">
                <a16:creationId xmlns:a16="http://schemas.microsoft.com/office/drawing/2014/main" id="{85EBDC1B-4C75-F98E-69DF-CEB226BCA84F}"/>
              </a:ext>
            </a:extLst>
          </p:cNvPr>
          <p:cNvSpPr>
            <a:spLocks noGrp="1"/>
          </p:cNvSpPr>
          <p:nvPr>
            <p:ph idx="13"/>
          </p:nvPr>
        </p:nvSpPr>
        <p:spPr>
          <a:xfrm>
            <a:off x="838200" y="1523731"/>
            <a:ext cx="10515600" cy="4523108"/>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Members can enroll to have automatic monthly withdrawals (AutoPay) taken from their accounts to pay for their monthly premium(s).</a:t>
            </a:r>
          </a:p>
          <a:p>
            <a:pPr marL="205740" indent="-205740">
              <a:lnSpc>
                <a:spcPct val="90000"/>
              </a:lnSpc>
              <a:buFont typeface="Wingdings" panose="05000000000000000000" pitchFamily="2" charset="2"/>
              <a:buChar char="§"/>
            </a:pPr>
            <a:r>
              <a:rPr lang="en-US" dirty="0">
                <a:latin typeface="+mn-lt"/>
              </a:rPr>
              <a:t>Members can enroll in AutoPay by following these steps:</a:t>
            </a:r>
          </a:p>
          <a:p>
            <a:pPr marL="891540" lvl="1" indent="-205740">
              <a:lnSpc>
                <a:spcPct val="90000"/>
              </a:lnSpc>
            </a:pPr>
            <a:r>
              <a:rPr lang="en-US" sz="2400" dirty="0">
                <a:latin typeface="+mn-lt"/>
              </a:rPr>
              <a:t>Logging into their online account at </a:t>
            </a:r>
            <a:r>
              <a:rPr lang="en-US" sz="2400" dirty="0">
                <a:latin typeface="+mn-lt"/>
                <a:hlinkClick r:id="rId3">
                  <a:extLst>
                    <a:ext uri="{A12FA001-AC4F-418D-AE19-62706E023703}">
                      <ahyp:hlinkClr xmlns:ahyp="http://schemas.microsoft.com/office/drawing/2018/hyperlinkcolor" val="tx"/>
                    </a:ext>
                  </a:extLst>
                </a:hlinkClick>
              </a:rPr>
              <a:t>MAhealthconnector.org</a:t>
            </a:r>
            <a:r>
              <a:rPr lang="en-US" sz="2400" dirty="0">
                <a:latin typeface="+mn-lt"/>
              </a:rPr>
              <a:t> and going to the Member Portal</a:t>
            </a:r>
          </a:p>
          <a:p>
            <a:pPr marL="891540" lvl="1" indent="-205740">
              <a:lnSpc>
                <a:spcPct val="90000"/>
              </a:lnSpc>
            </a:pPr>
            <a:r>
              <a:rPr lang="en-US" sz="2400" dirty="0">
                <a:latin typeface="+mn-lt"/>
              </a:rPr>
              <a:t>Clicking on the “AutoPay” option under “Payments” on the Main Menu, then select, “Set up new AutoPay”</a:t>
            </a:r>
          </a:p>
          <a:p>
            <a:pPr marL="891540" lvl="1" indent="-205740">
              <a:lnSpc>
                <a:spcPct val="90000"/>
              </a:lnSpc>
            </a:pPr>
            <a:r>
              <a:rPr lang="en-US" sz="2400" dirty="0">
                <a:latin typeface="+mn-lt"/>
              </a:rPr>
              <a:t>The member will need to provide their checking or savings, bank routing, and full name of their account.</a:t>
            </a:r>
          </a:p>
          <a:p>
            <a:pPr marL="457200" lvl="2" indent="0">
              <a:lnSpc>
                <a:spcPct val="90000"/>
              </a:lnSpc>
              <a:spcBef>
                <a:spcPts val="1000"/>
              </a:spcBef>
              <a:buNone/>
            </a:pPr>
            <a:endParaRPr lang="en-US" dirty="0">
              <a:latin typeface="+mn-lt"/>
            </a:endParaRPr>
          </a:p>
        </p:txBody>
      </p:sp>
      <p:sp>
        <p:nvSpPr>
          <p:cNvPr id="6" name="Slide Number Placeholder 5">
            <a:extLst>
              <a:ext uri="{FF2B5EF4-FFF2-40B4-BE49-F238E27FC236}">
                <a16:creationId xmlns:a16="http://schemas.microsoft.com/office/drawing/2014/main" id="{4C3DEF4F-5BDC-796F-82DA-AF244EC280EC}"/>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44</a:t>
            </a:fld>
            <a:endParaRPr lang="en-US"/>
          </a:p>
        </p:txBody>
      </p:sp>
    </p:spTree>
    <p:custDataLst>
      <p:tags r:id="rId1"/>
    </p:custDataLst>
    <p:extLst>
      <p:ext uri="{BB962C8B-B14F-4D97-AF65-F5344CB8AC3E}">
        <p14:creationId xmlns:p14="http://schemas.microsoft.com/office/powerpoint/2010/main" val="3043421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AD826-FCF5-9F2E-41F9-3232A83350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EBF3B6-D501-65B5-4C89-A1226CFE7FC1}"/>
              </a:ext>
            </a:extLst>
          </p:cNvPr>
          <p:cNvSpPr>
            <a:spLocks noGrp="1"/>
          </p:cNvSpPr>
          <p:nvPr>
            <p:ph type="title"/>
          </p:nvPr>
        </p:nvSpPr>
        <p:spPr/>
        <p:txBody>
          <a:bodyPr>
            <a:normAutofit/>
          </a:bodyPr>
          <a:lstStyle/>
          <a:p>
            <a:r>
              <a:rPr lang="en-US" sz="4000">
                <a:latin typeface="Franklin Gothic Demi"/>
              </a:rPr>
              <a:t>Open Enrollment 2026</a:t>
            </a:r>
          </a:p>
        </p:txBody>
      </p:sp>
      <p:sp>
        <p:nvSpPr>
          <p:cNvPr id="3" name="Content Placeholder 2">
            <a:extLst>
              <a:ext uri="{FF2B5EF4-FFF2-40B4-BE49-F238E27FC236}">
                <a16:creationId xmlns:a16="http://schemas.microsoft.com/office/drawing/2014/main" id="{BD400887-E70B-02CE-7FBD-FDE2E83AC557}"/>
              </a:ext>
            </a:extLst>
          </p:cNvPr>
          <p:cNvSpPr>
            <a:spLocks noGrp="1"/>
          </p:cNvSpPr>
          <p:nvPr>
            <p:ph idx="13"/>
          </p:nvPr>
        </p:nvSpPr>
        <p:spPr>
          <a:xfrm>
            <a:off x="838200" y="1249112"/>
            <a:ext cx="11157857" cy="4359775"/>
          </a:xfrm>
        </p:spPr>
        <p:txBody>
          <a:bodyPr vert="horz" lIns="91440" tIns="0" rIns="91440" bIns="45720" rtlCol="0" anchor="t">
            <a:noAutofit/>
          </a:bodyPr>
          <a:lstStyle/>
          <a:p>
            <a:pPr marL="0" lvl="1" indent="0">
              <a:lnSpc>
                <a:spcPct val="90000"/>
              </a:lnSpc>
              <a:spcBef>
                <a:spcPts val="1000"/>
              </a:spcBef>
              <a:buNone/>
            </a:pPr>
            <a:r>
              <a:rPr lang="en-US" b="1">
                <a:solidFill>
                  <a:schemeClr val="accent1"/>
                </a:solidFill>
                <a:latin typeface="Franklin Gothic Book"/>
              </a:rPr>
              <a:t>Open Enrollment 2026 is November 1, 2025, to January 23, 2026.</a:t>
            </a:r>
          </a:p>
          <a:p>
            <a:pPr marL="457200" lvl="1" indent="-457200">
              <a:lnSpc>
                <a:spcPct val="90000"/>
              </a:lnSpc>
              <a:spcBef>
                <a:spcPts val="1000"/>
              </a:spcBef>
            </a:pPr>
            <a:r>
              <a:rPr lang="en-US">
                <a:latin typeface="Franklin Gothic Book"/>
              </a:rPr>
              <a:t>Due to the uncertainty related to enhanced premium tax credits, it is critical that applicants and members stay up to date with any communications sent from the Health Connector. </a:t>
            </a:r>
          </a:p>
          <a:p>
            <a:pPr marL="457200" lvl="1" indent="-457200">
              <a:lnSpc>
                <a:spcPct val="90000"/>
              </a:lnSpc>
              <a:spcBef>
                <a:spcPts val="1000"/>
              </a:spcBef>
            </a:pPr>
            <a:r>
              <a:rPr lang="en-US">
                <a:latin typeface="Franklin Gothic Book"/>
              </a:rPr>
              <a:t>Members should pay close attention to notices and make any updates to their application as needed, to ensure they are receiving the  coverage they qualify for. </a:t>
            </a:r>
          </a:p>
          <a:p>
            <a:pPr marL="457200" lvl="1" indent="-457200">
              <a:lnSpc>
                <a:spcPct val="90000"/>
              </a:lnSpc>
              <a:spcBef>
                <a:spcPts val="1000"/>
              </a:spcBef>
            </a:pPr>
            <a:r>
              <a:rPr lang="en-US">
                <a:latin typeface="Franklin Gothic Book"/>
              </a:rPr>
              <a:t>To stay informed on Federal policy changes related to Health Connector coverage bookmark the </a:t>
            </a:r>
            <a:r>
              <a:rPr lang="en-US">
                <a:latin typeface="Franklin Gothic Book"/>
                <a:hlinkClick r:id="rId4">
                  <a:extLst>
                    <a:ext uri="{A12FA001-AC4F-418D-AE19-62706E023703}">
                      <ahyp:hlinkClr xmlns:ahyp="http://schemas.microsoft.com/office/drawing/2018/hyperlinkcolor" val="tx"/>
                    </a:ext>
                  </a:extLst>
                </a:hlinkClick>
              </a:rPr>
              <a:t>Updates – Massachusetts Health Connector</a:t>
            </a:r>
            <a:r>
              <a:rPr lang="en-US">
                <a:latin typeface="Franklin Gothic Book"/>
              </a:rPr>
              <a:t> page. </a:t>
            </a:r>
            <a:endParaRPr lang="en-US" b="1">
              <a:solidFill>
                <a:schemeClr val="accent1"/>
              </a:solidFill>
              <a:latin typeface="Franklin Gothic Book"/>
            </a:endParaRPr>
          </a:p>
          <a:p>
            <a:pPr marL="457200" lvl="1" indent="-457200">
              <a:lnSpc>
                <a:spcPct val="90000"/>
              </a:lnSpc>
              <a:spcBef>
                <a:spcPts val="1000"/>
              </a:spcBef>
            </a:pPr>
            <a:endParaRPr lang="en-US" b="1">
              <a:solidFill>
                <a:schemeClr val="accent1"/>
              </a:solidFill>
              <a:latin typeface="Franklin Gothic Book"/>
            </a:endParaRPr>
          </a:p>
          <a:p>
            <a:pPr marL="0" lvl="1" indent="0">
              <a:lnSpc>
                <a:spcPct val="90000"/>
              </a:lnSpc>
              <a:spcBef>
                <a:spcPts val="1000"/>
              </a:spcBef>
              <a:buNone/>
            </a:pPr>
            <a:endParaRPr lang="en-US" b="1">
              <a:solidFill>
                <a:schemeClr val="accent1"/>
              </a:solidFill>
              <a:latin typeface="Franklin Gothic Book"/>
            </a:endParaRPr>
          </a:p>
          <a:p>
            <a:pPr marL="0" lvl="1" indent="0">
              <a:lnSpc>
                <a:spcPct val="90000"/>
              </a:lnSpc>
              <a:spcBef>
                <a:spcPts val="1000"/>
              </a:spcBef>
              <a:buNone/>
            </a:pPr>
            <a:endParaRPr lang="en-US" b="1">
              <a:solidFill>
                <a:schemeClr val="accent1"/>
              </a:solidFill>
              <a:latin typeface="Franklin Gothic Book"/>
            </a:endParaRPr>
          </a:p>
          <a:p>
            <a:pPr marL="0" lvl="1" indent="0">
              <a:lnSpc>
                <a:spcPct val="90000"/>
              </a:lnSpc>
              <a:spcBef>
                <a:spcPts val="1000"/>
              </a:spcBef>
              <a:buNone/>
            </a:pPr>
            <a:endParaRPr lang="en-US" b="1">
              <a:solidFill>
                <a:schemeClr val="accent1"/>
              </a:solidFill>
              <a:latin typeface="Franklin Gothic Book"/>
            </a:endParaRPr>
          </a:p>
          <a:p>
            <a:pPr marL="0" lvl="1" indent="0">
              <a:lnSpc>
                <a:spcPct val="90000"/>
              </a:lnSpc>
              <a:spcBef>
                <a:spcPts val="1000"/>
              </a:spcBef>
              <a:buNone/>
            </a:pPr>
            <a:r>
              <a:rPr lang="en-US">
                <a:latin typeface="Franklin Gothic Book"/>
              </a:rPr>
              <a:t>Visit </a:t>
            </a:r>
            <a:r>
              <a:rPr lang="en-US">
                <a:latin typeface="Franklin Gothic Book"/>
                <a:hlinkClick r:id="rId4">
                  <a:extLst>
                    <a:ext uri="{A12FA001-AC4F-418D-AE19-62706E023703}">
                      <ahyp:hlinkClr xmlns:ahyp="http://schemas.microsoft.com/office/drawing/2018/hyperlinkcolor" val="tx"/>
                    </a:ext>
                  </a:extLst>
                </a:hlinkClick>
              </a:rPr>
              <a:t>Updates – Massachusetts Health Connector</a:t>
            </a:r>
            <a:r>
              <a:rPr lang="en-US">
                <a:latin typeface="Franklin Gothic Book"/>
              </a:rPr>
              <a:t> to stay informed about Federal changes </a:t>
            </a:r>
          </a:p>
          <a:p>
            <a:pPr marL="0" lvl="1" indent="0">
              <a:lnSpc>
                <a:spcPct val="90000"/>
              </a:lnSpc>
              <a:spcBef>
                <a:spcPts val="1000"/>
              </a:spcBef>
              <a:buNone/>
            </a:pPr>
            <a:endParaRPr lang="en-US" b="1">
              <a:solidFill>
                <a:schemeClr val="accent1"/>
              </a:solidFill>
              <a:latin typeface="Franklin Gothic Book"/>
            </a:endParaRPr>
          </a:p>
        </p:txBody>
      </p:sp>
      <p:sp>
        <p:nvSpPr>
          <p:cNvPr id="6" name="Slide Number Placeholder 5">
            <a:extLst>
              <a:ext uri="{FF2B5EF4-FFF2-40B4-BE49-F238E27FC236}">
                <a16:creationId xmlns:a16="http://schemas.microsoft.com/office/drawing/2014/main" id="{1671F40A-4E86-8F74-A175-D8D9C20EB177}"/>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5</a:t>
            </a:fld>
            <a:endParaRPr lang="en-US"/>
          </a:p>
        </p:txBody>
      </p:sp>
    </p:spTree>
    <p:custDataLst>
      <p:tags r:id="rId1"/>
    </p:custDataLst>
    <p:extLst>
      <p:ext uri="{BB962C8B-B14F-4D97-AF65-F5344CB8AC3E}">
        <p14:creationId xmlns:p14="http://schemas.microsoft.com/office/powerpoint/2010/main" val="2019452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p:txBody>
          <a:bodyPr/>
          <a:lstStyle/>
          <a:p>
            <a:r>
              <a:rPr lang="en-US"/>
              <a:t>Open and Closed Enrollment</a:t>
            </a:r>
          </a:p>
        </p:txBody>
      </p:sp>
      <p:pic>
        <p:nvPicPr>
          <p:cNvPr id="3" name="Picture 2" descr="Young businessman holding sign">
            <a:extLst>
              <a:ext uri="{FF2B5EF4-FFF2-40B4-BE49-F238E27FC236}">
                <a16:creationId xmlns:a16="http://schemas.microsoft.com/office/drawing/2014/main" id="{8E59D513-04FA-FC23-C843-C6D1D6C57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112" y="1309607"/>
            <a:ext cx="2921388" cy="4803387"/>
          </a:xfrm>
          <a:prstGeom prst="rect">
            <a:avLst/>
          </a:prstGeom>
        </p:spPr>
      </p:pic>
      <p:sp>
        <p:nvSpPr>
          <p:cNvPr id="8" name="TextBox 7">
            <a:extLst>
              <a:ext uri="{FF2B5EF4-FFF2-40B4-BE49-F238E27FC236}">
                <a16:creationId xmlns:a16="http://schemas.microsoft.com/office/drawing/2014/main" id="{2D8725E7-ED6C-1F3C-7DF3-8AF84CA5D8FE}"/>
              </a:ext>
            </a:extLst>
          </p:cNvPr>
          <p:cNvSpPr txBox="1"/>
          <p:nvPr/>
        </p:nvSpPr>
        <p:spPr>
          <a:xfrm>
            <a:off x="2204357" y="2465614"/>
            <a:ext cx="2274359" cy="923330"/>
          </a:xfrm>
          <a:prstGeom prst="rect">
            <a:avLst/>
          </a:prstGeom>
          <a:noFill/>
        </p:spPr>
        <p:txBody>
          <a:bodyPr wrap="square">
            <a:spAutoFit/>
          </a:bodyPr>
          <a:lstStyle/>
          <a:p>
            <a:r>
              <a:rPr lang="en-US" b="1"/>
              <a:t>Open Enrollment November 1st through January 23rd</a:t>
            </a:r>
          </a:p>
        </p:txBody>
      </p:sp>
      <p:pic>
        <p:nvPicPr>
          <p:cNvPr id="4" name="Picture 3" descr="Businesswoman holding sign">
            <a:extLst>
              <a:ext uri="{FF2B5EF4-FFF2-40B4-BE49-F238E27FC236}">
                <a16:creationId xmlns:a16="http://schemas.microsoft.com/office/drawing/2014/main" id="{6BF2774D-67E9-E25C-EBE2-62EC6B8902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9311" y="1309607"/>
            <a:ext cx="3342577" cy="4747218"/>
          </a:xfrm>
          <a:prstGeom prst="rect">
            <a:avLst/>
          </a:prstGeom>
        </p:spPr>
      </p:pic>
      <p:sp>
        <p:nvSpPr>
          <p:cNvPr id="10" name="TextBox 9">
            <a:extLst>
              <a:ext uri="{FF2B5EF4-FFF2-40B4-BE49-F238E27FC236}">
                <a16:creationId xmlns:a16="http://schemas.microsoft.com/office/drawing/2014/main" id="{31191CD5-FB75-BF23-7199-68FAD3216421}"/>
              </a:ext>
            </a:extLst>
          </p:cNvPr>
          <p:cNvSpPr txBox="1"/>
          <p:nvPr/>
        </p:nvSpPr>
        <p:spPr>
          <a:xfrm>
            <a:off x="8049986" y="2327114"/>
            <a:ext cx="2077810" cy="1200329"/>
          </a:xfrm>
          <a:prstGeom prst="rect">
            <a:avLst/>
          </a:prstGeom>
          <a:noFill/>
        </p:spPr>
        <p:txBody>
          <a:bodyPr wrap="square">
            <a:spAutoFit/>
          </a:bodyPr>
          <a:lstStyle/>
          <a:p>
            <a:r>
              <a:rPr lang="en-US" b="1"/>
              <a:t>Closed Enrollment January 24th through October 31st</a:t>
            </a:r>
          </a:p>
        </p:txBody>
      </p:sp>
      <p:sp>
        <p:nvSpPr>
          <p:cNvPr id="2" name="Slide Number Placeholder 1">
            <a:extLst>
              <a:ext uri="{FF2B5EF4-FFF2-40B4-BE49-F238E27FC236}">
                <a16:creationId xmlns:a16="http://schemas.microsoft.com/office/drawing/2014/main" id="{645FCB16-6A72-A895-1BB7-7D4294606AA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381448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p:txBody>
          <a:bodyPr/>
          <a:lstStyle/>
          <a:p>
            <a:r>
              <a:rPr lang="en-US"/>
              <a:t>Open Enrollment Review </a:t>
            </a:r>
          </a:p>
        </p:txBody>
      </p:sp>
      <p:sp>
        <p:nvSpPr>
          <p:cNvPr id="7" name="Content Placeholder 6">
            <a:extLst>
              <a:ext uri="{FF2B5EF4-FFF2-40B4-BE49-F238E27FC236}">
                <a16:creationId xmlns:a16="http://schemas.microsoft.com/office/drawing/2014/main" id="{30DC3A1E-C9AF-50F0-6BFC-F86C10D0BE8F}"/>
              </a:ext>
            </a:extLst>
          </p:cNvPr>
          <p:cNvSpPr>
            <a:spLocks noGrp="1"/>
          </p:cNvSpPr>
          <p:nvPr>
            <p:ph idx="13"/>
          </p:nvPr>
        </p:nvSpPr>
        <p:spPr>
          <a:xfrm>
            <a:off x="838200" y="1523731"/>
            <a:ext cx="10199914" cy="4202893"/>
          </a:xfrm>
        </p:spPr>
        <p:txBody>
          <a:bodyPr vert="horz" lIns="91440" tIns="0" rIns="91440" bIns="45720" rtlCol="0" anchor="t">
            <a:noAutofit/>
          </a:bodyPr>
          <a:lstStyle/>
          <a:p>
            <a:pPr marL="0" indent="0">
              <a:buNone/>
            </a:pPr>
            <a:r>
              <a:rPr lang="en-US" b="1">
                <a:latin typeface="Franklin Gothic Book"/>
              </a:rPr>
              <a:t>Open Enrollment is the time when anyone can apply for new coverage for the coming year, renew their coverage or shop for a new plan.</a:t>
            </a:r>
            <a:endParaRPr lang="en-US">
              <a:latin typeface="Franklin Gothic Book"/>
            </a:endParaRPr>
          </a:p>
          <a:p>
            <a:pPr marL="457200" lvl="1" indent="-457200">
              <a:lnSpc>
                <a:spcPct val="90000"/>
              </a:lnSpc>
              <a:spcBef>
                <a:spcPts val="1000"/>
              </a:spcBef>
            </a:pPr>
            <a:r>
              <a:rPr lang="en-US">
                <a:latin typeface="Franklin Gothic Book"/>
              </a:rPr>
              <a:t>During Open Enrollment, individuals can review the available health plan choices for coverage to begin on January 1, 2026 </a:t>
            </a:r>
          </a:p>
          <a:p>
            <a:pPr marL="457200" lvl="1" indent="-457200">
              <a:lnSpc>
                <a:spcPct val="90000"/>
              </a:lnSpc>
              <a:spcBef>
                <a:spcPts val="1000"/>
              </a:spcBef>
            </a:pPr>
            <a:r>
              <a:rPr lang="en-US">
                <a:latin typeface="Franklin Gothic Book"/>
              </a:rPr>
              <a:t>Health Connector coverage begins on the first day of each month</a:t>
            </a:r>
          </a:p>
          <a:p>
            <a:pPr marL="457200" lvl="1" indent="-457200">
              <a:lnSpc>
                <a:spcPct val="90000"/>
              </a:lnSpc>
              <a:spcBef>
                <a:spcPts val="1000"/>
              </a:spcBef>
            </a:pPr>
            <a:r>
              <a:rPr lang="en-US">
                <a:latin typeface="Franklin Gothic Book"/>
                <a:sym typeface="Gill Sans"/>
              </a:rPr>
              <a:t>Anyone seeking coverage for January 1st must enroll in and pay for coverage by  December 23rd</a:t>
            </a:r>
            <a:endParaRPr lang="en-US">
              <a:latin typeface="Franklin Gothic Book"/>
            </a:endParaRPr>
          </a:p>
          <a:p>
            <a:pPr marL="0" indent="0">
              <a:buNone/>
            </a:pPr>
            <a:endParaRPr lang="en-US"/>
          </a:p>
        </p:txBody>
      </p:sp>
      <p:sp>
        <p:nvSpPr>
          <p:cNvPr id="2" name="Slide Number Placeholder 1">
            <a:extLst>
              <a:ext uri="{FF2B5EF4-FFF2-40B4-BE49-F238E27FC236}">
                <a16:creationId xmlns:a16="http://schemas.microsoft.com/office/drawing/2014/main" id="{645FCB16-6A72-A895-1BB7-7D4294606AA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813867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a:xfrm>
            <a:off x="696460" y="311903"/>
            <a:ext cx="10515600" cy="705173"/>
          </a:xfrm>
        </p:spPr>
        <p:txBody>
          <a:bodyPr>
            <a:normAutofit/>
          </a:bodyPr>
          <a:lstStyle/>
          <a:p>
            <a:r>
              <a:rPr lang="en-US" b="1">
                <a:latin typeface="Franklin Gothic Demi" panose="020B0603020102020204" pitchFamily="34" charset="0"/>
              </a:rPr>
              <a:t>Application for Individuals and Families </a:t>
            </a:r>
          </a:p>
        </p:txBody>
      </p:sp>
      <p:sp>
        <p:nvSpPr>
          <p:cNvPr id="7" name="Content Placeholder 6">
            <a:extLst>
              <a:ext uri="{FF2B5EF4-FFF2-40B4-BE49-F238E27FC236}">
                <a16:creationId xmlns:a16="http://schemas.microsoft.com/office/drawing/2014/main" id="{30DC3A1E-C9AF-50F0-6BFC-F86C10D0BE8F}"/>
              </a:ext>
            </a:extLst>
          </p:cNvPr>
          <p:cNvSpPr>
            <a:spLocks noGrp="1"/>
          </p:cNvSpPr>
          <p:nvPr>
            <p:ph idx="1"/>
          </p:nvPr>
        </p:nvSpPr>
        <p:spPr>
          <a:xfrm>
            <a:off x="696460" y="1248428"/>
            <a:ext cx="5399540" cy="4202893"/>
          </a:xfrm>
        </p:spPr>
        <p:txBody>
          <a:bodyPr/>
          <a:lstStyle/>
          <a:p>
            <a:r>
              <a:rPr lang="en-US" sz="2300" b="1"/>
              <a:t>Whether you’re an existing member or newly applying, you can access the application from:</a:t>
            </a:r>
          </a:p>
          <a:p>
            <a:pPr marL="285750" indent="-285750">
              <a:buFont typeface="Arial" panose="020B0604020202020204" pitchFamily="34" charset="0"/>
              <a:buChar char="•"/>
            </a:pPr>
            <a:r>
              <a:rPr lang="en-US" sz="2300">
                <a:hlinkClick r:id="rId3"/>
              </a:rPr>
              <a:t>MAhealthconnector.org</a:t>
            </a:r>
            <a:endParaRPr lang="en-US" sz="2300" b="1">
              <a:latin typeface="Franklin Gothic Book" panose="020B0503020102020204" pitchFamily="34" charset="0"/>
            </a:endParaRPr>
          </a:p>
          <a:p>
            <a:pPr marL="285750" indent="-285750">
              <a:buFont typeface="Arial" panose="020B0604020202020204" pitchFamily="34" charset="0"/>
              <a:buChar char="•"/>
            </a:pPr>
            <a:r>
              <a:rPr lang="en-US" sz="2300"/>
              <a:t>Spanish</a:t>
            </a:r>
            <a:br>
              <a:rPr lang="en-US" sz="2300" b="1">
                <a:solidFill>
                  <a:schemeClr val="tx1"/>
                </a:solidFill>
                <a:latin typeface="Franklin Gothic Book" panose="020B0503020102020204" pitchFamily="34" charset="0"/>
              </a:rPr>
            </a:br>
            <a:r>
              <a:rPr lang="en-US" sz="2300" u="sng">
                <a:solidFill>
                  <a:srgbClr val="00687F"/>
                </a:solidFill>
              </a:rPr>
              <a:t>MAhealthconnector.org/es</a:t>
            </a:r>
          </a:p>
          <a:p>
            <a:pPr marL="285750" indent="-285750">
              <a:buFont typeface="Arial" panose="020B0604020202020204" pitchFamily="34" charset="0"/>
              <a:buChar char="•"/>
            </a:pPr>
            <a:r>
              <a:rPr lang="en-US" sz="2300"/>
              <a:t>Portuguese</a:t>
            </a:r>
            <a:br>
              <a:rPr lang="en-US" sz="2300"/>
            </a:br>
            <a:r>
              <a:rPr lang="en-US" sz="2300">
                <a:solidFill>
                  <a:srgbClr val="00687F"/>
                </a:solidFill>
                <a:hlinkClick r:id="rId4">
                  <a:extLst>
                    <a:ext uri="{A12FA001-AC4F-418D-AE19-62706E023703}">
                      <ahyp:hlinkClr xmlns:ahyp="http://schemas.microsoft.com/office/drawing/2018/hyperlinkcolor" val="tx"/>
                    </a:ext>
                  </a:extLst>
                </a:hlinkClick>
              </a:rPr>
              <a:t>MAhealthconnector.org/pt/</a:t>
            </a:r>
            <a:endParaRPr lang="en-US" sz="2300" b="1">
              <a:solidFill>
                <a:srgbClr val="FF0000"/>
              </a:solidFill>
              <a:highlight>
                <a:srgbClr val="FFFF00"/>
              </a:highlight>
              <a:latin typeface="Franklin Gothic Book" panose="020B0503020102020204" pitchFamily="34" charset="0"/>
            </a:endParaRPr>
          </a:p>
          <a:p>
            <a:r>
              <a:rPr lang="en-US" sz="2300" b="1">
                <a:latin typeface="Franklin Gothic Book" panose="020B0503020102020204" pitchFamily="34" charset="0"/>
              </a:rPr>
              <a:t>One</a:t>
            </a:r>
            <a:r>
              <a:rPr lang="en-US" sz="2300">
                <a:latin typeface="Franklin Gothic Book" panose="020B0503020102020204" pitchFamily="34" charset="0"/>
              </a:rPr>
              <a:t> application for the </a:t>
            </a:r>
            <a:br>
              <a:rPr lang="en-US" sz="2300">
                <a:latin typeface="Franklin Gothic Book" panose="020B0503020102020204" pitchFamily="34" charset="0"/>
              </a:rPr>
            </a:br>
            <a:r>
              <a:rPr lang="en-US" sz="2300">
                <a:latin typeface="Franklin Gothic Book" panose="020B0503020102020204" pitchFamily="34" charset="0"/>
              </a:rPr>
              <a:t>Health Connector, help paying, </a:t>
            </a:r>
            <a:br>
              <a:rPr lang="en-US" sz="2300">
                <a:latin typeface="Franklin Gothic Book" panose="020B0503020102020204" pitchFamily="34" charset="0"/>
              </a:rPr>
            </a:br>
            <a:r>
              <a:rPr lang="en-US" sz="2300">
                <a:latin typeface="Franklin Gothic Book" panose="020B0503020102020204" pitchFamily="34" charset="0"/>
              </a:rPr>
              <a:t>and MassHealth</a:t>
            </a:r>
          </a:p>
          <a:p>
            <a:endParaRPr lang="en-US"/>
          </a:p>
        </p:txBody>
      </p:sp>
      <p:pic>
        <p:nvPicPr>
          <p:cNvPr id="4" name="Picture 3" descr="Screenshot of Health Connector Homepage.&#10;&#10;">
            <a:extLst>
              <a:ext uri="{FF2B5EF4-FFF2-40B4-BE49-F238E27FC236}">
                <a16:creationId xmlns:a16="http://schemas.microsoft.com/office/drawing/2014/main" id="{2C9F2118-5010-6607-A144-8428B2039109}"/>
              </a:ext>
            </a:extLst>
          </p:cNvPr>
          <p:cNvPicPr/>
          <p:nvPr/>
        </p:nvPicPr>
        <p:blipFill>
          <a:blip r:embed="rId5">
            <a:extLst>
              <a:ext uri="{28A0092B-C50C-407E-A947-70E740481C1C}">
                <a14:useLocalDpi xmlns:a14="http://schemas.microsoft.com/office/drawing/2010/main" val="0"/>
              </a:ext>
            </a:extLst>
          </a:blip>
          <a:stretch>
            <a:fillRect/>
          </a:stretch>
        </p:blipFill>
        <p:spPr>
          <a:xfrm>
            <a:off x="5951538" y="1247151"/>
            <a:ext cx="6092267" cy="4904025"/>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2" name="Slide Number Placeholder 1">
            <a:extLst>
              <a:ext uri="{FF2B5EF4-FFF2-40B4-BE49-F238E27FC236}">
                <a16:creationId xmlns:a16="http://schemas.microsoft.com/office/drawing/2014/main" id="{80D38FBF-361A-F7D0-88A3-BB11CD90901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393624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3DA2-EC70-7859-ECE3-A60B59C28F74}"/>
              </a:ext>
            </a:extLst>
          </p:cNvPr>
          <p:cNvSpPr>
            <a:spLocks noGrp="1"/>
          </p:cNvSpPr>
          <p:nvPr>
            <p:ph type="title"/>
          </p:nvPr>
        </p:nvSpPr>
        <p:spPr>
          <a:xfrm>
            <a:off x="283029" y="426203"/>
            <a:ext cx="10624457" cy="705173"/>
          </a:xfrm>
        </p:spPr>
        <p:txBody>
          <a:bodyPr>
            <a:normAutofit/>
          </a:bodyPr>
          <a:lstStyle/>
          <a:p>
            <a:r>
              <a:rPr lang="en-US" b="1">
                <a:latin typeface="Franklin Gothic Demi" panose="020B0603020102020204" pitchFamily="34" charset="0"/>
              </a:rPr>
              <a:t>Final Eligibility Notice</a:t>
            </a:r>
          </a:p>
        </p:txBody>
      </p:sp>
      <p:sp>
        <p:nvSpPr>
          <p:cNvPr id="3" name="Content Placeholder 2">
            <a:extLst>
              <a:ext uri="{FF2B5EF4-FFF2-40B4-BE49-F238E27FC236}">
                <a16:creationId xmlns:a16="http://schemas.microsoft.com/office/drawing/2014/main" id="{F604D27F-0EA0-CB35-BD6D-D714831E10F3}"/>
              </a:ext>
            </a:extLst>
          </p:cNvPr>
          <p:cNvSpPr>
            <a:spLocks noGrp="1"/>
          </p:cNvSpPr>
          <p:nvPr>
            <p:ph idx="1"/>
          </p:nvPr>
        </p:nvSpPr>
        <p:spPr>
          <a:xfrm>
            <a:off x="283029" y="1523731"/>
            <a:ext cx="6444342" cy="4202893"/>
          </a:xfrm>
        </p:spPr>
        <p:txBody>
          <a:bodyPr/>
          <a:lstStyle/>
          <a:p>
            <a:r>
              <a:rPr lang="en-US"/>
              <a:t>In advance of November 1</a:t>
            </a:r>
            <a:r>
              <a:rPr lang="en-US" baseline="30000"/>
              <a:t>st</a:t>
            </a:r>
            <a:r>
              <a:rPr lang="en-US"/>
              <a:t>, the Health Connector mails a final eligibility notice to all members.  It contains important information including: </a:t>
            </a:r>
          </a:p>
          <a:p>
            <a:r>
              <a:rPr lang="en-US" sz="2400"/>
              <a:t> - Current plan</a:t>
            </a:r>
          </a:p>
          <a:p>
            <a:r>
              <a:rPr lang="en-US" sz="2400"/>
              <a:t> - New plan for 2026</a:t>
            </a:r>
          </a:p>
          <a:p>
            <a:r>
              <a:rPr lang="en-US" sz="2400"/>
              <a:t> - New monthly premium based on final eligibility</a:t>
            </a:r>
          </a:p>
          <a:p>
            <a:endParaRPr lang="en-US"/>
          </a:p>
        </p:txBody>
      </p:sp>
      <p:pic>
        <p:nvPicPr>
          <p:cNvPr id="7" name="Picture 6" descr="Sample member Final Eligibility Notice.">
            <a:extLst>
              <a:ext uri="{FF2B5EF4-FFF2-40B4-BE49-F238E27FC236}">
                <a16:creationId xmlns:a16="http://schemas.microsoft.com/office/drawing/2014/main" id="{E5ECADF4-9C58-0871-1C28-9CCA27A3B34A}"/>
              </a:ext>
            </a:extLst>
          </p:cNvPr>
          <p:cNvPicPr>
            <a:picLocks noChangeAspect="1"/>
          </p:cNvPicPr>
          <p:nvPr/>
        </p:nvPicPr>
        <p:blipFill>
          <a:blip r:embed="rId3"/>
          <a:stretch>
            <a:fillRect/>
          </a:stretch>
        </p:blipFill>
        <p:spPr>
          <a:xfrm>
            <a:off x="6909858" y="293914"/>
            <a:ext cx="4917092" cy="5704116"/>
          </a:xfrm>
          <a:prstGeom prst="rect">
            <a:avLst/>
          </a:prstGeom>
          <a:ln>
            <a:solidFill>
              <a:schemeClr val="tx1"/>
            </a:solidFill>
          </a:ln>
          <a:effectLst>
            <a:outerShdw blurRad="50800" dist="38100" dir="5400000" algn="t" rotWithShape="0">
              <a:prstClr val="black">
                <a:alpha val="40000"/>
              </a:prstClr>
            </a:outerShdw>
          </a:effectLst>
        </p:spPr>
      </p:pic>
      <p:sp>
        <p:nvSpPr>
          <p:cNvPr id="5" name="Slide Number Placeholder 4">
            <a:extLst>
              <a:ext uri="{FF2B5EF4-FFF2-40B4-BE49-F238E27FC236}">
                <a16:creationId xmlns:a16="http://schemas.microsoft.com/office/drawing/2014/main" id="{6A769216-DE4B-E0C3-F0C3-FB7D84BEBA3E}"/>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9</a:t>
            </a:fld>
            <a:endParaRPr lang="en-US"/>
          </a:p>
        </p:txBody>
      </p:sp>
    </p:spTree>
    <p:custDataLst>
      <p:tags r:id="rId1"/>
    </p:custDataLst>
    <p:extLst>
      <p:ext uri="{BB962C8B-B14F-4D97-AF65-F5344CB8AC3E}">
        <p14:creationId xmlns:p14="http://schemas.microsoft.com/office/powerpoint/2010/main" val="19209604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MICy2ud"/>
  <p:tag name="ARTICULATE_PROJECT_OPEN" val="0"/>
  <p:tag name="ARTICULATE_SLIDE_COUNT" val="4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Health Connector">
      <a:dk1>
        <a:srgbClr val="000000"/>
      </a:dk1>
      <a:lt1>
        <a:srgbClr val="FFFFFF"/>
      </a:lt1>
      <a:dk2>
        <a:srgbClr val="063E66"/>
      </a:dk2>
      <a:lt2>
        <a:srgbClr val="E8E8E8"/>
      </a:lt2>
      <a:accent1>
        <a:srgbClr val="006493"/>
      </a:accent1>
      <a:accent2>
        <a:srgbClr val="4B7C0E"/>
      </a:accent2>
      <a:accent3>
        <a:srgbClr val="063E66"/>
      </a:accent3>
      <a:accent4>
        <a:srgbClr val="A70059"/>
      </a:accent4>
      <a:accent5>
        <a:srgbClr val="C56724"/>
      </a:accent5>
      <a:accent6>
        <a:srgbClr val="FEBE0F"/>
      </a:accent6>
      <a:hlink>
        <a:srgbClr val="006493"/>
      </a:hlink>
      <a:folHlink>
        <a:srgbClr val="A7005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 Learning Series_ Template" id="{631D130C-AB23-4E22-837E-2C0F8A6A029C}" vid="{008659EF-067B-40DF-83B9-797A6B1F3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E95B6BB7C9A442BF76651FCC540C11" ma:contentTypeVersion="18" ma:contentTypeDescription="Create a new document." ma:contentTypeScope="" ma:versionID="3eef421f0beef671e83dddda285d0d3c">
  <xsd:schema xmlns:xsd="http://www.w3.org/2001/XMLSchema" xmlns:xs="http://www.w3.org/2001/XMLSchema" xmlns:p="http://schemas.microsoft.com/office/2006/metadata/properties" xmlns:ns2="6dd3fc6d-0329-44eb-acde-fee98b7e96fa" xmlns:ns3="71edd43e-718e-4f82-9145-3875adf2a1d5" targetNamespace="http://schemas.microsoft.com/office/2006/metadata/properties" ma:root="true" ma:fieldsID="ee35243c3cbe6c2d35e93f2286a1b33c" ns2:_="" ns3:_="">
    <xsd:import namespace="6dd3fc6d-0329-44eb-acde-fee98b7e96fa"/>
    <xsd:import namespace="71edd43e-718e-4f82-9145-3875adf2a1d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Instru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3fc6d-0329-44eb-acde-fee98b7e9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Instructor" ma:index="24" nillable="true" ma:displayName="Instructor" ma:format="Dropdown" ma:internalName="Instructor">
      <xsd:simpleType>
        <xsd:restriction base="dms:Text">
          <xsd:maxLength value="75"/>
        </xsd:restriction>
      </xsd:simpleType>
    </xsd:element>
  </xsd:schema>
  <xsd:schema xmlns:xsd="http://www.w3.org/2001/XMLSchema" xmlns:xs="http://www.w3.org/2001/XMLSchema" xmlns:dms="http://schemas.microsoft.com/office/2006/documentManagement/types" xmlns:pc="http://schemas.microsoft.com/office/infopath/2007/PartnerControls" targetNamespace="71edd43e-718e-4f82-9145-3875adf2a1d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106be70-3ab2-478a-9ba9-0edb1ae84620}" ma:internalName="TaxCatchAll" ma:showField="CatchAllData" ma:web="71edd43e-718e-4f82-9145-3875adf2a1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1edd43e-718e-4f82-9145-3875adf2a1d5" xsi:nil="true"/>
    <lcf76f155ced4ddcb4097134ff3c332f xmlns="6dd3fc6d-0329-44eb-acde-fee98b7e96fa">
      <Terms xmlns="http://schemas.microsoft.com/office/infopath/2007/PartnerControls"/>
    </lcf76f155ced4ddcb4097134ff3c332f>
    <Instructor xmlns="6dd3fc6d-0329-44eb-acde-fee98b7e96fa" xsi:nil="true"/>
  </documentManagement>
</p:properties>
</file>

<file path=customXml/itemProps1.xml><?xml version="1.0" encoding="utf-8"?>
<ds:datastoreItem xmlns:ds="http://schemas.openxmlformats.org/officeDocument/2006/customXml" ds:itemID="{1E03AF34-8BF4-42F8-A05D-0074EF09DC2C}">
  <ds:schemaRefs>
    <ds:schemaRef ds:uri="http://schemas.microsoft.com/sharepoint/v3/contenttype/forms"/>
  </ds:schemaRefs>
</ds:datastoreItem>
</file>

<file path=customXml/itemProps2.xml><?xml version="1.0" encoding="utf-8"?>
<ds:datastoreItem xmlns:ds="http://schemas.openxmlformats.org/officeDocument/2006/customXml" ds:itemID="{77254D45-35BA-41F0-9CE4-6F5895E3D451}">
  <ds:schemaRefs>
    <ds:schemaRef ds:uri="6dd3fc6d-0329-44eb-acde-fee98b7e96fa"/>
    <ds:schemaRef ds:uri="71edd43e-718e-4f82-9145-3875adf2a1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750788A-BD08-4916-A1BA-62F16A921695}">
  <ds:schemaRefs>
    <ds:schemaRef ds:uri="6dd3fc6d-0329-44eb-acde-fee98b7e96fa"/>
    <ds:schemaRef ds:uri="71edd43e-718e-4f82-9145-3875adf2a1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MA Learning Series_ Template</Template>
  <TotalTime>203</TotalTime>
  <Words>4045</Words>
  <Application>Microsoft Office PowerPoint</Application>
  <PresentationFormat>Widescreen</PresentationFormat>
  <Paragraphs>571</Paragraphs>
  <Slides>44</Slides>
  <Notes>20</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Arial</vt:lpstr>
      <vt:lpstr>Calibri</vt:lpstr>
      <vt:lpstr>Courier New</vt:lpstr>
      <vt:lpstr>Franklin Gothic Book</vt:lpstr>
      <vt:lpstr>Franklin Gothic Demi</vt:lpstr>
      <vt:lpstr>Franklin Gothic Medium</vt:lpstr>
      <vt:lpstr>Gill Sans</vt:lpstr>
      <vt:lpstr>Rockwell</vt:lpstr>
      <vt:lpstr>Wingdings</vt:lpstr>
      <vt:lpstr>Office Theme</vt:lpstr>
      <vt:lpstr>Learning Series </vt:lpstr>
      <vt:lpstr>MA Health Care Learning Series</vt:lpstr>
      <vt:lpstr>Agenda</vt:lpstr>
      <vt:lpstr>Preparing for  Open Enrollment 2026</vt:lpstr>
      <vt:lpstr>Open Enrollment 2026</vt:lpstr>
      <vt:lpstr>Open and Closed Enrollment</vt:lpstr>
      <vt:lpstr>Open Enrollment Review </vt:lpstr>
      <vt:lpstr>Application for Individuals and Families </vt:lpstr>
      <vt:lpstr>Final Eligibility Notice</vt:lpstr>
      <vt:lpstr>Final Eligibility Notice Details</vt:lpstr>
      <vt:lpstr>Existing Members vs. New Applicants</vt:lpstr>
      <vt:lpstr>Health Connector Plan Offerings for 2026</vt:lpstr>
      <vt:lpstr>Seal of Approval </vt:lpstr>
      <vt:lpstr>2026 Health Connector Overview</vt:lpstr>
      <vt:lpstr>2026 Qualified Health Plan Rates</vt:lpstr>
      <vt:lpstr>Changes to GLP 1 Drugs</vt:lpstr>
      <vt:lpstr>Unsubsidized Non-Group Premium Changes</vt:lpstr>
      <vt:lpstr>Changes to ConnectorCare Program for 2026</vt:lpstr>
      <vt:lpstr>ConnectorCare Program Design</vt:lpstr>
      <vt:lpstr>ConnectorCare: Plan Designs</vt:lpstr>
      <vt:lpstr>ConnectorCare Enrollee Contributions</vt:lpstr>
      <vt:lpstr>Health Connector Dental Plans </vt:lpstr>
      <vt:lpstr>2026 Plan Options – New Dental Plan</vt:lpstr>
      <vt:lpstr>Overview of Qualified Dental Plans (QDP)</vt:lpstr>
      <vt:lpstr>2026 QDP Standardized Designs</vt:lpstr>
      <vt:lpstr>Health Connector Standalone Dental Plans  for 2026 Applications</vt:lpstr>
      <vt:lpstr>Online Application Updates- Standalone Dental</vt:lpstr>
      <vt:lpstr>Health Connector Standalone Dental Plans for  2026 Applications</vt:lpstr>
      <vt:lpstr>Compare Health Connector Plans </vt:lpstr>
      <vt:lpstr>What to consider when shopping </vt:lpstr>
      <vt:lpstr>Online Tools available from the Health Connector</vt:lpstr>
      <vt:lpstr>Enrollment, Billing and Payment </vt:lpstr>
      <vt:lpstr>Payment Reminders </vt:lpstr>
      <vt:lpstr>Key Takeaways for  Plan Year 2026 </vt:lpstr>
      <vt:lpstr>Key Takeaways for OE 2026</vt:lpstr>
      <vt:lpstr>Plan Options for 2026</vt:lpstr>
      <vt:lpstr>Available Online Tools for OE 2026</vt:lpstr>
      <vt:lpstr>Questions?</vt:lpstr>
      <vt:lpstr>Appendix</vt:lpstr>
      <vt:lpstr>Health Connector Payment Guidelines</vt:lpstr>
      <vt:lpstr>Payment Guidelines - Pay Online</vt:lpstr>
      <vt:lpstr>Payment Guidelines - Pay by Phone </vt:lpstr>
      <vt:lpstr>Payment Guidelines - Pay by Mail</vt:lpstr>
      <vt:lpstr>Payment Guidelines - AutoPay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Conte, Niki (CCA)</dc:creator>
  <cp:keywords/>
  <dc:description/>
  <cp:lastModifiedBy>Raymond, Deborah</cp:lastModifiedBy>
  <cp:revision>8</cp:revision>
  <dcterms:created xsi:type="dcterms:W3CDTF">2025-01-21T18:25:29Z</dcterms:created>
  <dcterms:modified xsi:type="dcterms:W3CDTF">2026-04-16T13:09:46Z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0x01010030E95B6BB7C9A442BF76651FCC540C11</vt:lpwstr>
  </property>
  <property fmtid="{D5CDD505-2E9C-101B-9397-08002B2CF9AE}" pid="3" name="MediaServiceImageTags">
    <vt:lpwstr/>
  </property>
  <property fmtid="{D5CDD505-2E9C-101B-9397-08002B2CF9AE}" pid="4" name="ArticulateGUID">
    <vt:lpwstr>F4ADB11F-5746-42BC-9DFF-F98603E45C53</vt:lpwstr>
  </property>
  <property fmtid="{D5CDD505-2E9C-101B-9397-08002B2CF9AE}" pid="5" name="ArticulatePath">
    <vt:lpwstr>MA Learning Series MTF October2025AC April 2026</vt:lpwstr>
  </property>
</Properties>
</file>