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60" r:id="rId5"/>
    <p:sldId id="4531" r:id="rId6"/>
    <p:sldId id="4532" r:id="rId7"/>
    <p:sldId id="2147472536" r:id="rId8"/>
    <p:sldId id="2147472543" r:id="rId9"/>
    <p:sldId id="2147472544" r:id="rId10"/>
    <p:sldId id="2147472545" r:id="rId11"/>
    <p:sldId id="2147472548" r:id="rId12"/>
    <p:sldId id="2147472546" r:id="rId13"/>
    <p:sldId id="2147472547" r:id="rId14"/>
    <p:sldId id="4533" r:id="rId15"/>
    <p:sldId id="2147472542" r:id="rId16"/>
    <p:sldId id="2147472555" r:id="rId17"/>
    <p:sldId id="2147472554" r:id="rId18"/>
    <p:sldId id="2147472537" r:id="rId19"/>
    <p:sldId id="2147472540" r:id="rId20"/>
    <p:sldId id="2147472552" r:id="rId21"/>
    <p:sldId id="2147472550" r:id="rId22"/>
    <p:sldId id="2147472538" r:id="rId23"/>
    <p:sldId id="2147472549" r:id="rId24"/>
    <p:sldId id="2147472551" r:id="rId25"/>
    <p:sldId id="2147472539" r:id="rId26"/>
    <p:sldId id="311" r:id="rId27"/>
    <p:sldId id="2147472534" r:id="rId28"/>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075314-E909-4ACC-E299-C5ED51CDF307}" name="Flieger, Signe (CCA)" initials="FS" userId="S::signe.flieger@mass.gov::b3724788-776e-4fd5-b702-f61178899e84" providerId="AD"/>
  <p188:author id="{A3183B1C-9E0F-55D8-46CC-7F6E9BE0C360}" name="Joey S." initials="JS" userId="Joey S." providerId="None"/>
  <p188:author id="{69B75E32-0C7C-6A1E-1582-1334C92E9398}" name="Raymond, Deborah" initials="DR" userId="S::Deborah.Raymond@umassmed.edu::7240b8e7-e96d-4fde-bd6e-a50156a67fc4" providerId="AD"/>
  <p188:author id="{A99A6651-7B9B-51E0-76CF-AB43F2D151C7}" name="Amy Morrow" initials="AM" userId="S::amy@communicatehealth.com::7666d990-b876-47b8-9ac9-8e10441b1409" providerId="AD"/>
  <p188:author id="{09D64B5A-8900-D2AE-D90F-3A2083037F68}" name="Conte, Niki (CCA)" initials="CN" userId="S::niki.conte@mass.gov::1639143c-c700-42e9-b233-e4eaa3f23248" providerId="AD"/>
  <p188:author id="{8648FF5F-9D22-8AA6-6B61-34DC5219938D}" name="Luu, Ashley (CCA)" initials="LA" userId="S::ashley.luu@mass.gov::e2cf3b3a-de35-47b6-b1f9-cb70eca7a9a2" providerId="AD"/>
  <p188:author id="{2C8A1C6A-E9B4-3D70-6702-1F31660AE730}" name="Angelo, Lisa (CCA)" initials="LA" userId="S::Lisa.Angelo@mass.gov::4a772aac-88f0-491d-984a-a672214f8b8c" providerId="AD"/>
  <p188:author id="{466BC66A-2F53-A7F4-5FD3-235CBDFF994A}" name="Barreiro, Rebecca (CCA)" initials="RB" userId="S::rebecca.barreiro@mass.gov::45c615bd-ca52-41a1-a780-74b4e359a709" providerId="AD"/>
  <p188:author id="{020D6275-0F77-6C3B-CB0C-8CA5C636CA88}" name="Sarver, Rebecca (CCA)" initials="SR" userId="S::rebecca.sarver@mass.gov::1ab88172-d96b-4fe5-a054-20cc963c9155" providerId="AD"/>
  <p188:author id="{E619707E-F3A5-0140-5BF3-0D1BA0C73E6A}" name="Heather Rossi" initials="HR" userId="Heather Rossi" providerId="None"/>
  <p188:author id="{46028398-BD20-B1AD-BF8A-4BEDD69AA403}" name="Buonopane, Sarah (CCA)" initials="BS" userId="S::sarah.buonopane@mass.gov::cafc2999-c55b-44c3-867b-4c96af059a73" providerId="AD"/>
  <p188:author id="{6214549A-9661-0D2A-45A2-A163BE28C564}" name="Familiar, Montse (CCA)" initials="F(" userId="S::montse.familiar@mass.gov::c9d30343-062b-4686-b33e-aeb685ac4e7c" providerId="AD"/>
  <p188:author id="{376766BE-9E1D-6442-F33E-F06F18A3C9D0}" name="Segel, Kate (CCA)" initials="KS" userId="S::kate.segel@mass.gov::fbc6d6c0-71b9-4331-9f5b-2b5f2fdb577f" providerId="AD"/>
  <p188:author id="{08E475E2-5433-3667-FE6A-3967A444F1E8}" name="Chiev, Sokmeakara (EHS)" initials="CS" userId="S::sokmeakara.chiev1@mass.gov::9435e2b5-d995-4b59-b25d-2bb9b96a2a87" providerId="AD"/>
  <p188:author id="{420FABE2-C6A8-6818-CDF4-FAB95583D449}" name="Almeida, Michele L. (CCA)" initials="A(" userId="S::michele.l.almeida@mass.gov::32df3cdc-3dd6-4159-8c70-dc2085420295" providerId="AD"/>
  <p188:author id="{035C49E4-FC4F-3319-DBD5-DBB4A92A69A7}" name="Nicolle San Jose" initials="NS" userId="S::nicolle@communicatehealth.com::3922cbf6-0c55-4e15-a919-908a7d812085" providerId="AD"/>
  <p188:author id="{8A0C06FB-2CEA-0E8B-EAA1-108CD4EDE902}" name="Blocker, Kirsten (CCA)" initials="KB" userId="S::kirsten.blocker@mass.gov::4618ff94-17d4-4c27-bf40-875c4ab329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D4E0"/>
    <a:srgbClr val="7DBFD1"/>
    <a:srgbClr val="063E66"/>
    <a:srgbClr val="F0F0F0"/>
    <a:srgbClr val="006493"/>
    <a:srgbClr val="003740"/>
    <a:srgbClr val="006F78"/>
    <a:srgbClr val="3D96AE"/>
    <a:srgbClr val="154066"/>
    <a:srgbClr val="8168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500">
                <a:solidFill>
                  <a:schemeClr val="bg1"/>
                </a:solidFill>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solidFill>
              <a:srgbClr val="DA843C"/>
            </a:solidFill>
            <a:ln w="6350">
              <a:solidFill>
                <a:schemeClr val="bg1"/>
              </a:solidFill>
            </a:ln>
          </c:spPr>
          <c:dPt>
            <c:idx val="0"/>
            <c:bubble3D val="0"/>
            <c:spPr>
              <a:solidFill>
                <a:srgbClr val="4472A7"/>
              </a:solidFill>
              <a:ln w="6350">
                <a:solidFill>
                  <a:schemeClr val="bg1"/>
                </a:solidFill>
              </a:ln>
              <a:effectLst/>
            </c:spPr>
            <c:extLst>
              <c:ext xmlns:c16="http://schemas.microsoft.com/office/drawing/2014/chart" uri="{C3380CC4-5D6E-409C-BE32-E72D297353CC}">
                <c16:uniqueId val="{00000001-4A49-974C-B6D3-0312E141AB62}"/>
              </c:ext>
            </c:extLst>
          </c:dPt>
          <c:dPt>
            <c:idx val="1"/>
            <c:bubble3D val="0"/>
            <c:spPr>
              <a:solidFill>
                <a:srgbClr val="AA4643"/>
              </a:solidFill>
              <a:ln w="6350">
                <a:solidFill>
                  <a:schemeClr val="bg1"/>
                </a:solidFill>
              </a:ln>
              <a:effectLst/>
            </c:spPr>
            <c:extLst>
              <c:ext xmlns:c16="http://schemas.microsoft.com/office/drawing/2014/chart" uri="{C3380CC4-5D6E-409C-BE32-E72D297353CC}">
                <c16:uniqueId val="{00000002-4A49-974C-B6D3-0312E141AB62}"/>
              </c:ext>
            </c:extLst>
          </c:dPt>
          <c:dPt>
            <c:idx val="2"/>
            <c:bubble3D val="0"/>
            <c:spPr>
              <a:solidFill>
                <a:srgbClr val="89A54D"/>
              </a:solidFill>
              <a:ln w="6350">
                <a:solidFill>
                  <a:schemeClr val="bg1"/>
                </a:solidFill>
              </a:ln>
              <a:effectLst/>
            </c:spPr>
            <c:extLst>
              <c:ext xmlns:c16="http://schemas.microsoft.com/office/drawing/2014/chart" uri="{C3380CC4-5D6E-409C-BE32-E72D297353CC}">
                <c16:uniqueId val="{00000004-4A49-974C-B6D3-0312E141AB62}"/>
              </c:ext>
            </c:extLst>
          </c:dPt>
          <c:dPt>
            <c:idx val="3"/>
            <c:bubble3D val="0"/>
            <c:spPr>
              <a:solidFill>
                <a:srgbClr val="81689C"/>
              </a:solidFill>
              <a:ln w="6350">
                <a:solidFill>
                  <a:schemeClr val="bg1"/>
                </a:solidFill>
              </a:ln>
              <a:effectLst/>
            </c:spPr>
            <c:extLst>
              <c:ext xmlns:c16="http://schemas.microsoft.com/office/drawing/2014/chart" uri="{C3380CC4-5D6E-409C-BE32-E72D297353CC}">
                <c16:uniqueId val="{00000003-4A49-974C-B6D3-0312E141AB62}"/>
              </c:ext>
            </c:extLst>
          </c:dPt>
          <c:dPt>
            <c:idx val="4"/>
            <c:bubble3D val="0"/>
            <c:spPr>
              <a:solidFill>
                <a:srgbClr val="3D96AE"/>
              </a:solidFill>
              <a:ln w="6350">
                <a:solidFill>
                  <a:schemeClr val="bg1"/>
                </a:solidFill>
              </a:ln>
              <a:effectLst/>
            </c:spPr>
            <c:extLst>
              <c:ext xmlns:c16="http://schemas.microsoft.com/office/drawing/2014/chart" uri="{C3380CC4-5D6E-409C-BE32-E72D297353CC}">
                <c16:uniqueId val="{00000005-4A49-974C-B6D3-0312E141AB62}"/>
              </c:ext>
            </c:extLst>
          </c:dPt>
          <c:dPt>
            <c:idx val="5"/>
            <c:bubble3D val="0"/>
            <c:spPr>
              <a:solidFill>
                <a:srgbClr val="DA843C"/>
              </a:solidFill>
              <a:ln w="6350">
                <a:solidFill>
                  <a:schemeClr val="bg1"/>
                </a:solidFill>
              </a:ln>
              <a:effectLst/>
            </c:spPr>
            <c:extLst>
              <c:ext xmlns:c16="http://schemas.microsoft.com/office/drawing/2014/chart" uri="{C3380CC4-5D6E-409C-BE32-E72D297353CC}">
                <c16:uniqueId val="{0000000B-C01C-DD40-B786-8CD4F7A44F4C}"/>
              </c:ext>
            </c:extLst>
          </c:dPt>
          <c:cat>
            <c:strRef>
              <c:f>Sheet1!$A$2:$A$7</c:f>
              <c:strCache>
                <c:ptCount val="6"/>
                <c:pt idx="0">
                  <c:v>Margaret Peacock</c:v>
                </c:pt>
                <c:pt idx="1">
                  <c:v>Janet Leverling</c:v>
                </c:pt>
                <c:pt idx="2">
                  <c:v>Robert King</c:v>
                </c:pt>
                <c:pt idx="3">
                  <c:v>Laura Callahan</c:v>
                </c:pt>
                <c:pt idx="4">
                  <c:v>Nacy Davolio</c:v>
                </c:pt>
                <c:pt idx="5">
                  <c:v>All Others</c:v>
                </c:pt>
              </c:strCache>
            </c:strRef>
          </c:cat>
          <c:val>
            <c:numRef>
              <c:f>Sheet1!$B$2:$B$7</c:f>
              <c:numCache>
                <c:formatCode>General</c:formatCode>
                <c:ptCount val="6"/>
                <c:pt idx="0">
                  <c:v>30</c:v>
                </c:pt>
                <c:pt idx="1">
                  <c:v>15</c:v>
                </c:pt>
                <c:pt idx="2">
                  <c:v>15</c:v>
                </c:pt>
                <c:pt idx="3">
                  <c:v>20</c:v>
                </c:pt>
                <c:pt idx="4">
                  <c:v>13</c:v>
                </c:pt>
                <c:pt idx="5">
                  <c:v>7</c:v>
                </c:pt>
              </c:numCache>
            </c:numRef>
          </c:val>
          <c:extLst>
            <c:ext xmlns:c16="http://schemas.microsoft.com/office/drawing/2014/chart" uri="{C3380CC4-5D6E-409C-BE32-E72D297353CC}">
              <c16:uniqueId val="{00000000-4A49-974C-B6D3-0312E141AB6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8.8629477884849053E-2"/>
          <c:y val="0.81946859383191795"/>
          <c:w val="0.8675779983536247"/>
          <c:h val="0.14690369057559"/>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6FA471-D553-9D0E-AA6F-491FE2DC86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DAD8D71-E311-AB73-7BC0-8C68B4EFA1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D70DCF-9544-5F41-91C6-1B39E3C23B82}" type="datetimeFigureOut">
              <a:rPr lang="en-US" smtClean="0"/>
              <a:t>4/2/2026</a:t>
            </a:fld>
            <a:endParaRPr lang="en-US"/>
          </a:p>
        </p:txBody>
      </p:sp>
      <p:sp>
        <p:nvSpPr>
          <p:cNvPr id="4" name="Footer Placeholder 3">
            <a:extLst>
              <a:ext uri="{FF2B5EF4-FFF2-40B4-BE49-F238E27FC236}">
                <a16:creationId xmlns:a16="http://schemas.microsoft.com/office/drawing/2014/main" id="{A08F0C62-C1FB-5AE9-2BB2-18032E79C8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A6D5C5-F377-7624-5B4E-26AD290895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906B9A-ACC3-BE48-9EF2-82D2703BFF6E}" type="slidenum">
              <a:rPr lang="en-US" smtClean="0"/>
              <a:t>‹#›</a:t>
            </a:fld>
            <a:endParaRPr lang="en-US"/>
          </a:p>
        </p:txBody>
      </p:sp>
    </p:spTree>
    <p:extLst>
      <p:ext uri="{BB962C8B-B14F-4D97-AF65-F5344CB8AC3E}">
        <p14:creationId xmlns:p14="http://schemas.microsoft.com/office/powerpoint/2010/main" val="286982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40BAA8-D286-2746-8092-9A94C6AB7458}" type="datetimeFigureOut">
              <a:rPr lang="en-US" smtClean="0"/>
              <a:t>4/2/2026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4DC7E-EA65-DF4F-81AD-54ABB7DDE8A9}" type="slidenum">
              <a:rPr lang="en-US" smtClean="0"/>
              <a:t>‹#›</a:t>
            </a:fld>
            <a:endParaRPr lang="en-US"/>
          </a:p>
        </p:txBody>
      </p:sp>
    </p:spTree>
    <p:extLst>
      <p:ext uri="{BB962C8B-B14F-4D97-AF65-F5344CB8AC3E}">
        <p14:creationId xmlns:p14="http://schemas.microsoft.com/office/powerpoint/2010/main" val="422638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64DC7E-EA65-DF4F-81AD-54ABB7DDE8A9}" type="slidenum">
              <a:rPr lang="en-US" smtClean="0"/>
              <a:t>1</a:t>
            </a:fld>
            <a:endParaRPr lang="en-US"/>
          </a:p>
        </p:txBody>
      </p:sp>
    </p:spTree>
    <p:extLst>
      <p:ext uri="{BB962C8B-B14F-4D97-AF65-F5344CB8AC3E}">
        <p14:creationId xmlns:p14="http://schemas.microsoft.com/office/powerpoint/2010/main" val="1274652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1A2CF-9F09-AD3B-BD69-50829A5EB8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EAB8A3-0450-BD51-2259-F1DF6423FE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0083A-9660-D471-6BDE-A2102B7817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59A6B1-1895-E2B1-803B-6EE96CA1277E}"/>
              </a:ext>
            </a:extLst>
          </p:cNvPr>
          <p:cNvSpPr>
            <a:spLocks noGrp="1"/>
          </p:cNvSpPr>
          <p:nvPr>
            <p:ph type="sldNum" sz="quarter" idx="5"/>
          </p:nvPr>
        </p:nvSpPr>
        <p:spPr/>
        <p:txBody>
          <a:bodyPr/>
          <a:lstStyle/>
          <a:p>
            <a:fld id="{ED64DC7E-EA65-DF4F-81AD-54ABB7DDE8A9}" type="slidenum">
              <a:rPr lang="en-US" smtClean="0"/>
              <a:t>2</a:t>
            </a:fld>
            <a:endParaRPr lang="en-US"/>
          </a:p>
        </p:txBody>
      </p:sp>
    </p:spTree>
    <p:extLst>
      <p:ext uri="{BB962C8B-B14F-4D97-AF65-F5344CB8AC3E}">
        <p14:creationId xmlns:p14="http://schemas.microsoft.com/office/powerpoint/2010/main" val="118349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87B27-4F27-0272-BE93-DF6C79604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37DAF-992C-A5A9-7B85-684D932BD3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1DF61A-3A71-1925-7387-0471251B7C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D4389D-3528-13D5-055C-A8A036FD3C12}"/>
              </a:ext>
            </a:extLst>
          </p:cNvPr>
          <p:cNvSpPr>
            <a:spLocks noGrp="1"/>
          </p:cNvSpPr>
          <p:nvPr>
            <p:ph type="sldNum" sz="quarter" idx="5"/>
          </p:nvPr>
        </p:nvSpPr>
        <p:spPr/>
        <p:txBody>
          <a:bodyPr/>
          <a:lstStyle/>
          <a:p>
            <a:fld id="{ED64DC7E-EA65-DF4F-81AD-54ABB7DDE8A9}" type="slidenum">
              <a:rPr lang="en-US" smtClean="0"/>
              <a:t>3</a:t>
            </a:fld>
            <a:endParaRPr lang="en-US"/>
          </a:p>
        </p:txBody>
      </p:sp>
    </p:spTree>
    <p:extLst>
      <p:ext uri="{BB962C8B-B14F-4D97-AF65-F5344CB8AC3E}">
        <p14:creationId xmlns:p14="http://schemas.microsoft.com/office/powerpoint/2010/main" val="3570845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A0AA1-7F7B-9975-CD1F-F4CDAE2355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A5BA18-9F29-EACD-5DE0-179FF49DB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C965F9-8C7D-9117-99F6-7C9A2CB7AC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445D6E-39F2-2B86-D763-70EADF9F8DF3}"/>
              </a:ext>
            </a:extLst>
          </p:cNvPr>
          <p:cNvSpPr>
            <a:spLocks noGrp="1"/>
          </p:cNvSpPr>
          <p:nvPr>
            <p:ph type="sldNum" sz="quarter" idx="5"/>
          </p:nvPr>
        </p:nvSpPr>
        <p:spPr/>
        <p:txBody>
          <a:bodyPr/>
          <a:lstStyle/>
          <a:p>
            <a:fld id="{ED64DC7E-EA65-DF4F-81AD-54ABB7DDE8A9}" type="slidenum">
              <a:rPr lang="en-US" smtClean="0"/>
              <a:t>4</a:t>
            </a:fld>
            <a:endParaRPr lang="en-US"/>
          </a:p>
        </p:txBody>
      </p:sp>
    </p:spTree>
    <p:extLst>
      <p:ext uri="{BB962C8B-B14F-4D97-AF65-F5344CB8AC3E}">
        <p14:creationId xmlns:p14="http://schemas.microsoft.com/office/powerpoint/2010/main" val="625288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BC0BC-576C-88B8-3A38-0C5DC9EB05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64450C-0762-648A-0BFD-8BC39C885A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BD614-E7A6-5F68-6A0A-5DC006DDE2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BD6622-A4E9-E9DB-4943-FCA1121873AD}"/>
              </a:ext>
            </a:extLst>
          </p:cNvPr>
          <p:cNvSpPr>
            <a:spLocks noGrp="1"/>
          </p:cNvSpPr>
          <p:nvPr>
            <p:ph type="sldNum" sz="quarter" idx="5"/>
          </p:nvPr>
        </p:nvSpPr>
        <p:spPr/>
        <p:txBody>
          <a:bodyPr/>
          <a:lstStyle/>
          <a:p>
            <a:fld id="{ED64DC7E-EA65-DF4F-81AD-54ABB7DDE8A9}" type="slidenum">
              <a:rPr lang="en-US" smtClean="0"/>
              <a:t>11</a:t>
            </a:fld>
            <a:endParaRPr lang="en-US"/>
          </a:p>
        </p:txBody>
      </p:sp>
    </p:spTree>
    <p:extLst>
      <p:ext uri="{BB962C8B-B14F-4D97-AF65-F5344CB8AC3E}">
        <p14:creationId xmlns:p14="http://schemas.microsoft.com/office/powerpoint/2010/main" val="1819979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AA31A-5213-EA66-E60E-61D6F88C5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46CB48-49D6-37F1-456B-0688DF9E4D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59634A-D708-C9B9-9873-61108991A5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40142A-1783-4324-CB39-60ABB37ADCAD}"/>
              </a:ext>
            </a:extLst>
          </p:cNvPr>
          <p:cNvSpPr>
            <a:spLocks noGrp="1"/>
          </p:cNvSpPr>
          <p:nvPr>
            <p:ph type="sldNum" sz="quarter" idx="5"/>
          </p:nvPr>
        </p:nvSpPr>
        <p:spPr/>
        <p:txBody>
          <a:bodyPr/>
          <a:lstStyle/>
          <a:p>
            <a:fld id="{ED64DC7E-EA65-DF4F-81AD-54ABB7DDE8A9}" type="slidenum">
              <a:rPr lang="en-US" smtClean="0"/>
              <a:t>15</a:t>
            </a:fld>
            <a:endParaRPr lang="en-US"/>
          </a:p>
        </p:txBody>
      </p:sp>
    </p:spTree>
    <p:extLst>
      <p:ext uri="{BB962C8B-B14F-4D97-AF65-F5344CB8AC3E}">
        <p14:creationId xmlns:p14="http://schemas.microsoft.com/office/powerpoint/2010/main" val="82124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45CB3-EC01-BE9F-829A-710ACFF99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4535E2-5688-997C-6B1E-576348191D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A9210C-FFF5-D8C4-68EE-01C73D54B4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C07AF5-4196-037F-A801-9D1FC1789EA7}"/>
              </a:ext>
            </a:extLst>
          </p:cNvPr>
          <p:cNvSpPr>
            <a:spLocks noGrp="1"/>
          </p:cNvSpPr>
          <p:nvPr>
            <p:ph type="sldNum" sz="quarter" idx="5"/>
          </p:nvPr>
        </p:nvSpPr>
        <p:spPr/>
        <p:txBody>
          <a:bodyPr/>
          <a:lstStyle/>
          <a:p>
            <a:fld id="{ED64DC7E-EA65-DF4F-81AD-54ABB7DDE8A9}" type="slidenum">
              <a:rPr lang="en-US" smtClean="0"/>
              <a:t>19</a:t>
            </a:fld>
            <a:endParaRPr lang="en-US"/>
          </a:p>
        </p:txBody>
      </p:sp>
    </p:spTree>
    <p:extLst>
      <p:ext uri="{BB962C8B-B14F-4D97-AF65-F5344CB8AC3E}">
        <p14:creationId xmlns:p14="http://schemas.microsoft.com/office/powerpoint/2010/main" val="958583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B408D-0771-1D9B-16A0-680CDAC50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B4237-B1F3-70BA-0705-8D0A3A820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A974EC-D274-6A5A-B557-556CF3FE66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DF1AA9-14B9-F43A-B07A-26403953C42B}"/>
              </a:ext>
            </a:extLst>
          </p:cNvPr>
          <p:cNvSpPr>
            <a:spLocks noGrp="1"/>
          </p:cNvSpPr>
          <p:nvPr>
            <p:ph type="sldNum" sz="quarter" idx="5"/>
          </p:nvPr>
        </p:nvSpPr>
        <p:spPr/>
        <p:txBody>
          <a:bodyPr/>
          <a:lstStyle/>
          <a:p>
            <a:fld id="{ED64DC7E-EA65-DF4F-81AD-54ABB7DDE8A9}" type="slidenum">
              <a:rPr lang="en-US" smtClean="0"/>
              <a:t>22</a:t>
            </a:fld>
            <a:endParaRPr lang="en-US"/>
          </a:p>
        </p:txBody>
      </p:sp>
    </p:spTree>
    <p:extLst>
      <p:ext uri="{BB962C8B-B14F-4D97-AF65-F5344CB8AC3E}">
        <p14:creationId xmlns:p14="http://schemas.microsoft.com/office/powerpoint/2010/main" val="2807713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emf"/><Relationship Id="rId4" Type="http://schemas.openxmlformats.org/officeDocument/2006/relationships/image" Target="../media/image5.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hyperlink" Target="https://support.microsoft.com/en-us/office/video-import-a-chart-f03bf006-3d66-4fad-8adc-9e7919161b05" TargetMode="External"/><Relationship Id="rId7" Type="http://schemas.openxmlformats.org/officeDocument/2006/relationships/image" Target="../media/image11.emf"/><Relationship Id="rId2" Type="http://schemas.openxmlformats.org/officeDocument/2006/relationships/hyperlink" Target="https://support.microsoft.com/en-us/office/insert-and-update-excel-data-in-powerpoint-0690708a-5ce6-41b4-923f-11d57554138d" TargetMode="External"/><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hyperlink" Target="https://support.microsoft.com/en-us/office/everything-you-need-to-know-to-write-effective-alt-text-df98f884-ca3d-456c-807b-1a1fa82f5dc2" TargetMode="External"/><Relationship Id="rId10" Type="http://schemas.openxmlformats.org/officeDocument/2006/relationships/image" Target="../media/image1.png"/><Relationship Id="rId4" Type="http://schemas.openxmlformats.org/officeDocument/2006/relationships/hyperlink" Target="https://support.microsoft.com/en-us/office/use-charts-and-graphs-in-your-presentation-c74616f1-a5b2-4a37-8695-fbcc043bf526" TargetMode="External"/><Relationship Id="rId9" Type="http://schemas.openxmlformats.org/officeDocument/2006/relationships/image" Target="../media/image1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vy Cov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1AB738-2B32-1E5F-DC31-B1B1456C4782}"/>
              </a:ext>
              <a:ext uri="{C183D7F6-B498-43B3-948B-1728B52AA6E4}">
                <adec:decorative xmlns:adec="http://schemas.microsoft.com/office/drawing/2017/decorative" val="1"/>
              </a:ext>
            </a:extLst>
          </p:cNvPr>
          <p:cNvSpPr/>
          <p:nvPr userDrawn="1"/>
        </p:nvSpPr>
        <p:spPr>
          <a:xfrm>
            <a:off x="-1" y="0"/>
            <a:ext cx="800586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3F4E4-6875-4E2C-69E9-67E408867F76}"/>
              </a:ext>
            </a:extLst>
          </p:cNvPr>
          <p:cNvSpPr>
            <a:spLocks noGrp="1"/>
          </p:cNvSpPr>
          <p:nvPr>
            <p:ph type="ctrTitle"/>
          </p:nvPr>
        </p:nvSpPr>
        <p:spPr>
          <a:xfrm>
            <a:off x="860809" y="793603"/>
            <a:ext cx="6765890" cy="1793849"/>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DD9F05F-03D8-12EB-CA8F-AE3C59B3A37E}"/>
              </a:ext>
            </a:extLst>
          </p:cNvPr>
          <p:cNvSpPr>
            <a:spLocks noGrp="1"/>
          </p:cNvSpPr>
          <p:nvPr>
            <p:ph type="subTitle" idx="1" hasCustomPrompt="1"/>
          </p:nvPr>
        </p:nvSpPr>
        <p:spPr>
          <a:xfrm>
            <a:off x="860809" y="2933579"/>
            <a:ext cx="6765890" cy="437427"/>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 Learning Series</a:t>
            </a:r>
          </a:p>
        </p:txBody>
      </p:sp>
      <p:sp>
        <p:nvSpPr>
          <p:cNvPr id="7" name="Text Placeholder 5">
            <a:extLst>
              <a:ext uri="{FF2B5EF4-FFF2-40B4-BE49-F238E27FC236}">
                <a16:creationId xmlns:a16="http://schemas.microsoft.com/office/drawing/2014/main" id="{9238FC08-AA2C-75DF-C504-FFEE832C4F7F}"/>
              </a:ext>
            </a:extLst>
          </p:cNvPr>
          <p:cNvSpPr>
            <a:spLocks noGrp="1"/>
          </p:cNvSpPr>
          <p:nvPr>
            <p:ph type="body" sz="quarter" idx="11" hasCustomPrompt="1"/>
          </p:nvPr>
        </p:nvSpPr>
        <p:spPr>
          <a:xfrm>
            <a:off x="860425" y="4094926"/>
            <a:ext cx="5810250" cy="369708"/>
          </a:xfrm>
        </p:spPr>
        <p:txBody>
          <a:bodyPr>
            <a:normAutofit/>
          </a:bodyPr>
          <a:lstStyle>
            <a:lvl1pPr marL="0" indent="0">
              <a:buNone/>
              <a:defRPr sz="2000">
                <a:solidFill>
                  <a:schemeClr val="bg1"/>
                </a:solidFill>
              </a:defRPr>
            </a:lvl1pPr>
          </a:lstStyle>
          <a:p>
            <a:pPr lvl="0"/>
            <a:r>
              <a:rPr lang="en-US"/>
              <a:t>Presenter Name</a:t>
            </a:r>
          </a:p>
        </p:txBody>
      </p:sp>
      <p:sp>
        <p:nvSpPr>
          <p:cNvPr id="8" name="Text Placeholder 5">
            <a:extLst>
              <a:ext uri="{FF2B5EF4-FFF2-40B4-BE49-F238E27FC236}">
                <a16:creationId xmlns:a16="http://schemas.microsoft.com/office/drawing/2014/main" id="{770A61A1-BA72-E227-1532-DB05BC64777F}"/>
              </a:ext>
            </a:extLst>
          </p:cNvPr>
          <p:cNvSpPr>
            <a:spLocks noGrp="1"/>
          </p:cNvSpPr>
          <p:nvPr>
            <p:ph type="body" sz="quarter" idx="12" hasCustomPrompt="1"/>
          </p:nvPr>
        </p:nvSpPr>
        <p:spPr>
          <a:xfrm>
            <a:off x="860425" y="4688692"/>
            <a:ext cx="5810250" cy="369708"/>
          </a:xfrm>
        </p:spPr>
        <p:txBody>
          <a:bodyPr>
            <a:normAutofit/>
          </a:bodyPr>
          <a:lstStyle>
            <a:lvl1pPr marL="0" indent="0">
              <a:buNone/>
              <a:defRPr sz="2000">
                <a:solidFill>
                  <a:schemeClr val="bg1"/>
                </a:solidFill>
              </a:defRPr>
            </a:lvl1pPr>
          </a:lstStyle>
          <a:p>
            <a:pPr lvl="0"/>
            <a:r>
              <a:rPr lang="en-US"/>
              <a:t>Date</a:t>
            </a:r>
          </a:p>
        </p:txBody>
      </p:sp>
      <p:sp>
        <p:nvSpPr>
          <p:cNvPr id="4" name="Picture Placeholder 11">
            <a:extLst>
              <a:ext uri="{FF2B5EF4-FFF2-40B4-BE49-F238E27FC236}">
                <a16:creationId xmlns:a16="http://schemas.microsoft.com/office/drawing/2014/main" id="{A961780D-6278-0C77-ACA1-CF045A1D1898}"/>
              </a:ext>
            </a:extLst>
          </p:cNvPr>
          <p:cNvSpPr>
            <a:spLocks noGrp="1"/>
          </p:cNvSpPr>
          <p:nvPr>
            <p:ph type="pic" sz="quarter" idx="10"/>
          </p:nvPr>
        </p:nvSpPr>
        <p:spPr>
          <a:xfrm>
            <a:off x="8108950" y="0"/>
            <a:ext cx="4083050" cy="6858000"/>
          </a:xfrm>
        </p:spPr>
        <p:txBody>
          <a:bodyPr/>
          <a:lstStyle/>
          <a:p>
            <a:r>
              <a:rPr lang="en-US"/>
              <a:t>Click icon to add picture</a:t>
            </a:r>
          </a:p>
        </p:txBody>
      </p:sp>
    </p:spTree>
    <p:custDataLst>
      <p:tags r:id="rId1"/>
    </p:custDataLst>
    <p:extLst>
      <p:ext uri="{BB962C8B-B14F-4D97-AF65-F5344CB8AC3E}">
        <p14:creationId xmlns:p14="http://schemas.microsoft.com/office/powerpoint/2010/main" val="1070917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8" name="Title 5">
            <a:extLst>
              <a:ext uri="{FF2B5EF4-FFF2-40B4-BE49-F238E27FC236}">
                <a16:creationId xmlns:a16="http://schemas.microsoft.com/office/drawing/2014/main" id="{8A9F4330-D9E2-7FAF-7571-6E1AEEA10E00}"/>
              </a:ext>
            </a:extLst>
          </p:cNvPr>
          <p:cNvSpPr>
            <a:spLocks noGrp="1"/>
          </p:cNvSpPr>
          <p:nvPr userDrawn="1"/>
        </p:nvSpPr>
        <p:spPr>
          <a:xfrm>
            <a:off x="838200" y="604433"/>
            <a:ext cx="9964119" cy="70517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b="1" i="0">
                <a:latin typeface="Franklin Gothic Demi" panose="020B0603020102020204" pitchFamily="34" charset="0"/>
              </a:rPr>
              <a:t>Presentation Guidelines</a:t>
            </a:r>
          </a:p>
        </p:txBody>
      </p:sp>
      <p:sp>
        <p:nvSpPr>
          <p:cNvPr id="17" name="Content Placeholder 6">
            <a:extLst>
              <a:ext uri="{FF2B5EF4-FFF2-40B4-BE49-F238E27FC236}">
                <a16:creationId xmlns:a16="http://schemas.microsoft.com/office/drawing/2014/main" id="{30DC3A1E-C9AF-50F0-6BFC-F86C10D0BE8F}"/>
              </a:ext>
            </a:extLst>
          </p:cNvPr>
          <p:cNvSpPr>
            <a:spLocks noGrp="1"/>
          </p:cNvSpPr>
          <p:nvPr userDrawn="1"/>
        </p:nvSpPr>
        <p:spPr>
          <a:xfrm>
            <a:off x="838200" y="1526906"/>
            <a:ext cx="8600268" cy="420289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i="0">
                <a:solidFill>
                  <a:schemeClr val="accent1"/>
                </a:solidFill>
                <a:latin typeface="Franklin Gothic Book" panose="020B0503020102020204" pitchFamily="34" charset="0"/>
              </a:rPr>
              <a:t>Slide structure:</a:t>
            </a:r>
          </a:p>
          <a:p>
            <a:pPr marL="228600" marR="0" lvl="0" indent="-228600" algn="l" defTabSz="914400" rtl="0" eaLnBrk="1" fontAlgn="auto" latinLnBrk="0" hangingPunct="1">
              <a:lnSpc>
                <a:spcPct val="100000"/>
              </a:lnSpc>
              <a:spcBef>
                <a:spcPts val="1000"/>
              </a:spcBef>
              <a:spcAft>
                <a:spcPts val="600"/>
              </a:spcAft>
              <a:buClr>
                <a:schemeClr val="accent1"/>
              </a:buClr>
              <a:buSzTx/>
              <a:buFont typeface="Arial" panose="020B0604020202020204" pitchFamily="34" charset="0"/>
              <a:buChar char="•"/>
              <a:tabLst/>
              <a:defRPr/>
            </a:pPr>
            <a:r>
              <a:rPr lang="en-US" sz="2800" b="0" i="0">
                <a:latin typeface="Franklin Gothic Book" panose="020B0503020102020204" pitchFamily="34" charset="0"/>
              </a:rPr>
              <a:t>Include slide numbers for easy navigation.</a:t>
            </a:r>
          </a:p>
          <a:p>
            <a:r>
              <a:rPr lang="en-US" sz="2800" b="0" i="0">
                <a:latin typeface="Franklin Gothic Book" panose="020B0503020102020204" pitchFamily="34" charset="0"/>
              </a:rPr>
              <a:t>Use the 5-5-5 Rule:</a:t>
            </a:r>
          </a:p>
          <a:p>
            <a:pPr lvl="1"/>
            <a:r>
              <a:rPr lang="en-US" sz="2800" b="0" i="0">
                <a:solidFill>
                  <a:srgbClr val="000000"/>
                </a:solidFill>
                <a:effectLst/>
                <a:latin typeface="Franklin Gothic Book" panose="020B0503020102020204" pitchFamily="34" charset="0"/>
              </a:rPr>
              <a:t>5 words per line 	</a:t>
            </a:r>
          </a:p>
          <a:p>
            <a:pPr lvl="1"/>
            <a:r>
              <a:rPr lang="en-US" sz="2800" b="0" i="0">
                <a:solidFill>
                  <a:srgbClr val="000000"/>
                </a:solidFill>
                <a:effectLst/>
                <a:latin typeface="Franklin Gothic Book" panose="020B0503020102020204" pitchFamily="34" charset="0"/>
              </a:rPr>
              <a:t>5 lines per slide </a:t>
            </a:r>
          </a:p>
          <a:p>
            <a:pPr lvl="1"/>
            <a:r>
              <a:rPr lang="en-US" sz="2800" b="0" i="0">
                <a:solidFill>
                  <a:srgbClr val="000000"/>
                </a:solidFill>
                <a:effectLst/>
                <a:latin typeface="Franklin Gothic Book" panose="020B0503020102020204" pitchFamily="34" charset="0"/>
              </a:rPr>
              <a:t>5 text-heavy slides in a row </a:t>
            </a:r>
            <a:endParaRPr lang="en-US" sz="2800" b="0" i="0">
              <a:latin typeface="Franklin Gothic Book" panose="020B0503020102020204" pitchFamily="34" charset="0"/>
            </a:endParaRPr>
          </a:p>
        </p:txBody>
      </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519" y="6283085"/>
            <a:ext cx="1580732" cy="438390"/>
          </a:xfrm>
          <a:prstGeom prst="rect">
            <a:avLst/>
          </a:prstGeom>
        </p:spPr>
      </p:pic>
    </p:spTree>
    <p:extLst>
      <p:ext uri="{BB962C8B-B14F-4D97-AF65-F5344CB8AC3E}">
        <p14:creationId xmlns:p14="http://schemas.microsoft.com/office/powerpoint/2010/main" val="564722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8" name="Title 5">
            <a:extLst>
              <a:ext uri="{FF2B5EF4-FFF2-40B4-BE49-F238E27FC236}">
                <a16:creationId xmlns:a16="http://schemas.microsoft.com/office/drawing/2014/main" id="{8A9F4330-D9E2-7FAF-7571-6E1AEEA10E00}"/>
              </a:ext>
            </a:extLst>
          </p:cNvPr>
          <p:cNvSpPr>
            <a:spLocks noGrp="1"/>
          </p:cNvSpPr>
          <p:nvPr userDrawn="1"/>
        </p:nvSpPr>
        <p:spPr>
          <a:xfrm>
            <a:off x="838200" y="604433"/>
            <a:ext cx="9964119" cy="70517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b="1" i="0">
                <a:latin typeface="Franklin Gothic Demi" panose="020B0603020102020204" pitchFamily="34" charset="0"/>
              </a:rPr>
              <a:t>Presentation Guidelines</a:t>
            </a:r>
          </a:p>
        </p:txBody>
      </p:sp>
      <p:sp>
        <p:nvSpPr>
          <p:cNvPr id="19" name="Content Placeholder 6">
            <a:extLst>
              <a:ext uri="{FF2B5EF4-FFF2-40B4-BE49-F238E27FC236}">
                <a16:creationId xmlns:a16="http://schemas.microsoft.com/office/drawing/2014/main" id="{30DC3A1E-C9AF-50F0-6BFC-F86C10D0BE8F}"/>
              </a:ext>
            </a:extLst>
          </p:cNvPr>
          <p:cNvSpPr>
            <a:spLocks noGrp="1"/>
          </p:cNvSpPr>
          <p:nvPr userDrawn="1"/>
        </p:nvSpPr>
        <p:spPr>
          <a:xfrm>
            <a:off x="838201" y="1526906"/>
            <a:ext cx="7162799" cy="420289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1"/>
                </a:solidFill>
                <a:latin typeface="Franklin Gothic Book" panose="020B0503020102020204" pitchFamily="34" charset="0"/>
              </a:rPr>
              <a:t>Layout and design:</a:t>
            </a:r>
          </a:p>
          <a:p>
            <a:r>
              <a:rPr lang="en-US">
                <a:latin typeface="Franklin Gothic Book" panose="020B0503020102020204" pitchFamily="34" charset="0"/>
              </a:rPr>
              <a:t>Give content room to breathe by leaving ample space around text and visuals.</a:t>
            </a:r>
          </a:p>
          <a:p>
            <a:r>
              <a:rPr lang="en-US">
                <a:latin typeface="Franklin Gothic Book" panose="020B0503020102020204" pitchFamily="34" charset="0"/>
              </a:rPr>
              <a:t>Maintain consistent margins on all slides </a:t>
            </a:r>
            <a:br>
              <a:rPr lang="en-US">
                <a:latin typeface="Franklin Gothic Book" panose="020B0503020102020204" pitchFamily="34" charset="0"/>
              </a:rPr>
            </a:br>
            <a:r>
              <a:rPr lang="en-US">
                <a:latin typeface="Franklin Gothic Book" panose="020B0503020102020204" pitchFamily="34" charset="0"/>
              </a:rPr>
              <a:t>to create a uniform appearance. </a:t>
            </a:r>
          </a:p>
          <a:p>
            <a:r>
              <a:rPr lang="en-US">
                <a:latin typeface="Franklin Gothic Book" panose="020B0503020102020204" pitchFamily="34" charset="0"/>
              </a:rPr>
              <a:t>Use bullet points instead of long paragraphs.</a:t>
            </a:r>
          </a:p>
          <a:p>
            <a:pPr marL="228600" marR="0" lvl="0" indent="-228600" algn="l" defTabSz="914400" rtl="0" eaLnBrk="1" fontAlgn="auto" latinLnBrk="0" hangingPunct="1">
              <a:lnSpc>
                <a:spcPct val="100000"/>
              </a:lnSpc>
              <a:spcBef>
                <a:spcPts val="1000"/>
              </a:spcBef>
              <a:spcAft>
                <a:spcPts val="600"/>
              </a:spcAft>
              <a:buClr>
                <a:schemeClr val="accent1"/>
              </a:buClr>
              <a:buSzTx/>
              <a:buFont typeface="Arial" panose="020B0604020202020204" pitchFamily="34" charset="0"/>
              <a:buChar char="•"/>
              <a:tabLst/>
              <a:defRPr/>
            </a:pPr>
            <a:r>
              <a:rPr lang="en-US" sz="2800" b="0" i="0">
                <a:latin typeface="Franklin Gothic Book" panose="020B0503020102020204" pitchFamily="34" charset="0"/>
              </a:rPr>
              <a:t>Decrease line length for better readability.</a:t>
            </a:r>
          </a:p>
          <a:p>
            <a:endParaRPr lang="en-US">
              <a:latin typeface="Franklin Gothic Book" panose="020B0503020102020204" pitchFamily="34" charset="0"/>
            </a:endParaRPr>
          </a:p>
        </p:txBody>
      </p:sp>
      <p:grpSp>
        <p:nvGrpSpPr>
          <p:cNvPr id="5" name="Group 4">
            <a:extLst>
              <a:ext uri="{FF2B5EF4-FFF2-40B4-BE49-F238E27FC236}">
                <a16:creationId xmlns:a16="http://schemas.microsoft.com/office/drawing/2014/main" id="{E0132DF4-BF48-3AE5-CF62-95EADA046B9A}"/>
              </a:ext>
            </a:extLst>
          </p:cNvPr>
          <p:cNvGrpSpPr/>
          <p:nvPr userDrawn="1"/>
        </p:nvGrpSpPr>
        <p:grpSpPr>
          <a:xfrm>
            <a:off x="7934040" y="1380329"/>
            <a:ext cx="3475177" cy="2004120"/>
            <a:chOff x="7934040" y="1380329"/>
            <a:chExt cx="3475177" cy="2004120"/>
          </a:xfrm>
        </p:grpSpPr>
        <p:sp>
          <p:nvSpPr>
            <p:cNvPr id="2" name="Rectangle 1">
              <a:extLst>
                <a:ext uri="{FF2B5EF4-FFF2-40B4-BE49-F238E27FC236}">
                  <a16:creationId xmlns:a16="http://schemas.microsoft.com/office/drawing/2014/main" id="{43981CDC-8930-5510-6B5E-8EA70C181D3E}"/>
                </a:ext>
              </a:extLst>
            </p:cNvPr>
            <p:cNvSpPr/>
            <p:nvPr userDrawn="1"/>
          </p:nvSpPr>
          <p:spPr>
            <a:xfrm>
              <a:off x="8138229" y="1526906"/>
              <a:ext cx="3270988" cy="185754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3CC95CD-5C7A-8C73-88AB-D9AAB2BE7819}"/>
                </a:ext>
              </a:extLst>
            </p:cNvPr>
            <p:cNvSpPr txBox="1"/>
            <p:nvPr userDrawn="1"/>
          </p:nvSpPr>
          <p:spPr>
            <a:xfrm>
              <a:off x="8138229" y="1591131"/>
              <a:ext cx="3097726" cy="707886"/>
            </a:xfrm>
            <a:prstGeom prst="rect">
              <a:avLst/>
            </a:prstGeom>
            <a:noFill/>
          </p:spPr>
          <p:txBody>
            <a:bodyPr wrap="square" rtlCol="0">
              <a:spAutoFit/>
            </a:bodyPr>
            <a:lstStyle/>
            <a:p>
              <a:r>
                <a:rPr lang="en-US" sz="2000">
                  <a:latin typeface="Franklin Gothic Book" panose="020B0503020102020204" pitchFamily="34" charset="0"/>
                </a:rPr>
                <a:t>The Importance of White Space</a:t>
              </a:r>
            </a:p>
          </p:txBody>
        </p:sp>
        <p:pic>
          <p:nvPicPr>
            <p:cNvPr id="13" name="Picture 12">
              <a:extLst>
                <a:ext uri="{FF2B5EF4-FFF2-40B4-BE49-F238E27FC236}">
                  <a16:creationId xmlns:a16="http://schemas.microsoft.com/office/drawing/2014/main" id="{C699E0FA-3865-7EFB-34AC-867E64000FBB}"/>
                </a:ext>
              </a:extLst>
            </p:cNvPr>
            <p:cNvPicPr>
              <a:picLocks noChangeAspect="1"/>
            </p:cNvPicPr>
            <p:nvPr userDrawn="1"/>
          </p:nvPicPr>
          <p:blipFill>
            <a:blip r:embed="rId2"/>
            <a:stretch>
              <a:fillRect/>
            </a:stretch>
          </p:blipFill>
          <p:spPr>
            <a:xfrm>
              <a:off x="7934040" y="1380329"/>
              <a:ext cx="353868" cy="353868"/>
            </a:xfrm>
            <a:prstGeom prst="rect">
              <a:avLst/>
            </a:prstGeom>
          </p:spPr>
        </p:pic>
        <p:pic>
          <p:nvPicPr>
            <p:cNvPr id="17" name="Picture 16">
              <a:extLst>
                <a:ext uri="{FF2B5EF4-FFF2-40B4-BE49-F238E27FC236}">
                  <a16:creationId xmlns:a16="http://schemas.microsoft.com/office/drawing/2014/main" id="{F7EC8638-FF59-0D0E-9FD9-6F33DAE8756D}"/>
                </a:ext>
              </a:extLst>
            </p:cNvPr>
            <p:cNvPicPr>
              <a:picLocks noChangeAspect="1"/>
            </p:cNvPicPr>
            <p:nvPr userDrawn="1"/>
          </p:nvPicPr>
          <p:blipFill>
            <a:blip r:embed="rId3"/>
            <a:stretch>
              <a:fillRect/>
            </a:stretch>
          </p:blipFill>
          <p:spPr>
            <a:xfrm>
              <a:off x="8256073" y="2386171"/>
              <a:ext cx="3097726" cy="660400"/>
            </a:xfrm>
            <a:prstGeom prst="rect">
              <a:avLst/>
            </a:prstGeom>
          </p:spPr>
        </p:pic>
      </p:grpSp>
      <p:grpSp>
        <p:nvGrpSpPr>
          <p:cNvPr id="10" name="Group 9">
            <a:extLst>
              <a:ext uri="{FF2B5EF4-FFF2-40B4-BE49-F238E27FC236}">
                <a16:creationId xmlns:a16="http://schemas.microsoft.com/office/drawing/2014/main" id="{FDEDB061-DDF7-BB4B-4B49-3FFFFDB0B92B}"/>
              </a:ext>
            </a:extLst>
          </p:cNvPr>
          <p:cNvGrpSpPr/>
          <p:nvPr userDrawn="1"/>
        </p:nvGrpSpPr>
        <p:grpSpPr>
          <a:xfrm>
            <a:off x="7934040" y="3533968"/>
            <a:ext cx="3475177" cy="1984081"/>
            <a:chOff x="7934040" y="3533968"/>
            <a:chExt cx="3475177" cy="1984081"/>
          </a:xfrm>
        </p:grpSpPr>
        <p:sp>
          <p:nvSpPr>
            <p:cNvPr id="3" name="Rectangle 2">
              <a:extLst>
                <a:ext uri="{FF2B5EF4-FFF2-40B4-BE49-F238E27FC236}">
                  <a16:creationId xmlns:a16="http://schemas.microsoft.com/office/drawing/2014/main" id="{A56FD866-4A65-1518-4F92-344739A03281}"/>
                </a:ext>
              </a:extLst>
            </p:cNvPr>
            <p:cNvSpPr/>
            <p:nvPr userDrawn="1"/>
          </p:nvSpPr>
          <p:spPr>
            <a:xfrm>
              <a:off x="8138229" y="3660506"/>
              <a:ext cx="3270988" cy="185754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2098A76-F727-2985-C815-F25B2B87FFE9}"/>
                </a:ext>
              </a:extLst>
            </p:cNvPr>
            <p:cNvSpPr txBox="1"/>
            <p:nvPr userDrawn="1"/>
          </p:nvSpPr>
          <p:spPr>
            <a:xfrm>
              <a:off x="8271164" y="3804788"/>
              <a:ext cx="2161309" cy="584775"/>
            </a:xfrm>
            <a:prstGeom prst="rect">
              <a:avLst/>
            </a:prstGeom>
            <a:noFill/>
          </p:spPr>
          <p:txBody>
            <a:bodyPr wrap="square" rtlCol="0">
              <a:spAutoFit/>
            </a:bodyPr>
            <a:lstStyle/>
            <a:p>
              <a:r>
                <a:rPr lang="en-US" sz="1600">
                  <a:latin typeface="Franklin Gothic Book" panose="020B0503020102020204" pitchFamily="34" charset="0"/>
                </a:rPr>
                <a:t>The Importance of White Space</a:t>
              </a:r>
            </a:p>
          </p:txBody>
        </p:sp>
        <p:pic>
          <p:nvPicPr>
            <p:cNvPr id="12" name="Picture 11">
              <a:extLst>
                <a:ext uri="{FF2B5EF4-FFF2-40B4-BE49-F238E27FC236}">
                  <a16:creationId xmlns:a16="http://schemas.microsoft.com/office/drawing/2014/main" id="{669FBC96-820D-957B-D0A1-1483247B10C6}"/>
                </a:ext>
              </a:extLst>
            </p:cNvPr>
            <p:cNvPicPr>
              <a:picLocks noChangeAspect="1"/>
            </p:cNvPicPr>
            <p:nvPr userDrawn="1"/>
          </p:nvPicPr>
          <p:blipFill>
            <a:blip r:embed="rId4"/>
            <a:stretch>
              <a:fillRect/>
            </a:stretch>
          </p:blipFill>
          <p:spPr>
            <a:xfrm>
              <a:off x="7934040" y="3533968"/>
              <a:ext cx="399790" cy="353868"/>
            </a:xfrm>
            <a:prstGeom prst="rect">
              <a:avLst/>
            </a:prstGeom>
          </p:spPr>
        </p:pic>
        <p:pic>
          <p:nvPicPr>
            <p:cNvPr id="20" name="Picture 19">
              <a:extLst>
                <a:ext uri="{FF2B5EF4-FFF2-40B4-BE49-F238E27FC236}">
                  <a16:creationId xmlns:a16="http://schemas.microsoft.com/office/drawing/2014/main" id="{A8BC4FF2-3F94-7E44-D876-4F1C174482F8}"/>
                </a:ext>
              </a:extLst>
            </p:cNvPr>
            <p:cNvPicPr>
              <a:picLocks noChangeAspect="1"/>
            </p:cNvPicPr>
            <p:nvPr userDrawn="1"/>
          </p:nvPicPr>
          <p:blipFill>
            <a:blip r:embed="rId5"/>
            <a:stretch>
              <a:fillRect/>
            </a:stretch>
          </p:blipFill>
          <p:spPr>
            <a:xfrm>
              <a:off x="8394369" y="4438492"/>
              <a:ext cx="2336800" cy="838200"/>
            </a:xfrm>
            <a:prstGeom prst="rect">
              <a:avLst/>
            </a:prstGeom>
          </p:spPr>
        </p:pic>
      </p:gr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549519" y="6283085"/>
            <a:ext cx="1580732" cy="438390"/>
          </a:xfrm>
          <a:prstGeom prst="rect">
            <a:avLst/>
          </a:prstGeom>
        </p:spPr>
      </p:pic>
    </p:spTree>
    <p:extLst>
      <p:ext uri="{BB962C8B-B14F-4D97-AF65-F5344CB8AC3E}">
        <p14:creationId xmlns:p14="http://schemas.microsoft.com/office/powerpoint/2010/main" val="2932657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8" name="Title 5">
            <a:extLst>
              <a:ext uri="{FF2B5EF4-FFF2-40B4-BE49-F238E27FC236}">
                <a16:creationId xmlns:a16="http://schemas.microsoft.com/office/drawing/2014/main" id="{8A9F4330-D9E2-7FAF-7571-6E1AEEA10E00}"/>
              </a:ext>
            </a:extLst>
          </p:cNvPr>
          <p:cNvSpPr>
            <a:spLocks noGrp="1"/>
          </p:cNvSpPr>
          <p:nvPr userDrawn="1"/>
        </p:nvSpPr>
        <p:spPr>
          <a:xfrm>
            <a:off x="838200" y="604433"/>
            <a:ext cx="9964119" cy="70517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b="1" i="0">
                <a:latin typeface="Franklin Gothic Demi" panose="020B0603020102020204" pitchFamily="34" charset="0"/>
              </a:rPr>
              <a:t>Presentation Guidelines</a:t>
            </a:r>
          </a:p>
        </p:txBody>
      </p:sp>
      <p:sp>
        <p:nvSpPr>
          <p:cNvPr id="2" name="Content Placeholder 6">
            <a:extLst>
              <a:ext uri="{FF2B5EF4-FFF2-40B4-BE49-F238E27FC236}">
                <a16:creationId xmlns:a16="http://schemas.microsoft.com/office/drawing/2014/main" id="{30DC3A1E-C9AF-50F0-6BFC-F86C10D0BE8F}"/>
              </a:ext>
            </a:extLst>
          </p:cNvPr>
          <p:cNvSpPr>
            <a:spLocks noGrp="1"/>
          </p:cNvSpPr>
          <p:nvPr userDrawn="1"/>
        </p:nvSpPr>
        <p:spPr>
          <a:xfrm>
            <a:off x="838201" y="1511406"/>
            <a:ext cx="5650798" cy="396780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i="0">
                <a:solidFill>
                  <a:schemeClr val="accent1"/>
                </a:solidFill>
                <a:latin typeface="Franklin Gothic Book" panose="020B0503020102020204" pitchFamily="34" charset="0"/>
              </a:rPr>
              <a:t>Add alt text for accessibility:</a:t>
            </a:r>
          </a:p>
          <a:p>
            <a:r>
              <a:rPr lang="en-US" sz="2800" b="0" i="0">
                <a:latin typeface="Franklin Gothic Book" panose="020B0503020102020204" pitchFamily="34" charset="0"/>
              </a:rPr>
              <a:t>Add descriptive alt text </a:t>
            </a:r>
            <a:br>
              <a:rPr lang="en-US" sz="2800" b="0" i="0">
                <a:latin typeface="Franklin Gothic Book" panose="020B0503020102020204" pitchFamily="34" charset="0"/>
              </a:rPr>
            </a:br>
            <a:r>
              <a:rPr lang="en-US" sz="2800" b="0" i="0">
                <a:latin typeface="Franklin Gothic Book" panose="020B0503020102020204" pitchFamily="34" charset="0"/>
              </a:rPr>
              <a:t>to images for screen reader users.</a:t>
            </a:r>
          </a:p>
          <a:p>
            <a:pPr marL="685800" marR="0" lvl="1" indent="-228600" algn="l" defTabSz="914400" rtl="0" eaLnBrk="1" fontAlgn="auto" latinLnBrk="0" hangingPunct="1">
              <a:lnSpc>
                <a:spcPct val="100000"/>
              </a:lnSpc>
              <a:spcBef>
                <a:spcPts val="1000"/>
              </a:spcBef>
              <a:spcAft>
                <a:spcPts val="600"/>
              </a:spcAft>
              <a:buClr>
                <a:schemeClr val="accent1"/>
              </a:buClr>
              <a:buSzTx/>
              <a:buFont typeface="Courier New" panose="02070309020205020404" pitchFamily="49" charset="0"/>
              <a:buChar char="o"/>
              <a:tabLst/>
              <a:defRPr/>
            </a:pPr>
            <a:r>
              <a:rPr lang="en-US" sz="2800" b="0" i="0">
                <a:latin typeface="Franklin Gothic Book" panose="020B0503020102020204" pitchFamily="34" charset="0"/>
              </a:rPr>
              <a:t>To add alt text, right click </a:t>
            </a:r>
            <a:br>
              <a:rPr lang="en-US" sz="2800" b="0" i="0">
                <a:latin typeface="Franklin Gothic Book" panose="020B0503020102020204" pitchFamily="34" charset="0"/>
              </a:rPr>
            </a:br>
            <a:r>
              <a:rPr lang="en-US" sz="2800" b="0" i="0">
                <a:latin typeface="Franklin Gothic Book" panose="020B0503020102020204" pitchFamily="34" charset="0"/>
              </a:rPr>
              <a:t>the image and select </a:t>
            </a:r>
            <a:br>
              <a:rPr lang="en-US" sz="2800" b="0" i="0">
                <a:latin typeface="Franklin Gothic Book" panose="020B0503020102020204" pitchFamily="34" charset="0"/>
              </a:rPr>
            </a:br>
            <a:r>
              <a:rPr lang="en-US" sz="2800" b="0" i="0">
                <a:latin typeface="Franklin Gothic Book" panose="020B0503020102020204" pitchFamily="34" charset="0"/>
              </a:rPr>
              <a:t>“View Alt Text.”</a:t>
            </a:r>
          </a:p>
          <a:p>
            <a:endParaRPr lang="en-US" sz="2800" b="0" i="0">
              <a:latin typeface="Franklin Gothic Book" panose="020B0503020102020204" pitchFamily="34" charset="0"/>
            </a:endParaRPr>
          </a:p>
        </p:txBody>
      </p:sp>
      <p:pic>
        <p:nvPicPr>
          <p:cNvPr id="14" name="Picture 13" descr="A person in a wheelchair holding a basketball&#10;&#10;Description automatically generated">
            <a:extLst>
              <a:ext uri="{FF2B5EF4-FFF2-40B4-BE49-F238E27FC236}">
                <a16:creationId xmlns:a16="http://schemas.microsoft.com/office/drawing/2014/main" id="{12E6A3D3-FF4A-9DAB-0D84-4CE7EAAE2637}"/>
              </a:ext>
            </a:extLst>
          </p:cNvPr>
          <p:cNvPicPr>
            <a:picLocks noChangeAspect="1"/>
          </p:cNvPicPr>
          <p:nvPr userDrawn="1"/>
        </p:nvPicPr>
        <p:blipFill>
          <a:blip r:embed="rId2"/>
          <a:stretch>
            <a:fillRect/>
          </a:stretch>
        </p:blipFill>
        <p:spPr>
          <a:xfrm>
            <a:off x="6487317" y="1327800"/>
            <a:ext cx="3493201" cy="2720739"/>
          </a:xfrm>
          <a:prstGeom prst="rect">
            <a:avLst/>
          </a:prstGeom>
        </p:spPr>
      </p:pic>
      <p:pic>
        <p:nvPicPr>
          <p:cNvPr id="13" name="Picture 12">
            <a:extLst>
              <a:ext uri="{FF2B5EF4-FFF2-40B4-BE49-F238E27FC236}">
                <a16:creationId xmlns:a16="http://schemas.microsoft.com/office/drawing/2014/main" id="{1EA263E4-AC43-EA21-0A46-C44EAF24B3BE}"/>
              </a:ext>
            </a:extLst>
          </p:cNvPr>
          <p:cNvPicPr>
            <a:picLocks noChangeAspect="1"/>
          </p:cNvPicPr>
          <p:nvPr userDrawn="1"/>
        </p:nvPicPr>
        <p:blipFill>
          <a:blip r:embed="rId3"/>
          <a:stretch>
            <a:fillRect/>
          </a:stretch>
        </p:blipFill>
        <p:spPr>
          <a:xfrm>
            <a:off x="9581598" y="1511406"/>
            <a:ext cx="2115984" cy="4271893"/>
          </a:xfrm>
          <a:prstGeom prst="rect">
            <a:avLst/>
          </a:prstGeom>
        </p:spPr>
      </p:pic>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549519" y="6283085"/>
            <a:ext cx="1580732" cy="438390"/>
          </a:xfrm>
          <a:prstGeom prst="rect">
            <a:avLst/>
          </a:prstGeom>
        </p:spPr>
      </p:pic>
    </p:spTree>
    <p:extLst>
      <p:ext uri="{BB962C8B-B14F-4D97-AF65-F5344CB8AC3E}">
        <p14:creationId xmlns:p14="http://schemas.microsoft.com/office/powerpoint/2010/main" val="1131739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8" name="Title 5">
            <a:extLst>
              <a:ext uri="{FF2B5EF4-FFF2-40B4-BE49-F238E27FC236}">
                <a16:creationId xmlns:a16="http://schemas.microsoft.com/office/drawing/2014/main" id="{8A9F4330-D9E2-7FAF-7571-6E1AEEA10E00}"/>
              </a:ext>
            </a:extLst>
          </p:cNvPr>
          <p:cNvSpPr>
            <a:spLocks noGrp="1"/>
          </p:cNvSpPr>
          <p:nvPr userDrawn="1"/>
        </p:nvSpPr>
        <p:spPr>
          <a:xfrm>
            <a:off x="838200" y="604433"/>
            <a:ext cx="9964119" cy="70517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b="1" i="0">
                <a:latin typeface="Franklin Gothic Demi" panose="020B0603020102020204" pitchFamily="34" charset="0"/>
              </a:rPr>
              <a:t>Presentation Guidelines</a:t>
            </a:r>
          </a:p>
        </p:txBody>
      </p:sp>
      <p:sp>
        <p:nvSpPr>
          <p:cNvPr id="2" name="Content Placeholder 6">
            <a:extLst>
              <a:ext uri="{FF2B5EF4-FFF2-40B4-BE49-F238E27FC236}">
                <a16:creationId xmlns:a16="http://schemas.microsoft.com/office/drawing/2014/main" id="{30DC3A1E-C9AF-50F0-6BFC-F86C10D0BE8F}"/>
              </a:ext>
            </a:extLst>
          </p:cNvPr>
          <p:cNvSpPr>
            <a:spLocks noGrp="1"/>
          </p:cNvSpPr>
          <p:nvPr userDrawn="1"/>
        </p:nvSpPr>
        <p:spPr>
          <a:xfrm>
            <a:off x="838200" y="1511406"/>
            <a:ext cx="5841274" cy="420289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i="0">
                <a:solidFill>
                  <a:schemeClr val="accent1"/>
                </a:solidFill>
                <a:latin typeface="Franklin Gothic Book" panose="020B0503020102020204" pitchFamily="34" charset="0"/>
              </a:rPr>
              <a:t>Writing alt text for accessibility</a:t>
            </a:r>
          </a:p>
          <a:p>
            <a:r>
              <a:rPr lang="en-US">
                <a:solidFill>
                  <a:schemeClr val="tx1"/>
                </a:solidFill>
                <a:effectLst/>
                <a:latin typeface="Franklin Gothic Book" panose="020B0503020102020204" pitchFamily="34" charset="0"/>
              </a:rPr>
              <a:t>Be concise.</a:t>
            </a:r>
          </a:p>
          <a:p>
            <a:r>
              <a:rPr lang="en-US">
                <a:solidFill>
                  <a:schemeClr val="tx1"/>
                </a:solidFill>
                <a:effectLst/>
                <a:latin typeface="Franklin Gothic Book" panose="020B0503020102020204" pitchFamily="34" charset="0"/>
              </a:rPr>
              <a:t>Describe the action or relevance.</a:t>
            </a:r>
          </a:p>
          <a:p>
            <a:r>
              <a:rPr lang="en-US">
                <a:solidFill>
                  <a:schemeClr val="tx1"/>
                </a:solidFill>
                <a:effectLst/>
                <a:latin typeface="Franklin Gothic Book" panose="020B0503020102020204" pitchFamily="34" charset="0"/>
              </a:rPr>
              <a:t>Use race, ethnicity, gender, or age detail with intention and care.</a:t>
            </a:r>
          </a:p>
          <a:p>
            <a:r>
              <a:rPr lang="en-US">
                <a:solidFill>
                  <a:schemeClr val="tx1"/>
                </a:solidFill>
                <a:effectLst/>
                <a:latin typeface="Franklin Gothic Book" panose="020B0503020102020204" pitchFamily="34" charset="0"/>
              </a:rPr>
              <a:t>Don’t forget punctuation.</a:t>
            </a:r>
          </a:p>
        </p:txBody>
      </p:sp>
      <p:pic>
        <p:nvPicPr>
          <p:cNvPr id="6" name="Picture 5" descr="A person in a wheelchair holding a basketball&#10;&#10;Description automatically generated">
            <a:extLst>
              <a:ext uri="{FF2B5EF4-FFF2-40B4-BE49-F238E27FC236}">
                <a16:creationId xmlns:a16="http://schemas.microsoft.com/office/drawing/2014/main" id="{F42EDFDC-17AB-B921-0CA1-DAC2CAC5C1FE}"/>
              </a:ext>
            </a:extLst>
          </p:cNvPr>
          <p:cNvPicPr>
            <a:picLocks noChangeAspect="1"/>
          </p:cNvPicPr>
          <p:nvPr userDrawn="1"/>
        </p:nvPicPr>
        <p:blipFill>
          <a:blip r:embed="rId2"/>
          <a:stretch>
            <a:fillRect/>
          </a:stretch>
        </p:blipFill>
        <p:spPr>
          <a:xfrm>
            <a:off x="6487317" y="1327800"/>
            <a:ext cx="3493201" cy="2720739"/>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958A0C25-9068-89EA-850D-A4780D808D56}"/>
              </a:ext>
            </a:extLst>
          </p:cNvPr>
          <p:cNvPicPr>
            <a:picLocks noChangeAspect="1"/>
          </p:cNvPicPr>
          <p:nvPr userDrawn="1"/>
        </p:nvPicPr>
        <p:blipFill rotWithShape="1">
          <a:blip r:embed="rId3"/>
          <a:srcRect l="68011" t="1626" r="511" b="65154"/>
          <a:stretch/>
        </p:blipFill>
        <p:spPr>
          <a:xfrm>
            <a:off x="9455981" y="3429000"/>
            <a:ext cx="2377440" cy="2534194"/>
          </a:xfrm>
          <a:prstGeom prst="rect">
            <a:avLst/>
          </a:prstGeom>
          <a:ln w="44450">
            <a:solidFill>
              <a:schemeClr val="bg1"/>
            </a:solidFill>
          </a:ln>
        </p:spPr>
      </p:pic>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549519" y="6283085"/>
            <a:ext cx="1580732" cy="438390"/>
          </a:xfrm>
          <a:prstGeom prst="rect">
            <a:avLst/>
          </a:prstGeom>
        </p:spPr>
      </p:pic>
    </p:spTree>
    <p:extLst>
      <p:ext uri="{BB962C8B-B14F-4D97-AF65-F5344CB8AC3E}">
        <p14:creationId xmlns:p14="http://schemas.microsoft.com/office/powerpoint/2010/main" val="549696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8" name="Title 5">
            <a:extLst>
              <a:ext uri="{FF2B5EF4-FFF2-40B4-BE49-F238E27FC236}">
                <a16:creationId xmlns:a16="http://schemas.microsoft.com/office/drawing/2014/main" id="{8A9F4330-D9E2-7FAF-7571-6E1AEEA10E00}"/>
              </a:ext>
            </a:extLst>
          </p:cNvPr>
          <p:cNvSpPr>
            <a:spLocks noGrp="1"/>
          </p:cNvSpPr>
          <p:nvPr userDrawn="1"/>
        </p:nvSpPr>
        <p:spPr>
          <a:xfrm>
            <a:off x="838200" y="604433"/>
            <a:ext cx="9964119" cy="70517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b="1" i="0">
                <a:latin typeface="Franklin Gothic Demi" panose="020B0603020102020204" pitchFamily="34" charset="0"/>
              </a:rPr>
              <a:t>Presentation Guidelines</a:t>
            </a:r>
          </a:p>
        </p:txBody>
      </p:sp>
      <p:sp>
        <p:nvSpPr>
          <p:cNvPr id="2" name="Content Placeholder 6">
            <a:extLst>
              <a:ext uri="{FF2B5EF4-FFF2-40B4-BE49-F238E27FC236}">
                <a16:creationId xmlns:a16="http://schemas.microsoft.com/office/drawing/2014/main" id="{30DC3A1E-C9AF-50F0-6BFC-F86C10D0BE8F}"/>
              </a:ext>
            </a:extLst>
          </p:cNvPr>
          <p:cNvSpPr>
            <a:spLocks noGrp="1"/>
          </p:cNvSpPr>
          <p:nvPr userDrawn="1"/>
        </p:nvSpPr>
        <p:spPr>
          <a:xfrm>
            <a:off x="838201" y="1511406"/>
            <a:ext cx="5444836" cy="44988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0" i="0">
                <a:solidFill>
                  <a:schemeClr val="accent1"/>
                </a:solidFill>
                <a:latin typeface="Franklin Gothic Book" panose="020B0503020102020204" pitchFamily="34" charset="0"/>
              </a:rPr>
              <a:t>Accessibility for charts and graphs</a:t>
            </a:r>
          </a:p>
          <a:p>
            <a:pPr marL="228600" marR="0" lvl="0" indent="-228600" algn="l" defTabSz="914400" rtl="0" eaLnBrk="1" fontAlgn="auto" latinLnBrk="0" hangingPunct="1">
              <a:lnSpc>
                <a:spcPct val="100000"/>
              </a:lnSpc>
              <a:spcBef>
                <a:spcPts val="1000"/>
              </a:spcBef>
              <a:spcAft>
                <a:spcPts val="600"/>
              </a:spcAft>
              <a:buClr>
                <a:schemeClr val="accent1"/>
              </a:buClr>
              <a:buSzTx/>
              <a:buFont typeface="Arial" panose="020B0604020202020204" pitchFamily="34" charset="0"/>
              <a:buChar char="•"/>
              <a:tabLst/>
              <a:defRPr/>
            </a:pPr>
            <a:r>
              <a:rPr lang="en-US">
                <a:latin typeface="Franklin Gothic Book" panose="020B0503020102020204" pitchFamily="34" charset="0"/>
              </a:rPr>
              <a:t>Avoid overly complex charts.</a:t>
            </a:r>
            <a:endParaRPr lang="en-US" sz="2800" b="0" i="0">
              <a:latin typeface="Franklin Gothic Book" panose="020B0503020102020204" pitchFamily="34" charset="0"/>
            </a:endParaRPr>
          </a:p>
          <a:p>
            <a:r>
              <a:rPr lang="en-US" sz="2800" b="0" i="0">
                <a:latin typeface="Franklin Gothic Book" panose="020B0503020102020204" pitchFamily="34" charset="0"/>
              </a:rPr>
              <a:t>Avoid using screenshots.</a:t>
            </a:r>
          </a:p>
          <a:p>
            <a:pPr lvl="1"/>
            <a:r>
              <a:rPr lang="en-US" sz="2800" b="0" i="0">
                <a:latin typeface="Franklin Gothic Book" panose="020B0503020102020204" pitchFamily="34" charset="0"/>
                <a:hlinkClick r:id="rId2"/>
              </a:rPr>
              <a:t>Link</a:t>
            </a:r>
            <a:r>
              <a:rPr lang="en-US" sz="2800" b="0" i="0">
                <a:latin typeface="Franklin Gothic Book" panose="020B0503020102020204" pitchFamily="34" charset="0"/>
              </a:rPr>
              <a:t>, </a:t>
            </a:r>
            <a:r>
              <a:rPr lang="en-US" sz="2800" b="0" i="0">
                <a:latin typeface="Franklin Gothic Book" panose="020B0503020102020204" pitchFamily="34" charset="0"/>
                <a:hlinkClick r:id="rId3"/>
              </a:rPr>
              <a:t>embed</a:t>
            </a:r>
            <a:r>
              <a:rPr lang="en-US" sz="2800" b="0" i="0">
                <a:latin typeface="Franklin Gothic Book" panose="020B0503020102020204" pitchFamily="34" charset="0"/>
              </a:rPr>
              <a:t>, or </a:t>
            </a:r>
            <a:r>
              <a:rPr lang="en-US" sz="2800" b="0" i="0">
                <a:latin typeface="Franklin Gothic Book" panose="020B0503020102020204" pitchFamily="34" charset="0"/>
                <a:hlinkClick r:id="rId4"/>
              </a:rPr>
              <a:t>create</a:t>
            </a:r>
            <a:r>
              <a:rPr lang="en-US" sz="2800" b="0" i="0">
                <a:latin typeface="Franklin Gothic Book" panose="020B0503020102020204" pitchFamily="34" charset="0"/>
              </a:rPr>
              <a:t> </a:t>
            </a:r>
            <a:br>
              <a:rPr lang="en-US" sz="2800" b="0" i="0">
                <a:latin typeface="Franklin Gothic Book" panose="020B0503020102020204" pitchFamily="34" charset="0"/>
              </a:rPr>
            </a:br>
            <a:r>
              <a:rPr lang="en-US" sz="2800" b="0" i="0">
                <a:latin typeface="Franklin Gothic Book" panose="020B0503020102020204" pitchFamily="34" charset="0"/>
              </a:rPr>
              <a:t>them within PowerPoint.</a:t>
            </a:r>
          </a:p>
          <a:p>
            <a:pPr lvl="0"/>
            <a:r>
              <a:rPr lang="en-US" sz="2800" b="0" i="0">
                <a:latin typeface="Franklin Gothic Book" panose="020B0503020102020204" pitchFamily="34" charset="0"/>
              </a:rPr>
              <a:t>If you must use a screenshot, add alt text for accessibility compliance. For tips, visit </a:t>
            </a:r>
            <a:r>
              <a:rPr lang="en-US" sz="2800" b="0" i="0">
                <a:latin typeface="Franklin Gothic Book" panose="020B0503020102020204" pitchFamily="34" charset="0"/>
                <a:hlinkClick r:id="rId5"/>
              </a:rPr>
              <a:t>Microsoft Support on Alt Text</a:t>
            </a:r>
            <a:r>
              <a:rPr lang="en-US" sz="2800" b="0" i="0">
                <a:latin typeface="Franklin Gothic Book" panose="020B0503020102020204" pitchFamily="34" charset="0"/>
              </a:rPr>
              <a:t>.</a:t>
            </a:r>
          </a:p>
        </p:txBody>
      </p:sp>
      <p:pic>
        <p:nvPicPr>
          <p:cNvPr id="19" name="Picture 18" descr="A chart with different colored circles&#10;&#10;Description automatically generated">
            <a:extLst>
              <a:ext uri="{FF2B5EF4-FFF2-40B4-BE49-F238E27FC236}">
                <a16:creationId xmlns:a16="http://schemas.microsoft.com/office/drawing/2014/main" id="{094FDB66-1BE4-717A-C491-E098BA91D5C7}"/>
              </a:ext>
            </a:extLst>
          </p:cNvPr>
          <p:cNvPicPr>
            <a:picLocks noChangeAspect="1"/>
          </p:cNvPicPr>
          <p:nvPr userDrawn="1"/>
        </p:nvPicPr>
        <p:blipFill rotWithShape="1">
          <a:blip r:embed="rId6"/>
          <a:srcRect l="7227" t="10692" r="7422"/>
          <a:stretch/>
        </p:blipFill>
        <p:spPr>
          <a:xfrm>
            <a:off x="7631541" y="1272212"/>
            <a:ext cx="2897636" cy="2021320"/>
          </a:xfrm>
          <a:prstGeom prst="rect">
            <a:avLst/>
          </a:prstGeom>
        </p:spPr>
      </p:pic>
      <p:pic>
        <p:nvPicPr>
          <p:cNvPr id="21" name="Picture 20">
            <a:extLst>
              <a:ext uri="{FF2B5EF4-FFF2-40B4-BE49-F238E27FC236}">
                <a16:creationId xmlns:a16="http://schemas.microsoft.com/office/drawing/2014/main" id="{E40F87D4-F010-B732-FC52-362320A0EC29}"/>
              </a:ext>
            </a:extLst>
          </p:cNvPr>
          <p:cNvPicPr>
            <a:picLocks noChangeAspect="1"/>
          </p:cNvPicPr>
          <p:nvPr userDrawn="1"/>
        </p:nvPicPr>
        <p:blipFill>
          <a:blip r:embed="rId7"/>
          <a:stretch>
            <a:fillRect/>
          </a:stretch>
        </p:blipFill>
        <p:spPr>
          <a:xfrm>
            <a:off x="7932856" y="1289010"/>
            <a:ext cx="367148" cy="367148"/>
          </a:xfrm>
          <a:prstGeom prst="rect">
            <a:avLst/>
          </a:prstGeom>
        </p:spPr>
      </p:pic>
      <p:graphicFrame>
        <p:nvGraphicFramePr>
          <p:cNvPr id="22" name="Chart 21">
            <a:extLst>
              <a:ext uri="{FF2B5EF4-FFF2-40B4-BE49-F238E27FC236}">
                <a16:creationId xmlns:a16="http://schemas.microsoft.com/office/drawing/2014/main" id="{E4213587-9D00-A3A5-E276-459BE574D500}"/>
              </a:ext>
            </a:extLst>
          </p:cNvPr>
          <p:cNvGraphicFramePr/>
          <p:nvPr userDrawn="1">
            <p:extLst>
              <p:ext uri="{D42A27DB-BD31-4B8C-83A1-F6EECF244321}">
                <p14:modId xmlns:p14="http://schemas.microsoft.com/office/powerpoint/2010/main" val="2583549504"/>
              </p:ext>
            </p:extLst>
          </p:nvPr>
        </p:nvGraphicFramePr>
        <p:xfrm>
          <a:off x="7298267" y="3428999"/>
          <a:ext cx="3619502" cy="2413001"/>
        </p:xfrm>
        <a:graphic>
          <a:graphicData uri="http://schemas.openxmlformats.org/drawingml/2006/chart">
            <c:chart xmlns:c="http://schemas.openxmlformats.org/drawingml/2006/chart" xmlns:r="http://schemas.openxmlformats.org/officeDocument/2006/relationships" r:id="rId8"/>
          </a:graphicData>
        </a:graphic>
      </p:graphicFrame>
      <p:pic>
        <p:nvPicPr>
          <p:cNvPr id="20" name="Picture 19">
            <a:extLst>
              <a:ext uri="{FF2B5EF4-FFF2-40B4-BE49-F238E27FC236}">
                <a16:creationId xmlns:a16="http://schemas.microsoft.com/office/drawing/2014/main" id="{0720596D-67A8-96D1-F123-6FCBB1180862}"/>
              </a:ext>
            </a:extLst>
          </p:cNvPr>
          <p:cNvPicPr>
            <a:picLocks noChangeAspect="1"/>
          </p:cNvPicPr>
          <p:nvPr userDrawn="1"/>
        </p:nvPicPr>
        <p:blipFill>
          <a:blip r:embed="rId9"/>
          <a:stretch>
            <a:fillRect/>
          </a:stretch>
        </p:blipFill>
        <p:spPr>
          <a:xfrm>
            <a:off x="7959239" y="3812945"/>
            <a:ext cx="336050" cy="296921"/>
          </a:xfrm>
          <a:prstGeom prst="rect">
            <a:avLst/>
          </a:prstGeom>
        </p:spPr>
      </p:pic>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549519" y="6283085"/>
            <a:ext cx="1580732" cy="438390"/>
          </a:xfrm>
          <a:prstGeom prst="rect">
            <a:avLst/>
          </a:prstGeom>
        </p:spPr>
      </p:pic>
    </p:spTree>
    <p:extLst>
      <p:ext uri="{BB962C8B-B14F-4D97-AF65-F5344CB8AC3E}">
        <p14:creationId xmlns:p14="http://schemas.microsoft.com/office/powerpoint/2010/main" val="2590882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Title 5">
            <a:extLst>
              <a:ext uri="{FF2B5EF4-FFF2-40B4-BE49-F238E27FC236}">
                <a16:creationId xmlns:a16="http://schemas.microsoft.com/office/drawing/2014/main" id="{8A9F4330-D9E2-7FAF-7571-6E1AEEA10E00}"/>
              </a:ext>
            </a:extLst>
          </p:cNvPr>
          <p:cNvSpPr>
            <a:spLocks noGrp="1"/>
          </p:cNvSpPr>
          <p:nvPr userDrawn="1"/>
        </p:nvSpPr>
        <p:spPr>
          <a:xfrm>
            <a:off x="838200" y="604433"/>
            <a:ext cx="9964119" cy="70517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b="1" i="0">
                <a:latin typeface="Franklin Gothic Demi" panose="020B0603020102020204" pitchFamily="34" charset="0"/>
              </a:rPr>
              <a:t>How to Choose a Slide Layout</a:t>
            </a:r>
          </a:p>
        </p:txBody>
      </p:sp>
      <p:sp>
        <p:nvSpPr>
          <p:cNvPr id="2" name="Content Placeholder 6">
            <a:extLst>
              <a:ext uri="{FF2B5EF4-FFF2-40B4-BE49-F238E27FC236}">
                <a16:creationId xmlns:a16="http://schemas.microsoft.com/office/drawing/2014/main" id="{30DC3A1E-C9AF-50F0-6BFC-F86C10D0BE8F}"/>
              </a:ext>
            </a:extLst>
          </p:cNvPr>
          <p:cNvSpPr>
            <a:spLocks noGrp="1"/>
          </p:cNvSpPr>
          <p:nvPr userDrawn="1"/>
        </p:nvSpPr>
        <p:spPr>
          <a:xfrm>
            <a:off x="838200" y="1511406"/>
            <a:ext cx="6236775" cy="420289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a:latin typeface="Franklin Gothic Book" panose="020B0503020102020204" pitchFamily="34" charset="0"/>
              </a:rPr>
              <a:t>Select “New Slide” and chose a template appropriate for the content. </a:t>
            </a:r>
          </a:p>
          <a:p>
            <a:r>
              <a:rPr lang="en-US" b="0" i="0">
                <a:latin typeface="Franklin Gothic Book" panose="020B0503020102020204" pitchFamily="34" charset="0"/>
              </a:rPr>
              <a:t>All slide templates are named according to the features they offer.</a:t>
            </a:r>
          </a:p>
          <a:p>
            <a:pPr lvl="1"/>
            <a:r>
              <a:rPr lang="en-US" b="0" i="0">
                <a:latin typeface="Franklin Gothic Book" panose="020B0503020102020204" pitchFamily="34" charset="0"/>
              </a:rPr>
              <a:t>For example, the “White Cover” template is a white version of the presentation cover.</a:t>
            </a:r>
          </a:p>
        </p:txBody>
      </p:sp>
      <p:grpSp>
        <p:nvGrpSpPr>
          <p:cNvPr id="6" name="Group 5">
            <a:extLst>
              <a:ext uri="{FF2B5EF4-FFF2-40B4-BE49-F238E27FC236}">
                <a16:creationId xmlns:a16="http://schemas.microsoft.com/office/drawing/2014/main" id="{162B3899-F8A8-A3B1-8215-18AA3493EE67}"/>
              </a:ext>
            </a:extLst>
          </p:cNvPr>
          <p:cNvGrpSpPr/>
          <p:nvPr userDrawn="1"/>
        </p:nvGrpSpPr>
        <p:grpSpPr>
          <a:xfrm>
            <a:off x="7173623" y="1417320"/>
            <a:ext cx="2873954" cy="2204453"/>
            <a:chOff x="7173623" y="1417320"/>
            <a:chExt cx="2873954" cy="2204453"/>
          </a:xfrm>
        </p:grpSpPr>
        <p:pic>
          <p:nvPicPr>
            <p:cNvPr id="4" name="Picture 3">
              <a:extLst>
                <a:ext uri="{FF2B5EF4-FFF2-40B4-BE49-F238E27FC236}">
                  <a16:creationId xmlns:a16="http://schemas.microsoft.com/office/drawing/2014/main" id="{5EB58CCA-35D1-8E7D-646A-FA23BDDD3639}"/>
                </a:ext>
              </a:extLst>
            </p:cNvPr>
            <p:cNvPicPr>
              <a:picLocks noChangeAspect="1"/>
            </p:cNvPicPr>
            <p:nvPr userDrawn="1"/>
          </p:nvPicPr>
          <p:blipFill>
            <a:blip r:embed="rId2"/>
            <a:srcRect/>
            <a:stretch/>
          </p:blipFill>
          <p:spPr>
            <a:xfrm>
              <a:off x="7173623" y="1417320"/>
              <a:ext cx="2873954" cy="2204453"/>
            </a:xfrm>
            <a:prstGeom prst="rect">
              <a:avLst/>
            </a:prstGeom>
            <a:ln w="50800">
              <a:solidFill>
                <a:schemeClr val="bg1"/>
              </a:solidFill>
            </a:ln>
            <a:effectLst/>
          </p:spPr>
        </p:pic>
        <p:sp>
          <p:nvSpPr>
            <p:cNvPr id="3" name="Oval 2">
              <a:extLst>
                <a:ext uri="{FF2B5EF4-FFF2-40B4-BE49-F238E27FC236}">
                  <a16:creationId xmlns:a16="http://schemas.microsoft.com/office/drawing/2014/main" id="{0CCAFA4B-F76B-E46D-5971-51CA4075013C}"/>
                </a:ext>
              </a:extLst>
            </p:cNvPr>
            <p:cNvSpPr/>
            <p:nvPr userDrawn="1"/>
          </p:nvSpPr>
          <p:spPr>
            <a:xfrm>
              <a:off x="8172695" y="1796896"/>
              <a:ext cx="711201" cy="711201"/>
            </a:xfrm>
            <a:prstGeom prst="ellipse">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Placeholder 25">
            <a:extLst>
              <a:ext uri="{FF2B5EF4-FFF2-40B4-BE49-F238E27FC236}">
                <a16:creationId xmlns:a16="http://schemas.microsoft.com/office/drawing/2014/main" id="{B9CBE945-0BD6-AD4D-6D22-2E93A254D25B}"/>
              </a:ext>
            </a:extLst>
          </p:cNvPr>
          <p:cNvPicPr>
            <a:picLocks noChangeAspect="1"/>
          </p:cNvPicPr>
          <p:nvPr userDrawn="1"/>
        </p:nvPicPr>
        <p:blipFill rotWithShape="1">
          <a:blip r:embed="rId3"/>
          <a:srcRect l="11407" r="11407" b="6553"/>
          <a:stretch/>
        </p:blipFill>
        <p:spPr>
          <a:xfrm>
            <a:off x="7845442" y="2921087"/>
            <a:ext cx="3858768" cy="3332480"/>
          </a:xfrm>
          <a:prstGeom prst="rect">
            <a:avLst/>
          </a:prstGeom>
          <a:ln w="47625">
            <a:solidFill>
              <a:schemeClr val="bg1"/>
            </a:solidFill>
          </a:ln>
          <a:effectLst>
            <a:outerShdw blurRad="50800" dist="38100" dir="13500000" algn="br" rotWithShape="0">
              <a:prstClr val="black">
                <a:alpha val="40000"/>
              </a:prstClr>
            </a:outerShdw>
          </a:effectLst>
        </p:spPr>
      </p:pic>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549519" y="6283085"/>
            <a:ext cx="1580732" cy="438390"/>
          </a:xfrm>
          <a:prstGeom prst="rect">
            <a:avLst/>
          </a:prstGeom>
        </p:spPr>
      </p:pic>
    </p:spTree>
    <p:extLst>
      <p:ext uri="{BB962C8B-B14F-4D97-AF65-F5344CB8AC3E}">
        <p14:creationId xmlns:p14="http://schemas.microsoft.com/office/powerpoint/2010/main" val="2294704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Slide Nav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E54AE7-1C33-E352-50C6-DFB776BCF728}"/>
              </a:ext>
              <a:ext uri="{C183D7F6-B498-43B3-948B-1728B52AA6E4}">
                <adec:decorative xmlns:adec="http://schemas.microsoft.com/office/drawing/2017/decorative" val="1"/>
              </a:ext>
            </a:extLst>
          </p:cNvPr>
          <p:cNvSpPr/>
          <p:nvPr userDrawn="1"/>
        </p:nvSpPr>
        <p:spPr>
          <a:xfrm>
            <a:off x="0" y="0"/>
            <a:ext cx="1075508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8" name="Picture 7">
            <a:extLst>
              <a:ext uri="{FF2B5EF4-FFF2-40B4-BE49-F238E27FC236}">
                <a16:creationId xmlns:a16="http://schemas.microsoft.com/office/drawing/2014/main" id="{F31E8BC4-554F-F975-6D86-B549215A105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60810" y="5739100"/>
            <a:ext cx="1922584" cy="489677"/>
          </a:xfrm>
          <a:prstGeom prst="rect">
            <a:avLst/>
          </a:prstGeom>
        </p:spPr>
      </p:pic>
      <p:sp>
        <p:nvSpPr>
          <p:cNvPr id="2" name="Title 1">
            <a:extLst>
              <a:ext uri="{FF2B5EF4-FFF2-40B4-BE49-F238E27FC236}">
                <a16:creationId xmlns:a16="http://schemas.microsoft.com/office/drawing/2014/main" id="{4608E508-E7DC-28F2-811D-7114AE817916}"/>
              </a:ext>
            </a:extLst>
          </p:cNvPr>
          <p:cNvSpPr>
            <a:spLocks noGrp="1"/>
          </p:cNvSpPr>
          <p:nvPr>
            <p:ph type="title" hasCustomPrompt="1"/>
          </p:nvPr>
        </p:nvSpPr>
        <p:spPr>
          <a:xfrm>
            <a:off x="831850" y="1327902"/>
            <a:ext cx="5913333" cy="1847377"/>
          </a:xfrm>
        </p:spPr>
        <p:txBody>
          <a:bodyPr anchor="b"/>
          <a:lstStyle>
            <a:lvl1pPr>
              <a:defRPr sz="6000" b="0" i="0">
                <a:solidFill>
                  <a:schemeClr val="bg1"/>
                </a:solidFill>
                <a:latin typeface="Franklin Gothic Medium" panose="020B0603020102020204" pitchFamily="34" charset="0"/>
              </a:defRPr>
            </a:lvl1pPr>
          </a:lstStyle>
          <a:p>
            <a:r>
              <a:rPr lang="en-US"/>
              <a:t>Transition Slide</a:t>
            </a:r>
            <a:br>
              <a:rPr lang="en-US"/>
            </a:br>
            <a:r>
              <a:rPr lang="en-US"/>
              <a:t>Title</a:t>
            </a:r>
          </a:p>
        </p:txBody>
      </p:sp>
      <p:sp>
        <p:nvSpPr>
          <p:cNvPr id="13" name="Rectangle 12">
            <a:extLst>
              <a:ext uri="{FF2B5EF4-FFF2-40B4-BE49-F238E27FC236}">
                <a16:creationId xmlns:a16="http://schemas.microsoft.com/office/drawing/2014/main" id="{ADAC3986-6D1D-1BFC-B81C-BB13E6B8CB34}"/>
              </a:ext>
              <a:ext uri="{C183D7F6-B498-43B3-948B-1728B52AA6E4}">
                <adec:decorative xmlns:adec="http://schemas.microsoft.com/office/drawing/2017/decorative" val="1"/>
              </a:ext>
            </a:extLst>
          </p:cNvPr>
          <p:cNvSpPr/>
          <p:nvPr userDrawn="1"/>
        </p:nvSpPr>
        <p:spPr>
          <a:xfrm>
            <a:off x="10755085" y="0"/>
            <a:ext cx="713433" cy="6858000"/>
          </a:xfrm>
          <a:prstGeom prst="rect">
            <a:avLst/>
          </a:prstGeom>
          <a:solidFill>
            <a:schemeClr val="tx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Rectangle 13">
            <a:extLst>
              <a:ext uri="{FF2B5EF4-FFF2-40B4-BE49-F238E27FC236}">
                <a16:creationId xmlns:a16="http://schemas.microsoft.com/office/drawing/2014/main" id="{1A203F12-ED93-78AA-EA37-CAC5D07DB911}"/>
              </a:ext>
              <a:ext uri="{C183D7F6-B498-43B3-948B-1728B52AA6E4}">
                <adec:decorative xmlns:adec="http://schemas.microsoft.com/office/drawing/2017/decorative" val="1"/>
              </a:ext>
            </a:extLst>
          </p:cNvPr>
          <p:cNvSpPr/>
          <p:nvPr userDrawn="1"/>
        </p:nvSpPr>
        <p:spPr>
          <a:xfrm>
            <a:off x="11468517" y="0"/>
            <a:ext cx="422032" cy="6858000"/>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Rectangle 14">
            <a:extLst>
              <a:ext uri="{FF2B5EF4-FFF2-40B4-BE49-F238E27FC236}">
                <a16:creationId xmlns:a16="http://schemas.microsoft.com/office/drawing/2014/main" id="{E836F9A8-5D0B-A28B-64D4-AB6CE411AA9C}"/>
              </a:ext>
              <a:ext uri="{C183D7F6-B498-43B3-948B-1728B52AA6E4}">
                <adec:decorative xmlns:adec="http://schemas.microsoft.com/office/drawing/2017/decorative" val="1"/>
              </a:ext>
            </a:extLst>
          </p:cNvPr>
          <p:cNvSpPr/>
          <p:nvPr userDrawn="1"/>
        </p:nvSpPr>
        <p:spPr>
          <a:xfrm>
            <a:off x="11890549" y="0"/>
            <a:ext cx="301451" cy="6858000"/>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cxnSp>
        <p:nvCxnSpPr>
          <p:cNvPr id="21" name="Straight Connector 20">
            <a:extLst>
              <a:ext uri="{FF2B5EF4-FFF2-40B4-BE49-F238E27FC236}">
                <a16:creationId xmlns:a16="http://schemas.microsoft.com/office/drawing/2014/main" id="{47F2D178-C034-AB22-4D9B-E45987184E1B}"/>
              </a:ext>
              <a:ext uri="{C183D7F6-B498-43B3-948B-1728B52AA6E4}">
                <adec:decorative xmlns:adec="http://schemas.microsoft.com/office/drawing/2017/decorative" val="1"/>
              </a:ext>
            </a:extLst>
          </p:cNvPr>
          <p:cNvCxnSpPr/>
          <p:nvPr userDrawn="1"/>
        </p:nvCxnSpPr>
        <p:spPr>
          <a:xfrm>
            <a:off x="831851" y="864158"/>
            <a:ext cx="1339780"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362273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Slide Nav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E54AE7-1C33-E352-50C6-DFB776BCF728}"/>
              </a:ext>
              <a:ext uri="{C183D7F6-B498-43B3-948B-1728B52AA6E4}">
                <adec:decorative xmlns:adec="http://schemas.microsoft.com/office/drawing/2017/decorative" val="1"/>
              </a:ext>
            </a:extLst>
          </p:cNvPr>
          <p:cNvSpPr/>
          <p:nvPr userDrawn="1"/>
        </p:nvSpPr>
        <p:spPr>
          <a:xfrm>
            <a:off x="0" y="0"/>
            <a:ext cx="1075508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4608E508-E7DC-28F2-811D-7114AE817916}"/>
              </a:ext>
            </a:extLst>
          </p:cNvPr>
          <p:cNvSpPr>
            <a:spLocks noGrp="1"/>
          </p:cNvSpPr>
          <p:nvPr>
            <p:ph type="title" hasCustomPrompt="1"/>
          </p:nvPr>
        </p:nvSpPr>
        <p:spPr>
          <a:xfrm>
            <a:off x="831850" y="1327902"/>
            <a:ext cx="5913333" cy="1847377"/>
          </a:xfrm>
        </p:spPr>
        <p:txBody>
          <a:bodyPr anchor="b"/>
          <a:lstStyle>
            <a:lvl1pPr>
              <a:defRPr sz="6000" b="0" i="0">
                <a:solidFill>
                  <a:schemeClr val="bg1"/>
                </a:solidFill>
                <a:latin typeface="Franklin Gothic Medium" panose="020B0603020102020204" pitchFamily="34" charset="0"/>
              </a:defRPr>
            </a:lvl1pPr>
          </a:lstStyle>
          <a:p>
            <a:r>
              <a:rPr lang="en-US"/>
              <a:t>Transition Slide</a:t>
            </a:r>
            <a:br>
              <a:rPr lang="en-US"/>
            </a:br>
            <a:r>
              <a:rPr lang="en-US"/>
              <a:t>Title</a:t>
            </a:r>
          </a:p>
        </p:txBody>
      </p:sp>
      <p:sp>
        <p:nvSpPr>
          <p:cNvPr id="13" name="Rectangle 12">
            <a:extLst>
              <a:ext uri="{FF2B5EF4-FFF2-40B4-BE49-F238E27FC236}">
                <a16:creationId xmlns:a16="http://schemas.microsoft.com/office/drawing/2014/main" id="{ADAC3986-6D1D-1BFC-B81C-BB13E6B8CB34}"/>
              </a:ext>
              <a:ext uri="{C183D7F6-B498-43B3-948B-1728B52AA6E4}">
                <adec:decorative xmlns:adec="http://schemas.microsoft.com/office/drawing/2017/decorative" val="1"/>
              </a:ext>
            </a:extLst>
          </p:cNvPr>
          <p:cNvSpPr/>
          <p:nvPr userDrawn="1"/>
        </p:nvSpPr>
        <p:spPr>
          <a:xfrm>
            <a:off x="10755085" y="0"/>
            <a:ext cx="713433" cy="6858000"/>
          </a:xfrm>
          <a:prstGeom prst="rect">
            <a:avLst/>
          </a:prstGeom>
          <a:solidFill>
            <a:schemeClr val="tx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Rectangle 13">
            <a:extLst>
              <a:ext uri="{FF2B5EF4-FFF2-40B4-BE49-F238E27FC236}">
                <a16:creationId xmlns:a16="http://schemas.microsoft.com/office/drawing/2014/main" id="{1A203F12-ED93-78AA-EA37-CAC5D07DB911}"/>
              </a:ext>
              <a:ext uri="{C183D7F6-B498-43B3-948B-1728B52AA6E4}">
                <adec:decorative xmlns:adec="http://schemas.microsoft.com/office/drawing/2017/decorative" val="1"/>
              </a:ext>
            </a:extLst>
          </p:cNvPr>
          <p:cNvSpPr/>
          <p:nvPr userDrawn="1"/>
        </p:nvSpPr>
        <p:spPr>
          <a:xfrm>
            <a:off x="11468517" y="0"/>
            <a:ext cx="422032" cy="6858000"/>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Rectangle 14">
            <a:extLst>
              <a:ext uri="{FF2B5EF4-FFF2-40B4-BE49-F238E27FC236}">
                <a16:creationId xmlns:a16="http://schemas.microsoft.com/office/drawing/2014/main" id="{E836F9A8-5D0B-A28B-64D4-AB6CE411AA9C}"/>
              </a:ext>
              <a:ext uri="{C183D7F6-B498-43B3-948B-1728B52AA6E4}">
                <adec:decorative xmlns:adec="http://schemas.microsoft.com/office/drawing/2017/decorative" val="1"/>
              </a:ext>
            </a:extLst>
          </p:cNvPr>
          <p:cNvSpPr/>
          <p:nvPr userDrawn="1"/>
        </p:nvSpPr>
        <p:spPr>
          <a:xfrm>
            <a:off x="11890549" y="0"/>
            <a:ext cx="301451" cy="6858000"/>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cxnSp>
        <p:nvCxnSpPr>
          <p:cNvPr id="21" name="Straight Connector 20">
            <a:extLst>
              <a:ext uri="{FF2B5EF4-FFF2-40B4-BE49-F238E27FC236}">
                <a16:creationId xmlns:a16="http://schemas.microsoft.com/office/drawing/2014/main" id="{47F2D178-C034-AB22-4D9B-E45987184E1B}"/>
              </a:ext>
              <a:ext uri="{C183D7F6-B498-43B3-948B-1728B52AA6E4}">
                <adec:decorative xmlns:adec="http://schemas.microsoft.com/office/drawing/2017/decorative" val="1"/>
              </a:ext>
            </a:extLst>
          </p:cNvPr>
          <p:cNvCxnSpPr/>
          <p:nvPr userDrawn="1"/>
        </p:nvCxnSpPr>
        <p:spPr>
          <a:xfrm>
            <a:off x="831851" y="864158"/>
            <a:ext cx="1339780"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8C52B0AC-807E-D5BC-122A-DAC44F8C6FE5}"/>
              </a:ext>
            </a:extLst>
          </p:cNvPr>
          <p:cNvPicPr>
            <a:picLocks noChangeAspect="1"/>
          </p:cNvPicPr>
          <p:nvPr userDrawn="1"/>
        </p:nvPicPr>
        <p:blipFill>
          <a:blip r:embed="rId2"/>
          <a:stretch>
            <a:fillRect/>
          </a:stretch>
        </p:blipFill>
        <p:spPr>
          <a:xfrm>
            <a:off x="4066185" y="5398078"/>
            <a:ext cx="2605041" cy="1404581"/>
          </a:xfrm>
          <a:prstGeom prst="rect">
            <a:avLst/>
          </a:prstGeom>
        </p:spPr>
      </p:pic>
      <p:pic>
        <p:nvPicPr>
          <p:cNvPr id="4" name="Picture 3">
            <a:extLst>
              <a:ext uri="{FF2B5EF4-FFF2-40B4-BE49-F238E27FC236}">
                <a16:creationId xmlns:a16="http://schemas.microsoft.com/office/drawing/2014/main" id="{C99F4D78-87B5-1780-ACD5-F31280310FE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60809" y="5558262"/>
            <a:ext cx="2632598" cy="670516"/>
          </a:xfrm>
          <a:prstGeom prst="rect">
            <a:avLst/>
          </a:prstGeom>
        </p:spPr>
      </p:pic>
    </p:spTree>
    <p:extLst>
      <p:ext uri="{BB962C8B-B14F-4D97-AF65-F5344CB8AC3E}">
        <p14:creationId xmlns:p14="http://schemas.microsoft.com/office/powerpoint/2010/main" val="1760731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Section Slide Nav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E54AE7-1C33-E352-50C6-DFB776BCF728}"/>
              </a:ext>
              <a:ext uri="{C183D7F6-B498-43B3-948B-1728B52AA6E4}">
                <adec:decorative xmlns:adec="http://schemas.microsoft.com/office/drawing/2017/decorative" val="1"/>
              </a:ext>
            </a:extLst>
          </p:cNvPr>
          <p:cNvSpPr/>
          <p:nvPr userDrawn="1"/>
        </p:nvSpPr>
        <p:spPr>
          <a:xfrm>
            <a:off x="0" y="0"/>
            <a:ext cx="1075508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4608E508-E7DC-28F2-811D-7114AE817916}"/>
              </a:ext>
            </a:extLst>
          </p:cNvPr>
          <p:cNvSpPr>
            <a:spLocks noGrp="1"/>
          </p:cNvSpPr>
          <p:nvPr>
            <p:ph type="title" hasCustomPrompt="1"/>
          </p:nvPr>
        </p:nvSpPr>
        <p:spPr>
          <a:xfrm>
            <a:off x="831850" y="1327902"/>
            <a:ext cx="5913333" cy="1847377"/>
          </a:xfrm>
        </p:spPr>
        <p:txBody>
          <a:bodyPr anchor="b"/>
          <a:lstStyle>
            <a:lvl1pPr>
              <a:defRPr sz="6000" b="0" i="0">
                <a:solidFill>
                  <a:schemeClr val="bg1"/>
                </a:solidFill>
                <a:latin typeface="Franklin Gothic Medium" panose="020B0603020102020204" pitchFamily="34" charset="0"/>
              </a:defRPr>
            </a:lvl1pPr>
          </a:lstStyle>
          <a:p>
            <a:r>
              <a:rPr lang="en-US"/>
              <a:t>Transition Slide</a:t>
            </a:r>
            <a:br>
              <a:rPr lang="en-US"/>
            </a:br>
            <a:r>
              <a:rPr lang="en-US"/>
              <a:t>Title</a:t>
            </a:r>
          </a:p>
        </p:txBody>
      </p:sp>
      <p:sp>
        <p:nvSpPr>
          <p:cNvPr id="13" name="Rectangle 12">
            <a:extLst>
              <a:ext uri="{FF2B5EF4-FFF2-40B4-BE49-F238E27FC236}">
                <a16:creationId xmlns:a16="http://schemas.microsoft.com/office/drawing/2014/main" id="{ADAC3986-6D1D-1BFC-B81C-BB13E6B8CB34}"/>
              </a:ext>
              <a:ext uri="{C183D7F6-B498-43B3-948B-1728B52AA6E4}">
                <adec:decorative xmlns:adec="http://schemas.microsoft.com/office/drawing/2017/decorative" val="1"/>
              </a:ext>
            </a:extLst>
          </p:cNvPr>
          <p:cNvSpPr/>
          <p:nvPr userDrawn="1"/>
        </p:nvSpPr>
        <p:spPr>
          <a:xfrm>
            <a:off x="10755085" y="0"/>
            <a:ext cx="713433" cy="6858000"/>
          </a:xfrm>
          <a:prstGeom prst="rect">
            <a:avLst/>
          </a:prstGeom>
          <a:solidFill>
            <a:schemeClr val="tx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Rectangle 13">
            <a:extLst>
              <a:ext uri="{FF2B5EF4-FFF2-40B4-BE49-F238E27FC236}">
                <a16:creationId xmlns:a16="http://schemas.microsoft.com/office/drawing/2014/main" id="{1A203F12-ED93-78AA-EA37-CAC5D07DB911}"/>
              </a:ext>
              <a:ext uri="{C183D7F6-B498-43B3-948B-1728B52AA6E4}">
                <adec:decorative xmlns:adec="http://schemas.microsoft.com/office/drawing/2017/decorative" val="1"/>
              </a:ext>
            </a:extLst>
          </p:cNvPr>
          <p:cNvSpPr/>
          <p:nvPr userDrawn="1"/>
        </p:nvSpPr>
        <p:spPr>
          <a:xfrm>
            <a:off x="11468517" y="0"/>
            <a:ext cx="422032" cy="6858000"/>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Rectangle 14">
            <a:extLst>
              <a:ext uri="{FF2B5EF4-FFF2-40B4-BE49-F238E27FC236}">
                <a16:creationId xmlns:a16="http://schemas.microsoft.com/office/drawing/2014/main" id="{E836F9A8-5D0B-A28B-64D4-AB6CE411AA9C}"/>
              </a:ext>
              <a:ext uri="{C183D7F6-B498-43B3-948B-1728B52AA6E4}">
                <adec:decorative xmlns:adec="http://schemas.microsoft.com/office/drawing/2017/decorative" val="1"/>
              </a:ext>
            </a:extLst>
          </p:cNvPr>
          <p:cNvSpPr/>
          <p:nvPr userDrawn="1"/>
        </p:nvSpPr>
        <p:spPr>
          <a:xfrm>
            <a:off x="11890549" y="0"/>
            <a:ext cx="301451" cy="6858000"/>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cxnSp>
        <p:nvCxnSpPr>
          <p:cNvPr id="21" name="Straight Connector 20">
            <a:extLst>
              <a:ext uri="{FF2B5EF4-FFF2-40B4-BE49-F238E27FC236}">
                <a16:creationId xmlns:a16="http://schemas.microsoft.com/office/drawing/2014/main" id="{47F2D178-C034-AB22-4D9B-E45987184E1B}"/>
              </a:ext>
              <a:ext uri="{C183D7F6-B498-43B3-948B-1728B52AA6E4}">
                <adec:decorative xmlns:adec="http://schemas.microsoft.com/office/drawing/2017/decorative" val="1"/>
              </a:ext>
            </a:extLst>
          </p:cNvPr>
          <p:cNvCxnSpPr/>
          <p:nvPr userDrawn="1"/>
        </p:nvCxnSpPr>
        <p:spPr>
          <a:xfrm>
            <a:off x="831851" y="864158"/>
            <a:ext cx="1339780"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8C52B0AC-807E-D5BC-122A-DAC44F8C6FE5}"/>
              </a:ext>
            </a:extLst>
          </p:cNvPr>
          <p:cNvPicPr>
            <a:picLocks noChangeAspect="1"/>
          </p:cNvPicPr>
          <p:nvPr userDrawn="1"/>
        </p:nvPicPr>
        <p:blipFill>
          <a:blip r:embed="rId2"/>
          <a:stretch>
            <a:fillRect/>
          </a:stretch>
        </p:blipFill>
        <p:spPr>
          <a:xfrm>
            <a:off x="885670" y="5398078"/>
            <a:ext cx="2605041" cy="1404581"/>
          </a:xfrm>
          <a:prstGeom prst="rect">
            <a:avLst/>
          </a:prstGeom>
        </p:spPr>
      </p:pic>
    </p:spTree>
    <p:extLst>
      <p:ext uri="{BB962C8B-B14F-4D97-AF65-F5344CB8AC3E}">
        <p14:creationId xmlns:p14="http://schemas.microsoft.com/office/powerpoint/2010/main" val="811002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Section Slide Nav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E54AE7-1C33-E352-50C6-DFB776BCF728}"/>
              </a:ext>
              <a:ext uri="{C183D7F6-B498-43B3-948B-1728B52AA6E4}">
                <adec:decorative xmlns:adec="http://schemas.microsoft.com/office/drawing/2017/decorative" val="1"/>
              </a:ext>
            </a:extLst>
          </p:cNvPr>
          <p:cNvSpPr/>
          <p:nvPr userDrawn="1"/>
        </p:nvSpPr>
        <p:spPr>
          <a:xfrm>
            <a:off x="0" y="0"/>
            <a:ext cx="1075508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4608E508-E7DC-28F2-811D-7114AE817916}"/>
              </a:ext>
            </a:extLst>
          </p:cNvPr>
          <p:cNvSpPr>
            <a:spLocks noGrp="1"/>
          </p:cNvSpPr>
          <p:nvPr>
            <p:ph type="title" hasCustomPrompt="1"/>
          </p:nvPr>
        </p:nvSpPr>
        <p:spPr>
          <a:xfrm>
            <a:off x="831850" y="1327902"/>
            <a:ext cx="5913333" cy="1847377"/>
          </a:xfrm>
        </p:spPr>
        <p:txBody>
          <a:bodyPr anchor="b"/>
          <a:lstStyle>
            <a:lvl1pPr>
              <a:defRPr sz="6000" b="0" i="0">
                <a:solidFill>
                  <a:schemeClr val="bg1"/>
                </a:solidFill>
                <a:latin typeface="Franklin Gothic Medium" panose="020B0603020102020204" pitchFamily="34" charset="0"/>
              </a:defRPr>
            </a:lvl1pPr>
          </a:lstStyle>
          <a:p>
            <a:r>
              <a:rPr lang="en-US"/>
              <a:t>Questions?</a:t>
            </a:r>
          </a:p>
        </p:txBody>
      </p:sp>
      <p:sp>
        <p:nvSpPr>
          <p:cNvPr id="13" name="Rectangle 12">
            <a:extLst>
              <a:ext uri="{FF2B5EF4-FFF2-40B4-BE49-F238E27FC236}">
                <a16:creationId xmlns:a16="http://schemas.microsoft.com/office/drawing/2014/main" id="{ADAC3986-6D1D-1BFC-B81C-BB13E6B8CB34}"/>
              </a:ext>
              <a:ext uri="{C183D7F6-B498-43B3-948B-1728B52AA6E4}">
                <adec:decorative xmlns:adec="http://schemas.microsoft.com/office/drawing/2017/decorative" val="1"/>
              </a:ext>
            </a:extLst>
          </p:cNvPr>
          <p:cNvSpPr/>
          <p:nvPr userDrawn="1"/>
        </p:nvSpPr>
        <p:spPr>
          <a:xfrm>
            <a:off x="10755085" y="0"/>
            <a:ext cx="713433" cy="6858000"/>
          </a:xfrm>
          <a:prstGeom prst="rect">
            <a:avLst/>
          </a:prstGeom>
          <a:solidFill>
            <a:schemeClr val="tx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Rectangle 13">
            <a:extLst>
              <a:ext uri="{FF2B5EF4-FFF2-40B4-BE49-F238E27FC236}">
                <a16:creationId xmlns:a16="http://schemas.microsoft.com/office/drawing/2014/main" id="{1A203F12-ED93-78AA-EA37-CAC5D07DB911}"/>
              </a:ext>
              <a:ext uri="{C183D7F6-B498-43B3-948B-1728B52AA6E4}">
                <adec:decorative xmlns:adec="http://schemas.microsoft.com/office/drawing/2017/decorative" val="1"/>
              </a:ext>
            </a:extLst>
          </p:cNvPr>
          <p:cNvSpPr/>
          <p:nvPr userDrawn="1"/>
        </p:nvSpPr>
        <p:spPr>
          <a:xfrm>
            <a:off x="11468517" y="0"/>
            <a:ext cx="422032" cy="6858000"/>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Rectangle 14">
            <a:extLst>
              <a:ext uri="{FF2B5EF4-FFF2-40B4-BE49-F238E27FC236}">
                <a16:creationId xmlns:a16="http://schemas.microsoft.com/office/drawing/2014/main" id="{E836F9A8-5D0B-A28B-64D4-AB6CE411AA9C}"/>
              </a:ext>
              <a:ext uri="{C183D7F6-B498-43B3-948B-1728B52AA6E4}">
                <adec:decorative xmlns:adec="http://schemas.microsoft.com/office/drawing/2017/decorative" val="1"/>
              </a:ext>
            </a:extLst>
          </p:cNvPr>
          <p:cNvSpPr/>
          <p:nvPr userDrawn="1"/>
        </p:nvSpPr>
        <p:spPr>
          <a:xfrm>
            <a:off x="11890549" y="0"/>
            <a:ext cx="301451" cy="6858000"/>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cxnSp>
        <p:nvCxnSpPr>
          <p:cNvPr id="21" name="Straight Connector 20">
            <a:extLst>
              <a:ext uri="{FF2B5EF4-FFF2-40B4-BE49-F238E27FC236}">
                <a16:creationId xmlns:a16="http://schemas.microsoft.com/office/drawing/2014/main" id="{47F2D178-C034-AB22-4D9B-E45987184E1B}"/>
              </a:ext>
              <a:ext uri="{C183D7F6-B498-43B3-948B-1728B52AA6E4}">
                <adec:decorative xmlns:adec="http://schemas.microsoft.com/office/drawing/2017/decorative" val="1"/>
              </a:ext>
            </a:extLst>
          </p:cNvPr>
          <p:cNvCxnSpPr>
            <a:cxnSpLocks/>
          </p:cNvCxnSpPr>
          <p:nvPr userDrawn="1"/>
        </p:nvCxnSpPr>
        <p:spPr>
          <a:xfrm>
            <a:off x="860809" y="3468210"/>
            <a:ext cx="9724365"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3F8AED76-423E-27A6-807D-4C29E2D26B09}"/>
              </a:ext>
            </a:extLst>
          </p:cNvPr>
          <p:cNvPicPr>
            <a:picLocks noChangeAspect="1"/>
          </p:cNvPicPr>
          <p:nvPr userDrawn="1"/>
        </p:nvPicPr>
        <p:blipFill>
          <a:blip r:embed="rId3"/>
          <a:stretch>
            <a:fillRect/>
          </a:stretch>
        </p:blipFill>
        <p:spPr>
          <a:xfrm>
            <a:off x="4066185" y="5398078"/>
            <a:ext cx="2605041" cy="1404581"/>
          </a:xfrm>
          <a:prstGeom prst="rect">
            <a:avLst/>
          </a:prstGeom>
        </p:spPr>
      </p:pic>
      <p:pic>
        <p:nvPicPr>
          <p:cNvPr id="5" name="Picture 4">
            <a:extLst>
              <a:ext uri="{FF2B5EF4-FFF2-40B4-BE49-F238E27FC236}">
                <a16:creationId xmlns:a16="http://schemas.microsoft.com/office/drawing/2014/main" id="{72227886-807D-A517-F899-4707546C01F4}"/>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60809" y="5558262"/>
            <a:ext cx="2632598" cy="670516"/>
          </a:xfrm>
          <a:prstGeom prst="rect">
            <a:avLst/>
          </a:prstGeom>
        </p:spPr>
      </p:pic>
    </p:spTree>
    <p:custDataLst>
      <p:tags r:id="rId1"/>
    </p:custDataLst>
    <p:extLst>
      <p:ext uri="{BB962C8B-B14F-4D97-AF65-F5344CB8AC3E}">
        <p14:creationId xmlns:p14="http://schemas.microsoft.com/office/powerpoint/2010/main" val="269789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ainer - Title and Bullets Full 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87CF-2822-59E7-D5B0-34554418998C}"/>
              </a:ext>
            </a:extLst>
          </p:cNvPr>
          <p:cNvSpPr>
            <a:spLocks noGrp="1"/>
          </p:cNvSpPr>
          <p:nvPr>
            <p:ph type="title"/>
          </p:nvPr>
        </p:nvSpPr>
        <p:spPr>
          <a:xfrm>
            <a:off x="838200" y="604434"/>
            <a:ext cx="10515600" cy="705173"/>
          </a:xfrm>
        </p:spPr>
        <p:txBody>
          <a:bodyPr anchor="t" anchorCtr="0">
            <a:normAutofit/>
          </a:bodyPr>
          <a:lstStyle>
            <a:lvl1pPr>
              <a:defRPr lang="en-US" sz="4400" b="1" i="0" kern="1200" dirty="0">
                <a:solidFill>
                  <a:schemeClr val="tx2"/>
                </a:solidFill>
                <a:latin typeface="Franklin Gothic Demi" panose="020B0603020102020204" pitchFamily="34" charset="0"/>
                <a:ea typeface="+mj-ea"/>
                <a:cs typeface="+mj-cs"/>
              </a:defRPr>
            </a:lvl1pPr>
          </a:lstStyle>
          <a:p>
            <a:r>
              <a:rPr lang="en-US"/>
              <a:t>Click to edit Master title style</a:t>
            </a:r>
          </a:p>
        </p:txBody>
      </p:sp>
      <p:sp>
        <p:nvSpPr>
          <p:cNvPr id="6" name="Content Placeholder 2">
            <a:extLst>
              <a:ext uri="{FF2B5EF4-FFF2-40B4-BE49-F238E27FC236}">
                <a16:creationId xmlns:a16="http://schemas.microsoft.com/office/drawing/2014/main" id="{A7BDD5D3-CE19-0926-CAF9-272B6BD58427}"/>
              </a:ext>
            </a:extLst>
          </p:cNvPr>
          <p:cNvSpPr>
            <a:spLocks noGrp="1"/>
          </p:cNvSpPr>
          <p:nvPr>
            <p:ph idx="13" hasCustomPrompt="1"/>
          </p:nvPr>
        </p:nvSpPr>
        <p:spPr>
          <a:xfrm>
            <a:off x="838200" y="1523731"/>
            <a:ext cx="8910234" cy="4202893"/>
          </a:xfrm>
        </p:spPr>
        <p:txBody>
          <a:bodyPr tIns="0">
            <a:noAutofit/>
          </a:bodyPr>
          <a:lstStyle>
            <a:lvl1pPr marL="0" indent="0" algn="l" defTabSz="914400" rtl="0" eaLnBrk="1" latinLnBrk="0" hangingPunct="1">
              <a:lnSpc>
                <a:spcPct val="100000"/>
              </a:lnSpc>
              <a:spcBef>
                <a:spcPts val="1000"/>
              </a:spcBef>
              <a:spcAft>
                <a:spcPts val="600"/>
              </a:spcAft>
              <a:buClr>
                <a:schemeClr val="accent1"/>
              </a:buClr>
              <a:buSzPct val="100000"/>
              <a:buFont typeface="Arial" panose="020B0604020202020204" pitchFamily="34" charset="0"/>
              <a:buNone/>
              <a:tabLst/>
              <a:defRPr lang="en-US" sz="2800" b="1" kern="1200" dirty="0">
                <a:solidFill>
                  <a:schemeClr val="accent1"/>
                </a:solidFill>
                <a:latin typeface="Franklin Gothic Book" panose="020B0503020102020204" pitchFamily="34" charset="0"/>
                <a:ea typeface="+mn-ea"/>
                <a:cs typeface="+mn-cs"/>
              </a:defRPr>
            </a:lvl1pPr>
            <a:lvl2pPr marL="685800" indent="-228600">
              <a:lnSpc>
                <a:spcPct val="100000"/>
              </a:lnSpc>
              <a:spcAft>
                <a:spcPts val="600"/>
              </a:spcAft>
              <a:buClr>
                <a:schemeClr val="accent1"/>
              </a:buClr>
              <a:buFont typeface="Wingdings" panose="05000000000000000000" pitchFamily="2" charset="2"/>
              <a:buChar char="§"/>
              <a:defRPr lang="en-US" sz="2800" b="0" i="0" kern="1200" dirty="0">
                <a:solidFill>
                  <a:schemeClr val="tx1"/>
                </a:solidFill>
                <a:latin typeface="Franklin Gothic Book" panose="020B0503020102020204" pitchFamily="34" charset="0"/>
                <a:ea typeface="+mn-ea"/>
                <a:cs typeface="+mn-cs"/>
              </a:defRPr>
            </a:lvl2pPr>
            <a:lvl3pPr marL="1143000" indent="-228600">
              <a:lnSpc>
                <a:spcPct val="100000"/>
              </a:lnSpc>
              <a:spcAft>
                <a:spcPts val="600"/>
              </a:spcAft>
              <a:buClr>
                <a:schemeClr val="accent1"/>
              </a:buClr>
              <a:buFont typeface="Courier New" panose="02070309020205020404" pitchFamily="49" charset="0"/>
              <a:buChar char="o"/>
              <a:defRPr/>
            </a:lvl3pPr>
            <a:lvl4pPr marL="1600200" indent="-228600">
              <a:lnSpc>
                <a:spcPct val="100000"/>
              </a:lnSpc>
              <a:spcAft>
                <a:spcPts val="600"/>
              </a:spcAft>
              <a:buClr>
                <a:schemeClr val="accent1"/>
              </a:buClr>
              <a:buFont typeface="Courier New" panose="02070309020205020404" pitchFamily="49" charset="0"/>
              <a:buChar char="o"/>
              <a:defRPr/>
            </a:lvl4pPr>
            <a:lvl5pPr>
              <a:lnSpc>
                <a:spcPct val="100000"/>
              </a:lnSpc>
              <a:spcAft>
                <a:spcPts val="600"/>
              </a:spcAft>
              <a:buClr>
                <a:schemeClr val="accent1"/>
              </a:buClr>
              <a:defRPr/>
            </a:lvl5pPr>
          </a:lstStyle>
          <a:p>
            <a:pPr marL="0" marR="0" lvl="0" indent="0" algn="l" defTabSz="914400" rtl="0" eaLnBrk="1" fontAlgn="auto" latinLnBrk="0" hangingPunct="1">
              <a:lnSpc>
                <a:spcPct val="150000"/>
              </a:lnSpc>
              <a:spcBef>
                <a:spcPts val="1000"/>
              </a:spcBef>
              <a:spcAft>
                <a:spcPts val="0"/>
              </a:spcAft>
              <a:buClr>
                <a:schemeClr val="accent2"/>
              </a:buClr>
              <a:buSzPct val="115000"/>
              <a:buFont typeface="Wingdings" pitchFamily="2" charset="2"/>
              <a:buNone/>
              <a:tabLst/>
              <a:defRPr/>
            </a:pPr>
            <a:r>
              <a:rPr lang="en-US"/>
              <a:t>Single container slide</a:t>
            </a:r>
          </a:p>
          <a:p>
            <a:pPr lvl="1"/>
            <a:r>
              <a:rPr lang="en-US"/>
              <a:t>Click to add level 1 bullet</a:t>
            </a:r>
          </a:p>
          <a:p>
            <a:pPr lvl="2"/>
            <a:r>
              <a:rPr lang="en-US"/>
              <a:t>Click to add level 2 bullets </a:t>
            </a:r>
          </a:p>
        </p:txBody>
      </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49519" y="6283085"/>
            <a:ext cx="1580732" cy="438390"/>
          </a:xfrm>
          <a:prstGeom prst="rect">
            <a:avLst/>
          </a:prstGeom>
        </p:spPr>
      </p:pic>
      <p:pic>
        <p:nvPicPr>
          <p:cNvPr id="3" name="Picture 2">
            <a:extLst>
              <a:ext uri="{FF2B5EF4-FFF2-40B4-BE49-F238E27FC236}">
                <a16:creationId xmlns:a16="http://schemas.microsoft.com/office/drawing/2014/main" id="{93A85B84-FA9A-440E-B3AA-3340B0BBBBE5}"/>
              </a:ext>
            </a:extLst>
          </p:cNvPr>
          <p:cNvPicPr>
            <a:picLocks noChangeAspect="1"/>
          </p:cNvPicPr>
          <p:nvPr userDrawn="1"/>
        </p:nvPicPr>
        <p:blipFill>
          <a:blip r:embed="rId4"/>
          <a:srcRect/>
          <a:stretch/>
        </p:blipFill>
        <p:spPr>
          <a:xfrm>
            <a:off x="2286783" y="6207982"/>
            <a:ext cx="1450332" cy="640079"/>
          </a:xfrm>
          <a:prstGeom prst="rect">
            <a:avLst/>
          </a:prstGeom>
        </p:spPr>
      </p:pic>
    </p:spTree>
    <p:custDataLst>
      <p:tags r:id="rId1"/>
    </p:custDataLst>
    <p:extLst>
      <p:ext uri="{BB962C8B-B14F-4D97-AF65-F5344CB8AC3E}">
        <p14:creationId xmlns:p14="http://schemas.microsoft.com/office/powerpoint/2010/main" val="11104632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35FBBB-93E3-4463-A735-4908A5672418}" type="datetime1">
              <a:rPr lang="en-US"/>
              <a:pPr>
                <a:defRPr/>
              </a:pPr>
              <a:t>4/2/2026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302BC5-986D-42D8-BF2F-B9D0692D83AF}" type="slidenum">
              <a:rPr lang="en-US" smtClean="0"/>
              <a:pPr>
                <a:defRPr/>
              </a:pPr>
              <a:t>‹#›</a:t>
            </a:fld>
            <a:endParaRPr lang="en-US"/>
          </a:p>
        </p:txBody>
      </p:sp>
      <p:sp>
        <p:nvSpPr>
          <p:cNvPr id="7" name="Title 1">
            <a:extLst>
              <a:ext uri="{FF2B5EF4-FFF2-40B4-BE49-F238E27FC236}">
                <a16:creationId xmlns:a16="http://schemas.microsoft.com/office/drawing/2014/main" id="{CA59ABB9-8F3F-454C-928B-7CDF9BEBC3D9}"/>
              </a:ext>
            </a:extLst>
          </p:cNvPr>
          <p:cNvSpPr>
            <a:spLocks noGrp="1"/>
          </p:cNvSpPr>
          <p:nvPr>
            <p:ph type="title"/>
          </p:nvPr>
        </p:nvSpPr>
        <p:spPr>
          <a:xfrm>
            <a:off x="609600" y="304801"/>
            <a:ext cx="87376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48245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09600" y="1600201"/>
            <a:ext cx="10972800" cy="4525963"/>
          </a:xfrm>
        </p:spPr>
        <p:txBody>
          <a:bodyPr/>
          <a:lstStyle>
            <a:lvl1pPr>
              <a:defRPr>
                <a:latin typeface="Arial" panose="020B0604020202020204" pitchFamily="34" charset="0"/>
                <a:cs typeface="Arial" panose="020B0604020202020204" pitchFamily="34" charset="0"/>
              </a:defRPr>
            </a:lvl1pPr>
          </a:lstStyle>
          <a:p>
            <a:pPr lvl="0"/>
            <a:r>
              <a:rPr lang="en-US" noProof="0"/>
              <a:t>Click icon to add table</a:t>
            </a:r>
          </a:p>
        </p:txBody>
      </p:sp>
      <p:sp>
        <p:nvSpPr>
          <p:cNvPr id="4" name="Date Placeholder 3"/>
          <p:cNvSpPr>
            <a:spLocks noGrp="1"/>
          </p:cNvSpPr>
          <p:nvPr>
            <p:ph type="dt" sz="half" idx="10"/>
          </p:nvPr>
        </p:nvSpPr>
        <p:spPr/>
        <p:txBody>
          <a:bodyPr/>
          <a:lstStyle>
            <a:lvl1pPr>
              <a:defRPr/>
            </a:lvl1pPr>
          </a:lstStyle>
          <a:p>
            <a:pPr>
              <a:defRPr/>
            </a:pPr>
            <a:fld id="{A8CE7C1D-8745-41AB-AA74-69321E617945}" type="datetime1">
              <a:rPr lang="en-US"/>
              <a:pPr>
                <a:defRPr/>
              </a:pPr>
              <a:t>4/2/2026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Updated 7/16/12</a:t>
            </a:r>
          </a:p>
        </p:txBody>
      </p:sp>
      <p:sp>
        <p:nvSpPr>
          <p:cNvPr id="6"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a:p>
        </p:txBody>
      </p:sp>
      <p:sp>
        <p:nvSpPr>
          <p:cNvPr id="7" name="Title 1">
            <a:extLst>
              <a:ext uri="{FF2B5EF4-FFF2-40B4-BE49-F238E27FC236}">
                <a16:creationId xmlns:a16="http://schemas.microsoft.com/office/drawing/2014/main" id="{4D4203C3-4299-47CD-9DFD-FDC2CC80C8BF}"/>
              </a:ext>
            </a:extLst>
          </p:cNvPr>
          <p:cNvSpPr>
            <a:spLocks noGrp="1"/>
          </p:cNvSpPr>
          <p:nvPr>
            <p:ph type="title"/>
          </p:nvPr>
        </p:nvSpPr>
        <p:spPr>
          <a:xfrm>
            <a:off x="609600" y="304801"/>
            <a:ext cx="87376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67388208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ingle Container - Title and Bullets Full 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87CF-2822-59E7-D5B0-34554418998C}"/>
              </a:ext>
            </a:extLst>
          </p:cNvPr>
          <p:cNvSpPr>
            <a:spLocks noGrp="1"/>
          </p:cNvSpPr>
          <p:nvPr>
            <p:ph type="title"/>
          </p:nvPr>
        </p:nvSpPr>
        <p:spPr>
          <a:xfrm>
            <a:off x="838200" y="604434"/>
            <a:ext cx="10515600" cy="705173"/>
          </a:xfrm>
        </p:spPr>
        <p:txBody>
          <a:bodyPr anchor="t" anchorCtr="0">
            <a:normAutofit/>
          </a:bodyPr>
          <a:lstStyle>
            <a:lvl1pPr>
              <a:defRPr lang="en-US" sz="4400" b="1" i="0" kern="1200" dirty="0">
                <a:solidFill>
                  <a:schemeClr val="tx2"/>
                </a:solidFill>
                <a:latin typeface="Franklin Gothic Demi" panose="020B0603020102020204" pitchFamily="34" charset="0"/>
                <a:ea typeface="+mj-ea"/>
                <a:cs typeface="+mj-cs"/>
              </a:defRPr>
            </a:lvl1pPr>
          </a:lstStyle>
          <a:p>
            <a:r>
              <a:rPr lang="en-US"/>
              <a:t>Click to edit Master title style</a:t>
            </a:r>
          </a:p>
        </p:txBody>
      </p:sp>
      <p:sp>
        <p:nvSpPr>
          <p:cNvPr id="6" name="Content Placeholder 2">
            <a:extLst>
              <a:ext uri="{FF2B5EF4-FFF2-40B4-BE49-F238E27FC236}">
                <a16:creationId xmlns:a16="http://schemas.microsoft.com/office/drawing/2014/main" id="{A7BDD5D3-CE19-0926-CAF9-272B6BD58427}"/>
              </a:ext>
            </a:extLst>
          </p:cNvPr>
          <p:cNvSpPr>
            <a:spLocks noGrp="1"/>
          </p:cNvSpPr>
          <p:nvPr>
            <p:ph idx="13" hasCustomPrompt="1"/>
          </p:nvPr>
        </p:nvSpPr>
        <p:spPr>
          <a:xfrm>
            <a:off x="838200" y="1523731"/>
            <a:ext cx="8910234" cy="4202893"/>
          </a:xfrm>
        </p:spPr>
        <p:txBody>
          <a:bodyPr tIns="0">
            <a:noAutofit/>
          </a:bodyPr>
          <a:lstStyle>
            <a:lvl1pPr marL="0" indent="0" algn="l" defTabSz="914400" rtl="0" eaLnBrk="1" latinLnBrk="0" hangingPunct="1">
              <a:lnSpc>
                <a:spcPct val="100000"/>
              </a:lnSpc>
              <a:spcBef>
                <a:spcPts val="1000"/>
              </a:spcBef>
              <a:spcAft>
                <a:spcPts val="600"/>
              </a:spcAft>
              <a:buClr>
                <a:schemeClr val="accent1"/>
              </a:buClr>
              <a:buSzPct val="100000"/>
              <a:buFont typeface="Arial" panose="020B0604020202020204" pitchFamily="34" charset="0"/>
              <a:buNone/>
              <a:tabLst/>
              <a:defRPr lang="en-US" sz="2800" b="1" kern="1200" dirty="0">
                <a:solidFill>
                  <a:schemeClr val="accent1"/>
                </a:solidFill>
                <a:latin typeface="Franklin Gothic Book" panose="020B0503020102020204" pitchFamily="34" charset="0"/>
                <a:ea typeface="+mn-ea"/>
                <a:cs typeface="+mn-cs"/>
              </a:defRPr>
            </a:lvl1pPr>
            <a:lvl2pPr marL="685800" indent="-228600">
              <a:lnSpc>
                <a:spcPct val="100000"/>
              </a:lnSpc>
              <a:spcAft>
                <a:spcPts val="600"/>
              </a:spcAft>
              <a:buClr>
                <a:schemeClr val="accent1"/>
              </a:buClr>
              <a:buFont typeface="Wingdings" panose="05000000000000000000" pitchFamily="2" charset="2"/>
              <a:buChar char="§"/>
              <a:defRPr lang="en-US" sz="2800" b="0" i="0" kern="1200" dirty="0">
                <a:solidFill>
                  <a:schemeClr val="tx1"/>
                </a:solidFill>
                <a:latin typeface="Franklin Gothic Book" panose="020B0503020102020204" pitchFamily="34" charset="0"/>
                <a:ea typeface="+mn-ea"/>
                <a:cs typeface="+mn-cs"/>
              </a:defRPr>
            </a:lvl2pPr>
            <a:lvl3pPr marL="1143000" indent="-228600">
              <a:lnSpc>
                <a:spcPct val="100000"/>
              </a:lnSpc>
              <a:spcAft>
                <a:spcPts val="600"/>
              </a:spcAft>
              <a:buClr>
                <a:schemeClr val="accent1"/>
              </a:buClr>
              <a:buFont typeface="Courier New" panose="02070309020205020404" pitchFamily="49" charset="0"/>
              <a:buChar char="o"/>
              <a:defRPr/>
            </a:lvl3pPr>
            <a:lvl4pPr marL="1600200" indent="-228600">
              <a:lnSpc>
                <a:spcPct val="100000"/>
              </a:lnSpc>
              <a:spcAft>
                <a:spcPts val="600"/>
              </a:spcAft>
              <a:buClr>
                <a:schemeClr val="accent1"/>
              </a:buClr>
              <a:buFont typeface="Courier New" panose="02070309020205020404" pitchFamily="49" charset="0"/>
              <a:buChar char="o"/>
              <a:defRPr/>
            </a:lvl4pPr>
            <a:lvl5pPr>
              <a:lnSpc>
                <a:spcPct val="100000"/>
              </a:lnSpc>
              <a:spcAft>
                <a:spcPts val="600"/>
              </a:spcAft>
              <a:buClr>
                <a:schemeClr val="accent1"/>
              </a:buClr>
              <a:defRPr/>
            </a:lvl5pPr>
          </a:lstStyle>
          <a:p>
            <a:pPr marL="0" marR="0" lvl="0" indent="0" algn="l" defTabSz="914400" rtl="0" eaLnBrk="1" fontAlgn="auto" latinLnBrk="0" hangingPunct="1">
              <a:lnSpc>
                <a:spcPct val="150000"/>
              </a:lnSpc>
              <a:spcBef>
                <a:spcPts val="1000"/>
              </a:spcBef>
              <a:spcAft>
                <a:spcPts val="0"/>
              </a:spcAft>
              <a:buClr>
                <a:schemeClr val="accent2"/>
              </a:buClr>
              <a:buSzPct val="115000"/>
              <a:buFont typeface="Wingdings" pitchFamily="2" charset="2"/>
              <a:buNone/>
              <a:tabLst/>
              <a:defRPr/>
            </a:pPr>
            <a:r>
              <a:rPr lang="en-US"/>
              <a:t>Single container slide</a:t>
            </a:r>
          </a:p>
          <a:p>
            <a:pPr lvl="1"/>
            <a:r>
              <a:rPr lang="en-US"/>
              <a:t>Click to add level 1 bullet</a:t>
            </a:r>
          </a:p>
          <a:p>
            <a:pPr lvl="2"/>
            <a:r>
              <a:rPr lang="en-US"/>
              <a:t>Click to add level 2 bullets </a:t>
            </a:r>
          </a:p>
        </p:txBody>
      </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519" y="6283085"/>
            <a:ext cx="1580732" cy="438390"/>
          </a:xfrm>
          <a:prstGeom prst="rect">
            <a:avLst/>
          </a:prstGeom>
        </p:spPr>
      </p:pic>
    </p:spTree>
    <p:extLst>
      <p:ext uri="{BB962C8B-B14F-4D97-AF65-F5344CB8AC3E}">
        <p14:creationId xmlns:p14="http://schemas.microsoft.com/office/powerpoint/2010/main" val="38767385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ingle Container - Title and Bullets Full 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87CF-2822-59E7-D5B0-34554418998C}"/>
              </a:ext>
            </a:extLst>
          </p:cNvPr>
          <p:cNvSpPr>
            <a:spLocks noGrp="1"/>
          </p:cNvSpPr>
          <p:nvPr>
            <p:ph type="title"/>
          </p:nvPr>
        </p:nvSpPr>
        <p:spPr>
          <a:xfrm>
            <a:off x="838200" y="604434"/>
            <a:ext cx="10515600" cy="705173"/>
          </a:xfrm>
        </p:spPr>
        <p:txBody>
          <a:bodyPr anchor="t" anchorCtr="0">
            <a:normAutofit/>
          </a:bodyPr>
          <a:lstStyle>
            <a:lvl1pPr>
              <a:defRPr lang="en-US" sz="4400" b="1" i="0" kern="1200" dirty="0">
                <a:solidFill>
                  <a:schemeClr val="tx2"/>
                </a:solidFill>
                <a:latin typeface="Franklin Gothic Demi" panose="020B0603020102020204" pitchFamily="34" charset="0"/>
                <a:ea typeface="+mj-ea"/>
                <a:cs typeface="+mj-cs"/>
              </a:defRPr>
            </a:lvl1pPr>
          </a:lstStyle>
          <a:p>
            <a:r>
              <a:rPr lang="en-US"/>
              <a:t>Click to edit Master title style</a:t>
            </a:r>
          </a:p>
        </p:txBody>
      </p:sp>
      <p:sp>
        <p:nvSpPr>
          <p:cNvPr id="6" name="Content Placeholder 2">
            <a:extLst>
              <a:ext uri="{FF2B5EF4-FFF2-40B4-BE49-F238E27FC236}">
                <a16:creationId xmlns:a16="http://schemas.microsoft.com/office/drawing/2014/main" id="{A7BDD5D3-CE19-0926-CAF9-272B6BD58427}"/>
              </a:ext>
            </a:extLst>
          </p:cNvPr>
          <p:cNvSpPr>
            <a:spLocks noGrp="1"/>
          </p:cNvSpPr>
          <p:nvPr>
            <p:ph idx="13" hasCustomPrompt="1"/>
          </p:nvPr>
        </p:nvSpPr>
        <p:spPr>
          <a:xfrm>
            <a:off x="838200" y="1523731"/>
            <a:ext cx="8910234" cy="4202893"/>
          </a:xfrm>
        </p:spPr>
        <p:txBody>
          <a:bodyPr tIns="0">
            <a:noAutofit/>
          </a:bodyPr>
          <a:lstStyle>
            <a:lvl1pPr marL="0" indent="0" algn="l" defTabSz="914400" rtl="0" eaLnBrk="1" latinLnBrk="0" hangingPunct="1">
              <a:lnSpc>
                <a:spcPct val="100000"/>
              </a:lnSpc>
              <a:spcBef>
                <a:spcPts val="1000"/>
              </a:spcBef>
              <a:spcAft>
                <a:spcPts val="600"/>
              </a:spcAft>
              <a:buClr>
                <a:schemeClr val="accent1"/>
              </a:buClr>
              <a:buSzPct val="100000"/>
              <a:buFont typeface="Arial" panose="020B0604020202020204" pitchFamily="34" charset="0"/>
              <a:buNone/>
              <a:tabLst/>
              <a:defRPr lang="en-US" sz="2800" b="1" kern="1200" dirty="0">
                <a:solidFill>
                  <a:schemeClr val="accent1"/>
                </a:solidFill>
                <a:latin typeface="Franklin Gothic Book" panose="020B0503020102020204" pitchFamily="34" charset="0"/>
                <a:ea typeface="+mn-ea"/>
                <a:cs typeface="+mn-cs"/>
              </a:defRPr>
            </a:lvl1pPr>
            <a:lvl2pPr marL="685800" indent="-228600">
              <a:lnSpc>
                <a:spcPct val="100000"/>
              </a:lnSpc>
              <a:spcAft>
                <a:spcPts val="600"/>
              </a:spcAft>
              <a:buClr>
                <a:schemeClr val="accent1"/>
              </a:buClr>
              <a:buFont typeface="Wingdings" panose="05000000000000000000" pitchFamily="2" charset="2"/>
              <a:buChar char="§"/>
              <a:defRPr lang="en-US" sz="2800" b="0" i="0" kern="1200" dirty="0">
                <a:solidFill>
                  <a:schemeClr val="tx1"/>
                </a:solidFill>
                <a:latin typeface="Franklin Gothic Book" panose="020B0503020102020204" pitchFamily="34" charset="0"/>
                <a:ea typeface="+mn-ea"/>
                <a:cs typeface="+mn-cs"/>
              </a:defRPr>
            </a:lvl2pPr>
            <a:lvl3pPr marL="1143000" indent="-228600">
              <a:lnSpc>
                <a:spcPct val="100000"/>
              </a:lnSpc>
              <a:spcAft>
                <a:spcPts val="600"/>
              </a:spcAft>
              <a:buClr>
                <a:schemeClr val="accent1"/>
              </a:buClr>
              <a:buFont typeface="Courier New" panose="02070309020205020404" pitchFamily="49" charset="0"/>
              <a:buChar char="o"/>
              <a:defRPr/>
            </a:lvl3pPr>
            <a:lvl4pPr marL="1600200" indent="-228600">
              <a:lnSpc>
                <a:spcPct val="100000"/>
              </a:lnSpc>
              <a:spcAft>
                <a:spcPts val="600"/>
              </a:spcAft>
              <a:buClr>
                <a:schemeClr val="accent1"/>
              </a:buClr>
              <a:buFont typeface="Courier New" panose="02070309020205020404" pitchFamily="49" charset="0"/>
              <a:buChar char="o"/>
              <a:defRPr/>
            </a:lvl4pPr>
            <a:lvl5pPr>
              <a:lnSpc>
                <a:spcPct val="100000"/>
              </a:lnSpc>
              <a:spcAft>
                <a:spcPts val="600"/>
              </a:spcAft>
              <a:buClr>
                <a:schemeClr val="accent1"/>
              </a:buClr>
              <a:defRPr/>
            </a:lvl5pPr>
          </a:lstStyle>
          <a:p>
            <a:pPr marL="0" marR="0" lvl="0" indent="0" algn="l" defTabSz="914400" rtl="0" eaLnBrk="1" fontAlgn="auto" latinLnBrk="0" hangingPunct="1">
              <a:lnSpc>
                <a:spcPct val="150000"/>
              </a:lnSpc>
              <a:spcBef>
                <a:spcPts val="1000"/>
              </a:spcBef>
              <a:spcAft>
                <a:spcPts val="0"/>
              </a:spcAft>
              <a:buClr>
                <a:schemeClr val="accent2"/>
              </a:buClr>
              <a:buSzPct val="115000"/>
              <a:buFont typeface="Wingdings" pitchFamily="2" charset="2"/>
              <a:buNone/>
              <a:tabLst/>
              <a:defRPr/>
            </a:pPr>
            <a:r>
              <a:rPr lang="en-US"/>
              <a:t>Single container slide</a:t>
            </a:r>
          </a:p>
          <a:p>
            <a:pPr lvl="1"/>
            <a:r>
              <a:rPr lang="en-US"/>
              <a:t>Click to add level 1 bullet</a:t>
            </a:r>
          </a:p>
          <a:p>
            <a:pPr lvl="2"/>
            <a:r>
              <a:rPr lang="en-US"/>
              <a:t>Click to add level 2 bullets </a:t>
            </a:r>
          </a:p>
        </p:txBody>
      </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3" name="Picture 2">
            <a:extLst>
              <a:ext uri="{FF2B5EF4-FFF2-40B4-BE49-F238E27FC236}">
                <a16:creationId xmlns:a16="http://schemas.microsoft.com/office/drawing/2014/main" id="{7CADC144-B312-218E-7562-F13A2390AF4D}"/>
              </a:ext>
            </a:extLst>
          </p:cNvPr>
          <p:cNvPicPr>
            <a:picLocks noChangeAspect="1"/>
          </p:cNvPicPr>
          <p:nvPr userDrawn="1"/>
        </p:nvPicPr>
        <p:blipFill>
          <a:blip r:embed="rId2"/>
          <a:srcRect/>
          <a:stretch/>
        </p:blipFill>
        <p:spPr>
          <a:xfrm>
            <a:off x="855547" y="6207982"/>
            <a:ext cx="1450332" cy="640079"/>
          </a:xfrm>
          <a:prstGeom prst="rect">
            <a:avLst/>
          </a:prstGeom>
        </p:spPr>
      </p:pic>
    </p:spTree>
    <p:extLst>
      <p:ext uri="{BB962C8B-B14F-4D97-AF65-F5344CB8AC3E}">
        <p14:creationId xmlns:p14="http://schemas.microsoft.com/office/powerpoint/2010/main" val="19832739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Bullets Full 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87CF-2822-59E7-D5B0-34554418998C}"/>
              </a:ext>
            </a:extLst>
          </p:cNvPr>
          <p:cNvSpPr>
            <a:spLocks noGrp="1"/>
          </p:cNvSpPr>
          <p:nvPr>
            <p:ph type="title"/>
          </p:nvPr>
        </p:nvSpPr>
        <p:spPr>
          <a:xfrm>
            <a:off x="838200" y="604434"/>
            <a:ext cx="10515600" cy="705173"/>
          </a:xfrm>
        </p:spPr>
        <p:txBody>
          <a:bodyPr anchor="t" anchorCtr="0"/>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6BD9B4B-87B5-54A1-ED8B-C2C524DF212A}"/>
              </a:ext>
            </a:extLst>
          </p:cNvPr>
          <p:cNvSpPr>
            <a:spLocks noGrp="1"/>
          </p:cNvSpPr>
          <p:nvPr>
            <p:ph idx="1"/>
          </p:nvPr>
        </p:nvSpPr>
        <p:spPr>
          <a:xfrm>
            <a:off x="838200" y="1523731"/>
            <a:ext cx="8600268" cy="4202893"/>
          </a:xfrm>
        </p:spPr>
        <p:txBody>
          <a:bodyPr>
            <a:noAutofit/>
          </a:bodyPr>
          <a:lstStyle>
            <a:lvl1pPr>
              <a:lnSpc>
                <a:spcPct val="100000"/>
              </a:lnSpc>
              <a:spcAft>
                <a:spcPts val="600"/>
              </a:spcAft>
              <a:buClr>
                <a:schemeClr val="accent1"/>
              </a:buClr>
              <a:defRPr sz="2800"/>
            </a:lvl1pPr>
            <a:lvl2pPr marL="685800" indent="-228600">
              <a:lnSpc>
                <a:spcPct val="100000"/>
              </a:lnSpc>
              <a:spcAft>
                <a:spcPts val="600"/>
              </a:spcAft>
              <a:buClr>
                <a:schemeClr val="accent1"/>
              </a:buClr>
              <a:buFont typeface="Courier New" panose="02070309020205020404" pitchFamily="49" charset="0"/>
              <a:buChar char="o"/>
              <a:defRPr sz="2800"/>
            </a:lvl2pPr>
            <a:lvl3pPr marL="1143000" indent="-228600">
              <a:lnSpc>
                <a:spcPct val="100000"/>
              </a:lnSpc>
              <a:spcAft>
                <a:spcPts val="600"/>
              </a:spcAft>
              <a:buClr>
                <a:schemeClr val="accent1"/>
              </a:buClr>
              <a:buFont typeface="Wingdings" pitchFamily="2" charset="2"/>
              <a:buChar char="§"/>
              <a:defRPr sz="2800"/>
            </a:lvl3pPr>
            <a:lvl4pPr marL="1600200" indent="-228600">
              <a:lnSpc>
                <a:spcPct val="100000"/>
              </a:lnSpc>
              <a:spcAft>
                <a:spcPts val="600"/>
              </a:spcAft>
              <a:buClr>
                <a:schemeClr val="accent1"/>
              </a:buClr>
              <a:buFont typeface="Courier New" panose="02070309020205020404" pitchFamily="49" charset="0"/>
              <a:buChar char="o"/>
              <a:defRPr sz="2800"/>
            </a:lvl4pPr>
            <a:lvl5pPr>
              <a:lnSpc>
                <a:spcPct val="100000"/>
              </a:lnSpc>
              <a:spcAft>
                <a:spcPts val="600"/>
              </a:spcAft>
              <a:buClr>
                <a:schemeClr val="accent1"/>
              </a:buCl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519" y="6283085"/>
            <a:ext cx="1580732" cy="438390"/>
          </a:xfrm>
          <a:prstGeom prst="rect">
            <a:avLst/>
          </a:prstGeom>
        </p:spPr>
      </p:pic>
    </p:spTree>
    <p:extLst>
      <p:ext uri="{BB962C8B-B14F-4D97-AF65-F5344CB8AC3E}">
        <p14:creationId xmlns:p14="http://schemas.microsoft.com/office/powerpoint/2010/main" val="4028404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Double Container_Title and Content with Ima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D60852-00E9-3F20-EC61-6EEA0C2E6920}"/>
              </a:ext>
            </a:extLst>
          </p:cNvPr>
          <p:cNvSpPr>
            <a:spLocks noGrp="1"/>
          </p:cNvSpPr>
          <p:nvPr>
            <p:ph type="title"/>
          </p:nvPr>
        </p:nvSpPr>
        <p:spPr>
          <a:xfrm>
            <a:off x="838200" y="604434"/>
            <a:ext cx="10515600" cy="705173"/>
          </a:xfrm>
        </p:spPr>
        <p:txBody>
          <a:bodyPr anchor="t" anchorCtr="0"/>
          <a:lstStyle>
            <a:lvl1pPr>
              <a:defRPr>
                <a:solidFill>
                  <a:schemeClr val="tx2"/>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D89DD478-0DE6-A2D3-66D5-8EE68B3A2A06}"/>
              </a:ext>
            </a:extLst>
          </p:cNvPr>
          <p:cNvSpPr>
            <a:spLocks noGrp="1"/>
          </p:cNvSpPr>
          <p:nvPr>
            <p:ph idx="1"/>
          </p:nvPr>
        </p:nvSpPr>
        <p:spPr>
          <a:xfrm>
            <a:off x="838200" y="1523731"/>
            <a:ext cx="5257800" cy="4202893"/>
          </a:xfrm>
        </p:spPr>
        <p:txBody>
          <a:bodyPr>
            <a:noAutofit/>
          </a:bodyPr>
          <a:lstStyle>
            <a:lvl1pPr marL="0" indent="0">
              <a:lnSpc>
                <a:spcPct val="100000"/>
              </a:lnSpc>
              <a:spcAft>
                <a:spcPts val="600"/>
              </a:spcAft>
              <a:buClr>
                <a:schemeClr val="accent1"/>
              </a:buClr>
              <a:buNone/>
              <a:defRPr/>
            </a:lvl1pPr>
            <a:lvl2pPr marL="457200" indent="0">
              <a:lnSpc>
                <a:spcPct val="100000"/>
              </a:lnSpc>
              <a:spcAft>
                <a:spcPts val="600"/>
              </a:spcAft>
              <a:buClr>
                <a:schemeClr val="accent1"/>
              </a:buClr>
              <a:buFont typeface="Courier New" panose="02070309020205020404" pitchFamily="49" charset="0"/>
              <a:buNone/>
              <a:defRPr/>
            </a:lvl2pPr>
            <a:lvl3pPr marL="914400" indent="0">
              <a:lnSpc>
                <a:spcPct val="100000"/>
              </a:lnSpc>
              <a:spcAft>
                <a:spcPts val="600"/>
              </a:spcAft>
              <a:buClr>
                <a:schemeClr val="accent1"/>
              </a:buClr>
              <a:buFont typeface="Wingdings" pitchFamily="2" charset="2"/>
              <a:buNone/>
              <a:defRPr/>
            </a:lvl3pPr>
            <a:lvl4pPr marL="1371600" indent="0">
              <a:lnSpc>
                <a:spcPct val="100000"/>
              </a:lnSpc>
              <a:spcAft>
                <a:spcPts val="600"/>
              </a:spcAft>
              <a:buClr>
                <a:schemeClr val="accent1"/>
              </a:buClr>
              <a:buFont typeface="Courier New" panose="02070309020205020404" pitchFamily="49" charset="0"/>
              <a:buNone/>
              <a:defRPr/>
            </a:lvl4pPr>
            <a:lvl5pPr marL="1828800" indent="0">
              <a:lnSpc>
                <a:spcPct val="100000"/>
              </a:lnSpc>
              <a:spcAft>
                <a:spcPts val="600"/>
              </a:spcAft>
              <a:buClr>
                <a:schemeClr val="accent1"/>
              </a:buClr>
              <a:buNone/>
              <a:defRPr/>
            </a:lvl5pPr>
          </a:lstStyle>
          <a:p>
            <a:pPr lvl="0"/>
            <a:r>
              <a:rPr lang="en-US" dirty="0"/>
              <a:t>Click to edit Master text styles</a:t>
            </a:r>
          </a:p>
        </p:txBody>
      </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519" y="6283085"/>
            <a:ext cx="1580732" cy="438390"/>
          </a:xfrm>
          <a:prstGeom prst="rect">
            <a:avLst/>
          </a:prstGeom>
        </p:spPr>
      </p:pic>
      <p:sp>
        <p:nvSpPr>
          <p:cNvPr id="2" name="Content Placeholder 2">
            <a:extLst>
              <a:ext uri="{FF2B5EF4-FFF2-40B4-BE49-F238E27FC236}">
                <a16:creationId xmlns:a16="http://schemas.microsoft.com/office/drawing/2014/main" id="{589B08D0-93BE-6D8C-6616-336801B04977}"/>
              </a:ext>
            </a:extLst>
          </p:cNvPr>
          <p:cNvSpPr>
            <a:spLocks noGrp="1"/>
          </p:cNvSpPr>
          <p:nvPr>
            <p:ph idx="14"/>
          </p:nvPr>
        </p:nvSpPr>
        <p:spPr>
          <a:xfrm>
            <a:off x="6305550" y="1523731"/>
            <a:ext cx="5257800" cy="4202893"/>
          </a:xfrm>
        </p:spPr>
        <p:txBody>
          <a:bodyPr>
            <a:noAutofit/>
          </a:bodyPr>
          <a:lstStyle>
            <a:lvl1pPr marL="0" indent="0">
              <a:lnSpc>
                <a:spcPct val="100000"/>
              </a:lnSpc>
              <a:spcAft>
                <a:spcPts val="600"/>
              </a:spcAft>
              <a:buClr>
                <a:schemeClr val="accent1"/>
              </a:buClr>
              <a:buNone/>
              <a:defRPr/>
            </a:lvl1pPr>
            <a:lvl2pPr marL="457200" indent="0">
              <a:lnSpc>
                <a:spcPct val="100000"/>
              </a:lnSpc>
              <a:spcAft>
                <a:spcPts val="600"/>
              </a:spcAft>
              <a:buClr>
                <a:schemeClr val="accent1"/>
              </a:buClr>
              <a:buFont typeface="Courier New" panose="02070309020205020404" pitchFamily="49" charset="0"/>
              <a:buNone/>
              <a:defRPr/>
            </a:lvl2pPr>
            <a:lvl3pPr marL="914400" indent="0">
              <a:lnSpc>
                <a:spcPct val="100000"/>
              </a:lnSpc>
              <a:spcAft>
                <a:spcPts val="600"/>
              </a:spcAft>
              <a:buClr>
                <a:schemeClr val="accent1"/>
              </a:buClr>
              <a:buFont typeface="Wingdings" pitchFamily="2" charset="2"/>
              <a:buNone/>
              <a:defRPr/>
            </a:lvl3pPr>
            <a:lvl4pPr marL="1371600" indent="0">
              <a:lnSpc>
                <a:spcPct val="100000"/>
              </a:lnSpc>
              <a:spcAft>
                <a:spcPts val="600"/>
              </a:spcAft>
              <a:buClr>
                <a:schemeClr val="accent1"/>
              </a:buClr>
              <a:buFont typeface="Courier New" panose="02070309020205020404" pitchFamily="49" charset="0"/>
              <a:buNone/>
              <a:defRPr/>
            </a:lvl4pPr>
            <a:lvl5pPr marL="1828800" indent="0">
              <a:lnSpc>
                <a:spcPct val="100000"/>
              </a:lnSpc>
              <a:spcAft>
                <a:spcPts val="600"/>
              </a:spcAft>
              <a:buClr>
                <a:schemeClr val="accent1"/>
              </a:buClr>
              <a:buNone/>
              <a:defRPr/>
            </a:lvl5pPr>
          </a:lstStyle>
          <a:p>
            <a:pPr lvl="0"/>
            <a:r>
              <a:rPr lang="en-US" dirty="0"/>
              <a:t>Click to edit Master text styles</a:t>
            </a:r>
          </a:p>
        </p:txBody>
      </p:sp>
    </p:spTree>
    <p:extLst>
      <p:ext uri="{BB962C8B-B14F-4D97-AF65-F5344CB8AC3E}">
        <p14:creationId xmlns:p14="http://schemas.microsoft.com/office/powerpoint/2010/main" val="127375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Bullets with Ima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D60852-00E9-3F20-EC61-6EEA0C2E6920}"/>
              </a:ext>
            </a:extLst>
          </p:cNvPr>
          <p:cNvSpPr>
            <a:spLocks noGrp="1"/>
          </p:cNvSpPr>
          <p:nvPr>
            <p:ph type="title"/>
          </p:nvPr>
        </p:nvSpPr>
        <p:spPr>
          <a:xfrm>
            <a:off x="838200" y="604434"/>
            <a:ext cx="10515600" cy="705173"/>
          </a:xfrm>
        </p:spPr>
        <p:txBody>
          <a:bodyPr anchor="t" anchorCtr="0"/>
          <a:lstStyle>
            <a:lvl1pPr>
              <a:defRPr>
                <a:solidFill>
                  <a:schemeClr val="tx2"/>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D89DD478-0DE6-A2D3-66D5-8EE68B3A2A06}"/>
              </a:ext>
            </a:extLst>
          </p:cNvPr>
          <p:cNvSpPr>
            <a:spLocks noGrp="1"/>
          </p:cNvSpPr>
          <p:nvPr>
            <p:ph idx="1"/>
          </p:nvPr>
        </p:nvSpPr>
        <p:spPr>
          <a:xfrm>
            <a:off x="838200" y="1523731"/>
            <a:ext cx="5257800" cy="4202893"/>
          </a:xfrm>
        </p:spPr>
        <p:txBody>
          <a:bodyPr>
            <a:noAutofit/>
          </a:bodyPr>
          <a:lstStyle>
            <a:lvl1pPr>
              <a:lnSpc>
                <a:spcPct val="100000"/>
              </a:lnSpc>
              <a:spcAft>
                <a:spcPts val="600"/>
              </a:spcAft>
              <a:buClr>
                <a:schemeClr val="accent1"/>
              </a:buClr>
              <a:defRPr sz="2800"/>
            </a:lvl1pPr>
            <a:lvl2pPr marL="685800" indent="-228600">
              <a:lnSpc>
                <a:spcPct val="100000"/>
              </a:lnSpc>
              <a:spcAft>
                <a:spcPts val="600"/>
              </a:spcAft>
              <a:buClr>
                <a:schemeClr val="accent1"/>
              </a:buClr>
              <a:buFont typeface="Courier New" panose="02070309020205020404" pitchFamily="49" charset="0"/>
              <a:buChar char="o"/>
              <a:defRPr sz="2800"/>
            </a:lvl2pPr>
            <a:lvl3pPr marL="1143000" indent="-228600">
              <a:lnSpc>
                <a:spcPct val="100000"/>
              </a:lnSpc>
              <a:spcAft>
                <a:spcPts val="600"/>
              </a:spcAft>
              <a:buClr>
                <a:schemeClr val="accent1"/>
              </a:buClr>
              <a:buFont typeface="Wingdings" pitchFamily="2" charset="2"/>
              <a:buChar char="§"/>
              <a:defRPr sz="2800"/>
            </a:lvl3pPr>
            <a:lvl4pPr marL="1600200" indent="-228600">
              <a:lnSpc>
                <a:spcPct val="100000"/>
              </a:lnSpc>
              <a:spcAft>
                <a:spcPts val="600"/>
              </a:spcAft>
              <a:buClr>
                <a:schemeClr val="accent1"/>
              </a:buClr>
              <a:buFont typeface="Courier New" panose="02070309020205020404" pitchFamily="49" charset="0"/>
              <a:buChar char="o"/>
              <a:defRPr sz="2800"/>
            </a:lvl4pPr>
            <a:lvl5pPr>
              <a:lnSpc>
                <a:spcPct val="100000"/>
              </a:lnSpc>
              <a:spcAft>
                <a:spcPts val="600"/>
              </a:spcAft>
              <a:buClr>
                <a:schemeClr val="accent1"/>
              </a:buCl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4A65DE35-BAC3-3B6C-3019-B3E6773A39E4}"/>
              </a:ext>
            </a:extLst>
          </p:cNvPr>
          <p:cNvSpPr>
            <a:spLocks noGrp="1"/>
          </p:cNvSpPr>
          <p:nvPr>
            <p:ph type="pic" sz="quarter" idx="13"/>
          </p:nvPr>
        </p:nvSpPr>
        <p:spPr>
          <a:xfrm>
            <a:off x="6294438" y="1519156"/>
            <a:ext cx="5059362" cy="4202893"/>
          </a:xfrm>
        </p:spPr>
        <p:txBody>
          <a:bodyPr/>
          <a:lstStyle/>
          <a:p>
            <a:r>
              <a:rPr lang="en-US"/>
              <a:t>Click icon to add picture</a:t>
            </a:r>
          </a:p>
        </p:txBody>
      </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519" y="6283085"/>
            <a:ext cx="1580732" cy="438390"/>
          </a:xfrm>
          <a:prstGeom prst="rect">
            <a:avLst/>
          </a:prstGeom>
        </p:spPr>
      </p:pic>
    </p:spTree>
    <p:extLst>
      <p:ext uri="{BB962C8B-B14F-4D97-AF65-F5344CB8AC3E}">
        <p14:creationId xmlns:p14="http://schemas.microsoft.com/office/powerpoint/2010/main" val="200697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Bullets Full 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87CF-2822-59E7-D5B0-34554418998C}"/>
              </a:ext>
            </a:extLst>
          </p:cNvPr>
          <p:cNvSpPr>
            <a:spLocks noGrp="1"/>
          </p:cNvSpPr>
          <p:nvPr>
            <p:ph type="title"/>
          </p:nvPr>
        </p:nvSpPr>
        <p:spPr>
          <a:xfrm>
            <a:off x="838200" y="604434"/>
            <a:ext cx="10515600" cy="705173"/>
          </a:xfrm>
        </p:spPr>
        <p:txBody>
          <a:bodyPr anchor="t" anchorCtr="0"/>
          <a:lstStyle>
            <a:lvl1pPr>
              <a:defRPr>
                <a:solidFill>
                  <a:schemeClr val="tx2"/>
                </a:solidFill>
              </a:defRPr>
            </a:lvl1pPr>
          </a:lstStyle>
          <a:p>
            <a:r>
              <a:rPr lang="en-US"/>
              <a:t>Click to edit Master title style</a:t>
            </a:r>
          </a:p>
        </p:txBody>
      </p:sp>
      <p:sp>
        <p:nvSpPr>
          <p:cNvPr id="5" name="Chart Placeholder 4">
            <a:extLst>
              <a:ext uri="{FF2B5EF4-FFF2-40B4-BE49-F238E27FC236}">
                <a16:creationId xmlns:a16="http://schemas.microsoft.com/office/drawing/2014/main" id="{79C9E923-D225-46D0-A5AA-C56126553E79}"/>
              </a:ext>
            </a:extLst>
          </p:cNvPr>
          <p:cNvSpPr>
            <a:spLocks noGrp="1"/>
          </p:cNvSpPr>
          <p:nvPr>
            <p:ph type="chart" sz="quarter" idx="13" hasCustomPrompt="1"/>
          </p:nvPr>
        </p:nvSpPr>
        <p:spPr>
          <a:xfrm>
            <a:off x="1790700" y="1511300"/>
            <a:ext cx="8562167" cy="4214813"/>
          </a:xfrm>
        </p:spPr>
        <p:txBody>
          <a:bodyPr/>
          <a:lstStyle>
            <a:lvl1pPr algn="ctr">
              <a:defRPr/>
            </a:lvl1pPr>
          </a:lstStyle>
          <a:p>
            <a:r>
              <a:rPr lang="en-US"/>
              <a:t>Click to add chart</a:t>
            </a:r>
          </a:p>
        </p:txBody>
      </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519" y="6283085"/>
            <a:ext cx="1580732" cy="438390"/>
          </a:xfrm>
          <a:prstGeom prst="rect">
            <a:avLst/>
          </a:prstGeom>
        </p:spPr>
      </p:pic>
      <p:pic>
        <p:nvPicPr>
          <p:cNvPr id="3" name="Picture 2">
            <a:extLst>
              <a:ext uri="{FF2B5EF4-FFF2-40B4-BE49-F238E27FC236}">
                <a16:creationId xmlns:a16="http://schemas.microsoft.com/office/drawing/2014/main" id="{A31FE18A-BE8E-8893-69E9-542ED71EBA56}"/>
              </a:ext>
            </a:extLst>
          </p:cNvPr>
          <p:cNvPicPr>
            <a:picLocks noChangeAspect="1"/>
          </p:cNvPicPr>
          <p:nvPr userDrawn="1"/>
        </p:nvPicPr>
        <p:blipFill>
          <a:blip r:embed="rId3"/>
          <a:srcRect/>
          <a:stretch/>
        </p:blipFill>
        <p:spPr>
          <a:xfrm>
            <a:off x="2286783" y="6207982"/>
            <a:ext cx="1450332" cy="640079"/>
          </a:xfrm>
          <a:prstGeom prst="rect">
            <a:avLst/>
          </a:prstGeom>
        </p:spPr>
      </p:pic>
    </p:spTree>
    <p:extLst>
      <p:ext uri="{BB962C8B-B14F-4D97-AF65-F5344CB8AC3E}">
        <p14:creationId xmlns:p14="http://schemas.microsoft.com/office/powerpoint/2010/main" val="139150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8" name="Title 5">
            <a:extLst>
              <a:ext uri="{FF2B5EF4-FFF2-40B4-BE49-F238E27FC236}">
                <a16:creationId xmlns:a16="http://schemas.microsoft.com/office/drawing/2014/main" id="{8A9F4330-D9E2-7FAF-7571-6E1AEEA10E00}"/>
              </a:ext>
            </a:extLst>
          </p:cNvPr>
          <p:cNvSpPr>
            <a:spLocks noGrp="1"/>
          </p:cNvSpPr>
          <p:nvPr userDrawn="1"/>
        </p:nvSpPr>
        <p:spPr>
          <a:xfrm>
            <a:off x="838200" y="604433"/>
            <a:ext cx="9964119" cy="70517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b="1" i="0">
                <a:latin typeface="Franklin Gothic Demi" panose="020B0603020102020204" pitchFamily="34" charset="0"/>
              </a:rPr>
              <a:t>Presentation Guidelines</a:t>
            </a:r>
          </a:p>
        </p:txBody>
      </p:sp>
      <p:sp>
        <p:nvSpPr>
          <p:cNvPr id="17" name="Content Placeholder 6">
            <a:extLst>
              <a:ext uri="{FF2B5EF4-FFF2-40B4-BE49-F238E27FC236}">
                <a16:creationId xmlns:a16="http://schemas.microsoft.com/office/drawing/2014/main" id="{30DC3A1E-C9AF-50F0-6BFC-F86C10D0BE8F}"/>
              </a:ext>
            </a:extLst>
          </p:cNvPr>
          <p:cNvSpPr>
            <a:spLocks noGrp="1"/>
          </p:cNvSpPr>
          <p:nvPr userDrawn="1"/>
        </p:nvSpPr>
        <p:spPr>
          <a:xfrm>
            <a:off x="838199" y="1526906"/>
            <a:ext cx="9695213" cy="420289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a:solidFill>
                  <a:schemeClr val="accent1"/>
                </a:solidFill>
                <a:latin typeface="Franklin Gothic Book" panose="020B0503020102020204" pitchFamily="34" charset="0"/>
              </a:rPr>
              <a:t>Font and font sizes:</a:t>
            </a:r>
          </a:p>
          <a:p>
            <a:r>
              <a:rPr lang="en-US" sz="2800">
                <a:latin typeface="Franklin Gothic Book" panose="020B0503020102020204" pitchFamily="34" charset="0"/>
              </a:rPr>
              <a:t>Cover and section headers are 60-point font.</a:t>
            </a:r>
          </a:p>
          <a:p>
            <a:r>
              <a:rPr lang="en-US" sz="2800">
                <a:latin typeface="Franklin Gothic Book" panose="020B0503020102020204" pitchFamily="34" charset="0"/>
              </a:rPr>
              <a:t>Slide headers are 44-point font.</a:t>
            </a:r>
          </a:p>
          <a:p>
            <a:r>
              <a:rPr lang="en-US" sz="2800">
                <a:latin typeface="Franklin Gothic Book" panose="020B0503020102020204" pitchFamily="34" charset="0"/>
              </a:rPr>
              <a:t>Body copy is a minimum of 28-point font.</a:t>
            </a:r>
          </a:p>
          <a:p>
            <a:pPr lvl="1"/>
            <a:r>
              <a:rPr lang="en-US" sz="2800">
                <a:latin typeface="Franklin Gothic Book" panose="020B0503020102020204" pitchFamily="34" charset="0"/>
              </a:rPr>
              <a:t>Bullets and sub-bullets can be decreased to 24-point font.</a:t>
            </a:r>
          </a:p>
          <a:p>
            <a:r>
              <a:rPr lang="en-US" sz="2800">
                <a:latin typeface="Franklin Gothic Book" panose="020B0503020102020204" pitchFamily="34" charset="0"/>
              </a:rPr>
              <a:t>Use the Franklin Gothic typeface. This ensures the presentation will be accessible regardless of where its accessed.</a:t>
            </a:r>
          </a:p>
        </p:txBody>
      </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12192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9" name="Picture 8">
            <a:extLst>
              <a:ext uri="{FF2B5EF4-FFF2-40B4-BE49-F238E27FC236}">
                <a16:creationId xmlns:a16="http://schemas.microsoft.com/office/drawing/2014/main" id="{44218340-347E-24B1-2CC6-832520AF06A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519" y="6283085"/>
            <a:ext cx="1580732" cy="438390"/>
          </a:xfrm>
          <a:prstGeom prst="rect">
            <a:avLst/>
          </a:prstGeom>
        </p:spPr>
      </p:pic>
    </p:spTree>
    <p:extLst>
      <p:ext uri="{BB962C8B-B14F-4D97-AF65-F5344CB8AC3E}">
        <p14:creationId xmlns:p14="http://schemas.microsoft.com/office/powerpoint/2010/main" val="409960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8507B7-17B6-8AAE-32E2-B22E3CB3EC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F8005B-3026-1BE2-7DE8-B0812BDCE2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6274AC-0349-B363-E7CE-544D298362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55F5E24F-A6CF-5409-120B-AE779A853D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62D0C17-4326-C3FC-E98E-4C41560D0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F3292A-440C-FC4D-A38E-E9E6D4317AF8}" type="slidenum">
              <a:rPr lang="en-US" smtClean="0"/>
              <a:t>‹#›</a:t>
            </a:fld>
            <a:endParaRPr lang="en-US"/>
          </a:p>
        </p:txBody>
      </p:sp>
    </p:spTree>
    <p:extLst>
      <p:ext uri="{BB962C8B-B14F-4D97-AF65-F5344CB8AC3E}">
        <p14:creationId xmlns:p14="http://schemas.microsoft.com/office/powerpoint/2010/main" val="2825513035"/>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96" r:id="rId3"/>
    <p:sldLayoutId id="2147483697" r:id="rId4"/>
    <p:sldLayoutId id="2147483674" r:id="rId5"/>
    <p:sldLayoutId id="2147483672" r:id="rId6"/>
    <p:sldLayoutId id="2147483667" r:id="rId7"/>
    <p:sldLayoutId id="2147483675" r:id="rId8"/>
    <p:sldLayoutId id="2147483668" r:id="rId9"/>
    <p:sldLayoutId id="2147483676" r:id="rId10"/>
    <p:sldLayoutId id="2147483666" r:id="rId11"/>
    <p:sldLayoutId id="2147483681" r:id="rId12"/>
    <p:sldLayoutId id="2147483682" r:id="rId13"/>
    <p:sldLayoutId id="2147483677" r:id="rId14"/>
    <p:sldLayoutId id="2147483670" r:id="rId15"/>
    <p:sldLayoutId id="2147483651" r:id="rId16"/>
    <p:sldLayoutId id="2147483698" r:id="rId17"/>
    <p:sldLayoutId id="2147483699" r:id="rId18"/>
    <p:sldLayoutId id="2147483700" r:id="rId19"/>
    <p:sldLayoutId id="2147483692" r:id="rId20"/>
    <p:sldLayoutId id="2147483694" r:id="rId21"/>
  </p:sldLayoutIdLst>
  <p:hf hdr="0" dt="0"/>
  <p:txStyles>
    <p:title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800" b="0" i="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800" b="0" i="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800" b="0" i="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800" b="0" i="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1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hyperlink" Target="https://www.mahealthconnector.org/wp-content/uploads/health-coverage-after-a-job-loss-eng.pdf" TargetMode="Externa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hyperlink" Target="https://www.mahealthconnector.org/wp-content/uploads/NG-05-Mid-Year-Life-Events.pdf" TargetMode="External"/><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hyperlink" Target="https://www.mahealthconnector.org/how-do-i-answer-questions-about-income" TargetMode="External"/><Relationship Id="rId4" Type="http://schemas.openxmlformats.org/officeDocument/2006/relationships/hyperlink" Target="https://www.mahealthconnector.org/help-center/video-library"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20.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ags" Target="../tags/tag2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hyperlink" Target="https://www.mahealthconnector.org/help-paying-premium" TargetMode="Externa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3" Type="http://schemas.openxmlformats.org/officeDocument/2006/relationships/hyperlink" Target="https://www.mahealthconnector.org/help-paying-premium" TargetMode="Externa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ags" Target="../tags/tag2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hyperlink" Target="https://www.cms.gov/newsroom/fact-sheets/2025-marketplace-integrity-and-affordability-proposed-rule" TargetMode="Externa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9.xml"/><Relationship Id="rId1" Type="http://schemas.openxmlformats.org/officeDocument/2006/relationships/tags" Target="../tags/tag29.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9.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hyperlink" Target="https://www.mahealthconnector.org/how-to-pay" TargetMode="Externa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hyperlink" Target="http://www.mahealthconnector.org" TargetMode="Externa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hyperlink" Target="https://member.mahealthconnector.org/account/payments/locate-account?_gl=1*7jt59p*_gcl_au*MTIzMjg4MzE0MS4xNzM2MTg1ODEw"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mahealthconnector.org/" TargetMode="Externa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E9F04-9731-D5A8-BE38-8CCAC5B57217}"/>
              </a:ext>
            </a:extLst>
          </p:cNvPr>
          <p:cNvSpPr>
            <a:spLocks noGrp="1"/>
          </p:cNvSpPr>
          <p:nvPr>
            <p:ph type="ctrTitle"/>
          </p:nvPr>
        </p:nvSpPr>
        <p:spPr>
          <a:xfrm>
            <a:off x="524225" y="1922589"/>
            <a:ext cx="7117652" cy="786932"/>
          </a:xfrm>
        </p:spPr>
        <p:txBody>
          <a:bodyPr>
            <a:normAutofit/>
          </a:bodyPr>
          <a:lstStyle/>
          <a:p>
            <a:r>
              <a:rPr lang="en-US" sz="4000" dirty="0"/>
              <a:t>MA Health Care Learning Series </a:t>
            </a:r>
          </a:p>
        </p:txBody>
      </p:sp>
      <p:sp>
        <p:nvSpPr>
          <p:cNvPr id="3" name="Subtitle 2">
            <a:extLst>
              <a:ext uri="{FF2B5EF4-FFF2-40B4-BE49-F238E27FC236}">
                <a16:creationId xmlns:a16="http://schemas.microsoft.com/office/drawing/2014/main" id="{F6668C10-034E-F345-0A20-B38DDD8E6086}"/>
              </a:ext>
            </a:extLst>
          </p:cNvPr>
          <p:cNvSpPr>
            <a:spLocks noGrp="1"/>
          </p:cNvSpPr>
          <p:nvPr>
            <p:ph type="subTitle" idx="1"/>
          </p:nvPr>
        </p:nvSpPr>
        <p:spPr/>
        <p:txBody>
          <a:bodyPr/>
          <a:lstStyle/>
          <a:p>
            <a:r>
              <a:rPr lang="en-US"/>
              <a:t>Massachusetts Health Care Training Forum</a:t>
            </a:r>
          </a:p>
        </p:txBody>
      </p:sp>
      <p:sp>
        <p:nvSpPr>
          <p:cNvPr id="7" name="Text Placeholder 6">
            <a:extLst>
              <a:ext uri="{FF2B5EF4-FFF2-40B4-BE49-F238E27FC236}">
                <a16:creationId xmlns:a16="http://schemas.microsoft.com/office/drawing/2014/main" id="{7E58F13B-0B0F-EEDD-F7E4-7B16AA9E5808}"/>
              </a:ext>
            </a:extLst>
          </p:cNvPr>
          <p:cNvSpPr>
            <a:spLocks noGrp="1"/>
          </p:cNvSpPr>
          <p:nvPr>
            <p:ph type="body" sz="quarter" idx="11"/>
          </p:nvPr>
        </p:nvSpPr>
        <p:spPr/>
        <p:txBody>
          <a:bodyPr vert="horz" lIns="91440" tIns="45720" rIns="91440" bIns="45720" rtlCol="0" anchor="t">
            <a:normAutofit/>
          </a:bodyPr>
          <a:lstStyle/>
          <a:p>
            <a:r>
              <a:rPr lang="en-US">
                <a:latin typeface="Franklin Gothic Book"/>
              </a:rPr>
              <a:t>Health Connector and MassHealth Updates</a:t>
            </a:r>
          </a:p>
        </p:txBody>
      </p:sp>
      <p:sp>
        <p:nvSpPr>
          <p:cNvPr id="8" name="Text Placeholder 7">
            <a:extLst>
              <a:ext uri="{FF2B5EF4-FFF2-40B4-BE49-F238E27FC236}">
                <a16:creationId xmlns:a16="http://schemas.microsoft.com/office/drawing/2014/main" id="{22146198-A868-C361-635F-C0691129D708}"/>
              </a:ext>
            </a:extLst>
          </p:cNvPr>
          <p:cNvSpPr>
            <a:spLocks noGrp="1"/>
          </p:cNvSpPr>
          <p:nvPr>
            <p:ph type="body" sz="quarter" idx="12"/>
          </p:nvPr>
        </p:nvSpPr>
        <p:spPr/>
        <p:txBody>
          <a:bodyPr/>
          <a:lstStyle/>
          <a:p>
            <a:r>
              <a:rPr lang="en-US"/>
              <a:t>Spring 2025</a:t>
            </a:r>
          </a:p>
        </p:txBody>
      </p:sp>
      <p:pic>
        <p:nvPicPr>
          <p:cNvPr id="5" name="Picture 4" descr="Health Connector logo">
            <a:extLst>
              <a:ext uri="{FF2B5EF4-FFF2-40B4-BE49-F238E27FC236}">
                <a16:creationId xmlns:a16="http://schemas.microsoft.com/office/drawing/2014/main" id="{E0E290F5-8E44-9FFE-C705-40DB975CB3DB}"/>
              </a:ext>
            </a:extLst>
          </p:cNvPr>
          <p:cNvPicPr>
            <a:picLocks noChangeAspect="1"/>
          </p:cNvPicPr>
          <p:nvPr/>
        </p:nvPicPr>
        <p:blipFill>
          <a:blip r:embed="rId4"/>
          <a:stretch>
            <a:fillRect/>
          </a:stretch>
        </p:blipFill>
        <p:spPr>
          <a:xfrm>
            <a:off x="760184" y="5514730"/>
            <a:ext cx="2633700" cy="670618"/>
          </a:xfrm>
          <a:prstGeom prst="rect">
            <a:avLst/>
          </a:prstGeom>
        </p:spPr>
      </p:pic>
      <p:pic>
        <p:nvPicPr>
          <p:cNvPr id="6" name="Picture 5" descr="MassHealth logo">
            <a:extLst>
              <a:ext uri="{FF2B5EF4-FFF2-40B4-BE49-F238E27FC236}">
                <a16:creationId xmlns:a16="http://schemas.microsoft.com/office/drawing/2014/main" id="{6EBA714D-23FB-9CDF-42EF-443388912C96}"/>
              </a:ext>
            </a:extLst>
          </p:cNvPr>
          <p:cNvPicPr>
            <a:picLocks noChangeAspect="1"/>
          </p:cNvPicPr>
          <p:nvPr/>
        </p:nvPicPr>
        <p:blipFill>
          <a:blip r:embed="rId5"/>
          <a:stretch>
            <a:fillRect/>
          </a:stretch>
        </p:blipFill>
        <p:spPr>
          <a:xfrm>
            <a:off x="4243754" y="5319901"/>
            <a:ext cx="2603218" cy="1402202"/>
          </a:xfrm>
          <a:prstGeom prst="rect">
            <a:avLst/>
          </a:prstGeom>
        </p:spPr>
      </p:pic>
      <p:pic>
        <p:nvPicPr>
          <p:cNvPr id="4" name="Picture Placeholder 3" descr="Doctor with young boy and his mom looking at a tablet">
            <a:extLst>
              <a:ext uri="{FF2B5EF4-FFF2-40B4-BE49-F238E27FC236}">
                <a16:creationId xmlns:a16="http://schemas.microsoft.com/office/drawing/2014/main" id="{3B99A568-B16E-C347-A9AF-7DBD73B442F7}"/>
              </a:ext>
              <a:ext uri="{C183D7F6-B498-43B3-948B-1728B52AA6E4}">
                <adec:decorative xmlns:adec="http://schemas.microsoft.com/office/drawing/2017/decorative" val="0"/>
              </a:ext>
            </a:extLst>
          </p:cNvPr>
          <p:cNvPicPr>
            <a:picLocks noGrp="1" noChangeAspect="1"/>
          </p:cNvPicPr>
          <p:nvPr>
            <p:ph type="pic" sz="quarter" idx="10"/>
          </p:nvPr>
        </p:nvPicPr>
        <p:blipFill>
          <a:blip r:embed="rId6"/>
          <a:srcRect l="30134" r="30134"/>
          <a:stretch/>
        </p:blipFill>
        <p:spPr/>
      </p:pic>
    </p:spTree>
    <p:custDataLst>
      <p:tags r:id="rId1"/>
    </p:custDataLst>
    <p:extLst>
      <p:ext uri="{BB962C8B-B14F-4D97-AF65-F5344CB8AC3E}">
        <p14:creationId xmlns:p14="http://schemas.microsoft.com/office/powerpoint/2010/main" val="1917880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903E1-E45B-3878-BFB7-A59F04DA20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28E196-4052-16FB-2B04-8AC0CAB6D575}"/>
              </a:ext>
            </a:extLst>
          </p:cNvPr>
          <p:cNvSpPr>
            <a:spLocks noGrp="1"/>
          </p:cNvSpPr>
          <p:nvPr>
            <p:ph type="title"/>
          </p:nvPr>
        </p:nvSpPr>
        <p:spPr/>
        <p:txBody>
          <a:bodyPr>
            <a:normAutofit/>
          </a:bodyPr>
          <a:lstStyle/>
          <a:p>
            <a:r>
              <a:rPr lang="en-US" b="1" dirty="0">
                <a:latin typeface="Franklin Gothic Demi"/>
              </a:rPr>
              <a:t>Payment </a:t>
            </a:r>
            <a:r>
              <a:rPr lang="en-US" dirty="0">
                <a:latin typeface="Franklin Gothic Demi"/>
              </a:rPr>
              <a:t>Guidelines -</a:t>
            </a:r>
            <a:r>
              <a:rPr lang="en-US" b="1" dirty="0">
                <a:latin typeface="Franklin Gothic Demi"/>
              </a:rPr>
              <a:t> Pay by Mail</a:t>
            </a:r>
          </a:p>
        </p:txBody>
      </p:sp>
      <p:sp>
        <p:nvSpPr>
          <p:cNvPr id="3" name="Content Placeholder 2">
            <a:extLst>
              <a:ext uri="{FF2B5EF4-FFF2-40B4-BE49-F238E27FC236}">
                <a16:creationId xmlns:a16="http://schemas.microsoft.com/office/drawing/2014/main" id="{6F5ACFA4-82AB-435B-1B32-4B965209BEB4}"/>
              </a:ext>
            </a:extLst>
          </p:cNvPr>
          <p:cNvSpPr>
            <a:spLocks noGrp="1"/>
          </p:cNvSpPr>
          <p:nvPr>
            <p:ph idx="13"/>
          </p:nvPr>
        </p:nvSpPr>
        <p:spPr>
          <a:xfrm>
            <a:off x="838200" y="1523731"/>
            <a:ext cx="10515600" cy="4523108"/>
          </a:xfrm>
        </p:spPr>
        <p:txBody>
          <a:bodyPr>
            <a:noAutofit/>
          </a:bodyPr>
          <a:lstStyle/>
          <a:p>
            <a:pPr marL="0" lvl="1" indent="0">
              <a:lnSpc>
                <a:spcPct val="90000"/>
              </a:lnSpc>
              <a:spcBef>
                <a:spcPts val="1000"/>
              </a:spcBef>
              <a:buNone/>
            </a:pPr>
            <a:r>
              <a:rPr lang="en-US" b="1" dirty="0">
                <a:solidFill>
                  <a:schemeClr val="accent1"/>
                </a:solidFill>
              </a:rPr>
              <a:t>Members can make payments by mailing a check or money order to this address:</a:t>
            </a:r>
          </a:p>
          <a:p>
            <a:pPr algn="ctr">
              <a:lnSpc>
                <a:spcPct val="90000"/>
              </a:lnSpc>
            </a:pPr>
            <a:r>
              <a:rPr lang="en-US" sz="2400" b="0" dirty="0">
                <a:solidFill>
                  <a:schemeClr val="tx1"/>
                </a:solidFill>
                <a:latin typeface="+mn-lt"/>
              </a:rPr>
              <a:t>Health Connector</a:t>
            </a:r>
            <a:br>
              <a:rPr lang="en-US" sz="2400" b="0" dirty="0">
                <a:solidFill>
                  <a:schemeClr val="tx1"/>
                </a:solidFill>
                <a:latin typeface="+mn-lt"/>
              </a:rPr>
            </a:br>
            <a:r>
              <a:rPr lang="en-US" sz="2400" b="0" dirty="0">
                <a:solidFill>
                  <a:schemeClr val="tx1"/>
                </a:solidFill>
                <a:latin typeface="+mn-lt"/>
              </a:rPr>
              <a:t>P.O. BOX 412612</a:t>
            </a:r>
            <a:br>
              <a:rPr lang="en-US" sz="2400" b="0" dirty="0">
                <a:solidFill>
                  <a:schemeClr val="tx1"/>
                </a:solidFill>
                <a:latin typeface="+mn-lt"/>
              </a:rPr>
            </a:br>
            <a:r>
              <a:rPr lang="en-US" sz="2400" b="0" dirty="0">
                <a:solidFill>
                  <a:schemeClr val="tx1"/>
                </a:solidFill>
                <a:latin typeface="+mn-lt"/>
              </a:rPr>
              <a:t>Boston, MA 02241-2612</a:t>
            </a:r>
          </a:p>
          <a:p>
            <a:pPr marL="342900" indent="-342900">
              <a:lnSpc>
                <a:spcPct val="90000"/>
              </a:lnSpc>
              <a:buFont typeface="Arial" panose="020B0604020202020204" pitchFamily="34" charset="0"/>
              <a:buChar char="•"/>
            </a:pPr>
            <a:r>
              <a:rPr lang="en-US" sz="2400" b="0" dirty="0">
                <a:solidFill>
                  <a:srgbClr val="333333"/>
                </a:solidFill>
                <a:latin typeface="+mn-lt"/>
              </a:rPr>
              <a:t>Members should include the payment coupon with any mailed payment t</a:t>
            </a:r>
            <a:r>
              <a:rPr lang="en-US" sz="2400" b="0" dirty="0">
                <a:solidFill>
                  <a:schemeClr val="tx1"/>
                </a:solidFill>
                <a:latin typeface="+mn-lt"/>
              </a:rPr>
              <a:t>o</a:t>
            </a:r>
            <a:r>
              <a:rPr lang="en-US" sz="2400" b="0" dirty="0">
                <a:solidFill>
                  <a:srgbClr val="FF0000"/>
                </a:solidFill>
                <a:latin typeface="+mn-lt"/>
              </a:rPr>
              <a:t> </a:t>
            </a:r>
            <a:r>
              <a:rPr lang="en-US" sz="2400" b="0" dirty="0">
                <a:solidFill>
                  <a:schemeClr val="tx1"/>
                </a:solidFill>
                <a:latin typeface="+mn-lt"/>
              </a:rPr>
              <a:t>make sure the payment is </a:t>
            </a:r>
            <a:r>
              <a:rPr lang="en-US" sz="2400" b="0" dirty="0">
                <a:solidFill>
                  <a:srgbClr val="333333"/>
                </a:solidFill>
                <a:latin typeface="+mn-lt"/>
              </a:rPr>
              <a:t>applied to their account. </a:t>
            </a:r>
          </a:p>
          <a:p>
            <a:pPr marL="1028700" lvl="1" indent="-342900">
              <a:lnSpc>
                <a:spcPct val="90000"/>
              </a:lnSpc>
              <a:buSzPct val="75000"/>
              <a:buFont typeface="Courier New" panose="02070309020205020404" pitchFamily="49" charset="0"/>
              <a:buChar char="o"/>
            </a:pPr>
            <a:r>
              <a:rPr lang="en-US" sz="2400" dirty="0">
                <a:solidFill>
                  <a:srgbClr val="333333"/>
                </a:solidFill>
                <a:latin typeface="+mn-lt"/>
              </a:rPr>
              <a:t>Payment coupons are included with mailed monthly invoices and are also available in the Member Portal.</a:t>
            </a:r>
          </a:p>
          <a:p>
            <a:pPr marL="1028700" lvl="1" indent="-342900">
              <a:lnSpc>
                <a:spcPct val="90000"/>
              </a:lnSpc>
              <a:buSzPct val="75000"/>
              <a:buFont typeface="Courier New" panose="02070309020205020404" pitchFamily="49" charset="0"/>
              <a:buChar char="o"/>
            </a:pPr>
            <a:r>
              <a:rPr lang="en-US" sz="2400" b="0" dirty="0">
                <a:solidFill>
                  <a:srgbClr val="333333"/>
                </a:solidFill>
                <a:latin typeface="+mn-lt"/>
              </a:rPr>
              <a:t>If a payment coupon is not available, include the subscriber</a:t>
            </a:r>
            <a:r>
              <a:rPr lang="en-US" sz="2400" dirty="0">
                <a:solidFill>
                  <a:srgbClr val="333333"/>
                </a:solidFill>
                <a:latin typeface="+mn-lt"/>
              </a:rPr>
              <a:t>’s full name, member ID, and mailing address on the memo line </a:t>
            </a:r>
            <a:r>
              <a:rPr lang="en-US" sz="2400" dirty="0">
                <a:latin typeface="+mn-lt"/>
              </a:rPr>
              <a:t>of the check</a:t>
            </a:r>
            <a:r>
              <a:rPr lang="en-US" sz="2400" dirty="0">
                <a:solidFill>
                  <a:srgbClr val="333333"/>
                </a:solidFill>
                <a:latin typeface="+mn-lt"/>
              </a:rPr>
              <a:t>.</a:t>
            </a:r>
            <a:endParaRPr lang="en-US" sz="2400" b="0" dirty="0">
              <a:solidFill>
                <a:srgbClr val="333333"/>
              </a:solidFill>
              <a:latin typeface="+mn-lt"/>
            </a:endParaRPr>
          </a:p>
          <a:p>
            <a:pPr marL="914400" lvl="2" indent="-457200">
              <a:lnSpc>
                <a:spcPct val="90000"/>
              </a:lnSpc>
              <a:spcBef>
                <a:spcPts val="1000"/>
              </a:spcBef>
              <a:buFont typeface="Courier New" panose="02070309020205020404" pitchFamily="49" charset="0"/>
              <a:buChar char="o"/>
            </a:pPr>
            <a:endParaRPr lang="en-US" dirty="0">
              <a:latin typeface="+mn-lt"/>
            </a:endParaRPr>
          </a:p>
        </p:txBody>
      </p:sp>
      <p:sp>
        <p:nvSpPr>
          <p:cNvPr id="6" name="Slide Number Placeholder 5">
            <a:extLst>
              <a:ext uri="{FF2B5EF4-FFF2-40B4-BE49-F238E27FC236}">
                <a16:creationId xmlns:a16="http://schemas.microsoft.com/office/drawing/2014/main" id="{9649575C-3E06-96FE-2B1F-D99B5D470520}"/>
              </a:ext>
              <a:ext uri="{C183D7F6-B498-43B3-948B-1728B52AA6E4}">
                <adec:decorative xmlns:adec="http://schemas.microsoft.com/office/drawing/2017/decorative" val="1"/>
              </a:ext>
            </a:extLst>
          </p:cNvPr>
          <p:cNvSpPr>
            <a:spLocks noGrp="1"/>
          </p:cNvSpPr>
          <p:nvPr>
            <p:ph type="sldNum" sz="quarter" idx="12"/>
          </p:nvPr>
        </p:nvSpPr>
        <p:spPr/>
        <p:txBody>
          <a:bodyPr/>
          <a:lstStyle/>
          <a:p>
            <a:fld id="{254B5E65-296D-440E-9811-9528B653460B}" type="slidenum">
              <a:rPr lang="en-US" smtClean="0"/>
              <a:pPr/>
              <a:t>10</a:t>
            </a:fld>
            <a:endParaRPr lang="en-US" dirty="0"/>
          </a:p>
        </p:txBody>
      </p:sp>
    </p:spTree>
    <p:custDataLst>
      <p:tags r:id="rId1"/>
    </p:custDataLst>
    <p:extLst>
      <p:ext uri="{BB962C8B-B14F-4D97-AF65-F5344CB8AC3E}">
        <p14:creationId xmlns:p14="http://schemas.microsoft.com/office/powerpoint/2010/main" val="2335219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BD08E-D9EC-2121-7FB6-F7500FD1C5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BFF458-262F-4CD0-CAB7-831F68E53F78}"/>
              </a:ext>
            </a:extLst>
          </p:cNvPr>
          <p:cNvSpPr>
            <a:spLocks noGrp="1"/>
          </p:cNvSpPr>
          <p:nvPr>
            <p:ph type="title"/>
          </p:nvPr>
        </p:nvSpPr>
        <p:spPr>
          <a:xfrm>
            <a:off x="801370" y="2262622"/>
            <a:ext cx="9602470" cy="1847377"/>
          </a:xfrm>
        </p:spPr>
        <p:txBody>
          <a:bodyPr>
            <a:normAutofit/>
          </a:bodyPr>
          <a:lstStyle/>
          <a:p>
            <a:r>
              <a:rPr lang="en-US" dirty="0">
                <a:latin typeface="Franklin Gothic Book" panose="020B0503020102020204" pitchFamily="34" charset="0"/>
              </a:rPr>
              <a:t>Assisting Individuals losing ESI</a:t>
            </a:r>
          </a:p>
        </p:txBody>
      </p:sp>
      <p:sp>
        <p:nvSpPr>
          <p:cNvPr id="4" name="Rectangle 3">
            <a:extLst>
              <a:ext uri="{FF2B5EF4-FFF2-40B4-BE49-F238E27FC236}">
                <a16:creationId xmlns:a16="http://schemas.microsoft.com/office/drawing/2014/main" id="{61A23702-7555-4258-0615-CEDFBEF2403B}"/>
              </a:ext>
              <a:ext uri="{C183D7F6-B498-43B3-948B-1728B52AA6E4}">
                <adec:decorative xmlns:adec="http://schemas.microsoft.com/office/drawing/2017/decorative" val="1"/>
              </a:ext>
            </a:extLst>
          </p:cNvPr>
          <p:cNvSpPr/>
          <p:nvPr/>
        </p:nvSpPr>
        <p:spPr>
          <a:xfrm>
            <a:off x="801370" y="5564221"/>
            <a:ext cx="2087745" cy="865762"/>
          </a:xfrm>
          <a:prstGeom prst="rect">
            <a:avLst/>
          </a:prstGeom>
          <a:solidFill>
            <a:srgbClr val="063E66"/>
          </a:solidFill>
          <a:ln>
            <a:solidFill>
              <a:srgbClr val="063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B4EEC7D-9387-FF0A-B466-A6BD717472C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4672" y="5750192"/>
            <a:ext cx="1926503" cy="493819"/>
          </a:xfrm>
          <a:prstGeom prst="rect">
            <a:avLst/>
          </a:prstGeom>
        </p:spPr>
      </p:pic>
    </p:spTree>
    <p:custDataLst>
      <p:tags r:id="rId1"/>
    </p:custDataLst>
    <p:extLst>
      <p:ext uri="{BB962C8B-B14F-4D97-AF65-F5344CB8AC3E}">
        <p14:creationId xmlns:p14="http://schemas.microsoft.com/office/powerpoint/2010/main" val="3743699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0BD07-D37F-33EB-0391-3710E238BF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79305-837C-675B-6E05-109E2E806B77}"/>
              </a:ext>
            </a:extLst>
          </p:cNvPr>
          <p:cNvSpPr>
            <a:spLocks noGrp="1"/>
          </p:cNvSpPr>
          <p:nvPr>
            <p:ph type="title"/>
          </p:nvPr>
        </p:nvSpPr>
        <p:spPr>
          <a:xfrm>
            <a:off x="838201" y="477975"/>
            <a:ext cx="10903085" cy="1016599"/>
          </a:xfrm>
        </p:spPr>
        <p:txBody>
          <a:bodyPr>
            <a:noAutofit/>
          </a:bodyPr>
          <a:lstStyle/>
          <a:p>
            <a:r>
              <a:rPr lang="en-US" b="1" dirty="0">
                <a:latin typeface="Franklin Gothic Demi" panose="020B0603020102020204" pitchFamily="34" charset="0"/>
              </a:rPr>
              <a:t>Assisting those losing Employer Sponsored Insurance (ESI)/Alternatives to COBRA </a:t>
            </a:r>
          </a:p>
        </p:txBody>
      </p:sp>
      <p:sp>
        <p:nvSpPr>
          <p:cNvPr id="3" name="Content Placeholder 2">
            <a:extLst>
              <a:ext uri="{FF2B5EF4-FFF2-40B4-BE49-F238E27FC236}">
                <a16:creationId xmlns:a16="http://schemas.microsoft.com/office/drawing/2014/main" id="{A9577BC1-31B4-F8DE-5035-15193D18BF3D}"/>
              </a:ext>
            </a:extLst>
          </p:cNvPr>
          <p:cNvSpPr>
            <a:spLocks noGrp="1"/>
          </p:cNvSpPr>
          <p:nvPr>
            <p:ph idx="13"/>
          </p:nvPr>
        </p:nvSpPr>
        <p:spPr>
          <a:xfrm>
            <a:off x="838201" y="1718313"/>
            <a:ext cx="6308206" cy="4735317"/>
          </a:xfrm>
        </p:spPr>
        <p:txBody>
          <a:bodyPr vert="horz" lIns="91440" tIns="0" rIns="91440" bIns="45720" rtlCol="0" anchor="t">
            <a:noAutofit/>
          </a:bodyPr>
          <a:lstStyle/>
          <a:p>
            <a:pPr marL="0" lvl="1" indent="0">
              <a:lnSpc>
                <a:spcPct val="90000"/>
              </a:lnSpc>
              <a:spcBef>
                <a:spcPts val="1000"/>
              </a:spcBef>
              <a:buNone/>
            </a:pPr>
            <a:r>
              <a:rPr lang="en-US" sz="2400" b="1" dirty="0">
                <a:solidFill>
                  <a:schemeClr val="accent1"/>
                </a:solidFill>
                <a:latin typeface="Franklin Gothic Book"/>
              </a:rPr>
              <a:t>Losing ESI is a qualifying life event, which opens a special enrollment period (SEP) for enrolling through the Health Connector. </a:t>
            </a:r>
            <a:r>
              <a:rPr lang="en-US" sz="2400" dirty="0">
                <a:solidFill>
                  <a:schemeClr val="accent1"/>
                </a:solidFill>
                <a:latin typeface="Franklin Gothic Book"/>
              </a:rPr>
              <a:t>​</a:t>
            </a:r>
          </a:p>
          <a:p>
            <a:pPr marL="0" lvl="1" indent="0">
              <a:lnSpc>
                <a:spcPct val="90000"/>
              </a:lnSpc>
              <a:spcBef>
                <a:spcPts val="1000"/>
              </a:spcBef>
              <a:buNone/>
            </a:pPr>
            <a:r>
              <a:rPr lang="en-US" sz="2400" b="1" dirty="0">
                <a:latin typeface="Franklin Gothic Book"/>
              </a:rPr>
              <a:t>Remember:</a:t>
            </a:r>
          </a:p>
          <a:p>
            <a:pPr marL="457200" lvl="1" indent="-457200">
              <a:lnSpc>
                <a:spcPct val="90000"/>
              </a:lnSpc>
              <a:spcBef>
                <a:spcPts val="1000"/>
              </a:spcBef>
              <a:buFont typeface="Arial" panose="020B0604020202020204" pitchFamily="34" charset="0"/>
              <a:buChar char="•"/>
            </a:pPr>
            <a:r>
              <a:rPr lang="en-US" sz="2400" dirty="0">
                <a:latin typeface="+mn-lt"/>
              </a:rPr>
              <a:t>People should apply within 60 days of losing that coverage. ​</a:t>
            </a:r>
          </a:p>
          <a:p>
            <a:pPr marL="457200" lvl="1" indent="-457200">
              <a:lnSpc>
                <a:spcPct val="90000"/>
              </a:lnSpc>
              <a:spcBef>
                <a:spcPts val="1000"/>
              </a:spcBef>
              <a:buFont typeface="Arial" panose="020B0604020202020204" pitchFamily="34" charset="0"/>
              <a:buChar char="•"/>
            </a:pPr>
            <a:r>
              <a:rPr lang="en-US" sz="2400" dirty="0">
                <a:latin typeface="+mn-lt"/>
              </a:rPr>
              <a:t>Once the SEP is over, individuals may not be able to enroll through the Health Connector again until the next Open Enrollment period. </a:t>
            </a:r>
          </a:p>
          <a:p>
            <a:pPr marL="457200" lvl="1" indent="-457200">
              <a:lnSpc>
                <a:spcPct val="90000"/>
              </a:lnSpc>
              <a:spcBef>
                <a:spcPts val="1000"/>
              </a:spcBef>
              <a:buFont typeface="Arial" panose="020B0604020202020204" pitchFamily="34" charset="0"/>
              <a:buChar char="•"/>
            </a:pPr>
            <a:r>
              <a:rPr lang="en-US" sz="2400" dirty="0">
                <a:latin typeface="+mn-lt"/>
              </a:rPr>
              <a:t>Visit: </a:t>
            </a:r>
            <a:r>
              <a:rPr lang="en-US" sz="2400" dirty="0">
                <a:latin typeface="+mn-lt"/>
                <a:hlinkClick r:id="rId3"/>
              </a:rPr>
              <a:t>health-coverage-after-a-job-loss-eng.pdf </a:t>
            </a:r>
            <a:r>
              <a:rPr lang="en-US" sz="2400" dirty="0">
                <a:latin typeface="+mn-lt"/>
              </a:rPr>
              <a:t>(mahealthconnector.org)</a:t>
            </a:r>
          </a:p>
          <a:p>
            <a:pPr>
              <a:lnSpc>
                <a:spcPct val="90000"/>
              </a:lnSpc>
            </a:pPr>
            <a:endParaRPr lang="en-US" dirty="0">
              <a:latin typeface="+mn-lt"/>
            </a:endParaRPr>
          </a:p>
        </p:txBody>
      </p:sp>
      <p:pic>
        <p:nvPicPr>
          <p:cNvPr id="1026" name="Picture 2" descr="Massachusetts Health Connector Flyer - Find affordable, high-quality health insurance if you lost coverage through your job.&#10;">
            <a:extLst>
              <a:ext uri="{FF2B5EF4-FFF2-40B4-BE49-F238E27FC236}">
                <a16:creationId xmlns:a16="http://schemas.microsoft.com/office/drawing/2014/main" id="{72219AEF-2D33-8F64-0AF0-5EB73B6DFC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406" y="1704501"/>
            <a:ext cx="4701883" cy="523864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a:extLst>
              <a:ext uri="{FF2B5EF4-FFF2-40B4-BE49-F238E27FC236}">
                <a16:creationId xmlns:a16="http://schemas.microsoft.com/office/drawing/2014/main" id="{CCD23100-1891-D89E-6686-B26601AFC0FF}"/>
              </a:ext>
              <a:ext uri="{C183D7F6-B498-43B3-948B-1728B52AA6E4}">
                <adec:decorative xmlns:adec="http://schemas.microsoft.com/office/drawing/2017/decorative" val="1"/>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4B5E65-296D-440E-9811-9528B653460B}" type="slidenum">
              <a:rPr lang="en-US" smtClean="0"/>
              <a:pPr/>
              <a:t>12</a:t>
            </a:fld>
            <a:endParaRPr lang="en-US" dirty="0"/>
          </a:p>
        </p:txBody>
      </p:sp>
    </p:spTree>
    <p:custDataLst>
      <p:tags r:id="rId1"/>
    </p:custDataLst>
    <p:extLst>
      <p:ext uri="{BB962C8B-B14F-4D97-AF65-F5344CB8AC3E}">
        <p14:creationId xmlns:p14="http://schemas.microsoft.com/office/powerpoint/2010/main" val="2845816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7BACF5-A7E0-66A6-26AD-CF9F509E57A2}"/>
              </a:ext>
            </a:extLst>
          </p:cNvPr>
          <p:cNvSpPr>
            <a:spLocks noGrp="1"/>
          </p:cNvSpPr>
          <p:nvPr>
            <p:ph type="title"/>
          </p:nvPr>
        </p:nvSpPr>
        <p:spPr/>
        <p:txBody>
          <a:bodyPr/>
          <a:lstStyle/>
          <a:p>
            <a:r>
              <a:rPr lang="en-US" b="1" dirty="0">
                <a:latin typeface="Franklin Gothic Demi" panose="020B0703020102020204" pitchFamily="34" charset="0"/>
              </a:rPr>
              <a:t>Frequently Asked Questions </a:t>
            </a:r>
          </a:p>
        </p:txBody>
      </p:sp>
      <p:sp>
        <p:nvSpPr>
          <p:cNvPr id="7" name="Content Placeholder 6">
            <a:extLst>
              <a:ext uri="{FF2B5EF4-FFF2-40B4-BE49-F238E27FC236}">
                <a16:creationId xmlns:a16="http://schemas.microsoft.com/office/drawing/2014/main" id="{5DC94A04-2CC1-62C9-13DF-0F96A5C33CF4}"/>
              </a:ext>
            </a:extLst>
          </p:cNvPr>
          <p:cNvSpPr>
            <a:spLocks noGrp="1"/>
          </p:cNvSpPr>
          <p:nvPr>
            <p:ph idx="1"/>
          </p:nvPr>
        </p:nvSpPr>
        <p:spPr/>
        <p:txBody>
          <a:bodyPr/>
          <a:lstStyle/>
          <a:p>
            <a:r>
              <a:rPr lang="en-US" b="1" dirty="0"/>
              <a:t>COBRA &amp; Health Connector Coverage</a:t>
            </a:r>
          </a:p>
          <a:p>
            <a:pPr marL="457200" indent="-457200">
              <a:buFont typeface="Arial" panose="020B0604020202020204" pitchFamily="34" charset="0"/>
              <a:buChar char="•"/>
            </a:pPr>
            <a:r>
              <a:rPr lang="en-US" dirty="0"/>
              <a:t>Can I drop COBRA at any time and take up Health Connector coverage?</a:t>
            </a:r>
          </a:p>
          <a:p>
            <a:pPr marL="457200" indent="-457200">
              <a:buFont typeface="Arial" panose="020B0604020202020204" pitchFamily="34" charset="0"/>
              <a:buChar char="•"/>
            </a:pPr>
            <a:r>
              <a:rPr lang="en-US" dirty="0"/>
              <a:t>What if my employer helps pay for COBRA costs for a period? Will losing access to that allow for a SEP?</a:t>
            </a:r>
          </a:p>
          <a:p>
            <a:endParaRPr lang="en-US" dirty="0"/>
          </a:p>
        </p:txBody>
      </p:sp>
      <p:sp>
        <p:nvSpPr>
          <p:cNvPr id="8" name="Content Placeholder 7">
            <a:extLst>
              <a:ext uri="{FF2B5EF4-FFF2-40B4-BE49-F238E27FC236}">
                <a16:creationId xmlns:a16="http://schemas.microsoft.com/office/drawing/2014/main" id="{E731F5FA-FB01-4FD8-53C1-9B1FF5502B34}"/>
              </a:ext>
            </a:extLst>
          </p:cNvPr>
          <p:cNvSpPr>
            <a:spLocks noGrp="1"/>
          </p:cNvSpPr>
          <p:nvPr>
            <p:ph idx="14"/>
          </p:nvPr>
        </p:nvSpPr>
        <p:spPr/>
        <p:txBody>
          <a:bodyPr/>
          <a:lstStyle/>
          <a:p>
            <a:r>
              <a:rPr lang="en-US" b="1" dirty="0"/>
              <a:t>Countable Income</a:t>
            </a:r>
          </a:p>
          <a:p>
            <a:pPr marL="457200" indent="-457200">
              <a:buFont typeface="Arial" panose="020B0604020202020204" pitchFamily="34" charset="0"/>
              <a:buChar char="•"/>
            </a:pPr>
            <a:r>
              <a:rPr lang="en-US" dirty="0"/>
              <a:t>If I get severance pay from my employer, does that count as income?</a:t>
            </a:r>
          </a:p>
          <a:p>
            <a:pPr marL="457200" indent="-457200">
              <a:buFont typeface="Arial" panose="020B0604020202020204" pitchFamily="34" charset="0"/>
              <a:buChar char="•"/>
            </a:pPr>
            <a:r>
              <a:rPr lang="en-US" dirty="0"/>
              <a:t>I'm supposed to collect unemployment benefits, is that countable income too?</a:t>
            </a:r>
          </a:p>
          <a:p>
            <a:endParaRPr lang="en-US" dirty="0"/>
          </a:p>
        </p:txBody>
      </p:sp>
      <p:sp>
        <p:nvSpPr>
          <p:cNvPr id="4" name="Slide Number Placeholder 3">
            <a:extLst>
              <a:ext uri="{FF2B5EF4-FFF2-40B4-BE49-F238E27FC236}">
                <a16:creationId xmlns:a16="http://schemas.microsoft.com/office/drawing/2014/main" id="{9643963D-F7F3-C3B2-CD43-BED8ECBCD609}"/>
              </a:ext>
              <a:ext uri="{C183D7F6-B498-43B3-948B-1728B52AA6E4}">
                <adec:decorative xmlns:adec="http://schemas.microsoft.com/office/drawing/2017/decorative" val="1"/>
              </a:ext>
            </a:extLst>
          </p:cNvPr>
          <p:cNvSpPr>
            <a:spLocks noGrp="1"/>
          </p:cNvSpPr>
          <p:nvPr>
            <p:ph type="sldNum" sz="quarter" idx="12"/>
          </p:nvPr>
        </p:nvSpPr>
        <p:spPr/>
        <p:txBody>
          <a:bodyPr/>
          <a:lstStyle/>
          <a:p>
            <a:fld id="{D0F3292A-440C-FC4D-A38E-E9E6D4317AF8}" type="slidenum">
              <a:rPr lang="en-US" smtClean="0"/>
              <a:pPr/>
              <a:t>13</a:t>
            </a:fld>
            <a:endParaRPr lang="en-US"/>
          </a:p>
        </p:txBody>
      </p:sp>
    </p:spTree>
    <p:custDataLst>
      <p:tags r:id="rId1"/>
    </p:custDataLst>
    <p:extLst>
      <p:ext uri="{BB962C8B-B14F-4D97-AF65-F5344CB8AC3E}">
        <p14:creationId xmlns:p14="http://schemas.microsoft.com/office/powerpoint/2010/main" val="304734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7D9ED-1E88-93E6-AE85-64C529A642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75F2C0-8C68-3ECD-81D7-2461BDAFB96F}"/>
              </a:ext>
            </a:extLst>
          </p:cNvPr>
          <p:cNvSpPr>
            <a:spLocks noGrp="1"/>
          </p:cNvSpPr>
          <p:nvPr>
            <p:ph type="title"/>
          </p:nvPr>
        </p:nvSpPr>
        <p:spPr>
          <a:xfrm>
            <a:off x="838200" y="328479"/>
            <a:ext cx="10515600" cy="705173"/>
          </a:xfrm>
        </p:spPr>
        <p:txBody>
          <a:bodyPr>
            <a:normAutofit/>
          </a:bodyPr>
          <a:lstStyle/>
          <a:p>
            <a:r>
              <a:rPr lang="en-US" b="1" dirty="0">
                <a:latin typeface="Franklin Gothic Demi"/>
              </a:rPr>
              <a:t>Frequently Asked Questions (cont’d) </a:t>
            </a:r>
            <a:endParaRPr lang="en-US" b="1" dirty="0"/>
          </a:p>
        </p:txBody>
      </p:sp>
      <p:sp>
        <p:nvSpPr>
          <p:cNvPr id="3" name="Content Placeholder 2">
            <a:extLst>
              <a:ext uri="{FF2B5EF4-FFF2-40B4-BE49-F238E27FC236}">
                <a16:creationId xmlns:a16="http://schemas.microsoft.com/office/drawing/2014/main" id="{A964E35D-BB0E-7901-9986-8AEAE0F72C22}"/>
              </a:ext>
            </a:extLst>
          </p:cNvPr>
          <p:cNvSpPr>
            <a:spLocks noGrp="1"/>
          </p:cNvSpPr>
          <p:nvPr>
            <p:ph idx="1"/>
          </p:nvPr>
        </p:nvSpPr>
        <p:spPr>
          <a:xfrm>
            <a:off x="838200" y="1312326"/>
            <a:ext cx="7347559" cy="4799639"/>
          </a:xfrm>
        </p:spPr>
        <p:txBody>
          <a:bodyPr vert="horz" lIns="91440" tIns="45720" rIns="91440" bIns="45720" rtlCol="0" anchor="t">
            <a:noAutofit/>
          </a:bodyPr>
          <a:lstStyle/>
          <a:p>
            <a:r>
              <a:rPr lang="en-US" sz="1800" b="1" dirty="0">
                <a:latin typeface="+mn-lt"/>
              </a:rPr>
              <a:t>Sometimes someone enrolled in COBRA can end that coverage and take up Health Connector coverage. </a:t>
            </a:r>
          </a:p>
          <a:p>
            <a:pPr marL="285750" indent="-285750">
              <a:buFont typeface="Arial" panose="020B0604020202020204" pitchFamily="34" charset="0"/>
              <a:buChar char="•"/>
            </a:pPr>
            <a:r>
              <a:rPr lang="en-US" sz="1800" dirty="0">
                <a:latin typeface="+mn-lt"/>
              </a:rPr>
              <a:t>Examples include; during the Health Connector's Open Enrollment; or through a special enrollment period (SEP) if a former employer helps pay COBRA costs for a period and that period of COBRA ends, or the full term of available COBRA coverage ends.</a:t>
            </a:r>
          </a:p>
          <a:p>
            <a:r>
              <a:rPr lang="en-US" sz="1800" b="1" dirty="0">
                <a:latin typeface="+mn-lt"/>
              </a:rPr>
              <a:t>When an applicant is estimating income, they are asked questions about current as well as projected income. </a:t>
            </a:r>
            <a:endParaRPr lang="en-US" sz="1800" dirty="0">
              <a:latin typeface="+mn-lt"/>
            </a:endParaRPr>
          </a:p>
          <a:p>
            <a:pPr marL="285750" indent="-285750">
              <a:buFont typeface="Arial" panose="020B0604020202020204" pitchFamily="34" charset="0"/>
              <a:buChar char="•"/>
            </a:pPr>
            <a:r>
              <a:rPr lang="en-US" sz="1800" dirty="0">
                <a:latin typeface="+mn-lt"/>
              </a:rPr>
              <a:t>A one-time payment (such as severance) paid from an employer, counts as lump sum income and must be reported on an application.  </a:t>
            </a:r>
          </a:p>
          <a:p>
            <a:pPr marL="285750" indent="-285750">
              <a:buFont typeface="Arial" panose="020B0604020202020204" pitchFamily="34" charset="0"/>
              <a:buChar char="•"/>
            </a:pPr>
            <a:r>
              <a:rPr lang="en-US" sz="1800" dirty="0">
                <a:latin typeface="+mn-lt"/>
              </a:rPr>
              <a:t>If someone gets unemployment benefits, they should include the exact amount they are paid by unemployment and any income previously earned (starting from January 1st of this year) as part of their projected income.   </a:t>
            </a:r>
          </a:p>
        </p:txBody>
      </p:sp>
      <p:sp>
        <p:nvSpPr>
          <p:cNvPr id="5" name="TextBox 4">
            <a:extLst>
              <a:ext uri="{FF2B5EF4-FFF2-40B4-BE49-F238E27FC236}">
                <a16:creationId xmlns:a16="http://schemas.microsoft.com/office/drawing/2014/main" id="{BF491B76-9A75-6988-F228-3899DE4DCA9B}"/>
              </a:ext>
            </a:extLst>
          </p:cNvPr>
          <p:cNvSpPr txBox="1"/>
          <p:nvPr/>
        </p:nvSpPr>
        <p:spPr>
          <a:xfrm>
            <a:off x="8441673" y="1033652"/>
            <a:ext cx="3442771" cy="5078313"/>
          </a:xfrm>
          <a:prstGeom prst="rect">
            <a:avLst/>
          </a:prstGeom>
          <a:solidFill>
            <a:srgbClr val="A8D4E0"/>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1"/>
                </a:solidFill>
              </a:rPr>
              <a:t>RESOURCES</a:t>
            </a:r>
          </a:p>
          <a:p>
            <a:endParaRPr lang="en-US" b="1" dirty="0">
              <a:solidFill>
                <a:schemeClr val="tx1"/>
              </a:solidFill>
            </a:endParaRPr>
          </a:p>
          <a:p>
            <a:r>
              <a:rPr lang="en-US" b="1" dirty="0">
                <a:solidFill>
                  <a:schemeClr val="tx1"/>
                </a:solidFill>
              </a:rPr>
              <a:t>Review the Health Connector Special Enrollment Period (SEP) </a:t>
            </a:r>
            <a:endParaRPr lang="en-US" dirty="0">
              <a:solidFill>
                <a:schemeClr val="tx1"/>
              </a:solidFill>
            </a:endParaRPr>
          </a:p>
          <a:p>
            <a:r>
              <a:rPr lang="en-US" b="1" dirty="0">
                <a:solidFill>
                  <a:schemeClr val="tx1"/>
                </a:solidFill>
                <a:hlinkClick r:id="rId3">
                  <a:extLst>
                    <a:ext uri="{A12FA001-AC4F-418D-AE19-62706E023703}">
                      <ahyp:hlinkClr xmlns:ahyp="http://schemas.microsoft.com/office/drawing/2018/hyperlinkcolor" val="tx"/>
                    </a:ext>
                  </a:extLst>
                </a:hlinkClick>
              </a:rPr>
              <a:t>Polic</a:t>
            </a:r>
            <a:r>
              <a:rPr lang="en-US" b="1" dirty="0">
                <a:solidFill>
                  <a:schemeClr val="tx1"/>
                </a:solidFill>
                <a:ea typeface="+mn-lt"/>
                <a:cs typeface="+mn-lt"/>
                <a:hlinkClick r:id="rId3">
                  <a:extLst>
                    <a:ext uri="{A12FA001-AC4F-418D-AE19-62706E023703}">
                      <ahyp:hlinkClr xmlns:ahyp="http://schemas.microsoft.com/office/drawing/2018/hyperlinkcolor" val="tx"/>
                    </a:ext>
                  </a:extLst>
                </a:hlinkClick>
              </a:rPr>
              <a:t>y </a:t>
            </a:r>
            <a:r>
              <a:rPr lang="en-US" dirty="0">
                <a:solidFill>
                  <a:schemeClr val="tx1"/>
                </a:solidFill>
                <a:ea typeface="+mn-lt"/>
                <a:cs typeface="+mn-lt"/>
                <a:hlinkClick r:id="rId3">
                  <a:extLst>
                    <a:ext uri="{A12FA001-AC4F-418D-AE19-62706E023703}">
                      <ahyp:hlinkClr xmlns:ahyp="http://schemas.microsoft.com/office/drawing/2018/hyperlinkcolor" val="tx"/>
                    </a:ext>
                  </a:extLst>
                </a:hlinkClick>
              </a:rPr>
              <a:t>NG-5 Mid-Year Life Events or Qualifying Events</a:t>
            </a:r>
            <a:endParaRPr lang="en-US" dirty="0">
              <a:solidFill>
                <a:schemeClr val="tx1"/>
              </a:solidFill>
            </a:endParaRPr>
          </a:p>
          <a:p>
            <a:endParaRPr lang="en-US" dirty="0">
              <a:solidFill>
                <a:schemeClr val="tx1"/>
              </a:solidFill>
            </a:endParaRPr>
          </a:p>
          <a:p>
            <a:r>
              <a:rPr lang="en-US" dirty="0">
                <a:solidFill>
                  <a:schemeClr val="tx1"/>
                </a:solidFill>
              </a:rPr>
              <a:t>Watch the recent webinar from Health Connector and MassHealth </a:t>
            </a:r>
            <a:r>
              <a:rPr lang="en-US" b="1" dirty="0">
                <a:solidFill>
                  <a:schemeClr val="tx1"/>
                </a:solidFill>
              </a:rPr>
              <a:t>Health and Dental Coverage Options for Massachusetts Residents Losing Employer Insurance</a:t>
            </a:r>
          </a:p>
          <a:p>
            <a:r>
              <a:rPr lang="en-US" dirty="0">
                <a:solidFill>
                  <a:schemeClr val="tx1"/>
                </a:solidFill>
                <a:ea typeface="+mn-lt"/>
                <a:cs typeface="+mn-lt"/>
                <a:hlinkClick r:id="rId4">
                  <a:extLst>
                    <a:ext uri="{A12FA001-AC4F-418D-AE19-62706E023703}">
                      <ahyp:hlinkClr xmlns:ahyp="http://schemas.microsoft.com/office/drawing/2018/hyperlinkcolor" val="tx"/>
                    </a:ext>
                  </a:extLst>
                </a:hlinkClick>
              </a:rPr>
              <a:t>Video Library - Webinars - Massachusetts Health Connector</a:t>
            </a:r>
            <a:endParaRPr lang="en-US" dirty="0">
              <a:solidFill>
                <a:schemeClr val="tx1"/>
              </a:solidFill>
            </a:endParaRPr>
          </a:p>
          <a:p>
            <a:endParaRPr lang="en-US" dirty="0">
              <a:solidFill>
                <a:schemeClr val="tx1"/>
              </a:solidFill>
            </a:endParaRPr>
          </a:p>
          <a:p>
            <a:r>
              <a:rPr lang="en-US" dirty="0">
                <a:solidFill>
                  <a:schemeClr val="tx1"/>
                </a:solidFill>
                <a:hlinkClick r:id="rId5">
                  <a:extLst>
                    <a:ext uri="{A12FA001-AC4F-418D-AE19-62706E023703}">
                      <ahyp:hlinkClr xmlns:ahyp="http://schemas.microsoft.com/office/drawing/2018/hyperlinkcolor" val="tx"/>
                    </a:ext>
                  </a:extLst>
                </a:hlinkClick>
              </a:rPr>
              <a:t>How</a:t>
            </a:r>
            <a:r>
              <a:rPr lang="en-US" dirty="0">
                <a:solidFill>
                  <a:schemeClr val="tx1"/>
                </a:solidFill>
                <a:ea typeface="+mn-lt"/>
                <a:cs typeface="+mn-lt"/>
                <a:hlinkClick r:id="rId5">
                  <a:extLst>
                    <a:ext uri="{A12FA001-AC4F-418D-AE19-62706E023703}">
                      <ahyp:hlinkClr xmlns:ahyp="http://schemas.microsoft.com/office/drawing/2018/hyperlinkcolor" val="tx"/>
                    </a:ext>
                  </a:extLst>
                </a:hlinkClick>
              </a:rPr>
              <a:t> do I answer questions about income?</a:t>
            </a:r>
            <a:endParaRPr lang="en-US" dirty="0">
              <a:solidFill>
                <a:schemeClr val="tx1"/>
              </a:solidFill>
              <a:ea typeface="+mn-lt"/>
              <a:cs typeface="+mn-lt"/>
            </a:endParaRPr>
          </a:p>
        </p:txBody>
      </p:sp>
      <p:sp>
        <p:nvSpPr>
          <p:cNvPr id="4" name="Slide Number Placeholder 3">
            <a:extLst>
              <a:ext uri="{FF2B5EF4-FFF2-40B4-BE49-F238E27FC236}">
                <a16:creationId xmlns:a16="http://schemas.microsoft.com/office/drawing/2014/main" id="{B83D733C-58D5-5620-60C1-6D2C920FE653}"/>
              </a:ext>
              <a:ext uri="{C183D7F6-B498-43B3-948B-1728B52AA6E4}">
                <adec:decorative xmlns:adec="http://schemas.microsoft.com/office/drawing/2017/decorative" val="1"/>
              </a:ext>
            </a:extLst>
          </p:cNvPr>
          <p:cNvSpPr>
            <a:spLocks noGrp="1"/>
          </p:cNvSpPr>
          <p:nvPr>
            <p:ph type="sldNum" sz="quarter" idx="12"/>
          </p:nvPr>
        </p:nvSpPr>
        <p:spPr/>
        <p:txBody>
          <a:bodyPr/>
          <a:lstStyle/>
          <a:p>
            <a:fld id="{D0F3292A-440C-FC4D-A38E-E9E6D4317AF8}" type="slidenum">
              <a:rPr lang="en-US" smtClean="0"/>
              <a:pPr/>
              <a:t>14</a:t>
            </a:fld>
            <a:endParaRPr lang="en-US"/>
          </a:p>
        </p:txBody>
      </p:sp>
    </p:spTree>
    <p:custDataLst>
      <p:tags r:id="rId1"/>
    </p:custDataLst>
    <p:extLst>
      <p:ext uri="{BB962C8B-B14F-4D97-AF65-F5344CB8AC3E}">
        <p14:creationId xmlns:p14="http://schemas.microsoft.com/office/powerpoint/2010/main" val="68389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31CEA-19B1-AA2B-1C9F-26BA5F020D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54B689-6FA2-B04A-1CAD-0F3965FD1563}"/>
              </a:ext>
            </a:extLst>
          </p:cNvPr>
          <p:cNvSpPr>
            <a:spLocks noGrp="1"/>
          </p:cNvSpPr>
          <p:nvPr>
            <p:ph type="title"/>
          </p:nvPr>
        </p:nvSpPr>
        <p:spPr>
          <a:xfrm>
            <a:off x="801370" y="2262622"/>
            <a:ext cx="9602470" cy="1847377"/>
          </a:xfrm>
        </p:spPr>
        <p:txBody>
          <a:bodyPr>
            <a:normAutofit/>
          </a:bodyPr>
          <a:lstStyle/>
          <a:p>
            <a:r>
              <a:rPr lang="en-US" dirty="0">
                <a:latin typeface="+mn-lt"/>
              </a:rPr>
              <a:t>Special Enrollment Period (SEP) Effective Dates Update</a:t>
            </a:r>
          </a:p>
        </p:txBody>
      </p:sp>
      <p:sp>
        <p:nvSpPr>
          <p:cNvPr id="4" name="Rectangle 3">
            <a:extLst>
              <a:ext uri="{FF2B5EF4-FFF2-40B4-BE49-F238E27FC236}">
                <a16:creationId xmlns:a16="http://schemas.microsoft.com/office/drawing/2014/main" id="{5774116C-3F04-9F5F-BDFD-3691AB4DD2EE}"/>
              </a:ext>
              <a:ext uri="{C183D7F6-B498-43B3-948B-1728B52AA6E4}">
                <adec:decorative xmlns:adec="http://schemas.microsoft.com/office/drawing/2017/decorative" val="1"/>
              </a:ext>
            </a:extLst>
          </p:cNvPr>
          <p:cNvSpPr/>
          <p:nvPr/>
        </p:nvSpPr>
        <p:spPr>
          <a:xfrm>
            <a:off x="801370" y="5742432"/>
            <a:ext cx="2058562" cy="807396"/>
          </a:xfrm>
          <a:prstGeom prst="rect">
            <a:avLst/>
          </a:prstGeom>
          <a:solidFill>
            <a:srgbClr val="063E66"/>
          </a:solidFill>
          <a:ln>
            <a:solidFill>
              <a:srgbClr val="063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B85CF0F-F557-BD7E-9E64-B4B66EED4FA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33429" y="5672370"/>
            <a:ext cx="1926503" cy="493819"/>
          </a:xfrm>
          <a:prstGeom prst="rect">
            <a:avLst/>
          </a:prstGeom>
        </p:spPr>
      </p:pic>
    </p:spTree>
    <p:custDataLst>
      <p:tags r:id="rId1"/>
    </p:custDataLst>
    <p:extLst>
      <p:ext uri="{BB962C8B-B14F-4D97-AF65-F5344CB8AC3E}">
        <p14:creationId xmlns:p14="http://schemas.microsoft.com/office/powerpoint/2010/main" val="2839563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B4400-33B0-A5D5-9E5E-5A9435E612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37CA5F-93A6-6EAA-48A9-551314414BFD}"/>
              </a:ext>
            </a:extLst>
          </p:cNvPr>
          <p:cNvSpPr>
            <a:spLocks noGrp="1"/>
          </p:cNvSpPr>
          <p:nvPr>
            <p:ph type="title"/>
          </p:nvPr>
        </p:nvSpPr>
        <p:spPr>
          <a:xfrm>
            <a:off x="263951" y="604434"/>
            <a:ext cx="11928049" cy="705173"/>
          </a:xfrm>
        </p:spPr>
        <p:txBody>
          <a:bodyPr>
            <a:noAutofit/>
          </a:bodyPr>
          <a:lstStyle/>
          <a:p>
            <a:r>
              <a:rPr lang="en-US" dirty="0">
                <a:latin typeface="Franklin Gothic Demi" panose="020B0603020102020204" pitchFamily="34" charset="0"/>
              </a:rPr>
              <a:t>Special Enrollment Period (SEP) Effective Dates (slide 1 of 3)</a:t>
            </a:r>
          </a:p>
        </p:txBody>
      </p:sp>
      <p:sp>
        <p:nvSpPr>
          <p:cNvPr id="3" name="Content Placeholder 2">
            <a:extLst>
              <a:ext uri="{FF2B5EF4-FFF2-40B4-BE49-F238E27FC236}">
                <a16:creationId xmlns:a16="http://schemas.microsoft.com/office/drawing/2014/main" id="{4C35B879-2A7B-9778-6999-95F0AF8564D6}"/>
              </a:ext>
            </a:extLst>
          </p:cNvPr>
          <p:cNvSpPr>
            <a:spLocks noGrp="1"/>
          </p:cNvSpPr>
          <p:nvPr>
            <p:ph idx="13"/>
          </p:nvPr>
        </p:nvSpPr>
        <p:spPr>
          <a:xfrm>
            <a:off x="838200" y="1971212"/>
            <a:ext cx="10352314" cy="4202893"/>
          </a:xfrm>
        </p:spPr>
        <p:txBody>
          <a:bodyPr>
            <a:noAutofit/>
          </a:bodyPr>
          <a:lstStyle/>
          <a:p>
            <a:pPr marL="0" lvl="1" indent="0">
              <a:lnSpc>
                <a:spcPct val="90000"/>
              </a:lnSpc>
              <a:spcBef>
                <a:spcPts val="1000"/>
              </a:spcBef>
              <a:buNone/>
            </a:pPr>
            <a:r>
              <a:rPr lang="en-US" b="1" dirty="0">
                <a:solidFill>
                  <a:schemeClr val="accent1"/>
                </a:solidFill>
              </a:rPr>
              <a:t>New effective dates are available for individuals that have a SEP after the 23</a:t>
            </a:r>
            <a:r>
              <a:rPr lang="en-US" b="1" baseline="30000" dirty="0">
                <a:solidFill>
                  <a:schemeClr val="accent1"/>
                </a:solidFill>
              </a:rPr>
              <a:t>rd</a:t>
            </a:r>
            <a:r>
              <a:rPr lang="en-US" b="1" dirty="0">
                <a:solidFill>
                  <a:schemeClr val="accent1"/>
                </a:solidFill>
              </a:rPr>
              <a:t> of the month.</a:t>
            </a:r>
          </a:p>
          <a:p>
            <a:pPr>
              <a:lnSpc>
                <a:spcPct val="90000"/>
              </a:lnSpc>
            </a:pPr>
            <a:r>
              <a:rPr lang="en-US" dirty="0">
                <a:latin typeface="+mn-lt"/>
              </a:rPr>
              <a:t>The online application automatically </a:t>
            </a:r>
            <a:r>
              <a:rPr lang="en-US" dirty="0">
                <a:solidFill>
                  <a:srgbClr val="006493"/>
                </a:solidFill>
                <a:latin typeface="+mn-lt"/>
              </a:rPr>
              <a:t>gives</a:t>
            </a:r>
            <a:r>
              <a:rPr lang="en-US" dirty="0">
                <a:latin typeface="+mn-lt"/>
              </a:rPr>
              <a:t> an effective date for the next month if members have an SEP after the 23</a:t>
            </a:r>
            <a:r>
              <a:rPr lang="en-US" baseline="30000" dirty="0">
                <a:latin typeface="+mn-lt"/>
              </a:rPr>
              <a:t>rd</a:t>
            </a:r>
            <a:r>
              <a:rPr lang="en-US" dirty="0">
                <a:latin typeface="+mn-lt"/>
              </a:rPr>
              <a:t> of the current month.</a:t>
            </a:r>
          </a:p>
          <a:p>
            <a:pPr marL="914400" lvl="2" indent="-457200">
              <a:lnSpc>
                <a:spcPct val="90000"/>
              </a:lnSpc>
              <a:spcBef>
                <a:spcPts val="1000"/>
              </a:spcBef>
              <a:buFont typeface="Arial" panose="020B0604020202020204" pitchFamily="34" charset="0"/>
              <a:buChar char="•"/>
            </a:pPr>
            <a:r>
              <a:rPr lang="en-US" sz="2400" dirty="0">
                <a:latin typeface="+mn-lt"/>
              </a:rPr>
              <a:t>For example, when a member reports a change and has a SEP after 4/23, they will have a 5/1 available enrollment date. </a:t>
            </a:r>
          </a:p>
          <a:p>
            <a:pPr marL="914400" lvl="2" indent="-457200">
              <a:lnSpc>
                <a:spcPct val="90000"/>
              </a:lnSpc>
              <a:spcBef>
                <a:spcPts val="1000"/>
              </a:spcBef>
              <a:buFont typeface="Arial" panose="020B0604020202020204" pitchFamily="34" charset="0"/>
              <a:buChar char="•"/>
            </a:pPr>
            <a:r>
              <a:rPr lang="en-US" sz="2400" dirty="0">
                <a:latin typeface="+mn-lt"/>
              </a:rPr>
              <a:t>Previously, if someone reported a change and had a SEP after 4/23, the first available enrollment date was 6/1.</a:t>
            </a:r>
          </a:p>
        </p:txBody>
      </p:sp>
      <p:sp>
        <p:nvSpPr>
          <p:cNvPr id="6" name="Slide Number Placeholder 5">
            <a:extLst>
              <a:ext uri="{FF2B5EF4-FFF2-40B4-BE49-F238E27FC236}">
                <a16:creationId xmlns:a16="http://schemas.microsoft.com/office/drawing/2014/main" id="{FE9744AE-4368-C326-CFD0-45C8039039DD}"/>
              </a:ext>
              <a:ext uri="{C183D7F6-B498-43B3-948B-1728B52AA6E4}">
                <adec:decorative xmlns:adec="http://schemas.microsoft.com/office/drawing/2017/decorative" val="1"/>
              </a:ext>
            </a:extLst>
          </p:cNvPr>
          <p:cNvSpPr>
            <a:spLocks noGrp="1"/>
          </p:cNvSpPr>
          <p:nvPr>
            <p:ph type="sldNum" sz="quarter" idx="12"/>
          </p:nvPr>
        </p:nvSpPr>
        <p:spPr/>
        <p:txBody>
          <a:bodyPr/>
          <a:lstStyle/>
          <a:p>
            <a:fld id="{254B5E65-296D-440E-9811-9528B653460B}" type="slidenum">
              <a:rPr lang="en-US" smtClean="0"/>
              <a:pPr/>
              <a:t>16</a:t>
            </a:fld>
            <a:endParaRPr lang="en-US"/>
          </a:p>
        </p:txBody>
      </p:sp>
    </p:spTree>
    <p:custDataLst>
      <p:tags r:id="rId1"/>
    </p:custDataLst>
    <p:extLst>
      <p:ext uri="{BB962C8B-B14F-4D97-AF65-F5344CB8AC3E}">
        <p14:creationId xmlns:p14="http://schemas.microsoft.com/office/powerpoint/2010/main" val="3733832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5696E-FAC1-71E1-68F1-3A7AEB487E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7CC83-A98E-6B26-C778-CDA29B167E37}"/>
              </a:ext>
            </a:extLst>
          </p:cNvPr>
          <p:cNvSpPr>
            <a:spLocks noGrp="1"/>
          </p:cNvSpPr>
          <p:nvPr>
            <p:ph type="title"/>
          </p:nvPr>
        </p:nvSpPr>
        <p:spPr>
          <a:xfrm>
            <a:off x="386499" y="541418"/>
            <a:ext cx="11632676" cy="705173"/>
          </a:xfrm>
        </p:spPr>
        <p:txBody>
          <a:bodyPr>
            <a:noAutofit/>
          </a:bodyPr>
          <a:lstStyle/>
          <a:p>
            <a:r>
              <a:rPr lang="en-US" dirty="0">
                <a:latin typeface="Franklin Gothic Demi" panose="020B0603020102020204" pitchFamily="34" charset="0"/>
              </a:rPr>
              <a:t>Special Enrollment Period (SEP) Effective Dates (slide 2 of 3)</a:t>
            </a:r>
          </a:p>
        </p:txBody>
      </p:sp>
      <p:sp>
        <p:nvSpPr>
          <p:cNvPr id="3" name="Content Placeholder 2">
            <a:extLst>
              <a:ext uri="{FF2B5EF4-FFF2-40B4-BE49-F238E27FC236}">
                <a16:creationId xmlns:a16="http://schemas.microsoft.com/office/drawing/2014/main" id="{6B84D908-F2FC-A354-CA98-44BCABFFF854}"/>
              </a:ext>
            </a:extLst>
          </p:cNvPr>
          <p:cNvSpPr>
            <a:spLocks noGrp="1"/>
          </p:cNvSpPr>
          <p:nvPr>
            <p:ph idx="13"/>
          </p:nvPr>
        </p:nvSpPr>
        <p:spPr>
          <a:xfrm>
            <a:off x="838200" y="1825290"/>
            <a:ext cx="10352314" cy="4202893"/>
          </a:xfrm>
        </p:spPr>
        <p:txBody>
          <a:bodyPr>
            <a:noAutofit/>
          </a:bodyPr>
          <a:lstStyle/>
          <a:p>
            <a:pPr marL="0" lvl="1" indent="0">
              <a:lnSpc>
                <a:spcPct val="90000"/>
              </a:lnSpc>
              <a:spcBef>
                <a:spcPts val="1000"/>
              </a:spcBef>
              <a:buNone/>
            </a:pPr>
            <a:r>
              <a:rPr lang="en-US" b="1" dirty="0">
                <a:solidFill>
                  <a:schemeClr val="accent1"/>
                </a:solidFill>
              </a:rPr>
              <a:t>Individuals will have an extra month to pay for two months of coverage, if they do not pay on time or in full.</a:t>
            </a:r>
          </a:p>
          <a:p>
            <a:pPr marL="914400" lvl="2" indent="-457200">
              <a:lnSpc>
                <a:spcPct val="90000"/>
              </a:lnSpc>
              <a:spcBef>
                <a:spcPts val="1000"/>
              </a:spcBef>
              <a:buFont typeface="Arial" panose="020B0604020202020204" pitchFamily="34" charset="0"/>
              <a:buChar char="•"/>
            </a:pPr>
            <a:r>
              <a:rPr lang="en-US" dirty="0">
                <a:latin typeface="+mn-lt"/>
              </a:rPr>
              <a:t>Example: a member reports a move (ex. change of address or moves into the state) on 4/24 and is eligible for a SEP. They shop for a plan to start on 5/1. </a:t>
            </a:r>
            <a:r>
              <a:rPr lang="en-US" strike="sngStrike" dirty="0">
                <a:latin typeface="+mn-lt"/>
              </a:rPr>
              <a:t> </a:t>
            </a:r>
          </a:p>
          <a:p>
            <a:pPr marL="914400" lvl="2" indent="-457200">
              <a:lnSpc>
                <a:spcPct val="90000"/>
              </a:lnSpc>
              <a:spcBef>
                <a:spcPts val="1000"/>
              </a:spcBef>
              <a:buFont typeface="Arial" panose="020B0604020202020204" pitchFamily="34" charset="0"/>
              <a:buChar char="•"/>
            </a:pPr>
            <a:r>
              <a:rPr lang="en-US" dirty="0">
                <a:latin typeface="+mn-lt"/>
              </a:rPr>
              <a:t>If they pay for coverage for May and June </a:t>
            </a:r>
            <a:r>
              <a:rPr lang="en-US" dirty="0">
                <a:solidFill>
                  <a:srgbClr val="003740"/>
                </a:solidFill>
                <a:latin typeface="+mn-lt"/>
              </a:rPr>
              <a:t>before</a:t>
            </a:r>
            <a:r>
              <a:rPr lang="en-US" dirty="0">
                <a:latin typeface="+mn-lt"/>
              </a:rPr>
              <a:t> May 23 the coverage is retroactively effective for May 1. </a:t>
            </a:r>
          </a:p>
          <a:p>
            <a:pPr marL="1371600" lvl="3" indent="-457200">
              <a:lnSpc>
                <a:spcPct val="90000"/>
              </a:lnSpc>
              <a:spcBef>
                <a:spcPts val="1000"/>
              </a:spcBef>
              <a:buSzPct val="75000"/>
            </a:pPr>
            <a:r>
              <a:rPr lang="en-US" dirty="0">
                <a:latin typeface="+mn-lt"/>
              </a:rPr>
              <a:t>Note: Coverage will not be active during May until they </a:t>
            </a:r>
            <a:r>
              <a:rPr lang="en-US" dirty="0">
                <a:solidFill>
                  <a:srgbClr val="003740"/>
                </a:solidFill>
                <a:latin typeface="+mn-lt"/>
              </a:rPr>
              <a:t>pay the first month’s premium called the binder payment</a:t>
            </a:r>
            <a:r>
              <a:rPr lang="en-US" dirty="0">
                <a:latin typeface="+mn-lt"/>
              </a:rPr>
              <a:t>.  </a:t>
            </a:r>
          </a:p>
          <a:p>
            <a:pPr marL="914400" lvl="2" indent="-457200">
              <a:lnSpc>
                <a:spcPct val="90000"/>
              </a:lnSpc>
              <a:spcBef>
                <a:spcPts val="1000"/>
              </a:spcBef>
            </a:pPr>
            <a:endParaRPr lang="en-US" sz="2400" dirty="0">
              <a:latin typeface="+mn-lt"/>
            </a:endParaRPr>
          </a:p>
          <a:p>
            <a:pPr marL="914400" lvl="2" indent="-457200">
              <a:lnSpc>
                <a:spcPct val="90000"/>
              </a:lnSpc>
              <a:spcBef>
                <a:spcPts val="1000"/>
              </a:spcBef>
              <a:buFont typeface="Courier New" panose="02070309020205020404" pitchFamily="49" charset="0"/>
              <a:buChar char="o"/>
            </a:pPr>
            <a:endParaRPr lang="en-US" sz="2400" dirty="0">
              <a:latin typeface="+mn-lt"/>
            </a:endParaRPr>
          </a:p>
        </p:txBody>
      </p:sp>
      <p:sp>
        <p:nvSpPr>
          <p:cNvPr id="6" name="Slide Number Placeholder 5">
            <a:extLst>
              <a:ext uri="{FF2B5EF4-FFF2-40B4-BE49-F238E27FC236}">
                <a16:creationId xmlns:a16="http://schemas.microsoft.com/office/drawing/2014/main" id="{46963B79-D46B-B84D-3B3F-FE6B342946E6}"/>
              </a:ext>
              <a:ext uri="{C183D7F6-B498-43B3-948B-1728B52AA6E4}">
                <adec:decorative xmlns:adec="http://schemas.microsoft.com/office/drawing/2017/decorative" val="1"/>
              </a:ext>
            </a:extLst>
          </p:cNvPr>
          <p:cNvSpPr>
            <a:spLocks noGrp="1"/>
          </p:cNvSpPr>
          <p:nvPr>
            <p:ph type="sldNum" sz="quarter" idx="12"/>
          </p:nvPr>
        </p:nvSpPr>
        <p:spPr/>
        <p:txBody>
          <a:bodyPr/>
          <a:lstStyle/>
          <a:p>
            <a:fld id="{254B5E65-296D-440E-9811-9528B653460B}" type="slidenum">
              <a:rPr lang="en-US" smtClean="0"/>
              <a:pPr/>
              <a:t>17</a:t>
            </a:fld>
            <a:endParaRPr lang="en-US"/>
          </a:p>
        </p:txBody>
      </p:sp>
    </p:spTree>
    <p:custDataLst>
      <p:tags r:id="rId1"/>
    </p:custDataLst>
    <p:extLst>
      <p:ext uri="{BB962C8B-B14F-4D97-AF65-F5344CB8AC3E}">
        <p14:creationId xmlns:p14="http://schemas.microsoft.com/office/powerpoint/2010/main" val="1695029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8903B-F2D0-15EF-22DF-C1CE1B41E6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BEF0D5-7560-F95E-88B5-FD078A81966F}"/>
              </a:ext>
            </a:extLst>
          </p:cNvPr>
          <p:cNvSpPr>
            <a:spLocks noGrp="1"/>
          </p:cNvSpPr>
          <p:nvPr>
            <p:ph type="title"/>
          </p:nvPr>
        </p:nvSpPr>
        <p:spPr>
          <a:xfrm>
            <a:off x="292231" y="531068"/>
            <a:ext cx="11514056" cy="705173"/>
          </a:xfrm>
        </p:spPr>
        <p:txBody>
          <a:bodyPr>
            <a:noAutofit/>
          </a:bodyPr>
          <a:lstStyle/>
          <a:p>
            <a:r>
              <a:rPr lang="en-US" dirty="0">
                <a:latin typeface="Franklin Gothic Demi" panose="020B0603020102020204" pitchFamily="34" charset="0"/>
              </a:rPr>
              <a:t>Special Enrollment Period (SEP) Effective Dates (slide 3 of 3)</a:t>
            </a:r>
          </a:p>
        </p:txBody>
      </p:sp>
      <p:sp>
        <p:nvSpPr>
          <p:cNvPr id="3" name="Content Placeholder 2">
            <a:extLst>
              <a:ext uri="{FF2B5EF4-FFF2-40B4-BE49-F238E27FC236}">
                <a16:creationId xmlns:a16="http://schemas.microsoft.com/office/drawing/2014/main" id="{4560B2AC-FD50-0022-3636-F8E3AFDE6938}"/>
              </a:ext>
            </a:extLst>
          </p:cNvPr>
          <p:cNvSpPr>
            <a:spLocks noGrp="1"/>
          </p:cNvSpPr>
          <p:nvPr>
            <p:ph idx="13"/>
          </p:nvPr>
        </p:nvSpPr>
        <p:spPr>
          <a:xfrm>
            <a:off x="838200" y="1815568"/>
            <a:ext cx="10352314" cy="4545129"/>
          </a:xfrm>
        </p:spPr>
        <p:txBody>
          <a:bodyPr vert="horz" lIns="91440" tIns="0" rIns="91440" bIns="45720" rtlCol="0" anchor="t">
            <a:noAutofit/>
          </a:bodyPr>
          <a:lstStyle/>
          <a:p>
            <a:pPr marL="0" lvl="1" indent="0">
              <a:lnSpc>
                <a:spcPct val="90000"/>
              </a:lnSpc>
              <a:spcBef>
                <a:spcPts val="1000"/>
              </a:spcBef>
              <a:buNone/>
            </a:pPr>
            <a:r>
              <a:rPr lang="en-US" b="1" dirty="0">
                <a:solidFill>
                  <a:schemeClr val="accent1"/>
                </a:solidFill>
                <a:latin typeface="Franklin Gothic Book"/>
              </a:rPr>
              <a:t>Additional Scenarios:</a:t>
            </a:r>
            <a:endParaRPr lang="en-US" b="1" dirty="0">
              <a:solidFill>
                <a:schemeClr val="accent1"/>
              </a:solidFill>
            </a:endParaRPr>
          </a:p>
          <a:p>
            <a:pPr marL="914400" lvl="2" indent="-457200">
              <a:lnSpc>
                <a:spcPct val="90000"/>
              </a:lnSpc>
              <a:spcBef>
                <a:spcPts val="1000"/>
              </a:spcBef>
              <a:buFont typeface="Arial" panose="020B0604020202020204" pitchFamily="34" charset="0"/>
              <a:buChar char="•"/>
            </a:pPr>
            <a:r>
              <a:rPr lang="en-US" sz="2400" dirty="0">
                <a:latin typeface="+mn-lt"/>
              </a:rPr>
              <a:t>If an individual enrolls on 4/24 for a plan beginning on 5/1, and does </a:t>
            </a:r>
            <a:r>
              <a:rPr lang="en-US" sz="2400" u="sng" dirty="0">
                <a:latin typeface="+mn-lt"/>
              </a:rPr>
              <a:t>not</a:t>
            </a:r>
            <a:r>
              <a:rPr lang="en-US" sz="2400" dirty="0">
                <a:latin typeface="+mn-lt"/>
              </a:rPr>
              <a:t> pay by 5/23:</a:t>
            </a:r>
          </a:p>
          <a:p>
            <a:pPr marL="1371600" lvl="3" indent="-457200">
              <a:lnSpc>
                <a:spcPct val="90000"/>
              </a:lnSpc>
              <a:spcBef>
                <a:spcPts val="1000"/>
              </a:spcBef>
              <a:buSzPct val="75000"/>
            </a:pPr>
            <a:r>
              <a:rPr lang="en-US" sz="2400" dirty="0">
                <a:latin typeface="+mn-lt"/>
              </a:rPr>
              <a:t>The individual is given until 6/23 to pay for May, June, and July coverage. </a:t>
            </a:r>
          </a:p>
          <a:p>
            <a:pPr marL="1371600" lvl="3" indent="-457200">
              <a:lnSpc>
                <a:spcPct val="90000"/>
              </a:lnSpc>
              <a:spcBef>
                <a:spcPts val="1000"/>
              </a:spcBef>
              <a:buSzPct val="75000"/>
            </a:pPr>
            <a:r>
              <a:rPr lang="en-US" sz="2400" dirty="0">
                <a:latin typeface="+mn-lt"/>
              </a:rPr>
              <a:t>If they pay by 6/23, the coverage will be retroactive to 5/1. Coverage is not active until the payment is made.</a:t>
            </a:r>
          </a:p>
          <a:p>
            <a:pPr marL="914400" lvl="2" indent="-457200">
              <a:lnSpc>
                <a:spcPct val="90000"/>
              </a:lnSpc>
              <a:spcBef>
                <a:spcPts val="1000"/>
              </a:spcBef>
              <a:buFont typeface="Arial" panose="020B0604020202020204" pitchFamily="34" charset="0"/>
              <a:buChar char="•"/>
            </a:pPr>
            <a:r>
              <a:rPr lang="en-US" sz="2400" dirty="0">
                <a:latin typeface="+mn-lt"/>
              </a:rPr>
              <a:t>If the individual enrolls on 4/24 for a plan beginning on 5/1 and then decides they want to start coverage for 6/1:</a:t>
            </a:r>
          </a:p>
          <a:p>
            <a:pPr marL="1371600" lvl="3" indent="-457200">
              <a:lnSpc>
                <a:spcPct val="90000"/>
              </a:lnSpc>
              <a:spcBef>
                <a:spcPts val="1000"/>
              </a:spcBef>
              <a:buSzPct val="75000"/>
            </a:pPr>
            <a:r>
              <a:rPr lang="en-US" sz="2400" dirty="0">
                <a:latin typeface="+mn-lt"/>
              </a:rPr>
              <a:t>The individual can re-shop if the SEP is still open. </a:t>
            </a:r>
          </a:p>
          <a:p>
            <a:pPr marL="914400" lvl="2" indent="-457200">
              <a:lnSpc>
                <a:spcPct val="90000"/>
              </a:lnSpc>
              <a:spcBef>
                <a:spcPts val="1000"/>
              </a:spcBef>
            </a:pPr>
            <a:endParaRPr lang="en-US" sz="2400" dirty="0">
              <a:latin typeface="+mn-lt"/>
            </a:endParaRPr>
          </a:p>
          <a:p>
            <a:pPr marL="914400" lvl="2" indent="-457200">
              <a:lnSpc>
                <a:spcPct val="90000"/>
              </a:lnSpc>
              <a:spcBef>
                <a:spcPts val="1000"/>
              </a:spcBef>
              <a:buFont typeface="Courier New" panose="02070309020205020404" pitchFamily="49" charset="0"/>
              <a:buChar char="o"/>
            </a:pPr>
            <a:endParaRPr lang="en-US" sz="2400" dirty="0">
              <a:latin typeface="+mn-lt"/>
            </a:endParaRPr>
          </a:p>
        </p:txBody>
      </p:sp>
      <p:sp>
        <p:nvSpPr>
          <p:cNvPr id="6" name="Slide Number Placeholder 5">
            <a:extLst>
              <a:ext uri="{FF2B5EF4-FFF2-40B4-BE49-F238E27FC236}">
                <a16:creationId xmlns:a16="http://schemas.microsoft.com/office/drawing/2014/main" id="{E342B577-372F-A966-2079-B158D533192E}"/>
              </a:ext>
              <a:ext uri="{C183D7F6-B498-43B3-948B-1728B52AA6E4}">
                <adec:decorative xmlns:adec="http://schemas.microsoft.com/office/drawing/2017/decorative" val="1"/>
              </a:ext>
            </a:extLst>
          </p:cNvPr>
          <p:cNvSpPr>
            <a:spLocks noGrp="1"/>
          </p:cNvSpPr>
          <p:nvPr>
            <p:ph type="sldNum" sz="quarter" idx="12"/>
          </p:nvPr>
        </p:nvSpPr>
        <p:spPr/>
        <p:txBody>
          <a:bodyPr/>
          <a:lstStyle/>
          <a:p>
            <a:fld id="{254B5E65-296D-440E-9811-9528B653460B}" type="slidenum">
              <a:rPr lang="en-US" smtClean="0"/>
              <a:pPr/>
              <a:t>18</a:t>
            </a:fld>
            <a:endParaRPr lang="en-US"/>
          </a:p>
        </p:txBody>
      </p:sp>
    </p:spTree>
    <p:custDataLst>
      <p:tags r:id="rId1"/>
    </p:custDataLst>
    <p:extLst>
      <p:ext uri="{BB962C8B-B14F-4D97-AF65-F5344CB8AC3E}">
        <p14:creationId xmlns:p14="http://schemas.microsoft.com/office/powerpoint/2010/main" val="81921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0AB0C-13BB-601A-8466-4C71B13E3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3C2E33-F099-D8B2-ABC5-A55B57BD944E}"/>
              </a:ext>
            </a:extLst>
          </p:cNvPr>
          <p:cNvSpPr>
            <a:spLocks noGrp="1"/>
          </p:cNvSpPr>
          <p:nvPr>
            <p:ph type="title"/>
          </p:nvPr>
        </p:nvSpPr>
        <p:spPr>
          <a:xfrm>
            <a:off x="801370" y="2262622"/>
            <a:ext cx="9602470" cy="1847377"/>
          </a:xfrm>
        </p:spPr>
        <p:txBody>
          <a:bodyPr>
            <a:normAutofit/>
          </a:bodyPr>
          <a:lstStyle/>
          <a:p>
            <a:r>
              <a:rPr lang="en-US" dirty="0">
                <a:latin typeface="+mn-lt"/>
              </a:rPr>
              <a:t>New Premium Hardship Waiver Form</a:t>
            </a:r>
          </a:p>
        </p:txBody>
      </p:sp>
      <p:sp>
        <p:nvSpPr>
          <p:cNvPr id="4" name="Rectangle 3">
            <a:extLst>
              <a:ext uri="{FF2B5EF4-FFF2-40B4-BE49-F238E27FC236}">
                <a16:creationId xmlns:a16="http://schemas.microsoft.com/office/drawing/2014/main" id="{05C544A0-B9A0-55E6-6EA0-9AF52ACEA542}"/>
              </a:ext>
              <a:ext uri="{C183D7F6-B498-43B3-948B-1728B52AA6E4}">
                <adec:decorative xmlns:adec="http://schemas.microsoft.com/office/drawing/2017/decorative" val="1"/>
              </a:ext>
            </a:extLst>
          </p:cNvPr>
          <p:cNvSpPr/>
          <p:nvPr/>
        </p:nvSpPr>
        <p:spPr>
          <a:xfrm>
            <a:off x="801370" y="5408579"/>
            <a:ext cx="2165566" cy="1108953"/>
          </a:xfrm>
          <a:prstGeom prst="rect">
            <a:avLst/>
          </a:prstGeom>
          <a:solidFill>
            <a:srgbClr val="063E66"/>
          </a:solidFill>
          <a:ln>
            <a:solidFill>
              <a:srgbClr val="063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5ED14D0-25EC-B6F8-0440-212E90F8F39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4672" y="5742432"/>
            <a:ext cx="1926503" cy="493819"/>
          </a:xfrm>
          <a:prstGeom prst="rect">
            <a:avLst/>
          </a:prstGeom>
        </p:spPr>
      </p:pic>
    </p:spTree>
    <p:custDataLst>
      <p:tags r:id="rId1"/>
    </p:custDataLst>
    <p:extLst>
      <p:ext uri="{BB962C8B-B14F-4D97-AF65-F5344CB8AC3E}">
        <p14:creationId xmlns:p14="http://schemas.microsoft.com/office/powerpoint/2010/main" val="3632638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364E2-780B-3077-A77E-944D625852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575EDD-722D-5350-0EF8-0618D769B266}"/>
              </a:ext>
            </a:extLst>
          </p:cNvPr>
          <p:cNvSpPr>
            <a:spLocks noGrp="1"/>
          </p:cNvSpPr>
          <p:nvPr>
            <p:ph type="title"/>
          </p:nvPr>
        </p:nvSpPr>
        <p:spPr/>
        <p:txBody>
          <a:bodyPr/>
          <a:lstStyle/>
          <a:p>
            <a:r>
              <a:rPr lang="en-US" b="1" dirty="0">
                <a:latin typeface="Franklin Gothic Demi" panose="020B0603020102020204" pitchFamily="34" charset="0"/>
              </a:rPr>
              <a:t>MA Health Care Learning Series</a:t>
            </a:r>
          </a:p>
        </p:txBody>
      </p:sp>
      <p:sp>
        <p:nvSpPr>
          <p:cNvPr id="5" name="Content Placeholder 6">
            <a:extLst>
              <a:ext uri="{FF2B5EF4-FFF2-40B4-BE49-F238E27FC236}">
                <a16:creationId xmlns:a16="http://schemas.microsoft.com/office/drawing/2014/main" id="{D36ABA94-28AE-8A58-3481-6A3E71C71AC0}"/>
              </a:ext>
            </a:extLst>
          </p:cNvPr>
          <p:cNvSpPr>
            <a:spLocks noGrp="1"/>
          </p:cNvSpPr>
          <p:nvPr/>
        </p:nvSpPr>
        <p:spPr>
          <a:xfrm>
            <a:off x="838199" y="1526906"/>
            <a:ext cx="9851380" cy="4380280"/>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1"/>
                </a:solidFill>
                <a:latin typeface="Franklin Gothic Book"/>
              </a:rPr>
              <a:t>Background</a:t>
            </a:r>
            <a:endParaRPr lang="en-US" sz="2800" b="1" dirty="0">
              <a:solidFill>
                <a:schemeClr val="accent1"/>
              </a:solidFill>
              <a:latin typeface="Franklin Gothic Book"/>
            </a:endParaRPr>
          </a:p>
          <a:p>
            <a:pPr marL="0" indent="0">
              <a:buNone/>
            </a:pPr>
            <a:r>
              <a:rPr lang="en-US" sz="2400" dirty="0"/>
              <a:t>The MA Health Care Learning Series provides regular updates and presentations from </a:t>
            </a:r>
            <a:r>
              <a:rPr lang="en-US" sz="2400" b="1" dirty="0"/>
              <a:t>Health Connector </a:t>
            </a:r>
            <a:r>
              <a:rPr lang="en-US" sz="2400" dirty="0"/>
              <a:t>and </a:t>
            </a:r>
            <a:r>
              <a:rPr lang="en-US" sz="2400" b="1" dirty="0"/>
              <a:t>MassHealth</a:t>
            </a:r>
            <a:r>
              <a:rPr lang="en-US" sz="2400" dirty="0"/>
              <a:t> staff, to educate those who help Massachusetts residents in applying, getting and keeping </a:t>
            </a:r>
            <a:r>
              <a:rPr lang="en-US" sz="2400" b="1" dirty="0"/>
              <a:t>their health coverage</a:t>
            </a:r>
            <a:r>
              <a:rPr lang="en-US" sz="2400" dirty="0"/>
              <a:t> through MassHealth, the Health Connector and Health Safety Net via MAhealthconnector.org.</a:t>
            </a:r>
          </a:p>
        </p:txBody>
      </p:sp>
      <p:sp>
        <p:nvSpPr>
          <p:cNvPr id="2" name="Slide Number Placeholder 1">
            <a:extLst>
              <a:ext uri="{FF2B5EF4-FFF2-40B4-BE49-F238E27FC236}">
                <a16:creationId xmlns:a16="http://schemas.microsoft.com/office/drawing/2014/main" id="{8BC3776D-13D8-F2EA-59D9-BFBBD5F4B0D7}"/>
              </a:ext>
              <a:ext uri="{C183D7F6-B498-43B3-948B-1728B52AA6E4}">
                <adec:decorative xmlns:adec="http://schemas.microsoft.com/office/drawing/2017/decorative" val="1"/>
              </a:ext>
            </a:extLst>
          </p:cNvPr>
          <p:cNvSpPr>
            <a:spLocks noGrp="1"/>
          </p:cNvSpPr>
          <p:nvPr>
            <p:ph type="sldNum" sz="quarter" idx="12"/>
          </p:nvPr>
        </p:nvSpPr>
        <p:spPr/>
        <p:txBody>
          <a:bodyPr/>
          <a:lstStyle/>
          <a:p>
            <a:fld id="{D0F3292A-440C-FC4D-A38E-E9E6D4317AF8}" type="slidenum">
              <a:rPr lang="en-US" smtClean="0"/>
              <a:pPr/>
              <a:t>2</a:t>
            </a:fld>
            <a:endParaRPr lang="en-US"/>
          </a:p>
        </p:txBody>
      </p:sp>
    </p:spTree>
    <p:custDataLst>
      <p:tags r:id="rId1"/>
    </p:custDataLst>
    <p:extLst>
      <p:ext uri="{BB962C8B-B14F-4D97-AF65-F5344CB8AC3E}">
        <p14:creationId xmlns:p14="http://schemas.microsoft.com/office/powerpoint/2010/main" val="1490107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7CFEF-1FF8-A441-2698-DE0711D00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839B98-0686-09AF-A32B-023717C81E1F}"/>
              </a:ext>
            </a:extLst>
          </p:cNvPr>
          <p:cNvSpPr>
            <a:spLocks noGrp="1"/>
          </p:cNvSpPr>
          <p:nvPr>
            <p:ph type="title"/>
          </p:nvPr>
        </p:nvSpPr>
        <p:spPr/>
        <p:txBody>
          <a:bodyPr>
            <a:noAutofit/>
          </a:bodyPr>
          <a:lstStyle/>
          <a:p>
            <a:r>
              <a:rPr lang="en-US" b="1" dirty="0">
                <a:latin typeface="Franklin Gothic Demi" panose="020B0603020102020204" pitchFamily="34" charset="0"/>
              </a:rPr>
              <a:t>New Health Connector Premium Waiver Hardship Form (slide 1 of 2)</a:t>
            </a:r>
          </a:p>
        </p:txBody>
      </p:sp>
      <p:sp>
        <p:nvSpPr>
          <p:cNvPr id="3" name="Content Placeholder 2">
            <a:extLst>
              <a:ext uri="{FF2B5EF4-FFF2-40B4-BE49-F238E27FC236}">
                <a16:creationId xmlns:a16="http://schemas.microsoft.com/office/drawing/2014/main" id="{BBC62D1A-7AB3-8D01-D370-94C172525444}"/>
              </a:ext>
            </a:extLst>
          </p:cNvPr>
          <p:cNvSpPr>
            <a:spLocks noGrp="1"/>
          </p:cNvSpPr>
          <p:nvPr>
            <p:ph idx="13"/>
          </p:nvPr>
        </p:nvSpPr>
        <p:spPr>
          <a:xfrm>
            <a:off x="838200" y="1841783"/>
            <a:ext cx="10352314" cy="4202893"/>
          </a:xfrm>
        </p:spPr>
        <p:txBody>
          <a:bodyPr vert="horz" lIns="91440" tIns="0" rIns="91440" bIns="45720" rtlCol="0" anchor="t">
            <a:noAutofit/>
          </a:bodyPr>
          <a:lstStyle/>
          <a:p>
            <a:pPr marL="0" lvl="1" indent="0">
              <a:lnSpc>
                <a:spcPct val="90000"/>
              </a:lnSpc>
              <a:spcBef>
                <a:spcPts val="1000"/>
              </a:spcBef>
              <a:buNone/>
            </a:pPr>
            <a:r>
              <a:rPr lang="en-US" b="1" dirty="0">
                <a:solidFill>
                  <a:schemeClr val="accent1"/>
                </a:solidFill>
                <a:latin typeface="Franklin Gothic Book"/>
              </a:rPr>
              <a:t>The Health Connector has a new Premium Hardship Waiver Form</a:t>
            </a:r>
          </a:p>
          <a:p>
            <a:pPr marL="457200" indent="-457200">
              <a:lnSpc>
                <a:spcPct val="90000"/>
              </a:lnSpc>
              <a:buFont typeface="Arial" panose="020B0604020202020204" pitchFamily="34" charset="0"/>
              <a:buChar char="•"/>
            </a:pPr>
            <a:r>
              <a:rPr lang="en-US" dirty="0">
                <a:latin typeface="+mn-lt"/>
              </a:rPr>
              <a:t>The Premium Hardship Waiver form can be found at </a:t>
            </a:r>
            <a:r>
              <a:rPr lang="en-US" b="0" dirty="0">
                <a:hlinkClick r:id="rId3"/>
              </a:rPr>
              <a:t>Premium Payment Help Options - Massachusetts Health Connector</a:t>
            </a:r>
            <a:r>
              <a:rPr lang="en-US" b="0" dirty="0">
                <a:latin typeface="+mn-lt"/>
              </a:rPr>
              <a:t> </a:t>
            </a:r>
          </a:p>
          <a:p>
            <a:pPr marL="914400" lvl="2" indent="-457200">
              <a:lnSpc>
                <a:spcPct val="90000"/>
              </a:lnSpc>
              <a:spcBef>
                <a:spcPts val="1000"/>
              </a:spcBef>
              <a:buSzPct val="75000"/>
            </a:pPr>
            <a:r>
              <a:rPr lang="en-US" dirty="0">
                <a:latin typeface="+mn-lt"/>
              </a:rPr>
              <a:t>Completing an old form may delay the processing of the form and require additional outreach by a member of the Health Connector Team.</a:t>
            </a:r>
          </a:p>
          <a:p>
            <a:pPr marL="914400" lvl="2" indent="-457200">
              <a:lnSpc>
                <a:spcPct val="90000"/>
              </a:lnSpc>
              <a:spcBef>
                <a:spcPts val="1000"/>
              </a:spcBef>
              <a:buSzPct val="75000"/>
            </a:pPr>
            <a:r>
              <a:rPr lang="en-US" dirty="0">
                <a:latin typeface="+mn-lt"/>
              </a:rPr>
              <a:t>The latest electronic version of the form will have “PHW-033125” in the lower right-hand corner of the application. All mailed waivers will be the most updated version. </a:t>
            </a:r>
          </a:p>
          <a:p>
            <a:pPr marL="914400" lvl="2" indent="-457200">
              <a:lnSpc>
                <a:spcPct val="90000"/>
              </a:lnSpc>
              <a:spcBef>
                <a:spcPts val="1000"/>
              </a:spcBef>
              <a:buFont typeface="Courier New" panose="02070309020205020404" pitchFamily="49" charset="0"/>
              <a:buChar char="o"/>
            </a:pPr>
            <a:endParaRPr lang="en-US" dirty="0">
              <a:latin typeface="+mn-lt"/>
            </a:endParaRPr>
          </a:p>
        </p:txBody>
      </p:sp>
      <p:sp>
        <p:nvSpPr>
          <p:cNvPr id="6" name="Slide Number Placeholder 5">
            <a:extLst>
              <a:ext uri="{FF2B5EF4-FFF2-40B4-BE49-F238E27FC236}">
                <a16:creationId xmlns:a16="http://schemas.microsoft.com/office/drawing/2014/main" id="{5899EE0D-16E7-FFD8-FB49-91531D6D6823}"/>
              </a:ext>
              <a:ext uri="{C183D7F6-B498-43B3-948B-1728B52AA6E4}">
                <adec:decorative xmlns:adec="http://schemas.microsoft.com/office/drawing/2017/decorative" val="1"/>
              </a:ext>
            </a:extLst>
          </p:cNvPr>
          <p:cNvSpPr>
            <a:spLocks noGrp="1"/>
          </p:cNvSpPr>
          <p:nvPr>
            <p:ph type="sldNum" sz="quarter" idx="12"/>
          </p:nvPr>
        </p:nvSpPr>
        <p:spPr/>
        <p:txBody>
          <a:bodyPr/>
          <a:lstStyle/>
          <a:p>
            <a:fld id="{254B5E65-296D-440E-9811-9528B653460B}" type="slidenum">
              <a:rPr lang="en-US" smtClean="0"/>
              <a:pPr/>
              <a:t>20</a:t>
            </a:fld>
            <a:endParaRPr lang="en-US"/>
          </a:p>
        </p:txBody>
      </p:sp>
    </p:spTree>
    <p:custDataLst>
      <p:tags r:id="rId1"/>
    </p:custDataLst>
    <p:extLst>
      <p:ext uri="{BB962C8B-B14F-4D97-AF65-F5344CB8AC3E}">
        <p14:creationId xmlns:p14="http://schemas.microsoft.com/office/powerpoint/2010/main" val="798348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22281-8724-7EF1-B76C-E9EB10BB5C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86B22E-8B4A-88A8-AF5E-1EE92F535D67}"/>
              </a:ext>
            </a:extLst>
          </p:cNvPr>
          <p:cNvSpPr>
            <a:spLocks noGrp="1"/>
          </p:cNvSpPr>
          <p:nvPr>
            <p:ph type="title"/>
          </p:nvPr>
        </p:nvSpPr>
        <p:spPr/>
        <p:txBody>
          <a:bodyPr>
            <a:noAutofit/>
          </a:bodyPr>
          <a:lstStyle/>
          <a:p>
            <a:r>
              <a:rPr lang="en-US" dirty="0"/>
              <a:t>New Health Connector Premium Waiver Hardship Form (slide 2 of 2)</a:t>
            </a:r>
            <a:endParaRPr lang="en-US" dirty="0">
              <a:latin typeface="Franklin Gothic Demi" panose="020B0603020102020204" pitchFamily="34" charset="0"/>
            </a:endParaRPr>
          </a:p>
        </p:txBody>
      </p:sp>
      <p:sp>
        <p:nvSpPr>
          <p:cNvPr id="3" name="Content Placeholder 2">
            <a:extLst>
              <a:ext uri="{FF2B5EF4-FFF2-40B4-BE49-F238E27FC236}">
                <a16:creationId xmlns:a16="http://schemas.microsoft.com/office/drawing/2014/main" id="{BF7022B0-2615-143F-86DF-61B506B59F32}"/>
              </a:ext>
            </a:extLst>
          </p:cNvPr>
          <p:cNvSpPr>
            <a:spLocks noGrp="1"/>
          </p:cNvSpPr>
          <p:nvPr>
            <p:ph idx="13"/>
          </p:nvPr>
        </p:nvSpPr>
        <p:spPr>
          <a:xfrm>
            <a:off x="838200" y="1973319"/>
            <a:ext cx="10352314" cy="4202893"/>
          </a:xfrm>
        </p:spPr>
        <p:txBody>
          <a:bodyPr vert="horz" lIns="91440" tIns="0" rIns="91440" bIns="45720" rtlCol="0" anchor="t">
            <a:noAutofit/>
          </a:bodyPr>
          <a:lstStyle/>
          <a:p>
            <a:pPr marL="0" lvl="1" indent="0">
              <a:lnSpc>
                <a:spcPct val="90000"/>
              </a:lnSpc>
              <a:spcBef>
                <a:spcPts val="1000"/>
              </a:spcBef>
              <a:buNone/>
            </a:pPr>
            <a:r>
              <a:rPr lang="en-US" b="1" dirty="0">
                <a:solidFill>
                  <a:schemeClr val="accent1"/>
                </a:solidFill>
                <a:latin typeface="Franklin Gothic Book"/>
              </a:rPr>
              <a:t>The Premium Hardship Waiver Form is for ConnectorCare Members experiencing extreme financial hardships </a:t>
            </a:r>
            <a:r>
              <a:rPr lang="en-US" b="1" dirty="0">
                <a:solidFill>
                  <a:srgbClr val="006493"/>
                </a:solidFill>
                <a:latin typeface="Franklin Gothic Book"/>
              </a:rPr>
              <a:t>as</a:t>
            </a:r>
            <a:r>
              <a:rPr lang="en-US" b="1" dirty="0">
                <a:solidFill>
                  <a:srgbClr val="FF0000"/>
                </a:solidFill>
                <a:latin typeface="Franklin Gothic Book"/>
              </a:rPr>
              <a:t> </a:t>
            </a:r>
            <a:r>
              <a:rPr lang="en-US" b="1" dirty="0">
                <a:solidFill>
                  <a:schemeClr val="accent1"/>
                </a:solidFill>
                <a:latin typeface="Franklin Gothic Book"/>
              </a:rPr>
              <a:t>listed on the form.</a:t>
            </a:r>
          </a:p>
          <a:p>
            <a:pPr marL="0" lvl="1" indent="0">
              <a:lnSpc>
                <a:spcPct val="90000"/>
              </a:lnSpc>
              <a:spcBef>
                <a:spcPts val="1000"/>
              </a:spcBef>
              <a:buNone/>
            </a:pPr>
            <a:r>
              <a:rPr lang="en-US" b="1" dirty="0">
                <a:solidFill>
                  <a:schemeClr val="accent1"/>
                </a:solidFill>
                <a:latin typeface="Franklin Gothic Book"/>
              </a:rPr>
              <a:t>Please review the FAQs at: </a:t>
            </a:r>
            <a:r>
              <a:rPr lang="en-US" dirty="0">
                <a:solidFill>
                  <a:schemeClr val="accent1"/>
                </a:solidFill>
                <a:latin typeface="Franklin Gothic Book"/>
                <a:hlinkClick r:id="rId3">
                  <a:extLst>
                    <a:ext uri="{A12FA001-AC4F-418D-AE19-62706E023703}">
                      <ahyp:hlinkClr xmlns:ahyp="http://schemas.microsoft.com/office/drawing/2018/hyperlinkcolor" val="tx"/>
                    </a:ext>
                  </a:extLst>
                </a:hlinkClick>
              </a:rPr>
              <a:t>Premium Payment Help Options - Lower Cost Health Plan</a:t>
            </a:r>
            <a:r>
              <a:rPr lang="en-US" dirty="0">
                <a:solidFill>
                  <a:schemeClr val="accent1"/>
                </a:solidFill>
                <a:latin typeface="Franklin Gothic Book"/>
              </a:rPr>
              <a:t>, </a:t>
            </a:r>
            <a:r>
              <a:rPr lang="en-US" b="1" dirty="0">
                <a:solidFill>
                  <a:schemeClr val="accent1"/>
                </a:solidFill>
                <a:latin typeface="Franklin Gothic Book"/>
              </a:rPr>
              <a:t>for examples of qualifying hardships.</a:t>
            </a:r>
          </a:p>
          <a:p>
            <a:pPr marL="914400" lvl="2" indent="-457200">
              <a:lnSpc>
                <a:spcPct val="90000"/>
              </a:lnSpc>
              <a:spcBef>
                <a:spcPts val="1000"/>
              </a:spcBef>
              <a:buFont typeface="Arial" panose="020B0604020202020204" pitchFamily="34" charset="0"/>
              <a:buChar char="•"/>
            </a:pPr>
            <a:r>
              <a:rPr lang="en-US" sz="2400" dirty="0">
                <a:latin typeface="+mn-lt"/>
              </a:rPr>
              <a:t>If working with someone interested in the waiver, don’t forget to first review their online application to see if they have any changes that may help lower their monthly premium.</a:t>
            </a:r>
          </a:p>
          <a:p>
            <a:pPr marL="914400" lvl="2" indent="-457200">
              <a:lnSpc>
                <a:spcPct val="90000"/>
              </a:lnSpc>
              <a:spcBef>
                <a:spcPts val="1000"/>
              </a:spcBef>
              <a:buFont typeface="Arial" panose="020B0604020202020204" pitchFamily="34" charset="0"/>
              <a:buChar char="•"/>
            </a:pPr>
            <a:r>
              <a:rPr lang="en-US" sz="2400" dirty="0">
                <a:latin typeface="+mn-lt"/>
              </a:rPr>
              <a:t>Reminder: Assisters and members can now select “premium hardship waiver” when uploading documents to their online account. </a:t>
            </a:r>
          </a:p>
          <a:p>
            <a:pPr marL="914400" lvl="2" indent="-457200">
              <a:lnSpc>
                <a:spcPct val="90000"/>
              </a:lnSpc>
              <a:spcBef>
                <a:spcPts val="1000"/>
              </a:spcBef>
              <a:buFont typeface="Courier New" panose="02070309020205020404" pitchFamily="49" charset="0"/>
              <a:buChar char="o"/>
            </a:pPr>
            <a:endParaRPr lang="en-US" dirty="0">
              <a:latin typeface="+mn-lt"/>
            </a:endParaRPr>
          </a:p>
        </p:txBody>
      </p:sp>
      <p:sp>
        <p:nvSpPr>
          <p:cNvPr id="6" name="Slide Number Placeholder 5">
            <a:extLst>
              <a:ext uri="{FF2B5EF4-FFF2-40B4-BE49-F238E27FC236}">
                <a16:creationId xmlns:a16="http://schemas.microsoft.com/office/drawing/2014/main" id="{0F771ABD-9797-B962-0EE1-414F8EC90F81}"/>
              </a:ext>
              <a:ext uri="{C183D7F6-B498-43B3-948B-1728B52AA6E4}">
                <adec:decorative xmlns:adec="http://schemas.microsoft.com/office/drawing/2017/decorative" val="1"/>
              </a:ext>
            </a:extLst>
          </p:cNvPr>
          <p:cNvSpPr>
            <a:spLocks noGrp="1"/>
          </p:cNvSpPr>
          <p:nvPr>
            <p:ph type="sldNum" sz="quarter" idx="12"/>
          </p:nvPr>
        </p:nvSpPr>
        <p:spPr/>
        <p:txBody>
          <a:bodyPr/>
          <a:lstStyle/>
          <a:p>
            <a:fld id="{254B5E65-296D-440E-9811-9528B653460B}" type="slidenum">
              <a:rPr lang="en-US" smtClean="0"/>
              <a:pPr/>
              <a:t>21</a:t>
            </a:fld>
            <a:endParaRPr lang="en-US"/>
          </a:p>
        </p:txBody>
      </p:sp>
    </p:spTree>
    <p:custDataLst>
      <p:tags r:id="rId1"/>
    </p:custDataLst>
    <p:extLst>
      <p:ext uri="{BB962C8B-B14F-4D97-AF65-F5344CB8AC3E}">
        <p14:creationId xmlns:p14="http://schemas.microsoft.com/office/powerpoint/2010/main" val="695945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5F38E-46E9-39DB-33D5-740D6A384E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EAFF3-FB79-BB85-04DA-9DE858DB36AA}"/>
              </a:ext>
            </a:extLst>
          </p:cNvPr>
          <p:cNvSpPr>
            <a:spLocks noGrp="1"/>
          </p:cNvSpPr>
          <p:nvPr>
            <p:ph type="title"/>
          </p:nvPr>
        </p:nvSpPr>
        <p:spPr>
          <a:xfrm>
            <a:off x="801370" y="2262622"/>
            <a:ext cx="9602470" cy="1847377"/>
          </a:xfrm>
        </p:spPr>
        <p:txBody>
          <a:bodyPr>
            <a:noAutofit/>
          </a:bodyPr>
          <a:lstStyle/>
          <a:p>
            <a:r>
              <a:rPr lang="en-US" dirty="0">
                <a:latin typeface="+mn-lt"/>
              </a:rPr>
              <a:t>2025 Marketplace Integrity and Affordability Proposed Rule</a:t>
            </a:r>
          </a:p>
        </p:txBody>
      </p:sp>
      <p:sp>
        <p:nvSpPr>
          <p:cNvPr id="4" name="Rectangle 3">
            <a:extLst>
              <a:ext uri="{FF2B5EF4-FFF2-40B4-BE49-F238E27FC236}">
                <a16:creationId xmlns:a16="http://schemas.microsoft.com/office/drawing/2014/main" id="{ADAEE61E-7D1A-0661-C56D-C063B9C19474}"/>
              </a:ext>
              <a:ext uri="{C183D7F6-B498-43B3-948B-1728B52AA6E4}">
                <adec:decorative xmlns:adec="http://schemas.microsoft.com/office/drawing/2017/decorative" val="1"/>
              </a:ext>
            </a:extLst>
          </p:cNvPr>
          <p:cNvSpPr/>
          <p:nvPr/>
        </p:nvSpPr>
        <p:spPr>
          <a:xfrm>
            <a:off x="632298" y="5515583"/>
            <a:ext cx="2305455" cy="914400"/>
          </a:xfrm>
          <a:prstGeom prst="rect">
            <a:avLst/>
          </a:prstGeom>
          <a:solidFill>
            <a:srgbClr val="063E66"/>
          </a:solidFill>
          <a:ln>
            <a:solidFill>
              <a:srgbClr val="063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7532D26-61E6-84B9-B79D-C091B8C1E0E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4672" y="5742432"/>
            <a:ext cx="1926503" cy="493819"/>
          </a:xfrm>
          <a:prstGeom prst="rect">
            <a:avLst/>
          </a:prstGeom>
        </p:spPr>
      </p:pic>
    </p:spTree>
    <p:custDataLst>
      <p:tags r:id="rId1"/>
    </p:custDataLst>
    <p:extLst>
      <p:ext uri="{BB962C8B-B14F-4D97-AF65-F5344CB8AC3E}">
        <p14:creationId xmlns:p14="http://schemas.microsoft.com/office/powerpoint/2010/main" val="449313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DF30-B2AA-448F-998C-54194DDC0B0C}"/>
              </a:ext>
            </a:extLst>
          </p:cNvPr>
          <p:cNvSpPr>
            <a:spLocks noGrp="1"/>
          </p:cNvSpPr>
          <p:nvPr>
            <p:ph type="title"/>
          </p:nvPr>
        </p:nvSpPr>
        <p:spPr/>
        <p:txBody>
          <a:bodyPr>
            <a:noAutofit/>
          </a:bodyPr>
          <a:lstStyle/>
          <a:p>
            <a:r>
              <a:rPr lang="en-US" dirty="0"/>
              <a:t>CMS 2025 Marketplace Integrity and Affordability Proposed Rule</a:t>
            </a:r>
          </a:p>
        </p:txBody>
      </p:sp>
      <p:sp>
        <p:nvSpPr>
          <p:cNvPr id="3" name="Content Placeholder 2">
            <a:extLst>
              <a:ext uri="{FF2B5EF4-FFF2-40B4-BE49-F238E27FC236}">
                <a16:creationId xmlns:a16="http://schemas.microsoft.com/office/drawing/2014/main" id="{4218633B-A09F-40EF-80EA-A790F4411A25}"/>
              </a:ext>
            </a:extLst>
          </p:cNvPr>
          <p:cNvSpPr>
            <a:spLocks noGrp="1"/>
          </p:cNvSpPr>
          <p:nvPr>
            <p:ph idx="13"/>
          </p:nvPr>
        </p:nvSpPr>
        <p:spPr>
          <a:xfrm>
            <a:off x="831796" y="2002725"/>
            <a:ext cx="10509196" cy="3434108"/>
          </a:xfrm>
        </p:spPr>
        <p:txBody>
          <a:bodyPr vert="horz" lIns="91440" tIns="0" rIns="91440" bIns="45720" rtlCol="0" anchor="t">
            <a:noAutofit/>
          </a:bodyPr>
          <a:lstStyle/>
          <a:p>
            <a:pPr marL="0" lvl="1" indent="0">
              <a:lnSpc>
                <a:spcPct val="90000"/>
              </a:lnSpc>
              <a:spcBef>
                <a:spcPts val="1000"/>
              </a:spcBef>
              <a:buNone/>
            </a:pPr>
            <a:r>
              <a:rPr lang="en-US" sz="2400" b="1" dirty="0">
                <a:solidFill>
                  <a:schemeClr val="accent1"/>
                </a:solidFill>
                <a:latin typeface="+mn-lt"/>
              </a:rPr>
              <a:t>On March 10, CMS issued the 2025 Marketplace Integrity and Affordability Proposed Rule. The CMS press release regarding the rule can be accessed here: </a:t>
            </a:r>
            <a:r>
              <a:rPr lang="en-US" sz="2400" dirty="0">
                <a:hlinkClick r:id="rId3"/>
              </a:rPr>
              <a:t>2025 Marketplace Integrity and Affordability Proposed Rule | CMS</a:t>
            </a:r>
            <a:endParaRPr lang="en-US" sz="2400" b="1" dirty="0">
              <a:solidFill>
                <a:schemeClr val="accent1"/>
              </a:solidFill>
              <a:latin typeface="+mn-lt"/>
            </a:endParaRPr>
          </a:p>
          <a:p>
            <a:pPr marL="342900" indent="-342900">
              <a:lnSpc>
                <a:spcPct val="90000"/>
              </a:lnSpc>
              <a:buFont typeface="Arial" panose="020B0604020202020204" pitchFamily="34" charset="0"/>
              <a:buChar char="•"/>
            </a:pPr>
            <a:r>
              <a:rPr lang="en-US" sz="2400" dirty="0">
                <a:latin typeface="+mn-lt"/>
              </a:rPr>
              <a:t>The 30-day comment period ended on April 11. CMS will review comments to the Proposed Rule and then issue the Final Rule. </a:t>
            </a:r>
          </a:p>
          <a:p>
            <a:pPr marL="914400" lvl="2" indent="-457200">
              <a:lnSpc>
                <a:spcPct val="90000"/>
              </a:lnSpc>
              <a:spcBef>
                <a:spcPts val="1000"/>
              </a:spcBef>
              <a:buFont typeface="Arial" panose="020B0604020202020204" pitchFamily="34" charset="0"/>
              <a:buChar char="•"/>
            </a:pPr>
            <a:r>
              <a:rPr lang="en-US" sz="2400" dirty="0">
                <a:latin typeface="+mn-lt"/>
              </a:rPr>
              <a:t>After the rule is finalized, the Health Connector will discuss policy and timelines for implementation at future MTF meetings. </a:t>
            </a:r>
          </a:p>
        </p:txBody>
      </p:sp>
      <p:sp>
        <p:nvSpPr>
          <p:cNvPr id="6" name="Slide Number Placeholder 5">
            <a:extLst>
              <a:ext uri="{FF2B5EF4-FFF2-40B4-BE49-F238E27FC236}">
                <a16:creationId xmlns:a16="http://schemas.microsoft.com/office/drawing/2014/main" id="{085088BB-C22F-4B6D-A47C-EBC359636634}"/>
              </a:ext>
              <a:ext uri="{C183D7F6-B498-43B3-948B-1728B52AA6E4}">
                <adec:decorative xmlns:adec="http://schemas.microsoft.com/office/drawing/2017/decorative" val="1"/>
              </a:ext>
            </a:extLst>
          </p:cNvPr>
          <p:cNvSpPr>
            <a:spLocks noGrp="1"/>
          </p:cNvSpPr>
          <p:nvPr>
            <p:ph type="sldNum" sz="quarter" idx="12"/>
          </p:nvPr>
        </p:nvSpPr>
        <p:spPr/>
        <p:txBody>
          <a:bodyPr/>
          <a:lstStyle/>
          <a:p>
            <a:fld id="{254B5E65-296D-440E-9811-9528B653460B}" type="slidenum">
              <a:rPr lang="en-US" smtClean="0"/>
              <a:pPr/>
              <a:t>23</a:t>
            </a:fld>
            <a:endParaRPr lang="en-US" dirty="0"/>
          </a:p>
        </p:txBody>
      </p:sp>
    </p:spTree>
    <p:custDataLst>
      <p:tags r:id="rId1"/>
    </p:custDataLst>
    <p:extLst>
      <p:ext uri="{BB962C8B-B14F-4D97-AF65-F5344CB8AC3E}">
        <p14:creationId xmlns:p14="http://schemas.microsoft.com/office/powerpoint/2010/main" val="1363910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84628B-A781-9C84-4578-E2A0AEDB6B28}"/>
              </a:ext>
            </a:extLst>
          </p:cNvPr>
          <p:cNvSpPr>
            <a:spLocks noGrp="1"/>
          </p:cNvSpPr>
          <p:nvPr>
            <p:ph type="title"/>
          </p:nvPr>
        </p:nvSpPr>
        <p:spPr/>
        <p:txBody>
          <a:bodyPr/>
          <a:lstStyle/>
          <a:p>
            <a:r>
              <a:rPr lang="en-US" dirty="0">
                <a:latin typeface="Franklin Gothic Book" panose="020B0503020102020204" pitchFamily="34" charset="0"/>
              </a:rPr>
              <a:t>Thank You!</a:t>
            </a:r>
          </a:p>
        </p:txBody>
      </p:sp>
      <p:sp>
        <p:nvSpPr>
          <p:cNvPr id="4" name="Rectangle 3">
            <a:extLst>
              <a:ext uri="{FF2B5EF4-FFF2-40B4-BE49-F238E27FC236}">
                <a16:creationId xmlns:a16="http://schemas.microsoft.com/office/drawing/2014/main" id="{C79DCAA5-3281-DAFD-3474-6A611596AEFB}"/>
              </a:ext>
              <a:ext uri="{C183D7F6-B498-43B3-948B-1728B52AA6E4}">
                <adec:decorative xmlns:adec="http://schemas.microsoft.com/office/drawing/2017/decorative" val="1"/>
              </a:ext>
            </a:extLst>
          </p:cNvPr>
          <p:cNvSpPr/>
          <p:nvPr/>
        </p:nvSpPr>
        <p:spPr>
          <a:xfrm>
            <a:off x="831850" y="5350213"/>
            <a:ext cx="2767384" cy="1035873"/>
          </a:xfrm>
          <a:prstGeom prst="rect">
            <a:avLst/>
          </a:prstGeom>
          <a:solidFill>
            <a:srgbClr val="063E66"/>
          </a:solidFill>
          <a:ln>
            <a:solidFill>
              <a:srgbClr val="063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ealth Connector logo">
            <a:extLst>
              <a:ext uri="{FF2B5EF4-FFF2-40B4-BE49-F238E27FC236}">
                <a16:creationId xmlns:a16="http://schemas.microsoft.com/office/drawing/2014/main" id="{530BF68D-880F-F841-5276-749455640C8B}"/>
              </a:ext>
            </a:extLst>
          </p:cNvPr>
          <p:cNvPicPr>
            <a:picLocks noChangeAspect="1"/>
          </p:cNvPicPr>
          <p:nvPr/>
        </p:nvPicPr>
        <p:blipFill>
          <a:blip r:embed="rId3"/>
          <a:stretch>
            <a:fillRect/>
          </a:stretch>
        </p:blipFill>
        <p:spPr>
          <a:xfrm>
            <a:off x="965534" y="5530098"/>
            <a:ext cx="2633700" cy="670618"/>
          </a:xfrm>
          <a:prstGeom prst="rect">
            <a:avLst/>
          </a:prstGeom>
        </p:spPr>
      </p:pic>
      <p:sp>
        <p:nvSpPr>
          <p:cNvPr id="7" name="Rectangle 6">
            <a:extLst>
              <a:ext uri="{FF2B5EF4-FFF2-40B4-BE49-F238E27FC236}">
                <a16:creationId xmlns:a16="http://schemas.microsoft.com/office/drawing/2014/main" id="{BB721BDF-DC44-8285-9902-0153F24FE28A}"/>
              </a:ext>
              <a:ext uri="{C183D7F6-B498-43B3-948B-1728B52AA6E4}">
                <adec:decorative xmlns:adec="http://schemas.microsoft.com/office/drawing/2017/decorative" val="1"/>
              </a:ext>
            </a:extLst>
          </p:cNvPr>
          <p:cNvSpPr/>
          <p:nvPr/>
        </p:nvSpPr>
        <p:spPr>
          <a:xfrm>
            <a:off x="4027251" y="5194570"/>
            <a:ext cx="2898843" cy="1643974"/>
          </a:xfrm>
          <a:prstGeom prst="rect">
            <a:avLst/>
          </a:prstGeom>
          <a:solidFill>
            <a:srgbClr val="063E66"/>
          </a:solidFill>
          <a:ln>
            <a:solidFill>
              <a:srgbClr val="063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ssHealth logo">
            <a:extLst>
              <a:ext uri="{FF2B5EF4-FFF2-40B4-BE49-F238E27FC236}">
                <a16:creationId xmlns:a16="http://schemas.microsoft.com/office/drawing/2014/main" id="{D902E3B0-CF01-809E-0413-943696D9F166}"/>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453923" y="5334912"/>
            <a:ext cx="2603218" cy="1402202"/>
          </a:xfrm>
          <a:prstGeom prst="rect">
            <a:avLst/>
          </a:prstGeom>
        </p:spPr>
      </p:pic>
      <p:sp>
        <p:nvSpPr>
          <p:cNvPr id="2" name="Slide Number Placeholder 5">
            <a:extLst>
              <a:ext uri="{FF2B5EF4-FFF2-40B4-BE49-F238E27FC236}">
                <a16:creationId xmlns:a16="http://schemas.microsoft.com/office/drawing/2014/main" id="{B31C9E1A-77E6-A08B-C5C1-D99EAF94EEA9}"/>
              </a:ext>
              <a:ext uri="{C183D7F6-B498-43B3-948B-1728B52AA6E4}">
                <adec:decorative xmlns:adec="http://schemas.microsoft.com/office/drawing/2017/decorative" val="1"/>
              </a:ext>
            </a:extLst>
          </p:cNvPr>
          <p:cNvSpPr txBox="1">
            <a:spLocks/>
          </p:cNvSpPr>
          <p:nvPr/>
        </p:nvSpPr>
        <p:spPr>
          <a:xfrm>
            <a:off x="8670073" y="638608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4B5E65-296D-440E-9811-9528B653460B}" type="slidenum">
              <a:rPr lang="en-US" sz="1200" smtClean="0"/>
              <a:pPr algn="r"/>
              <a:t>24</a:t>
            </a:fld>
            <a:endParaRPr lang="en-US" sz="1200" dirty="0"/>
          </a:p>
        </p:txBody>
      </p:sp>
    </p:spTree>
    <p:custDataLst>
      <p:tags r:id="rId1"/>
    </p:custDataLst>
    <p:extLst>
      <p:ext uri="{BB962C8B-B14F-4D97-AF65-F5344CB8AC3E}">
        <p14:creationId xmlns:p14="http://schemas.microsoft.com/office/powerpoint/2010/main" val="346167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7BAB3-FBC0-7834-580F-3C023937B4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B2C252-7A91-94FC-149F-C0625972E82A}"/>
              </a:ext>
            </a:extLst>
          </p:cNvPr>
          <p:cNvSpPr>
            <a:spLocks noGrp="1"/>
          </p:cNvSpPr>
          <p:nvPr>
            <p:ph type="title"/>
          </p:nvPr>
        </p:nvSpPr>
        <p:spPr/>
        <p:txBody>
          <a:bodyPr/>
          <a:lstStyle/>
          <a:p>
            <a:r>
              <a:rPr lang="en-US" b="1" dirty="0">
                <a:latin typeface="Franklin Gothic Demi" panose="020B0603020102020204" pitchFamily="34" charset="0"/>
              </a:rPr>
              <a:t>Agenda</a:t>
            </a:r>
          </a:p>
        </p:txBody>
      </p:sp>
      <p:sp>
        <p:nvSpPr>
          <p:cNvPr id="5" name="Content Placeholder 6">
            <a:extLst>
              <a:ext uri="{FF2B5EF4-FFF2-40B4-BE49-F238E27FC236}">
                <a16:creationId xmlns:a16="http://schemas.microsoft.com/office/drawing/2014/main" id="{E27C2983-D148-04DD-EE00-465DE8359712}"/>
              </a:ext>
            </a:extLst>
          </p:cNvPr>
          <p:cNvSpPr>
            <a:spLocks noGrp="1"/>
          </p:cNvSpPr>
          <p:nvPr/>
        </p:nvSpPr>
        <p:spPr>
          <a:xfrm>
            <a:off x="838200" y="1445487"/>
            <a:ext cx="10858996" cy="455448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1"/>
                </a:solidFill>
                <a:latin typeface="Franklin Gothic Book" panose="020B0503020102020204" pitchFamily="34" charset="0"/>
              </a:rPr>
              <a:t>Health Connector</a:t>
            </a:r>
          </a:p>
          <a:p>
            <a:r>
              <a:rPr lang="en-US" sz="2400" dirty="0"/>
              <a:t>Walk-in Center closures and Payment Guidelines</a:t>
            </a:r>
          </a:p>
          <a:p>
            <a:r>
              <a:rPr lang="en-US" sz="2400" dirty="0"/>
              <a:t>Helping individuals losing employer-sponsored insurance (ESI)</a:t>
            </a:r>
          </a:p>
          <a:p>
            <a:r>
              <a:rPr lang="en-US" sz="2400" dirty="0"/>
              <a:t>Special Enrollment Period (SEP) Effective Dates Update</a:t>
            </a:r>
          </a:p>
          <a:p>
            <a:r>
              <a:rPr lang="en-US" sz="2400" dirty="0"/>
              <a:t>New Premium Hardship Waiver Form </a:t>
            </a:r>
          </a:p>
          <a:p>
            <a:r>
              <a:rPr lang="en-US" sz="2400" dirty="0"/>
              <a:t>2025 Marketplace Integrity and Affordability Proposed Rule</a:t>
            </a:r>
            <a:endParaRPr lang="en-US" sz="2400" b="1" dirty="0">
              <a:solidFill>
                <a:schemeClr val="accent1"/>
              </a:solidFill>
            </a:endParaRPr>
          </a:p>
          <a:p>
            <a:endParaRPr lang="en-US" dirty="0">
              <a:latin typeface="Franklin Gothic Book" panose="020B0503020102020204" pitchFamily="34" charset="0"/>
            </a:endParaRPr>
          </a:p>
          <a:p>
            <a:pPr marL="0" indent="0">
              <a:buNone/>
            </a:pPr>
            <a:endParaRPr lang="en-US" dirty="0">
              <a:latin typeface="Franklin Gothic Book" panose="020B0503020102020204" pitchFamily="34" charset="0"/>
            </a:endParaRPr>
          </a:p>
        </p:txBody>
      </p:sp>
      <p:sp>
        <p:nvSpPr>
          <p:cNvPr id="2" name="Slide Number Placeholder 1">
            <a:extLst>
              <a:ext uri="{FF2B5EF4-FFF2-40B4-BE49-F238E27FC236}">
                <a16:creationId xmlns:a16="http://schemas.microsoft.com/office/drawing/2014/main" id="{F04B3109-7287-1C78-0375-1514120C5F32}"/>
              </a:ext>
              <a:ext uri="{C183D7F6-B498-43B3-948B-1728B52AA6E4}">
                <adec:decorative xmlns:adec="http://schemas.microsoft.com/office/drawing/2017/decorative" val="1"/>
              </a:ext>
            </a:extLst>
          </p:cNvPr>
          <p:cNvSpPr>
            <a:spLocks noGrp="1"/>
          </p:cNvSpPr>
          <p:nvPr>
            <p:ph type="sldNum" sz="quarter" idx="12"/>
          </p:nvPr>
        </p:nvSpPr>
        <p:spPr/>
        <p:txBody>
          <a:bodyPr/>
          <a:lstStyle/>
          <a:p>
            <a:fld id="{D0F3292A-440C-FC4D-A38E-E9E6D4317AF8}" type="slidenum">
              <a:rPr lang="en-US" smtClean="0"/>
              <a:pPr/>
              <a:t>3</a:t>
            </a:fld>
            <a:endParaRPr lang="en-US"/>
          </a:p>
        </p:txBody>
      </p:sp>
    </p:spTree>
    <p:custDataLst>
      <p:tags r:id="rId1"/>
    </p:custDataLst>
    <p:extLst>
      <p:ext uri="{BB962C8B-B14F-4D97-AF65-F5344CB8AC3E}">
        <p14:creationId xmlns:p14="http://schemas.microsoft.com/office/powerpoint/2010/main" val="176929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1A400-98C4-9D59-A557-CC1A26EC77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DE47A-A0EF-B961-5C00-50F7F41B6BB0}"/>
              </a:ext>
            </a:extLst>
          </p:cNvPr>
          <p:cNvSpPr>
            <a:spLocks noGrp="1"/>
          </p:cNvSpPr>
          <p:nvPr>
            <p:ph type="title"/>
          </p:nvPr>
        </p:nvSpPr>
        <p:spPr>
          <a:xfrm>
            <a:off x="801370" y="2262622"/>
            <a:ext cx="9602470" cy="1847377"/>
          </a:xfrm>
        </p:spPr>
        <p:txBody>
          <a:bodyPr>
            <a:normAutofit/>
          </a:bodyPr>
          <a:lstStyle/>
          <a:p>
            <a:r>
              <a:rPr lang="en-US" dirty="0">
                <a:latin typeface="+mn-lt"/>
              </a:rPr>
              <a:t>Walk-in Center Closures and Payment Guidelines</a:t>
            </a:r>
          </a:p>
        </p:txBody>
      </p:sp>
      <p:sp>
        <p:nvSpPr>
          <p:cNvPr id="4" name="Rectangle 3">
            <a:extLst>
              <a:ext uri="{FF2B5EF4-FFF2-40B4-BE49-F238E27FC236}">
                <a16:creationId xmlns:a16="http://schemas.microsoft.com/office/drawing/2014/main" id="{965055CE-F027-6D70-7372-36F414509AFA}"/>
              </a:ext>
              <a:ext uri="{C183D7F6-B498-43B3-948B-1728B52AA6E4}">
                <adec:decorative xmlns:adec="http://schemas.microsoft.com/office/drawing/2017/decorative" val="1"/>
              </a:ext>
            </a:extLst>
          </p:cNvPr>
          <p:cNvSpPr/>
          <p:nvPr/>
        </p:nvSpPr>
        <p:spPr>
          <a:xfrm>
            <a:off x="660531" y="5544764"/>
            <a:ext cx="2208179" cy="885217"/>
          </a:xfrm>
          <a:prstGeom prst="rect">
            <a:avLst/>
          </a:prstGeom>
          <a:solidFill>
            <a:srgbClr val="063E66"/>
          </a:solidFill>
          <a:ln>
            <a:solidFill>
              <a:srgbClr val="063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0A6FA30-9397-4815-07FB-C0390A822BF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1370" y="5740464"/>
            <a:ext cx="1926503" cy="493819"/>
          </a:xfrm>
          <a:prstGeom prst="rect">
            <a:avLst/>
          </a:prstGeom>
        </p:spPr>
      </p:pic>
    </p:spTree>
    <p:custDataLst>
      <p:tags r:id="rId1"/>
    </p:custDataLst>
    <p:extLst>
      <p:ext uri="{BB962C8B-B14F-4D97-AF65-F5344CB8AC3E}">
        <p14:creationId xmlns:p14="http://schemas.microsoft.com/office/powerpoint/2010/main" val="4028817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6A090-4409-7C1D-8BF8-7B7850A9F6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41702-6C07-3B7F-C779-5FCF220124F7}"/>
              </a:ext>
            </a:extLst>
          </p:cNvPr>
          <p:cNvSpPr>
            <a:spLocks noGrp="1"/>
          </p:cNvSpPr>
          <p:nvPr>
            <p:ph type="title"/>
          </p:nvPr>
        </p:nvSpPr>
        <p:spPr/>
        <p:txBody>
          <a:bodyPr/>
          <a:lstStyle/>
          <a:p>
            <a:r>
              <a:rPr lang="en-US" b="1" dirty="0">
                <a:latin typeface="Franklin Gothic Demi" panose="020B0603020102020204" pitchFamily="34" charset="0"/>
              </a:rPr>
              <a:t>Walk-In</a:t>
            </a:r>
            <a:r>
              <a:rPr lang="en-US" sz="4000" b="1" dirty="0">
                <a:latin typeface="Franklin Gothic Demi" panose="020B0603020102020204" pitchFamily="34" charset="0"/>
              </a:rPr>
              <a:t> Center Closures</a:t>
            </a:r>
          </a:p>
        </p:txBody>
      </p:sp>
      <p:sp>
        <p:nvSpPr>
          <p:cNvPr id="3" name="Content Placeholder 2">
            <a:extLst>
              <a:ext uri="{FF2B5EF4-FFF2-40B4-BE49-F238E27FC236}">
                <a16:creationId xmlns:a16="http://schemas.microsoft.com/office/drawing/2014/main" id="{694D43C3-78B8-F668-E025-08F321D278A2}"/>
              </a:ext>
            </a:extLst>
          </p:cNvPr>
          <p:cNvSpPr>
            <a:spLocks noGrp="1"/>
          </p:cNvSpPr>
          <p:nvPr>
            <p:ph idx="13"/>
          </p:nvPr>
        </p:nvSpPr>
        <p:spPr>
          <a:xfrm>
            <a:off x="838200" y="1523731"/>
            <a:ext cx="10352314" cy="4202893"/>
          </a:xfrm>
        </p:spPr>
        <p:txBody>
          <a:bodyPr vert="horz" lIns="91440" tIns="0" rIns="91440" bIns="45720" rtlCol="0" anchor="t">
            <a:noAutofit/>
          </a:bodyPr>
          <a:lstStyle/>
          <a:p>
            <a:pPr marL="0" lvl="1" indent="0">
              <a:lnSpc>
                <a:spcPct val="90000"/>
              </a:lnSpc>
              <a:spcBef>
                <a:spcPts val="1000"/>
              </a:spcBef>
              <a:buNone/>
            </a:pPr>
            <a:r>
              <a:rPr lang="en-US" b="1" dirty="0">
                <a:solidFill>
                  <a:schemeClr val="accent1"/>
                </a:solidFill>
                <a:latin typeface="Franklin Gothic Book"/>
              </a:rPr>
              <a:t>The Health Connector announced the </a:t>
            </a:r>
            <a:r>
              <a:rPr lang="en-US" b="1" dirty="0">
                <a:solidFill>
                  <a:srgbClr val="006493"/>
                </a:solidFill>
                <a:latin typeface="Franklin Gothic Book"/>
              </a:rPr>
              <a:t>closing</a:t>
            </a:r>
            <a:r>
              <a:rPr lang="en-US" b="1" dirty="0">
                <a:solidFill>
                  <a:schemeClr val="accent1"/>
                </a:solidFill>
                <a:latin typeface="Franklin Gothic Book"/>
              </a:rPr>
              <a:t> of its three Walk-In Centers.</a:t>
            </a:r>
          </a:p>
          <a:p>
            <a:pPr marL="0" lvl="1" indent="0">
              <a:lnSpc>
                <a:spcPct val="90000"/>
              </a:lnSpc>
              <a:spcBef>
                <a:spcPts val="1000"/>
              </a:spcBef>
              <a:buNone/>
            </a:pPr>
            <a:r>
              <a:rPr lang="en-US" sz="2400" b="1" dirty="0">
                <a:latin typeface="Franklin Gothic Book"/>
              </a:rPr>
              <a:t>Below are each Walk-In Center’s closing dates: </a:t>
            </a:r>
          </a:p>
          <a:p>
            <a:pPr marL="457200" indent="-457200">
              <a:lnSpc>
                <a:spcPct val="90000"/>
              </a:lnSpc>
              <a:buFont typeface="Arial" panose="020B0604020202020204" pitchFamily="34" charset="0"/>
              <a:buChar char="•"/>
            </a:pPr>
            <a:r>
              <a:rPr lang="en-US" sz="2400" b="0" dirty="0">
                <a:solidFill>
                  <a:schemeClr val="tx1"/>
                </a:solidFill>
                <a:latin typeface="+mn-lt"/>
              </a:rPr>
              <a:t>Springfield: March 28, 2025</a:t>
            </a:r>
          </a:p>
          <a:p>
            <a:pPr marL="457200" indent="-457200">
              <a:lnSpc>
                <a:spcPct val="90000"/>
              </a:lnSpc>
              <a:buFont typeface="Arial" panose="020B0604020202020204" pitchFamily="34" charset="0"/>
              <a:buChar char="•"/>
            </a:pPr>
            <a:r>
              <a:rPr lang="en-US" sz="2400" b="0" dirty="0">
                <a:solidFill>
                  <a:schemeClr val="tx1"/>
                </a:solidFill>
                <a:latin typeface="+mn-lt"/>
              </a:rPr>
              <a:t>Worcester: May 23, 2025</a:t>
            </a:r>
          </a:p>
          <a:p>
            <a:pPr marL="457200" indent="-457200">
              <a:lnSpc>
                <a:spcPct val="90000"/>
              </a:lnSpc>
              <a:buFont typeface="Arial" panose="020B0604020202020204" pitchFamily="34" charset="0"/>
              <a:buChar char="•"/>
            </a:pPr>
            <a:r>
              <a:rPr lang="en-US" sz="2400" b="0" dirty="0">
                <a:solidFill>
                  <a:schemeClr val="tx1"/>
                </a:solidFill>
                <a:latin typeface="+mn-lt"/>
              </a:rPr>
              <a:t>Boston: June 27, 2025</a:t>
            </a:r>
          </a:p>
        </p:txBody>
      </p:sp>
      <p:sp>
        <p:nvSpPr>
          <p:cNvPr id="6" name="Slide Number Placeholder 5">
            <a:extLst>
              <a:ext uri="{FF2B5EF4-FFF2-40B4-BE49-F238E27FC236}">
                <a16:creationId xmlns:a16="http://schemas.microsoft.com/office/drawing/2014/main" id="{E3A3E082-BFA5-AE55-0D0C-BBF3F6676DD1}"/>
              </a:ext>
              <a:ext uri="{C183D7F6-B498-43B3-948B-1728B52AA6E4}">
                <adec:decorative xmlns:adec="http://schemas.microsoft.com/office/drawing/2017/decorative" val="1"/>
              </a:ext>
            </a:extLst>
          </p:cNvPr>
          <p:cNvSpPr>
            <a:spLocks noGrp="1"/>
          </p:cNvSpPr>
          <p:nvPr>
            <p:ph type="sldNum" sz="quarter" idx="12"/>
          </p:nvPr>
        </p:nvSpPr>
        <p:spPr/>
        <p:txBody>
          <a:bodyPr/>
          <a:lstStyle/>
          <a:p>
            <a:fld id="{254B5E65-296D-440E-9811-9528B653460B}" type="slidenum">
              <a:rPr lang="en-US" smtClean="0"/>
              <a:pPr/>
              <a:t>5</a:t>
            </a:fld>
            <a:endParaRPr lang="en-US" dirty="0"/>
          </a:p>
        </p:txBody>
      </p:sp>
    </p:spTree>
    <p:custDataLst>
      <p:tags r:id="rId1"/>
    </p:custDataLst>
    <p:extLst>
      <p:ext uri="{BB962C8B-B14F-4D97-AF65-F5344CB8AC3E}">
        <p14:creationId xmlns:p14="http://schemas.microsoft.com/office/powerpoint/2010/main" val="3064848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B17B4E-436D-3AB4-4F20-543D1D7B1764}"/>
            </a:ext>
          </a:extLst>
        </p:cNvPr>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3FAE8-7814-D6F6-260A-712CFB6172EC}"/>
              </a:ext>
            </a:extLst>
          </p:cNvPr>
          <p:cNvSpPr>
            <a:spLocks noGrp="1"/>
          </p:cNvSpPr>
          <p:nvPr>
            <p:ph type="title"/>
          </p:nvPr>
        </p:nvSpPr>
        <p:spPr>
          <a:xfrm>
            <a:off x="761800" y="13856"/>
            <a:ext cx="5334197" cy="1708242"/>
          </a:xfrm>
        </p:spPr>
        <p:txBody>
          <a:bodyPr vert="horz" lIns="91440" tIns="45720" rIns="91440" bIns="45720" rtlCol="0" anchor="ctr">
            <a:normAutofit/>
          </a:bodyPr>
          <a:lstStyle/>
          <a:p>
            <a:r>
              <a:rPr lang="en-US" dirty="0">
                <a:latin typeface="Franklin Gothic Demi"/>
              </a:rPr>
              <a:t>Payment</a:t>
            </a:r>
            <a:r>
              <a:rPr lang="en-US" sz="4000" dirty="0">
                <a:latin typeface="Franklin Gothic Demi"/>
              </a:rPr>
              <a:t> Guidelines</a:t>
            </a:r>
          </a:p>
        </p:txBody>
      </p:sp>
      <p:sp>
        <p:nvSpPr>
          <p:cNvPr id="3" name="Content Placeholder 2">
            <a:extLst>
              <a:ext uri="{FF2B5EF4-FFF2-40B4-BE49-F238E27FC236}">
                <a16:creationId xmlns:a16="http://schemas.microsoft.com/office/drawing/2014/main" id="{89EB8598-355D-9E9A-EAC8-2773D028EBEB}"/>
              </a:ext>
            </a:extLst>
          </p:cNvPr>
          <p:cNvSpPr>
            <a:spLocks noGrp="1"/>
          </p:cNvSpPr>
          <p:nvPr>
            <p:ph idx="13"/>
          </p:nvPr>
        </p:nvSpPr>
        <p:spPr>
          <a:xfrm>
            <a:off x="761800" y="1400783"/>
            <a:ext cx="5902233" cy="4955567"/>
          </a:xfrm>
        </p:spPr>
        <p:txBody>
          <a:bodyPr vert="horz" lIns="91440" tIns="45720" rIns="91440" bIns="45720" rtlCol="0" anchor="ctr">
            <a:noAutofit/>
          </a:bodyPr>
          <a:lstStyle/>
          <a:p>
            <a:pPr marL="0" lvl="1" indent="0">
              <a:lnSpc>
                <a:spcPct val="90000"/>
              </a:lnSpc>
              <a:spcBef>
                <a:spcPts val="1000"/>
              </a:spcBef>
              <a:buNone/>
            </a:pPr>
            <a:r>
              <a:rPr lang="en-US" b="1" dirty="0">
                <a:solidFill>
                  <a:srgbClr val="006493"/>
                </a:solidFill>
                <a:latin typeface="Franklin Gothic Book"/>
              </a:rPr>
              <a:t>Individuals who used Walk-In Centers to make payments may need help making premium payments. </a:t>
            </a:r>
          </a:p>
          <a:p>
            <a:pPr>
              <a:lnSpc>
                <a:spcPct val="90000"/>
              </a:lnSpc>
            </a:pPr>
            <a:r>
              <a:rPr lang="en-US" sz="2400" dirty="0">
                <a:solidFill>
                  <a:schemeClr val="tx1"/>
                </a:solidFill>
                <a:latin typeface="+mn-lt"/>
              </a:rPr>
              <a:t>Visit our website: </a:t>
            </a:r>
            <a:r>
              <a:rPr lang="en-US" sz="2400" b="0" dirty="0">
                <a:hlinkClick r:id="rId3"/>
              </a:rPr>
              <a:t>How To Pay - Pay Today - Massachusetts Health Connector</a:t>
            </a:r>
            <a:r>
              <a:rPr lang="en-US" sz="2400" dirty="0">
                <a:solidFill>
                  <a:schemeClr val="tx1"/>
                </a:solidFill>
                <a:latin typeface="+mn-lt"/>
              </a:rPr>
              <a:t>, </a:t>
            </a:r>
            <a:r>
              <a:rPr lang="en-US" sz="2400" b="0" dirty="0">
                <a:solidFill>
                  <a:schemeClr val="tx1"/>
                </a:solidFill>
                <a:latin typeface="+mn-lt"/>
              </a:rPr>
              <a:t>for details on making payments. </a:t>
            </a:r>
          </a:p>
          <a:p>
            <a:pPr>
              <a:lnSpc>
                <a:spcPct val="90000"/>
              </a:lnSpc>
            </a:pPr>
            <a:r>
              <a:rPr lang="en-US" sz="2400" dirty="0">
                <a:solidFill>
                  <a:schemeClr val="tx1"/>
                </a:solidFill>
                <a:latin typeface="+mn-lt"/>
              </a:rPr>
              <a:t>There are three ways to make payments:</a:t>
            </a:r>
          </a:p>
          <a:p>
            <a:pPr marL="434340" lvl="1" indent="-457200">
              <a:lnSpc>
                <a:spcPct val="90000"/>
              </a:lnSpc>
              <a:spcBef>
                <a:spcPts val="1000"/>
              </a:spcBef>
              <a:buSzPct val="100000"/>
              <a:buFont typeface="Arial" panose="020B0604020202020204" pitchFamily="34" charset="0"/>
              <a:buChar char="•"/>
            </a:pPr>
            <a:r>
              <a:rPr lang="en-US" sz="2400" dirty="0">
                <a:latin typeface="+mn-lt"/>
              </a:rPr>
              <a:t>Online</a:t>
            </a:r>
          </a:p>
          <a:p>
            <a:pPr marL="434340" lvl="1" indent="-457200">
              <a:lnSpc>
                <a:spcPct val="90000"/>
              </a:lnSpc>
              <a:spcBef>
                <a:spcPts val="1000"/>
              </a:spcBef>
              <a:buSzPct val="100000"/>
              <a:buFont typeface="Arial" panose="020B0604020202020204" pitchFamily="34" charset="0"/>
              <a:buChar char="•"/>
            </a:pPr>
            <a:r>
              <a:rPr lang="en-US" sz="2400" dirty="0">
                <a:latin typeface="+mn-lt"/>
              </a:rPr>
              <a:t>By phone</a:t>
            </a:r>
          </a:p>
          <a:p>
            <a:pPr marL="434340" lvl="1" indent="-457200">
              <a:lnSpc>
                <a:spcPct val="90000"/>
              </a:lnSpc>
              <a:spcBef>
                <a:spcPts val="1000"/>
              </a:spcBef>
              <a:buSzPct val="100000"/>
              <a:buFont typeface="Arial" panose="020B0604020202020204" pitchFamily="34" charset="0"/>
              <a:buChar char="•"/>
            </a:pPr>
            <a:r>
              <a:rPr lang="en-US" sz="2400" dirty="0">
                <a:latin typeface="+mn-lt"/>
              </a:rPr>
              <a:t>By mail</a:t>
            </a:r>
          </a:p>
          <a:p>
            <a:pPr marL="914400" lvl="2">
              <a:lnSpc>
                <a:spcPct val="90000"/>
              </a:lnSpc>
              <a:spcBef>
                <a:spcPts val="1000"/>
              </a:spcBef>
              <a:buFont typeface="Arial" panose="020B0604020202020204" pitchFamily="34" charset="0"/>
              <a:buChar char="•"/>
            </a:pPr>
            <a:endParaRPr lang="en-US" sz="1700" dirty="0">
              <a:latin typeface="+mn-lt"/>
            </a:endParaRPr>
          </a:p>
        </p:txBody>
      </p:sp>
      <p:pic>
        <p:nvPicPr>
          <p:cNvPr id="5" name="Picture 4" descr="Health Connector Flyer: Making a Payment">
            <a:extLst>
              <a:ext uri="{FF2B5EF4-FFF2-40B4-BE49-F238E27FC236}">
                <a16:creationId xmlns:a16="http://schemas.microsoft.com/office/drawing/2014/main" id="{68FC1B5B-1190-BF71-B0EE-6E084718FFA2}"/>
              </a:ext>
            </a:extLst>
          </p:cNvPr>
          <p:cNvPicPr>
            <a:picLocks noChangeAspect="1"/>
          </p:cNvPicPr>
          <p:nvPr/>
        </p:nvPicPr>
        <p:blipFill>
          <a:blip r:embed="rId4"/>
          <a:srcRect l="119" r="-1" b="-1"/>
          <a:stretch/>
        </p:blipFill>
        <p:spPr>
          <a:xfrm>
            <a:off x="6857796" y="13856"/>
            <a:ext cx="5334204" cy="6868886"/>
          </a:xfrm>
          <a:prstGeom prst="rect">
            <a:avLst/>
          </a:prstGeom>
          <a:effectLst>
            <a:outerShdw blurRad="127000" dist="50800" dir="10800000" sx="99000" sy="99000" algn="r" rotWithShape="0">
              <a:prstClr val="black">
                <a:alpha val="40000"/>
              </a:prstClr>
            </a:outerShdw>
          </a:effectLst>
        </p:spPr>
      </p:pic>
      <p:sp>
        <p:nvSpPr>
          <p:cNvPr id="7" name="Slide Number Placeholder 5">
            <a:extLst>
              <a:ext uri="{FF2B5EF4-FFF2-40B4-BE49-F238E27FC236}">
                <a16:creationId xmlns:a16="http://schemas.microsoft.com/office/drawing/2014/main" id="{7ED5E214-2A2F-F4DD-687B-1ED61B5C750A}"/>
              </a:ext>
              <a:ext uri="{C183D7F6-B498-43B3-948B-1728B52AA6E4}">
                <adec:decorative xmlns:adec="http://schemas.microsoft.com/office/drawing/2017/decorative" val="1"/>
              </a:ext>
            </a:extLst>
          </p:cNvPr>
          <p:cNvSpPr txBox="1">
            <a:spLocks/>
          </p:cNvSpPr>
          <p:nvPr/>
        </p:nvSpPr>
        <p:spPr>
          <a:xfrm>
            <a:off x="9010277"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4B5E65-296D-440E-9811-9528B653460B}" type="slidenum">
              <a:rPr lang="en-US" smtClean="0"/>
              <a:pPr/>
              <a:t>6</a:t>
            </a:fld>
            <a:endParaRPr lang="en-US" dirty="0"/>
          </a:p>
        </p:txBody>
      </p:sp>
    </p:spTree>
    <p:custDataLst>
      <p:tags r:id="rId1"/>
    </p:custDataLst>
    <p:extLst>
      <p:ext uri="{BB962C8B-B14F-4D97-AF65-F5344CB8AC3E}">
        <p14:creationId xmlns:p14="http://schemas.microsoft.com/office/powerpoint/2010/main" val="402862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3A489-395F-9B0E-8994-E1FB08326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444ABD-6839-4C30-60FF-D8942954DF73}"/>
              </a:ext>
            </a:extLst>
          </p:cNvPr>
          <p:cNvSpPr>
            <a:spLocks noGrp="1"/>
          </p:cNvSpPr>
          <p:nvPr>
            <p:ph type="title"/>
          </p:nvPr>
        </p:nvSpPr>
        <p:spPr/>
        <p:txBody>
          <a:bodyPr/>
          <a:lstStyle/>
          <a:p>
            <a:r>
              <a:rPr lang="en-US" b="1" dirty="0">
                <a:latin typeface="Franklin Gothic Demi"/>
              </a:rPr>
              <a:t>Payment</a:t>
            </a:r>
            <a:r>
              <a:rPr lang="en-US" sz="4000" b="1" dirty="0">
                <a:latin typeface="Franklin Gothic Demi"/>
              </a:rPr>
              <a:t> </a:t>
            </a:r>
            <a:r>
              <a:rPr lang="en-US" sz="4000" dirty="0">
                <a:latin typeface="Franklin Gothic Demi"/>
              </a:rPr>
              <a:t>Guidelines - </a:t>
            </a:r>
            <a:r>
              <a:rPr lang="en-US" sz="4000" b="1" dirty="0">
                <a:latin typeface="Franklin Gothic Demi"/>
              </a:rPr>
              <a:t>Pay Online</a:t>
            </a:r>
          </a:p>
        </p:txBody>
      </p:sp>
      <p:sp>
        <p:nvSpPr>
          <p:cNvPr id="3" name="Content Placeholder 2">
            <a:extLst>
              <a:ext uri="{FF2B5EF4-FFF2-40B4-BE49-F238E27FC236}">
                <a16:creationId xmlns:a16="http://schemas.microsoft.com/office/drawing/2014/main" id="{53629A9B-24F9-F8B7-2687-A3667FB7C174}"/>
              </a:ext>
            </a:extLst>
          </p:cNvPr>
          <p:cNvSpPr>
            <a:spLocks noGrp="1"/>
          </p:cNvSpPr>
          <p:nvPr>
            <p:ph idx="13"/>
          </p:nvPr>
        </p:nvSpPr>
        <p:spPr>
          <a:xfrm>
            <a:off x="838200" y="1523731"/>
            <a:ext cx="10515600" cy="4523108"/>
          </a:xfrm>
        </p:spPr>
        <p:txBody>
          <a:bodyPr vert="horz" lIns="91440" tIns="0" rIns="91440" bIns="45720" rtlCol="0" anchor="t">
            <a:noAutofit/>
          </a:bodyPr>
          <a:lstStyle/>
          <a:p>
            <a:pPr marL="0" lvl="1" indent="0">
              <a:lnSpc>
                <a:spcPct val="90000"/>
              </a:lnSpc>
              <a:spcBef>
                <a:spcPts val="1000"/>
              </a:spcBef>
              <a:buNone/>
            </a:pPr>
            <a:r>
              <a:rPr lang="en-US" b="1" dirty="0">
                <a:solidFill>
                  <a:schemeClr val="accent1"/>
                </a:solidFill>
                <a:latin typeface="Franklin Gothic Book"/>
              </a:rPr>
              <a:t>Online payments are the quickest and easiest way for members to make payments.  </a:t>
            </a:r>
          </a:p>
          <a:p>
            <a:pPr marL="205740" indent="-205740">
              <a:lnSpc>
                <a:spcPct val="90000"/>
              </a:lnSpc>
              <a:buFont typeface="Wingdings" panose="05000000000000000000" pitchFamily="2" charset="2"/>
              <a:buChar char="§"/>
            </a:pPr>
            <a:r>
              <a:rPr lang="en-US" dirty="0">
                <a:latin typeface="+mn-lt"/>
              </a:rPr>
              <a:t>Members paying online can do so by:</a:t>
            </a:r>
          </a:p>
          <a:p>
            <a:pPr marL="1143000" lvl="1" indent="-457200">
              <a:lnSpc>
                <a:spcPct val="90000"/>
              </a:lnSpc>
              <a:buFont typeface="Arial" panose="020B0604020202020204" pitchFamily="34" charset="0"/>
              <a:buChar char="•"/>
            </a:pPr>
            <a:r>
              <a:rPr lang="en-US" sz="2400" dirty="0">
                <a:latin typeface="+mn-lt"/>
              </a:rPr>
              <a:t>Logging into their online account at </a:t>
            </a:r>
            <a:r>
              <a:rPr lang="en-US" sz="2400" dirty="0">
                <a:latin typeface="+mn-lt"/>
                <a:hlinkClick r:id="rId3"/>
              </a:rPr>
              <a:t>MAhealthconnector.org</a:t>
            </a:r>
            <a:r>
              <a:rPr lang="en-US" sz="2400" dirty="0">
                <a:latin typeface="+mn-lt"/>
              </a:rPr>
              <a:t>, or</a:t>
            </a:r>
          </a:p>
          <a:p>
            <a:pPr marL="1143000" lvl="1" indent="-457200">
              <a:lnSpc>
                <a:spcPct val="90000"/>
              </a:lnSpc>
              <a:buFont typeface="Arial" panose="020B0604020202020204" pitchFamily="34" charset="0"/>
              <a:buChar char="•"/>
            </a:pPr>
            <a:r>
              <a:rPr lang="en-US" sz="2400" dirty="0">
                <a:latin typeface="+mn-lt"/>
              </a:rPr>
              <a:t>Visiting the </a:t>
            </a:r>
            <a:r>
              <a:rPr lang="en-US" sz="2400" dirty="0">
                <a:latin typeface="+mn-lt"/>
                <a:hlinkClick r:id="rId4"/>
              </a:rPr>
              <a:t>Guest Portal</a:t>
            </a:r>
            <a:r>
              <a:rPr lang="en-US" sz="2400" dirty="0">
                <a:latin typeface="+mn-lt"/>
              </a:rPr>
              <a:t>, where members can make payments without being logged into their account.</a:t>
            </a:r>
          </a:p>
          <a:p>
            <a:pPr marL="1600200" lvl="2" indent="-457200">
              <a:lnSpc>
                <a:spcPct val="90000"/>
              </a:lnSpc>
              <a:buSzPct val="75000"/>
            </a:pPr>
            <a:r>
              <a:rPr lang="en-US" sz="2400" dirty="0">
                <a:latin typeface="+mn-lt"/>
              </a:rPr>
              <a:t>Remember, when paying through the Guest Portal, new enrollees will have to wait 4 hours after enrolling before they can make a payment.</a:t>
            </a:r>
          </a:p>
          <a:p>
            <a:pPr marL="914400" lvl="2" indent="-457200">
              <a:lnSpc>
                <a:spcPct val="90000"/>
              </a:lnSpc>
              <a:spcBef>
                <a:spcPts val="1000"/>
              </a:spcBef>
              <a:buFont typeface="Courier New" panose="02070309020205020404" pitchFamily="49" charset="0"/>
              <a:buChar char="o"/>
            </a:pPr>
            <a:endParaRPr lang="en-US" dirty="0">
              <a:latin typeface="+mn-lt"/>
            </a:endParaRPr>
          </a:p>
        </p:txBody>
      </p:sp>
      <p:sp>
        <p:nvSpPr>
          <p:cNvPr id="6" name="Slide Number Placeholder 5">
            <a:extLst>
              <a:ext uri="{FF2B5EF4-FFF2-40B4-BE49-F238E27FC236}">
                <a16:creationId xmlns:a16="http://schemas.microsoft.com/office/drawing/2014/main" id="{19E477FE-74BC-EC9E-CBC2-18322F7C9B0E}"/>
              </a:ext>
              <a:ext uri="{C183D7F6-B498-43B3-948B-1728B52AA6E4}">
                <adec:decorative xmlns:adec="http://schemas.microsoft.com/office/drawing/2017/decorative" val="1"/>
              </a:ext>
            </a:extLst>
          </p:cNvPr>
          <p:cNvSpPr>
            <a:spLocks noGrp="1"/>
          </p:cNvSpPr>
          <p:nvPr>
            <p:ph type="sldNum" sz="quarter" idx="12"/>
          </p:nvPr>
        </p:nvSpPr>
        <p:spPr/>
        <p:txBody>
          <a:bodyPr/>
          <a:lstStyle/>
          <a:p>
            <a:fld id="{254B5E65-296D-440E-9811-9528B653460B}" type="slidenum">
              <a:rPr lang="en-US" smtClean="0"/>
              <a:pPr/>
              <a:t>7</a:t>
            </a:fld>
            <a:endParaRPr lang="en-US"/>
          </a:p>
        </p:txBody>
      </p:sp>
    </p:spTree>
    <p:custDataLst>
      <p:tags r:id="rId1"/>
    </p:custDataLst>
    <p:extLst>
      <p:ext uri="{BB962C8B-B14F-4D97-AF65-F5344CB8AC3E}">
        <p14:creationId xmlns:p14="http://schemas.microsoft.com/office/powerpoint/2010/main" val="2321098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61C1B-0605-EECD-09B2-1DE6B3BEE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D8E61C-900A-2A30-FA32-B8604E3C7F4D}"/>
              </a:ext>
            </a:extLst>
          </p:cNvPr>
          <p:cNvSpPr>
            <a:spLocks noGrp="1"/>
          </p:cNvSpPr>
          <p:nvPr>
            <p:ph type="title"/>
          </p:nvPr>
        </p:nvSpPr>
        <p:spPr/>
        <p:txBody>
          <a:bodyPr>
            <a:normAutofit/>
          </a:bodyPr>
          <a:lstStyle/>
          <a:p>
            <a:r>
              <a:rPr lang="en-US" b="1" dirty="0">
                <a:latin typeface="Franklin Gothic Demi"/>
              </a:rPr>
              <a:t>Payment </a:t>
            </a:r>
            <a:r>
              <a:rPr lang="en-US" dirty="0">
                <a:latin typeface="Franklin Gothic Demi"/>
              </a:rPr>
              <a:t>Guidelines -</a:t>
            </a:r>
            <a:r>
              <a:rPr lang="en-US" b="1" dirty="0">
                <a:latin typeface="Franklin Gothic Demi"/>
              </a:rPr>
              <a:t> </a:t>
            </a:r>
            <a:r>
              <a:rPr lang="en-US" dirty="0">
                <a:latin typeface="Franklin Gothic Demi"/>
              </a:rPr>
              <a:t>AutoPay</a:t>
            </a:r>
            <a:r>
              <a:rPr lang="en-US" b="1" dirty="0">
                <a:latin typeface="Franklin Gothic Demi"/>
              </a:rPr>
              <a:t> </a:t>
            </a:r>
          </a:p>
        </p:txBody>
      </p:sp>
      <p:sp>
        <p:nvSpPr>
          <p:cNvPr id="3" name="Content Placeholder 2">
            <a:extLst>
              <a:ext uri="{FF2B5EF4-FFF2-40B4-BE49-F238E27FC236}">
                <a16:creationId xmlns:a16="http://schemas.microsoft.com/office/drawing/2014/main" id="{85EBDC1B-4C75-F98E-69DF-CEB226BCA84F}"/>
              </a:ext>
            </a:extLst>
          </p:cNvPr>
          <p:cNvSpPr>
            <a:spLocks noGrp="1"/>
          </p:cNvSpPr>
          <p:nvPr>
            <p:ph idx="13"/>
          </p:nvPr>
        </p:nvSpPr>
        <p:spPr>
          <a:xfrm>
            <a:off x="838200" y="1523731"/>
            <a:ext cx="10515600" cy="4523108"/>
          </a:xfrm>
        </p:spPr>
        <p:txBody>
          <a:bodyPr vert="horz" lIns="91440" tIns="0" rIns="91440" bIns="45720" rtlCol="0" anchor="t">
            <a:noAutofit/>
          </a:bodyPr>
          <a:lstStyle/>
          <a:p>
            <a:pPr marL="0" lvl="1" indent="0">
              <a:lnSpc>
                <a:spcPct val="90000"/>
              </a:lnSpc>
              <a:spcBef>
                <a:spcPts val="1000"/>
              </a:spcBef>
              <a:buNone/>
            </a:pPr>
            <a:r>
              <a:rPr lang="en-US" b="1" dirty="0">
                <a:solidFill>
                  <a:schemeClr val="accent1"/>
                </a:solidFill>
                <a:latin typeface="Franklin Gothic Book"/>
              </a:rPr>
              <a:t>Members can enroll to have automatic monthly withdrawals (AutoPay) taken from their accounts to pay for their monthly premium(s) </a:t>
            </a:r>
            <a:r>
              <a:rPr lang="en-US" b="1" dirty="0">
                <a:solidFill>
                  <a:srgbClr val="006493"/>
                </a:solidFill>
                <a:latin typeface="Franklin Gothic Book"/>
              </a:rPr>
              <a:t>by following these steps:</a:t>
            </a:r>
          </a:p>
          <a:p>
            <a:pPr marL="1143000" lvl="1" indent="-457200">
              <a:lnSpc>
                <a:spcPct val="90000"/>
              </a:lnSpc>
              <a:buFont typeface="Arial" panose="020B0604020202020204" pitchFamily="34" charset="0"/>
              <a:buChar char="•"/>
            </a:pPr>
            <a:r>
              <a:rPr lang="en-US" sz="2400" dirty="0">
                <a:latin typeface="+mn-lt"/>
              </a:rPr>
              <a:t>Logging into their online account at </a:t>
            </a:r>
            <a:r>
              <a:rPr lang="en-US" sz="2400" dirty="0">
                <a:solidFill>
                  <a:srgbClr val="154066"/>
                </a:solidFill>
                <a:latin typeface="+mn-lt"/>
                <a:hlinkClick r:id="rId3">
                  <a:extLst>
                    <a:ext uri="{A12FA001-AC4F-418D-AE19-62706E023703}">
                      <ahyp:hlinkClr xmlns:ahyp="http://schemas.microsoft.com/office/drawing/2018/hyperlinkcolor" val="tx"/>
                    </a:ext>
                  </a:extLst>
                </a:hlinkClick>
              </a:rPr>
              <a:t>MAhealthconnector.org</a:t>
            </a:r>
            <a:r>
              <a:rPr lang="en-US" sz="2400" dirty="0">
                <a:latin typeface="+mn-lt"/>
              </a:rPr>
              <a:t> and going to the Member Portal.</a:t>
            </a:r>
          </a:p>
          <a:p>
            <a:pPr marL="1143000" lvl="1" indent="-457200">
              <a:lnSpc>
                <a:spcPct val="90000"/>
              </a:lnSpc>
              <a:buFont typeface="Arial" panose="020B0604020202020204" pitchFamily="34" charset="0"/>
              <a:buChar char="•"/>
            </a:pPr>
            <a:r>
              <a:rPr lang="en-US" sz="2400" dirty="0">
                <a:latin typeface="+mn-lt"/>
              </a:rPr>
              <a:t>Select</a:t>
            </a:r>
            <a:r>
              <a:rPr lang="en-US" sz="2400" dirty="0">
                <a:solidFill>
                  <a:srgbClr val="FF0000"/>
                </a:solidFill>
                <a:latin typeface="+mn-lt"/>
              </a:rPr>
              <a:t> </a:t>
            </a:r>
            <a:r>
              <a:rPr lang="en-US" sz="2400" dirty="0">
                <a:latin typeface="+mn-lt"/>
              </a:rPr>
              <a:t>the “AutoPay” option under “Payments” on the Main Menu, then select, “Set up new AutoPay”.</a:t>
            </a:r>
          </a:p>
          <a:p>
            <a:pPr marL="1143000" lvl="1" indent="-457200">
              <a:lnSpc>
                <a:spcPct val="90000"/>
              </a:lnSpc>
              <a:buFont typeface="Arial" panose="020B0604020202020204" pitchFamily="34" charset="0"/>
              <a:buChar char="•"/>
            </a:pPr>
            <a:r>
              <a:rPr lang="en-US" sz="2400" dirty="0">
                <a:latin typeface="+mn-lt"/>
              </a:rPr>
              <a:t>The member will need to provide their checking or savings account number, bank routing number, and the full name of their account.</a:t>
            </a:r>
          </a:p>
          <a:p>
            <a:pPr marL="457200" lvl="2" indent="0">
              <a:lnSpc>
                <a:spcPct val="90000"/>
              </a:lnSpc>
              <a:spcBef>
                <a:spcPts val="1000"/>
              </a:spcBef>
              <a:buNone/>
            </a:pPr>
            <a:endParaRPr lang="en-US" dirty="0">
              <a:latin typeface="+mn-lt"/>
            </a:endParaRPr>
          </a:p>
        </p:txBody>
      </p:sp>
      <p:sp>
        <p:nvSpPr>
          <p:cNvPr id="6" name="Slide Number Placeholder 5">
            <a:extLst>
              <a:ext uri="{FF2B5EF4-FFF2-40B4-BE49-F238E27FC236}">
                <a16:creationId xmlns:a16="http://schemas.microsoft.com/office/drawing/2014/main" id="{4C3DEF4F-5BDC-796F-82DA-AF244EC280EC}"/>
              </a:ext>
              <a:ext uri="{C183D7F6-B498-43B3-948B-1728B52AA6E4}">
                <adec:decorative xmlns:adec="http://schemas.microsoft.com/office/drawing/2017/decorative" val="1"/>
              </a:ext>
            </a:extLst>
          </p:cNvPr>
          <p:cNvSpPr>
            <a:spLocks noGrp="1"/>
          </p:cNvSpPr>
          <p:nvPr>
            <p:ph type="sldNum" sz="quarter" idx="12"/>
          </p:nvPr>
        </p:nvSpPr>
        <p:spPr/>
        <p:txBody>
          <a:bodyPr/>
          <a:lstStyle/>
          <a:p>
            <a:fld id="{254B5E65-296D-440E-9811-9528B653460B}" type="slidenum">
              <a:rPr lang="en-US" smtClean="0"/>
              <a:pPr/>
              <a:t>8</a:t>
            </a:fld>
            <a:endParaRPr lang="en-US"/>
          </a:p>
        </p:txBody>
      </p:sp>
    </p:spTree>
    <p:custDataLst>
      <p:tags r:id="rId1"/>
    </p:custDataLst>
    <p:extLst>
      <p:ext uri="{BB962C8B-B14F-4D97-AF65-F5344CB8AC3E}">
        <p14:creationId xmlns:p14="http://schemas.microsoft.com/office/powerpoint/2010/main" val="2397689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F6E78-8900-DC06-358B-66E5F7C2C4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38F915-77B5-BE6F-2F0E-624CBCCF3E42}"/>
              </a:ext>
            </a:extLst>
          </p:cNvPr>
          <p:cNvSpPr>
            <a:spLocks noGrp="1"/>
          </p:cNvSpPr>
          <p:nvPr>
            <p:ph type="title"/>
          </p:nvPr>
        </p:nvSpPr>
        <p:spPr/>
        <p:txBody>
          <a:bodyPr>
            <a:normAutofit/>
          </a:bodyPr>
          <a:lstStyle/>
          <a:p>
            <a:r>
              <a:rPr lang="en-US" b="1" dirty="0">
                <a:latin typeface="Franklin Gothic Demi"/>
              </a:rPr>
              <a:t>Payment </a:t>
            </a:r>
            <a:r>
              <a:rPr lang="en-US" dirty="0">
                <a:latin typeface="Franklin Gothic Demi"/>
              </a:rPr>
              <a:t>Guidelines -</a:t>
            </a:r>
            <a:r>
              <a:rPr lang="en-US" b="1" dirty="0">
                <a:latin typeface="Franklin Gothic Demi"/>
              </a:rPr>
              <a:t> Pay </a:t>
            </a:r>
            <a:r>
              <a:rPr lang="en-US" dirty="0">
                <a:latin typeface="Franklin Gothic Demi"/>
              </a:rPr>
              <a:t>by Phone </a:t>
            </a:r>
            <a:endParaRPr lang="en-US" b="1" dirty="0">
              <a:latin typeface="Franklin Gothic Demi"/>
            </a:endParaRPr>
          </a:p>
        </p:txBody>
      </p:sp>
      <p:sp>
        <p:nvSpPr>
          <p:cNvPr id="3" name="Content Placeholder 2">
            <a:extLst>
              <a:ext uri="{FF2B5EF4-FFF2-40B4-BE49-F238E27FC236}">
                <a16:creationId xmlns:a16="http://schemas.microsoft.com/office/drawing/2014/main" id="{CE7C4572-DFC1-AE6B-B723-AF613DC004FE}"/>
              </a:ext>
            </a:extLst>
          </p:cNvPr>
          <p:cNvSpPr>
            <a:spLocks noGrp="1"/>
          </p:cNvSpPr>
          <p:nvPr>
            <p:ph idx="13"/>
          </p:nvPr>
        </p:nvSpPr>
        <p:spPr>
          <a:xfrm>
            <a:off x="838200" y="1523731"/>
            <a:ext cx="10515600" cy="4523108"/>
          </a:xfrm>
        </p:spPr>
        <p:txBody>
          <a:bodyPr>
            <a:noAutofit/>
          </a:bodyPr>
          <a:lstStyle/>
          <a:p>
            <a:pPr marL="0" lvl="1" indent="0">
              <a:lnSpc>
                <a:spcPct val="90000"/>
              </a:lnSpc>
              <a:spcBef>
                <a:spcPts val="1000"/>
              </a:spcBef>
              <a:buNone/>
            </a:pPr>
            <a:r>
              <a:rPr lang="en-US" b="1" dirty="0">
                <a:solidFill>
                  <a:schemeClr val="accent1"/>
                </a:solidFill>
              </a:rPr>
              <a:t>Members can make a payment over the phone, using our self-service payment feature.</a:t>
            </a:r>
          </a:p>
          <a:p>
            <a:pPr marL="457200" indent="-457200">
              <a:lnSpc>
                <a:spcPct val="90000"/>
              </a:lnSpc>
              <a:buFont typeface="Arial" panose="020B0604020202020204" pitchFamily="34" charset="0"/>
              <a:buChar char="•"/>
            </a:pPr>
            <a:r>
              <a:rPr lang="en-US" dirty="0">
                <a:latin typeface="+mn-lt"/>
              </a:rPr>
              <a:t>Members call the Health Connector at 1-877-623-6765, and then proceed with the following steps:</a:t>
            </a:r>
          </a:p>
          <a:p>
            <a:pPr marL="1143000" lvl="1" indent="-457200">
              <a:lnSpc>
                <a:spcPct val="90000"/>
              </a:lnSpc>
              <a:buSzPct val="75000"/>
              <a:buFont typeface="Courier New" panose="02070309020205020404" pitchFamily="49" charset="0"/>
              <a:buChar char="o"/>
            </a:pPr>
            <a:r>
              <a:rPr lang="en-US" dirty="0">
                <a:latin typeface="+mn-lt"/>
              </a:rPr>
              <a:t>Press “3” and then “1” for the self-service features.</a:t>
            </a:r>
          </a:p>
          <a:p>
            <a:pPr marL="1143000" lvl="1" indent="-457200">
              <a:lnSpc>
                <a:spcPct val="90000"/>
              </a:lnSpc>
              <a:buSzPct val="75000"/>
              <a:buFont typeface="Courier New" panose="02070309020205020404" pitchFamily="49" charset="0"/>
              <a:buChar char="o"/>
            </a:pPr>
            <a:r>
              <a:rPr lang="en-US" dirty="0">
                <a:latin typeface="+mn-lt"/>
              </a:rPr>
              <a:t>Enter their Health Connector member ID number (12-digit number found on bills and notices).</a:t>
            </a:r>
          </a:p>
          <a:p>
            <a:pPr marL="1143000" lvl="1" indent="-457200">
              <a:lnSpc>
                <a:spcPct val="90000"/>
              </a:lnSpc>
              <a:buSzPct val="75000"/>
              <a:buFont typeface="Courier New" panose="02070309020205020404" pitchFamily="49" charset="0"/>
              <a:buChar char="o"/>
            </a:pPr>
            <a:r>
              <a:rPr lang="en-US" dirty="0">
                <a:latin typeface="+mn-lt"/>
              </a:rPr>
              <a:t>Enter their banking and routing information.</a:t>
            </a:r>
          </a:p>
          <a:p>
            <a:pPr marL="1143000" lvl="1" indent="-457200">
              <a:lnSpc>
                <a:spcPct val="90000"/>
              </a:lnSpc>
              <a:buSzPct val="75000"/>
              <a:buFont typeface="Courier New" panose="02070309020205020404" pitchFamily="49" charset="0"/>
              <a:buChar char="o"/>
            </a:pPr>
            <a:r>
              <a:rPr lang="en-US" dirty="0">
                <a:latin typeface="+mn-lt"/>
              </a:rPr>
              <a:t>Note: Members can not use credit, debit, or other electronic payment systems to pay their premium. </a:t>
            </a:r>
          </a:p>
          <a:p>
            <a:pPr marL="914400" lvl="2" indent="-457200">
              <a:lnSpc>
                <a:spcPct val="90000"/>
              </a:lnSpc>
              <a:spcBef>
                <a:spcPts val="1000"/>
              </a:spcBef>
              <a:buFont typeface="Courier New" panose="02070309020205020404" pitchFamily="49" charset="0"/>
              <a:buChar char="o"/>
            </a:pPr>
            <a:endParaRPr lang="en-US" dirty="0">
              <a:latin typeface="+mn-lt"/>
            </a:endParaRPr>
          </a:p>
        </p:txBody>
      </p:sp>
      <p:sp>
        <p:nvSpPr>
          <p:cNvPr id="6" name="Slide Number Placeholder 5">
            <a:extLst>
              <a:ext uri="{FF2B5EF4-FFF2-40B4-BE49-F238E27FC236}">
                <a16:creationId xmlns:a16="http://schemas.microsoft.com/office/drawing/2014/main" id="{46A20853-DC87-1B1D-5888-9F0BC1347227}"/>
              </a:ext>
              <a:ext uri="{C183D7F6-B498-43B3-948B-1728B52AA6E4}">
                <adec:decorative xmlns:adec="http://schemas.microsoft.com/office/drawing/2017/decorative" val="1"/>
              </a:ext>
            </a:extLst>
          </p:cNvPr>
          <p:cNvSpPr>
            <a:spLocks noGrp="1"/>
          </p:cNvSpPr>
          <p:nvPr>
            <p:ph type="sldNum" sz="quarter" idx="12"/>
          </p:nvPr>
        </p:nvSpPr>
        <p:spPr/>
        <p:txBody>
          <a:bodyPr/>
          <a:lstStyle/>
          <a:p>
            <a:fld id="{254B5E65-296D-440E-9811-9528B653460B}" type="slidenum">
              <a:rPr lang="en-US" smtClean="0"/>
              <a:pPr/>
              <a:t>9</a:t>
            </a:fld>
            <a:endParaRPr lang="en-US"/>
          </a:p>
        </p:txBody>
      </p:sp>
    </p:spTree>
    <p:custDataLst>
      <p:tags r:id="rId1"/>
    </p:custDataLst>
    <p:extLst>
      <p:ext uri="{BB962C8B-B14F-4D97-AF65-F5344CB8AC3E}">
        <p14:creationId xmlns:p14="http://schemas.microsoft.com/office/powerpoint/2010/main" val="1560119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DESIGN_ID_OFFICE THEME" val="3EnH164x"/>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Health Connector">
      <a:dk1>
        <a:srgbClr val="000000"/>
      </a:dk1>
      <a:lt1>
        <a:srgbClr val="FFFFFF"/>
      </a:lt1>
      <a:dk2>
        <a:srgbClr val="063E66"/>
      </a:dk2>
      <a:lt2>
        <a:srgbClr val="E8E8E8"/>
      </a:lt2>
      <a:accent1>
        <a:srgbClr val="006493"/>
      </a:accent1>
      <a:accent2>
        <a:srgbClr val="4B7C0E"/>
      </a:accent2>
      <a:accent3>
        <a:srgbClr val="063E66"/>
      </a:accent3>
      <a:accent4>
        <a:srgbClr val="A70059"/>
      </a:accent4>
      <a:accent5>
        <a:srgbClr val="C56724"/>
      </a:accent5>
      <a:accent6>
        <a:srgbClr val="FEBE0F"/>
      </a:accent6>
      <a:hlink>
        <a:srgbClr val="006493"/>
      </a:hlink>
      <a:folHlink>
        <a:srgbClr val="A7005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 Learning Series_ Template" id="{631D130C-AB23-4E22-837E-2C0F8A6A029C}" vid="{008659EF-067B-40DF-83B9-797A6B1F39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E95B6BB7C9A442BF76651FCC540C11" ma:contentTypeVersion="18" ma:contentTypeDescription="Create a new document." ma:contentTypeScope="" ma:versionID="3eef421f0beef671e83dddda285d0d3c">
  <xsd:schema xmlns:xsd="http://www.w3.org/2001/XMLSchema" xmlns:xs="http://www.w3.org/2001/XMLSchema" xmlns:p="http://schemas.microsoft.com/office/2006/metadata/properties" xmlns:ns2="6dd3fc6d-0329-44eb-acde-fee98b7e96fa" xmlns:ns3="71edd43e-718e-4f82-9145-3875adf2a1d5" targetNamespace="http://schemas.microsoft.com/office/2006/metadata/properties" ma:root="true" ma:fieldsID="ee35243c3cbe6c2d35e93f2286a1b33c" ns2:_="" ns3:_="">
    <xsd:import namespace="6dd3fc6d-0329-44eb-acde-fee98b7e96fa"/>
    <xsd:import namespace="71edd43e-718e-4f82-9145-3875adf2a1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element ref="ns2:Instruct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d3fc6d-0329-44eb-acde-fee98b7e96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Instructor" ma:index="24" nillable="true" ma:displayName="Instructor" ma:format="Dropdown" ma:internalName="Instructor">
      <xsd:simpleType>
        <xsd:restriction base="dms:Text">
          <xsd:maxLength value="75"/>
        </xsd:restriction>
      </xsd:simpleType>
    </xsd:element>
  </xsd:schema>
  <xsd:schema xmlns:xsd="http://www.w3.org/2001/XMLSchema" xmlns:xs="http://www.w3.org/2001/XMLSchema" xmlns:dms="http://schemas.microsoft.com/office/2006/documentManagement/types" xmlns:pc="http://schemas.microsoft.com/office/infopath/2007/PartnerControls" targetNamespace="71edd43e-718e-4f82-9145-3875adf2a1d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106be70-3ab2-478a-9ba9-0edb1ae84620}" ma:internalName="TaxCatchAll" ma:showField="CatchAllData" ma:web="71edd43e-718e-4f82-9145-3875adf2a1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1edd43e-718e-4f82-9145-3875adf2a1d5" xsi:nil="true"/>
    <lcf76f155ced4ddcb4097134ff3c332f xmlns="6dd3fc6d-0329-44eb-acde-fee98b7e96fa">
      <Terms xmlns="http://schemas.microsoft.com/office/infopath/2007/PartnerControls"/>
    </lcf76f155ced4ddcb4097134ff3c332f>
    <Instructor xmlns="6dd3fc6d-0329-44eb-acde-fee98b7e96fa" xsi:nil="true"/>
  </documentManagement>
</p:properties>
</file>

<file path=customXml/itemProps1.xml><?xml version="1.0" encoding="utf-8"?>
<ds:datastoreItem xmlns:ds="http://schemas.openxmlformats.org/officeDocument/2006/customXml" ds:itemID="{77254D45-35BA-41F0-9CE4-6F5895E3D451}">
  <ds:schemaRefs>
    <ds:schemaRef ds:uri="6dd3fc6d-0329-44eb-acde-fee98b7e96fa"/>
    <ds:schemaRef ds:uri="71edd43e-718e-4f82-9145-3875adf2a1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E03AF34-8BF4-42F8-A05D-0074EF09DC2C}">
  <ds:schemaRefs>
    <ds:schemaRef ds:uri="http://schemas.microsoft.com/sharepoint/v3/contenttype/forms"/>
  </ds:schemaRefs>
</ds:datastoreItem>
</file>

<file path=customXml/itemProps3.xml><?xml version="1.0" encoding="utf-8"?>
<ds:datastoreItem xmlns:ds="http://schemas.openxmlformats.org/officeDocument/2006/customXml" ds:itemID="{A750788A-BD08-4916-A1BA-62F16A921695}">
  <ds:schemaRefs>
    <ds:schemaRef ds:uri="http://schemas.microsoft.com/office/2006/documentManagement/types"/>
    <ds:schemaRef ds:uri="6dd3fc6d-0329-44eb-acde-fee98b7e96fa"/>
    <ds:schemaRef ds:uri="http://purl.org/dc/dcmitype/"/>
    <ds:schemaRef ds:uri="http://purl.org/dc/elements/1.1/"/>
    <ds:schemaRef ds:uri="http://www.w3.org/XML/1998/namespace"/>
    <ds:schemaRef ds:uri="71edd43e-718e-4f82-9145-3875adf2a1d5"/>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MA Learning Series_ Template</Template>
  <TotalTime>508</TotalTime>
  <Words>1630</Words>
  <Application>Microsoft Office PowerPoint</Application>
  <PresentationFormat>Widescreen</PresentationFormat>
  <Paragraphs>142</Paragraphs>
  <Slides>24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vt:lpstr>
      <vt:lpstr>Arial</vt:lpstr>
      <vt:lpstr>Courier New</vt:lpstr>
      <vt:lpstr>Franklin Gothic Book</vt:lpstr>
      <vt:lpstr>Franklin Gothic Demi</vt:lpstr>
      <vt:lpstr>Franklin Gothic Medium</vt:lpstr>
      <vt:lpstr>Wingdings</vt:lpstr>
      <vt:lpstr>Office Theme</vt:lpstr>
      <vt:lpstr>MA Health Care Learning Series </vt:lpstr>
      <vt:lpstr>MA Health Care Learning Series</vt:lpstr>
      <vt:lpstr>Agenda</vt:lpstr>
      <vt:lpstr>Walk-in Center Closures and Payment Guidelines</vt:lpstr>
      <vt:lpstr>Walk-In Center Closures</vt:lpstr>
      <vt:lpstr>Payment Guidelines</vt:lpstr>
      <vt:lpstr>Payment Guidelines - Pay Online</vt:lpstr>
      <vt:lpstr>Payment Guidelines - AutoPay </vt:lpstr>
      <vt:lpstr>Payment Guidelines - Pay by Phone </vt:lpstr>
      <vt:lpstr>Payment Guidelines - Pay by Mail</vt:lpstr>
      <vt:lpstr>Assisting Individuals losing ESI</vt:lpstr>
      <vt:lpstr>Assisting those losing Employer Sponsored Insurance (ESI)/Alternatives to COBRA </vt:lpstr>
      <vt:lpstr>Frequently Asked Questions </vt:lpstr>
      <vt:lpstr>Frequently Asked Questions (cont’d) </vt:lpstr>
      <vt:lpstr>Special Enrollment Period (SEP) Effective Dates Update</vt:lpstr>
      <vt:lpstr>Special Enrollment Period (SEP) Effective Dates (slide 1 of 3)</vt:lpstr>
      <vt:lpstr>Special Enrollment Period (SEP) Effective Dates (slide 2 of 3)</vt:lpstr>
      <vt:lpstr>Special Enrollment Period (SEP) Effective Dates (slide 3 of 3)</vt:lpstr>
      <vt:lpstr>New Premium Hardship Waiver Form</vt:lpstr>
      <vt:lpstr>New Health Connector Premium Waiver Hardship Form (slide 1 of 2)</vt:lpstr>
      <vt:lpstr>New Health Connector Premium Waiver Hardship Form (slide 2 of 2)</vt:lpstr>
      <vt:lpstr>2025 Marketplace Integrity and Affordability Proposed Rule</vt:lpstr>
      <vt:lpstr>CMS 2025 Marketplace Integrity and Affordability Proposed Rule</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 Health Care Learing Series Spring 2025</dc:title>
  <dc:subject/>
  <dc:creator>Health Connector and MassHealth</dc:creator>
  <cp:keywords/>
  <dc:description/>
  <cp:lastModifiedBy>Raymond, Deborah</cp:lastModifiedBy>
  <cp:revision>37</cp:revision>
  <dcterms:created xsi:type="dcterms:W3CDTF">2025-01-21T18:25:29Z</dcterms:created>
  <dcterms:modified xsi:type="dcterms:W3CDTF">2026-04-02T18:35:56Z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0x01010030E95B6BB7C9A442BF76651FCC540C11</vt:lpwstr>
  </property>
  <property fmtid="{D5CDD505-2E9C-101B-9397-08002B2CF9AE}" pid="3" name="MediaServiceImageTags">
    <vt:lpwstr/>
  </property>
  <property fmtid="{D5CDD505-2E9C-101B-9397-08002B2CF9AE}" pid="4" name="ArticulateGUID">
    <vt:lpwstr>DF30490A-E01F-4F25-8D12-F7920838C74A</vt:lpwstr>
  </property>
  <property fmtid="{D5CDD505-2E9C-101B-9397-08002B2CF9AE}" pid="5" name="ArticulatePath">
    <vt:lpwstr>https://umassmed-my.sharepoint.com/personal/deborah_raymond_umassmed_edu/Documents/Desktop/MA Learning Series Spring 2025 PL</vt:lpwstr>
  </property>
</Properties>
</file>