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60" r:id="rId5"/>
    <p:sldId id="4531" r:id="rId6"/>
    <p:sldId id="2147472603" r:id="rId7"/>
    <p:sldId id="2147472604" r:id="rId8"/>
    <p:sldId id="299" r:id="rId9"/>
    <p:sldId id="298" r:id="rId10"/>
    <p:sldId id="301" r:id="rId11"/>
    <p:sldId id="2147472648" r:id="rId12"/>
    <p:sldId id="340" r:id="rId13"/>
    <p:sldId id="2147472627" r:id="rId14"/>
    <p:sldId id="2147472626" r:id="rId15"/>
    <p:sldId id="2147472647" r:id="rId16"/>
    <p:sldId id="2147472630" r:id="rId17"/>
    <p:sldId id="2147472644" r:id="rId18"/>
    <p:sldId id="2147472633" r:id="rId19"/>
    <p:sldId id="2147472632" r:id="rId20"/>
    <p:sldId id="2147472646" r:id="rId21"/>
    <p:sldId id="2147472625" r:id="rId22"/>
    <p:sldId id="2147472636" r:id="rId23"/>
    <p:sldId id="2147472629" r:id="rId24"/>
    <p:sldId id="2147472645" r:id="rId25"/>
    <p:sldId id="2147472642" r:id="rId26"/>
    <p:sldId id="2147472640"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075314-E909-4ACC-E299-C5ED51CDF307}" name="Flieger, Signe (CCA)" initials="FS" userId="S::signe.flieger@mass.gov::b3724788-776e-4fd5-b702-f61178899e84" providerId="AD"/>
  <p188:author id="{A3183B1C-9E0F-55D8-46CC-7F6E9BE0C360}" name="Joey S." initials="JS" userId="Joey S." providerId="None"/>
  <p188:author id="{69B75E32-0C7C-6A1E-1582-1334C92E9398}" name="Raymond, Deborah" initials="DR" userId="S::Deborah.Raymond@umassmed.edu::7240b8e7-e96d-4fde-bd6e-a50156a67fc4" providerId="AD"/>
  <p188:author id="{AF660034-A412-3429-5B17-4AD94372DB32}" name="Herrera, Nuryelis (CCA)" initials="HN(" userId="S::nuryelis.herrera2@mass.gov::1b8b3226-3d4b-4618-99d3-700c0ec12fcb" providerId="AD"/>
  <p188:author id="{55CCDB3E-B21B-A79E-5E7C-46A3D30A5DA9}" name="Phillips, Cynthia (ELD)" initials="PC" userId="S::cynthia.phillips@mass.gov::4dc68324-bb67-41f9-9397-feb95e49d2ec" providerId="AD"/>
  <p188:author id="{A99A6651-7B9B-51E0-76CF-AB43F2D151C7}" name="Amy Morrow" initials="AM" userId="S::amy@communicatehealth.com::7666d990-b876-47b8-9ac9-8e10441b1409" providerId="AD"/>
  <p188:author id="{09D64B5A-8900-D2AE-D90F-3A2083037F68}" name="Conte, Niki (CCA)" initials="CN" userId="S::niki.conte@mass.gov::1639143c-c700-42e9-b233-e4eaa3f23248" providerId="AD"/>
  <p188:author id="{8648FF5F-9D22-8AA6-6B61-34DC5219938D}" name="Luu, Ashley (CCA)" initials="LA" userId="S::ashley.luu@mass.gov::e2cf3b3a-de35-47b6-b1f9-cb70eca7a9a2" providerId="AD"/>
  <p188:author id="{8D760564-3F5C-6DA1-3EDF-DA3DCF29B694}" name="Bowden, Sandra (ELD)" initials="BS" userId="S::sandra.bowden@mass.gov::7449659a-364b-4371-96ae-81824b4b4e09" providerId="AD"/>
  <p188:author id="{2C8A1C6A-E9B4-3D70-6702-1F31660AE730}" name="Angelo, Lisa (CCA)" initials="LA" userId="S::Lisa.Angelo@mass.gov::4a772aac-88f0-491d-984a-a672214f8b8c" providerId="AD"/>
  <p188:author id="{466BC66A-2F53-A7F4-5FD3-235CBDFF994A}" name="Barreiro, Rebecca (CCA)" initials="RB" userId="S::rebecca.barreiro@mass.gov::45c615bd-ca52-41a1-a780-74b4e359a709" providerId="AD"/>
  <p188:author id="{020D6275-0F77-6C3B-CB0C-8CA5C636CA88}" name="Sarver, Rebecca (CCA)" initials="SR" userId="S::rebecca.sarver@mass.gov::1ab88172-d96b-4fe5-a054-20cc963c9155" providerId="AD"/>
  <p188:author id="{E619707E-F3A5-0140-5BF3-0D1BA0C73E6A}" name="Heather Rossi" initials="HR" userId="Heather Rossi" providerId="None"/>
  <p188:author id="{50FCA989-E75B-8C64-2BEE-CE97B81D8377}" name="Mercedes, Thalia (CCA)" initials="TM" userId="S::thalia.mercedes@mass.gov::aaefd7a4-76fb-43fc-9eec-b5bd718fb223" providerId="AD"/>
  <p188:author id="{46028398-BD20-B1AD-BF8A-4BEDD69AA403}" name="Buonopane, Sarah (CCA)" initials="BS" userId="S::sarah.buonopane@mass.gov::cafc2999-c55b-44c3-867b-4c96af059a73" providerId="AD"/>
  <p188:author id="{6214549A-9661-0D2A-45A2-A163BE28C564}" name="Familiar, Montse (CCA)" initials="F(" userId="S::montse.familiar@mass.gov::c9d30343-062b-4686-b33e-aeb685ac4e7c" providerId="AD"/>
  <p188:author id="{AB7F139E-07C5-A9DC-3CFE-A6B7AB3CC6B4}" name="Yakovee, Michele (CCA)" initials="YM" userId="S::michele.yakovee@mass.gov::ef48bf53-d26e-4d26-971b-a6aa6f86174b" providerId="AD"/>
  <p188:author id="{956A96B8-384C-1721-E0AF-4021C10407F1}" name="Scire, Kayla (CCA)" initials="SK" userId="S::kayla.scire@mass.gov::588d5028-66da-443d-8488-2741a778681b" providerId="AD"/>
  <p188:author id="{376766BE-9E1D-6442-F33E-F06F18A3C9D0}" name="Segel, Kate (CCA)" initials="KS" userId="S::kate.segel@mass.gov::fbc6d6c0-71b9-4331-9f5b-2b5f2fdb577f" providerId="AD"/>
  <p188:author id="{597B25C6-2621-0FE0-FBDD-04142CBAA5F8}" name="Luu, Ashley (CCA)" initials="AL" userId="S::Ashley.Luu@mass.gov::e2cf3b3a-de35-47b6-b1f9-cb70eca7a9a2" providerId="AD"/>
  <p188:author id="{08E475E2-5433-3667-FE6A-3967A444F1E8}" name="Chiev, Sokmeakara (EHS)" initials="CS" userId="S::sokmeakara.chiev1@mass.gov::9435e2b5-d995-4b59-b25d-2bb9b96a2a87" providerId="AD"/>
  <p188:author id="{420FABE2-C6A8-6818-CDF4-FAB95583D449}" name="Almeida, Michele L. (CCA)" initials="A(" userId="S::michele.l.almeida@mass.gov::32df3cdc-3dd6-4159-8c70-dc2085420295" providerId="AD"/>
  <p188:author id="{035C49E4-FC4F-3319-DBD5-DBB4A92A69A7}" name="Nicolle San Jose" initials="NS" userId="S::nicolle@communicatehealth.com::3922cbf6-0c55-4e15-a919-908a7d812085" providerId="AD"/>
  <p188:author id="{AAF8EAF0-A912-C2F3-43AD-971581A5290D}" name="Chiev, Sokmeakara (EHS)" initials="" userId="S::Sokmeakara.Chiev1@mass.gov::9435e2b5-d995-4b59-b25d-2bb9b96a2a87" providerId="AD"/>
  <p188:author id="{8A0C06FB-2CEA-0E8B-EAA1-108CD4EDE902}" name="Blocker, Kirsten (CCA)" initials="KB" userId="S::kirsten.blocker@mass.gov::4618ff94-17d4-4c27-bf40-875c4ab329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E66"/>
    <a:srgbClr val="737B2D"/>
    <a:srgbClr val="8E9838"/>
    <a:srgbClr val="E7EBF0"/>
    <a:srgbClr val="E7EAEE"/>
    <a:srgbClr val="E5EFF4"/>
    <a:srgbClr val="006493"/>
    <a:srgbClr val="BE6323"/>
    <a:srgbClr val="154066"/>
    <a:srgbClr val="3D9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32" y="1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500">
                <a:solidFill>
                  <a:schemeClr val="bg1"/>
                </a:solidFill>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DA843C"/>
            </a:solidFill>
            <a:ln w="6350">
              <a:solidFill>
                <a:schemeClr val="bg1"/>
              </a:solidFill>
            </a:ln>
          </c:spPr>
          <c:dPt>
            <c:idx val="0"/>
            <c:bubble3D val="0"/>
            <c:spPr>
              <a:solidFill>
                <a:srgbClr val="4472A7"/>
              </a:solidFill>
              <a:ln w="6350">
                <a:solidFill>
                  <a:schemeClr val="bg1"/>
                </a:solidFill>
              </a:ln>
              <a:effectLst/>
            </c:spPr>
            <c:extLst>
              <c:ext xmlns:c16="http://schemas.microsoft.com/office/drawing/2014/chart" uri="{C3380CC4-5D6E-409C-BE32-E72D297353CC}">
                <c16:uniqueId val="{00000001-4A49-974C-B6D3-0312E141AB62}"/>
              </c:ext>
            </c:extLst>
          </c:dPt>
          <c:dPt>
            <c:idx val="1"/>
            <c:bubble3D val="0"/>
            <c:spPr>
              <a:solidFill>
                <a:srgbClr val="AA4643"/>
              </a:solidFill>
              <a:ln w="6350">
                <a:solidFill>
                  <a:schemeClr val="bg1"/>
                </a:solidFill>
              </a:ln>
              <a:effectLst/>
            </c:spPr>
            <c:extLst>
              <c:ext xmlns:c16="http://schemas.microsoft.com/office/drawing/2014/chart" uri="{C3380CC4-5D6E-409C-BE32-E72D297353CC}">
                <c16:uniqueId val="{00000002-4A49-974C-B6D3-0312E141AB62}"/>
              </c:ext>
            </c:extLst>
          </c:dPt>
          <c:dPt>
            <c:idx val="2"/>
            <c:bubble3D val="0"/>
            <c:spPr>
              <a:solidFill>
                <a:srgbClr val="89A54D"/>
              </a:solidFill>
              <a:ln w="6350">
                <a:solidFill>
                  <a:schemeClr val="bg1"/>
                </a:solidFill>
              </a:ln>
              <a:effectLst/>
            </c:spPr>
            <c:extLst>
              <c:ext xmlns:c16="http://schemas.microsoft.com/office/drawing/2014/chart" uri="{C3380CC4-5D6E-409C-BE32-E72D297353CC}">
                <c16:uniqueId val="{00000004-4A49-974C-B6D3-0312E141AB62}"/>
              </c:ext>
            </c:extLst>
          </c:dPt>
          <c:dPt>
            <c:idx val="3"/>
            <c:bubble3D val="0"/>
            <c:spPr>
              <a:solidFill>
                <a:srgbClr val="81689C"/>
              </a:solidFill>
              <a:ln w="6350">
                <a:solidFill>
                  <a:schemeClr val="bg1"/>
                </a:solidFill>
              </a:ln>
              <a:effectLst/>
            </c:spPr>
            <c:extLst>
              <c:ext xmlns:c16="http://schemas.microsoft.com/office/drawing/2014/chart" uri="{C3380CC4-5D6E-409C-BE32-E72D297353CC}">
                <c16:uniqueId val="{00000003-4A49-974C-B6D3-0312E141AB62}"/>
              </c:ext>
            </c:extLst>
          </c:dPt>
          <c:dPt>
            <c:idx val="4"/>
            <c:bubble3D val="0"/>
            <c:spPr>
              <a:solidFill>
                <a:srgbClr val="3D96AE"/>
              </a:solidFill>
              <a:ln w="6350">
                <a:solidFill>
                  <a:schemeClr val="bg1"/>
                </a:solidFill>
              </a:ln>
              <a:effectLst/>
            </c:spPr>
            <c:extLst>
              <c:ext xmlns:c16="http://schemas.microsoft.com/office/drawing/2014/chart" uri="{C3380CC4-5D6E-409C-BE32-E72D297353CC}">
                <c16:uniqueId val="{00000005-4A49-974C-B6D3-0312E141AB62}"/>
              </c:ext>
            </c:extLst>
          </c:dPt>
          <c:dPt>
            <c:idx val="5"/>
            <c:bubble3D val="0"/>
            <c:spPr>
              <a:solidFill>
                <a:srgbClr val="DA843C"/>
              </a:solidFill>
              <a:ln w="6350">
                <a:solidFill>
                  <a:schemeClr val="bg1"/>
                </a:solidFill>
              </a:ln>
              <a:effectLst/>
            </c:spPr>
            <c:extLst>
              <c:ext xmlns:c16="http://schemas.microsoft.com/office/drawing/2014/chart" uri="{C3380CC4-5D6E-409C-BE32-E72D297353CC}">
                <c16:uniqueId val="{0000000B-C01C-DD40-B786-8CD4F7A44F4C}"/>
              </c:ext>
            </c:extLst>
          </c:dPt>
          <c:cat>
            <c:strRef>
              <c:f>Sheet1!$A$2:$A$7</c:f>
              <c:strCache>
                <c:ptCount val="6"/>
                <c:pt idx="0">
                  <c:v>Margaret Peacock</c:v>
                </c:pt>
                <c:pt idx="1">
                  <c:v>Janet Leverling</c:v>
                </c:pt>
                <c:pt idx="2">
                  <c:v>Robert King</c:v>
                </c:pt>
                <c:pt idx="3">
                  <c:v>Laura Callahan</c:v>
                </c:pt>
                <c:pt idx="4">
                  <c:v>Nacy Davolio</c:v>
                </c:pt>
                <c:pt idx="5">
                  <c:v>All Others</c:v>
                </c:pt>
              </c:strCache>
            </c:strRef>
          </c:cat>
          <c:val>
            <c:numRef>
              <c:f>Sheet1!$B$2:$B$7</c:f>
              <c:numCache>
                <c:formatCode>General</c:formatCode>
                <c:ptCount val="6"/>
                <c:pt idx="0">
                  <c:v>30</c:v>
                </c:pt>
                <c:pt idx="1">
                  <c:v>15</c:v>
                </c:pt>
                <c:pt idx="2">
                  <c:v>15</c:v>
                </c:pt>
                <c:pt idx="3">
                  <c:v>20</c:v>
                </c:pt>
                <c:pt idx="4">
                  <c:v>13</c:v>
                </c:pt>
                <c:pt idx="5">
                  <c:v>7</c:v>
                </c:pt>
              </c:numCache>
            </c:numRef>
          </c:val>
          <c:extLst>
            <c:ext xmlns:c16="http://schemas.microsoft.com/office/drawing/2014/chart" uri="{C3380CC4-5D6E-409C-BE32-E72D297353CC}">
              <c16:uniqueId val="{00000000-4A49-974C-B6D3-0312E141AB6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629477884849053E-2"/>
          <c:y val="0.81946859383191795"/>
          <c:w val="0.8675779983536247"/>
          <c:h val="0.1469036905755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6FA471-D553-9D0E-AA6F-491FE2DC86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AD8D71-E311-AB73-7BC0-8C68B4EFA1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D70DCF-9544-5F41-91C6-1B39E3C23B82}" type="datetimeFigureOut">
              <a:rPr lang="en-US" smtClean="0"/>
              <a:t>4/23/2026</a:t>
            </a:fld>
            <a:endParaRPr lang="en-US"/>
          </a:p>
        </p:txBody>
      </p:sp>
      <p:sp>
        <p:nvSpPr>
          <p:cNvPr id="4" name="Footer Placeholder 3">
            <a:extLst>
              <a:ext uri="{FF2B5EF4-FFF2-40B4-BE49-F238E27FC236}">
                <a16:creationId xmlns:a16="http://schemas.microsoft.com/office/drawing/2014/main" id="{A08F0C62-C1FB-5AE9-2BB2-18032E79C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A6D5C5-F377-7624-5B4E-26AD290895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906B9A-ACC3-BE48-9EF2-82D2703BFF6E}" type="slidenum">
              <a:rPr lang="en-US" smtClean="0"/>
              <a:t>‹#›</a:t>
            </a:fld>
            <a:endParaRPr lang="en-US"/>
          </a:p>
        </p:txBody>
      </p:sp>
    </p:spTree>
    <p:extLst>
      <p:ext uri="{BB962C8B-B14F-4D97-AF65-F5344CB8AC3E}">
        <p14:creationId xmlns:p14="http://schemas.microsoft.com/office/powerpoint/2010/main" val="28698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0BAA8-D286-2746-8092-9A94C6AB7458}"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4DC7E-EA65-DF4F-81AD-54ABB7DDE8A9}" type="slidenum">
              <a:rPr lang="en-US" smtClean="0"/>
              <a:t>‹#›</a:t>
            </a:fld>
            <a:endParaRPr lang="en-US"/>
          </a:p>
        </p:txBody>
      </p:sp>
    </p:spTree>
    <p:extLst>
      <p:ext uri="{BB962C8B-B14F-4D97-AF65-F5344CB8AC3E}">
        <p14:creationId xmlns:p14="http://schemas.microsoft.com/office/powerpoint/2010/main" val="422638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64DC7E-EA65-DF4F-81AD-54ABB7DDE8A9}" type="slidenum">
              <a:rPr lang="en-US" smtClean="0"/>
              <a:t>1</a:t>
            </a:fld>
            <a:endParaRPr lang="en-US"/>
          </a:p>
        </p:txBody>
      </p:sp>
    </p:spTree>
    <p:extLst>
      <p:ext uri="{BB962C8B-B14F-4D97-AF65-F5344CB8AC3E}">
        <p14:creationId xmlns:p14="http://schemas.microsoft.com/office/powerpoint/2010/main" val="127465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A2CF-9F09-AD3B-BD69-50829A5EB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AB8A3-0450-BD51-2259-F1DF6423F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0083A-9660-D471-6BDE-A2102B7817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59A6B1-1895-E2B1-803B-6EE96CA1277E}"/>
              </a:ext>
            </a:extLst>
          </p:cNvPr>
          <p:cNvSpPr>
            <a:spLocks noGrp="1"/>
          </p:cNvSpPr>
          <p:nvPr>
            <p:ph type="sldNum" sz="quarter" idx="5"/>
          </p:nvPr>
        </p:nvSpPr>
        <p:spPr/>
        <p:txBody>
          <a:bodyPr/>
          <a:lstStyle/>
          <a:p>
            <a:fld id="{ED64DC7E-EA65-DF4F-81AD-54ABB7DDE8A9}" type="slidenum">
              <a:rPr lang="en-US" smtClean="0"/>
              <a:t>2</a:t>
            </a:fld>
            <a:endParaRPr lang="en-US"/>
          </a:p>
        </p:txBody>
      </p:sp>
    </p:spTree>
    <p:extLst>
      <p:ext uri="{BB962C8B-B14F-4D97-AF65-F5344CB8AC3E}">
        <p14:creationId xmlns:p14="http://schemas.microsoft.com/office/powerpoint/2010/main" val="118349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87B27-4F27-0272-BE93-DF6C79604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37DAF-992C-A5A9-7B85-684D932BD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DF61A-3A71-1925-7387-0471251B7C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4389D-3528-13D5-055C-A8A036FD3C12}"/>
              </a:ext>
            </a:extLst>
          </p:cNvPr>
          <p:cNvSpPr>
            <a:spLocks noGrp="1"/>
          </p:cNvSpPr>
          <p:nvPr>
            <p:ph type="sldNum" sz="quarter" idx="5"/>
          </p:nvPr>
        </p:nvSpPr>
        <p:spPr/>
        <p:txBody>
          <a:bodyPr/>
          <a:lstStyle/>
          <a:p>
            <a:fld id="{ED64DC7E-EA65-DF4F-81AD-54ABB7DDE8A9}" type="slidenum">
              <a:rPr lang="en-US" smtClean="0"/>
              <a:t>3</a:t>
            </a:fld>
            <a:endParaRPr lang="en-US"/>
          </a:p>
        </p:txBody>
      </p:sp>
    </p:spTree>
    <p:extLst>
      <p:ext uri="{BB962C8B-B14F-4D97-AF65-F5344CB8AC3E}">
        <p14:creationId xmlns:p14="http://schemas.microsoft.com/office/powerpoint/2010/main" val="384365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5</a:t>
            </a:fld>
            <a:endParaRPr lang="en-US"/>
          </a:p>
        </p:txBody>
      </p:sp>
    </p:spTree>
    <p:extLst>
      <p:ext uri="{BB962C8B-B14F-4D97-AF65-F5344CB8AC3E}">
        <p14:creationId xmlns:p14="http://schemas.microsoft.com/office/powerpoint/2010/main" val="193811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6</a:t>
            </a:fld>
            <a:endParaRPr lang="en-US"/>
          </a:p>
        </p:txBody>
      </p:sp>
    </p:spTree>
    <p:extLst>
      <p:ext uri="{BB962C8B-B14F-4D97-AF65-F5344CB8AC3E}">
        <p14:creationId xmlns:p14="http://schemas.microsoft.com/office/powerpoint/2010/main" val="334336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64DC7E-EA65-DF4F-81AD-54ABB7DDE8A9}" type="slidenum">
              <a:rPr lang="en-US" smtClean="0"/>
              <a:t>11</a:t>
            </a:fld>
            <a:endParaRPr lang="en-US"/>
          </a:p>
        </p:txBody>
      </p:sp>
    </p:spTree>
    <p:extLst>
      <p:ext uri="{BB962C8B-B14F-4D97-AF65-F5344CB8AC3E}">
        <p14:creationId xmlns:p14="http://schemas.microsoft.com/office/powerpoint/2010/main" val="392519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8DC2-23B5-9C56-8DFD-980FE1652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45E72-F03D-4FEA-9BB5-67C417355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41608-C875-20B4-0B93-B40B11CAC5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88CEED-5BCA-B8F5-0CB9-311EE1E8841C}"/>
              </a:ext>
            </a:extLst>
          </p:cNvPr>
          <p:cNvSpPr>
            <a:spLocks noGrp="1"/>
          </p:cNvSpPr>
          <p:nvPr>
            <p:ph type="sldNum" sz="quarter" idx="5"/>
          </p:nvPr>
        </p:nvSpPr>
        <p:spPr/>
        <p:txBody>
          <a:bodyPr/>
          <a:lstStyle/>
          <a:p>
            <a:fld id="{ED64DC7E-EA65-DF4F-81AD-54ABB7DDE8A9}" type="slidenum">
              <a:rPr lang="en-US" smtClean="0"/>
              <a:t>20</a:t>
            </a:fld>
            <a:endParaRPr lang="en-US"/>
          </a:p>
        </p:txBody>
      </p:sp>
    </p:spTree>
    <p:extLst>
      <p:ext uri="{BB962C8B-B14F-4D97-AF65-F5344CB8AC3E}">
        <p14:creationId xmlns:p14="http://schemas.microsoft.com/office/powerpoint/2010/main" val="40396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3DF9-3646-4782-A721-71EB9F2F3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E7D3D-C0C6-AB2E-04F8-1BDFFA3C5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CB500-A08F-F412-B6FF-4CD7AA7983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89BBD3-E809-27B3-CEE5-1D9304ADB8AE}"/>
              </a:ext>
            </a:extLst>
          </p:cNvPr>
          <p:cNvSpPr>
            <a:spLocks noGrp="1"/>
          </p:cNvSpPr>
          <p:nvPr>
            <p:ph type="sldNum" sz="quarter" idx="5"/>
          </p:nvPr>
        </p:nvSpPr>
        <p:spPr/>
        <p:txBody>
          <a:bodyPr/>
          <a:lstStyle/>
          <a:p>
            <a:fld id="{ED64DC7E-EA65-DF4F-81AD-54ABB7DDE8A9}" type="slidenum">
              <a:rPr lang="en-US" smtClean="0"/>
              <a:t>21</a:t>
            </a:fld>
            <a:endParaRPr lang="en-US"/>
          </a:p>
        </p:txBody>
      </p:sp>
    </p:spTree>
    <p:extLst>
      <p:ext uri="{BB962C8B-B14F-4D97-AF65-F5344CB8AC3E}">
        <p14:creationId xmlns:p14="http://schemas.microsoft.com/office/powerpoint/2010/main" val="2951331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support.microsoft.com/en-us/office/video-import-a-chart-f03bf006-3d66-4fad-8adc-9e7919161b05" TargetMode="External"/><Relationship Id="rId7" Type="http://schemas.openxmlformats.org/officeDocument/2006/relationships/image" Target="../media/image11.emf"/><Relationship Id="rId2" Type="http://schemas.openxmlformats.org/officeDocument/2006/relationships/hyperlink" Target="https://support.microsoft.com/en-us/office/insert-and-update-excel-data-in-powerpoint-0690708a-5ce6-41b4-923f-11d57554138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s://support.microsoft.com/en-us/office/everything-you-need-to-know-to-write-effective-alt-text-df98f884-ca3d-456c-807b-1a1fa82f5dc2" TargetMode="External"/><Relationship Id="rId10" Type="http://schemas.openxmlformats.org/officeDocument/2006/relationships/image" Target="../media/image1.png"/><Relationship Id="rId4" Type="http://schemas.openxmlformats.org/officeDocument/2006/relationships/hyperlink" Target="https://support.microsoft.com/en-us/office/use-charts-and-graphs-in-your-presentation-c74616f1-a5b2-4a37-8695-fbcc043bf526" TargetMode="External"/><Relationship Id="rId9"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1AB738-2B32-1E5F-DC31-B1B1456C4782}"/>
              </a:ext>
              <a:ext uri="{C183D7F6-B498-43B3-948B-1728B52AA6E4}">
                <adec:decorative xmlns:adec="http://schemas.microsoft.com/office/drawing/2017/decorative" val="1"/>
              </a:ext>
            </a:extLst>
          </p:cNvPr>
          <p:cNvSpPr/>
          <p:nvPr userDrawn="1"/>
        </p:nvSpPr>
        <p:spPr>
          <a:xfrm>
            <a:off x="-1" y="0"/>
            <a:ext cx="800586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3F4E4-6875-4E2C-69E9-67E408867F76}"/>
              </a:ext>
            </a:extLst>
          </p:cNvPr>
          <p:cNvSpPr>
            <a:spLocks noGrp="1"/>
          </p:cNvSpPr>
          <p:nvPr>
            <p:ph type="ctrTitle"/>
          </p:nvPr>
        </p:nvSpPr>
        <p:spPr>
          <a:xfrm>
            <a:off x="860809" y="793603"/>
            <a:ext cx="6765890" cy="1793849"/>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DD9F05F-03D8-12EB-CA8F-AE3C59B3A37E}"/>
              </a:ext>
            </a:extLst>
          </p:cNvPr>
          <p:cNvSpPr>
            <a:spLocks noGrp="1"/>
          </p:cNvSpPr>
          <p:nvPr>
            <p:ph type="subTitle" idx="1" hasCustomPrompt="1"/>
          </p:nvPr>
        </p:nvSpPr>
        <p:spPr>
          <a:xfrm>
            <a:off x="860809" y="2933579"/>
            <a:ext cx="6765890" cy="437427"/>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 Learning Series</a:t>
            </a:r>
          </a:p>
        </p:txBody>
      </p:sp>
      <p:sp>
        <p:nvSpPr>
          <p:cNvPr id="7" name="Text Placeholder 5">
            <a:extLst>
              <a:ext uri="{FF2B5EF4-FFF2-40B4-BE49-F238E27FC236}">
                <a16:creationId xmlns:a16="http://schemas.microsoft.com/office/drawing/2014/main" id="{9238FC08-AA2C-75DF-C504-FFEE832C4F7F}"/>
              </a:ext>
            </a:extLst>
          </p:cNvPr>
          <p:cNvSpPr>
            <a:spLocks noGrp="1"/>
          </p:cNvSpPr>
          <p:nvPr>
            <p:ph type="body" sz="quarter" idx="11" hasCustomPrompt="1"/>
          </p:nvPr>
        </p:nvSpPr>
        <p:spPr>
          <a:xfrm>
            <a:off x="860425" y="4094926"/>
            <a:ext cx="5810250" cy="369708"/>
          </a:xfrm>
        </p:spPr>
        <p:txBody>
          <a:bodyPr>
            <a:normAutofit/>
          </a:bodyPr>
          <a:lstStyle>
            <a:lvl1pPr marL="0" indent="0">
              <a:buNone/>
              <a:defRPr sz="2000">
                <a:solidFill>
                  <a:schemeClr val="bg1"/>
                </a:solidFill>
              </a:defRPr>
            </a:lvl1pPr>
          </a:lstStyle>
          <a:p>
            <a:pPr lvl="0"/>
            <a:r>
              <a:rPr lang="en-US"/>
              <a:t>Presenter Name</a:t>
            </a:r>
          </a:p>
        </p:txBody>
      </p:sp>
      <p:sp>
        <p:nvSpPr>
          <p:cNvPr id="8" name="Text Placeholder 5">
            <a:extLst>
              <a:ext uri="{FF2B5EF4-FFF2-40B4-BE49-F238E27FC236}">
                <a16:creationId xmlns:a16="http://schemas.microsoft.com/office/drawing/2014/main" id="{770A61A1-BA72-E227-1532-DB05BC64777F}"/>
              </a:ext>
            </a:extLst>
          </p:cNvPr>
          <p:cNvSpPr>
            <a:spLocks noGrp="1"/>
          </p:cNvSpPr>
          <p:nvPr>
            <p:ph type="body" sz="quarter" idx="12" hasCustomPrompt="1"/>
          </p:nvPr>
        </p:nvSpPr>
        <p:spPr>
          <a:xfrm>
            <a:off x="860425" y="4688692"/>
            <a:ext cx="5810250" cy="369708"/>
          </a:xfrm>
        </p:spPr>
        <p:txBody>
          <a:bodyPr>
            <a:normAutofit/>
          </a:bodyPr>
          <a:lstStyle>
            <a:lvl1pPr marL="0" indent="0">
              <a:buNone/>
              <a:defRPr sz="2000">
                <a:solidFill>
                  <a:schemeClr val="bg1"/>
                </a:solidFill>
              </a:defRPr>
            </a:lvl1pPr>
          </a:lstStyle>
          <a:p>
            <a:pPr lvl="0"/>
            <a:r>
              <a:rPr lang="en-US"/>
              <a:t>Date</a:t>
            </a:r>
          </a:p>
        </p:txBody>
      </p:sp>
      <p:sp>
        <p:nvSpPr>
          <p:cNvPr id="4" name="Picture Placeholder 11">
            <a:extLst>
              <a:ext uri="{FF2B5EF4-FFF2-40B4-BE49-F238E27FC236}">
                <a16:creationId xmlns:a16="http://schemas.microsoft.com/office/drawing/2014/main" id="{A961780D-6278-0C77-ACA1-CF045A1D1898}"/>
              </a:ext>
            </a:extLst>
          </p:cNvPr>
          <p:cNvSpPr>
            <a:spLocks noGrp="1"/>
          </p:cNvSpPr>
          <p:nvPr>
            <p:ph type="pic" sz="quarter" idx="10"/>
          </p:nvPr>
        </p:nvSpPr>
        <p:spPr>
          <a:xfrm>
            <a:off x="8108950" y="0"/>
            <a:ext cx="4083050" cy="6858000"/>
          </a:xfrm>
        </p:spPr>
        <p:txBody>
          <a:bodyPr/>
          <a:lstStyle/>
          <a:p>
            <a:r>
              <a:rPr lang="en-US"/>
              <a:t>Click icon to add picture</a:t>
            </a:r>
          </a:p>
        </p:txBody>
      </p:sp>
    </p:spTree>
    <p:custDataLst>
      <p:tags r:id="rId1"/>
    </p:custDataLst>
    <p:extLst>
      <p:ext uri="{BB962C8B-B14F-4D97-AF65-F5344CB8AC3E}">
        <p14:creationId xmlns:p14="http://schemas.microsoft.com/office/powerpoint/2010/main" val="107091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17"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0" y="1526906"/>
            <a:ext cx="8600268"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a:solidFill>
                  <a:schemeClr val="accent1"/>
                </a:solidFill>
                <a:latin typeface="Franklin Gothic Book" panose="020B0503020102020204" pitchFamily="34" charset="0"/>
              </a:rPr>
              <a:t>Slide structure:</a:t>
            </a:r>
          </a:p>
          <a:p>
            <a:pPr marL="228600" marR="0" lvl="0" indent="-228600" algn="l" defTabSz="914400" rtl="0" eaLnBrk="1" fontAlgn="auto" latinLnBrk="0" hangingPunct="1">
              <a:lnSpc>
                <a:spcPct val="100000"/>
              </a:lnSpc>
              <a:spcBef>
                <a:spcPts val="1000"/>
              </a:spcBef>
              <a:spcAft>
                <a:spcPts val="600"/>
              </a:spcAft>
              <a:buClr>
                <a:schemeClr val="accent1"/>
              </a:buClr>
              <a:buSzTx/>
              <a:buFont typeface="Arial" panose="020B0604020202020204" pitchFamily="34" charset="0"/>
              <a:buChar char="•"/>
              <a:tabLst/>
              <a:defRPr/>
            </a:pPr>
            <a:r>
              <a:rPr lang="en-US" sz="2800" b="0" i="0">
                <a:latin typeface="Franklin Gothic Book" panose="020B0503020102020204" pitchFamily="34" charset="0"/>
              </a:rPr>
              <a:t>Include slide numbers for easy navigation.</a:t>
            </a:r>
          </a:p>
          <a:p>
            <a:r>
              <a:rPr lang="en-US" sz="2800" b="0" i="0">
                <a:latin typeface="Franklin Gothic Book" panose="020B0503020102020204" pitchFamily="34" charset="0"/>
              </a:rPr>
              <a:t>Use the 5-5-5 Rule:</a:t>
            </a:r>
          </a:p>
          <a:p>
            <a:pPr lvl="1"/>
            <a:r>
              <a:rPr lang="en-US" sz="2800" b="0" i="0">
                <a:solidFill>
                  <a:srgbClr val="000000"/>
                </a:solidFill>
                <a:effectLst/>
                <a:latin typeface="Franklin Gothic Book" panose="020B0503020102020204" pitchFamily="34" charset="0"/>
              </a:rPr>
              <a:t>5 words per line 	</a:t>
            </a:r>
          </a:p>
          <a:p>
            <a:pPr lvl="1"/>
            <a:r>
              <a:rPr lang="en-US" sz="2800" b="0" i="0">
                <a:solidFill>
                  <a:srgbClr val="000000"/>
                </a:solidFill>
                <a:effectLst/>
                <a:latin typeface="Franklin Gothic Book" panose="020B0503020102020204" pitchFamily="34" charset="0"/>
              </a:rPr>
              <a:t>5 lines per slide </a:t>
            </a:r>
          </a:p>
          <a:p>
            <a:pPr lvl="1"/>
            <a:r>
              <a:rPr lang="en-US" sz="2800" b="0" i="0">
                <a:solidFill>
                  <a:srgbClr val="000000"/>
                </a:solidFill>
                <a:effectLst/>
                <a:latin typeface="Franklin Gothic Book" panose="020B0503020102020204" pitchFamily="34" charset="0"/>
              </a:rPr>
              <a:t>5 text-heavy slides in a row </a:t>
            </a:r>
            <a:endParaRPr lang="en-US" sz="2800" b="0" i="0">
              <a:latin typeface="Franklin Gothic Book" panose="020B0503020102020204" pitchFamily="34" charset="0"/>
            </a:endParaRP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56472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19"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1" y="1526906"/>
            <a:ext cx="7162799"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Franklin Gothic Book" panose="020B0503020102020204" pitchFamily="34" charset="0"/>
              </a:rPr>
              <a:t>Layout and design:</a:t>
            </a:r>
          </a:p>
          <a:p>
            <a:r>
              <a:rPr lang="en-US">
                <a:latin typeface="Franklin Gothic Book" panose="020B0503020102020204" pitchFamily="34" charset="0"/>
              </a:rPr>
              <a:t>Give content room to breathe by leaving ample space around text and visuals.</a:t>
            </a:r>
          </a:p>
          <a:p>
            <a:r>
              <a:rPr lang="en-US">
                <a:latin typeface="Franklin Gothic Book" panose="020B0503020102020204" pitchFamily="34" charset="0"/>
              </a:rPr>
              <a:t>Maintain consistent margins on all slides </a:t>
            </a:r>
            <a:br>
              <a:rPr lang="en-US">
                <a:latin typeface="Franklin Gothic Book" panose="020B0503020102020204" pitchFamily="34" charset="0"/>
              </a:rPr>
            </a:br>
            <a:r>
              <a:rPr lang="en-US">
                <a:latin typeface="Franklin Gothic Book" panose="020B0503020102020204" pitchFamily="34" charset="0"/>
              </a:rPr>
              <a:t>to create a uniform appearance. </a:t>
            </a:r>
          </a:p>
          <a:p>
            <a:r>
              <a:rPr lang="en-US">
                <a:latin typeface="Franklin Gothic Book" panose="020B0503020102020204" pitchFamily="34" charset="0"/>
              </a:rPr>
              <a:t>Use bullet points instead of long paragraphs.</a:t>
            </a:r>
          </a:p>
          <a:p>
            <a:pPr marL="228600" marR="0" lvl="0" indent="-228600" algn="l" defTabSz="914400" rtl="0" eaLnBrk="1" fontAlgn="auto" latinLnBrk="0" hangingPunct="1">
              <a:lnSpc>
                <a:spcPct val="100000"/>
              </a:lnSpc>
              <a:spcBef>
                <a:spcPts val="1000"/>
              </a:spcBef>
              <a:spcAft>
                <a:spcPts val="600"/>
              </a:spcAft>
              <a:buClr>
                <a:schemeClr val="accent1"/>
              </a:buClr>
              <a:buSzTx/>
              <a:buFont typeface="Arial" panose="020B0604020202020204" pitchFamily="34" charset="0"/>
              <a:buChar char="•"/>
              <a:tabLst/>
              <a:defRPr/>
            </a:pPr>
            <a:r>
              <a:rPr lang="en-US" sz="2800" b="0" i="0">
                <a:latin typeface="Franklin Gothic Book" panose="020B0503020102020204" pitchFamily="34" charset="0"/>
              </a:rPr>
              <a:t>Decrease line length for better readability.</a:t>
            </a:r>
          </a:p>
          <a:p>
            <a:endParaRPr lang="en-US">
              <a:latin typeface="Franklin Gothic Book" panose="020B0503020102020204" pitchFamily="34" charset="0"/>
            </a:endParaRPr>
          </a:p>
        </p:txBody>
      </p:sp>
      <p:grpSp>
        <p:nvGrpSpPr>
          <p:cNvPr id="5" name="Group 4">
            <a:extLst>
              <a:ext uri="{FF2B5EF4-FFF2-40B4-BE49-F238E27FC236}">
                <a16:creationId xmlns:a16="http://schemas.microsoft.com/office/drawing/2014/main" id="{E0132DF4-BF48-3AE5-CF62-95EADA046B9A}"/>
              </a:ext>
            </a:extLst>
          </p:cNvPr>
          <p:cNvGrpSpPr/>
          <p:nvPr userDrawn="1"/>
        </p:nvGrpSpPr>
        <p:grpSpPr>
          <a:xfrm>
            <a:off x="7934040" y="1380329"/>
            <a:ext cx="3475177" cy="2004120"/>
            <a:chOff x="7934040" y="1380329"/>
            <a:chExt cx="3475177" cy="2004120"/>
          </a:xfrm>
        </p:grpSpPr>
        <p:sp>
          <p:nvSpPr>
            <p:cNvPr id="2" name="Rectangle 1">
              <a:extLst>
                <a:ext uri="{FF2B5EF4-FFF2-40B4-BE49-F238E27FC236}">
                  <a16:creationId xmlns:a16="http://schemas.microsoft.com/office/drawing/2014/main" id="{43981CDC-8930-5510-6B5E-8EA70C181D3E}"/>
                </a:ext>
              </a:extLst>
            </p:cNvPr>
            <p:cNvSpPr/>
            <p:nvPr userDrawn="1"/>
          </p:nvSpPr>
          <p:spPr>
            <a:xfrm>
              <a:off x="8138229" y="1526906"/>
              <a:ext cx="3270988" cy="185754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CC95CD-5C7A-8C73-88AB-D9AAB2BE7819}"/>
                </a:ext>
              </a:extLst>
            </p:cNvPr>
            <p:cNvSpPr txBox="1"/>
            <p:nvPr userDrawn="1"/>
          </p:nvSpPr>
          <p:spPr>
            <a:xfrm>
              <a:off x="8138229" y="1591131"/>
              <a:ext cx="3097726" cy="707886"/>
            </a:xfrm>
            <a:prstGeom prst="rect">
              <a:avLst/>
            </a:prstGeom>
            <a:noFill/>
          </p:spPr>
          <p:txBody>
            <a:bodyPr wrap="square" rtlCol="0">
              <a:spAutoFit/>
            </a:bodyPr>
            <a:lstStyle/>
            <a:p>
              <a:r>
                <a:rPr lang="en-US" sz="2000">
                  <a:latin typeface="Franklin Gothic Book" panose="020B0503020102020204" pitchFamily="34" charset="0"/>
                </a:rPr>
                <a:t>The Importance of White Space</a:t>
              </a:r>
            </a:p>
          </p:txBody>
        </p:sp>
        <p:pic>
          <p:nvPicPr>
            <p:cNvPr id="13" name="Picture 12">
              <a:extLst>
                <a:ext uri="{FF2B5EF4-FFF2-40B4-BE49-F238E27FC236}">
                  <a16:creationId xmlns:a16="http://schemas.microsoft.com/office/drawing/2014/main" id="{C699E0FA-3865-7EFB-34AC-867E64000FBB}"/>
                </a:ext>
              </a:extLst>
            </p:cNvPr>
            <p:cNvPicPr>
              <a:picLocks noChangeAspect="1"/>
            </p:cNvPicPr>
            <p:nvPr userDrawn="1"/>
          </p:nvPicPr>
          <p:blipFill>
            <a:blip r:embed="rId2"/>
            <a:stretch>
              <a:fillRect/>
            </a:stretch>
          </p:blipFill>
          <p:spPr>
            <a:xfrm>
              <a:off x="7934040" y="1380329"/>
              <a:ext cx="353868" cy="353868"/>
            </a:xfrm>
            <a:prstGeom prst="rect">
              <a:avLst/>
            </a:prstGeom>
          </p:spPr>
        </p:pic>
        <p:pic>
          <p:nvPicPr>
            <p:cNvPr id="17" name="Picture 16">
              <a:extLst>
                <a:ext uri="{FF2B5EF4-FFF2-40B4-BE49-F238E27FC236}">
                  <a16:creationId xmlns:a16="http://schemas.microsoft.com/office/drawing/2014/main" id="{F7EC8638-FF59-0D0E-9FD9-6F33DAE8756D}"/>
                </a:ext>
              </a:extLst>
            </p:cNvPr>
            <p:cNvPicPr>
              <a:picLocks noChangeAspect="1"/>
            </p:cNvPicPr>
            <p:nvPr userDrawn="1"/>
          </p:nvPicPr>
          <p:blipFill>
            <a:blip r:embed="rId3"/>
            <a:stretch>
              <a:fillRect/>
            </a:stretch>
          </p:blipFill>
          <p:spPr>
            <a:xfrm>
              <a:off x="8256073" y="2386171"/>
              <a:ext cx="3097726" cy="660400"/>
            </a:xfrm>
            <a:prstGeom prst="rect">
              <a:avLst/>
            </a:prstGeom>
          </p:spPr>
        </p:pic>
      </p:grpSp>
      <p:grpSp>
        <p:nvGrpSpPr>
          <p:cNvPr id="10" name="Group 9">
            <a:extLst>
              <a:ext uri="{FF2B5EF4-FFF2-40B4-BE49-F238E27FC236}">
                <a16:creationId xmlns:a16="http://schemas.microsoft.com/office/drawing/2014/main" id="{FDEDB061-DDF7-BB4B-4B49-3FFFFDB0B92B}"/>
              </a:ext>
            </a:extLst>
          </p:cNvPr>
          <p:cNvGrpSpPr/>
          <p:nvPr userDrawn="1"/>
        </p:nvGrpSpPr>
        <p:grpSpPr>
          <a:xfrm>
            <a:off x="7934040" y="3533968"/>
            <a:ext cx="3475177" cy="1984081"/>
            <a:chOff x="7934040" y="3533968"/>
            <a:chExt cx="3475177" cy="1984081"/>
          </a:xfrm>
        </p:grpSpPr>
        <p:sp>
          <p:nvSpPr>
            <p:cNvPr id="3" name="Rectangle 2">
              <a:extLst>
                <a:ext uri="{FF2B5EF4-FFF2-40B4-BE49-F238E27FC236}">
                  <a16:creationId xmlns:a16="http://schemas.microsoft.com/office/drawing/2014/main" id="{A56FD866-4A65-1518-4F92-344739A03281}"/>
                </a:ext>
              </a:extLst>
            </p:cNvPr>
            <p:cNvSpPr/>
            <p:nvPr userDrawn="1"/>
          </p:nvSpPr>
          <p:spPr>
            <a:xfrm>
              <a:off x="8138229" y="3660506"/>
              <a:ext cx="3270988" cy="185754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098A76-F727-2985-C815-F25B2B87FFE9}"/>
                </a:ext>
              </a:extLst>
            </p:cNvPr>
            <p:cNvSpPr txBox="1"/>
            <p:nvPr userDrawn="1"/>
          </p:nvSpPr>
          <p:spPr>
            <a:xfrm>
              <a:off x="8271164" y="3804788"/>
              <a:ext cx="2161309" cy="584775"/>
            </a:xfrm>
            <a:prstGeom prst="rect">
              <a:avLst/>
            </a:prstGeom>
            <a:noFill/>
          </p:spPr>
          <p:txBody>
            <a:bodyPr wrap="square" rtlCol="0">
              <a:spAutoFit/>
            </a:bodyPr>
            <a:lstStyle/>
            <a:p>
              <a:r>
                <a:rPr lang="en-US" sz="1600">
                  <a:latin typeface="Franklin Gothic Book" panose="020B0503020102020204" pitchFamily="34" charset="0"/>
                </a:rPr>
                <a:t>The Importance of White Space</a:t>
              </a:r>
            </a:p>
          </p:txBody>
        </p:sp>
        <p:pic>
          <p:nvPicPr>
            <p:cNvPr id="12" name="Picture 11">
              <a:extLst>
                <a:ext uri="{FF2B5EF4-FFF2-40B4-BE49-F238E27FC236}">
                  <a16:creationId xmlns:a16="http://schemas.microsoft.com/office/drawing/2014/main" id="{669FBC96-820D-957B-D0A1-1483247B10C6}"/>
                </a:ext>
              </a:extLst>
            </p:cNvPr>
            <p:cNvPicPr>
              <a:picLocks noChangeAspect="1"/>
            </p:cNvPicPr>
            <p:nvPr userDrawn="1"/>
          </p:nvPicPr>
          <p:blipFill>
            <a:blip r:embed="rId4"/>
            <a:stretch>
              <a:fillRect/>
            </a:stretch>
          </p:blipFill>
          <p:spPr>
            <a:xfrm>
              <a:off x="7934040" y="3533968"/>
              <a:ext cx="399790" cy="353868"/>
            </a:xfrm>
            <a:prstGeom prst="rect">
              <a:avLst/>
            </a:prstGeom>
          </p:spPr>
        </p:pic>
        <p:pic>
          <p:nvPicPr>
            <p:cNvPr id="20" name="Picture 19">
              <a:extLst>
                <a:ext uri="{FF2B5EF4-FFF2-40B4-BE49-F238E27FC236}">
                  <a16:creationId xmlns:a16="http://schemas.microsoft.com/office/drawing/2014/main" id="{A8BC4FF2-3F94-7E44-D876-4F1C174482F8}"/>
                </a:ext>
              </a:extLst>
            </p:cNvPr>
            <p:cNvPicPr>
              <a:picLocks noChangeAspect="1"/>
            </p:cNvPicPr>
            <p:nvPr userDrawn="1"/>
          </p:nvPicPr>
          <p:blipFill>
            <a:blip r:embed="rId5"/>
            <a:stretch>
              <a:fillRect/>
            </a:stretch>
          </p:blipFill>
          <p:spPr>
            <a:xfrm>
              <a:off x="8394369" y="4438492"/>
              <a:ext cx="2336800" cy="838200"/>
            </a:xfrm>
            <a:prstGeom prst="rect">
              <a:avLst/>
            </a:prstGeom>
          </p:spPr>
        </p:pic>
      </p:gr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93265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1" y="1511406"/>
            <a:ext cx="5650798" cy="39678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a:solidFill>
                  <a:schemeClr val="accent1"/>
                </a:solidFill>
                <a:latin typeface="Franklin Gothic Book" panose="020B0503020102020204" pitchFamily="34" charset="0"/>
              </a:rPr>
              <a:t>Add alt text for accessibility:</a:t>
            </a:r>
          </a:p>
          <a:p>
            <a:r>
              <a:rPr lang="en-US" sz="2800" b="0" i="0">
                <a:latin typeface="Franklin Gothic Book" panose="020B0503020102020204" pitchFamily="34" charset="0"/>
              </a:rPr>
              <a:t>Add descriptive alt text </a:t>
            </a:r>
            <a:br>
              <a:rPr lang="en-US" sz="2800" b="0" i="0">
                <a:latin typeface="Franklin Gothic Book" panose="020B0503020102020204" pitchFamily="34" charset="0"/>
              </a:rPr>
            </a:br>
            <a:r>
              <a:rPr lang="en-US" sz="2800" b="0" i="0">
                <a:latin typeface="Franklin Gothic Book" panose="020B0503020102020204" pitchFamily="34" charset="0"/>
              </a:rPr>
              <a:t>to images for screen reader users.</a:t>
            </a:r>
          </a:p>
          <a:p>
            <a:pPr marL="685800" marR="0" lvl="1" indent="-228600" algn="l" defTabSz="914400" rtl="0" eaLnBrk="1" fontAlgn="auto" latinLnBrk="0" hangingPunct="1">
              <a:lnSpc>
                <a:spcPct val="100000"/>
              </a:lnSpc>
              <a:spcBef>
                <a:spcPts val="1000"/>
              </a:spcBef>
              <a:spcAft>
                <a:spcPts val="600"/>
              </a:spcAft>
              <a:buClr>
                <a:schemeClr val="accent1"/>
              </a:buClr>
              <a:buSzTx/>
              <a:buFont typeface="Courier New" panose="02070309020205020404" pitchFamily="49" charset="0"/>
              <a:buChar char="o"/>
              <a:tabLst/>
              <a:defRPr/>
            </a:pPr>
            <a:r>
              <a:rPr lang="en-US" sz="2800" b="0" i="0">
                <a:latin typeface="Franklin Gothic Book" panose="020B0503020102020204" pitchFamily="34" charset="0"/>
              </a:rPr>
              <a:t>To add alt text, right click </a:t>
            </a:r>
            <a:br>
              <a:rPr lang="en-US" sz="2800" b="0" i="0">
                <a:latin typeface="Franklin Gothic Book" panose="020B0503020102020204" pitchFamily="34" charset="0"/>
              </a:rPr>
            </a:br>
            <a:r>
              <a:rPr lang="en-US" sz="2800" b="0" i="0">
                <a:latin typeface="Franklin Gothic Book" panose="020B0503020102020204" pitchFamily="34" charset="0"/>
              </a:rPr>
              <a:t>the image and select </a:t>
            </a:r>
            <a:br>
              <a:rPr lang="en-US" sz="2800" b="0" i="0">
                <a:latin typeface="Franklin Gothic Book" panose="020B0503020102020204" pitchFamily="34" charset="0"/>
              </a:rPr>
            </a:br>
            <a:r>
              <a:rPr lang="en-US" sz="2800" b="0" i="0">
                <a:latin typeface="Franklin Gothic Book" panose="020B0503020102020204" pitchFamily="34" charset="0"/>
              </a:rPr>
              <a:t>“View Alt Text.”</a:t>
            </a:r>
          </a:p>
          <a:p>
            <a:endParaRPr lang="en-US" sz="2800" b="0" i="0">
              <a:latin typeface="Franklin Gothic Book" panose="020B0503020102020204" pitchFamily="34" charset="0"/>
            </a:endParaRPr>
          </a:p>
        </p:txBody>
      </p:sp>
      <p:pic>
        <p:nvPicPr>
          <p:cNvPr id="14" name="Picture 13" descr="A person in a wheelchair holding a basketball&#10;&#10;Description automatically generated">
            <a:extLst>
              <a:ext uri="{FF2B5EF4-FFF2-40B4-BE49-F238E27FC236}">
                <a16:creationId xmlns:a16="http://schemas.microsoft.com/office/drawing/2014/main" id="{12E6A3D3-FF4A-9DAB-0D84-4CE7EAAE2637}"/>
              </a:ext>
            </a:extLst>
          </p:cNvPr>
          <p:cNvPicPr>
            <a:picLocks noChangeAspect="1"/>
          </p:cNvPicPr>
          <p:nvPr userDrawn="1"/>
        </p:nvPicPr>
        <p:blipFill>
          <a:blip r:embed="rId2"/>
          <a:stretch>
            <a:fillRect/>
          </a:stretch>
        </p:blipFill>
        <p:spPr>
          <a:xfrm>
            <a:off x="6487317" y="1327800"/>
            <a:ext cx="3493201" cy="2720739"/>
          </a:xfrm>
          <a:prstGeom prst="rect">
            <a:avLst/>
          </a:prstGeom>
        </p:spPr>
      </p:pic>
      <p:pic>
        <p:nvPicPr>
          <p:cNvPr id="13" name="Picture 12">
            <a:extLst>
              <a:ext uri="{FF2B5EF4-FFF2-40B4-BE49-F238E27FC236}">
                <a16:creationId xmlns:a16="http://schemas.microsoft.com/office/drawing/2014/main" id="{1EA263E4-AC43-EA21-0A46-C44EAF24B3BE}"/>
              </a:ext>
            </a:extLst>
          </p:cNvPr>
          <p:cNvPicPr>
            <a:picLocks noChangeAspect="1"/>
          </p:cNvPicPr>
          <p:nvPr userDrawn="1"/>
        </p:nvPicPr>
        <p:blipFill>
          <a:blip r:embed="rId3"/>
          <a:stretch>
            <a:fillRect/>
          </a:stretch>
        </p:blipFill>
        <p:spPr>
          <a:xfrm>
            <a:off x="9581598" y="1511406"/>
            <a:ext cx="2115984" cy="4271893"/>
          </a:xfrm>
          <a:prstGeom prst="rect">
            <a:avLst/>
          </a:prstGeom>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113173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0" y="1511406"/>
            <a:ext cx="5841274"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a:solidFill>
                  <a:schemeClr val="accent1"/>
                </a:solidFill>
                <a:latin typeface="Franklin Gothic Book" panose="020B0503020102020204" pitchFamily="34" charset="0"/>
              </a:rPr>
              <a:t>Writing alt text for accessibility</a:t>
            </a:r>
          </a:p>
          <a:p>
            <a:r>
              <a:rPr lang="en-US">
                <a:solidFill>
                  <a:schemeClr val="tx1"/>
                </a:solidFill>
                <a:effectLst/>
                <a:latin typeface="Franklin Gothic Book" panose="020B0503020102020204" pitchFamily="34" charset="0"/>
              </a:rPr>
              <a:t>Be concise.</a:t>
            </a:r>
          </a:p>
          <a:p>
            <a:r>
              <a:rPr lang="en-US">
                <a:solidFill>
                  <a:schemeClr val="tx1"/>
                </a:solidFill>
                <a:effectLst/>
                <a:latin typeface="Franklin Gothic Book" panose="020B0503020102020204" pitchFamily="34" charset="0"/>
              </a:rPr>
              <a:t>Describe the action or relevance.</a:t>
            </a:r>
          </a:p>
          <a:p>
            <a:r>
              <a:rPr lang="en-US">
                <a:solidFill>
                  <a:schemeClr val="tx1"/>
                </a:solidFill>
                <a:effectLst/>
                <a:latin typeface="Franklin Gothic Book" panose="020B0503020102020204" pitchFamily="34" charset="0"/>
              </a:rPr>
              <a:t>Use race, ethnicity, gender, or age detail with intention and care.</a:t>
            </a:r>
          </a:p>
          <a:p>
            <a:r>
              <a:rPr lang="en-US">
                <a:solidFill>
                  <a:schemeClr val="tx1"/>
                </a:solidFill>
                <a:effectLst/>
                <a:latin typeface="Franklin Gothic Book" panose="020B0503020102020204" pitchFamily="34" charset="0"/>
              </a:rPr>
              <a:t>Don’t forget punctuation.</a:t>
            </a:r>
          </a:p>
        </p:txBody>
      </p:sp>
      <p:pic>
        <p:nvPicPr>
          <p:cNvPr id="6" name="Picture 5" descr="A person in a wheelchair holding a basketball&#10;&#10;Description automatically generated">
            <a:extLst>
              <a:ext uri="{FF2B5EF4-FFF2-40B4-BE49-F238E27FC236}">
                <a16:creationId xmlns:a16="http://schemas.microsoft.com/office/drawing/2014/main" id="{F42EDFDC-17AB-B921-0CA1-DAC2CAC5C1FE}"/>
              </a:ext>
            </a:extLst>
          </p:cNvPr>
          <p:cNvPicPr>
            <a:picLocks noChangeAspect="1"/>
          </p:cNvPicPr>
          <p:nvPr userDrawn="1"/>
        </p:nvPicPr>
        <p:blipFill>
          <a:blip r:embed="rId2"/>
          <a:stretch>
            <a:fillRect/>
          </a:stretch>
        </p:blipFill>
        <p:spPr>
          <a:xfrm>
            <a:off x="6487317" y="1327800"/>
            <a:ext cx="3493201" cy="272073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958A0C25-9068-89EA-850D-A4780D808D56}"/>
              </a:ext>
            </a:extLst>
          </p:cNvPr>
          <p:cNvPicPr>
            <a:picLocks noChangeAspect="1"/>
          </p:cNvPicPr>
          <p:nvPr userDrawn="1"/>
        </p:nvPicPr>
        <p:blipFill rotWithShape="1">
          <a:blip r:embed="rId3"/>
          <a:srcRect l="68011" t="1626" r="511" b="65154"/>
          <a:stretch/>
        </p:blipFill>
        <p:spPr>
          <a:xfrm>
            <a:off x="9455981" y="3429000"/>
            <a:ext cx="2377440" cy="2534194"/>
          </a:xfrm>
          <a:prstGeom prst="rect">
            <a:avLst/>
          </a:prstGeom>
          <a:ln w="44450">
            <a:solidFill>
              <a:schemeClr val="bg1"/>
            </a:solidFill>
          </a:ln>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54969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1" y="1511406"/>
            <a:ext cx="5444836" cy="44988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0" i="0">
                <a:solidFill>
                  <a:schemeClr val="accent1"/>
                </a:solidFill>
                <a:latin typeface="Franklin Gothic Book" panose="020B0503020102020204" pitchFamily="34" charset="0"/>
              </a:rPr>
              <a:t>Accessibility for charts and graphs</a:t>
            </a:r>
          </a:p>
          <a:p>
            <a:pPr marL="228600" marR="0" lvl="0" indent="-228600" algn="l" defTabSz="914400" rtl="0" eaLnBrk="1" fontAlgn="auto" latinLnBrk="0" hangingPunct="1">
              <a:lnSpc>
                <a:spcPct val="100000"/>
              </a:lnSpc>
              <a:spcBef>
                <a:spcPts val="1000"/>
              </a:spcBef>
              <a:spcAft>
                <a:spcPts val="600"/>
              </a:spcAft>
              <a:buClr>
                <a:schemeClr val="accent1"/>
              </a:buClr>
              <a:buSzTx/>
              <a:buFont typeface="Arial" panose="020B0604020202020204" pitchFamily="34" charset="0"/>
              <a:buChar char="•"/>
              <a:tabLst/>
              <a:defRPr/>
            </a:pPr>
            <a:r>
              <a:rPr lang="en-US">
                <a:latin typeface="Franklin Gothic Book" panose="020B0503020102020204" pitchFamily="34" charset="0"/>
              </a:rPr>
              <a:t>Avoid overly complex charts.</a:t>
            </a:r>
            <a:endParaRPr lang="en-US" sz="2800" b="0" i="0">
              <a:latin typeface="Franklin Gothic Book" panose="020B0503020102020204" pitchFamily="34" charset="0"/>
            </a:endParaRPr>
          </a:p>
          <a:p>
            <a:r>
              <a:rPr lang="en-US" sz="2800" b="0" i="0">
                <a:latin typeface="Franklin Gothic Book" panose="020B0503020102020204" pitchFamily="34" charset="0"/>
              </a:rPr>
              <a:t>Avoid using screenshots.</a:t>
            </a:r>
          </a:p>
          <a:p>
            <a:pPr lvl="1"/>
            <a:r>
              <a:rPr lang="en-US" sz="2800" b="0" i="0">
                <a:latin typeface="Franklin Gothic Book" panose="020B0503020102020204" pitchFamily="34" charset="0"/>
                <a:hlinkClick r:id="rId2"/>
              </a:rPr>
              <a:t>Link</a:t>
            </a:r>
            <a:r>
              <a:rPr lang="en-US" sz="2800" b="0" i="0">
                <a:latin typeface="Franklin Gothic Book" panose="020B0503020102020204" pitchFamily="34" charset="0"/>
              </a:rPr>
              <a:t>, </a:t>
            </a:r>
            <a:r>
              <a:rPr lang="en-US" sz="2800" b="0" i="0">
                <a:latin typeface="Franklin Gothic Book" panose="020B0503020102020204" pitchFamily="34" charset="0"/>
                <a:hlinkClick r:id="rId3"/>
              </a:rPr>
              <a:t>embed</a:t>
            </a:r>
            <a:r>
              <a:rPr lang="en-US" sz="2800" b="0" i="0">
                <a:latin typeface="Franklin Gothic Book" panose="020B0503020102020204" pitchFamily="34" charset="0"/>
              </a:rPr>
              <a:t>, or </a:t>
            </a:r>
            <a:r>
              <a:rPr lang="en-US" sz="2800" b="0" i="0">
                <a:latin typeface="Franklin Gothic Book" panose="020B0503020102020204" pitchFamily="34" charset="0"/>
                <a:hlinkClick r:id="rId4"/>
              </a:rPr>
              <a:t>create</a:t>
            </a:r>
            <a:r>
              <a:rPr lang="en-US" sz="2800" b="0" i="0">
                <a:latin typeface="Franklin Gothic Book" panose="020B0503020102020204" pitchFamily="34" charset="0"/>
              </a:rPr>
              <a:t> </a:t>
            </a:r>
            <a:br>
              <a:rPr lang="en-US" sz="2800" b="0" i="0">
                <a:latin typeface="Franklin Gothic Book" panose="020B0503020102020204" pitchFamily="34" charset="0"/>
              </a:rPr>
            </a:br>
            <a:r>
              <a:rPr lang="en-US" sz="2800" b="0" i="0">
                <a:latin typeface="Franklin Gothic Book" panose="020B0503020102020204" pitchFamily="34" charset="0"/>
              </a:rPr>
              <a:t>them within PowerPoint.</a:t>
            </a:r>
          </a:p>
          <a:p>
            <a:pPr lvl="0"/>
            <a:r>
              <a:rPr lang="en-US" sz="2800" b="0" i="0">
                <a:latin typeface="Franklin Gothic Book" panose="020B0503020102020204" pitchFamily="34" charset="0"/>
              </a:rPr>
              <a:t>If you must use a screenshot, add alt text for accessibility compliance. For tips, visit </a:t>
            </a:r>
            <a:r>
              <a:rPr lang="en-US" sz="2800" b="0" i="0">
                <a:latin typeface="Franklin Gothic Book" panose="020B0503020102020204" pitchFamily="34" charset="0"/>
                <a:hlinkClick r:id="rId5"/>
              </a:rPr>
              <a:t>Microsoft Support on Alt Text</a:t>
            </a:r>
            <a:r>
              <a:rPr lang="en-US" sz="2800" b="0" i="0">
                <a:latin typeface="Franklin Gothic Book" panose="020B0503020102020204" pitchFamily="34" charset="0"/>
              </a:rPr>
              <a:t>.</a:t>
            </a:r>
          </a:p>
        </p:txBody>
      </p:sp>
      <p:pic>
        <p:nvPicPr>
          <p:cNvPr id="19" name="Picture 18" descr="A chart with different colored circles&#10;&#10;Description automatically generated">
            <a:extLst>
              <a:ext uri="{FF2B5EF4-FFF2-40B4-BE49-F238E27FC236}">
                <a16:creationId xmlns:a16="http://schemas.microsoft.com/office/drawing/2014/main" id="{094FDB66-1BE4-717A-C491-E098BA91D5C7}"/>
              </a:ext>
            </a:extLst>
          </p:cNvPr>
          <p:cNvPicPr>
            <a:picLocks noChangeAspect="1"/>
          </p:cNvPicPr>
          <p:nvPr userDrawn="1"/>
        </p:nvPicPr>
        <p:blipFill rotWithShape="1">
          <a:blip r:embed="rId6"/>
          <a:srcRect l="7227" t="10692" r="7422"/>
          <a:stretch/>
        </p:blipFill>
        <p:spPr>
          <a:xfrm>
            <a:off x="7631541" y="1272212"/>
            <a:ext cx="2897636" cy="2021320"/>
          </a:xfrm>
          <a:prstGeom prst="rect">
            <a:avLst/>
          </a:prstGeom>
        </p:spPr>
      </p:pic>
      <p:pic>
        <p:nvPicPr>
          <p:cNvPr id="21" name="Picture 20">
            <a:extLst>
              <a:ext uri="{FF2B5EF4-FFF2-40B4-BE49-F238E27FC236}">
                <a16:creationId xmlns:a16="http://schemas.microsoft.com/office/drawing/2014/main" id="{E40F87D4-F010-B732-FC52-362320A0EC29}"/>
              </a:ext>
            </a:extLst>
          </p:cNvPr>
          <p:cNvPicPr>
            <a:picLocks noChangeAspect="1"/>
          </p:cNvPicPr>
          <p:nvPr userDrawn="1"/>
        </p:nvPicPr>
        <p:blipFill>
          <a:blip r:embed="rId7"/>
          <a:stretch>
            <a:fillRect/>
          </a:stretch>
        </p:blipFill>
        <p:spPr>
          <a:xfrm>
            <a:off x="7932856" y="1289010"/>
            <a:ext cx="367148" cy="367148"/>
          </a:xfrm>
          <a:prstGeom prst="rect">
            <a:avLst/>
          </a:prstGeom>
        </p:spPr>
      </p:pic>
      <p:graphicFrame>
        <p:nvGraphicFramePr>
          <p:cNvPr id="22" name="Chart 21">
            <a:extLst>
              <a:ext uri="{FF2B5EF4-FFF2-40B4-BE49-F238E27FC236}">
                <a16:creationId xmlns:a16="http://schemas.microsoft.com/office/drawing/2014/main" id="{E4213587-9D00-A3A5-E276-459BE574D500}"/>
              </a:ext>
            </a:extLst>
          </p:cNvPr>
          <p:cNvGraphicFramePr/>
          <p:nvPr userDrawn="1">
            <p:extLst>
              <p:ext uri="{D42A27DB-BD31-4B8C-83A1-F6EECF244321}">
                <p14:modId xmlns:p14="http://schemas.microsoft.com/office/powerpoint/2010/main" val="2583549504"/>
              </p:ext>
            </p:extLst>
          </p:nvPr>
        </p:nvGraphicFramePr>
        <p:xfrm>
          <a:off x="7298267" y="3428999"/>
          <a:ext cx="3619502" cy="2413001"/>
        </p:xfrm>
        <a:graphic>
          <a:graphicData uri="http://schemas.openxmlformats.org/drawingml/2006/chart">
            <c:chart xmlns:c="http://schemas.openxmlformats.org/drawingml/2006/chart" xmlns:r="http://schemas.openxmlformats.org/officeDocument/2006/relationships" r:id="rId8"/>
          </a:graphicData>
        </a:graphic>
      </p:graphicFrame>
      <p:pic>
        <p:nvPicPr>
          <p:cNvPr id="20" name="Picture 19">
            <a:extLst>
              <a:ext uri="{FF2B5EF4-FFF2-40B4-BE49-F238E27FC236}">
                <a16:creationId xmlns:a16="http://schemas.microsoft.com/office/drawing/2014/main" id="{0720596D-67A8-96D1-F123-6FCBB1180862}"/>
              </a:ext>
            </a:extLst>
          </p:cNvPr>
          <p:cNvPicPr>
            <a:picLocks noChangeAspect="1"/>
          </p:cNvPicPr>
          <p:nvPr userDrawn="1"/>
        </p:nvPicPr>
        <p:blipFill>
          <a:blip r:embed="rId9"/>
          <a:stretch>
            <a:fillRect/>
          </a:stretch>
        </p:blipFill>
        <p:spPr>
          <a:xfrm>
            <a:off x="7959239" y="3812945"/>
            <a:ext cx="336050" cy="296921"/>
          </a:xfrm>
          <a:prstGeom prst="rect">
            <a:avLst/>
          </a:prstGeom>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59088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How to Choose a Slide Layout</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0" y="1511406"/>
            <a:ext cx="6236775"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a:latin typeface="Franklin Gothic Book" panose="020B0503020102020204" pitchFamily="34" charset="0"/>
              </a:rPr>
              <a:t>Select “New Slide” and chose a template appropriate for the content. </a:t>
            </a:r>
          </a:p>
          <a:p>
            <a:r>
              <a:rPr lang="en-US" b="0" i="0">
                <a:latin typeface="Franklin Gothic Book" panose="020B0503020102020204" pitchFamily="34" charset="0"/>
              </a:rPr>
              <a:t>All slide templates are named according to the features they offer.</a:t>
            </a:r>
          </a:p>
          <a:p>
            <a:pPr lvl="1"/>
            <a:r>
              <a:rPr lang="en-US" b="0" i="0">
                <a:latin typeface="Franklin Gothic Book" panose="020B0503020102020204" pitchFamily="34" charset="0"/>
              </a:rPr>
              <a:t>For example, the “White Cover” template is a white version of the presentation cover.</a:t>
            </a:r>
          </a:p>
        </p:txBody>
      </p:sp>
      <p:grpSp>
        <p:nvGrpSpPr>
          <p:cNvPr id="6" name="Group 5">
            <a:extLst>
              <a:ext uri="{FF2B5EF4-FFF2-40B4-BE49-F238E27FC236}">
                <a16:creationId xmlns:a16="http://schemas.microsoft.com/office/drawing/2014/main" id="{162B3899-F8A8-A3B1-8215-18AA3493EE67}"/>
              </a:ext>
            </a:extLst>
          </p:cNvPr>
          <p:cNvGrpSpPr/>
          <p:nvPr userDrawn="1"/>
        </p:nvGrpSpPr>
        <p:grpSpPr>
          <a:xfrm>
            <a:off x="7173623" y="1417320"/>
            <a:ext cx="2873954" cy="2204453"/>
            <a:chOff x="7173623" y="1417320"/>
            <a:chExt cx="2873954" cy="2204453"/>
          </a:xfrm>
        </p:grpSpPr>
        <p:pic>
          <p:nvPicPr>
            <p:cNvPr id="4" name="Picture 3">
              <a:extLst>
                <a:ext uri="{FF2B5EF4-FFF2-40B4-BE49-F238E27FC236}">
                  <a16:creationId xmlns:a16="http://schemas.microsoft.com/office/drawing/2014/main" id="{5EB58CCA-35D1-8E7D-646A-FA23BDDD3639}"/>
                </a:ext>
              </a:extLst>
            </p:cNvPr>
            <p:cNvPicPr>
              <a:picLocks noChangeAspect="1"/>
            </p:cNvPicPr>
            <p:nvPr userDrawn="1"/>
          </p:nvPicPr>
          <p:blipFill>
            <a:blip r:embed="rId2"/>
            <a:srcRect/>
            <a:stretch/>
          </p:blipFill>
          <p:spPr>
            <a:xfrm>
              <a:off x="7173623" y="1417320"/>
              <a:ext cx="2873954" cy="2204453"/>
            </a:xfrm>
            <a:prstGeom prst="rect">
              <a:avLst/>
            </a:prstGeom>
            <a:ln w="50800">
              <a:solidFill>
                <a:schemeClr val="bg1"/>
              </a:solidFill>
            </a:ln>
            <a:effectLst/>
          </p:spPr>
        </p:pic>
        <p:sp>
          <p:nvSpPr>
            <p:cNvPr id="3" name="Oval 2">
              <a:extLst>
                <a:ext uri="{FF2B5EF4-FFF2-40B4-BE49-F238E27FC236}">
                  <a16:creationId xmlns:a16="http://schemas.microsoft.com/office/drawing/2014/main" id="{0CCAFA4B-F76B-E46D-5971-51CA4075013C}"/>
                </a:ext>
              </a:extLst>
            </p:cNvPr>
            <p:cNvSpPr/>
            <p:nvPr userDrawn="1"/>
          </p:nvSpPr>
          <p:spPr>
            <a:xfrm>
              <a:off x="8172695" y="1796896"/>
              <a:ext cx="711201" cy="711201"/>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Placeholder 25">
            <a:extLst>
              <a:ext uri="{FF2B5EF4-FFF2-40B4-BE49-F238E27FC236}">
                <a16:creationId xmlns:a16="http://schemas.microsoft.com/office/drawing/2014/main" id="{B9CBE945-0BD6-AD4D-6D22-2E93A254D25B}"/>
              </a:ext>
            </a:extLst>
          </p:cNvPr>
          <p:cNvPicPr>
            <a:picLocks noChangeAspect="1"/>
          </p:cNvPicPr>
          <p:nvPr userDrawn="1"/>
        </p:nvPicPr>
        <p:blipFill rotWithShape="1">
          <a:blip r:embed="rId3"/>
          <a:srcRect l="11407" r="11407" b="6553"/>
          <a:stretch/>
        </p:blipFill>
        <p:spPr>
          <a:xfrm>
            <a:off x="7845442" y="2921087"/>
            <a:ext cx="3858768" cy="3332480"/>
          </a:xfrm>
          <a:prstGeom prst="rect">
            <a:avLst/>
          </a:prstGeom>
          <a:ln w="47625">
            <a:solidFill>
              <a:schemeClr val="bg1"/>
            </a:solidFill>
          </a:ln>
          <a:effectLst>
            <a:outerShdw blurRad="50800" dist="38100" dir="13500000" algn="br" rotWithShape="0">
              <a:prstClr val="black">
                <a:alpha val="40000"/>
              </a:prstClr>
            </a:outerShdw>
          </a:effectLst>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29470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8" name="Picture 7">
            <a:extLst>
              <a:ext uri="{FF2B5EF4-FFF2-40B4-BE49-F238E27FC236}">
                <a16:creationId xmlns:a16="http://schemas.microsoft.com/office/drawing/2014/main" id="{F31E8BC4-554F-F975-6D86-B549215A10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60810" y="5739100"/>
            <a:ext cx="1922584" cy="489677"/>
          </a:xfrm>
          <a:prstGeom prst="rect">
            <a:avLst/>
          </a:prstGeom>
        </p:spPr>
      </p:pic>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273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C52B0AC-807E-D5BC-122A-DAC44F8C6FE5}"/>
              </a:ext>
            </a:extLst>
          </p:cNvPr>
          <p:cNvPicPr>
            <a:picLocks noChangeAspect="1"/>
          </p:cNvPicPr>
          <p:nvPr userDrawn="1"/>
        </p:nvPicPr>
        <p:blipFill>
          <a:blip r:embed="rId2"/>
          <a:stretch>
            <a:fillRect/>
          </a:stretch>
        </p:blipFill>
        <p:spPr>
          <a:xfrm>
            <a:off x="4066185" y="5398078"/>
            <a:ext cx="2605041" cy="1404581"/>
          </a:xfrm>
          <a:prstGeom prst="rect">
            <a:avLst/>
          </a:prstGeom>
        </p:spPr>
      </p:pic>
      <p:pic>
        <p:nvPicPr>
          <p:cNvPr id="4" name="Picture 3">
            <a:extLst>
              <a:ext uri="{FF2B5EF4-FFF2-40B4-BE49-F238E27FC236}">
                <a16:creationId xmlns:a16="http://schemas.microsoft.com/office/drawing/2014/main" id="{C99F4D78-87B5-1780-ACD5-F31280310FE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0809" y="5558262"/>
            <a:ext cx="2632598" cy="670516"/>
          </a:xfrm>
          <a:prstGeom prst="rect">
            <a:avLst/>
          </a:prstGeom>
        </p:spPr>
      </p:pic>
    </p:spTree>
    <p:extLst>
      <p:ext uri="{BB962C8B-B14F-4D97-AF65-F5344CB8AC3E}">
        <p14:creationId xmlns:p14="http://schemas.microsoft.com/office/powerpoint/2010/main" val="176073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C52B0AC-807E-D5BC-122A-DAC44F8C6FE5}"/>
              </a:ext>
            </a:extLst>
          </p:cNvPr>
          <p:cNvPicPr>
            <a:picLocks noChangeAspect="1"/>
          </p:cNvPicPr>
          <p:nvPr userDrawn="1"/>
        </p:nvPicPr>
        <p:blipFill>
          <a:blip r:embed="rId2"/>
          <a:stretch>
            <a:fillRect/>
          </a:stretch>
        </p:blipFill>
        <p:spPr>
          <a:xfrm>
            <a:off x="885670" y="5398078"/>
            <a:ext cx="2605041" cy="1404581"/>
          </a:xfrm>
          <a:prstGeom prst="rect">
            <a:avLst/>
          </a:prstGeom>
        </p:spPr>
      </p:pic>
    </p:spTree>
    <p:extLst>
      <p:ext uri="{BB962C8B-B14F-4D97-AF65-F5344CB8AC3E}">
        <p14:creationId xmlns:p14="http://schemas.microsoft.com/office/powerpoint/2010/main" val="81100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Questions?</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3F8AED76-423E-27A6-807D-4C29E2D26B09}"/>
              </a:ext>
            </a:extLst>
          </p:cNvPr>
          <p:cNvPicPr>
            <a:picLocks noChangeAspect="1"/>
          </p:cNvPicPr>
          <p:nvPr userDrawn="1"/>
        </p:nvPicPr>
        <p:blipFill>
          <a:blip r:embed="rId2"/>
          <a:stretch>
            <a:fillRect/>
          </a:stretch>
        </p:blipFill>
        <p:spPr>
          <a:xfrm>
            <a:off x="4066185" y="5398078"/>
            <a:ext cx="2605041" cy="1404581"/>
          </a:xfrm>
          <a:prstGeom prst="rect">
            <a:avLst/>
          </a:prstGeom>
        </p:spPr>
      </p:pic>
      <p:pic>
        <p:nvPicPr>
          <p:cNvPr id="5" name="Picture 4">
            <a:extLst>
              <a:ext uri="{FF2B5EF4-FFF2-40B4-BE49-F238E27FC236}">
                <a16:creationId xmlns:a16="http://schemas.microsoft.com/office/drawing/2014/main" id="{72227886-807D-A517-F899-4707546C01F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0809" y="5558262"/>
            <a:ext cx="2632598" cy="670516"/>
          </a:xfrm>
          <a:prstGeom prst="rect">
            <a:avLst/>
          </a:prstGeom>
        </p:spPr>
      </p:pic>
    </p:spTree>
    <p:extLst>
      <p:ext uri="{BB962C8B-B14F-4D97-AF65-F5344CB8AC3E}">
        <p14:creationId xmlns:p14="http://schemas.microsoft.com/office/powerpoint/2010/main" val="269789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normAutofit/>
          </a:bodyPr>
          <a:lstStyle>
            <a:lvl1pPr>
              <a:defRPr lang="en-US" sz="44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838200" y="1523731"/>
            <a:ext cx="8910234" cy="4202893"/>
          </a:xfrm>
        </p:spPr>
        <p:txBody>
          <a:bodyPr tIns="0">
            <a:noAutofit/>
          </a:bodyPr>
          <a:lstStyle>
            <a:lvl1pPr marL="0" indent="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None/>
              <a:tabLst/>
              <a:defRPr lang="en-US" sz="2800" b="1" kern="1200" dirty="0">
                <a:solidFill>
                  <a:schemeClr val="accent1"/>
                </a:solidFill>
                <a:latin typeface="Franklin Gothic Book" panose="020B0503020102020204" pitchFamily="34" charset="0"/>
                <a:ea typeface="+mn-ea"/>
                <a:cs typeface="+mn-cs"/>
              </a:defRPr>
            </a:lvl1pPr>
            <a:lvl2pPr marL="685800" indent="-228600">
              <a:lnSpc>
                <a:spcPct val="100000"/>
              </a:lnSpc>
              <a:spcAft>
                <a:spcPts val="600"/>
              </a:spcAft>
              <a:buClr>
                <a:schemeClr val="accent1"/>
              </a:buClr>
              <a:buFont typeface="Wingdings" panose="05000000000000000000" pitchFamily="2" charset="2"/>
              <a:buChar char="§"/>
              <a:defRPr lang="en-US" sz="2800" b="0" i="0" kern="1200" dirty="0">
                <a:solidFill>
                  <a:schemeClr val="tx1"/>
                </a:solidFill>
                <a:latin typeface="Franklin Gothic Book" panose="020B0503020102020204" pitchFamily="34" charset="0"/>
                <a:ea typeface="+mn-ea"/>
                <a:cs typeface="+mn-cs"/>
              </a:defRPr>
            </a:lvl2pPr>
            <a:lvl3pPr marL="1143000" indent="-228600">
              <a:lnSpc>
                <a:spcPct val="100000"/>
              </a:lnSpc>
              <a:spcAft>
                <a:spcPts val="600"/>
              </a:spcAft>
              <a:buClr>
                <a:schemeClr val="accent1"/>
              </a:buClr>
              <a:buFont typeface="Courier New" panose="02070309020205020404" pitchFamily="49" charset="0"/>
              <a:buChar char="o"/>
              <a:defRPr/>
            </a:lvl3pPr>
            <a:lvl4pPr marL="1600200" indent="-228600">
              <a:lnSpc>
                <a:spcPct val="100000"/>
              </a:lnSpc>
              <a:spcAft>
                <a:spcPts val="600"/>
              </a:spcAft>
              <a:buClr>
                <a:schemeClr val="accent1"/>
              </a:buClr>
              <a:buFont typeface="Courier New" panose="02070309020205020404" pitchFamily="49" charset="0"/>
              <a:buChar char="o"/>
              <a:defRPr/>
            </a:lvl4pPr>
            <a:lvl5pPr>
              <a:lnSpc>
                <a:spcPct val="100000"/>
              </a:lnSpc>
              <a:spcAft>
                <a:spcPts val="600"/>
              </a:spcAft>
              <a:buClr>
                <a:schemeClr val="accent1"/>
              </a:buClr>
              <a:defRPr/>
            </a:lvl5pPr>
          </a:lstStyle>
          <a:p>
            <a:pPr marL="0" marR="0" lvl="0" indent="0" algn="l" defTabSz="914400" rtl="0" eaLnBrk="1" fontAlgn="auto" latinLnBrk="0" hangingPunct="1">
              <a:lnSpc>
                <a:spcPct val="150000"/>
              </a:lnSpc>
              <a:spcBef>
                <a:spcPts val="100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49519" y="6283085"/>
            <a:ext cx="1580732" cy="438390"/>
          </a:xfrm>
          <a:prstGeom prst="rect">
            <a:avLst/>
          </a:prstGeom>
        </p:spPr>
      </p:pic>
      <p:pic>
        <p:nvPicPr>
          <p:cNvPr id="10" name="Picture 9" descr="Logo&#10;&#10;AI-generated content may be incorrect.">
            <a:extLst>
              <a:ext uri="{FF2B5EF4-FFF2-40B4-BE49-F238E27FC236}">
                <a16:creationId xmlns:a16="http://schemas.microsoft.com/office/drawing/2014/main" id="{CEB3F374-8221-D86A-86F3-C1773BF78BFF}"/>
              </a:ext>
            </a:extLst>
          </p:cNvPr>
          <p:cNvPicPr>
            <a:picLocks noChangeAspect="1"/>
          </p:cNvPicPr>
          <p:nvPr userDrawn="1"/>
        </p:nvPicPr>
        <p:blipFill>
          <a:blip r:embed="rId4"/>
          <a:stretch>
            <a:fillRect/>
          </a:stretch>
        </p:blipFill>
        <p:spPr>
          <a:xfrm>
            <a:off x="2323935" y="6219659"/>
            <a:ext cx="1349116" cy="685800"/>
          </a:xfrm>
          <a:prstGeom prst="rect">
            <a:avLst/>
          </a:prstGeom>
        </p:spPr>
      </p:pic>
    </p:spTree>
    <p:custDataLst>
      <p:tags r:id="rId1"/>
    </p:custDataLst>
    <p:extLst>
      <p:ext uri="{BB962C8B-B14F-4D97-AF65-F5344CB8AC3E}">
        <p14:creationId xmlns:p14="http://schemas.microsoft.com/office/powerpoint/2010/main" val="111046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a:pPr>
                <a:defRPr/>
              </a:pPr>
              <a:t>4/23/2026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609600" y="304801"/>
            <a:ext cx="87376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4824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600201"/>
            <a:ext cx="10972800" cy="4525963"/>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a:pPr>
                <a:defRPr/>
              </a:pPr>
              <a:t>4/23/2026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7/16/12</a:t>
            </a:r>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609600" y="304801"/>
            <a:ext cx="87376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738820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599" y="128588"/>
            <a:ext cx="10972799" cy="1014412"/>
          </a:xfrm>
        </p:spPr>
        <p:txBody>
          <a:bodyPr/>
          <a:lstStyle>
            <a:lvl1pPr>
              <a:defRPr sz="2800"/>
            </a:lvl1pPr>
          </a:lstStyle>
          <a:p>
            <a:r>
              <a:rPr lang="en-US"/>
              <a:t>Click to edit Master title style</a:t>
            </a:r>
          </a:p>
        </p:txBody>
      </p:sp>
      <p:sp>
        <p:nvSpPr>
          <p:cNvPr id="3" name="Content Placeholder 2"/>
          <p:cNvSpPr>
            <a:spLocks noGrp="1" noChangeArrowheads="1"/>
          </p:cNvSpPr>
          <p:nvPr>
            <p:ph idx="1"/>
          </p:nvPr>
        </p:nvSpPr>
        <p:spPr bwMode="auto">
          <a:xfrm>
            <a:off x="609600" y="1598613"/>
            <a:ext cx="109728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5" name="Slide Number Placeholder 4"/>
          <p:cNvSpPr>
            <a:spLocks noGrp="1"/>
          </p:cNvSpPr>
          <p:nvPr>
            <p:ph type="sldNum" sz="quarter" idx="10"/>
          </p:nvPr>
        </p:nvSpPr>
        <p:spPr/>
        <p:txBody>
          <a:bodyPr/>
          <a:lstStyle/>
          <a:p>
            <a:fld id="{254B5E65-296D-440E-9811-9528B653460B}" type="slidenum">
              <a:rPr lang="en-US" smtClean="0"/>
              <a:pPr/>
              <a:t>‹#›</a:t>
            </a:fld>
            <a:endParaRPr lang="en-US"/>
          </a:p>
        </p:txBody>
      </p:sp>
      <p:pic>
        <p:nvPicPr>
          <p:cNvPr id="6" name="Picture 5">
            <a:extLst>
              <a:ext uri="{FF2B5EF4-FFF2-40B4-BE49-F238E27FC236}">
                <a16:creationId xmlns:a16="http://schemas.microsoft.com/office/drawing/2014/main" id="{93A85B84-FA9A-440E-B3AA-3340B0BBBBE5}"/>
              </a:ext>
            </a:extLst>
          </p:cNvPr>
          <p:cNvPicPr>
            <a:picLocks noChangeAspect="1"/>
          </p:cNvPicPr>
          <p:nvPr userDrawn="1"/>
        </p:nvPicPr>
        <p:blipFill>
          <a:blip r:embed="rId2"/>
          <a:srcRect/>
          <a:stretch/>
        </p:blipFill>
        <p:spPr>
          <a:xfrm>
            <a:off x="9863215" y="6217921"/>
            <a:ext cx="1379304" cy="516255"/>
          </a:xfrm>
          <a:prstGeom prst="rect">
            <a:avLst/>
          </a:prstGeom>
        </p:spPr>
      </p:pic>
      <p:sp>
        <p:nvSpPr>
          <p:cNvPr id="4" name="Rectangle 3">
            <a:extLst>
              <a:ext uri="{FF2B5EF4-FFF2-40B4-BE49-F238E27FC236}">
                <a16:creationId xmlns:a16="http://schemas.microsoft.com/office/drawing/2014/main" id="{2433D534-862A-4B7B-8112-6574AD81164A}"/>
              </a:ext>
            </a:extLst>
          </p:cNvPr>
          <p:cNvSpPr/>
          <p:nvPr userDrawn="1"/>
        </p:nvSpPr>
        <p:spPr bwMode="auto">
          <a:xfrm>
            <a:off x="609601" y="0"/>
            <a:ext cx="1806633" cy="288788"/>
          </a:xfrm>
          <a:prstGeom prst="rect">
            <a:avLst/>
          </a:prstGeom>
          <a:solidFill>
            <a:srgbClr val="E0ECF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Massachusetts health Connector">
            <a:extLst>
              <a:ext uri="{FF2B5EF4-FFF2-40B4-BE49-F238E27FC236}">
                <a16:creationId xmlns:a16="http://schemas.microsoft.com/office/drawing/2014/main" id="{14D0E134-C01E-42DE-860C-534023F61FD5}"/>
              </a:ext>
            </a:extLst>
          </p:cNvPr>
          <p:cNvPicPr>
            <a:picLocks noChangeAspect="1"/>
          </p:cNvPicPr>
          <p:nvPr userDrawn="1"/>
        </p:nvPicPr>
        <p:blipFill>
          <a:blip r:embed="rId3"/>
          <a:stretch>
            <a:fillRect/>
          </a:stretch>
        </p:blipFill>
        <p:spPr>
          <a:xfrm>
            <a:off x="517221" y="6159731"/>
            <a:ext cx="1974457" cy="646634"/>
          </a:xfrm>
          <a:prstGeom prst="rect">
            <a:avLst/>
          </a:prstGeom>
        </p:spPr>
      </p:pic>
    </p:spTree>
    <p:extLst>
      <p:ext uri="{BB962C8B-B14F-4D97-AF65-F5344CB8AC3E}">
        <p14:creationId xmlns:p14="http://schemas.microsoft.com/office/powerpoint/2010/main" val="33322095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itle 1">
            <a:extLst>
              <a:ext uri="{FF2B5EF4-FFF2-40B4-BE49-F238E27FC236}">
                <a16:creationId xmlns:a16="http://schemas.microsoft.com/office/drawing/2014/main" id="{6E2DFBA2-CD78-74D9-B815-1CB816E96621}"/>
              </a:ext>
            </a:extLst>
          </p:cNvPr>
          <p:cNvSpPr>
            <a:spLocks noGrp="1"/>
          </p:cNvSpPr>
          <p:nvPr>
            <p:ph type="title" hasCustomPrompt="1"/>
          </p:nvPr>
        </p:nvSpPr>
        <p:spPr>
          <a:xfrm>
            <a:off x="831851" y="1327902"/>
            <a:ext cx="6008336"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cxnSp>
        <p:nvCxnSpPr>
          <p:cNvPr id="4" name="Straight Connector 3">
            <a:extLst>
              <a:ext uri="{FF2B5EF4-FFF2-40B4-BE49-F238E27FC236}">
                <a16:creationId xmlns:a16="http://schemas.microsoft.com/office/drawing/2014/main" id="{36A47BF3-A50B-65E0-1A8F-350E88CD9CE9}"/>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059DABA-C0A0-800A-E78F-5681E9C1AE7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60810" y="5739100"/>
            <a:ext cx="1922584" cy="489677"/>
          </a:xfrm>
          <a:prstGeom prst="rect">
            <a:avLst/>
          </a:prstGeom>
        </p:spPr>
      </p:pic>
    </p:spTree>
    <p:extLst>
      <p:ext uri="{BB962C8B-B14F-4D97-AF65-F5344CB8AC3E}">
        <p14:creationId xmlns:p14="http://schemas.microsoft.com/office/powerpoint/2010/main" val="3202327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Sing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10363200" cy="822960"/>
          </a:xfrm>
        </p:spPr>
        <p:txBody>
          <a:bodyPr/>
          <a:lstStyle/>
          <a:p>
            <a:r>
              <a:rPr lang="en-US"/>
              <a:t>Click to edit Master title style</a:t>
            </a:r>
          </a:p>
        </p:txBody>
      </p:sp>
      <p:sp>
        <p:nvSpPr>
          <p:cNvPr id="3" name="Content Placeholder 2"/>
          <p:cNvSpPr>
            <a:spLocks noGrp="1"/>
          </p:cNvSpPr>
          <p:nvPr>
            <p:ph idx="1"/>
          </p:nvPr>
        </p:nvSpPr>
        <p:spPr>
          <a:xfrm>
            <a:off x="914400" y="1371600"/>
            <a:ext cx="103632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8490857" y="6400800"/>
            <a:ext cx="2786743"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3400759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Gri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60852-00E9-3F20-EC61-6EEA0C2E6920}"/>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4A65DE35-BAC3-3B6C-3019-B3E6773A39E4}"/>
              </a:ext>
            </a:extLst>
          </p:cNvPr>
          <p:cNvSpPr>
            <a:spLocks noGrp="1"/>
          </p:cNvSpPr>
          <p:nvPr>
            <p:ph type="pic" sz="quarter" idx="13"/>
          </p:nvPr>
        </p:nvSpPr>
        <p:spPr>
          <a:xfrm>
            <a:off x="838200" y="1519157"/>
            <a:ext cx="3253740" cy="1981689"/>
          </a:xfrm>
        </p:spPr>
        <p:txBody>
          <a:bodyPr/>
          <a:lstStyle/>
          <a:p>
            <a:endParaRPr lang="en-US"/>
          </a:p>
        </p:txBody>
      </p:sp>
      <p:sp>
        <p:nvSpPr>
          <p:cNvPr id="2" name="Picture Placeholder 4">
            <a:extLst>
              <a:ext uri="{FF2B5EF4-FFF2-40B4-BE49-F238E27FC236}">
                <a16:creationId xmlns:a16="http://schemas.microsoft.com/office/drawing/2014/main" id="{5904005F-FD3D-8C62-8F2A-307917A29492}"/>
              </a:ext>
            </a:extLst>
          </p:cNvPr>
          <p:cNvSpPr>
            <a:spLocks noGrp="1"/>
          </p:cNvSpPr>
          <p:nvPr>
            <p:ph type="pic" sz="quarter" idx="14"/>
          </p:nvPr>
        </p:nvSpPr>
        <p:spPr>
          <a:xfrm>
            <a:off x="4469130" y="1519157"/>
            <a:ext cx="3253740" cy="1981689"/>
          </a:xfrm>
        </p:spPr>
        <p:txBody>
          <a:bodyPr/>
          <a:lstStyle/>
          <a:p>
            <a:endParaRPr lang="en-US"/>
          </a:p>
        </p:txBody>
      </p:sp>
      <p:sp>
        <p:nvSpPr>
          <p:cNvPr id="3" name="Picture Placeholder 4">
            <a:extLst>
              <a:ext uri="{FF2B5EF4-FFF2-40B4-BE49-F238E27FC236}">
                <a16:creationId xmlns:a16="http://schemas.microsoft.com/office/drawing/2014/main" id="{D2BBADB2-F30C-AB52-1DC3-DAA7EA673952}"/>
              </a:ext>
            </a:extLst>
          </p:cNvPr>
          <p:cNvSpPr>
            <a:spLocks noGrp="1"/>
          </p:cNvSpPr>
          <p:nvPr>
            <p:ph type="pic" sz="quarter" idx="15"/>
          </p:nvPr>
        </p:nvSpPr>
        <p:spPr>
          <a:xfrm>
            <a:off x="8100062" y="1519157"/>
            <a:ext cx="3253740" cy="1981689"/>
          </a:xfrm>
        </p:spPr>
        <p:txBody>
          <a:bodyPr/>
          <a:lstStyle/>
          <a:p>
            <a:endParaRPr lang="en-US"/>
          </a:p>
        </p:txBody>
      </p:sp>
      <p:sp>
        <p:nvSpPr>
          <p:cNvPr id="6" name="Picture Placeholder 4">
            <a:extLst>
              <a:ext uri="{FF2B5EF4-FFF2-40B4-BE49-F238E27FC236}">
                <a16:creationId xmlns:a16="http://schemas.microsoft.com/office/drawing/2014/main" id="{25AC5AAF-E686-9D81-939A-DC6D81C8D7AF}"/>
              </a:ext>
            </a:extLst>
          </p:cNvPr>
          <p:cNvSpPr>
            <a:spLocks noGrp="1"/>
          </p:cNvSpPr>
          <p:nvPr>
            <p:ph type="pic" sz="quarter" idx="16"/>
          </p:nvPr>
        </p:nvSpPr>
        <p:spPr>
          <a:xfrm>
            <a:off x="838200" y="3774677"/>
            <a:ext cx="3253740" cy="1981689"/>
          </a:xfrm>
        </p:spPr>
        <p:txBody>
          <a:bodyPr/>
          <a:lstStyle/>
          <a:p>
            <a:endParaRPr lang="en-US"/>
          </a:p>
        </p:txBody>
      </p:sp>
      <p:sp>
        <p:nvSpPr>
          <p:cNvPr id="11" name="Picture Placeholder 4">
            <a:extLst>
              <a:ext uri="{FF2B5EF4-FFF2-40B4-BE49-F238E27FC236}">
                <a16:creationId xmlns:a16="http://schemas.microsoft.com/office/drawing/2014/main" id="{DC0FB397-B608-37A9-9A4D-F00CF2C6EA9D}"/>
              </a:ext>
            </a:extLst>
          </p:cNvPr>
          <p:cNvSpPr>
            <a:spLocks noGrp="1"/>
          </p:cNvSpPr>
          <p:nvPr>
            <p:ph type="pic" sz="quarter" idx="17"/>
          </p:nvPr>
        </p:nvSpPr>
        <p:spPr>
          <a:xfrm>
            <a:off x="4469130" y="3774677"/>
            <a:ext cx="3253740" cy="1981689"/>
          </a:xfrm>
        </p:spPr>
        <p:txBody>
          <a:bodyPr/>
          <a:lstStyle/>
          <a:p>
            <a:endParaRPr lang="en-US"/>
          </a:p>
        </p:txBody>
      </p:sp>
      <p:sp>
        <p:nvSpPr>
          <p:cNvPr id="12" name="Picture Placeholder 4">
            <a:extLst>
              <a:ext uri="{FF2B5EF4-FFF2-40B4-BE49-F238E27FC236}">
                <a16:creationId xmlns:a16="http://schemas.microsoft.com/office/drawing/2014/main" id="{2A4A6AC3-D90E-5D1D-4ACC-5D97F4FEE7D6}"/>
              </a:ext>
            </a:extLst>
          </p:cNvPr>
          <p:cNvSpPr>
            <a:spLocks noGrp="1"/>
          </p:cNvSpPr>
          <p:nvPr>
            <p:ph type="pic" sz="quarter" idx="18"/>
          </p:nvPr>
        </p:nvSpPr>
        <p:spPr>
          <a:xfrm>
            <a:off x="8100062" y="3774677"/>
            <a:ext cx="3253740" cy="1981689"/>
          </a:xfrm>
        </p:spPr>
        <p:txBody>
          <a:bodyPr/>
          <a:lstStyle/>
          <a:p>
            <a:endParaRPr lang="en-US"/>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42537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6393"/>
                </a:solidFill>
                <a:latin typeface="Rockwell"/>
                <a:cs typeface="Rockwel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4/23/2026</a:t>
            </a:fld>
            <a:endParaRPr lang="en-US"/>
          </a:p>
        </p:txBody>
      </p:sp>
      <p:sp>
        <p:nvSpPr>
          <p:cNvPr id="5" name="Holder 5"/>
          <p:cNvSpPr>
            <a:spLocks noGrp="1"/>
          </p:cNvSpPr>
          <p:nvPr>
            <p:ph type="sldNum" sz="quarter" idx="7"/>
          </p:nvPr>
        </p:nvSpPr>
        <p:spPr/>
        <p:txBody>
          <a:bodyPr lIns="0" tIns="0" rIns="0" bIns="0"/>
          <a:lstStyle>
            <a:lvl1pPr>
              <a:defRPr sz="1000" b="1" i="0">
                <a:solidFill>
                  <a:srgbClr val="006393"/>
                </a:solidFill>
                <a:latin typeface="Franklin Gothic Demi"/>
                <a:cs typeface="Franklin Gothic Demi"/>
              </a:defRPr>
            </a:lvl1pPr>
          </a:lstStyle>
          <a:p>
            <a:pPr marL="114300">
              <a:lnSpc>
                <a:spcPct val="100000"/>
              </a:lnSpc>
              <a:spcBef>
                <a:spcPts val="10"/>
              </a:spcBef>
            </a:pPr>
            <a:fld id="{81D60167-4931-47E6-BA6A-407CBD079E47}" type="slidenum">
              <a:rPr spc="-50" dirty="0"/>
              <a:t>‹#›</a:t>
            </a:fld>
            <a:endParaRPr spc="-50"/>
          </a:p>
        </p:txBody>
      </p:sp>
    </p:spTree>
    <p:extLst>
      <p:ext uri="{BB962C8B-B14F-4D97-AF65-F5344CB8AC3E}">
        <p14:creationId xmlns:p14="http://schemas.microsoft.com/office/powerpoint/2010/main" val="2819661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231775" indent="0">
              <a:buClr>
                <a:srgbClr val="141D45"/>
              </a:buClr>
              <a:buSzPct val="110000"/>
              <a:buFont typeface="Arial" panose="020B0604020202020204" pitchFamily="34" charset="0"/>
              <a:buNone/>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descr="A black background with green leaves&#10;&#10;Description automatically generated">
            <a:extLst>
              <a:ext uri="{FF2B5EF4-FFF2-40B4-BE49-F238E27FC236}">
                <a16:creationId xmlns:a16="http://schemas.microsoft.com/office/drawing/2014/main" id="{8AD8D6A4-90D6-1BBE-3E90-DA02E0A2EA25}"/>
              </a:ext>
            </a:extLst>
          </p:cNvPr>
          <p:cNvPicPr>
            <a:picLocks noChangeAspect="1"/>
          </p:cNvPicPr>
          <p:nvPr userDrawn="1"/>
        </p:nvPicPr>
        <p:blipFill rotWithShape="1">
          <a:blip r:embed="rId2">
            <a:alphaModFix amt="72000"/>
          </a:blip>
          <a:srcRect l="9476" t="53360" r="42786"/>
          <a:stretch/>
        </p:blipFill>
        <p:spPr>
          <a:xfrm>
            <a:off x="6883400" y="1163616"/>
            <a:ext cx="5308600" cy="5186467"/>
          </a:xfrm>
          <a:prstGeom prst="rect">
            <a:avLst/>
          </a:prstGeom>
        </p:spPr>
      </p:pic>
    </p:spTree>
    <p:extLst>
      <p:ext uri="{BB962C8B-B14F-4D97-AF65-F5344CB8AC3E}">
        <p14:creationId xmlns:p14="http://schemas.microsoft.com/office/powerpoint/2010/main" val="436501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355350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11498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normAutofit/>
          </a:bodyPr>
          <a:lstStyle>
            <a:lvl1pPr>
              <a:defRPr lang="en-US" sz="44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838200" y="1523731"/>
            <a:ext cx="8910234" cy="4202893"/>
          </a:xfrm>
        </p:spPr>
        <p:txBody>
          <a:bodyPr tIns="0">
            <a:noAutofit/>
          </a:bodyPr>
          <a:lstStyle>
            <a:lvl1pPr marL="0" indent="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None/>
              <a:tabLst/>
              <a:defRPr lang="en-US" sz="2800" b="1" kern="1200" dirty="0">
                <a:solidFill>
                  <a:schemeClr val="accent1"/>
                </a:solidFill>
                <a:latin typeface="Franklin Gothic Book" panose="020B0503020102020204" pitchFamily="34" charset="0"/>
                <a:ea typeface="+mn-ea"/>
                <a:cs typeface="+mn-cs"/>
              </a:defRPr>
            </a:lvl1pPr>
            <a:lvl2pPr marL="685800" indent="-228600">
              <a:lnSpc>
                <a:spcPct val="100000"/>
              </a:lnSpc>
              <a:spcAft>
                <a:spcPts val="600"/>
              </a:spcAft>
              <a:buClr>
                <a:schemeClr val="accent1"/>
              </a:buClr>
              <a:buFont typeface="Wingdings" panose="05000000000000000000" pitchFamily="2" charset="2"/>
              <a:buChar char="§"/>
              <a:defRPr lang="en-US" sz="2800" b="0" i="0" kern="1200" dirty="0">
                <a:solidFill>
                  <a:schemeClr val="tx1"/>
                </a:solidFill>
                <a:latin typeface="Franklin Gothic Book" panose="020B0503020102020204" pitchFamily="34" charset="0"/>
                <a:ea typeface="+mn-ea"/>
                <a:cs typeface="+mn-cs"/>
              </a:defRPr>
            </a:lvl2pPr>
            <a:lvl3pPr marL="1143000" indent="-228600">
              <a:lnSpc>
                <a:spcPct val="100000"/>
              </a:lnSpc>
              <a:spcAft>
                <a:spcPts val="600"/>
              </a:spcAft>
              <a:buClr>
                <a:schemeClr val="accent1"/>
              </a:buClr>
              <a:buFont typeface="Courier New" panose="02070309020205020404" pitchFamily="49" charset="0"/>
              <a:buChar char="o"/>
              <a:defRPr/>
            </a:lvl3pPr>
            <a:lvl4pPr marL="1600200" indent="-228600">
              <a:lnSpc>
                <a:spcPct val="100000"/>
              </a:lnSpc>
              <a:spcAft>
                <a:spcPts val="600"/>
              </a:spcAft>
              <a:buClr>
                <a:schemeClr val="accent1"/>
              </a:buClr>
              <a:buFont typeface="Courier New" panose="02070309020205020404" pitchFamily="49" charset="0"/>
              <a:buChar char="o"/>
              <a:defRPr/>
            </a:lvl4pPr>
            <a:lvl5pPr>
              <a:lnSpc>
                <a:spcPct val="100000"/>
              </a:lnSpc>
              <a:spcAft>
                <a:spcPts val="600"/>
              </a:spcAft>
              <a:buClr>
                <a:schemeClr val="accent1"/>
              </a:buClr>
              <a:defRPr/>
            </a:lvl5pPr>
          </a:lstStyle>
          <a:p>
            <a:pPr marL="0" marR="0" lvl="0" indent="0" algn="l" defTabSz="914400" rtl="0" eaLnBrk="1" fontAlgn="auto" latinLnBrk="0" hangingPunct="1">
              <a:lnSpc>
                <a:spcPct val="150000"/>
              </a:lnSpc>
              <a:spcBef>
                <a:spcPts val="100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49519" y="6283085"/>
            <a:ext cx="1580732" cy="438390"/>
          </a:xfrm>
          <a:prstGeom prst="rect">
            <a:avLst/>
          </a:prstGeom>
        </p:spPr>
      </p:pic>
    </p:spTree>
    <p:custDataLst>
      <p:tags r:id="rId1"/>
    </p:custDataLst>
    <p:extLst>
      <p:ext uri="{BB962C8B-B14F-4D97-AF65-F5344CB8AC3E}">
        <p14:creationId xmlns:p14="http://schemas.microsoft.com/office/powerpoint/2010/main" val="387673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normAutofit/>
          </a:bodyPr>
          <a:lstStyle>
            <a:lvl1pPr>
              <a:defRPr lang="en-US" sz="44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838200" y="1523731"/>
            <a:ext cx="8910234" cy="4202893"/>
          </a:xfrm>
        </p:spPr>
        <p:txBody>
          <a:bodyPr tIns="0">
            <a:noAutofit/>
          </a:bodyPr>
          <a:lstStyle>
            <a:lvl1pPr marL="0" indent="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None/>
              <a:tabLst/>
              <a:defRPr lang="en-US" sz="2800" b="1" kern="1200" dirty="0">
                <a:solidFill>
                  <a:schemeClr val="accent1"/>
                </a:solidFill>
                <a:latin typeface="Franklin Gothic Book" panose="020B0503020102020204" pitchFamily="34" charset="0"/>
                <a:ea typeface="+mn-ea"/>
                <a:cs typeface="+mn-cs"/>
              </a:defRPr>
            </a:lvl1pPr>
            <a:lvl2pPr marL="685800" indent="-228600">
              <a:lnSpc>
                <a:spcPct val="100000"/>
              </a:lnSpc>
              <a:spcAft>
                <a:spcPts val="600"/>
              </a:spcAft>
              <a:buClr>
                <a:schemeClr val="accent1"/>
              </a:buClr>
              <a:buFont typeface="Wingdings" panose="05000000000000000000" pitchFamily="2" charset="2"/>
              <a:buChar char="§"/>
              <a:defRPr lang="en-US" sz="2800" b="0" i="0" kern="1200" dirty="0">
                <a:solidFill>
                  <a:schemeClr val="tx1"/>
                </a:solidFill>
                <a:latin typeface="Franklin Gothic Book" panose="020B0503020102020204" pitchFamily="34" charset="0"/>
                <a:ea typeface="+mn-ea"/>
                <a:cs typeface="+mn-cs"/>
              </a:defRPr>
            </a:lvl2pPr>
            <a:lvl3pPr marL="1143000" indent="-228600">
              <a:lnSpc>
                <a:spcPct val="100000"/>
              </a:lnSpc>
              <a:spcAft>
                <a:spcPts val="600"/>
              </a:spcAft>
              <a:buClr>
                <a:schemeClr val="accent1"/>
              </a:buClr>
              <a:buFont typeface="Courier New" panose="02070309020205020404" pitchFamily="49" charset="0"/>
              <a:buChar char="o"/>
              <a:defRPr/>
            </a:lvl3pPr>
            <a:lvl4pPr marL="1600200" indent="-228600">
              <a:lnSpc>
                <a:spcPct val="100000"/>
              </a:lnSpc>
              <a:spcAft>
                <a:spcPts val="600"/>
              </a:spcAft>
              <a:buClr>
                <a:schemeClr val="accent1"/>
              </a:buClr>
              <a:buFont typeface="Courier New" panose="02070309020205020404" pitchFamily="49" charset="0"/>
              <a:buChar char="o"/>
              <a:defRPr/>
            </a:lvl4pPr>
            <a:lvl5pPr>
              <a:lnSpc>
                <a:spcPct val="100000"/>
              </a:lnSpc>
              <a:spcAft>
                <a:spcPts val="600"/>
              </a:spcAft>
              <a:buClr>
                <a:schemeClr val="accent1"/>
              </a:buClr>
              <a:defRPr/>
            </a:lvl5pPr>
          </a:lstStyle>
          <a:p>
            <a:pPr marL="0" marR="0" lvl="0" indent="0" algn="l" defTabSz="914400" rtl="0" eaLnBrk="1" fontAlgn="auto" latinLnBrk="0" hangingPunct="1">
              <a:lnSpc>
                <a:spcPct val="150000"/>
              </a:lnSpc>
              <a:spcBef>
                <a:spcPts val="100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4" name="Picture 3" descr="Logo&#10;&#10;AI-generated content may be incorrect.">
            <a:extLst>
              <a:ext uri="{FF2B5EF4-FFF2-40B4-BE49-F238E27FC236}">
                <a16:creationId xmlns:a16="http://schemas.microsoft.com/office/drawing/2014/main" id="{7BC8EC64-AD9F-71A3-5E18-E01B4C3EF188}"/>
              </a:ext>
            </a:extLst>
          </p:cNvPr>
          <p:cNvPicPr>
            <a:picLocks noChangeAspect="1"/>
          </p:cNvPicPr>
          <p:nvPr userDrawn="1"/>
        </p:nvPicPr>
        <p:blipFill>
          <a:blip r:embed="rId2"/>
          <a:stretch>
            <a:fillRect/>
          </a:stretch>
        </p:blipFill>
        <p:spPr>
          <a:xfrm>
            <a:off x="838200" y="6199209"/>
            <a:ext cx="1349115" cy="685800"/>
          </a:xfrm>
          <a:prstGeom prst="rect">
            <a:avLst/>
          </a:prstGeom>
        </p:spPr>
      </p:pic>
    </p:spTree>
    <p:extLst>
      <p:ext uri="{BB962C8B-B14F-4D97-AF65-F5344CB8AC3E}">
        <p14:creationId xmlns:p14="http://schemas.microsoft.com/office/powerpoint/2010/main" val="1983273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6BD9B4B-87B5-54A1-ED8B-C2C524DF212A}"/>
              </a:ext>
            </a:extLst>
          </p:cNvPr>
          <p:cNvSpPr>
            <a:spLocks noGrp="1"/>
          </p:cNvSpPr>
          <p:nvPr>
            <p:ph idx="1"/>
          </p:nvPr>
        </p:nvSpPr>
        <p:spPr>
          <a:xfrm>
            <a:off x="838200" y="1523731"/>
            <a:ext cx="8600268" cy="4202893"/>
          </a:xfrm>
        </p:spPr>
        <p:txBody>
          <a:bodyPr>
            <a:noAutofit/>
          </a:bodyPr>
          <a:lstStyle>
            <a:lvl1pPr>
              <a:lnSpc>
                <a:spcPct val="100000"/>
              </a:lnSpc>
              <a:spcAft>
                <a:spcPts val="600"/>
              </a:spcAft>
              <a:buClr>
                <a:schemeClr val="accent1"/>
              </a:buClr>
              <a:defRPr sz="2800"/>
            </a:lvl1pPr>
            <a:lvl2pPr marL="685800" indent="-228600">
              <a:lnSpc>
                <a:spcPct val="100000"/>
              </a:lnSpc>
              <a:spcAft>
                <a:spcPts val="600"/>
              </a:spcAft>
              <a:buClr>
                <a:schemeClr val="accent1"/>
              </a:buClr>
              <a:buFont typeface="Courier New" panose="02070309020205020404" pitchFamily="49" charset="0"/>
              <a:buChar char="o"/>
              <a:defRPr sz="2800"/>
            </a:lvl2pPr>
            <a:lvl3pPr marL="1143000" indent="-228600">
              <a:lnSpc>
                <a:spcPct val="100000"/>
              </a:lnSpc>
              <a:spcAft>
                <a:spcPts val="600"/>
              </a:spcAft>
              <a:buClr>
                <a:schemeClr val="accent1"/>
              </a:buClr>
              <a:buFont typeface="Wingdings" pitchFamily="2" charset="2"/>
              <a:buChar char="§"/>
              <a:defRPr sz="2800"/>
            </a:lvl3pPr>
            <a:lvl4pPr marL="1600200" indent="-228600">
              <a:lnSpc>
                <a:spcPct val="100000"/>
              </a:lnSpc>
              <a:spcAft>
                <a:spcPts val="600"/>
              </a:spcAft>
              <a:buClr>
                <a:schemeClr val="accent1"/>
              </a:buClr>
              <a:buFont typeface="Courier New" panose="02070309020205020404" pitchFamily="49" charset="0"/>
              <a:buChar char="o"/>
              <a:defRPr sz="2800"/>
            </a:lvl4pPr>
            <a:lvl5pPr>
              <a:lnSpc>
                <a:spcPct val="100000"/>
              </a:lnSpc>
              <a:spcAft>
                <a:spcPts val="600"/>
              </a:spcAft>
              <a:buClr>
                <a:schemeClr val="accent1"/>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402840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ouble Container_Title and Content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60852-00E9-3F20-EC61-6EEA0C2E6920}"/>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89DD478-0DE6-A2D3-66D5-8EE68B3A2A06}"/>
              </a:ext>
            </a:extLst>
          </p:cNvPr>
          <p:cNvSpPr>
            <a:spLocks noGrp="1"/>
          </p:cNvSpPr>
          <p:nvPr>
            <p:ph idx="1"/>
          </p:nvPr>
        </p:nvSpPr>
        <p:spPr>
          <a:xfrm>
            <a:off x="838200" y="1523731"/>
            <a:ext cx="5257800" cy="4202893"/>
          </a:xfrm>
        </p:spPr>
        <p:txBody>
          <a:bodyPr>
            <a:noAutofit/>
          </a:bodyPr>
          <a:lstStyle>
            <a:lvl1pPr marL="0" indent="0">
              <a:lnSpc>
                <a:spcPct val="100000"/>
              </a:lnSpc>
              <a:spcAft>
                <a:spcPts val="600"/>
              </a:spcAft>
              <a:buClr>
                <a:schemeClr val="accent1"/>
              </a:buClr>
              <a:buNone/>
              <a:defRPr/>
            </a:lvl1pPr>
            <a:lvl2pPr marL="457200" indent="0">
              <a:lnSpc>
                <a:spcPct val="100000"/>
              </a:lnSpc>
              <a:spcAft>
                <a:spcPts val="600"/>
              </a:spcAft>
              <a:buClr>
                <a:schemeClr val="accent1"/>
              </a:buClr>
              <a:buFont typeface="Courier New" panose="02070309020205020404" pitchFamily="49" charset="0"/>
              <a:buNone/>
              <a:defRPr/>
            </a:lvl2pPr>
            <a:lvl3pPr marL="914400" indent="0">
              <a:lnSpc>
                <a:spcPct val="100000"/>
              </a:lnSpc>
              <a:spcAft>
                <a:spcPts val="600"/>
              </a:spcAft>
              <a:buClr>
                <a:schemeClr val="accent1"/>
              </a:buClr>
              <a:buFont typeface="Wingdings" pitchFamily="2" charset="2"/>
              <a:buNone/>
              <a:defRPr/>
            </a:lvl3pPr>
            <a:lvl4pPr marL="1371600" indent="0">
              <a:lnSpc>
                <a:spcPct val="100000"/>
              </a:lnSpc>
              <a:spcAft>
                <a:spcPts val="600"/>
              </a:spcAft>
              <a:buClr>
                <a:schemeClr val="accent1"/>
              </a:buClr>
              <a:buFont typeface="Courier New" panose="02070309020205020404" pitchFamily="49" charset="0"/>
              <a:buNone/>
              <a:defRPr/>
            </a:lvl4pPr>
            <a:lvl5pPr marL="1828800" indent="0">
              <a:lnSpc>
                <a:spcPct val="100000"/>
              </a:lnSpc>
              <a:spcAft>
                <a:spcPts val="600"/>
              </a:spcAft>
              <a:buClr>
                <a:schemeClr val="accent1"/>
              </a:buClr>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4A65DE35-BAC3-3B6C-3019-B3E6773A39E4}"/>
              </a:ext>
            </a:extLst>
          </p:cNvPr>
          <p:cNvSpPr>
            <a:spLocks noGrp="1"/>
          </p:cNvSpPr>
          <p:nvPr>
            <p:ph type="pic" sz="quarter" idx="13"/>
          </p:nvPr>
        </p:nvSpPr>
        <p:spPr>
          <a:xfrm>
            <a:off x="6294438" y="1519156"/>
            <a:ext cx="5059362" cy="4202893"/>
          </a:xfrm>
        </p:spPr>
        <p:txBody>
          <a:bodyPr/>
          <a:lstStyle/>
          <a:p>
            <a:r>
              <a:rPr lang="en-US"/>
              <a:t>Click icon to add picture</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127375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Bullets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60852-00E9-3F20-EC61-6EEA0C2E6920}"/>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89DD478-0DE6-A2D3-66D5-8EE68B3A2A06}"/>
              </a:ext>
            </a:extLst>
          </p:cNvPr>
          <p:cNvSpPr>
            <a:spLocks noGrp="1"/>
          </p:cNvSpPr>
          <p:nvPr>
            <p:ph idx="1"/>
          </p:nvPr>
        </p:nvSpPr>
        <p:spPr>
          <a:xfrm>
            <a:off x="838200" y="1523731"/>
            <a:ext cx="5257800" cy="4202893"/>
          </a:xfrm>
        </p:spPr>
        <p:txBody>
          <a:bodyPr>
            <a:noAutofit/>
          </a:bodyPr>
          <a:lstStyle>
            <a:lvl1pPr>
              <a:lnSpc>
                <a:spcPct val="100000"/>
              </a:lnSpc>
              <a:spcAft>
                <a:spcPts val="600"/>
              </a:spcAft>
              <a:buClr>
                <a:schemeClr val="accent1"/>
              </a:buClr>
              <a:defRPr sz="2800"/>
            </a:lvl1pPr>
            <a:lvl2pPr marL="685800" indent="-228600">
              <a:lnSpc>
                <a:spcPct val="100000"/>
              </a:lnSpc>
              <a:spcAft>
                <a:spcPts val="600"/>
              </a:spcAft>
              <a:buClr>
                <a:schemeClr val="accent1"/>
              </a:buClr>
              <a:buFont typeface="Courier New" panose="02070309020205020404" pitchFamily="49" charset="0"/>
              <a:buChar char="o"/>
              <a:defRPr sz="2800"/>
            </a:lvl2pPr>
            <a:lvl3pPr marL="1143000" indent="-228600">
              <a:lnSpc>
                <a:spcPct val="100000"/>
              </a:lnSpc>
              <a:spcAft>
                <a:spcPts val="600"/>
              </a:spcAft>
              <a:buClr>
                <a:schemeClr val="accent1"/>
              </a:buClr>
              <a:buFont typeface="Wingdings" pitchFamily="2" charset="2"/>
              <a:buChar char="§"/>
              <a:defRPr sz="2800"/>
            </a:lvl3pPr>
            <a:lvl4pPr marL="1600200" indent="-228600">
              <a:lnSpc>
                <a:spcPct val="100000"/>
              </a:lnSpc>
              <a:spcAft>
                <a:spcPts val="600"/>
              </a:spcAft>
              <a:buClr>
                <a:schemeClr val="accent1"/>
              </a:buClr>
              <a:buFont typeface="Courier New" panose="02070309020205020404" pitchFamily="49" charset="0"/>
              <a:buChar char="o"/>
              <a:defRPr sz="2800"/>
            </a:lvl4pPr>
            <a:lvl5pPr>
              <a:lnSpc>
                <a:spcPct val="100000"/>
              </a:lnSpc>
              <a:spcAft>
                <a:spcPts val="600"/>
              </a:spcAft>
              <a:buClr>
                <a:schemeClr val="accent1"/>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4A65DE35-BAC3-3B6C-3019-B3E6773A39E4}"/>
              </a:ext>
            </a:extLst>
          </p:cNvPr>
          <p:cNvSpPr>
            <a:spLocks noGrp="1"/>
          </p:cNvSpPr>
          <p:nvPr>
            <p:ph type="pic" sz="quarter" idx="13"/>
          </p:nvPr>
        </p:nvSpPr>
        <p:spPr>
          <a:xfrm>
            <a:off x="6294438" y="1519156"/>
            <a:ext cx="5059362" cy="4202893"/>
          </a:xfrm>
        </p:spPr>
        <p:txBody>
          <a:bodyPr/>
          <a:lstStyle/>
          <a:p>
            <a:r>
              <a:rPr lang="en-US"/>
              <a:t>Click icon to add picture</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00697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5" name="Chart Placeholder 4">
            <a:extLst>
              <a:ext uri="{FF2B5EF4-FFF2-40B4-BE49-F238E27FC236}">
                <a16:creationId xmlns:a16="http://schemas.microsoft.com/office/drawing/2014/main" id="{79C9E923-D225-46D0-A5AA-C56126553E79}"/>
              </a:ext>
            </a:extLst>
          </p:cNvPr>
          <p:cNvSpPr>
            <a:spLocks noGrp="1"/>
          </p:cNvSpPr>
          <p:nvPr>
            <p:ph type="chart" sz="quarter" idx="13" hasCustomPrompt="1"/>
          </p:nvPr>
        </p:nvSpPr>
        <p:spPr>
          <a:xfrm>
            <a:off x="1790700" y="1511300"/>
            <a:ext cx="8562167" cy="4214813"/>
          </a:xfrm>
        </p:spPr>
        <p:txBody>
          <a:bodyPr/>
          <a:lstStyle>
            <a:lvl1pPr algn="ctr">
              <a:defRPr/>
            </a:lvl1pPr>
          </a:lstStyle>
          <a:p>
            <a:r>
              <a:rPr lang="en-US"/>
              <a:t>Click to add chart</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pic>
        <p:nvPicPr>
          <p:cNvPr id="4" name="Picture 3" descr="Logo&#10;&#10;AI-generated content may be incorrect.">
            <a:extLst>
              <a:ext uri="{FF2B5EF4-FFF2-40B4-BE49-F238E27FC236}">
                <a16:creationId xmlns:a16="http://schemas.microsoft.com/office/drawing/2014/main" id="{CCC266E9-C3E8-7C2A-A617-F0749B3BED47}"/>
              </a:ext>
            </a:extLst>
          </p:cNvPr>
          <p:cNvPicPr>
            <a:picLocks noChangeAspect="1"/>
          </p:cNvPicPr>
          <p:nvPr userDrawn="1"/>
        </p:nvPicPr>
        <p:blipFill>
          <a:blip r:embed="rId3"/>
          <a:stretch>
            <a:fillRect/>
          </a:stretch>
        </p:blipFill>
        <p:spPr>
          <a:xfrm>
            <a:off x="2462199" y="6197600"/>
            <a:ext cx="1349115" cy="685800"/>
          </a:xfrm>
          <a:prstGeom prst="rect">
            <a:avLst/>
          </a:prstGeom>
        </p:spPr>
      </p:pic>
    </p:spTree>
    <p:extLst>
      <p:ext uri="{BB962C8B-B14F-4D97-AF65-F5344CB8AC3E}">
        <p14:creationId xmlns:p14="http://schemas.microsoft.com/office/powerpoint/2010/main" val="139150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17" name="Content Placeholder 6">
            <a:extLst>
              <a:ext uri="{FF2B5EF4-FFF2-40B4-BE49-F238E27FC236}">
                <a16:creationId xmlns:a16="http://schemas.microsoft.com/office/drawing/2014/main" id="{30DC3A1E-C9AF-50F0-6BFC-F86C10D0BE8F}"/>
              </a:ext>
            </a:extLst>
          </p:cNvPr>
          <p:cNvSpPr>
            <a:spLocks noGrp="1"/>
          </p:cNvSpPr>
          <p:nvPr userDrawn="1"/>
        </p:nvSpPr>
        <p:spPr>
          <a:xfrm>
            <a:off x="838199" y="1526906"/>
            <a:ext cx="9695213" cy="42028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accent1"/>
                </a:solidFill>
                <a:latin typeface="Franklin Gothic Book" panose="020B0503020102020204" pitchFamily="34" charset="0"/>
              </a:rPr>
              <a:t>Font and font sizes:</a:t>
            </a:r>
          </a:p>
          <a:p>
            <a:r>
              <a:rPr lang="en-US" sz="2800">
                <a:latin typeface="Franklin Gothic Book" panose="020B0503020102020204" pitchFamily="34" charset="0"/>
              </a:rPr>
              <a:t>Cover and section headers are 60-point font.</a:t>
            </a:r>
          </a:p>
          <a:p>
            <a:r>
              <a:rPr lang="en-US" sz="2800">
                <a:latin typeface="Franklin Gothic Book" panose="020B0503020102020204" pitchFamily="34" charset="0"/>
              </a:rPr>
              <a:t>Slide headers are 44-point font.</a:t>
            </a:r>
          </a:p>
          <a:p>
            <a:r>
              <a:rPr lang="en-US" sz="2800">
                <a:latin typeface="Franklin Gothic Book" panose="020B0503020102020204" pitchFamily="34" charset="0"/>
              </a:rPr>
              <a:t>Body copy is a minimum of 28-point font.</a:t>
            </a:r>
          </a:p>
          <a:p>
            <a:pPr lvl="1"/>
            <a:r>
              <a:rPr lang="en-US" sz="2800">
                <a:latin typeface="Franklin Gothic Book" panose="020B0503020102020204" pitchFamily="34" charset="0"/>
              </a:rPr>
              <a:t>Bullets and sub-bullets can be decreased to 24-point font.</a:t>
            </a:r>
          </a:p>
          <a:p>
            <a:r>
              <a:rPr lang="en-US" sz="2800">
                <a:latin typeface="Franklin Gothic Book" panose="020B0503020102020204" pitchFamily="34" charset="0"/>
              </a:rPr>
              <a:t>Use the Franklin Gothic typeface. This ensures the presentation will be accessible regardless of where its accessed.</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409960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507B7-17B6-8AAE-32E2-B22E3CB3E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F8005B-3026-1BE2-7DE8-B0812BDCE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274AC-0349-B363-E7CE-544D29836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55F5E24F-A6CF-5409-120B-AE779A853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2D0C17-4326-C3FC-E98E-4C41560D0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F3292A-440C-FC4D-A38E-E9E6D4317AF8}" type="slidenum">
              <a:rPr lang="en-US" smtClean="0"/>
              <a:t>‹#›</a:t>
            </a:fld>
            <a:endParaRPr lang="en-US"/>
          </a:p>
        </p:txBody>
      </p:sp>
    </p:spTree>
    <p:extLst>
      <p:ext uri="{BB962C8B-B14F-4D97-AF65-F5344CB8AC3E}">
        <p14:creationId xmlns:p14="http://schemas.microsoft.com/office/powerpoint/2010/main" val="282551303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96" r:id="rId3"/>
    <p:sldLayoutId id="2147483697" r:id="rId4"/>
    <p:sldLayoutId id="2147483674" r:id="rId5"/>
    <p:sldLayoutId id="2147483672" r:id="rId6"/>
    <p:sldLayoutId id="2147483667" r:id="rId7"/>
    <p:sldLayoutId id="2147483675" r:id="rId8"/>
    <p:sldLayoutId id="2147483668" r:id="rId9"/>
    <p:sldLayoutId id="2147483676" r:id="rId10"/>
    <p:sldLayoutId id="2147483666" r:id="rId11"/>
    <p:sldLayoutId id="2147483681" r:id="rId12"/>
    <p:sldLayoutId id="2147483682" r:id="rId13"/>
    <p:sldLayoutId id="2147483677" r:id="rId14"/>
    <p:sldLayoutId id="2147483670" r:id="rId15"/>
    <p:sldLayoutId id="2147483651" r:id="rId16"/>
    <p:sldLayoutId id="2147483698" r:id="rId17"/>
    <p:sldLayoutId id="2147483699" r:id="rId18"/>
    <p:sldLayoutId id="2147483700" r:id="rId19"/>
    <p:sldLayoutId id="2147483692" r:id="rId20"/>
    <p:sldLayoutId id="2147483694" r:id="rId21"/>
    <p:sldLayoutId id="2147483701" r:id="rId22"/>
    <p:sldLayoutId id="2147483702" r:id="rId23"/>
    <p:sldLayoutId id="2147483704" r:id="rId24"/>
    <p:sldLayoutId id="2147483705" r:id="rId25"/>
    <p:sldLayoutId id="2147483707" r:id="rId26"/>
    <p:sldLayoutId id="2147483708" r:id="rId27"/>
    <p:sldLayoutId id="2147483709" r:id="rId28"/>
    <p:sldLayoutId id="2147483710" r:id="rId29"/>
  </p:sldLayoutIdLst>
  <p:hf hd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8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8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mahealthconnector.or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slideLayout" Target="../slideLayouts/slideLayout28.xml"/><Relationship Id="rId1" Type="http://schemas.openxmlformats.org/officeDocument/2006/relationships/tags" Target="../tags/tag1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9.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9F04-9731-D5A8-BE38-8CCAC5B57217}"/>
              </a:ext>
            </a:extLst>
          </p:cNvPr>
          <p:cNvSpPr>
            <a:spLocks noGrp="1"/>
          </p:cNvSpPr>
          <p:nvPr>
            <p:ph type="ctrTitle"/>
          </p:nvPr>
        </p:nvSpPr>
        <p:spPr/>
        <p:txBody>
          <a:bodyPr/>
          <a:lstStyle/>
          <a:p>
            <a:r>
              <a:rPr lang="en-US" dirty="0"/>
              <a:t>MA Health Care Learning Series </a:t>
            </a:r>
          </a:p>
        </p:txBody>
      </p:sp>
      <p:sp>
        <p:nvSpPr>
          <p:cNvPr id="3" name="Subtitle 2">
            <a:extLst>
              <a:ext uri="{FF2B5EF4-FFF2-40B4-BE49-F238E27FC236}">
                <a16:creationId xmlns:a16="http://schemas.microsoft.com/office/drawing/2014/main" id="{F6668C10-034E-F345-0A20-B38DDD8E6086}"/>
              </a:ext>
            </a:extLst>
          </p:cNvPr>
          <p:cNvSpPr>
            <a:spLocks noGrp="1"/>
          </p:cNvSpPr>
          <p:nvPr>
            <p:ph type="subTitle" idx="1"/>
          </p:nvPr>
        </p:nvSpPr>
        <p:spPr/>
        <p:txBody>
          <a:bodyPr/>
          <a:lstStyle/>
          <a:p>
            <a:r>
              <a:rPr lang="en-US"/>
              <a:t>Massachusetts Health Care Training Forum</a:t>
            </a:r>
          </a:p>
        </p:txBody>
      </p:sp>
      <p:sp>
        <p:nvSpPr>
          <p:cNvPr id="7" name="Text Placeholder 6">
            <a:extLst>
              <a:ext uri="{FF2B5EF4-FFF2-40B4-BE49-F238E27FC236}">
                <a16:creationId xmlns:a16="http://schemas.microsoft.com/office/drawing/2014/main" id="{7E58F13B-0B0F-EEDD-F7E4-7B16AA9E5808}"/>
              </a:ext>
            </a:extLst>
          </p:cNvPr>
          <p:cNvSpPr>
            <a:spLocks noGrp="1"/>
          </p:cNvSpPr>
          <p:nvPr>
            <p:ph type="body" sz="quarter" idx="11"/>
          </p:nvPr>
        </p:nvSpPr>
        <p:spPr>
          <a:xfrm>
            <a:off x="860425" y="4085695"/>
            <a:ext cx="5810250" cy="369708"/>
          </a:xfrm>
        </p:spPr>
        <p:txBody>
          <a:bodyPr vert="horz" lIns="91440" tIns="45720" rIns="91440" bIns="45720" rtlCol="0" anchor="t">
            <a:normAutofit/>
          </a:bodyPr>
          <a:lstStyle/>
          <a:p>
            <a:r>
              <a:rPr lang="en-US">
                <a:latin typeface="Franklin Gothic Book"/>
              </a:rPr>
              <a:t>Health Connector, SHINE, and MassHealth Updates</a:t>
            </a:r>
          </a:p>
        </p:txBody>
      </p:sp>
      <p:sp>
        <p:nvSpPr>
          <p:cNvPr id="8" name="Text Placeholder 7">
            <a:extLst>
              <a:ext uri="{FF2B5EF4-FFF2-40B4-BE49-F238E27FC236}">
                <a16:creationId xmlns:a16="http://schemas.microsoft.com/office/drawing/2014/main" id="{22146198-A868-C361-635F-C0691129D708}"/>
              </a:ext>
            </a:extLst>
          </p:cNvPr>
          <p:cNvSpPr>
            <a:spLocks noGrp="1"/>
          </p:cNvSpPr>
          <p:nvPr>
            <p:ph type="body" sz="quarter" idx="12"/>
          </p:nvPr>
        </p:nvSpPr>
        <p:spPr>
          <a:xfrm>
            <a:off x="860425" y="4508772"/>
            <a:ext cx="5810250" cy="369708"/>
          </a:xfrm>
        </p:spPr>
        <p:txBody>
          <a:bodyPr vert="horz" lIns="91440" tIns="45720" rIns="91440" bIns="45720" rtlCol="0" anchor="t">
            <a:normAutofit/>
          </a:bodyPr>
          <a:lstStyle/>
          <a:p>
            <a:r>
              <a:rPr lang="en-US" dirty="0">
                <a:latin typeface="Franklin Gothic Book"/>
              </a:rPr>
              <a:t>Spring 2026</a:t>
            </a:r>
          </a:p>
        </p:txBody>
      </p:sp>
      <p:pic>
        <p:nvPicPr>
          <p:cNvPr id="4" name="Picture Placeholder 3">
            <a:extLst>
              <a:ext uri="{FF2B5EF4-FFF2-40B4-BE49-F238E27FC236}">
                <a16:creationId xmlns:a16="http://schemas.microsoft.com/office/drawing/2014/main" id="{3B99A568-B16E-C347-A9AF-7DBD73B442F7}"/>
              </a:ext>
              <a:ext uri="{C183D7F6-B498-43B3-948B-1728B52AA6E4}">
                <adec:decorative xmlns:adec="http://schemas.microsoft.com/office/drawing/2017/decorative" val="1"/>
              </a:ext>
            </a:extLst>
          </p:cNvPr>
          <p:cNvPicPr>
            <a:picLocks noGrp="1" noChangeAspect="1"/>
          </p:cNvPicPr>
          <p:nvPr>
            <p:ph type="pic" sz="quarter" idx="10"/>
          </p:nvPr>
        </p:nvPicPr>
        <p:blipFill>
          <a:blip r:embed="rId4"/>
          <a:srcRect l="30134" r="30134"/>
          <a:stretch/>
        </p:blipFill>
        <p:spPr>
          <a:xfrm>
            <a:off x="8010977" y="-164558"/>
            <a:ext cx="4181023" cy="7022558"/>
          </a:xfrm>
        </p:spPr>
      </p:pic>
      <p:pic>
        <p:nvPicPr>
          <p:cNvPr id="11" name="Picture 10" descr="Massachusetts Health Connector logo.">
            <a:extLst>
              <a:ext uri="{FF2B5EF4-FFF2-40B4-BE49-F238E27FC236}">
                <a16:creationId xmlns:a16="http://schemas.microsoft.com/office/drawing/2014/main" id="{20826866-40F4-2DF5-0F11-A7C6877CCF7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60809" y="5558262"/>
            <a:ext cx="2632598" cy="670516"/>
          </a:xfrm>
          <a:prstGeom prst="rect">
            <a:avLst/>
          </a:prstGeom>
        </p:spPr>
      </p:pic>
      <p:pic>
        <p:nvPicPr>
          <p:cNvPr id="6" name="Picture 5" descr="MassHealth logo. ">
            <a:extLst>
              <a:ext uri="{FF2B5EF4-FFF2-40B4-BE49-F238E27FC236}">
                <a16:creationId xmlns:a16="http://schemas.microsoft.com/office/drawing/2014/main" id="{4BF937A9-485E-41E1-D0AD-313FFE5362F0}"/>
              </a:ext>
            </a:extLst>
          </p:cNvPr>
          <p:cNvPicPr>
            <a:picLocks noChangeAspect="1"/>
          </p:cNvPicPr>
          <p:nvPr/>
        </p:nvPicPr>
        <p:blipFill>
          <a:blip r:embed="rId6"/>
          <a:stretch>
            <a:fillRect/>
          </a:stretch>
        </p:blipFill>
        <p:spPr>
          <a:xfrm>
            <a:off x="4066185" y="5398078"/>
            <a:ext cx="2605041" cy="1404581"/>
          </a:xfrm>
          <a:prstGeom prst="rect">
            <a:avLst/>
          </a:prstGeom>
        </p:spPr>
      </p:pic>
    </p:spTree>
    <p:custDataLst>
      <p:tags r:id="rId1"/>
    </p:custDataLst>
    <p:extLst>
      <p:ext uri="{BB962C8B-B14F-4D97-AF65-F5344CB8AC3E}">
        <p14:creationId xmlns:p14="http://schemas.microsoft.com/office/powerpoint/2010/main" val="191788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AA6D9-B86C-F559-935B-D662C0F385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43E20D-B2F5-4883-B721-22F94D00870C}"/>
              </a:ext>
            </a:extLst>
          </p:cNvPr>
          <p:cNvSpPr>
            <a:spLocks noGrp="1"/>
          </p:cNvSpPr>
          <p:nvPr>
            <p:ph type="title"/>
          </p:nvPr>
        </p:nvSpPr>
        <p:spPr>
          <a:xfrm>
            <a:off x="831850" y="1696473"/>
            <a:ext cx="8143914" cy="2401559"/>
          </a:xfrm>
        </p:spPr>
        <p:txBody>
          <a:bodyPr>
            <a:noAutofit/>
          </a:bodyPr>
          <a:lstStyle/>
          <a:p>
            <a:r>
              <a:rPr lang="en-US" dirty="0">
                <a:latin typeface="Franklin Gothic Medium"/>
              </a:rPr>
              <a:t>Helping Health Connector Members Transition to Medicare</a:t>
            </a:r>
            <a:endParaRPr lang="en-US" dirty="0"/>
          </a:p>
        </p:txBody>
      </p:sp>
      <p:sp>
        <p:nvSpPr>
          <p:cNvPr id="5" name="Slide Number Placeholder 4">
            <a:extLst>
              <a:ext uri="{FF2B5EF4-FFF2-40B4-BE49-F238E27FC236}">
                <a16:creationId xmlns:a16="http://schemas.microsoft.com/office/drawing/2014/main" id="{491FECE6-983A-B121-E23C-359C961C4425}"/>
              </a:ext>
              <a:ext uri="{C183D7F6-B498-43B3-948B-1728B52AA6E4}">
                <adec:decorative xmlns:adec="http://schemas.microsoft.com/office/drawing/2017/decorative" val="1"/>
              </a:ext>
            </a:extLst>
          </p:cNvPr>
          <p:cNvSpPr>
            <a:spLocks noGrp="1"/>
          </p:cNvSpPr>
          <p:nvPr>
            <p:ph type="sldNum" sz="quarter" idx="4294967295"/>
          </p:nvPr>
        </p:nvSpPr>
        <p:spPr>
          <a:xfrm>
            <a:off x="9448800" y="6356350"/>
            <a:ext cx="2743200" cy="365125"/>
          </a:xfrm>
        </p:spPr>
        <p:txBody>
          <a:bodyPr/>
          <a:lstStyle/>
          <a:p>
            <a:fld id="{D0F3292A-440C-FC4D-A38E-E9E6D4317AF8}" type="slidenum">
              <a:rPr lang="en-US" smtClean="0">
                <a:solidFill>
                  <a:srgbClr val="006493"/>
                </a:solidFill>
              </a:rPr>
              <a:pPr/>
              <a:t>10</a:t>
            </a:fld>
            <a:endParaRPr lang="en-US">
              <a:solidFill>
                <a:srgbClr val="006493"/>
              </a:solidFill>
            </a:endParaRPr>
          </a:p>
        </p:txBody>
      </p:sp>
    </p:spTree>
    <p:custDataLst>
      <p:tags r:id="rId1"/>
    </p:custDataLst>
    <p:extLst>
      <p:ext uri="{BB962C8B-B14F-4D97-AF65-F5344CB8AC3E}">
        <p14:creationId xmlns:p14="http://schemas.microsoft.com/office/powerpoint/2010/main" val="284784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DEABB-BD52-809E-1FD0-707606195162}"/>
              </a:ext>
            </a:extLst>
          </p:cNvPr>
          <p:cNvSpPr>
            <a:spLocks noGrp="1"/>
          </p:cNvSpPr>
          <p:nvPr>
            <p:ph type="title"/>
          </p:nvPr>
        </p:nvSpPr>
        <p:spPr>
          <a:xfrm>
            <a:off x="838200" y="304800"/>
            <a:ext cx="10769600" cy="1004807"/>
          </a:xfrm>
        </p:spPr>
        <p:txBody>
          <a:bodyPr>
            <a:noAutofit/>
          </a:bodyPr>
          <a:lstStyle/>
          <a:p>
            <a:r>
              <a:rPr lang="en-US" dirty="0">
                <a:latin typeface="Franklin Gothic Medium" panose="020B0603020102020204" pitchFamily="34" charset="0"/>
              </a:rPr>
              <a:t>Health Connector Health Coverage Eligibility</a:t>
            </a:r>
          </a:p>
        </p:txBody>
      </p:sp>
      <p:sp>
        <p:nvSpPr>
          <p:cNvPr id="4" name="Content Placeholder 3">
            <a:extLst>
              <a:ext uri="{FF2B5EF4-FFF2-40B4-BE49-F238E27FC236}">
                <a16:creationId xmlns:a16="http://schemas.microsoft.com/office/drawing/2014/main" id="{5FC11135-204E-054C-245D-28D0F33A6B34}"/>
              </a:ext>
            </a:extLst>
          </p:cNvPr>
          <p:cNvSpPr>
            <a:spLocks noGrp="1"/>
          </p:cNvSpPr>
          <p:nvPr>
            <p:ph idx="13"/>
          </p:nvPr>
        </p:nvSpPr>
        <p:spPr>
          <a:xfrm>
            <a:off x="838200" y="1527048"/>
            <a:ext cx="11116235" cy="3929743"/>
          </a:xfrm>
        </p:spPr>
        <p:txBody>
          <a:bodyPr/>
          <a:lstStyle/>
          <a:p>
            <a:pPr>
              <a:spcBef>
                <a:spcPts val="400"/>
              </a:spcBef>
              <a:spcAft>
                <a:spcPts val="400"/>
              </a:spcAft>
            </a:pPr>
            <a:r>
              <a:rPr lang="en-US" dirty="0"/>
              <a:t>Apply if you:</a:t>
            </a:r>
          </a:p>
          <a:p>
            <a:pPr marL="342900" indent="-342900">
              <a:spcBef>
                <a:spcPts val="400"/>
              </a:spcBef>
              <a:spcAft>
                <a:spcPts val="400"/>
              </a:spcAft>
              <a:buFont typeface="Arial" panose="020B0604020202020204" pitchFamily="34" charset="0"/>
              <a:buChar char="•"/>
            </a:pPr>
            <a:r>
              <a:rPr lang="en-US" sz="2400" b="0" dirty="0">
                <a:solidFill>
                  <a:schemeClr val="tx1"/>
                </a:solidFill>
              </a:rPr>
              <a:t>Live in Massachusetts </a:t>
            </a:r>
          </a:p>
          <a:p>
            <a:pPr marL="342900" indent="-342900">
              <a:spcBef>
                <a:spcPts val="400"/>
              </a:spcBef>
              <a:spcAft>
                <a:spcPts val="400"/>
              </a:spcAft>
              <a:buFont typeface="Arial" panose="020B0604020202020204" pitchFamily="34" charset="0"/>
              <a:buChar char="•"/>
            </a:pPr>
            <a:r>
              <a:rPr lang="en-US" sz="2400" b="0" dirty="0">
                <a:solidFill>
                  <a:schemeClr val="tx1"/>
                </a:solidFill>
              </a:rPr>
              <a:t>Are a U.S. citizen, U.S. national, or are otherwise lawfully present in the U.S.</a:t>
            </a:r>
          </a:p>
          <a:p>
            <a:pPr marL="342900" indent="-342900">
              <a:spcBef>
                <a:spcPts val="400"/>
              </a:spcBef>
              <a:spcAft>
                <a:spcPts val="400"/>
              </a:spcAft>
              <a:buFont typeface="Arial" panose="020B0604020202020204" pitchFamily="34" charset="0"/>
              <a:buChar char="•"/>
            </a:pPr>
            <a:r>
              <a:rPr lang="en-US" sz="2400" b="0" dirty="0">
                <a:solidFill>
                  <a:schemeClr val="tx1"/>
                </a:solidFill>
              </a:rPr>
              <a:t>Don’t have insurance </a:t>
            </a:r>
          </a:p>
          <a:p>
            <a:pPr>
              <a:spcBef>
                <a:spcPts val="400"/>
              </a:spcBef>
              <a:spcAft>
                <a:spcPts val="400"/>
              </a:spcAft>
            </a:pPr>
            <a:r>
              <a:rPr lang="en-US" dirty="0"/>
              <a:t>Do not apply if you:</a:t>
            </a:r>
          </a:p>
          <a:p>
            <a:pPr marL="342900" indent="-342900">
              <a:spcBef>
                <a:spcPts val="400"/>
              </a:spcBef>
              <a:spcAft>
                <a:spcPts val="400"/>
              </a:spcAft>
              <a:buFont typeface="Arial" panose="020B0604020202020204" pitchFamily="34" charset="0"/>
              <a:buChar char="•"/>
            </a:pPr>
            <a:r>
              <a:rPr lang="en-US" sz="2400" b="0" dirty="0">
                <a:solidFill>
                  <a:schemeClr val="tx1"/>
                </a:solidFill>
              </a:rPr>
              <a:t>Are enrolled in </a:t>
            </a:r>
            <a:r>
              <a:rPr lang="en-US" sz="2400" dirty="0">
                <a:solidFill>
                  <a:schemeClr val="tx1"/>
                </a:solidFill>
              </a:rPr>
              <a:t>Medicare, MassHealth (Medicaid), or other public health coverage</a:t>
            </a:r>
          </a:p>
          <a:p>
            <a:pPr marL="342900" indent="-342900">
              <a:spcBef>
                <a:spcPts val="400"/>
              </a:spcBef>
              <a:spcAft>
                <a:spcPts val="400"/>
              </a:spcAft>
              <a:buFont typeface="Arial" panose="020B0604020202020204" pitchFamily="34" charset="0"/>
              <a:buChar char="•"/>
            </a:pPr>
            <a:r>
              <a:rPr lang="en-US" sz="2400" b="0" dirty="0">
                <a:solidFill>
                  <a:schemeClr val="tx1"/>
                </a:solidFill>
              </a:rPr>
              <a:t>Are offered affordable, comprehensive health insurance from an employer</a:t>
            </a:r>
          </a:p>
          <a:p>
            <a:pPr marL="342900" indent="-342900">
              <a:spcBef>
                <a:spcPts val="400"/>
              </a:spcBef>
              <a:spcAft>
                <a:spcPts val="400"/>
              </a:spcAft>
              <a:buFont typeface="Arial" panose="020B0604020202020204" pitchFamily="34" charset="0"/>
              <a:buChar char="•"/>
            </a:pPr>
            <a:r>
              <a:rPr lang="en-US" sz="2400" b="0" dirty="0">
                <a:solidFill>
                  <a:schemeClr val="tx1"/>
                </a:solidFill>
              </a:rPr>
              <a:t>Are in jail</a:t>
            </a:r>
          </a:p>
          <a:p>
            <a:pPr>
              <a:spcBef>
                <a:spcPts val="400"/>
              </a:spcBef>
              <a:spcAft>
                <a:spcPts val="400"/>
              </a:spcAft>
            </a:pPr>
            <a:r>
              <a:rPr lang="en-US" sz="2400" b="0" i="1" dirty="0">
                <a:solidFill>
                  <a:schemeClr val="tx1"/>
                </a:solidFill>
              </a:rPr>
              <a:t>Those who are Medicare eligible can enroll in dental coverage any time of the year and there is no closed enrollment period.   </a:t>
            </a:r>
          </a:p>
        </p:txBody>
      </p:sp>
    </p:spTree>
    <p:custDataLst>
      <p:tags r:id="rId1"/>
    </p:custDataLst>
    <p:extLst>
      <p:ext uri="{BB962C8B-B14F-4D97-AF65-F5344CB8AC3E}">
        <p14:creationId xmlns:p14="http://schemas.microsoft.com/office/powerpoint/2010/main" val="363133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ADAB-0645-3DBD-9363-991889DAFBBD}"/>
              </a:ext>
            </a:extLst>
          </p:cNvPr>
          <p:cNvSpPr>
            <a:spLocks noGrp="1"/>
          </p:cNvSpPr>
          <p:nvPr>
            <p:ph type="title"/>
          </p:nvPr>
        </p:nvSpPr>
        <p:spPr>
          <a:xfrm>
            <a:off x="838200" y="301752"/>
            <a:ext cx="10515600" cy="1249766"/>
          </a:xfrm>
        </p:spPr>
        <p:txBody>
          <a:bodyPr>
            <a:noAutofit/>
          </a:bodyPr>
          <a:lstStyle/>
          <a:p>
            <a:r>
              <a:rPr lang="en-US" dirty="0">
                <a:latin typeface="Franklin Gothic Medium" panose="020B0603020102020204" pitchFamily="34" charset="0"/>
              </a:rPr>
              <a:t>Federal Rules Related to Medicare Coverage and Marketplace Coverage </a:t>
            </a:r>
            <a:br>
              <a:rPr lang="en-US" dirty="0"/>
            </a:br>
            <a:endParaRPr lang="en-US" dirty="0"/>
          </a:p>
        </p:txBody>
      </p:sp>
      <p:sp>
        <p:nvSpPr>
          <p:cNvPr id="3" name="Content Placeholder 2">
            <a:extLst>
              <a:ext uri="{FF2B5EF4-FFF2-40B4-BE49-F238E27FC236}">
                <a16:creationId xmlns:a16="http://schemas.microsoft.com/office/drawing/2014/main" id="{E02078B6-E12D-1BA2-69A5-EF8CBF0ED0AC}"/>
              </a:ext>
            </a:extLst>
          </p:cNvPr>
          <p:cNvSpPr>
            <a:spLocks noGrp="1"/>
          </p:cNvSpPr>
          <p:nvPr>
            <p:ph idx="13"/>
          </p:nvPr>
        </p:nvSpPr>
        <p:spPr>
          <a:xfrm>
            <a:off x="838199" y="1938528"/>
            <a:ext cx="10397247" cy="4216616"/>
          </a:xfrm>
        </p:spPr>
        <p:txBody>
          <a:bodyPr>
            <a:noAutofit/>
          </a:bodyPr>
          <a:lstStyle/>
          <a:p>
            <a:r>
              <a:rPr lang="en-US" dirty="0"/>
              <a:t>It is against the law to sell Marketplace coverage to someone who already has Medicare. </a:t>
            </a:r>
          </a:p>
          <a:p>
            <a:pPr marL="457200" indent="-457200">
              <a:lnSpc>
                <a:spcPct val="80000"/>
              </a:lnSpc>
              <a:spcBef>
                <a:spcPts val="600"/>
              </a:spcBef>
              <a:buFont typeface="Arial" panose="020B0604020202020204" pitchFamily="34" charset="0"/>
              <a:buChar char="•"/>
            </a:pPr>
            <a:r>
              <a:rPr lang="en-US" sz="2400" b="0" dirty="0">
                <a:solidFill>
                  <a:schemeClr val="tx1"/>
                </a:solidFill>
              </a:rPr>
              <a:t>When someone is eligible for or enrolled in health insurance coverage that meets Minimum Essential Coverage (MEC) standards, such as Medicare Part A or Medicare Part C, they are not eligible for subsidized Health Connector coverage.</a:t>
            </a:r>
          </a:p>
          <a:p>
            <a:pPr marL="457200" indent="-457200">
              <a:lnSpc>
                <a:spcPct val="80000"/>
              </a:lnSpc>
              <a:spcBef>
                <a:spcPts val="600"/>
              </a:spcBef>
              <a:buFont typeface="Arial" panose="020B0604020202020204" pitchFamily="34" charset="0"/>
              <a:buChar char="•"/>
            </a:pPr>
            <a:r>
              <a:rPr lang="en-US" sz="2400" b="0" dirty="0">
                <a:solidFill>
                  <a:schemeClr val="tx1"/>
                </a:solidFill>
              </a:rPr>
              <a:t>Medicare rules prohibit selling Medicare enrollees health coverage that duplicates the benefits they receive from Medicare. Those eligible for or enrolled in Medicare Part A or Medicare Part C cannot sign up for new or additional health coverage through the Health Connector, including unsubsidized coverage. Those eligible for or enrolled in Medicare cannot renew their unsubsidized health plan through the Health Connector.</a:t>
            </a:r>
          </a:p>
        </p:txBody>
      </p:sp>
      <p:sp>
        <p:nvSpPr>
          <p:cNvPr id="4" name="Slide Number Placeholder 3">
            <a:extLst>
              <a:ext uri="{FF2B5EF4-FFF2-40B4-BE49-F238E27FC236}">
                <a16:creationId xmlns:a16="http://schemas.microsoft.com/office/drawing/2014/main" id="{57510F15-8A8B-C12D-31EC-2F030AF4CAB9}"/>
              </a:ext>
            </a:extLst>
          </p:cNvPr>
          <p:cNvSpPr>
            <a:spLocks noGrp="1"/>
          </p:cNvSpPr>
          <p:nvPr>
            <p:ph type="sldNum" sz="quarter" idx="12"/>
          </p:nvPr>
        </p:nvSpPr>
        <p:spPr/>
        <p:txBody>
          <a:bodyPr/>
          <a:lstStyle/>
          <a:p>
            <a:fld id="{D0F3292A-440C-FC4D-A38E-E9E6D4317AF8}" type="slidenum">
              <a:rPr lang="en-US" smtClean="0"/>
              <a:pPr/>
              <a:t>12</a:t>
            </a:fld>
            <a:endParaRPr lang="en-US"/>
          </a:p>
        </p:txBody>
      </p:sp>
    </p:spTree>
    <p:custDataLst>
      <p:tags r:id="rId1"/>
    </p:custDataLst>
    <p:extLst>
      <p:ext uri="{BB962C8B-B14F-4D97-AF65-F5344CB8AC3E}">
        <p14:creationId xmlns:p14="http://schemas.microsoft.com/office/powerpoint/2010/main" val="190977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E4ABF-8A78-C9F2-5AC3-E968913F19C7}"/>
              </a:ext>
            </a:extLst>
          </p:cNvPr>
          <p:cNvSpPr>
            <a:spLocks noGrp="1"/>
          </p:cNvSpPr>
          <p:nvPr>
            <p:ph type="title"/>
          </p:nvPr>
        </p:nvSpPr>
        <p:spPr>
          <a:xfrm>
            <a:off x="838200" y="301752"/>
            <a:ext cx="10515600" cy="1167125"/>
          </a:xfrm>
        </p:spPr>
        <p:txBody>
          <a:bodyPr>
            <a:noAutofit/>
          </a:bodyPr>
          <a:lstStyle/>
          <a:p>
            <a:r>
              <a:rPr lang="en-US" b="1" dirty="0"/>
              <a:t>Health Connector Members that Are Newly Eligible for Medicare </a:t>
            </a:r>
            <a:br>
              <a:rPr lang="en-US" b="1" dirty="0"/>
            </a:br>
            <a:endParaRPr lang="en-US" dirty="0"/>
          </a:p>
        </p:txBody>
      </p:sp>
      <p:sp>
        <p:nvSpPr>
          <p:cNvPr id="4" name="Content Placeholder 3">
            <a:extLst>
              <a:ext uri="{FF2B5EF4-FFF2-40B4-BE49-F238E27FC236}">
                <a16:creationId xmlns:a16="http://schemas.microsoft.com/office/drawing/2014/main" id="{C8FF93E1-E2E0-FBD6-42D0-BFEDF7FFA673}"/>
              </a:ext>
            </a:extLst>
          </p:cNvPr>
          <p:cNvSpPr>
            <a:spLocks noGrp="1"/>
          </p:cNvSpPr>
          <p:nvPr>
            <p:ph idx="1"/>
          </p:nvPr>
        </p:nvSpPr>
        <p:spPr>
          <a:xfrm>
            <a:off x="838199" y="1880160"/>
            <a:ext cx="10689771" cy="3918144"/>
          </a:xfrm>
        </p:spPr>
        <p:txBody>
          <a:bodyPr>
            <a:noAutofit/>
          </a:bodyPr>
          <a:lstStyle/>
          <a:p>
            <a:pPr marL="0" indent="0">
              <a:spcBef>
                <a:spcPts val="600"/>
              </a:spcBef>
              <a:buNone/>
            </a:pPr>
            <a:r>
              <a:rPr lang="en-US" b="1" dirty="0">
                <a:solidFill>
                  <a:schemeClr val="accent1"/>
                </a:solidFill>
              </a:rPr>
              <a:t>When a Health Connector member becomes eligible to enroll in Medicare, they should take action to enroll in Medicare during their Initial Enrollment Period.</a:t>
            </a:r>
          </a:p>
          <a:p>
            <a:pPr>
              <a:spcBef>
                <a:spcPts val="600"/>
              </a:spcBef>
            </a:pPr>
            <a:r>
              <a:rPr lang="en-US" sz="2400" dirty="0"/>
              <a:t>After they have completed the steps to enroll in Medicare, they should report that they are no longer applying for Health Connector coverage through their online application or by contacting customer service. Their coverage will be terminated at the end of the month. </a:t>
            </a:r>
          </a:p>
          <a:p>
            <a:pPr>
              <a:spcBef>
                <a:spcPts val="600"/>
              </a:spcBef>
            </a:pPr>
            <a:r>
              <a:rPr lang="en-US" sz="2400" dirty="0"/>
              <a:t>If there are other members of the household enrolled in Health Connector coverage that wish to stay enrolled in coverage, they will need to re-shop for a new plan if the Medicare-enrolled individual was the subscriber for their plan. </a:t>
            </a:r>
          </a:p>
        </p:txBody>
      </p:sp>
    </p:spTree>
    <p:custDataLst>
      <p:tags r:id="rId1"/>
    </p:custDataLst>
    <p:extLst>
      <p:ext uri="{BB962C8B-B14F-4D97-AF65-F5344CB8AC3E}">
        <p14:creationId xmlns:p14="http://schemas.microsoft.com/office/powerpoint/2010/main" val="226555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3B38-712A-F752-4836-931C3590CA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FA9847-B5C4-CEA8-B3A0-00BF172FCD3C}"/>
              </a:ext>
            </a:extLst>
          </p:cNvPr>
          <p:cNvSpPr>
            <a:spLocks noGrp="1"/>
          </p:cNvSpPr>
          <p:nvPr>
            <p:ph type="title"/>
          </p:nvPr>
        </p:nvSpPr>
        <p:spPr>
          <a:xfrm>
            <a:off x="838200" y="301752"/>
            <a:ext cx="10515600" cy="1186580"/>
          </a:xfrm>
        </p:spPr>
        <p:txBody>
          <a:bodyPr>
            <a:noAutofit/>
          </a:bodyPr>
          <a:lstStyle/>
          <a:p>
            <a:r>
              <a:rPr lang="en-US" b="1" dirty="0"/>
              <a:t>Failing to Report Medicare Enrollment to the Health Connector </a:t>
            </a:r>
            <a:br>
              <a:rPr lang="en-US" b="1" dirty="0"/>
            </a:br>
            <a:endParaRPr lang="en-US" dirty="0"/>
          </a:p>
        </p:txBody>
      </p:sp>
      <p:sp>
        <p:nvSpPr>
          <p:cNvPr id="4" name="Content Placeholder 3">
            <a:extLst>
              <a:ext uri="{FF2B5EF4-FFF2-40B4-BE49-F238E27FC236}">
                <a16:creationId xmlns:a16="http://schemas.microsoft.com/office/drawing/2014/main" id="{1AF35195-9F40-3BA7-88B1-22EFDB943C14}"/>
              </a:ext>
            </a:extLst>
          </p:cNvPr>
          <p:cNvSpPr>
            <a:spLocks noGrp="1"/>
          </p:cNvSpPr>
          <p:nvPr>
            <p:ph idx="1"/>
          </p:nvPr>
        </p:nvSpPr>
        <p:spPr>
          <a:xfrm>
            <a:off x="838199" y="1938130"/>
            <a:ext cx="10721010" cy="3788494"/>
          </a:xfrm>
        </p:spPr>
        <p:txBody>
          <a:bodyPr>
            <a:normAutofit fontScale="92500" lnSpcReduction="10000"/>
          </a:bodyPr>
          <a:lstStyle/>
          <a:p>
            <a:pPr marL="0" indent="0">
              <a:spcBef>
                <a:spcPts val="0"/>
              </a:spcBef>
              <a:buNone/>
            </a:pPr>
            <a:r>
              <a:rPr lang="en-US" sz="3000" b="1" dirty="0">
                <a:solidFill>
                  <a:schemeClr val="accent1"/>
                </a:solidFill>
              </a:rPr>
              <a:t>For enrollees who do not report their Medicare enrollment, the Health Connector is notified about their Medicare enrollment one of three ways during the year through federal data sources: </a:t>
            </a:r>
          </a:p>
          <a:p>
            <a:pPr marL="514350" indent="-514350">
              <a:buFont typeface="+mj-lt"/>
              <a:buAutoNum type="arabicPeriod"/>
            </a:pPr>
            <a:r>
              <a:rPr lang="en-US" sz="2600" dirty="0"/>
              <a:t>When someone updates their application to report a change to their application (note, this change can be any change to the application)</a:t>
            </a:r>
            <a:endParaRPr lang="en-US" sz="2600" b="1" dirty="0"/>
          </a:p>
          <a:p>
            <a:pPr marL="514350" lvl="0" indent="-514350">
              <a:buFont typeface="+mj-lt"/>
              <a:buAutoNum type="arabicPeriod"/>
            </a:pPr>
            <a:r>
              <a:rPr lang="en-US" sz="2600" dirty="0"/>
              <a:t>As part of the Health Connector’s periodic data matching process</a:t>
            </a:r>
          </a:p>
          <a:p>
            <a:pPr marL="514350" lvl="0" indent="-514350">
              <a:buFont typeface="+mj-lt"/>
              <a:buAutoNum type="arabicPeriod"/>
            </a:pPr>
            <a:r>
              <a:rPr lang="en-US" sz="2600" dirty="0"/>
              <a:t>During the Health Connector’s annual redeterminations and renewals process (i.e., preliminary eligibility for the upcoming plan year)</a:t>
            </a:r>
            <a:endParaRPr lang="en-US" sz="2600" b="1" dirty="0"/>
          </a:p>
          <a:p>
            <a:endParaRPr lang="en-US" dirty="0"/>
          </a:p>
        </p:txBody>
      </p:sp>
    </p:spTree>
    <p:custDataLst>
      <p:tags r:id="rId1"/>
    </p:custDataLst>
    <p:extLst>
      <p:ext uri="{BB962C8B-B14F-4D97-AF65-F5344CB8AC3E}">
        <p14:creationId xmlns:p14="http://schemas.microsoft.com/office/powerpoint/2010/main" val="73188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55DC-3229-C43B-E611-A050374C404B}"/>
              </a:ext>
            </a:extLst>
          </p:cNvPr>
          <p:cNvSpPr>
            <a:spLocks noGrp="1"/>
          </p:cNvSpPr>
          <p:nvPr>
            <p:ph type="title"/>
          </p:nvPr>
        </p:nvSpPr>
        <p:spPr>
          <a:xfrm>
            <a:off x="838200" y="301752"/>
            <a:ext cx="10515600" cy="705173"/>
          </a:xfrm>
        </p:spPr>
        <p:txBody>
          <a:bodyPr>
            <a:noAutofit/>
          </a:bodyPr>
          <a:lstStyle/>
          <a:p>
            <a:r>
              <a:rPr lang="en-US" b="1" dirty="0"/>
              <a:t>How Are Members Notified by the Health Connector? </a:t>
            </a:r>
          </a:p>
        </p:txBody>
      </p:sp>
      <p:sp>
        <p:nvSpPr>
          <p:cNvPr id="4" name="Slide Number Placeholder 3">
            <a:extLst>
              <a:ext uri="{FF2B5EF4-FFF2-40B4-BE49-F238E27FC236}">
                <a16:creationId xmlns:a16="http://schemas.microsoft.com/office/drawing/2014/main" id="{DEE73782-6908-1F0B-ED41-610F97F4BAA7}"/>
              </a:ext>
            </a:extLst>
          </p:cNvPr>
          <p:cNvSpPr>
            <a:spLocks noGrp="1"/>
          </p:cNvSpPr>
          <p:nvPr>
            <p:ph type="sldNum" sz="quarter" idx="12"/>
          </p:nvPr>
        </p:nvSpPr>
        <p:spPr/>
        <p:txBody>
          <a:bodyPr/>
          <a:lstStyle/>
          <a:p>
            <a:fld id="{D0F3292A-440C-FC4D-A38E-E9E6D4317AF8}" type="slidenum">
              <a:rPr lang="en-US" smtClean="0"/>
              <a:pPr/>
              <a:t>15</a:t>
            </a:fld>
            <a:endParaRPr lang="en-US"/>
          </a:p>
        </p:txBody>
      </p:sp>
      <p:graphicFrame>
        <p:nvGraphicFramePr>
          <p:cNvPr id="12" name="Content Placeholder 11">
            <a:extLst>
              <a:ext uri="{FF2B5EF4-FFF2-40B4-BE49-F238E27FC236}">
                <a16:creationId xmlns:a16="http://schemas.microsoft.com/office/drawing/2014/main" id="{58A22BC4-80C5-2D0E-1219-56D211C043C0}"/>
              </a:ext>
            </a:extLst>
          </p:cNvPr>
          <p:cNvGraphicFramePr>
            <a:graphicFrameLocks noGrp="1"/>
          </p:cNvGraphicFramePr>
          <p:nvPr>
            <p:ph idx="1"/>
            <p:extLst>
              <p:ext uri="{D42A27DB-BD31-4B8C-83A1-F6EECF244321}">
                <p14:modId xmlns:p14="http://schemas.microsoft.com/office/powerpoint/2010/main" val="722386686"/>
              </p:ext>
            </p:extLst>
          </p:nvPr>
        </p:nvGraphicFramePr>
        <p:xfrm>
          <a:off x="1071880" y="2133600"/>
          <a:ext cx="9565640" cy="3657600"/>
        </p:xfrm>
        <a:graphic>
          <a:graphicData uri="http://schemas.openxmlformats.org/drawingml/2006/table">
            <a:tbl>
              <a:tblPr firstRow="1" bandRow="1">
                <a:tableStyleId>{5C22544A-7EE6-4342-B048-85BDC9FD1C3A}</a:tableStyleId>
              </a:tblPr>
              <a:tblGrid>
                <a:gridCol w="6090920">
                  <a:extLst>
                    <a:ext uri="{9D8B030D-6E8A-4147-A177-3AD203B41FA5}">
                      <a16:colId xmlns:a16="http://schemas.microsoft.com/office/drawing/2014/main" val="3984952368"/>
                    </a:ext>
                  </a:extLst>
                </a:gridCol>
                <a:gridCol w="3474720">
                  <a:extLst>
                    <a:ext uri="{9D8B030D-6E8A-4147-A177-3AD203B41FA5}">
                      <a16:colId xmlns:a16="http://schemas.microsoft.com/office/drawing/2014/main" val="2463126291"/>
                    </a:ext>
                  </a:extLst>
                </a:gridCol>
              </a:tblGrid>
              <a:tr h="534781">
                <a:tc>
                  <a:txBody>
                    <a:bodyPr/>
                    <a:lstStyle/>
                    <a:p>
                      <a:pPr marL="0" marR="145415">
                        <a:lnSpc>
                          <a:spcPct val="107000"/>
                        </a:lnSpc>
                        <a:buNone/>
                      </a:pPr>
                      <a:r>
                        <a:rPr lang="en-US" sz="2000" b="1" dirty="0">
                          <a:effectLst/>
                          <a:latin typeface="Franklin Gothic Book" panose="020B0503020102020204" pitchFamily="34" charset="0"/>
                          <a:ea typeface="Franklin Gothic Book" panose="020B0503020102020204" pitchFamily="34" charset="0"/>
                          <a:cs typeface="Franklin Gothic Book" panose="020B0503020102020204" pitchFamily="34" charset="0"/>
                        </a:rPr>
                        <a:t>Process</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tc>
                  <a:txBody>
                    <a:bodyPr/>
                    <a:lstStyle/>
                    <a:p>
                      <a:pPr marL="0" marR="145415">
                        <a:lnSpc>
                          <a:spcPct val="107000"/>
                        </a:lnSpc>
                        <a:buNone/>
                      </a:pPr>
                      <a:r>
                        <a:rPr lang="en-US" sz="2000" b="1">
                          <a:effectLst/>
                          <a:latin typeface="Franklin Gothic Book" panose="020B0503020102020204" pitchFamily="34" charset="0"/>
                          <a:ea typeface="Franklin Gothic Book" panose="020B0503020102020204" pitchFamily="34" charset="0"/>
                          <a:cs typeface="Franklin Gothic Book" panose="020B0503020102020204" pitchFamily="34" charset="0"/>
                        </a:rPr>
                        <a:t>Notice </a:t>
                      </a:r>
                      <a:endParaRPr lang="en-US" sz="180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extLst>
                  <a:ext uri="{0D108BD9-81ED-4DB2-BD59-A6C34878D82A}">
                    <a16:rowId xmlns:a16="http://schemas.microsoft.com/office/drawing/2014/main" val="2119479750"/>
                  </a:ext>
                </a:extLst>
              </a:tr>
              <a:tr h="1141170">
                <a:tc>
                  <a:txBody>
                    <a:bodyPr/>
                    <a:lstStyle/>
                    <a:p>
                      <a:pPr marL="0" marR="145415">
                        <a:lnSpc>
                          <a:spcPct val="107000"/>
                        </a:lnSpc>
                        <a:buNone/>
                      </a:pPr>
                      <a:r>
                        <a:rPr lang="en-US" sz="20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Health Connector member reports a change resulting in updated federal data source information about Medicare enrollment</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tc>
                  <a:txBody>
                    <a:bodyPr/>
                    <a:lstStyle/>
                    <a:p>
                      <a:pPr marL="0" marR="145415">
                        <a:lnSpc>
                          <a:spcPct val="107000"/>
                        </a:lnSpc>
                        <a:buNone/>
                      </a:pPr>
                      <a:r>
                        <a:rPr lang="en-US" sz="2000">
                          <a:effectLst/>
                          <a:latin typeface="Franklin Gothic Book" panose="020B0503020102020204" pitchFamily="34" charset="0"/>
                          <a:ea typeface="Franklin Gothic Book" panose="020B0503020102020204" pitchFamily="34" charset="0"/>
                          <a:cs typeface="Franklin Gothic Book" panose="020B0503020102020204" pitchFamily="34" charset="0"/>
                        </a:rPr>
                        <a:t>Eligibility Denial Notice </a:t>
                      </a:r>
                      <a:endParaRPr lang="en-US" sz="180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extLst>
                  <a:ext uri="{0D108BD9-81ED-4DB2-BD59-A6C34878D82A}">
                    <a16:rowId xmlns:a16="http://schemas.microsoft.com/office/drawing/2014/main" val="261863465"/>
                  </a:ext>
                </a:extLst>
              </a:tr>
              <a:tr h="840479">
                <a:tc>
                  <a:txBody>
                    <a:bodyPr/>
                    <a:lstStyle/>
                    <a:p>
                      <a:pPr marL="0" marR="145415">
                        <a:lnSpc>
                          <a:spcPct val="107000"/>
                        </a:lnSpc>
                        <a:buNone/>
                      </a:pPr>
                      <a:r>
                        <a:rPr lang="en-US" sz="20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Enrollment in Medicare identified through the periodic data matching process </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tc>
                  <a:txBody>
                    <a:bodyPr/>
                    <a:lstStyle/>
                    <a:p>
                      <a:pPr marL="0" marR="145415">
                        <a:lnSpc>
                          <a:spcPct val="107000"/>
                        </a:lnSpc>
                        <a:buNone/>
                      </a:pPr>
                      <a:r>
                        <a:rPr lang="en-US" sz="20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Periodic Data Match Notice</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extLst>
                  <a:ext uri="{0D108BD9-81ED-4DB2-BD59-A6C34878D82A}">
                    <a16:rowId xmlns:a16="http://schemas.microsoft.com/office/drawing/2014/main" val="674180844"/>
                  </a:ext>
                </a:extLst>
              </a:tr>
              <a:tr h="1141170">
                <a:tc>
                  <a:txBody>
                    <a:bodyPr/>
                    <a:lstStyle/>
                    <a:p>
                      <a:pPr marL="0" marR="145415">
                        <a:lnSpc>
                          <a:spcPct val="107000"/>
                        </a:lnSpc>
                        <a:buNone/>
                      </a:pPr>
                      <a:r>
                        <a:rPr lang="en-US" sz="2000">
                          <a:effectLst/>
                          <a:latin typeface="Franklin Gothic Book" panose="020B0503020102020204" pitchFamily="34" charset="0"/>
                          <a:ea typeface="Franklin Gothic Book" panose="020B0503020102020204" pitchFamily="34" charset="0"/>
                          <a:cs typeface="Franklin Gothic Book" panose="020B0503020102020204" pitchFamily="34" charset="0"/>
                        </a:rPr>
                        <a:t>Enrollment in Medicare identified through annual preliminary eligibility process for the upcoming plan year </a:t>
                      </a:r>
                      <a:endParaRPr lang="en-US" sz="180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tc>
                  <a:txBody>
                    <a:bodyPr/>
                    <a:lstStyle/>
                    <a:p>
                      <a:pPr marL="0" marR="145415">
                        <a:lnSpc>
                          <a:spcPct val="107000"/>
                        </a:lnSpc>
                        <a:buNone/>
                      </a:pPr>
                      <a:r>
                        <a:rPr lang="en-US" sz="20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Preliminary Eligibility Notice </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68580" marR="68580" marT="0" marB="0" anchor="ctr"/>
                </a:tc>
                <a:extLst>
                  <a:ext uri="{0D108BD9-81ED-4DB2-BD59-A6C34878D82A}">
                    <a16:rowId xmlns:a16="http://schemas.microsoft.com/office/drawing/2014/main" val="2034654831"/>
                  </a:ext>
                </a:extLst>
              </a:tr>
            </a:tbl>
          </a:graphicData>
        </a:graphic>
      </p:graphicFrame>
    </p:spTree>
    <p:custDataLst>
      <p:tags r:id="rId1"/>
    </p:custDataLst>
    <p:extLst>
      <p:ext uri="{BB962C8B-B14F-4D97-AF65-F5344CB8AC3E}">
        <p14:creationId xmlns:p14="http://schemas.microsoft.com/office/powerpoint/2010/main" val="60131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B739-3215-734C-0297-324B74262D58}"/>
              </a:ext>
            </a:extLst>
          </p:cNvPr>
          <p:cNvSpPr>
            <a:spLocks noGrp="1"/>
          </p:cNvSpPr>
          <p:nvPr>
            <p:ph type="title"/>
          </p:nvPr>
        </p:nvSpPr>
        <p:spPr>
          <a:xfrm>
            <a:off x="838200" y="301752"/>
            <a:ext cx="10515600" cy="705173"/>
          </a:xfrm>
        </p:spPr>
        <p:txBody>
          <a:bodyPr>
            <a:noAutofit/>
          </a:bodyPr>
          <a:lstStyle/>
          <a:p>
            <a:r>
              <a:rPr lang="en-US" b="1" dirty="0"/>
              <a:t>Health Connector Member Coverage After Medicare Enrollment is Identified </a:t>
            </a:r>
          </a:p>
        </p:txBody>
      </p:sp>
      <p:sp>
        <p:nvSpPr>
          <p:cNvPr id="3" name="Content Placeholder 2">
            <a:extLst>
              <a:ext uri="{FF2B5EF4-FFF2-40B4-BE49-F238E27FC236}">
                <a16:creationId xmlns:a16="http://schemas.microsoft.com/office/drawing/2014/main" id="{D1107795-5020-319E-EEB6-71FF7F3BB803}"/>
              </a:ext>
            </a:extLst>
          </p:cNvPr>
          <p:cNvSpPr>
            <a:spLocks noGrp="1"/>
          </p:cNvSpPr>
          <p:nvPr>
            <p:ph idx="1"/>
          </p:nvPr>
        </p:nvSpPr>
        <p:spPr>
          <a:xfrm>
            <a:off x="838200" y="1938528"/>
            <a:ext cx="10722430" cy="4417017"/>
          </a:xfrm>
        </p:spPr>
        <p:txBody>
          <a:bodyPr>
            <a:normAutofit fontScale="92500" lnSpcReduction="10000"/>
          </a:bodyPr>
          <a:lstStyle/>
          <a:p>
            <a:r>
              <a:rPr lang="en-US" sz="2400" dirty="0"/>
              <a:t>When someone is identified as enrolled in Medicare through federal data sources, they can expect to stay enrolled in an </a:t>
            </a:r>
            <a:r>
              <a:rPr lang="en-US" sz="2400" b="1" dirty="0"/>
              <a:t>unsubsidized</a:t>
            </a:r>
            <a:r>
              <a:rPr lang="en-US" sz="2400" dirty="0"/>
              <a:t> Health Connector plan through the end of current benefit year, whether they are enrolled in a </a:t>
            </a:r>
            <a:r>
              <a:rPr lang="en-US" sz="2400" u="sng" dirty="0"/>
              <a:t>subsidized or unsubsidized Health Connector health plan</a:t>
            </a:r>
            <a:r>
              <a:rPr lang="en-US" sz="2400" dirty="0"/>
              <a:t>.</a:t>
            </a:r>
          </a:p>
          <a:p>
            <a:pPr lvl="1"/>
            <a:r>
              <a:rPr lang="en-US" sz="2400" dirty="0"/>
              <a:t>This change will be made effective the first day of the month following receipt of the enrollment information. </a:t>
            </a:r>
          </a:p>
          <a:p>
            <a:pPr lvl="1"/>
            <a:r>
              <a:rPr lang="en-US" sz="2400" dirty="0"/>
              <a:t>If the household agreed to have coverage terminated when / if the Health Connector identifies Medicare enrollment, then the coverage will end at the end of the month in which we received that information.</a:t>
            </a:r>
          </a:p>
          <a:p>
            <a:r>
              <a:rPr lang="en-US" sz="2400" i="1" dirty="0"/>
              <a:t>Remember: If the member no longer needs their Health Connector health coverage, they should update their application to “not applying” to terminate their health coverage</a:t>
            </a:r>
          </a:p>
        </p:txBody>
      </p:sp>
      <p:sp>
        <p:nvSpPr>
          <p:cNvPr id="4" name="Slide Number Placeholder 3">
            <a:extLst>
              <a:ext uri="{FF2B5EF4-FFF2-40B4-BE49-F238E27FC236}">
                <a16:creationId xmlns:a16="http://schemas.microsoft.com/office/drawing/2014/main" id="{F7C8CE95-5064-A1A8-A7E8-BCC1523F29AD}"/>
              </a:ext>
            </a:extLst>
          </p:cNvPr>
          <p:cNvSpPr>
            <a:spLocks noGrp="1"/>
          </p:cNvSpPr>
          <p:nvPr>
            <p:ph type="sldNum" sz="quarter" idx="12"/>
          </p:nvPr>
        </p:nvSpPr>
        <p:spPr/>
        <p:txBody>
          <a:bodyPr/>
          <a:lstStyle/>
          <a:p>
            <a:fld id="{D0F3292A-440C-FC4D-A38E-E9E6D4317AF8}" type="slidenum">
              <a:rPr lang="en-US" smtClean="0"/>
              <a:pPr/>
              <a:t>16</a:t>
            </a:fld>
            <a:endParaRPr lang="en-US"/>
          </a:p>
        </p:txBody>
      </p:sp>
    </p:spTree>
    <p:custDataLst>
      <p:tags r:id="rId1"/>
    </p:custDataLst>
    <p:extLst>
      <p:ext uri="{BB962C8B-B14F-4D97-AF65-F5344CB8AC3E}">
        <p14:creationId xmlns:p14="http://schemas.microsoft.com/office/powerpoint/2010/main" val="146797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0043-DA1A-3C8F-FC05-A5539B1B8BDE}"/>
              </a:ext>
            </a:extLst>
          </p:cNvPr>
          <p:cNvSpPr>
            <a:spLocks noGrp="1"/>
          </p:cNvSpPr>
          <p:nvPr>
            <p:ph type="title"/>
          </p:nvPr>
        </p:nvSpPr>
        <p:spPr>
          <a:xfrm>
            <a:off x="838200" y="301752"/>
            <a:ext cx="10515600" cy="705173"/>
          </a:xfrm>
        </p:spPr>
        <p:txBody>
          <a:bodyPr>
            <a:noAutofit/>
          </a:bodyPr>
          <a:lstStyle/>
          <a:p>
            <a:r>
              <a:rPr lang="en-US" dirty="0">
                <a:latin typeface="Franklin Gothic Medium" panose="020B0603020102020204" pitchFamily="34" charset="0"/>
              </a:rPr>
              <a:t>Dental Coverage for Medicare Enrollees</a:t>
            </a:r>
          </a:p>
        </p:txBody>
      </p:sp>
      <p:sp>
        <p:nvSpPr>
          <p:cNvPr id="3" name="Content Placeholder 2">
            <a:extLst>
              <a:ext uri="{FF2B5EF4-FFF2-40B4-BE49-F238E27FC236}">
                <a16:creationId xmlns:a16="http://schemas.microsoft.com/office/drawing/2014/main" id="{EDA98BDD-6908-9807-42EE-1238E33035CA}"/>
              </a:ext>
            </a:extLst>
          </p:cNvPr>
          <p:cNvSpPr>
            <a:spLocks noGrp="1"/>
          </p:cNvSpPr>
          <p:nvPr>
            <p:ph idx="13"/>
          </p:nvPr>
        </p:nvSpPr>
        <p:spPr>
          <a:xfrm>
            <a:off x="838200" y="1527048"/>
            <a:ext cx="10297160" cy="3379664"/>
          </a:xfrm>
        </p:spPr>
        <p:txBody>
          <a:bodyPr>
            <a:normAutofit fontScale="92500" lnSpcReduction="10000"/>
          </a:bodyPr>
          <a:lstStyle/>
          <a:p>
            <a:r>
              <a:rPr lang="en-US" sz="3000" dirty="0"/>
              <a:t>Individuals who are enrolled in Medicare can enroll in a dental plan through the Health Connector. </a:t>
            </a:r>
          </a:p>
          <a:p>
            <a:pPr marL="457200" indent="-457200">
              <a:buFont typeface="Arial" panose="020B0604020202020204" pitchFamily="34" charset="0"/>
              <a:buChar char="•"/>
            </a:pPr>
            <a:r>
              <a:rPr lang="en-US" sz="2600" b="0" dirty="0">
                <a:solidFill>
                  <a:schemeClr val="tx1"/>
                </a:solidFill>
              </a:rPr>
              <a:t>If a Health Connector member is already enrolled in a Health Connector dental plan and remains eligible after enrolling in Medicare, their existing dental plan will continue. </a:t>
            </a:r>
          </a:p>
          <a:p>
            <a:pPr marL="457200" indent="-457200">
              <a:buFont typeface="Arial" panose="020B0604020202020204" pitchFamily="34" charset="0"/>
              <a:buChar char="•"/>
            </a:pPr>
            <a:r>
              <a:rPr lang="en-US" sz="2600" b="0" dirty="0">
                <a:solidFill>
                  <a:schemeClr val="tx1"/>
                </a:solidFill>
              </a:rPr>
              <a:t>If a Medicare-enrolled individual is not currently enrolled in a Health Connector dental plan and wishes to enroll after enrolling in Medicare, they can do so through their online account.</a:t>
            </a:r>
          </a:p>
          <a:p>
            <a:endParaRPr lang="en-US" dirty="0"/>
          </a:p>
        </p:txBody>
      </p:sp>
      <p:sp>
        <p:nvSpPr>
          <p:cNvPr id="4" name="Slide Number Placeholder 3">
            <a:extLst>
              <a:ext uri="{FF2B5EF4-FFF2-40B4-BE49-F238E27FC236}">
                <a16:creationId xmlns:a16="http://schemas.microsoft.com/office/drawing/2014/main" id="{79403A0B-EFBE-B669-F5D6-11C234DDB427}"/>
              </a:ext>
            </a:extLst>
          </p:cNvPr>
          <p:cNvSpPr>
            <a:spLocks noGrp="1"/>
          </p:cNvSpPr>
          <p:nvPr>
            <p:ph type="sldNum" sz="quarter" idx="12"/>
          </p:nvPr>
        </p:nvSpPr>
        <p:spPr/>
        <p:txBody>
          <a:bodyPr/>
          <a:lstStyle/>
          <a:p>
            <a:fld id="{D0F3292A-440C-FC4D-A38E-E9E6D4317AF8}" type="slidenum">
              <a:rPr lang="en-US" smtClean="0"/>
              <a:pPr/>
              <a:t>17</a:t>
            </a:fld>
            <a:endParaRPr lang="en-US"/>
          </a:p>
        </p:txBody>
      </p:sp>
      <p:sp>
        <p:nvSpPr>
          <p:cNvPr id="5" name="Rectangle 4">
            <a:extLst>
              <a:ext uri="{FF2B5EF4-FFF2-40B4-BE49-F238E27FC236}">
                <a16:creationId xmlns:a16="http://schemas.microsoft.com/office/drawing/2014/main" id="{6C916836-7009-7E58-0865-9D88B868336A}"/>
              </a:ext>
              <a:ext uri="{C183D7F6-B498-43B3-948B-1728B52AA6E4}">
                <adec:decorative xmlns:adec="http://schemas.microsoft.com/office/drawing/2017/decorative" val="1"/>
              </a:ext>
            </a:extLst>
          </p:cNvPr>
          <p:cNvSpPr/>
          <p:nvPr/>
        </p:nvSpPr>
        <p:spPr>
          <a:xfrm>
            <a:off x="2219325" y="6162675"/>
            <a:ext cx="1524000" cy="695325"/>
          </a:xfrm>
          <a:prstGeom prst="rect">
            <a:avLst/>
          </a:prstGeom>
          <a:solidFill>
            <a:srgbClr val="E5EFF4"/>
          </a:solidFill>
          <a:ln>
            <a:solidFill>
              <a:srgbClr val="E7EB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8162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D4757C-7A27-2F75-7B8D-F7AFA8D28A10}"/>
              </a:ext>
            </a:extLst>
          </p:cNvPr>
          <p:cNvSpPr>
            <a:spLocks noGrp="1"/>
          </p:cNvSpPr>
          <p:nvPr>
            <p:ph type="title"/>
          </p:nvPr>
        </p:nvSpPr>
        <p:spPr>
          <a:xfrm>
            <a:off x="831850" y="1327902"/>
            <a:ext cx="7873238" cy="3865890"/>
          </a:xfrm>
        </p:spPr>
        <p:txBody>
          <a:bodyPr>
            <a:normAutofit/>
          </a:bodyPr>
          <a:lstStyle/>
          <a:p>
            <a:r>
              <a:rPr lang="en-US" dirty="0"/>
              <a:t>Additional Considerations</a:t>
            </a:r>
          </a:p>
        </p:txBody>
      </p:sp>
    </p:spTree>
    <p:custDataLst>
      <p:tags r:id="rId1"/>
    </p:custDataLst>
    <p:extLst>
      <p:ext uri="{BB962C8B-B14F-4D97-AF65-F5344CB8AC3E}">
        <p14:creationId xmlns:p14="http://schemas.microsoft.com/office/powerpoint/2010/main" val="355885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366A1-A6DD-52EC-13BA-D8B49AF7F20C}"/>
              </a:ext>
            </a:extLst>
          </p:cNvPr>
          <p:cNvSpPr>
            <a:spLocks noGrp="1"/>
          </p:cNvSpPr>
          <p:nvPr>
            <p:ph type="title"/>
          </p:nvPr>
        </p:nvSpPr>
        <p:spPr>
          <a:xfrm>
            <a:off x="838200" y="301752"/>
            <a:ext cx="10515600" cy="1026578"/>
          </a:xfrm>
        </p:spPr>
        <p:txBody>
          <a:bodyPr>
            <a:noAutofit/>
          </a:bodyPr>
          <a:lstStyle/>
          <a:p>
            <a:r>
              <a:rPr lang="en-US" b="1" dirty="0"/>
              <a:t>Coverage for Other Household Members</a:t>
            </a:r>
            <a:br>
              <a:rPr lang="en-US" b="1" dirty="0"/>
            </a:br>
            <a:endParaRPr lang="en-US" dirty="0"/>
          </a:p>
        </p:txBody>
      </p:sp>
      <p:sp>
        <p:nvSpPr>
          <p:cNvPr id="4" name="Content Placeholder 3">
            <a:extLst>
              <a:ext uri="{FF2B5EF4-FFF2-40B4-BE49-F238E27FC236}">
                <a16:creationId xmlns:a16="http://schemas.microsoft.com/office/drawing/2014/main" id="{A7ECA87C-819D-87D9-8638-581B12597264}"/>
              </a:ext>
            </a:extLst>
          </p:cNvPr>
          <p:cNvSpPr>
            <a:spLocks noGrp="1"/>
          </p:cNvSpPr>
          <p:nvPr>
            <p:ph idx="1"/>
          </p:nvPr>
        </p:nvSpPr>
        <p:spPr>
          <a:xfrm>
            <a:off x="838200" y="1527048"/>
            <a:ext cx="10798629" cy="3655777"/>
          </a:xfrm>
        </p:spPr>
        <p:txBody>
          <a:bodyPr/>
          <a:lstStyle/>
          <a:p>
            <a:pPr marL="0" indent="0">
              <a:buNone/>
            </a:pPr>
            <a:r>
              <a:rPr lang="en-US" b="1" dirty="0">
                <a:solidFill>
                  <a:schemeClr val="accent1"/>
                </a:solidFill>
              </a:rPr>
              <a:t>If there are other household members on the same application that need coverage, there are steps to take to re-enroll these household members into a Health Connector plan.  </a:t>
            </a:r>
          </a:p>
          <a:p>
            <a:r>
              <a:rPr lang="en-US" sz="2600" dirty="0"/>
              <a:t>If the Medicare-enrolled individual is the subscriber on the plan, the dependents will need to re-shop for coverage. </a:t>
            </a:r>
          </a:p>
          <a:p>
            <a:r>
              <a:rPr lang="en-US" sz="2600" dirty="0"/>
              <a:t>If the Medicare–enrolled individual is not the subscriber, they can disenroll from their Health Connector coverage, and coverage will continue for the other members. </a:t>
            </a:r>
          </a:p>
          <a:p>
            <a:pPr marL="0" indent="0">
              <a:buNone/>
            </a:pPr>
            <a:endParaRPr lang="en-US" dirty="0"/>
          </a:p>
        </p:txBody>
      </p:sp>
    </p:spTree>
    <p:custDataLst>
      <p:tags r:id="rId1"/>
    </p:custDataLst>
    <p:extLst>
      <p:ext uri="{BB962C8B-B14F-4D97-AF65-F5344CB8AC3E}">
        <p14:creationId xmlns:p14="http://schemas.microsoft.com/office/powerpoint/2010/main" val="228850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64E2-780B-3077-A77E-944D625852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575EDD-722D-5350-0EF8-0618D769B266}"/>
              </a:ext>
            </a:extLst>
          </p:cNvPr>
          <p:cNvSpPr>
            <a:spLocks noGrp="1"/>
          </p:cNvSpPr>
          <p:nvPr>
            <p:ph type="title"/>
          </p:nvPr>
        </p:nvSpPr>
        <p:spPr>
          <a:xfrm>
            <a:off x="841248" y="301752"/>
            <a:ext cx="10515600" cy="705173"/>
          </a:xfrm>
        </p:spPr>
        <p:txBody>
          <a:bodyPr/>
          <a:lstStyle/>
          <a:p>
            <a:r>
              <a:rPr lang="en-US" b="1" dirty="0">
                <a:latin typeface="Franklin Gothic Demi" panose="020B0603020102020204" pitchFamily="34" charset="0"/>
              </a:rPr>
              <a:t>MA Health Care Learning Series</a:t>
            </a:r>
          </a:p>
        </p:txBody>
      </p:sp>
      <p:sp>
        <p:nvSpPr>
          <p:cNvPr id="5" name="Content Placeholder 6">
            <a:extLst>
              <a:ext uri="{FF2B5EF4-FFF2-40B4-BE49-F238E27FC236}">
                <a16:creationId xmlns:a16="http://schemas.microsoft.com/office/drawing/2014/main" id="{D36ABA94-28AE-8A58-3481-6A3E71C71AC0}"/>
              </a:ext>
            </a:extLst>
          </p:cNvPr>
          <p:cNvSpPr>
            <a:spLocks noGrp="1"/>
          </p:cNvSpPr>
          <p:nvPr/>
        </p:nvSpPr>
        <p:spPr>
          <a:xfrm>
            <a:off x="838199" y="1526906"/>
            <a:ext cx="9851380" cy="438028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latin typeface="Franklin Gothic Book"/>
              </a:rPr>
              <a:t>Background</a:t>
            </a:r>
            <a:endParaRPr lang="en-US" sz="2800" b="1" dirty="0">
              <a:solidFill>
                <a:schemeClr val="accent1"/>
              </a:solidFill>
              <a:latin typeface="Franklin Gothic Book"/>
            </a:endParaRPr>
          </a:p>
          <a:p>
            <a:pPr marL="0" indent="0">
              <a:buNone/>
            </a:pPr>
            <a:r>
              <a:rPr lang="en-US" dirty="0"/>
              <a:t>The MA Health Care Learning Series provides regular updates and presentations from Health Connector and MassHealth staff, to educate those who help Massachusetts residents in applying, getting and keeping their health coverage through MassHealth, the Health Connector and Health Safety Net via </a:t>
            </a:r>
            <a:r>
              <a:rPr lang="en-US" dirty="0">
                <a:hlinkClick r:id="rId4"/>
              </a:rPr>
              <a:t>MAhealthconnector.org</a:t>
            </a:r>
            <a:r>
              <a:rPr lang="en-US" dirty="0"/>
              <a:t>.</a:t>
            </a:r>
          </a:p>
        </p:txBody>
      </p:sp>
      <p:sp>
        <p:nvSpPr>
          <p:cNvPr id="2" name="Slide Number Placeholder 1">
            <a:extLst>
              <a:ext uri="{FF2B5EF4-FFF2-40B4-BE49-F238E27FC236}">
                <a16:creationId xmlns:a16="http://schemas.microsoft.com/office/drawing/2014/main" id="{8BC3776D-13D8-F2EA-59D9-BFBBD5F4B0D7}"/>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2</a:t>
            </a:fld>
            <a:endParaRPr lang="en-US"/>
          </a:p>
        </p:txBody>
      </p:sp>
    </p:spTree>
    <p:custDataLst>
      <p:tags r:id="rId1"/>
    </p:custDataLst>
    <p:extLst>
      <p:ext uri="{BB962C8B-B14F-4D97-AF65-F5344CB8AC3E}">
        <p14:creationId xmlns:p14="http://schemas.microsoft.com/office/powerpoint/2010/main" val="149010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478A-3E92-A07B-4A17-EA41D92E89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B435E-94F0-1636-2768-0E17A171F244}"/>
              </a:ext>
            </a:extLst>
          </p:cNvPr>
          <p:cNvSpPr>
            <a:spLocks noGrp="1"/>
          </p:cNvSpPr>
          <p:nvPr>
            <p:ph type="title"/>
          </p:nvPr>
        </p:nvSpPr>
        <p:spPr>
          <a:xfrm>
            <a:off x="838199" y="301752"/>
            <a:ext cx="10930468" cy="1115036"/>
          </a:xfrm>
        </p:spPr>
        <p:txBody>
          <a:bodyPr>
            <a:noAutofit/>
          </a:bodyPr>
          <a:lstStyle/>
          <a:p>
            <a:r>
              <a:rPr lang="en-US" dirty="0">
                <a:latin typeface="Franklin Gothic Medium" panose="020B0603020102020204" pitchFamily="34" charset="0"/>
              </a:rPr>
              <a:t>Health Connector Coverage when Someone Does Not Qualify for Premium-Free Part A</a:t>
            </a:r>
            <a:br>
              <a:rPr lang="en-US" dirty="0">
                <a:latin typeface="Franklin Gothic Medium" panose="020B0603020102020204" pitchFamily="34" charset="0"/>
              </a:rPr>
            </a:br>
            <a:r>
              <a:rPr lang="en-US" dirty="0">
                <a:latin typeface="Franklin Gothic Medium" panose="020B0603020102020204" pitchFamily="34" charset="0"/>
              </a:rPr>
              <a:t> </a:t>
            </a:r>
          </a:p>
        </p:txBody>
      </p:sp>
      <p:sp>
        <p:nvSpPr>
          <p:cNvPr id="5" name="Content Placeholder 4">
            <a:extLst>
              <a:ext uri="{FF2B5EF4-FFF2-40B4-BE49-F238E27FC236}">
                <a16:creationId xmlns:a16="http://schemas.microsoft.com/office/drawing/2014/main" id="{06B395B8-ADEF-C0DB-6349-90F06D441F3F}"/>
              </a:ext>
            </a:extLst>
          </p:cNvPr>
          <p:cNvSpPr>
            <a:spLocks noGrp="1"/>
          </p:cNvSpPr>
          <p:nvPr>
            <p:ph idx="13"/>
          </p:nvPr>
        </p:nvSpPr>
        <p:spPr>
          <a:xfrm>
            <a:off x="838199" y="1938528"/>
            <a:ext cx="10297160" cy="3572704"/>
          </a:xfrm>
        </p:spPr>
        <p:txBody>
          <a:bodyPr>
            <a:noAutofit/>
          </a:bodyPr>
          <a:lstStyle/>
          <a:p>
            <a:pPr marL="457200" indent="-457200">
              <a:buFont typeface="Arial" panose="020B0604020202020204" pitchFamily="34" charset="0"/>
              <a:buChar char="•"/>
            </a:pPr>
            <a:r>
              <a:rPr lang="en-US" sz="2400" b="0" dirty="0">
                <a:solidFill>
                  <a:schemeClr val="tx1"/>
                </a:solidFill>
              </a:rPr>
              <a:t>Social Security will determine if an individual has enough quarters to qualify for Medicare Part A without having to pay a premium. </a:t>
            </a:r>
          </a:p>
          <a:p>
            <a:pPr marL="457200" indent="-457200">
              <a:buFont typeface="Arial" panose="020B0604020202020204" pitchFamily="34" charset="0"/>
              <a:buChar char="•"/>
            </a:pPr>
            <a:r>
              <a:rPr lang="en-US" sz="2400" b="0" dirty="0">
                <a:solidFill>
                  <a:schemeClr val="tx1"/>
                </a:solidFill>
              </a:rPr>
              <a:t>If an individual needs to pay for Medicare Part A, they remain eligible to purchase health coverage through the Health Connector and they remain eligible for APTC, as long as they otherwise qualify. </a:t>
            </a:r>
          </a:p>
          <a:p>
            <a:pPr marL="457200" indent="-457200">
              <a:buFont typeface="Arial" panose="020B0604020202020204" pitchFamily="34" charset="0"/>
              <a:buChar char="•"/>
            </a:pPr>
            <a:r>
              <a:rPr lang="en-US" sz="2400" b="0" dirty="0">
                <a:solidFill>
                  <a:schemeClr val="tx1"/>
                </a:solidFill>
              </a:rPr>
              <a:t>If an individual in this situation chooses to stay enrolled in Health Connector coverage, no additional action is needed. They can continue to update the online application and maintain their Health Connector eligibility and enrollment. </a:t>
            </a:r>
          </a:p>
        </p:txBody>
      </p:sp>
    </p:spTree>
    <p:custDataLst>
      <p:tags r:id="rId1"/>
    </p:custDataLst>
    <p:extLst>
      <p:ext uri="{BB962C8B-B14F-4D97-AF65-F5344CB8AC3E}">
        <p14:creationId xmlns:p14="http://schemas.microsoft.com/office/powerpoint/2010/main" val="170279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5D27-E281-F46C-6986-E21FBD5DD8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ED4B97-EBB8-CEED-ECD7-C47B8FD8873E}"/>
              </a:ext>
            </a:extLst>
          </p:cNvPr>
          <p:cNvSpPr>
            <a:spLocks noGrp="1"/>
          </p:cNvSpPr>
          <p:nvPr>
            <p:ph type="title"/>
          </p:nvPr>
        </p:nvSpPr>
        <p:spPr>
          <a:xfrm>
            <a:off x="838200" y="301752"/>
            <a:ext cx="10522226" cy="1095157"/>
          </a:xfrm>
        </p:spPr>
        <p:txBody>
          <a:bodyPr>
            <a:noAutofit/>
          </a:bodyPr>
          <a:lstStyle/>
          <a:p>
            <a:r>
              <a:rPr lang="en-US" dirty="0">
                <a:latin typeface="Franklin Gothic Medium" panose="020B0603020102020204" pitchFamily="34" charset="0"/>
              </a:rPr>
              <a:t>Qualifying for MassHealth for Individuals 65 and Over</a:t>
            </a:r>
            <a:br>
              <a:rPr lang="en-US" dirty="0">
                <a:latin typeface="Franklin Gothic Medium" panose="020B0603020102020204" pitchFamily="34" charset="0"/>
              </a:rPr>
            </a:br>
            <a:r>
              <a:rPr lang="en-US" dirty="0">
                <a:latin typeface="Franklin Gothic Medium" panose="020B0603020102020204" pitchFamily="34" charset="0"/>
              </a:rPr>
              <a:t> </a:t>
            </a:r>
          </a:p>
        </p:txBody>
      </p:sp>
      <p:sp>
        <p:nvSpPr>
          <p:cNvPr id="5" name="Content Placeholder 4">
            <a:extLst>
              <a:ext uri="{FF2B5EF4-FFF2-40B4-BE49-F238E27FC236}">
                <a16:creationId xmlns:a16="http://schemas.microsoft.com/office/drawing/2014/main" id="{DC5B7E3B-6B8D-399E-9171-1CBD72D6157E}"/>
              </a:ext>
            </a:extLst>
          </p:cNvPr>
          <p:cNvSpPr>
            <a:spLocks noGrp="1"/>
          </p:cNvSpPr>
          <p:nvPr>
            <p:ph idx="13"/>
          </p:nvPr>
        </p:nvSpPr>
        <p:spPr>
          <a:xfrm>
            <a:off x="838199" y="1938528"/>
            <a:ext cx="10522225" cy="3521904"/>
          </a:xfrm>
        </p:spPr>
        <p:txBody>
          <a:bodyPr vert="horz" lIns="91440" tIns="0" rIns="91440" bIns="45720" rtlCol="0" anchor="t">
            <a:noAutofit/>
          </a:bodyPr>
          <a:lstStyle/>
          <a:p>
            <a:r>
              <a:rPr lang="en-US" dirty="0"/>
              <a:t>If an individual thinks they may qualify for MassHealth, they need to follow a different application process. </a:t>
            </a:r>
          </a:p>
          <a:p>
            <a:pPr marL="457200" indent="-457200">
              <a:spcBef>
                <a:spcPts val="300"/>
              </a:spcBef>
              <a:buFont typeface="Arial" panose="020B0604020202020204" pitchFamily="34" charset="0"/>
              <a:buChar char="•"/>
            </a:pPr>
            <a:r>
              <a:rPr lang="en-US" sz="2200" b="0" dirty="0">
                <a:solidFill>
                  <a:schemeClr val="tx1"/>
                </a:solidFill>
              </a:rPr>
              <a:t>MassHealth coverage for individuals 65 and over looks at the applicant’s income and asset limits,</a:t>
            </a:r>
            <a:r>
              <a:rPr lang="en-US" sz="2200" b="0" dirty="0">
                <a:solidFill>
                  <a:srgbClr val="FF0000"/>
                </a:solidFill>
              </a:rPr>
              <a:t> </a:t>
            </a:r>
            <a:r>
              <a:rPr lang="en-US" sz="2200" b="0" dirty="0">
                <a:solidFill>
                  <a:schemeClr val="tx1"/>
                </a:solidFill>
              </a:rPr>
              <a:t>in addition to other eligibility criteria. The HIX system cannot determine eligibility for MassHealth for an individual who is over 65. </a:t>
            </a:r>
          </a:p>
          <a:p>
            <a:pPr marL="457200" indent="-457200">
              <a:spcBef>
                <a:spcPts val="300"/>
              </a:spcBef>
              <a:buFont typeface="Arial" panose="020B0604020202020204" pitchFamily="34" charset="0"/>
              <a:buChar char="•"/>
            </a:pPr>
            <a:r>
              <a:rPr lang="en-US" sz="2200" b="0" dirty="0">
                <a:solidFill>
                  <a:schemeClr val="tx1"/>
                </a:solidFill>
              </a:rPr>
              <a:t>Therefore, they will need to complete the Application for Health Coverage for Seniors and People Needing Long-Term-Care Services (SACA-2).</a:t>
            </a:r>
          </a:p>
          <a:p>
            <a:pPr marL="457200" indent="-457200">
              <a:spcBef>
                <a:spcPts val="300"/>
              </a:spcBef>
              <a:buFont typeface="Arial" panose="020B0604020202020204" pitchFamily="34" charset="0"/>
              <a:buChar char="•"/>
            </a:pPr>
            <a:r>
              <a:rPr lang="en-US" sz="2200" b="0" dirty="0">
                <a:solidFill>
                  <a:schemeClr val="tx1"/>
                </a:solidFill>
              </a:rPr>
              <a:t>If an individual completes the SACA-2 and does not qualify for MassHealth based on the income and asset rules, their updated application information will be sent to HIX to determine whether they qualify for Health Connector coverage and subsidies. </a:t>
            </a:r>
          </a:p>
        </p:txBody>
      </p:sp>
    </p:spTree>
    <p:custDataLst>
      <p:tags r:id="rId1"/>
    </p:custDataLst>
    <p:extLst>
      <p:ext uri="{BB962C8B-B14F-4D97-AF65-F5344CB8AC3E}">
        <p14:creationId xmlns:p14="http://schemas.microsoft.com/office/powerpoint/2010/main" val="39821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3649-51F9-6F84-7753-30D8407E0AED}"/>
              </a:ext>
            </a:extLst>
          </p:cNvPr>
          <p:cNvSpPr>
            <a:spLocks noGrp="1"/>
          </p:cNvSpPr>
          <p:nvPr>
            <p:ph type="title"/>
          </p:nvPr>
        </p:nvSpPr>
        <p:spPr>
          <a:xfrm>
            <a:off x="838200" y="301752"/>
            <a:ext cx="10515600" cy="705173"/>
          </a:xfrm>
        </p:spPr>
        <p:txBody>
          <a:bodyPr>
            <a:normAutofit/>
          </a:bodyPr>
          <a:lstStyle/>
          <a:p>
            <a:r>
              <a:rPr lang="en-US" dirty="0">
                <a:latin typeface="Franklin Gothic Medium" panose="020B0603020102020204" pitchFamily="34" charset="0"/>
              </a:rPr>
              <a:t>Key Takeaways</a:t>
            </a:r>
          </a:p>
        </p:txBody>
      </p:sp>
      <p:sp>
        <p:nvSpPr>
          <p:cNvPr id="3" name="Content Placeholder 2">
            <a:extLst>
              <a:ext uri="{FF2B5EF4-FFF2-40B4-BE49-F238E27FC236}">
                <a16:creationId xmlns:a16="http://schemas.microsoft.com/office/drawing/2014/main" id="{7E25F30C-BB92-A611-EFC9-0F3430FA9E08}"/>
              </a:ext>
            </a:extLst>
          </p:cNvPr>
          <p:cNvSpPr>
            <a:spLocks noGrp="1"/>
          </p:cNvSpPr>
          <p:nvPr>
            <p:ph idx="13"/>
          </p:nvPr>
        </p:nvSpPr>
        <p:spPr>
          <a:xfrm>
            <a:off x="838200" y="1523732"/>
            <a:ext cx="5979459" cy="3596414"/>
          </a:xfrm>
        </p:spPr>
        <p:txBody>
          <a:bodyPr/>
          <a:lstStyle/>
          <a:p>
            <a:r>
              <a:rPr lang="en-US" dirty="0">
                <a:solidFill>
                  <a:schemeClr val="accent3"/>
                </a:solidFill>
              </a:rPr>
              <a:t>When a Health Connector member is eligible for Medicare:</a:t>
            </a:r>
          </a:p>
          <a:p>
            <a:pPr marL="342900" indent="-342900">
              <a:buFont typeface="Arial" panose="020B0604020202020204" pitchFamily="34" charset="0"/>
              <a:buChar char="•"/>
            </a:pPr>
            <a:r>
              <a:rPr lang="en-US" sz="2400" dirty="0">
                <a:solidFill>
                  <a:schemeClr val="accent3"/>
                </a:solidFill>
              </a:rPr>
              <a:t>Enroll in Medicare during their Initial Enrollment Period</a:t>
            </a:r>
          </a:p>
          <a:p>
            <a:pPr marL="342900" indent="-342900">
              <a:buFont typeface="Arial" panose="020B0604020202020204" pitchFamily="34" charset="0"/>
              <a:buChar char="•"/>
            </a:pPr>
            <a:r>
              <a:rPr lang="en-US" sz="2400" dirty="0">
                <a:solidFill>
                  <a:schemeClr val="accent3"/>
                </a:solidFill>
              </a:rPr>
              <a:t>After completing their Medicare enrollment, update their Health Connector application to report they are not applying for coverage</a:t>
            </a:r>
          </a:p>
        </p:txBody>
      </p:sp>
      <p:sp>
        <p:nvSpPr>
          <p:cNvPr id="5" name="Picture Placeholder 4">
            <a:extLst>
              <a:ext uri="{FF2B5EF4-FFF2-40B4-BE49-F238E27FC236}">
                <a16:creationId xmlns:a16="http://schemas.microsoft.com/office/drawing/2014/main" id="{DFC7E824-1FE1-268A-A219-610AD3F05C6F}"/>
              </a:ext>
            </a:extLst>
          </p:cNvPr>
          <p:cNvSpPr txBox="1">
            <a:spLocks/>
          </p:cNvSpPr>
          <p:nvPr/>
        </p:nvSpPr>
        <p:spPr>
          <a:xfrm>
            <a:off x="7247964" y="733500"/>
            <a:ext cx="3953436" cy="4386645"/>
          </a:xfrm>
          <a:prstGeom prst="rect">
            <a:avLst/>
          </a:prstGeom>
          <a:solidFill>
            <a:srgbClr val="E7EAEE"/>
          </a:solidFill>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8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8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Corbel" panose="020B0503020204020204" pitchFamily="34" charset="0"/>
              </a:rPr>
              <a:t>Benefits of taking these actions:</a:t>
            </a:r>
          </a:p>
          <a:p>
            <a:pPr marL="457200" indent="-457200">
              <a:buFont typeface="Arial" panose="020B0604020202020204" pitchFamily="34" charset="0"/>
              <a:buAutoNum type="alphaLcPeriod"/>
            </a:pPr>
            <a:r>
              <a:rPr lang="en-US" sz="2400" dirty="0">
                <a:latin typeface="Corbel" panose="020B0503020204020204" pitchFamily="34" charset="0"/>
              </a:rPr>
              <a:t>No gaps in coverage</a:t>
            </a:r>
          </a:p>
          <a:p>
            <a:pPr marL="457200" indent="-457200">
              <a:buFont typeface="Arial" panose="020B0604020202020204" pitchFamily="34" charset="0"/>
              <a:buAutoNum type="alphaLcPeriod"/>
            </a:pPr>
            <a:r>
              <a:rPr lang="en-US" sz="2400" dirty="0">
                <a:latin typeface="Corbel" panose="020B0503020204020204" pitchFamily="34" charset="0"/>
              </a:rPr>
              <a:t>Avoid paying Medicare penalties</a:t>
            </a:r>
          </a:p>
          <a:p>
            <a:pPr marL="457200" indent="-457200">
              <a:buFont typeface="Arial" panose="020B0604020202020204" pitchFamily="34" charset="0"/>
              <a:buAutoNum type="alphaLcPeriod"/>
            </a:pPr>
            <a:r>
              <a:rPr lang="en-US" sz="2400" dirty="0">
                <a:latin typeface="Corbel" panose="020B0503020204020204" pitchFamily="34" charset="0"/>
              </a:rPr>
              <a:t>Avoid paying for both Medicare and Marketplace coverage at the same time</a:t>
            </a:r>
          </a:p>
          <a:p>
            <a:pPr marL="457200" indent="-457200">
              <a:buFont typeface="Arial" panose="020B0604020202020204" pitchFamily="34" charset="0"/>
              <a:buAutoNum type="alphaLcPeriod"/>
            </a:pPr>
            <a:r>
              <a:rPr lang="en-US" sz="2400" dirty="0">
                <a:latin typeface="Corbel" panose="020B0503020204020204" pitchFamily="34" charset="0"/>
              </a:rPr>
              <a:t>No risk of owing back APTC at tax time</a:t>
            </a:r>
            <a:endParaRPr lang="en-US" sz="2400" dirty="0"/>
          </a:p>
        </p:txBody>
      </p:sp>
      <p:sp>
        <p:nvSpPr>
          <p:cNvPr id="6" name="Content Placeholder 3">
            <a:extLst>
              <a:ext uri="{FF2B5EF4-FFF2-40B4-BE49-F238E27FC236}">
                <a16:creationId xmlns:a16="http://schemas.microsoft.com/office/drawing/2014/main" id="{8A11051C-BB69-4E50-2255-8A9A38087C86}"/>
              </a:ext>
            </a:extLst>
          </p:cNvPr>
          <p:cNvSpPr txBox="1">
            <a:spLocks/>
          </p:cNvSpPr>
          <p:nvPr/>
        </p:nvSpPr>
        <p:spPr>
          <a:xfrm>
            <a:off x="632461" y="5334269"/>
            <a:ext cx="11323766" cy="99598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Tx/>
              <a:buNone/>
              <a:defRPr sz="2400" b="0" i="0" kern="1200">
                <a:solidFill>
                  <a:srgbClr val="91278F"/>
                </a:solidFill>
                <a:latin typeface="Corbel" panose="020B0503020204020204" pitchFamily="34" charset="0"/>
                <a:ea typeface="+mn-ea"/>
                <a:cs typeface="+mn-cs"/>
              </a:defRPr>
            </a:lvl1pPr>
            <a:lvl2pPr marL="401638" indent="-169863" algn="l" defTabSz="914400" rtl="0" eaLnBrk="1" latinLnBrk="0" hangingPunct="1">
              <a:lnSpc>
                <a:spcPct val="90000"/>
              </a:lnSpc>
              <a:spcBef>
                <a:spcPts val="500"/>
              </a:spcBef>
              <a:buClr>
                <a:srgbClr val="141D45"/>
              </a:buClr>
              <a:buSzPct val="110000"/>
              <a:buFont typeface="Arial" panose="020B0604020202020204" pitchFamily="34" charset="0"/>
              <a:buChar char="•"/>
              <a:tabLst/>
              <a:defRPr sz="2000" b="0" i="0" kern="1200">
                <a:solidFill>
                  <a:srgbClr val="141D45"/>
                </a:solidFill>
                <a:latin typeface="Corbel" panose="020B0503020204020204" pitchFamily="34" charset="0"/>
                <a:ea typeface="+mn-ea"/>
                <a:cs typeface="+mn-cs"/>
              </a:defRPr>
            </a:lvl2pPr>
            <a:lvl3pPr marL="914400" indent="-396875" algn="l" defTabSz="914400" rtl="0" eaLnBrk="1" latinLnBrk="0" hangingPunct="1">
              <a:lnSpc>
                <a:spcPct val="90000"/>
              </a:lnSpc>
              <a:spcBef>
                <a:spcPts val="500"/>
              </a:spcBef>
              <a:buClr>
                <a:srgbClr val="141D45"/>
              </a:buClr>
              <a:buFontTx/>
              <a:buNone/>
              <a:tabLst/>
              <a:defRPr sz="2800" b="0" i="0" kern="1200">
                <a:solidFill>
                  <a:srgbClr val="141D45"/>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Clr>
                <a:srgbClr val="141D45"/>
              </a:buClr>
              <a:buFontTx/>
              <a:buNone/>
              <a:defRPr sz="2800" b="0" i="0" kern="1200">
                <a:solidFill>
                  <a:srgbClr val="141D45"/>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Clr>
                <a:srgbClr val="141D45"/>
              </a:buClr>
              <a:buFontTx/>
              <a:buNone/>
              <a:defRPr sz="2800" b="0" i="0" kern="1200">
                <a:solidFill>
                  <a:srgbClr val="141D45"/>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tx2"/>
                </a:solidFill>
              </a:rPr>
              <a:t>There is an exception to these rules if: </a:t>
            </a:r>
            <a:r>
              <a:rPr lang="en-US" sz="2000" i="1" dirty="0">
                <a:solidFill>
                  <a:schemeClr val="tx2"/>
                </a:solidFill>
              </a:rPr>
              <a:t>S</a:t>
            </a:r>
            <a:r>
              <a:rPr lang="en-US" sz="2000" i="1" dirty="0">
                <a:solidFill>
                  <a:schemeClr val="accent3"/>
                </a:solidFill>
              </a:rPr>
              <a:t>omeone who is eligible to enroll in Medicare </a:t>
            </a:r>
            <a:r>
              <a:rPr lang="en-US" sz="2000" b="1" i="1" dirty="0">
                <a:solidFill>
                  <a:schemeClr val="accent3"/>
                </a:solidFill>
              </a:rPr>
              <a:t>but must pay a premium for Part A</a:t>
            </a:r>
            <a:r>
              <a:rPr lang="en-US" sz="2000" i="1" dirty="0">
                <a:solidFill>
                  <a:schemeClr val="accent3"/>
                </a:solidFill>
              </a:rPr>
              <a:t> can enroll in health coverage with the Health Connector and receive APTCs. Individuals in this situation should consult with a SHINE counselor to determine the best path forward for them. </a:t>
            </a:r>
          </a:p>
          <a:p>
            <a:endParaRPr lang="en-US" b="1" dirty="0"/>
          </a:p>
        </p:txBody>
      </p:sp>
      <p:sp>
        <p:nvSpPr>
          <p:cNvPr id="4" name="Slide Number Placeholder 3">
            <a:extLst>
              <a:ext uri="{FF2B5EF4-FFF2-40B4-BE49-F238E27FC236}">
                <a16:creationId xmlns:a16="http://schemas.microsoft.com/office/drawing/2014/main" id="{360722AF-65E4-BFD1-4562-341DB9D8441A}"/>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22</a:t>
            </a:fld>
            <a:endParaRPr lang="en-US"/>
          </a:p>
        </p:txBody>
      </p:sp>
    </p:spTree>
    <p:custDataLst>
      <p:tags r:id="rId1"/>
    </p:custDataLst>
    <p:extLst>
      <p:ext uri="{BB962C8B-B14F-4D97-AF65-F5344CB8AC3E}">
        <p14:creationId xmlns:p14="http://schemas.microsoft.com/office/powerpoint/2010/main" val="1337532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EEBA2-705D-9EDD-D621-AAE1676897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4659A3-E6A8-CEF5-21DB-AAA4601DF106}"/>
              </a:ext>
            </a:extLst>
          </p:cNvPr>
          <p:cNvSpPr>
            <a:spLocks noGrp="1"/>
          </p:cNvSpPr>
          <p:nvPr>
            <p:ph type="title"/>
          </p:nvPr>
        </p:nvSpPr>
        <p:spPr>
          <a:xfrm>
            <a:off x="831850" y="1327902"/>
            <a:ext cx="7873238" cy="3865890"/>
          </a:xfrm>
        </p:spPr>
        <p:txBody>
          <a:bodyPr>
            <a:normAutofit/>
          </a:bodyPr>
          <a:lstStyle/>
          <a:p>
            <a:r>
              <a:rPr lang="en-US" dirty="0"/>
              <a:t>Thank You!</a:t>
            </a:r>
          </a:p>
        </p:txBody>
      </p:sp>
    </p:spTree>
    <p:custDataLst>
      <p:tags r:id="rId1"/>
    </p:custDataLst>
    <p:extLst>
      <p:ext uri="{BB962C8B-B14F-4D97-AF65-F5344CB8AC3E}">
        <p14:creationId xmlns:p14="http://schemas.microsoft.com/office/powerpoint/2010/main" val="304738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BAB3-FBC0-7834-580F-3C023937B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B2C252-7A91-94FC-149F-C0625972E82A}"/>
              </a:ext>
            </a:extLst>
          </p:cNvPr>
          <p:cNvSpPr>
            <a:spLocks noGrp="1"/>
          </p:cNvSpPr>
          <p:nvPr>
            <p:ph type="title"/>
          </p:nvPr>
        </p:nvSpPr>
        <p:spPr>
          <a:xfrm>
            <a:off x="841248" y="301752"/>
            <a:ext cx="10515600" cy="705173"/>
          </a:xfrm>
        </p:spPr>
        <p:txBody>
          <a:bodyPr/>
          <a:lstStyle/>
          <a:p>
            <a:r>
              <a:rPr lang="en-US" b="1" dirty="0">
                <a:latin typeface="Franklin Gothic Demi" panose="020B0603020102020204" pitchFamily="34" charset="0"/>
              </a:rPr>
              <a:t>Agenda</a:t>
            </a:r>
          </a:p>
        </p:txBody>
      </p:sp>
      <p:sp>
        <p:nvSpPr>
          <p:cNvPr id="3" name="Content Placeholder 2">
            <a:extLst>
              <a:ext uri="{FF2B5EF4-FFF2-40B4-BE49-F238E27FC236}">
                <a16:creationId xmlns:a16="http://schemas.microsoft.com/office/drawing/2014/main" id="{63779576-5A7B-D3D4-86AE-C1A9EBBAEE74}"/>
              </a:ext>
            </a:extLst>
          </p:cNvPr>
          <p:cNvSpPr>
            <a:spLocks noGrp="1"/>
          </p:cNvSpPr>
          <p:nvPr>
            <p:ph idx="13"/>
          </p:nvPr>
        </p:nvSpPr>
        <p:spPr>
          <a:xfrm>
            <a:off x="838199" y="1523731"/>
            <a:ext cx="10515599" cy="4202893"/>
          </a:xfrm>
        </p:spPr>
        <p:txBody>
          <a:bodyPr vert="horz" lIns="91440" tIns="0" rIns="91440" bIns="45720" rtlCol="0" anchor="t">
            <a:noAutofit/>
          </a:bodyPr>
          <a:lstStyle/>
          <a:p>
            <a:pPr marL="457200" lvl="1" indent="-457200">
              <a:lnSpc>
                <a:spcPct val="90000"/>
              </a:lnSpc>
              <a:spcBef>
                <a:spcPts val="1000"/>
              </a:spcBef>
              <a:buFont typeface="Arial" panose="020B0604020202020204" pitchFamily="34" charset="0"/>
              <a:buChar char="•"/>
            </a:pPr>
            <a:r>
              <a:rPr lang="en-US" dirty="0">
                <a:latin typeface="Franklin Gothic Book"/>
              </a:rPr>
              <a:t>Medicare Basics</a:t>
            </a:r>
          </a:p>
          <a:p>
            <a:pPr marL="457200" lvl="1" indent="-457200">
              <a:lnSpc>
                <a:spcPct val="90000"/>
              </a:lnSpc>
              <a:spcBef>
                <a:spcPts val="1000"/>
              </a:spcBef>
              <a:buFont typeface="Arial" panose="020B0604020202020204" pitchFamily="34" charset="0"/>
              <a:buChar char="•"/>
            </a:pPr>
            <a:r>
              <a:rPr lang="en-US" dirty="0">
                <a:latin typeface="Franklin Gothic Book"/>
              </a:rPr>
              <a:t>Helping Health Connector Members Transition to Medicare</a:t>
            </a:r>
          </a:p>
          <a:p>
            <a:pPr marL="914400" lvl="2" indent="-457200">
              <a:lnSpc>
                <a:spcPct val="90000"/>
              </a:lnSpc>
              <a:spcBef>
                <a:spcPts val="1000"/>
              </a:spcBef>
              <a:buSzPct val="75000"/>
            </a:pPr>
            <a:r>
              <a:rPr lang="en-US" dirty="0">
                <a:latin typeface="Franklin Gothic Book"/>
              </a:rPr>
              <a:t>Questions</a:t>
            </a:r>
          </a:p>
          <a:p>
            <a:pPr marL="457200" lvl="1" indent="-457200">
              <a:lnSpc>
                <a:spcPct val="90000"/>
              </a:lnSpc>
              <a:spcBef>
                <a:spcPts val="1000"/>
              </a:spcBef>
              <a:buFont typeface="Arial" panose="020B0604020202020204" pitchFamily="34" charset="0"/>
              <a:buChar char="•"/>
            </a:pPr>
            <a:r>
              <a:rPr lang="en-US" dirty="0">
                <a:latin typeface="Franklin Gothic Book"/>
              </a:rPr>
              <a:t>MassHealth Federal Updates</a:t>
            </a:r>
          </a:p>
          <a:p>
            <a:pPr marL="914400" lvl="2" indent="-457200">
              <a:lnSpc>
                <a:spcPct val="90000"/>
              </a:lnSpc>
              <a:spcBef>
                <a:spcPts val="1000"/>
              </a:spcBef>
              <a:buSzPct val="75000"/>
            </a:pPr>
            <a:r>
              <a:rPr lang="en-US" dirty="0">
                <a:latin typeface="Franklin Gothic Book"/>
              </a:rPr>
              <a:t>Questions</a:t>
            </a:r>
          </a:p>
        </p:txBody>
      </p:sp>
      <p:sp>
        <p:nvSpPr>
          <p:cNvPr id="2" name="Slide Number Placeholder 1">
            <a:extLst>
              <a:ext uri="{FF2B5EF4-FFF2-40B4-BE49-F238E27FC236}">
                <a16:creationId xmlns:a16="http://schemas.microsoft.com/office/drawing/2014/main" id="{F04B3109-7287-1C78-0375-1514120C5F32}"/>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3</a:t>
            </a:fld>
            <a:endParaRPr lang="en-US"/>
          </a:p>
        </p:txBody>
      </p:sp>
    </p:spTree>
    <p:custDataLst>
      <p:tags r:id="rId1"/>
    </p:custDataLst>
    <p:extLst>
      <p:ext uri="{BB962C8B-B14F-4D97-AF65-F5344CB8AC3E}">
        <p14:creationId xmlns:p14="http://schemas.microsoft.com/office/powerpoint/2010/main" val="288554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652E-1DE7-308E-5321-E9CE664E50F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42B70B-49D0-4E99-4718-2F10EE3D771D}"/>
              </a:ext>
            </a:extLst>
          </p:cNvPr>
          <p:cNvSpPr>
            <a:spLocks noGrp="1"/>
          </p:cNvSpPr>
          <p:nvPr>
            <p:ph type="title"/>
          </p:nvPr>
        </p:nvSpPr>
        <p:spPr>
          <a:xfrm>
            <a:off x="831850" y="1696473"/>
            <a:ext cx="8143914" cy="2401559"/>
          </a:xfrm>
        </p:spPr>
        <p:txBody>
          <a:bodyPr>
            <a:normAutofit/>
          </a:bodyPr>
          <a:lstStyle/>
          <a:p>
            <a:r>
              <a:rPr lang="en-US" dirty="0"/>
              <a:t>Medicare Basics</a:t>
            </a:r>
          </a:p>
        </p:txBody>
      </p:sp>
      <p:sp>
        <p:nvSpPr>
          <p:cNvPr id="5" name="Slide Number Placeholder 4">
            <a:extLst>
              <a:ext uri="{FF2B5EF4-FFF2-40B4-BE49-F238E27FC236}">
                <a16:creationId xmlns:a16="http://schemas.microsoft.com/office/drawing/2014/main" id="{1CD21C55-57BF-9C48-BEEE-03BE1880ACFF}"/>
              </a:ext>
              <a:ext uri="{C183D7F6-B498-43B3-948B-1728B52AA6E4}">
                <adec:decorative xmlns:adec="http://schemas.microsoft.com/office/drawing/2017/decorative" val="1"/>
              </a:ext>
            </a:extLst>
          </p:cNvPr>
          <p:cNvSpPr>
            <a:spLocks noGrp="1"/>
          </p:cNvSpPr>
          <p:nvPr>
            <p:ph type="sldNum" sz="quarter" idx="4294967295"/>
          </p:nvPr>
        </p:nvSpPr>
        <p:spPr>
          <a:xfrm>
            <a:off x="9448800" y="6356350"/>
            <a:ext cx="2743200" cy="365125"/>
          </a:xfrm>
        </p:spPr>
        <p:txBody>
          <a:bodyPr/>
          <a:lstStyle/>
          <a:p>
            <a:fld id="{D0F3292A-440C-FC4D-A38E-E9E6D4317AF8}" type="slidenum">
              <a:rPr lang="en-US" smtClean="0">
                <a:solidFill>
                  <a:srgbClr val="006493"/>
                </a:solidFill>
              </a:rPr>
              <a:pPr/>
              <a:t>4</a:t>
            </a:fld>
            <a:endParaRPr lang="en-US">
              <a:solidFill>
                <a:srgbClr val="006493"/>
              </a:solidFill>
            </a:endParaRPr>
          </a:p>
        </p:txBody>
      </p:sp>
    </p:spTree>
    <p:custDataLst>
      <p:tags r:id="rId1"/>
    </p:custDataLst>
    <p:extLst>
      <p:ext uri="{BB962C8B-B14F-4D97-AF65-F5344CB8AC3E}">
        <p14:creationId xmlns:p14="http://schemas.microsoft.com/office/powerpoint/2010/main" val="114730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FADB-268A-EA56-8B1D-BA1400FF3E77}"/>
              </a:ext>
            </a:extLst>
          </p:cNvPr>
          <p:cNvSpPr>
            <a:spLocks noGrp="1"/>
          </p:cNvSpPr>
          <p:nvPr>
            <p:ph type="title"/>
          </p:nvPr>
        </p:nvSpPr>
        <p:spPr/>
        <p:txBody>
          <a:bodyPr/>
          <a:lstStyle/>
          <a:p>
            <a:r>
              <a:rPr lang="en-US" dirty="0">
                <a:solidFill>
                  <a:srgbClr val="737B2D"/>
                </a:solidFill>
              </a:rPr>
              <a:t>Medicare 101</a:t>
            </a:r>
          </a:p>
        </p:txBody>
      </p:sp>
      <p:sp>
        <p:nvSpPr>
          <p:cNvPr id="3" name="Content Placeholder 2">
            <a:extLst>
              <a:ext uri="{FF2B5EF4-FFF2-40B4-BE49-F238E27FC236}">
                <a16:creationId xmlns:a16="http://schemas.microsoft.com/office/drawing/2014/main" id="{8E743A61-8EEA-2712-B389-C5E601893171}"/>
              </a:ext>
            </a:extLst>
          </p:cNvPr>
          <p:cNvSpPr>
            <a:spLocks noGrp="1"/>
          </p:cNvSpPr>
          <p:nvPr>
            <p:ph sz="half" idx="1"/>
          </p:nvPr>
        </p:nvSpPr>
        <p:spPr/>
        <p:txBody>
          <a:bodyPr/>
          <a:lstStyle/>
          <a:p>
            <a:pPr marL="342900" indent="-342900">
              <a:buFont typeface="Arial" panose="020B0604020202020204" pitchFamily="34" charset="0"/>
              <a:buChar char="•"/>
            </a:pPr>
            <a:r>
              <a:rPr lang="en-US" dirty="0">
                <a:solidFill>
                  <a:schemeClr val="accent3"/>
                </a:solidFill>
              </a:rPr>
              <a:t>Not a comprehensive health insurance program</a:t>
            </a:r>
          </a:p>
          <a:p>
            <a:pPr marL="744538" lvl="1" indent="-342900">
              <a:buFont typeface="Courier New" panose="02070309020205020404" pitchFamily="49" charset="0"/>
              <a:buChar char="o"/>
            </a:pPr>
            <a:r>
              <a:rPr lang="en-US" sz="2400" dirty="0">
                <a:solidFill>
                  <a:schemeClr val="accent3"/>
                </a:solidFill>
              </a:rPr>
              <a:t>Gaps in Medicare coverage mean beneficiary must pay a portion of medical expenses</a:t>
            </a:r>
          </a:p>
          <a:p>
            <a:pPr marL="342900" indent="-342900">
              <a:buFont typeface="Arial" panose="020B0604020202020204" pitchFamily="34" charset="0"/>
              <a:buChar char="•"/>
            </a:pPr>
            <a:r>
              <a:rPr lang="en-US" dirty="0">
                <a:solidFill>
                  <a:schemeClr val="accent3"/>
                </a:solidFill>
              </a:rPr>
              <a:t>Parts of Medicare:</a:t>
            </a:r>
          </a:p>
          <a:p>
            <a:pPr marL="1257300" lvl="2" indent="-342900">
              <a:buFont typeface="Courier New" panose="02070309020205020404" pitchFamily="49" charset="0"/>
              <a:buChar char="o"/>
            </a:pPr>
            <a:r>
              <a:rPr lang="en-US" sz="2400" dirty="0">
                <a:solidFill>
                  <a:schemeClr val="accent3"/>
                </a:solidFill>
              </a:rPr>
              <a:t>Part A (Hospital Insurance)</a:t>
            </a:r>
          </a:p>
          <a:p>
            <a:pPr marL="1257300" lvl="2" indent="-342900">
              <a:buFont typeface="Courier New" panose="02070309020205020404" pitchFamily="49" charset="0"/>
              <a:buChar char="o"/>
            </a:pPr>
            <a:r>
              <a:rPr lang="en-US" sz="2400" dirty="0">
                <a:solidFill>
                  <a:schemeClr val="accent3"/>
                </a:solidFill>
              </a:rPr>
              <a:t>Part B (Medical Insurance)</a:t>
            </a:r>
          </a:p>
          <a:p>
            <a:pPr marL="1257300" lvl="2" indent="-342900">
              <a:buFont typeface="Courier New" panose="02070309020205020404" pitchFamily="49" charset="0"/>
              <a:buChar char="o"/>
            </a:pPr>
            <a:r>
              <a:rPr lang="en-US" sz="2400" dirty="0">
                <a:solidFill>
                  <a:schemeClr val="accent3"/>
                </a:solidFill>
              </a:rPr>
              <a:t>Part D (Prescription Drug Coverage)</a:t>
            </a:r>
          </a:p>
          <a:p>
            <a:pPr marL="1257300" lvl="2" indent="-342900">
              <a:buFont typeface="Courier New" panose="02070309020205020404" pitchFamily="49" charset="0"/>
              <a:buChar char="o"/>
            </a:pPr>
            <a:r>
              <a:rPr lang="en-US" sz="2400" dirty="0">
                <a:solidFill>
                  <a:schemeClr val="accent3"/>
                </a:solidFill>
              </a:rPr>
              <a:t>Part C (Medicare Advantage) combines Parts A, B and usually Part D</a:t>
            </a:r>
          </a:p>
          <a:p>
            <a:pPr marL="342900" indent="-342900">
              <a:buFont typeface="Arial" panose="020B0604020202020204" pitchFamily="34" charset="0"/>
              <a:buChar char="•"/>
            </a:pPr>
            <a:endParaRPr lang="en-US" dirty="0">
              <a:solidFill>
                <a:schemeClr val="accent3"/>
              </a:solidFill>
            </a:endParaRPr>
          </a:p>
        </p:txBody>
      </p:sp>
    </p:spTree>
    <p:custDataLst>
      <p:tags r:id="rId1"/>
    </p:custDataLst>
    <p:extLst>
      <p:ext uri="{BB962C8B-B14F-4D97-AF65-F5344CB8AC3E}">
        <p14:creationId xmlns:p14="http://schemas.microsoft.com/office/powerpoint/2010/main" val="64440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DE7B-C49C-7BFC-3164-9D98F7A9C5D5}"/>
              </a:ext>
            </a:extLst>
          </p:cNvPr>
          <p:cNvSpPr>
            <a:spLocks noGrp="1"/>
          </p:cNvSpPr>
          <p:nvPr>
            <p:ph type="title"/>
          </p:nvPr>
        </p:nvSpPr>
        <p:spPr/>
        <p:txBody>
          <a:bodyPr/>
          <a:lstStyle/>
          <a:p>
            <a:r>
              <a:rPr lang="en-US" dirty="0">
                <a:solidFill>
                  <a:srgbClr val="737B2D"/>
                </a:solidFill>
              </a:rPr>
              <a:t>Medicare Eligibility</a:t>
            </a:r>
          </a:p>
        </p:txBody>
      </p:sp>
      <p:sp>
        <p:nvSpPr>
          <p:cNvPr id="3" name="Content Placeholder 2">
            <a:extLst>
              <a:ext uri="{FF2B5EF4-FFF2-40B4-BE49-F238E27FC236}">
                <a16:creationId xmlns:a16="http://schemas.microsoft.com/office/drawing/2014/main" id="{5F32701F-9802-82C2-FC6E-FC4C6E2150A3}"/>
              </a:ext>
            </a:extLst>
          </p:cNvPr>
          <p:cNvSpPr>
            <a:spLocks noGrp="1"/>
          </p:cNvSpPr>
          <p:nvPr>
            <p:ph sz="half" idx="1"/>
          </p:nvPr>
        </p:nvSpPr>
        <p:spPr/>
        <p:txBody>
          <a:bodyPr/>
          <a:lstStyle/>
          <a:p>
            <a:pPr marL="469900" indent="-457200">
              <a:lnSpc>
                <a:spcPct val="110000"/>
              </a:lnSpc>
              <a:spcBef>
                <a:spcPts val="95"/>
              </a:spcBef>
              <a:buSzPct val="100000"/>
              <a:buFont typeface="Arial" panose="020B0604020202020204" pitchFamily="34" charset="0"/>
              <a:buChar char="•"/>
              <a:tabLst>
                <a:tab pos="354965" algn="l"/>
              </a:tabLst>
            </a:pPr>
            <a:r>
              <a:rPr lang="en-US" dirty="0">
                <a:solidFill>
                  <a:srgbClr val="063E66"/>
                </a:solidFill>
              </a:rPr>
              <a:t>Federal</a:t>
            </a:r>
            <a:r>
              <a:rPr lang="en-US" spc="-75" dirty="0">
                <a:solidFill>
                  <a:srgbClr val="063E66"/>
                </a:solidFill>
              </a:rPr>
              <a:t> </a:t>
            </a:r>
            <a:r>
              <a:rPr lang="en-US" dirty="0">
                <a:solidFill>
                  <a:srgbClr val="063E66"/>
                </a:solidFill>
              </a:rPr>
              <a:t>health</a:t>
            </a:r>
            <a:r>
              <a:rPr lang="en-US" spc="-105" dirty="0">
                <a:solidFill>
                  <a:srgbClr val="063E66"/>
                </a:solidFill>
              </a:rPr>
              <a:t> </a:t>
            </a:r>
            <a:r>
              <a:rPr lang="en-US" dirty="0">
                <a:solidFill>
                  <a:srgbClr val="063E66"/>
                </a:solidFill>
              </a:rPr>
              <a:t>insurance</a:t>
            </a:r>
            <a:r>
              <a:rPr lang="en-US" spc="-60" dirty="0">
                <a:solidFill>
                  <a:srgbClr val="063E66"/>
                </a:solidFill>
              </a:rPr>
              <a:t> </a:t>
            </a:r>
            <a:r>
              <a:rPr lang="en-US" spc="-10" dirty="0">
                <a:solidFill>
                  <a:srgbClr val="063E66"/>
                </a:solidFill>
              </a:rPr>
              <a:t>program</a:t>
            </a:r>
            <a:r>
              <a:rPr lang="en-US" spc="-145" dirty="0">
                <a:solidFill>
                  <a:srgbClr val="063E66"/>
                </a:solidFill>
              </a:rPr>
              <a:t> </a:t>
            </a:r>
            <a:r>
              <a:rPr lang="en-US" spc="-20" dirty="0">
                <a:solidFill>
                  <a:srgbClr val="063E66"/>
                </a:solidFill>
              </a:rPr>
              <a:t>for i</a:t>
            </a:r>
            <a:r>
              <a:rPr lang="en-US" dirty="0">
                <a:solidFill>
                  <a:srgbClr val="063E66"/>
                </a:solidFill>
              </a:rPr>
              <a:t>ndividuals who are 65 years old or older and a U.S. citizen or </a:t>
            </a:r>
          </a:p>
          <a:p>
            <a:pPr marL="1384300" lvl="2" indent="-457200">
              <a:lnSpc>
                <a:spcPct val="110000"/>
              </a:lnSpc>
              <a:spcBef>
                <a:spcPts val="95"/>
              </a:spcBef>
              <a:buSzPct val="100000"/>
              <a:buFont typeface="Courier New" panose="02070309020205020404" pitchFamily="49" charset="0"/>
              <a:buChar char="o"/>
              <a:tabLst>
                <a:tab pos="354965" algn="l"/>
              </a:tabLst>
            </a:pPr>
            <a:r>
              <a:rPr lang="en-US" sz="2400" dirty="0">
                <a:solidFill>
                  <a:srgbClr val="063E66"/>
                </a:solidFill>
              </a:rPr>
              <a:t>permanent residents (i.e. green card holder), </a:t>
            </a:r>
          </a:p>
          <a:p>
            <a:pPr marL="1384300" lvl="2" indent="-457200">
              <a:lnSpc>
                <a:spcPct val="110000"/>
              </a:lnSpc>
              <a:spcBef>
                <a:spcPts val="95"/>
              </a:spcBef>
              <a:buSzPct val="100000"/>
              <a:buFont typeface="Courier New" panose="02070309020205020404" pitchFamily="49" charset="0"/>
              <a:buChar char="o"/>
              <a:tabLst>
                <a:tab pos="354965" algn="l"/>
              </a:tabLst>
            </a:pPr>
            <a:r>
              <a:rPr lang="en-US" sz="2400" dirty="0">
                <a:solidFill>
                  <a:srgbClr val="063E66"/>
                </a:solidFill>
              </a:rPr>
              <a:t>Cuban-Haitian entrants, </a:t>
            </a:r>
          </a:p>
          <a:p>
            <a:pPr marL="1384300" lvl="2" indent="-457200">
              <a:lnSpc>
                <a:spcPct val="110000"/>
              </a:lnSpc>
              <a:spcBef>
                <a:spcPts val="95"/>
              </a:spcBef>
              <a:buSzPct val="100000"/>
              <a:buFont typeface="Courier New" panose="02070309020205020404" pitchFamily="49" charset="0"/>
              <a:buChar char="o"/>
              <a:tabLst>
                <a:tab pos="354965" algn="l"/>
              </a:tabLst>
            </a:pPr>
            <a:r>
              <a:rPr lang="en-US" sz="2400" dirty="0">
                <a:solidFill>
                  <a:srgbClr val="063E66"/>
                </a:solidFill>
              </a:rPr>
              <a:t>Or someone residing under the Compacts of Free Association</a:t>
            </a:r>
          </a:p>
          <a:p>
            <a:pPr marL="457200" indent="-457200">
              <a:buFont typeface="Arial" panose="020B0604020202020204" pitchFamily="34" charset="0"/>
              <a:buChar char="•"/>
            </a:pPr>
            <a:r>
              <a:rPr lang="en-US" dirty="0">
                <a:solidFill>
                  <a:srgbClr val="063E66"/>
                </a:solidFill>
              </a:rPr>
              <a:t>If</a:t>
            </a:r>
            <a:r>
              <a:rPr lang="en-US" spc="-65" dirty="0">
                <a:solidFill>
                  <a:srgbClr val="063E66"/>
                </a:solidFill>
              </a:rPr>
              <a:t> </a:t>
            </a:r>
            <a:r>
              <a:rPr lang="en-US" dirty="0">
                <a:solidFill>
                  <a:srgbClr val="063E66"/>
                </a:solidFill>
              </a:rPr>
              <a:t>40</a:t>
            </a:r>
            <a:r>
              <a:rPr lang="en-US" spc="-60" dirty="0">
                <a:solidFill>
                  <a:srgbClr val="063E66"/>
                </a:solidFill>
              </a:rPr>
              <a:t> </a:t>
            </a:r>
            <a:r>
              <a:rPr lang="en-US" dirty="0">
                <a:solidFill>
                  <a:srgbClr val="063E66"/>
                </a:solidFill>
              </a:rPr>
              <a:t>work</a:t>
            </a:r>
            <a:r>
              <a:rPr lang="en-US" spc="-75" dirty="0">
                <a:solidFill>
                  <a:srgbClr val="063E66"/>
                </a:solidFill>
              </a:rPr>
              <a:t> </a:t>
            </a:r>
            <a:r>
              <a:rPr lang="en-US" dirty="0">
                <a:solidFill>
                  <a:srgbClr val="063E66"/>
                </a:solidFill>
              </a:rPr>
              <a:t>credits</a:t>
            </a:r>
            <a:r>
              <a:rPr lang="en-US" spc="-90" dirty="0">
                <a:solidFill>
                  <a:srgbClr val="063E66"/>
                </a:solidFill>
              </a:rPr>
              <a:t> </a:t>
            </a:r>
            <a:r>
              <a:rPr lang="en-US" dirty="0">
                <a:solidFill>
                  <a:srgbClr val="063E66"/>
                </a:solidFill>
              </a:rPr>
              <a:t>through</a:t>
            </a:r>
            <a:r>
              <a:rPr lang="en-US" spc="-80" dirty="0">
                <a:solidFill>
                  <a:srgbClr val="063E66"/>
                </a:solidFill>
              </a:rPr>
              <a:t> </a:t>
            </a:r>
            <a:r>
              <a:rPr lang="en-US" dirty="0">
                <a:solidFill>
                  <a:srgbClr val="063E66"/>
                </a:solidFill>
              </a:rPr>
              <a:t>payroll</a:t>
            </a:r>
            <a:r>
              <a:rPr lang="en-US" spc="-75" dirty="0">
                <a:solidFill>
                  <a:srgbClr val="063E66"/>
                </a:solidFill>
              </a:rPr>
              <a:t> </a:t>
            </a:r>
            <a:r>
              <a:rPr lang="en-US" dirty="0">
                <a:solidFill>
                  <a:srgbClr val="063E66"/>
                </a:solidFill>
              </a:rPr>
              <a:t>tax,</a:t>
            </a:r>
            <a:r>
              <a:rPr lang="en-US" spc="-75" dirty="0">
                <a:solidFill>
                  <a:srgbClr val="063E66"/>
                </a:solidFill>
              </a:rPr>
              <a:t> </a:t>
            </a:r>
            <a:r>
              <a:rPr lang="en-US" dirty="0">
                <a:solidFill>
                  <a:srgbClr val="063E66"/>
                </a:solidFill>
              </a:rPr>
              <a:t>entitled</a:t>
            </a:r>
            <a:r>
              <a:rPr lang="en-US" spc="-95" dirty="0">
                <a:solidFill>
                  <a:srgbClr val="063E66"/>
                </a:solidFill>
              </a:rPr>
              <a:t> </a:t>
            </a:r>
            <a:r>
              <a:rPr lang="en-US" dirty="0">
                <a:solidFill>
                  <a:srgbClr val="063E66"/>
                </a:solidFill>
              </a:rPr>
              <a:t>to</a:t>
            </a:r>
            <a:r>
              <a:rPr lang="en-US" spc="-60" dirty="0">
                <a:solidFill>
                  <a:srgbClr val="063E66"/>
                </a:solidFill>
              </a:rPr>
              <a:t> </a:t>
            </a:r>
            <a:r>
              <a:rPr lang="en-US" spc="-10" dirty="0">
                <a:solidFill>
                  <a:srgbClr val="063E66"/>
                </a:solidFill>
              </a:rPr>
              <a:t>premium </a:t>
            </a:r>
            <a:r>
              <a:rPr lang="en-US" dirty="0">
                <a:solidFill>
                  <a:srgbClr val="063E66"/>
                </a:solidFill>
              </a:rPr>
              <a:t>free</a:t>
            </a:r>
            <a:r>
              <a:rPr lang="en-US" spc="-130" dirty="0">
                <a:solidFill>
                  <a:srgbClr val="063E66"/>
                </a:solidFill>
              </a:rPr>
              <a:t> </a:t>
            </a:r>
            <a:r>
              <a:rPr lang="en-US" spc="-10" dirty="0">
                <a:solidFill>
                  <a:srgbClr val="063E66"/>
                </a:solidFill>
              </a:rPr>
              <a:t>part</a:t>
            </a:r>
            <a:r>
              <a:rPr lang="en-US" spc="-145" dirty="0">
                <a:solidFill>
                  <a:srgbClr val="063E66"/>
                </a:solidFill>
              </a:rPr>
              <a:t> </a:t>
            </a:r>
            <a:r>
              <a:rPr lang="en-US" dirty="0">
                <a:solidFill>
                  <a:srgbClr val="063E66"/>
                </a:solidFill>
              </a:rPr>
              <a:t>A</a:t>
            </a:r>
            <a:r>
              <a:rPr lang="en-US" spc="-150" dirty="0">
                <a:solidFill>
                  <a:srgbClr val="063E66"/>
                </a:solidFill>
              </a:rPr>
              <a:t> </a:t>
            </a:r>
            <a:r>
              <a:rPr lang="en-US" dirty="0">
                <a:solidFill>
                  <a:srgbClr val="063E66"/>
                </a:solidFill>
              </a:rPr>
              <a:t>(may</a:t>
            </a:r>
            <a:r>
              <a:rPr lang="en-US" spc="-60" dirty="0">
                <a:solidFill>
                  <a:srgbClr val="063E66"/>
                </a:solidFill>
              </a:rPr>
              <a:t> </a:t>
            </a:r>
            <a:r>
              <a:rPr lang="en-US" dirty="0">
                <a:solidFill>
                  <a:srgbClr val="063E66"/>
                </a:solidFill>
              </a:rPr>
              <a:t>qualify</a:t>
            </a:r>
            <a:r>
              <a:rPr lang="en-US" spc="-95" dirty="0">
                <a:solidFill>
                  <a:srgbClr val="063E66"/>
                </a:solidFill>
              </a:rPr>
              <a:t> </a:t>
            </a:r>
            <a:r>
              <a:rPr lang="en-US" dirty="0">
                <a:solidFill>
                  <a:srgbClr val="063E66"/>
                </a:solidFill>
              </a:rPr>
              <a:t>through</a:t>
            </a:r>
            <a:r>
              <a:rPr lang="en-US" spc="-80" dirty="0">
                <a:solidFill>
                  <a:srgbClr val="063E66"/>
                </a:solidFill>
              </a:rPr>
              <a:t> </a:t>
            </a:r>
            <a:r>
              <a:rPr lang="en-US" dirty="0">
                <a:solidFill>
                  <a:srgbClr val="063E66"/>
                </a:solidFill>
              </a:rPr>
              <a:t>spouse</a:t>
            </a:r>
            <a:r>
              <a:rPr lang="en-US" spc="-80" dirty="0">
                <a:solidFill>
                  <a:srgbClr val="063E66"/>
                </a:solidFill>
              </a:rPr>
              <a:t> </a:t>
            </a:r>
            <a:r>
              <a:rPr lang="en-US" dirty="0">
                <a:solidFill>
                  <a:srgbClr val="063E66"/>
                </a:solidFill>
              </a:rPr>
              <a:t>or</a:t>
            </a:r>
            <a:r>
              <a:rPr lang="en-US" spc="-65" dirty="0">
                <a:solidFill>
                  <a:srgbClr val="063E66"/>
                </a:solidFill>
              </a:rPr>
              <a:t> </a:t>
            </a:r>
            <a:r>
              <a:rPr lang="en-US" spc="-10" dirty="0">
                <a:solidFill>
                  <a:srgbClr val="063E66"/>
                </a:solidFill>
              </a:rPr>
              <a:t>ex-spouse)</a:t>
            </a:r>
            <a:endParaRPr lang="en-US" dirty="0">
              <a:solidFill>
                <a:srgbClr val="063E66"/>
              </a:solidFill>
            </a:endParaRPr>
          </a:p>
          <a:p>
            <a:pPr marL="469265" marR="409575" indent="-457200">
              <a:lnSpc>
                <a:spcPct val="110000"/>
              </a:lnSpc>
              <a:spcBef>
                <a:spcPts val="605"/>
              </a:spcBef>
              <a:buSzPct val="100000"/>
              <a:buFont typeface="Arial" panose="020B0604020202020204" pitchFamily="34" charset="0"/>
              <a:buChar char="•"/>
              <a:tabLst>
                <a:tab pos="756285" algn="l"/>
              </a:tabLst>
            </a:pPr>
            <a:r>
              <a:rPr lang="en-US" spc="-10" dirty="0">
                <a:solidFill>
                  <a:srgbClr val="063E66"/>
                </a:solidFill>
              </a:rPr>
              <a:t>Individuals</a:t>
            </a:r>
            <a:r>
              <a:rPr lang="en-US" spc="-100" dirty="0">
                <a:solidFill>
                  <a:srgbClr val="063E66"/>
                </a:solidFill>
              </a:rPr>
              <a:t> </a:t>
            </a:r>
            <a:r>
              <a:rPr lang="en-US" dirty="0">
                <a:solidFill>
                  <a:srgbClr val="063E66"/>
                </a:solidFill>
              </a:rPr>
              <a:t>under</a:t>
            </a:r>
            <a:r>
              <a:rPr lang="en-US" spc="-55" dirty="0">
                <a:solidFill>
                  <a:srgbClr val="063E66"/>
                </a:solidFill>
              </a:rPr>
              <a:t> </a:t>
            </a:r>
            <a:r>
              <a:rPr lang="en-US" dirty="0">
                <a:solidFill>
                  <a:srgbClr val="063E66"/>
                </a:solidFill>
              </a:rPr>
              <a:t>age</a:t>
            </a:r>
            <a:r>
              <a:rPr lang="en-US" spc="-45" dirty="0">
                <a:solidFill>
                  <a:srgbClr val="063E66"/>
                </a:solidFill>
              </a:rPr>
              <a:t> </a:t>
            </a:r>
            <a:r>
              <a:rPr lang="en-US" dirty="0">
                <a:solidFill>
                  <a:srgbClr val="063E66"/>
                </a:solidFill>
              </a:rPr>
              <a:t>65</a:t>
            </a:r>
            <a:r>
              <a:rPr lang="en-US" spc="-35" dirty="0">
                <a:solidFill>
                  <a:srgbClr val="063E66"/>
                </a:solidFill>
              </a:rPr>
              <a:t> </a:t>
            </a:r>
            <a:r>
              <a:rPr lang="en-US" dirty="0">
                <a:solidFill>
                  <a:srgbClr val="063E66"/>
                </a:solidFill>
              </a:rPr>
              <a:t>who</a:t>
            </a:r>
            <a:r>
              <a:rPr lang="en-US" spc="-50" dirty="0">
                <a:solidFill>
                  <a:srgbClr val="063E66"/>
                </a:solidFill>
              </a:rPr>
              <a:t> </a:t>
            </a:r>
            <a:r>
              <a:rPr lang="en-US" dirty="0">
                <a:solidFill>
                  <a:srgbClr val="063E66"/>
                </a:solidFill>
              </a:rPr>
              <a:t>have</a:t>
            </a:r>
            <a:r>
              <a:rPr lang="en-US" spc="-45" dirty="0">
                <a:solidFill>
                  <a:srgbClr val="063E66"/>
                </a:solidFill>
              </a:rPr>
              <a:t> </a:t>
            </a:r>
            <a:r>
              <a:rPr lang="en-US" dirty="0">
                <a:solidFill>
                  <a:srgbClr val="063E66"/>
                </a:solidFill>
              </a:rPr>
              <a:t>received</a:t>
            </a:r>
            <a:r>
              <a:rPr lang="en-US" spc="-45" dirty="0">
                <a:solidFill>
                  <a:srgbClr val="063E66"/>
                </a:solidFill>
              </a:rPr>
              <a:t> </a:t>
            </a:r>
            <a:r>
              <a:rPr lang="en-US" dirty="0">
                <a:solidFill>
                  <a:srgbClr val="063E66"/>
                </a:solidFill>
              </a:rPr>
              <a:t>24</a:t>
            </a:r>
            <a:r>
              <a:rPr lang="en-US" spc="-50" dirty="0">
                <a:solidFill>
                  <a:srgbClr val="063E66"/>
                </a:solidFill>
              </a:rPr>
              <a:t> </a:t>
            </a:r>
            <a:r>
              <a:rPr lang="en-US" dirty="0">
                <a:solidFill>
                  <a:srgbClr val="063E66"/>
                </a:solidFill>
              </a:rPr>
              <a:t>months</a:t>
            </a:r>
            <a:r>
              <a:rPr lang="en-US" spc="-35" dirty="0">
                <a:solidFill>
                  <a:srgbClr val="063E66"/>
                </a:solidFill>
              </a:rPr>
              <a:t> </a:t>
            </a:r>
            <a:r>
              <a:rPr lang="en-US" spc="-25" dirty="0">
                <a:solidFill>
                  <a:srgbClr val="063E66"/>
                </a:solidFill>
              </a:rPr>
              <a:t>of </a:t>
            </a:r>
            <a:r>
              <a:rPr lang="en-US" dirty="0">
                <a:solidFill>
                  <a:srgbClr val="063E66"/>
                </a:solidFill>
              </a:rPr>
              <a:t>Social</a:t>
            </a:r>
            <a:r>
              <a:rPr lang="en-US" spc="-85" dirty="0">
                <a:solidFill>
                  <a:srgbClr val="063E66"/>
                </a:solidFill>
              </a:rPr>
              <a:t> </a:t>
            </a:r>
            <a:r>
              <a:rPr lang="en-US" dirty="0">
                <a:solidFill>
                  <a:srgbClr val="063E66"/>
                </a:solidFill>
              </a:rPr>
              <a:t>Security</a:t>
            </a:r>
            <a:r>
              <a:rPr lang="en-US" spc="-70" dirty="0">
                <a:solidFill>
                  <a:srgbClr val="063E66"/>
                </a:solidFill>
              </a:rPr>
              <a:t> </a:t>
            </a:r>
            <a:r>
              <a:rPr lang="en-US" dirty="0">
                <a:solidFill>
                  <a:srgbClr val="063E66"/>
                </a:solidFill>
              </a:rPr>
              <a:t>Disability</a:t>
            </a:r>
            <a:r>
              <a:rPr lang="en-US" spc="-95" dirty="0">
                <a:solidFill>
                  <a:srgbClr val="063E66"/>
                </a:solidFill>
              </a:rPr>
              <a:t> </a:t>
            </a:r>
            <a:r>
              <a:rPr lang="en-US" dirty="0">
                <a:solidFill>
                  <a:srgbClr val="063E66"/>
                </a:solidFill>
              </a:rPr>
              <a:t>(SSDI)</a:t>
            </a:r>
            <a:r>
              <a:rPr lang="en-US" spc="-65" dirty="0">
                <a:solidFill>
                  <a:srgbClr val="063E66"/>
                </a:solidFill>
              </a:rPr>
              <a:t> </a:t>
            </a:r>
            <a:r>
              <a:rPr lang="en-US" spc="-10" dirty="0">
                <a:solidFill>
                  <a:srgbClr val="063E66"/>
                </a:solidFill>
              </a:rPr>
              <a:t>payments</a:t>
            </a:r>
            <a:endParaRPr lang="en-US" dirty="0">
              <a:solidFill>
                <a:srgbClr val="063E66"/>
              </a:solidFill>
            </a:endParaRPr>
          </a:p>
          <a:p>
            <a:endParaRPr lang="en-US" dirty="0">
              <a:solidFill>
                <a:schemeClr val="accent3"/>
              </a:solidFill>
            </a:endParaRPr>
          </a:p>
        </p:txBody>
      </p:sp>
      <p:pic>
        <p:nvPicPr>
          <p:cNvPr id="4" name="Picture 3" descr="Callout shape with the words New in it.">
            <a:extLst>
              <a:ext uri="{FF2B5EF4-FFF2-40B4-BE49-F238E27FC236}">
                <a16:creationId xmlns:a16="http://schemas.microsoft.com/office/drawing/2014/main" id="{62F7FD5C-775D-75EC-C14E-053FEF31CD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569" y="1624891"/>
            <a:ext cx="1158685" cy="9569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758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A9ED-91AC-6AAB-267A-C297ED4E330B}"/>
              </a:ext>
            </a:extLst>
          </p:cNvPr>
          <p:cNvSpPr>
            <a:spLocks noGrp="1"/>
          </p:cNvSpPr>
          <p:nvPr>
            <p:ph type="title"/>
          </p:nvPr>
        </p:nvSpPr>
        <p:spPr/>
        <p:txBody>
          <a:bodyPr/>
          <a:lstStyle/>
          <a:p>
            <a:r>
              <a:rPr lang="en-US" dirty="0">
                <a:solidFill>
                  <a:srgbClr val="737B2D"/>
                </a:solidFill>
              </a:rPr>
              <a:t>Enrolling in Medicare</a:t>
            </a:r>
          </a:p>
        </p:txBody>
      </p:sp>
      <p:sp>
        <p:nvSpPr>
          <p:cNvPr id="3" name="Content Placeholder 2">
            <a:extLst>
              <a:ext uri="{FF2B5EF4-FFF2-40B4-BE49-F238E27FC236}">
                <a16:creationId xmlns:a16="http://schemas.microsoft.com/office/drawing/2014/main" id="{10DCA789-8C53-E48D-4B85-3A13AAD5AE7B}"/>
              </a:ext>
            </a:extLst>
          </p:cNvPr>
          <p:cNvSpPr>
            <a:spLocks noGrp="1"/>
          </p:cNvSpPr>
          <p:nvPr>
            <p:ph sz="half" idx="1"/>
          </p:nvPr>
        </p:nvSpPr>
        <p:spPr>
          <a:xfrm>
            <a:off x="571500" y="990599"/>
            <a:ext cx="11065131" cy="5186363"/>
          </a:xfrm>
        </p:spPr>
        <p:txBody>
          <a:bodyPr/>
          <a:lstStyle/>
          <a:p>
            <a:pPr marL="342900" indent="-342900">
              <a:lnSpc>
                <a:spcPct val="100000"/>
              </a:lnSpc>
              <a:buFont typeface="Arial" panose="020B0604020202020204" pitchFamily="34" charset="0"/>
              <a:buChar char="•"/>
            </a:pPr>
            <a:r>
              <a:rPr lang="en-US" dirty="0">
                <a:solidFill>
                  <a:schemeClr val="accent3"/>
                </a:solidFill>
              </a:rPr>
              <a:t>Common myth: that Medicare will know or remind a person to enroll when eligible at age 65. This is </a:t>
            </a:r>
            <a:r>
              <a:rPr lang="en-US" b="1" dirty="0">
                <a:solidFill>
                  <a:schemeClr val="accent3"/>
                </a:solidFill>
              </a:rPr>
              <a:t>NOT TRUE </a:t>
            </a:r>
            <a:r>
              <a:rPr lang="en-US" dirty="0">
                <a:solidFill>
                  <a:schemeClr val="accent3"/>
                </a:solidFill>
              </a:rPr>
              <a:t>unless the person is already receiving Social Security benefits</a:t>
            </a:r>
          </a:p>
          <a:p>
            <a:pPr marL="342900" indent="-342900">
              <a:lnSpc>
                <a:spcPct val="100000"/>
              </a:lnSpc>
              <a:buFont typeface="Arial" panose="020B0604020202020204" pitchFamily="34" charset="0"/>
              <a:buChar char="•"/>
            </a:pPr>
            <a:r>
              <a:rPr lang="en-US" dirty="0">
                <a:solidFill>
                  <a:schemeClr val="accent3"/>
                </a:solidFill>
              </a:rPr>
              <a:t>Unless a person is currently employed and covered by their employer group health plan (EGHP) or through a spouse’s employer plan, there may be lifetime penalties for delaying Medicare</a:t>
            </a:r>
          </a:p>
          <a:p>
            <a:pPr marL="342900" indent="-342900">
              <a:lnSpc>
                <a:spcPct val="100000"/>
              </a:lnSpc>
              <a:buFont typeface="Arial" panose="020B0604020202020204" pitchFamily="34" charset="0"/>
              <a:buChar char="•"/>
            </a:pPr>
            <a:r>
              <a:rPr lang="en-US" dirty="0">
                <a:solidFill>
                  <a:schemeClr val="accent3"/>
                </a:solidFill>
              </a:rPr>
              <a:t>Contact Social Security by visiting your local office or </a:t>
            </a:r>
          </a:p>
          <a:p>
            <a:pPr marL="744538" lvl="1" indent="-342900">
              <a:lnSpc>
                <a:spcPct val="100000"/>
              </a:lnSpc>
              <a:buFont typeface="Courier New" panose="02070309020205020404" pitchFamily="49" charset="0"/>
              <a:buChar char="o"/>
            </a:pPr>
            <a:r>
              <a:rPr lang="en-US" sz="2400" dirty="0">
                <a:solidFill>
                  <a:schemeClr val="accent3"/>
                </a:solidFill>
              </a:rPr>
              <a:t>call for an appointment at 1-800-772-1213 or </a:t>
            </a:r>
          </a:p>
          <a:p>
            <a:pPr marL="744538" lvl="1" indent="-342900">
              <a:lnSpc>
                <a:spcPct val="100000"/>
              </a:lnSpc>
              <a:buFont typeface="Courier New" panose="02070309020205020404" pitchFamily="49" charset="0"/>
              <a:buChar char="o"/>
            </a:pPr>
            <a:r>
              <a:rPr lang="en-US" sz="2400" dirty="0">
                <a:solidFill>
                  <a:schemeClr val="accent3"/>
                </a:solidFill>
              </a:rPr>
              <a:t>enroll online at </a:t>
            </a:r>
            <a:r>
              <a:rPr lang="en-US" sz="2400" dirty="0">
                <a:solidFill>
                  <a:schemeClr val="accent3"/>
                </a:solidFill>
                <a:hlinkClick r:id="rId3"/>
              </a:rPr>
              <a:t>www.ssa.gov</a:t>
            </a:r>
            <a:endParaRPr lang="en-US" sz="2400" dirty="0">
              <a:solidFill>
                <a:schemeClr val="accent3"/>
              </a:solidFill>
            </a:endParaRPr>
          </a:p>
          <a:p>
            <a:pPr marL="342900" indent="-342900">
              <a:lnSpc>
                <a:spcPct val="100000"/>
              </a:lnSpc>
              <a:buFont typeface="Arial" panose="020B0604020202020204" pitchFamily="34" charset="0"/>
              <a:buChar char="•"/>
            </a:pPr>
            <a:endParaRPr lang="en-US" dirty="0"/>
          </a:p>
        </p:txBody>
      </p:sp>
      <p:pic>
        <p:nvPicPr>
          <p:cNvPr id="5" name="Picture 4" descr="Red, white and blue Medicare card">
            <a:extLst>
              <a:ext uri="{FF2B5EF4-FFF2-40B4-BE49-F238E27FC236}">
                <a16:creationId xmlns:a16="http://schemas.microsoft.com/office/drawing/2014/main" id="{4A9F1EBE-E679-22EB-2B2F-6A2F6E20135C}"/>
              </a:ext>
            </a:extLst>
          </p:cNvPr>
          <p:cNvPicPr>
            <a:picLocks noChangeAspect="1"/>
          </p:cNvPicPr>
          <p:nvPr/>
        </p:nvPicPr>
        <p:blipFill>
          <a:blip r:embed="rId4"/>
          <a:stretch>
            <a:fillRect/>
          </a:stretch>
        </p:blipFill>
        <p:spPr>
          <a:xfrm>
            <a:off x="8374380" y="3583779"/>
            <a:ext cx="3262251" cy="2163821"/>
          </a:xfrm>
          <a:prstGeom prst="rect">
            <a:avLst/>
          </a:prstGeom>
        </p:spPr>
      </p:pic>
    </p:spTree>
    <p:custDataLst>
      <p:tags r:id="rId1"/>
    </p:custDataLst>
    <p:extLst>
      <p:ext uri="{BB962C8B-B14F-4D97-AF65-F5344CB8AC3E}">
        <p14:creationId xmlns:p14="http://schemas.microsoft.com/office/powerpoint/2010/main" val="165605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2A56-1311-DFE7-D6C2-0331C4C66F31}"/>
              </a:ext>
            </a:extLst>
          </p:cNvPr>
          <p:cNvSpPr>
            <a:spLocks noGrp="1"/>
          </p:cNvSpPr>
          <p:nvPr>
            <p:ph type="title"/>
          </p:nvPr>
        </p:nvSpPr>
        <p:spPr/>
        <p:txBody>
          <a:bodyPr/>
          <a:lstStyle/>
          <a:p>
            <a:r>
              <a:rPr lang="en-US" dirty="0">
                <a:solidFill>
                  <a:srgbClr val="737B2D"/>
                </a:solidFill>
              </a:rPr>
              <a:t>Initial Enrollment Period</a:t>
            </a:r>
          </a:p>
        </p:txBody>
      </p:sp>
      <p:sp>
        <p:nvSpPr>
          <p:cNvPr id="3" name="TextBox 2">
            <a:extLst>
              <a:ext uri="{FF2B5EF4-FFF2-40B4-BE49-F238E27FC236}">
                <a16:creationId xmlns:a16="http://schemas.microsoft.com/office/drawing/2014/main" id="{B98B8763-F267-A3DF-7E44-8F4CC2CCC8AA}"/>
              </a:ext>
            </a:extLst>
          </p:cNvPr>
          <p:cNvSpPr txBox="1"/>
          <p:nvPr/>
        </p:nvSpPr>
        <p:spPr>
          <a:xfrm>
            <a:off x="647700" y="877165"/>
            <a:ext cx="7391400" cy="615490"/>
          </a:xfrm>
          <a:prstGeom prst="rect">
            <a:avLst/>
          </a:prstGeom>
          <a:noFill/>
        </p:spPr>
        <p:txBody>
          <a:bodyPr wrap="square" lIns="91440" tIns="45720" rIns="91440" bIns="45720" anchor="t">
            <a:spAutoFit/>
          </a:bodyPr>
          <a:lstStyle/>
          <a:p>
            <a:pPr marL="367665" indent="-342265">
              <a:spcBef>
                <a:spcPts val="95"/>
              </a:spcBef>
              <a:buClr>
                <a:srgbClr val="141D45"/>
              </a:buClr>
              <a:buSzPct val="100000"/>
              <a:buFont typeface="Arial" panose="020B0604020202020204" pitchFamily="34" charset="0"/>
              <a:buChar char="•"/>
              <a:tabLst>
                <a:tab pos="367665" algn="l"/>
              </a:tabLst>
            </a:pPr>
            <a:r>
              <a:rPr lang="en-US" dirty="0">
                <a:latin typeface="+mj-lt"/>
                <a:cs typeface="Arial"/>
              </a:rPr>
              <a:t>Initial</a:t>
            </a:r>
            <a:r>
              <a:rPr lang="en-US" spc="-80" dirty="0">
                <a:latin typeface="+mj-lt"/>
                <a:cs typeface="Arial"/>
              </a:rPr>
              <a:t> </a:t>
            </a:r>
            <a:r>
              <a:rPr lang="en-US" dirty="0">
                <a:latin typeface="+mj-lt"/>
                <a:cs typeface="Arial"/>
              </a:rPr>
              <a:t>Enrollment</a:t>
            </a:r>
            <a:r>
              <a:rPr lang="en-US" spc="-65" dirty="0">
                <a:latin typeface="+mj-lt"/>
                <a:cs typeface="Arial"/>
              </a:rPr>
              <a:t> </a:t>
            </a:r>
            <a:r>
              <a:rPr lang="en-US" dirty="0">
                <a:latin typeface="+mj-lt"/>
                <a:cs typeface="Arial"/>
              </a:rPr>
              <a:t>Period (IEP) -</a:t>
            </a:r>
            <a:r>
              <a:rPr lang="en-US" spc="-55" dirty="0">
                <a:latin typeface="+mj-lt"/>
                <a:cs typeface="Arial"/>
              </a:rPr>
              <a:t> </a:t>
            </a:r>
            <a:r>
              <a:rPr lang="en-US" dirty="0">
                <a:latin typeface="+mj-lt"/>
                <a:cs typeface="Arial"/>
              </a:rPr>
              <a:t>7</a:t>
            </a:r>
            <a:r>
              <a:rPr lang="en-US" spc="-75" dirty="0">
                <a:latin typeface="+mj-lt"/>
                <a:cs typeface="Arial"/>
              </a:rPr>
              <a:t> </a:t>
            </a:r>
            <a:r>
              <a:rPr lang="en-US" dirty="0">
                <a:latin typeface="+mj-lt"/>
                <a:cs typeface="Arial"/>
              </a:rPr>
              <a:t>months</a:t>
            </a:r>
            <a:r>
              <a:rPr lang="en-US" spc="-60" dirty="0">
                <a:latin typeface="+mj-lt"/>
                <a:cs typeface="Arial"/>
              </a:rPr>
              <a:t> </a:t>
            </a:r>
            <a:r>
              <a:rPr lang="en-US" dirty="0">
                <a:latin typeface="+mj-lt"/>
                <a:cs typeface="Arial"/>
              </a:rPr>
              <a:t>around</a:t>
            </a:r>
            <a:r>
              <a:rPr lang="en-US" spc="-65" dirty="0">
                <a:latin typeface="+mj-lt"/>
                <a:cs typeface="Arial"/>
              </a:rPr>
              <a:t> </a:t>
            </a:r>
            <a:r>
              <a:rPr lang="en-US" dirty="0">
                <a:latin typeface="+mj-lt"/>
                <a:cs typeface="Arial"/>
              </a:rPr>
              <a:t>65</a:t>
            </a:r>
            <a:r>
              <a:rPr lang="en-US" baseline="24904" dirty="0">
                <a:latin typeface="+mj-lt"/>
                <a:cs typeface="Arial"/>
              </a:rPr>
              <a:t>th</a:t>
            </a:r>
            <a:r>
              <a:rPr lang="en-US" spc="202" baseline="24904" dirty="0">
                <a:latin typeface="+mj-lt"/>
                <a:cs typeface="Arial"/>
              </a:rPr>
              <a:t> </a:t>
            </a:r>
            <a:r>
              <a:rPr lang="en-US" spc="-10" dirty="0">
                <a:latin typeface="+mj-lt"/>
                <a:cs typeface="Arial"/>
              </a:rPr>
              <a:t>birthday</a:t>
            </a:r>
            <a:r>
              <a:rPr lang="en-US" dirty="0">
                <a:latin typeface="+mj-lt"/>
                <a:cs typeface="Arial"/>
              </a:rPr>
              <a:t>	</a:t>
            </a:r>
          </a:p>
          <a:p>
            <a:pPr marL="825500" marR="103505" lvl="2" indent="-343535">
              <a:lnSpc>
                <a:spcPct val="108000"/>
              </a:lnSpc>
              <a:spcBef>
                <a:spcPts val="10"/>
              </a:spcBef>
              <a:buClr>
                <a:srgbClr val="141D45"/>
              </a:buClr>
              <a:buSzPct val="100000"/>
              <a:buFont typeface="Arial" panose="020B0604020202020204" pitchFamily="34" charset="0"/>
              <a:buChar char="•"/>
              <a:tabLst>
                <a:tab pos="825500" algn="l"/>
                <a:tab pos="4955540" algn="l"/>
              </a:tabLst>
            </a:pPr>
            <a:endParaRPr lang="en-US" sz="1600" dirty="0">
              <a:latin typeface="Arial"/>
              <a:cs typeface="Arial"/>
            </a:endParaRPr>
          </a:p>
        </p:txBody>
      </p:sp>
      <p:graphicFrame>
        <p:nvGraphicFramePr>
          <p:cNvPr id="6" name="Table 5">
            <a:extLst>
              <a:ext uri="{FF2B5EF4-FFF2-40B4-BE49-F238E27FC236}">
                <a16:creationId xmlns:a16="http://schemas.microsoft.com/office/drawing/2014/main" id="{E80CEA17-E464-8853-B3A3-111D70C909FC}"/>
              </a:ext>
            </a:extLst>
          </p:cNvPr>
          <p:cNvGraphicFramePr>
            <a:graphicFrameLocks noGrp="1"/>
          </p:cNvGraphicFramePr>
          <p:nvPr/>
        </p:nvGraphicFramePr>
        <p:xfrm>
          <a:off x="943863" y="1358772"/>
          <a:ext cx="9041385" cy="3588136"/>
        </p:xfrm>
        <a:graphic>
          <a:graphicData uri="http://schemas.openxmlformats.org/drawingml/2006/table">
            <a:tbl>
              <a:tblPr firstRow="1" bandRow="1">
                <a:tableStyleId>{5C22544A-7EE6-4342-B048-85BDC9FD1C3A}</a:tableStyleId>
              </a:tblPr>
              <a:tblGrid>
                <a:gridCol w="4121913">
                  <a:extLst>
                    <a:ext uri="{9D8B030D-6E8A-4147-A177-3AD203B41FA5}">
                      <a16:colId xmlns:a16="http://schemas.microsoft.com/office/drawing/2014/main" val="4288490181"/>
                    </a:ext>
                  </a:extLst>
                </a:gridCol>
                <a:gridCol w="4919472">
                  <a:extLst>
                    <a:ext uri="{9D8B030D-6E8A-4147-A177-3AD203B41FA5}">
                      <a16:colId xmlns:a16="http://schemas.microsoft.com/office/drawing/2014/main" val="2049283342"/>
                    </a:ext>
                  </a:extLst>
                </a:gridCol>
              </a:tblGrid>
              <a:tr h="448517">
                <a:tc>
                  <a:txBody>
                    <a:bodyPr/>
                    <a:lstStyle/>
                    <a:p>
                      <a:r>
                        <a:rPr lang="en-US" dirty="0"/>
                        <a:t>Date</a:t>
                      </a:r>
                    </a:p>
                  </a:txBody>
                  <a:tcPr/>
                </a:tc>
                <a:tc>
                  <a:txBody>
                    <a:bodyPr/>
                    <a:lstStyle/>
                    <a:p>
                      <a:r>
                        <a:rPr lang="en-US" dirty="0"/>
                        <a:t>Can enroll for coverage to start:</a:t>
                      </a:r>
                    </a:p>
                  </a:txBody>
                  <a:tcPr/>
                </a:tc>
                <a:extLst>
                  <a:ext uri="{0D108BD9-81ED-4DB2-BD59-A6C34878D82A}">
                    <a16:rowId xmlns:a16="http://schemas.microsoft.com/office/drawing/2014/main" val="2627439492"/>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months before the month you turn 65</a:t>
                      </a:r>
                    </a:p>
                  </a:txBody>
                  <a:tcPr>
                    <a:solidFill>
                      <a:srgbClr val="E5EF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your birthday month</a:t>
                      </a:r>
                    </a:p>
                  </a:txBody>
                  <a:tcPr>
                    <a:solidFill>
                      <a:srgbClr val="E5EFF4"/>
                    </a:solidFill>
                  </a:tcPr>
                </a:tc>
                <a:extLst>
                  <a:ext uri="{0D108BD9-81ED-4DB2-BD59-A6C34878D82A}">
                    <a16:rowId xmlns:a16="http://schemas.microsoft.com/office/drawing/2014/main" val="2274153703"/>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months before the month you turn 65</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your birthday month</a:t>
                      </a:r>
                    </a:p>
                  </a:txBody>
                  <a:tcPr>
                    <a:solidFill>
                      <a:schemeClr val="bg1"/>
                    </a:solidFill>
                  </a:tcPr>
                </a:tc>
                <a:extLst>
                  <a:ext uri="{0D108BD9-81ED-4DB2-BD59-A6C34878D82A}">
                    <a16:rowId xmlns:a16="http://schemas.microsoft.com/office/drawing/2014/main" val="3690918897"/>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 month before the month you turn 65</a:t>
                      </a:r>
                    </a:p>
                  </a:txBody>
                  <a:tcPr>
                    <a:solidFill>
                      <a:srgbClr val="E5EF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your birthday month</a:t>
                      </a:r>
                    </a:p>
                  </a:txBody>
                  <a:tcPr>
                    <a:solidFill>
                      <a:srgbClr val="E5EFF4"/>
                    </a:solidFill>
                  </a:tcPr>
                </a:tc>
                <a:extLst>
                  <a:ext uri="{0D108BD9-81ED-4DB2-BD59-A6C34878D82A}">
                    <a16:rowId xmlns:a16="http://schemas.microsoft.com/office/drawing/2014/main" val="2170307308"/>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month you turn 65</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the following month</a:t>
                      </a:r>
                    </a:p>
                  </a:txBody>
                  <a:tcPr>
                    <a:solidFill>
                      <a:schemeClr val="bg1"/>
                    </a:solidFill>
                  </a:tcPr>
                </a:tc>
                <a:extLst>
                  <a:ext uri="{0D108BD9-81ED-4DB2-BD59-A6C34878D82A}">
                    <a16:rowId xmlns:a16="http://schemas.microsoft.com/office/drawing/2014/main" val="11875926"/>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 month after the month you turn 65</a:t>
                      </a:r>
                    </a:p>
                  </a:txBody>
                  <a:tcPr>
                    <a:solidFill>
                      <a:srgbClr val="E5EF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the following month</a:t>
                      </a:r>
                    </a:p>
                  </a:txBody>
                  <a:tcPr>
                    <a:solidFill>
                      <a:srgbClr val="E5EFF4"/>
                    </a:solidFill>
                  </a:tcPr>
                </a:tc>
                <a:extLst>
                  <a:ext uri="{0D108BD9-81ED-4DB2-BD59-A6C34878D82A}">
                    <a16:rowId xmlns:a16="http://schemas.microsoft.com/office/drawing/2014/main" val="716212847"/>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months after the month you turn 65</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the following month</a:t>
                      </a:r>
                    </a:p>
                  </a:txBody>
                  <a:tcPr>
                    <a:solidFill>
                      <a:schemeClr val="bg1"/>
                    </a:solidFill>
                  </a:tcPr>
                </a:tc>
                <a:extLst>
                  <a:ext uri="{0D108BD9-81ED-4DB2-BD59-A6C34878D82A}">
                    <a16:rowId xmlns:a16="http://schemas.microsoft.com/office/drawing/2014/main" val="3347390318"/>
                  </a:ext>
                </a:extLst>
              </a:tr>
              <a:tr h="44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months after the month you turn 65</a:t>
                      </a:r>
                    </a:p>
                  </a:txBody>
                  <a:tcPr>
                    <a:solidFill>
                      <a:srgbClr val="E5EF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1</a:t>
                      </a:r>
                      <a:r>
                        <a:rPr lang="en-US" sz="1800" baseline="30000" dirty="0"/>
                        <a:t>st</a:t>
                      </a:r>
                      <a:r>
                        <a:rPr lang="en-US" sz="1800" dirty="0"/>
                        <a:t> day of the following month</a:t>
                      </a:r>
                    </a:p>
                  </a:txBody>
                  <a:tcPr>
                    <a:solidFill>
                      <a:srgbClr val="E5EFF4"/>
                    </a:solidFill>
                  </a:tcPr>
                </a:tc>
                <a:extLst>
                  <a:ext uri="{0D108BD9-81ED-4DB2-BD59-A6C34878D82A}">
                    <a16:rowId xmlns:a16="http://schemas.microsoft.com/office/drawing/2014/main" val="2143056525"/>
                  </a:ext>
                </a:extLst>
              </a:tr>
            </a:tbl>
          </a:graphicData>
        </a:graphic>
      </p:graphicFrame>
      <p:sp>
        <p:nvSpPr>
          <p:cNvPr id="5" name="TextBox 4">
            <a:extLst>
              <a:ext uri="{FF2B5EF4-FFF2-40B4-BE49-F238E27FC236}">
                <a16:creationId xmlns:a16="http://schemas.microsoft.com/office/drawing/2014/main" id="{57EF4A20-EAA5-F2E3-EB15-A4852EF37288}"/>
              </a:ext>
            </a:extLst>
          </p:cNvPr>
          <p:cNvSpPr txBox="1"/>
          <p:nvPr/>
        </p:nvSpPr>
        <p:spPr>
          <a:xfrm>
            <a:off x="647700" y="5038012"/>
            <a:ext cx="7391400" cy="654666"/>
          </a:xfrm>
          <a:prstGeom prst="rect">
            <a:avLst/>
          </a:prstGeom>
          <a:noFill/>
        </p:spPr>
        <p:txBody>
          <a:bodyPr wrap="square" lIns="91440" tIns="45720" rIns="91440" bIns="45720" anchor="t">
            <a:spAutoFit/>
          </a:bodyPr>
          <a:lstStyle/>
          <a:p>
            <a:pPr marL="323850" indent="-285750">
              <a:spcBef>
                <a:spcPts val="95"/>
              </a:spcBef>
              <a:buClr>
                <a:srgbClr val="141D45"/>
              </a:buClr>
              <a:buSzPct val="100000"/>
              <a:buFont typeface="Arial" panose="020B0604020202020204" pitchFamily="34" charset="0"/>
              <a:buChar char="•"/>
              <a:tabLst>
                <a:tab pos="381000" algn="l"/>
              </a:tabLst>
            </a:pPr>
            <a:r>
              <a:rPr lang="en-US" dirty="0">
                <a:solidFill>
                  <a:schemeClr val="accent3"/>
                </a:solidFill>
                <a:latin typeface="+mj-lt"/>
                <a:cs typeface="Arial"/>
              </a:rPr>
              <a:t>General</a:t>
            </a:r>
            <a:r>
              <a:rPr lang="en-US" spc="-65" dirty="0">
                <a:solidFill>
                  <a:schemeClr val="accent3"/>
                </a:solidFill>
                <a:latin typeface="+mj-lt"/>
                <a:cs typeface="Arial"/>
              </a:rPr>
              <a:t> </a:t>
            </a:r>
            <a:r>
              <a:rPr lang="en-US" dirty="0">
                <a:solidFill>
                  <a:schemeClr val="accent3"/>
                </a:solidFill>
                <a:latin typeface="+mj-lt"/>
                <a:cs typeface="Arial"/>
              </a:rPr>
              <a:t>Enrollment</a:t>
            </a:r>
            <a:r>
              <a:rPr lang="en-US" spc="-60" dirty="0">
                <a:solidFill>
                  <a:schemeClr val="accent3"/>
                </a:solidFill>
                <a:latin typeface="+mj-lt"/>
                <a:cs typeface="Arial"/>
              </a:rPr>
              <a:t> </a:t>
            </a:r>
            <a:r>
              <a:rPr lang="en-US" dirty="0">
                <a:solidFill>
                  <a:schemeClr val="accent3"/>
                </a:solidFill>
                <a:latin typeface="+mj-lt"/>
                <a:cs typeface="Arial"/>
              </a:rPr>
              <a:t>Period -</a:t>
            </a:r>
            <a:r>
              <a:rPr lang="en-US" spc="-60" dirty="0">
                <a:solidFill>
                  <a:schemeClr val="accent3"/>
                </a:solidFill>
                <a:latin typeface="+mj-lt"/>
                <a:cs typeface="Arial"/>
              </a:rPr>
              <a:t> </a:t>
            </a:r>
            <a:r>
              <a:rPr lang="en-US" dirty="0">
                <a:solidFill>
                  <a:schemeClr val="accent3"/>
                </a:solidFill>
                <a:latin typeface="+mj-lt"/>
                <a:cs typeface="Arial"/>
              </a:rPr>
              <a:t>Jan</a:t>
            </a:r>
            <a:r>
              <a:rPr lang="en-US" spc="-70" dirty="0">
                <a:solidFill>
                  <a:schemeClr val="accent3"/>
                </a:solidFill>
                <a:latin typeface="+mj-lt"/>
                <a:cs typeface="Arial"/>
              </a:rPr>
              <a:t> </a:t>
            </a:r>
            <a:r>
              <a:rPr lang="en-US" dirty="0">
                <a:solidFill>
                  <a:schemeClr val="accent3"/>
                </a:solidFill>
                <a:latin typeface="+mj-lt"/>
                <a:cs typeface="Arial"/>
              </a:rPr>
              <a:t>1</a:t>
            </a:r>
            <a:r>
              <a:rPr lang="en-US" baseline="24904" dirty="0">
                <a:solidFill>
                  <a:schemeClr val="accent3"/>
                </a:solidFill>
                <a:latin typeface="+mj-lt"/>
                <a:cs typeface="Arial"/>
              </a:rPr>
              <a:t>st</a:t>
            </a:r>
            <a:r>
              <a:rPr lang="en-US" dirty="0">
                <a:solidFill>
                  <a:schemeClr val="accent3"/>
                </a:solidFill>
                <a:latin typeface="+mj-lt"/>
                <a:cs typeface="Arial"/>
              </a:rPr>
              <a:t>-</a:t>
            </a:r>
            <a:r>
              <a:rPr lang="en-US" spc="-60" dirty="0">
                <a:solidFill>
                  <a:schemeClr val="accent3"/>
                </a:solidFill>
                <a:latin typeface="+mj-lt"/>
                <a:cs typeface="Arial"/>
              </a:rPr>
              <a:t> </a:t>
            </a:r>
            <a:r>
              <a:rPr lang="en-US" dirty="0">
                <a:solidFill>
                  <a:schemeClr val="accent3"/>
                </a:solidFill>
                <a:latin typeface="+mj-lt"/>
                <a:cs typeface="Arial"/>
              </a:rPr>
              <a:t>Mar</a:t>
            </a:r>
            <a:r>
              <a:rPr lang="en-US" spc="-55" dirty="0">
                <a:solidFill>
                  <a:schemeClr val="accent3"/>
                </a:solidFill>
                <a:latin typeface="+mj-lt"/>
                <a:cs typeface="Arial"/>
              </a:rPr>
              <a:t> </a:t>
            </a:r>
            <a:r>
              <a:rPr lang="en-US" spc="-20" dirty="0">
                <a:solidFill>
                  <a:schemeClr val="accent3"/>
                </a:solidFill>
                <a:latin typeface="+mj-lt"/>
                <a:cs typeface="Arial"/>
              </a:rPr>
              <a:t>31</a:t>
            </a:r>
            <a:r>
              <a:rPr lang="en-US" spc="-30" baseline="24904" dirty="0">
                <a:solidFill>
                  <a:schemeClr val="accent3"/>
                </a:solidFill>
                <a:latin typeface="+mj-lt"/>
                <a:cs typeface="Arial"/>
              </a:rPr>
              <a:t>st</a:t>
            </a:r>
            <a:endParaRPr lang="en-US" baseline="24904" dirty="0">
              <a:solidFill>
                <a:schemeClr val="accent3"/>
              </a:solidFill>
              <a:latin typeface="+mj-lt"/>
              <a:cs typeface="Arial"/>
            </a:endParaRPr>
          </a:p>
          <a:p>
            <a:pPr marL="781050" marR="30480" lvl="1" indent="-285750">
              <a:lnSpc>
                <a:spcPct val="107700"/>
              </a:lnSpc>
              <a:spcBef>
                <a:spcPts val="15"/>
              </a:spcBef>
              <a:buClr>
                <a:srgbClr val="141D45"/>
              </a:buClr>
              <a:buSzPct val="100000"/>
              <a:buFont typeface="Courier New" panose="02070309020205020404" pitchFamily="49" charset="0"/>
              <a:buChar char="o"/>
              <a:tabLst>
                <a:tab pos="838200" algn="l"/>
              </a:tabLst>
            </a:pPr>
            <a:r>
              <a:rPr lang="en-US" spc="-10" dirty="0">
                <a:solidFill>
                  <a:schemeClr val="accent3"/>
                </a:solidFill>
                <a:latin typeface="+mj-lt"/>
                <a:cs typeface="Arial"/>
              </a:rPr>
              <a:t>Medicare </a:t>
            </a:r>
            <a:r>
              <a:rPr lang="en-US" dirty="0">
                <a:solidFill>
                  <a:schemeClr val="accent3"/>
                </a:solidFill>
                <a:latin typeface="+mj-lt"/>
                <a:cs typeface="Arial"/>
              </a:rPr>
              <a:t>effective</a:t>
            </a:r>
            <a:r>
              <a:rPr lang="en-US" spc="-50" dirty="0">
                <a:solidFill>
                  <a:schemeClr val="accent3"/>
                </a:solidFill>
                <a:latin typeface="+mj-lt"/>
                <a:cs typeface="Arial"/>
              </a:rPr>
              <a:t> </a:t>
            </a:r>
            <a:r>
              <a:rPr lang="en-US" dirty="0">
                <a:solidFill>
                  <a:schemeClr val="accent3"/>
                </a:solidFill>
                <a:latin typeface="+mj-lt"/>
                <a:cs typeface="Arial"/>
              </a:rPr>
              <a:t>date</a:t>
            </a:r>
            <a:r>
              <a:rPr lang="en-US" spc="-45" dirty="0">
                <a:solidFill>
                  <a:schemeClr val="accent3"/>
                </a:solidFill>
                <a:latin typeface="+mj-lt"/>
                <a:cs typeface="Arial"/>
              </a:rPr>
              <a:t> </a:t>
            </a:r>
            <a:r>
              <a:rPr lang="en-US" dirty="0">
                <a:solidFill>
                  <a:schemeClr val="accent3"/>
                </a:solidFill>
                <a:latin typeface="+mj-lt"/>
                <a:cs typeface="Arial"/>
              </a:rPr>
              <a:t>is</a:t>
            </a:r>
            <a:r>
              <a:rPr lang="en-US" spc="-50" dirty="0">
                <a:solidFill>
                  <a:schemeClr val="accent3"/>
                </a:solidFill>
                <a:latin typeface="+mj-lt"/>
                <a:cs typeface="Arial"/>
              </a:rPr>
              <a:t> </a:t>
            </a:r>
            <a:r>
              <a:rPr lang="en-US" dirty="0">
                <a:solidFill>
                  <a:schemeClr val="accent3"/>
                </a:solidFill>
                <a:latin typeface="+mj-lt"/>
                <a:cs typeface="Arial"/>
              </a:rPr>
              <a:t>1</a:t>
            </a:r>
            <a:r>
              <a:rPr lang="en-US" baseline="24904" dirty="0">
                <a:solidFill>
                  <a:schemeClr val="accent3"/>
                </a:solidFill>
                <a:latin typeface="+mj-lt"/>
                <a:cs typeface="Arial"/>
              </a:rPr>
              <a:t>st</a:t>
            </a:r>
            <a:r>
              <a:rPr lang="en-US" spc="254" baseline="24904" dirty="0">
                <a:solidFill>
                  <a:schemeClr val="accent3"/>
                </a:solidFill>
                <a:latin typeface="+mj-lt"/>
                <a:cs typeface="Arial"/>
              </a:rPr>
              <a:t> </a:t>
            </a:r>
            <a:r>
              <a:rPr lang="en-US" dirty="0">
                <a:solidFill>
                  <a:schemeClr val="accent3"/>
                </a:solidFill>
                <a:latin typeface="+mj-lt"/>
                <a:cs typeface="Arial"/>
              </a:rPr>
              <a:t>of</a:t>
            </a:r>
            <a:r>
              <a:rPr lang="en-US" spc="-40" dirty="0">
                <a:solidFill>
                  <a:schemeClr val="accent3"/>
                </a:solidFill>
                <a:latin typeface="+mj-lt"/>
                <a:cs typeface="Arial"/>
              </a:rPr>
              <a:t> </a:t>
            </a:r>
            <a:r>
              <a:rPr lang="en-US" dirty="0">
                <a:solidFill>
                  <a:schemeClr val="accent3"/>
                </a:solidFill>
                <a:latin typeface="+mj-lt"/>
                <a:cs typeface="Arial"/>
              </a:rPr>
              <a:t>month</a:t>
            </a:r>
            <a:r>
              <a:rPr lang="en-US" spc="-20" dirty="0">
                <a:solidFill>
                  <a:schemeClr val="accent3"/>
                </a:solidFill>
                <a:latin typeface="+mj-lt"/>
                <a:cs typeface="Arial"/>
              </a:rPr>
              <a:t> </a:t>
            </a:r>
            <a:r>
              <a:rPr lang="en-US" dirty="0">
                <a:solidFill>
                  <a:schemeClr val="accent3"/>
                </a:solidFill>
                <a:latin typeface="+mj-lt"/>
                <a:cs typeface="Arial"/>
              </a:rPr>
              <a:t>after</a:t>
            </a:r>
            <a:r>
              <a:rPr lang="en-US" spc="-30" dirty="0">
                <a:solidFill>
                  <a:schemeClr val="accent3"/>
                </a:solidFill>
                <a:latin typeface="+mj-lt"/>
                <a:cs typeface="Arial"/>
              </a:rPr>
              <a:t> </a:t>
            </a:r>
            <a:r>
              <a:rPr lang="en-US" spc="-10" dirty="0">
                <a:solidFill>
                  <a:schemeClr val="accent3"/>
                </a:solidFill>
                <a:latin typeface="+mj-lt"/>
                <a:cs typeface="Arial"/>
              </a:rPr>
              <a:t>enrollment</a:t>
            </a:r>
            <a:endParaRPr lang="en-US" dirty="0">
              <a:solidFill>
                <a:schemeClr val="accent3"/>
              </a:solidFill>
              <a:latin typeface="+mj-lt"/>
              <a:cs typeface="Arial"/>
            </a:endParaRPr>
          </a:p>
        </p:txBody>
      </p:sp>
    </p:spTree>
    <p:custDataLst>
      <p:tags r:id="rId1"/>
    </p:custDataLst>
    <p:extLst>
      <p:ext uri="{BB962C8B-B14F-4D97-AF65-F5344CB8AC3E}">
        <p14:creationId xmlns:p14="http://schemas.microsoft.com/office/powerpoint/2010/main" val="296978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3A82-2B7C-B7AF-9140-88FDF58BCA3C}"/>
              </a:ext>
            </a:extLst>
          </p:cNvPr>
          <p:cNvSpPr>
            <a:spLocks noGrp="1"/>
          </p:cNvSpPr>
          <p:nvPr>
            <p:ph type="title"/>
          </p:nvPr>
        </p:nvSpPr>
        <p:spPr>
          <a:xfrm>
            <a:off x="576072" y="301752"/>
            <a:ext cx="11065132" cy="398803"/>
          </a:xfrm>
        </p:spPr>
        <p:txBody>
          <a:bodyPr/>
          <a:lstStyle/>
          <a:p>
            <a:r>
              <a:rPr lang="en-US" dirty="0">
                <a:solidFill>
                  <a:srgbClr val="737B2D"/>
                </a:solidFill>
              </a:rPr>
              <a:t>Transitioning from the Health Connector to Medicare</a:t>
            </a:r>
          </a:p>
        </p:txBody>
      </p:sp>
      <p:sp>
        <p:nvSpPr>
          <p:cNvPr id="6" name="TextBox 5">
            <a:extLst>
              <a:ext uri="{FF2B5EF4-FFF2-40B4-BE49-F238E27FC236}">
                <a16:creationId xmlns:a16="http://schemas.microsoft.com/office/drawing/2014/main" id="{2782B53D-4A66-59B4-BE8F-12D90FAD7AF6}"/>
              </a:ext>
            </a:extLst>
          </p:cNvPr>
          <p:cNvSpPr txBox="1"/>
          <p:nvPr/>
        </p:nvSpPr>
        <p:spPr>
          <a:xfrm>
            <a:off x="576072" y="987552"/>
            <a:ext cx="11304269" cy="417037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2400" dirty="0">
                <a:solidFill>
                  <a:schemeClr val="tx2"/>
                </a:solidFill>
              </a:rPr>
              <a:t>For those enrolled in a Health Connector health plan who become eligible for Premium-free Medicare Part A (which means they earned 40 credits working under Social Security and paying into Medicare):</a:t>
            </a:r>
          </a:p>
          <a:p>
            <a:pPr marL="742950" lvl="1" indent="-285750">
              <a:spcAft>
                <a:spcPts val="600"/>
              </a:spcAft>
              <a:buFont typeface="Courier New" panose="02070309020205020404" pitchFamily="49" charset="0"/>
              <a:buChar char="o"/>
            </a:pPr>
            <a:r>
              <a:rPr lang="en-US" sz="2400" dirty="0">
                <a:solidFill>
                  <a:schemeClr val="tx2"/>
                </a:solidFill>
              </a:rPr>
              <a:t>They should sign up for Medicare during their Initial Enrollment Period </a:t>
            </a:r>
          </a:p>
          <a:p>
            <a:pPr marL="742950" lvl="1" indent="-285750">
              <a:spcAft>
                <a:spcPts val="600"/>
              </a:spcAft>
              <a:buFont typeface="Courier New" panose="02070309020205020404" pitchFamily="49" charset="0"/>
              <a:buChar char="o"/>
            </a:pPr>
            <a:r>
              <a:rPr lang="en-US" sz="2400" dirty="0">
                <a:solidFill>
                  <a:schemeClr val="tx2"/>
                </a:solidFill>
              </a:rPr>
              <a:t>They will lose their Health Connector coverage</a:t>
            </a:r>
          </a:p>
          <a:p>
            <a:pPr marL="742950" lvl="1" indent="-285750">
              <a:spcAft>
                <a:spcPts val="600"/>
              </a:spcAft>
              <a:buFont typeface="Courier New" panose="02070309020205020404" pitchFamily="49" charset="0"/>
              <a:buChar char="o"/>
            </a:pPr>
            <a:r>
              <a:rPr lang="en-US" sz="2400" dirty="0">
                <a:solidFill>
                  <a:schemeClr val="tx2"/>
                </a:solidFill>
              </a:rPr>
              <a:t>They will lose any tax credits they are receiving</a:t>
            </a:r>
          </a:p>
          <a:p>
            <a:pPr marL="742950" lvl="1" indent="-285750">
              <a:spcAft>
                <a:spcPts val="600"/>
              </a:spcAft>
              <a:buFont typeface="Courier New" panose="02070309020205020404" pitchFamily="49" charset="0"/>
              <a:buChar char="o"/>
            </a:pPr>
            <a:r>
              <a:rPr lang="en-US" sz="2400" dirty="0">
                <a:solidFill>
                  <a:schemeClr val="tx2"/>
                </a:solidFill>
              </a:rPr>
              <a:t>If they don’t sign up for Medicare when first eligible, they may be subject to a late enrollment penalty</a:t>
            </a:r>
          </a:p>
          <a:p>
            <a:pPr marL="285750" indent="-285750">
              <a:spcAft>
                <a:spcPts val="600"/>
              </a:spcAft>
              <a:buFont typeface="Arial" panose="020B0604020202020204" pitchFamily="34" charset="0"/>
              <a:buChar char="•"/>
            </a:pPr>
            <a:r>
              <a:rPr lang="en-US" sz="2400" dirty="0">
                <a:solidFill>
                  <a:schemeClr val="tx2"/>
                </a:solidFill>
              </a:rPr>
              <a:t>However, those who are not eligible for Premium-free Medicare Part A, can keep a Health Connector plan and any subsidies they are eligible for</a:t>
            </a:r>
          </a:p>
        </p:txBody>
      </p:sp>
      <p:pic>
        <p:nvPicPr>
          <p:cNvPr id="7" name="object 4" descr="Massachusetts Health Connector Logo">
            <a:extLst>
              <a:ext uri="{FF2B5EF4-FFF2-40B4-BE49-F238E27FC236}">
                <a16:creationId xmlns:a16="http://schemas.microsoft.com/office/drawing/2014/main" id="{E9D97D95-3631-03AF-400E-FFE077E5346E}"/>
              </a:ext>
            </a:extLst>
          </p:cNvPr>
          <p:cNvPicPr/>
          <p:nvPr/>
        </p:nvPicPr>
        <p:blipFill>
          <a:blip r:embed="rId3" cstate="print"/>
          <a:stretch>
            <a:fillRect/>
          </a:stretch>
        </p:blipFill>
        <p:spPr>
          <a:xfrm>
            <a:off x="9168229" y="157268"/>
            <a:ext cx="2156195" cy="849903"/>
          </a:xfrm>
          <a:prstGeom prst="rect">
            <a:avLst/>
          </a:prstGeom>
        </p:spPr>
      </p:pic>
    </p:spTree>
    <p:custDataLst>
      <p:tags r:id="rId1"/>
    </p:custDataLst>
    <p:extLst>
      <p:ext uri="{BB962C8B-B14F-4D97-AF65-F5344CB8AC3E}">
        <p14:creationId xmlns:p14="http://schemas.microsoft.com/office/powerpoint/2010/main" val="2279833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AE9mgsy"/>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063E66"/>
      </a:dk2>
      <a:lt2>
        <a:srgbClr val="E8E8E8"/>
      </a:lt2>
      <a:accent1>
        <a:srgbClr val="006493"/>
      </a:accent1>
      <a:accent2>
        <a:srgbClr val="4B7C0E"/>
      </a:accent2>
      <a:accent3>
        <a:srgbClr val="063E66"/>
      </a:accent3>
      <a:accent4>
        <a:srgbClr val="A70059"/>
      </a:accent4>
      <a:accent5>
        <a:srgbClr val="C56724"/>
      </a:accent5>
      <a:accent6>
        <a:srgbClr val="FEBE0F"/>
      </a:accent6>
      <a:hlink>
        <a:srgbClr val="006493"/>
      </a:hlink>
      <a:folHlink>
        <a:srgbClr val="A7005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 Learning Series_ Template" id="{631D130C-AB23-4E22-837E-2C0F8A6A029C}" vid="{008659EF-067B-40DF-83B9-797A6B1F3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1edd43e-718e-4f82-9145-3875adf2a1d5" xsi:nil="true"/>
    <lcf76f155ced4ddcb4097134ff3c332f xmlns="6dd3fc6d-0329-44eb-acde-fee98b7e96fa">
      <Terms xmlns="http://schemas.microsoft.com/office/infopath/2007/PartnerControls"/>
    </lcf76f155ced4ddcb4097134ff3c332f>
    <Instructor xmlns="6dd3fc6d-0329-44eb-acde-fee98b7e96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E95B6BB7C9A442BF76651FCC540C11" ma:contentTypeVersion="18" ma:contentTypeDescription="Create a new document." ma:contentTypeScope="" ma:versionID="3eef421f0beef671e83dddda285d0d3c">
  <xsd:schema xmlns:xsd="http://www.w3.org/2001/XMLSchema" xmlns:xs="http://www.w3.org/2001/XMLSchema" xmlns:p="http://schemas.microsoft.com/office/2006/metadata/properties" xmlns:ns2="6dd3fc6d-0329-44eb-acde-fee98b7e96fa" xmlns:ns3="71edd43e-718e-4f82-9145-3875adf2a1d5" targetNamespace="http://schemas.microsoft.com/office/2006/metadata/properties" ma:root="true" ma:fieldsID="ee35243c3cbe6c2d35e93f2286a1b33c" ns2:_="" ns3:_="">
    <xsd:import namespace="6dd3fc6d-0329-44eb-acde-fee98b7e96fa"/>
    <xsd:import namespace="71edd43e-718e-4f82-9145-3875adf2a1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Instru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3fc6d-0329-44eb-acde-fee98b7e9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Instructor" ma:index="24" nillable="true" ma:displayName="Instructor" ma:format="Dropdown" ma:internalName="Instructor">
      <xsd:simpleType>
        <xsd:restriction base="dms:Text">
          <xsd:maxLength value="75"/>
        </xsd:restriction>
      </xsd:simpleType>
    </xsd:element>
  </xsd:schema>
  <xsd:schema xmlns:xsd="http://www.w3.org/2001/XMLSchema" xmlns:xs="http://www.w3.org/2001/XMLSchema" xmlns:dms="http://schemas.microsoft.com/office/2006/documentManagement/types" xmlns:pc="http://schemas.microsoft.com/office/infopath/2007/PartnerControls" targetNamespace="71edd43e-718e-4f82-9145-3875adf2a1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106be70-3ab2-478a-9ba9-0edb1ae84620}" ma:internalName="TaxCatchAll" ma:showField="CatchAllData" ma:web="71edd43e-718e-4f82-9145-3875adf2a1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0788A-BD08-4916-A1BA-62F16A921695}">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 ds:uri="71edd43e-718e-4f82-9145-3875adf2a1d5"/>
    <ds:schemaRef ds:uri="6dd3fc6d-0329-44eb-acde-fee98b7e96fa"/>
    <ds:schemaRef ds:uri="http://purl.org/dc/terms/"/>
  </ds:schemaRefs>
</ds:datastoreItem>
</file>

<file path=customXml/itemProps2.xml><?xml version="1.0" encoding="utf-8"?>
<ds:datastoreItem xmlns:ds="http://schemas.openxmlformats.org/officeDocument/2006/customXml" ds:itemID="{1E03AF34-8BF4-42F8-A05D-0074EF09DC2C}">
  <ds:schemaRefs>
    <ds:schemaRef ds:uri="http://schemas.microsoft.com/sharepoint/v3/contenttype/forms"/>
  </ds:schemaRefs>
</ds:datastoreItem>
</file>

<file path=customXml/itemProps3.xml><?xml version="1.0" encoding="utf-8"?>
<ds:datastoreItem xmlns:ds="http://schemas.openxmlformats.org/officeDocument/2006/customXml" ds:itemID="{77254D45-35BA-41F0-9CE4-6F5895E3D451}">
  <ds:schemaRefs>
    <ds:schemaRef ds:uri="6dd3fc6d-0329-44eb-acde-fee98b7e96fa"/>
    <ds:schemaRef ds:uri="71edd43e-718e-4f82-9145-3875adf2a1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280</TotalTime>
  <Words>1804</Words>
  <Application>Microsoft Office PowerPoint</Application>
  <PresentationFormat>Widescreen</PresentationFormat>
  <Paragraphs>146</Paragraphs>
  <Slides>23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Arial</vt:lpstr>
      <vt:lpstr>Corbel</vt:lpstr>
      <vt:lpstr>Courier New</vt:lpstr>
      <vt:lpstr>Franklin Gothic Book</vt:lpstr>
      <vt:lpstr>Franklin Gothic Demi</vt:lpstr>
      <vt:lpstr>Franklin Gothic Medium</vt:lpstr>
      <vt:lpstr>Gill Sans</vt:lpstr>
      <vt:lpstr>Rockwell</vt:lpstr>
      <vt:lpstr>Wingdings</vt:lpstr>
      <vt:lpstr>Office Theme</vt:lpstr>
      <vt:lpstr>MA Health Care Learning Series </vt:lpstr>
      <vt:lpstr>MA Health Care Learning Series</vt:lpstr>
      <vt:lpstr>Agenda</vt:lpstr>
      <vt:lpstr>Medicare Basics</vt:lpstr>
      <vt:lpstr>Medicare 101</vt:lpstr>
      <vt:lpstr>Medicare Eligibility</vt:lpstr>
      <vt:lpstr>Enrolling in Medicare</vt:lpstr>
      <vt:lpstr>Initial Enrollment Period</vt:lpstr>
      <vt:lpstr>Transitioning from the Health Connector to Medicare</vt:lpstr>
      <vt:lpstr>Helping Health Connector Members Transition to Medicare</vt:lpstr>
      <vt:lpstr>Health Connector Health Coverage Eligibility</vt:lpstr>
      <vt:lpstr>Federal Rules Related to Medicare Coverage and Marketplace Coverage  </vt:lpstr>
      <vt:lpstr>Health Connector Members that Are Newly Eligible for Medicare  </vt:lpstr>
      <vt:lpstr>Failing to Report Medicare Enrollment to the Health Connector  </vt:lpstr>
      <vt:lpstr>How Are Members Notified by the Health Connector? </vt:lpstr>
      <vt:lpstr>Health Connector Member Coverage After Medicare Enrollment is Identified </vt:lpstr>
      <vt:lpstr>Dental Coverage for Medicare Enrollees</vt:lpstr>
      <vt:lpstr>Additional Considerations</vt:lpstr>
      <vt:lpstr>Coverage for Other Household Members </vt:lpstr>
      <vt:lpstr>Health Connector Coverage when Someone Does Not Qualify for Premium-Free Part A  </vt:lpstr>
      <vt:lpstr>Qualifying for MassHealth for Individuals 65 and Over  </vt:lpstr>
      <vt:lpstr>Key Takeaways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Health Care Learning Series MTF Spring 2026</dc:title>
  <dc:subject/>
  <dc:creator>Health Connector and MassHealth</dc:creator>
  <cp:keywords/>
  <dc:description/>
  <cp:lastModifiedBy>DeCouto, Lynn</cp:lastModifiedBy>
  <cp:revision>11</cp:revision>
  <dcterms:created xsi:type="dcterms:W3CDTF">2025-01-21T18:25:29Z</dcterms:created>
  <dcterms:modified xsi:type="dcterms:W3CDTF">2026-04-23T17:43:49Z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0x01010030E95B6BB7C9A442BF76651FCC540C11</vt:lpwstr>
  </property>
  <property fmtid="{D5CDD505-2E9C-101B-9397-08002B2CF9AE}" pid="3" name="MediaServiceImageTags">
    <vt:lpwstr/>
  </property>
  <property fmtid="{D5CDD505-2E9C-101B-9397-08002B2CF9AE}" pid="4" name="ArticulateGUID">
    <vt:lpwstr>0CB753BE-A8AE-45F1-A6E5-1318E57949A2</vt:lpwstr>
  </property>
  <property fmtid="{D5CDD505-2E9C-101B-9397-08002B2CF9AE}" pid="5" name="ArticulatePath">
    <vt:lpwstr>MA Learning Series_ October2025_FINAL (002)</vt:lpwstr>
  </property>
</Properties>
</file>