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notesSlides/notesSlide13.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4.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5.xml" ContentType="application/vnd.openxmlformats-officedocument.presentationml.notesSlide+xml"/>
  <Override PartName="/ppt/tags/tag23.xml" ContentType="application/vnd.openxmlformats-officedocument.presentationml.tags+xml"/>
  <Override PartName="/ppt/notesSlides/notesSlide16.xml" ContentType="application/vnd.openxmlformats-officedocument.presentationml.notesSlide+xml"/>
  <Override PartName="/ppt/tags/tag24.xml" ContentType="application/vnd.openxmlformats-officedocument.presentationml.tags+xml"/>
  <Override PartName="/ppt/notesSlides/notesSlide17.xml" ContentType="application/vnd.openxmlformats-officedocument.presentationml.notesSlide+xml"/>
  <Override PartName="/ppt/tags/tag25.xml" ContentType="application/vnd.openxmlformats-officedocument.presentationml.tags+xml"/>
  <Override PartName="/ppt/notesSlides/notesSlide18.xml" ContentType="application/vnd.openxmlformats-officedocument.presentationml.notesSlide+xml"/>
  <Override PartName="/ppt/tags/tag26.xml" ContentType="application/vnd.openxmlformats-officedocument.presentationml.tags+xml"/>
  <Override PartName="/ppt/notesSlides/notesSlide19.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20.xml" ContentType="application/vnd.openxmlformats-officedocument.presentationml.notesSlide+xml"/>
  <Override PartName="/ppt/tags/tag29.xml" ContentType="application/vnd.openxmlformats-officedocument.presentationml.tags+xml"/>
  <Override PartName="/ppt/notesSlides/notesSlide21.xml" ContentType="application/vnd.openxmlformats-officedocument.presentationml.notesSlide+xml"/>
  <Override PartName="/ppt/tags/tag30.xml" ContentType="application/vnd.openxmlformats-officedocument.presentationml.tags+xml"/>
  <Override PartName="/ppt/notesSlides/notesSlide22.xml" ContentType="application/vnd.openxmlformats-officedocument.presentationml.notesSlide+xml"/>
  <Override PartName="/ppt/tags/tag31.xml" ContentType="application/vnd.openxmlformats-officedocument.presentationml.tags+xml"/>
  <Override PartName="/ppt/notesSlides/notesSlide23.xml" ContentType="application/vnd.openxmlformats-officedocument.presentationml.notesSlide+xml"/>
  <Override PartName="/ppt/tags/tag32.xml" ContentType="application/vnd.openxmlformats-officedocument.presentationml.tags+xml"/>
  <Override PartName="/ppt/notesSlides/notesSlide24.xml" ContentType="application/vnd.openxmlformats-officedocument.presentationml.notesSlide+xml"/>
  <Override PartName="/ppt/tags/tag33.xml" ContentType="application/vnd.openxmlformats-officedocument.presentationml.tags+xml"/>
  <Override PartName="/ppt/notesSlides/notesSlide25.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26.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5"/>
  </p:notesMasterIdLst>
  <p:handoutMasterIdLst>
    <p:handoutMasterId r:id="rId46"/>
  </p:handoutMasterIdLst>
  <p:sldIdLst>
    <p:sldId id="260" r:id="rId5"/>
    <p:sldId id="4531" r:id="rId6"/>
    <p:sldId id="4532" r:id="rId7"/>
    <p:sldId id="2147472539" r:id="rId8"/>
    <p:sldId id="2147472561" r:id="rId9"/>
    <p:sldId id="2147472562" r:id="rId10"/>
    <p:sldId id="2147472563" r:id="rId11"/>
    <p:sldId id="2147472575" r:id="rId12"/>
    <p:sldId id="2147472564" r:id="rId13"/>
    <p:sldId id="2147472576" r:id="rId14"/>
    <p:sldId id="2147472565" r:id="rId15"/>
    <p:sldId id="2147472566" r:id="rId16"/>
    <p:sldId id="2147472594" r:id="rId17"/>
    <p:sldId id="2147472557" r:id="rId18"/>
    <p:sldId id="262" r:id="rId19"/>
    <p:sldId id="2147472551" r:id="rId20"/>
    <p:sldId id="2147472558" r:id="rId21"/>
    <p:sldId id="2147472543" r:id="rId22"/>
    <p:sldId id="4542" r:id="rId23"/>
    <p:sldId id="2147472567" r:id="rId24"/>
    <p:sldId id="2147472577" r:id="rId25"/>
    <p:sldId id="2147472593" r:id="rId26"/>
    <p:sldId id="2147472578" r:id="rId27"/>
    <p:sldId id="2147472579" r:id="rId28"/>
    <p:sldId id="2147472582" r:id="rId29"/>
    <p:sldId id="2147472569" r:id="rId30"/>
    <p:sldId id="2147472585" r:id="rId31"/>
    <p:sldId id="2147472586" r:id="rId32"/>
    <p:sldId id="2147472587" r:id="rId33"/>
    <p:sldId id="2147472589" r:id="rId34"/>
    <p:sldId id="2147472591" r:id="rId35"/>
    <p:sldId id="2147472592" r:id="rId36"/>
    <p:sldId id="2147472574" r:id="rId37"/>
    <p:sldId id="2147472555" r:id="rId38"/>
    <p:sldId id="2147472544" r:id="rId39"/>
    <p:sldId id="2147472545" r:id="rId40"/>
    <p:sldId id="2147472546" r:id="rId41"/>
    <p:sldId id="2147472547" r:id="rId42"/>
    <p:sldId id="2147472548" r:id="rId43"/>
    <p:sldId id="2147472595" r:id="rId44"/>
  </p:sldIdLst>
  <p:sldSz cx="12192000" cy="6858000"/>
  <p:notesSz cx="6858000" cy="9144000"/>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075314-E909-4ACC-E299-C5ED51CDF307}" name="Flieger, Signe (CCA)" initials="FS" userId="S::signe.flieger@mass.gov::b3724788-776e-4fd5-b702-f61178899e84" providerId="AD"/>
  <p188:author id="{A3183B1C-9E0F-55D8-46CC-7F6E9BE0C360}" name="Joey S." initials="JS" userId="Joey S." providerId="None"/>
  <p188:author id="{A99A6651-7B9B-51E0-76CF-AB43F2D151C7}" name="Amy Morrow" initials="AM" userId="S::amy@communicatehealth.com::7666d990-b876-47b8-9ac9-8e10441b1409" providerId="AD"/>
  <p188:author id="{09D64B5A-8900-D2AE-D90F-3A2083037F68}" name="Conte, Niki (CCA)" initials="CN" userId="S::niki.conte@mass.gov::1639143c-c700-42e9-b233-e4eaa3f23248" providerId="AD"/>
  <p188:author id="{8648FF5F-9D22-8AA6-6B61-34DC5219938D}" name="Luu, Ashley (CCA)" initials="LA" userId="S::ashley.luu@mass.gov::e2cf3b3a-de35-47b6-b1f9-cb70eca7a9a2" providerId="AD"/>
  <p188:author id="{2C8A1C6A-E9B4-3D70-6702-1F31660AE730}" name="Angelo, Lisa (CCA)" initials="LA" userId="S::Lisa.Angelo@mass.gov::4a772aac-88f0-491d-984a-a672214f8b8c" providerId="AD"/>
  <p188:author id="{466BC66A-2F53-A7F4-5FD3-235CBDFF994A}" name="Barreiro, Rebecca (CCA)" initials="RB" userId="S::rebecca.barreiro@mass.gov::45c615bd-ca52-41a1-a780-74b4e359a709" providerId="AD"/>
  <p188:author id="{020D6275-0F77-6C3B-CB0C-8CA5C636CA88}" name="Sarver, Rebecca (CCA)" initials="SR" userId="S::rebecca.sarver@mass.gov::1ab88172-d96b-4fe5-a054-20cc963c9155" providerId="AD"/>
  <p188:author id="{E619707E-F3A5-0140-5BF3-0D1BA0C73E6A}" name="Heather Rossi" initials="HR" userId="Heather Rossi" providerId="None"/>
  <p188:author id="{46028398-BD20-B1AD-BF8A-4BEDD69AA403}" name="Buonopane, Sarah (CCA)" initials="BS" userId="S::sarah.buonopane@mass.gov::cafc2999-c55b-44c3-867b-4c96af059a73" providerId="AD"/>
  <p188:author id="{6214549A-9661-0D2A-45A2-A163BE28C564}" name="Familiar, Montse (CCA)" initials="F(" userId="S::montse.familiar@mass.gov::c9d30343-062b-4686-b33e-aeb685ac4e7c" providerId="AD"/>
  <p188:author id="{956A96B8-384C-1721-E0AF-4021C10407F1}" name="Scire, Kayla (CCA)" initials="SK" userId="S::kayla.scire@mass.gov::588d5028-66da-443d-8488-2741a778681b" providerId="AD"/>
  <p188:author id="{376766BE-9E1D-6442-F33E-F06F18A3C9D0}" name="Segel, Kate (CCA)" initials="KS" userId="S::kate.segel@mass.gov::fbc6d6c0-71b9-4331-9f5b-2b5f2fdb577f" providerId="AD"/>
  <p188:author id="{08E475E2-5433-3667-FE6A-3967A444F1E8}" name="Chiev, Sokmeakara (EHS)" initials="CS" userId="S::sokmeakara.chiev1@mass.gov::9435e2b5-d995-4b59-b25d-2bb9b96a2a87" providerId="AD"/>
  <p188:author id="{420FABE2-C6A8-6818-CDF4-FAB95583D449}" name="Almeida, Michele L. (CCA)" initials="A(" userId="S::michele.l.almeida@mass.gov::32df3cdc-3dd6-4159-8c70-dc2085420295" providerId="AD"/>
  <p188:author id="{035C49E4-FC4F-3319-DBD5-DBB4A92A69A7}" name="Nicolle San Jose" initials="NS" userId="S::nicolle@communicatehealth.com::3922cbf6-0c55-4e15-a919-908a7d812085" providerId="AD"/>
  <p188:author id="{8A0C06FB-2CEA-0E8B-EAA1-108CD4EDE902}" name="Blocker, Kirsten (CCA)" initials="KB" userId="S::kirsten.blocker@mass.gov::4618ff94-17d4-4c27-bf40-875c4ab329c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0099"/>
    <a:srgbClr val="B8007F"/>
    <a:srgbClr val="00838F"/>
    <a:srgbClr val="4D802D"/>
    <a:srgbClr val="00838A"/>
    <a:srgbClr val="154066"/>
    <a:srgbClr val="3D96AE"/>
    <a:srgbClr val="006F78"/>
    <a:srgbClr val="003740"/>
    <a:srgbClr val="8168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7" autoAdjust="0"/>
    <p:restoredTop sz="88257" autoAdjust="0"/>
  </p:normalViewPr>
  <p:slideViewPr>
    <p:cSldViewPr snapToGrid="0">
      <p:cViewPr varScale="1">
        <p:scale>
          <a:sx n="81" d="100"/>
          <a:sy n="81" d="100"/>
        </p:scale>
        <p:origin x="91" y="130"/>
      </p:cViewPr>
      <p:guideLst/>
    </p:cSldViewPr>
  </p:slideViewPr>
  <p:outlineViewPr>
    <p:cViewPr>
      <p:scale>
        <a:sx n="33" d="100"/>
        <a:sy n="33" d="100"/>
      </p:scale>
      <p:origin x="0" y="-2646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500">
                <a:solidFill>
                  <a:schemeClr val="bg1"/>
                </a:solidFill>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spPr>
            <a:solidFill>
              <a:srgbClr val="DA843C"/>
            </a:solidFill>
            <a:ln w="6350">
              <a:solidFill>
                <a:schemeClr val="bg1"/>
              </a:solidFill>
            </a:ln>
          </c:spPr>
          <c:dPt>
            <c:idx val="0"/>
            <c:bubble3D val="0"/>
            <c:spPr>
              <a:solidFill>
                <a:srgbClr val="4472A7"/>
              </a:solidFill>
              <a:ln w="6350">
                <a:solidFill>
                  <a:schemeClr val="bg1"/>
                </a:solidFill>
              </a:ln>
              <a:effectLst/>
            </c:spPr>
            <c:extLst>
              <c:ext xmlns:c16="http://schemas.microsoft.com/office/drawing/2014/chart" uri="{C3380CC4-5D6E-409C-BE32-E72D297353CC}">
                <c16:uniqueId val="{00000001-4A49-974C-B6D3-0312E141AB62}"/>
              </c:ext>
            </c:extLst>
          </c:dPt>
          <c:dPt>
            <c:idx val="1"/>
            <c:bubble3D val="0"/>
            <c:spPr>
              <a:solidFill>
                <a:srgbClr val="AA4643"/>
              </a:solidFill>
              <a:ln w="6350">
                <a:solidFill>
                  <a:schemeClr val="bg1"/>
                </a:solidFill>
              </a:ln>
              <a:effectLst/>
            </c:spPr>
            <c:extLst>
              <c:ext xmlns:c16="http://schemas.microsoft.com/office/drawing/2014/chart" uri="{C3380CC4-5D6E-409C-BE32-E72D297353CC}">
                <c16:uniqueId val="{00000002-4A49-974C-B6D3-0312E141AB62}"/>
              </c:ext>
            </c:extLst>
          </c:dPt>
          <c:dPt>
            <c:idx val="2"/>
            <c:bubble3D val="0"/>
            <c:spPr>
              <a:solidFill>
                <a:srgbClr val="89A54D"/>
              </a:solidFill>
              <a:ln w="6350">
                <a:solidFill>
                  <a:schemeClr val="bg1"/>
                </a:solidFill>
              </a:ln>
              <a:effectLst/>
            </c:spPr>
            <c:extLst>
              <c:ext xmlns:c16="http://schemas.microsoft.com/office/drawing/2014/chart" uri="{C3380CC4-5D6E-409C-BE32-E72D297353CC}">
                <c16:uniqueId val="{00000004-4A49-974C-B6D3-0312E141AB62}"/>
              </c:ext>
            </c:extLst>
          </c:dPt>
          <c:dPt>
            <c:idx val="3"/>
            <c:bubble3D val="0"/>
            <c:spPr>
              <a:solidFill>
                <a:srgbClr val="81689C"/>
              </a:solidFill>
              <a:ln w="6350">
                <a:solidFill>
                  <a:schemeClr val="bg1"/>
                </a:solidFill>
              </a:ln>
              <a:effectLst/>
            </c:spPr>
            <c:extLst>
              <c:ext xmlns:c16="http://schemas.microsoft.com/office/drawing/2014/chart" uri="{C3380CC4-5D6E-409C-BE32-E72D297353CC}">
                <c16:uniqueId val="{00000003-4A49-974C-B6D3-0312E141AB62}"/>
              </c:ext>
            </c:extLst>
          </c:dPt>
          <c:dPt>
            <c:idx val="4"/>
            <c:bubble3D val="0"/>
            <c:spPr>
              <a:solidFill>
                <a:srgbClr val="3D96AE"/>
              </a:solidFill>
              <a:ln w="6350">
                <a:solidFill>
                  <a:schemeClr val="bg1"/>
                </a:solidFill>
              </a:ln>
              <a:effectLst/>
            </c:spPr>
            <c:extLst>
              <c:ext xmlns:c16="http://schemas.microsoft.com/office/drawing/2014/chart" uri="{C3380CC4-5D6E-409C-BE32-E72D297353CC}">
                <c16:uniqueId val="{00000005-4A49-974C-B6D3-0312E141AB62}"/>
              </c:ext>
            </c:extLst>
          </c:dPt>
          <c:dPt>
            <c:idx val="5"/>
            <c:bubble3D val="0"/>
            <c:spPr>
              <a:solidFill>
                <a:srgbClr val="DA843C"/>
              </a:solidFill>
              <a:ln w="6350">
                <a:solidFill>
                  <a:schemeClr val="bg1"/>
                </a:solidFill>
              </a:ln>
              <a:effectLst/>
            </c:spPr>
            <c:extLst>
              <c:ext xmlns:c16="http://schemas.microsoft.com/office/drawing/2014/chart" uri="{C3380CC4-5D6E-409C-BE32-E72D297353CC}">
                <c16:uniqueId val="{0000000B-C01C-DD40-B786-8CD4F7A44F4C}"/>
              </c:ext>
            </c:extLst>
          </c:dPt>
          <c:cat>
            <c:strRef>
              <c:f>Sheet1!$A$2:$A$7</c:f>
              <c:strCache>
                <c:ptCount val="6"/>
                <c:pt idx="0">
                  <c:v>Margaret Peacock</c:v>
                </c:pt>
                <c:pt idx="1">
                  <c:v>Janet Leverling</c:v>
                </c:pt>
                <c:pt idx="2">
                  <c:v>Robert King</c:v>
                </c:pt>
                <c:pt idx="3">
                  <c:v>Laura Callahan</c:v>
                </c:pt>
                <c:pt idx="4">
                  <c:v>Nacy Davolio</c:v>
                </c:pt>
                <c:pt idx="5">
                  <c:v>All Others</c:v>
                </c:pt>
              </c:strCache>
            </c:strRef>
          </c:cat>
          <c:val>
            <c:numRef>
              <c:f>Sheet1!$B$2:$B$7</c:f>
              <c:numCache>
                <c:formatCode>General</c:formatCode>
                <c:ptCount val="6"/>
                <c:pt idx="0">
                  <c:v>30</c:v>
                </c:pt>
                <c:pt idx="1">
                  <c:v>15</c:v>
                </c:pt>
                <c:pt idx="2">
                  <c:v>15</c:v>
                </c:pt>
                <c:pt idx="3">
                  <c:v>20</c:v>
                </c:pt>
                <c:pt idx="4">
                  <c:v>13</c:v>
                </c:pt>
                <c:pt idx="5">
                  <c:v>7</c:v>
                </c:pt>
              </c:numCache>
            </c:numRef>
          </c:val>
          <c:extLst>
            <c:ext xmlns:c16="http://schemas.microsoft.com/office/drawing/2014/chart" uri="{C3380CC4-5D6E-409C-BE32-E72D297353CC}">
              <c16:uniqueId val="{00000000-4A49-974C-B6D3-0312E141AB62}"/>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8.8629477884849053E-2"/>
          <c:y val="0.81946859383191795"/>
          <c:w val="0.8675779983536247"/>
          <c:h val="0.14690369057559"/>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6FA471-D553-9D0E-AA6F-491FE2DC867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DAD8D71-E311-AB73-7BC0-8C68B4EFA18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D70DCF-9544-5F41-91C6-1B39E3C23B82}" type="datetimeFigureOut">
              <a:rPr lang="en-US" smtClean="0"/>
              <a:t>4/3/2026</a:t>
            </a:fld>
            <a:endParaRPr lang="en-US"/>
          </a:p>
        </p:txBody>
      </p:sp>
      <p:sp>
        <p:nvSpPr>
          <p:cNvPr id="4" name="Footer Placeholder 3">
            <a:extLst>
              <a:ext uri="{FF2B5EF4-FFF2-40B4-BE49-F238E27FC236}">
                <a16:creationId xmlns:a16="http://schemas.microsoft.com/office/drawing/2014/main" id="{A08F0C62-C1FB-5AE9-2BB2-18032E79C8E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A6D5C5-F377-7624-5B4E-26AD290895A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906B9A-ACC3-BE48-9EF2-82D2703BFF6E}" type="slidenum">
              <a:rPr lang="en-US" smtClean="0"/>
              <a:t>‹#›</a:t>
            </a:fld>
            <a:endParaRPr lang="en-US"/>
          </a:p>
        </p:txBody>
      </p:sp>
    </p:spTree>
    <p:extLst>
      <p:ext uri="{BB962C8B-B14F-4D97-AF65-F5344CB8AC3E}">
        <p14:creationId xmlns:p14="http://schemas.microsoft.com/office/powerpoint/2010/main" val="2869823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40BAA8-D286-2746-8092-9A94C6AB7458}" type="datetimeFigureOut">
              <a:rPr lang="en-US" smtClean="0"/>
              <a:t>4/3/2026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64DC7E-EA65-DF4F-81AD-54ABB7DDE8A9}" type="slidenum">
              <a:rPr lang="en-US" smtClean="0"/>
              <a:t>‹#›</a:t>
            </a:fld>
            <a:endParaRPr lang="en-US"/>
          </a:p>
        </p:txBody>
      </p:sp>
    </p:spTree>
    <p:extLst>
      <p:ext uri="{BB962C8B-B14F-4D97-AF65-F5344CB8AC3E}">
        <p14:creationId xmlns:p14="http://schemas.microsoft.com/office/powerpoint/2010/main" val="4226383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64DC7E-EA65-DF4F-81AD-54ABB7DDE8A9}" type="slidenum">
              <a:rPr lang="en-US" smtClean="0"/>
              <a:t>1</a:t>
            </a:fld>
            <a:endParaRPr lang="en-US"/>
          </a:p>
        </p:txBody>
      </p:sp>
    </p:spTree>
    <p:extLst>
      <p:ext uri="{BB962C8B-B14F-4D97-AF65-F5344CB8AC3E}">
        <p14:creationId xmlns:p14="http://schemas.microsoft.com/office/powerpoint/2010/main" val="1274652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64DC7E-EA65-DF4F-81AD-54ABB7DDE8A9}" type="slidenum">
              <a:rPr lang="en-US" smtClean="0"/>
              <a:t>12</a:t>
            </a:fld>
            <a:endParaRPr lang="en-US"/>
          </a:p>
        </p:txBody>
      </p:sp>
    </p:spTree>
    <p:extLst>
      <p:ext uri="{BB962C8B-B14F-4D97-AF65-F5344CB8AC3E}">
        <p14:creationId xmlns:p14="http://schemas.microsoft.com/office/powerpoint/2010/main" val="3766647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E21D6-010F-06DA-DA30-0CAFB1DD6F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2D3C29-0686-7AF0-5834-2555D082BE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74B309-55E8-49AE-F6F4-6F24E2B27B3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C7E9F14-4F66-E640-8DDD-CA4F74A3DC36}"/>
              </a:ext>
            </a:extLst>
          </p:cNvPr>
          <p:cNvSpPr>
            <a:spLocks noGrp="1"/>
          </p:cNvSpPr>
          <p:nvPr>
            <p:ph type="sldNum" sz="quarter" idx="5"/>
          </p:nvPr>
        </p:nvSpPr>
        <p:spPr/>
        <p:txBody>
          <a:bodyPr/>
          <a:lstStyle/>
          <a:p>
            <a:fld id="{ED64DC7E-EA65-DF4F-81AD-54ABB7DDE8A9}" type="slidenum">
              <a:rPr lang="en-US" smtClean="0"/>
              <a:t>14</a:t>
            </a:fld>
            <a:endParaRPr lang="en-US"/>
          </a:p>
        </p:txBody>
      </p:sp>
    </p:spTree>
    <p:extLst>
      <p:ext uri="{BB962C8B-B14F-4D97-AF65-F5344CB8AC3E}">
        <p14:creationId xmlns:p14="http://schemas.microsoft.com/office/powerpoint/2010/main" val="2092076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64DC7E-EA65-DF4F-81AD-54ABB7DDE8A9}" type="slidenum">
              <a:rPr lang="en-US" smtClean="0"/>
              <a:t>16</a:t>
            </a:fld>
            <a:endParaRPr lang="en-US"/>
          </a:p>
        </p:txBody>
      </p:sp>
    </p:spTree>
    <p:extLst>
      <p:ext uri="{BB962C8B-B14F-4D97-AF65-F5344CB8AC3E}">
        <p14:creationId xmlns:p14="http://schemas.microsoft.com/office/powerpoint/2010/main" val="3341136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51BE4-146D-F89E-C7B1-FBFDC80977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65C5FD-3C60-9213-70AF-F69D1EB9D1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BA9141-DDFE-EDAE-80E3-BB3A2AB8B53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C14E1EA-64FB-999B-129A-4964BC4C7C15}"/>
              </a:ext>
            </a:extLst>
          </p:cNvPr>
          <p:cNvSpPr>
            <a:spLocks noGrp="1"/>
          </p:cNvSpPr>
          <p:nvPr>
            <p:ph type="sldNum" sz="quarter" idx="5"/>
          </p:nvPr>
        </p:nvSpPr>
        <p:spPr/>
        <p:txBody>
          <a:bodyPr/>
          <a:lstStyle/>
          <a:p>
            <a:fld id="{ED64DC7E-EA65-DF4F-81AD-54ABB7DDE8A9}" type="slidenum">
              <a:rPr lang="en-US" smtClean="0"/>
              <a:t>17</a:t>
            </a:fld>
            <a:endParaRPr lang="en-US"/>
          </a:p>
        </p:txBody>
      </p:sp>
    </p:spTree>
    <p:extLst>
      <p:ext uri="{BB962C8B-B14F-4D97-AF65-F5344CB8AC3E}">
        <p14:creationId xmlns:p14="http://schemas.microsoft.com/office/powerpoint/2010/main" val="2378122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07858-5E3F-E368-FB9C-FB35586AC818}"/>
            </a:ext>
          </a:extLst>
        </p:cNvPr>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3D8CFD29-BB66-CD91-27E6-200C3798DC5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a:extLst>
              <a:ext uri="{FF2B5EF4-FFF2-40B4-BE49-F238E27FC236}">
                <a16:creationId xmlns:a16="http://schemas.microsoft.com/office/drawing/2014/main" id="{23F10ADC-97CC-FCA8-1F5F-11EFA4E725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100356" name="Slide Number Placeholder 3">
            <a:extLst>
              <a:ext uri="{FF2B5EF4-FFF2-40B4-BE49-F238E27FC236}">
                <a16:creationId xmlns:a16="http://schemas.microsoft.com/office/drawing/2014/main" id="{39837FE6-C5D8-FB30-9AF6-6CF73C4AE03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300">
                <a:solidFill>
                  <a:srgbClr val="000000"/>
                </a:solidFill>
                <a:latin typeface="Gill Sans"/>
                <a:ea typeface="ヒラギノ角ゴ ProN W3"/>
                <a:cs typeface="ヒラギノ角ゴ ProN W3"/>
                <a:sym typeface="Gill Sans"/>
              </a:defRPr>
            </a:lvl1pPr>
            <a:lvl2pPr marL="765545" indent="-294440">
              <a:defRPr sz="3300">
                <a:solidFill>
                  <a:srgbClr val="000000"/>
                </a:solidFill>
                <a:latin typeface="Gill Sans"/>
                <a:ea typeface="ヒラギノ角ゴ ProN W3"/>
                <a:cs typeface="ヒラギノ角ゴ ProN W3"/>
                <a:sym typeface="Gill Sans"/>
              </a:defRPr>
            </a:lvl2pPr>
            <a:lvl3pPr marL="1177762" indent="-235552">
              <a:defRPr sz="3300">
                <a:solidFill>
                  <a:srgbClr val="000000"/>
                </a:solidFill>
                <a:latin typeface="Gill Sans"/>
                <a:ea typeface="ヒラギノ角ゴ ProN W3"/>
                <a:cs typeface="ヒラギノ角ゴ ProN W3"/>
                <a:sym typeface="Gill Sans"/>
              </a:defRPr>
            </a:lvl3pPr>
            <a:lvl4pPr marL="1648866" indent="-235552">
              <a:defRPr sz="3300">
                <a:solidFill>
                  <a:srgbClr val="000000"/>
                </a:solidFill>
                <a:latin typeface="Gill Sans"/>
                <a:ea typeface="ヒラギノ角ゴ ProN W3"/>
                <a:cs typeface="ヒラギノ角ゴ ProN W3"/>
                <a:sym typeface="Gill Sans"/>
              </a:defRPr>
            </a:lvl4pPr>
            <a:lvl5pPr marL="2119971" indent="-235552">
              <a:defRPr sz="3300">
                <a:solidFill>
                  <a:srgbClr val="000000"/>
                </a:solidFill>
                <a:latin typeface="Gill Sans"/>
                <a:ea typeface="ヒラギノ角ゴ ProN W3"/>
                <a:cs typeface="ヒラギノ角ゴ ProN W3"/>
                <a:sym typeface="Gill Sans"/>
              </a:defRPr>
            </a:lvl5pPr>
            <a:lvl6pPr marL="2591077" indent="-235552" eaLnBrk="0" fontAlgn="base" hangingPunct="0">
              <a:spcBef>
                <a:spcPct val="0"/>
              </a:spcBef>
              <a:spcAft>
                <a:spcPct val="0"/>
              </a:spcAft>
              <a:defRPr sz="3300">
                <a:solidFill>
                  <a:srgbClr val="000000"/>
                </a:solidFill>
                <a:latin typeface="Gill Sans"/>
                <a:ea typeface="ヒラギノ角ゴ ProN W3"/>
                <a:cs typeface="ヒラギノ角ゴ ProN W3"/>
                <a:sym typeface="Gill Sans"/>
              </a:defRPr>
            </a:lvl6pPr>
            <a:lvl7pPr marL="3062181" indent="-235552" eaLnBrk="0" fontAlgn="base" hangingPunct="0">
              <a:spcBef>
                <a:spcPct val="0"/>
              </a:spcBef>
              <a:spcAft>
                <a:spcPct val="0"/>
              </a:spcAft>
              <a:defRPr sz="3300">
                <a:solidFill>
                  <a:srgbClr val="000000"/>
                </a:solidFill>
                <a:latin typeface="Gill Sans"/>
                <a:ea typeface="ヒラギノ角ゴ ProN W3"/>
                <a:cs typeface="ヒラギノ角ゴ ProN W3"/>
                <a:sym typeface="Gill Sans"/>
              </a:defRPr>
            </a:lvl7pPr>
            <a:lvl8pPr marL="3533286" indent="-235552" eaLnBrk="0" fontAlgn="base" hangingPunct="0">
              <a:spcBef>
                <a:spcPct val="0"/>
              </a:spcBef>
              <a:spcAft>
                <a:spcPct val="0"/>
              </a:spcAft>
              <a:defRPr sz="3300">
                <a:solidFill>
                  <a:srgbClr val="000000"/>
                </a:solidFill>
                <a:latin typeface="Gill Sans"/>
                <a:ea typeface="ヒラギノ角ゴ ProN W3"/>
                <a:cs typeface="ヒラギノ角ゴ ProN W3"/>
                <a:sym typeface="Gill Sans"/>
              </a:defRPr>
            </a:lvl8pPr>
            <a:lvl9pPr marL="4004390" indent="-235552" eaLnBrk="0" fontAlgn="base" hangingPunct="0">
              <a:spcBef>
                <a:spcPct val="0"/>
              </a:spcBef>
              <a:spcAft>
                <a:spcPct val="0"/>
              </a:spcAft>
              <a:defRPr sz="3300">
                <a:solidFill>
                  <a:srgbClr val="000000"/>
                </a:solidFill>
                <a:latin typeface="Gill Sans"/>
                <a:ea typeface="ヒラギノ角ゴ ProN W3"/>
                <a:cs typeface="ヒラギノ角ゴ ProN W3"/>
                <a:sym typeface="Gill Sans"/>
              </a:defRPr>
            </a:lvl9pPr>
          </a:lstStyle>
          <a:p>
            <a:fld id="{0F32C179-9F34-4983-825F-6F3E0081CF1F}" type="slidenum">
              <a:rPr lang="en-US" sz="1200"/>
              <a:pPr/>
              <a:t>19</a:t>
            </a:fld>
            <a:endParaRPr lang="en-US" sz="1200"/>
          </a:p>
        </p:txBody>
      </p:sp>
    </p:spTree>
    <p:extLst>
      <p:ext uri="{BB962C8B-B14F-4D97-AF65-F5344CB8AC3E}">
        <p14:creationId xmlns:p14="http://schemas.microsoft.com/office/powerpoint/2010/main" val="4267291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64DC7E-EA65-DF4F-81AD-54ABB7DDE8A9}" type="slidenum">
              <a:rPr lang="en-US" smtClean="0"/>
              <a:t>21</a:t>
            </a:fld>
            <a:endParaRPr lang="en-US"/>
          </a:p>
        </p:txBody>
      </p:sp>
    </p:spTree>
    <p:extLst>
      <p:ext uri="{BB962C8B-B14F-4D97-AF65-F5344CB8AC3E}">
        <p14:creationId xmlns:p14="http://schemas.microsoft.com/office/powerpoint/2010/main" val="143333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CF0C3-6DD4-7237-C4D6-4598FA7EC1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E2C389-03F3-BF37-A51A-7A425645BB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CFCC4E-8330-85F3-D71C-75E7FBBBC7D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0BBC232-BB9D-51EF-6DEA-A842984DBFBA}"/>
              </a:ext>
            </a:extLst>
          </p:cNvPr>
          <p:cNvSpPr>
            <a:spLocks noGrp="1"/>
          </p:cNvSpPr>
          <p:nvPr>
            <p:ph type="sldNum" sz="quarter" idx="5"/>
          </p:nvPr>
        </p:nvSpPr>
        <p:spPr/>
        <p:txBody>
          <a:bodyPr/>
          <a:lstStyle/>
          <a:p>
            <a:fld id="{ED64DC7E-EA65-DF4F-81AD-54ABB7DDE8A9}" type="slidenum">
              <a:rPr lang="en-US" smtClean="0"/>
              <a:t>22</a:t>
            </a:fld>
            <a:endParaRPr lang="en-US"/>
          </a:p>
        </p:txBody>
      </p:sp>
    </p:spTree>
    <p:extLst>
      <p:ext uri="{BB962C8B-B14F-4D97-AF65-F5344CB8AC3E}">
        <p14:creationId xmlns:p14="http://schemas.microsoft.com/office/powerpoint/2010/main" val="2003491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64DC7E-EA65-DF4F-81AD-54ABB7DDE8A9}" type="slidenum">
              <a:rPr lang="en-US" smtClean="0"/>
              <a:t>23</a:t>
            </a:fld>
            <a:endParaRPr lang="en-US"/>
          </a:p>
        </p:txBody>
      </p:sp>
    </p:spTree>
    <p:extLst>
      <p:ext uri="{BB962C8B-B14F-4D97-AF65-F5344CB8AC3E}">
        <p14:creationId xmlns:p14="http://schemas.microsoft.com/office/powerpoint/2010/main" val="1613291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A5F5F-9AA1-ECA2-4E74-700DA9B1D9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2E3F12-E02E-139F-4771-774C1244BD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E5152E-1DC1-245D-A7C5-6C62C2A573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B41D3F5-895D-513A-F910-096BE2F88723}"/>
              </a:ext>
            </a:extLst>
          </p:cNvPr>
          <p:cNvSpPr>
            <a:spLocks noGrp="1"/>
          </p:cNvSpPr>
          <p:nvPr>
            <p:ph type="sldNum" sz="quarter" idx="5"/>
          </p:nvPr>
        </p:nvSpPr>
        <p:spPr/>
        <p:txBody>
          <a:bodyPr/>
          <a:lstStyle/>
          <a:p>
            <a:fld id="{ED64DC7E-EA65-DF4F-81AD-54ABB7DDE8A9}" type="slidenum">
              <a:rPr lang="en-US" smtClean="0"/>
              <a:t>24</a:t>
            </a:fld>
            <a:endParaRPr lang="en-US"/>
          </a:p>
        </p:txBody>
      </p:sp>
    </p:spTree>
    <p:extLst>
      <p:ext uri="{BB962C8B-B14F-4D97-AF65-F5344CB8AC3E}">
        <p14:creationId xmlns:p14="http://schemas.microsoft.com/office/powerpoint/2010/main" val="12266429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dirty="0"/>
          </a:p>
        </p:txBody>
      </p:sp>
      <p:sp>
        <p:nvSpPr>
          <p:cNvPr id="4" name="Slide Number Placeholder 3"/>
          <p:cNvSpPr>
            <a:spLocks noGrp="1"/>
          </p:cNvSpPr>
          <p:nvPr>
            <p:ph type="sldNum" sz="quarter" idx="5"/>
          </p:nvPr>
        </p:nvSpPr>
        <p:spPr/>
        <p:txBody>
          <a:bodyPr/>
          <a:lstStyle/>
          <a:p>
            <a:fld id="{ED64DC7E-EA65-DF4F-81AD-54ABB7DDE8A9}" type="slidenum">
              <a:rPr lang="en-US" smtClean="0"/>
              <a:t>25</a:t>
            </a:fld>
            <a:endParaRPr lang="en-US"/>
          </a:p>
        </p:txBody>
      </p:sp>
    </p:spTree>
    <p:extLst>
      <p:ext uri="{BB962C8B-B14F-4D97-AF65-F5344CB8AC3E}">
        <p14:creationId xmlns:p14="http://schemas.microsoft.com/office/powerpoint/2010/main" val="3119838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1A2CF-9F09-AD3B-BD69-50829A5EB8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EAB8A3-0450-BD51-2259-F1DF6423FE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60083A-9660-D471-6BDE-A2102B78171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059A6B1-1895-E2B1-803B-6EE96CA1277E}"/>
              </a:ext>
            </a:extLst>
          </p:cNvPr>
          <p:cNvSpPr>
            <a:spLocks noGrp="1"/>
          </p:cNvSpPr>
          <p:nvPr>
            <p:ph type="sldNum" sz="quarter" idx="5"/>
          </p:nvPr>
        </p:nvSpPr>
        <p:spPr/>
        <p:txBody>
          <a:bodyPr/>
          <a:lstStyle/>
          <a:p>
            <a:fld id="{ED64DC7E-EA65-DF4F-81AD-54ABB7DDE8A9}" type="slidenum">
              <a:rPr lang="en-US" smtClean="0"/>
              <a:t>2</a:t>
            </a:fld>
            <a:endParaRPr lang="en-US"/>
          </a:p>
        </p:txBody>
      </p:sp>
    </p:spTree>
    <p:extLst>
      <p:ext uri="{BB962C8B-B14F-4D97-AF65-F5344CB8AC3E}">
        <p14:creationId xmlns:p14="http://schemas.microsoft.com/office/powerpoint/2010/main" val="1183493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54C3D-0B15-8D03-2FD9-83E9FA6EB6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D372FE-22E4-6EEA-E7F8-7BC4EC87C0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D13752-835D-4ED3-6423-116BB0EFC6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C1BCD97-6093-A1B7-4710-47A25844782F}"/>
              </a:ext>
            </a:extLst>
          </p:cNvPr>
          <p:cNvSpPr>
            <a:spLocks noGrp="1"/>
          </p:cNvSpPr>
          <p:nvPr>
            <p:ph type="sldNum" sz="quarter" idx="5"/>
          </p:nvPr>
        </p:nvSpPr>
        <p:spPr/>
        <p:txBody>
          <a:bodyPr/>
          <a:lstStyle/>
          <a:p>
            <a:fld id="{ED64DC7E-EA65-DF4F-81AD-54ABB7DDE8A9}" type="slidenum">
              <a:rPr lang="en-US" smtClean="0"/>
              <a:t>27</a:t>
            </a:fld>
            <a:endParaRPr lang="en-US"/>
          </a:p>
        </p:txBody>
      </p:sp>
    </p:spTree>
    <p:extLst>
      <p:ext uri="{BB962C8B-B14F-4D97-AF65-F5344CB8AC3E}">
        <p14:creationId xmlns:p14="http://schemas.microsoft.com/office/powerpoint/2010/main" val="15556878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781FC-E13E-4DCB-6BB9-5EDC970CED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0238A9-6CA5-2F24-FE37-AC364B2E7D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884778-68F8-F7BB-CF4D-6F69F39102C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3B06E0-F68A-CB98-CB5A-7F5119ED557E}"/>
              </a:ext>
            </a:extLst>
          </p:cNvPr>
          <p:cNvSpPr>
            <a:spLocks noGrp="1"/>
          </p:cNvSpPr>
          <p:nvPr>
            <p:ph type="sldNum" sz="quarter" idx="5"/>
          </p:nvPr>
        </p:nvSpPr>
        <p:spPr/>
        <p:txBody>
          <a:bodyPr/>
          <a:lstStyle/>
          <a:p>
            <a:fld id="{ED64DC7E-EA65-DF4F-81AD-54ABB7DDE8A9}" type="slidenum">
              <a:rPr lang="en-US" smtClean="0"/>
              <a:t>28</a:t>
            </a:fld>
            <a:endParaRPr lang="en-US"/>
          </a:p>
        </p:txBody>
      </p:sp>
    </p:spTree>
    <p:extLst>
      <p:ext uri="{BB962C8B-B14F-4D97-AF65-F5344CB8AC3E}">
        <p14:creationId xmlns:p14="http://schemas.microsoft.com/office/powerpoint/2010/main" val="28477546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044C5-303C-4F26-F5CB-7520C12FF6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CD8B05-80CA-1CDC-95DA-3F8F8FB2E2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784472-A26C-105A-A4FA-30CBD84978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126C2F-3B3A-3300-1B06-6B6273BB620E}"/>
              </a:ext>
            </a:extLst>
          </p:cNvPr>
          <p:cNvSpPr>
            <a:spLocks noGrp="1"/>
          </p:cNvSpPr>
          <p:nvPr>
            <p:ph type="sldNum" sz="quarter" idx="5"/>
          </p:nvPr>
        </p:nvSpPr>
        <p:spPr/>
        <p:txBody>
          <a:bodyPr/>
          <a:lstStyle/>
          <a:p>
            <a:fld id="{ED64DC7E-EA65-DF4F-81AD-54ABB7DDE8A9}" type="slidenum">
              <a:rPr lang="en-US" smtClean="0"/>
              <a:t>29</a:t>
            </a:fld>
            <a:endParaRPr lang="en-US"/>
          </a:p>
        </p:txBody>
      </p:sp>
    </p:spTree>
    <p:extLst>
      <p:ext uri="{BB962C8B-B14F-4D97-AF65-F5344CB8AC3E}">
        <p14:creationId xmlns:p14="http://schemas.microsoft.com/office/powerpoint/2010/main" val="24104248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6D800-6C9E-E7A4-C01B-4D03C7F85B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1E10AD-0269-99EA-ED02-61B4D27FAD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010EC6-6FAD-F5EC-D035-4F61238154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3F2084-3DA4-CB78-DB03-04FDDE3AB672}"/>
              </a:ext>
            </a:extLst>
          </p:cNvPr>
          <p:cNvSpPr>
            <a:spLocks noGrp="1"/>
          </p:cNvSpPr>
          <p:nvPr>
            <p:ph type="sldNum" sz="quarter" idx="5"/>
          </p:nvPr>
        </p:nvSpPr>
        <p:spPr/>
        <p:txBody>
          <a:bodyPr/>
          <a:lstStyle/>
          <a:p>
            <a:fld id="{ED64DC7E-EA65-DF4F-81AD-54ABB7DDE8A9}" type="slidenum">
              <a:rPr lang="en-US" smtClean="0"/>
              <a:t>30</a:t>
            </a:fld>
            <a:endParaRPr lang="en-US"/>
          </a:p>
        </p:txBody>
      </p:sp>
    </p:spTree>
    <p:extLst>
      <p:ext uri="{BB962C8B-B14F-4D97-AF65-F5344CB8AC3E}">
        <p14:creationId xmlns:p14="http://schemas.microsoft.com/office/powerpoint/2010/main" val="33403982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43D7B-0834-F228-964E-2E5EDB6ACF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91912B-5392-AE76-EBCB-C802C335A6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105EFA-01F7-FC07-A9F0-5594EB192472}"/>
              </a:ext>
            </a:extLst>
          </p:cNvPr>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A98AF032-EEE4-F86A-18CF-73D07E231515}"/>
              </a:ext>
            </a:extLst>
          </p:cNvPr>
          <p:cNvSpPr>
            <a:spLocks noGrp="1"/>
          </p:cNvSpPr>
          <p:nvPr>
            <p:ph type="sldNum" sz="quarter" idx="5"/>
          </p:nvPr>
        </p:nvSpPr>
        <p:spPr/>
        <p:txBody>
          <a:bodyPr/>
          <a:lstStyle/>
          <a:p>
            <a:fld id="{ED64DC7E-EA65-DF4F-81AD-54ABB7DDE8A9}" type="slidenum">
              <a:rPr lang="en-US" smtClean="0"/>
              <a:t>31</a:t>
            </a:fld>
            <a:endParaRPr lang="en-US"/>
          </a:p>
        </p:txBody>
      </p:sp>
    </p:spTree>
    <p:extLst>
      <p:ext uri="{BB962C8B-B14F-4D97-AF65-F5344CB8AC3E}">
        <p14:creationId xmlns:p14="http://schemas.microsoft.com/office/powerpoint/2010/main" val="7073825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FC80C-2535-A758-0655-9A04D73132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3C0BAA-BDDA-5604-AA92-E3DC704971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D105FF-CA37-7A05-DE51-2003871A5B9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DCD56C-B4A1-37FC-9779-2283E823767A}"/>
              </a:ext>
            </a:extLst>
          </p:cNvPr>
          <p:cNvSpPr>
            <a:spLocks noGrp="1"/>
          </p:cNvSpPr>
          <p:nvPr>
            <p:ph type="sldNum" sz="quarter" idx="5"/>
          </p:nvPr>
        </p:nvSpPr>
        <p:spPr/>
        <p:txBody>
          <a:bodyPr/>
          <a:lstStyle/>
          <a:p>
            <a:fld id="{ED64DC7E-EA65-DF4F-81AD-54ABB7DDE8A9}" type="slidenum">
              <a:rPr lang="en-US" smtClean="0"/>
              <a:t>32</a:t>
            </a:fld>
            <a:endParaRPr lang="en-US"/>
          </a:p>
        </p:txBody>
      </p:sp>
    </p:spTree>
    <p:extLst>
      <p:ext uri="{BB962C8B-B14F-4D97-AF65-F5344CB8AC3E}">
        <p14:creationId xmlns:p14="http://schemas.microsoft.com/office/powerpoint/2010/main" val="42066169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64DC7E-EA65-DF4F-81AD-54ABB7DDE8A9}" type="slidenum">
              <a:rPr lang="en-US" smtClean="0"/>
              <a:t>38</a:t>
            </a:fld>
            <a:endParaRPr lang="en-US"/>
          </a:p>
        </p:txBody>
      </p:sp>
    </p:spTree>
    <p:extLst>
      <p:ext uri="{BB962C8B-B14F-4D97-AF65-F5344CB8AC3E}">
        <p14:creationId xmlns:p14="http://schemas.microsoft.com/office/powerpoint/2010/main" val="981593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87B27-4F27-0272-BE93-DF6C796044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F37DAF-992C-A5A9-7B85-684D932BD3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1DF61A-3A71-1925-7387-0471251B7CB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3D4389D-3528-13D5-055C-A8A036FD3C12}"/>
              </a:ext>
            </a:extLst>
          </p:cNvPr>
          <p:cNvSpPr>
            <a:spLocks noGrp="1"/>
          </p:cNvSpPr>
          <p:nvPr>
            <p:ph type="sldNum" sz="quarter" idx="5"/>
          </p:nvPr>
        </p:nvSpPr>
        <p:spPr/>
        <p:txBody>
          <a:bodyPr/>
          <a:lstStyle/>
          <a:p>
            <a:fld id="{ED64DC7E-EA65-DF4F-81AD-54ABB7DDE8A9}" type="slidenum">
              <a:rPr lang="en-US" smtClean="0"/>
              <a:t>3</a:t>
            </a:fld>
            <a:endParaRPr lang="en-US"/>
          </a:p>
        </p:txBody>
      </p:sp>
    </p:spTree>
    <p:extLst>
      <p:ext uri="{BB962C8B-B14F-4D97-AF65-F5344CB8AC3E}">
        <p14:creationId xmlns:p14="http://schemas.microsoft.com/office/powerpoint/2010/main" val="3570845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B408D-0771-1D9B-16A0-680CDAC504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BB4237-B1F3-70BA-0705-8D0A3A8204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A974EC-D274-6A5A-B557-556CF3FE66E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9DF1AA9-14B9-F43A-B07A-26403953C42B}"/>
              </a:ext>
            </a:extLst>
          </p:cNvPr>
          <p:cNvSpPr>
            <a:spLocks noGrp="1"/>
          </p:cNvSpPr>
          <p:nvPr>
            <p:ph type="sldNum" sz="quarter" idx="5"/>
          </p:nvPr>
        </p:nvSpPr>
        <p:spPr/>
        <p:txBody>
          <a:bodyPr/>
          <a:lstStyle/>
          <a:p>
            <a:fld id="{ED64DC7E-EA65-DF4F-81AD-54ABB7DDE8A9}" type="slidenum">
              <a:rPr lang="en-US" smtClean="0"/>
              <a:t>4</a:t>
            </a:fld>
            <a:endParaRPr lang="en-US"/>
          </a:p>
        </p:txBody>
      </p:sp>
    </p:spTree>
    <p:extLst>
      <p:ext uri="{BB962C8B-B14F-4D97-AF65-F5344CB8AC3E}">
        <p14:creationId xmlns:p14="http://schemas.microsoft.com/office/powerpoint/2010/main" val="1484500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64DC7E-EA65-DF4F-81AD-54ABB7DDE8A9}" type="slidenum">
              <a:rPr lang="en-US" smtClean="0"/>
              <a:t>7</a:t>
            </a:fld>
            <a:endParaRPr lang="en-US"/>
          </a:p>
        </p:txBody>
      </p:sp>
    </p:spTree>
    <p:extLst>
      <p:ext uri="{BB962C8B-B14F-4D97-AF65-F5344CB8AC3E}">
        <p14:creationId xmlns:p14="http://schemas.microsoft.com/office/powerpoint/2010/main" val="3830490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64DC7E-EA65-DF4F-81AD-54ABB7DDE8A9}" type="slidenum">
              <a:rPr lang="en-US" smtClean="0"/>
              <a:t>8</a:t>
            </a:fld>
            <a:endParaRPr lang="en-US"/>
          </a:p>
        </p:txBody>
      </p:sp>
    </p:spTree>
    <p:extLst>
      <p:ext uri="{BB962C8B-B14F-4D97-AF65-F5344CB8AC3E}">
        <p14:creationId xmlns:p14="http://schemas.microsoft.com/office/powerpoint/2010/main" val="682071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64DC7E-EA65-DF4F-81AD-54ABB7DDE8A9}" type="slidenum">
              <a:rPr lang="en-US" smtClean="0"/>
              <a:t>9</a:t>
            </a:fld>
            <a:endParaRPr lang="en-US"/>
          </a:p>
        </p:txBody>
      </p:sp>
    </p:spTree>
    <p:extLst>
      <p:ext uri="{BB962C8B-B14F-4D97-AF65-F5344CB8AC3E}">
        <p14:creationId xmlns:p14="http://schemas.microsoft.com/office/powerpoint/2010/main" val="2963050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64DC7E-EA65-DF4F-81AD-54ABB7DDE8A9}" type="slidenum">
              <a:rPr lang="en-US" smtClean="0"/>
              <a:t>10</a:t>
            </a:fld>
            <a:endParaRPr lang="en-US"/>
          </a:p>
        </p:txBody>
      </p:sp>
    </p:spTree>
    <p:extLst>
      <p:ext uri="{BB962C8B-B14F-4D97-AF65-F5344CB8AC3E}">
        <p14:creationId xmlns:p14="http://schemas.microsoft.com/office/powerpoint/2010/main" val="1234894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64DC7E-EA65-DF4F-81AD-54ABB7DDE8A9}" type="slidenum">
              <a:rPr lang="en-US" smtClean="0"/>
              <a:t>11</a:t>
            </a:fld>
            <a:endParaRPr lang="en-US"/>
          </a:p>
        </p:txBody>
      </p:sp>
    </p:spTree>
    <p:extLst>
      <p:ext uri="{BB962C8B-B14F-4D97-AF65-F5344CB8AC3E}">
        <p14:creationId xmlns:p14="http://schemas.microsoft.com/office/powerpoint/2010/main" val="2523784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8.emf"/><Relationship Id="rId4" Type="http://schemas.openxmlformats.org/officeDocument/2006/relationships/image" Target="../media/image7.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hyperlink" Target="https://support.microsoft.com/en-us/office/video-import-a-chart-f03bf006-3d66-4fad-8adc-9e7919161b05" TargetMode="External"/><Relationship Id="rId7" Type="http://schemas.openxmlformats.org/officeDocument/2006/relationships/image" Target="../media/image13.emf"/><Relationship Id="rId2" Type="http://schemas.openxmlformats.org/officeDocument/2006/relationships/hyperlink" Target="https://support.microsoft.com/en-us/office/insert-and-update-excel-data-in-powerpoint-0690708a-5ce6-41b4-923f-11d57554138d" TargetMode="External"/><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hyperlink" Target="https://support.microsoft.com/en-us/office/everything-you-need-to-know-to-write-effective-alt-text-df98f884-ca3d-456c-807b-1a1fa82f5dc2" TargetMode="External"/><Relationship Id="rId10" Type="http://schemas.openxmlformats.org/officeDocument/2006/relationships/image" Target="../media/image3.png"/><Relationship Id="rId4" Type="http://schemas.openxmlformats.org/officeDocument/2006/relationships/hyperlink" Target="https://support.microsoft.com/en-us/office/use-charts-and-graphs-in-your-presentation-c74616f1-a5b2-4a37-8695-fbcc043bf526" TargetMode="External"/><Relationship Id="rId9" Type="http://schemas.openxmlformats.org/officeDocument/2006/relationships/image" Target="../media/image14.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avy Cov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61AB738-2B32-1E5F-DC31-B1B1456C4782}"/>
              </a:ext>
              <a:ext uri="{C183D7F6-B498-43B3-948B-1728B52AA6E4}">
                <adec:decorative xmlns:adec="http://schemas.microsoft.com/office/drawing/2017/decorative" val="1"/>
              </a:ext>
            </a:extLst>
          </p:cNvPr>
          <p:cNvSpPr/>
          <p:nvPr userDrawn="1"/>
        </p:nvSpPr>
        <p:spPr>
          <a:xfrm>
            <a:off x="-1" y="0"/>
            <a:ext cx="8005865"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0826866-40F4-2DF5-0F11-A7C6877CCF7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860809" y="5558262"/>
            <a:ext cx="2632598" cy="670516"/>
          </a:xfrm>
          <a:prstGeom prst="rect">
            <a:avLst/>
          </a:prstGeom>
        </p:spPr>
      </p:pic>
      <p:sp>
        <p:nvSpPr>
          <p:cNvPr id="2" name="Title 1">
            <a:extLst>
              <a:ext uri="{FF2B5EF4-FFF2-40B4-BE49-F238E27FC236}">
                <a16:creationId xmlns:a16="http://schemas.microsoft.com/office/drawing/2014/main" id="{AED3F4E4-6875-4E2C-69E9-67E408867F76}"/>
              </a:ext>
            </a:extLst>
          </p:cNvPr>
          <p:cNvSpPr>
            <a:spLocks noGrp="1"/>
          </p:cNvSpPr>
          <p:nvPr>
            <p:ph type="ctrTitle"/>
          </p:nvPr>
        </p:nvSpPr>
        <p:spPr>
          <a:xfrm>
            <a:off x="860809" y="793603"/>
            <a:ext cx="6765890" cy="1793849"/>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4DD9F05F-03D8-12EB-CA8F-AE3C59B3A37E}"/>
              </a:ext>
            </a:extLst>
          </p:cNvPr>
          <p:cNvSpPr>
            <a:spLocks noGrp="1"/>
          </p:cNvSpPr>
          <p:nvPr>
            <p:ph type="subTitle" idx="1" hasCustomPrompt="1"/>
          </p:nvPr>
        </p:nvSpPr>
        <p:spPr>
          <a:xfrm>
            <a:off x="860809" y="2933579"/>
            <a:ext cx="6765890" cy="437427"/>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 Learning Series</a:t>
            </a:r>
          </a:p>
        </p:txBody>
      </p:sp>
      <p:sp>
        <p:nvSpPr>
          <p:cNvPr id="7" name="Text Placeholder 5">
            <a:extLst>
              <a:ext uri="{FF2B5EF4-FFF2-40B4-BE49-F238E27FC236}">
                <a16:creationId xmlns:a16="http://schemas.microsoft.com/office/drawing/2014/main" id="{9238FC08-AA2C-75DF-C504-FFEE832C4F7F}"/>
              </a:ext>
            </a:extLst>
          </p:cNvPr>
          <p:cNvSpPr>
            <a:spLocks noGrp="1"/>
          </p:cNvSpPr>
          <p:nvPr>
            <p:ph type="body" sz="quarter" idx="11" hasCustomPrompt="1"/>
          </p:nvPr>
        </p:nvSpPr>
        <p:spPr>
          <a:xfrm>
            <a:off x="860425" y="4094926"/>
            <a:ext cx="5810250" cy="369708"/>
          </a:xfrm>
        </p:spPr>
        <p:txBody>
          <a:bodyPr>
            <a:normAutofit/>
          </a:bodyPr>
          <a:lstStyle>
            <a:lvl1pPr marL="0" indent="0">
              <a:buNone/>
              <a:defRPr sz="2000">
                <a:solidFill>
                  <a:schemeClr val="bg1"/>
                </a:solidFill>
              </a:defRPr>
            </a:lvl1pPr>
          </a:lstStyle>
          <a:p>
            <a:pPr lvl="0"/>
            <a:r>
              <a:rPr lang="en-US"/>
              <a:t>Presenter Name</a:t>
            </a:r>
          </a:p>
        </p:txBody>
      </p:sp>
      <p:sp>
        <p:nvSpPr>
          <p:cNvPr id="8" name="Text Placeholder 5">
            <a:extLst>
              <a:ext uri="{FF2B5EF4-FFF2-40B4-BE49-F238E27FC236}">
                <a16:creationId xmlns:a16="http://schemas.microsoft.com/office/drawing/2014/main" id="{770A61A1-BA72-E227-1532-DB05BC64777F}"/>
              </a:ext>
            </a:extLst>
          </p:cNvPr>
          <p:cNvSpPr>
            <a:spLocks noGrp="1"/>
          </p:cNvSpPr>
          <p:nvPr>
            <p:ph type="body" sz="quarter" idx="12" hasCustomPrompt="1"/>
          </p:nvPr>
        </p:nvSpPr>
        <p:spPr>
          <a:xfrm>
            <a:off x="860425" y="4688692"/>
            <a:ext cx="5810250" cy="369708"/>
          </a:xfrm>
        </p:spPr>
        <p:txBody>
          <a:bodyPr>
            <a:normAutofit/>
          </a:bodyPr>
          <a:lstStyle>
            <a:lvl1pPr marL="0" indent="0">
              <a:buNone/>
              <a:defRPr sz="2000">
                <a:solidFill>
                  <a:schemeClr val="bg1"/>
                </a:solidFill>
              </a:defRPr>
            </a:lvl1pPr>
          </a:lstStyle>
          <a:p>
            <a:pPr lvl="0"/>
            <a:r>
              <a:rPr lang="en-US"/>
              <a:t>Date</a:t>
            </a:r>
          </a:p>
        </p:txBody>
      </p:sp>
      <p:sp>
        <p:nvSpPr>
          <p:cNvPr id="4" name="Picture Placeholder 11">
            <a:extLst>
              <a:ext uri="{FF2B5EF4-FFF2-40B4-BE49-F238E27FC236}">
                <a16:creationId xmlns:a16="http://schemas.microsoft.com/office/drawing/2014/main" id="{A961780D-6278-0C77-ACA1-CF045A1D1898}"/>
              </a:ext>
            </a:extLst>
          </p:cNvPr>
          <p:cNvSpPr>
            <a:spLocks noGrp="1"/>
          </p:cNvSpPr>
          <p:nvPr>
            <p:ph type="pic" sz="quarter" idx="10"/>
          </p:nvPr>
        </p:nvSpPr>
        <p:spPr>
          <a:xfrm>
            <a:off x="8108950" y="0"/>
            <a:ext cx="4083050" cy="6858000"/>
          </a:xfrm>
        </p:spPr>
        <p:txBody>
          <a:bodyPr/>
          <a:lstStyle/>
          <a:p>
            <a:r>
              <a:rPr lang="en-US"/>
              <a:t>Click icon to add picture</a:t>
            </a:r>
          </a:p>
        </p:txBody>
      </p:sp>
      <p:pic>
        <p:nvPicPr>
          <p:cNvPr id="6" name="Picture 5">
            <a:extLst>
              <a:ext uri="{FF2B5EF4-FFF2-40B4-BE49-F238E27FC236}">
                <a16:creationId xmlns:a16="http://schemas.microsoft.com/office/drawing/2014/main" id="{4BF937A9-485E-41E1-D0AD-313FFE5362F0}"/>
              </a:ext>
            </a:extLst>
          </p:cNvPr>
          <p:cNvPicPr>
            <a:picLocks noChangeAspect="1"/>
          </p:cNvPicPr>
          <p:nvPr userDrawn="1"/>
        </p:nvPicPr>
        <p:blipFill>
          <a:blip r:embed="rId3"/>
          <a:stretch>
            <a:fillRect/>
          </a:stretch>
        </p:blipFill>
        <p:spPr>
          <a:xfrm>
            <a:off x="4066185" y="5398078"/>
            <a:ext cx="2605041" cy="1404581"/>
          </a:xfrm>
          <a:prstGeom prst="rect">
            <a:avLst/>
          </a:prstGeom>
        </p:spPr>
      </p:pic>
    </p:spTree>
    <p:extLst>
      <p:ext uri="{BB962C8B-B14F-4D97-AF65-F5344CB8AC3E}">
        <p14:creationId xmlns:p14="http://schemas.microsoft.com/office/powerpoint/2010/main" val="1070917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8" name="Title 5">
            <a:extLst>
              <a:ext uri="{FF2B5EF4-FFF2-40B4-BE49-F238E27FC236}">
                <a16:creationId xmlns:a16="http://schemas.microsoft.com/office/drawing/2014/main" id="{8A9F4330-D9E2-7FAF-7571-6E1AEEA10E00}"/>
              </a:ext>
            </a:extLst>
          </p:cNvPr>
          <p:cNvSpPr>
            <a:spLocks noGrp="1"/>
          </p:cNvSpPr>
          <p:nvPr userDrawn="1"/>
        </p:nvSpPr>
        <p:spPr>
          <a:xfrm>
            <a:off x="838200" y="604433"/>
            <a:ext cx="9964119" cy="70517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b="1" i="0">
                <a:latin typeface="Franklin Gothic Demi" panose="020B0603020102020204" pitchFamily="34" charset="0"/>
              </a:rPr>
              <a:t>Presentation Guidelines</a:t>
            </a:r>
          </a:p>
        </p:txBody>
      </p:sp>
      <p:sp>
        <p:nvSpPr>
          <p:cNvPr id="17" name="Content Placeholder 6">
            <a:extLst>
              <a:ext uri="{FF2B5EF4-FFF2-40B4-BE49-F238E27FC236}">
                <a16:creationId xmlns:a16="http://schemas.microsoft.com/office/drawing/2014/main" id="{30DC3A1E-C9AF-50F0-6BFC-F86C10D0BE8F}"/>
              </a:ext>
            </a:extLst>
          </p:cNvPr>
          <p:cNvSpPr>
            <a:spLocks noGrp="1"/>
          </p:cNvSpPr>
          <p:nvPr userDrawn="1"/>
        </p:nvSpPr>
        <p:spPr>
          <a:xfrm>
            <a:off x="838200" y="1526906"/>
            <a:ext cx="8600268" cy="420289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accent1"/>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i="0">
                <a:solidFill>
                  <a:schemeClr val="accent1"/>
                </a:solidFill>
                <a:latin typeface="Franklin Gothic Book" panose="020B0503020102020204" pitchFamily="34" charset="0"/>
              </a:rPr>
              <a:t>Slide structure:</a:t>
            </a:r>
          </a:p>
          <a:p>
            <a:pPr marL="228600" marR="0" lvl="0" indent="-228600" algn="l" defTabSz="914400" rtl="0" eaLnBrk="1" fontAlgn="auto" latinLnBrk="0" hangingPunct="1">
              <a:lnSpc>
                <a:spcPct val="100000"/>
              </a:lnSpc>
              <a:spcBef>
                <a:spcPts val="1000"/>
              </a:spcBef>
              <a:spcAft>
                <a:spcPts val="600"/>
              </a:spcAft>
              <a:buClr>
                <a:schemeClr val="accent1"/>
              </a:buClr>
              <a:buSzTx/>
              <a:buFont typeface="Arial" panose="020B0604020202020204" pitchFamily="34" charset="0"/>
              <a:buChar char="•"/>
              <a:tabLst/>
              <a:defRPr/>
            </a:pPr>
            <a:r>
              <a:rPr lang="en-US" sz="2800" b="0" i="0">
                <a:latin typeface="Franklin Gothic Book" panose="020B0503020102020204" pitchFamily="34" charset="0"/>
              </a:rPr>
              <a:t>Include slide numbers for easy navigation.</a:t>
            </a:r>
          </a:p>
          <a:p>
            <a:r>
              <a:rPr lang="en-US" sz="2800" b="0" i="0">
                <a:latin typeface="Franklin Gothic Book" panose="020B0503020102020204" pitchFamily="34" charset="0"/>
              </a:rPr>
              <a:t>Use the 5-5-5 Rule:</a:t>
            </a:r>
          </a:p>
          <a:p>
            <a:pPr lvl="1"/>
            <a:r>
              <a:rPr lang="en-US" sz="2800" b="0" i="0">
                <a:solidFill>
                  <a:srgbClr val="000000"/>
                </a:solidFill>
                <a:effectLst/>
                <a:latin typeface="Franklin Gothic Book" panose="020B0503020102020204" pitchFamily="34" charset="0"/>
              </a:rPr>
              <a:t>5 words per line 	</a:t>
            </a:r>
          </a:p>
          <a:p>
            <a:pPr lvl="1"/>
            <a:r>
              <a:rPr lang="en-US" sz="2800" b="0" i="0">
                <a:solidFill>
                  <a:srgbClr val="000000"/>
                </a:solidFill>
                <a:effectLst/>
                <a:latin typeface="Franklin Gothic Book" panose="020B0503020102020204" pitchFamily="34" charset="0"/>
              </a:rPr>
              <a:t>5 lines per slide </a:t>
            </a:r>
          </a:p>
          <a:p>
            <a:pPr lvl="1"/>
            <a:r>
              <a:rPr lang="en-US" sz="2800" b="0" i="0">
                <a:solidFill>
                  <a:srgbClr val="000000"/>
                </a:solidFill>
                <a:effectLst/>
                <a:latin typeface="Franklin Gothic Book" panose="020B0503020102020204" pitchFamily="34" charset="0"/>
              </a:rPr>
              <a:t>5 text-heavy slides in a row </a:t>
            </a:r>
            <a:endParaRPr lang="en-US" sz="2800" b="0" i="0">
              <a:latin typeface="Franklin Gothic Book" panose="020B0503020102020204" pitchFamily="34" charset="0"/>
            </a:endParaRPr>
          </a:p>
        </p:txBody>
      </p:sp>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49519" y="6283085"/>
            <a:ext cx="1580732" cy="438390"/>
          </a:xfrm>
          <a:prstGeom prst="rect">
            <a:avLst/>
          </a:prstGeom>
        </p:spPr>
      </p:pic>
    </p:spTree>
    <p:extLst>
      <p:ext uri="{BB962C8B-B14F-4D97-AF65-F5344CB8AC3E}">
        <p14:creationId xmlns:p14="http://schemas.microsoft.com/office/powerpoint/2010/main" val="564722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8" name="Title 5">
            <a:extLst>
              <a:ext uri="{FF2B5EF4-FFF2-40B4-BE49-F238E27FC236}">
                <a16:creationId xmlns:a16="http://schemas.microsoft.com/office/drawing/2014/main" id="{8A9F4330-D9E2-7FAF-7571-6E1AEEA10E00}"/>
              </a:ext>
            </a:extLst>
          </p:cNvPr>
          <p:cNvSpPr>
            <a:spLocks noGrp="1"/>
          </p:cNvSpPr>
          <p:nvPr userDrawn="1"/>
        </p:nvSpPr>
        <p:spPr>
          <a:xfrm>
            <a:off x="838200" y="604433"/>
            <a:ext cx="9964119" cy="70517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b="1" i="0">
                <a:latin typeface="Franklin Gothic Demi" panose="020B0603020102020204" pitchFamily="34" charset="0"/>
              </a:rPr>
              <a:t>Presentation Guidelines</a:t>
            </a:r>
          </a:p>
        </p:txBody>
      </p:sp>
      <p:sp>
        <p:nvSpPr>
          <p:cNvPr id="19" name="Content Placeholder 6">
            <a:extLst>
              <a:ext uri="{FF2B5EF4-FFF2-40B4-BE49-F238E27FC236}">
                <a16:creationId xmlns:a16="http://schemas.microsoft.com/office/drawing/2014/main" id="{30DC3A1E-C9AF-50F0-6BFC-F86C10D0BE8F}"/>
              </a:ext>
            </a:extLst>
          </p:cNvPr>
          <p:cNvSpPr>
            <a:spLocks noGrp="1"/>
          </p:cNvSpPr>
          <p:nvPr userDrawn="1"/>
        </p:nvSpPr>
        <p:spPr>
          <a:xfrm>
            <a:off x="838201" y="1526906"/>
            <a:ext cx="7162799" cy="420289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accent1"/>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chemeClr val="accent1"/>
                </a:solidFill>
                <a:latin typeface="Franklin Gothic Book" panose="020B0503020102020204" pitchFamily="34" charset="0"/>
              </a:rPr>
              <a:t>Layout and design:</a:t>
            </a:r>
          </a:p>
          <a:p>
            <a:r>
              <a:rPr lang="en-US">
                <a:latin typeface="Franklin Gothic Book" panose="020B0503020102020204" pitchFamily="34" charset="0"/>
              </a:rPr>
              <a:t>Give content room to breathe by leaving ample space around text and visuals.</a:t>
            </a:r>
          </a:p>
          <a:p>
            <a:r>
              <a:rPr lang="en-US">
                <a:latin typeface="Franklin Gothic Book" panose="020B0503020102020204" pitchFamily="34" charset="0"/>
              </a:rPr>
              <a:t>Maintain consistent margins on all slides </a:t>
            </a:r>
            <a:br>
              <a:rPr lang="en-US">
                <a:latin typeface="Franklin Gothic Book" panose="020B0503020102020204" pitchFamily="34" charset="0"/>
              </a:rPr>
            </a:br>
            <a:r>
              <a:rPr lang="en-US">
                <a:latin typeface="Franklin Gothic Book" panose="020B0503020102020204" pitchFamily="34" charset="0"/>
              </a:rPr>
              <a:t>to create a uniform appearance. </a:t>
            </a:r>
          </a:p>
          <a:p>
            <a:r>
              <a:rPr lang="en-US">
                <a:latin typeface="Franklin Gothic Book" panose="020B0503020102020204" pitchFamily="34" charset="0"/>
              </a:rPr>
              <a:t>Use bullet points instead of long paragraphs.</a:t>
            </a:r>
          </a:p>
          <a:p>
            <a:pPr marL="228600" marR="0" lvl="0" indent="-228600" algn="l" defTabSz="914400" rtl="0" eaLnBrk="1" fontAlgn="auto" latinLnBrk="0" hangingPunct="1">
              <a:lnSpc>
                <a:spcPct val="100000"/>
              </a:lnSpc>
              <a:spcBef>
                <a:spcPts val="1000"/>
              </a:spcBef>
              <a:spcAft>
                <a:spcPts val="600"/>
              </a:spcAft>
              <a:buClr>
                <a:schemeClr val="accent1"/>
              </a:buClr>
              <a:buSzTx/>
              <a:buFont typeface="Arial" panose="020B0604020202020204" pitchFamily="34" charset="0"/>
              <a:buChar char="•"/>
              <a:tabLst/>
              <a:defRPr/>
            </a:pPr>
            <a:r>
              <a:rPr lang="en-US" sz="2800" b="0" i="0">
                <a:latin typeface="Franklin Gothic Book" panose="020B0503020102020204" pitchFamily="34" charset="0"/>
              </a:rPr>
              <a:t>Decrease line length for better readability.</a:t>
            </a:r>
          </a:p>
          <a:p>
            <a:endParaRPr lang="en-US">
              <a:latin typeface="Franklin Gothic Book" panose="020B0503020102020204" pitchFamily="34" charset="0"/>
            </a:endParaRPr>
          </a:p>
        </p:txBody>
      </p:sp>
      <p:grpSp>
        <p:nvGrpSpPr>
          <p:cNvPr id="5" name="Group 4">
            <a:extLst>
              <a:ext uri="{FF2B5EF4-FFF2-40B4-BE49-F238E27FC236}">
                <a16:creationId xmlns:a16="http://schemas.microsoft.com/office/drawing/2014/main" id="{E0132DF4-BF48-3AE5-CF62-95EADA046B9A}"/>
              </a:ext>
            </a:extLst>
          </p:cNvPr>
          <p:cNvGrpSpPr/>
          <p:nvPr userDrawn="1"/>
        </p:nvGrpSpPr>
        <p:grpSpPr>
          <a:xfrm>
            <a:off x="7934040" y="1380329"/>
            <a:ext cx="3475177" cy="2004120"/>
            <a:chOff x="7934040" y="1380329"/>
            <a:chExt cx="3475177" cy="2004120"/>
          </a:xfrm>
        </p:grpSpPr>
        <p:sp>
          <p:nvSpPr>
            <p:cNvPr id="2" name="Rectangle 1">
              <a:extLst>
                <a:ext uri="{FF2B5EF4-FFF2-40B4-BE49-F238E27FC236}">
                  <a16:creationId xmlns:a16="http://schemas.microsoft.com/office/drawing/2014/main" id="{43981CDC-8930-5510-6B5E-8EA70C181D3E}"/>
                </a:ext>
              </a:extLst>
            </p:cNvPr>
            <p:cNvSpPr/>
            <p:nvPr userDrawn="1"/>
          </p:nvSpPr>
          <p:spPr>
            <a:xfrm>
              <a:off x="8138229" y="1526906"/>
              <a:ext cx="3270988" cy="185754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3CC95CD-5C7A-8C73-88AB-D9AAB2BE7819}"/>
                </a:ext>
              </a:extLst>
            </p:cNvPr>
            <p:cNvSpPr txBox="1"/>
            <p:nvPr userDrawn="1"/>
          </p:nvSpPr>
          <p:spPr>
            <a:xfrm>
              <a:off x="8138229" y="1591131"/>
              <a:ext cx="3097726" cy="707886"/>
            </a:xfrm>
            <a:prstGeom prst="rect">
              <a:avLst/>
            </a:prstGeom>
            <a:noFill/>
          </p:spPr>
          <p:txBody>
            <a:bodyPr wrap="square" rtlCol="0">
              <a:spAutoFit/>
            </a:bodyPr>
            <a:lstStyle/>
            <a:p>
              <a:r>
                <a:rPr lang="en-US" sz="2000">
                  <a:latin typeface="Franklin Gothic Book" panose="020B0503020102020204" pitchFamily="34" charset="0"/>
                </a:rPr>
                <a:t>The Importance of White Space</a:t>
              </a:r>
            </a:p>
          </p:txBody>
        </p:sp>
        <p:pic>
          <p:nvPicPr>
            <p:cNvPr id="13" name="Picture 12">
              <a:extLst>
                <a:ext uri="{FF2B5EF4-FFF2-40B4-BE49-F238E27FC236}">
                  <a16:creationId xmlns:a16="http://schemas.microsoft.com/office/drawing/2014/main" id="{C699E0FA-3865-7EFB-34AC-867E64000FBB}"/>
                </a:ext>
              </a:extLst>
            </p:cNvPr>
            <p:cNvPicPr>
              <a:picLocks noChangeAspect="1"/>
            </p:cNvPicPr>
            <p:nvPr userDrawn="1"/>
          </p:nvPicPr>
          <p:blipFill>
            <a:blip r:embed="rId2"/>
            <a:stretch>
              <a:fillRect/>
            </a:stretch>
          </p:blipFill>
          <p:spPr>
            <a:xfrm>
              <a:off x="7934040" y="1380329"/>
              <a:ext cx="353868" cy="353868"/>
            </a:xfrm>
            <a:prstGeom prst="rect">
              <a:avLst/>
            </a:prstGeom>
          </p:spPr>
        </p:pic>
        <p:pic>
          <p:nvPicPr>
            <p:cNvPr id="17" name="Picture 16">
              <a:extLst>
                <a:ext uri="{FF2B5EF4-FFF2-40B4-BE49-F238E27FC236}">
                  <a16:creationId xmlns:a16="http://schemas.microsoft.com/office/drawing/2014/main" id="{F7EC8638-FF59-0D0E-9FD9-6F33DAE8756D}"/>
                </a:ext>
              </a:extLst>
            </p:cNvPr>
            <p:cNvPicPr>
              <a:picLocks noChangeAspect="1"/>
            </p:cNvPicPr>
            <p:nvPr userDrawn="1"/>
          </p:nvPicPr>
          <p:blipFill>
            <a:blip r:embed="rId3"/>
            <a:stretch>
              <a:fillRect/>
            </a:stretch>
          </p:blipFill>
          <p:spPr>
            <a:xfrm>
              <a:off x="8256073" y="2386171"/>
              <a:ext cx="3097726" cy="660400"/>
            </a:xfrm>
            <a:prstGeom prst="rect">
              <a:avLst/>
            </a:prstGeom>
          </p:spPr>
        </p:pic>
      </p:grpSp>
      <p:grpSp>
        <p:nvGrpSpPr>
          <p:cNvPr id="10" name="Group 9">
            <a:extLst>
              <a:ext uri="{FF2B5EF4-FFF2-40B4-BE49-F238E27FC236}">
                <a16:creationId xmlns:a16="http://schemas.microsoft.com/office/drawing/2014/main" id="{FDEDB061-DDF7-BB4B-4B49-3FFFFDB0B92B}"/>
              </a:ext>
            </a:extLst>
          </p:cNvPr>
          <p:cNvGrpSpPr/>
          <p:nvPr userDrawn="1"/>
        </p:nvGrpSpPr>
        <p:grpSpPr>
          <a:xfrm>
            <a:off x="7934040" y="3533968"/>
            <a:ext cx="3475177" cy="1984081"/>
            <a:chOff x="7934040" y="3533968"/>
            <a:chExt cx="3475177" cy="1984081"/>
          </a:xfrm>
        </p:grpSpPr>
        <p:sp>
          <p:nvSpPr>
            <p:cNvPr id="3" name="Rectangle 2">
              <a:extLst>
                <a:ext uri="{FF2B5EF4-FFF2-40B4-BE49-F238E27FC236}">
                  <a16:creationId xmlns:a16="http://schemas.microsoft.com/office/drawing/2014/main" id="{A56FD866-4A65-1518-4F92-344739A03281}"/>
                </a:ext>
              </a:extLst>
            </p:cNvPr>
            <p:cNvSpPr/>
            <p:nvPr userDrawn="1"/>
          </p:nvSpPr>
          <p:spPr>
            <a:xfrm>
              <a:off x="8138229" y="3660506"/>
              <a:ext cx="3270988" cy="185754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2098A76-F727-2985-C815-F25B2B87FFE9}"/>
                </a:ext>
              </a:extLst>
            </p:cNvPr>
            <p:cNvSpPr txBox="1"/>
            <p:nvPr userDrawn="1"/>
          </p:nvSpPr>
          <p:spPr>
            <a:xfrm>
              <a:off x="8271164" y="3804788"/>
              <a:ext cx="2161309" cy="584775"/>
            </a:xfrm>
            <a:prstGeom prst="rect">
              <a:avLst/>
            </a:prstGeom>
            <a:noFill/>
          </p:spPr>
          <p:txBody>
            <a:bodyPr wrap="square" rtlCol="0">
              <a:spAutoFit/>
            </a:bodyPr>
            <a:lstStyle/>
            <a:p>
              <a:r>
                <a:rPr lang="en-US" sz="1600">
                  <a:latin typeface="Franklin Gothic Book" panose="020B0503020102020204" pitchFamily="34" charset="0"/>
                </a:rPr>
                <a:t>The Importance of White Space</a:t>
              </a:r>
            </a:p>
          </p:txBody>
        </p:sp>
        <p:pic>
          <p:nvPicPr>
            <p:cNvPr id="12" name="Picture 11">
              <a:extLst>
                <a:ext uri="{FF2B5EF4-FFF2-40B4-BE49-F238E27FC236}">
                  <a16:creationId xmlns:a16="http://schemas.microsoft.com/office/drawing/2014/main" id="{669FBC96-820D-957B-D0A1-1483247B10C6}"/>
                </a:ext>
              </a:extLst>
            </p:cNvPr>
            <p:cNvPicPr>
              <a:picLocks noChangeAspect="1"/>
            </p:cNvPicPr>
            <p:nvPr userDrawn="1"/>
          </p:nvPicPr>
          <p:blipFill>
            <a:blip r:embed="rId4"/>
            <a:stretch>
              <a:fillRect/>
            </a:stretch>
          </p:blipFill>
          <p:spPr>
            <a:xfrm>
              <a:off x="7934040" y="3533968"/>
              <a:ext cx="399790" cy="353868"/>
            </a:xfrm>
            <a:prstGeom prst="rect">
              <a:avLst/>
            </a:prstGeom>
          </p:spPr>
        </p:pic>
        <p:pic>
          <p:nvPicPr>
            <p:cNvPr id="20" name="Picture 19">
              <a:extLst>
                <a:ext uri="{FF2B5EF4-FFF2-40B4-BE49-F238E27FC236}">
                  <a16:creationId xmlns:a16="http://schemas.microsoft.com/office/drawing/2014/main" id="{A8BC4FF2-3F94-7E44-D876-4F1C174482F8}"/>
                </a:ext>
              </a:extLst>
            </p:cNvPr>
            <p:cNvPicPr>
              <a:picLocks noChangeAspect="1"/>
            </p:cNvPicPr>
            <p:nvPr userDrawn="1"/>
          </p:nvPicPr>
          <p:blipFill>
            <a:blip r:embed="rId5"/>
            <a:stretch>
              <a:fillRect/>
            </a:stretch>
          </p:blipFill>
          <p:spPr>
            <a:xfrm>
              <a:off x="8394369" y="4438492"/>
              <a:ext cx="2336800" cy="838200"/>
            </a:xfrm>
            <a:prstGeom prst="rect">
              <a:avLst/>
            </a:prstGeom>
          </p:spPr>
        </p:pic>
      </p:grpSp>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549519" y="6283085"/>
            <a:ext cx="1580732" cy="438390"/>
          </a:xfrm>
          <a:prstGeom prst="rect">
            <a:avLst/>
          </a:prstGeom>
        </p:spPr>
      </p:pic>
    </p:spTree>
    <p:extLst>
      <p:ext uri="{BB962C8B-B14F-4D97-AF65-F5344CB8AC3E}">
        <p14:creationId xmlns:p14="http://schemas.microsoft.com/office/powerpoint/2010/main" val="2932657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8" name="Title 5">
            <a:extLst>
              <a:ext uri="{FF2B5EF4-FFF2-40B4-BE49-F238E27FC236}">
                <a16:creationId xmlns:a16="http://schemas.microsoft.com/office/drawing/2014/main" id="{8A9F4330-D9E2-7FAF-7571-6E1AEEA10E00}"/>
              </a:ext>
            </a:extLst>
          </p:cNvPr>
          <p:cNvSpPr>
            <a:spLocks noGrp="1"/>
          </p:cNvSpPr>
          <p:nvPr userDrawn="1"/>
        </p:nvSpPr>
        <p:spPr>
          <a:xfrm>
            <a:off x="838200" y="604433"/>
            <a:ext cx="9964119" cy="70517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b="1" i="0">
                <a:latin typeface="Franklin Gothic Demi" panose="020B0603020102020204" pitchFamily="34" charset="0"/>
              </a:rPr>
              <a:t>Presentation Guidelines</a:t>
            </a:r>
          </a:p>
        </p:txBody>
      </p:sp>
      <p:sp>
        <p:nvSpPr>
          <p:cNvPr id="2" name="Content Placeholder 6">
            <a:extLst>
              <a:ext uri="{FF2B5EF4-FFF2-40B4-BE49-F238E27FC236}">
                <a16:creationId xmlns:a16="http://schemas.microsoft.com/office/drawing/2014/main" id="{30DC3A1E-C9AF-50F0-6BFC-F86C10D0BE8F}"/>
              </a:ext>
            </a:extLst>
          </p:cNvPr>
          <p:cNvSpPr>
            <a:spLocks noGrp="1"/>
          </p:cNvSpPr>
          <p:nvPr userDrawn="1"/>
        </p:nvSpPr>
        <p:spPr>
          <a:xfrm>
            <a:off x="838201" y="1511406"/>
            <a:ext cx="5650798" cy="396780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accent1"/>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i="0">
                <a:solidFill>
                  <a:schemeClr val="accent1"/>
                </a:solidFill>
                <a:latin typeface="Franklin Gothic Book" panose="020B0503020102020204" pitchFamily="34" charset="0"/>
              </a:rPr>
              <a:t>Add alt text for accessibility:</a:t>
            </a:r>
          </a:p>
          <a:p>
            <a:r>
              <a:rPr lang="en-US" sz="2800" b="0" i="0">
                <a:latin typeface="Franklin Gothic Book" panose="020B0503020102020204" pitchFamily="34" charset="0"/>
              </a:rPr>
              <a:t>Add descriptive alt text </a:t>
            </a:r>
            <a:br>
              <a:rPr lang="en-US" sz="2800" b="0" i="0">
                <a:latin typeface="Franklin Gothic Book" panose="020B0503020102020204" pitchFamily="34" charset="0"/>
              </a:rPr>
            </a:br>
            <a:r>
              <a:rPr lang="en-US" sz="2800" b="0" i="0">
                <a:latin typeface="Franklin Gothic Book" panose="020B0503020102020204" pitchFamily="34" charset="0"/>
              </a:rPr>
              <a:t>to images for screen reader users.</a:t>
            </a:r>
          </a:p>
          <a:p>
            <a:pPr marL="685800" marR="0" lvl="1" indent="-228600" algn="l" defTabSz="914400" rtl="0" eaLnBrk="1" fontAlgn="auto" latinLnBrk="0" hangingPunct="1">
              <a:lnSpc>
                <a:spcPct val="100000"/>
              </a:lnSpc>
              <a:spcBef>
                <a:spcPts val="1000"/>
              </a:spcBef>
              <a:spcAft>
                <a:spcPts val="600"/>
              </a:spcAft>
              <a:buClr>
                <a:schemeClr val="accent1"/>
              </a:buClr>
              <a:buSzTx/>
              <a:buFont typeface="Courier New" panose="02070309020205020404" pitchFamily="49" charset="0"/>
              <a:buChar char="o"/>
              <a:tabLst/>
              <a:defRPr/>
            </a:pPr>
            <a:r>
              <a:rPr lang="en-US" sz="2800" b="0" i="0">
                <a:latin typeface="Franklin Gothic Book" panose="020B0503020102020204" pitchFamily="34" charset="0"/>
              </a:rPr>
              <a:t>To add alt text, right click </a:t>
            </a:r>
            <a:br>
              <a:rPr lang="en-US" sz="2800" b="0" i="0">
                <a:latin typeface="Franklin Gothic Book" panose="020B0503020102020204" pitchFamily="34" charset="0"/>
              </a:rPr>
            </a:br>
            <a:r>
              <a:rPr lang="en-US" sz="2800" b="0" i="0">
                <a:latin typeface="Franklin Gothic Book" panose="020B0503020102020204" pitchFamily="34" charset="0"/>
              </a:rPr>
              <a:t>the image and select </a:t>
            </a:r>
            <a:br>
              <a:rPr lang="en-US" sz="2800" b="0" i="0">
                <a:latin typeface="Franklin Gothic Book" panose="020B0503020102020204" pitchFamily="34" charset="0"/>
              </a:rPr>
            </a:br>
            <a:r>
              <a:rPr lang="en-US" sz="2800" b="0" i="0">
                <a:latin typeface="Franklin Gothic Book" panose="020B0503020102020204" pitchFamily="34" charset="0"/>
              </a:rPr>
              <a:t>“View Alt Text.”</a:t>
            </a:r>
          </a:p>
          <a:p>
            <a:endParaRPr lang="en-US" sz="2800" b="0" i="0">
              <a:latin typeface="Franklin Gothic Book" panose="020B0503020102020204" pitchFamily="34" charset="0"/>
            </a:endParaRPr>
          </a:p>
        </p:txBody>
      </p:sp>
      <p:pic>
        <p:nvPicPr>
          <p:cNvPr id="14" name="Picture 13" descr="A person in a wheelchair holding a basketball&#10;&#10;Description automatically generated">
            <a:extLst>
              <a:ext uri="{FF2B5EF4-FFF2-40B4-BE49-F238E27FC236}">
                <a16:creationId xmlns:a16="http://schemas.microsoft.com/office/drawing/2014/main" id="{12E6A3D3-FF4A-9DAB-0D84-4CE7EAAE2637}"/>
              </a:ext>
            </a:extLst>
          </p:cNvPr>
          <p:cNvPicPr>
            <a:picLocks noChangeAspect="1"/>
          </p:cNvPicPr>
          <p:nvPr userDrawn="1"/>
        </p:nvPicPr>
        <p:blipFill>
          <a:blip r:embed="rId2"/>
          <a:stretch>
            <a:fillRect/>
          </a:stretch>
        </p:blipFill>
        <p:spPr>
          <a:xfrm>
            <a:off x="6487317" y="1327800"/>
            <a:ext cx="3493201" cy="2720739"/>
          </a:xfrm>
          <a:prstGeom prst="rect">
            <a:avLst/>
          </a:prstGeom>
        </p:spPr>
      </p:pic>
      <p:pic>
        <p:nvPicPr>
          <p:cNvPr id="13" name="Picture 12">
            <a:extLst>
              <a:ext uri="{FF2B5EF4-FFF2-40B4-BE49-F238E27FC236}">
                <a16:creationId xmlns:a16="http://schemas.microsoft.com/office/drawing/2014/main" id="{1EA263E4-AC43-EA21-0A46-C44EAF24B3BE}"/>
              </a:ext>
            </a:extLst>
          </p:cNvPr>
          <p:cNvPicPr>
            <a:picLocks noChangeAspect="1"/>
          </p:cNvPicPr>
          <p:nvPr userDrawn="1"/>
        </p:nvPicPr>
        <p:blipFill>
          <a:blip r:embed="rId3"/>
          <a:stretch>
            <a:fillRect/>
          </a:stretch>
        </p:blipFill>
        <p:spPr>
          <a:xfrm>
            <a:off x="9581598" y="1511406"/>
            <a:ext cx="2115984" cy="4271893"/>
          </a:xfrm>
          <a:prstGeom prst="rect">
            <a:avLst/>
          </a:prstGeom>
        </p:spPr>
      </p:pic>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549519" y="6283085"/>
            <a:ext cx="1580732" cy="438390"/>
          </a:xfrm>
          <a:prstGeom prst="rect">
            <a:avLst/>
          </a:prstGeom>
        </p:spPr>
      </p:pic>
    </p:spTree>
    <p:extLst>
      <p:ext uri="{BB962C8B-B14F-4D97-AF65-F5344CB8AC3E}">
        <p14:creationId xmlns:p14="http://schemas.microsoft.com/office/powerpoint/2010/main" val="1131739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8" name="Title 5">
            <a:extLst>
              <a:ext uri="{FF2B5EF4-FFF2-40B4-BE49-F238E27FC236}">
                <a16:creationId xmlns:a16="http://schemas.microsoft.com/office/drawing/2014/main" id="{8A9F4330-D9E2-7FAF-7571-6E1AEEA10E00}"/>
              </a:ext>
            </a:extLst>
          </p:cNvPr>
          <p:cNvSpPr>
            <a:spLocks noGrp="1"/>
          </p:cNvSpPr>
          <p:nvPr userDrawn="1"/>
        </p:nvSpPr>
        <p:spPr>
          <a:xfrm>
            <a:off x="838200" y="604433"/>
            <a:ext cx="9964119" cy="70517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b="1" i="0">
                <a:latin typeface="Franklin Gothic Demi" panose="020B0603020102020204" pitchFamily="34" charset="0"/>
              </a:rPr>
              <a:t>Presentation Guidelines</a:t>
            </a:r>
          </a:p>
        </p:txBody>
      </p:sp>
      <p:sp>
        <p:nvSpPr>
          <p:cNvPr id="2" name="Content Placeholder 6">
            <a:extLst>
              <a:ext uri="{FF2B5EF4-FFF2-40B4-BE49-F238E27FC236}">
                <a16:creationId xmlns:a16="http://schemas.microsoft.com/office/drawing/2014/main" id="{30DC3A1E-C9AF-50F0-6BFC-F86C10D0BE8F}"/>
              </a:ext>
            </a:extLst>
          </p:cNvPr>
          <p:cNvSpPr>
            <a:spLocks noGrp="1"/>
          </p:cNvSpPr>
          <p:nvPr userDrawn="1"/>
        </p:nvSpPr>
        <p:spPr>
          <a:xfrm>
            <a:off x="838200" y="1511406"/>
            <a:ext cx="5841274" cy="420289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accent1"/>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i="0">
                <a:solidFill>
                  <a:schemeClr val="accent1"/>
                </a:solidFill>
                <a:latin typeface="Franklin Gothic Book" panose="020B0503020102020204" pitchFamily="34" charset="0"/>
              </a:rPr>
              <a:t>Writing alt text for accessibility</a:t>
            </a:r>
          </a:p>
          <a:p>
            <a:r>
              <a:rPr lang="en-US">
                <a:solidFill>
                  <a:schemeClr val="tx1"/>
                </a:solidFill>
                <a:effectLst/>
                <a:latin typeface="Franklin Gothic Book" panose="020B0503020102020204" pitchFamily="34" charset="0"/>
              </a:rPr>
              <a:t>Be concise.</a:t>
            </a:r>
          </a:p>
          <a:p>
            <a:r>
              <a:rPr lang="en-US">
                <a:solidFill>
                  <a:schemeClr val="tx1"/>
                </a:solidFill>
                <a:effectLst/>
                <a:latin typeface="Franklin Gothic Book" panose="020B0503020102020204" pitchFamily="34" charset="0"/>
              </a:rPr>
              <a:t>Describe the action or relevance.</a:t>
            </a:r>
          </a:p>
          <a:p>
            <a:r>
              <a:rPr lang="en-US">
                <a:solidFill>
                  <a:schemeClr val="tx1"/>
                </a:solidFill>
                <a:effectLst/>
                <a:latin typeface="Franklin Gothic Book" panose="020B0503020102020204" pitchFamily="34" charset="0"/>
              </a:rPr>
              <a:t>Use race, ethnicity, gender, or age detail with intention and care.</a:t>
            </a:r>
          </a:p>
          <a:p>
            <a:r>
              <a:rPr lang="en-US">
                <a:solidFill>
                  <a:schemeClr val="tx1"/>
                </a:solidFill>
                <a:effectLst/>
                <a:latin typeface="Franklin Gothic Book" panose="020B0503020102020204" pitchFamily="34" charset="0"/>
              </a:rPr>
              <a:t>Don’t forget punctuation.</a:t>
            </a:r>
          </a:p>
        </p:txBody>
      </p:sp>
      <p:pic>
        <p:nvPicPr>
          <p:cNvPr id="6" name="Picture 5" descr="A person in a wheelchair holding a basketball&#10;&#10;Description automatically generated">
            <a:extLst>
              <a:ext uri="{FF2B5EF4-FFF2-40B4-BE49-F238E27FC236}">
                <a16:creationId xmlns:a16="http://schemas.microsoft.com/office/drawing/2014/main" id="{F42EDFDC-17AB-B921-0CA1-DAC2CAC5C1FE}"/>
              </a:ext>
            </a:extLst>
          </p:cNvPr>
          <p:cNvPicPr>
            <a:picLocks noChangeAspect="1"/>
          </p:cNvPicPr>
          <p:nvPr userDrawn="1"/>
        </p:nvPicPr>
        <p:blipFill>
          <a:blip r:embed="rId2"/>
          <a:stretch>
            <a:fillRect/>
          </a:stretch>
        </p:blipFill>
        <p:spPr>
          <a:xfrm>
            <a:off x="6487317" y="1327800"/>
            <a:ext cx="3493201" cy="2720739"/>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958A0C25-9068-89EA-850D-A4780D808D56}"/>
              </a:ext>
            </a:extLst>
          </p:cNvPr>
          <p:cNvPicPr>
            <a:picLocks noChangeAspect="1"/>
          </p:cNvPicPr>
          <p:nvPr userDrawn="1"/>
        </p:nvPicPr>
        <p:blipFill rotWithShape="1">
          <a:blip r:embed="rId3"/>
          <a:srcRect l="68011" t="1626" r="511" b="65154"/>
          <a:stretch/>
        </p:blipFill>
        <p:spPr>
          <a:xfrm>
            <a:off x="9455981" y="3429000"/>
            <a:ext cx="2377440" cy="2534194"/>
          </a:xfrm>
          <a:prstGeom prst="rect">
            <a:avLst/>
          </a:prstGeom>
          <a:ln w="44450">
            <a:solidFill>
              <a:schemeClr val="bg1"/>
            </a:solidFill>
          </a:ln>
        </p:spPr>
      </p:pic>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549519" y="6283085"/>
            <a:ext cx="1580732" cy="438390"/>
          </a:xfrm>
          <a:prstGeom prst="rect">
            <a:avLst/>
          </a:prstGeom>
        </p:spPr>
      </p:pic>
    </p:spTree>
    <p:extLst>
      <p:ext uri="{BB962C8B-B14F-4D97-AF65-F5344CB8AC3E}">
        <p14:creationId xmlns:p14="http://schemas.microsoft.com/office/powerpoint/2010/main" val="549696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8" name="Title 5">
            <a:extLst>
              <a:ext uri="{FF2B5EF4-FFF2-40B4-BE49-F238E27FC236}">
                <a16:creationId xmlns:a16="http://schemas.microsoft.com/office/drawing/2014/main" id="{8A9F4330-D9E2-7FAF-7571-6E1AEEA10E00}"/>
              </a:ext>
            </a:extLst>
          </p:cNvPr>
          <p:cNvSpPr>
            <a:spLocks noGrp="1"/>
          </p:cNvSpPr>
          <p:nvPr userDrawn="1"/>
        </p:nvSpPr>
        <p:spPr>
          <a:xfrm>
            <a:off x="838200" y="604433"/>
            <a:ext cx="9964119" cy="70517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b="1" i="0">
                <a:latin typeface="Franklin Gothic Demi" panose="020B0603020102020204" pitchFamily="34" charset="0"/>
              </a:rPr>
              <a:t>Presentation Guidelines</a:t>
            </a:r>
          </a:p>
        </p:txBody>
      </p:sp>
      <p:sp>
        <p:nvSpPr>
          <p:cNvPr id="2" name="Content Placeholder 6">
            <a:extLst>
              <a:ext uri="{FF2B5EF4-FFF2-40B4-BE49-F238E27FC236}">
                <a16:creationId xmlns:a16="http://schemas.microsoft.com/office/drawing/2014/main" id="{30DC3A1E-C9AF-50F0-6BFC-F86C10D0BE8F}"/>
              </a:ext>
            </a:extLst>
          </p:cNvPr>
          <p:cNvSpPr>
            <a:spLocks noGrp="1"/>
          </p:cNvSpPr>
          <p:nvPr userDrawn="1"/>
        </p:nvSpPr>
        <p:spPr>
          <a:xfrm>
            <a:off x="838201" y="1511406"/>
            <a:ext cx="5444836" cy="449886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accent1"/>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0" i="0">
                <a:solidFill>
                  <a:schemeClr val="accent1"/>
                </a:solidFill>
                <a:latin typeface="Franklin Gothic Book" panose="020B0503020102020204" pitchFamily="34" charset="0"/>
              </a:rPr>
              <a:t>Accessibility for charts and graphs</a:t>
            </a:r>
          </a:p>
          <a:p>
            <a:pPr marL="228600" marR="0" lvl="0" indent="-228600" algn="l" defTabSz="914400" rtl="0" eaLnBrk="1" fontAlgn="auto" latinLnBrk="0" hangingPunct="1">
              <a:lnSpc>
                <a:spcPct val="100000"/>
              </a:lnSpc>
              <a:spcBef>
                <a:spcPts val="1000"/>
              </a:spcBef>
              <a:spcAft>
                <a:spcPts val="600"/>
              </a:spcAft>
              <a:buClr>
                <a:schemeClr val="accent1"/>
              </a:buClr>
              <a:buSzTx/>
              <a:buFont typeface="Arial" panose="020B0604020202020204" pitchFamily="34" charset="0"/>
              <a:buChar char="•"/>
              <a:tabLst/>
              <a:defRPr/>
            </a:pPr>
            <a:r>
              <a:rPr lang="en-US">
                <a:latin typeface="Franklin Gothic Book" panose="020B0503020102020204" pitchFamily="34" charset="0"/>
              </a:rPr>
              <a:t>Avoid overly complex charts.</a:t>
            </a:r>
            <a:endParaRPr lang="en-US" sz="2800" b="0" i="0">
              <a:latin typeface="Franklin Gothic Book" panose="020B0503020102020204" pitchFamily="34" charset="0"/>
            </a:endParaRPr>
          </a:p>
          <a:p>
            <a:r>
              <a:rPr lang="en-US" sz="2800" b="0" i="0">
                <a:latin typeface="Franklin Gothic Book" panose="020B0503020102020204" pitchFamily="34" charset="0"/>
              </a:rPr>
              <a:t>Avoid using screenshots.</a:t>
            </a:r>
          </a:p>
          <a:p>
            <a:pPr lvl="1"/>
            <a:r>
              <a:rPr lang="en-US" sz="2800" b="0" i="0">
                <a:latin typeface="Franklin Gothic Book" panose="020B0503020102020204" pitchFamily="34" charset="0"/>
                <a:hlinkClick r:id="rId2"/>
              </a:rPr>
              <a:t>Link</a:t>
            </a:r>
            <a:r>
              <a:rPr lang="en-US" sz="2800" b="0" i="0">
                <a:latin typeface="Franklin Gothic Book" panose="020B0503020102020204" pitchFamily="34" charset="0"/>
              </a:rPr>
              <a:t>, </a:t>
            </a:r>
            <a:r>
              <a:rPr lang="en-US" sz="2800" b="0" i="0">
                <a:latin typeface="Franklin Gothic Book" panose="020B0503020102020204" pitchFamily="34" charset="0"/>
                <a:hlinkClick r:id="rId3"/>
              </a:rPr>
              <a:t>embed</a:t>
            </a:r>
            <a:r>
              <a:rPr lang="en-US" sz="2800" b="0" i="0">
                <a:latin typeface="Franklin Gothic Book" panose="020B0503020102020204" pitchFamily="34" charset="0"/>
              </a:rPr>
              <a:t>, or </a:t>
            </a:r>
            <a:r>
              <a:rPr lang="en-US" sz="2800" b="0" i="0">
                <a:latin typeface="Franklin Gothic Book" panose="020B0503020102020204" pitchFamily="34" charset="0"/>
                <a:hlinkClick r:id="rId4"/>
              </a:rPr>
              <a:t>create</a:t>
            </a:r>
            <a:r>
              <a:rPr lang="en-US" sz="2800" b="0" i="0">
                <a:latin typeface="Franklin Gothic Book" panose="020B0503020102020204" pitchFamily="34" charset="0"/>
              </a:rPr>
              <a:t> </a:t>
            </a:r>
            <a:br>
              <a:rPr lang="en-US" sz="2800" b="0" i="0">
                <a:latin typeface="Franklin Gothic Book" panose="020B0503020102020204" pitchFamily="34" charset="0"/>
              </a:rPr>
            </a:br>
            <a:r>
              <a:rPr lang="en-US" sz="2800" b="0" i="0">
                <a:latin typeface="Franklin Gothic Book" panose="020B0503020102020204" pitchFamily="34" charset="0"/>
              </a:rPr>
              <a:t>them within PowerPoint.</a:t>
            </a:r>
          </a:p>
          <a:p>
            <a:pPr lvl="0"/>
            <a:r>
              <a:rPr lang="en-US" sz="2800" b="0" i="0">
                <a:latin typeface="Franklin Gothic Book" panose="020B0503020102020204" pitchFamily="34" charset="0"/>
              </a:rPr>
              <a:t>If you must use a screenshot, add alt text for accessibility compliance. For tips, visit </a:t>
            </a:r>
            <a:r>
              <a:rPr lang="en-US" sz="2800" b="0" i="0">
                <a:latin typeface="Franklin Gothic Book" panose="020B0503020102020204" pitchFamily="34" charset="0"/>
                <a:hlinkClick r:id="rId5"/>
              </a:rPr>
              <a:t>Microsoft Support on Alt Text</a:t>
            </a:r>
            <a:r>
              <a:rPr lang="en-US" sz="2800" b="0" i="0">
                <a:latin typeface="Franklin Gothic Book" panose="020B0503020102020204" pitchFamily="34" charset="0"/>
              </a:rPr>
              <a:t>.</a:t>
            </a:r>
          </a:p>
        </p:txBody>
      </p:sp>
      <p:pic>
        <p:nvPicPr>
          <p:cNvPr id="19" name="Picture 18" descr="A chart with different colored circles&#10;&#10;Description automatically generated">
            <a:extLst>
              <a:ext uri="{FF2B5EF4-FFF2-40B4-BE49-F238E27FC236}">
                <a16:creationId xmlns:a16="http://schemas.microsoft.com/office/drawing/2014/main" id="{094FDB66-1BE4-717A-C491-E098BA91D5C7}"/>
              </a:ext>
            </a:extLst>
          </p:cNvPr>
          <p:cNvPicPr>
            <a:picLocks noChangeAspect="1"/>
          </p:cNvPicPr>
          <p:nvPr userDrawn="1"/>
        </p:nvPicPr>
        <p:blipFill rotWithShape="1">
          <a:blip r:embed="rId6"/>
          <a:srcRect l="7227" t="10692" r="7422"/>
          <a:stretch/>
        </p:blipFill>
        <p:spPr>
          <a:xfrm>
            <a:off x="7631541" y="1272212"/>
            <a:ext cx="2897636" cy="2021320"/>
          </a:xfrm>
          <a:prstGeom prst="rect">
            <a:avLst/>
          </a:prstGeom>
        </p:spPr>
      </p:pic>
      <p:pic>
        <p:nvPicPr>
          <p:cNvPr id="21" name="Picture 20">
            <a:extLst>
              <a:ext uri="{FF2B5EF4-FFF2-40B4-BE49-F238E27FC236}">
                <a16:creationId xmlns:a16="http://schemas.microsoft.com/office/drawing/2014/main" id="{E40F87D4-F010-B732-FC52-362320A0EC29}"/>
              </a:ext>
            </a:extLst>
          </p:cNvPr>
          <p:cNvPicPr>
            <a:picLocks noChangeAspect="1"/>
          </p:cNvPicPr>
          <p:nvPr userDrawn="1"/>
        </p:nvPicPr>
        <p:blipFill>
          <a:blip r:embed="rId7"/>
          <a:stretch>
            <a:fillRect/>
          </a:stretch>
        </p:blipFill>
        <p:spPr>
          <a:xfrm>
            <a:off x="7932856" y="1289010"/>
            <a:ext cx="367148" cy="367148"/>
          </a:xfrm>
          <a:prstGeom prst="rect">
            <a:avLst/>
          </a:prstGeom>
        </p:spPr>
      </p:pic>
      <p:graphicFrame>
        <p:nvGraphicFramePr>
          <p:cNvPr id="22" name="Chart 21">
            <a:extLst>
              <a:ext uri="{FF2B5EF4-FFF2-40B4-BE49-F238E27FC236}">
                <a16:creationId xmlns:a16="http://schemas.microsoft.com/office/drawing/2014/main" id="{E4213587-9D00-A3A5-E276-459BE574D500}"/>
              </a:ext>
            </a:extLst>
          </p:cNvPr>
          <p:cNvGraphicFramePr/>
          <p:nvPr userDrawn="1">
            <p:extLst>
              <p:ext uri="{D42A27DB-BD31-4B8C-83A1-F6EECF244321}">
                <p14:modId xmlns:p14="http://schemas.microsoft.com/office/powerpoint/2010/main" val="2583549504"/>
              </p:ext>
            </p:extLst>
          </p:nvPr>
        </p:nvGraphicFramePr>
        <p:xfrm>
          <a:off x="7298267" y="3428999"/>
          <a:ext cx="3619502" cy="2413001"/>
        </p:xfrm>
        <a:graphic>
          <a:graphicData uri="http://schemas.openxmlformats.org/drawingml/2006/chart">
            <c:chart xmlns:c="http://schemas.openxmlformats.org/drawingml/2006/chart" xmlns:r="http://schemas.openxmlformats.org/officeDocument/2006/relationships" r:id="rId8"/>
          </a:graphicData>
        </a:graphic>
      </p:graphicFrame>
      <p:pic>
        <p:nvPicPr>
          <p:cNvPr id="20" name="Picture 19">
            <a:extLst>
              <a:ext uri="{FF2B5EF4-FFF2-40B4-BE49-F238E27FC236}">
                <a16:creationId xmlns:a16="http://schemas.microsoft.com/office/drawing/2014/main" id="{0720596D-67A8-96D1-F123-6FCBB1180862}"/>
              </a:ext>
            </a:extLst>
          </p:cNvPr>
          <p:cNvPicPr>
            <a:picLocks noChangeAspect="1"/>
          </p:cNvPicPr>
          <p:nvPr userDrawn="1"/>
        </p:nvPicPr>
        <p:blipFill>
          <a:blip r:embed="rId9"/>
          <a:stretch>
            <a:fillRect/>
          </a:stretch>
        </p:blipFill>
        <p:spPr>
          <a:xfrm>
            <a:off x="7959239" y="3812945"/>
            <a:ext cx="336050" cy="296921"/>
          </a:xfrm>
          <a:prstGeom prst="rect">
            <a:avLst/>
          </a:prstGeom>
        </p:spPr>
      </p:pic>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10"/>
          <a:stretch>
            <a:fillRect/>
          </a:stretch>
        </p:blipFill>
        <p:spPr>
          <a:xfrm>
            <a:off x="549519" y="6283085"/>
            <a:ext cx="1580732" cy="438390"/>
          </a:xfrm>
          <a:prstGeom prst="rect">
            <a:avLst/>
          </a:prstGeom>
        </p:spPr>
      </p:pic>
    </p:spTree>
    <p:extLst>
      <p:ext uri="{BB962C8B-B14F-4D97-AF65-F5344CB8AC3E}">
        <p14:creationId xmlns:p14="http://schemas.microsoft.com/office/powerpoint/2010/main" val="2590882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8" name="Title 5">
            <a:extLst>
              <a:ext uri="{FF2B5EF4-FFF2-40B4-BE49-F238E27FC236}">
                <a16:creationId xmlns:a16="http://schemas.microsoft.com/office/drawing/2014/main" id="{8A9F4330-D9E2-7FAF-7571-6E1AEEA10E00}"/>
              </a:ext>
            </a:extLst>
          </p:cNvPr>
          <p:cNvSpPr>
            <a:spLocks noGrp="1"/>
          </p:cNvSpPr>
          <p:nvPr userDrawn="1"/>
        </p:nvSpPr>
        <p:spPr>
          <a:xfrm>
            <a:off x="838200" y="604433"/>
            <a:ext cx="9964119" cy="70517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b="1" i="0">
                <a:latin typeface="Franklin Gothic Demi" panose="020B0603020102020204" pitchFamily="34" charset="0"/>
              </a:rPr>
              <a:t>How to Choose a Slide Layout</a:t>
            </a:r>
          </a:p>
        </p:txBody>
      </p:sp>
      <p:sp>
        <p:nvSpPr>
          <p:cNvPr id="2" name="Content Placeholder 6">
            <a:extLst>
              <a:ext uri="{FF2B5EF4-FFF2-40B4-BE49-F238E27FC236}">
                <a16:creationId xmlns:a16="http://schemas.microsoft.com/office/drawing/2014/main" id="{30DC3A1E-C9AF-50F0-6BFC-F86C10D0BE8F}"/>
              </a:ext>
            </a:extLst>
          </p:cNvPr>
          <p:cNvSpPr>
            <a:spLocks noGrp="1"/>
          </p:cNvSpPr>
          <p:nvPr userDrawn="1"/>
        </p:nvSpPr>
        <p:spPr>
          <a:xfrm>
            <a:off x="838200" y="1511406"/>
            <a:ext cx="6236775" cy="420289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accent1"/>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a:latin typeface="Franklin Gothic Book" panose="020B0503020102020204" pitchFamily="34" charset="0"/>
              </a:rPr>
              <a:t>Select “New Slide” and chose a template appropriate for the content. </a:t>
            </a:r>
          </a:p>
          <a:p>
            <a:r>
              <a:rPr lang="en-US" b="0" i="0">
                <a:latin typeface="Franklin Gothic Book" panose="020B0503020102020204" pitchFamily="34" charset="0"/>
              </a:rPr>
              <a:t>All slide templates are named according to the features they offer.</a:t>
            </a:r>
          </a:p>
          <a:p>
            <a:pPr lvl="1"/>
            <a:r>
              <a:rPr lang="en-US" b="0" i="0">
                <a:latin typeface="Franklin Gothic Book" panose="020B0503020102020204" pitchFamily="34" charset="0"/>
              </a:rPr>
              <a:t>For example, the “White Cover” template is a white version of the presentation cover.</a:t>
            </a:r>
          </a:p>
        </p:txBody>
      </p:sp>
      <p:grpSp>
        <p:nvGrpSpPr>
          <p:cNvPr id="6" name="Group 5">
            <a:extLst>
              <a:ext uri="{FF2B5EF4-FFF2-40B4-BE49-F238E27FC236}">
                <a16:creationId xmlns:a16="http://schemas.microsoft.com/office/drawing/2014/main" id="{162B3899-F8A8-A3B1-8215-18AA3493EE67}"/>
              </a:ext>
            </a:extLst>
          </p:cNvPr>
          <p:cNvGrpSpPr/>
          <p:nvPr userDrawn="1"/>
        </p:nvGrpSpPr>
        <p:grpSpPr>
          <a:xfrm>
            <a:off x="7173623" y="1417320"/>
            <a:ext cx="2873954" cy="2204453"/>
            <a:chOff x="7173623" y="1417320"/>
            <a:chExt cx="2873954" cy="2204453"/>
          </a:xfrm>
        </p:grpSpPr>
        <p:pic>
          <p:nvPicPr>
            <p:cNvPr id="4" name="Picture 3">
              <a:extLst>
                <a:ext uri="{FF2B5EF4-FFF2-40B4-BE49-F238E27FC236}">
                  <a16:creationId xmlns:a16="http://schemas.microsoft.com/office/drawing/2014/main" id="{5EB58CCA-35D1-8E7D-646A-FA23BDDD3639}"/>
                </a:ext>
              </a:extLst>
            </p:cNvPr>
            <p:cNvPicPr>
              <a:picLocks noChangeAspect="1"/>
            </p:cNvPicPr>
            <p:nvPr userDrawn="1"/>
          </p:nvPicPr>
          <p:blipFill>
            <a:blip r:embed="rId2"/>
            <a:srcRect/>
            <a:stretch/>
          </p:blipFill>
          <p:spPr>
            <a:xfrm>
              <a:off x="7173623" y="1417320"/>
              <a:ext cx="2873954" cy="2204453"/>
            </a:xfrm>
            <a:prstGeom prst="rect">
              <a:avLst/>
            </a:prstGeom>
            <a:ln w="50800">
              <a:solidFill>
                <a:schemeClr val="bg1"/>
              </a:solidFill>
            </a:ln>
            <a:effectLst/>
          </p:spPr>
        </p:pic>
        <p:sp>
          <p:nvSpPr>
            <p:cNvPr id="3" name="Oval 2">
              <a:extLst>
                <a:ext uri="{FF2B5EF4-FFF2-40B4-BE49-F238E27FC236}">
                  <a16:creationId xmlns:a16="http://schemas.microsoft.com/office/drawing/2014/main" id="{0CCAFA4B-F76B-E46D-5971-51CA4075013C}"/>
                </a:ext>
              </a:extLst>
            </p:cNvPr>
            <p:cNvSpPr/>
            <p:nvPr userDrawn="1"/>
          </p:nvSpPr>
          <p:spPr>
            <a:xfrm>
              <a:off x="8172695" y="1796896"/>
              <a:ext cx="711201" cy="711201"/>
            </a:xfrm>
            <a:prstGeom prst="ellipse">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Placeholder 25">
            <a:extLst>
              <a:ext uri="{FF2B5EF4-FFF2-40B4-BE49-F238E27FC236}">
                <a16:creationId xmlns:a16="http://schemas.microsoft.com/office/drawing/2014/main" id="{B9CBE945-0BD6-AD4D-6D22-2E93A254D25B}"/>
              </a:ext>
            </a:extLst>
          </p:cNvPr>
          <p:cNvPicPr>
            <a:picLocks noChangeAspect="1"/>
          </p:cNvPicPr>
          <p:nvPr userDrawn="1"/>
        </p:nvPicPr>
        <p:blipFill rotWithShape="1">
          <a:blip r:embed="rId3"/>
          <a:srcRect l="11407" r="11407" b="6553"/>
          <a:stretch/>
        </p:blipFill>
        <p:spPr>
          <a:xfrm>
            <a:off x="7845442" y="2921087"/>
            <a:ext cx="3858768" cy="3332480"/>
          </a:xfrm>
          <a:prstGeom prst="rect">
            <a:avLst/>
          </a:prstGeom>
          <a:ln w="47625">
            <a:solidFill>
              <a:schemeClr val="bg1"/>
            </a:solidFill>
          </a:ln>
          <a:effectLst>
            <a:outerShdw blurRad="50800" dist="38100" dir="13500000" algn="br" rotWithShape="0">
              <a:prstClr val="black">
                <a:alpha val="40000"/>
              </a:prstClr>
            </a:outerShdw>
          </a:effectLst>
        </p:spPr>
      </p:pic>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549519" y="6283085"/>
            <a:ext cx="1580732" cy="438390"/>
          </a:xfrm>
          <a:prstGeom prst="rect">
            <a:avLst/>
          </a:prstGeom>
        </p:spPr>
      </p:pic>
    </p:spTree>
    <p:extLst>
      <p:ext uri="{BB962C8B-B14F-4D97-AF65-F5344CB8AC3E}">
        <p14:creationId xmlns:p14="http://schemas.microsoft.com/office/powerpoint/2010/main" val="22947047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Slide Nav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E54AE7-1C33-E352-50C6-DFB776BCF728}"/>
              </a:ext>
              <a:ext uri="{C183D7F6-B498-43B3-948B-1728B52AA6E4}">
                <adec:decorative xmlns:adec="http://schemas.microsoft.com/office/drawing/2017/decorative" val="1"/>
              </a:ext>
            </a:extLst>
          </p:cNvPr>
          <p:cNvSpPr/>
          <p:nvPr userDrawn="1"/>
        </p:nvSpPr>
        <p:spPr>
          <a:xfrm>
            <a:off x="0" y="0"/>
            <a:ext cx="10755084"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8" name="Picture 7">
            <a:extLst>
              <a:ext uri="{FF2B5EF4-FFF2-40B4-BE49-F238E27FC236}">
                <a16:creationId xmlns:a16="http://schemas.microsoft.com/office/drawing/2014/main" id="{F31E8BC4-554F-F975-6D86-B549215A105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860810" y="5739100"/>
            <a:ext cx="1922584" cy="489677"/>
          </a:xfrm>
          <a:prstGeom prst="rect">
            <a:avLst/>
          </a:prstGeom>
        </p:spPr>
      </p:pic>
      <p:sp>
        <p:nvSpPr>
          <p:cNvPr id="2" name="Title 1">
            <a:extLst>
              <a:ext uri="{FF2B5EF4-FFF2-40B4-BE49-F238E27FC236}">
                <a16:creationId xmlns:a16="http://schemas.microsoft.com/office/drawing/2014/main" id="{4608E508-E7DC-28F2-811D-7114AE817916}"/>
              </a:ext>
            </a:extLst>
          </p:cNvPr>
          <p:cNvSpPr>
            <a:spLocks noGrp="1"/>
          </p:cNvSpPr>
          <p:nvPr>
            <p:ph type="title" hasCustomPrompt="1"/>
          </p:nvPr>
        </p:nvSpPr>
        <p:spPr>
          <a:xfrm>
            <a:off x="831850" y="1327902"/>
            <a:ext cx="5913333" cy="1847377"/>
          </a:xfrm>
        </p:spPr>
        <p:txBody>
          <a:bodyPr anchor="b"/>
          <a:lstStyle>
            <a:lvl1pPr>
              <a:defRPr sz="6000" b="0" i="0">
                <a:solidFill>
                  <a:schemeClr val="bg1"/>
                </a:solidFill>
                <a:latin typeface="Franklin Gothic Medium" panose="020B0603020102020204" pitchFamily="34" charset="0"/>
              </a:defRPr>
            </a:lvl1pPr>
          </a:lstStyle>
          <a:p>
            <a:r>
              <a:rPr lang="en-US"/>
              <a:t>Transition Slide</a:t>
            </a:r>
            <a:br>
              <a:rPr lang="en-US"/>
            </a:br>
            <a:r>
              <a:rPr lang="en-US"/>
              <a:t>Title</a:t>
            </a:r>
          </a:p>
        </p:txBody>
      </p:sp>
      <p:sp>
        <p:nvSpPr>
          <p:cNvPr id="13" name="Rectangle 12">
            <a:extLst>
              <a:ext uri="{FF2B5EF4-FFF2-40B4-BE49-F238E27FC236}">
                <a16:creationId xmlns:a16="http://schemas.microsoft.com/office/drawing/2014/main" id="{ADAC3986-6D1D-1BFC-B81C-BB13E6B8CB34}"/>
              </a:ext>
              <a:ext uri="{C183D7F6-B498-43B3-948B-1728B52AA6E4}">
                <adec:decorative xmlns:adec="http://schemas.microsoft.com/office/drawing/2017/decorative" val="1"/>
              </a:ext>
            </a:extLst>
          </p:cNvPr>
          <p:cNvSpPr/>
          <p:nvPr userDrawn="1"/>
        </p:nvSpPr>
        <p:spPr>
          <a:xfrm>
            <a:off x="10755085" y="0"/>
            <a:ext cx="713433" cy="6858000"/>
          </a:xfrm>
          <a:prstGeom prst="rect">
            <a:avLst/>
          </a:prstGeom>
          <a:solidFill>
            <a:schemeClr val="tx2">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Rectangle 13">
            <a:extLst>
              <a:ext uri="{FF2B5EF4-FFF2-40B4-BE49-F238E27FC236}">
                <a16:creationId xmlns:a16="http://schemas.microsoft.com/office/drawing/2014/main" id="{1A203F12-ED93-78AA-EA37-CAC5D07DB911}"/>
              </a:ext>
              <a:ext uri="{C183D7F6-B498-43B3-948B-1728B52AA6E4}">
                <adec:decorative xmlns:adec="http://schemas.microsoft.com/office/drawing/2017/decorative" val="1"/>
              </a:ext>
            </a:extLst>
          </p:cNvPr>
          <p:cNvSpPr/>
          <p:nvPr userDrawn="1"/>
        </p:nvSpPr>
        <p:spPr>
          <a:xfrm>
            <a:off x="11468517" y="0"/>
            <a:ext cx="422032" cy="6858000"/>
          </a:xfrm>
          <a:prstGeom prst="rect">
            <a:avLst/>
          </a:prstGeom>
          <a:solidFill>
            <a:schemeClr val="tx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5" name="Rectangle 14">
            <a:extLst>
              <a:ext uri="{FF2B5EF4-FFF2-40B4-BE49-F238E27FC236}">
                <a16:creationId xmlns:a16="http://schemas.microsoft.com/office/drawing/2014/main" id="{E836F9A8-5D0B-A28B-64D4-AB6CE411AA9C}"/>
              </a:ext>
              <a:ext uri="{C183D7F6-B498-43B3-948B-1728B52AA6E4}">
                <adec:decorative xmlns:adec="http://schemas.microsoft.com/office/drawing/2017/decorative" val="1"/>
              </a:ext>
            </a:extLst>
          </p:cNvPr>
          <p:cNvSpPr/>
          <p:nvPr userDrawn="1"/>
        </p:nvSpPr>
        <p:spPr>
          <a:xfrm>
            <a:off x="11890549" y="0"/>
            <a:ext cx="301451" cy="6858000"/>
          </a:xfrm>
          <a:prstGeom prst="rect">
            <a:avLst/>
          </a:prstGeom>
          <a:solidFill>
            <a:schemeClr val="tx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cxnSp>
        <p:nvCxnSpPr>
          <p:cNvPr id="21" name="Straight Connector 20">
            <a:extLst>
              <a:ext uri="{FF2B5EF4-FFF2-40B4-BE49-F238E27FC236}">
                <a16:creationId xmlns:a16="http://schemas.microsoft.com/office/drawing/2014/main" id="{47F2D178-C034-AB22-4D9B-E45987184E1B}"/>
              </a:ext>
              <a:ext uri="{C183D7F6-B498-43B3-948B-1728B52AA6E4}">
                <adec:decorative xmlns:adec="http://schemas.microsoft.com/office/drawing/2017/decorative" val="1"/>
              </a:ext>
            </a:extLst>
          </p:cNvPr>
          <p:cNvCxnSpPr/>
          <p:nvPr userDrawn="1"/>
        </p:nvCxnSpPr>
        <p:spPr>
          <a:xfrm>
            <a:off x="831851" y="864158"/>
            <a:ext cx="1339780"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2273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ection Slide Nav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E54AE7-1C33-E352-50C6-DFB776BCF728}"/>
              </a:ext>
              <a:ext uri="{C183D7F6-B498-43B3-948B-1728B52AA6E4}">
                <adec:decorative xmlns:adec="http://schemas.microsoft.com/office/drawing/2017/decorative" val="1"/>
              </a:ext>
            </a:extLst>
          </p:cNvPr>
          <p:cNvSpPr/>
          <p:nvPr userDrawn="1"/>
        </p:nvSpPr>
        <p:spPr>
          <a:xfrm>
            <a:off x="0" y="0"/>
            <a:ext cx="10755084"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4608E508-E7DC-28F2-811D-7114AE817916}"/>
              </a:ext>
            </a:extLst>
          </p:cNvPr>
          <p:cNvSpPr>
            <a:spLocks noGrp="1"/>
          </p:cNvSpPr>
          <p:nvPr>
            <p:ph type="title" hasCustomPrompt="1"/>
          </p:nvPr>
        </p:nvSpPr>
        <p:spPr>
          <a:xfrm>
            <a:off x="831850" y="1327902"/>
            <a:ext cx="5913333" cy="1847377"/>
          </a:xfrm>
        </p:spPr>
        <p:txBody>
          <a:bodyPr anchor="b"/>
          <a:lstStyle>
            <a:lvl1pPr>
              <a:defRPr sz="6000" b="0" i="0">
                <a:solidFill>
                  <a:schemeClr val="bg1"/>
                </a:solidFill>
                <a:latin typeface="Franklin Gothic Medium" panose="020B0603020102020204" pitchFamily="34" charset="0"/>
              </a:defRPr>
            </a:lvl1pPr>
          </a:lstStyle>
          <a:p>
            <a:r>
              <a:rPr lang="en-US"/>
              <a:t>Transition Slide</a:t>
            </a:r>
            <a:br>
              <a:rPr lang="en-US"/>
            </a:br>
            <a:r>
              <a:rPr lang="en-US"/>
              <a:t>Title</a:t>
            </a:r>
          </a:p>
        </p:txBody>
      </p:sp>
      <p:sp>
        <p:nvSpPr>
          <p:cNvPr id="13" name="Rectangle 12">
            <a:extLst>
              <a:ext uri="{FF2B5EF4-FFF2-40B4-BE49-F238E27FC236}">
                <a16:creationId xmlns:a16="http://schemas.microsoft.com/office/drawing/2014/main" id="{ADAC3986-6D1D-1BFC-B81C-BB13E6B8CB34}"/>
              </a:ext>
              <a:ext uri="{C183D7F6-B498-43B3-948B-1728B52AA6E4}">
                <adec:decorative xmlns:adec="http://schemas.microsoft.com/office/drawing/2017/decorative" val="1"/>
              </a:ext>
            </a:extLst>
          </p:cNvPr>
          <p:cNvSpPr/>
          <p:nvPr userDrawn="1"/>
        </p:nvSpPr>
        <p:spPr>
          <a:xfrm>
            <a:off x="10755085" y="0"/>
            <a:ext cx="713433" cy="6858000"/>
          </a:xfrm>
          <a:prstGeom prst="rect">
            <a:avLst/>
          </a:prstGeom>
          <a:solidFill>
            <a:schemeClr val="tx2">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Rectangle 13">
            <a:extLst>
              <a:ext uri="{FF2B5EF4-FFF2-40B4-BE49-F238E27FC236}">
                <a16:creationId xmlns:a16="http://schemas.microsoft.com/office/drawing/2014/main" id="{1A203F12-ED93-78AA-EA37-CAC5D07DB911}"/>
              </a:ext>
              <a:ext uri="{C183D7F6-B498-43B3-948B-1728B52AA6E4}">
                <adec:decorative xmlns:adec="http://schemas.microsoft.com/office/drawing/2017/decorative" val="1"/>
              </a:ext>
            </a:extLst>
          </p:cNvPr>
          <p:cNvSpPr/>
          <p:nvPr userDrawn="1"/>
        </p:nvSpPr>
        <p:spPr>
          <a:xfrm>
            <a:off x="11468517" y="0"/>
            <a:ext cx="422032" cy="6858000"/>
          </a:xfrm>
          <a:prstGeom prst="rect">
            <a:avLst/>
          </a:prstGeom>
          <a:solidFill>
            <a:schemeClr val="tx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5" name="Rectangle 14">
            <a:extLst>
              <a:ext uri="{FF2B5EF4-FFF2-40B4-BE49-F238E27FC236}">
                <a16:creationId xmlns:a16="http://schemas.microsoft.com/office/drawing/2014/main" id="{E836F9A8-5D0B-A28B-64D4-AB6CE411AA9C}"/>
              </a:ext>
              <a:ext uri="{C183D7F6-B498-43B3-948B-1728B52AA6E4}">
                <adec:decorative xmlns:adec="http://schemas.microsoft.com/office/drawing/2017/decorative" val="1"/>
              </a:ext>
            </a:extLst>
          </p:cNvPr>
          <p:cNvSpPr/>
          <p:nvPr userDrawn="1"/>
        </p:nvSpPr>
        <p:spPr>
          <a:xfrm>
            <a:off x="11890549" y="0"/>
            <a:ext cx="301451" cy="6858000"/>
          </a:xfrm>
          <a:prstGeom prst="rect">
            <a:avLst/>
          </a:prstGeom>
          <a:solidFill>
            <a:schemeClr val="tx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cxnSp>
        <p:nvCxnSpPr>
          <p:cNvPr id="21" name="Straight Connector 20">
            <a:extLst>
              <a:ext uri="{FF2B5EF4-FFF2-40B4-BE49-F238E27FC236}">
                <a16:creationId xmlns:a16="http://schemas.microsoft.com/office/drawing/2014/main" id="{47F2D178-C034-AB22-4D9B-E45987184E1B}"/>
              </a:ext>
              <a:ext uri="{C183D7F6-B498-43B3-948B-1728B52AA6E4}">
                <adec:decorative xmlns:adec="http://schemas.microsoft.com/office/drawing/2017/decorative" val="1"/>
              </a:ext>
            </a:extLst>
          </p:cNvPr>
          <p:cNvCxnSpPr/>
          <p:nvPr userDrawn="1"/>
        </p:nvCxnSpPr>
        <p:spPr>
          <a:xfrm>
            <a:off x="831851" y="864158"/>
            <a:ext cx="1339780"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8C52B0AC-807E-D5BC-122A-DAC44F8C6FE5}"/>
              </a:ext>
            </a:extLst>
          </p:cNvPr>
          <p:cNvPicPr>
            <a:picLocks noChangeAspect="1"/>
          </p:cNvPicPr>
          <p:nvPr userDrawn="1"/>
        </p:nvPicPr>
        <p:blipFill>
          <a:blip r:embed="rId2"/>
          <a:stretch>
            <a:fillRect/>
          </a:stretch>
        </p:blipFill>
        <p:spPr>
          <a:xfrm>
            <a:off x="4066185" y="5398078"/>
            <a:ext cx="2605041" cy="1404581"/>
          </a:xfrm>
          <a:prstGeom prst="rect">
            <a:avLst/>
          </a:prstGeom>
        </p:spPr>
      </p:pic>
      <p:pic>
        <p:nvPicPr>
          <p:cNvPr id="4" name="Picture 3">
            <a:extLst>
              <a:ext uri="{FF2B5EF4-FFF2-40B4-BE49-F238E27FC236}">
                <a16:creationId xmlns:a16="http://schemas.microsoft.com/office/drawing/2014/main" id="{C99F4D78-87B5-1780-ACD5-F31280310FE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860809" y="5558262"/>
            <a:ext cx="2632598" cy="670516"/>
          </a:xfrm>
          <a:prstGeom prst="rect">
            <a:avLst/>
          </a:prstGeom>
        </p:spPr>
      </p:pic>
    </p:spTree>
    <p:extLst>
      <p:ext uri="{BB962C8B-B14F-4D97-AF65-F5344CB8AC3E}">
        <p14:creationId xmlns:p14="http://schemas.microsoft.com/office/powerpoint/2010/main" val="17607310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Section Slide Nav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E54AE7-1C33-E352-50C6-DFB776BCF728}"/>
              </a:ext>
              <a:ext uri="{C183D7F6-B498-43B3-948B-1728B52AA6E4}">
                <adec:decorative xmlns:adec="http://schemas.microsoft.com/office/drawing/2017/decorative" val="1"/>
              </a:ext>
            </a:extLst>
          </p:cNvPr>
          <p:cNvSpPr/>
          <p:nvPr userDrawn="1"/>
        </p:nvSpPr>
        <p:spPr>
          <a:xfrm>
            <a:off x="0" y="0"/>
            <a:ext cx="10755084"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4608E508-E7DC-28F2-811D-7114AE817916}"/>
              </a:ext>
            </a:extLst>
          </p:cNvPr>
          <p:cNvSpPr>
            <a:spLocks noGrp="1"/>
          </p:cNvSpPr>
          <p:nvPr>
            <p:ph type="title" hasCustomPrompt="1"/>
          </p:nvPr>
        </p:nvSpPr>
        <p:spPr>
          <a:xfrm>
            <a:off x="831850" y="1327902"/>
            <a:ext cx="5913333" cy="1847377"/>
          </a:xfrm>
        </p:spPr>
        <p:txBody>
          <a:bodyPr anchor="b"/>
          <a:lstStyle>
            <a:lvl1pPr>
              <a:defRPr sz="6000" b="0" i="0">
                <a:solidFill>
                  <a:schemeClr val="bg1"/>
                </a:solidFill>
                <a:latin typeface="Franklin Gothic Medium" panose="020B0603020102020204" pitchFamily="34" charset="0"/>
              </a:defRPr>
            </a:lvl1pPr>
          </a:lstStyle>
          <a:p>
            <a:r>
              <a:rPr lang="en-US"/>
              <a:t>Transition Slide</a:t>
            </a:r>
            <a:br>
              <a:rPr lang="en-US"/>
            </a:br>
            <a:r>
              <a:rPr lang="en-US"/>
              <a:t>Title</a:t>
            </a:r>
          </a:p>
        </p:txBody>
      </p:sp>
      <p:sp>
        <p:nvSpPr>
          <p:cNvPr id="13" name="Rectangle 12">
            <a:extLst>
              <a:ext uri="{FF2B5EF4-FFF2-40B4-BE49-F238E27FC236}">
                <a16:creationId xmlns:a16="http://schemas.microsoft.com/office/drawing/2014/main" id="{ADAC3986-6D1D-1BFC-B81C-BB13E6B8CB34}"/>
              </a:ext>
              <a:ext uri="{C183D7F6-B498-43B3-948B-1728B52AA6E4}">
                <adec:decorative xmlns:adec="http://schemas.microsoft.com/office/drawing/2017/decorative" val="1"/>
              </a:ext>
            </a:extLst>
          </p:cNvPr>
          <p:cNvSpPr/>
          <p:nvPr userDrawn="1"/>
        </p:nvSpPr>
        <p:spPr>
          <a:xfrm>
            <a:off x="10755085" y="0"/>
            <a:ext cx="713433" cy="6858000"/>
          </a:xfrm>
          <a:prstGeom prst="rect">
            <a:avLst/>
          </a:prstGeom>
          <a:solidFill>
            <a:schemeClr val="tx2">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Rectangle 13">
            <a:extLst>
              <a:ext uri="{FF2B5EF4-FFF2-40B4-BE49-F238E27FC236}">
                <a16:creationId xmlns:a16="http://schemas.microsoft.com/office/drawing/2014/main" id="{1A203F12-ED93-78AA-EA37-CAC5D07DB911}"/>
              </a:ext>
              <a:ext uri="{C183D7F6-B498-43B3-948B-1728B52AA6E4}">
                <adec:decorative xmlns:adec="http://schemas.microsoft.com/office/drawing/2017/decorative" val="1"/>
              </a:ext>
            </a:extLst>
          </p:cNvPr>
          <p:cNvSpPr/>
          <p:nvPr userDrawn="1"/>
        </p:nvSpPr>
        <p:spPr>
          <a:xfrm>
            <a:off x="11468517" y="0"/>
            <a:ext cx="422032" cy="6858000"/>
          </a:xfrm>
          <a:prstGeom prst="rect">
            <a:avLst/>
          </a:prstGeom>
          <a:solidFill>
            <a:schemeClr val="tx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5" name="Rectangle 14">
            <a:extLst>
              <a:ext uri="{FF2B5EF4-FFF2-40B4-BE49-F238E27FC236}">
                <a16:creationId xmlns:a16="http://schemas.microsoft.com/office/drawing/2014/main" id="{E836F9A8-5D0B-A28B-64D4-AB6CE411AA9C}"/>
              </a:ext>
              <a:ext uri="{C183D7F6-B498-43B3-948B-1728B52AA6E4}">
                <adec:decorative xmlns:adec="http://schemas.microsoft.com/office/drawing/2017/decorative" val="1"/>
              </a:ext>
            </a:extLst>
          </p:cNvPr>
          <p:cNvSpPr/>
          <p:nvPr userDrawn="1"/>
        </p:nvSpPr>
        <p:spPr>
          <a:xfrm>
            <a:off x="11890549" y="0"/>
            <a:ext cx="301451" cy="6858000"/>
          </a:xfrm>
          <a:prstGeom prst="rect">
            <a:avLst/>
          </a:prstGeom>
          <a:solidFill>
            <a:schemeClr val="tx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cxnSp>
        <p:nvCxnSpPr>
          <p:cNvPr id="21" name="Straight Connector 20">
            <a:extLst>
              <a:ext uri="{FF2B5EF4-FFF2-40B4-BE49-F238E27FC236}">
                <a16:creationId xmlns:a16="http://schemas.microsoft.com/office/drawing/2014/main" id="{47F2D178-C034-AB22-4D9B-E45987184E1B}"/>
              </a:ext>
              <a:ext uri="{C183D7F6-B498-43B3-948B-1728B52AA6E4}">
                <adec:decorative xmlns:adec="http://schemas.microsoft.com/office/drawing/2017/decorative" val="1"/>
              </a:ext>
            </a:extLst>
          </p:cNvPr>
          <p:cNvCxnSpPr/>
          <p:nvPr userDrawn="1"/>
        </p:nvCxnSpPr>
        <p:spPr>
          <a:xfrm>
            <a:off x="831851" y="864158"/>
            <a:ext cx="1339780"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8C52B0AC-807E-D5BC-122A-DAC44F8C6FE5}"/>
              </a:ext>
            </a:extLst>
          </p:cNvPr>
          <p:cNvPicPr>
            <a:picLocks noChangeAspect="1"/>
          </p:cNvPicPr>
          <p:nvPr userDrawn="1"/>
        </p:nvPicPr>
        <p:blipFill>
          <a:blip r:embed="rId2"/>
          <a:stretch>
            <a:fillRect/>
          </a:stretch>
        </p:blipFill>
        <p:spPr>
          <a:xfrm>
            <a:off x="885670" y="5398078"/>
            <a:ext cx="2605041" cy="1404581"/>
          </a:xfrm>
          <a:prstGeom prst="rect">
            <a:avLst/>
          </a:prstGeom>
        </p:spPr>
      </p:pic>
    </p:spTree>
    <p:extLst>
      <p:ext uri="{BB962C8B-B14F-4D97-AF65-F5344CB8AC3E}">
        <p14:creationId xmlns:p14="http://schemas.microsoft.com/office/powerpoint/2010/main" val="811002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Section Slide Nav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E54AE7-1C33-E352-50C6-DFB776BCF728}"/>
              </a:ext>
              <a:ext uri="{C183D7F6-B498-43B3-948B-1728B52AA6E4}">
                <adec:decorative xmlns:adec="http://schemas.microsoft.com/office/drawing/2017/decorative" val="1"/>
              </a:ext>
            </a:extLst>
          </p:cNvPr>
          <p:cNvSpPr/>
          <p:nvPr userDrawn="1"/>
        </p:nvSpPr>
        <p:spPr>
          <a:xfrm>
            <a:off x="0" y="0"/>
            <a:ext cx="10755084"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4608E508-E7DC-28F2-811D-7114AE817916}"/>
              </a:ext>
            </a:extLst>
          </p:cNvPr>
          <p:cNvSpPr>
            <a:spLocks noGrp="1"/>
          </p:cNvSpPr>
          <p:nvPr>
            <p:ph type="title" hasCustomPrompt="1"/>
          </p:nvPr>
        </p:nvSpPr>
        <p:spPr>
          <a:xfrm>
            <a:off x="831850" y="1327902"/>
            <a:ext cx="5913333" cy="1847377"/>
          </a:xfrm>
        </p:spPr>
        <p:txBody>
          <a:bodyPr anchor="b"/>
          <a:lstStyle>
            <a:lvl1pPr>
              <a:defRPr sz="6000" b="0" i="0">
                <a:solidFill>
                  <a:schemeClr val="bg1"/>
                </a:solidFill>
                <a:latin typeface="Franklin Gothic Medium" panose="020B0603020102020204" pitchFamily="34" charset="0"/>
              </a:defRPr>
            </a:lvl1pPr>
          </a:lstStyle>
          <a:p>
            <a:r>
              <a:rPr lang="en-US"/>
              <a:t>Questions?</a:t>
            </a:r>
          </a:p>
        </p:txBody>
      </p:sp>
      <p:sp>
        <p:nvSpPr>
          <p:cNvPr id="13" name="Rectangle 12">
            <a:extLst>
              <a:ext uri="{FF2B5EF4-FFF2-40B4-BE49-F238E27FC236}">
                <a16:creationId xmlns:a16="http://schemas.microsoft.com/office/drawing/2014/main" id="{ADAC3986-6D1D-1BFC-B81C-BB13E6B8CB34}"/>
              </a:ext>
              <a:ext uri="{C183D7F6-B498-43B3-948B-1728B52AA6E4}">
                <adec:decorative xmlns:adec="http://schemas.microsoft.com/office/drawing/2017/decorative" val="1"/>
              </a:ext>
            </a:extLst>
          </p:cNvPr>
          <p:cNvSpPr/>
          <p:nvPr userDrawn="1"/>
        </p:nvSpPr>
        <p:spPr>
          <a:xfrm>
            <a:off x="10755085" y="0"/>
            <a:ext cx="713433" cy="6858000"/>
          </a:xfrm>
          <a:prstGeom prst="rect">
            <a:avLst/>
          </a:prstGeom>
          <a:solidFill>
            <a:schemeClr val="tx2">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Rectangle 13">
            <a:extLst>
              <a:ext uri="{FF2B5EF4-FFF2-40B4-BE49-F238E27FC236}">
                <a16:creationId xmlns:a16="http://schemas.microsoft.com/office/drawing/2014/main" id="{1A203F12-ED93-78AA-EA37-CAC5D07DB911}"/>
              </a:ext>
              <a:ext uri="{C183D7F6-B498-43B3-948B-1728B52AA6E4}">
                <adec:decorative xmlns:adec="http://schemas.microsoft.com/office/drawing/2017/decorative" val="1"/>
              </a:ext>
            </a:extLst>
          </p:cNvPr>
          <p:cNvSpPr/>
          <p:nvPr userDrawn="1"/>
        </p:nvSpPr>
        <p:spPr>
          <a:xfrm>
            <a:off x="11468517" y="0"/>
            <a:ext cx="422032" cy="6858000"/>
          </a:xfrm>
          <a:prstGeom prst="rect">
            <a:avLst/>
          </a:prstGeom>
          <a:solidFill>
            <a:schemeClr val="tx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5" name="Rectangle 14">
            <a:extLst>
              <a:ext uri="{FF2B5EF4-FFF2-40B4-BE49-F238E27FC236}">
                <a16:creationId xmlns:a16="http://schemas.microsoft.com/office/drawing/2014/main" id="{E836F9A8-5D0B-A28B-64D4-AB6CE411AA9C}"/>
              </a:ext>
              <a:ext uri="{C183D7F6-B498-43B3-948B-1728B52AA6E4}">
                <adec:decorative xmlns:adec="http://schemas.microsoft.com/office/drawing/2017/decorative" val="1"/>
              </a:ext>
            </a:extLst>
          </p:cNvPr>
          <p:cNvSpPr/>
          <p:nvPr userDrawn="1"/>
        </p:nvSpPr>
        <p:spPr>
          <a:xfrm>
            <a:off x="11890549" y="0"/>
            <a:ext cx="301451" cy="6858000"/>
          </a:xfrm>
          <a:prstGeom prst="rect">
            <a:avLst/>
          </a:prstGeom>
          <a:solidFill>
            <a:schemeClr val="tx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cxnSp>
        <p:nvCxnSpPr>
          <p:cNvPr id="21" name="Straight Connector 20">
            <a:extLst>
              <a:ext uri="{FF2B5EF4-FFF2-40B4-BE49-F238E27FC236}">
                <a16:creationId xmlns:a16="http://schemas.microsoft.com/office/drawing/2014/main" id="{47F2D178-C034-AB22-4D9B-E45987184E1B}"/>
              </a:ext>
              <a:ext uri="{C183D7F6-B498-43B3-948B-1728B52AA6E4}">
                <adec:decorative xmlns:adec="http://schemas.microsoft.com/office/drawing/2017/decorative" val="1"/>
              </a:ext>
            </a:extLst>
          </p:cNvPr>
          <p:cNvCxnSpPr>
            <a:cxnSpLocks/>
          </p:cNvCxnSpPr>
          <p:nvPr userDrawn="1"/>
        </p:nvCxnSpPr>
        <p:spPr>
          <a:xfrm>
            <a:off x="860809" y="3468210"/>
            <a:ext cx="9724365"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3F8AED76-423E-27A6-807D-4C29E2D26B09}"/>
              </a:ext>
            </a:extLst>
          </p:cNvPr>
          <p:cNvPicPr>
            <a:picLocks noChangeAspect="1"/>
          </p:cNvPicPr>
          <p:nvPr userDrawn="1"/>
        </p:nvPicPr>
        <p:blipFill>
          <a:blip r:embed="rId2"/>
          <a:stretch>
            <a:fillRect/>
          </a:stretch>
        </p:blipFill>
        <p:spPr>
          <a:xfrm>
            <a:off x="4066185" y="5398078"/>
            <a:ext cx="2605041" cy="1404581"/>
          </a:xfrm>
          <a:prstGeom prst="rect">
            <a:avLst/>
          </a:prstGeom>
        </p:spPr>
      </p:pic>
      <p:pic>
        <p:nvPicPr>
          <p:cNvPr id="5" name="Picture 4">
            <a:extLst>
              <a:ext uri="{FF2B5EF4-FFF2-40B4-BE49-F238E27FC236}">
                <a16:creationId xmlns:a16="http://schemas.microsoft.com/office/drawing/2014/main" id="{72227886-807D-A517-F899-4707546C01F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860809" y="5558262"/>
            <a:ext cx="2632598" cy="670516"/>
          </a:xfrm>
          <a:prstGeom prst="rect">
            <a:avLst/>
          </a:prstGeom>
        </p:spPr>
      </p:pic>
    </p:spTree>
    <p:extLst>
      <p:ext uri="{BB962C8B-B14F-4D97-AF65-F5344CB8AC3E}">
        <p14:creationId xmlns:p14="http://schemas.microsoft.com/office/powerpoint/2010/main" val="2697893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 Container - Title and Bullets Full Widt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C87CF-2822-59E7-D5B0-34554418998C}"/>
              </a:ext>
            </a:extLst>
          </p:cNvPr>
          <p:cNvSpPr>
            <a:spLocks noGrp="1"/>
          </p:cNvSpPr>
          <p:nvPr>
            <p:ph type="title"/>
          </p:nvPr>
        </p:nvSpPr>
        <p:spPr>
          <a:xfrm>
            <a:off x="838200" y="604434"/>
            <a:ext cx="10515600" cy="705173"/>
          </a:xfrm>
        </p:spPr>
        <p:txBody>
          <a:bodyPr anchor="t" anchorCtr="0">
            <a:normAutofit/>
          </a:bodyPr>
          <a:lstStyle>
            <a:lvl1pPr>
              <a:defRPr lang="en-US" sz="4400" b="1" i="0" kern="1200" dirty="0">
                <a:solidFill>
                  <a:schemeClr val="tx2"/>
                </a:solidFill>
                <a:latin typeface="Franklin Gothic Demi" panose="020B0603020102020204" pitchFamily="34" charset="0"/>
                <a:ea typeface="+mj-ea"/>
                <a:cs typeface="+mj-cs"/>
              </a:defRPr>
            </a:lvl1pPr>
          </a:lstStyle>
          <a:p>
            <a:r>
              <a:rPr lang="en-US"/>
              <a:t>Click to edit Master title style</a:t>
            </a:r>
          </a:p>
        </p:txBody>
      </p:sp>
      <p:sp>
        <p:nvSpPr>
          <p:cNvPr id="6" name="Content Placeholder 2">
            <a:extLst>
              <a:ext uri="{FF2B5EF4-FFF2-40B4-BE49-F238E27FC236}">
                <a16:creationId xmlns:a16="http://schemas.microsoft.com/office/drawing/2014/main" id="{A7BDD5D3-CE19-0926-CAF9-272B6BD58427}"/>
              </a:ext>
            </a:extLst>
          </p:cNvPr>
          <p:cNvSpPr>
            <a:spLocks noGrp="1"/>
          </p:cNvSpPr>
          <p:nvPr>
            <p:ph idx="13" hasCustomPrompt="1"/>
          </p:nvPr>
        </p:nvSpPr>
        <p:spPr>
          <a:xfrm>
            <a:off x="838200" y="1523731"/>
            <a:ext cx="8910234" cy="4202893"/>
          </a:xfrm>
        </p:spPr>
        <p:txBody>
          <a:bodyPr tIns="0">
            <a:noAutofit/>
          </a:bodyPr>
          <a:lstStyle>
            <a:lvl1pPr marL="0" indent="0" algn="l" defTabSz="914400" rtl="0" eaLnBrk="1" latinLnBrk="0" hangingPunct="1">
              <a:lnSpc>
                <a:spcPct val="100000"/>
              </a:lnSpc>
              <a:spcBef>
                <a:spcPts val="1000"/>
              </a:spcBef>
              <a:spcAft>
                <a:spcPts val="600"/>
              </a:spcAft>
              <a:buClr>
                <a:schemeClr val="accent1"/>
              </a:buClr>
              <a:buSzPct val="100000"/>
              <a:buFont typeface="Arial" panose="020B0604020202020204" pitchFamily="34" charset="0"/>
              <a:buNone/>
              <a:tabLst/>
              <a:defRPr lang="en-US" sz="2800" b="1" kern="1200" dirty="0">
                <a:solidFill>
                  <a:schemeClr val="accent1"/>
                </a:solidFill>
                <a:latin typeface="Franklin Gothic Book" panose="020B0503020102020204" pitchFamily="34" charset="0"/>
                <a:ea typeface="+mn-ea"/>
                <a:cs typeface="+mn-cs"/>
              </a:defRPr>
            </a:lvl1pPr>
            <a:lvl2pPr marL="685800" indent="-228600">
              <a:lnSpc>
                <a:spcPct val="100000"/>
              </a:lnSpc>
              <a:spcAft>
                <a:spcPts val="600"/>
              </a:spcAft>
              <a:buClr>
                <a:schemeClr val="accent1"/>
              </a:buClr>
              <a:buFont typeface="Wingdings" panose="05000000000000000000" pitchFamily="2" charset="2"/>
              <a:buChar char="§"/>
              <a:defRPr lang="en-US" sz="2800" b="0" i="0" kern="1200" dirty="0">
                <a:solidFill>
                  <a:schemeClr val="tx1"/>
                </a:solidFill>
                <a:latin typeface="Franklin Gothic Book" panose="020B0503020102020204" pitchFamily="34" charset="0"/>
                <a:ea typeface="+mn-ea"/>
                <a:cs typeface="+mn-cs"/>
              </a:defRPr>
            </a:lvl2pPr>
            <a:lvl3pPr marL="1143000" indent="-228600">
              <a:lnSpc>
                <a:spcPct val="100000"/>
              </a:lnSpc>
              <a:spcAft>
                <a:spcPts val="600"/>
              </a:spcAft>
              <a:buClr>
                <a:schemeClr val="accent1"/>
              </a:buClr>
              <a:buFont typeface="Courier New" panose="02070309020205020404" pitchFamily="49" charset="0"/>
              <a:buChar char="o"/>
              <a:defRPr/>
            </a:lvl3pPr>
            <a:lvl4pPr marL="1600200" indent="-228600">
              <a:lnSpc>
                <a:spcPct val="100000"/>
              </a:lnSpc>
              <a:spcAft>
                <a:spcPts val="600"/>
              </a:spcAft>
              <a:buClr>
                <a:schemeClr val="accent1"/>
              </a:buClr>
              <a:buFont typeface="Courier New" panose="02070309020205020404" pitchFamily="49" charset="0"/>
              <a:buChar char="o"/>
              <a:defRPr/>
            </a:lvl4pPr>
            <a:lvl5pPr>
              <a:lnSpc>
                <a:spcPct val="100000"/>
              </a:lnSpc>
              <a:spcAft>
                <a:spcPts val="600"/>
              </a:spcAft>
              <a:buClr>
                <a:schemeClr val="accent1"/>
              </a:buClr>
              <a:defRPr/>
            </a:lvl5pPr>
          </a:lstStyle>
          <a:p>
            <a:pPr marL="0" marR="0" lvl="0" indent="0" algn="l" defTabSz="914400" rtl="0" eaLnBrk="1" fontAlgn="auto" latinLnBrk="0" hangingPunct="1">
              <a:lnSpc>
                <a:spcPct val="150000"/>
              </a:lnSpc>
              <a:spcBef>
                <a:spcPts val="1000"/>
              </a:spcBef>
              <a:spcAft>
                <a:spcPts val="0"/>
              </a:spcAft>
              <a:buClr>
                <a:schemeClr val="accent2"/>
              </a:buClr>
              <a:buSzPct val="115000"/>
              <a:buFont typeface="Wingdings" pitchFamily="2" charset="2"/>
              <a:buNone/>
              <a:tabLst/>
              <a:defRPr/>
            </a:pPr>
            <a:r>
              <a:rPr lang="en-US"/>
              <a:t>Single container slide</a:t>
            </a:r>
          </a:p>
          <a:p>
            <a:pPr lvl="1"/>
            <a:r>
              <a:rPr lang="en-US"/>
              <a:t>Click to add level 1 bullet</a:t>
            </a:r>
          </a:p>
          <a:p>
            <a:pPr lvl="2"/>
            <a:r>
              <a:rPr lang="en-US"/>
              <a:t>Click to add level 2 bullets </a:t>
            </a:r>
          </a:p>
        </p:txBody>
      </p:sp>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49519" y="6283085"/>
            <a:ext cx="1580732" cy="438390"/>
          </a:xfrm>
          <a:prstGeom prst="rect">
            <a:avLst/>
          </a:prstGeom>
        </p:spPr>
      </p:pic>
      <p:pic>
        <p:nvPicPr>
          <p:cNvPr id="3" name="Picture 2">
            <a:extLst>
              <a:ext uri="{FF2B5EF4-FFF2-40B4-BE49-F238E27FC236}">
                <a16:creationId xmlns:a16="http://schemas.microsoft.com/office/drawing/2014/main" id="{93A85B84-FA9A-440E-B3AA-3340B0BBBBE5}"/>
              </a:ext>
            </a:extLst>
          </p:cNvPr>
          <p:cNvPicPr>
            <a:picLocks noChangeAspect="1"/>
          </p:cNvPicPr>
          <p:nvPr userDrawn="1"/>
        </p:nvPicPr>
        <p:blipFill>
          <a:blip r:embed="rId3"/>
          <a:srcRect/>
          <a:stretch/>
        </p:blipFill>
        <p:spPr>
          <a:xfrm>
            <a:off x="2286783" y="6207982"/>
            <a:ext cx="1450332" cy="640079"/>
          </a:xfrm>
          <a:prstGeom prst="rect">
            <a:avLst/>
          </a:prstGeom>
        </p:spPr>
      </p:pic>
    </p:spTree>
    <p:extLst>
      <p:ext uri="{BB962C8B-B14F-4D97-AF65-F5344CB8AC3E}">
        <p14:creationId xmlns:p14="http://schemas.microsoft.com/office/powerpoint/2010/main" val="11104632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35FBBB-93E3-4463-A735-4908A5672418}" type="datetime1">
              <a:rPr lang="en-US"/>
              <a:pPr>
                <a:defRPr/>
              </a:pPr>
              <a:t>4/3/2026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3302BC5-986D-42D8-BF2F-B9D0692D83AF}" type="slidenum">
              <a:rPr lang="en-US" smtClean="0"/>
              <a:pPr>
                <a:defRPr/>
              </a:pPr>
              <a:t>‹#›</a:t>
            </a:fld>
            <a:endParaRPr lang="en-US"/>
          </a:p>
        </p:txBody>
      </p:sp>
      <p:sp>
        <p:nvSpPr>
          <p:cNvPr id="7" name="Title 1">
            <a:extLst>
              <a:ext uri="{FF2B5EF4-FFF2-40B4-BE49-F238E27FC236}">
                <a16:creationId xmlns:a16="http://schemas.microsoft.com/office/drawing/2014/main" id="{CA59ABB9-8F3F-454C-928B-7CDF9BEBC3D9}"/>
              </a:ext>
            </a:extLst>
          </p:cNvPr>
          <p:cNvSpPr>
            <a:spLocks noGrp="1"/>
          </p:cNvSpPr>
          <p:nvPr>
            <p:ph type="title"/>
          </p:nvPr>
        </p:nvSpPr>
        <p:spPr>
          <a:xfrm>
            <a:off x="609600" y="304801"/>
            <a:ext cx="8737600" cy="715963"/>
          </a:xfrm>
        </p:spPr>
        <p:txBody>
          <a:bodyPr/>
          <a:lstStyle>
            <a:lvl1pPr>
              <a:defRPr sz="360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248245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609600" y="1600201"/>
            <a:ext cx="10972800" cy="4525963"/>
          </a:xfrm>
        </p:spPr>
        <p:txBody>
          <a:bodyPr/>
          <a:lstStyle>
            <a:lvl1pPr>
              <a:defRPr>
                <a:latin typeface="Arial" panose="020B0604020202020204" pitchFamily="34" charset="0"/>
                <a:cs typeface="Arial" panose="020B0604020202020204" pitchFamily="34" charset="0"/>
              </a:defRPr>
            </a:lvl1pPr>
          </a:lstStyle>
          <a:p>
            <a:pPr lvl="0"/>
            <a:r>
              <a:rPr lang="en-US" noProof="0"/>
              <a:t>Click icon to add table</a:t>
            </a:r>
          </a:p>
        </p:txBody>
      </p:sp>
      <p:sp>
        <p:nvSpPr>
          <p:cNvPr id="4" name="Date Placeholder 3"/>
          <p:cNvSpPr>
            <a:spLocks noGrp="1"/>
          </p:cNvSpPr>
          <p:nvPr>
            <p:ph type="dt" sz="half" idx="10"/>
          </p:nvPr>
        </p:nvSpPr>
        <p:spPr/>
        <p:txBody>
          <a:bodyPr/>
          <a:lstStyle>
            <a:lvl1pPr>
              <a:defRPr/>
            </a:lvl1pPr>
          </a:lstStyle>
          <a:p>
            <a:pPr>
              <a:defRPr/>
            </a:pPr>
            <a:fld id="{A8CE7C1D-8745-41AB-AA74-69321E617945}" type="datetime1">
              <a:rPr lang="en-US"/>
              <a:pPr>
                <a:defRPr/>
              </a:pPr>
              <a:t>4/3/2026</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Updated 7/16/12</a:t>
            </a:r>
          </a:p>
        </p:txBody>
      </p:sp>
      <p:sp>
        <p:nvSpPr>
          <p:cNvPr id="6" name="Slide Number Placeholder 5"/>
          <p:cNvSpPr>
            <a:spLocks noGrp="1"/>
          </p:cNvSpPr>
          <p:nvPr>
            <p:ph type="sldNum" sz="quarter" idx="12"/>
          </p:nvPr>
        </p:nvSpPr>
        <p:spPr/>
        <p:txBody>
          <a:bodyPr/>
          <a:lstStyle>
            <a:lvl1pPr>
              <a:defRPr/>
            </a:lvl1pPr>
          </a:lstStyle>
          <a:p>
            <a:pPr>
              <a:defRPr/>
            </a:pPr>
            <a:fld id="{B543FC28-71BB-4923-9EC4-7D01669BF51C}" type="slidenum">
              <a:rPr lang="en-US" smtClean="0"/>
              <a:pPr>
                <a:defRPr/>
              </a:pPr>
              <a:t>‹#›</a:t>
            </a:fld>
            <a:endParaRPr lang="en-US"/>
          </a:p>
        </p:txBody>
      </p:sp>
      <p:sp>
        <p:nvSpPr>
          <p:cNvPr id="7" name="Title 1">
            <a:extLst>
              <a:ext uri="{FF2B5EF4-FFF2-40B4-BE49-F238E27FC236}">
                <a16:creationId xmlns:a16="http://schemas.microsoft.com/office/drawing/2014/main" id="{4D4203C3-4299-47CD-9DFD-FDC2CC80C8BF}"/>
              </a:ext>
            </a:extLst>
          </p:cNvPr>
          <p:cNvSpPr>
            <a:spLocks noGrp="1"/>
          </p:cNvSpPr>
          <p:nvPr>
            <p:ph type="title"/>
          </p:nvPr>
        </p:nvSpPr>
        <p:spPr>
          <a:xfrm>
            <a:off x="609600" y="304801"/>
            <a:ext cx="8737600" cy="715963"/>
          </a:xfrm>
        </p:spPr>
        <p:txBody>
          <a:bodyPr/>
          <a:lstStyle>
            <a:lvl1pPr>
              <a:defRPr sz="360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673882080"/>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logos">
    <p:spTree>
      <p:nvGrpSpPr>
        <p:cNvPr id="1" name=""/>
        <p:cNvGrpSpPr/>
        <p:nvPr/>
      </p:nvGrpSpPr>
      <p:grpSpPr>
        <a:xfrm>
          <a:off x="0" y="0"/>
          <a:ext cx="0" cy="0"/>
          <a:chOff x="0" y="0"/>
          <a:chExt cx="0" cy="0"/>
        </a:xfrm>
      </p:grpSpPr>
      <p:sp>
        <p:nvSpPr>
          <p:cNvPr id="2" name="Title 1"/>
          <p:cNvSpPr>
            <a:spLocks noGrp="1"/>
          </p:cNvSpPr>
          <p:nvPr>
            <p:ph type="title"/>
          </p:nvPr>
        </p:nvSpPr>
        <p:spPr>
          <a:xfrm>
            <a:off x="609599" y="128588"/>
            <a:ext cx="10972799" cy="1014412"/>
          </a:xfrm>
        </p:spPr>
        <p:txBody>
          <a:bodyPr/>
          <a:lstStyle>
            <a:lvl1pPr>
              <a:defRPr sz="2800"/>
            </a:lvl1pPr>
          </a:lstStyle>
          <a:p>
            <a:r>
              <a:rPr lang="en-US"/>
              <a:t>Click to edit Master title style</a:t>
            </a:r>
          </a:p>
        </p:txBody>
      </p:sp>
      <p:sp>
        <p:nvSpPr>
          <p:cNvPr id="3" name="Content Placeholder 2"/>
          <p:cNvSpPr>
            <a:spLocks noGrp="1" noChangeArrowheads="1"/>
          </p:cNvSpPr>
          <p:nvPr>
            <p:ph idx="1"/>
          </p:nvPr>
        </p:nvSpPr>
        <p:spPr bwMode="auto">
          <a:xfrm>
            <a:off x="609600" y="1598613"/>
            <a:ext cx="10972800" cy="44805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marL="0" marR="0" indent="0" algn="l" defTabSz="914400" rtl="0" eaLnBrk="0" fontAlgn="base" latinLnBrk="0" hangingPunct="0">
              <a:lnSpc>
                <a:spcPct val="100000"/>
              </a:lnSpc>
              <a:spcBef>
                <a:spcPts val="800"/>
              </a:spcBef>
              <a:spcAft>
                <a:spcPct val="0"/>
              </a:spcAft>
              <a:buClr>
                <a:srgbClr val="5C5A5A"/>
              </a:buClr>
              <a:buSzPct val="100000"/>
              <a:buFontTx/>
              <a:buNone/>
              <a:tabLst/>
              <a:defRPr/>
            </a:lvl1pPr>
          </a:lstStyle>
          <a:p>
            <a:pPr lvl="0"/>
            <a:r>
              <a:rPr lang="en-US" noProof="0"/>
              <a:t>Click to edit Master text styles</a:t>
            </a:r>
          </a:p>
        </p:txBody>
      </p:sp>
      <p:sp>
        <p:nvSpPr>
          <p:cNvPr id="5" name="Slide Number Placeholder 4"/>
          <p:cNvSpPr>
            <a:spLocks noGrp="1"/>
          </p:cNvSpPr>
          <p:nvPr>
            <p:ph type="sldNum" sz="quarter" idx="10"/>
          </p:nvPr>
        </p:nvSpPr>
        <p:spPr/>
        <p:txBody>
          <a:bodyPr/>
          <a:lstStyle/>
          <a:p>
            <a:fld id="{254B5E65-296D-440E-9811-9528B653460B}" type="slidenum">
              <a:rPr lang="en-US" smtClean="0"/>
              <a:pPr/>
              <a:t>‹#›</a:t>
            </a:fld>
            <a:endParaRPr lang="en-US"/>
          </a:p>
        </p:txBody>
      </p:sp>
      <p:pic>
        <p:nvPicPr>
          <p:cNvPr id="6" name="Picture 5">
            <a:extLst>
              <a:ext uri="{FF2B5EF4-FFF2-40B4-BE49-F238E27FC236}">
                <a16:creationId xmlns:a16="http://schemas.microsoft.com/office/drawing/2014/main" id="{93A85B84-FA9A-440E-B3AA-3340B0BBBBE5}"/>
              </a:ext>
            </a:extLst>
          </p:cNvPr>
          <p:cNvPicPr>
            <a:picLocks noChangeAspect="1"/>
          </p:cNvPicPr>
          <p:nvPr userDrawn="1"/>
        </p:nvPicPr>
        <p:blipFill>
          <a:blip r:embed="rId2"/>
          <a:srcRect/>
          <a:stretch/>
        </p:blipFill>
        <p:spPr>
          <a:xfrm>
            <a:off x="9863215" y="6217921"/>
            <a:ext cx="1379304" cy="516255"/>
          </a:xfrm>
          <a:prstGeom prst="rect">
            <a:avLst/>
          </a:prstGeom>
        </p:spPr>
      </p:pic>
      <p:sp>
        <p:nvSpPr>
          <p:cNvPr id="4" name="Rectangle 3">
            <a:extLst>
              <a:ext uri="{FF2B5EF4-FFF2-40B4-BE49-F238E27FC236}">
                <a16:creationId xmlns:a16="http://schemas.microsoft.com/office/drawing/2014/main" id="{2433D534-862A-4B7B-8112-6574AD81164A}"/>
              </a:ext>
            </a:extLst>
          </p:cNvPr>
          <p:cNvSpPr/>
          <p:nvPr userDrawn="1"/>
        </p:nvSpPr>
        <p:spPr bwMode="auto">
          <a:xfrm>
            <a:off x="609601" y="0"/>
            <a:ext cx="1806633" cy="288788"/>
          </a:xfrm>
          <a:prstGeom prst="rect">
            <a:avLst/>
          </a:prstGeom>
          <a:solidFill>
            <a:srgbClr val="E0ECF2"/>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9" name="Picture 8" descr="Massachusetts health Connector">
            <a:extLst>
              <a:ext uri="{FF2B5EF4-FFF2-40B4-BE49-F238E27FC236}">
                <a16:creationId xmlns:a16="http://schemas.microsoft.com/office/drawing/2014/main" id="{14D0E134-C01E-42DE-860C-534023F61FD5}"/>
              </a:ext>
            </a:extLst>
          </p:cNvPr>
          <p:cNvPicPr>
            <a:picLocks noChangeAspect="1"/>
          </p:cNvPicPr>
          <p:nvPr userDrawn="1"/>
        </p:nvPicPr>
        <p:blipFill>
          <a:blip r:embed="rId3"/>
          <a:stretch>
            <a:fillRect/>
          </a:stretch>
        </p:blipFill>
        <p:spPr>
          <a:xfrm>
            <a:off x="517221" y="6159731"/>
            <a:ext cx="1974457" cy="646634"/>
          </a:xfrm>
          <a:prstGeom prst="rect">
            <a:avLst/>
          </a:prstGeom>
        </p:spPr>
      </p:pic>
    </p:spTree>
    <p:extLst>
      <p:ext uri="{BB962C8B-B14F-4D97-AF65-F5344CB8AC3E}">
        <p14:creationId xmlns:p14="http://schemas.microsoft.com/office/powerpoint/2010/main" val="333220952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ingle Container - Title and Bullets Full Widt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C87CF-2822-59E7-D5B0-34554418998C}"/>
              </a:ext>
            </a:extLst>
          </p:cNvPr>
          <p:cNvSpPr>
            <a:spLocks noGrp="1"/>
          </p:cNvSpPr>
          <p:nvPr>
            <p:ph type="title"/>
          </p:nvPr>
        </p:nvSpPr>
        <p:spPr>
          <a:xfrm>
            <a:off x="838200" y="604434"/>
            <a:ext cx="10515600" cy="705173"/>
          </a:xfrm>
        </p:spPr>
        <p:txBody>
          <a:bodyPr anchor="t" anchorCtr="0">
            <a:normAutofit/>
          </a:bodyPr>
          <a:lstStyle>
            <a:lvl1pPr>
              <a:defRPr lang="en-US" sz="4400" b="1" i="0" kern="1200" dirty="0">
                <a:solidFill>
                  <a:schemeClr val="tx2"/>
                </a:solidFill>
                <a:latin typeface="Franklin Gothic Demi" panose="020B0603020102020204" pitchFamily="34" charset="0"/>
                <a:ea typeface="+mj-ea"/>
                <a:cs typeface="+mj-cs"/>
              </a:defRPr>
            </a:lvl1pPr>
          </a:lstStyle>
          <a:p>
            <a:r>
              <a:rPr lang="en-US"/>
              <a:t>Click to edit Master title style</a:t>
            </a:r>
          </a:p>
        </p:txBody>
      </p:sp>
      <p:sp>
        <p:nvSpPr>
          <p:cNvPr id="6" name="Content Placeholder 2">
            <a:extLst>
              <a:ext uri="{FF2B5EF4-FFF2-40B4-BE49-F238E27FC236}">
                <a16:creationId xmlns:a16="http://schemas.microsoft.com/office/drawing/2014/main" id="{A7BDD5D3-CE19-0926-CAF9-272B6BD58427}"/>
              </a:ext>
            </a:extLst>
          </p:cNvPr>
          <p:cNvSpPr>
            <a:spLocks noGrp="1"/>
          </p:cNvSpPr>
          <p:nvPr>
            <p:ph idx="13" hasCustomPrompt="1"/>
          </p:nvPr>
        </p:nvSpPr>
        <p:spPr>
          <a:xfrm>
            <a:off x="838200" y="1523731"/>
            <a:ext cx="8910234" cy="4202893"/>
          </a:xfrm>
        </p:spPr>
        <p:txBody>
          <a:bodyPr tIns="0">
            <a:noAutofit/>
          </a:bodyPr>
          <a:lstStyle>
            <a:lvl1pPr marL="0" indent="0" algn="l" defTabSz="914400" rtl="0" eaLnBrk="1" latinLnBrk="0" hangingPunct="1">
              <a:lnSpc>
                <a:spcPct val="100000"/>
              </a:lnSpc>
              <a:spcBef>
                <a:spcPts val="1000"/>
              </a:spcBef>
              <a:spcAft>
                <a:spcPts val="600"/>
              </a:spcAft>
              <a:buClr>
                <a:schemeClr val="accent1"/>
              </a:buClr>
              <a:buSzPct val="100000"/>
              <a:buFont typeface="Arial" panose="020B0604020202020204" pitchFamily="34" charset="0"/>
              <a:buNone/>
              <a:tabLst/>
              <a:defRPr lang="en-US" sz="2800" b="1" kern="1200" dirty="0">
                <a:solidFill>
                  <a:schemeClr val="accent1"/>
                </a:solidFill>
                <a:latin typeface="Franklin Gothic Book" panose="020B0503020102020204" pitchFamily="34" charset="0"/>
                <a:ea typeface="+mn-ea"/>
                <a:cs typeface="+mn-cs"/>
              </a:defRPr>
            </a:lvl1pPr>
            <a:lvl2pPr marL="685800" indent="-228600">
              <a:lnSpc>
                <a:spcPct val="100000"/>
              </a:lnSpc>
              <a:spcAft>
                <a:spcPts val="600"/>
              </a:spcAft>
              <a:buClr>
                <a:schemeClr val="accent1"/>
              </a:buClr>
              <a:buFont typeface="Wingdings" panose="05000000000000000000" pitchFamily="2" charset="2"/>
              <a:buChar char="§"/>
              <a:defRPr lang="en-US" sz="2800" b="0" i="0" kern="1200" dirty="0">
                <a:solidFill>
                  <a:schemeClr val="tx1"/>
                </a:solidFill>
                <a:latin typeface="Franklin Gothic Book" panose="020B0503020102020204" pitchFamily="34" charset="0"/>
                <a:ea typeface="+mn-ea"/>
                <a:cs typeface="+mn-cs"/>
              </a:defRPr>
            </a:lvl2pPr>
            <a:lvl3pPr marL="1143000" indent="-228600">
              <a:lnSpc>
                <a:spcPct val="100000"/>
              </a:lnSpc>
              <a:spcAft>
                <a:spcPts val="600"/>
              </a:spcAft>
              <a:buClr>
                <a:schemeClr val="accent1"/>
              </a:buClr>
              <a:buFont typeface="Courier New" panose="02070309020205020404" pitchFamily="49" charset="0"/>
              <a:buChar char="o"/>
              <a:defRPr/>
            </a:lvl3pPr>
            <a:lvl4pPr marL="1600200" indent="-228600">
              <a:lnSpc>
                <a:spcPct val="100000"/>
              </a:lnSpc>
              <a:spcAft>
                <a:spcPts val="600"/>
              </a:spcAft>
              <a:buClr>
                <a:schemeClr val="accent1"/>
              </a:buClr>
              <a:buFont typeface="Courier New" panose="02070309020205020404" pitchFamily="49" charset="0"/>
              <a:buChar char="o"/>
              <a:defRPr/>
            </a:lvl4pPr>
            <a:lvl5pPr>
              <a:lnSpc>
                <a:spcPct val="100000"/>
              </a:lnSpc>
              <a:spcAft>
                <a:spcPts val="600"/>
              </a:spcAft>
              <a:buClr>
                <a:schemeClr val="accent1"/>
              </a:buClr>
              <a:defRPr/>
            </a:lvl5pPr>
          </a:lstStyle>
          <a:p>
            <a:pPr marL="0" marR="0" lvl="0" indent="0" algn="l" defTabSz="914400" rtl="0" eaLnBrk="1" fontAlgn="auto" latinLnBrk="0" hangingPunct="1">
              <a:lnSpc>
                <a:spcPct val="150000"/>
              </a:lnSpc>
              <a:spcBef>
                <a:spcPts val="1000"/>
              </a:spcBef>
              <a:spcAft>
                <a:spcPts val="0"/>
              </a:spcAft>
              <a:buClr>
                <a:schemeClr val="accent2"/>
              </a:buClr>
              <a:buSzPct val="115000"/>
              <a:buFont typeface="Wingdings" pitchFamily="2" charset="2"/>
              <a:buNone/>
              <a:tabLst/>
              <a:defRPr/>
            </a:pPr>
            <a:r>
              <a:rPr lang="en-US"/>
              <a:t>Single container slide</a:t>
            </a:r>
          </a:p>
          <a:p>
            <a:pPr lvl="1"/>
            <a:r>
              <a:rPr lang="en-US"/>
              <a:t>Click to add level 1 bullet</a:t>
            </a:r>
          </a:p>
          <a:p>
            <a:pPr lvl="2"/>
            <a:r>
              <a:rPr lang="en-US"/>
              <a:t>Click to add level 2 bullets </a:t>
            </a:r>
          </a:p>
        </p:txBody>
      </p:sp>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49519" y="6283085"/>
            <a:ext cx="1580732" cy="438390"/>
          </a:xfrm>
          <a:prstGeom prst="rect">
            <a:avLst/>
          </a:prstGeom>
        </p:spPr>
      </p:pic>
    </p:spTree>
    <p:extLst>
      <p:ext uri="{BB962C8B-B14F-4D97-AF65-F5344CB8AC3E}">
        <p14:creationId xmlns:p14="http://schemas.microsoft.com/office/powerpoint/2010/main" val="38767385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Single Container - Title and Bullets Full Widt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C87CF-2822-59E7-D5B0-34554418998C}"/>
              </a:ext>
            </a:extLst>
          </p:cNvPr>
          <p:cNvSpPr>
            <a:spLocks noGrp="1"/>
          </p:cNvSpPr>
          <p:nvPr>
            <p:ph type="title"/>
          </p:nvPr>
        </p:nvSpPr>
        <p:spPr>
          <a:xfrm>
            <a:off x="838200" y="604434"/>
            <a:ext cx="10515600" cy="705173"/>
          </a:xfrm>
        </p:spPr>
        <p:txBody>
          <a:bodyPr anchor="t" anchorCtr="0">
            <a:normAutofit/>
          </a:bodyPr>
          <a:lstStyle>
            <a:lvl1pPr>
              <a:defRPr lang="en-US" sz="4400" b="1" i="0" kern="1200" dirty="0">
                <a:solidFill>
                  <a:schemeClr val="tx2"/>
                </a:solidFill>
                <a:latin typeface="Franklin Gothic Demi" panose="020B0603020102020204" pitchFamily="34" charset="0"/>
                <a:ea typeface="+mj-ea"/>
                <a:cs typeface="+mj-cs"/>
              </a:defRPr>
            </a:lvl1pPr>
          </a:lstStyle>
          <a:p>
            <a:r>
              <a:rPr lang="en-US"/>
              <a:t>Click to edit Master title style</a:t>
            </a:r>
          </a:p>
        </p:txBody>
      </p:sp>
      <p:sp>
        <p:nvSpPr>
          <p:cNvPr id="6" name="Content Placeholder 2">
            <a:extLst>
              <a:ext uri="{FF2B5EF4-FFF2-40B4-BE49-F238E27FC236}">
                <a16:creationId xmlns:a16="http://schemas.microsoft.com/office/drawing/2014/main" id="{A7BDD5D3-CE19-0926-CAF9-272B6BD58427}"/>
              </a:ext>
            </a:extLst>
          </p:cNvPr>
          <p:cNvSpPr>
            <a:spLocks noGrp="1"/>
          </p:cNvSpPr>
          <p:nvPr>
            <p:ph idx="13" hasCustomPrompt="1"/>
          </p:nvPr>
        </p:nvSpPr>
        <p:spPr>
          <a:xfrm>
            <a:off x="838200" y="1523731"/>
            <a:ext cx="8910234" cy="4202893"/>
          </a:xfrm>
        </p:spPr>
        <p:txBody>
          <a:bodyPr tIns="0">
            <a:noAutofit/>
          </a:bodyPr>
          <a:lstStyle>
            <a:lvl1pPr marL="0" indent="0" algn="l" defTabSz="914400" rtl="0" eaLnBrk="1" latinLnBrk="0" hangingPunct="1">
              <a:lnSpc>
                <a:spcPct val="100000"/>
              </a:lnSpc>
              <a:spcBef>
                <a:spcPts val="1000"/>
              </a:spcBef>
              <a:spcAft>
                <a:spcPts val="600"/>
              </a:spcAft>
              <a:buClr>
                <a:schemeClr val="accent1"/>
              </a:buClr>
              <a:buSzPct val="100000"/>
              <a:buFont typeface="Arial" panose="020B0604020202020204" pitchFamily="34" charset="0"/>
              <a:buNone/>
              <a:tabLst/>
              <a:defRPr lang="en-US" sz="2800" b="1" kern="1200" dirty="0">
                <a:solidFill>
                  <a:schemeClr val="accent1"/>
                </a:solidFill>
                <a:latin typeface="Franklin Gothic Book" panose="020B0503020102020204" pitchFamily="34" charset="0"/>
                <a:ea typeface="+mn-ea"/>
                <a:cs typeface="+mn-cs"/>
              </a:defRPr>
            </a:lvl1pPr>
            <a:lvl2pPr marL="685800" indent="-228600">
              <a:lnSpc>
                <a:spcPct val="100000"/>
              </a:lnSpc>
              <a:spcAft>
                <a:spcPts val="600"/>
              </a:spcAft>
              <a:buClr>
                <a:schemeClr val="accent1"/>
              </a:buClr>
              <a:buFont typeface="Wingdings" panose="05000000000000000000" pitchFamily="2" charset="2"/>
              <a:buChar char="§"/>
              <a:defRPr lang="en-US" sz="2800" b="0" i="0" kern="1200" dirty="0">
                <a:solidFill>
                  <a:schemeClr val="tx1"/>
                </a:solidFill>
                <a:latin typeface="Franklin Gothic Book" panose="020B0503020102020204" pitchFamily="34" charset="0"/>
                <a:ea typeface="+mn-ea"/>
                <a:cs typeface="+mn-cs"/>
              </a:defRPr>
            </a:lvl2pPr>
            <a:lvl3pPr marL="1143000" indent="-228600">
              <a:lnSpc>
                <a:spcPct val="100000"/>
              </a:lnSpc>
              <a:spcAft>
                <a:spcPts val="600"/>
              </a:spcAft>
              <a:buClr>
                <a:schemeClr val="accent1"/>
              </a:buClr>
              <a:buFont typeface="Courier New" panose="02070309020205020404" pitchFamily="49" charset="0"/>
              <a:buChar char="o"/>
              <a:defRPr/>
            </a:lvl3pPr>
            <a:lvl4pPr marL="1600200" indent="-228600">
              <a:lnSpc>
                <a:spcPct val="100000"/>
              </a:lnSpc>
              <a:spcAft>
                <a:spcPts val="600"/>
              </a:spcAft>
              <a:buClr>
                <a:schemeClr val="accent1"/>
              </a:buClr>
              <a:buFont typeface="Courier New" panose="02070309020205020404" pitchFamily="49" charset="0"/>
              <a:buChar char="o"/>
              <a:defRPr/>
            </a:lvl4pPr>
            <a:lvl5pPr>
              <a:lnSpc>
                <a:spcPct val="100000"/>
              </a:lnSpc>
              <a:spcAft>
                <a:spcPts val="600"/>
              </a:spcAft>
              <a:buClr>
                <a:schemeClr val="accent1"/>
              </a:buClr>
              <a:defRPr/>
            </a:lvl5pPr>
          </a:lstStyle>
          <a:p>
            <a:pPr marL="0" marR="0" lvl="0" indent="0" algn="l" defTabSz="914400" rtl="0" eaLnBrk="1" fontAlgn="auto" latinLnBrk="0" hangingPunct="1">
              <a:lnSpc>
                <a:spcPct val="150000"/>
              </a:lnSpc>
              <a:spcBef>
                <a:spcPts val="1000"/>
              </a:spcBef>
              <a:spcAft>
                <a:spcPts val="0"/>
              </a:spcAft>
              <a:buClr>
                <a:schemeClr val="accent2"/>
              </a:buClr>
              <a:buSzPct val="115000"/>
              <a:buFont typeface="Wingdings" pitchFamily="2" charset="2"/>
              <a:buNone/>
              <a:tabLst/>
              <a:defRPr/>
            </a:pPr>
            <a:r>
              <a:rPr lang="en-US"/>
              <a:t>Single container slide</a:t>
            </a:r>
          </a:p>
          <a:p>
            <a:pPr lvl="1"/>
            <a:r>
              <a:rPr lang="en-US"/>
              <a:t>Click to add level 1 bullet</a:t>
            </a:r>
          </a:p>
          <a:p>
            <a:pPr lvl="2"/>
            <a:r>
              <a:rPr lang="en-US"/>
              <a:t>Click to add level 2 bullets </a:t>
            </a:r>
          </a:p>
        </p:txBody>
      </p:sp>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3" name="Picture 2">
            <a:extLst>
              <a:ext uri="{FF2B5EF4-FFF2-40B4-BE49-F238E27FC236}">
                <a16:creationId xmlns:a16="http://schemas.microsoft.com/office/drawing/2014/main" id="{7CADC144-B312-218E-7562-F13A2390AF4D}"/>
              </a:ext>
            </a:extLst>
          </p:cNvPr>
          <p:cNvPicPr>
            <a:picLocks noChangeAspect="1"/>
          </p:cNvPicPr>
          <p:nvPr userDrawn="1"/>
        </p:nvPicPr>
        <p:blipFill>
          <a:blip r:embed="rId2"/>
          <a:srcRect/>
          <a:stretch/>
        </p:blipFill>
        <p:spPr>
          <a:xfrm>
            <a:off x="855547" y="6207982"/>
            <a:ext cx="1450332" cy="640079"/>
          </a:xfrm>
          <a:prstGeom prst="rect">
            <a:avLst/>
          </a:prstGeom>
        </p:spPr>
      </p:pic>
    </p:spTree>
    <p:extLst>
      <p:ext uri="{BB962C8B-B14F-4D97-AF65-F5344CB8AC3E}">
        <p14:creationId xmlns:p14="http://schemas.microsoft.com/office/powerpoint/2010/main" val="19832739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Bullets Full Widt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C87CF-2822-59E7-D5B0-34554418998C}"/>
              </a:ext>
            </a:extLst>
          </p:cNvPr>
          <p:cNvSpPr>
            <a:spLocks noGrp="1"/>
          </p:cNvSpPr>
          <p:nvPr>
            <p:ph type="title"/>
          </p:nvPr>
        </p:nvSpPr>
        <p:spPr>
          <a:xfrm>
            <a:off x="838200" y="604434"/>
            <a:ext cx="10515600" cy="705173"/>
          </a:xfrm>
        </p:spPr>
        <p:txBody>
          <a:bodyPr anchor="t" anchorCtr="0"/>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6BD9B4B-87B5-54A1-ED8B-C2C524DF212A}"/>
              </a:ext>
            </a:extLst>
          </p:cNvPr>
          <p:cNvSpPr>
            <a:spLocks noGrp="1"/>
          </p:cNvSpPr>
          <p:nvPr>
            <p:ph idx="1"/>
          </p:nvPr>
        </p:nvSpPr>
        <p:spPr>
          <a:xfrm>
            <a:off x="838200" y="1523731"/>
            <a:ext cx="8600268" cy="4202893"/>
          </a:xfrm>
        </p:spPr>
        <p:txBody>
          <a:bodyPr>
            <a:noAutofit/>
          </a:bodyPr>
          <a:lstStyle>
            <a:lvl1pPr>
              <a:lnSpc>
                <a:spcPct val="100000"/>
              </a:lnSpc>
              <a:spcAft>
                <a:spcPts val="600"/>
              </a:spcAft>
              <a:buClr>
                <a:schemeClr val="accent1"/>
              </a:buClr>
              <a:defRPr sz="2800"/>
            </a:lvl1pPr>
            <a:lvl2pPr marL="685800" indent="-228600">
              <a:lnSpc>
                <a:spcPct val="100000"/>
              </a:lnSpc>
              <a:spcAft>
                <a:spcPts val="600"/>
              </a:spcAft>
              <a:buClr>
                <a:schemeClr val="accent1"/>
              </a:buClr>
              <a:buFont typeface="Courier New" panose="02070309020205020404" pitchFamily="49" charset="0"/>
              <a:buChar char="o"/>
              <a:defRPr sz="2800"/>
            </a:lvl2pPr>
            <a:lvl3pPr marL="1143000" indent="-228600">
              <a:lnSpc>
                <a:spcPct val="100000"/>
              </a:lnSpc>
              <a:spcAft>
                <a:spcPts val="600"/>
              </a:spcAft>
              <a:buClr>
                <a:schemeClr val="accent1"/>
              </a:buClr>
              <a:buFont typeface="Wingdings" pitchFamily="2" charset="2"/>
              <a:buChar char="§"/>
              <a:defRPr sz="2800"/>
            </a:lvl3pPr>
            <a:lvl4pPr marL="1600200" indent="-228600">
              <a:lnSpc>
                <a:spcPct val="100000"/>
              </a:lnSpc>
              <a:spcAft>
                <a:spcPts val="600"/>
              </a:spcAft>
              <a:buClr>
                <a:schemeClr val="accent1"/>
              </a:buClr>
              <a:buFont typeface="Courier New" panose="02070309020205020404" pitchFamily="49" charset="0"/>
              <a:buChar char="o"/>
              <a:defRPr sz="2800"/>
            </a:lvl4pPr>
            <a:lvl5pPr>
              <a:lnSpc>
                <a:spcPct val="100000"/>
              </a:lnSpc>
              <a:spcAft>
                <a:spcPts val="600"/>
              </a:spcAft>
              <a:buClr>
                <a:schemeClr val="accent1"/>
              </a:buCl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49519" y="6283085"/>
            <a:ext cx="1580732" cy="438390"/>
          </a:xfrm>
          <a:prstGeom prst="rect">
            <a:avLst/>
          </a:prstGeom>
        </p:spPr>
      </p:pic>
    </p:spTree>
    <p:extLst>
      <p:ext uri="{BB962C8B-B14F-4D97-AF65-F5344CB8AC3E}">
        <p14:creationId xmlns:p14="http://schemas.microsoft.com/office/powerpoint/2010/main" val="4028404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Double Container_Title and Content with Imag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D60852-00E9-3F20-EC61-6EEA0C2E6920}"/>
              </a:ext>
            </a:extLst>
          </p:cNvPr>
          <p:cNvSpPr>
            <a:spLocks noGrp="1"/>
          </p:cNvSpPr>
          <p:nvPr>
            <p:ph type="title"/>
          </p:nvPr>
        </p:nvSpPr>
        <p:spPr>
          <a:xfrm>
            <a:off x="838200" y="604434"/>
            <a:ext cx="10515600" cy="705173"/>
          </a:xfrm>
        </p:spPr>
        <p:txBody>
          <a:bodyPr anchor="t" anchorCtr="0"/>
          <a:lstStyle>
            <a:lvl1pPr>
              <a:defRPr>
                <a:solidFill>
                  <a:schemeClr val="tx2"/>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D89DD478-0DE6-A2D3-66D5-8EE68B3A2A06}"/>
              </a:ext>
            </a:extLst>
          </p:cNvPr>
          <p:cNvSpPr>
            <a:spLocks noGrp="1"/>
          </p:cNvSpPr>
          <p:nvPr>
            <p:ph idx="1"/>
          </p:nvPr>
        </p:nvSpPr>
        <p:spPr>
          <a:xfrm>
            <a:off x="838200" y="1523731"/>
            <a:ext cx="5257800" cy="4202893"/>
          </a:xfrm>
        </p:spPr>
        <p:txBody>
          <a:bodyPr>
            <a:noAutofit/>
          </a:bodyPr>
          <a:lstStyle>
            <a:lvl1pPr marL="0" indent="0">
              <a:lnSpc>
                <a:spcPct val="100000"/>
              </a:lnSpc>
              <a:spcAft>
                <a:spcPts val="600"/>
              </a:spcAft>
              <a:buClr>
                <a:schemeClr val="accent1"/>
              </a:buClr>
              <a:buNone/>
              <a:defRPr/>
            </a:lvl1pPr>
            <a:lvl2pPr marL="457200" indent="0">
              <a:lnSpc>
                <a:spcPct val="100000"/>
              </a:lnSpc>
              <a:spcAft>
                <a:spcPts val="600"/>
              </a:spcAft>
              <a:buClr>
                <a:schemeClr val="accent1"/>
              </a:buClr>
              <a:buFont typeface="Courier New" panose="02070309020205020404" pitchFamily="49" charset="0"/>
              <a:buNone/>
              <a:defRPr/>
            </a:lvl2pPr>
            <a:lvl3pPr marL="914400" indent="0">
              <a:lnSpc>
                <a:spcPct val="100000"/>
              </a:lnSpc>
              <a:spcAft>
                <a:spcPts val="600"/>
              </a:spcAft>
              <a:buClr>
                <a:schemeClr val="accent1"/>
              </a:buClr>
              <a:buFont typeface="Wingdings" pitchFamily="2" charset="2"/>
              <a:buNone/>
              <a:defRPr/>
            </a:lvl3pPr>
            <a:lvl4pPr marL="1371600" indent="0">
              <a:lnSpc>
                <a:spcPct val="100000"/>
              </a:lnSpc>
              <a:spcAft>
                <a:spcPts val="600"/>
              </a:spcAft>
              <a:buClr>
                <a:schemeClr val="accent1"/>
              </a:buClr>
              <a:buFont typeface="Courier New" panose="02070309020205020404" pitchFamily="49" charset="0"/>
              <a:buNone/>
              <a:defRPr/>
            </a:lvl4pPr>
            <a:lvl5pPr marL="1828800" indent="0">
              <a:lnSpc>
                <a:spcPct val="100000"/>
              </a:lnSpc>
              <a:spcAft>
                <a:spcPts val="600"/>
              </a:spcAft>
              <a:buClr>
                <a:schemeClr val="accent1"/>
              </a:buClr>
              <a:buNone/>
              <a:defRPr/>
            </a:lvl5pPr>
          </a:lstStyle>
          <a:p>
            <a:pPr lvl="0"/>
            <a:r>
              <a:rPr lang="en-US"/>
              <a:t>Click to edit Master text styles</a:t>
            </a:r>
          </a:p>
        </p:txBody>
      </p:sp>
      <p:sp>
        <p:nvSpPr>
          <p:cNvPr id="5" name="Picture Placeholder 4">
            <a:extLst>
              <a:ext uri="{FF2B5EF4-FFF2-40B4-BE49-F238E27FC236}">
                <a16:creationId xmlns:a16="http://schemas.microsoft.com/office/drawing/2014/main" id="{4A65DE35-BAC3-3B6C-3019-B3E6773A39E4}"/>
              </a:ext>
            </a:extLst>
          </p:cNvPr>
          <p:cNvSpPr>
            <a:spLocks noGrp="1"/>
          </p:cNvSpPr>
          <p:nvPr>
            <p:ph type="pic" sz="quarter" idx="13"/>
          </p:nvPr>
        </p:nvSpPr>
        <p:spPr>
          <a:xfrm>
            <a:off x="6294438" y="1519156"/>
            <a:ext cx="5059362" cy="4202893"/>
          </a:xfrm>
        </p:spPr>
        <p:txBody>
          <a:bodyPr/>
          <a:lstStyle/>
          <a:p>
            <a:r>
              <a:rPr lang="en-US"/>
              <a:t>Click icon to add picture</a:t>
            </a:r>
          </a:p>
        </p:txBody>
      </p:sp>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49519" y="6283085"/>
            <a:ext cx="1580732" cy="438390"/>
          </a:xfrm>
          <a:prstGeom prst="rect">
            <a:avLst/>
          </a:prstGeom>
        </p:spPr>
      </p:pic>
    </p:spTree>
    <p:extLst>
      <p:ext uri="{BB962C8B-B14F-4D97-AF65-F5344CB8AC3E}">
        <p14:creationId xmlns:p14="http://schemas.microsoft.com/office/powerpoint/2010/main" val="1273756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Bullets with Imag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D60852-00E9-3F20-EC61-6EEA0C2E6920}"/>
              </a:ext>
            </a:extLst>
          </p:cNvPr>
          <p:cNvSpPr>
            <a:spLocks noGrp="1"/>
          </p:cNvSpPr>
          <p:nvPr>
            <p:ph type="title"/>
          </p:nvPr>
        </p:nvSpPr>
        <p:spPr>
          <a:xfrm>
            <a:off x="838200" y="604434"/>
            <a:ext cx="10515600" cy="705173"/>
          </a:xfrm>
        </p:spPr>
        <p:txBody>
          <a:bodyPr anchor="t" anchorCtr="0"/>
          <a:lstStyle>
            <a:lvl1pPr>
              <a:defRPr>
                <a:solidFill>
                  <a:schemeClr val="tx2"/>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D89DD478-0DE6-A2D3-66D5-8EE68B3A2A06}"/>
              </a:ext>
            </a:extLst>
          </p:cNvPr>
          <p:cNvSpPr>
            <a:spLocks noGrp="1"/>
          </p:cNvSpPr>
          <p:nvPr>
            <p:ph idx="1"/>
          </p:nvPr>
        </p:nvSpPr>
        <p:spPr>
          <a:xfrm>
            <a:off x="838200" y="1523731"/>
            <a:ext cx="5257800" cy="4202893"/>
          </a:xfrm>
        </p:spPr>
        <p:txBody>
          <a:bodyPr>
            <a:noAutofit/>
          </a:bodyPr>
          <a:lstStyle>
            <a:lvl1pPr>
              <a:lnSpc>
                <a:spcPct val="100000"/>
              </a:lnSpc>
              <a:spcAft>
                <a:spcPts val="600"/>
              </a:spcAft>
              <a:buClr>
                <a:schemeClr val="accent1"/>
              </a:buClr>
              <a:defRPr sz="2800"/>
            </a:lvl1pPr>
            <a:lvl2pPr marL="685800" indent="-228600">
              <a:lnSpc>
                <a:spcPct val="100000"/>
              </a:lnSpc>
              <a:spcAft>
                <a:spcPts val="600"/>
              </a:spcAft>
              <a:buClr>
                <a:schemeClr val="accent1"/>
              </a:buClr>
              <a:buFont typeface="Courier New" panose="02070309020205020404" pitchFamily="49" charset="0"/>
              <a:buChar char="o"/>
              <a:defRPr sz="2800"/>
            </a:lvl2pPr>
            <a:lvl3pPr marL="1143000" indent="-228600">
              <a:lnSpc>
                <a:spcPct val="100000"/>
              </a:lnSpc>
              <a:spcAft>
                <a:spcPts val="600"/>
              </a:spcAft>
              <a:buClr>
                <a:schemeClr val="accent1"/>
              </a:buClr>
              <a:buFont typeface="Wingdings" pitchFamily="2" charset="2"/>
              <a:buChar char="§"/>
              <a:defRPr sz="2800"/>
            </a:lvl3pPr>
            <a:lvl4pPr marL="1600200" indent="-228600">
              <a:lnSpc>
                <a:spcPct val="100000"/>
              </a:lnSpc>
              <a:spcAft>
                <a:spcPts val="600"/>
              </a:spcAft>
              <a:buClr>
                <a:schemeClr val="accent1"/>
              </a:buClr>
              <a:buFont typeface="Courier New" panose="02070309020205020404" pitchFamily="49" charset="0"/>
              <a:buChar char="o"/>
              <a:defRPr sz="2800"/>
            </a:lvl4pPr>
            <a:lvl5pPr>
              <a:lnSpc>
                <a:spcPct val="100000"/>
              </a:lnSpc>
              <a:spcAft>
                <a:spcPts val="600"/>
              </a:spcAft>
              <a:buClr>
                <a:schemeClr val="accent1"/>
              </a:buCl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4A65DE35-BAC3-3B6C-3019-B3E6773A39E4}"/>
              </a:ext>
            </a:extLst>
          </p:cNvPr>
          <p:cNvSpPr>
            <a:spLocks noGrp="1"/>
          </p:cNvSpPr>
          <p:nvPr>
            <p:ph type="pic" sz="quarter" idx="13"/>
          </p:nvPr>
        </p:nvSpPr>
        <p:spPr>
          <a:xfrm>
            <a:off x="6294438" y="1519156"/>
            <a:ext cx="5059362" cy="4202893"/>
          </a:xfrm>
        </p:spPr>
        <p:txBody>
          <a:bodyPr/>
          <a:lstStyle/>
          <a:p>
            <a:r>
              <a:rPr lang="en-US"/>
              <a:t>Click icon to add picture</a:t>
            </a:r>
          </a:p>
        </p:txBody>
      </p:sp>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49519" y="6283085"/>
            <a:ext cx="1580732" cy="438390"/>
          </a:xfrm>
          <a:prstGeom prst="rect">
            <a:avLst/>
          </a:prstGeom>
        </p:spPr>
      </p:pic>
    </p:spTree>
    <p:extLst>
      <p:ext uri="{BB962C8B-B14F-4D97-AF65-F5344CB8AC3E}">
        <p14:creationId xmlns:p14="http://schemas.microsoft.com/office/powerpoint/2010/main" val="2006972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Bullets Full Widt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C87CF-2822-59E7-D5B0-34554418998C}"/>
              </a:ext>
            </a:extLst>
          </p:cNvPr>
          <p:cNvSpPr>
            <a:spLocks noGrp="1"/>
          </p:cNvSpPr>
          <p:nvPr>
            <p:ph type="title"/>
          </p:nvPr>
        </p:nvSpPr>
        <p:spPr>
          <a:xfrm>
            <a:off x="838200" y="604434"/>
            <a:ext cx="10515600" cy="705173"/>
          </a:xfrm>
        </p:spPr>
        <p:txBody>
          <a:bodyPr anchor="t" anchorCtr="0"/>
          <a:lstStyle>
            <a:lvl1pPr>
              <a:defRPr>
                <a:solidFill>
                  <a:schemeClr val="tx2"/>
                </a:solidFill>
              </a:defRPr>
            </a:lvl1pPr>
          </a:lstStyle>
          <a:p>
            <a:r>
              <a:rPr lang="en-US"/>
              <a:t>Click to edit Master title style</a:t>
            </a:r>
          </a:p>
        </p:txBody>
      </p:sp>
      <p:sp>
        <p:nvSpPr>
          <p:cNvPr id="5" name="Chart Placeholder 4">
            <a:extLst>
              <a:ext uri="{FF2B5EF4-FFF2-40B4-BE49-F238E27FC236}">
                <a16:creationId xmlns:a16="http://schemas.microsoft.com/office/drawing/2014/main" id="{79C9E923-D225-46D0-A5AA-C56126553E79}"/>
              </a:ext>
            </a:extLst>
          </p:cNvPr>
          <p:cNvSpPr>
            <a:spLocks noGrp="1"/>
          </p:cNvSpPr>
          <p:nvPr>
            <p:ph type="chart" sz="quarter" idx="13" hasCustomPrompt="1"/>
          </p:nvPr>
        </p:nvSpPr>
        <p:spPr>
          <a:xfrm>
            <a:off x="1790700" y="1511300"/>
            <a:ext cx="8562167" cy="4214813"/>
          </a:xfrm>
        </p:spPr>
        <p:txBody>
          <a:bodyPr/>
          <a:lstStyle>
            <a:lvl1pPr algn="ctr">
              <a:defRPr/>
            </a:lvl1pPr>
          </a:lstStyle>
          <a:p>
            <a:r>
              <a:rPr lang="en-US"/>
              <a:t>Click to add chart</a:t>
            </a:r>
          </a:p>
        </p:txBody>
      </p:sp>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49519" y="6283085"/>
            <a:ext cx="1580732" cy="438390"/>
          </a:xfrm>
          <a:prstGeom prst="rect">
            <a:avLst/>
          </a:prstGeom>
        </p:spPr>
      </p:pic>
      <p:pic>
        <p:nvPicPr>
          <p:cNvPr id="3" name="Picture 2">
            <a:extLst>
              <a:ext uri="{FF2B5EF4-FFF2-40B4-BE49-F238E27FC236}">
                <a16:creationId xmlns:a16="http://schemas.microsoft.com/office/drawing/2014/main" id="{A31FE18A-BE8E-8893-69E9-542ED71EBA56}"/>
              </a:ext>
            </a:extLst>
          </p:cNvPr>
          <p:cNvPicPr>
            <a:picLocks noChangeAspect="1"/>
          </p:cNvPicPr>
          <p:nvPr userDrawn="1"/>
        </p:nvPicPr>
        <p:blipFill>
          <a:blip r:embed="rId3"/>
          <a:srcRect/>
          <a:stretch/>
        </p:blipFill>
        <p:spPr>
          <a:xfrm>
            <a:off x="2286783" y="6207982"/>
            <a:ext cx="1450332" cy="640079"/>
          </a:xfrm>
          <a:prstGeom prst="rect">
            <a:avLst/>
          </a:prstGeom>
        </p:spPr>
      </p:pic>
    </p:spTree>
    <p:extLst>
      <p:ext uri="{BB962C8B-B14F-4D97-AF65-F5344CB8AC3E}">
        <p14:creationId xmlns:p14="http://schemas.microsoft.com/office/powerpoint/2010/main" val="1391507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8" name="Title 5">
            <a:extLst>
              <a:ext uri="{FF2B5EF4-FFF2-40B4-BE49-F238E27FC236}">
                <a16:creationId xmlns:a16="http://schemas.microsoft.com/office/drawing/2014/main" id="{8A9F4330-D9E2-7FAF-7571-6E1AEEA10E00}"/>
              </a:ext>
            </a:extLst>
          </p:cNvPr>
          <p:cNvSpPr>
            <a:spLocks noGrp="1"/>
          </p:cNvSpPr>
          <p:nvPr userDrawn="1"/>
        </p:nvSpPr>
        <p:spPr>
          <a:xfrm>
            <a:off x="838200" y="604433"/>
            <a:ext cx="9964119" cy="70517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b="1" i="0">
                <a:latin typeface="Franklin Gothic Demi" panose="020B0603020102020204" pitchFamily="34" charset="0"/>
              </a:rPr>
              <a:t>Presentation Guidelines</a:t>
            </a:r>
          </a:p>
        </p:txBody>
      </p:sp>
      <p:sp>
        <p:nvSpPr>
          <p:cNvPr id="17" name="Content Placeholder 6">
            <a:extLst>
              <a:ext uri="{FF2B5EF4-FFF2-40B4-BE49-F238E27FC236}">
                <a16:creationId xmlns:a16="http://schemas.microsoft.com/office/drawing/2014/main" id="{30DC3A1E-C9AF-50F0-6BFC-F86C10D0BE8F}"/>
              </a:ext>
            </a:extLst>
          </p:cNvPr>
          <p:cNvSpPr>
            <a:spLocks noGrp="1"/>
          </p:cNvSpPr>
          <p:nvPr userDrawn="1"/>
        </p:nvSpPr>
        <p:spPr>
          <a:xfrm>
            <a:off x="838199" y="1526906"/>
            <a:ext cx="9695213" cy="420289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accent1"/>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a:solidFill>
                  <a:schemeClr val="accent1"/>
                </a:solidFill>
                <a:latin typeface="Franklin Gothic Book" panose="020B0503020102020204" pitchFamily="34" charset="0"/>
              </a:rPr>
              <a:t>Font and font sizes:</a:t>
            </a:r>
          </a:p>
          <a:p>
            <a:r>
              <a:rPr lang="en-US" sz="2800">
                <a:latin typeface="Franklin Gothic Book" panose="020B0503020102020204" pitchFamily="34" charset="0"/>
              </a:rPr>
              <a:t>Cover and section headers are 60-point font.</a:t>
            </a:r>
          </a:p>
          <a:p>
            <a:r>
              <a:rPr lang="en-US" sz="2800">
                <a:latin typeface="Franklin Gothic Book" panose="020B0503020102020204" pitchFamily="34" charset="0"/>
              </a:rPr>
              <a:t>Slide headers are 44-point font.</a:t>
            </a:r>
          </a:p>
          <a:p>
            <a:r>
              <a:rPr lang="en-US" sz="2800">
                <a:latin typeface="Franklin Gothic Book" panose="020B0503020102020204" pitchFamily="34" charset="0"/>
              </a:rPr>
              <a:t>Body copy is a minimum of 28-point font.</a:t>
            </a:r>
          </a:p>
          <a:p>
            <a:pPr lvl="1"/>
            <a:r>
              <a:rPr lang="en-US" sz="2800">
                <a:latin typeface="Franklin Gothic Book" panose="020B0503020102020204" pitchFamily="34" charset="0"/>
              </a:rPr>
              <a:t>Bullets and sub-bullets can be decreased to 24-point font.</a:t>
            </a:r>
          </a:p>
          <a:p>
            <a:r>
              <a:rPr lang="en-US" sz="2800">
                <a:latin typeface="Franklin Gothic Book" panose="020B0503020102020204" pitchFamily="34" charset="0"/>
              </a:rPr>
              <a:t>Use the Franklin Gothic typeface. This ensures the presentation will be accessible regardless of where its accessed.</a:t>
            </a:r>
          </a:p>
        </p:txBody>
      </p:sp>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49519" y="6283085"/>
            <a:ext cx="1580732" cy="438390"/>
          </a:xfrm>
          <a:prstGeom prst="rect">
            <a:avLst/>
          </a:prstGeom>
        </p:spPr>
      </p:pic>
    </p:spTree>
    <p:extLst>
      <p:ext uri="{BB962C8B-B14F-4D97-AF65-F5344CB8AC3E}">
        <p14:creationId xmlns:p14="http://schemas.microsoft.com/office/powerpoint/2010/main" val="4099603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8507B7-17B6-8AAE-32E2-B22E3CB3EC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F8005B-3026-1BE2-7DE8-B0812BDCE2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6274AC-0349-B363-E7CE-544D298362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5" name="Footer Placeholder 4">
            <a:extLst>
              <a:ext uri="{FF2B5EF4-FFF2-40B4-BE49-F238E27FC236}">
                <a16:creationId xmlns:a16="http://schemas.microsoft.com/office/drawing/2014/main" id="{55F5E24F-A6CF-5409-120B-AE779A853D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62D0C17-4326-C3FC-E98E-4C41560D05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0F3292A-440C-FC4D-A38E-E9E6D4317AF8}" type="slidenum">
              <a:rPr lang="en-US" smtClean="0"/>
              <a:t>‹#›</a:t>
            </a:fld>
            <a:endParaRPr lang="en-US"/>
          </a:p>
        </p:txBody>
      </p:sp>
    </p:spTree>
    <p:extLst>
      <p:ext uri="{BB962C8B-B14F-4D97-AF65-F5344CB8AC3E}">
        <p14:creationId xmlns:p14="http://schemas.microsoft.com/office/powerpoint/2010/main" val="2825513035"/>
      </p:ext>
    </p:extLst>
  </p:cSld>
  <p:clrMap bg1="lt1" tx1="dk1" bg2="lt2" tx2="dk2" accent1="accent1" accent2="accent2" accent3="accent3" accent4="accent4" accent5="accent5" accent6="accent6" hlink="hlink" folHlink="folHlink"/>
  <p:sldLayoutIdLst>
    <p:sldLayoutId id="2147483661" r:id="rId1"/>
    <p:sldLayoutId id="2147483650" r:id="rId2"/>
    <p:sldLayoutId id="2147483696" r:id="rId3"/>
    <p:sldLayoutId id="2147483697" r:id="rId4"/>
    <p:sldLayoutId id="2147483674" r:id="rId5"/>
    <p:sldLayoutId id="2147483672" r:id="rId6"/>
    <p:sldLayoutId id="2147483667" r:id="rId7"/>
    <p:sldLayoutId id="2147483675" r:id="rId8"/>
    <p:sldLayoutId id="2147483668" r:id="rId9"/>
    <p:sldLayoutId id="2147483676" r:id="rId10"/>
    <p:sldLayoutId id="2147483666" r:id="rId11"/>
    <p:sldLayoutId id="2147483681" r:id="rId12"/>
    <p:sldLayoutId id="2147483682" r:id="rId13"/>
    <p:sldLayoutId id="2147483677" r:id="rId14"/>
    <p:sldLayoutId id="2147483670" r:id="rId15"/>
    <p:sldLayoutId id="2147483651" r:id="rId16"/>
    <p:sldLayoutId id="2147483698" r:id="rId17"/>
    <p:sldLayoutId id="2147483699" r:id="rId18"/>
    <p:sldLayoutId id="2147483700" r:id="rId19"/>
    <p:sldLayoutId id="2147483692" r:id="rId20"/>
    <p:sldLayoutId id="2147483694" r:id="rId21"/>
    <p:sldLayoutId id="2147483701" r:id="rId22"/>
  </p:sldLayoutIdLst>
  <p:hf hdr="0" dt="0"/>
  <p:txStyles>
    <p:titleStyle>
      <a:lvl1pPr algn="l" defTabSz="914400" rtl="0" eaLnBrk="1" latinLnBrk="0" hangingPunct="1">
        <a:lnSpc>
          <a:spcPct val="90000"/>
        </a:lnSpc>
        <a:spcBef>
          <a:spcPct val="0"/>
        </a:spcBef>
        <a:buNone/>
        <a:defRPr sz="4400" kern="1200">
          <a:solidFill>
            <a:schemeClr val="tx1"/>
          </a:solidFill>
          <a:latin typeface="Franklin Gothic Medium" panose="020B0603020102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i="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chemeClr val="accent1"/>
        </a:buClr>
        <a:buFont typeface="Courier New" panose="02070309020205020404" pitchFamily="49" charset="0"/>
        <a:buChar char="o"/>
        <a:defRPr sz="2800" b="0" i="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chemeClr val="accent1"/>
        </a:buClr>
        <a:buFont typeface="Wingdings" pitchFamily="2" charset="2"/>
        <a:buChar char="§"/>
        <a:defRPr sz="2800" b="0" i="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800" b="0" i="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800" b="0" i="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8.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6.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7.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6.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7.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hyperlink" Target="MAhealthconnector.org" TargetMode="Externa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2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23.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26.xml"/><Relationship Id="rId4" Type="http://schemas.openxmlformats.org/officeDocument/2006/relationships/image" Target="../media/image26.sv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3.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28.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29.xml"/><Relationship Id="rId4" Type="http://schemas.openxmlformats.org/officeDocument/2006/relationships/image" Target="../media/image29.sv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30.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hyperlink" Target="MAhealthconnector.org"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31.xml"/><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3.xml"/><Relationship Id="rId5" Type="http://schemas.openxmlformats.org/officeDocument/2006/relationships/image" Target="../media/image35.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hyperlink" Target="https://www.mahealthconnector.org/how-to-pay" TargetMode="External"/><Relationship Id="rId2" Type="http://schemas.openxmlformats.org/officeDocument/2006/relationships/slideLayout" Target="../slideLayouts/slideLayout3.xml"/><Relationship Id="rId1" Type="http://schemas.openxmlformats.org/officeDocument/2006/relationships/tags" Target="../tags/tag36.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hyperlink" Target="http://www.mahealthconnector.org" TargetMode="External"/><Relationship Id="rId2" Type="http://schemas.openxmlformats.org/officeDocument/2006/relationships/slideLayout" Target="../slideLayouts/slideLayout3.xml"/><Relationship Id="rId1" Type="http://schemas.openxmlformats.org/officeDocument/2006/relationships/tags" Target="../tags/tag37.xml"/><Relationship Id="rId4" Type="http://schemas.openxmlformats.org/officeDocument/2006/relationships/hyperlink" Target="https://member.mahealthconnector.org/account/payments/locate-account?_gl=1*7jt59p*_gcl_au*MTIzMjg4MzE0MS4xNzM2MTg1ODEw" TargetMode="Externa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hyperlink" Target="http://www.mahealthconnector.org/" TargetMode="External"/><Relationship Id="rId2" Type="http://schemas.openxmlformats.org/officeDocument/2006/relationships/slideLayout" Target="../slideLayouts/slideLayout3.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6.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41.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E9F04-9731-D5A8-BE38-8CCAC5B57217}"/>
              </a:ext>
            </a:extLst>
          </p:cNvPr>
          <p:cNvSpPr>
            <a:spLocks noGrp="1"/>
          </p:cNvSpPr>
          <p:nvPr>
            <p:ph type="ctrTitle"/>
          </p:nvPr>
        </p:nvSpPr>
        <p:spPr/>
        <p:txBody>
          <a:bodyPr/>
          <a:lstStyle/>
          <a:p>
            <a:r>
              <a:rPr lang="en-US" dirty="0"/>
              <a:t>Learning Series </a:t>
            </a:r>
          </a:p>
        </p:txBody>
      </p:sp>
      <p:sp>
        <p:nvSpPr>
          <p:cNvPr id="3" name="Subtitle 2">
            <a:extLst>
              <a:ext uri="{FF2B5EF4-FFF2-40B4-BE49-F238E27FC236}">
                <a16:creationId xmlns:a16="http://schemas.microsoft.com/office/drawing/2014/main" id="{F6668C10-034E-F345-0A20-B38DDD8E6086}"/>
              </a:ext>
            </a:extLst>
          </p:cNvPr>
          <p:cNvSpPr>
            <a:spLocks noGrp="1"/>
          </p:cNvSpPr>
          <p:nvPr>
            <p:ph type="subTitle" idx="1"/>
          </p:nvPr>
        </p:nvSpPr>
        <p:spPr/>
        <p:txBody>
          <a:bodyPr/>
          <a:lstStyle/>
          <a:p>
            <a:r>
              <a:rPr lang="en-US"/>
              <a:t>Massachusetts Health Care Training Forum</a:t>
            </a:r>
          </a:p>
        </p:txBody>
      </p:sp>
      <p:sp>
        <p:nvSpPr>
          <p:cNvPr id="7" name="Text Placeholder 6">
            <a:extLst>
              <a:ext uri="{FF2B5EF4-FFF2-40B4-BE49-F238E27FC236}">
                <a16:creationId xmlns:a16="http://schemas.microsoft.com/office/drawing/2014/main" id="{7E58F13B-0B0F-EEDD-F7E4-7B16AA9E5808}"/>
              </a:ext>
            </a:extLst>
          </p:cNvPr>
          <p:cNvSpPr>
            <a:spLocks noGrp="1"/>
          </p:cNvSpPr>
          <p:nvPr>
            <p:ph type="body" sz="quarter" idx="11"/>
          </p:nvPr>
        </p:nvSpPr>
        <p:spPr>
          <a:xfrm>
            <a:off x="860425" y="4085695"/>
            <a:ext cx="5810250" cy="369708"/>
          </a:xfrm>
        </p:spPr>
        <p:txBody>
          <a:bodyPr vert="horz" lIns="91440" tIns="45720" rIns="91440" bIns="45720" rtlCol="0" anchor="t">
            <a:normAutofit/>
          </a:bodyPr>
          <a:lstStyle/>
          <a:p>
            <a:r>
              <a:rPr lang="en-US" dirty="0">
                <a:latin typeface="Franklin Gothic Book"/>
              </a:rPr>
              <a:t>Health Connector and MassHealth Updates</a:t>
            </a:r>
          </a:p>
        </p:txBody>
      </p:sp>
      <p:sp>
        <p:nvSpPr>
          <p:cNvPr id="8" name="Text Placeholder 7">
            <a:extLst>
              <a:ext uri="{FF2B5EF4-FFF2-40B4-BE49-F238E27FC236}">
                <a16:creationId xmlns:a16="http://schemas.microsoft.com/office/drawing/2014/main" id="{22146198-A868-C361-635F-C0691129D708}"/>
              </a:ext>
            </a:extLst>
          </p:cNvPr>
          <p:cNvSpPr>
            <a:spLocks noGrp="1"/>
          </p:cNvSpPr>
          <p:nvPr>
            <p:ph type="body" sz="quarter" idx="12"/>
          </p:nvPr>
        </p:nvSpPr>
        <p:spPr>
          <a:xfrm>
            <a:off x="860425" y="4508772"/>
            <a:ext cx="5810250" cy="369708"/>
          </a:xfrm>
        </p:spPr>
        <p:txBody>
          <a:bodyPr/>
          <a:lstStyle/>
          <a:p>
            <a:r>
              <a:rPr lang="en-US"/>
              <a:t>Summer 2025</a:t>
            </a:r>
          </a:p>
        </p:txBody>
      </p:sp>
      <p:pic>
        <p:nvPicPr>
          <p:cNvPr id="4" name="Picture Placeholder 3" descr="Doctor with young boy and his mom looking at a tablet.">
            <a:extLst>
              <a:ext uri="{FF2B5EF4-FFF2-40B4-BE49-F238E27FC236}">
                <a16:creationId xmlns:a16="http://schemas.microsoft.com/office/drawing/2014/main" id="{3B99A568-B16E-C347-A9AF-7DBD73B442F7}"/>
              </a:ext>
            </a:extLst>
          </p:cNvPr>
          <p:cNvPicPr>
            <a:picLocks noGrp="1" noChangeAspect="1"/>
          </p:cNvPicPr>
          <p:nvPr>
            <p:ph type="pic" sz="quarter" idx="10"/>
          </p:nvPr>
        </p:nvPicPr>
        <p:blipFill>
          <a:blip r:embed="rId4"/>
          <a:srcRect l="30134" r="30134"/>
          <a:stretch/>
        </p:blipFill>
        <p:spPr/>
      </p:pic>
    </p:spTree>
    <p:custDataLst>
      <p:tags r:id="rId1"/>
    </p:custDataLst>
    <p:extLst>
      <p:ext uri="{BB962C8B-B14F-4D97-AF65-F5344CB8AC3E}">
        <p14:creationId xmlns:p14="http://schemas.microsoft.com/office/powerpoint/2010/main" val="1917880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17330-A7EC-B510-0302-DC6292EEA7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CA6178-87EA-98BF-EFD5-98E844BF263D}"/>
              </a:ext>
            </a:extLst>
          </p:cNvPr>
          <p:cNvSpPr>
            <a:spLocks noGrp="1"/>
          </p:cNvSpPr>
          <p:nvPr>
            <p:ph type="title"/>
          </p:nvPr>
        </p:nvSpPr>
        <p:spPr>
          <a:xfrm>
            <a:off x="699655" y="604434"/>
            <a:ext cx="10640291" cy="1110610"/>
          </a:xfrm>
        </p:spPr>
        <p:txBody>
          <a:bodyPr>
            <a:normAutofit fontScale="90000"/>
          </a:bodyPr>
          <a:lstStyle/>
          <a:p>
            <a:r>
              <a:rPr lang="en-US" dirty="0">
                <a:latin typeface="Franklin Gothic Demi"/>
              </a:rPr>
              <a:t>Final Rule Changes: 60 Day Implementation (slide 4 of 4) </a:t>
            </a:r>
            <a:endParaRPr lang="en-US" dirty="0"/>
          </a:p>
        </p:txBody>
      </p:sp>
      <p:sp>
        <p:nvSpPr>
          <p:cNvPr id="3" name="Content Placeholder 2">
            <a:extLst>
              <a:ext uri="{FF2B5EF4-FFF2-40B4-BE49-F238E27FC236}">
                <a16:creationId xmlns:a16="http://schemas.microsoft.com/office/drawing/2014/main" id="{6D456323-F717-83EF-339D-B41B18B6A1F0}"/>
              </a:ext>
            </a:extLst>
          </p:cNvPr>
          <p:cNvSpPr>
            <a:spLocks noGrp="1"/>
          </p:cNvSpPr>
          <p:nvPr>
            <p:ph idx="13"/>
          </p:nvPr>
        </p:nvSpPr>
        <p:spPr>
          <a:xfrm>
            <a:off x="699654" y="2074047"/>
            <a:ext cx="10490315" cy="2709905"/>
          </a:xfrm>
        </p:spPr>
        <p:txBody>
          <a:bodyPr vert="horz" lIns="91440" tIns="0" rIns="91440" bIns="45720" rtlCol="0" anchor="t">
            <a:noAutofit/>
          </a:bodyPr>
          <a:lstStyle/>
          <a:p>
            <a:r>
              <a:rPr lang="en-US" dirty="0">
                <a:latin typeface="Franklin Gothic Book"/>
              </a:rPr>
              <a:t>There are several changes that the Final Rule makes that will take effect on August 25, 2025. </a:t>
            </a:r>
          </a:p>
          <a:p>
            <a:r>
              <a:rPr lang="en-US" dirty="0">
                <a:latin typeface="Franklin Gothic Book"/>
              </a:rPr>
              <a:t>These changes include:</a:t>
            </a:r>
            <a:endParaRPr lang="en-US" dirty="0"/>
          </a:p>
          <a:p>
            <a:pPr marL="457200" indent="-457200">
              <a:buFont typeface="Arial" panose="020B0604020202020204" pitchFamily="34" charset="0"/>
              <a:buChar char="•"/>
            </a:pPr>
            <a:r>
              <a:rPr lang="en-US" b="0" dirty="0">
                <a:solidFill>
                  <a:schemeClr val="tx1"/>
                </a:solidFill>
                <a:latin typeface="+mn-lt"/>
              </a:rPr>
              <a:t>Require income verification when tax data is unavailable.</a:t>
            </a:r>
          </a:p>
          <a:p>
            <a:pPr marL="457200" indent="-457200">
              <a:spcBef>
                <a:spcPts val="1000"/>
              </a:spcBef>
              <a:buSzPct val="100000"/>
              <a:buFont typeface="Arial" panose="020B0604020202020204" pitchFamily="34" charset="0"/>
              <a:buChar char="•"/>
            </a:pPr>
            <a:endParaRPr lang="en-US" b="0" dirty="0">
              <a:solidFill>
                <a:schemeClr val="tx1"/>
              </a:solidFill>
              <a:latin typeface="+mn-lt"/>
            </a:endParaRPr>
          </a:p>
          <a:p>
            <a:pPr marL="457200" indent="-457200"/>
            <a:endParaRPr lang="en-US" b="0" dirty="0">
              <a:solidFill>
                <a:srgbClr val="000000"/>
              </a:solidFill>
            </a:endParaRPr>
          </a:p>
          <a:p>
            <a:endParaRPr lang="en-US" dirty="0">
              <a:solidFill>
                <a:srgbClr val="006493"/>
              </a:solidFill>
            </a:endParaRPr>
          </a:p>
        </p:txBody>
      </p:sp>
      <p:sp>
        <p:nvSpPr>
          <p:cNvPr id="4" name="Slide Number Placeholder 3">
            <a:extLst>
              <a:ext uri="{FF2B5EF4-FFF2-40B4-BE49-F238E27FC236}">
                <a16:creationId xmlns:a16="http://schemas.microsoft.com/office/drawing/2014/main" id="{B22F12BA-8DA6-FB9B-C7A3-05EFC23969B2}"/>
              </a:ext>
            </a:extLst>
          </p:cNvPr>
          <p:cNvSpPr>
            <a:spLocks noGrp="1"/>
          </p:cNvSpPr>
          <p:nvPr>
            <p:ph type="sldNum" sz="quarter" idx="12"/>
          </p:nvPr>
        </p:nvSpPr>
        <p:spPr/>
        <p:txBody>
          <a:bodyPr/>
          <a:lstStyle/>
          <a:p>
            <a:fld id="{D0F3292A-440C-FC4D-A38E-E9E6D4317AF8}" type="slidenum">
              <a:rPr lang="en-US" smtClean="0"/>
              <a:pPr/>
              <a:t>10</a:t>
            </a:fld>
            <a:endParaRPr lang="en-US"/>
          </a:p>
        </p:txBody>
      </p:sp>
    </p:spTree>
    <p:custDataLst>
      <p:tags r:id="rId1"/>
    </p:custDataLst>
    <p:extLst>
      <p:ext uri="{BB962C8B-B14F-4D97-AF65-F5344CB8AC3E}">
        <p14:creationId xmlns:p14="http://schemas.microsoft.com/office/powerpoint/2010/main" val="2208213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A6ADF-542F-D3D8-07D4-9DCE89B834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E6DDCF-C87A-E9CC-36C0-E58E50B7FEE4}"/>
              </a:ext>
            </a:extLst>
          </p:cNvPr>
          <p:cNvSpPr>
            <a:spLocks noGrp="1"/>
          </p:cNvSpPr>
          <p:nvPr>
            <p:ph type="title"/>
          </p:nvPr>
        </p:nvSpPr>
        <p:spPr>
          <a:xfrm>
            <a:off x="838200" y="604434"/>
            <a:ext cx="10515600" cy="1096756"/>
          </a:xfrm>
        </p:spPr>
        <p:txBody>
          <a:bodyPr>
            <a:normAutofit fontScale="90000"/>
          </a:bodyPr>
          <a:lstStyle/>
          <a:p>
            <a:r>
              <a:rPr lang="en-US" dirty="0">
                <a:latin typeface="Franklin Gothic Demi"/>
              </a:rPr>
              <a:t>Final Rule Changes: 2026 Implementation</a:t>
            </a:r>
            <a:endParaRPr lang="en-US" dirty="0"/>
          </a:p>
        </p:txBody>
      </p:sp>
      <p:sp>
        <p:nvSpPr>
          <p:cNvPr id="3" name="Content Placeholder 2">
            <a:extLst>
              <a:ext uri="{FF2B5EF4-FFF2-40B4-BE49-F238E27FC236}">
                <a16:creationId xmlns:a16="http://schemas.microsoft.com/office/drawing/2014/main" id="{27A58032-C122-6A34-C513-639FD4E36106}"/>
              </a:ext>
            </a:extLst>
          </p:cNvPr>
          <p:cNvSpPr>
            <a:spLocks noGrp="1"/>
          </p:cNvSpPr>
          <p:nvPr>
            <p:ph idx="13"/>
          </p:nvPr>
        </p:nvSpPr>
        <p:spPr>
          <a:xfrm>
            <a:off x="1018116" y="1502564"/>
            <a:ext cx="10171854" cy="4202893"/>
          </a:xfrm>
        </p:spPr>
        <p:txBody>
          <a:bodyPr vert="horz" lIns="91440" tIns="0" rIns="91440" bIns="45720" rtlCol="0" anchor="t">
            <a:noAutofit/>
          </a:bodyPr>
          <a:lstStyle/>
          <a:p>
            <a:r>
              <a:rPr lang="en-US" dirty="0">
                <a:latin typeface="Franklin Gothic Book"/>
              </a:rPr>
              <a:t>Other changes will be effective January 1, 2026, including:</a:t>
            </a:r>
          </a:p>
          <a:p>
            <a:pPr marL="457200" indent="-457200">
              <a:buChar char="•"/>
            </a:pPr>
            <a:r>
              <a:rPr lang="en-US" b="0" dirty="0">
                <a:solidFill>
                  <a:schemeClr val="tx1"/>
                </a:solidFill>
                <a:latin typeface="+mn-lt"/>
              </a:rPr>
              <a:t>Denying APTC after 1 year of failing to file taxes and reconcile APTCs.</a:t>
            </a:r>
          </a:p>
          <a:p>
            <a:pPr marL="1143000" lvl="1" indent="-457200">
              <a:buFont typeface="Courier New" panose="02070309020205020404" pitchFamily="49" charset="0"/>
              <a:buChar char="o"/>
            </a:pPr>
            <a:r>
              <a:rPr lang="en-US" dirty="0">
                <a:latin typeface="+mn-lt"/>
              </a:rPr>
              <a:t>Members have until January 2026 to reconcile all previous tax years to maintain APTCs in 2026. </a:t>
            </a:r>
          </a:p>
          <a:p>
            <a:pPr marL="1143000" lvl="1" indent="-457200">
              <a:buFont typeface="Courier New" panose="02070309020205020404" pitchFamily="49" charset="0"/>
              <a:buChar char="o"/>
            </a:pPr>
            <a:r>
              <a:rPr lang="en-US" b="1" dirty="0">
                <a:latin typeface="+mn-lt"/>
              </a:rPr>
              <a:t>Example: Someone who did not file and reconcile their taxes for 2024 will be denied APTC when applying for 2026 coverage.</a:t>
            </a:r>
          </a:p>
          <a:p>
            <a:pPr marL="457200" indent="-457200">
              <a:buChar char="•"/>
            </a:pPr>
            <a:endParaRPr lang="en-US" b="0" dirty="0">
              <a:solidFill>
                <a:srgbClr val="000000"/>
              </a:solidFill>
            </a:endParaRPr>
          </a:p>
          <a:p>
            <a:pPr marL="457200" indent="-457200">
              <a:buChar char="•"/>
            </a:pPr>
            <a:endParaRPr lang="en-US" b="0" dirty="0">
              <a:solidFill>
                <a:srgbClr val="000000"/>
              </a:solidFill>
            </a:endParaRPr>
          </a:p>
          <a:p>
            <a:endParaRPr lang="en-US" dirty="0">
              <a:solidFill>
                <a:srgbClr val="006493"/>
              </a:solidFill>
            </a:endParaRPr>
          </a:p>
        </p:txBody>
      </p:sp>
      <p:sp>
        <p:nvSpPr>
          <p:cNvPr id="4" name="Slide Number Placeholder 3">
            <a:extLst>
              <a:ext uri="{FF2B5EF4-FFF2-40B4-BE49-F238E27FC236}">
                <a16:creationId xmlns:a16="http://schemas.microsoft.com/office/drawing/2014/main" id="{5164825D-3271-75A1-CD67-D9318542CAD2}"/>
              </a:ext>
            </a:extLst>
          </p:cNvPr>
          <p:cNvSpPr>
            <a:spLocks noGrp="1"/>
          </p:cNvSpPr>
          <p:nvPr>
            <p:ph type="sldNum" sz="quarter" idx="12"/>
          </p:nvPr>
        </p:nvSpPr>
        <p:spPr/>
        <p:txBody>
          <a:bodyPr/>
          <a:lstStyle/>
          <a:p>
            <a:fld id="{D0F3292A-440C-FC4D-A38E-E9E6D4317AF8}" type="slidenum">
              <a:rPr lang="en-US" smtClean="0"/>
              <a:pPr/>
              <a:t>11</a:t>
            </a:fld>
            <a:endParaRPr lang="en-US"/>
          </a:p>
        </p:txBody>
      </p:sp>
    </p:spTree>
    <p:custDataLst>
      <p:tags r:id="rId1"/>
    </p:custDataLst>
    <p:extLst>
      <p:ext uri="{BB962C8B-B14F-4D97-AF65-F5344CB8AC3E}">
        <p14:creationId xmlns:p14="http://schemas.microsoft.com/office/powerpoint/2010/main" val="1965748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0EA06-43A7-2B2D-4CCC-1F72E26410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001BD3-90E7-C907-C7BF-AF4923F69671}"/>
              </a:ext>
            </a:extLst>
          </p:cNvPr>
          <p:cNvSpPr>
            <a:spLocks noGrp="1"/>
          </p:cNvSpPr>
          <p:nvPr>
            <p:ph type="title"/>
          </p:nvPr>
        </p:nvSpPr>
        <p:spPr>
          <a:xfrm>
            <a:off x="838200" y="604434"/>
            <a:ext cx="10515600" cy="1096756"/>
          </a:xfrm>
        </p:spPr>
        <p:txBody>
          <a:bodyPr>
            <a:normAutofit fontScale="90000"/>
          </a:bodyPr>
          <a:lstStyle/>
          <a:p>
            <a:r>
              <a:rPr lang="en-US" dirty="0">
                <a:latin typeface="Franklin Gothic Demi"/>
              </a:rPr>
              <a:t>Final Rule Changes: 2026 Implementation (continued)</a:t>
            </a:r>
            <a:endParaRPr lang="en-US" dirty="0"/>
          </a:p>
        </p:txBody>
      </p:sp>
      <p:sp>
        <p:nvSpPr>
          <p:cNvPr id="3" name="Content Placeholder 2">
            <a:extLst>
              <a:ext uri="{FF2B5EF4-FFF2-40B4-BE49-F238E27FC236}">
                <a16:creationId xmlns:a16="http://schemas.microsoft.com/office/drawing/2014/main" id="{EFEED7EE-DD52-59C0-A526-52BE4839DA4D}"/>
              </a:ext>
            </a:extLst>
          </p:cNvPr>
          <p:cNvSpPr>
            <a:spLocks noGrp="1"/>
          </p:cNvSpPr>
          <p:nvPr>
            <p:ph idx="13"/>
          </p:nvPr>
        </p:nvSpPr>
        <p:spPr>
          <a:xfrm>
            <a:off x="920144" y="2050673"/>
            <a:ext cx="9767484" cy="1922613"/>
          </a:xfrm>
        </p:spPr>
        <p:txBody>
          <a:bodyPr vert="horz" lIns="91440" tIns="0" rIns="91440" bIns="45720" rtlCol="0" anchor="t">
            <a:noAutofit/>
          </a:bodyPr>
          <a:lstStyle/>
          <a:p>
            <a:r>
              <a:rPr lang="en-US" dirty="0">
                <a:latin typeface="Franklin Gothic Book"/>
              </a:rPr>
              <a:t>Other changes will be effective January 1, 2026, including:</a:t>
            </a:r>
          </a:p>
          <a:p>
            <a:pPr marL="457200" indent="-457200">
              <a:buChar char="•"/>
            </a:pPr>
            <a:r>
              <a:rPr lang="en-US" b="0" dirty="0">
                <a:solidFill>
                  <a:schemeClr val="tx1"/>
                </a:solidFill>
                <a:latin typeface="+mn-lt"/>
              </a:rPr>
              <a:t>Prohibition on gender affirming care as an Essential Health Benefit.</a:t>
            </a:r>
          </a:p>
          <a:p>
            <a:pPr marL="457200" indent="-457200">
              <a:buFont typeface="Arial" panose="020B0604020202020204" pitchFamily="34" charset="0"/>
              <a:buChar char="•"/>
            </a:pPr>
            <a:endParaRPr lang="en-US" b="0" dirty="0">
              <a:solidFill>
                <a:srgbClr val="006493"/>
              </a:solidFill>
            </a:endParaRPr>
          </a:p>
          <a:p>
            <a:pPr marL="457200" indent="-457200">
              <a:buChar char="•"/>
            </a:pPr>
            <a:endParaRPr lang="en-US" b="0" dirty="0">
              <a:solidFill>
                <a:srgbClr val="000000"/>
              </a:solidFill>
            </a:endParaRPr>
          </a:p>
          <a:p>
            <a:pPr marL="457200" indent="-457200">
              <a:buChar char="•"/>
            </a:pPr>
            <a:endParaRPr lang="en-US" b="0" dirty="0">
              <a:solidFill>
                <a:srgbClr val="000000"/>
              </a:solidFill>
            </a:endParaRPr>
          </a:p>
          <a:p>
            <a:endParaRPr lang="en-US" dirty="0">
              <a:solidFill>
                <a:srgbClr val="006493"/>
              </a:solidFill>
            </a:endParaRPr>
          </a:p>
        </p:txBody>
      </p:sp>
      <p:sp>
        <p:nvSpPr>
          <p:cNvPr id="4" name="Slide Number Placeholder 3">
            <a:extLst>
              <a:ext uri="{FF2B5EF4-FFF2-40B4-BE49-F238E27FC236}">
                <a16:creationId xmlns:a16="http://schemas.microsoft.com/office/drawing/2014/main" id="{9F255EFD-D844-EA69-0B63-9DD3B5A62AA0}"/>
              </a:ext>
            </a:extLst>
          </p:cNvPr>
          <p:cNvSpPr>
            <a:spLocks noGrp="1"/>
          </p:cNvSpPr>
          <p:nvPr>
            <p:ph type="sldNum" sz="quarter" idx="12"/>
          </p:nvPr>
        </p:nvSpPr>
        <p:spPr/>
        <p:txBody>
          <a:bodyPr/>
          <a:lstStyle/>
          <a:p>
            <a:fld id="{D0F3292A-440C-FC4D-A38E-E9E6D4317AF8}" type="slidenum">
              <a:rPr lang="en-US" smtClean="0"/>
              <a:pPr/>
              <a:t>12</a:t>
            </a:fld>
            <a:endParaRPr lang="en-US"/>
          </a:p>
        </p:txBody>
      </p:sp>
    </p:spTree>
    <p:custDataLst>
      <p:tags r:id="rId1"/>
    </p:custDataLst>
    <p:extLst>
      <p:ext uri="{BB962C8B-B14F-4D97-AF65-F5344CB8AC3E}">
        <p14:creationId xmlns:p14="http://schemas.microsoft.com/office/powerpoint/2010/main" val="3206779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A3C8A-E87B-FEE9-2FE7-E3C13B719561}"/>
              </a:ext>
            </a:extLst>
          </p:cNvPr>
          <p:cNvSpPr>
            <a:spLocks noGrp="1"/>
          </p:cNvSpPr>
          <p:nvPr>
            <p:ph type="title"/>
          </p:nvPr>
        </p:nvSpPr>
        <p:spPr/>
        <p:txBody>
          <a:bodyPr>
            <a:normAutofit/>
          </a:bodyPr>
          <a:lstStyle/>
          <a:p>
            <a:r>
              <a:rPr lang="en-US" sz="4000" dirty="0">
                <a:latin typeface="Franklin Gothic Demi"/>
              </a:rPr>
              <a:t>Additional Provisions</a:t>
            </a:r>
            <a:endParaRPr lang="en-US" sz="4000" dirty="0"/>
          </a:p>
        </p:txBody>
      </p:sp>
      <p:sp>
        <p:nvSpPr>
          <p:cNvPr id="3" name="Content Placeholder 2">
            <a:extLst>
              <a:ext uri="{FF2B5EF4-FFF2-40B4-BE49-F238E27FC236}">
                <a16:creationId xmlns:a16="http://schemas.microsoft.com/office/drawing/2014/main" id="{A89F79E8-F733-5842-C723-BFBC9BA159BA}"/>
              </a:ext>
            </a:extLst>
          </p:cNvPr>
          <p:cNvSpPr>
            <a:spLocks noGrp="1"/>
          </p:cNvSpPr>
          <p:nvPr>
            <p:ph idx="13"/>
          </p:nvPr>
        </p:nvSpPr>
        <p:spPr>
          <a:xfrm>
            <a:off x="838199" y="1523731"/>
            <a:ext cx="9797143" cy="4202893"/>
          </a:xfrm>
        </p:spPr>
        <p:txBody>
          <a:bodyPr vert="horz" lIns="91440" tIns="0" rIns="91440" bIns="45720" rtlCol="0" anchor="t">
            <a:noAutofit/>
          </a:bodyPr>
          <a:lstStyle/>
          <a:p>
            <a:r>
              <a:rPr lang="en-US" dirty="0">
                <a:latin typeface="Franklin Gothic Book"/>
              </a:rPr>
              <a:t>There are a few more provisions that will impact eligibility and processes for plan year 2026. </a:t>
            </a:r>
            <a:endParaRPr lang="en-US" dirty="0"/>
          </a:p>
          <a:p>
            <a:pPr marL="457200" indent="-457200">
              <a:buFont typeface="Arial" panose="020B0604020202020204" pitchFamily="34" charset="0"/>
              <a:buChar char="•"/>
            </a:pPr>
            <a:r>
              <a:rPr lang="en-US" b="0" dirty="0">
                <a:solidFill>
                  <a:schemeClr val="tx1"/>
                </a:solidFill>
                <a:latin typeface="+mn-lt"/>
              </a:rPr>
              <a:t>We will provide more details once the Health Connector has finalized implementation details. </a:t>
            </a:r>
            <a:endParaRPr lang="en-US" b="0" dirty="0">
              <a:solidFill>
                <a:schemeClr val="tx1"/>
              </a:solidFill>
            </a:endParaRPr>
          </a:p>
        </p:txBody>
      </p:sp>
      <p:sp>
        <p:nvSpPr>
          <p:cNvPr id="4" name="Slide Number Placeholder 3">
            <a:extLst>
              <a:ext uri="{FF2B5EF4-FFF2-40B4-BE49-F238E27FC236}">
                <a16:creationId xmlns:a16="http://schemas.microsoft.com/office/drawing/2014/main" id="{2A656305-810C-CB6E-81B6-834414AADEF5}"/>
              </a:ext>
            </a:extLst>
          </p:cNvPr>
          <p:cNvSpPr>
            <a:spLocks noGrp="1"/>
          </p:cNvSpPr>
          <p:nvPr>
            <p:ph type="sldNum" sz="quarter" idx="12"/>
          </p:nvPr>
        </p:nvSpPr>
        <p:spPr/>
        <p:txBody>
          <a:bodyPr/>
          <a:lstStyle/>
          <a:p>
            <a:fld id="{D0F3292A-440C-FC4D-A38E-E9E6D4317AF8}" type="slidenum">
              <a:rPr lang="en-US" smtClean="0"/>
              <a:pPr/>
              <a:t>13</a:t>
            </a:fld>
            <a:endParaRPr lang="en-US" dirty="0"/>
          </a:p>
        </p:txBody>
      </p:sp>
    </p:spTree>
    <p:custDataLst>
      <p:tags r:id="rId1"/>
    </p:custDataLst>
    <p:extLst>
      <p:ext uri="{BB962C8B-B14F-4D97-AF65-F5344CB8AC3E}">
        <p14:creationId xmlns:p14="http://schemas.microsoft.com/office/powerpoint/2010/main" val="664946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4101E-49E4-CA9B-A005-9E0FAD949F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0E396D-AD74-AB3D-63AD-D4A88F67B75E}"/>
              </a:ext>
            </a:extLst>
          </p:cNvPr>
          <p:cNvSpPr>
            <a:spLocks noGrp="1"/>
          </p:cNvSpPr>
          <p:nvPr>
            <p:ph type="title"/>
          </p:nvPr>
        </p:nvSpPr>
        <p:spPr>
          <a:xfrm>
            <a:off x="801370" y="1394460"/>
            <a:ext cx="9602470" cy="3086100"/>
          </a:xfrm>
        </p:spPr>
        <p:txBody>
          <a:bodyPr>
            <a:normAutofit/>
          </a:bodyPr>
          <a:lstStyle/>
          <a:p>
            <a:r>
              <a:rPr lang="en-US" sz="5400">
                <a:solidFill>
                  <a:srgbClr val="FFFFFF"/>
                </a:solidFill>
                <a:latin typeface="Franklin Gothic Book"/>
                <a:cs typeface="Arial"/>
              </a:rPr>
              <a:t>Annual Health Connector  </a:t>
            </a:r>
            <a:br>
              <a:rPr lang="en-US" sz="5400">
                <a:solidFill>
                  <a:srgbClr val="FFFFFF"/>
                </a:solidFill>
                <a:latin typeface="Franklin Gothic Book"/>
                <a:cs typeface="Arial"/>
              </a:rPr>
            </a:br>
            <a:r>
              <a:rPr lang="en-US" sz="5400">
                <a:solidFill>
                  <a:srgbClr val="FFFFFF"/>
                </a:solidFill>
                <a:latin typeface="Franklin Gothic Book"/>
                <a:cs typeface="Arial"/>
              </a:rPr>
              <a:t>Redeterminations &amp; Renewals Process</a:t>
            </a:r>
          </a:p>
          <a:p>
            <a:endParaRPr lang="en-US" sz="5400">
              <a:solidFill>
                <a:srgbClr val="FFFFFF"/>
              </a:solidFill>
              <a:latin typeface="Franklin Gothic Book"/>
              <a:cs typeface="Arial"/>
            </a:endParaRPr>
          </a:p>
        </p:txBody>
      </p:sp>
    </p:spTree>
    <p:custDataLst>
      <p:tags r:id="rId1"/>
    </p:custDataLst>
    <p:extLst>
      <p:ext uri="{BB962C8B-B14F-4D97-AF65-F5344CB8AC3E}">
        <p14:creationId xmlns:p14="http://schemas.microsoft.com/office/powerpoint/2010/main" val="414535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E4A089-784A-4B19-B8F2-AC7E3D8C714C}"/>
              </a:ext>
            </a:extLst>
          </p:cNvPr>
          <p:cNvSpPr>
            <a:spLocks noGrp="1"/>
          </p:cNvSpPr>
          <p:nvPr>
            <p:ph type="title"/>
          </p:nvPr>
        </p:nvSpPr>
        <p:spPr>
          <a:xfrm>
            <a:off x="858982" y="411804"/>
            <a:ext cx="11333018" cy="1115509"/>
          </a:xfrm>
        </p:spPr>
        <p:txBody>
          <a:bodyPr>
            <a:normAutofit fontScale="90000"/>
          </a:bodyPr>
          <a:lstStyle/>
          <a:p>
            <a:r>
              <a:rPr lang="en-US" dirty="0">
                <a:latin typeface="Franklin Gothic Demi" panose="020B0703020102020204" pitchFamily="34" charset="0"/>
                <a:cs typeface="Arial"/>
              </a:rPr>
              <a:t>Annual Health Connector </a:t>
            </a:r>
            <a:br>
              <a:rPr lang="en-US" dirty="0">
                <a:latin typeface="Franklin Gothic Demi" panose="020B0703020102020204" pitchFamily="34" charset="0"/>
                <a:cs typeface="Arial"/>
              </a:rPr>
            </a:br>
            <a:r>
              <a:rPr lang="en-US" dirty="0">
                <a:latin typeface="Franklin Gothic Demi" panose="020B0703020102020204" pitchFamily="34" charset="0"/>
                <a:cs typeface="Arial"/>
              </a:rPr>
              <a:t>Redeterminations &amp; Renewals Process</a:t>
            </a:r>
          </a:p>
        </p:txBody>
      </p:sp>
      <p:sp>
        <p:nvSpPr>
          <p:cNvPr id="7" name="Content Placeholder 6">
            <a:extLst>
              <a:ext uri="{FF2B5EF4-FFF2-40B4-BE49-F238E27FC236}">
                <a16:creationId xmlns:a16="http://schemas.microsoft.com/office/drawing/2014/main" id="{D826A440-4D96-408F-B142-FAF4F86464CE}"/>
              </a:ext>
            </a:extLst>
          </p:cNvPr>
          <p:cNvSpPr>
            <a:spLocks noGrp="1"/>
          </p:cNvSpPr>
          <p:nvPr>
            <p:ph idx="13"/>
          </p:nvPr>
        </p:nvSpPr>
        <p:spPr>
          <a:xfrm>
            <a:off x="858982" y="1800180"/>
            <a:ext cx="10273838" cy="4283303"/>
          </a:xfrm>
        </p:spPr>
        <p:txBody>
          <a:bodyPr vert="horz" wrap="square" lIns="38100" tIns="38100" rIns="38100" bIns="38100" numCol="1" anchor="t" anchorCtr="0" compatLnSpc="1">
            <a:prstTxWarp prst="textNoShape">
              <a:avLst/>
            </a:prstTxWarp>
            <a:noAutofit/>
          </a:bodyPr>
          <a:lstStyle/>
          <a:p>
            <a:pPr>
              <a:buClr>
                <a:srgbClr val="5C5A5A"/>
              </a:buClr>
              <a:buSzPct val="100000"/>
            </a:pPr>
            <a:r>
              <a:rPr lang="en-US" b="1" dirty="0">
                <a:latin typeface="Franklin Gothic Book"/>
                <a:cs typeface="Arial"/>
              </a:rPr>
              <a:t>The Health Connector’s Redetermination and Renewal Processes are a set of activities that happen each year before and during the Health Connector’s Open Enrollment period.</a:t>
            </a:r>
          </a:p>
          <a:p>
            <a:pPr marL="455295" lvl="1" indent="-457200">
              <a:buClr>
                <a:srgbClr val="0070C0"/>
              </a:buClr>
              <a:buSzPct val="100000"/>
              <a:buFont typeface="Arial" panose="020B0604020202020204" pitchFamily="34" charset="0"/>
              <a:buChar char="•"/>
            </a:pPr>
            <a:r>
              <a:rPr lang="en-US" dirty="0">
                <a:latin typeface="+mn-lt"/>
                <a:cs typeface="Arial"/>
              </a:rPr>
              <a:t>Those with health insurance coverage through the Health Connector have their eligibility redetermined so that they can be renewed into coverage for the upcoming plan year.</a:t>
            </a:r>
          </a:p>
          <a:p>
            <a:pPr marL="455295" lvl="1" indent="-457200">
              <a:buClr>
                <a:srgbClr val="0070C0"/>
              </a:buClr>
              <a:buSzPct val="100000"/>
              <a:buFont typeface="Arial" panose="020B0604020202020204" pitchFamily="34" charset="0"/>
              <a:buChar char="•"/>
            </a:pPr>
            <a:r>
              <a:rPr lang="en-US" dirty="0">
                <a:latin typeface="+mn-lt"/>
                <a:cs typeface="Arial"/>
              </a:rPr>
              <a:t>In August through September, the Health Connector starts preliminary eligibility determinations for actively enrolled Health Connector members. </a:t>
            </a:r>
            <a:endParaRPr lang="en-US" dirty="0">
              <a:highlight>
                <a:srgbClr val="FFFF00"/>
              </a:highlight>
              <a:latin typeface="+mn-lt"/>
              <a:cs typeface="Arial"/>
            </a:endParaRPr>
          </a:p>
          <a:p>
            <a:endParaRPr lang="en-US" dirty="0"/>
          </a:p>
        </p:txBody>
      </p:sp>
      <p:sp>
        <p:nvSpPr>
          <p:cNvPr id="3" name="Slide Number Placeholder 5">
            <a:extLst>
              <a:ext uri="{FF2B5EF4-FFF2-40B4-BE49-F238E27FC236}">
                <a16:creationId xmlns:a16="http://schemas.microsoft.com/office/drawing/2014/main" id="{ED7BB369-EFEC-2940-F339-360D2CF5E8BD}"/>
              </a:ext>
            </a:extLst>
          </p:cNvPr>
          <p:cNvSpPr>
            <a:spLocks noGrp="1"/>
          </p:cNvSpPr>
          <p:nvPr>
            <p:ph type="sldNum" sz="quarter" idx="12"/>
          </p:nvPr>
        </p:nvSpPr>
        <p:spPr>
          <a:xfrm>
            <a:off x="8610600" y="6356350"/>
            <a:ext cx="2743200" cy="365125"/>
          </a:xfrm>
        </p:spPr>
        <p:txBody>
          <a:bodyPr/>
          <a:lstStyle/>
          <a:p>
            <a:fld id="{254B5E65-296D-440E-9811-9528B653460B}" type="slidenum">
              <a:rPr lang="en-US" smtClean="0"/>
              <a:pPr/>
              <a:t>15</a:t>
            </a:fld>
            <a:endParaRPr lang="en-US" dirty="0"/>
          </a:p>
        </p:txBody>
      </p:sp>
    </p:spTree>
    <p:custDataLst>
      <p:tags r:id="rId1"/>
    </p:custDataLst>
    <p:extLst>
      <p:ext uri="{BB962C8B-B14F-4D97-AF65-F5344CB8AC3E}">
        <p14:creationId xmlns:p14="http://schemas.microsoft.com/office/powerpoint/2010/main" val="4000955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AB9ED-B8BB-C7DF-A2C6-88A45DCF2EE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0DE150E-6B46-1438-24B5-95A52FEA317E}"/>
              </a:ext>
            </a:extLst>
          </p:cNvPr>
          <p:cNvSpPr>
            <a:spLocks noGrp="1"/>
          </p:cNvSpPr>
          <p:nvPr>
            <p:ph type="title"/>
          </p:nvPr>
        </p:nvSpPr>
        <p:spPr>
          <a:xfrm>
            <a:off x="838200" y="604434"/>
            <a:ext cx="10515600" cy="1278795"/>
          </a:xfrm>
        </p:spPr>
        <p:txBody>
          <a:bodyPr>
            <a:normAutofit fontScale="90000"/>
          </a:bodyPr>
          <a:lstStyle/>
          <a:p>
            <a:r>
              <a:rPr lang="en-US" dirty="0">
                <a:latin typeface="Franklin Gothic Demi" panose="020B0703020102020204" pitchFamily="34" charset="0"/>
                <a:cs typeface="Arial"/>
              </a:rPr>
              <a:t>Annual Health Connector Annual </a:t>
            </a:r>
            <a:br>
              <a:rPr lang="en-US" dirty="0">
                <a:latin typeface="Franklin Gothic Demi" panose="020B0703020102020204" pitchFamily="34" charset="0"/>
                <a:cs typeface="Arial"/>
              </a:rPr>
            </a:br>
            <a:r>
              <a:rPr lang="en-US" dirty="0">
                <a:latin typeface="Franklin Gothic Demi" panose="020B0703020102020204" pitchFamily="34" charset="0"/>
                <a:cs typeface="Arial"/>
              </a:rPr>
              <a:t>Redeterminations &amp; Renewals Process</a:t>
            </a:r>
          </a:p>
        </p:txBody>
      </p:sp>
      <p:sp>
        <p:nvSpPr>
          <p:cNvPr id="7" name="Content Placeholder 6">
            <a:extLst>
              <a:ext uri="{FF2B5EF4-FFF2-40B4-BE49-F238E27FC236}">
                <a16:creationId xmlns:a16="http://schemas.microsoft.com/office/drawing/2014/main" id="{006FE1FA-DA80-15CA-F027-BEAFEE2B8C76}"/>
              </a:ext>
            </a:extLst>
          </p:cNvPr>
          <p:cNvSpPr>
            <a:spLocks noGrp="1"/>
          </p:cNvSpPr>
          <p:nvPr>
            <p:ph idx="13"/>
          </p:nvPr>
        </p:nvSpPr>
        <p:spPr>
          <a:xfrm>
            <a:off x="838200" y="1741714"/>
            <a:ext cx="10008870" cy="2053962"/>
          </a:xfrm>
        </p:spPr>
        <p:txBody>
          <a:bodyPr vert="horz" wrap="square" lIns="38100" tIns="38100" rIns="38100" bIns="38100" numCol="1" anchor="t" anchorCtr="0" compatLnSpc="1">
            <a:prstTxWarp prst="textNoShape">
              <a:avLst/>
            </a:prstTxWarp>
            <a:noAutofit/>
          </a:bodyPr>
          <a:lstStyle/>
          <a:p>
            <a:r>
              <a:rPr lang="en-US" sz="2800" dirty="0">
                <a:latin typeface="Franklin Gothic Book"/>
                <a:cs typeface="Arial"/>
              </a:rPr>
              <a:t>Be on the look out for more information </a:t>
            </a:r>
            <a:r>
              <a:rPr lang="en-US" sz="2800" b="1" dirty="0">
                <a:latin typeface="Franklin Gothic Book"/>
                <a:cs typeface="Arial"/>
              </a:rPr>
              <a:t>(Assister email updates, meetings and MTF webinars)</a:t>
            </a:r>
            <a:r>
              <a:rPr lang="en-US" sz="2800" dirty="0">
                <a:latin typeface="Franklin Gothic Book"/>
                <a:cs typeface="Arial"/>
              </a:rPr>
              <a:t> about any changes to these processes or plan changes that may be occurring for coverage starting </a:t>
            </a:r>
            <a:r>
              <a:rPr lang="en-US" sz="2800" b="1" dirty="0">
                <a:latin typeface="Franklin Gothic Book"/>
                <a:cs typeface="Arial"/>
              </a:rPr>
              <a:t>January 1, 2026</a:t>
            </a:r>
            <a:r>
              <a:rPr lang="en-US" sz="2800" dirty="0">
                <a:latin typeface="Franklin Gothic Book"/>
                <a:cs typeface="Arial"/>
              </a:rPr>
              <a:t>.</a:t>
            </a:r>
            <a:endParaRPr lang="en-US" sz="2800" dirty="0">
              <a:cs typeface="Arial"/>
            </a:endParaRPr>
          </a:p>
          <a:p>
            <a:pPr marL="226695" lvl="1">
              <a:buClr>
                <a:srgbClr val="5C5A5A"/>
              </a:buClr>
              <a:buSzPct val="100000"/>
            </a:pPr>
            <a:endParaRPr lang="en-US" sz="1400" dirty="0"/>
          </a:p>
          <a:p>
            <a:endParaRPr lang="en-US" dirty="0"/>
          </a:p>
          <a:p>
            <a:endParaRPr lang="en-US" dirty="0"/>
          </a:p>
        </p:txBody>
      </p:sp>
      <p:sp>
        <p:nvSpPr>
          <p:cNvPr id="62" name="Chevron 36">
            <a:extLst>
              <a:ext uri="{FF2B5EF4-FFF2-40B4-BE49-F238E27FC236}">
                <a16:creationId xmlns:a16="http://schemas.microsoft.com/office/drawing/2014/main" id="{6174DF1F-0632-7D4C-6F4F-30A61AE4611A}"/>
              </a:ext>
              <a:ext uri="{C183D7F6-B498-43B3-948B-1728B52AA6E4}">
                <adec:decorative xmlns:adec="http://schemas.microsoft.com/office/drawing/2017/decorative" val="1"/>
              </a:ext>
            </a:extLst>
          </p:cNvPr>
          <p:cNvSpPr/>
          <p:nvPr/>
        </p:nvSpPr>
        <p:spPr>
          <a:xfrm>
            <a:off x="5082481" y="3777712"/>
            <a:ext cx="2084832" cy="2359152"/>
          </a:xfrm>
          <a:prstGeom prst="chevron">
            <a:avLst>
              <a:gd name="adj" fmla="val 20758"/>
            </a:avLst>
          </a:prstGeom>
          <a:solidFill>
            <a:srgbClr val="008C99"/>
          </a:solidFill>
          <a:ln>
            <a:noFill/>
          </a:ln>
          <a:effectLst/>
        </p:spPr>
        <p:style>
          <a:lnRef idx="1">
            <a:schemeClr val="accent1"/>
          </a:lnRef>
          <a:fillRef idx="3">
            <a:schemeClr val="accent1"/>
          </a:fillRef>
          <a:effectRef idx="2">
            <a:schemeClr val="accent1"/>
          </a:effectRef>
          <a:fontRef idx="minor">
            <a:schemeClr val="lt1"/>
          </a:fontRef>
        </p:style>
        <p:txBody>
          <a:bodyPr vert="horz" lIns="137160" tIns="0" bIns="68580" rtlCol="0" anchor="ctr" anchorCtr="0"/>
          <a:lstStyle/>
          <a:p>
            <a:pPr algn="ctr"/>
            <a:endParaRPr lang="en-US" sz="450" b="1">
              <a:solidFill>
                <a:srgbClr val="FFFFFF"/>
              </a:solidFill>
              <a:latin typeface="Roboto Bold" charset="0"/>
            </a:endParaRPr>
          </a:p>
        </p:txBody>
      </p:sp>
      <p:sp>
        <p:nvSpPr>
          <p:cNvPr id="63" name="Chevron 36">
            <a:extLst>
              <a:ext uri="{FF2B5EF4-FFF2-40B4-BE49-F238E27FC236}">
                <a16:creationId xmlns:a16="http://schemas.microsoft.com/office/drawing/2014/main" id="{A0195896-908E-25D5-0AF2-D3D794852E80}"/>
              </a:ext>
              <a:ext uri="{C183D7F6-B498-43B3-948B-1728B52AA6E4}">
                <adec:decorative xmlns:adec="http://schemas.microsoft.com/office/drawing/2017/decorative" val="1"/>
              </a:ext>
            </a:extLst>
          </p:cNvPr>
          <p:cNvSpPr/>
          <p:nvPr/>
        </p:nvSpPr>
        <p:spPr>
          <a:xfrm>
            <a:off x="6886305" y="3797693"/>
            <a:ext cx="2084832" cy="2359152"/>
          </a:xfrm>
          <a:prstGeom prst="chevron">
            <a:avLst>
              <a:gd name="adj" fmla="val 20758"/>
            </a:avLst>
          </a:prstGeom>
          <a:solidFill>
            <a:srgbClr val="E00099"/>
          </a:solidFill>
          <a:ln>
            <a:noFill/>
          </a:ln>
          <a:effectLst/>
        </p:spPr>
        <p:style>
          <a:lnRef idx="1">
            <a:schemeClr val="accent1"/>
          </a:lnRef>
          <a:fillRef idx="3">
            <a:schemeClr val="accent1"/>
          </a:fillRef>
          <a:effectRef idx="2">
            <a:schemeClr val="accent1"/>
          </a:effectRef>
          <a:fontRef idx="minor">
            <a:schemeClr val="lt1"/>
          </a:fontRef>
        </p:style>
        <p:txBody>
          <a:bodyPr vert="horz" lIns="137160" tIns="0" bIns="68580" rtlCol="0" anchor="ctr" anchorCtr="0"/>
          <a:lstStyle/>
          <a:p>
            <a:pPr algn="ctr"/>
            <a:endParaRPr lang="en-US" sz="450" b="1">
              <a:solidFill>
                <a:srgbClr val="FFFFFF"/>
              </a:solidFill>
              <a:latin typeface="Roboto Bold" charset="0"/>
            </a:endParaRPr>
          </a:p>
        </p:txBody>
      </p:sp>
      <p:sp>
        <p:nvSpPr>
          <p:cNvPr id="61" name="Chevron 36">
            <a:extLst>
              <a:ext uri="{FF2B5EF4-FFF2-40B4-BE49-F238E27FC236}">
                <a16:creationId xmlns:a16="http://schemas.microsoft.com/office/drawing/2014/main" id="{E3A4C92D-1F92-1DCF-1BE6-68EFC43F2AA1}"/>
              </a:ext>
              <a:ext uri="{C183D7F6-B498-43B3-948B-1728B52AA6E4}">
                <adec:decorative xmlns:adec="http://schemas.microsoft.com/office/drawing/2017/decorative" val="1"/>
              </a:ext>
            </a:extLst>
          </p:cNvPr>
          <p:cNvSpPr/>
          <p:nvPr/>
        </p:nvSpPr>
        <p:spPr>
          <a:xfrm>
            <a:off x="3278656" y="3763369"/>
            <a:ext cx="2084832" cy="2359152"/>
          </a:xfrm>
          <a:prstGeom prst="chevron">
            <a:avLst>
              <a:gd name="adj" fmla="val 20758"/>
            </a:avLst>
          </a:prstGeom>
          <a:solidFill>
            <a:srgbClr val="6CB33F"/>
          </a:solidFill>
          <a:ln>
            <a:noFill/>
          </a:ln>
          <a:effectLst/>
        </p:spPr>
        <p:style>
          <a:lnRef idx="1">
            <a:schemeClr val="accent1"/>
          </a:lnRef>
          <a:fillRef idx="3">
            <a:schemeClr val="accent1"/>
          </a:fillRef>
          <a:effectRef idx="2">
            <a:schemeClr val="accent1"/>
          </a:effectRef>
          <a:fontRef idx="minor">
            <a:schemeClr val="lt1"/>
          </a:fontRef>
        </p:style>
        <p:txBody>
          <a:bodyPr vert="horz" lIns="137160" tIns="0" bIns="68580" rtlCol="0" anchor="ctr" anchorCtr="0"/>
          <a:lstStyle/>
          <a:p>
            <a:pPr algn="ctr"/>
            <a:r>
              <a:rPr lang="en-US" sz="450" b="1" dirty="0">
                <a:solidFill>
                  <a:srgbClr val="FFFFFF"/>
                </a:solidFill>
                <a:latin typeface="Roboto Bold" charset="0"/>
              </a:rPr>
              <a:t>8</a:t>
            </a:r>
          </a:p>
        </p:txBody>
      </p:sp>
      <p:sp>
        <p:nvSpPr>
          <p:cNvPr id="64" name="Chevron 36">
            <a:extLst>
              <a:ext uri="{FF2B5EF4-FFF2-40B4-BE49-F238E27FC236}">
                <a16:creationId xmlns:a16="http://schemas.microsoft.com/office/drawing/2014/main" id="{954E6908-EAC1-A5EA-3D0F-6162E138CCF6}"/>
              </a:ext>
              <a:ext uri="{C183D7F6-B498-43B3-948B-1728B52AA6E4}">
                <adec:decorative xmlns:adec="http://schemas.microsoft.com/office/drawing/2017/decorative" val="1"/>
              </a:ext>
            </a:extLst>
          </p:cNvPr>
          <p:cNvSpPr/>
          <p:nvPr/>
        </p:nvSpPr>
        <p:spPr>
          <a:xfrm>
            <a:off x="8716180" y="3780812"/>
            <a:ext cx="2084832" cy="2359152"/>
          </a:xfrm>
          <a:prstGeom prst="chevron">
            <a:avLst>
              <a:gd name="adj" fmla="val 20758"/>
            </a:avLst>
          </a:prstGeom>
          <a:solidFill>
            <a:srgbClr val="DC8E28"/>
          </a:solidFill>
          <a:ln>
            <a:noFill/>
          </a:ln>
          <a:effectLst/>
        </p:spPr>
        <p:style>
          <a:lnRef idx="1">
            <a:schemeClr val="accent1"/>
          </a:lnRef>
          <a:fillRef idx="3">
            <a:schemeClr val="accent1"/>
          </a:fillRef>
          <a:effectRef idx="2">
            <a:schemeClr val="accent1"/>
          </a:effectRef>
          <a:fontRef idx="minor">
            <a:schemeClr val="lt1"/>
          </a:fontRef>
        </p:style>
        <p:txBody>
          <a:bodyPr vert="horz" lIns="137160" tIns="0" bIns="68580" rtlCol="0" anchor="ctr" anchorCtr="0"/>
          <a:lstStyle/>
          <a:p>
            <a:pPr algn="ctr"/>
            <a:endParaRPr lang="en-US" sz="450" b="1">
              <a:solidFill>
                <a:schemeClr val="tx1"/>
              </a:solidFill>
              <a:latin typeface="Roboto Bold" charset="0"/>
            </a:endParaRPr>
          </a:p>
        </p:txBody>
      </p:sp>
      <p:pic>
        <p:nvPicPr>
          <p:cNvPr id="5" name="Picture 4">
            <a:extLst>
              <a:ext uri="{FF2B5EF4-FFF2-40B4-BE49-F238E27FC236}">
                <a16:creationId xmlns:a16="http://schemas.microsoft.com/office/drawing/2014/main" id="{861A714C-98CA-2554-294F-1DD961D3DDF4}"/>
              </a:ext>
              <a:ext uri="{C183D7F6-B498-43B3-948B-1728B52AA6E4}">
                <adec:decorative xmlns:adec="http://schemas.microsoft.com/office/drawing/2017/decorative" val="1"/>
              </a:ext>
            </a:extLst>
          </p:cNvPr>
          <p:cNvPicPr>
            <a:picLocks/>
          </p:cNvPicPr>
          <p:nvPr/>
        </p:nvPicPr>
        <p:blipFill>
          <a:blip r:embed="rId4"/>
          <a:stretch>
            <a:fillRect/>
          </a:stretch>
        </p:blipFill>
        <p:spPr>
          <a:xfrm>
            <a:off x="1447528" y="3783669"/>
            <a:ext cx="2084832" cy="2352774"/>
          </a:xfrm>
          <a:prstGeom prst="rect">
            <a:avLst/>
          </a:prstGeom>
        </p:spPr>
      </p:pic>
      <p:sp>
        <p:nvSpPr>
          <p:cNvPr id="9" name="Rectangle 8">
            <a:extLst>
              <a:ext uri="{FF2B5EF4-FFF2-40B4-BE49-F238E27FC236}">
                <a16:creationId xmlns:a16="http://schemas.microsoft.com/office/drawing/2014/main" id="{99F13CC7-2EA5-90DC-4889-C92525811CD2}"/>
              </a:ext>
            </a:extLst>
          </p:cNvPr>
          <p:cNvSpPr/>
          <p:nvPr/>
        </p:nvSpPr>
        <p:spPr>
          <a:xfrm>
            <a:off x="1539358" y="3858105"/>
            <a:ext cx="1815839" cy="2031325"/>
          </a:xfrm>
          <a:prstGeom prst="rect">
            <a:avLst/>
          </a:prstGeom>
        </p:spPr>
        <p:txBody>
          <a:bodyPr wrap="square" anchor="ctr" anchorCtr="0">
            <a:spAutoFit/>
          </a:bodyPr>
          <a:lstStyle/>
          <a:p>
            <a:pPr algn="ctr"/>
            <a:r>
              <a:rPr lang="en-US" dirty="0">
                <a:solidFill>
                  <a:schemeClr val="bg1"/>
                </a:solidFill>
                <a:latin typeface="Franklin Gothic Demi" panose="020B0703020102020204" pitchFamily="34" charset="0"/>
                <a:ea typeface="Roboto" charset="0"/>
                <a:cs typeface="Roboto" charset="0"/>
              </a:rPr>
              <a:t>Preliminary Eligibility Determination</a:t>
            </a:r>
          </a:p>
          <a:p>
            <a:pPr algn="ctr"/>
            <a:endParaRPr lang="en-US" dirty="0">
              <a:solidFill>
                <a:schemeClr val="bg1"/>
              </a:solidFill>
              <a:latin typeface="Franklin Gothic Demi" panose="020B0703020102020204" pitchFamily="34" charset="0"/>
              <a:ea typeface="Roboto" charset="0"/>
              <a:cs typeface="Roboto" charset="0"/>
            </a:endParaRPr>
          </a:p>
          <a:p>
            <a:pPr algn="ctr"/>
            <a:endParaRPr lang="en-US" dirty="0">
              <a:solidFill>
                <a:schemeClr val="bg1"/>
              </a:solidFill>
              <a:latin typeface="Franklin Gothic Demi" panose="020B0703020102020204" pitchFamily="34" charset="0"/>
              <a:ea typeface="Roboto" charset="0"/>
              <a:cs typeface="Roboto" charset="0"/>
            </a:endParaRPr>
          </a:p>
          <a:p>
            <a:pPr algn="ctr"/>
            <a:r>
              <a:rPr lang="en-US" dirty="0">
                <a:solidFill>
                  <a:schemeClr val="bg1"/>
                </a:solidFill>
                <a:latin typeface="Franklin Gothic Demi" panose="020B0703020102020204" pitchFamily="34" charset="0"/>
                <a:ea typeface="Roboto" charset="0"/>
                <a:cs typeface="Roboto" charset="0"/>
              </a:rPr>
              <a:t>August - September</a:t>
            </a:r>
          </a:p>
        </p:txBody>
      </p:sp>
      <p:sp>
        <p:nvSpPr>
          <p:cNvPr id="11" name="Rectangle 10">
            <a:extLst>
              <a:ext uri="{FF2B5EF4-FFF2-40B4-BE49-F238E27FC236}">
                <a16:creationId xmlns:a16="http://schemas.microsoft.com/office/drawing/2014/main" id="{24B7D4EA-2A2B-3868-7ECD-114E0C100F01}"/>
              </a:ext>
            </a:extLst>
          </p:cNvPr>
          <p:cNvSpPr/>
          <p:nvPr/>
        </p:nvSpPr>
        <p:spPr>
          <a:xfrm>
            <a:off x="3532360" y="3810019"/>
            <a:ext cx="1723114" cy="2142125"/>
          </a:xfrm>
          <a:prstGeom prst="rect">
            <a:avLst/>
          </a:prstGeom>
        </p:spPr>
        <p:txBody>
          <a:bodyPr wrap="square" anchor="ctr" anchorCtr="0">
            <a:spAutoFit/>
          </a:bodyPr>
          <a:lstStyle/>
          <a:p>
            <a:pPr algn="ctr" fontAlgn="auto">
              <a:spcBef>
                <a:spcPct val="20000"/>
              </a:spcBef>
              <a:spcAft>
                <a:spcPts val="0"/>
              </a:spcAft>
            </a:pPr>
            <a:r>
              <a:rPr lang="en-GB" dirty="0">
                <a:solidFill>
                  <a:schemeClr val="bg1"/>
                </a:solidFill>
                <a:latin typeface="Franklin Gothic Demi" panose="020B0703020102020204" pitchFamily="34" charset="0"/>
                <a:ea typeface="Roboto" charset="0"/>
                <a:cs typeface="Roboto" charset="0"/>
              </a:rPr>
              <a:t>Preliminary Eligibility Notice and Review Period</a:t>
            </a:r>
          </a:p>
          <a:p>
            <a:pPr algn="ctr" fontAlgn="auto">
              <a:spcBef>
                <a:spcPct val="20000"/>
              </a:spcBef>
              <a:spcAft>
                <a:spcPts val="0"/>
              </a:spcAft>
            </a:pPr>
            <a:endParaRPr lang="en-GB" dirty="0">
              <a:solidFill>
                <a:schemeClr val="bg1"/>
              </a:solidFill>
              <a:latin typeface="Franklin Gothic Demi" panose="020B0703020102020204" pitchFamily="34" charset="0"/>
              <a:ea typeface="Roboto" charset="0"/>
              <a:cs typeface="Roboto" charset="0"/>
            </a:endParaRPr>
          </a:p>
          <a:p>
            <a:pPr algn="ctr" fontAlgn="auto">
              <a:spcBef>
                <a:spcPct val="20000"/>
              </a:spcBef>
              <a:spcAft>
                <a:spcPts val="0"/>
              </a:spcAft>
            </a:pPr>
            <a:r>
              <a:rPr lang="en-GB" dirty="0">
                <a:solidFill>
                  <a:schemeClr val="bg1"/>
                </a:solidFill>
                <a:latin typeface="Franklin Gothic Demi" panose="020B0703020102020204" pitchFamily="34" charset="0"/>
                <a:ea typeface="Roboto" charset="0"/>
                <a:cs typeface="Roboto" charset="0"/>
              </a:rPr>
              <a:t>August - October </a:t>
            </a:r>
          </a:p>
        </p:txBody>
      </p:sp>
      <p:sp>
        <p:nvSpPr>
          <p:cNvPr id="33" name="Rectangle 32" descr="Final Eligibility Determination &amp; Renewal Notice: October.">
            <a:extLst>
              <a:ext uri="{FF2B5EF4-FFF2-40B4-BE49-F238E27FC236}">
                <a16:creationId xmlns:a16="http://schemas.microsoft.com/office/drawing/2014/main" id="{8859E0F2-DD80-6E11-A977-30B401A9B679}"/>
              </a:ext>
            </a:extLst>
          </p:cNvPr>
          <p:cNvSpPr/>
          <p:nvPr/>
        </p:nvSpPr>
        <p:spPr>
          <a:xfrm>
            <a:off x="5401122" y="3783669"/>
            <a:ext cx="1638712" cy="2142125"/>
          </a:xfrm>
          <a:prstGeom prst="rect">
            <a:avLst/>
          </a:prstGeom>
        </p:spPr>
        <p:txBody>
          <a:bodyPr wrap="square" anchor="ctr" anchorCtr="0">
            <a:spAutoFit/>
          </a:bodyPr>
          <a:lstStyle/>
          <a:p>
            <a:pPr algn="ctr">
              <a:spcBef>
                <a:spcPct val="20000"/>
              </a:spcBef>
            </a:pPr>
            <a:r>
              <a:rPr lang="en-GB" dirty="0">
                <a:solidFill>
                  <a:schemeClr val="bg1"/>
                </a:solidFill>
                <a:latin typeface="Franklin Gothic Demi" panose="020B0703020102020204" pitchFamily="34" charset="0"/>
                <a:ea typeface="Roboto" charset="0"/>
                <a:cs typeface="Roboto" charset="0"/>
              </a:rPr>
              <a:t>Final Eligibility Determination &amp; Renewal Notice</a:t>
            </a:r>
          </a:p>
          <a:p>
            <a:pPr algn="ctr">
              <a:spcBef>
                <a:spcPct val="20000"/>
              </a:spcBef>
            </a:pPr>
            <a:endParaRPr lang="en-GB" dirty="0">
              <a:solidFill>
                <a:schemeClr val="bg1"/>
              </a:solidFill>
              <a:latin typeface="Franklin Gothic Demi" panose="020B0703020102020204" pitchFamily="34" charset="0"/>
              <a:ea typeface="Roboto" charset="0"/>
              <a:cs typeface="Roboto" charset="0"/>
            </a:endParaRPr>
          </a:p>
          <a:p>
            <a:pPr algn="ctr">
              <a:spcBef>
                <a:spcPct val="20000"/>
              </a:spcBef>
            </a:pPr>
            <a:r>
              <a:rPr lang="en-GB" dirty="0">
                <a:solidFill>
                  <a:schemeClr val="bg1"/>
                </a:solidFill>
                <a:latin typeface="Franklin Gothic Demi" panose="020B0703020102020204" pitchFamily="34" charset="0"/>
                <a:ea typeface="Roboto" charset="0"/>
                <a:cs typeface="Roboto" charset="0"/>
              </a:rPr>
              <a:t>October </a:t>
            </a:r>
          </a:p>
        </p:txBody>
      </p:sp>
      <p:sp>
        <p:nvSpPr>
          <p:cNvPr id="2" name="TextBox 1">
            <a:extLst>
              <a:ext uri="{FF2B5EF4-FFF2-40B4-BE49-F238E27FC236}">
                <a16:creationId xmlns:a16="http://schemas.microsoft.com/office/drawing/2014/main" id="{FB7BB3BB-1484-D21C-4FA5-D3C839F060EA}"/>
              </a:ext>
            </a:extLst>
          </p:cNvPr>
          <p:cNvSpPr txBox="1"/>
          <p:nvPr/>
        </p:nvSpPr>
        <p:spPr>
          <a:xfrm>
            <a:off x="7162909" y="4143661"/>
            <a:ext cx="1576257" cy="1754326"/>
          </a:xfrm>
          <a:prstGeom prst="rect">
            <a:avLst/>
          </a:prstGeom>
          <a:noFill/>
        </p:spPr>
        <p:txBody>
          <a:bodyPr wrap="square" rtlCol="0">
            <a:spAutoFit/>
          </a:bodyPr>
          <a:lstStyle/>
          <a:p>
            <a:pPr algn="ctr"/>
            <a:r>
              <a:rPr lang="en-US" dirty="0">
                <a:solidFill>
                  <a:schemeClr val="bg1"/>
                </a:solidFill>
                <a:latin typeface="Franklin Gothic Demi" panose="020B0703020102020204" pitchFamily="34" charset="0"/>
                <a:ea typeface="Roboto" charset="0"/>
                <a:cs typeface="Roboto" charset="0"/>
              </a:rPr>
              <a:t>Renewal into a Health Connector Plan</a:t>
            </a:r>
          </a:p>
          <a:p>
            <a:pPr algn="ctr"/>
            <a:endParaRPr lang="en-US" dirty="0">
              <a:solidFill>
                <a:schemeClr val="bg1"/>
              </a:solidFill>
              <a:latin typeface="Franklin Gothic Demi" panose="020B0703020102020204" pitchFamily="34" charset="0"/>
              <a:ea typeface="Roboto" charset="0"/>
              <a:cs typeface="Roboto" charset="0"/>
            </a:endParaRPr>
          </a:p>
          <a:p>
            <a:pPr algn="ctr"/>
            <a:r>
              <a:rPr lang="en-US" dirty="0">
                <a:solidFill>
                  <a:schemeClr val="bg1"/>
                </a:solidFill>
                <a:latin typeface="Franklin Gothic Demi" panose="020B0703020102020204" pitchFamily="34" charset="0"/>
                <a:ea typeface="Roboto" charset="0"/>
                <a:cs typeface="Roboto" charset="0"/>
              </a:rPr>
              <a:t>November</a:t>
            </a:r>
          </a:p>
        </p:txBody>
      </p:sp>
      <p:sp>
        <p:nvSpPr>
          <p:cNvPr id="12" name="Rectangle 11">
            <a:extLst>
              <a:ext uri="{FF2B5EF4-FFF2-40B4-BE49-F238E27FC236}">
                <a16:creationId xmlns:a16="http://schemas.microsoft.com/office/drawing/2014/main" id="{ACF32427-9042-AE1B-EE1B-D8446C9212B2}"/>
              </a:ext>
            </a:extLst>
          </p:cNvPr>
          <p:cNvSpPr/>
          <p:nvPr/>
        </p:nvSpPr>
        <p:spPr>
          <a:xfrm>
            <a:off x="9007124" y="4024304"/>
            <a:ext cx="1423480" cy="1865126"/>
          </a:xfrm>
          <a:prstGeom prst="rect">
            <a:avLst/>
          </a:prstGeom>
        </p:spPr>
        <p:txBody>
          <a:bodyPr wrap="square" anchor="ctr" anchorCtr="0">
            <a:spAutoFit/>
          </a:bodyPr>
          <a:lstStyle/>
          <a:p>
            <a:pPr algn="ctr" defTabSz="1019175" fontAlgn="auto">
              <a:spcBef>
                <a:spcPct val="20000"/>
              </a:spcBef>
              <a:spcAft>
                <a:spcPts val="0"/>
              </a:spcAft>
            </a:pPr>
            <a:r>
              <a:rPr lang="en-GB" dirty="0">
                <a:solidFill>
                  <a:schemeClr val="bg1"/>
                </a:solidFill>
                <a:latin typeface="Franklin Gothic Demi" panose="020B0703020102020204" pitchFamily="34" charset="0"/>
                <a:ea typeface="Roboto" charset="0"/>
                <a:cs typeface="Roboto" charset="0"/>
              </a:rPr>
              <a:t>Billing and Payment for January 1 Coverage</a:t>
            </a:r>
          </a:p>
          <a:p>
            <a:pPr algn="ctr" defTabSz="1019175" fontAlgn="auto">
              <a:spcBef>
                <a:spcPct val="20000"/>
              </a:spcBef>
              <a:spcAft>
                <a:spcPts val="0"/>
              </a:spcAft>
            </a:pPr>
            <a:endParaRPr lang="en-GB" dirty="0">
              <a:solidFill>
                <a:schemeClr val="bg1"/>
              </a:solidFill>
              <a:latin typeface="Franklin Gothic Demi" panose="020B0703020102020204" pitchFamily="34" charset="0"/>
              <a:ea typeface="Roboto" charset="0"/>
              <a:cs typeface="Roboto" charset="0"/>
            </a:endParaRPr>
          </a:p>
          <a:p>
            <a:pPr algn="ctr" defTabSz="1019175" fontAlgn="auto">
              <a:spcBef>
                <a:spcPct val="20000"/>
              </a:spcBef>
              <a:spcAft>
                <a:spcPts val="0"/>
              </a:spcAft>
            </a:pPr>
            <a:r>
              <a:rPr lang="en-GB" dirty="0">
                <a:solidFill>
                  <a:schemeClr val="bg1"/>
                </a:solidFill>
                <a:latin typeface="Franklin Gothic Demi" panose="020B0703020102020204" pitchFamily="34" charset="0"/>
                <a:ea typeface="Roboto" charset="0"/>
                <a:cs typeface="Roboto" charset="0"/>
              </a:rPr>
              <a:t>December</a:t>
            </a:r>
          </a:p>
        </p:txBody>
      </p:sp>
      <p:sp>
        <p:nvSpPr>
          <p:cNvPr id="8" name="Slide Number Placeholder 5">
            <a:extLst>
              <a:ext uri="{FF2B5EF4-FFF2-40B4-BE49-F238E27FC236}">
                <a16:creationId xmlns:a16="http://schemas.microsoft.com/office/drawing/2014/main" id="{45C808AB-D1DE-CA07-C4A0-1791EC3D3CF7}"/>
              </a:ext>
            </a:extLst>
          </p:cNvPr>
          <p:cNvSpPr>
            <a:spLocks noGrp="1"/>
          </p:cNvSpPr>
          <p:nvPr>
            <p:ph type="sldNum" sz="quarter" idx="12"/>
          </p:nvPr>
        </p:nvSpPr>
        <p:spPr>
          <a:xfrm>
            <a:off x="8610600" y="6356350"/>
            <a:ext cx="2743200" cy="365125"/>
          </a:xfrm>
        </p:spPr>
        <p:txBody>
          <a:bodyPr/>
          <a:lstStyle/>
          <a:p>
            <a:fld id="{254B5E65-296D-440E-9811-9528B653460B}" type="slidenum">
              <a:rPr lang="en-US" smtClean="0"/>
              <a:pPr/>
              <a:t>16</a:t>
            </a:fld>
            <a:endParaRPr lang="en-US" dirty="0"/>
          </a:p>
        </p:txBody>
      </p:sp>
    </p:spTree>
    <p:custDataLst>
      <p:tags r:id="rId1"/>
    </p:custDataLst>
    <p:extLst>
      <p:ext uri="{BB962C8B-B14F-4D97-AF65-F5344CB8AC3E}">
        <p14:creationId xmlns:p14="http://schemas.microsoft.com/office/powerpoint/2010/main" val="1781248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6395A-812D-2907-BAFC-DF82623914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C5CDFF-9D7A-08CC-C2D3-1C9C7C8B9738}"/>
              </a:ext>
            </a:extLst>
          </p:cNvPr>
          <p:cNvSpPr>
            <a:spLocks noGrp="1"/>
          </p:cNvSpPr>
          <p:nvPr>
            <p:ph type="title"/>
          </p:nvPr>
        </p:nvSpPr>
        <p:spPr>
          <a:xfrm>
            <a:off x="801370" y="1725930"/>
            <a:ext cx="9602470" cy="2384069"/>
          </a:xfrm>
        </p:spPr>
        <p:txBody>
          <a:bodyPr>
            <a:normAutofit fontScale="90000"/>
          </a:bodyPr>
          <a:lstStyle/>
          <a:p>
            <a:r>
              <a:rPr lang="en-US">
                <a:latin typeface="+mn-lt"/>
              </a:rPr>
              <a:t>Reminder: Walk-in Center Closures and Payment Guidelines</a:t>
            </a:r>
          </a:p>
        </p:txBody>
      </p:sp>
    </p:spTree>
    <p:custDataLst>
      <p:tags r:id="rId1"/>
    </p:custDataLst>
    <p:extLst>
      <p:ext uri="{BB962C8B-B14F-4D97-AF65-F5344CB8AC3E}">
        <p14:creationId xmlns:p14="http://schemas.microsoft.com/office/powerpoint/2010/main" val="1598348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6A090-4409-7C1D-8BF8-7B7850A9F6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B41702-6C07-3B7F-C779-5FCF220124F7}"/>
              </a:ext>
            </a:extLst>
          </p:cNvPr>
          <p:cNvSpPr>
            <a:spLocks noGrp="1"/>
          </p:cNvSpPr>
          <p:nvPr>
            <p:ph type="title"/>
          </p:nvPr>
        </p:nvSpPr>
        <p:spPr/>
        <p:txBody>
          <a:bodyPr/>
          <a:lstStyle/>
          <a:p>
            <a:r>
              <a:rPr lang="en-US" sz="4000" b="1" dirty="0">
                <a:latin typeface="Franklin Gothic Demi" panose="020B0603020102020204" pitchFamily="34" charset="0"/>
              </a:rPr>
              <a:t>Walk-In Center Closures</a:t>
            </a:r>
          </a:p>
        </p:txBody>
      </p:sp>
      <p:sp>
        <p:nvSpPr>
          <p:cNvPr id="3" name="Content Placeholder 2">
            <a:extLst>
              <a:ext uri="{FF2B5EF4-FFF2-40B4-BE49-F238E27FC236}">
                <a16:creationId xmlns:a16="http://schemas.microsoft.com/office/drawing/2014/main" id="{694D43C3-78B8-F668-E025-08F321D278A2}"/>
              </a:ext>
            </a:extLst>
          </p:cNvPr>
          <p:cNvSpPr>
            <a:spLocks noGrp="1"/>
          </p:cNvSpPr>
          <p:nvPr>
            <p:ph idx="13"/>
          </p:nvPr>
        </p:nvSpPr>
        <p:spPr>
          <a:xfrm>
            <a:off x="838200" y="1523731"/>
            <a:ext cx="10352314" cy="4202893"/>
          </a:xfrm>
        </p:spPr>
        <p:txBody>
          <a:bodyPr vert="horz" lIns="91440" tIns="0" rIns="91440" bIns="45720" rtlCol="0" anchor="t">
            <a:noAutofit/>
          </a:bodyPr>
          <a:lstStyle/>
          <a:p>
            <a:pPr marL="0" lvl="1" indent="0">
              <a:lnSpc>
                <a:spcPct val="90000"/>
              </a:lnSpc>
              <a:spcBef>
                <a:spcPts val="1000"/>
              </a:spcBef>
              <a:buNone/>
            </a:pPr>
            <a:r>
              <a:rPr lang="en-US" b="1" dirty="0">
                <a:solidFill>
                  <a:schemeClr val="accent1"/>
                </a:solidFill>
                <a:latin typeface="Franklin Gothic Book"/>
              </a:rPr>
              <a:t>The Health Connector closed all three Walk-In Centers.</a:t>
            </a:r>
          </a:p>
          <a:p>
            <a:pPr marL="0" lvl="1" indent="0">
              <a:lnSpc>
                <a:spcPct val="90000"/>
              </a:lnSpc>
              <a:spcBef>
                <a:spcPts val="1000"/>
              </a:spcBef>
              <a:buNone/>
            </a:pPr>
            <a:r>
              <a:rPr lang="en-US" b="1" dirty="0">
                <a:latin typeface="Franklin Gothic Book"/>
              </a:rPr>
              <a:t>Below are the closure dates for each Walk-In Center:</a:t>
            </a:r>
          </a:p>
          <a:p>
            <a:pPr marL="457200" indent="-457200">
              <a:lnSpc>
                <a:spcPct val="90000"/>
              </a:lnSpc>
              <a:buFont typeface="Arial" panose="020B0604020202020204" pitchFamily="34" charset="0"/>
              <a:buChar char="•"/>
            </a:pPr>
            <a:r>
              <a:rPr lang="en-US" b="0" dirty="0">
                <a:solidFill>
                  <a:schemeClr val="tx1"/>
                </a:solidFill>
                <a:latin typeface="+mn-lt"/>
              </a:rPr>
              <a:t>Springfield: March 28, 2025</a:t>
            </a:r>
          </a:p>
          <a:p>
            <a:pPr marL="457200" indent="-457200">
              <a:lnSpc>
                <a:spcPct val="90000"/>
              </a:lnSpc>
              <a:buFont typeface="Arial" panose="020B0604020202020204" pitchFamily="34" charset="0"/>
              <a:buChar char="•"/>
            </a:pPr>
            <a:r>
              <a:rPr lang="en-US" b="0" dirty="0">
                <a:solidFill>
                  <a:schemeClr val="tx1"/>
                </a:solidFill>
                <a:latin typeface="+mn-lt"/>
              </a:rPr>
              <a:t>Worcester: May 23, 2025</a:t>
            </a:r>
          </a:p>
          <a:p>
            <a:pPr marL="457200" indent="-457200">
              <a:lnSpc>
                <a:spcPct val="90000"/>
              </a:lnSpc>
              <a:buFont typeface="Arial" panose="020B0604020202020204" pitchFamily="34" charset="0"/>
              <a:buChar char="•"/>
            </a:pPr>
            <a:r>
              <a:rPr lang="en-US" b="0" dirty="0">
                <a:solidFill>
                  <a:schemeClr val="tx1"/>
                </a:solidFill>
                <a:latin typeface="+mn-lt"/>
              </a:rPr>
              <a:t>Boston: June 27, 2025</a:t>
            </a:r>
          </a:p>
          <a:p>
            <a:pPr marL="205740" indent="-205740">
              <a:lnSpc>
                <a:spcPct val="90000"/>
              </a:lnSpc>
              <a:buFont typeface="Wingdings" panose="05000000000000000000" pitchFamily="2" charset="2"/>
              <a:buChar char="§"/>
            </a:pPr>
            <a:endParaRPr lang="en-US" b="0" dirty="0">
              <a:solidFill>
                <a:schemeClr val="tx1"/>
              </a:solidFill>
              <a:latin typeface="+mn-lt"/>
            </a:endParaRPr>
          </a:p>
          <a:p>
            <a:pPr>
              <a:lnSpc>
                <a:spcPct val="90000"/>
              </a:lnSpc>
            </a:pPr>
            <a:r>
              <a:rPr lang="en-US" b="0" dirty="0">
                <a:solidFill>
                  <a:schemeClr val="tx1"/>
                </a:solidFill>
                <a:latin typeface="+mn-lt"/>
              </a:rPr>
              <a:t>See additional reminders in the appendix of this slide deck.</a:t>
            </a:r>
          </a:p>
        </p:txBody>
      </p:sp>
      <p:sp>
        <p:nvSpPr>
          <p:cNvPr id="6" name="Slide Number Placeholder 5">
            <a:extLst>
              <a:ext uri="{FF2B5EF4-FFF2-40B4-BE49-F238E27FC236}">
                <a16:creationId xmlns:a16="http://schemas.microsoft.com/office/drawing/2014/main" id="{E3A3E082-BFA5-AE55-0D0C-BBF3F6676DD1}"/>
              </a:ext>
            </a:extLst>
          </p:cNvPr>
          <p:cNvSpPr>
            <a:spLocks noGrp="1"/>
          </p:cNvSpPr>
          <p:nvPr>
            <p:ph type="sldNum" sz="quarter" idx="12"/>
          </p:nvPr>
        </p:nvSpPr>
        <p:spPr/>
        <p:txBody>
          <a:bodyPr/>
          <a:lstStyle/>
          <a:p>
            <a:fld id="{254B5E65-296D-440E-9811-9528B653460B}" type="slidenum">
              <a:rPr lang="en-US" smtClean="0"/>
              <a:pPr/>
              <a:t>18</a:t>
            </a:fld>
            <a:endParaRPr lang="en-US" dirty="0"/>
          </a:p>
        </p:txBody>
      </p:sp>
    </p:spTree>
    <p:custDataLst>
      <p:tags r:id="rId1"/>
    </p:custDataLst>
    <p:extLst>
      <p:ext uri="{BB962C8B-B14F-4D97-AF65-F5344CB8AC3E}">
        <p14:creationId xmlns:p14="http://schemas.microsoft.com/office/powerpoint/2010/main" val="41668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DD6C6-58C9-C956-8235-5A63ABEDBA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543A16-2229-B8CE-08D1-E7C21FEB2C93}"/>
              </a:ext>
            </a:extLst>
          </p:cNvPr>
          <p:cNvSpPr>
            <a:spLocks noGrp="1"/>
          </p:cNvSpPr>
          <p:nvPr>
            <p:ph type="title"/>
          </p:nvPr>
        </p:nvSpPr>
        <p:spPr>
          <a:xfrm>
            <a:off x="831850" y="1327902"/>
            <a:ext cx="9004465" cy="1847377"/>
          </a:xfrm>
        </p:spPr>
        <p:txBody>
          <a:bodyPr>
            <a:normAutofit/>
          </a:bodyPr>
          <a:lstStyle/>
          <a:p>
            <a:r>
              <a:rPr lang="en-US" b="1">
                <a:latin typeface="Franklin Gothic Book"/>
              </a:rPr>
              <a:t>MAhealthconnector.org System Updates</a:t>
            </a:r>
          </a:p>
        </p:txBody>
      </p:sp>
    </p:spTree>
    <p:custDataLst>
      <p:tags r:id="rId1"/>
    </p:custDataLst>
    <p:extLst>
      <p:ext uri="{BB962C8B-B14F-4D97-AF65-F5344CB8AC3E}">
        <p14:creationId xmlns:p14="http://schemas.microsoft.com/office/powerpoint/2010/main" val="3530142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364E2-780B-3077-A77E-944D6258521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7575EDD-722D-5350-0EF8-0618D769B266}"/>
              </a:ext>
            </a:extLst>
          </p:cNvPr>
          <p:cNvSpPr>
            <a:spLocks noGrp="1"/>
          </p:cNvSpPr>
          <p:nvPr>
            <p:ph type="title"/>
          </p:nvPr>
        </p:nvSpPr>
        <p:spPr/>
        <p:txBody>
          <a:bodyPr>
            <a:normAutofit/>
          </a:bodyPr>
          <a:lstStyle/>
          <a:p>
            <a:r>
              <a:rPr lang="en-US" sz="4000" b="1" dirty="0">
                <a:latin typeface="Franklin Gothic Demi" panose="020B0603020102020204" pitchFamily="34" charset="0"/>
              </a:rPr>
              <a:t>MA Health Care Learning Series</a:t>
            </a:r>
          </a:p>
        </p:txBody>
      </p:sp>
      <p:sp>
        <p:nvSpPr>
          <p:cNvPr id="5" name="Content Placeholder 6">
            <a:extLst>
              <a:ext uri="{FF2B5EF4-FFF2-40B4-BE49-F238E27FC236}">
                <a16:creationId xmlns:a16="http://schemas.microsoft.com/office/drawing/2014/main" id="{D36ABA94-28AE-8A58-3481-6A3E71C71AC0}"/>
              </a:ext>
            </a:extLst>
          </p:cNvPr>
          <p:cNvSpPr>
            <a:spLocks noGrp="1"/>
          </p:cNvSpPr>
          <p:nvPr/>
        </p:nvSpPr>
        <p:spPr>
          <a:xfrm>
            <a:off x="838199" y="1526906"/>
            <a:ext cx="9851380" cy="4380280"/>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accent1"/>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accent1"/>
                </a:solidFill>
                <a:latin typeface="Franklin Gothic Book"/>
              </a:rPr>
              <a:t>Background</a:t>
            </a:r>
            <a:endParaRPr lang="en-US" sz="2800" b="1" dirty="0">
              <a:solidFill>
                <a:schemeClr val="accent1"/>
              </a:solidFill>
              <a:latin typeface="Franklin Gothic Book"/>
            </a:endParaRPr>
          </a:p>
          <a:p>
            <a:pPr marL="0" indent="0">
              <a:buNone/>
            </a:pPr>
            <a:r>
              <a:rPr lang="en-US" dirty="0"/>
              <a:t>The MA Health Care Learning Series provides regular updates and presentations from </a:t>
            </a:r>
            <a:r>
              <a:rPr lang="en-US" b="1" dirty="0"/>
              <a:t>Health Connector </a:t>
            </a:r>
            <a:r>
              <a:rPr lang="en-US" dirty="0"/>
              <a:t>and </a:t>
            </a:r>
            <a:r>
              <a:rPr lang="en-US" b="1" dirty="0"/>
              <a:t>MassHealth</a:t>
            </a:r>
            <a:r>
              <a:rPr lang="en-US" dirty="0"/>
              <a:t> staff, to educate those who help Massachusetts residents in applying, getting and keeping </a:t>
            </a:r>
            <a:r>
              <a:rPr lang="en-US" b="1" dirty="0"/>
              <a:t>their health coverage</a:t>
            </a:r>
            <a:r>
              <a:rPr lang="en-US" dirty="0"/>
              <a:t> through MassHealth, the Health Connector and Health Safety Net via </a:t>
            </a:r>
            <a:r>
              <a:rPr lang="en-US" dirty="0">
                <a:hlinkClick r:id="rId4" action="ppaction://hlinkfile"/>
              </a:rPr>
              <a:t>MAhealthconnector.org</a:t>
            </a:r>
            <a:r>
              <a:rPr lang="en-US" dirty="0"/>
              <a:t>.</a:t>
            </a:r>
          </a:p>
        </p:txBody>
      </p:sp>
      <p:sp>
        <p:nvSpPr>
          <p:cNvPr id="2" name="Slide Number Placeholder 1">
            <a:extLst>
              <a:ext uri="{FF2B5EF4-FFF2-40B4-BE49-F238E27FC236}">
                <a16:creationId xmlns:a16="http://schemas.microsoft.com/office/drawing/2014/main" id="{8BC3776D-13D8-F2EA-59D9-BFBBD5F4B0D7}"/>
              </a:ext>
            </a:extLst>
          </p:cNvPr>
          <p:cNvSpPr>
            <a:spLocks noGrp="1"/>
          </p:cNvSpPr>
          <p:nvPr>
            <p:ph type="sldNum" sz="quarter" idx="12"/>
          </p:nvPr>
        </p:nvSpPr>
        <p:spPr/>
        <p:txBody>
          <a:bodyPr/>
          <a:lstStyle/>
          <a:p>
            <a:fld id="{D0F3292A-440C-FC4D-A38E-E9E6D4317AF8}" type="slidenum">
              <a:rPr lang="en-US" smtClean="0"/>
              <a:pPr/>
              <a:t>2</a:t>
            </a:fld>
            <a:endParaRPr lang="en-US"/>
          </a:p>
        </p:txBody>
      </p:sp>
    </p:spTree>
    <p:custDataLst>
      <p:tags r:id="rId1"/>
    </p:custDataLst>
    <p:extLst>
      <p:ext uri="{BB962C8B-B14F-4D97-AF65-F5344CB8AC3E}">
        <p14:creationId xmlns:p14="http://schemas.microsoft.com/office/powerpoint/2010/main" val="1490107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448A6-B210-64EE-9C2F-BC2517C507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9206F5-E6A6-49A1-E900-576BAB3B4214}"/>
              </a:ext>
            </a:extLst>
          </p:cNvPr>
          <p:cNvSpPr>
            <a:spLocks noGrp="1"/>
          </p:cNvSpPr>
          <p:nvPr>
            <p:ph type="title"/>
          </p:nvPr>
        </p:nvSpPr>
        <p:spPr/>
        <p:txBody>
          <a:bodyPr/>
          <a:lstStyle/>
          <a:p>
            <a:r>
              <a:rPr lang="en-US" sz="4000" dirty="0">
                <a:latin typeface="Franklin Gothic Demi"/>
              </a:rPr>
              <a:t>Online Application Updates</a:t>
            </a:r>
            <a:endParaRPr lang="en-US" sz="4000" dirty="0">
              <a:latin typeface="Franklin Gothic Demi" panose="020B0603020102020204" pitchFamily="34" charset="0"/>
            </a:endParaRPr>
          </a:p>
        </p:txBody>
      </p:sp>
      <p:sp>
        <p:nvSpPr>
          <p:cNvPr id="3" name="Content Placeholder 2">
            <a:extLst>
              <a:ext uri="{FF2B5EF4-FFF2-40B4-BE49-F238E27FC236}">
                <a16:creationId xmlns:a16="http://schemas.microsoft.com/office/drawing/2014/main" id="{4FF7D4EE-7742-3D5B-3E4D-33095B7D1AED}"/>
              </a:ext>
            </a:extLst>
          </p:cNvPr>
          <p:cNvSpPr>
            <a:spLocks noGrp="1"/>
          </p:cNvSpPr>
          <p:nvPr>
            <p:ph idx="13"/>
          </p:nvPr>
        </p:nvSpPr>
        <p:spPr>
          <a:xfrm>
            <a:off x="838200" y="1523731"/>
            <a:ext cx="10347969" cy="4517840"/>
          </a:xfrm>
        </p:spPr>
        <p:txBody>
          <a:bodyPr vert="horz" lIns="91440" tIns="0" rIns="91440" bIns="45720" rtlCol="0" anchor="t">
            <a:noAutofit/>
          </a:bodyPr>
          <a:lstStyle/>
          <a:p>
            <a:pPr marL="0" lvl="1" indent="0">
              <a:lnSpc>
                <a:spcPct val="90000"/>
              </a:lnSpc>
              <a:spcBef>
                <a:spcPts val="1000"/>
              </a:spcBef>
              <a:buNone/>
            </a:pPr>
            <a:r>
              <a:rPr lang="en-US" b="1" dirty="0">
                <a:solidFill>
                  <a:schemeClr val="accent1"/>
                </a:solidFill>
                <a:latin typeface="Franklin Gothic Book"/>
              </a:rPr>
              <a:t>The online application at MAhealthconnector.org will be updated in mid August of 2025. Updates include:</a:t>
            </a:r>
          </a:p>
          <a:p>
            <a:pPr marL="457200" indent="-457200">
              <a:lnSpc>
                <a:spcPct val="90000"/>
              </a:lnSpc>
              <a:buFont typeface="Arial" panose="020B0604020202020204" pitchFamily="34" charset="0"/>
              <a:buChar char="•"/>
            </a:pPr>
            <a:r>
              <a:rPr lang="en-US" b="0" dirty="0">
                <a:solidFill>
                  <a:schemeClr val="tx1"/>
                </a:solidFill>
                <a:latin typeface="+mn-lt"/>
              </a:rPr>
              <a:t>MassHealth Retroactive Eligibility</a:t>
            </a:r>
            <a:endParaRPr lang="en-US" dirty="0">
              <a:solidFill>
                <a:schemeClr val="tx1"/>
              </a:solidFill>
            </a:endParaRPr>
          </a:p>
          <a:p>
            <a:pPr marL="457200" indent="-457200">
              <a:lnSpc>
                <a:spcPct val="90000"/>
              </a:lnSpc>
              <a:buFont typeface="Arial" panose="020B0604020202020204" pitchFamily="34" charset="0"/>
              <a:buChar char="•"/>
            </a:pPr>
            <a:r>
              <a:rPr lang="en-US" b="0" dirty="0">
                <a:solidFill>
                  <a:schemeClr val="tx1"/>
                </a:solidFill>
                <a:latin typeface="+mn-lt"/>
              </a:rPr>
              <a:t>Standalone Dental Shopping</a:t>
            </a:r>
            <a:endParaRPr lang="en-US" b="0" dirty="0">
              <a:solidFill>
                <a:schemeClr val="tx1"/>
              </a:solidFill>
            </a:endParaRPr>
          </a:p>
          <a:p>
            <a:pPr marL="457200" indent="-457200">
              <a:lnSpc>
                <a:spcPct val="90000"/>
              </a:lnSpc>
              <a:buFont typeface="Arial" panose="020B0604020202020204" pitchFamily="34" charset="0"/>
              <a:buChar char="•"/>
            </a:pPr>
            <a:r>
              <a:rPr lang="en-US" b="0" dirty="0">
                <a:solidFill>
                  <a:schemeClr val="tx1"/>
                </a:solidFill>
                <a:latin typeface="Franklin Gothic Book"/>
              </a:rPr>
              <a:t>Tax Filer Dependent Status</a:t>
            </a:r>
          </a:p>
          <a:p>
            <a:pPr marL="457200" indent="-457200">
              <a:lnSpc>
                <a:spcPct val="90000"/>
              </a:lnSpc>
              <a:buFont typeface="Arial" panose="020B0604020202020204" pitchFamily="34" charset="0"/>
              <a:buChar char="•"/>
            </a:pPr>
            <a:r>
              <a:rPr lang="en-US" b="0" dirty="0">
                <a:solidFill>
                  <a:schemeClr val="tx1"/>
                </a:solidFill>
                <a:latin typeface="Franklin Gothic Book"/>
              </a:rPr>
              <a:t>Multi-language Email Invitation</a:t>
            </a:r>
          </a:p>
          <a:p>
            <a:pPr marL="457200" indent="-457200">
              <a:lnSpc>
                <a:spcPct val="90000"/>
              </a:lnSpc>
              <a:buFont typeface="Arial" panose="020B0604020202020204" pitchFamily="34" charset="0"/>
              <a:buChar char="•"/>
            </a:pPr>
            <a:r>
              <a:rPr lang="en-US" b="0" dirty="0">
                <a:solidFill>
                  <a:schemeClr val="tx1"/>
                </a:solidFill>
                <a:latin typeface="Franklin Gothic Book"/>
              </a:rPr>
              <a:t>User Feedback Survey</a:t>
            </a:r>
          </a:p>
          <a:p>
            <a:pPr marL="457200" indent="-457200">
              <a:lnSpc>
                <a:spcPct val="90000"/>
              </a:lnSpc>
              <a:buFont typeface="Arial" panose="020B0604020202020204" pitchFamily="34" charset="0"/>
              <a:buChar char="•"/>
            </a:pPr>
            <a:r>
              <a:rPr lang="en-US" b="0" dirty="0">
                <a:solidFill>
                  <a:schemeClr val="tx1"/>
                </a:solidFill>
                <a:latin typeface="Franklin Gothic Book"/>
              </a:rPr>
              <a:t>User Experience: </a:t>
            </a:r>
            <a:r>
              <a:rPr lang="en-US" b="0" dirty="0" err="1">
                <a:solidFill>
                  <a:schemeClr val="tx1"/>
                </a:solidFill>
                <a:latin typeface="Franklin Gothic Book"/>
              </a:rPr>
              <a:t>RefID</a:t>
            </a:r>
            <a:r>
              <a:rPr lang="en-US" b="0" dirty="0">
                <a:solidFill>
                  <a:schemeClr val="tx1"/>
                </a:solidFill>
                <a:latin typeface="Franklin Gothic Book"/>
              </a:rPr>
              <a:t> Changes</a:t>
            </a:r>
          </a:p>
        </p:txBody>
      </p:sp>
      <p:sp>
        <p:nvSpPr>
          <p:cNvPr id="6" name="Slide Number Placeholder 5">
            <a:extLst>
              <a:ext uri="{FF2B5EF4-FFF2-40B4-BE49-F238E27FC236}">
                <a16:creationId xmlns:a16="http://schemas.microsoft.com/office/drawing/2014/main" id="{0DB036A9-5433-EC8C-7B77-366A1B709287}"/>
              </a:ext>
            </a:extLst>
          </p:cNvPr>
          <p:cNvSpPr>
            <a:spLocks noGrp="1"/>
          </p:cNvSpPr>
          <p:nvPr>
            <p:ph type="sldNum" sz="quarter" idx="12"/>
          </p:nvPr>
        </p:nvSpPr>
        <p:spPr/>
        <p:txBody>
          <a:bodyPr/>
          <a:lstStyle/>
          <a:p>
            <a:fld id="{254B5E65-296D-440E-9811-9528B653460B}" type="slidenum">
              <a:rPr lang="en-US" smtClean="0"/>
              <a:pPr/>
              <a:t>20</a:t>
            </a:fld>
            <a:endParaRPr lang="en-US"/>
          </a:p>
        </p:txBody>
      </p:sp>
    </p:spTree>
    <p:custDataLst>
      <p:tags r:id="rId1"/>
    </p:custDataLst>
    <p:extLst>
      <p:ext uri="{BB962C8B-B14F-4D97-AF65-F5344CB8AC3E}">
        <p14:creationId xmlns:p14="http://schemas.microsoft.com/office/powerpoint/2010/main" val="3017456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A9F4330-D9E2-7FAF-7571-6E1AEEA10E00}"/>
              </a:ext>
            </a:extLst>
          </p:cNvPr>
          <p:cNvSpPr>
            <a:spLocks noGrp="1"/>
          </p:cNvSpPr>
          <p:nvPr>
            <p:ph type="title"/>
          </p:nvPr>
        </p:nvSpPr>
        <p:spPr/>
        <p:txBody>
          <a:bodyPr>
            <a:normAutofit/>
          </a:bodyPr>
          <a:lstStyle/>
          <a:p>
            <a:r>
              <a:rPr lang="en-US" sz="4000" dirty="0">
                <a:latin typeface="Franklin Gothic Demi" panose="020B0703020102020204" pitchFamily="34" charset="0"/>
              </a:rPr>
              <a:t>MassHealth Start Date Rule</a:t>
            </a:r>
          </a:p>
        </p:txBody>
      </p:sp>
      <p:sp>
        <p:nvSpPr>
          <p:cNvPr id="7" name="Content Placeholder 6">
            <a:extLst>
              <a:ext uri="{FF2B5EF4-FFF2-40B4-BE49-F238E27FC236}">
                <a16:creationId xmlns:a16="http://schemas.microsoft.com/office/drawing/2014/main" id="{30DC3A1E-C9AF-50F0-6BFC-F86C10D0BE8F}"/>
              </a:ext>
            </a:extLst>
          </p:cNvPr>
          <p:cNvSpPr>
            <a:spLocks noGrp="1"/>
          </p:cNvSpPr>
          <p:nvPr>
            <p:ph idx="13"/>
          </p:nvPr>
        </p:nvSpPr>
        <p:spPr>
          <a:xfrm>
            <a:off x="838200" y="1293921"/>
            <a:ext cx="7415683" cy="4736765"/>
          </a:xfrm>
        </p:spPr>
        <p:txBody>
          <a:bodyPr vert="horz" lIns="91440" tIns="45720" rIns="91440" bIns="45720" rtlCol="0" anchor="t">
            <a:noAutofit/>
          </a:bodyPr>
          <a:lstStyle/>
          <a:p>
            <a:pPr marL="342900" indent="-342900">
              <a:lnSpc>
                <a:spcPct val="90000"/>
              </a:lnSpc>
              <a:buFont typeface="Arial" panose="020B0604020202020204" pitchFamily="34" charset="0"/>
              <a:buChar char="•"/>
            </a:pPr>
            <a:r>
              <a:rPr lang="en-US" sz="2500" b="0" dirty="0">
                <a:solidFill>
                  <a:schemeClr val="tx1"/>
                </a:solidFill>
                <a:latin typeface="+mn-lt"/>
              </a:rPr>
              <a:t>Currently, MassHealth eligibility start date is 10 days retroactive to the date of the application receive date.</a:t>
            </a:r>
          </a:p>
          <a:p>
            <a:pPr marL="342900" indent="-342900">
              <a:lnSpc>
                <a:spcPct val="90000"/>
              </a:lnSpc>
              <a:buFont typeface="Arial" panose="020B0604020202020204" pitchFamily="34" charset="0"/>
              <a:buChar char="•"/>
            </a:pPr>
            <a:r>
              <a:rPr lang="en-US" sz="2500" dirty="0">
                <a:solidFill>
                  <a:schemeClr val="tx1"/>
                </a:solidFill>
                <a:latin typeface="+mn-lt"/>
              </a:rPr>
              <a:t>Effective August 12, 2025</a:t>
            </a:r>
            <a:r>
              <a:rPr lang="en-US" sz="2500" b="0" dirty="0">
                <a:solidFill>
                  <a:schemeClr val="tx1"/>
                </a:solidFill>
                <a:latin typeface="+mn-lt"/>
              </a:rPr>
              <a:t>, MassHealth eligibility start date will be the first of the month in which the eligibility determination was made – including approval and when a member is eligible for a richer benefit.</a:t>
            </a:r>
          </a:p>
          <a:p>
            <a:pPr marL="342900" indent="-342900">
              <a:lnSpc>
                <a:spcPct val="90000"/>
              </a:lnSpc>
              <a:buFont typeface="Arial" panose="020B0604020202020204" pitchFamily="34" charset="0"/>
              <a:buChar char="•"/>
            </a:pPr>
            <a:r>
              <a:rPr lang="en-US" sz="2500" b="0" dirty="0">
                <a:solidFill>
                  <a:schemeClr val="tx1"/>
                </a:solidFill>
                <a:latin typeface="+mn-lt"/>
              </a:rPr>
              <a:t>Scenario: Jenny, age 36, submitted an ACA-3 application on 8/15.  She is eligible and approved for MassHealth benefits on 8/25. Her coverage start date is 8/1.</a:t>
            </a:r>
          </a:p>
          <a:p>
            <a:pPr marL="205740" indent="-205740">
              <a:lnSpc>
                <a:spcPct val="90000"/>
              </a:lnSpc>
              <a:buFont typeface="Wingdings" panose="05000000000000000000" pitchFamily="2" charset="2"/>
              <a:buChar char="§"/>
            </a:pPr>
            <a:endParaRPr lang="en-US" b="0" dirty="0">
              <a:solidFill>
                <a:schemeClr val="tx1"/>
              </a:solidFill>
              <a:latin typeface="+mn-lt"/>
            </a:endParaRPr>
          </a:p>
        </p:txBody>
      </p:sp>
      <p:pic>
        <p:nvPicPr>
          <p:cNvPr id="3" name="Picture 2">
            <a:extLst>
              <a:ext uri="{FF2B5EF4-FFF2-40B4-BE49-F238E27FC236}">
                <a16:creationId xmlns:a16="http://schemas.microsoft.com/office/drawing/2014/main" id="{6AEF1552-2A9F-D799-9A14-E71E6A18993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276258" y="1710419"/>
            <a:ext cx="3403048" cy="2877102"/>
          </a:xfrm>
          <a:prstGeom prst="rect">
            <a:avLst/>
          </a:prstGeom>
        </p:spPr>
      </p:pic>
      <p:sp>
        <p:nvSpPr>
          <p:cNvPr id="2" name="Slide Number Placeholder 1">
            <a:extLst>
              <a:ext uri="{FF2B5EF4-FFF2-40B4-BE49-F238E27FC236}">
                <a16:creationId xmlns:a16="http://schemas.microsoft.com/office/drawing/2014/main" id="{80D38FBF-361A-F7D0-88A3-BB11CD909019}"/>
              </a:ext>
            </a:extLst>
          </p:cNvPr>
          <p:cNvSpPr>
            <a:spLocks noGrp="1"/>
          </p:cNvSpPr>
          <p:nvPr>
            <p:ph type="sldNum" sz="quarter" idx="12"/>
          </p:nvPr>
        </p:nvSpPr>
        <p:spPr/>
        <p:txBody>
          <a:bodyPr/>
          <a:lstStyle/>
          <a:p>
            <a:fld id="{D0F3292A-440C-FC4D-A38E-E9E6D4317AF8}" type="slidenum">
              <a:rPr lang="en-US" smtClean="0"/>
              <a:pPr/>
              <a:t>21</a:t>
            </a:fld>
            <a:endParaRPr lang="en-US"/>
          </a:p>
        </p:txBody>
      </p:sp>
    </p:spTree>
    <p:custDataLst>
      <p:tags r:id="rId1"/>
    </p:custDataLst>
    <p:extLst>
      <p:ext uri="{BB962C8B-B14F-4D97-AF65-F5344CB8AC3E}">
        <p14:creationId xmlns:p14="http://schemas.microsoft.com/office/powerpoint/2010/main" val="2641562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1FD33-35B4-0695-266C-685FEBFC070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23DAFB0-71A7-2F97-56A3-6951B7D02708}"/>
              </a:ext>
            </a:extLst>
          </p:cNvPr>
          <p:cNvSpPr>
            <a:spLocks noGrp="1"/>
          </p:cNvSpPr>
          <p:nvPr>
            <p:ph type="title"/>
          </p:nvPr>
        </p:nvSpPr>
        <p:spPr>
          <a:xfrm>
            <a:off x="838199" y="251847"/>
            <a:ext cx="10722429" cy="1152410"/>
          </a:xfrm>
        </p:spPr>
        <p:txBody>
          <a:bodyPr>
            <a:noAutofit/>
          </a:bodyPr>
          <a:lstStyle/>
          <a:p>
            <a:r>
              <a:rPr lang="en-US" sz="4000" dirty="0">
                <a:latin typeface="Franklin Gothic Demi" panose="020B0703020102020204" pitchFamily="34" charset="0"/>
              </a:rPr>
              <a:t>MassHealth Three-Month Retroactive Coverage</a:t>
            </a:r>
          </a:p>
        </p:txBody>
      </p:sp>
      <p:sp>
        <p:nvSpPr>
          <p:cNvPr id="7" name="Content Placeholder 6">
            <a:extLst>
              <a:ext uri="{FF2B5EF4-FFF2-40B4-BE49-F238E27FC236}">
                <a16:creationId xmlns:a16="http://schemas.microsoft.com/office/drawing/2014/main" id="{BF74C3B1-B460-239D-2E93-C251859F02BF}"/>
              </a:ext>
            </a:extLst>
          </p:cNvPr>
          <p:cNvSpPr>
            <a:spLocks noGrp="1"/>
          </p:cNvSpPr>
          <p:nvPr>
            <p:ph idx="13"/>
          </p:nvPr>
        </p:nvSpPr>
        <p:spPr>
          <a:xfrm>
            <a:off x="577215" y="957020"/>
            <a:ext cx="11037570" cy="4943959"/>
          </a:xfrm>
        </p:spPr>
        <p:txBody>
          <a:bodyPr vert="horz" lIns="91440" tIns="45720" rIns="91440" bIns="45720" rtlCol="0" anchor="t">
            <a:noAutofit/>
          </a:bodyPr>
          <a:lstStyle/>
          <a:p>
            <a:pPr marL="457200" indent="-457200">
              <a:buFont typeface="Arial" panose="020B0604020202020204" pitchFamily="34" charset="0"/>
              <a:buChar char="•"/>
            </a:pPr>
            <a:r>
              <a:rPr lang="en-US" sz="2000" dirty="0">
                <a:solidFill>
                  <a:schemeClr val="tx1"/>
                </a:solidFill>
                <a:latin typeface="+mn-lt"/>
              </a:rPr>
              <a:t>Effective August 12, 2025,</a:t>
            </a:r>
            <a:r>
              <a:rPr lang="en-US" sz="2000" b="0" dirty="0">
                <a:solidFill>
                  <a:schemeClr val="tx1"/>
                </a:solidFill>
                <a:latin typeface="+mn-lt"/>
              </a:rPr>
              <a:t> all applicants for comprehensive MassHealth coverage have the option to request retroactive coverage for </a:t>
            </a:r>
            <a:r>
              <a:rPr lang="en-US" sz="2000" dirty="0">
                <a:solidFill>
                  <a:schemeClr val="tx1"/>
                </a:solidFill>
                <a:latin typeface="+mn-lt"/>
              </a:rPr>
              <a:t>up to three months prior to their date of application</a:t>
            </a:r>
            <a:r>
              <a:rPr lang="en-US" sz="2000" b="0" dirty="0">
                <a:solidFill>
                  <a:schemeClr val="tx1"/>
                </a:solidFill>
                <a:latin typeface="+mn-lt"/>
              </a:rPr>
              <a:t>. </a:t>
            </a:r>
          </a:p>
          <a:p>
            <a:pPr marL="457200" indent="-457200">
              <a:buFont typeface="Arial" panose="020B0604020202020204" pitchFamily="34" charset="0"/>
              <a:buChar char="•"/>
            </a:pPr>
            <a:r>
              <a:rPr lang="en-US" sz="2000" b="0" dirty="0">
                <a:solidFill>
                  <a:schemeClr val="tx1"/>
                </a:solidFill>
                <a:latin typeface="+mn-lt"/>
              </a:rPr>
              <a:t>Applicants can request three-month retro by answering the question: </a:t>
            </a:r>
            <a:r>
              <a:rPr lang="en-US" sz="2000" b="0" i="1" dirty="0">
                <a:solidFill>
                  <a:schemeClr val="tx1"/>
                </a:solidFill>
                <a:latin typeface="+mn-lt"/>
              </a:rPr>
              <a:t>Do you or anyone on this application have bills for medical services they got in the three months before submitting this application? </a:t>
            </a:r>
          </a:p>
          <a:p>
            <a:pPr lvl="1">
              <a:buFont typeface="Courier New" panose="02070309020205020404" pitchFamily="49" charset="0"/>
              <a:buChar char="o"/>
            </a:pPr>
            <a:r>
              <a:rPr lang="en-US" sz="2000" dirty="0">
                <a:latin typeface="+mn-lt"/>
              </a:rPr>
              <a:t>If </a:t>
            </a:r>
            <a:r>
              <a:rPr lang="en-US" sz="2000" b="1" dirty="0">
                <a:latin typeface="+mn-lt"/>
              </a:rPr>
              <a:t>YES</a:t>
            </a:r>
            <a:r>
              <a:rPr lang="en-US" sz="2000" dirty="0">
                <a:latin typeface="+mn-lt"/>
              </a:rPr>
              <a:t>, MassHealth may be able to pay for these bills if you were eligible during the requested time period. You may need to give MassHealth proof of income, family size, address, disability, or health insurance during the requested time period. </a:t>
            </a:r>
          </a:p>
          <a:p>
            <a:pPr lvl="1">
              <a:buFont typeface="Courier New" panose="02070309020205020404" pitchFamily="49" charset="0"/>
              <a:buChar char="o"/>
            </a:pPr>
            <a:r>
              <a:rPr lang="en-US" sz="2000" dirty="0">
                <a:latin typeface="+mn-lt"/>
              </a:rPr>
              <a:t>Please list any individuals requesting payment of previous medical bills. </a:t>
            </a:r>
          </a:p>
          <a:p>
            <a:pPr marL="342900" indent="-342900">
              <a:buChar char="•"/>
            </a:pPr>
            <a:r>
              <a:rPr lang="en-US" sz="2000" b="0" dirty="0">
                <a:solidFill>
                  <a:srgbClr val="000000"/>
                </a:solidFill>
                <a:latin typeface="+mn-lt"/>
              </a:rPr>
              <a:t>This </a:t>
            </a:r>
            <a:r>
              <a:rPr lang="en-US" sz="2000" dirty="0">
                <a:solidFill>
                  <a:srgbClr val="000000"/>
                </a:solidFill>
                <a:latin typeface="+mn-lt"/>
              </a:rPr>
              <a:t>does not apply to</a:t>
            </a:r>
            <a:r>
              <a:rPr lang="en-US" sz="2000" b="0" dirty="0">
                <a:solidFill>
                  <a:srgbClr val="000000"/>
                </a:solidFill>
                <a:latin typeface="+mn-lt"/>
              </a:rPr>
              <a:t>:</a:t>
            </a:r>
          </a:p>
          <a:p>
            <a:pPr lvl="1">
              <a:spcBef>
                <a:spcPts val="0"/>
              </a:spcBef>
            </a:pPr>
            <a:r>
              <a:rPr lang="en-US" sz="2000" b="0" dirty="0">
                <a:solidFill>
                  <a:srgbClr val="000000"/>
                </a:solidFill>
                <a:latin typeface="+mn-lt"/>
              </a:rPr>
              <a:t>Health Safety Net (HSN</a:t>
            </a:r>
            <a:r>
              <a:rPr lang="en-US" sz="2000" dirty="0">
                <a:solidFill>
                  <a:srgbClr val="000000"/>
                </a:solidFill>
                <a:latin typeface="+mn-lt"/>
              </a:rPr>
              <a:t>)</a:t>
            </a:r>
            <a:r>
              <a:rPr lang="en-US" sz="2000" b="0" dirty="0">
                <a:solidFill>
                  <a:srgbClr val="000000"/>
                </a:solidFill>
                <a:latin typeface="+mn-lt"/>
              </a:rPr>
              <a:t> </a:t>
            </a:r>
            <a:endParaRPr lang="en-US" sz="2000" dirty="0">
              <a:solidFill>
                <a:srgbClr val="000000"/>
              </a:solidFill>
              <a:latin typeface="+mn-lt"/>
            </a:endParaRPr>
          </a:p>
          <a:p>
            <a:pPr lvl="1">
              <a:spcBef>
                <a:spcPts val="0"/>
              </a:spcBef>
            </a:pPr>
            <a:r>
              <a:rPr lang="en-US" sz="2000" b="0" dirty="0">
                <a:solidFill>
                  <a:srgbClr val="000000"/>
                </a:solidFill>
                <a:latin typeface="+mn-lt"/>
              </a:rPr>
              <a:t>Children's Medical Security Plan (CMSP), or </a:t>
            </a:r>
            <a:endParaRPr lang="en-US" sz="2000" dirty="0">
              <a:solidFill>
                <a:srgbClr val="000000"/>
              </a:solidFill>
              <a:latin typeface="+mn-lt"/>
            </a:endParaRPr>
          </a:p>
          <a:p>
            <a:pPr lvl="1">
              <a:spcBef>
                <a:spcPts val="0"/>
              </a:spcBef>
            </a:pPr>
            <a:r>
              <a:rPr lang="en-US" sz="2000" b="0" dirty="0">
                <a:solidFill>
                  <a:srgbClr val="000000"/>
                </a:solidFill>
                <a:latin typeface="+mn-lt"/>
              </a:rPr>
              <a:t>the Health Connector</a:t>
            </a:r>
          </a:p>
        </p:txBody>
      </p:sp>
      <p:pic>
        <p:nvPicPr>
          <p:cNvPr id="3" name="Picture 2">
            <a:extLst>
              <a:ext uri="{FF2B5EF4-FFF2-40B4-BE49-F238E27FC236}">
                <a16:creationId xmlns:a16="http://schemas.microsoft.com/office/drawing/2014/main" id="{5673E4D5-4D84-DEEE-70A4-05B808F5C95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980267" y="4010854"/>
            <a:ext cx="1993901" cy="2083077"/>
          </a:xfrm>
          <a:prstGeom prst="rect">
            <a:avLst/>
          </a:prstGeom>
        </p:spPr>
      </p:pic>
      <p:sp>
        <p:nvSpPr>
          <p:cNvPr id="2" name="Slide Number Placeholder 1">
            <a:extLst>
              <a:ext uri="{FF2B5EF4-FFF2-40B4-BE49-F238E27FC236}">
                <a16:creationId xmlns:a16="http://schemas.microsoft.com/office/drawing/2014/main" id="{68402A7C-BE45-CB54-D9EF-81D91894016A}"/>
              </a:ext>
            </a:extLst>
          </p:cNvPr>
          <p:cNvSpPr>
            <a:spLocks noGrp="1"/>
          </p:cNvSpPr>
          <p:nvPr>
            <p:ph type="sldNum" sz="quarter" idx="12"/>
          </p:nvPr>
        </p:nvSpPr>
        <p:spPr/>
        <p:txBody>
          <a:bodyPr/>
          <a:lstStyle/>
          <a:p>
            <a:fld id="{D0F3292A-440C-FC4D-A38E-E9E6D4317AF8}" type="slidenum">
              <a:rPr lang="en-US" smtClean="0"/>
              <a:pPr/>
              <a:t>22</a:t>
            </a:fld>
            <a:endParaRPr lang="en-US"/>
          </a:p>
        </p:txBody>
      </p:sp>
    </p:spTree>
    <p:custDataLst>
      <p:tags r:id="rId1"/>
    </p:custDataLst>
    <p:extLst>
      <p:ext uri="{BB962C8B-B14F-4D97-AF65-F5344CB8AC3E}">
        <p14:creationId xmlns:p14="http://schemas.microsoft.com/office/powerpoint/2010/main" val="30568114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BF7FF-4092-BE5E-3A57-B5D35F45927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0A9805E-BA8F-B4DD-762A-252E73416B00}"/>
              </a:ext>
            </a:extLst>
          </p:cNvPr>
          <p:cNvSpPr>
            <a:spLocks noGrp="1"/>
          </p:cNvSpPr>
          <p:nvPr>
            <p:ph type="title"/>
          </p:nvPr>
        </p:nvSpPr>
        <p:spPr/>
        <p:txBody>
          <a:bodyPr>
            <a:normAutofit/>
          </a:bodyPr>
          <a:lstStyle/>
          <a:p>
            <a:r>
              <a:rPr lang="en-US" sz="4000" dirty="0">
                <a:latin typeface="Franklin Gothic Demi" panose="020B0703020102020204" pitchFamily="34" charset="0"/>
              </a:rPr>
              <a:t>Multi-Language Support for Invite Client</a:t>
            </a:r>
          </a:p>
        </p:txBody>
      </p:sp>
      <p:sp>
        <p:nvSpPr>
          <p:cNvPr id="7" name="Content Placeholder 6">
            <a:extLst>
              <a:ext uri="{FF2B5EF4-FFF2-40B4-BE49-F238E27FC236}">
                <a16:creationId xmlns:a16="http://schemas.microsoft.com/office/drawing/2014/main" id="{95F83918-4923-E197-6F93-62C5FB33DE37}"/>
              </a:ext>
            </a:extLst>
          </p:cNvPr>
          <p:cNvSpPr>
            <a:spLocks noGrp="1"/>
          </p:cNvSpPr>
          <p:nvPr>
            <p:ph idx="13"/>
          </p:nvPr>
        </p:nvSpPr>
        <p:spPr>
          <a:xfrm>
            <a:off x="838200" y="1552485"/>
            <a:ext cx="4842066" cy="4174139"/>
          </a:xfrm>
        </p:spPr>
        <p:txBody>
          <a:bodyPr vert="horz" lIns="91440" tIns="45720" rIns="91440" bIns="45720" rtlCol="0" anchor="t">
            <a:noAutofit/>
          </a:bodyPr>
          <a:lstStyle/>
          <a:p>
            <a:pPr marL="285750" indent="-285750">
              <a:buFont typeface="Arial" panose="020B0604020202020204" pitchFamily="34" charset="0"/>
              <a:buChar char="•"/>
            </a:pPr>
            <a:r>
              <a:rPr lang="en-US" sz="2400" b="0" dirty="0">
                <a:solidFill>
                  <a:schemeClr val="tx1"/>
                </a:solidFill>
                <a:latin typeface="+mn-lt"/>
              </a:rPr>
              <a:t>Before, all Health Insurance Exchange (HIX) email invitations sent to member emails were sent in English only, no matter what the individual's preferred written language was.</a:t>
            </a:r>
          </a:p>
          <a:p>
            <a:pPr marL="285750" indent="-285750">
              <a:buFont typeface="Arial" panose="020B0604020202020204" pitchFamily="34" charset="0"/>
              <a:buChar char="•"/>
            </a:pPr>
            <a:r>
              <a:rPr lang="en-US" sz="2400" b="0" dirty="0">
                <a:solidFill>
                  <a:schemeClr val="tx1"/>
                </a:solidFill>
                <a:latin typeface="+mn-lt"/>
              </a:rPr>
              <a:t>Now, if the individual has selected Spanish as their preferred written language, the invitation will be sent in Spanish. </a:t>
            </a:r>
          </a:p>
        </p:txBody>
      </p:sp>
      <p:pic>
        <p:nvPicPr>
          <p:cNvPr id="4" name="Picture 3" descr="Language Information screen before update.">
            <a:extLst>
              <a:ext uri="{FF2B5EF4-FFF2-40B4-BE49-F238E27FC236}">
                <a16:creationId xmlns:a16="http://schemas.microsoft.com/office/drawing/2014/main" id="{16F598CC-E282-FA44-8F43-CCE9AFCEF7F0}"/>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5784690" y="1549395"/>
            <a:ext cx="2267143" cy="1143260"/>
          </a:xfrm>
          <a:prstGeom prst="rect">
            <a:avLst/>
          </a:prstGeom>
          <a:effectLst>
            <a:outerShdw blurRad="63500" sx="102000" sy="102000" algn="ctr" rotWithShape="0">
              <a:prstClr val="black">
                <a:alpha val="40000"/>
              </a:prstClr>
            </a:outerShdw>
          </a:effectLst>
        </p:spPr>
      </p:pic>
      <p:pic>
        <p:nvPicPr>
          <p:cNvPr id="8" name="Picture 7" descr="Screenshot of invitation in preferred language after update.">
            <a:extLst>
              <a:ext uri="{FF2B5EF4-FFF2-40B4-BE49-F238E27FC236}">
                <a16:creationId xmlns:a16="http://schemas.microsoft.com/office/drawing/2014/main" id="{0F710F73-8949-9655-E4AA-95F2B4C9ED78}"/>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6154794" y="2803605"/>
            <a:ext cx="4518969" cy="3099549"/>
          </a:xfrm>
          <a:prstGeom prst="rect">
            <a:avLst/>
          </a:prstGeom>
          <a:effectLst>
            <a:outerShdw blurRad="63500" sx="102000" sy="102000" algn="ctr" rotWithShape="0">
              <a:prstClr val="black">
                <a:alpha val="40000"/>
              </a:prstClr>
            </a:outerShdw>
          </a:effectLst>
        </p:spPr>
      </p:pic>
      <p:sp>
        <p:nvSpPr>
          <p:cNvPr id="9" name="Arrow: Curved Down 8">
            <a:extLst>
              <a:ext uri="{FF2B5EF4-FFF2-40B4-BE49-F238E27FC236}">
                <a16:creationId xmlns:a16="http://schemas.microsoft.com/office/drawing/2014/main" id="{D644659B-F697-11C4-C7CA-E20B73C9A45F}"/>
              </a:ext>
              <a:ext uri="{C183D7F6-B498-43B3-948B-1728B52AA6E4}">
                <adec:decorative xmlns:adec="http://schemas.microsoft.com/office/drawing/2017/decorative" val="1"/>
              </a:ext>
            </a:extLst>
          </p:cNvPr>
          <p:cNvSpPr/>
          <p:nvPr/>
        </p:nvSpPr>
        <p:spPr>
          <a:xfrm rot="2352525">
            <a:off x="7867028" y="2335720"/>
            <a:ext cx="1334765" cy="540117"/>
          </a:xfrm>
          <a:prstGeom prst="curvedDownArrow">
            <a:avLst/>
          </a:prstGeom>
          <a:solidFill>
            <a:srgbClr val="C0000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Slide Number Placeholder 1">
            <a:extLst>
              <a:ext uri="{FF2B5EF4-FFF2-40B4-BE49-F238E27FC236}">
                <a16:creationId xmlns:a16="http://schemas.microsoft.com/office/drawing/2014/main" id="{37E4E1B0-A42A-4666-FEC4-33776FC946CB}"/>
              </a:ext>
            </a:extLst>
          </p:cNvPr>
          <p:cNvSpPr>
            <a:spLocks noGrp="1"/>
          </p:cNvSpPr>
          <p:nvPr>
            <p:ph type="sldNum" sz="quarter" idx="12"/>
          </p:nvPr>
        </p:nvSpPr>
        <p:spPr/>
        <p:txBody>
          <a:bodyPr/>
          <a:lstStyle/>
          <a:p>
            <a:fld id="{D0F3292A-440C-FC4D-A38E-E9E6D4317AF8}" type="slidenum">
              <a:rPr lang="en-US" smtClean="0"/>
              <a:pPr/>
              <a:t>23</a:t>
            </a:fld>
            <a:endParaRPr lang="en-US"/>
          </a:p>
        </p:txBody>
      </p:sp>
    </p:spTree>
    <p:custDataLst>
      <p:tags r:id="rId1"/>
    </p:custDataLst>
    <p:extLst>
      <p:ext uri="{BB962C8B-B14F-4D97-AF65-F5344CB8AC3E}">
        <p14:creationId xmlns:p14="http://schemas.microsoft.com/office/powerpoint/2010/main" val="6857300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862A9-7FB1-FC3B-0F8C-30941D76502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177ECAD-AF20-DCA2-1B5A-4B10BE79140D}"/>
              </a:ext>
            </a:extLst>
          </p:cNvPr>
          <p:cNvSpPr>
            <a:spLocks noGrp="1"/>
          </p:cNvSpPr>
          <p:nvPr>
            <p:ph type="title"/>
          </p:nvPr>
        </p:nvSpPr>
        <p:spPr/>
        <p:txBody>
          <a:bodyPr>
            <a:normAutofit/>
          </a:bodyPr>
          <a:lstStyle/>
          <a:p>
            <a:r>
              <a:rPr lang="en-US" sz="4000" dirty="0">
                <a:latin typeface="Franklin Gothic Demi" panose="020B0703020102020204" pitchFamily="34" charset="0"/>
              </a:rPr>
              <a:t>Validate Invitation Code</a:t>
            </a:r>
          </a:p>
        </p:txBody>
      </p:sp>
      <p:sp>
        <p:nvSpPr>
          <p:cNvPr id="7" name="Content Placeholder 6">
            <a:extLst>
              <a:ext uri="{FF2B5EF4-FFF2-40B4-BE49-F238E27FC236}">
                <a16:creationId xmlns:a16="http://schemas.microsoft.com/office/drawing/2014/main" id="{1386AC2F-635B-8B58-AD36-06747E05CCC7}"/>
              </a:ext>
            </a:extLst>
          </p:cNvPr>
          <p:cNvSpPr>
            <a:spLocks noGrp="1"/>
          </p:cNvSpPr>
          <p:nvPr>
            <p:ph idx="13"/>
          </p:nvPr>
        </p:nvSpPr>
        <p:spPr>
          <a:xfrm>
            <a:off x="644676" y="1306016"/>
            <a:ext cx="4809948" cy="4190798"/>
          </a:xfrm>
        </p:spPr>
        <p:txBody>
          <a:bodyPr vert="horz" lIns="91440" tIns="45720" rIns="91440" bIns="45720" rtlCol="0" anchor="t">
            <a:noAutofit/>
          </a:bodyPr>
          <a:lstStyle/>
          <a:p>
            <a:pPr marL="285750" indent="-285750">
              <a:buFont typeface="Arial" panose="020B0604020202020204" pitchFamily="34" charset="0"/>
              <a:buChar char="•"/>
            </a:pPr>
            <a:r>
              <a:rPr lang="en-US" sz="2400" b="0" dirty="0">
                <a:solidFill>
                  <a:schemeClr val="tx1"/>
                </a:solidFill>
                <a:latin typeface="+mn-lt"/>
              </a:rPr>
              <a:t>Before, members could try multiple combinations of their date of birth to access the account, even if the information was incorrect.</a:t>
            </a:r>
          </a:p>
          <a:p>
            <a:pPr marL="285750" indent="-285750">
              <a:buFont typeface="Arial" panose="020B0604020202020204" pitchFamily="34" charset="0"/>
              <a:buChar char="•"/>
            </a:pPr>
            <a:r>
              <a:rPr lang="en-US" sz="2400" b="0" dirty="0">
                <a:solidFill>
                  <a:schemeClr val="tx1"/>
                </a:solidFill>
                <a:latin typeface="+mn-lt"/>
              </a:rPr>
              <a:t>Now, there is a restriction placed on the number of attempts allowed. If the member enters the incorrect information three times, they will be locked out and must contact customer service.</a:t>
            </a:r>
          </a:p>
          <a:p>
            <a:pPr marL="285750" indent="-285750">
              <a:buFont typeface="Arial" panose="020B0604020202020204" pitchFamily="34" charset="0"/>
              <a:buChar char="•"/>
            </a:pPr>
            <a:endParaRPr lang="en-US" sz="2400" b="0" dirty="0">
              <a:solidFill>
                <a:schemeClr val="tx1"/>
              </a:solidFill>
              <a:latin typeface="+mn-lt"/>
            </a:endParaRPr>
          </a:p>
        </p:txBody>
      </p:sp>
      <p:pic>
        <p:nvPicPr>
          <p:cNvPr id="5" name="Picture 4" descr="Screenshot of Validate Invitation Code page.">
            <a:extLst>
              <a:ext uri="{FF2B5EF4-FFF2-40B4-BE49-F238E27FC236}">
                <a16:creationId xmlns:a16="http://schemas.microsoft.com/office/drawing/2014/main" id="{1E764885-CD3B-BFB3-00D9-BAF456D08F34}"/>
              </a:ext>
            </a:extLst>
          </p:cNvPr>
          <p:cNvPicPr>
            <a:picLocks noChangeAspect="1"/>
          </p:cNvPicPr>
          <p:nvPr/>
        </p:nvPicPr>
        <p:blipFill>
          <a:blip r:embed="rId4"/>
          <a:stretch>
            <a:fillRect/>
          </a:stretch>
        </p:blipFill>
        <p:spPr>
          <a:xfrm>
            <a:off x="5963753" y="1544797"/>
            <a:ext cx="2332002" cy="1404128"/>
          </a:xfrm>
          <a:prstGeom prst="rect">
            <a:avLst/>
          </a:prstGeom>
          <a:effectLst>
            <a:outerShdw blurRad="63500" sx="102000" sy="102000" algn="ctr" rotWithShape="0">
              <a:prstClr val="black">
                <a:alpha val="40000"/>
              </a:prstClr>
            </a:outerShdw>
          </a:effectLst>
        </p:spPr>
      </p:pic>
      <p:pic>
        <p:nvPicPr>
          <p:cNvPr id="12" name="Picture 11" descr="Screenshot of Validation Invitation Code page after three failed attempts.">
            <a:extLst>
              <a:ext uri="{FF2B5EF4-FFF2-40B4-BE49-F238E27FC236}">
                <a16:creationId xmlns:a16="http://schemas.microsoft.com/office/drawing/2014/main" id="{F39BB970-E640-F344-7489-D750A68D23F6}"/>
              </a:ext>
            </a:extLst>
          </p:cNvPr>
          <p:cNvPicPr>
            <a:picLocks noChangeAspect="1"/>
          </p:cNvPicPr>
          <p:nvPr/>
        </p:nvPicPr>
        <p:blipFill>
          <a:blip r:embed="rId5"/>
          <a:stretch>
            <a:fillRect/>
          </a:stretch>
        </p:blipFill>
        <p:spPr>
          <a:xfrm>
            <a:off x="5832329" y="3217393"/>
            <a:ext cx="5452070" cy="1977568"/>
          </a:xfrm>
          <a:prstGeom prst="rect">
            <a:avLst/>
          </a:prstGeom>
          <a:effectLst>
            <a:outerShdw blurRad="63500" sx="102000" sy="102000" algn="ctr" rotWithShape="0">
              <a:prstClr val="black">
                <a:alpha val="40000"/>
              </a:prstClr>
            </a:outerShdw>
          </a:effectLst>
        </p:spPr>
      </p:pic>
      <p:sp>
        <p:nvSpPr>
          <p:cNvPr id="2" name="Slide Number Placeholder 1">
            <a:extLst>
              <a:ext uri="{FF2B5EF4-FFF2-40B4-BE49-F238E27FC236}">
                <a16:creationId xmlns:a16="http://schemas.microsoft.com/office/drawing/2014/main" id="{85EC89FB-8F5C-C581-B809-F939248807A1}"/>
              </a:ext>
            </a:extLst>
          </p:cNvPr>
          <p:cNvSpPr>
            <a:spLocks noGrp="1"/>
          </p:cNvSpPr>
          <p:nvPr>
            <p:ph type="sldNum" sz="quarter" idx="12"/>
          </p:nvPr>
        </p:nvSpPr>
        <p:spPr/>
        <p:txBody>
          <a:bodyPr/>
          <a:lstStyle/>
          <a:p>
            <a:fld id="{D0F3292A-440C-FC4D-A38E-E9E6D4317AF8}" type="slidenum">
              <a:rPr lang="en-US" smtClean="0"/>
              <a:pPr/>
              <a:t>24</a:t>
            </a:fld>
            <a:endParaRPr lang="en-US"/>
          </a:p>
        </p:txBody>
      </p:sp>
      <p:sp>
        <p:nvSpPr>
          <p:cNvPr id="14" name="Arrow: Curved Down 13">
            <a:extLst>
              <a:ext uri="{FF2B5EF4-FFF2-40B4-BE49-F238E27FC236}">
                <a16:creationId xmlns:a16="http://schemas.microsoft.com/office/drawing/2014/main" id="{71F31A4F-5FF2-5D7E-8EF6-F7C4A7D8EA08}"/>
              </a:ext>
              <a:ext uri="{C183D7F6-B498-43B3-948B-1728B52AA6E4}">
                <adec:decorative xmlns:adec="http://schemas.microsoft.com/office/drawing/2017/decorative" val="1"/>
              </a:ext>
            </a:extLst>
          </p:cNvPr>
          <p:cNvSpPr/>
          <p:nvPr/>
        </p:nvSpPr>
        <p:spPr>
          <a:xfrm rot="2563473">
            <a:off x="7891255" y="2473877"/>
            <a:ext cx="1326112" cy="647700"/>
          </a:xfrm>
          <a:prstGeom prst="curvedDownArrow">
            <a:avLst/>
          </a:prstGeom>
          <a:solidFill>
            <a:srgbClr val="C0000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ustDataLst>
      <p:tags r:id="rId1"/>
    </p:custDataLst>
    <p:extLst>
      <p:ext uri="{BB962C8B-B14F-4D97-AF65-F5344CB8AC3E}">
        <p14:creationId xmlns:p14="http://schemas.microsoft.com/office/powerpoint/2010/main" val="2942027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1E947-246C-B52D-E719-D513B2D98E6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ADD3BE6-B985-88D8-173A-7F3CF98E33CD}"/>
              </a:ext>
            </a:extLst>
          </p:cNvPr>
          <p:cNvSpPr>
            <a:spLocks noGrp="1"/>
          </p:cNvSpPr>
          <p:nvPr>
            <p:ph type="title"/>
          </p:nvPr>
        </p:nvSpPr>
        <p:spPr>
          <a:xfrm>
            <a:off x="853571" y="390313"/>
            <a:ext cx="10402258" cy="1135868"/>
          </a:xfrm>
        </p:spPr>
        <p:txBody>
          <a:bodyPr>
            <a:noAutofit/>
          </a:bodyPr>
          <a:lstStyle/>
          <a:p>
            <a:r>
              <a:rPr lang="en-US" sz="4000" b="1" dirty="0">
                <a:latin typeface="Franklin Gothic Demi" panose="020B0703020102020204" pitchFamily="34" charset="0"/>
              </a:rPr>
              <a:t>Health Connector Standalone Dental Plans </a:t>
            </a:r>
            <a:br>
              <a:rPr lang="en-US" sz="4000" b="1" dirty="0">
                <a:latin typeface="Franklin Gothic Demi" panose="020B0703020102020204" pitchFamily="34" charset="0"/>
              </a:rPr>
            </a:br>
            <a:r>
              <a:rPr lang="en-US" sz="4000" b="1" dirty="0">
                <a:latin typeface="Franklin Gothic Demi" panose="020B0703020102020204" pitchFamily="34" charset="0"/>
              </a:rPr>
              <a:t>for 2026 Applications</a:t>
            </a:r>
          </a:p>
        </p:txBody>
      </p:sp>
      <p:sp>
        <p:nvSpPr>
          <p:cNvPr id="8" name="TextBox 7">
            <a:extLst>
              <a:ext uri="{FF2B5EF4-FFF2-40B4-BE49-F238E27FC236}">
                <a16:creationId xmlns:a16="http://schemas.microsoft.com/office/drawing/2014/main" id="{30167A9B-1C78-2B7E-8B8A-7D9D86E685E1}"/>
              </a:ext>
            </a:extLst>
          </p:cNvPr>
          <p:cNvSpPr txBox="1"/>
          <p:nvPr/>
        </p:nvSpPr>
        <p:spPr>
          <a:xfrm>
            <a:off x="853570" y="1764615"/>
            <a:ext cx="8050943" cy="4093428"/>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2000" dirty="0"/>
              <a:t>This Open Enrollment, applicants and members will be able to shop for a Health Connector standalone dental plan within the HIX online application, as they do for a health plan.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If members are seeking to enroll in a dental plan only for any part of 2025, customer service agents will still need to help them.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Shopping for standalone dental plans will be available on 11/1/2025 as part of Open Enrollment, for coverage beginning January 1, 2026.</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Note: MassHealth members have dental benefits available to them. They do have the option to purchase a dental plan through the Health Connector.  </a:t>
            </a:r>
          </a:p>
        </p:txBody>
      </p:sp>
      <p:sp>
        <p:nvSpPr>
          <p:cNvPr id="2" name="Slide Number Placeholder 1">
            <a:extLst>
              <a:ext uri="{FF2B5EF4-FFF2-40B4-BE49-F238E27FC236}">
                <a16:creationId xmlns:a16="http://schemas.microsoft.com/office/drawing/2014/main" id="{C34CFB0F-A49F-64E1-B108-B112B33F5B92}"/>
              </a:ext>
            </a:extLst>
          </p:cNvPr>
          <p:cNvSpPr>
            <a:spLocks noGrp="1"/>
          </p:cNvSpPr>
          <p:nvPr>
            <p:ph type="sldNum" sz="quarter" idx="12"/>
          </p:nvPr>
        </p:nvSpPr>
        <p:spPr/>
        <p:txBody>
          <a:bodyPr/>
          <a:lstStyle/>
          <a:p>
            <a:fld id="{D0F3292A-440C-FC4D-A38E-E9E6D4317AF8}" type="slidenum">
              <a:rPr lang="en-US" smtClean="0"/>
              <a:pPr/>
              <a:t>25</a:t>
            </a:fld>
            <a:endParaRPr lang="en-US"/>
          </a:p>
        </p:txBody>
      </p:sp>
      <p:pic>
        <p:nvPicPr>
          <p:cNvPr id="4" name="Graphic 3">
            <a:extLst>
              <a:ext uri="{FF2B5EF4-FFF2-40B4-BE49-F238E27FC236}">
                <a16:creationId xmlns:a16="http://schemas.microsoft.com/office/drawing/2014/main" id="{D0B42798-C85A-CF29-AB80-74E3C7E74DC9}"/>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616011" y="2396672"/>
            <a:ext cx="2800350" cy="2800350"/>
          </a:xfrm>
          <a:prstGeom prst="rect">
            <a:avLst/>
          </a:prstGeom>
          <a:effectLst>
            <a:outerShdw blurRad="63500" sx="102000" sy="102000" algn="ctr" rotWithShape="0">
              <a:prstClr val="black">
                <a:alpha val="40000"/>
              </a:prstClr>
            </a:outerShdw>
          </a:effectLst>
        </p:spPr>
      </p:pic>
    </p:spTree>
    <p:custDataLst>
      <p:tags r:id="rId1"/>
    </p:custDataLst>
    <p:extLst>
      <p:ext uri="{BB962C8B-B14F-4D97-AF65-F5344CB8AC3E}">
        <p14:creationId xmlns:p14="http://schemas.microsoft.com/office/powerpoint/2010/main" val="3623779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EB88B-CE4B-9B0C-69E4-BB54F2A9FB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8B6265-5420-AFF3-F487-E6F59EB07F4B}"/>
              </a:ext>
            </a:extLst>
          </p:cNvPr>
          <p:cNvSpPr>
            <a:spLocks noGrp="1"/>
          </p:cNvSpPr>
          <p:nvPr>
            <p:ph type="title"/>
          </p:nvPr>
        </p:nvSpPr>
        <p:spPr>
          <a:xfrm>
            <a:off x="838200" y="310251"/>
            <a:ext cx="10515600" cy="1213480"/>
          </a:xfrm>
        </p:spPr>
        <p:txBody>
          <a:bodyPr>
            <a:noAutofit/>
          </a:bodyPr>
          <a:lstStyle/>
          <a:p>
            <a:r>
              <a:rPr lang="en-US" sz="4000" dirty="0">
                <a:latin typeface="Franklin Gothic Demi"/>
              </a:rPr>
              <a:t>Online Application Updates - Standalone Dental</a:t>
            </a:r>
            <a:endParaRPr lang="en-US" sz="4000" dirty="0">
              <a:latin typeface="Franklin Gothic Demi" panose="020B0603020102020204" pitchFamily="34" charset="0"/>
            </a:endParaRPr>
          </a:p>
        </p:txBody>
      </p:sp>
      <p:sp>
        <p:nvSpPr>
          <p:cNvPr id="3" name="Content Placeholder 2">
            <a:extLst>
              <a:ext uri="{FF2B5EF4-FFF2-40B4-BE49-F238E27FC236}">
                <a16:creationId xmlns:a16="http://schemas.microsoft.com/office/drawing/2014/main" id="{7D740D58-A39A-A994-DA28-DC1B0FD56F7B}"/>
              </a:ext>
            </a:extLst>
          </p:cNvPr>
          <p:cNvSpPr>
            <a:spLocks noGrp="1"/>
          </p:cNvSpPr>
          <p:nvPr>
            <p:ph idx="13"/>
          </p:nvPr>
        </p:nvSpPr>
        <p:spPr>
          <a:xfrm>
            <a:off x="838200" y="1523731"/>
            <a:ext cx="10352314" cy="4202893"/>
          </a:xfrm>
        </p:spPr>
        <p:txBody>
          <a:bodyPr vert="horz" lIns="91440" tIns="0" rIns="91440" bIns="45720" rtlCol="0" anchor="t">
            <a:noAutofit/>
          </a:bodyPr>
          <a:lstStyle/>
          <a:p>
            <a:pPr marL="0" lvl="1" indent="0">
              <a:lnSpc>
                <a:spcPct val="90000"/>
              </a:lnSpc>
              <a:spcBef>
                <a:spcPts val="1000"/>
              </a:spcBef>
              <a:buNone/>
            </a:pPr>
            <a:r>
              <a:rPr lang="en-US" dirty="0">
                <a:latin typeface="Franklin Gothic Book"/>
              </a:rPr>
              <a:t>Individuals and Families that are enrolling in dental-only coverage can now select 'Dental Plans Only,' or 'Health and Dental Plans.'</a:t>
            </a:r>
            <a:endParaRPr lang="en-US" dirty="0"/>
          </a:p>
          <a:p>
            <a:pPr marL="0" lvl="1" indent="0">
              <a:lnSpc>
                <a:spcPct val="90000"/>
              </a:lnSpc>
              <a:spcBef>
                <a:spcPts val="1000"/>
              </a:spcBef>
              <a:buNone/>
            </a:pPr>
            <a:endParaRPr lang="en-US" b="0" dirty="0"/>
          </a:p>
        </p:txBody>
      </p:sp>
      <p:pic>
        <p:nvPicPr>
          <p:cNvPr id="4" name="Picture 3" descr="Screenshot of &quot;Plan Shopping Preferences&quot; screen, showing type of coverages; Health Plans Only; Dental Plans Only; Health and Dental Plans.">
            <a:extLst>
              <a:ext uri="{FF2B5EF4-FFF2-40B4-BE49-F238E27FC236}">
                <a16:creationId xmlns:a16="http://schemas.microsoft.com/office/drawing/2014/main" id="{3308126E-BAE1-9516-DCB2-E8052C1134AB}"/>
              </a:ext>
            </a:extLst>
          </p:cNvPr>
          <p:cNvPicPr>
            <a:picLocks noChangeAspect="1"/>
          </p:cNvPicPr>
          <p:nvPr/>
        </p:nvPicPr>
        <p:blipFill>
          <a:blip r:embed="rId3"/>
          <a:stretch>
            <a:fillRect/>
          </a:stretch>
        </p:blipFill>
        <p:spPr>
          <a:xfrm>
            <a:off x="1962679" y="2554816"/>
            <a:ext cx="7800975" cy="3314700"/>
          </a:xfrm>
          <a:prstGeom prst="rect">
            <a:avLst/>
          </a:prstGeom>
        </p:spPr>
      </p:pic>
      <p:sp>
        <p:nvSpPr>
          <p:cNvPr id="6" name="Slide Number Placeholder 5">
            <a:extLst>
              <a:ext uri="{FF2B5EF4-FFF2-40B4-BE49-F238E27FC236}">
                <a16:creationId xmlns:a16="http://schemas.microsoft.com/office/drawing/2014/main" id="{0F47F0A9-56FF-2F91-1B48-96049208D3B2}"/>
              </a:ext>
            </a:extLst>
          </p:cNvPr>
          <p:cNvSpPr>
            <a:spLocks noGrp="1"/>
          </p:cNvSpPr>
          <p:nvPr>
            <p:ph type="sldNum" sz="quarter" idx="12"/>
          </p:nvPr>
        </p:nvSpPr>
        <p:spPr/>
        <p:txBody>
          <a:bodyPr/>
          <a:lstStyle/>
          <a:p>
            <a:fld id="{254B5E65-296D-440E-9811-9528B653460B}" type="slidenum">
              <a:rPr lang="en-US" smtClean="0"/>
              <a:pPr/>
              <a:t>26</a:t>
            </a:fld>
            <a:endParaRPr lang="en-US"/>
          </a:p>
        </p:txBody>
      </p:sp>
    </p:spTree>
    <p:custDataLst>
      <p:tags r:id="rId1"/>
    </p:custDataLst>
    <p:extLst>
      <p:ext uri="{BB962C8B-B14F-4D97-AF65-F5344CB8AC3E}">
        <p14:creationId xmlns:p14="http://schemas.microsoft.com/office/powerpoint/2010/main" val="20196296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C5278-E6E4-5EE2-6812-E03CC3C92EF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E26E9AF-4E70-A0A4-5296-CF09E08E5F7F}"/>
              </a:ext>
            </a:extLst>
          </p:cNvPr>
          <p:cNvSpPr>
            <a:spLocks noGrp="1"/>
          </p:cNvSpPr>
          <p:nvPr>
            <p:ph type="title"/>
          </p:nvPr>
        </p:nvSpPr>
        <p:spPr>
          <a:xfrm>
            <a:off x="838201" y="260111"/>
            <a:ext cx="11346872" cy="1333445"/>
          </a:xfrm>
        </p:spPr>
        <p:txBody>
          <a:bodyPr>
            <a:normAutofit/>
          </a:bodyPr>
          <a:lstStyle/>
          <a:p>
            <a:r>
              <a:rPr lang="en-US" sz="4000" b="1" dirty="0">
                <a:latin typeface="Franklin Gothic Demi" panose="020B0703020102020204" pitchFamily="34" charset="0"/>
              </a:rPr>
              <a:t>Health Connector Standalone Dental Plans for </a:t>
            </a:r>
            <a:br>
              <a:rPr lang="en-US" sz="4000" b="1" dirty="0">
                <a:latin typeface="Franklin Gothic Demi" panose="020B0703020102020204" pitchFamily="34" charset="0"/>
              </a:rPr>
            </a:br>
            <a:r>
              <a:rPr lang="en-US" sz="4000" b="1" dirty="0">
                <a:latin typeface="Franklin Gothic Demi" panose="020B0703020102020204" pitchFamily="34" charset="0"/>
              </a:rPr>
              <a:t>2026 Applications</a:t>
            </a:r>
          </a:p>
        </p:txBody>
      </p:sp>
      <p:sp>
        <p:nvSpPr>
          <p:cNvPr id="7" name="Content Placeholder 6">
            <a:extLst>
              <a:ext uri="{FF2B5EF4-FFF2-40B4-BE49-F238E27FC236}">
                <a16:creationId xmlns:a16="http://schemas.microsoft.com/office/drawing/2014/main" id="{BDCC91E3-AF95-1383-1C5D-159C93106E64}"/>
              </a:ext>
            </a:extLst>
          </p:cNvPr>
          <p:cNvSpPr>
            <a:spLocks noGrp="1"/>
          </p:cNvSpPr>
          <p:nvPr>
            <p:ph idx="1"/>
          </p:nvPr>
        </p:nvSpPr>
        <p:spPr>
          <a:xfrm>
            <a:off x="838200" y="1523731"/>
            <a:ext cx="4724399" cy="4583155"/>
          </a:xfrm>
        </p:spPr>
        <p:txBody>
          <a:bodyPr vert="horz" lIns="91440" tIns="45720" rIns="91440" bIns="45720" rtlCol="0" anchor="t">
            <a:noAutofit/>
          </a:bodyPr>
          <a:lstStyle/>
          <a:p>
            <a:pPr marL="342900" indent="-342900">
              <a:buFont typeface="Arial" panose="020B0604020202020204" pitchFamily="34" charset="0"/>
              <a:buChar char="•"/>
            </a:pPr>
            <a:r>
              <a:rPr lang="en-US" sz="2200" dirty="0">
                <a:latin typeface="+mn-lt"/>
              </a:rPr>
              <a:t>You will notice new text on the Financial Assistance question on the </a:t>
            </a:r>
            <a:r>
              <a:rPr lang="en-US" sz="2200" b="1" dirty="0">
                <a:latin typeface="+mn-lt"/>
              </a:rPr>
              <a:t>“Start Your Application” </a:t>
            </a:r>
            <a:r>
              <a:rPr lang="en-US" sz="2200" dirty="0">
                <a:latin typeface="+mn-lt"/>
              </a:rPr>
              <a:t>screen. </a:t>
            </a:r>
          </a:p>
          <a:p>
            <a:pPr marL="342900" indent="-342900">
              <a:buFont typeface="Arial" panose="020B0604020202020204" pitchFamily="34" charset="0"/>
              <a:buChar char="•"/>
            </a:pPr>
            <a:r>
              <a:rPr lang="en-US" sz="2200" dirty="0">
                <a:latin typeface="+mn-lt"/>
              </a:rPr>
              <a:t>The updated text will read </a:t>
            </a:r>
            <a:r>
              <a:rPr lang="en-US" sz="2200" b="1" dirty="0">
                <a:latin typeface="+mn-lt"/>
              </a:rPr>
              <a:t>“</a:t>
            </a:r>
            <a:r>
              <a:rPr lang="en-US" sz="2200" b="1" i="1" dirty="0">
                <a:latin typeface="+mn-lt"/>
              </a:rPr>
              <a:t>If you primarily want to shop for dental coverage, select no.”</a:t>
            </a:r>
          </a:p>
          <a:p>
            <a:pPr marL="342900" indent="-342900">
              <a:buFont typeface="Arial" panose="020B0604020202020204" pitchFamily="34" charset="0"/>
              <a:buChar char="•"/>
            </a:pPr>
            <a:r>
              <a:rPr lang="en-US" sz="2200" dirty="0">
                <a:latin typeface="+mn-lt"/>
              </a:rPr>
              <a:t>This will help members seeking a standalone dental plan to skip the financial assistance sections, and it shortens the application by removing unnecessary steps for those not seeking health coverage</a:t>
            </a:r>
            <a:r>
              <a:rPr lang="en-US" sz="2200" i="1" dirty="0">
                <a:latin typeface="+mn-lt"/>
              </a:rPr>
              <a:t>. </a:t>
            </a:r>
          </a:p>
          <a:p>
            <a:pPr marL="342900" indent="-342900">
              <a:buFont typeface="Arial" panose="020B0604020202020204" pitchFamily="34" charset="0"/>
              <a:buChar char="•"/>
            </a:pPr>
            <a:endParaRPr lang="en-US" sz="2000" dirty="0"/>
          </a:p>
          <a:p>
            <a:pPr marL="457200" indent="-457200">
              <a:buFont typeface="Arial" panose="020B0604020202020204" pitchFamily="34" charset="0"/>
              <a:buChar char="•"/>
            </a:pPr>
            <a:endParaRPr lang="en-US" sz="2400" dirty="0"/>
          </a:p>
        </p:txBody>
      </p:sp>
      <p:pic>
        <p:nvPicPr>
          <p:cNvPr id="3" name="Picture 2" descr="Screenshot of &quot;Start Your Application&quot; screen.">
            <a:extLst>
              <a:ext uri="{FF2B5EF4-FFF2-40B4-BE49-F238E27FC236}">
                <a16:creationId xmlns:a16="http://schemas.microsoft.com/office/drawing/2014/main" id="{AD3AE929-711E-36A1-A0BD-86BA6D359C0B}"/>
              </a:ext>
            </a:extLst>
          </p:cNvPr>
          <p:cNvPicPr>
            <a:picLocks noChangeAspect="1"/>
          </p:cNvPicPr>
          <p:nvPr/>
        </p:nvPicPr>
        <p:blipFill>
          <a:blip r:embed="rId4"/>
          <a:stretch>
            <a:fillRect/>
          </a:stretch>
        </p:blipFill>
        <p:spPr>
          <a:xfrm>
            <a:off x="5712962" y="1593556"/>
            <a:ext cx="5977536" cy="3814770"/>
          </a:xfrm>
          <a:prstGeom prst="rect">
            <a:avLst/>
          </a:prstGeom>
          <a:effectLst>
            <a:outerShdw blurRad="63500" sx="102000" sy="102000" algn="ctr" rotWithShape="0">
              <a:prstClr val="black">
                <a:alpha val="40000"/>
              </a:prstClr>
            </a:outerShdw>
          </a:effectLst>
        </p:spPr>
      </p:pic>
      <p:sp>
        <p:nvSpPr>
          <p:cNvPr id="2" name="Slide Number Placeholder 1">
            <a:extLst>
              <a:ext uri="{FF2B5EF4-FFF2-40B4-BE49-F238E27FC236}">
                <a16:creationId xmlns:a16="http://schemas.microsoft.com/office/drawing/2014/main" id="{096EBC2B-61B4-26B1-4759-85437D621CEA}"/>
              </a:ext>
            </a:extLst>
          </p:cNvPr>
          <p:cNvSpPr>
            <a:spLocks noGrp="1"/>
          </p:cNvSpPr>
          <p:nvPr>
            <p:ph type="sldNum" sz="quarter" idx="12"/>
          </p:nvPr>
        </p:nvSpPr>
        <p:spPr/>
        <p:txBody>
          <a:bodyPr/>
          <a:lstStyle/>
          <a:p>
            <a:fld id="{D0F3292A-440C-FC4D-A38E-E9E6D4317AF8}" type="slidenum">
              <a:rPr lang="en-US" smtClean="0"/>
              <a:pPr/>
              <a:t>27</a:t>
            </a:fld>
            <a:endParaRPr lang="en-US"/>
          </a:p>
        </p:txBody>
      </p:sp>
    </p:spTree>
    <p:custDataLst>
      <p:tags r:id="rId1"/>
    </p:custDataLst>
    <p:extLst>
      <p:ext uri="{BB962C8B-B14F-4D97-AF65-F5344CB8AC3E}">
        <p14:creationId xmlns:p14="http://schemas.microsoft.com/office/powerpoint/2010/main" val="29840500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71F3E-3369-DC4A-CE80-E652A1F5637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4784BE9-597F-BA59-D911-24711F6AC8E1}"/>
              </a:ext>
            </a:extLst>
          </p:cNvPr>
          <p:cNvSpPr>
            <a:spLocks noGrp="1"/>
          </p:cNvSpPr>
          <p:nvPr>
            <p:ph type="title"/>
          </p:nvPr>
        </p:nvSpPr>
        <p:spPr>
          <a:xfrm>
            <a:off x="838200" y="604434"/>
            <a:ext cx="10515600" cy="705173"/>
          </a:xfrm>
        </p:spPr>
        <p:txBody>
          <a:bodyPr>
            <a:normAutofit/>
          </a:bodyPr>
          <a:lstStyle/>
          <a:p>
            <a:r>
              <a:rPr lang="en-US" sz="4000" b="1" dirty="0">
                <a:latin typeface="Franklin Gothic Demi" panose="020B0703020102020204" pitchFamily="34" charset="0"/>
              </a:rPr>
              <a:t>Tax Filer/Tax Dependent Status </a:t>
            </a:r>
          </a:p>
        </p:txBody>
      </p:sp>
      <p:sp>
        <p:nvSpPr>
          <p:cNvPr id="3" name="TextBox 2">
            <a:extLst>
              <a:ext uri="{FF2B5EF4-FFF2-40B4-BE49-F238E27FC236}">
                <a16:creationId xmlns:a16="http://schemas.microsoft.com/office/drawing/2014/main" id="{82BFD88C-0B42-DE3F-D1D2-CC74D6C944B8}"/>
              </a:ext>
            </a:extLst>
          </p:cNvPr>
          <p:cNvSpPr txBox="1"/>
          <p:nvPr/>
        </p:nvSpPr>
        <p:spPr>
          <a:xfrm>
            <a:off x="838200" y="1309607"/>
            <a:ext cx="10259121" cy="4201150"/>
          </a:xfrm>
          <a:prstGeom prst="rect">
            <a:avLst/>
          </a:prstGeom>
          <a:noFill/>
        </p:spPr>
        <p:txBody>
          <a:bodyPr wrap="square" lIns="91440" tIns="45720" rIns="91440" bIns="45720" rtlCol="0" anchor="t">
            <a:spAutoFit/>
          </a:bodyPr>
          <a:lstStyle/>
          <a:p>
            <a:r>
              <a:rPr lang="en-US" sz="2100" dirty="0"/>
              <a:t>Currently, the online application allows someone to enter an invalid tax filing combination without any warning. </a:t>
            </a:r>
          </a:p>
          <a:p>
            <a:endParaRPr lang="en-US" sz="2100" b="1" dirty="0"/>
          </a:p>
          <a:p>
            <a:r>
              <a:rPr lang="en-US" sz="2100" b="1" dirty="0">
                <a:solidFill>
                  <a:schemeClr val="tx2"/>
                </a:solidFill>
              </a:rPr>
              <a:t>Scenario: John Doe (Head of Household (HOH)), Jane Doe (Spouse), and Martha Doe (John’s mother). While completing the tax filing section in the application, John indicates he is married, filing jointly with Jane, but he also says that he is being claimed as a dependent by Martha. </a:t>
            </a:r>
          </a:p>
          <a:p>
            <a:endParaRPr lang="en-US" sz="2100" dirty="0">
              <a:solidFill>
                <a:schemeClr val="accent2"/>
              </a:solidFill>
            </a:endParaRPr>
          </a:p>
          <a:p>
            <a:r>
              <a:rPr lang="en-US" sz="2100" dirty="0"/>
              <a:t>This combination is generally not valid where a person who is married filing jointly cannot usually be claimed as a dependent by someone else, unless they're filing only to claim a refund and owe no taxes.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2" name="Slide Number Placeholder 1">
            <a:extLst>
              <a:ext uri="{FF2B5EF4-FFF2-40B4-BE49-F238E27FC236}">
                <a16:creationId xmlns:a16="http://schemas.microsoft.com/office/drawing/2014/main" id="{64B5213F-A84D-9030-9A0E-5079D15631D7}"/>
              </a:ext>
            </a:extLst>
          </p:cNvPr>
          <p:cNvSpPr>
            <a:spLocks noGrp="1"/>
          </p:cNvSpPr>
          <p:nvPr>
            <p:ph type="sldNum" sz="quarter" idx="12"/>
          </p:nvPr>
        </p:nvSpPr>
        <p:spPr/>
        <p:txBody>
          <a:bodyPr/>
          <a:lstStyle/>
          <a:p>
            <a:fld id="{D0F3292A-440C-FC4D-A38E-E9E6D4317AF8}" type="slidenum">
              <a:rPr lang="en-US" smtClean="0"/>
              <a:pPr/>
              <a:t>28</a:t>
            </a:fld>
            <a:endParaRPr lang="en-US"/>
          </a:p>
        </p:txBody>
      </p:sp>
      <p:pic>
        <p:nvPicPr>
          <p:cNvPr id="5" name="Graphic 4">
            <a:extLst>
              <a:ext uri="{FF2B5EF4-FFF2-40B4-BE49-F238E27FC236}">
                <a16:creationId xmlns:a16="http://schemas.microsoft.com/office/drawing/2014/main" id="{D1825469-31D5-D502-77B4-366B18831210}"/>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780237" y="4089950"/>
            <a:ext cx="2631525" cy="2631525"/>
          </a:xfrm>
          <a:prstGeom prst="rect">
            <a:avLst/>
          </a:prstGeom>
          <a:effectLst>
            <a:outerShdw blurRad="63500" sx="102000" sy="102000" algn="ctr" rotWithShape="0">
              <a:prstClr val="black">
                <a:alpha val="40000"/>
              </a:prstClr>
            </a:outerShdw>
          </a:effectLst>
        </p:spPr>
      </p:pic>
    </p:spTree>
    <p:custDataLst>
      <p:tags r:id="rId1"/>
    </p:custDataLst>
    <p:extLst>
      <p:ext uri="{BB962C8B-B14F-4D97-AF65-F5344CB8AC3E}">
        <p14:creationId xmlns:p14="http://schemas.microsoft.com/office/powerpoint/2010/main" val="31309944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E86B4-BCDF-CB0D-3C07-F30CFE3F3E5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A36291E-30F1-B912-8C03-3DCAFBA2B490}"/>
              </a:ext>
            </a:extLst>
          </p:cNvPr>
          <p:cNvSpPr>
            <a:spLocks noGrp="1"/>
          </p:cNvSpPr>
          <p:nvPr>
            <p:ph type="title"/>
          </p:nvPr>
        </p:nvSpPr>
        <p:spPr>
          <a:xfrm>
            <a:off x="838200" y="493119"/>
            <a:ext cx="10515600" cy="705173"/>
          </a:xfrm>
        </p:spPr>
        <p:txBody>
          <a:bodyPr>
            <a:normAutofit/>
          </a:bodyPr>
          <a:lstStyle/>
          <a:p>
            <a:r>
              <a:rPr lang="en-US" sz="4000" b="1" dirty="0">
                <a:latin typeface="Franklin Gothic Demi" panose="020B0703020102020204" pitchFamily="34" charset="0"/>
              </a:rPr>
              <a:t>Tax Filer/Tax Dependent Status (continued) </a:t>
            </a:r>
          </a:p>
        </p:txBody>
      </p:sp>
      <p:sp>
        <p:nvSpPr>
          <p:cNvPr id="3" name="TextBox 2">
            <a:extLst>
              <a:ext uri="{FF2B5EF4-FFF2-40B4-BE49-F238E27FC236}">
                <a16:creationId xmlns:a16="http://schemas.microsoft.com/office/drawing/2014/main" id="{6D004D99-56F3-DB95-5BB5-631DBE614DA9}"/>
              </a:ext>
            </a:extLst>
          </p:cNvPr>
          <p:cNvSpPr txBox="1"/>
          <p:nvPr/>
        </p:nvSpPr>
        <p:spPr>
          <a:xfrm>
            <a:off x="779722" y="1372502"/>
            <a:ext cx="10748250" cy="1661993"/>
          </a:xfrm>
          <a:prstGeom prst="rect">
            <a:avLst/>
          </a:prstGeom>
          <a:noFill/>
        </p:spPr>
        <p:txBody>
          <a:bodyPr wrap="square" rtlCol="0">
            <a:spAutoFit/>
          </a:bodyPr>
          <a:lstStyle/>
          <a:p>
            <a:r>
              <a:rPr lang="en-US" sz="2100" dirty="0"/>
              <a:t>With the new enhancement, if an applicant selects both married filing jointly and also indicates that they are claimed as a dependent, an error message will appear explaining that the selected tax relationships are not valid and prompt the applicant to review and correct their answers before they can continue with the application.</a:t>
            </a:r>
            <a:endParaRPr lang="en-US" sz="2000" dirty="0"/>
          </a:p>
          <a:p>
            <a:pPr marL="285750" indent="-285750">
              <a:buFont typeface="Arial" panose="020B0604020202020204" pitchFamily="34" charset="0"/>
              <a:buChar char="•"/>
            </a:pPr>
            <a:endParaRPr lang="en-US" dirty="0"/>
          </a:p>
        </p:txBody>
      </p:sp>
      <p:pic>
        <p:nvPicPr>
          <p:cNvPr id="4" name="Picture 3" descr="Screenshot of error message on application.">
            <a:extLst>
              <a:ext uri="{FF2B5EF4-FFF2-40B4-BE49-F238E27FC236}">
                <a16:creationId xmlns:a16="http://schemas.microsoft.com/office/drawing/2014/main" id="{4FD1304E-7C05-60BE-469F-FC700F5F455A}"/>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816113" y="3011860"/>
            <a:ext cx="10931912" cy="1104497"/>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60D99B82-4F2E-AA8A-0260-8B38E12D557A}"/>
              </a:ext>
            </a:extLst>
          </p:cNvPr>
          <p:cNvSpPr txBox="1"/>
          <p:nvPr/>
        </p:nvSpPr>
        <p:spPr>
          <a:xfrm>
            <a:off x="779721" y="4524467"/>
            <a:ext cx="10824450" cy="1061829"/>
          </a:xfrm>
          <a:prstGeom prst="rect">
            <a:avLst/>
          </a:prstGeom>
          <a:noFill/>
        </p:spPr>
        <p:txBody>
          <a:bodyPr wrap="square">
            <a:spAutoFit/>
          </a:bodyPr>
          <a:lstStyle/>
          <a:p>
            <a:r>
              <a:rPr lang="en-US" sz="2100" dirty="0"/>
              <a:t>This enhancement helps ensure that tax household information is accurate on the application. This will help prevent confusion and ensure the applicants receive the correct eligibility results based on their tax filing status.</a:t>
            </a:r>
          </a:p>
        </p:txBody>
      </p:sp>
      <p:sp>
        <p:nvSpPr>
          <p:cNvPr id="2" name="Slide Number Placeholder 1">
            <a:extLst>
              <a:ext uri="{FF2B5EF4-FFF2-40B4-BE49-F238E27FC236}">
                <a16:creationId xmlns:a16="http://schemas.microsoft.com/office/drawing/2014/main" id="{B3195032-F50F-6475-429C-F6BFF16937AB}"/>
              </a:ext>
            </a:extLst>
          </p:cNvPr>
          <p:cNvSpPr>
            <a:spLocks noGrp="1"/>
          </p:cNvSpPr>
          <p:nvPr>
            <p:ph type="sldNum" sz="quarter" idx="12"/>
          </p:nvPr>
        </p:nvSpPr>
        <p:spPr/>
        <p:txBody>
          <a:bodyPr/>
          <a:lstStyle/>
          <a:p>
            <a:fld id="{D0F3292A-440C-FC4D-A38E-E9E6D4317AF8}" type="slidenum">
              <a:rPr lang="en-US" smtClean="0"/>
              <a:pPr/>
              <a:t>29</a:t>
            </a:fld>
            <a:endParaRPr lang="en-US"/>
          </a:p>
        </p:txBody>
      </p:sp>
    </p:spTree>
    <p:custDataLst>
      <p:tags r:id="rId1"/>
    </p:custDataLst>
    <p:extLst>
      <p:ext uri="{BB962C8B-B14F-4D97-AF65-F5344CB8AC3E}">
        <p14:creationId xmlns:p14="http://schemas.microsoft.com/office/powerpoint/2010/main" val="3497771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7BAB3-FBC0-7834-580F-3C023937B4C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B2C252-7A91-94FC-149F-C0625972E82A}"/>
              </a:ext>
            </a:extLst>
          </p:cNvPr>
          <p:cNvSpPr>
            <a:spLocks noGrp="1"/>
          </p:cNvSpPr>
          <p:nvPr>
            <p:ph type="title"/>
          </p:nvPr>
        </p:nvSpPr>
        <p:spPr/>
        <p:txBody>
          <a:bodyPr>
            <a:normAutofit/>
          </a:bodyPr>
          <a:lstStyle/>
          <a:p>
            <a:r>
              <a:rPr lang="en-US" sz="4000" b="1" dirty="0">
                <a:latin typeface="Franklin Gothic Demi" panose="020B0603020102020204" pitchFamily="34" charset="0"/>
              </a:rPr>
              <a:t>Agenda</a:t>
            </a:r>
          </a:p>
        </p:txBody>
      </p:sp>
      <p:sp>
        <p:nvSpPr>
          <p:cNvPr id="5" name="Content Placeholder 6">
            <a:extLst>
              <a:ext uri="{FF2B5EF4-FFF2-40B4-BE49-F238E27FC236}">
                <a16:creationId xmlns:a16="http://schemas.microsoft.com/office/drawing/2014/main" id="{E27C2983-D148-04DD-EE00-465DE8359712}"/>
              </a:ext>
            </a:extLst>
          </p:cNvPr>
          <p:cNvSpPr>
            <a:spLocks noGrp="1"/>
          </p:cNvSpPr>
          <p:nvPr/>
        </p:nvSpPr>
        <p:spPr>
          <a:xfrm>
            <a:off x="838199" y="1526906"/>
            <a:ext cx="10858996" cy="4380280"/>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accent1"/>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dirty="0">
                <a:solidFill>
                  <a:schemeClr val="accent1"/>
                </a:solidFill>
                <a:latin typeface="Franklin Gothic Book"/>
              </a:rPr>
              <a:t>Health Connector</a:t>
            </a:r>
          </a:p>
          <a:p>
            <a:pPr marL="514350" indent="-457200"/>
            <a:r>
              <a:rPr lang="en-US" dirty="0">
                <a:latin typeface="Franklin Gothic Book"/>
              </a:rPr>
              <a:t>Overview of the 2025 Marketplace Integrity and Affordability Final Rule and Federal Budget Bill Provisions</a:t>
            </a:r>
          </a:p>
          <a:p>
            <a:pPr marL="514350" indent="-457200"/>
            <a:r>
              <a:rPr lang="en-US" dirty="0">
                <a:latin typeface="Franklin Gothic Book"/>
              </a:rPr>
              <a:t>Annual Health Connector Redeterminations &amp; Renewals Process</a:t>
            </a:r>
          </a:p>
          <a:p>
            <a:pPr marL="514350" indent="-457200"/>
            <a:r>
              <a:rPr lang="en-US" dirty="0">
                <a:latin typeface="Franklin Gothic Book"/>
              </a:rPr>
              <a:t>Reminder: Walk-in Center Closures and Payment Guidelines</a:t>
            </a:r>
          </a:p>
          <a:p>
            <a:pPr marL="0" indent="0">
              <a:buNone/>
            </a:pPr>
            <a:r>
              <a:rPr lang="en-US" b="1" dirty="0">
                <a:solidFill>
                  <a:schemeClr val="accent1"/>
                </a:solidFill>
                <a:latin typeface="Franklin Gothic Book"/>
              </a:rPr>
              <a:t>System Updates</a:t>
            </a:r>
          </a:p>
          <a:p>
            <a:pPr marL="514350" indent="-457200"/>
            <a:r>
              <a:rPr lang="en-US" dirty="0">
                <a:latin typeface="Franklin Gothic Book"/>
              </a:rPr>
              <a:t>Enhancements to the Online Application at </a:t>
            </a:r>
            <a:r>
              <a:rPr lang="en-US" dirty="0">
                <a:latin typeface="Franklin Gothic Book"/>
                <a:hlinkClick r:id="rId4" action="ppaction://hlinkfile"/>
              </a:rPr>
              <a:t>MAhealthconnector.org</a:t>
            </a:r>
            <a:endParaRPr lang="en-US" sz="2800" b="1" dirty="0">
              <a:solidFill>
                <a:schemeClr val="accent1"/>
              </a:solidFill>
              <a:latin typeface="Franklin Gothic Book"/>
            </a:endParaRPr>
          </a:p>
          <a:p>
            <a:pPr marL="0" indent="0">
              <a:buNone/>
            </a:pPr>
            <a:endParaRPr lang="en-US" dirty="0">
              <a:latin typeface="Franklin Gothic Book" panose="020B0503020102020204" pitchFamily="34" charset="0"/>
            </a:endParaRPr>
          </a:p>
        </p:txBody>
      </p:sp>
      <p:sp>
        <p:nvSpPr>
          <p:cNvPr id="2" name="Slide Number Placeholder 1">
            <a:extLst>
              <a:ext uri="{FF2B5EF4-FFF2-40B4-BE49-F238E27FC236}">
                <a16:creationId xmlns:a16="http://schemas.microsoft.com/office/drawing/2014/main" id="{F04B3109-7287-1C78-0375-1514120C5F32}"/>
              </a:ext>
            </a:extLst>
          </p:cNvPr>
          <p:cNvSpPr>
            <a:spLocks noGrp="1"/>
          </p:cNvSpPr>
          <p:nvPr>
            <p:ph type="sldNum" sz="quarter" idx="12"/>
          </p:nvPr>
        </p:nvSpPr>
        <p:spPr/>
        <p:txBody>
          <a:bodyPr/>
          <a:lstStyle/>
          <a:p>
            <a:fld id="{D0F3292A-440C-FC4D-A38E-E9E6D4317AF8}" type="slidenum">
              <a:rPr lang="en-US" smtClean="0"/>
              <a:pPr/>
              <a:t>3</a:t>
            </a:fld>
            <a:endParaRPr lang="en-US"/>
          </a:p>
        </p:txBody>
      </p:sp>
    </p:spTree>
    <p:custDataLst>
      <p:tags r:id="rId1"/>
    </p:custDataLst>
    <p:extLst>
      <p:ext uri="{BB962C8B-B14F-4D97-AF65-F5344CB8AC3E}">
        <p14:creationId xmlns:p14="http://schemas.microsoft.com/office/powerpoint/2010/main" val="17692950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1C139-87CC-F231-4BD2-E369022D7653}"/>
            </a:ext>
          </a:extLst>
        </p:cNvPr>
        <p:cNvGrpSpPr/>
        <p:nvPr/>
      </p:nvGrpSpPr>
      <p:grpSpPr>
        <a:xfrm>
          <a:off x="0" y="0"/>
          <a:ext cx="0" cy="0"/>
          <a:chOff x="0" y="0"/>
          <a:chExt cx="0" cy="0"/>
        </a:xfrm>
      </p:grpSpPr>
      <p:sp>
        <p:nvSpPr>
          <p:cNvPr id="8" name="Arrow: Curved Right 7" descr="Survey page with 5 star rating field, text field and Submit Feedback button.">
            <a:extLst>
              <a:ext uri="{FF2B5EF4-FFF2-40B4-BE49-F238E27FC236}">
                <a16:creationId xmlns:a16="http://schemas.microsoft.com/office/drawing/2014/main" id="{336FB538-04D9-4F90-227E-5D27229ABA46}"/>
              </a:ext>
              <a:ext uri="{C183D7F6-B498-43B3-948B-1728B52AA6E4}">
                <adec:decorative xmlns:adec="http://schemas.microsoft.com/office/drawing/2017/decorative" val="1"/>
              </a:ext>
            </a:extLst>
          </p:cNvPr>
          <p:cNvSpPr/>
          <p:nvPr/>
        </p:nvSpPr>
        <p:spPr>
          <a:xfrm rot="18075877">
            <a:off x="7261108" y="1465915"/>
            <a:ext cx="977462" cy="1207874"/>
          </a:xfrm>
          <a:prstGeom prst="curved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itle 5">
            <a:extLst>
              <a:ext uri="{FF2B5EF4-FFF2-40B4-BE49-F238E27FC236}">
                <a16:creationId xmlns:a16="http://schemas.microsoft.com/office/drawing/2014/main" id="{B85B30C2-5547-6CBD-D3A5-E0EE287EF1A3}"/>
              </a:ext>
            </a:extLst>
          </p:cNvPr>
          <p:cNvSpPr>
            <a:spLocks noGrp="1"/>
          </p:cNvSpPr>
          <p:nvPr>
            <p:ph type="title"/>
          </p:nvPr>
        </p:nvSpPr>
        <p:spPr>
          <a:xfrm>
            <a:off x="838200" y="404825"/>
            <a:ext cx="10515600" cy="705173"/>
          </a:xfrm>
        </p:spPr>
        <p:txBody>
          <a:bodyPr>
            <a:normAutofit/>
          </a:bodyPr>
          <a:lstStyle/>
          <a:p>
            <a:r>
              <a:rPr lang="en-US" sz="4000" dirty="0">
                <a:latin typeface="Franklin Gothic Demi" panose="020B0703020102020204" pitchFamily="34" charset="0"/>
              </a:rPr>
              <a:t>User Feedback Survey </a:t>
            </a:r>
          </a:p>
        </p:txBody>
      </p:sp>
      <p:sp>
        <p:nvSpPr>
          <p:cNvPr id="7" name="Content Placeholder 6">
            <a:extLst>
              <a:ext uri="{FF2B5EF4-FFF2-40B4-BE49-F238E27FC236}">
                <a16:creationId xmlns:a16="http://schemas.microsoft.com/office/drawing/2014/main" id="{C6B1B718-8DDD-52A1-9FFA-685B05AFD680}"/>
              </a:ext>
            </a:extLst>
          </p:cNvPr>
          <p:cNvSpPr>
            <a:spLocks noGrp="1"/>
          </p:cNvSpPr>
          <p:nvPr>
            <p:ph idx="13"/>
          </p:nvPr>
        </p:nvSpPr>
        <p:spPr>
          <a:xfrm>
            <a:off x="838200" y="1109998"/>
            <a:ext cx="5723689" cy="4844488"/>
          </a:xfrm>
        </p:spPr>
        <p:txBody>
          <a:bodyPr vert="horz" lIns="91440" tIns="45720" rIns="91440" bIns="45720" rtlCol="0" anchor="t">
            <a:noAutofit/>
          </a:bodyPr>
          <a:lstStyle/>
          <a:p>
            <a:pPr marL="342900" indent="-342900">
              <a:buFont typeface="Arial" panose="020B0604020202020204" pitchFamily="34" charset="0"/>
              <a:buChar char="•"/>
            </a:pPr>
            <a:r>
              <a:rPr lang="en-US" sz="2100" b="0" dirty="0">
                <a:solidFill>
                  <a:schemeClr val="tx1"/>
                </a:solidFill>
                <a:latin typeface="+mn-lt"/>
              </a:rPr>
              <a:t>The online application will soon have an option to provide feedback about the user's experience with the online application at any point during the application and/or enrollment process. </a:t>
            </a:r>
          </a:p>
          <a:p>
            <a:pPr marL="342900" indent="-342900">
              <a:buFont typeface="Arial" panose="020B0604020202020204" pitchFamily="34" charset="0"/>
              <a:buChar char="•"/>
            </a:pPr>
            <a:r>
              <a:rPr lang="en-US" sz="2100" b="0" dirty="0">
                <a:solidFill>
                  <a:schemeClr val="tx1"/>
                </a:solidFill>
                <a:latin typeface="+mn-lt"/>
              </a:rPr>
              <a:t>After an application is completed, the user will be prompted to take the survey</a:t>
            </a:r>
            <a:r>
              <a:rPr lang="en-US" sz="2100" b="0" dirty="0">
                <a:solidFill>
                  <a:srgbClr val="FF0000"/>
                </a:solidFill>
                <a:latin typeface="+mn-lt"/>
              </a:rPr>
              <a:t>.</a:t>
            </a:r>
          </a:p>
          <a:p>
            <a:pPr marL="342900" indent="-342900">
              <a:buFont typeface="Arial" panose="020B0604020202020204" pitchFamily="34" charset="0"/>
              <a:buChar char="•"/>
            </a:pPr>
            <a:r>
              <a:rPr lang="en-US" sz="2100" b="0" dirty="0">
                <a:solidFill>
                  <a:schemeClr val="tx1"/>
                </a:solidFill>
                <a:latin typeface="+mn-lt"/>
              </a:rPr>
              <a:t>The survey will only be visible to individual/members. Agents and Assisters cannot submit on behalf of members. </a:t>
            </a:r>
          </a:p>
          <a:p>
            <a:pPr marL="342900" indent="-342900">
              <a:buFont typeface="Arial" panose="020B0604020202020204" pitchFamily="34" charset="0"/>
              <a:buChar char="•"/>
            </a:pPr>
            <a:r>
              <a:rPr lang="en-US" sz="2100" b="0" dirty="0">
                <a:solidFill>
                  <a:schemeClr val="tx1"/>
                </a:solidFill>
                <a:latin typeface="+mn-lt"/>
              </a:rPr>
              <a:t>Members who complete the survey will not be contacted directly because the information captured is deidentified. </a:t>
            </a:r>
          </a:p>
          <a:p>
            <a:pPr marL="342900" indent="-342900">
              <a:buFont typeface="Arial" panose="020B0604020202020204" pitchFamily="34" charset="0"/>
              <a:buChar char="•"/>
            </a:pPr>
            <a:endParaRPr lang="en-US" sz="2400" b="0" dirty="0">
              <a:solidFill>
                <a:schemeClr val="tx1"/>
              </a:solidFill>
            </a:endParaRPr>
          </a:p>
        </p:txBody>
      </p:sp>
      <p:pic>
        <p:nvPicPr>
          <p:cNvPr id="5" name="Picture 4" descr="Survey icon.">
            <a:extLst>
              <a:ext uri="{FF2B5EF4-FFF2-40B4-BE49-F238E27FC236}">
                <a16:creationId xmlns:a16="http://schemas.microsoft.com/office/drawing/2014/main" id="{F5C2DBDD-0FE4-60C0-BF0B-D9BE54812DBE}"/>
              </a:ext>
            </a:extLst>
          </p:cNvPr>
          <p:cNvPicPr>
            <a:picLocks noChangeAspect="1"/>
          </p:cNvPicPr>
          <p:nvPr/>
        </p:nvPicPr>
        <p:blipFill>
          <a:blip r:embed="rId4"/>
          <a:stretch>
            <a:fillRect/>
          </a:stretch>
        </p:blipFill>
        <p:spPr>
          <a:xfrm>
            <a:off x="6847315" y="245025"/>
            <a:ext cx="1296108" cy="1296108"/>
          </a:xfrm>
          <a:prstGeom prst="rect">
            <a:avLst/>
          </a:prstGeom>
          <a:effectLst>
            <a:outerShdw blurRad="63500" sx="102000" sy="102000" algn="ctr" rotWithShape="0">
              <a:prstClr val="black">
                <a:alpha val="40000"/>
              </a:prstClr>
            </a:outerShdw>
          </a:effectLst>
        </p:spPr>
      </p:pic>
      <p:pic>
        <p:nvPicPr>
          <p:cNvPr id="3" name="Picture 2" descr="Survey page with 5 star rating field, text field and Submit Feedback button.">
            <a:extLst>
              <a:ext uri="{FF2B5EF4-FFF2-40B4-BE49-F238E27FC236}">
                <a16:creationId xmlns:a16="http://schemas.microsoft.com/office/drawing/2014/main" id="{4B723E85-DBBA-0592-78CA-F14E4715ECEA}"/>
              </a:ext>
            </a:extLst>
          </p:cNvPr>
          <p:cNvPicPr>
            <a:picLocks noChangeAspect="1"/>
          </p:cNvPicPr>
          <p:nvPr/>
        </p:nvPicPr>
        <p:blipFill>
          <a:blip r:embed="rId5"/>
          <a:stretch>
            <a:fillRect/>
          </a:stretch>
        </p:blipFill>
        <p:spPr>
          <a:xfrm>
            <a:off x="8428849" y="1042137"/>
            <a:ext cx="3307525" cy="3881748"/>
          </a:xfrm>
          <a:prstGeom prst="rect">
            <a:avLst/>
          </a:prstGeom>
          <a:effectLst>
            <a:outerShdw blurRad="63500" sx="102000" sy="102000" algn="ctr" rotWithShape="0">
              <a:prstClr val="black">
                <a:alpha val="40000"/>
              </a:prstClr>
            </a:outerShdw>
          </a:effectLst>
        </p:spPr>
      </p:pic>
      <p:sp>
        <p:nvSpPr>
          <p:cNvPr id="4" name="TextBox 3">
            <a:extLst>
              <a:ext uri="{FF2B5EF4-FFF2-40B4-BE49-F238E27FC236}">
                <a16:creationId xmlns:a16="http://schemas.microsoft.com/office/drawing/2014/main" id="{839C4B25-0907-0E0D-45A7-2DEE068F54D8}"/>
              </a:ext>
            </a:extLst>
          </p:cNvPr>
          <p:cNvSpPr txBox="1"/>
          <p:nvPr/>
        </p:nvSpPr>
        <p:spPr>
          <a:xfrm>
            <a:off x="6847315" y="5039953"/>
            <a:ext cx="4735239" cy="1200329"/>
          </a:xfrm>
          <a:prstGeom prst="rect">
            <a:avLst/>
          </a:prstGeom>
          <a:noFill/>
        </p:spPr>
        <p:txBody>
          <a:bodyPr wrap="square" lIns="91440" tIns="45720" rIns="91440" bIns="45720" anchor="t">
            <a:spAutoFit/>
          </a:bodyPr>
          <a:lstStyle/>
          <a:p>
            <a:r>
              <a:rPr lang="en-US" dirty="0">
                <a:solidFill>
                  <a:srgbClr val="C00000"/>
                </a:solidFill>
              </a:rPr>
              <a:t>Note: You cannot type numbers into the survey to help prevent from adding Protected Health Information (PHI) / Personally Identifiable Information (PII).</a:t>
            </a:r>
          </a:p>
        </p:txBody>
      </p:sp>
      <p:sp>
        <p:nvSpPr>
          <p:cNvPr id="2" name="Slide Number Placeholder 1">
            <a:extLst>
              <a:ext uri="{FF2B5EF4-FFF2-40B4-BE49-F238E27FC236}">
                <a16:creationId xmlns:a16="http://schemas.microsoft.com/office/drawing/2014/main" id="{060B0FB0-11F7-2687-8033-8B341BE180C8}"/>
              </a:ext>
              <a:ext uri="{C183D7F6-B498-43B3-948B-1728B52AA6E4}">
                <adec:decorative xmlns:adec="http://schemas.microsoft.com/office/drawing/2017/decorative" val="1"/>
              </a:ext>
            </a:extLst>
          </p:cNvPr>
          <p:cNvSpPr>
            <a:spLocks noGrp="1"/>
          </p:cNvSpPr>
          <p:nvPr>
            <p:ph type="sldNum" sz="quarter" idx="12"/>
          </p:nvPr>
        </p:nvSpPr>
        <p:spPr/>
        <p:txBody>
          <a:bodyPr/>
          <a:lstStyle/>
          <a:p>
            <a:fld id="{D0F3292A-440C-FC4D-A38E-E9E6D4317AF8}" type="slidenum">
              <a:rPr lang="en-US" smtClean="0"/>
              <a:pPr/>
              <a:t>30</a:t>
            </a:fld>
            <a:endParaRPr lang="en-US"/>
          </a:p>
        </p:txBody>
      </p:sp>
    </p:spTree>
    <p:custDataLst>
      <p:tags r:id="rId1"/>
    </p:custDataLst>
    <p:extLst>
      <p:ext uri="{BB962C8B-B14F-4D97-AF65-F5344CB8AC3E}">
        <p14:creationId xmlns:p14="http://schemas.microsoft.com/office/powerpoint/2010/main" val="20640842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A7D3E-D7A2-5882-F6AF-DCEA95D46F6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9A50FFE-02D3-06A3-18EA-58BB4750898A}"/>
              </a:ext>
            </a:extLst>
          </p:cNvPr>
          <p:cNvSpPr>
            <a:spLocks noGrp="1"/>
          </p:cNvSpPr>
          <p:nvPr>
            <p:ph type="title"/>
          </p:nvPr>
        </p:nvSpPr>
        <p:spPr/>
        <p:txBody>
          <a:bodyPr>
            <a:normAutofit/>
          </a:bodyPr>
          <a:lstStyle/>
          <a:p>
            <a:r>
              <a:rPr lang="en-US" sz="4000" dirty="0">
                <a:latin typeface="Franklin Gothic Demi" panose="020B0703020102020204" pitchFamily="34" charset="0"/>
              </a:rPr>
              <a:t>User Experience Improvements </a:t>
            </a:r>
          </a:p>
        </p:txBody>
      </p:sp>
      <p:sp>
        <p:nvSpPr>
          <p:cNvPr id="5" name="TextBox 4">
            <a:extLst>
              <a:ext uri="{FF2B5EF4-FFF2-40B4-BE49-F238E27FC236}">
                <a16:creationId xmlns:a16="http://schemas.microsoft.com/office/drawing/2014/main" id="{A4587D4D-FE18-B8A9-90BF-EA561141EB22}"/>
              </a:ext>
            </a:extLst>
          </p:cNvPr>
          <p:cNvSpPr txBox="1"/>
          <p:nvPr/>
        </p:nvSpPr>
        <p:spPr>
          <a:xfrm>
            <a:off x="943397" y="1325530"/>
            <a:ext cx="7776060" cy="461665"/>
          </a:xfrm>
          <a:prstGeom prst="rect">
            <a:avLst/>
          </a:prstGeom>
          <a:noFill/>
        </p:spPr>
        <p:txBody>
          <a:bodyPr wrap="square">
            <a:spAutoFit/>
          </a:bodyPr>
          <a:lstStyle/>
          <a:p>
            <a:r>
              <a:rPr lang="en-US" sz="2400" dirty="0"/>
              <a:t>Renamed the hyperlink on the </a:t>
            </a:r>
            <a:r>
              <a:rPr lang="en-US" sz="2400" b="1" dirty="0"/>
              <a:t>Upload Documents </a:t>
            </a:r>
            <a:r>
              <a:rPr lang="en-US" sz="2400" dirty="0"/>
              <a:t>page.</a:t>
            </a:r>
          </a:p>
        </p:txBody>
      </p:sp>
      <p:pic>
        <p:nvPicPr>
          <p:cNvPr id="4" name="Picture 3" descr="Screenshot of Manage Documents page">
            <a:extLst>
              <a:ext uri="{FF2B5EF4-FFF2-40B4-BE49-F238E27FC236}">
                <a16:creationId xmlns:a16="http://schemas.microsoft.com/office/drawing/2014/main" id="{8BC5625B-A8F9-CF3F-FE8F-B022B12C0381}"/>
              </a:ext>
            </a:extLst>
          </p:cNvPr>
          <p:cNvPicPr>
            <a:picLocks noChangeAspect="1"/>
          </p:cNvPicPr>
          <p:nvPr/>
        </p:nvPicPr>
        <p:blipFill>
          <a:blip r:embed="rId4"/>
          <a:stretch>
            <a:fillRect/>
          </a:stretch>
        </p:blipFill>
        <p:spPr>
          <a:xfrm>
            <a:off x="2350187" y="1902383"/>
            <a:ext cx="9469581" cy="4189919"/>
          </a:xfrm>
          <a:prstGeom prst="rect">
            <a:avLst/>
          </a:prstGeom>
          <a:effectLst>
            <a:outerShdw blurRad="63500" sx="102000" sy="102000" algn="ctr" rotWithShape="0">
              <a:prstClr val="black">
                <a:alpha val="40000"/>
              </a:prstClr>
            </a:outerShdw>
          </a:effectLst>
        </p:spPr>
      </p:pic>
      <p:sp>
        <p:nvSpPr>
          <p:cNvPr id="2" name="Slide Number Placeholder 1">
            <a:extLst>
              <a:ext uri="{FF2B5EF4-FFF2-40B4-BE49-F238E27FC236}">
                <a16:creationId xmlns:a16="http://schemas.microsoft.com/office/drawing/2014/main" id="{CC09B5EC-6DF9-60FF-857E-3482A12983E3}"/>
              </a:ext>
            </a:extLst>
          </p:cNvPr>
          <p:cNvSpPr>
            <a:spLocks noGrp="1"/>
          </p:cNvSpPr>
          <p:nvPr>
            <p:ph type="sldNum" sz="quarter" idx="12"/>
          </p:nvPr>
        </p:nvSpPr>
        <p:spPr/>
        <p:txBody>
          <a:bodyPr/>
          <a:lstStyle/>
          <a:p>
            <a:fld id="{D0F3292A-440C-FC4D-A38E-E9E6D4317AF8}" type="slidenum">
              <a:rPr lang="en-US" smtClean="0"/>
              <a:pPr/>
              <a:t>31</a:t>
            </a:fld>
            <a:endParaRPr lang="en-US"/>
          </a:p>
        </p:txBody>
      </p:sp>
    </p:spTree>
    <p:custDataLst>
      <p:tags r:id="rId1"/>
    </p:custDataLst>
    <p:extLst>
      <p:ext uri="{BB962C8B-B14F-4D97-AF65-F5344CB8AC3E}">
        <p14:creationId xmlns:p14="http://schemas.microsoft.com/office/powerpoint/2010/main" val="19478770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E5F0F-29B6-1FFD-A1A9-011CFD74695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CF938C8-741F-C34D-B256-E114B11EC61C}"/>
              </a:ext>
            </a:extLst>
          </p:cNvPr>
          <p:cNvSpPr>
            <a:spLocks noGrp="1"/>
          </p:cNvSpPr>
          <p:nvPr>
            <p:ph type="title"/>
          </p:nvPr>
        </p:nvSpPr>
        <p:spPr/>
        <p:txBody>
          <a:bodyPr>
            <a:normAutofit/>
          </a:bodyPr>
          <a:lstStyle/>
          <a:p>
            <a:r>
              <a:rPr lang="en-US" sz="4000" dirty="0">
                <a:latin typeface="Franklin Gothic Demi"/>
              </a:rPr>
              <a:t>User Experience Improvements (continued) </a:t>
            </a:r>
          </a:p>
        </p:txBody>
      </p:sp>
      <p:sp>
        <p:nvSpPr>
          <p:cNvPr id="5" name="TextBox 4">
            <a:extLst>
              <a:ext uri="{FF2B5EF4-FFF2-40B4-BE49-F238E27FC236}">
                <a16:creationId xmlns:a16="http://schemas.microsoft.com/office/drawing/2014/main" id="{84102DF5-EF12-D976-2CF8-75F87AF1377F}"/>
              </a:ext>
            </a:extLst>
          </p:cNvPr>
          <p:cNvSpPr txBox="1"/>
          <p:nvPr/>
        </p:nvSpPr>
        <p:spPr>
          <a:xfrm>
            <a:off x="1058305" y="1603804"/>
            <a:ext cx="4171950" cy="430887"/>
          </a:xfrm>
          <a:prstGeom prst="rect">
            <a:avLst/>
          </a:prstGeom>
          <a:noFill/>
        </p:spPr>
        <p:txBody>
          <a:bodyPr wrap="square">
            <a:spAutoFit/>
          </a:bodyPr>
          <a:lstStyle/>
          <a:p>
            <a:r>
              <a:rPr lang="en-US" sz="2200" dirty="0"/>
              <a:t>Shopping Page – </a:t>
            </a:r>
            <a:r>
              <a:rPr lang="en-US" sz="2200" b="1" dirty="0"/>
              <a:t>Monthly Savings</a:t>
            </a:r>
          </a:p>
        </p:txBody>
      </p:sp>
      <p:pic>
        <p:nvPicPr>
          <p:cNvPr id="3" name="Picture 2" descr="Health Plan Shopping page with fields and buttons as described in text.">
            <a:extLst>
              <a:ext uri="{FF2B5EF4-FFF2-40B4-BE49-F238E27FC236}">
                <a16:creationId xmlns:a16="http://schemas.microsoft.com/office/drawing/2014/main" id="{3616CEBB-53DC-6E16-5E77-0F204B245C94}"/>
              </a:ext>
            </a:extLst>
          </p:cNvPr>
          <p:cNvPicPr>
            <a:picLocks noChangeAspect="1"/>
          </p:cNvPicPr>
          <p:nvPr/>
        </p:nvPicPr>
        <p:blipFill>
          <a:blip r:embed="rId4"/>
          <a:stretch>
            <a:fillRect/>
          </a:stretch>
        </p:blipFill>
        <p:spPr>
          <a:xfrm>
            <a:off x="1410730" y="2132056"/>
            <a:ext cx="3467100" cy="3467100"/>
          </a:xfrm>
          <a:prstGeom prst="rect">
            <a:avLst/>
          </a:prstGeom>
          <a:effectLst>
            <a:outerShdw blurRad="63500" sx="102000" sy="102000" algn="ctr" rotWithShape="0">
              <a:prstClr val="black">
                <a:alpha val="40000"/>
              </a:prstClr>
            </a:outerShdw>
          </a:effectLst>
        </p:spPr>
      </p:pic>
      <p:cxnSp>
        <p:nvCxnSpPr>
          <p:cNvPr id="8" name="Straight Connector 7">
            <a:extLst>
              <a:ext uri="{FF2B5EF4-FFF2-40B4-BE49-F238E27FC236}">
                <a16:creationId xmlns:a16="http://schemas.microsoft.com/office/drawing/2014/main" id="{82A23758-B51D-0045-8389-E3F98B3D4A58}"/>
              </a:ext>
              <a:ext uri="{C183D7F6-B498-43B3-948B-1728B52AA6E4}">
                <adec:decorative xmlns:adec="http://schemas.microsoft.com/office/drawing/2017/decorative" val="1"/>
              </a:ext>
            </a:extLst>
          </p:cNvPr>
          <p:cNvCxnSpPr>
            <a:cxnSpLocks/>
          </p:cNvCxnSpPr>
          <p:nvPr/>
        </p:nvCxnSpPr>
        <p:spPr>
          <a:xfrm>
            <a:off x="6287530" y="1819248"/>
            <a:ext cx="0" cy="3703708"/>
          </a:xfrm>
          <a:prstGeom prst="line">
            <a:avLst/>
          </a:prstGeom>
        </p:spPr>
        <p:style>
          <a:lnRef idx="2">
            <a:schemeClr val="dk1"/>
          </a:lnRef>
          <a:fillRef idx="0">
            <a:schemeClr val="dk1"/>
          </a:fillRef>
          <a:effectRef idx="1">
            <a:schemeClr val="dk1"/>
          </a:effectRef>
          <a:fontRef idx="minor">
            <a:schemeClr val="tx1"/>
          </a:fontRef>
        </p:style>
      </p:cxnSp>
      <p:sp>
        <p:nvSpPr>
          <p:cNvPr id="11" name="TextBox 10">
            <a:extLst>
              <a:ext uri="{FF2B5EF4-FFF2-40B4-BE49-F238E27FC236}">
                <a16:creationId xmlns:a16="http://schemas.microsoft.com/office/drawing/2014/main" id="{2A1FC4F9-D78A-58B3-813D-5C79047C9B57}"/>
              </a:ext>
            </a:extLst>
          </p:cNvPr>
          <p:cNvSpPr txBox="1"/>
          <p:nvPr/>
        </p:nvSpPr>
        <p:spPr>
          <a:xfrm>
            <a:off x="6855877" y="1560555"/>
            <a:ext cx="5032584" cy="430887"/>
          </a:xfrm>
          <a:prstGeom prst="rect">
            <a:avLst/>
          </a:prstGeom>
          <a:noFill/>
        </p:spPr>
        <p:txBody>
          <a:bodyPr wrap="square">
            <a:spAutoFit/>
          </a:bodyPr>
          <a:lstStyle/>
          <a:p>
            <a:r>
              <a:rPr lang="en-US" sz="2200" dirty="0"/>
              <a:t>Shopping Page – </a:t>
            </a:r>
            <a:r>
              <a:rPr lang="en-US" sz="2200" b="1" dirty="0"/>
              <a:t>Cents Not Displayed</a:t>
            </a:r>
          </a:p>
        </p:txBody>
      </p:sp>
      <p:pic>
        <p:nvPicPr>
          <p:cNvPr id="10" name="Picture 9" descr="Health Plan Shopping details page with items as described in text.">
            <a:extLst>
              <a:ext uri="{FF2B5EF4-FFF2-40B4-BE49-F238E27FC236}">
                <a16:creationId xmlns:a16="http://schemas.microsoft.com/office/drawing/2014/main" id="{FD83B377-11BF-5A18-A1B6-A05F0E22FE35}"/>
              </a:ext>
            </a:extLst>
          </p:cNvPr>
          <p:cNvPicPr>
            <a:picLocks noChangeAspect="1"/>
          </p:cNvPicPr>
          <p:nvPr/>
        </p:nvPicPr>
        <p:blipFill>
          <a:blip r:embed="rId5"/>
          <a:stretch>
            <a:fillRect/>
          </a:stretch>
        </p:blipFill>
        <p:spPr>
          <a:xfrm>
            <a:off x="7251460" y="2172061"/>
            <a:ext cx="3596640" cy="3348990"/>
          </a:xfrm>
          <a:prstGeom prst="rect">
            <a:avLst/>
          </a:prstGeom>
          <a:effectLst>
            <a:outerShdw blurRad="63500" sx="102000" sy="102000" algn="ctr" rotWithShape="0">
              <a:prstClr val="black">
                <a:alpha val="40000"/>
              </a:prstClr>
            </a:outerShdw>
          </a:effectLst>
        </p:spPr>
      </p:pic>
      <p:sp>
        <p:nvSpPr>
          <p:cNvPr id="2" name="Slide Number Placeholder 1">
            <a:extLst>
              <a:ext uri="{FF2B5EF4-FFF2-40B4-BE49-F238E27FC236}">
                <a16:creationId xmlns:a16="http://schemas.microsoft.com/office/drawing/2014/main" id="{6BD60688-C795-30B8-C384-79BAA436068E}"/>
              </a:ext>
            </a:extLst>
          </p:cNvPr>
          <p:cNvSpPr>
            <a:spLocks noGrp="1"/>
          </p:cNvSpPr>
          <p:nvPr>
            <p:ph type="sldNum" sz="quarter" idx="12"/>
          </p:nvPr>
        </p:nvSpPr>
        <p:spPr/>
        <p:txBody>
          <a:bodyPr/>
          <a:lstStyle/>
          <a:p>
            <a:fld id="{D0F3292A-440C-FC4D-A38E-E9E6D4317AF8}" type="slidenum">
              <a:rPr lang="en-US" smtClean="0"/>
              <a:pPr/>
              <a:t>32</a:t>
            </a:fld>
            <a:endParaRPr lang="en-US"/>
          </a:p>
        </p:txBody>
      </p:sp>
    </p:spTree>
    <p:custDataLst>
      <p:tags r:id="rId1"/>
    </p:custDataLst>
    <p:extLst>
      <p:ext uri="{BB962C8B-B14F-4D97-AF65-F5344CB8AC3E}">
        <p14:creationId xmlns:p14="http://schemas.microsoft.com/office/powerpoint/2010/main" val="3383222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993F9-4921-1B74-11E7-5AD31C90C6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EC565E-765C-39BB-9C7A-7E98C6456B1F}"/>
              </a:ext>
            </a:extLst>
          </p:cNvPr>
          <p:cNvSpPr>
            <a:spLocks noGrp="1"/>
          </p:cNvSpPr>
          <p:nvPr>
            <p:ph type="title"/>
          </p:nvPr>
        </p:nvSpPr>
        <p:spPr>
          <a:xfrm>
            <a:off x="838200" y="604434"/>
            <a:ext cx="10515600" cy="1289680"/>
          </a:xfrm>
        </p:spPr>
        <p:txBody>
          <a:bodyPr>
            <a:noAutofit/>
          </a:bodyPr>
          <a:lstStyle/>
          <a:p>
            <a:r>
              <a:rPr lang="en-US" sz="4000" dirty="0">
                <a:latin typeface="Franklin Gothic Demi"/>
              </a:rPr>
              <a:t>Online Application Updates - User Feedback Survey and </a:t>
            </a:r>
            <a:r>
              <a:rPr lang="en-US" sz="4000" dirty="0" err="1">
                <a:latin typeface="Franklin Gothic Demi"/>
              </a:rPr>
              <a:t>RefID</a:t>
            </a:r>
            <a:r>
              <a:rPr lang="en-US" sz="4000" dirty="0">
                <a:latin typeface="Franklin Gothic Demi"/>
              </a:rPr>
              <a:t> </a:t>
            </a:r>
            <a:br>
              <a:rPr lang="en-US" sz="4000" dirty="0">
                <a:latin typeface="Franklin Gothic Demi"/>
              </a:rPr>
            </a:br>
            <a:endParaRPr lang="en-US" sz="4000" dirty="0">
              <a:latin typeface="Franklin Gothic Demi" panose="020B0603020102020204" pitchFamily="34" charset="0"/>
            </a:endParaRPr>
          </a:p>
        </p:txBody>
      </p:sp>
      <p:sp>
        <p:nvSpPr>
          <p:cNvPr id="3" name="Content Placeholder 2">
            <a:extLst>
              <a:ext uri="{FF2B5EF4-FFF2-40B4-BE49-F238E27FC236}">
                <a16:creationId xmlns:a16="http://schemas.microsoft.com/office/drawing/2014/main" id="{ECE7CA16-2BD4-B1C3-DA0B-8493F8DD3211}"/>
              </a:ext>
            </a:extLst>
          </p:cNvPr>
          <p:cNvSpPr>
            <a:spLocks noGrp="1"/>
          </p:cNvSpPr>
          <p:nvPr>
            <p:ph idx="13"/>
          </p:nvPr>
        </p:nvSpPr>
        <p:spPr>
          <a:xfrm>
            <a:off x="838200" y="1523731"/>
            <a:ext cx="10518900" cy="4202893"/>
          </a:xfrm>
        </p:spPr>
        <p:txBody>
          <a:bodyPr vert="horz" lIns="91440" tIns="0" rIns="91440" bIns="45720" rtlCol="0" anchor="t">
            <a:noAutofit/>
          </a:bodyPr>
          <a:lstStyle/>
          <a:p>
            <a:pPr marL="0" lvl="1" indent="0">
              <a:lnSpc>
                <a:spcPct val="90000"/>
              </a:lnSpc>
              <a:spcBef>
                <a:spcPts val="1000"/>
              </a:spcBef>
              <a:buNone/>
            </a:pPr>
            <a:endParaRPr lang="en-US" b="1" dirty="0">
              <a:solidFill>
                <a:srgbClr val="006493"/>
              </a:solidFill>
            </a:endParaRPr>
          </a:p>
          <a:p>
            <a:pPr marL="0" lvl="1" indent="0">
              <a:lnSpc>
                <a:spcPct val="90000"/>
              </a:lnSpc>
              <a:spcBef>
                <a:spcPts val="1000"/>
              </a:spcBef>
              <a:buNone/>
            </a:pPr>
            <a:r>
              <a:rPr lang="en-US" b="1" dirty="0">
                <a:solidFill>
                  <a:schemeClr val="accent1"/>
                </a:solidFill>
                <a:latin typeface="Franklin Gothic Book"/>
              </a:rPr>
              <a:t>Certified Assisters will no longer need to include "</a:t>
            </a:r>
            <a:r>
              <a:rPr lang="en-US" b="1" dirty="0" err="1">
                <a:solidFill>
                  <a:schemeClr val="accent1"/>
                </a:solidFill>
                <a:latin typeface="Franklin Gothic Book"/>
              </a:rPr>
              <a:t>RefID</a:t>
            </a:r>
            <a:r>
              <a:rPr lang="en-US" b="1" dirty="0">
                <a:solidFill>
                  <a:schemeClr val="accent1"/>
                </a:solidFill>
                <a:latin typeface="Franklin Gothic Book"/>
              </a:rPr>
              <a:t>" when searching for applicants/members on the Assister Portal.</a:t>
            </a:r>
            <a:endParaRPr lang="en-US" b="1" dirty="0">
              <a:solidFill>
                <a:schemeClr val="accent1"/>
              </a:solidFill>
            </a:endParaRPr>
          </a:p>
          <a:p>
            <a:pPr marL="457200" lvl="1" indent="-457200">
              <a:lnSpc>
                <a:spcPct val="90000"/>
              </a:lnSpc>
              <a:spcBef>
                <a:spcPts val="1000"/>
              </a:spcBef>
              <a:buFont typeface="Arial" panose="020B0604020202020204" pitchFamily="34" charset="0"/>
              <a:buChar char="•"/>
            </a:pPr>
            <a:r>
              <a:rPr lang="en-US" dirty="0">
                <a:latin typeface="+mn-lt"/>
              </a:rPr>
              <a:t>Assisters can simply type in the numbers that come after the </a:t>
            </a:r>
            <a:r>
              <a:rPr lang="en-US" dirty="0" err="1">
                <a:latin typeface="+mn-lt"/>
              </a:rPr>
              <a:t>RefID</a:t>
            </a:r>
            <a:r>
              <a:rPr lang="en-US" dirty="0">
                <a:latin typeface="+mn-lt"/>
              </a:rPr>
              <a:t> to search for existing applicants and members. </a:t>
            </a:r>
          </a:p>
          <a:p>
            <a:pPr marL="0" lvl="1" indent="0">
              <a:lnSpc>
                <a:spcPct val="90000"/>
              </a:lnSpc>
              <a:spcBef>
                <a:spcPts val="1000"/>
              </a:spcBef>
              <a:buNone/>
            </a:pPr>
            <a:endParaRPr lang="en-US" b="1" dirty="0">
              <a:solidFill>
                <a:srgbClr val="006493"/>
              </a:solidFill>
            </a:endParaRPr>
          </a:p>
          <a:p>
            <a:pPr marL="457200" lvl="1" indent="-457200">
              <a:lnSpc>
                <a:spcPct val="90000"/>
              </a:lnSpc>
              <a:spcBef>
                <a:spcPts val="1000"/>
              </a:spcBef>
            </a:pPr>
            <a:endParaRPr lang="en-US" dirty="0"/>
          </a:p>
        </p:txBody>
      </p:sp>
      <p:sp>
        <p:nvSpPr>
          <p:cNvPr id="6" name="Slide Number Placeholder 5">
            <a:extLst>
              <a:ext uri="{FF2B5EF4-FFF2-40B4-BE49-F238E27FC236}">
                <a16:creationId xmlns:a16="http://schemas.microsoft.com/office/drawing/2014/main" id="{A2C11E63-05C1-C2F7-9817-2EA703EA9C42}"/>
              </a:ext>
            </a:extLst>
          </p:cNvPr>
          <p:cNvSpPr>
            <a:spLocks noGrp="1"/>
          </p:cNvSpPr>
          <p:nvPr>
            <p:ph type="sldNum" sz="quarter" idx="12"/>
          </p:nvPr>
        </p:nvSpPr>
        <p:spPr/>
        <p:txBody>
          <a:bodyPr/>
          <a:lstStyle/>
          <a:p>
            <a:fld id="{254B5E65-296D-440E-9811-9528B653460B}" type="slidenum">
              <a:rPr lang="en-US" smtClean="0"/>
              <a:pPr/>
              <a:t>33</a:t>
            </a:fld>
            <a:endParaRPr lang="en-US"/>
          </a:p>
        </p:txBody>
      </p:sp>
    </p:spTree>
    <p:custDataLst>
      <p:tags r:id="rId1"/>
    </p:custDataLst>
    <p:extLst>
      <p:ext uri="{BB962C8B-B14F-4D97-AF65-F5344CB8AC3E}">
        <p14:creationId xmlns:p14="http://schemas.microsoft.com/office/powerpoint/2010/main" val="19550480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AA239-48AE-E9E2-AF10-93C2F14F612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F5B7D21-0A53-FFE5-AC82-CB149CEB837C}"/>
              </a:ext>
            </a:extLst>
          </p:cNvPr>
          <p:cNvSpPr>
            <a:spLocks noGrp="1"/>
          </p:cNvSpPr>
          <p:nvPr>
            <p:ph type="title"/>
          </p:nvPr>
        </p:nvSpPr>
        <p:spPr>
          <a:xfrm>
            <a:off x="831850" y="1436759"/>
            <a:ext cx="5913333" cy="1847377"/>
          </a:xfrm>
        </p:spPr>
        <p:txBody>
          <a:bodyPr/>
          <a:lstStyle/>
          <a:p>
            <a:r>
              <a:rPr lang="en-US"/>
              <a:t>Appendix</a:t>
            </a:r>
          </a:p>
        </p:txBody>
      </p:sp>
    </p:spTree>
    <p:custDataLst>
      <p:tags r:id="rId1"/>
    </p:custDataLst>
    <p:extLst>
      <p:ext uri="{BB962C8B-B14F-4D97-AF65-F5344CB8AC3E}">
        <p14:creationId xmlns:p14="http://schemas.microsoft.com/office/powerpoint/2010/main" val="37833729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17B4E-436D-3AB4-4F20-543D1D7B17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D3FAE8-7814-D6F6-260A-712CFB6172EC}"/>
              </a:ext>
            </a:extLst>
          </p:cNvPr>
          <p:cNvSpPr>
            <a:spLocks noGrp="1"/>
          </p:cNvSpPr>
          <p:nvPr>
            <p:ph type="title"/>
          </p:nvPr>
        </p:nvSpPr>
        <p:spPr>
          <a:xfrm>
            <a:off x="761800" y="2813"/>
            <a:ext cx="7587066" cy="1708242"/>
          </a:xfrm>
        </p:spPr>
        <p:txBody>
          <a:bodyPr vert="horz" lIns="91440" tIns="45720" rIns="91440" bIns="45720" rtlCol="0" anchor="ctr">
            <a:normAutofit/>
          </a:bodyPr>
          <a:lstStyle/>
          <a:p>
            <a:r>
              <a:rPr lang="en-US" sz="4000" dirty="0">
                <a:latin typeface="Franklin Gothic Demi"/>
              </a:rPr>
              <a:t>Health Connector Payment Guidelines</a:t>
            </a:r>
          </a:p>
        </p:txBody>
      </p:sp>
      <p:sp>
        <p:nvSpPr>
          <p:cNvPr id="3" name="Content Placeholder 2">
            <a:extLst>
              <a:ext uri="{FF2B5EF4-FFF2-40B4-BE49-F238E27FC236}">
                <a16:creationId xmlns:a16="http://schemas.microsoft.com/office/drawing/2014/main" id="{89EB8598-355D-9E9A-EAC8-2773D028EBEB}"/>
              </a:ext>
            </a:extLst>
          </p:cNvPr>
          <p:cNvSpPr>
            <a:spLocks noGrp="1"/>
          </p:cNvSpPr>
          <p:nvPr>
            <p:ph idx="13"/>
          </p:nvPr>
        </p:nvSpPr>
        <p:spPr>
          <a:xfrm>
            <a:off x="761800" y="1458862"/>
            <a:ext cx="5902233" cy="4892053"/>
          </a:xfrm>
        </p:spPr>
        <p:txBody>
          <a:bodyPr vert="horz" lIns="91440" tIns="45720" rIns="91440" bIns="45720" rtlCol="0" anchor="ctr">
            <a:noAutofit/>
          </a:bodyPr>
          <a:lstStyle/>
          <a:p>
            <a:pPr marL="0" lvl="1" indent="0">
              <a:lnSpc>
                <a:spcPct val="90000"/>
              </a:lnSpc>
              <a:spcBef>
                <a:spcPts val="1000"/>
              </a:spcBef>
              <a:buNone/>
            </a:pPr>
            <a:r>
              <a:rPr lang="en-US" sz="2400" b="1" dirty="0">
                <a:solidFill>
                  <a:schemeClr val="accent1"/>
                </a:solidFill>
                <a:latin typeface="Franklin Gothic Book"/>
              </a:rPr>
              <a:t>Individuals previously using Walk-In Centers to make payments may be looking for guidance to make premium payments. </a:t>
            </a:r>
          </a:p>
          <a:p>
            <a:pPr>
              <a:lnSpc>
                <a:spcPct val="90000"/>
              </a:lnSpc>
            </a:pPr>
            <a:r>
              <a:rPr lang="en-US" sz="2400" dirty="0">
                <a:solidFill>
                  <a:schemeClr val="tx1"/>
                </a:solidFill>
                <a:latin typeface="+mn-lt"/>
              </a:rPr>
              <a:t>Visit our website: </a:t>
            </a:r>
            <a:r>
              <a:rPr lang="en-US" sz="2400" b="0" dirty="0">
                <a:hlinkClick r:id="rId3"/>
              </a:rPr>
              <a:t>How To Pay - Pay Today - Massachusetts Health Connector</a:t>
            </a:r>
            <a:r>
              <a:rPr lang="en-US" sz="2400" b="0" dirty="0">
                <a:solidFill>
                  <a:schemeClr val="tx1"/>
                </a:solidFill>
                <a:latin typeface="+mn-lt"/>
              </a:rPr>
              <a:t>, for details on submitting payments. </a:t>
            </a:r>
          </a:p>
          <a:p>
            <a:pPr>
              <a:lnSpc>
                <a:spcPct val="90000"/>
              </a:lnSpc>
            </a:pPr>
            <a:r>
              <a:rPr lang="en-US" sz="2400" dirty="0">
                <a:solidFill>
                  <a:schemeClr val="tx1"/>
                </a:solidFill>
                <a:latin typeface="+mn-lt"/>
              </a:rPr>
              <a:t>There are three ways to submit payments:</a:t>
            </a:r>
          </a:p>
          <a:p>
            <a:pPr marL="205740" lvl="1">
              <a:lnSpc>
                <a:spcPct val="90000"/>
              </a:lnSpc>
              <a:spcBef>
                <a:spcPts val="1000"/>
              </a:spcBef>
              <a:buSzPct val="100000"/>
              <a:buFont typeface="Arial" panose="020B0604020202020204" pitchFamily="34" charset="0"/>
              <a:buChar char="•"/>
            </a:pPr>
            <a:r>
              <a:rPr lang="en-US" sz="2400" dirty="0">
                <a:latin typeface="+mn-lt"/>
              </a:rPr>
              <a:t>Online</a:t>
            </a:r>
          </a:p>
          <a:p>
            <a:pPr marL="205740" lvl="1">
              <a:lnSpc>
                <a:spcPct val="90000"/>
              </a:lnSpc>
              <a:spcBef>
                <a:spcPts val="1000"/>
              </a:spcBef>
              <a:buSzPct val="100000"/>
              <a:buFont typeface="Arial" panose="020B0604020202020204" pitchFamily="34" charset="0"/>
              <a:buChar char="•"/>
            </a:pPr>
            <a:r>
              <a:rPr lang="en-US" sz="2400" dirty="0">
                <a:latin typeface="+mn-lt"/>
              </a:rPr>
              <a:t>By phone</a:t>
            </a:r>
          </a:p>
          <a:p>
            <a:pPr marL="205740" lvl="1">
              <a:lnSpc>
                <a:spcPct val="90000"/>
              </a:lnSpc>
              <a:spcBef>
                <a:spcPts val="1000"/>
              </a:spcBef>
              <a:buSzPct val="100000"/>
              <a:buFont typeface="Arial" panose="020B0604020202020204" pitchFamily="34" charset="0"/>
              <a:buChar char="•"/>
            </a:pPr>
            <a:r>
              <a:rPr lang="en-US" sz="2400" dirty="0">
                <a:latin typeface="+mn-lt"/>
              </a:rPr>
              <a:t>By mail</a:t>
            </a:r>
          </a:p>
          <a:p>
            <a:pPr marL="914400" lvl="2">
              <a:lnSpc>
                <a:spcPct val="90000"/>
              </a:lnSpc>
              <a:spcBef>
                <a:spcPts val="1000"/>
              </a:spcBef>
              <a:buFont typeface="Arial" panose="020B0604020202020204" pitchFamily="34" charset="0"/>
              <a:buChar char="•"/>
            </a:pPr>
            <a:endParaRPr lang="en-US" sz="1700" dirty="0">
              <a:latin typeface="+mn-lt"/>
            </a:endParaRPr>
          </a:p>
        </p:txBody>
      </p:sp>
      <p:pic>
        <p:nvPicPr>
          <p:cNvPr id="5" name="Picture 4" descr="Health Connector Flyer: Making a Payment.">
            <a:extLst>
              <a:ext uri="{FF2B5EF4-FFF2-40B4-BE49-F238E27FC236}">
                <a16:creationId xmlns:a16="http://schemas.microsoft.com/office/drawing/2014/main" id="{68FC1B5B-1190-BF71-B0EE-6E084718FFA2}"/>
              </a:ext>
            </a:extLst>
          </p:cNvPr>
          <p:cNvPicPr>
            <a:picLocks noChangeAspect="1"/>
          </p:cNvPicPr>
          <p:nvPr/>
        </p:nvPicPr>
        <p:blipFill>
          <a:blip r:embed="rId4"/>
          <a:srcRect l="119" r="-1" b="-1"/>
          <a:stretch/>
        </p:blipFill>
        <p:spPr>
          <a:xfrm>
            <a:off x="7317624" y="2251"/>
            <a:ext cx="4874377" cy="6317094"/>
          </a:xfrm>
          <a:prstGeom prst="rect">
            <a:avLst/>
          </a:prstGeom>
          <a:effectLst>
            <a:outerShdw blurRad="127000" dist="50800" dir="10800000" sx="99000" sy="99000" algn="r" rotWithShape="0">
              <a:prstClr val="black">
                <a:alpha val="40000"/>
              </a:prstClr>
            </a:outerShdw>
          </a:effectLst>
        </p:spPr>
      </p:pic>
      <p:sp>
        <p:nvSpPr>
          <p:cNvPr id="6" name="Slide Number Placeholder 5">
            <a:extLst>
              <a:ext uri="{FF2B5EF4-FFF2-40B4-BE49-F238E27FC236}">
                <a16:creationId xmlns:a16="http://schemas.microsoft.com/office/drawing/2014/main" id="{4BBA2896-BE6D-5A39-A6FB-58449D522DCB}"/>
              </a:ext>
            </a:extLst>
          </p:cNvPr>
          <p:cNvSpPr>
            <a:spLocks noGrp="1"/>
          </p:cNvSpPr>
          <p:nvPr>
            <p:ph type="sldNum" sz="quarter" idx="12"/>
          </p:nvPr>
        </p:nvSpPr>
        <p:spPr>
          <a:xfrm>
            <a:off x="10167869" y="6356350"/>
            <a:ext cx="1768425" cy="365125"/>
          </a:xfrm>
        </p:spPr>
        <p:txBody>
          <a:bodyPr vert="horz" lIns="91440" tIns="45720" rIns="91440" bIns="45720" rtlCol="0" anchor="ctr">
            <a:normAutofit/>
          </a:bodyPr>
          <a:lstStyle/>
          <a:p>
            <a:pPr>
              <a:spcAft>
                <a:spcPts val="600"/>
              </a:spcAft>
              <a:defRPr/>
            </a:pPr>
            <a:fld id="{254B5E65-296D-440E-9811-9528B653460B}" type="slidenum">
              <a:rPr lang="en-US">
                <a:solidFill>
                  <a:schemeClr val="tx1"/>
                </a:solidFill>
                <a:latin typeface="Calibri" panose="020F0502020204030204"/>
              </a:rPr>
              <a:pPr>
                <a:spcAft>
                  <a:spcPts val="600"/>
                </a:spcAft>
                <a:defRPr/>
              </a:pPr>
              <a:t>35</a:t>
            </a:fld>
            <a:endParaRPr lang="en-US" dirty="0">
              <a:solidFill>
                <a:schemeClr val="tx1"/>
              </a:solidFill>
              <a:latin typeface="Calibri" panose="020F0502020204030204"/>
            </a:endParaRPr>
          </a:p>
        </p:txBody>
      </p:sp>
    </p:spTree>
    <p:custDataLst>
      <p:tags r:id="rId1"/>
    </p:custDataLst>
    <p:extLst>
      <p:ext uri="{BB962C8B-B14F-4D97-AF65-F5344CB8AC3E}">
        <p14:creationId xmlns:p14="http://schemas.microsoft.com/office/powerpoint/2010/main" val="9834529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3A489-395F-9B0E-8994-E1FB083265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444ABD-6839-4C30-60FF-D8942954DF73}"/>
              </a:ext>
            </a:extLst>
          </p:cNvPr>
          <p:cNvSpPr>
            <a:spLocks noGrp="1"/>
          </p:cNvSpPr>
          <p:nvPr>
            <p:ph type="title"/>
          </p:nvPr>
        </p:nvSpPr>
        <p:spPr>
          <a:xfrm>
            <a:off x="838200" y="432984"/>
            <a:ext cx="10515600" cy="705173"/>
          </a:xfrm>
        </p:spPr>
        <p:txBody>
          <a:bodyPr/>
          <a:lstStyle/>
          <a:p>
            <a:r>
              <a:rPr lang="en-US" sz="4000" dirty="0">
                <a:latin typeface="Franklin Gothic Demi"/>
              </a:rPr>
              <a:t>Payment Guidelines - Pay Online</a:t>
            </a:r>
          </a:p>
        </p:txBody>
      </p:sp>
      <p:sp>
        <p:nvSpPr>
          <p:cNvPr id="3" name="Content Placeholder 2">
            <a:extLst>
              <a:ext uri="{FF2B5EF4-FFF2-40B4-BE49-F238E27FC236}">
                <a16:creationId xmlns:a16="http://schemas.microsoft.com/office/drawing/2014/main" id="{53629A9B-24F9-F8B7-2687-A3667FB7C174}"/>
              </a:ext>
            </a:extLst>
          </p:cNvPr>
          <p:cNvSpPr>
            <a:spLocks noGrp="1"/>
          </p:cNvSpPr>
          <p:nvPr>
            <p:ph idx="13"/>
          </p:nvPr>
        </p:nvSpPr>
        <p:spPr>
          <a:xfrm>
            <a:off x="838200" y="1337294"/>
            <a:ext cx="10515600" cy="4991369"/>
          </a:xfrm>
        </p:spPr>
        <p:txBody>
          <a:bodyPr vert="horz" lIns="91440" tIns="0" rIns="91440" bIns="45720" rtlCol="0" anchor="t">
            <a:noAutofit/>
          </a:bodyPr>
          <a:lstStyle/>
          <a:p>
            <a:pPr marL="0" lvl="1" indent="0">
              <a:lnSpc>
                <a:spcPct val="90000"/>
              </a:lnSpc>
              <a:spcBef>
                <a:spcPts val="1000"/>
              </a:spcBef>
              <a:buNone/>
            </a:pPr>
            <a:r>
              <a:rPr lang="en-US" b="1" dirty="0">
                <a:solidFill>
                  <a:schemeClr val="accent1"/>
                </a:solidFill>
                <a:latin typeface="Franklin Gothic Book"/>
              </a:rPr>
              <a:t>Online payments are the quickest and easiest way for members to make payments.  </a:t>
            </a:r>
          </a:p>
          <a:p>
            <a:pPr marL="457200" indent="-457200">
              <a:lnSpc>
                <a:spcPct val="90000"/>
              </a:lnSpc>
              <a:buFont typeface="Arial" panose="020B0604020202020204" pitchFamily="34" charset="0"/>
              <a:buChar char="•"/>
            </a:pPr>
            <a:r>
              <a:rPr lang="en-US" dirty="0">
                <a:latin typeface="+mn-lt"/>
              </a:rPr>
              <a:t>Members paying online can do so by either:</a:t>
            </a:r>
          </a:p>
          <a:p>
            <a:pPr marL="1143000" lvl="1" indent="-457200">
              <a:lnSpc>
                <a:spcPct val="90000"/>
              </a:lnSpc>
              <a:buFont typeface="Courier New" panose="02070309020205020404" pitchFamily="49" charset="0"/>
              <a:buChar char="o"/>
            </a:pPr>
            <a:r>
              <a:rPr lang="en-US" dirty="0">
                <a:latin typeface="+mn-lt"/>
              </a:rPr>
              <a:t>Logging into their online account at </a:t>
            </a:r>
            <a:r>
              <a:rPr lang="en-US" dirty="0">
                <a:latin typeface="+mn-lt"/>
                <a:hlinkClick r:id="rId3"/>
              </a:rPr>
              <a:t>MAhealthconnector.org</a:t>
            </a:r>
            <a:r>
              <a:rPr lang="en-US" dirty="0">
                <a:latin typeface="+mn-lt"/>
              </a:rPr>
              <a:t>, or</a:t>
            </a:r>
          </a:p>
          <a:p>
            <a:pPr marL="1143000" lvl="1" indent="-457200">
              <a:lnSpc>
                <a:spcPct val="90000"/>
              </a:lnSpc>
              <a:buFont typeface="Courier New" panose="02070309020205020404" pitchFamily="49" charset="0"/>
              <a:buChar char="o"/>
            </a:pPr>
            <a:r>
              <a:rPr lang="en-US" dirty="0">
                <a:latin typeface="+mn-lt"/>
              </a:rPr>
              <a:t>Visiting the </a:t>
            </a:r>
            <a:r>
              <a:rPr lang="en-US" dirty="0">
                <a:latin typeface="+mn-lt"/>
                <a:hlinkClick r:id="rId4"/>
              </a:rPr>
              <a:t>Guest Portal</a:t>
            </a:r>
            <a:r>
              <a:rPr lang="en-US" dirty="0">
                <a:latin typeface="+mn-lt"/>
              </a:rPr>
              <a:t>, where members can make payments without being logged into their account.</a:t>
            </a:r>
          </a:p>
          <a:p>
            <a:pPr marL="1485900" lvl="2" indent="-342900">
              <a:lnSpc>
                <a:spcPct val="90000"/>
              </a:lnSpc>
              <a:buFont typeface="Wingdings" panose="05000000000000000000" pitchFamily="2" charset="2"/>
              <a:buChar char="§"/>
            </a:pPr>
            <a:r>
              <a:rPr lang="en-US" sz="2400" dirty="0">
                <a:latin typeface="+mn-lt"/>
              </a:rPr>
              <a:t>Remember, when paying through the Guest Portal, new enrollees will have to wait 4 hours after enrolling before they can make a payment.</a:t>
            </a:r>
          </a:p>
          <a:p>
            <a:pPr marL="1485900" lvl="2" indent="-342900">
              <a:lnSpc>
                <a:spcPct val="90000"/>
              </a:lnSpc>
              <a:buFont typeface="Wingdings" panose="05000000000000000000" pitchFamily="2" charset="2"/>
              <a:buChar char="§"/>
            </a:pPr>
            <a:r>
              <a:rPr lang="en-US" sz="2400" dirty="0">
                <a:latin typeface="+mn-lt"/>
              </a:rPr>
              <a:t>There is no wait time for submitting payments when members are logged into their account.</a:t>
            </a:r>
          </a:p>
          <a:p>
            <a:pPr lvl="1" indent="0">
              <a:lnSpc>
                <a:spcPct val="90000"/>
              </a:lnSpc>
              <a:buNone/>
            </a:pPr>
            <a:endParaRPr lang="en-US" dirty="0">
              <a:latin typeface="+mn-lt"/>
            </a:endParaRPr>
          </a:p>
          <a:p>
            <a:pPr marL="914400" lvl="2" indent="-457200">
              <a:lnSpc>
                <a:spcPct val="90000"/>
              </a:lnSpc>
              <a:spcBef>
                <a:spcPts val="1000"/>
              </a:spcBef>
              <a:buFont typeface="Courier New" panose="02070309020205020404" pitchFamily="49" charset="0"/>
              <a:buChar char="o"/>
            </a:pPr>
            <a:endParaRPr lang="en-US" dirty="0">
              <a:latin typeface="+mn-lt"/>
            </a:endParaRPr>
          </a:p>
        </p:txBody>
      </p:sp>
      <p:sp>
        <p:nvSpPr>
          <p:cNvPr id="6" name="Slide Number Placeholder 5">
            <a:extLst>
              <a:ext uri="{FF2B5EF4-FFF2-40B4-BE49-F238E27FC236}">
                <a16:creationId xmlns:a16="http://schemas.microsoft.com/office/drawing/2014/main" id="{19E477FE-74BC-EC9E-CBC2-18322F7C9B0E}"/>
              </a:ext>
            </a:extLst>
          </p:cNvPr>
          <p:cNvSpPr>
            <a:spLocks noGrp="1"/>
          </p:cNvSpPr>
          <p:nvPr>
            <p:ph type="sldNum" sz="quarter" idx="12"/>
          </p:nvPr>
        </p:nvSpPr>
        <p:spPr/>
        <p:txBody>
          <a:bodyPr/>
          <a:lstStyle/>
          <a:p>
            <a:fld id="{254B5E65-296D-440E-9811-9528B653460B}" type="slidenum">
              <a:rPr lang="en-US" smtClean="0"/>
              <a:pPr/>
              <a:t>36</a:t>
            </a:fld>
            <a:endParaRPr lang="en-US"/>
          </a:p>
        </p:txBody>
      </p:sp>
    </p:spTree>
    <p:custDataLst>
      <p:tags r:id="rId1"/>
    </p:custDataLst>
    <p:extLst>
      <p:ext uri="{BB962C8B-B14F-4D97-AF65-F5344CB8AC3E}">
        <p14:creationId xmlns:p14="http://schemas.microsoft.com/office/powerpoint/2010/main" val="1111560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F6E78-8900-DC06-358B-66E5F7C2C4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38F915-77B5-BE6F-2F0E-624CBCCF3E42}"/>
              </a:ext>
            </a:extLst>
          </p:cNvPr>
          <p:cNvSpPr>
            <a:spLocks noGrp="1"/>
          </p:cNvSpPr>
          <p:nvPr>
            <p:ph type="title"/>
          </p:nvPr>
        </p:nvSpPr>
        <p:spPr>
          <a:xfrm>
            <a:off x="838200" y="414578"/>
            <a:ext cx="10515600" cy="705173"/>
          </a:xfrm>
        </p:spPr>
        <p:txBody>
          <a:bodyPr/>
          <a:lstStyle/>
          <a:p>
            <a:r>
              <a:rPr lang="en-US" sz="4000" dirty="0">
                <a:latin typeface="Franklin Gothic Demi"/>
              </a:rPr>
              <a:t>Payment Guidelines - Pay by Phone </a:t>
            </a:r>
          </a:p>
        </p:txBody>
      </p:sp>
      <p:sp>
        <p:nvSpPr>
          <p:cNvPr id="3" name="Content Placeholder 2">
            <a:extLst>
              <a:ext uri="{FF2B5EF4-FFF2-40B4-BE49-F238E27FC236}">
                <a16:creationId xmlns:a16="http://schemas.microsoft.com/office/drawing/2014/main" id="{CE7C4572-DFC1-AE6B-B723-AF613DC004FE}"/>
              </a:ext>
            </a:extLst>
          </p:cNvPr>
          <p:cNvSpPr>
            <a:spLocks noGrp="1"/>
          </p:cNvSpPr>
          <p:nvPr>
            <p:ph idx="13"/>
          </p:nvPr>
        </p:nvSpPr>
        <p:spPr>
          <a:xfrm>
            <a:off x="838200" y="1373133"/>
            <a:ext cx="10515600" cy="4729835"/>
          </a:xfrm>
        </p:spPr>
        <p:txBody>
          <a:bodyPr>
            <a:noAutofit/>
          </a:bodyPr>
          <a:lstStyle/>
          <a:p>
            <a:pPr marL="0" lvl="1" indent="0">
              <a:lnSpc>
                <a:spcPct val="90000"/>
              </a:lnSpc>
              <a:spcBef>
                <a:spcPts val="1000"/>
              </a:spcBef>
              <a:buNone/>
            </a:pPr>
            <a:r>
              <a:rPr lang="en-US" b="1" dirty="0">
                <a:solidFill>
                  <a:schemeClr val="accent1"/>
                </a:solidFill>
              </a:rPr>
              <a:t>Members can make a payment over the phone, using our self-service payment feature.</a:t>
            </a:r>
          </a:p>
          <a:p>
            <a:pPr marL="457200" indent="-457200">
              <a:lnSpc>
                <a:spcPct val="90000"/>
              </a:lnSpc>
              <a:buFont typeface="Arial" panose="020B0604020202020204" pitchFamily="34" charset="0"/>
              <a:buChar char="•"/>
            </a:pPr>
            <a:r>
              <a:rPr lang="en-US" dirty="0">
                <a:latin typeface="+mn-lt"/>
              </a:rPr>
              <a:t>Members must call the Health Connector at 1-877-623-6765, and then proceed with the following steps:</a:t>
            </a:r>
          </a:p>
          <a:p>
            <a:pPr marL="1143000" lvl="1" indent="-457200">
              <a:lnSpc>
                <a:spcPct val="90000"/>
              </a:lnSpc>
              <a:buFont typeface="Courier New" panose="02070309020205020404" pitchFamily="49" charset="0"/>
              <a:buChar char="o"/>
            </a:pPr>
            <a:r>
              <a:rPr lang="en-US" dirty="0">
                <a:latin typeface="+mn-lt"/>
              </a:rPr>
              <a:t>Press “3” and then “1” to access the self-service features</a:t>
            </a:r>
          </a:p>
          <a:p>
            <a:pPr marL="1143000" lvl="1" indent="-457200">
              <a:lnSpc>
                <a:spcPct val="90000"/>
              </a:lnSpc>
              <a:buFont typeface="Courier New" panose="02070309020205020404" pitchFamily="49" charset="0"/>
              <a:buChar char="o"/>
            </a:pPr>
            <a:r>
              <a:rPr lang="en-US" dirty="0">
                <a:latin typeface="+mn-lt"/>
              </a:rPr>
              <a:t>Enter Health Connector member ID number (12-digit number found on bills and notices)</a:t>
            </a:r>
          </a:p>
          <a:p>
            <a:pPr marL="1143000" lvl="1" indent="-457200">
              <a:lnSpc>
                <a:spcPct val="90000"/>
              </a:lnSpc>
              <a:buFont typeface="Courier New" panose="02070309020205020404" pitchFamily="49" charset="0"/>
              <a:buChar char="o"/>
            </a:pPr>
            <a:r>
              <a:rPr lang="en-US" dirty="0">
                <a:latin typeface="+mn-lt"/>
              </a:rPr>
              <a:t>Enter banking and routing information</a:t>
            </a:r>
          </a:p>
          <a:p>
            <a:pPr marL="1143000" lvl="1" indent="-457200">
              <a:lnSpc>
                <a:spcPct val="90000"/>
              </a:lnSpc>
              <a:buFont typeface="Courier New" panose="02070309020205020404" pitchFamily="49" charset="0"/>
              <a:buChar char="o"/>
            </a:pPr>
            <a:r>
              <a:rPr lang="en-US" dirty="0">
                <a:latin typeface="+mn-lt"/>
              </a:rPr>
              <a:t>Note: Credit, debit, or other electronic payment systems are not accepted. </a:t>
            </a:r>
          </a:p>
          <a:p>
            <a:pPr marL="914400" lvl="2" indent="-457200">
              <a:lnSpc>
                <a:spcPct val="90000"/>
              </a:lnSpc>
              <a:spcBef>
                <a:spcPts val="1000"/>
              </a:spcBef>
              <a:buFont typeface="Courier New" panose="02070309020205020404" pitchFamily="49" charset="0"/>
              <a:buChar char="o"/>
            </a:pPr>
            <a:endParaRPr lang="en-US" dirty="0">
              <a:latin typeface="+mn-lt"/>
            </a:endParaRPr>
          </a:p>
        </p:txBody>
      </p:sp>
      <p:sp>
        <p:nvSpPr>
          <p:cNvPr id="6" name="Slide Number Placeholder 5">
            <a:extLst>
              <a:ext uri="{FF2B5EF4-FFF2-40B4-BE49-F238E27FC236}">
                <a16:creationId xmlns:a16="http://schemas.microsoft.com/office/drawing/2014/main" id="{46A20853-DC87-1B1D-5888-9F0BC1347227}"/>
              </a:ext>
            </a:extLst>
          </p:cNvPr>
          <p:cNvSpPr>
            <a:spLocks noGrp="1"/>
          </p:cNvSpPr>
          <p:nvPr>
            <p:ph type="sldNum" sz="quarter" idx="12"/>
          </p:nvPr>
        </p:nvSpPr>
        <p:spPr/>
        <p:txBody>
          <a:bodyPr/>
          <a:lstStyle/>
          <a:p>
            <a:fld id="{254B5E65-296D-440E-9811-9528B653460B}" type="slidenum">
              <a:rPr lang="en-US" smtClean="0"/>
              <a:pPr/>
              <a:t>37</a:t>
            </a:fld>
            <a:endParaRPr lang="en-US"/>
          </a:p>
        </p:txBody>
      </p:sp>
    </p:spTree>
    <p:custDataLst>
      <p:tags r:id="rId1"/>
    </p:custDataLst>
    <p:extLst>
      <p:ext uri="{BB962C8B-B14F-4D97-AF65-F5344CB8AC3E}">
        <p14:creationId xmlns:p14="http://schemas.microsoft.com/office/powerpoint/2010/main" val="22114973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903E1-E45B-3878-BFB7-A59F04DA20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28E196-4052-16FB-2B04-8AC0CAB6D575}"/>
              </a:ext>
            </a:extLst>
          </p:cNvPr>
          <p:cNvSpPr>
            <a:spLocks noGrp="1"/>
          </p:cNvSpPr>
          <p:nvPr>
            <p:ph type="title"/>
          </p:nvPr>
        </p:nvSpPr>
        <p:spPr>
          <a:xfrm>
            <a:off x="838200" y="398513"/>
            <a:ext cx="10515600" cy="705173"/>
          </a:xfrm>
        </p:spPr>
        <p:txBody>
          <a:bodyPr/>
          <a:lstStyle/>
          <a:p>
            <a:r>
              <a:rPr lang="en-US" sz="4000" dirty="0">
                <a:latin typeface="Franklin Gothic Demi"/>
              </a:rPr>
              <a:t>Payment Guidelines - Pay by Mail</a:t>
            </a:r>
          </a:p>
        </p:txBody>
      </p:sp>
      <p:sp>
        <p:nvSpPr>
          <p:cNvPr id="3" name="Content Placeholder 2">
            <a:extLst>
              <a:ext uri="{FF2B5EF4-FFF2-40B4-BE49-F238E27FC236}">
                <a16:creationId xmlns:a16="http://schemas.microsoft.com/office/drawing/2014/main" id="{6F5ACFA4-82AB-435B-1B32-4B965209BEB4}"/>
              </a:ext>
            </a:extLst>
          </p:cNvPr>
          <p:cNvSpPr>
            <a:spLocks noGrp="1"/>
          </p:cNvSpPr>
          <p:nvPr>
            <p:ph idx="13"/>
          </p:nvPr>
        </p:nvSpPr>
        <p:spPr>
          <a:xfrm>
            <a:off x="838200" y="1008589"/>
            <a:ext cx="10787743" cy="4840822"/>
          </a:xfrm>
        </p:spPr>
        <p:txBody>
          <a:bodyPr vert="horz" lIns="91440" tIns="0" rIns="91440" bIns="45720" rtlCol="0" anchor="t">
            <a:noAutofit/>
          </a:bodyPr>
          <a:lstStyle/>
          <a:p>
            <a:pPr marL="0" lvl="1" indent="0">
              <a:lnSpc>
                <a:spcPct val="90000"/>
              </a:lnSpc>
              <a:spcBef>
                <a:spcPts val="1000"/>
              </a:spcBef>
              <a:buNone/>
            </a:pPr>
            <a:r>
              <a:rPr lang="en-US" b="1" dirty="0">
                <a:solidFill>
                  <a:schemeClr val="accent1"/>
                </a:solidFill>
                <a:latin typeface="Franklin Gothic Book"/>
              </a:rPr>
              <a:t>Members can make payments by mailing a check or money order to this address:</a:t>
            </a:r>
          </a:p>
          <a:p>
            <a:pPr algn="ctr">
              <a:lnSpc>
                <a:spcPct val="90000"/>
              </a:lnSpc>
            </a:pPr>
            <a:r>
              <a:rPr lang="en-US" sz="2400" b="0" dirty="0">
                <a:solidFill>
                  <a:schemeClr val="tx1"/>
                </a:solidFill>
                <a:latin typeface="+mn-lt"/>
              </a:rPr>
              <a:t>Health Connector</a:t>
            </a:r>
            <a:br>
              <a:rPr lang="en-US" sz="2400" b="0" dirty="0">
                <a:latin typeface="+mn-lt"/>
              </a:rPr>
            </a:br>
            <a:r>
              <a:rPr lang="en-US" sz="2400" b="0" dirty="0">
                <a:solidFill>
                  <a:schemeClr val="tx1"/>
                </a:solidFill>
                <a:latin typeface="+mn-lt"/>
              </a:rPr>
              <a:t>P.O. BOX 412612</a:t>
            </a:r>
            <a:br>
              <a:rPr lang="en-US" sz="2400" b="0" dirty="0">
                <a:latin typeface="+mn-lt"/>
              </a:rPr>
            </a:br>
            <a:r>
              <a:rPr lang="en-US" sz="2400" b="0" dirty="0">
                <a:solidFill>
                  <a:schemeClr val="tx1"/>
                </a:solidFill>
                <a:latin typeface="+mn-lt"/>
              </a:rPr>
              <a:t>Boston, MA 02241-2612</a:t>
            </a:r>
          </a:p>
          <a:p>
            <a:pPr marL="457200" indent="-457200">
              <a:lnSpc>
                <a:spcPct val="90000"/>
              </a:lnSpc>
              <a:buFont typeface="Arial" panose="020B0604020202020204" pitchFamily="34" charset="0"/>
              <a:buChar char="•"/>
            </a:pPr>
            <a:r>
              <a:rPr lang="en-US" b="0" dirty="0">
                <a:solidFill>
                  <a:srgbClr val="333333"/>
                </a:solidFill>
                <a:latin typeface="+mn-lt"/>
              </a:rPr>
              <a:t>Members should be sure to include </a:t>
            </a:r>
            <a:r>
              <a:rPr lang="en-US" dirty="0">
                <a:solidFill>
                  <a:srgbClr val="333333"/>
                </a:solidFill>
                <a:latin typeface="+mn-lt"/>
              </a:rPr>
              <a:t>the payment coupon</a:t>
            </a:r>
            <a:r>
              <a:rPr lang="en-US" b="0" dirty="0">
                <a:solidFill>
                  <a:srgbClr val="333333"/>
                </a:solidFill>
                <a:latin typeface="+mn-lt"/>
              </a:rPr>
              <a:t> with any mailed payment to ensure it will be correctly applied to their account. </a:t>
            </a:r>
          </a:p>
          <a:p>
            <a:pPr marL="1143000" lvl="1" indent="-457200">
              <a:lnSpc>
                <a:spcPct val="90000"/>
              </a:lnSpc>
              <a:buFont typeface="Courier New" panose="02070309020205020404" pitchFamily="49" charset="0"/>
              <a:buChar char="o"/>
            </a:pPr>
            <a:r>
              <a:rPr lang="en-US" dirty="0">
                <a:solidFill>
                  <a:srgbClr val="333333"/>
                </a:solidFill>
                <a:latin typeface="+mn-lt"/>
              </a:rPr>
              <a:t>Payment coupons are included with mailed monthly invoices and are also available in the Member Portal.</a:t>
            </a:r>
          </a:p>
          <a:p>
            <a:pPr marL="1143000" lvl="1" indent="-457200">
              <a:lnSpc>
                <a:spcPct val="90000"/>
              </a:lnSpc>
              <a:buFont typeface="Courier New" panose="02070309020205020404" pitchFamily="49" charset="0"/>
              <a:buChar char="o"/>
            </a:pPr>
            <a:r>
              <a:rPr lang="en-US" b="0" dirty="0">
                <a:solidFill>
                  <a:srgbClr val="333333"/>
                </a:solidFill>
                <a:latin typeface="+mn-lt"/>
              </a:rPr>
              <a:t>If a payment coupon is not available, include the subscriber</a:t>
            </a:r>
            <a:r>
              <a:rPr lang="en-US" dirty="0">
                <a:solidFill>
                  <a:srgbClr val="333333"/>
                </a:solidFill>
                <a:latin typeface="+mn-lt"/>
              </a:rPr>
              <a:t>’s full name, member ID, and mailing address on the memo line.</a:t>
            </a:r>
            <a:endParaRPr lang="en-US" b="0" dirty="0">
              <a:solidFill>
                <a:srgbClr val="333333"/>
              </a:solidFill>
              <a:latin typeface="+mn-lt"/>
            </a:endParaRPr>
          </a:p>
          <a:p>
            <a:pPr marL="914400" lvl="2" indent="-457200">
              <a:lnSpc>
                <a:spcPct val="90000"/>
              </a:lnSpc>
              <a:spcBef>
                <a:spcPts val="1000"/>
              </a:spcBef>
              <a:buFont typeface="Courier New" panose="02070309020205020404" pitchFamily="49" charset="0"/>
              <a:buChar char="o"/>
            </a:pPr>
            <a:endParaRPr lang="en-US" dirty="0">
              <a:latin typeface="+mn-lt"/>
            </a:endParaRPr>
          </a:p>
        </p:txBody>
      </p:sp>
      <p:sp>
        <p:nvSpPr>
          <p:cNvPr id="6" name="Slide Number Placeholder 5">
            <a:extLst>
              <a:ext uri="{FF2B5EF4-FFF2-40B4-BE49-F238E27FC236}">
                <a16:creationId xmlns:a16="http://schemas.microsoft.com/office/drawing/2014/main" id="{9649575C-3E06-96FE-2B1F-D99B5D470520}"/>
              </a:ext>
            </a:extLst>
          </p:cNvPr>
          <p:cNvSpPr>
            <a:spLocks noGrp="1"/>
          </p:cNvSpPr>
          <p:nvPr>
            <p:ph type="sldNum" sz="quarter" idx="12"/>
          </p:nvPr>
        </p:nvSpPr>
        <p:spPr/>
        <p:txBody>
          <a:bodyPr/>
          <a:lstStyle/>
          <a:p>
            <a:fld id="{254B5E65-296D-440E-9811-9528B653460B}" type="slidenum">
              <a:rPr lang="en-US" smtClean="0"/>
              <a:pPr/>
              <a:t>38</a:t>
            </a:fld>
            <a:endParaRPr lang="en-US"/>
          </a:p>
        </p:txBody>
      </p:sp>
    </p:spTree>
    <p:custDataLst>
      <p:tags r:id="rId1"/>
    </p:custDataLst>
    <p:extLst>
      <p:ext uri="{BB962C8B-B14F-4D97-AF65-F5344CB8AC3E}">
        <p14:creationId xmlns:p14="http://schemas.microsoft.com/office/powerpoint/2010/main" val="32201102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61C1B-0605-EECD-09B2-1DE6B3BEED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D8E61C-900A-2A30-FA32-B8604E3C7F4D}"/>
              </a:ext>
            </a:extLst>
          </p:cNvPr>
          <p:cNvSpPr>
            <a:spLocks noGrp="1"/>
          </p:cNvSpPr>
          <p:nvPr>
            <p:ph type="title"/>
          </p:nvPr>
        </p:nvSpPr>
        <p:spPr/>
        <p:txBody>
          <a:bodyPr/>
          <a:lstStyle/>
          <a:p>
            <a:r>
              <a:rPr lang="en-US" sz="4000" dirty="0">
                <a:latin typeface="Franklin Gothic Demi"/>
              </a:rPr>
              <a:t>Payment Guidelines - AutoPay </a:t>
            </a:r>
          </a:p>
        </p:txBody>
      </p:sp>
      <p:sp>
        <p:nvSpPr>
          <p:cNvPr id="3" name="Content Placeholder 2">
            <a:extLst>
              <a:ext uri="{FF2B5EF4-FFF2-40B4-BE49-F238E27FC236}">
                <a16:creationId xmlns:a16="http://schemas.microsoft.com/office/drawing/2014/main" id="{85EBDC1B-4C75-F98E-69DF-CEB226BCA84F}"/>
              </a:ext>
            </a:extLst>
          </p:cNvPr>
          <p:cNvSpPr>
            <a:spLocks noGrp="1"/>
          </p:cNvSpPr>
          <p:nvPr>
            <p:ph idx="13"/>
          </p:nvPr>
        </p:nvSpPr>
        <p:spPr>
          <a:xfrm>
            <a:off x="838199" y="1523731"/>
            <a:ext cx="10798629" cy="4523108"/>
          </a:xfrm>
        </p:spPr>
        <p:txBody>
          <a:bodyPr vert="horz" lIns="91440" tIns="0" rIns="91440" bIns="45720" rtlCol="0" anchor="t">
            <a:noAutofit/>
          </a:bodyPr>
          <a:lstStyle/>
          <a:p>
            <a:pPr marL="0" lvl="1" indent="0">
              <a:lnSpc>
                <a:spcPct val="90000"/>
              </a:lnSpc>
              <a:spcBef>
                <a:spcPts val="1000"/>
              </a:spcBef>
              <a:buNone/>
            </a:pPr>
            <a:r>
              <a:rPr lang="en-US" b="1" dirty="0">
                <a:solidFill>
                  <a:schemeClr val="accent1"/>
                </a:solidFill>
                <a:latin typeface="Franklin Gothic Book"/>
              </a:rPr>
              <a:t>Members can enroll to have automatic monthly withdrawals (AutoPay) taken from their accounts to pay for their monthly premium(s).</a:t>
            </a:r>
          </a:p>
          <a:p>
            <a:pPr marL="457200" indent="-457200">
              <a:lnSpc>
                <a:spcPct val="90000"/>
              </a:lnSpc>
              <a:buFont typeface="Arial" panose="020B0604020202020204" pitchFamily="34" charset="0"/>
              <a:buChar char="•"/>
            </a:pPr>
            <a:r>
              <a:rPr lang="en-US" dirty="0">
                <a:latin typeface="+mn-lt"/>
              </a:rPr>
              <a:t>Members can enroll in AutoPay by following these steps:</a:t>
            </a:r>
          </a:p>
          <a:p>
            <a:pPr marL="1143000" lvl="1" indent="-457200">
              <a:lnSpc>
                <a:spcPct val="90000"/>
              </a:lnSpc>
              <a:buFont typeface="Courier New" panose="02070309020205020404" pitchFamily="49" charset="0"/>
              <a:buChar char="o"/>
            </a:pPr>
            <a:r>
              <a:rPr lang="en-US" dirty="0">
                <a:latin typeface="+mn-lt"/>
              </a:rPr>
              <a:t>Logging into their online account at </a:t>
            </a:r>
            <a:r>
              <a:rPr lang="en-US" dirty="0">
                <a:solidFill>
                  <a:schemeClr val="accent1">
                    <a:lumMod val="75000"/>
                  </a:schemeClr>
                </a:solidFill>
                <a:latin typeface="+mn-lt"/>
                <a:hlinkClick r:id="rId3">
                  <a:extLst>
                    <a:ext uri="{A12FA001-AC4F-418D-AE19-62706E023703}">
                      <ahyp:hlinkClr xmlns:ahyp="http://schemas.microsoft.com/office/drawing/2018/hyperlinkcolor" val="tx"/>
                    </a:ext>
                  </a:extLst>
                </a:hlinkClick>
              </a:rPr>
              <a:t>MAhealthconnector.org</a:t>
            </a:r>
            <a:r>
              <a:rPr lang="en-US" dirty="0">
                <a:solidFill>
                  <a:schemeClr val="accent1">
                    <a:lumMod val="75000"/>
                  </a:schemeClr>
                </a:solidFill>
                <a:latin typeface="+mn-lt"/>
              </a:rPr>
              <a:t> </a:t>
            </a:r>
            <a:r>
              <a:rPr lang="en-US" dirty="0">
                <a:latin typeface="+mn-lt"/>
              </a:rPr>
              <a:t>and going to the Member Portal</a:t>
            </a:r>
          </a:p>
          <a:p>
            <a:pPr marL="1143000" lvl="1" indent="-457200">
              <a:lnSpc>
                <a:spcPct val="90000"/>
              </a:lnSpc>
              <a:buFont typeface="Courier New" panose="02070309020205020404" pitchFamily="49" charset="0"/>
              <a:buChar char="o"/>
            </a:pPr>
            <a:r>
              <a:rPr lang="en-US" dirty="0">
                <a:latin typeface="+mn-lt"/>
              </a:rPr>
              <a:t>Clicking on the “AutoPay” option under “Payments” on the Main Menu, then select, “Set up new AutoPay”</a:t>
            </a:r>
          </a:p>
          <a:p>
            <a:pPr marL="1143000" lvl="1" indent="-457200">
              <a:lnSpc>
                <a:spcPct val="90000"/>
              </a:lnSpc>
              <a:buFont typeface="Courier New" panose="02070309020205020404" pitchFamily="49" charset="0"/>
              <a:buChar char="o"/>
            </a:pPr>
            <a:r>
              <a:rPr lang="en-US" dirty="0">
                <a:latin typeface="+mn-lt"/>
              </a:rPr>
              <a:t>The member will need to provide their checking or savings, bank routing, and full name of their account.</a:t>
            </a:r>
          </a:p>
          <a:p>
            <a:pPr marL="457200" lvl="2" indent="0">
              <a:lnSpc>
                <a:spcPct val="90000"/>
              </a:lnSpc>
              <a:spcBef>
                <a:spcPts val="1000"/>
              </a:spcBef>
              <a:buNone/>
            </a:pPr>
            <a:endParaRPr lang="en-US" dirty="0">
              <a:latin typeface="+mn-lt"/>
            </a:endParaRPr>
          </a:p>
        </p:txBody>
      </p:sp>
      <p:sp>
        <p:nvSpPr>
          <p:cNvPr id="6" name="Slide Number Placeholder 5">
            <a:extLst>
              <a:ext uri="{FF2B5EF4-FFF2-40B4-BE49-F238E27FC236}">
                <a16:creationId xmlns:a16="http://schemas.microsoft.com/office/drawing/2014/main" id="{4C3DEF4F-5BDC-796F-82DA-AF244EC280EC}"/>
              </a:ext>
            </a:extLst>
          </p:cNvPr>
          <p:cNvSpPr>
            <a:spLocks noGrp="1"/>
          </p:cNvSpPr>
          <p:nvPr>
            <p:ph type="sldNum" sz="quarter" idx="12"/>
          </p:nvPr>
        </p:nvSpPr>
        <p:spPr/>
        <p:txBody>
          <a:bodyPr/>
          <a:lstStyle/>
          <a:p>
            <a:fld id="{254B5E65-296D-440E-9811-9528B653460B}" type="slidenum">
              <a:rPr lang="en-US" smtClean="0"/>
              <a:pPr/>
              <a:t>39</a:t>
            </a:fld>
            <a:endParaRPr lang="en-US"/>
          </a:p>
        </p:txBody>
      </p:sp>
    </p:spTree>
    <p:custDataLst>
      <p:tags r:id="rId1"/>
    </p:custDataLst>
    <p:extLst>
      <p:ext uri="{BB962C8B-B14F-4D97-AF65-F5344CB8AC3E}">
        <p14:creationId xmlns:p14="http://schemas.microsoft.com/office/powerpoint/2010/main" val="3043421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5F38E-46E9-39DB-33D5-740D6A384E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1EAFF3-FB79-BB85-04DA-9DE858DB36AA}"/>
              </a:ext>
            </a:extLst>
          </p:cNvPr>
          <p:cNvSpPr>
            <a:spLocks noGrp="1"/>
          </p:cNvSpPr>
          <p:nvPr>
            <p:ph type="title"/>
          </p:nvPr>
        </p:nvSpPr>
        <p:spPr>
          <a:xfrm>
            <a:off x="789275" y="1005840"/>
            <a:ext cx="10037898" cy="3104159"/>
          </a:xfrm>
        </p:spPr>
        <p:txBody>
          <a:bodyPr>
            <a:normAutofit fontScale="90000"/>
          </a:bodyPr>
          <a:lstStyle/>
          <a:p>
            <a:r>
              <a:rPr lang="en-US">
                <a:latin typeface="+mn-lt"/>
              </a:rPr>
              <a:t>Overview of the 2025 Marketplace Integrity and Affordability Final Rule and Federal Budget Bill Provisions</a:t>
            </a:r>
          </a:p>
        </p:txBody>
      </p:sp>
    </p:spTree>
    <p:custDataLst>
      <p:tags r:id="rId1"/>
    </p:custDataLst>
    <p:extLst>
      <p:ext uri="{BB962C8B-B14F-4D97-AF65-F5344CB8AC3E}">
        <p14:creationId xmlns:p14="http://schemas.microsoft.com/office/powerpoint/2010/main" val="35295304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0A1E2-77E5-B0A0-9DF4-41B34470D79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C41DA64-7516-E596-E6C7-B8ED87D67C3A}"/>
              </a:ext>
            </a:extLst>
          </p:cNvPr>
          <p:cNvSpPr>
            <a:spLocks noGrp="1"/>
          </p:cNvSpPr>
          <p:nvPr>
            <p:ph type="title"/>
          </p:nvPr>
        </p:nvSpPr>
        <p:spPr>
          <a:xfrm>
            <a:off x="908051" y="2035630"/>
            <a:ext cx="4360636" cy="1259393"/>
          </a:xfrm>
        </p:spPr>
        <p:txBody>
          <a:bodyPr/>
          <a:lstStyle/>
          <a:p>
            <a:r>
              <a:rPr lang="en-US" dirty="0"/>
              <a:t>Thank you!</a:t>
            </a:r>
          </a:p>
        </p:txBody>
      </p:sp>
    </p:spTree>
    <p:custDataLst>
      <p:tags r:id="rId1"/>
    </p:custDataLst>
    <p:extLst>
      <p:ext uri="{BB962C8B-B14F-4D97-AF65-F5344CB8AC3E}">
        <p14:creationId xmlns:p14="http://schemas.microsoft.com/office/powerpoint/2010/main" val="2506992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B814D-87A5-2811-02E5-8C50CE7C13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E4BFA8-68F3-DF28-8966-B1F0386F6EE5}"/>
              </a:ext>
            </a:extLst>
          </p:cNvPr>
          <p:cNvSpPr>
            <a:spLocks noGrp="1"/>
          </p:cNvSpPr>
          <p:nvPr>
            <p:ph type="title"/>
          </p:nvPr>
        </p:nvSpPr>
        <p:spPr>
          <a:xfrm>
            <a:off x="838200" y="299634"/>
            <a:ext cx="10515600" cy="1266276"/>
          </a:xfrm>
        </p:spPr>
        <p:txBody>
          <a:bodyPr>
            <a:noAutofit/>
          </a:bodyPr>
          <a:lstStyle/>
          <a:p>
            <a:r>
              <a:rPr lang="en-US" sz="4000" dirty="0">
                <a:latin typeface="Franklin Gothic Demi"/>
              </a:rPr>
              <a:t>2025 Marketplace Integrity and Affordability Final Rule and Federal Budget Bill Provisions</a:t>
            </a:r>
          </a:p>
        </p:txBody>
      </p:sp>
      <p:sp>
        <p:nvSpPr>
          <p:cNvPr id="3" name="Content Placeholder 2">
            <a:extLst>
              <a:ext uri="{FF2B5EF4-FFF2-40B4-BE49-F238E27FC236}">
                <a16:creationId xmlns:a16="http://schemas.microsoft.com/office/drawing/2014/main" id="{D1795AB7-AFCD-AEC2-E941-8B9F847ABBB8}"/>
              </a:ext>
            </a:extLst>
          </p:cNvPr>
          <p:cNvSpPr>
            <a:spLocks noGrp="1"/>
          </p:cNvSpPr>
          <p:nvPr>
            <p:ph idx="13"/>
          </p:nvPr>
        </p:nvSpPr>
        <p:spPr>
          <a:xfrm>
            <a:off x="838200" y="1715861"/>
            <a:ext cx="10312128" cy="4359775"/>
          </a:xfrm>
        </p:spPr>
        <p:txBody>
          <a:bodyPr vert="horz" lIns="91440" tIns="0" rIns="91440" bIns="45720" rtlCol="0" anchor="t">
            <a:noAutofit/>
          </a:bodyPr>
          <a:lstStyle/>
          <a:p>
            <a:pPr marL="0" lvl="1" indent="0">
              <a:lnSpc>
                <a:spcPct val="90000"/>
              </a:lnSpc>
              <a:spcBef>
                <a:spcPts val="1000"/>
              </a:spcBef>
              <a:buNone/>
            </a:pPr>
            <a:r>
              <a:rPr lang="en-US" b="1" dirty="0">
                <a:solidFill>
                  <a:schemeClr val="accent1"/>
                </a:solidFill>
                <a:latin typeface="Franklin Gothic Book"/>
              </a:rPr>
              <a:t>CMS issued the 2025 Marketplace Integrity and Affordability Final Rule on June 25, 2025, and the Federal budget bill was signed into law on July 4, 2025.</a:t>
            </a:r>
            <a:endParaRPr lang="en-US" b="1" dirty="0">
              <a:solidFill>
                <a:schemeClr val="accent1"/>
              </a:solidFill>
            </a:endParaRPr>
          </a:p>
          <a:p>
            <a:pPr marL="457200" lvl="2" indent="-457200">
              <a:lnSpc>
                <a:spcPct val="90000"/>
              </a:lnSpc>
              <a:spcBef>
                <a:spcPts val="1000"/>
              </a:spcBef>
              <a:buFont typeface="Arial" panose="020B0604020202020204" pitchFamily="34" charset="0"/>
              <a:buChar char="•"/>
            </a:pPr>
            <a:r>
              <a:rPr lang="en-US" sz="2400" dirty="0">
                <a:latin typeface="+mn-lt"/>
              </a:rPr>
              <a:t>The Final Rule makes some changes for Exchanges, including the Health Connector. Some changes begin 60 days after the publication of the Final Rule (August 25, 2025) and other changes having a longer implementation timeframe. </a:t>
            </a:r>
          </a:p>
          <a:p>
            <a:pPr marL="457200" lvl="2" indent="-457200">
              <a:lnSpc>
                <a:spcPct val="90000"/>
              </a:lnSpc>
              <a:spcBef>
                <a:spcPts val="1000"/>
              </a:spcBef>
              <a:buFont typeface="Arial" panose="020B0604020202020204" pitchFamily="34" charset="0"/>
              <a:buChar char="•"/>
            </a:pPr>
            <a:r>
              <a:rPr lang="en-US" sz="2400" dirty="0">
                <a:latin typeface="Franklin Gothic Book"/>
              </a:rPr>
              <a:t>The Budget bill has several provisions that also have impacts for Health Connector programs. </a:t>
            </a:r>
          </a:p>
          <a:p>
            <a:pPr marL="457200" lvl="2" indent="-457200">
              <a:lnSpc>
                <a:spcPct val="90000"/>
              </a:lnSpc>
              <a:spcBef>
                <a:spcPts val="1000"/>
              </a:spcBef>
              <a:buFont typeface="Arial" panose="020B0604020202020204" pitchFamily="34" charset="0"/>
              <a:buChar char="•"/>
            </a:pPr>
            <a:r>
              <a:rPr lang="en-US" sz="2400" dirty="0">
                <a:latin typeface="Franklin Gothic Book"/>
              </a:rPr>
              <a:t>This overview provides insight into those changes that will take effect in the more immediate future. </a:t>
            </a:r>
            <a:endParaRPr lang="en-US" sz="2400" dirty="0"/>
          </a:p>
        </p:txBody>
      </p:sp>
      <p:sp>
        <p:nvSpPr>
          <p:cNvPr id="6" name="Slide Number Placeholder 5">
            <a:extLst>
              <a:ext uri="{FF2B5EF4-FFF2-40B4-BE49-F238E27FC236}">
                <a16:creationId xmlns:a16="http://schemas.microsoft.com/office/drawing/2014/main" id="{D11F5C4C-1CA3-A881-CF2D-8C9E38C830D6}"/>
              </a:ext>
            </a:extLst>
          </p:cNvPr>
          <p:cNvSpPr>
            <a:spLocks noGrp="1"/>
          </p:cNvSpPr>
          <p:nvPr>
            <p:ph type="sldNum" sz="quarter" idx="12"/>
          </p:nvPr>
        </p:nvSpPr>
        <p:spPr/>
        <p:txBody>
          <a:bodyPr/>
          <a:lstStyle/>
          <a:p>
            <a:fld id="{254B5E65-296D-440E-9811-9528B653460B}" type="slidenum">
              <a:rPr lang="en-US" smtClean="0"/>
              <a:pPr/>
              <a:t>5</a:t>
            </a:fld>
            <a:endParaRPr lang="en-US"/>
          </a:p>
        </p:txBody>
      </p:sp>
    </p:spTree>
    <p:custDataLst>
      <p:tags r:id="rId1"/>
    </p:custDataLst>
    <p:extLst>
      <p:ext uri="{BB962C8B-B14F-4D97-AF65-F5344CB8AC3E}">
        <p14:creationId xmlns:p14="http://schemas.microsoft.com/office/powerpoint/2010/main" val="1409590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4D82F-2EA6-36F6-46E4-077817298C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1BF247-D692-4F39-99E1-F08278634EC5}"/>
              </a:ext>
            </a:extLst>
          </p:cNvPr>
          <p:cNvSpPr>
            <a:spLocks noGrp="1"/>
          </p:cNvSpPr>
          <p:nvPr>
            <p:ph type="title"/>
          </p:nvPr>
        </p:nvSpPr>
        <p:spPr/>
        <p:txBody>
          <a:bodyPr>
            <a:normAutofit/>
          </a:bodyPr>
          <a:lstStyle/>
          <a:p>
            <a:r>
              <a:rPr lang="en-US" sz="4000" dirty="0">
                <a:latin typeface="Franklin Gothic Demi"/>
              </a:rPr>
              <a:t>Open Enrollment</a:t>
            </a:r>
          </a:p>
        </p:txBody>
      </p:sp>
      <p:sp>
        <p:nvSpPr>
          <p:cNvPr id="3" name="Content Placeholder 2">
            <a:extLst>
              <a:ext uri="{FF2B5EF4-FFF2-40B4-BE49-F238E27FC236}">
                <a16:creationId xmlns:a16="http://schemas.microsoft.com/office/drawing/2014/main" id="{003E8CDB-FF36-CEE1-1F62-02FDADCF472B}"/>
              </a:ext>
            </a:extLst>
          </p:cNvPr>
          <p:cNvSpPr>
            <a:spLocks noGrp="1"/>
          </p:cNvSpPr>
          <p:nvPr>
            <p:ph idx="13"/>
          </p:nvPr>
        </p:nvSpPr>
        <p:spPr>
          <a:xfrm>
            <a:off x="838200" y="1653091"/>
            <a:ext cx="10509196" cy="3353249"/>
          </a:xfrm>
        </p:spPr>
        <p:txBody>
          <a:bodyPr vert="horz" lIns="91440" tIns="0" rIns="91440" bIns="45720" rtlCol="0" anchor="t">
            <a:noAutofit/>
          </a:bodyPr>
          <a:lstStyle/>
          <a:p>
            <a:pPr marL="0" lvl="1" indent="0">
              <a:lnSpc>
                <a:spcPct val="90000"/>
              </a:lnSpc>
              <a:spcBef>
                <a:spcPts val="1000"/>
              </a:spcBef>
              <a:buNone/>
            </a:pPr>
            <a:r>
              <a:rPr lang="en-US" b="1" dirty="0">
                <a:solidFill>
                  <a:schemeClr val="accent1"/>
                </a:solidFill>
                <a:latin typeface="Franklin Gothic Book"/>
              </a:rPr>
              <a:t>The Final Rule maintains the Open Enrollment timeframe for 2026, with a shorter Open Enrollment for 2027. </a:t>
            </a:r>
            <a:endParaRPr lang="en-US" b="1" dirty="0">
              <a:solidFill>
                <a:schemeClr val="accent1"/>
              </a:solidFill>
            </a:endParaRPr>
          </a:p>
          <a:p>
            <a:pPr marL="457200" lvl="2" indent="-457200">
              <a:lnSpc>
                <a:spcPct val="90000"/>
              </a:lnSpc>
              <a:spcBef>
                <a:spcPts val="1000"/>
              </a:spcBef>
              <a:buFont typeface="Arial" panose="020B0604020202020204" pitchFamily="34" charset="0"/>
              <a:buChar char="•"/>
            </a:pPr>
            <a:r>
              <a:rPr lang="en-US" dirty="0">
                <a:latin typeface="+mn-lt"/>
              </a:rPr>
              <a:t>Open Enrollment for plan year 2026 will be </a:t>
            </a:r>
            <a:r>
              <a:rPr lang="en-US" b="1" dirty="0">
                <a:latin typeface="+mn-lt"/>
              </a:rPr>
              <a:t>November 1, 2025, to January 23, 2026</a:t>
            </a:r>
            <a:r>
              <a:rPr lang="en-US" dirty="0">
                <a:latin typeface="+mn-lt"/>
              </a:rPr>
              <a:t>.</a:t>
            </a:r>
          </a:p>
          <a:p>
            <a:pPr marL="457200" lvl="2" indent="-457200">
              <a:lnSpc>
                <a:spcPct val="90000"/>
              </a:lnSpc>
              <a:spcBef>
                <a:spcPts val="1000"/>
              </a:spcBef>
              <a:buFont typeface="Arial" panose="020B0604020202020204" pitchFamily="34" charset="0"/>
              <a:buChar char="•"/>
            </a:pPr>
            <a:r>
              <a:rPr lang="en-US" dirty="0">
                <a:latin typeface="+mn-lt"/>
              </a:rPr>
              <a:t>Open Enrollment for plan year 2027 will be shortened to November 1, 2026, to December 31, 2026, for all State-based Marketplaces and the Federally-facilitated Marketplace.  </a:t>
            </a:r>
          </a:p>
        </p:txBody>
      </p:sp>
      <p:sp>
        <p:nvSpPr>
          <p:cNvPr id="6" name="Slide Number Placeholder 5">
            <a:extLst>
              <a:ext uri="{FF2B5EF4-FFF2-40B4-BE49-F238E27FC236}">
                <a16:creationId xmlns:a16="http://schemas.microsoft.com/office/drawing/2014/main" id="{65954E2E-3B8A-BB28-8E8C-CD57902A330E}"/>
              </a:ext>
            </a:extLst>
          </p:cNvPr>
          <p:cNvSpPr>
            <a:spLocks noGrp="1"/>
          </p:cNvSpPr>
          <p:nvPr>
            <p:ph type="sldNum" sz="quarter" idx="12"/>
          </p:nvPr>
        </p:nvSpPr>
        <p:spPr/>
        <p:txBody>
          <a:bodyPr/>
          <a:lstStyle/>
          <a:p>
            <a:fld id="{254B5E65-296D-440E-9811-9528B653460B}" type="slidenum">
              <a:rPr lang="en-US" smtClean="0"/>
              <a:pPr/>
              <a:t>6</a:t>
            </a:fld>
            <a:endParaRPr lang="en-US"/>
          </a:p>
        </p:txBody>
      </p:sp>
    </p:spTree>
    <p:custDataLst>
      <p:tags r:id="rId1"/>
    </p:custDataLst>
    <p:extLst>
      <p:ext uri="{BB962C8B-B14F-4D97-AF65-F5344CB8AC3E}">
        <p14:creationId xmlns:p14="http://schemas.microsoft.com/office/powerpoint/2010/main" val="3829211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EC1B7-D846-F3E8-C128-07B1DE230B2D}"/>
              </a:ext>
            </a:extLst>
          </p:cNvPr>
          <p:cNvSpPr>
            <a:spLocks noGrp="1"/>
          </p:cNvSpPr>
          <p:nvPr>
            <p:ph type="title"/>
          </p:nvPr>
        </p:nvSpPr>
        <p:spPr>
          <a:xfrm>
            <a:off x="838200" y="604434"/>
            <a:ext cx="10515600" cy="1278795"/>
          </a:xfrm>
        </p:spPr>
        <p:txBody>
          <a:bodyPr>
            <a:normAutofit fontScale="90000"/>
          </a:bodyPr>
          <a:lstStyle/>
          <a:p>
            <a:r>
              <a:rPr lang="en-US" dirty="0">
                <a:latin typeface="Franklin Gothic Demi"/>
              </a:rPr>
              <a:t>Final Rule Changes: 60 Day Implementation (slide 1 of 4)</a:t>
            </a:r>
            <a:endParaRPr lang="en-US" dirty="0"/>
          </a:p>
        </p:txBody>
      </p:sp>
      <p:sp>
        <p:nvSpPr>
          <p:cNvPr id="3" name="Content Placeholder 2">
            <a:extLst>
              <a:ext uri="{FF2B5EF4-FFF2-40B4-BE49-F238E27FC236}">
                <a16:creationId xmlns:a16="http://schemas.microsoft.com/office/drawing/2014/main" id="{2D95827B-981A-D288-181F-0DBF29143A70}"/>
              </a:ext>
            </a:extLst>
          </p:cNvPr>
          <p:cNvSpPr>
            <a:spLocks noGrp="1"/>
          </p:cNvSpPr>
          <p:nvPr>
            <p:ph idx="13"/>
          </p:nvPr>
        </p:nvSpPr>
        <p:spPr>
          <a:xfrm>
            <a:off x="838200" y="2050673"/>
            <a:ext cx="9576984" cy="3065613"/>
          </a:xfrm>
        </p:spPr>
        <p:txBody>
          <a:bodyPr vert="horz" lIns="91440" tIns="0" rIns="91440" bIns="45720" rtlCol="0" anchor="t">
            <a:noAutofit/>
          </a:bodyPr>
          <a:lstStyle/>
          <a:p>
            <a:r>
              <a:rPr lang="en-US" dirty="0">
                <a:latin typeface="Franklin Gothic Book"/>
              </a:rPr>
              <a:t>There are several changes that the Final Rule makes that will take effect on August 25, 2025. </a:t>
            </a:r>
          </a:p>
          <a:p>
            <a:r>
              <a:rPr lang="en-US" dirty="0">
                <a:latin typeface="Franklin Gothic Book"/>
              </a:rPr>
              <a:t>These changes include:</a:t>
            </a:r>
            <a:endParaRPr lang="en-US" dirty="0"/>
          </a:p>
          <a:p>
            <a:pPr marL="457200" indent="-457200">
              <a:buChar char="•"/>
            </a:pPr>
            <a:r>
              <a:rPr lang="en-US" b="0" dirty="0">
                <a:solidFill>
                  <a:schemeClr val="tx1"/>
                </a:solidFill>
                <a:latin typeface="+mn-lt"/>
              </a:rPr>
              <a:t>Deferred Action for Childhood Arrivals (DACA) recipients no longer eligible for Marketplace coverage, including any subsidies.</a:t>
            </a:r>
          </a:p>
          <a:p>
            <a:pPr marL="457200" indent="-457200">
              <a:buChar char="•"/>
            </a:pPr>
            <a:endParaRPr lang="en-US" b="0" dirty="0">
              <a:solidFill>
                <a:schemeClr val="tx1"/>
              </a:solidFill>
            </a:endParaRPr>
          </a:p>
          <a:p>
            <a:pPr marL="457200" indent="-457200">
              <a:buChar char="•"/>
            </a:pPr>
            <a:endParaRPr lang="en-US" b="0" dirty="0">
              <a:solidFill>
                <a:srgbClr val="000000"/>
              </a:solidFill>
            </a:endParaRPr>
          </a:p>
          <a:p>
            <a:pPr marL="457200" indent="-457200">
              <a:buChar char="•"/>
            </a:pPr>
            <a:endParaRPr lang="en-US" b="0" dirty="0">
              <a:solidFill>
                <a:srgbClr val="000000"/>
              </a:solidFill>
            </a:endParaRPr>
          </a:p>
          <a:p>
            <a:endParaRPr lang="en-US" dirty="0">
              <a:solidFill>
                <a:srgbClr val="006493"/>
              </a:solidFill>
            </a:endParaRPr>
          </a:p>
        </p:txBody>
      </p:sp>
      <p:sp>
        <p:nvSpPr>
          <p:cNvPr id="4" name="Slide Number Placeholder 3">
            <a:extLst>
              <a:ext uri="{FF2B5EF4-FFF2-40B4-BE49-F238E27FC236}">
                <a16:creationId xmlns:a16="http://schemas.microsoft.com/office/drawing/2014/main" id="{C1E7757C-44B8-B027-0948-FDF21113AC5D}"/>
              </a:ext>
            </a:extLst>
          </p:cNvPr>
          <p:cNvSpPr>
            <a:spLocks noGrp="1"/>
          </p:cNvSpPr>
          <p:nvPr>
            <p:ph type="sldNum" sz="quarter" idx="12"/>
          </p:nvPr>
        </p:nvSpPr>
        <p:spPr/>
        <p:txBody>
          <a:bodyPr/>
          <a:lstStyle/>
          <a:p>
            <a:fld id="{D0F3292A-440C-FC4D-A38E-E9E6D4317AF8}" type="slidenum">
              <a:rPr lang="en-US" smtClean="0"/>
              <a:pPr/>
              <a:t>7</a:t>
            </a:fld>
            <a:endParaRPr lang="en-US"/>
          </a:p>
        </p:txBody>
      </p:sp>
    </p:spTree>
    <p:custDataLst>
      <p:tags r:id="rId1"/>
    </p:custDataLst>
    <p:extLst>
      <p:ext uri="{BB962C8B-B14F-4D97-AF65-F5344CB8AC3E}">
        <p14:creationId xmlns:p14="http://schemas.microsoft.com/office/powerpoint/2010/main" val="2205513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2D77B-FF38-AB5D-7F01-E2DE4CBACB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C043A4-6150-A356-6A4C-144035F84A1E}"/>
              </a:ext>
            </a:extLst>
          </p:cNvPr>
          <p:cNvSpPr>
            <a:spLocks noGrp="1"/>
          </p:cNvSpPr>
          <p:nvPr>
            <p:ph type="title"/>
          </p:nvPr>
        </p:nvSpPr>
        <p:spPr>
          <a:xfrm>
            <a:off x="838200" y="604434"/>
            <a:ext cx="10515600" cy="1257023"/>
          </a:xfrm>
        </p:spPr>
        <p:txBody>
          <a:bodyPr>
            <a:normAutofit fontScale="90000"/>
          </a:bodyPr>
          <a:lstStyle/>
          <a:p>
            <a:r>
              <a:rPr lang="en-US" dirty="0">
                <a:latin typeface="Franklin Gothic Demi"/>
              </a:rPr>
              <a:t>Final Rule Changes: 60 Day Implementation (slide 2 of 4)</a:t>
            </a:r>
            <a:endParaRPr lang="en-US" dirty="0"/>
          </a:p>
        </p:txBody>
      </p:sp>
      <p:sp>
        <p:nvSpPr>
          <p:cNvPr id="3" name="Content Placeholder 2">
            <a:extLst>
              <a:ext uri="{FF2B5EF4-FFF2-40B4-BE49-F238E27FC236}">
                <a16:creationId xmlns:a16="http://schemas.microsoft.com/office/drawing/2014/main" id="{48147DBA-00D7-D618-E3FF-23668A15E913}"/>
              </a:ext>
            </a:extLst>
          </p:cNvPr>
          <p:cNvSpPr>
            <a:spLocks noGrp="1"/>
          </p:cNvSpPr>
          <p:nvPr>
            <p:ph idx="13"/>
          </p:nvPr>
        </p:nvSpPr>
        <p:spPr>
          <a:xfrm>
            <a:off x="838200" y="2050673"/>
            <a:ext cx="10515600" cy="2815241"/>
          </a:xfrm>
        </p:spPr>
        <p:txBody>
          <a:bodyPr vert="horz" lIns="91440" tIns="0" rIns="91440" bIns="45720" rtlCol="0" anchor="t">
            <a:noAutofit/>
          </a:bodyPr>
          <a:lstStyle/>
          <a:p>
            <a:r>
              <a:rPr lang="en-US" dirty="0">
                <a:latin typeface="Franklin Gothic Book"/>
              </a:rPr>
              <a:t>There are several changes that the Final Rule makes that will take effect on August 25, 2025. </a:t>
            </a:r>
          </a:p>
          <a:p>
            <a:r>
              <a:rPr lang="en-US" dirty="0">
                <a:latin typeface="Franklin Gothic Book"/>
              </a:rPr>
              <a:t>These changes include:</a:t>
            </a:r>
            <a:endParaRPr lang="en-US" dirty="0"/>
          </a:p>
          <a:p>
            <a:pPr marL="457200" indent="-457200">
              <a:buChar char="•"/>
            </a:pPr>
            <a:r>
              <a:rPr lang="en-US" b="0" dirty="0">
                <a:solidFill>
                  <a:schemeClr val="tx1"/>
                </a:solidFill>
                <a:latin typeface="+mn-lt"/>
              </a:rPr>
              <a:t>Removing the automatic 60-day extension to resolve income inconsistencies</a:t>
            </a:r>
            <a:r>
              <a:rPr lang="en-US" b="0" dirty="0">
                <a:solidFill>
                  <a:schemeClr val="tx1"/>
                </a:solidFill>
                <a:latin typeface="Franklin Gothic Book"/>
              </a:rPr>
              <a:t>.</a:t>
            </a:r>
          </a:p>
          <a:p>
            <a:pPr marL="457200" indent="-457200">
              <a:buChar char="•"/>
            </a:pPr>
            <a:endParaRPr lang="en-US" b="0" dirty="0">
              <a:solidFill>
                <a:srgbClr val="000000"/>
              </a:solidFill>
            </a:endParaRPr>
          </a:p>
          <a:p>
            <a:pPr marL="457200" indent="-457200">
              <a:buChar char="•"/>
            </a:pPr>
            <a:endParaRPr lang="en-US" b="0" dirty="0">
              <a:solidFill>
                <a:srgbClr val="000000"/>
              </a:solidFill>
            </a:endParaRPr>
          </a:p>
          <a:p>
            <a:endParaRPr lang="en-US" dirty="0">
              <a:solidFill>
                <a:srgbClr val="006493"/>
              </a:solidFill>
            </a:endParaRPr>
          </a:p>
        </p:txBody>
      </p:sp>
      <p:sp>
        <p:nvSpPr>
          <p:cNvPr id="4" name="Slide Number Placeholder 3">
            <a:extLst>
              <a:ext uri="{FF2B5EF4-FFF2-40B4-BE49-F238E27FC236}">
                <a16:creationId xmlns:a16="http://schemas.microsoft.com/office/drawing/2014/main" id="{C5148470-85E4-F0E5-6A9E-C5723FAA4B5C}"/>
              </a:ext>
            </a:extLst>
          </p:cNvPr>
          <p:cNvSpPr>
            <a:spLocks noGrp="1"/>
          </p:cNvSpPr>
          <p:nvPr>
            <p:ph type="sldNum" sz="quarter" idx="12"/>
          </p:nvPr>
        </p:nvSpPr>
        <p:spPr/>
        <p:txBody>
          <a:bodyPr/>
          <a:lstStyle/>
          <a:p>
            <a:fld id="{D0F3292A-440C-FC4D-A38E-E9E6D4317AF8}" type="slidenum">
              <a:rPr lang="en-US" smtClean="0"/>
              <a:pPr/>
              <a:t>8</a:t>
            </a:fld>
            <a:endParaRPr lang="en-US"/>
          </a:p>
        </p:txBody>
      </p:sp>
    </p:spTree>
    <p:custDataLst>
      <p:tags r:id="rId1"/>
    </p:custDataLst>
    <p:extLst>
      <p:ext uri="{BB962C8B-B14F-4D97-AF65-F5344CB8AC3E}">
        <p14:creationId xmlns:p14="http://schemas.microsoft.com/office/powerpoint/2010/main" val="574192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8D1E3-C592-C1F6-D430-58097291FA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78C8F2-7C2D-3AD3-4122-BA6615AE4634}"/>
              </a:ext>
            </a:extLst>
          </p:cNvPr>
          <p:cNvSpPr>
            <a:spLocks noGrp="1"/>
          </p:cNvSpPr>
          <p:nvPr>
            <p:ph type="title"/>
          </p:nvPr>
        </p:nvSpPr>
        <p:spPr>
          <a:xfrm>
            <a:off x="838200" y="604434"/>
            <a:ext cx="10515600" cy="1096756"/>
          </a:xfrm>
        </p:spPr>
        <p:txBody>
          <a:bodyPr>
            <a:normAutofit fontScale="90000"/>
          </a:bodyPr>
          <a:lstStyle/>
          <a:p>
            <a:r>
              <a:rPr lang="en-US" dirty="0">
                <a:latin typeface="Franklin Gothic Demi"/>
              </a:rPr>
              <a:t>Final Rule Changes: 60 Day Implementation (slide 3 of 4) </a:t>
            </a:r>
            <a:endParaRPr lang="en-US" dirty="0"/>
          </a:p>
        </p:txBody>
      </p:sp>
      <p:sp>
        <p:nvSpPr>
          <p:cNvPr id="3" name="Content Placeholder 2">
            <a:extLst>
              <a:ext uri="{FF2B5EF4-FFF2-40B4-BE49-F238E27FC236}">
                <a16:creationId xmlns:a16="http://schemas.microsoft.com/office/drawing/2014/main" id="{B45736E4-F9C5-0C20-7F13-9ABEFA39D492}"/>
              </a:ext>
            </a:extLst>
          </p:cNvPr>
          <p:cNvSpPr>
            <a:spLocks noGrp="1"/>
          </p:cNvSpPr>
          <p:nvPr>
            <p:ph idx="13"/>
          </p:nvPr>
        </p:nvSpPr>
        <p:spPr>
          <a:xfrm>
            <a:off x="864975" y="1872981"/>
            <a:ext cx="10238537" cy="4202893"/>
          </a:xfrm>
        </p:spPr>
        <p:txBody>
          <a:bodyPr vert="horz" lIns="91440" tIns="0" rIns="91440" bIns="45720" rtlCol="0" anchor="t">
            <a:noAutofit/>
          </a:bodyPr>
          <a:lstStyle/>
          <a:p>
            <a:r>
              <a:rPr lang="en-US" dirty="0">
                <a:latin typeface="Franklin Gothic Book"/>
              </a:rPr>
              <a:t>There are several changes that the Final Rule makes that will take effect on August 25, 2025. </a:t>
            </a:r>
          </a:p>
          <a:p>
            <a:r>
              <a:rPr lang="en-US" dirty="0">
                <a:latin typeface="Franklin Gothic Book"/>
              </a:rPr>
              <a:t>These changes include:</a:t>
            </a:r>
            <a:endParaRPr lang="en-US" dirty="0"/>
          </a:p>
          <a:p>
            <a:pPr marL="457200" indent="-457200">
              <a:buChar char="•"/>
            </a:pPr>
            <a:r>
              <a:rPr lang="en-US" sz="2400" b="0" dirty="0">
                <a:solidFill>
                  <a:schemeClr val="tx1"/>
                </a:solidFill>
                <a:latin typeface="+mn-lt"/>
              </a:rPr>
              <a:t>End the availability of the monthly Special Enrollment Period (SEP) for individuals/families with income at or below 150% FPL.</a:t>
            </a:r>
          </a:p>
          <a:p>
            <a:pPr marL="457200" indent="-457200">
              <a:buChar char="•"/>
            </a:pPr>
            <a:r>
              <a:rPr lang="en-US" sz="2400" b="0" dirty="0">
                <a:solidFill>
                  <a:schemeClr val="tx1"/>
                </a:solidFill>
                <a:latin typeface="+mn-lt"/>
              </a:rPr>
              <a:t>However, other SEPs including the SEP for </a:t>
            </a:r>
            <a:r>
              <a:rPr lang="en-US" sz="2400" b="0" dirty="0" err="1">
                <a:solidFill>
                  <a:schemeClr val="tx1"/>
                </a:solidFill>
                <a:latin typeface="+mn-lt"/>
              </a:rPr>
              <a:t>ConnectorCare</a:t>
            </a:r>
            <a:r>
              <a:rPr lang="en-US" sz="2400" b="0" dirty="0">
                <a:solidFill>
                  <a:schemeClr val="tx1"/>
                </a:solidFill>
                <a:latin typeface="+mn-lt"/>
              </a:rPr>
              <a:t> are still in place. We encourage individuals to enroll when first eligible for the ConnectorCare SEP so they can continue to access Advanced Premium Tax Credits (APTCs) if they're eligible. </a:t>
            </a:r>
          </a:p>
          <a:p>
            <a:pPr marL="457200" indent="-457200">
              <a:buChar char="•"/>
            </a:pPr>
            <a:endParaRPr lang="en-US" b="0" dirty="0">
              <a:solidFill>
                <a:srgbClr val="000000"/>
              </a:solidFill>
            </a:endParaRPr>
          </a:p>
          <a:p>
            <a:pPr marL="457200" indent="-457200">
              <a:buChar char="•"/>
            </a:pPr>
            <a:endParaRPr lang="en-US" b="0" dirty="0">
              <a:solidFill>
                <a:srgbClr val="000000"/>
              </a:solidFill>
            </a:endParaRPr>
          </a:p>
          <a:p>
            <a:endParaRPr lang="en-US" dirty="0">
              <a:solidFill>
                <a:srgbClr val="006493"/>
              </a:solidFill>
            </a:endParaRPr>
          </a:p>
        </p:txBody>
      </p:sp>
      <p:sp>
        <p:nvSpPr>
          <p:cNvPr id="4" name="Slide Number Placeholder 3">
            <a:extLst>
              <a:ext uri="{FF2B5EF4-FFF2-40B4-BE49-F238E27FC236}">
                <a16:creationId xmlns:a16="http://schemas.microsoft.com/office/drawing/2014/main" id="{91C44792-E3F8-B67F-EE15-8BE6E6E7FABB}"/>
              </a:ext>
            </a:extLst>
          </p:cNvPr>
          <p:cNvSpPr>
            <a:spLocks noGrp="1"/>
          </p:cNvSpPr>
          <p:nvPr>
            <p:ph type="sldNum" sz="quarter" idx="12"/>
          </p:nvPr>
        </p:nvSpPr>
        <p:spPr/>
        <p:txBody>
          <a:bodyPr/>
          <a:lstStyle/>
          <a:p>
            <a:fld id="{D0F3292A-440C-FC4D-A38E-E9E6D4317AF8}" type="slidenum">
              <a:rPr lang="en-US" smtClean="0"/>
              <a:pPr/>
              <a:t>9</a:t>
            </a:fld>
            <a:endParaRPr lang="en-US"/>
          </a:p>
        </p:txBody>
      </p:sp>
    </p:spTree>
    <p:custDataLst>
      <p:tags r:id="rId1"/>
    </p:custDataLst>
    <p:extLst>
      <p:ext uri="{BB962C8B-B14F-4D97-AF65-F5344CB8AC3E}">
        <p14:creationId xmlns:p14="http://schemas.microsoft.com/office/powerpoint/2010/main" val="10486916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4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Health Connector">
      <a:dk1>
        <a:srgbClr val="000000"/>
      </a:dk1>
      <a:lt1>
        <a:srgbClr val="FFFFFF"/>
      </a:lt1>
      <a:dk2>
        <a:srgbClr val="063E66"/>
      </a:dk2>
      <a:lt2>
        <a:srgbClr val="E8E8E8"/>
      </a:lt2>
      <a:accent1>
        <a:srgbClr val="006493"/>
      </a:accent1>
      <a:accent2>
        <a:srgbClr val="4B7C0E"/>
      </a:accent2>
      <a:accent3>
        <a:srgbClr val="063E66"/>
      </a:accent3>
      <a:accent4>
        <a:srgbClr val="A70059"/>
      </a:accent4>
      <a:accent5>
        <a:srgbClr val="C56724"/>
      </a:accent5>
      <a:accent6>
        <a:srgbClr val="FEBE0F"/>
      </a:accent6>
      <a:hlink>
        <a:srgbClr val="006493"/>
      </a:hlink>
      <a:folHlink>
        <a:srgbClr val="A70059"/>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 Learning Series_ Template" id="{631D130C-AB23-4E22-837E-2C0F8A6A029C}" vid="{008659EF-067B-40DF-83B9-797A6B1F39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0E95B6BB7C9A442BF76651FCC540C11" ma:contentTypeVersion="18" ma:contentTypeDescription="Create a new document." ma:contentTypeScope="" ma:versionID="3eef421f0beef671e83dddda285d0d3c">
  <xsd:schema xmlns:xsd="http://www.w3.org/2001/XMLSchema" xmlns:xs="http://www.w3.org/2001/XMLSchema" xmlns:p="http://schemas.microsoft.com/office/2006/metadata/properties" xmlns:ns2="6dd3fc6d-0329-44eb-acde-fee98b7e96fa" xmlns:ns3="71edd43e-718e-4f82-9145-3875adf2a1d5" targetNamespace="http://schemas.microsoft.com/office/2006/metadata/properties" ma:root="true" ma:fieldsID="ee35243c3cbe6c2d35e93f2286a1b33c" ns2:_="" ns3:_="">
    <xsd:import namespace="6dd3fc6d-0329-44eb-acde-fee98b7e96fa"/>
    <xsd:import namespace="71edd43e-718e-4f82-9145-3875adf2a1d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lcf76f155ced4ddcb4097134ff3c332f" minOccurs="0"/>
                <xsd:element ref="ns3:TaxCatchAll" minOccurs="0"/>
                <xsd:element ref="ns2:MediaServiceObjectDetectorVersions" minOccurs="0"/>
                <xsd:element ref="ns2:MediaLengthInSeconds" minOccurs="0"/>
                <xsd:element ref="ns2:MediaServiceSearchProperties" minOccurs="0"/>
                <xsd:element ref="ns2:Instructo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d3fc6d-0329-44eb-acde-fee98b7e96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Instructor" ma:index="24" nillable="true" ma:displayName="Instructor" ma:format="Dropdown" ma:internalName="Instructor">
      <xsd:simpleType>
        <xsd:restriction base="dms:Text">
          <xsd:maxLength value="75"/>
        </xsd:restriction>
      </xsd:simpleType>
    </xsd:element>
  </xsd:schema>
  <xsd:schema xmlns:xsd="http://www.w3.org/2001/XMLSchema" xmlns:xs="http://www.w3.org/2001/XMLSchema" xmlns:dms="http://schemas.microsoft.com/office/2006/documentManagement/types" xmlns:pc="http://schemas.microsoft.com/office/infopath/2007/PartnerControls" targetNamespace="71edd43e-718e-4f82-9145-3875adf2a1d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6106be70-3ab2-478a-9ba9-0edb1ae84620}" ma:internalName="TaxCatchAll" ma:showField="CatchAllData" ma:web="71edd43e-718e-4f82-9145-3875adf2a1d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1edd43e-718e-4f82-9145-3875adf2a1d5" xsi:nil="true"/>
    <lcf76f155ced4ddcb4097134ff3c332f xmlns="6dd3fc6d-0329-44eb-acde-fee98b7e96fa">
      <Terms xmlns="http://schemas.microsoft.com/office/infopath/2007/PartnerControls"/>
    </lcf76f155ced4ddcb4097134ff3c332f>
    <Instructor xmlns="6dd3fc6d-0329-44eb-acde-fee98b7e96fa" xsi:nil="true"/>
  </documentManagement>
</p:properties>
</file>

<file path=customXml/itemProps1.xml><?xml version="1.0" encoding="utf-8"?>
<ds:datastoreItem xmlns:ds="http://schemas.openxmlformats.org/officeDocument/2006/customXml" ds:itemID="{1E03AF34-8BF4-42F8-A05D-0074EF09DC2C}">
  <ds:schemaRefs>
    <ds:schemaRef ds:uri="http://schemas.microsoft.com/sharepoint/v3/contenttype/forms"/>
  </ds:schemaRefs>
</ds:datastoreItem>
</file>

<file path=customXml/itemProps2.xml><?xml version="1.0" encoding="utf-8"?>
<ds:datastoreItem xmlns:ds="http://schemas.openxmlformats.org/officeDocument/2006/customXml" ds:itemID="{77254D45-35BA-41F0-9CE4-6F5895E3D451}">
  <ds:schemaRefs>
    <ds:schemaRef ds:uri="6dd3fc6d-0329-44eb-acde-fee98b7e96fa"/>
    <ds:schemaRef ds:uri="71edd43e-718e-4f82-9145-3875adf2a1d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750788A-BD08-4916-A1BA-62F16A921695}">
  <ds:schemaRefs>
    <ds:schemaRef ds:uri="http://schemas.microsoft.com/office/2006/documentManagement/types"/>
    <ds:schemaRef ds:uri="http://www.w3.org/XML/1998/namespace"/>
    <ds:schemaRef ds:uri="71edd43e-718e-4f82-9145-3875adf2a1d5"/>
    <ds:schemaRef ds:uri="http://purl.org/dc/dcmitype/"/>
    <ds:schemaRef ds:uri="http://purl.org/dc/terms/"/>
    <ds:schemaRef ds:uri="http://purl.org/dc/elements/1.1/"/>
    <ds:schemaRef ds:uri="6dd3fc6d-0329-44eb-acde-fee98b7e96fa"/>
    <ds:schemaRef ds:uri="http://schemas.microsoft.com/office/infopath/2007/PartnerControls"/>
    <ds:schemaRef ds:uri="http://schemas.openxmlformats.org/package/2006/metadata/core-properties"/>
    <ds:schemaRef ds:uri="http://schemas.microsoft.com/office/2006/metadata/properties"/>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emplate>MA Learning Series_ Template</Template>
  <TotalTime>505</TotalTime>
  <Words>2493</Words>
  <Application>Microsoft Office PowerPoint</Application>
  <PresentationFormat>Widescreen</PresentationFormat>
  <Paragraphs>255</Paragraphs>
  <Slides>40</Slides>
  <Notes>26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Aptos</vt:lpstr>
      <vt:lpstr>Arial</vt:lpstr>
      <vt:lpstr>Calibri</vt:lpstr>
      <vt:lpstr>Courier New</vt:lpstr>
      <vt:lpstr>Franklin Gothic Book</vt:lpstr>
      <vt:lpstr>Franklin Gothic Demi</vt:lpstr>
      <vt:lpstr>Franklin Gothic Medium</vt:lpstr>
      <vt:lpstr>Gill Sans</vt:lpstr>
      <vt:lpstr>Roboto Bold</vt:lpstr>
      <vt:lpstr>Wingdings</vt:lpstr>
      <vt:lpstr>Office Theme</vt:lpstr>
      <vt:lpstr>Learning Series </vt:lpstr>
      <vt:lpstr>MA Health Care Learning Series</vt:lpstr>
      <vt:lpstr>Agenda</vt:lpstr>
      <vt:lpstr>Overview of the 2025 Marketplace Integrity and Affordability Final Rule and Federal Budget Bill Provisions</vt:lpstr>
      <vt:lpstr>2025 Marketplace Integrity and Affordability Final Rule and Federal Budget Bill Provisions</vt:lpstr>
      <vt:lpstr>Open Enrollment</vt:lpstr>
      <vt:lpstr>Final Rule Changes: 60 Day Implementation (slide 1 of 4)</vt:lpstr>
      <vt:lpstr>Final Rule Changes: 60 Day Implementation (slide 2 of 4)</vt:lpstr>
      <vt:lpstr>Final Rule Changes: 60 Day Implementation (slide 3 of 4) </vt:lpstr>
      <vt:lpstr>Final Rule Changes: 60 Day Implementation (slide 4 of 4) </vt:lpstr>
      <vt:lpstr>Final Rule Changes: 2026 Implementation</vt:lpstr>
      <vt:lpstr>Final Rule Changes: 2026 Implementation (continued)</vt:lpstr>
      <vt:lpstr>Additional Provisions</vt:lpstr>
      <vt:lpstr>Annual Health Connector   Redeterminations &amp; Renewals Process </vt:lpstr>
      <vt:lpstr>Annual Health Connector  Redeterminations &amp; Renewals Process</vt:lpstr>
      <vt:lpstr>Annual Health Connector Annual  Redeterminations &amp; Renewals Process</vt:lpstr>
      <vt:lpstr>Reminder: Walk-in Center Closures and Payment Guidelines</vt:lpstr>
      <vt:lpstr>Walk-In Center Closures</vt:lpstr>
      <vt:lpstr>MAhealthconnector.org System Updates</vt:lpstr>
      <vt:lpstr>Online Application Updates</vt:lpstr>
      <vt:lpstr>MassHealth Start Date Rule</vt:lpstr>
      <vt:lpstr>MassHealth Three-Month Retroactive Coverage</vt:lpstr>
      <vt:lpstr>Multi-Language Support for Invite Client</vt:lpstr>
      <vt:lpstr>Validate Invitation Code</vt:lpstr>
      <vt:lpstr>Health Connector Standalone Dental Plans  for 2026 Applications</vt:lpstr>
      <vt:lpstr>Online Application Updates - Standalone Dental</vt:lpstr>
      <vt:lpstr>Health Connector Standalone Dental Plans for  2026 Applications</vt:lpstr>
      <vt:lpstr>Tax Filer/Tax Dependent Status </vt:lpstr>
      <vt:lpstr>Tax Filer/Tax Dependent Status (continued) </vt:lpstr>
      <vt:lpstr>User Feedback Survey </vt:lpstr>
      <vt:lpstr>User Experience Improvements </vt:lpstr>
      <vt:lpstr>User Experience Improvements (continued) </vt:lpstr>
      <vt:lpstr>Online Application Updates - User Feedback Survey and RefID  </vt:lpstr>
      <vt:lpstr>Appendix</vt:lpstr>
      <vt:lpstr>Health Connector Payment Guidelines</vt:lpstr>
      <vt:lpstr>Payment Guidelines - Pay Online</vt:lpstr>
      <vt:lpstr>Payment Guidelines - Pay by Phone </vt:lpstr>
      <vt:lpstr>Payment Guidelines - Pay by Mail</vt:lpstr>
      <vt:lpstr>Payment Guidelines - AutoPay </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 Health Care Learning Series July 2025</dc:title>
  <dc:subject/>
  <dc:creator>Health Connector and MassHealth</dc:creator>
  <cp:keywords/>
  <dc:description/>
  <cp:lastModifiedBy>Raymond, Deborah</cp:lastModifiedBy>
  <cp:revision>51</cp:revision>
  <dcterms:created xsi:type="dcterms:W3CDTF">2025-01-21T18:25:29Z</dcterms:created>
  <dcterms:modified xsi:type="dcterms:W3CDTF">2026-04-03T13:29:35Z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0x01010030E95B6BB7C9A442BF76651FCC540C11</vt:lpwstr>
  </property>
  <property fmtid="{D5CDD505-2E9C-101B-9397-08002B2CF9AE}" pid="3" name="MediaServiceImageTags">
    <vt:lpwstr/>
  </property>
  <property fmtid="{D5CDD505-2E9C-101B-9397-08002B2CF9AE}" pid="4" name="ArticulateGUID">
    <vt:lpwstr>6D29C9BD-0125-476B-A057-73E1800F2508</vt:lpwstr>
  </property>
  <property fmtid="{D5CDD505-2E9C-101B-9397-08002B2CF9AE}" pid="5" name="ArticulatePath">
    <vt:lpwstr>MA Learning Series_ July2025 AC WIP </vt:lpwstr>
  </property>
</Properties>
</file>