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ags/tag2.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2.xml" ContentType="application/vnd.openxmlformats-officedocument.theme+xml"/>
  <Override PartName="/ppt/theme/theme3.xml" ContentType="application/vnd.openxmlformats-officedocument.theme+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6.xml" ContentType="application/vnd.openxmlformats-officedocument.presentationml.notesSlide+xml"/>
  <Override PartName="/ppt/tags/tag15.xml" ContentType="application/vnd.openxmlformats-officedocument.presentationml.tags+xml"/>
  <Override PartName="/ppt/notesSlides/notesSlide7.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8.xml" ContentType="application/vnd.openxmlformats-officedocument.presentationml.notesSlide+xml"/>
  <Override PartName="/ppt/tags/tag19.xml" ContentType="application/vnd.openxmlformats-officedocument.presentationml.tags+xml"/>
  <Override PartName="/ppt/notesSlides/notesSlide9.xml" ContentType="application/vnd.openxmlformats-officedocument.presentationml.notesSlide+xml"/>
  <Override PartName="/ppt/tags/tag20.xml" ContentType="application/vnd.openxmlformats-officedocument.presentationml.tags+xml"/>
  <Override PartName="/ppt/notesSlides/notesSlide10.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11.xml" ContentType="application/vnd.openxmlformats-officedocument.presentationml.notesSlide+xml"/>
  <Override PartName="/ppt/tags/tag23.xml" ContentType="application/vnd.openxmlformats-officedocument.presentationml.tags+xml"/>
  <Override PartName="/ppt/notesSlides/notesSlide12.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notesSlides/notesSlide13.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notesSlides/notesSlide14.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notesSlides/notesSlide15.xml" ContentType="application/vnd.openxmlformats-officedocument.presentationml.notesSlide+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8"/>
  </p:notesMasterIdLst>
  <p:handoutMasterIdLst>
    <p:handoutMasterId r:id="rId49"/>
  </p:handoutMasterIdLst>
  <p:sldIdLst>
    <p:sldId id="260" r:id="rId5"/>
    <p:sldId id="4531" r:id="rId6"/>
    <p:sldId id="4532" r:id="rId7"/>
    <p:sldId id="4533" r:id="rId8"/>
    <p:sldId id="4536" r:id="rId9"/>
    <p:sldId id="311" r:id="rId10"/>
    <p:sldId id="4535" r:id="rId11"/>
    <p:sldId id="2147472535" r:id="rId12"/>
    <p:sldId id="780" r:id="rId13"/>
    <p:sldId id="4541" r:id="rId14"/>
    <p:sldId id="4527" r:id="rId15"/>
    <p:sldId id="4540" r:id="rId16"/>
    <p:sldId id="430" r:id="rId17"/>
    <p:sldId id="452" r:id="rId18"/>
    <p:sldId id="453" r:id="rId19"/>
    <p:sldId id="785" r:id="rId20"/>
    <p:sldId id="476" r:id="rId21"/>
    <p:sldId id="760" r:id="rId22"/>
    <p:sldId id="436" r:id="rId23"/>
    <p:sldId id="303" r:id="rId24"/>
    <p:sldId id="298" r:id="rId25"/>
    <p:sldId id="947" r:id="rId26"/>
    <p:sldId id="2147468936" r:id="rId27"/>
    <p:sldId id="2147472516" r:id="rId28"/>
    <p:sldId id="2147468895" r:id="rId29"/>
    <p:sldId id="2147472536" r:id="rId30"/>
    <p:sldId id="2147472537" r:id="rId31"/>
    <p:sldId id="2147468937" r:id="rId32"/>
    <p:sldId id="2147472509" r:id="rId33"/>
    <p:sldId id="2147472510" r:id="rId34"/>
    <p:sldId id="2147472513" r:id="rId35"/>
    <p:sldId id="2147472511" r:id="rId36"/>
    <p:sldId id="2147472518" r:id="rId37"/>
    <p:sldId id="2147472538" r:id="rId38"/>
    <p:sldId id="2147472523" r:id="rId39"/>
    <p:sldId id="2147472524" r:id="rId40"/>
    <p:sldId id="2147472519" r:id="rId41"/>
    <p:sldId id="4542" r:id="rId42"/>
    <p:sldId id="2147472525" r:id="rId43"/>
    <p:sldId id="4543" r:id="rId44"/>
    <p:sldId id="4544" r:id="rId45"/>
    <p:sldId id="2147472532" r:id="rId46"/>
    <p:sldId id="2147472534" r:id="rId47"/>
  </p:sldIdLst>
  <p:sldSz cx="12192000" cy="6858000"/>
  <p:notesSz cx="6858000" cy="9144000"/>
  <p:custDataLst>
    <p:tags r:id="rId5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3183B1C-9E0F-55D8-46CC-7F6E9BE0C360}" name="Joey S." initials="JS" userId="Joey S." providerId="None"/>
  <p188:author id="{A99A6651-7B9B-51E0-76CF-AB43F2D151C7}" name="Amy Morrow" initials="AM" userId="S::amy@communicatehealth.com::7666d990-b876-47b8-9ac9-8e10441b1409" providerId="AD"/>
  <p188:author id="{09D64B5A-8900-D2AE-D90F-3A2083037F68}" name="Conte, Niki (CCA)" initials="CN" userId="S::niki.conte@mass.gov::1639143c-c700-42e9-b233-e4eaa3f23248" providerId="AD"/>
  <p188:author id="{8648FF5F-9D22-8AA6-6B61-34DC5219938D}" name="Luu, Ashley (CCA)" initials="LA" userId="S::ashley.luu@mass.gov::e2cf3b3a-de35-47b6-b1f9-cb70eca7a9a2" providerId="AD"/>
  <p188:author id="{2C8A1C6A-E9B4-3D70-6702-1F31660AE730}" name="Angelo, Lisa (CCA)" initials="LA" userId="S::Lisa.Angelo@mass.gov::4a772aac-88f0-491d-984a-a672214f8b8c" providerId="AD"/>
  <p188:author id="{E619707E-F3A5-0140-5BF3-0D1BA0C73E6A}" name="Heather Rossi" initials="HR" userId="Heather Rossi" providerId="None"/>
  <p188:author id="{46028398-BD20-B1AD-BF8A-4BEDD69AA403}" name="Buonopane, Sarah (CCA)" initials="BS" userId="S::sarah.buonopane@mass.gov::cafc2999-c55b-44c3-867b-4c96af059a73" providerId="AD"/>
  <p188:author id="{6214549A-9661-0D2A-45A2-A163BE28C564}" name="Familiar, Montse (CCA)" initials="F(" userId="S::montse.familiar@mass.gov::c9d30343-062b-4686-b33e-aeb685ac4e7c" providerId="AD"/>
  <p188:author id="{08E475E2-5433-3667-FE6A-3967A444F1E8}" name="Chiev, Sokmeakara (EHS)" initials="CS" userId="S::sokmeakara.chiev1@mass.gov::9435e2b5-d995-4b59-b25d-2bb9b96a2a87" providerId="AD"/>
  <p188:author id="{035C49E4-FC4F-3319-DBD5-DBB4A92A69A7}" name="Nicolle San Jose" initials="NS" userId="S::nicolle@communicatehealth.com::3922cbf6-0c55-4e15-a919-908a7d812085" providerId="AD"/>
  <p188:author id="{8A0C06FB-2CEA-0E8B-EAA1-108CD4EDE902}" name="Blocker, Kirsten (CCA)" initials="KB" userId="S::kirsten.blocker@mass.gov::4618ff94-17d4-4c27-bf40-875c4ab329c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F78"/>
    <a:srgbClr val="003740"/>
    <a:srgbClr val="3D96AE"/>
    <a:srgbClr val="81689C"/>
    <a:srgbClr val="AA4643"/>
    <a:srgbClr val="4472A7"/>
    <a:srgbClr val="89A54D"/>
    <a:srgbClr val="DA84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0" d="100"/>
          <a:sy n="90" d="100"/>
        </p:scale>
        <p:origin x="370" y="67"/>
      </p:cViewPr>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tags" Target="tags/tag1.xml"/><Relationship Id="rId55"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500">
                <a:solidFill>
                  <a:schemeClr val="bg1"/>
                </a:solidFill>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Sales</c:v>
                </c:pt>
              </c:strCache>
            </c:strRef>
          </c:tx>
          <c:spPr>
            <a:solidFill>
              <a:srgbClr val="DA843C"/>
            </a:solidFill>
            <a:ln w="6350">
              <a:solidFill>
                <a:schemeClr val="bg1"/>
              </a:solidFill>
            </a:ln>
          </c:spPr>
          <c:dPt>
            <c:idx val="0"/>
            <c:bubble3D val="0"/>
            <c:spPr>
              <a:solidFill>
                <a:srgbClr val="4472A7"/>
              </a:solidFill>
              <a:ln w="6350">
                <a:solidFill>
                  <a:schemeClr val="bg1"/>
                </a:solidFill>
              </a:ln>
              <a:effectLst/>
            </c:spPr>
            <c:extLst>
              <c:ext xmlns:c16="http://schemas.microsoft.com/office/drawing/2014/chart" uri="{C3380CC4-5D6E-409C-BE32-E72D297353CC}">
                <c16:uniqueId val="{00000001-4A49-974C-B6D3-0312E141AB62}"/>
              </c:ext>
            </c:extLst>
          </c:dPt>
          <c:dPt>
            <c:idx val="1"/>
            <c:bubble3D val="0"/>
            <c:spPr>
              <a:solidFill>
                <a:srgbClr val="AA4643"/>
              </a:solidFill>
              <a:ln w="6350">
                <a:solidFill>
                  <a:schemeClr val="bg1"/>
                </a:solidFill>
              </a:ln>
              <a:effectLst/>
            </c:spPr>
            <c:extLst>
              <c:ext xmlns:c16="http://schemas.microsoft.com/office/drawing/2014/chart" uri="{C3380CC4-5D6E-409C-BE32-E72D297353CC}">
                <c16:uniqueId val="{00000002-4A49-974C-B6D3-0312E141AB62}"/>
              </c:ext>
            </c:extLst>
          </c:dPt>
          <c:dPt>
            <c:idx val="2"/>
            <c:bubble3D val="0"/>
            <c:spPr>
              <a:solidFill>
                <a:srgbClr val="89A54D"/>
              </a:solidFill>
              <a:ln w="6350">
                <a:solidFill>
                  <a:schemeClr val="bg1"/>
                </a:solidFill>
              </a:ln>
              <a:effectLst/>
            </c:spPr>
            <c:extLst>
              <c:ext xmlns:c16="http://schemas.microsoft.com/office/drawing/2014/chart" uri="{C3380CC4-5D6E-409C-BE32-E72D297353CC}">
                <c16:uniqueId val="{00000004-4A49-974C-B6D3-0312E141AB62}"/>
              </c:ext>
            </c:extLst>
          </c:dPt>
          <c:dPt>
            <c:idx val="3"/>
            <c:bubble3D val="0"/>
            <c:spPr>
              <a:solidFill>
                <a:srgbClr val="81689C"/>
              </a:solidFill>
              <a:ln w="6350">
                <a:solidFill>
                  <a:schemeClr val="bg1"/>
                </a:solidFill>
              </a:ln>
              <a:effectLst/>
            </c:spPr>
            <c:extLst>
              <c:ext xmlns:c16="http://schemas.microsoft.com/office/drawing/2014/chart" uri="{C3380CC4-5D6E-409C-BE32-E72D297353CC}">
                <c16:uniqueId val="{00000003-4A49-974C-B6D3-0312E141AB62}"/>
              </c:ext>
            </c:extLst>
          </c:dPt>
          <c:dPt>
            <c:idx val="4"/>
            <c:bubble3D val="0"/>
            <c:spPr>
              <a:solidFill>
                <a:srgbClr val="3D96AE"/>
              </a:solidFill>
              <a:ln w="6350">
                <a:solidFill>
                  <a:schemeClr val="bg1"/>
                </a:solidFill>
              </a:ln>
              <a:effectLst/>
            </c:spPr>
            <c:extLst>
              <c:ext xmlns:c16="http://schemas.microsoft.com/office/drawing/2014/chart" uri="{C3380CC4-5D6E-409C-BE32-E72D297353CC}">
                <c16:uniqueId val="{00000005-4A49-974C-B6D3-0312E141AB62}"/>
              </c:ext>
            </c:extLst>
          </c:dPt>
          <c:dPt>
            <c:idx val="5"/>
            <c:bubble3D val="0"/>
            <c:spPr>
              <a:solidFill>
                <a:srgbClr val="DA843C"/>
              </a:solidFill>
              <a:ln w="6350">
                <a:solidFill>
                  <a:schemeClr val="bg1"/>
                </a:solidFill>
              </a:ln>
              <a:effectLst/>
            </c:spPr>
            <c:extLst>
              <c:ext xmlns:c16="http://schemas.microsoft.com/office/drawing/2014/chart" uri="{C3380CC4-5D6E-409C-BE32-E72D297353CC}">
                <c16:uniqueId val="{0000000B-C01C-DD40-B786-8CD4F7A44F4C}"/>
              </c:ext>
            </c:extLst>
          </c:dPt>
          <c:cat>
            <c:strRef>
              <c:f>Sheet1!$A$2:$A$7</c:f>
              <c:strCache>
                <c:ptCount val="6"/>
                <c:pt idx="0">
                  <c:v>Margaret Peacock</c:v>
                </c:pt>
                <c:pt idx="1">
                  <c:v>Janet Leverling</c:v>
                </c:pt>
                <c:pt idx="2">
                  <c:v>Robert King</c:v>
                </c:pt>
                <c:pt idx="3">
                  <c:v>Laura Callahan</c:v>
                </c:pt>
                <c:pt idx="4">
                  <c:v>Nacy Davolio</c:v>
                </c:pt>
                <c:pt idx="5">
                  <c:v>All Others</c:v>
                </c:pt>
              </c:strCache>
            </c:strRef>
          </c:cat>
          <c:val>
            <c:numRef>
              <c:f>Sheet1!$B$2:$B$7</c:f>
              <c:numCache>
                <c:formatCode>General</c:formatCode>
                <c:ptCount val="6"/>
                <c:pt idx="0">
                  <c:v>30</c:v>
                </c:pt>
                <c:pt idx="1">
                  <c:v>15</c:v>
                </c:pt>
                <c:pt idx="2">
                  <c:v>15</c:v>
                </c:pt>
                <c:pt idx="3">
                  <c:v>20</c:v>
                </c:pt>
                <c:pt idx="4">
                  <c:v>13</c:v>
                </c:pt>
                <c:pt idx="5">
                  <c:v>7</c:v>
                </c:pt>
              </c:numCache>
            </c:numRef>
          </c:val>
          <c:extLst>
            <c:ext xmlns:c16="http://schemas.microsoft.com/office/drawing/2014/chart" uri="{C3380CC4-5D6E-409C-BE32-E72D297353CC}">
              <c16:uniqueId val="{00000000-4A49-974C-B6D3-0312E141AB62}"/>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8.8629477884849053E-2"/>
          <c:y val="0.81946859383191795"/>
          <c:w val="0.8675779983536247"/>
          <c:h val="0.14690369057559"/>
        </c:manualLayout>
      </c:layout>
      <c:overlay val="0"/>
      <c:spPr>
        <a:noFill/>
        <a:ln>
          <a:noFill/>
        </a:ln>
        <a:effectLst/>
      </c:spPr>
      <c:txPr>
        <a:bodyPr rot="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C6FA471-D553-9D0E-AA6F-491FE2DC867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DAD8D71-E311-AB73-7BC0-8C68B4EFA18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6D70DCF-9544-5F41-91C6-1B39E3C23B82}" type="datetimeFigureOut">
              <a:rPr lang="en-US" smtClean="0"/>
              <a:t>4/3/2026</a:t>
            </a:fld>
            <a:endParaRPr lang="en-US"/>
          </a:p>
        </p:txBody>
      </p:sp>
      <p:sp>
        <p:nvSpPr>
          <p:cNvPr id="4" name="Footer Placeholder 3">
            <a:extLst>
              <a:ext uri="{FF2B5EF4-FFF2-40B4-BE49-F238E27FC236}">
                <a16:creationId xmlns:a16="http://schemas.microsoft.com/office/drawing/2014/main" id="{A08F0C62-C1FB-5AE9-2BB2-18032E79C8E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DA6D5C5-F377-7624-5B4E-26AD290895A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B906B9A-ACC3-BE48-9EF2-82D2703BFF6E}" type="slidenum">
              <a:rPr lang="en-US" smtClean="0"/>
              <a:t>‹#›</a:t>
            </a:fld>
            <a:endParaRPr lang="en-US"/>
          </a:p>
        </p:txBody>
      </p:sp>
    </p:spTree>
    <p:extLst>
      <p:ext uri="{BB962C8B-B14F-4D97-AF65-F5344CB8AC3E}">
        <p14:creationId xmlns:p14="http://schemas.microsoft.com/office/powerpoint/2010/main" val="2869823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40BAA8-D286-2746-8092-9A94C6AB7458}" type="datetimeFigureOut">
              <a:rPr lang="en-US" smtClean="0"/>
              <a:t>4/3/2026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64DC7E-EA65-DF4F-81AD-54ABB7DDE8A9}" type="slidenum">
              <a:rPr lang="en-US" smtClean="0"/>
              <a:t>‹#›</a:t>
            </a:fld>
            <a:endParaRPr lang="en-US"/>
          </a:p>
        </p:txBody>
      </p:sp>
    </p:spTree>
    <p:extLst>
      <p:ext uri="{BB962C8B-B14F-4D97-AF65-F5344CB8AC3E}">
        <p14:creationId xmlns:p14="http://schemas.microsoft.com/office/powerpoint/2010/main" val="42263834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64DC7E-EA65-DF4F-81AD-54ABB7DDE8A9}" type="slidenum">
              <a:rPr lang="en-US" smtClean="0"/>
              <a:t>1</a:t>
            </a:fld>
            <a:endParaRPr lang="en-US"/>
          </a:p>
        </p:txBody>
      </p:sp>
    </p:spTree>
    <p:extLst>
      <p:ext uri="{BB962C8B-B14F-4D97-AF65-F5344CB8AC3E}">
        <p14:creationId xmlns:p14="http://schemas.microsoft.com/office/powerpoint/2010/main" val="12746527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89092"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3300">
                <a:solidFill>
                  <a:srgbClr val="000000"/>
                </a:solidFill>
                <a:latin typeface="Gill Sans"/>
                <a:ea typeface="ヒラギノ角ゴ ProN W3"/>
                <a:cs typeface="ヒラギノ角ゴ ProN W3"/>
                <a:sym typeface="Gill Sans"/>
              </a:defRPr>
            </a:lvl1pPr>
            <a:lvl2pPr marL="726286" indent="-279719">
              <a:defRPr sz="3300">
                <a:solidFill>
                  <a:srgbClr val="000000"/>
                </a:solidFill>
                <a:latin typeface="Gill Sans"/>
                <a:ea typeface="ヒラギノ角ゴ ProN W3"/>
                <a:cs typeface="ヒラギノ角ゴ ProN W3"/>
                <a:sym typeface="Gill Sans"/>
              </a:defRPr>
            </a:lvl2pPr>
            <a:lvl3pPr marL="1118874" indent="-222466">
              <a:defRPr sz="3300">
                <a:solidFill>
                  <a:srgbClr val="000000"/>
                </a:solidFill>
                <a:latin typeface="Gill Sans"/>
                <a:ea typeface="ヒラギノ角ゴ ProN W3"/>
                <a:cs typeface="ヒラギノ角ゴ ProN W3"/>
                <a:sym typeface="Gill Sans"/>
              </a:defRPr>
            </a:lvl3pPr>
            <a:lvl4pPr marL="1565442" indent="-222466">
              <a:defRPr sz="3300">
                <a:solidFill>
                  <a:srgbClr val="000000"/>
                </a:solidFill>
                <a:latin typeface="Gill Sans"/>
                <a:ea typeface="ヒラギノ角ゴ ProN W3"/>
                <a:cs typeface="ヒラギノ角ゴ ProN W3"/>
                <a:sym typeface="Gill Sans"/>
              </a:defRPr>
            </a:lvl4pPr>
            <a:lvl5pPr marL="2013646" indent="-222466">
              <a:defRPr sz="3300">
                <a:solidFill>
                  <a:srgbClr val="000000"/>
                </a:solidFill>
                <a:latin typeface="Gill Sans"/>
                <a:ea typeface="ヒラギノ角ゴ ProN W3"/>
                <a:cs typeface="ヒラギノ角ゴ ProN W3"/>
                <a:sym typeface="Gill Sans"/>
              </a:defRPr>
            </a:lvl5pPr>
            <a:lvl6pPr marL="2484751" indent="-222466" eaLnBrk="0" fontAlgn="base" hangingPunct="0">
              <a:spcBef>
                <a:spcPct val="0"/>
              </a:spcBef>
              <a:spcAft>
                <a:spcPct val="0"/>
              </a:spcAft>
              <a:defRPr sz="3300">
                <a:solidFill>
                  <a:srgbClr val="000000"/>
                </a:solidFill>
                <a:latin typeface="Gill Sans"/>
                <a:ea typeface="ヒラギノ角ゴ ProN W3"/>
                <a:cs typeface="ヒラギノ角ゴ ProN W3"/>
                <a:sym typeface="Gill Sans"/>
              </a:defRPr>
            </a:lvl6pPr>
            <a:lvl7pPr marL="2955855" indent="-222466" eaLnBrk="0" fontAlgn="base" hangingPunct="0">
              <a:spcBef>
                <a:spcPct val="0"/>
              </a:spcBef>
              <a:spcAft>
                <a:spcPct val="0"/>
              </a:spcAft>
              <a:defRPr sz="3300">
                <a:solidFill>
                  <a:srgbClr val="000000"/>
                </a:solidFill>
                <a:latin typeface="Gill Sans"/>
                <a:ea typeface="ヒラギノ角ゴ ProN W3"/>
                <a:cs typeface="ヒラギノ角ゴ ProN W3"/>
                <a:sym typeface="Gill Sans"/>
              </a:defRPr>
            </a:lvl7pPr>
            <a:lvl8pPr marL="3426960" indent="-222466" eaLnBrk="0" fontAlgn="base" hangingPunct="0">
              <a:spcBef>
                <a:spcPct val="0"/>
              </a:spcBef>
              <a:spcAft>
                <a:spcPct val="0"/>
              </a:spcAft>
              <a:defRPr sz="3300">
                <a:solidFill>
                  <a:srgbClr val="000000"/>
                </a:solidFill>
                <a:latin typeface="Gill Sans"/>
                <a:ea typeface="ヒラギノ角ゴ ProN W3"/>
                <a:cs typeface="ヒラギノ角ゴ ProN W3"/>
                <a:sym typeface="Gill Sans"/>
              </a:defRPr>
            </a:lvl8pPr>
            <a:lvl9pPr marL="3898065" indent="-222466" eaLnBrk="0" fontAlgn="base" hangingPunct="0">
              <a:spcBef>
                <a:spcPct val="0"/>
              </a:spcBef>
              <a:spcAft>
                <a:spcPct val="0"/>
              </a:spcAft>
              <a:defRPr sz="3300">
                <a:solidFill>
                  <a:srgbClr val="000000"/>
                </a:solidFill>
                <a:latin typeface="Gill Sans"/>
                <a:ea typeface="ヒラギノ角ゴ ProN W3"/>
                <a:cs typeface="ヒラギノ角ゴ ProN W3"/>
                <a:sym typeface="Gill Sans"/>
              </a:defRPr>
            </a:lvl9pPr>
          </a:lstStyle>
          <a:p>
            <a:fld id="{3EFF3CB1-C877-4814-8F93-4AA2AFA30327}" type="slidenum">
              <a:rPr lang="en-US" altLang="en-US" sz="1200"/>
              <a:pPr/>
              <a:t>18</a:t>
            </a:fld>
            <a:endParaRPr lang="en-US" altLang="en-US" sz="1200"/>
          </a:p>
        </p:txBody>
      </p:sp>
    </p:spTree>
    <p:extLst>
      <p:ext uri="{BB962C8B-B14F-4D97-AF65-F5344CB8AC3E}">
        <p14:creationId xmlns:p14="http://schemas.microsoft.com/office/powerpoint/2010/main" val="28200680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p>
        </p:txBody>
      </p:sp>
      <p:sp>
        <p:nvSpPr>
          <p:cNvPr id="1085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3300">
                <a:solidFill>
                  <a:srgbClr val="000000"/>
                </a:solidFill>
                <a:latin typeface="Gill Sans"/>
                <a:ea typeface="ヒラギノ角ゴ ProN W3"/>
                <a:cs typeface="ヒラギノ角ゴ ProN W3"/>
                <a:sym typeface="Gill Sans"/>
              </a:defRPr>
            </a:lvl1pPr>
            <a:lvl2pPr marL="765545" indent="-294440">
              <a:defRPr sz="3300">
                <a:solidFill>
                  <a:srgbClr val="000000"/>
                </a:solidFill>
                <a:latin typeface="Gill Sans"/>
                <a:ea typeface="ヒラギノ角ゴ ProN W3"/>
                <a:cs typeface="ヒラギノ角ゴ ProN W3"/>
                <a:sym typeface="Gill Sans"/>
              </a:defRPr>
            </a:lvl2pPr>
            <a:lvl3pPr marL="1177762" indent="-235552">
              <a:defRPr sz="3300">
                <a:solidFill>
                  <a:srgbClr val="000000"/>
                </a:solidFill>
                <a:latin typeface="Gill Sans"/>
                <a:ea typeface="ヒラギノ角ゴ ProN W3"/>
                <a:cs typeface="ヒラギノ角ゴ ProN W3"/>
                <a:sym typeface="Gill Sans"/>
              </a:defRPr>
            </a:lvl3pPr>
            <a:lvl4pPr marL="1648866" indent="-235552">
              <a:defRPr sz="3300">
                <a:solidFill>
                  <a:srgbClr val="000000"/>
                </a:solidFill>
                <a:latin typeface="Gill Sans"/>
                <a:ea typeface="ヒラギノ角ゴ ProN W3"/>
                <a:cs typeface="ヒラギノ角ゴ ProN W3"/>
                <a:sym typeface="Gill Sans"/>
              </a:defRPr>
            </a:lvl4pPr>
            <a:lvl5pPr marL="2119971" indent="-235552">
              <a:defRPr sz="3300">
                <a:solidFill>
                  <a:srgbClr val="000000"/>
                </a:solidFill>
                <a:latin typeface="Gill Sans"/>
                <a:ea typeface="ヒラギノ角ゴ ProN W3"/>
                <a:cs typeface="ヒラギノ角ゴ ProN W3"/>
                <a:sym typeface="Gill Sans"/>
              </a:defRPr>
            </a:lvl5pPr>
            <a:lvl6pPr marL="2591077" indent="-235552" eaLnBrk="0" fontAlgn="base" hangingPunct="0">
              <a:spcBef>
                <a:spcPct val="0"/>
              </a:spcBef>
              <a:spcAft>
                <a:spcPct val="0"/>
              </a:spcAft>
              <a:defRPr sz="3300">
                <a:solidFill>
                  <a:srgbClr val="000000"/>
                </a:solidFill>
                <a:latin typeface="Gill Sans"/>
                <a:ea typeface="ヒラギノ角ゴ ProN W3"/>
                <a:cs typeface="ヒラギノ角ゴ ProN W3"/>
                <a:sym typeface="Gill Sans"/>
              </a:defRPr>
            </a:lvl6pPr>
            <a:lvl7pPr marL="3062181" indent="-235552" eaLnBrk="0" fontAlgn="base" hangingPunct="0">
              <a:spcBef>
                <a:spcPct val="0"/>
              </a:spcBef>
              <a:spcAft>
                <a:spcPct val="0"/>
              </a:spcAft>
              <a:defRPr sz="3300">
                <a:solidFill>
                  <a:srgbClr val="000000"/>
                </a:solidFill>
                <a:latin typeface="Gill Sans"/>
                <a:ea typeface="ヒラギノ角ゴ ProN W3"/>
                <a:cs typeface="ヒラギノ角ゴ ProN W3"/>
                <a:sym typeface="Gill Sans"/>
              </a:defRPr>
            </a:lvl7pPr>
            <a:lvl8pPr marL="3533286" indent="-235552" eaLnBrk="0" fontAlgn="base" hangingPunct="0">
              <a:spcBef>
                <a:spcPct val="0"/>
              </a:spcBef>
              <a:spcAft>
                <a:spcPct val="0"/>
              </a:spcAft>
              <a:defRPr sz="3300">
                <a:solidFill>
                  <a:srgbClr val="000000"/>
                </a:solidFill>
                <a:latin typeface="Gill Sans"/>
                <a:ea typeface="ヒラギノ角ゴ ProN W3"/>
                <a:cs typeface="ヒラギノ角ゴ ProN W3"/>
                <a:sym typeface="Gill Sans"/>
              </a:defRPr>
            </a:lvl8pPr>
            <a:lvl9pPr marL="4004390" indent="-235552" eaLnBrk="0" fontAlgn="base" hangingPunct="0">
              <a:spcBef>
                <a:spcPct val="0"/>
              </a:spcBef>
              <a:spcAft>
                <a:spcPct val="0"/>
              </a:spcAft>
              <a:defRPr sz="3300">
                <a:solidFill>
                  <a:srgbClr val="000000"/>
                </a:solidFill>
                <a:latin typeface="Gill Sans"/>
                <a:ea typeface="ヒラギノ角ゴ ProN W3"/>
                <a:cs typeface="ヒラギノ角ゴ ProN W3"/>
                <a:sym typeface="Gill Sans"/>
              </a:defRPr>
            </a:lvl9pPr>
          </a:lstStyle>
          <a:p>
            <a:fld id="{9D24621C-C02C-46AE-9E74-78F1F9090321}" type="slidenum">
              <a:rPr lang="en-US" sz="1200"/>
              <a:pPr/>
              <a:t>20</a:t>
            </a:fld>
            <a:endParaRPr lang="en-US" sz="1200"/>
          </a:p>
        </p:txBody>
      </p:sp>
    </p:spTree>
    <p:extLst>
      <p:ext uri="{BB962C8B-B14F-4D97-AF65-F5344CB8AC3E}">
        <p14:creationId xmlns:p14="http://schemas.microsoft.com/office/powerpoint/2010/main" val="2795094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p>
        </p:txBody>
      </p:sp>
      <p:sp>
        <p:nvSpPr>
          <p:cNvPr id="1003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3300">
                <a:solidFill>
                  <a:srgbClr val="000000"/>
                </a:solidFill>
                <a:latin typeface="Gill Sans"/>
                <a:ea typeface="ヒラギノ角ゴ ProN W3"/>
                <a:cs typeface="ヒラギノ角ゴ ProN W3"/>
                <a:sym typeface="Gill Sans"/>
              </a:defRPr>
            </a:lvl1pPr>
            <a:lvl2pPr marL="765545" indent="-294440">
              <a:defRPr sz="3300">
                <a:solidFill>
                  <a:srgbClr val="000000"/>
                </a:solidFill>
                <a:latin typeface="Gill Sans"/>
                <a:ea typeface="ヒラギノ角ゴ ProN W3"/>
                <a:cs typeface="ヒラギノ角ゴ ProN W3"/>
                <a:sym typeface="Gill Sans"/>
              </a:defRPr>
            </a:lvl2pPr>
            <a:lvl3pPr marL="1177762" indent="-235552">
              <a:defRPr sz="3300">
                <a:solidFill>
                  <a:srgbClr val="000000"/>
                </a:solidFill>
                <a:latin typeface="Gill Sans"/>
                <a:ea typeface="ヒラギノ角ゴ ProN W3"/>
                <a:cs typeface="ヒラギノ角ゴ ProN W3"/>
                <a:sym typeface="Gill Sans"/>
              </a:defRPr>
            </a:lvl3pPr>
            <a:lvl4pPr marL="1648866" indent="-235552">
              <a:defRPr sz="3300">
                <a:solidFill>
                  <a:srgbClr val="000000"/>
                </a:solidFill>
                <a:latin typeface="Gill Sans"/>
                <a:ea typeface="ヒラギノ角ゴ ProN W3"/>
                <a:cs typeface="ヒラギノ角ゴ ProN W3"/>
                <a:sym typeface="Gill Sans"/>
              </a:defRPr>
            </a:lvl4pPr>
            <a:lvl5pPr marL="2119971" indent="-235552">
              <a:defRPr sz="3300">
                <a:solidFill>
                  <a:srgbClr val="000000"/>
                </a:solidFill>
                <a:latin typeface="Gill Sans"/>
                <a:ea typeface="ヒラギノ角ゴ ProN W3"/>
                <a:cs typeface="ヒラギノ角ゴ ProN W3"/>
                <a:sym typeface="Gill Sans"/>
              </a:defRPr>
            </a:lvl5pPr>
            <a:lvl6pPr marL="2591077" indent="-235552" eaLnBrk="0" fontAlgn="base" hangingPunct="0">
              <a:spcBef>
                <a:spcPct val="0"/>
              </a:spcBef>
              <a:spcAft>
                <a:spcPct val="0"/>
              </a:spcAft>
              <a:defRPr sz="3300">
                <a:solidFill>
                  <a:srgbClr val="000000"/>
                </a:solidFill>
                <a:latin typeface="Gill Sans"/>
                <a:ea typeface="ヒラギノ角ゴ ProN W3"/>
                <a:cs typeface="ヒラギノ角ゴ ProN W3"/>
                <a:sym typeface="Gill Sans"/>
              </a:defRPr>
            </a:lvl6pPr>
            <a:lvl7pPr marL="3062181" indent="-235552" eaLnBrk="0" fontAlgn="base" hangingPunct="0">
              <a:spcBef>
                <a:spcPct val="0"/>
              </a:spcBef>
              <a:spcAft>
                <a:spcPct val="0"/>
              </a:spcAft>
              <a:defRPr sz="3300">
                <a:solidFill>
                  <a:srgbClr val="000000"/>
                </a:solidFill>
                <a:latin typeface="Gill Sans"/>
                <a:ea typeface="ヒラギノ角ゴ ProN W3"/>
                <a:cs typeface="ヒラギノ角ゴ ProN W3"/>
                <a:sym typeface="Gill Sans"/>
              </a:defRPr>
            </a:lvl7pPr>
            <a:lvl8pPr marL="3533286" indent="-235552" eaLnBrk="0" fontAlgn="base" hangingPunct="0">
              <a:spcBef>
                <a:spcPct val="0"/>
              </a:spcBef>
              <a:spcAft>
                <a:spcPct val="0"/>
              </a:spcAft>
              <a:defRPr sz="3300">
                <a:solidFill>
                  <a:srgbClr val="000000"/>
                </a:solidFill>
                <a:latin typeface="Gill Sans"/>
                <a:ea typeface="ヒラギノ角ゴ ProN W3"/>
                <a:cs typeface="ヒラギノ角ゴ ProN W3"/>
                <a:sym typeface="Gill Sans"/>
              </a:defRPr>
            </a:lvl8pPr>
            <a:lvl9pPr marL="4004390" indent="-235552" eaLnBrk="0" fontAlgn="base" hangingPunct="0">
              <a:spcBef>
                <a:spcPct val="0"/>
              </a:spcBef>
              <a:spcAft>
                <a:spcPct val="0"/>
              </a:spcAft>
              <a:defRPr sz="3300">
                <a:solidFill>
                  <a:srgbClr val="000000"/>
                </a:solidFill>
                <a:latin typeface="Gill Sans"/>
                <a:ea typeface="ヒラギノ角ゴ ProN W3"/>
                <a:cs typeface="ヒラギノ角ゴ ProN W3"/>
                <a:sym typeface="Gill Sans"/>
              </a:defRPr>
            </a:lvl9pPr>
          </a:lstStyle>
          <a:p>
            <a:fld id="{0F32C179-9F34-4983-825F-6F3E0081CF1F}" type="slidenum">
              <a:rPr lang="en-US" sz="1200"/>
              <a:pPr/>
              <a:t>21</a:t>
            </a:fld>
            <a:endParaRPr lang="en-US" sz="1200"/>
          </a:p>
        </p:txBody>
      </p:sp>
    </p:spTree>
    <p:extLst>
      <p:ext uri="{BB962C8B-B14F-4D97-AF65-F5344CB8AC3E}">
        <p14:creationId xmlns:p14="http://schemas.microsoft.com/office/powerpoint/2010/main" val="14036164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6012"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7AE3DAA-91F2-485E-966D-965CA4860340}" type="slidenum">
              <a:rPr lang="en-US" altLang="en-US" smtClean="0"/>
              <a:pPr>
                <a:defRPr/>
              </a:pPr>
              <a:t>30</a:t>
            </a:fld>
            <a:endParaRPr lang="en-US" altLang="en-US"/>
          </a:p>
        </p:txBody>
      </p:sp>
    </p:spTree>
    <p:extLst>
      <p:ext uri="{BB962C8B-B14F-4D97-AF65-F5344CB8AC3E}">
        <p14:creationId xmlns:p14="http://schemas.microsoft.com/office/powerpoint/2010/main" val="18441290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6012"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7AE3DAA-91F2-485E-966D-965CA4860340}" type="slidenum">
              <a:rPr lang="en-US" altLang="en-US" smtClean="0"/>
              <a:pPr>
                <a:defRPr/>
              </a:pPr>
              <a:t>36</a:t>
            </a:fld>
            <a:endParaRPr lang="en-US" altLang="en-US"/>
          </a:p>
        </p:txBody>
      </p:sp>
    </p:spTree>
    <p:extLst>
      <p:ext uri="{BB962C8B-B14F-4D97-AF65-F5344CB8AC3E}">
        <p14:creationId xmlns:p14="http://schemas.microsoft.com/office/powerpoint/2010/main" val="15807051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607858-5E3F-E368-FB9C-FB35586AC818}"/>
            </a:ext>
          </a:extLst>
        </p:cNvPr>
        <p:cNvGrpSpPr/>
        <p:nvPr/>
      </p:nvGrpSpPr>
      <p:grpSpPr>
        <a:xfrm>
          <a:off x="0" y="0"/>
          <a:ext cx="0" cy="0"/>
          <a:chOff x="0" y="0"/>
          <a:chExt cx="0" cy="0"/>
        </a:xfrm>
      </p:grpSpPr>
      <p:sp>
        <p:nvSpPr>
          <p:cNvPr id="100354" name="Slide Image Placeholder 1">
            <a:extLst>
              <a:ext uri="{FF2B5EF4-FFF2-40B4-BE49-F238E27FC236}">
                <a16:creationId xmlns:a16="http://schemas.microsoft.com/office/drawing/2014/main" id="{3D8CFD29-BB66-CD91-27E6-200C3798DC5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Notes Placeholder 2">
            <a:extLst>
              <a:ext uri="{FF2B5EF4-FFF2-40B4-BE49-F238E27FC236}">
                <a16:creationId xmlns:a16="http://schemas.microsoft.com/office/drawing/2014/main" id="{23F10ADC-97CC-FCA8-1F5F-11EFA4E725E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p>
        </p:txBody>
      </p:sp>
      <p:sp>
        <p:nvSpPr>
          <p:cNvPr id="100356" name="Slide Number Placeholder 3">
            <a:extLst>
              <a:ext uri="{FF2B5EF4-FFF2-40B4-BE49-F238E27FC236}">
                <a16:creationId xmlns:a16="http://schemas.microsoft.com/office/drawing/2014/main" id="{39837FE6-C5D8-FB30-9AF6-6CF73C4AE03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3300">
                <a:solidFill>
                  <a:srgbClr val="000000"/>
                </a:solidFill>
                <a:latin typeface="Gill Sans"/>
                <a:ea typeface="ヒラギノ角ゴ ProN W3"/>
                <a:cs typeface="ヒラギノ角ゴ ProN W3"/>
                <a:sym typeface="Gill Sans"/>
              </a:defRPr>
            </a:lvl1pPr>
            <a:lvl2pPr marL="765545" indent="-294440">
              <a:defRPr sz="3300">
                <a:solidFill>
                  <a:srgbClr val="000000"/>
                </a:solidFill>
                <a:latin typeface="Gill Sans"/>
                <a:ea typeface="ヒラギノ角ゴ ProN W3"/>
                <a:cs typeface="ヒラギノ角ゴ ProN W3"/>
                <a:sym typeface="Gill Sans"/>
              </a:defRPr>
            </a:lvl2pPr>
            <a:lvl3pPr marL="1177762" indent="-235552">
              <a:defRPr sz="3300">
                <a:solidFill>
                  <a:srgbClr val="000000"/>
                </a:solidFill>
                <a:latin typeface="Gill Sans"/>
                <a:ea typeface="ヒラギノ角ゴ ProN W3"/>
                <a:cs typeface="ヒラギノ角ゴ ProN W3"/>
                <a:sym typeface="Gill Sans"/>
              </a:defRPr>
            </a:lvl3pPr>
            <a:lvl4pPr marL="1648866" indent="-235552">
              <a:defRPr sz="3300">
                <a:solidFill>
                  <a:srgbClr val="000000"/>
                </a:solidFill>
                <a:latin typeface="Gill Sans"/>
                <a:ea typeface="ヒラギノ角ゴ ProN W3"/>
                <a:cs typeface="ヒラギノ角ゴ ProN W3"/>
                <a:sym typeface="Gill Sans"/>
              </a:defRPr>
            </a:lvl4pPr>
            <a:lvl5pPr marL="2119971" indent="-235552">
              <a:defRPr sz="3300">
                <a:solidFill>
                  <a:srgbClr val="000000"/>
                </a:solidFill>
                <a:latin typeface="Gill Sans"/>
                <a:ea typeface="ヒラギノ角ゴ ProN W3"/>
                <a:cs typeface="ヒラギノ角ゴ ProN W3"/>
                <a:sym typeface="Gill Sans"/>
              </a:defRPr>
            </a:lvl5pPr>
            <a:lvl6pPr marL="2591077" indent="-235552" eaLnBrk="0" fontAlgn="base" hangingPunct="0">
              <a:spcBef>
                <a:spcPct val="0"/>
              </a:spcBef>
              <a:spcAft>
                <a:spcPct val="0"/>
              </a:spcAft>
              <a:defRPr sz="3300">
                <a:solidFill>
                  <a:srgbClr val="000000"/>
                </a:solidFill>
                <a:latin typeface="Gill Sans"/>
                <a:ea typeface="ヒラギノ角ゴ ProN W3"/>
                <a:cs typeface="ヒラギノ角ゴ ProN W3"/>
                <a:sym typeface="Gill Sans"/>
              </a:defRPr>
            </a:lvl6pPr>
            <a:lvl7pPr marL="3062181" indent="-235552" eaLnBrk="0" fontAlgn="base" hangingPunct="0">
              <a:spcBef>
                <a:spcPct val="0"/>
              </a:spcBef>
              <a:spcAft>
                <a:spcPct val="0"/>
              </a:spcAft>
              <a:defRPr sz="3300">
                <a:solidFill>
                  <a:srgbClr val="000000"/>
                </a:solidFill>
                <a:latin typeface="Gill Sans"/>
                <a:ea typeface="ヒラギノ角ゴ ProN W3"/>
                <a:cs typeface="ヒラギノ角ゴ ProN W3"/>
                <a:sym typeface="Gill Sans"/>
              </a:defRPr>
            </a:lvl7pPr>
            <a:lvl8pPr marL="3533286" indent="-235552" eaLnBrk="0" fontAlgn="base" hangingPunct="0">
              <a:spcBef>
                <a:spcPct val="0"/>
              </a:spcBef>
              <a:spcAft>
                <a:spcPct val="0"/>
              </a:spcAft>
              <a:defRPr sz="3300">
                <a:solidFill>
                  <a:srgbClr val="000000"/>
                </a:solidFill>
                <a:latin typeface="Gill Sans"/>
                <a:ea typeface="ヒラギノ角ゴ ProN W3"/>
                <a:cs typeface="ヒラギノ角ゴ ProN W3"/>
                <a:sym typeface="Gill Sans"/>
              </a:defRPr>
            </a:lvl8pPr>
            <a:lvl9pPr marL="4004390" indent="-235552" eaLnBrk="0" fontAlgn="base" hangingPunct="0">
              <a:spcBef>
                <a:spcPct val="0"/>
              </a:spcBef>
              <a:spcAft>
                <a:spcPct val="0"/>
              </a:spcAft>
              <a:defRPr sz="3300">
                <a:solidFill>
                  <a:srgbClr val="000000"/>
                </a:solidFill>
                <a:latin typeface="Gill Sans"/>
                <a:ea typeface="ヒラギノ角ゴ ProN W3"/>
                <a:cs typeface="ヒラギノ角ゴ ProN W3"/>
                <a:sym typeface="Gill Sans"/>
              </a:defRPr>
            </a:lvl9pPr>
          </a:lstStyle>
          <a:p>
            <a:fld id="{0F32C179-9F34-4983-825F-6F3E0081CF1F}" type="slidenum">
              <a:rPr lang="en-US" sz="1200"/>
              <a:pPr/>
              <a:t>38</a:t>
            </a:fld>
            <a:endParaRPr lang="en-US" sz="1200"/>
          </a:p>
        </p:txBody>
      </p:sp>
    </p:spTree>
    <p:extLst>
      <p:ext uri="{BB962C8B-B14F-4D97-AF65-F5344CB8AC3E}">
        <p14:creationId xmlns:p14="http://schemas.microsoft.com/office/powerpoint/2010/main" val="42672919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F1A2CF-9F09-AD3B-BD69-50829A5EB8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EAB8A3-0450-BD51-2259-F1DF6423FE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60083A-9660-D471-6BDE-A2102B78171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059A6B1-1895-E2B1-803B-6EE96CA1277E}"/>
              </a:ext>
            </a:extLst>
          </p:cNvPr>
          <p:cNvSpPr>
            <a:spLocks noGrp="1"/>
          </p:cNvSpPr>
          <p:nvPr>
            <p:ph type="sldNum" sz="quarter" idx="5"/>
          </p:nvPr>
        </p:nvSpPr>
        <p:spPr/>
        <p:txBody>
          <a:bodyPr/>
          <a:lstStyle/>
          <a:p>
            <a:fld id="{ED64DC7E-EA65-DF4F-81AD-54ABB7DDE8A9}" type="slidenum">
              <a:rPr lang="en-US" smtClean="0"/>
              <a:t>2</a:t>
            </a:fld>
            <a:endParaRPr lang="en-US"/>
          </a:p>
        </p:txBody>
      </p:sp>
    </p:spTree>
    <p:extLst>
      <p:ext uri="{BB962C8B-B14F-4D97-AF65-F5344CB8AC3E}">
        <p14:creationId xmlns:p14="http://schemas.microsoft.com/office/powerpoint/2010/main" val="11834932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487B27-4F27-0272-BE93-DF6C796044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F37DAF-992C-A5A9-7B85-684D932BD3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1DF61A-3A71-1925-7387-0471251B7CB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3D4389D-3528-13D5-055C-A8A036FD3C12}"/>
              </a:ext>
            </a:extLst>
          </p:cNvPr>
          <p:cNvSpPr>
            <a:spLocks noGrp="1"/>
          </p:cNvSpPr>
          <p:nvPr>
            <p:ph type="sldNum" sz="quarter" idx="5"/>
          </p:nvPr>
        </p:nvSpPr>
        <p:spPr/>
        <p:txBody>
          <a:bodyPr/>
          <a:lstStyle/>
          <a:p>
            <a:fld id="{ED64DC7E-EA65-DF4F-81AD-54ABB7DDE8A9}" type="slidenum">
              <a:rPr lang="en-US" smtClean="0"/>
              <a:t>3</a:t>
            </a:fld>
            <a:endParaRPr lang="en-US"/>
          </a:p>
        </p:txBody>
      </p:sp>
    </p:spTree>
    <p:extLst>
      <p:ext uri="{BB962C8B-B14F-4D97-AF65-F5344CB8AC3E}">
        <p14:creationId xmlns:p14="http://schemas.microsoft.com/office/powerpoint/2010/main" val="35708459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7BC0BC-576C-88B8-3A38-0C5DC9EB05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64450C-0762-648A-0BFD-8BC39C885A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BBD614-E7A6-5F68-6A0A-5DC006DDE20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ABD6622-A4E9-E9DB-4943-FCA1121873AD}"/>
              </a:ext>
            </a:extLst>
          </p:cNvPr>
          <p:cNvSpPr>
            <a:spLocks noGrp="1"/>
          </p:cNvSpPr>
          <p:nvPr>
            <p:ph type="sldNum" sz="quarter" idx="5"/>
          </p:nvPr>
        </p:nvSpPr>
        <p:spPr/>
        <p:txBody>
          <a:bodyPr/>
          <a:lstStyle/>
          <a:p>
            <a:fld id="{ED64DC7E-EA65-DF4F-81AD-54ABB7DDE8A9}" type="slidenum">
              <a:rPr lang="en-US" smtClean="0"/>
              <a:t>4</a:t>
            </a:fld>
            <a:endParaRPr lang="en-US"/>
          </a:p>
        </p:txBody>
      </p:sp>
    </p:spTree>
    <p:extLst>
      <p:ext uri="{BB962C8B-B14F-4D97-AF65-F5344CB8AC3E}">
        <p14:creationId xmlns:p14="http://schemas.microsoft.com/office/powerpoint/2010/main" val="18199798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85AC09-7FFF-85D5-4AF9-B5B01B24B0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E8E41D-E022-8D6D-72AF-8AFE5166A6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D957D0-A7F4-0761-F9E4-CFD623DE680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964FA01-5F34-2C77-87BF-EEF4A3520467}"/>
              </a:ext>
            </a:extLst>
          </p:cNvPr>
          <p:cNvSpPr>
            <a:spLocks noGrp="1"/>
          </p:cNvSpPr>
          <p:nvPr>
            <p:ph type="sldNum" sz="quarter" idx="5"/>
          </p:nvPr>
        </p:nvSpPr>
        <p:spPr/>
        <p:txBody>
          <a:bodyPr/>
          <a:lstStyle/>
          <a:p>
            <a:fld id="{ED64DC7E-EA65-DF4F-81AD-54ABB7DDE8A9}" type="slidenum">
              <a:rPr lang="en-US" smtClean="0"/>
              <a:t>5</a:t>
            </a:fld>
            <a:endParaRPr lang="en-US"/>
          </a:p>
        </p:txBody>
      </p:sp>
    </p:spTree>
    <p:extLst>
      <p:ext uri="{BB962C8B-B14F-4D97-AF65-F5344CB8AC3E}">
        <p14:creationId xmlns:p14="http://schemas.microsoft.com/office/powerpoint/2010/main" val="20869912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83CF1C-4D32-CBD9-07D6-0A0938A1E7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26678A-A00F-47B2-2529-91178EDFCD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36CD7A-F192-ED39-A0CB-D221E3D0444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CC05FF0-5838-C0CA-8A03-D30A555696E2}"/>
              </a:ext>
            </a:extLst>
          </p:cNvPr>
          <p:cNvSpPr>
            <a:spLocks noGrp="1"/>
          </p:cNvSpPr>
          <p:nvPr>
            <p:ph type="sldNum" sz="quarter" idx="5"/>
          </p:nvPr>
        </p:nvSpPr>
        <p:spPr/>
        <p:txBody>
          <a:bodyPr/>
          <a:lstStyle/>
          <a:p>
            <a:fld id="{ED64DC7E-EA65-DF4F-81AD-54ABB7DDE8A9}" type="slidenum">
              <a:rPr lang="en-US" smtClean="0"/>
              <a:t>12</a:t>
            </a:fld>
            <a:endParaRPr lang="en-US"/>
          </a:p>
        </p:txBody>
      </p:sp>
    </p:spTree>
    <p:extLst>
      <p:ext uri="{BB962C8B-B14F-4D97-AF65-F5344CB8AC3E}">
        <p14:creationId xmlns:p14="http://schemas.microsoft.com/office/powerpoint/2010/main" val="10744387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64DC7E-EA65-DF4F-81AD-54ABB7DDE8A9}" type="slidenum">
              <a:rPr lang="en-US" smtClean="0"/>
              <a:t>13</a:t>
            </a:fld>
            <a:endParaRPr lang="en-US"/>
          </a:p>
        </p:txBody>
      </p:sp>
    </p:spTree>
    <p:extLst>
      <p:ext uri="{BB962C8B-B14F-4D97-AF65-F5344CB8AC3E}">
        <p14:creationId xmlns:p14="http://schemas.microsoft.com/office/powerpoint/2010/main" val="6046119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p>
        </p:txBody>
      </p:sp>
      <p:sp>
        <p:nvSpPr>
          <p:cNvPr id="1105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3300">
                <a:solidFill>
                  <a:srgbClr val="000000"/>
                </a:solidFill>
                <a:latin typeface="Gill Sans"/>
                <a:ea typeface="ヒラギノ角ゴ ProN W3"/>
                <a:cs typeface="ヒラギノ角ゴ ProN W3"/>
                <a:sym typeface="Gill Sans"/>
              </a:defRPr>
            </a:lvl1pPr>
            <a:lvl2pPr marL="765545" indent="-294440">
              <a:defRPr sz="3300">
                <a:solidFill>
                  <a:srgbClr val="000000"/>
                </a:solidFill>
                <a:latin typeface="Gill Sans"/>
                <a:ea typeface="ヒラギノ角ゴ ProN W3"/>
                <a:cs typeface="ヒラギノ角ゴ ProN W3"/>
                <a:sym typeface="Gill Sans"/>
              </a:defRPr>
            </a:lvl2pPr>
            <a:lvl3pPr marL="1177762" indent="-235552">
              <a:defRPr sz="3300">
                <a:solidFill>
                  <a:srgbClr val="000000"/>
                </a:solidFill>
                <a:latin typeface="Gill Sans"/>
                <a:ea typeface="ヒラギノ角ゴ ProN W3"/>
                <a:cs typeface="ヒラギノ角ゴ ProN W3"/>
                <a:sym typeface="Gill Sans"/>
              </a:defRPr>
            </a:lvl3pPr>
            <a:lvl4pPr marL="1648866" indent="-235552">
              <a:defRPr sz="3300">
                <a:solidFill>
                  <a:srgbClr val="000000"/>
                </a:solidFill>
                <a:latin typeface="Gill Sans"/>
                <a:ea typeface="ヒラギノ角ゴ ProN W3"/>
                <a:cs typeface="ヒラギノ角ゴ ProN W3"/>
                <a:sym typeface="Gill Sans"/>
              </a:defRPr>
            </a:lvl4pPr>
            <a:lvl5pPr marL="2119971" indent="-235552">
              <a:defRPr sz="3300">
                <a:solidFill>
                  <a:srgbClr val="000000"/>
                </a:solidFill>
                <a:latin typeface="Gill Sans"/>
                <a:ea typeface="ヒラギノ角ゴ ProN W3"/>
                <a:cs typeface="ヒラギノ角ゴ ProN W3"/>
                <a:sym typeface="Gill Sans"/>
              </a:defRPr>
            </a:lvl5pPr>
            <a:lvl6pPr marL="2591077" indent="-235552" eaLnBrk="0" fontAlgn="base" hangingPunct="0">
              <a:spcBef>
                <a:spcPct val="0"/>
              </a:spcBef>
              <a:spcAft>
                <a:spcPct val="0"/>
              </a:spcAft>
              <a:defRPr sz="3300">
                <a:solidFill>
                  <a:srgbClr val="000000"/>
                </a:solidFill>
                <a:latin typeface="Gill Sans"/>
                <a:ea typeface="ヒラギノ角ゴ ProN W3"/>
                <a:cs typeface="ヒラギノ角ゴ ProN W3"/>
                <a:sym typeface="Gill Sans"/>
              </a:defRPr>
            </a:lvl6pPr>
            <a:lvl7pPr marL="3062181" indent="-235552" eaLnBrk="0" fontAlgn="base" hangingPunct="0">
              <a:spcBef>
                <a:spcPct val="0"/>
              </a:spcBef>
              <a:spcAft>
                <a:spcPct val="0"/>
              </a:spcAft>
              <a:defRPr sz="3300">
                <a:solidFill>
                  <a:srgbClr val="000000"/>
                </a:solidFill>
                <a:latin typeface="Gill Sans"/>
                <a:ea typeface="ヒラギノ角ゴ ProN W3"/>
                <a:cs typeface="ヒラギノ角ゴ ProN W3"/>
                <a:sym typeface="Gill Sans"/>
              </a:defRPr>
            </a:lvl7pPr>
            <a:lvl8pPr marL="3533286" indent="-235552" eaLnBrk="0" fontAlgn="base" hangingPunct="0">
              <a:spcBef>
                <a:spcPct val="0"/>
              </a:spcBef>
              <a:spcAft>
                <a:spcPct val="0"/>
              </a:spcAft>
              <a:defRPr sz="3300">
                <a:solidFill>
                  <a:srgbClr val="000000"/>
                </a:solidFill>
                <a:latin typeface="Gill Sans"/>
                <a:ea typeface="ヒラギノ角ゴ ProN W3"/>
                <a:cs typeface="ヒラギノ角ゴ ProN W3"/>
                <a:sym typeface="Gill Sans"/>
              </a:defRPr>
            </a:lvl8pPr>
            <a:lvl9pPr marL="4004390" indent="-235552" eaLnBrk="0" fontAlgn="base" hangingPunct="0">
              <a:spcBef>
                <a:spcPct val="0"/>
              </a:spcBef>
              <a:spcAft>
                <a:spcPct val="0"/>
              </a:spcAft>
              <a:defRPr sz="3300">
                <a:solidFill>
                  <a:srgbClr val="000000"/>
                </a:solidFill>
                <a:latin typeface="Gill Sans"/>
                <a:ea typeface="ヒラギノ角ゴ ProN W3"/>
                <a:cs typeface="ヒラギノ角ゴ ProN W3"/>
                <a:sym typeface="Gill Sans"/>
              </a:defRPr>
            </a:lvl9pPr>
          </a:lstStyle>
          <a:p>
            <a:fld id="{ECE32181-24CA-4C28-9427-FA7BDAF4377E}" type="slidenum">
              <a:rPr lang="en-US" sz="1200"/>
              <a:pPr/>
              <a:t>16</a:t>
            </a:fld>
            <a:endParaRPr lang="en-US" sz="1200"/>
          </a:p>
        </p:txBody>
      </p:sp>
    </p:spTree>
    <p:extLst>
      <p:ext uri="{BB962C8B-B14F-4D97-AF65-F5344CB8AC3E}">
        <p14:creationId xmlns:p14="http://schemas.microsoft.com/office/powerpoint/2010/main" val="14684386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lvl="1" indent="-171450" eaLnBrk="0" hangingPunct="0">
              <a:spcBef>
                <a:spcPts val="600"/>
              </a:spcBef>
              <a:spcAft>
                <a:spcPts val="600"/>
              </a:spcAft>
              <a:buFont typeface="Arial" panose="020B0604020202020204" pitchFamily="34" charset="0"/>
              <a:buChar char="•"/>
              <a:defRPr/>
            </a:pPr>
            <a:endParaRPr lang="en-US" sz="1200">
              <a:solidFill>
                <a:schemeClr val="bg2"/>
              </a:solidFill>
            </a:endParaRPr>
          </a:p>
        </p:txBody>
      </p:sp>
      <p:sp>
        <p:nvSpPr>
          <p:cNvPr id="1105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3300">
                <a:solidFill>
                  <a:srgbClr val="000000"/>
                </a:solidFill>
                <a:latin typeface="Gill Sans"/>
                <a:ea typeface="ヒラギノ角ゴ ProN W3"/>
                <a:cs typeface="ヒラギノ角ゴ ProN W3"/>
                <a:sym typeface="Gill Sans"/>
              </a:defRPr>
            </a:lvl1pPr>
            <a:lvl2pPr marL="765545" indent="-294440">
              <a:defRPr sz="3300">
                <a:solidFill>
                  <a:srgbClr val="000000"/>
                </a:solidFill>
                <a:latin typeface="Gill Sans"/>
                <a:ea typeface="ヒラギノ角ゴ ProN W3"/>
                <a:cs typeface="ヒラギノ角ゴ ProN W3"/>
                <a:sym typeface="Gill Sans"/>
              </a:defRPr>
            </a:lvl2pPr>
            <a:lvl3pPr marL="1177762" indent="-235552">
              <a:defRPr sz="3300">
                <a:solidFill>
                  <a:srgbClr val="000000"/>
                </a:solidFill>
                <a:latin typeface="Gill Sans"/>
                <a:ea typeface="ヒラギノ角ゴ ProN W3"/>
                <a:cs typeface="ヒラギノ角ゴ ProN W3"/>
                <a:sym typeface="Gill Sans"/>
              </a:defRPr>
            </a:lvl3pPr>
            <a:lvl4pPr marL="1648866" indent="-235552">
              <a:defRPr sz="3300">
                <a:solidFill>
                  <a:srgbClr val="000000"/>
                </a:solidFill>
                <a:latin typeface="Gill Sans"/>
                <a:ea typeface="ヒラギノ角ゴ ProN W3"/>
                <a:cs typeface="ヒラギノ角ゴ ProN W3"/>
                <a:sym typeface="Gill Sans"/>
              </a:defRPr>
            </a:lvl4pPr>
            <a:lvl5pPr marL="2119971" indent="-235552">
              <a:defRPr sz="3300">
                <a:solidFill>
                  <a:srgbClr val="000000"/>
                </a:solidFill>
                <a:latin typeface="Gill Sans"/>
                <a:ea typeface="ヒラギノ角ゴ ProN W3"/>
                <a:cs typeface="ヒラギノ角ゴ ProN W3"/>
                <a:sym typeface="Gill Sans"/>
              </a:defRPr>
            </a:lvl5pPr>
            <a:lvl6pPr marL="2591077" indent="-235552" eaLnBrk="0" fontAlgn="base" hangingPunct="0">
              <a:spcBef>
                <a:spcPct val="0"/>
              </a:spcBef>
              <a:spcAft>
                <a:spcPct val="0"/>
              </a:spcAft>
              <a:defRPr sz="3300">
                <a:solidFill>
                  <a:srgbClr val="000000"/>
                </a:solidFill>
                <a:latin typeface="Gill Sans"/>
                <a:ea typeface="ヒラギノ角ゴ ProN W3"/>
                <a:cs typeface="ヒラギノ角ゴ ProN W3"/>
                <a:sym typeface="Gill Sans"/>
              </a:defRPr>
            </a:lvl6pPr>
            <a:lvl7pPr marL="3062181" indent="-235552" eaLnBrk="0" fontAlgn="base" hangingPunct="0">
              <a:spcBef>
                <a:spcPct val="0"/>
              </a:spcBef>
              <a:spcAft>
                <a:spcPct val="0"/>
              </a:spcAft>
              <a:defRPr sz="3300">
                <a:solidFill>
                  <a:srgbClr val="000000"/>
                </a:solidFill>
                <a:latin typeface="Gill Sans"/>
                <a:ea typeface="ヒラギノ角ゴ ProN W3"/>
                <a:cs typeface="ヒラギノ角ゴ ProN W3"/>
                <a:sym typeface="Gill Sans"/>
              </a:defRPr>
            </a:lvl7pPr>
            <a:lvl8pPr marL="3533286" indent="-235552" eaLnBrk="0" fontAlgn="base" hangingPunct="0">
              <a:spcBef>
                <a:spcPct val="0"/>
              </a:spcBef>
              <a:spcAft>
                <a:spcPct val="0"/>
              </a:spcAft>
              <a:defRPr sz="3300">
                <a:solidFill>
                  <a:srgbClr val="000000"/>
                </a:solidFill>
                <a:latin typeface="Gill Sans"/>
                <a:ea typeface="ヒラギノ角ゴ ProN W3"/>
                <a:cs typeface="ヒラギノ角ゴ ProN W3"/>
                <a:sym typeface="Gill Sans"/>
              </a:defRPr>
            </a:lvl8pPr>
            <a:lvl9pPr marL="4004390" indent="-235552" eaLnBrk="0" fontAlgn="base" hangingPunct="0">
              <a:spcBef>
                <a:spcPct val="0"/>
              </a:spcBef>
              <a:spcAft>
                <a:spcPct val="0"/>
              </a:spcAft>
              <a:defRPr sz="3300">
                <a:solidFill>
                  <a:srgbClr val="000000"/>
                </a:solidFill>
                <a:latin typeface="Gill Sans"/>
                <a:ea typeface="ヒラギノ角ゴ ProN W3"/>
                <a:cs typeface="ヒラギノ角ゴ ProN W3"/>
                <a:sym typeface="Gill Sans"/>
              </a:defRPr>
            </a:lvl9pPr>
          </a:lstStyle>
          <a:p>
            <a:fld id="{ECE32181-24CA-4C28-9427-FA7BDAF4377E}" type="slidenum">
              <a:rPr lang="en-US" sz="1200"/>
              <a:pPr/>
              <a:t>17</a:t>
            </a:fld>
            <a:endParaRPr lang="en-US" sz="1200"/>
          </a:p>
        </p:txBody>
      </p:sp>
    </p:spTree>
    <p:extLst>
      <p:ext uri="{BB962C8B-B14F-4D97-AF65-F5344CB8AC3E}">
        <p14:creationId xmlns:p14="http://schemas.microsoft.com/office/powerpoint/2010/main" val="10576928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7.emf"/><Relationship Id="rId4" Type="http://schemas.openxmlformats.org/officeDocument/2006/relationships/image" Target="../media/image6.emf"/></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hyperlink" Target="https://support.microsoft.com/en-us/office/video-import-a-chart-f03bf006-3d66-4fad-8adc-9e7919161b05" TargetMode="External"/><Relationship Id="rId7" Type="http://schemas.openxmlformats.org/officeDocument/2006/relationships/image" Target="../media/image12.emf"/><Relationship Id="rId2" Type="http://schemas.openxmlformats.org/officeDocument/2006/relationships/hyperlink" Target="https://support.microsoft.com/en-us/office/insert-and-update-excel-data-in-powerpoint-0690708a-5ce6-41b4-923f-11d57554138d" TargetMode="External"/><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hyperlink" Target="https://support.microsoft.com/en-us/office/everything-you-need-to-know-to-write-effective-alt-text-df98f884-ca3d-456c-807b-1a1fa82f5dc2" TargetMode="External"/><Relationship Id="rId10" Type="http://schemas.openxmlformats.org/officeDocument/2006/relationships/image" Target="../media/image2.png"/><Relationship Id="rId4" Type="http://schemas.openxmlformats.org/officeDocument/2006/relationships/hyperlink" Target="https://support.microsoft.com/en-us/office/use-charts-and-graphs-in-your-presentation-c74616f1-a5b2-4a37-8695-fbcc043bf526" TargetMode="External"/><Relationship Id="rId9" Type="http://schemas.openxmlformats.org/officeDocument/2006/relationships/image" Target="../media/image13.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Navy Cov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61AB738-2B32-1E5F-DC31-B1B1456C4782}"/>
              </a:ext>
              <a:ext uri="{C183D7F6-B498-43B3-948B-1728B52AA6E4}">
                <adec:decorative xmlns:adec="http://schemas.microsoft.com/office/drawing/2017/decorative" val="1"/>
              </a:ext>
            </a:extLst>
          </p:cNvPr>
          <p:cNvSpPr/>
          <p:nvPr userDrawn="1"/>
        </p:nvSpPr>
        <p:spPr>
          <a:xfrm>
            <a:off x="-1" y="0"/>
            <a:ext cx="8005865"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D3F4E4-6875-4E2C-69E9-67E408867F76}"/>
              </a:ext>
            </a:extLst>
          </p:cNvPr>
          <p:cNvSpPr>
            <a:spLocks noGrp="1"/>
          </p:cNvSpPr>
          <p:nvPr>
            <p:ph type="ctrTitle"/>
          </p:nvPr>
        </p:nvSpPr>
        <p:spPr>
          <a:xfrm>
            <a:off x="860809" y="793603"/>
            <a:ext cx="6765890" cy="1793849"/>
          </a:xfrm>
        </p:spPr>
        <p:txBody>
          <a:bodyPr anchor="b"/>
          <a:lstStyle>
            <a:lvl1pPr algn="l">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4DD9F05F-03D8-12EB-CA8F-AE3C59B3A37E}"/>
              </a:ext>
            </a:extLst>
          </p:cNvPr>
          <p:cNvSpPr>
            <a:spLocks noGrp="1"/>
          </p:cNvSpPr>
          <p:nvPr>
            <p:ph type="subTitle" idx="1" hasCustomPrompt="1"/>
          </p:nvPr>
        </p:nvSpPr>
        <p:spPr>
          <a:xfrm>
            <a:off x="860809" y="2933579"/>
            <a:ext cx="6765890" cy="437427"/>
          </a:xfrm>
        </p:spPr>
        <p:txBody>
          <a:bodyPr/>
          <a:lstStyle>
            <a:lvl1pPr marL="0" indent="0" algn="l">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MA Learning Series</a:t>
            </a:r>
          </a:p>
        </p:txBody>
      </p:sp>
      <p:sp>
        <p:nvSpPr>
          <p:cNvPr id="7" name="Text Placeholder 5">
            <a:extLst>
              <a:ext uri="{FF2B5EF4-FFF2-40B4-BE49-F238E27FC236}">
                <a16:creationId xmlns:a16="http://schemas.microsoft.com/office/drawing/2014/main" id="{9238FC08-AA2C-75DF-C504-FFEE832C4F7F}"/>
              </a:ext>
            </a:extLst>
          </p:cNvPr>
          <p:cNvSpPr>
            <a:spLocks noGrp="1"/>
          </p:cNvSpPr>
          <p:nvPr>
            <p:ph type="body" sz="quarter" idx="11" hasCustomPrompt="1"/>
          </p:nvPr>
        </p:nvSpPr>
        <p:spPr>
          <a:xfrm>
            <a:off x="860425" y="4094926"/>
            <a:ext cx="5810250" cy="369708"/>
          </a:xfrm>
        </p:spPr>
        <p:txBody>
          <a:bodyPr>
            <a:normAutofit/>
          </a:bodyPr>
          <a:lstStyle>
            <a:lvl1pPr marL="0" indent="0">
              <a:buNone/>
              <a:defRPr sz="2000">
                <a:solidFill>
                  <a:schemeClr val="bg1"/>
                </a:solidFill>
              </a:defRPr>
            </a:lvl1pPr>
          </a:lstStyle>
          <a:p>
            <a:pPr lvl="0"/>
            <a:r>
              <a:rPr lang="en-US"/>
              <a:t>Presenter Name</a:t>
            </a:r>
          </a:p>
        </p:txBody>
      </p:sp>
      <p:sp>
        <p:nvSpPr>
          <p:cNvPr id="8" name="Text Placeholder 5">
            <a:extLst>
              <a:ext uri="{FF2B5EF4-FFF2-40B4-BE49-F238E27FC236}">
                <a16:creationId xmlns:a16="http://schemas.microsoft.com/office/drawing/2014/main" id="{770A61A1-BA72-E227-1532-DB05BC64777F}"/>
              </a:ext>
            </a:extLst>
          </p:cNvPr>
          <p:cNvSpPr>
            <a:spLocks noGrp="1"/>
          </p:cNvSpPr>
          <p:nvPr>
            <p:ph type="body" sz="quarter" idx="12" hasCustomPrompt="1"/>
          </p:nvPr>
        </p:nvSpPr>
        <p:spPr>
          <a:xfrm>
            <a:off x="860425" y="4688692"/>
            <a:ext cx="5810250" cy="369708"/>
          </a:xfrm>
        </p:spPr>
        <p:txBody>
          <a:bodyPr>
            <a:normAutofit/>
          </a:bodyPr>
          <a:lstStyle>
            <a:lvl1pPr marL="0" indent="0">
              <a:buNone/>
              <a:defRPr sz="2000">
                <a:solidFill>
                  <a:schemeClr val="bg1"/>
                </a:solidFill>
              </a:defRPr>
            </a:lvl1pPr>
          </a:lstStyle>
          <a:p>
            <a:pPr lvl="0"/>
            <a:r>
              <a:rPr lang="en-US"/>
              <a:t>Date</a:t>
            </a:r>
          </a:p>
        </p:txBody>
      </p:sp>
      <p:sp>
        <p:nvSpPr>
          <p:cNvPr id="4" name="Picture Placeholder 11">
            <a:extLst>
              <a:ext uri="{FF2B5EF4-FFF2-40B4-BE49-F238E27FC236}">
                <a16:creationId xmlns:a16="http://schemas.microsoft.com/office/drawing/2014/main" id="{A961780D-6278-0C77-ACA1-CF045A1D1898}"/>
              </a:ext>
            </a:extLst>
          </p:cNvPr>
          <p:cNvSpPr>
            <a:spLocks noGrp="1"/>
          </p:cNvSpPr>
          <p:nvPr>
            <p:ph type="pic" sz="quarter" idx="10"/>
          </p:nvPr>
        </p:nvSpPr>
        <p:spPr>
          <a:xfrm>
            <a:off x="8108950" y="0"/>
            <a:ext cx="4083050" cy="6858000"/>
          </a:xfrm>
        </p:spPr>
        <p:txBody>
          <a:bodyPr/>
          <a:lstStyle/>
          <a:p>
            <a:r>
              <a:rPr lang="en-US"/>
              <a:t>Click icon to add picture</a:t>
            </a:r>
          </a:p>
        </p:txBody>
      </p:sp>
    </p:spTree>
    <p:custDataLst>
      <p:tags r:id="rId1"/>
    </p:custDataLst>
    <p:extLst>
      <p:ext uri="{BB962C8B-B14F-4D97-AF65-F5344CB8AC3E}">
        <p14:creationId xmlns:p14="http://schemas.microsoft.com/office/powerpoint/2010/main" val="10709170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18" name="Title 5">
            <a:extLst>
              <a:ext uri="{FF2B5EF4-FFF2-40B4-BE49-F238E27FC236}">
                <a16:creationId xmlns:a16="http://schemas.microsoft.com/office/drawing/2014/main" id="{8A9F4330-D9E2-7FAF-7571-6E1AEEA10E00}"/>
              </a:ext>
            </a:extLst>
          </p:cNvPr>
          <p:cNvSpPr>
            <a:spLocks noGrp="1"/>
          </p:cNvSpPr>
          <p:nvPr userDrawn="1"/>
        </p:nvSpPr>
        <p:spPr>
          <a:xfrm>
            <a:off x="838200" y="604433"/>
            <a:ext cx="9964119" cy="705173"/>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r>
              <a:rPr lang="en-US" b="1" i="0">
                <a:latin typeface="Franklin Gothic Demi" panose="020B0603020102020204" pitchFamily="34" charset="0"/>
              </a:rPr>
              <a:t>Presentation Guidelines</a:t>
            </a:r>
          </a:p>
        </p:txBody>
      </p:sp>
      <p:sp>
        <p:nvSpPr>
          <p:cNvPr id="17" name="Content Placeholder 6">
            <a:extLst>
              <a:ext uri="{FF2B5EF4-FFF2-40B4-BE49-F238E27FC236}">
                <a16:creationId xmlns:a16="http://schemas.microsoft.com/office/drawing/2014/main" id="{30DC3A1E-C9AF-50F0-6BFC-F86C10D0BE8F}"/>
              </a:ext>
            </a:extLst>
          </p:cNvPr>
          <p:cNvSpPr>
            <a:spLocks noGrp="1"/>
          </p:cNvSpPr>
          <p:nvPr userDrawn="1"/>
        </p:nvSpPr>
        <p:spPr>
          <a:xfrm>
            <a:off x="838200" y="1526906"/>
            <a:ext cx="8600268" cy="4202893"/>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spcAft>
                <a:spcPts val="600"/>
              </a:spcAft>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600"/>
              </a:spcAft>
              <a:buClr>
                <a:schemeClr val="accent1"/>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600"/>
              </a:spcAft>
              <a:buClr>
                <a:schemeClr val="accent1"/>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600"/>
              </a:spcAft>
              <a:buClr>
                <a:schemeClr val="accent1"/>
              </a:buClr>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b="1" i="0">
                <a:solidFill>
                  <a:schemeClr val="accent1"/>
                </a:solidFill>
                <a:latin typeface="Franklin Gothic Book" panose="020B0503020102020204" pitchFamily="34" charset="0"/>
              </a:rPr>
              <a:t>Slide structure:</a:t>
            </a:r>
          </a:p>
          <a:p>
            <a:pPr marL="228600" marR="0" lvl="0" indent="-228600" algn="l" defTabSz="914400" rtl="0" eaLnBrk="1" fontAlgn="auto" latinLnBrk="0" hangingPunct="1">
              <a:lnSpc>
                <a:spcPct val="100000"/>
              </a:lnSpc>
              <a:spcBef>
                <a:spcPts val="1000"/>
              </a:spcBef>
              <a:spcAft>
                <a:spcPts val="600"/>
              </a:spcAft>
              <a:buClr>
                <a:schemeClr val="accent1"/>
              </a:buClr>
              <a:buSzTx/>
              <a:buFont typeface="Arial" panose="020B0604020202020204" pitchFamily="34" charset="0"/>
              <a:buChar char="•"/>
              <a:tabLst/>
              <a:defRPr/>
            </a:pPr>
            <a:r>
              <a:rPr lang="en-US" sz="2800" b="0" i="0">
                <a:latin typeface="Franklin Gothic Book" panose="020B0503020102020204" pitchFamily="34" charset="0"/>
              </a:rPr>
              <a:t>Include slide numbers for easy navigation.</a:t>
            </a:r>
          </a:p>
          <a:p>
            <a:r>
              <a:rPr lang="en-US" sz="2800" b="0" i="0">
                <a:latin typeface="Franklin Gothic Book" panose="020B0503020102020204" pitchFamily="34" charset="0"/>
              </a:rPr>
              <a:t>Use the 5-5-5 Rule:</a:t>
            </a:r>
          </a:p>
          <a:p>
            <a:pPr lvl="1"/>
            <a:r>
              <a:rPr lang="en-US" sz="2800" b="0" i="0">
                <a:solidFill>
                  <a:srgbClr val="000000"/>
                </a:solidFill>
                <a:effectLst/>
                <a:latin typeface="Franklin Gothic Book" panose="020B0503020102020204" pitchFamily="34" charset="0"/>
              </a:rPr>
              <a:t>5 words per line 	</a:t>
            </a:r>
          </a:p>
          <a:p>
            <a:pPr lvl="1"/>
            <a:r>
              <a:rPr lang="en-US" sz="2800" b="0" i="0">
                <a:solidFill>
                  <a:srgbClr val="000000"/>
                </a:solidFill>
                <a:effectLst/>
                <a:latin typeface="Franklin Gothic Book" panose="020B0503020102020204" pitchFamily="34" charset="0"/>
              </a:rPr>
              <a:t>5 lines per slide </a:t>
            </a:r>
          </a:p>
          <a:p>
            <a:pPr lvl="1"/>
            <a:r>
              <a:rPr lang="en-US" sz="2800" b="0" i="0">
                <a:solidFill>
                  <a:srgbClr val="000000"/>
                </a:solidFill>
                <a:effectLst/>
                <a:latin typeface="Franklin Gothic Book" panose="020B0503020102020204" pitchFamily="34" charset="0"/>
              </a:rPr>
              <a:t>5 text-heavy slides in a row </a:t>
            </a:r>
            <a:endParaRPr lang="en-US" sz="2800" b="0" i="0">
              <a:latin typeface="Franklin Gothic Book" panose="020B0503020102020204" pitchFamily="34" charset="0"/>
            </a:endParaRPr>
          </a:p>
        </p:txBody>
      </p:sp>
      <p:sp>
        <p:nvSpPr>
          <p:cNvPr id="7" name="Rectangle 6">
            <a:extLst>
              <a:ext uri="{FF2B5EF4-FFF2-40B4-BE49-F238E27FC236}">
                <a16:creationId xmlns:a16="http://schemas.microsoft.com/office/drawing/2014/main" id="{7D053A74-BEFA-25B1-A547-1CCE78C44B57}"/>
              </a:ext>
              <a:ext uri="{C183D7F6-B498-43B3-948B-1728B52AA6E4}">
                <adec:decorative xmlns:adec="http://schemas.microsoft.com/office/drawing/2017/decorative" val="1"/>
              </a:ext>
            </a:extLst>
          </p:cNvPr>
          <p:cNvSpPr/>
          <p:nvPr userDrawn="1"/>
        </p:nvSpPr>
        <p:spPr>
          <a:xfrm>
            <a:off x="0" y="6146800"/>
            <a:ext cx="12192000" cy="711200"/>
          </a:xfrm>
          <a:prstGeom prst="rect">
            <a:avLst/>
          </a:prstGeom>
          <a:solidFill>
            <a:schemeClr val="accent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941C570B-8C7F-F491-A176-2DFDF8533C9E}"/>
              </a:ext>
              <a:ext uri="{C183D7F6-B498-43B3-948B-1728B52AA6E4}">
                <adec:decorative xmlns:adec="http://schemas.microsoft.com/office/drawing/2017/decorative" val="1"/>
              </a:ext>
            </a:extLst>
          </p:cNvPr>
          <p:cNvSpPr>
            <a:spLocks noGrp="1"/>
          </p:cNvSpPr>
          <p:nvPr>
            <p:ph type="sldNum" sz="quarter" idx="12"/>
          </p:nvPr>
        </p:nvSpPr>
        <p:spPr>
          <a:xfrm>
            <a:off x="8610600" y="6356350"/>
            <a:ext cx="2743200" cy="365125"/>
          </a:xfrm>
        </p:spPr>
        <p:txBody>
          <a:bodyPr/>
          <a:lstStyle>
            <a:lvl1pPr>
              <a:defRPr>
                <a:solidFill>
                  <a:schemeClr val="tx2"/>
                </a:solidFill>
              </a:defRPr>
            </a:lvl1pPr>
          </a:lstStyle>
          <a:p>
            <a:fld id="{D0F3292A-440C-FC4D-A38E-E9E6D4317AF8}" type="slidenum">
              <a:rPr lang="en-US" smtClean="0"/>
              <a:pPr/>
              <a:t>‹#›</a:t>
            </a:fld>
            <a:endParaRPr lang="en-US"/>
          </a:p>
        </p:txBody>
      </p:sp>
      <p:pic>
        <p:nvPicPr>
          <p:cNvPr id="9" name="Picture 8">
            <a:extLst>
              <a:ext uri="{FF2B5EF4-FFF2-40B4-BE49-F238E27FC236}">
                <a16:creationId xmlns:a16="http://schemas.microsoft.com/office/drawing/2014/main" id="{44218340-347E-24B1-2CC6-832520AF06A9}"/>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49519" y="6283085"/>
            <a:ext cx="1580732" cy="438390"/>
          </a:xfrm>
          <a:prstGeom prst="rect">
            <a:avLst/>
          </a:prstGeom>
        </p:spPr>
      </p:pic>
    </p:spTree>
    <p:extLst>
      <p:ext uri="{BB962C8B-B14F-4D97-AF65-F5344CB8AC3E}">
        <p14:creationId xmlns:p14="http://schemas.microsoft.com/office/powerpoint/2010/main" val="5647227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8" name="Title 5">
            <a:extLst>
              <a:ext uri="{FF2B5EF4-FFF2-40B4-BE49-F238E27FC236}">
                <a16:creationId xmlns:a16="http://schemas.microsoft.com/office/drawing/2014/main" id="{8A9F4330-D9E2-7FAF-7571-6E1AEEA10E00}"/>
              </a:ext>
            </a:extLst>
          </p:cNvPr>
          <p:cNvSpPr>
            <a:spLocks noGrp="1"/>
          </p:cNvSpPr>
          <p:nvPr userDrawn="1"/>
        </p:nvSpPr>
        <p:spPr>
          <a:xfrm>
            <a:off x="838200" y="604433"/>
            <a:ext cx="9964119" cy="705173"/>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r>
              <a:rPr lang="en-US" b="1" i="0">
                <a:latin typeface="Franklin Gothic Demi" panose="020B0603020102020204" pitchFamily="34" charset="0"/>
              </a:rPr>
              <a:t>Presentation Guidelines</a:t>
            </a:r>
          </a:p>
        </p:txBody>
      </p:sp>
      <p:sp>
        <p:nvSpPr>
          <p:cNvPr id="19" name="Content Placeholder 6">
            <a:extLst>
              <a:ext uri="{FF2B5EF4-FFF2-40B4-BE49-F238E27FC236}">
                <a16:creationId xmlns:a16="http://schemas.microsoft.com/office/drawing/2014/main" id="{30DC3A1E-C9AF-50F0-6BFC-F86C10D0BE8F}"/>
              </a:ext>
            </a:extLst>
          </p:cNvPr>
          <p:cNvSpPr>
            <a:spLocks noGrp="1"/>
          </p:cNvSpPr>
          <p:nvPr userDrawn="1"/>
        </p:nvSpPr>
        <p:spPr>
          <a:xfrm>
            <a:off x="838201" y="1526906"/>
            <a:ext cx="7162799" cy="4202893"/>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spcAft>
                <a:spcPts val="600"/>
              </a:spcAft>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600"/>
              </a:spcAft>
              <a:buClr>
                <a:schemeClr val="accent1"/>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600"/>
              </a:spcAft>
              <a:buClr>
                <a:schemeClr val="accent1"/>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600"/>
              </a:spcAft>
              <a:buClr>
                <a:schemeClr val="accent1"/>
              </a:buClr>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solidFill>
                  <a:schemeClr val="accent1"/>
                </a:solidFill>
                <a:latin typeface="Franklin Gothic Book" panose="020B0503020102020204" pitchFamily="34" charset="0"/>
              </a:rPr>
              <a:t>Layout and design:</a:t>
            </a:r>
          </a:p>
          <a:p>
            <a:r>
              <a:rPr lang="en-US">
                <a:latin typeface="Franklin Gothic Book" panose="020B0503020102020204" pitchFamily="34" charset="0"/>
              </a:rPr>
              <a:t>Give content room to breathe by leaving ample space around text and visuals.</a:t>
            </a:r>
          </a:p>
          <a:p>
            <a:r>
              <a:rPr lang="en-US">
                <a:latin typeface="Franklin Gothic Book" panose="020B0503020102020204" pitchFamily="34" charset="0"/>
              </a:rPr>
              <a:t>Maintain consistent margins on all slides </a:t>
            </a:r>
            <a:br>
              <a:rPr lang="en-US">
                <a:latin typeface="Franklin Gothic Book" panose="020B0503020102020204" pitchFamily="34" charset="0"/>
              </a:rPr>
            </a:br>
            <a:r>
              <a:rPr lang="en-US">
                <a:latin typeface="Franklin Gothic Book" panose="020B0503020102020204" pitchFamily="34" charset="0"/>
              </a:rPr>
              <a:t>to create a uniform appearance. </a:t>
            </a:r>
          </a:p>
          <a:p>
            <a:r>
              <a:rPr lang="en-US">
                <a:latin typeface="Franklin Gothic Book" panose="020B0503020102020204" pitchFamily="34" charset="0"/>
              </a:rPr>
              <a:t>Use bullet points instead of long paragraphs.</a:t>
            </a:r>
          </a:p>
          <a:p>
            <a:pPr marL="228600" marR="0" lvl="0" indent="-228600" algn="l" defTabSz="914400" rtl="0" eaLnBrk="1" fontAlgn="auto" latinLnBrk="0" hangingPunct="1">
              <a:lnSpc>
                <a:spcPct val="100000"/>
              </a:lnSpc>
              <a:spcBef>
                <a:spcPts val="1000"/>
              </a:spcBef>
              <a:spcAft>
                <a:spcPts val="600"/>
              </a:spcAft>
              <a:buClr>
                <a:schemeClr val="accent1"/>
              </a:buClr>
              <a:buSzTx/>
              <a:buFont typeface="Arial" panose="020B0604020202020204" pitchFamily="34" charset="0"/>
              <a:buChar char="•"/>
              <a:tabLst/>
              <a:defRPr/>
            </a:pPr>
            <a:r>
              <a:rPr lang="en-US" sz="2800" b="0" i="0">
                <a:latin typeface="Franklin Gothic Book" panose="020B0503020102020204" pitchFamily="34" charset="0"/>
              </a:rPr>
              <a:t>Decrease line length for better readability.</a:t>
            </a:r>
          </a:p>
          <a:p>
            <a:endParaRPr lang="en-US">
              <a:latin typeface="Franklin Gothic Book" panose="020B0503020102020204" pitchFamily="34" charset="0"/>
            </a:endParaRPr>
          </a:p>
        </p:txBody>
      </p:sp>
      <p:grpSp>
        <p:nvGrpSpPr>
          <p:cNvPr id="5" name="Group 4">
            <a:extLst>
              <a:ext uri="{FF2B5EF4-FFF2-40B4-BE49-F238E27FC236}">
                <a16:creationId xmlns:a16="http://schemas.microsoft.com/office/drawing/2014/main" id="{E0132DF4-BF48-3AE5-CF62-95EADA046B9A}"/>
              </a:ext>
            </a:extLst>
          </p:cNvPr>
          <p:cNvGrpSpPr/>
          <p:nvPr userDrawn="1"/>
        </p:nvGrpSpPr>
        <p:grpSpPr>
          <a:xfrm>
            <a:off x="7934040" y="1380329"/>
            <a:ext cx="3475177" cy="2004120"/>
            <a:chOff x="7934040" y="1380329"/>
            <a:chExt cx="3475177" cy="2004120"/>
          </a:xfrm>
        </p:grpSpPr>
        <p:sp>
          <p:nvSpPr>
            <p:cNvPr id="2" name="Rectangle 1">
              <a:extLst>
                <a:ext uri="{FF2B5EF4-FFF2-40B4-BE49-F238E27FC236}">
                  <a16:creationId xmlns:a16="http://schemas.microsoft.com/office/drawing/2014/main" id="{43981CDC-8930-5510-6B5E-8EA70C181D3E}"/>
                </a:ext>
              </a:extLst>
            </p:cNvPr>
            <p:cNvSpPr/>
            <p:nvPr userDrawn="1"/>
          </p:nvSpPr>
          <p:spPr>
            <a:xfrm>
              <a:off x="8138229" y="1526906"/>
              <a:ext cx="3270988" cy="1857543"/>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3CC95CD-5C7A-8C73-88AB-D9AAB2BE7819}"/>
                </a:ext>
              </a:extLst>
            </p:cNvPr>
            <p:cNvSpPr txBox="1"/>
            <p:nvPr userDrawn="1"/>
          </p:nvSpPr>
          <p:spPr>
            <a:xfrm>
              <a:off x="8138229" y="1591131"/>
              <a:ext cx="3097726" cy="707886"/>
            </a:xfrm>
            <a:prstGeom prst="rect">
              <a:avLst/>
            </a:prstGeom>
            <a:noFill/>
          </p:spPr>
          <p:txBody>
            <a:bodyPr wrap="square" rtlCol="0">
              <a:spAutoFit/>
            </a:bodyPr>
            <a:lstStyle/>
            <a:p>
              <a:r>
                <a:rPr lang="en-US" sz="2000">
                  <a:latin typeface="Franklin Gothic Book" panose="020B0503020102020204" pitchFamily="34" charset="0"/>
                </a:rPr>
                <a:t>The Importance of White Space</a:t>
              </a:r>
            </a:p>
          </p:txBody>
        </p:sp>
        <p:pic>
          <p:nvPicPr>
            <p:cNvPr id="13" name="Picture 12">
              <a:extLst>
                <a:ext uri="{FF2B5EF4-FFF2-40B4-BE49-F238E27FC236}">
                  <a16:creationId xmlns:a16="http://schemas.microsoft.com/office/drawing/2014/main" id="{C699E0FA-3865-7EFB-34AC-867E64000FBB}"/>
                </a:ext>
              </a:extLst>
            </p:cNvPr>
            <p:cNvPicPr>
              <a:picLocks noChangeAspect="1"/>
            </p:cNvPicPr>
            <p:nvPr userDrawn="1"/>
          </p:nvPicPr>
          <p:blipFill>
            <a:blip r:embed="rId2"/>
            <a:stretch>
              <a:fillRect/>
            </a:stretch>
          </p:blipFill>
          <p:spPr>
            <a:xfrm>
              <a:off x="7934040" y="1380329"/>
              <a:ext cx="353868" cy="353868"/>
            </a:xfrm>
            <a:prstGeom prst="rect">
              <a:avLst/>
            </a:prstGeom>
          </p:spPr>
        </p:pic>
        <p:pic>
          <p:nvPicPr>
            <p:cNvPr id="17" name="Picture 16">
              <a:extLst>
                <a:ext uri="{FF2B5EF4-FFF2-40B4-BE49-F238E27FC236}">
                  <a16:creationId xmlns:a16="http://schemas.microsoft.com/office/drawing/2014/main" id="{F7EC8638-FF59-0D0E-9FD9-6F33DAE8756D}"/>
                </a:ext>
              </a:extLst>
            </p:cNvPr>
            <p:cNvPicPr>
              <a:picLocks noChangeAspect="1"/>
            </p:cNvPicPr>
            <p:nvPr userDrawn="1"/>
          </p:nvPicPr>
          <p:blipFill>
            <a:blip r:embed="rId3"/>
            <a:stretch>
              <a:fillRect/>
            </a:stretch>
          </p:blipFill>
          <p:spPr>
            <a:xfrm>
              <a:off x="8256073" y="2386171"/>
              <a:ext cx="3097726" cy="660400"/>
            </a:xfrm>
            <a:prstGeom prst="rect">
              <a:avLst/>
            </a:prstGeom>
          </p:spPr>
        </p:pic>
      </p:grpSp>
      <p:grpSp>
        <p:nvGrpSpPr>
          <p:cNvPr id="10" name="Group 9">
            <a:extLst>
              <a:ext uri="{FF2B5EF4-FFF2-40B4-BE49-F238E27FC236}">
                <a16:creationId xmlns:a16="http://schemas.microsoft.com/office/drawing/2014/main" id="{FDEDB061-DDF7-BB4B-4B49-3FFFFDB0B92B}"/>
              </a:ext>
            </a:extLst>
          </p:cNvPr>
          <p:cNvGrpSpPr/>
          <p:nvPr userDrawn="1"/>
        </p:nvGrpSpPr>
        <p:grpSpPr>
          <a:xfrm>
            <a:off x="7934040" y="3533968"/>
            <a:ext cx="3475177" cy="1984081"/>
            <a:chOff x="7934040" y="3533968"/>
            <a:chExt cx="3475177" cy="1984081"/>
          </a:xfrm>
        </p:grpSpPr>
        <p:sp>
          <p:nvSpPr>
            <p:cNvPr id="3" name="Rectangle 2">
              <a:extLst>
                <a:ext uri="{FF2B5EF4-FFF2-40B4-BE49-F238E27FC236}">
                  <a16:creationId xmlns:a16="http://schemas.microsoft.com/office/drawing/2014/main" id="{A56FD866-4A65-1518-4F92-344739A03281}"/>
                </a:ext>
              </a:extLst>
            </p:cNvPr>
            <p:cNvSpPr/>
            <p:nvPr userDrawn="1"/>
          </p:nvSpPr>
          <p:spPr>
            <a:xfrm>
              <a:off x="8138229" y="3660506"/>
              <a:ext cx="3270988" cy="1857543"/>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2098A76-F727-2985-C815-F25B2B87FFE9}"/>
                </a:ext>
              </a:extLst>
            </p:cNvPr>
            <p:cNvSpPr txBox="1"/>
            <p:nvPr userDrawn="1"/>
          </p:nvSpPr>
          <p:spPr>
            <a:xfrm>
              <a:off x="8271164" y="3804788"/>
              <a:ext cx="2161309" cy="584775"/>
            </a:xfrm>
            <a:prstGeom prst="rect">
              <a:avLst/>
            </a:prstGeom>
            <a:noFill/>
          </p:spPr>
          <p:txBody>
            <a:bodyPr wrap="square" rtlCol="0">
              <a:spAutoFit/>
            </a:bodyPr>
            <a:lstStyle/>
            <a:p>
              <a:r>
                <a:rPr lang="en-US" sz="1600">
                  <a:latin typeface="Franklin Gothic Book" panose="020B0503020102020204" pitchFamily="34" charset="0"/>
                </a:rPr>
                <a:t>The Importance of White Space</a:t>
              </a:r>
            </a:p>
          </p:txBody>
        </p:sp>
        <p:pic>
          <p:nvPicPr>
            <p:cNvPr id="12" name="Picture 11">
              <a:extLst>
                <a:ext uri="{FF2B5EF4-FFF2-40B4-BE49-F238E27FC236}">
                  <a16:creationId xmlns:a16="http://schemas.microsoft.com/office/drawing/2014/main" id="{669FBC96-820D-957B-D0A1-1483247B10C6}"/>
                </a:ext>
              </a:extLst>
            </p:cNvPr>
            <p:cNvPicPr>
              <a:picLocks noChangeAspect="1"/>
            </p:cNvPicPr>
            <p:nvPr userDrawn="1"/>
          </p:nvPicPr>
          <p:blipFill>
            <a:blip r:embed="rId4"/>
            <a:stretch>
              <a:fillRect/>
            </a:stretch>
          </p:blipFill>
          <p:spPr>
            <a:xfrm>
              <a:off x="7934040" y="3533968"/>
              <a:ext cx="399790" cy="353868"/>
            </a:xfrm>
            <a:prstGeom prst="rect">
              <a:avLst/>
            </a:prstGeom>
          </p:spPr>
        </p:pic>
        <p:pic>
          <p:nvPicPr>
            <p:cNvPr id="20" name="Picture 19">
              <a:extLst>
                <a:ext uri="{FF2B5EF4-FFF2-40B4-BE49-F238E27FC236}">
                  <a16:creationId xmlns:a16="http://schemas.microsoft.com/office/drawing/2014/main" id="{A8BC4FF2-3F94-7E44-D876-4F1C174482F8}"/>
                </a:ext>
              </a:extLst>
            </p:cNvPr>
            <p:cNvPicPr>
              <a:picLocks noChangeAspect="1"/>
            </p:cNvPicPr>
            <p:nvPr userDrawn="1"/>
          </p:nvPicPr>
          <p:blipFill>
            <a:blip r:embed="rId5"/>
            <a:stretch>
              <a:fillRect/>
            </a:stretch>
          </p:blipFill>
          <p:spPr>
            <a:xfrm>
              <a:off x="8394369" y="4438492"/>
              <a:ext cx="2336800" cy="838200"/>
            </a:xfrm>
            <a:prstGeom prst="rect">
              <a:avLst/>
            </a:prstGeom>
          </p:spPr>
        </p:pic>
      </p:grpSp>
      <p:sp>
        <p:nvSpPr>
          <p:cNvPr id="7" name="Rectangle 6">
            <a:extLst>
              <a:ext uri="{FF2B5EF4-FFF2-40B4-BE49-F238E27FC236}">
                <a16:creationId xmlns:a16="http://schemas.microsoft.com/office/drawing/2014/main" id="{7D053A74-BEFA-25B1-A547-1CCE78C44B57}"/>
              </a:ext>
              <a:ext uri="{C183D7F6-B498-43B3-948B-1728B52AA6E4}">
                <adec:decorative xmlns:adec="http://schemas.microsoft.com/office/drawing/2017/decorative" val="1"/>
              </a:ext>
            </a:extLst>
          </p:cNvPr>
          <p:cNvSpPr/>
          <p:nvPr userDrawn="1"/>
        </p:nvSpPr>
        <p:spPr>
          <a:xfrm>
            <a:off x="0" y="6146800"/>
            <a:ext cx="12192000" cy="711200"/>
          </a:xfrm>
          <a:prstGeom prst="rect">
            <a:avLst/>
          </a:prstGeom>
          <a:solidFill>
            <a:schemeClr val="accent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941C570B-8C7F-F491-A176-2DFDF8533C9E}"/>
              </a:ext>
              <a:ext uri="{C183D7F6-B498-43B3-948B-1728B52AA6E4}">
                <adec:decorative xmlns:adec="http://schemas.microsoft.com/office/drawing/2017/decorative" val="1"/>
              </a:ext>
            </a:extLst>
          </p:cNvPr>
          <p:cNvSpPr>
            <a:spLocks noGrp="1"/>
          </p:cNvSpPr>
          <p:nvPr>
            <p:ph type="sldNum" sz="quarter" idx="12"/>
          </p:nvPr>
        </p:nvSpPr>
        <p:spPr>
          <a:xfrm>
            <a:off x="8610600" y="6356350"/>
            <a:ext cx="2743200" cy="365125"/>
          </a:xfrm>
        </p:spPr>
        <p:txBody>
          <a:bodyPr/>
          <a:lstStyle>
            <a:lvl1pPr>
              <a:defRPr>
                <a:solidFill>
                  <a:schemeClr val="tx2"/>
                </a:solidFill>
              </a:defRPr>
            </a:lvl1pPr>
          </a:lstStyle>
          <a:p>
            <a:fld id="{D0F3292A-440C-FC4D-A38E-E9E6D4317AF8}" type="slidenum">
              <a:rPr lang="en-US" smtClean="0"/>
              <a:pPr/>
              <a:t>‹#›</a:t>
            </a:fld>
            <a:endParaRPr lang="en-US"/>
          </a:p>
        </p:txBody>
      </p:sp>
      <p:pic>
        <p:nvPicPr>
          <p:cNvPr id="9" name="Picture 8">
            <a:extLst>
              <a:ext uri="{FF2B5EF4-FFF2-40B4-BE49-F238E27FC236}">
                <a16:creationId xmlns:a16="http://schemas.microsoft.com/office/drawing/2014/main" id="{44218340-347E-24B1-2CC6-832520AF06A9}"/>
              </a:ext>
              <a:ext uri="{C183D7F6-B498-43B3-948B-1728B52AA6E4}">
                <adec:decorative xmlns:adec="http://schemas.microsoft.com/office/drawing/2017/decorative" val="1"/>
              </a:ext>
            </a:extLst>
          </p:cNvPr>
          <p:cNvPicPr>
            <a:picLocks noChangeAspect="1"/>
          </p:cNvPicPr>
          <p:nvPr userDrawn="1"/>
        </p:nvPicPr>
        <p:blipFill>
          <a:blip r:embed="rId6"/>
          <a:stretch>
            <a:fillRect/>
          </a:stretch>
        </p:blipFill>
        <p:spPr>
          <a:xfrm>
            <a:off x="549519" y="6283085"/>
            <a:ext cx="1580732" cy="438390"/>
          </a:xfrm>
          <a:prstGeom prst="rect">
            <a:avLst/>
          </a:prstGeom>
        </p:spPr>
      </p:pic>
    </p:spTree>
    <p:extLst>
      <p:ext uri="{BB962C8B-B14F-4D97-AF65-F5344CB8AC3E}">
        <p14:creationId xmlns:p14="http://schemas.microsoft.com/office/powerpoint/2010/main" val="29326571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18" name="Title 5">
            <a:extLst>
              <a:ext uri="{FF2B5EF4-FFF2-40B4-BE49-F238E27FC236}">
                <a16:creationId xmlns:a16="http://schemas.microsoft.com/office/drawing/2014/main" id="{8A9F4330-D9E2-7FAF-7571-6E1AEEA10E00}"/>
              </a:ext>
            </a:extLst>
          </p:cNvPr>
          <p:cNvSpPr>
            <a:spLocks noGrp="1"/>
          </p:cNvSpPr>
          <p:nvPr userDrawn="1"/>
        </p:nvSpPr>
        <p:spPr>
          <a:xfrm>
            <a:off x="838200" y="604433"/>
            <a:ext cx="9964119" cy="705173"/>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r>
              <a:rPr lang="en-US" b="1" i="0">
                <a:latin typeface="Franklin Gothic Demi" panose="020B0603020102020204" pitchFamily="34" charset="0"/>
              </a:rPr>
              <a:t>Presentation Guidelines</a:t>
            </a:r>
          </a:p>
        </p:txBody>
      </p:sp>
      <p:sp>
        <p:nvSpPr>
          <p:cNvPr id="2" name="Content Placeholder 6">
            <a:extLst>
              <a:ext uri="{FF2B5EF4-FFF2-40B4-BE49-F238E27FC236}">
                <a16:creationId xmlns:a16="http://schemas.microsoft.com/office/drawing/2014/main" id="{30DC3A1E-C9AF-50F0-6BFC-F86C10D0BE8F}"/>
              </a:ext>
            </a:extLst>
          </p:cNvPr>
          <p:cNvSpPr>
            <a:spLocks noGrp="1"/>
          </p:cNvSpPr>
          <p:nvPr userDrawn="1"/>
        </p:nvSpPr>
        <p:spPr>
          <a:xfrm>
            <a:off x="838201" y="1511406"/>
            <a:ext cx="5650798" cy="3967803"/>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spcAft>
                <a:spcPts val="600"/>
              </a:spcAft>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600"/>
              </a:spcAft>
              <a:buClr>
                <a:schemeClr val="accent1"/>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600"/>
              </a:spcAft>
              <a:buClr>
                <a:schemeClr val="accent1"/>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600"/>
              </a:spcAft>
              <a:buClr>
                <a:schemeClr val="accent1"/>
              </a:buClr>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b="1" i="0">
                <a:solidFill>
                  <a:schemeClr val="accent1"/>
                </a:solidFill>
                <a:latin typeface="Franklin Gothic Book" panose="020B0503020102020204" pitchFamily="34" charset="0"/>
              </a:rPr>
              <a:t>Add alt text for accessibility:</a:t>
            </a:r>
          </a:p>
          <a:p>
            <a:r>
              <a:rPr lang="en-US" sz="2800" b="0" i="0">
                <a:latin typeface="Franklin Gothic Book" panose="020B0503020102020204" pitchFamily="34" charset="0"/>
              </a:rPr>
              <a:t>Add descriptive alt text </a:t>
            </a:r>
            <a:br>
              <a:rPr lang="en-US" sz="2800" b="0" i="0">
                <a:latin typeface="Franklin Gothic Book" panose="020B0503020102020204" pitchFamily="34" charset="0"/>
              </a:rPr>
            </a:br>
            <a:r>
              <a:rPr lang="en-US" sz="2800" b="0" i="0">
                <a:latin typeface="Franklin Gothic Book" panose="020B0503020102020204" pitchFamily="34" charset="0"/>
              </a:rPr>
              <a:t>to images for screen reader users.</a:t>
            </a:r>
          </a:p>
          <a:p>
            <a:pPr marL="685800" marR="0" lvl="1" indent="-228600" algn="l" defTabSz="914400" rtl="0" eaLnBrk="1" fontAlgn="auto" latinLnBrk="0" hangingPunct="1">
              <a:lnSpc>
                <a:spcPct val="100000"/>
              </a:lnSpc>
              <a:spcBef>
                <a:spcPts val="1000"/>
              </a:spcBef>
              <a:spcAft>
                <a:spcPts val="600"/>
              </a:spcAft>
              <a:buClr>
                <a:schemeClr val="accent1"/>
              </a:buClr>
              <a:buSzTx/>
              <a:buFont typeface="Courier New" panose="02070309020205020404" pitchFamily="49" charset="0"/>
              <a:buChar char="o"/>
              <a:tabLst/>
              <a:defRPr/>
            </a:pPr>
            <a:r>
              <a:rPr lang="en-US" sz="2800" b="0" i="0">
                <a:latin typeface="Franklin Gothic Book" panose="020B0503020102020204" pitchFamily="34" charset="0"/>
              </a:rPr>
              <a:t>To add alt text, right click </a:t>
            </a:r>
            <a:br>
              <a:rPr lang="en-US" sz="2800" b="0" i="0">
                <a:latin typeface="Franklin Gothic Book" panose="020B0503020102020204" pitchFamily="34" charset="0"/>
              </a:rPr>
            </a:br>
            <a:r>
              <a:rPr lang="en-US" sz="2800" b="0" i="0">
                <a:latin typeface="Franklin Gothic Book" panose="020B0503020102020204" pitchFamily="34" charset="0"/>
              </a:rPr>
              <a:t>the image and select </a:t>
            </a:r>
            <a:br>
              <a:rPr lang="en-US" sz="2800" b="0" i="0">
                <a:latin typeface="Franklin Gothic Book" panose="020B0503020102020204" pitchFamily="34" charset="0"/>
              </a:rPr>
            </a:br>
            <a:r>
              <a:rPr lang="en-US" sz="2800" b="0" i="0">
                <a:latin typeface="Franklin Gothic Book" panose="020B0503020102020204" pitchFamily="34" charset="0"/>
              </a:rPr>
              <a:t>“View Alt Text.”</a:t>
            </a:r>
          </a:p>
          <a:p>
            <a:endParaRPr lang="en-US" sz="2800" b="0" i="0">
              <a:latin typeface="Franklin Gothic Book" panose="020B0503020102020204" pitchFamily="34" charset="0"/>
            </a:endParaRPr>
          </a:p>
        </p:txBody>
      </p:sp>
      <p:pic>
        <p:nvPicPr>
          <p:cNvPr id="14" name="Picture 13" descr="A person in a wheelchair holding a basketball&#10;&#10;Description automatically generated">
            <a:extLst>
              <a:ext uri="{FF2B5EF4-FFF2-40B4-BE49-F238E27FC236}">
                <a16:creationId xmlns:a16="http://schemas.microsoft.com/office/drawing/2014/main" id="{12E6A3D3-FF4A-9DAB-0D84-4CE7EAAE2637}"/>
              </a:ext>
            </a:extLst>
          </p:cNvPr>
          <p:cNvPicPr>
            <a:picLocks noChangeAspect="1"/>
          </p:cNvPicPr>
          <p:nvPr userDrawn="1"/>
        </p:nvPicPr>
        <p:blipFill>
          <a:blip r:embed="rId2"/>
          <a:stretch>
            <a:fillRect/>
          </a:stretch>
        </p:blipFill>
        <p:spPr>
          <a:xfrm>
            <a:off x="6487317" y="1327800"/>
            <a:ext cx="3493201" cy="2720739"/>
          </a:xfrm>
          <a:prstGeom prst="rect">
            <a:avLst/>
          </a:prstGeom>
        </p:spPr>
      </p:pic>
      <p:pic>
        <p:nvPicPr>
          <p:cNvPr id="13" name="Picture 12">
            <a:extLst>
              <a:ext uri="{FF2B5EF4-FFF2-40B4-BE49-F238E27FC236}">
                <a16:creationId xmlns:a16="http://schemas.microsoft.com/office/drawing/2014/main" id="{1EA263E4-AC43-EA21-0A46-C44EAF24B3BE}"/>
              </a:ext>
            </a:extLst>
          </p:cNvPr>
          <p:cNvPicPr>
            <a:picLocks noChangeAspect="1"/>
          </p:cNvPicPr>
          <p:nvPr userDrawn="1"/>
        </p:nvPicPr>
        <p:blipFill>
          <a:blip r:embed="rId3"/>
          <a:stretch>
            <a:fillRect/>
          </a:stretch>
        </p:blipFill>
        <p:spPr>
          <a:xfrm>
            <a:off x="9581598" y="1511406"/>
            <a:ext cx="2115984" cy="4271893"/>
          </a:xfrm>
          <a:prstGeom prst="rect">
            <a:avLst/>
          </a:prstGeom>
        </p:spPr>
      </p:pic>
      <p:sp>
        <p:nvSpPr>
          <p:cNvPr id="7" name="Rectangle 6">
            <a:extLst>
              <a:ext uri="{FF2B5EF4-FFF2-40B4-BE49-F238E27FC236}">
                <a16:creationId xmlns:a16="http://schemas.microsoft.com/office/drawing/2014/main" id="{7D053A74-BEFA-25B1-A547-1CCE78C44B57}"/>
              </a:ext>
              <a:ext uri="{C183D7F6-B498-43B3-948B-1728B52AA6E4}">
                <adec:decorative xmlns:adec="http://schemas.microsoft.com/office/drawing/2017/decorative" val="1"/>
              </a:ext>
            </a:extLst>
          </p:cNvPr>
          <p:cNvSpPr/>
          <p:nvPr userDrawn="1"/>
        </p:nvSpPr>
        <p:spPr>
          <a:xfrm>
            <a:off x="0" y="6146800"/>
            <a:ext cx="12192000" cy="711200"/>
          </a:xfrm>
          <a:prstGeom prst="rect">
            <a:avLst/>
          </a:prstGeom>
          <a:solidFill>
            <a:schemeClr val="accent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941C570B-8C7F-F491-A176-2DFDF8533C9E}"/>
              </a:ext>
              <a:ext uri="{C183D7F6-B498-43B3-948B-1728B52AA6E4}">
                <adec:decorative xmlns:adec="http://schemas.microsoft.com/office/drawing/2017/decorative" val="1"/>
              </a:ext>
            </a:extLst>
          </p:cNvPr>
          <p:cNvSpPr>
            <a:spLocks noGrp="1"/>
          </p:cNvSpPr>
          <p:nvPr>
            <p:ph type="sldNum" sz="quarter" idx="12"/>
          </p:nvPr>
        </p:nvSpPr>
        <p:spPr>
          <a:xfrm>
            <a:off x="8610600" y="6356350"/>
            <a:ext cx="2743200" cy="365125"/>
          </a:xfrm>
        </p:spPr>
        <p:txBody>
          <a:bodyPr/>
          <a:lstStyle>
            <a:lvl1pPr>
              <a:defRPr>
                <a:solidFill>
                  <a:schemeClr val="tx2"/>
                </a:solidFill>
              </a:defRPr>
            </a:lvl1pPr>
          </a:lstStyle>
          <a:p>
            <a:fld id="{D0F3292A-440C-FC4D-A38E-E9E6D4317AF8}" type="slidenum">
              <a:rPr lang="en-US" smtClean="0"/>
              <a:pPr/>
              <a:t>‹#›</a:t>
            </a:fld>
            <a:endParaRPr lang="en-US"/>
          </a:p>
        </p:txBody>
      </p:sp>
      <p:pic>
        <p:nvPicPr>
          <p:cNvPr id="9" name="Picture 8">
            <a:extLst>
              <a:ext uri="{FF2B5EF4-FFF2-40B4-BE49-F238E27FC236}">
                <a16:creationId xmlns:a16="http://schemas.microsoft.com/office/drawing/2014/main" id="{44218340-347E-24B1-2CC6-832520AF06A9}"/>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549519" y="6283085"/>
            <a:ext cx="1580732" cy="438390"/>
          </a:xfrm>
          <a:prstGeom prst="rect">
            <a:avLst/>
          </a:prstGeom>
        </p:spPr>
      </p:pic>
    </p:spTree>
    <p:extLst>
      <p:ext uri="{BB962C8B-B14F-4D97-AF65-F5344CB8AC3E}">
        <p14:creationId xmlns:p14="http://schemas.microsoft.com/office/powerpoint/2010/main" val="11317395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18" name="Title 5">
            <a:extLst>
              <a:ext uri="{FF2B5EF4-FFF2-40B4-BE49-F238E27FC236}">
                <a16:creationId xmlns:a16="http://schemas.microsoft.com/office/drawing/2014/main" id="{8A9F4330-D9E2-7FAF-7571-6E1AEEA10E00}"/>
              </a:ext>
            </a:extLst>
          </p:cNvPr>
          <p:cNvSpPr>
            <a:spLocks noGrp="1"/>
          </p:cNvSpPr>
          <p:nvPr userDrawn="1"/>
        </p:nvSpPr>
        <p:spPr>
          <a:xfrm>
            <a:off x="838200" y="604433"/>
            <a:ext cx="9964119" cy="705173"/>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r>
              <a:rPr lang="en-US" b="1" i="0">
                <a:latin typeface="Franklin Gothic Demi" panose="020B0603020102020204" pitchFamily="34" charset="0"/>
              </a:rPr>
              <a:t>Presentation Guidelines</a:t>
            </a:r>
          </a:p>
        </p:txBody>
      </p:sp>
      <p:sp>
        <p:nvSpPr>
          <p:cNvPr id="2" name="Content Placeholder 6">
            <a:extLst>
              <a:ext uri="{FF2B5EF4-FFF2-40B4-BE49-F238E27FC236}">
                <a16:creationId xmlns:a16="http://schemas.microsoft.com/office/drawing/2014/main" id="{30DC3A1E-C9AF-50F0-6BFC-F86C10D0BE8F}"/>
              </a:ext>
            </a:extLst>
          </p:cNvPr>
          <p:cNvSpPr>
            <a:spLocks noGrp="1"/>
          </p:cNvSpPr>
          <p:nvPr userDrawn="1"/>
        </p:nvSpPr>
        <p:spPr>
          <a:xfrm>
            <a:off x="838200" y="1511406"/>
            <a:ext cx="5841274" cy="4202893"/>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spcAft>
                <a:spcPts val="600"/>
              </a:spcAft>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600"/>
              </a:spcAft>
              <a:buClr>
                <a:schemeClr val="accent1"/>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600"/>
              </a:spcAft>
              <a:buClr>
                <a:schemeClr val="accent1"/>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600"/>
              </a:spcAft>
              <a:buClr>
                <a:schemeClr val="accent1"/>
              </a:buClr>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b="1" i="0">
                <a:solidFill>
                  <a:schemeClr val="accent1"/>
                </a:solidFill>
                <a:latin typeface="Franklin Gothic Book" panose="020B0503020102020204" pitchFamily="34" charset="0"/>
              </a:rPr>
              <a:t>Writing alt text for accessibility</a:t>
            </a:r>
          </a:p>
          <a:p>
            <a:r>
              <a:rPr lang="en-US">
                <a:solidFill>
                  <a:schemeClr val="tx1"/>
                </a:solidFill>
                <a:effectLst/>
                <a:latin typeface="Franklin Gothic Book" panose="020B0503020102020204" pitchFamily="34" charset="0"/>
              </a:rPr>
              <a:t>Be concise.</a:t>
            </a:r>
          </a:p>
          <a:p>
            <a:r>
              <a:rPr lang="en-US">
                <a:solidFill>
                  <a:schemeClr val="tx1"/>
                </a:solidFill>
                <a:effectLst/>
                <a:latin typeface="Franklin Gothic Book" panose="020B0503020102020204" pitchFamily="34" charset="0"/>
              </a:rPr>
              <a:t>Describe the action or relevance.</a:t>
            </a:r>
          </a:p>
          <a:p>
            <a:r>
              <a:rPr lang="en-US">
                <a:solidFill>
                  <a:schemeClr val="tx1"/>
                </a:solidFill>
                <a:effectLst/>
                <a:latin typeface="Franklin Gothic Book" panose="020B0503020102020204" pitchFamily="34" charset="0"/>
              </a:rPr>
              <a:t>Use race, ethnicity, gender, or age detail with intention and care.</a:t>
            </a:r>
          </a:p>
          <a:p>
            <a:r>
              <a:rPr lang="en-US">
                <a:solidFill>
                  <a:schemeClr val="tx1"/>
                </a:solidFill>
                <a:effectLst/>
                <a:latin typeface="Franklin Gothic Book" panose="020B0503020102020204" pitchFamily="34" charset="0"/>
              </a:rPr>
              <a:t>Don’t forget punctuation.</a:t>
            </a:r>
          </a:p>
        </p:txBody>
      </p:sp>
      <p:pic>
        <p:nvPicPr>
          <p:cNvPr id="6" name="Picture 5" descr="A person in a wheelchair holding a basketball&#10;&#10;Description automatically generated">
            <a:extLst>
              <a:ext uri="{FF2B5EF4-FFF2-40B4-BE49-F238E27FC236}">
                <a16:creationId xmlns:a16="http://schemas.microsoft.com/office/drawing/2014/main" id="{F42EDFDC-17AB-B921-0CA1-DAC2CAC5C1FE}"/>
              </a:ext>
            </a:extLst>
          </p:cNvPr>
          <p:cNvPicPr>
            <a:picLocks noChangeAspect="1"/>
          </p:cNvPicPr>
          <p:nvPr userDrawn="1"/>
        </p:nvPicPr>
        <p:blipFill>
          <a:blip r:embed="rId2"/>
          <a:stretch>
            <a:fillRect/>
          </a:stretch>
        </p:blipFill>
        <p:spPr>
          <a:xfrm>
            <a:off x="6487317" y="1327800"/>
            <a:ext cx="3493201" cy="2720739"/>
          </a:xfrm>
          <a:prstGeom prst="rect">
            <a:avLst/>
          </a:prstGeom>
        </p:spPr>
      </p:pic>
      <p:pic>
        <p:nvPicPr>
          <p:cNvPr id="3" name="Picture 2" descr="A screenshot of a computer&#10;&#10;Description automatically generated">
            <a:extLst>
              <a:ext uri="{FF2B5EF4-FFF2-40B4-BE49-F238E27FC236}">
                <a16:creationId xmlns:a16="http://schemas.microsoft.com/office/drawing/2014/main" id="{958A0C25-9068-89EA-850D-A4780D808D56}"/>
              </a:ext>
            </a:extLst>
          </p:cNvPr>
          <p:cNvPicPr>
            <a:picLocks noChangeAspect="1"/>
          </p:cNvPicPr>
          <p:nvPr userDrawn="1"/>
        </p:nvPicPr>
        <p:blipFill rotWithShape="1">
          <a:blip r:embed="rId3"/>
          <a:srcRect l="68011" t="1626" r="511" b="65154"/>
          <a:stretch/>
        </p:blipFill>
        <p:spPr>
          <a:xfrm>
            <a:off x="9455981" y="3429000"/>
            <a:ext cx="2377440" cy="2534194"/>
          </a:xfrm>
          <a:prstGeom prst="rect">
            <a:avLst/>
          </a:prstGeom>
          <a:ln w="44450">
            <a:solidFill>
              <a:schemeClr val="bg1"/>
            </a:solidFill>
          </a:ln>
        </p:spPr>
      </p:pic>
      <p:sp>
        <p:nvSpPr>
          <p:cNvPr id="7" name="Rectangle 6">
            <a:extLst>
              <a:ext uri="{FF2B5EF4-FFF2-40B4-BE49-F238E27FC236}">
                <a16:creationId xmlns:a16="http://schemas.microsoft.com/office/drawing/2014/main" id="{7D053A74-BEFA-25B1-A547-1CCE78C44B57}"/>
              </a:ext>
              <a:ext uri="{C183D7F6-B498-43B3-948B-1728B52AA6E4}">
                <adec:decorative xmlns:adec="http://schemas.microsoft.com/office/drawing/2017/decorative" val="1"/>
              </a:ext>
            </a:extLst>
          </p:cNvPr>
          <p:cNvSpPr/>
          <p:nvPr userDrawn="1"/>
        </p:nvSpPr>
        <p:spPr>
          <a:xfrm>
            <a:off x="0" y="6146800"/>
            <a:ext cx="12192000" cy="711200"/>
          </a:xfrm>
          <a:prstGeom prst="rect">
            <a:avLst/>
          </a:prstGeom>
          <a:solidFill>
            <a:schemeClr val="accent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941C570B-8C7F-F491-A176-2DFDF8533C9E}"/>
              </a:ext>
              <a:ext uri="{C183D7F6-B498-43B3-948B-1728B52AA6E4}">
                <adec:decorative xmlns:adec="http://schemas.microsoft.com/office/drawing/2017/decorative" val="1"/>
              </a:ext>
            </a:extLst>
          </p:cNvPr>
          <p:cNvSpPr>
            <a:spLocks noGrp="1"/>
          </p:cNvSpPr>
          <p:nvPr>
            <p:ph type="sldNum" sz="quarter" idx="12"/>
          </p:nvPr>
        </p:nvSpPr>
        <p:spPr>
          <a:xfrm>
            <a:off x="8610600" y="6356350"/>
            <a:ext cx="2743200" cy="365125"/>
          </a:xfrm>
        </p:spPr>
        <p:txBody>
          <a:bodyPr/>
          <a:lstStyle>
            <a:lvl1pPr>
              <a:defRPr>
                <a:solidFill>
                  <a:schemeClr val="tx2"/>
                </a:solidFill>
              </a:defRPr>
            </a:lvl1pPr>
          </a:lstStyle>
          <a:p>
            <a:fld id="{D0F3292A-440C-FC4D-A38E-E9E6D4317AF8}" type="slidenum">
              <a:rPr lang="en-US" smtClean="0"/>
              <a:pPr/>
              <a:t>‹#›</a:t>
            </a:fld>
            <a:endParaRPr lang="en-US"/>
          </a:p>
        </p:txBody>
      </p:sp>
      <p:pic>
        <p:nvPicPr>
          <p:cNvPr id="9" name="Picture 8">
            <a:extLst>
              <a:ext uri="{FF2B5EF4-FFF2-40B4-BE49-F238E27FC236}">
                <a16:creationId xmlns:a16="http://schemas.microsoft.com/office/drawing/2014/main" id="{44218340-347E-24B1-2CC6-832520AF06A9}"/>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549519" y="6283085"/>
            <a:ext cx="1580732" cy="438390"/>
          </a:xfrm>
          <a:prstGeom prst="rect">
            <a:avLst/>
          </a:prstGeom>
        </p:spPr>
      </p:pic>
    </p:spTree>
    <p:extLst>
      <p:ext uri="{BB962C8B-B14F-4D97-AF65-F5344CB8AC3E}">
        <p14:creationId xmlns:p14="http://schemas.microsoft.com/office/powerpoint/2010/main" val="5496963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18" name="Title 5">
            <a:extLst>
              <a:ext uri="{FF2B5EF4-FFF2-40B4-BE49-F238E27FC236}">
                <a16:creationId xmlns:a16="http://schemas.microsoft.com/office/drawing/2014/main" id="{8A9F4330-D9E2-7FAF-7571-6E1AEEA10E00}"/>
              </a:ext>
            </a:extLst>
          </p:cNvPr>
          <p:cNvSpPr>
            <a:spLocks noGrp="1"/>
          </p:cNvSpPr>
          <p:nvPr userDrawn="1"/>
        </p:nvSpPr>
        <p:spPr>
          <a:xfrm>
            <a:off x="838200" y="604433"/>
            <a:ext cx="9964119" cy="705173"/>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r>
              <a:rPr lang="en-US" b="1" i="0">
                <a:latin typeface="Franklin Gothic Demi" panose="020B0603020102020204" pitchFamily="34" charset="0"/>
              </a:rPr>
              <a:t>Presentation Guidelines</a:t>
            </a:r>
          </a:p>
        </p:txBody>
      </p:sp>
      <p:sp>
        <p:nvSpPr>
          <p:cNvPr id="2" name="Content Placeholder 6">
            <a:extLst>
              <a:ext uri="{FF2B5EF4-FFF2-40B4-BE49-F238E27FC236}">
                <a16:creationId xmlns:a16="http://schemas.microsoft.com/office/drawing/2014/main" id="{30DC3A1E-C9AF-50F0-6BFC-F86C10D0BE8F}"/>
              </a:ext>
            </a:extLst>
          </p:cNvPr>
          <p:cNvSpPr>
            <a:spLocks noGrp="1"/>
          </p:cNvSpPr>
          <p:nvPr userDrawn="1"/>
        </p:nvSpPr>
        <p:spPr>
          <a:xfrm>
            <a:off x="838201" y="1511406"/>
            <a:ext cx="5444836" cy="449886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00000"/>
              </a:lnSpc>
              <a:spcBef>
                <a:spcPts val="1000"/>
              </a:spcBef>
              <a:spcAft>
                <a:spcPts val="600"/>
              </a:spcAft>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600"/>
              </a:spcAft>
              <a:buClr>
                <a:schemeClr val="accent1"/>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600"/>
              </a:spcAft>
              <a:buClr>
                <a:schemeClr val="accent1"/>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600"/>
              </a:spcAft>
              <a:buClr>
                <a:schemeClr val="accent1"/>
              </a:buClr>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b="0" i="0">
                <a:solidFill>
                  <a:schemeClr val="accent1"/>
                </a:solidFill>
                <a:latin typeface="Franklin Gothic Book" panose="020B0503020102020204" pitchFamily="34" charset="0"/>
              </a:rPr>
              <a:t>Accessibility for charts and graphs</a:t>
            </a:r>
          </a:p>
          <a:p>
            <a:pPr marL="228600" marR="0" lvl="0" indent="-228600" algn="l" defTabSz="914400" rtl="0" eaLnBrk="1" fontAlgn="auto" latinLnBrk="0" hangingPunct="1">
              <a:lnSpc>
                <a:spcPct val="100000"/>
              </a:lnSpc>
              <a:spcBef>
                <a:spcPts val="1000"/>
              </a:spcBef>
              <a:spcAft>
                <a:spcPts val="600"/>
              </a:spcAft>
              <a:buClr>
                <a:schemeClr val="accent1"/>
              </a:buClr>
              <a:buSzTx/>
              <a:buFont typeface="Arial" panose="020B0604020202020204" pitchFamily="34" charset="0"/>
              <a:buChar char="•"/>
              <a:tabLst/>
              <a:defRPr/>
            </a:pPr>
            <a:r>
              <a:rPr lang="en-US">
                <a:latin typeface="Franklin Gothic Book" panose="020B0503020102020204" pitchFamily="34" charset="0"/>
              </a:rPr>
              <a:t>Avoid overly complex charts.</a:t>
            </a:r>
            <a:endParaRPr lang="en-US" sz="2800" b="0" i="0">
              <a:latin typeface="Franklin Gothic Book" panose="020B0503020102020204" pitchFamily="34" charset="0"/>
            </a:endParaRPr>
          </a:p>
          <a:p>
            <a:r>
              <a:rPr lang="en-US" sz="2800" b="0" i="0">
                <a:latin typeface="Franklin Gothic Book" panose="020B0503020102020204" pitchFamily="34" charset="0"/>
              </a:rPr>
              <a:t>Avoid using screenshots.</a:t>
            </a:r>
          </a:p>
          <a:p>
            <a:pPr lvl="1"/>
            <a:r>
              <a:rPr lang="en-US" sz="2800" b="0" i="0">
                <a:latin typeface="Franklin Gothic Book" panose="020B0503020102020204" pitchFamily="34" charset="0"/>
                <a:hlinkClick r:id="rId2"/>
              </a:rPr>
              <a:t>Link</a:t>
            </a:r>
            <a:r>
              <a:rPr lang="en-US" sz="2800" b="0" i="0">
                <a:latin typeface="Franklin Gothic Book" panose="020B0503020102020204" pitchFamily="34" charset="0"/>
              </a:rPr>
              <a:t>, </a:t>
            </a:r>
            <a:r>
              <a:rPr lang="en-US" sz="2800" b="0" i="0">
                <a:latin typeface="Franklin Gothic Book" panose="020B0503020102020204" pitchFamily="34" charset="0"/>
                <a:hlinkClick r:id="rId3"/>
              </a:rPr>
              <a:t>embed</a:t>
            </a:r>
            <a:r>
              <a:rPr lang="en-US" sz="2800" b="0" i="0">
                <a:latin typeface="Franklin Gothic Book" panose="020B0503020102020204" pitchFamily="34" charset="0"/>
              </a:rPr>
              <a:t>, or </a:t>
            </a:r>
            <a:r>
              <a:rPr lang="en-US" sz="2800" b="0" i="0">
                <a:latin typeface="Franklin Gothic Book" panose="020B0503020102020204" pitchFamily="34" charset="0"/>
                <a:hlinkClick r:id="rId4"/>
              </a:rPr>
              <a:t>create</a:t>
            </a:r>
            <a:r>
              <a:rPr lang="en-US" sz="2800" b="0" i="0">
                <a:latin typeface="Franklin Gothic Book" panose="020B0503020102020204" pitchFamily="34" charset="0"/>
              </a:rPr>
              <a:t> </a:t>
            </a:r>
            <a:br>
              <a:rPr lang="en-US" sz="2800" b="0" i="0">
                <a:latin typeface="Franklin Gothic Book" panose="020B0503020102020204" pitchFamily="34" charset="0"/>
              </a:rPr>
            </a:br>
            <a:r>
              <a:rPr lang="en-US" sz="2800" b="0" i="0">
                <a:latin typeface="Franklin Gothic Book" panose="020B0503020102020204" pitchFamily="34" charset="0"/>
              </a:rPr>
              <a:t>them within PowerPoint.</a:t>
            </a:r>
          </a:p>
          <a:p>
            <a:pPr lvl="0"/>
            <a:r>
              <a:rPr lang="en-US" sz="2800" b="0" i="0">
                <a:latin typeface="Franklin Gothic Book" panose="020B0503020102020204" pitchFamily="34" charset="0"/>
              </a:rPr>
              <a:t>If you must use a screenshot, add alt text for accessibility compliance. For tips, visit </a:t>
            </a:r>
            <a:r>
              <a:rPr lang="en-US" sz="2800" b="0" i="0">
                <a:latin typeface="Franklin Gothic Book" panose="020B0503020102020204" pitchFamily="34" charset="0"/>
                <a:hlinkClick r:id="rId5"/>
              </a:rPr>
              <a:t>Microsoft Support on Alt Text</a:t>
            </a:r>
            <a:r>
              <a:rPr lang="en-US" sz="2800" b="0" i="0">
                <a:latin typeface="Franklin Gothic Book" panose="020B0503020102020204" pitchFamily="34" charset="0"/>
              </a:rPr>
              <a:t>.</a:t>
            </a:r>
          </a:p>
        </p:txBody>
      </p:sp>
      <p:pic>
        <p:nvPicPr>
          <p:cNvPr id="19" name="Picture 18" descr="A chart with different colored circles&#10;&#10;Description automatically generated">
            <a:extLst>
              <a:ext uri="{FF2B5EF4-FFF2-40B4-BE49-F238E27FC236}">
                <a16:creationId xmlns:a16="http://schemas.microsoft.com/office/drawing/2014/main" id="{094FDB66-1BE4-717A-C491-E098BA91D5C7}"/>
              </a:ext>
            </a:extLst>
          </p:cNvPr>
          <p:cNvPicPr>
            <a:picLocks noChangeAspect="1"/>
          </p:cNvPicPr>
          <p:nvPr userDrawn="1"/>
        </p:nvPicPr>
        <p:blipFill rotWithShape="1">
          <a:blip r:embed="rId6"/>
          <a:srcRect l="7227" t="10692" r="7422"/>
          <a:stretch/>
        </p:blipFill>
        <p:spPr>
          <a:xfrm>
            <a:off x="7631541" y="1272212"/>
            <a:ext cx="2897636" cy="2021320"/>
          </a:xfrm>
          <a:prstGeom prst="rect">
            <a:avLst/>
          </a:prstGeom>
        </p:spPr>
      </p:pic>
      <p:pic>
        <p:nvPicPr>
          <p:cNvPr id="21" name="Picture 20">
            <a:extLst>
              <a:ext uri="{FF2B5EF4-FFF2-40B4-BE49-F238E27FC236}">
                <a16:creationId xmlns:a16="http://schemas.microsoft.com/office/drawing/2014/main" id="{E40F87D4-F010-B732-FC52-362320A0EC29}"/>
              </a:ext>
            </a:extLst>
          </p:cNvPr>
          <p:cNvPicPr>
            <a:picLocks noChangeAspect="1"/>
          </p:cNvPicPr>
          <p:nvPr userDrawn="1"/>
        </p:nvPicPr>
        <p:blipFill>
          <a:blip r:embed="rId7"/>
          <a:stretch>
            <a:fillRect/>
          </a:stretch>
        </p:blipFill>
        <p:spPr>
          <a:xfrm>
            <a:off x="7932856" y="1289010"/>
            <a:ext cx="367148" cy="367148"/>
          </a:xfrm>
          <a:prstGeom prst="rect">
            <a:avLst/>
          </a:prstGeom>
        </p:spPr>
      </p:pic>
      <p:graphicFrame>
        <p:nvGraphicFramePr>
          <p:cNvPr id="22" name="Chart 21">
            <a:extLst>
              <a:ext uri="{FF2B5EF4-FFF2-40B4-BE49-F238E27FC236}">
                <a16:creationId xmlns:a16="http://schemas.microsoft.com/office/drawing/2014/main" id="{E4213587-9D00-A3A5-E276-459BE574D500}"/>
              </a:ext>
            </a:extLst>
          </p:cNvPr>
          <p:cNvGraphicFramePr/>
          <p:nvPr userDrawn="1">
            <p:extLst>
              <p:ext uri="{D42A27DB-BD31-4B8C-83A1-F6EECF244321}">
                <p14:modId xmlns:p14="http://schemas.microsoft.com/office/powerpoint/2010/main" val="2583549504"/>
              </p:ext>
            </p:extLst>
          </p:nvPr>
        </p:nvGraphicFramePr>
        <p:xfrm>
          <a:off x="7298267" y="3428999"/>
          <a:ext cx="3619502" cy="2413001"/>
        </p:xfrm>
        <a:graphic>
          <a:graphicData uri="http://schemas.openxmlformats.org/drawingml/2006/chart">
            <c:chart xmlns:c="http://schemas.openxmlformats.org/drawingml/2006/chart" xmlns:r="http://schemas.openxmlformats.org/officeDocument/2006/relationships" r:id="rId8"/>
          </a:graphicData>
        </a:graphic>
      </p:graphicFrame>
      <p:pic>
        <p:nvPicPr>
          <p:cNvPr id="20" name="Picture 19">
            <a:extLst>
              <a:ext uri="{FF2B5EF4-FFF2-40B4-BE49-F238E27FC236}">
                <a16:creationId xmlns:a16="http://schemas.microsoft.com/office/drawing/2014/main" id="{0720596D-67A8-96D1-F123-6FCBB1180862}"/>
              </a:ext>
            </a:extLst>
          </p:cNvPr>
          <p:cNvPicPr>
            <a:picLocks noChangeAspect="1"/>
          </p:cNvPicPr>
          <p:nvPr userDrawn="1"/>
        </p:nvPicPr>
        <p:blipFill>
          <a:blip r:embed="rId9"/>
          <a:stretch>
            <a:fillRect/>
          </a:stretch>
        </p:blipFill>
        <p:spPr>
          <a:xfrm>
            <a:off x="7959239" y="3812945"/>
            <a:ext cx="336050" cy="296921"/>
          </a:xfrm>
          <a:prstGeom prst="rect">
            <a:avLst/>
          </a:prstGeom>
        </p:spPr>
      </p:pic>
      <p:sp>
        <p:nvSpPr>
          <p:cNvPr id="7" name="Rectangle 6">
            <a:extLst>
              <a:ext uri="{FF2B5EF4-FFF2-40B4-BE49-F238E27FC236}">
                <a16:creationId xmlns:a16="http://schemas.microsoft.com/office/drawing/2014/main" id="{7D053A74-BEFA-25B1-A547-1CCE78C44B57}"/>
              </a:ext>
              <a:ext uri="{C183D7F6-B498-43B3-948B-1728B52AA6E4}">
                <adec:decorative xmlns:adec="http://schemas.microsoft.com/office/drawing/2017/decorative" val="1"/>
              </a:ext>
            </a:extLst>
          </p:cNvPr>
          <p:cNvSpPr/>
          <p:nvPr userDrawn="1"/>
        </p:nvSpPr>
        <p:spPr>
          <a:xfrm>
            <a:off x="0" y="6146800"/>
            <a:ext cx="12192000" cy="711200"/>
          </a:xfrm>
          <a:prstGeom prst="rect">
            <a:avLst/>
          </a:prstGeom>
          <a:solidFill>
            <a:schemeClr val="accent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941C570B-8C7F-F491-A176-2DFDF8533C9E}"/>
              </a:ext>
              <a:ext uri="{C183D7F6-B498-43B3-948B-1728B52AA6E4}">
                <adec:decorative xmlns:adec="http://schemas.microsoft.com/office/drawing/2017/decorative" val="1"/>
              </a:ext>
            </a:extLst>
          </p:cNvPr>
          <p:cNvSpPr>
            <a:spLocks noGrp="1"/>
          </p:cNvSpPr>
          <p:nvPr>
            <p:ph type="sldNum" sz="quarter" idx="12"/>
          </p:nvPr>
        </p:nvSpPr>
        <p:spPr>
          <a:xfrm>
            <a:off x="8610600" y="6356350"/>
            <a:ext cx="2743200" cy="365125"/>
          </a:xfrm>
        </p:spPr>
        <p:txBody>
          <a:bodyPr/>
          <a:lstStyle>
            <a:lvl1pPr>
              <a:defRPr>
                <a:solidFill>
                  <a:schemeClr val="tx2"/>
                </a:solidFill>
              </a:defRPr>
            </a:lvl1pPr>
          </a:lstStyle>
          <a:p>
            <a:fld id="{D0F3292A-440C-FC4D-A38E-E9E6D4317AF8}" type="slidenum">
              <a:rPr lang="en-US" smtClean="0"/>
              <a:pPr/>
              <a:t>‹#›</a:t>
            </a:fld>
            <a:endParaRPr lang="en-US"/>
          </a:p>
        </p:txBody>
      </p:sp>
      <p:pic>
        <p:nvPicPr>
          <p:cNvPr id="9" name="Picture 8">
            <a:extLst>
              <a:ext uri="{FF2B5EF4-FFF2-40B4-BE49-F238E27FC236}">
                <a16:creationId xmlns:a16="http://schemas.microsoft.com/office/drawing/2014/main" id="{44218340-347E-24B1-2CC6-832520AF06A9}"/>
              </a:ext>
              <a:ext uri="{C183D7F6-B498-43B3-948B-1728B52AA6E4}">
                <adec:decorative xmlns:adec="http://schemas.microsoft.com/office/drawing/2017/decorative" val="1"/>
              </a:ext>
            </a:extLst>
          </p:cNvPr>
          <p:cNvPicPr>
            <a:picLocks noChangeAspect="1"/>
          </p:cNvPicPr>
          <p:nvPr userDrawn="1"/>
        </p:nvPicPr>
        <p:blipFill>
          <a:blip r:embed="rId10"/>
          <a:stretch>
            <a:fillRect/>
          </a:stretch>
        </p:blipFill>
        <p:spPr>
          <a:xfrm>
            <a:off x="549519" y="6283085"/>
            <a:ext cx="1580732" cy="438390"/>
          </a:xfrm>
          <a:prstGeom prst="rect">
            <a:avLst/>
          </a:prstGeom>
        </p:spPr>
      </p:pic>
    </p:spTree>
    <p:extLst>
      <p:ext uri="{BB962C8B-B14F-4D97-AF65-F5344CB8AC3E}">
        <p14:creationId xmlns:p14="http://schemas.microsoft.com/office/powerpoint/2010/main" val="25908828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8" name="Title 5">
            <a:extLst>
              <a:ext uri="{FF2B5EF4-FFF2-40B4-BE49-F238E27FC236}">
                <a16:creationId xmlns:a16="http://schemas.microsoft.com/office/drawing/2014/main" id="{8A9F4330-D9E2-7FAF-7571-6E1AEEA10E00}"/>
              </a:ext>
            </a:extLst>
          </p:cNvPr>
          <p:cNvSpPr>
            <a:spLocks noGrp="1"/>
          </p:cNvSpPr>
          <p:nvPr userDrawn="1"/>
        </p:nvSpPr>
        <p:spPr>
          <a:xfrm>
            <a:off x="838200" y="604433"/>
            <a:ext cx="9964119" cy="705173"/>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r>
              <a:rPr lang="en-US" b="1" i="0">
                <a:latin typeface="Franklin Gothic Demi" panose="020B0603020102020204" pitchFamily="34" charset="0"/>
              </a:rPr>
              <a:t>How to Choose a Slide Layout</a:t>
            </a:r>
          </a:p>
        </p:txBody>
      </p:sp>
      <p:sp>
        <p:nvSpPr>
          <p:cNvPr id="2" name="Content Placeholder 6">
            <a:extLst>
              <a:ext uri="{FF2B5EF4-FFF2-40B4-BE49-F238E27FC236}">
                <a16:creationId xmlns:a16="http://schemas.microsoft.com/office/drawing/2014/main" id="{30DC3A1E-C9AF-50F0-6BFC-F86C10D0BE8F}"/>
              </a:ext>
            </a:extLst>
          </p:cNvPr>
          <p:cNvSpPr>
            <a:spLocks noGrp="1"/>
          </p:cNvSpPr>
          <p:nvPr userDrawn="1"/>
        </p:nvSpPr>
        <p:spPr>
          <a:xfrm>
            <a:off x="838200" y="1511406"/>
            <a:ext cx="6236775" cy="4202893"/>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spcAft>
                <a:spcPts val="600"/>
              </a:spcAft>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600"/>
              </a:spcAft>
              <a:buClr>
                <a:schemeClr val="accent1"/>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600"/>
              </a:spcAft>
              <a:buClr>
                <a:schemeClr val="accent1"/>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600"/>
              </a:spcAft>
              <a:buClr>
                <a:schemeClr val="accent1"/>
              </a:buClr>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0" i="0">
                <a:latin typeface="Franklin Gothic Book" panose="020B0503020102020204" pitchFamily="34" charset="0"/>
              </a:rPr>
              <a:t>Select “New Slide” and chose a template appropriate for the content. </a:t>
            </a:r>
          </a:p>
          <a:p>
            <a:r>
              <a:rPr lang="en-US" b="0" i="0">
                <a:latin typeface="Franklin Gothic Book" panose="020B0503020102020204" pitchFamily="34" charset="0"/>
              </a:rPr>
              <a:t>All slide templates are named according to the features they offer.</a:t>
            </a:r>
          </a:p>
          <a:p>
            <a:pPr lvl="1"/>
            <a:r>
              <a:rPr lang="en-US" b="0" i="0">
                <a:latin typeface="Franklin Gothic Book" panose="020B0503020102020204" pitchFamily="34" charset="0"/>
              </a:rPr>
              <a:t>For example, the “White Cover” template is a white version of the presentation cover.</a:t>
            </a:r>
          </a:p>
        </p:txBody>
      </p:sp>
      <p:grpSp>
        <p:nvGrpSpPr>
          <p:cNvPr id="6" name="Group 5">
            <a:extLst>
              <a:ext uri="{FF2B5EF4-FFF2-40B4-BE49-F238E27FC236}">
                <a16:creationId xmlns:a16="http://schemas.microsoft.com/office/drawing/2014/main" id="{162B3899-F8A8-A3B1-8215-18AA3493EE67}"/>
              </a:ext>
            </a:extLst>
          </p:cNvPr>
          <p:cNvGrpSpPr/>
          <p:nvPr userDrawn="1"/>
        </p:nvGrpSpPr>
        <p:grpSpPr>
          <a:xfrm>
            <a:off x="7173623" y="1417320"/>
            <a:ext cx="2873954" cy="2204453"/>
            <a:chOff x="7173623" y="1417320"/>
            <a:chExt cx="2873954" cy="2204453"/>
          </a:xfrm>
        </p:grpSpPr>
        <p:pic>
          <p:nvPicPr>
            <p:cNvPr id="4" name="Picture 3">
              <a:extLst>
                <a:ext uri="{FF2B5EF4-FFF2-40B4-BE49-F238E27FC236}">
                  <a16:creationId xmlns:a16="http://schemas.microsoft.com/office/drawing/2014/main" id="{5EB58CCA-35D1-8E7D-646A-FA23BDDD3639}"/>
                </a:ext>
              </a:extLst>
            </p:cNvPr>
            <p:cNvPicPr>
              <a:picLocks noChangeAspect="1"/>
            </p:cNvPicPr>
            <p:nvPr userDrawn="1"/>
          </p:nvPicPr>
          <p:blipFill>
            <a:blip r:embed="rId2"/>
            <a:srcRect/>
            <a:stretch/>
          </p:blipFill>
          <p:spPr>
            <a:xfrm>
              <a:off x="7173623" y="1417320"/>
              <a:ext cx="2873954" cy="2204453"/>
            </a:xfrm>
            <a:prstGeom prst="rect">
              <a:avLst/>
            </a:prstGeom>
            <a:ln w="50800">
              <a:solidFill>
                <a:schemeClr val="bg1"/>
              </a:solidFill>
            </a:ln>
            <a:effectLst/>
          </p:spPr>
        </p:pic>
        <p:sp>
          <p:nvSpPr>
            <p:cNvPr id="3" name="Oval 2">
              <a:extLst>
                <a:ext uri="{FF2B5EF4-FFF2-40B4-BE49-F238E27FC236}">
                  <a16:creationId xmlns:a16="http://schemas.microsoft.com/office/drawing/2014/main" id="{0CCAFA4B-F76B-E46D-5971-51CA4075013C}"/>
                </a:ext>
              </a:extLst>
            </p:cNvPr>
            <p:cNvSpPr/>
            <p:nvPr userDrawn="1"/>
          </p:nvSpPr>
          <p:spPr>
            <a:xfrm>
              <a:off x="8172695" y="1796896"/>
              <a:ext cx="711201" cy="711201"/>
            </a:xfrm>
            <a:prstGeom prst="ellipse">
              <a:avLst/>
            </a:prstGeom>
            <a:no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Placeholder 25">
            <a:extLst>
              <a:ext uri="{FF2B5EF4-FFF2-40B4-BE49-F238E27FC236}">
                <a16:creationId xmlns:a16="http://schemas.microsoft.com/office/drawing/2014/main" id="{B9CBE945-0BD6-AD4D-6D22-2E93A254D25B}"/>
              </a:ext>
            </a:extLst>
          </p:cNvPr>
          <p:cNvPicPr>
            <a:picLocks noChangeAspect="1"/>
          </p:cNvPicPr>
          <p:nvPr userDrawn="1"/>
        </p:nvPicPr>
        <p:blipFill rotWithShape="1">
          <a:blip r:embed="rId3"/>
          <a:srcRect l="11407" r="11407" b="6553"/>
          <a:stretch/>
        </p:blipFill>
        <p:spPr>
          <a:xfrm>
            <a:off x="7845442" y="2921087"/>
            <a:ext cx="3858768" cy="3332480"/>
          </a:xfrm>
          <a:prstGeom prst="rect">
            <a:avLst/>
          </a:prstGeom>
          <a:ln w="47625">
            <a:solidFill>
              <a:schemeClr val="bg1"/>
            </a:solidFill>
          </a:ln>
          <a:effectLst>
            <a:outerShdw blurRad="50800" dist="38100" dir="13500000" algn="br" rotWithShape="0">
              <a:prstClr val="black">
                <a:alpha val="40000"/>
              </a:prstClr>
            </a:outerShdw>
          </a:effectLst>
        </p:spPr>
      </p:pic>
      <p:sp>
        <p:nvSpPr>
          <p:cNvPr id="7" name="Rectangle 6">
            <a:extLst>
              <a:ext uri="{FF2B5EF4-FFF2-40B4-BE49-F238E27FC236}">
                <a16:creationId xmlns:a16="http://schemas.microsoft.com/office/drawing/2014/main" id="{7D053A74-BEFA-25B1-A547-1CCE78C44B57}"/>
              </a:ext>
              <a:ext uri="{C183D7F6-B498-43B3-948B-1728B52AA6E4}">
                <adec:decorative xmlns:adec="http://schemas.microsoft.com/office/drawing/2017/decorative" val="1"/>
              </a:ext>
            </a:extLst>
          </p:cNvPr>
          <p:cNvSpPr/>
          <p:nvPr userDrawn="1"/>
        </p:nvSpPr>
        <p:spPr>
          <a:xfrm>
            <a:off x="0" y="6146800"/>
            <a:ext cx="12192000" cy="711200"/>
          </a:xfrm>
          <a:prstGeom prst="rect">
            <a:avLst/>
          </a:prstGeom>
          <a:solidFill>
            <a:schemeClr val="accent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941C570B-8C7F-F491-A176-2DFDF8533C9E}"/>
              </a:ext>
              <a:ext uri="{C183D7F6-B498-43B3-948B-1728B52AA6E4}">
                <adec:decorative xmlns:adec="http://schemas.microsoft.com/office/drawing/2017/decorative" val="1"/>
              </a:ext>
            </a:extLst>
          </p:cNvPr>
          <p:cNvSpPr>
            <a:spLocks noGrp="1"/>
          </p:cNvSpPr>
          <p:nvPr>
            <p:ph type="sldNum" sz="quarter" idx="12"/>
          </p:nvPr>
        </p:nvSpPr>
        <p:spPr>
          <a:xfrm>
            <a:off x="8610600" y="6356350"/>
            <a:ext cx="2743200" cy="365125"/>
          </a:xfrm>
        </p:spPr>
        <p:txBody>
          <a:bodyPr/>
          <a:lstStyle>
            <a:lvl1pPr>
              <a:defRPr>
                <a:solidFill>
                  <a:schemeClr val="tx2"/>
                </a:solidFill>
              </a:defRPr>
            </a:lvl1pPr>
          </a:lstStyle>
          <a:p>
            <a:fld id="{D0F3292A-440C-FC4D-A38E-E9E6D4317AF8}" type="slidenum">
              <a:rPr lang="en-US" smtClean="0"/>
              <a:pPr/>
              <a:t>‹#›</a:t>
            </a:fld>
            <a:endParaRPr lang="en-US"/>
          </a:p>
        </p:txBody>
      </p:sp>
      <p:pic>
        <p:nvPicPr>
          <p:cNvPr id="9" name="Picture 8">
            <a:extLst>
              <a:ext uri="{FF2B5EF4-FFF2-40B4-BE49-F238E27FC236}">
                <a16:creationId xmlns:a16="http://schemas.microsoft.com/office/drawing/2014/main" id="{44218340-347E-24B1-2CC6-832520AF06A9}"/>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549519" y="6283085"/>
            <a:ext cx="1580732" cy="438390"/>
          </a:xfrm>
          <a:prstGeom prst="rect">
            <a:avLst/>
          </a:prstGeom>
        </p:spPr>
      </p:pic>
    </p:spTree>
    <p:extLst>
      <p:ext uri="{BB962C8B-B14F-4D97-AF65-F5344CB8AC3E}">
        <p14:creationId xmlns:p14="http://schemas.microsoft.com/office/powerpoint/2010/main" val="22947047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Section Slide Nav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8E54AE7-1C33-E352-50C6-DFB776BCF728}"/>
              </a:ext>
              <a:ext uri="{C183D7F6-B498-43B3-948B-1728B52AA6E4}">
                <adec:decorative xmlns:adec="http://schemas.microsoft.com/office/drawing/2017/decorative" val="1"/>
              </a:ext>
            </a:extLst>
          </p:cNvPr>
          <p:cNvSpPr/>
          <p:nvPr userDrawn="1"/>
        </p:nvSpPr>
        <p:spPr>
          <a:xfrm>
            <a:off x="0" y="0"/>
            <a:ext cx="10755084"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pic>
        <p:nvPicPr>
          <p:cNvPr id="8" name="Picture 7">
            <a:extLst>
              <a:ext uri="{FF2B5EF4-FFF2-40B4-BE49-F238E27FC236}">
                <a16:creationId xmlns:a16="http://schemas.microsoft.com/office/drawing/2014/main" id="{F31E8BC4-554F-F975-6D86-B549215A1050}"/>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860810" y="5739100"/>
            <a:ext cx="1922584" cy="489677"/>
          </a:xfrm>
          <a:prstGeom prst="rect">
            <a:avLst/>
          </a:prstGeom>
        </p:spPr>
      </p:pic>
      <p:sp>
        <p:nvSpPr>
          <p:cNvPr id="2" name="Title 1">
            <a:extLst>
              <a:ext uri="{FF2B5EF4-FFF2-40B4-BE49-F238E27FC236}">
                <a16:creationId xmlns:a16="http://schemas.microsoft.com/office/drawing/2014/main" id="{4608E508-E7DC-28F2-811D-7114AE817916}"/>
              </a:ext>
            </a:extLst>
          </p:cNvPr>
          <p:cNvSpPr>
            <a:spLocks noGrp="1"/>
          </p:cNvSpPr>
          <p:nvPr>
            <p:ph type="title" hasCustomPrompt="1"/>
          </p:nvPr>
        </p:nvSpPr>
        <p:spPr>
          <a:xfrm>
            <a:off x="831850" y="1327902"/>
            <a:ext cx="5913333" cy="1847377"/>
          </a:xfrm>
        </p:spPr>
        <p:txBody>
          <a:bodyPr anchor="b"/>
          <a:lstStyle>
            <a:lvl1pPr>
              <a:defRPr sz="6000" b="0" i="0">
                <a:solidFill>
                  <a:schemeClr val="bg1"/>
                </a:solidFill>
                <a:latin typeface="Franklin Gothic Medium" panose="020B0603020102020204" pitchFamily="34" charset="0"/>
              </a:defRPr>
            </a:lvl1pPr>
          </a:lstStyle>
          <a:p>
            <a:r>
              <a:rPr lang="en-US"/>
              <a:t>Transition Slide</a:t>
            </a:r>
            <a:br>
              <a:rPr lang="en-US"/>
            </a:br>
            <a:r>
              <a:rPr lang="en-US"/>
              <a:t>Title</a:t>
            </a:r>
          </a:p>
        </p:txBody>
      </p:sp>
      <p:sp>
        <p:nvSpPr>
          <p:cNvPr id="13" name="Rectangle 12">
            <a:extLst>
              <a:ext uri="{FF2B5EF4-FFF2-40B4-BE49-F238E27FC236}">
                <a16:creationId xmlns:a16="http://schemas.microsoft.com/office/drawing/2014/main" id="{ADAC3986-6D1D-1BFC-B81C-BB13E6B8CB34}"/>
              </a:ext>
              <a:ext uri="{C183D7F6-B498-43B3-948B-1728B52AA6E4}">
                <adec:decorative xmlns:adec="http://schemas.microsoft.com/office/drawing/2017/decorative" val="1"/>
              </a:ext>
            </a:extLst>
          </p:cNvPr>
          <p:cNvSpPr/>
          <p:nvPr userDrawn="1"/>
        </p:nvSpPr>
        <p:spPr>
          <a:xfrm>
            <a:off x="10755085" y="0"/>
            <a:ext cx="713433" cy="6858000"/>
          </a:xfrm>
          <a:prstGeom prst="rect">
            <a:avLst/>
          </a:prstGeom>
          <a:solidFill>
            <a:schemeClr val="tx2">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4" name="Rectangle 13">
            <a:extLst>
              <a:ext uri="{FF2B5EF4-FFF2-40B4-BE49-F238E27FC236}">
                <a16:creationId xmlns:a16="http://schemas.microsoft.com/office/drawing/2014/main" id="{1A203F12-ED93-78AA-EA37-CAC5D07DB911}"/>
              </a:ext>
              <a:ext uri="{C183D7F6-B498-43B3-948B-1728B52AA6E4}">
                <adec:decorative xmlns:adec="http://schemas.microsoft.com/office/drawing/2017/decorative" val="1"/>
              </a:ext>
            </a:extLst>
          </p:cNvPr>
          <p:cNvSpPr/>
          <p:nvPr userDrawn="1"/>
        </p:nvSpPr>
        <p:spPr>
          <a:xfrm>
            <a:off x="11468517" y="0"/>
            <a:ext cx="422032" cy="6858000"/>
          </a:xfrm>
          <a:prstGeom prst="rect">
            <a:avLst/>
          </a:prstGeom>
          <a:solidFill>
            <a:schemeClr val="tx2">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5" name="Rectangle 14">
            <a:extLst>
              <a:ext uri="{FF2B5EF4-FFF2-40B4-BE49-F238E27FC236}">
                <a16:creationId xmlns:a16="http://schemas.microsoft.com/office/drawing/2014/main" id="{E836F9A8-5D0B-A28B-64D4-AB6CE411AA9C}"/>
              </a:ext>
              <a:ext uri="{C183D7F6-B498-43B3-948B-1728B52AA6E4}">
                <adec:decorative xmlns:adec="http://schemas.microsoft.com/office/drawing/2017/decorative" val="1"/>
              </a:ext>
            </a:extLst>
          </p:cNvPr>
          <p:cNvSpPr/>
          <p:nvPr userDrawn="1"/>
        </p:nvSpPr>
        <p:spPr>
          <a:xfrm>
            <a:off x="11890549" y="0"/>
            <a:ext cx="301451" cy="6858000"/>
          </a:xfrm>
          <a:prstGeom prst="rect">
            <a:avLst/>
          </a:prstGeom>
          <a:solidFill>
            <a:schemeClr val="tx2">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cxnSp>
        <p:nvCxnSpPr>
          <p:cNvPr id="21" name="Straight Connector 20">
            <a:extLst>
              <a:ext uri="{FF2B5EF4-FFF2-40B4-BE49-F238E27FC236}">
                <a16:creationId xmlns:a16="http://schemas.microsoft.com/office/drawing/2014/main" id="{47F2D178-C034-AB22-4D9B-E45987184E1B}"/>
              </a:ext>
              <a:ext uri="{C183D7F6-B498-43B3-948B-1728B52AA6E4}">
                <adec:decorative xmlns:adec="http://schemas.microsoft.com/office/drawing/2017/decorative" val="1"/>
              </a:ext>
            </a:extLst>
          </p:cNvPr>
          <p:cNvCxnSpPr/>
          <p:nvPr userDrawn="1"/>
        </p:nvCxnSpPr>
        <p:spPr>
          <a:xfrm>
            <a:off x="831851" y="864158"/>
            <a:ext cx="1339780"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622732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Section Slide Nav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8E54AE7-1C33-E352-50C6-DFB776BCF728}"/>
              </a:ext>
              <a:ext uri="{C183D7F6-B498-43B3-948B-1728B52AA6E4}">
                <adec:decorative xmlns:adec="http://schemas.microsoft.com/office/drawing/2017/decorative" val="1"/>
              </a:ext>
            </a:extLst>
          </p:cNvPr>
          <p:cNvSpPr/>
          <p:nvPr userDrawn="1"/>
        </p:nvSpPr>
        <p:spPr>
          <a:xfrm>
            <a:off x="0" y="0"/>
            <a:ext cx="10755084"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 name="Title 1">
            <a:extLst>
              <a:ext uri="{FF2B5EF4-FFF2-40B4-BE49-F238E27FC236}">
                <a16:creationId xmlns:a16="http://schemas.microsoft.com/office/drawing/2014/main" id="{4608E508-E7DC-28F2-811D-7114AE817916}"/>
              </a:ext>
            </a:extLst>
          </p:cNvPr>
          <p:cNvSpPr>
            <a:spLocks noGrp="1"/>
          </p:cNvSpPr>
          <p:nvPr>
            <p:ph type="title" hasCustomPrompt="1"/>
          </p:nvPr>
        </p:nvSpPr>
        <p:spPr>
          <a:xfrm>
            <a:off x="831850" y="1327902"/>
            <a:ext cx="5913333" cy="1847377"/>
          </a:xfrm>
        </p:spPr>
        <p:txBody>
          <a:bodyPr anchor="b"/>
          <a:lstStyle>
            <a:lvl1pPr>
              <a:defRPr sz="6000" b="0" i="0">
                <a:solidFill>
                  <a:schemeClr val="bg1"/>
                </a:solidFill>
                <a:latin typeface="Franklin Gothic Medium" panose="020B0603020102020204" pitchFamily="34" charset="0"/>
              </a:defRPr>
            </a:lvl1pPr>
          </a:lstStyle>
          <a:p>
            <a:r>
              <a:rPr lang="en-US"/>
              <a:t>Transition Slide</a:t>
            </a:r>
            <a:br>
              <a:rPr lang="en-US"/>
            </a:br>
            <a:r>
              <a:rPr lang="en-US"/>
              <a:t>Title</a:t>
            </a:r>
          </a:p>
        </p:txBody>
      </p:sp>
      <p:sp>
        <p:nvSpPr>
          <p:cNvPr id="13" name="Rectangle 12">
            <a:extLst>
              <a:ext uri="{FF2B5EF4-FFF2-40B4-BE49-F238E27FC236}">
                <a16:creationId xmlns:a16="http://schemas.microsoft.com/office/drawing/2014/main" id="{ADAC3986-6D1D-1BFC-B81C-BB13E6B8CB34}"/>
              </a:ext>
              <a:ext uri="{C183D7F6-B498-43B3-948B-1728B52AA6E4}">
                <adec:decorative xmlns:adec="http://schemas.microsoft.com/office/drawing/2017/decorative" val="1"/>
              </a:ext>
            </a:extLst>
          </p:cNvPr>
          <p:cNvSpPr/>
          <p:nvPr userDrawn="1"/>
        </p:nvSpPr>
        <p:spPr>
          <a:xfrm>
            <a:off x="10755085" y="0"/>
            <a:ext cx="713433" cy="6858000"/>
          </a:xfrm>
          <a:prstGeom prst="rect">
            <a:avLst/>
          </a:prstGeom>
          <a:solidFill>
            <a:schemeClr val="tx2">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4" name="Rectangle 13">
            <a:extLst>
              <a:ext uri="{FF2B5EF4-FFF2-40B4-BE49-F238E27FC236}">
                <a16:creationId xmlns:a16="http://schemas.microsoft.com/office/drawing/2014/main" id="{1A203F12-ED93-78AA-EA37-CAC5D07DB911}"/>
              </a:ext>
              <a:ext uri="{C183D7F6-B498-43B3-948B-1728B52AA6E4}">
                <adec:decorative xmlns:adec="http://schemas.microsoft.com/office/drawing/2017/decorative" val="1"/>
              </a:ext>
            </a:extLst>
          </p:cNvPr>
          <p:cNvSpPr/>
          <p:nvPr userDrawn="1"/>
        </p:nvSpPr>
        <p:spPr>
          <a:xfrm>
            <a:off x="11468517" y="0"/>
            <a:ext cx="422032" cy="6858000"/>
          </a:xfrm>
          <a:prstGeom prst="rect">
            <a:avLst/>
          </a:prstGeom>
          <a:solidFill>
            <a:schemeClr val="tx2">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5" name="Rectangle 14">
            <a:extLst>
              <a:ext uri="{FF2B5EF4-FFF2-40B4-BE49-F238E27FC236}">
                <a16:creationId xmlns:a16="http://schemas.microsoft.com/office/drawing/2014/main" id="{E836F9A8-5D0B-A28B-64D4-AB6CE411AA9C}"/>
              </a:ext>
              <a:ext uri="{C183D7F6-B498-43B3-948B-1728B52AA6E4}">
                <adec:decorative xmlns:adec="http://schemas.microsoft.com/office/drawing/2017/decorative" val="1"/>
              </a:ext>
            </a:extLst>
          </p:cNvPr>
          <p:cNvSpPr/>
          <p:nvPr userDrawn="1"/>
        </p:nvSpPr>
        <p:spPr>
          <a:xfrm>
            <a:off x="11890549" y="0"/>
            <a:ext cx="301451" cy="6858000"/>
          </a:xfrm>
          <a:prstGeom prst="rect">
            <a:avLst/>
          </a:prstGeom>
          <a:solidFill>
            <a:schemeClr val="tx2">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cxnSp>
        <p:nvCxnSpPr>
          <p:cNvPr id="21" name="Straight Connector 20">
            <a:extLst>
              <a:ext uri="{FF2B5EF4-FFF2-40B4-BE49-F238E27FC236}">
                <a16:creationId xmlns:a16="http://schemas.microsoft.com/office/drawing/2014/main" id="{47F2D178-C034-AB22-4D9B-E45987184E1B}"/>
              </a:ext>
              <a:ext uri="{C183D7F6-B498-43B3-948B-1728B52AA6E4}">
                <adec:decorative xmlns:adec="http://schemas.microsoft.com/office/drawing/2017/decorative" val="1"/>
              </a:ext>
            </a:extLst>
          </p:cNvPr>
          <p:cNvCxnSpPr/>
          <p:nvPr userDrawn="1"/>
        </p:nvCxnSpPr>
        <p:spPr>
          <a:xfrm>
            <a:off x="831851" y="864158"/>
            <a:ext cx="1339780"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pic>
        <p:nvPicPr>
          <p:cNvPr id="3" name="Picture 2">
            <a:extLst>
              <a:ext uri="{FF2B5EF4-FFF2-40B4-BE49-F238E27FC236}">
                <a16:creationId xmlns:a16="http://schemas.microsoft.com/office/drawing/2014/main" id="{8C52B0AC-807E-D5BC-122A-DAC44F8C6FE5}"/>
              </a:ext>
            </a:extLst>
          </p:cNvPr>
          <p:cNvPicPr>
            <a:picLocks noChangeAspect="1"/>
          </p:cNvPicPr>
          <p:nvPr userDrawn="1"/>
        </p:nvPicPr>
        <p:blipFill>
          <a:blip r:embed="rId2"/>
          <a:stretch>
            <a:fillRect/>
          </a:stretch>
        </p:blipFill>
        <p:spPr>
          <a:xfrm>
            <a:off x="4066185" y="5398078"/>
            <a:ext cx="2605041" cy="1404581"/>
          </a:xfrm>
          <a:prstGeom prst="rect">
            <a:avLst/>
          </a:prstGeom>
        </p:spPr>
      </p:pic>
      <p:pic>
        <p:nvPicPr>
          <p:cNvPr id="4" name="Picture 3">
            <a:extLst>
              <a:ext uri="{FF2B5EF4-FFF2-40B4-BE49-F238E27FC236}">
                <a16:creationId xmlns:a16="http://schemas.microsoft.com/office/drawing/2014/main" id="{C99F4D78-87B5-1780-ACD5-F31280310FE7}"/>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860809" y="5558262"/>
            <a:ext cx="2632598" cy="670516"/>
          </a:xfrm>
          <a:prstGeom prst="rect">
            <a:avLst/>
          </a:prstGeom>
        </p:spPr>
      </p:pic>
    </p:spTree>
    <p:extLst>
      <p:ext uri="{BB962C8B-B14F-4D97-AF65-F5344CB8AC3E}">
        <p14:creationId xmlns:p14="http://schemas.microsoft.com/office/powerpoint/2010/main" val="17607310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Section Slide Nav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8E54AE7-1C33-E352-50C6-DFB776BCF728}"/>
              </a:ext>
              <a:ext uri="{C183D7F6-B498-43B3-948B-1728B52AA6E4}">
                <adec:decorative xmlns:adec="http://schemas.microsoft.com/office/drawing/2017/decorative" val="1"/>
              </a:ext>
            </a:extLst>
          </p:cNvPr>
          <p:cNvSpPr/>
          <p:nvPr userDrawn="1"/>
        </p:nvSpPr>
        <p:spPr>
          <a:xfrm>
            <a:off x="0" y="0"/>
            <a:ext cx="10755084"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 name="Title 1">
            <a:extLst>
              <a:ext uri="{FF2B5EF4-FFF2-40B4-BE49-F238E27FC236}">
                <a16:creationId xmlns:a16="http://schemas.microsoft.com/office/drawing/2014/main" id="{4608E508-E7DC-28F2-811D-7114AE817916}"/>
              </a:ext>
            </a:extLst>
          </p:cNvPr>
          <p:cNvSpPr>
            <a:spLocks noGrp="1"/>
          </p:cNvSpPr>
          <p:nvPr>
            <p:ph type="title" hasCustomPrompt="1"/>
          </p:nvPr>
        </p:nvSpPr>
        <p:spPr>
          <a:xfrm>
            <a:off x="831850" y="1327902"/>
            <a:ext cx="5913333" cy="1847377"/>
          </a:xfrm>
        </p:spPr>
        <p:txBody>
          <a:bodyPr anchor="b"/>
          <a:lstStyle>
            <a:lvl1pPr>
              <a:defRPr sz="6000" b="0" i="0">
                <a:solidFill>
                  <a:schemeClr val="bg1"/>
                </a:solidFill>
                <a:latin typeface="Franklin Gothic Medium" panose="020B0603020102020204" pitchFamily="34" charset="0"/>
              </a:defRPr>
            </a:lvl1pPr>
          </a:lstStyle>
          <a:p>
            <a:r>
              <a:rPr lang="en-US"/>
              <a:t>Transition Slide</a:t>
            </a:r>
            <a:br>
              <a:rPr lang="en-US"/>
            </a:br>
            <a:r>
              <a:rPr lang="en-US"/>
              <a:t>Title</a:t>
            </a:r>
          </a:p>
        </p:txBody>
      </p:sp>
      <p:sp>
        <p:nvSpPr>
          <p:cNvPr id="13" name="Rectangle 12">
            <a:extLst>
              <a:ext uri="{FF2B5EF4-FFF2-40B4-BE49-F238E27FC236}">
                <a16:creationId xmlns:a16="http://schemas.microsoft.com/office/drawing/2014/main" id="{ADAC3986-6D1D-1BFC-B81C-BB13E6B8CB34}"/>
              </a:ext>
              <a:ext uri="{C183D7F6-B498-43B3-948B-1728B52AA6E4}">
                <adec:decorative xmlns:adec="http://schemas.microsoft.com/office/drawing/2017/decorative" val="1"/>
              </a:ext>
            </a:extLst>
          </p:cNvPr>
          <p:cNvSpPr/>
          <p:nvPr userDrawn="1"/>
        </p:nvSpPr>
        <p:spPr>
          <a:xfrm>
            <a:off x="10755085" y="0"/>
            <a:ext cx="713433" cy="6858000"/>
          </a:xfrm>
          <a:prstGeom prst="rect">
            <a:avLst/>
          </a:prstGeom>
          <a:solidFill>
            <a:schemeClr val="tx2">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4" name="Rectangle 13">
            <a:extLst>
              <a:ext uri="{FF2B5EF4-FFF2-40B4-BE49-F238E27FC236}">
                <a16:creationId xmlns:a16="http://schemas.microsoft.com/office/drawing/2014/main" id="{1A203F12-ED93-78AA-EA37-CAC5D07DB911}"/>
              </a:ext>
              <a:ext uri="{C183D7F6-B498-43B3-948B-1728B52AA6E4}">
                <adec:decorative xmlns:adec="http://schemas.microsoft.com/office/drawing/2017/decorative" val="1"/>
              </a:ext>
            </a:extLst>
          </p:cNvPr>
          <p:cNvSpPr/>
          <p:nvPr userDrawn="1"/>
        </p:nvSpPr>
        <p:spPr>
          <a:xfrm>
            <a:off x="11468517" y="0"/>
            <a:ext cx="422032" cy="6858000"/>
          </a:xfrm>
          <a:prstGeom prst="rect">
            <a:avLst/>
          </a:prstGeom>
          <a:solidFill>
            <a:schemeClr val="tx2">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5" name="Rectangle 14">
            <a:extLst>
              <a:ext uri="{FF2B5EF4-FFF2-40B4-BE49-F238E27FC236}">
                <a16:creationId xmlns:a16="http://schemas.microsoft.com/office/drawing/2014/main" id="{E836F9A8-5D0B-A28B-64D4-AB6CE411AA9C}"/>
              </a:ext>
              <a:ext uri="{C183D7F6-B498-43B3-948B-1728B52AA6E4}">
                <adec:decorative xmlns:adec="http://schemas.microsoft.com/office/drawing/2017/decorative" val="1"/>
              </a:ext>
            </a:extLst>
          </p:cNvPr>
          <p:cNvSpPr/>
          <p:nvPr userDrawn="1"/>
        </p:nvSpPr>
        <p:spPr>
          <a:xfrm>
            <a:off x="11890549" y="0"/>
            <a:ext cx="301451" cy="6858000"/>
          </a:xfrm>
          <a:prstGeom prst="rect">
            <a:avLst/>
          </a:prstGeom>
          <a:solidFill>
            <a:schemeClr val="tx2">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cxnSp>
        <p:nvCxnSpPr>
          <p:cNvPr id="21" name="Straight Connector 20">
            <a:extLst>
              <a:ext uri="{FF2B5EF4-FFF2-40B4-BE49-F238E27FC236}">
                <a16:creationId xmlns:a16="http://schemas.microsoft.com/office/drawing/2014/main" id="{47F2D178-C034-AB22-4D9B-E45987184E1B}"/>
              </a:ext>
              <a:ext uri="{C183D7F6-B498-43B3-948B-1728B52AA6E4}">
                <adec:decorative xmlns:adec="http://schemas.microsoft.com/office/drawing/2017/decorative" val="1"/>
              </a:ext>
            </a:extLst>
          </p:cNvPr>
          <p:cNvCxnSpPr/>
          <p:nvPr userDrawn="1"/>
        </p:nvCxnSpPr>
        <p:spPr>
          <a:xfrm>
            <a:off x="831851" y="864158"/>
            <a:ext cx="1339780"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pic>
        <p:nvPicPr>
          <p:cNvPr id="3" name="Picture 2">
            <a:extLst>
              <a:ext uri="{FF2B5EF4-FFF2-40B4-BE49-F238E27FC236}">
                <a16:creationId xmlns:a16="http://schemas.microsoft.com/office/drawing/2014/main" id="{8C52B0AC-807E-D5BC-122A-DAC44F8C6FE5}"/>
              </a:ext>
            </a:extLst>
          </p:cNvPr>
          <p:cNvPicPr>
            <a:picLocks noChangeAspect="1"/>
          </p:cNvPicPr>
          <p:nvPr userDrawn="1"/>
        </p:nvPicPr>
        <p:blipFill>
          <a:blip r:embed="rId2"/>
          <a:stretch>
            <a:fillRect/>
          </a:stretch>
        </p:blipFill>
        <p:spPr>
          <a:xfrm>
            <a:off x="885670" y="5398078"/>
            <a:ext cx="2605041" cy="1404581"/>
          </a:xfrm>
          <a:prstGeom prst="rect">
            <a:avLst/>
          </a:prstGeom>
        </p:spPr>
      </p:pic>
    </p:spTree>
    <p:extLst>
      <p:ext uri="{BB962C8B-B14F-4D97-AF65-F5344CB8AC3E}">
        <p14:creationId xmlns:p14="http://schemas.microsoft.com/office/powerpoint/2010/main" val="8110021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Section Slide Nav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8E54AE7-1C33-E352-50C6-DFB776BCF728}"/>
              </a:ext>
              <a:ext uri="{C183D7F6-B498-43B3-948B-1728B52AA6E4}">
                <adec:decorative xmlns:adec="http://schemas.microsoft.com/office/drawing/2017/decorative" val="1"/>
              </a:ext>
            </a:extLst>
          </p:cNvPr>
          <p:cNvSpPr/>
          <p:nvPr userDrawn="1"/>
        </p:nvSpPr>
        <p:spPr>
          <a:xfrm>
            <a:off x="0" y="0"/>
            <a:ext cx="10755084"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 name="Title 1">
            <a:extLst>
              <a:ext uri="{FF2B5EF4-FFF2-40B4-BE49-F238E27FC236}">
                <a16:creationId xmlns:a16="http://schemas.microsoft.com/office/drawing/2014/main" id="{4608E508-E7DC-28F2-811D-7114AE817916}"/>
              </a:ext>
            </a:extLst>
          </p:cNvPr>
          <p:cNvSpPr>
            <a:spLocks noGrp="1"/>
          </p:cNvSpPr>
          <p:nvPr>
            <p:ph type="title" hasCustomPrompt="1"/>
          </p:nvPr>
        </p:nvSpPr>
        <p:spPr>
          <a:xfrm>
            <a:off x="831850" y="1327902"/>
            <a:ext cx="5913333" cy="1847377"/>
          </a:xfrm>
        </p:spPr>
        <p:txBody>
          <a:bodyPr anchor="b"/>
          <a:lstStyle>
            <a:lvl1pPr>
              <a:defRPr sz="6000" b="0" i="0">
                <a:solidFill>
                  <a:schemeClr val="bg1"/>
                </a:solidFill>
                <a:latin typeface="Franklin Gothic Medium" panose="020B0603020102020204" pitchFamily="34" charset="0"/>
              </a:defRPr>
            </a:lvl1pPr>
          </a:lstStyle>
          <a:p>
            <a:r>
              <a:rPr lang="en-US" dirty="0"/>
              <a:t>Questions?</a:t>
            </a:r>
          </a:p>
        </p:txBody>
      </p:sp>
      <p:sp>
        <p:nvSpPr>
          <p:cNvPr id="13" name="Rectangle 12">
            <a:extLst>
              <a:ext uri="{FF2B5EF4-FFF2-40B4-BE49-F238E27FC236}">
                <a16:creationId xmlns:a16="http://schemas.microsoft.com/office/drawing/2014/main" id="{ADAC3986-6D1D-1BFC-B81C-BB13E6B8CB34}"/>
              </a:ext>
              <a:ext uri="{C183D7F6-B498-43B3-948B-1728B52AA6E4}">
                <adec:decorative xmlns:adec="http://schemas.microsoft.com/office/drawing/2017/decorative" val="1"/>
              </a:ext>
            </a:extLst>
          </p:cNvPr>
          <p:cNvSpPr/>
          <p:nvPr userDrawn="1"/>
        </p:nvSpPr>
        <p:spPr>
          <a:xfrm>
            <a:off x="10755085" y="0"/>
            <a:ext cx="713433" cy="6858000"/>
          </a:xfrm>
          <a:prstGeom prst="rect">
            <a:avLst/>
          </a:prstGeom>
          <a:solidFill>
            <a:schemeClr val="tx2">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4" name="Rectangle 13">
            <a:extLst>
              <a:ext uri="{FF2B5EF4-FFF2-40B4-BE49-F238E27FC236}">
                <a16:creationId xmlns:a16="http://schemas.microsoft.com/office/drawing/2014/main" id="{1A203F12-ED93-78AA-EA37-CAC5D07DB911}"/>
              </a:ext>
              <a:ext uri="{C183D7F6-B498-43B3-948B-1728B52AA6E4}">
                <adec:decorative xmlns:adec="http://schemas.microsoft.com/office/drawing/2017/decorative" val="1"/>
              </a:ext>
            </a:extLst>
          </p:cNvPr>
          <p:cNvSpPr/>
          <p:nvPr userDrawn="1"/>
        </p:nvSpPr>
        <p:spPr>
          <a:xfrm>
            <a:off x="11468517" y="0"/>
            <a:ext cx="422032" cy="6858000"/>
          </a:xfrm>
          <a:prstGeom prst="rect">
            <a:avLst/>
          </a:prstGeom>
          <a:solidFill>
            <a:schemeClr val="tx2">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5" name="Rectangle 14">
            <a:extLst>
              <a:ext uri="{FF2B5EF4-FFF2-40B4-BE49-F238E27FC236}">
                <a16:creationId xmlns:a16="http://schemas.microsoft.com/office/drawing/2014/main" id="{E836F9A8-5D0B-A28B-64D4-AB6CE411AA9C}"/>
              </a:ext>
              <a:ext uri="{C183D7F6-B498-43B3-948B-1728B52AA6E4}">
                <adec:decorative xmlns:adec="http://schemas.microsoft.com/office/drawing/2017/decorative" val="1"/>
              </a:ext>
            </a:extLst>
          </p:cNvPr>
          <p:cNvSpPr/>
          <p:nvPr userDrawn="1"/>
        </p:nvSpPr>
        <p:spPr>
          <a:xfrm>
            <a:off x="11890549" y="0"/>
            <a:ext cx="301451" cy="6858000"/>
          </a:xfrm>
          <a:prstGeom prst="rect">
            <a:avLst/>
          </a:prstGeom>
          <a:solidFill>
            <a:schemeClr val="tx2">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cxnSp>
        <p:nvCxnSpPr>
          <p:cNvPr id="21" name="Straight Connector 20">
            <a:extLst>
              <a:ext uri="{FF2B5EF4-FFF2-40B4-BE49-F238E27FC236}">
                <a16:creationId xmlns:a16="http://schemas.microsoft.com/office/drawing/2014/main" id="{47F2D178-C034-AB22-4D9B-E45987184E1B}"/>
              </a:ext>
              <a:ext uri="{C183D7F6-B498-43B3-948B-1728B52AA6E4}">
                <adec:decorative xmlns:adec="http://schemas.microsoft.com/office/drawing/2017/decorative" val="1"/>
              </a:ext>
            </a:extLst>
          </p:cNvPr>
          <p:cNvCxnSpPr>
            <a:cxnSpLocks/>
          </p:cNvCxnSpPr>
          <p:nvPr userDrawn="1"/>
        </p:nvCxnSpPr>
        <p:spPr>
          <a:xfrm>
            <a:off x="860809" y="3468210"/>
            <a:ext cx="9724365"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pic>
        <p:nvPicPr>
          <p:cNvPr id="4" name="Picture 3">
            <a:extLst>
              <a:ext uri="{FF2B5EF4-FFF2-40B4-BE49-F238E27FC236}">
                <a16:creationId xmlns:a16="http://schemas.microsoft.com/office/drawing/2014/main" id="{3F8AED76-423E-27A6-807D-4C29E2D26B09}"/>
              </a:ext>
            </a:extLst>
          </p:cNvPr>
          <p:cNvPicPr>
            <a:picLocks noChangeAspect="1"/>
          </p:cNvPicPr>
          <p:nvPr userDrawn="1"/>
        </p:nvPicPr>
        <p:blipFill>
          <a:blip r:embed="rId2"/>
          <a:stretch>
            <a:fillRect/>
          </a:stretch>
        </p:blipFill>
        <p:spPr>
          <a:xfrm>
            <a:off x="4066185" y="5398078"/>
            <a:ext cx="2605041" cy="1404581"/>
          </a:xfrm>
          <a:prstGeom prst="rect">
            <a:avLst/>
          </a:prstGeom>
        </p:spPr>
      </p:pic>
      <p:pic>
        <p:nvPicPr>
          <p:cNvPr id="5" name="Picture 4">
            <a:extLst>
              <a:ext uri="{FF2B5EF4-FFF2-40B4-BE49-F238E27FC236}">
                <a16:creationId xmlns:a16="http://schemas.microsoft.com/office/drawing/2014/main" id="{72227886-807D-A517-F899-4707546C01F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860809" y="5558262"/>
            <a:ext cx="2632598" cy="670516"/>
          </a:xfrm>
          <a:prstGeom prst="rect">
            <a:avLst/>
          </a:prstGeom>
        </p:spPr>
      </p:pic>
    </p:spTree>
    <p:extLst>
      <p:ext uri="{BB962C8B-B14F-4D97-AF65-F5344CB8AC3E}">
        <p14:creationId xmlns:p14="http://schemas.microsoft.com/office/powerpoint/2010/main" val="26978933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ingle Container - Title and Bullets Full Width">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D053A74-BEFA-25B1-A547-1CCE78C44B57}"/>
              </a:ext>
              <a:ext uri="{C183D7F6-B498-43B3-948B-1728B52AA6E4}">
                <adec:decorative xmlns:adec="http://schemas.microsoft.com/office/drawing/2017/decorative" val="1"/>
              </a:ext>
            </a:extLst>
          </p:cNvPr>
          <p:cNvSpPr/>
          <p:nvPr userDrawn="1"/>
        </p:nvSpPr>
        <p:spPr>
          <a:xfrm>
            <a:off x="0" y="6146800"/>
            <a:ext cx="12192000" cy="711200"/>
          </a:xfrm>
          <a:prstGeom prst="rect">
            <a:avLst/>
          </a:prstGeom>
          <a:solidFill>
            <a:schemeClr val="accent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Logo&#10;&#10;Description automatically generated">
            <a:extLst>
              <a:ext uri="{FF2B5EF4-FFF2-40B4-BE49-F238E27FC236}">
                <a16:creationId xmlns:a16="http://schemas.microsoft.com/office/drawing/2014/main" id="{48627B4D-3EB2-07EE-1228-468FE30EEBD2}"/>
              </a:ext>
            </a:extLst>
          </p:cNvPr>
          <p:cNvPicPr>
            <a:picLocks noChangeAspect="1"/>
          </p:cNvPicPr>
          <p:nvPr userDrawn="1"/>
        </p:nvPicPr>
        <p:blipFill>
          <a:blip r:embed="rId2"/>
          <a:stretch>
            <a:fillRect/>
          </a:stretch>
        </p:blipFill>
        <p:spPr>
          <a:xfrm>
            <a:off x="2286783" y="6133653"/>
            <a:ext cx="1450332" cy="737253"/>
          </a:xfrm>
          <a:prstGeom prst="rect">
            <a:avLst/>
          </a:prstGeom>
        </p:spPr>
      </p:pic>
      <p:sp>
        <p:nvSpPr>
          <p:cNvPr id="2" name="Title 1">
            <a:extLst>
              <a:ext uri="{FF2B5EF4-FFF2-40B4-BE49-F238E27FC236}">
                <a16:creationId xmlns:a16="http://schemas.microsoft.com/office/drawing/2014/main" id="{E60C87CF-2822-59E7-D5B0-34554418998C}"/>
              </a:ext>
            </a:extLst>
          </p:cNvPr>
          <p:cNvSpPr>
            <a:spLocks noGrp="1"/>
          </p:cNvSpPr>
          <p:nvPr>
            <p:ph type="title"/>
          </p:nvPr>
        </p:nvSpPr>
        <p:spPr>
          <a:xfrm>
            <a:off x="838200" y="604434"/>
            <a:ext cx="10515600" cy="705173"/>
          </a:xfrm>
        </p:spPr>
        <p:txBody>
          <a:bodyPr anchor="t" anchorCtr="0">
            <a:normAutofit/>
          </a:bodyPr>
          <a:lstStyle>
            <a:lvl1pPr>
              <a:defRPr lang="en-US" sz="4400" b="1" i="0" kern="1200" dirty="0">
                <a:solidFill>
                  <a:schemeClr val="tx2"/>
                </a:solidFill>
                <a:latin typeface="Franklin Gothic Demi" panose="020B0603020102020204" pitchFamily="34" charset="0"/>
                <a:ea typeface="+mj-ea"/>
                <a:cs typeface="+mj-cs"/>
              </a:defRPr>
            </a:lvl1p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A7BDD5D3-CE19-0926-CAF9-272B6BD58427}"/>
              </a:ext>
            </a:extLst>
          </p:cNvPr>
          <p:cNvSpPr>
            <a:spLocks noGrp="1"/>
          </p:cNvSpPr>
          <p:nvPr>
            <p:ph idx="13" hasCustomPrompt="1"/>
          </p:nvPr>
        </p:nvSpPr>
        <p:spPr>
          <a:xfrm>
            <a:off x="838200" y="1523731"/>
            <a:ext cx="8910234" cy="4202893"/>
          </a:xfrm>
        </p:spPr>
        <p:txBody>
          <a:bodyPr tIns="0">
            <a:noAutofit/>
          </a:bodyPr>
          <a:lstStyle>
            <a:lvl1pPr marL="0" indent="0" algn="l" defTabSz="914400" rtl="0" eaLnBrk="1" latinLnBrk="0" hangingPunct="1">
              <a:lnSpc>
                <a:spcPct val="100000"/>
              </a:lnSpc>
              <a:spcBef>
                <a:spcPts val="1000"/>
              </a:spcBef>
              <a:spcAft>
                <a:spcPts val="600"/>
              </a:spcAft>
              <a:buClr>
                <a:schemeClr val="accent1"/>
              </a:buClr>
              <a:buSzPct val="100000"/>
              <a:buFont typeface="Arial" panose="020B0604020202020204" pitchFamily="34" charset="0"/>
              <a:buNone/>
              <a:tabLst/>
              <a:defRPr lang="en-US" sz="2800" b="1" kern="1200" dirty="0">
                <a:solidFill>
                  <a:schemeClr val="accent1"/>
                </a:solidFill>
                <a:latin typeface="Franklin Gothic Book" panose="020B0503020102020204" pitchFamily="34" charset="0"/>
                <a:ea typeface="+mn-ea"/>
                <a:cs typeface="+mn-cs"/>
              </a:defRPr>
            </a:lvl1pPr>
            <a:lvl2pPr marL="685800" indent="-228600">
              <a:lnSpc>
                <a:spcPct val="100000"/>
              </a:lnSpc>
              <a:spcAft>
                <a:spcPts val="600"/>
              </a:spcAft>
              <a:buClr>
                <a:schemeClr val="accent1"/>
              </a:buClr>
              <a:buFont typeface="Wingdings" panose="05000000000000000000" pitchFamily="2" charset="2"/>
              <a:buChar char="§"/>
              <a:defRPr lang="en-US" sz="2800" b="0" i="0" kern="1200" dirty="0">
                <a:solidFill>
                  <a:schemeClr val="tx1"/>
                </a:solidFill>
                <a:latin typeface="Franklin Gothic Book" panose="020B0503020102020204" pitchFamily="34" charset="0"/>
                <a:ea typeface="+mn-ea"/>
                <a:cs typeface="+mn-cs"/>
              </a:defRPr>
            </a:lvl2pPr>
            <a:lvl3pPr marL="1143000" indent="-228600">
              <a:lnSpc>
                <a:spcPct val="100000"/>
              </a:lnSpc>
              <a:spcAft>
                <a:spcPts val="600"/>
              </a:spcAft>
              <a:buClr>
                <a:schemeClr val="accent1"/>
              </a:buClr>
              <a:buFont typeface="Courier New" panose="02070309020205020404" pitchFamily="49" charset="0"/>
              <a:buChar char="o"/>
              <a:defRPr/>
            </a:lvl3pPr>
            <a:lvl4pPr marL="1600200" indent="-228600">
              <a:lnSpc>
                <a:spcPct val="100000"/>
              </a:lnSpc>
              <a:spcAft>
                <a:spcPts val="600"/>
              </a:spcAft>
              <a:buClr>
                <a:schemeClr val="accent1"/>
              </a:buClr>
              <a:buFont typeface="Courier New" panose="02070309020205020404" pitchFamily="49" charset="0"/>
              <a:buChar char="o"/>
              <a:defRPr/>
            </a:lvl4pPr>
            <a:lvl5pPr>
              <a:lnSpc>
                <a:spcPct val="100000"/>
              </a:lnSpc>
              <a:spcAft>
                <a:spcPts val="600"/>
              </a:spcAft>
              <a:buClr>
                <a:schemeClr val="accent1"/>
              </a:buClr>
              <a:defRPr/>
            </a:lvl5pPr>
          </a:lstStyle>
          <a:p>
            <a:pPr marL="0" marR="0" lvl="0" indent="0" algn="l" defTabSz="914400" rtl="0" eaLnBrk="1" fontAlgn="auto" latinLnBrk="0" hangingPunct="1">
              <a:lnSpc>
                <a:spcPct val="150000"/>
              </a:lnSpc>
              <a:spcBef>
                <a:spcPts val="1000"/>
              </a:spcBef>
              <a:spcAft>
                <a:spcPts val="0"/>
              </a:spcAft>
              <a:buClr>
                <a:schemeClr val="accent2"/>
              </a:buClr>
              <a:buSzPct val="115000"/>
              <a:buFont typeface="Wingdings" pitchFamily="2" charset="2"/>
              <a:buNone/>
              <a:tabLst/>
              <a:defRPr/>
            </a:pPr>
            <a:r>
              <a:rPr lang="en-US" dirty="0"/>
              <a:t>Single container slide</a:t>
            </a:r>
          </a:p>
          <a:p>
            <a:pPr lvl="1"/>
            <a:r>
              <a:rPr lang="en-US" dirty="0"/>
              <a:t>Click to add level 1 bullet</a:t>
            </a:r>
          </a:p>
          <a:p>
            <a:pPr lvl="2"/>
            <a:r>
              <a:rPr lang="en-US" dirty="0"/>
              <a:t>Click to add level 2 bullets </a:t>
            </a:r>
          </a:p>
        </p:txBody>
      </p:sp>
      <p:sp>
        <p:nvSpPr>
          <p:cNvPr id="8" name="Slide Number Placeholder 5">
            <a:extLst>
              <a:ext uri="{FF2B5EF4-FFF2-40B4-BE49-F238E27FC236}">
                <a16:creationId xmlns:a16="http://schemas.microsoft.com/office/drawing/2014/main" id="{941C570B-8C7F-F491-A176-2DFDF8533C9E}"/>
              </a:ext>
              <a:ext uri="{C183D7F6-B498-43B3-948B-1728B52AA6E4}">
                <adec:decorative xmlns:adec="http://schemas.microsoft.com/office/drawing/2017/decorative" val="1"/>
              </a:ext>
            </a:extLst>
          </p:cNvPr>
          <p:cNvSpPr>
            <a:spLocks noGrp="1"/>
          </p:cNvSpPr>
          <p:nvPr>
            <p:ph type="sldNum" sz="quarter" idx="12"/>
          </p:nvPr>
        </p:nvSpPr>
        <p:spPr>
          <a:xfrm>
            <a:off x="8610600" y="6356350"/>
            <a:ext cx="2743200" cy="365125"/>
          </a:xfrm>
        </p:spPr>
        <p:txBody>
          <a:bodyPr/>
          <a:lstStyle>
            <a:lvl1pPr>
              <a:defRPr>
                <a:solidFill>
                  <a:schemeClr val="tx2"/>
                </a:solidFill>
              </a:defRPr>
            </a:lvl1pPr>
          </a:lstStyle>
          <a:p>
            <a:fld id="{D0F3292A-440C-FC4D-A38E-E9E6D4317AF8}" type="slidenum">
              <a:rPr lang="en-US" smtClean="0"/>
              <a:pPr/>
              <a:t>‹#›</a:t>
            </a:fld>
            <a:endParaRPr lang="en-US"/>
          </a:p>
        </p:txBody>
      </p:sp>
      <p:pic>
        <p:nvPicPr>
          <p:cNvPr id="9" name="Picture 8">
            <a:extLst>
              <a:ext uri="{FF2B5EF4-FFF2-40B4-BE49-F238E27FC236}">
                <a16:creationId xmlns:a16="http://schemas.microsoft.com/office/drawing/2014/main" id="{44218340-347E-24B1-2CC6-832520AF06A9}"/>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549519" y="6283085"/>
            <a:ext cx="1580732" cy="438390"/>
          </a:xfrm>
          <a:prstGeom prst="rect">
            <a:avLst/>
          </a:prstGeom>
        </p:spPr>
      </p:pic>
    </p:spTree>
    <p:extLst>
      <p:ext uri="{BB962C8B-B14F-4D97-AF65-F5344CB8AC3E}">
        <p14:creationId xmlns:p14="http://schemas.microsoft.com/office/powerpoint/2010/main" val="111046321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235FBBB-93E3-4463-A735-4908A5672418}" type="datetime1">
              <a:rPr lang="en-US"/>
              <a:pPr>
                <a:defRPr/>
              </a:pPr>
              <a:t>4/3/2026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3302BC5-986D-42D8-BF2F-B9D0692D83AF}" type="slidenum">
              <a:rPr lang="en-US" smtClean="0"/>
              <a:pPr>
                <a:defRPr/>
              </a:pPr>
              <a:t>‹#›</a:t>
            </a:fld>
            <a:endParaRPr lang="en-US"/>
          </a:p>
        </p:txBody>
      </p:sp>
      <p:sp>
        <p:nvSpPr>
          <p:cNvPr id="7" name="Title 1">
            <a:extLst>
              <a:ext uri="{FF2B5EF4-FFF2-40B4-BE49-F238E27FC236}">
                <a16:creationId xmlns:a16="http://schemas.microsoft.com/office/drawing/2014/main" id="{CA59ABB9-8F3F-454C-928B-7CDF9BEBC3D9}"/>
              </a:ext>
            </a:extLst>
          </p:cNvPr>
          <p:cNvSpPr>
            <a:spLocks noGrp="1"/>
          </p:cNvSpPr>
          <p:nvPr>
            <p:ph type="title"/>
          </p:nvPr>
        </p:nvSpPr>
        <p:spPr>
          <a:xfrm>
            <a:off x="609600" y="304801"/>
            <a:ext cx="8737600" cy="715963"/>
          </a:xfrm>
        </p:spPr>
        <p:txBody>
          <a:bodyPr/>
          <a:lstStyle>
            <a:lvl1pPr>
              <a:defRPr sz="3600">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42482456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3" name="Table Placeholder 2"/>
          <p:cNvSpPr>
            <a:spLocks noGrp="1"/>
          </p:cNvSpPr>
          <p:nvPr>
            <p:ph type="tbl" idx="1"/>
          </p:nvPr>
        </p:nvSpPr>
        <p:spPr>
          <a:xfrm>
            <a:off x="609600" y="1600201"/>
            <a:ext cx="10972800" cy="4525963"/>
          </a:xfrm>
        </p:spPr>
        <p:txBody>
          <a:bodyPr/>
          <a:lstStyle>
            <a:lvl1pPr>
              <a:defRPr>
                <a:latin typeface="Arial" panose="020B0604020202020204" pitchFamily="34" charset="0"/>
                <a:cs typeface="Arial" panose="020B0604020202020204" pitchFamily="34" charset="0"/>
              </a:defRPr>
            </a:lvl1pPr>
          </a:lstStyle>
          <a:p>
            <a:pPr lvl="0"/>
            <a:r>
              <a:rPr lang="en-US" noProof="0"/>
              <a:t>Click icon to add table</a:t>
            </a:r>
          </a:p>
        </p:txBody>
      </p:sp>
      <p:sp>
        <p:nvSpPr>
          <p:cNvPr id="4" name="Date Placeholder 3"/>
          <p:cNvSpPr>
            <a:spLocks noGrp="1"/>
          </p:cNvSpPr>
          <p:nvPr>
            <p:ph type="dt" sz="half" idx="10"/>
          </p:nvPr>
        </p:nvSpPr>
        <p:spPr/>
        <p:txBody>
          <a:bodyPr/>
          <a:lstStyle>
            <a:lvl1pPr>
              <a:defRPr/>
            </a:lvl1pPr>
          </a:lstStyle>
          <a:p>
            <a:pPr>
              <a:defRPr/>
            </a:pPr>
            <a:fld id="{A8CE7C1D-8745-41AB-AA74-69321E617945}" type="datetime1">
              <a:rPr lang="en-US"/>
              <a:pPr>
                <a:defRPr/>
              </a:pPr>
              <a:t>4/3/2026</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Updated 7/16/12</a:t>
            </a:r>
          </a:p>
        </p:txBody>
      </p:sp>
      <p:sp>
        <p:nvSpPr>
          <p:cNvPr id="6" name="Slide Number Placeholder 5"/>
          <p:cNvSpPr>
            <a:spLocks noGrp="1"/>
          </p:cNvSpPr>
          <p:nvPr>
            <p:ph type="sldNum" sz="quarter" idx="12"/>
          </p:nvPr>
        </p:nvSpPr>
        <p:spPr/>
        <p:txBody>
          <a:bodyPr/>
          <a:lstStyle>
            <a:lvl1pPr>
              <a:defRPr/>
            </a:lvl1pPr>
          </a:lstStyle>
          <a:p>
            <a:pPr>
              <a:defRPr/>
            </a:pPr>
            <a:fld id="{B543FC28-71BB-4923-9EC4-7D01669BF51C}" type="slidenum">
              <a:rPr lang="en-US" smtClean="0"/>
              <a:pPr>
                <a:defRPr/>
              </a:pPr>
              <a:t>‹#›</a:t>
            </a:fld>
            <a:endParaRPr lang="en-US"/>
          </a:p>
        </p:txBody>
      </p:sp>
      <p:sp>
        <p:nvSpPr>
          <p:cNvPr id="7" name="Title 1">
            <a:extLst>
              <a:ext uri="{FF2B5EF4-FFF2-40B4-BE49-F238E27FC236}">
                <a16:creationId xmlns:a16="http://schemas.microsoft.com/office/drawing/2014/main" id="{4D4203C3-4299-47CD-9DFD-FDC2CC80C8BF}"/>
              </a:ext>
            </a:extLst>
          </p:cNvPr>
          <p:cNvSpPr>
            <a:spLocks noGrp="1"/>
          </p:cNvSpPr>
          <p:nvPr>
            <p:ph type="title"/>
          </p:nvPr>
        </p:nvSpPr>
        <p:spPr>
          <a:xfrm>
            <a:off x="609600" y="304801"/>
            <a:ext cx="8737600" cy="715963"/>
          </a:xfrm>
        </p:spPr>
        <p:txBody>
          <a:bodyPr/>
          <a:lstStyle>
            <a:lvl1pPr>
              <a:defRPr sz="3600">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673882080"/>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Single Container - Title and Bullets Full Widt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C87CF-2822-59E7-D5B0-34554418998C}"/>
              </a:ext>
            </a:extLst>
          </p:cNvPr>
          <p:cNvSpPr>
            <a:spLocks noGrp="1"/>
          </p:cNvSpPr>
          <p:nvPr>
            <p:ph type="title"/>
          </p:nvPr>
        </p:nvSpPr>
        <p:spPr>
          <a:xfrm>
            <a:off x="838200" y="604434"/>
            <a:ext cx="10515600" cy="705173"/>
          </a:xfrm>
        </p:spPr>
        <p:txBody>
          <a:bodyPr anchor="t" anchorCtr="0">
            <a:normAutofit/>
          </a:bodyPr>
          <a:lstStyle>
            <a:lvl1pPr>
              <a:defRPr lang="en-US" sz="4400" b="1" i="0" kern="1200" dirty="0">
                <a:solidFill>
                  <a:schemeClr val="tx2"/>
                </a:solidFill>
                <a:latin typeface="Franklin Gothic demi (Headings)"/>
                <a:ea typeface="+mj-ea"/>
                <a:cs typeface="+mj-cs"/>
              </a:defRPr>
            </a:lvl1pPr>
          </a:lstStyle>
          <a:p>
            <a:r>
              <a:rPr lang="en-US" dirty="0"/>
              <a:t>Click to edit Master title style</a:t>
            </a:r>
          </a:p>
        </p:txBody>
      </p:sp>
      <p:sp>
        <p:nvSpPr>
          <p:cNvPr id="6" name="Content Placeholder 2">
            <a:extLst>
              <a:ext uri="{FF2B5EF4-FFF2-40B4-BE49-F238E27FC236}">
                <a16:creationId xmlns:a16="http://schemas.microsoft.com/office/drawing/2014/main" id="{A7BDD5D3-CE19-0926-CAF9-272B6BD58427}"/>
              </a:ext>
            </a:extLst>
          </p:cNvPr>
          <p:cNvSpPr>
            <a:spLocks noGrp="1"/>
          </p:cNvSpPr>
          <p:nvPr>
            <p:ph idx="13" hasCustomPrompt="1"/>
          </p:nvPr>
        </p:nvSpPr>
        <p:spPr>
          <a:xfrm>
            <a:off x="838200" y="1523731"/>
            <a:ext cx="8910234" cy="4202893"/>
          </a:xfrm>
        </p:spPr>
        <p:txBody>
          <a:bodyPr tIns="0">
            <a:noAutofit/>
          </a:bodyPr>
          <a:lstStyle>
            <a:lvl1pPr marL="0" indent="0" algn="l" defTabSz="914400" rtl="0" eaLnBrk="1" latinLnBrk="0" hangingPunct="1">
              <a:lnSpc>
                <a:spcPct val="100000"/>
              </a:lnSpc>
              <a:spcBef>
                <a:spcPts val="1000"/>
              </a:spcBef>
              <a:spcAft>
                <a:spcPts val="600"/>
              </a:spcAft>
              <a:buClr>
                <a:schemeClr val="accent1"/>
              </a:buClr>
              <a:buSzPct val="100000"/>
              <a:buFont typeface="Arial" panose="020B0604020202020204" pitchFamily="34" charset="0"/>
              <a:buNone/>
              <a:tabLst/>
              <a:defRPr lang="en-US" sz="2800" b="1" kern="1200" dirty="0">
                <a:solidFill>
                  <a:schemeClr val="accent1"/>
                </a:solidFill>
                <a:latin typeface="Franklin Gothic Book" panose="020B0503020102020204" pitchFamily="34" charset="0"/>
                <a:ea typeface="+mn-ea"/>
                <a:cs typeface="+mn-cs"/>
              </a:defRPr>
            </a:lvl1pPr>
            <a:lvl2pPr marL="685800" indent="-228600">
              <a:lnSpc>
                <a:spcPct val="100000"/>
              </a:lnSpc>
              <a:spcAft>
                <a:spcPts val="600"/>
              </a:spcAft>
              <a:buClr>
                <a:schemeClr val="accent1"/>
              </a:buClr>
              <a:buFont typeface="Wingdings" panose="05000000000000000000" pitchFamily="2" charset="2"/>
              <a:buChar char="§"/>
              <a:defRPr lang="en-US" sz="2800" b="0" i="0" kern="1200" dirty="0">
                <a:solidFill>
                  <a:schemeClr val="tx1"/>
                </a:solidFill>
                <a:latin typeface="Franklin Gothic Book" panose="020B0503020102020204" pitchFamily="34" charset="0"/>
                <a:ea typeface="+mn-ea"/>
                <a:cs typeface="+mn-cs"/>
              </a:defRPr>
            </a:lvl2pPr>
            <a:lvl3pPr marL="1143000" indent="-228600">
              <a:lnSpc>
                <a:spcPct val="100000"/>
              </a:lnSpc>
              <a:spcAft>
                <a:spcPts val="600"/>
              </a:spcAft>
              <a:buClr>
                <a:schemeClr val="accent1"/>
              </a:buClr>
              <a:buFont typeface="Courier New" panose="02070309020205020404" pitchFamily="49" charset="0"/>
              <a:buChar char="o"/>
              <a:defRPr/>
            </a:lvl3pPr>
            <a:lvl4pPr marL="1600200" indent="-228600">
              <a:lnSpc>
                <a:spcPct val="100000"/>
              </a:lnSpc>
              <a:spcAft>
                <a:spcPts val="600"/>
              </a:spcAft>
              <a:buClr>
                <a:schemeClr val="accent1"/>
              </a:buClr>
              <a:buFont typeface="Courier New" panose="02070309020205020404" pitchFamily="49" charset="0"/>
              <a:buChar char="o"/>
              <a:defRPr/>
            </a:lvl4pPr>
            <a:lvl5pPr>
              <a:lnSpc>
                <a:spcPct val="100000"/>
              </a:lnSpc>
              <a:spcAft>
                <a:spcPts val="600"/>
              </a:spcAft>
              <a:buClr>
                <a:schemeClr val="accent1"/>
              </a:buClr>
              <a:defRPr/>
            </a:lvl5pPr>
          </a:lstStyle>
          <a:p>
            <a:pPr marL="0" marR="0" lvl="0" indent="0" algn="l" defTabSz="914400" rtl="0" eaLnBrk="1" fontAlgn="auto" latinLnBrk="0" hangingPunct="1">
              <a:lnSpc>
                <a:spcPct val="150000"/>
              </a:lnSpc>
              <a:spcBef>
                <a:spcPts val="1000"/>
              </a:spcBef>
              <a:spcAft>
                <a:spcPts val="0"/>
              </a:spcAft>
              <a:buClr>
                <a:schemeClr val="accent2"/>
              </a:buClr>
              <a:buSzPct val="115000"/>
              <a:buFont typeface="Wingdings" pitchFamily="2" charset="2"/>
              <a:buNone/>
              <a:tabLst/>
              <a:defRPr/>
            </a:pPr>
            <a:r>
              <a:rPr lang="en-US" dirty="0"/>
              <a:t>Single container slide</a:t>
            </a:r>
          </a:p>
          <a:p>
            <a:pPr lvl="1"/>
            <a:r>
              <a:rPr lang="en-US" dirty="0"/>
              <a:t>Click to add level 1 bullet</a:t>
            </a:r>
          </a:p>
          <a:p>
            <a:pPr lvl="2"/>
            <a:r>
              <a:rPr lang="en-US" dirty="0"/>
              <a:t>Click to add level 2 bullets </a:t>
            </a:r>
          </a:p>
        </p:txBody>
      </p:sp>
      <p:sp>
        <p:nvSpPr>
          <p:cNvPr id="7" name="Rectangle 6">
            <a:extLst>
              <a:ext uri="{FF2B5EF4-FFF2-40B4-BE49-F238E27FC236}">
                <a16:creationId xmlns:a16="http://schemas.microsoft.com/office/drawing/2014/main" id="{7D053A74-BEFA-25B1-A547-1CCE78C44B57}"/>
              </a:ext>
              <a:ext uri="{C183D7F6-B498-43B3-948B-1728B52AA6E4}">
                <adec:decorative xmlns:adec="http://schemas.microsoft.com/office/drawing/2017/decorative" val="1"/>
              </a:ext>
            </a:extLst>
          </p:cNvPr>
          <p:cNvSpPr/>
          <p:nvPr userDrawn="1"/>
        </p:nvSpPr>
        <p:spPr>
          <a:xfrm>
            <a:off x="0" y="6146800"/>
            <a:ext cx="12192000" cy="711200"/>
          </a:xfrm>
          <a:prstGeom prst="rect">
            <a:avLst/>
          </a:prstGeom>
          <a:solidFill>
            <a:schemeClr val="accent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941C570B-8C7F-F491-A176-2DFDF8533C9E}"/>
              </a:ext>
              <a:ext uri="{C183D7F6-B498-43B3-948B-1728B52AA6E4}">
                <adec:decorative xmlns:adec="http://schemas.microsoft.com/office/drawing/2017/decorative" val="1"/>
              </a:ext>
            </a:extLst>
          </p:cNvPr>
          <p:cNvSpPr>
            <a:spLocks noGrp="1"/>
          </p:cNvSpPr>
          <p:nvPr>
            <p:ph type="sldNum" sz="quarter" idx="12"/>
          </p:nvPr>
        </p:nvSpPr>
        <p:spPr>
          <a:xfrm>
            <a:off x="8610600" y="6356350"/>
            <a:ext cx="2743200" cy="365125"/>
          </a:xfrm>
        </p:spPr>
        <p:txBody>
          <a:bodyPr/>
          <a:lstStyle>
            <a:lvl1pPr>
              <a:defRPr>
                <a:solidFill>
                  <a:schemeClr val="tx2"/>
                </a:solidFill>
              </a:defRPr>
            </a:lvl1pPr>
          </a:lstStyle>
          <a:p>
            <a:fld id="{D0F3292A-440C-FC4D-A38E-E9E6D4317AF8}" type="slidenum">
              <a:rPr lang="en-US" smtClean="0"/>
              <a:pPr/>
              <a:t>‹#›</a:t>
            </a:fld>
            <a:endParaRPr lang="en-US"/>
          </a:p>
        </p:txBody>
      </p:sp>
      <p:pic>
        <p:nvPicPr>
          <p:cNvPr id="9" name="Picture 8">
            <a:extLst>
              <a:ext uri="{FF2B5EF4-FFF2-40B4-BE49-F238E27FC236}">
                <a16:creationId xmlns:a16="http://schemas.microsoft.com/office/drawing/2014/main" id="{44218340-347E-24B1-2CC6-832520AF06A9}"/>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49519" y="6283085"/>
            <a:ext cx="1580732" cy="438390"/>
          </a:xfrm>
          <a:prstGeom prst="rect">
            <a:avLst/>
          </a:prstGeom>
        </p:spPr>
      </p:pic>
    </p:spTree>
    <p:extLst>
      <p:ext uri="{BB962C8B-B14F-4D97-AF65-F5344CB8AC3E}">
        <p14:creationId xmlns:p14="http://schemas.microsoft.com/office/powerpoint/2010/main" val="387673857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Single Container - Title and Bullets Full Widt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C87CF-2822-59E7-D5B0-34554418998C}"/>
              </a:ext>
            </a:extLst>
          </p:cNvPr>
          <p:cNvSpPr>
            <a:spLocks noGrp="1"/>
          </p:cNvSpPr>
          <p:nvPr>
            <p:ph type="title"/>
          </p:nvPr>
        </p:nvSpPr>
        <p:spPr>
          <a:xfrm>
            <a:off x="838200" y="604434"/>
            <a:ext cx="10515600" cy="705173"/>
          </a:xfrm>
        </p:spPr>
        <p:txBody>
          <a:bodyPr anchor="t" anchorCtr="0">
            <a:normAutofit/>
          </a:bodyPr>
          <a:lstStyle>
            <a:lvl1pPr>
              <a:defRPr lang="en-US" sz="4400" b="1" i="0" kern="1200" dirty="0">
                <a:solidFill>
                  <a:schemeClr val="tx2"/>
                </a:solidFill>
                <a:latin typeface="Franklin Gothic Demi" panose="020B0603020102020204" pitchFamily="34" charset="0"/>
                <a:ea typeface="+mj-ea"/>
                <a:cs typeface="+mj-cs"/>
              </a:defRPr>
            </a:lvl1pPr>
          </a:lstStyle>
          <a:p>
            <a:r>
              <a:rPr lang="en-US" dirty="0"/>
              <a:t>Click to edit Master title style</a:t>
            </a:r>
          </a:p>
        </p:txBody>
      </p:sp>
      <p:sp>
        <p:nvSpPr>
          <p:cNvPr id="6" name="Content Placeholder 2">
            <a:extLst>
              <a:ext uri="{FF2B5EF4-FFF2-40B4-BE49-F238E27FC236}">
                <a16:creationId xmlns:a16="http://schemas.microsoft.com/office/drawing/2014/main" id="{A7BDD5D3-CE19-0926-CAF9-272B6BD58427}"/>
              </a:ext>
            </a:extLst>
          </p:cNvPr>
          <p:cNvSpPr>
            <a:spLocks noGrp="1"/>
          </p:cNvSpPr>
          <p:nvPr>
            <p:ph idx="13" hasCustomPrompt="1"/>
          </p:nvPr>
        </p:nvSpPr>
        <p:spPr>
          <a:xfrm>
            <a:off x="838200" y="1523731"/>
            <a:ext cx="8910234" cy="4202893"/>
          </a:xfrm>
        </p:spPr>
        <p:txBody>
          <a:bodyPr tIns="0">
            <a:noAutofit/>
          </a:bodyPr>
          <a:lstStyle>
            <a:lvl1pPr marL="0" indent="0" algn="l" defTabSz="914400" rtl="0" eaLnBrk="1" latinLnBrk="0" hangingPunct="1">
              <a:lnSpc>
                <a:spcPct val="100000"/>
              </a:lnSpc>
              <a:spcBef>
                <a:spcPts val="1000"/>
              </a:spcBef>
              <a:spcAft>
                <a:spcPts val="600"/>
              </a:spcAft>
              <a:buClr>
                <a:schemeClr val="accent1"/>
              </a:buClr>
              <a:buSzPct val="100000"/>
              <a:buFont typeface="Arial" panose="020B0604020202020204" pitchFamily="34" charset="0"/>
              <a:buNone/>
              <a:tabLst/>
              <a:defRPr lang="en-US" sz="2800" b="1" kern="1200" dirty="0">
                <a:solidFill>
                  <a:schemeClr val="accent1"/>
                </a:solidFill>
                <a:latin typeface="Franklin Gothic Book" panose="020B0503020102020204" pitchFamily="34" charset="0"/>
                <a:ea typeface="+mn-ea"/>
                <a:cs typeface="+mn-cs"/>
              </a:defRPr>
            </a:lvl1pPr>
            <a:lvl2pPr marL="685800" indent="-228600">
              <a:lnSpc>
                <a:spcPct val="100000"/>
              </a:lnSpc>
              <a:spcAft>
                <a:spcPts val="600"/>
              </a:spcAft>
              <a:buClr>
                <a:schemeClr val="accent1"/>
              </a:buClr>
              <a:buFont typeface="Wingdings" panose="05000000000000000000" pitchFamily="2" charset="2"/>
              <a:buChar char="§"/>
              <a:defRPr lang="en-US" sz="2800" b="0" i="0" kern="1200" dirty="0">
                <a:solidFill>
                  <a:schemeClr val="tx1"/>
                </a:solidFill>
                <a:latin typeface="Franklin Gothic Book" panose="020B0503020102020204" pitchFamily="34" charset="0"/>
                <a:ea typeface="+mn-ea"/>
                <a:cs typeface="+mn-cs"/>
              </a:defRPr>
            </a:lvl2pPr>
            <a:lvl3pPr marL="1143000" indent="-228600">
              <a:lnSpc>
                <a:spcPct val="100000"/>
              </a:lnSpc>
              <a:spcAft>
                <a:spcPts val="600"/>
              </a:spcAft>
              <a:buClr>
                <a:schemeClr val="accent1"/>
              </a:buClr>
              <a:buFont typeface="Courier New" panose="02070309020205020404" pitchFamily="49" charset="0"/>
              <a:buChar char="o"/>
              <a:defRPr/>
            </a:lvl3pPr>
            <a:lvl4pPr marL="1600200" indent="-228600">
              <a:lnSpc>
                <a:spcPct val="100000"/>
              </a:lnSpc>
              <a:spcAft>
                <a:spcPts val="600"/>
              </a:spcAft>
              <a:buClr>
                <a:schemeClr val="accent1"/>
              </a:buClr>
              <a:buFont typeface="Courier New" panose="02070309020205020404" pitchFamily="49" charset="0"/>
              <a:buChar char="o"/>
              <a:defRPr/>
            </a:lvl4pPr>
            <a:lvl5pPr>
              <a:lnSpc>
                <a:spcPct val="100000"/>
              </a:lnSpc>
              <a:spcAft>
                <a:spcPts val="600"/>
              </a:spcAft>
              <a:buClr>
                <a:schemeClr val="accent1"/>
              </a:buClr>
              <a:defRPr/>
            </a:lvl5pPr>
          </a:lstStyle>
          <a:p>
            <a:pPr marL="0" marR="0" lvl="0" indent="0" algn="l" defTabSz="914400" rtl="0" eaLnBrk="1" fontAlgn="auto" latinLnBrk="0" hangingPunct="1">
              <a:lnSpc>
                <a:spcPct val="150000"/>
              </a:lnSpc>
              <a:spcBef>
                <a:spcPts val="1000"/>
              </a:spcBef>
              <a:spcAft>
                <a:spcPts val="0"/>
              </a:spcAft>
              <a:buClr>
                <a:schemeClr val="accent2"/>
              </a:buClr>
              <a:buSzPct val="115000"/>
              <a:buFont typeface="Wingdings" pitchFamily="2" charset="2"/>
              <a:buNone/>
              <a:tabLst/>
              <a:defRPr/>
            </a:pPr>
            <a:r>
              <a:rPr lang="en-US" dirty="0"/>
              <a:t>Single container slide</a:t>
            </a:r>
          </a:p>
          <a:p>
            <a:pPr lvl="1"/>
            <a:r>
              <a:rPr lang="en-US" dirty="0"/>
              <a:t>Click to add level 1 bullet</a:t>
            </a:r>
          </a:p>
          <a:p>
            <a:pPr lvl="2"/>
            <a:r>
              <a:rPr lang="en-US" dirty="0"/>
              <a:t>Click to add level 2 bullets </a:t>
            </a:r>
          </a:p>
        </p:txBody>
      </p:sp>
      <p:sp>
        <p:nvSpPr>
          <p:cNvPr id="7" name="Rectangle 6">
            <a:extLst>
              <a:ext uri="{FF2B5EF4-FFF2-40B4-BE49-F238E27FC236}">
                <a16:creationId xmlns:a16="http://schemas.microsoft.com/office/drawing/2014/main" id="{7D053A74-BEFA-25B1-A547-1CCE78C44B57}"/>
              </a:ext>
              <a:ext uri="{C183D7F6-B498-43B3-948B-1728B52AA6E4}">
                <adec:decorative xmlns:adec="http://schemas.microsoft.com/office/drawing/2017/decorative" val="1"/>
              </a:ext>
            </a:extLst>
          </p:cNvPr>
          <p:cNvSpPr/>
          <p:nvPr userDrawn="1"/>
        </p:nvSpPr>
        <p:spPr>
          <a:xfrm>
            <a:off x="0" y="6146800"/>
            <a:ext cx="12192000" cy="711200"/>
          </a:xfrm>
          <a:prstGeom prst="rect">
            <a:avLst/>
          </a:prstGeom>
          <a:solidFill>
            <a:schemeClr val="accent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941C570B-8C7F-F491-A176-2DFDF8533C9E}"/>
              </a:ext>
              <a:ext uri="{C183D7F6-B498-43B3-948B-1728B52AA6E4}">
                <adec:decorative xmlns:adec="http://schemas.microsoft.com/office/drawing/2017/decorative" val="1"/>
              </a:ext>
            </a:extLst>
          </p:cNvPr>
          <p:cNvSpPr>
            <a:spLocks noGrp="1"/>
          </p:cNvSpPr>
          <p:nvPr>
            <p:ph type="sldNum" sz="quarter" idx="12"/>
          </p:nvPr>
        </p:nvSpPr>
        <p:spPr>
          <a:xfrm>
            <a:off x="8610600" y="6356350"/>
            <a:ext cx="2743200" cy="365125"/>
          </a:xfrm>
        </p:spPr>
        <p:txBody>
          <a:bodyPr/>
          <a:lstStyle>
            <a:lvl1pPr>
              <a:defRPr>
                <a:solidFill>
                  <a:schemeClr val="tx2"/>
                </a:solidFill>
              </a:defRPr>
            </a:lvl1pPr>
          </a:lstStyle>
          <a:p>
            <a:fld id="{D0F3292A-440C-FC4D-A38E-E9E6D4317AF8}" type="slidenum">
              <a:rPr lang="en-US" smtClean="0"/>
              <a:pPr/>
              <a:t>‹#›</a:t>
            </a:fld>
            <a:endParaRPr lang="en-US"/>
          </a:p>
        </p:txBody>
      </p:sp>
      <p:pic>
        <p:nvPicPr>
          <p:cNvPr id="5" name="Picture 4" descr="Logo&#10;&#10;Description automatically generated">
            <a:extLst>
              <a:ext uri="{FF2B5EF4-FFF2-40B4-BE49-F238E27FC236}">
                <a16:creationId xmlns:a16="http://schemas.microsoft.com/office/drawing/2014/main" id="{721EDA6F-7F0E-5653-03A0-CE4472B9DF71}"/>
              </a:ext>
            </a:extLst>
          </p:cNvPr>
          <p:cNvPicPr>
            <a:picLocks noChangeAspect="1"/>
          </p:cNvPicPr>
          <p:nvPr userDrawn="1"/>
        </p:nvPicPr>
        <p:blipFill>
          <a:blip r:embed="rId2"/>
          <a:stretch>
            <a:fillRect/>
          </a:stretch>
        </p:blipFill>
        <p:spPr>
          <a:xfrm>
            <a:off x="838200" y="6176454"/>
            <a:ext cx="1282410" cy="651892"/>
          </a:xfrm>
          <a:prstGeom prst="rect">
            <a:avLst/>
          </a:prstGeom>
        </p:spPr>
      </p:pic>
    </p:spTree>
    <p:extLst>
      <p:ext uri="{BB962C8B-B14F-4D97-AF65-F5344CB8AC3E}">
        <p14:creationId xmlns:p14="http://schemas.microsoft.com/office/powerpoint/2010/main" val="198327399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Bullets Full Widt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C87CF-2822-59E7-D5B0-34554418998C}"/>
              </a:ext>
            </a:extLst>
          </p:cNvPr>
          <p:cNvSpPr>
            <a:spLocks noGrp="1"/>
          </p:cNvSpPr>
          <p:nvPr>
            <p:ph type="title"/>
          </p:nvPr>
        </p:nvSpPr>
        <p:spPr>
          <a:xfrm>
            <a:off x="838200" y="604434"/>
            <a:ext cx="10515600" cy="705173"/>
          </a:xfrm>
        </p:spPr>
        <p:txBody>
          <a:bodyPr anchor="t" anchorCtr="0"/>
          <a:lstStyle>
            <a:lvl1pPr>
              <a:defRPr>
                <a:solidFill>
                  <a:schemeClr val="tx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A6BD9B4B-87B5-54A1-ED8B-C2C524DF212A}"/>
              </a:ext>
            </a:extLst>
          </p:cNvPr>
          <p:cNvSpPr>
            <a:spLocks noGrp="1"/>
          </p:cNvSpPr>
          <p:nvPr>
            <p:ph idx="1"/>
          </p:nvPr>
        </p:nvSpPr>
        <p:spPr>
          <a:xfrm>
            <a:off x="838200" y="1523731"/>
            <a:ext cx="8600268" cy="4202893"/>
          </a:xfrm>
        </p:spPr>
        <p:txBody>
          <a:bodyPr>
            <a:noAutofit/>
          </a:bodyPr>
          <a:lstStyle>
            <a:lvl1pPr>
              <a:lnSpc>
                <a:spcPct val="100000"/>
              </a:lnSpc>
              <a:spcAft>
                <a:spcPts val="600"/>
              </a:spcAft>
              <a:buClr>
                <a:schemeClr val="accent1"/>
              </a:buClr>
              <a:defRPr sz="2800"/>
            </a:lvl1pPr>
            <a:lvl2pPr marL="685800" indent="-228600">
              <a:lnSpc>
                <a:spcPct val="100000"/>
              </a:lnSpc>
              <a:spcAft>
                <a:spcPts val="600"/>
              </a:spcAft>
              <a:buClr>
                <a:schemeClr val="accent1"/>
              </a:buClr>
              <a:buFont typeface="Courier New" panose="02070309020205020404" pitchFamily="49" charset="0"/>
              <a:buChar char="o"/>
              <a:defRPr sz="2800"/>
            </a:lvl2pPr>
            <a:lvl3pPr marL="1143000" indent="-228600">
              <a:lnSpc>
                <a:spcPct val="100000"/>
              </a:lnSpc>
              <a:spcAft>
                <a:spcPts val="600"/>
              </a:spcAft>
              <a:buClr>
                <a:schemeClr val="accent1"/>
              </a:buClr>
              <a:buFont typeface="Wingdings" pitchFamily="2" charset="2"/>
              <a:buChar char="§"/>
              <a:defRPr sz="2800"/>
            </a:lvl3pPr>
            <a:lvl4pPr marL="1600200" indent="-228600">
              <a:lnSpc>
                <a:spcPct val="100000"/>
              </a:lnSpc>
              <a:spcAft>
                <a:spcPts val="600"/>
              </a:spcAft>
              <a:buClr>
                <a:schemeClr val="accent1"/>
              </a:buClr>
              <a:buFont typeface="Courier New" panose="02070309020205020404" pitchFamily="49" charset="0"/>
              <a:buChar char="o"/>
              <a:defRPr sz="2800"/>
            </a:lvl4pPr>
            <a:lvl5pPr>
              <a:lnSpc>
                <a:spcPct val="100000"/>
              </a:lnSpc>
              <a:spcAft>
                <a:spcPts val="600"/>
              </a:spcAft>
              <a:buClr>
                <a:schemeClr val="accent1"/>
              </a:buClr>
              <a:defRPr sz="2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7D053A74-BEFA-25B1-A547-1CCE78C44B57}"/>
              </a:ext>
              <a:ext uri="{C183D7F6-B498-43B3-948B-1728B52AA6E4}">
                <adec:decorative xmlns:adec="http://schemas.microsoft.com/office/drawing/2017/decorative" val="1"/>
              </a:ext>
            </a:extLst>
          </p:cNvPr>
          <p:cNvSpPr/>
          <p:nvPr userDrawn="1"/>
        </p:nvSpPr>
        <p:spPr>
          <a:xfrm>
            <a:off x="0" y="6146800"/>
            <a:ext cx="12192000" cy="711200"/>
          </a:xfrm>
          <a:prstGeom prst="rect">
            <a:avLst/>
          </a:prstGeom>
          <a:solidFill>
            <a:schemeClr val="accent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941C570B-8C7F-F491-A176-2DFDF8533C9E}"/>
              </a:ext>
              <a:ext uri="{C183D7F6-B498-43B3-948B-1728B52AA6E4}">
                <adec:decorative xmlns:adec="http://schemas.microsoft.com/office/drawing/2017/decorative" val="1"/>
              </a:ext>
            </a:extLst>
          </p:cNvPr>
          <p:cNvSpPr>
            <a:spLocks noGrp="1"/>
          </p:cNvSpPr>
          <p:nvPr>
            <p:ph type="sldNum" sz="quarter" idx="12"/>
          </p:nvPr>
        </p:nvSpPr>
        <p:spPr>
          <a:xfrm>
            <a:off x="8610600" y="6356350"/>
            <a:ext cx="2743200" cy="365125"/>
          </a:xfrm>
        </p:spPr>
        <p:txBody>
          <a:bodyPr/>
          <a:lstStyle>
            <a:lvl1pPr>
              <a:defRPr>
                <a:solidFill>
                  <a:schemeClr val="tx2"/>
                </a:solidFill>
              </a:defRPr>
            </a:lvl1pPr>
          </a:lstStyle>
          <a:p>
            <a:fld id="{D0F3292A-440C-FC4D-A38E-E9E6D4317AF8}" type="slidenum">
              <a:rPr lang="en-US" smtClean="0"/>
              <a:pPr/>
              <a:t>‹#›</a:t>
            </a:fld>
            <a:endParaRPr lang="en-US"/>
          </a:p>
        </p:txBody>
      </p:sp>
      <p:pic>
        <p:nvPicPr>
          <p:cNvPr id="9" name="Picture 8">
            <a:extLst>
              <a:ext uri="{FF2B5EF4-FFF2-40B4-BE49-F238E27FC236}">
                <a16:creationId xmlns:a16="http://schemas.microsoft.com/office/drawing/2014/main" id="{44218340-347E-24B1-2CC6-832520AF06A9}"/>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49519" y="6283085"/>
            <a:ext cx="1580732" cy="438390"/>
          </a:xfrm>
          <a:prstGeom prst="rect">
            <a:avLst/>
          </a:prstGeom>
        </p:spPr>
      </p:pic>
    </p:spTree>
    <p:extLst>
      <p:ext uri="{BB962C8B-B14F-4D97-AF65-F5344CB8AC3E}">
        <p14:creationId xmlns:p14="http://schemas.microsoft.com/office/powerpoint/2010/main" val="40284049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Double Container_Title and Content with Imag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D60852-00E9-3F20-EC61-6EEA0C2E6920}"/>
              </a:ext>
            </a:extLst>
          </p:cNvPr>
          <p:cNvSpPr>
            <a:spLocks noGrp="1"/>
          </p:cNvSpPr>
          <p:nvPr>
            <p:ph type="title"/>
          </p:nvPr>
        </p:nvSpPr>
        <p:spPr>
          <a:xfrm>
            <a:off x="838200" y="604434"/>
            <a:ext cx="10515600" cy="705173"/>
          </a:xfrm>
        </p:spPr>
        <p:txBody>
          <a:bodyPr anchor="t" anchorCtr="0"/>
          <a:lstStyle>
            <a:lvl1pPr>
              <a:defRPr>
                <a:solidFill>
                  <a:schemeClr val="tx2"/>
                </a:solidFill>
              </a:defRPr>
            </a:lvl1pPr>
          </a:lstStyle>
          <a:p>
            <a:r>
              <a:rPr lang="en-US"/>
              <a:t>Click to edit Master title style</a:t>
            </a:r>
          </a:p>
        </p:txBody>
      </p:sp>
      <p:sp>
        <p:nvSpPr>
          <p:cNvPr id="10" name="Content Placeholder 2">
            <a:extLst>
              <a:ext uri="{FF2B5EF4-FFF2-40B4-BE49-F238E27FC236}">
                <a16:creationId xmlns:a16="http://schemas.microsoft.com/office/drawing/2014/main" id="{D89DD478-0DE6-A2D3-66D5-8EE68B3A2A06}"/>
              </a:ext>
            </a:extLst>
          </p:cNvPr>
          <p:cNvSpPr>
            <a:spLocks noGrp="1"/>
          </p:cNvSpPr>
          <p:nvPr>
            <p:ph idx="1"/>
          </p:nvPr>
        </p:nvSpPr>
        <p:spPr>
          <a:xfrm>
            <a:off x="838200" y="1523731"/>
            <a:ext cx="5257800" cy="4202893"/>
          </a:xfrm>
        </p:spPr>
        <p:txBody>
          <a:bodyPr>
            <a:noAutofit/>
          </a:bodyPr>
          <a:lstStyle>
            <a:lvl1pPr marL="0" indent="0">
              <a:lnSpc>
                <a:spcPct val="100000"/>
              </a:lnSpc>
              <a:spcAft>
                <a:spcPts val="600"/>
              </a:spcAft>
              <a:buClr>
                <a:schemeClr val="accent1"/>
              </a:buClr>
              <a:buNone/>
              <a:defRPr/>
            </a:lvl1pPr>
            <a:lvl2pPr marL="457200" indent="0">
              <a:lnSpc>
                <a:spcPct val="100000"/>
              </a:lnSpc>
              <a:spcAft>
                <a:spcPts val="600"/>
              </a:spcAft>
              <a:buClr>
                <a:schemeClr val="accent1"/>
              </a:buClr>
              <a:buFont typeface="Courier New" panose="02070309020205020404" pitchFamily="49" charset="0"/>
              <a:buNone/>
              <a:defRPr/>
            </a:lvl2pPr>
            <a:lvl3pPr marL="914400" indent="0">
              <a:lnSpc>
                <a:spcPct val="100000"/>
              </a:lnSpc>
              <a:spcAft>
                <a:spcPts val="600"/>
              </a:spcAft>
              <a:buClr>
                <a:schemeClr val="accent1"/>
              </a:buClr>
              <a:buFont typeface="Wingdings" pitchFamily="2" charset="2"/>
              <a:buNone/>
              <a:defRPr/>
            </a:lvl3pPr>
            <a:lvl4pPr marL="1371600" indent="0">
              <a:lnSpc>
                <a:spcPct val="100000"/>
              </a:lnSpc>
              <a:spcAft>
                <a:spcPts val="600"/>
              </a:spcAft>
              <a:buClr>
                <a:schemeClr val="accent1"/>
              </a:buClr>
              <a:buFont typeface="Courier New" panose="02070309020205020404" pitchFamily="49" charset="0"/>
              <a:buNone/>
              <a:defRPr/>
            </a:lvl4pPr>
            <a:lvl5pPr marL="1828800" indent="0">
              <a:lnSpc>
                <a:spcPct val="100000"/>
              </a:lnSpc>
              <a:spcAft>
                <a:spcPts val="600"/>
              </a:spcAft>
              <a:buClr>
                <a:schemeClr val="accent1"/>
              </a:buClr>
              <a:buNone/>
              <a:defRPr/>
            </a:lvl5pPr>
          </a:lstStyle>
          <a:p>
            <a:pPr lvl="0"/>
            <a:r>
              <a:rPr lang="en-US"/>
              <a:t>Click to edit Master text styles</a:t>
            </a:r>
          </a:p>
        </p:txBody>
      </p:sp>
      <p:sp>
        <p:nvSpPr>
          <p:cNvPr id="5" name="Picture Placeholder 4">
            <a:extLst>
              <a:ext uri="{FF2B5EF4-FFF2-40B4-BE49-F238E27FC236}">
                <a16:creationId xmlns:a16="http://schemas.microsoft.com/office/drawing/2014/main" id="{4A65DE35-BAC3-3B6C-3019-B3E6773A39E4}"/>
              </a:ext>
            </a:extLst>
          </p:cNvPr>
          <p:cNvSpPr>
            <a:spLocks noGrp="1"/>
          </p:cNvSpPr>
          <p:nvPr>
            <p:ph type="pic" sz="quarter" idx="13"/>
          </p:nvPr>
        </p:nvSpPr>
        <p:spPr>
          <a:xfrm>
            <a:off x="6294438" y="1519156"/>
            <a:ext cx="5059362" cy="4202893"/>
          </a:xfrm>
        </p:spPr>
        <p:txBody>
          <a:bodyPr/>
          <a:lstStyle/>
          <a:p>
            <a:r>
              <a:rPr lang="en-US"/>
              <a:t>Click icon to add picture</a:t>
            </a:r>
          </a:p>
        </p:txBody>
      </p:sp>
      <p:sp>
        <p:nvSpPr>
          <p:cNvPr id="7" name="Rectangle 6">
            <a:extLst>
              <a:ext uri="{FF2B5EF4-FFF2-40B4-BE49-F238E27FC236}">
                <a16:creationId xmlns:a16="http://schemas.microsoft.com/office/drawing/2014/main" id="{7D053A74-BEFA-25B1-A547-1CCE78C44B57}"/>
              </a:ext>
              <a:ext uri="{C183D7F6-B498-43B3-948B-1728B52AA6E4}">
                <adec:decorative xmlns:adec="http://schemas.microsoft.com/office/drawing/2017/decorative" val="1"/>
              </a:ext>
            </a:extLst>
          </p:cNvPr>
          <p:cNvSpPr/>
          <p:nvPr userDrawn="1"/>
        </p:nvSpPr>
        <p:spPr>
          <a:xfrm>
            <a:off x="0" y="6146800"/>
            <a:ext cx="12192000" cy="711200"/>
          </a:xfrm>
          <a:prstGeom prst="rect">
            <a:avLst/>
          </a:prstGeom>
          <a:solidFill>
            <a:schemeClr val="accent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941C570B-8C7F-F491-A176-2DFDF8533C9E}"/>
              </a:ext>
              <a:ext uri="{C183D7F6-B498-43B3-948B-1728B52AA6E4}">
                <adec:decorative xmlns:adec="http://schemas.microsoft.com/office/drawing/2017/decorative" val="1"/>
              </a:ext>
            </a:extLst>
          </p:cNvPr>
          <p:cNvSpPr>
            <a:spLocks noGrp="1"/>
          </p:cNvSpPr>
          <p:nvPr>
            <p:ph type="sldNum" sz="quarter" idx="12"/>
          </p:nvPr>
        </p:nvSpPr>
        <p:spPr>
          <a:xfrm>
            <a:off x="8610600" y="6356350"/>
            <a:ext cx="2743200" cy="365125"/>
          </a:xfrm>
        </p:spPr>
        <p:txBody>
          <a:bodyPr/>
          <a:lstStyle>
            <a:lvl1pPr>
              <a:defRPr>
                <a:solidFill>
                  <a:schemeClr val="tx2"/>
                </a:solidFill>
              </a:defRPr>
            </a:lvl1pPr>
          </a:lstStyle>
          <a:p>
            <a:fld id="{D0F3292A-440C-FC4D-A38E-E9E6D4317AF8}" type="slidenum">
              <a:rPr lang="en-US" smtClean="0"/>
              <a:pPr/>
              <a:t>‹#›</a:t>
            </a:fld>
            <a:endParaRPr lang="en-US"/>
          </a:p>
        </p:txBody>
      </p:sp>
      <p:pic>
        <p:nvPicPr>
          <p:cNvPr id="9" name="Picture 8">
            <a:extLst>
              <a:ext uri="{FF2B5EF4-FFF2-40B4-BE49-F238E27FC236}">
                <a16:creationId xmlns:a16="http://schemas.microsoft.com/office/drawing/2014/main" id="{44218340-347E-24B1-2CC6-832520AF06A9}"/>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49519" y="6283085"/>
            <a:ext cx="1580732" cy="438390"/>
          </a:xfrm>
          <a:prstGeom prst="rect">
            <a:avLst/>
          </a:prstGeom>
        </p:spPr>
      </p:pic>
    </p:spTree>
    <p:extLst>
      <p:ext uri="{BB962C8B-B14F-4D97-AF65-F5344CB8AC3E}">
        <p14:creationId xmlns:p14="http://schemas.microsoft.com/office/powerpoint/2010/main" val="12737567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and Bullets with Imag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D60852-00E9-3F20-EC61-6EEA0C2E6920}"/>
              </a:ext>
            </a:extLst>
          </p:cNvPr>
          <p:cNvSpPr>
            <a:spLocks noGrp="1"/>
          </p:cNvSpPr>
          <p:nvPr>
            <p:ph type="title"/>
          </p:nvPr>
        </p:nvSpPr>
        <p:spPr>
          <a:xfrm>
            <a:off x="838200" y="604434"/>
            <a:ext cx="10515600" cy="705173"/>
          </a:xfrm>
        </p:spPr>
        <p:txBody>
          <a:bodyPr anchor="t" anchorCtr="0"/>
          <a:lstStyle>
            <a:lvl1pPr>
              <a:defRPr>
                <a:solidFill>
                  <a:schemeClr val="tx2"/>
                </a:solidFill>
              </a:defRPr>
            </a:lvl1pPr>
          </a:lstStyle>
          <a:p>
            <a:r>
              <a:rPr lang="en-US"/>
              <a:t>Click to edit Master title style</a:t>
            </a:r>
          </a:p>
        </p:txBody>
      </p:sp>
      <p:sp>
        <p:nvSpPr>
          <p:cNvPr id="10" name="Content Placeholder 2">
            <a:extLst>
              <a:ext uri="{FF2B5EF4-FFF2-40B4-BE49-F238E27FC236}">
                <a16:creationId xmlns:a16="http://schemas.microsoft.com/office/drawing/2014/main" id="{D89DD478-0DE6-A2D3-66D5-8EE68B3A2A06}"/>
              </a:ext>
            </a:extLst>
          </p:cNvPr>
          <p:cNvSpPr>
            <a:spLocks noGrp="1"/>
          </p:cNvSpPr>
          <p:nvPr>
            <p:ph idx="1"/>
          </p:nvPr>
        </p:nvSpPr>
        <p:spPr>
          <a:xfrm>
            <a:off x="838200" y="1523731"/>
            <a:ext cx="5257800" cy="4202893"/>
          </a:xfrm>
        </p:spPr>
        <p:txBody>
          <a:bodyPr>
            <a:noAutofit/>
          </a:bodyPr>
          <a:lstStyle>
            <a:lvl1pPr>
              <a:lnSpc>
                <a:spcPct val="100000"/>
              </a:lnSpc>
              <a:spcAft>
                <a:spcPts val="600"/>
              </a:spcAft>
              <a:buClr>
                <a:schemeClr val="accent1"/>
              </a:buClr>
              <a:defRPr sz="2800"/>
            </a:lvl1pPr>
            <a:lvl2pPr marL="685800" indent="-228600">
              <a:lnSpc>
                <a:spcPct val="100000"/>
              </a:lnSpc>
              <a:spcAft>
                <a:spcPts val="600"/>
              </a:spcAft>
              <a:buClr>
                <a:schemeClr val="accent1"/>
              </a:buClr>
              <a:buFont typeface="Courier New" panose="02070309020205020404" pitchFamily="49" charset="0"/>
              <a:buChar char="o"/>
              <a:defRPr sz="2800"/>
            </a:lvl2pPr>
            <a:lvl3pPr marL="1143000" indent="-228600">
              <a:lnSpc>
                <a:spcPct val="100000"/>
              </a:lnSpc>
              <a:spcAft>
                <a:spcPts val="600"/>
              </a:spcAft>
              <a:buClr>
                <a:schemeClr val="accent1"/>
              </a:buClr>
              <a:buFont typeface="Wingdings" pitchFamily="2" charset="2"/>
              <a:buChar char="§"/>
              <a:defRPr sz="2800"/>
            </a:lvl3pPr>
            <a:lvl4pPr marL="1600200" indent="-228600">
              <a:lnSpc>
                <a:spcPct val="100000"/>
              </a:lnSpc>
              <a:spcAft>
                <a:spcPts val="600"/>
              </a:spcAft>
              <a:buClr>
                <a:schemeClr val="accent1"/>
              </a:buClr>
              <a:buFont typeface="Courier New" panose="02070309020205020404" pitchFamily="49" charset="0"/>
              <a:buChar char="o"/>
              <a:defRPr sz="2800"/>
            </a:lvl4pPr>
            <a:lvl5pPr>
              <a:lnSpc>
                <a:spcPct val="100000"/>
              </a:lnSpc>
              <a:spcAft>
                <a:spcPts val="600"/>
              </a:spcAft>
              <a:buClr>
                <a:schemeClr val="accent1"/>
              </a:buClr>
              <a:defRPr sz="2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a:extLst>
              <a:ext uri="{FF2B5EF4-FFF2-40B4-BE49-F238E27FC236}">
                <a16:creationId xmlns:a16="http://schemas.microsoft.com/office/drawing/2014/main" id="{4A65DE35-BAC3-3B6C-3019-B3E6773A39E4}"/>
              </a:ext>
            </a:extLst>
          </p:cNvPr>
          <p:cNvSpPr>
            <a:spLocks noGrp="1"/>
          </p:cNvSpPr>
          <p:nvPr>
            <p:ph type="pic" sz="quarter" idx="13"/>
          </p:nvPr>
        </p:nvSpPr>
        <p:spPr>
          <a:xfrm>
            <a:off x="6294438" y="1519156"/>
            <a:ext cx="5059362" cy="4202893"/>
          </a:xfrm>
        </p:spPr>
        <p:txBody>
          <a:bodyPr/>
          <a:lstStyle/>
          <a:p>
            <a:r>
              <a:rPr lang="en-US"/>
              <a:t>Click icon to add picture</a:t>
            </a:r>
          </a:p>
        </p:txBody>
      </p:sp>
      <p:sp>
        <p:nvSpPr>
          <p:cNvPr id="7" name="Rectangle 6">
            <a:extLst>
              <a:ext uri="{FF2B5EF4-FFF2-40B4-BE49-F238E27FC236}">
                <a16:creationId xmlns:a16="http://schemas.microsoft.com/office/drawing/2014/main" id="{7D053A74-BEFA-25B1-A547-1CCE78C44B57}"/>
              </a:ext>
              <a:ext uri="{C183D7F6-B498-43B3-948B-1728B52AA6E4}">
                <adec:decorative xmlns:adec="http://schemas.microsoft.com/office/drawing/2017/decorative" val="1"/>
              </a:ext>
            </a:extLst>
          </p:cNvPr>
          <p:cNvSpPr/>
          <p:nvPr userDrawn="1"/>
        </p:nvSpPr>
        <p:spPr>
          <a:xfrm>
            <a:off x="0" y="6146800"/>
            <a:ext cx="12192000" cy="711200"/>
          </a:xfrm>
          <a:prstGeom prst="rect">
            <a:avLst/>
          </a:prstGeom>
          <a:solidFill>
            <a:schemeClr val="accent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941C570B-8C7F-F491-A176-2DFDF8533C9E}"/>
              </a:ext>
              <a:ext uri="{C183D7F6-B498-43B3-948B-1728B52AA6E4}">
                <adec:decorative xmlns:adec="http://schemas.microsoft.com/office/drawing/2017/decorative" val="1"/>
              </a:ext>
            </a:extLst>
          </p:cNvPr>
          <p:cNvSpPr>
            <a:spLocks noGrp="1"/>
          </p:cNvSpPr>
          <p:nvPr>
            <p:ph type="sldNum" sz="quarter" idx="12"/>
          </p:nvPr>
        </p:nvSpPr>
        <p:spPr>
          <a:xfrm>
            <a:off x="8610600" y="6356350"/>
            <a:ext cx="2743200" cy="365125"/>
          </a:xfrm>
        </p:spPr>
        <p:txBody>
          <a:bodyPr/>
          <a:lstStyle>
            <a:lvl1pPr>
              <a:defRPr>
                <a:solidFill>
                  <a:schemeClr val="tx2"/>
                </a:solidFill>
              </a:defRPr>
            </a:lvl1pPr>
          </a:lstStyle>
          <a:p>
            <a:fld id="{D0F3292A-440C-FC4D-A38E-E9E6D4317AF8}" type="slidenum">
              <a:rPr lang="en-US" smtClean="0"/>
              <a:pPr/>
              <a:t>‹#›</a:t>
            </a:fld>
            <a:endParaRPr lang="en-US"/>
          </a:p>
        </p:txBody>
      </p:sp>
      <p:pic>
        <p:nvPicPr>
          <p:cNvPr id="9" name="Picture 8">
            <a:extLst>
              <a:ext uri="{FF2B5EF4-FFF2-40B4-BE49-F238E27FC236}">
                <a16:creationId xmlns:a16="http://schemas.microsoft.com/office/drawing/2014/main" id="{44218340-347E-24B1-2CC6-832520AF06A9}"/>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49519" y="6283085"/>
            <a:ext cx="1580732" cy="438390"/>
          </a:xfrm>
          <a:prstGeom prst="rect">
            <a:avLst/>
          </a:prstGeom>
        </p:spPr>
      </p:pic>
    </p:spTree>
    <p:extLst>
      <p:ext uri="{BB962C8B-B14F-4D97-AF65-F5344CB8AC3E}">
        <p14:creationId xmlns:p14="http://schemas.microsoft.com/office/powerpoint/2010/main" val="20069728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and Bullets Full Widt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C87CF-2822-59E7-D5B0-34554418998C}"/>
              </a:ext>
            </a:extLst>
          </p:cNvPr>
          <p:cNvSpPr>
            <a:spLocks noGrp="1"/>
          </p:cNvSpPr>
          <p:nvPr>
            <p:ph type="title"/>
          </p:nvPr>
        </p:nvSpPr>
        <p:spPr>
          <a:xfrm>
            <a:off x="838200" y="604434"/>
            <a:ext cx="10515600" cy="705173"/>
          </a:xfrm>
        </p:spPr>
        <p:txBody>
          <a:bodyPr anchor="t" anchorCtr="0"/>
          <a:lstStyle>
            <a:lvl1pPr>
              <a:defRPr>
                <a:solidFill>
                  <a:schemeClr val="tx2"/>
                </a:solidFill>
              </a:defRPr>
            </a:lvl1pPr>
          </a:lstStyle>
          <a:p>
            <a:r>
              <a:rPr lang="en-US"/>
              <a:t>Click to edit Master title style</a:t>
            </a:r>
          </a:p>
        </p:txBody>
      </p:sp>
      <p:sp>
        <p:nvSpPr>
          <p:cNvPr id="5" name="Chart Placeholder 4">
            <a:extLst>
              <a:ext uri="{FF2B5EF4-FFF2-40B4-BE49-F238E27FC236}">
                <a16:creationId xmlns:a16="http://schemas.microsoft.com/office/drawing/2014/main" id="{79C9E923-D225-46D0-A5AA-C56126553E79}"/>
              </a:ext>
            </a:extLst>
          </p:cNvPr>
          <p:cNvSpPr>
            <a:spLocks noGrp="1"/>
          </p:cNvSpPr>
          <p:nvPr>
            <p:ph type="chart" sz="quarter" idx="13" hasCustomPrompt="1"/>
          </p:nvPr>
        </p:nvSpPr>
        <p:spPr>
          <a:xfrm>
            <a:off x="1790700" y="1511300"/>
            <a:ext cx="8562167" cy="4214813"/>
          </a:xfrm>
        </p:spPr>
        <p:txBody>
          <a:bodyPr/>
          <a:lstStyle>
            <a:lvl1pPr algn="ctr">
              <a:defRPr/>
            </a:lvl1pPr>
          </a:lstStyle>
          <a:p>
            <a:r>
              <a:rPr lang="en-US"/>
              <a:t>Click to add chart</a:t>
            </a:r>
          </a:p>
        </p:txBody>
      </p:sp>
      <p:sp>
        <p:nvSpPr>
          <p:cNvPr id="7" name="Rectangle 6">
            <a:extLst>
              <a:ext uri="{FF2B5EF4-FFF2-40B4-BE49-F238E27FC236}">
                <a16:creationId xmlns:a16="http://schemas.microsoft.com/office/drawing/2014/main" id="{7D053A74-BEFA-25B1-A547-1CCE78C44B57}"/>
              </a:ext>
              <a:ext uri="{C183D7F6-B498-43B3-948B-1728B52AA6E4}">
                <adec:decorative xmlns:adec="http://schemas.microsoft.com/office/drawing/2017/decorative" val="1"/>
              </a:ext>
            </a:extLst>
          </p:cNvPr>
          <p:cNvSpPr/>
          <p:nvPr userDrawn="1"/>
        </p:nvSpPr>
        <p:spPr>
          <a:xfrm>
            <a:off x="0" y="6146800"/>
            <a:ext cx="12192000" cy="711200"/>
          </a:xfrm>
          <a:prstGeom prst="rect">
            <a:avLst/>
          </a:prstGeom>
          <a:solidFill>
            <a:schemeClr val="accent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941C570B-8C7F-F491-A176-2DFDF8533C9E}"/>
              </a:ext>
              <a:ext uri="{C183D7F6-B498-43B3-948B-1728B52AA6E4}">
                <adec:decorative xmlns:adec="http://schemas.microsoft.com/office/drawing/2017/decorative" val="1"/>
              </a:ext>
            </a:extLst>
          </p:cNvPr>
          <p:cNvSpPr>
            <a:spLocks noGrp="1"/>
          </p:cNvSpPr>
          <p:nvPr>
            <p:ph type="sldNum" sz="quarter" idx="12"/>
          </p:nvPr>
        </p:nvSpPr>
        <p:spPr>
          <a:xfrm>
            <a:off x="8610600" y="6356350"/>
            <a:ext cx="2743200" cy="365125"/>
          </a:xfrm>
        </p:spPr>
        <p:txBody>
          <a:bodyPr/>
          <a:lstStyle>
            <a:lvl1pPr>
              <a:defRPr>
                <a:solidFill>
                  <a:schemeClr val="tx2"/>
                </a:solidFill>
              </a:defRPr>
            </a:lvl1pPr>
          </a:lstStyle>
          <a:p>
            <a:fld id="{D0F3292A-440C-FC4D-A38E-E9E6D4317AF8}" type="slidenum">
              <a:rPr lang="en-US" smtClean="0"/>
              <a:pPr/>
              <a:t>‹#›</a:t>
            </a:fld>
            <a:endParaRPr lang="en-US"/>
          </a:p>
        </p:txBody>
      </p:sp>
      <p:pic>
        <p:nvPicPr>
          <p:cNvPr id="9" name="Picture 8">
            <a:extLst>
              <a:ext uri="{FF2B5EF4-FFF2-40B4-BE49-F238E27FC236}">
                <a16:creationId xmlns:a16="http://schemas.microsoft.com/office/drawing/2014/main" id="{44218340-347E-24B1-2CC6-832520AF06A9}"/>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49519" y="6283085"/>
            <a:ext cx="1580732" cy="438390"/>
          </a:xfrm>
          <a:prstGeom prst="rect">
            <a:avLst/>
          </a:prstGeom>
        </p:spPr>
      </p:pic>
      <p:pic>
        <p:nvPicPr>
          <p:cNvPr id="3" name="Picture 2">
            <a:extLst>
              <a:ext uri="{FF2B5EF4-FFF2-40B4-BE49-F238E27FC236}">
                <a16:creationId xmlns:a16="http://schemas.microsoft.com/office/drawing/2014/main" id="{A31FE18A-BE8E-8893-69E9-542ED71EBA56}"/>
              </a:ext>
            </a:extLst>
          </p:cNvPr>
          <p:cNvPicPr>
            <a:picLocks noChangeAspect="1"/>
          </p:cNvPicPr>
          <p:nvPr userDrawn="1"/>
        </p:nvPicPr>
        <p:blipFill>
          <a:blip r:embed="rId3"/>
          <a:srcRect/>
          <a:stretch/>
        </p:blipFill>
        <p:spPr>
          <a:xfrm>
            <a:off x="2286783" y="6207982"/>
            <a:ext cx="1450332" cy="640079"/>
          </a:xfrm>
          <a:prstGeom prst="rect">
            <a:avLst/>
          </a:prstGeom>
        </p:spPr>
      </p:pic>
    </p:spTree>
    <p:extLst>
      <p:ext uri="{BB962C8B-B14F-4D97-AF65-F5344CB8AC3E}">
        <p14:creationId xmlns:p14="http://schemas.microsoft.com/office/powerpoint/2010/main" val="13915079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18" name="Title 5">
            <a:extLst>
              <a:ext uri="{FF2B5EF4-FFF2-40B4-BE49-F238E27FC236}">
                <a16:creationId xmlns:a16="http://schemas.microsoft.com/office/drawing/2014/main" id="{8A9F4330-D9E2-7FAF-7571-6E1AEEA10E00}"/>
              </a:ext>
            </a:extLst>
          </p:cNvPr>
          <p:cNvSpPr>
            <a:spLocks noGrp="1"/>
          </p:cNvSpPr>
          <p:nvPr userDrawn="1"/>
        </p:nvSpPr>
        <p:spPr>
          <a:xfrm>
            <a:off x="838200" y="604433"/>
            <a:ext cx="9964119" cy="705173"/>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r>
              <a:rPr lang="en-US" b="1" i="0" dirty="0">
                <a:latin typeface="Franklin Gothic Demi" panose="020B0603020102020204" pitchFamily="34" charset="0"/>
              </a:rPr>
              <a:t>Presentation Guidelines</a:t>
            </a:r>
          </a:p>
        </p:txBody>
      </p:sp>
      <p:sp>
        <p:nvSpPr>
          <p:cNvPr id="17" name="Content Placeholder 6">
            <a:extLst>
              <a:ext uri="{FF2B5EF4-FFF2-40B4-BE49-F238E27FC236}">
                <a16:creationId xmlns:a16="http://schemas.microsoft.com/office/drawing/2014/main" id="{30DC3A1E-C9AF-50F0-6BFC-F86C10D0BE8F}"/>
              </a:ext>
            </a:extLst>
          </p:cNvPr>
          <p:cNvSpPr>
            <a:spLocks noGrp="1"/>
          </p:cNvSpPr>
          <p:nvPr userDrawn="1"/>
        </p:nvSpPr>
        <p:spPr>
          <a:xfrm>
            <a:off x="838199" y="1526906"/>
            <a:ext cx="9695213" cy="420289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00000"/>
              </a:lnSpc>
              <a:spcBef>
                <a:spcPts val="1000"/>
              </a:spcBef>
              <a:spcAft>
                <a:spcPts val="600"/>
              </a:spcAft>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600"/>
              </a:spcAft>
              <a:buClr>
                <a:schemeClr val="accent1"/>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600"/>
              </a:spcAft>
              <a:buClr>
                <a:schemeClr val="accent1"/>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600"/>
              </a:spcAft>
              <a:buClr>
                <a:schemeClr val="accent1"/>
              </a:buClr>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b="1" dirty="0">
                <a:solidFill>
                  <a:schemeClr val="accent1"/>
                </a:solidFill>
                <a:latin typeface="Franklin Gothic Book" panose="020B0503020102020204" pitchFamily="34" charset="0"/>
              </a:rPr>
              <a:t>Font and font sizes:</a:t>
            </a:r>
          </a:p>
          <a:p>
            <a:r>
              <a:rPr lang="en-US" sz="2800" dirty="0">
                <a:latin typeface="Franklin Gothic Book" panose="020B0503020102020204" pitchFamily="34" charset="0"/>
              </a:rPr>
              <a:t>Cover and section headers are 60-point font.</a:t>
            </a:r>
          </a:p>
          <a:p>
            <a:r>
              <a:rPr lang="en-US" sz="2800" dirty="0">
                <a:latin typeface="Franklin Gothic Book" panose="020B0503020102020204" pitchFamily="34" charset="0"/>
              </a:rPr>
              <a:t>Slide headers are 44-point font.</a:t>
            </a:r>
          </a:p>
          <a:p>
            <a:r>
              <a:rPr lang="en-US" sz="2800" dirty="0">
                <a:latin typeface="Franklin Gothic Book" panose="020B0503020102020204" pitchFamily="34" charset="0"/>
              </a:rPr>
              <a:t>Body copy is a minimum of 28-point font.</a:t>
            </a:r>
          </a:p>
          <a:p>
            <a:pPr lvl="1"/>
            <a:r>
              <a:rPr lang="en-US" sz="2800" dirty="0">
                <a:latin typeface="Franklin Gothic Book" panose="020B0503020102020204" pitchFamily="34" charset="0"/>
              </a:rPr>
              <a:t>Bullets and sub-bullets can be decreased to 24-point font.</a:t>
            </a:r>
          </a:p>
          <a:p>
            <a:r>
              <a:rPr lang="en-US" sz="2800" dirty="0">
                <a:latin typeface="Franklin Gothic Book" panose="020B0503020102020204" pitchFamily="34" charset="0"/>
              </a:rPr>
              <a:t>Use the Franklin Gothic typeface. This ensures the presentation will be accessible regardless of where its accessed.</a:t>
            </a:r>
          </a:p>
        </p:txBody>
      </p:sp>
      <p:sp>
        <p:nvSpPr>
          <p:cNvPr id="7" name="Rectangle 6">
            <a:extLst>
              <a:ext uri="{FF2B5EF4-FFF2-40B4-BE49-F238E27FC236}">
                <a16:creationId xmlns:a16="http://schemas.microsoft.com/office/drawing/2014/main" id="{7D053A74-BEFA-25B1-A547-1CCE78C44B57}"/>
              </a:ext>
              <a:ext uri="{C183D7F6-B498-43B3-948B-1728B52AA6E4}">
                <adec:decorative xmlns:adec="http://schemas.microsoft.com/office/drawing/2017/decorative" val="1"/>
              </a:ext>
            </a:extLst>
          </p:cNvPr>
          <p:cNvSpPr/>
          <p:nvPr userDrawn="1"/>
        </p:nvSpPr>
        <p:spPr>
          <a:xfrm>
            <a:off x="0" y="6146800"/>
            <a:ext cx="12192000" cy="711200"/>
          </a:xfrm>
          <a:prstGeom prst="rect">
            <a:avLst/>
          </a:prstGeom>
          <a:solidFill>
            <a:schemeClr val="accent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941C570B-8C7F-F491-A176-2DFDF8533C9E}"/>
              </a:ext>
              <a:ext uri="{C183D7F6-B498-43B3-948B-1728B52AA6E4}">
                <adec:decorative xmlns:adec="http://schemas.microsoft.com/office/drawing/2017/decorative" val="1"/>
              </a:ext>
            </a:extLst>
          </p:cNvPr>
          <p:cNvSpPr>
            <a:spLocks noGrp="1"/>
          </p:cNvSpPr>
          <p:nvPr>
            <p:ph type="sldNum" sz="quarter" idx="12"/>
          </p:nvPr>
        </p:nvSpPr>
        <p:spPr>
          <a:xfrm>
            <a:off x="8610600" y="6356350"/>
            <a:ext cx="2743200" cy="365125"/>
          </a:xfrm>
        </p:spPr>
        <p:txBody>
          <a:bodyPr/>
          <a:lstStyle>
            <a:lvl1pPr>
              <a:defRPr>
                <a:solidFill>
                  <a:schemeClr val="tx2"/>
                </a:solidFill>
              </a:defRPr>
            </a:lvl1pPr>
          </a:lstStyle>
          <a:p>
            <a:fld id="{D0F3292A-440C-FC4D-A38E-E9E6D4317AF8}" type="slidenum">
              <a:rPr lang="en-US" smtClean="0"/>
              <a:pPr/>
              <a:t>‹#›</a:t>
            </a:fld>
            <a:endParaRPr lang="en-US"/>
          </a:p>
        </p:txBody>
      </p:sp>
      <p:pic>
        <p:nvPicPr>
          <p:cNvPr id="9" name="Picture 8">
            <a:extLst>
              <a:ext uri="{FF2B5EF4-FFF2-40B4-BE49-F238E27FC236}">
                <a16:creationId xmlns:a16="http://schemas.microsoft.com/office/drawing/2014/main" id="{44218340-347E-24B1-2CC6-832520AF06A9}"/>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49519" y="6283085"/>
            <a:ext cx="1580732" cy="438390"/>
          </a:xfrm>
          <a:prstGeom prst="rect">
            <a:avLst/>
          </a:prstGeom>
        </p:spPr>
      </p:pic>
    </p:spTree>
    <p:extLst>
      <p:ext uri="{BB962C8B-B14F-4D97-AF65-F5344CB8AC3E}">
        <p14:creationId xmlns:p14="http://schemas.microsoft.com/office/powerpoint/2010/main" val="40996037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F8507B7-17B6-8AAE-32E2-B22E3CB3ECF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3F8005B-3026-1BE2-7DE8-B0812BDCE27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6274AC-0349-B363-E7CE-544D298362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endParaRPr lang="en-US"/>
          </a:p>
        </p:txBody>
      </p:sp>
      <p:sp>
        <p:nvSpPr>
          <p:cNvPr id="5" name="Footer Placeholder 4">
            <a:extLst>
              <a:ext uri="{FF2B5EF4-FFF2-40B4-BE49-F238E27FC236}">
                <a16:creationId xmlns:a16="http://schemas.microsoft.com/office/drawing/2014/main" id="{55F5E24F-A6CF-5409-120B-AE779A853D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62D0C17-4326-C3FC-E98E-4C41560D057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0F3292A-440C-FC4D-A38E-E9E6D4317AF8}" type="slidenum">
              <a:rPr lang="en-US" smtClean="0"/>
              <a:t>‹#›</a:t>
            </a:fld>
            <a:endParaRPr lang="en-US"/>
          </a:p>
        </p:txBody>
      </p:sp>
    </p:spTree>
    <p:extLst>
      <p:ext uri="{BB962C8B-B14F-4D97-AF65-F5344CB8AC3E}">
        <p14:creationId xmlns:p14="http://schemas.microsoft.com/office/powerpoint/2010/main" val="2825513035"/>
      </p:ext>
    </p:extLst>
  </p:cSld>
  <p:clrMap bg1="lt1" tx1="dk1" bg2="lt2" tx2="dk2" accent1="accent1" accent2="accent2" accent3="accent3" accent4="accent4" accent5="accent5" accent6="accent6" hlink="hlink" folHlink="folHlink"/>
  <p:sldLayoutIdLst>
    <p:sldLayoutId id="2147483661" r:id="rId1"/>
    <p:sldLayoutId id="2147483650" r:id="rId2"/>
    <p:sldLayoutId id="2147483696" r:id="rId3"/>
    <p:sldLayoutId id="2147483697" r:id="rId4"/>
    <p:sldLayoutId id="2147483674" r:id="rId5"/>
    <p:sldLayoutId id="2147483672" r:id="rId6"/>
    <p:sldLayoutId id="2147483667" r:id="rId7"/>
    <p:sldLayoutId id="2147483675" r:id="rId8"/>
    <p:sldLayoutId id="2147483668" r:id="rId9"/>
    <p:sldLayoutId id="2147483676" r:id="rId10"/>
    <p:sldLayoutId id="2147483666" r:id="rId11"/>
    <p:sldLayoutId id="2147483681" r:id="rId12"/>
    <p:sldLayoutId id="2147483682" r:id="rId13"/>
    <p:sldLayoutId id="2147483677" r:id="rId14"/>
    <p:sldLayoutId id="2147483670" r:id="rId15"/>
    <p:sldLayoutId id="2147483651" r:id="rId16"/>
    <p:sldLayoutId id="2147483698" r:id="rId17"/>
    <p:sldLayoutId id="2147483699" r:id="rId18"/>
    <p:sldLayoutId id="2147483700" r:id="rId19"/>
    <p:sldLayoutId id="2147483692" r:id="rId20"/>
    <p:sldLayoutId id="2147483694" r:id="rId21"/>
  </p:sldLayoutIdLst>
  <p:hf hdr="0" dt="0"/>
  <p:txStyles>
    <p:titleStyle>
      <a:lvl1pPr algn="l" defTabSz="914400" rtl="0" eaLnBrk="1" latinLnBrk="0" hangingPunct="1">
        <a:lnSpc>
          <a:spcPct val="90000"/>
        </a:lnSpc>
        <a:spcBef>
          <a:spcPct val="0"/>
        </a:spcBef>
        <a:buNone/>
        <a:defRPr sz="4400" kern="1200">
          <a:solidFill>
            <a:schemeClr val="tx1"/>
          </a:solidFill>
          <a:latin typeface="Franklin Gothic Medium" panose="020B0603020102020204" pitchFamily="34" charset="0"/>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b="0" i="0" kern="1200">
          <a:solidFill>
            <a:schemeClr val="tx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Clr>
          <a:schemeClr val="accent1"/>
        </a:buClr>
        <a:buFont typeface="Courier New" panose="02070309020205020404" pitchFamily="49" charset="0"/>
        <a:buChar char="o"/>
        <a:defRPr sz="2800" b="0" i="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Clr>
          <a:schemeClr val="accent1"/>
        </a:buClr>
        <a:buFont typeface="Wingdings" pitchFamily="2" charset="2"/>
        <a:buChar char="§"/>
        <a:defRPr sz="2800" b="0" i="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800" b="0" i="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800" b="0" i="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12.xml"/></Relationships>
</file>

<file path=ppt/slides/_rels/slide11.xml.rels><?xml version="1.0" encoding="UTF-8" standalone="yes"?>
<Relationships xmlns="http://schemas.openxmlformats.org/package/2006/relationships"><Relationship Id="rId3" Type="http://schemas.openxmlformats.org/officeDocument/2006/relationships/hyperlink" Target="https://www.mahealthconnector.org/about/policy-center/policies" TargetMode="External"/><Relationship Id="rId2" Type="http://schemas.openxmlformats.org/officeDocument/2006/relationships/slideLayout" Target="../slideLayouts/slideLayout3.xml"/><Relationship Id="rId1" Type="http://schemas.openxmlformats.org/officeDocument/2006/relationships/tags" Target="../tags/tag13.xml"/><Relationship Id="rId4" Type="http://schemas.openxmlformats.org/officeDocument/2006/relationships/hyperlink" Target="https://www.mahealthconnector.org/wp-content/uploads/NG-05-Mid-Year-Life-Events.pdf" TargetMode="Externa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6.xml"/><Relationship Id="rId1" Type="http://schemas.openxmlformats.org/officeDocument/2006/relationships/tags" Target="../tags/tag14.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16.xml"/></Relationships>
</file>

<file path=ppt/slides/_rels/slide15.xml.rels><?xml version="1.0" encoding="UTF-8" standalone="yes"?>
<Relationships xmlns="http://schemas.openxmlformats.org/package/2006/relationships"><Relationship Id="rId3" Type="http://schemas.openxmlformats.org/officeDocument/2006/relationships/hyperlink" Target="https://www.mahealthconnector.org/taxes/taxes-and-gaps-in-health-coverage" TargetMode="External"/><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tags" Target="../tags/tag18.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9.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19.xml.rels><?xml version="1.0" encoding="UTF-8" standalone="yes"?>
<Relationships xmlns="http://schemas.openxmlformats.org/package/2006/relationships"><Relationship Id="rId3" Type="http://schemas.openxmlformats.org/officeDocument/2006/relationships/hyperlink" Target="https://www.aarp.org/money/taxes/aarp_taxaide/" TargetMode="External"/><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22.xml"/><Relationship Id="rId5" Type="http://schemas.openxmlformats.org/officeDocument/2006/relationships/image" Target="../media/image22.png"/><Relationship Id="rId4" Type="http://schemas.openxmlformats.org/officeDocument/2006/relationships/hyperlink" Target="https://www.mahealthconnector.org/taxes" TargetMode="Externa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8.xml"/><Relationship Id="rId1" Type="http://schemas.openxmlformats.org/officeDocument/2006/relationships/tags" Target="../tags/tag23.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24.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25.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26.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4.xml"/><Relationship Id="rId1" Type="http://schemas.openxmlformats.org/officeDocument/2006/relationships/tags" Target="../tags/tag27.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4.xml"/><Relationship Id="rId1" Type="http://schemas.openxmlformats.org/officeDocument/2006/relationships/tags" Target="../tags/tag28.xml"/><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4.xml"/><Relationship Id="rId1" Type="http://schemas.openxmlformats.org/officeDocument/2006/relationships/tags" Target="../tags/tag29.xml"/><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hyperlink" Target="https://www.mahealthconnector.org/" TargetMode="External"/><Relationship Id="rId2" Type="http://schemas.openxmlformats.org/officeDocument/2006/relationships/slideLayout" Target="../slideLayouts/slideLayout2.xml"/><Relationship Id="rId1" Type="http://schemas.openxmlformats.org/officeDocument/2006/relationships/tags" Target="../tags/tag30.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16.xml"/><Relationship Id="rId1" Type="http://schemas.openxmlformats.org/officeDocument/2006/relationships/tags" Target="../tags/tag3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hyperlink" Target="https://www.mahealthconnector.org/" TargetMode="Externa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32.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33.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34.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35.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36.xm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4.xml"/><Relationship Id="rId1" Type="http://schemas.openxmlformats.org/officeDocument/2006/relationships/tags" Target="../tags/tag37.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38.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39.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7.xml"/><Relationship Id="rId1" Type="http://schemas.openxmlformats.org/officeDocument/2006/relationships/tags" Target="../tags/tag40.xml"/></Relationships>
</file>

<file path=ppt/slides/_rels/slide39.xml.rels><?xml version="1.0" encoding="UTF-8" standalone="yes"?>
<Relationships xmlns="http://schemas.openxmlformats.org/package/2006/relationships"><Relationship Id="rId3" Type="http://schemas.openxmlformats.org/officeDocument/2006/relationships/hyperlink" Target="https://www.mahealthconnector.org/" TargetMode="External"/><Relationship Id="rId2" Type="http://schemas.openxmlformats.org/officeDocument/2006/relationships/slideLayout" Target="../slideLayouts/slideLayout5.xml"/><Relationship Id="rId1" Type="http://schemas.openxmlformats.org/officeDocument/2006/relationships/tags" Target="../tags/tag4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6.xml"/><Relationship Id="rId1" Type="http://schemas.openxmlformats.org/officeDocument/2006/relationships/tags" Target="../tags/tag6.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42.xml"/></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43.xml"/></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4.xml"/><Relationship Id="rId1" Type="http://schemas.openxmlformats.org/officeDocument/2006/relationships/tags" Target="../tags/tag44.xml"/></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19.xml"/><Relationship Id="rId1" Type="http://schemas.openxmlformats.org/officeDocument/2006/relationships/tags" Target="../tags/tag4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7.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8.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9.xml"/></Relationships>
</file>

<file path=ppt/slides/_rels/slide8.xml.rels><?xml version="1.0" encoding="UTF-8" standalone="yes"?>
<Relationships xmlns="http://schemas.openxmlformats.org/package/2006/relationships"><Relationship Id="rId3" Type="http://schemas.openxmlformats.org/officeDocument/2006/relationships/hyperlink" Target="https://www.mahealthconnector.org/wp-content/uploads/NG-05-Mid-Year-Life-Events.pdf" TargetMode="External"/><Relationship Id="rId2" Type="http://schemas.openxmlformats.org/officeDocument/2006/relationships/slideLayout" Target="../slideLayouts/slideLayout3.xml"/><Relationship Id="rId1" Type="http://schemas.openxmlformats.org/officeDocument/2006/relationships/tags" Target="../tags/tag10.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E9F04-9731-D5A8-BE38-8CCAC5B57217}"/>
              </a:ext>
            </a:extLst>
          </p:cNvPr>
          <p:cNvSpPr>
            <a:spLocks noGrp="1"/>
          </p:cNvSpPr>
          <p:nvPr>
            <p:ph type="ctrTitle"/>
          </p:nvPr>
        </p:nvSpPr>
        <p:spPr/>
        <p:txBody>
          <a:bodyPr/>
          <a:lstStyle/>
          <a:p>
            <a:r>
              <a:rPr lang="en-US" dirty="0"/>
              <a:t>Learning Series </a:t>
            </a:r>
          </a:p>
        </p:txBody>
      </p:sp>
      <p:sp>
        <p:nvSpPr>
          <p:cNvPr id="3" name="Subtitle 2">
            <a:extLst>
              <a:ext uri="{FF2B5EF4-FFF2-40B4-BE49-F238E27FC236}">
                <a16:creationId xmlns:a16="http://schemas.microsoft.com/office/drawing/2014/main" id="{F6668C10-034E-F345-0A20-B38DDD8E6086}"/>
              </a:ext>
            </a:extLst>
          </p:cNvPr>
          <p:cNvSpPr>
            <a:spLocks noGrp="1"/>
          </p:cNvSpPr>
          <p:nvPr>
            <p:ph type="subTitle" idx="1"/>
          </p:nvPr>
        </p:nvSpPr>
        <p:spPr/>
        <p:txBody>
          <a:bodyPr/>
          <a:lstStyle/>
          <a:p>
            <a:r>
              <a:rPr lang="en-US" dirty="0"/>
              <a:t>Massachusetts Health Care Training Forum</a:t>
            </a:r>
          </a:p>
        </p:txBody>
      </p:sp>
      <p:sp>
        <p:nvSpPr>
          <p:cNvPr id="7" name="Text Placeholder 6">
            <a:extLst>
              <a:ext uri="{FF2B5EF4-FFF2-40B4-BE49-F238E27FC236}">
                <a16:creationId xmlns:a16="http://schemas.microsoft.com/office/drawing/2014/main" id="{7E58F13B-0B0F-EEDD-F7E4-7B16AA9E5808}"/>
              </a:ext>
            </a:extLst>
          </p:cNvPr>
          <p:cNvSpPr>
            <a:spLocks noGrp="1"/>
          </p:cNvSpPr>
          <p:nvPr>
            <p:ph type="body" sz="quarter" idx="11"/>
          </p:nvPr>
        </p:nvSpPr>
        <p:spPr/>
        <p:txBody>
          <a:bodyPr vert="horz" lIns="91440" tIns="45720" rIns="91440" bIns="45720" rtlCol="0" anchor="t">
            <a:normAutofit/>
          </a:bodyPr>
          <a:lstStyle/>
          <a:p>
            <a:r>
              <a:rPr lang="en-US" dirty="0">
                <a:latin typeface="Franklin Gothic Book"/>
              </a:rPr>
              <a:t>Health Connector and MassHealth Updates</a:t>
            </a:r>
          </a:p>
        </p:txBody>
      </p:sp>
      <p:sp>
        <p:nvSpPr>
          <p:cNvPr id="8" name="Text Placeholder 7">
            <a:extLst>
              <a:ext uri="{FF2B5EF4-FFF2-40B4-BE49-F238E27FC236}">
                <a16:creationId xmlns:a16="http://schemas.microsoft.com/office/drawing/2014/main" id="{22146198-A868-C361-635F-C0691129D708}"/>
              </a:ext>
            </a:extLst>
          </p:cNvPr>
          <p:cNvSpPr>
            <a:spLocks noGrp="1"/>
          </p:cNvSpPr>
          <p:nvPr>
            <p:ph type="body" sz="quarter" idx="12"/>
          </p:nvPr>
        </p:nvSpPr>
        <p:spPr/>
        <p:txBody>
          <a:bodyPr/>
          <a:lstStyle/>
          <a:p>
            <a:r>
              <a:rPr lang="en-US"/>
              <a:t>Winter 2025</a:t>
            </a:r>
          </a:p>
        </p:txBody>
      </p:sp>
      <p:pic>
        <p:nvPicPr>
          <p:cNvPr id="4" name="Picture Placeholder 3">
            <a:extLst>
              <a:ext uri="{FF2B5EF4-FFF2-40B4-BE49-F238E27FC236}">
                <a16:creationId xmlns:a16="http://schemas.microsoft.com/office/drawing/2014/main" id="{3B99A568-B16E-C347-A9AF-7DBD73B442F7}"/>
              </a:ext>
              <a:ext uri="{C183D7F6-B498-43B3-948B-1728B52AA6E4}">
                <adec:decorative xmlns:adec="http://schemas.microsoft.com/office/drawing/2017/decorative" val="1"/>
              </a:ext>
            </a:extLst>
          </p:cNvPr>
          <p:cNvPicPr>
            <a:picLocks noGrp="1" noChangeAspect="1"/>
          </p:cNvPicPr>
          <p:nvPr>
            <p:ph type="pic" sz="quarter" idx="10"/>
          </p:nvPr>
        </p:nvPicPr>
        <p:blipFill>
          <a:blip r:embed="rId4"/>
          <a:srcRect l="30134" r="30134"/>
          <a:stretch/>
        </p:blipFill>
        <p:spPr/>
      </p:pic>
      <p:pic>
        <p:nvPicPr>
          <p:cNvPr id="5" name="Picture 4" descr="Health Connector logo.">
            <a:extLst>
              <a:ext uri="{FF2B5EF4-FFF2-40B4-BE49-F238E27FC236}">
                <a16:creationId xmlns:a16="http://schemas.microsoft.com/office/drawing/2014/main" id="{AE26B891-ABF0-069A-7D48-26E2083410BC}"/>
              </a:ext>
            </a:extLst>
          </p:cNvPr>
          <p:cNvPicPr>
            <a:picLocks noChangeAspect="1"/>
          </p:cNvPicPr>
          <p:nvPr/>
        </p:nvPicPr>
        <p:blipFill>
          <a:blip r:embed="rId5"/>
          <a:stretch>
            <a:fillRect/>
          </a:stretch>
        </p:blipFill>
        <p:spPr>
          <a:xfrm>
            <a:off x="860425" y="5636799"/>
            <a:ext cx="2633700" cy="670618"/>
          </a:xfrm>
          <a:prstGeom prst="rect">
            <a:avLst/>
          </a:prstGeom>
        </p:spPr>
      </p:pic>
      <p:pic>
        <p:nvPicPr>
          <p:cNvPr id="9" name="Picture 8" descr="MassHealth logo.">
            <a:extLst>
              <a:ext uri="{FF2B5EF4-FFF2-40B4-BE49-F238E27FC236}">
                <a16:creationId xmlns:a16="http://schemas.microsoft.com/office/drawing/2014/main" id="{CF55F0F5-B0DA-3703-D952-FFE08547FE01}"/>
              </a:ext>
            </a:extLst>
          </p:cNvPr>
          <p:cNvPicPr>
            <a:picLocks noChangeAspect="1"/>
          </p:cNvPicPr>
          <p:nvPr/>
        </p:nvPicPr>
        <p:blipFill>
          <a:blip r:embed="rId6"/>
          <a:stretch>
            <a:fillRect/>
          </a:stretch>
        </p:blipFill>
        <p:spPr>
          <a:xfrm>
            <a:off x="4794391" y="5363296"/>
            <a:ext cx="2603218" cy="1402202"/>
          </a:xfrm>
          <a:prstGeom prst="rect">
            <a:avLst/>
          </a:prstGeom>
        </p:spPr>
      </p:pic>
    </p:spTree>
    <p:custDataLst>
      <p:tags r:id="rId1"/>
    </p:custDataLst>
    <p:extLst>
      <p:ext uri="{BB962C8B-B14F-4D97-AF65-F5344CB8AC3E}">
        <p14:creationId xmlns:p14="http://schemas.microsoft.com/office/powerpoint/2010/main" val="19178801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2EA0B-6C0F-E910-4C78-13A7F9F5E6BB}"/>
              </a:ext>
            </a:extLst>
          </p:cNvPr>
          <p:cNvSpPr>
            <a:spLocks noGrp="1"/>
          </p:cNvSpPr>
          <p:nvPr>
            <p:ph type="title"/>
          </p:nvPr>
        </p:nvSpPr>
        <p:spPr/>
        <p:txBody>
          <a:bodyPr>
            <a:normAutofit/>
          </a:bodyPr>
          <a:lstStyle/>
          <a:p>
            <a:r>
              <a:rPr lang="en-US" sz="4000" b="1" dirty="0" err="1">
                <a:latin typeface="+mj-lt"/>
              </a:rPr>
              <a:t>ConnectorCare</a:t>
            </a:r>
            <a:r>
              <a:rPr lang="en-US" sz="4000" b="1" dirty="0">
                <a:latin typeface="+mj-lt"/>
              </a:rPr>
              <a:t> SEP Example</a:t>
            </a:r>
          </a:p>
        </p:txBody>
      </p:sp>
      <p:sp>
        <p:nvSpPr>
          <p:cNvPr id="3" name="Content Placeholder 2">
            <a:extLst>
              <a:ext uri="{FF2B5EF4-FFF2-40B4-BE49-F238E27FC236}">
                <a16:creationId xmlns:a16="http://schemas.microsoft.com/office/drawing/2014/main" id="{9CA0B057-95A6-1E0F-04BB-0FD46D84DDBD}"/>
              </a:ext>
            </a:extLst>
          </p:cNvPr>
          <p:cNvSpPr>
            <a:spLocks noGrp="1"/>
          </p:cNvSpPr>
          <p:nvPr>
            <p:ph idx="1"/>
          </p:nvPr>
        </p:nvSpPr>
        <p:spPr>
          <a:xfrm>
            <a:off x="838199" y="1523731"/>
            <a:ext cx="10408921" cy="4202893"/>
          </a:xfrm>
        </p:spPr>
        <p:txBody>
          <a:bodyPr vert="horz" lIns="91440" tIns="45720" rIns="91440" bIns="45720" rtlCol="0" anchor="t">
            <a:noAutofit/>
          </a:bodyPr>
          <a:lstStyle/>
          <a:p>
            <a:pPr marL="457200" lvl="2" indent="-457200">
              <a:spcBef>
                <a:spcPts val="600"/>
              </a:spcBef>
              <a:buSzPct val="100000"/>
              <a:buFont typeface="Arial" panose="020B0604020202020204" pitchFamily="34" charset="0"/>
              <a:buChar char="•"/>
            </a:pPr>
            <a:r>
              <a:rPr lang="en-US" b="1" dirty="0">
                <a:latin typeface="+mn-lt"/>
              </a:rPr>
              <a:t>Example</a:t>
            </a:r>
            <a:r>
              <a:rPr lang="en-US" dirty="0">
                <a:latin typeface="+mn-lt"/>
              </a:rPr>
              <a:t>: Maria applies for coverage on 2/13 and is determined </a:t>
            </a:r>
            <a:r>
              <a:rPr lang="en-US" dirty="0" err="1">
                <a:latin typeface="+mn-lt"/>
              </a:rPr>
              <a:t>ConnectorCare</a:t>
            </a:r>
            <a:r>
              <a:rPr lang="en-US" dirty="0">
                <a:latin typeface="+mn-lt"/>
              </a:rPr>
              <a:t> eligible.  They have 60 days to shop and enroll into coverage.  They pick a plan and pay their first premium by the due date and is enrolled in a </a:t>
            </a:r>
            <a:r>
              <a:rPr lang="en-US" dirty="0" err="1">
                <a:latin typeface="+mn-lt"/>
              </a:rPr>
              <a:t>ConnectorCare</a:t>
            </a:r>
            <a:r>
              <a:rPr lang="en-US" dirty="0">
                <a:latin typeface="+mn-lt"/>
              </a:rPr>
              <a:t> plan for March 1</a:t>
            </a:r>
          </a:p>
          <a:p>
            <a:pPr marL="457200" lvl="2" indent="-457200">
              <a:spcBef>
                <a:spcPts val="600"/>
              </a:spcBef>
              <a:buSzPct val="100000"/>
              <a:buFont typeface="Arial" panose="020B0604020202020204" pitchFamily="34" charset="0"/>
              <a:buChar char="•"/>
            </a:pPr>
            <a:r>
              <a:rPr lang="en-US" dirty="0">
                <a:latin typeface="+mn-lt"/>
              </a:rPr>
              <a:t>In July, Maria reports an income change to their application that results in a </a:t>
            </a:r>
            <a:r>
              <a:rPr lang="en-US" dirty="0" err="1">
                <a:latin typeface="+mn-lt"/>
              </a:rPr>
              <a:t>ConnectorCare</a:t>
            </a:r>
            <a:r>
              <a:rPr lang="en-US" dirty="0">
                <a:latin typeface="+mn-lt"/>
              </a:rPr>
              <a:t> Plan Type change.  Maria is eligible to change plans, as a </a:t>
            </a:r>
            <a:r>
              <a:rPr lang="en-US" dirty="0" err="1">
                <a:latin typeface="+mn-lt"/>
              </a:rPr>
              <a:t>ConnectorCare</a:t>
            </a:r>
            <a:r>
              <a:rPr lang="en-US" dirty="0">
                <a:latin typeface="+mn-lt"/>
              </a:rPr>
              <a:t> Plan Type change is a qualifying event</a:t>
            </a:r>
          </a:p>
          <a:p>
            <a:pPr>
              <a:spcBef>
                <a:spcPts val="600"/>
              </a:spcBef>
            </a:pPr>
            <a:endParaRPr lang="en-US" dirty="0"/>
          </a:p>
        </p:txBody>
      </p:sp>
      <p:sp>
        <p:nvSpPr>
          <p:cNvPr id="4" name="Slide Number Placeholder 3">
            <a:extLst>
              <a:ext uri="{FF2B5EF4-FFF2-40B4-BE49-F238E27FC236}">
                <a16:creationId xmlns:a16="http://schemas.microsoft.com/office/drawing/2014/main" id="{9F26EDA0-990A-E206-A079-D6C332C0852F}"/>
              </a:ext>
              <a:ext uri="{C183D7F6-B498-43B3-948B-1728B52AA6E4}">
                <adec:decorative xmlns:adec="http://schemas.microsoft.com/office/drawing/2017/decorative" val="1"/>
              </a:ext>
            </a:extLst>
          </p:cNvPr>
          <p:cNvSpPr>
            <a:spLocks noGrp="1"/>
          </p:cNvSpPr>
          <p:nvPr>
            <p:ph type="sldNum" sz="quarter" idx="12"/>
          </p:nvPr>
        </p:nvSpPr>
        <p:spPr/>
        <p:txBody>
          <a:bodyPr/>
          <a:lstStyle/>
          <a:p>
            <a:fld id="{D0F3292A-440C-FC4D-A38E-E9E6D4317AF8}" type="slidenum">
              <a:rPr lang="en-US" smtClean="0"/>
              <a:pPr/>
              <a:t>10</a:t>
            </a:fld>
            <a:endParaRPr lang="en-US"/>
          </a:p>
        </p:txBody>
      </p:sp>
    </p:spTree>
    <p:custDataLst>
      <p:tags r:id="rId1"/>
    </p:custDataLst>
    <p:extLst>
      <p:ext uri="{BB962C8B-B14F-4D97-AF65-F5344CB8AC3E}">
        <p14:creationId xmlns:p14="http://schemas.microsoft.com/office/powerpoint/2010/main" val="14174207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064D6-108F-4E62-B7CB-B6EC9442E2D8}"/>
              </a:ext>
            </a:extLst>
          </p:cNvPr>
          <p:cNvSpPr>
            <a:spLocks noGrp="1"/>
          </p:cNvSpPr>
          <p:nvPr>
            <p:ph type="title"/>
          </p:nvPr>
        </p:nvSpPr>
        <p:spPr/>
        <p:txBody>
          <a:bodyPr>
            <a:normAutofit/>
          </a:bodyPr>
          <a:lstStyle/>
          <a:p>
            <a:r>
              <a:rPr lang="en-US" sz="4000" b="1" dirty="0">
                <a:latin typeface="+mj-lt"/>
              </a:rPr>
              <a:t>Health Connector Policies</a:t>
            </a:r>
          </a:p>
        </p:txBody>
      </p:sp>
      <p:sp>
        <p:nvSpPr>
          <p:cNvPr id="4" name="Content Placeholder 3">
            <a:extLst>
              <a:ext uri="{FF2B5EF4-FFF2-40B4-BE49-F238E27FC236}">
                <a16:creationId xmlns:a16="http://schemas.microsoft.com/office/drawing/2014/main" id="{2379A7A0-0FF3-4ABA-9AD0-FC06EA33904F}"/>
              </a:ext>
            </a:extLst>
          </p:cNvPr>
          <p:cNvSpPr>
            <a:spLocks noGrp="1"/>
          </p:cNvSpPr>
          <p:nvPr>
            <p:ph idx="13"/>
          </p:nvPr>
        </p:nvSpPr>
        <p:spPr>
          <a:xfrm>
            <a:off x="838199" y="1523731"/>
            <a:ext cx="10406743" cy="4202893"/>
          </a:xfrm>
        </p:spPr>
        <p:txBody>
          <a:bodyPr/>
          <a:lstStyle/>
          <a:p>
            <a:pPr marL="457200" indent="-457200">
              <a:spcBef>
                <a:spcPts val="600"/>
              </a:spcBef>
              <a:buFont typeface="Arial" panose="020B0604020202020204" pitchFamily="34" charset="0"/>
              <a:buChar char="•"/>
            </a:pPr>
            <a:r>
              <a:rPr lang="en-US" b="0" dirty="0">
                <a:solidFill>
                  <a:schemeClr val="tx1"/>
                </a:solidFill>
                <a:latin typeface="+mn-lt"/>
              </a:rPr>
              <a:t>To find any Health Connector policy, go to the Policy Center on MAhealthconnector.org:</a:t>
            </a:r>
            <a:r>
              <a:rPr lang="en-US" b="0" dirty="0">
                <a:latin typeface="+mn-lt"/>
              </a:rPr>
              <a:t> </a:t>
            </a:r>
            <a:r>
              <a:rPr lang="en-US" dirty="0">
                <a:latin typeface="+mn-lt"/>
                <a:hlinkClick r:id="rId3"/>
              </a:rPr>
              <a:t>Policies – Massachusetts Health Connector (mahealthconnector.org)</a:t>
            </a:r>
            <a:endParaRPr lang="en-US" dirty="0">
              <a:latin typeface="+mn-lt"/>
            </a:endParaRPr>
          </a:p>
          <a:p>
            <a:pPr marL="457200" indent="-457200">
              <a:spcBef>
                <a:spcPts val="600"/>
              </a:spcBef>
              <a:buFont typeface="Arial" panose="020B0604020202020204" pitchFamily="34" charset="0"/>
              <a:buChar char="•"/>
            </a:pPr>
            <a:r>
              <a:rPr lang="en-US" b="0" dirty="0">
                <a:solidFill>
                  <a:schemeClr val="tx1"/>
                </a:solidFill>
                <a:latin typeface="+mn-lt"/>
              </a:rPr>
              <a:t>To review the complete policy on qualifying events for individuals and families go to:</a:t>
            </a:r>
            <a:r>
              <a:rPr lang="en-US" b="0" dirty="0">
                <a:latin typeface="+mn-lt"/>
              </a:rPr>
              <a:t> </a:t>
            </a:r>
            <a:r>
              <a:rPr lang="en-US" dirty="0">
                <a:latin typeface="+mn-lt"/>
                <a:hlinkClick r:id="rId4"/>
              </a:rPr>
              <a:t>Policy NG-5 Mid-Year Life Events or Qualifying Events (mahealthconnector.org)</a:t>
            </a:r>
            <a:r>
              <a:rPr lang="en-US" dirty="0">
                <a:latin typeface="+mn-lt"/>
              </a:rPr>
              <a:t> </a:t>
            </a:r>
          </a:p>
          <a:p>
            <a:pPr>
              <a:spcBef>
                <a:spcPts val="600"/>
              </a:spcBef>
            </a:pPr>
            <a:endParaRPr lang="en-US" dirty="0"/>
          </a:p>
        </p:txBody>
      </p:sp>
      <p:sp>
        <p:nvSpPr>
          <p:cNvPr id="11" name="Slide Number Placeholder 10">
            <a:extLst>
              <a:ext uri="{FF2B5EF4-FFF2-40B4-BE49-F238E27FC236}">
                <a16:creationId xmlns:a16="http://schemas.microsoft.com/office/drawing/2014/main" id="{E91265A7-85EC-49AA-9BA3-CE7CF7B7C04A}"/>
              </a:ext>
              <a:ext uri="{C183D7F6-B498-43B3-948B-1728B52AA6E4}">
                <adec:decorative xmlns:adec="http://schemas.microsoft.com/office/drawing/2017/decorative" val="1"/>
              </a:ext>
            </a:extLst>
          </p:cNvPr>
          <p:cNvSpPr>
            <a:spLocks noGrp="1"/>
          </p:cNvSpPr>
          <p:nvPr>
            <p:ph type="sldNum" sz="quarter" idx="12"/>
          </p:nvPr>
        </p:nvSpPr>
        <p:spPr/>
        <p:txBody>
          <a:bodyPr/>
          <a:lstStyle/>
          <a:p>
            <a:fld id="{254B5E65-296D-440E-9811-9528B653460B}" type="slidenum">
              <a:rPr lang="en-US" smtClean="0"/>
              <a:pPr/>
              <a:t>11</a:t>
            </a:fld>
            <a:endParaRPr lang="en-US"/>
          </a:p>
        </p:txBody>
      </p:sp>
    </p:spTree>
    <p:custDataLst>
      <p:tags r:id="rId1"/>
    </p:custDataLst>
    <p:extLst>
      <p:ext uri="{BB962C8B-B14F-4D97-AF65-F5344CB8AC3E}">
        <p14:creationId xmlns:p14="http://schemas.microsoft.com/office/powerpoint/2010/main" val="25640096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7DD565-B8D7-AB92-5653-7972744D1D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6826F3-C341-065E-DC4B-4DE71ED29F21}"/>
              </a:ext>
            </a:extLst>
          </p:cNvPr>
          <p:cNvSpPr>
            <a:spLocks noGrp="1"/>
          </p:cNvSpPr>
          <p:nvPr>
            <p:ph type="title"/>
          </p:nvPr>
        </p:nvSpPr>
        <p:spPr>
          <a:xfrm>
            <a:off x="801370" y="2262622"/>
            <a:ext cx="9602470" cy="1847377"/>
          </a:xfrm>
        </p:spPr>
        <p:txBody>
          <a:bodyPr>
            <a:normAutofit/>
          </a:bodyPr>
          <a:lstStyle/>
          <a:p>
            <a:r>
              <a:rPr lang="en-US" b="1" dirty="0">
                <a:latin typeface="+mj-lt"/>
              </a:rPr>
              <a:t>End of Year Tax Filing Reminders</a:t>
            </a:r>
          </a:p>
        </p:txBody>
      </p:sp>
      <p:pic>
        <p:nvPicPr>
          <p:cNvPr id="4" name="Picture 3" descr="MassHealth logo">
            <a:extLst>
              <a:ext uri="{FF2B5EF4-FFF2-40B4-BE49-F238E27FC236}">
                <a16:creationId xmlns:a16="http://schemas.microsoft.com/office/drawing/2014/main" id="{B51D59C7-EA27-B723-4C19-3051C80A2DAC}"/>
              </a:ext>
            </a:extLst>
          </p:cNvPr>
          <p:cNvPicPr>
            <a:picLocks noChangeAspect="1"/>
          </p:cNvPicPr>
          <p:nvPr/>
        </p:nvPicPr>
        <p:blipFill>
          <a:blip r:embed="rId4"/>
          <a:stretch>
            <a:fillRect/>
          </a:stretch>
        </p:blipFill>
        <p:spPr>
          <a:xfrm>
            <a:off x="3232104" y="5480456"/>
            <a:ext cx="2172555" cy="1167744"/>
          </a:xfrm>
          <a:prstGeom prst="rect">
            <a:avLst/>
          </a:prstGeom>
        </p:spPr>
      </p:pic>
    </p:spTree>
    <p:custDataLst>
      <p:tags r:id="rId1"/>
    </p:custDataLst>
    <p:extLst>
      <p:ext uri="{BB962C8B-B14F-4D97-AF65-F5344CB8AC3E}">
        <p14:creationId xmlns:p14="http://schemas.microsoft.com/office/powerpoint/2010/main" val="26939409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93124"/>
            <a:ext cx="10515600" cy="716483"/>
          </a:xfrm>
        </p:spPr>
        <p:txBody>
          <a:bodyPr>
            <a:normAutofit/>
          </a:bodyPr>
          <a:lstStyle/>
          <a:p>
            <a:r>
              <a:rPr lang="en-US" sz="4000" dirty="0">
                <a:latin typeface="+mj-lt"/>
              </a:rPr>
              <a:t>Health Coverage and Taxes</a:t>
            </a:r>
          </a:p>
        </p:txBody>
      </p:sp>
      <p:sp>
        <p:nvSpPr>
          <p:cNvPr id="8" name="Content Placeholder 7">
            <a:extLst>
              <a:ext uri="{FF2B5EF4-FFF2-40B4-BE49-F238E27FC236}">
                <a16:creationId xmlns:a16="http://schemas.microsoft.com/office/drawing/2014/main" id="{C4824401-37FD-423D-A50A-DAB2B202CEE8}"/>
              </a:ext>
            </a:extLst>
          </p:cNvPr>
          <p:cNvSpPr>
            <a:spLocks noGrp="1"/>
          </p:cNvSpPr>
          <p:nvPr>
            <p:ph idx="13"/>
          </p:nvPr>
        </p:nvSpPr>
        <p:spPr/>
        <p:txBody>
          <a:bodyPr>
            <a:noAutofit/>
          </a:bodyPr>
          <a:lstStyle/>
          <a:p>
            <a:pPr marL="0" indent="0">
              <a:spcBef>
                <a:spcPts val="600"/>
              </a:spcBef>
              <a:buNone/>
            </a:pPr>
            <a:r>
              <a:rPr lang="en-US" b="1" dirty="0">
                <a:solidFill>
                  <a:schemeClr val="accent1"/>
                </a:solidFill>
              </a:rPr>
              <a:t>Health insurance information is needed for federal and state taxes for two reasons:</a:t>
            </a:r>
            <a:br>
              <a:rPr lang="en-US" dirty="0"/>
            </a:br>
            <a:endParaRPr lang="en-US" dirty="0"/>
          </a:p>
          <a:p>
            <a:pPr marL="457200" indent="-457200">
              <a:spcBef>
                <a:spcPts val="600"/>
              </a:spcBef>
              <a:buFont typeface="Arial" panose="020B0604020202020204" pitchFamily="34" charset="0"/>
              <a:buChar char="•"/>
            </a:pPr>
            <a:r>
              <a:rPr lang="en-US" dirty="0">
                <a:solidFill>
                  <a:schemeClr val="tx1"/>
                </a:solidFill>
                <a:latin typeface="+mn-lt"/>
              </a:rPr>
              <a:t>Determining subsidy eligibility</a:t>
            </a:r>
          </a:p>
          <a:p>
            <a:pPr marL="457200" indent="-457200">
              <a:spcBef>
                <a:spcPts val="600"/>
              </a:spcBef>
              <a:buFont typeface="Arial" panose="020B0604020202020204" pitchFamily="34" charset="0"/>
              <a:buChar char="•"/>
            </a:pPr>
            <a:r>
              <a:rPr lang="en-US" dirty="0">
                <a:solidFill>
                  <a:schemeClr val="tx1"/>
                </a:solidFill>
                <a:latin typeface="+mn-lt"/>
              </a:rPr>
              <a:t>Meeting coverage requirements, both </a:t>
            </a:r>
            <a:br>
              <a:rPr lang="en-US" dirty="0">
                <a:solidFill>
                  <a:schemeClr val="tx1"/>
                </a:solidFill>
                <a:latin typeface="+mn-lt"/>
              </a:rPr>
            </a:br>
            <a:r>
              <a:rPr lang="en-US" b="1" dirty="0">
                <a:solidFill>
                  <a:schemeClr val="tx1"/>
                </a:solidFill>
                <a:latin typeface="+mn-lt"/>
              </a:rPr>
              <a:t>Federal</a:t>
            </a:r>
            <a:r>
              <a:rPr lang="en-US" dirty="0">
                <a:solidFill>
                  <a:schemeClr val="tx1"/>
                </a:solidFill>
                <a:latin typeface="+mn-lt"/>
              </a:rPr>
              <a:t> and </a:t>
            </a:r>
            <a:r>
              <a:rPr lang="en-US" b="1" dirty="0">
                <a:solidFill>
                  <a:schemeClr val="tx1"/>
                </a:solidFill>
                <a:latin typeface="+mn-lt"/>
              </a:rPr>
              <a:t>State</a:t>
            </a:r>
          </a:p>
          <a:p>
            <a:pPr>
              <a:spcBef>
                <a:spcPts val="600"/>
              </a:spcBef>
            </a:pPr>
            <a:endParaRPr lang="en-US" dirty="0"/>
          </a:p>
        </p:txBody>
      </p:sp>
      <p:sp>
        <p:nvSpPr>
          <p:cNvPr id="3" name="Slide Number Placeholder 2">
            <a:extLst>
              <a:ext uri="{FF2B5EF4-FFF2-40B4-BE49-F238E27FC236}">
                <a16:creationId xmlns:a16="http://schemas.microsoft.com/office/drawing/2014/main" id="{E4D72172-7744-44BB-B744-CD9603A9E940}"/>
              </a:ext>
              <a:ext uri="{C183D7F6-B498-43B3-948B-1728B52AA6E4}">
                <adec:decorative xmlns:adec="http://schemas.microsoft.com/office/drawing/2017/decorative" val="1"/>
              </a:ext>
            </a:extLst>
          </p:cNvPr>
          <p:cNvSpPr>
            <a:spLocks noGrp="1"/>
          </p:cNvSpPr>
          <p:nvPr>
            <p:ph type="sldNum" sz="quarter" idx="12"/>
          </p:nvPr>
        </p:nvSpPr>
        <p:spPr/>
        <p:txBody>
          <a:bodyPr/>
          <a:lstStyle/>
          <a:p>
            <a:fld id="{254B5E65-296D-440E-9811-9528B653460B}" type="slidenum">
              <a:rPr lang="en-US" smtClean="0"/>
              <a:pPr/>
              <a:t>13</a:t>
            </a:fld>
            <a:endParaRPr lang="en-US"/>
          </a:p>
        </p:txBody>
      </p:sp>
      <p:pic>
        <p:nvPicPr>
          <p:cNvPr id="10" name="Picture 9">
            <a:extLst>
              <a:ext uri="{FF2B5EF4-FFF2-40B4-BE49-F238E27FC236}">
                <a16:creationId xmlns:a16="http://schemas.microsoft.com/office/drawing/2014/main" id="{B7C77B49-0E74-4F99-B178-A73F843F48E9}"/>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88668">
            <a:off x="6619169" y="1120223"/>
            <a:ext cx="5205853" cy="5551374"/>
          </a:xfrm>
          <a:prstGeom prst="rect">
            <a:avLst/>
          </a:prstGeom>
        </p:spPr>
      </p:pic>
    </p:spTree>
    <p:custDataLst>
      <p:tags r:id="rId1"/>
    </p:custDataLst>
    <p:extLst>
      <p:ext uri="{BB962C8B-B14F-4D97-AF65-F5344CB8AC3E}">
        <p14:creationId xmlns:p14="http://schemas.microsoft.com/office/powerpoint/2010/main" val="34283523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04434"/>
            <a:ext cx="10515600" cy="705173"/>
          </a:xfrm>
        </p:spPr>
        <p:txBody>
          <a:bodyPr>
            <a:normAutofit/>
          </a:bodyPr>
          <a:lstStyle/>
          <a:p>
            <a:r>
              <a:rPr lang="en-US" b="1" dirty="0"/>
              <a:t>Federal Tax Filing Requirements</a:t>
            </a:r>
          </a:p>
        </p:txBody>
      </p:sp>
      <p:sp>
        <p:nvSpPr>
          <p:cNvPr id="7" name="Content Placeholder 6">
            <a:extLst>
              <a:ext uri="{FF2B5EF4-FFF2-40B4-BE49-F238E27FC236}">
                <a16:creationId xmlns:a16="http://schemas.microsoft.com/office/drawing/2014/main" id="{4B32D98C-4AB5-37DA-8869-745D63B2C07A}"/>
              </a:ext>
            </a:extLst>
          </p:cNvPr>
          <p:cNvSpPr>
            <a:spLocks noGrp="1"/>
          </p:cNvSpPr>
          <p:nvPr>
            <p:ph idx="1"/>
          </p:nvPr>
        </p:nvSpPr>
        <p:spPr>
          <a:xfrm>
            <a:off x="838199" y="1434280"/>
            <a:ext cx="9975575" cy="4202893"/>
          </a:xfrm>
        </p:spPr>
        <p:txBody>
          <a:bodyPr/>
          <a:lstStyle/>
          <a:p>
            <a:pPr marL="0" indent="0">
              <a:spcBef>
                <a:spcPts val="1000"/>
              </a:spcBef>
              <a:spcAft>
                <a:spcPts val="600"/>
              </a:spcAft>
              <a:buClr>
                <a:schemeClr val="accent1"/>
              </a:buClr>
              <a:buSzPct val="100000"/>
              <a:buNone/>
            </a:pPr>
            <a:r>
              <a:rPr lang="en-US" b="1" dirty="0">
                <a:solidFill>
                  <a:schemeClr val="accent1"/>
                </a:solidFill>
                <a:latin typeface="Franklin Gothic Book" panose="020B0503020102020204" pitchFamily="34" charset="0"/>
              </a:rPr>
              <a:t>Health Connector members that receive federal advance premium tax credits (APTCs) must file and reconcile them on their federal tax return to continue to be eligible for them in future years.</a:t>
            </a:r>
          </a:p>
          <a:p>
            <a:pPr marL="231775" indent="-231775">
              <a:spcBef>
                <a:spcPts val="1000"/>
              </a:spcBef>
              <a:spcAft>
                <a:spcPts val="600"/>
              </a:spcAft>
              <a:buClr>
                <a:schemeClr val="accent1"/>
              </a:buClr>
              <a:buSzPct val="100000"/>
              <a:buFont typeface="Arial" panose="020B0604020202020204" pitchFamily="34" charset="0"/>
              <a:buChar char="•"/>
            </a:pPr>
            <a:r>
              <a:rPr lang="en-US" sz="2200" dirty="0"/>
              <a:t>For members re-enrolling in coverage for 2025, individuals who do not file their taxes and reconcile their APTCs for two consecutive years, will NOT qualify for APTCs </a:t>
            </a:r>
          </a:p>
          <a:p>
            <a:pPr marL="800100" lvl="3" indent="-342900">
              <a:spcBef>
                <a:spcPts val="1000"/>
              </a:spcBef>
              <a:spcAft>
                <a:spcPts val="600"/>
              </a:spcAft>
              <a:buClr>
                <a:schemeClr val="accent1"/>
              </a:buClr>
              <a:buSzPct val="75000"/>
            </a:pPr>
            <a:r>
              <a:rPr lang="en-US" sz="2200" dirty="0"/>
              <a:t>As an example, someone you are helping is a </a:t>
            </a:r>
            <a:r>
              <a:rPr lang="en-US" sz="2200" dirty="0" err="1"/>
              <a:t>ConnectorCare</a:t>
            </a:r>
            <a:r>
              <a:rPr lang="en-US" sz="2200" dirty="0"/>
              <a:t> member and received APTCs for coverage years 2022 and 2023. They did not file taxes or reconcile their premium tax credits for 2022 or 2023 </a:t>
            </a:r>
          </a:p>
          <a:p>
            <a:pPr marL="800100" lvl="3" indent="-342900">
              <a:spcBef>
                <a:spcPts val="1000"/>
              </a:spcBef>
              <a:spcAft>
                <a:spcPts val="600"/>
              </a:spcAft>
              <a:buClr>
                <a:schemeClr val="accent1"/>
              </a:buClr>
              <a:buSzPct val="75000"/>
            </a:pPr>
            <a:r>
              <a:rPr lang="en-US" sz="2200" dirty="0"/>
              <a:t>When shopping for 2025 coverage, they will NOT have access to APTC</a:t>
            </a:r>
          </a:p>
          <a:p>
            <a:endParaRPr lang="en-US" dirty="0"/>
          </a:p>
        </p:txBody>
      </p:sp>
      <p:sp>
        <p:nvSpPr>
          <p:cNvPr id="5" name="Slide Number Placeholder 4">
            <a:extLst>
              <a:ext uri="{FF2B5EF4-FFF2-40B4-BE49-F238E27FC236}">
                <a16:creationId xmlns:a16="http://schemas.microsoft.com/office/drawing/2014/main" id="{CB1AB99D-783E-465F-81D3-886E3506B667}"/>
              </a:ext>
              <a:ext uri="{C183D7F6-B498-43B3-948B-1728B52AA6E4}">
                <adec:decorative xmlns:adec="http://schemas.microsoft.com/office/drawing/2017/decorative" val="1"/>
              </a:ext>
            </a:extLst>
          </p:cNvPr>
          <p:cNvSpPr>
            <a:spLocks noGrp="1"/>
          </p:cNvSpPr>
          <p:nvPr>
            <p:ph type="sldNum" sz="quarter" idx="12"/>
          </p:nvPr>
        </p:nvSpPr>
        <p:spPr>
          <a:xfrm>
            <a:off x="8610600" y="6356350"/>
            <a:ext cx="2743200" cy="365125"/>
          </a:xfrm>
        </p:spPr>
        <p:txBody>
          <a:bodyPr/>
          <a:lstStyle/>
          <a:p>
            <a:fld id="{254B5E65-296D-440E-9811-9528B653460B}" type="slidenum">
              <a:rPr lang="en-US" smtClean="0"/>
              <a:pPr/>
              <a:t>14</a:t>
            </a:fld>
            <a:endParaRPr lang="en-US"/>
          </a:p>
        </p:txBody>
      </p:sp>
    </p:spTree>
    <p:custDataLst>
      <p:tags r:id="rId1"/>
    </p:custDataLst>
    <p:extLst>
      <p:ext uri="{BB962C8B-B14F-4D97-AF65-F5344CB8AC3E}">
        <p14:creationId xmlns:p14="http://schemas.microsoft.com/office/powerpoint/2010/main" val="34474959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latin typeface="+mj-lt"/>
                <a:sym typeface="Gill Sans"/>
              </a:rPr>
              <a:t>State Tax Filing: </a:t>
            </a:r>
            <a:r>
              <a:rPr lang="en-US" b="1" dirty="0">
                <a:latin typeface="+mj-lt"/>
              </a:rPr>
              <a:t>Important Facts</a:t>
            </a:r>
            <a:br>
              <a:rPr lang="en-US" b="1" dirty="0">
                <a:latin typeface="+mj-lt"/>
              </a:rPr>
            </a:br>
            <a:endParaRPr lang="en-US" b="1" dirty="0">
              <a:latin typeface="+mj-lt"/>
            </a:endParaRPr>
          </a:p>
        </p:txBody>
      </p:sp>
      <p:sp>
        <p:nvSpPr>
          <p:cNvPr id="8" name="Content Placeholder 7">
            <a:extLst>
              <a:ext uri="{FF2B5EF4-FFF2-40B4-BE49-F238E27FC236}">
                <a16:creationId xmlns:a16="http://schemas.microsoft.com/office/drawing/2014/main" id="{C4824401-37FD-423D-A50A-DAB2B202CEE8}"/>
              </a:ext>
            </a:extLst>
          </p:cNvPr>
          <p:cNvSpPr>
            <a:spLocks noGrp="1"/>
          </p:cNvSpPr>
          <p:nvPr>
            <p:ph idx="13"/>
          </p:nvPr>
        </p:nvSpPr>
        <p:spPr>
          <a:xfrm>
            <a:off x="852054" y="1306013"/>
            <a:ext cx="10871859" cy="6197947"/>
          </a:xfrm>
        </p:spPr>
        <p:txBody>
          <a:bodyPr vert="horz" lIns="91440" tIns="0" rIns="91440" bIns="45720" rtlCol="0" anchor="t">
            <a:normAutofit/>
          </a:bodyPr>
          <a:lstStyle/>
          <a:p>
            <a:pPr>
              <a:spcBef>
                <a:spcPts val="600"/>
              </a:spcBef>
              <a:buSzPct val="100000"/>
            </a:pPr>
            <a:r>
              <a:rPr lang="en-US" b="1" dirty="0">
                <a:latin typeface="Franklin Gothic Book"/>
                <a:sym typeface="Gill Sans"/>
              </a:rPr>
              <a:t>The Massachusetts Individual Mandate is still in effect, requiring most adults 18 and over to purchase health insurance if it is affordable to them and meets Minimum Creditable Coverage (MCC) standards.  </a:t>
            </a:r>
            <a:endParaRPr lang="en-US" b="1" dirty="0">
              <a:latin typeface="Franklin Gothic Book"/>
            </a:endParaRPr>
          </a:p>
          <a:p>
            <a:pPr marL="231775" lvl="1" indent="-231775">
              <a:spcBef>
                <a:spcPts val="600"/>
              </a:spcBef>
              <a:buSzPct val="100000"/>
              <a:buFont typeface="Arial" panose="020B0604020202020204" pitchFamily="34" charset="0"/>
              <a:buChar char="•"/>
            </a:pPr>
            <a:r>
              <a:rPr lang="en-US" sz="2200" dirty="0">
                <a:latin typeface="+mn-lt"/>
                <a:sym typeface="Gill Sans"/>
              </a:rPr>
              <a:t>Consumers will have to provide proof of their enrollment in health coverage on their state taxes</a:t>
            </a:r>
            <a:endParaRPr lang="en-US" sz="2200" dirty="0">
              <a:latin typeface="+mn-lt"/>
            </a:endParaRPr>
          </a:p>
          <a:p>
            <a:pPr marL="231775" lvl="2" indent="-231775">
              <a:spcBef>
                <a:spcPts val="600"/>
              </a:spcBef>
              <a:buSzPct val="100000"/>
              <a:buFont typeface="Arial" panose="020B0604020202020204" pitchFamily="34" charset="0"/>
              <a:buChar char="•"/>
            </a:pPr>
            <a:r>
              <a:rPr lang="en-US" sz="2200" dirty="0">
                <a:latin typeface="+mn-lt"/>
                <a:sym typeface="Gill Sans"/>
              </a:rPr>
              <a:t>Failure to have health insurance for the entire year may result in a state tax penalty</a:t>
            </a:r>
            <a:endParaRPr lang="en-US" sz="2200" dirty="0">
              <a:latin typeface="+mn-lt"/>
            </a:endParaRPr>
          </a:p>
          <a:p>
            <a:pPr marL="231775" lvl="2" indent="-231775">
              <a:spcBef>
                <a:spcPts val="600"/>
              </a:spcBef>
              <a:buSzPct val="100000"/>
              <a:buFont typeface="Arial" panose="020B0604020202020204" pitchFamily="34" charset="0"/>
              <a:buChar char="•"/>
            </a:pPr>
            <a:r>
              <a:rPr lang="en-US" sz="2200" dirty="0">
                <a:latin typeface="+mn-lt"/>
                <a:sym typeface="Gill Sans"/>
              </a:rPr>
              <a:t>Certain individuals are exempt and not subject to the state individual mandate tax penalty.  For example, individuals with income under 150% of FPL</a:t>
            </a:r>
            <a:endParaRPr lang="en-US" sz="2200" dirty="0">
              <a:latin typeface="+mn-lt"/>
            </a:endParaRPr>
          </a:p>
          <a:p>
            <a:pPr marL="231775" lvl="1" indent="-231775">
              <a:spcBef>
                <a:spcPts val="600"/>
              </a:spcBef>
              <a:buFont typeface="Arial,Sans-Serif"/>
              <a:buChar char="•"/>
            </a:pPr>
            <a:r>
              <a:rPr lang="en-US" sz="2200" dirty="0">
                <a:latin typeface="+mn-lt"/>
              </a:rPr>
              <a:t>For more details visit: </a:t>
            </a:r>
            <a:r>
              <a:rPr lang="en-US" sz="2200" dirty="0">
                <a:solidFill>
                  <a:srgbClr val="000000"/>
                </a:solidFill>
                <a:latin typeface="+mn-lt"/>
                <a:hlinkClick r:id="rId3"/>
              </a:rPr>
              <a:t>What to do if you did not have health coverage for part or all of 2024 – Massachusetts Health Connector</a:t>
            </a:r>
            <a:endParaRPr lang="en-US" sz="2200" dirty="0">
              <a:solidFill>
                <a:srgbClr val="000000"/>
              </a:solidFill>
              <a:latin typeface="+mn-lt"/>
            </a:endParaRPr>
          </a:p>
        </p:txBody>
      </p:sp>
      <p:sp>
        <p:nvSpPr>
          <p:cNvPr id="5" name="Slide Number Placeholder 4">
            <a:extLst>
              <a:ext uri="{FF2B5EF4-FFF2-40B4-BE49-F238E27FC236}">
                <a16:creationId xmlns:a16="http://schemas.microsoft.com/office/drawing/2014/main" id="{09C2498D-E406-494E-BB2E-D4BA5E1AA9DE}"/>
              </a:ext>
              <a:ext uri="{C183D7F6-B498-43B3-948B-1728B52AA6E4}">
                <adec:decorative xmlns:adec="http://schemas.microsoft.com/office/drawing/2017/decorative" val="1"/>
              </a:ext>
            </a:extLst>
          </p:cNvPr>
          <p:cNvSpPr>
            <a:spLocks noGrp="1"/>
          </p:cNvSpPr>
          <p:nvPr>
            <p:ph type="sldNum" sz="quarter" idx="12"/>
          </p:nvPr>
        </p:nvSpPr>
        <p:spPr/>
        <p:txBody>
          <a:bodyPr/>
          <a:lstStyle/>
          <a:p>
            <a:fld id="{254B5E65-296D-440E-9811-9528B653460B}" type="slidenum">
              <a:rPr lang="en-US" smtClean="0"/>
              <a:pPr/>
              <a:t>15</a:t>
            </a:fld>
            <a:endParaRPr lang="en-US" dirty="0"/>
          </a:p>
        </p:txBody>
      </p:sp>
    </p:spTree>
    <p:custDataLst>
      <p:tags r:id="rId1"/>
    </p:custDataLst>
    <p:extLst>
      <p:ext uri="{BB962C8B-B14F-4D97-AF65-F5344CB8AC3E}">
        <p14:creationId xmlns:p14="http://schemas.microsoft.com/office/powerpoint/2010/main" val="35908236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04434"/>
            <a:ext cx="9754590" cy="705173"/>
          </a:xfrm>
        </p:spPr>
        <p:txBody>
          <a:bodyPr>
            <a:noAutofit/>
          </a:bodyPr>
          <a:lstStyle/>
          <a:p>
            <a:r>
              <a:rPr lang="en-US" sz="4000" b="1" dirty="0">
                <a:latin typeface="+mj-lt"/>
              </a:rPr>
              <a:t>Health Connector Member Forms</a:t>
            </a:r>
          </a:p>
        </p:txBody>
      </p:sp>
      <p:sp>
        <p:nvSpPr>
          <p:cNvPr id="3" name="Content Placeholder 2"/>
          <p:cNvSpPr>
            <a:spLocks noGrp="1"/>
          </p:cNvSpPr>
          <p:nvPr>
            <p:ph idx="1"/>
          </p:nvPr>
        </p:nvSpPr>
        <p:spPr>
          <a:xfrm>
            <a:off x="852053" y="1294411"/>
            <a:ext cx="11153899" cy="1010141"/>
          </a:xfrm>
        </p:spPr>
        <p:txBody>
          <a:bodyPr vert="horz" lIns="91440" tIns="45720" rIns="91440" bIns="45720" rtlCol="0" anchor="t">
            <a:noAutofit/>
          </a:bodyPr>
          <a:lstStyle/>
          <a:p>
            <a:pPr>
              <a:buSzPct val="100000"/>
            </a:pPr>
            <a:r>
              <a:rPr lang="en-US" b="1" dirty="0">
                <a:solidFill>
                  <a:schemeClr val="accent1"/>
                </a:solidFill>
                <a:latin typeface="Franklin Gothic Book"/>
              </a:rPr>
              <a:t>Members will receive a 1095 and 1099-HC to be used when they file their Massachusetts State Taxes and Federal Taxes. </a:t>
            </a:r>
          </a:p>
          <a:p>
            <a:pPr lvl="1"/>
            <a:endParaRPr lang="en-US" sz="2400" dirty="0"/>
          </a:p>
        </p:txBody>
      </p:sp>
      <p:graphicFrame>
        <p:nvGraphicFramePr>
          <p:cNvPr id="6" name="Table 5">
            <a:extLst>
              <a:ext uri="{FF2B5EF4-FFF2-40B4-BE49-F238E27FC236}">
                <a16:creationId xmlns:a16="http://schemas.microsoft.com/office/drawing/2014/main" id="{2FEB1D25-A566-46D6-3F54-EFAEFA6B6A4B}"/>
              </a:ext>
            </a:extLst>
          </p:cNvPr>
          <p:cNvGraphicFramePr>
            <a:graphicFrameLocks noGrp="1"/>
          </p:cNvGraphicFramePr>
          <p:nvPr>
            <p:extLst>
              <p:ext uri="{D42A27DB-BD31-4B8C-83A1-F6EECF244321}">
                <p14:modId xmlns:p14="http://schemas.microsoft.com/office/powerpoint/2010/main" val="2339895680"/>
              </p:ext>
            </p:extLst>
          </p:nvPr>
        </p:nvGraphicFramePr>
        <p:xfrm>
          <a:off x="1416224" y="2319614"/>
          <a:ext cx="9176566" cy="3933952"/>
        </p:xfrm>
        <a:graphic>
          <a:graphicData uri="http://schemas.openxmlformats.org/drawingml/2006/table">
            <a:tbl>
              <a:tblPr firstRow="1" firstCol="1" bandRow="1">
                <a:tableStyleId>{5C22544A-7EE6-4342-B048-85BDC9FD1C3A}</a:tableStyleId>
              </a:tblPr>
              <a:tblGrid>
                <a:gridCol w="2183264">
                  <a:extLst>
                    <a:ext uri="{9D8B030D-6E8A-4147-A177-3AD203B41FA5}">
                      <a16:colId xmlns:a16="http://schemas.microsoft.com/office/drawing/2014/main" val="1326161289"/>
                    </a:ext>
                  </a:extLst>
                </a:gridCol>
                <a:gridCol w="3317039">
                  <a:extLst>
                    <a:ext uri="{9D8B030D-6E8A-4147-A177-3AD203B41FA5}">
                      <a16:colId xmlns:a16="http://schemas.microsoft.com/office/drawing/2014/main" val="2501127517"/>
                    </a:ext>
                  </a:extLst>
                </a:gridCol>
                <a:gridCol w="3676263">
                  <a:extLst>
                    <a:ext uri="{9D8B030D-6E8A-4147-A177-3AD203B41FA5}">
                      <a16:colId xmlns:a16="http://schemas.microsoft.com/office/drawing/2014/main" val="2750855049"/>
                    </a:ext>
                  </a:extLst>
                </a:gridCol>
              </a:tblGrid>
              <a:tr h="366642">
                <a:tc>
                  <a:txBody>
                    <a:bodyPr/>
                    <a:lstStyle/>
                    <a:p>
                      <a:pPr marL="0" marR="0" algn="ctr" eaLnBrk="0" fontAlgn="base" hangingPunct="0">
                        <a:lnSpc>
                          <a:spcPct val="115000"/>
                        </a:lnSpc>
                        <a:spcBef>
                          <a:spcPts val="0"/>
                        </a:spcBef>
                        <a:spcAft>
                          <a:spcPts val="600"/>
                        </a:spcAft>
                      </a:pPr>
                      <a:r>
                        <a:rPr lang="en-US" sz="2400" kern="1200" dirty="0">
                          <a:effectLst/>
                        </a:rPr>
                        <a:t>Program</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eaLnBrk="0" fontAlgn="base" hangingPunct="0">
                        <a:lnSpc>
                          <a:spcPct val="115000"/>
                        </a:lnSpc>
                        <a:spcBef>
                          <a:spcPts val="0"/>
                        </a:spcBef>
                        <a:spcAft>
                          <a:spcPts val="1000"/>
                        </a:spcAft>
                      </a:pPr>
                      <a:r>
                        <a:rPr lang="en-US" sz="2400" kern="1200" dirty="0">
                          <a:effectLst/>
                        </a:rPr>
                        <a:t>1095 info</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eaLnBrk="0" fontAlgn="base" hangingPunct="0">
                        <a:lnSpc>
                          <a:spcPct val="115000"/>
                        </a:lnSpc>
                        <a:spcBef>
                          <a:spcPts val="0"/>
                        </a:spcBef>
                        <a:spcAft>
                          <a:spcPts val="1000"/>
                        </a:spcAft>
                      </a:pPr>
                      <a:r>
                        <a:rPr lang="en-US" sz="2400" kern="1200" dirty="0">
                          <a:effectLst/>
                        </a:rPr>
                        <a:t>1099-HC info</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21540891"/>
                  </a:ext>
                </a:extLst>
              </a:tr>
              <a:tr h="593131">
                <a:tc>
                  <a:txBody>
                    <a:bodyPr/>
                    <a:lstStyle/>
                    <a:p>
                      <a:pPr marL="0" marR="0" eaLnBrk="0" fontAlgn="base" hangingPunct="0">
                        <a:lnSpc>
                          <a:spcPct val="115000"/>
                        </a:lnSpc>
                        <a:spcBef>
                          <a:spcPts val="0"/>
                        </a:spcBef>
                        <a:spcAft>
                          <a:spcPts val="1000"/>
                        </a:spcAft>
                      </a:pPr>
                      <a:r>
                        <a:rPr lang="en-US" sz="2400" kern="1200" dirty="0" err="1">
                          <a:effectLst/>
                        </a:rPr>
                        <a:t>ConnectorCare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eaLnBrk="0" fontAlgn="base" hangingPunct="0">
                        <a:lnSpc>
                          <a:spcPct val="115000"/>
                        </a:lnSpc>
                        <a:spcBef>
                          <a:spcPts val="0"/>
                        </a:spcBef>
                        <a:spcAft>
                          <a:spcPts val="1000"/>
                        </a:spcAft>
                      </a:pPr>
                      <a:r>
                        <a:rPr lang="en-US" sz="2400" kern="1200" dirty="0">
                          <a:solidFill>
                            <a:schemeClr val="tx1"/>
                          </a:solidFill>
                          <a:effectLst/>
                        </a:rPr>
                        <a:t>1095-A from the Health Connector</a:t>
                      </a:r>
                      <a:endPar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eaLnBrk="0" fontAlgn="base" hangingPunct="0">
                        <a:lnSpc>
                          <a:spcPct val="115000"/>
                        </a:lnSpc>
                        <a:spcBef>
                          <a:spcPts val="0"/>
                        </a:spcBef>
                        <a:spcAft>
                          <a:spcPts val="1000"/>
                        </a:spcAft>
                      </a:pPr>
                      <a:r>
                        <a:rPr lang="en-US" sz="2400" kern="1200" dirty="0">
                          <a:solidFill>
                            <a:schemeClr val="tx1"/>
                          </a:solidFill>
                          <a:effectLst/>
                        </a:rPr>
                        <a:t>1099-HC from their health plan (carrier)</a:t>
                      </a:r>
                      <a:endPar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588580758"/>
                  </a:ext>
                </a:extLst>
              </a:tr>
              <a:tr h="614536">
                <a:tc>
                  <a:txBody>
                    <a:bodyPr/>
                    <a:lstStyle/>
                    <a:p>
                      <a:r>
                        <a:rPr lang="en-US" sz="2400" kern="1200" dirty="0">
                          <a:effectLst/>
                        </a:rPr>
                        <a:t>QHP with APTC or unsub</a:t>
                      </a:r>
                      <a:endParaRPr lang="en-US" sz="2400" dirty="0"/>
                    </a:p>
                  </a:txBody>
                  <a:tcPr marL="68580" marR="68580" marT="0" marB="0" anchor="ctr"/>
                </a:tc>
                <a:tc>
                  <a:txBody>
                    <a:bodyPr/>
                    <a:lstStyle/>
                    <a:p>
                      <a:pPr marL="0" marR="0" lvl="0" indent="0" algn="l" defTabSz="914400" rtl="0" eaLnBrk="0" fontAlgn="base" latinLnBrk="0" hangingPunct="0">
                        <a:lnSpc>
                          <a:spcPct val="115000"/>
                        </a:lnSpc>
                        <a:spcBef>
                          <a:spcPts val="0"/>
                        </a:spcBef>
                        <a:spcAft>
                          <a:spcPts val="1000"/>
                        </a:spcAft>
                        <a:buClrTx/>
                        <a:buSzTx/>
                        <a:buFontTx/>
                        <a:buNone/>
                        <a:tabLst/>
                        <a:defRPr/>
                      </a:pPr>
                      <a:r>
                        <a:rPr lang="en-US" sz="2400" kern="1200" dirty="0">
                          <a:solidFill>
                            <a:schemeClr val="tx1"/>
                          </a:solidFill>
                          <a:effectLst/>
                        </a:rPr>
                        <a:t>1095-A from the Health Connector</a:t>
                      </a:r>
                      <a:endPar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r>
                        <a:rPr lang="en-US" sz="2400" kern="1200" dirty="0">
                          <a:solidFill>
                            <a:schemeClr val="tx1"/>
                          </a:solidFill>
                          <a:effectLst/>
                        </a:rPr>
                        <a:t>1099-HC from their health plan (carrier)</a:t>
                      </a:r>
                      <a:endParaRPr lang="en-US" sz="2400" dirty="0"/>
                    </a:p>
                  </a:txBody>
                  <a:tcPr marL="68580" marR="68580" marT="0" marB="0" anchor="ctr"/>
                </a:tc>
                <a:extLst>
                  <a:ext uri="{0D108BD9-81ED-4DB2-BD59-A6C34878D82A}">
                    <a16:rowId xmlns:a16="http://schemas.microsoft.com/office/drawing/2014/main" val="2553831003"/>
                  </a:ext>
                </a:extLst>
              </a:tr>
              <a:tr h="618531">
                <a:tc>
                  <a:txBody>
                    <a:bodyPr/>
                    <a:lstStyle/>
                    <a:p>
                      <a:pPr marL="0" marR="0" eaLnBrk="0" fontAlgn="base" hangingPunct="0">
                        <a:lnSpc>
                          <a:spcPct val="115000"/>
                        </a:lnSpc>
                        <a:spcBef>
                          <a:spcPts val="0"/>
                        </a:spcBef>
                        <a:spcAft>
                          <a:spcPts val="1000"/>
                        </a:spcAft>
                      </a:pPr>
                      <a:r>
                        <a:rPr lang="en-US" sz="2400" kern="1200">
                          <a:effectLst/>
                        </a:rPr>
                        <a:t>Catastrophic plan</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eaLnBrk="0" fontAlgn="base" hangingPunct="0">
                        <a:lnSpc>
                          <a:spcPct val="115000"/>
                        </a:lnSpc>
                        <a:spcBef>
                          <a:spcPts val="0"/>
                        </a:spcBef>
                        <a:spcAft>
                          <a:spcPts val="1000"/>
                        </a:spcAft>
                      </a:pPr>
                      <a:r>
                        <a:rPr lang="en-US" sz="2400" kern="1200" dirty="0">
                          <a:solidFill>
                            <a:schemeClr val="tx1"/>
                          </a:solidFill>
                          <a:effectLst/>
                        </a:rPr>
                        <a:t>1095-B from their health plan (carrier)</a:t>
                      </a:r>
                      <a:endPar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r>
                        <a:rPr lang="en-US" sz="2400" kern="1200" dirty="0">
                          <a:solidFill>
                            <a:schemeClr val="tx1"/>
                          </a:solidFill>
                          <a:effectLst/>
                        </a:rPr>
                        <a:t>1099-HC from their health plan (carrier)</a:t>
                      </a:r>
                      <a:endParaRPr lang="en-US" sz="2400" dirty="0"/>
                    </a:p>
                  </a:txBody>
                  <a:tcPr marL="68580" marR="68580" marT="0" marB="0" anchor="ctr"/>
                </a:tc>
                <a:extLst>
                  <a:ext uri="{0D108BD9-81ED-4DB2-BD59-A6C34878D82A}">
                    <a16:rowId xmlns:a16="http://schemas.microsoft.com/office/drawing/2014/main" val="1521479278"/>
                  </a:ext>
                </a:extLst>
              </a:tr>
              <a:tr h="622526">
                <a:tc>
                  <a:txBody>
                    <a:bodyPr/>
                    <a:lstStyle/>
                    <a:p>
                      <a:r>
                        <a:rPr lang="en-US" sz="2400" kern="1200" dirty="0">
                          <a:effectLst/>
                        </a:rPr>
                        <a:t>Health Connector for Business</a:t>
                      </a:r>
                      <a:endParaRPr lang="en-US" sz="2400" dirty="0"/>
                    </a:p>
                  </a:txBody>
                  <a:tcPr marL="68580" marR="68580" marT="0" marB="0" anchor="ctr"/>
                </a:tc>
                <a:tc>
                  <a:txBody>
                    <a:bodyPr/>
                    <a:lstStyle/>
                    <a:p>
                      <a:pPr marL="0" marR="0" eaLnBrk="0" fontAlgn="base" hangingPunct="0">
                        <a:lnSpc>
                          <a:spcPct val="115000"/>
                        </a:lnSpc>
                        <a:spcBef>
                          <a:spcPts val="0"/>
                        </a:spcBef>
                        <a:spcAft>
                          <a:spcPts val="1000"/>
                        </a:spcAft>
                      </a:pPr>
                      <a:r>
                        <a:rPr lang="en-US" sz="2400" kern="1200" dirty="0">
                          <a:solidFill>
                            <a:schemeClr val="tx1"/>
                          </a:solidFill>
                          <a:effectLst/>
                        </a:rPr>
                        <a:t>1095-B from their health plan (carrier)</a:t>
                      </a:r>
                      <a:endPar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r>
                        <a:rPr lang="en-US" sz="2400" kern="1200" dirty="0">
                          <a:solidFill>
                            <a:schemeClr val="tx1"/>
                          </a:solidFill>
                          <a:effectLst/>
                        </a:rPr>
                        <a:t>1099-HC from their health plan (carrier)</a:t>
                      </a:r>
                      <a:endParaRPr lang="en-US" sz="2400" dirty="0"/>
                    </a:p>
                  </a:txBody>
                  <a:tcPr marL="68580" marR="68580" marT="0" marB="0" anchor="ctr"/>
                </a:tc>
                <a:extLst>
                  <a:ext uri="{0D108BD9-81ED-4DB2-BD59-A6C34878D82A}">
                    <a16:rowId xmlns:a16="http://schemas.microsoft.com/office/drawing/2014/main" val="3934562427"/>
                  </a:ext>
                </a:extLst>
              </a:tr>
            </a:tbl>
          </a:graphicData>
        </a:graphic>
      </p:graphicFrame>
      <p:sp>
        <p:nvSpPr>
          <p:cNvPr id="7" name="Slide Number Placeholder 6">
            <a:extLst>
              <a:ext uri="{FF2B5EF4-FFF2-40B4-BE49-F238E27FC236}">
                <a16:creationId xmlns:a16="http://schemas.microsoft.com/office/drawing/2014/main" id="{B03DF077-9880-48F6-9D3B-898479B2F22B}"/>
              </a:ext>
              <a:ext uri="{C183D7F6-B498-43B3-948B-1728B52AA6E4}">
                <adec:decorative xmlns:adec="http://schemas.microsoft.com/office/drawing/2017/decorative" val="1"/>
              </a:ext>
            </a:extLst>
          </p:cNvPr>
          <p:cNvSpPr>
            <a:spLocks noGrp="1"/>
          </p:cNvSpPr>
          <p:nvPr>
            <p:ph type="sldNum" sz="quarter" idx="12"/>
          </p:nvPr>
        </p:nvSpPr>
        <p:spPr/>
        <p:txBody>
          <a:bodyPr/>
          <a:lstStyle/>
          <a:p>
            <a:fld id="{254B5E65-296D-440E-9811-9528B653460B}" type="slidenum">
              <a:rPr lang="en-US" smtClean="0"/>
              <a:pPr/>
              <a:t>16</a:t>
            </a:fld>
            <a:endParaRPr lang="en-US" dirty="0"/>
          </a:p>
        </p:txBody>
      </p:sp>
    </p:spTree>
    <p:custDataLst>
      <p:tags r:id="rId1"/>
    </p:custDataLst>
    <p:extLst>
      <p:ext uri="{BB962C8B-B14F-4D97-AF65-F5344CB8AC3E}">
        <p14:creationId xmlns:p14="http://schemas.microsoft.com/office/powerpoint/2010/main" val="29337478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3508" y="201311"/>
            <a:ext cx="10515600" cy="705173"/>
          </a:xfrm>
        </p:spPr>
        <p:txBody>
          <a:bodyPr>
            <a:normAutofit/>
          </a:bodyPr>
          <a:lstStyle/>
          <a:p>
            <a:pPr>
              <a:defRPr/>
            </a:pPr>
            <a:r>
              <a:rPr lang="en-US" sz="4000" b="1" dirty="0">
                <a:latin typeface="+mj-lt"/>
              </a:rPr>
              <a:t>MassHealth Member Forms</a:t>
            </a:r>
            <a:endParaRPr lang="en-US" sz="4000" dirty="0">
              <a:latin typeface="+mj-lt"/>
            </a:endParaRPr>
          </a:p>
        </p:txBody>
      </p:sp>
      <p:sp>
        <p:nvSpPr>
          <p:cNvPr id="4" name="Content Placeholder 2">
            <a:extLst>
              <a:ext uri="{FF2B5EF4-FFF2-40B4-BE49-F238E27FC236}">
                <a16:creationId xmlns:a16="http://schemas.microsoft.com/office/drawing/2014/main" id="{ACEF8A4F-54D7-61BA-ED54-E8270F65D999}"/>
              </a:ext>
            </a:extLst>
          </p:cNvPr>
          <p:cNvSpPr txBox="1">
            <a:spLocks/>
          </p:cNvSpPr>
          <p:nvPr/>
        </p:nvSpPr>
        <p:spPr>
          <a:xfrm>
            <a:off x="713508" y="906484"/>
            <a:ext cx="11304321" cy="80232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b="0" i="0" kern="1200">
                <a:solidFill>
                  <a:schemeClr val="tx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Clr>
                <a:schemeClr val="accent1"/>
              </a:buClr>
              <a:buFont typeface="Courier New" panose="02070309020205020404" pitchFamily="49" charset="0"/>
              <a:buChar char="o"/>
              <a:defRPr sz="2800" b="0" i="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Clr>
                <a:schemeClr val="accent1"/>
              </a:buClr>
              <a:buFont typeface="Wingdings" pitchFamily="2" charset="2"/>
              <a:buChar char="§"/>
              <a:defRPr sz="2800" b="0" i="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800" b="0" i="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800" b="0" i="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SzPct val="100000"/>
              <a:buNone/>
            </a:pPr>
            <a:r>
              <a:rPr lang="en-US" b="1" dirty="0">
                <a:solidFill>
                  <a:schemeClr val="accent1"/>
                </a:solidFill>
                <a:latin typeface="Franklin Gothic Book"/>
              </a:rPr>
              <a:t>Members will receive a 1095-B and 1099-HC from MassHealth</a:t>
            </a:r>
            <a:endParaRPr lang="en-US" dirty="0">
              <a:solidFill>
                <a:schemeClr val="accent1"/>
              </a:solidFill>
            </a:endParaRPr>
          </a:p>
          <a:p>
            <a:pPr lvl="1"/>
            <a:endParaRPr lang="en-US" sz="2400" dirty="0"/>
          </a:p>
        </p:txBody>
      </p:sp>
      <p:graphicFrame>
        <p:nvGraphicFramePr>
          <p:cNvPr id="8" name="Table 7">
            <a:extLst>
              <a:ext uri="{FF2B5EF4-FFF2-40B4-BE49-F238E27FC236}">
                <a16:creationId xmlns:a16="http://schemas.microsoft.com/office/drawing/2014/main" id="{77D1A047-36F7-EEAA-38F8-427F7215CA8C}"/>
              </a:ext>
            </a:extLst>
          </p:cNvPr>
          <p:cNvGraphicFramePr>
            <a:graphicFrameLocks noGrp="1"/>
          </p:cNvGraphicFramePr>
          <p:nvPr>
            <p:extLst>
              <p:ext uri="{D42A27DB-BD31-4B8C-83A1-F6EECF244321}">
                <p14:modId xmlns:p14="http://schemas.microsoft.com/office/powerpoint/2010/main" val="3177125733"/>
              </p:ext>
            </p:extLst>
          </p:nvPr>
        </p:nvGraphicFramePr>
        <p:xfrm>
          <a:off x="638428" y="1358394"/>
          <a:ext cx="10915143" cy="3840120"/>
        </p:xfrm>
        <a:graphic>
          <a:graphicData uri="http://schemas.openxmlformats.org/drawingml/2006/table">
            <a:tbl>
              <a:tblPr firstRow="1" bandRow="1">
                <a:tableStyleId>{5C22544A-7EE6-4342-B048-85BDC9FD1C3A}</a:tableStyleId>
              </a:tblPr>
              <a:tblGrid>
                <a:gridCol w="2550821">
                  <a:extLst>
                    <a:ext uri="{9D8B030D-6E8A-4147-A177-3AD203B41FA5}">
                      <a16:colId xmlns:a16="http://schemas.microsoft.com/office/drawing/2014/main" val="3515012185"/>
                    </a:ext>
                  </a:extLst>
                </a:gridCol>
                <a:gridCol w="2977375">
                  <a:extLst>
                    <a:ext uri="{9D8B030D-6E8A-4147-A177-3AD203B41FA5}">
                      <a16:colId xmlns:a16="http://schemas.microsoft.com/office/drawing/2014/main" val="4039840504"/>
                    </a:ext>
                  </a:extLst>
                </a:gridCol>
                <a:gridCol w="5386947">
                  <a:extLst>
                    <a:ext uri="{9D8B030D-6E8A-4147-A177-3AD203B41FA5}">
                      <a16:colId xmlns:a16="http://schemas.microsoft.com/office/drawing/2014/main" val="2508663789"/>
                    </a:ext>
                  </a:extLst>
                </a:gridCol>
              </a:tblGrid>
              <a:tr h="496700">
                <a:tc>
                  <a:txBody>
                    <a:bodyPr/>
                    <a:lstStyle/>
                    <a:p>
                      <a:pPr marL="0" marR="0" indent="0" algn="ctr" rtl="0" eaLnBrk="1" fontAlgn="base" latinLnBrk="0" hangingPunct="1">
                        <a:spcBef>
                          <a:spcPts val="600"/>
                        </a:spcBef>
                        <a:spcAft>
                          <a:spcPts val="600"/>
                        </a:spcAft>
                      </a:pPr>
                      <a:r>
                        <a:rPr lang="en-US" sz="1800" b="1" i="0" u="none" strike="noStrike" kern="1200" dirty="0">
                          <a:solidFill>
                            <a:srgbClr val="FFFFFF"/>
                          </a:solidFill>
                          <a:effectLst/>
                          <a:latin typeface="Franklin Gothic Book"/>
                          <a:ea typeface="ヒラギノ明朝 ProN W3"/>
                          <a:cs typeface="ヒラギノ明朝 ProN W3"/>
                        </a:rPr>
                        <a:t>Program</a:t>
                      </a:r>
                      <a:endParaRPr lang="en-US" sz="1800" b="0" i="0" u="none" strike="noStrike" dirty="0">
                        <a:effectLst/>
                        <a:latin typeface="Franklin Gothic Book"/>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009CA5"/>
                    </a:solidFill>
                  </a:tcPr>
                </a:tc>
                <a:tc>
                  <a:txBody>
                    <a:bodyPr/>
                    <a:lstStyle/>
                    <a:p>
                      <a:pPr marL="0" marR="0" indent="0" algn="ctr" rtl="0" eaLnBrk="1" fontAlgn="base" latinLnBrk="0" hangingPunct="1">
                        <a:spcBef>
                          <a:spcPts val="600"/>
                        </a:spcBef>
                        <a:spcAft>
                          <a:spcPts val="600"/>
                        </a:spcAft>
                      </a:pPr>
                      <a:r>
                        <a:rPr lang="en-US" sz="1800" b="1" i="0" u="none" strike="noStrike" kern="1200" dirty="0">
                          <a:solidFill>
                            <a:srgbClr val="FFFFFF"/>
                          </a:solidFill>
                          <a:effectLst/>
                          <a:latin typeface="Franklin Gothic Book"/>
                          <a:ea typeface="ヒラギノ明朝 ProN W3"/>
                          <a:cs typeface="ヒラギノ明朝 ProN W3"/>
                        </a:rPr>
                        <a:t>1095 info</a:t>
                      </a:r>
                      <a:endParaRPr lang="en-US" sz="1800" b="0" i="0" u="none" strike="noStrike" dirty="0">
                        <a:effectLst/>
                        <a:latin typeface="Franklin Gothic Book"/>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009CA5"/>
                    </a:solidFill>
                  </a:tcPr>
                </a:tc>
                <a:tc>
                  <a:txBody>
                    <a:bodyPr/>
                    <a:lstStyle/>
                    <a:p>
                      <a:pPr marL="0" marR="0" indent="0" algn="ctr" rtl="0" eaLnBrk="1" fontAlgn="base" latinLnBrk="0" hangingPunct="1">
                        <a:spcBef>
                          <a:spcPts val="600"/>
                        </a:spcBef>
                        <a:spcAft>
                          <a:spcPts val="600"/>
                        </a:spcAft>
                      </a:pPr>
                      <a:r>
                        <a:rPr lang="en-US" sz="1800" b="1" i="0" u="none" strike="noStrike" kern="1200" dirty="0">
                          <a:solidFill>
                            <a:srgbClr val="FFFFFF"/>
                          </a:solidFill>
                          <a:effectLst/>
                          <a:latin typeface="Franklin Gothic Book"/>
                          <a:ea typeface="ヒラギノ明朝 ProN W3"/>
                          <a:cs typeface="ヒラギノ明朝 ProN W3"/>
                        </a:rPr>
                        <a:t>1099-HC info</a:t>
                      </a:r>
                      <a:endParaRPr lang="en-US" sz="1800" b="0" i="0" u="none" strike="noStrike" dirty="0">
                        <a:effectLst/>
                        <a:latin typeface="Franklin Gothic Book"/>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009CA5"/>
                    </a:solidFill>
                  </a:tcPr>
                </a:tc>
                <a:extLst>
                  <a:ext uri="{0D108BD9-81ED-4DB2-BD59-A6C34878D82A}">
                    <a16:rowId xmlns:a16="http://schemas.microsoft.com/office/drawing/2014/main" val="3382001714"/>
                  </a:ext>
                </a:extLst>
              </a:tr>
              <a:tr h="690954">
                <a:tc>
                  <a:txBody>
                    <a:bodyPr/>
                    <a:lstStyle/>
                    <a:p>
                      <a:pPr marL="0" marR="0" indent="0" algn="l" rtl="0" eaLnBrk="1" fontAlgn="base" latinLnBrk="0" hangingPunct="1">
                        <a:spcBef>
                          <a:spcPts val="600"/>
                        </a:spcBef>
                        <a:spcAft>
                          <a:spcPts val="600"/>
                        </a:spcAft>
                      </a:pPr>
                      <a:r>
                        <a:rPr lang="en-US" sz="1800" b="1" i="0" u="none" strike="noStrike" kern="1200" dirty="0">
                          <a:solidFill>
                            <a:srgbClr val="000000"/>
                          </a:solidFill>
                          <a:effectLst/>
                          <a:latin typeface="Franklin Gothic Book"/>
                          <a:ea typeface="ヒラギノ明朝 ProN W3"/>
                          <a:cs typeface="ヒラギノ明朝 ProN W3"/>
                        </a:rPr>
                        <a:t>Standard</a:t>
                      </a:r>
                      <a:endParaRPr lang="en-US" sz="1800" b="0" i="0" u="none" strike="noStrike" dirty="0">
                        <a:effectLst/>
                        <a:latin typeface="Franklin Gothic Book"/>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FF0"/>
                    </a:solidFill>
                  </a:tcPr>
                </a:tc>
                <a:tc>
                  <a:txBody>
                    <a:bodyPr/>
                    <a:lstStyle/>
                    <a:p>
                      <a:pPr marL="0" marR="0" indent="0" algn="l" rtl="0" eaLnBrk="1" fontAlgn="base" latinLnBrk="0" hangingPunct="1">
                        <a:spcBef>
                          <a:spcPts val="600"/>
                        </a:spcBef>
                        <a:spcAft>
                          <a:spcPts val="600"/>
                        </a:spcAft>
                      </a:pPr>
                      <a:r>
                        <a:rPr lang="en-US" sz="1800" b="0" i="0" u="none" strike="noStrike" kern="1200" dirty="0">
                          <a:solidFill>
                            <a:srgbClr val="000000"/>
                          </a:solidFill>
                          <a:effectLst/>
                          <a:latin typeface="Franklin Gothic Book"/>
                          <a:ea typeface="ヒラギノ明朝 ProN W3"/>
                          <a:cs typeface="ヒラギノ明朝 ProN W3"/>
                        </a:rPr>
                        <a:t>1095-B from MassHealth</a:t>
                      </a:r>
                      <a:endParaRPr lang="en-US" sz="1800" b="0" i="0" u="none" strike="noStrike" dirty="0">
                        <a:effectLst/>
                        <a:latin typeface="Franklin Gothic Book"/>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FF0"/>
                    </a:solidFill>
                  </a:tcPr>
                </a:tc>
                <a:tc>
                  <a:txBody>
                    <a:bodyPr/>
                    <a:lstStyle/>
                    <a:p>
                      <a:pPr marL="0" marR="0" indent="0" algn="l" rtl="0" eaLnBrk="1" fontAlgn="base" latinLnBrk="0" hangingPunct="1">
                        <a:spcBef>
                          <a:spcPts val="600"/>
                        </a:spcBef>
                        <a:spcAft>
                          <a:spcPts val="600"/>
                        </a:spcAft>
                      </a:pPr>
                      <a:r>
                        <a:rPr lang="en-US" sz="1800" b="0" i="0" u="none" strike="noStrike" kern="1200" dirty="0">
                          <a:solidFill>
                            <a:srgbClr val="000000"/>
                          </a:solidFill>
                          <a:effectLst/>
                          <a:latin typeface="Franklin Gothic Book"/>
                          <a:ea typeface="ヒラギノ明朝 ProN W3"/>
                          <a:cs typeface="ヒラギノ明朝 ProN W3"/>
                        </a:rPr>
                        <a:t>1099-HC from MassHealth, unless member was 18 years or older and was &lt;150% FPL all year</a:t>
                      </a:r>
                      <a:endParaRPr lang="en-US" sz="1800" b="0" i="0" u="none" strike="noStrike" dirty="0">
                        <a:effectLst/>
                        <a:latin typeface="Franklin Gothic Book"/>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FF0"/>
                    </a:solidFill>
                  </a:tcPr>
                </a:tc>
                <a:extLst>
                  <a:ext uri="{0D108BD9-81ED-4DB2-BD59-A6C34878D82A}">
                    <a16:rowId xmlns:a16="http://schemas.microsoft.com/office/drawing/2014/main" val="3494541489"/>
                  </a:ext>
                </a:extLst>
              </a:tr>
              <a:tr h="600735">
                <a:tc>
                  <a:txBody>
                    <a:bodyPr/>
                    <a:lstStyle/>
                    <a:p>
                      <a:pPr marL="0" marR="0" indent="0" algn="l" rtl="0" eaLnBrk="1" fontAlgn="base" latinLnBrk="0" hangingPunct="1">
                        <a:spcBef>
                          <a:spcPts val="600"/>
                        </a:spcBef>
                        <a:spcAft>
                          <a:spcPts val="600"/>
                        </a:spcAft>
                      </a:pPr>
                      <a:r>
                        <a:rPr lang="en-US" sz="1800" b="1" i="0" u="none" strike="noStrike" kern="1200" dirty="0">
                          <a:solidFill>
                            <a:srgbClr val="000000"/>
                          </a:solidFill>
                          <a:effectLst/>
                          <a:latin typeface="Franklin Gothic Book"/>
                          <a:ea typeface="ヒラギノ明朝 ProN W3"/>
                          <a:cs typeface="ヒラギノ明朝 ProN W3"/>
                        </a:rPr>
                        <a:t>CarePlus</a:t>
                      </a:r>
                      <a:endParaRPr lang="en-US" sz="1800" b="0" i="0" u="none" strike="noStrike" dirty="0">
                        <a:effectLst/>
                        <a:latin typeface="Franklin Gothic Book"/>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DEE1"/>
                    </a:solidFill>
                  </a:tcPr>
                </a:tc>
                <a:tc>
                  <a:txBody>
                    <a:bodyPr/>
                    <a:lstStyle/>
                    <a:p>
                      <a:pPr marL="0" marR="0" indent="0" algn="l" rtl="0" eaLnBrk="1" fontAlgn="base" latinLnBrk="0" hangingPunct="1">
                        <a:spcBef>
                          <a:spcPts val="600"/>
                        </a:spcBef>
                        <a:spcAft>
                          <a:spcPts val="600"/>
                        </a:spcAft>
                      </a:pPr>
                      <a:r>
                        <a:rPr lang="en-US" sz="1800" b="0" i="0" u="none" strike="noStrike" kern="1200" dirty="0">
                          <a:solidFill>
                            <a:srgbClr val="000000"/>
                          </a:solidFill>
                          <a:effectLst/>
                          <a:latin typeface="Franklin Gothic Book"/>
                          <a:ea typeface="ヒラギノ明朝 ProN W3"/>
                          <a:cs typeface="ヒラギノ明朝 ProN W3"/>
                        </a:rPr>
                        <a:t>1095-B from MassHealth</a:t>
                      </a:r>
                      <a:endParaRPr lang="en-US" sz="1800" b="0" i="0" u="none" strike="noStrike" dirty="0">
                        <a:effectLst/>
                        <a:latin typeface="Franklin Gothic Book"/>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DEE1"/>
                    </a:solidFill>
                  </a:tcPr>
                </a:tc>
                <a:tc>
                  <a:txBody>
                    <a:bodyPr/>
                    <a:lstStyle/>
                    <a:p>
                      <a:pPr marL="0" marR="0" indent="0" algn="l" rtl="0" eaLnBrk="1" fontAlgn="base" latinLnBrk="0" hangingPunct="1">
                        <a:spcBef>
                          <a:spcPts val="600"/>
                        </a:spcBef>
                        <a:spcAft>
                          <a:spcPts val="600"/>
                        </a:spcAft>
                      </a:pPr>
                      <a:r>
                        <a:rPr lang="en-US" sz="1800" b="0" i="0" u="none" strike="noStrike" kern="1200" dirty="0">
                          <a:solidFill>
                            <a:srgbClr val="000000"/>
                          </a:solidFill>
                          <a:effectLst/>
                          <a:latin typeface="Franklin Gothic Book"/>
                          <a:ea typeface="ヒラギノ明朝 ProN W3"/>
                          <a:cs typeface="ヒラギノ明朝 ProN W3"/>
                        </a:rPr>
                        <a:t>1099-HC from MassHealth, unless member was &lt;150% FPL all year</a:t>
                      </a:r>
                      <a:endParaRPr lang="en-US" sz="1800" b="0" i="0" u="none" strike="noStrike" dirty="0">
                        <a:effectLst/>
                        <a:latin typeface="Franklin Gothic Book"/>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DEE1"/>
                    </a:solidFill>
                  </a:tcPr>
                </a:tc>
                <a:extLst>
                  <a:ext uri="{0D108BD9-81ED-4DB2-BD59-A6C34878D82A}">
                    <a16:rowId xmlns:a16="http://schemas.microsoft.com/office/drawing/2014/main" val="3076981552"/>
                  </a:ext>
                </a:extLst>
              </a:tr>
              <a:tr h="600735">
                <a:tc>
                  <a:txBody>
                    <a:bodyPr/>
                    <a:lstStyle/>
                    <a:p>
                      <a:pPr marL="0" marR="0" indent="0" algn="l" rtl="0" eaLnBrk="1" fontAlgn="base" latinLnBrk="0" hangingPunct="1">
                        <a:spcBef>
                          <a:spcPts val="600"/>
                        </a:spcBef>
                        <a:spcAft>
                          <a:spcPts val="600"/>
                        </a:spcAft>
                      </a:pPr>
                      <a:r>
                        <a:rPr lang="en-US" sz="1800" b="1" i="0" u="none" strike="noStrike" kern="1200" dirty="0">
                          <a:solidFill>
                            <a:srgbClr val="000000"/>
                          </a:solidFill>
                          <a:effectLst/>
                          <a:latin typeface="Franklin Gothic Book"/>
                          <a:ea typeface="ヒラギノ明朝 ProN W3"/>
                          <a:cs typeface="ヒラギノ明朝 ProN W3"/>
                        </a:rPr>
                        <a:t>CommonHealth</a:t>
                      </a:r>
                      <a:endParaRPr lang="en-US" sz="1800" b="0" i="0" u="none" strike="noStrike" dirty="0">
                        <a:effectLst/>
                        <a:latin typeface="Franklin Gothic Book"/>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FF0"/>
                    </a:solidFill>
                  </a:tcPr>
                </a:tc>
                <a:tc>
                  <a:txBody>
                    <a:bodyPr/>
                    <a:lstStyle/>
                    <a:p>
                      <a:pPr marL="0" marR="0" indent="0" algn="l" rtl="0" eaLnBrk="1" fontAlgn="base" latinLnBrk="0" hangingPunct="1">
                        <a:spcBef>
                          <a:spcPts val="600"/>
                        </a:spcBef>
                        <a:spcAft>
                          <a:spcPts val="600"/>
                        </a:spcAft>
                      </a:pPr>
                      <a:r>
                        <a:rPr lang="en-US" sz="1800" b="0" i="0" u="none" strike="noStrike" kern="1200" dirty="0">
                          <a:solidFill>
                            <a:srgbClr val="000000"/>
                          </a:solidFill>
                          <a:effectLst/>
                          <a:latin typeface="Franklin Gothic Book"/>
                          <a:ea typeface="ヒラギノ明朝 ProN W3"/>
                          <a:cs typeface="ヒラギノ明朝 ProN W3"/>
                        </a:rPr>
                        <a:t>1095-B from MassHealth</a:t>
                      </a:r>
                      <a:endParaRPr lang="en-US" sz="1800" b="0" i="0" u="none" strike="noStrike" dirty="0">
                        <a:effectLst/>
                        <a:latin typeface="Franklin Gothic Book"/>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FF0"/>
                    </a:solidFill>
                  </a:tcPr>
                </a:tc>
                <a:tc>
                  <a:txBody>
                    <a:bodyPr/>
                    <a:lstStyle/>
                    <a:p>
                      <a:pPr marL="0" marR="0" indent="0" algn="l" rtl="0" eaLnBrk="1" fontAlgn="base" latinLnBrk="0" hangingPunct="1">
                        <a:spcBef>
                          <a:spcPts val="600"/>
                        </a:spcBef>
                        <a:spcAft>
                          <a:spcPts val="600"/>
                        </a:spcAft>
                      </a:pPr>
                      <a:r>
                        <a:rPr lang="en-US" sz="1800" b="0" i="0" u="none" strike="noStrike" kern="1200" dirty="0">
                          <a:solidFill>
                            <a:srgbClr val="000000"/>
                          </a:solidFill>
                          <a:effectLst/>
                          <a:latin typeface="Franklin Gothic Book"/>
                          <a:ea typeface="ヒラギノ明朝 ProN W3"/>
                          <a:cs typeface="ヒラギノ明朝 ProN W3"/>
                        </a:rPr>
                        <a:t>1099-HC from MassHealth, unless member was &lt;150% FPL all year</a:t>
                      </a:r>
                      <a:endParaRPr lang="en-US" sz="1800" b="0" i="0" u="none" strike="noStrike" dirty="0">
                        <a:effectLst/>
                        <a:latin typeface="Franklin Gothic Book"/>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FF0"/>
                    </a:solidFill>
                  </a:tcPr>
                </a:tc>
                <a:extLst>
                  <a:ext uri="{0D108BD9-81ED-4DB2-BD59-A6C34878D82A}">
                    <a16:rowId xmlns:a16="http://schemas.microsoft.com/office/drawing/2014/main" val="1451166973"/>
                  </a:ext>
                </a:extLst>
              </a:tr>
              <a:tr h="640786">
                <a:tc>
                  <a:txBody>
                    <a:bodyPr/>
                    <a:lstStyle/>
                    <a:p>
                      <a:pPr marL="0" marR="0" indent="0" algn="l" rtl="0" eaLnBrk="1" fontAlgn="base" latinLnBrk="0" hangingPunct="1"/>
                      <a:r>
                        <a:rPr lang="en-US" sz="1800" b="1" i="0" u="none" strike="noStrike" kern="1200" dirty="0">
                          <a:solidFill>
                            <a:srgbClr val="000000"/>
                          </a:solidFill>
                          <a:effectLst/>
                          <a:latin typeface="Franklin Gothic Book"/>
                          <a:ea typeface="ヒラギノ明朝 ProN W3"/>
                          <a:cs typeface="ヒラギノ明朝 ProN W3"/>
                        </a:rPr>
                        <a:t>Family Assistance</a:t>
                      </a:r>
                      <a:endParaRPr lang="en-US" sz="1800" b="0" i="0" u="none" strike="noStrike" dirty="0">
                        <a:effectLst/>
                        <a:latin typeface="Franklin Gothic Book"/>
                      </a:endParaRPr>
                    </a:p>
                    <a:p>
                      <a:pPr marL="0" marR="0" indent="0" algn="l" rtl="0" eaLnBrk="1" fontAlgn="base" latinLnBrk="0" hangingPunct="1"/>
                      <a:r>
                        <a:rPr lang="en-US" sz="1800" b="1" i="0" u="none" strike="noStrike" kern="1200" dirty="0">
                          <a:solidFill>
                            <a:srgbClr val="000000"/>
                          </a:solidFill>
                          <a:effectLst/>
                          <a:latin typeface="Franklin Gothic Book"/>
                          <a:ea typeface="ヒラギノ明朝 ProN W3"/>
                          <a:cs typeface="ヒラギノ明朝 ProN W3"/>
                        </a:rPr>
                        <a:t>(Direct Coverage)</a:t>
                      </a:r>
                      <a:endParaRPr lang="en-US" sz="1800" b="0" i="0" u="none" strike="noStrike" dirty="0">
                        <a:effectLst/>
                        <a:latin typeface="Franklin Gothic Book"/>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DEE1"/>
                    </a:solidFill>
                  </a:tcPr>
                </a:tc>
                <a:tc>
                  <a:txBody>
                    <a:bodyPr/>
                    <a:lstStyle/>
                    <a:p>
                      <a:pPr marL="0" marR="0" indent="0" algn="l" rtl="0" eaLnBrk="1" fontAlgn="base" latinLnBrk="0" hangingPunct="1">
                        <a:spcBef>
                          <a:spcPts val="600"/>
                        </a:spcBef>
                        <a:spcAft>
                          <a:spcPts val="600"/>
                        </a:spcAft>
                      </a:pPr>
                      <a:r>
                        <a:rPr lang="en-US" sz="1800" b="0" i="0" u="none" strike="noStrike" kern="1200" dirty="0">
                          <a:solidFill>
                            <a:srgbClr val="000000"/>
                          </a:solidFill>
                          <a:effectLst/>
                          <a:latin typeface="Franklin Gothic Book"/>
                          <a:ea typeface="ヒラギノ明朝 ProN W3"/>
                          <a:cs typeface="ヒラギノ明朝 ProN W3"/>
                        </a:rPr>
                        <a:t> 1095-B from MassHealth</a:t>
                      </a:r>
                      <a:endParaRPr lang="en-US" sz="1800" b="0" i="0" u="none" strike="noStrike" dirty="0">
                        <a:effectLst/>
                        <a:latin typeface="Franklin Gothic Book"/>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DEE1"/>
                    </a:solidFill>
                  </a:tcPr>
                </a:tc>
                <a:tc>
                  <a:txBody>
                    <a:bodyPr/>
                    <a:lstStyle/>
                    <a:p>
                      <a:pPr marL="0" marR="0" indent="0" algn="l" rtl="0" eaLnBrk="1" fontAlgn="base" latinLnBrk="0" hangingPunct="1">
                        <a:spcBef>
                          <a:spcPts val="600"/>
                        </a:spcBef>
                        <a:spcAft>
                          <a:spcPts val="600"/>
                        </a:spcAft>
                      </a:pPr>
                      <a:r>
                        <a:rPr lang="en-US" sz="1800" b="0" i="0" u="none" strike="noStrike" kern="1200" dirty="0">
                          <a:solidFill>
                            <a:srgbClr val="000000"/>
                          </a:solidFill>
                          <a:effectLst/>
                          <a:latin typeface="Franklin Gothic Book"/>
                          <a:ea typeface="ヒラギノ明朝 ProN W3"/>
                          <a:cs typeface="ヒラギノ明朝 ProN W3"/>
                        </a:rPr>
                        <a:t>1099-HC from MassHealth, unless member was &lt;150% FPL all year</a:t>
                      </a:r>
                      <a:endParaRPr lang="en-US" sz="1800" b="0" i="0" u="none" strike="noStrike" dirty="0">
                        <a:effectLst/>
                        <a:latin typeface="Franklin Gothic Book"/>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DEE1"/>
                    </a:solidFill>
                  </a:tcPr>
                </a:tc>
                <a:extLst>
                  <a:ext uri="{0D108BD9-81ED-4DB2-BD59-A6C34878D82A}">
                    <a16:rowId xmlns:a16="http://schemas.microsoft.com/office/drawing/2014/main" val="750413919"/>
                  </a:ext>
                </a:extLst>
              </a:tr>
              <a:tr h="340416">
                <a:tc>
                  <a:txBody>
                    <a:bodyPr/>
                    <a:lstStyle/>
                    <a:p>
                      <a:pPr marL="0" marR="0" indent="0" algn="l" rtl="0" eaLnBrk="1" fontAlgn="base" latinLnBrk="0" hangingPunct="1">
                        <a:spcBef>
                          <a:spcPts val="600"/>
                        </a:spcBef>
                        <a:spcAft>
                          <a:spcPts val="600"/>
                        </a:spcAft>
                      </a:pPr>
                      <a:r>
                        <a:rPr lang="en-US" sz="1800" b="1" i="0" u="none" strike="noStrike" kern="1200" dirty="0">
                          <a:solidFill>
                            <a:srgbClr val="000000"/>
                          </a:solidFill>
                          <a:effectLst/>
                          <a:latin typeface="Franklin Gothic Book"/>
                          <a:ea typeface="ヒラギノ明朝 ProN W3"/>
                          <a:cs typeface="ヒラギノ明朝 ProN W3"/>
                        </a:rPr>
                        <a:t>Health Safety Net</a:t>
                      </a:r>
                      <a:endParaRPr lang="en-US" sz="1800" b="0" i="0" u="none" strike="noStrike" dirty="0">
                        <a:effectLst/>
                        <a:latin typeface="Franklin Gothic Book"/>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FF0"/>
                    </a:solidFill>
                  </a:tcPr>
                </a:tc>
                <a:tc>
                  <a:txBody>
                    <a:bodyPr/>
                    <a:lstStyle/>
                    <a:p>
                      <a:pPr marL="0" marR="0" indent="0" algn="l" rtl="0" eaLnBrk="1" fontAlgn="base" latinLnBrk="0" hangingPunct="1">
                        <a:spcBef>
                          <a:spcPts val="600"/>
                        </a:spcBef>
                        <a:spcAft>
                          <a:spcPts val="600"/>
                        </a:spcAft>
                      </a:pPr>
                      <a:r>
                        <a:rPr lang="en-US" sz="1800" b="0" i="0" u="none" strike="noStrike" kern="1200" dirty="0">
                          <a:solidFill>
                            <a:srgbClr val="000000"/>
                          </a:solidFill>
                          <a:effectLst/>
                          <a:latin typeface="Franklin Gothic Book"/>
                          <a:ea typeface="ヒラギノ明朝 ProN W3"/>
                          <a:cs typeface="ヒラギノ明朝 ProN W3"/>
                        </a:rPr>
                        <a:t>No form – not MEC</a:t>
                      </a:r>
                      <a:endParaRPr lang="en-US" sz="1800" b="0" i="0" u="none" strike="noStrike" dirty="0">
                        <a:effectLst/>
                        <a:latin typeface="Franklin Gothic Book"/>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FF0"/>
                    </a:solidFill>
                  </a:tcPr>
                </a:tc>
                <a:tc>
                  <a:txBody>
                    <a:bodyPr/>
                    <a:lstStyle/>
                    <a:p>
                      <a:pPr marL="0" marR="0" indent="0" algn="l" rtl="0" eaLnBrk="1" fontAlgn="base" latinLnBrk="0" hangingPunct="1">
                        <a:spcBef>
                          <a:spcPts val="600"/>
                        </a:spcBef>
                        <a:spcAft>
                          <a:spcPts val="600"/>
                        </a:spcAft>
                      </a:pPr>
                      <a:r>
                        <a:rPr lang="en-US" sz="1800" b="0" i="0" u="none" strike="noStrike" kern="1200" dirty="0">
                          <a:solidFill>
                            <a:srgbClr val="000000"/>
                          </a:solidFill>
                          <a:effectLst/>
                          <a:latin typeface="Franklin Gothic Book"/>
                          <a:ea typeface="ヒラギノ明朝 ProN W3"/>
                          <a:cs typeface="ヒラギノ明朝 ProN W3"/>
                        </a:rPr>
                        <a:t>No form – not MCC</a:t>
                      </a:r>
                      <a:endParaRPr lang="en-US" sz="1800" b="0" i="0" u="none" strike="noStrike" dirty="0">
                        <a:effectLst/>
                        <a:latin typeface="Franklin Gothic Book"/>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FF0"/>
                    </a:solidFill>
                  </a:tcPr>
                </a:tc>
                <a:extLst>
                  <a:ext uri="{0D108BD9-81ED-4DB2-BD59-A6C34878D82A}">
                    <a16:rowId xmlns:a16="http://schemas.microsoft.com/office/drawing/2014/main" val="3422946447"/>
                  </a:ext>
                </a:extLst>
              </a:tr>
              <a:tr h="340416">
                <a:tc>
                  <a:txBody>
                    <a:bodyPr/>
                    <a:lstStyle/>
                    <a:p>
                      <a:pPr marL="0" marR="0" indent="0" algn="l" rtl="0" eaLnBrk="1" fontAlgn="base" latinLnBrk="0" hangingPunct="1">
                        <a:spcBef>
                          <a:spcPts val="600"/>
                        </a:spcBef>
                        <a:spcAft>
                          <a:spcPts val="600"/>
                        </a:spcAft>
                      </a:pPr>
                      <a:r>
                        <a:rPr lang="en-US" sz="1800" b="1" i="0" u="none" strike="noStrike" kern="1200" dirty="0">
                          <a:solidFill>
                            <a:srgbClr val="000000"/>
                          </a:solidFill>
                          <a:effectLst/>
                          <a:latin typeface="Franklin Gothic Book"/>
                          <a:ea typeface="ヒラギノ明朝 ProN W3"/>
                          <a:cs typeface="ヒラギノ明朝 ProN W3"/>
                        </a:rPr>
                        <a:t>Limited</a:t>
                      </a:r>
                      <a:endParaRPr lang="en-US" sz="1800" b="0" i="0" u="none" strike="noStrike" dirty="0">
                        <a:effectLst/>
                        <a:latin typeface="Franklin Gothic Book"/>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DEE1"/>
                    </a:solidFill>
                  </a:tcPr>
                </a:tc>
                <a:tc>
                  <a:txBody>
                    <a:bodyPr/>
                    <a:lstStyle/>
                    <a:p>
                      <a:pPr marL="0" marR="0" indent="0" algn="l" rtl="0" eaLnBrk="1" fontAlgn="base" latinLnBrk="0" hangingPunct="1">
                        <a:spcBef>
                          <a:spcPts val="600"/>
                        </a:spcBef>
                        <a:spcAft>
                          <a:spcPts val="600"/>
                        </a:spcAft>
                      </a:pPr>
                      <a:r>
                        <a:rPr lang="en-US" sz="1800" b="0" i="0" u="none" strike="noStrike" kern="1200" dirty="0">
                          <a:solidFill>
                            <a:srgbClr val="000000"/>
                          </a:solidFill>
                          <a:effectLst/>
                          <a:latin typeface="Franklin Gothic Book"/>
                          <a:ea typeface="ヒラギノ明朝 ProN W3"/>
                          <a:cs typeface="ヒラギノ明朝 ProN W3"/>
                        </a:rPr>
                        <a:t>No form – not MEC</a:t>
                      </a:r>
                      <a:endParaRPr lang="en-US" sz="1800" b="0" i="0" u="none" strike="noStrike" dirty="0">
                        <a:effectLst/>
                        <a:latin typeface="Franklin Gothic Book"/>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DEE1"/>
                    </a:solidFill>
                  </a:tcPr>
                </a:tc>
                <a:tc>
                  <a:txBody>
                    <a:bodyPr/>
                    <a:lstStyle/>
                    <a:p>
                      <a:pPr marL="0" marR="0" indent="0" algn="l" rtl="0" eaLnBrk="1" fontAlgn="base" latinLnBrk="0" hangingPunct="1">
                        <a:spcBef>
                          <a:spcPts val="600"/>
                        </a:spcBef>
                        <a:spcAft>
                          <a:spcPts val="600"/>
                        </a:spcAft>
                      </a:pPr>
                      <a:r>
                        <a:rPr lang="en-US" sz="1800" b="0" i="0" u="none" strike="noStrike" kern="1200" dirty="0">
                          <a:solidFill>
                            <a:srgbClr val="000000"/>
                          </a:solidFill>
                          <a:effectLst/>
                          <a:latin typeface="Franklin Gothic Book"/>
                          <a:ea typeface="ヒラギノ明朝 ProN W3"/>
                          <a:cs typeface="ヒラギノ明朝 ProN W3"/>
                        </a:rPr>
                        <a:t>No form – not MCC</a:t>
                      </a:r>
                      <a:endParaRPr lang="en-US" sz="1800" b="0" i="0" u="none" strike="noStrike" dirty="0">
                        <a:effectLst/>
                        <a:latin typeface="Franklin Gothic Book"/>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DEE1"/>
                    </a:solidFill>
                  </a:tcPr>
                </a:tc>
                <a:extLst>
                  <a:ext uri="{0D108BD9-81ED-4DB2-BD59-A6C34878D82A}">
                    <a16:rowId xmlns:a16="http://schemas.microsoft.com/office/drawing/2014/main" val="4147655491"/>
                  </a:ext>
                </a:extLst>
              </a:tr>
            </a:tbl>
          </a:graphicData>
        </a:graphic>
      </p:graphicFrame>
      <p:sp>
        <p:nvSpPr>
          <p:cNvPr id="7" name="Rectangle 6">
            <a:extLst>
              <a:ext uri="{FF2B5EF4-FFF2-40B4-BE49-F238E27FC236}">
                <a16:creationId xmlns:a16="http://schemas.microsoft.com/office/drawing/2014/main" id="{7EE05063-0282-4C46-AE27-F197730E7C26}"/>
              </a:ext>
            </a:extLst>
          </p:cNvPr>
          <p:cNvSpPr/>
          <p:nvPr/>
        </p:nvSpPr>
        <p:spPr>
          <a:xfrm>
            <a:off x="345688" y="5245165"/>
            <a:ext cx="11672141" cy="923330"/>
          </a:xfrm>
          <a:prstGeom prst="rect">
            <a:avLst/>
          </a:prstGeom>
        </p:spPr>
        <p:txBody>
          <a:bodyPr wrap="square" lIns="91440" tIns="45720" rIns="91440" bIns="45720" anchor="t">
            <a:spAutoFit/>
          </a:bodyPr>
          <a:lstStyle/>
          <a:p>
            <a:pPr marL="0" lvl="1" eaLnBrk="0" hangingPunct="0">
              <a:spcBef>
                <a:spcPts val="600"/>
              </a:spcBef>
              <a:spcAft>
                <a:spcPts val="600"/>
              </a:spcAft>
              <a:defRPr/>
            </a:pPr>
            <a:r>
              <a:rPr lang="en-US" b="1" dirty="0"/>
              <a:t>For questions </a:t>
            </a:r>
            <a:r>
              <a:rPr lang="en-US" dirty="0"/>
              <a:t>about why members received the Form MA 1099-HC or Form 1095-B from MassHealth, or if members want a </a:t>
            </a:r>
            <a:r>
              <a:rPr lang="en-US" b="1" dirty="0"/>
              <a:t>duplicate copy of either form</a:t>
            </a:r>
            <a:r>
              <a:rPr lang="en-US" dirty="0"/>
              <a:t>, contact the MassHealth Customer Service Center at (866) 682-6745, TTY: 711 for people who are deaf, hard of hearing, or speech disabled.</a:t>
            </a:r>
          </a:p>
        </p:txBody>
      </p:sp>
      <p:sp>
        <p:nvSpPr>
          <p:cNvPr id="5" name="Slide Number Placeholder 6">
            <a:extLst>
              <a:ext uri="{FF2B5EF4-FFF2-40B4-BE49-F238E27FC236}">
                <a16:creationId xmlns:a16="http://schemas.microsoft.com/office/drawing/2014/main" id="{575E42B9-7686-E2D1-9783-D54CA57944AE}"/>
              </a:ext>
              <a:ext uri="{C183D7F6-B498-43B3-948B-1728B52AA6E4}">
                <adec:decorative xmlns:adec="http://schemas.microsoft.com/office/drawing/2017/decorative" val="1"/>
              </a:ext>
            </a:extLst>
          </p:cNvPr>
          <p:cNvSpPr>
            <a:spLocks noGrp="1"/>
          </p:cNvSpPr>
          <p:nvPr>
            <p:ph type="sldNum" sz="quarter" idx="12"/>
          </p:nvPr>
        </p:nvSpPr>
        <p:spPr>
          <a:xfrm>
            <a:off x="8673231" y="6355129"/>
            <a:ext cx="2743200" cy="365125"/>
          </a:xfrm>
        </p:spPr>
        <p:txBody>
          <a:bodyPr/>
          <a:lstStyle/>
          <a:p>
            <a:fld id="{254B5E65-296D-440E-9811-9528B653460B}" type="slidenum">
              <a:rPr lang="en-US" smtClean="0"/>
              <a:pPr/>
              <a:t>17</a:t>
            </a:fld>
            <a:endParaRPr lang="en-US" dirty="0"/>
          </a:p>
        </p:txBody>
      </p:sp>
    </p:spTree>
    <p:custDataLst>
      <p:tags r:id="rId1"/>
    </p:custDataLst>
    <p:extLst>
      <p:ext uri="{BB962C8B-B14F-4D97-AF65-F5344CB8AC3E}">
        <p14:creationId xmlns:p14="http://schemas.microsoft.com/office/powerpoint/2010/main" val="23696256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893618" y="368907"/>
            <a:ext cx="10977540" cy="940700"/>
          </a:xfrm>
        </p:spPr>
        <p:txBody>
          <a:bodyPr>
            <a:normAutofit fontScale="90000"/>
          </a:bodyPr>
          <a:lstStyle/>
          <a:p>
            <a:pPr>
              <a:defRPr/>
            </a:pPr>
            <a:r>
              <a:rPr lang="en-US" altLang="en-US" b="1" dirty="0">
                <a:latin typeface="+mj-lt"/>
              </a:rPr>
              <a:t>Important Timelines &amp; Dates for</a:t>
            </a:r>
            <a:br>
              <a:rPr lang="en-US" altLang="en-US" b="1" dirty="0">
                <a:latin typeface="+mj-lt"/>
              </a:rPr>
            </a:br>
            <a:r>
              <a:rPr lang="en-US" altLang="en-US" b="1" dirty="0">
                <a:latin typeface="+mj-lt"/>
              </a:rPr>
              <a:t>Tax Year 2024</a:t>
            </a:r>
          </a:p>
        </p:txBody>
      </p:sp>
      <p:sp>
        <p:nvSpPr>
          <p:cNvPr id="3" name="Slide Number Placeholder 2">
            <a:extLst>
              <a:ext uri="{FF2B5EF4-FFF2-40B4-BE49-F238E27FC236}">
                <a16:creationId xmlns:a16="http://schemas.microsoft.com/office/drawing/2014/main" id="{504F5178-9B1B-42C6-8630-8FAED8D929C8}"/>
              </a:ext>
            </a:extLst>
          </p:cNvPr>
          <p:cNvSpPr>
            <a:spLocks noGrp="1"/>
          </p:cNvSpPr>
          <p:nvPr>
            <p:ph type="sldNum" sz="quarter" idx="12"/>
          </p:nvPr>
        </p:nvSpPr>
        <p:spPr/>
        <p:txBody>
          <a:bodyPr/>
          <a:lstStyle/>
          <a:p>
            <a:fld id="{254B5E65-296D-440E-9811-9528B653460B}" type="slidenum">
              <a:rPr lang="en-US" smtClean="0"/>
              <a:pPr/>
              <a:t>18</a:t>
            </a:fld>
            <a:endParaRPr lang="en-US"/>
          </a:p>
        </p:txBody>
      </p:sp>
      <p:graphicFrame>
        <p:nvGraphicFramePr>
          <p:cNvPr id="4" name="Table 3">
            <a:extLs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1911875222"/>
              </p:ext>
            </p:extLst>
          </p:nvPr>
        </p:nvGraphicFramePr>
        <p:xfrm>
          <a:off x="938951" y="1809869"/>
          <a:ext cx="10021974" cy="3505581"/>
        </p:xfrm>
        <a:graphic>
          <a:graphicData uri="http://schemas.openxmlformats.org/drawingml/2006/table">
            <a:tbl>
              <a:tblPr firstRow="1" bandRow="1">
                <a:tableStyleId>{5C22544A-7EE6-4342-B048-85BDC9FD1C3A}</a:tableStyleId>
              </a:tblPr>
              <a:tblGrid>
                <a:gridCol w="2159908">
                  <a:extLst>
                    <a:ext uri="{9D8B030D-6E8A-4147-A177-3AD203B41FA5}">
                      <a16:colId xmlns:a16="http://schemas.microsoft.com/office/drawing/2014/main" val="20000"/>
                    </a:ext>
                  </a:extLst>
                </a:gridCol>
                <a:gridCol w="7862066">
                  <a:extLst>
                    <a:ext uri="{9D8B030D-6E8A-4147-A177-3AD203B41FA5}">
                      <a16:colId xmlns:a16="http://schemas.microsoft.com/office/drawing/2014/main" val="20001"/>
                    </a:ext>
                  </a:extLst>
                </a:gridCol>
              </a:tblGrid>
              <a:tr h="388056">
                <a:tc>
                  <a:txBody>
                    <a:bodyPr/>
                    <a:lstStyle/>
                    <a:p>
                      <a:pPr marL="0" lvl="1" indent="0" algn="ctr" rtl="0" eaLnBrk="1" fontAlgn="base" hangingPunct="1">
                        <a:spcBef>
                          <a:spcPts val="1200"/>
                        </a:spcBef>
                        <a:spcAft>
                          <a:spcPts val="600"/>
                        </a:spcAft>
                        <a:buClr>
                          <a:srgbClr val="5C5A5A"/>
                        </a:buClr>
                        <a:buSzPct val="100000"/>
                        <a:buFont typeface="Arial" panose="020B0604020202020204" pitchFamily="34" charset="0"/>
                        <a:buNone/>
                        <a:tabLst/>
                      </a:pPr>
                      <a:r>
                        <a:rPr lang="en-US" sz="2000">
                          <a:solidFill>
                            <a:schemeClr val="bg1"/>
                          </a:solidFill>
                          <a:latin typeface="+mn-lt"/>
                          <a:ea typeface="+mn-ea"/>
                          <a:cs typeface="+mn-cs"/>
                          <a:sym typeface="Rockwell" pitchFamily="18" charset="0"/>
                        </a:rPr>
                        <a:t>Dates</a:t>
                      </a:r>
                    </a:p>
                  </a:txBody>
                  <a:tcPr marL="91450" marR="91450" marT="45710" marB="45710" anchor="ctr"/>
                </a:tc>
                <a:tc>
                  <a:txBody>
                    <a:bodyPr/>
                    <a:lstStyle/>
                    <a:p>
                      <a:pPr marL="0" lvl="1" indent="0" algn="ctr" rtl="0" eaLnBrk="1" fontAlgn="base" hangingPunct="1">
                        <a:spcBef>
                          <a:spcPts val="1200"/>
                        </a:spcBef>
                        <a:spcAft>
                          <a:spcPts val="600"/>
                        </a:spcAft>
                        <a:buClr>
                          <a:srgbClr val="5C5A5A"/>
                        </a:buClr>
                        <a:buSzPct val="100000"/>
                        <a:buFont typeface="Arial" panose="020B0604020202020204" pitchFamily="34" charset="0"/>
                        <a:buNone/>
                        <a:tabLst/>
                      </a:pPr>
                      <a:r>
                        <a:rPr lang="en-US" sz="2000" dirty="0">
                          <a:solidFill>
                            <a:schemeClr val="bg1"/>
                          </a:solidFill>
                          <a:latin typeface="+mn-lt"/>
                          <a:ea typeface="+mn-ea"/>
                          <a:cs typeface="+mn-cs"/>
                          <a:sym typeface="Rockwell" pitchFamily="18" charset="0"/>
                        </a:rPr>
                        <a:t>Action </a:t>
                      </a:r>
                    </a:p>
                  </a:txBody>
                  <a:tcPr marL="91450" marR="91450" marT="45710" marB="45710" anchor="ctr"/>
                </a:tc>
                <a:extLst>
                  <a:ext uri="{0D108BD9-81ED-4DB2-BD59-A6C34878D82A}">
                    <a16:rowId xmlns:a16="http://schemas.microsoft.com/office/drawing/2014/main" val="10000"/>
                  </a:ext>
                </a:extLst>
              </a:tr>
              <a:tr h="713785">
                <a:tc>
                  <a:txBody>
                    <a:bodyPr/>
                    <a:lstStyle/>
                    <a:p>
                      <a:pPr marL="0" marR="0">
                        <a:lnSpc>
                          <a:spcPct val="107000"/>
                        </a:lnSpc>
                        <a:spcBef>
                          <a:spcPts val="0"/>
                        </a:spcBef>
                        <a:spcAft>
                          <a:spcPts val="0"/>
                        </a:spcAft>
                      </a:pPr>
                      <a:r>
                        <a:rPr lang="en-US" sz="1800" b="1">
                          <a:solidFill>
                            <a:schemeClr val="tx2"/>
                          </a:solidFill>
                          <a:effectLst/>
                          <a:latin typeface="+mn-lt"/>
                          <a:ea typeface="Calibri" panose="020F0502020204030204" pitchFamily="34" charset="0"/>
                          <a:cs typeface="Times New Roman" panose="02020603050405020304" pitchFamily="18" charset="0"/>
                        </a:rPr>
                        <a:t>Mid-Late January </a:t>
                      </a:r>
                      <a:endParaRPr lang="en-US" sz="1800">
                        <a:solidFill>
                          <a:schemeClr val="tx2"/>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800" b="0" dirty="0">
                          <a:solidFill>
                            <a:schemeClr val="tx2"/>
                          </a:solidFill>
                          <a:effectLst/>
                          <a:latin typeface="+mn-lt"/>
                          <a:ea typeface="Calibri" panose="020F0502020204030204" pitchFamily="34" charset="0"/>
                          <a:cs typeface="Times New Roman" panose="02020603050405020304" pitchFamily="18" charset="0"/>
                        </a:rPr>
                        <a:t>1095-A forms sent to all Health Connector members enrolled in a QHP (including </a:t>
                      </a:r>
                      <a:r>
                        <a:rPr lang="en-US" sz="1800" b="0" dirty="0" err="1">
                          <a:solidFill>
                            <a:schemeClr val="tx2"/>
                          </a:solidFill>
                          <a:effectLst/>
                          <a:latin typeface="+mn-lt"/>
                          <a:ea typeface="Calibri" panose="020F0502020204030204" pitchFamily="34" charset="0"/>
                          <a:cs typeface="Times New Roman" panose="02020603050405020304" pitchFamily="18" charset="0"/>
                        </a:rPr>
                        <a:t>ConnectorCare</a:t>
                      </a:r>
                      <a:r>
                        <a:rPr lang="en-US" sz="1800" b="0" dirty="0">
                          <a:solidFill>
                            <a:schemeClr val="tx2"/>
                          </a:solidFill>
                          <a:effectLst/>
                          <a:latin typeface="+mn-lt"/>
                          <a:ea typeface="Calibri" panose="020F0502020204030204" pitchFamily="34" charset="0"/>
                          <a:cs typeface="Times New Roman" panose="02020603050405020304" pitchFamily="18" charset="0"/>
                        </a:rPr>
                        <a:t> members).</a:t>
                      </a:r>
                    </a:p>
                  </a:txBody>
                  <a:tcPr marL="68580" marR="68580" marT="0" marB="0" anchor="ctr"/>
                </a:tc>
                <a:extLst>
                  <a:ext uri="{0D108BD9-81ED-4DB2-BD59-A6C34878D82A}">
                    <a16:rowId xmlns:a16="http://schemas.microsoft.com/office/drawing/2014/main" val="10001"/>
                  </a:ext>
                </a:extLst>
              </a:tr>
              <a:tr h="652666">
                <a:tc>
                  <a:txBody>
                    <a:bodyPr/>
                    <a:lstStyle/>
                    <a:p>
                      <a:pPr marL="0" marR="0" algn="l" defTabSz="914400" rtl="0" eaLnBrk="1" latinLnBrk="0" hangingPunct="1">
                        <a:lnSpc>
                          <a:spcPct val="107000"/>
                        </a:lnSpc>
                        <a:spcBef>
                          <a:spcPts val="0"/>
                        </a:spcBef>
                        <a:spcAft>
                          <a:spcPts val="0"/>
                        </a:spcAft>
                      </a:pPr>
                      <a:r>
                        <a:rPr lang="en-US" sz="1800" b="1" kern="1200">
                          <a:solidFill>
                            <a:schemeClr val="tx2"/>
                          </a:solidFill>
                          <a:effectLst/>
                          <a:latin typeface="+mn-lt"/>
                          <a:ea typeface="+mn-ea"/>
                          <a:cs typeface="Times New Roman" panose="02020603050405020304" pitchFamily="18" charset="0"/>
                        </a:rPr>
                        <a:t>January</a:t>
                      </a:r>
                    </a:p>
                  </a:txBody>
                  <a:tcPr marL="68580" marR="68580" marT="0" marB="0" anchor="ctr"/>
                </a:tc>
                <a:tc>
                  <a:txBody>
                    <a:bodyPr/>
                    <a:lstStyle/>
                    <a:p>
                      <a:pPr marL="0" marR="0">
                        <a:lnSpc>
                          <a:spcPct val="107000"/>
                        </a:lnSpc>
                        <a:spcBef>
                          <a:spcPts val="0"/>
                        </a:spcBef>
                        <a:spcAft>
                          <a:spcPts val="0"/>
                        </a:spcAft>
                      </a:pPr>
                      <a:r>
                        <a:rPr lang="en-US" sz="1800" b="0" dirty="0">
                          <a:solidFill>
                            <a:schemeClr val="tx2"/>
                          </a:solidFill>
                          <a:effectLst/>
                          <a:latin typeface="+mn-lt"/>
                          <a:ea typeface="Calibri" panose="020F0502020204030204" pitchFamily="34" charset="0"/>
                          <a:cs typeface="Times New Roman" panose="02020603050405020304" pitchFamily="18" charset="0"/>
                        </a:rPr>
                        <a:t>1095-B forms will be sent to certain MassHealth Members.</a:t>
                      </a:r>
                    </a:p>
                  </a:txBody>
                  <a:tcPr marL="68580" marR="68580" marT="0" marB="0" anchor="ctr"/>
                </a:tc>
                <a:extLst>
                  <a:ext uri="{0D108BD9-81ED-4DB2-BD59-A6C34878D82A}">
                    <a16:rowId xmlns:a16="http://schemas.microsoft.com/office/drawing/2014/main" val="10002"/>
                  </a:ext>
                </a:extLst>
              </a:tr>
              <a:tr h="1129479">
                <a:tc>
                  <a:txBody>
                    <a:bodyPr/>
                    <a:lstStyle/>
                    <a:p>
                      <a:pPr marL="0" marR="0">
                        <a:lnSpc>
                          <a:spcPct val="107000"/>
                        </a:lnSpc>
                        <a:spcBef>
                          <a:spcPts val="0"/>
                        </a:spcBef>
                        <a:spcAft>
                          <a:spcPts val="0"/>
                        </a:spcAft>
                      </a:pPr>
                      <a:r>
                        <a:rPr lang="en-US" sz="1800" b="1" dirty="0">
                          <a:solidFill>
                            <a:schemeClr val="tx2"/>
                          </a:solidFill>
                          <a:effectLst/>
                          <a:latin typeface="+mn-lt"/>
                          <a:ea typeface="Calibri" panose="020F0502020204030204" pitchFamily="34" charset="0"/>
                          <a:cs typeface="Times New Roman" panose="02020603050405020304" pitchFamily="18" charset="0"/>
                        </a:rPr>
                        <a:t>March 1 – 18</a:t>
                      </a:r>
                      <a:endParaRPr lang="en-US" sz="1800" dirty="0">
                        <a:solidFill>
                          <a:schemeClr val="tx2"/>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800" b="0" dirty="0">
                          <a:solidFill>
                            <a:schemeClr val="tx2"/>
                          </a:solidFill>
                          <a:effectLst/>
                          <a:latin typeface="+mn-lt"/>
                          <a:ea typeface="Calibri" panose="020F0502020204030204" pitchFamily="34" charset="0"/>
                          <a:cs typeface="Times New Roman" panose="02020603050405020304" pitchFamily="18" charset="0"/>
                        </a:rPr>
                        <a:t>Individuals are asked to report any corrections to 1095 or 1099-HC forms to the Health Connector and/or MassHealth as soon as possible, to allow new forms to be sent out prior to the tax filing deadline.</a:t>
                      </a:r>
                    </a:p>
                  </a:txBody>
                  <a:tcPr marL="68580" marR="68580" marT="0" marB="0" anchor="ctr"/>
                </a:tc>
                <a:extLst>
                  <a:ext uri="{0D108BD9-81ED-4DB2-BD59-A6C34878D82A}">
                    <a16:rowId xmlns:a16="http://schemas.microsoft.com/office/drawing/2014/main" val="10003"/>
                  </a:ext>
                </a:extLst>
              </a:tr>
              <a:tr h="613431">
                <a:tc>
                  <a:txBody>
                    <a:bodyPr/>
                    <a:lstStyle/>
                    <a:p>
                      <a:pPr marL="0" marR="0">
                        <a:lnSpc>
                          <a:spcPct val="107000"/>
                        </a:lnSpc>
                        <a:spcBef>
                          <a:spcPts val="0"/>
                        </a:spcBef>
                        <a:spcAft>
                          <a:spcPts val="0"/>
                        </a:spcAft>
                      </a:pPr>
                      <a:r>
                        <a:rPr lang="en-US" sz="1800" b="1" dirty="0">
                          <a:solidFill>
                            <a:srgbClr val="FF0000"/>
                          </a:solidFill>
                          <a:effectLst/>
                          <a:latin typeface="+mn-lt"/>
                          <a:ea typeface="Calibri" panose="020F0502020204030204" pitchFamily="34" charset="0"/>
                          <a:cs typeface="Times New Roman" panose="02020603050405020304" pitchFamily="18" charset="0"/>
                        </a:rPr>
                        <a:t>April 15</a:t>
                      </a:r>
                      <a:r>
                        <a:rPr lang="en-US" sz="1800" b="1" baseline="30000" dirty="0">
                          <a:solidFill>
                            <a:srgbClr val="FF0000"/>
                          </a:solidFill>
                          <a:effectLst/>
                          <a:latin typeface="+mn-lt"/>
                          <a:ea typeface="Calibri" panose="020F0502020204030204" pitchFamily="34" charset="0"/>
                          <a:cs typeface="Times New Roman" panose="02020603050405020304" pitchFamily="18" charset="0"/>
                        </a:rPr>
                        <a:t>th</a:t>
                      </a:r>
                      <a:r>
                        <a:rPr lang="en-US" sz="1800" b="1" dirty="0">
                          <a:solidFill>
                            <a:srgbClr val="FF0000"/>
                          </a:solidFill>
                          <a:effectLst/>
                          <a:latin typeface="+mn-lt"/>
                          <a:ea typeface="Calibri" panose="020F0502020204030204" pitchFamily="34" charset="0"/>
                          <a:cs typeface="Times New Roman" panose="02020603050405020304" pitchFamily="18" charset="0"/>
                        </a:rPr>
                        <a:t> </a:t>
                      </a:r>
                    </a:p>
                  </a:txBody>
                  <a:tcPr marL="68580" marR="68580" marT="0" marB="0" anchor="ctr"/>
                </a:tc>
                <a:tc>
                  <a:txBody>
                    <a:bodyPr/>
                    <a:lstStyle/>
                    <a:p>
                      <a:pPr marL="0" marR="0">
                        <a:lnSpc>
                          <a:spcPct val="107000"/>
                        </a:lnSpc>
                        <a:spcBef>
                          <a:spcPts val="0"/>
                        </a:spcBef>
                        <a:spcAft>
                          <a:spcPts val="0"/>
                        </a:spcAft>
                      </a:pPr>
                      <a:r>
                        <a:rPr lang="en-US" sz="1800" b="1" kern="1200" dirty="0">
                          <a:solidFill>
                            <a:srgbClr val="FF0000"/>
                          </a:solidFill>
                          <a:effectLst/>
                          <a:latin typeface="+mn-lt"/>
                          <a:ea typeface="Calibri" panose="020F0502020204030204" pitchFamily="34" charset="0"/>
                          <a:cs typeface="Times New Roman" panose="02020603050405020304" pitchFamily="18" charset="0"/>
                        </a:rPr>
                        <a:t>State and Federal Tax filing deadline.</a:t>
                      </a:r>
                    </a:p>
                  </a:txBody>
                  <a:tcPr marL="68580" marR="68580" marT="0" marB="0" anchor="ctr"/>
                </a:tc>
                <a:extLst>
                  <a:ext uri="{0D108BD9-81ED-4DB2-BD59-A6C34878D82A}">
                    <a16:rowId xmlns:a16="http://schemas.microsoft.com/office/drawing/2014/main" val="10004"/>
                  </a:ext>
                </a:extLst>
              </a:tr>
            </a:tbl>
          </a:graphicData>
        </a:graphic>
      </p:graphicFrame>
    </p:spTree>
    <p:custDataLst>
      <p:tags r:id="rId1"/>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E926E9-B058-498B-A8C7-59D20C169499}"/>
              </a:ext>
            </a:extLst>
          </p:cNvPr>
          <p:cNvSpPr>
            <a:spLocks noGrp="1"/>
          </p:cNvSpPr>
          <p:nvPr>
            <p:ph type="title"/>
          </p:nvPr>
        </p:nvSpPr>
        <p:spPr/>
        <p:txBody>
          <a:bodyPr>
            <a:normAutofit/>
          </a:bodyPr>
          <a:lstStyle/>
          <a:p>
            <a:r>
              <a:rPr lang="en-US" sz="4000" b="1">
                <a:latin typeface="+mj-lt"/>
              </a:rPr>
              <a:t>Free Tax Assistance</a:t>
            </a:r>
            <a:endParaRPr lang="en-US" sz="4000" b="1" dirty="0">
              <a:latin typeface="+mj-lt"/>
            </a:endParaRPr>
          </a:p>
        </p:txBody>
      </p:sp>
      <p:sp>
        <p:nvSpPr>
          <p:cNvPr id="3" name="Content Placeholder 2">
            <a:extLst>
              <a:ext uri="{FF2B5EF4-FFF2-40B4-BE49-F238E27FC236}">
                <a16:creationId xmlns:a16="http://schemas.microsoft.com/office/drawing/2014/main" id="{237E0567-313D-4A89-8018-F815253CE05B}"/>
              </a:ext>
            </a:extLst>
          </p:cNvPr>
          <p:cNvSpPr>
            <a:spLocks noGrp="1"/>
          </p:cNvSpPr>
          <p:nvPr>
            <p:ph idx="13"/>
          </p:nvPr>
        </p:nvSpPr>
        <p:spPr>
          <a:xfrm>
            <a:off x="248264" y="1523731"/>
            <a:ext cx="11553875" cy="4307053"/>
          </a:xfrm>
        </p:spPr>
        <p:txBody>
          <a:bodyPr vert="horz" lIns="91440" tIns="0" rIns="91440" bIns="45720" rtlCol="0" anchor="t">
            <a:noAutofit/>
          </a:bodyPr>
          <a:lstStyle/>
          <a:p>
            <a:pPr lvl="1">
              <a:spcBef>
                <a:spcPts val="600"/>
              </a:spcBef>
              <a:buFont typeface="Wingdings" panose="02070309020205020404" pitchFamily="49" charset="0"/>
              <a:buChar char="§"/>
            </a:pPr>
            <a:r>
              <a:rPr lang="en-US" sz="2000" b="1">
                <a:latin typeface="+mn-lt"/>
              </a:rPr>
              <a:t>VITA</a:t>
            </a:r>
            <a:r>
              <a:rPr lang="en-US" sz="2000">
                <a:latin typeface="+mn-lt"/>
              </a:rPr>
              <a:t>: The Volunteer Income Tax Assistance (VITA) program offers free tax help to people who generally make </a:t>
            </a:r>
            <a:r>
              <a:rPr lang="en-US" sz="2000" b="1">
                <a:latin typeface="+mn-lt"/>
              </a:rPr>
              <a:t>$67,000 </a:t>
            </a:r>
            <a:r>
              <a:rPr lang="en-US" sz="2000">
                <a:latin typeface="+mn-lt"/>
              </a:rPr>
              <a:t>or less, persons with disabilities and limited English speaking taxpayers who need assistance in preparing their own tax returns. IRS-certified volunteers provide free basic income tax return preparation with electronic filing to qualified individuals</a:t>
            </a:r>
          </a:p>
          <a:p>
            <a:pPr lvl="1">
              <a:spcBef>
                <a:spcPts val="600"/>
              </a:spcBef>
              <a:buFont typeface="Wingdings" panose="02070309020205020404" pitchFamily="49" charset="0"/>
              <a:buChar char="§"/>
            </a:pPr>
            <a:r>
              <a:rPr lang="en-US" sz="2000" b="1">
                <a:latin typeface="+mn-lt"/>
              </a:rPr>
              <a:t>TCE</a:t>
            </a:r>
            <a:r>
              <a:rPr lang="en-US" sz="2000">
                <a:latin typeface="+mn-lt"/>
              </a:rPr>
              <a:t>: The Tax Counseling for the Elderly (TCE) program offers free tax help for all taxpayers, particularly those who are 60 years of age and older, specializing in questions about pensions and retirement-related issues unique to seniors. The IRS-certified volunteers who provide tax counseling are often retired individuals associated with non-profit organizations that receive grants from the IRS</a:t>
            </a:r>
          </a:p>
          <a:p>
            <a:pPr lvl="1">
              <a:spcBef>
                <a:spcPts val="600"/>
              </a:spcBef>
              <a:buFont typeface="Wingdings" panose="02070309020205020404" pitchFamily="49" charset="0"/>
              <a:buChar char="§"/>
            </a:pPr>
            <a:r>
              <a:rPr lang="en-US" sz="2000">
                <a:latin typeface="+mn-lt"/>
                <a:hlinkClick r:id="rId3">
                  <a:extLst>
                    <a:ext uri="{A12FA001-AC4F-418D-AE19-62706E023703}">
                      <ahyp:hlinkClr xmlns:ahyp="http://schemas.microsoft.com/office/drawing/2018/hyperlinkcolor" val="tx"/>
                    </a:ext>
                  </a:extLst>
                </a:hlinkClick>
              </a:rPr>
              <a:t>AARP Foundation Tax-Aide</a:t>
            </a:r>
            <a:r>
              <a:rPr lang="en-US" sz="2000">
                <a:latin typeface="+mn-lt"/>
              </a:rPr>
              <a:t>: offers free tax help to anyone especially for those age 50 and older who can’t afford a tax preparation service. IRS-certified volunteers understand that retirement or other life changes may make tax filing a little more complicated. AARP membership is not required</a:t>
            </a:r>
            <a:endParaRPr lang="en-US" sz="2000" dirty="0">
              <a:latin typeface="+mn-lt"/>
            </a:endParaRPr>
          </a:p>
        </p:txBody>
      </p:sp>
      <p:sp>
        <p:nvSpPr>
          <p:cNvPr id="5" name="Slide Number Placeholder 4">
            <a:extLst>
              <a:ext uri="{FF2B5EF4-FFF2-40B4-BE49-F238E27FC236}">
                <a16:creationId xmlns:a16="http://schemas.microsoft.com/office/drawing/2014/main" id="{4A4C4157-8153-4312-B5D2-BB340F275229}"/>
              </a:ext>
            </a:extLst>
          </p:cNvPr>
          <p:cNvSpPr>
            <a:spLocks noGrp="1"/>
          </p:cNvSpPr>
          <p:nvPr>
            <p:ph type="sldNum" sz="quarter" idx="12"/>
          </p:nvPr>
        </p:nvSpPr>
        <p:spPr/>
        <p:txBody>
          <a:bodyPr/>
          <a:lstStyle/>
          <a:p>
            <a:fld id="{254B5E65-296D-440E-9811-9528B653460B}" type="slidenum">
              <a:rPr lang="en-US" smtClean="0"/>
              <a:pPr/>
              <a:t>19</a:t>
            </a:fld>
            <a:endParaRPr lang="en-US"/>
          </a:p>
        </p:txBody>
      </p:sp>
    </p:spTree>
    <p:custDataLst>
      <p:tags r:id="rId1"/>
    </p:custDataLst>
    <p:extLst>
      <p:ext uri="{BB962C8B-B14F-4D97-AF65-F5344CB8AC3E}">
        <p14:creationId xmlns:p14="http://schemas.microsoft.com/office/powerpoint/2010/main" val="36231324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8364E2-780B-3077-A77E-944D6258521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7575EDD-722D-5350-0EF8-0618D769B266}"/>
              </a:ext>
            </a:extLst>
          </p:cNvPr>
          <p:cNvSpPr>
            <a:spLocks noGrp="1"/>
          </p:cNvSpPr>
          <p:nvPr>
            <p:ph type="title"/>
          </p:nvPr>
        </p:nvSpPr>
        <p:spPr/>
        <p:txBody>
          <a:bodyPr>
            <a:normAutofit/>
          </a:bodyPr>
          <a:lstStyle/>
          <a:p>
            <a:r>
              <a:rPr lang="en-US" sz="4000" b="1" dirty="0">
                <a:latin typeface="+mj-lt"/>
              </a:rPr>
              <a:t>MA Health Care Learning Series</a:t>
            </a:r>
          </a:p>
        </p:txBody>
      </p:sp>
      <p:sp>
        <p:nvSpPr>
          <p:cNvPr id="5" name="Content Placeholder 6">
            <a:extLst>
              <a:ext uri="{FF2B5EF4-FFF2-40B4-BE49-F238E27FC236}">
                <a16:creationId xmlns:a16="http://schemas.microsoft.com/office/drawing/2014/main" id="{D36ABA94-28AE-8A58-3481-6A3E71C71AC0}"/>
              </a:ext>
            </a:extLst>
          </p:cNvPr>
          <p:cNvSpPr>
            <a:spLocks noGrp="1"/>
          </p:cNvSpPr>
          <p:nvPr/>
        </p:nvSpPr>
        <p:spPr>
          <a:xfrm>
            <a:off x="838199" y="1526906"/>
            <a:ext cx="9851380" cy="4380280"/>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spcAft>
                <a:spcPts val="600"/>
              </a:spcAft>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600"/>
              </a:spcAft>
              <a:buClr>
                <a:schemeClr val="accent1"/>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600"/>
              </a:spcAft>
              <a:buClr>
                <a:schemeClr val="accent1"/>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600"/>
              </a:spcAft>
              <a:buClr>
                <a:schemeClr val="accent1"/>
              </a:buClr>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chemeClr val="accent1"/>
                </a:solidFill>
                <a:latin typeface="Franklin Gothic Book"/>
              </a:rPr>
              <a:t>Background</a:t>
            </a:r>
            <a:endParaRPr lang="en-US" sz="2800" b="1" dirty="0">
              <a:solidFill>
                <a:schemeClr val="accent1"/>
              </a:solidFill>
              <a:latin typeface="Franklin Gothic Book"/>
            </a:endParaRPr>
          </a:p>
          <a:p>
            <a:pPr marL="0" indent="0">
              <a:buNone/>
            </a:pPr>
            <a:r>
              <a:rPr lang="en-US" dirty="0"/>
              <a:t>The MA Health Care Learning Series provides regular updates and presentations from </a:t>
            </a:r>
            <a:r>
              <a:rPr lang="en-US" b="1" dirty="0"/>
              <a:t>Health Connector </a:t>
            </a:r>
            <a:r>
              <a:rPr lang="en-US" dirty="0"/>
              <a:t>and </a:t>
            </a:r>
            <a:r>
              <a:rPr lang="en-US" b="1" dirty="0"/>
              <a:t>MassHealth</a:t>
            </a:r>
            <a:r>
              <a:rPr lang="en-US" dirty="0"/>
              <a:t> staff, to educate those who help Massachusetts residents in applying, getting and keeping </a:t>
            </a:r>
            <a:r>
              <a:rPr lang="en-US" b="1" dirty="0"/>
              <a:t>their health coverage</a:t>
            </a:r>
            <a:r>
              <a:rPr lang="en-US" dirty="0"/>
              <a:t> through MassHealth, the Health Connector and Health Safety Net via MAhealthconnector.org.</a:t>
            </a:r>
          </a:p>
        </p:txBody>
      </p:sp>
      <p:sp>
        <p:nvSpPr>
          <p:cNvPr id="2" name="Slide Number Placeholder 1">
            <a:extLst>
              <a:ext uri="{FF2B5EF4-FFF2-40B4-BE49-F238E27FC236}">
                <a16:creationId xmlns:a16="http://schemas.microsoft.com/office/drawing/2014/main" id="{8BC3776D-13D8-F2EA-59D9-BFBBD5F4B0D7}"/>
              </a:ext>
              <a:ext uri="{C183D7F6-B498-43B3-948B-1728B52AA6E4}">
                <adec:decorative xmlns:adec="http://schemas.microsoft.com/office/drawing/2017/decorative" val="1"/>
              </a:ext>
            </a:extLst>
          </p:cNvPr>
          <p:cNvSpPr>
            <a:spLocks noGrp="1"/>
          </p:cNvSpPr>
          <p:nvPr>
            <p:ph type="sldNum" sz="quarter" idx="12"/>
          </p:nvPr>
        </p:nvSpPr>
        <p:spPr/>
        <p:txBody>
          <a:bodyPr/>
          <a:lstStyle/>
          <a:p>
            <a:fld id="{D0F3292A-440C-FC4D-A38E-E9E6D4317AF8}" type="slidenum">
              <a:rPr lang="en-US" smtClean="0"/>
              <a:pPr/>
              <a:t>2</a:t>
            </a:fld>
            <a:endParaRPr lang="en-US"/>
          </a:p>
        </p:txBody>
      </p:sp>
    </p:spTree>
    <p:custDataLst>
      <p:tags r:id="rId1"/>
    </p:custDataLst>
    <p:extLst>
      <p:ext uri="{BB962C8B-B14F-4D97-AF65-F5344CB8AC3E}">
        <p14:creationId xmlns:p14="http://schemas.microsoft.com/office/powerpoint/2010/main" val="14901074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solidFill>
                  <a:srgbClr val="063E66"/>
                </a:solidFill>
                <a:latin typeface="+mj-lt"/>
              </a:rPr>
              <a:t>Helpful Tax Resources</a:t>
            </a:r>
          </a:p>
        </p:txBody>
      </p:sp>
      <p:sp>
        <p:nvSpPr>
          <p:cNvPr id="3" name="Content Placeholder 2"/>
          <p:cNvSpPr>
            <a:spLocks noGrp="1"/>
          </p:cNvSpPr>
          <p:nvPr>
            <p:ph idx="13"/>
          </p:nvPr>
        </p:nvSpPr>
        <p:spPr>
          <a:xfrm>
            <a:off x="838201" y="1523731"/>
            <a:ext cx="3733799" cy="4202893"/>
          </a:xfrm>
        </p:spPr>
        <p:txBody>
          <a:bodyPr vert="horz" lIns="91440" tIns="45720" rIns="91440" bIns="45720" rtlCol="0" anchor="t">
            <a:noAutofit/>
          </a:bodyPr>
          <a:lstStyle/>
          <a:p>
            <a:pPr indent="-228600"/>
            <a:r>
              <a:rPr lang="en-US" dirty="0">
                <a:latin typeface="Franklin Gothic Book"/>
              </a:rPr>
              <a:t>The Health Connector has gathered a links and resources on: </a:t>
            </a:r>
            <a:endParaRPr lang="en-US" dirty="0"/>
          </a:p>
          <a:p>
            <a:r>
              <a:rPr lang="en-US" dirty="0">
                <a:hlinkClick r:id="rId4"/>
              </a:rPr>
              <a:t>https://www.mahealthconnector.org/taxes</a:t>
            </a:r>
            <a:br>
              <a:rPr lang="en-US" sz="2400" dirty="0"/>
            </a:br>
            <a:br>
              <a:rPr lang="en-US" sz="2400" dirty="0"/>
            </a:br>
            <a:endParaRPr lang="en-US" sz="2400" dirty="0"/>
          </a:p>
          <a:p>
            <a:endParaRPr lang="en-US" sz="2400" dirty="0"/>
          </a:p>
          <a:p>
            <a:endParaRPr lang="en-US" sz="2400" dirty="0"/>
          </a:p>
        </p:txBody>
      </p:sp>
      <p:sp>
        <p:nvSpPr>
          <p:cNvPr id="4" name="Slide Number Placeholder 3">
            <a:extLst>
              <a:ext uri="{FF2B5EF4-FFF2-40B4-BE49-F238E27FC236}">
                <a16:creationId xmlns:a16="http://schemas.microsoft.com/office/drawing/2014/main" id="{8879994E-2CA1-47B7-AE15-5805ECBCF5CA}"/>
              </a:ext>
              <a:ext uri="{C183D7F6-B498-43B3-948B-1728B52AA6E4}">
                <adec:decorative xmlns:adec="http://schemas.microsoft.com/office/drawing/2017/decorative" val="1"/>
              </a:ext>
            </a:extLst>
          </p:cNvPr>
          <p:cNvSpPr>
            <a:spLocks noGrp="1"/>
          </p:cNvSpPr>
          <p:nvPr>
            <p:ph type="sldNum" sz="quarter" idx="12"/>
          </p:nvPr>
        </p:nvSpPr>
        <p:spPr/>
        <p:txBody>
          <a:bodyPr/>
          <a:lstStyle/>
          <a:p>
            <a:fld id="{254B5E65-296D-440E-9811-9528B653460B}" type="slidenum">
              <a:rPr lang="en-US" smtClean="0"/>
              <a:pPr/>
              <a:t>20</a:t>
            </a:fld>
            <a:endParaRPr lang="en-US"/>
          </a:p>
        </p:txBody>
      </p:sp>
      <p:pic>
        <p:nvPicPr>
          <p:cNvPr id="7" name="Picture 6" descr="Screenshot  of MAhealthconnector.org/taxes web page">
            <a:extLst>
              <a:ext uri="{FF2B5EF4-FFF2-40B4-BE49-F238E27FC236}">
                <a16:creationId xmlns:a16="http://schemas.microsoft.com/office/drawing/2014/main" id="{EDD36AA6-EC72-C104-39EB-51AD7E5C19FE}"/>
              </a:ext>
              <a:ext uri="{C183D7F6-B498-43B3-948B-1728B52AA6E4}">
                <adec:decorative xmlns:adec="http://schemas.microsoft.com/office/drawing/2017/decorative" val="0"/>
              </a:ext>
            </a:extLst>
          </p:cNvPr>
          <p:cNvPicPr>
            <a:picLocks noChangeAspect="1"/>
          </p:cNvPicPr>
          <p:nvPr/>
        </p:nvPicPr>
        <p:blipFill>
          <a:blip r:embed="rId5"/>
          <a:stretch>
            <a:fillRect/>
          </a:stretch>
        </p:blipFill>
        <p:spPr>
          <a:xfrm>
            <a:off x="4963885" y="1523731"/>
            <a:ext cx="6814457" cy="4142364"/>
          </a:xfrm>
          <a:prstGeom prst="rect">
            <a:avLst/>
          </a:prstGeom>
          <a:noFill/>
          <a:ln>
            <a:solidFill>
              <a:schemeClr val="accent1"/>
            </a:solidFill>
          </a:ln>
          <a:effectLst>
            <a:glow rad="63500">
              <a:schemeClr val="accent1">
                <a:satMod val="175000"/>
                <a:alpha val="40000"/>
              </a:schemeClr>
            </a:glow>
          </a:effectLst>
        </p:spPr>
      </p:pic>
    </p:spTree>
    <p:custDataLst>
      <p:tags r:id="rId1"/>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6DFDD-3406-4B47-A5BD-A1A2C0D190DC}"/>
              </a:ext>
            </a:extLst>
          </p:cNvPr>
          <p:cNvSpPr>
            <a:spLocks noGrp="1"/>
          </p:cNvSpPr>
          <p:nvPr>
            <p:ph type="title"/>
          </p:nvPr>
        </p:nvSpPr>
        <p:spPr/>
        <p:txBody>
          <a:bodyPr>
            <a:normAutofit/>
          </a:bodyPr>
          <a:lstStyle/>
          <a:p>
            <a:pPr marL="0" indent="0">
              <a:buNone/>
            </a:pPr>
            <a:r>
              <a:rPr lang="en-US" b="1" dirty="0"/>
              <a:t>MassHealth Renewals</a:t>
            </a:r>
          </a:p>
        </p:txBody>
      </p:sp>
      <p:sp>
        <p:nvSpPr>
          <p:cNvPr id="4" name="Slide Number Placeholder 3">
            <a:extLst>
              <a:ext uri="{FF2B5EF4-FFF2-40B4-BE49-F238E27FC236}">
                <a16:creationId xmlns:a16="http://schemas.microsoft.com/office/drawing/2014/main" id="{9A5D8ACA-B28D-45B7-AC07-AF766851FF89}"/>
              </a:ext>
              <a:ext uri="{C183D7F6-B498-43B3-948B-1728B52AA6E4}">
                <adec:decorative xmlns:adec="http://schemas.microsoft.com/office/drawing/2017/decorative" val="1"/>
              </a:ext>
            </a:extLst>
          </p:cNvPr>
          <p:cNvSpPr>
            <a:spLocks noGrp="1"/>
          </p:cNvSpPr>
          <p:nvPr>
            <p:ph type="sldNum" sz="quarter" idx="4294967295"/>
          </p:nvPr>
        </p:nvSpPr>
        <p:spPr>
          <a:xfrm>
            <a:off x="9448800" y="6356350"/>
            <a:ext cx="2743200" cy="365125"/>
          </a:xfrm>
        </p:spPr>
        <p:txBody>
          <a:bodyPr/>
          <a:lstStyle/>
          <a:p>
            <a:fld id="{254B5E65-296D-440E-9811-9528B653460B}" type="slidenum">
              <a:rPr lang="en-US" smtClean="0"/>
              <a:pPr/>
              <a:t>21</a:t>
            </a:fld>
            <a:endParaRPr lang="en-US"/>
          </a:p>
        </p:txBody>
      </p:sp>
    </p:spTree>
    <p:custDataLst>
      <p:tags r:id="rId1"/>
    </p:custDataLst>
    <p:extLst>
      <p:ext uri="{BB962C8B-B14F-4D97-AF65-F5344CB8AC3E}">
        <p14:creationId xmlns:p14="http://schemas.microsoft.com/office/powerpoint/2010/main" val="28032355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A3D0D5-071A-0E07-4FFB-5382B878EB2C}"/>
              </a:ext>
            </a:extLst>
          </p:cNvPr>
          <p:cNvSpPr>
            <a:spLocks noGrp="1"/>
          </p:cNvSpPr>
          <p:nvPr>
            <p:ph type="title"/>
          </p:nvPr>
        </p:nvSpPr>
        <p:spPr/>
        <p:txBody>
          <a:bodyPr>
            <a:normAutofit fontScale="90000"/>
          </a:bodyPr>
          <a:lstStyle/>
          <a:p>
            <a:r>
              <a:rPr lang="en-US" dirty="0">
                <a:latin typeface="+mj-lt"/>
              </a:rPr>
              <a:t>MassHealth Redetermination and Renewal Process</a:t>
            </a:r>
          </a:p>
        </p:txBody>
      </p:sp>
      <p:sp>
        <p:nvSpPr>
          <p:cNvPr id="2" name="Content Placeholder 1">
            <a:extLst>
              <a:ext uri="{FF2B5EF4-FFF2-40B4-BE49-F238E27FC236}">
                <a16:creationId xmlns:a16="http://schemas.microsoft.com/office/drawing/2014/main" id="{473CA571-5620-8E11-12F9-02719D8941FC}"/>
              </a:ext>
            </a:extLst>
          </p:cNvPr>
          <p:cNvSpPr>
            <a:spLocks noGrp="1"/>
          </p:cNvSpPr>
          <p:nvPr>
            <p:ph idx="13"/>
          </p:nvPr>
        </p:nvSpPr>
        <p:spPr>
          <a:xfrm>
            <a:off x="838200" y="2059119"/>
            <a:ext cx="10689771" cy="3876053"/>
          </a:xfrm>
        </p:spPr>
        <p:txBody>
          <a:bodyPr vert="horz" lIns="91440" tIns="0" rIns="91440" bIns="45720" rtlCol="0" anchor="t">
            <a:noAutofit/>
          </a:bodyPr>
          <a:lstStyle/>
          <a:p>
            <a:pPr marL="0" indent="0">
              <a:lnSpc>
                <a:spcPct val="90000"/>
              </a:lnSpc>
              <a:spcAft>
                <a:spcPts val="600"/>
              </a:spcAft>
              <a:buNone/>
            </a:pPr>
            <a:r>
              <a:rPr lang="en-US" b="1" dirty="0">
                <a:solidFill>
                  <a:schemeClr val="accent1"/>
                </a:solidFill>
              </a:rPr>
              <a:t>MassHealth is federally required to renew members annually. </a:t>
            </a:r>
          </a:p>
          <a:p>
            <a:pPr lvl="1">
              <a:spcBef>
                <a:spcPts val="600"/>
              </a:spcBef>
              <a:spcAft>
                <a:spcPts val="600"/>
              </a:spcAft>
              <a:buFont typeface="Arial" panose="020B0604020202020204" pitchFamily="34" charset="0"/>
              <a:buChar char="•"/>
            </a:pPr>
            <a:r>
              <a:rPr lang="en-US" sz="2200" dirty="0">
                <a:latin typeface="+mn-lt"/>
              </a:rPr>
              <a:t>Automatic and prepopulated renewals may be completed for eligible members</a:t>
            </a:r>
          </a:p>
          <a:p>
            <a:pPr>
              <a:spcBef>
                <a:spcPts val="600"/>
              </a:spcBef>
            </a:pPr>
            <a:r>
              <a:rPr lang="en-US" sz="2200" dirty="0">
                <a:solidFill>
                  <a:schemeClr val="tx1"/>
                </a:solidFill>
                <a:latin typeface="+mn-lt"/>
              </a:rPr>
              <a:t>Before January of 2025, MassHealth renewed members at the household level. </a:t>
            </a:r>
          </a:p>
          <a:p>
            <a:pPr lvl="1">
              <a:spcBef>
                <a:spcPts val="600"/>
              </a:spcBef>
              <a:buFont typeface="Arial" panose="020B0604020202020204" pitchFamily="34" charset="0"/>
              <a:buChar char="•"/>
            </a:pPr>
            <a:r>
              <a:rPr lang="en-US" sz="2200" dirty="0">
                <a:latin typeface="+mn-lt"/>
              </a:rPr>
              <a:t>Clarifying guidance from the Center for Medicare and Medicaid (CMS): Effective January 2025, MassHealth must conduct renewals at the individual level</a:t>
            </a:r>
          </a:p>
          <a:p>
            <a:pPr>
              <a:spcBef>
                <a:spcPts val="600"/>
              </a:spcBef>
              <a:spcAft>
                <a:spcPts val="600"/>
              </a:spcAft>
            </a:pPr>
            <a:r>
              <a:rPr lang="en-US" sz="2200" dirty="0">
                <a:solidFill>
                  <a:schemeClr val="tx1"/>
                </a:solidFill>
                <a:latin typeface="+mn-lt"/>
              </a:rPr>
              <a:t>What does this mean? </a:t>
            </a:r>
          </a:p>
          <a:p>
            <a:pPr lvl="1">
              <a:spcBef>
                <a:spcPts val="600"/>
              </a:spcBef>
              <a:spcAft>
                <a:spcPts val="600"/>
              </a:spcAft>
              <a:buFont typeface="Arial" panose="020B0604020202020204" pitchFamily="34" charset="0"/>
              <a:buChar char="•"/>
            </a:pPr>
            <a:r>
              <a:rPr lang="en-US" sz="2200" dirty="0">
                <a:latin typeface="+mn-lt"/>
              </a:rPr>
              <a:t>This will result in changes to the member renewal experience</a:t>
            </a:r>
          </a:p>
          <a:p>
            <a:pPr lvl="2">
              <a:spcBef>
                <a:spcPts val="600"/>
              </a:spcBef>
              <a:spcAft>
                <a:spcPts val="600"/>
              </a:spcAft>
              <a:buSzPct val="75000"/>
            </a:pPr>
            <a:r>
              <a:rPr lang="en-US" sz="2200" dirty="0">
                <a:latin typeface="+mn-lt"/>
              </a:rPr>
              <a:t>This applies to</a:t>
            </a:r>
            <a:r>
              <a:rPr lang="en-US" sz="2200" b="1" dirty="0">
                <a:latin typeface="+mn-lt"/>
              </a:rPr>
              <a:t> ALL</a:t>
            </a:r>
            <a:r>
              <a:rPr lang="en-US" sz="2200" dirty="0">
                <a:latin typeface="+mn-lt"/>
              </a:rPr>
              <a:t> members</a:t>
            </a:r>
          </a:p>
        </p:txBody>
      </p:sp>
      <p:sp>
        <p:nvSpPr>
          <p:cNvPr id="3" name="Slide Number Placeholder 2">
            <a:extLst>
              <a:ext uri="{FF2B5EF4-FFF2-40B4-BE49-F238E27FC236}">
                <a16:creationId xmlns:a16="http://schemas.microsoft.com/office/drawing/2014/main" id="{C05DF0F8-ED33-638B-31C9-2D76D52B6F72}"/>
              </a:ext>
              <a:ext uri="{C183D7F6-B498-43B3-948B-1728B52AA6E4}">
                <adec:decorative xmlns:adec="http://schemas.microsoft.com/office/drawing/2017/decorative" val="1"/>
              </a:ext>
            </a:extLst>
          </p:cNvPr>
          <p:cNvSpPr>
            <a:spLocks noGrp="1"/>
          </p:cNvSpPr>
          <p:nvPr>
            <p:ph type="sldNum" sz="quarter" idx="12"/>
          </p:nvPr>
        </p:nvSpPr>
        <p:spPr/>
        <p:txBody>
          <a:bodyPr/>
          <a:lstStyle/>
          <a:p>
            <a:pPr>
              <a:defRPr/>
            </a:pPr>
            <a:fld id="{C3302BC5-986D-42D8-BF2F-B9D0692D83AF}" type="slidenum">
              <a:rPr lang="en-US" smtClean="0"/>
              <a:pPr>
                <a:defRPr/>
              </a:pPr>
              <a:t>22</a:t>
            </a:fld>
            <a:endParaRPr lang="en-US"/>
          </a:p>
        </p:txBody>
      </p:sp>
    </p:spTree>
    <p:custDataLst>
      <p:tags r:id="rId1"/>
    </p:custDataLst>
    <p:extLst>
      <p:ext uri="{BB962C8B-B14F-4D97-AF65-F5344CB8AC3E}">
        <p14:creationId xmlns:p14="http://schemas.microsoft.com/office/powerpoint/2010/main" val="14055282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75CE8C-0AFE-736C-6BE4-8050019BB17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6A7B924-4F2B-482C-7137-78A3904A8712}"/>
              </a:ext>
            </a:extLst>
          </p:cNvPr>
          <p:cNvSpPr>
            <a:spLocks noGrp="1"/>
          </p:cNvSpPr>
          <p:nvPr>
            <p:ph type="title"/>
          </p:nvPr>
        </p:nvSpPr>
        <p:spPr/>
        <p:txBody>
          <a:bodyPr>
            <a:normAutofit/>
          </a:bodyPr>
          <a:lstStyle/>
          <a:p>
            <a:r>
              <a:rPr lang="en-US" sz="4000" dirty="0">
                <a:latin typeface="+mj-lt"/>
              </a:rPr>
              <a:t>Renewal and Redetermination Process</a:t>
            </a:r>
          </a:p>
        </p:txBody>
      </p:sp>
      <p:sp>
        <p:nvSpPr>
          <p:cNvPr id="5" name="Rectangle 4">
            <a:extLst>
              <a:ext uri="{FF2B5EF4-FFF2-40B4-BE49-F238E27FC236}">
                <a16:creationId xmlns:a16="http://schemas.microsoft.com/office/drawing/2014/main" id="{4358D72C-11D6-8D0B-5D2F-FEB5EBA06E89}"/>
              </a:ext>
            </a:extLst>
          </p:cNvPr>
          <p:cNvSpPr/>
          <p:nvPr/>
        </p:nvSpPr>
        <p:spPr>
          <a:xfrm>
            <a:off x="1585275" y="1612006"/>
            <a:ext cx="3747427" cy="473234"/>
          </a:xfrm>
          <a:prstGeom prst="rect">
            <a:avLst/>
          </a:prstGeom>
          <a:solidFill>
            <a:schemeClr val="tx2">
              <a:lumMod val="25000"/>
              <a:lumOff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Non – Auto Renewal</a:t>
            </a:r>
          </a:p>
        </p:txBody>
      </p:sp>
      <p:sp>
        <p:nvSpPr>
          <p:cNvPr id="8" name="Rectangle 7">
            <a:extLst>
              <a:ext uri="{FF2B5EF4-FFF2-40B4-BE49-F238E27FC236}">
                <a16:creationId xmlns:a16="http://schemas.microsoft.com/office/drawing/2014/main" id="{E3769D38-3C59-0552-9E20-1FB0E5575849}"/>
              </a:ext>
            </a:extLst>
          </p:cNvPr>
          <p:cNvSpPr/>
          <p:nvPr/>
        </p:nvSpPr>
        <p:spPr>
          <a:xfrm>
            <a:off x="1272620" y="2305878"/>
            <a:ext cx="4738542" cy="4072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t"/>
          <a:lstStyle/>
          <a:p>
            <a:pPr marL="342900" indent="-342900" defTabSz="685800" eaLnBrk="1" fontAlgn="auto" hangingPunct="1">
              <a:spcBef>
                <a:spcPts val="600"/>
              </a:spcBef>
              <a:spcAft>
                <a:spcPts val="600"/>
              </a:spcAft>
              <a:buClr>
                <a:srgbClr val="006F78"/>
              </a:buClr>
              <a:buFont typeface="Arial" panose="020B0604020202020204" pitchFamily="34" charset="0"/>
              <a:buChar char="•"/>
              <a:defRPr/>
            </a:pPr>
            <a:r>
              <a:rPr lang="en-US" sz="2000" b="0" dirty="0">
                <a:solidFill>
                  <a:srgbClr val="000000"/>
                </a:solidFill>
              </a:rPr>
              <a:t>MassHealth needs more information from the member in order to complete the renewal</a:t>
            </a:r>
          </a:p>
          <a:p>
            <a:pPr marL="342900" indent="-342900" defTabSz="685800" eaLnBrk="1" fontAlgn="auto" hangingPunct="1">
              <a:spcBef>
                <a:spcPts val="600"/>
              </a:spcBef>
              <a:spcAft>
                <a:spcPts val="600"/>
              </a:spcAft>
              <a:buClr>
                <a:srgbClr val="006F78"/>
              </a:buClr>
              <a:buFont typeface="Arial" panose="020B0604020202020204" pitchFamily="34" charset="0"/>
              <a:buChar char="•"/>
              <a:defRPr/>
            </a:pPr>
            <a:r>
              <a:rPr lang="en-US" sz="2000" b="0" dirty="0">
                <a:solidFill>
                  <a:srgbClr val="000000"/>
                </a:solidFill>
                <a:cs typeface="Calibri"/>
              </a:rPr>
              <a:t>Members will receive a blue envelope containing renewal instructions</a:t>
            </a:r>
          </a:p>
          <a:p>
            <a:pPr marL="342900" indent="-342900" defTabSz="685800" eaLnBrk="1" fontAlgn="auto" hangingPunct="1">
              <a:spcBef>
                <a:spcPts val="600"/>
              </a:spcBef>
              <a:spcAft>
                <a:spcPts val="600"/>
              </a:spcAft>
              <a:buClr>
                <a:srgbClr val="006F78"/>
              </a:buClr>
              <a:buFont typeface="Arial" panose="020B0604020202020204" pitchFamily="34" charset="0"/>
              <a:buChar char="•"/>
              <a:defRPr/>
            </a:pPr>
            <a:r>
              <a:rPr lang="en-US" sz="2000" b="0" dirty="0">
                <a:solidFill>
                  <a:srgbClr val="000000"/>
                </a:solidFill>
                <a:cs typeface="Calibri"/>
              </a:rPr>
              <a:t>After members respond to the blue envelope, they may receive a Request for Verification (RFI or VC) if MassHealth needs more information from them</a:t>
            </a:r>
          </a:p>
        </p:txBody>
      </p:sp>
      <p:sp>
        <p:nvSpPr>
          <p:cNvPr id="10" name="Rectangle 9">
            <a:extLst>
              <a:ext uri="{FF2B5EF4-FFF2-40B4-BE49-F238E27FC236}">
                <a16:creationId xmlns:a16="http://schemas.microsoft.com/office/drawing/2014/main" id="{BAB98905-EEA1-8C23-C17E-DC18B23D4ED7}"/>
              </a:ext>
            </a:extLst>
          </p:cNvPr>
          <p:cNvSpPr/>
          <p:nvPr/>
        </p:nvSpPr>
        <p:spPr>
          <a:xfrm>
            <a:off x="6500702" y="1638370"/>
            <a:ext cx="3639018" cy="446869"/>
          </a:xfrm>
          <a:prstGeom prst="rect">
            <a:avLst/>
          </a:prstGeom>
          <a:solidFill>
            <a:schemeClr val="tx2">
              <a:lumMod val="25000"/>
              <a:lumOff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Auto renewals</a:t>
            </a:r>
          </a:p>
        </p:txBody>
      </p:sp>
      <p:sp>
        <p:nvSpPr>
          <p:cNvPr id="9" name="Rectangle 8">
            <a:extLst>
              <a:ext uri="{FF2B5EF4-FFF2-40B4-BE49-F238E27FC236}">
                <a16:creationId xmlns:a16="http://schemas.microsoft.com/office/drawing/2014/main" id="{40E75552-6E07-90A7-EBA7-1A8405DF4157}"/>
              </a:ext>
            </a:extLst>
          </p:cNvPr>
          <p:cNvSpPr/>
          <p:nvPr/>
        </p:nvSpPr>
        <p:spPr>
          <a:xfrm>
            <a:off x="6338110" y="2305878"/>
            <a:ext cx="3847910" cy="39643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t"/>
          <a:lstStyle/>
          <a:p>
            <a:pPr marL="342900" indent="-342900" defTabSz="685800" eaLnBrk="1" fontAlgn="auto" hangingPunct="1">
              <a:spcBef>
                <a:spcPts val="600"/>
              </a:spcBef>
              <a:spcAft>
                <a:spcPts val="600"/>
              </a:spcAft>
              <a:buClr>
                <a:srgbClr val="006F78"/>
              </a:buClr>
              <a:buFont typeface="Arial" panose="020B0604020202020204" pitchFamily="34" charset="0"/>
              <a:buChar char="•"/>
              <a:defRPr/>
            </a:pPr>
            <a:r>
              <a:rPr lang="en-US" sz="2000" b="0" dirty="0">
                <a:solidFill>
                  <a:srgbClr val="000000"/>
                </a:solidFill>
              </a:rPr>
              <a:t>MassHealth is able to automatically renew a member based on information that can be verified by state and federal data sources</a:t>
            </a:r>
          </a:p>
          <a:p>
            <a:pPr marL="342900" indent="-342900" defTabSz="685800" eaLnBrk="1" fontAlgn="auto" hangingPunct="1">
              <a:spcBef>
                <a:spcPts val="600"/>
              </a:spcBef>
              <a:spcAft>
                <a:spcPts val="600"/>
              </a:spcAft>
              <a:buClr>
                <a:srgbClr val="006F78"/>
              </a:buClr>
              <a:buFont typeface="Arial" panose="020B0604020202020204" pitchFamily="34" charset="0"/>
              <a:buChar char="•"/>
              <a:defRPr/>
            </a:pPr>
            <a:r>
              <a:rPr lang="en-US" sz="2000" b="0" dirty="0">
                <a:solidFill>
                  <a:schemeClr val="tx1"/>
                </a:solidFill>
              </a:rPr>
              <a:t>Members that can be auto renewed will be sent a </a:t>
            </a:r>
            <a:r>
              <a:rPr lang="en-US" sz="2000" b="0" dirty="0">
                <a:solidFill>
                  <a:srgbClr val="000000"/>
                </a:solidFill>
              </a:rPr>
              <a:t>notice in the mail notifying them of their automatic renewal</a:t>
            </a:r>
          </a:p>
        </p:txBody>
      </p:sp>
      <p:sp>
        <p:nvSpPr>
          <p:cNvPr id="11" name="Oval 10">
            <a:extLst>
              <a:ext uri="{FF2B5EF4-FFF2-40B4-BE49-F238E27FC236}">
                <a16:creationId xmlns:a16="http://schemas.microsoft.com/office/drawing/2014/main" id="{70FD49A2-AB2E-BF4A-818E-BFB756C7E8A4}"/>
              </a:ext>
              <a:ext uri="{C183D7F6-B498-43B3-948B-1728B52AA6E4}">
                <adec:decorative xmlns:adec="http://schemas.microsoft.com/office/drawing/2017/decorative" val="1"/>
              </a:ext>
            </a:extLst>
          </p:cNvPr>
          <p:cNvSpPr/>
          <p:nvPr/>
        </p:nvSpPr>
        <p:spPr>
          <a:xfrm>
            <a:off x="6338111" y="1699926"/>
            <a:ext cx="323119" cy="314170"/>
          </a:xfrm>
          <a:prstGeom prst="ellipse">
            <a:avLst/>
          </a:prstGeom>
          <a:solidFill>
            <a:schemeClr val="tx2">
              <a:lumMod val="25000"/>
              <a:lumOff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ysClr val="windowText" lastClr="000000"/>
                </a:solidFill>
              </a:rPr>
              <a:t>2</a:t>
            </a:r>
          </a:p>
        </p:txBody>
      </p:sp>
      <p:sp>
        <p:nvSpPr>
          <p:cNvPr id="12" name="Oval 11">
            <a:extLst>
              <a:ext uri="{FF2B5EF4-FFF2-40B4-BE49-F238E27FC236}">
                <a16:creationId xmlns:a16="http://schemas.microsoft.com/office/drawing/2014/main" id="{4D50112C-B682-FB35-A7B9-22D466D39917}"/>
              </a:ext>
              <a:ext uri="{C183D7F6-B498-43B3-948B-1728B52AA6E4}">
                <adec:decorative xmlns:adec="http://schemas.microsoft.com/office/drawing/2017/decorative" val="1"/>
              </a:ext>
            </a:extLst>
          </p:cNvPr>
          <p:cNvSpPr/>
          <p:nvPr/>
        </p:nvSpPr>
        <p:spPr>
          <a:xfrm>
            <a:off x="1408926" y="1708955"/>
            <a:ext cx="391886" cy="326785"/>
          </a:xfrm>
          <a:prstGeom prst="ellipse">
            <a:avLst/>
          </a:prstGeom>
          <a:solidFill>
            <a:schemeClr val="tx2">
              <a:lumMod val="25000"/>
              <a:lumOff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ysClr val="windowText" lastClr="000000"/>
                </a:solidFill>
              </a:rPr>
              <a:t>1</a:t>
            </a:r>
          </a:p>
        </p:txBody>
      </p:sp>
      <p:sp>
        <p:nvSpPr>
          <p:cNvPr id="3" name="Slide Number Placeholder 2">
            <a:extLst>
              <a:ext uri="{FF2B5EF4-FFF2-40B4-BE49-F238E27FC236}">
                <a16:creationId xmlns:a16="http://schemas.microsoft.com/office/drawing/2014/main" id="{0E8BBF77-B1D8-C79C-4518-B0268A9EC266}"/>
              </a:ext>
              <a:ext uri="{C183D7F6-B498-43B3-948B-1728B52AA6E4}">
                <adec:decorative xmlns:adec="http://schemas.microsoft.com/office/drawing/2017/decorative" val="1"/>
              </a:ext>
            </a:extLst>
          </p:cNvPr>
          <p:cNvSpPr>
            <a:spLocks noGrp="1"/>
          </p:cNvSpPr>
          <p:nvPr>
            <p:ph type="sldNum" sz="quarter" idx="12"/>
          </p:nvPr>
        </p:nvSpPr>
        <p:spPr/>
        <p:txBody>
          <a:bodyPr/>
          <a:lstStyle/>
          <a:p>
            <a:pPr>
              <a:defRPr/>
            </a:pPr>
            <a:fld id="{C3302BC5-986D-42D8-BF2F-B9D0692D83AF}" type="slidenum">
              <a:rPr lang="en-US" smtClean="0"/>
              <a:pPr>
                <a:defRPr/>
              </a:pPr>
              <a:t>23</a:t>
            </a:fld>
            <a:endParaRPr lang="en-US"/>
          </a:p>
        </p:txBody>
      </p:sp>
    </p:spTree>
    <p:custDataLst>
      <p:tags r:id="rId1"/>
    </p:custDataLst>
    <p:extLst>
      <p:ext uri="{BB962C8B-B14F-4D97-AF65-F5344CB8AC3E}">
        <p14:creationId xmlns:p14="http://schemas.microsoft.com/office/powerpoint/2010/main" val="17915321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BADD4A9-71EF-0AE9-0C5B-9F78B41E4FD7}"/>
              </a:ext>
            </a:extLst>
          </p:cNvPr>
          <p:cNvSpPr>
            <a:spLocks noGrp="1"/>
          </p:cNvSpPr>
          <p:nvPr>
            <p:ph type="title"/>
          </p:nvPr>
        </p:nvSpPr>
        <p:spPr/>
        <p:txBody>
          <a:bodyPr>
            <a:normAutofit/>
          </a:bodyPr>
          <a:lstStyle/>
          <a:p>
            <a:r>
              <a:rPr lang="en-US" sz="4000" b="1" dirty="0">
                <a:latin typeface="+mj-lt"/>
              </a:rPr>
              <a:t>Auto Renewal Criteria</a:t>
            </a:r>
          </a:p>
        </p:txBody>
      </p:sp>
      <p:sp>
        <p:nvSpPr>
          <p:cNvPr id="2" name="Content Placeholder 1">
            <a:extLst>
              <a:ext uri="{FF2B5EF4-FFF2-40B4-BE49-F238E27FC236}">
                <a16:creationId xmlns:a16="http://schemas.microsoft.com/office/drawing/2014/main" id="{D6F60EEC-80A2-3B47-842D-958D15DCCBD8}"/>
              </a:ext>
            </a:extLst>
          </p:cNvPr>
          <p:cNvSpPr>
            <a:spLocks noGrp="1"/>
          </p:cNvSpPr>
          <p:nvPr>
            <p:ph idx="13"/>
          </p:nvPr>
        </p:nvSpPr>
        <p:spPr>
          <a:xfrm>
            <a:off x="838200" y="1523731"/>
            <a:ext cx="10352314" cy="4202893"/>
          </a:xfrm>
        </p:spPr>
        <p:txBody>
          <a:bodyPr vert="horz" lIns="91440" tIns="0" rIns="91440" bIns="45720" rtlCol="0" anchor="t">
            <a:noAutofit/>
          </a:bodyPr>
          <a:lstStyle/>
          <a:p>
            <a:pPr marL="0" indent="0">
              <a:lnSpc>
                <a:spcPct val="90000"/>
              </a:lnSpc>
              <a:spcBef>
                <a:spcPts val="600"/>
              </a:spcBef>
              <a:buNone/>
            </a:pPr>
            <a:r>
              <a:rPr lang="en-US" b="1" dirty="0">
                <a:solidFill>
                  <a:schemeClr val="accent1"/>
                </a:solidFill>
              </a:rPr>
              <a:t>Whenever possible, MassHealth will attempt to automatically process a member’s renewal through multiple avenues.</a:t>
            </a:r>
          </a:p>
          <a:p>
            <a:pPr>
              <a:spcBef>
                <a:spcPts val="600"/>
              </a:spcBef>
              <a:spcAft>
                <a:spcPts val="600"/>
              </a:spcAft>
            </a:pPr>
            <a:endParaRPr lang="en-US" sz="2400" dirty="0">
              <a:latin typeface="+mn-lt"/>
            </a:endParaRPr>
          </a:p>
          <a:p>
            <a:pPr>
              <a:spcBef>
                <a:spcPts val="600"/>
              </a:spcBef>
              <a:spcAft>
                <a:spcPts val="600"/>
              </a:spcAft>
            </a:pPr>
            <a:r>
              <a:rPr lang="en-US" dirty="0"/>
              <a:t>A member is auto renewed if they meet the following criteria: </a:t>
            </a:r>
          </a:p>
          <a:p>
            <a:pPr lvl="1">
              <a:spcBef>
                <a:spcPts val="600"/>
              </a:spcBef>
              <a:buFont typeface="Arial" panose="020B0604020202020204" pitchFamily="34" charset="0"/>
              <a:buChar char="•"/>
            </a:pPr>
            <a:r>
              <a:rPr lang="en-US" dirty="0">
                <a:latin typeface="+mn-lt"/>
              </a:rPr>
              <a:t>All information in their application is considered verified</a:t>
            </a:r>
          </a:p>
          <a:p>
            <a:pPr lvl="1">
              <a:spcBef>
                <a:spcPts val="600"/>
              </a:spcBef>
              <a:buFont typeface="Arial" panose="020B0604020202020204" pitchFamily="34" charset="0"/>
              <a:buChar char="•"/>
            </a:pPr>
            <a:r>
              <a:rPr lang="en-US" dirty="0">
                <a:latin typeface="+mn-lt"/>
              </a:rPr>
              <a:t>The member would receive the same or a more comprehensive MassHealth benefit</a:t>
            </a:r>
          </a:p>
        </p:txBody>
      </p:sp>
      <p:sp>
        <p:nvSpPr>
          <p:cNvPr id="3" name="Slide Number Placeholder 2">
            <a:extLst>
              <a:ext uri="{FF2B5EF4-FFF2-40B4-BE49-F238E27FC236}">
                <a16:creationId xmlns:a16="http://schemas.microsoft.com/office/drawing/2014/main" id="{6BBEDCF9-ECD0-3B56-E07F-71B3B5FC21DD}"/>
              </a:ext>
              <a:ext uri="{C183D7F6-B498-43B3-948B-1728B52AA6E4}">
                <adec:decorative xmlns:adec="http://schemas.microsoft.com/office/drawing/2017/decorative" val="1"/>
              </a:ext>
            </a:extLst>
          </p:cNvPr>
          <p:cNvSpPr>
            <a:spLocks noGrp="1"/>
          </p:cNvSpPr>
          <p:nvPr>
            <p:ph type="sldNum" sz="quarter" idx="12"/>
          </p:nvPr>
        </p:nvSpPr>
        <p:spPr/>
        <p:txBody>
          <a:bodyPr/>
          <a:lstStyle/>
          <a:p>
            <a:pPr>
              <a:defRPr/>
            </a:pPr>
            <a:fld id="{C3302BC5-986D-42D8-BF2F-B9D0692D83AF}" type="slidenum">
              <a:rPr lang="en-US" smtClean="0"/>
              <a:pPr>
                <a:defRPr/>
              </a:pPr>
              <a:t>24</a:t>
            </a:fld>
            <a:endParaRPr lang="en-US"/>
          </a:p>
        </p:txBody>
      </p:sp>
    </p:spTree>
    <p:custDataLst>
      <p:tags r:id="rId1"/>
    </p:custDataLst>
    <p:extLst>
      <p:ext uri="{BB962C8B-B14F-4D97-AF65-F5344CB8AC3E}">
        <p14:creationId xmlns:p14="http://schemas.microsoft.com/office/powerpoint/2010/main" val="1341233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E2CAD-3B4A-B856-C803-60E4692C6A6C}"/>
              </a:ext>
            </a:extLst>
          </p:cNvPr>
          <p:cNvSpPr>
            <a:spLocks noGrp="1"/>
          </p:cNvSpPr>
          <p:nvPr>
            <p:ph type="title"/>
          </p:nvPr>
        </p:nvSpPr>
        <p:spPr>
          <a:xfrm>
            <a:off x="838200" y="604434"/>
            <a:ext cx="10515600" cy="705173"/>
          </a:xfrm>
        </p:spPr>
        <p:txBody>
          <a:bodyPr vert="horz" lIns="91440" tIns="45720" rIns="91440" bIns="45720" rtlCol="0" anchor="t" anchorCtr="0">
            <a:noAutofit/>
          </a:bodyPr>
          <a:lstStyle/>
          <a:p>
            <a:r>
              <a:rPr lang="en-US" sz="4000" dirty="0">
                <a:latin typeface="Franklin Gothic Medium" panose="020B0603020102020204" pitchFamily="34" charset="0"/>
              </a:rPr>
              <a:t>Non-Autorenewal: Renewal Blue Envelope</a:t>
            </a:r>
          </a:p>
        </p:txBody>
      </p:sp>
      <p:pic>
        <p:nvPicPr>
          <p:cNvPr id="6" name="Picture 5" descr="MassHealth blue envelope with the Commonwealth of Massachusetts state seal with bold text &quot;Response Required&quot;.">
            <a:extLst>
              <a:ext uri="{FF2B5EF4-FFF2-40B4-BE49-F238E27FC236}">
                <a16:creationId xmlns:a16="http://schemas.microsoft.com/office/drawing/2014/main" id="{AB79B0FD-BA57-B8CD-AA60-99252D8FE4C2}"/>
              </a:ext>
            </a:extLst>
          </p:cNvPr>
          <p:cNvPicPr>
            <a:picLocks noChangeAspect="1"/>
          </p:cNvPicPr>
          <p:nvPr/>
        </p:nvPicPr>
        <p:blipFill>
          <a:blip r:embed="rId3"/>
          <a:stretch>
            <a:fillRect/>
          </a:stretch>
        </p:blipFill>
        <p:spPr>
          <a:xfrm>
            <a:off x="1411060" y="1382486"/>
            <a:ext cx="3846904" cy="4700628"/>
          </a:xfrm>
          <a:prstGeom prst="rect">
            <a:avLst/>
          </a:prstGeom>
        </p:spPr>
      </p:pic>
      <p:sp>
        <p:nvSpPr>
          <p:cNvPr id="8" name="Content Placeholder 7">
            <a:extLst>
              <a:ext uri="{FF2B5EF4-FFF2-40B4-BE49-F238E27FC236}">
                <a16:creationId xmlns:a16="http://schemas.microsoft.com/office/drawing/2014/main" id="{2BFAF522-E818-09E6-7AC4-E59DE5C4E640}"/>
              </a:ext>
            </a:extLst>
          </p:cNvPr>
          <p:cNvSpPr>
            <a:spLocks noGrp="1"/>
          </p:cNvSpPr>
          <p:nvPr>
            <p:ph idx="13"/>
          </p:nvPr>
        </p:nvSpPr>
        <p:spPr>
          <a:xfrm>
            <a:off x="6410325" y="1577924"/>
            <a:ext cx="3894365" cy="4202893"/>
          </a:xfrm>
        </p:spPr>
        <p:txBody>
          <a:bodyPr/>
          <a:lstStyle/>
          <a:p>
            <a:pPr fontAlgn="auto">
              <a:lnSpc>
                <a:spcPct val="90000"/>
              </a:lnSpc>
              <a:spcBef>
                <a:spcPts val="600"/>
              </a:spcBef>
              <a:spcAft>
                <a:spcPts val="600"/>
              </a:spcAft>
              <a:buClr>
                <a:schemeClr val="accent1"/>
              </a:buClr>
              <a:buSzPct val="100000"/>
              <a:defRPr/>
            </a:pPr>
            <a:r>
              <a:rPr lang="en-US" b="1" dirty="0">
                <a:solidFill>
                  <a:schemeClr val="accent1"/>
                </a:solidFill>
                <a:latin typeface="Franklin Gothic Book" panose="020B0503020102020204" pitchFamily="34" charset="0"/>
              </a:rPr>
              <a:t>Content of the blue envelope:</a:t>
            </a:r>
          </a:p>
          <a:p>
            <a:pPr marL="671195" lvl="1" indent="-213995">
              <a:spcBef>
                <a:spcPts val="600"/>
              </a:spcBef>
              <a:spcAft>
                <a:spcPts val="600"/>
              </a:spcAft>
              <a:buFont typeface="Arial" panose="020B0604020202020204" pitchFamily="34" charset="0"/>
              <a:buChar char="•"/>
              <a:defRPr/>
            </a:pPr>
            <a:r>
              <a:rPr lang="en-US" b="0" dirty="0">
                <a:solidFill>
                  <a:srgbClr val="000000"/>
                </a:solidFill>
                <a:cs typeface="Calibri"/>
              </a:rPr>
              <a:t>Renewal form </a:t>
            </a:r>
          </a:p>
          <a:p>
            <a:pPr marL="671195" lvl="1" indent="-213995" defTabSz="685800" fontAlgn="auto">
              <a:spcBef>
                <a:spcPts val="600"/>
              </a:spcBef>
              <a:spcAft>
                <a:spcPts val="600"/>
              </a:spcAft>
              <a:buFont typeface="Arial" panose="020B0604020202020204" pitchFamily="34" charset="0"/>
              <a:buChar char="•"/>
              <a:defRPr/>
            </a:pPr>
            <a:r>
              <a:rPr lang="en-US" b="0" dirty="0">
                <a:solidFill>
                  <a:srgbClr val="000000"/>
                </a:solidFill>
                <a:cs typeface="Calibri"/>
              </a:rPr>
              <a:t>Cover letter</a:t>
            </a:r>
          </a:p>
          <a:p>
            <a:pPr marL="671195" lvl="1" indent="-213995" defTabSz="685800" fontAlgn="auto">
              <a:spcBef>
                <a:spcPts val="600"/>
              </a:spcBef>
              <a:spcAft>
                <a:spcPts val="600"/>
              </a:spcAft>
              <a:buFont typeface="Arial" panose="020B0604020202020204" pitchFamily="34" charset="0"/>
              <a:buChar char="•"/>
              <a:defRPr/>
            </a:pPr>
            <a:r>
              <a:rPr lang="en-US" b="0" dirty="0">
                <a:solidFill>
                  <a:srgbClr val="000000"/>
                </a:solidFill>
                <a:cs typeface="Calibri"/>
              </a:rPr>
              <a:t>Babel sheet (translation information)</a:t>
            </a:r>
          </a:p>
          <a:p>
            <a:pPr marL="671195" lvl="1" indent="-213995" defTabSz="685800" fontAlgn="auto">
              <a:spcBef>
                <a:spcPts val="600"/>
              </a:spcBef>
              <a:spcAft>
                <a:spcPts val="600"/>
              </a:spcAft>
              <a:buFont typeface="Arial" panose="020B0604020202020204" pitchFamily="34" charset="0"/>
              <a:buChar char="•"/>
              <a:defRPr/>
            </a:pPr>
            <a:r>
              <a:rPr lang="en-US" b="0" dirty="0">
                <a:solidFill>
                  <a:srgbClr val="000000"/>
                </a:solidFill>
                <a:cs typeface="Calibri"/>
              </a:rPr>
              <a:t>Declination form</a:t>
            </a:r>
          </a:p>
          <a:p>
            <a:pPr marL="671195" lvl="1" indent="-213995" defTabSz="685800" fontAlgn="auto">
              <a:spcBef>
                <a:spcPts val="600"/>
              </a:spcBef>
              <a:spcAft>
                <a:spcPts val="600"/>
              </a:spcAft>
              <a:buFont typeface="Arial" panose="020B0604020202020204" pitchFamily="34" charset="0"/>
              <a:buChar char="•"/>
              <a:defRPr/>
            </a:pPr>
            <a:r>
              <a:rPr lang="en-US" b="0" dirty="0">
                <a:solidFill>
                  <a:srgbClr val="000000"/>
                </a:solidFill>
                <a:cs typeface="Calibri"/>
              </a:rPr>
              <a:t>Voter registration</a:t>
            </a:r>
          </a:p>
          <a:p>
            <a:endParaRPr lang="en-US" dirty="0"/>
          </a:p>
        </p:txBody>
      </p:sp>
      <p:sp>
        <p:nvSpPr>
          <p:cNvPr id="4" name="Slide Number Placeholder 3">
            <a:extLst>
              <a:ext uri="{FF2B5EF4-FFF2-40B4-BE49-F238E27FC236}">
                <a16:creationId xmlns:a16="http://schemas.microsoft.com/office/drawing/2014/main" id="{E77A878C-B93C-4E42-8E68-A46B07D1309F}"/>
              </a:ext>
              <a:ext uri="{C183D7F6-B498-43B3-948B-1728B52AA6E4}">
                <adec:decorative xmlns:adec="http://schemas.microsoft.com/office/drawing/2017/decorative" val="1"/>
              </a:ext>
            </a:extLst>
          </p:cNvPr>
          <p:cNvSpPr>
            <a:spLocks noGrp="1"/>
          </p:cNvSpPr>
          <p:nvPr>
            <p:ph type="sldNum" sz="quarter" idx="12"/>
          </p:nvPr>
        </p:nvSpPr>
        <p:spPr>
          <a:xfrm>
            <a:off x="8610600" y="6356350"/>
            <a:ext cx="2743200" cy="365125"/>
          </a:xfrm>
        </p:spPr>
        <p:txBody>
          <a:bodyPr/>
          <a:lstStyle/>
          <a:p>
            <a:fld id="{D7C3FE04-E715-46F6-B07D-5A234E157AC3}" type="slidenum">
              <a:rPr lang="en-US" altLang="en-US" smtClean="0"/>
              <a:pPr/>
              <a:t>25</a:t>
            </a:fld>
            <a:endParaRPr lang="en-US" altLang="en-US"/>
          </a:p>
        </p:txBody>
      </p:sp>
    </p:spTree>
    <p:custDataLst>
      <p:tags r:id="rId1"/>
    </p:custDataLst>
    <p:extLst>
      <p:ext uri="{BB962C8B-B14F-4D97-AF65-F5344CB8AC3E}">
        <p14:creationId xmlns:p14="http://schemas.microsoft.com/office/powerpoint/2010/main" val="22559953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25D91-1BBE-F6E2-6836-598C850483ED}"/>
              </a:ext>
            </a:extLst>
          </p:cNvPr>
          <p:cNvSpPr>
            <a:spLocks noGrp="1"/>
          </p:cNvSpPr>
          <p:nvPr>
            <p:ph type="title"/>
          </p:nvPr>
        </p:nvSpPr>
        <p:spPr>
          <a:xfrm>
            <a:off x="907093" y="160194"/>
            <a:ext cx="10515600" cy="705173"/>
          </a:xfrm>
        </p:spPr>
        <p:txBody>
          <a:bodyPr>
            <a:normAutofit/>
          </a:bodyPr>
          <a:lstStyle/>
          <a:p>
            <a:r>
              <a:rPr lang="en-US" sz="4000" dirty="0">
                <a:latin typeface="+mj-lt"/>
              </a:rPr>
              <a:t>Sample Mixed Household Renewal Notice</a:t>
            </a:r>
          </a:p>
        </p:txBody>
      </p:sp>
      <p:pic>
        <p:nvPicPr>
          <p:cNvPr id="28" name="Picture 27" descr="Renewal notice with MassHealth and Health Connector logos. Subject: Important Notice about Your Health Coverage.">
            <a:extLst>
              <a:ext uri="{FF2B5EF4-FFF2-40B4-BE49-F238E27FC236}">
                <a16:creationId xmlns:a16="http://schemas.microsoft.com/office/drawing/2014/main" id="{C8669DF6-DB9A-A9AC-CA92-F150BDE33F23}"/>
              </a:ext>
            </a:extLst>
          </p:cNvPr>
          <p:cNvPicPr>
            <a:picLocks noChangeAspect="1"/>
          </p:cNvPicPr>
          <p:nvPr/>
        </p:nvPicPr>
        <p:blipFill>
          <a:blip r:embed="rId3"/>
          <a:stretch>
            <a:fillRect/>
          </a:stretch>
        </p:blipFill>
        <p:spPr>
          <a:xfrm>
            <a:off x="705618" y="865367"/>
            <a:ext cx="3995867" cy="5352431"/>
          </a:xfrm>
          <a:prstGeom prst="rect">
            <a:avLst/>
          </a:prstGeom>
        </p:spPr>
      </p:pic>
      <p:pic>
        <p:nvPicPr>
          <p:cNvPr id="30" name="Picture 29" descr="Screenshot highlighting where it shows the names(s) of people who must renew and the deadline.">
            <a:extLst>
              <a:ext uri="{FF2B5EF4-FFF2-40B4-BE49-F238E27FC236}">
                <a16:creationId xmlns:a16="http://schemas.microsoft.com/office/drawing/2014/main" id="{159C24BB-58EF-8D23-0A39-C4FE87AB57F4}"/>
              </a:ext>
            </a:extLst>
          </p:cNvPr>
          <p:cNvPicPr>
            <a:picLocks noChangeAspect="1"/>
          </p:cNvPicPr>
          <p:nvPr/>
        </p:nvPicPr>
        <p:blipFill>
          <a:blip r:embed="rId4"/>
          <a:stretch>
            <a:fillRect/>
          </a:stretch>
        </p:blipFill>
        <p:spPr>
          <a:xfrm>
            <a:off x="5690681" y="782701"/>
            <a:ext cx="4552545" cy="6148669"/>
          </a:xfrm>
          <a:prstGeom prst="rect">
            <a:avLst/>
          </a:prstGeom>
        </p:spPr>
      </p:pic>
      <p:sp>
        <p:nvSpPr>
          <p:cNvPr id="4" name="Slide Number Placeholder 3">
            <a:extLst>
              <a:ext uri="{FF2B5EF4-FFF2-40B4-BE49-F238E27FC236}">
                <a16:creationId xmlns:a16="http://schemas.microsoft.com/office/drawing/2014/main" id="{1479DAC9-EED0-502A-256C-162C7252ED77}"/>
              </a:ext>
              <a:ext uri="{C183D7F6-B498-43B3-948B-1728B52AA6E4}">
                <adec:decorative xmlns:adec="http://schemas.microsoft.com/office/drawing/2017/decorative" val="1"/>
              </a:ext>
            </a:extLst>
          </p:cNvPr>
          <p:cNvSpPr>
            <a:spLocks noGrp="1"/>
          </p:cNvSpPr>
          <p:nvPr>
            <p:ph type="sldNum" sz="quarter" idx="12"/>
          </p:nvPr>
        </p:nvSpPr>
        <p:spPr/>
        <p:txBody>
          <a:bodyPr/>
          <a:lstStyle/>
          <a:p>
            <a:fld id="{D0F3292A-440C-FC4D-A38E-E9E6D4317AF8}" type="slidenum">
              <a:rPr lang="en-US" smtClean="0"/>
              <a:pPr/>
              <a:t>26</a:t>
            </a:fld>
            <a:endParaRPr lang="en-US" dirty="0"/>
          </a:p>
        </p:txBody>
      </p:sp>
    </p:spTree>
    <p:custDataLst>
      <p:tags r:id="rId1"/>
    </p:custDataLst>
    <p:extLst>
      <p:ext uri="{BB962C8B-B14F-4D97-AF65-F5344CB8AC3E}">
        <p14:creationId xmlns:p14="http://schemas.microsoft.com/office/powerpoint/2010/main" val="29822036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D2D1A-DCCF-6B96-7925-442DFC8C733D}"/>
              </a:ext>
            </a:extLst>
          </p:cNvPr>
          <p:cNvSpPr>
            <a:spLocks noGrp="1"/>
          </p:cNvSpPr>
          <p:nvPr>
            <p:ph type="title"/>
          </p:nvPr>
        </p:nvSpPr>
        <p:spPr>
          <a:xfrm>
            <a:off x="957197" y="175030"/>
            <a:ext cx="8362167" cy="705173"/>
          </a:xfrm>
        </p:spPr>
        <p:txBody>
          <a:bodyPr>
            <a:normAutofit/>
          </a:bodyPr>
          <a:lstStyle/>
          <a:p>
            <a:r>
              <a:rPr lang="en-US" sz="4000" dirty="0">
                <a:latin typeface="+mj-lt"/>
              </a:rPr>
              <a:t>Sample MassHealth Renewal Notice</a:t>
            </a:r>
          </a:p>
        </p:txBody>
      </p:sp>
      <p:pic>
        <p:nvPicPr>
          <p:cNvPr id="25" name="Picture 24" descr="Renewal notice with the MassHealth logo and Subject: Important Notice about Your Health Coverage">
            <a:extLst>
              <a:ext uri="{FF2B5EF4-FFF2-40B4-BE49-F238E27FC236}">
                <a16:creationId xmlns:a16="http://schemas.microsoft.com/office/drawing/2014/main" id="{3121DCFE-674B-E521-BA9D-A064F9987EFB}"/>
              </a:ext>
            </a:extLst>
          </p:cNvPr>
          <p:cNvPicPr>
            <a:picLocks noChangeAspect="1"/>
          </p:cNvPicPr>
          <p:nvPr/>
        </p:nvPicPr>
        <p:blipFill>
          <a:blip r:embed="rId3"/>
          <a:stretch>
            <a:fillRect/>
          </a:stretch>
        </p:blipFill>
        <p:spPr>
          <a:xfrm>
            <a:off x="446369" y="784102"/>
            <a:ext cx="4105711" cy="5444531"/>
          </a:xfrm>
          <a:prstGeom prst="rect">
            <a:avLst/>
          </a:prstGeom>
        </p:spPr>
      </p:pic>
      <p:pic>
        <p:nvPicPr>
          <p:cNvPr id="27" name="Picture 26" descr="Screenshot highlighting where it shows the names(s) of people who must renew and the deadline.">
            <a:extLst>
              <a:ext uri="{FF2B5EF4-FFF2-40B4-BE49-F238E27FC236}">
                <a16:creationId xmlns:a16="http://schemas.microsoft.com/office/drawing/2014/main" id="{29983AD2-DA45-1F79-BED8-2E6F802C100B}"/>
              </a:ext>
            </a:extLst>
          </p:cNvPr>
          <p:cNvPicPr>
            <a:picLocks noChangeAspect="1"/>
          </p:cNvPicPr>
          <p:nvPr/>
        </p:nvPicPr>
        <p:blipFill>
          <a:blip r:embed="rId4"/>
          <a:stretch>
            <a:fillRect/>
          </a:stretch>
        </p:blipFill>
        <p:spPr>
          <a:xfrm>
            <a:off x="6096000" y="784102"/>
            <a:ext cx="4266077" cy="6073898"/>
          </a:xfrm>
          <a:prstGeom prst="rect">
            <a:avLst/>
          </a:prstGeom>
        </p:spPr>
      </p:pic>
      <p:sp>
        <p:nvSpPr>
          <p:cNvPr id="4" name="Slide Number Placeholder 3">
            <a:extLst>
              <a:ext uri="{FF2B5EF4-FFF2-40B4-BE49-F238E27FC236}">
                <a16:creationId xmlns:a16="http://schemas.microsoft.com/office/drawing/2014/main" id="{01B09BA3-921A-603F-A462-43B5FD6D03C9}"/>
              </a:ext>
              <a:ext uri="{C183D7F6-B498-43B3-948B-1728B52AA6E4}">
                <adec:decorative xmlns:adec="http://schemas.microsoft.com/office/drawing/2017/decorative" val="1"/>
              </a:ext>
            </a:extLst>
          </p:cNvPr>
          <p:cNvSpPr>
            <a:spLocks noGrp="1"/>
          </p:cNvSpPr>
          <p:nvPr>
            <p:ph type="sldNum" sz="quarter" idx="12"/>
          </p:nvPr>
        </p:nvSpPr>
        <p:spPr/>
        <p:txBody>
          <a:bodyPr/>
          <a:lstStyle/>
          <a:p>
            <a:fld id="{D0F3292A-440C-FC4D-A38E-E9E6D4317AF8}" type="slidenum">
              <a:rPr lang="en-US" smtClean="0"/>
              <a:pPr/>
              <a:t>27</a:t>
            </a:fld>
            <a:endParaRPr lang="en-US"/>
          </a:p>
        </p:txBody>
      </p:sp>
    </p:spTree>
    <p:custDataLst>
      <p:tags r:id="rId1"/>
    </p:custDataLst>
    <p:extLst>
      <p:ext uri="{BB962C8B-B14F-4D97-AF65-F5344CB8AC3E}">
        <p14:creationId xmlns:p14="http://schemas.microsoft.com/office/powerpoint/2010/main" val="2323310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4659BA-B5FE-D6E0-1A9C-B4796C8BB7E7}"/>
              </a:ext>
            </a:extLst>
          </p:cNvPr>
          <p:cNvSpPr>
            <a:spLocks noGrp="1"/>
          </p:cNvSpPr>
          <p:nvPr>
            <p:ph type="title"/>
          </p:nvPr>
        </p:nvSpPr>
        <p:spPr/>
        <p:txBody>
          <a:bodyPr>
            <a:normAutofit/>
          </a:bodyPr>
          <a:lstStyle/>
          <a:p>
            <a:r>
              <a:rPr lang="en-US" sz="4000" dirty="0">
                <a:latin typeface="+mj-lt"/>
              </a:rPr>
              <a:t>Renewing via MAhealthconnector.org </a:t>
            </a:r>
          </a:p>
        </p:txBody>
      </p:sp>
      <p:sp>
        <p:nvSpPr>
          <p:cNvPr id="2" name="Content Placeholder 1">
            <a:extLst>
              <a:ext uri="{FF2B5EF4-FFF2-40B4-BE49-F238E27FC236}">
                <a16:creationId xmlns:a16="http://schemas.microsoft.com/office/drawing/2014/main" id="{D77E8FAF-3ECB-E1C1-3463-35871A95854E}"/>
              </a:ext>
            </a:extLst>
          </p:cNvPr>
          <p:cNvSpPr>
            <a:spLocks noGrp="1"/>
          </p:cNvSpPr>
          <p:nvPr>
            <p:ph idx="13"/>
          </p:nvPr>
        </p:nvSpPr>
        <p:spPr>
          <a:xfrm>
            <a:off x="838200" y="1523731"/>
            <a:ext cx="9684725" cy="4202893"/>
          </a:xfrm>
        </p:spPr>
        <p:txBody>
          <a:bodyPr vert="horz" lIns="91440" tIns="0" rIns="91440" bIns="45720" rtlCol="0" anchor="t">
            <a:noAutofit/>
          </a:bodyPr>
          <a:lstStyle/>
          <a:p>
            <a:pPr marL="457200" lvl="1" indent="-457200">
              <a:spcBef>
                <a:spcPts val="600"/>
              </a:spcBef>
              <a:spcAft>
                <a:spcPts val="600"/>
              </a:spcAft>
              <a:buFont typeface="Arial" panose="020B0604020202020204" pitchFamily="34" charset="0"/>
              <a:buChar char="•"/>
            </a:pPr>
            <a:r>
              <a:rPr lang="en-US" dirty="0">
                <a:latin typeface="+mn-lt"/>
                <a:cs typeface="Arial"/>
              </a:rPr>
              <a:t>The online application at </a:t>
            </a:r>
            <a:r>
              <a:rPr lang="en-US" dirty="0">
                <a:latin typeface="+mn-lt"/>
                <a:cs typeface="Arial"/>
                <a:hlinkClick r:id="rId3"/>
              </a:rPr>
              <a:t>MAhealthconnector.org </a:t>
            </a:r>
            <a:r>
              <a:rPr lang="en-US" dirty="0">
                <a:latin typeface="+mn-lt"/>
                <a:cs typeface="Arial"/>
              </a:rPr>
              <a:t>will renew for each member of a household instead of for the combined household</a:t>
            </a:r>
            <a:endParaRPr lang="en-US" dirty="0"/>
          </a:p>
          <a:p>
            <a:pPr marL="457200" lvl="2" indent="-457200">
              <a:spcBef>
                <a:spcPts val="600"/>
              </a:spcBef>
              <a:spcAft>
                <a:spcPts val="600"/>
              </a:spcAft>
              <a:buFont typeface="Arial" panose="020B0604020202020204" pitchFamily="34" charset="0"/>
              <a:buChar char="•"/>
            </a:pPr>
            <a:r>
              <a:rPr lang="en-US" dirty="0">
                <a:latin typeface="+mn-lt"/>
                <a:cs typeface="Arial"/>
              </a:rPr>
              <a:t>Individual members may have different renewal dates</a:t>
            </a:r>
          </a:p>
          <a:p>
            <a:pPr marL="457200" lvl="2" indent="-457200">
              <a:spcBef>
                <a:spcPts val="600"/>
              </a:spcBef>
              <a:spcAft>
                <a:spcPts val="600"/>
              </a:spcAft>
              <a:buFont typeface="Arial" panose="020B0604020202020204" pitchFamily="34" charset="0"/>
              <a:buChar char="•"/>
            </a:pPr>
            <a:r>
              <a:rPr lang="en-US" dirty="0">
                <a:latin typeface="+mn-lt"/>
                <a:cs typeface="Arial"/>
              </a:rPr>
              <a:t>Notices, banners and messages on pages showing renewal information will specify which household member(s) are in a renewal period (Also see slide 39)</a:t>
            </a:r>
          </a:p>
        </p:txBody>
      </p:sp>
      <p:sp>
        <p:nvSpPr>
          <p:cNvPr id="3" name="Slide Number Placeholder 2">
            <a:extLst>
              <a:ext uri="{FF2B5EF4-FFF2-40B4-BE49-F238E27FC236}">
                <a16:creationId xmlns:a16="http://schemas.microsoft.com/office/drawing/2014/main" id="{3EB90BC0-7E97-A5AF-EF4F-86502B0275B4}"/>
              </a:ext>
              <a:ext uri="{C183D7F6-B498-43B3-948B-1728B52AA6E4}">
                <adec:decorative xmlns:adec="http://schemas.microsoft.com/office/drawing/2017/decorative" val="1"/>
              </a:ext>
            </a:extLst>
          </p:cNvPr>
          <p:cNvSpPr>
            <a:spLocks noGrp="1"/>
          </p:cNvSpPr>
          <p:nvPr>
            <p:ph type="sldNum" sz="quarter" idx="12"/>
          </p:nvPr>
        </p:nvSpPr>
        <p:spPr/>
        <p:txBody>
          <a:bodyPr/>
          <a:lstStyle/>
          <a:p>
            <a:pPr>
              <a:defRPr/>
            </a:pPr>
            <a:fld id="{C3302BC5-986D-42D8-BF2F-B9D0692D83AF}" type="slidenum">
              <a:rPr lang="en-US" smtClean="0"/>
              <a:pPr>
                <a:defRPr/>
              </a:pPr>
              <a:t>28</a:t>
            </a:fld>
            <a:endParaRPr lang="en-US"/>
          </a:p>
        </p:txBody>
      </p:sp>
    </p:spTree>
    <p:custDataLst>
      <p:tags r:id="rId1"/>
    </p:custDataLst>
    <p:extLst>
      <p:ext uri="{BB962C8B-B14F-4D97-AF65-F5344CB8AC3E}">
        <p14:creationId xmlns:p14="http://schemas.microsoft.com/office/powerpoint/2010/main" val="1575010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6CA829B-F0A2-1484-0B15-E6EEDEC1AEF5}"/>
              </a:ext>
            </a:extLst>
          </p:cNvPr>
          <p:cNvSpPr>
            <a:spLocks noGrp="1"/>
          </p:cNvSpPr>
          <p:nvPr>
            <p:ph type="title"/>
          </p:nvPr>
        </p:nvSpPr>
        <p:spPr>
          <a:xfrm>
            <a:off x="831850" y="1327902"/>
            <a:ext cx="6463472" cy="1847377"/>
          </a:xfrm>
        </p:spPr>
        <p:txBody>
          <a:bodyPr>
            <a:noAutofit/>
          </a:bodyPr>
          <a:lstStyle/>
          <a:p>
            <a:r>
              <a:rPr lang="en-US" b="1" dirty="0">
                <a:latin typeface="Franklin Gothic Medium"/>
              </a:rPr>
              <a:t>MassHealth</a:t>
            </a:r>
            <a:br>
              <a:rPr lang="en-US" b="1" dirty="0">
                <a:latin typeface="Franklin Gothic Medium"/>
              </a:rPr>
            </a:br>
            <a:r>
              <a:rPr lang="en-US" b="1" dirty="0">
                <a:latin typeface="Franklin Gothic Medium"/>
              </a:rPr>
              <a:t>Renewals Scenario</a:t>
            </a:r>
            <a:endParaRPr lang="en-US" b="1" dirty="0"/>
          </a:p>
        </p:txBody>
      </p:sp>
      <p:pic>
        <p:nvPicPr>
          <p:cNvPr id="4" name="Picture 3" descr="MassHealth logo.">
            <a:extLst>
              <a:ext uri="{FF2B5EF4-FFF2-40B4-BE49-F238E27FC236}">
                <a16:creationId xmlns:a16="http://schemas.microsoft.com/office/drawing/2014/main" id="{DC8C9D19-BC2B-4973-7C5F-674D46EC9260}"/>
              </a:ext>
            </a:extLst>
          </p:cNvPr>
          <p:cNvPicPr>
            <a:picLocks noChangeAspect="1"/>
          </p:cNvPicPr>
          <p:nvPr/>
        </p:nvPicPr>
        <p:blipFill>
          <a:blip r:embed="rId3"/>
          <a:stretch>
            <a:fillRect/>
          </a:stretch>
        </p:blipFill>
        <p:spPr>
          <a:xfrm>
            <a:off x="534107" y="5395910"/>
            <a:ext cx="2744213" cy="1462090"/>
          </a:xfrm>
          <a:prstGeom prst="rect">
            <a:avLst/>
          </a:prstGeom>
        </p:spPr>
      </p:pic>
      <p:sp>
        <p:nvSpPr>
          <p:cNvPr id="3" name="Slide Number Placeholder 2">
            <a:extLst>
              <a:ext uri="{FF2B5EF4-FFF2-40B4-BE49-F238E27FC236}">
                <a16:creationId xmlns:a16="http://schemas.microsoft.com/office/drawing/2014/main" id="{87DBC69F-AD3B-E3F2-ED0E-A8E10DD1E7DE}"/>
              </a:ext>
              <a:ext uri="{C183D7F6-B498-43B3-948B-1728B52AA6E4}">
                <adec:decorative xmlns:adec="http://schemas.microsoft.com/office/drawing/2017/decorative" val="1"/>
              </a:ext>
            </a:extLst>
          </p:cNvPr>
          <p:cNvSpPr>
            <a:spLocks noGrp="1"/>
          </p:cNvSpPr>
          <p:nvPr>
            <p:ph type="sldNum" sz="quarter" idx="4294967295"/>
          </p:nvPr>
        </p:nvSpPr>
        <p:spPr>
          <a:xfrm>
            <a:off x="9448800" y="6356350"/>
            <a:ext cx="2743200" cy="365125"/>
          </a:xfrm>
        </p:spPr>
        <p:txBody>
          <a:bodyPr/>
          <a:lstStyle/>
          <a:p>
            <a:pPr>
              <a:defRPr/>
            </a:pPr>
            <a:fld id="{C3302BC5-986D-42D8-BF2F-B9D0692D83AF}" type="slidenum">
              <a:rPr lang="en-US" smtClean="0"/>
              <a:pPr>
                <a:defRPr/>
              </a:pPr>
              <a:t>29</a:t>
            </a:fld>
            <a:endParaRPr lang="en-US"/>
          </a:p>
        </p:txBody>
      </p:sp>
    </p:spTree>
    <p:custDataLst>
      <p:tags r:id="rId1"/>
    </p:custDataLst>
    <p:extLst>
      <p:ext uri="{BB962C8B-B14F-4D97-AF65-F5344CB8AC3E}">
        <p14:creationId xmlns:p14="http://schemas.microsoft.com/office/powerpoint/2010/main" val="31625230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27BAB3-FBC0-7834-580F-3C023937B4C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7B2C252-7A91-94FC-149F-C0625972E82A}"/>
              </a:ext>
            </a:extLst>
          </p:cNvPr>
          <p:cNvSpPr>
            <a:spLocks noGrp="1"/>
          </p:cNvSpPr>
          <p:nvPr>
            <p:ph type="title"/>
          </p:nvPr>
        </p:nvSpPr>
        <p:spPr/>
        <p:txBody>
          <a:bodyPr>
            <a:normAutofit/>
          </a:bodyPr>
          <a:lstStyle/>
          <a:p>
            <a:r>
              <a:rPr lang="en-US" sz="4000" b="1" dirty="0">
                <a:latin typeface="+mj-lt"/>
              </a:rPr>
              <a:t>Agenda</a:t>
            </a:r>
          </a:p>
        </p:txBody>
      </p:sp>
      <p:sp>
        <p:nvSpPr>
          <p:cNvPr id="5" name="Content Placeholder 6">
            <a:extLst>
              <a:ext uri="{FF2B5EF4-FFF2-40B4-BE49-F238E27FC236}">
                <a16:creationId xmlns:a16="http://schemas.microsoft.com/office/drawing/2014/main" id="{E27C2983-D148-04DD-EE00-465DE8359712}"/>
              </a:ext>
            </a:extLst>
          </p:cNvPr>
          <p:cNvSpPr>
            <a:spLocks noGrp="1"/>
          </p:cNvSpPr>
          <p:nvPr/>
        </p:nvSpPr>
        <p:spPr>
          <a:xfrm>
            <a:off x="838199" y="1526906"/>
            <a:ext cx="10858996" cy="4380280"/>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spcAft>
                <a:spcPts val="600"/>
              </a:spcAft>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600"/>
              </a:spcAft>
              <a:buClr>
                <a:schemeClr val="accent1"/>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600"/>
              </a:spcAft>
              <a:buClr>
                <a:schemeClr val="accent1"/>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600"/>
              </a:spcAft>
              <a:buClr>
                <a:schemeClr val="accent1"/>
              </a:buClr>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b="1" dirty="0">
                <a:solidFill>
                  <a:schemeClr val="accent1"/>
                </a:solidFill>
                <a:latin typeface="Franklin Gothic Book" panose="020B0503020102020204" pitchFamily="34" charset="0"/>
              </a:rPr>
              <a:t>Health Connector</a:t>
            </a:r>
          </a:p>
          <a:p>
            <a:r>
              <a:rPr lang="en-US" dirty="0"/>
              <a:t>Health Connector Special Enrollment Period (SEP) Review</a:t>
            </a:r>
          </a:p>
          <a:p>
            <a:r>
              <a:rPr lang="en-US" dirty="0"/>
              <a:t>End of Year Tax Filing Reminders</a:t>
            </a:r>
          </a:p>
          <a:p>
            <a:pPr marL="0" indent="0">
              <a:buNone/>
            </a:pPr>
            <a:r>
              <a:rPr lang="en-US" sz="2800" b="1" dirty="0">
                <a:solidFill>
                  <a:schemeClr val="accent1"/>
                </a:solidFill>
                <a:latin typeface="Franklin Gothic Book" panose="020B0503020102020204" pitchFamily="34" charset="0"/>
              </a:rPr>
              <a:t>MassHealth </a:t>
            </a:r>
          </a:p>
          <a:p>
            <a:r>
              <a:rPr lang="en-US" dirty="0"/>
              <a:t>MassHealth Member Renewal Updates</a:t>
            </a:r>
          </a:p>
          <a:p>
            <a:pPr marL="0" indent="0">
              <a:buNone/>
            </a:pPr>
            <a:r>
              <a:rPr lang="en-US" b="1" dirty="0">
                <a:solidFill>
                  <a:schemeClr val="accent1"/>
                </a:solidFill>
                <a:latin typeface="Franklin Gothic Book" panose="020B0503020102020204" pitchFamily="34" charset="0"/>
              </a:rPr>
              <a:t>System Updates</a:t>
            </a:r>
          </a:p>
          <a:p>
            <a:r>
              <a:rPr lang="en-US" dirty="0"/>
              <a:t>New changes to the Online Application at </a:t>
            </a:r>
            <a:r>
              <a:rPr lang="en-US" dirty="0">
                <a:hlinkClick r:id="rId4"/>
              </a:rPr>
              <a:t>MAhealthconnector.org</a:t>
            </a:r>
            <a:endParaRPr lang="en-US" sz="2800" b="1" dirty="0">
              <a:solidFill>
                <a:schemeClr val="accent1"/>
              </a:solidFill>
            </a:endParaRPr>
          </a:p>
          <a:p>
            <a:pPr marL="0" indent="0">
              <a:buNone/>
            </a:pPr>
            <a:endParaRPr lang="en-US" dirty="0">
              <a:latin typeface="Franklin Gothic Book" panose="020B0503020102020204" pitchFamily="34" charset="0"/>
            </a:endParaRPr>
          </a:p>
        </p:txBody>
      </p:sp>
      <p:sp>
        <p:nvSpPr>
          <p:cNvPr id="2" name="Slide Number Placeholder 1">
            <a:extLst>
              <a:ext uri="{FF2B5EF4-FFF2-40B4-BE49-F238E27FC236}">
                <a16:creationId xmlns:a16="http://schemas.microsoft.com/office/drawing/2014/main" id="{F04B3109-7287-1C78-0375-1514120C5F32}"/>
              </a:ext>
              <a:ext uri="{C183D7F6-B498-43B3-948B-1728B52AA6E4}">
                <adec:decorative xmlns:adec="http://schemas.microsoft.com/office/drawing/2017/decorative" val="1"/>
              </a:ext>
            </a:extLst>
          </p:cNvPr>
          <p:cNvSpPr>
            <a:spLocks noGrp="1"/>
          </p:cNvSpPr>
          <p:nvPr>
            <p:ph type="sldNum" sz="quarter" idx="12"/>
          </p:nvPr>
        </p:nvSpPr>
        <p:spPr/>
        <p:txBody>
          <a:bodyPr/>
          <a:lstStyle/>
          <a:p>
            <a:fld id="{D0F3292A-440C-FC4D-A38E-E9E6D4317AF8}" type="slidenum">
              <a:rPr lang="en-US" smtClean="0"/>
              <a:pPr/>
              <a:t>3</a:t>
            </a:fld>
            <a:endParaRPr lang="en-US"/>
          </a:p>
        </p:txBody>
      </p:sp>
    </p:spTree>
    <p:custDataLst>
      <p:tags r:id="rId1"/>
    </p:custDataLst>
    <p:extLst>
      <p:ext uri="{BB962C8B-B14F-4D97-AF65-F5344CB8AC3E}">
        <p14:creationId xmlns:p14="http://schemas.microsoft.com/office/powerpoint/2010/main" val="17692950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FC8D5B9-428F-BF9A-37CD-7A99D16380EB}"/>
              </a:ext>
            </a:extLst>
          </p:cNvPr>
          <p:cNvSpPr>
            <a:spLocks noGrp="1"/>
          </p:cNvSpPr>
          <p:nvPr>
            <p:ph type="title"/>
          </p:nvPr>
        </p:nvSpPr>
        <p:spPr/>
        <p:txBody>
          <a:bodyPr>
            <a:normAutofit/>
          </a:bodyPr>
          <a:lstStyle/>
          <a:p>
            <a:r>
              <a:rPr lang="en-US" sz="4000" dirty="0">
                <a:latin typeface="+mj-lt"/>
              </a:rPr>
              <a:t>Scenario: MassHealth Members</a:t>
            </a:r>
          </a:p>
        </p:txBody>
      </p:sp>
      <p:sp>
        <p:nvSpPr>
          <p:cNvPr id="2" name="Rectangle: Rounded Corners 1">
            <a:extLst>
              <a:ext uri="{FF2B5EF4-FFF2-40B4-BE49-F238E27FC236}">
                <a16:creationId xmlns:a16="http://schemas.microsoft.com/office/drawing/2014/main" id="{A0452AF4-D9DA-2121-B6D9-8BED7B06153F}"/>
              </a:ext>
            </a:extLst>
          </p:cNvPr>
          <p:cNvSpPr/>
          <p:nvPr/>
        </p:nvSpPr>
        <p:spPr>
          <a:xfrm>
            <a:off x="925285" y="1413164"/>
            <a:ext cx="5029200" cy="50292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Joanna</a:t>
            </a:r>
          </a:p>
        </p:txBody>
      </p:sp>
      <p:sp>
        <p:nvSpPr>
          <p:cNvPr id="3" name="Rectangle: Rounded Corners 2">
            <a:extLst>
              <a:ext uri="{FF2B5EF4-FFF2-40B4-BE49-F238E27FC236}">
                <a16:creationId xmlns:a16="http://schemas.microsoft.com/office/drawing/2014/main" id="{760D5C70-C8F2-4EED-EFF2-F9F81880CEDB}"/>
              </a:ext>
            </a:extLst>
          </p:cNvPr>
          <p:cNvSpPr/>
          <p:nvPr/>
        </p:nvSpPr>
        <p:spPr>
          <a:xfrm>
            <a:off x="6182572" y="1413164"/>
            <a:ext cx="5029200" cy="50292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t>Mark</a:t>
            </a:r>
          </a:p>
        </p:txBody>
      </p:sp>
      <p:sp>
        <p:nvSpPr>
          <p:cNvPr id="6" name="Content Placeholder 5">
            <a:extLst>
              <a:ext uri="{FF2B5EF4-FFF2-40B4-BE49-F238E27FC236}">
                <a16:creationId xmlns:a16="http://schemas.microsoft.com/office/drawing/2014/main" id="{23501DF9-08B1-ECC6-666A-2AC514424FEB}"/>
              </a:ext>
            </a:extLst>
          </p:cNvPr>
          <p:cNvSpPr>
            <a:spLocks noGrp="1"/>
          </p:cNvSpPr>
          <p:nvPr>
            <p:ph idx="13"/>
          </p:nvPr>
        </p:nvSpPr>
        <p:spPr>
          <a:xfrm>
            <a:off x="892627" y="2068286"/>
            <a:ext cx="10461171" cy="4180115"/>
          </a:xfrm>
        </p:spPr>
        <p:txBody>
          <a:bodyPr/>
          <a:lstStyle/>
          <a:p>
            <a:pPr marL="0" indent="0">
              <a:spcBef>
                <a:spcPts val="600"/>
              </a:spcBef>
              <a:spcAft>
                <a:spcPts val="600"/>
              </a:spcAft>
              <a:buNone/>
            </a:pPr>
            <a:r>
              <a:rPr lang="en-US" dirty="0"/>
              <a:t>Joanna (age 29) and Mark (age 30), are married and file their taxes jointly. Mark is the head of household. Joanna is pregnant and both submitted their application in March of 2024. They are both under the MassHealth income threshold. </a:t>
            </a:r>
          </a:p>
          <a:p>
            <a:pPr lvl="1">
              <a:spcBef>
                <a:spcPts val="600"/>
              </a:spcBef>
              <a:spcAft>
                <a:spcPts val="600"/>
              </a:spcAft>
              <a:buFont typeface="Arial" panose="020B0604020202020204" pitchFamily="34" charset="0"/>
              <a:buChar char="•"/>
            </a:pPr>
            <a:r>
              <a:rPr lang="en-US" dirty="0">
                <a:latin typeface="+mn-lt"/>
              </a:rPr>
              <a:t>Program determination: </a:t>
            </a:r>
          </a:p>
          <a:p>
            <a:pPr lvl="4">
              <a:spcBef>
                <a:spcPts val="600"/>
              </a:spcBef>
              <a:buSzPct val="75000"/>
              <a:buFont typeface="Courier New" panose="02070309020205020404" pitchFamily="49" charset="0"/>
              <a:buChar char="o"/>
            </a:pPr>
            <a:r>
              <a:rPr lang="en-US" dirty="0">
                <a:latin typeface="+mn-lt"/>
              </a:rPr>
              <a:t>Joanna is determined eligible for Standard and continuous eligibility</a:t>
            </a:r>
          </a:p>
          <a:p>
            <a:pPr lvl="4">
              <a:spcBef>
                <a:spcPts val="600"/>
              </a:spcBef>
              <a:buSzPct val="75000"/>
              <a:buFont typeface="Courier New" panose="02070309020205020404" pitchFamily="49" charset="0"/>
              <a:buChar char="o"/>
            </a:pPr>
            <a:r>
              <a:rPr lang="en-US" dirty="0">
                <a:latin typeface="+mn-lt"/>
              </a:rPr>
              <a:t>Mark is eligible for </a:t>
            </a:r>
            <a:r>
              <a:rPr lang="en-US" dirty="0" err="1">
                <a:latin typeface="+mn-lt"/>
              </a:rPr>
              <a:t>CarePlus</a:t>
            </a:r>
            <a:r>
              <a:rPr lang="en-US" dirty="0">
                <a:latin typeface="+mn-lt"/>
              </a:rPr>
              <a:t>   </a:t>
            </a:r>
          </a:p>
          <a:p>
            <a:pPr>
              <a:spcBef>
                <a:spcPts val="600"/>
              </a:spcBef>
            </a:pPr>
            <a:endParaRPr lang="en-US" sz="1600" dirty="0">
              <a:latin typeface="+mn-lt"/>
            </a:endParaRPr>
          </a:p>
          <a:p>
            <a:pPr>
              <a:spcBef>
                <a:spcPts val="600"/>
              </a:spcBef>
              <a:spcAft>
                <a:spcPts val="600"/>
              </a:spcAft>
            </a:pPr>
            <a:endParaRPr lang="en-US" sz="1800" dirty="0">
              <a:latin typeface="+mn-lt"/>
            </a:endParaRPr>
          </a:p>
          <a:p>
            <a:pPr marL="0" indent="0">
              <a:spcBef>
                <a:spcPts val="600"/>
              </a:spcBef>
              <a:spcAft>
                <a:spcPts val="600"/>
              </a:spcAft>
              <a:buNone/>
            </a:pPr>
            <a:endParaRPr lang="en-US" sz="1800" kern="0" dirty="0">
              <a:solidFill>
                <a:srgbClr val="000000"/>
              </a:solidFill>
              <a:latin typeface="+mn-lt"/>
              <a:cs typeface="Arial"/>
            </a:endParaRPr>
          </a:p>
          <a:p>
            <a:pPr>
              <a:spcBef>
                <a:spcPts val="600"/>
              </a:spcBef>
              <a:spcAft>
                <a:spcPts val="600"/>
              </a:spcAft>
            </a:pPr>
            <a:endParaRPr lang="en-US" sz="1800" dirty="0">
              <a:latin typeface="+mn-lt"/>
            </a:endParaRPr>
          </a:p>
        </p:txBody>
      </p:sp>
      <p:sp>
        <p:nvSpPr>
          <p:cNvPr id="4" name="Slide Number Placeholder 3">
            <a:extLst>
              <a:ext uri="{FF2B5EF4-FFF2-40B4-BE49-F238E27FC236}">
                <a16:creationId xmlns:a16="http://schemas.microsoft.com/office/drawing/2014/main" id="{A4ABA072-24B3-BEF0-41A8-361EF8F4D42F}"/>
              </a:ext>
              <a:ext uri="{C183D7F6-B498-43B3-948B-1728B52AA6E4}">
                <adec:decorative xmlns:adec="http://schemas.microsoft.com/office/drawing/2017/decorative" val="1"/>
              </a:ext>
            </a:extLst>
          </p:cNvPr>
          <p:cNvSpPr>
            <a:spLocks noGrp="1"/>
          </p:cNvSpPr>
          <p:nvPr>
            <p:ph type="sldNum" sz="quarter" idx="12"/>
          </p:nvPr>
        </p:nvSpPr>
        <p:spPr/>
        <p:txBody>
          <a:bodyPr/>
          <a:lstStyle/>
          <a:p>
            <a:pPr>
              <a:defRPr/>
            </a:pPr>
            <a:fld id="{23C09D53-7AEC-4C3D-B4B0-764829EA3DA3}" type="slidenum">
              <a:rPr lang="en-US" smtClean="0"/>
              <a:pPr>
                <a:defRPr/>
              </a:pPr>
              <a:t>30</a:t>
            </a:fld>
            <a:endParaRPr lang="en-US"/>
          </a:p>
        </p:txBody>
      </p:sp>
    </p:spTree>
    <p:custDataLst>
      <p:tags r:id="rId1"/>
    </p:custDataLst>
    <p:extLst>
      <p:ext uri="{BB962C8B-B14F-4D97-AF65-F5344CB8AC3E}">
        <p14:creationId xmlns:p14="http://schemas.microsoft.com/office/powerpoint/2010/main" val="17328969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737A56-6B8C-3BAA-98D4-C6B6727F562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036EA70-59F0-DBF0-1934-0EBFC359B856}"/>
              </a:ext>
            </a:extLst>
          </p:cNvPr>
          <p:cNvSpPr>
            <a:spLocks noGrp="1"/>
          </p:cNvSpPr>
          <p:nvPr>
            <p:ph type="title"/>
          </p:nvPr>
        </p:nvSpPr>
        <p:spPr/>
        <p:txBody>
          <a:bodyPr>
            <a:normAutofit/>
          </a:bodyPr>
          <a:lstStyle/>
          <a:p>
            <a:r>
              <a:rPr lang="en-US" sz="4000" dirty="0">
                <a:latin typeface="+mj-lt"/>
              </a:rPr>
              <a:t>Scenario: MassHealth Member Renewals</a:t>
            </a:r>
          </a:p>
        </p:txBody>
      </p:sp>
      <p:sp>
        <p:nvSpPr>
          <p:cNvPr id="7" name="Rectangle: Rounded Corners 6">
            <a:extLst>
              <a:ext uri="{FF2B5EF4-FFF2-40B4-BE49-F238E27FC236}">
                <a16:creationId xmlns:a16="http://schemas.microsoft.com/office/drawing/2014/main" id="{C949209A-061B-68B8-D93D-86BF983101BA}"/>
              </a:ext>
            </a:extLst>
          </p:cNvPr>
          <p:cNvSpPr/>
          <p:nvPr/>
        </p:nvSpPr>
        <p:spPr>
          <a:xfrm>
            <a:off x="925285" y="1413164"/>
            <a:ext cx="5029200" cy="50292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Joanna</a:t>
            </a:r>
          </a:p>
        </p:txBody>
      </p:sp>
      <p:sp>
        <p:nvSpPr>
          <p:cNvPr id="8" name="Rectangle: Rounded Corners 7">
            <a:extLst>
              <a:ext uri="{FF2B5EF4-FFF2-40B4-BE49-F238E27FC236}">
                <a16:creationId xmlns:a16="http://schemas.microsoft.com/office/drawing/2014/main" id="{5270234C-8EC8-B08A-4E7D-BF14D893BFE8}"/>
              </a:ext>
            </a:extLst>
          </p:cNvPr>
          <p:cNvSpPr/>
          <p:nvPr/>
        </p:nvSpPr>
        <p:spPr>
          <a:xfrm>
            <a:off x="6182572" y="1413164"/>
            <a:ext cx="5029200" cy="50292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t>Mark</a:t>
            </a:r>
          </a:p>
        </p:txBody>
      </p:sp>
      <p:sp>
        <p:nvSpPr>
          <p:cNvPr id="6" name="Content Placeholder 5">
            <a:extLst>
              <a:ext uri="{FF2B5EF4-FFF2-40B4-BE49-F238E27FC236}">
                <a16:creationId xmlns:a16="http://schemas.microsoft.com/office/drawing/2014/main" id="{138CB5D2-40B1-4108-60C2-1DC057876A10}"/>
              </a:ext>
            </a:extLst>
          </p:cNvPr>
          <p:cNvSpPr>
            <a:spLocks noGrp="1"/>
          </p:cNvSpPr>
          <p:nvPr>
            <p:ph idx="13"/>
          </p:nvPr>
        </p:nvSpPr>
        <p:spPr>
          <a:xfrm>
            <a:off x="838200" y="2019641"/>
            <a:ext cx="10363200" cy="4019652"/>
          </a:xfrm>
        </p:spPr>
        <p:txBody>
          <a:bodyPr vert="horz" lIns="91440" tIns="0" rIns="91440" bIns="45720" rtlCol="0" anchor="t">
            <a:noAutofit/>
          </a:bodyPr>
          <a:lstStyle/>
          <a:p>
            <a:pPr>
              <a:spcBef>
                <a:spcPts val="600"/>
              </a:spcBef>
            </a:pPr>
            <a:r>
              <a:rPr lang="en-US" dirty="0"/>
              <a:t>One year later: March 2025, Joanne and Mark are up for renewal</a:t>
            </a:r>
          </a:p>
          <a:p>
            <a:pPr>
              <a:spcBef>
                <a:spcPts val="600"/>
              </a:spcBef>
              <a:spcAft>
                <a:spcPts val="600"/>
              </a:spcAft>
            </a:pPr>
            <a:r>
              <a:rPr lang="en-US" sz="2400" b="1" kern="0" dirty="0">
                <a:solidFill>
                  <a:srgbClr val="000000"/>
                </a:solidFill>
                <a:latin typeface="+mn-lt"/>
                <a:cs typeface="Arial"/>
              </a:rPr>
              <a:t>Qualified member: </a:t>
            </a:r>
            <a:r>
              <a:rPr lang="en-US" sz="2400" b="0" kern="0" dirty="0">
                <a:solidFill>
                  <a:srgbClr val="000000"/>
                </a:solidFill>
                <a:latin typeface="+mn-lt"/>
                <a:cs typeface="Arial"/>
              </a:rPr>
              <a:t>Individual members selected for MassHealth’s renewal process</a:t>
            </a:r>
          </a:p>
          <a:p>
            <a:pPr lvl="1">
              <a:spcBef>
                <a:spcPts val="600"/>
              </a:spcBef>
              <a:spcAft>
                <a:spcPts val="600"/>
              </a:spcAft>
              <a:buFont typeface="Arial" panose="020B0604020202020204" pitchFamily="34" charset="0"/>
              <a:buChar char="•"/>
            </a:pPr>
            <a:r>
              <a:rPr lang="en-US" sz="2400" kern="0" dirty="0">
                <a:solidFill>
                  <a:srgbClr val="000000"/>
                </a:solidFill>
                <a:latin typeface="+mn-lt"/>
                <a:cs typeface="Arial"/>
              </a:rPr>
              <a:t>Joanna and Mark are </a:t>
            </a:r>
            <a:r>
              <a:rPr lang="en-US" sz="2400" b="1" kern="0" dirty="0">
                <a:solidFill>
                  <a:srgbClr val="000000"/>
                </a:solidFill>
                <a:latin typeface="+mn-lt"/>
                <a:cs typeface="Arial"/>
              </a:rPr>
              <a:t>qualified members </a:t>
            </a:r>
            <a:r>
              <a:rPr lang="en-US" sz="2400" kern="0" dirty="0">
                <a:solidFill>
                  <a:srgbClr val="000000"/>
                </a:solidFill>
                <a:latin typeface="+mn-lt"/>
                <a:cs typeface="Arial"/>
              </a:rPr>
              <a:t>as they both are selected for renewal</a:t>
            </a:r>
          </a:p>
          <a:p>
            <a:pPr lvl="1">
              <a:spcBef>
                <a:spcPts val="600"/>
              </a:spcBef>
              <a:spcAft>
                <a:spcPts val="600"/>
              </a:spcAft>
              <a:buFont typeface="Arial" panose="020B0604020202020204" pitchFamily="34" charset="0"/>
              <a:buChar char="•"/>
            </a:pPr>
            <a:r>
              <a:rPr lang="en-US" sz="2400" kern="0" dirty="0">
                <a:solidFill>
                  <a:srgbClr val="000000"/>
                </a:solidFill>
                <a:latin typeface="+mn-lt"/>
                <a:cs typeface="Arial"/>
              </a:rPr>
              <a:t>MassHealth pings state and federal data sources to verify information</a:t>
            </a:r>
          </a:p>
          <a:p>
            <a:pPr lvl="2">
              <a:spcBef>
                <a:spcPts val="600"/>
              </a:spcBef>
              <a:spcAft>
                <a:spcPts val="600"/>
              </a:spcAft>
              <a:buSzPct val="75000"/>
            </a:pPr>
            <a:r>
              <a:rPr lang="en-US" sz="2400" b="1" kern="0" dirty="0">
                <a:solidFill>
                  <a:srgbClr val="000000"/>
                </a:solidFill>
                <a:latin typeface="+mn-lt"/>
                <a:cs typeface="Arial"/>
              </a:rPr>
              <a:t>Results:</a:t>
            </a:r>
          </a:p>
          <a:p>
            <a:pPr lvl="3">
              <a:spcBef>
                <a:spcPts val="600"/>
              </a:spcBef>
              <a:spcAft>
                <a:spcPts val="600"/>
              </a:spcAft>
              <a:buSzPct val="75000"/>
            </a:pPr>
            <a:r>
              <a:rPr lang="en-US" sz="2400" kern="0" dirty="0">
                <a:solidFill>
                  <a:srgbClr val="000000"/>
                </a:solidFill>
                <a:latin typeface="+mn-lt"/>
                <a:cs typeface="Arial"/>
              </a:rPr>
              <a:t>Household income for Joanna and Mark is at 175% FPL</a:t>
            </a:r>
          </a:p>
          <a:p>
            <a:pPr lvl="1">
              <a:spcBef>
                <a:spcPts val="600"/>
              </a:spcBef>
              <a:spcAft>
                <a:spcPts val="600"/>
              </a:spcAft>
            </a:pPr>
            <a:endParaRPr lang="en-US" sz="2000" kern="0" dirty="0">
              <a:solidFill>
                <a:srgbClr val="000000"/>
              </a:solidFill>
              <a:latin typeface="+mn-lt"/>
              <a:cs typeface="Arial"/>
            </a:endParaRPr>
          </a:p>
          <a:p>
            <a:pPr marL="0" indent="0">
              <a:spcBef>
                <a:spcPts val="600"/>
              </a:spcBef>
              <a:spcAft>
                <a:spcPts val="600"/>
              </a:spcAft>
              <a:buNone/>
            </a:pPr>
            <a:endParaRPr lang="en-US" sz="1800" kern="0" dirty="0">
              <a:solidFill>
                <a:srgbClr val="000000"/>
              </a:solidFill>
              <a:latin typeface="+mn-lt"/>
              <a:cs typeface="Arial"/>
            </a:endParaRPr>
          </a:p>
          <a:p>
            <a:pPr>
              <a:spcBef>
                <a:spcPts val="600"/>
              </a:spcBef>
              <a:spcAft>
                <a:spcPts val="600"/>
              </a:spcAft>
            </a:pPr>
            <a:endParaRPr lang="en-US" sz="1800" dirty="0">
              <a:latin typeface="+mn-lt"/>
            </a:endParaRPr>
          </a:p>
        </p:txBody>
      </p:sp>
      <p:sp>
        <p:nvSpPr>
          <p:cNvPr id="4" name="Slide Number Placeholder 3">
            <a:extLst>
              <a:ext uri="{FF2B5EF4-FFF2-40B4-BE49-F238E27FC236}">
                <a16:creationId xmlns:a16="http://schemas.microsoft.com/office/drawing/2014/main" id="{6D4818F5-9DAE-9E78-5661-82970F2A301C}"/>
              </a:ext>
              <a:ext uri="{C183D7F6-B498-43B3-948B-1728B52AA6E4}">
                <adec:decorative xmlns:adec="http://schemas.microsoft.com/office/drawing/2017/decorative" val="1"/>
              </a:ext>
            </a:extLst>
          </p:cNvPr>
          <p:cNvSpPr>
            <a:spLocks noGrp="1"/>
          </p:cNvSpPr>
          <p:nvPr>
            <p:ph type="sldNum" sz="quarter" idx="12"/>
          </p:nvPr>
        </p:nvSpPr>
        <p:spPr/>
        <p:txBody>
          <a:bodyPr/>
          <a:lstStyle/>
          <a:p>
            <a:pPr>
              <a:defRPr/>
            </a:pPr>
            <a:fld id="{23C09D53-7AEC-4C3D-B4B0-764829EA3DA3}" type="slidenum">
              <a:rPr lang="en-US" smtClean="0"/>
              <a:pPr>
                <a:defRPr/>
              </a:pPr>
              <a:t>31</a:t>
            </a:fld>
            <a:endParaRPr lang="en-US"/>
          </a:p>
        </p:txBody>
      </p:sp>
    </p:spTree>
    <p:custDataLst>
      <p:tags r:id="rId1"/>
    </p:custDataLst>
    <p:extLst>
      <p:ext uri="{BB962C8B-B14F-4D97-AF65-F5344CB8AC3E}">
        <p14:creationId xmlns:p14="http://schemas.microsoft.com/office/powerpoint/2010/main" val="37482785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B4DB5-DC6A-67F5-AEF6-9A2A3F530278}"/>
              </a:ext>
            </a:extLst>
          </p:cNvPr>
          <p:cNvSpPr>
            <a:spLocks noGrp="1"/>
          </p:cNvSpPr>
          <p:nvPr>
            <p:ph type="title"/>
          </p:nvPr>
        </p:nvSpPr>
        <p:spPr/>
        <p:txBody>
          <a:bodyPr>
            <a:normAutofit/>
          </a:bodyPr>
          <a:lstStyle/>
          <a:p>
            <a:r>
              <a:rPr lang="en-US" sz="4000" dirty="0">
                <a:latin typeface="+mj-lt"/>
              </a:rPr>
              <a:t>Scenario #1</a:t>
            </a:r>
          </a:p>
        </p:txBody>
      </p:sp>
      <p:sp>
        <p:nvSpPr>
          <p:cNvPr id="14" name="Rectangle: Rounded Corners 13">
            <a:extLst>
              <a:ext uri="{FF2B5EF4-FFF2-40B4-BE49-F238E27FC236}">
                <a16:creationId xmlns:a16="http://schemas.microsoft.com/office/drawing/2014/main" id="{795796EB-68C4-A693-D421-57220D9D5DB7}"/>
              </a:ext>
            </a:extLst>
          </p:cNvPr>
          <p:cNvSpPr/>
          <p:nvPr/>
        </p:nvSpPr>
        <p:spPr>
          <a:xfrm>
            <a:off x="925285" y="1413164"/>
            <a:ext cx="5029200" cy="50292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Joanna</a:t>
            </a:r>
          </a:p>
        </p:txBody>
      </p:sp>
      <p:sp>
        <p:nvSpPr>
          <p:cNvPr id="17" name="TextBox 16">
            <a:extLst>
              <a:ext uri="{FF2B5EF4-FFF2-40B4-BE49-F238E27FC236}">
                <a16:creationId xmlns:a16="http://schemas.microsoft.com/office/drawing/2014/main" id="{D232AA41-92A2-B936-F905-162762282DC6}"/>
              </a:ext>
            </a:extLst>
          </p:cNvPr>
          <p:cNvSpPr txBox="1"/>
          <p:nvPr/>
        </p:nvSpPr>
        <p:spPr>
          <a:xfrm>
            <a:off x="838199" y="2019166"/>
            <a:ext cx="7772401" cy="2523768"/>
          </a:xfrm>
          <a:prstGeom prst="rect">
            <a:avLst/>
          </a:prstGeom>
          <a:noFill/>
        </p:spPr>
        <p:txBody>
          <a:bodyPr wrap="square">
            <a:spAutoFit/>
          </a:bodyPr>
          <a:lstStyle/>
          <a:p>
            <a:pPr>
              <a:spcBef>
                <a:spcPts val="600"/>
              </a:spcBef>
              <a:spcAft>
                <a:spcPts val="600"/>
              </a:spcAft>
              <a:buClr>
                <a:schemeClr val="accent1"/>
              </a:buClr>
              <a:buSzPct val="100000"/>
            </a:pPr>
            <a:r>
              <a:rPr lang="en-US" sz="2800" b="1" dirty="0">
                <a:solidFill>
                  <a:schemeClr val="accent1"/>
                </a:solidFill>
                <a:latin typeface="Franklin Gothic Book" panose="020B0503020102020204" pitchFamily="34" charset="0"/>
              </a:rPr>
              <a:t>Joanna was auto-renewed: </a:t>
            </a:r>
          </a:p>
          <a:p>
            <a:pPr marL="800100" lvl="1" indent="-342900">
              <a:spcBef>
                <a:spcPts val="600"/>
              </a:spcBef>
              <a:spcAft>
                <a:spcPts val="600"/>
              </a:spcAft>
              <a:buClr>
                <a:srgbClr val="006F78"/>
              </a:buClr>
              <a:buFont typeface="Arial" panose="020B0604020202020204" pitchFamily="34" charset="0"/>
              <a:buChar char="•"/>
            </a:pPr>
            <a:r>
              <a:rPr lang="en-US" sz="2400" dirty="0"/>
              <a:t>S</a:t>
            </a:r>
            <a:r>
              <a:rPr lang="en-US" sz="2400" dirty="0">
                <a:latin typeface="+mn-lt"/>
              </a:rPr>
              <a:t>he is pregnant</a:t>
            </a:r>
          </a:p>
          <a:p>
            <a:pPr marL="800100" lvl="1" indent="-342900">
              <a:spcBef>
                <a:spcPts val="600"/>
              </a:spcBef>
              <a:spcAft>
                <a:spcPts val="600"/>
              </a:spcAft>
              <a:buClr>
                <a:srgbClr val="006F78"/>
              </a:buClr>
              <a:buFont typeface="Arial" panose="020B0604020202020204" pitchFamily="34" charset="0"/>
              <a:buChar char="•"/>
            </a:pPr>
            <a:r>
              <a:rPr lang="en-US" sz="2400" dirty="0"/>
              <a:t>I</a:t>
            </a:r>
            <a:r>
              <a:rPr lang="en-US" sz="2400" dirty="0">
                <a:latin typeface="+mn-lt"/>
              </a:rPr>
              <a:t>ncome threshold is under 200% FPL</a:t>
            </a:r>
          </a:p>
          <a:p>
            <a:pPr marL="800100" lvl="1" indent="-342900">
              <a:spcBef>
                <a:spcPts val="600"/>
              </a:spcBef>
              <a:spcAft>
                <a:spcPts val="600"/>
              </a:spcAft>
              <a:buClr>
                <a:srgbClr val="006F78"/>
              </a:buClr>
              <a:buFont typeface="Arial" panose="020B0604020202020204" pitchFamily="34" charset="0"/>
              <a:buChar char="•"/>
            </a:pPr>
            <a:r>
              <a:rPr lang="en-US" sz="2400" dirty="0"/>
              <a:t>C</a:t>
            </a:r>
            <a:r>
              <a:rPr lang="en-US" sz="2400" dirty="0">
                <a:latin typeface="+mn-lt"/>
              </a:rPr>
              <a:t>ontinues to be eligible for MassHealth Standard</a:t>
            </a:r>
            <a:r>
              <a:rPr lang="en-US" sz="2800" dirty="0">
                <a:latin typeface="+mn-lt"/>
              </a:rPr>
              <a:t>	</a:t>
            </a:r>
            <a:r>
              <a:rPr lang="en-US" sz="1800" dirty="0">
                <a:latin typeface="+mn-lt"/>
              </a:rPr>
              <a:t>	</a:t>
            </a:r>
          </a:p>
        </p:txBody>
      </p:sp>
      <p:sp>
        <p:nvSpPr>
          <p:cNvPr id="13" name="Rectangle: Rounded Corners 12">
            <a:extLst>
              <a:ext uri="{FF2B5EF4-FFF2-40B4-BE49-F238E27FC236}">
                <a16:creationId xmlns:a16="http://schemas.microsoft.com/office/drawing/2014/main" id="{F85CE557-D4D1-2592-A7D2-DF7B434DEC5F}"/>
              </a:ext>
            </a:extLst>
          </p:cNvPr>
          <p:cNvSpPr/>
          <p:nvPr/>
        </p:nvSpPr>
        <p:spPr>
          <a:xfrm>
            <a:off x="6095486" y="4327490"/>
            <a:ext cx="5029200" cy="50292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t>Mark</a:t>
            </a:r>
          </a:p>
        </p:txBody>
      </p:sp>
      <p:sp>
        <p:nvSpPr>
          <p:cNvPr id="9" name="Content Placeholder 2">
            <a:extLst>
              <a:ext uri="{FF2B5EF4-FFF2-40B4-BE49-F238E27FC236}">
                <a16:creationId xmlns:a16="http://schemas.microsoft.com/office/drawing/2014/main" id="{1CB34D41-DD13-75F1-F556-EEA83FEDE848}"/>
              </a:ext>
            </a:extLst>
          </p:cNvPr>
          <p:cNvSpPr txBox="1">
            <a:spLocks/>
          </p:cNvSpPr>
          <p:nvPr/>
        </p:nvSpPr>
        <p:spPr bwMode="auto">
          <a:xfrm>
            <a:off x="5995278" y="4913939"/>
            <a:ext cx="6104573" cy="1227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accent5">
                  <a:lumMod val="75000"/>
                </a:schemeClr>
              </a:buClr>
              <a:buFont typeface="Arial"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Clr>
                <a:schemeClr val="accent5">
                  <a:lumMod val="75000"/>
                </a:schemeClr>
              </a:buClr>
              <a:buFont typeface="Arial"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rtl="0" eaLnBrk="1" fontAlgn="base" hangingPunct="1">
              <a:spcBef>
                <a:spcPct val="20000"/>
              </a:spcBef>
              <a:spcAft>
                <a:spcPct val="0"/>
              </a:spcAft>
              <a:buClr>
                <a:schemeClr val="accent5">
                  <a:lumMod val="75000"/>
                </a:schemeClr>
              </a:buClr>
              <a:buFont typeface="Arial"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rtl="0" eaLnBrk="1" fontAlgn="base" hangingPunct="1">
              <a:spcBef>
                <a:spcPct val="20000"/>
              </a:spcBef>
              <a:spcAft>
                <a:spcPct val="0"/>
              </a:spcAft>
              <a:buClr>
                <a:schemeClr val="accent5">
                  <a:lumMod val="75000"/>
                </a:schemeClr>
              </a:buClr>
              <a:buFont typeface="Arial"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rtl="0" eaLnBrk="1" fontAlgn="base" hangingPunct="1">
              <a:spcBef>
                <a:spcPct val="20000"/>
              </a:spcBef>
              <a:spcAft>
                <a:spcPct val="0"/>
              </a:spcAft>
              <a:buClr>
                <a:schemeClr val="accent5">
                  <a:lumMod val="75000"/>
                </a:schemeClr>
              </a:buClr>
              <a:buFont typeface="Arial"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600"/>
              </a:spcBef>
              <a:spcAft>
                <a:spcPts val="600"/>
              </a:spcAft>
              <a:buClr>
                <a:schemeClr val="accent1"/>
              </a:buClr>
              <a:buSzPct val="100000"/>
              <a:buNone/>
            </a:pPr>
            <a:r>
              <a:rPr lang="en-US" sz="2800" b="1" dirty="0">
                <a:solidFill>
                  <a:schemeClr val="accent1"/>
                </a:solidFill>
                <a:latin typeface="Franklin Gothic Book" panose="020B0503020102020204" pitchFamily="34" charset="0"/>
                <a:cs typeface="+mn-cs"/>
              </a:rPr>
              <a:t>Mark was not auto-renewed </a:t>
            </a:r>
          </a:p>
          <a:p>
            <a:pPr lvl="1">
              <a:spcBef>
                <a:spcPts val="600"/>
              </a:spcBef>
              <a:spcAft>
                <a:spcPts val="600"/>
              </a:spcAft>
              <a:buClr>
                <a:srgbClr val="006F78"/>
              </a:buClr>
              <a:buFont typeface="Arial" panose="020B0604020202020204" pitchFamily="34" charset="0"/>
              <a:buChar char="•"/>
            </a:pPr>
            <a:r>
              <a:rPr lang="en-US" sz="2400" dirty="0">
                <a:latin typeface="+mn-lt"/>
                <a:cs typeface="+mn-cs"/>
              </a:rPr>
              <a:t>Income went up, above </a:t>
            </a:r>
            <a:r>
              <a:rPr lang="en-US" sz="2400" dirty="0" err="1">
                <a:latin typeface="+mn-lt"/>
                <a:cs typeface="+mn-cs"/>
              </a:rPr>
              <a:t>CarePlus</a:t>
            </a:r>
            <a:r>
              <a:rPr lang="en-US" sz="2400" dirty="0">
                <a:latin typeface="+mn-lt"/>
                <a:cs typeface="+mn-cs"/>
              </a:rPr>
              <a:t>’ threshold</a:t>
            </a:r>
          </a:p>
          <a:p>
            <a:pPr lvl="1">
              <a:spcBef>
                <a:spcPts val="600"/>
              </a:spcBef>
              <a:spcAft>
                <a:spcPts val="600"/>
              </a:spcAft>
            </a:pPr>
            <a:endParaRPr lang="en-US" sz="1800" b="0" dirty="0">
              <a:latin typeface="+mn-lt"/>
            </a:endParaRPr>
          </a:p>
          <a:p>
            <a:pPr marL="457200" lvl="1" indent="0">
              <a:spcBef>
                <a:spcPts val="600"/>
              </a:spcBef>
              <a:spcAft>
                <a:spcPts val="600"/>
              </a:spcAft>
              <a:buFont typeface="Arial" charset="0"/>
              <a:buNone/>
            </a:pPr>
            <a:r>
              <a:rPr lang="en-US" sz="1400" b="0" dirty="0">
                <a:latin typeface="+mn-lt"/>
              </a:rPr>
              <a:t>		</a:t>
            </a:r>
          </a:p>
        </p:txBody>
      </p:sp>
      <p:sp>
        <p:nvSpPr>
          <p:cNvPr id="12" name="Rectangle: Rounded Corners 11">
            <a:extLst>
              <a:ext uri="{FF2B5EF4-FFF2-40B4-BE49-F238E27FC236}">
                <a16:creationId xmlns:a16="http://schemas.microsoft.com/office/drawing/2014/main" id="{01518058-F06F-7689-25C6-35170C744072}"/>
              </a:ext>
              <a:ext uri="{C183D7F6-B498-43B3-948B-1728B52AA6E4}">
                <adec:decorative xmlns:adec="http://schemas.microsoft.com/office/drawing/2017/decorative" val="1"/>
              </a:ext>
            </a:extLst>
          </p:cNvPr>
          <p:cNvSpPr/>
          <p:nvPr/>
        </p:nvSpPr>
        <p:spPr>
          <a:xfrm>
            <a:off x="838199" y="4327490"/>
            <a:ext cx="5029200" cy="502920"/>
          </a:xfrm>
          <a:prstGeom prst="round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Joanna</a:t>
            </a:r>
          </a:p>
        </p:txBody>
      </p:sp>
      <p:sp>
        <p:nvSpPr>
          <p:cNvPr id="15" name="Rectangle: Rounded Corners 14">
            <a:extLst>
              <a:ext uri="{FF2B5EF4-FFF2-40B4-BE49-F238E27FC236}">
                <a16:creationId xmlns:a16="http://schemas.microsoft.com/office/drawing/2014/main" id="{6BE1529E-2B28-E0AD-CC7D-5BC6AF7561F3}"/>
              </a:ext>
              <a:ext uri="{C183D7F6-B498-43B3-948B-1728B52AA6E4}">
                <adec:decorative xmlns:adec="http://schemas.microsoft.com/office/drawing/2017/decorative" val="1"/>
              </a:ext>
            </a:extLst>
          </p:cNvPr>
          <p:cNvSpPr/>
          <p:nvPr/>
        </p:nvSpPr>
        <p:spPr>
          <a:xfrm>
            <a:off x="6182572" y="1413164"/>
            <a:ext cx="5029200" cy="502920"/>
          </a:xfrm>
          <a:prstGeom prst="roundRect">
            <a:avLst/>
          </a:prstGeom>
          <a:solidFill>
            <a:schemeClr val="bg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t>Mark</a:t>
            </a:r>
          </a:p>
        </p:txBody>
      </p:sp>
      <p:sp>
        <p:nvSpPr>
          <p:cNvPr id="5" name="Slide Number Placeholder 4">
            <a:extLst>
              <a:ext uri="{FF2B5EF4-FFF2-40B4-BE49-F238E27FC236}">
                <a16:creationId xmlns:a16="http://schemas.microsoft.com/office/drawing/2014/main" id="{A597DB23-FDCF-D247-C8F8-2B5DBB2005A4}"/>
              </a:ext>
              <a:ext uri="{C183D7F6-B498-43B3-948B-1728B52AA6E4}">
                <adec:decorative xmlns:adec="http://schemas.microsoft.com/office/drawing/2017/decorative" val="1"/>
              </a:ext>
            </a:extLst>
          </p:cNvPr>
          <p:cNvSpPr>
            <a:spLocks noGrp="1"/>
          </p:cNvSpPr>
          <p:nvPr>
            <p:ph type="sldNum" sz="quarter" idx="12"/>
          </p:nvPr>
        </p:nvSpPr>
        <p:spPr/>
        <p:txBody>
          <a:bodyPr/>
          <a:lstStyle/>
          <a:p>
            <a:pPr>
              <a:defRPr/>
            </a:pPr>
            <a:fld id="{EEEDA35D-121F-4BCE-A2B8-5BDD75225AF7}" type="slidenum">
              <a:rPr lang="en-US" smtClean="0"/>
              <a:pPr>
                <a:defRPr/>
              </a:pPr>
              <a:t>32</a:t>
            </a:fld>
            <a:endParaRPr lang="en-US"/>
          </a:p>
        </p:txBody>
      </p:sp>
    </p:spTree>
    <p:custDataLst>
      <p:tags r:id="rId1"/>
    </p:custDataLst>
    <p:extLst>
      <p:ext uri="{BB962C8B-B14F-4D97-AF65-F5344CB8AC3E}">
        <p14:creationId xmlns:p14="http://schemas.microsoft.com/office/powerpoint/2010/main" val="17927855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C0837BF-D366-4DB2-8318-FA19606FCA0F}"/>
              </a:ext>
            </a:extLst>
          </p:cNvPr>
          <p:cNvSpPr>
            <a:spLocks noGrp="1"/>
          </p:cNvSpPr>
          <p:nvPr>
            <p:ph type="title"/>
          </p:nvPr>
        </p:nvSpPr>
        <p:spPr/>
        <p:txBody>
          <a:bodyPr>
            <a:normAutofit/>
          </a:bodyPr>
          <a:lstStyle/>
          <a:p>
            <a:r>
              <a:rPr lang="en-US" sz="4000" b="1" dirty="0">
                <a:latin typeface="+mj-lt"/>
              </a:rPr>
              <a:t>Question</a:t>
            </a:r>
          </a:p>
        </p:txBody>
      </p:sp>
      <p:sp>
        <p:nvSpPr>
          <p:cNvPr id="2" name="Content Placeholder 1">
            <a:extLst>
              <a:ext uri="{FF2B5EF4-FFF2-40B4-BE49-F238E27FC236}">
                <a16:creationId xmlns:a16="http://schemas.microsoft.com/office/drawing/2014/main" id="{D32B8FFC-B444-9FEE-C78C-6CB0F02D9A66}"/>
              </a:ext>
            </a:extLst>
          </p:cNvPr>
          <p:cNvSpPr>
            <a:spLocks noGrp="1"/>
          </p:cNvSpPr>
          <p:nvPr>
            <p:ph idx="13"/>
          </p:nvPr>
        </p:nvSpPr>
        <p:spPr>
          <a:xfrm>
            <a:off x="970174" y="1584822"/>
            <a:ext cx="10116127" cy="4202893"/>
          </a:xfrm>
          <a:solidFill>
            <a:schemeClr val="bg1"/>
          </a:solidFill>
        </p:spPr>
        <p:txBody>
          <a:bodyPr vert="horz" lIns="91440" tIns="0" rIns="91440" bIns="45720" rtlCol="0" anchor="t">
            <a:noAutofit/>
          </a:bodyPr>
          <a:lstStyle/>
          <a:p>
            <a:pPr marL="0" indent="0">
              <a:spcBef>
                <a:spcPts val="600"/>
              </a:spcBef>
              <a:buSzPct val="100000"/>
              <a:buNone/>
            </a:pPr>
            <a:r>
              <a:rPr lang="en-US" b="0" dirty="0">
                <a:latin typeface="Franklin Gothic Book"/>
              </a:rPr>
              <a:t>Mark receives the blue renewal package from MassHealth, from what you already know, who will need to complete the renewal? </a:t>
            </a:r>
          </a:p>
          <a:p>
            <a:pPr marL="0" indent="0">
              <a:spcBef>
                <a:spcPts val="600"/>
              </a:spcBef>
              <a:buSzPct val="100000"/>
              <a:buNone/>
            </a:pPr>
            <a:endParaRPr lang="en-US" sz="2400" b="0" dirty="0">
              <a:latin typeface="Franklin Gothic Book"/>
            </a:endParaRPr>
          </a:p>
          <a:p>
            <a:pPr marL="457200" indent="-457200">
              <a:spcBef>
                <a:spcPts val="600"/>
              </a:spcBef>
              <a:spcAft>
                <a:spcPts val="600"/>
              </a:spcAft>
              <a:buFont typeface="+mj-lt"/>
              <a:buAutoNum type="alphaLcParenR"/>
            </a:pPr>
            <a:r>
              <a:rPr lang="en-US" sz="2400" b="0" dirty="0">
                <a:solidFill>
                  <a:schemeClr val="tx1"/>
                </a:solidFill>
                <a:latin typeface="+mn-lt"/>
              </a:rPr>
              <a:t>Both, Mark and Joanna need to complete their renewal</a:t>
            </a:r>
          </a:p>
          <a:p>
            <a:pPr marL="457200" indent="-457200">
              <a:spcBef>
                <a:spcPts val="600"/>
              </a:spcBef>
              <a:spcAft>
                <a:spcPts val="600"/>
              </a:spcAft>
              <a:buFont typeface="+mj-lt"/>
              <a:buAutoNum type="alphaLcParenR"/>
            </a:pPr>
            <a:r>
              <a:rPr lang="en-US" sz="2400" b="0" dirty="0">
                <a:solidFill>
                  <a:schemeClr val="tx1"/>
                </a:solidFill>
                <a:latin typeface="+mn-lt"/>
              </a:rPr>
              <a:t>Only Joanna</a:t>
            </a:r>
          </a:p>
          <a:p>
            <a:pPr marL="457200" indent="-457200">
              <a:spcBef>
                <a:spcPts val="600"/>
              </a:spcBef>
              <a:spcAft>
                <a:spcPts val="600"/>
              </a:spcAft>
              <a:buFont typeface="+mj-lt"/>
              <a:buAutoNum type="alphaLcParenR"/>
            </a:pPr>
            <a:r>
              <a:rPr lang="en-US" sz="2400" b="0" dirty="0">
                <a:solidFill>
                  <a:schemeClr val="tx1"/>
                </a:solidFill>
                <a:latin typeface="+mn-lt"/>
              </a:rPr>
              <a:t>Only Mark</a:t>
            </a:r>
          </a:p>
          <a:p>
            <a:pPr marL="457200" indent="-457200">
              <a:spcBef>
                <a:spcPts val="600"/>
              </a:spcBef>
              <a:spcAft>
                <a:spcPts val="600"/>
              </a:spcAft>
              <a:buFont typeface="+mj-lt"/>
              <a:buAutoNum type="alphaLcParenR"/>
            </a:pPr>
            <a:r>
              <a:rPr lang="en-US" sz="2400" b="0" dirty="0">
                <a:solidFill>
                  <a:schemeClr val="tx1"/>
                </a:solidFill>
                <a:latin typeface="+mn-lt"/>
              </a:rPr>
              <a:t>They do not need to complete a renewal as they were auto-renewed for coverage</a:t>
            </a:r>
          </a:p>
          <a:p>
            <a:pPr marL="457200" indent="-457200">
              <a:spcBef>
                <a:spcPts val="600"/>
              </a:spcBef>
              <a:spcAft>
                <a:spcPts val="600"/>
              </a:spcAft>
              <a:buFont typeface="+mj-lt"/>
              <a:buAutoNum type="alphaLcParenR"/>
            </a:pPr>
            <a:r>
              <a:rPr lang="en-US" sz="2400" b="0" dirty="0">
                <a:solidFill>
                  <a:schemeClr val="tx1"/>
                </a:solidFill>
                <a:latin typeface="+mn-lt"/>
              </a:rPr>
              <a:t>I’m not sure</a:t>
            </a:r>
          </a:p>
        </p:txBody>
      </p:sp>
      <p:sp>
        <p:nvSpPr>
          <p:cNvPr id="3" name="Slide Number Placeholder 2">
            <a:extLst>
              <a:ext uri="{FF2B5EF4-FFF2-40B4-BE49-F238E27FC236}">
                <a16:creationId xmlns:a16="http://schemas.microsoft.com/office/drawing/2014/main" id="{262F4A71-FD22-43CF-04AD-E537FED821BF}"/>
              </a:ext>
              <a:ext uri="{C183D7F6-B498-43B3-948B-1728B52AA6E4}">
                <adec:decorative xmlns:adec="http://schemas.microsoft.com/office/drawing/2017/decorative" val="1"/>
              </a:ext>
            </a:extLst>
          </p:cNvPr>
          <p:cNvSpPr>
            <a:spLocks noGrp="1"/>
          </p:cNvSpPr>
          <p:nvPr>
            <p:ph type="sldNum" sz="quarter" idx="12"/>
          </p:nvPr>
        </p:nvSpPr>
        <p:spPr/>
        <p:txBody>
          <a:bodyPr/>
          <a:lstStyle/>
          <a:p>
            <a:pPr>
              <a:defRPr/>
            </a:pPr>
            <a:fld id="{C3302BC5-986D-42D8-BF2F-B9D0692D83AF}" type="slidenum">
              <a:rPr lang="en-US" smtClean="0"/>
              <a:pPr>
                <a:defRPr/>
              </a:pPr>
              <a:t>33</a:t>
            </a:fld>
            <a:endParaRPr lang="en-US"/>
          </a:p>
        </p:txBody>
      </p:sp>
    </p:spTree>
    <p:custDataLst>
      <p:tags r:id="rId1"/>
    </p:custDataLst>
    <p:extLst>
      <p:ext uri="{BB962C8B-B14F-4D97-AF65-F5344CB8AC3E}">
        <p14:creationId xmlns:p14="http://schemas.microsoft.com/office/powerpoint/2010/main" val="2602357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0B741A-BC70-A643-305C-BF4A93A422F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377ADAD-E719-02FD-A0B9-56A78D055A78}"/>
              </a:ext>
            </a:extLst>
          </p:cNvPr>
          <p:cNvSpPr>
            <a:spLocks noGrp="1"/>
          </p:cNvSpPr>
          <p:nvPr>
            <p:ph type="title"/>
          </p:nvPr>
        </p:nvSpPr>
        <p:spPr/>
        <p:txBody>
          <a:bodyPr>
            <a:normAutofit/>
          </a:bodyPr>
          <a:lstStyle/>
          <a:p>
            <a:r>
              <a:rPr lang="en-US" sz="4000" b="1" dirty="0">
                <a:latin typeface="+mj-lt"/>
              </a:rPr>
              <a:t>Answer</a:t>
            </a:r>
          </a:p>
        </p:txBody>
      </p:sp>
      <p:sp>
        <p:nvSpPr>
          <p:cNvPr id="2" name="Content Placeholder 1">
            <a:extLst>
              <a:ext uri="{FF2B5EF4-FFF2-40B4-BE49-F238E27FC236}">
                <a16:creationId xmlns:a16="http://schemas.microsoft.com/office/drawing/2014/main" id="{B369FE6F-CC10-40DC-7B63-753B47094CEC}"/>
              </a:ext>
            </a:extLst>
          </p:cNvPr>
          <p:cNvSpPr>
            <a:spLocks noGrp="1"/>
          </p:cNvSpPr>
          <p:nvPr>
            <p:ph idx="13"/>
          </p:nvPr>
        </p:nvSpPr>
        <p:spPr>
          <a:xfrm>
            <a:off x="838199" y="1460461"/>
            <a:ext cx="10116127" cy="4202893"/>
          </a:xfrm>
        </p:spPr>
        <p:txBody>
          <a:bodyPr vert="horz" lIns="91440" tIns="0" rIns="91440" bIns="45720" rtlCol="0" anchor="t">
            <a:noAutofit/>
          </a:bodyPr>
          <a:lstStyle/>
          <a:p>
            <a:pPr marL="0" indent="0">
              <a:spcBef>
                <a:spcPts val="600"/>
              </a:spcBef>
              <a:buSzPct val="100000"/>
              <a:buNone/>
            </a:pPr>
            <a:r>
              <a:rPr lang="en-US" b="0" dirty="0">
                <a:latin typeface="Franklin Gothic Book"/>
              </a:rPr>
              <a:t>Mark receives the blue renewal package from MassHealth, from what you already know, who will need to complete the renewal? </a:t>
            </a:r>
          </a:p>
          <a:p>
            <a:pPr marL="0" indent="0">
              <a:spcBef>
                <a:spcPts val="600"/>
              </a:spcBef>
              <a:buSzPct val="100000"/>
              <a:buNone/>
            </a:pPr>
            <a:endParaRPr lang="en-US" sz="800" b="0" dirty="0">
              <a:solidFill>
                <a:schemeClr val="tx1"/>
              </a:solidFill>
              <a:latin typeface="Franklin Gothic Book"/>
            </a:endParaRPr>
          </a:p>
          <a:p>
            <a:pPr marL="0" indent="0">
              <a:spcBef>
                <a:spcPts val="600"/>
              </a:spcBef>
              <a:buSzPct val="100000"/>
              <a:buNone/>
            </a:pPr>
            <a:r>
              <a:rPr lang="en-US" sz="2400" b="0" dirty="0">
                <a:solidFill>
                  <a:schemeClr val="tx1"/>
                </a:solidFill>
                <a:latin typeface="+mn-lt"/>
              </a:rPr>
              <a:t>Answer: C</a:t>
            </a:r>
          </a:p>
          <a:p>
            <a:pPr marL="0" indent="0">
              <a:spcBef>
                <a:spcPts val="600"/>
              </a:spcBef>
              <a:buSzPct val="100000"/>
              <a:buNone/>
            </a:pPr>
            <a:endParaRPr lang="en-US" sz="2400" b="0" dirty="0">
              <a:solidFill>
                <a:schemeClr val="tx1"/>
              </a:solidFill>
              <a:latin typeface="+mn-lt"/>
            </a:endParaRPr>
          </a:p>
          <a:p>
            <a:pPr marL="457200" indent="-457200">
              <a:spcBef>
                <a:spcPts val="600"/>
              </a:spcBef>
              <a:buSzPct val="100000"/>
              <a:buNone/>
            </a:pPr>
            <a:r>
              <a:rPr lang="en-US" sz="2400" b="0" dirty="0">
                <a:latin typeface="+mn-lt"/>
              </a:rPr>
              <a:t>c) 	</a:t>
            </a:r>
            <a:r>
              <a:rPr lang="en-US" sz="2400" b="0" dirty="0">
                <a:solidFill>
                  <a:schemeClr val="tx1"/>
                </a:solidFill>
                <a:latin typeface="+mn-lt"/>
              </a:rPr>
              <a:t>Only Mark</a:t>
            </a:r>
          </a:p>
        </p:txBody>
      </p:sp>
      <p:sp>
        <p:nvSpPr>
          <p:cNvPr id="3" name="Slide Number Placeholder 2">
            <a:extLst>
              <a:ext uri="{FF2B5EF4-FFF2-40B4-BE49-F238E27FC236}">
                <a16:creationId xmlns:a16="http://schemas.microsoft.com/office/drawing/2014/main" id="{8993F733-6F5C-1272-561D-CE5BAA58A2CF}"/>
              </a:ext>
              <a:ext uri="{C183D7F6-B498-43B3-948B-1728B52AA6E4}">
                <adec:decorative xmlns:adec="http://schemas.microsoft.com/office/drawing/2017/decorative" val="1"/>
              </a:ext>
            </a:extLst>
          </p:cNvPr>
          <p:cNvSpPr>
            <a:spLocks noGrp="1"/>
          </p:cNvSpPr>
          <p:nvPr>
            <p:ph type="sldNum" sz="quarter" idx="12"/>
          </p:nvPr>
        </p:nvSpPr>
        <p:spPr/>
        <p:txBody>
          <a:bodyPr/>
          <a:lstStyle/>
          <a:p>
            <a:pPr>
              <a:defRPr/>
            </a:pPr>
            <a:fld id="{C3302BC5-986D-42D8-BF2F-B9D0692D83AF}" type="slidenum">
              <a:rPr lang="en-US" smtClean="0"/>
              <a:pPr>
                <a:defRPr/>
              </a:pPr>
              <a:t>34</a:t>
            </a:fld>
            <a:endParaRPr lang="en-US"/>
          </a:p>
        </p:txBody>
      </p:sp>
    </p:spTree>
    <p:custDataLst>
      <p:tags r:id="rId1"/>
    </p:custDataLst>
    <p:extLst>
      <p:ext uri="{BB962C8B-B14F-4D97-AF65-F5344CB8AC3E}">
        <p14:creationId xmlns:p14="http://schemas.microsoft.com/office/powerpoint/2010/main" val="11070093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7A1DB2-3D68-8123-6F3F-54A9B95E38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1FF191-6202-CEF5-A652-A81FB86DBC4C}"/>
              </a:ext>
            </a:extLst>
          </p:cNvPr>
          <p:cNvSpPr>
            <a:spLocks noGrp="1"/>
          </p:cNvSpPr>
          <p:nvPr>
            <p:ph type="title"/>
          </p:nvPr>
        </p:nvSpPr>
        <p:spPr/>
        <p:txBody>
          <a:bodyPr>
            <a:normAutofit/>
          </a:bodyPr>
          <a:lstStyle/>
          <a:p>
            <a:r>
              <a:rPr lang="en-US" sz="4000" dirty="0">
                <a:latin typeface="+mj-lt"/>
              </a:rPr>
              <a:t>Scenario #1: Possible Outcome #1</a:t>
            </a:r>
          </a:p>
        </p:txBody>
      </p:sp>
      <p:sp>
        <p:nvSpPr>
          <p:cNvPr id="9" name="Rectangle: Rounded Corners 8">
            <a:extLst>
              <a:ext uri="{FF2B5EF4-FFF2-40B4-BE49-F238E27FC236}">
                <a16:creationId xmlns:a16="http://schemas.microsoft.com/office/drawing/2014/main" id="{00CD008D-486A-EA37-B109-DB4424A8CCE2}"/>
              </a:ext>
            </a:extLst>
          </p:cNvPr>
          <p:cNvSpPr/>
          <p:nvPr/>
        </p:nvSpPr>
        <p:spPr>
          <a:xfrm>
            <a:off x="6182572" y="1413164"/>
            <a:ext cx="5029200" cy="50292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t>Mark</a:t>
            </a:r>
          </a:p>
        </p:txBody>
      </p:sp>
      <p:sp>
        <p:nvSpPr>
          <p:cNvPr id="3" name="Content Placeholder 2">
            <a:extLst>
              <a:ext uri="{FF2B5EF4-FFF2-40B4-BE49-F238E27FC236}">
                <a16:creationId xmlns:a16="http://schemas.microsoft.com/office/drawing/2014/main" id="{166BEC46-6F62-268D-A83D-19958BB195F3}"/>
              </a:ext>
            </a:extLst>
          </p:cNvPr>
          <p:cNvSpPr>
            <a:spLocks noGrp="1"/>
          </p:cNvSpPr>
          <p:nvPr>
            <p:ph idx="13"/>
          </p:nvPr>
        </p:nvSpPr>
        <p:spPr>
          <a:xfrm>
            <a:off x="925284" y="2097983"/>
            <a:ext cx="7908995" cy="4258367"/>
          </a:xfrm>
        </p:spPr>
        <p:txBody>
          <a:bodyPr vert="horz" lIns="91440" tIns="0" rIns="91440" bIns="45720" rtlCol="0" anchor="t">
            <a:normAutofit fontScale="32500" lnSpcReduction="20000"/>
          </a:bodyPr>
          <a:lstStyle/>
          <a:p>
            <a:pPr marL="0" lvl="1" indent="0">
              <a:lnSpc>
                <a:spcPct val="120000"/>
              </a:lnSpc>
              <a:spcBef>
                <a:spcPts val="600"/>
              </a:spcBef>
              <a:buSzPct val="100000"/>
              <a:buNone/>
            </a:pPr>
            <a:r>
              <a:rPr lang="en-US" sz="8600" b="1" dirty="0">
                <a:solidFill>
                  <a:schemeClr val="accent1"/>
                </a:solidFill>
              </a:rPr>
              <a:t>As head of household Mark will be mailed the blue renewal notice</a:t>
            </a:r>
          </a:p>
          <a:p>
            <a:pPr marL="0" lvl="1" indent="0">
              <a:lnSpc>
                <a:spcPct val="120000"/>
              </a:lnSpc>
              <a:spcBef>
                <a:spcPts val="600"/>
              </a:spcBef>
              <a:buSzPct val="100000"/>
              <a:buNone/>
            </a:pPr>
            <a:r>
              <a:rPr lang="en-US" sz="5500" dirty="0">
                <a:latin typeface="+mn-lt"/>
              </a:rPr>
              <a:t>Renewal notice will state:</a:t>
            </a:r>
          </a:p>
          <a:p>
            <a:pPr lvl="1">
              <a:lnSpc>
                <a:spcPct val="120000"/>
              </a:lnSpc>
              <a:spcBef>
                <a:spcPts val="600"/>
              </a:spcBef>
              <a:buFont typeface="Arial" panose="020B0604020202020204" pitchFamily="34" charset="0"/>
              <a:buChar char="•"/>
            </a:pPr>
            <a:r>
              <a:rPr lang="en-US" sz="5500" dirty="0">
                <a:latin typeface="+mn-lt"/>
              </a:rPr>
              <a:t>Joanna was auto-renewed and eligible for MassHealth Standard </a:t>
            </a:r>
          </a:p>
          <a:p>
            <a:pPr lvl="1">
              <a:lnSpc>
                <a:spcPct val="120000"/>
              </a:lnSpc>
              <a:spcBef>
                <a:spcPts val="600"/>
              </a:spcBef>
              <a:buFont typeface="Arial" panose="020B0604020202020204" pitchFamily="34" charset="0"/>
              <a:buChar char="•"/>
            </a:pPr>
            <a:r>
              <a:rPr lang="en-US" sz="5500" dirty="0">
                <a:latin typeface="+mn-lt"/>
              </a:rPr>
              <a:t>Mark needs to complete his renewal</a:t>
            </a:r>
          </a:p>
          <a:p>
            <a:pPr lvl="2">
              <a:lnSpc>
                <a:spcPct val="120000"/>
              </a:lnSpc>
              <a:spcBef>
                <a:spcPts val="600"/>
              </a:spcBef>
              <a:buSzPct val="75000"/>
            </a:pPr>
            <a:r>
              <a:rPr lang="en-US" sz="5500" b="0" dirty="0">
                <a:solidFill>
                  <a:srgbClr val="000000"/>
                </a:solidFill>
                <a:latin typeface="Franklin Gothic Book"/>
                <a:cs typeface="Arial"/>
              </a:rPr>
              <a:t>Mark responds to his renewal on time where he restates their original pre-renewal self-attested income and no other changes are reported</a:t>
            </a:r>
            <a:endParaRPr lang="en-US" sz="5500" b="0" dirty="0">
              <a:solidFill>
                <a:srgbClr val="000000"/>
              </a:solidFill>
              <a:latin typeface="Franklin Gothic Book"/>
            </a:endParaRPr>
          </a:p>
          <a:p>
            <a:pPr lvl="2">
              <a:lnSpc>
                <a:spcPct val="120000"/>
              </a:lnSpc>
              <a:spcBef>
                <a:spcPts val="600"/>
              </a:spcBef>
              <a:buSzPct val="75000"/>
            </a:pPr>
            <a:r>
              <a:rPr lang="en-US" sz="5500" dirty="0">
                <a:latin typeface="Franklin Gothic Book"/>
                <a:cs typeface="Arial"/>
              </a:rPr>
              <a:t>Mark sent an RFI for income and responds </a:t>
            </a:r>
            <a:r>
              <a:rPr lang="en-US" sz="5500" dirty="0">
                <a:latin typeface="+mn-lt"/>
              </a:rPr>
              <a:t>to his renewal on time </a:t>
            </a:r>
            <a:endParaRPr lang="en-US" dirty="0"/>
          </a:p>
          <a:p>
            <a:pPr lvl="1">
              <a:lnSpc>
                <a:spcPct val="120000"/>
              </a:lnSpc>
              <a:spcBef>
                <a:spcPts val="600"/>
              </a:spcBef>
              <a:buFont typeface="Arial" panose="020B0604020202020204" pitchFamily="34" charset="0"/>
              <a:buChar char="•"/>
            </a:pPr>
            <a:r>
              <a:rPr lang="en-US" sz="5500" b="1" dirty="0">
                <a:latin typeface="+mn-lt"/>
              </a:rPr>
              <a:t>Result:</a:t>
            </a:r>
            <a:r>
              <a:rPr lang="en-US" sz="5500" dirty="0">
                <a:latin typeface="+mn-lt"/>
              </a:rPr>
              <a:t> Joanne remains on Standard and Mark remains on CarePlus</a:t>
            </a:r>
            <a:r>
              <a:rPr lang="en-US" sz="1800" dirty="0">
                <a:latin typeface="+mn-lt"/>
              </a:rPr>
              <a:t>		</a:t>
            </a:r>
            <a:endParaRPr lang="en-US" dirty="0"/>
          </a:p>
        </p:txBody>
      </p:sp>
      <p:pic>
        <p:nvPicPr>
          <p:cNvPr id="8" name="Picture 7" descr="Sample blue MassHealth renewal envelope.">
            <a:extLst>
              <a:ext uri="{FF2B5EF4-FFF2-40B4-BE49-F238E27FC236}">
                <a16:creationId xmlns:a16="http://schemas.microsoft.com/office/drawing/2014/main" id="{961B0CD5-ACF4-5ECD-0E19-83DECCC430A4}"/>
              </a:ext>
            </a:extLst>
          </p:cNvPr>
          <p:cNvPicPr>
            <a:picLocks noChangeAspect="1"/>
          </p:cNvPicPr>
          <p:nvPr/>
        </p:nvPicPr>
        <p:blipFill>
          <a:blip r:embed="rId3"/>
          <a:stretch>
            <a:fillRect/>
          </a:stretch>
        </p:blipFill>
        <p:spPr>
          <a:xfrm>
            <a:off x="8834279" y="2159552"/>
            <a:ext cx="2739000" cy="3346853"/>
          </a:xfrm>
          <a:prstGeom prst="rect">
            <a:avLst/>
          </a:prstGeom>
        </p:spPr>
      </p:pic>
      <p:sp>
        <p:nvSpPr>
          <p:cNvPr id="6" name="Rectangle: Rounded Corners 5">
            <a:extLst>
              <a:ext uri="{FF2B5EF4-FFF2-40B4-BE49-F238E27FC236}">
                <a16:creationId xmlns:a16="http://schemas.microsoft.com/office/drawing/2014/main" id="{6902871E-8E85-CC4B-7892-308CA0F35643}"/>
              </a:ext>
              <a:ext uri="{C183D7F6-B498-43B3-948B-1728B52AA6E4}">
                <adec:decorative xmlns:adec="http://schemas.microsoft.com/office/drawing/2017/decorative" val="1"/>
              </a:ext>
            </a:extLst>
          </p:cNvPr>
          <p:cNvSpPr/>
          <p:nvPr/>
        </p:nvSpPr>
        <p:spPr>
          <a:xfrm>
            <a:off x="925285" y="1413164"/>
            <a:ext cx="5029200" cy="502920"/>
          </a:xfrm>
          <a:prstGeom prst="roundRect">
            <a:avLst/>
          </a:prstGeom>
          <a:solidFill>
            <a:schemeClr val="bg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Joanna</a:t>
            </a:r>
          </a:p>
        </p:txBody>
      </p:sp>
      <p:sp>
        <p:nvSpPr>
          <p:cNvPr id="5" name="Slide Number Placeholder 4">
            <a:extLst>
              <a:ext uri="{FF2B5EF4-FFF2-40B4-BE49-F238E27FC236}">
                <a16:creationId xmlns:a16="http://schemas.microsoft.com/office/drawing/2014/main" id="{08076F01-59B2-8322-AADA-3C4830FF8BCE}"/>
              </a:ext>
              <a:ext uri="{C183D7F6-B498-43B3-948B-1728B52AA6E4}">
                <adec:decorative xmlns:adec="http://schemas.microsoft.com/office/drawing/2017/decorative" val="1"/>
              </a:ext>
            </a:extLst>
          </p:cNvPr>
          <p:cNvSpPr>
            <a:spLocks noGrp="1"/>
          </p:cNvSpPr>
          <p:nvPr>
            <p:ph type="sldNum" sz="quarter" idx="12"/>
          </p:nvPr>
        </p:nvSpPr>
        <p:spPr/>
        <p:txBody>
          <a:bodyPr/>
          <a:lstStyle/>
          <a:p>
            <a:pPr>
              <a:defRPr/>
            </a:pPr>
            <a:fld id="{EEEDA35D-121F-4BCE-A2B8-5BDD75225AF7}" type="slidenum">
              <a:rPr lang="en-US" smtClean="0"/>
              <a:pPr>
                <a:defRPr/>
              </a:pPr>
              <a:t>35</a:t>
            </a:fld>
            <a:endParaRPr lang="en-US"/>
          </a:p>
        </p:txBody>
      </p:sp>
    </p:spTree>
    <p:custDataLst>
      <p:tags r:id="rId1"/>
    </p:custDataLst>
    <p:extLst>
      <p:ext uri="{BB962C8B-B14F-4D97-AF65-F5344CB8AC3E}">
        <p14:creationId xmlns:p14="http://schemas.microsoft.com/office/powerpoint/2010/main" val="29981206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E7EA88-927F-3D9A-BAD8-196C5BA4FCB2}"/>
            </a:ext>
          </a:extLst>
        </p:cNvPr>
        <p:cNvGrpSpPr/>
        <p:nvPr/>
      </p:nvGrpSpPr>
      <p:grpSpPr>
        <a:xfrm>
          <a:off x="0" y="0"/>
          <a:ext cx="0" cy="0"/>
          <a:chOff x="0" y="0"/>
          <a:chExt cx="0" cy="0"/>
        </a:xfrm>
      </p:grpSpPr>
      <p:sp>
        <p:nvSpPr>
          <p:cNvPr id="14" name="Title 1">
            <a:extLst>
              <a:ext uri="{FF2B5EF4-FFF2-40B4-BE49-F238E27FC236}">
                <a16:creationId xmlns:a16="http://schemas.microsoft.com/office/drawing/2014/main" id="{B876B631-E175-977D-4F60-B08EF7EF7A45}"/>
              </a:ext>
            </a:extLst>
          </p:cNvPr>
          <p:cNvSpPr>
            <a:spLocks noGrp="1"/>
          </p:cNvSpPr>
          <p:nvPr>
            <p:ph type="title"/>
          </p:nvPr>
        </p:nvSpPr>
        <p:spPr>
          <a:xfrm>
            <a:off x="838200" y="611495"/>
            <a:ext cx="10515600" cy="705173"/>
          </a:xfrm>
        </p:spPr>
        <p:txBody>
          <a:bodyPr>
            <a:normAutofit/>
          </a:bodyPr>
          <a:lstStyle/>
          <a:p>
            <a:r>
              <a:rPr lang="en-US" sz="4000" dirty="0">
                <a:latin typeface="+mj-lt"/>
              </a:rPr>
              <a:t>Scenario #1: Possible Outcome #2</a:t>
            </a:r>
          </a:p>
        </p:txBody>
      </p:sp>
      <p:sp>
        <p:nvSpPr>
          <p:cNvPr id="2" name="Rectangle: Rounded Corners 1">
            <a:extLst>
              <a:ext uri="{FF2B5EF4-FFF2-40B4-BE49-F238E27FC236}">
                <a16:creationId xmlns:a16="http://schemas.microsoft.com/office/drawing/2014/main" id="{90DF9557-E8B5-D74D-7E6F-A23E91909AFD}"/>
              </a:ext>
              <a:ext uri="{C183D7F6-B498-43B3-948B-1728B52AA6E4}">
                <adec:decorative xmlns:adec="http://schemas.microsoft.com/office/drawing/2017/decorative" val="1"/>
              </a:ext>
            </a:extLst>
          </p:cNvPr>
          <p:cNvSpPr/>
          <p:nvPr/>
        </p:nvSpPr>
        <p:spPr>
          <a:xfrm>
            <a:off x="838200" y="1316668"/>
            <a:ext cx="5029200" cy="502920"/>
          </a:xfrm>
          <a:prstGeom prst="roundRect">
            <a:avLst/>
          </a:prstGeom>
          <a:solidFill>
            <a:schemeClr val="bg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Joanna</a:t>
            </a:r>
          </a:p>
        </p:txBody>
      </p:sp>
      <p:sp>
        <p:nvSpPr>
          <p:cNvPr id="6" name="Rectangle: Rounded Corners 5">
            <a:extLst>
              <a:ext uri="{FF2B5EF4-FFF2-40B4-BE49-F238E27FC236}">
                <a16:creationId xmlns:a16="http://schemas.microsoft.com/office/drawing/2014/main" id="{37643753-2292-7754-83F7-D83F92FD37CD}"/>
              </a:ext>
            </a:extLst>
          </p:cNvPr>
          <p:cNvSpPr/>
          <p:nvPr/>
        </p:nvSpPr>
        <p:spPr>
          <a:xfrm>
            <a:off x="6095487" y="1316668"/>
            <a:ext cx="5029200" cy="50292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t>Mark</a:t>
            </a:r>
          </a:p>
        </p:txBody>
      </p:sp>
      <p:sp>
        <p:nvSpPr>
          <p:cNvPr id="3" name="Content Placeholder 2">
            <a:extLst>
              <a:ext uri="{FF2B5EF4-FFF2-40B4-BE49-F238E27FC236}">
                <a16:creationId xmlns:a16="http://schemas.microsoft.com/office/drawing/2014/main" id="{D364DD3F-83BC-1319-D131-B5C96FCF8062}"/>
              </a:ext>
            </a:extLst>
          </p:cNvPr>
          <p:cNvSpPr>
            <a:spLocks noGrp="1"/>
          </p:cNvSpPr>
          <p:nvPr>
            <p:ph idx="13"/>
          </p:nvPr>
        </p:nvSpPr>
        <p:spPr>
          <a:xfrm>
            <a:off x="838200" y="2021840"/>
            <a:ext cx="10515600" cy="4422267"/>
          </a:xfrm>
        </p:spPr>
        <p:txBody>
          <a:bodyPr vert="horz" lIns="91440" tIns="0" rIns="91440" bIns="45720" rtlCol="0" anchor="t">
            <a:normAutofit/>
          </a:bodyPr>
          <a:lstStyle/>
          <a:p>
            <a:pPr marL="0" lvl="1" indent="0">
              <a:lnSpc>
                <a:spcPct val="90000"/>
              </a:lnSpc>
              <a:spcBef>
                <a:spcPts val="600"/>
              </a:spcBef>
              <a:buSzPct val="100000"/>
              <a:buNone/>
            </a:pPr>
            <a:r>
              <a:rPr lang="en-US" b="1" dirty="0">
                <a:solidFill>
                  <a:schemeClr val="accent1"/>
                </a:solidFill>
              </a:rPr>
              <a:t>Mark did not respond to his renewal on time:</a:t>
            </a:r>
          </a:p>
          <a:p>
            <a:pPr lvl="3">
              <a:spcBef>
                <a:spcPts val="600"/>
              </a:spcBef>
              <a:spcAft>
                <a:spcPts val="600"/>
              </a:spcAft>
              <a:buFont typeface="Arial" panose="020B0604020202020204" pitchFamily="34" charset="0"/>
              <a:buChar char="•"/>
            </a:pPr>
            <a:r>
              <a:rPr lang="en-US" sz="1800" b="1" kern="0" dirty="0">
                <a:solidFill>
                  <a:srgbClr val="000000"/>
                </a:solidFill>
                <a:latin typeface="+mn-lt"/>
                <a:cs typeface="Arial"/>
              </a:rPr>
              <a:t>Result: </a:t>
            </a:r>
            <a:r>
              <a:rPr lang="en-US" sz="1800" kern="0" dirty="0">
                <a:solidFill>
                  <a:srgbClr val="000000"/>
                </a:solidFill>
                <a:latin typeface="+mn-lt"/>
                <a:cs typeface="Arial"/>
              </a:rPr>
              <a:t>Joanna remains eligible for Standard </a:t>
            </a:r>
          </a:p>
          <a:p>
            <a:pPr lvl="4">
              <a:spcBef>
                <a:spcPts val="600"/>
              </a:spcBef>
              <a:buSzPct val="75000"/>
              <a:buFont typeface="Courier New" panose="02070309020205020404" pitchFamily="49" charset="0"/>
              <a:buChar char="o"/>
            </a:pPr>
            <a:r>
              <a:rPr lang="en-US" sz="1800" kern="0" dirty="0">
                <a:solidFill>
                  <a:srgbClr val="000000"/>
                </a:solidFill>
                <a:latin typeface="+mn-lt"/>
                <a:cs typeface="Arial"/>
              </a:rPr>
              <a:t>Using the information matched for Mark through data sources, Mark is determined eligible for the Health Connector (depending on income: </a:t>
            </a:r>
            <a:r>
              <a:rPr lang="en-US" sz="1800" kern="0" dirty="0" err="1">
                <a:solidFill>
                  <a:srgbClr val="000000"/>
                </a:solidFill>
                <a:latin typeface="+mn-lt"/>
                <a:cs typeface="Arial"/>
              </a:rPr>
              <a:t>ConnectorCare</a:t>
            </a:r>
            <a:r>
              <a:rPr lang="en-US" sz="1800" kern="0" dirty="0">
                <a:solidFill>
                  <a:srgbClr val="000000"/>
                </a:solidFill>
                <a:latin typeface="+mn-lt"/>
                <a:cs typeface="Arial"/>
              </a:rPr>
              <a:t> or QHP with HSN)</a:t>
            </a:r>
          </a:p>
          <a:p>
            <a:pPr lvl="5">
              <a:spcBef>
                <a:spcPts val="600"/>
              </a:spcBef>
              <a:spcAft>
                <a:spcPts val="600"/>
              </a:spcAft>
              <a:buSzPct val="75000"/>
              <a:buFont typeface="Courier New" panose="02070309020205020404" pitchFamily="49" charset="0"/>
              <a:buChar char="o"/>
            </a:pPr>
            <a:r>
              <a:rPr lang="en-US" sz="1800" kern="0" dirty="0">
                <a:solidFill>
                  <a:srgbClr val="000000"/>
                </a:solidFill>
                <a:cs typeface="Arial"/>
              </a:rPr>
              <a:t>Mark will receive a notice from the Health Connector</a:t>
            </a:r>
            <a:r>
              <a:rPr lang="en-US" kern="0" dirty="0">
                <a:solidFill>
                  <a:srgbClr val="000000"/>
                </a:solidFill>
                <a:cs typeface="Arial"/>
              </a:rPr>
              <a:t> and a denial notice from MassHealth</a:t>
            </a:r>
            <a:endParaRPr lang="en-US" sz="1800" kern="0" dirty="0">
              <a:solidFill>
                <a:srgbClr val="000000"/>
              </a:solidFill>
              <a:cs typeface="Arial"/>
            </a:endParaRPr>
          </a:p>
          <a:p>
            <a:pPr lvl="3">
              <a:spcBef>
                <a:spcPts val="600"/>
              </a:spcBef>
              <a:spcAft>
                <a:spcPts val="600"/>
              </a:spcAft>
              <a:buFont typeface="Arial" panose="020B0604020202020204" pitchFamily="34" charset="0"/>
              <a:buChar char="•"/>
            </a:pPr>
            <a:r>
              <a:rPr lang="en-US" sz="1800" kern="0" dirty="0">
                <a:solidFill>
                  <a:srgbClr val="000000"/>
                </a:solidFill>
                <a:latin typeface="+mn-lt"/>
                <a:cs typeface="Arial"/>
              </a:rPr>
              <a:t>New Renewal Dates: </a:t>
            </a:r>
          </a:p>
          <a:p>
            <a:pPr lvl="4">
              <a:spcBef>
                <a:spcPts val="600"/>
              </a:spcBef>
              <a:buSzPct val="75000"/>
              <a:buFont typeface="Courier New" panose="02070309020205020404" pitchFamily="49" charset="0"/>
              <a:buChar char="o"/>
            </a:pPr>
            <a:r>
              <a:rPr lang="en-US" sz="1800" kern="0" dirty="0">
                <a:solidFill>
                  <a:srgbClr val="000000"/>
                </a:solidFill>
                <a:latin typeface="+mn-lt"/>
                <a:cs typeface="Arial"/>
              </a:rPr>
              <a:t>Joanna’s renewal date will be March 2026</a:t>
            </a:r>
          </a:p>
          <a:p>
            <a:pPr lvl="4">
              <a:spcBef>
                <a:spcPts val="600"/>
              </a:spcBef>
              <a:buSzPct val="75000"/>
              <a:buFont typeface="Courier New" panose="02070309020205020404" pitchFamily="49" charset="0"/>
              <a:buChar char="o"/>
            </a:pPr>
            <a:r>
              <a:rPr lang="en-US" sz="1800" kern="0" dirty="0">
                <a:solidFill>
                  <a:srgbClr val="000000"/>
                </a:solidFill>
                <a:latin typeface="+mn-lt"/>
                <a:cs typeface="Arial"/>
              </a:rPr>
              <a:t>Mark selects and pays the Health Connector plan premium; he will be renewed during the next Health Connector’s renewal process in the fall of 2025</a:t>
            </a:r>
            <a:endParaRPr lang="en-US" sz="1800" dirty="0">
              <a:latin typeface="+mn-lt"/>
            </a:endParaRPr>
          </a:p>
        </p:txBody>
      </p:sp>
      <p:sp>
        <p:nvSpPr>
          <p:cNvPr id="5" name="Slide Number Placeholder 4">
            <a:extLst>
              <a:ext uri="{FF2B5EF4-FFF2-40B4-BE49-F238E27FC236}">
                <a16:creationId xmlns:a16="http://schemas.microsoft.com/office/drawing/2014/main" id="{2FE974CF-8012-EEFC-F6FC-6D690DE1E9F9}"/>
              </a:ext>
              <a:ext uri="{C183D7F6-B498-43B3-948B-1728B52AA6E4}">
                <adec:decorative xmlns:adec="http://schemas.microsoft.com/office/drawing/2017/decorative" val="1"/>
              </a:ext>
            </a:extLst>
          </p:cNvPr>
          <p:cNvSpPr>
            <a:spLocks noGrp="1"/>
          </p:cNvSpPr>
          <p:nvPr>
            <p:ph type="sldNum" sz="quarter" idx="12"/>
          </p:nvPr>
        </p:nvSpPr>
        <p:spPr>
          <a:xfrm>
            <a:off x="8610600" y="6492875"/>
            <a:ext cx="2743200" cy="365125"/>
          </a:xfrm>
        </p:spPr>
        <p:txBody>
          <a:bodyPr/>
          <a:lstStyle/>
          <a:p>
            <a:pPr>
              <a:defRPr/>
            </a:pPr>
            <a:fld id="{EEEDA35D-121F-4BCE-A2B8-5BDD75225AF7}" type="slidenum">
              <a:rPr lang="en-US" smtClean="0"/>
              <a:pPr>
                <a:defRPr/>
              </a:pPr>
              <a:t>36</a:t>
            </a:fld>
            <a:endParaRPr lang="en-US"/>
          </a:p>
        </p:txBody>
      </p:sp>
    </p:spTree>
    <p:custDataLst>
      <p:tags r:id="rId1"/>
    </p:custDataLst>
    <p:extLst>
      <p:ext uri="{BB962C8B-B14F-4D97-AF65-F5344CB8AC3E}">
        <p14:creationId xmlns:p14="http://schemas.microsoft.com/office/powerpoint/2010/main" val="23718365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9C9639-9BFA-F981-997E-6107D11215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33984B-A0F4-D69E-16B0-619D93082D72}"/>
              </a:ext>
            </a:extLst>
          </p:cNvPr>
          <p:cNvSpPr>
            <a:spLocks noGrp="1"/>
          </p:cNvSpPr>
          <p:nvPr>
            <p:ph type="title"/>
          </p:nvPr>
        </p:nvSpPr>
        <p:spPr/>
        <p:txBody>
          <a:bodyPr>
            <a:normAutofit/>
          </a:bodyPr>
          <a:lstStyle/>
          <a:p>
            <a:r>
              <a:rPr lang="en-US" sz="4000" dirty="0">
                <a:latin typeface="+mj-lt"/>
              </a:rPr>
              <a:t>Scenario #1: Possible Outcome #3</a:t>
            </a:r>
          </a:p>
        </p:txBody>
      </p:sp>
      <p:sp>
        <p:nvSpPr>
          <p:cNvPr id="6" name="Rectangle: Rounded Corners 5">
            <a:extLst>
              <a:ext uri="{FF2B5EF4-FFF2-40B4-BE49-F238E27FC236}">
                <a16:creationId xmlns:a16="http://schemas.microsoft.com/office/drawing/2014/main" id="{E403EA6F-D734-D228-34D4-E79D79933E2D}"/>
              </a:ext>
            </a:extLst>
          </p:cNvPr>
          <p:cNvSpPr/>
          <p:nvPr/>
        </p:nvSpPr>
        <p:spPr>
          <a:xfrm>
            <a:off x="925285" y="1291244"/>
            <a:ext cx="5029200" cy="50292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Joanna</a:t>
            </a:r>
          </a:p>
        </p:txBody>
      </p:sp>
      <p:sp>
        <p:nvSpPr>
          <p:cNvPr id="8" name="Rectangle: Rounded Corners 7">
            <a:extLst>
              <a:ext uri="{FF2B5EF4-FFF2-40B4-BE49-F238E27FC236}">
                <a16:creationId xmlns:a16="http://schemas.microsoft.com/office/drawing/2014/main" id="{93371023-5F07-B0B9-21A5-B29308CB9FD4}"/>
              </a:ext>
            </a:extLst>
          </p:cNvPr>
          <p:cNvSpPr/>
          <p:nvPr/>
        </p:nvSpPr>
        <p:spPr>
          <a:xfrm>
            <a:off x="6182572" y="1291244"/>
            <a:ext cx="5029200" cy="50292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t>Mark</a:t>
            </a:r>
          </a:p>
        </p:txBody>
      </p:sp>
      <p:sp>
        <p:nvSpPr>
          <p:cNvPr id="3" name="Content Placeholder 2">
            <a:extLst>
              <a:ext uri="{FF2B5EF4-FFF2-40B4-BE49-F238E27FC236}">
                <a16:creationId xmlns:a16="http://schemas.microsoft.com/office/drawing/2014/main" id="{D2F30A1D-9CC1-B2D8-A0FC-E872A22A0BA1}"/>
              </a:ext>
            </a:extLst>
          </p:cNvPr>
          <p:cNvSpPr>
            <a:spLocks noGrp="1"/>
          </p:cNvSpPr>
          <p:nvPr>
            <p:ph idx="13"/>
          </p:nvPr>
        </p:nvSpPr>
        <p:spPr>
          <a:xfrm>
            <a:off x="829490" y="1956662"/>
            <a:ext cx="10524309" cy="4185722"/>
          </a:xfrm>
        </p:spPr>
        <p:txBody>
          <a:bodyPr vert="horz" lIns="91440" tIns="0" rIns="91440" bIns="45720" rtlCol="0" anchor="t">
            <a:noAutofit/>
          </a:bodyPr>
          <a:lstStyle/>
          <a:p>
            <a:pPr marL="57150" indent="0">
              <a:spcBef>
                <a:spcPts val="600"/>
              </a:spcBef>
              <a:spcAft>
                <a:spcPts val="600"/>
              </a:spcAft>
              <a:buNone/>
            </a:pPr>
            <a:r>
              <a:rPr lang="en-US" dirty="0"/>
              <a:t>Joanne was auto-renewed, and Mark is a QHP member. </a:t>
            </a:r>
          </a:p>
          <a:p>
            <a:pPr marL="57150" indent="0">
              <a:spcBef>
                <a:spcPts val="600"/>
              </a:spcBef>
              <a:spcAft>
                <a:spcPts val="600"/>
              </a:spcAft>
              <a:buNone/>
            </a:pPr>
            <a:br>
              <a:rPr lang="en-US" sz="1800" dirty="0">
                <a:latin typeface="+mn-lt"/>
              </a:rPr>
            </a:br>
            <a:r>
              <a:rPr lang="en-US" sz="2400" kern="0" dirty="0">
                <a:solidFill>
                  <a:srgbClr val="000000"/>
                </a:solidFill>
                <a:latin typeface="+mn-lt"/>
              </a:rPr>
              <a:t>It is fall 2025 and Mark is up for renewal through the Health Connector’s renewal process</a:t>
            </a:r>
          </a:p>
          <a:p>
            <a:pPr lvl="1">
              <a:spcBef>
                <a:spcPts val="600"/>
              </a:spcBef>
              <a:spcAft>
                <a:spcPts val="600"/>
              </a:spcAft>
              <a:buFont typeface="Arial" panose="020B0604020202020204" pitchFamily="34" charset="0"/>
              <a:buChar char="•"/>
            </a:pPr>
            <a:r>
              <a:rPr lang="en-US" sz="2400" b="1" dirty="0">
                <a:latin typeface="+mn-lt"/>
              </a:rPr>
              <a:t>What we know</a:t>
            </a:r>
            <a:r>
              <a:rPr lang="en-US" sz="2400" dirty="0">
                <a:latin typeface="+mn-lt"/>
              </a:rPr>
              <a:t>: </a:t>
            </a:r>
          </a:p>
          <a:p>
            <a:pPr lvl="2">
              <a:spcBef>
                <a:spcPts val="600"/>
              </a:spcBef>
              <a:spcAft>
                <a:spcPts val="600"/>
              </a:spcAft>
              <a:buSzPct val="75000"/>
            </a:pPr>
            <a:r>
              <a:rPr lang="en-US" sz="2200" dirty="0">
                <a:latin typeface="+mn-lt"/>
              </a:rPr>
              <a:t>Joanna will continue to be eligible for MassHealth Standard as she’s continuously eligible and her next renewal is March 2026.</a:t>
            </a:r>
          </a:p>
          <a:p>
            <a:pPr lvl="2">
              <a:spcBef>
                <a:spcPts val="600"/>
              </a:spcBef>
              <a:buSzPct val="75000"/>
            </a:pPr>
            <a:r>
              <a:rPr lang="en-US" sz="2200" dirty="0">
                <a:latin typeface="+mn-lt"/>
              </a:rPr>
              <a:t>Mark will receive his renewal notice from the Health Connector and will need to respond and can pick a plan during Open Enrollment for 1/1/2026 effective date  </a:t>
            </a:r>
          </a:p>
        </p:txBody>
      </p:sp>
      <p:sp>
        <p:nvSpPr>
          <p:cNvPr id="5" name="Slide Number Placeholder 4">
            <a:extLst>
              <a:ext uri="{FF2B5EF4-FFF2-40B4-BE49-F238E27FC236}">
                <a16:creationId xmlns:a16="http://schemas.microsoft.com/office/drawing/2014/main" id="{93F4E5F3-EA77-4B9A-A1FD-37C01ECD3F97}"/>
              </a:ext>
              <a:ext uri="{C183D7F6-B498-43B3-948B-1728B52AA6E4}">
                <adec:decorative xmlns:adec="http://schemas.microsoft.com/office/drawing/2017/decorative" val="1"/>
              </a:ext>
            </a:extLst>
          </p:cNvPr>
          <p:cNvSpPr>
            <a:spLocks noGrp="1"/>
          </p:cNvSpPr>
          <p:nvPr>
            <p:ph type="sldNum" sz="quarter" idx="12"/>
          </p:nvPr>
        </p:nvSpPr>
        <p:spPr/>
        <p:txBody>
          <a:bodyPr/>
          <a:lstStyle/>
          <a:p>
            <a:pPr>
              <a:defRPr/>
            </a:pPr>
            <a:fld id="{EEEDA35D-121F-4BCE-A2B8-5BDD75225AF7}" type="slidenum">
              <a:rPr lang="en-US" smtClean="0"/>
              <a:pPr>
                <a:defRPr/>
              </a:pPr>
              <a:t>37</a:t>
            </a:fld>
            <a:endParaRPr lang="en-US"/>
          </a:p>
        </p:txBody>
      </p:sp>
    </p:spTree>
    <p:custDataLst>
      <p:tags r:id="rId1"/>
    </p:custDataLst>
    <p:extLst>
      <p:ext uri="{BB962C8B-B14F-4D97-AF65-F5344CB8AC3E}">
        <p14:creationId xmlns:p14="http://schemas.microsoft.com/office/powerpoint/2010/main" val="10711391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FDD6C6-58C9-C956-8235-5A63ABEDBA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543A16-2229-B8CE-08D1-E7C21FEB2C93}"/>
              </a:ext>
            </a:extLst>
          </p:cNvPr>
          <p:cNvSpPr>
            <a:spLocks noGrp="1"/>
          </p:cNvSpPr>
          <p:nvPr>
            <p:ph type="title"/>
          </p:nvPr>
        </p:nvSpPr>
        <p:spPr>
          <a:xfrm>
            <a:off x="831850" y="1327902"/>
            <a:ext cx="9004465" cy="1847377"/>
          </a:xfrm>
        </p:spPr>
        <p:txBody>
          <a:bodyPr>
            <a:normAutofit/>
          </a:bodyPr>
          <a:lstStyle/>
          <a:p>
            <a:r>
              <a:rPr lang="en-US" b="1" dirty="0"/>
              <a:t>MAhealthconnector</a:t>
            </a:r>
            <a:r>
              <a:rPr lang="en-US" b="1" dirty="0">
                <a:latin typeface="Franklin Gothic Book"/>
              </a:rPr>
              <a:t>.org System Updates</a:t>
            </a:r>
          </a:p>
        </p:txBody>
      </p:sp>
      <p:sp>
        <p:nvSpPr>
          <p:cNvPr id="4" name="Slide Number Placeholder 3">
            <a:extLst>
              <a:ext uri="{FF2B5EF4-FFF2-40B4-BE49-F238E27FC236}">
                <a16:creationId xmlns:a16="http://schemas.microsoft.com/office/drawing/2014/main" id="{4984EF44-BD5D-19A6-454D-6AAE4B887C11}"/>
              </a:ext>
              <a:ext uri="{C183D7F6-B498-43B3-948B-1728B52AA6E4}">
                <adec:decorative xmlns:adec="http://schemas.microsoft.com/office/drawing/2017/decorative" val="1"/>
              </a:ext>
            </a:extLst>
          </p:cNvPr>
          <p:cNvSpPr>
            <a:spLocks noGrp="1"/>
          </p:cNvSpPr>
          <p:nvPr>
            <p:ph type="sldNum" sz="quarter" idx="4294967295"/>
          </p:nvPr>
        </p:nvSpPr>
        <p:spPr>
          <a:xfrm>
            <a:off x="9448800" y="6356350"/>
            <a:ext cx="2743200" cy="365125"/>
          </a:xfrm>
        </p:spPr>
        <p:txBody>
          <a:bodyPr/>
          <a:lstStyle/>
          <a:p>
            <a:fld id="{254B5E65-296D-440E-9811-9528B653460B}" type="slidenum">
              <a:rPr lang="en-US" smtClean="0"/>
              <a:pPr/>
              <a:t>38</a:t>
            </a:fld>
            <a:endParaRPr lang="en-US" dirty="0"/>
          </a:p>
        </p:txBody>
      </p:sp>
    </p:spTree>
    <p:custDataLst>
      <p:tags r:id="rId1"/>
    </p:custDataLst>
    <p:extLst>
      <p:ext uri="{BB962C8B-B14F-4D97-AF65-F5344CB8AC3E}">
        <p14:creationId xmlns:p14="http://schemas.microsoft.com/office/powerpoint/2010/main" val="35301420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375F5-55A4-B440-C8C9-017FF3EA42EB}"/>
              </a:ext>
            </a:extLst>
          </p:cNvPr>
          <p:cNvSpPr>
            <a:spLocks noGrp="1"/>
          </p:cNvSpPr>
          <p:nvPr>
            <p:ph type="title"/>
          </p:nvPr>
        </p:nvSpPr>
        <p:spPr/>
        <p:txBody>
          <a:bodyPr>
            <a:normAutofit/>
          </a:bodyPr>
          <a:lstStyle/>
          <a:p>
            <a:r>
              <a:rPr lang="en-US" sz="4000" b="1" dirty="0">
                <a:latin typeface="+mj-lt"/>
              </a:rPr>
              <a:t>MAhealthconnector.org System Updates (R.30)</a:t>
            </a:r>
          </a:p>
        </p:txBody>
      </p:sp>
      <p:sp>
        <p:nvSpPr>
          <p:cNvPr id="3" name="Content Placeholder 2">
            <a:extLst>
              <a:ext uri="{FF2B5EF4-FFF2-40B4-BE49-F238E27FC236}">
                <a16:creationId xmlns:a16="http://schemas.microsoft.com/office/drawing/2014/main" id="{00E8A502-15A1-31F3-77E1-6CBDF858DA17}"/>
              </a:ext>
            </a:extLst>
          </p:cNvPr>
          <p:cNvSpPr>
            <a:spLocks noGrp="1"/>
          </p:cNvSpPr>
          <p:nvPr>
            <p:ph idx="1"/>
          </p:nvPr>
        </p:nvSpPr>
        <p:spPr>
          <a:xfrm>
            <a:off x="838200" y="1523731"/>
            <a:ext cx="10402957" cy="4521547"/>
          </a:xfrm>
        </p:spPr>
        <p:txBody>
          <a:bodyPr vert="horz" lIns="91440" tIns="45720" rIns="91440" bIns="45720" rtlCol="0" anchor="t">
            <a:noAutofit/>
          </a:bodyPr>
          <a:lstStyle/>
          <a:p>
            <a:pPr marL="0" indent="0">
              <a:buNone/>
            </a:pPr>
            <a:r>
              <a:rPr lang="en-US" b="1" dirty="0">
                <a:solidFill>
                  <a:srgbClr val="006493"/>
                </a:solidFill>
              </a:rPr>
              <a:t>January 30, 2025, Release 30 (R30) will be deployed in the online system at </a:t>
            </a:r>
            <a:r>
              <a:rPr lang="en-US" b="1" dirty="0">
                <a:solidFill>
                  <a:srgbClr val="006493"/>
                </a:solidFill>
                <a:hlinkClick r:id="rId3"/>
              </a:rPr>
              <a:t>MAhealthconnector.org </a:t>
            </a:r>
            <a:r>
              <a:rPr lang="en-US" b="1" dirty="0">
                <a:solidFill>
                  <a:srgbClr val="006493"/>
                </a:solidFill>
              </a:rPr>
              <a:t>or commonly known as HIX. </a:t>
            </a:r>
          </a:p>
          <a:p>
            <a:r>
              <a:rPr lang="en-US" sz="2200" b="1" dirty="0">
                <a:latin typeface="+mn-lt"/>
              </a:rPr>
              <a:t>The updates will include the following: </a:t>
            </a:r>
          </a:p>
          <a:p>
            <a:pPr lvl="1">
              <a:spcBef>
                <a:spcPts val="1000"/>
              </a:spcBef>
              <a:buSzPct val="75000"/>
            </a:pPr>
            <a:r>
              <a:rPr lang="en-US" sz="2200" dirty="0">
                <a:latin typeface="+mn-lt"/>
              </a:rPr>
              <a:t>New Premium Waiver for Health Connector option for Document Upload on the Manage Documents page</a:t>
            </a:r>
          </a:p>
          <a:p>
            <a:pPr lvl="1">
              <a:spcBef>
                <a:spcPts val="1000"/>
              </a:spcBef>
              <a:buSzPct val="75000"/>
            </a:pPr>
            <a:r>
              <a:rPr lang="en-US" sz="2200" dirty="0">
                <a:latin typeface="+mn-lt"/>
              </a:rPr>
              <a:t>Minimum Value Attestation Question for Employer Sponsored Plans</a:t>
            </a:r>
          </a:p>
          <a:p>
            <a:pPr lvl="1">
              <a:spcBef>
                <a:spcPts val="1000"/>
              </a:spcBef>
              <a:buSzPct val="75000"/>
            </a:pPr>
            <a:r>
              <a:rPr lang="en-US" sz="2200" dirty="0">
                <a:latin typeface="+mn-lt"/>
              </a:rPr>
              <a:t>HRA Enhancements</a:t>
            </a:r>
          </a:p>
          <a:p>
            <a:pPr lvl="1">
              <a:spcBef>
                <a:spcPts val="1000"/>
              </a:spcBef>
              <a:buSzPct val="75000"/>
            </a:pPr>
            <a:r>
              <a:rPr lang="en-US" sz="2200" dirty="0">
                <a:latin typeface="+mn-lt"/>
              </a:rPr>
              <a:t>Ability to see "Denial" reasons for coverage</a:t>
            </a:r>
          </a:p>
          <a:p>
            <a:pPr lvl="1">
              <a:spcBef>
                <a:spcPts val="1000"/>
              </a:spcBef>
              <a:buSzPct val="75000"/>
            </a:pPr>
            <a:r>
              <a:rPr lang="en-US" sz="2200" dirty="0">
                <a:latin typeface="+mn-lt"/>
              </a:rPr>
              <a:t>MassHealth Renewal Display Enhancement</a:t>
            </a:r>
          </a:p>
          <a:p>
            <a:pPr lvl="1"/>
            <a:endParaRPr lang="en-US" dirty="0">
              <a:latin typeface="+mn-lt"/>
            </a:endParaRPr>
          </a:p>
        </p:txBody>
      </p:sp>
      <p:sp>
        <p:nvSpPr>
          <p:cNvPr id="4" name="Slide Number Placeholder 3">
            <a:extLst>
              <a:ext uri="{FF2B5EF4-FFF2-40B4-BE49-F238E27FC236}">
                <a16:creationId xmlns:a16="http://schemas.microsoft.com/office/drawing/2014/main" id="{26AAF052-ECF9-CBB7-A488-4198A3C22042}"/>
              </a:ext>
              <a:ext uri="{C183D7F6-B498-43B3-948B-1728B52AA6E4}">
                <adec:decorative xmlns:adec="http://schemas.microsoft.com/office/drawing/2017/decorative" val="1"/>
              </a:ext>
            </a:extLst>
          </p:cNvPr>
          <p:cNvSpPr txBox="1">
            <a:spLocks/>
          </p:cNvSpPr>
          <p:nvPr/>
        </p:nvSpPr>
        <p:spPr>
          <a:xfrm>
            <a:off x="8684713" y="633756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54B5E65-296D-440E-9811-9528B653460B}" type="slidenum">
              <a:rPr lang="en-US" smtClean="0"/>
              <a:pPr/>
              <a:t>39</a:t>
            </a:fld>
            <a:endParaRPr lang="en-US" dirty="0"/>
          </a:p>
        </p:txBody>
      </p:sp>
    </p:spTree>
    <p:custDataLst>
      <p:tags r:id="rId1"/>
    </p:custDataLst>
    <p:extLst>
      <p:ext uri="{BB962C8B-B14F-4D97-AF65-F5344CB8AC3E}">
        <p14:creationId xmlns:p14="http://schemas.microsoft.com/office/powerpoint/2010/main" val="17736267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5BD08E-D9EC-2121-7FB6-F7500FD1C5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BFF458-262F-4CD0-CAB7-831F68E53F78}"/>
              </a:ext>
            </a:extLst>
          </p:cNvPr>
          <p:cNvSpPr>
            <a:spLocks noGrp="1"/>
          </p:cNvSpPr>
          <p:nvPr>
            <p:ph type="title"/>
          </p:nvPr>
        </p:nvSpPr>
        <p:spPr>
          <a:xfrm>
            <a:off x="801370" y="2262622"/>
            <a:ext cx="9602470" cy="1847377"/>
          </a:xfrm>
        </p:spPr>
        <p:txBody>
          <a:bodyPr>
            <a:noAutofit/>
          </a:bodyPr>
          <a:lstStyle/>
          <a:p>
            <a:r>
              <a:rPr lang="en-US" b="1" dirty="0">
                <a:latin typeface="+mn-lt"/>
              </a:rPr>
              <a:t>Health Connector </a:t>
            </a:r>
            <a:br>
              <a:rPr lang="en-US" b="1" dirty="0">
                <a:latin typeface="+mn-lt"/>
              </a:rPr>
            </a:br>
            <a:r>
              <a:rPr lang="en-US" b="1" dirty="0">
                <a:latin typeface="+mn-lt"/>
              </a:rPr>
              <a:t>Special Enrollment Period (SEP) Review</a:t>
            </a:r>
          </a:p>
        </p:txBody>
      </p:sp>
    </p:spTree>
    <p:custDataLst>
      <p:tags r:id="rId1"/>
    </p:custDataLst>
    <p:extLst>
      <p:ext uri="{BB962C8B-B14F-4D97-AF65-F5344CB8AC3E}">
        <p14:creationId xmlns:p14="http://schemas.microsoft.com/office/powerpoint/2010/main" val="37436993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latin typeface="+mj-lt"/>
              </a:rPr>
              <a:t>R.30 System Updates (slide 1 of 2) </a:t>
            </a:r>
          </a:p>
        </p:txBody>
      </p:sp>
      <p:sp>
        <p:nvSpPr>
          <p:cNvPr id="8" name="Content Placeholder 7">
            <a:extLst>
              <a:ext uri="{FF2B5EF4-FFF2-40B4-BE49-F238E27FC236}">
                <a16:creationId xmlns:a16="http://schemas.microsoft.com/office/drawing/2014/main" id="{C4824401-37FD-423D-A50A-DAB2B202CEE8}"/>
              </a:ext>
            </a:extLst>
          </p:cNvPr>
          <p:cNvSpPr>
            <a:spLocks noGrp="1"/>
          </p:cNvSpPr>
          <p:nvPr>
            <p:ph idx="1"/>
          </p:nvPr>
        </p:nvSpPr>
        <p:spPr>
          <a:xfrm>
            <a:off x="838200" y="1503570"/>
            <a:ext cx="10348356" cy="4223054"/>
          </a:xfrm>
        </p:spPr>
        <p:txBody>
          <a:bodyPr vert="horz" lIns="91440" tIns="45720" rIns="91440" bIns="45720" rtlCol="0" anchor="t">
            <a:normAutofit fontScale="25000" lnSpcReduction="20000"/>
          </a:bodyPr>
          <a:lstStyle/>
          <a:p>
            <a:pPr marL="231775" lvl="1" indent="-231775">
              <a:lnSpc>
                <a:spcPct val="120000"/>
              </a:lnSpc>
              <a:spcBef>
                <a:spcPts val="1000"/>
              </a:spcBef>
              <a:buSzPct val="100000"/>
              <a:buFont typeface="Arial" panose="020B0604020202020204" pitchFamily="34" charset="0"/>
              <a:buChar char="•"/>
            </a:pPr>
            <a:r>
              <a:rPr lang="en-US" sz="9600" b="1" dirty="0">
                <a:sym typeface="Gill Sans"/>
              </a:rPr>
              <a:t>New Premium Waiver for Health Connector option for Document Upload on the Manage Documents page</a:t>
            </a:r>
            <a:endParaRPr lang="en-US" sz="9600" b="1" dirty="0"/>
          </a:p>
          <a:p>
            <a:pPr marL="688975" lvl="2" indent="-231775">
              <a:lnSpc>
                <a:spcPct val="120000"/>
              </a:lnSpc>
              <a:spcBef>
                <a:spcPts val="1000"/>
              </a:spcBef>
              <a:buSzPct val="100000"/>
              <a:buFont typeface="Arial" panose="020B0604020202020204" pitchFamily="34" charset="0"/>
              <a:buChar char="•"/>
            </a:pPr>
            <a:r>
              <a:rPr lang="en-US" sz="8800" dirty="0">
                <a:latin typeface="+mn-lt"/>
              </a:rPr>
              <a:t>Account holders can now upload the Health Connector's premium waiver</a:t>
            </a:r>
          </a:p>
          <a:p>
            <a:pPr marL="688975" lvl="2" indent="-231775">
              <a:lnSpc>
                <a:spcPct val="120000"/>
              </a:lnSpc>
              <a:spcBef>
                <a:spcPts val="1000"/>
              </a:spcBef>
              <a:buSzPct val="100000"/>
              <a:buFont typeface="Arial" panose="020B0604020202020204" pitchFamily="34" charset="0"/>
              <a:buChar char="•"/>
            </a:pPr>
            <a:r>
              <a:rPr lang="en-US" sz="8800" dirty="0">
                <a:latin typeface="+mn-lt"/>
              </a:rPr>
              <a:t>Account holders will see this as a new option when selecting an option from the drop down in </a:t>
            </a:r>
            <a:r>
              <a:rPr lang="en-US" sz="8800" b="1" dirty="0">
                <a:latin typeface="+mn-lt"/>
              </a:rPr>
              <a:t>Document Upload</a:t>
            </a:r>
          </a:p>
          <a:p>
            <a:pPr marL="231775" lvl="1" indent="-231775">
              <a:lnSpc>
                <a:spcPct val="120000"/>
              </a:lnSpc>
              <a:spcBef>
                <a:spcPts val="1000"/>
              </a:spcBef>
              <a:buSzPct val="100000"/>
              <a:buFont typeface="Arial,Sans-Serif" panose="020B0604020202020204" pitchFamily="34" charset="0"/>
              <a:buChar char="•"/>
            </a:pPr>
            <a:r>
              <a:rPr lang="en-US" sz="9600" dirty="0"/>
              <a:t>Applicants </a:t>
            </a:r>
            <a:r>
              <a:rPr lang="en-US" sz="9600" b="1" dirty="0"/>
              <a:t>can see the reason for a denial </a:t>
            </a:r>
            <a:r>
              <a:rPr lang="en-US" sz="9600" dirty="0"/>
              <a:t>if they are not eligible for MassHealth or a Qualified Health Plan</a:t>
            </a:r>
          </a:p>
          <a:p>
            <a:pPr marL="688975" lvl="2" indent="-231775">
              <a:lnSpc>
                <a:spcPct val="120000"/>
              </a:lnSpc>
              <a:spcBef>
                <a:spcPts val="1000"/>
              </a:spcBef>
              <a:buFont typeface="Arial,Sans-Serif" panose="020B0604020202020204" pitchFamily="34" charset="0"/>
              <a:buChar char="•"/>
            </a:pPr>
            <a:r>
              <a:rPr lang="en-US" sz="8800" dirty="0">
                <a:latin typeface="+mn-lt"/>
              </a:rPr>
              <a:t>There is link, "see denial reason," displayed next to the </a:t>
            </a:r>
            <a:r>
              <a:rPr lang="en-US" sz="8800" b="1" dirty="0">
                <a:latin typeface="+mn-lt"/>
              </a:rPr>
              <a:t>Program Eligibility </a:t>
            </a:r>
            <a:r>
              <a:rPr lang="en-US" sz="8800" dirty="0">
                <a:latin typeface="+mn-lt"/>
              </a:rPr>
              <a:t>that provides the reason for the denial</a:t>
            </a:r>
          </a:p>
          <a:p>
            <a:pPr marL="0" lvl="1">
              <a:lnSpc>
                <a:spcPct val="120000"/>
              </a:lnSpc>
              <a:spcBef>
                <a:spcPts val="1000"/>
              </a:spcBef>
              <a:buSzPct val="100000"/>
            </a:pPr>
            <a:endParaRPr lang="en-US" sz="9600" dirty="0">
              <a:latin typeface="+mn-lt"/>
            </a:endParaRPr>
          </a:p>
          <a:p>
            <a:pPr marL="231775" lvl="2" indent="-231775">
              <a:lnSpc>
                <a:spcPct val="120000"/>
              </a:lnSpc>
              <a:buSzPct val="100000"/>
              <a:buFont typeface="Wingdings" pitchFamily="2" charset="2"/>
              <a:buChar char="•"/>
            </a:pPr>
            <a:endParaRPr lang="en-US" sz="9600" dirty="0">
              <a:latin typeface="+mn-lt"/>
            </a:endParaRPr>
          </a:p>
          <a:p>
            <a:endParaRPr lang="en-US" dirty="0">
              <a:latin typeface="+mn-lt"/>
            </a:endParaRPr>
          </a:p>
        </p:txBody>
      </p:sp>
      <p:sp>
        <p:nvSpPr>
          <p:cNvPr id="5" name="Slide Number Placeholder 4">
            <a:extLst>
              <a:ext uri="{FF2B5EF4-FFF2-40B4-BE49-F238E27FC236}">
                <a16:creationId xmlns:a16="http://schemas.microsoft.com/office/drawing/2014/main" id="{09C2498D-E406-494E-BB2E-D4BA5E1AA9DE}"/>
              </a:ext>
              <a:ext uri="{C183D7F6-B498-43B3-948B-1728B52AA6E4}">
                <adec:decorative xmlns:adec="http://schemas.microsoft.com/office/drawing/2017/decorative" val="1"/>
              </a:ext>
            </a:extLst>
          </p:cNvPr>
          <p:cNvSpPr>
            <a:spLocks noGrp="1"/>
          </p:cNvSpPr>
          <p:nvPr>
            <p:ph type="sldNum" sz="quarter" idx="12"/>
          </p:nvPr>
        </p:nvSpPr>
        <p:spPr/>
        <p:txBody>
          <a:bodyPr/>
          <a:lstStyle/>
          <a:p>
            <a:fld id="{254B5E65-296D-440E-9811-9528B653460B}" type="slidenum">
              <a:rPr lang="en-US" smtClean="0"/>
              <a:pPr/>
              <a:t>40</a:t>
            </a:fld>
            <a:endParaRPr lang="en-US"/>
          </a:p>
        </p:txBody>
      </p:sp>
    </p:spTree>
    <p:custDataLst>
      <p:tags r:id="rId1"/>
    </p:custDataLst>
    <p:extLst>
      <p:ext uri="{BB962C8B-B14F-4D97-AF65-F5344CB8AC3E}">
        <p14:creationId xmlns:p14="http://schemas.microsoft.com/office/powerpoint/2010/main" val="3755849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b="1" dirty="0">
                <a:latin typeface="+mj-lt"/>
              </a:rPr>
              <a:t>R.30 System Updates (slide 2 of 2)</a:t>
            </a:r>
            <a:br>
              <a:rPr lang="en-US" sz="4000" b="1" dirty="0">
                <a:latin typeface="+mj-lt"/>
              </a:rPr>
            </a:br>
            <a:endParaRPr lang="en-US" sz="4000" b="1" dirty="0">
              <a:latin typeface="+mj-lt"/>
            </a:endParaRPr>
          </a:p>
        </p:txBody>
      </p:sp>
      <p:sp>
        <p:nvSpPr>
          <p:cNvPr id="8" name="Content Placeholder 7">
            <a:extLst>
              <a:ext uri="{FF2B5EF4-FFF2-40B4-BE49-F238E27FC236}">
                <a16:creationId xmlns:a16="http://schemas.microsoft.com/office/drawing/2014/main" id="{C4824401-37FD-423D-A50A-DAB2B202CEE8}"/>
              </a:ext>
            </a:extLst>
          </p:cNvPr>
          <p:cNvSpPr>
            <a:spLocks noGrp="1"/>
          </p:cNvSpPr>
          <p:nvPr>
            <p:ph idx="1"/>
          </p:nvPr>
        </p:nvSpPr>
        <p:spPr>
          <a:xfrm>
            <a:off x="838200" y="1484971"/>
            <a:ext cx="10889512" cy="4417017"/>
          </a:xfrm>
        </p:spPr>
        <p:txBody>
          <a:bodyPr vert="horz" lIns="91440" tIns="45720" rIns="91440" bIns="45720" rtlCol="0" anchor="t">
            <a:normAutofit/>
          </a:bodyPr>
          <a:lstStyle/>
          <a:p>
            <a:pPr marL="231775" lvl="1" indent="-231775">
              <a:lnSpc>
                <a:spcPct val="120000"/>
              </a:lnSpc>
              <a:spcBef>
                <a:spcPts val="1000"/>
              </a:spcBef>
              <a:buSzPct val="100000"/>
              <a:buFont typeface="Arial" panose="020B0604020202020204" pitchFamily="34" charset="0"/>
              <a:buChar char="•"/>
            </a:pPr>
            <a:r>
              <a:rPr lang="en-US" sz="2400" dirty="0"/>
              <a:t>Minimum Value Attestation Question </a:t>
            </a:r>
            <a:r>
              <a:rPr lang="en-US" sz="2400" b="1" dirty="0"/>
              <a:t>for Employer Sponsored Plans</a:t>
            </a:r>
          </a:p>
          <a:p>
            <a:pPr marL="688975" lvl="2" indent="-231775">
              <a:lnSpc>
                <a:spcPct val="120000"/>
              </a:lnSpc>
              <a:spcBef>
                <a:spcPts val="1000"/>
              </a:spcBef>
              <a:buSzPct val="100000"/>
              <a:buFont typeface="Arial" panose="020B0604020202020204" pitchFamily="34" charset="0"/>
              <a:buChar char="•"/>
            </a:pPr>
            <a:r>
              <a:rPr lang="en-US" sz="2200" dirty="0">
                <a:latin typeface="+mn-lt"/>
              </a:rPr>
              <a:t>Additional question asking if the ESI plan meets minimum value standards for the entire family</a:t>
            </a:r>
          </a:p>
          <a:p>
            <a:pPr marL="688975" lvl="2" indent="-231775">
              <a:lnSpc>
                <a:spcPct val="120000"/>
              </a:lnSpc>
              <a:spcBef>
                <a:spcPts val="1000"/>
              </a:spcBef>
              <a:buSzPct val="100000"/>
              <a:buFont typeface="Arial" panose="020B0604020202020204" pitchFamily="34" charset="0"/>
              <a:buChar char="•"/>
            </a:pPr>
            <a:r>
              <a:rPr lang="en-US" sz="2200" dirty="0">
                <a:latin typeface="+mn-lt"/>
              </a:rPr>
              <a:t>Only appears if there is another family member covered by the policy</a:t>
            </a:r>
          </a:p>
          <a:p>
            <a:pPr marL="231775" lvl="1" indent="-231775">
              <a:lnSpc>
                <a:spcPct val="120000"/>
              </a:lnSpc>
              <a:spcBef>
                <a:spcPts val="1000"/>
              </a:spcBef>
              <a:buSzPct val="100000"/>
              <a:buFont typeface="Arial" panose="020B0604020202020204" pitchFamily="34" charset="0"/>
              <a:buChar char="•"/>
            </a:pPr>
            <a:r>
              <a:rPr lang="en-US" sz="2400" dirty="0"/>
              <a:t>Health Reimbursement Account (HRA) Enhancements </a:t>
            </a:r>
          </a:p>
          <a:p>
            <a:pPr marL="688975" lvl="2" indent="-231775">
              <a:lnSpc>
                <a:spcPct val="120000"/>
              </a:lnSpc>
              <a:spcBef>
                <a:spcPts val="1000"/>
              </a:spcBef>
              <a:buSzPct val="100000"/>
              <a:buFont typeface="Arial" panose="020B0604020202020204" pitchFamily="34" charset="0"/>
              <a:buChar char="•"/>
            </a:pPr>
            <a:r>
              <a:rPr lang="en-US" sz="2200" dirty="0">
                <a:latin typeface="+mn-lt"/>
              </a:rPr>
              <a:t>If there is an HRA reported on the application, it is no longer required to include an end date for HRA</a:t>
            </a:r>
          </a:p>
          <a:p>
            <a:pPr marL="688975" lvl="2" indent="-231775">
              <a:lnSpc>
                <a:spcPct val="120000"/>
              </a:lnSpc>
              <a:spcBef>
                <a:spcPts val="1000"/>
              </a:spcBef>
              <a:buSzPct val="100000"/>
              <a:buFont typeface="Arial" panose="020B0604020202020204" pitchFamily="34" charset="0"/>
              <a:buChar char="•"/>
            </a:pPr>
            <a:endParaRPr lang="en-US" sz="2000" dirty="0">
              <a:latin typeface="+mn-lt"/>
            </a:endParaRPr>
          </a:p>
          <a:p>
            <a:pPr marL="231775" lvl="1" indent="-231775">
              <a:lnSpc>
                <a:spcPct val="120000"/>
              </a:lnSpc>
              <a:spcBef>
                <a:spcPts val="1000"/>
              </a:spcBef>
              <a:buSzPct val="100000"/>
              <a:buFont typeface="Arial" panose="020B0604020202020204" pitchFamily="34" charset="0"/>
              <a:buChar char="•"/>
            </a:pPr>
            <a:endParaRPr lang="en-US" sz="2000" dirty="0">
              <a:latin typeface="+mn-lt"/>
            </a:endParaRPr>
          </a:p>
          <a:p>
            <a:pPr marL="231775" lvl="1" indent="-231775">
              <a:lnSpc>
                <a:spcPct val="120000"/>
              </a:lnSpc>
              <a:spcBef>
                <a:spcPts val="1000"/>
              </a:spcBef>
              <a:buSzPct val="100000"/>
              <a:buFont typeface="Arial" panose="020B0604020202020204" pitchFamily="34" charset="0"/>
              <a:buChar char="•"/>
            </a:pPr>
            <a:endParaRPr lang="en-US" sz="2000" dirty="0">
              <a:latin typeface="+mn-lt"/>
            </a:endParaRPr>
          </a:p>
          <a:p>
            <a:pPr marL="231775" lvl="2" indent="-231775">
              <a:lnSpc>
                <a:spcPct val="120000"/>
              </a:lnSpc>
              <a:buSzPct val="100000"/>
              <a:buFont typeface="Wingdings" pitchFamily="2" charset="2"/>
              <a:buChar char="•"/>
            </a:pPr>
            <a:endParaRPr lang="en-US" sz="2000" dirty="0">
              <a:latin typeface="+mn-lt"/>
            </a:endParaRPr>
          </a:p>
          <a:p>
            <a:endParaRPr lang="en-US" sz="2000" dirty="0">
              <a:latin typeface="+mn-lt"/>
            </a:endParaRPr>
          </a:p>
        </p:txBody>
      </p:sp>
      <p:sp>
        <p:nvSpPr>
          <p:cNvPr id="5" name="Slide Number Placeholder 4">
            <a:extLst>
              <a:ext uri="{FF2B5EF4-FFF2-40B4-BE49-F238E27FC236}">
                <a16:creationId xmlns:a16="http://schemas.microsoft.com/office/drawing/2014/main" id="{09C2498D-E406-494E-BB2E-D4BA5E1AA9DE}"/>
              </a:ext>
              <a:ext uri="{C183D7F6-B498-43B3-948B-1728B52AA6E4}">
                <adec:decorative xmlns:adec="http://schemas.microsoft.com/office/drawing/2017/decorative" val="1"/>
              </a:ext>
            </a:extLst>
          </p:cNvPr>
          <p:cNvSpPr>
            <a:spLocks noGrp="1"/>
          </p:cNvSpPr>
          <p:nvPr>
            <p:ph type="sldNum" sz="quarter" idx="12"/>
          </p:nvPr>
        </p:nvSpPr>
        <p:spPr/>
        <p:txBody>
          <a:bodyPr/>
          <a:lstStyle/>
          <a:p>
            <a:fld id="{254B5E65-296D-440E-9811-9528B653460B}" type="slidenum">
              <a:rPr lang="en-US" smtClean="0"/>
              <a:pPr/>
              <a:t>41</a:t>
            </a:fld>
            <a:endParaRPr lang="en-US"/>
          </a:p>
        </p:txBody>
      </p:sp>
    </p:spTree>
    <p:custDataLst>
      <p:tags r:id="rId1"/>
    </p:custDataLst>
    <p:extLst>
      <p:ext uri="{BB962C8B-B14F-4D97-AF65-F5344CB8AC3E}">
        <p14:creationId xmlns:p14="http://schemas.microsoft.com/office/powerpoint/2010/main" val="15448888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81578"/>
            <a:ext cx="10515600" cy="705173"/>
          </a:xfrm>
        </p:spPr>
        <p:txBody>
          <a:bodyPr>
            <a:noAutofit/>
          </a:bodyPr>
          <a:lstStyle/>
          <a:p>
            <a:r>
              <a:rPr lang="en-US" sz="4000" b="1" dirty="0">
                <a:latin typeface="+mj-lt"/>
              </a:rPr>
              <a:t>R.30 System Updates: MassHealth Individual Renewal</a:t>
            </a:r>
            <a:br>
              <a:rPr lang="en-US" sz="4000" b="1" dirty="0">
                <a:latin typeface="+mj-lt"/>
              </a:rPr>
            </a:br>
            <a:endParaRPr lang="en-US" sz="4000" b="1" dirty="0">
              <a:latin typeface="+mj-lt"/>
            </a:endParaRPr>
          </a:p>
        </p:txBody>
      </p:sp>
      <p:sp>
        <p:nvSpPr>
          <p:cNvPr id="8" name="Content Placeholder 7">
            <a:extLst>
              <a:ext uri="{FF2B5EF4-FFF2-40B4-BE49-F238E27FC236}">
                <a16:creationId xmlns:a16="http://schemas.microsoft.com/office/drawing/2014/main" id="{C4824401-37FD-423D-A50A-DAB2B202CEE8}"/>
              </a:ext>
            </a:extLst>
          </p:cNvPr>
          <p:cNvSpPr>
            <a:spLocks noGrp="1"/>
          </p:cNvSpPr>
          <p:nvPr>
            <p:ph idx="13"/>
          </p:nvPr>
        </p:nvSpPr>
        <p:spPr>
          <a:xfrm>
            <a:off x="838200" y="2148641"/>
            <a:ext cx="2919984" cy="2632081"/>
          </a:xfrm>
        </p:spPr>
        <p:txBody>
          <a:bodyPr vert="horz" lIns="91440" tIns="45720" rIns="91440" bIns="45720" rtlCol="0" anchor="t">
            <a:noAutofit/>
          </a:bodyPr>
          <a:lstStyle/>
          <a:p>
            <a:pPr marL="0" lvl="1" indent="0">
              <a:lnSpc>
                <a:spcPct val="120000"/>
              </a:lnSpc>
              <a:spcBef>
                <a:spcPts val="1000"/>
              </a:spcBef>
              <a:buSzPct val="100000"/>
              <a:buNone/>
            </a:pPr>
            <a:r>
              <a:rPr lang="en-US" dirty="0">
                <a:latin typeface="+mn-lt"/>
              </a:rPr>
              <a:t>Sample MassHealth Individual Redetermination and Renewal </a:t>
            </a:r>
          </a:p>
          <a:p>
            <a:pPr marL="231775" lvl="1" indent="-231775">
              <a:lnSpc>
                <a:spcPct val="120000"/>
              </a:lnSpc>
              <a:spcBef>
                <a:spcPts val="1000"/>
              </a:spcBef>
              <a:buSzPct val="100000"/>
              <a:buFont typeface="Arial" panose="020B0604020202020204" pitchFamily="34" charset="0"/>
              <a:buChar char="•"/>
            </a:pPr>
            <a:endParaRPr lang="en-US" dirty="0">
              <a:latin typeface="+mn-lt"/>
            </a:endParaRPr>
          </a:p>
          <a:p>
            <a:pPr marL="231775" lvl="2" indent="-231775">
              <a:lnSpc>
                <a:spcPct val="120000"/>
              </a:lnSpc>
              <a:buSzPct val="100000"/>
              <a:buFont typeface="Wingdings" pitchFamily="2" charset="2"/>
              <a:buChar char="•"/>
            </a:pPr>
            <a:endParaRPr lang="en-US" dirty="0">
              <a:latin typeface="+mn-lt"/>
            </a:endParaRPr>
          </a:p>
          <a:p>
            <a:endParaRPr lang="en-US" dirty="0">
              <a:latin typeface="+mn-lt"/>
            </a:endParaRPr>
          </a:p>
        </p:txBody>
      </p:sp>
      <p:sp>
        <p:nvSpPr>
          <p:cNvPr id="5" name="Slide Number Placeholder 4">
            <a:extLst>
              <a:ext uri="{FF2B5EF4-FFF2-40B4-BE49-F238E27FC236}">
                <a16:creationId xmlns:a16="http://schemas.microsoft.com/office/drawing/2014/main" id="{09C2498D-E406-494E-BB2E-D4BA5E1AA9DE}"/>
              </a:ext>
              <a:ext uri="{C183D7F6-B498-43B3-948B-1728B52AA6E4}">
                <adec:decorative xmlns:adec="http://schemas.microsoft.com/office/drawing/2017/decorative" val="1"/>
              </a:ext>
            </a:extLst>
          </p:cNvPr>
          <p:cNvSpPr>
            <a:spLocks noGrp="1"/>
          </p:cNvSpPr>
          <p:nvPr>
            <p:ph type="sldNum" sz="quarter" idx="12"/>
          </p:nvPr>
        </p:nvSpPr>
        <p:spPr/>
        <p:txBody>
          <a:bodyPr/>
          <a:lstStyle/>
          <a:p>
            <a:fld id="{254B5E65-296D-440E-9811-9528B653460B}" type="slidenum">
              <a:rPr lang="en-US" smtClean="0"/>
              <a:pPr/>
              <a:t>42</a:t>
            </a:fld>
            <a:endParaRPr lang="en-US" dirty="0"/>
          </a:p>
        </p:txBody>
      </p:sp>
      <p:pic>
        <p:nvPicPr>
          <p:cNvPr id="4" name="Picture 3" descr="Screenshot of Health Connector Welcome page highlighting the Dashboard link and the due date.">
            <a:extLst>
              <a:ext uri="{FF2B5EF4-FFF2-40B4-BE49-F238E27FC236}">
                <a16:creationId xmlns:a16="http://schemas.microsoft.com/office/drawing/2014/main" id="{4D6E8507-3CE8-E4E0-7C19-5C3EAFB854AD}"/>
              </a:ext>
            </a:extLst>
          </p:cNvPr>
          <p:cNvPicPr>
            <a:picLocks noChangeAspect="1"/>
          </p:cNvPicPr>
          <p:nvPr/>
        </p:nvPicPr>
        <p:blipFill>
          <a:blip r:embed="rId3"/>
          <a:stretch>
            <a:fillRect/>
          </a:stretch>
        </p:blipFill>
        <p:spPr>
          <a:xfrm>
            <a:off x="4216552" y="963454"/>
            <a:ext cx="6930111" cy="5320197"/>
          </a:xfrm>
          <a:prstGeom prst="rect">
            <a:avLst/>
          </a:prstGeom>
        </p:spPr>
      </p:pic>
    </p:spTree>
    <p:custDataLst>
      <p:tags r:id="rId1"/>
    </p:custDataLst>
    <p:extLst>
      <p:ext uri="{BB962C8B-B14F-4D97-AF65-F5344CB8AC3E}">
        <p14:creationId xmlns:p14="http://schemas.microsoft.com/office/powerpoint/2010/main" val="27720553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284628B-A781-9C84-4578-E2A0AEDB6B28}"/>
              </a:ext>
            </a:extLst>
          </p:cNvPr>
          <p:cNvSpPr>
            <a:spLocks noGrp="1"/>
          </p:cNvSpPr>
          <p:nvPr>
            <p:ph type="title"/>
          </p:nvPr>
        </p:nvSpPr>
        <p:spPr/>
        <p:txBody>
          <a:bodyPr/>
          <a:lstStyle/>
          <a:p>
            <a:r>
              <a:rPr lang="en-US" b="1" dirty="0"/>
              <a:t>Thank You! </a:t>
            </a:r>
          </a:p>
        </p:txBody>
      </p:sp>
      <p:sp>
        <p:nvSpPr>
          <p:cNvPr id="5" name="Slide Number Placeholder 4">
            <a:extLst>
              <a:ext uri="{FF2B5EF4-FFF2-40B4-BE49-F238E27FC236}">
                <a16:creationId xmlns:a16="http://schemas.microsoft.com/office/drawing/2014/main" id="{36C8171A-EC17-CCED-2A95-61232B2D6A32}"/>
              </a:ext>
              <a:ext uri="{C183D7F6-B498-43B3-948B-1728B52AA6E4}">
                <adec:decorative xmlns:adec="http://schemas.microsoft.com/office/drawing/2017/decorative" val="1"/>
              </a:ext>
            </a:extLst>
          </p:cNvPr>
          <p:cNvSpPr>
            <a:spLocks noGrp="1"/>
          </p:cNvSpPr>
          <p:nvPr>
            <p:ph type="sldNum" sz="quarter" idx="4294967295"/>
          </p:nvPr>
        </p:nvSpPr>
        <p:spPr>
          <a:xfrm>
            <a:off x="9448800" y="6356350"/>
            <a:ext cx="2743200" cy="365125"/>
          </a:xfrm>
        </p:spPr>
        <p:txBody>
          <a:bodyPr/>
          <a:lstStyle/>
          <a:p>
            <a:fld id="{D0F3292A-440C-FC4D-A38E-E9E6D4317AF8}" type="slidenum">
              <a:rPr lang="en-US" smtClean="0"/>
              <a:pPr/>
              <a:t>43</a:t>
            </a:fld>
            <a:endParaRPr lang="en-US"/>
          </a:p>
        </p:txBody>
      </p:sp>
    </p:spTree>
    <p:custDataLst>
      <p:tags r:id="rId1"/>
    </p:custDataLst>
    <p:extLst>
      <p:ext uri="{BB962C8B-B14F-4D97-AF65-F5344CB8AC3E}">
        <p14:creationId xmlns:p14="http://schemas.microsoft.com/office/powerpoint/2010/main" val="3461677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1DEE0E-222F-43AC-51EF-E51B17B2B6C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323E13D-5F25-E36A-255C-B136244C9AFD}"/>
              </a:ext>
            </a:extLst>
          </p:cNvPr>
          <p:cNvSpPr>
            <a:spLocks noGrp="1"/>
          </p:cNvSpPr>
          <p:nvPr>
            <p:ph type="title"/>
          </p:nvPr>
        </p:nvSpPr>
        <p:spPr/>
        <p:txBody>
          <a:bodyPr>
            <a:normAutofit fontScale="90000"/>
          </a:bodyPr>
          <a:lstStyle/>
          <a:p>
            <a:r>
              <a:rPr lang="en-US" b="1" dirty="0">
                <a:latin typeface="+mj-lt"/>
              </a:rPr>
              <a:t>Health Connector Open and Closed Enrollment</a:t>
            </a:r>
          </a:p>
        </p:txBody>
      </p:sp>
      <p:sp>
        <p:nvSpPr>
          <p:cNvPr id="3" name="Content Placeholder 3">
            <a:extLst>
              <a:ext uri="{FF2B5EF4-FFF2-40B4-BE49-F238E27FC236}">
                <a16:creationId xmlns:a16="http://schemas.microsoft.com/office/drawing/2014/main" id="{557000CC-5670-3559-BC9F-965B90016B35}"/>
              </a:ext>
            </a:extLst>
          </p:cNvPr>
          <p:cNvSpPr txBox="1">
            <a:spLocks/>
          </p:cNvSpPr>
          <p:nvPr/>
        </p:nvSpPr>
        <p:spPr>
          <a:xfrm>
            <a:off x="838200" y="2125683"/>
            <a:ext cx="4814455" cy="1255728"/>
          </a:xfrm>
          <a:prstGeom prst="rect">
            <a:avLst/>
          </a:prstGeom>
        </p:spPr>
        <p:txBody>
          <a:bodyPr wrap="square">
            <a:sp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b="0" i="0" kern="1200">
                <a:solidFill>
                  <a:schemeClr val="tx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Clr>
                <a:schemeClr val="accent1"/>
              </a:buClr>
              <a:buFont typeface="Courier New" panose="02070309020205020404" pitchFamily="49" charset="0"/>
              <a:buChar char="o"/>
              <a:defRPr sz="2800" b="0" i="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Clr>
                <a:schemeClr val="accent1"/>
              </a:buClr>
              <a:buFont typeface="Wingdings" pitchFamily="2" charset="2"/>
              <a:buChar char="§"/>
              <a:defRPr sz="2800" b="0" i="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800" b="0" i="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800" b="0" i="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chemeClr val="accent1"/>
                </a:solidFill>
              </a:rPr>
              <a:t>Open Enrollment for plan year 2025 ended on Thursday, January 23</a:t>
            </a:r>
            <a:r>
              <a:rPr lang="en-US" b="1" baseline="30000" dirty="0">
                <a:solidFill>
                  <a:schemeClr val="accent1"/>
                </a:solidFill>
              </a:rPr>
              <a:t>rd</a:t>
            </a:r>
            <a:r>
              <a:rPr lang="en-US" b="1" dirty="0">
                <a:solidFill>
                  <a:schemeClr val="accent1"/>
                </a:solidFill>
              </a:rPr>
              <a:t> </a:t>
            </a:r>
          </a:p>
        </p:txBody>
      </p:sp>
      <p:sp>
        <p:nvSpPr>
          <p:cNvPr id="9" name="Content Placeholder 8">
            <a:extLst>
              <a:ext uri="{FF2B5EF4-FFF2-40B4-BE49-F238E27FC236}">
                <a16:creationId xmlns:a16="http://schemas.microsoft.com/office/drawing/2014/main" id="{1AEB4AC9-7613-C23D-29B3-E2404720396B}"/>
              </a:ext>
            </a:extLst>
          </p:cNvPr>
          <p:cNvSpPr txBox="1">
            <a:spLocks/>
          </p:cNvSpPr>
          <p:nvPr/>
        </p:nvSpPr>
        <p:spPr>
          <a:xfrm>
            <a:off x="5997040" y="1656299"/>
            <a:ext cx="5356760" cy="43270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b="0" i="0" kern="1200">
                <a:solidFill>
                  <a:schemeClr val="tx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Clr>
                <a:schemeClr val="accent1"/>
              </a:buClr>
              <a:buFont typeface="Courier New" panose="02070309020205020404" pitchFamily="49" charset="0"/>
              <a:buChar char="o"/>
              <a:defRPr sz="2800" b="0" i="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Clr>
                <a:schemeClr val="accent1"/>
              </a:buClr>
              <a:buFont typeface="Wingdings" pitchFamily="2" charset="2"/>
              <a:buChar char="§"/>
              <a:defRPr sz="2800" b="0" i="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800" b="0" i="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800" b="0" i="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pPr>
            <a:r>
              <a:rPr lang="en-US" dirty="0">
                <a:latin typeface="+mn-lt"/>
              </a:rPr>
              <a:t>When coverage is needed outside of Open Enrollment, encourage people to apply and see if they qualify for a Special Enrollment Period</a:t>
            </a:r>
          </a:p>
          <a:p>
            <a:pPr>
              <a:lnSpc>
                <a:spcPct val="100000"/>
              </a:lnSpc>
              <a:spcBef>
                <a:spcPts val="600"/>
              </a:spcBef>
              <a:spcAft>
                <a:spcPts val="600"/>
              </a:spcAft>
            </a:pPr>
            <a:r>
              <a:rPr lang="en-US" dirty="0">
                <a:latin typeface="+mn-lt"/>
              </a:rPr>
              <a:t>Depending on their eligibility, they may find out they qualify for MassHealth which has different start rules and start dates</a:t>
            </a:r>
          </a:p>
        </p:txBody>
      </p:sp>
      <p:sp>
        <p:nvSpPr>
          <p:cNvPr id="2" name="Slide Number Placeholder 1">
            <a:extLst>
              <a:ext uri="{FF2B5EF4-FFF2-40B4-BE49-F238E27FC236}">
                <a16:creationId xmlns:a16="http://schemas.microsoft.com/office/drawing/2014/main" id="{ED7BAD2B-F252-8442-386C-5B8996501B12}"/>
              </a:ext>
              <a:ext uri="{C183D7F6-B498-43B3-948B-1728B52AA6E4}">
                <adec:decorative xmlns:adec="http://schemas.microsoft.com/office/drawing/2017/decorative" val="1"/>
              </a:ext>
            </a:extLst>
          </p:cNvPr>
          <p:cNvSpPr>
            <a:spLocks noGrp="1"/>
          </p:cNvSpPr>
          <p:nvPr>
            <p:ph type="sldNum" sz="quarter" idx="12"/>
          </p:nvPr>
        </p:nvSpPr>
        <p:spPr/>
        <p:txBody>
          <a:bodyPr/>
          <a:lstStyle/>
          <a:p>
            <a:fld id="{D0F3292A-440C-FC4D-A38E-E9E6D4317AF8}" type="slidenum">
              <a:rPr lang="en-US" smtClean="0"/>
              <a:pPr/>
              <a:t>5</a:t>
            </a:fld>
            <a:endParaRPr lang="en-US"/>
          </a:p>
        </p:txBody>
      </p:sp>
    </p:spTree>
    <p:custDataLst>
      <p:tags r:id="rId1"/>
    </p:custDataLst>
    <p:extLst>
      <p:ext uri="{BB962C8B-B14F-4D97-AF65-F5344CB8AC3E}">
        <p14:creationId xmlns:p14="http://schemas.microsoft.com/office/powerpoint/2010/main" val="10314551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BDF30-B2AA-448F-998C-54194DDC0B0C}"/>
              </a:ext>
            </a:extLst>
          </p:cNvPr>
          <p:cNvSpPr>
            <a:spLocks noGrp="1"/>
          </p:cNvSpPr>
          <p:nvPr>
            <p:ph type="title"/>
          </p:nvPr>
        </p:nvSpPr>
        <p:spPr/>
        <p:txBody>
          <a:bodyPr/>
          <a:lstStyle/>
          <a:p>
            <a:r>
              <a:rPr lang="en-US" sz="4000" b="1" dirty="0">
                <a:latin typeface="+mj-lt"/>
              </a:rPr>
              <a:t>Special</a:t>
            </a:r>
            <a:r>
              <a:rPr lang="en-US" dirty="0">
                <a:latin typeface="+mj-lt"/>
              </a:rPr>
              <a:t> </a:t>
            </a:r>
            <a:r>
              <a:rPr lang="en-US" sz="4000" b="1" dirty="0">
                <a:latin typeface="+mj-lt"/>
              </a:rPr>
              <a:t>Enrollment Periods (SEP)</a:t>
            </a:r>
          </a:p>
        </p:txBody>
      </p:sp>
      <p:sp>
        <p:nvSpPr>
          <p:cNvPr id="3" name="Content Placeholder 2">
            <a:extLst>
              <a:ext uri="{FF2B5EF4-FFF2-40B4-BE49-F238E27FC236}">
                <a16:creationId xmlns:a16="http://schemas.microsoft.com/office/drawing/2014/main" id="{4218633B-A09F-40EF-80EA-A790F4411A25}"/>
              </a:ext>
            </a:extLst>
          </p:cNvPr>
          <p:cNvSpPr>
            <a:spLocks noGrp="1"/>
          </p:cNvSpPr>
          <p:nvPr>
            <p:ph idx="13"/>
          </p:nvPr>
        </p:nvSpPr>
        <p:spPr>
          <a:xfrm>
            <a:off x="838200" y="1523731"/>
            <a:ext cx="10352314" cy="4202893"/>
          </a:xfrm>
        </p:spPr>
        <p:txBody>
          <a:bodyPr>
            <a:noAutofit/>
          </a:bodyPr>
          <a:lstStyle/>
          <a:p>
            <a:pPr marL="0" lvl="1" indent="0">
              <a:spcBef>
                <a:spcPts val="600"/>
              </a:spcBef>
              <a:buNone/>
            </a:pPr>
            <a:r>
              <a:rPr lang="en-US" b="1" dirty="0">
                <a:solidFill>
                  <a:schemeClr val="accent1"/>
                </a:solidFill>
                <a:latin typeface="+mn-lt"/>
              </a:rPr>
              <a:t>If an individual qualifies for a SEP, they can enroll in or change health insurance plans outside the annual Open Enrollment period.</a:t>
            </a:r>
          </a:p>
          <a:p>
            <a:pPr marL="457200" indent="-457200">
              <a:spcBef>
                <a:spcPts val="600"/>
              </a:spcBef>
              <a:buFont typeface="Arial" panose="020B0604020202020204" pitchFamily="34" charset="0"/>
              <a:buChar char="•"/>
            </a:pPr>
            <a:r>
              <a:rPr lang="en-US" dirty="0">
                <a:latin typeface="+mn-lt"/>
              </a:rPr>
              <a:t>Changes that allow an individual to qualify for a SEP are called Qualifying Events, and may include:</a:t>
            </a:r>
          </a:p>
          <a:p>
            <a:pPr marL="914400" lvl="2" indent="-457200">
              <a:spcBef>
                <a:spcPts val="600"/>
              </a:spcBef>
              <a:buSzPct val="75000"/>
              <a:buFont typeface="Courier New" panose="02070309020205020404" pitchFamily="49" charset="0"/>
              <a:buChar char="o"/>
            </a:pPr>
            <a:r>
              <a:rPr lang="en-US" dirty="0">
                <a:latin typeface="+mn-lt"/>
              </a:rPr>
              <a:t>Changes in household composition, income, immigration status, or address </a:t>
            </a:r>
          </a:p>
          <a:p>
            <a:pPr marL="914400" lvl="2" indent="-457200">
              <a:spcBef>
                <a:spcPts val="600"/>
              </a:spcBef>
              <a:buSzPct val="75000"/>
              <a:buFont typeface="Courier New" panose="02070309020205020404" pitchFamily="49" charset="0"/>
              <a:buChar char="o"/>
            </a:pPr>
            <a:r>
              <a:rPr lang="en-US" dirty="0">
                <a:latin typeface="+mn-lt"/>
              </a:rPr>
              <a:t>Certain life changes, like getting married, having a baby, or losing job-based health insurance </a:t>
            </a:r>
          </a:p>
          <a:p>
            <a:pPr marL="914400" lvl="2" indent="-457200">
              <a:spcBef>
                <a:spcPts val="600"/>
              </a:spcBef>
              <a:buSzPct val="75000"/>
              <a:buFont typeface="Courier New" panose="02070309020205020404" pitchFamily="49" charset="0"/>
              <a:buChar char="o"/>
            </a:pPr>
            <a:r>
              <a:rPr lang="en-US" dirty="0">
                <a:latin typeface="+mn-lt"/>
              </a:rPr>
              <a:t>All Qualifying Events should be reported as soon as possible</a:t>
            </a:r>
          </a:p>
        </p:txBody>
      </p:sp>
      <p:sp>
        <p:nvSpPr>
          <p:cNvPr id="6" name="Slide Number Placeholder 5">
            <a:extLst>
              <a:ext uri="{FF2B5EF4-FFF2-40B4-BE49-F238E27FC236}">
                <a16:creationId xmlns:a16="http://schemas.microsoft.com/office/drawing/2014/main" id="{085088BB-C22F-4B6D-A47C-EBC359636634}"/>
              </a:ext>
              <a:ext uri="{C183D7F6-B498-43B3-948B-1728B52AA6E4}">
                <adec:decorative xmlns:adec="http://schemas.microsoft.com/office/drawing/2017/decorative" val="1"/>
              </a:ext>
            </a:extLst>
          </p:cNvPr>
          <p:cNvSpPr>
            <a:spLocks noGrp="1"/>
          </p:cNvSpPr>
          <p:nvPr>
            <p:ph type="sldNum" sz="quarter" idx="12"/>
          </p:nvPr>
        </p:nvSpPr>
        <p:spPr/>
        <p:txBody>
          <a:bodyPr/>
          <a:lstStyle/>
          <a:p>
            <a:fld id="{254B5E65-296D-440E-9811-9528B653460B}" type="slidenum">
              <a:rPr lang="en-US" smtClean="0"/>
              <a:pPr/>
              <a:t>6</a:t>
            </a:fld>
            <a:endParaRPr lang="en-US"/>
          </a:p>
        </p:txBody>
      </p:sp>
    </p:spTree>
    <p:custDataLst>
      <p:tags r:id="rId1"/>
    </p:custDataLst>
    <p:extLst>
      <p:ext uri="{BB962C8B-B14F-4D97-AF65-F5344CB8AC3E}">
        <p14:creationId xmlns:p14="http://schemas.microsoft.com/office/powerpoint/2010/main" val="13639105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0D958-FD24-8B92-FDBF-B4E660C6C346}"/>
              </a:ext>
            </a:extLst>
          </p:cNvPr>
          <p:cNvSpPr>
            <a:spLocks noGrp="1"/>
          </p:cNvSpPr>
          <p:nvPr>
            <p:ph type="title"/>
          </p:nvPr>
        </p:nvSpPr>
        <p:spPr/>
        <p:txBody>
          <a:bodyPr>
            <a:normAutofit/>
          </a:bodyPr>
          <a:lstStyle/>
          <a:p>
            <a:r>
              <a:rPr lang="en-US" sz="4000" b="1" dirty="0">
                <a:latin typeface="+mj-lt"/>
              </a:rPr>
              <a:t>SEP Timeline Considerations</a:t>
            </a:r>
          </a:p>
        </p:txBody>
      </p:sp>
      <p:sp>
        <p:nvSpPr>
          <p:cNvPr id="3" name="Content Placeholder 2">
            <a:extLst>
              <a:ext uri="{FF2B5EF4-FFF2-40B4-BE49-F238E27FC236}">
                <a16:creationId xmlns:a16="http://schemas.microsoft.com/office/drawing/2014/main" id="{07EEA2B9-F975-8352-9957-FB80207FBEC5}"/>
              </a:ext>
            </a:extLst>
          </p:cNvPr>
          <p:cNvSpPr>
            <a:spLocks noGrp="1"/>
          </p:cNvSpPr>
          <p:nvPr>
            <p:ph idx="13"/>
          </p:nvPr>
        </p:nvSpPr>
        <p:spPr>
          <a:xfrm>
            <a:off x="838200" y="1523731"/>
            <a:ext cx="10145486" cy="4202893"/>
          </a:xfrm>
        </p:spPr>
        <p:txBody>
          <a:bodyPr/>
          <a:lstStyle/>
          <a:p>
            <a:pPr marL="0" lvl="1" indent="0">
              <a:lnSpc>
                <a:spcPct val="90000"/>
              </a:lnSpc>
              <a:spcBef>
                <a:spcPts val="1000"/>
              </a:spcBef>
              <a:buNone/>
            </a:pPr>
            <a:r>
              <a:rPr lang="en-US" b="1" dirty="0">
                <a:solidFill>
                  <a:schemeClr val="accent1"/>
                </a:solidFill>
              </a:rPr>
              <a:t>A SEP gives someone 60 days from the date of the qualifying event to select a new plan</a:t>
            </a:r>
          </a:p>
          <a:p>
            <a:pPr marL="457200" lvl="2" indent="-457200">
              <a:lnSpc>
                <a:spcPct val="90000"/>
              </a:lnSpc>
              <a:spcBef>
                <a:spcPts val="1000"/>
              </a:spcBef>
              <a:buSzPct val="75000"/>
            </a:pPr>
            <a:r>
              <a:rPr lang="en-US" dirty="0">
                <a:latin typeface="+mn-lt"/>
              </a:rPr>
              <a:t>Individuals may pay after the 60-day window, but they must submit a plan selection in the shopping process within 60 days—a plan in their shopping cart is not enough</a:t>
            </a:r>
          </a:p>
          <a:p>
            <a:pPr marL="457200" lvl="2" indent="-457200">
              <a:lnSpc>
                <a:spcPct val="90000"/>
              </a:lnSpc>
              <a:spcBef>
                <a:spcPts val="1000"/>
              </a:spcBef>
              <a:buSzPct val="75000"/>
            </a:pPr>
            <a:r>
              <a:rPr lang="en-US" dirty="0">
                <a:latin typeface="+mn-lt"/>
              </a:rPr>
              <a:t>Payment and enrollment deadlines still apply during a SEP</a:t>
            </a:r>
          </a:p>
          <a:p>
            <a:endParaRPr lang="en-US" dirty="0"/>
          </a:p>
        </p:txBody>
      </p:sp>
      <p:sp>
        <p:nvSpPr>
          <p:cNvPr id="4" name="Slide Number Placeholder 3">
            <a:extLst>
              <a:ext uri="{FF2B5EF4-FFF2-40B4-BE49-F238E27FC236}">
                <a16:creationId xmlns:a16="http://schemas.microsoft.com/office/drawing/2014/main" id="{B5346861-0F45-78F7-E718-590520411CB6}"/>
              </a:ext>
              <a:ext uri="{C183D7F6-B498-43B3-948B-1728B52AA6E4}">
                <adec:decorative xmlns:adec="http://schemas.microsoft.com/office/drawing/2017/decorative" val="1"/>
              </a:ext>
            </a:extLst>
          </p:cNvPr>
          <p:cNvSpPr>
            <a:spLocks noGrp="1"/>
          </p:cNvSpPr>
          <p:nvPr>
            <p:ph type="sldNum" sz="quarter" idx="12"/>
          </p:nvPr>
        </p:nvSpPr>
        <p:spPr/>
        <p:txBody>
          <a:bodyPr/>
          <a:lstStyle/>
          <a:p>
            <a:fld id="{D0F3292A-440C-FC4D-A38E-E9E6D4317AF8}" type="slidenum">
              <a:rPr lang="en-US" smtClean="0"/>
              <a:pPr/>
              <a:t>7</a:t>
            </a:fld>
            <a:endParaRPr lang="en-US"/>
          </a:p>
        </p:txBody>
      </p:sp>
    </p:spTree>
    <p:custDataLst>
      <p:tags r:id="rId1"/>
    </p:custDataLst>
    <p:extLst>
      <p:ext uri="{BB962C8B-B14F-4D97-AF65-F5344CB8AC3E}">
        <p14:creationId xmlns:p14="http://schemas.microsoft.com/office/powerpoint/2010/main" val="9875133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D1B26A-0586-7059-7076-883B1B02FF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3F7221-6D9A-8992-79DF-D7B4FB5AE371}"/>
              </a:ext>
            </a:extLst>
          </p:cNvPr>
          <p:cNvSpPr>
            <a:spLocks noGrp="1"/>
          </p:cNvSpPr>
          <p:nvPr>
            <p:ph type="title"/>
          </p:nvPr>
        </p:nvSpPr>
        <p:spPr/>
        <p:txBody>
          <a:bodyPr>
            <a:normAutofit/>
          </a:bodyPr>
          <a:lstStyle/>
          <a:p>
            <a:r>
              <a:rPr lang="en-US" sz="4000" b="1" dirty="0">
                <a:latin typeface="+mj-lt"/>
              </a:rPr>
              <a:t>Qualifying Events</a:t>
            </a:r>
          </a:p>
        </p:txBody>
      </p:sp>
      <p:sp>
        <p:nvSpPr>
          <p:cNvPr id="3" name="Content Placeholder 2">
            <a:extLst>
              <a:ext uri="{FF2B5EF4-FFF2-40B4-BE49-F238E27FC236}">
                <a16:creationId xmlns:a16="http://schemas.microsoft.com/office/drawing/2014/main" id="{77B9C23B-FE70-4893-7EDF-221A12116FF5}"/>
              </a:ext>
            </a:extLst>
          </p:cNvPr>
          <p:cNvSpPr>
            <a:spLocks noGrp="1"/>
          </p:cNvSpPr>
          <p:nvPr>
            <p:ph idx="13"/>
          </p:nvPr>
        </p:nvSpPr>
        <p:spPr>
          <a:xfrm>
            <a:off x="838199" y="1523731"/>
            <a:ext cx="11081657" cy="4202893"/>
          </a:xfrm>
        </p:spPr>
        <p:txBody>
          <a:bodyPr vert="horz" lIns="91440" tIns="0" rIns="91440" bIns="45720" rtlCol="0" anchor="t">
            <a:noAutofit/>
          </a:bodyPr>
          <a:lstStyle/>
          <a:p>
            <a:pPr marL="0" lvl="1" indent="0">
              <a:lnSpc>
                <a:spcPct val="90000"/>
              </a:lnSpc>
              <a:spcBef>
                <a:spcPts val="1000"/>
              </a:spcBef>
              <a:buNone/>
            </a:pPr>
            <a:r>
              <a:rPr lang="en-US" b="1" dirty="0">
                <a:solidFill>
                  <a:schemeClr val="accent1"/>
                </a:solidFill>
                <a:latin typeface="Franklin Gothic Book"/>
              </a:rPr>
              <a:t>Below are a subset of life events that would allow for an SEP.  A detailed list within the Health Connector’s </a:t>
            </a:r>
            <a:r>
              <a:rPr lang="en-US" dirty="0">
                <a:latin typeface="+mn-lt"/>
                <a:hlinkClick r:id="rId3"/>
              </a:rPr>
              <a:t>Policy on Qualifying Life Events</a:t>
            </a:r>
            <a:endParaRPr lang="en-US" dirty="0">
              <a:latin typeface="+mn-lt"/>
            </a:endParaRPr>
          </a:p>
          <a:p>
            <a:pPr marL="0" lvl="1" indent="0">
              <a:lnSpc>
                <a:spcPct val="90000"/>
              </a:lnSpc>
              <a:spcBef>
                <a:spcPts val="1000"/>
              </a:spcBef>
              <a:buNone/>
            </a:pPr>
            <a:endParaRPr lang="en-US" b="1" dirty="0">
              <a:solidFill>
                <a:schemeClr val="accent1"/>
              </a:solidFill>
            </a:endParaRPr>
          </a:p>
        </p:txBody>
      </p:sp>
      <p:sp>
        <p:nvSpPr>
          <p:cNvPr id="6" name="TextBox 5">
            <a:extLst>
              <a:ext uri="{FF2B5EF4-FFF2-40B4-BE49-F238E27FC236}">
                <a16:creationId xmlns:a16="http://schemas.microsoft.com/office/drawing/2014/main" id="{6733E5B1-0AFA-651B-99C1-E4AEB2D52E90}"/>
              </a:ext>
            </a:extLst>
          </p:cNvPr>
          <p:cNvSpPr txBox="1"/>
          <p:nvPr/>
        </p:nvSpPr>
        <p:spPr>
          <a:xfrm>
            <a:off x="351805" y="2601523"/>
            <a:ext cx="2931041" cy="1477328"/>
          </a:xfrm>
          <a:prstGeom prst="rect">
            <a:avLst/>
          </a:prstGeom>
          <a:noFill/>
        </p:spPr>
        <p:txBody>
          <a:bodyPr wrap="square">
            <a:spAutoFit/>
          </a:bodyPr>
          <a:lstStyle/>
          <a:p>
            <a:pPr lvl="1"/>
            <a:r>
              <a:rPr lang="en-US" sz="1800" b="1" kern="0" dirty="0"/>
              <a:t>Loses minimum essential coverage </a:t>
            </a:r>
            <a:r>
              <a:rPr lang="en-US" sz="1800" kern="0" dirty="0"/>
              <a:t>(MEC) for a reason other than failure to pay premiums or fraud</a:t>
            </a:r>
          </a:p>
        </p:txBody>
      </p:sp>
      <p:sp>
        <p:nvSpPr>
          <p:cNvPr id="16" name="TextBox 15">
            <a:extLst>
              <a:ext uri="{FF2B5EF4-FFF2-40B4-BE49-F238E27FC236}">
                <a16:creationId xmlns:a16="http://schemas.microsoft.com/office/drawing/2014/main" id="{EAFBEC83-F441-22D7-9E1A-B82B02991FA3}"/>
              </a:ext>
            </a:extLst>
          </p:cNvPr>
          <p:cNvSpPr txBox="1"/>
          <p:nvPr/>
        </p:nvSpPr>
        <p:spPr>
          <a:xfrm>
            <a:off x="351805" y="4538439"/>
            <a:ext cx="2818615" cy="923330"/>
          </a:xfrm>
          <a:prstGeom prst="rect">
            <a:avLst/>
          </a:prstGeom>
          <a:noFill/>
        </p:spPr>
        <p:txBody>
          <a:bodyPr wrap="square">
            <a:spAutoFit/>
          </a:bodyPr>
          <a:lstStyle/>
          <a:p>
            <a:pPr lvl="1"/>
            <a:r>
              <a:rPr lang="en-US" sz="1800" kern="0" dirty="0"/>
              <a:t>Is a </a:t>
            </a:r>
            <a:r>
              <a:rPr lang="en-US" sz="1800" b="1" kern="0" dirty="0"/>
              <a:t>victim of </a:t>
            </a:r>
            <a:r>
              <a:rPr lang="en-US" sz="1800" kern="0" dirty="0"/>
              <a:t>domestic</a:t>
            </a:r>
            <a:r>
              <a:rPr lang="en-US" sz="1800" b="1" kern="0" dirty="0"/>
              <a:t> </a:t>
            </a:r>
            <a:r>
              <a:rPr lang="en-US" sz="1800" kern="0" dirty="0"/>
              <a:t>abuse or spousal abandonment </a:t>
            </a:r>
          </a:p>
        </p:txBody>
      </p:sp>
      <p:sp>
        <p:nvSpPr>
          <p:cNvPr id="8" name="TextBox 7">
            <a:extLst>
              <a:ext uri="{FF2B5EF4-FFF2-40B4-BE49-F238E27FC236}">
                <a16:creationId xmlns:a16="http://schemas.microsoft.com/office/drawing/2014/main" id="{21840082-9AB7-6545-CB21-ED9FB6593E95}"/>
              </a:ext>
            </a:extLst>
          </p:cNvPr>
          <p:cNvSpPr txBox="1"/>
          <p:nvPr/>
        </p:nvSpPr>
        <p:spPr>
          <a:xfrm>
            <a:off x="3485836" y="2601523"/>
            <a:ext cx="2610162" cy="1754326"/>
          </a:xfrm>
          <a:prstGeom prst="rect">
            <a:avLst/>
          </a:prstGeom>
          <a:noFill/>
        </p:spPr>
        <p:txBody>
          <a:bodyPr wrap="square">
            <a:spAutoFit/>
          </a:bodyPr>
          <a:lstStyle/>
          <a:p>
            <a:r>
              <a:rPr lang="en-US" sz="1800" b="1" kern="0" dirty="0"/>
              <a:t>Moves to Massachusetts </a:t>
            </a:r>
            <a:r>
              <a:rPr lang="en-US" sz="1800" kern="0" dirty="0"/>
              <a:t>or gains access to new plans as a result of a permanent move (including release from incarceration)</a:t>
            </a:r>
            <a:endParaRPr lang="en-US" dirty="0"/>
          </a:p>
        </p:txBody>
      </p:sp>
      <p:sp>
        <p:nvSpPr>
          <p:cNvPr id="18" name="TextBox 17">
            <a:extLst>
              <a:ext uri="{FF2B5EF4-FFF2-40B4-BE49-F238E27FC236}">
                <a16:creationId xmlns:a16="http://schemas.microsoft.com/office/drawing/2014/main" id="{B7C564C0-89A1-4E7D-59E2-4B35EA97B97A}"/>
              </a:ext>
            </a:extLst>
          </p:cNvPr>
          <p:cNvSpPr txBox="1"/>
          <p:nvPr/>
        </p:nvSpPr>
        <p:spPr>
          <a:xfrm>
            <a:off x="2984294" y="4527043"/>
            <a:ext cx="3259109" cy="1200329"/>
          </a:xfrm>
          <a:prstGeom prst="rect">
            <a:avLst/>
          </a:prstGeom>
          <a:noFill/>
        </p:spPr>
        <p:txBody>
          <a:bodyPr wrap="square">
            <a:spAutoFit/>
          </a:bodyPr>
          <a:lstStyle/>
          <a:p>
            <a:pPr lvl="1"/>
            <a:r>
              <a:rPr lang="en-US" sz="1800" kern="0" dirty="0"/>
              <a:t>Is enrolled in Health Connector coverage and becomes </a:t>
            </a:r>
            <a:r>
              <a:rPr lang="en-US" sz="1800" b="1" kern="0" dirty="0"/>
              <a:t>newly eligible or ineligible for APTCs</a:t>
            </a:r>
          </a:p>
        </p:txBody>
      </p:sp>
      <p:sp>
        <p:nvSpPr>
          <p:cNvPr id="12" name="TextBox 11">
            <a:extLst>
              <a:ext uri="{FF2B5EF4-FFF2-40B4-BE49-F238E27FC236}">
                <a16:creationId xmlns:a16="http://schemas.microsoft.com/office/drawing/2014/main" id="{DC3B4445-C5EE-0671-0F5B-949B3C81288D}"/>
              </a:ext>
            </a:extLst>
          </p:cNvPr>
          <p:cNvSpPr txBox="1"/>
          <p:nvPr/>
        </p:nvSpPr>
        <p:spPr>
          <a:xfrm>
            <a:off x="6243403" y="2594029"/>
            <a:ext cx="2902470" cy="1754326"/>
          </a:xfrm>
          <a:prstGeom prst="rect">
            <a:avLst/>
          </a:prstGeom>
          <a:noFill/>
        </p:spPr>
        <p:txBody>
          <a:bodyPr wrap="square">
            <a:spAutoFit/>
          </a:bodyPr>
          <a:lstStyle/>
          <a:p>
            <a:pPr lvl="1"/>
            <a:r>
              <a:rPr lang="en-US" sz="1800" kern="0" dirty="0"/>
              <a:t>Is determined </a:t>
            </a:r>
            <a:r>
              <a:rPr lang="en-US" sz="1800" b="1" kern="0" dirty="0"/>
              <a:t>newly eligible for </a:t>
            </a:r>
            <a:r>
              <a:rPr lang="en-US" sz="1800" b="1" kern="0" dirty="0" err="1"/>
              <a:t>ConnectorCare</a:t>
            </a:r>
            <a:r>
              <a:rPr lang="en-US" sz="1800" b="1" kern="0" dirty="0"/>
              <a:t> </a:t>
            </a:r>
            <a:br>
              <a:rPr lang="en-US" sz="1800" b="1" kern="0" dirty="0"/>
            </a:br>
            <a:r>
              <a:rPr lang="en-US" sz="1800" kern="0" dirty="0"/>
              <a:t>or has a </a:t>
            </a:r>
            <a:r>
              <a:rPr lang="en-US" sz="1800" b="1" kern="0" dirty="0" err="1"/>
              <a:t>ConnectorCare</a:t>
            </a:r>
            <a:r>
              <a:rPr lang="en-US" sz="1800" b="1" kern="0" dirty="0"/>
              <a:t> plan type </a:t>
            </a:r>
            <a:r>
              <a:rPr lang="en-US" sz="1800" kern="0" dirty="0"/>
              <a:t>change </a:t>
            </a:r>
          </a:p>
        </p:txBody>
      </p:sp>
      <p:sp>
        <p:nvSpPr>
          <p:cNvPr id="10" name="TextBox 9">
            <a:extLst>
              <a:ext uri="{FF2B5EF4-FFF2-40B4-BE49-F238E27FC236}">
                <a16:creationId xmlns:a16="http://schemas.microsoft.com/office/drawing/2014/main" id="{A07AA8DA-AAB6-7A08-28FE-01E617BCA141}"/>
              </a:ext>
            </a:extLst>
          </p:cNvPr>
          <p:cNvSpPr txBox="1"/>
          <p:nvPr/>
        </p:nvSpPr>
        <p:spPr>
          <a:xfrm>
            <a:off x="6243403" y="4561331"/>
            <a:ext cx="2902470" cy="646331"/>
          </a:xfrm>
          <a:prstGeom prst="rect">
            <a:avLst/>
          </a:prstGeom>
          <a:noFill/>
        </p:spPr>
        <p:txBody>
          <a:bodyPr wrap="square">
            <a:spAutoFit/>
          </a:bodyPr>
          <a:lstStyle/>
          <a:p>
            <a:pPr lvl="1"/>
            <a:r>
              <a:rPr lang="en-US" sz="1800" kern="0" dirty="0"/>
              <a:t>Becomes a </a:t>
            </a:r>
            <a:r>
              <a:rPr lang="en-US" sz="1800" b="1" kern="0" dirty="0"/>
              <a:t>Lawfully Present</a:t>
            </a:r>
            <a:r>
              <a:rPr lang="en-US" sz="1800" kern="0" dirty="0"/>
              <a:t> individual</a:t>
            </a:r>
          </a:p>
        </p:txBody>
      </p:sp>
      <p:sp>
        <p:nvSpPr>
          <p:cNvPr id="14" name="TextBox 13">
            <a:extLst>
              <a:ext uri="{FF2B5EF4-FFF2-40B4-BE49-F238E27FC236}">
                <a16:creationId xmlns:a16="http://schemas.microsoft.com/office/drawing/2014/main" id="{CD1B1CC4-31A9-F5F4-30BA-9005598CAA3C}"/>
              </a:ext>
            </a:extLst>
          </p:cNvPr>
          <p:cNvSpPr txBox="1"/>
          <p:nvPr/>
        </p:nvSpPr>
        <p:spPr>
          <a:xfrm>
            <a:off x="8786110" y="2594029"/>
            <a:ext cx="3054086" cy="2585323"/>
          </a:xfrm>
          <a:prstGeom prst="rect">
            <a:avLst/>
          </a:prstGeom>
          <a:noFill/>
        </p:spPr>
        <p:txBody>
          <a:bodyPr wrap="square">
            <a:spAutoFit/>
          </a:bodyPr>
          <a:lstStyle/>
          <a:p>
            <a:pPr lvl="1"/>
            <a:r>
              <a:rPr lang="en-US" sz="1800" b="1" kern="0" dirty="0">
                <a:sym typeface="FranklinGothicURWBoo"/>
              </a:rPr>
              <a:t>NOTE</a:t>
            </a:r>
            <a:r>
              <a:rPr lang="en-US" sz="1800" kern="0" dirty="0">
                <a:sym typeface="FranklinGothicURWBoo"/>
              </a:rPr>
              <a:t>:  A new applicant who applies during closed enrollment and is determined </a:t>
            </a:r>
            <a:r>
              <a:rPr lang="en-US" sz="1800" b="1" kern="0" dirty="0">
                <a:sym typeface="FranklinGothicURWBoo"/>
              </a:rPr>
              <a:t>eligible for tax credits only </a:t>
            </a:r>
            <a:r>
              <a:rPr lang="en-US" sz="1800" b="1" kern="0" dirty="0"/>
              <a:t>and who doesn’t meet another qualifying event above, </a:t>
            </a:r>
            <a:r>
              <a:rPr lang="en-US" sz="1800" b="1" kern="0" dirty="0">
                <a:sym typeface="FranklinGothicURWBoo"/>
              </a:rPr>
              <a:t>does NOT </a:t>
            </a:r>
            <a:r>
              <a:rPr lang="en-US" sz="1800" kern="0" dirty="0">
                <a:sym typeface="FranklinGothicURWBoo"/>
              </a:rPr>
              <a:t>qualify for an SEP as a result</a:t>
            </a:r>
            <a:endParaRPr lang="en-US" sz="1800" strike="sngStrike" kern="0" dirty="0"/>
          </a:p>
        </p:txBody>
      </p:sp>
      <p:sp>
        <p:nvSpPr>
          <p:cNvPr id="4" name="Slide Number Placeholder 3">
            <a:extLst>
              <a:ext uri="{FF2B5EF4-FFF2-40B4-BE49-F238E27FC236}">
                <a16:creationId xmlns:a16="http://schemas.microsoft.com/office/drawing/2014/main" id="{2D92A5A4-90D2-25A7-83CF-434DEDDFE8A8}"/>
              </a:ext>
              <a:ext uri="{C183D7F6-B498-43B3-948B-1728B52AA6E4}">
                <adec:decorative xmlns:adec="http://schemas.microsoft.com/office/drawing/2017/decorative" val="1"/>
              </a:ext>
            </a:extLst>
          </p:cNvPr>
          <p:cNvSpPr>
            <a:spLocks noGrp="1"/>
          </p:cNvSpPr>
          <p:nvPr>
            <p:ph type="sldNum" sz="quarter" idx="12"/>
          </p:nvPr>
        </p:nvSpPr>
        <p:spPr/>
        <p:txBody>
          <a:bodyPr/>
          <a:lstStyle/>
          <a:p>
            <a:fld id="{D0F3292A-440C-FC4D-A38E-E9E6D4317AF8}" type="slidenum">
              <a:rPr lang="en-US" smtClean="0"/>
              <a:pPr/>
              <a:t>8</a:t>
            </a:fld>
            <a:endParaRPr lang="en-US"/>
          </a:p>
        </p:txBody>
      </p:sp>
    </p:spTree>
    <p:custDataLst>
      <p:tags r:id="rId1"/>
    </p:custDataLst>
    <p:extLst>
      <p:ext uri="{BB962C8B-B14F-4D97-AF65-F5344CB8AC3E}">
        <p14:creationId xmlns:p14="http://schemas.microsoft.com/office/powerpoint/2010/main" val="4092972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7D6C6B2D-9EFD-4A52-8FFC-3709FE6619BF}"/>
              </a:ext>
            </a:extLst>
          </p:cNvPr>
          <p:cNvSpPr>
            <a:spLocks noGrp="1"/>
          </p:cNvSpPr>
          <p:nvPr>
            <p:ph type="title"/>
          </p:nvPr>
        </p:nvSpPr>
        <p:spPr>
          <a:xfrm>
            <a:off x="838200" y="604434"/>
            <a:ext cx="10515600" cy="705173"/>
          </a:xfrm>
        </p:spPr>
        <p:txBody>
          <a:bodyPr>
            <a:normAutofit/>
          </a:bodyPr>
          <a:lstStyle/>
          <a:p>
            <a:r>
              <a:rPr lang="en-US" sz="4000" b="1" dirty="0" err="1"/>
              <a:t>ConnectorCare</a:t>
            </a:r>
            <a:r>
              <a:rPr lang="en-US" sz="4000" b="1" dirty="0"/>
              <a:t> SEPs</a:t>
            </a:r>
          </a:p>
        </p:txBody>
      </p:sp>
      <p:sp>
        <p:nvSpPr>
          <p:cNvPr id="4" name="Content Placeholder 3">
            <a:extLst>
              <a:ext uri="{FF2B5EF4-FFF2-40B4-BE49-F238E27FC236}">
                <a16:creationId xmlns:a16="http://schemas.microsoft.com/office/drawing/2014/main" id="{50F3629E-75FD-91B7-F762-DD2387999671}"/>
              </a:ext>
            </a:extLst>
          </p:cNvPr>
          <p:cNvSpPr>
            <a:spLocks noGrp="1"/>
          </p:cNvSpPr>
          <p:nvPr>
            <p:ph idx="1"/>
          </p:nvPr>
        </p:nvSpPr>
        <p:spPr>
          <a:xfrm>
            <a:off x="838199" y="1523731"/>
            <a:ext cx="9896062" cy="4202893"/>
          </a:xfrm>
        </p:spPr>
        <p:txBody>
          <a:bodyPr/>
          <a:lstStyle/>
          <a:p>
            <a:pPr marL="0" lvl="1" indent="0">
              <a:spcBef>
                <a:spcPts val="600"/>
              </a:spcBef>
              <a:spcAft>
                <a:spcPts val="600"/>
              </a:spcAft>
              <a:buClr>
                <a:schemeClr val="accent1"/>
              </a:buClr>
              <a:buNone/>
            </a:pPr>
            <a:r>
              <a:rPr lang="en-US" b="1" dirty="0">
                <a:solidFill>
                  <a:schemeClr val="accent1"/>
                </a:solidFill>
                <a:latin typeface="Franklin Gothic Book" panose="020B0503020102020204" pitchFamily="34" charset="0"/>
              </a:rPr>
              <a:t>Becoming newly eligible for </a:t>
            </a:r>
            <a:r>
              <a:rPr lang="en-US" b="1" dirty="0" err="1">
                <a:solidFill>
                  <a:schemeClr val="accent1"/>
                </a:solidFill>
                <a:latin typeface="Franklin Gothic Book" panose="020B0503020102020204" pitchFamily="34" charset="0"/>
              </a:rPr>
              <a:t>ConnectorCare</a:t>
            </a:r>
            <a:r>
              <a:rPr lang="en-US" b="1" dirty="0">
                <a:solidFill>
                  <a:schemeClr val="accent1"/>
                </a:solidFill>
                <a:latin typeface="Franklin Gothic Book" panose="020B0503020102020204" pitchFamily="34" charset="0"/>
              </a:rPr>
              <a:t> gives someone 60 days to enroll from the date of the eligibility determination. This includes people who become eligible for </a:t>
            </a:r>
            <a:r>
              <a:rPr lang="en-US" b="1" dirty="0" err="1">
                <a:solidFill>
                  <a:schemeClr val="accent1"/>
                </a:solidFill>
                <a:latin typeface="Franklin Gothic Book" panose="020B0503020102020204" pitchFamily="34" charset="0"/>
              </a:rPr>
              <a:t>ConnectorCare</a:t>
            </a:r>
            <a:r>
              <a:rPr lang="en-US" b="1" dirty="0">
                <a:solidFill>
                  <a:schemeClr val="accent1"/>
                </a:solidFill>
                <a:latin typeface="Franklin Gothic Book" panose="020B0503020102020204" pitchFamily="34" charset="0"/>
              </a:rPr>
              <a:t> due to the FPL limit increase to 500%. </a:t>
            </a:r>
          </a:p>
          <a:p>
            <a:pPr marL="457200" lvl="2" indent="-457200">
              <a:spcBef>
                <a:spcPts val="600"/>
              </a:spcBef>
              <a:spcAft>
                <a:spcPts val="600"/>
              </a:spcAft>
              <a:buClr>
                <a:schemeClr val="accent1"/>
              </a:buClr>
              <a:buSzPct val="100000"/>
              <a:buFont typeface="Arial" panose="020B0604020202020204" pitchFamily="34" charset="0"/>
              <a:buChar char="•"/>
            </a:pPr>
            <a:r>
              <a:rPr lang="en-US" dirty="0"/>
              <a:t>The online system looks at any existing eligibility to determine if someone is newly eligible</a:t>
            </a:r>
          </a:p>
          <a:p>
            <a:pPr marL="457200" lvl="2" indent="-457200">
              <a:spcBef>
                <a:spcPts val="600"/>
              </a:spcBef>
              <a:spcAft>
                <a:spcPts val="600"/>
              </a:spcAft>
              <a:buClr>
                <a:schemeClr val="accent1"/>
              </a:buClr>
              <a:buSzPct val="100000"/>
              <a:buFont typeface="Arial" panose="020B0604020202020204" pitchFamily="34" charset="0"/>
              <a:buChar char="•"/>
            </a:pPr>
            <a:r>
              <a:rPr lang="en-US" dirty="0" err="1"/>
              <a:t>ConnectorCare</a:t>
            </a:r>
            <a:r>
              <a:rPr lang="en-US" dirty="0"/>
              <a:t> members cannot change plans outside of Open Enrollment unless they experience a new qualifying event, which includes a change of plan type or the start or end of a </a:t>
            </a:r>
            <a:r>
              <a:rPr lang="en-US" dirty="0" err="1"/>
              <a:t>ConnectorCare</a:t>
            </a:r>
            <a:r>
              <a:rPr lang="en-US" dirty="0"/>
              <a:t> premium waiver</a:t>
            </a:r>
          </a:p>
          <a:p>
            <a:endParaRPr lang="en-US" dirty="0"/>
          </a:p>
        </p:txBody>
      </p:sp>
      <p:sp>
        <p:nvSpPr>
          <p:cNvPr id="13" name="Slide Number Placeholder 12">
            <a:extLst>
              <a:ext uri="{FF2B5EF4-FFF2-40B4-BE49-F238E27FC236}">
                <a16:creationId xmlns:a16="http://schemas.microsoft.com/office/drawing/2014/main" id="{DBF1A5C8-E1A1-4CEE-8B5A-D9A13708FA9A}"/>
              </a:ext>
              <a:ext uri="{C183D7F6-B498-43B3-948B-1728B52AA6E4}">
                <adec:decorative xmlns:adec="http://schemas.microsoft.com/office/drawing/2017/decorative" val="1"/>
              </a:ext>
            </a:extLst>
          </p:cNvPr>
          <p:cNvSpPr>
            <a:spLocks noGrp="1"/>
          </p:cNvSpPr>
          <p:nvPr>
            <p:ph type="sldNum" sz="quarter" idx="12"/>
          </p:nvPr>
        </p:nvSpPr>
        <p:spPr>
          <a:xfrm>
            <a:off x="8610600" y="6356350"/>
            <a:ext cx="2743200" cy="365125"/>
          </a:xfrm>
        </p:spPr>
        <p:txBody>
          <a:bodyPr/>
          <a:lstStyle/>
          <a:p>
            <a:fld id="{254B5E65-296D-440E-9811-9528B653460B}" type="slidenum">
              <a:rPr lang="en-US" smtClean="0"/>
              <a:pPr/>
              <a:t>9</a:t>
            </a:fld>
            <a:endParaRPr lang="en-US"/>
          </a:p>
        </p:txBody>
      </p:sp>
    </p:spTree>
    <p:custDataLst>
      <p:tags r:id="rId1"/>
    </p:custDataLst>
    <p:extLst>
      <p:ext uri="{BB962C8B-B14F-4D97-AF65-F5344CB8AC3E}">
        <p14:creationId xmlns:p14="http://schemas.microsoft.com/office/powerpoint/2010/main" val="138654399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43"/>
  <p:tag name="ARTICULATE_DESIGN_ID_OFFICE THEME" val="CS95rjjN"/>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Health Connector">
      <a:dk1>
        <a:srgbClr val="000000"/>
      </a:dk1>
      <a:lt1>
        <a:srgbClr val="FFFFFF"/>
      </a:lt1>
      <a:dk2>
        <a:srgbClr val="063E66"/>
      </a:dk2>
      <a:lt2>
        <a:srgbClr val="E8E8E8"/>
      </a:lt2>
      <a:accent1>
        <a:srgbClr val="006493"/>
      </a:accent1>
      <a:accent2>
        <a:srgbClr val="4B7C0E"/>
      </a:accent2>
      <a:accent3>
        <a:srgbClr val="063E66"/>
      </a:accent3>
      <a:accent4>
        <a:srgbClr val="A70059"/>
      </a:accent4>
      <a:accent5>
        <a:srgbClr val="C56724"/>
      </a:accent5>
      <a:accent6>
        <a:srgbClr val="FEBE0F"/>
      </a:accent6>
      <a:hlink>
        <a:srgbClr val="006493"/>
      </a:hlink>
      <a:folHlink>
        <a:srgbClr val="A70059"/>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A Learning Series_ Template" id="{631D130C-AB23-4E22-837E-2C0F8A6A029C}" vid="{008659EF-067B-40DF-83B9-797A6B1F39D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0E95B6BB7C9A442BF76651FCC540C11" ma:contentTypeVersion="18" ma:contentTypeDescription="Create a new document." ma:contentTypeScope="" ma:versionID="3eef421f0beef671e83dddda285d0d3c">
  <xsd:schema xmlns:xsd="http://www.w3.org/2001/XMLSchema" xmlns:xs="http://www.w3.org/2001/XMLSchema" xmlns:p="http://schemas.microsoft.com/office/2006/metadata/properties" xmlns:ns2="6dd3fc6d-0329-44eb-acde-fee98b7e96fa" xmlns:ns3="71edd43e-718e-4f82-9145-3875adf2a1d5" targetNamespace="http://schemas.microsoft.com/office/2006/metadata/properties" ma:root="true" ma:fieldsID="ee35243c3cbe6c2d35e93f2286a1b33c" ns2:_="" ns3:_="">
    <xsd:import namespace="6dd3fc6d-0329-44eb-acde-fee98b7e96fa"/>
    <xsd:import namespace="71edd43e-718e-4f82-9145-3875adf2a1d5"/>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lcf76f155ced4ddcb4097134ff3c332f" minOccurs="0"/>
                <xsd:element ref="ns3:TaxCatchAll" minOccurs="0"/>
                <xsd:element ref="ns2:MediaServiceObjectDetectorVersions" minOccurs="0"/>
                <xsd:element ref="ns2:MediaLengthInSeconds" minOccurs="0"/>
                <xsd:element ref="ns2:MediaServiceSearchProperties" minOccurs="0"/>
                <xsd:element ref="ns2:Instructo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d3fc6d-0329-44eb-acde-fee98b7e96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9f123c60-6d59-4beb-a46f-4c7d903a1f2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Instructor" ma:index="24" nillable="true" ma:displayName="Instructor" ma:format="Dropdown" ma:internalName="Instructor">
      <xsd:simpleType>
        <xsd:restriction base="dms:Text">
          <xsd:maxLength value="75"/>
        </xsd:restriction>
      </xsd:simpleType>
    </xsd:element>
  </xsd:schema>
  <xsd:schema xmlns:xsd="http://www.w3.org/2001/XMLSchema" xmlns:xs="http://www.w3.org/2001/XMLSchema" xmlns:dms="http://schemas.microsoft.com/office/2006/documentManagement/types" xmlns:pc="http://schemas.microsoft.com/office/infopath/2007/PartnerControls" targetNamespace="71edd43e-718e-4f82-9145-3875adf2a1d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6106be70-3ab2-478a-9ba9-0edb1ae84620}" ma:internalName="TaxCatchAll" ma:showField="CatchAllData" ma:web="71edd43e-718e-4f82-9145-3875adf2a1d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71edd43e-718e-4f82-9145-3875adf2a1d5" xsi:nil="true"/>
    <lcf76f155ced4ddcb4097134ff3c332f xmlns="6dd3fc6d-0329-44eb-acde-fee98b7e96fa">
      <Terms xmlns="http://schemas.microsoft.com/office/infopath/2007/PartnerControls"/>
    </lcf76f155ced4ddcb4097134ff3c332f>
    <Instructor xmlns="6dd3fc6d-0329-44eb-acde-fee98b7e96fa" xsi:nil="true"/>
  </documentManagement>
</p:properties>
</file>

<file path=customXml/itemProps1.xml><?xml version="1.0" encoding="utf-8"?>
<ds:datastoreItem xmlns:ds="http://schemas.openxmlformats.org/officeDocument/2006/customXml" ds:itemID="{1E03AF34-8BF4-42F8-A05D-0074EF09DC2C}">
  <ds:schemaRefs>
    <ds:schemaRef ds:uri="http://schemas.microsoft.com/sharepoint/v3/contenttype/forms"/>
  </ds:schemaRefs>
</ds:datastoreItem>
</file>

<file path=customXml/itemProps2.xml><?xml version="1.0" encoding="utf-8"?>
<ds:datastoreItem xmlns:ds="http://schemas.openxmlformats.org/officeDocument/2006/customXml" ds:itemID="{77254D45-35BA-41F0-9CE4-6F5895E3D451}">
  <ds:schemaRefs>
    <ds:schemaRef ds:uri="6dd3fc6d-0329-44eb-acde-fee98b7e96fa"/>
    <ds:schemaRef ds:uri="71edd43e-718e-4f82-9145-3875adf2a1d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750788A-BD08-4916-A1BA-62F16A921695}">
  <ds:schemaRefs>
    <ds:schemaRef ds:uri="71edd43e-718e-4f82-9145-3875adf2a1d5"/>
    <ds:schemaRef ds:uri="http://purl.org/dc/terms/"/>
    <ds:schemaRef ds:uri="http://schemas.openxmlformats.org/package/2006/metadata/core-properties"/>
    <ds:schemaRef ds:uri="http://schemas.microsoft.com/office/2006/documentManagement/types"/>
    <ds:schemaRef ds:uri="http://www.w3.org/XML/1998/namespace"/>
    <ds:schemaRef ds:uri="http://purl.org/dc/elements/1.1/"/>
    <ds:schemaRef ds:uri="http://purl.org/dc/dcmitype/"/>
    <ds:schemaRef ds:uri="http://schemas.microsoft.com/office/infopath/2007/PartnerControls"/>
    <ds:schemaRef ds:uri="6dd3fc6d-0329-44eb-acde-fee98b7e96fa"/>
    <ds:schemaRef ds:uri="http://schemas.microsoft.com/office/2006/metadata/properties"/>
  </ds:schemaRefs>
</ds:datastoreItem>
</file>

<file path=docMetadata/LabelInfo.xml><?xml version="1.0" encoding="utf-8"?>
<clbl:labelList xmlns:clbl="http://schemas.microsoft.com/office/2020/mipLabelMetadata">
  <clbl:label id="{3e861d16-48b7-4a0e-9806-8c04d81b7b2a}" enabled="0" method="" siteId="{3e861d16-48b7-4a0e-9806-8c04d81b7b2a}" removed="1"/>
</clbl:labelList>
</file>

<file path=docProps/app.xml><?xml version="1.0" encoding="utf-8"?>
<Properties xmlns="http://schemas.openxmlformats.org/officeDocument/2006/extended-properties" xmlns:vt="http://schemas.openxmlformats.org/officeDocument/2006/docPropsVTypes">
  <Template>MA Learning Series_ Template</Template>
  <TotalTime>693</TotalTime>
  <Words>2779</Words>
  <Application>Microsoft Office PowerPoint</Application>
  <PresentationFormat>Widescreen</PresentationFormat>
  <Paragraphs>322</Paragraphs>
  <Slides>43</Slides>
  <Notes>15</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43</vt:i4>
      </vt:variant>
    </vt:vector>
  </HeadingPairs>
  <TitlesOfParts>
    <vt:vector size="56" baseType="lpstr">
      <vt:lpstr>Aptos</vt:lpstr>
      <vt:lpstr>Arial</vt:lpstr>
      <vt:lpstr>Arial,Sans-Serif</vt:lpstr>
      <vt:lpstr>Calibri</vt:lpstr>
      <vt:lpstr>Courier New</vt:lpstr>
      <vt:lpstr>Franklin Gothic Book</vt:lpstr>
      <vt:lpstr>Franklin Gothic Demi</vt:lpstr>
      <vt:lpstr>Franklin Gothic demi (Headings)</vt:lpstr>
      <vt:lpstr>Franklin Gothic Medium</vt:lpstr>
      <vt:lpstr>FranklinGothicURWBoo</vt:lpstr>
      <vt:lpstr>Gill Sans</vt:lpstr>
      <vt:lpstr>Wingdings</vt:lpstr>
      <vt:lpstr>Office Theme</vt:lpstr>
      <vt:lpstr>Learning Series </vt:lpstr>
      <vt:lpstr>MA Health Care Learning Series</vt:lpstr>
      <vt:lpstr>Agenda</vt:lpstr>
      <vt:lpstr>Health Connector  Special Enrollment Period (SEP) Review</vt:lpstr>
      <vt:lpstr>Health Connector Open and Closed Enrollment</vt:lpstr>
      <vt:lpstr>Special Enrollment Periods (SEP)</vt:lpstr>
      <vt:lpstr>SEP Timeline Considerations</vt:lpstr>
      <vt:lpstr>Qualifying Events</vt:lpstr>
      <vt:lpstr>ConnectorCare SEPs</vt:lpstr>
      <vt:lpstr>ConnectorCare SEP Example</vt:lpstr>
      <vt:lpstr>Health Connector Policies</vt:lpstr>
      <vt:lpstr>End of Year Tax Filing Reminders</vt:lpstr>
      <vt:lpstr>Health Coverage and Taxes</vt:lpstr>
      <vt:lpstr>Federal Tax Filing Requirements</vt:lpstr>
      <vt:lpstr>State Tax Filing: Important Facts </vt:lpstr>
      <vt:lpstr>Health Connector Member Forms</vt:lpstr>
      <vt:lpstr>MassHealth Member Forms</vt:lpstr>
      <vt:lpstr>Important Timelines &amp; Dates for Tax Year 2024</vt:lpstr>
      <vt:lpstr>Free Tax Assistance</vt:lpstr>
      <vt:lpstr>Helpful Tax Resources</vt:lpstr>
      <vt:lpstr>MassHealth Renewals</vt:lpstr>
      <vt:lpstr>MassHealth Redetermination and Renewal Process</vt:lpstr>
      <vt:lpstr>Renewal and Redetermination Process</vt:lpstr>
      <vt:lpstr>Auto Renewal Criteria</vt:lpstr>
      <vt:lpstr>Non-Autorenewal: Renewal Blue Envelope</vt:lpstr>
      <vt:lpstr>Sample Mixed Household Renewal Notice</vt:lpstr>
      <vt:lpstr>Sample MassHealth Renewal Notice</vt:lpstr>
      <vt:lpstr>Renewing via MAhealthconnector.org </vt:lpstr>
      <vt:lpstr>MassHealth Renewals Scenario</vt:lpstr>
      <vt:lpstr>Scenario: MassHealth Members</vt:lpstr>
      <vt:lpstr>Scenario: MassHealth Member Renewals</vt:lpstr>
      <vt:lpstr>Scenario #1</vt:lpstr>
      <vt:lpstr>Question</vt:lpstr>
      <vt:lpstr>Answer</vt:lpstr>
      <vt:lpstr>Scenario #1: Possible Outcome #1</vt:lpstr>
      <vt:lpstr>Scenario #1: Possible Outcome #2</vt:lpstr>
      <vt:lpstr>Scenario #1: Possible Outcome #3</vt:lpstr>
      <vt:lpstr>MAhealthconnector.org System Updates</vt:lpstr>
      <vt:lpstr>MAhealthconnector.org System Updates (R.30)</vt:lpstr>
      <vt:lpstr>R.30 System Updates (slide 1 of 2) </vt:lpstr>
      <vt:lpstr>R.30 System Updates (slide 2 of 2) </vt:lpstr>
      <vt:lpstr>R.30 System Updates: MassHealth Individual Renewal </vt:lpstr>
      <vt:lpstr>Thank You! </vt:lpstr>
    </vt:vector>
  </TitlesOfParts>
  <Manager/>
  <Company>Massachusetts Health Care Training Forum</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Learning Series - Winter 2025</dc:title>
  <dc:subject/>
  <dc:creator>Health Connector and MassHealth</dc:creator>
  <cp:keywords/>
  <dc:description/>
  <cp:lastModifiedBy>Raymond, Deborah</cp:lastModifiedBy>
  <cp:revision>297</cp:revision>
  <dcterms:created xsi:type="dcterms:W3CDTF">2025-01-21T18:25:29Z</dcterms:created>
  <dcterms:modified xsi:type="dcterms:W3CDTF">2026-04-03T16:59:23Z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0x01010030E95B6BB7C9A442BF76651FCC540C11</vt:lpwstr>
  </property>
  <property fmtid="{D5CDD505-2E9C-101B-9397-08002B2CF9AE}" pid="3" name="MediaServiceImageTags">
    <vt:lpwstr/>
  </property>
  <property fmtid="{D5CDD505-2E9C-101B-9397-08002B2CF9AE}" pid="4" name="ArticulateGUID">
    <vt:lpwstr>7117D566-8B02-44CD-B5BF-54A50639D190</vt:lpwstr>
  </property>
  <property fmtid="{D5CDD505-2E9C-101B-9397-08002B2CF9AE}" pid="5" name="ArticulatePath">
    <vt:lpwstr>MA Learning Series_ Winter 2025 FINAL Rev3</vt:lpwstr>
  </property>
</Properties>
</file>