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notesSlides/notesSlide1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260" r:id="rId2"/>
    <p:sldId id="4532" r:id="rId3"/>
    <p:sldId id="4531" r:id="rId4"/>
    <p:sldId id="2147472603" r:id="rId5"/>
    <p:sldId id="2147472604" r:id="rId6"/>
    <p:sldId id="2147472605" r:id="rId7"/>
    <p:sldId id="2147472619" r:id="rId8"/>
    <p:sldId id="2147472623" r:id="rId9"/>
    <p:sldId id="2147472621" r:id="rId10"/>
    <p:sldId id="2147472601" r:id="rId11"/>
    <p:sldId id="2147468914" r:id="rId12"/>
    <p:sldId id="2147472609" r:id="rId13"/>
    <p:sldId id="2147468953" r:id="rId14"/>
    <p:sldId id="2147472617" r:id="rId15"/>
    <p:sldId id="2147472616" r:id="rId16"/>
    <p:sldId id="2147472618" r:id="rId17"/>
    <p:sldId id="2147472620" r:id="rId18"/>
    <p:sldId id="2147472614" r:id="rId19"/>
    <p:sldId id="2147047252" r:id="rId20"/>
    <p:sldId id="2147472612" r:id="rId21"/>
    <p:sldId id="311" r:id="rId22"/>
    <p:sldId id="2147472535" r:id="rId23"/>
    <p:sldId id="780" r:id="rId24"/>
    <p:sldId id="4541" r:id="rId25"/>
    <p:sldId id="2147472615" r:id="rId26"/>
    <p:sldId id="430" r:id="rId27"/>
    <p:sldId id="452" r:id="rId28"/>
    <p:sldId id="453" r:id="rId29"/>
    <p:sldId id="785" r:id="rId30"/>
    <p:sldId id="476" r:id="rId31"/>
    <p:sldId id="760" r:id="rId32"/>
    <p:sldId id="436" r:id="rId33"/>
    <p:sldId id="303" r:id="rId34"/>
    <p:sldId id="2147472600" r:id="rId35"/>
    <p:sldId id="2147472611" r:id="rId36"/>
    <p:sldId id="750" r:id="rId37"/>
    <p:sldId id="2147468897" r:id="rId38"/>
    <p:sldId id="2147469010" r:id="rId39"/>
    <p:sldId id="2147468913"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E66"/>
    <a:srgbClr val="006493"/>
    <a:srgbClr val="E7EAEE"/>
    <a:srgbClr val="BE6323"/>
    <a:srgbClr val="154066"/>
    <a:srgbClr val="3D96AE"/>
    <a:srgbClr val="006F78"/>
    <a:srgbClr val="003740"/>
    <a:srgbClr val="81689C"/>
    <a:srgbClr val="AA46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4542E9-DFCA-45FF-B700-FBEB70397E92}" v="28" dt="2026-02-24T17:12:22.2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7" autoAdjust="0"/>
    <p:restoredTop sz="94660"/>
  </p:normalViewPr>
  <p:slideViewPr>
    <p:cSldViewPr snapToGrid="0">
      <p:cViewPr varScale="1">
        <p:scale>
          <a:sx n="90" d="100"/>
          <a:sy n="90" d="100"/>
        </p:scale>
        <p:origin x="202" y="8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500">
                <a:solidFill>
                  <a:schemeClr val="bg1"/>
                </a:solidFill>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spPr>
            <a:solidFill>
              <a:srgbClr val="DA843C"/>
            </a:solidFill>
            <a:ln w="6350">
              <a:solidFill>
                <a:schemeClr val="bg1"/>
              </a:solidFill>
            </a:ln>
          </c:spPr>
          <c:dPt>
            <c:idx val="0"/>
            <c:bubble3D val="0"/>
            <c:spPr>
              <a:solidFill>
                <a:srgbClr val="4472A7"/>
              </a:solidFill>
              <a:ln w="6350">
                <a:solidFill>
                  <a:schemeClr val="bg1"/>
                </a:solidFill>
              </a:ln>
              <a:effectLst/>
            </c:spPr>
            <c:extLst>
              <c:ext xmlns:c16="http://schemas.microsoft.com/office/drawing/2014/chart" uri="{C3380CC4-5D6E-409C-BE32-E72D297353CC}">
                <c16:uniqueId val="{00000001-4A49-974C-B6D3-0312E141AB62}"/>
              </c:ext>
            </c:extLst>
          </c:dPt>
          <c:dPt>
            <c:idx val="1"/>
            <c:bubble3D val="0"/>
            <c:spPr>
              <a:solidFill>
                <a:srgbClr val="AA4643"/>
              </a:solidFill>
              <a:ln w="6350">
                <a:solidFill>
                  <a:schemeClr val="bg1"/>
                </a:solidFill>
              </a:ln>
              <a:effectLst/>
            </c:spPr>
            <c:extLst>
              <c:ext xmlns:c16="http://schemas.microsoft.com/office/drawing/2014/chart" uri="{C3380CC4-5D6E-409C-BE32-E72D297353CC}">
                <c16:uniqueId val="{00000002-4A49-974C-B6D3-0312E141AB62}"/>
              </c:ext>
            </c:extLst>
          </c:dPt>
          <c:dPt>
            <c:idx val="2"/>
            <c:bubble3D val="0"/>
            <c:spPr>
              <a:solidFill>
                <a:srgbClr val="89A54D"/>
              </a:solidFill>
              <a:ln w="6350">
                <a:solidFill>
                  <a:schemeClr val="bg1"/>
                </a:solidFill>
              </a:ln>
              <a:effectLst/>
            </c:spPr>
            <c:extLst>
              <c:ext xmlns:c16="http://schemas.microsoft.com/office/drawing/2014/chart" uri="{C3380CC4-5D6E-409C-BE32-E72D297353CC}">
                <c16:uniqueId val="{00000004-4A49-974C-B6D3-0312E141AB62}"/>
              </c:ext>
            </c:extLst>
          </c:dPt>
          <c:dPt>
            <c:idx val="3"/>
            <c:bubble3D val="0"/>
            <c:spPr>
              <a:solidFill>
                <a:srgbClr val="81689C"/>
              </a:solidFill>
              <a:ln w="6350">
                <a:solidFill>
                  <a:schemeClr val="bg1"/>
                </a:solidFill>
              </a:ln>
              <a:effectLst/>
            </c:spPr>
            <c:extLst>
              <c:ext xmlns:c16="http://schemas.microsoft.com/office/drawing/2014/chart" uri="{C3380CC4-5D6E-409C-BE32-E72D297353CC}">
                <c16:uniqueId val="{00000003-4A49-974C-B6D3-0312E141AB62}"/>
              </c:ext>
            </c:extLst>
          </c:dPt>
          <c:dPt>
            <c:idx val="4"/>
            <c:bubble3D val="0"/>
            <c:spPr>
              <a:solidFill>
                <a:srgbClr val="3D96AE"/>
              </a:solidFill>
              <a:ln w="6350">
                <a:solidFill>
                  <a:schemeClr val="bg1"/>
                </a:solidFill>
              </a:ln>
              <a:effectLst/>
            </c:spPr>
            <c:extLst>
              <c:ext xmlns:c16="http://schemas.microsoft.com/office/drawing/2014/chart" uri="{C3380CC4-5D6E-409C-BE32-E72D297353CC}">
                <c16:uniqueId val="{00000005-4A49-974C-B6D3-0312E141AB62}"/>
              </c:ext>
            </c:extLst>
          </c:dPt>
          <c:dPt>
            <c:idx val="5"/>
            <c:bubble3D val="0"/>
            <c:spPr>
              <a:solidFill>
                <a:srgbClr val="DA843C"/>
              </a:solidFill>
              <a:ln w="6350">
                <a:solidFill>
                  <a:schemeClr val="bg1"/>
                </a:solidFill>
              </a:ln>
              <a:effectLst/>
            </c:spPr>
            <c:extLst>
              <c:ext xmlns:c16="http://schemas.microsoft.com/office/drawing/2014/chart" uri="{C3380CC4-5D6E-409C-BE32-E72D297353CC}">
                <c16:uniqueId val="{0000000B-C01C-DD40-B786-8CD4F7A44F4C}"/>
              </c:ext>
            </c:extLst>
          </c:dPt>
          <c:cat>
            <c:strRef>
              <c:f>Sheet1!$A$2:$A$7</c:f>
              <c:strCache>
                <c:ptCount val="6"/>
                <c:pt idx="0">
                  <c:v>Margaret Peacock</c:v>
                </c:pt>
                <c:pt idx="1">
                  <c:v>Janet Leverling</c:v>
                </c:pt>
                <c:pt idx="2">
                  <c:v>Robert King</c:v>
                </c:pt>
                <c:pt idx="3">
                  <c:v>Laura Callahan</c:v>
                </c:pt>
                <c:pt idx="4">
                  <c:v>Nacy Davolio</c:v>
                </c:pt>
                <c:pt idx="5">
                  <c:v>All Others</c:v>
                </c:pt>
              </c:strCache>
            </c:strRef>
          </c:cat>
          <c:val>
            <c:numRef>
              <c:f>Sheet1!$B$2:$B$7</c:f>
              <c:numCache>
                <c:formatCode>General</c:formatCode>
                <c:ptCount val="6"/>
                <c:pt idx="0">
                  <c:v>30</c:v>
                </c:pt>
                <c:pt idx="1">
                  <c:v>15</c:v>
                </c:pt>
                <c:pt idx="2">
                  <c:v>15</c:v>
                </c:pt>
                <c:pt idx="3">
                  <c:v>20</c:v>
                </c:pt>
                <c:pt idx="4">
                  <c:v>13</c:v>
                </c:pt>
                <c:pt idx="5">
                  <c:v>7</c:v>
                </c:pt>
              </c:numCache>
            </c:numRef>
          </c:val>
          <c:extLst>
            <c:ext xmlns:c16="http://schemas.microsoft.com/office/drawing/2014/chart" uri="{C3380CC4-5D6E-409C-BE32-E72D297353CC}">
              <c16:uniqueId val="{00000000-4A49-974C-B6D3-0312E141AB6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8.8629477884849053E-2"/>
          <c:y val="0.81946859383191795"/>
          <c:w val="0.8675779983536247"/>
          <c:h val="0.14690369057559"/>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6FA471-D553-9D0E-AA6F-491FE2DC86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DAD8D71-E311-AB73-7BC0-8C68B4EFA1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D70DCF-9544-5F41-91C6-1B39E3C23B82}" type="datetimeFigureOut">
              <a:rPr lang="en-US" smtClean="0"/>
              <a:t>3/16/2026</a:t>
            </a:fld>
            <a:endParaRPr lang="en-US"/>
          </a:p>
        </p:txBody>
      </p:sp>
      <p:sp>
        <p:nvSpPr>
          <p:cNvPr id="4" name="Footer Placeholder 3">
            <a:extLst>
              <a:ext uri="{FF2B5EF4-FFF2-40B4-BE49-F238E27FC236}">
                <a16:creationId xmlns:a16="http://schemas.microsoft.com/office/drawing/2014/main" id="{A08F0C62-C1FB-5AE9-2BB2-18032E79C8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A6D5C5-F377-7624-5B4E-26AD290895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906B9A-ACC3-BE48-9EF2-82D2703BFF6E}" type="slidenum">
              <a:rPr lang="en-US" smtClean="0"/>
              <a:t>‹#›</a:t>
            </a:fld>
            <a:endParaRPr lang="en-US"/>
          </a:p>
        </p:txBody>
      </p:sp>
    </p:spTree>
    <p:extLst>
      <p:ext uri="{BB962C8B-B14F-4D97-AF65-F5344CB8AC3E}">
        <p14:creationId xmlns:p14="http://schemas.microsoft.com/office/powerpoint/2010/main" val="286982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0BAA8-D286-2746-8092-9A94C6AB7458}" type="datetimeFigureOut">
              <a:rPr lang="en-US" smtClean="0"/>
              <a:t>3/16/2026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4DC7E-EA65-DF4F-81AD-54ABB7DDE8A9}" type="slidenum">
              <a:rPr lang="en-US" smtClean="0"/>
              <a:t>‹#›</a:t>
            </a:fld>
            <a:endParaRPr lang="en-US"/>
          </a:p>
        </p:txBody>
      </p:sp>
    </p:spTree>
    <p:extLst>
      <p:ext uri="{BB962C8B-B14F-4D97-AF65-F5344CB8AC3E}">
        <p14:creationId xmlns:p14="http://schemas.microsoft.com/office/powerpoint/2010/main" val="4226383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64DC7E-EA65-DF4F-81AD-54ABB7DDE8A9}" type="slidenum">
              <a:rPr lang="en-US" smtClean="0"/>
              <a:t>1</a:t>
            </a:fld>
            <a:endParaRPr lang="en-US"/>
          </a:p>
        </p:txBody>
      </p:sp>
    </p:spTree>
    <p:extLst>
      <p:ext uri="{BB962C8B-B14F-4D97-AF65-F5344CB8AC3E}">
        <p14:creationId xmlns:p14="http://schemas.microsoft.com/office/powerpoint/2010/main" val="1274652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Income, immigration status, or change of address may not necessarily trigger a SEP. for example, if your income is changed but there is no change in plan type, there would be no SEP. If you change your address, but are in the same region where your current plan is, there is no SEP. But a permanent move to MA would qualify and a change in income that changes Plan Types would.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Similarly, if a change in immigration status alone doesn’t qualify you for a SEP - it would be a change that became newly lawfully present and now qualify. I may just cut this first bullet and leave the second one.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(Still, people should report changes in the first bullet in case they update eligibility.)</a:t>
            </a:r>
            <a:endParaRPr lang="en-US" dirty="0"/>
          </a:p>
        </p:txBody>
      </p:sp>
      <p:sp>
        <p:nvSpPr>
          <p:cNvPr id="4" name="Slide Number Placeholder 3"/>
          <p:cNvSpPr>
            <a:spLocks noGrp="1"/>
          </p:cNvSpPr>
          <p:nvPr>
            <p:ph type="sldNum" sz="quarter" idx="5"/>
          </p:nvPr>
        </p:nvSpPr>
        <p:spPr/>
        <p:txBody>
          <a:bodyPr/>
          <a:lstStyle/>
          <a:p>
            <a:fld id="{ED64DC7E-EA65-DF4F-81AD-54ABB7DDE8A9}" type="slidenum">
              <a:rPr lang="en-US" smtClean="0"/>
              <a:t>21</a:t>
            </a:fld>
            <a:endParaRPr lang="en-US"/>
          </a:p>
        </p:txBody>
      </p:sp>
    </p:spTree>
    <p:extLst>
      <p:ext uri="{BB962C8B-B14F-4D97-AF65-F5344CB8AC3E}">
        <p14:creationId xmlns:p14="http://schemas.microsoft.com/office/powerpoint/2010/main" val="2543694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64DC7E-EA65-DF4F-81AD-54ABB7DDE8A9}" type="slidenum">
              <a:rPr lang="en-US" smtClean="0"/>
              <a:t>26</a:t>
            </a:fld>
            <a:endParaRPr lang="en-US"/>
          </a:p>
        </p:txBody>
      </p:sp>
    </p:spTree>
    <p:extLst>
      <p:ext uri="{BB962C8B-B14F-4D97-AF65-F5344CB8AC3E}">
        <p14:creationId xmlns:p14="http://schemas.microsoft.com/office/powerpoint/2010/main" val="604611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64DC7E-EA65-DF4F-81AD-54ABB7DDE8A9}" type="slidenum">
              <a:rPr lang="en-US" smtClean="0"/>
              <a:t>27</a:t>
            </a:fld>
            <a:endParaRPr lang="en-US"/>
          </a:p>
        </p:txBody>
      </p:sp>
    </p:spTree>
    <p:extLst>
      <p:ext uri="{BB962C8B-B14F-4D97-AF65-F5344CB8AC3E}">
        <p14:creationId xmlns:p14="http://schemas.microsoft.com/office/powerpoint/2010/main" val="3334844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300">
                <a:solidFill>
                  <a:srgbClr val="000000"/>
                </a:solidFill>
                <a:latin typeface="Gill Sans"/>
                <a:ea typeface="ヒラギノ角ゴ ProN W3"/>
                <a:cs typeface="ヒラギノ角ゴ ProN W3"/>
                <a:sym typeface="Gill Sans"/>
              </a:defRPr>
            </a:lvl1pPr>
            <a:lvl2pPr marL="765545" indent="-294440">
              <a:defRPr sz="3300">
                <a:solidFill>
                  <a:srgbClr val="000000"/>
                </a:solidFill>
                <a:latin typeface="Gill Sans"/>
                <a:ea typeface="ヒラギノ角ゴ ProN W3"/>
                <a:cs typeface="ヒラギノ角ゴ ProN W3"/>
                <a:sym typeface="Gill Sans"/>
              </a:defRPr>
            </a:lvl2pPr>
            <a:lvl3pPr marL="1177762" indent="-235552">
              <a:defRPr sz="3300">
                <a:solidFill>
                  <a:srgbClr val="000000"/>
                </a:solidFill>
                <a:latin typeface="Gill Sans"/>
                <a:ea typeface="ヒラギノ角ゴ ProN W3"/>
                <a:cs typeface="ヒラギノ角ゴ ProN W3"/>
                <a:sym typeface="Gill Sans"/>
              </a:defRPr>
            </a:lvl3pPr>
            <a:lvl4pPr marL="1648866" indent="-235552">
              <a:defRPr sz="3300">
                <a:solidFill>
                  <a:srgbClr val="000000"/>
                </a:solidFill>
                <a:latin typeface="Gill Sans"/>
                <a:ea typeface="ヒラギノ角ゴ ProN W3"/>
                <a:cs typeface="ヒラギノ角ゴ ProN W3"/>
                <a:sym typeface="Gill Sans"/>
              </a:defRPr>
            </a:lvl4pPr>
            <a:lvl5pPr marL="2119971" indent="-235552">
              <a:defRPr sz="3300">
                <a:solidFill>
                  <a:srgbClr val="000000"/>
                </a:solidFill>
                <a:latin typeface="Gill Sans"/>
                <a:ea typeface="ヒラギノ角ゴ ProN W3"/>
                <a:cs typeface="ヒラギノ角ゴ ProN W3"/>
                <a:sym typeface="Gill Sans"/>
              </a:defRPr>
            </a:lvl5pPr>
            <a:lvl6pPr marL="2591077"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6pPr>
            <a:lvl7pPr marL="3062181"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7pPr>
            <a:lvl8pPr marL="3533286"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8pPr>
            <a:lvl9pPr marL="4004390"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9pPr>
          </a:lstStyle>
          <a:p>
            <a:fld id="{ECE32181-24CA-4C28-9427-FA7BDAF4377E}" type="slidenum">
              <a:rPr lang="en-US" sz="1200"/>
              <a:pPr/>
              <a:t>29</a:t>
            </a:fld>
            <a:endParaRPr lang="en-US" sz="1200"/>
          </a:p>
        </p:txBody>
      </p:sp>
    </p:spTree>
    <p:extLst>
      <p:ext uri="{BB962C8B-B14F-4D97-AF65-F5344CB8AC3E}">
        <p14:creationId xmlns:p14="http://schemas.microsoft.com/office/powerpoint/2010/main" val="1468438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1" indent="-171450" eaLnBrk="0" hangingPunct="0">
              <a:spcBef>
                <a:spcPts val="600"/>
              </a:spcBef>
              <a:spcAft>
                <a:spcPts val="600"/>
              </a:spcAft>
              <a:buFont typeface="Arial" panose="020B0604020202020204" pitchFamily="34" charset="0"/>
              <a:buChar char="•"/>
              <a:defRPr/>
            </a:pPr>
            <a:endParaRPr lang="en-US" sz="1200">
              <a:solidFill>
                <a:schemeClr val="bg2"/>
              </a:solidFill>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300">
                <a:solidFill>
                  <a:srgbClr val="000000"/>
                </a:solidFill>
                <a:latin typeface="Gill Sans"/>
                <a:ea typeface="ヒラギノ角ゴ ProN W3"/>
                <a:cs typeface="ヒラギノ角ゴ ProN W3"/>
                <a:sym typeface="Gill Sans"/>
              </a:defRPr>
            </a:lvl1pPr>
            <a:lvl2pPr marL="765545" indent="-294440">
              <a:defRPr sz="3300">
                <a:solidFill>
                  <a:srgbClr val="000000"/>
                </a:solidFill>
                <a:latin typeface="Gill Sans"/>
                <a:ea typeface="ヒラギノ角ゴ ProN W3"/>
                <a:cs typeface="ヒラギノ角ゴ ProN W3"/>
                <a:sym typeface="Gill Sans"/>
              </a:defRPr>
            </a:lvl2pPr>
            <a:lvl3pPr marL="1177762" indent="-235552">
              <a:defRPr sz="3300">
                <a:solidFill>
                  <a:srgbClr val="000000"/>
                </a:solidFill>
                <a:latin typeface="Gill Sans"/>
                <a:ea typeface="ヒラギノ角ゴ ProN W3"/>
                <a:cs typeface="ヒラギノ角ゴ ProN W3"/>
                <a:sym typeface="Gill Sans"/>
              </a:defRPr>
            </a:lvl3pPr>
            <a:lvl4pPr marL="1648866" indent="-235552">
              <a:defRPr sz="3300">
                <a:solidFill>
                  <a:srgbClr val="000000"/>
                </a:solidFill>
                <a:latin typeface="Gill Sans"/>
                <a:ea typeface="ヒラギノ角ゴ ProN W3"/>
                <a:cs typeface="ヒラギノ角ゴ ProN W3"/>
                <a:sym typeface="Gill Sans"/>
              </a:defRPr>
            </a:lvl4pPr>
            <a:lvl5pPr marL="2119971" indent="-235552">
              <a:defRPr sz="3300">
                <a:solidFill>
                  <a:srgbClr val="000000"/>
                </a:solidFill>
                <a:latin typeface="Gill Sans"/>
                <a:ea typeface="ヒラギノ角ゴ ProN W3"/>
                <a:cs typeface="ヒラギノ角ゴ ProN W3"/>
                <a:sym typeface="Gill Sans"/>
              </a:defRPr>
            </a:lvl5pPr>
            <a:lvl6pPr marL="2591077"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6pPr>
            <a:lvl7pPr marL="3062181"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7pPr>
            <a:lvl8pPr marL="3533286"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8pPr>
            <a:lvl9pPr marL="4004390"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9pPr>
          </a:lstStyle>
          <a:p>
            <a:fld id="{ECE32181-24CA-4C28-9427-FA7BDAF4377E}" type="slidenum">
              <a:rPr lang="en-US" sz="1200"/>
              <a:pPr/>
              <a:t>30</a:t>
            </a:fld>
            <a:endParaRPr lang="en-US" sz="1200"/>
          </a:p>
        </p:txBody>
      </p:sp>
    </p:spTree>
    <p:extLst>
      <p:ext uri="{BB962C8B-B14F-4D97-AF65-F5344CB8AC3E}">
        <p14:creationId xmlns:p14="http://schemas.microsoft.com/office/powerpoint/2010/main" val="1057692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909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300">
                <a:solidFill>
                  <a:srgbClr val="000000"/>
                </a:solidFill>
                <a:latin typeface="Gill Sans"/>
                <a:ea typeface="ヒラギノ角ゴ ProN W3"/>
                <a:cs typeface="ヒラギノ角ゴ ProN W3"/>
                <a:sym typeface="Gill Sans"/>
              </a:defRPr>
            </a:lvl1pPr>
            <a:lvl2pPr marL="726286" indent="-279719">
              <a:defRPr sz="3300">
                <a:solidFill>
                  <a:srgbClr val="000000"/>
                </a:solidFill>
                <a:latin typeface="Gill Sans"/>
                <a:ea typeface="ヒラギノ角ゴ ProN W3"/>
                <a:cs typeface="ヒラギノ角ゴ ProN W3"/>
                <a:sym typeface="Gill Sans"/>
              </a:defRPr>
            </a:lvl2pPr>
            <a:lvl3pPr marL="1118874" indent="-222466">
              <a:defRPr sz="3300">
                <a:solidFill>
                  <a:srgbClr val="000000"/>
                </a:solidFill>
                <a:latin typeface="Gill Sans"/>
                <a:ea typeface="ヒラギノ角ゴ ProN W3"/>
                <a:cs typeface="ヒラギノ角ゴ ProN W3"/>
                <a:sym typeface="Gill Sans"/>
              </a:defRPr>
            </a:lvl3pPr>
            <a:lvl4pPr marL="1565442" indent="-222466">
              <a:defRPr sz="3300">
                <a:solidFill>
                  <a:srgbClr val="000000"/>
                </a:solidFill>
                <a:latin typeface="Gill Sans"/>
                <a:ea typeface="ヒラギノ角ゴ ProN W3"/>
                <a:cs typeface="ヒラギノ角ゴ ProN W3"/>
                <a:sym typeface="Gill Sans"/>
              </a:defRPr>
            </a:lvl4pPr>
            <a:lvl5pPr marL="2013646" indent="-222466">
              <a:defRPr sz="3300">
                <a:solidFill>
                  <a:srgbClr val="000000"/>
                </a:solidFill>
                <a:latin typeface="Gill Sans"/>
                <a:ea typeface="ヒラギノ角ゴ ProN W3"/>
                <a:cs typeface="ヒラギノ角ゴ ProN W3"/>
                <a:sym typeface="Gill Sans"/>
              </a:defRPr>
            </a:lvl5pPr>
            <a:lvl6pPr marL="2484751" indent="-222466"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6pPr>
            <a:lvl7pPr marL="2955855" indent="-222466"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7pPr>
            <a:lvl8pPr marL="3426960" indent="-222466"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8pPr>
            <a:lvl9pPr marL="3898065" indent="-222466"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9pPr>
          </a:lstStyle>
          <a:p>
            <a:fld id="{3EFF3CB1-C877-4814-8F93-4AA2AFA30327}" type="slidenum">
              <a:rPr lang="en-US" altLang="en-US" sz="1200"/>
              <a:pPr/>
              <a:t>31</a:t>
            </a:fld>
            <a:endParaRPr lang="en-US" altLang="en-US" sz="1200"/>
          </a:p>
        </p:txBody>
      </p:sp>
    </p:spTree>
    <p:extLst>
      <p:ext uri="{BB962C8B-B14F-4D97-AF65-F5344CB8AC3E}">
        <p14:creationId xmlns:p14="http://schemas.microsoft.com/office/powerpoint/2010/main" val="2820068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300">
                <a:solidFill>
                  <a:srgbClr val="000000"/>
                </a:solidFill>
                <a:latin typeface="Gill Sans"/>
                <a:ea typeface="ヒラギノ角ゴ ProN W3"/>
                <a:cs typeface="ヒラギノ角ゴ ProN W3"/>
                <a:sym typeface="Gill Sans"/>
              </a:defRPr>
            </a:lvl1pPr>
            <a:lvl2pPr marL="765545" indent="-294440">
              <a:defRPr sz="3300">
                <a:solidFill>
                  <a:srgbClr val="000000"/>
                </a:solidFill>
                <a:latin typeface="Gill Sans"/>
                <a:ea typeface="ヒラギノ角ゴ ProN W3"/>
                <a:cs typeface="ヒラギノ角ゴ ProN W3"/>
                <a:sym typeface="Gill Sans"/>
              </a:defRPr>
            </a:lvl2pPr>
            <a:lvl3pPr marL="1177762" indent="-235552">
              <a:defRPr sz="3300">
                <a:solidFill>
                  <a:srgbClr val="000000"/>
                </a:solidFill>
                <a:latin typeface="Gill Sans"/>
                <a:ea typeface="ヒラギノ角ゴ ProN W3"/>
                <a:cs typeface="ヒラギノ角ゴ ProN W3"/>
                <a:sym typeface="Gill Sans"/>
              </a:defRPr>
            </a:lvl3pPr>
            <a:lvl4pPr marL="1648866" indent="-235552">
              <a:defRPr sz="3300">
                <a:solidFill>
                  <a:srgbClr val="000000"/>
                </a:solidFill>
                <a:latin typeface="Gill Sans"/>
                <a:ea typeface="ヒラギノ角ゴ ProN W3"/>
                <a:cs typeface="ヒラギノ角ゴ ProN W3"/>
                <a:sym typeface="Gill Sans"/>
              </a:defRPr>
            </a:lvl4pPr>
            <a:lvl5pPr marL="2119971" indent="-235552">
              <a:defRPr sz="3300">
                <a:solidFill>
                  <a:srgbClr val="000000"/>
                </a:solidFill>
                <a:latin typeface="Gill Sans"/>
                <a:ea typeface="ヒラギノ角ゴ ProN W3"/>
                <a:cs typeface="ヒラギノ角ゴ ProN W3"/>
                <a:sym typeface="Gill Sans"/>
              </a:defRPr>
            </a:lvl5pPr>
            <a:lvl6pPr marL="2591077"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6pPr>
            <a:lvl7pPr marL="3062181"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7pPr>
            <a:lvl8pPr marL="3533286"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8pPr>
            <a:lvl9pPr marL="4004390"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9pPr>
          </a:lstStyle>
          <a:p>
            <a:fld id="{9D24621C-C02C-46AE-9E74-78F1F9090321}" type="slidenum">
              <a:rPr lang="en-US" sz="1200"/>
              <a:pPr/>
              <a:t>33</a:t>
            </a:fld>
            <a:endParaRPr lang="en-US" sz="1200"/>
          </a:p>
        </p:txBody>
      </p:sp>
    </p:spTree>
    <p:extLst>
      <p:ext uri="{BB962C8B-B14F-4D97-AF65-F5344CB8AC3E}">
        <p14:creationId xmlns:p14="http://schemas.microsoft.com/office/powerpoint/2010/main" val="279509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887A0D-D760-4AB1-9EDC-BF6B128C4E93}" type="slidenum">
              <a:rPr lang="en-US" smtClean="0"/>
              <a:t>36</a:t>
            </a:fld>
            <a:endParaRPr lang="en-US"/>
          </a:p>
        </p:txBody>
      </p:sp>
    </p:spTree>
    <p:extLst>
      <p:ext uri="{BB962C8B-B14F-4D97-AF65-F5344CB8AC3E}">
        <p14:creationId xmlns:p14="http://schemas.microsoft.com/office/powerpoint/2010/main" val="70701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1A2CF-9F09-AD3B-BD69-50829A5EB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AB8A3-0450-BD51-2259-F1DF6423F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0083A-9660-D471-6BDE-A2102B7817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59A6B1-1895-E2B1-803B-6EE96CA1277E}"/>
              </a:ext>
            </a:extLst>
          </p:cNvPr>
          <p:cNvSpPr>
            <a:spLocks noGrp="1"/>
          </p:cNvSpPr>
          <p:nvPr>
            <p:ph type="sldNum" sz="quarter" idx="5"/>
          </p:nvPr>
        </p:nvSpPr>
        <p:spPr/>
        <p:txBody>
          <a:bodyPr/>
          <a:lstStyle/>
          <a:p>
            <a:fld id="{ED64DC7E-EA65-DF4F-81AD-54ABB7DDE8A9}" type="slidenum">
              <a:rPr lang="en-US" smtClean="0"/>
              <a:t>3</a:t>
            </a:fld>
            <a:endParaRPr lang="en-US"/>
          </a:p>
        </p:txBody>
      </p:sp>
    </p:spTree>
    <p:extLst>
      <p:ext uri="{BB962C8B-B14F-4D97-AF65-F5344CB8AC3E}">
        <p14:creationId xmlns:p14="http://schemas.microsoft.com/office/powerpoint/2010/main" val="1183493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87B27-4F27-0272-BE93-DF6C79604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37DAF-992C-A5A9-7B85-684D932BD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DF61A-3A71-1925-7387-0471251B7C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D4389D-3528-13D5-055C-A8A036FD3C12}"/>
              </a:ext>
            </a:extLst>
          </p:cNvPr>
          <p:cNvSpPr>
            <a:spLocks noGrp="1"/>
          </p:cNvSpPr>
          <p:nvPr>
            <p:ph type="sldNum" sz="quarter" idx="5"/>
          </p:nvPr>
        </p:nvSpPr>
        <p:spPr/>
        <p:txBody>
          <a:bodyPr/>
          <a:lstStyle/>
          <a:p>
            <a:fld id="{ED64DC7E-EA65-DF4F-81AD-54ABB7DDE8A9}" type="slidenum">
              <a:rPr lang="en-US" smtClean="0"/>
              <a:t>4</a:t>
            </a:fld>
            <a:endParaRPr lang="en-US"/>
          </a:p>
        </p:txBody>
      </p:sp>
    </p:spTree>
    <p:extLst>
      <p:ext uri="{BB962C8B-B14F-4D97-AF65-F5344CB8AC3E}">
        <p14:creationId xmlns:p14="http://schemas.microsoft.com/office/powerpoint/2010/main" val="3843653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The Health Connector offers 4 different kinds of insurance plans depending on your needs</a:t>
            </a:r>
          </a:p>
          <a:p>
            <a:endParaRPr lang="en-US" dirty="0">
              <a:cs typeface="Arial" panose="020B0604020202020204" pitchFamily="34" charset="0"/>
            </a:endParaRPr>
          </a:p>
          <a:p>
            <a:pPr marL="176679" indent="-176679">
              <a:buFont typeface="Arial" panose="020B0604020202020204" pitchFamily="34" charset="0"/>
              <a:buChar char="•"/>
            </a:pPr>
            <a:r>
              <a:rPr lang="en-US" dirty="0">
                <a:cs typeface="Arial" panose="020B0604020202020204" pitchFamily="34" charset="0"/>
              </a:rPr>
              <a:t>Subsidized Plans: Health insurance plan with reduced premiums and lower plan costs. Some plans are available with no deductibles &amp; low co-pays.</a:t>
            </a:r>
          </a:p>
          <a:p>
            <a:pPr marL="176679" indent="-176679">
              <a:buFont typeface="Arial" panose="020B0604020202020204" pitchFamily="34" charset="0"/>
              <a:buChar char="•"/>
            </a:pPr>
            <a:r>
              <a:rPr lang="en-US" dirty="0">
                <a:cs typeface="Arial" panose="020B0604020202020204" pitchFamily="34" charset="0"/>
              </a:rPr>
              <a:t>Unsubsidized Plans: Full cost health insurance plans.</a:t>
            </a:r>
          </a:p>
          <a:p>
            <a:pPr marL="176679" indent="-176679">
              <a:buFont typeface="Arial" panose="020B0604020202020204" pitchFamily="34" charset="0"/>
              <a:buChar char="•"/>
            </a:pPr>
            <a:r>
              <a:rPr lang="en-US" dirty="0">
                <a:cs typeface="Arial" panose="020B0604020202020204" pitchFamily="34" charset="0"/>
              </a:rPr>
              <a:t>Dental Plans: A form of health insurance designed to pay a portion of the costs associated with dental care. </a:t>
            </a:r>
          </a:p>
          <a:p>
            <a:pPr marL="176679" indent="-176679">
              <a:buFont typeface="Arial" panose="020B0604020202020204" pitchFamily="34" charset="0"/>
              <a:buChar char="•"/>
            </a:pPr>
            <a:r>
              <a:rPr lang="en-US" dirty="0">
                <a:cs typeface="Arial" panose="020B0604020202020204" pitchFamily="34" charset="0"/>
              </a:rPr>
              <a:t>Small Business: Insurance available to Employers with less than 50 employees.</a:t>
            </a:r>
          </a:p>
          <a:p>
            <a:endParaRPr lang="en-US" dirty="0">
              <a:cs typeface="Arial" panose="020B0604020202020204" pitchFamily="34" charset="0"/>
            </a:endParaRPr>
          </a:p>
          <a:p>
            <a:r>
              <a:rPr lang="en-US" dirty="0">
                <a:cs typeface="Arial" panose="020B0604020202020204" pitchFamily="34" charset="0"/>
              </a:rPr>
              <a:t>Small businesses with up to 50 employees have no mandate to provide health care coverage; however, if they choose to provide insurance, they may be eligible to receive a small business tax credit.  </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6E8A87-18DA-4CCE-A8C2-BDBC48925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976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58EF3-F437-D806-24ED-CE9EE61DCB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DA4E2-40AF-F4A1-E0E0-E0C4661B8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B5A35-9592-6121-EF57-978C31A8DE56}"/>
              </a:ext>
            </a:extLst>
          </p:cNvPr>
          <p:cNvSpPr>
            <a:spLocks noGrp="1"/>
          </p:cNvSpPr>
          <p:nvPr>
            <p:ph type="body" idx="1"/>
          </p:nvPr>
        </p:nvSpPr>
        <p:spPr/>
        <p:txBody>
          <a:bodyPr/>
          <a:lstStyle/>
          <a:p>
            <a:r>
              <a:rPr lang="en-US" dirty="0">
                <a:cs typeface="Arial" panose="020B0604020202020204" pitchFamily="34" charset="0"/>
              </a:rPr>
              <a:t>The Health Connector offers 4 different kinds of insurance plans depending on your needs</a:t>
            </a:r>
          </a:p>
          <a:p>
            <a:endParaRPr lang="en-US" dirty="0">
              <a:cs typeface="Arial" panose="020B0604020202020204" pitchFamily="34" charset="0"/>
            </a:endParaRPr>
          </a:p>
          <a:p>
            <a:pPr marL="176679" indent="-176679">
              <a:buFont typeface="Arial" panose="020B0604020202020204" pitchFamily="34" charset="0"/>
              <a:buChar char="•"/>
            </a:pPr>
            <a:r>
              <a:rPr lang="en-US" dirty="0">
                <a:cs typeface="Arial" panose="020B0604020202020204" pitchFamily="34" charset="0"/>
              </a:rPr>
              <a:t>Subsidized Plans: Health insurance plan with reduced premiums and lower plan costs. Some plans are available with no deductibles &amp; low co-pays.</a:t>
            </a:r>
          </a:p>
          <a:p>
            <a:pPr marL="176679" indent="-176679">
              <a:buFont typeface="Arial" panose="020B0604020202020204" pitchFamily="34" charset="0"/>
              <a:buChar char="•"/>
            </a:pPr>
            <a:r>
              <a:rPr lang="en-US" dirty="0">
                <a:cs typeface="Arial" panose="020B0604020202020204" pitchFamily="34" charset="0"/>
              </a:rPr>
              <a:t>Unsubsidized Plans: Full cost health insurance plans.</a:t>
            </a:r>
          </a:p>
          <a:p>
            <a:pPr marL="176679" indent="-176679">
              <a:buFont typeface="Arial" panose="020B0604020202020204" pitchFamily="34" charset="0"/>
              <a:buChar char="•"/>
            </a:pPr>
            <a:r>
              <a:rPr lang="en-US" dirty="0">
                <a:cs typeface="Arial" panose="020B0604020202020204" pitchFamily="34" charset="0"/>
              </a:rPr>
              <a:t>Dental Plans: A form of health insurance designed to pay a portion of the costs associated with dental care. </a:t>
            </a:r>
          </a:p>
          <a:p>
            <a:pPr marL="176679" indent="-176679">
              <a:buFont typeface="Arial" panose="020B0604020202020204" pitchFamily="34" charset="0"/>
              <a:buChar char="•"/>
            </a:pPr>
            <a:r>
              <a:rPr lang="en-US" dirty="0">
                <a:cs typeface="Arial" panose="020B0604020202020204" pitchFamily="34" charset="0"/>
              </a:rPr>
              <a:t>Small Business: Insurance available to Employers with less than 50 employees.</a:t>
            </a:r>
          </a:p>
          <a:p>
            <a:endParaRPr lang="en-US" dirty="0">
              <a:cs typeface="Arial" panose="020B0604020202020204" pitchFamily="34" charset="0"/>
            </a:endParaRPr>
          </a:p>
          <a:p>
            <a:r>
              <a:rPr lang="en-US" dirty="0">
                <a:cs typeface="Arial" panose="020B0604020202020204" pitchFamily="34" charset="0"/>
              </a:rPr>
              <a:t>Small businesses with up to 50 employees have no mandate to provide health care coverage; however, if they choose to provide insurance, they may be eligible to receive a small business tax credit.  </a:t>
            </a:r>
          </a:p>
          <a:p>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392150E8-E0A5-8F7A-C76A-64B07BE5DB6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6E8A87-18DA-4CCE-A8C2-BDBC48925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658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AC5CE-59E5-8603-DF78-A817BB454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1F7B0-7DA4-5A59-F294-F00D424E5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A26B1-A9D8-15E9-06C8-247C81154CE4}"/>
              </a:ext>
            </a:extLst>
          </p:cNvPr>
          <p:cNvSpPr>
            <a:spLocks noGrp="1"/>
          </p:cNvSpPr>
          <p:nvPr>
            <p:ph type="body" idx="1"/>
          </p:nvPr>
        </p:nvSpPr>
        <p:spPr/>
        <p:txBody>
          <a:bodyPr/>
          <a:lstStyle/>
          <a:p>
            <a:endParaRPr lang="en-US" dirty="0">
              <a:cs typeface="Arial" panose="020B0604020202020204" pitchFamily="34" charset="0"/>
            </a:endParaRPr>
          </a:p>
          <a:p>
            <a:pPr marL="176679" indent="-176679">
              <a:buFont typeface="Arial" panose="020B0604020202020204" pitchFamily="34" charset="0"/>
              <a:buChar char="•"/>
            </a:pPr>
            <a:r>
              <a:rPr lang="en-US" dirty="0">
                <a:cs typeface="Arial" panose="020B0604020202020204" pitchFamily="34" charset="0"/>
              </a:rPr>
              <a:t>Subsidized Plans: Health insurance plan with reduced premiums and lower plan costs. Some plans are available with no deductibles &amp; low co-pays.</a:t>
            </a:r>
          </a:p>
          <a:p>
            <a:pPr marL="176679" indent="-176679">
              <a:buFont typeface="Arial" panose="020B0604020202020204" pitchFamily="34" charset="0"/>
              <a:buChar char="•"/>
            </a:pPr>
            <a:r>
              <a:rPr lang="en-US" dirty="0">
                <a:cs typeface="Arial" panose="020B0604020202020204" pitchFamily="34" charset="0"/>
              </a:rPr>
              <a:t>Unsubsidized Plans: Full cost health insurance plans.</a:t>
            </a:r>
          </a:p>
          <a:p>
            <a:pPr marL="176679" indent="-176679">
              <a:buFont typeface="Arial" panose="020B0604020202020204" pitchFamily="34" charset="0"/>
              <a:buChar char="•"/>
            </a:pPr>
            <a:r>
              <a:rPr lang="en-US" dirty="0">
                <a:cs typeface="Arial" panose="020B0604020202020204" pitchFamily="34" charset="0"/>
              </a:rPr>
              <a:t>Dental Plans: A form of health insurance designed to pay a portion of the costs associated with dental care. </a:t>
            </a:r>
          </a:p>
          <a:p>
            <a:pPr marL="176679" indent="-176679">
              <a:buFont typeface="Arial" panose="020B0604020202020204" pitchFamily="34" charset="0"/>
              <a:buChar char="•"/>
            </a:pPr>
            <a:r>
              <a:rPr lang="en-US" dirty="0">
                <a:cs typeface="Arial" panose="020B0604020202020204" pitchFamily="34" charset="0"/>
              </a:rPr>
              <a:t>Small Business: Insurance available to Employers with less than 50 employees.</a:t>
            </a:r>
          </a:p>
          <a:p>
            <a:endParaRPr lang="en-US" dirty="0">
              <a:cs typeface="Arial" panose="020B0604020202020204" pitchFamily="34" charset="0"/>
            </a:endParaRPr>
          </a:p>
          <a:p>
            <a:r>
              <a:rPr lang="en-US" dirty="0">
                <a:cs typeface="Arial" panose="020B0604020202020204" pitchFamily="34" charset="0"/>
              </a:rPr>
              <a:t>Small businesses with up to 50 employees have no mandate to provide health care coverage; however, if they choose to provide insurance, they may be eligible to receive a small business tax credit.  </a:t>
            </a:r>
          </a:p>
          <a:p>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37A59EB3-10CB-D00E-ACEA-06C70F53EA1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6E8A87-18DA-4CCE-A8C2-BDBC48925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434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Yes. Yes. You can open and contribute to the plan at any time during the calendar year or up until the federal filing deadline of the following year (e.g., April 15th) as long as you are enrolled in a compatible plan during that year. Just note that if enrolled for only part of the year, the amount you can contribute would be prorated.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open and contribute to the plan at any time during the calendar year or up until the federal filing deadline of the following year (e.g., April 15th) as long as you are enrolled in a compatible plan during that year. Just note that if enrolled for only part of the year, the amount you can contribute would be prorated. </a:t>
            </a:r>
          </a:p>
          <a:p>
            <a:endParaRPr lang="en-US" dirty="0"/>
          </a:p>
        </p:txBody>
      </p:sp>
      <p:sp>
        <p:nvSpPr>
          <p:cNvPr id="4" name="Slide Number Placeholder 3"/>
          <p:cNvSpPr>
            <a:spLocks noGrp="1"/>
          </p:cNvSpPr>
          <p:nvPr>
            <p:ph type="sldNum" sz="quarter" idx="5"/>
          </p:nvPr>
        </p:nvSpPr>
        <p:spPr/>
        <p:txBody>
          <a:bodyPr/>
          <a:lstStyle/>
          <a:p>
            <a:fld id="{ED64DC7E-EA65-DF4F-81AD-54ABB7DDE8A9}" type="slidenum">
              <a:rPr lang="en-US" smtClean="0"/>
              <a:t>11</a:t>
            </a:fld>
            <a:endParaRPr lang="en-US"/>
          </a:p>
        </p:txBody>
      </p:sp>
    </p:spTree>
    <p:extLst>
      <p:ext uri="{BB962C8B-B14F-4D97-AF65-F5344CB8AC3E}">
        <p14:creationId xmlns:p14="http://schemas.microsoft.com/office/powerpoint/2010/main" val="2305077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4DC7E-EA65-DF4F-81AD-54ABB7DDE8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4314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Franklin Gothic Book" panose="020B0503020102020204" pitchFamily="34" charset="0"/>
              </a:rPr>
              <a:t>Open Enrollment for plan year 2025 ended on Thursday, January 23</a:t>
            </a:r>
            <a:r>
              <a:rPr lang="en-US" sz="1200" b="1" baseline="30000" dirty="0">
                <a:solidFill>
                  <a:schemeClr val="accent1"/>
                </a:solidFill>
                <a:latin typeface="Franklin Gothic Book" panose="020B0503020102020204" pitchFamily="34" charset="0"/>
              </a:rPr>
              <a:t>rd</a:t>
            </a:r>
            <a:r>
              <a:rPr lang="en-US" sz="1200" b="1" dirty="0">
                <a:solidFill>
                  <a:schemeClr val="accent1"/>
                </a:solidFill>
                <a:latin typeface="Franklin Gothic Book" panose="020B05030201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05740" indent="-205740">
              <a:lnSpc>
                <a:spcPct val="100000"/>
              </a:lnSpc>
              <a:buFont typeface="Wingdings" panose="05000000000000000000" pitchFamily="2" charset="2"/>
              <a:buChar char="§"/>
            </a:pPr>
            <a:r>
              <a:rPr lang="en-US" sz="1200" dirty="0">
                <a:latin typeface="+mn-lt"/>
              </a:rPr>
              <a:t>When coverage is needed outside of Open Enrollment, encourage people to apply and see if they qualify for a Special Enrollment Period</a:t>
            </a:r>
          </a:p>
          <a:p>
            <a:pPr marL="205740" indent="-205740">
              <a:lnSpc>
                <a:spcPct val="100000"/>
              </a:lnSpc>
              <a:buFont typeface="Wingdings" panose="05000000000000000000" pitchFamily="2" charset="2"/>
              <a:buChar char="§"/>
            </a:pPr>
            <a:r>
              <a:rPr lang="en-US" sz="1200" dirty="0">
                <a:latin typeface="+mn-lt"/>
              </a:rPr>
              <a:t>Depending on their eligibility, they may find out they qualify for MassHealth which has different start rules and start dates</a:t>
            </a:r>
            <a:br>
              <a:rPr lang="en-US" sz="1200" dirty="0">
                <a:latin typeface="+mn-lt"/>
              </a:rPr>
            </a:b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4DC7E-EA65-DF4F-81AD-54ABB7DDE8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4314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hyperlink" Target="https://support.microsoft.com/en-us/office/video-import-a-chart-f03bf006-3d66-4fad-8adc-9e7919161b05" TargetMode="External"/><Relationship Id="rId7" Type="http://schemas.openxmlformats.org/officeDocument/2006/relationships/image" Target="../media/image11.emf"/><Relationship Id="rId2" Type="http://schemas.openxmlformats.org/officeDocument/2006/relationships/hyperlink" Target="https://support.microsoft.com/en-us/office/insert-and-update-excel-data-in-powerpoint-0690708a-5ce6-41b4-923f-11d57554138d" TargetMode="External"/><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hyperlink" Target="https://support.microsoft.com/en-us/office/everything-you-need-to-know-to-write-effective-alt-text-df98f884-ca3d-456c-807b-1a1fa82f5dc2" TargetMode="External"/><Relationship Id="rId10" Type="http://schemas.openxmlformats.org/officeDocument/2006/relationships/image" Target="../media/image1.png"/><Relationship Id="rId4" Type="http://schemas.openxmlformats.org/officeDocument/2006/relationships/hyperlink" Target="https://support.microsoft.com/en-us/office/use-charts-and-graphs-in-your-presentation-c74616f1-a5b2-4a37-8695-fbcc043bf526" TargetMode="External"/><Relationship Id="rId9" Type="http://schemas.openxmlformats.org/officeDocument/2006/relationships/image" Target="../media/image1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vy 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1AB738-2B32-1E5F-DC31-B1B1456C4782}"/>
              </a:ext>
              <a:ext uri="{C183D7F6-B498-43B3-948B-1728B52AA6E4}">
                <adec:decorative xmlns:adec="http://schemas.microsoft.com/office/drawing/2017/decorative" val="1"/>
              </a:ext>
            </a:extLst>
          </p:cNvPr>
          <p:cNvSpPr/>
          <p:nvPr userDrawn="1"/>
        </p:nvSpPr>
        <p:spPr>
          <a:xfrm>
            <a:off x="-1" y="0"/>
            <a:ext cx="8005865"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3F4E4-6875-4E2C-69E9-67E408867F76}"/>
              </a:ext>
            </a:extLst>
          </p:cNvPr>
          <p:cNvSpPr>
            <a:spLocks noGrp="1"/>
          </p:cNvSpPr>
          <p:nvPr>
            <p:ph type="ctrTitle"/>
          </p:nvPr>
        </p:nvSpPr>
        <p:spPr>
          <a:xfrm>
            <a:off x="860809" y="793603"/>
            <a:ext cx="6765890" cy="1793849"/>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DD9F05F-03D8-12EB-CA8F-AE3C59B3A37E}"/>
              </a:ext>
            </a:extLst>
          </p:cNvPr>
          <p:cNvSpPr>
            <a:spLocks noGrp="1"/>
          </p:cNvSpPr>
          <p:nvPr>
            <p:ph type="subTitle" idx="1" hasCustomPrompt="1"/>
          </p:nvPr>
        </p:nvSpPr>
        <p:spPr>
          <a:xfrm>
            <a:off x="860809" y="2933579"/>
            <a:ext cx="6765890" cy="437427"/>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 Learning Series</a:t>
            </a:r>
          </a:p>
        </p:txBody>
      </p:sp>
      <p:sp>
        <p:nvSpPr>
          <p:cNvPr id="7" name="Text Placeholder 5">
            <a:extLst>
              <a:ext uri="{FF2B5EF4-FFF2-40B4-BE49-F238E27FC236}">
                <a16:creationId xmlns:a16="http://schemas.microsoft.com/office/drawing/2014/main" id="{9238FC08-AA2C-75DF-C504-FFEE832C4F7F}"/>
              </a:ext>
            </a:extLst>
          </p:cNvPr>
          <p:cNvSpPr>
            <a:spLocks noGrp="1"/>
          </p:cNvSpPr>
          <p:nvPr>
            <p:ph type="body" sz="quarter" idx="11" hasCustomPrompt="1"/>
          </p:nvPr>
        </p:nvSpPr>
        <p:spPr>
          <a:xfrm>
            <a:off x="860425" y="4094926"/>
            <a:ext cx="5810250" cy="369708"/>
          </a:xfrm>
        </p:spPr>
        <p:txBody>
          <a:bodyPr>
            <a:normAutofit/>
          </a:bodyPr>
          <a:lstStyle>
            <a:lvl1pPr marL="0" indent="0">
              <a:buNone/>
              <a:defRPr sz="2000">
                <a:solidFill>
                  <a:schemeClr val="bg1"/>
                </a:solidFill>
              </a:defRPr>
            </a:lvl1pPr>
          </a:lstStyle>
          <a:p>
            <a:pPr lvl="0"/>
            <a:r>
              <a:rPr lang="en-US"/>
              <a:t>Presenter Name</a:t>
            </a:r>
          </a:p>
        </p:txBody>
      </p:sp>
      <p:sp>
        <p:nvSpPr>
          <p:cNvPr id="8" name="Text Placeholder 5">
            <a:extLst>
              <a:ext uri="{FF2B5EF4-FFF2-40B4-BE49-F238E27FC236}">
                <a16:creationId xmlns:a16="http://schemas.microsoft.com/office/drawing/2014/main" id="{770A61A1-BA72-E227-1532-DB05BC64777F}"/>
              </a:ext>
            </a:extLst>
          </p:cNvPr>
          <p:cNvSpPr>
            <a:spLocks noGrp="1"/>
          </p:cNvSpPr>
          <p:nvPr>
            <p:ph type="body" sz="quarter" idx="12" hasCustomPrompt="1"/>
          </p:nvPr>
        </p:nvSpPr>
        <p:spPr>
          <a:xfrm>
            <a:off x="860425" y="4688692"/>
            <a:ext cx="5810250" cy="369708"/>
          </a:xfrm>
        </p:spPr>
        <p:txBody>
          <a:bodyPr>
            <a:normAutofit/>
          </a:bodyPr>
          <a:lstStyle>
            <a:lvl1pPr marL="0" indent="0">
              <a:buNone/>
              <a:defRPr sz="2000">
                <a:solidFill>
                  <a:schemeClr val="bg1"/>
                </a:solidFill>
              </a:defRPr>
            </a:lvl1pPr>
          </a:lstStyle>
          <a:p>
            <a:pPr lvl="0"/>
            <a:r>
              <a:rPr lang="en-US"/>
              <a:t>Date</a:t>
            </a:r>
          </a:p>
        </p:txBody>
      </p:sp>
      <p:sp>
        <p:nvSpPr>
          <p:cNvPr id="4" name="Picture Placeholder 11">
            <a:extLst>
              <a:ext uri="{FF2B5EF4-FFF2-40B4-BE49-F238E27FC236}">
                <a16:creationId xmlns:a16="http://schemas.microsoft.com/office/drawing/2014/main" id="{A961780D-6278-0C77-ACA1-CF045A1D1898}"/>
              </a:ext>
            </a:extLst>
          </p:cNvPr>
          <p:cNvSpPr>
            <a:spLocks noGrp="1"/>
          </p:cNvSpPr>
          <p:nvPr>
            <p:ph type="pic" sz="quarter" idx="10"/>
          </p:nvPr>
        </p:nvSpPr>
        <p:spPr>
          <a:xfrm>
            <a:off x="8108950" y="0"/>
            <a:ext cx="4083050" cy="6858000"/>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107091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17"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0" y="1526906"/>
            <a:ext cx="8600268"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0">
                <a:solidFill>
                  <a:schemeClr val="accent1"/>
                </a:solidFill>
                <a:latin typeface="Franklin Gothic Book" panose="020B0503020102020204" pitchFamily="34" charset="0"/>
              </a:rPr>
              <a:t>Slide structure:</a:t>
            </a:r>
          </a:p>
          <a:p>
            <a:pPr marL="228600" marR="0" lvl="0" indent="-228600" algn="l" defTabSz="914400" rtl="0" eaLnBrk="1" fontAlgn="auto" latinLnBrk="0" hangingPunct="1">
              <a:lnSpc>
                <a:spcPct val="100000"/>
              </a:lnSpc>
              <a:spcBef>
                <a:spcPts val="1000"/>
              </a:spcBef>
              <a:spcAft>
                <a:spcPts val="600"/>
              </a:spcAft>
              <a:buClr>
                <a:schemeClr val="accent1"/>
              </a:buClr>
              <a:buSzTx/>
              <a:buFont typeface="Arial" panose="020B0604020202020204" pitchFamily="34" charset="0"/>
              <a:buChar char="•"/>
              <a:tabLst/>
              <a:defRPr/>
            </a:pPr>
            <a:r>
              <a:rPr lang="en-US" sz="2800" b="0" i="0">
                <a:latin typeface="Franklin Gothic Book" panose="020B0503020102020204" pitchFamily="34" charset="0"/>
              </a:rPr>
              <a:t>Include slide numbers for easy navigation.</a:t>
            </a:r>
          </a:p>
          <a:p>
            <a:r>
              <a:rPr lang="en-US" sz="2800" b="0" i="0">
                <a:latin typeface="Franklin Gothic Book" panose="020B0503020102020204" pitchFamily="34" charset="0"/>
              </a:rPr>
              <a:t>Use the 5-5-5 Rule:</a:t>
            </a:r>
          </a:p>
          <a:p>
            <a:pPr lvl="1"/>
            <a:r>
              <a:rPr lang="en-US" sz="2800" b="0" i="0">
                <a:solidFill>
                  <a:srgbClr val="000000"/>
                </a:solidFill>
                <a:effectLst/>
                <a:latin typeface="Franklin Gothic Book" panose="020B0503020102020204" pitchFamily="34" charset="0"/>
              </a:rPr>
              <a:t>5 words per line 	</a:t>
            </a:r>
          </a:p>
          <a:p>
            <a:pPr lvl="1"/>
            <a:r>
              <a:rPr lang="en-US" sz="2800" b="0" i="0">
                <a:solidFill>
                  <a:srgbClr val="000000"/>
                </a:solidFill>
                <a:effectLst/>
                <a:latin typeface="Franklin Gothic Book" panose="020B0503020102020204" pitchFamily="34" charset="0"/>
              </a:rPr>
              <a:t>5 lines per slide </a:t>
            </a:r>
          </a:p>
          <a:p>
            <a:pPr lvl="1"/>
            <a:r>
              <a:rPr lang="en-US" sz="2800" b="0" i="0">
                <a:solidFill>
                  <a:srgbClr val="000000"/>
                </a:solidFill>
                <a:effectLst/>
                <a:latin typeface="Franklin Gothic Book" panose="020B0503020102020204" pitchFamily="34" charset="0"/>
              </a:rPr>
              <a:t>5 text-heavy slides in a row </a:t>
            </a:r>
            <a:endParaRPr lang="en-US" sz="2800" b="0" i="0">
              <a:latin typeface="Franklin Gothic Book" panose="020B0503020102020204" pitchFamily="34" charset="0"/>
            </a:endParaRP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56472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19"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1" y="1526906"/>
            <a:ext cx="7162799"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1"/>
                </a:solidFill>
                <a:latin typeface="Franklin Gothic Book" panose="020B0503020102020204" pitchFamily="34" charset="0"/>
              </a:rPr>
              <a:t>Layout and design:</a:t>
            </a:r>
          </a:p>
          <a:p>
            <a:r>
              <a:rPr lang="en-US">
                <a:latin typeface="Franklin Gothic Book" panose="020B0503020102020204" pitchFamily="34" charset="0"/>
              </a:rPr>
              <a:t>Give content room to breathe by leaving ample space around text and visuals.</a:t>
            </a:r>
          </a:p>
          <a:p>
            <a:r>
              <a:rPr lang="en-US">
                <a:latin typeface="Franklin Gothic Book" panose="020B0503020102020204" pitchFamily="34" charset="0"/>
              </a:rPr>
              <a:t>Maintain consistent margins on all slides </a:t>
            </a:r>
            <a:br>
              <a:rPr lang="en-US">
                <a:latin typeface="Franklin Gothic Book" panose="020B0503020102020204" pitchFamily="34" charset="0"/>
              </a:rPr>
            </a:br>
            <a:r>
              <a:rPr lang="en-US">
                <a:latin typeface="Franklin Gothic Book" panose="020B0503020102020204" pitchFamily="34" charset="0"/>
              </a:rPr>
              <a:t>to create a uniform appearance. </a:t>
            </a:r>
          </a:p>
          <a:p>
            <a:r>
              <a:rPr lang="en-US">
                <a:latin typeface="Franklin Gothic Book" panose="020B0503020102020204" pitchFamily="34" charset="0"/>
              </a:rPr>
              <a:t>Use bullet points instead of long paragraphs.</a:t>
            </a:r>
          </a:p>
          <a:p>
            <a:pPr marL="228600" marR="0" lvl="0" indent="-228600" algn="l" defTabSz="914400" rtl="0" eaLnBrk="1" fontAlgn="auto" latinLnBrk="0" hangingPunct="1">
              <a:lnSpc>
                <a:spcPct val="100000"/>
              </a:lnSpc>
              <a:spcBef>
                <a:spcPts val="1000"/>
              </a:spcBef>
              <a:spcAft>
                <a:spcPts val="600"/>
              </a:spcAft>
              <a:buClr>
                <a:schemeClr val="accent1"/>
              </a:buClr>
              <a:buSzTx/>
              <a:buFont typeface="Arial" panose="020B0604020202020204" pitchFamily="34" charset="0"/>
              <a:buChar char="•"/>
              <a:tabLst/>
              <a:defRPr/>
            </a:pPr>
            <a:r>
              <a:rPr lang="en-US" sz="2800" b="0" i="0">
                <a:latin typeface="Franklin Gothic Book" panose="020B0503020102020204" pitchFamily="34" charset="0"/>
              </a:rPr>
              <a:t>Decrease line length for better readability.</a:t>
            </a:r>
          </a:p>
          <a:p>
            <a:endParaRPr lang="en-US">
              <a:latin typeface="Franklin Gothic Book" panose="020B0503020102020204" pitchFamily="34" charset="0"/>
            </a:endParaRPr>
          </a:p>
        </p:txBody>
      </p:sp>
      <p:grpSp>
        <p:nvGrpSpPr>
          <p:cNvPr id="5" name="Group 4">
            <a:extLst>
              <a:ext uri="{FF2B5EF4-FFF2-40B4-BE49-F238E27FC236}">
                <a16:creationId xmlns:a16="http://schemas.microsoft.com/office/drawing/2014/main" id="{E0132DF4-BF48-3AE5-CF62-95EADA046B9A}"/>
              </a:ext>
            </a:extLst>
          </p:cNvPr>
          <p:cNvGrpSpPr/>
          <p:nvPr userDrawn="1"/>
        </p:nvGrpSpPr>
        <p:grpSpPr>
          <a:xfrm>
            <a:off x="7934040" y="1380329"/>
            <a:ext cx="3475177" cy="2004120"/>
            <a:chOff x="7934040" y="1380329"/>
            <a:chExt cx="3475177" cy="2004120"/>
          </a:xfrm>
        </p:grpSpPr>
        <p:sp>
          <p:nvSpPr>
            <p:cNvPr id="2" name="Rectangle 1">
              <a:extLst>
                <a:ext uri="{FF2B5EF4-FFF2-40B4-BE49-F238E27FC236}">
                  <a16:creationId xmlns:a16="http://schemas.microsoft.com/office/drawing/2014/main" id="{43981CDC-8930-5510-6B5E-8EA70C181D3E}"/>
                </a:ext>
              </a:extLst>
            </p:cNvPr>
            <p:cNvSpPr/>
            <p:nvPr userDrawn="1"/>
          </p:nvSpPr>
          <p:spPr>
            <a:xfrm>
              <a:off x="8138229" y="1526906"/>
              <a:ext cx="3270988" cy="185754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CC95CD-5C7A-8C73-88AB-D9AAB2BE7819}"/>
                </a:ext>
              </a:extLst>
            </p:cNvPr>
            <p:cNvSpPr txBox="1"/>
            <p:nvPr userDrawn="1"/>
          </p:nvSpPr>
          <p:spPr>
            <a:xfrm>
              <a:off x="8138229" y="1591131"/>
              <a:ext cx="3097726" cy="707886"/>
            </a:xfrm>
            <a:prstGeom prst="rect">
              <a:avLst/>
            </a:prstGeom>
            <a:noFill/>
          </p:spPr>
          <p:txBody>
            <a:bodyPr wrap="square" rtlCol="0">
              <a:spAutoFit/>
            </a:bodyPr>
            <a:lstStyle/>
            <a:p>
              <a:r>
                <a:rPr lang="en-US" sz="2000">
                  <a:latin typeface="Franklin Gothic Book" panose="020B0503020102020204" pitchFamily="34" charset="0"/>
                </a:rPr>
                <a:t>The Importance of White Space</a:t>
              </a:r>
            </a:p>
          </p:txBody>
        </p:sp>
        <p:pic>
          <p:nvPicPr>
            <p:cNvPr id="13" name="Picture 12">
              <a:extLst>
                <a:ext uri="{FF2B5EF4-FFF2-40B4-BE49-F238E27FC236}">
                  <a16:creationId xmlns:a16="http://schemas.microsoft.com/office/drawing/2014/main" id="{C699E0FA-3865-7EFB-34AC-867E64000FBB}"/>
                </a:ext>
              </a:extLst>
            </p:cNvPr>
            <p:cNvPicPr>
              <a:picLocks noChangeAspect="1"/>
            </p:cNvPicPr>
            <p:nvPr userDrawn="1"/>
          </p:nvPicPr>
          <p:blipFill>
            <a:blip r:embed="rId2"/>
            <a:stretch>
              <a:fillRect/>
            </a:stretch>
          </p:blipFill>
          <p:spPr>
            <a:xfrm>
              <a:off x="7934040" y="1380329"/>
              <a:ext cx="353868" cy="353868"/>
            </a:xfrm>
            <a:prstGeom prst="rect">
              <a:avLst/>
            </a:prstGeom>
          </p:spPr>
        </p:pic>
        <p:pic>
          <p:nvPicPr>
            <p:cNvPr id="17" name="Picture 16">
              <a:extLst>
                <a:ext uri="{FF2B5EF4-FFF2-40B4-BE49-F238E27FC236}">
                  <a16:creationId xmlns:a16="http://schemas.microsoft.com/office/drawing/2014/main" id="{F7EC8638-FF59-0D0E-9FD9-6F33DAE8756D}"/>
                </a:ext>
              </a:extLst>
            </p:cNvPr>
            <p:cNvPicPr>
              <a:picLocks noChangeAspect="1"/>
            </p:cNvPicPr>
            <p:nvPr userDrawn="1"/>
          </p:nvPicPr>
          <p:blipFill>
            <a:blip r:embed="rId3"/>
            <a:stretch>
              <a:fillRect/>
            </a:stretch>
          </p:blipFill>
          <p:spPr>
            <a:xfrm>
              <a:off x="8256073" y="2386171"/>
              <a:ext cx="3097726" cy="660400"/>
            </a:xfrm>
            <a:prstGeom prst="rect">
              <a:avLst/>
            </a:prstGeom>
          </p:spPr>
        </p:pic>
      </p:grpSp>
      <p:grpSp>
        <p:nvGrpSpPr>
          <p:cNvPr id="10" name="Group 9">
            <a:extLst>
              <a:ext uri="{FF2B5EF4-FFF2-40B4-BE49-F238E27FC236}">
                <a16:creationId xmlns:a16="http://schemas.microsoft.com/office/drawing/2014/main" id="{FDEDB061-DDF7-BB4B-4B49-3FFFFDB0B92B}"/>
              </a:ext>
            </a:extLst>
          </p:cNvPr>
          <p:cNvGrpSpPr/>
          <p:nvPr userDrawn="1"/>
        </p:nvGrpSpPr>
        <p:grpSpPr>
          <a:xfrm>
            <a:off x="7934040" y="3533968"/>
            <a:ext cx="3475177" cy="1984081"/>
            <a:chOff x="7934040" y="3533968"/>
            <a:chExt cx="3475177" cy="1984081"/>
          </a:xfrm>
        </p:grpSpPr>
        <p:sp>
          <p:nvSpPr>
            <p:cNvPr id="3" name="Rectangle 2">
              <a:extLst>
                <a:ext uri="{FF2B5EF4-FFF2-40B4-BE49-F238E27FC236}">
                  <a16:creationId xmlns:a16="http://schemas.microsoft.com/office/drawing/2014/main" id="{A56FD866-4A65-1518-4F92-344739A03281}"/>
                </a:ext>
              </a:extLst>
            </p:cNvPr>
            <p:cNvSpPr/>
            <p:nvPr userDrawn="1"/>
          </p:nvSpPr>
          <p:spPr>
            <a:xfrm>
              <a:off x="8138229" y="3660506"/>
              <a:ext cx="3270988" cy="185754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098A76-F727-2985-C815-F25B2B87FFE9}"/>
                </a:ext>
              </a:extLst>
            </p:cNvPr>
            <p:cNvSpPr txBox="1"/>
            <p:nvPr userDrawn="1"/>
          </p:nvSpPr>
          <p:spPr>
            <a:xfrm>
              <a:off x="8271164" y="3804788"/>
              <a:ext cx="2161309" cy="584775"/>
            </a:xfrm>
            <a:prstGeom prst="rect">
              <a:avLst/>
            </a:prstGeom>
            <a:noFill/>
          </p:spPr>
          <p:txBody>
            <a:bodyPr wrap="square" rtlCol="0">
              <a:spAutoFit/>
            </a:bodyPr>
            <a:lstStyle/>
            <a:p>
              <a:r>
                <a:rPr lang="en-US" sz="1600">
                  <a:latin typeface="Franklin Gothic Book" panose="020B0503020102020204" pitchFamily="34" charset="0"/>
                </a:rPr>
                <a:t>The Importance of White Space</a:t>
              </a:r>
            </a:p>
          </p:txBody>
        </p:sp>
        <p:pic>
          <p:nvPicPr>
            <p:cNvPr id="12" name="Picture 11">
              <a:extLst>
                <a:ext uri="{FF2B5EF4-FFF2-40B4-BE49-F238E27FC236}">
                  <a16:creationId xmlns:a16="http://schemas.microsoft.com/office/drawing/2014/main" id="{669FBC96-820D-957B-D0A1-1483247B10C6}"/>
                </a:ext>
              </a:extLst>
            </p:cNvPr>
            <p:cNvPicPr>
              <a:picLocks noChangeAspect="1"/>
            </p:cNvPicPr>
            <p:nvPr userDrawn="1"/>
          </p:nvPicPr>
          <p:blipFill>
            <a:blip r:embed="rId4"/>
            <a:stretch>
              <a:fillRect/>
            </a:stretch>
          </p:blipFill>
          <p:spPr>
            <a:xfrm>
              <a:off x="7934040" y="3533968"/>
              <a:ext cx="399790" cy="353868"/>
            </a:xfrm>
            <a:prstGeom prst="rect">
              <a:avLst/>
            </a:prstGeom>
          </p:spPr>
        </p:pic>
        <p:pic>
          <p:nvPicPr>
            <p:cNvPr id="20" name="Picture 19">
              <a:extLst>
                <a:ext uri="{FF2B5EF4-FFF2-40B4-BE49-F238E27FC236}">
                  <a16:creationId xmlns:a16="http://schemas.microsoft.com/office/drawing/2014/main" id="{A8BC4FF2-3F94-7E44-D876-4F1C174482F8}"/>
                </a:ext>
              </a:extLst>
            </p:cNvPr>
            <p:cNvPicPr>
              <a:picLocks noChangeAspect="1"/>
            </p:cNvPicPr>
            <p:nvPr userDrawn="1"/>
          </p:nvPicPr>
          <p:blipFill>
            <a:blip r:embed="rId5"/>
            <a:stretch>
              <a:fillRect/>
            </a:stretch>
          </p:blipFill>
          <p:spPr>
            <a:xfrm>
              <a:off x="8394369" y="4438492"/>
              <a:ext cx="2336800" cy="838200"/>
            </a:xfrm>
            <a:prstGeom prst="rect">
              <a:avLst/>
            </a:prstGeom>
          </p:spPr>
        </p:pic>
      </p:gr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932657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1" y="1511406"/>
            <a:ext cx="5650798" cy="396780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0">
                <a:solidFill>
                  <a:schemeClr val="accent1"/>
                </a:solidFill>
                <a:latin typeface="Franklin Gothic Book" panose="020B0503020102020204" pitchFamily="34" charset="0"/>
              </a:rPr>
              <a:t>Add alt text for accessibility:</a:t>
            </a:r>
          </a:p>
          <a:p>
            <a:r>
              <a:rPr lang="en-US" sz="2800" b="0" i="0">
                <a:latin typeface="Franklin Gothic Book" panose="020B0503020102020204" pitchFamily="34" charset="0"/>
              </a:rPr>
              <a:t>Add descriptive alt text </a:t>
            </a:r>
            <a:br>
              <a:rPr lang="en-US" sz="2800" b="0" i="0">
                <a:latin typeface="Franklin Gothic Book" panose="020B0503020102020204" pitchFamily="34" charset="0"/>
              </a:rPr>
            </a:br>
            <a:r>
              <a:rPr lang="en-US" sz="2800" b="0" i="0">
                <a:latin typeface="Franklin Gothic Book" panose="020B0503020102020204" pitchFamily="34" charset="0"/>
              </a:rPr>
              <a:t>to images for screen reader users.</a:t>
            </a:r>
          </a:p>
          <a:p>
            <a:pPr marL="685800" marR="0" lvl="1" indent="-228600" algn="l" defTabSz="914400" rtl="0" eaLnBrk="1" fontAlgn="auto" latinLnBrk="0" hangingPunct="1">
              <a:lnSpc>
                <a:spcPct val="100000"/>
              </a:lnSpc>
              <a:spcBef>
                <a:spcPts val="1000"/>
              </a:spcBef>
              <a:spcAft>
                <a:spcPts val="600"/>
              </a:spcAft>
              <a:buClr>
                <a:schemeClr val="accent1"/>
              </a:buClr>
              <a:buSzTx/>
              <a:buFont typeface="Courier New" panose="02070309020205020404" pitchFamily="49" charset="0"/>
              <a:buChar char="o"/>
              <a:tabLst/>
              <a:defRPr/>
            </a:pPr>
            <a:r>
              <a:rPr lang="en-US" sz="2800" b="0" i="0">
                <a:latin typeface="Franklin Gothic Book" panose="020B0503020102020204" pitchFamily="34" charset="0"/>
              </a:rPr>
              <a:t>To add alt text, right click </a:t>
            </a:r>
            <a:br>
              <a:rPr lang="en-US" sz="2800" b="0" i="0">
                <a:latin typeface="Franklin Gothic Book" panose="020B0503020102020204" pitchFamily="34" charset="0"/>
              </a:rPr>
            </a:br>
            <a:r>
              <a:rPr lang="en-US" sz="2800" b="0" i="0">
                <a:latin typeface="Franklin Gothic Book" panose="020B0503020102020204" pitchFamily="34" charset="0"/>
              </a:rPr>
              <a:t>the image and select </a:t>
            </a:r>
            <a:br>
              <a:rPr lang="en-US" sz="2800" b="0" i="0">
                <a:latin typeface="Franklin Gothic Book" panose="020B0503020102020204" pitchFamily="34" charset="0"/>
              </a:rPr>
            </a:br>
            <a:r>
              <a:rPr lang="en-US" sz="2800" b="0" i="0">
                <a:latin typeface="Franklin Gothic Book" panose="020B0503020102020204" pitchFamily="34" charset="0"/>
              </a:rPr>
              <a:t>“View Alt Text.”</a:t>
            </a:r>
          </a:p>
          <a:p>
            <a:endParaRPr lang="en-US" sz="2800" b="0" i="0">
              <a:latin typeface="Franklin Gothic Book" panose="020B0503020102020204" pitchFamily="34" charset="0"/>
            </a:endParaRPr>
          </a:p>
        </p:txBody>
      </p:sp>
      <p:pic>
        <p:nvPicPr>
          <p:cNvPr id="14" name="Picture 13" descr="A person in a wheelchair holding a basketball&#10;&#10;Description automatically generated">
            <a:extLst>
              <a:ext uri="{FF2B5EF4-FFF2-40B4-BE49-F238E27FC236}">
                <a16:creationId xmlns:a16="http://schemas.microsoft.com/office/drawing/2014/main" id="{12E6A3D3-FF4A-9DAB-0D84-4CE7EAAE2637}"/>
              </a:ext>
            </a:extLst>
          </p:cNvPr>
          <p:cNvPicPr>
            <a:picLocks noChangeAspect="1"/>
          </p:cNvPicPr>
          <p:nvPr userDrawn="1"/>
        </p:nvPicPr>
        <p:blipFill>
          <a:blip r:embed="rId2"/>
          <a:stretch>
            <a:fillRect/>
          </a:stretch>
        </p:blipFill>
        <p:spPr>
          <a:xfrm>
            <a:off x="6487317" y="1327800"/>
            <a:ext cx="3493201" cy="2720739"/>
          </a:xfrm>
          <a:prstGeom prst="rect">
            <a:avLst/>
          </a:prstGeom>
        </p:spPr>
      </p:pic>
      <p:pic>
        <p:nvPicPr>
          <p:cNvPr id="13" name="Picture 12">
            <a:extLst>
              <a:ext uri="{FF2B5EF4-FFF2-40B4-BE49-F238E27FC236}">
                <a16:creationId xmlns:a16="http://schemas.microsoft.com/office/drawing/2014/main" id="{1EA263E4-AC43-EA21-0A46-C44EAF24B3BE}"/>
              </a:ext>
            </a:extLst>
          </p:cNvPr>
          <p:cNvPicPr>
            <a:picLocks noChangeAspect="1"/>
          </p:cNvPicPr>
          <p:nvPr userDrawn="1"/>
        </p:nvPicPr>
        <p:blipFill>
          <a:blip r:embed="rId3"/>
          <a:stretch>
            <a:fillRect/>
          </a:stretch>
        </p:blipFill>
        <p:spPr>
          <a:xfrm>
            <a:off x="9581598" y="1511406"/>
            <a:ext cx="2115984" cy="4271893"/>
          </a:xfrm>
          <a:prstGeom prst="rect">
            <a:avLst/>
          </a:prstGeom>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1131739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0" y="1511406"/>
            <a:ext cx="5841274"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0">
                <a:solidFill>
                  <a:schemeClr val="accent1"/>
                </a:solidFill>
                <a:latin typeface="Franklin Gothic Book" panose="020B0503020102020204" pitchFamily="34" charset="0"/>
              </a:rPr>
              <a:t>Writing alt text for accessibility</a:t>
            </a:r>
          </a:p>
          <a:p>
            <a:r>
              <a:rPr lang="en-US">
                <a:solidFill>
                  <a:schemeClr val="tx1"/>
                </a:solidFill>
                <a:effectLst/>
                <a:latin typeface="Franklin Gothic Book" panose="020B0503020102020204" pitchFamily="34" charset="0"/>
              </a:rPr>
              <a:t>Be concise.</a:t>
            </a:r>
          </a:p>
          <a:p>
            <a:r>
              <a:rPr lang="en-US">
                <a:solidFill>
                  <a:schemeClr val="tx1"/>
                </a:solidFill>
                <a:effectLst/>
                <a:latin typeface="Franklin Gothic Book" panose="020B0503020102020204" pitchFamily="34" charset="0"/>
              </a:rPr>
              <a:t>Describe the action or relevance.</a:t>
            </a:r>
          </a:p>
          <a:p>
            <a:r>
              <a:rPr lang="en-US">
                <a:solidFill>
                  <a:schemeClr val="tx1"/>
                </a:solidFill>
                <a:effectLst/>
                <a:latin typeface="Franklin Gothic Book" panose="020B0503020102020204" pitchFamily="34" charset="0"/>
              </a:rPr>
              <a:t>Use race, ethnicity, gender, or age detail with intention and care.</a:t>
            </a:r>
          </a:p>
          <a:p>
            <a:r>
              <a:rPr lang="en-US">
                <a:solidFill>
                  <a:schemeClr val="tx1"/>
                </a:solidFill>
                <a:effectLst/>
                <a:latin typeface="Franklin Gothic Book" panose="020B0503020102020204" pitchFamily="34" charset="0"/>
              </a:rPr>
              <a:t>Don’t forget punctuation.</a:t>
            </a:r>
          </a:p>
        </p:txBody>
      </p:sp>
      <p:pic>
        <p:nvPicPr>
          <p:cNvPr id="6" name="Picture 5" descr="A person in a wheelchair holding a basketball&#10;&#10;Description automatically generated">
            <a:extLst>
              <a:ext uri="{FF2B5EF4-FFF2-40B4-BE49-F238E27FC236}">
                <a16:creationId xmlns:a16="http://schemas.microsoft.com/office/drawing/2014/main" id="{F42EDFDC-17AB-B921-0CA1-DAC2CAC5C1FE}"/>
              </a:ext>
            </a:extLst>
          </p:cNvPr>
          <p:cNvPicPr>
            <a:picLocks noChangeAspect="1"/>
          </p:cNvPicPr>
          <p:nvPr userDrawn="1"/>
        </p:nvPicPr>
        <p:blipFill>
          <a:blip r:embed="rId2"/>
          <a:stretch>
            <a:fillRect/>
          </a:stretch>
        </p:blipFill>
        <p:spPr>
          <a:xfrm>
            <a:off x="6487317" y="1327800"/>
            <a:ext cx="3493201" cy="2720739"/>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958A0C25-9068-89EA-850D-A4780D808D56}"/>
              </a:ext>
            </a:extLst>
          </p:cNvPr>
          <p:cNvPicPr>
            <a:picLocks noChangeAspect="1"/>
          </p:cNvPicPr>
          <p:nvPr userDrawn="1"/>
        </p:nvPicPr>
        <p:blipFill rotWithShape="1">
          <a:blip r:embed="rId3"/>
          <a:srcRect l="68011" t="1626" r="511" b="65154"/>
          <a:stretch/>
        </p:blipFill>
        <p:spPr>
          <a:xfrm>
            <a:off x="9455981" y="3429000"/>
            <a:ext cx="2377440" cy="2534194"/>
          </a:xfrm>
          <a:prstGeom prst="rect">
            <a:avLst/>
          </a:prstGeom>
          <a:ln w="44450">
            <a:solidFill>
              <a:schemeClr val="bg1"/>
            </a:solidFill>
          </a:ln>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549696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1" y="1511406"/>
            <a:ext cx="5444836" cy="449886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0" i="0">
                <a:solidFill>
                  <a:schemeClr val="accent1"/>
                </a:solidFill>
                <a:latin typeface="Franklin Gothic Book" panose="020B0503020102020204" pitchFamily="34" charset="0"/>
              </a:rPr>
              <a:t>Accessibility for charts and graphs</a:t>
            </a:r>
          </a:p>
          <a:p>
            <a:pPr marL="228600" marR="0" lvl="0" indent="-228600" algn="l" defTabSz="914400" rtl="0" eaLnBrk="1" fontAlgn="auto" latinLnBrk="0" hangingPunct="1">
              <a:lnSpc>
                <a:spcPct val="100000"/>
              </a:lnSpc>
              <a:spcBef>
                <a:spcPts val="1000"/>
              </a:spcBef>
              <a:spcAft>
                <a:spcPts val="600"/>
              </a:spcAft>
              <a:buClr>
                <a:schemeClr val="accent1"/>
              </a:buClr>
              <a:buSzTx/>
              <a:buFont typeface="Arial" panose="020B0604020202020204" pitchFamily="34" charset="0"/>
              <a:buChar char="•"/>
              <a:tabLst/>
              <a:defRPr/>
            </a:pPr>
            <a:r>
              <a:rPr lang="en-US">
                <a:latin typeface="Franklin Gothic Book" panose="020B0503020102020204" pitchFamily="34" charset="0"/>
              </a:rPr>
              <a:t>Avoid overly complex charts.</a:t>
            </a:r>
            <a:endParaRPr lang="en-US" sz="2800" b="0" i="0">
              <a:latin typeface="Franklin Gothic Book" panose="020B0503020102020204" pitchFamily="34" charset="0"/>
            </a:endParaRPr>
          </a:p>
          <a:p>
            <a:r>
              <a:rPr lang="en-US" sz="2800" b="0" i="0">
                <a:latin typeface="Franklin Gothic Book" panose="020B0503020102020204" pitchFamily="34" charset="0"/>
              </a:rPr>
              <a:t>Avoid using screenshots.</a:t>
            </a:r>
          </a:p>
          <a:p>
            <a:pPr lvl="1"/>
            <a:r>
              <a:rPr lang="en-US" sz="2800" b="0" i="0">
                <a:latin typeface="Franklin Gothic Book" panose="020B0503020102020204" pitchFamily="34" charset="0"/>
                <a:hlinkClick r:id="rId2"/>
              </a:rPr>
              <a:t>Link</a:t>
            </a:r>
            <a:r>
              <a:rPr lang="en-US" sz="2800" b="0" i="0">
                <a:latin typeface="Franklin Gothic Book" panose="020B0503020102020204" pitchFamily="34" charset="0"/>
              </a:rPr>
              <a:t>, </a:t>
            </a:r>
            <a:r>
              <a:rPr lang="en-US" sz="2800" b="0" i="0">
                <a:latin typeface="Franklin Gothic Book" panose="020B0503020102020204" pitchFamily="34" charset="0"/>
                <a:hlinkClick r:id="rId3"/>
              </a:rPr>
              <a:t>embed</a:t>
            </a:r>
            <a:r>
              <a:rPr lang="en-US" sz="2800" b="0" i="0">
                <a:latin typeface="Franklin Gothic Book" panose="020B0503020102020204" pitchFamily="34" charset="0"/>
              </a:rPr>
              <a:t>, or </a:t>
            </a:r>
            <a:r>
              <a:rPr lang="en-US" sz="2800" b="0" i="0">
                <a:latin typeface="Franklin Gothic Book" panose="020B0503020102020204" pitchFamily="34" charset="0"/>
                <a:hlinkClick r:id="rId4"/>
              </a:rPr>
              <a:t>create</a:t>
            </a:r>
            <a:r>
              <a:rPr lang="en-US" sz="2800" b="0" i="0">
                <a:latin typeface="Franklin Gothic Book" panose="020B0503020102020204" pitchFamily="34" charset="0"/>
              </a:rPr>
              <a:t> </a:t>
            </a:r>
            <a:br>
              <a:rPr lang="en-US" sz="2800" b="0" i="0">
                <a:latin typeface="Franklin Gothic Book" panose="020B0503020102020204" pitchFamily="34" charset="0"/>
              </a:rPr>
            </a:br>
            <a:r>
              <a:rPr lang="en-US" sz="2800" b="0" i="0">
                <a:latin typeface="Franklin Gothic Book" panose="020B0503020102020204" pitchFamily="34" charset="0"/>
              </a:rPr>
              <a:t>them within PowerPoint.</a:t>
            </a:r>
          </a:p>
          <a:p>
            <a:pPr lvl="0"/>
            <a:r>
              <a:rPr lang="en-US" sz="2800" b="0" i="0">
                <a:latin typeface="Franklin Gothic Book" panose="020B0503020102020204" pitchFamily="34" charset="0"/>
              </a:rPr>
              <a:t>If you must use a screenshot, add alt text for accessibility compliance. For tips, visit </a:t>
            </a:r>
            <a:r>
              <a:rPr lang="en-US" sz="2800" b="0" i="0">
                <a:latin typeface="Franklin Gothic Book" panose="020B0503020102020204" pitchFamily="34" charset="0"/>
                <a:hlinkClick r:id="rId5"/>
              </a:rPr>
              <a:t>Microsoft Support on Alt Text</a:t>
            </a:r>
            <a:r>
              <a:rPr lang="en-US" sz="2800" b="0" i="0">
                <a:latin typeface="Franklin Gothic Book" panose="020B0503020102020204" pitchFamily="34" charset="0"/>
              </a:rPr>
              <a:t>.</a:t>
            </a:r>
          </a:p>
        </p:txBody>
      </p:sp>
      <p:pic>
        <p:nvPicPr>
          <p:cNvPr id="19" name="Picture 18" descr="A chart with different colored circles&#10;&#10;Description automatically generated">
            <a:extLst>
              <a:ext uri="{FF2B5EF4-FFF2-40B4-BE49-F238E27FC236}">
                <a16:creationId xmlns:a16="http://schemas.microsoft.com/office/drawing/2014/main" id="{094FDB66-1BE4-717A-C491-E098BA91D5C7}"/>
              </a:ext>
            </a:extLst>
          </p:cNvPr>
          <p:cNvPicPr>
            <a:picLocks noChangeAspect="1"/>
          </p:cNvPicPr>
          <p:nvPr userDrawn="1"/>
        </p:nvPicPr>
        <p:blipFill rotWithShape="1">
          <a:blip r:embed="rId6"/>
          <a:srcRect l="7227" t="10692" r="7422"/>
          <a:stretch/>
        </p:blipFill>
        <p:spPr>
          <a:xfrm>
            <a:off x="7631541" y="1272212"/>
            <a:ext cx="2897636" cy="2021320"/>
          </a:xfrm>
          <a:prstGeom prst="rect">
            <a:avLst/>
          </a:prstGeom>
        </p:spPr>
      </p:pic>
      <p:pic>
        <p:nvPicPr>
          <p:cNvPr id="21" name="Picture 20">
            <a:extLst>
              <a:ext uri="{FF2B5EF4-FFF2-40B4-BE49-F238E27FC236}">
                <a16:creationId xmlns:a16="http://schemas.microsoft.com/office/drawing/2014/main" id="{E40F87D4-F010-B732-FC52-362320A0EC29}"/>
              </a:ext>
            </a:extLst>
          </p:cNvPr>
          <p:cNvPicPr>
            <a:picLocks noChangeAspect="1"/>
          </p:cNvPicPr>
          <p:nvPr userDrawn="1"/>
        </p:nvPicPr>
        <p:blipFill>
          <a:blip r:embed="rId7"/>
          <a:stretch>
            <a:fillRect/>
          </a:stretch>
        </p:blipFill>
        <p:spPr>
          <a:xfrm>
            <a:off x="7932856" y="1289010"/>
            <a:ext cx="367148" cy="367148"/>
          </a:xfrm>
          <a:prstGeom prst="rect">
            <a:avLst/>
          </a:prstGeom>
        </p:spPr>
      </p:pic>
      <p:graphicFrame>
        <p:nvGraphicFramePr>
          <p:cNvPr id="22" name="Chart 21">
            <a:extLst>
              <a:ext uri="{FF2B5EF4-FFF2-40B4-BE49-F238E27FC236}">
                <a16:creationId xmlns:a16="http://schemas.microsoft.com/office/drawing/2014/main" id="{E4213587-9D00-A3A5-E276-459BE574D500}"/>
              </a:ext>
            </a:extLst>
          </p:cNvPr>
          <p:cNvGraphicFramePr/>
          <p:nvPr userDrawn="1">
            <p:extLst>
              <p:ext uri="{D42A27DB-BD31-4B8C-83A1-F6EECF244321}">
                <p14:modId xmlns:p14="http://schemas.microsoft.com/office/powerpoint/2010/main" val="2583549504"/>
              </p:ext>
            </p:extLst>
          </p:nvPr>
        </p:nvGraphicFramePr>
        <p:xfrm>
          <a:off x="7298267" y="3428999"/>
          <a:ext cx="3619502" cy="2413001"/>
        </p:xfrm>
        <a:graphic>
          <a:graphicData uri="http://schemas.openxmlformats.org/drawingml/2006/chart">
            <c:chart xmlns:c="http://schemas.openxmlformats.org/drawingml/2006/chart" xmlns:r="http://schemas.openxmlformats.org/officeDocument/2006/relationships" r:id="rId8"/>
          </a:graphicData>
        </a:graphic>
      </p:graphicFrame>
      <p:pic>
        <p:nvPicPr>
          <p:cNvPr id="20" name="Picture 19">
            <a:extLst>
              <a:ext uri="{FF2B5EF4-FFF2-40B4-BE49-F238E27FC236}">
                <a16:creationId xmlns:a16="http://schemas.microsoft.com/office/drawing/2014/main" id="{0720596D-67A8-96D1-F123-6FCBB1180862}"/>
              </a:ext>
            </a:extLst>
          </p:cNvPr>
          <p:cNvPicPr>
            <a:picLocks noChangeAspect="1"/>
          </p:cNvPicPr>
          <p:nvPr userDrawn="1"/>
        </p:nvPicPr>
        <p:blipFill>
          <a:blip r:embed="rId9"/>
          <a:stretch>
            <a:fillRect/>
          </a:stretch>
        </p:blipFill>
        <p:spPr>
          <a:xfrm>
            <a:off x="7959239" y="3812945"/>
            <a:ext cx="336050" cy="296921"/>
          </a:xfrm>
          <a:prstGeom prst="rect">
            <a:avLst/>
          </a:prstGeom>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590882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How to Choose a Slide Layout</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0" y="1511406"/>
            <a:ext cx="6236775"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latin typeface="Franklin Gothic Book" panose="020B0503020102020204" pitchFamily="34" charset="0"/>
              </a:rPr>
              <a:t>Select “New Slide” and chose a template appropriate for the content. </a:t>
            </a:r>
          </a:p>
          <a:p>
            <a:r>
              <a:rPr lang="en-US" b="0" i="0">
                <a:latin typeface="Franklin Gothic Book" panose="020B0503020102020204" pitchFamily="34" charset="0"/>
              </a:rPr>
              <a:t>All slide templates are named according to the features they offer.</a:t>
            </a:r>
          </a:p>
          <a:p>
            <a:pPr lvl="1"/>
            <a:r>
              <a:rPr lang="en-US" b="0" i="0">
                <a:latin typeface="Franklin Gothic Book" panose="020B0503020102020204" pitchFamily="34" charset="0"/>
              </a:rPr>
              <a:t>For example, the “White Cover” template is a white version of the presentation cover.</a:t>
            </a:r>
          </a:p>
        </p:txBody>
      </p:sp>
      <p:grpSp>
        <p:nvGrpSpPr>
          <p:cNvPr id="6" name="Group 5">
            <a:extLst>
              <a:ext uri="{FF2B5EF4-FFF2-40B4-BE49-F238E27FC236}">
                <a16:creationId xmlns:a16="http://schemas.microsoft.com/office/drawing/2014/main" id="{162B3899-F8A8-A3B1-8215-18AA3493EE67}"/>
              </a:ext>
            </a:extLst>
          </p:cNvPr>
          <p:cNvGrpSpPr/>
          <p:nvPr userDrawn="1"/>
        </p:nvGrpSpPr>
        <p:grpSpPr>
          <a:xfrm>
            <a:off x="7173623" y="1417320"/>
            <a:ext cx="2873954" cy="2204453"/>
            <a:chOff x="7173623" y="1417320"/>
            <a:chExt cx="2873954" cy="2204453"/>
          </a:xfrm>
        </p:grpSpPr>
        <p:pic>
          <p:nvPicPr>
            <p:cNvPr id="4" name="Picture 3">
              <a:extLst>
                <a:ext uri="{FF2B5EF4-FFF2-40B4-BE49-F238E27FC236}">
                  <a16:creationId xmlns:a16="http://schemas.microsoft.com/office/drawing/2014/main" id="{5EB58CCA-35D1-8E7D-646A-FA23BDDD3639}"/>
                </a:ext>
              </a:extLst>
            </p:cNvPr>
            <p:cNvPicPr>
              <a:picLocks noChangeAspect="1"/>
            </p:cNvPicPr>
            <p:nvPr userDrawn="1"/>
          </p:nvPicPr>
          <p:blipFill>
            <a:blip r:embed="rId2"/>
            <a:srcRect/>
            <a:stretch/>
          </p:blipFill>
          <p:spPr>
            <a:xfrm>
              <a:off x="7173623" y="1417320"/>
              <a:ext cx="2873954" cy="2204453"/>
            </a:xfrm>
            <a:prstGeom prst="rect">
              <a:avLst/>
            </a:prstGeom>
            <a:ln w="50800">
              <a:solidFill>
                <a:schemeClr val="bg1"/>
              </a:solidFill>
            </a:ln>
            <a:effectLst/>
          </p:spPr>
        </p:pic>
        <p:sp>
          <p:nvSpPr>
            <p:cNvPr id="3" name="Oval 2">
              <a:extLst>
                <a:ext uri="{FF2B5EF4-FFF2-40B4-BE49-F238E27FC236}">
                  <a16:creationId xmlns:a16="http://schemas.microsoft.com/office/drawing/2014/main" id="{0CCAFA4B-F76B-E46D-5971-51CA4075013C}"/>
                </a:ext>
              </a:extLst>
            </p:cNvPr>
            <p:cNvSpPr/>
            <p:nvPr userDrawn="1"/>
          </p:nvSpPr>
          <p:spPr>
            <a:xfrm>
              <a:off x="8172695" y="1796896"/>
              <a:ext cx="711201" cy="711201"/>
            </a:xfrm>
            <a:prstGeom prst="ellipse">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Placeholder 25">
            <a:extLst>
              <a:ext uri="{FF2B5EF4-FFF2-40B4-BE49-F238E27FC236}">
                <a16:creationId xmlns:a16="http://schemas.microsoft.com/office/drawing/2014/main" id="{B9CBE945-0BD6-AD4D-6D22-2E93A254D25B}"/>
              </a:ext>
            </a:extLst>
          </p:cNvPr>
          <p:cNvPicPr>
            <a:picLocks noChangeAspect="1"/>
          </p:cNvPicPr>
          <p:nvPr userDrawn="1"/>
        </p:nvPicPr>
        <p:blipFill rotWithShape="1">
          <a:blip r:embed="rId3"/>
          <a:srcRect l="11407" r="11407" b="6553"/>
          <a:stretch/>
        </p:blipFill>
        <p:spPr>
          <a:xfrm>
            <a:off x="7845442" y="2921087"/>
            <a:ext cx="3858768" cy="3332480"/>
          </a:xfrm>
          <a:prstGeom prst="rect">
            <a:avLst/>
          </a:prstGeom>
          <a:ln w="47625">
            <a:solidFill>
              <a:schemeClr val="bg1"/>
            </a:solidFill>
          </a:ln>
          <a:effectLst>
            <a:outerShdw blurRad="50800" dist="38100" dir="13500000" algn="br" rotWithShape="0">
              <a:prstClr val="black">
                <a:alpha val="40000"/>
              </a:prstClr>
            </a:outerShdw>
          </a:effectLst>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294704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7">
            <a:extLst>
              <a:ext uri="{FF2B5EF4-FFF2-40B4-BE49-F238E27FC236}">
                <a16:creationId xmlns:a16="http://schemas.microsoft.com/office/drawing/2014/main" id="{F31E8BC4-554F-F975-6D86-B549215A10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60810" y="5739100"/>
            <a:ext cx="1922584" cy="489677"/>
          </a:xfrm>
          <a:prstGeom prst="rect">
            <a:avLst/>
          </a:prstGeom>
        </p:spPr>
      </p:pic>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2273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C52B0AC-807E-D5BC-122A-DAC44F8C6FE5}"/>
              </a:ext>
            </a:extLst>
          </p:cNvPr>
          <p:cNvPicPr>
            <a:picLocks noChangeAspect="1"/>
          </p:cNvPicPr>
          <p:nvPr userDrawn="1"/>
        </p:nvPicPr>
        <p:blipFill>
          <a:blip r:embed="rId2"/>
          <a:stretch>
            <a:fillRect/>
          </a:stretch>
        </p:blipFill>
        <p:spPr>
          <a:xfrm>
            <a:off x="4066185" y="5398078"/>
            <a:ext cx="2605041" cy="1404581"/>
          </a:xfrm>
          <a:prstGeom prst="rect">
            <a:avLst/>
          </a:prstGeom>
        </p:spPr>
      </p:pic>
      <p:pic>
        <p:nvPicPr>
          <p:cNvPr id="4" name="Picture 3">
            <a:extLst>
              <a:ext uri="{FF2B5EF4-FFF2-40B4-BE49-F238E27FC236}">
                <a16:creationId xmlns:a16="http://schemas.microsoft.com/office/drawing/2014/main" id="{C99F4D78-87B5-1780-ACD5-F31280310FE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60809" y="5558262"/>
            <a:ext cx="2632598" cy="670516"/>
          </a:xfrm>
          <a:prstGeom prst="rect">
            <a:avLst/>
          </a:prstGeom>
        </p:spPr>
      </p:pic>
    </p:spTree>
    <p:extLst>
      <p:ext uri="{BB962C8B-B14F-4D97-AF65-F5344CB8AC3E}">
        <p14:creationId xmlns:p14="http://schemas.microsoft.com/office/powerpoint/2010/main" val="1760731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C52B0AC-807E-D5BC-122A-DAC44F8C6FE5}"/>
              </a:ext>
            </a:extLst>
          </p:cNvPr>
          <p:cNvPicPr>
            <a:picLocks noChangeAspect="1"/>
          </p:cNvPicPr>
          <p:nvPr userDrawn="1"/>
        </p:nvPicPr>
        <p:blipFill>
          <a:blip r:embed="rId2"/>
          <a:stretch>
            <a:fillRect/>
          </a:stretch>
        </p:blipFill>
        <p:spPr>
          <a:xfrm>
            <a:off x="885670" y="5398078"/>
            <a:ext cx="2605041" cy="1404581"/>
          </a:xfrm>
          <a:prstGeom prst="rect">
            <a:avLst/>
          </a:prstGeom>
        </p:spPr>
      </p:pic>
    </p:spTree>
    <p:extLst>
      <p:ext uri="{BB962C8B-B14F-4D97-AF65-F5344CB8AC3E}">
        <p14:creationId xmlns:p14="http://schemas.microsoft.com/office/powerpoint/2010/main" val="811002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Questions?</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4" name="Picture 3">
            <a:extLst>
              <a:ext uri="{FF2B5EF4-FFF2-40B4-BE49-F238E27FC236}">
                <a16:creationId xmlns:a16="http://schemas.microsoft.com/office/drawing/2014/main" id="{3F8AED76-423E-27A6-807D-4C29E2D26B09}"/>
              </a:ext>
            </a:extLst>
          </p:cNvPr>
          <p:cNvPicPr>
            <a:picLocks noChangeAspect="1"/>
          </p:cNvPicPr>
          <p:nvPr userDrawn="1"/>
        </p:nvPicPr>
        <p:blipFill>
          <a:blip r:embed="rId2"/>
          <a:stretch>
            <a:fillRect/>
          </a:stretch>
        </p:blipFill>
        <p:spPr>
          <a:xfrm>
            <a:off x="4066185" y="5398078"/>
            <a:ext cx="2605041" cy="1404581"/>
          </a:xfrm>
          <a:prstGeom prst="rect">
            <a:avLst/>
          </a:prstGeom>
        </p:spPr>
      </p:pic>
      <p:pic>
        <p:nvPicPr>
          <p:cNvPr id="5" name="Picture 4">
            <a:extLst>
              <a:ext uri="{FF2B5EF4-FFF2-40B4-BE49-F238E27FC236}">
                <a16:creationId xmlns:a16="http://schemas.microsoft.com/office/drawing/2014/main" id="{72227886-807D-A517-F899-4707546C01F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60809" y="5558262"/>
            <a:ext cx="2632598" cy="670516"/>
          </a:xfrm>
          <a:prstGeom prst="rect">
            <a:avLst/>
          </a:prstGeom>
        </p:spPr>
      </p:pic>
    </p:spTree>
    <p:extLst>
      <p:ext uri="{BB962C8B-B14F-4D97-AF65-F5344CB8AC3E}">
        <p14:creationId xmlns:p14="http://schemas.microsoft.com/office/powerpoint/2010/main" val="2697893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ntainer - 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normAutofit/>
          </a:bodyPr>
          <a:lstStyle>
            <a:lvl1pPr>
              <a:defRPr lang="en-US" sz="4400" b="1" i="0" kern="1200" dirty="0">
                <a:solidFill>
                  <a:schemeClr val="tx2"/>
                </a:solidFill>
                <a:latin typeface="Franklin Gothic Demi" panose="020B0603020102020204" pitchFamily="34" charset="0"/>
                <a:ea typeface="+mj-ea"/>
                <a:cs typeface="+mj-cs"/>
              </a:defRPr>
            </a:lvl1pPr>
          </a:lstStyle>
          <a:p>
            <a:r>
              <a:rPr lang="en-US"/>
              <a:t>Click to edit Master title style</a:t>
            </a:r>
          </a:p>
        </p:txBody>
      </p:sp>
      <p:sp>
        <p:nvSpPr>
          <p:cNvPr id="6" name="Content Placeholder 2">
            <a:extLst>
              <a:ext uri="{FF2B5EF4-FFF2-40B4-BE49-F238E27FC236}">
                <a16:creationId xmlns:a16="http://schemas.microsoft.com/office/drawing/2014/main" id="{A7BDD5D3-CE19-0926-CAF9-272B6BD58427}"/>
              </a:ext>
            </a:extLst>
          </p:cNvPr>
          <p:cNvSpPr>
            <a:spLocks noGrp="1"/>
          </p:cNvSpPr>
          <p:nvPr>
            <p:ph idx="13" hasCustomPrompt="1"/>
          </p:nvPr>
        </p:nvSpPr>
        <p:spPr>
          <a:xfrm>
            <a:off x="838200" y="1523731"/>
            <a:ext cx="8910234" cy="4202893"/>
          </a:xfrm>
        </p:spPr>
        <p:txBody>
          <a:bodyPr tIns="0">
            <a:noAutofit/>
          </a:bodyPr>
          <a:lstStyle>
            <a:lvl1pPr marL="0" indent="0" algn="l" defTabSz="914400" rtl="0" eaLnBrk="1" latinLnBrk="0" hangingPunct="1">
              <a:lnSpc>
                <a:spcPct val="100000"/>
              </a:lnSpc>
              <a:spcBef>
                <a:spcPts val="1000"/>
              </a:spcBef>
              <a:spcAft>
                <a:spcPts val="600"/>
              </a:spcAft>
              <a:buClr>
                <a:schemeClr val="accent1"/>
              </a:buClr>
              <a:buSzPct val="100000"/>
              <a:buFont typeface="Arial" panose="020B0604020202020204" pitchFamily="34" charset="0"/>
              <a:buNone/>
              <a:tabLst/>
              <a:defRPr lang="en-US" sz="2800" b="1" kern="1200" dirty="0">
                <a:solidFill>
                  <a:schemeClr val="accent1"/>
                </a:solidFill>
                <a:latin typeface="Franklin Gothic Book" panose="020B0503020102020204" pitchFamily="34" charset="0"/>
                <a:ea typeface="+mn-ea"/>
                <a:cs typeface="+mn-cs"/>
              </a:defRPr>
            </a:lvl1pPr>
            <a:lvl2pPr marL="685800" indent="-228600">
              <a:lnSpc>
                <a:spcPct val="100000"/>
              </a:lnSpc>
              <a:spcAft>
                <a:spcPts val="600"/>
              </a:spcAft>
              <a:buClr>
                <a:schemeClr val="accent1"/>
              </a:buClr>
              <a:buFont typeface="Wingdings" panose="05000000000000000000" pitchFamily="2" charset="2"/>
              <a:buChar char="§"/>
              <a:defRPr lang="en-US" sz="2800" b="0" i="0" kern="1200" dirty="0">
                <a:solidFill>
                  <a:schemeClr val="tx1"/>
                </a:solidFill>
                <a:latin typeface="Franklin Gothic Book" panose="020B0503020102020204" pitchFamily="34" charset="0"/>
                <a:ea typeface="+mn-ea"/>
                <a:cs typeface="+mn-cs"/>
              </a:defRPr>
            </a:lvl2pPr>
            <a:lvl3pPr marL="1143000" indent="-228600">
              <a:lnSpc>
                <a:spcPct val="100000"/>
              </a:lnSpc>
              <a:spcAft>
                <a:spcPts val="600"/>
              </a:spcAft>
              <a:buClr>
                <a:schemeClr val="accent1"/>
              </a:buClr>
              <a:buFont typeface="Courier New" panose="02070309020205020404" pitchFamily="49" charset="0"/>
              <a:buChar char="o"/>
              <a:defRPr/>
            </a:lvl3pPr>
            <a:lvl4pPr marL="1600200" indent="-228600">
              <a:lnSpc>
                <a:spcPct val="100000"/>
              </a:lnSpc>
              <a:spcAft>
                <a:spcPts val="600"/>
              </a:spcAft>
              <a:buClr>
                <a:schemeClr val="accent1"/>
              </a:buClr>
              <a:buFont typeface="Courier New" panose="02070309020205020404" pitchFamily="49" charset="0"/>
              <a:buChar char="o"/>
              <a:defRPr/>
            </a:lvl4pPr>
            <a:lvl5pPr>
              <a:lnSpc>
                <a:spcPct val="100000"/>
              </a:lnSpc>
              <a:spcAft>
                <a:spcPts val="600"/>
              </a:spcAft>
              <a:buClr>
                <a:schemeClr val="accent1"/>
              </a:buClr>
              <a:defRPr/>
            </a:lvl5pPr>
          </a:lstStyle>
          <a:p>
            <a:pPr marL="0" marR="0" lvl="0" indent="0" algn="l" defTabSz="914400" rtl="0" eaLnBrk="1" fontAlgn="auto" latinLnBrk="0" hangingPunct="1">
              <a:lnSpc>
                <a:spcPct val="150000"/>
              </a:lnSpc>
              <a:spcBef>
                <a:spcPts val="1000"/>
              </a:spcBef>
              <a:spcAft>
                <a:spcPts val="0"/>
              </a:spcAft>
              <a:buClr>
                <a:schemeClr val="accent2"/>
              </a:buClr>
              <a:buSzPct val="115000"/>
              <a:buFont typeface="Wingdings" pitchFamily="2" charset="2"/>
              <a:buNone/>
              <a:tabLst/>
              <a:defRPr/>
            </a:pPr>
            <a:r>
              <a:rPr lang="en-US"/>
              <a:t>Single container slide</a:t>
            </a:r>
          </a:p>
          <a:p>
            <a:pPr lvl="1"/>
            <a:r>
              <a:rPr lang="en-US"/>
              <a:t>Click to add level 1 bullet</a:t>
            </a:r>
          </a:p>
          <a:p>
            <a:pPr lvl="2"/>
            <a:r>
              <a:rPr lang="en-US"/>
              <a:t>Click to add level 2 bullets </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dirty="0"/>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49519" y="6283085"/>
            <a:ext cx="1580732" cy="438390"/>
          </a:xfrm>
          <a:prstGeom prst="rect">
            <a:avLst/>
          </a:prstGeom>
        </p:spPr>
      </p:pic>
      <p:pic>
        <p:nvPicPr>
          <p:cNvPr id="10" name="Picture 9" descr="Logo&#10;&#10;AI-generated content may be incorrect.">
            <a:extLst>
              <a:ext uri="{FF2B5EF4-FFF2-40B4-BE49-F238E27FC236}">
                <a16:creationId xmlns:a16="http://schemas.microsoft.com/office/drawing/2014/main" id="{CEB3F374-8221-D86A-86F3-C1773BF78BFF}"/>
              </a:ext>
            </a:extLst>
          </p:cNvPr>
          <p:cNvPicPr>
            <a:picLocks noChangeAspect="1"/>
          </p:cNvPicPr>
          <p:nvPr userDrawn="1"/>
        </p:nvPicPr>
        <p:blipFill>
          <a:blip r:embed="rId4"/>
          <a:stretch>
            <a:fillRect/>
          </a:stretch>
        </p:blipFill>
        <p:spPr>
          <a:xfrm>
            <a:off x="2323935" y="6219659"/>
            <a:ext cx="1349116" cy="685800"/>
          </a:xfrm>
          <a:prstGeom prst="rect">
            <a:avLst/>
          </a:prstGeom>
        </p:spPr>
      </p:pic>
    </p:spTree>
    <p:custDataLst>
      <p:tags r:id="rId1"/>
    </p:custDataLst>
    <p:extLst>
      <p:ext uri="{BB962C8B-B14F-4D97-AF65-F5344CB8AC3E}">
        <p14:creationId xmlns:p14="http://schemas.microsoft.com/office/powerpoint/2010/main" val="11104632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35FBBB-93E3-4463-A735-4908A5672418}" type="datetime1">
              <a:rPr lang="en-US"/>
              <a:pPr>
                <a:defRPr/>
              </a:pPr>
              <a:t>3/16/2026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302BC5-986D-42D8-BF2F-B9D0692D83AF}" type="slidenum">
              <a:rPr lang="en-US" smtClean="0"/>
              <a:pPr>
                <a:defRPr/>
              </a:pPr>
              <a:t>‹#›</a:t>
            </a:fld>
            <a:endParaRPr lang="en-US"/>
          </a:p>
        </p:txBody>
      </p:sp>
      <p:sp>
        <p:nvSpPr>
          <p:cNvPr id="7" name="Title 1">
            <a:extLst>
              <a:ext uri="{FF2B5EF4-FFF2-40B4-BE49-F238E27FC236}">
                <a16:creationId xmlns:a16="http://schemas.microsoft.com/office/drawing/2014/main" id="{CA59ABB9-8F3F-454C-928B-7CDF9BEBC3D9}"/>
              </a:ext>
            </a:extLst>
          </p:cNvPr>
          <p:cNvSpPr>
            <a:spLocks noGrp="1"/>
          </p:cNvSpPr>
          <p:nvPr>
            <p:ph type="title"/>
          </p:nvPr>
        </p:nvSpPr>
        <p:spPr>
          <a:xfrm>
            <a:off x="609600" y="304801"/>
            <a:ext cx="8737600" cy="715963"/>
          </a:xfr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48245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609600" y="1600201"/>
            <a:ext cx="10972800" cy="4525963"/>
          </a:xfrm>
        </p:spPr>
        <p:txBody>
          <a:bodyPr/>
          <a:lstStyle>
            <a:lvl1pPr>
              <a:defRPr>
                <a:latin typeface="Arial" panose="020B0604020202020204" pitchFamily="34" charset="0"/>
                <a:cs typeface="Arial" panose="020B0604020202020204" pitchFamily="34" charset="0"/>
              </a:defRPr>
            </a:lvl1pPr>
          </a:lstStyle>
          <a:p>
            <a:pPr lvl="0"/>
            <a:r>
              <a:rPr lang="en-US" noProof="0"/>
              <a:t>Click icon to add table</a:t>
            </a:r>
          </a:p>
        </p:txBody>
      </p:sp>
      <p:sp>
        <p:nvSpPr>
          <p:cNvPr id="4" name="Date Placeholder 3"/>
          <p:cNvSpPr>
            <a:spLocks noGrp="1"/>
          </p:cNvSpPr>
          <p:nvPr>
            <p:ph type="dt" sz="half" idx="10"/>
          </p:nvPr>
        </p:nvSpPr>
        <p:spPr/>
        <p:txBody>
          <a:bodyPr/>
          <a:lstStyle>
            <a:lvl1pPr>
              <a:defRPr/>
            </a:lvl1pPr>
          </a:lstStyle>
          <a:p>
            <a:pPr>
              <a:defRPr/>
            </a:pPr>
            <a:fld id="{A8CE7C1D-8745-41AB-AA74-69321E617945}" type="datetime1">
              <a:rPr lang="en-US"/>
              <a:pPr>
                <a:defRPr/>
              </a:pPr>
              <a:t>3/16/2026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Updated 7/16/12</a:t>
            </a:r>
          </a:p>
        </p:txBody>
      </p:sp>
      <p:sp>
        <p:nvSpPr>
          <p:cNvPr id="6" name="Slide Number Placeholder 5"/>
          <p:cNvSpPr>
            <a:spLocks noGrp="1"/>
          </p:cNvSpPr>
          <p:nvPr>
            <p:ph type="sldNum" sz="quarter" idx="12"/>
          </p:nvPr>
        </p:nvSpPr>
        <p:spPr/>
        <p:txBody>
          <a:bodyPr/>
          <a:lstStyle>
            <a:lvl1pPr>
              <a:defRPr/>
            </a:lvl1pPr>
          </a:lstStyle>
          <a:p>
            <a:pPr>
              <a:defRPr/>
            </a:pPr>
            <a:fld id="{B543FC28-71BB-4923-9EC4-7D01669BF51C}" type="slidenum">
              <a:rPr lang="en-US" smtClean="0"/>
              <a:pPr>
                <a:defRPr/>
              </a:pPr>
              <a:t>‹#›</a:t>
            </a:fld>
            <a:endParaRPr lang="en-US"/>
          </a:p>
        </p:txBody>
      </p:sp>
      <p:sp>
        <p:nvSpPr>
          <p:cNvPr id="7" name="Title 1">
            <a:extLst>
              <a:ext uri="{FF2B5EF4-FFF2-40B4-BE49-F238E27FC236}">
                <a16:creationId xmlns:a16="http://schemas.microsoft.com/office/drawing/2014/main" id="{4D4203C3-4299-47CD-9DFD-FDC2CC80C8BF}"/>
              </a:ext>
            </a:extLst>
          </p:cNvPr>
          <p:cNvSpPr>
            <a:spLocks noGrp="1"/>
          </p:cNvSpPr>
          <p:nvPr>
            <p:ph type="title"/>
          </p:nvPr>
        </p:nvSpPr>
        <p:spPr>
          <a:xfrm>
            <a:off x="609600" y="304801"/>
            <a:ext cx="8737600" cy="715963"/>
          </a:xfr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7388208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599" y="128588"/>
            <a:ext cx="10972799" cy="1014412"/>
          </a:xfrm>
        </p:spPr>
        <p:txBody>
          <a:bodyPr/>
          <a:lstStyle>
            <a:lvl1pPr>
              <a:defRPr sz="2800"/>
            </a:lvl1pPr>
          </a:lstStyle>
          <a:p>
            <a:r>
              <a:rPr lang="en-US"/>
              <a:t>Click to edit Master title style</a:t>
            </a:r>
          </a:p>
        </p:txBody>
      </p:sp>
      <p:sp>
        <p:nvSpPr>
          <p:cNvPr id="3" name="Content Placeholder 2"/>
          <p:cNvSpPr>
            <a:spLocks noGrp="1" noChangeArrowheads="1"/>
          </p:cNvSpPr>
          <p:nvPr>
            <p:ph idx="1"/>
          </p:nvPr>
        </p:nvSpPr>
        <p:spPr bwMode="auto">
          <a:xfrm>
            <a:off x="609600" y="1598613"/>
            <a:ext cx="10972800" cy="4480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0" marR="0" indent="0" algn="l" defTabSz="914400" rtl="0" eaLnBrk="0" fontAlgn="base" latinLnBrk="0" hangingPunct="0">
              <a:lnSpc>
                <a:spcPct val="100000"/>
              </a:lnSpc>
              <a:spcBef>
                <a:spcPts val="800"/>
              </a:spcBef>
              <a:spcAft>
                <a:spcPct val="0"/>
              </a:spcAft>
              <a:buClr>
                <a:srgbClr val="5C5A5A"/>
              </a:buClr>
              <a:buSzPct val="100000"/>
              <a:buFontTx/>
              <a:buNone/>
              <a:tabLst/>
              <a:defRPr/>
            </a:lvl1pPr>
          </a:lstStyle>
          <a:p>
            <a:pPr lvl="0"/>
            <a:r>
              <a:rPr lang="en-US" noProof="0"/>
              <a:t>Click to edit Master text styles</a:t>
            </a:r>
          </a:p>
        </p:txBody>
      </p:sp>
      <p:sp>
        <p:nvSpPr>
          <p:cNvPr id="5" name="Slide Number Placeholder 4"/>
          <p:cNvSpPr>
            <a:spLocks noGrp="1"/>
          </p:cNvSpPr>
          <p:nvPr>
            <p:ph type="sldNum" sz="quarter" idx="10"/>
          </p:nvPr>
        </p:nvSpPr>
        <p:spPr/>
        <p:txBody>
          <a:bodyPr/>
          <a:lstStyle/>
          <a:p>
            <a:fld id="{254B5E65-296D-440E-9811-9528B653460B}" type="slidenum">
              <a:rPr lang="en-US" smtClean="0"/>
              <a:pPr/>
              <a:t>‹#›</a:t>
            </a:fld>
            <a:endParaRPr lang="en-US"/>
          </a:p>
        </p:txBody>
      </p:sp>
      <p:pic>
        <p:nvPicPr>
          <p:cNvPr id="6" name="Picture 5">
            <a:extLst>
              <a:ext uri="{FF2B5EF4-FFF2-40B4-BE49-F238E27FC236}">
                <a16:creationId xmlns:a16="http://schemas.microsoft.com/office/drawing/2014/main" id="{93A85B84-FA9A-440E-B3AA-3340B0BBBBE5}"/>
              </a:ext>
            </a:extLst>
          </p:cNvPr>
          <p:cNvPicPr>
            <a:picLocks noChangeAspect="1"/>
          </p:cNvPicPr>
          <p:nvPr userDrawn="1"/>
        </p:nvPicPr>
        <p:blipFill>
          <a:blip r:embed="rId2"/>
          <a:srcRect/>
          <a:stretch/>
        </p:blipFill>
        <p:spPr>
          <a:xfrm>
            <a:off x="9863215" y="6217921"/>
            <a:ext cx="1379304" cy="516255"/>
          </a:xfrm>
          <a:prstGeom prst="rect">
            <a:avLst/>
          </a:prstGeom>
        </p:spPr>
      </p:pic>
      <p:sp>
        <p:nvSpPr>
          <p:cNvPr id="4" name="Rectangle 3">
            <a:extLst>
              <a:ext uri="{FF2B5EF4-FFF2-40B4-BE49-F238E27FC236}">
                <a16:creationId xmlns:a16="http://schemas.microsoft.com/office/drawing/2014/main" id="{2433D534-862A-4B7B-8112-6574AD81164A}"/>
              </a:ext>
            </a:extLst>
          </p:cNvPr>
          <p:cNvSpPr/>
          <p:nvPr userDrawn="1"/>
        </p:nvSpPr>
        <p:spPr bwMode="auto">
          <a:xfrm>
            <a:off x="609601" y="0"/>
            <a:ext cx="1806633" cy="288788"/>
          </a:xfrm>
          <a:prstGeom prst="rect">
            <a:avLst/>
          </a:prstGeom>
          <a:solidFill>
            <a:srgbClr val="E0ECF2"/>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9" name="Picture 8" descr="Massachusetts health Connector">
            <a:extLst>
              <a:ext uri="{FF2B5EF4-FFF2-40B4-BE49-F238E27FC236}">
                <a16:creationId xmlns:a16="http://schemas.microsoft.com/office/drawing/2014/main" id="{14D0E134-C01E-42DE-860C-534023F61FD5}"/>
              </a:ext>
            </a:extLst>
          </p:cNvPr>
          <p:cNvPicPr>
            <a:picLocks noChangeAspect="1"/>
          </p:cNvPicPr>
          <p:nvPr userDrawn="1"/>
        </p:nvPicPr>
        <p:blipFill>
          <a:blip r:embed="rId3"/>
          <a:stretch>
            <a:fillRect/>
          </a:stretch>
        </p:blipFill>
        <p:spPr>
          <a:xfrm>
            <a:off x="517221" y="6159731"/>
            <a:ext cx="1974457" cy="646634"/>
          </a:xfrm>
          <a:prstGeom prst="rect">
            <a:avLst/>
          </a:prstGeom>
        </p:spPr>
      </p:pic>
    </p:spTree>
    <p:extLst>
      <p:ext uri="{BB962C8B-B14F-4D97-AF65-F5344CB8AC3E}">
        <p14:creationId xmlns:p14="http://schemas.microsoft.com/office/powerpoint/2010/main" val="333220952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Slid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itle 1">
            <a:extLst>
              <a:ext uri="{FF2B5EF4-FFF2-40B4-BE49-F238E27FC236}">
                <a16:creationId xmlns:a16="http://schemas.microsoft.com/office/drawing/2014/main" id="{6E2DFBA2-CD78-74D9-B815-1CB816E96621}"/>
              </a:ext>
            </a:extLst>
          </p:cNvPr>
          <p:cNvSpPr>
            <a:spLocks noGrp="1"/>
          </p:cNvSpPr>
          <p:nvPr>
            <p:ph type="title" hasCustomPrompt="1"/>
          </p:nvPr>
        </p:nvSpPr>
        <p:spPr>
          <a:xfrm>
            <a:off x="831851" y="1327902"/>
            <a:ext cx="6008336"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cxnSp>
        <p:nvCxnSpPr>
          <p:cNvPr id="4" name="Straight Connector 3">
            <a:extLst>
              <a:ext uri="{FF2B5EF4-FFF2-40B4-BE49-F238E27FC236}">
                <a16:creationId xmlns:a16="http://schemas.microsoft.com/office/drawing/2014/main" id="{36A47BF3-A50B-65E0-1A8F-350E88CD9CE9}"/>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A059DABA-C0A0-800A-E78F-5681E9C1AE7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60810" y="5739100"/>
            <a:ext cx="1922584" cy="489677"/>
          </a:xfrm>
          <a:prstGeom prst="rect">
            <a:avLst/>
          </a:prstGeom>
        </p:spPr>
      </p:pic>
    </p:spTree>
    <p:extLst>
      <p:ext uri="{BB962C8B-B14F-4D97-AF65-F5344CB8AC3E}">
        <p14:creationId xmlns:p14="http://schemas.microsoft.com/office/powerpoint/2010/main" val="3202327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Single Container">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10363200" cy="822960"/>
          </a:xfrm>
        </p:spPr>
        <p:txBody>
          <a:bodyPr/>
          <a:lstStyle/>
          <a:p>
            <a:r>
              <a:rPr lang="en-US"/>
              <a:t>Click to edit Master title style</a:t>
            </a:r>
          </a:p>
        </p:txBody>
      </p:sp>
      <p:sp>
        <p:nvSpPr>
          <p:cNvPr id="3" name="Content Placeholder 2"/>
          <p:cNvSpPr>
            <a:spLocks noGrp="1"/>
          </p:cNvSpPr>
          <p:nvPr>
            <p:ph idx="1"/>
          </p:nvPr>
        </p:nvSpPr>
        <p:spPr>
          <a:xfrm>
            <a:off x="914400" y="1371600"/>
            <a:ext cx="10363200" cy="4351338"/>
          </a:xfrm>
        </p:spPr>
        <p:txBody>
          <a:bodyPr/>
          <a:lstStyle/>
          <a:p>
            <a:pPr lvl="0"/>
            <a:r>
              <a:rPr lang="en-US"/>
              <a:t>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42A3BA48-CF1B-4284-B3D8-7BF808D30C39}"/>
              </a:ext>
            </a:extLst>
          </p:cNvPr>
          <p:cNvSpPr>
            <a:spLocks noGrp="1"/>
          </p:cNvSpPr>
          <p:nvPr>
            <p:ph type="sldNum" sz="quarter" idx="4"/>
          </p:nvPr>
        </p:nvSpPr>
        <p:spPr>
          <a:xfrm>
            <a:off x="8490857" y="6400800"/>
            <a:ext cx="2786743" cy="274320"/>
          </a:xfrm>
          <a:prstGeom prst="rect">
            <a:avLst/>
          </a:prstGeom>
        </p:spPr>
        <p:txBody>
          <a:bodyPr lIns="0" tIns="0" rIns="0" bIns="0" anchor="b" anchorCtr="0"/>
          <a:lstStyle>
            <a:lvl1pPr algn="r">
              <a:defRPr sz="1000" b="1">
                <a:solidFill>
                  <a:schemeClr val="accent1"/>
                </a:solidFill>
                <a:latin typeface="Franklin Gothic Demi" panose="020B0703020102020204" pitchFamily="34" charset="0"/>
              </a:defRPr>
            </a:lvl1pPr>
          </a:lstStyle>
          <a:p>
            <a:fld id="{627CA14E-5EDD-4C5C-B4B2-BE16B502D62B}" type="slidenum">
              <a:rPr lang="en-US" smtClean="0"/>
              <a:pPr/>
              <a:t>‹#›</a:t>
            </a:fld>
            <a:endParaRPr lang="en-US"/>
          </a:p>
        </p:txBody>
      </p:sp>
    </p:spTree>
    <p:extLst>
      <p:ext uri="{BB962C8B-B14F-4D97-AF65-F5344CB8AC3E}">
        <p14:creationId xmlns:p14="http://schemas.microsoft.com/office/powerpoint/2010/main" val="3400759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mage Gri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D60852-00E9-3F20-EC61-6EEA0C2E6920}"/>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4A65DE35-BAC3-3B6C-3019-B3E6773A39E4}"/>
              </a:ext>
            </a:extLst>
          </p:cNvPr>
          <p:cNvSpPr>
            <a:spLocks noGrp="1"/>
          </p:cNvSpPr>
          <p:nvPr>
            <p:ph type="pic" sz="quarter" idx="13"/>
          </p:nvPr>
        </p:nvSpPr>
        <p:spPr>
          <a:xfrm>
            <a:off x="838200" y="1519157"/>
            <a:ext cx="3253740" cy="1981689"/>
          </a:xfrm>
        </p:spPr>
        <p:txBody>
          <a:bodyPr/>
          <a:lstStyle/>
          <a:p>
            <a:endParaRPr lang="en-US"/>
          </a:p>
        </p:txBody>
      </p:sp>
      <p:sp>
        <p:nvSpPr>
          <p:cNvPr id="2" name="Picture Placeholder 4">
            <a:extLst>
              <a:ext uri="{FF2B5EF4-FFF2-40B4-BE49-F238E27FC236}">
                <a16:creationId xmlns:a16="http://schemas.microsoft.com/office/drawing/2014/main" id="{5904005F-FD3D-8C62-8F2A-307917A29492}"/>
              </a:ext>
            </a:extLst>
          </p:cNvPr>
          <p:cNvSpPr>
            <a:spLocks noGrp="1"/>
          </p:cNvSpPr>
          <p:nvPr>
            <p:ph type="pic" sz="quarter" idx="14"/>
          </p:nvPr>
        </p:nvSpPr>
        <p:spPr>
          <a:xfrm>
            <a:off x="4469130" y="1519157"/>
            <a:ext cx="3253740" cy="1981689"/>
          </a:xfrm>
        </p:spPr>
        <p:txBody>
          <a:bodyPr/>
          <a:lstStyle/>
          <a:p>
            <a:endParaRPr lang="en-US"/>
          </a:p>
        </p:txBody>
      </p:sp>
      <p:sp>
        <p:nvSpPr>
          <p:cNvPr id="3" name="Picture Placeholder 4">
            <a:extLst>
              <a:ext uri="{FF2B5EF4-FFF2-40B4-BE49-F238E27FC236}">
                <a16:creationId xmlns:a16="http://schemas.microsoft.com/office/drawing/2014/main" id="{D2BBADB2-F30C-AB52-1DC3-DAA7EA673952}"/>
              </a:ext>
            </a:extLst>
          </p:cNvPr>
          <p:cNvSpPr>
            <a:spLocks noGrp="1"/>
          </p:cNvSpPr>
          <p:nvPr>
            <p:ph type="pic" sz="quarter" idx="15"/>
          </p:nvPr>
        </p:nvSpPr>
        <p:spPr>
          <a:xfrm>
            <a:off x="8100062" y="1519157"/>
            <a:ext cx="3253740" cy="1981689"/>
          </a:xfrm>
        </p:spPr>
        <p:txBody>
          <a:bodyPr/>
          <a:lstStyle/>
          <a:p>
            <a:endParaRPr lang="en-US"/>
          </a:p>
        </p:txBody>
      </p:sp>
      <p:sp>
        <p:nvSpPr>
          <p:cNvPr id="6" name="Picture Placeholder 4">
            <a:extLst>
              <a:ext uri="{FF2B5EF4-FFF2-40B4-BE49-F238E27FC236}">
                <a16:creationId xmlns:a16="http://schemas.microsoft.com/office/drawing/2014/main" id="{25AC5AAF-E686-9D81-939A-DC6D81C8D7AF}"/>
              </a:ext>
            </a:extLst>
          </p:cNvPr>
          <p:cNvSpPr>
            <a:spLocks noGrp="1"/>
          </p:cNvSpPr>
          <p:nvPr>
            <p:ph type="pic" sz="quarter" idx="16"/>
          </p:nvPr>
        </p:nvSpPr>
        <p:spPr>
          <a:xfrm>
            <a:off x="838200" y="3774677"/>
            <a:ext cx="3253740" cy="1981689"/>
          </a:xfrm>
        </p:spPr>
        <p:txBody>
          <a:bodyPr/>
          <a:lstStyle/>
          <a:p>
            <a:endParaRPr lang="en-US"/>
          </a:p>
        </p:txBody>
      </p:sp>
      <p:sp>
        <p:nvSpPr>
          <p:cNvPr id="11" name="Picture Placeholder 4">
            <a:extLst>
              <a:ext uri="{FF2B5EF4-FFF2-40B4-BE49-F238E27FC236}">
                <a16:creationId xmlns:a16="http://schemas.microsoft.com/office/drawing/2014/main" id="{DC0FB397-B608-37A9-9A4D-F00CF2C6EA9D}"/>
              </a:ext>
            </a:extLst>
          </p:cNvPr>
          <p:cNvSpPr>
            <a:spLocks noGrp="1"/>
          </p:cNvSpPr>
          <p:nvPr>
            <p:ph type="pic" sz="quarter" idx="17"/>
          </p:nvPr>
        </p:nvSpPr>
        <p:spPr>
          <a:xfrm>
            <a:off x="4469130" y="3774677"/>
            <a:ext cx="3253740" cy="1981689"/>
          </a:xfrm>
        </p:spPr>
        <p:txBody>
          <a:bodyPr/>
          <a:lstStyle/>
          <a:p>
            <a:endParaRPr lang="en-US"/>
          </a:p>
        </p:txBody>
      </p:sp>
      <p:sp>
        <p:nvSpPr>
          <p:cNvPr id="12" name="Picture Placeholder 4">
            <a:extLst>
              <a:ext uri="{FF2B5EF4-FFF2-40B4-BE49-F238E27FC236}">
                <a16:creationId xmlns:a16="http://schemas.microsoft.com/office/drawing/2014/main" id="{2A4A6AC3-D90E-5D1D-4ACC-5D97F4FEE7D6}"/>
              </a:ext>
            </a:extLst>
          </p:cNvPr>
          <p:cNvSpPr>
            <a:spLocks noGrp="1"/>
          </p:cNvSpPr>
          <p:nvPr>
            <p:ph type="pic" sz="quarter" idx="18"/>
          </p:nvPr>
        </p:nvSpPr>
        <p:spPr>
          <a:xfrm>
            <a:off x="8100062" y="3774677"/>
            <a:ext cx="3253740" cy="1981689"/>
          </a:xfrm>
        </p:spPr>
        <p:txBody>
          <a:bodyPr/>
          <a:lstStyle/>
          <a:p>
            <a:endParaRPr lang="en-US"/>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425379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ingle Contain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2A3BA48-CF1B-4284-B3D8-7BF808D30C39}"/>
              </a:ext>
            </a:extLst>
          </p:cNvPr>
          <p:cNvSpPr>
            <a:spLocks noGrp="1"/>
          </p:cNvSpPr>
          <p:nvPr>
            <p:ph type="sldNum" sz="quarter" idx="4"/>
          </p:nvPr>
        </p:nvSpPr>
        <p:spPr>
          <a:xfrm>
            <a:off x="8490857" y="6400800"/>
            <a:ext cx="2786743" cy="274320"/>
          </a:xfrm>
          <a:prstGeom prst="rect">
            <a:avLst/>
          </a:prstGeom>
        </p:spPr>
        <p:txBody>
          <a:bodyPr lIns="0" tIns="0" rIns="0" bIns="0" anchor="b" anchorCtr="0"/>
          <a:lstStyle>
            <a:lvl1pPr algn="r">
              <a:defRPr sz="1400" b="0">
                <a:solidFill>
                  <a:schemeClr val="accent1"/>
                </a:solidFill>
                <a:latin typeface="Franklin Gothic Demi" panose="020B0703020102020204" pitchFamily="34" charset="0"/>
              </a:defRPr>
            </a:lvl1pPr>
          </a:lstStyle>
          <a:p>
            <a:fld id="{627CA14E-5EDD-4C5C-B4B2-BE16B502D62B}" type="slidenum">
              <a:rPr lang="en-US" smtClean="0"/>
              <a:pPr/>
              <a:t>‹#›</a:t>
            </a:fld>
            <a:endParaRPr lang="en-US" sz="1400"/>
          </a:p>
        </p:txBody>
      </p:sp>
      <p:sp>
        <p:nvSpPr>
          <p:cNvPr id="5" name="Title Placeholder 1">
            <a:extLst>
              <a:ext uri="{FF2B5EF4-FFF2-40B4-BE49-F238E27FC236}">
                <a16:creationId xmlns:a16="http://schemas.microsoft.com/office/drawing/2014/main" id="{08586559-5171-41A0-82DB-D88F28A594C5}"/>
              </a:ext>
            </a:extLst>
          </p:cNvPr>
          <p:cNvSpPr>
            <a:spLocks noGrp="1"/>
          </p:cNvSpPr>
          <p:nvPr>
            <p:ph type="title"/>
          </p:nvPr>
        </p:nvSpPr>
        <p:spPr>
          <a:xfrm>
            <a:off x="914400" y="640080"/>
            <a:ext cx="10363200" cy="553998"/>
          </a:xfrm>
          <a:prstGeom prst="rect">
            <a:avLst/>
          </a:prstGeom>
        </p:spPr>
        <p:txBody>
          <a:bodyPr vert="horz" lIns="0" tIns="0" rIns="0" bIns="0" rtlCol="0" anchor="t" anchorCtr="0">
            <a:spAutoFit/>
          </a:bodyPr>
          <a:lstStyle/>
          <a:p>
            <a:r>
              <a:rPr lang="en-US"/>
              <a:t>Click to edit Master title style</a:t>
            </a:r>
          </a:p>
        </p:txBody>
      </p:sp>
      <p:sp>
        <p:nvSpPr>
          <p:cNvPr id="8" name="Content Placeholder 7">
            <a:extLst>
              <a:ext uri="{FF2B5EF4-FFF2-40B4-BE49-F238E27FC236}">
                <a16:creationId xmlns:a16="http://schemas.microsoft.com/office/drawing/2014/main" id="{30562C3B-C22F-435D-B73C-6F8FE6DD1FF7}"/>
              </a:ext>
            </a:extLst>
          </p:cNvPr>
          <p:cNvSpPr>
            <a:spLocks noGrp="1"/>
          </p:cNvSpPr>
          <p:nvPr>
            <p:ph sz="quarter" idx="10"/>
          </p:nvPr>
        </p:nvSpPr>
        <p:spPr>
          <a:xfrm>
            <a:off x="914400" y="1920239"/>
            <a:ext cx="10363200" cy="3649287"/>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53260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6393"/>
                </a:solidFill>
                <a:latin typeface="Rockwell"/>
                <a:cs typeface="Rockwel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3/16/2026</a:t>
            </a:fld>
            <a:endParaRPr lang="en-US"/>
          </a:p>
        </p:txBody>
      </p:sp>
      <p:sp>
        <p:nvSpPr>
          <p:cNvPr id="5" name="Holder 5"/>
          <p:cNvSpPr>
            <a:spLocks noGrp="1"/>
          </p:cNvSpPr>
          <p:nvPr>
            <p:ph type="sldNum" sz="quarter" idx="7"/>
          </p:nvPr>
        </p:nvSpPr>
        <p:spPr/>
        <p:txBody>
          <a:bodyPr lIns="0" tIns="0" rIns="0" bIns="0"/>
          <a:lstStyle>
            <a:lvl1pPr>
              <a:defRPr sz="1000" b="1" i="0">
                <a:solidFill>
                  <a:srgbClr val="006393"/>
                </a:solidFill>
                <a:latin typeface="Franklin Gothic Demi"/>
                <a:cs typeface="Franklin Gothic Demi"/>
              </a:defRPr>
            </a:lvl1pPr>
          </a:lstStyle>
          <a:p>
            <a:pPr marL="114300">
              <a:lnSpc>
                <a:spcPct val="100000"/>
              </a:lnSpc>
              <a:spcBef>
                <a:spcPts val="10"/>
              </a:spcBef>
            </a:pPr>
            <a:fld id="{81D60167-4931-47E6-BA6A-407CBD079E47}" type="slidenum">
              <a:rPr spc="-50" dirty="0"/>
              <a:t>‹#›</a:t>
            </a:fld>
            <a:endParaRPr spc="-50"/>
          </a:p>
        </p:txBody>
      </p:sp>
    </p:spTree>
    <p:extLst>
      <p:ext uri="{BB962C8B-B14F-4D97-AF65-F5344CB8AC3E}">
        <p14:creationId xmlns:p14="http://schemas.microsoft.com/office/powerpoint/2010/main" val="2819661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ingle Container - 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normAutofit/>
          </a:bodyPr>
          <a:lstStyle>
            <a:lvl1pPr>
              <a:defRPr lang="en-US" sz="4400" b="1" i="0" kern="1200" dirty="0">
                <a:solidFill>
                  <a:schemeClr val="tx2"/>
                </a:solidFill>
                <a:latin typeface="Franklin Gothic Demi" panose="020B0603020102020204" pitchFamily="34" charset="0"/>
                <a:ea typeface="+mj-ea"/>
                <a:cs typeface="+mj-cs"/>
              </a:defRPr>
            </a:lvl1pPr>
          </a:lstStyle>
          <a:p>
            <a:r>
              <a:rPr lang="en-US"/>
              <a:t>Click to edit Master title style</a:t>
            </a:r>
          </a:p>
        </p:txBody>
      </p:sp>
      <p:sp>
        <p:nvSpPr>
          <p:cNvPr id="6" name="Content Placeholder 2">
            <a:extLst>
              <a:ext uri="{FF2B5EF4-FFF2-40B4-BE49-F238E27FC236}">
                <a16:creationId xmlns:a16="http://schemas.microsoft.com/office/drawing/2014/main" id="{A7BDD5D3-CE19-0926-CAF9-272B6BD58427}"/>
              </a:ext>
            </a:extLst>
          </p:cNvPr>
          <p:cNvSpPr>
            <a:spLocks noGrp="1"/>
          </p:cNvSpPr>
          <p:nvPr>
            <p:ph idx="13" hasCustomPrompt="1"/>
          </p:nvPr>
        </p:nvSpPr>
        <p:spPr>
          <a:xfrm>
            <a:off x="838200" y="1523731"/>
            <a:ext cx="8910234" cy="4202893"/>
          </a:xfrm>
        </p:spPr>
        <p:txBody>
          <a:bodyPr tIns="0">
            <a:noAutofit/>
          </a:bodyPr>
          <a:lstStyle>
            <a:lvl1pPr marL="0" indent="0" algn="l" defTabSz="914400" rtl="0" eaLnBrk="1" latinLnBrk="0" hangingPunct="1">
              <a:lnSpc>
                <a:spcPct val="100000"/>
              </a:lnSpc>
              <a:spcBef>
                <a:spcPts val="1000"/>
              </a:spcBef>
              <a:spcAft>
                <a:spcPts val="600"/>
              </a:spcAft>
              <a:buClr>
                <a:schemeClr val="accent1"/>
              </a:buClr>
              <a:buSzPct val="100000"/>
              <a:buFont typeface="Arial" panose="020B0604020202020204" pitchFamily="34" charset="0"/>
              <a:buNone/>
              <a:tabLst/>
              <a:defRPr lang="en-US" sz="2800" b="1" kern="1200" dirty="0">
                <a:solidFill>
                  <a:schemeClr val="accent1"/>
                </a:solidFill>
                <a:latin typeface="Franklin Gothic Book" panose="020B0503020102020204" pitchFamily="34" charset="0"/>
                <a:ea typeface="+mn-ea"/>
                <a:cs typeface="+mn-cs"/>
              </a:defRPr>
            </a:lvl1pPr>
            <a:lvl2pPr marL="685800" indent="-228600">
              <a:lnSpc>
                <a:spcPct val="100000"/>
              </a:lnSpc>
              <a:spcAft>
                <a:spcPts val="600"/>
              </a:spcAft>
              <a:buClr>
                <a:schemeClr val="accent1"/>
              </a:buClr>
              <a:buFont typeface="Wingdings" panose="05000000000000000000" pitchFamily="2" charset="2"/>
              <a:buChar char="§"/>
              <a:defRPr lang="en-US" sz="2800" b="0" i="0" kern="1200" dirty="0">
                <a:solidFill>
                  <a:schemeClr val="tx1"/>
                </a:solidFill>
                <a:latin typeface="Franklin Gothic Book" panose="020B0503020102020204" pitchFamily="34" charset="0"/>
                <a:ea typeface="+mn-ea"/>
                <a:cs typeface="+mn-cs"/>
              </a:defRPr>
            </a:lvl2pPr>
            <a:lvl3pPr marL="1143000" indent="-228600">
              <a:lnSpc>
                <a:spcPct val="100000"/>
              </a:lnSpc>
              <a:spcAft>
                <a:spcPts val="600"/>
              </a:spcAft>
              <a:buClr>
                <a:schemeClr val="accent1"/>
              </a:buClr>
              <a:buFont typeface="Courier New" panose="02070309020205020404" pitchFamily="49" charset="0"/>
              <a:buChar char="o"/>
              <a:defRPr/>
            </a:lvl3pPr>
            <a:lvl4pPr marL="1600200" indent="-228600">
              <a:lnSpc>
                <a:spcPct val="100000"/>
              </a:lnSpc>
              <a:spcAft>
                <a:spcPts val="600"/>
              </a:spcAft>
              <a:buClr>
                <a:schemeClr val="accent1"/>
              </a:buClr>
              <a:buFont typeface="Courier New" panose="02070309020205020404" pitchFamily="49" charset="0"/>
              <a:buChar char="o"/>
              <a:defRPr/>
            </a:lvl4pPr>
            <a:lvl5pPr>
              <a:lnSpc>
                <a:spcPct val="100000"/>
              </a:lnSpc>
              <a:spcAft>
                <a:spcPts val="600"/>
              </a:spcAft>
              <a:buClr>
                <a:schemeClr val="accent1"/>
              </a:buClr>
              <a:defRPr/>
            </a:lvl5pPr>
          </a:lstStyle>
          <a:p>
            <a:pPr marL="0" marR="0" lvl="0" indent="0" algn="l" defTabSz="914400" rtl="0" eaLnBrk="1" fontAlgn="auto" latinLnBrk="0" hangingPunct="1">
              <a:lnSpc>
                <a:spcPct val="150000"/>
              </a:lnSpc>
              <a:spcBef>
                <a:spcPts val="1000"/>
              </a:spcBef>
              <a:spcAft>
                <a:spcPts val="0"/>
              </a:spcAft>
              <a:buClr>
                <a:schemeClr val="accent2"/>
              </a:buClr>
              <a:buSzPct val="115000"/>
              <a:buFont typeface="Wingdings" pitchFamily="2" charset="2"/>
              <a:buNone/>
              <a:tabLst/>
              <a:defRPr/>
            </a:pPr>
            <a:r>
              <a:rPr lang="en-US" dirty="0"/>
              <a:t>Single container slide</a:t>
            </a:r>
          </a:p>
          <a:p>
            <a:pPr lvl="1"/>
            <a:r>
              <a:rPr lang="en-US" dirty="0"/>
              <a:t>Click to add level 1 bullet</a:t>
            </a:r>
          </a:p>
          <a:p>
            <a:pPr lvl="2"/>
            <a:r>
              <a:rPr lang="en-US" dirty="0"/>
              <a:t>Click to add level 2 bullets </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49519" y="6283085"/>
            <a:ext cx="1580732" cy="438390"/>
          </a:xfrm>
          <a:prstGeom prst="rect">
            <a:avLst/>
          </a:prstGeom>
        </p:spPr>
      </p:pic>
    </p:spTree>
    <p:custDataLst>
      <p:tags r:id="rId1"/>
    </p:custDataLst>
    <p:extLst>
      <p:ext uri="{BB962C8B-B14F-4D97-AF65-F5344CB8AC3E}">
        <p14:creationId xmlns:p14="http://schemas.microsoft.com/office/powerpoint/2010/main" val="38767385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ingle Container - 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normAutofit/>
          </a:bodyPr>
          <a:lstStyle>
            <a:lvl1pPr>
              <a:defRPr lang="en-US" sz="4400" b="1" i="0" kern="1200" dirty="0">
                <a:solidFill>
                  <a:schemeClr val="tx2"/>
                </a:solidFill>
                <a:latin typeface="Franklin Gothic Demi" panose="020B0603020102020204" pitchFamily="34" charset="0"/>
                <a:ea typeface="+mj-ea"/>
                <a:cs typeface="+mj-cs"/>
              </a:defRPr>
            </a:lvl1pPr>
          </a:lstStyle>
          <a:p>
            <a:r>
              <a:rPr lang="en-US"/>
              <a:t>Click to edit Master title style</a:t>
            </a:r>
          </a:p>
        </p:txBody>
      </p:sp>
      <p:sp>
        <p:nvSpPr>
          <p:cNvPr id="6" name="Content Placeholder 2">
            <a:extLst>
              <a:ext uri="{FF2B5EF4-FFF2-40B4-BE49-F238E27FC236}">
                <a16:creationId xmlns:a16="http://schemas.microsoft.com/office/drawing/2014/main" id="{A7BDD5D3-CE19-0926-CAF9-272B6BD58427}"/>
              </a:ext>
            </a:extLst>
          </p:cNvPr>
          <p:cNvSpPr>
            <a:spLocks noGrp="1"/>
          </p:cNvSpPr>
          <p:nvPr>
            <p:ph idx="13" hasCustomPrompt="1"/>
          </p:nvPr>
        </p:nvSpPr>
        <p:spPr>
          <a:xfrm>
            <a:off x="838200" y="1523731"/>
            <a:ext cx="8910234" cy="4202893"/>
          </a:xfrm>
        </p:spPr>
        <p:txBody>
          <a:bodyPr tIns="0">
            <a:noAutofit/>
          </a:bodyPr>
          <a:lstStyle>
            <a:lvl1pPr marL="0" indent="0" algn="l" defTabSz="914400" rtl="0" eaLnBrk="1" latinLnBrk="0" hangingPunct="1">
              <a:lnSpc>
                <a:spcPct val="100000"/>
              </a:lnSpc>
              <a:spcBef>
                <a:spcPts val="1000"/>
              </a:spcBef>
              <a:spcAft>
                <a:spcPts val="600"/>
              </a:spcAft>
              <a:buClr>
                <a:schemeClr val="accent1"/>
              </a:buClr>
              <a:buSzPct val="100000"/>
              <a:buFont typeface="Arial" panose="020B0604020202020204" pitchFamily="34" charset="0"/>
              <a:buNone/>
              <a:tabLst/>
              <a:defRPr lang="en-US" sz="2800" b="1" kern="1200" dirty="0">
                <a:solidFill>
                  <a:schemeClr val="accent1"/>
                </a:solidFill>
                <a:latin typeface="Franklin Gothic Book" panose="020B0503020102020204" pitchFamily="34" charset="0"/>
                <a:ea typeface="+mn-ea"/>
                <a:cs typeface="+mn-cs"/>
              </a:defRPr>
            </a:lvl1pPr>
            <a:lvl2pPr marL="685800" indent="-228600">
              <a:lnSpc>
                <a:spcPct val="100000"/>
              </a:lnSpc>
              <a:spcAft>
                <a:spcPts val="600"/>
              </a:spcAft>
              <a:buClr>
                <a:schemeClr val="accent1"/>
              </a:buClr>
              <a:buFont typeface="Wingdings" panose="05000000000000000000" pitchFamily="2" charset="2"/>
              <a:buChar char="§"/>
              <a:defRPr lang="en-US" sz="2800" b="0" i="0" kern="1200" dirty="0">
                <a:solidFill>
                  <a:schemeClr val="tx1"/>
                </a:solidFill>
                <a:latin typeface="Franklin Gothic Book" panose="020B0503020102020204" pitchFamily="34" charset="0"/>
                <a:ea typeface="+mn-ea"/>
                <a:cs typeface="+mn-cs"/>
              </a:defRPr>
            </a:lvl2pPr>
            <a:lvl3pPr marL="1143000" indent="-228600">
              <a:lnSpc>
                <a:spcPct val="100000"/>
              </a:lnSpc>
              <a:spcAft>
                <a:spcPts val="600"/>
              </a:spcAft>
              <a:buClr>
                <a:schemeClr val="accent1"/>
              </a:buClr>
              <a:buFont typeface="Courier New" panose="02070309020205020404" pitchFamily="49" charset="0"/>
              <a:buChar char="o"/>
              <a:defRPr/>
            </a:lvl3pPr>
            <a:lvl4pPr marL="1600200" indent="-228600">
              <a:lnSpc>
                <a:spcPct val="100000"/>
              </a:lnSpc>
              <a:spcAft>
                <a:spcPts val="600"/>
              </a:spcAft>
              <a:buClr>
                <a:schemeClr val="accent1"/>
              </a:buClr>
              <a:buFont typeface="Courier New" panose="02070309020205020404" pitchFamily="49" charset="0"/>
              <a:buChar char="o"/>
              <a:defRPr/>
            </a:lvl4pPr>
            <a:lvl5pPr>
              <a:lnSpc>
                <a:spcPct val="100000"/>
              </a:lnSpc>
              <a:spcAft>
                <a:spcPts val="600"/>
              </a:spcAft>
              <a:buClr>
                <a:schemeClr val="accent1"/>
              </a:buClr>
              <a:defRPr/>
            </a:lvl5pPr>
          </a:lstStyle>
          <a:p>
            <a:pPr marL="0" marR="0" lvl="0" indent="0" algn="l" defTabSz="914400" rtl="0" eaLnBrk="1" fontAlgn="auto" latinLnBrk="0" hangingPunct="1">
              <a:lnSpc>
                <a:spcPct val="150000"/>
              </a:lnSpc>
              <a:spcBef>
                <a:spcPts val="1000"/>
              </a:spcBef>
              <a:spcAft>
                <a:spcPts val="0"/>
              </a:spcAft>
              <a:buClr>
                <a:schemeClr val="accent2"/>
              </a:buClr>
              <a:buSzPct val="115000"/>
              <a:buFont typeface="Wingdings" pitchFamily="2" charset="2"/>
              <a:buNone/>
              <a:tabLst/>
              <a:defRPr/>
            </a:pPr>
            <a:r>
              <a:rPr lang="en-US"/>
              <a:t>Single container slide</a:t>
            </a:r>
          </a:p>
          <a:p>
            <a:pPr lvl="1"/>
            <a:r>
              <a:rPr lang="en-US"/>
              <a:t>Click to add level 1 bullet</a:t>
            </a:r>
          </a:p>
          <a:p>
            <a:pPr lvl="2"/>
            <a:r>
              <a:rPr lang="en-US"/>
              <a:t>Click to add level 2 bullets </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4" name="Picture 3" descr="Logo&#10;&#10;AI-generated content may be incorrect.">
            <a:extLst>
              <a:ext uri="{FF2B5EF4-FFF2-40B4-BE49-F238E27FC236}">
                <a16:creationId xmlns:a16="http://schemas.microsoft.com/office/drawing/2014/main" id="{7BC8EC64-AD9F-71A3-5E18-E01B4C3EF188}"/>
              </a:ext>
            </a:extLst>
          </p:cNvPr>
          <p:cNvPicPr>
            <a:picLocks noChangeAspect="1"/>
          </p:cNvPicPr>
          <p:nvPr userDrawn="1"/>
        </p:nvPicPr>
        <p:blipFill>
          <a:blip r:embed="rId2"/>
          <a:stretch>
            <a:fillRect/>
          </a:stretch>
        </p:blipFill>
        <p:spPr>
          <a:xfrm>
            <a:off x="838200" y="6199209"/>
            <a:ext cx="1349115" cy="685800"/>
          </a:xfrm>
          <a:prstGeom prst="rect">
            <a:avLst/>
          </a:prstGeom>
        </p:spPr>
      </p:pic>
    </p:spTree>
    <p:extLst>
      <p:ext uri="{BB962C8B-B14F-4D97-AF65-F5344CB8AC3E}">
        <p14:creationId xmlns:p14="http://schemas.microsoft.com/office/powerpoint/2010/main" val="19832739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6BD9B4B-87B5-54A1-ED8B-C2C524DF212A}"/>
              </a:ext>
            </a:extLst>
          </p:cNvPr>
          <p:cNvSpPr>
            <a:spLocks noGrp="1"/>
          </p:cNvSpPr>
          <p:nvPr>
            <p:ph idx="1"/>
          </p:nvPr>
        </p:nvSpPr>
        <p:spPr>
          <a:xfrm>
            <a:off x="838200" y="1523731"/>
            <a:ext cx="8600268" cy="4202893"/>
          </a:xfrm>
        </p:spPr>
        <p:txBody>
          <a:bodyPr>
            <a:noAutofit/>
          </a:bodyPr>
          <a:lstStyle>
            <a:lvl1pPr>
              <a:lnSpc>
                <a:spcPct val="100000"/>
              </a:lnSpc>
              <a:spcAft>
                <a:spcPts val="600"/>
              </a:spcAft>
              <a:buClr>
                <a:schemeClr val="accent1"/>
              </a:buClr>
              <a:defRPr sz="2800"/>
            </a:lvl1pPr>
            <a:lvl2pPr marL="685800" indent="-228600">
              <a:lnSpc>
                <a:spcPct val="100000"/>
              </a:lnSpc>
              <a:spcAft>
                <a:spcPts val="600"/>
              </a:spcAft>
              <a:buClr>
                <a:schemeClr val="accent1"/>
              </a:buClr>
              <a:buFont typeface="Courier New" panose="02070309020205020404" pitchFamily="49" charset="0"/>
              <a:buChar char="o"/>
              <a:defRPr sz="2800"/>
            </a:lvl2pPr>
            <a:lvl3pPr marL="1143000" indent="-228600">
              <a:lnSpc>
                <a:spcPct val="100000"/>
              </a:lnSpc>
              <a:spcAft>
                <a:spcPts val="600"/>
              </a:spcAft>
              <a:buClr>
                <a:schemeClr val="accent1"/>
              </a:buClr>
              <a:buFont typeface="Wingdings" pitchFamily="2" charset="2"/>
              <a:buChar char="§"/>
              <a:defRPr sz="2800"/>
            </a:lvl3pPr>
            <a:lvl4pPr marL="1600200" indent="-228600">
              <a:lnSpc>
                <a:spcPct val="100000"/>
              </a:lnSpc>
              <a:spcAft>
                <a:spcPts val="600"/>
              </a:spcAft>
              <a:buClr>
                <a:schemeClr val="accent1"/>
              </a:buClr>
              <a:buFont typeface="Courier New" panose="02070309020205020404" pitchFamily="49" charset="0"/>
              <a:buChar char="o"/>
              <a:defRPr sz="2800"/>
            </a:lvl4pPr>
            <a:lvl5pPr>
              <a:lnSpc>
                <a:spcPct val="100000"/>
              </a:lnSpc>
              <a:spcAft>
                <a:spcPts val="600"/>
              </a:spcAft>
              <a:buClr>
                <a:schemeClr val="accent1"/>
              </a:buCl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4028404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Double Container_Title and Content with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D60852-00E9-3F20-EC61-6EEA0C2E6920}"/>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89DD478-0DE6-A2D3-66D5-8EE68B3A2A06}"/>
              </a:ext>
            </a:extLst>
          </p:cNvPr>
          <p:cNvSpPr>
            <a:spLocks noGrp="1"/>
          </p:cNvSpPr>
          <p:nvPr>
            <p:ph idx="1"/>
          </p:nvPr>
        </p:nvSpPr>
        <p:spPr>
          <a:xfrm>
            <a:off x="838200" y="1523731"/>
            <a:ext cx="5257800" cy="4202893"/>
          </a:xfrm>
        </p:spPr>
        <p:txBody>
          <a:bodyPr>
            <a:noAutofit/>
          </a:bodyPr>
          <a:lstStyle>
            <a:lvl1pPr marL="0" indent="0">
              <a:lnSpc>
                <a:spcPct val="100000"/>
              </a:lnSpc>
              <a:spcAft>
                <a:spcPts val="600"/>
              </a:spcAft>
              <a:buClr>
                <a:schemeClr val="accent1"/>
              </a:buClr>
              <a:buNone/>
              <a:defRPr/>
            </a:lvl1pPr>
            <a:lvl2pPr marL="457200" indent="0">
              <a:lnSpc>
                <a:spcPct val="100000"/>
              </a:lnSpc>
              <a:spcAft>
                <a:spcPts val="600"/>
              </a:spcAft>
              <a:buClr>
                <a:schemeClr val="accent1"/>
              </a:buClr>
              <a:buFont typeface="Courier New" panose="02070309020205020404" pitchFamily="49" charset="0"/>
              <a:buNone/>
              <a:defRPr/>
            </a:lvl2pPr>
            <a:lvl3pPr marL="914400" indent="0">
              <a:lnSpc>
                <a:spcPct val="100000"/>
              </a:lnSpc>
              <a:spcAft>
                <a:spcPts val="600"/>
              </a:spcAft>
              <a:buClr>
                <a:schemeClr val="accent1"/>
              </a:buClr>
              <a:buFont typeface="Wingdings" pitchFamily="2" charset="2"/>
              <a:buNone/>
              <a:defRPr/>
            </a:lvl3pPr>
            <a:lvl4pPr marL="1371600" indent="0">
              <a:lnSpc>
                <a:spcPct val="100000"/>
              </a:lnSpc>
              <a:spcAft>
                <a:spcPts val="600"/>
              </a:spcAft>
              <a:buClr>
                <a:schemeClr val="accent1"/>
              </a:buClr>
              <a:buFont typeface="Courier New" panose="02070309020205020404" pitchFamily="49" charset="0"/>
              <a:buNone/>
              <a:defRPr/>
            </a:lvl4pPr>
            <a:lvl5pPr marL="1828800" indent="0">
              <a:lnSpc>
                <a:spcPct val="100000"/>
              </a:lnSpc>
              <a:spcAft>
                <a:spcPts val="600"/>
              </a:spcAft>
              <a:buClr>
                <a:schemeClr val="accent1"/>
              </a:buClr>
              <a:buNone/>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4A65DE35-BAC3-3B6C-3019-B3E6773A39E4}"/>
              </a:ext>
            </a:extLst>
          </p:cNvPr>
          <p:cNvSpPr>
            <a:spLocks noGrp="1"/>
          </p:cNvSpPr>
          <p:nvPr>
            <p:ph type="pic" sz="quarter" idx="13"/>
          </p:nvPr>
        </p:nvSpPr>
        <p:spPr>
          <a:xfrm>
            <a:off x="6294438" y="1519156"/>
            <a:ext cx="5059362" cy="4202893"/>
          </a:xfrm>
        </p:spPr>
        <p:txBody>
          <a:bodyPr/>
          <a:lstStyle/>
          <a:p>
            <a:r>
              <a:rPr lang="en-US"/>
              <a:t>Click icon to add picture</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1273756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Bullets with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D60852-00E9-3F20-EC61-6EEA0C2E6920}"/>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89DD478-0DE6-A2D3-66D5-8EE68B3A2A06}"/>
              </a:ext>
            </a:extLst>
          </p:cNvPr>
          <p:cNvSpPr>
            <a:spLocks noGrp="1"/>
          </p:cNvSpPr>
          <p:nvPr>
            <p:ph idx="1"/>
          </p:nvPr>
        </p:nvSpPr>
        <p:spPr>
          <a:xfrm>
            <a:off x="838200" y="1523731"/>
            <a:ext cx="5257800" cy="4202893"/>
          </a:xfrm>
        </p:spPr>
        <p:txBody>
          <a:bodyPr>
            <a:noAutofit/>
          </a:bodyPr>
          <a:lstStyle>
            <a:lvl1pPr>
              <a:lnSpc>
                <a:spcPct val="100000"/>
              </a:lnSpc>
              <a:spcAft>
                <a:spcPts val="600"/>
              </a:spcAft>
              <a:buClr>
                <a:schemeClr val="accent1"/>
              </a:buClr>
              <a:defRPr sz="2800"/>
            </a:lvl1pPr>
            <a:lvl2pPr marL="685800" indent="-228600">
              <a:lnSpc>
                <a:spcPct val="100000"/>
              </a:lnSpc>
              <a:spcAft>
                <a:spcPts val="600"/>
              </a:spcAft>
              <a:buClr>
                <a:schemeClr val="accent1"/>
              </a:buClr>
              <a:buFont typeface="Courier New" panose="02070309020205020404" pitchFamily="49" charset="0"/>
              <a:buChar char="o"/>
              <a:defRPr sz="2800"/>
            </a:lvl2pPr>
            <a:lvl3pPr marL="1143000" indent="-228600">
              <a:lnSpc>
                <a:spcPct val="100000"/>
              </a:lnSpc>
              <a:spcAft>
                <a:spcPts val="600"/>
              </a:spcAft>
              <a:buClr>
                <a:schemeClr val="accent1"/>
              </a:buClr>
              <a:buFont typeface="Wingdings" pitchFamily="2" charset="2"/>
              <a:buChar char="§"/>
              <a:defRPr sz="2800"/>
            </a:lvl3pPr>
            <a:lvl4pPr marL="1600200" indent="-228600">
              <a:lnSpc>
                <a:spcPct val="100000"/>
              </a:lnSpc>
              <a:spcAft>
                <a:spcPts val="600"/>
              </a:spcAft>
              <a:buClr>
                <a:schemeClr val="accent1"/>
              </a:buClr>
              <a:buFont typeface="Courier New" panose="02070309020205020404" pitchFamily="49" charset="0"/>
              <a:buChar char="o"/>
              <a:defRPr sz="2800"/>
            </a:lvl4pPr>
            <a:lvl5pPr>
              <a:lnSpc>
                <a:spcPct val="100000"/>
              </a:lnSpc>
              <a:spcAft>
                <a:spcPts val="600"/>
              </a:spcAft>
              <a:buClr>
                <a:schemeClr val="accent1"/>
              </a:buCl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4A65DE35-BAC3-3B6C-3019-B3E6773A39E4}"/>
              </a:ext>
            </a:extLst>
          </p:cNvPr>
          <p:cNvSpPr>
            <a:spLocks noGrp="1"/>
          </p:cNvSpPr>
          <p:nvPr>
            <p:ph type="pic" sz="quarter" idx="13"/>
          </p:nvPr>
        </p:nvSpPr>
        <p:spPr>
          <a:xfrm>
            <a:off x="6294438" y="1519156"/>
            <a:ext cx="5059362" cy="4202893"/>
          </a:xfrm>
        </p:spPr>
        <p:txBody>
          <a:bodyPr/>
          <a:lstStyle/>
          <a:p>
            <a:r>
              <a:rPr lang="en-US"/>
              <a:t>Click icon to add picture</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00697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5" name="Chart Placeholder 4">
            <a:extLst>
              <a:ext uri="{FF2B5EF4-FFF2-40B4-BE49-F238E27FC236}">
                <a16:creationId xmlns:a16="http://schemas.microsoft.com/office/drawing/2014/main" id="{79C9E923-D225-46D0-A5AA-C56126553E79}"/>
              </a:ext>
            </a:extLst>
          </p:cNvPr>
          <p:cNvSpPr>
            <a:spLocks noGrp="1"/>
          </p:cNvSpPr>
          <p:nvPr>
            <p:ph type="chart" sz="quarter" idx="13" hasCustomPrompt="1"/>
          </p:nvPr>
        </p:nvSpPr>
        <p:spPr>
          <a:xfrm>
            <a:off x="1790700" y="1511300"/>
            <a:ext cx="8562167" cy="4214813"/>
          </a:xfrm>
        </p:spPr>
        <p:txBody>
          <a:bodyPr/>
          <a:lstStyle>
            <a:lvl1pPr algn="ctr">
              <a:defRPr/>
            </a:lvl1pPr>
          </a:lstStyle>
          <a:p>
            <a:r>
              <a:rPr lang="en-US"/>
              <a:t>Click to add chart</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pic>
        <p:nvPicPr>
          <p:cNvPr id="4" name="Picture 3" descr="Logo&#10;&#10;AI-generated content may be incorrect.">
            <a:extLst>
              <a:ext uri="{FF2B5EF4-FFF2-40B4-BE49-F238E27FC236}">
                <a16:creationId xmlns:a16="http://schemas.microsoft.com/office/drawing/2014/main" id="{CCC266E9-C3E8-7C2A-A617-F0749B3BED47}"/>
              </a:ext>
            </a:extLst>
          </p:cNvPr>
          <p:cNvPicPr>
            <a:picLocks noChangeAspect="1"/>
          </p:cNvPicPr>
          <p:nvPr userDrawn="1"/>
        </p:nvPicPr>
        <p:blipFill>
          <a:blip r:embed="rId3"/>
          <a:stretch>
            <a:fillRect/>
          </a:stretch>
        </p:blipFill>
        <p:spPr>
          <a:xfrm>
            <a:off x="2462199" y="6197600"/>
            <a:ext cx="1349115" cy="685800"/>
          </a:xfrm>
          <a:prstGeom prst="rect">
            <a:avLst/>
          </a:prstGeom>
        </p:spPr>
      </p:pic>
    </p:spTree>
    <p:extLst>
      <p:ext uri="{BB962C8B-B14F-4D97-AF65-F5344CB8AC3E}">
        <p14:creationId xmlns:p14="http://schemas.microsoft.com/office/powerpoint/2010/main" val="139150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17" name="Content Placeholder 6">
            <a:extLst>
              <a:ext uri="{FF2B5EF4-FFF2-40B4-BE49-F238E27FC236}">
                <a16:creationId xmlns:a16="http://schemas.microsoft.com/office/drawing/2014/main" id="{30DC3A1E-C9AF-50F0-6BFC-F86C10D0BE8F}"/>
              </a:ext>
            </a:extLst>
          </p:cNvPr>
          <p:cNvSpPr>
            <a:spLocks noGrp="1"/>
          </p:cNvSpPr>
          <p:nvPr userDrawn="1"/>
        </p:nvSpPr>
        <p:spPr>
          <a:xfrm>
            <a:off x="838199" y="1526906"/>
            <a:ext cx="9695213" cy="420289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a:solidFill>
                  <a:schemeClr val="accent1"/>
                </a:solidFill>
                <a:latin typeface="Franklin Gothic Book" panose="020B0503020102020204" pitchFamily="34" charset="0"/>
              </a:rPr>
              <a:t>Font and font sizes:</a:t>
            </a:r>
          </a:p>
          <a:p>
            <a:r>
              <a:rPr lang="en-US" sz="2800">
                <a:latin typeface="Franklin Gothic Book" panose="020B0503020102020204" pitchFamily="34" charset="0"/>
              </a:rPr>
              <a:t>Cover and section headers are 60-point font.</a:t>
            </a:r>
          </a:p>
          <a:p>
            <a:r>
              <a:rPr lang="en-US" sz="2800">
                <a:latin typeface="Franklin Gothic Book" panose="020B0503020102020204" pitchFamily="34" charset="0"/>
              </a:rPr>
              <a:t>Slide headers are 44-point font.</a:t>
            </a:r>
          </a:p>
          <a:p>
            <a:r>
              <a:rPr lang="en-US" sz="2800">
                <a:latin typeface="Franklin Gothic Book" panose="020B0503020102020204" pitchFamily="34" charset="0"/>
              </a:rPr>
              <a:t>Body copy is a minimum of 28-point font.</a:t>
            </a:r>
          </a:p>
          <a:p>
            <a:pPr lvl="1"/>
            <a:r>
              <a:rPr lang="en-US" sz="2800">
                <a:latin typeface="Franklin Gothic Book" panose="020B0503020102020204" pitchFamily="34" charset="0"/>
              </a:rPr>
              <a:t>Bullets and sub-bullets can be decreased to 24-point font.</a:t>
            </a:r>
          </a:p>
          <a:p>
            <a:r>
              <a:rPr lang="en-US" sz="2800">
                <a:latin typeface="Franklin Gothic Book" panose="020B0503020102020204" pitchFamily="34" charset="0"/>
              </a:rPr>
              <a:t>Use the Franklin Gothic typeface. This ensures the presentation will be accessible regardless of where its accessed.</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409960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8507B7-17B6-8AAE-32E2-B22E3CB3EC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F8005B-3026-1BE2-7DE8-B0812BDCE2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274AC-0349-B363-E7CE-544D298362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55F5E24F-A6CF-5409-120B-AE779A853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62D0C17-4326-C3FC-E98E-4C41560D0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F3292A-440C-FC4D-A38E-E9E6D4317AF8}" type="slidenum">
              <a:rPr lang="en-US" smtClean="0"/>
              <a:t>‹#›</a:t>
            </a:fld>
            <a:endParaRPr lang="en-US"/>
          </a:p>
        </p:txBody>
      </p:sp>
    </p:spTree>
    <p:extLst>
      <p:ext uri="{BB962C8B-B14F-4D97-AF65-F5344CB8AC3E}">
        <p14:creationId xmlns:p14="http://schemas.microsoft.com/office/powerpoint/2010/main" val="2825513035"/>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96" r:id="rId3"/>
    <p:sldLayoutId id="2147483697" r:id="rId4"/>
    <p:sldLayoutId id="2147483674" r:id="rId5"/>
    <p:sldLayoutId id="2147483672" r:id="rId6"/>
    <p:sldLayoutId id="2147483667" r:id="rId7"/>
    <p:sldLayoutId id="2147483675" r:id="rId8"/>
    <p:sldLayoutId id="2147483668" r:id="rId9"/>
    <p:sldLayoutId id="2147483676" r:id="rId10"/>
    <p:sldLayoutId id="2147483666" r:id="rId11"/>
    <p:sldLayoutId id="2147483681" r:id="rId12"/>
    <p:sldLayoutId id="2147483682" r:id="rId13"/>
    <p:sldLayoutId id="2147483677" r:id="rId14"/>
    <p:sldLayoutId id="2147483670" r:id="rId15"/>
    <p:sldLayoutId id="2147483651" r:id="rId16"/>
    <p:sldLayoutId id="2147483698" r:id="rId17"/>
    <p:sldLayoutId id="2147483699" r:id="rId18"/>
    <p:sldLayoutId id="2147483700" r:id="rId19"/>
    <p:sldLayoutId id="2147483692" r:id="rId20"/>
    <p:sldLayoutId id="2147483694" r:id="rId21"/>
    <p:sldLayoutId id="2147483701" r:id="rId22"/>
    <p:sldLayoutId id="2147483702" r:id="rId23"/>
    <p:sldLayoutId id="2147483704" r:id="rId24"/>
    <p:sldLayoutId id="2147483705" r:id="rId25"/>
    <p:sldLayoutId id="2147483706" r:id="rId26"/>
    <p:sldLayoutId id="2147483707" r:id="rId27"/>
  </p:sldLayoutIdLst>
  <p:hf hdr="0" dt="0"/>
  <p:txStyles>
    <p:titleStyle>
      <a:lvl1pPr algn="l" defTabSz="914400" rtl="0" eaLnBrk="1" latinLnBrk="0" hangingPunct="1">
        <a:lnSpc>
          <a:spcPct val="90000"/>
        </a:lnSpc>
        <a:spcBef>
          <a:spcPct val="0"/>
        </a:spcBef>
        <a:buNone/>
        <a:defRPr sz="4400" kern="1200">
          <a:solidFill>
            <a:schemeClr val="tx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8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8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29.jpeg"/><Relationship Id="rId4" Type="http://schemas.openxmlformats.org/officeDocument/2006/relationships/hyperlink" Target="https://www.mahealthconnector.org/help-center-answers/applying-for-coverage/health-savings-accounts-hs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urldefense.com/v3/__https:/www.mahealthconnector.org/updates__;!!CPANwP4y!WejxThHZSd1cZj2nO8DpE8yOASFemeX_XrCDoNPqfPCfJcjWrM295XbB-cnM5qv4E14MTnBmdvB58lidlcA3AJ6XmUoNhXdNSJgtGw$" TargetMode="External"/><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3" Type="http://schemas.openxmlformats.org/officeDocument/2006/relationships/hyperlink" Target="https://www.mass.gov/info-details/masshealth-limited-health-safety-net" TargetMode="Externa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hyperlink" Target="https://urldefense.com/v3/__https:/wth7oacab.cc.rs6.net/tn.jsp?f=0019Yma0BRCP4t3ZA7A52-yNBBwVaC-s_3zAW-zB_KrMzPWl3p_VJAc-ASyHVvuOhseGJp3ywptOyTyXpUDqgS6FOJEPyPZ0qqBsxXADVZMVXLLRHA_sTKeQ9QDZ-LIDAwGJg1MgGvnIJfEmwXBL8Zzo1sANtCczJP8Bk6yex7fst7394KNbcFZMuXX8NusNrDCvcAoHLcN-whtGfymZqS4ldqAingO_0nbeZMU0TpsF0kBUN4e23kws4VO9X1U0mEvcCpIh3-l30q0ENbDGKHRoEOtXH9Jnzk_Oh9dOKodFBOEWU1SqK4ZwR40lIjNFav6vBgJFdQiy4UKd8fnJNUOoqbsgNmuryrgtKPrp6SsuMSr3NXjyZrWGQ==&amp;c=6p5FCBk98LII60GKTHnEWPPBG2SqNoh0Z8kx5sSyNXq-9f73ItH-Jw==&amp;ch=B9_84KWZEnyGdM3pK6_P1_NX1QdYCfHmLcAsgoNdIPnwlYTMQw47UQ==__;!!CPANwP4y!WzG4Vc0uYc18tLprm-_uaQHAIpw0TzUERYYeQO3f1TTcjeM-n_DbscJprjHofkRutGkBZVnW9UN3kUrjz5JjW2X754PTwC1z$" TargetMode="External"/><Relationship Id="rId4" Type="http://schemas.openxmlformats.org/officeDocument/2006/relationships/hyperlink" Target="https://www.mass.gov/info-details/masshealth-coverage-types-for-individuals-and-families-including-people-with-disabilities-0?_gl=1%2A1hj7n6f%2A_ga%2AMTUzOTI1NzIyMy4xNzI2MDYwMzUy%2A_ga_MCLPEGW7WM%2AczE3NjA0NzExNzkkbzEyNiRnMCR0MTc2MDQ3MTE3OSRqNjAkbDAkaDA.#masshealth-limited"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urldefense.com/v3/__https:/wth7oacab.cc.rs6.net/tn.jsp?f=0019Yma0BRCP4t3ZA7A52-yNBBwVaC-s_3zAW-zB_KrMzPWl3p_VJAc-ASyHVvuOhse5Yibpvxo82elnzl2Biq1R4Uw3kVSXhbn5ZAhpMmMskQgRFM7K4KLOP6V9VBML0LsD4yq5RlVzyW84tMC_cKqw5FvAqGknozw22CCvndyFVAWAMF_RxBTjBj44nzYvL56GIpVA3d3dHg=&amp;c=6p5FCBk98LII60GKTHnEWPPBG2SqNoh0Z8kx5sSyNXq-9f73ItH-Jw==&amp;ch=B9_84KWZEnyGdM3pK6_P1_NX1QdYCfHmLcAsgoNdIPnwlYTMQw47UQ==__;!!CPANwP4y!WzG4Vc0uYc18tLprm-_uaQHAIpw0TzUERYYeQO3f1TTcjeM-n_DbscJprjHofkRutGkBZVnW9UN3kUrjz5JjW2X751a3f1PR$" TargetMode="Externa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healthconnector.org/wp-content/uploads/NG-11-Termination-of-Coverage-for-Non-Payment.pdf" TargetMode="Externa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3" Type="http://schemas.openxmlformats.org/officeDocument/2006/relationships/hyperlink" Target="https://www.mahealthconnector.org/help-center-answers/getting-started-guide/updating-your-information/canceling-your-plan" TargetMode="Externa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hyperlink" Target="https://urldefense.com/v3/__https:/www.mahealthconnector.org/get-started/special-enrollment-period__;!!CPANwP4y!SyYaNC_deLpFdjwVldPBIlv9DWpxEjI-QZuSPA7Z-wSFii7OTI5M9c9DJ_u-_aYT2c-FjH2jlx7UaL8yVODBuwtI-iagg9xUf86ecmw$" TargetMode="Externa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2.xml.rels><?xml version="1.0" encoding="UTF-8" standalone="yes"?>
<Relationships xmlns="http://schemas.openxmlformats.org/package/2006/relationships"><Relationship Id="rId3" Type="http://schemas.openxmlformats.org/officeDocument/2006/relationships/hyperlink" Target="https://www.mahealthconnector.org/wp-content/uploads/NG-05-Mid-Year-Life-Events.pdf" TargetMode="Externa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2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28.xml.rels><?xml version="1.0" encoding="UTF-8" standalone="yes"?>
<Relationships xmlns="http://schemas.openxmlformats.org/package/2006/relationships"><Relationship Id="rId3" Type="http://schemas.openxmlformats.org/officeDocument/2006/relationships/hyperlink" Target="https://www.mahealthconnector.org/taxes/taxes-and-gaps-in-health-coverage" TargetMode="Externa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hyperlink" Target="https://www.mahealthconnector.org/"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2.xml.rels><?xml version="1.0" encoding="UTF-8" standalone="yes"?>
<Relationships xmlns="http://schemas.openxmlformats.org/package/2006/relationships"><Relationship Id="rId3" Type="http://schemas.openxmlformats.org/officeDocument/2006/relationships/hyperlink" Target="https://www.aarp.org/money/taxes/aarp_taxaide/" TargetMode="Externa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34.png"/><Relationship Id="rId4" Type="http://schemas.openxmlformats.org/officeDocument/2006/relationships/hyperlink" Target="https://www.mahealthconnector.org/taxes" TargetMode="Externa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8.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40.xml"/><Relationship Id="rId6" Type="http://schemas.openxmlformats.org/officeDocument/2006/relationships/hyperlink" Target="https://www.mahealthconnector.org/updates" TargetMode="External"/><Relationship Id="rId5" Type="http://schemas.openxmlformats.org/officeDocument/2006/relationships/hyperlink" Target="https://www.mahealthconnector.org/help-center/resource-download-center" TargetMode="External"/><Relationship Id="rId4" Type="http://schemas.openxmlformats.org/officeDocument/2006/relationships/hyperlink" Target="https://www.mahealthconnector.org/connectorcare-enrollee-contributio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mahealthconnector.org/help-center/resource-download-center" TargetMode="External"/><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38.xml.rels><?xml version="1.0" encoding="UTF-8" standalone="yes"?>
<Relationships xmlns="http://schemas.openxmlformats.org/package/2006/relationships"><Relationship Id="rId3" Type="http://schemas.openxmlformats.org/officeDocument/2006/relationships/hyperlink" Target="https://www.mahealthconnector.org/connectorcare-enrollee-contribution" TargetMode="External"/><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4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4.xml"/><Relationship Id="rId7" Type="http://schemas.openxmlformats.org/officeDocument/2006/relationships/image" Target="../media/image24.sv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5.xml"/><Relationship Id="rId7" Type="http://schemas.openxmlformats.org/officeDocument/2006/relationships/image" Target="../media/image28.sv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27.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6.sv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E9F04-9731-D5A8-BE38-8CCAC5B57217}"/>
              </a:ext>
            </a:extLst>
          </p:cNvPr>
          <p:cNvSpPr>
            <a:spLocks noGrp="1"/>
          </p:cNvSpPr>
          <p:nvPr>
            <p:ph type="ctrTitle"/>
          </p:nvPr>
        </p:nvSpPr>
        <p:spPr/>
        <p:txBody>
          <a:bodyPr/>
          <a:lstStyle/>
          <a:p>
            <a:r>
              <a:rPr lang="en-US" dirty="0"/>
              <a:t>MA Health Care Learning Series </a:t>
            </a:r>
          </a:p>
        </p:txBody>
      </p:sp>
      <p:sp>
        <p:nvSpPr>
          <p:cNvPr id="3" name="Subtitle 2">
            <a:extLst>
              <a:ext uri="{FF2B5EF4-FFF2-40B4-BE49-F238E27FC236}">
                <a16:creationId xmlns:a16="http://schemas.microsoft.com/office/drawing/2014/main" id="{F6668C10-034E-F345-0A20-B38DDD8E6086}"/>
              </a:ext>
            </a:extLst>
          </p:cNvPr>
          <p:cNvSpPr>
            <a:spLocks noGrp="1"/>
          </p:cNvSpPr>
          <p:nvPr>
            <p:ph type="subTitle" idx="1"/>
          </p:nvPr>
        </p:nvSpPr>
        <p:spPr/>
        <p:txBody>
          <a:bodyPr/>
          <a:lstStyle/>
          <a:p>
            <a:r>
              <a:rPr lang="en-US" dirty="0"/>
              <a:t>Massachusetts Health Care Training Forum</a:t>
            </a:r>
          </a:p>
        </p:txBody>
      </p:sp>
      <p:sp>
        <p:nvSpPr>
          <p:cNvPr id="7" name="Text Placeholder 6">
            <a:extLst>
              <a:ext uri="{FF2B5EF4-FFF2-40B4-BE49-F238E27FC236}">
                <a16:creationId xmlns:a16="http://schemas.microsoft.com/office/drawing/2014/main" id="{7E58F13B-0B0F-EEDD-F7E4-7B16AA9E5808}"/>
              </a:ext>
            </a:extLst>
          </p:cNvPr>
          <p:cNvSpPr>
            <a:spLocks noGrp="1"/>
          </p:cNvSpPr>
          <p:nvPr>
            <p:ph type="body" sz="quarter" idx="11"/>
          </p:nvPr>
        </p:nvSpPr>
        <p:spPr>
          <a:xfrm>
            <a:off x="860425" y="4085695"/>
            <a:ext cx="5810250" cy="369708"/>
          </a:xfrm>
        </p:spPr>
        <p:txBody>
          <a:bodyPr vert="horz" lIns="91440" tIns="45720" rIns="91440" bIns="45720" rtlCol="0" anchor="t">
            <a:normAutofit/>
          </a:bodyPr>
          <a:lstStyle/>
          <a:p>
            <a:r>
              <a:rPr lang="en-US" dirty="0">
                <a:latin typeface="Franklin Gothic Book"/>
              </a:rPr>
              <a:t>Health Connector and MassHealth Updates</a:t>
            </a:r>
          </a:p>
        </p:txBody>
      </p:sp>
      <p:sp>
        <p:nvSpPr>
          <p:cNvPr id="8" name="Text Placeholder 7">
            <a:extLst>
              <a:ext uri="{FF2B5EF4-FFF2-40B4-BE49-F238E27FC236}">
                <a16:creationId xmlns:a16="http://schemas.microsoft.com/office/drawing/2014/main" id="{22146198-A868-C361-635F-C0691129D708}"/>
              </a:ext>
            </a:extLst>
          </p:cNvPr>
          <p:cNvSpPr>
            <a:spLocks noGrp="1"/>
          </p:cNvSpPr>
          <p:nvPr>
            <p:ph type="body" sz="quarter" idx="12"/>
          </p:nvPr>
        </p:nvSpPr>
        <p:spPr>
          <a:xfrm>
            <a:off x="860425" y="4508772"/>
            <a:ext cx="5810250" cy="369708"/>
          </a:xfrm>
        </p:spPr>
        <p:txBody>
          <a:bodyPr vert="horz" lIns="91440" tIns="45720" rIns="91440" bIns="45720" rtlCol="0" anchor="t">
            <a:normAutofit/>
          </a:bodyPr>
          <a:lstStyle/>
          <a:p>
            <a:r>
              <a:rPr lang="en-US" dirty="0">
                <a:latin typeface="Franklin Gothic Book"/>
              </a:rPr>
              <a:t>Winter 2026</a:t>
            </a:r>
          </a:p>
        </p:txBody>
      </p:sp>
      <p:pic>
        <p:nvPicPr>
          <p:cNvPr id="4" name="Picture Placeholder 3">
            <a:extLst>
              <a:ext uri="{FF2B5EF4-FFF2-40B4-BE49-F238E27FC236}">
                <a16:creationId xmlns:a16="http://schemas.microsoft.com/office/drawing/2014/main" id="{3B99A568-B16E-C347-A9AF-7DBD73B442F7}"/>
              </a:ext>
              <a:ext uri="{C183D7F6-B498-43B3-948B-1728B52AA6E4}">
                <adec:decorative xmlns:adec="http://schemas.microsoft.com/office/drawing/2017/decorative" val="1"/>
              </a:ext>
            </a:extLst>
          </p:cNvPr>
          <p:cNvPicPr>
            <a:picLocks noGrp="1" noChangeAspect="1"/>
          </p:cNvPicPr>
          <p:nvPr>
            <p:ph type="pic" sz="quarter" idx="10"/>
          </p:nvPr>
        </p:nvPicPr>
        <p:blipFill>
          <a:blip r:embed="rId4"/>
          <a:srcRect l="30134" r="30134"/>
          <a:stretch/>
        </p:blipFill>
        <p:spPr>
          <a:xfrm>
            <a:off x="8010977" y="-164558"/>
            <a:ext cx="4181023" cy="7022558"/>
          </a:xfrm>
        </p:spPr>
      </p:pic>
      <p:pic>
        <p:nvPicPr>
          <p:cNvPr id="11" name="Picture 10" descr="Massachusetts Health Connector logo.">
            <a:extLst>
              <a:ext uri="{FF2B5EF4-FFF2-40B4-BE49-F238E27FC236}">
                <a16:creationId xmlns:a16="http://schemas.microsoft.com/office/drawing/2014/main" id="{20826866-40F4-2DF5-0F11-A7C6877CCF71}"/>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60809" y="5558262"/>
            <a:ext cx="2632598" cy="670516"/>
          </a:xfrm>
          <a:prstGeom prst="rect">
            <a:avLst/>
          </a:prstGeom>
        </p:spPr>
      </p:pic>
      <p:pic>
        <p:nvPicPr>
          <p:cNvPr id="6" name="Picture 5" descr="MassHealth logo. ">
            <a:extLst>
              <a:ext uri="{FF2B5EF4-FFF2-40B4-BE49-F238E27FC236}">
                <a16:creationId xmlns:a16="http://schemas.microsoft.com/office/drawing/2014/main" id="{4BF937A9-485E-41E1-D0AD-313FFE5362F0}"/>
              </a:ext>
            </a:extLst>
          </p:cNvPr>
          <p:cNvPicPr>
            <a:picLocks noChangeAspect="1"/>
          </p:cNvPicPr>
          <p:nvPr/>
        </p:nvPicPr>
        <p:blipFill>
          <a:blip r:embed="rId6"/>
          <a:stretch>
            <a:fillRect/>
          </a:stretch>
        </p:blipFill>
        <p:spPr>
          <a:xfrm>
            <a:off x="4066185" y="5398078"/>
            <a:ext cx="2605041" cy="1404581"/>
          </a:xfrm>
          <a:prstGeom prst="rect">
            <a:avLst/>
          </a:prstGeom>
        </p:spPr>
      </p:pic>
    </p:spTree>
    <p:custDataLst>
      <p:tags r:id="rId1"/>
    </p:custDataLst>
    <p:extLst>
      <p:ext uri="{BB962C8B-B14F-4D97-AF65-F5344CB8AC3E}">
        <p14:creationId xmlns:p14="http://schemas.microsoft.com/office/powerpoint/2010/main" val="1917880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F4BE6-26DB-B83E-92A2-81CFC2B0756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961381B-811F-A0A8-25B6-0EA9CCA5E01F}"/>
              </a:ext>
            </a:extLst>
          </p:cNvPr>
          <p:cNvSpPr>
            <a:spLocks noGrp="1"/>
          </p:cNvSpPr>
          <p:nvPr>
            <p:ph type="title"/>
          </p:nvPr>
        </p:nvSpPr>
        <p:spPr/>
        <p:txBody>
          <a:bodyPr/>
          <a:lstStyle/>
          <a:p>
            <a:r>
              <a:rPr lang="en-US" dirty="0"/>
              <a:t>Federal Policy Changes</a:t>
            </a:r>
          </a:p>
        </p:txBody>
      </p:sp>
      <p:sp>
        <p:nvSpPr>
          <p:cNvPr id="5" name="Slide Number Placeholder 4">
            <a:extLst>
              <a:ext uri="{FF2B5EF4-FFF2-40B4-BE49-F238E27FC236}">
                <a16:creationId xmlns:a16="http://schemas.microsoft.com/office/drawing/2014/main" id="{70C14E56-5E90-FE34-9ABF-26194C06D578}"/>
              </a:ext>
              <a:ext uri="{C183D7F6-B498-43B3-948B-1728B52AA6E4}">
                <adec:decorative xmlns:adec="http://schemas.microsoft.com/office/drawing/2017/decorative" val="1"/>
              </a:ext>
            </a:extLst>
          </p:cNvPr>
          <p:cNvSpPr>
            <a:spLocks noGrp="1"/>
          </p:cNvSpPr>
          <p:nvPr>
            <p:ph type="sldNum" sz="quarter" idx="4294967295"/>
          </p:nvPr>
        </p:nvSpPr>
        <p:spPr>
          <a:xfrm>
            <a:off x="9448800" y="6356350"/>
            <a:ext cx="2743200" cy="365125"/>
          </a:xfrm>
        </p:spPr>
        <p:txBody>
          <a:bodyPr/>
          <a:lstStyle/>
          <a:p>
            <a:fld id="{D0F3292A-440C-FC4D-A38E-E9E6D4317AF8}" type="slidenum">
              <a:rPr lang="en-US" smtClean="0">
                <a:solidFill>
                  <a:srgbClr val="006493"/>
                </a:solidFill>
              </a:rPr>
              <a:pPr/>
              <a:t>10</a:t>
            </a:fld>
            <a:endParaRPr lang="en-US">
              <a:solidFill>
                <a:srgbClr val="006493"/>
              </a:solidFill>
            </a:endParaRPr>
          </a:p>
        </p:txBody>
      </p:sp>
    </p:spTree>
    <p:custDataLst>
      <p:tags r:id="rId1"/>
    </p:custDataLst>
    <p:extLst>
      <p:ext uri="{BB962C8B-B14F-4D97-AF65-F5344CB8AC3E}">
        <p14:creationId xmlns:p14="http://schemas.microsoft.com/office/powerpoint/2010/main" val="393077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02B48-657B-834D-149A-E290518DCC16}"/>
              </a:ext>
            </a:extLst>
          </p:cNvPr>
          <p:cNvSpPr>
            <a:spLocks noGrp="1"/>
          </p:cNvSpPr>
          <p:nvPr>
            <p:ph type="title"/>
          </p:nvPr>
        </p:nvSpPr>
        <p:spPr>
          <a:xfrm>
            <a:off x="4975273" y="320040"/>
            <a:ext cx="6649615" cy="705173"/>
          </a:xfrm>
        </p:spPr>
        <p:txBody>
          <a:bodyPr>
            <a:noAutofit/>
          </a:bodyPr>
          <a:lstStyle/>
          <a:p>
            <a:r>
              <a:rPr lang="en-US" b="1" dirty="0">
                <a:latin typeface="Franklin Gothic Demi" panose="020B0703020102020204" pitchFamily="34" charset="0"/>
              </a:rPr>
              <a:t>Health Savings Account (HSA)</a:t>
            </a:r>
          </a:p>
        </p:txBody>
      </p:sp>
      <p:sp>
        <p:nvSpPr>
          <p:cNvPr id="3" name="Content Placeholder 2">
            <a:extLst>
              <a:ext uri="{FF2B5EF4-FFF2-40B4-BE49-F238E27FC236}">
                <a16:creationId xmlns:a16="http://schemas.microsoft.com/office/drawing/2014/main" id="{0F9C0128-E7F6-99B7-BE3E-2FE5D79BB8D6}"/>
              </a:ext>
            </a:extLst>
          </p:cNvPr>
          <p:cNvSpPr>
            <a:spLocks noGrp="1"/>
          </p:cNvSpPr>
          <p:nvPr>
            <p:ph idx="1"/>
          </p:nvPr>
        </p:nvSpPr>
        <p:spPr>
          <a:xfrm>
            <a:off x="5094366" y="1613721"/>
            <a:ext cx="6733199" cy="4496538"/>
          </a:xfrm>
        </p:spPr>
        <p:txBody>
          <a:bodyPr vert="horz" lIns="91440" tIns="45720" rIns="91440" bIns="45720" rtlCol="0" anchor="t">
            <a:noAutofit/>
          </a:bodyPr>
          <a:lstStyle/>
          <a:p>
            <a:r>
              <a:rPr lang="en-US" sz="2400" b="1" dirty="0">
                <a:solidFill>
                  <a:srgbClr val="006493"/>
                </a:solidFill>
              </a:rPr>
              <a:t>For the first time in 2026, Health Savings Accounts (HSAs) can be used with all individual plans on the Health Connector’s Bronze tier and Catastrophic plans.</a:t>
            </a:r>
          </a:p>
          <a:p>
            <a:pPr marL="0" lvl="1">
              <a:lnSpc>
                <a:spcPct val="90000"/>
              </a:lnSpc>
              <a:spcBef>
                <a:spcPts val="600"/>
              </a:spcBef>
              <a:spcAft>
                <a:spcPts val="300"/>
              </a:spcAft>
            </a:pPr>
            <a:r>
              <a:rPr lang="en-US" sz="2400" dirty="0">
                <a:latin typeface="Franklin Gothic Book"/>
              </a:rPr>
              <a:t>HSAs let people set money aside to help pay out-of-pocket health care costs through an account that lets them save money at tax time. Most larger banks and personal finance companies offer quick and easy HSA options with information about how to deduct HSA contributions at tax time.</a:t>
            </a:r>
          </a:p>
          <a:p>
            <a:r>
              <a:rPr lang="en-US" sz="2000" dirty="0">
                <a:latin typeface="Franklin Gothic Book"/>
                <a:hlinkClick r:id="rId4"/>
              </a:rPr>
              <a:t>Health Savings Accounts (HSAs) - Massachusetts Health Connector</a:t>
            </a:r>
            <a:endParaRPr lang="en-US" sz="2000" dirty="0">
              <a:latin typeface="Franklin Gothic Book"/>
            </a:endParaRPr>
          </a:p>
        </p:txBody>
      </p:sp>
      <p:pic>
        <p:nvPicPr>
          <p:cNvPr id="6" name="Picture Placeholder 5">
            <a:extLst>
              <a:ext uri="{FF2B5EF4-FFF2-40B4-BE49-F238E27FC236}">
                <a16:creationId xmlns:a16="http://schemas.microsoft.com/office/drawing/2014/main" id="{A4CE95A0-884E-1710-BD96-D68ABDE66CE7}"/>
              </a:ext>
              <a:ext uri="{C183D7F6-B498-43B3-948B-1728B52AA6E4}">
                <adec:decorative xmlns:adec="http://schemas.microsoft.com/office/drawing/2017/decorative" val="1"/>
              </a:ext>
            </a:extLst>
          </p:cNvPr>
          <p:cNvPicPr>
            <a:picLocks noGrp="1" noChangeAspect="1"/>
          </p:cNvPicPr>
          <p:nvPr>
            <p:ph type="pic" sz="quarter" idx="13"/>
          </p:nvPr>
        </p:nvPicPr>
        <p:blipFill>
          <a:blip r:embed="rId5"/>
          <a:srcRect l="25705" r="21007"/>
          <a:stretch>
            <a:fillRect/>
          </a:stretch>
        </p:blipFill>
        <p:spPr>
          <a:xfrm>
            <a:off x="1" y="0"/>
            <a:ext cx="4827414" cy="6181062"/>
          </a:xfrm>
          <a:prstGeom prst="rect">
            <a:avLst/>
          </a:prstGeom>
        </p:spPr>
      </p:pic>
      <p:sp>
        <p:nvSpPr>
          <p:cNvPr id="4" name="Slide Number Placeholder 1">
            <a:extLst>
              <a:ext uri="{FF2B5EF4-FFF2-40B4-BE49-F238E27FC236}">
                <a16:creationId xmlns:a16="http://schemas.microsoft.com/office/drawing/2014/main" id="{94ED23DA-35F6-9E56-B32E-756E188B7F2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2074857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BD06-1972-43F9-2B2D-7DE26A6C7799}"/>
              </a:ext>
            </a:extLst>
          </p:cNvPr>
          <p:cNvSpPr>
            <a:spLocks noGrp="1"/>
          </p:cNvSpPr>
          <p:nvPr>
            <p:ph type="title"/>
          </p:nvPr>
        </p:nvSpPr>
        <p:spPr>
          <a:xfrm>
            <a:off x="731520" y="320040"/>
            <a:ext cx="10515600" cy="705173"/>
          </a:xfrm>
        </p:spPr>
        <p:txBody>
          <a:bodyPr>
            <a:noAutofit/>
          </a:bodyPr>
          <a:lstStyle/>
          <a:p>
            <a:r>
              <a:rPr lang="en-US" b="1" dirty="0">
                <a:latin typeface="Franklin Gothic Demi" panose="020B0703020102020204" pitchFamily="34" charset="0"/>
              </a:rPr>
              <a:t>January 1, 2026, </a:t>
            </a:r>
            <a:r>
              <a:rPr lang="en-US" b="1" dirty="0" err="1">
                <a:latin typeface="Franklin Gothic Demi" panose="020B0703020102020204" pitchFamily="34" charset="0"/>
              </a:rPr>
              <a:t>ConnectorCare</a:t>
            </a:r>
            <a:r>
              <a:rPr lang="en-US" b="1" dirty="0">
                <a:latin typeface="Franklin Gothic Demi" panose="020B0703020102020204" pitchFamily="34" charset="0"/>
              </a:rPr>
              <a:t> Changes </a:t>
            </a:r>
            <a:br>
              <a:rPr lang="en-US" b="1" dirty="0">
                <a:latin typeface="Franklin Gothic Demi" panose="020B0703020102020204" pitchFamily="34" charset="0"/>
              </a:rPr>
            </a:br>
            <a:endParaRPr lang="en-US" dirty="0">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183335EC-B556-C08B-4CCD-F4176FD70EA8}"/>
              </a:ext>
            </a:extLst>
          </p:cNvPr>
          <p:cNvSpPr>
            <a:spLocks noGrp="1"/>
          </p:cNvSpPr>
          <p:nvPr>
            <p:ph idx="1"/>
          </p:nvPr>
        </p:nvSpPr>
        <p:spPr>
          <a:xfrm>
            <a:off x="838200" y="967567"/>
            <a:ext cx="11190514" cy="5829108"/>
          </a:xfrm>
        </p:spPr>
        <p:txBody>
          <a:bodyPr vert="horz" lIns="91440" tIns="45720" rIns="91440" bIns="45720" rtlCol="0" anchor="t">
            <a:noAutofit/>
          </a:bodyPr>
          <a:lstStyle/>
          <a:p>
            <a:pPr marL="0" indent="0">
              <a:buNone/>
            </a:pPr>
            <a:r>
              <a:rPr lang="en-US" b="1" dirty="0">
                <a:solidFill>
                  <a:srgbClr val="006493"/>
                </a:solidFill>
                <a:latin typeface="Franklin Gothic Book"/>
              </a:rPr>
              <a:t>Due to federal policy changes, there are two major impacts to the </a:t>
            </a:r>
            <a:r>
              <a:rPr lang="en-US" b="1" dirty="0" err="1">
                <a:solidFill>
                  <a:srgbClr val="006493"/>
                </a:solidFill>
                <a:latin typeface="Franklin Gothic Book"/>
              </a:rPr>
              <a:t>ConnectorCare</a:t>
            </a:r>
            <a:r>
              <a:rPr lang="en-US" b="1" dirty="0">
                <a:solidFill>
                  <a:srgbClr val="006493"/>
                </a:solidFill>
                <a:latin typeface="Franklin Gothic Book"/>
              </a:rPr>
              <a:t> program for Plan Year 2026. </a:t>
            </a:r>
            <a:r>
              <a:rPr lang="en-US" b="1" dirty="0" err="1">
                <a:solidFill>
                  <a:srgbClr val="006493"/>
                </a:solidFill>
                <a:latin typeface="Franklin Gothic Book"/>
              </a:rPr>
              <a:t>ConnectorCare</a:t>
            </a:r>
            <a:r>
              <a:rPr lang="en-US" b="1" dirty="0">
                <a:solidFill>
                  <a:srgbClr val="006493"/>
                </a:solidFill>
                <a:latin typeface="Franklin Gothic Book"/>
              </a:rPr>
              <a:t> Plan Type 1 and Plan Type 3D have been eliminated. </a:t>
            </a:r>
          </a:p>
          <a:p>
            <a:r>
              <a:rPr lang="en-US" sz="2400" dirty="0" err="1">
                <a:latin typeface="Franklin Gothic Book"/>
              </a:rPr>
              <a:t>ConnectorCare</a:t>
            </a:r>
            <a:r>
              <a:rPr lang="en-US" sz="2400" dirty="0">
                <a:latin typeface="Franklin Gothic Book"/>
              </a:rPr>
              <a:t> eligibility includes a requirement that individuals are also eligible for APTC. Since APTCs are only available for individuals earning 100 to 400 percent of the federal poverty level: </a:t>
            </a:r>
          </a:p>
          <a:p>
            <a:pPr lvl="1"/>
            <a:r>
              <a:rPr lang="en-US" sz="2400" dirty="0">
                <a:latin typeface="Franklin Gothic Book"/>
              </a:rPr>
              <a:t> Individuals and families with incomes under 100 percent of the federal poverty level (FPL) are no longer eligible for advance premium tax credits (APTCs) – PT1</a:t>
            </a:r>
          </a:p>
          <a:p>
            <a:pPr lvl="1"/>
            <a:r>
              <a:rPr lang="en-US" sz="2400" dirty="0">
                <a:latin typeface="Franklin Gothic Book"/>
              </a:rPr>
              <a:t> As federal enhanced APTCs expired at the end of 2025, those with income above 400 percent (FPL) are not eligible for APTCs or </a:t>
            </a:r>
            <a:r>
              <a:rPr lang="en-US" sz="2400" dirty="0" err="1">
                <a:latin typeface="Franklin Gothic Book"/>
              </a:rPr>
              <a:t>ConnectorCare</a:t>
            </a:r>
            <a:endParaRPr lang="en-US" sz="2400" dirty="0">
              <a:latin typeface="Franklin Gothic Book"/>
            </a:endParaRPr>
          </a:p>
          <a:p>
            <a:pPr marL="0" indent="0">
              <a:buNone/>
            </a:pPr>
            <a:r>
              <a:rPr lang="en-US" sz="2000" i="1" dirty="0">
                <a:latin typeface="Franklin Gothic Book"/>
              </a:rPr>
              <a:t>Stay up to date on federal policy changes by visiting our dedicated webpage: </a:t>
            </a:r>
            <a:r>
              <a:rPr lang="en-US" sz="2000" b="1" i="1" u="sng" dirty="0">
                <a:latin typeface="Franklin Gothic Book"/>
                <a:hlinkClick r:id="rId3"/>
              </a:rPr>
              <a:t>Updates – Massachusetts Health Connector</a:t>
            </a:r>
            <a:r>
              <a:rPr lang="en-US" sz="2000" i="1" dirty="0">
                <a:latin typeface="Franklin Gothic Book"/>
              </a:rPr>
              <a:t>.</a:t>
            </a:r>
          </a:p>
        </p:txBody>
      </p:sp>
      <p:sp>
        <p:nvSpPr>
          <p:cNvPr id="4" name="Slide Number Placeholder 3">
            <a:extLst>
              <a:ext uri="{FF2B5EF4-FFF2-40B4-BE49-F238E27FC236}">
                <a16:creationId xmlns:a16="http://schemas.microsoft.com/office/drawing/2014/main" id="{F82036A3-F0EB-73B2-3D1F-8D060FDA929E}"/>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12</a:t>
            </a:fld>
            <a:endParaRPr lang="en-US"/>
          </a:p>
        </p:txBody>
      </p:sp>
    </p:spTree>
    <p:custDataLst>
      <p:tags r:id="rId1"/>
    </p:custDataLst>
    <p:extLst>
      <p:ext uri="{BB962C8B-B14F-4D97-AF65-F5344CB8AC3E}">
        <p14:creationId xmlns:p14="http://schemas.microsoft.com/office/powerpoint/2010/main" val="2878709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F4330-D9E2-7FAF-7571-6E1AEEA10E00}"/>
              </a:ext>
            </a:extLst>
          </p:cNvPr>
          <p:cNvSpPr>
            <a:spLocks noGrp="1"/>
          </p:cNvSpPr>
          <p:nvPr>
            <p:ph type="title"/>
          </p:nvPr>
        </p:nvSpPr>
        <p:spPr>
          <a:xfrm>
            <a:off x="731520" y="320040"/>
            <a:ext cx="10515600" cy="705173"/>
          </a:xfrm>
        </p:spPr>
        <p:txBody>
          <a:bodyPr>
            <a:normAutofit/>
          </a:bodyPr>
          <a:lstStyle/>
          <a:p>
            <a:r>
              <a:rPr lang="en-US" b="1" dirty="0" err="1">
                <a:latin typeface="Franklin Gothic Demi" panose="020B0603020102020204" pitchFamily="34" charset="0"/>
              </a:rPr>
              <a:t>ConnectorCare</a:t>
            </a:r>
            <a:r>
              <a:rPr lang="en-US" b="1" dirty="0">
                <a:latin typeface="Franklin Gothic Demi" panose="020B0603020102020204" pitchFamily="34" charset="0"/>
              </a:rPr>
              <a:t> Considerations</a:t>
            </a:r>
          </a:p>
        </p:txBody>
      </p:sp>
      <p:sp>
        <p:nvSpPr>
          <p:cNvPr id="7" name="Content Placeholder 6">
            <a:extLst>
              <a:ext uri="{FF2B5EF4-FFF2-40B4-BE49-F238E27FC236}">
                <a16:creationId xmlns:a16="http://schemas.microsoft.com/office/drawing/2014/main" id="{30DC3A1E-C9AF-50F0-6BFC-F86C10D0BE8F}"/>
              </a:ext>
            </a:extLst>
          </p:cNvPr>
          <p:cNvSpPr>
            <a:spLocks noGrp="1"/>
          </p:cNvSpPr>
          <p:nvPr>
            <p:ph idx="1"/>
          </p:nvPr>
        </p:nvSpPr>
        <p:spPr>
          <a:xfrm>
            <a:off x="838199" y="1309607"/>
            <a:ext cx="9943215" cy="4417017"/>
          </a:xfrm>
        </p:spPr>
        <p:txBody>
          <a:bodyPr vert="horz" lIns="91440" tIns="45720" rIns="91440" bIns="45720" rtlCol="0" anchor="t">
            <a:noAutofit/>
          </a:bodyPr>
          <a:lstStyle/>
          <a:p>
            <a:pPr marL="0" indent="0">
              <a:buNone/>
            </a:pPr>
            <a:r>
              <a:rPr lang="en-US" b="1" dirty="0">
                <a:solidFill>
                  <a:srgbClr val="006493"/>
                </a:solidFill>
                <a:latin typeface="Franklin Gothic Book"/>
              </a:rPr>
              <a:t>With the expiration of enhanced premium tax credit (</a:t>
            </a:r>
            <a:r>
              <a:rPr lang="en-US" b="1" dirty="0" err="1">
                <a:solidFill>
                  <a:srgbClr val="006493"/>
                </a:solidFill>
                <a:latin typeface="Franklin Gothic Book"/>
              </a:rPr>
              <a:t>ePTC</a:t>
            </a:r>
            <a:r>
              <a:rPr lang="en-US" b="1" dirty="0">
                <a:solidFill>
                  <a:srgbClr val="006493"/>
                </a:solidFill>
                <a:latin typeface="Franklin Gothic Book"/>
              </a:rPr>
              <a:t>) subsidies for individuals above 400 percent of the FPL, eligibility for the </a:t>
            </a:r>
            <a:r>
              <a:rPr lang="en-US" b="1" dirty="0" err="1">
                <a:solidFill>
                  <a:srgbClr val="006493"/>
                </a:solidFill>
                <a:latin typeface="Franklin Gothic Book"/>
              </a:rPr>
              <a:t>ConnectorCare</a:t>
            </a:r>
            <a:r>
              <a:rPr lang="en-US" b="1" dirty="0">
                <a:solidFill>
                  <a:srgbClr val="006493"/>
                </a:solidFill>
                <a:latin typeface="Franklin Gothic Book"/>
              </a:rPr>
              <a:t> program has changed for 2026. </a:t>
            </a:r>
          </a:p>
          <a:p>
            <a:r>
              <a:rPr lang="en-US" sz="2400" dirty="0">
                <a:latin typeface="Franklin Gothic Book"/>
              </a:rPr>
              <a:t>Individuals with incomes between 300 percent and 400 percent will continue to be eligible for the “</a:t>
            </a:r>
            <a:r>
              <a:rPr lang="en-US" sz="2400" dirty="0" err="1">
                <a:latin typeface="Franklin Gothic Book"/>
              </a:rPr>
              <a:t>ConnectorCare</a:t>
            </a:r>
            <a:r>
              <a:rPr lang="en-US" sz="2400" dirty="0">
                <a:latin typeface="Franklin Gothic Book"/>
              </a:rPr>
              <a:t> expansion pilot” program</a:t>
            </a:r>
          </a:p>
          <a:p>
            <a:r>
              <a:rPr lang="en-US" sz="2400" dirty="0">
                <a:latin typeface="Franklin Gothic Book"/>
              </a:rPr>
              <a:t>Otherwise, individuals with incomes above 400 percent of the FPL may shop for unsubsidized plans through the Health Connector</a:t>
            </a:r>
          </a:p>
        </p:txBody>
      </p:sp>
      <p:sp>
        <p:nvSpPr>
          <p:cNvPr id="2" name="Slide Number Placeholder 1">
            <a:extLst>
              <a:ext uri="{FF2B5EF4-FFF2-40B4-BE49-F238E27FC236}">
                <a16:creationId xmlns:a16="http://schemas.microsoft.com/office/drawing/2014/main" id="{645FCB16-6A72-A895-1BB7-7D4294606AA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4254340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51CB3-155A-2770-6E50-1B30C8797836}"/>
              </a:ext>
            </a:extLst>
          </p:cNvPr>
          <p:cNvSpPr>
            <a:spLocks noGrp="1"/>
          </p:cNvSpPr>
          <p:nvPr>
            <p:ph type="title"/>
          </p:nvPr>
        </p:nvSpPr>
        <p:spPr>
          <a:xfrm>
            <a:off x="731520" y="320040"/>
            <a:ext cx="10515600" cy="1284001"/>
          </a:xfrm>
        </p:spPr>
        <p:txBody>
          <a:bodyPr>
            <a:noAutofit/>
          </a:bodyPr>
          <a:lstStyle/>
          <a:p>
            <a:r>
              <a:rPr lang="en-US" dirty="0"/>
              <a:t>Ending </a:t>
            </a:r>
            <a:r>
              <a:rPr lang="en-US" dirty="0" err="1"/>
              <a:t>ConnectorCare</a:t>
            </a:r>
            <a:r>
              <a:rPr lang="en-US" dirty="0"/>
              <a:t> Plan Type 1 and How to Help Members Access Services</a:t>
            </a:r>
            <a:br>
              <a:rPr lang="en-US" dirty="0"/>
            </a:br>
            <a:endParaRPr lang="en-US" dirty="0"/>
          </a:p>
        </p:txBody>
      </p:sp>
      <p:sp>
        <p:nvSpPr>
          <p:cNvPr id="4" name="Content Placeholder 3">
            <a:extLst>
              <a:ext uri="{FF2B5EF4-FFF2-40B4-BE49-F238E27FC236}">
                <a16:creationId xmlns:a16="http://schemas.microsoft.com/office/drawing/2014/main" id="{1128301F-CE87-7755-63B7-23CD092071DD}"/>
              </a:ext>
            </a:extLst>
          </p:cNvPr>
          <p:cNvSpPr>
            <a:spLocks noGrp="1"/>
          </p:cNvSpPr>
          <p:nvPr>
            <p:ph idx="13"/>
          </p:nvPr>
        </p:nvSpPr>
        <p:spPr>
          <a:xfrm>
            <a:off x="838200" y="1844894"/>
            <a:ext cx="10515600" cy="3905625"/>
          </a:xfrm>
        </p:spPr>
        <p:txBody>
          <a:bodyPr vert="horz" lIns="91440" tIns="0" rIns="91440" bIns="45720" rtlCol="0" anchor="t">
            <a:noAutofit/>
          </a:bodyPr>
          <a:lstStyle/>
          <a:p>
            <a:pPr marL="0" lvl="1" indent="0">
              <a:spcBef>
                <a:spcPts val="1000"/>
              </a:spcBef>
              <a:buNone/>
            </a:pPr>
            <a:r>
              <a:rPr lang="en-US" sz="2400" b="1" dirty="0">
                <a:solidFill>
                  <a:srgbClr val="006493"/>
                </a:solidFill>
                <a:latin typeface="Franklin Gothic Book"/>
              </a:rPr>
              <a:t>Many </a:t>
            </a:r>
            <a:r>
              <a:rPr lang="en-US" sz="2400" b="1" dirty="0" err="1">
                <a:solidFill>
                  <a:srgbClr val="006493"/>
                </a:solidFill>
                <a:latin typeface="Franklin Gothic Book"/>
              </a:rPr>
              <a:t>ConnectorCare</a:t>
            </a:r>
            <a:r>
              <a:rPr lang="en-US" sz="2400" b="1" dirty="0">
                <a:solidFill>
                  <a:srgbClr val="006493"/>
                </a:solidFill>
                <a:latin typeface="Franklin Gothic Book"/>
              </a:rPr>
              <a:t> Plan Type 1 members, who are no longer eligible for help paying for their coverage, because of citizenship and immigration status will be eligible for </a:t>
            </a:r>
            <a:r>
              <a:rPr lang="en-US" sz="2400" b="1" dirty="0">
                <a:solidFill>
                  <a:srgbClr val="006493"/>
                </a:solidFill>
                <a:latin typeface="Franklin Gothic Book"/>
                <a:hlinkClick r:id="rId3">
                  <a:extLst>
                    <a:ext uri="{A12FA001-AC4F-418D-AE19-62706E023703}">
                      <ahyp:hlinkClr xmlns:ahyp="http://schemas.microsoft.com/office/drawing/2018/hyperlinkcolor" val="tx"/>
                    </a:ext>
                  </a:extLst>
                </a:hlinkClick>
              </a:rPr>
              <a:t>MassHealth Limited and the Health Safety Net</a:t>
            </a:r>
            <a:r>
              <a:rPr lang="en-US" sz="2400" b="1" dirty="0">
                <a:solidFill>
                  <a:srgbClr val="006493"/>
                </a:solidFill>
                <a:latin typeface="Franklin Gothic Book"/>
              </a:rPr>
              <a:t>.</a:t>
            </a:r>
          </a:p>
          <a:p>
            <a:pPr marL="0" lvl="1" indent="0">
              <a:lnSpc>
                <a:spcPct val="90000"/>
              </a:lnSpc>
              <a:spcBef>
                <a:spcPts val="600"/>
              </a:spcBef>
              <a:spcAft>
                <a:spcPts val="300"/>
              </a:spcAft>
              <a:buNone/>
            </a:pPr>
            <a:r>
              <a:rPr lang="en-US" sz="2400" dirty="0">
                <a:latin typeface="Franklin Gothic Book"/>
              </a:rPr>
              <a:t>Together, MassHealth Limited and the Health Safety Net help qualified Massachusetts residents can get the essential health care services they need.</a:t>
            </a:r>
          </a:p>
          <a:p>
            <a:pPr marL="342900" lvl="1" indent="-342900">
              <a:lnSpc>
                <a:spcPct val="90000"/>
              </a:lnSpc>
              <a:spcBef>
                <a:spcPts val="600"/>
              </a:spcBef>
              <a:spcAft>
                <a:spcPts val="300"/>
              </a:spcAft>
              <a:buFont typeface="Arial" panose="020B0604020202020204" pitchFamily="34" charset="0"/>
              <a:buChar char="•"/>
            </a:pPr>
            <a:r>
              <a:rPr lang="en-US" sz="2400" dirty="0">
                <a:solidFill>
                  <a:srgbClr val="006493"/>
                </a:solidFill>
                <a:latin typeface="Franklin Gothic Book"/>
                <a:hlinkClick r:id="rId4">
                  <a:extLst>
                    <a:ext uri="{A12FA001-AC4F-418D-AE19-62706E023703}">
                      <ahyp:hlinkClr xmlns:ahyp="http://schemas.microsoft.com/office/drawing/2018/hyperlinkcolor" val="tx"/>
                    </a:ext>
                  </a:extLst>
                </a:hlinkClick>
              </a:rPr>
              <a:t>MassHealth Limited</a:t>
            </a:r>
            <a:r>
              <a:rPr lang="en-US" sz="2400" dirty="0">
                <a:solidFill>
                  <a:srgbClr val="006493"/>
                </a:solidFill>
                <a:latin typeface="Franklin Gothic Book"/>
              </a:rPr>
              <a:t> </a:t>
            </a:r>
            <a:r>
              <a:rPr lang="en-US" sz="2400" dirty="0">
                <a:latin typeface="Franklin Gothic Book"/>
              </a:rPr>
              <a:t>provides emergency health services to people who have an immigration status that keeps them from getting more services. </a:t>
            </a:r>
          </a:p>
          <a:p>
            <a:pPr marL="342900" lvl="1" indent="-342900">
              <a:lnSpc>
                <a:spcPct val="90000"/>
              </a:lnSpc>
              <a:spcBef>
                <a:spcPts val="600"/>
              </a:spcBef>
              <a:spcAft>
                <a:spcPts val="300"/>
              </a:spcAft>
              <a:buFont typeface="Arial" panose="020B0604020202020204" pitchFamily="34" charset="0"/>
              <a:buChar char="•"/>
            </a:pPr>
            <a:r>
              <a:rPr lang="en-US" sz="2400" dirty="0">
                <a:latin typeface="Franklin Gothic Book"/>
              </a:rPr>
              <a:t>The </a:t>
            </a:r>
            <a:r>
              <a:rPr lang="en-US" sz="2400" dirty="0">
                <a:solidFill>
                  <a:srgbClr val="006493"/>
                </a:solidFill>
                <a:latin typeface="Franklin Gothic Book"/>
                <a:hlinkClick r:id="rId5">
                  <a:extLst>
                    <a:ext uri="{A12FA001-AC4F-418D-AE19-62706E023703}">
                      <ahyp:hlinkClr xmlns:ahyp="http://schemas.microsoft.com/office/drawing/2018/hyperlinkcolor" val="tx"/>
                    </a:ext>
                  </a:extLst>
                </a:hlinkClick>
              </a:rPr>
              <a:t>Health Safety Net</a:t>
            </a:r>
            <a:r>
              <a:rPr lang="en-US" sz="2400" dirty="0">
                <a:solidFill>
                  <a:srgbClr val="006493"/>
                </a:solidFill>
                <a:latin typeface="Franklin Gothic Book"/>
              </a:rPr>
              <a:t> </a:t>
            </a:r>
            <a:r>
              <a:rPr lang="en-US" sz="2400" dirty="0">
                <a:latin typeface="Franklin Gothic Book"/>
              </a:rPr>
              <a:t>pays community health centers and most hospitals for certain essential health care services provided to qualified uninsured and underinsured Massachusetts residents. </a:t>
            </a:r>
          </a:p>
          <a:p>
            <a:pPr marL="0" lvl="1" indent="0">
              <a:lnSpc>
                <a:spcPct val="90000"/>
              </a:lnSpc>
              <a:spcBef>
                <a:spcPts val="600"/>
              </a:spcBef>
              <a:spcAft>
                <a:spcPts val="300"/>
              </a:spcAft>
              <a:buNone/>
            </a:pPr>
            <a:endParaRPr lang="en-US" sz="1800" dirty="0">
              <a:latin typeface="Franklin Gothic Book"/>
            </a:endParaRPr>
          </a:p>
          <a:p>
            <a:endParaRPr lang="en-US" dirty="0"/>
          </a:p>
        </p:txBody>
      </p:sp>
      <p:sp>
        <p:nvSpPr>
          <p:cNvPr id="2" name="Slide Number Placeholder 1">
            <a:extLst>
              <a:ext uri="{FF2B5EF4-FFF2-40B4-BE49-F238E27FC236}">
                <a16:creationId xmlns:a16="http://schemas.microsoft.com/office/drawing/2014/main" id="{E3E568BB-C5E0-A034-8CBB-9F56AD950E1B}"/>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1514095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6CE3E6-3159-B90F-82E0-A012CAFC2FD9}"/>
              </a:ext>
            </a:extLst>
          </p:cNvPr>
          <p:cNvSpPr>
            <a:spLocks noGrp="1"/>
          </p:cNvSpPr>
          <p:nvPr>
            <p:ph type="title"/>
          </p:nvPr>
        </p:nvSpPr>
        <p:spPr>
          <a:xfrm>
            <a:off x="731520" y="320040"/>
            <a:ext cx="10104120" cy="704088"/>
          </a:xfrm>
        </p:spPr>
        <p:txBody>
          <a:bodyPr>
            <a:noAutofit/>
          </a:bodyPr>
          <a:lstStyle/>
          <a:p>
            <a:r>
              <a:rPr lang="en-US" dirty="0"/>
              <a:t>Helping Massachusetts Residents Get  </a:t>
            </a:r>
            <a:br>
              <a:rPr lang="en-US" dirty="0"/>
            </a:br>
            <a:r>
              <a:rPr lang="en-US" dirty="0"/>
              <a:t>Essential Care</a:t>
            </a:r>
            <a:br>
              <a:rPr lang="en-US" dirty="0"/>
            </a:br>
            <a:endParaRPr lang="en-US" dirty="0"/>
          </a:p>
        </p:txBody>
      </p:sp>
      <p:sp>
        <p:nvSpPr>
          <p:cNvPr id="4" name="Content Placeholder 3">
            <a:extLst>
              <a:ext uri="{FF2B5EF4-FFF2-40B4-BE49-F238E27FC236}">
                <a16:creationId xmlns:a16="http://schemas.microsoft.com/office/drawing/2014/main" id="{93CD5C07-AAC0-F33B-1642-01AFD440B503}"/>
              </a:ext>
            </a:extLst>
          </p:cNvPr>
          <p:cNvSpPr>
            <a:spLocks noGrp="1"/>
          </p:cNvSpPr>
          <p:nvPr>
            <p:ph idx="13"/>
          </p:nvPr>
        </p:nvSpPr>
        <p:spPr>
          <a:xfrm>
            <a:off x="838199" y="1523731"/>
            <a:ext cx="10787743" cy="4202893"/>
          </a:xfrm>
        </p:spPr>
        <p:txBody>
          <a:bodyPr/>
          <a:lstStyle/>
          <a:p>
            <a:endParaRPr lang="en-US" sz="1800" dirty="0"/>
          </a:p>
          <a:p>
            <a:pPr marL="0" lvl="1" indent="0">
              <a:lnSpc>
                <a:spcPct val="90000"/>
              </a:lnSpc>
              <a:spcBef>
                <a:spcPts val="600"/>
              </a:spcBef>
              <a:spcAft>
                <a:spcPts val="300"/>
              </a:spcAft>
              <a:buNone/>
            </a:pPr>
            <a:r>
              <a:rPr lang="en-US" sz="2400" b="1" dirty="0">
                <a:solidFill>
                  <a:srgbClr val="006493"/>
                </a:solidFill>
                <a:latin typeface="Franklin Gothic Book"/>
              </a:rPr>
              <a:t>Where Can These Individuals Receive Services?</a:t>
            </a:r>
          </a:p>
          <a:p>
            <a:pPr marL="342900" lvl="1" indent="-342900">
              <a:lnSpc>
                <a:spcPct val="90000"/>
              </a:lnSpc>
              <a:spcBef>
                <a:spcPts val="600"/>
              </a:spcBef>
              <a:spcAft>
                <a:spcPts val="300"/>
              </a:spcAft>
              <a:buFont typeface="Arial" panose="020B0604020202020204" pitchFamily="34" charset="0"/>
              <a:buChar char="•"/>
            </a:pPr>
            <a:r>
              <a:rPr lang="en-US" sz="2400" dirty="0">
                <a:latin typeface="Franklin Gothic Book"/>
              </a:rPr>
              <a:t>Members with MassHealth Limited can receive emergency services at any emergency room and from certain providers providing emergency services outside of a hospital.</a:t>
            </a:r>
          </a:p>
          <a:p>
            <a:pPr marL="342900" lvl="1" indent="-342900">
              <a:lnSpc>
                <a:spcPct val="90000"/>
              </a:lnSpc>
              <a:spcBef>
                <a:spcPts val="600"/>
              </a:spcBef>
              <a:spcAft>
                <a:spcPts val="300"/>
              </a:spcAft>
              <a:buFont typeface="Arial" panose="020B0604020202020204" pitchFamily="34" charset="0"/>
              <a:buChar char="•"/>
            </a:pPr>
            <a:r>
              <a:rPr lang="en-US" sz="2400" dirty="0">
                <a:latin typeface="Franklin Gothic Book"/>
              </a:rPr>
              <a:t>The Health Safety Net (HSN) can only pay for services provided by acute care hospitals and community health centers in Massachusetts. You can download a list of HSN providers from the </a:t>
            </a:r>
            <a:r>
              <a:rPr lang="en-US" sz="2400" dirty="0">
                <a:latin typeface="Franklin Gothic Book"/>
                <a:hlinkClick r:id="rId3"/>
              </a:rPr>
              <a:t>Information for Patients </a:t>
            </a:r>
            <a:r>
              <a:rPr lang="en-US" sz="2400" dirty="0">
                <a:latin typeface="Franklin Gothic Book"/>
              </a:rPr>
              <a:t>page.</a:t>
            </a:r>
          </a:p>
          <a:p>
            <a:pPr marL="0" lvl="1" indent="0">
              <a:lnSpc>
                <a:spcPct val="90000"/>
              </a:lnSpc>
              <a:spcBef>
                <a:spcPts val="600"/>
              </a:spcBef>
              <a:spcAft>
                <a:spcPts val="300"/>
              </a:spcAft>
              <a:buNone/>
            </a:pPr>
            <a:r>
              <a:rPr lang="en-US" sz="2400" i="1" dirty="0">
                <a:latin typeface="Franklin Gothic Book"/>
              </a:rPr>
              <a:t>Members should report changes to their address, citizenship or immigration status, income, adding a new member, email, or phone number to MassHealth as soon as possible, but no later than 10 days from the date of the change.</a:t>
            </a:r>
          </a:p>
          <a:p>
            <a:endParaRPr lang="en-US" sz="1400" dirty="0"/>
          </a:p>
        </p:txBody>
      </p:sp>
      <p:sp>
        <p:nvSpPr>
          <p:cNvPr id="2" name="Slide Number Placeholder 1">
            <a:extLst>
              <a:ext uri="{FF2B5EF4-FFF2-40B4-BE49-F238E27FC236}">
                <a16:creationId xmlns:a16="http://schemas.microsoft.com/office/drawing/2014/main" id="{D799874E-4CA7-F493-CF6D-58C684BEF085}"/>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2536241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CEF81-D9D5-2800-4FD4-1C37FACBF5E4}"/>
              </a:ext>
            </a:extLst>
          </p:cNvPr>
          <p:cNvSpPr>
            <a:spLocks noGrp="1"/>
          </p:cNvSpPr>
          <p:nvPr>
            <p:ph type="title"/>
          </p:nvPr>
        </p:nvSpPr>
        <p:spPr>
          <a:xfrm>
            <a:off x="731520" y="320040"/>
            <a:ext cx="10832691" cy="705173"/>
          </a:xfrm>
        </p:spPr>
        <p:txBody>
          <a:bodyPr>
            <a:noAutofit/>
          </a:bodyPr>
          <a:lstStyle/>
          <a:p>
            <a:r>
              <a:rPr lang="en-US" dirty="0"/>
              <a:t>Health Connector Members in Delinquency</a:t>
            </a:r>
          </a:p>
        </p:txBody>
      </p:sp>
      <p:sp>
        <p:nvSpPr>
          <p:cNvPr id="3" name="Content Placeholder 2">
            <a:extLst>
              <a:ext uri="{FF2B5EF4-FFF2-40B4-BE49-F238E27FC236}">
                <a16:creationId xmlns:a16="http://schemas.microsoft.com/office/drawing/2014/main" id="{FA6A731E-5019-27C0-6ABA-4A2EC93CA4B0}"/>
              </a:ext>
            </a:extLst>
          </p:cNvPr>
          <p:cNvSpPr>
            <a:spLocks noGrp="1"/>
          </p:cNvSpPr>
          <p:nvPr>
            <p:ph idx="13"/>
          </p:nvPr>
        </p:nvSpPr>
        <p:spPr>
          <a:xfrm>
            <a:off x="838199" y="1032467"/>
            <a:ext cx="11179629" cy="4929480"/>
          </a:xfrm>
        </p:spPr>
        <p:txBody>
          <a:bodyPr vert="horz" lIns="91440" tIns="0" rIns="91440" bIns="45720" rtlCol="0" anchor="t">
            <a:noAutofit/>
          </a:bodyPr>
          <a:lstStyle/>
          <a:p>
            <a:pPr fontAlgn="base"/>
            <a:r>
              <a:rPr lang="en-US" sz="2400" dirty="0">
                <a:solidFill>
                  <a:srgbClr val="006493"/>
                </a:solidFill>
                <a:latin typeface="Franklin Gothic Book"/>
              </a:rPr>
              <a:t>Health Connector members that are enrolled in a plan for January but have not yet paid for that coverage are considered delinquent. This may include individuals that lost access to premium tax credits or </a:t>
            </a:r>
            <a:r>
              <a:rPr lang="en-US" sz="2400" dirty="0" err="1">
                <a:solidFill>
                  <a:srgbClr val="006493"/>
                </a:solidFill>
                <a:latin typeface="Franklin Gothic Book"/>
              </a:rPr>
              <a:t>ConnectorCare</a:t>
            </a:r>
            <a:r>
              <a:rPr lang="en-US" sz="2400" dirty="0">
                <a:solidFill>
                  <a:srgbClr val="006493"/>
                </a:solidFill>
                <a:latin typeface="Franklin Gothic Book"/>
              </a:rPr>
              <a:t> coverage for Plan Year 2026 and are enrolled in unsubsidized Health Connector coverage for January.</a:t>
            </a:r>
          </a:p>
          <a:p>
            <a:pPr fontAlgn="base"/>
            <a:r>
              <a:rPr lang="en-US" sz="2000" b="0" dirty="0">
                <a:solidFill>
                  <a:schemeClr val="tx1"/>
                </a:solidFill>
                <a:latin typeface="Franklin Gothic Book"/>
              </a:rPr>
              <a:t>Members enrolled in an unsubsidized plan that do not make a payment by January 23, 2026, will have coverage terminated retroactively to December 31, 2025. </a:t>
            </a:r>
            <a:endParaRPr lang="en-US" dirty="0">
              <a:solidFill>
                <a:schemeClr val="tx1"/>
              </a:solidFill>
            </a:endParaRPr>
          </a:p>
          <a:p>
            <a:pPr lvl="1">
              <a:buFont typeface="Arial" panose="020B0604020202020204" pitchFamily="34" charset="0"/>
              <a:buChar char="•"/>
            </a:pPr>
            <a:r>
              <a:rPr lang="en-US" sz="2000" b="0" dirty="0">
                <a:latin typeface="Franklin Gothic Book"/>
              </a:rPr>
              <a:t>If they qualify for a Special Enrollment Period (SEP) at a future date, they would be able to come back into coverage with the Health Connector without being required to pay any previously past due premiums.</a:t>
            </a:r>
            <a:endParaRPr lang="en-US" dirty="0"/>
          </a:p>
          <a:p>
            <a:pPr lvl="1">
              <a:buFont typeface="Arial" panose="020B0604020202020204" pitchFamily="34" charset="0"/>
              <a:buChar char="•"/>
            </a:pPr>
            <a:r>
              <a:rPr lang="en-US" sz="2000" dirty="0" err="1">
                <a:latin typeface="Franklin Gothic Book"/>
              </a:rPr>
              <a:t>ConnectorCare</a:t>
            </a:r>
            <a:r>
              <a:rPr lang="en-US" sz="2000" dirty="0">
                <a:latin typeface="Franklin Gothic Book"/>
              </a:rPr>
              <a:t> members that have not yet paid their monthly premium for January would also be in a delinquent status. These members have a grace period of three months to continue their </a:t>
            </a:r>
            <a:r>
              <a:rPr lang="en-US" sz="2000" dirty="0" err="1">
                <a:latin typeface="Franklin Gothic Book"/>
              </a:rPr>
              <a:t>ConnectorCare</a:t>
            </a:r>
            <a:r>
              <a:rPr lang="en-US" sz="2000" dirty="0">
                <a:latin typeface="Franklin Gothic Book"/>
              </a:rPr>
              <a:t> enrollment. For more information on delinquency processes for both unsubsidized and </a:t>
            </a:r>
            <a:r>
              <a:rPr lang="en-US" sz="2000" dirty="0" err="1">
                <a:latin typeface="Franklin Gothic Book"/>
              </a:rPr>
              <a:t>ConnectorCare</a:t>
            </a:r>
            <a:r>
              <a:rPr lang="en-US" sz="2000" dirty="0">
                <a:latin typeface="Franklin Gothic Book"/>
              </a:rPr>
              <a:t> members, please review the Health Connector’s policy: </a:t>
            </a:r>
            <a:r>
              <a:rPr lang="en-US" sz="2000" dirty="0">
                <a:latin typeface="Franklin Gothic Book"/>
                <a:hlinkClick r:id="rId3"/>
              </a:rPr>
              <a:t>Termination of Coverage – Non-Payment of Premium.</a:t>
            </a:r>
            <a:r>
              <a:rPr lang="en-US" sz="2000" dirty="0">
                <a:latin typeface="Franklin Gothic Book"/>
              </a:rPr>
              <a:t> </a:t>
            </a:r>
            <a:endParaRPr lang="en-US" sz="2000" b="0" dirty="0">
              <a:latin typeface="Franklin Gothic Book"/>
            </a:endParaRPr>
          </a:p>
          <a:p>
            <a:pPr>
              <a:buChar char="•"/>
            </a:pPr>
            <a:endParaRPr lang="en-US" sz="2000" b="0" dirty="0">
              <a:solidFill>
                <a:schemeClr val="tx1"/>
              </a:solidFill>
            </a:endParaRPr>
          </a:p>
          <a:p>
            <a:pPr fontAlgn="base"/>
            <a:endParaRPr lang="en-US" sz="2000" dirty="0">
              <a:solidFill>
                <a:srgbClr val="000000"/>
              </a:solidFill>
            </a:endParaRPr>
          </a:p>
          <a:p>
            <a:endParaRPr lang="en-US" dirty="0"/>
          </a:p>
        </p:txBody>
      </p:sp>
      <p:sp>
        <p:nvSpPr>
          <p:cNvPr id="4" name="Slide Number Placeholder 3">
            <a:extLst>
              <a:ext uri="{FF2B5EF4-FFF2-40B4-BE49-F238E27FC236}">
                <a16:creationId xmlns:a16="http://schemas.microsoft.com/office/drawing/2014/main" id="{CD73F7F9-63D2-C1B5-E284-4CFF440E4BB0}"/>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16</a:t>
            </a:fld>
            <a:endParaRPr lang="en-US"/>
          </a:p>
        </p:txBody>
      </p:sp>
    </p:spTree>
    <p:custDataLst>
      <p:tags r:id="rId1"/>
    </p:custDataLst>
    <p:extLst>
      <p:ext uri="{BB962C8B-B14F-4D97-AF65-F5344CB8AC3E}">
        <p14:creationId xmlns:p14="http://schemas.microsoft.com/office/powerpoint/2010/main" val="3917888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2555A-4EED-5BEA-5488-7D6155D007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6B339-A023-BE58-54D6-314D415AB2B0}"/>
              </a:ext>
            </a:extLst>
          </p:cNvPr>
          <p:cNvSpPr>
            <a:spLocks noGrp="1"/>
          </p:cNvSpPr>
          <p:nvPr>
            <p:ph type="title"/>
          </p:nvPr>
        </p:nvSpPr>
        <p:spPr>
          <a:xfrm>
            <a:off x="731520" y="320040"/>
            <a:ext cx="11508207" cy="705173"/>
          </a:xfrm>
        </p:spPr>
        <p:txBody>
          <a:bodyPr>
            <a:normAutofit/>
          </a:bodyPr>
          <a:lstStyle/>
          <a:p>
            <a:r>
              <a:rPr lang="en-US" dirty="0"/>
              <a:t>Disenrolling from Health Connector Coverage</a:t>
            </a:r>
          </a:p>
        </p:txBody>
      </p:sp>
      <p:sp>
        <p:nvSpPr>
          <p:cNvPr id="3" name="Content Placeholder 2">
            <a:extLst>
              <a:ext uri="{FF2B5EF4-FFF2-40B4-BE49-F238E27FC236}">
                <a16:creationId xmlns:a16="http://schemas.microsoft.com/office/drawing/2014/main" id="{A661971E-AB1A-1BE6-E7C3-11F8E7200D91}"/>
              </a:ext>
            </a:extLst>
          </p:cNvPr>
          <p:cNvSpPr>
            <a:spLocks noGrp="1"/>
          </p:cNvSpPr>
          <p:nvPr>
            <p:ph idx="13"/>
          </p:nvPr>
        </p:nvSpPr>
        <p:spPr>
          <a:xfrm>
            <a:off x="634448" y="1300222"/>
            <a:ext cx="3873741" cy="4929480"/>
          </a:xfrm>
        </p:spPr>
        <p:txBody>
          <a:bodyPr vert="horz" lIns="91440" tIns="0" rIns="91440" bIns="45720" rtlCol="0" anchor="t">
            <a:noAutofit/>
          </a:bodyPr>
          <a:lstStyle/>
          <a:p>
            <a:pPr fontAlgn="base"/>
            <a:r>
              <a:rPr lang="en-US" sz="2200" dirty="0">
                <a:solidFill>
                  <a:srgbClr val="006493"/>
                </a:solidFill>
                <a:latin typeface="Franklin Gothic Book"/>
              </a:rPr>
              <a:t>Individuals enrolled in coverage that do not wish to continue their plan enrollment may cancel their enrollment in their online account or by contacting customer service. </a:t>
            </a:r>
          </a:p>
          <a:p>
            <a:r>
              <a:rPr lang="en-US" sz="2000" b="0" dirty="0">
                <a:solidFill>
                  <a:schemeClr val="tx1"/>
                </a:solidFill>
                <a:latin typeface="Franklin Gothic Book"/>
              </a:rPr>
              <a:t>For more information on how to cancel coverage, including the steps to cancel coverage online, please visit:</a:t>
            </a:r>
            <a:r>
              <a:rPr lang="en-US" sz="2000" b="0" dirty="0">
                <a:solidFill>
                  <a:schemeClr val="tx1"/>
                </a:solidFill>
                <a:highlight>
                  <a:srgbClr val="FFFFFF"/>
                </a:highlight>
                <a:latin typeface="Franklin Gothic Book"/>
              </a:rPr>
              <a:t> </a:t>
            </a:r>
            <a:r>
              <a:rPr lang="en-US" sz="2000" b="0" u="sng" dirty="0">
                <a:solidFill>
                  <a:srgbClr val="006493"/>
                </a:solidFill>
                <a:highlight>
                  <a:srgbClr val="FFFFFF"/>
                </a:highlight>
                <a:latin typeface="Franklin Gothic Book"/>
                <a:hlinkClick r:id="rId3">
                  <a:extLst>
                    <a:ext uri="{A12FA001-AC4F-418D-AE19-62706E023703}">
                      <ahyp:hlinkClr xmlns:ahyp="http://schemas.microsoft.com/office/drawing/2018/hyperlinkcolor" val="tx"/>
                    </a:ext>
                  </a:extLst>
                </a:hlinkClick>
              </a:rPr>
              <a:t>Canceling your Health Connector health or dental plan - Massachusetts Health Connector</a:t>
            </a:r>
            <a:endParaRPr lang="en-US" sz="2000" b="0" dirty="0">
              <a:solidFill>
                <a:srgbClr val="006493"/>
              </a:solidFill>
            </a:endParaRPr>
          </a:p>
          <a:p>
            <a:pPr fontAlgn="base"/>
            <a:endParaRPr lang="en-US" sz="2000" dirty="0">
              <a:solidFill>
                <a:srgbClr val="000000"/>
              </a:solidFill>
            </a:endParaRPr>
          </a:p>
          <a:p>
            <a:endParaRPr lang="en-US" dirty="0">
              <a:solidFill>
                <a:srgbClr val="006493"/>
              </a:solidFill>
            </a:endParaRPr>
          </a:p>
        </p:txBody>
      </p:sp>
      <p:pic>
        <p:nvPicPr>
          <p:cNvPr id="6" name="Picture 5" descr="Health Connector webpage with information on how to cancel health or dental plan.">
            <a:extLst>
              <a:ext uri="{FF2B5EF4-FFF2-40B4-BE49-F238E27FC236}">
                <a16:creationId xmlns:a16="http://schemas.microsoft.com/office/drawing/2014/main" id="{73DB73C7-7EF8-6C04-A29D-EB9DDBE76BB6}"/>
              </a:ext>
            </a:extLst>
          </p:cNvPr>
          <p:cNvPicPr>
            <a:picLocks noChangeAspect="1"/>
          </p:cNvPicPr>
          <p:nvPr/>
        </p:nvPicPr>
        <p:blipFill>
          <a:blip r:embed="rId4"/>
          <a:stretch>
            <a:fillRect/>
          </a:stretch>
        </p:blipFill>
        <p:spPr>
          <a:xfrm>
            <a:off x="4508189" y="1019524"/>
            <a:ext cx="7212618" cy="5083529"/>
          </a:xfrm>
          <a:prstGeom prst="rect">
            <a:avLst/>
          </a:prstGeom>
          <a:ln>
            <a:solidFill>
              <a:schemeClr val="lt1">
                <a:hueOff val="0"/>
                <a:satOff val="0"/>
                <a:lumOff val="0"/>
              </a:schemeClr>
            </a:solidFill>
          </a:ln>
          <a:effectLst>
            <a:outerShdw blurRad="50800" dist="38100" dir="5400000" algn="t" rotWithShape="0">
              <a:prstClr val="black">
                <a:alpha val="40000"/>
              </a:prstClr>
            </a:outerShdw>
          </a:effectLst>
        </p:spPr>
      </p:pic>
      <p:sp>
        <p:nvSpPr>
          <p:cNvPr id="4" name="Slide Number Placeholder 3">
            <a:extLst>
              <a:ext uri="{FF2B5EF4-FFF2-40B4-BE49-F238E27FC236}">
                <a16:creationId xmlns:a16="http://schemas.microsoft.com/office/drawing/2014/main" id="{2122B5A7-0D90-734D-13F2-7378B8461BC3}"/>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17</a:t>
            </a:fld>
            <a:endParaRPr lang="en-US"/>
          </a:p>
        </p:txBody>
      </p:sp>
    </p:spTree>
    <p:custDataLst>
      <p:tags r:id="rId1"/>
    </p:custDataLst>
    <p:extLst>
      <p:ext uri="{BB962C8B-B14F-4D97-AF65-F5344CB8AC3E}">
        <p14:creationId xmlns:p14="http://schemas.microsoft.com/office/powerpoint/2010/main" val="294899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2FA5-880C-5541-CD6E-45A5ED5082D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819D12-E8FF-662C-3745-D5A6273A4DB4}"/>
              </a:ext>
            </a:extLst>
          </p:cNvPr>
          <p:cNvSpPr>
            <a:spLocks noGrp="1"/>
          </p:cNvSpPr>
          <p:nvPr>
            <p:ph type="title"/>
          </p:nvPr>
        </p:nvSpPr>
        <p:spPr>
          <a:xfrm>
            <a:off x="831850" y="1327902"/>
            <a:ext cx="6905142" cy="2935948"/>
          </a:xfrm>
        </p:spPr>
        <p:txBody>
          <a:bodyPr>
            <a:noAutofit/>
          </a:bodyPr>
          <a:lstStyle/>
          <a:p>
            <a:r>
              <a:rPr lang="en-US" dirty="0">
                <a:latin typeface="Franklin Gothic Medium"/>
              </a:rPr>
              <a:t>Closed Enrollment and Special Enrollment Periods (SEPs)</a:t>
            </a:r>
          </a:p>
        </p:txBody>
      </p:sp>
      <p:sp>
        <p:nvSpPr>
          <p:cNvPr id="4" name="Slide Number Placeholder 3">
            <a:extLst>
              <a:ext uri="{FF2B5EF4-FFF2-40B4-BE49-F238E27FC236}">
                <a16:creationId xmlns:a16="http://schemas.microsoft.com/office/drawing/2014/main" id="{D7597F35-B583-6DF1-4B33-EF1122F41705}"/>
              </a:ext>
              <a:ext uri="{C183D7F6-B498-43B3-948B-1728B52AA6E4}">
                <adec:decorative xmlns:adec="http://schemas.microsoft.com/office/drawing/2017/decorative" val="1"/>
              </a:ext>
            </a:extLst>
          </p:cNvPr>
          <p:cNvSpPr>
            <a:spLocks noGrp="1"/>
          </p:cNvSpPr>
          <p:nvPr>
            <p:ph type="sldNum" sz="quarter" idx="4294967295"/>
          </p:nvPr>
        </p:nvSpPr>
        <p:spPr>
          <a:xfrm>
            <a:off x="9448800" y="6356350"/>
            <a:ext cx="2743200" cy="365125"/>
          </a:xfrm>
        </p:spPr>
        <p:txBody>
          <a:bodyPr/>
          <a:lstStyle/>
          <a:p>
            <a:fld id="{D0F3292A-440C-FC4D-A38E-E9E6D4317AF8}" type="slidenum">
              <a:rPr lang="en-US" smtClean="0"/>
              <a:pPr/>
              <a:t>18</a:t>
            </a:fld>
            <a:endParaRPr lang="en-US"/>
          </a:p>
        </p:txBody>
      </p:sp>
    </p:spTree>
    <p:custDataLst>
      <p:tags r:id="rId1"/>
    </p:custDataLst>
    <p:extLst>
      <p:ext uri="{BB962C8B-B14F-4D97-AF65-F5344CB8AC3E}">
        <p14:creationId xmlns:p14="http://schemas.microsoft.com/office/powerpoint/2010/main" val="2360004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F4330-D9E2-7FAF-7571-6E1AEEA10E00}"/>
              </a:ext>
            </a:extLst>
          </p:cNvPr>
          <p:cNvSpPr>
            <a:spLocks noGrp="1"/>
          </p:cNvSpPr>
          <p:nvPr>
            <p:ph type="title"/>
          </p:nvPr>
        </p:nvSpPr>
        <p:spPr>
          <a:xfrm>
            <a:off x="731520" y="320040"/>
            <a:ext cx="10515600" cy="705173"/>
          </a:xfrm>
        </p:spPr>
        <p:txBody>
          <a:bodyPr/>
          <a:lstStyle/>
          <a:p>
            <a:r>
              <a:rPr lang="en-US" dirty="0"/>
              <a:t>Open and Closed Enrollment</a:t>
            </a:r>
          </a:p>
        </p:txBody>
      </p:sp>
      <p:pic>
        <p:nvPicPr>
          <p:cNvPr id="3" name="Picture 2" descr="Young businessman holding sign with text - Open Enrollment November 1st through January 23rd.">
            <a:extLst>
              <a:ext uri="{FF2B5EF4-FFF2-40B4-BE49-F238E27FC236}">
                <a16:creationId xmlns:a16="http://schemas.microsoft.com/office/drawing/2014/main" id="{8E59D513-04FA-FC23-C843-C6D1D6C57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112" y="1309607"/>
            <a:ext cx="2921388" cy="4803387"/>
          </a:xfrm>
          <a:prstGeom prst="rect">
            <a:avLst/>
          </a:prstGeom>
        </p:spPr>
      </p:pic>
      <p:sp>
        <p:nvSpPr>
          <p:cNvPr id="8" name="TextBox 7">
            <a:extLst>
              <a:ext uri="{FF2B5EF4-FFF2-40B4-BE49-F238E27FC236}">
                <a16:creationId xmlns:a16="http://schemas.microsoft.com/office/drawing/2014/main" id="{2D8725E7-ED6C-1F3C-7DF3-8AF84CA5D8FE}"/>
              </a:ext>
              <a:ext uri="{C183D7F6-B498-43B3-948B-1728B52AA6E4}">
                <adec:decorative xmlns:adec="http://schemas.microsoft.com/office/drawing/2017/decorative" val="1"/>
              </a:ext>
            </a:extLst>
          </p:cNvPr>
          <p:cNvSpPr txBox="1"/>
          <p:nvPr/>
        </p:nvSpPr>
        <p:spPr>
          <a:xfrm>
            <a:off x="2204357" y="2465614"/>
            <a:ext cx="2274359" cy="923330"/>
          </a:xfrm>
          <a:prstGeom prst="rect">
            <a:avLst/>
          </a:prstGeom>
          <a:noFill/>
        </p:spPr>
        <p:txBody>
          <a:bodyPr wrap="square">
            <a:spAutoFit/>
          </a:bodyPr>
          <a:lstStyle/>
          <a:p>
            <a:r>
              <a:rPr lang="en-US" b="1" dirty="0"/>
              <a:t>Open Enrollment November 1st through January 23rd</a:t>
            </a:r>
          </a:p>
        </p:txBody>
      </p:sp>
      <p:pic>
        <p:nvPicPr>
          <p:cNvPr id="4" name="Picture 3" descr="Businesswoman holding sign with text - Closed Enrollment January 24th through October 31st.">
            <a:extLst>
              <a:ext uri="{FF2B5EF4-FFF2-40B4-BE49-F238E27FC236}">
                <a16:creationId xmlns:a16="http://schemas.microsoft.com/office/drawing/2014/main" id="{6BF2774D-67E9-E25C-EBE2-62EC6B8902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9311" y="1309607"/>
            <a:ext cx="3342577" cy="4747218"/>
          </a:xfrm>
          <a:prstGeom prst="rect">
            <a:avLst/>
          </a:prstGeom>
        </p:spPr>
      </p:pic>
      <p:sp>
        <p:nvSpPr>
          <p:cNvPr id="10" name="TextBox 9">
            <a:extLst>
              <a:ext uri="{FF2B5EF4-FFF2-40B4-BE49-F238E27FC236}">
                <a16:creationId xmlns:a16="http://schemas.microsoft.com/office/drawing/2014/main" id="{31191CD5-FB75-BF23-7199-68FAD3216421}"/>
              </a:ext>
              <a:ext uri="{C183D7F6-B498-43B3-948B-1728B52AA6E4}">
                <adec:decorative xmlns:adec="http://schemas.microsoft.com/office/drawing/2017/decorative" val="1"/>
              </a:ext>
            </a:extLst>
          </p:cNvPr>
          <p:cNvSpPr txBox="1"/>
          <p:nvPr/>
        </p:nvSpPr>
        <p:spPr>
          <a:xfrm>
            <a:off x="8049986" y="2327114"/>
            <a:ext cx="2077810" cy="1200329"/>
          </a:xfrm>
          <a:prstGeom prst="rect">
            <a:avLst/>
          </a:prstGeom>
          <a:noFill/>
        </p:spPr>
        <p:txBody>
          <a:bodyPr wrap="square">
            <a:spAutoFit/>
          </a:bodyPr>
          <a:lstStyle/>
          <a:p>
            <a:r>
              <a:rPr lang="en-US" b="1" dirty="0"/>
              <a:t>Closed Enrollment January 24th through October 31st</a:t>
            </a:r>
          </a:p>
        </p:txBody>
      </p:sp>
      <p:sp>
        <p:nvSpPr>
          <p:cNvPr id="2" name="Slide Number Placeholder 1">
            <a:extLst>
              <a:ext uri="{FF2B5EF4-FFF2-40B4-BE49-F238E27FC236}">
                <a16:creationId xmlns:a16="http://schemas.microsoft.com/office/drawing/2014/main" id="{645FCB16-6A72-A895-1BB7-7D4294606AA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238144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5E029-3B86-5733-89DC-998AECD011A5}"/>
              </a:ext>
            </a:extLst>
          </p:cNvPr>
          <p:cNvSpPr>
            <a:spLocks noGrp="1"/>
          </p:cNvSpPr>
          <p:nvPr>
            <p:ph type="title"/>
          </p:nvPr>
        </p:nvSpPr>
        <p:spPr/>
        <p:txBody>
          <a:bodyPr>
            <a:normAutofit fontScale="90000"/>
          </a:bodyPr>
          <a:lstStyle/>
          <a:p>
            <a:r>
              <a:rPr lang="en-US" sz="4900" dirty="0"/>
              <a:t>Disclaimer:</a:t>
            </a:r>
            <a:br>
              <a:rPr lang="en-US" dirty="0"/>
            </a:br>
            <a:endParaRPr lang="en-US" dirty="0"/>
          </a:p>
        </p:txBody>
      </p:sp>
      <p:sp>
        <p:nvSpPr>
          <p:cNvPr id="3" name="Content Placeholder 2">
            <a:extLst>
              <a:ext uri="{FF2B5EF4-FFF2-40B4-BE49-F238E27FC236}">
                <a16:creationId xmlns:a16="http://schemas.microsoft.com/office/drawing/2014/main" id="{D64DB3DB-64B1-32DE-DB19-E61277C213DA}"/>
              </a:ext>
            </a:extLst>
          </p:cNvPr>
          <p:cNvSpPr>
            <a:spLocks noGrp="1"/>
          </p:cNvSpPr>
          <p:nvPr>
            <p:ph idx="13"/>
          </p:nvPr>
        </p:nvSpPr>
        <p:spPr/>
        <p:txBody>
          <a:bodyPr/>
          <a:lstStyle/>
          <a:p>
            <a:r>
              <a:rPr lang="en-US" dirty="0">
                <a:solidFill>
                  <a:schemeClr val="tx1"/>
                </a:solidFill>
              </a:rPr>
              <a:t>Some slides from the live presentation were adjusted to improve accessibility; however, the content remains unchanged. Because this disclaimer slide was added, the slide numbers in the video may not match the slide numbers in the printable PowerPoint or PDF file.</a:t>
            </a:r>
          </a:p>
          <a:p>
            <a:endParaRPr lang="en-US" dirty="0"/>
          </a:p>
        </p:txBody>
      </p:sp>
      <p:sp>
        <p:nvSpPr>
          <p:cNvPr id="4" name="Slide Number Placeholder 3">
            <a:extLst>
              <a:ext uri="{FF2B5EF4-FFF2-40B4-BE49-F238E27FC236}">
                <a16:creationId xmlns:a16="http://schemas.microsoft.com/office/drawing/2014/main" id="{B18121B7-AEB0-7A24-BA28-5CCA93DE6B3B}"/>
              </a:ext>
            </a:extLst>
          </p:cNvPr>
          <p:cNvSpPr>
            <a:spLocks noGrp="1"/>
          </p:cNvSpPr>
          <p:nvPr>
            <p:ph type="sldNum" sz="quarter" idx="12"/>
          </p:nvPr>
        </p:nvSpPr>
        <p:spPr/>
        <p:txBody>
          <a:bodyPr/>
          <a:lstStyle/>
          <a:p>
            <a:fld id="{D0F3292A-440C-FC4D-A38E-E9E6D4317AF8}" type="slidenum">
              <a:rPr lang="en-US" smtClean="0"/>
              <a:pPr/>
              <a:t>2</a:t>
            </a:fld>
            <a:endParaRPr lang="en-US"/>
          </a:p>
        </p:txBody>
      </p:sp>
    </p:spTree>
    <p:custDataLst>
      <p:tags r:id="rId1"/>
    </p:custDataLst>
    <p:extLst>
      <p:ext uri="{BB962C8B-B14F-4D97-AF65-F5344CB8AC3E}">
        <p14:creationId xmlns:p14="http://schemas.microsoft.com/office/powerpoint/2010/main" val="2755240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B63EA-02BB-8DA8-6002-2CDA8F3291C8}"/>
              </a:ext>
            </a:extLst>
          </p:cNvPr>
          <p:cNvSpPr>
            <a:spLocks noGrp="1"/>
          </p:cNvSpPr>
          <p:nvPr>
            <p:ph type="title"/>
          </p:nvPr>
        </p:nvSpPr>
        <p:spPr>
          <a:xfrm>
            <a:off x="731520" y="320040"/>
            <a:ext cx="10907486" cy="704088"/>
          </a:xfrm>
        </p:spPr>
        <p:txBody>
          <a:bodyPr>
            <a:noAutofit/>
          </a:bodyPr>
          <a:lstStyle/>
          <a:p>
            <a:r>
              <a:rPr lang="en-US" dirty="0">
                <a:latin typeface="Franklin Gothic Demi"/>
              </a:rPr>
              <a:t>The Health Connector's Open Enrollment ended Friday, January 23, 2026</a:t>
            </a:r>
            <a:br>
              <a:rPr lang="en-US" dirty="0"/>
            </a:br>
            <a:endParaRPr lang="en-US" dirty="0"/>
          </a:p>
        </p:txBody>
      </p:sp>
      <p:sp>
        <p:nvSpPr>
          <p:cNvPr id="3" name="Content Placeholder 2">
            <a:extLst>
              <a:ext uri="{FF2B5EF4-FFF2-40B4-BE49-F238E27FC236}">
                <a16:creationId xmlns:a16="http://schemas.microsoft.com/office/drawing/2014/main" id="{8457B02C-08D4-D3FE-C2D0-B3C28AEB8BAE}"/>
              </a:ext>
            </a:extLst>
          </p:cNvPr>
          <p:cNvSpPr>
            <a:spLocks noGrp="1"/>
          </p:cNvSpPr>
          <p:nvPr>
            <p:ph idx="13"/>
          </p:nvPr>
        </p:nvSpPr>
        <p:spPr>
          <a:xfrm>
            <a:off x="887894" y="1692696"/>
            <a:ext cx="11070772" cy="4577845"/>
          </a:xfrm>
        </p:spPr>
        <p:txBody>
          <a:bodyPr vert="horz" lIns="91440" tIns="0" rIns="91440" bIns="45720" rtlCol="0" anchor="t">
            <a:noAutofit/>
          </a:bodyPr>
          <a:lstStyle/>
          <a:p>
            <a:pPr fontAlgn="base"/>
            <a:r>
              <a:rPr lang="en-US" sz="2200" dirty="0">
                <a:solidFill>
                  <a:srgbClr val="006493"/>
                </a:solidFill>
                <a:latin typeface="Franklin Gothic Book"/>
              </a:rPr>
              <a:t>During Closed Enrollment consumers can still apply for health benefits; however, they can only enroll in Health Connector coverage if they qualify for a Special Enrollment Period (SEP).</a:t>
            </a:r>
          </a:p>
          <a:p>
            <a:pPr marL="228600" indent="-228600">
              <a:buFont typeface="Arial" panose="020B0604020202020204" pitchFamily="34" charset="0"/>
              <a:buChar char="•"/>
            </a:pPr>
            <a:r>
              <a:rPr lang="en-US" sz="2000" b="0" dirty="0">
                <a:solidFill>
                  <a:schemeClr val="tx1"/>
                </a:solidFill>
              </a:rPr>
              <a:t>If someone qualifies under the rules of a SEP, they have up to 60 days to enroll in a Qualified Health Plan (QHP). </a:t>
            </a:r>
          </a:p>
          <a:p>
            <a:pPr marL="914400" lvl="1">
              <a:buFont typeface="Arial" panose="020B0604020202020204" pitchFamily="34" charset="0"/>
              <a:buChar char="•"/>
            </a:pPr>
            <a:r>
              <a:rPr lang="en-US" sz="2000" b="0" dirty="0">
                <a:solidFill>
                  <a:schemeClr val="tx1"/>
                </a:solidFill>
              </a:rPr>
              <a:t>Those who are newly determined eligible for </a:t>
            </a:r>
            <a:r>
              <a:rPr lang="en-US" sz="2000" b="0" dirty="0" err="1">
                <a:solidFill>
                  <a:schemeClr val="tx1"/>
                </a:solidFill>
              </a:rPr>
              <a:t>ConnectorCare</a:t>
            </a:r>
            <a:r>
              <a:rPr lang="en-US" sz="2000" b="0" dirty="0">
                <a:solidFill>
                  <a:schemeClr val="tx1"/>
                </a:solidFill>
              </a:rPr>
              <a:t> on or before January 23rd will automatically get a SEP to ensure they have 60 days from the date of their eligibility determination to enroll. </a:t>
            </a:r>
          </a:p>
          <a:p>
            <a:pPr marL="228600" indent="-228600">
              <a:buFont typeface="Arial" panose="020B0604020202020204" pitchFamily="34" charset="0"/>
              <a:buChar char="•"/>
            </a:pPr>
            <a:r>
              <a:rPr lang="en-US" sz="2000" b="0" dirty="0">
                <a:solidFill>
                  <a:schemeClr val="tx1"/>
                </a:solidFill>
              </a:rPr>
              <a:t>This means that some </a:t>
            </a:r>
            <a:r>
              <a:rPr lang="en-US" sz="2000" b="0" dirty="0" err="1">
                <a:solidFill>
                  <a:schemeClr val="tx1"/>
                </a:solidFill>
              </a:rPr>
              <a:t>ConnectorCare</a:t>
            </a:r>
            <a:r>
              <a:rPr lang="en-US" sz="2000" b="0" dirty="0">
                <a:solidFill>
                  <a:schemeClr val="tx1"/>
                </a:solidFill>
              </a:rPr>
              <a:t> eligible individuals can enroll in a plan or make a change to their enrollment beyond the Open Enrollment period. </a:t>
            </a:r>
          </a:p>
          <a:p>
            <a:pPr marL="228600" indent="-228600">
              <a:buFont typeface="Arial" panose="020B0604020202020204" pitchFamily="34" charset="0"/>
              <a:buChar char="•"/>
            </a:pPr>
            <a:r>
              <a:rPr lang="en-US" sz="2000" b="0" dirty="0">
                <a:solidFill>
                  <a:schemeClr val="tx1"/>
                </a:solidFill>
                <a:latin typeface="Franklin Gothic Book"/>
              </a:rPr>
              <a:t>Special Enrollment Period (SEP) rules will be in effect for Health Connector plans starting Saturday, January 24, 2026. Read more about the Health Connector’s policy at </a:t>
            </a:r>
            <a:r>
              <a:rPr lang="en-US" sz="2000" b="0" dirty="0">
                <a:latin typeface="Franklin Gothic Book"/>
                <a:hlinkClick r:id="rId3">
                  <a:extLst>
                    <a:ext uri="{A12FA001-AC4F-418D-AE19-62706E023703}">
                      <ahyp:hlinkClr xmlns:ahyp="http://schemas.microsoft.com/office/drawing/2018/hyperlinkcolor" val="tx"/>
                    </a:ext>
                  </a:extLst>
                </a:hlinkClick>
              </a:rPr>
              <a:t>Special Enrollment Period - Massachusetts Health Connector</a:t>
            </a:r>
            <a:endParaRPr lang="en-US" sz="2000" b="0" dirty="0">
              <a:solidFill>
                <a:schemeClr val="tx1"/>
              </a:solidFill>
              <a:latin typeface="Franklin Gothic Book"/>
            </a:endParaRPr>
          </a:p>
        </p:txBody>
      </p:sp>
      <p:sp>
        <p:nvSpPr>
          <p:cNvPr id="4" name="Slide Number Placeholder 3">
            <a:extLst>
              <a:ext uri="{FF2B5EF4-FFF2-40B4-BE49-F238E27FC236}">
                <a16:creationId xmlns:a16="http://schemas.microsoft.com/office/drawing/2014/main" id="{4E857CC1-2F15-6010-23F0-EB21A0DF2E01}"/>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20</a:t>
            </a:fld>
            <a:endParaRPr lang="en-US"/>
          </a:p>
        </p:txBody>
      </p:sp>
    </p:spTree>
    <p:custDataLst>
      <p:tags r:id="rId1"/>
    </p:custDataLst>
    <p:extLst>
      <p:ext uri="{BB962C8B-B14F-4D97-AF65-F5344CB8AC3E}">
        <p14:creationId xmlns:p14="http://schemas.microsoft.com/office/powerpoint/2010/main" val="4162910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DF30-B2AA-448F-998C-54194DDC0B0C}"/>
              </a:ext>
            </a:extLst>
          </p:cNvPr>
          <p:cNvSpPr>
            <a:spLocks noGrp="1"/>
          </p:cNvSpPr>
          <p:nvPr>
            <p:ph type="title"/>
          </p:nvPr>
        </p:nvSpPr>
        <p:spPr>
          <a:xfrm>
            <a:off x="731520" y="320040"/>
            <a:ext cx="10515600" cy="705173"/>
          </a:xfrm>
        </p:spPr>
        <p:txBody>
          <a:bodyPr>
            <a:normAutofit/>
          </a:bodyPr>
          <a:lstStyle/>
          <a:p>
            <a:r>
              <a:rPr lang="en-US" b="1" dirty="0">
                <a:latin typeface="Franklin Gothic Demi" panose="020B0603020102020204" pitchFamily="34" charset="0"/>
              </a:rPr>
              <a:t>Special</a:t>
            </a:r>
            <a:r>
              <a:rPr lang="en-US" dirty="0"/>
              <a:t> </a:t>
            </a:r>
            <a:r>
              <a:rPr lang="en-US" b="1" dirty="0">
                <a:latin typeface="Franklin Gothic Demi" panose="020B0603020102020204" pitchFamily="34" charset="0"/>
              </a:rPr>
              <a:t>Enrollment Periods (SEP)</a:t>
            </a:r>
          </a:p>
        </p:txBody>
      </p:sp>
      <p:sp>
        <p:nvSpPr>
          <p:cNvPr id="3" name="Content Placeholder 2">
            <a:extLst>
              <a:ext uri="{FF2B5EF4-FFF2-40B4-BE49-F238E27FC236}">
                <a16:creationId xmlns:a16="http://schemas.microsoft.com/office/drawing/2014/main" id="{4218633B-A09F-40EF-80EA-A790F4411A25}"/>
              </a:ext>
            </a:extLst>
          </p:cNvPr>
          <p:cNvSpPr>
            <a:spLocks noGrp="1"/>
          </p:cNvSpPr>
          <p:nvPr>
            <p:ph idx="13"/>
          </p:nvPr>
        </p:nvSpPr>
        <p:spPr>
          <a:xfrm>
            <a:off x="838200" y="1309607"/>
            <a:ext cx="10896600" cy="4417017"/>
          </a:xfrm>
        </p:spPr>
        <p:txBody>
          <a:bodyPr vert="horz" lIns="91440" tIns="0" rIns="91440" bIns="45720" rtlCol="0" anchor="t">
            <a:noAutofit/>
          </a:bodyPr>
          <a:lstStyle/>
          <a:p>
            <a:pPr marL="0" lvl="1" indent="0">
              <a:lnSpc>
                <a:spcPct val="90000"/>
              </a:lnSpc>
              <a:spcBef>
                <a:spcPts val="1000"/>
              </a:spcBef>
              <a:buNone/>
            </a:pPr>
            <a:r>
              <a:rPr lang="en-US" b="1" dirty="0">
                <a:solidFill>
                  <a:srgbClr val="006493"/>
                </a:solidFill>
              </a:rPr>
              <a:t>If an individual qualifies for a SEP, they can enroll in or change health insurance plans outside the annual Open Enrollment period.</a:t>
            </a:r>
          </a:p>
          <a:p>
            <a:pPr marL="342900" lvl="2" indent="-342900">
              <a:lnSpc>
                <a:spcPct val="90000"/>
              </a:lnSpc>
              <a:spcBef>
                <a:spcPts val="1000"/>
              </a:spcBef>
              <a:buSzPct val="100000"/>
              <a:buFont typeface="Arial" panose="020B0604020202020204" pitchFamily="34" charset="0"/>
              <a:buChar char="•"/>
            </a:pPr>
            <a:r>
              <a:rPr lang="en-US" sz="2400" dirty="0">
                <a:latin typeface="+mn-lt"/>
              </a:rPr>
              <a:t>Changes that allow an individual to qualify for a SEP are called Qualifying Events, and may include certain life changes, like getting married, having a baby, or losing job-based health insurance and should be reported as soon as possible</a:t>
            </a:r>
          </a:p>
          <a:p>
            <a:pPr marL="342900" lvl="2" indent="-342900">
              <a:lnSpc>
                <a:spcPct val="90000"/>
              </a:lnSpc>
              <a:spcBef>
                <a:spcPts val="1000"/>
              </a:spcBef>
              <a:buSzPct val="100000"/>
              <a:buFont typeface="Arial" panose="020B0604020202020204" pitchFamily="34" charset="0"/>
              <a:buChar char="•"/>
            </a:pPr>
            <a:r>
              <a:rPr lang="en-US" sz="2400" dirty="0">
                <a:latin typeface="+mn-lt"/>
              </a:rPr>
              <a:t>A SEP gives someone 60 days from the date of the qualifying event to select a new plan.</a:t>
            </a:r>
          </a:p>
          <a:p>
            <a:pPr marL="342900" lvl="2" indent="-342900">
              <a:lnSpc>
                <a:spcPct val="90000"/>
              </a:lnSpc>
              <a:spcBef>
                <a:spcPts val="1000"/>
              </a:spcBef>
              <a:buSzPct val="100000"/>
              <a:buFont typeface="Arial" panose="020B0604020202020204" pitchFamily="34" charset="0"/>
              <a:buChar char="•"/>
            </a:pPr>
            <a:r>
              <a:rPr lang="en-US" sz="2400" dirty="0">
                <a:latin typeface="+mn-lt"/>
              </a:rPr>
              <a:t>Payment and enrollment deadlines still apply during a SEP</a:t>
            </a:r>
          </a:p>
          <a:p>
            <a:pPr marL="800100" lvl="3" indent="-342900">
              <a:lnSpc>
                <a:spcPct val="90000"/>
              </a:lnSpc>
              <a:spcBef>
                <a:spcPts val="1000"/>
              </a:spcBef>
              <a:buSzPct val="100000"/>
            </a:pPr>
            <a:r>
              <a:rPr lang="en-US" sz="2400" dirty="0"/>
              <a:t>Individuals may pay after the 60-day window, but they must submit a plan selection in the shopping process within 60 days—a plan in their shopping cart is not enough</a:t>
            </a:r>
          </a:p>
          <a:p>
            <a:pPr marL="205740" lvl="2" indent="-205740">
              <a:lnSpc>
                <a:spcPct val="90000"/>
              </a:lnSpc>
              <a:spcBef>
                <a:spcPts val="1000"/>
              </a:spcBef>
              <a:buSzPct val="100000"/>
              <a:buFont typeface="Wingdings" pitchFamily="2" charset="2"/>
              <a:buChar char="§"/>
            </a:pPr>
            <a:endParaRPr lang="en-US" sz="2400" dirty="0">
              <a:latin typeface="+mn-lt"/>
            </a:endParaRPr>
          </a:p>
          <a:p>
            <a:pPr marL="205740" indent="-205740">
              <a:lnSpc>
                <a:spcPct val="90000"/>
              </a:lnSpc>
              <a:buFont typeface="Wingdings" panose="05000000000000000000" pitchFamily="2" charset="2"/>
              <a:buChar char="§"/>
            </a:pPr>
            <a:endParaRPr lang="en-US" dirty="0"/>
          </a:p>
        </p:txBody>
      </p:sp>
      <p:sp>
        <p:nvSpPr>
          <p:cNvPr id="6" name="Slide Number Placeholder 5">
            <a:extLst>
              <a:ext uri="{FF2B5EF4-FFF2-40B4-BE49-F238E27FC236}">
                <a16:creationId xmlns:a16="http://schemas.microsoft.com/office/drawing/2014/main" id="{085088BB-C22F-4B6D-A47C-EBC359636634}"/>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21</a:t>
            </a:fld>
            <a:endParaRPr lang="en-US"/>
          </a:p>
        </p:txBody>
      </p:sp>
    </p:spTree>
    <p:custDataLst>
      <p:tags r:id="rId1"/>
    </p:custDataLst>
    <p:extLst>
      <p:ext uri="{BB962C8B-B14F-4D97-AF65-F5344CB8AC3E}">
        <p14:creationId xmlns:p14="http://schemas.microsoft.com/office/powerpoint/2010/main" val="1363910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1B26A-0586-7059-7076-883B1B02F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3F7221-6D9A-8992-79DF-D7B4FB5AE371}"/>
              </a:ext>
            </a:extLst>
          </p:cNvPr>
          <p:cNvSpPr>
            <a:spLocks noGrp="1"/>
          </p:cNvSpPr>
          <p:nvPr>
            <p:ph type="title"/>
          </p:nvPr>
        </p:nvSpPr>
        <p:spPr>
          <a:xfrm>
            <a:off x="731520" y="320040"/>
            <a:ext cx="10515600" cy="705173"/>
          </a:xfrm>
        </p:spPr>
        <p:txBody>
          <a:bodyPr>
            <a:normAutofit/>
          </a:bodyPr>
          <a:lstStyle/>
          <a:p>
            <a:r>
              <a:rPr lang="en-US" b="1" dirty="0">
                <a:latin typeface="Franklin Gothic Demi" panose="020B0603020102020204" pitchFamily="34" charset="0"/>
              </a:rPr>
              <a:t>Qualifying Events</a:t>
            </a:r>
          </a:p>
        </p:txBody>
      </p:sp>
      <p:sp>
        <p:nvSpPr>
          <p:cNvPr id="3" name="Content Placeholder 2">
            <a:extLst>
              <a:ext uri="{FF2B5EF4-FFF2-40B4-BE49-F238E27FC236}">
                <a16:creationId xmlns:a16="http://schemas.microsoft.com/office/drawing/2014/main" id="{77B9C23B-FE70-4893-7EDF-221A12116FF5}"/>
              </a:ext>
            </a:extLst>
          </p:cNvPr>
          <p:cNvSpPr>
            <a:spLocks noGrp="1"/>
          </p:cNvSpPr>
          <p:nvPr>
            <p:ph idx="13"/>
          </p:nvPr>
        </p:nvSpPr>
        <p:spPr>
          <a:xfrm>
            <a:off x="838199" y="1523732"/>
            <a:ext cx="11081657" cy="899104"/>
          </a:xfrm>
        </p:spPr>
        <p:txBody>
          <a:bodyPr vert="horz" lIns="91440" tIns="0" rIns="91440" bIns="45720" rtlCol="0" anchor="t">
            <a:noAutofit/>
          </a:bodyPr>
          <a:lstStyle/>
          <a:p>
            <a:pPr marL="0" lvl="1" indent="0">
              <a:lnSpc>
                <a:spcPct val="90000"/>
              </a:lnSpc>
              <a:spcBef>
                <a:spcPts val="1000"/>
              </a:spcBef>
              <a:buNone/>
            </a:pPr>
            <a:r>
              <a:rPr lang="en-US" b="1" dirty="0">
                <a:solidFill>
                  <a:srgbClr val="006493"/>
                </a:solidFill>
                <a:latin typeface="Franklin Gothic Book"/>
              </a:rPr>
              <a:t>Below are a subset of life events that would allow for an SEP.  A detailed list within the Health Connector’s </a:t>
            </a:r>
            <a:r>
              <a:rPr lang="en-US" sz="2800" dirty="0">
                <a:solidFill>
                  <a:srgbClr val="006493"/>
                </a:solidFill>
                <a:latin typeface="+mn-lt"/>
                <a:hlinkClick r:id="rId3">
                  <a:extLst>
                    <a:ext uri="{A12FA001-AC4F-418D-AE19-62706E023703}">
                      <ahyp:hlinkClr xmlns:ahyp="http://schemas.microsoft.com/office/drawing/2018/hyperlinkcolor" val="tx"/>
                    </a:ext>
                  </a:extLst>
                </a:hlinkClick>
              </a:rPr>
              <a:t>Policy on Qualifying Life Events</a:t>
            </a:r>
            <a:endParaRPr lang="en-US" sz="2800" dirty="0">
              <a:solidFill>
                <a:srgbClr val="006493"/>
              </a:solidFill>
              <a:latin typeface="+mn-lt"/>
            </a:endParaRPr>
          </a:p>
          <a:p>
            <a:pPr marL="0" lvl="1" indent="0">
              <a:lnSpc>
                <a:spcPct val="90000"/>
              </a:lnSpc>
              <a:spcBef>
                <a:spcPts val="1000"/>
              </a:spcBef>
              <a:buNone/>
            </a:pPr>
            <a:endParaRPr lang="en-US" b="1" dirty="0">
              <a:solidFill>
                <a:schemeClr val="accent1"/>
              </a:solidFill>
            </a:endParaRPr>
          </a:p>
        </p:txBody>
      </p:sp>
      <p:sp>
        <p:nvSpPr>
          <p:cNvPr id="6" name="TextBox 5">
            <a:extLst>
              <a:ext uri="{FF2B5EF4-FFF2-40B4-BE49-F238E27FC236}">
                <a16:creationId xmlns:a16="http://schemas.microsoft.com/office/drawing/2014/main" id="{6733E5B1-0AFA-651B-99C1-E4AEB2D52E90}"/>
              </a:ext>
            </a:extLst>
          </p:cNvPr>
          <p:cNvSpPr txBox="1"/>
          <p:nvPr/>
        </p:nvSpPr>
        <p:spPr>
          <a:xfrm>
            <a:off x="351805" y="2523984"/>
            <a:ext cx="3495569" cy="1200329"/>
          </a:xfrm>
          <a:prstGeom prst="rect">
            <a:avLst/>
          </a:prstGeom>
          <a:noFill/>
        </p:spPr>
        <p:txBody>
          <a:bodyPr wrap="square">
            <a:spAutoFit/>
          </a:bodyPr>
          <a:lstStyle/>
          <a:p>
            <a:pPr lvl="1"/>
            <a:r>
              <a:rPr lang="en-US" sz="1800" b="1" kern="0" dirty="0"/>
              <a:t>Loses minimum essential coverage </a:t>
            </a:r>
            <a:r>
              <a:rPr lang="en-US" sz="1800" kern="0" dirty="0"/>
              <a:t>(MEC) for a reason other than failure to pay premiums or fraud</a:t>
            </a:r>
          </a:p>
        </p:txBody>
      </p:sp>
      <p:sp>
        <p:nvSpPr>
          <p:cNvPr id="8" name="TextBox 7">
            <a:extLst>
              <a:ext uri="{FF2B5EF4-FFF2-40B4-BE49-F238E27FC236}">
                <a16:creationId xmlns:a16="http://schemas.microsoft.com/office/drawing/2014/main" id="{21840082-9AB7-6545-CB21-ED9FB6593E95}"/>
              </a:ext>
            </a:extLst>
          </p:cNvPr>
          <p:cNvSpPr txBox="1"/>
          <p:nvPr/>
        </p:nvSpPr>
        <p:spPr>
          <a:xfrm>
            <a:off x="4013200" y="2501192"/>
            <a:ext cx="3670908" cy="1200329"/>
          </a:xfrm>
          <a:prstGeom prst="rect">
            <a:avLst/>
          </a:prstGeom>
          <a:noFill/>
        </p:spPr>
        <p:txBody>
          <a:bodyPr wrap="square">
            <a:spAutoFit/>
          </a:bodyPr>
          <a:lstStyle/>
          <a:p>
            <a:r>
              <a:rPr lang="en-US" sz="1800" b="1" kern="0" dirty="0"/>
              <a:t>Moves to Massachusetts </a:t>
            </a:r>
            <a:r>
              <a:rPr lang="en-US" sz="1800" kern="0" dirty="0"/>
              <a:t>or gains access to new plans as a result of a permanent move (including release from incarceration)</a:t>
            </a:r>
            <a:endParaRPr lang="en-US" dirty="0"/>
          </a:p>
        </p:txBody>
      </p:sp>
      <p:sp>
        <p:nvSpPr>
          <p:cNvPr id="12" name="TextBox 11">
            <a:extLst>
              <a:ext uri="{FF2B5EF4-FFF2-40B4-BE49-F238E27FC236}">
                <a16:creationId xmlns:a16="http://schemas.microsoft.com/office/drawing/2014/main" id="{DC3B4445-C5EE-0671-0F5B-949B3C81288D}"/>
              </a:ext>
            </a:extLst>
          </p:cNvPr>
          <p:cNvSpPr txBox="1"/>
          <p:nvPr/>
        </p:nvSpPr>
        <p:spPr>
          <a:xfrm>
            <a:off x="7684108" y="2495336"/>
            <a:ext cx="3749327" cy="1200329"/>
          </a:xfrm>
          <a:prstGeom prst="rect">
            <a:avLst/>
          </a:prstGeom>
          <a:noFill/>
        </p:spPr>
        <p:txBody>
          <a:bodyPr wrap="square">
            <a:spAutoFit/>
          </a:bodyPr>
          <a:lstStyle/>
          <a:p>
            <a:pPr lvl="1"/>
            <a:r>
              <a:rPr lang="en-US" sz="1800" kern="0" dirty="0"/>
              <a:t>Is determined </a:t>
            </a:r>
            <a:r>
              <a:rPr lang="en-US" sz="1800" b="1" kern="0" dirty="0"/>
              <a:t>newly eligible for </a:t>
            </a:r>
            <a:r>
              <a:rPr lang="en-US" sz="1800" b="1" kern="0" dirty="0" err="1"/>
              <a:t>ConnectorCare</a:t>
            </a:r>
            <a:r>
              <a:rPr lang="en-US" sz="1800" b="1" kern="0" dirty="0"/>
              <a:t> </a:t>
            </a:r>
            <a:br>
              <a:rPr lang="en-US" sz="1800" b="1" kern="0" dirty="0"/>
            </a:br>
            <a:r>
              <a:rPr lang="en-US" sz="1800" kern="0" dirty="0"/>
              <a:t>or has a </a:t>
            </a:r>
            <a:r>
              <a:rPr lang="en-US" sz="1800" b="1" kern="0" dirty="0" err="1"/>
              <a:t>ConnectorCare</a:t>
            </a:r>
            <a:r>
              <a:rPr lang="en-US" sz="1800" b="1" kern="0" dirty="0"/>
              <a:t> plan type </a:t>
            </a:r>
            <a:r>
              <a:rPr lang="en-US" sz="1800" kern="0" dirty="0"/>
              <a:t>change </a:t>
            </a:r>
          </a:p>
        </p:txBody>
      </p:sp>
      <p:sp>
        <p:nvSpPr>
          <p:cNvPr id="16" name="TextBox 15">
            <a:extLst>
              <a:ext uri="{FF2B5EF4-FFF2-40B4-BE49-F238E27FC236}">
                <a16:creationId xmlns:a16="http://schemas.microsoft.com/office/drawing/2014/main" id="{EAFBEC83-F441-22D7-9E1A-B82B02991FA3}"/>
              </a:ext>
            </a:extLst>
          </p:cNvPr>
          <p:cNvSpPr txBox="1"/>
          <p:nvPr/>
        </p:nvSpPr>
        <p:spPr>
          <a:xfrm>
            <a:off x="351805" y="3977169"/>
            <a:ext cx="2818615" cy="923330"/>
          </a:xfrm>
          <a:prstGeom prst="rect">
            <a:avLst/>
          </a:prstGeom>
          <a:noFill/>
        </p:spPr>
        <p:txBody>
          <a:bodyPr wrap="square">
            <a:spAutoFit/>
          </a:bodyPr>
          <a:lstStyle/>
          <a:p>
            <a:pPr lvl="1"/>
            <a:r>
              <a:rPr lang="en-US" sz="1800" kern="0" dirty="0"/>
              <a:t>Is a </a:t>
            </a:r>
            <a:r>
              <a:rPr lang="en-US" sz="1800" b="1" kern="0" dirty="0"/>
              <a:t>victim of </a:t>
            </a:r>
            <a:r>
              <a:rPr lang="en-US" sz="1800" kern="0" dirty="0"/>
              <a:t>domestic</a:t>
            </a:r>
            <a:r>
              <a:rPr lang="en-US" sz="1800" b="1" kern="0" dirty="0"/>
              <a:t> </a:t>
            </a:r>
            <a:r>
              <a:rPr lang="en-US" sz="1800" kern="0" dirty="0"/>
              <a:t>abuse or spousal abandonment </a:t>
            </a:r>
          </a:p>
        </p:txBody>
      </p:sp>
      <p:sp>
        <p:nvSpPr>
          <p:cNvPr id="18" name="TextBox 17">
            <a:extLst>
              <a:ext uri="{FF2B5EF4-FFF2-40B4-BE49-F238E27FC236}">
                <a16:creationId xmlns:a16="http://schemas.microsoft.com/office/drawing/2014/main" id="{B7C564C0-89A1-4E7D-59E2-4B35EA97B97A}"/>
              </a:ext>
            </a:extLst>
          </p:cNvPr>
          <p:cNvSpPr txBox="1"/>
          <p:nvPr/>
        </p:nvSpPr>
        <p:spPr>
          <a:xfrm>
            <a:off x="3512614" y="3977169"/>
            <a:ext cx="3259109" cy="1200329"/>
          </a:xfrm>
          <a:prstGeom prst="rect">
            <a:avLst/>
          </a:prstGeom>
          <a:noFill/>
        </p:spPr>
        <p:txBody>
          <a:bodyPr wrap="square">
            <a:spAutoFit/>
          </a:bodyPr>
          <a:lstStyle/>
          <a:p>
            <a:pPr lvl="1"/>
            <a:r>
              <a:rPr lang="en-US" sz="1800" kern="0" dirty="0"/>
              <a:t>Is enrolled in Health Connector coverage and becomes </a:t>
            </a:r>
            <a:r>
              <a:rPr lang="en-US" sz="1800" b="1" kern="0" dirty="0"/>
              <a:t>newly eligible or ineligible for APTCs</a:t>
            </a:r>
          </a:p>
        </p:txBody>
      </p:sp>
      <p:sp>
        <p:nvSpPr>
          <p:cNvPr id="10" name="TextBox 9">
            <a:extLst>
              <a:ext uri="{FF2B5EF4-FFF2-40B4-BE49-F238E27FC236}">
                <a16:creationId xmlns:a16="http://schemas.microsoft.com/office/drawing/2014/main" id="{A07AA8DA-AAB6-7A08-28FE-01E617BCA141}"/>
              </a:ext>
            </a:extLst>
          </p:cNvPr>
          <p:cNvSpPr txBox="1"/>
          <p:nvPr/>
        </p:nvSpPr>
        <p:spPr>
          <a:xfrm>
            <a:off x="7684108" y="3977169"/>
            <a:ext cx="2902470" cy="646331"/>
          </a:xfrm>
          <a:prstGeom prst="rect">
            <a:avLst/>
          </a:prstGeom>
          <a:noFill/>
        </p:spPr>
        <p:txBody>
          <a:bodyPr wrap="square">
            <a:spAutoFit/>
          </a:bodyPr>
          <a:lstStyle/>
          <a:p>
            <a:pPr lvl="1"/>
            <a:r>
              <a:rPr lang="en-US" sz="1800" kern="0" dirty="0"/>
              <a:t>Becomes a </a:t>
            </a:r>
            <a:r>
              <a:rPr lang="en-US" sz="1800" b="1" kern="0" dirty="0"/>
              <a:t>Lawfully Present</a:t>
            </a:r>
            <a:r>
              <a:rPr lang="en-US" sz="1800" kern="0" dirty="0"/>
              <a:t> individual</a:t>
            </a:r>
          </a:p>
        </p:txBody>
      </p:sp>
      <p:sp>
        <p:nvSpPr>
          <p:cNvPr id="14" name="TextBox 13">
            <a:extLst>
              <a:ext uri="{FF2B5EF4-FFF2-40B4-BE49-F238E27FC236}">
                <a16:creationId xmlns:a16="http://schemas.microsoft.com/office/drawing/2014/main" id="{CD1B1CC4-31A9-F5F4-30BA-9005598CAA3C}"/>
              </a:ext>
            </a:extLst>
          </p:cNvPr>
          <p:cNvSpPr txBox="1"/>
          <p:nvPr/>
        </p:nvSpPr>
        <p:spPr>
          <a:xfrm>
            <a:off x="261080" y="5443758"/>
            <a:ext cx="11658776" cy="646331"/>
          </a:xfrm>
          <a:prstGeom prst="rect">
            <a:avLst/>
          </a:prstGeom>
          <a:noFill/>
        </p:spPr>
        <p:txBody>
          <a:bodyPr wrap="square">
            <a:spAutoFit/>
          </a:bodyPr>
          <a:lstStyle/>
          <a:p>
            <a:pPr lvl="1"/>
            <a:r>
              <a:rPr lang="en-US" sz="1800" b="1" kern="0" dirty="0">
                <a:sym typeface="FranklinGothicURWBoo"/>
              </a:rPr>
              <a:t>NOTE</a:t>
            </a:r>
            <a:r>
              <a:rPr lang="en-US" sz="1800" kern="0" dirty="0">
                <a:sym typeface="FranklinGothicURWBoo"/>
              </a:rPr>
              <a:t>:  A new applicant who applies during closed enrollment and is determined </a:t>
            </a:r>
            <a:r>
              <a:rPr lang="en-US" sz="1800" b="1" kern="0" dirty="0">
                <a:sym typeface="FranklinGothicURWBoo"/>
              </a:rPr>
              <a:t>eligible for tax credits only </a:t>
            </a:r>
            <a:r>
              <a:rPr lang="en-US" sz="1800" b="1" kern="0" dirty="0"/>
              <a:t>and who doesn’t meet another qualifying event above, </a:t>
            </a:r>
            <a:r>
              <a:rPr lang="en-US" sz="1800" b="1" kern="0" dirty="0">
                <a:sym typeface="FranklinGothicURWBoo"/>
              </a:rPr>
              <a:t>does NOT </a:t>
            </a:r>
            <a:r>
              <a:rPr lang="en-US" sz="1800" kern="0" dirty="0">
                <a:sym typeface="FranklinGothicURWBoo"/>
              </a:rPr>
              <a:t>qualify for an SEP as a result.  </a:t>
            </a:r>
            <a:endParaRPr lang="en-US" sz="1800" strike="sngStrike" kern="0" dirty="0"/>
          </a:p>
        </p:txBody>
      </p:sp>
      <p:sp>
        <p:nvSpPr>
          <p:cNvPr id="4" name="Slide Number Placeholder 3">
            <a:extLst>
              <a:ext uri="{FF2B5EF4-FFF2-40B4-BE49-F238E27FC236}">
                <a16:creationId xmlns:a16="http://schemas.microsoft.com/office/drawing/2014/main" id="{2D92A5A4-90D2-25A7-83CF-434DEDDFE8A8}"/>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22</a:t>
            </a:fld>
            <a:endParaRPr lang="en-US"/>
          </a:p>
        </p:txBody>
      </p:sp>
    </p:spTree>
    <p:custDataLst>
      <p:tags r:id="rId1"/>
    </p:custDataLst>
    <p:extLst>
      <p:ext uri="{BB962C8B-B14F-4D97-AF65-F5344CB8AC3E}">
        <p14:creationId xmlns:p14="http://schemas.microsoft.com/office/powerpoint/2010/main" val="409297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D6C6B2D-9EFD-4A52-8FFC-3709FE6619BF}"/>
              </a:ext>
            </a:extLst>
          </p:cNvPr>
          <p:cNvSpPr>
            <a:spLocks noGrp="1"/>
          </p:cNvSpPr>
          <p:nvPr>
            <p:ph type="title"/>
          </p:nvPr>
        </p:nvSpPr>
        <p:spPr>
          <a:xfrm>
            <a:off x="731520" y="320040"/>
            <a:ext cx="10515600" cy="705173"/>
          </a:xfrm>
        </p:spPr>
        <p:txBody>
          <a:bodyPr>
            <a:normAutofit/>
          </a:bodyPr>
          <a:lstStyle/>
          <a:p>
            <a:r>
              <a:rPr lang="en-US" b="1" dirty="0" err="1">
                <a:latin typeface="Franklin Gothic Demi" panose="020B0603020102020204" pitchFamily="34" charset="0"/>
              </a:rPr>
              <a:t>ConnectorCare</a:t>
            </a:r>
            <a:r>
              <a:rPr lang="en-US" b="1" dirty="0">
                <a:latin typeface="Franklin Gothic Demi" panose="020B0603020102020204" pitchFamily="34" charset="0"/>
              </a:rPr>
              <a:t> SEPs</a:t>
            </a:r>
          </a:p>
        </p:txBody>
      </p:sp>
      <p:sp>
        <p:nvSpPr>
          <p:cNvPr id="6" name="TextBox 5">
            <a:extLst>
              <a:ext uri="{FF2B5EF4-FFF2-40B4-BE49-F238E27FC236}">
                <a16:creationId xmlns:a16="http://schemas.microsoft.com/office/drawing/2014/main" id="{E5BFF2EB-C139-5CD1-705F-5786C71D1AF4}"/>
              </a:ext>
            </a:extLst>
          </p:cNvPr>
          <p:cNvSpPr txBox="1"/>
          <p:nvPr/>
        </p:nvSpPr>
        <p:spPr>
          <a:xfrm>
            <a:off x="838200" y="1206953"/>
            <a:ext cx="10799618" cy="5012654"/>
          </a:xfrm>
          <a:prstGeom prst="rect">
            <a:avLst/>
          </a:prstGeom>
          <a:noFill/>
        </p:spPr>
        <p:txBody>
          <a:bodyPr wrap="square" lIns="91440" tIns="45720" rIns="91440" bIns="45720" anchor="t">
            <a:spAutoFit/>
          </a:bodyPr>
          <a:lstStyle/>
          <a:p>
            <a:pPr marL="0" lvl="1">
              <a:lnSpc>
                <a:spcPct val="90000"/>
              </a:lnSpc>
              <a:spcBef>
                <a:spcPts val="1000"/>
              </a:spcBef>
              <a:spcAft>
                <a:spcPts val="600"/>
              </a:spcAft>
              <a:buClr>
                <a:schemeClr val="accent1"/>
              </a:buClr>
            </a:pPr>
            <a:r>
              <a:rPr lang="en-US" sz="2800" b="1" dirty="0">
                <a:solidFill>
                  <a:srgbClr val="006493"/>
                </a:solidFill>
              </a:rPr>
              <a:t>Becoming newly eligible for </a:t>
            </a:r>
            <a:r>
              <a:rPr lang="en-US" sz="2800" b="1" dirty="0" err="1">
                <a:solidFill>
                  <a:srgbClr val="006493"/>
                </a:solidFill>
              </a:rPr>
              <a:t>ConnectorCare</a:t>
            </a:r>
            <a:r>
              <a:rPr lang="en-US" sz="2800" b="1" dirty="0">
                <a:solidFill>
                  <a:srgbClr val="006493"/>
                </a:solidFill>
              </a:rPr>
              <a:t> gives someone 60 days to enroll from the date of the eligibility determination. </a:t>
            </a:r>
          </a:p>
          <a:p>
            <a:pPr marL="342900" lvl="2" indent="-342900">
              <a:lnSpc>
                <a:spcPct val="90000"/>
              </a:lnSpc>
              <a:spcBef>
                <a:spcPts val="1000"/>
              </a:spcBef>
              <a:spcAft>
                <a:spcPts val="600"/>
              </a:spcAft>
              <a:buClr>
                <a:schemeClr val="accent1"/>
              </a:buClr>
              <a:buSzPct val="100000"/>
              <a:buFont typeface="Arial" panose="020B0604020202020204" pitchFamily="34" charset="0"/>
              <a:buChar char="•"/>
            </a:pPr>
            <a:r>
              <a:rPr lang="en-US" sz="2400" dirty="0"/>
              <a:t>Anyone newly determined eligible for </a:t>
            </a:r>
            <a:r>
              <a:rPr lang="en-US" sz="2400" dirty="0" err="1"/>
              <a:t>ConnectorCare</a:t>
            </a:r>
            <a:r>
              <a:rPr lang="en-US" sz="2400" dirty="0"/>
              <a:t> on, before, or after January 23rd will automatically get a SEP to ensure they have 60 days from the date of their eligibility determination to enroll</a:t>
            </a:r>
          </a:p>
          <a:p>
            <a:pPr marL="342900" lvl="2" indent="-342900">
              <a:lnSpc>
                <a:spcPct val="90000"/>
              </a:lnSpc>
              <a:spcBef>
                <a:spcPts val="1000"/>
              </a:spcBef>
              <a:spcAft>
                <a:spcPts val="600"/>
              </a:spcAft>
              <a:buClr>
                <a:schemeClr val="accent1"/>
              </a:buClr>
              <a:buSzPct val="100000"/>
              <a:buFont typeface="Arial" panose="020B0604020202020204" pitchFamily="34" charset="0"/>
              <a:buChar char="•"/>
            </a:pPr>
            <a:r>
              <a:rPr lang="en-US" sz="2400" dirty="0"/>
              <a:t>The online system looks at any existing eligibility to determine if someone is newly eligible</a:t>
            </a:r>
            <a:endParaRPr lang="en-US" dirty="0"/>
          </a:p>
          <a:p>
            <a:pPr marL="342900" lvl="2" indent="-342900">
              <a:lnSpc>
                <a:spcPct val="90000"/>
              </a:lnSpc>
              <a:spcBef>
                <a:spcPts val="1000"/>
              </a:spcBef>
              <a:buClr>
                <a:schemeClr val="accent1"/>
              </a:buClr>
              <a:buSzPct val="100000"/>
              <a:buFont typeface="Arial" panose="020B0604020202020204" pitchFamily="34" charset="0"/>
              <a:buChar char="•"/>
            </a:pPr>
            <a:r>
              <a:rPr lang="en-US" sz="2400" dirty="0" err="1"/>
              <a:t>ConnectorCare</a:t>
            </a:r>
            <a:r>
              <a:rPr lang="en-US" sz="2400" dirty="0"/>
              <a:t> members cannot change plans outside of Open Enrollment unless they experience a new qualifying event, which includes a:</a:t>
            </a:r>
          </a:p>
          <a:p>
            <a:pPr marL="800100" lvl="3" indent="-342900">
              <a:lnSpc>
                <a:spcPct val="90000"/>
              </a:lnSpc>
              <a:spcBef>
                <a:spcPts val="1000"/>
              </a:spcBef>
              <a:buClr>
                <a:schemeClr val="accent1"/>
              </a:buClr>
              <a:buSzPct val="75000"/>
              <a:buFont typeface="Courier New" panose="02070309020205020404" pitchFamily="49" charset="0"/>
              <a:buChar char="o"/>
            </a:pPr>
            <a:r>
              <a:rPr lang="en-US" sz="2400" dirty="0"/>
              <a:t>Change of </a:t>
            </a:r>
            <a:r>
              <a:rPr lang="en-US" sz="2400" dirty="0" err="1"/>
              <a:t>ConnectorCare</a:t>
            </a:r>
            <a:r>
              <a:rPr lang="en-US" sz="2400" dirty="0"/>
              <a:t> plan type (e.g. moving from </a:t>
            </a:r>
            <a:r>
              <a:rPr lang="en-US" sz="2400" dirty="0" err="1"/>
              <a:t>ConnectorCare</a:t>
            </a:r>
            <a:r>
              <a:rPr lang="en-US" sz="2400" dirty="0"/>
              <a:t> plan type 2B to 3A)</a:t>
            </a:r>
          </a:p>
          <a:p>
            <a:pPr marL="800100" lvl="3" indent="-342900">
              <a:lnSpc>
                <a:spcPct val="90000"/>
              </a:lnSpc>
              <a:spcBef>
                <a:spcPts val="600"/>
              </a:spcBef>
              <a:spcAft>
                <a:spcPts val="600"/>
              </a:spcAft>
              <a:buClr>
                <a:schemeClr val="accent1"/>
              </a:buClr>
              <a:buSzPct val="75000"/>
              <a:buFont typeface="Courier New" panose="02070309020205020404" pitchFamily="49" charset="0"/>
              <a:buChar char="o"/>
            </a:pPr>
            <a:r>
              <a:rPr lang="en-US" sz="2400" dirty="0"/>
              <a:t>Start or end of a </a:t>
            </a:r>
            <a:r>
              <a:rPr lang="en-US" sz="2400" dirty="0" err="1"/>
              <a:t>ConnectorCare</a:t>
            </a:r>
            <a:r>
              <a:rPr lang="en-US" sz="2400" dirty="0"/>
              <a:t> premium waiver</a:t>
            </a:r>
          </a:p>
        </p:txBody>
      </p:sp>
      <p:sp>
        <p:nvSpPr>
          <p:cNvPr id="13" name="Slide Number Placeholder 12">
            <a:extLst>
              <a:ext uri="{FF2B5EF4-FFF2-40B4-BE49-F238E27FC236}">
                <a16:creationId xmlns:a16="http://schemas.microsoft.com/office/drawing/2014/main" id="{DBF1A5C8-E1A1-4CEE-8B5A-D9A13708FA9A}"/>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23</a:t>
            </a:fld>
            <a:endParaRPr lang="en-US"/>
          </a:p>
        </p:txBody>
      </p:sp>
    </p:spTree>
    <p:custDataLst>
      <p:tags r:id="rId1"/>
    </p:custDataLst>
    <p:extLst>
      <p:ext uri="{BB962C8B-B14F-4D97-AF65-F5344CB8AC3E}">
        <p14:creationId xmlns:p14="http://schemas.microsoft.com/office/powerpoint/2010/main" val="1386543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EA0B-6C0F-E910-4C78-13A7F9F5E6BB}"/>
              </a:ext>
            </a:extLst>
          </p:cNvPr>
          <p:cNvSpPr>
            <a:spLocks noGrp="1"/>
          </p:cNvSpPr>
          <p:nvPr>
            <p:ph type="title"/>
          </p:nvPr>
        </p:nvSpPr>
        <p:spPr>
          <a:xfrm>
            <a:off x="731520" y="320040"/>
            <a:ext cx="10515600" cy="705173"/>
          </a:xfrm>
        </p:spPr>
        <p:txBody>
          <a:bodyPr>
            <a:noAutofit/>
          </a:bodyPr>
          <a:lstStyle/>
          <a:p>
            <a:r>
              <a:rPr lang="en-US" b="1" dirty="0" err="1">
                <a:latin typeface="Franklin Gothic Demi" panose="020B0703020102020204" pitchFamily="34" charset="0"/>
              </a:rPr>
              <a:t>ConnectorCare</a:t>
            </a:r>
            <a:r>
              <a:rPr lang="en-US" b="1" dirty="0">
                <a:latin typeface="Franklin Gothic Demi" panose="020B0703020102020204" pitchFamily="34" charset="0"/>
              </a:rPr>
              <a:t> Qualifying Event and SEP Example</a:t>
            </a:r>
          </a:p>
        </p:txBody>
      </p:sp>
      <p:sp>
        <p:nvSpPr>
          <p:cNvPr id="3" name="Content Placeholder 2">
            <a:extLst>
              <a:ext uri="{FF2B5EF4-FFF2-40B4-BE49-F238E27FC236}">
                <a16:creationId xmlns:a16="http://schemas.microsoft.com/office/drawing/2014/main" id="{9CA0B057-95A6-1E0F-04BB-0FD46D84DDBD}"/>
              </a:ext>
            </a:extLst>
          </p:cNvPr>
          <p:cNvSpPr>
            <a:spLocks noGrp="1"/>
          </p:cNvSpPr>
          <p:nvPr>
            <p:ph idx="1"/>
          </p:nvPr>
        </p:nvSpPr>
        <p:spPr>
          <a:xfrm>
            <a:off x="838200" y="1927500"/>
            <a:ext cx="10515600" cy="3824371"/>
          </a:xfrm>
        </p:spPr>
        <p:txBody>
          <a:bodyPr vert="horz" lIns="91440" tIns="45720" rIns="91440" bIns="45720" rtlCol="0" anchor="t">
            <a:noAutofit/>
          </a:bodyPr>
          <a:lstStyle/>
          <a:p>
            <a:pPr marL="457200" lvl="2" indent="-457200">
              <a:lnSpc>
                <a:spcPct val="90000"/>
              </a:lnSpc>
              <a:spcBef>
                <a:spcPts val="1000"/>
              </a:spcBef>
              <a:buSzPct val="100000"/>
              <a:buFont typeface="Arial" panose="020B0604020202020204" pitchFamily="34" charset="0"/>
              <a:buChar char="•"/>
            </a:pPr>
            <a:r>
              <a:rPr lang="en-US" b="1" dirty="0">
                <a:latin typeface="+mn-lt"/>
              </a:rPr>
              <a:t>Example</a:t>
            </a:r>
            <a:r>
              <a:rPr lang="en-US" dirty="0">
                <a:latin typeface="+mn-lt"/>
              </a:rPr>
              <a:t>: Maria applies for coverage on 2/13 and is determined eligible for plan type 2B.  They have 60 days to shop and enroll into coverage.  They pick a plan and pay their first premium by the due date and is enrolled in a </a:t>
            </a:r>
            <a:r>
              <a:rPr lang="en-US" dirty="0" err="1">
                <a:latin typeface="+mn-lt"/>
              </a:rPr>
              <a:t>ConnectorCare</a:t>
            </a:r>
            <a:r>
              <a:rPr lang="en-US" dirty="0">
                <a:latin typeface="+mn-lt"/>
              </a:rPr>
              <a:t> plan for March 1. </a:t>
            </a:r>
          </a:p>
          <a:p>
            <a:pPr marL="457200" lvl="2" indent="-457200">
              <a:lnSpc>
                <a:spcPct val="90000"/>
              </a:lnSpc>
              <a:spcBef>
                <a:spcPts val="1000"/>
              </a:spcBef>
              <a:buSzPct val="100000"/>
              <a:buFont typeface="Arial" panose="020B0604020202020204" pitchFamily="34" charset="0"/>
              <a:buChar char="•"/>
            </a:pPr>
            <a:r>
              <a:rPr lang="en-US" dirty="0">
                <a:latin typeface="+mn-lt"/>
              </a:rPr>
              <a:t>In July, Maria reports an income change to their application that results in a change from </a:t>
            </a:r>
            <a:r>
              <a:rPr lang="en-US" dirty="0" err="1">
                <a:latin typeface="+mn-lt"/>
              </a:rPr>
              <a:t>ConnectorCare</a:t>
            </a:r>
            <a:r>
              <a:rPr lang="en-US" dirty="0">
                <a:latin typeface="+mn-lt"/>
              </a:rPr>
              <a:t> plan type 2B to 3A.  Maria is eligible to change plans, as a </a:t>
            </a:r>
            <a:r>
              <a:rPr lang="en-US" dirty="0" err="1">
                <a:latin typeface="+mn-lt"/>
              </a:rPr>
              <a:t>ConnectorCare</a:t>
            </a:r>
            <a:r>
              <a:rPr lang="en-US" dirty="0">
                <a:latin typeface="+mn-lt"/>
              </a:rPr>
              <a:t> plan type change is a qualifying event.  </a:t>
            </a:r>
          </a:p>
          <a:p>
            <a:endParaRPr lang="en-US" dirty="0"/>
          </a:p>
        </p:txBody>
      </p:sp>
      <p:sp>
        <p:nvSpPr>
          <p:cNvPr id="4" name="Slide Number Placeholder 3">
            <a:extLst>
              <a:ext uri="{FF2B5EF4-FFF2-40B4-BE49-F238E27FC236}">
                <a16:creationId xmlns:a16="http://schemas.microsoft.com/office/drawing/2014/main" id="{9F26EDA0-990A-E206-A079-D6C332C0852F}"/>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24</a:t>
            </a:fld>
            <a:endParaRPr lang="en-US"/>
          </a:p>
        </p:txBody>
      </p:sp>
    </p:spTree>
    <p:custDataLst>
      <p:tags r:id="rId1"/>
    </p:custDataLst>
    <p:extLst>
      <p:ext uri="{BB962C8B-B14F-4D97-AF65-F5344CB8AC3E}">
        <p14:creationId xmlns:p14="http://schemas.microsoft.com/office/powerpoint/2010/main" val="1417420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B2765-967F-B2A1-DA65-8B8ACE500B6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9BC1D09-1612-3F28-D6F1-451D5AF02FAD}"/>
              </a:ext>
            </a:extLst>
          </p:cNvPr>
          <p:cNvSpPr>
            <a:spLocks noGrp="1"/>
          </p:cNvSpPr>
          <p:nvPr>
            <p:ph type="title"/>
          </p:nvPr>
        </p:nvSpPr>
        <p:spPr/>
        <p:txBody>
          <a:bodyPr/>
          <a:lstStyle/>
          <a:p>
            <a:r>
              <a:rPr lang="en-US" dirty="0"/>
              <a:t>End of Year Tax Filing</a:t>
            </a:r>
          </a:p>
        </p:txBody>
      </p:sp>
      <p:sp>
        <p:nvSpPr>
          <p:cNvPr id="4" name="Slide Number Placeholder 3">
            <a:extLst>
              <a:ext uri="{FF2B5EF4-FFF2-40B4-BE49-F238E27FC236}">
                <a16:creationId xmlns:a16="http://schemas.microsoft.com/office/drawing/2014/main" id="{13718299-127A-8E84-4283-E88CEFF2A1E8}"/>
              </a:ext>
              <a:ext uri="{C183D7F6-B498-43B3-948B-1728B52AA6E4}">
                <adec:decorative xmlns:adec="http://schemas.microsoft.com/office/drawing/2017/decorative" val="1"/>
              </a:ext>
            </a:extLst>
          </p:cNvPr>
          <p:cNvSpPr>
            <a:spLocks noGrp="1"/>
          </p:cNvSpPr>
          <p:nvPr>
            <p:ph type="sldNum" sz="quarter" idx="4294967295"/>
          </p:nvPr>
        </p:nvSpPr>
        <p:spPr>
          <a:xfrm>
            <a:off x="9448800" y="6356350"/>
            <a:ext cx="2743200" cy="365125"/>
          </a:xfrm>
        </p:spPr>
        <p:txBody>
          <a:bodyPr/>
          <a:lstStyle/>
          <a:p>
            <a:fld id="{D0F3292A-440C-FC4D-A38E-E9E6D4317AF8}" type="slidenum">
              <a:rPr lang="en-US" smtClean="0"/>
              <a:pPr/>
              <a:t>25</a:t>
            </a:fld>
            <a:endParaRPr lang="en-US"/>
          </a:p>
        </p:txBody>
      </p:sp>
    </p:spTree>
    <p:custDataLst>
      <p:tags r:id="rId1"/>
    </p:custDataLst>
    <p:extLst>
      <p:ext uri="{BB962C8B-B14F-4D97-AF65-F5344CB8AC3E}">
        <p14:creationId xmlns:p14="http://schemas.microsoft.com/office/powerpoint/2010/main" val="3537800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0040"/>
            <a:ext cx="10515600" cy="704088"/>
          </a:xfrm>
        </p:spPr>
        <p:txBody>
          <a:bodyPr>
            <a:normAutofit/>
          </a:bodyPr>
          <a:lstStyle/>
          <a:p>
            <a:r>
              <a:rPr lang="en-US" dirty="0"/>
              <a:t>Health Coverage and Taxes</a:t>
            </a:r>
          </a:p>
        </p:txBody>
      </p:sp>
      <p:sp>
        <p:nvSpPr>
          <p:cNvPr id="8" name="Content Placeholder 7">
            <a:extLst>
              <a:ext uri="{FF2B5EF4-FFF2-40B4-BE49-F238E27FC236}">
                <a16:creationId xmlns:a16="http://schemas.microsoft.com/office/drawing/2014/main" id="{C4824401-37FD-423D-A50A-DAB2B202CEE8}"/>
              </a:ext>
            </a:extLst>
          </p:cNvPr>
          <p:cNvSpPr>
            <a:spLocks noGrp="1"/>
          </p:cNvSpPr>
          <p:nvPr>
            <p:ph idx="13"/>
          </p:nvPr>
        </p:nvSpPr>
        <p:spPr/>
        <p:txBody>
          <a:bodyPr>
            <a:noAutofit/>
          </a:bodyPr>
          <a:lstStyle/>
          <a:p>
            <a:pPr marL="0" indent="0">
              <a:buNone/>
            </a:pPr>
            <a:r>
              <a:rPr lang="en-US" b="1" dirty="0">
                <a:solidFill>
                  <a:srgbClr val="006493"/>
                </a:solidFill>
              </a:rPr>
              <a:t>Health insurance information is needed for federal and state taxes for two reasons:</a:t>
            </a:r>
            <a:br>
              <a:rPr lang="en-US" dirty="0"/>
            </a:br>
            <a:endParaRPr lang="en-US" dirty="0"/>
          </a:p>
          <a:p>
            <a:pPr marL="457200" lvl="2" indent="-457200">
              <a:lnSpc>
                <a:spcPct val="90000"/>
              </a:lnSpc>
              <a:spcBef>
                <a:spcPts val="1000"/>
              </a:spcBef>
              <a:buSzPct val="100000"/>
              <a:buFont typeface="Arial" panose="020B0604020202020204" pitchFamily="34" charset="0"/>
              <a:buChar char="•"/>
            </a:pPr>
            <a:r>
              <a:rPr lang="en-US" dirty="0">
                <a:latin typeface="+mn-lt"/>
              </a:rPr>
              <a:t>Determining subsidy eligibility</a:t>
            </a:r>
          </a:p>
          <a:p>
            <a:pPr marL="457200" lvl="2" indent="-457200">
              <a:lnSpc>
                <a:spcPct val="90000"/>
              </a:lnSpc>
              <a:spcBef>
                <a:spcPts val="1000"/>
              </a:spcBef>
              <a:buSzPct val="100000"/>
              <a:buFont typeface="Arial" panose="020B0604020202020204" pitchFamily="34" charset="0"/>
              <a:buChar char="•"/>
            </a:pPr>
            <a:r>
              <a:rPr lang="en-US" dirty="0">
                <a:latin typeface="+mn-lt"/>
              </a:rPr>
              <a:t>Meeting coverage requirements, both </a:t>
            </a:r>
            <a:br>
              <a:rPr lang="en-US" dirty="0">
                <a:latin typeface="+mn-lt"/>
              </a:rPr>
            </a:br>
            <a:r>
              <a:rPr lang="en-US" dirty="0">
                <a:latin typeface="+mn-lt"/>
              </a:rPr>
              <a:t>Federal and State</a:t>
            </a:r>
          </a:p>
          <a:p>
            <a:endParaRPr lang="en-US" dirty="0"/>
          </a:p>
        </p:txBody>
      </p:sp>
      <p:pic>
        <p:nvPicPr>
          <p:cNvPr id="10" name="Picture 9">
            <a:extLst>
              <a:ext uri="{FF2B5EF4-FFF2-40B4-BE49-F238E27FC236}">
                <a16:creationId xmlns:a16="http://schemas.microsoft.com/office/drawing/2014/main" id="{B7C77B49-0E74-4F99-B178-A73F843F48E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8668">
            <a:off x="6898866" y="1012844"/>
            <a:ext cx="5205853" cy="5551374"/>
          </a:xfrm>
          <a:prstGeom prst="rect">
            <a:avLst/>
          </a:prstGeom>
        </p:spPr>
      </p:pic>
      <p:sp>
        <p:nvSpPr>
          <p:cNvPr id="5" name="Slide Number Placeholder 1">
            <a:extLst>
              <a:ext uri="{FF2B5EF4-FFF2-40B4-BE49-F238E27FC236}">
                <a16:creationId xmlns:a16="http://schemas.microsoft.com/office/drawing/2014/main" id="{61BB4EEE-2AD2-91C0-F2E3-724A22E24316}"/>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3428352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0040"/>
            <a:ext cx="10515600" cy="705173"/>
          </a:xfrm>
        </p:spPr>
        <p:txBody>
          <a:bodyPr>
            <a:normAutofit/>
          </a:bodyPr>
          <a:lstStyle/>
          <a:p>
            <a:pPr>
              <a:spcAft>
                <a:spcPts val="600"/>
              </a:spcAft>
              <a:buClr>
                <a:schemeClr val="accent1"/>
              </a:buClr>
              <a:buSzPct val="100000"/>
            </a:pPr>
            <a:r>
              <a:rPr lang="en-US" b="1" dirty="0">
                <a:latin typeface="Franklin Gothic Demi" panose="020B0703020102020204" pitchFamily="34" charset="0"/>
              </a:rPr>
              <a:t>Federal Tax Filing Requirements</a:t>
            </a:r>
          </a:p>
        </p:txBody>
      </p:sp>
      <p:sp>
        <p:nvSpPr>
          <p:cNvPr id="3" name="TextBox 2">
            <a:extLst>
              <a:ext uri="{FF2B5EF4-FFF2-40B4-BE49-F238E27FC236}">
                <a16:creationId xmlns:a16="http://schemas.microsoft.com/office/drawing/2014/main" id="{ECD551AE-9D2B-4001-9D10-2F502065BB55}"/>
              </a:ext>
              <a:ext uri="{C183D7F6-B498-43B3-948B-1728B52AA6E4}">
                <adec:decorative xmlns:adec="http://schemas.microsoft.com/office/drawing/2017/decorative" val="0"/>
              </a:ext>
            </a:extLst>
          </p:cNvPr>
          <p:cNvSpPr txBox="1"/>
          <p:nvPr/>
        </p:nvSpPr>
        <p:spPr>
          <a:xfrm>
            <a:off x="863773" y="1270739"/>
            <a:ext cx="10629900" cy="4165243"/>
          </a:xfrm>
          <a:prstGeom prst="rect">
            <a:avLst/>
          </a:prstGeom>
          <a:noFill/>
        </p:spPr>
        <p:txBody>
          <a:bodyPr wrap="square" lIns="91440" tIns="45720" rIns="91440" bIns="45720" rtlCol="0" anchor="t">
            <a:spAutoFit/>
          </a:bodyPr>
          <a:lstStyle/>
          <a:p>
            <a:pPr>
              <a:spcBef>
                <a:spcPts val="1000"/>
              </a:spcBef>
              <a:spcAft>
                <a:spcPts val="600"/>
              </a:spcAft>
              <a:buClr>
                <a:schemeClr val="accent1"/>
              </a:buClr>
              <a:buSzPct val="100000"/>
            </a:pPr>
            <a:r>
              <a:rPr lang="en-US" sz="2800" b="1" dirty="0">
                <a:solidFill>
                  <a:srgbClr val="006493"/>
                </a:solidFill>
                <a:latin typeface="Franklin Gothic Book" panose="020B0503020102020204" pitchFamily="34" charset="0"/>
              </a:rPr>
              <a:t>Health Connector members that receive federal advance premium tax credits (APTCs) must file and reconcile them on their federal tax return for each year they receive APTC</a:t>
            </a:r>
          </a:p>
          <a:p>
            <a:pPr marL="457200" lvl="2" indent="-457200">
              <a:lnSpc>
                <a:spcPct val="90000"/>
              </a:lnSpc>
              <a:spcBef>
                <a:spcPts val="1000"/>
              </a:spcBef>
              <a:spcAft>
                <a:spcPts val="600"/>
              </a:spcAft>
              <a:buClr>
                <a:schemeClr val="accent1"/>
              </a:buClr>
              <a:buSzPct val="100000"/>
              <a:buFont typeface="Arial" panose="020B0604020202020204" pitchFamily="34" charset="0"/>
              <a:buChar char="•"/>
            </a:pPr>
            <a:r>
              <a:rPr lang="en-US" sz="2800" dirty="0"/>
              <a:t>An applicant’s tax filing status also impacts their eligibility for receiving tax credits.  </a:t>
            </a:r>
          </a:p>
          <a:p>
            <a:pPr marL="457200" lvl="2" indent="-457200">
              <a:lnSpc>
                <a:spcPct val="90000"/>
              </a:lnSpc>
              <a:spcBef>
                <a:spcPts val="1000"/>
              </a:spcBef>
              <a:spcAft>
                <a:spcPts val="600"/>
              </a:spcAft>
              <a:buClr>
                <a:schemeClr val="accent1"/>
              </a:buClr>
              <a:buSzPct val="100000"/>
              <a:buFont typeface="Arial" panose="020B0604020202020204" pitchFamily="34" charset="0"/>
              <a:buChar char="•"/>
            </a:pPr>
            <a:r>
              <a:rPr lang="en-US" sz="2800" dirty="0"/>
              <a:t>As an example, married couples must file taxes jointly, except for victims of domestic abuse or spousal abandonment, to receive access to APTCs.</a:t>
            </a:r>
            <a:endParaRPr lang="en-US" sz="2800" b="1" dirty="0">
              <a:solidFill>
                <a:schemeClr val="accent1"/>
              </a:solidFill>
              <a:latin typeface="Franklin Gothic Book" panose="020B0503020102020204" pitchFamily="34" charset="0"/>
            </a:endParaRPr>
          </a:p>
          <a:p>
            <a:pPr>
              <a:spcBef>
                <a:spcPts val="600"/>
              </a:spcBef>
              <a:spcAft>
                <a:spcPts val="600"/>
              </a:spcAft>
            </a:pPr>
            <a:endParaRPr lang="en-US" dirty="0"/>
          </a:p>
        </p:txBody>
      </p:sp>
      <p:sp>
        <p:nvSpPr>
          <p:cNvPr id="5" name="Slide Number Placeholder 4">
            <a:extLst>
              <a:ext uri="{FF2B5EF4-FFF2-40B4-BE49-F238E27FC236}">
                <a16:creationId xmlns:a16="http://schemas.microsoft.com/office/drawing/2014/main" id="{CB1AB99D-783E-465F-81D3-886E3506B667}"/>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27</a:t>
            </a:fld>
            <a:endParaRPr lang="en-US" dirty="0"/>
          </a:p>
        </p:txBody>
      </p:sp>
    </p:spTree>
    <p:custDataLst>
      <p:tags r:id="rId1"/>
    </p:custDataLst>
    <p:extLst>
      <p:ext uri="{BB962C8B-B14F-4D97-AF65-F5344CB8AC3E}">
        <p14:creationId xmlns:p14="http://schemas.microsoft.com/office/powerpoint/2010/main" val="3447495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0040"/>
            <a:ext cx="10515600" cy="705173"/>
          </a:xfrm>
        </p:spPr>
        <p:txBody>
          <a:bodyPr>
            <a:noAutofit/>
          </a:bodyPr>
          <a:lstStyle/>
          <a:p>
            <a:r>
              <a:rPr lang="en-US" b="1" dirty="0">
                <a:sym typeface="Gill Sans"/>
              </a:rPr>
              <a:t>State Tax Filing: </a:t>
            </a:r>
            <a:r>
              <a:rPr lang="en-US" b="1" dirty="0"/>
              <a:t>Important Facts</a:t>
            </a:r>
            <a:br>
              <a:rPr lang="en-US" b="1" dirty="0"/>
            </a:br>
            <a:endParaRPr lang="en-US" b="1" dirty="0"/>
          </a:p>
        </p:txBody>
      </p:sp>
      <p:sp>
        <p:nvSpPr>
          <p:cNvPr id="8" name="Content Placeholder 7">
            <a:extLst>
              <a:ext uri="{FF2B5EF4-FFF2-40B4-BE49-F238E27FC236}">
                <a16:creationId xmlns:a16="http://schemas.microsoft.com/office/drawing/2014/main" id="{C4824401-37FD-423D-A50A-DAB2B202CEE8}"/>
              </a:ext>
            </a:extLst>
          </p:cNvPr>
          <p:cNvSpPr>
            <a:spLocks noGrp="1"/>
          </p:cNvSpPr>
          <p:nvPr>
            <p:ph idx="13"/>
          </p:nvPr>
        </p:nvSpPr>
        <p:spPr>
          <a:xfrm>
            <a:off x="852054" y="1306013"/>
            <a:ext cx="10871859" cy="6197947"/>
          </a:xfrm>
        </p:spPr>
        <p:txBody>
          <a:bodyPr vert="horz" lIns="91440" tIns="0" rIns="91440" bIns="45720" rtlCol="0" anchor="t">
            <a:normAutofit/>
          </a:bodyPr>
          <a:lstStyle/>
          <a:p>
            <a:r>
              <a:rPr lang="en-US" dirty="0">
                <a:solidFill>
                  <a:srgbClr val="006493"/>
                </a:solidFill>
                <a:sym typeface="Gill Sans"/>
              </a:rPr>
              <a:t>The Massachusetts Individual Mandate is still in effect, requiring most adults 18 and over to purchase health insurance if it is affordable to them and meets Minimum Creditable Coverage (MCC) standards.  </a:t>
            </a:r>
            <a:endParaRPr lang="en-US" dirty="0">
              <a:solidFill>
                <a:srgbClr val="006493"/>
              </a:solidFill>
            </a:endParaRPr>
          </a:p>
          <a:p>
            <a:pPr marL="457200" lvl="2" indent="-457200">
              <a:lnSpc>
                <a:spcPct val="90000"/>
              </a:lnSpc>
              <a:spcBef>
                <a:spcPts val="1000"/>
              </a:spcBef>
              <a:buSzPct val="100000"/>
              <a:buFont typeface="Arial" panose="020B0604020202020204" pitchFamily="34" charset="0"/>
              <a:buChar char="•"/>
            </a:pPr>
            <a:r>
              <a:rPr lang="en-US" sz="2600" dirty="0">
                <a:latin typeface="+mn-lt"/>
                <a:sym typeface="Gill Sans"/>
              </a:rPr>
              <a:t>Consumers have to provide proof of their enrollment in health coverage on their state taxes and failure to have health insurance for the entire year may result in a state tax penalty</a:t>
            </a:r>
            <a:endParaRPr lang="en-US" sz="2600" dirty="0">
              <a:latin typeface="+mn-lt"/>
            </a:endParaRPr>
          </a:p>
          <a:p>
            <a:pPr marL="457200" lvl="2" indent="-457200">
              <a:lnSpc>
                <a:spcPct val="90000"/>
              </a:lnSpc>
              <a:spcBef>
                <a:spcPts val="1000"/>
              </a:spcBef>
              <a:buSzPct val="100000"/>
              <a:buFont typeface="Arial" panose="020B0604020202020204" pitchFamily="34" charset="0"/>
              <a:buChar char="•"/>
            </a:pPr>
            <a:r>
              <a:rPr lang="en-US" sz="2600" dirty="0">
                <a:latin typeface="+mn-lt"/>
                <a:sym typeface="Gill Sans"/>
              </a:rPr>
              <a:t>Certain individuals are exempt and not subject to the state individual mandate tax penalty.  For example, individuals with income under 150% of FPL.</a:t>
            </a:r>
            <a:endParaRPr lang="en-US" sz="2600" dirty="0">
              <a:latin typeface="+mn-lt"/>
            </a:endParaRPr>
          </a:p>
          <a:p>
            <a:pPr marL="457200" lvl="2" indent="-457200">
              <a:lnSpc>
                <a:spcPct val="90000"/>
              </a:lnSpc>
              <a:spcBef>
                <a:spcPts val="1000"/>
              </a:spcBef>
              <a:buSzPct val="100000"/>
              <a:buFont typeface="Arial" panose="020B0604020202020204" pitchFamily="34" charset="0"/>
              <a:buChar char="•"/>
            </a:pPr>
            <a:r>
              <a:rPr lang="en-US" sz="2600" dirty="0">
                <a:latin typeface="+mn-lt"/>
              </a:rPr>
              <a:t>For more details visit: </a:t>
            </a:r>
            <a:r>
              <a:rPr lang="en-US" sz="2600" dirty="0">
                <a:hlinkClick r:id="rId3"/>
              </a:rPr>
              <a:t>What to do if you did not have health coverage for part or all of 2025 - Massachusetts Health Connector</a:t>
            </a:r>
            <a:endParaRPr lang="en-US" sz="2600" dirty="0">
              <a:solidFill>
                <a:srgbClr val="000000"/>
              </a:solidFill>
              <a:latin typeface="Franklin Gothic Book"/>
            </a:endParaRPr>
          </a:p>
        </p:txBody>
      </p:sp>
      <p:sp>
        <p:nvSpPr>
          <p:cNvPr id="5" name="Slide Number Placeholder 4">
            <a:extLst>
              <a:ext uri="{FF2B5EF4-FFF2-40B4-BE49-F238E27FC236}">
                <a16:creationId xmlns:a16="http://schemas.microsoft.com/office/drawing/2014/main" id="{09C2498D-E406-494E-BB2E-D4BA5E1AA9DE}"/>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28</a:t>
            </a:fld>
            <a:endParaRPr lang="en-US"/>
          </a:p>
        </p:txBody>
      </p:sp>
    </p:spTree>
    <p:custDataLst>
      <p:tags r:id="rId1"/>
    </p:custDataLst>
    <p:extLst>
      <p:ext uri="{BB962C8B-B14F-4D97-AF65-F5344CB8AC3E}">
        <p14:creationId xmlns:p14="http://schemas.microsoft.com/office/powerpoint/2010/main" val="3590823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0040"/>
            <a:ext cx="9754590" cy="705173"/>
          </a:xfrm>
        </p:spPr>
        <p:txBody>
          <a:bodyPr>
            <a:noAutofit/>
          </a:bodyPr>
          <a:lstStyle/>
          <a:p>
            <a:r>
              <a:rPr lang="en-US" b="1" dirty="0">
                <a:latin typeface="Franklin Gothic Demi" panose="020B0703020102020204" pitchFamily="34" charset="0"/>
              </a:rPr>
              <a:t>Health Connector Member Forms</a:t>
            </a:r>
          </a:p>
        </p:txBody>
      </p:sp>
      <p:sp>
        <p:nvSpPr>
          <p:cNvPr id="3" name="Content Placeholder 2"/>
          <p:cNvSpPr>
            <a:spLocks noGrp="1"/>
          </p:cNvSpPr>
          <p:nvPr>
            <p:ph idx="1"/>
          </p:nvPr>
        </p:nvSpPr>
        <p:spPr>
          <a:xfrm>
            <a:off x="852053" y="1294411"/>
            <a:ext cx="11153899" cy="1010141"/>
          </a:xfrm>
        </p:spPr>
        <p:txBody>
          <a:bodyPr vert="horz" lIns="91440" tIns="45720" rIns="91440" bIns="45720" rtlCol="0" anchor="t">
            <a:noAutofit/>
          </a:bodyPr>
          <a:lstStyle/>
          <a:p>
            <a:pPr>
              <a:buSzPct val="100000"/>
            </a:pPr>
            <a:r>
              <a:rPr lang="en-US" b="1" dirty="0">
                <a:solidFill>
                  <a:srgbClr val="006493"/>
                </a:solidFill>
                <a:latin typeface="Franklin Gothic Book"/>
              </a:rPr>
              <a:t>Members will receive a 1095 and 1099-HC to be used when they file their Massachusetts State Taxes and Federal Taxes </a:t>
            </a:r>
          </a:p>
          <a:p>
            <a:pPr lvl="1"/>
            <a:endParaRPr lang="en-US" dirty="0"/>
          </a:p>
        </p:txBody>
      </p:sp>
      <p:graphicFrame>
        <p:nvGraphicFramePr>
          <p:cNvPr id="6" name="Table 5" descr="Table with three columns and five rows showing Health Connector Program name and which tax forms those members in those programs will receive.">
            <a:extLst>
              <a:ext uri="{FF2B5EF4-FFF2-40B4-BE49-F238E27FC236}">
                <a16:creationId xmlns:a16="http://schemas.microsoft.com/office/drawing/2014/main" id="{2FEB1D25-A566-46D6-3F54-EFAEFA6B6A4B}"/>
              </a:ext>
            </a:extLst>
          </p:cNvPr>
          <p:cNvGraphicFramePr>
            <a:graphicFrameLocks noGrp="1"/>
          </p:cNvGraphicFramePr>
          <p:nvPr>
            <p:extLst>
              <p:ext uri="{D42A27DB-BD31-4B8C-83A1-F6EECF244321}">
                <p14:modId xmlns:p14="http://schemas.microsoft.com/office/powerpoint/2010/main" val="3544746423"/>
              </p:ext>
            </p:extLst>
          </p:nvPr>
        </p:nvGraphicFramePr>
        <p:xfrm>
          <a:off x="1718498" y="2418064"/>
          <a:ext cx="8755003" cy="3270377"/>
        </p:xfrm>
        <a:graphic>
          <a:graphicData uri="http://schemas.openxmlformats.org/drawingml/2006/table">
            <a:tbl>
              <a:tblPr firstRow="1" firstCol="1" bandRow="1">
                <a:tableStyleId>{5C22544A-7EE6-4342-B048-85BDC9FD1C3A}</a:tableStyleId>
              </a:tblPr>
              <a:tblGrid>
                <a:gridCol w="2053501">
                  <a:extLst>
                    <a:ext uri="{9D8B030D-6E8A-4147-A177-3AD203B41FA5}">
                      <a16:colId xmlns:a16="http://schemas.microsoft.com/office/drawing/2014/main" val="1326161289"/>
                    </a:ext>
                  </a:extLst>
                </a:gridCol>
                <a:gridCol w="3141660">
                  <a:extLst>
                    <a:ext uri="{9D8B030D-6E8A-4147-A177-3AD203B41FA5}">
                      <a16:colId xmlns:a16="http://schemas.microsoft.com/office/drawing/2014/main" val="2414868694"/>
                    </a:ext>
                  </a:extLst>
                </a:gridCol>
                <a:gridCol w="3559842">
                  <a:extLst>
                    <a:ext uri="{9D8B030D-6E8A-4147-A177-3AD203B41FA5}">
                      <a16:colId xmlns:a16="http://schemas.microsoft.com/office/drawing/2014/main" val="2750855049"/>
                    </a:ext>
                  </a:extLst>
                </a:gridCol>
              </a:tblGrid>
              <a:tr h="339369">
                <a:tc>
                  <a:txBody>
                    <a:bodyPr/>
                    <a:lstStyle/>
                    <a:p>
                      <a:pPr marL="0" marR="0" algn="ctr" eaLnBrk="0" fontAlgn="base" hangingPunct="0">
                        <a:lnSpc>
                          <a:spcPct val="115000"/>
                        </a:lnSpc>
                        <a:spcBef>
                          <a:spcPts val="0"/>
                        </a:spcBef>
                        <a:spcAft>
                          <a:spcPts val="600"/>
                        </a:spcAft>
                      </a:pPr>
                      <a:r>
                        <a:rPr lang="en-US" sz="1800" kern="1200" dirty="0">
                          <a:effectLst/>
                        </a:rPr>
                        <a:t>Program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0" fontAlgn="base" latinLnBrk="0" hangingPunct="0">
                        <a:lnSpc>
                          <a:spcPct val="115000"/>
                        </a:lnSpc>
                        <a:spcBef>
                          <a:spcPts val="0"/>
                        </a:spcBef>
                        <a:spcAft>
                          <a:spcPts val="1000"/>
                        </a:spcAft>
                        <a:buClrTx/>
                        <a:buSzTx/>
                        <a:buFontTx/>
                        <a:buNone/>
                        <a:tabLst/>
                        <a:defRPr/>
                      </a:pPr>
                      <a:r>
                        <a:rPr lang="en-US" dirty="0"/>
                        <a:t>1095 info</a:t>
                      </a:r>
                    </a:p>
                    <a:p>
                      <a:pPr marL="0" marR="0" algn="ctr" eaLnBrk="0" fontAlgn="base" hangingPunct="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eaLnBrk="0" fontAlgn="base" hangingPunct="0">
                        <a:lnSpc>
                          <a:spcPct val="115000"/>
                        </a:lnSpc>
                        <a:spcBef>
                          <a:spcPts val="0"/>
                        </a:spcBef>
                        <a:spcAft>
                          <a:spcPts val="1000"/>
                        </a:spcAft>
                      </a:pPr>
                      <a:r>
                        <a:rPr lang="en-US" sz="1800" kern="1200" dirty="0">
                          <a:effectLst/>
                        </a:rPr>
                        <a:t>1099-HC info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1540891"/>
                  </a:ext>
                </a:extLst>
              </a:tr>
              <a:tr h="487277">
                <a:tc>
                  <a:txBody>
                    <a:bodyPr/>
                    <a:lstStyle/>
                    <a:p>
                      <a:pPr marL="0" marR="0" eaLnBrk="0" fontAlgn="base" hangingPunct="0">
                        <a:lnSpc>
                          <a:spcPct val="115000"/>
                        </a:lnSpc>
                        <a:spcBef>
                          <a:spcPts val="0"/>
                        </a:spcBef>
                        <a:spcAft>
                          <a:spcPts val="1000"/>
                        </a:spcAft>
                      </a:pPr>
                      <a:r>
                        <a:rPr lang="en-US" sz="1800" kern="1200" dirty="0" err="1">
                          <a:effectLst/>
                        </a:rPr>
                        <a:t>ConnectorCare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0" fontAlgn="base" latinLnBrk="0" hangingPunct="0">
                        <a:lnSpc>
                          <a:spcPct val="115000"/>
                        </a:lnSpc>
                        <a:spcBef>
                          <a:spcPts val="0"/>
                        </a:spcBef>
                        <a:spcAft>
                          <a:spcPts val="1000"/>
                        </a:spcAft>
                        <a:buClrTx/>
                        <a:buSzTx/>
                        <a:buFontTx/>
                        <a:buNone/>
                        <a:tabLst/>
                        <a:defRPr/>
                      </a:pPr>
                      <a:r>
                        <a:rPr lang="en-US" dirty="0"/>
                        <a:t>1095-A from the Health Connector</a:t>
                      </a:r>
                    </a:p>
                  </a:txBody>
                  <a:tcPr marL="68580" marR="68580" marT="0" marB="0" anchor="ctr"/>
                </a:tc>
                <a:tc>
                  <a:txBody>
                    <a:bodyPr/>
                    <a:lstStyle/>
                    <a:p>
                      <a:pPr marL="0" marR="0" eaLnBrk="0" fontAlgn="base" hangingPunct="0">
                        <a:lnSpc>
                          <a:spcPct val="115000"/>
                        </a:lnSpc>
                        <a:spcBef>
                          <a:spcPts val="0"/>
                        </a:spcBef>
                        <a:spcAft>
                          <a:spcPts val="1000"/>
                        </a:spcAft>
                      </a:pPr>
                      <a:r>
                        <a:rPr lang="en-US" sz="1800" kern="1200" dirty="0">
                          <a:solidFill>
                            <a:schemeClr val="tx1"/>
                          </a:solidFill>
                          <a:effectLst/>
                        </a:rPr>
                        <a:t>1099-HC from their health plan (carrier)</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8580758"/>
                  </a:ext>
                </a:extLst>
              </a:tr>
              <a:tr h="599199">
                <a:tc>
                  <a:txBody>
                    <a:bodyPr/>
                    <a:lstStyle/>
                    <a:p>
                      <a:pPr marL="0" marR="0" eaLnBrk="0" fontAlgn="base" hangingPunct="0">
                        <a:lnSpc>
                          <a:spcPct val="115000"/>
                        </a:lnSpc>
                        <a:spcBef>
                          <a:spcPts val="0"/>
                        </a:spcBef>
                        <a:spcAft>
                          <a:spcPts val="1000"/>
                        </a:spcAft>
                      </a:pPr>
                      <a:r>
                        <a:rPr lang="en-US" sz="1800" kern="1200" dirty="0">
                          <a:effectLst/>
                        </a:rPr>
                        <a:t>QHP with APTC or unsub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1095-A from the Health Connector</a:t>
                      </a:r>
                    </a:p>
                  </a:txBody>
                  <a:tcPr>
                    <a:solidFill>
                      <a:srgbClr val="E7EAE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rPr>
                        <a:t>1099-HC from their health plan (carrier)</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005749242"/>
                  </a:ext>
                </a:extLst>
              </a:tr>
              <a:tr h="502068">
                <a:tc>
                  <a:txBody>
                    <a:bodyPr/>
                    <a:lstStyle/>
                    <a:p>
                      <a:pPr marL="0" marR="0" eaLnBrk="0" fontAlgn="base" hangingPunct="0">
                        <a:lnSpc>
                          <a:spcPct val="115000"/>
                        </a:lnSpc>
                        <a:spcBef>
                          <a:spcPts val="0"/>
                        </a:spcBef>
                        <a:spcAft>
                          <a:spcPts val="1000"/>
                        </a:spcAft>
                      </a:pPr>
                      <a:r>
                        <a:rPr lang="en-US" sz="1800" kern="1200" dirty="0">
                          <a:effectLst/>
                        </a:rPr>
                        <a:t>Catastrophic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1095-B from their health plan (carrier)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rPr>
                        <a:t>1099-HC from their health plan (carrier)</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21479278"/>
                  </a:ext>
                </a:extLst>
              </a:tr>
              <a:tr h="599199">
                <a:tc>
                  <a:txBody>
                    <a:bodyPr/>
                    <a:lstStyle/>
                    <a:p>
                      <a:pPr marL="0" marR="0" eaLnBrk="0" fontAlgn="base" hangingPunct="0">
                        <a:lnSpc>
                          <a:spcPct val="115000"/>
                        </a:lnSpc>
                        <a:spcBef>
                          <a:spcPts val="0"/>
                        </a:spcBef>
                        <a:spcAft>
                          <a:spcPts val="1000"/>
                        </a:spcAft>
                      </a:pPr>
                      <a:r>
                        <a:rPr lang="en-US" sz="1800" kern="1200" dirty="0">
                          <a:effectLst/>
                        </a:rPr>
                        <a:t>Health Connector for Business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1095-B from their health plan (carrier)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rPr>
                        <a:t>1099-HC from their health plan (carrier)</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709763357"/>
                  </a:ext>
                </a:extLst>
              </a:tr>
            </a:tbl>
          </a:graphicData>
        </a:graphic>
      </p:graphicFrame>
      <p:sp>
        <p:nvSpPr>
          <p:cNvPr id="7" name="Slide Number Placeholder 6">
            <a:extLst>
              <a:ext uri="{FF2B5EF4-FFF2-40B4-BE49-F238E27FC236}">
                <a16:creationId xmlns:a16="http://schemas.microsoft.com/office/drawing/2014/main" id="{B03DF077-9880-48F6-9D3B-898479B2F22B}"/>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29</a:t>
            </a:fld>
            <a:endParaRPr lang="en-US"/>
          </a:p>
        </p:txBody>
      </p:sp>
    </p:spTree>
    <p:custDataLst>
      <p:tags r:id="rId1"/>
    </p:custDataLst>
    <p:extLst>
      <p:ext uri="{BB962C8B-B14F-4D97-AF65-F5344CB8AC3E}">
        <p14:creationId xmlns:p14="http://schemas.microsoft.com/office/powerpoint/2010/main" val="2933747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64E2-780B-3077-A77E-944D625852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575EDD-722D-5350-0EF8-0618D769B266}"/>
              </a:ext>
            </a:extLst>
          </p:cNvPr>
          <p:cNvSpPr>
            <a:spLocks noGrp="1"/>
          </p:cNvSpPr>
          <p:nvPr>
            <p:ph type="title"/>
          </p:nvPr>
        </p:nvSpPr>
        <p:spPr>
          <a:xfrm>
            <a:off x="731520" y="320040"/>
            <a:ext cx="10515600" cy="705173"/>
          </a:xfrm>
        </p:spPr>
        <p:txBody>
          <a:bodyPr/>
          <a:lstStyle/>
          <a:p>
            <a:r>
              <a:rPr lang="en-US" b="1" dirty="0">
                <a:latin typeface="Franklin Gothic Demi" panose="020B0603020102020204" pitchFamily="34" charset="0"/>
              </a:rPr>
              <a:t>MA Health Care Learning Series</a:t>
            </a:r>
          </a:p>
        </p:txBody>
      </p:sp>
      <p:sp>
        <p:nvSpPr>
          <p:cNvPr id="5" name="Content Placeholder 6">
            <a:extLst>
              <a:ext uri="{FF2B5EF4-FFF2-40B4-BE49-F238E27FC236}">
                <a16:creationId xmlns:a16="http://schemas.microsoft.com/office/drawing/2014/main" id="{D36ABA94-28AE-8A58-3481-6A3E71C71AC0}"/>
              </a:ext>
            </a:extLst>
          </p:cNvPr>
          <p:cNvSpPr>
            <a:spLocks noGrp="1"/>
          </p:cNvSpPr>
          <p:nvPr/>
        </p:nvSpPr>
        <p:spPr>
          <a:xfrm>
            <a:off x="838199" y="1526906"/>
            <a:ext cx="9851380" cy="438028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latin typeface="Franklin Gothic Book"/>
              </a:rPr>
              <a:t>Background</a:t>
            </a:r>
            <a:endParaRPr lang="en-US" sz="2800" b="1" dirty="0">
              <a:solidFill>
                <a:schemeClr val="accent1"/>
              </a:solidFill>
              <a:latin typeface="Franklin Gothic Book"/>
            </a:endParaRPr>
          </a:p>
          <a:p>
            <a:pPr marL="0" indent="0">
              <a:buNone/>
            </a:pPr>
            <a:r>
              <a:rPr lang="en-US" dirty="0"/>
              <a:t>The MA Health Care Learning Series provides regular updates and presentations from Health Connector and MassHealth staff, to educate those who help Massachusetts residents in applying, getting and keeping their health coverage through MassHealth, the Health Connector and Health Safety Net via </a:t>
            </a:r>
            <a:r>
              <a:rPr lang="en-US" dirty="0">
                <a:hlinkClick r:id="rId4"/>
              </a:rPr>
              <a:t>MAhealthconnector.org</a:t>
            </a:r>
            <a:r>
              <a:rPr lang="en-US" dirty="0"/>
              <a:t>.</a:t>
            </a:r>
          </a:p>
        </p:txBody>
      </p:sp>
      <p:sp>
        <p:nvSpPr>
          <p:cNvPr id="2" name="Slide Number Placeholder 1">
            <a:extLst>
              <a:ext uri="{FF2B5EF4-FFF2-40B4-BE49-F238E27FC236}">
                <a16:creationId xmlns:a16="http://schemas.microsoft.com/office/drawing/2014/main" id="{8BC3776D-13D8-F2EA-59D9-BFBBD5F4B0D7}"/>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3</a:t>
            </a:fld>
            <a:endParaRPr lang="en-US"/>
          </a:p>
        </p:txBody>
      </p:sp>
    </p:spTree>
    <p:custDataLst>
      <p:tags r:id="rId1"/>
    </p:custDataLst>
    <p:extLst>
      <p:ext uri="{BB962C8B-B14F-4D97-AF65-F5344CB8AC3E}">
        <p14:creationId xmlns:p14="http://schemas.microsoft.com/office/powerpoint/2010/main" val="1490107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0040"/>
            <a:ext cx="10515600" cy="705173"/>
          </a:xfrm>
        </p:spPr>
        <p:txBody>
          <a:bodyPr>
            <a:normAutofit/>
          </a:bodyPr>
          <a:lstStyle/>
          <a:p>
            <a:pPr>
              <a:defRPr/>
            </a:pPr>
            <a:r>
              <a:rPr lang="en-US" b="1" dirty="0">
                <a:latin typeface="Franklin Gothic Demi" panose="020B0703020102020204" pitchFamily="34" charset="0"/>
              </a:rPr>
              <a:t>MassHealth Member Forms</a:t>
            </a:r>
            <a:endParaRPr lang="en-US" dirty="0">
              <a:latin typeface="Franklin Gothic Demi" panose="020B0703020102020204" pitchFamily="34" charset="0"/>
            </a:endParaRPr>
          </a:p>
        </p:txBody>
      </p:sp>
      <p:sp>
        <p:nvSpPr>
          <p:cNvPr id="4" name="Content Placeholder 2">
            <a:extLst>
              <a:ext uri="{FF2B5EF4-FFF2-40B4-BE49-F238E27FC236}">
                <a16:creationId xmlns:a16="http://schemas.microsoft.com/office/drawing/2014/main" id="{ACEF8A4F-54D7-61BA-ED54-E8270F65D999}"/>
              </a:ext>
            </a:extLst>
          </p:cNvPr>
          <p:cNvSpPr txBox="1">
            <a:spLocks/>
          </p:cNvSpPr>
          <p:nvPr/>
        </p:nvSpPr>
        <p:spPr>
          <a:xfrm>
            <a:off x="580747" y="934196"/>
            <a:ext cx="11304321" cy="8023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8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8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en-US" b="1" dirty="0">
                <a:solidFill>
                  <a:srgbClr val="006493"/>
                </a:solidFill>
                <a:latin typeface="Franklin Gothic Book"/>
              </a:rPr>
              <a:t>Members will receive a 1095-B and 1099-HC from MassHealth</a:t>
            </a:r>
            <a:endParaRPr lang="en-US" dirty="0">
              <a:solidFill>
                <a:srgbClr val="006493"/>
              </a:solidFill>
            </a:endParaRPr>
          </a:p>
          <a:p>
            <a:pPr lvl="1"/>
            <a:endParaRPr lang="en-US" dirty="0"/>
          </a:p>
        </p:txBody>
      </p:sp>
      <p:graphicFrame>
        <p:nvGraphicFramePr>
          <p:cNvPr id="8" name="Table 7" descr="Table with three columns and seven rows showing MassHealth Program name and which tax forms members in those programs will receive.">
            <a:extLst>
              <a:ext uri="{FF2B5EF4-FFF2-40B4-BE49-F238E27FC236}">
                <a16:creationId xmlns:a16="http://schemas.microsoft.com/office/drawing/2014/main" id="{77D1A047-36F7-EEAA-38F8-427F7215CA8C}"/>
              </a:ext>
            </a:extLst>
          </p:cNvPr>
          <p:cNvGraphicFramePr>
            <a:graphicFrameLocks noGrp="1"/>
          </p:cNvGraphicFramePr>
          <p:nvPr>
            <p:extLst>
              <p:ext uri="{D42A27DB-BD31-4B8C-83A1-F6EECF244321}">
                <p14:modId xmlns:p14="http://schemas.microsoft.com/office/powerpoint/2010/main" val="757757927"/>
              </p:ext>
            </p:extLst>
          </p:nvPr>
        </p:nvGraphicFramePr>
        <p:xfrm>
          <a:off x="638428" y="1420711"/>
          <a:ext cx="10915143" cy="3864046"/>
        </p:xfrm>
        <a:graphic>
          <a:graphicData uri="http://schemas.openxmlformats.org/drawingml/2006/table">
            <a:tbl>
              <a:tblPr firstRow="1" firstCol="1" bandRow="1">
                <a:tableStyleId>{5C22544A-7EE6-4342-B048-85BDC9FD1C3A}</a:tableStyleId>
              </a:tblPr>
              <a:tblGrid>
                <a:gridCol w="2255932">
                  <a:extLst>
                    <a:ext uri="{9D8B030D-6E8A-4147-A177-3AD203B41FA5}">
                      <a16:colId xmlns:a16="http://schemas.microsoft.com/office/drawing/2014/main" val="3515012185"/>
                    </a:ext>
                  </a:extLst>
                </a:gridCol>
                <a:gridCol w="3035252">
                  <a:extLst>
                    <a:ext uri="{9D8B030D-6E8A-4147-A177-3AD203B41FA5}">
                      <a16:colId xmlns:a16="http://schemas.microsoft.com/office/drawing/2014/main" val="4039840504"/>
                    </a:ext>
                  </a:extLst>
                </a:gridCol>
                <a:gridCol w="5623959">
                  <a:extLst>
                    <a:ext uri="{9D8B030D-6E8A-4147-A177-3AD203B41FA5}">
                      <a16:colId xmlns:a16="http://schemas.microsoft.com/office/drawing/2014/main" val="2508663789"/>
                    </a:ext>
                  </a:extLst>
                </a:gridCol>
              </a:tblGrid>
              <a:tr h="571500">
                <a:tc>
                  <a:txBody>
                    <a:bodyPr/>
                    <a:lstStyle/>
                    <a:p>
                      <a:pPr marL="0" marR="0" indent="0" algn="ctr" rtl="0" eaLnBrk="1" fontAlgn="base" latinLnBrk="0" hangingPunct="1">
                        <a:spcBef>
                          <a:spcPts val="600"/>
                        </a:spcBef>
                        <a:spcAft>
                          <a:spcPts val="600"/>
                        </a:spcAft>
                      </a:pPr>
                      <a:r>
                        <a:rPr lang="en-US" sz="2300" b="1" i="0" u="none" strike="noStrike" kern="1200" dirty="0">
                          <a:solidFill>
                            <a:srgbClr val="FFFFFF"/>
                          </a:solidFill>
                          <a:effectLst/>
                          <a:latin typeface="Franklin Gothic Book"/>
                          <a:ea typeface="ヒラギノ明朝 ProN W3"/>
                          <a:cs typeface="ヒラギノ明朝 ProN W3"/>
                        </a:rPr>
                        <a:t>Program</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9CA5"/>
                    </a:solidFill>
                  </a:tcPr>
                </a:tc>
                <a:tc>
                  <a:txBody>
                    <a:bodyPr/>
                    <a:lstStyle/>
                    <a:p>
                      <a:pPr marL="0" marR="0" indent="0" algn="ctr" rtl="0" eaLnBrk="1" fontAlgn="base" latinLnBrk="0" hangingPunct="1">
                        <a:spcBef>
                          <a:spcPts val="600"/>
                        </a:spcBef>
                        <a:spcAft>
                          <a:spcPts val="600"/>
                        </a:spcAft>
                      </a:pPr>
                      <a:r>
                        <a:rPr lang="en-US" sz="2300" b="1" i="0" u="none" strike="noStrike" kern="1200">
                          <a:solidFill>
                            <a:srgbClr val="FFFFFF"/>
                          </a:solidFill>
                          <a:effectLst/>
                          <a:latin typeface="Franklin Gothic Book"/>
                          <a:ea typeface="ヒラギノ明朝 ProN W3"/>
                          <a:cs typeface="ヒラギノ明朝 ProN W3"/>
                        </a:rPr>
                        <a:t>1095 info</a:t>
                      </a:r>
                      <a:endParaRPr lang="en-US" sz="1800" b="0" i="0" u="none" strike="noStrike">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9CA5"/>
                    </a:solidFill>
                  </a:tcPr>
                </a:tc>
                <a:tc>
                  <a:txBody>
                    <a:bodyPr/>
                    <a:lstStyle/>
                    <a:p>
                      <a:pPr marL="0" marR="0" indent="0" algn="ctr" rtl="0" eaLnBrk="1" fontAlgn="base" latinLnBrk="0" hangingPunct="1">
                        <a:spcBef>
                          <a:spcPts val="600"/>
                        </a:spcBef>
                        <a:spcAft>
                          <a:spcPts val="600"/>
                        </a:spcAft>
                      </a:pPr>
                      <a:r>
                        <a:rPr lang="en-US" sz="2300" b="1" i="0" u="none" strike="noStrike" kern="1200">
                          <a:solidFill>
                            <a:srgbClr val="FFFFFF"/>
                          </a:solidFill>
                          <a:effectLst/>
                          <a:latin typeface="Franklin Gothic Book"/>
                          <a:ea typeface="ヒラギノ明朝 ProN W3"/>
                          <a:cs typeface="ヒラギノ明朝 ProN W3"/>
                        </a:rPr>
                        <a:t>1099-HC info</a:t>
                      </a:r>
                      <a:endParaRPr lang="en-US" sz="1800" b="0" i="0" u="none" strike="noStrike">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9CA5"/>
                    </a:solidFill>
                  </a:tcPr>
                </a:tc>
                <a:extLst>
                  <a:ext uri="{0D108BD9-81ED-4DB2-BD59-A6C34878D82A}">
                    <a16:rowId xmlns:a16="http://schemas.microsoft.com/office/drawing/2014/main" val="3382001714"/>
                  </a:ext>
                </a:extLst>
              </a:tr>
              <a:tr h="580666">
                <a:tc>
                  <a:txBody>
                    <a:bodyPr/>
                    <a:lstStyle/>
                    <a:p>
                      <a:pPr marL="0" marR="0" indent="0" algn="l" rtl="0" eaLnBrk="1" fontAlgn="base" latinLnBrk="0" hangingPunct="1">
                        <a:spcBef>
                          <a:spcPts val="600"/>
                        </a:spcBef>
                        <a:spcAft>
                          <a:spcPts val="600"/>
                        </a:spcAft>
                      </a:pPr>
                      <a:r>
                        <a:rPr lang="en-US" sz="1800" b="1" i="0" u="none" strike="noStrike" kern="1200" dirty="0">
                          <a:solidFill>
                            <a:srgbClr val="000000"/>
                          </a:solidFill>
                          <a:effectLst/>
                          <a:latin typeface="Franklin Gothic Book"/>
                          <a:ea typeface="ヒラギノ明朝 ProN W3"/>
                          <a:cs typeface="ヒラギノ明朝 ProN W3"/>
                        </a:rPr>
                        <a:t>Standard</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1095-B from MassHealth</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1099-HC from MassHealth, unless member was 18 years or older and was &lt;150% FPL all year</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extLst>
                  <a:ext uri="{0D108BD9-81ED-4DB2-BD59-A6C34878D82A}">
                    <a16:rowId xmlns:a16="http://schemas.microsoft.com/office/drawing/2014/main" val="3494541489"/>
                  </a:ext>
                </a:extLst>
              </a:tr>
              <a:tr h="600735">
                <a:tc>
                  <a:txBody>
                    <a:bodyPr/>
                    <a:lstStyle/>
                    <a:p>
                      <a:pPr marL="0" marR="0" indent="0" algn="l" rtl="0" eaLnBrk="1" fontAlgn="base" latinLnBrk="0" hangingPunct="1">
                        <a:spcBef>
                          <a:spcPts val="600"/>
                        </a:spcBef>
                        <a:spcAft>
                          <a:spcPts val="600"/>
                        </a:spcAft>
                      </a:pPr>
                      <a:r>
                        <a:rPr lang="en-US" sz="1800" b="1" i="0" u="none" strike="noStrike" kern="1200" dirty="0" err="1">
                          <a:solidFill>
                            <a:srgbClr val="000000"/>
                          </a:solidFill>
                          <a:effectLst/>
                          <a:latin typeface="Franklin Gothic Book"/>
                          <a:ea typeface="ヒラギノ明朝 ProN W3"/>
                          <a:cs typeface="ヒラギノ明朝 ProN W3"/>
                        </a:rPr>
                        <a:t>CarePlus</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1095-B from MassHealth</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tc>
                  <a:txBody>
                    <a:bodyPr/>
                    <a:lstStyle/>
                    <a:p>
                      <a:pPr marL="0" marR="0" indent="0" algn="l" rtl="0" eaLnBrk="1" fontAlgn="base" latinLnBrk="0" hangingPunct="1">
                        <a:spcBef>
                          <a:spcPts val="600"/>
                        </a:spcBef>
                        <a:spcAft>
                          <a:spcPts val="600"/>
                        </a:spcAft>
                      </a:pPr>
                      <a:r>
                        <a:rPr lang="en-US" sz="1800" b="0" i="0" u="none" strike="noStrike" kern="1200">
                          <a:solidFill>
                            <a:srgbClr val="000000"/>
                          </a:solidFill>
                          <a:effectLst/>
                          <a:latin typeface="Franklin Gothic Book"/>
                          <a:ea typeface="ヒラギノ明朝 ProN W3"/>
                          <a:cs typeface="ヒラギノ明朝 ProN W3"/>
                        </a:rPr>
                        <a:t>1099-HC from MassHealth, unless member was &lt;150% FPL all year</a:t>
                      </a:r>
                      <a:endParaRPr lang="en-US" sz="1800" b="0" i="0" u="none" strike="noStrike">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extLst>
                  <a:ext uri="{0D108BD9-81ED-4DB2-BD59-A6C34878D82A}">
                    <a16:rowId xmlns:a16="http://schemas.microsoft.com/office/drawing/2014/main" val="3076981552"/>
                  </a:ext>
                </a:extLst>
              </a:tr>
              <a:tr h="600735">
                <a:tc>
                  <a:txBody>
                    <a:bodyPr/>
                    <a:lstStyle/>
                    <a:p>
                      <a:pPr marL="0" marR="0" indent="0" algn="l" rtl="0" eaLnBrk="1" fontAlgn="base" latinLnBrk="0" hangingPunct="1">
                        <a:spcBef>
                          <a:spcPts val="600"/>
                        </a:spcBef>
                        <a:spcAft>
                          <a:spcPts val="600"/>
                        </a:spcAft>
                      </a:pPr>
                      <a:r>
                        <a:rPr lang="en-US" sz="1800" b="1" i="0" u="none" strike="noStrike" kern="1200">
                          <a:solidFill>
                            <a:srgbClr val="000000"/>
                          </a:solidFill>
                          <a:effectLst/>
                          <a:latin typeface="Franklin Gothic Book"/>
                          <a:ea typeface="ヒラギノ明朝 ProN W3"/>
                          <a:cs typeface="ヒラギノ明朝 ProN W3"/>
                        </a:rPr>
                        <a:t>CommonHealth</a:t>
                      </a:r>
                      <a:endParaRPr lang="en-US" sz="1800" b="0" i="0" u="none" strike="noStrike">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tc>
                  <a:txBody>
                    <a:bodyPr/>
                    <a:lstStyle/>
                    <a:p>
                      <a:pPr marL="0" marR="0" indent="0" algn="l" rtl="0" eaLnBrk="1" fontAlgn="base" latinLnBrk="0" hangingPunct="1">
                        <a:spcBef>
                          <a:spcPts val="600"/>
                        </a:spcBef>
                        <a:spcAft>
                          <a:spcPts val="600"/>
                        </a:spcAft>
                      </a:pPr>
                      <a:r>
                        <a:rPr lang="en-US" sz="1800" b="0" i="0" u="none" strike="noStrike" kern="1200">
                          <a:solidFill>
                            <a:srgbClr val="000000"/>
                          </a:solidFill>
                          <a:effectLst/>
                          <a:latin typeface="Franklin Gothic Book"/>
                          <a:ea typeface="ヒラギノ明朝 ProN W3"/>
                          <a:cs typeface="ヒラギノ明朝 ProN W3"/>
                        </a:rPr>
                        <a:t>1095-B from MassHealth</a:t>
                      </a:r>
                      <a:endParaRPr lang="en-US" sz="1800" b="0" i="0" u="none" strike="noStrike">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tc>
                  <a:txBody>
                    <a:bodyPr/>
                    <a:lstStyle/>
                    <a:p>
                      <a:pPr marL="0" marR="0" indent="0" algn="l" rtl="0" eaLnBrk="1" fontAlgn="base" latinLnBrk="0" hangingPunct="1">
                        <a:spcBef>
                          <a:spcPts val="600"/>
                        </a:spcBef>
                        <a:spcAft>
                          <a:spcPts val="600"/>
                        </a:spcAft>
                      </a:pPr>
                      <a:r>
                        <a:rPr lang="en-US" sz="1800" b="0" i="0" u="none" strike="noStrike" kern="1200">
                          <a:solidFill>
                            <a:srgbClr val="000000"/>
                          </a:solidFill>
                          <a:effectLst/>
                          <a:latin typeface="Franklin Gothic Book"/>
                          <a:ea typeface="ヒラギノ明朝 ProN W3"/>
                          <a:cs typeface="ヒラギノ明朝 ProN W3"/>
                        </a:rPr>
                        <a:t>1099-HC from MassHealth, unless member was &lt;150% FPL all year</a:t>
                      </a:r>
                      <a:endParaRPr lang="en-US" sz="1800" b="0" i="0" u="none" strike="noStrike">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extLst>
                  <a:ext uri="{0D108BD9-81ED-4DB2-BD59-A6C34878D82A}">
                    <a16:rowId xmlns:a16="http://schemas.microsoft.com/office/drawing/2014/main" val="1451166973"/>
                  </a:ext>
                </a:extLst>
              </a:tr>
              <a:tr h="640786">
                <a:tc>
                  <a:txBody>
                    <a:bodyPr/>
                    <a:lstStyle/>
                    <a:p>
                      <a:pPr marL="0" marR="0" indent="0" algn="l" rtl="0" eaLnBrk="1" fontAlgn="base" latinLnBrk="0" hangingPunct="1"/>
                      <a:r>
                        <a:rPr lang="en-US" sz="1800" b="1" i="0" u="none" strike="noStrike" kern="1200">
                          <a:solidFill>
                            <a:srgbClr val="000000"/>
                          </a:solidFill>
                          <a:effectLst/>
                          <a:latin typeface="Franklin Gothic Book"/>
                          <a:ea typeface="ヒラギノ明朝 ProN W3"/>
                          <a:cs typeface="ヒラギノ明朝 ProN W3"/>
                        </a:rPr>
                        <a:t>Family Assistance</a:t>
                      </a:r>
                      <a:endParaRPr lang="en-US" sz="1800" b="0" i="0" u="none" strike="noStrike">
                        <a:effectLst/>
                        <a:latin typeface="Franklin Gothic Book"/>
                      </a:endParaRPr>
                    </a:p>
                    <a:p>
                      <a:pPr marL="0" marR="0" indent="0" algn="l" rtl="0" eaLnBrk="1" fontAlgn="base" latinLnBrk="0" hangingPunct="1"/>
                      <a:r>
                        <a:rPr lang="en-US" sz="1800" b="1" i="0" u="none" strike="noStrike" kern="1200">
                          <a:solidFill>
                            <a:srgbClr val="000000"/>
                          </a:solidFill>
                          <a:effectLst/>
                          <a:latin typeface="Franklin Gothic Book"/>
                          <a:ea typeface="ヒラギノ明朝 ProN W3"/>
                          <a:cs typeface="ヒラギノ明朝 ProN W3"/>
                        </a:rPr>
                        <a:t>(Direct Coverage)</a:t>
                      </a:r>
                      <a:endParaRPr lang="en-US" sz="1800" b="0" i="0" u="none" strike="noStrike">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 1095-B from MassHealth</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tc>
                  <a:txBody>
                    <a:bodyPr/>
                    <a:lstStyle/>
                    <a:p>
                      <a:pPr marL="0" marR="0" indent="0" algn="l" rtl="0" eaLnBrk="1" fontAlgn="base" latinLnBrk="0" hangingPunct="1">
                        <a:spcBef>
                          <a:spcPts val="600"/>
                        </a:spcBef>
                        <a:spcAft>
                          <a:spcPts val="600"/>
                        </a:spcAft>
                      </a:pPr>
                      <a:r>
                        <a:rPr lang="en-US" sz="1800" b="0" i="0" u="none" strike="noStrike" kern="1200">
                          <a:solidFill>
                            <a:srgbClr val="000000"/>
                          </a:solidFill>
                          <a:effectLst/>
                          <a:latin typeface="Franklin Gothic Book"/>
                          <a:ea typeface="ヒラギノ明朝 ProN W3"/>
                          <a:cs typeface="ヒラギノ明朝 ProN W3"/>
                        </a:rPr>
                        <a:t>1099-HC from MassHealth, unless member was &lt;150% FPL all year</a:t>
                      </a:r>
                      <a:endParaRPr lang="en-US" sz="1800" b="0" i="0" u="none" strike="noStrike">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extLst>
                  <a:ext uri="{0D108BD9-81ED-4DB2-BD59-A6C34878D82A}">
                    <a16:rowId xmlns:a16="http://schemas.microsoft.com/office/drawing/2014/main" val="750413919"/>
                  </a:ext>
                </a:extLst>
              </a:tr>
              <a:tr h="340416">
                <a:tc>
                  <a:txBody>
                    <a:bodyPr/>
                    <a:lstStyle/>
                    <a:p>
                      <a:pPr marL="0" marR="0" indent="0" algn="l" rtl="0" eaLnBrk="1" fontAlgn="base" latinLnBrk="0" hangingPunct="1">
                        <a:spcBef>
                          <a:spcPts val="600"/>
                        </a:spcBef>
                        <a:spcAft>
                          <a:spcPts val="600"/>
                        </a:spcAft>
                      </a:pPr>
                      <a:r>
                        <a:rPr lang="en-US" sz="1800" b="1" i="0" u="none" strike="noStrike" kern="1200">
                          <a:solidFill>
                            <a:srgbClr val="000000"/>
                          </a:solidFill>
                          <a:effectLst/>
                          <a:latin typeface="Franklin Gothic Book"/>
                          <a:ea typeface="ヒラギノ明朝 ProN W3"/>
                          <a:cs typeface="ヒラギノ明朝 ProN W3"/>
                        </a:rPr>
                        <a:t>Health Safety Net</a:t>
                      </a:r>
                      <a:endParaRPr lang="en-US" sz="1800" b="0" i="0" u="none" strike="noStrike">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tc>
                  <a:txBody>
                    <a:bodyPr/>
                    <a:lstStyle/>
                    <a:p>
                      <a:pPr marL="0" marR="0" indent="0" algn="l" rtl="0" eaLnBrk="1" fontAlgn="base" latinLnBrk="0" hangingPunct="1">
                        <a:spcBef>
                          <a:spcPts val="600"/>
                        </a:spcBef>
                        <a:spcAft>
                          <a:spcPts val="600"/>
                        </a:spcAft>
                      </a:pPr>
                      <a:r>
                        <a:rPr lang="en-US" sz="1800" b="0" i="0" u="none" strike="noStrike" kern="1200">
                          <a:solidFill>
                            <a:srgbClr val="000000"/>
                          </a:solidFill>
                          <a:effectLst/>
                          <a:latin typeface="Franklin Gothic Book"/>
                          <a:ea typeface="ヒラギノ明朝 ProN W3"/>
                          <a:cs typeface="ヒラギノ明朝 ProN W3"/>
                        </a:rPr>
                        <a:t>No form – not MEC</a:t>
                      </a:r>
                      <a:endParaRPr lang="en-US" sz="1800" b="0" i="0" u="none" strike="noStrike">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No form – not MCC</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extLst>
                  <a:ext uri="{0D108BD9-81ED-4DB2-BD59-A6C34878D82A}">
                    <a16:rowId xmlns:a16="http://schemas.microsoft.com/office/drawing/2014/main" val="3422946447"/>
                  </a:ext>
                </a:extLst>
              </a:tr>
              <a:tr h="340416">
                <a:tc>
                  <a:txBody>
                    <a:bodyPr/>
                    <a:lstStyle/>
                    <a:p>
                      <a:pPr marL="0" marR="0" indent="0" algn="l" rtl="0" eaLnBrk="1" fontAlgn="base" latinLnBrk="0" hangingPunct="1">
                        <a:spcBef>
                          <a:spcPts val="600"/>
                        </a:spcBef>
                        <a:spcAft>
                          <a:spcPts val="600"/>
                        </a:spcAft>
                      </a:pPr>
                      <a:r>
                        <a:rPr lang="en-US" sz="1800" b="1" i="0" u="none" strike="noStrike" kern="1200">
                          <a:solidFill>
                            <a:srgbClr val="000000"/>
                          </a:solidFill>
                          <a:effectLst/>
                          <a:latin typeface="Franklin Gothic Book"/>
                          <a:ea typeface="ヒラギノ明朝 ProN W3"/>
                          <a:cs typeface="ヒラギノ明朝 ProN W3"/>
                        </a:rPr>
                        <a:t>Limited</a:t>
                      </a:r>
                      <a:endParaRPr lang="en-US" sz="1800" b="0" i="0" u="none" strike="noStrike">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tc>
                  <a:txBody>
                    <a:bodyPr/>
                    <a:lstStyle/>
                    <a:p>
                      <a:pPr marL="0" marR="0" indent="0" algn="l" rtl="0" eaLnBrk="1" fontAlgn="base" latinLnBrk="0" hangingPunct="1">
                        <a:spcBef>
                          <a:spcPts val="600"/>
                        </a:spcBef>
                        <a:spcAft>
                          <a:spcPts val="600"/>
                        </a:spcAft>
                      </a:pPr>
                      <a:r>
                        <a:rPr lang="en-US" sz="1800" b="0" i="0" u="none" strike="noStrike" kern="1200">
                          <a:solidFill>
                            <a:srgbClr val="000000"/>
                          </a:solidFill>
                          <a:effectLst/>
                          <a:latin typeface="Franklin Gothic Book"/>
                          <a:ea typeface="ヒラギノ明朝 ProN W3"/>
                          <a:cs typeface="ヒラギノ明朝 ProN W3"/>
                        </a:rPr>
                        <a:t>No form – not MEC</a:t>
                      </a:r>
                      <a:endParaRPr lang="en-US" sz="1800" b="0" i="0" u="none" strike="noStrike">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No form – not MCC</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extLst>
                  <a:ext uri="{0D108BD9-81ED-4DB2-BD59-A6C34878D82A}">
                    <a16:rowId xmlns:a16="http://schemas.microsoft.com/office/drawing/2014/main" val="4147655491"/>
                  </a:ext>
                </a:extLst>
              </a:tr>
            </a:tbl>
          </a:graphicData>
        </a:graphic>
      </p:graphicFrame>
      <p:sp>
        <p:nvSpPr>
          <p:cNvPr id="7" name="Rectangle 6">
            <a:extLst>
              <a:ext uri="{FF2B5EF4-FFF2-40B4-BE49-F238E27FC236}">
                <a16:creationId xmlns:a16="http://schemas.microsoft.com/office/drawing/2014/main" id="{7EE05063-0282-4C46-AE27-F197730E7C26}"/>
              </a:ext>
            </a:extLst>
          </p:cNvPr>
          <p:cNvSpPr/>
          <p:nvPr/>
        </p:nvSpPr>
        <p:spPr>
          <a:xfrm>
            <a:off x="580747" y="5294756"/>
            <a:ext cx="11304321" cy="923330"/>
          </a:xfrm>
          <a:prstGeom prst="rect">
            <a:avLst/>
          </a:prstGeom>
        </p:spPr>
        <p:txBody>
          <a:bodyPr wrap="square" lIns="91440" tIns="45720" rIns="91440" bIns="45720" anchor="t">
            <a:spAutoFit/>
          </a:bodyPr>
          <a:lstStyle/>
          <a:p>
            <a:pPr marL="0" lvl="1" eaLnBrk="0" hangingPunct="0">
              <a:spcBef>
                <a:spcPts val="600"/>
              </a:spcBef>
              <a:spcAft>
                <a:spcPts val="600"/>
              </a:spcAft>
              <a:defRPr/>
            </a:pPr>
            <a:r>
              <a:rPr lang="en-US" b="1" dirty="0"/>
              <a:t>For questions </a:t>
            </a:r>
            <a:r>
              <a:rPr lang="en-US" dirty="0"/>
              <a:t>about why members received the Form MA 1099-HC or Form 1095-B from MassHealth, or if members want a </a:t>
            </a:r>
            <a:r>
              <a:rPr lang="en-US" b="1" dirty="0"/>
              <a:t>duplicate copy of either form</a:t>
            </a:r>
            <a:r>
              <a:rPr lang="en-US" dirty="0"/>
              <a:t>, contact the MassHealth Customer Service Center at (866) 682-6745, TTY: 711 for people who are deaf, hard of hearing, or speech disabled</a:t>
            </a:r>
          </a:p>
        </p:txBody>
      </p:sp>
      <p:sp>
        <p:nvSpPr>
          <p:cNvPr id="3" name="Slide Number Placeholder 1">
            <a:extLst>
              <a:ext uri="{FF2B5EF4-FFF2-40B4-BE49-F238E27FC236}">
                <a16:creationId xmlns:a16="http://schemas.microsoft.com/office/drawing/2014/main" id="{407ABA3A-A891-7314-DB2B-AC1872DAE354}"/>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2369625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731520" y="320040"/>
            <a:ext cx="10446328" cy="704088"/>
          </a:xfrm>
        </p:spPr>
        <p:txBody>
          <a:bodyPr>
            <a:noAutofit/>
          </a:bodyPr>
          <a:lstStyle/>
          <a:p>
            <a:pPr>
              <a:defRPr/>
            </a:pPr>
            <a:r>
              <a:rPr lang="en-US" altLang="en-US" b="1" dirty="0">
                <a:latin typeface="Franklin Gothic Demi" panose="020B0703020102020204" pitchFamily="34" charset="0"/>
              </a:rPr>
              <a:t>Important Timelines &amp; Dates for</a:t>
            </a:r>
            <a:br>
              <a:rPr lang="en-US" altLang="en-US" b="1" dirty="0">
                <a:latin typeface="Franklin Gothic Demi" panose="020B0703020102020204" pitchFamily="34" charset="0"/>
              </a:rPr>
            </a:br>
            <a:r>
              <a:rPr lang="en-US" altLang="en-US" b="1" dirty="0">
                <a:latin typeface="Franklin Gothic Demi" panose="020B0703020102020204" pitchFamily="34" charset="0"/>
              </a:rPr>
              <a:t>Tax Year 2025</a:t>
            </a:r>
          </a:p>
        </p:txBody>
      </p:sp>
      <p:graphicFrame>
        <p:nvGraphicFramePr>
          <p:cNvPr id="4" name="Table 3" descr="Table with two columns and five rows showing timeframes/dates and what actions happen during each timeframe/date. "/>
          <p:cNvGraphicFramePr>
            <a:graphicFrameLocks noGrp="1"/>
          </p:cNvGraphicFramePr>
          <p:nvPr>
            <p:extLst>
              <p:ext uri="{D42A27DB-BD31-4B8C-83A1-F6EECF244321}">
                <p14:modId xmlns:p14="http://schemas.microsoft.com/office/powerpoint/2010/main" val="1201254082"/>
              </p:ext>
            </p:extLst>
          </p:nvPr>
        </p:nvGraphicFramePr>
        <p:xfrm>
          <a:off x="938951" y="1809869"/>
          <a:ext cx="10021974" cy="3222768"/>
        </p:xfrm>
        <a:graphic>
          <a:graphicData uri="http://schemas.openxmlformats.org/drawingml/2006/table">
            <a:tbl>
              <a:tblPr firstRow="1" firstCol="1" bandRow="1">
                <a:tableStyleId>{5C22544A-7EE6-4342-B048-85BDC9FD1C3A}</a:tableStyleId>
              </a:tblPr>
              <a:tblGrid>
                <a:gridCol w="2159908">
                  <a:extLst>
                    <a:ext uri="{9D8B030D-6E8A-4147-A177-3AD203B41FA5}">
                      <a16:colId xmlns:a16="http://schemas.microsoft.com/office/drawing/2014/main" val="20000"/>
                    </a:ext>
                  </a:extLst>
                </a:gridCol>
                <a:gridCol w="7862066">
                  <a:extLst>
                    <a:ext uri="{9D8B030D-6E8A-4147-A177-3AD203B41FA5}">
                      <a16:colId xmlns:a16="http://schemas.microsoft.com/office/drawing/2014/main" val="20001"/>
                    </a:ext>
                  </a:extLst>
                </a:gridCol>
              </a:tblGrid>
              <a:tr h="388056">
                <a:tc>
                  <a:txBody>
                    <a:bodyPr/>
                    <a:lstStyle/>
                    <a:p>
                      <a:pPr marL="0" lvl="1" indent="0" algn="ctr" rtl="0" eaLnBrk="1" fontAlgn="base" hangingPunct="1">
                        <a:spcBef>
                          <a:spcPts val="1200"/>
                        </a:spcBef>
                        <a:spcAft>
                          <a:spcPts val="600"/>
                        </a:spcAft>
                        <a:buClr>
                          <a:srgbClr val="5C5A5A"/>
                        </a:buClr>
                        <a:buSzPct val="100000"/>
                        <a:buFont typeface="Arial" panose="020B0604020202020204" pitchFamily="34" charset="0"/>
                        <a:buNone/>
                        <a:tabLst/>
                      </a:pPr>
                      <a:r>
                        <a:rPr lang="en-US" sz="2000" dirty="0">
                          <a:solidFill>
                            <a:schemeClr val="bg1"/>
                          </a:solidFill>
                          <a:sym typeface="Rockwell" pitchFamily="18" charset="0"/>
                        </a:rPr>
                        <a:t>Dates</a:t>
                      </a:r>
                      <a:endParaRPr lang="en-US" sz="2000" dirty="0">
                        <a:solidFill>
                          <a:schemeClr val="bg1"/>
                        </a:solidFill>
                        <a:latin typeface="+mn-lt"/>
                        <a:ea typeface="+mn-ea"/>
                        <a:cs typeface="+mn-cs"/>
                        <a:sym typeface="Rockwell" pitchFamily="18" charset="0"/>
                      </a:endParaRPr>
                    </a:p>
                  </a:txBody>
                  <a:tcPr marL="91450" marR="91450" marT="45710" marB="45710" anchor="ctr"/>
                </a:tc>
                <a:tc>
                  <a:txBody>
                    <a:bodyPr/>
                    <a:lstStyle/>
                    <a:p>
                      <a:pPr marL="0" lvl="1" indent="0" algn="ctr" rtl="0" eaLnBrk="1" fontAlgn="base" hangingPunct="1">
                        <a:spcBef>
                          <a:spcPts val="1200"/>
                        </a:spcBef>
                        <a:spcAft>
                          <a:spcPts val="600"/>
                        </a:spcAft>
                        <a:buClr>
                          <a:srgbClr val="5C5A5A"/>
                        </a:buClr>
                        <a:buSzPct val="100000"/>
                        <a:buFont typeface="Arial" panose="020B0604020202020204" pitchFamily="34" charset="0"/>
                        <a:buNone/>
                        <a:tabLst/>
                      </a:pPr>
                      <a:r>
                        <a:rPr lang="en-US" sz="2000" dirty="0">
                          <a:solidFill>
                            <a:schemeClr val="bg1"/>
                          </a:solidFill>
                          <a:sym typeface="Rockwell" pitchFamily="18" charset="0"/>
                        </a:rPr>
                        <a:t>Action </a:t>
                      </a:r>
                      <a:endParaRPr lang="en-US" sz="2000" dirty="0">
                        <a:solidFill>
                          <a:schemeClr val="bg1"/>
                        </a:solidFill>
                        <a:latin typeface="+mn-lt"/>
                        <a:ea typeface="+mn-ea"/>
                        <a:cs typeface="+mn-cs"/>
                        <a:sym typeface="Rockwell" pitchFamily="18" charset="0"/>
                      </a:endParaRPr>
                    </a:p>
                  </a:txBody>
                  <a:tcPr marL="91450" marR="91450" marT="45710" marB="45710" anchor="ctr"/>
                </a:tc>
                <a:extLst>
                  <a:ext uri="{0D108BD9-81ED-4DB2-BD59-A6C34878D82A}">
                    <a16:rowId xmlns:a16="http://schemas.microsoft.com/office/drawing/2014/main" val="10000"/>
                  </a:ext>
                </a:extLst>
              </a:tr>
              <a:tr h="562151">
                <a:tc>
                  <a:txBody>
                    <a:bodyPr/>
                    <a:lstStyle/>
                    <a:p>
                      <a:pPr marL="0" marR="0">
                        <a:lnSpc>
                          <a:spcPct val="107000"/>
                        </a:lnSpc>
                        <a:spcBef>
                          <a:spcPts val="0"/>
                        </a:spcBef>
                        <a:spcAft>
                          <a:spcPts val="0"/>
                        </a:spcAft>
                      </a:pPr>
                      <a:r>
                        <a:rPr lang="en-US" sz="1800" b="1" dirty="0">
                          <a:solidFill>
                            <a:schemeClr val="bg1"/>
                          </a:solidFill>
                          <a:effectLst/>
                        </a:rPr>
                        <a:t>Mid-Late January </a:t>
                      </a:r>
                      <a:endParaRPr lang="en-US" sz="1800" dirty="0">
                        <a:solidFill>
                          <a:schemeClr val="bg1"/>
                        </a:solidFill>
                        <a:effectLst/>
                        <a:latin typeface="+mn-lt"/>
                        <a:ea typeface="Calibri"/>
                        <a:cs typeface="Times New Roman"/>
                      </a:endParaRPr>
                    </a:p>
                  </a:txBody>
                  <a:tcPr marL="68580" marR="68580" marT="0" marB="0" anchor="ctr"/>
                </a:tc>
                <a:tc>
                  <a:txBody>
                    <a:bodyPr/>
                    <a:lstStyle/>
                    <a:p>
                      <a:pPr marL="0" marR="0">
                        <a:lnSpc>
                          <a:spcPct val="107000"/>
                        </a:lnSpc>
                        <a:spcBef>
                          <a:spcPts val="0"/>
                        </a:spcBef>
                        <a:spcAft>
                          <a:spcPts val="0"/>
                        </a:spcAft>
                      </a:pPr>
                      <a:r>
                        <a:rPr lang="en-US" sz="1800" b="0" dirty="0">
                          <a:solidFill>
                            <a:schemeClr val="tx2"/>
                          </a:solidFill>
                          <a:effectLst/>
                        </a:rPr>
                        <a:t>1095-A forms sent to all Health Connector members enrolled in a QHP (including </a:t>
                      </a:r>
                      <a:r>
                        <a:rPr lang="en-US" sz="1800" b="0" dirty="0" err="1">
                          <a:solidFill>
                            <a:schemeClr val="tx2"/>
                          </a:solidFill>
                          <a:effectLst/>
                        </a:rPr>
                        <a:t>ConnectorCare</a:t>
                      </a:r>
                      <a:r>
                        <a:rPr lang="en-US" sz="1800" b="0" dirty="0">
                          <a:solidFill>
                            <a:schemeClr val="tx2"/>
                          </a:solidFill>
                          <a:effectLst/>
                        </a:rPr>
                        <a:t> members)</a:t>
                      </a:r>
                      <a:endParaRPr lang="en-US" sz="1800" b="0" dirty="0">
                        <a:solidFill>
                          <a:schemeClr val="tx2"/>
                        </a:solidFill>
                        <a:effectLst/>
                        <a:latin typeface="+mn-lt"/>
                        <a:ea typeface="Calibri"/>
                        <a:cs typeface="Times New Roman"/>
                      </a:endParaRPr>
                    </a:p>
                  </a:txBody>
                  <a:tcPr marL="68580" marR="68580" marT="0" marB="0" anchor="ctr"/>
                </a:tc>
                <a:extLst>
                  <a:ext uri="{0D108BD9-81ED-4DB2-BD59-A6C34878D82A}">
                    <a16:rowId xmlns:a16="http://schemas.microsoft.com/office/drawing/2014/main" val="10001"/>
                  </a:ext>
                </a:extLst>
              </a:tr>
              <a:tr h="787160">
                <a:tc>
                  <a:txBody>
                    <a:bodyPr/>
                    <a:lstStyle/>
                    <a:p>
                      <a:pPr marL="0" marR="0" algn="l" rtl="0" eaLnBrk="1" latinLnBrk="0" hangingPunct="1">
                        <a:lnSpc>
                          <a:spcPct val="107000"/>
                        </a:lnSpc>
                        <a:spcBef>
                          <a:spcPts val="0"/>
                        </a:spcBef>
                        <a:spcAft>
                          <a:spcPts val="0"/>
                        </a:spcAft>
                      </a:pPr>
                      <a:r>
                        <a:rPr lang="en-US" sz="1800" b="1" kern="1200" dirty="0">
                          <a:solidFill>
                            <a:schemeClr val="bg1"/>
                          </a:solidFill>
                          <a:effectLst/>
                        </a:rPr>
                        <a:t>Late- January</a:t>
                      </a:r>
                      <a:endParaRPr lang="en-US" sz="1800" b="1" kern="1200" dirty="0">
                        <a:solidFill>
                          <a:schemeClr val="bg1"/>
                        </a:solidFill>
                        <a:effectLst/>
                        <a:latin typeface="+mn-lt"/>
                        <a:ea typeface="+mn-ea"/>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800" b="0" dirty="0">
                          <a:solidFill>
                            <a:schemeClr val="tx2"/>
                          </a:solidFill>
                          <a:effectLst/>
                        </a:rPr>
                        <a:t>1095-B forms will be sent to certain MassHealth Members</a:t>
                      </a:r>
                      <a:endParaRPr lang="en-US" sz="1800" b="0" dirty="0">
                        <a:solidFill>
                          <a:schemeClr val="tx2"/>
                        </a:solidFill>
                        <a:effectLst/>
                        <a:latin typeface="+mn-lt"/>
                        <a:ea typeface="Calibri"/>
                        <a:cs typeface="Times New Roman"/>
                      </a:endParaRPr>
                    </a:p>
                  </a:txBody>
                  <a:tcPr marL="68580" marR="68580" marT="0" marB="0" anchor="ctr"/>
                </a:tc>
                <a:extLst>
                  <a:ext uri="{0D108BD9-81ED-4DB2-BD59-A6C34878D82A}">
                    <a16:rowId xmlns:a16="http://schemas.microsoft.com/office/drawing/2014/main" val="10002"/>
                  </a:ext>
                </a:extLst>
              </a:tr>
              <a:tr h="849601">
                <a:tc>
                  <a:txBody>
                    <a:bodyPr/>
                    <a:lstStyle/>
                    <a:p>
                      <a:pPr marL="0" marR="0">
                        <a:lnSpc>
                          <a:spcPct val="107000"/>
                        </a:lnSpc>
                        <a:spcBef>
                          <a:spcPts val="0"/>
                        </a:spcBef>
                        <a:spcAft>
                          <a:spcPts val="0"/>
                        </a:spcAft>
                      </a:pPr>
                      <a:r>
                        <a:rPr lang="en-US" sz="1800" b="1" dirty="0">
                          <a:solidFill>
                            <a:schemeClr val="bg1"/>
                          </a:solidFill>
                          <a:effectLst/>
                        </a:rPr>
                        <a:t>March 1 – 18</a:t>
                      </a:r>
                      <a:endParaRPr lang="en-US" sz="1800" dirty="0">
                        <a:solidFill>
                          <a:schemeClr val="bg1"/>
                        </a:solidFill>
                        <a:effectLst/>
                        <a:latin typeface="+mn-lt"/>
                        <a:ea typeface="Calibri"/>
                        <a:cs typeface="Times New Roman"/>
                      </a:endParaRPr>
                    </a:p>
                  </a:txBody>
                  <a:tcPr marL="68580" marR="68580" marT="0" marB="0" anchor="ctr"/>
                </a:tc>
                <a:tc>
                  <a:txBody>
                    <a:bodyPr/>
                    <a:lstStyle/>
                    <a:p>
                      <a:pPr marL="0" marR="0">
                        <a:lnSpc>
                          <a:spcPct val="107000"/>
                        </a:lnSpc>
                        <a:spcBef>
                          <a:spcPts val="0"/>
                        </a:spcBef>
                        <a:spcAft>
                          <a:spcPts val="0"/>
                        </a:spcAft>
                      </a:pPr>
                      <a:r>
                        <a:rPr lang="en-US" sz="1800" b="0" dirty="0">
                          <a:solidFill>
                            <a:schemeClr val="tx2"/>
                          </a:solidFill>
                          <a:effectLst/>
                        </a:rPr>
                        <a:t>Individuals are asked to report any corrections to 1095 or 1099-HC forms to the Health Connector and/or MassHealth as soon as possible, to allow new forms to be sent out prior to the tax filing deadline</a:t>
                      </a:r>
                      <a:endParaRPr lang="en-US" sz="1800" b="0" dirty="0">
                        <a:solidFill>
                          <a:schemeClr val="tx2"/>
                        </a:solidFill>
                        <a:effectLst/>
                        <a:latin typeface="+mn-lt"/>
                        <a:ea typeface="Calibri"/>
                        <a:cs typeface="Times New Roman"/>
                      </a:endParaRPr>
                    </a:p>
                  </a:txBody>
                  <a:tcPr marL="68580" marR="68580" marT="0" marB="0" anchor="ctr"/>
                </a:tc>
                <a:extLst>
                  <a:ext uri="{0D108BD9-81ED-4DB2-BD59-A6C34878D82A}">
                    <a16:rowId xmlns:a16="http://schemas.microsoft.com/office/drawing/2014/main" val="10003"/>
                  </a:ext>
                </a:extLst>
              </a:tr>
              <a:tr h="613431">
                <a:tc>
                  <a:txBody>
                    <a:bodyPr/>
                    <a:lstStyle/>
                    <a:p>
                      <a:pPr marL="0" marR="0">
                        <a:lnSpc>
                          <a:spcPct val="107000"/>
                        </a:lnSpc>
                        <a:spcBef>
                          <a:spcPts val="0"/>
                        </a:spcBef>
                        <a:spcAft>
                          <a:spcPts val="0"/>
                        </a:spcAft>
                      </a:pPr>
                      <a:r>
                        <a:rPr lang="en-US" sz="1800" b="1" dirty="0">
                          <a:solidFill>
                            <a:schemeClr val="bg1"/>
                          </a:solidFill>
                          <a:effectLst/>
                        </a:rPr>
                        <a:t>April 15</a:t>
                      </a:r>
                      <a:r>
                        <a:rPr lang="en-US" sz="1800" b="1" baseline="30000" dirty="0">
                          <a:solidFill>
                            <a:schemeClr val="bg1"/>
                          </a:solidFill>
                          <a:effectLst/>
                        </a:rPr>
                        <a:t>th</a:t>
                      </a:r>
                      <a:r>
                        <a:rPr lang="en-US" sz="1800" b="1" dirty="0">
                          <a:solidFill>
                            <a:schemeClr val="bg1"/>
                          </a:solidFill>
                          <a:effectLst/>
                        </a:rPr>
                        <a:t> </a:t>
                      </a:r>
                      <a:endParaRPr lang="en-US" sz="1800" b="1" dirty="0">
                        <a:solidFill>
                          <a:schemeClr val="bg1"/>
                        </a:solidFill>
                        <a:effectLst/>
                        <a:latin typeface="+mn-lt"/>
                        <a:ea typeface="Calibri"/>
                        <a:cs typeface="Times New Roman"/>
                      </a:endParaRPr>
                    </a:p>
                  </a:txBody>
                  <a:tcPr marL="68580" marR="68580" marT="0" marB="0" anchor="ctr"/>
                </a:tc>
                <a:tc>
                  <a:txBody>
                    <a:bodyPr/>
                    <a:lstStyle/>
                    <a:p>
                      <a:pPr marL="0" marR="0">
                        <a:lnSpc>
                          <a:spcPct val="107000"/>
                        </a:lnSpc>
                        <a:spcBef>
                          <a:spcPts val="0"/>
                        </a:spcBef>
                        <a:spcAft>
                          <a:spcPts val="0"/>
                        </a:spcAft>
                      </a:pPr>
                      <a:r>
                        <a:rPr lang="en-US" sz="1800" b="1" kern="1200" dirty="0">
                          <a:solidFill>
                            <a:srgbClr val="FF0000"/>
                          </a:solidFill>
                          <a:effectLst/>
                        </a:rPr>
                        <a:t>Important: State and Federal Tax filing deadline</a:t>
                      </a:r>
                      <a:endParaRPr lang="en-US" sz="1800" b="1" kern="1200" dirty="0">
                        <a:solidFill>
                          <a:srgbClr val="FF0000"/>
                        </a:solidFill>
                        <a:effectLst/>
                        <a:latin typeface="+mn-lt"/>
                        <a:ea typeface="Calibri"/>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504F5178-9B1B-42C6-8630-8FAED8D929C8}"/>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31</a:t>
            </a:fld>
            <a:endParaRPr lang="en-US"/>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26E9-B058-498B-A8C7-59D20C169499}"/>
              </a:ext>
            </a:extLst>
          </p:cNvPr>
          <p:cNvSpPr>
            <a:spLocks noGrp="1"/>
          </p:cNvSpPr>
          <p:nvPr>
            <p:ph type="title"/>
          </p:nvPr>
        </p:nvSpPr>
        <p:spPr>
          <a:xfrm>
            <a:off x="731520" y="320040"/>
            <a:ext cx="10515600" cy="705173"/>
          </a:xfrm>
        </p:spPr>
        <p:txBody>
          <a:bodyPr/>
          <a:lstStyle/>
          <a:p>
            <a:r>
              <a:rPr lang="en-US" b="1" dirty="0"/>
              <a:t>Free Tax Assistance</a:t>
            </a:r>
          </a:p>
        </p:txBody>
      </p:sp>
      <p:sp>
        <p:nvSpPr>
          <p:cNvPr id="3" name="Content Placeholder 2">
            <a:extLst>
              <a:ext uri="{FF2B5EF4-FFF2-40B4-BE49-F238E27FC236}">
                <a16:creationId xmlns:a16="http://schemas.microsoft.com/office/drawing/2014/main" id="{237E0567-313D-4A89-8018-F815253CE05B}"/>
              </a:ext>
            </a:extLst>
          </p:cNvPr>
          <p:cNvSpPr>
            <a:spLocks noGrp="1"/>
          </p:cNvSpPr>
          <p:nvPr>
            <p:ph idx="13"/>
          </p:nvPr>
        </p:nvSpPr>
        <p:spPr>
          <a:xfrm>
            <a:off x="248265" y="1523731"/>
            <a:ext cx="11099628" cy="4307053"/>
          </a:xfrm>
        </p:spPr>
        <p:txBody>
          <a:bodyPr vert="horz" lIns="91440" tIns="0" rIns="91440" bIns="45720" rtlCol="0" anchor="t">
            <a:noAutofit/>
          </a:bodyPr>
          <a:lstStyle/>
          <a:p>
            <a:pPr lvl="1">
              <a:buFont typeface="Arial" panose="020B0604020202020204" pitchFamily="34" charset="0"/>
              <a:buChar char="•"/>
            </a:pPr>
            <a:r>
              <a:rPr lang="en-US" sz="2000" b="1" dirty="0">
                <a:latin typeface="Franklin Gothic Book"/>
              </a:rPr>
              <a:t>VITA</a:t>
            </a:r>
            <a:r>
              <a:rPr lang="en-US" sz="2000" dirty="0">
                <a:latin typeface="Franklin Gothic Book"/>
              </a:rPr>
              <a:t>: The Volunteer Income Tax Assistance (VITA) program offers free tax help to people who generally make </a:t>
            </a:r>
            <a:r>
              <a:rPr lang="en-US" sz="2000" b="1" dirty="0">
                <a:latin typeface="Franklin Gothic Book"/>
              </a:rPr>
              <a:t>$69,000 </a:t>
            </a:r>
            <a:r>
              <a:rPr lang="en-US" sz="2000" dirty="0">
                <a:latin typeface="Franklin Gothic Book"/>
              </a:rPr>
              <a:t>or less, persons with disabilities and limited English speaking taxpayers who need assistance in preparing their own tax returns. IRS-certified volunteers provide free basic income tax return preparation with electronic filing to qualified individuals.</a:t>
            </a:r>
            <a:endParaRPr lang="en-US" sz="2000" dirty="0"/>
          </a:p>
          <a:p>
            <a:pPr lvl="1">
              <a:buFont typeface="Arial" panose="020B0604020202020204" pitchFamily="34" charset="0"/>
              <a:buChar char="•"/>
            </a:pPr>
            <a:r>
              <a:rPr lang="en-US" sz="2000" b="1" dirty="0">
                <a:latin typeface="Franklin Gothic Book"/>
              </a:rPr>
              <a:t>TCE</a:t>
            </a:r>
            <a:r>
              <a:rPr lang="en-US" sz="2000" dirty="0">
                <a:latin typeface="Franklin Gothic Book"/>
              </a:rPr>
              <a:t>: The Tax Counseling for the Elderly (TCE) program offers free tax help for all taxpayers, particularly those who are 60 years of age and older, specializing in questions about pensions and retirement-related issues unique to seniors. The IRS-certified volunteers who provide tax counseling are often retired individuals associated with non-profit organizations that receive grants from the IRS.</a:t>
            </a:r>
          </a:p>
          <a:p>
            <a:pPr lvl="1">
              <a:buFont typeface="Arial" panose="020B0604020202020204" pitchFamily="34" charset="0"/>
              <a:buChar char="•"/>
            </a:pPr>
            <a:r>
              <a:rPr lang="en-US" sz="2000" dirty="0">
                <a:solidFill>
                  <a:srgbClr val="006493"/>
                </a:solidFill>
                <a:latin typeface="Franklin Gothic Book"/>
                <a:hlinkClick r:id="rId3">
                  <a:extLst>
                    <a:ext uri="{A12FA001-AC4F-418D-AE19-62706E023703}">
                      <ahyp:hlinkClr xmlns:ahyp="http://schemas.microsoft.com/office/drawing/2018/hyperlinkcolor" val="tx"/>
                    </a:ext>
                  </a:extLst>
                </a:hlinkClick>
              </a:rPr>
              <a:t>AARP Foundation Tax-Aide</a:t>
            </a:r>
            <a:r>
              <a:rPr lang="en-US" sz="2000" dirty="0">
                <a:latin typeface="Franklin Gothic Book"/>
              </a:rPr>
              <a:t>: offers free tax help to anyone especially for those age 50 and older who can’t afford a tax preparation service. IRS-certified volunteers understand that retirement or other life changes may make tax filing a little more complicated. AARP membership is not required.</a:t>
            </a:r>
            <a:br>
              <a:rPr lang="en-US" sz="2000" dirty="0"/>
            </a:br>
            <a:endParaRPr lang="en-US" sz="2000" dirty="0"/>
          </a:p>
        </p:txBody>
      </p:sp>
      <p:sp>
        <p:nvSpPr>
          <p:cNvPr id="5" name="Slide Number Placeholder 4">
            <a:extLst>
              <a:ext uri="{FF2B5EF4-FFF2-40B4-BE49-F238E27FC236}">
                <a16:creationId xmlns:a16="http://schemas.microsoft.com/office/drawing/2014/main" id="{4A4C4157-8153-4312-B5D2-BB340F275229}"/>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32</a:t>
            </a:fld>
            <a:endParaRPr lang="en-US"/>
          </a:p>
        </p:txBody>
      </p:sp>
    </p:spTree>
    <p:custDataLst>
      <p:tags r:id="rId1"/>
    </p:custDataLst>
    <p:extLst>
      <p:ext uri="{BB962C8B-B14F-4D97-AF65-F5344CB8AC3E}">
        <p14:creationId xmlns:p14="http://schemas.microsoft.com/office/powerpoint/2010/main" val="3623132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0040"/>
            <a:ext cx="10515600" cy="705173"/>
          </a:xfrm>
        </p:spPr>
        <p:txBody>
          <a:bodyPr>
            <a:normAutofit/>
          </a:bodyPr>
          <a:lstStyle/>
          <a:p>
            <a:r>
              <a:rPr lang="en-US" sz="4400" b="1" dirty="0">
                <a:solidFill>
                  <a:srgbClr val="063E66"/>
                </a:solidFill>
                <a:latin typeface="Franklin Gothic Demi" panose="020B0703020102020204" pitchFamily="34" charset="0"/>
              </a:rPr>
              <a:t>Helpful Tax Resources</a:t>
            </a:r>
          </a:p>
        </p:txBody>
      </p:sp>
      <p:sp>
        <p:nvSpPr>
          <p:cNvPr id="3" name="Content Placeholder 2"/>
          <p:cNvSpPr>
            <a:spLocks noGrp="1"/>
          </p:cNvSpPr>
          <p:nvPr>
            <p:ph idx="13"/>
          </p:nvPr>
        </p:nvSpPr>
        <p:spPr>
          <a:xfrm>
            <a:off x="838201" y="1523731"/>
            <a:ext cx="3744686" cy="4202893"/>
          </a:xfrm>
        </p:spPr>
        <p:txBody>
          <a:bodyPr vert="horz" lIns="91440" tIns="45720" rIns="91440" bIns="45720" rtlCol="0" anchor="t">
            <a:noAutofit/>
          </a:bodyPr>
          <a:lstStyle/>
          <a:p>
            <a:pPr indent="-228600"/>
            <a:r>
              <a:rPr lang="en-US" dirty="0">
                <a:solidFill>
                  <a:srgbClr val="006493"/>
                </a:solidFill>
                <a:latin typeface="Franklin Gothic Book"/>
              </a:rPr>
              <a:t>The Health Connector has gathered links and resources on: </a:t>
            </a:r>
            <a:endParaRPr lang="en-US" dirty="0">
              <a:solidFill>
                <a:srgbClr val="006493"/>
              </a:solidFill>
            </a:endParaRPr>
          </a:p>
          <a:p>
            <a:r>
              <a:rPr lang="en-US" b="0" dirty="0">
                <a:hlinkClick r:id="rId4"/>
              </a:rPr>
              <a:t>https://www.mahealthconnector.org/taxes</a:t>
            </a:r>
            <a:br>
              <a:rPr lang="en-US" dirty="0"/>
            </a:br>
            <a:br>
              <a:rPr lang="en-US" dirty="0"/>
            </a:br>
            <a:endParaRPr lang="en-US" dirty="0"/>
          </a:p>
          <a:p>
            <a:endParaRPr lang="en-US" dirty="0"/>
          </a:p>
          <a:p>
            <a:endParaRPr lang="en-US" dirty="0"/>
          </a:p>
        </p:txBody>
      </p:sp>
      <p:pic>
        <p:nvPicPr>
          <p:cNvPr id="7" name="Picture 6" descr="Health Connector webpage, Get your health coverage tax forms together.">
            <a:extLst>
              <a:ext uri="{FF2B5EF4-FFF2-40B4-BE49-F238E27FC236}">
                <a16:creationId xmlns:a16="http://schemas.microsoft.com/office/drawing/2014/main" id="{EDD36AA6-EC72-C104-39EB-51AD7E5C19FE}"/>
              </a:ext>
            </a:extLst>
          </p:cNvPr>
          <p:cNvPicPr>
            <a:picLocks noChangeAspect="1"/>
          </p:cNvPicPr>
          <p:nvPr/>
        </p:nvPicPr>
        <p:blipFill>
          <a:blip r:embed="rId5"/>
          <a:stretch>
            <a:fillRect/>
          </a:stretch>
        </p:blipFill>
        <p:spPr>
          <a:xfrm>
            <a:off x="4963885" y="1523731"/>
            <a:ext cx="6814457" cy="4142364"/>
          </a:xfrm>
          <a:prstGeom prst="rect">
            <a:avLst/>
          </a:prstGeom>
          <a:noFill/>
          <a:ln>
            <a:solidFill>
              <a:schemeClr val="accent1"/>
            </a:solidFill>
          </a:ln>
          <a:effectLst>
            <a:glow rad="63500">
              <a:schemeClr val="accent1">
                <a:satMod val="175000"/>
                <a:alpha val="40000"/>
              </a:schemeClr>
            </a:glow>
          </a:effectLst>
        </p:spPr>
      </p:pic>
      <p:sp>
        <p:nvSpPr>
          <p:cNvPr id="4" name="Slide Number Placeholder 3">
            <a:extLst>
              <a:ext uri="{FF2B5EF4-FFF2-40B4-BE49-F238E27FC236}">
                <a16:creationId xmlns:a16="http://schemas.microsoft.com/office/drawing/2014/main" id="{8879994E-2CA1-47B7-AE15-5805ECBCF5CA}"/>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33</a:t>
            </a:fld>
            <a:endParaRPr lang="en-US"/>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989A6-1512-49B0-E2C5-0844799972E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8A8CF91-720C-9F08-2F56-3AA9BB2A2615}"/>
              </a:ext>
            </a:extLst>
          </p:cNvPr>
          <p:cNvSpPr>
            <a:spLocks noGrp="1"/>
          </p:cNvSpPr>
          <p:nvPr>
            <p:ph type="title"/>
          </p:nvPr>
        </p:nvSpPr>
        <p:spPr/>
        <p:txBody>
          <a:bodyPr/>
          <a:lstStyle/>
          <a:p>
            <a:r>
              <a:rPr lang="en-US" dirty="0"/>
              <a:t>Thank You!</a:t>
            </a:r>
          </a:p>
        </p:txBody>
      </p:sp>
      <p:sp>
        <p:nvSpPr>
          <p:cNvPr id="5" name="Slide Number Placeholder 4">
            <a:extLst>
              <a:ext uri="{FF2B5EF4-FFF2-40B4-BE49-F238E27FC236}">
                <a16:creationId xmlns:a16="http://schemas.microsoft.com/office/drawing/2014/main" id="{C7FEAD12-664A-8C00-10BE-1BB7D679623C}"/>
              </a:ext>
              <a:ext uri="{C183D7F6-B498-43B3-948B-1728B52AA6E4}">
                <adec:decorative xmlns:adec="http://schemas.microsoft.com/office/drawing/2017/decorative" val="1"/>
              </a:ext>
            </a:extLst>
          </p:cNvPr>
          <p:cNvSpPr>
            <a:spLocks noGrp="1"/>
          </p:cNvSpPr>
          <p:nvPr>
            <p:ph type="sldNum" sz="quarter" idx="4294967295"/>
          </p:nvPr>
        </p:nvSpPr>
        <p:spPr>
          <a:xfrm>
            <a:off x="9448800" y="6356350"/>
            <a:ext cx="2743200" cy="365125"/>
          </a:xfrm>
        </p:spPr>
        <p:txBody>
          <a:bodyPr/>
          <a:lstStyle/>
          <a:p>
            <a:fld id="{D0F3292A-440C-FC4D-A38E-E9E6D4317AF8}" type="slidenum">
              <a:rPr lang="en-US" smtClean="0">
                <a:solidFill>
                  <a:srgbClr val="006493"/>
                </a:solidFill>
              </a:rPr>
              <a:pPr/>
              <a:t>34</a:t>
            </a:fld>
            <a:endParaRPr lang="en-US">
              <a:solidFill>
                <a:srgbClr val="006493"/>
              </a:solidFill>
            </a:endParaRPr>
          </a:p>
        </p:txBody>
      </p:sp>
    </p:spTree>
    <p:custDataLst>
      <p:tags r:id="rId1"/>
    </p:custDataLst>
    <p:extLst>
      <p:ext uri="{BB962C8B-B14F-4D97-AF65-F5344CB8AC3E}">
        <p14:creationId xmlns:p14="http://schemas.microsoft.com/office/powerpoint/2010/main" val="652733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AAA4B-AA20-AA87-8A40-FF46063E879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C0DE9F3-F8AF-C008-6115-C5FB7A5572B8}"/>
              </a:ext>
            </a:extLst>
          </p:cNvPr>
          <p:cNvSpPr>
            <a:spLocks noGrp="1"/>
          </p:cNvSpPr>
          <p:nvPr>
            <p:ph type="title"/>
          </p:nvPr>
        </p:nvSpPr>
        <p:spPr/>
        <p:txBody>
          <a:bodyPr/>
          <a:lstStyle/>
          <a:p>
            <a:r>
              <a:rPr lang="en-US" dirty="0"/>
              <a:t>Appendix</a:t>
            </a:r>
          </a:p>
        </p:txBody>
      </p:sp>
      <p:sp>
        <p:nvSpPr>
          <p:cNvPr id="5" name="Slide Number Placeholder 4">
            <a:extLst>
              <a:ext uri="{FF2B5EF4-FFF2-40B4-BE49-F238E27FC236}">
                <a16:creationId xmlns:a16="http://schemas.microsoft.com/office/drawing/2014/main" id="{D9B3A8F9-7EC0-1527-4D78-EC418FBF7403}"/>
              </a:ext>
              <a:ext uri="{C183D7F6-B498-43B3-948B-1728B52AA6E4}">
                <adec:decorative xmlns:adec="http://schemas.microsoft.com/office/drawing/2017/decorative" val="1"/>
              </a:ext>
            </a:extLst>
          </p:cNvPr>
          <p:cNvSpPr>
            <a:spLocks noGrp="1"/>
          </p:cNvSpPr>
          <p:nvPr>
            <p:ph type="sldNum" sz="quarter" idx="4294967295"/>
          </p:nvPr>
        </p:nvSpPr>
        <p:spPr>
          <a:xfrm>
            <a:off x="9448800" y="6356350"/>
            <a:ext cx="2743200" cy="365125"/>
          </a:xfrm>
        </p:spPr>
        <p:txBody>
          <a:bodyPr/>
          <a:lstStyle/>
          <a:p>
            <a:fld id="{D0F3292A-440C-FC4D-A38E-E9E6D4317AF8}" type="slidenum">
              <a:rPr lang="en-US" smtClean="0">
                <a:solidFill>
                  <a:srgbClr val="006493"/>
                </a:solidFill>
              </a:rPr>
              <a:pPr/>
              <a:t>35</a:t>
            </a:fld>
            <a:endParaRPr lang="en-US">
              <a:solidFill>
                <a:srgbClr val="006493"/>
              </a:solidFill>
            </a:endParaRPr>
          </a:p>
        </p:txBody>
      </p:sp>
    </p:spTree>
    <p:custDataLst>
      <p:tags r:id="rId1"/>
    </p:custDataLst>
    <p:extLst>
      <p:ext uri="{BB962C8B-B14F-4D97-AF65-F5344CB8AC3E}">
        <p14:creationId xmlns:p14="http://schemas.microsoft.com/office/powerpoint/2010/main" val="113406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D6C6B2D-9EFD-4A52-8FFC-3709FE6619BF}"/>
              </a:ext>
            </a:extLst>
          </p:cNvPr>
          <p:cNvSpPr>
            <a:spLocks noGrp="1"/>
          </p:cNvSpPr>
          <p:nvPr>
            <p:ph type="title"/>
          </p:nvPr>
        </p:nvSpPr>
        <p:spPr>
          <a:xfrm>
            <a:off x="731520" y="320040"/>
            <a:ext cx="10515600" cy="705173"/>
          </a:xfrm>
        </p:spPr>
        <p:txBody>
          <a:bodyPr>
            <a:normAutofit/>
          </a:bodyPr>
          <a:lstStyle/>
          <a:p>
            <a:r>
              <a:rPr lang="en-US" dirty="0"/>
              <a:t>Available Online Tools for OE 2026</a:t>
            </a:r>
          </a:p>
        </p:txBody>
      </p:sp>
      <p:sp>
        <p:nvSpPr>
          <p:cNvPr id="6" name="TextBox 5">
            <a:extLst>
              <a:ext uri="{FF2B5EF4-FFF2-40B4-BE49-F238E27FC236}">
                <a16:creationId xmlns:a16="http://schemas.microsoft.com/office/drawing/2014/main" id="{953642B7-A424-4CB1-B3BB-ACC3DB4D30ED}"/>
              </a:ext>
            </a:extLst>
          </p:cNvPr>
          <p:cNvSpPr txBox="1"/>
          <p:nvPr/>
        </p:nvSpPr>
        <p:spPr>
          <a:xfrm>
            <a:off x="838200" y="1309607"/>
            <a:ext cx="9774500" cy="4914166"/>
          </a:xfrm>
          <a:prstGeom prst="rect">
            <a:avLst/>
          </a:prstGeom>
          <a:noFill/>
        </p:spPr>
        <p:txBody>
          <a:bodyPr wrap="square" lIns="91440" tIns="45720" rIns="91440" bIns="45720" anchor="t">
            <a:spAutoFit/>
          </a:bodyPr>
          <a:lstStyle/>
          <a:p>
            <a:pPr marL="0" lvl="1">
              <a:lnSpc>
                <a:spcPct val="90000"/>
              </a:lnSpc>
              <a:spcBef>
                <a:spcPts val="1000"/>
              </a:spcBef>
              <a:spcAft>
                <a:spcPts val="300"/>
              </a:spcAft>
              <a:buClr>
                <a:srgbClr val="5C5A5A"/>
              </a:buClr>
              <a:buSzPct val="100000"/>
            </a:pPr>
            <a:r>
              <a:rPr lang="en-US" sz="2800" b="1" dirty="0">
                <a:solidFill>
                  <a:srgbClr val="006493"/>
                </a:solidFill>
              </a:rPr>
              <a:t>There are many online tools and educational resources that can help members and those who are assisting them with their coverage decisions for January 1, 2026.</a:t>
            </a:r>
          </a:p>
          <a:p>
            <a:pPr lvl="1" indent="-457200">
              <a:lnSpc>
                <a:spcPct val="90000"/>
              </a:lnSpc>
              <a:spcBef>
                <a:spcPts val="1000"/>
              </a:spcBef>
              <a:spcAft>
                <a:spcPts val="300"/>
              </a:spcAft>
              <a:buClr>
                <a:srgbClr val="5C5A5A"/>
              </a:buClr>
              <a:buSzPct val="100000"/>
              <a:buFont typeface="Arial" panose="020B0604020202020204" pitchFamily="34" charset="0"/>
              <a:buChar char="•"/>
            </a:pPr>
            <a:r>
              <a:rPr lang="en-US" sz="2400" dirty="0"/>
              <a:t>A new, interactive </a:t>
            </a:r>
            <a:r>
              <a:rPr lang="en-US" sz="2400" dirty="0" err="1"/>
              <a:t>ConnectorCare</a:t>
            </a:r>
            <a:r>
              <a:rPr lang="en-US" sz="2400" dirty="0"/>
              <a:t> enrollee contribution map is available </a:t>
            </a:r>
            <a:r>
              <a:rPr lang="en-US" sz="2400" spc="-10" dirty="0" err="1">
                <a:ea typeface="+mn-lt"/>
                <a:cs typeface="+mn-lt"/>
                <a:hlinkClick r:id="rId4"/>
              </a:rPr>
              <a:t>ConnectorCare</a:t>
            </a:r>
            <a:r>
              <a:rPr lang="en-US" sz="2400" spc="-10" dirty="0">
                <a:ea typeface="+mn-lt"/>
                <a:cs typeface="+mn-lt"/>
                <a:hlinkClick r:id="rId4"/>
              </a:rPr>
              <a:t> Enrollee Contribution Dashboard - Family Size</a:t>
            </a:r>
            <a:endParaRPr lang="en-US" sz="2400" spc="-10" dirty="0">
              <a:latin typeface="Franklin Gothic Demi"/>
              <a:ea typeface="+mn-lt"/>
              <a:cs typeface="+mn-lt"/>
            </a:endParaRPr>
          </a:p>
          <a:p>
            <a:pPr lvl="1" indent="-457200">
              <a:lnSpc>
                <a:spcPct val="90000"/>
              </a:lnSpc>
              <a:spcBef>
                <a:spcPts val="1000"/>
              </a:spcBef>
              <a:spcAft>
                <a:spcPts val="300"/>
              </a:spcAft>
              <a:buClr>
                <a:srgbClr val="5C5A5A"/>
              </a:buClr>
              <a:buSzPct val="100000"/>
              <a:buFont typeface="Arial" panose="020B0604020202020204" pitchFamily="34" charset="0"/>
              <a:buChar char="•"/>
            </a:pPr>
            <a:r>
              <a:rPr lang="en-US" sz="2400" dirty="0"/>
              <a:t>After November 1, updates resources will be available from the Health Connector’s Resource Download Center </a:t>
            </a:r>
            <a:r>
              <a:rPr lang="en-US" sz="2400" dirty="0">
                <a:hlinkClick r:id="rId5"/>
              </a:rPr>
              <a:t>https://www.mahealthconnector.org/help-center/resource-download-center</a:t>
            </a:r>
            <a:endParaRPr lang="en-US" sz="2400" dirty="0"/>
          </a:p>
          <a:p>
            <a:pPr lvl="1" indent="-457200">
              <a:lnSpc>
                <a:spcPct val="90000"/>
              </a:lnSpc>
              <a:spcBef>
                <a:spcPts val="1000"/>
              </a:spcBef>
              <a:spcAft>
                <a:spcPts val="300"/>
              </a:spcAft>
              <a:buClr>
                <a:srgbClr val="5C5A5A"/>
              </a:buClr>
              <a:buSzPct val="100000"/>
              <a:buFont typeface="Arial" panose="020B0604020202020204" pitchFamily="34" charset="0"/>
              <a:buChar char="•"/>
            </a:pPr>
            <a:r>
              <a:rPr lang="en-US" sz="2400" dirty="0"/>
              <a:t>Stay up to date on Federal Policy changes that may impact Health Connector members at </a:t>
            </a:r>
            <a:r>
              <a:rPr lang="en-US" sz="2400" dirty="0">
                <a:solidFill>
                  <a:srgbClr val="006493"/>
                </a:solidFill>
                <a:hlinkClick r:id="rId6">
                  <a:extLst>
                    <a:ext uri="{A12FA001-AC4F-418D-AE19-62706E023703}">
                      <ahyp:hlinkClr xmlns:ahyp="http://schemas.microsoft.com/office/drawing/2018/hyperlinkcolor" val="tx"/>
                    </a:ext>
                  </a:extLst>
                </a:hlinkClick>
              </a:rPr>
              <a:t>Updates – Massachusetts Health Connector</a:t>
            </a:r>
            <a:endParaRPr lang="en-US" sz="2400" b="1" dirty="0">
              <a:solidFill>
                <a:schemeClr val="accent1"/>
              </a:solidFill>
            </a:endParaRPr>
          </a:p>
          <a:p>
            <a:pPr lvl="1" indent="-457200">
              <a:lnSpc>
                <a:spcPct val="90000"/>
              </a:lnSpc>
              <a:spcBef>
                <a:spcPts val="1000"/>
              </a:spcBef>
              <a:spcAft>
                <a:spcPts val="300"/>
              </a:spcAft>
              <a:buClr>
                <a:srgbClr val="5C5A5A"/>
              </a:buClr>
              <a:buSzPct val="100000"/>
              <a:buFont typeface="Wingdings" panose="05000000000000000000" pitchFamily="2" charset="2"/>
              <a:buChar char="§"/>
            </a:pPr>
            <a:endParaRPr lang="en-US" sz="2400" dirty="0"/>
          </a:p>
        </p:txBody>
      </p:sp>
      <p:sp>
        <p:nvSpPr>
          <p:cNvPr id="5" name="Slide Number Placeholder 4">
            <a:extLst>
              <a:ext uri="{FF2B5EF4-FFF2-40B4-BE49-F238E27FC236}">
                <a16:creationId xmlns:a16="http://schemas.microsoft.com/office/drawing/2014/main" id="{C335D4DC-C3E8-45FC-B352-DFEDF8CF816C}"/>
              </a:ext>
              <a:ext uri="{C183D7F6-B498-43B3-948B-1728B52AA6E4}">
                <adec:decorative xmlns:adec="http://schemas.microsoft.com/office/drawing/2017/decorative" val="1"/>
              </a:ext>
            </a:extLst>
          </p:cNvPr>
          <p:cNvSpPr>
            <a:spLocks noGrp="1"/>
          </p:cNvSpPr>
          <p:nvPr>
            <p:ph type="sldNum" sz="quarter" idx="12"/>
          </p:nvPr>
        </p:nvSpPr>
        <p:spPr/>
        <p:txBody>
          <a:bodyPr/>
          <a:lstStyle/>
          <a:p>
            <a:fld id="{627CA14E-5EDD-4C5C-B4B2-BE16B502D62B}" type="slidenum">
              <a:rPr lang="en-US"/>
              <a:pPr/>
              <a:t>36</a:t>
            </a:fld>
            <a:endParaRPr lang="en-US"/>
          </a:p>
        </p:txBody>
      </p:sp>
    </p:spTree>
    <p:custDataLst>
      <p:tags r:id="rId1"/>
    </p:custDataLst>
    <p:extLst>
      <p:ext uri="{BB962C8B-B14F-4D97-AF65-F5344CB8AC3E}">
        <p14:creationId xmlns:p14="http://schemas.microsoft.com/office/powerpoint/2010/main" val="1218425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D1B1B7-CACE-9E5F-AF2C-3C008A2C7517}"/>
              </a:ext>
            </a:extLst>
          </p:cNvPr>
          <p:cNvSpPr>
            <a:spLocks noGrp="1"/>
          </p:cNvSpPr>
          <p:nvPr>
            <p:ph type="title"/>
          </p:nvPr>
        </p:nvSpPr>
        <p:spPr>
          <a:xfrm>
            <a:off x="731520" y="320040"/>
            <a:ext cx="10641419" cy="705173"/>
          </a:xfrm>
        </p:spPr>
        <p:txBody>
          <a:bodyPr/>
          <a:lstStyle/>
          <a:p>
            <a:r>
              <a:rPr lang="en-US" b="1" dirty="0" err="1">
                <a:solidFill>
                  <a:schemeClr val="tx2"/>
                </a:solidFill>
                <a:latin typeface="Franklin Gothic Demi" panose="020B0703020102020204" pitchFamily="34" charset="0"/>
              </a:rPr>
              <a:t>ConnectorCare</a:t>
            </a:r>
            <a:r>
              <a:rPr lang="en-US" b="1" dirty="0">
                <a:solidFill>
                  <a:schemeClr val="tx2"/>
                </a:solidFill>
                <a:latin typeface="Franklin Gothic Demi" panose="020B0703020102020204" pitchFamily="34" charset="0"/>
              </a:rPr>
              <a:t> Program Design for 2026</a:t>
            </a:r>
          </a:p>
        </p:txBody>
      </p:sp>
      <p:graphicFrame>
        <p:nvGraphicFramePr>
          <p:cNvPr id="2" name="Table 1" descr="Table with four columns and six rows showing ConnectorCare Plan type, the FPL range for that plan type and the 2025 and 2026 minimum monthly premiums for that plan type.">
            <a:extLst>
              <a:ext uri="{FF2B5EF4-FFF2-40B4-BE49-F238E27FC236}">
                <a16:creationId xmlns:a16="http://schemas.microsoft.com/office/drawing/2014/main" id="{B0A60540-2307-C3C2-8B3D-32EA565D2E9F}"/>
              </a:ext>
            </a:extLst>
          </p:cNvPr>
          <p:cNvGraphicFramePr>
            <a:graphicFrameLocks noGrp="1"/>
          </p:cNvGraphicFramePr>
          <p:nvPr>
            <p:extLst>
              <p:ext uri="{D42A27DB-BD31-4B8C-83A1-F6EECF244321}">
                <p14:modId xmlns:p14="http://schemas.microsoft.com/office/powerpoint/2010/main" val="2251665297"/>
              </p:ext>
            </p:extLst>
          </p:nvPr>
        </p:nvGraphicFramePr>
        <p:xfrm>
          <a:off x="1334347" y="1443047"/>
          <a:ext cx="9083040" cy="2570807"/>
        </p:xfrm>
        <a:graphic>
          <a:graphicData uri="http://schemas.openxmlformats.org/drawingml/2006/table">
            <a:tbl>
              <a:tblPr firstRow="1" bandRow="1">
                <a:tableStyleId>{5C22544A-7EE6-4342-B048-85BDC9FD1C3A}</a:tableStyleId>
              </a:tblPr>
              <a:tblGrid>
                <a:gridCol w="2465955">
                  <a:extLst>
                    <a:ext uri="{9D8B030D-6E8A-4147-A177-3AD203B41FA5}">
                      <a16:colId xmlns:a16="http://schemas.microsoft.com/office/drawing/2014/main" val="3228410925"/>
                    </a:ext>
                  </a:extLst>
                </a:gridCol>
                <a:gridCol w="2254201">
                  <a:extLst>
                    <a:ext uri="{9D8B030D-6E8A-4147-A177-3AD203B41FA5}">
                      <a16:colId xmlns:a16="http://schemas.microsoft.com/office/drawing/2014/main" val="3371796001"/>
                    </a:ext>
                  </a:extLst>
                </a:gridCol>
                <a:gridCol w="2391844">
                  <a:extLst>
                    <a:ext uri="{9D8B030D-6E8A-4147-A177-3AD203B41FA5}">
                      <a16:colId xmlns:a16="http://schemas.microsoft.com/office/drawing/2014/main" val="472230351"/>
                    </a:ext>
                  </a:extLst>
                </a:gridCol>
                <a:gridCol w="1971040">
                  <a:extLst>
                    <a:ext uri="{9D8B030D-6E8A-4147-A177-3AD203B41FA5}">
                      <a16:colId xmlns:a16="http://schemas.microsoft.com/office/drawing/2014/main" val="3971279356"/>
                    </a:ext>
                  </a:extLst>
                </a:gridCol>
              </a:tblGrid>
              <a:tr h="0">
                <a:tc>
                  <a:txBody>
                    <a:bodyPr/>
                    <a:lstStyle/>
                    <a:p>
                      <a:pPr algn="ctr"/>
                      <a:r>
                        <a:rPr lang="en-US" dirty="0"/>
                        <a:t>Plan Type</a:t>
                      </a:r>
                    </a:p>
                  </a:txBody>
                  <a:tcPr anchor="ctr"/>
                </a:tc>
                <a:tc>
                  <a:txBody>
                    <a:bodyPr/>
                    <a:lstStyle/>
                    <a:p>
                      <a:pPr algn="ctr"/>
                      <a:r>
                        <a:rPr lang="en-US" dirty="0"/>
                        <a:t>FPL Range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2025 Minimum Monthly Premium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2026 Minimum Monthly Premium</a:t>
                      </a:r>
                    </a:p>
                  </a:txBody>
                  <a:tcPr anchor="ctr"/>
                </a:tc>
                <a:extLst>
                  <a:ext uri="{0D108BD9-81ED-4DB2-BD59-A6C34878D82A}">
                    <a16:rowId xmlns:a16="http://schemas.microsoft.com/office/drawing/2014/main" val="3993316812"/>
                  </a:ext>
                </a:extLst>
              </a:tr>
              <a:tr h="447367">
                <a:tc>
                  <a:txBody>
                    <a:bodyPr/>
                    <a:lstStyle/>
                    <a:p>
                      <a:r>
                        <a:rPr lang="en-US" dirty="0"/>
                        <a:t>2A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100.01-150%</a:t>
                      </a:r>
                    </a:p>
                  </a:txBody>
                  <a:tcPr/>
                </a:tc>
                <a:tc>
                  <a:txBody>
                    <a:bodyPr/>
                    <a:lstStyle/>
                    <a:p>
                      <a:r>
                        <a:rPr lang="en-US"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$0</a:t>
                      </a:r>
                    </a:p>
                  </a:txBody>
                  <a:tcPr/>
                </a:tc>
                <a:extLst>
                  <a:ext uri="{0D108BD9-81ED-4DB2-BD59-A6C34878D82A}">
                    <a16:rowId xmlns:a16="http://schemas.microsoft.com/office/drawing/2014/main" val="404262485"/>
                  </a:ext>
                </a:extLst>
              </a:tr>
              <a:tr h="370840">
                <a:tc>
                  <a:txBody>
                    <a:bodyPr/>
                    <a:lstStyle/>
                    <a:p>
                      <a:r>
                        <a:rPr lang="en-US" dirty="0"/>
                        <a:t>2B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150.01-200%</a:t>
                      </a:r>
                    </a:p>
                  </a:txBody>
                  <a:tcPr/>
                </a:tc>
                <a:tc>
                  <a:txBody>
                    <a:bodyPr/>
                    <a:lstStyle/>
                    <a:p>
                      <a:r>
                        <a:rPr lang="en-US" dirty="0"/>
                        <a:t>$51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$53</a:t>
                      </a:r>
                    </a:p>
                  </a:txBody>
                  <a:tcPr/>
                </a:tc>
                <a:extLst>
                  <a:ext uri="{0D108BD9-81ED-4DB2-BD59-A6C34878D82A}">
                    <a16:rowId xmlns:a16="http://schemas.microsoft.com/office/drawing/2014/main" val="301065909"/>
                  </a:ext>
                </a:extLst>
              </a:tr>
              <a:tr h="370840">
                <a:tc>
                  <a:txBody>
                    <a:bodyPr/>
                    <a:lstStyle/>
                    <a:p>
                      <a:r>
                        <a:rPr lang="en-US" dirty="0"/>
                        <a:t>3A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200.01-250%</a:t>
                      </a:r>
                    </a:p>
                  </a:txBody>
                  <a:tcPr/>
                </a:tc>
                <a:tc>
                  <a:txBody>
                    <a:bodyPr/>
                    <a:lstStyle/>
                    <a:p>
                      <a:r>
                        <a:rPr lang="en-US" dirty="0"/>
                        <a:t>$99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$103</a:t>
                      </a:r>
                    </a:p>
                  </a:txBody>
                  <a:tcPr/>
                </a:tc>
                <a:extLst>
                  <a:ext uri="{0D108BD9-81ED-4DB2-BD59-A6C34878D82A}">
                    <a16:rowId xmlns:a16="http://schemas.microsoft.com/office/drawing/2014/main" val="1596307618"/>
                  </a:ext>
                </a:extLst>
              </a:tr>
              <a:tr h="370840">
                <a:tc>
                  <a:txBody>
                    <a:bodyPr/>
                    <a:lstStyle/>
                    <a:p>
                      <a:r>
                        <a:rPr lang="en-US" dirty="0"/>
                        <a:t>3B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250.01-300%</a:t>
                      </a:r>
                    </a:p>
                  </a:txBody>
                  <a:tcPr/>
                </a:tc>
                <a:tc>
                  <a:txBody>
                    <a:bodyPr/>
                    <a:lstStyle/>
                    <a:p>
                      <a:r>
                        <a:rPr lang="en-US" dirty="0"/>
                        <a:t>$147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$152</a:t>
                      </a:r>
                    </a:p>
                  </a:txBody>
                  <a:tcPr/>
                </a:tc>
                <a:extLst>
                  <a:ext uri="{0D108BD9-81ED-4DB2-BD59-A6C34878D82A}">
                    <a16:rowId xmlns:a16="http://schemas.microsoft.com/office/drawing/2014/main" val="1737495438"/>
                  </a:ext>
                </a:extLst>
              </a:tr>
              <a:tr h="370840">
                <a:tc>
                  <a:txBody>
                    <a:bodyPr/>
                    <a:lstStyle/>
                    <a:p>
                      <a:r>
                        <a:rPr lang="en-US" dirty="0"/>
                        <a:t>3C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300.01-400%</a:t>
                      </a:r>
                    </a:p>
                  </a:txBody>
                  <a:tcPr/>
                </a:tc>
                <a:tc>
                  <a:txBody>
                    <a:bodyPr/>
                    <a:lstStyle/>
                    <a:p>
                      <a:r>
                        <a:rPr lang="en-US" dirty="0"/>
                        <a:t>$226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$235</a:t>
                      </a:r>
                    </a:p>
                  </a:txBody>
                  <a:tcPr/>
                </a:tc>
                <a:extLst>
                  <a:ext uri="{0D108BD9-81ED-4DB2-BD59-A6C34878D82A}">
                    <a16:rowId xmlns:a16="http://schemas.microsoft.com/office/drawing/2014/main" val="3385356716"/>
                  </a:ext>
                </a:extLst>
              </a:tr>
            </a:tbl>
          </a:graphicData>
        </a:graphic>
      </p:graphicFrame>
      <p:sp>
        <p:nvSpPr>
          <p:cNvPr id="8" name="TextBox 7">
            <a:extLst>
              <a:ext uri="{FF2B5EF4-FFF2-40B4-BE49-F238E27FC236}">
                <a16:creationId xmlns:a16="http://schemas.microsoft.com/office/drawing/2014/main" id="{4301E0B8-506D-BE2D-0ED4-B78B730E0D70}"/>
              </a:ext>
            </a:extLst>
          </p:cNvPr>
          <p:cNvSpPr txBox="1"/>
          <p:nvPr/>
        </p:nvSpPr>
        <p:spPr>
          <a:xfrm>
            <a:off x="764275" y="4707067"/>
            <a:ext cx="1077047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latin typeface="Franklin Gothic Demi"/>
              </a:rPr>
              <a:t>Visit the Resource Download center for updated materials including Connector Care program rates for 2026:</a:t>
            </a:r>
            <a:r>
              <a:rPr lang="en-US" sz="2000" i="1" dirty="0">
                <a:solidFill>
                  <a:srgbClr val="595959"/>
                </a:solidFill>
                <a:latin typeface="Franklin Gothic Demi"/>
              </a:rPr>
              <a:t> </a:t>
            </a:r>
            <a:r>
              <a:rPr lang="en-US" sz="2000" i="1" dirty="0">
                <a:solidFill>
                  <a:srgbClr val="595959"/>
                </a:solidFill>
                <a:ea typeface="+mn-lt"/>
                <a:cs typeface="+mn-lt"/>
                <a:hlinkClick r:id="rId3"/>
              </a:rPr>
              <a:t>Resource Download Center - Health Connector Shopping Guide</a:t>
            </a:r>
            <a:endParaRPr lang="en-US" sz="2000" i="1" dirty="0">
              <a:latin typeface="Franklin Gothic Demi"/>
            </a:endParaRPr>
          </a:p>
        </p:txBody>
      </p:sp>
      <p:sp>
        <p:nvSpPr>
          <p:cNvPr id="4" name="Slide Number Placeholder 1">
            <a:extLst>
              <a:ext uri="{FF2B5EF4-FFF2-40B4-BE49-F238E27FC236}">
                <a16:creationId xmlns:a16="http://schemas.microsoft.com/office/drawing/2014/main" id="{240D5B98-D764-A482-81C0-11688AB4C47F}"/>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448695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32FE8-C060-CE25-6B2B-5E1554735E1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CD35F8F-E77A-6B9F-BCEB-7632DF7571DD}"/>
              </a:ext>
            </a:extLst>
          </p:cNvPr>
          <p:cNvSpPr txBox="1">
            <a:spLocks noGrp="1"/>
          </p:cNvSpPr>
          <p:nvPr>
            <p:ph type="title" idx="4294967295"/>
          </p:nvPr>
        </p:nvSpPr>
        <p:spPr>
          <a:xfrm>
            <a:off x="994040" y="277208"/>
            <a:ext cx="971427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63E66"/>
                </a:solidFill>
                <a:effectLst/>
                <a:uLnTx/>
                <a:uFillTx/>
                <a:latin typeface="Franklin Gothic Demi" panose="020B0703020102020204" pitchFamily="34" charset="0"/>
                <a:ea typeface="+mn-ea"/>
                <a:cs typeface="+mn-cs"/>
              </a:rPr>
              <a:t>ConnectorCare</a:t>
            </a:r>
            <a:r>
              <a:rPr kumimoji="0" lang="en-US" sz="4000" b="1" i="0" u="none" strike="noStrike" kern="1200" cap="none" spc="0" normalizeH="0" baseline="0" noProof="0" dirty="0">
                <a:ln>
                  <a:noFill/>
                </a:ln>
                <a:solidFill>
                  <a:srgbClr val="063E66"/>
                </a:solidFill>
                <a:effectLst/>
                <a:uLnTx/>
                <a:uFillTx/>
                <a:latin typeface="Franklin Gothic Demi" panose="020B0703020102020204" pitchFamily="34" charset="0"/>
                <a:ea typeface="+mn-ea"/>
                <a:cs typeface="+mn-cs"/>
              </a:rPr>
              <a:t> Enrollee Contributions</a:t>
            </a:r>
          </a:p>
        </p:txBody>
      </p:sp>
      <p:sp>
        <p:nvSpPr>
          <p:cNvPr id="3" name="object 3">
            <a:extLst>
              <a:ext uri="{FF2B5EF4-FFF2-40B4-BE49-F238E27FC236}">
                <a16:creationId xmlns:a16="http://schemas.microsoft.com/office/drawing/2014/main" id="{60E0913A-B42C-0F6E-AA6B-8246A9FDCCF0}"/>
              </a:ext>
            </a:extLst>
          </p:cNvPr>
          <p:cNvSpPr txBox="1"/>
          <p:nvPr/>
        </p:nvSpPr>
        <p:spPr>
          <a:xfrm>
            <a:off x="901700" y="1328542"/>
            <a:ext cx="10146030" cy="3753592"/>
          </a:xfrm>
          <a:prstGeom prst="rect">
            <a:avLst/>
          </a:prstGeom>
        </p:spPr>
        <p:txBody>
          <a:bodyPr vert="horz" wrap="square" lIns="0" tIns="151130" rIns="0" bIns="0" rtlCol="0" anchor="t">
            <a:spAutoFit/>
          </a:bodyPr>
          <a:lstStyle/>
          <a:p>
            <a:pPr marL="12700">
              <a:spcBef>
                <a:spcPts val="1190"/>
              </a:spcBef>
            </a:pPr>
            <a:r>
              <a:rPr lang="en-US" sz="2800" b="1" dirty="0">
                <a:solidFill>
                  <a:srgbClr val="585858"/>
                </a:solidFill>
                <a:latin typeface="Franklin Gothic Demi"/>
                <a:cs typeface="Franklin Gothic Demi"/>
              </a:rPr>
              <a:t>The Health Connector is introducing a new, interactive </a:t>
            </a:r>
            <a:r>
              <a:rPr sz="2800" b="1" dirty="0" err="1">
                <a:solidFill>
                  <a:srgbClr val="585858"/>
                </a:solidFill>
                <a:latin typeface="Franklin Gothic Demi"/>
                <a:cs typeface="Franklin Gothic Demi"/>
              </a:rPr>
              <a:t>ConnectorCare</a:t>
            </a:r>
            <a:r>
              <a:rPr sz="2800" b="1" spc="-75" dirty="0">
                <a:solidFill>
                  <a:srgbClr val="585858"/>
                </a:solidFill>
                <a:latin typeface="Franklin Gothic Demi"/>
                <a:cs typeface="Franklin Gothic Demi"/>
              </a:rPr>
              <a:t> </a:t>
            </a:r>
            <a:r>
              <a:rPr lang="en-US" sz="2800" b="1" dirty="0">
                <a:solidFill>
                  <a:srgbClr val="585858"/>
                </a:solidFill>
                <a:latin typeface="Franklin Gothic Demi"/>
                <a:cs typeface="Franklin Gothic Demi"/>
              </a:rPr>
              <a:t>map</a:t>
            </a:r>
            <a:r>
              <a:rPr lang="en-US" sz="2800" b="1" spc="-10" dirty="0">
                <a:solidFill>
                  <a:srgbClr val="585858"/>
                </a:solidFill>
                <a:latin typeface="Franklin Gothic Demi"/>
                <a:cs typeface="Franklin Gothic Demi"/>
              </a:rPr>
              <a:t> for use among the community:</a:t>
            </a:r>
            <a:br>
              <a:rPr lang="en-US" sz="2800" b="1" spc="-10" dirty="0">
                <a:latin typeface="Franklin Gothic Demi"/>
                <a:cs typeface="Franklin Gothic Demi"/>
              </a:rPr>
            </a:br>
            <a:r>
              <a:rPr lang="en-US" sz="2800" spc="-10" dirty="0" err="1">
                <a:ea typeface="+mn-lt"/>
                <a:cs typeface="+mn-lt"/>
                <a:hlinkClick r:id="rId3"/>
              </a:rPr>
              <a:t>ConnectorCare</a:t>
            </a:r>
            <a:r>
              <a:rPr lang="en-US" sz="2800" spc="-10" dirty="0">
                <a:ea typeface="+mn-lt"/>
                <a:cs typeface="+mn-lt"/>
                <a:hlinkClick r:id="rId3"/>
              </a:rPr>
              <a:t> Enrollee Contribution Dashboard - Family Size</a:t>
            </a:r>
            <a:endParaRPr lang="en-US" sz="2800" dirty="0">
              <a:latin typeface="Franklin Gothic Demi"/>
              <a:cs typeface="Franklin Gothic Demi"/>
            </a:endParaRPr>
          </a:p>
          <a:p>
            <a:pPr marL="355600" indent="-342900">
              <a:lnSpc>
                <a:spcPct val="100000"/>
              </a:lnSpc>
              <a:spcBef>
                <a:spcPts val="940"/>
              </a:spcBef>
              <a:buFont typeface="Arial" panose="020B0604020202020204" pitchFamily="34" charset="0"/>
              <a:buChar char="•"/>
              <a:tabLst>
                <a:tab pos="355600" algn="l"/>
              </a:tabLst>
            </a:pPr>
            <a:r>
              <a:rPr lang="en-US" sz="2400" dirty="0">
                <a:solidFill>
                  <a:srgbClr val="585858"/>
                </a:solidFill>
                <a:latin typeface="Franklin Gothic Book"/>
                <a:cs typeface="Franklin Gothic Book"/>
              </a:rPr>
              <a:t>This map allows people to:</a:t>
            </a:r>
          </a:p>
          <a:p>
            <a:pPr marL="812800" lvl="1" indent="-342900">
              <a:spcBef>
                <a:spcPts val="940"/>
              </a:spcBef>
              <a:buSzPct val="75000"/>
              <a:buFont typeface="Courier New" panose="02070309020205020404" pitchFamily="49" charset="0"/>
              <a:buChar char="o"/>
              <a:tabLst>
                <a:tab pos="355600" algn="l"/>
              </a:tabLst>
            </a:pPr>
            <a:r>
              <a:rPr lang="en-US" sz="2400" dirty="0">
                <a:solidFill>
                  <a:srgbClr val="585858"/>
                </a:solidFill>
                <a:latin typeface="Franklin Gothic Book"/>
                <a:cs typeface="Franklin Gothic Book"/>
              </a:rPr>
              <a:t>Review the </a:t>
            </a:r>
            <a:r>
              <a:rPr lang="en-US" sz="2400" dirty="0" err="1">
                <a:solidFill>
                  <a:srgbClr val="585858"/>
                </a:solidFill>
                <a:latin typeface="Franklin Gothic Book"/>
                <a:cs typeface="Franklin Gothic Book"/>
              </a:rPr>
              <a:t>ConnectorCare</a:t>
            </a:r>
            <a:r>
              <a:rPr lang="en-US" sz="2400" dirty="0">
                <a:solidFill>
                  <a:srgbClr val="585858"/>
                </a:solidFill>
                <a:latin typeface="Franklin Gothic Book"/>
                <a:cs typeface="Franklin Gothic Book"/>
              </a:rPr>
              <a:t> enrollee contributions for specified zip codes and regions</a:t>
            </a:r>
          </a:p>
          <a:p>
            <a:pPr marL="812800" lvl="1" indent="-342900">
              <a:spcBef>
                <a:spcPts val="940"/>
              </a:spcBef>
              <a:buSzPct val="75000"/>
              <a:buFont typeface="Courier New" panose="02070309020205020404" pitchFamily="49" charset="0"/>
              <a:buChar char="o"/>
              <a:tabLst>
                <a:tab pos="355600" algn="l"/>
              </a:tabLst>
            </a:pPr>
            <a:r>
              <a:rPr lang="en-US" sz="2400" dirty="0">
                <a:solidFill>
                  <a:srgbClr val="585858"/>
                </a:solidFill>
                <a:latin typeface="Franklin Gothic Book"/>
                <a:cs typeface="Franklin Gothic Book"/>
              </a:rPr>
              <a:t>Review different enrollee contributions in different areas</a:t>
            </a:r>
          </a:p>
          <a:p>
            <a:pPr marL="812800" lvl="1" indent="-342900">
              <a:spcBef>
                <a:spcPts val="940"/>
              </a:spcBef>
              <a:buSzPct val="75000"/>
              <a:buFont typeface="Courier New" panose="02070309020205020404" pitchFamily="49" charset="0"/>
              <a:buChar char="o"/>
              <a:tabLst>
                <a:tab pos="355600" algn="l"/>
              </a:tabLst>
            </a:pPr>
            <a:r>
              <a:rPr lang="en-US" sz="2400" dirty="0">
                <a:solidFill>
                  <a:srgbClr val="585858"/>
                </a:solidFill>
                <a:latin typeface="Franklin Gothic Book"/>
                <a:cs typeface="Franklin Gothic Book"/>
              </a:rPr>
              <a:t>Save and print maps specific to geographic areas of interest</a:t>
            </a:r>
            <a:endParaRPr sz="2400" dirty="0">
              <a:solidFill>
                <a:srgbClr val="585858"/>
              </a:solidFill>
              <a:latin typeface="Franklin Gothic Book"/>
              <a:cs typeface="Franklin Gothic Book"/>
            </a:endParaRPr>
          </a:p>
        </p:txBody>
      </p:sp>
      <p:sp>
        <p:nvSpPr>
          <p:cNvPr id="4" name="Slide Number Placeholder 1">
            <a:extLst>
              <a:ext uri="{FF2B5EF4-FFF2-40B4-BE49-F238E27FC236}">
                <a16:creationId xmlns:a16="http://schemas.microsoft.com/office/drawing/2014/main" id="{88890F02-9B62-17DF-9FA5-C56F22FCA73B}"/>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1953730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BCF001-271E-5830-A2D7-91D9FF94A384}"/>
              </a:ext>
            </a:extLst>
          </p:cNvPr>
          <p:cNvSpPr>
            <a:spLocks noGrp="1"/>
          </p:cNvSpPr>
          <p:nvPr>
            <p:ph type="title"/>
          </p:nvPr>
        </p:nvSpPr>
        <p:spPr>
          <a:xfrm>
            <a:off x="734290" y="321412"/>
            <a:ext cx="11028218" cy="1218795"/>
          </a:xfrm>
        </p:spPr>
        <p:txBody>
          <a:bodyPr/>
          <a:lstStyle/>
          <a:p>
            <a:r>
              <a:rPr lang="en-US" b="1" dirty="0">
                <a:solidFill>
                  <a:schemeClr val="tx2"/>
                </a:solidFill>
                <a:latin typeface="Franklin Gothic Demi" panose="020B0703020102020204" pitchFamily="34" charset="0"/>
              </a:rPr>
              <a:t>Understanding the </a:t>
            </a:r>
            <a:r>
              <a:rPr lang="en-US" b="1" dirty="0" err="1">
                <a:solidFill>
                  <a:schemeClr val="tx2"/>
                </a:solidFill>
                <a:latin typeface="Franklin Gothic Demi" panose="020B0703020102020204" pitchFamily="34" charset="0"/>
              </a:rPr>
              <a:t>ConnectorCare</a:t>
            </a:r>
            <a:r>
              <a:rPr lang="en-US" b="1" dirty="0">
                <a:solidFill>
                  <a:schemeClr val="tx2"/>
                </a:solidFill>
                <a:latin typeface="Franklin Gothic Demi" panose="020B0703020102020204" pitchFamily="34" charset="0"/>
              </a:rPr>
              <a:t> Program FPL Limits</a:t>
            </a:r>
          </a:p>
        </p:txBody>
      </p:sp>
      <p:graphicFrame>
        <p:nvGraphicFramePr>
          <p:cNvPr id="6" name="Table 5" descr="Table with nine rows and 10 columns showing Household Size and the Federal Poverty Level amount for each household size.">
            <a:extLst>
              <a:ext uri="{FF2B5EF4-FFF2-40B4-BE49-F238E27FC236}">
                <a16:creationId xmlns:a16="http://schemas.microsoft.com/office/drawing/2014/main" id="{A1DE1154-4553-94E0-3E53-8727FC83D77C}"/>
              </a:ext>
            </a:extLst>
          </p:cNvPr>
          <p:cNvGraphicFramePr>
            <a:graphicFrameLocks noGrp="1"/>
          </p:cNvGraphicFramePr>
          <p:nvPr>
            <p:extLst>
              <p:ext uri="{D42A27DB-BD31-4B8C-83A1-F6EECF244321}">
                <p14:modId xmlns:p14="http://schemas.microsoft.com/office/powerpoint/2010/main" val="2168307680"/>
              </p:ext>
            </p:extLst>
          </p:nvPr>
        </p:nvGraphicFramePr>
        <p:xfrm>
          <a:off x="431148" y="1768408"/>
          <a:ext cx="11149594" cy="4142580"/>
        </p:xfrm>
        <a:graphic>
          <a:graphicData uri="http://schemas.openxmlformats.org/drawingml/2006/table">
            <a:tbl>
              <a:tblPr firstRow="1" firstCol="1" bandRow="1">
                <a:tableStyleId>{B301B821-A1FF-4177-AEE7-76D212191A09}</a:tableStyleId>
              </a:tblPr>
              <a:tblGrid>
                <a:gridCol w="1389369">
                  <a:extLst>
                    <a:ext uri="{9D8B030D-6E8A-4147-A177-3AD203B41FA5}">
                      <a16:colId xmlns:a16="http://schemas.microsoft.com/office/drawing/2014/main" val="743498618"/>
                    </a:ext>
                  </a:extLst>
                </a:gridCol>
                <a:gridCol w="1126424">
                  <a:extLst>
                    <a:ext uri="{9D8B030D-6E8A-4147-A177-3AD203B41FA5}">
                      <a16:colId xmlns:a16="http://schemas.microsoft.com/office/drawing/2014/main" val="483650202"/>
                    </a:ext>
                  </a:extLst>
                </a:gridCol>
                <a:gridCol w="1457750">
                  <a:extLst>
                    <a:ext uri="{9D8B030D-6E8A-4147-A177-3AD203B41FA5}">
                      <a16:colId xmlns:a16="http://schemas.microsoft.com/office/drawing/2014/main" val="2099813675"/>
                    </a:ext>
                  </a:extLst>
                </a:gridCol>
                <a:gridCol w="1060441">
                  <a:extLst>
                    <a:ext uri="{9D8B030D-6E8A-4147-A177-3AD203B41FA5}">
                      <a16:colId xmlns:a16="http://schemas.microsoft.com/office/drawing/2014/main" val="356595989"/>
                    </a:ext>
                  </a:extLst>
                </a:gridCol>
                <a:gridCol w="1223122">
                  <a:extLst>
                    <a:ext uri="{9D8B030D-6E8A-4147-A177-3AD203B41FA5}">
                      <a16:colId xmlns:a16="http://schemas.microsoft.com/office/drawing/2014/main" val="2889505538"/>
                    </a:ext>
                  </a:extLst>
                </a:gridCol>
                <a:gridCol w="1223122">
                  <a:extLst>
                    <a:ext uri="{9D8B030D-6E8A-4147-A177-3AD203B41FA5}">
                      <a16:colId xmlns:a16="http://schemas.microsoft.com/office/drawing/2014/main" val="2074549105"/>
                    </a:ext>
                  </a:extLst>
                </a:gridCol>
                <a:gridCol w="1223122">
                  <a:extLst>
                    <a:ext uri="{9D8B030D-6E8A-4147-A177-3AD203B41FA5}">
                      <a16:colId xmlns:a16="http://schemas.microsoft.com/office/drawing/2014/main" val="3587130755"/>
                    </a:ext>
                  </a:extLst>
                </a:gridCol>
                <a:gridCol w="1213793">
                  <a:extLst>
                    <a:ext uri="{9D8B030D-6E8A-4147-A177-3AD203B41FA5}">
                      <a16:colId xmlns:a16="http://schemas.microsoft.com/office/drawing/2014/main" val="1080207272"/>
                    </a:ext>
                  </a:extLst>
                </a:gridCol>
                <a:gridCol w="1232451">
                  <a:extLst>
                    <a:ext uri="{9D8B030D-6E8A-4147-A177-3AD203B41FA5}">
                      <a16:colId xmlns:a16="http://schemas.microsoft.com/office/drawing/2014/main" val="2283484469"/>
                    </a:ext>
                  </a:extLst>
                </a:gridCol>
              </a:tblGrid>
              <a:tr h="435134">
                <a:tc>
                  <a:txBody>
                    <a:bodyPr/>
                    <a:lstStyle/>
                    <a:p>
                      <a:pPr marL="0" marR="0" algn="ctr" defTabSz="914400" rtl="0" eaLnBrk="1" latinLnBrk="0" hangingPunct="1">
                        <a:lnSpc>
                          <a:spcPts val="1730"/>
                        </a:lnSpc>
                        <a:buNone/>
                      </a:pPr>
                      <a:r>
                        <a:rPr lang="en-US" sz="1800" b="1" kern="100">
                          <a:solidFill>
                            <a:schemeClr val="lt1"/>
                          </a:solidFill>
                          <a:effectLst/>
                          <a:latin typeface="+mn-lt"/>
                          <a:ea typeface="+mn-ea"/>
                          <a:cs typeface="+mn-cs"/>
                        </a:rPr>
                        <a:t>Household Size</a:t>
                      </a: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87F"/>
                    </a:solidFill>
                  </a:tcPr>
                </a:tc>
                <a:tc>
                  <a:txBody>
                    <a:bodyPr/>
                    <a:lstStyle/>
                    <a:p>
                      <a:pPr marL="0" marR="0" algn="ctr" defTabSz="914400" rtl="0" eaLnBrk="1" latinLnBrk="0" hangingPunct="1">
                        <a:lnSpc>
                          <a:spcPts val="1730"/>
                        </a:lnSpc>
                        <a:buNone/>
                      </a:pPr>
                      <a:r>
                        <a:rPr lang="en-US" sz="1800" b="1" kern="100" dirty="0">
                          <a:solidFill>
                            <a:schemeClr val="lt1"/>
                          </a:solidFill>
                          <a:effectLst/>
                          <a:latin typeface="+mn-lt"/>
                          <a:ea typeface="+mn-ea"/>
                          <a:cs typeface="+mn-cs"/>
                        </a:rPr>
                        <a:t>100%</a:t>
                      </a: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87F"/>
                    </a:solidFill>
                  </a:tcPr>
                </a:tc>
                <a:tc>
                  <a:txBody>
                    <a:bodyPr/>
                    <a:lstStyle/>
                    <a:p>
                      <a:pPr marL="0" marR="0" algn="ctr" defTabSz="914400" rtl="0" eaLnBrk="1" latinLnBrk="0" hangingPunct="1">
                        <a:lnSpc>
                          <a:spcPts val="1730"/>
                        </a:lnSpc>
                        <a:buNone/>
                      </a:pPr>
                      <a:r>
                        <a:rPr lang="en-US" sz="1800" b="1" kern="100" dirty="0">
                          <a:solidFill>
                            <a:schemeClr val="lt1"/>
                          </a:solidFill>
                          <a:effectLst/>
                          <a:latin typeface="+mn-lt"/>
                          <a:ea typeface="+mn-ea"/>
                          <a:cs typeface="+mn-cs"/>
                        </a:rPr>
                        <a:t>133%</a:t>
                      </a: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87F"/>
                    </a:solidFill>
                  </a:tcPr>
                </a:tc>
                <a:tc>
                  <a:txBody>
                    <a:bodyPr/>
                    <a:lstStyle/>
                    <a:p>
                      <a:pPr marL="0" marR="0" algn="ctr" defTabSz="914400" rtl="0" eaLnBrk="1" latinLnBrk="0" hangingPunct="1">
                        <a:lnSpc>
                          <a:spcPts val="1730"/>
                        </a:lnSpc>
                        <a:buNone/>
                      </a:pPr>
                      <a:r>
                        <a:rPr lang="en-US" sz="1800" b="1" kern="100" dirty="0">
                          <a:solidFill>
                            <a:schemeClr val="lt1"/>
                          </a:solidFill>
                          <a:effectLst/>
                          <a:latin typeface="+mn-lt"/>
                          <a:ea typeface="+mn-ea"/>
                          <a:cs typeface="+mn-cs"/>
                        </a:rPr>
                        <a:t>150%</a:t>
                      </a: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87F"/>
                    </a:solidFill>
                  </a:tcPr>
                </a:tc>
                <a:tc>
                  <a:txBody>
                    <a:bodyPr/>
                    <a:lstStyle/>
                    <a:p>
                      <a:pPr marL="0" marR="0" algn="ctr" defTabSz="914400" rtl="0" eaLnBrk="1" latinLnBrk="0" hangingPunct="1">
                        <a:lnSpc>
                          <a:spcPts val="1730"/>
                        </a:lnSpc>
                        <a:buNone/>
                      </a:pPr>
                      <a:r>
                        <a:rPr lang="en-US" sz="1800" b="1" kern="100" dirty="0">
                          <a:solidFill>
                            <a:schemeClr val="lt1"/>
                          </a:solidFill>
                          <a:effectLst/>
                          <a:latin typeface="+mn-lt"/>
                          <a:ea typeface="+mn-ea"/>
                          <a:cs typeface="+mn-cs"/>
                        </a:rPr>
                        <a:t>200%</a:t>
                      </a: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87F"/>
                    </a:solidFill>
                  </a:tcPr>
                </a:tc>
                <a:tc>
                  <a:txBody>
                    <a:bodyPr/>
                    <a:lstStyle/>
                    <a:p>
                      <a:pPr marL="0" marR="0" algn="ctr" defTabSz="914400" rtl="0" eaLnBrk="1" latinLnBrk="0" hangingPunct="1">
                        <a:lnSpc>
                          <a:spcPts val="1730"/>
                        </a:lnSpc>
                        <a:buNone/>
                      </a:pPr>
                      <a:r>
                        <a:rPr lang="en-US" sz="1800" b="1" kern="100" dirty="0">
                          <a:solidFill>
                            <a:schemeClr val="lt1"/>
                          </a:solidFill>
                          <a:effectLst/>
                          <a:latin typeface="+mn-lt"/>
                          <a:ea typeface="+mn-ea"/>
                          <a:cs typeface="+mn-cs"/>
                        </a:rPr>
                        <a:t>250%</a:t>
                      </a: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87F"/>
                    </a:solidFill>
                  </a:tcPr>
                </a:tc>
                <a:tc>
                  <a:txBody>
                    <a:bodyPr/>
                    <a:lstStyle/>
                    <a:p>
                      <a:pPr marL="0" marR="0" algn="ctr" defTabSz="914400" rtl="0" eaLnBrk="1" latinLnBrk="0" hangingPunct="1">
                        <a:lnSpc>
                          <a:spcPts val="1730"/>
                        </a:lnSpc>
                        <a:buNone/>
                      </a:pPr>
                      <a:r>
                        <a:rPr lang="en-US" sz="1800" b="1" kern="100" dirty="0">
                          <a:solidFill>
                            <a:schemeClr val="lt1"/>
                          </a:solidFill>
                          <a:effectLst/>
                          <a:latin typeface="+mn-lt"/>
                          <a:ea typeface="+mn-ea"/>
                          <a:cs typeface="+mn-cs"/>
                        </a:rPr>
                        <a:t>300%</a:t>
                      </a: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87F"/>
                    </a:solidFill>
                  </a:tcPr>
                </a:tc>
                <a:tc>
                  <a:txBody>
                    <a:bodyPr/>
                    <a:lstStyle/>
                    <a:p>
                      <a:pPr marL="0" marR="0" algn="ctr" defTabSz="914400" rtl="0" eaLnBrk="1" latinLnBrk="0" hangingPunct="1">
                        <a:lnSpc>
                          <a:spcPts val="1730"/>
                        </a:lnSpc>
                        <a:buNone/>
                      </a:pPr>
                      <a:r>
                        <a:rPr lang="en-US" sz="1800" b="1" kern="100" dirty="0">
                          <a:solidFill>
                            <a:schemeClr val="lt1"/>
                          </a:solidFill>
                          <a:effectLst/>
                          <a:latin typeface="+mn-lt"/>
                          <a:ea typeface="+mn-ea"/>
                          <a:cs typeface="+mn-cs"/>
                        </a:rPr>
                        <a:t>350%</a:t>
                      </a: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87F"/>
                    </a:solidFill>
                  </a:tcPr>
                </a:tc>
                <a:tc>
                  <a:txBody>
                    <a:bodyPr/>
                    <a:lstStyle/>
                    <a:p>
                      <a:pPr marL="0" marR="0" algn="ctr" defTabSz="914400" rtl="0" eaLnBrk="1" latinLnBrk="0" hangingPunct="1">
                        <a:lnSpc>
                          <a:spcPts val="1730"/>
                        </a:lnSpc>
                        <a:buNone/>
                      </a:pPr>
                      <a:r>
                        <a:rPr lang="en-US" sz="1800" b="1" kern="100" dirty="0">
                          <a:solidFill>
                            <a:schemeClr val="lt1"/>
                          </a:solidFill>
                          <a:effectLst/>
                          <a:latin typeface="+mn-lt"/>
                          <a:ea typeface="+mn-ea"/>
                          <a:cs typeface="+mn-cs"/>
                        </a:rPr>
                        <a:t>400%</a:t>
                      </a: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87F"/>
                    </a:solidFill>
                  </a:tcPr>
                </a:tc>
                <a:extLst>
                  <a:ext uri="{0D108BD9-81ED-4DB2-BD59-A6C34878D82A}">
                    <a16:rowId xmlns:a16="http://schemas.microsoft.com/office/drawing/2014/main" val="73701770"/>
                  </a:ext>
                </a:extLst>
              </a:tr>
              <a:tr h="317059">
                <a:tc>
                  <a:txBody>
                    <a:bodyPr/>
                    <a:lstStyle/>
                    <a:p>
                      <a:pPr marL="0" marR="0" algn="ctr">
                        <a:lnSpc>
                          <a:spcPts val="1730"/>
                        </a:lnSpc>
                        <a:buNone/>
                      </a:pPr>
                      <a:r>
                        <a:rPr lang="en-US" sz="1800" kern="100">
                          <a:effectLst/>
                        </a:rPr>
                        <a:t>1</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$15,650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$20,814.50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$23,475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$31,300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$39,125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$46,950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$54,775</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$62,600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810111"/>
                  </a:ext>
                </a:extLst>
              </a:tr>
              <a:tr h="277426">
                <a:tc>
                  <a:txBody>
                    <a:bodyPr/>
                    <a:lstStyle/>
                    <a:p>
                      <a:pPr marL="0" marR="0" algn="ctr">
                        <a:lnSpc>
                          <a:spcPts val="1730"/>
                        </a:lnSpc>
                        <a:buNone/>
                      </a:pPr>
                      <a:r>
                        <a:rPr lang="en-US" sz="1800" kern="100" dirty="0">
                          <a:effectLst/>
                        </a:rPr>
                        <a:t>2</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$21,150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$28,129.50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$31,725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$42,300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$52,875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$63,450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$74,025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$84,600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2417906"/>
                  </a:ext>
                </a:extLst>
              </a:tr>
              <a:tr h="344114">
                <a:tc>
                  <a:txBody>
                    <a:bodyPr/>
                    <a:lstStyle/>
                    <a:p>
                      <a:pPr marL="0" marR="0" algn="ctr">
                        <a:lnSpc>
                          <a:spcPts val="1730"/>
                        </a:lnSpc>
                        <a:buNone/>
                      </a:pPr>
                      <a:r>
                        <a:rPr lang="en-US" sz="1800" kern="100">
                          <a:effectLst/>
                        </a:rPr>
                        <a:t>3</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$26,650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$35,444.50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$39,975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$53,300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$66,625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$79,950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$93,275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$106,600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3878324"/>
                  </a:ext>
                </a:extLst>
              </a:tr>
              <a:tr h="336363">
                <a:tc>
                  <a:txBody>
                    <a:bodyPr/>
                    <a:lstStyle/>
                    <a:p>
                      <a:pPr marL="0" marR="0" algn="ctr">
                        <a:lnSpc>
                          <a:spcPts val="1730"/>
                        </a:lnSpc>
                        <a:buNone/>
                      </a:pPr>
                      <a:r>
                        <a:rPr lang="en-US" sz="1800" kern="100">
                          <a:effectLst/>
                        </a:rPr>
                        <a:t>4</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$32,150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$42,759.50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$48,225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$64,300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$80,375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$96,450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$112,525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$128,600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3056727"/>
                  </a:ext>
                </a:extLst>
              </a:tr>
              <a:tr h="328611">
                <a:tc>
                  <a:txBody>
                    <a:bodyPr/>
                    <a:lstStyle/>
                    <a:p>
                      <a:pPr marL="0" marR="0" algn="ctr">
                        <a:lnSpc>
                          <a:spcPts val="1730"/>
                        </a:lnSpc>
                        <a:buNone/>
                      </a:pPr>
                      <a:r>
                        <a:rPr lang="en-US" sz="1800" kern="100">
                          <a:effectLst/>
                        </a:rPr>
                        <a:t>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$37,650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$50,074.50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$56,475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$75,300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$94,125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$112,950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$131,775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$150,600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063366"/>
                  </a:ext>
                </a:extLst>
              </a:tr>
              <a:tr h="310921">
                <a:tc>
                  <a:txBody>
                    <a:bodyPr/>
                    <a:lstStyle/>
                    <a:p>
                      <a:pPr marL="0" marR="0" algn="ctr">
                        <a:lnSpc>
                          <a:spcPts val="1730"/>
                        </a:lnSpc>
                        <a:buNone/>
                      </a:pPr>
                      <a:r>
                        <a:rPr lang="en-US" sz="1800" kern="100">
                          <a:effectLst/>
                        </a:rPr>
                        <a:t>6</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$43,150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$57,389.50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$64,725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$86,300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$107,875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$129,450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$151,025</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$172,600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8464395"/>
                  </a:ext>
                </a:extLst>
              </a:tr>
              <a:tr h="313109">
                <a:tc>
                  <a:txBody>
                    <a:bodyPr/>
                    <a:lstStyle/>
                    <a:p>
                      <a:pPr marL="0" marR="0" algn="ctr">
                        <a:lnSpc>
                          <a:spcPts val="1730"/>
                        </a:lnSpc>
                        <a:buNone/>
                      </a:pPr>
                      <a:r>
                        <a:rPr lang="en-US" sz="1800" kern="100">
                          <a:effectLst/>
                        </a:rPr>
                        <a:t>7</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$48,650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$64,704.50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$72,975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$97,300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$121,625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$145,950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$170,275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$194,600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382699"/>
                  </a:ext>
                </a:extLst>
              </a:tr>
              <a:tr h="331368">
                <a:tc>
                  <a:txBody>
                    <a:bodyPr/>
                    <a:lstStyle/>
                    <a:p>
                      <a:pPr marL="0" marR="0" algn="ctr">
                        <a:lnSpc>
                          <a:spcPts val="1730"/>
                        </a:lnSpc>
                        <a:buNone/>
                      </a:pPr>
                      <a:r>
                        <a:rPr lang="en-US" sz="1800" kern="100">
                          <a:effectLst/>
                        </a:rPr>
                        <a:t>8</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$54,150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$72,019.50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$81,225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$108,300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$135,375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$162,450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$189,525</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a:effectLst/>
                        </a:rPr>
                        <a:t>$216,600</a:t>
                      </a:r>
                      <a:endParaRPr lang="en-US" sz="1800" kern="10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8657919"/>
                  </a:ext>
                </a:extLst>
              </a:tr>
              <a:tr h="750549">
                <a:tc>
                  <a:txBody>
                    <a:bodyPr/>
                    <a:lstStyle/>
                    <a:p>
                      <a:pPr marL="0" marR="0">
                        <a:lnSpc>
                          <a:spcPts val="1730"/>
                        </a:lnSpc>
                        <a:buNone/>
                      </a:pPr>
                      <a:r>
                        <a:rPr lang="en-US" sz="1800" kern="100" dirty="0">
                          <a:effectLst/>
                        </a:rPr>
                        <a:t>For each additional person, add</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$5,500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$7,315</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$8,250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$11,000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$13,750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$16,500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$19,250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730"/>
                        </a:lnSpc>
                        <a:buNone/>
                      </a:pPr>
                      <a:r>
                        <a:rPr lang="en-US" sz="1800" kern="100" dirty="0">
                          <a:effectLst/>
                        </a:rPr>
                        <a:t>$22,000</a:t>
                      </a:r>
                      <a:endParaRPr lang="en-US" sz="1800" kern="100" dirty="0">
                        <a:solidFill>
                          <a:srgbClr val="000000"/>
                        </a:solidFill>
                        <a:effectLst/>
                        <a:latin typeface="Franklin Gothic Book" panose="020B0503020102020204" pitchFamily="34" charset="0"/>
                        <a:ea typeface="Aptos" panose="020B0004020202020204" pitchFamily="34" charset="0"/>
                        <a:cs typeface="Franklin Gothic Book" panose="020B0503020102020204" pitchFamily="34" charset="0"/>
                      </a:endParaRPr>
                    </a:p>
                  </a:txBody>
                  <a:tcPr marL="100191" marR="100191" marT="66794" marB="667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8209499"/>
                  </a:ext>
                </a:extLst>
              </a:tr>
            </a:tbl>
          </a:graphicData>
        </a:graphic>
      </p:graphicFrame>
      <p:sp>
        <p:nvSpPr>
          <p:cNvPr id="10" name="TextBox 9">
            <a:extLst>
              <a:ext uri="{FF2B5EF4-FFF2-40B4-BE49-F238E27FC236}">
                <a16:creationId xmlns:a16="http://schemas.microsoft.com/office/drawing/2014/main" id="{2123340D-B416-BB19-6560-0BE5FDE8E60A}"/>
              </a:ext>
            </a:extLst>
          </p:cNvPr>
          <p:cNvSpPr txBox="1"/>
          <p:nvPr/>
        </p:nvSpPr>
        <p:spPr>
          <a:xfrm>
            <a:off x="734290" y="6028789"/>
            <a:ext cx="10543310" cy="646331"/>
          </a:xfrm>
          <a:prstGeom prst="rect">
            <a:avLst/>
          </a:prstGeom>
          <a:noFill/>
        </p:spPr>
        <p:txBody>
          <a:bodyPr wrap="square" lIns="91440" tIns="45720" rIns="91440" bIns="45720" anchor="t">
            <a:spAutoFit/>
          </a:bodyPr>
          <a:lstStyle/>
          <a:p>
            <a:pPr algn="l">
              <a:spcAft>
                <a:spcPts val="1500"/>
              </a:spcAft>
              <a:buNone/>
            </a:pPr>
            <a:r>
              <a:rPr lang="en-US" b="1" i="0" dirty="0">
                <a:solidFill>
                  <a:srgbClr val="333333"/>
                </a:solidFill>
                <a:effectLst/>
                <a:latin typeface="Franklin Gothic Book"/>
              </a:rPr>
              <a:t>Note: </a:t>
            </a:r>
            <a:r>
              <a:rPr lang="en-US" b="0" i="0" dirty="0">
                <a:solidFill>
                  <a:srgbClr val="333333"/>
                </a:solidFill>
                <a:effectLst/>
                <a:latin typeface="Franklin Gothic Book"/>
              </a:rPr>
              <a:t>This table will be used to determine Health Connector plan FPLs for the </a:t>
            </a:r>
            <a:r>
              <a:rPr lang="en-US" b="1" i="0" dirty="0">
                <a:solidFill>
                  <a:srgbClr val="333333"/>
                </a:solidFill>
                <a:effectLst/>
                <a:latin typeface="Franklin Gothic Book"/>
              </a:rPr>
              <a:t>2026 benefit year</a:t>
            </a:r>
            <a:r>
              <a:rPr lang="en-US" b="0" i="0" dirty="0">
                <a:solidFill>
                  <a:srgbClr val="333333"/>
                </a:solidFill>
                <a:effectLst/>
                <a:latin typeface="Franklin Gothic Book"/>
              </a:rPr>
              <a:t>, January 1 through December 31, 2026, </a:t>
            </a:r>
            <a:r>
              <a:rPr lang="en-US" b="1" i="0" dirty="0">
                <a:solidFill>
                  <a:srgbClr val="333333"/>
                </a:solidFill>
                <a:effectLst/>
                <a:latin typeface="Franklin Gothic Book"/>
              </a:rPr>
              <a:t>only</a:t>
            </a:r>
            <a:r>
              <a:rPr lang="en-US" b="0" i="0" dirty="0">
                <a:solidFill>
                  <a:srgbClr val="333333"/>
                </a:solidFill>
                <a:effectLst/>
                <a:latin typeface="Franklin Gothic Book"/>
              </a:rPr>
              <a:t>.</a:t>
            </a:r>
            <a:endParaRPr lang="en-US" dirty="0">
              <a:latin typeface="Franklin Gothic Book"/>
            </a:endParaRPr>
          </a:p>
        </p:txBody>
      </p:sp>
      <p:sp>
        <p:nvSpPr>
          <p:cNvPr id="4" name="Slide Number Placeholder 1">
            <a:extLst>
              <a:ext uri="{FF2B5EF4-FFF2-40B4-BE49-F238E27FC236}">
                <a16:creationId xmlns:a16="http://schemas.microsoft.com/office/drawing/2014/main" id="{5407F27D-2F4D-7F03-4C78-8F6DA4CB162F}"/>
              </a:ext>
              <a:ext uri="{C183D7F6-B498-43B3-948B-1728B52AA6E4}">
                <adec:decorative xmlns:adec="http://schemas.microsoft.com/office/drawing/2017/decorative" val="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D0F3292A-440C-FC4D-A38E-E9E6D4317AF8}" type="slidenum">
              <a:rPr lang="en-US" sz="1200" smtClean="0">
                <a:solidFill>
                  <a:srgbClr val="063E66"/>
                </a:solidFill>
                <a:latin typeface="Franklin Gothic Book" panose="020B0503020102020204"/>
              </a:rPr>
              <a:pPr algn="r">
                <a:defRPr/>
              </a:pPr>
              <a:t>39</a:t>
            </a:fld>
            <a:endParaRPr lang="en-US" sz="1200" dirty="0">
              <a:solidFill>
                <a:srgbClr val="063E66"/>
              </a:solidFill>
              <a:latin typeface="Franklin Gothic Book" panose="020B0503020102020204"/>
            </a:endParaRPr>
          </a:p>
        </p:txBody>
      </p:sp>
    </p:spTree>
    <p:custDataLst>
      <p:tags r:id="rId1"/>
    </p:custDataLst>
    <p:extLst>
      <p:ext uri="{BB962C8B-B14F-4D97-AF65-F5344CB8AC3E}">
        <p14:creationId xmlns:p14="http://schemas.microsoft.com/office/powerpoint/2010/main" val="1851239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7BAB3-FBC0-7834-580F-3C023937B4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B2C252-7A91-94FC-149F-C0625972E82A}"/>
              </a:ext>
            </a:extLst>
          </p:cNvPr>
          <p:cNvSpPr>
            <a:spLocks noGrp="1"/>
          </p:cNvSpPr>
          <p:nvPr>
            <p:ph type="title"/>
          </p:nvPr>
        </p:nvSpPr>
        <p:spPr>
          <a:xfrm>
            <a:off x="731520" y="320040"/>
            <a:ext cx="10515600" cy="705173"/>
          </a:xfrm>
        </p:spPr>
        <p:txBody>
          <a:bodyPr/>
          <a:lstStyle/>
          <a:p>
            <a:r>
              <a:rPr lang="en-US" b="1" dirty="0">
                <a:latin typeface="Franklin Gothic Demi" panose="020B0603020102020204" pitchFamily="34" charset="0"/>
              </a:rPr>
              <a:t>Agenda</a:t>
            </a:r>
          </a:p>
        </p:txBody>
      </p:sp>
      <p:sp>
        <p:nvSpPr>
          <p:cNvPr id="3" name="Content Placeholder 2">
            <a:extLst>
              <a:ext uri="{FF2B5EF4-FFF2-40B4-BE49-F238E27FC236}">
                <a16:creationId xmlns:a16="http://schemas.microsoft.com/office/drawing/2014/main" id="{63779576-5A7B-D3D4-86AE-C1A9EBBAEE74}"/>
              </a:ext>
            </a:extLst>
          </p:cNvPr>
          <p:cNvSpPr>
            <a:spLocks noGrp="1"/>
          </p:cNvSpPr>
          <p:nvPr>
            <p:ph idx="13"/>
          </p:nvPr>
        </p:nvSpPr>
        <p:spPr>
          <a:xfrm>
            <a:off x="838199" y="1523731"/>
            <a:ext cx="10515599" cy="4202893"/>
          </a:xfrm>
        </p:spPr>
        <p:txBody>
          <a:bodyPr vert="horz" lIns="91440" tIns="0" rIns="91440" bIns="45720" rtlCol="0" anchor="t">
            <a:noAutofit/>
          </a:bodyPr>
          <a:lstStyle/>
          <a:p>
            <a:r>
              <a:rPr lang="en-US" dirty="0">
                <a:latin typeface="Franklin Gothic Book"/>
              </a:rPr>
              <a:t>Health </a:t>
            </a:r>
            <a:r>
              <a:rPr lang="en-US" dirty="0">
                <a:solidFill>
                  <a:srgbClr val="006493"/>
                </a:solidFill>
                <a:latin typeface="Franklin Gothic Book"/>
              </a:rPr>
              <a:t>Connector</a:t>
            </a:r>
            <a:r>
              <a:rPr lang="en-US" dirty="0">
                <a:latin typeface="Franklin Gothic Book"/>
              </a:rPr>
              <a:t> Background</a:t>
            </a:r>
          </a:p>
          <a:p>
            <a:pPr marL="457200" lvl="1" indent="-457200">
              <a:lnSpc>
                <a:spcPct val="90000"/>
              </a:lnSpc>
              <a:spcBef>
                <a:spcPts val="1000"/>
              </a:spcBef>
              <a:buFont typeface="Arial" panose="020B0604020202020204" pitchFamily="34" charset="0"/>
              <a:buChar char="•"/>
            </a:pPr>
            <a:r>
              <a:rPr lang="en-US" dirty="0">
                <a:latin typeface="Franklin Gothic Book"/>
              </a:rPr>
              <a:t>Federal Policy Ch</a:t>
            </a:r>
            <a:r>
              <a:rPr lang="en-US" dirty="0"/>
              <a:t>anges </a:t>
            </a:r>
          </a:p>
          <a:p>
            <a:pPr marL="914400" lvl="2" indent="-457200">
              <a:lnSpc>
                <a:spcPct val="90000"/>
              </a:lnSpc>
              <a:spcBef>
                <a:spcPts val="1000"/>
              </a:spcBef>
              <a:buSzPct val="75000"/>
            </a:pPr>
            <a:r>
              <a:rPr lang="en-US" dirty="0">
                <a:latin typeface="Franklin Gothic Book"/>
              </a:rPr>
              <a:t>Helping former PT1 members access services</a:t>
            </a:r>
          </a:p>
          <a:p>
            <a:pPr marL="457200" lvl="1" indent="-457200">
              <a:lnSpc>
                <a:spcPct val="90000"/>
              </a:lnSpc>
              <a:spcBef>
                <a:spcPts val="1000"/>
              </a:spcBef>
              <a:buFont typeface="Arial" panose="020B0604020202020204" pitchFamily="34" charset="0"/>
              <a:buChar char="•"/>
            </a:pPr>
            <a:r>
              <a:rPr lang="en-US" dirty="0">
                <a:latin typeface="Franklin Gothic Book"/>
              </a:rPr>
              <a:t>End of Open Enrollment and Special Enrollment (SEP) rules</a:t>
            </a:r>
          </a:p>
          <a:p>
            <a:pPr marL="457200" lvl="1" indent="-457200">
              <a:lnSpc>
                <a:spcPct val="90000"/>
              </a:lnSpc>
              <a:spcBef>
                <a:spcPts val="1000"/>
              </a:spcBef>
              <a:buFont typeface="Arial" panose="020B0604020202020204" pitchFamily="34" charset="0"/>
              <a:buChar char="•"/>
            </a:pPr>
            <a:r>
              <a:rPr lang="en-US" dirty="0">
                <a:latin typeface="Franklin Gothic Book"/>
              </a:rPr>
              <a:t>MassHealth and Health Connector Member Tax Filing Rules</a:t>
            </a:r>
          </a:p>
          <a:p>
            <a:pPr marL="457200" lvl="1" indent="-457200">
              <a:lnSpc>
                <a:spcPct val="90000"/>
              </a:lnSpc>
              <a:spcBef>
                <a:spcPts val="1000"/>
              </a:spcBef>
              <a:buFont typeface="Arial" panose="020B0604020202020204" pitchFamily="34" charset="0"/>
              <a:buChar char="•"/>
            </a:pPr>
            <a:r>
              <a:rPr lang="en-US" dirty="0">
                <a:latin typeface="Franklin Gothic Book"/>
              </a:rPr>
              <a:t>Questions</a:t>
            </a:r>
          </a:p>
        </p:txBody>
      </p:sp>
      <p:sp>
        <p:nvSpPr>
          <p:cNvPr id="2" name="Slide Number Placeholder 1">
            <a:extLst>
              <a:ext uri="{FF2B5EF4-FFF2-40B4-BE49-F238E27FC236}">
                <a16:creationId xmlns:a16="http://schemas.microsoft.com/office/drawing/2014/main" id="{F04B3109-7287-1C78-0375-1514120C5F32}"/>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4</a:t>
            </a:fld>
            <a:endParaRPr lang="en-US"/>
          </a:p>
        </p:txBody>
      </p:sp>
    </p:spTree>
    <p:custDataLst>
      <p:tags r:id="rId1"/>
    </p:custDataLst>
    <p:extLst>
      <p:ext uri="{BB962C8B-B14F-4D97-AF65-F5344CB8AC3E}">
        <p14:creationId xmlns:p14="http://schemas.microsoft.com/office/powerpoint/2010/main" val="288554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2652E-1DE7-308E-5321-E9CE664E50F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F42B70B-49D0-4E99-4718-2F10EE3D771D}"/>
              </a:ext>
            </a:extLst>
          </p:cNvPr>
          <p:cNvSpPr>
            <a:spLocks noGrp="1"/>
          </p:cNvSpPr>
          <p:nvPr>
            <p:ph type="title"/>
          </p:nvPr>
        </p:nvSpPr>
        <p:spPr>
          <a:xfrm>
            <a:off x="831850" y="1696473"/>
            <a:ext cx="8143914" cy="2401559"/>
          </a:xfrm>
        </p:spPr>
        <p:txBody>
          <a:bodyPr>
            <a:normAutofit/>
          </a:bodyPr>
          <a:lstStyle/>
          <a:p>
            <a:r>
              <a:rPr lang="en-US" dirty="0"/>
              <a:t>Health Connector Background</a:t>
            </a:r>
          </a:p>
        </p:txBody>
      </p:sp>
      <p:sp>
        <p:nvSpPr>
          <p:cNvPr id="5" name="Slide Number Placeholder 4">
            <a:extLst>
              <a:ext uri="{FF2B5EF4-FFF2-40B4-BE49-F238E27FC236}">
                <a16:creationId xmlns:a16="http://schemas.microsoft.com/office/drawing/2014/main" id="{1CD21C55-57BF-9C48-BEEE-03BE1880ACFF}"/>
              </a:ext>
              <a:ext uri="{C183D7F6-B498-43B3-948B-1728B52AA6E4}">
                <adec:decorative xmlns:adec="http://schemas.microsoft.com/office/drawing/2017/decorative" val="1"/>
              </a:ext>
            </a:extLst>
          </p:cNvPr>
          <p:cNvSpPr>
            <a:spLocks noGrp="1"/>
          </p:cNvSpPr>
          <p:nvPr>
            <p:ph type="sldNum" sz="quarter" idx="4294967295"/>
          </p:nvPr>
        </p:nvSpPr>
        <p:spPr>
          <a:xfrm>
            <a:off x="9448800" y="6356350"/>
            <a:ext cx="2743200" cy="365125"/>
          </a:xfrm>
        </p:spPr>
        <p:txBody>
          <a:bodyPr/>
          <a:lstStyle/>
          <a:p>
            <a:fld id="{D0F3292A-440C-FC4D-A38E-E9E6D4317AF8}" type="slidenum">
              <a:rPr lang="en-US" smtClean="0">
                <a:solidFill>
                  <a:srgbClr val="006493"/>
                </a:solidFill>
              </a:rPr>
              <a:pPr/>
              <a:t>5</a:t>
            </a:fld>
            <a:endParaRPr lang="en-US">
              <a:solidFill>
                <a:srgbClr val="006493"/>
              </a:solidFill>
            </a:endParaRPr>
          </a:p>
        </p:txBody>
      </p:sp>
    </p:spTree>
    <p:custDataLst>
      <p:tags r:id="rId1"/>
    </p:custDataLst>
    <p:extLst>
      <p:ext uri="{BB962C8B-B14F-4D97-AF65-F5344CB8AC3E}">
        <p14:creationId xmlns:p14="http://schemas.microsoft.com/office/powerpoint/2010/main" val="1147307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C7661-517C-501A-D740-6554BD6891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7609FD-CCA0-F167-F1FC-F5F14F06EB01}"/>
              </a:ext>
              <a:ext uri="{C183D7F6-B498-43B3-948B-1728B52AA6E4}">
                <adec:decorative xmlns:adec="http://schemas.microsoft.com/office/drawing/2017/decorative" val="1"/>
              </a:ext>
            </a:extLst>
          </p:cNvPr>
          <p:cNvSpPr txBox="1">
            <a:spLocks noChangeAspect="1"/>
          </p:cNvSpPr>
          <p:nvPr/>
        </p:nvSpPr>
        <p:spPr>
          <a:xfrm>
            <a:off x="8949994" y="-34592"/>
            <a:ext cx="3242006" cy="6186010"/>
          </a:xfrm>
          <a:prstGeom prst="rect">
            <a:avLst/>
          </a:prstGeom>
          <a:solidFill>
            <a:srgbClr val="154066"/>
          </a:solidFill>
        </p:spPr>
        <p:txBody>
          <a:bodyPr wrap="square" lIns="0" tIns="0" rIns="0" bIns="0" rtlCol="0" anchor="ctr" anchorCtr="0">
            <a:noAutofit/>
          </a:bodyPr>
          <a:lstStyle/>
          <a:p>
            <a:pPr algn="ctr"/>
            <a:endParaRPr lang="en-US" sz="2400" b="1">
              <a:solidFill>
                <a:schemeClr val="bg1"/>
              </a:solidFill>
            </a:endParaRPr>
          </a:p>
        </p:txBody>
      </p:sp>
      <p:sp>
        <p:nvSpPr>
          <p:cNvPr id="6" name="Title 5">
            <a:extLst>
              <a:ext uri="{FF2B5EF4-FFF2-40B4-BE49-F238E27FC236}">
                <a16:creationId xmlns:a16="http://schemas.microsoft.com/office/drawing/2014/main" id="{02503182-8C7F-7789-A217-CE7A954C4A7E}"/>
              </a:ext>
            </a:extLst>
          </p:cNvPr>
          <p:cNvSpPr>
            <a:spLocks noGrp="1"/>
          </p:cNvSpPr>
          <p:nvPr>
            <p:ph type="title"/>
          </p:nvPr>
        </p:nvSpPr>
        <p:spPr>
          <a:xfrm>
            <a:off x="731520" y="321361"/>
            <a:ext cx="10515600" cy="705173"/>
          </a:xfrm>
        </p:spPr>
        <p:txBody>
          <a:bodyPr/>
          <a:lstStyle/>
          <a:p>
            <a:r>
              <a:rPr lang="en-US" b="1" dirty="0">
                <a:latin typeface="Franklin Gothic Demi"/>
              </a:rPr>
              <a:t>What is the Health Connector?</a:t>
            </a:r>
          </a:p>
        </p:txBody>
      </p:sp>
      <p:sp>
        <p:nvSpPr>
          <p:cNvPr id="7" name="Content Placeholder 6">
            <a:extLst>
              <a:ext uri="{FF2B5EF4-FFF2-40B4-BE49-F238E27FC236}">
                <a16:creationId xmlns:a16="http://schemas.microsoft.com/office/drawing/2014/main" id="{C14B3F05-A2F3-B120-6B3A-287AE8CC302E}"/>
              </a:ext>
            </a:extLst>
          </p:cNvPr>
          <p:cNvSpPr>
            <a:spLocks noGrp="1"/>
          </p:cNvSpPr>
          <p:nvPr>
            <p:ph idx="1"/>
          </p:nvPr>
        </p:nvSpPr>
        <p:spPr>
          <a:xfrm>
            <a:off x="527494" y="1243752"/>
            <a:ext cx="6297133" cy="4733715"/>
          </a:xfrm>
        </p:spPr>
        <p:txBody>
          <a:bodyPr vert="horz" lIns="91440" tIns="45720" rIns="91440" bIns="45720" rtlCol="0" anchor="t">
            <a:noAutofit/>
          </a:bodyPr>
          <a:lstStyle/>
          <a:p>
            <a:r>
              <a:rPr lang="en-US" sz="2200" b="1" dirty="0">
                <a:solidFill>
                  <a:srgbClr val="006493"/>
                </a:solidFill>
              </a:rPr>
              <a:t>The Massachusetts Health Connector is the State’s health insurance Marketplace. It offers individuals, families, and small employers access to affordable health insurance coverage. </a:t>
            </a:r>
          </a:p>
          <a:p>
            <a:pPr marL="342900" indent="-342900">
              <a:buFont typeface="Arial" panose="020B0604020202020204" pitchFamily="34" charset="0"/>
              <a:buChar char="•"/>
            </a:pPr>
            <a:r>
              <a:rPr lang="en-US" sz="2000" dirty="0"/>
              <a:t>People who don’t get health insurance through their job or other sources may apply</a:t>
            </a:r>
          </a:p>
          <a:p>
            <a:pPr marL="342900" indent="-342900">
              <a:buFont typeface="Arial" panose="020B0604020202020204" pitchFamily="34" charset="0"/>
              <a:buChar char="•"/>
            </a:pPr>
            <a:r>
              <a:rPr lang="en-US" sz="2000" dirty="0"/>
              <a:t>Many people who apply qualify for help paying </a:t>
            </a:r>
          </a:p>
          <a:p>
            <a:pPr marL="342900" indent="-342900">
              <a:buFont typeface="Arial" panose="020B0604020202020204" pitchFamily="34" charset="0"/>
              <a:buChar char="•"/>
            </a:pPr>
            <a:r>
              <a:rPr lang="en-US" sz="2000" dirty="0"/>
              <a:t>People can also buy dental insurance through the Health Connector</a:t>
            </a:r>
          </a:p>
          <a:p>
            <a:pPr marL="342900" indent="-342900">
              <a:buFont typeface="Arial" panose="020B0604020202020204" pitchFamily="34" charset="0"/>
              <a:buChar char="•"/>
            </a:pPr>
            <a:r>
              <a:rPr lang="en-US" sz="2000" dirty="0"/>
              <a:t>Small employers with less than 50 full-time employees  can offer health and dental plans through Health Connector for Business</a:t>
            </a:r>
          </a:p>
          <a:p>
            <a:endParaRPr lang="en-US" dirty="0"/>
          </a:p>
        </p:txBody>
      </p:sp>
      <p:pic>
        <p:nvPicPr>
          <p:cNvPr id="3" name="Picture Placeholder 2" descr="Woman, man and child gathered around a tablet.">
            <a:extLst>
              <a:ext uri="{FF2B5EF4-FFF2-40B4-BE49-F238E27FC236}">
                <a16:creationId xmlns:a16="http://schemas.microsoft.com/office/drawing/2014/main" id="{DDF0CB2B-E176-AB88-9449-DE656B5A851D}"/>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a:srcRect t="7611" b="7611"/>
          <a:stretch/>
        </p:blipFill>
        <p:spPr>
          <a:xfrm>
            <a:off x="7019994" y="1238102"/>
            <a:ext cx="5059362" cy="4202893"/>
          </a:xfrm>
          <a:prstGeom prst="rect">
            <a:avLst/>
          </a:prstGeom>
          <a:effectLst>
            <a:outerShdw blurRad="50800" dist="38100" algn="l" rotWithShape="0">
              <a:prstClr val="black">
                <a:alpha val="40000"/>
              </a:prstClr>
            </a:outerShdw>
          </a:effectLst>
        </p:spPr>
      </p:pic>
      <p:sp>
        <p:nvSpPr>
          <p:cNvPr id="2" name="Slide Number Placeholder 1">
            <a:extLst>
              <a:ext uri="{FF2B5EF4-FFF2-40B4-BE49-F238E27FC236}">
                <a16:creationId xmlns:a16="http://schemas.microsoft.com/office/drawing/2014/main" id="{C0397981-467F-DC17-2B52-E618A5C7436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2976526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94B95A-D9A0-3946-94E7-DFBF0E4EA89D}"/>
              </a:ext>
            </a:extLst>
          </p:cNvPr>
          <p:cNvSpPr>
            <a:spLocks noGrp="1"/>
          </p:cNvSpPr>
          <p:nvPr>
            <p:ph type="title"/>
          </p:nvPr>
        </p:nvSpPr>
        <p:spPr>
          <a:xfrm>
            <a:off x="731520" y="320040"/>
            <a:ext cx="10515600" cy="705173"/>
          </a:xfrm>
        </p:spPr>
        <p:txBody>
          <a:bodyPr>
            <a:normAutofit/>
          </a:bodyPr>
          <a:lstStyle/>
          <a:p>
            <a:r>
              <a:rPr lang="en-US" dirty="0">
                <a:latin typeface="Franklin Gothic Demi" panose="020B0703020102020204" pitchFamily="34" charset="0"/>
              </a:rPr>
              <a:t>Health Connector</a:t>
            </a:r>
            <a:r>
              <a:rPr lang="en-US" sz="4400" dirty="0">
                <a:solidFill>
                  <a:schemeClr val="tx2"/>
                </a:solidFill>
                <a:latin typeface="Franklin Gothic Demi" panose="020B0703020102020204" pitchFamily="34" charset="0"/>
              </a:rPr>
              <a:t> Offerings</a:t>
            </a:r>
          </a:p>
        </p:txBody>
      </p:sp>
      <p:sp>
        <p:nvSpPr>
          <p:cNvPr id="20" name="Freeform: Shape 19">
            <a:extLst>
              <a:ext uri="{FF2B5EF4-FFF2-40B4-BE49-F238E27FC236}">
                <a16:creationId xmlns:a16="http://schemas.microsoft.com/office/drawing/2014/main" id="{E8C88FA5-C02C-0A40-AC07-066A29F3890E}"/>
              </a:ext>
              <a:ext uri="{C183D7F6-B498-43B3-948B-1728B52AA6E4}">
                <adec:decorative xmlns:adec="http://schemas.microsoft.com/office/drawing/2017/decorative" val="1"/>
              </a:ext>
            </a:extLst>
          </p:cNvPr>
          <p:cNvSpPr/>
          <p:nvPr/>
        </p:nvSpPr>
        <p:spPr>
          <a:xfrm>
            <a:off x="610678" y="1252960"/>
            <a:ext cx="2514856" cy="4575498"/>
          </a:xfrm>
          <a:custGeom>
            <a:avLst/>
            <a:gdLst>
              <a:gd name="connsiteX0" fmla="*/ 0 w 2592198"/>
              <a:gd name="connsiteY0" fmla="*/ 259220 h 4968239"/>
              <a:gd name="connsiteX1" fmla="*/ 259220 w 2592198"/>
              <a:gd name="connsiteY1" fmla="*/ 0 h 4968239"/>
              <a:gd name="connsiteX2" fmla="*/ 2332978 w 2592198"/>
              <a:gd name="connsiteY2" fmla="*/ 0 h 4968239"/>
              <a:gd name="connsiteX3" fmla="*/ 2592198 w 2592198"/>
              <a:gd name="connsiteY3" fmla="*/ 259220 h 4968239"/>
              <a:gd name="connsiteX4" fmla="*/ 2592198 w 2592198"/>
              <a:gd name="connsiteY4" fmla="*/ 4709019 h 4968239"/>
              <a:gd name="connsiteX5" fmla="*/ 2332978 w 2592198"/>
              <a:gd name="connsiteY5" fmla="*/ 4968239 h 4968239"/>
              <a:gd name="connsiteX6" fmla="*/ 259220 w 2592198"/>
              <a:gd name="connsiteY6" fmla="*/ 4968239 h 4968239"/>
              <a:gd name="connsiteX7" fmla="*/ 0 w 2592198"/>
              <a:gd name="connsiteY7" fmla="*/ 4709019 h 4968239"/>
              <a:gd name="connsiteX8" fmla="*/ 0 w 2592198"/>
              <a:gd name="connsiteY8" fmla="*/ 259220 h 496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2198" h="4968239">
                <a:moveTo>
                  <a:pt x="0" y="259220"/>
                </a:moveTo>
                <a:cubicBezTo>
                  <a:pt x="0" y="116057"/>
                  <a:pt x="116057" y="0"/>
                  <a:pt x="259220" y="0"/>
                </a:cubicBezTo>
                <a:lnTo>
                  <a:pt x="2332978" y="0"/>
                </a:lnTo>
                <a:cubicBezTo>
                  <a:pt x="2476141" y="0"/>
                  <a:pt x="2592198" y="116057"/>
                  <a:pt x="2592198" y="259220"/>
                </a:cubicBezTo>
                <a:lnTo>
                  <a:pt x="2592198" y="4709019"/>
                </a:lnTo>
                <a:cubicBezTo>
                  <a:pt x="2592198" y="4852182"/>
                  <a:pt x="2476141" y="4968239"/>
                  <a:pt x="2332978" y="4968239"/>
                </a:cubicBezTo>
                <a:lnTo>
                  <a:pt x="259220" y="4968239"/>
                </a:lnTo>
                <a:cubicBezTo>
                  <a:pt x="116057" y="4968239"/>
                  <a:pt x="0" y="4852182"/>
                  <a:pt x="0" y="4709019"/>
                </a:cubicBezTo>
                <a:lnTo>
                  <a:pt x="0" y="259220"/>
                </a:lnTo>
                <a:close/>
              </a:path>
            </a:pathLst>
          </a:custGeom>
          <a:solidFill>
            <a:srgbClr val="063E6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2157983" rIns="170688" bIns="116433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4" name="Oval 23">
            <a:extLst>
              <a:ext uri="{FF2B5EF4-FFF2-40B4-BE49-F238E27FC236}">
                <a16:creationId xmlns:a16="http://schemas.microsoft.com/office/drawing/2014/main" id="{F690567A-0D59-B213-31EC-1337FC911186}"/>
              </a:ext>
              <a:ext uri="{C183D7F6-B498-43B3-948B-1728B52AA6E4}">
                <adec:decorative xmlns:adec="http://schemas.microsoft.com/office/drawing/2017/decorative" val="1"/>
              </a:ext>
            </a:extLst>
          </p:cNvPr>
          <p:cNvSpPr/>
          <p:nvPr/>
        </p:nvSpPr>
        <p:spPr>
          <a:xfrm>
            <a:off x="1091637" y="1612821"/>
            <a:ext cx="1358753" cy="1407963"/>
          </a:xfrm>
          <a:prstGeom prst="ellipse">
            <a:avLst/>
          </a:prstGeom>
          <a:blipFill>
            <a:blip r:embed="rId4">
              <a:extLs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7C287B83-EBE3-BAE2-CB9C-EB1330F8A58B}"/>
              </a:ext>
            </a:extLst>
          </p:cNvPr>
          <p:cNvSpPr txBox="1"/>
          <p:nvPr/>
        </p:nvSpPr>
        <p:spPr>
          <a:xfrm>
            <a:off x="680433" y="3238087"/>
            <a:ext cx="2181160" cy="757130"/>
          </a:xfrm>
          <a:prstGeom prst="rect">
            <a:avLst/>
          </a:prstGeom>
          <a:solidFill>
            <a:schemeClr val="tx2"/>
          </a:solidFill>
        </p:spPr>
        <p:txBody>
          <a:bodyPr wrap="square" rtlCol="0">
            <a:spAutoFit/>
          </a:bodyPr>
          <a:lstStyle/>
          <a:p>
            <a:pPr lvl="0" algn="ctr" defTabSz="1066800">
              <a:lnSpc>
                <a:spcPct val="90000"/>
              </a:lnSpc>
              <a:spcBef>
                <a:spcPct val="0"/>
              </a:spcBef>
              <a:spcAft>
                <a:spcPct val="35000"/>
              </a:spcAft>
              <a:defRPr/>
            </a:pPr>
            <a:r>
              <a:rPr lang="en-US" sz="2400" b="1" dirty="0">
                <a:solidFill>
                  <a:srgbClr val="FFFFFF"/>
                </a:solidFill>
              </a:rPr>
              <a:t>Unsubsidized</a:t>
            </a:r>
            <a:br>
              <a:rPr lang="en-US" b="1" dirty="0">
                <a:solidFill>
                  <a:srgbClr val="FFFFFF"/>
                </a:solidFill>
              </a:rPr>
            </a:br>
            <a:r>
              <a:rPr lang="en-US" sz="2400" b="1" dirty="0">
                <a:solidFill>
                  <a:srgbClr val="FFFFFF"/>
                </a:solidFill>
              </a:rPr>
              <a:t>Plans</a:t>
            </a:r>
          </a:p>
        </p:txBody>
      </p:sp>
      <p:sp>
        <p:nvSpPr>
          <p:cNvPr id="51" name="TextBox 50">
            <a:extLst>
              <a:ext uri="{FF2B5EF4-FFF2-40B4-BE49-F238E27FC236}">
                <a16:creationId xmlns:a16="http://schemas.microsoft.com/office/drawing/2014/main" id="{8F407F84-E79C-857F-3CC5-9D29DF018F3B}"/>
              </a:ext>
            </a:extLst>
          </p:cNvPr>
          <p:cNvSpPr txBox="1"/>
          <p:nvPr/>
        </p:nvSpPr>
        <p:spPr>
          <a:xfrm>
            <a:off x="612024" y="4167784"/>
            <a:ext cx="2496665" cy="1508105"/>
          </a:xfrm>
          <a:prstGeom prst="rect">
            <a:avLst/>
          </a:prstGeom>
          <a:noFill/>
        </p:spPr>
        <p:txBody>
          <a:bodyPr wrap="square" lIns="91440" tIns="45720" rIns="91440" bIns="45720" rtlCol="0" anchor="t">
            <a:spAutoFit/>
          </a:bodyPr>
          <a:lstStyle/>
          <a:p>
            <a:pPr algn="ctr" defTabSz="457200">
              <a:defRPr/>
            </a:pPr>
            <a:r>
              <a:rPr lang="en-US" dirty="0">
                <a:solidFill>
                  <a:srgbClr val="FFFFFF"/>
                </a:solidFill>
                <a:latin typeface="Franklin Gothic Book" panose="020B0503020102020204"/>
              </a:rPr>
              <a:t>Full cost health insurance plans from leading Massachusetts carriers.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3" name="Freeform: Shape 12">
            <a:extLst>
              <a:ext uri="{FF2B5EF4-FFF2-40B4-BE49-F238E27FC236}">
                <a16:creationId xmlns:a16="http://schemas.microsoft.com/office/drawing/2014/main" id="{D32E2F7D-2ECB-30A7-2968-5C2D5A5A5E87}"/>
              </a:ext>
              <a:ext uri="{C183D7F6-B498-43B3-948B-1728B52AA6E4}">
                <adec:decorative xmlns:adec="http://schemas.microsoft.com/office/drawing/2017/decorative" val="1"/>
              </a:ext>
            </a:extLst>
          </p:cNvPr>
          <p:cNvSpPr/>
          <p:nvPr/>
        </p:nvSpPr>
        <p:spPr>
          <a:xfrm>
            <a:off x="3360235" y="1267551"/>
            <a:ext cx="2516423" cy="4574452"/>
          </a:xfrm>
          <a:custGeom>
            <a:avLst/>
            <a:gdLst>
              <a:gd name="connsiteX0" fmla="*/ 0 w 2592198"/>
              <a:gd name="connsiteY0" fmla="*/ 259220 h 4968239"/>
              <a:gd name="connsiteX1" fmla="*/ 259220 w 2592198"/>
              <a:gd name="connsiteY1" fmla="*/ 0 h 4968239"/>
              <a:gd name="connsiteX2" fmla="*/ 2332978 w 2592198"/>
              <a:gd name="connsiteY2" fmla="*/ 0 h 4968239"/>
              <a:gd name="connsiteX3" fmla="*/ 2592198 w 2592198"/>
              <a:gd name="connsiteY3" fmla="*/ 259220 h 4968239"/>
              <a:gd name="connsiteX4" fmla="*/ 2592198 w 2592198"/>
              <a:gd name="connsiteY4" fmla="*/ 4709019 h 4968239"/>
              <a:gd name="connsiteX5" fmla="*/ 2332978 w 2592198"/>
              <a:gd name="connsiteY5" fmla="*/ 4968239 h 4968239"/>
              <a:gd name="connsiteX6" fmla="*/ 259220 w 2592198"/>
              <a:gd name="connsiteY6" fmla="*/ 4968239 h 4968239"/>
              <a:gd name="connsiteX7" fmla="*/ 0 w 2592198"/>
              <a:gd name="connsiteY7" fmla="*/ 4709019 h 4968239"/>
              <a:gd name="connsiteX8" fmla="*/ 0 w 2592198"/>
              <a:gd name="connsiteY8" fmla="*/ 259220 h 496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2198" h="4968239">
                <a:moveTo>
                  <a:pt x="0" y="259220"/>
                </a:moveTo>
                <a:cubicBezTo>
                  <a:pt x="0" y="116057"/>
                  <a:pt x="116057" y="0"/>
                  <a:pt x="259220" y="0"/>
                </a:cubicBezTo>
                <a:lnTo>
                  <a:pt x="2332978" y="0"/>
                </a:lnTo>
                <a:cubicBezTo>
                  <a:pt x="2476141" y="0"/>
                  <a:pt x="2592198" y="116057"/>
                  <a:pt x="2592198" y="259220"/>
                </a:cubicBezTo>
                <a:lnTo>
                  <a:pt x="2592198" y="4709019"/>
                </a:lnTo>
                <a:cubicBezTo>
                  <a:pt x="2592198" y="4852182"/>
                  <a:pt x="2476141" y="4968239"/>
                  <a:pt x="2332978" y="4968239"/>
                </a:cubicBezTo>
                <a:lnTo>
                  <a:pt x="259220" y="4968239"/>
                </a:lnTo>
                <a:cubicBezTo>
                  <a:pt x="116057" y="4968239"/>
                  <a:pt x="0" y="4852182"/>
                  <a:pt x="0" y="4709019"/>
                </a:cubicBezTo>
                <a:lnTo>
                  <a:pt x="0" y="25922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0688" tIns="2157983" rIns="170688" bIns="1164337" numCol="1" spcCol="1270" anchor="ctr" anchorCtr="0">
            <a:noAutofit/>
          </a:bodyPr>
          <a:lstStyle/>
          <a:p>
            <a:pPr algn="ctr" defTabSz="1066800">
              <a:lnSpc>
                <a:spcPct val="90000"/>
              </a:lnSpc>
              <a:spcBef>
                <a:spcPct val="0"/>
              </a:spcBef>
              <a:spcAft>
                <a:spcPct val="35000"/>
              </a:spcAft>
              <a:defRPr/>
            </a:pPr>
            <a:endParaRPr lang="en-US" sz="2400" b="1" dirty="0">
              <a:solidFill>
                <a:srgbClr val="FFFFFF"/>
              </a:solidFill>
              <a:latin typeface="Franklin Gothic Book" panose="020B0503020102020204"/>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2" name="TextBox 11">
            <a:extLst>
              <a:ext uri="{FF2B5EF4-FFF2-40B4-BE49-F238E27FC236}">
                <a16:creationId xmlns:a16="http://schemas.microsoft.com/office/drawing/2014/main" id="{EBFFF4D1-D361-BEAA-8621-634418E6F6B4}"/>
              </a:ext>
            </a:extLst>
          </p:cNvPr>
          <p:cNvSpPr txBox="1"/>
          <p:nvPr/>
        </p:nvSpPr>
        <p:spPr>
          <a:xfrm>
            <a:off x="2673249" y="3028693"/>
            <a:ext cx="3860732" cy="757130"/>
          </a:xfrm>
          <a:prstGeom prst="rect">
            <a:avLst/>
          </a:prstGeom>
          <a:noFill/>
        </p:spPr>
        <p:txBody>
          <a:bodyPr wrap="square" rtlCol="0">
            <a:spAutoFit/>
          </a:bodyPr>
          <a:lstStyle/>
          <a:p>
            <a:pPr lvl="0" algn="ctr" defTabSz="1066800">
              <a:lnSpc>
                <a:spcPct val="90000"/>
              </a:lnSpc>
              <a:spcBef>
                <a:spcPct val="0"/>
              </a:spcBef>
              <a:spcAft>
                <a:spcPct val="35000"/>
              </a:spcAft>
              <a:defRPr/>
            </a:pPr>
            <a:r>
              <a:rPr lang="en-US" sz="2400" b="1" dirty="0">
                <a:solidFill>
                  <a:srgbClr val="FFFFFF"/>
                </a:solidFill>
              </a:rPr>
              <a:t>Subsidized</a:t>
            </a:r>
            <a:br>
              <a:rPr lang="en-US" sz="2400" b="1" dirty="0"/>
            </a:br>
            <a:r>
              <a:rPr lang="en-US" sz="2400" b="1" dirty="0">
                <a:solidFill>
                  <a:srgbClr val="FFFFFF"/>
                </a:solidFill>
              </a:rPr>
              <a:t>Plans</a:t>
            </a:r>
            <a:endParaRPr lang="en-US" sz="2400" dirty="0"/>
          </a:p>
        </p:txBody>
      </p:sp>
      <p:sp>
        <p:nvSpPr>
          <p:cNvPr id="11" name="Content Placeholder 3">
            <a:extLst>
              <a:ext uri="{FF2B5EF4-FFF2-40B4-BE49-F238E27FC236}">
                <a16:creationId xmlns:a16="http://schemas.microsoft.com/office/drawing/2014/main" id="{997280FB-1EEF-D311-F821-ACBFE255DFAB}"/>
              </a:ext>
            </a:extLst>
          </p:cNvPr>
          <p:cNvSpPr txBox="1">
            <a:spLocks/>
          </p:cNvSpPr>
          <p:nvPr/>
        </p:nvSpPr>
        <p:spPr>
          <a:xfrm>
            <a:off x="3470936" y="3372703"/>
            <a:ext cx="2325370" cy="1590162"/>
          </a:xfrm>
          <a:prstGeom prst="rect">
            <a:avLst/>
          </a:prstGeom>
          <a:noFill/>
          <a:ln>
            <a:noFill/>
          </a:ln>
        </p:spPr>
        <p:txBody>
          <a:bodyPr vert="horz" lIns="0" tIns="0" rIns="0" bIns="0" rtlCol="0" anchor="t">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lgn="ctr">
              <a:defRPr/>
            </a:pPr>
            <a:endParaRPr lang="en-US" sz="1800" b="1" dirty="0">
              <a:solidFill>
                <a:srgbClr val="FFFFFF"/>
              </a:solidFill>
              <a:latin typeface="Franklin Gothic Book" panose="020B0503020102020204"/>
            </a:endParaRPr>
          </a:p>
          <a:p>
            <a:pPr algn="ctr">
              <a:defRPr/>
            </a:pPr>
            <a:r>
              <a:rPr kumimoji="0" lang="en-US" sz="1800" b="0" i="0" u="none" strike="noStrike" kern="1200" cap="none" spc="0" normalizeH="0" baseline="0" noProof="0" dirty="0" err="1">
                <a:ln>
                  <a:noFill/>
                </a:ln>
                <a:solidFill>
                  <a:srgbClr val="FFFFFF"/>
                </a:solidFill>
                <a:effectLst/>
                <a:uLnTx/>
                <a:uFillTx/>
                <a:latin typeface="Franklin Gothic Book" panose="020B0503020102020204"/>
                <a:ea typeface="+mn-ea"/>
                <a:cs typeface="+mn-cs"/>
              </a:rPr>
              <a:t>ConnectorCare</a:t>
            </a: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 health plans offer reduced premiums and lower plan costs</a:t>
            </a:r>
            <a:r>
              <a:rPr lang="en-US" sz="1800" dirty="0">
                <a:solidFill>
                  <a:srgbClr val="FFFFFF"/>
                </a:solidFill>
                <a:latin typeface="Franklin Gothic Book" panose="020B0503020102020204"/>
              </a:rPr>
              <a:t> based on eligibility for Advance Premium Tax Credits (APTC).</a:t>
            </a: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   </a:t>
            </a:r>
            <a:endParaRPr lang="en-US" sz="1800" b="0" i="0" u="none" strike="noStrike" kern="1200" cap="none" spc="0" normalizeH="0" baseline="0" noProof="0" dirty="0">
              <a:ln>
                <a:noFill/>
              </a:ln>
              <a:solidFill>
                <a:srgbClr val="000000"/>
              </a:solidFill>
              <a:effectLst/>
              <a:uLnTx/>
              <a:uFillTx/>
              <a:latin typeface="Franklin Gothic Book" panose="020B0503020102020204"/>
            </a:endParaRPr>
          </a:p>
        </p:txBody>
      </p:sp>
      <p:sp>
        <p:nvSpPr>
          <p:cNvPr id="28" name="Freeform: Shape 27">
            <a:extLst>
              <a:ext uri="{FF2B5EF4-FFF2-40B4-BE49-F238E27FC236}">
                <a16:creationId xmlns:a16="http://schemas.microsoft.com/office/drawing/2014/main" id="{3964B521-1CD9-49E8-73A4-8982E96BFE41}"/>
              </a:ext>
              <a:ext uri="{C183D7F6-B498-43B3-948B-1728B52AA6E4}">
                <adec:decorative xmlns:adec="http://schemas.microsoft.com/office/drawing/2017/decorative" val="1"/>
              </a:ext>
            </a:extLst>
          </p:cNvPr>
          <p:cNvSpPr/>
          <p:nvPr/>
        </p:nvSpPr>
        <p:spPr>
          <a:xfrm>
            <a:off x="6141708" y="1252960"/>
            <a:ext cx="2513287" cy="4574453"/>
          </a:xfrm>
          <a:custGeom>
            <a:avLst/>
            <a:gdLst>
              <a:gd name="connsiteX0" fmla="*/ 0 w 2592198"/>
              <a:gd name="connsiteY0" fmla="*/ 259220 h 4968239"/>
              <a:gd name="connsiteX1" fmla="*/ 259220 w 2592198"/>
              <a:gd name="connsiteY1" fmla="*/ 0 h 4968239"/>
              <a:gd name="connsiteX2" fmla="*/ 2332978 w 2592198"/>
              <a:gd name="connsiteY2" fmla="*/ 0 h 4968239"/>
              <a:gd name="connsiteX3" fmla="*/ 2592198 w 2592198"/>
              <a:gd name="connsiteY3" fmla="*/ 259220 h 4968239"/>
              <a:gd name="connsiteX4" fmla="*/ 2592198 w 2592198"/>
              <a:gd name="connsiteY4" fmla="*/ 4709019 h 4968239"/>
              <a:gd name="connsiteX5" fmla="*/ 2332978 w 2592198"/>
              <a:gd name="connsiteY5" fmla="*/ 4968239 h 4968239"/>
              <a:gd name="connsiteX6" fmla="*/ 259220 w 2592198"/>
              <a:gd name="connsiteY6" fmla="*/ 4968239 h 4968239"/>
              <a:gd name="connsiteX7" fmla="*/ 0 w 2592198"/>
              <a:gd name="connsiteY7" fmla="*/ 4709019 h 4968239"/>
              <a:gd name="connsiteX8" fmla="*/ 0 w 2592198"/>
              <a:gd name="connsiteY8" fmla="*/ 259220 h 496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2198" h="4968239">
                <a:moveTo>
                  <a:pt x="0" y="259220"/>
                </a:moveTo>
                <a:cubicBezTo>
                  <a:pt x="0" y="116057"/>
                  <a:pt x="116057" y="0"/>
                  <a:pt x="259220" y="0"/>
                </a:cubicBezTo>
                <a:lnTo>
                  <a:pt x="2332978" y="0"/>
                </a:lnTo>
                <a:cubicBezTo>
                  <a:pt x="2476141" y="0"/>
                  <a:pt x="2592198" y="116057"/>
                  <a:pt x="2592198" y="259220"/>
                </a:cubicBezTo>
                <a:lnTo>
                  <a:pt x="2592198" y="4709019"/>
                </a:lnTo>
                <a:cubicBezTo>
                  <a:pt x="2592198" y="4852182"/>
                  <a:pt x="2476141" y="4968239"/>
                  <a:pt x="2332978" y="4968239"/>
                </a:cubicBezTo>
                <a:lnTo>
                  <a:pt x="259220" y="4968239"/>
                </a:lnTo>
                <a:cubicBezTo>
                  <a:pt x="116057" y="4968239"/>
                  <a:pt x="0" y="4852182"/>
                  <a:pt x="0" y="4709019"/>
                </a:cubicBezTo>
                <a:lnTo>
                  <a:pt x="0" y="25922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0688" tIns="2157983" rIns="170688" bIns="116433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45" name="Oval 44">
            <a:extLst>
              <a:ext uri="{FF2B5EF4-FFF2-40B4-BE49-F238E27FC236}">
                <a16:creationId xmlns:a16="http://schemas.microsoft.com/office/drawing/2014/main" id="{1F15B7DE-3C4C-1EDE-D67A-35936E186C6B}"/>
              </a:ext>
              <a:ext uri="{C183D7F6-B498-43B3-948B-1728B52AA6E4}">
                <adec:decorative xmlns:adec="http://schemas.microsoft.com/office/drawing/2017/decorative" val="1"/>
              </a:ext>
            </a:extLst>
          </p:cNvPr>
          <p:cNvSpPr/>
          <p:nvPr/>
        </p:nvSpPr>
        <p:spPr>
          <a:xfrm>
            <a:off x="6750497" y="1612821"/>
            <a:ext cx="1295707" cy="1323439"/>
          </a:xfrm>
          <a:prstGeom prst="ellipse">
            <a:avLst/>
          </a:prstGeom>
          <a:blipFill>
            <a:blip r:embed="rId6">
              <a:extLs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hueOff val="0"/>
                  <a:satOff val="0"/>
                  <a:lumOff val="0"/>
                  <a:alphaOff val="0"/>
                </a:srgbClr>
              </a:solidFill>
              <a:effectLst/>
              <a:uLnTx/>
              <a:uFillTx/>
              <a:latin typeface="Franklin Gothic Book" panose="020B0503020102020204"/>
              <a:ea typeface="+mn-ea"/>
              <a:cs typeface="+mn-cs"/>
            </a:endParaRPr>
          </a:p>
        </p:txBody>
      </p:sp>
      <p:sp>
        <p:nvSpPr>
          <p:cNvPr id="14" name="TextBox 13">
            <a:extLst>
              <a:ext uri="{FF2B5EF4-FFF2-40B4-BE49-F238E27FC236}">
                <a16:creationId xmlns:a16="http://schemas.microsoft.com/office/drawing/2014/main" id="{EBA3E40A-3B4E-E7CB-4E33-A550FF48A271}"/>
              </a:ext>
            </a:extLst>
          </p:cNvPr>
          <p:cNvSpPr txBox="1"/>
          <p:nvPr/>
        </p:nvSpPr>
        <p:spPr>
          <a:xfrm>
            <a:off x="6768682" y="3149051"/>
            <a:ext cx="1161311" cy="757130"/>
          </a:xfrm>
          <a:prstGeom prst="rect">
            <a:avLst/>
          </a:prstGeom>
          <a:solidFill>
            <a:schemeClr val="accent4"/>
          </a:solidFill>
        </p:spPr>
        <p:txBody>
          <a:bodyPr wrap="square" rtlCol="0">
            <a:spAutoFit/>
          </a:bodyPr>
          <a:lstStyle/>
          <a:p>
            <a:pPr lvl="0" algn="ctr" defTabSz="1066800">
              <a:lnSpc>
                <a:spcPct val="90000"/>
              </a:lnSpc>
              <a:spcBef>
                <a:spcPct val="0"/>
              </a:spcBef>
              <a:spcAft>
                <a:spcPct val="35000"/>
              </a:spcAft>
              <a:defRPr/>
            </a:pPr>
            <a:r>
              <a:rPr lang="en-US" sz="2400" b="1" dirty="0">
                <a:solidFill>
                  <a:srgbClr val="FFFFFF"/>
                </a:solidFill>
              </a:rPr>
              <a:t>Dental</a:t>
            </a:r>
            <a:br>
              <a:rPr lang="en-US" sz="2400" b="1" dirty="0">
                <a:solidFill>
                  <a:srgbClr val="FFFFFF"/>
                </a:solidFill>
              </a:rPr>
            </a:br>
            <a:r>
              <a:rPr lang="en-US" sz="2400" b="1" dirty="0">
                <a:solidFill>
                  <a:srgbClr val="FFFFFF"/>
                </a:solidFill>
              </a:rPr>
              <a:t>Plans</a:t>
            </a:r>
          </a:p>
        </p:txBody>
      </p:sp>
      <p:sp>
        <p:nvSpPr>
          <p:cNvPr id="53" name="TextBox 52">
            <a:extLst>
              <a:ext uri="{FF2B5EF4-FFF2-40B4-BE49-F238E27FC236}">
                <a16:creationId xmlns:a16="http://schemas.microsoft.com/office/drawing/2014/main" id="{182B28E5-F756-40D2-5686-0A761A3B6BF9}"/>
              </a:ext>
            </a:extLst>
          </p:cNvPr>
          <p:cNvSpPr txBox="1"/>
          <p:nvPr/>
        </p:nvSpPr>
        <p:spPr>
          <a:xfrm>
            <a:off x="6142967" y="3700183"/>
            <a:ext cx="2480841" cy="178510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t>A form of insurance designed to pay a portion of the costs associated with </a:t>
            </a:r>
            <a:b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br>
            <a: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t>dental care.   </a:t>
            </a:r>
            <a:endParaRPr lang="en-US" b="0" i="0" u="none" strike="noStrike" kern="1200" cap="none" spc="0" normalizeH="0" baseline="0" noProof="0" dirty="0">
              <a:ln>
                <a:noFill/>
              </a:ln>
              <a:solidFill>
                <a:srgbClr val="FFFFFF"/>
              </a:solidFill>
              <a:effectLst/>
              <a:uLnTx/>
              <a:uFillTx/>
              <a:latin typeface="Franklin Gothic Book" panose="020B0503020102020204"/>
            </a:endParaRPr>
          </a:p>
        </p:txBody>
      </p:sp>
      <p:sp>
        <p:nvSpPr>
          <p:cNvPr id="47" name="Oval 46">
            <a:extLst>
              <a:ext uri="{FF2B5EF4-FFF2-40B4-BE49-F238E27FC236}">
                <a16:creationId xmlns:a16="http://schemas.microsoft.com/office/drawing/2014/main" id="{F9C7D7F4-EB18-E07A-0913-9695110E9C30}"/>
              </a:ext>
              <a:ext uri="{C183D7F6-B498-43B3-948B-1728B52AA6E4}">
                <adec:decorative xmlns:adec="http://schemas.microsoft.com/office/drawing/2017/decorative" val="1"/>
              </a:ext>
            </a:extLst>
          </p:cNvPr>
          <p:cNvSpPr/>
          <p:nvPr/>
        </p:nvSpPr>
        <p:spPr>
          <a:xfrm>
            <a:off x="9575712" y="1612821"/>
            <a:ext cx="1249812" cy="1323439"/>
          </a:xfrm>
          <a:prstGeom prst="ellipse">
            <a:avLst/>
          </a:prstGeom>
          <a:blipFill>
            <a:blip r:embed="rId8">
              <a:extLs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Franklin Gothic Book" panose="020B0503020102020204"/>
              <a:ea typeface="+mn-ea"/>
              <a:cs typeface="+mn-cs"/>
            </a:endParaRPr>
          </a:p>
        </p:txBody>
      </p:sp>
      <p:sp>
        <p:nvSpPr>
          <p:cNvPr id="6" name="Freeform: Shape 5">
            <a:extLst>
              <a:ext uri="{FF2B5EF4-FFF2-40B4-BE49-F238E27FC236}">
                <a16:creationId xmlns:a16="http://schemas.microsoft.com/office/drawing/2014/main" id="{6FE3890D-FDAC-1E91-521C-0870E3DAD1AB}"/>
              </a:ext>
              <a:ext uri="{C183D7F6-B498-43B3-948B-1728B52AA6E4}">
                <adec:decorative xmlns:adec="http://schemas.microsoft.com/office/drawing/2017/decorative" val="1"/>
              </a:ext>
            </a:extLst>
          </p:cNvPr>
          <p:cNvSpPr/>
          <p:nvPr/>
        </p:nvSpPr>
        <p:spPr>
          <a:xfrm>
            <a:off x="9095591" y="1252960"/>
            <a:ext cx="2514855" cy="4573929"/>
          </a:xfrm>
          <a:custGeom>
            <a:avLst/>
            <a:gdLst>
              <a:gd name="connsiteX0" fmla="*/ 0 w 2592198"/>
              <a:gd name="connsiteY0" fmla="*/ 259220 h 4968239"/>
              <a:gd name="connsiteX1" fmla="*/ 259220 w 2592198"/>
              <a:gd name="connsiteY1" fmla="*/ 0 h 4968239"/>
              <a:gd name="connsiteX2" fmla="*/ 2332978 w 2592198"/>
              <a:gd name="connsiteY2" fmla="*/ 0 h 4968239"/>
              <a:gd name="connsiteX3" fmla="*/ 2592198 w 2592198"/>
              <a:gd name="connsiteY3" fmla="*/ 259220 h 4968239"/>
              <a:gd name="connsiteX4" fmla="*/ 2592198 w 2592198"/>
              <a:gd name="connsiteY4" fmla="*/ 4709019 h 4968239"/>
              <a:gd name="connsiteX5" fmla="*/ 2332978 w 2592198"/>
              <a:gd name="connsiteY5" fmla="*/ 4968239 h 4968239"/>
              <a:gd name="connsiteX6" fmla="*/ 259220 w 2592198"/>
              <a:gd name="connsiteY6" fmla="*/ 4968239 h 4968239"/>
              <a:gd name="connsiteX7" fmla="*/ 0 w 2592198"/>
              <a:gd name="connsiteY7" fmla="*/ 4709019 h 4968239"/>
              <a:gd name="connsiteX8" fmla="*/ 0 w 2592198"/>
              <a:gd name="connsiteY8" fmla="*/ 259220 h 496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2198" h="4968239">
                <a:moveTo>
                  <a:pt x="0" y="259220"/>
                </a:moveTo>
                <a:cubicBezTo>
                  <a:pt x="0" y="116057"/>
                  <a:pt x="116057" y="0"/>
                  <a:pt x="259220" y="0"/>
                </a:cubicBezTo>
                <a:lnTo>
                  <a:pt x="2332978" y="0"/>
                </a:lnTo>
                <a:cubicBezTo>
                  <a:pt x="2476141" y="0"/>
                  <a:pt x="2592198" y="116057"/>
                  <a:pt x="2592198" y="259220"/>
                </a:cubicBezTo>
                <a:lnTo>
                  <a:pt x="2592198" y="4709019"/>
                </a:lnTo>
                <a:cubicBezTo>
                  <a:pt x="2592198" y="4852182"/>
                  <a:pt x="2476141" y="4968239"/>
                  <a:pt x="2332978" y="4968239"/>
                </a:cubicBezTo>
                <a:lnTo>
                  <a:pt x="259220" y="4968239"/>
                </a:lnTo>
                <a:cubicBezTo>
                  <a:pt x="116057" y="4968239"/>
                  <a:pt x="0" y="4852182"/>
                  <a:pt x="0" y="4709019"/>
                </a:cubicBezTo>
                <a:lnTo>
                  <a:pt x="0" y="259220"/>
                </a:lnTo>
                <a:close/>
              </a:path>
            </a:pathLst>
          </a:custGeom>
          <a:solidFill>
            <a:srgbClr val="BE6323"/>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0688" tIns="2157983" rIns="170688" bIns="1164337" numCol="1" spcCol="1270" anchor="ctr" anchorCtr="0">
            <a:noAutofit/>
          </a:bodyPr>
          <a:lstStyle/>
          <a:p>
            <a:pPr algn="ctr" defTabSz="1066800">
              <a:lnSpc>
                <a:spcPct val="90000"/>
              </a:lnSpc>
              <a:spcBef>
                <a:spcPct val="0"/>
              </a:spcBef>
              <a:spcAft>
                <a:spcPct val="35000"/>
              </a:spcAf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2" name="Graphic 1">
            <a:extLst>
              <a:ext uri="{FF2B5EF4-FFF2-40B4-BE49-F238E27FC236}">
                <a16:creationId xmlns:a16="http://schemas.microsoft.com/office/drawing/2014/main" id="{9459E522-A06D-48F8-6CC4-9A3FFBD6C6EB}"/>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6415" y="1818402"/>
            <a:ext cx="914400" cy="914400"/>
          </a:xfrm>
          <a:prstGeom prst="rect">
            <a:avLst/>
          </a:prstGeom>
        </p:spPr>
      </p:pic>
      <p:sp>
        <p:nvSpPr>
          <p:cNvPr id="4" name="Oval 3">
            <a:extLst>
              <a:ext uri="{FF2B5EF4-FFF2-40B4-BE49-F238E27FC236}">
                <a16:creationId xmlns:a16="http://schemas.microsoft.com/office/drawing/2014/main" id="{11A74B6F-14B7-4D6F-FB68-3B7D9EAAF210}"/>
              </a:ext>
              <a:ext uri="{C183D7F6-B498-43B3-948B-1728B52AA6E4}">
                <adec:decorative xmlns:adec="http://schemas.microsoft.com/office/drawing/2017/decorative" val="1"/>
              </a:ext>
            </a:extLst>
          </p:cNvPr>
          <p:cNvSpPr/>
          <p:nvPr/>
        </p:nvSpPr>
        <p:spPr>
          <a:xfrm>
            <a:off x="3931123" y="1612821"/>
            <a:ext cx="1344984" cy="132556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7" name="Oval 6">
            <a:extLst>
              <a:ext uri="{FF2B5EF4-FFF2-40B4-BE49-F238E27FC236}">
                <a16:creationId xmlns:a16="http://schemas.microsoft.com/office/drawing/2014/main" id="{72D20D37-89F9-E561-5D54-77AAEA204743}"/>
              </a:ext>
              <a:ext uri="{C183D7F6-B498-43B3-948B-1728B52AA6E4}">
                <adec:decorative xmlns:adec="http://schemas.microsoft.com/office/drawing/2017/decorative" val="1"/>
              </a:ext>
            </a:extLst>
          </p:cNvPr>
          <p:cNvSpPr/>
          <p:nvPr/>
        </p:nvSpPr>
        <p:spPr>
          <a:xfrm>
            <a:off x="9728112" y="1612821"/>
            <a:ext cx="1249812" cy="1323439"/>
          </a:xfrm>
          <a:prstGeom prst="ellipse">
            <a:avLst/>
          </a:prstGeom>
          <a:blipFill>
            <a:blip r:embed="rId8">
              <a:extLs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Franklin Gothic Book" panose="020B0503020102020204"/>
              <a:ea typeface="+mn-ea"/>
              <a:cs typeface="+mn-cs"/>
            </a:endParaRPr>
          </a:p>
        </p:txBody>
      </p:sp>
      <p:sp>
        <p:nvSpPr>
          <p:cNvPr id="15" name="TextBox 14">
            <a:extLst>
              <a:ext uri="{FF2B5EF4-FFF2-40B4-BE49-F238E27FC236}">
                <a16:creationId xmlns:a16="http://schemas.microsoft.com/office/drawing/2014/main" id="{0AD648E8-E542-B67A-D648-C516EF4D0C70}"/>
              </a:ext>
            </a:extLst>
          </p:cNvPr>
          <p:cNvSpPr txBox="1"/>
          <p:nvPr/>
        </p:nvSpPr>
        <p:spPr>
          <a:xfrm>
            <a:off x="9168689" y="3149051"/>
            <a:ext cx="2368657" cy="757130"/>
          </a:xfrm>
          <a:prstGeom prst="rect">
            <a:avLst/>
          </a:prstGeom>
          <a:solidFill>
            <a:schemeClr val="accent5"/>
          </a:solidFill>
        </p:spPr>
        <p:txBody>
          <a:bodyPr wrap="square" rtlCol="0">
            <a:spAutoFit/>
          </a:bodyPr>
          <a:lstStyle/>
          <a:p>
            <a:pPr algn="ctr" defTabSz="1066800">
              <a:lnSpc>
                <a:spcPct val="90000"/>
              </a:lnSpc>
              <a:spcBef>
                <a:spcPct val="0"/>
              </a:spcBef>
              <a:spcAft>
                <a:spcPct val="35000"/>
              </a:spcAft>
              <a:defRPr/>
            </a:pPr>
            <a:r>
              <a:rPr lang="en-US" sz="2400" b="1" dirty="0">
                <a:solidFill>
                  <a:srgbClr val="FFFFFF"/>
                </a:solidFill>
              </a:rPr>
              <a:t>Small Group Plans</a:t>
            </a:r>
          </a:p>
        </p:txBody>
      </p:sp>
      <p:sp>
        <p:nvSpPr>
          <p:cNvPr id="8" name="Content Placeholder 3">
            <a:extLst>
              <a:ext uri="{FF2B5EF4-FFF2-40B4-BE49-F238E27FC236}">
                <a16:creationId xmlns:a16="http://schemas.microsoft.com/office/drawing/2014/main" id="{8A84143C-071F-E108-0AEF-71DD3C5CFC26}"/>
              </a:ext>
            </a:extLst>
          </p:cNvPr>
          <p:cNvSpPr txBox="1">
            <a:spLocks/>
          </p:cNvSpPr>
          <p:nvPr/>
        </p:nvSpPr>
        <p:spPr>
          <a:xfrm>
            <a:off x="9241789" y="4065049"/>
            <a:ext cx="2222458" cy="1996880"/>
          </a:xfrm>
          <a:prstGeom prst="rect">
            <a:avLst/>
          </a:prstGeom>
          <a:noFill/>
          <a:ln>
            <a:noFill/>
          </a:ln>
        </p:spPr>
        <p:txBody>
          <a:bodyPr vert="horz" lIns="0" tIns="0" rIns="0" bIns="0" rtlCol="0" anchor="t">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lgn="ctr">
              <a:defRPr/>
            </a:pPr>
            <a:r>
              <a:rPr lang="en-US" sz="1800" dirty="0">
                <a:solidFill>
                  <a:srgbClr val="FFFFFF"/>
                </a:solidFill>
                <a:latin typeface="Franklin Gothic Book" panose="020B0503020102020204"/>
              </a:rPr>
              <a:t>Health Connector for Business plans are available</a:t>
            </a: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 to MA employers with less than 50 employees.  </a:t>
            </a:r>
            <a:endParaRPr lang="en-US" sz="1800" b="0" i="0" u="none" strike="noStrike" kern="1200" cap="none" spc="0" normalizeH="0" baseline="0" noProof="0" dirty="0">
              <a:ln>
                <a:noFill/>
              </a:ln>
              <a:solidFill>
                <a:srgbClr val="FFFFFF"/>
              </a:solidFill>
              <a:effectLst/>
              <a:uLnTx/>
              <a:uFillTx/>
              <a:latin typeface="Franklin Gothic Book" panose="020B0503020102020204"/>
            </a:endParaRPr>
          </a:p>
        </p:txBody>
      </p:sp>
      <p:sp>
        <p:nvSpPr>
          <p:cNvPr id="9" name="Slide Number Placeholder 1">
            <a:extLst>
              <a:ext uri="{FF2B5EF4-FFF2-40B4-BE49-F238E27FC236}">
                <a16:creationId xmlns:a16="http://schemas.microsoft.com/office/drawing/2014/main" id="{F8836A76-5319-9DFB-9779-18AB8A67CA0B}"/>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3461055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441EB-BB11-C5B5-E943-86DB485659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0DFE6C-F8DE-C939-BBCE-71A7E719256F}"/>
              </a:ext>
            </a:extLst>
          </p:cNvPr>
          <p:cNvSpPr>
            <a:spLocks noGrp="1"/>
          </p:cNvSpPr>
          <p:nvPr>
            <p:ph type="title"/>
          </p:nvPr>
        </p:nvSpPr>
        <p:spPr>
          <a:xfrm>
            <a:off x="731520" y="320040"/>
            <a:ext cx="10515600" cy="705173"/>
          </a:xfrm>
        </p:spPr>
        <p:txBody>
          <a:bodyPr>
            <a:normAutofit/>
          </a:bodyPr>
          <a:lstStyle/>
          <a:p>
            <a:r>
              <a:rPr lang="en-US" sz="4400" dirty="0">
                <a:solidFill>
                  <a:schemeClr val="tx2"/>
                </a:solidFill>
                <a:latin typeface="Franklin Gothic Demi" panose="020B0703020102020204" pitchFamily="34" charset="0"/>
              </a:rPr>
              <a:t>Plan Offerings for Individuals </a:t>
            </a:r>
            <a:r>
              <a:rPr lang="en-US" sz="4400">
                <a:solidFill>
                  <a:schemeClr val="tx2"/>
                </a:solidFill>
                <a:latin typeface="Franklin Gothic Demi" panose="020B0703020102020204" pitchFamily="34" charset="0"/>
              </a:rPr>
              <a:t>and Families</a:t>
            </a:r>
            <a:endParaRPr lang="en-US" sz="4400" dirty="0">
              <a:solidFill>
                <a:schemeClr val="tx2"/>
              </a:solidFill>
              <a:latin typeface="Franklin Gothic Demi" panose="020B0703020102020204" pitchFamily="34" charset="0"/>
            </a:endParaRPr>
          </a:p>
        </p:txBody>
      </p:sp>
      <p:sp>
        <p:nvSpPr>
          <p:cNvPr id="20" name="Freeform: Shape 19">
            <a:extLst>
              <a:ext uri="{FF2B5EF4-FFF2-40B4-BE49-F238E27FC236}">
                <a16:creationId xmlns:a16="http://schemas.microsoft.com/office/drawing/2014/main" id="{E7F19F46-73DF-8718-2B33-80CC29FDC92D}"/>
              </a:ext>
              <a:ext uri="{C183D7F6-B498-43B3-948B-1728B52AA6E4}">
                <adec:decorative xmlns:adec="http://schemas.microsoft.com/office/drawing/2017/decorative" val="1"/>
              </a:ext>
            </a:extLst>
          </p:cNvPr>
          <p:cNvSpPr/>
          <p:nvPr/>
        </p:nvSpPr>
        <p:spPr>
          <a:xfrm>
            <a:off x="861822" y="1194840"/>
            <a:ext cx="2514856" cy="4575498"/>
          </a:xfrm>
          <a:custGeom>
            <a:avLst/>
            <a:gdLst>
              <a:gd name="connsiteX0" fmla="*/ 0 w 2592198"/>
              <a:gd name="connsiteY0" fmla="*/ 259220 h 4968239"/>
              <a:gd name="connsiteX1" fmla="*/ 259220 w 2592198"/>
              <a:gd name="connsiteY1" fmla="*/ 0 h 4968239"/>
              <a:gd name="connsiteX2" fmla="*/ 2332978 w 2592198"/>
              <a:gd name="connsiteY2" fmla="*/ 0 h 4968239"/>
              <a:gd name="connsiteX3" fmla="*/ 2592198 w 2592198"/>
              <a:gd name="connsiteY3" fmla="*/ 259220 h 4968239"/>
              <a:gd name="connsiteX4" fmla="*/ 2592198 w 2592198"/>
              <a:gd name="connsiteY4" fmla="*/ 4709019 h 4968239"/>
              <a:gd name="connsiteX5" fmla="*/ 2332978 w 2592198"/>
              <a:gd name="connsiteY5" fmla="*/ 4968239 h 4968239"/>
              <a:gd name="connsiteX6" fmla="*/ 259220 w 2592198"/>
              <a:gd name="connsiteY6" fmla="*/ 4968239 h 4968239"/>
              <a:gd name="connsiteX7" fmla="*/ 0 w 2592198"/>
              <a:gd name="connsiteY7" fmla="*/ 4709019 h 4968239"/>
              <a:gd name="connsiteX8" fmla="*/ 0 w 2592198"/>
              <a:gd name="connsiteY8" fmla="*/ 259220 h 496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2198" h="4968239">
                <a:moveTo>
                  <a:pt x="0" y="259220"/>
                </a:moveTo>
                <a:cubicBezTo>
                  <a:pt x="0" y="116057"/>
                  <a:pt x="116057" y="0"/>
                  <a:pt x="259220" y="0"/>
                </a:cubicBezTo>
                <a:lnTo>
                  <a:pt x="2332978" y="0"/>
                </a:lnTo>
                <a:cubicBezTo>
                  <a:pt x="2476141" y="0"/>
                  <a:pt x="2592198" y="116057"/>
                  <a:pt x="2592198" y="259220"/>
                </a:cubicBezTo>
                <a:lnTo>
                  <a:pt x="2592198" y="4709019"/>
                </a:lnTo>
                <a:cubicBezTo>
                  <a:pt x="2592198" y="4852182"/>
                  <a:pt x="2476141" y="4968239"/>
                  <a:pt x="2332978" y="4968239"/>
                </a:cubicBezTo>
                <a:lnTo>
                  <a:pt x="259220" y="4968239"/>
                </a:lnTo>
                <a:cubicBezTo>
                  <a:pt x="116057" y="4968239"/>
                  <a:pt x="0" y="4852182"/>
                  <a:pt x="0" y="4709019"/>
                </a:cubicBezTo>
                <a:lnTo>
                  <a:pt x="0" y="259220"/>
                </a:lnTo>
                <a:close/>
              </a:path>
            </a:pathLst>
          </a:custGeom>
          <a:solidFill>
            <a:srgbClr val="063E6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2157983" rIns="170688" bIns="116433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4" name="Oval 23">
            <a:extLst>
              <a:ext uri="{FF2B5EF4-FFF2-40B4-BE49-F238E27FC236}">
                <a16:creationId xmlns:a16="http://schemas.microsoft.com/office/drawing/2014/main" id="{8565D8BC-B719-4783-4678-A19E61511385}"/>
              </a:ext>
              <a:ext uri="{C183D7F6-B498-43B3-948B-1728B52AA6E4}">
                <adec:decorative xmlns:adec="http://schemas.microsoft.com/office/drawing/2017/decorative" val="1"/>
              </a:ext>
            </a:extLst>
          </p:cNvPr>
          <p:cNvSpPr/>
          <p:nvPr/>
        </p:nvSpPr>
        <p:spPr>
          <a:xfrm>
            <a:off x="1342781" y="1554701"/>
            <a:ext cx="1358753" cy="1407963"/>
          </a:xfrm>
          <a:prstGeom prst="ellipse">
            <a:avLst/>
          </a:prstGeom>
          <a:blipFill>
            <a:blip r:embed="rId4">
              <a:extLs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B5478482-0F54-95FE-70D8-4F61A7AF463D}"/>
              </a:ext>
            </a:extLst>
          </p:cNvPr>
          <p:cNvSpPr txBox="1"/>
          <p:nvPr/>
        </p:nvSpPr>
        <p:spPr>
          <a:xfrm>
            <a:off x="931577" y="3179967"/>
            <a:ext cx="2181160" cy="757130"/>
          </a:xfrm>
          <a:prstGeom prst="rect">
            <a:avLst/>
          </a:prstGeom>
          <a:solidFill>
            <a:schemeClr val="tx2"/>
          </a:solidFill>
        </p:spPr>
        <p:txBody>
          <a:bodyPr wrap="square" rtlCol="0">
            <a:spAutoFit/>
          </a:bodyPr>
          <a:lstStyle/>
          <a:p>
            <a:pPr lvl="0" algn="ctr" defTabSz="1066800">
              <a:lnSpc>
                <a:spcPct val="90000"/>
              </a:lnSpc>
              <a:spcBef>
                <a:spcPct val="0"/>
              </a:spcBef>
              <a:spcAft>
                <a:spcPct val="35000"/>
              </a:spcAft>
              <a:defRPr/>
            </a:pPr>
            <a:r>
              <a:rPr lang="en-US" sz="2400" b="1" dirty="0">
                <a:solidFill>
                  <a:srgbClr val="FFFFFF"/>
                </a:solidFill>
              </a:rPr>
              <a:t>Unsubsidized</a:t>
            </a:r>
            <a:br>
              <a:rPr lang="en-US" b="1" dirty="0">
                <a:solidFill>
                  <a:srgbClr val="FFFFFF"/>
                </a:solidFill>
              </a:rPr>
            </a:br>
            <a:r>
              <a:rPr lang="en-US" sz="2400" b="1" dirty="0">
                <a:solidFill>
                  <a:srgbClr val="FFFFFF"/>
                </a:solidFill>
              </a:rPr>
              <a:t>Plans</a:t>
            </a:r>
          </a:p>
        </p:txBody>
      </p:sp>
      <p:sp>
        <p:nvSpPr>
          <p:cNvPr id="51" name="TextBox 50">
            <a:extLst>
              <a:ext uri="{FF2B5EF4-FFF2-40B4-BE49-F238E27FC236}">
                <a16:creationId xmlns:a16="http://schemas.microsoft.com/office/drawing/2014/main" id="{0D8D078F-517B-40FD-A9A6-DF61A8B50BF7}"/>
              </a:ext>
            </a:extLst>
          </p:cNvPr>
          <p:cNvSpPr txBox="1"/>
          <p:nvPr/>
        </p:nvSpPr>
        <p:spPr>
          <a:xfrm>
            <a:off x="863168" y="4109664"/>
            <a:ext cx="2496665" cy="1508105"/>
          </a:xfrm>
          <a:prstGeom prst="rect">
            <a:avLst/>
          </a:prstGeom>
          <a:noFill/>
        </p:spPr>
        <p:txBody>
          <a:bodyPr wrap="square" lIns="91440" tIns="45720" rIns="91440" bIns="45720" rtlCol="0" anchor="t">
            <a:spAutoFit/>
          </a:bodyPr>
          <a:lstStyle/>
          <a:p>
            <a:pPr algn="ctr" defTabSz="457200">
              <a:defRPr/>
            </a:pPr>
            <a:r>
              <a:rPr lang="en-US" dirty="0">
                <a:solidFill>
                  <a:srgbClr val="FFFFFF"/>
                </a:solidFill>
                <a:latin typeface="Franklin Gothic Book" panose="020B0503020102020204"/>
              </a:rPr>
              <a:t>Full cost health insurance plans from leading Massachusetts carriers.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3" name="Freeform: Shape 12">
            <a:extLst>
              <a:ext uri="{FF2B5EF4-FFF2-40B4-BE49-F238E27FC236}">
                <a16:creationId xmlns:a16="http://schemas.microsoft.com/office/drawing/2014/main" id="{F56D5513-1502-4611-1506-65A696E74D09}"/>
              </a:ext>
              <a:ext uri="{C183D7F6-B498-43B3-948B-1728B52AA6E4}">
                <adec:decorative xmlns:adec="http://schemas.microsoft.com/office/drawing/2017/decorative" val="1"/>
              </a:ext>
            </a:extLst>
          </p:cNvPr>
          <p:cNvSpPr/>
          <p:nvPr/>
        </p:nvSpPr>
        <p:spPr>
          <a:xfrm>
            <a:off x="3590284" y="1194840"/>
            <a:ext cx="2516423" cy="4560903"/>
          </a:xfrm>
          <a:custGeom>
            <a:avLst/>
            <a:gdLst>
              <a:gd name="connsiteX0" fmla="*/ 0 w 2592198"/>
              <a:gd name="connsiteY0" fmla="*/ 259220 h 4968239"/>
              <a:gd name="connsiteX1" fmla="*/ 259220 w 2592198"/>
              <a:gd name="connsiteY1" fmla="*/ 0 h 4968239"/>
              <a:gd name="connsiteX2" fmla="*/ 2332978 w 2592198"/>
              <a:gd name="connsiteY2" fmla="*/ 0 h 4968239"/>
              <a:gd name="connsiteX3" fmla="*/ 2592198 w 2592198"/>
              <a:gd name="connsiteY3" fmla="*/ 259220 h 4968239"/>
              <a:gd name="connsiteX4" fmla="*/ 2592198 w 2592198"/>
              <a:gd name="connsiteY4" fmla="*/ 4709019 h 4968239"/>
              <a:gd name="connsiteX5" fmla="*/ 2332978 w 2592198"/>
              <a:gd name="connsiteY5" fmla="*/ 4968239 h 4968239"/>
              <a:gd name="connsiteX6" fmla="*/ 259220 w 2592198"/>
              <a:gd name="connsiteY6" fmla="*/ 4968239 h 4968239"/>
              <a:gd name="connsiteX7" fmla="*/ 0 w 2592198"/>
              <a:gd name="connsiteY7" fmla="*/ 4709019 h 4968239"/>
              <a:gd name="connsiteX8" fmla="*/ 0 w 2592198"/>
              <a:gd name="connsiteY8" fmla="*/ 259220 h 496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2198" h="4968239">
                <a:moveTo>
                  <a:pt x="0" y="259220"/>
                </a:moveTo>
                <a:cubicBezTo>
                  <a:pt x="0" y="116057"/>
                  <a:pt x="116057" y="0"/>
                  <a:pt x="259220" y="0"/>
                </a:cubicBezTo>
                <a:lnTo>
                  <a:pt x="2332978" y="0"/>
                </a:lnTo>
                <a:cubicBezTo>
                  <a:pt x="2476141" y="0"/>
                  <a:pt x="2592198" y="116057"/>
                  <a:pt x="2592198" y="259220"/>
                </a:cubicBezTo>
                <a:lnTo>
                  <a:pt x="2592198" y="4709019"/>
                </a:lnTo>
                <a:cubicBezTo>
                  <a:pt x="2592198" y="4852182"/>
                  <a:pt x="2476141" y="4968239"/>
                  <a:pt x="2332978" y="4968239"/>
                </a:cubicBezTo>
                <a:lnTo>
                  <a:pt x="259220" y="4968239"/>
                </a:lnTo>
                <a:cubicBezTo>
                  <a:pt x="116057" y="4968239"/>
                  <a:pt x="0" y="4852182"/>
                  <a:pt x="0" y="4709019"/>
                </a:cubicBezTo>
                <a:lnTo>
                  <a:pt x="0" y="25922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0688" tIns="2157983" rIns="170688" bIns="1164337" numCol="1" spcCol="1270" anchor="ctr" anchorCtr="0">
            <a:noAutofit/>
          </a:bodyPr>
          <a:lstStyle/>
          <a:p>
            <a:pPr algn="ctr" defTabSz="1066800">
              <a:lnSpc>
                <a:spcPct val="90000"/>
              </a:lnSpc>
              <a:spcBef>
                <a:spcPct val="0"/>
              </a:spcBef>
              <a:spcAft>
                <a:spcPct val="35000"/>
              </a:spcAft>
              <a:defRPr/>
            </a:pPr>
            <a:endParaRPr lang="en-US" sz="2400" b="1" dirty="0">
              <a:solidFill>
                <a:srgbClr val="FFFFFF"/>
              </a:solidFill>
              <a:latin typeface="Franklin Gothic Book" panose="020B0503020102020204"/>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2" name="Graphic 1">
            <a:extLst>
              <a:ext uri="{FF2B5EF4-FFF2-40B4-BE49-F238E27FC236}">
                <a16:creationId xmlns:a16="http://schemas.microsoft.com/office/drawing/2014/main" id="{6FDF9386-04C3-34E8-4668-A1749214E33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44047" y="1703638"/>
            <a:ext cx="914400" cy="911692"/>
          </a:xfrm>
          <a:prstGeom prst="rect">
            <a:avLst/>
          </a:prstGeom>
        </p:spPr>
      </p:pic>
      <p:sp>
        <p:nvSpPr>
          <p:cNvPr id="4" name="Oval 3">
            <a:extLst>
              <a:ext uri="{FF2B5EF4-FFF2-40B4-BE49-F238E27FC236}">
                <a16:creationId xmlns:a16="http://schemas.microsoft.com/office/drawing/2014/main" id="{C1064CE8-68AB-8393-1761-5E1BCC007F8C}"/>
              </a:ext>
              <a:ext uri="{C183D7F6-B498-43B3-948B-1728B52AA6E4}">
                <adec:decorative xmlns:adec="http://schemas.microsoft.com/office/drawing/2017/decorative" val="1"/>
              </a:ext>
            </a:extLst>
          </p:cNvPr>
          <p:cNvSpPr/>
          <p:nvPr/>
        </p:nvSpPr>
        <p:spPr>
          <a:xfrm>
            <a:off x="4128755" y="1498666"/>
            <a:ext cx="1344984" cy="1321637"/>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2" name="TextBox 11">
            <a:extLst>
              <a:ext uri="{FF2B5EF4-FFF2-40B4-BE49-F238E27FC236}">
                <a16:creationId xmlns:a16="http://schemas.microsoft.com/office/drawing/2014/main" id="{0BC93E59-1449-D1F9-3CF5-DBD806E8D8BF}"/>
              </a:ext>
            </a:extLst>
          </p:cNvPr>
          <p:cNvSpPr txBox="1"/>
          <p:nvPr/>
        </p:nvSpPr>
        <p:spPr>
          <a:xfrm>
            <a:off x="2859429" y="2962664"/>
            <a:ext cx="3860732" cy="757130"/>
          </a:xfrm>
          <a:prstGeom prst="rect">
            <a:avLst/>
          </a:prstGeom>
          <a:noFill/>
        </p:spPr>
        <p:txBody>
          <a:bodyPr wrap="square" rtlCol="0">
            <a:spAutoFit/>
          </a:bodyPr>
          <a:lstStyle/>
          <a:p>
            <a:pPr lvl="0" algn="ctr" defTabSz="1066800">
              <a:lnSpc>
                <a:spcPct val="90000"/>
              </a:lnSpc>
              <a:spcBef>
                <a:spcPct val="0"/>
              </a:spcBef>
              <a:spcAft>
                <a:spcPct val="35000"/>
              </a:spcAft>
              <a:defRPr/>
            </a:pPr>
            <a:r>
              <a:rPr lang="en-US" sz="2400" b="1" dirty="0">
                <a:solidFill>
                  <a:srgbClr val="FFFFFF"/>
                </a:solidFill>
              </a:rPr>
              <a:t>Subsidized</a:t>
            </a:r>
            <a:br>
              <a:rPr lang="en-US" sz="2400" b="1" dirty="0"/>
            </a:br>
            <a:r>
              <a:rPr lang="en-US" sz="2400" b="1" dirty="0">
                <a:solidFill>
                  <a:srgbClr val="FFFFFF"/>
                </a:solidFill>
              </a:rPr>
              <a:t>Plans</a:t>
            </a:r>
            <a:endParaRPr lang="en-US" sz="2400" dirty="0"/>
          </a:p>
        </p:txBody>
      </p:sp>
      <p:sp>
        <p:nvSpPr>
          <p:cNvPr id="11" name="Content Placeholder 3">
            <a:extLst>
              <a:ext uri="{FF2B5EF4-FFF2-40B4-BE49-F238E27FC236}">
                <a16:creationId xmlns:a16="http://schemas.microsoft.com/office/drawing/2014/main" id="{16C32D49-866C-BEF0-5604-1BD8DE50A086}"/>
              </a:ext>
            </a:extLst>
          </p:cNvPr>
          <p:cNvSpPr txBox="1">
            <a:spLocks/>
          </p:cNvSpPr>
          <p:nvPr/>
        </p:nvSpPr>
        <p:spPr>
          <a:xfrm>
            <a:off x="3643807" y="3370879"/>
            <a:ext cx="2325370" cy="2344485"/>
          </a:xfrm>
          <a:prstGeom prst="rect">
            <a:avLst/>
          </a:prstGeom>
          <a:noFill/>
          <a:ln>
            <a:noFill/>
          </a:ln>
        </p:spPr>
        <p:txBody>
          <a:bodyPr vert="horz" lIns="0" tIns="0" rIns="0" bIns="0" rtlCol="0" anchor="t">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lgn="ctr">
              <a:defRPr/>
            </a:pPr>
            <a:endParaRPr lang="en-US" sz="1800" b="1" dirty="0">
              <a:solidFill>
                <a:srgbClr val="FFFFFF"/>
              </a:solidFill>
              <a:latin typeface="Franklin Gothic Book" panose="020B0503020102020204"/>
            </a:endParaRPr>
          </a:p>
          <a:p>
            <a:pPr algn="ctr">
              <a:defRPr/>
            </a:pPr>
            <a:r>
              <a:rPr kumimoji="0" lang="en-US" sz="1800" b="0" i="0" u="none" strike="noStrike" kern="1200" cap="none" spc="0" normalizeH="0" baseline="0" noProof="0" dirty="0" err="1">
                <a:ln>
                  <a:noFill/>
                </a:ln>
                <a:solidFill>
                  <a:srgbClr val="FFFFFF"/>
                </a:solidFill>
                <a:effectLst/>
                <a:uLnTx/>
                <a:uFillTx/>
                <a:latin typeface="Franklin Gothic Book" panose="020B0503020102020204"/>
                <a:ea typeface="+mn-ea"/>
                <a:cs typeface="+mn-cs"/>
              </a:rPr>
              <a:t>ConnectorCare</a:t>
            </a: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 health plans offer reduced premiums and lower plan costs</a:t>
            </a:r>
            <a:r>
              <a:rPr lang="en-US" sz="1800" dirty="0">
                <a:solidFill>
                  <a:srgbClr val="FFFFFF"/>
                </a:solidFill>
                <a:latin typeface="Franklin Gothic Book" panose="020B0503020102020204"/>
              </a:rPr>
              <a:t> based on eligibility for Advance Premium Tax Credits (APTC).</a:t>
            </a:r>
            <a:endParaRPr lang="en-US" sz="1800" b="0" i="0" u="none" strike="noStrike" kern="1200" cap="none" spc="0" normalizeH="0" baseline="0" noProof="0" dirty="0">
              <a:ln>
                <a:noFill/>
              </a:ln>
              <a:solidFill>
                <a:srgbClr val="000000"/>
              </a:solidFill>
              <a:effectLst/>
              <a:uLnTx/>
              <a:uFillTx/>
              <a:latin typeface="Franklin Gothic Book" panose="020B0503020102020204"/>
            </a:endParaRPr>
          </a:p>
        </p:txBody>
      </p:sp>
      <p:sp>
        <p:nvSpPr>
          <p:cNvPr id="28" name="Freeform: Shape 27">
            <a:extLst>
              <a:ext uri="{FF2B5EF4-FFF2-40B4-BE49-F238E27FC236}">
                <a16:creationId xmlns:a16="http://schemas.microsoft.com/office/drawing/2014/main" id="{B84C0F4A-7DE5-3A62-0147-76140538B9CB}"/>
              </a:ext>
              <a:ext uri="{C183D7F6-B498-43B3-948B-1728B52AA6E4}">
                <adec:decorative xmlns:adec="http://schemas.microsoft.com/office/drawing/2017/decorative" val="1"/>
              </a:ext>
            </a:extLst>
          </p:cNvPr>
          <p:cNvSpPr/>
          <p:nvPr/>
        </p:nvSpPr>
        <p:spPr>
          <a:xfrm>
            <a:off x="6302037" y="1195885"/>
            <a:ext cx="2513287" cy="4574453"/>
          </a:xfrm>
          <a:custGeom>
            <a:avLst/>
            <a:gdLst>
              <a:gd name="connsiteX0" fmla="*/ 0 w 2592198"/>
              <a:gd name="connsiteY0" fmla="*/ 259220 h 4968239"/>
              <a:gd name="connsiteX1" fmla="*/ 259220 w 2592198"/>
              <a:gd name="connsiteY1" fmla="*/ 0 h 4968239"/>
              <a:gd name="connsiteX2" fmla="*/ 2332978 w 2592198"/>
              <a:gd name="connsiteY2" fmla="*/ 0 h 4968239"/>
              <a:gd name="connsiteX3" fmla="*/ 2592198 w 2592198"/>
              <a:gd name="connsiteY3" fmla="*/ 259220 h 4968239"/>
              <a:gd name="connsiteX4" fmla="*/ 2592198 w 2592198"/>
              <a:gd name="connsiteY4" fmla="*/ 4709019 h 4968239"/>
              <a:gd name="connsiteX5" fmla="*/ 2332978 w 2592198"/>
              <a:gd name="connsiteY5" fmla="*/ 4968239 h 4968239"/>
              <a:gd name="connsiteX6" fmla="*/ 259220 w 2592198"/>
              <a:gd name="connsiteY6" fmla="*/ 4968239 h 4968239"/>
              <a:gd name="connsiteX7" fmla="*/ 0 w 2592198"/>
              <a:gd name="connsiteY7" fmla="*/ 4709019 h 4968239"/>
              <a:gd name="connsiteX8" fmla="*/ 0 w 2592198"/>
              <a:gd name="connsiteY8" fmla="*/ 259220 h 496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2198" h="4968239">
                <a:moveTo>
                  <a:pt x="0" y="259220"/>
                </a:moveTo>
                <a:cubicBezTo>
                  <a:pt x="0" y="116057"/>
                  <a:pt x="116057" y="0"/>
                  <a:pt x="259220" y="0"/>
                </a:cubicBezTo>
                <a:lnTo>
                  <a:pt x="2332978" y="0"/>
                </a:lnTo>
                <a:cubicBezTo>
                  <a:pt x="2476141" y="0"/>
                  <a:pt x="2592198" y="116057"/>
                  <a:pt x="2592198" y="259220"/>
                </a:cubicBezTo>
                <a:lnTo>
                  <a:pt x="2592198" y="4709019"/>
                </a:lnTo>
                <a:cubicBezTo>
                  <a:pt x="2592198" y="4852182"/>
                  <a:pt x="2476141" y="4968239"/>
                  <a:pt x="2332978" y="4968239"/>
                </a:cubicBezTo>
                <a:lnTo>
                  <a:pt x="259220" y="4968239"/>
                </a:lnTo>
                <a:cubicBezTo>
                  <a:pt x="116057" y="4968239"/>
                  <a:pt x="0" y="4852182"/>
                  <a:pt x="0" y="4709019"/>
                </a:cubicBezTo>
                <a:lnTo>
                  <a:pt x="0" y="25922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0688" tIns="2157983" rIns="170688" bIns="116433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45" name="Oval 44">
            <a:extLst>
              <a:ext uri="{FF2B5EF4-FFF2-40B4-BE49-F238E27FC236}">
                <a16:creationId xmlns:a16="http://schemas.microsoft.com/office/drawing/2014/main" id="{4F8B9311-F784-B66D-0966-EE3C2310297F}"/>
              </a:ext>
              <a:ext uri="{C183D7F6-B498-43B3-948B-1728B52AA6E4}">
                <adec:decorative xmlns:adec="http://schemas.microsoft.com/office/drawing/2017/decorative" val="1"/>
              </a:ext>
            </a:extLst>
          </p:cNvPr>
          <p:cNvSpPr/>
          <p:nvPr/>
        </p:nvSpPr>
        <p:spPr>
          <a:xfrm>
            <a:off x="6910826" y="1555746"/>
            <a:ext cx="1295707" cy="1323439"/>
          </a:xfrm>
          <a:prstGeom prst="ellipse">
            <a:avLst/>
          </a:prstGeom>
          <a:blipFill>
            <a:blip r:embed="rId8">
              <a:extLs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hueOff val="0"/>
                  <a:satOff val="0"/>
                  <a:lumOff val="0"/>
                  <a:alphaOff val="0"/>
                </a:srgbClr>
              </a:solidFill>
              <a:effectLst/>
              <a:uLnTx/>
              <a:uFillTx/>
              <a:latin typeface="Franklin Gothic Book" panose="020B0503020102020204"/>
              <a:ea typeface="+mn-ea"/>
              <a:cs typeface="+mn-cs"/>
            </a:endParaRPr>
          </a:p>
        </p:txBody>
      </p:sp>
      <p:sp>
        <p:nvSpPr>
          <p:cNvPr id="14" name="TextBox 13">
            <a:extLst>
              <a:ext uri="{FF2B5EF4-FFF2-40B4-BE49-F238E27FC236}">
                <a16:creationId xmlns:a16="http://schemas.microsoft.com/office/drawing/2014/main" id="{34604171-BCDB-CAB9-02DF-9F3AC3112B1F}"/>
              </a:ext>
            </a:extLst>
          </p:cNvPr>
          <p:cNvSpPr txBox="1"/>
          <p:nvPr/>
        </p:nvSpPr>
        <p:spPr>
          <a:xfrm>
            <a:off x="6929011" y="3091976"/>
            <a:ext cx="1161311" cy="757130"/>
          </a:xfrm>
          <a:prstGeom prst="rect">
            <a:avLst/>
          </a:prstGeom>
          <a:solidFill>
            <a:schemeClr val="accent4"/>
          </a:solidFill>
        </p:spPr>
        <p:txBody>
          <a:bodyPr wrap="square" rtlCol="0">
            <a:spAutoFit/>
          </a:bodyPr>
          <a:lstStyle/>
          <a:p>
            <a:pPr lvl="0" algn="ctr" defTabSz="1066800">
              <a:lnSpc>
                <a:spcPct val="90000"/>
              </a:lnSpc>
              <a:spcBef>
                <a:spcPct val="0"/>
              </a:spcBef>
              <a:spcAft>
                <a:spcPct val="35000"/>
              </a:spcAft>
              <a:defRPr/>
            </a:pPr>
            <a:r>
              <a:rPr lang="en-US" sz="2400" b="1" dirty="0">
                <a:solidFill>
                  <a:srgbClr val="FFFFFF"/>
                </a:solidFill>
              </a:rPr>
              <a:t>Dental</a:t>
            </a:r>
            <a:br>
              <a:rPr lang="en-US" sz="2400" b="1" dirty="0">
                <a:solidFill>
                  <a:srgbClr val="FFFFFF"/>
                </a:solidFill>
              </a:rPr>
            </a:br>
            <a:r>
              <a:rPr lang="en-US" sz="2400" b="1" dirty="0">
                <a:solidFill>
                  <a:srgbClr val="FFFFFF"/>
                </a:solidFill>
              </a:rPr>
              <a:t>Plans</a:t>
            </a:r>
          </a:p>
        </p:txBody>
      </p:sp>
      <p:sp>
        <p:nvSpPr>
          <p:cNvPr id="53" name="TextBox 52">
            <a:extLst>
              <a:ext uri="{FF2B5EF4-FFF2-40B4-BE49-F238E27FC236}">
                <a16:creationId xmlns:a16="http://schemas.microsoft.com/office/drawing/2014/main" id="{B6DBC5D8-2D44-54CD-3E4B-053D6F1D507E}"/>
              </a:ext>
            </a:extLst>
          </p:cNvPr>
          <p:cNvSpPr txBox="1"/>
          <p:nvPr/>
        </p:nvSpPr>
        <p:spPr>
          <a:xfrm>
            <a:off x="6303296" y="3643108"/>
            <a:ext cx="2480841" cy="178510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t>A form of insurance designed to pay a portion of the costs associated with </a:t>
            </a:r>
            <a:b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br>
            <a: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t>dental care.</a:t>
            </a:r>
            <a:endParaRPr lang="en-US" b="0" i="0" u="none" strike="noStrike" kern="1200" cap="none" spc="0" normalizeH="0" baseline="0" noProof="0" dirty="0">
              <a:ln>
                <a:noFill/>
              </a:ln>
              <a:solidFill>
                <a:srgbClr val="FFFFFF"/>
              </a:solidFill>
              <a:effectLst/>
              <a:uLnTx/>
              <a:uFillTx/>
              <a:latin typeface="Franklin Gothic Book" panose="020B0503020102020204"/>
            </a:endParaRPr>
          </a:p>
        </p:txBody>
      </p:sp>
      <p:sp>
        <p:nvSpPr>
          <p:cNvPr id="9" name="Slide Number Placeholder 1">
            <a:extLst>
              <a:ext uri="{FF2B5EF4-FFF2-40B4-BE49-F238E27FC236}">
                <a16:creationId xmlns:a16="http://schemas.microsoft.com/office/drawing/2014/main" id="{B632500C-E426-B50A-E22F-E09D405573B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3955118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541D7-4B04-C66E-2FB7-6FF5E02572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DD1C42-2CA1-8648-7A54-4746736F1D59}"/>
              </a:ext>
            </a:extLst>
          </p:cNvPr>
          <p:cNvSpPr>
            <a:spLocks noGrp="1"/>
          </p:cNvSpPr>
          <p:nvPr>
            <p:ph type="title"/>
          </p:nvPr>
        </p:nvSpPr>
        <p:spPr>
          <a:xfrm>
            <a:off x="3029639" y="320040"/>
            <a:ext cx="9155434" cy="705173"/>
          </a:xfrm>
        </p:spPr>
        <p:txBody>
          <a:bodyPr>
            <a:normAutofit/>
          </a:bodyPr>
          <a:lstStyle/>
          <a:p>
            <a:r>
              <a:rPr lang="en-US" sz="4400" dirty="0">
                <a:solidFill>
                  <a:schemeClr val="tx2"/>
                </a:solidFill>
                <a:latin typeface="Franklin Gothic Demi" panose="020B0703020102020204" pitchFamily="34" charset="0"/>
              </a:rPr>
              <a:t>Plan Offerings for Small Employers</a:t>
            </a:r>
          </a:p>
        </p:txBody>
      </p:sp>
      <p:sp>
        <p:nvSpPr>
          <p:cNvPr id="28" name="Freeform: Shape 27">
            <a:extLst>
              <a:ext uri="{FF2B5EF4-FFF2-40B4-BE49-F238E27FC236}">
                <a16:creationId xmlns:a16="http://schemas.microsoft.com/office/drawing/2014/main" id="{E8BCAE60-403B-B125-E66B-5AD43B7F12FD}"/>
              </a:ext>
              <a:ext uri="{C183D7F6-B498-43B3-948B-1728B52AA6E4}">
                <adec:decorative xmlns:adec="http://schemas.microsoft.com/office/drawing/2017/decorative" val="0"/>
              </a:ext>
            </a:extLst>
          </p:cNvPr>
          <p:cNvSpPr/>
          <p:nvPr/>
        </p:nvSpPr>
        <p:spPr>
          <a:xfrm>
            <a:off x="6541316" y="1141249"/>
            <a:ext cx="2513287" cy="4574453"/>
          </a:xfrm>
          <a:custGeom>
            <a:avLst/>
            <a:gdLst>
              <a:gd name="connsiteX0" fmla="*/ 0 w 2592198"/>
              <a:gd name="connsiteY0" fmla="*/ 259220 h 4968239"/>
              <a:gd name="connsiteX1" fmla="*/ 259220 w 2592198"/>
              <a:gd name="connsiteY1" fmla="*/ 0 h 4968239"/>
              <a:gd name="connsiteX2" fmla="*/ 2332978 w 2592198"/>
              <a:gd name="connsiteY2" fmla="*/ 0 h 4968239"/>
              <a:gd name="connsiteX3" fmla="*/ 2592198 w 2592198"/>
              <a:gd name="connsiteY3" fmla="*/ 259220 h 4968239"/>
              <a:gd name="connsiteX4" fmla="*/ 2592198 w 2592198"/>
              <a:gd name="connsiteY4" fmla="*/ 4709019 h 4968239"/>
              <a:gd name="connsiteX5" fmla="*/ 2332978 w 2592198"/>
              <a:gd name="connsiteY5" fmla="*/ 4968239 h 4968239"/>
              <a:gd name="connsiteX6" fmla="*/ 259220 w 2592198"/>
              <a:gd name="connsiteY6" fmla="*/ 4968239 h 4968239"/>
              <a:gd name="connsiteX7" fmla="*/ 0 w 2592198"/>
              <a:gd name="connsiteY7" fmla="*/ 4709019 h 4968239"/>
              <a:gd name="connsiteX8" fmla="*/ 0 w 2592198"/>
              <a:gd name="connsiteY8" fmla="*/ 259220 h 496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2198" h="4968239">
                <a:moveTo>
                  <a:pt x="0" y="259220"/>
                </a:moveTo>
                <a:cubicBezTo>
                  <a:pt x="0" y="116057"/>
                  <a:pt x="116057" y="0"/>
                  <a:pt x="259220" y="0"/>
                </a:cubicBezTo>
                <a:lnTo>
                  <a:pt x="2332978" y="0"/>
                </a:lnTo>
                <a:cubicBezTo>
                  <a:pt x="2476141" y="0"/>
                  <a:pt x="2592198" y="116057"/>
                  <a:pt x="2592198" y="259220"/>
                </a:cubicBezTo>
                <a:lnTo>
                  <a:pt x="2592198" y="4709019"/>
                </a:lnTo>
                <a:cubicBezTo>
                  <a:pt x="2592198" y="4852182"/>
                  <a:pt x="2476141" y="4968239"/>
                  <a:pt x="2332978" y="4968239"/>
                </a:cubicBezTo>
                <a:lnTo>
                  <a:pt x="259220" y="4968239"/>
                </a:lnTo>
                <a:cubicBezTo>
                  <a:pt x="116057" y="4968239"/>
                  <a:pt x="0" y="4852182"/>
                  <a:pt x="0" y="4709019"/>
                </a:cubicBezTo>
                <a:lnTo>
                  <a:pt x="0" y="25922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0688" tIns="2157983" rIns="170688" bIns="116433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rPr>
              <a:t>Dental</a:t>
            </a:r>
            <a:br>
              <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rPr>
            </a:br>
            <a:r>
              <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Plans</a:t>
            </a: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45" name="Oval 44">
            <a:extLst>
              <a:ext uri="{FF2B5EF4-FFF2-40B4-BE49-F238E27FC236}">
                <a16:creationId xmlns:a16="http://schemas.microsoft.com/office/drawing/2014/main" id="{3B9F535D-E28F-0BB9-63E9-1D98E6CCDEB9}"/>
              </a:ext>
              <a:ext uri="{C183D7F6-B498-43B3-948B-1728B52AA6E4}">
                <adec:decorative xmlns:adec="http://schemas.microsoft.com/office/drawing/2017/decorative" val="1"/>
              </a:ext>
            </a:extLst>
          </p:cNvPr>
          <p:cNvSpPr/>
          <p:nvPr/>
        </p:nvSpPr>
        <p:spPr>
          <a:xfrm>
            <a:off x="7178170" y="1528818"/>
            <a:ext cx="1295707" cy="1323439"/>
          </a:xfrm>
          <a:prstGeom prst="ellipse">
            <a:avLst/>
          </a:prstGeom>
          <a:blipFill>
            <a:blip r:embed="rId4">
              <a:extLs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Franklin Gothic Book" panose="020B0503020102020204"/>
              <a:ea typeface="+mn-ea"/>
              <a:cs typeface="+mn-cs"/>
            </a:endParaRPr>
          </a:p>
        </p:txBody>
      </p:sp>
      <p:sp>
        <p:nvSpPr>
          <p:cNvPr id="53" name="TextBox 52">
            <a:extLst>
              <a:ext uri="{FF2B5EF4-FFF2-40B4-BE49-F238E27FC236}">
                <a16:creationId xmlns:a16="http://schemas.microsoft.com/office/drawing/2014/main" id="{4743F7E2-4B79-DC29-852C-4A672AECF6DB}"/>
              </a:ext>
            </a:extLst>
          </p:cNvPr>
          <p:cNvSpPr txBox="1"/>
          <p:nvPr/>
        </p:nvSpPr>
        <p:spPr>
          <a:xfrm>
            <a:off x="6570640" y="3616180"/>
            <a:ext cx="2480841" cy="178510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t>A form of insurance designed to pay a portion of the costs associated with </a:t>
            </a:r>
            <a:b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br>
            <a:r>
              <a:rPr kumimoji="0" lang="en-US" b="0" i="0" u="none" strike="noStrike" kern="1200" cap="none" spc="0" normalizeH="0" baseline="0" noProof="0" dirty="0">
                <a:ln>
                  <a:noFill/>
                </a:ln>
                <a:solidFill>
                  <a:srgbClr val="FFFFFF"/>
                </a:solidFill>
                <a:effectLst/>
                <a:uLnTx/>
                <a:uFillTx/>
                <a:latin typeface="Franklin Gothic Book" panose="020B0503020102020204"/>
                <a:ea typeface="+mn-ea"/>
                <a:cs typeface="+mn-cs"/>
              </a:rPr>
              <a:t>dental care.</a:t>
            </a:r>
            <a:endParaRPr lang="en-US" b="0" i="0" u="none" strike="noStrike" kern="1200" cap="none" spc="0" normalizeH="0" baseline="0" noProof="0" dirty="0">
              <a:ln>
                <a:noFill/>
              </a:ln>
              <a:solidFill>
                <a:srgbClr val="FFFFFF"/>
              </a:solidFill>
              <a:effectLst/>
              <a:uLnTx/>
              <a:uFillTx/>
              <a:latin typeface="Franklin Gothic Book" panose="020B0503020102020204"/>
            </a:endParaRPr>
          </a:p>
        </p:txBody>
      </p:sp>
      <p:sp>
        <p:nvSpPr>
          <p:cNvPr id="46" name="Freeform: Shape 45">
            <a:extLst>
              <a:ext uri="{FF2B5EF4-FFF2-40B4-BE49-F238E27FC236}">
                <a16:creationId xmlns:a16="http://schemas.microsoft.com/office/drawing/2014/main" id="{47DA5853-055A-8391-919E-97720DFCE085}"/>
              </a:ext>
              <a:ext uri="{C183D7F6-B498-43B3-948B-1728B52AA6E4}">
                <adec:decorative xmlns:adec="http://schemas.microsoft.com/office/drawing/2017/decorative" val="0"/>
              </a:ext>
            </a:extLst>
          </p:cNvPr>
          <p:cNvSpPr/>
          <p:nvPr/>
        </p:nvSpPr>
        <p:spPr>
          <a:xfrm>
            <a:off x="9257520" y="1141773"/>
            <a:ext cx="2514855" cy="4573929"/>
          </a:xfrm>
          <a:custGeom>
            <a:avLst/>
            <a:gdLst>
              <a:gd name="connsiteX0" fmla="*/ 0 w 2592198"/>
              <a:gd name="connsiteY0" fmla="*/ 259220 h 4968239"/>
              <a:gd name="connsiteX1" fmla="*/ 259220 w 2592198"/>
              <a:gd name="connsiteY1" fmla="*/ 0 h 4968239"/>
              <a:gd name="connsiteX2" fmla="*/ 2332978 w 2592198"/>
              <a:gd name="connsiteY2" fmla="*/ 0 h 4968239"/>
              <a:gd name="connsiteX3" fmla="*/ 2592198 w 2592198"/>
              <a:gd name="connsiteY3" fmla="*/ 259220 h 4968239"/>
              <a:gd name="connsiteX4" fmla="*/ 2592198 w 2592198"/>
              <a:gd name="connsiteY4" fmla="*/ 4709019 h 4968239"/>
              <a:gd name="connsiteX5" fmla="*/ 2332978 w 2592198"/>
              <a:gd name="connsiteY5" fmla="*/ 4968239 h 4968239"/>
              <a:gd name="connsiteX6" fmla="*/ 259220 w 2592198"/>
              <a:gd name="connsiteY6" fmla="*/ 4968239 h 4968239"/>
              <a:gd name="connsiteX7" fmla="*/ 0 w 2592198"/>
              <a:gd name="connsiteY7" fmla="*/ 4709019 h 4968239"/>
              <a:gd name="connsiteX8" fmla="*/ 0 w 2592198"/>
              <a:gd name="connsiteY8" fmla="*/ 259220 h 496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2198" h="4968239">
                <a:moveTo>
                  <a:pt x="0" y="259220"/>
                </a:moveTo>
                <a:cubicBezTo>
                  <a:pt x="0" y="116057"/>
                  <a:pt x="116057" y="0"/>
                  <a:pt x="259220" y="0"/>
                </a:cubicBezTo>
                <a:lnTo>
                  <a:pt x="2332978" y="0"/>
                </a:lnTo>
                <a:cubicBezTo>
                  <a:pt x="2476141" y="0"/>
                  <a:pt x="2592198" y="116057"/>
                  <a:pt x="2592198" y="259220"/>
                </a:cubicBezTo>
                <a:lnTo>
                  <a:pt x="2592198" y="4709019"/>
                </a:lnTo>
                <a:cubicBezTo>
                  <a:pt x="2592198" y="4852182"/>
                  <a:pt x="2476141" y="4968239"/>
                  <a:pt x="2332978" y="4968239"/>
                </a:cubicBezTo>
                <a:lnTo>
                  <a:pt x="259220" y="4968239"/>
                </a:lnTo>
                <a:cubicBezTo>
                  <a:pt x="116057" y="4968239"/>
                  <a:pt x="0" y="4852182"/>
                  <a:pt x="0" y="4709019"/>
                </a:cubicBezTo>
                <a:lnTo>
                  <a:pt x="0" y="259220"/>
                </a:lnTo>
                <a:close/>
              </a:path>
            </a:pathLst>
          </a:custGeom>
          <a:solidFill>
            <a:srgbClr val="BE6323"/>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0688" tIns="2157983" rIns="170688" bIns="1164337" numCol="1" spcCol="1270" anchor="ctr" anchorCtr="0">
            <a:noAutofit/>
          </a:bodyPr>
          <a:lstStyle/>
          <a:p>
            <a:pPr algn="ctr" defTabSz="1066800">
              <a:lnSpc>
                <a:spcPct val="90000"/>
              </a:lnSpc>
              <a:spcBef>
                <a:spcPct val="0"/>
              </a:spcBef>
              <a:spcAft>
                <a:spcPct val="35000"/>
              </a:spcAft>
              <a:defRPr/>
            </a:pPr>
            <a:r>
              <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rPr>
              <a:t>Small</a:t>
            </a:r>
            <a:r>
              <a:rPr lang="en-US" sz="2400" b="1" dirty="0">
                <a:solidFill>
                  <a:srgbClr val="FFFFFF"/>
                </a:solidFill>
                <a:latin typeface="Franklin Gothic Book" panose="020B0503020102020204"/>
              </a:rPr>
              <a:t> Group Plans</a:t>
            </a: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47" name="Oval 46">
            <a:extLst>
              <a:ext uri="{FF2B5EF4-FFF2-40B4-BE49-F238E27FC236}">
                <a16:creationId xmlns:a16="http://schemas.microsoft.com/office/drawing/2014/main" id="{F19B1DFC-5424-9406-A8B1-D977625F0F9B}"/>
              </a:ext>
              <a:ext uri="{C183D7F6-B498-43B3-948B-1728B52AA6E4}">
                <adec:decorative xmlns:adec="http://schemas.microsoft.com/office/drawing/2017/decorative" val="1"/>
              </a:ext>
            </a:extLst>
          </p:cNvPr>
          <p:cNvSpPr/>
          <p:nvPr/>
        </p:nvSpPr>
        <p:spPr>
          <a:xfrm>
            <a:off x="9890041" y="1529342"/>
            <a:ext cx="1249812" cy="1323439"/>
          </a:xfrm>
          <a:prstGeom prst="ellipse">
            <a:avLst/>
          </a:prstGeom>
          <a:blipFill>
            <a:blip r:embed="rId6">
              <a:extLs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Franklin Gothic Book" panose="020B0503020102020204"/>
              <a:ea typeface="+mn-ea"/>
              <a:cs typeface="+mn-cs"/>
            </a:endParaRPr>
          </a:p>
        </p:txBody>
      </p:sp>
      <p:sp>
        <p:nvSpPr>
          <p:cNvPr id="55" name="Content Placeholder 3">
            <a:extLst>
              <a:ext uri="{FF2B5EF4-FFF2-40B4-BE49-F238E27FC236}">
                <a16:creationId xmlns:a16="http://schemas.microsoft.com/office/drawing/2014/main" id="{7A3BC8FE-3C9C-BE4A-91CE-A457653FEDBD}"/>
              </a:ext>
            </a:extLst>
          </p:cNvPr>
          <p:cNvSpPr txBox="1">
            <a:spLocks/>
          </p:cNvSpPr>
          <p:nvPr/>
        </p:nvSpPr>
        <p:spPr>
          <a:xfrm>
            <a:off x="9347000" y="3895549"/>
            <a:ext cx="2222458" cy="1996880"/>
          </a:xfrm>
          <a:prstGeom prst="rect">
            <a:avLst/>
          </a:prstGeom>
          <a:noFill/>
          <a:ln>
            <a:noFill/>
          </a:ln>
        </p:spPr>
        <p:txBody>
          <a:bodyPr vert="horz" lIns="0" tIns="0" rIns="0" bIns="0" rtlCol="0" anchor="t">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lgn="ctr">
              <a:defRPr/>
            </a:pPr>
            <a:r>
              <a:rPr lang="en-US" sz="1800" dirty="0">
                <a:solidFill>
                  <a:srgbClr val="FFFFFF"/>
                </a:solidFill>
                <a:latin typeface="Franklin Gothic Book" panose="020B0503020102020204"/>
              </a:rPr>
              <a:t>Health Connector for Business plans are available</a:t>
            </a: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 to MA employers with less than 50 employees.</a:t>
            </a:r>
            <a:endParaRPr lang="en-US" sz="1800" b="0" i="0" u="none" strike="noStrike" kern="1200" cap="none" spc="0" normalizeH="0" baseline="0" noProof="0" dirty="0">
              <a:ln>
                <a:noFill/>
              </a:ln>
              <a:solidFill>
                <a:srgbClr val="FFFFFF"/>
              </a:solidFill>
              <a:effectLst/>
              <a:uLnTx/>
              <a:uFillTx/>
              <a:latin typeface="Franklin Gothic Book" panose="020B0503020102020204"/>
            </a:endParaRPr>
          </a:p>
        </p:txBody>
      </p:sp>
      <p:sp>
        <p:nvSpPr>
          <p:cNvPr id="2" name="Slide Number Placeholder 1">
            <a:extLst>
              <a:ext uri="{FF2B5EF4-FFF2-40B4-BE49-F238E27FC236}">
                <a16:creationId xmlns:a16="http://schemas.microsoft.com/office/drawing/2014/main" id="{88DB633F-A5CE-2BA3-C029-61209C51BCAF}"/>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3292A-440C-FC4D-A38E-E9E6D4317AF8}" type="slidenum">
              <a:rPr kumimoji="0" lang="en-US" sz="1200" b="0" i="0" u="none" strike="noStrike" kern="1200" cap="none" spc="0" normalizeH="0" baseline="0" noProof="0" smtClean="0">
                <a:ln>
                  <a:noFill/>
                </a:ln>
                <a:solidFill>
                  <a:srgbClr val="063E66"/>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63E66"/>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34768256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GAE9mgsy"/>
  <p:tag name="ARTICULATE_SLIDE_COUNT" val="3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63E66"/>
      </a:dk2>
      <a:lt2>
        <a:srgbClr val="E8E8E8"/>
      </a:lt2>
      <a:accent1>
        <a:srgbClr val="006493"/>
      </a:accent1>
      <a:accent2>
        <a:srgbClr val="4B7C0E"/>
      </a:accent2>
      <a:accent3>
        <a:srgbClr val="063E66"/>
      </a:accent3>
      <a:accent4>
        <a:srgbClr val="A70059"/>
      </a:accent4>
      <a:accent5>
        <a:srgbClr val="C56724"/>
      </a:accent5>
      <a:accent6>
        <a:srgbClr val="FEBE0F"/>
      </a:accent6>
      <a:hlink>
        <a:srgbClr val="006493"/>
      </a:hlink>
      <a:folHlink>
        <a:srgbClr val="A70059"/>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 Learning Series_ Template" id="{631D130C-AB23-4E22-837E-2C0F8A6A029C}" vid="{008659EF-067B-40DF-83B9-797A6B1F3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1</TotalTime>
  <Words>3941</Words>
  <Application>Microsoft Office PowerPoint</Application>
  <PresentationFormat>Widescreen</PresentationFormat>
  <Paragraphs>418</Paragraphs>
  <Slides>39</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Aptos</vt:lpstr>
      <vt:lpstr>Arial</vt:lpstr>
      <vt:lpstr>Calibri</vt:lpstr>
      <vt:lpstr>Courier New</vt:lpstr>
      <vt:lpstr>Franklin Gothic Book</vt:lpstr>
      <vt:lpstr>Franklin Gothic Demi</vt:lpstr>
      <vt:lpstr>Franklin Gothic Medium</vt:lpstr>
      <vt:lpstr>FranklinGothicURWBoo</vt:lpstr>
      <vt:lpstr>Gill Sans</vt:lpstr>
      <vt:lpstr>Rockwell</vt:lpstr>
      <vt:lpstr>Wingdings</vt:lpstr>
      <vt:lpstr>Office Theme</vt:lpstr>
      <vt:lpstr>MA Health Care Learning Series </vt:lpstr>
      <vt:lpstr>Disclaimer: </vt:lpstr>
      <vt:lpstr>MA Health Care Learning Series</vt:lpstr>
      <vt:lpstr>Agenda</vt:lpstr>
      <vt:lpstr>Health Connector Background</vt:lpstr>
      <vt:lpstr>What is the Health Connector?</vt:lpstr>
      <vt:lpstr>Health Connector Offerings</vt:lpstr>
      <vt:lpstr>Plan Offerings for Individuals and Families</vt:lpstr>
      <vt:lpstr>Plan Offerings for Small Employers</vt:lpstr>
      <vt:lpstr>Federal Policy Changes</vt:lpstr>
      <vt:lpstr>Health Savings Account (HSA)</vt:lpstr>
      <vt:lpstr>January 1, 2026, ConnectorCare Changes  </vt:lpstr>
      <vt:lpstr>ConnectorCare Considerations</vt:lpstr>
      <vt:lpstr>Ending ConnectorCare Plan Type 1 and How to Help Members Access Services </vt:lpstr>
      <vt:lpstr>Helping Massachusetts Residents Get   Essential Care </vt:lpstr>
      <vt:lpstr>Health Connector Members in Delinquency</vt:lpstr>
      <vt:lpstr>Disenrolling from Health Connector Coverage</vt:lpstr>
      <vt:lpstr>Closed Enrollment and Special Enrollment Periods (SEPs)</vt:lpstr>
      <vt:lpstr>Open and Closed Enrollment</vt:lpstr>
      <vt:lpstr>The Health Connector's Open Enrollment ended Friday, January 23, 2026 </vt:lpstr>
      <vt:lpstr>Special Enrollment Periods (SEP)</vt:lpstr>
      <vt:lpstr>Qualifying Events</vt:lpstr>
      <vt:lpstr>ConnectorCare SEPs</vt:lpstr>
      <vt:lpstr>ConnectorCare Qualifying Event and SEP Example</vt:lpstr>
      <vt:lpstr>End of Year Tax Filing</vt:lpstr>
      <vt:lpstr>Health Coverage and Taxes</vt:lpstr>
      <vt:lpstr>Federal Tax Filing Requirements</vt:lpstr>
      <vt:lpstr>State Tax Filing: Important Facts </vt:lpstr>
      <vt:lpstr>Health Connector Member Forms</vt:lpstr>
      <vt:lpstr>MassHealth Member Forms</vt:lpstr>
      <vt:lpstr>Important Timelines &amp; Dates for Tax Year 2025</vt:lpstr>
      <vt:lpstr>Free Tax Assistance</vt:lpstr>
      <vt:lpstr>Helpful Tax Resources</vt:lpstr>
      <vt:lpstr>Thank You!</vt:lpstr>
      <vt:lpstr>Appendix</vt:lpstr>
      <vt:lpstr>Available Online Tools for OE 2026</vt:lpstr>
      <vt:lpstr>ConnectorCare Program Design for 2026</vt:lpstr>
      <vt:lpstr>ConnectorCare Enrollee Contributions</vt:lpstr>
      <vt:lpstr>Understanding the ConnectorCare Program FPL Limits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 Health Care Learning Series MTF Winter 2026</dc:title>
  <dc:subject/>
  <dc:creator>Health Connector and MassHealth</dc:creator>
  <cp:keywords/>
  <dc:description/>
  <cp:lastModifiedBy>Raymond, Deborah</cp:lastModifiedBy>
  <cp:revision>2</cp:revision>
  <dcterms:created xsi:type="dcterms:W3CDTF">2026-03-13T16:11:08Z</dcterms:created>
  <dcterms:modified xsi:type="dcterms:W3CDTF">2026-03-16T14:59:38Z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2640DCB5-BFBD-456D-9E2C-1864DCA1A74B</vt:lpwstr>
  </property>
  <property fmtid="{D5CDD505-2E9C-101B-9397-08002B2CF9AE}" pid="3" name="ArticulatePath">
    <vt:lpwstr>MA Health Care Learning Series MTF Winter2026 Presentation</vt:lpwstr>
  </property>
</Properties>
</file>