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notesSlides/notesSlide19.xml" ContentType="application/vnd.openxmlformats-officedocument.presentationml.notesSlide+xml"/>
  <Override PartName="/ppt/tags/tag77.xml" ContentType="application/vnd.openxmlformats-officedocument.presentationml.tags+xml"/>
  <Override PartName="/ppt/notesSlides/notesSlide20.xml" ContentType="application/vnd.openxmlformats-officedocument.presentationml.notesSlide+xml"/>
  <Override PartName="/ppt/tags/tag78.xml" ContentType="application/vnd.openxmlformats-officedocument.presentationml.tags+xml"/>
  <Override PartName="/ppt/notesSlides/notesSlide21.xml" ContentType="application/vnd.openxmlformats-officedocument.presentationml.notesSlide+xml"/>
  <Override PartName="/ppt/tags/tag79.xml" ContentType="application/vnd.openxmlformats-officedocument.presentationml.tags+xml"/>
  <Override PartName="/ppt/notesSlides/notesSlide2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3.xml" ContentType="application/vnd.openxmlformats-officedocument.presentationml.notesSlide+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notesSlides/notesSlide25.xml" ContentType="application/vnd.openxmlformats-officedocument.presentationml.notesSlide+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notesSlides/notesSlide28.xml" ContentType="application/vnd.openxmlformats-officedocument.presentationml.notesSlide+xml"/>
  <Override PartName="/ppt/tags/tag91.xml" ContentType="application/vnd.openxmlformats-officedocument.presentationml.tags+xml"/>
  <Override PartName="/ppt/notesSlides/notesSlide29.xml" ContentType="application/vnd.openxmlformats-officedocument.presentationml.notesSlide+xml"/>
  <Override PartName="/ppt/tags/tag92.xml" ContentType="application/vnd.openxmlformats-officedocument.presentationml.tags+xml"/>
  <Override PartName="/ppt/notesSlides/notesSlide3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4"/>
    <p:sldMasterId id="2147483779" r:id="rId5"/>
    <p:sldMasterId id="2147483795" r:id="rId6"/>
  </p:sldMasterIdLst>
  <p:notesMasterIdLst>
    <p:notesMasterId r:id="rId100"/>
  </p:notesMasterIdLst>
  <p:handoutMasterIdLst>
    <p:handoutMasterId r:id="rId101"/>
  </p:handoutMasterIdLst>
  <p:sldIdLst>
    <p:sldId id="2147482161" r:id="rId7"/>
    <p:sldId id="946" r:id="rId8"/>
    <p:sldId id="2147482173" r:id="rId9"/>
    <p:sldId id="2147482189" r:id="rId10"/>
    <p:sldId id="2147482574" r:id="rId11"/>
    <p:sldId id="2147482575" r:id="rId12"/>
    <p:sldId id="2147482576" r:id="rId13"/>
    <p:sldId id="2147482577" r:id="rId14"/>
    <p:sldId id="2147482582" r:id="rId15"/>
    <p:sldId id="2147482578" r:id="rId16"/>
    <p:sldId id="2147482579" r:id="rId17"/>
    <p:sldId id="2147482580" r:id="rId18"/>
    <p:sldId id="2147482187" r:id="rId19"/>
    <p:sldId id="2147482581" r:id="rId20"/>
    <p:sldId id="947" r:id="rId21"/>
    <p:sldId id="941" r:id="rId22"/>
    <p:sldId id="942" r:id="rId23"/>
    <p:sldId id="2147472587" r:id="rId24"/>
    <p:sldId id="4520" r:id="rId25"/>
    <p:sldId id="2147482587" r:id="rId26"/>
    <p:sldId id="2147469089" r:id="rId27"/>
    <p:sldId id="2147469090" r:id="rId28"/>
    <p:sldId id="4524" r:id="rId29"/>
    <p:sldId id="2147482186" r:id="rId30"/>
    <p:sldId id="2147482193" r:id="rId31"/>
    <p:sldId id="2147482191" r:id="rId32"/>
    <p:sldId id="491" r:id="rId33"/>
    <p:sldId id="2147482192" r:id="rId34"/>
    <p:sldId id="2147472571" r:id="rId35"/>
    <p:sldId id="966" r:id="rId36"/>
    <p:sldId id="2147482171" r:id="rId37"/>
    <p:sldId id="950" r:id="rId38"/>
    <p:sldId id="2147482190" r:id="rId39"/>
    <p:sldId id="2147482172" r:id="rId40"/>
    <p:sldId id="956" r:id="rId41"/>
    <p:sldId id="951" r:id="rId42"/>
    <p:sldId id="2326" r:id="rId43"/>
    <p:sldId id="2147482664" r:id="rId44"/>
    <p:sldId id="2147482174" r:id="rId45"/>
    <p:sldId id="957" r:id="rId46"/>
    <p:sldId id="952" r:id="rId47"/>
    <p:sldId id="2147472611" r:id="rId48"/>
    <p:sldId id="2147472568" r:id="rId49"/>
    <p:sldId id="2147472569" r:id="rId50"/>
    <p:sldId id="2147472572" r:id="rId51"/>
    <p:sldId id="2147472573" r:id="rId52"/>
    <p:sldId id="2147472585" r:id="rId53"/>
    <p:sldId id="2147482194" r:id="rId54"/>
    <p:sldId id="2147482196" r:id="rId55"/>
    <p:sldId id="2147472575" r:id="rId56"/>
    <p:sldId id="2147472574" r:id="rId57"/>
    <p:sldId id="2147472576" r:id="rId58"/>
    <p:sldId id="3905" r:id="rId59"/>
    <p:sldId id="2147482176" r:id="rId60"/>
    <p:sldId id="2147482177" r:id="rId61"/>
    <p:sldId id="2147482179" r:id="rId62"/>
    <p:sldId id="2147482178" r:id="rId63"/>
    <p:sldId id="2147482184" r:id="rId64"/>
    <p:sldId id="2147482183" r:id="rId65"/>
    <p:sldId id="2147482185" r:id="rId66"/>
    <p:sldId id="2147482583" r:id="rId67"/>
    <p:sldId id="2147482584" r:id="rId68"/>
    <p:sldId id="2147482182" r:id="rId69"/>
    <p:sldId id="2147482180" r:id="rId70"/>
    <p:sldId id="2147482181" r:id="rId71"/>
    <p:sldId id="2147472586" r:id="rId72"/>
    <p:sldId id="2147468900" r:id="rId73"/>
    <p:sldId id="2147468897" r:id="rId74"/>
    <p:sldId id="2147482197" r:id="rId75"/>
    <p:sldId id="2147482198" r:id="rId76"/>
    <p:sldId id="2147482199" r:id="rId77"/>
    <p:sldId id="2147482200" r:id="rId78"/>
    <p:sldId id="2147482201" r:id="rId79"/>
    <p:sldId id="2214" r:id="rId80"/>
    <p:sldId id="2147482586" r:id="rId81"/>
    <p:sldId id="2147482570" r:id="rId82"/>
    <p:sldId id="2147482573" r:id="rId83"/>
    <p:sldId id="2147482588" r:id="rId84"/>
    <p:sldId id="2147482571" r:id="rId85"/>
    <p:sldId id="2147482589" r:id="rId86"/>
    <p:sldId id="2147482657" r:id="rId87"/>
    <p:sldId id="2147482658" r:id="rId88"/>
    <p:sldId id="2147482659" r:id="rId89"/>
    <p:sldId id="2147482660" r:id="rId90"/>
    <p:sldId id="2147482661" r:id="rId91"/>
    <p:sldId id="2147482663" r:id="rId92"/>
    <p:sldId id="290" r:id="rId93"/>
    <p:sldId id="258" r:id="rId94"/>
    <p:sldId id="291" r:id="rId95"/>
    <p:sldId id="293" r:id="rId96"/>
    <p:sldId id="292" r:id="rId97"/>
    <p:sldId id="294" r:id="rId98"/>
    <p:sldId id="295" r:id="rId99"/>
  </p:sldIdLst>
  <p:sldSz cx="9144000" cy="6858000" type="screen4x3"/>
  <p:notesSz cx="7010400" cy="9296400"/>
  <p:custDataLst>
    <p:tags r:id="rId102"/>
  </p:custDataLst>
  <p:defaultTextStyle>
    <a:defPPr>
      <a:defRPr lang="en-US"/>
    </a:defPPr>
    <a:lvl1pPr algn="l" rtl="0" fontAlgn="base">
      <a:spcBef>
        <a:spcPct val="0"/>
      </a:spcBef>
      <a:spcAft>
        <a:spcPct val="0"/>
      </a:spcAft>
      <a:defRPr sz="2400" b="1" kern="1200">
        <a:solidFill>
          <a:schemeClr val="accent2"/>
        </a:solidFill>
        <a:latin typeface="Arial" charset="0"/>
        <a:ea typeface="MS PGothic" pitchFamily="34" charset="-128"/>
        <a:cs typeface="Arial" charset="0"/>
      </a:defRPr>
    </a:lvl1pPr>
    <a:lvl2pPr marL="457200" algn="l" rtl="0" fontAlgn="base">
      <a:spcBef>
        <a:spcPct val="0"/>
      </a:spcBef>
      <a:spcAft>
        <a:spcPct val="0"/>
      </a:spcAft>
      <a:defRPr sz="2400" b="1" kern="1200">
        <a:solidFill>
          <a:schemeClr val="accent2"/>
        </a:solidFill>
        <a:latin typeface="Arial" charset="0"/>
        <a:ea typeface="MS PGothic" pitchFamily="34" charset="-128"/>
        <a:cs typeface="Arial" charset="0"/>
      </a:defRPr>
    </a:lvl2pPr>
    <a:lvl3pPr marL="914400" algn="l" rtl="0" fontAlgn="base">
      <a:spcBef>
        <a:spcPct val="0"/>
      </a:spcBef>
      <a:spcAft>
        <a:spcPct val="0"/>
      </a:spcAft>
      <a:defRPr sz="2400" b="1" kern="1200">
        <a:solidFill>
          <a:schemeClr val="accent2"/>
        </a:solidFill>
        <a:latin typeface="Arial" charset="0"/>
        <a:ea typeface="MS PGothic" pitchFamily="34" charset="-128"/>
        <a:cs typeface="Arial" charset="0"/>
      </a:defRPr>
    </a:lvl3pPr>
    <a:lvl4pPr marL="1371600" algn="l" rtl="0" fontAlgn="base">
      <a:spcBef>
        <a:spcPct val="0"/>
      </a:spcBef>
      <a:spcAft>
        <a:spcPct val="0"/>
      </a:spcAft>
      <a:defRPr sz="2400" b="1" kern="1200">
        <a:solidFill>
          <a:schemeClr val="accent2"/>
        </a:solidFill>
        <a:latin typeface="Arial" charset="0"/>
        <a:ea typeface="MS PGothic" pitchFamily="34" charset="-128"/>
        <a:cs typeface="Arial" charset="0"/>
      </a:defRPr>
    </a:lvl4pPr>
    <a:lvl5pPr marL="1828800" algn="l" rtl="0" fontAlgn="base">
      <a:spcBef>
        <a:spcPct val="0"/>
      </a:spcBef>
      <a:spcAft>
        <a:spcPct val="0"/>
      </a:spcAft>
      <a:defRPr sz="2400" b="1" kern="1200">
        <a:solidFill>
          <a:schemeClr val="accent2"/>
        </a:solidFill>
        <a:latin typeface="Arial" charset="0"/>
        <a:ea typeface="MS PGothic" pitchFamily="34" charset="-128"/>
        <a:cs typeface="Arial" charset="0"/>
      </a:defRPr>
    </a:lvl5pPr>
    <a:lvl6pPr marL="2286000" algn="l" defTabSz="914400" rtl="0" eaLnBrk="1" latinLnBrk="0" hangingPunct="1">
      <a:defRPr sz="2400" b="1" kern="1200">
        <a:solidFill>
          <a:schemeClr val="accent2"/>
        </a:solidFill>
        <a:latin typeface="Arial" charset="0"/>
        <a:ea typeface="MS PGothic" pitchFamily="34" charset="-128"/>
        <a:cs typeface="Arial" charset="0"/>
      </a:defRPr>
    </a:lvl6pPr>
    <a:lvl7pPr marL="2743200" algn="l" defTabSz="914400" rtl="0" eaLnBrk="1" latinLnBrk="0" hangingPunct="1">
      <a:defRPr sz="2400" b="1" kern="1200">
        <a:solidFill>
          <a:schemeClr val="accent2"/>
        </a:solidFill>
        <a:latin typeface="Arial" charset="0"/>
        <a:ea typeface="MS PGothic" pitchFamily="34" charset="-128"/>
        <a:cs typeface="Arial" charset="0"/>
      </a:defRPr>
    </a:lvl7pPr>
    <a:lvl8pPr marL="3200400" algn="l" defTabSz="914400" rtl="0" eaLnBrk="1" latinLnBrk="0" hangingPunct="1">
      <a:defRPr sz="2400" b="1" kern="1200">
        <a:solidFill>
          <a:schemeClr val="accent2"/>
        </a:solidFill>
        <a:latin typeface="Arial" charset="0"/>
        <a:ea typeface="MS PGothic" pitchFamily="34" charset="-128"/>
        <a:cs typeface="Arial" charset="0"/>
      </a:defRPr>
    </a:lvl8pPr>
    <a:lvl9pPr marL="3657600" algn="l" defTabSz="914400" rtl="0" eaLnBrk="1" latinLnBrk="0" hangingPunct="1">
      <a:defRPr sz="2400" b="1" kern="1200">
        <a:solidFill>
          <a:schemeClr val="accent2"/>
        </a:solidFill>
        <a:latin typeface="Arial" charset="0"/>
        <a:ea typeface="MS PGothic" pitchFamily="34" charset="-128"/>
        <a:cs typeface="Arial" charset="0"/>
      </a:defRPr>
    </a:lvl9pPr>
  </p:defaultTextStyle>
  <p:extLst>
    <p:ext uri="{521415D9-36F7-43E2-AB2F-B90AF26B5E84}">
      <p14:sectionLst xmlns:p14="http://schemas.microsoft.com/office/powerpoint/2010/main">
        <p14:section name="HS Updates" id="{232C0C40-21C9-4662-AB41-4845BE5EC461}">
          <p14:sldIdLst>
            <p14:sldId id="2147482161"/>
            <p14:sldId id="946"/>
            <p14:sldId id="2147482173"/>
            <p14:sldId id="2147482189"/>
            <p14:sldId id="2147482574"/>
            <p14:sldId id="2147482575"/>
            <p14:sldId id="2147482576"/>
            <p14:sldId id="2147482577"/>
            <p14:sldId id="2147482582"/>
            <p14:sldId id="2147482578"/>
            <p14:sldId id="2147482579"/>
            <p14:sldId id="2147482580"/>
            <p14:sldId id="2147482187"/>
            <p14:sldId id="2147482581"/>
            <p14:sldId id="947"/>
          </p14:sldIdLst>
        </p14:section>
        <p14:section name="MassHealth Updates" id="{67D93F21-6D7B-4BDB-AB0C-D94C06FD0151}">
          <p14:sldIdLst>
            <p14:sldId id="941"/>
          </p14:sldIdLst>
        </p14:section>
        <p14:section name="Update: MassHealth Applications (ACA-3 and SACA-2)" id="{41B33B41-06CD-4D57-A582-BA356C6A946B}">
          <p14:sldIdLst>
            <p14:sldId id="942"/>
          </p14:sldIdLst>
        </p14:section>
        <p14:section name="CE for Over 65" id="{51AB5764-F6A0-4CDD-BA68-5A0F6348D30F}">
          <p14:sldIdLst>
            <p14:sldId id="2147472587"/>
            <p14:sldId id="4520"/>
            <p14:sldId id="2147482587"/>
            <p14:sldId id="2147469089"/>
            <p14:sldId id="2147469090"/>
            <p14:sldId id="4524"/>
          </p14:sldIdLst>
        </p14:section>
        <p14:section name="Premium" id="{A481145D-690F-4FF3-9DB2-3BAD2FB33192}">
          <p14:sldIdLst>
            <p14:sldId id="2147482186"/>
            <p14:sldId id="2147482193"/>
          </p14:sldIdLst>
        </p14:section>
        <p14:section name="MH Universal Elig." id="{D70BF3D1-2504-45D6-84BD-B627667CE0C5}">
          <p14:sldIdLst>
            <p14:sldId id="2147482191"/>
            <p14:sldId id="491"/>
            <p14:sldId id="2147482192"/>
          </p14:sldIdLst>
        </p14:section>
        <p14:section name="ACO/PCC Plans" id="{31F05353-4997-428F-A4B7-A9AC826109B5}">
          <p14:sldIdLst>
            <p14:sldId id="2147472571"/>
            <p14:sldId id="966"/>
            <p14:sldId id="2147482171"/>
            <p14:sldId id="950"/>
            <p14:sldId id="2147482190"/>
            <p14:sldId id="2147482172"/>
            <p14:sldId id="956"/>
            <p14:sldId id="951"/>
            <p14:sldId id="2326"/>
            <p14:sldId id="2147482664"/>
            <p14:sldId id="2147482174"/>
            <p14:sldId id="957"/>
            <p14:sldId id="952"/>
          </p14:sldIdLst>
        </p14:section>
        <p14:section name="Integrated Care Program/Plans" id="{C182969F-B743-44D5-A627-4D343DCC6253}">
          <p14:sldIdLst>
            <p14:sldId id="2147472611"/>
            <p14:sldId id="2147472568"/>
            <p14:sldId id="2147472569"/>
            <p14:sldId id="2147472572"/>
            <p14:sldId id="2147472573"/>
            <p14:sldId id="2147472585"/>
            <p14:sldId id="2147482194"/>
            <p14:sldId id="2147482196"/>
            <p14:sldId id="2147472575"/>
            <p14:sldId id="2147472574"/>
            <p14:sldId id="2147472576"/>
            <p14:sldId id="3905"/>
            <p14:sldId id="2147482176"/>
            <p14:sldId id="2147482177"/>
            <p14:sldId id="2147482179"/>
            <p14:sldId id="2147482178"/>
            <p14:sldId id="2147482184"/>
            <p14:sldId id="2147482183"/>
            <p14:sldId id="2147482185"/>
            <p14:sldId id="2147482583"/>
            <p14:sldId id="2147482584"/>
            <p14:sldId id="2147482182"/>
            <p14:sldId id="2147482180"/>
            <p14:sldId id="2147482181"/>
            <p14:sldId id="2147472586"/>
            <p14:sldId id="2147468900"/>
            <p14:sldId id="2147468897"/>
            <p14:sldId id="2147482197"/>
            <p14:sldId id="2147482198"/>
            <p14:sldId id="2147482199"/>
            <p14:sldId id="2147482200"/>
            <p14:sldId id="2147482201"/>
          </p14:sldIdLst>
        </p14:section>
        <p14:section name="Appendix" id="{EC3524F8-755F-48CD-87DB-3CE8866DD22D}">
          <p14:sldIdLst>
            <p14:sldId id="2214"/>
            <p14:sldId id="2147482586"/>
            <p14:sldId id="2147482570"/>
            <p14:sldId id="2147482573"/>
            <p14:sldId id="2147482588"/>
            <p14:sldId id="2147482571"/>
            <p14:sldId id="2147482589"/>
            <p14:sldId id="2147482657"/>
            <p14:sldId id="2147482658"/>
            <p14:sldId id="2147482659"/>
            <p14:sldId id="2147482660"/>
            <p14:sldId id="2147482661"/>
            <p14:sldId id="2147482663"/>
          </p14:sldIdLst>
        </p14:section>
        <p14:section name="ITL" id="{1169E75A-FFE6-4A08-9039-CD43A70E6FDD}">
          <p14:sldIdLst>
            <p14:sldId id="290"/>
            <p14:sldId id="258"/>
            <p14:sldId id="291"/>
            <p14:sldId id="293"/>
            <p14:sldId id="292"/>
            <p14:sldId id="294"/>
            <p14:sldId id="295"/>
          </p14:sldIdLst>
        </p14:section>
      </p14:sectionLst>
    </p:ext>
    <p:ext uri="{EFAFB233-063F-42B5-8137-9DF3F51BA10A}">
      <p15:sldGuideLst xmlns:p15="http://schemas.microsoft.com/office/powerpoint/2012/main">
        <p15:guide id="1" orient="horz" pos="1152">
          <p15:clr>
            <a:srgbClr val="A4A3A4"/>
          </p15:clr>
        </p15:guide>
        <p15:guide id="2" pos="3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19707E-F3A5-0140-5BF3-0D1BA0C73E6A}" name="Heather Rossi" initials="HR" userId="Heather Rossi" providerId="None"/>
  <p188:author id="{AAF8EAF0-A912-C2F3-43AD-971581A5290D}" name="Chiev, Sokmeakara (EHS)" initials="SC" userId="S::Sokmeakara.Chiev1@mass.gov::9435e2b5-d995-4b59-b25d-2bb9b96a2a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iev, Sokmeakara (EHS)" initials="" lastIdx="1" clrIdx="0"/>
  <p:cmAuthor id="7" name="TCapone" initials="TRC" lastIdx="9" clrIdx="7"/>
  <p:cmAuthor id="1" name=" " initials="" lastIdx="1" clrIdx="1"/>
  <p:cmAuthor id="8" name="Kara Chiev" initials="KC" lastIdx="1" clrIdx="8">
    <p:extLst>
      <p:ext uri="{19B8F6BF-5375-455C-9EA6-DF929625EA0E}">
        <p15:presenceInfo xmlns:p15="http://schemas.microsoft.com/office/powerpoint/2012/main" userId="db4c24ebf9387643" providerId="Windows Live"/>
      </p:ext>
    </p:extLst>
  </p:cmAuthor>
  <p:cmAuthor id="2" name=" Sue" initials="" lastIdx="1" clrIdx="2"/>
  <p:cmAuthor id="3" name="Heather Rossi" initials="" lastIdx="1" clrIdx="3"/>
  <p:cmAuthor id="4" name=" " initials=" " lastIdx="4" clrIdx="4"/>
  <p:cmAuthor id="5" name="EHS" initials="EHS" lastIdx="10" clrIdx="5"/>
  <p:cmAuthor id="6" name="Jill True" initials="JAT"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FFF"/>
    <a:srgbClr val="000000"/>
    <a:srgbClr val="DEE0EC"/>
    <a:srgbClr val="374E68"/>
    <a:srgbClr val="002060"/>
    <a:srgbClr val="33339D"/>
    <a:srgbClr val="616161"/>
    <a:srgbClr val="EDF2F8"/>
    <a:srgbClr val="33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8" autoAdjust="0"/>
    <p:restoredTop sz="95593" autoAdjust="0"/>
  </p:normalViewPr>
  <p:slideViewPr>
    <p:cSldViewPr snapToGrid="0">
      <p:cViewPr varScale="1">
        <p:scale>
          <a:sx n="91" d="100"/>
          <a:sy n="91" d="100"/>
        </p:scale>
        <p:origin x="1195" y="67"/>
      </p:cViewPr>
      <p:guideLst>
        <p:guide orient="horz" pos="1152"/>
        <p:guide pos="336"/>
      </p:guideLst>
    </p:cSldViewPr>
  </p:slideViewPr>
  <p:notesTextViewPr>
    <p:cViewPr>
      <p:scale>
        <a:sx n="1" d="1"/>
        <a:sy n="1" d="1"/>
      </p:scale>
      <p:origin x="0" y="0"/>
    </p:cViewPr>
  </p:notesTextViewPr>
  <p:sorterViewPr>
    <p:cViewPr>
      <p:scale>
        <a:sx n="100" d="100"/>
        <a:sy n="100" d="100"/>
      </p:scale>
      <p:origin x="0" y="-6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ableStyles" Target="tableStyle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tags" Target="tags/tag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commentAuthors" Target="commentAuthors.xml"/><Relationship Id="rId108"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notesMaster" Target="notesMasters/notesMaster1.xml"/><Relationship Id="rId105"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362" tIns="45677" rIns="91362" bIns="45677" numCol="1" anchor="t" anchorCtr="0" compatLnSpc="1">
            <a:prstTxWarp prst="textNoShape">
              <a:avLst/>
            </a:prstTxWarp>
          </a:bodyPr>
          <a:lstStyle>
            <a:lvl1pPr defTabSz="914775" eaLnBrk="0" hangingPunct="0">
              <a:lnSpc>
                <a:spcPct val="85000"/>
              </a:lnSpc>
              <a:defRPr sz="1200">
                <a:ea typeface="MS PGothic" pitchFamily="34" charset="-128"/>
              </a:defRPr>
            </a:lvl1pPr>
          </a:lstStyle>
          <a:p>
            <a:pPr>
              <a:defRPr/>
            </a:pPr>
            <a:endParaRPr lang="en-US" altLang="en-US"/>
          </a:p>
        </p:txBody>
      </p:sp>
      <p:sp>
        <p:nvSpPr>
          <p:cNvPr id="84995" name="Rectangle 3"/>
          <p:cNvSpPr>
            <a:spLocks noGrp="1" noChangeArrowheads="1"/>
          </p:cNvSpPr>
          <p:nvPr>
            <p:ph type="dt" sz="quarter" idx="1"/>
          </p:nvPr>
        </p:nvSpPr>
        <p:spPr bwMode="auto">
          <a:xfrm>
            <a:off x="3970338" y="76200"/>
            <a:ext cx="3038475" cy="465138"/>
          </a:xfrm>
          <a:prstGeom prst="rect">
            <a:avLst/>
          </a:prstGeom>
          <a:noFill/>
          <a:ln w="9525">
            <a:noFill/>
            <a:miter lim="800000"/>
            <a:headEnd/>
            <a:tailEnd/>
          </a:ln>
        </p:spPr>
        <p:txBody>
          <a:bodyPr vert="horz" wrap="square" lIns="91362" tIns="45677" rIns="91362" bIns="45677" numCol="1" anchor="t" anchorCtr="0" compatLnSpc="1">
            <a:prstTxWarp prst="textNoShape">
              <a:avLst/>
            </a:prstTxWarp>
          </a:bodyPr>
          <a:lstStyle>
            <a:lvl1pPr algn="r" defTabSz="914775" eaLnBrk="0" hangingPunct="0">
              <a:lnSpc>
                <a:spcPct val="85000"/>
              </a:lnSpc>
              <a:defRPr sz="1200">
                <a:ea typeface="MS PGothic" pitchFamily="34" charset="-128"/>
              </a:defRPr>
            </a:lvl1pPr>
          </a:lstStyle>
          <a:p>
            <a:pPr>
              <a:defRPr/>
            </a:pPr>
            <a:r>
              <a:rPr lang="en-US" altLang="en-US" sz="900" b="0">
                <a:solidFill>
                  <a:schemeClr val="tx1"/>
                </a:solidFill>
              </a:rPr>
              <a:t>MassHealth Updates</a:t>
            </a:r>
          </a:p>
        </p:txBody>
      </p:sp>
      <p:sp>
        <p:nvSpPr>
          <p:cNvPr id="849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362" tIns="45677" rIns="91362" bIns="45677" numCol="1" anchor="b" anchorCtr="0" compatLnSpc="1">
            <a:prstTxWarp prst="textNoShape">
              <a:avLst/>
            </a:prstTxWarp>
          </a:bodyPr>
          <a:lstStyle>
            <a:lvl1pPr defTabSz="914775" eaLnBrk="0" hangingPunct="0">
              <a:lnSpc>
                <a:spcPct val="85000"/>
              </a:lnSpc>
              <a:defRPr sz="1200">
                <a:ea typeface="MS PGothic" pitchFamily="34" charset="-128"/>
              </a:defRPr>
            </a:lvl1pPr>
          </a:lstStyle>
          <a:p>
            <a:pPr>
              <a:defRPr/>
            </a:pPr>
            <a:endParaRPr lang="en-US" altLang="en-US"/>
          </a:p>
        </p:txBody>
      </p:sp>
    </p:spTree>
    <p:extLst>
      <p:ext uri="{BB962C8B-B14F-4D97-AF65-F5344CB8AC3E}">
        <p14:creationId xmlns:p14="http://schemas.microsoft.com/office/powerpoint/2010/main" val="123184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lvl1pPr defTabSz="932094">
              <a:defRPr sz="1200" b="0">
                <a:solidFill>
                  <a:schemeClr val="tx1"/>
                </a:solidFill>
                <a:ea typeface="MS PGothic" pitchFamily="34" charset="-128"/>
              </a:defRPr>
            </a:lvl1pPr>
          </a:lstStyle>
          <a:p>
            <a:pPr>
              <a:defRPr/>
            </a:pPr>
            <a:endParaRPr lang="en-US" altLang="en-US"/>
          </a:p>
        </p:txBody>
      </p:sp>
      <p:sp>
        <p:nvSpPr>
          <p:cNvPr id="59395" name="Rectangle 3"/>
          <p:cNvSpPr>
            <a:spLocks noGrp="1" noChangeArrowheads="1"/>
          </p:cNvSpPr>
          <p:nvPr>
            <p:ph type="dt" idx="1"/>
          </p:nvPr>
        </p:nvSpPr>
        <p:spPr bwMode="auto">
          <a:xfrm>
            <a:off x="3971925" y="0"/>
            <a:ext cx="3036888" cy="463550"/>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lvl1pPr algn="r" defTabSz="932094">
              <a:defRPr sz="1200" b="0">
                <a:solidFill>
                  <a:schemeClr val="tx1"/>
                </a:solidFill>
                <a:ea typeface="MS PGothic" pitchFamily="34" charset="-128"/>
              </a:defRPr>
            </a:lvl1pPr>
          </a:lstStyle>
          <a:p>
            <a:pPr>
              <a:defRPr/>
            </a:pPr>
            <a:endParaRPr lang="en-US" altLang="en-US"/>
          </a:p>
        </p:txBody>
      </p:sp>
      <p:sp>
        <p:nvSpPr>
          <p:cNvPr id="29700" name="Rectangle 4"/>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p:spPr>
        <p:txBody>
          <a:bodyPr vert="horz" wrap="square" lIns="93067" tIns="46536" rIns="93067" bIns="46536" numCol="1" anchor="b" anchorCtr="0" compatLnSpc="1">
            <a:prstTxWarp prst="textNoShape">
              <a:avLst/>
            </a:prstTxWarp>
          </a:bodyPr>
          <a:lstStyle>
            <a:lvl1pPr defTabSz="932094">
              <a:defRPr sz="1200" b="0">
                <a:solidFill>
                  <a:schemeClr val="tx1"/>
                </a:solidFill>
                <a:ea typeface="MS PGothic" pitchFamily="34" charset="-128"/>
              </a:defRPr>
            </a:lvl1pPr>
          </a:lstStyle>
          <a:p>
            <a:pPr>
              <a:defRPr/>
            </a:pPr>
            <a:endParaRPr lang="en-US" altLang="en-US"/>
          </a:p>
        </p:txBody>
      </p:sp>
      <p:sp>
        <p:nvSpPr>
          <p:cNvPr id="59399"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p:spPr>
        <p:txBody>
          <a:bodyPr vert="horz" wrap="square" lIns="93067" tIns="46536" rIns="93067" bIns="46536" numCol="1" anchor="b" anchorCtr="0" compatLnSpc="1">
            <a:prstTxWarp prst="textNoShape">
              <a:avLst/>
            </a:prstTxWarp>
          </a:bodyPr>
          <a:lstStyle>
            <a:lvl1pPr algn="r" defTabSz="932094">
              <a:defRPr sz="1200" b="0">
                <a:solidFill>
                  <a:schemeClr val="tx1"/>
                </a:solidFill>
                <a:ea typeface="MS PGothic" pitchFamily="34" charset="-128"/>
              </a:defRPr>
            </a:lvl1pPr>
          </a:lstStyle>
          <a:p>
            <a:pPr>
              <a:defRPr/>
            </a:pPr>
            <a:fld id="{87AE3DAA-91F2-485E-966D-965CA4860340}" type="slidenum">
              <a:rPr lang="en-US" altLang="en-US"/>
              <a:pPr>
                <a:defRPr/>
              </a:pPr>
              <a:t>‹#›</a:t>
            </a:fld>
            <a:endParaRPr lang="en-US" altLang="en-US"/>
          </a:p>
        </p:txBody>
      </p:sp>
    </p:spTree>
    <p:extLst>
      <p:ext uri="{BB962C8B-B14F-4D97-AF65-F5344CB8AC3E}">
        <p14:creationId xmlns:p14="http://schemas.microsoft.com/office/powerpoint/2010/main" val="3482885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17</a:t>
            </a:fld>
            <a:endParaRPr lang="en-US" altLang="en-US"/>
          </a:p>
        </p:txBody>
      </p:sp>
    </p:spTree>
    <p:extLst>
      <p:ext uri="{BB962C8B-B14F-4D97-AF65-F5344CB8AC3E}">
        <p14:creationId xmlns:p14="http://schemas.microsoft.com/office/powerpoint/2010/main" val="47300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43</a:t>
            </a:fld>
            <a:endParaRPr lang="en-US" altLang="en-US"/>
          </a:p>
        </p:txBody>
      </p:sp>
    </p:spTree>
    <p:extLst>
      <p:ext uri="{BB962C8B-B14F-4D97-AF65-F5344CB8AC3E}">
        <p14:creationId xmlns:p14="http://schemas.microsoft.com/office/powerpoint/2010/main" val="15006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44</a:t>
            </a:fld>
            <a:endParaRPr lang="en-US" altLang="en-US"/>
          </a:p>
        </p:txBody>
      </p:sp>
    </p:spTree>
    <p:extLst>
      <p:ext uri="{BB962C8B-B14F-4D97-AF65-F5344CB8AC3E}">
        <p14:creationId xmlns:p14="http://schemas.microsoft.com/office/powerpoint/2010/main" val="179281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46</a:t>
            </a:fld>
            <a:endParaRPr lang="en-US" altLang="en-US"/>
          </a:p>
        </p:txBody>
      </p:sp>
    </p:spTree>
    <p:extLst>
      <p:ext uri="{BB962C8B-B14F-4D97-AF65-F5344CB8AC3E}">
        <p14:creationId xmlns:p14="http://schemas.microsoft.com/office/powerpoint/2010/main" val="71483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48</a:t>
            </a:fld>
            <a:endParaRPr lang="en-US" altLang="en-US"/>
          </a:p>
        </p:txBody>
      </p:sp>
    </p:spTree>
    <p:extLst>
      <p:ext uri="{BB962C8B-B14F-4D97-AF65-F5344CB8AC3E}">
        <p14:creationId xmlns:p14="http://schemas.microsoft.com/office/powerpoint/2010/main" val="161791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1C73-1101-2025-8675-E2E904493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1F79A-CE87-45FE-C7A1-BE1E6D268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CF8B2-1B58-73FC-D818-9423DD171A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370635-D8A6-997C-6B63-187F5B05C5F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B70DF2-5DDB-4369-95EC-D887A2B38B3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2764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57</a:t>
            </a:fld>
            <a:endParaRPr lang="en-US" altLang="en-US"/>
          </a:p>
        </p:txBody>
      </p:sp>
    </p:spTree>
    <p:extLst>
      <p:ext uri="{BB962C8B-B14F-4D97-AF65-F5344CB8AC3E}">
        <p14:creationId xmlns:p14="http://schemas.microsoft.com/office/powerpoint/2010/main" val="270735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59</a:t>
            </a:fld>
            <a:endParaRPr lang="en-US" altLang="en-US"/>
          </a:p>
        </p:txBody>
      </p:sp>
    </p:spTree>
    <p:extLst>
      <p:ext uri="{BB962C8B-B14F-4D97-AF65-F5344CB8AC3E}">
        <p14:creationId xmlns:p14="http://schemas.microsoft.com/office/powerpoint/2010/main" val="57616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65</a:t>
            </a:fld>
            <a:endParaRPr lang="en-US" altLang="en-US"/>
          </a:p>
        </p:txBody>
      </p:sp>
    </p:spTree>
    <p:extLst>
      <p:ext uri="{BB962C8B-B14F-4D97-AF65-F5344CB8AC3E}">
        <p14:creationId xmlns:p14="http://schemas.microsoft.com/office/powerpoint/2010/main" val="2005729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64DC7E-EA65-DF4F-81AD-54ABB7DDE8A9}" type="slidenum">
              <a:rPr lang="en-US" smtClean="0"/>
              <a:t>70</a:t>
            </a:fld>
            <a:endParaRPr lang="en-US"/>
          </a:p>
        </p:txBody>
      </p:sp>
    </p:spTree>
    <p:extLst>
      <p:ext uri="{BB962C8B-B14F-4D97-AF65-F5344CB8AC3E}">
        <p14:creationId xmlns:p14="http://schemas.microsoft.com/office/powerpoint/2010/main" val="3126016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D057-49DC-53A9-1F80-C3CC7D660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4A9C7-E4E2-80E4-1E85-28149DD397D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1B55308-503F-52A0-6614-8261D55F66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6E512A-58C1-36D3-931B-A587E7C074C0}"/>
              </a:ext>
            </a:extLst>
          </p:cNvPr>
          <p:cNvSpPr>
            <a:spLocks noGrp="1"/>
          </p:cNvSpPr>
          <p:nvPr>
            <p:ph type="sldNum" sz="quarter" idx="5"/>
          </p:nvPr>
        </p:nvSpPr>
        <p:spPr/>
        <p:txBody>
          <a:bodyPr/>
          <a:lstStyle/>
          <a:p>
            <a:fld id="{9F887A0D-D760-4AB1-9EDC-BF6B128C4E93}" type="slidenum">
              <a:rPr lang="en-US" smtClean="0"/>
              <a:t>71</a:t>
            </a:fld>
            <a:endParaRPr lang="en-US"/>
          </a:p>
        </p:txBody>
      </p:sp>
    </p:spTree>
    <p:extLst>
      <p:ext uri="{BB962C8B-B14F-4D97-AF65-F5344CB8AC3E}">
        <p14:creationId xmlns:p14="http://schemas.microsoft.com/office/powerpoint/2010/main" val="39614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19</a:t>
            </a:fld>
            <a:endParaRPr lang="en-US" altLang="en-US"/>
          </a:p>
        </p:txBody>
      </p:sp>
    </p:spTree>
    <p:extLst>
      <p:ext uri="{BB962C8B-B14F-4D97-AF65-F5344CB8AC3E}">
        <p14:creationId xmlns:p14="http://schemas.microsoft.com/office/powerpoint/2010/main" val="383427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99BAA-6352-0EFE-47A4-549248BEF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2D3CF-E4C7-EF99-3900-572D6B7E099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D03C4F8-2D39-4AAD-7F51-5618BBF070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856330-6A7C-77E2-D38D-6641B6830A11}"/>
              </a:ext>
            </a:extLst>
          </p:cNvPr>
          <p:cNvSpPr>
            <a:spLocks noGrp="1"/>
          </p:cNvSpPr>
          <p:nvPr>
            <p:ph type="sldNum" sz="quarter" idx="5"/>
          </p:nvPr>
        </p:nvSpPr>
        <p:spPr/>
        <p:txBody>
          <a:bodyPr/>
          <a:lstStyle/>
          <a:p>
            <a:fld id="{9F887A0D-D760-4AB1-9EDC-BF6B128C4E93}" type="slidenum">
              <a:rPr lang="en-US" smtClean="0"/>
              <a:t>72</a:t>
            </a:fld>
            <a:endParaRPr lang="en-US"/>
          </a:p>
        </p:txBody>
      </p:sp>
    </p:spTree>
    <p:extLst>
      <p:ext uri="{BB962C8B-B14F-4D97-AF65-F5344CB8AC3E}">
        <p14:creationId xmlns:p14="http://schemas.microsoft.com/office/powerpoint/2010/main" val="173209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87A0D-D760-4AB1-9EDC-BF6B128C4E93}" type="slidenum">
              <a:rPr lang="en-US" smtClean="0"/>
              <a:t>73</a:t>
            </a:fld>
            <a:endParaRPr lang="en-US"/>
          </a:p>
        </p:txBody>
      </p:sp>
    </p:spTree>
    <p:extLst>
      <p:ext uri="{BB962C8B-B14F-4D97-AF65-F5344CB8AC3E}">
        <p14:creationId xmlns:p14="http://schemas.microsoft.com/office/powerpoint/2010/main" val="707017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74</a:t>
            </a:fld>
            <a:endParaRPr lang="en-US" altLang="en-US"/>
          </a:p>
        </p:txBody>
      </p:sp>
    </p:spTree>
    <p:extLst>
      <p:ext uri="{BB962C8B-B14F-4D97-AF65-F5344CB8AC3E}">
        <p14:creationId xmlns:p14="http://schemas.microsoft.com/office/powerpoint/2010/main" val="1361044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89803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40B5E-C82E-F746-1F40-35603DA30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9CD8A-5B7E-99C1-5E1E-8CE760921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AD01A-081F-A6EB-C2BC-65857F4D6A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749550-18D5-A325-B339-1E6C96CFD07A}"/>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977778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546530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CF41E-E146-F41C-581E-040899F9F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B2EE0-AF13-D2B4-1AE3-EBD39E769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A00849-79CB-9092-2685-B387D6D7E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06E2FF-1BD0-ABF8-7786-79E581A8BE26}"/>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075365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49225-ED0F-1C43-0963-703126596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CC57A-3FF2-CED3-1A7F-CBF54C21C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F9561-F941-7354-B3E5-6DEBD17E9A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8AA8EA-E609-7FE0-424E-F2F5084A22A0}"/>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92977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8EAAE-115D-AFC5-FEEF-62192BFD7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7AAAC-23ED-277F-6B95-9375D187E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72800-9F4C-CD8B-EFF5-E747E37158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394816-4728-B4CA-6840-A32CC31E66CF}"/>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32633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53F5A-7B57-D4BB-8124-1E2062719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D60BB-F725-E236-E0A6-110E9556E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36BF1-E3CA-B594-E0D2-ECDCF048A6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EBEE26-4BF2-0DB9-18F4-A9E8F21B040A}"/>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1729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34C9E-9817-63F7-A961-DBAFCC422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D3E72-1271-BED7-7D2E-BE7395DF6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1AEC1-29C6-8547-EE97-0C53B6E42E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B3A674-482A-46CC-5E31-27D0F782E99F}"/>
              </a:ext>
            </a:extLst>
          </p:cNvPr>
          <p:cNvSpPr>
            <a:spLocks noGrp="1"/>
          </p:cNvSpPr>
          <p:nvPr>
            <p:ph type="sldNum" sz="quarter" idx="5"/>
          </p:nvPr>
        </p:nvSpPr>
        <p:spPr/>
        <p:txBody>
          <a:bodyPr/>
          <a:lstStyle/>
          <a:p>
            <a:pPr>
              <a:defRPr/>
            </a:pPr>
            <a:fld id="{87AE3DAA-91F2-485E-966D-965CA4860340}" type="slidenum">
              <a:rPr lang="en-US" altLang="en-US" smtClean="0"/>
              <a:pPr>
                <a:defRPr/>
              </a:pPr>
              <a:t>20</a:t>
            </a:fld>
            <a:endParaRPr lang="en-US" altLang="en-US"/>
          </a:p>
        </p:txBody>
      </p:sp>
    </p:spTree>
    <p:extLst>
      <p:ext uri="{BB962C8B-B14F-4D97-AF65-F5344CB8AC3E}">
        <p14:creationId xmlns:p14="http://schemas.microsoft.com/office/powerpoint/2010/main" val="1773606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46893-F9EA-0D4D-984E-1F8CD6AC4135}" type="slidenum">
              <a:rPr lang="en-US" smtClean="0"/>
              <a:t>87</a:t>
            </a:fld>
            <a:endParaRPr lang="en-US"/>
          </a:p>
        </p:txBody>
      </p:sp>
    </p:spTree>
    <p:extLst>
      <p:ext uri="{BB962C8B-B14F-4D97-AF65-F5344CB8AC3E}">
        <p14:creationId xmlns:p14="http://schemas.microsoft.com/office/powerpoint/2010/main" val="4005219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6641D-B7DD-44D4-9E04-81C269830080}" type="slidenum">
              <a:rPr lang="en-US" smtClean="0"/>
              <a:t>89</a:t>
            </a:fld>
            <a:endParaRPr lang="en-US"/>
          </a:p>
        </p:txBody>
      </p:sp>
    </p:spTree>
    <p:extLst>
      <p:ext uri="{BB962C8B-B14F-4D97-AF65-F5344CB8AC3E}">
        <p14:creationId xmlns:p14="http://schemas.microsoft.com/office/powerpoint/2010/main" val="566465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6641D-B7DD-44D4-9E04-81C269830080}" type="slidenum">
              <a:rPr lang="en-US" smtClean="0"/>
              <a:t>93</a:t>
            </a:fld>
            <a:endParaRPr lang="en-US"/>
          </a:p>
        </p:txBody>
      </p:sp>
    </p:spTree>
    <p:extLst>
      <p:ext uri="{BB962C8B-B14F-4D97-AF65-F5344CB8AC3E}">
        <p14:creationId xmlns:p14="http://schemas.microsoft.com/office/powerpoint/2010/main" val="315395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23</a:t>
            </a:fld>
            <a:endParaRPr lang="en-US" altLang="en-US"/>
          </a:p>
        </p:txBody>
      </p:sp>
    </p:spTree>
    <p:extLst>
      <p:ext uri="{BB962C8B-B14F-4D97-AF65-F5344CB8AC3E}">
        <p14:creationId xmlns:p14="http://schemas.microsoft.com/office/powerpoint/2010/main" val="377554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25</a:t>
            </a:fld>
            <a:endParaRPr lang="en-US" altLang="en-US"/>
          </a:p>
        </p:txBody>
      </p:sp>
    </p:spTree>
    <p:extLst>
      <p:ext uri="{BB962C8B-B14F-4D97-AF65-F5344CB8AC3E}">
        <p14:creationId xmlns:p14="http://schemas.microsoft.com/office/powerpoint/2010/main" val="122324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EDBD5-6477-49D2-B588-61CC5EBEC021}" type="slidenum">
              <a:rPr lang="en-US" smtClean="0">
                <a:solidFill>
                  <a:prstClr val="black"/>
                </a:solidFill>
              </a:rPr>
              <a:pPr/>
              <a:t>27</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8760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35</a:t>
            </a:fld>
            <a:endParaRPr lang="en-US" altLang="en-US"/>
          </a:p>
        </p:txBody>
      </p:sp>
    </p:spTree>
    <p:extLst>
      <p:ext uri="{BB962C8B-B14F-4D97-AF65-F5344CB8AC3E}">
        <p14:creationId xmlns:p14="http://schemas.microsoft.com/office/powerpoint/2010/main" val="55056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120" y="4920155"/>
            <a:ext cx="5922667" cy="242516"/>
          </a:xfrm>
        </p:spPr>
        <p:txBody>
          <a:bodyPr/>
          <a:lstStyle/>
          <a:p>
            <a:pPr defTabSz="892329">
              <a:defRPr/>
            </a:pPr>
            <a:endParaRPr lang="en-US" b="1" dirty="0"/>
          </a:p>
        </p:txBody>
      </p:sp>
    </p:spTree>
    <p:extLst>
      <p:ext uri="{BB962C8B-B14F-4D97-AF65-F5344CB8AC3E}">
        <p14:creationId xmlns:p14="http://schemas.microsoft.com/office/powerpoint/2010/main" val="26963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40028-7CBB-C094-A67F-500FEECC3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AC378-8028-FEE5-A4F1-E25D1B3A5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28922-17E6-294F-3241-65A55EF0567B}"/>
              </a:ext>
            </a:extLst>
          </p:cNvPr>
          <p:cNvSpPr>
            <a:spLocks noGrp="1"/>
          </p:cNvSpPr>
          <p:nvPr>
            <p:ph type="body" idx="1"/>
          </p:nvPr>
        </p:nvSpPr>
        <p:spPr>
          <a:xfrm>
            <a:off x="477120" y="4920155"/>
            <a:ext cx="5922667" cy="242516"/>
          </a:xfrm>
        </p:spPr>
        <p:txBody>
          <a:bodyPr/>
          <a:lstStyle/>
          <a:p>
            <a:pPr defTabSz="892329">
              <a:defRPr/>
            </a:pPr>
            <a:endParaRPr lang="en-US" b="1" dirty="0"/>
          </a:p>
        </p:txBody>
      </p:sp>
    </p:spTree>
    <p:extLst>
      <p:ext uri="{BB962C8B-B14F-4D97-AF65-F5344CB8AC3E}">
        <p14:creationId xmlns:p14="http://schemas.microsoft.com/office/powerpoint/2010/main" val="3847564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5471AF27-CD2C-4A8B-8738-CA84D8B7827F}" type="datetime1">
              <a:rPr lang="en-US" smtClean="0"/>
              <a:t>4/3/2026</a:t>
            </a:fld>
            <a:endParaRPr lang="en-US"/>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a:p>
        </p:txBody>
      </p:sp>
    </p:spTree>
    <p:extLst>
      <p:ext uri="{BB962C8B-B14F-4D97-AF65-F5344CB8AC3E}">
        <p14:creationId xmlns:p14="http://schemas.microsoft.com/office/powerpoint/2010/main" val="243829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ngle Container - 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628650" y="604435"/>
            <a:ext cx="7886700" cy="705173"/>
          </a:xfrm>
        </p:spPr>
        <p:txBody>
          <a:bodyPr anchor="t" anchorCtr="0">
            <a:normAutofit/>
          </a:bodyPr>
          <a:lstStyle>
            <a:lvl1pPr>
              <a:defRPr lang="en-US" sz="3300" b="1" i="0" kern="1200" dirty="0">
                <a:solidFill>
                  <a:schemeClr val="tx2"/>
                </a:solidFill>
                <a:latin typeface="Franklin Gothic Demi" panose="020B0603020102020204" pitchFamily="34" charset="0"/>
                <a:ea typeface="+mj-ea"/>
                <a:cs typeface="+mj-cs"/>
              </a:defRPr>
            </a:lvl1pPr>
          </a:lstStyle>
          <a:p>
            <a:r>
              <a:rPr lang="en-US"/>
              <a:t>Click to edit Master title style</a:t>
            </a:r>
          </a:p>
        </p:txBody>
      </p:sp>
      <p:sp>
        <p:nvSpPr>
          <p:cNvPr id="6" name="Content Placeholder 2">
            <a:extLst>
              <a:ext uri="{FF2B5EF4-FFF2-40B4-BE49-F238E27FC236}">
                <a16:creationId xmlns:a16="http://schemas.microsoft.com/office/drawing/2014/main" id="{A7BDD5D3-CE19-0926-CAF9-272B6BD58427}"/>
              </a:ext>
            </a:extLst>
          </p:cNvPr>
          <p:cNvSpPr>
            <a:spLocks noGrp="1"/>
          </p:cNvSpPr>
          <p:nvPr>
            <p:ph idx="13" hasCustomPrompt="1"/>
          </p:nvPr>
        </p:nvSpPr>
        <p:spPr>
          <a:xfrm>
            <a:off x="628650" y="1523732"/>
            <a:ext cx="6682676" cy="4202893"/>
          </a:xfrm>
        </p:spPr>
        <p:txBody>
          <a:bodyPr tIns="0">
            <a:noAutofit/>
          </a:bodyPr>
          <a:lstStyle>
            <a:lvl1pPr marL="0" indent="0" algn="l" defTabSz="685800" rtl="0" eaLnBrk="1" latinLnBrk="0" hangingPunct="1">
              <a:lnSpc>
                <a:spcPct val="100000"/>
              </a:lnSpc>
              <a:spcBef>
                <a:spcPts val="750"/>
              </a:spcBef>
              <a:spcAft>
                <a:spcPts val="450"/>
              </a:spcAft>
              <a:buClr>
                <a:schemeClr val="accent1"/>
              </a:buClr>
              <a:buSzPct val="100000"/>
              <a:buFont typeface="Arial" panose="020B0604020202020204" pitchFamily="34" charset="0"/>
              <a:buNone/>
              <a:tabLst/>
              <a:defRPr lang="en-US" sz="2100" b="1" kern="1200" dirty="0">
                <a:solidFill>
                  <a:schemeClr val="accent1"/>
                </a:solidFill>
                <a:latin typeface="Franklin Gothic Book" panose="020B0503020102020204" pitchFamily="34" charset="0"/>
                <a:ea typeface="+mn-ea"/>
                <a:cs typeface="+mn-cs"/>
              </a:defRPr>
            </a:lvl1pPr>
            <a:lvl2pPr marL="514350" indent="-171450">
              <a:lnSpc>
                <a:spcPct val="100000"/>
              </a:lnSpc>
              <a:spcAft>
                <a:spcPts val="450"/>
              </a:spcAft>
              <a:buClr>
                <a:schemeClr val="accent1"/>
              </a:buClr>
              <a:buFont typeface="Wingdings" panose="05000000000000000000" pitchFamily="2" charset="2"/>
              <a:buChar char="§"/>
              <a:defRPr lang="en-US" sz="2100" b="0" i="0" kern="1200" dirty="0">
                <a:solidFill>
                  <a:schemeClr val="tx1"/>
                </a:solidFill>
                <a:latin typeface="Franklin Gothic Book" panose="020B0503020102020204" pitchFamily="34" charset="0"/>
                <a:ea typeface="+mn-ea"/>
                <a:cs typeface="+mn-cs"/>
              </a:defRPr>
            </a:lvl2pPr>
            <a:lvl3pPr marL="857250" indent="-171450">
              <a:lnSpc>
                <a:spcPct val="100000"/>
              </a:lnSpc>
              <a:spcAft>
                <a:spcPts val="450"/>
              </a:spcAft>
              <a:buClr>
                <a:schemeClr val="accent1"/>
              </a:buClr>
              <a:buFont typeface="Courier New" panose="02070309020205020404" pitchFamily="49" charset="0"/>
              <a:buChar char="o"/>
              <a:defRPr/>
            </a:lvl3pPr>
            <a:lvl4pPr marL="1200150" indent="-171450">
              <a:lnSpc>
                <a:spcPct val="100000"/>
              </a:lnSpc>
              <a:spcAft>
                <a:spcPts val="450"/>
              </a:spcAft>
              <a:buClr>
                <a:schemeClr val="accent1"/>
              </a:buClr>
              <a:buFont typeface="Courier New" panose="02070309020205020404" pitchFamily="49" charset="0"/>
              <a:buChar char="o"/>
              <a:defRPr/>
            </a:lvl4pPr>
            <a:lvl5pPr>
              <a:lnSpc>
                <a:spcPct val="100000"/>
              </a:lnSpc>
              <a:spcAft>
                <a:spcPts val="450"/>
              </a:spcAft>
              <a:buClr>
                <a:schemeClr val="accent1"/>
              </a:buClr>
              <a:defRPr/>
            </a:lvl5pPr>
          </a:lstStyle>
          <a:p>
            <a:pPr marL="0" marR="0" lvl="0" indent="0" algn="l" defTabSz="685800" rtl="0" eaLnBrk="1" fontAlgn="auto" latinLnBrk="0" hangingPunct="1">
              <a:lnSpc>
                <a:spcPct val="150000"/>
              </a:lnSpc>
              <a:spcBef>
                <a:spcPts val="750"/>
              </a:spcBef>
              <a:spcAft>
                <a:spcPts val="0"/>
              </a:spcAft>
              <a:buClr>
                <a:schemeClr val="accent2"/>
              </a:buClr>
              <a:buSzPct val="115000"/>
              <a:buFont typeface="Wingdings" pitchFamily="2" charset="2"/>
              <a:buNone/>
              <a:tabLst/>
              <a:defRPr/>
            </a:pPr>
            <a:r>
              <a:rPr lang="en-US"/>
              <a:t>Single container slide</a:t>
            </a:r>
          </a:p>
          <a:p>
            <a:pPr lvl="1"/>
            <a:r>
              <a:rPr lang="en-US"/>
              <a:t>Click to add level 1 bullet</a:t>
            </a:r>
          </a:p>
          <a:p>
            <a:pPr lvl="2"/>
            <a:r>
              <a:rPr lang="en-US"/>
              <a:t>Click to add level 2 bullets </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9144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6457950" y="6356351"/>
            <a:ext cx="20574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12139" y="6283085"/>
            <a:ext cx="1185549" cy="438390"/>
          </a:xfrm>
          <a:prstGeom prst="rect">
            <a:avLst/>
          </a:prstGeom>
        </p:spPr>
      </p:pic>
      <p:pic>
        <p:nvPicPr>
          <p:cNvPr id="3" name="Picture 2">
            <a:extLst>
              <a:ext uri="{FF2B5EF4-FFF2-40B4-BE49-F238E27FC236}">
                <a16:creationId xmlns:a16="http://schemas.microsoft.com/office/drawing/2014/main" id="{93A85B84-FA9A-440E-B3AA-3340B0BBBBE5}"/>
              </a:ext>
            </a:extLst>
          </p:cNvPr>
          <p:cNvPicPr>
            <a:picLocks noChangeAspect="1"/>
          </p:cNvPicPr>
          <p:nvPr userDrawn="1"/>
        </p:nvPicPr>
        <p:blipFill>
          <a:blip r:embed="rId3"/>
          <a:srcRect/>
          <a:stretch/>
        </p:blipFill>
        <p:spPr>
          <a:xfrm>
            <a:off x="1715087" y="6207983"/>
            <a:ext cx="1087749" cy="640079"/>
          </a:xfrm>
          <a:prstGeom prst="rect">
            <a:avLst/>
          </a:prstGeom>
        </p:spPr>
      </p:pic>
    </p:spTree>
    <p:extLst>
      <p:ext uri="{BB962C8B-B14F-4D97-AF65-F5344CB8AC3E}">
        <p14:creationId xmlns:p14="http://schemas.microsoft.com/office/powerpoint/2010/main" val="37904966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D9E7A8EA-F28F-487A-BAA3-0E52A9B23B77}" type="datetime1">
              <a:rPr lang="en-US" smtClean="0"/>
              <a:t>4/3/2026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extLst>
      <p:ext uri="{BB962C8B-B14F-4D97-AF65-F5344CB8AC3E}">
        <p14:creationId xmlns:p14="http://schemas.microsoft.com/office/powerpoint/2010/main" val="284875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AAE0678-ADE9-4F84-91BA-67EFDA5DAE1C}"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dirty="0"/>
          </a:p>
        </p:txBody>
      </p:sp>
    </p:spTree>
    <p:extLst>
      <p:ext uri="{BB962C8B-B14F-4D97-AF65-F5344CB8AC3E}">
        <p14:creationId xmlns:p14="http://schemas.microsoft.com/office/powerpoint/2010/main" val="1494624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B0343E-6643-431B-BD4E-BA8DBF7713AF}"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dirty="0"/>
          </a:p>
        </p:txBody>
      </p:sp>
    </p:spTree>
    <p:extLst>
      <p:ext uri="{BB962C8B-B14F-4D97-AF65-F5344CB8AC3E}">
        <p14:creationId xmlns:p14="http://schemas.microsoft.com/office/powerpoint/2010/main" val="3843954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1D3D0A-251E-4F0A-9EA8-50622342ECAF}"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dirty="0"/>
          </a:p>
        </p:txBody>
      </p:sp>
    </p:spTree>
    <p:extLst>
      <p:ext uri="{BB962C8B-B14F-4D97-AF65-F5344CB8AC3E}">
        <p14:creationId xmlns:p14="http://schemas.microsoft.com/office/powerpoint/2010/main" val="3040490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F91E47C-B1F3-4102-9C94-9D83BB8E51CB}" type="datetime1">
              <a:rPr lang="en-US" smtClean="0"/>
              <a:t>4/3/2026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dirty="0"/>
          </a:p>
        </p:txBody>
      </p:sp>
    </p:spTree>
    <p:extLst>
      <p:ext uri="{BB962C8B-B14F-4D97-AF65-F5344CB8AC3E}">
        <p14:creationId xmlns:p14="http://schemas.microsoft.com/office/powerpoint/2010/main" val="307439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D1121DA-E1A3-48CA-B098-7D1F683515E7}" type="datetime1">
              <a:rPr lang="en-US" smtClean="0"/>
              <a:t>4/3/2026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ADC162-776C-4996-B2F6-7720B30F3999}" type="slidenum">
              <a:rPr lang="en-US" altLang="en-US"/>
              <a:pPr>
                <a:defRPr/>
              </a:pPr>
              <a:t>‹#›</a:t>
            </a:fld>
            <a:endParaRPr lang="en-US" altLang="en-US" dirty="0"/>
          </a:p>
        </p:txBody>
      </p:sp>
    </p:spTree>
    <p:extLst>
      <p:ext uri="{BB962C8B-B14F-4D97-AF65-F5344CB8AC3E}">
        <p14:creationId xmlns:p14="http://schemas.microsoft.com/office/powerpoint/2010/main" val="2281037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1AE781-7D16-4EB4-A944-00E1B7D4141B}" type="datetime1">
              <a:rPr lang="en-US" smtClean="0"/>
              <a:t>4/3/2026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dirty="0"/>
          </a:p>
        </p:txBody>
      </p:sp>
    </p:spTree>
    <p:extLst>
      <p:ext uri="{BB962C8B-B14F-4D97-AF65-F5344CB8AC3E}">
        <p14:creationId xmlns:p14="http://schemas.microsoft.com/office/powerpoint/2010/main" val="373662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dirty="0"/>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C9F994-3B58-4B06-88FC-0244630EFC53}"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dirty="0"/>
          </a:p>
        </p:txBody>
      </p:sp>
    </p:spTree>
    <p:extLst>
      <p:ext uri="{BB962C8B-B14F-4D97-AF65-F5344CB8AC3E}">
        <p14:creationId xmlns:p14="http://schemas.microsoft.com/office/powerpoint/2010/main" val="3262618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D4716C1-6A36-4751-9AA3-87ED181B5789}"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dirty="0"/>
          </a:p>
        </p:txBody>
      </p:sp>
    </p:spTree>
    <p:extLst>
      <p:ext uri="{BB962C8B-B14F-4D97-AF65-F5344CB8AC3E}">
        <p14:creationId xmlns:p14="http://schemas.microsoft.com/office/powerpoint/2010/main" val="240347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sz="1800">
                <a:latin typeface="+mn-lt"/>
                <a:cs typeface="Arial" panose="020B0604020202020204" pitchFamily="34" charset="0"/>
              </a:defRPr>
            </a:lvl1pPr>
            <a:lvl2pPr>
              <a:spcBef>
                <a:spcPts val="600"/>
              </a:spcBef>
              <a:spcAft>
                <a:spcPts val="600"/>
              </a:spcAft>
              <a:defRPr sz="1800">
                <a:latin typeface="+mn-lt"/>
                <a:cs typeface="Arial" panose="020B0604020202020204" pitchFamily="34" charset="0"/>
              </a:defRPr>
            </a:lvl2pPr>
            <a:lvl3pPr>
              <a:spcBef>
                <a:spcPts val="600"/>
              </a:spcBef>
              <a:spcAft>
                <a:spcPts val="600"/>
              </a:spcAft>
              <a:defRPr sz="1800">
                <a:latin typeface="+mn-lt"/>
                <a:cs typeface="Arial" panose="020B0604020202020204" pitchFamily="34" charset="0"/>
              </a:defRPr>
            </a:lvl3pPr>
            <a:lvl4pPr>
              <a:spcBef>
                <a:spcPts val="600"/>
              </a:spcBef>
              <a:spcAft>
                <a:spcPts val="600"/>
              </a:spcAft>
              <a:defRPr sz="1800">
                <a:latin typeface="+mn-lt"/>
                <a:cs typeface="Arial" panose="020B0604020202020204" pitchFamily="34" charset="0"/>
              </a:defRPr>
            </a:lvl4pPr>
            <a:lvl5pPr>
              <a:spcBef>
                <a:spcPts val="600"/>
              </a:spcBef>
              <a:spcAft>
                <a:spcPts val="600"/>
              </a:spcAft>
              <a:defRPr sz="18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427520-1714-4E40-B7CF-E7E05E90F271}" type="datetime1">
              <a:rPr lang="en-US" smtClean="0"/>
              <a:t>4/3/2026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mj-lt"/>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71911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057EF5-D6F9-4A48-A94B-3E177232F41E}"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dirty="0"/>
          </a:p>
        </p:txBody>
      </p:sp>
    </p:spTree>
    <p:extLst>
      <p:ext uri="{BB962C8B-B14F-4D97-AF65-F5344CB8AC3E}">
        <p14:creationId xmlns:p14="http://schemas.microsoft.com/office/powerpoint/2010/main" val="38997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BBFEBC-D7B8-4FE5-9F65-2B4464E77CCC}"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dirty="0"/>
          </a:p>
        </p:txBody>
      </p:sp>
    </p:spTree>
    <p:extLst>
      <p:ext uri="{BB962C8B-B14F-4D97-AF65-F5344CB8AC3E}">
        <p14:creationId xmlns:p14="http://schemas.microsoft.com/office/powerpoint/2010/main" val="3722368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dirty="0"/>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E191228A-BBD0-459A-8B63-39BC4348A304}"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dirty="0"/>
          </a:p>
        </p:txBody>
      </p:sp>
    </p:spTree>
    <p:extLst>
      <p:ext uri="{BB962C8B-B14F-4D97-AF65-F5344CB8AC3E}">
        <p14:creationId xmlns:p14="http://schemas.microsoft.com/office/powerpoint/2010/main" val="2443885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noChangeArrowheads="1"/>
          </p:cNvSpPr>
          <p:nvPr>
            <p:ph idx="1"/>
          </p:nvPr>
        </p:nvSpPr>
        <p:spPr bwMode="auto">
          <a:xfrm>
            <a:off x="457200" y="1598613"/>
            <a:ext cx="82296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780B6C8-8DB6-4EB2-8825-BF69DD156794}" type="slidenum">
              <a:rPr lang="en-US"/>
              <a:pPr>
                <a:defRPr/>
              </a:pPr>
              <a:t>‹#›</a:t>
            </a:fld>
            <a:endParaRPr lang="en-US" dirty="0"/>
          </a:p>
        </p:txBody>
      </p:sp>
    </p:spTree>
    <p:extLst>
      <p:ext uri="{BB962C8B-B14F-4D97-AF65-F5344CB8AC3E}">
        <p14:creationId xmlns:p14="http://schemas.microsoft.com/office/powerpoint/2010/main" val="21872418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ngle Contain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3" y="6400800"/>
            <a:ext cx="2090057" cy="274320"/>
          </a:xfrm>
          <a:prstGeom prst="rect">
            <a:avLst/>
          </a:prstGeom>
        </p:spPr>
        <p:txBody>
          <a:bodyPr lIns="0" tIns="0" rIns="0" bIns="0" anchor="b" anchorCtr="0"/>
          <a:lstStyle>
            <a:lvl1pPr algn="r">
              <a:defRPr sz="1050" b="0">
                <a:solidFill>
                  <a:schemeClr val="accent1"/>
                </a:solidFill>
                <a:latin typeface="Franklin Gothic Demi" panose="020B0703020102020204" pitchFamily="34" charset="0"/>
              </a:defRPr>
            </a:lvl1pPr>
          </a:lstStyle>
          <a:p>
            <a:fld id="{627CA14E-5EDD-4C5C-B4B2-BE16B502D62B}" type="slidenum">
              <a:rPr lang="en-US" smtClean="0"/>
              <a:pPr/>
              <a:t>‹#›</a:t>
            </a:fld>
            <a:endParaRPr lang="en-US" sz="1050"/>
          </a:p>
        </p:txBody>
      </p:sp>
      <p:sp>
        <p:nvSpPr>
          <p:cNvPr id="5" name="Title Placeholder 1">
            <a:extLst>
              <a:ext uri="{FF2B5EF4-FFF2-40B4-BE49-F238E27FC236}">
                <a16:creationId xmlns:a16="http://schemas.microsoft.com/office/drawing/2014/main" id="{08586559-5171-41A0-82DB-D88F28A594C5}"/>
              </a:ext>
            </a:extLst>
          </p:cNvPr>
          <p:cNvSpPr>
            <a:spLocks noGrp="1"/>
          </p:cNvSpPr>
          <p:nvPr>
            <p:ph type="title"/>
          </p:nvPr>
        </p:nvSpPr>
        <p:spPr>
          <a:xfrm>
            <a:off x="685800" y="640080"/>
            <a:ext cx="7772400" cy="481670"/>
          </a:xfrm>
          <a:prstGeom prst="rect">
            <a:avLst/>
          </a:prstGeom>
        </p:spPr>
        <p:txBody>
          <a:bodyPr vert="horz" lIns="0" tIns="0" rIns="0" bIns="0" rtlCol="0" anchor="t" anchorCtr="0">
            <a:spAutoFit/>
          </a:bodyPr>
          <a:lstStyle/>
          <a:p>
            <a:r>
              <a:rPr lang="en-US"/>
              <a:t>Click to edit Master title style</a:t>
            </a:r>
          </a:p>
        </p:txBody>
      </p:sp>
      <p:sp>
        <p:nvSpPr>
          <p:cNvPr id="8" name="Content Placeholder 7">
            <a:extLst>
              <a:ext uri="{FF2B5EF4-FFF2-40B4-BE49-F238E27FC236}">
                <a16:creationId xmlns:a16="http://schemas.microsoft.com/office/drawing/2014/main" id="{30562C3B-C22F-435D-B73C-6F8FE6DD1FF7}"/>
              </a:ext>
            </a:extLst>
          </p:cNvPr>
          <p:cNvSpPr>
            <a:spLocks noGrp="1"/>
          </p:cNvSpPr>
          <p:nvPr>
            <p:ph sz="quarter" idx="10"/>
          </p:nvPr>
        </p:nvSpPr>
        <p:spPr>
          <a:xfrm>
            <a:off x="685800" y="1920240"/>
            <a:ext cx="7772400" cy="364928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76909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descr="Health Care For All logo. on the left the acronym HCFA over Health Care For All wording over blue box with Massachusetts in text. On the right a half circle with red, white and blue people silhouettes.">
            <a:extLst>
              <a:ext uri="{FF2B5EF4-FFF2-40B4-BE49-F238E27FC236}">
                <a16:creationId xmlns:a16="http://schemas.microsoft.com/office/drawing/2014/main" id="{E62FEC7F-1F90-1E4D-9E41-FB46F00743FC}"/>
              </a:ext>
            </a:extLst>
          </p:cNvPr>
          <p:cNvPicPr>
            <a:picLocks noChangeAspect="1"/>
          </p:cNvPicPr>
          <p:nvPr userDrawn="1"/>
        </p:nvPicPr>
        <p:blipFill>
          <a:blip r:embed="rId3"/>
          <a:stretch>
            <a:fillRect/>
          </a:stretch>
        </p:blipFill>
        <p:spPr>
          <a:xfrm>
            <a:off x="4763" y="0"/>
            <a:ext cx="9134475" cy="4191000"/>
          </a:xfrm>
          <a:prstGeom prst="rect">
            <a:avLst/>
          </a:prstGeom>
        </p:spPr>
      </p:pic>
      <p:sp>
        <p:nvSpPr>
          <p:cNvPr id="13" name="Rectangle 12">
            <a:extLst>
              <a:ext uri="{FF2B5EF4-FFF2-40B4-BE49-F238E27FC236}">
                <a16:creationId xmlns:a16="http://schemas.microsoft.com/office/drawing/2014/main" id="{C0B0A24C-2736-E943-A756-DE453F4CC90F}"/>
              </a:ext>
            </a:extLst>
          </p:cNvPr>
          <p:cNvSpPr/>
          <p:nvPr userDrawn="1"/>
        </p:nvSpPr>
        <p:spPr>
          <a:xfrm>
            <a:off x="0" y="6194614"/>
            <a:ext cx="9144000" cy="233081"/>
          </a:xfrm>
          <a:prstGeom prst="rect">
            <a:avLst/>
          </a:prstGeom>
          <a:solidFill>
            <a:srgbClr val="EB2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AABBEBCE-6004-6542-A5C2-743478460BC7}"/>
              </a:ext>
            </a:extLst>
          </p:cNvPr>
          <p:cNvSpPr/>
          <p:nvPr userDrawn="1"/>
        </p:nvSpPr>
        <p:spPr>
          <a:xfrm>
            <a:off x="0" y="6284260"/>
            <a:ext cx="9144000" cy="573741"/>
          </a:xfrm>
          <a:prstGeom prst="rect">
            <a:avLst/>
          </a:prstGeom>
          <a:solidFill>
            <a:srgbClr val="23A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D10F2116-9400-244B-B299-2FED693F9361}"/>
              </a:ext>
            </a:extLst>
          </p:cNvPr>
          <p:cNvSpPr>
            <a:spLocks noGrp="1"/>
          </p:cNvSpPr>
          <p:nvPr>
            <p:ph type="title"/>
          </p:nvPr>
        </p:nvSpPr>
        <p:spPr>
          <a:xfrm>
            <a:off x="688672" y="4093558"/>
            <a:ext cx="8047434" cy="625193"/>
          </a:xfrm>
        </p:spPr>
        <p:txBody>
          <a:bodyPr>
            <a:normAutofit/>
          </a:bodyPr>
          <a:lstStyle>
            <a:lvl1pPr>
              <a:defRPr sz="3750" b="0" i="0">
                <a:solidFill>
                  <a:srgbClr val="215386"/>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56999045-8F9E-B445-8F91-E6105007565A}"/>
              </a:ext>
            </a:extLst>
          </p:cNvPr>
          <p:cNvSpPr>
            <a:spLocks noGrp="1"/>
          </p:cNvSpPr>
          <p:nvPr>
            <p:ph type="body" sz="quarter" idx="10" hasCustomPrompt="1"/>
          </p:nvPr>
        </p:nvSpPr>
        <p:spPr>
          <a:xfrm>
            <a:off x="722290" y="5038165"/>
            <a:ext cx="6219755" cy="914400"/>
          </a:xfrm>
        </p:spPr>
        <p:txBody>
          <a:bodyPr/>
          <a:lstStyle>
            <a:lvl1pPr>
              <a:buFontTx/>
              <a:buNone/>
              <a:defRPr sz="1875">
                <a:solidFill>
                  <a:srgbClr val="23ABE3"/>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161691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FDCD18-A9A5-D240-9A32-FEAEC7D1B067}"/>
              </a:ext>
            </a:extLst>
          </p:cNvPr>
          <p:cNvSpPr/>
          <p:nvPr userDrawn="1"/>
        </p:nvSpPr>
        <p:spPr>
          <a:xfrm>
            <a:off x="0" y="6194614"/>
            <a:ext cx="9144000" cy="233081"/>
          </a:xfrm>
          <a:prstGeom prst="rect">
            <a:avLst/>
          </a:prstGeom>
          <a:solidFill>
            <a:srgbClr val="EB2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5D3FCB1-9A0E-9342-9B42-42D26D8A1FF8}"/>
              </a:ext>
            </a:extLst>
          </p:cNvPr>
          <p:cNvSpPr/>
          <p:nvPr userDrawn="1"/>
        </p:nvSpPr>
        <p:spPr>
          <a:xfrm>
            <a:off x="0" y="6284260"/>
            <a:ext cx="9144000" cy="573741"/>
          </a:xfrm>
          <a:prstGeom prst="rect">
            <a:avLst/>
          </a:prstGeom>
          <a:solidFill>
            <a:srgbClr val="23A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B388E5C1-84AC-FB48-A6C5-CE020F5E95D5}"/>
              </a:ext>
            </a:extLst>
          </p:cNvPr>
          <p:cNvPicPr>
            <a:picLocks noChangeAspect="1"/>
          </p:cNvPicPr>
          <p:nvPr userDrawn="1"/>
        </p:nvPicPr>
        <p:blipFill>
          <a:blip r:embed="rId2"/>
          <a:stretch>
            <a:fillRect/>
          </a:stretch>
        </p:blipFill>
        <p:spPr>
          <a:xfrm>
            <a:off x="4763" y="0"/>
            <a:ext cx="9134475" cy="1409700"/>
          </a:xfrm>
          <a:prstGeom prst="rect">
            <a:avLst/>
          </a:prstGeom>
        </p:spPr>
      </p:pic>
      <p:sp>
        <p:nvSpPr>
          <p:cNvPr id="20" name="Slide Number Placeholder 5">
            <a:extLst>
              <a:ext uri="{FF2B5EF4-FFF2-40B4-BE49-F238E27FC236}">
                <a16:creationId xmlns:a16="http://schemas.microsoft.com/office/drawing/2014/main" id="{2AA265D3-C7BF-234D-8956-A9D09AB69EB2}"/>
              </a:ext>
            </a:extLst>
          </p:cNvPr>
          <p:cNvSpPr>
            <a:spLocks noGrp="1"/>
          </p:cNvSpPr>
          <p:nvPr>
            <p:ph type="sldNum" sz="quarter" idx="12"/>
          </p:nvPr>
        </p:nvSpPr>
        <p:spPr>
          <a:xfrm>
            <a:off x="8337228" y="6356351"/>
            <a:ext cx="463873" cy="365125"/>
          </a:xfrm>
        </p:spPr>
        <p:txBody>
          <a:bodyPr/>
          <a:lstStyle>
            <a:lvl1pPr>
              <a:defRPr b="0" i="0">
                <a:solidFill>
                  <a:schemeClr val="bg1"/>
                </a:solidFill>
                <a:latin typeface="Arial" panose="020B0604020202020204" pitchFamily="34" charset="0"/>
                <a:cs typeface="Arial" panose="020B0604020202020204" pitchFamily="34" charset="0"/>
              </a:defRPr>
            </a:lvl1pPr>
          </a:lstStyle>
          <a:p>
            <a:fld id="{CED66112-F4BD-264E-8740-6022A9908B92}" type="slidenum">
              <a:rPr lang="en-US" smtClean="0"/>
              <a:pPr/>
              <a:t>‹#›</a:t>
            </a:fld>
            <a:endParaRPr lang="en-US"/>
          </a:p>
        </p:txBody>
      </p:sp>
      <p:sp>
        <p:nvSpPr>
          <p:cNvPr id="21" name="Title 1">
            <a:extLst>
              <a:ext uri="{FF2B5EF4-FFF2-40B4-BE49-F238E27FC236}">
                <a16:creationId xmlns:a16="http://schemas.microsoft.com/office/drawing/2014/main" id="{DE201E89-7F9D-F84F-B23F-E237E23E3FD3}"/>
              </a:ext>
            </a:extLst>
          </p:cNvPr>
          <p:cNvSpPr>
            <a:spLocks noGrp="1"/>
          </p:cNvSpPr>
          <p:nvPr>
            <p:ph type="title"/>
          </p:nvPr>
        </p:nvSpPr>
        <p:spPr>
          <a:xfrm>
            <a:off x="258366" y="363821"/>
            <a:ext cx="8047434" cy="625193"/>
          </a:xfrm>
        </p:spPr>
        <p:txBody>
          <a:bodyPr>
            <a:normAutofit/>
          </a:bodyPr>
          <a:lstStyle>
            <a:lvl1pPr>
              <a:defRPr sz="3000" b="0" i="0">
                <a:solidFill>
                  <a:srgbClr val="215386"/>
                </a:solidFill>
                <a:latin typeface="Arial" panose="020B0604020202020204" pitchFamily="34" charset="0"/>
                <a:cs typeface="Arial" panose="020B0604020202020204" pitchFamily="34" charset="0"/>
              </a:defRPr>
            </a:lvl1pPr>
          </a:lstStyle>
          <a:p>
            <a:r>
              <a:rPr lang="en-US"/>
              <a:t>Click to edit Master title style</a:t>
            </a:r>
          </a:p>
        </p:txBody>
      </p:sp>
      <p:sp>
        <p:nvSpPr>
          <p:cNvPr id="22" name="Content Placeholder 16">
            <a:extLst>
              <a:ext uri="{FF2B5EF4-FFF2-40B4-BE49-F238E27FC236}">
                <a16:creationId xmlns:a16="http://schemas.microsoft.com/office/drawing/2014/main" id="{A2E1EDEF-3476-8948-9D25-4B2194083433}"/>
              </a:ext>
            </a:extLst>
          </p:cNvPr>
          <p:cNvSpPr>
            <a:spLocks noGrp="1"/>
          </p:cNvSpPr>
          <p:nvPr>
            <p:ph sz="quarter" idx="13"/>
          </p:nvPr>
        </p:nvSpPr>
        <p:spPr>
          <a:xfrm>
            <a:off x="258366" y="1577789"/>
            <a:ext cx="8542734" cy="429119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238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4A43DF7-38B8-4065-A07C-A7CD48970749}" type="datetime1">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428305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C5859-490C-402A-ADD5-D9F74C44DFE8}" type="datetime1">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3571027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19C15-0459-4E24-9FA2-D520E38FD9E6}" type="datetime1">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136458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23DF5D-F2DF-4C07-8AC3-0608A957E537}" type="datetime1">
              <a:rPr lang="en-US" smtClean="0"/>
              <a:t>4/3/2026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a:p>
        </p:txBody>
      </p:sp>
    </p:spTree>
    <p:extLst>
      <p:ext uri="{BB962C8B-B14F-4D97-AF65-F5344CB8AC3E}">
        <p14:creationId xmlns:p14="http://schemas.microsoft.com/office/powerpoint/2010/main" val="3066565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E59BEB-C757-4DF9-BB64-45A399041EE8}" type="datetime1">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407794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C6F334-985F-472A-AFD2-C018C7BB0EC9}" type="datetime1">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2007243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03FDB6-F9DE-4B2A-BDB7-5A18B9EE62AC}" type="datetime1">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3652584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284DC-C592-4EBE-A40C-986E48E9A6F3}" type="datetime1">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1778876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7184E75-4427-4746-A266-D5D6C3679905}" type="datetime1">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4073233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E06DB4-8C11-4C61-A85B-C502BBA8CEE5}" type="datetime1">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1268281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C5F7FE-66DF-43A8-8BBE-4544156897F3}" type="datetime1">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319990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144E2-5391-4F24-ABF6-ADAECA950604}" type="datetime1">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1D929-56FC-494D-9068-AE45DEBCFB90}" type="slidenum">
              <a:rPr lang="en-US" smtClean="0"/>
              <a:t>‹#›</a:t>
            </a:fld>
            <a:endParaRPr lang="en-US"/>
          </a:p>
        </p:txBody>
      </p:sp>
    </p:spTree>
    <p:extLst>
      <p:ext uri="{BB962C8B-B14F-4D97-AF65-F5344CB8AC3E}">
        <p14:creationId xmlns:p14="http://schemas.microsoft.com/office/powerpoint/2010/main" val="267740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F21ECFB-E987-45D5-A6E2-DDB9908255FD}" type="datetime1">
              <a:rPr lang="en-US" smtClean="0"/>
              <a:t>4/3/2026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a:p>
        </p:txBody>
      </p:sp>
    </p:spTree>
    <p:extLst>
      <p:ext uri="{BB962C8B-B14F-4D97-AF65-F5344CB8AC3E}">
        <p14:creationId xmlns:p14="http://schemas.microsoft.com/office/powerpoint/2010/main" val="35248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00C7E6-A5E3-45ED-95AF-DDF9BDAE2134}" type="datetime1">
              <a:rPr lang="en-US" smtClean="0"/>
              <a:t>4/3/2026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7222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lnSpc>
                <a:spcPct val="100000"/>
              </a:lnSpc>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8FB8F57-1292-40B5-826D-65C41812F7F3}" type="datetime1">
              <a:rPr lang="en-US" smtClean="0"/>
              <a:t>4/3/2026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a:p>
        </p:txBody>
      </p:sp>
    </p:spTree>
    <p:extLst>
      <p:ext uri="{BB962C8B-B14F-4D97-AF65-F5344CB8AC3E}">
        <p14:creationId xmlns:p14="http://schemas.microsoft.com/office/powerpoint/2010/main" val="15097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033D298C-7379-48CA-B8DE-9173BE1F3B7C}" type="datetime1">
              <a:rPr lang="en-US" smtClean="0"/>
              <a:t>4/3/2026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577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199" y="128588"/>
            <a:ext cx="8229599" cy="1014412"/>
          </a:xfrm>
        </p:spPr>
        <p:txBody>
          <a:bodyPr/>
          <a:lstStyle>
            <a:lvl1pPr>
              <a:defRPr sz="2800"/>
            </a:lvl1pPr>
          </a:lstStyle>
          <a:p>
            <a:r>
              <a:rPr lang="en-US"/>
              <a:t>Click to edit Master title style</a:t>
            </a:r>
          </a:p>
        </p:txBody>
      </p:sp>
      <p:sp>
        <p:nvSpPr>
          <p:cNvPr id="3" name="Content Placeholder 2"/>
          <p:cNvSpPr>
            <a:spLocks noGrp="1" noChangeArrowheads="1"/>
          </p:cNvSpPr>
          <p:nvPr>
            <p:ph idx="1"/>
          </p:nvPr>
        </p:nvSpPr>
        <p:spPr bwMode="auto">
          <a:xfrm>
            <a:off x="457200" y="1598613"/>
            <a:ext cx="82296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5" name="Slide Number Placeholder 4"/>
          <p:cNvSpPr>
            <a:spLocks noGrp="1"/>
          </p:cNvSpPr>
          <p:nvPr>
            <p:ph type="sldNum" sz="quarter" idx="10"/>
          </p:nvPr>
        </p:nvSpPr>
        <p:spPr/>
        <p:txBody>
          <a:bodyPr/>
          <a:lstStyle/>
          <a:p>
            <a:fld id="{254B5E65-296D-440E-9811-9528B653460B}" type="slidenum">
              <a:rPr lang="en-US" smtClean="0"/>
              <a:pPr/>
              <a:t>‹#›</a:t>
            </a:fld>
            <a:endParaRPr lang="en-US"/>
          </a:p>
        </p:txBody>
      </p:sp>
      <p:pic>
        <p:nvPicPr>
          <p:cNvPr id="6" name="Picture 5">
            <a:extLst>
              <a:ext uri="{FF2B5EF4-FFF2-40B4-BE49-F238E27FC236}">
                <a16:creationId xmlns:a16="http://schemas.microsoft.com/office/drawing/2014/main" id="{93A85B84-FA9A-440E-B3AA-3340B0BBBBE5}"/>
              </a:ext>
            </a:extLst>
          </p:cNvPr>
          <p:cNvPicPr>
            <a:picLocks noChangeAspect="1"/>
          </p:cNvPicPr>
          <p:nvPr userDrawn="1"/>
        </p:nvPicPr>
        <p:blipFill>
          <a:blip r:embed="rId2"/>
          <a:srcRect/>
          <a:stretch/>
        </p:blipFill>
        <p:spPr>
          <a:xfrm>
            <a:off x="7397411" y="6217920"/>
            <a:ext cx="1034478" cy="516255"/>
          </a:xfrm>
          <a:prstGeom prst="rect">
            <a:avLst/>
          </a:prstGeom>
        </p:spPr>
      </p:pic>
      <p:sp>
        <p:nvSpPr>
          <p:cNvPr id="4" name="Rectangle 3">
            <a:extLst>
              <a:ext uri="{FF2B5EF4-FFF2-40B4-BE49-F238E27FC236}">
                <a16:creationId xmlns:a16="http://schemas.microsoft.com/office/drawing/2014/main" id="{2433D534-862A-4B7B-8112-6574AD81164A}"/>
              </a:ext>
            </a:extLst>
          </p:cNvPr>
          <p:cNvSpPr/>
          <p:nvPr userDrawn="1"/>
        </p:nvSpPr>
        <p:spPr bwMode="auto">
          <a:xfrm>
            <a:off x="457200" y="0"/>
            <a:ext cx="1354975" cy="288788"/>
          </a:xfrm>
          <a:prstGeom prst="rect">
            <a:avLst/>
          </a:prstGeom>
          <a:solidFill>
            <a:srgbClr val="E0ECF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Massachusetts health Connector">
            <a:extLst>
              <a:ext uri="{FF2B5EF4-FFF2-40B4-BE49-F238E27FC236}">
                <a16:creationId xmlns:a16="http://schemas.microsoft.com/office/drawing/2014/main" id="{14D0E134-C01E-42DE-860C-534023F61FD5}"/>
              </a:ext>
            </a:extLst>
          </p:cNvPr>
          <p:cNvPicPr>
            <a:picLocks noChangeAspect="1"/>
          </p:cNvPicPr>
          <p:nvPr userDrawn="1"/>
        </p:nvPicPr>
        <p:blipFill>
          <a:blip r:embed="rId3"/>
          <a:stretch>
            <a:fillRect/>
          </a:stretch>
        </p:blipFill>
        <p:spPr>
          <a:xfrm>
            <a:off x="387915" y="6159731"/>
            <a:ext cx="1480843" cy="646634"/>
          </a:xfrm>
          <a:prstGeom prst="rect">
            <a:avLst/>
          </a:prstGeom>
        </p:spPr>
      </p:pic>
    </p:spTree>
    <p:extLst>
      <p:ext uri="{BB962C8B-B14F-4D97-AF65-F5344CB8AC3E}">
        <p14:creationId xmlns:p14="http://schemas.microsoft.com/office/powerpoint/2010/main" val="15823266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Double Container_Title and Content with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D60852-00E9-3F20-EC61-6EEA0C2E6920}"/>
              </a:ext>
            </a:extLst>
          </p:cNvPr>
          <p:cNvSpPr>
            <a:spLocks noGrp="1"/>
          </p:cNvSpPr>
          <p:nvPr>
            <p:ph type="title"/>
          </p:nvPr>
        </p:nvSpPr>
        <p:spPr>
          <a:xfrm>
            <a:off x="628650" y="604435"/>
            <a:ext cx="7886700" cy="705173"/>
          </a:xfrm>
        </p:spPr>
        <p:txBody>
          <a:bodyPr anchor="t" anchorCtr="0"/>
          <a:lstStyle>
            <a:lvl1pPr>
              <a:defRPr>
                <a:solidFill>
                  <a:schemeClr val="tx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D89DD478-0DE6-A2D3-66D5-8EE68B3A2A06}"/>
              </a:ext>
            </a:extLst>
          </p:cNvPr>
          <p:cNvSpPr>
            <a:spLocks noGrp="1"/>
          </p:cNvSpPr>
          <p:nvPr>
            <p:ph idx="1"/>
          </p:nvPr>
        </p:nvSpPr>
        <p:spPr>
          <a:xfrm>
            <a:off x="628650" y="1523732"/>
            <a:ext cx="3943350" cy="4202893"/>
          </a:xfrm>
        </p:spPr>
        <p:txBody>
          <a:bodyPr>
            <a:noAutofit/>
          </a:bodyPr>
          <a:lstStyle>
            <a:lvl1pPr marL="0" indent="0">
              <a:lnSpc>
                <a:spcPct val="100000"/>
              </a:lnSpc>
              <a:spcAft>
                <a:spcPts val="450"/>
              </a:spcAft>
              <a:buClr>
                <a:schemeClr val="accent1"/>
              </a:buClr>
              <a:buNone/>
              <a:defRPr/>
            </a:lvl1pPr>
            <a:lvl2pPr marL="342900" indent="0">
              <a:lnSpc>
                <a:spcPct val="100000"/>
              </a:lnSpc>
              <a:spcAft>
                <a:spcPts val="450"/>
              </a:spcAft>
              <a:buClr>
                <a:schemeClr val="accent1"/>
              </a:buClr>
              <a:buFont typeface="Courier New" panose="02070309020205020404" pitchFamily="49" charset="0"/>
              <a:buNone/>
              <a:defRPr/>
            </a:lvl2pPr>
            <a:lvl3pPr marL="685800" indent="0">
              <a:lnSpc>
                <a:spcPct val="100000"/>
              </a:lnSpc>
              <a:spcAft>
                <a:spcPts val="450"/>
              </a:spcAft>
              <a:buClr>
                <a:schemeClr val="accent1"/>
              </a:buClr>
              <a:buFont typeface="Wingdings" pitchFamily="2" charset="2"/>
              <a:buNone/>
              <a:defRPr/>
            </a:lvl3pPr>
            <a:lvl4pPr marL="1028700" indent="0">
              <a:lnSpc>
                <a:spcPct val="100000"/>
              </a:lnSpc>
              <a:spcAft>
                <a:spcPts val="450"/>
              </a:spcAft>
              <a:buClr>
                <a:schemeClr val="accent1"/>
              </a:buClr>
              <a:buFont typeface="Courier New" panose="02070309020205020404" pitchFamily="49" charset="0"/>
              <a:buNone/>
              <a:defRPr/>
            </a:lvl4pPr>
            <a:lvl5pPr marL="1371600" indent="0">
              <a:lnSpc>
                <a:spcPct val="100000"/>
              </a:lnSpc>
              <a:spcAft>
                <a:spcPts val="450"/>
              </a:spcAft>
              <a:buClr>
                <a:schemeClr val="accent1"/>
              </a:buClr>
              <a:buNone/>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4A65DE35-BAC3-3B6C-3019-B3E6773A39E4}"/>
              </a:ext>
            </a:extLst>
          </p:cNvPr>
          <p:cNvSpPr>
            <a:spLocks noGrp="1"/>
          </p:cNvSpPr>
          <p:nvPr>
            <p:ph type="pic" sz="quarter" idx="13"/>
          </p:nvPr>
        </p:nvSpPr>
        <p:spPr>
          <a:xfrm>
            <a:off x="4720828" y="1519157"/>
            <a:ext cx="3794522" cy="4202893"/>
          </a:xfrm>
        </p:spPr>
        <p:txBody>
          <a:bodyPr/>
          <a:lstStyle/>
          <a:p>
            <a:r>
              <a:rPr lang="en-US"/>
              <a:t>Click icon to add picture</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9144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6457950" y="6356351"/>
            <a:ext cx="20574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12139" y="6283085"/>
            <a:ext cx="1185549" cy="438390"/>
          </a:xfrm>
          <a:prstGeom prst="rect">
            <a:avLst/>
          </a:prstGeom>
        </p:spPr>
      </p:pic>
    </p:spTree>
    <p:extLst>
      <p:ext uri="{BB962C8B-B14F-4D97-AF65-F5344CB8AC3E}">
        <p14:creationId xmlns:p14="http://schemas.microsoft.com/office/powerpoint/2010/main" val="247042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ags" Target="../tags/tag2.xml"/><Relationship Id="rId3" Type="http://schemas.openxmlformats.org/officeDocument/2006/relationships/slideLayout" Target="../slideLayouts/slideLayout13.xml"/><Relationship Id="rId21" Type="http://schemas.openxmlformats.org/officeDocument/2006/relationships/image" Target="../media/image7.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6.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oleObject" Target="../embeddings/oleObject1.bin"/><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5CC61D25-E89D-49E8-9825-D9F57F6106DC}" type="datetime1">
              <a:rPr lang="en-US" smtClean="0"/>
              <a:t>4/3/2026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a:p>
        </p:txBody>
      </p:sp>
      <p:pic>
        <p:nvPicPr>
          <p:cNvPr id="9" name="Picture 8" descr="MassHealth logo"/>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13852841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2" r:id="rId4"/>
    <p:sldLayoutId id="2147483773" r:id="rId5"/>
    <p:sldLayoutId id="2147483769" r:id="rId6"/>
    <p:sldLayoutId id="2147483778" r:id="rId7"/>
    <p:sldLayoutId id="2147483807" r:id="rId8"/>
    <p:sldLayoutId id="2147483808" r:id="rId9"/>
    <p:sldLayoutId id="2147483809" r:id="rId10"/>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2B5B2E8-2CB3-99B7-8E15-013B20746A92}"/>
              </a:ext>
            </a:extLst>
          </p:cNvPr>
          <p:cNvGraphicFramePr>
            <a:graphicFrameLocks noChangeAspect="1"/>
          </p:cNvGraphicFramePr>
          <p:nvPr userDrawn="1">
            <p:custDataLst>
              <p:tags r:id="rId18"/>
            </p:custDataLst>
            <p:extLst>
              <p:ext uri="{D42A27DB-BD31-4B8C-83A1-F6EECF244321}">
                <p14:modId xmlns:p14="http://schemas.microsoft.com/office/powerpoint/2010/main" val="1167103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7" name="think-cell data - do not delete" hidden="1">
                        <a:extLst>
                          <a:ext uri="{FF2B5EF4-FFF2-40B4-BE49-F238E27FC236}">
                            <a16:creationId xmlns:a16="http://schemas.microsoft.com/office/drawing/2014/main" id="{02B5B2E8-2CB3-99B7-8E15-013B20746A92}"/>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5DB7F6E5-C754-44CA-BECC-2C76E7A821BA}" type="datetime1">
              <a:rPr lang="en-US" smtClean="0"/>
              <a:t>4/3/2026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D403C3-47BC-4C7E-BA49-79840169F64A}" type="slidenum">
              <a:rPr lang="en-US" altLang="en-US"/>
              <a:pPr>
                <a:defRPr/>
              </a:pPr>
              <a:t>‹#›</a:t>
            </a:fld>
            <a:endParaRPr lang="en-US" altLang="en-US" dirty="0"/>
          </a:p>
        </p:txBody>
      </p:sp>
      <p:pic>
        <p:nvPicPr>
          <p:cNvPr id="9" name="Picture 8"/>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extLst>
      <p:ext uri="{BB962C8B-B14F-4D97-AF65-F5344CB8AC3E}">
        <p14:creationId xmlns:p14="http://schemas.microsoft.com/office/powerpoint/2010/main" val="352796540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810" r:id="rId15"/>
    <p:sldLayoutId id="2147483811" r:id="rId16"/>
  </p:sldLayoutIdLst>
  <p:hf hdr="0" ftr="0" dt="0"/>
  <p:txStyles>
    <p:titleStyle>
      <a:lvl1pPr algn="l" rtl="0" eaLnBrk="0" fontAlgn="base" hangingPunct="0">
        <a:lnSpc>
          <a:spcPts val="3600"/>
        </a:lnSpc>
        <a:spcBef>
          <a:spcPct val="0"/>
        </a:spcBef>
        <a:spcAft>
          <a:spcPct val="0"/>
        </a:spcAft>
        <a:defRPr sz="4000" b="1" kern="1200">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F65E418B-9027-40D2-83D4-FC8A0FDE96C3}" type="datetime1">
              <a:rPr lang="en-US" smtClean="0"/>
              <a:t>4/3/2026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2B01D929-56FC-494D-9068-AE45DEBCFB90}" type="slidenum">
              <a:rPr lang="en-US" smtClean="0"/>
              <a:t>‹#›</a:t>
            </a:fld>
            <a:endParaRPr lang="en-US"/>
          </a:p>
        </p:txBody>
      </p:sp>
    </p:spTree>
    <p:extLst>
      <p:ext uri="{BB962C8B-B14F-4D97-AF65-F5344CB8AC3E}">
        <p14:creationId xmlns:p14="http://schemas.microsoft.com/office/powerpoint/2010/main" val="171864081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regulations/101-CMR-61300-health-safety-net-eligible-services" TargetMode="External"/><Relationship Id="rId7" Type="http://schemas.openxmlformats.org/officeDocument/2006/relationships/hyperlink" Target="https://www.mass.gov/info-details/information-about-hsn-provider-guides-and-billing-updates"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www.mass.gov/info-details/learn-about-hsn-inet" TargetMode="External"/><Relationship Id="rId5" Type="http://schemas.openxmlformats.org/officeDocument/2006/relationships/hyperlink" Target="https://www.mass.gov/doc/hsn-chc-billable-procedure-codes/download" TargetMode="External"/><Relationship Id="rId4" Type="http://schemas.openxmlformats.org/officeDocument/2006/relationships/hyperlink" Target="https://www.mass.gov/regulations/101-CMR-61400-health-safety-net-payments-and-fund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hyperlink" Target="https://massdhp.org/"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www.mass.gov/info-details/masshealth-dental-program-updates" TargetMode="External"/><Relationship Id="rId5" Type="http://schemas.openxmlformats.org/officeDocument/2006/relationships/hyperlink" Target="https://massdhp.org/dentistfaq/" TargetMode="External"/><Relationship Id="rId4" Type="http://schemas.openxmlformats.org/officeDocument/2006/relationships/hyperlink" Target="mailto:Providerrelations@massdhp.com"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doc/administrative-bulletin-25-24-101-cmr-61300-health-safety-net-eligible-services101-cmr-61400-health-safety-net-payments-and-funding-temporary-suspension-of-dental-prior-authorization-requirements-for-health-safety-net-effective-october-17-2025-0/download"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ss.gov/info-details/fixed-enrollment-period" TargetMode="Externa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hyperlink" Target="https://masshealthchoices.com/en" TargetMode="Externa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hyperlink" Target="https://www.mass.gov/lists/masshealth-provider-bulletins-by-provider-type-i-n%22%20/l%20%22managed-care-entity-" TargetMode="Externa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hyperlink" Target="https://www.mass.gov/info-details/2026-sco-eligibility-changes"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3.xml"/><Relationship Id="rId1" Type="http://schemas.openxmlformats.org/officeDocument/2006/relationships/tags" Target="../tags/tag5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hyperlink" Target="https://www.mass.gov/info-details/masshealth-dental-program-updates" TargetMode="External"/><Relationship Id="rId4" Type="http://schemas.openxmlformats.org/officeDocument/2006/relationships/hyperlink" Target="https://www.mass.gov/info-details/learn-about-masshealth-dental-benefits?_gl=1*1qps7sa*_ga*Njc4NTAwMTAxLjE3MzcxMjI3NTY.*_ga_MCLPEGW7WM*czE3NTk0MTUyMjMkbzI3MCRnMSR0MTc1OTQxNjM3MCRqNjAkbDAkaDA." TargetMode="Externa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hyperlink" Target="https://www.mass.gov/info-details/how-myservices-works" TargetMode="External"/><Relationship Id="rId5" Type="http://schemas.openxmlformats.org/officeDocument/2006/relationships/hyperlink" Target="https://myservices.mass.gov/home" TargetMode="External"/><Relationship Id="rId4" Type="http://schemas.openxmlformats.org/officeDocument/2006/relationships/hyperlink" Target="https://virtualgateway.mass.gov/VGPortal5/"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9.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hyperlink" Target="https://www.mass.gov/doc/pharmacy-facts-236-december-16-2024-corrected-0/download"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71.xml"/></Relationships>
</file>

<file path=ppt/slides/_rels/slide67.xml.rels><?xml version="1.0" encoding="UTF-8" standalone="yes"?>
<Relationships xmlns="http://schemas.openxmlformats.org/package/2006/relationships"><Relationship Id="rId3" Type="http://schemas.openxmlformats.org/officeDocument/2006/relationships/hyperlink" Target="https://www.mahealthconnector.org/updates" TargetMode="External"/><Relationship Id="rId2" Type="http://schemas.openxmlformats.org/officeDocument/2006/relationships/slideLayout" Target="../slideLayouts/slideLayout8.xml"/><Relationship Id="rId1" Type="http://schemas.openxmlformats.org/officeDocument/2006/relationships/tags" Target="../tags/tag72.xml"/></Relationships>
</file>

<file path=ppt/slides/_rels/slide68.xml.rels><?xml version="1.0" encoding="UTF-8" standalone="yes"?>
<Relationships xmlns="http://schemas.openxmlformats.org/package/2006/relationships"><Relationship Id="rId3" Type="http://schemas.openxmlformats.org/officeDocument/2006/relationships/hyperlink" Target="https://www.mahealthconnector.org/help-center/resource-download-center" TargetMode="External"/><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7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7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7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78.xml"/><Relationship Id="rId6" Type="http://schemas.openxmlformats.org/officeDocument/2006/relationships/hyperlink" Target="https://www.mahealthconnector.org/updates" TargetMode="External"/><Relationship Id="rId5" Type="http://schemas.openxmlformats.org/officeDocument/2006/relationships/hyperlink" Target="https://www.mahealthconnector.org/help-center/resource-download-center" TargetMode="External"/><Relationship Id="rId4" Type="http://schemas.openxmlformats.org/officeDocument/2006/relationships/hyperlink" Target="https://www.mahealthconnector.org/connectorcare-enrollee-contribution" TargetMode="Externa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79.xml"/><Relationship Id="rId4" Type="http://schemas.openxmlformats.org/officeDocument/2006/relationships/image" Target="../media/image26.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0.xml"/></Relationships>
</file>

<file path=ppt/slides/_rels/slide76.xml.rels><?xml version="1.0" encoding="UTF-8" standalone="yes"?>
<Relationships xmlns="http://schemas.openxmlformats.org/package/2006/relationships"><Relationship Id="rId3" Type="http://schemas.openxmlformats.org/officeDocument/2006/relationships/hyperlink" Target="https://www.mass.gov/info-details/providers-caring-for-pregnant-and-postpartum-masshealth-members" TargetMode="External"/><Relationship Id="rId2" Type="http://schemas.openxmlformats.org/officeDocument/2006/relationships/slideLayout" Target="../slideLayouts/slideLayout14.xml"/><Relationship Id="rId1" Type="http://schemas.openxmlformats.org/officeDocument/2006/relationships/tags" Target="../tags/tag81.xml"/><Relationship Id="rId4" Type="http://schemas.openxmlformats.org/officeDocument/2006/relationships/image" Target="../media/image27.png"/></Relationships>
</file>

<file path=ppt/slides/_rels/slide77.xml.rels><?xml version="1.0" encoding="UTF-8" standalone="yes"?>
<Relationships xmlns="http://schemas.openxmlformats.org/package/2006/relationships"><Relationship Id="rId3" Type="http://schemas.openxmlformats.org/officeDocument/2006/relationships/hyperlink" Target="https://www.mass.gov/doc/all-provider-bulletin-405-perinatal-depression-screening-and-depression-screening-for-infant-caregivers-0/download" TargetMode="External"/><Relationship Id="rId7" Type="http://schemas.openxmlformats.org/officeDocument/2006/relationships/hyperlink" Target="https://www.mass.gov/community-behavioral-health-centers" TargetMode="External"/><Relationship Id="rId2" Type="http://schemas.openxmlformats.org/officeDocument/2006/relationships/slideLayout" Target="../slideLayouts/slideLayout12.xml"/><Relationship Id="rId1" Type="http://schemas.openxmlformats.org/officeDocument/2006/relationships/tags" Target="../tags/tag82.xml"/><Relationship Id="rId6" Type="http://schemas.openxmlformats.org/officeDocument/2006/relationships/hyperlink" Target="https://www.masshelpline.com/" TargetMode="External"/><Relationship Id="rId5" Type="http://schemas.openxmlformats.org/officeDocument/2006/relationships/hyperlink" Target="https://publications.aap.org/toolkits/resources/15625?autologincheck=redirected" TargetMode="External"/><Relationship Id="rId4" Type="http://schemas.openxmlformats.org/officeDocument/2006/relationships/hyperlink" Target="http://www.mass.gov/info-details/perinatal-mood-anxiety-disorders-screening-tools-training-and-continuing-education"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mass.gov/doc/all-provider-bulletin-405-perinatal-depression-screening-and-depression-screening-for-infant-caregivers-0/download" TargetMode="External"/><Relationship Id="rId2" Type="http://schemas.openxmlformats.org/officeDocument/2006/relationships/slideLayout" Target="../slideLayouts/slideLayout12.xml"/><Relationship Id="rId1" Type="http://schemas.openxmlformats.org/officeDocument/2006/relationships/tags" Target="../tags/tag83.xml"/><Relationship Id="rId6" Type="http://schemas.openxmlformats.org/officeDocument/2006/relationships/hyperlink" Target="https://psichapters.com/ma" TargetMode="External"/><Relationship Id="rId5" Type="http://schemas.openxmlformats.org/officeDocument/2006/relationships/hyperlink" Target="https://mchb.hrsa.gov/programs-impact/national-maternal-mental-health-hotline" TargetMode="External"/><Relationship Id="rId4" Type="http://schemas.openxmlformats.org/officeDocument/2006/relationships/hyperlink" Target="http://www.mcpapformoms.org/" TargetMode="Externa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8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90.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9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5.xml"/><Relationship Id="rId1" Type="http://schemas.openxmlformats.org/officeDocument/2006/relationships/tags" Target="../tags/tag9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9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6.xml"/><Relationship Id="rId1" Type="http://schemas.openxmlformats.org/officeDocument/2006/relationships/tags" Target="../tags/tag9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95.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96.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9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6.xml"/><Relationship Id="rId1" Type="http://schemas.openxmlformats.org/officeDocument/2006/relationships/tags" Target="../tags/tag98.xml"/><Relationship Id="rId5" Type="http://schemas.openxmlformats.org/officeDocument/2006/relationships/hyperlink" Target="https://massloop.org/register/" TargetMode="External"/><Relationship Id="rId4" Type="http://schemas.openxmlformats.org/officeDocument/2006/relationships/hyperlink" Target="http://www.massloo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832-8C9E-4772-9F20-08A3412E520A}"/>
              </a:ext>
            </a:extLst>
          </p:cNvPr>
          <p:cNvSpPr>
            <a:spLocks noGrp="1"/>
          </p:cNvSpPr>
          <p:nvPr>
            <p:ph type="ctrTitle"/>
          </p:nvPr>
        </p:nvSpPr>
        <p:spPr>
          <a:xfrm>
            <a:off x="1249878" y="2085975"/>
            <a:ext cx="7315200" cy="1927225"/>
          </a:xfrm>
        </p:spPr>
        <p:txBody>
          <a:bodyPr/>
          <a:lstStyle/>
          <a:p>
            <a:pPr algn="ctr"/>
            <a:r>
              <a:rPr lang="en-US" dirty="0"/>
              <a:t>Health Safety Net </a:t>
            </a:r>
          </a:p>
        </p:txBody>
      </p:sp>
      <p:sp>
        <p:nvSpPr>
          <p:cNvPr id="3" name="Subtitle 2">
            <a:extLst>
              <a:ext uri="{FF2B5EF4-FFF2-40B4-BE49-F238E27FC236}">
                <a16:creationId xmlns:a16="http://schemas.microsoft.com/office/drawing/2014/main" id="{82B0B69D-EF06-4BC2-9344-E5889A3CD7E6}"/>
              </a:ext>
            </a:extLst>
          </p:cNvPr>
          <p:cNvSpPr>
            <a:spLocks noGrp="1"/>
          </p:cNvSpPr>
          <p:nvPr>
            <p:ph type="subTitle" idx="1"/>
          </p:nvPr>
        </p:nvSpPr>
        <p:spPr>
          <a:xfrm>
            <a:off x="547225" y="4794250"/>
            <a:ext cx="7910975" cy="1927225"/>
          </a:xfrm>
        </p:spPr>
        <p:txBody>
          <a:bodyPr/>
          <a:lstStyle/>
          <a:p>
            <a:pPr algn="ctr"/>
            <a:r>
              <a:rPr lang="en-US" dirty="0">
                <a:solidFill>
                  <a:schemeClr val="bg1"/>
                </a:solidFill>
              </a:rPr>
              <a:t>Information and Updates</a:t>
            </a:r>
          </a:p>
          <a:p>
            <a:pPr algn="ctr"/>
            <a:r>
              <a:rPr lang="en-US" dirty="0">
                <a:solidFill>
                  <a:schemeClr val="bg1"/>
                </a:solidFill>
              </a:rPr>
              <a:t>October 2025</a:t>
            </a:r>
          </a:p>
        </p:txBody>
      </p:sp>
      <p:pic>
        <p:nvPicPr>
          <p:cNvPr id="5" name="Picture 4" descr="MassHealth Logo">
            <a:extLst>
              <a:ext uri="{FF2B5EF4-FFF2-40B4-BE49-F238E27FC236}">
                <a16:creationId xmlns:a16="http://schemas.microsoft.com/office/drawing/2014/main" id="{F17C4BA0-9E92-90B7-8AC9-6CE913C793EF}"/>
              </a:ext>
            </a:extLst>
          </p:cNvPr>
          <p:cNvPicPr>
            <a:picLocks noChangeAspect="1"/>
          </p:cNvPicPr>
          <p:nvPr/>
        </p:nvPicPr>
        <p:blipFill>
          <a:blip r:embed="rId3"/>
          <a:stretch>
            <a:fillRect/>
          </a:stretch>
        </p:blipFill>
        <p:spPr>
          <a:xfrm>
            <a:off x="306204" y="293852"/>
            <a:ext cx="2210939" cy="1115412"/>
          </a:xfrm>
          <a:prstGeom prst="rect">
            <a:avLst/>
          </a:prstGeom>
        </p:spPr>
      </p:pic>
    </p:spTree>
    <p:custDataLst>
      <p:tags r:id="rId1"/>
    </p:custDataLst>
    <p:extLst>
      <p:ext uri="{BB962C8B-B14F-4D97-AF65-F5344CB8AC3E}">
        <p14:creationId xmlns:p14="http://schemas.microsoft.com/office/powerpoint/2010/main" val="393618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0DC9E-AEA5-962E-98C5-B78671FE4B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BBDD8D-26F7-C621-C7BC-86D9643402EB}"/>
              </a:ext>
            </a:extLst>
          </p:cNvPr>
          <p:cNvSpPr>
            <a:spLocks noGrp="1"/>
          </p:cNvSpPr>
          <p:nvPr>
            <p:ph type="title"/>
          </p:nvPr>
        </p:nvSpPr>
        <p:spPr/>
        <p:txBody>
          <a:bodyPr/>
          <a:lstStyle/>
          <a:p>
            <a:r>
              <a:rPr lang="en-US" sz="3200" dirty="0">
                <a:cs typeface="Arial"/>
              </a:rPr>
              <a:t>HSN Pharmacy Formulary</a:t>
            </a:r>
          </a:p>
        </p:txBody>
      </p:sp>
      <p:sp>
        <p:nvSpPr>
          <p:cNvPr id="2" name="Text Placeholder 2">
            <a:extLst>
              <a:ext uri="{FF2B5EF4-FFF2-40B4-BE49-F238E27FC236}">
                <a16:creationId xmlns:a16="http://schemas.microsoft.com/office/drawing/2014/main" id="{5CC42388-63B0-B2C0-D5B8-4622E30F541B}"/>
              </a:ext>
            </a:extLst>
          </p:cNvPr>
          <p:cNvSpPr>
            <a:spLocks noGrp="1"/>
          </p:cNvSpPr>
          <p:nvPr>
            <p:ph idx="1"/>
          </p:nvPr>
        </p:nvSpPr>
        <p:spPr>
          <a:xfrm>
            <a:off x="457200" y="1600200"/>
            <a:ext cx="8229600" cy="4525963"/>
          </a:xfrm>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800" b="1" i="0" u="none" strike="noStrike" kern="1200" cap="none" spc="0" normalizeH="0" baseline="0" noProof="0" dirty="0">
                <a:ln>
                  <a:noFill/>
                </a:ln>
                <a:solidFill>
                  <a:srgbClr val="000000"/>
                </a:solidFill>
                <a:effectLst/>
                <a:uLnTx/>
                <a:uFillTx/>
                <a:ea typeface="+mn-ea"/>
                <a:cs typeface="Arial"/>
              </a:rPr>
              <a:t>Currently:</a:t>
            </a:r>
            <a:r>
              <a:rPr kumimoji="0" lang="en-US" sz="1800" b="0" i="0" u="none" strike="noStrike" kern="1200" cap="none" spc="0" normalizeH="0" baseline="0" noProof="0" dirty="0">
                <a:ln>
                  <a:noFill/>
                </a:ln>
                <a:solidFill>
                  <a:srgbClr val="000000"/>
                </a:solidFill>
                <a:effectLst/>
                <a:uLnTx/>
                <a:uFillTx/>
                <a:ea typeface="+mn-ea"/>
                <a:cs typeface="Arial"/>
              </a:rPr>
              <a:t> HSN pharmacy coverage largely matches the MassHealth formulary as listed on the MassHealth Drug List (MHDL). MassHealth covers all drugs that participate in the Medicaid Drug Rebate Program</a:t>
            </a:r>
            <a:r>
              <a:rPr lang="en-US" dirty="0">
                <a:solidFill>
                  <a:srgbClr val="000000"/>
                </a:solidFill>
                <a:cs typeface="Arial"/>
              </a:rPr>
              <a:t>.</a:t>
            </a:r>
            <a:endParaRPr kumimoji="0" lang="en-US" sz="1800" b="1" i="0" u="none" strike="noStrike" kern="1200" cap="none" spc="0" normalizeH="0" baseline="0" noProof="0" dirty="0">
              <a:ln>
                <a:noFill/>
              </a:ln>
              <a:solidFill>
                <a:srgbClr val="000000"/>
              </a:solidFill>
              <a:effectLst/>
              <a:uLnTx/>
              <a:uFillTx/>
              <a:ea typeface="+mn-ea"/>
              <a:cs typeface="Arial"/>
            </a:endParaRP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n-ea"/>
              <a:cs typeface="Arial"/>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800" b="1" i="0" u="none" strike="noStrike" kern="1200" cap="none" spc="0" normalizeH="0" baseline="0" noProof="0" dirty="0">
                <a:ln>
                  <a:noFill/>
                </a:ln>
                <a:solidFill>
                  <a:srgbClr val="000000"/>
                </a:solidFill>
                <a:effectLst/>
                <a:uLnTx/>
                <a:uFillTx/>
                <a:ea typeface="+mn-ea"/>
                <a:cs typeface="Arial"/>
              </a:rPr>
              <a:t>Effective January 12, 2026, HSN pharmacy coverage will no longer match MassHealth coverage. </a:t>
            </a:r>
            <a:endParaRPr kumimoji="0" lang="en-US" sz="1800" b="0" i="0" u="none" strike="noStrike" kern="1200" cap="none" spc="0" normalizeH="0" baseline="0" noProof="0" dirty="0">
              <a:ln>
                <a:noFill/>
              </a:ln>
              <a:solidFill>
                <a:srgbClr val="000000"/>
              </a:solidFill>
              <a:effectLst/>
              <a:uLnTx/>
              <a:uFillTx/>
              <a:ea typeface="+mn-ea"/>
              <a:cs typeface="Arial"/>
            </a:endParaRPr>
          </a:p>
          <a:p>
            <a:pPr marL="285750" marR="0" lvl="0" indent="-285750" algn="l" defTabSz="914400" rtl="0" eaLnBrk="1" fontAlgn="auto" latinLnBrk="0" hangingPunct="1">
              <a:lnSpc>
                <a:spcPct val="100000"/>
              </a:lnSpc>
              <a:spcBef>
                <a:spcPts val="400"/>
              </a:spcBef>
              <a:spcAft>
                <a:spcPts val="40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ea typeface="+mn-ea"/>
                <a:cs typeface="Arial"/>
              </a:rPr>
              <a:t>Coverage will shift to a largely "generic" formulary, allowing the Commonwealth to maintain access to cost-effective care, while ensuring the long-term sustainability of the HSN program. </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US" sz="1800" b="1" i="0" u="none" strike="noStrike" kern="1200" cap="none" spc="0" normalizeH="0" baseline="0" noProof="0" dirty="0">
              <a:ln>
                <a:noFill/>
              </a:ln>
              <a:solidFill>
                <a:srgbClr val="000000"/>
              </a:solidFill>
              <a:effectLst/>
              <a:uLnTx/>
              <a:uFillTx/>
              <a:ea typeface="+mn-ea"/>
              <a:cs typeface="Arial"/>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ea typeface="+mn-ea"/>
                <a:cs typeface="Arial"/>
              </a:rPr>
              <a:t>Rationale</a:t>
            </a:r>
            <a:r>
              <a:rPr kumimoji="0" lang="en-US" sz="1800" b="0" i="0" u="none" strike="noStrike" kern="1200" cap="none" spc="0" normalizeH="0" baseline="0" noProof="0" dirty="0">
                <a:ln>
                  <a:noFill/>
                </a:ln>
                <a:solidFill>
                  <a:srgbClr val="000000"/>
                </a:solidFill>
                <a:effectLst/>
                <a:uLnTx/>
                <a:uFillTx/>
                <a:ea typeface="+mn-ea"/>
                <a:cs typeface="Arial"/>
              </a:rPr>
              <a:t>: Significant HSN shortfall. Significant uncertainty ahead given anticipated federal changes to health coverage. </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Arial"/>
              </a:rPr>
              <a:t>Reducing pharmacy expenditures while maintaining access to cost-effective care is critical to maintaining the sustainability of the HSN program.</a:t>
            </a:r>
            <a:endParaRPr lang="en-US" sz="1600" b="1" i="0" u="sng" strike="noStrike" baseline="0" dirty="0">
              <a:solidFill>
                <a:srgbClr val="000000"/>
              </a:solidFill>
            </a:endParaRPr>
          </a:p>
        </p:txBody>
      </p:sp>
      <p:sp>
        <p:nvSpPr>
          <p:cNvPr id="3" name="Slide Number Placeholder 2">
            <a:extLst>
              <a:ext uri="{FF2B5EF4-FFF2-40B4-BE49-F238E27FC236}">
                <a16:creationId xmlns:a16="http://schemas.microsoft.com/office/drawing/2014/main" id="{5F585AD8-F838-DB7F-34AA-CF74CE41B72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10</a:t>
            </a:fld>
            <a:endParaRPr lang="en-US"/>
          </a:p>
        </p:txBody>
      </p:sp>
    </p:spTree>
    <p:custDataLst>
      <p:tags r:id="rId1"/>
    </p:custDataLst>
    <p:extLst>
      <p:ext uri="{BB962C8B-B14F-4D97-AF65-F5344CB8AC3E}">
        <p14:creationId xmlns:p14="http://schemas.microsoft.com/office/powerpoint/2010/main" val="225711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089CD-7BA7-EDD6-6432-E72B08883D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F181DE-469D-F2A0-CB46-18D4773DC403}"/>
              </a:ext>
            </a:extLst>
          </p:cNvPr>
          <p:cNvSpPr>
            <a:spLocks noGrp="1"/>
          </p:cNvSpPr>
          <p:nvPr>
            <p:ph type="title"/>
          </p:nvPr>
        </p:nvSpPr>
        <p:spPr/>
        <p:txBody>
          <a:bodyPr/>
          <a:lstStyle/>
          <a:p>
            <a:r>
              <a:rPr lang="en-US" sz="3200" dirty="0">
                <a:cs typeface="Arial"/>
              </a:rPr>
              <a:t>HSN Pharmacy Formulary (continued)</a:t>
            </a:r>
          </a:p>
        </p:txBody>
      </p:sp>
      <p:graphicFrame>
        <p:nvGraphicFramePr>
          <p:cNvPr id="7" name="Content Placeholder 6">
            <a:extLst>
              <a:ext uri="{FF2B5EF4-FFF2-40B4-BE49-F238E27FC236}">
                <a16:creationId xmlns:a16="http://schemas.microsoft.com/office/drawing/2014/main" id="{DA289399-8F29-80DB-9743-798EB8083D1C}"/>
              </a:ext>
            </a:extLst>
          </p:cNvPr>
          <p:cNvGraphicFramePr>
            <a:graphicFrameLocks noGrp="1"/>
          </p:cNvGraphicFramePr>
          <p:nvPr>
            <p:ph idx="1"/>
            <p:extLst>
              <p:ext uri="{D42A27DB-BD31-4B8C-83A1-F6EECF244321}">
                <p14:modId xmlns:p14="http://schemas.microsoft.com/office/powerpoint/2010/main" val="3674439206"/>
              </p:ext>
            </p:extLst>
          </p:nvPr>
        </p:nvGraphicFramePr>
        <p:xfrm>
          <a:off x="457200" y="1600200"/>
          <a:ext cx="8229600" cy="41808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363870309"/>
                    </a:ext>
                  </a:extLst>
                </a:gridCol>
                <a:gridCol w="4114800">
                  <a:extLst>
                    <a:ext uri="{9D8B030D-6E8A-4147-A177-3AD203B41FA5}">
                      <a16:colId xmlns:a16="http://schemas.microsoft.com/office/drawing/2014/main" val="3593626424"/>
                    </a:ext>
                  </a:extLst>
                </a:gridCol>
              </a:tblGrid>
              <a:tr h="370840">
                <a:tc>
                  <a:txBody>
                    <a:bodyPr/>
                    <a:lstStyle/>
                    <a:p>
                      <a:r>
                        <a:rPr lang="en-US" dirty="0">
                          <a:solidFill>
                            <a:schemeClr val="bg1"/>
                          </a:solidFill>
                        </a:rPr>
                        <a:t>Generally reimbursable </a:t>
                      </a:r>
                      <a:r>
                        <a:rPr lang="en-US" u="sng" dirty="0">
                          <a:solidFill>
                            <a:schemeClr val="bg1"/>
                          </a:solidFill>
                        </a:rPr>
                        <a:t>without PA</a:t>
                      </a:r>
                      <a:r>
                        <a:rPr lang="en-US" dirty="0">
                          <a:solidFill>
                            <a:schemeClr val="bg1"/>
                          </a:solidFill>
                        </a:rPr>
                        <a:t>:</a:t>
                      </a:r>
                    </a:p>
                  </a:txBody>
                  <a:tcPr/>
                </a:tc>
                <a:tc>
                  <a:txBody>
                    <a:bodyPr/>
                    <a:lstStyle/>
                    <a:p>
                      <a:r>
                        <a:rPr lang="en-US" dirty="0">
                          <a:solidFill>
                            <a:schemeClr val="bg1"/>
                          </a:solidFill>
                        </a:rPr>
                        <a:t>Generally reimbursable </a:t>
                      </a:r>
                      <a:r>
                        <a:rPr lang="en-US" u="sng" dirty="0">
                          <a:solidFill>
                            <a:schemeClr val="bg1"/>
                          </a:solidFill>
                        </a:rPr>
                        <a:t>with PA</a:t>
                      </a:r>
                      <a:r>
                        <a:rPr lang="en-US" dirty="0">
                          <a:solidFill>
                            <a:schemeClr val="bg1"/>
                          </a:solidFill>
                        </a:rPr>
                        <a:t>:</a:t>
                      </a:r>
                    </a:p>
                  </a:txBody>
                  <a:tcPr/>
                </a:tc>
                <a:extLst>
                  <a:ext uri="{0D108BD9-81ED-4DB2-BD59-A6C34878D82A}">
                    <a16:rowId xmlns:a16="http://schemas.microsoft.com/office/drawing/2014/main" val="3364140881"/>
                  </a:ext>
                </a:extLst>
              </a:tr>
              <a:tr h="370840">
                <a:tc>
                  <a:txBody>
                    <a:bodyPr/>
                    <a:lstStyle/>
                    <a:p>
                      <a:pPr marL="285750" indent="-285750">
                        <a:buFont typeface="Arial" panose="020B0604020202020204" pitchFamily="34" charset="0"/>
                        <a:buChar char="•"/>
                      </a:pPr>
                      <a:r>
                        <a:rPr lang="en-US" dirty="0"/>
                        <a:t>Generic medications (including unbranded biosimilars).</a:t>
                      </a:r>
                    </a:p>
                    <a:p>
                      <a:pPr marL="285750" indent="-285750">
                        <a:buFont typeface="Arial" panose="020B0604020202020204" pitchFamily="34" charset="0"/>
                        <a:buChar char="•"/>
                      </a:pPr>
                      <a:r>
                        <a:rPr lang="en-US" dirty="0"/>
                        <a:t>Select brand name medications on the MassHealth Brand Over Generic List (BOGL) on the MHDL*</a:t>
                      </a:r>
                    </a:p>
                    <a:p>
                      <a:pPr marL="285750" indent="-285750">
                        <a:buFont typeface="Arial" panose="020B0604020202020204" pitchFamily="34" charset="0"/>
                        <a:buChar char="•"/>
                      </a:pPr>
                      <a:r>
                        <a:rPr lang="en-US" dirty="0"/>
                        <a:t>Select non-drug products (i.e., alcohol swabs, lancets, pens needles, syringes, urine glucose test strips, ketone test strips).</a:t>
                      </a:r>
                    </a:p>
                    <a:p>
                      <a:pPr marL="285750" indent="-285750">
                        <a:buFont typeface="Arial" panose="020B0604020202020204" pitchFamily="34" charset="0"/>
                        <a:buChar char="•"/>
                      </a:pPr>
                      <a:r>
                        <a:rPr lang="en-US" dirty="0"/>
                        <a:t>Preferred diabetes test strips within quantity limits.</a:t>
                      </a:r>
                    </a:p>
                    <a:p>
                      <a:pPr marL="285750" indent="-285750">
                        <a:buFont typeface="Arial" panose="020B0604020202020204" pitchFamily="34" charset="0"/>
                        <a:buChar char="•"/>
                      </a:pPr>
                      <a:r>
                        <a:rPr lang="en-US" dirty="0"/>
                        <a:t>Vaccines.</a:t>
                      </a:r>
                    </a:p>
                    <a:p>
                      <a:pPr marL="0" indent="0">
                        <a:spcBef>
                          <a:spcPts val="1200"/>
                        </a:spcBef>
                        <a:buFont typeface="Arial" panose="020B0604020202020204" pitchFamily="34" charset="0"/>
                        <a:buNone/>
                      </a:pPr>
                      <a:r>
                        <a:rPr lang="en-US" sz="1800" i="0" dirty="0"/>
                        <a:t>*Exceptions apply, subject to change</a:t>
                      </a:r>
                    </a:p>
                  </a:txBody>
                  <a:tcPr/>
                </a:tc>
                <a:tc>
                  <a:txBody>
                    <a:bodyPr/>
                    <a:lstStyle/>
                    <a:p>
                      <a:pPr marL="285750" indent="-285750">
                        <a:buFont typeface="Arial" panose="020B0604020202020204" pitchFamily="34" charset="0"/>
                        <a:buChar char="•"/>
                      </a:pPr>
                      <a:r>
                        <a:rPr lang="en-US" dirty="0"/>
                        <a:t>Preferred non-drug products (e.g., continuous glucose monitors, continuous subcutaneous insulin infusion devices).</a:t>
                      </a:r>
                    </a:p>
                    <a:p>
                      <a:pPr marL="285750" indent="-285750">
                        <a:buFont typeface="Arial" panose="020B0604020202020204" pitchFamily="34" charset="0"/>
                        <a:buChar char="•"/>
                      </a:pPr>
                      <a:r>
                        <a:rPr lang="en-US" dirty="0"/>
                        <a:t>Brand medications not listed on the MassHealth BOGL.</a:t>
                      </a:r>
                    </a:p>
                    <a:p>
                      <a:pPr marL="285750" indent="-285750">
                        <a:buFont typeface="Arial" panose="020B0604020202020204" pitchFamily="34" charset="0"/>
                        <a:buChar char="•"/>
                      </a:pPr>
                      <a:r>
                        <a:rPr lang="en-US" dirty="0"/>
                        <a:t>Other medications when clinically necessary.</a:t>
                      </a:r>
                    </a:p>
                  </a:txBody>
                  <a:tcPr/>
                </a:tc>
                <a:extLst>
                  <a:ext uri="{0D108BD9-81ED-4DB2-BD59-A6C34878D82A}">
                    <a16:rowId xmlns:a16="http://schemas.microsoft.com/office/drawing/2014/main" val="2152220983"/>
                  </a:ext>
                </a:extLst>
              </a:tr>
            </a:tbl>
          </a:graphicData>
        </a:graphic>
      </p:graphicFrame>
      <p:sp>
        <p:nvSpPr>
          <p:cNvPr id="3" name="Slide Number Placeholder 2">
            <a:extLst>
              <a:ext uri="{FF2B5EF4-FFF2-40B4-BE49-F238E27FC236}">
                <a16:creationId xmlns:a16="http://schemas.microsoft.com/office/drawing/2014/main" id="{7BB16567-8353-B856-BA3B-E1E1182B26F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11</a:t>
            </a:fld>
            <a:endParaRPr lang="en-US"/>
          </a:p>
        </p:txBody>
      </p:sp>
    </p:spTree>
    <p:custDataLst>
      <p:tags r:id="rId1"/>
    </p:custDataLst>
    <p:extLst>
      <p:ext uri="{BB962C8B-B14F-4D97-AF65-F5344CB8AC3E}">
        <p14:creationId xmlns:p14="http://schemas.microsoft.com/office/powerpoint/2010/main" val="395102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8DEE0-323D-ACFC-A9CC-E587AE1F63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74B1A5-B262-EA18-2F51-27BCA9EDB520}"/>
              </a:ext>
            </a:extLst>
          </p:cNvPr>
          <p:cNvSpPr>
            <a:spLocks noGrp="1"/>
          </p:cNvSpPr>
          <p:nvPr>
            <p:ph type="title"/>
          </p:nvPr>
        </p:nvSpPr>
        <p:spPr>
          <a:xfrm>
            <a:off x="457200" y="304800"/>
            <a:ext cx="7166758" cy="715963"/>
          </a:xfrm>
        </p:spPr>
        <p:txBody>
          <a:bodyPr/>
          <a:lstStyle/>
          <a:p>
            <a:r>
              <a:rPr lang="en-US" sz="3200" dirty="0">
                <a:cs typeface="Arial"/>
              </a:rPr>
              <a:t>HSN Pharmacy Formulary:                Branded Products</a:t>
            </a:r>
          </a:p>
        </p:txBody>
      </p:sp>
      <p:sp>
        <p:nvSpPr>
          <p:cNvPr id="7" name="TextBox 6">
            <a:extLst>
              <a:ext uri="{FF2B5EF4-FFF2-40B4-BE49-F238E27FC236}">
                <a16:creationId xmlns:a16="http://schemas.microsoft.com/office/drawing/2014/main" id="{F4FA74BD-8260-FF87-A562-41FBDC15F12B}"/>
              </a:ext>
            </a:extLst>
          </p:cNvPr>
          <p:cNvSpPr txBox="1"/>
          <p:nvPr/>
        </p:nvSpPr>
        <p:spPr>
          <a:xfrm>
            <a:off x="127659" y="1383392"/>
            <a:ext cx="8888681" cy="369332"/>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225"/>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mn-lt"/>
                <a:ea typeface="+mn-ea"/>
                <a:cs typeface="Arial"/>
              </a:rPr>
              <a:t>Branded medications not on MassHealth BOGL will require PA in January 2026.</a:t>
            </a:r>
          </a:p>
        </p:txBody>
      </p:sp>
      <p:sp>
        <p:nvSpPr>
          <p:cNvPr id="2" name="Text Placeholder 2">
            <a:extLst>
              <a:ext uri="{FF2B5EF4-FFF2-40B4-BE49-F238E27FC236}">
                <a16:creationId xmlns:a16="http://schemas.microsoft.com/office/drawing/2014/main" id="{1881DF6D-8C8B-ACA3-AE45-A8436E49A24F}"/>
              </a:ext>
            </a:extLst>
          </p:cNvPr>
          <p:cNvSpPr>
            <a:spLocks noGrp="1"/>
          </p:cNvSpPr>
          <p:nvPr>
            <p:ph idx="1"/>
          </p:nvPr>
        </p:nvSpPr>
        <p:spPr>
          <a:xfrm>
            <a:off x="290145" y="1851585"/>
            <a:ext cx="8590085" cy="4606121"/>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sng" strike="noStrike" kern="1200" cap="none" spc="0" normalizeH="0" baseline="0" noProof="0" dirty="0">
                <a:ln>
                  <a:noFill/>
                </a:ln>
                <a:solidFill>
                  <a:srgbClr val="000000"/>
                </a:solidFill>
                <a:effectLst/>
                <a:uLnTx/>
                <a:uFillTx/>
                <a:ea typeface="+mn-ea"/>
                <a:cs typeface="Arial"/>
              </a:rPr>
              <a:t>Branded medications will require PA looking for the following:</a:t>
            </a:r>
          </a:p>
          <a:p>
            <a:pPr marL="571500" marR="0" lvl="1"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b="0" i="0" u="none" strike="noStrike" kern="1200" cap="none" spc="0" normalizeH="0" baseline="0" noProof="0" dirty="0">
                <a:ln>
                  <a:noFill/>
                </a:ln>
                <a:solidFill>
                  <a:srgbClr val="000000"/>
                </a:solidFill>
                <a:effectLst/>
                <a:uLnTx/>
                <a:uFillTx/>
                <a:ea typeface="+mn-ea"/>
                <a:cs typeface="Arial"/>
              </a:rPr>
              <a:t>Appropriate diagnosis</a:t>
            </a:r>
          </a:p>
          <a:p>
            <a:pPr marL="571500" marR="0" lvl="1"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b="0" i="0" u="none" strike="noStrike" kern="1200" cap="none" spc="0" normalizeH="0" baseline="0" noProof="0" dirty="0">
                <a:ln>
                  <a:noFill/>
                </a:ln>
                <a:solidFill>
                  <a:srgbClr val="000000"/>
                </a:solidFill>
                <a:effectLst/>
                <a:uLnTx/>
                <a:uFillTx/>
                <a:ea typeface="+mn-ea"/>
                <a:cs typeface="Arial"/>
              </a:rPr>
              <a:t>One of the following:</a:t>
            </a:r>
          </a:p>
          <a:p>
            <a:pPr marL="800100" marR="0" lvl="2" indent="-342900" algn="l" defTabSz="914400" rtl="0" eaLnBrk="1" fontAlgn="auto" latinLnBrk="0" hangingPunct="1">
              <a:lnSpc>
                <a:spcPct val="100000"/>
              </a:lnSpc>
              <a:spcBef>
                <a:spcPts val="0"/>
              </a:spcBef>
              <a:spcAft>
                <a:spcPts val="600"/>
              </a:spcAft>
              <a:buClrTx/>
              <a:buSzTx/>
              <a:buFont typeface="+mj-lt"/>
              <a:buAutoNum type="alphaLcPeriod"/>
              <a:tabLst/>
              <a:defRPr/>
            </a:pPr>
            <a:r>
              <a:rPr kumimoji="0" lang="en-US" b="0" i="0" u="none" strike="noStrike" kern="1200" cap="none" spc="0" normalizeH="0" baseline="0" noProof="0" dirty="0">
                <a:ln>
                  <a:noFill/>
                </a:ln>
                <a:solidFill>
                  <a:srgbClr val="000000"/>
                </a:solidFill>
                <a:effectLst/>
                <a:uLnTx/>
                <a:uFillTx/>
                <a:ea typeface="+mn-ea"/>
                <a:cs typeface="Arial"/>
              </a:rPr>
              <a:t>Trial with </a:t>
            </a:r>
            <a:r>
              <a:rPr kumimoji="0" lang="en-US" b="1" i="0" u="sng" strike="noStrike" kern="1200" cap="none" spc="0" normalizeH="0" baseline="0" noProof="0" dirty="0">
                <a:ln>
                  <a:noFill/>
                </a:ln>
                <a:solidFill>
                  <a:srgbClr val="000000"/>
                </a:solidFill>
                <a:effectLst/>
                <a:uLnTx/>
                <a:uFillTx/>
                <a:ea typeface="+mn-ea"/>
                <a:cs typeface="Arial"/>
              </a:rPr>
              <a:t>all</a:t>
            </a:r>
            <a:r>
              <a:rPr kumimoji="0" lang="en-US" b="1" i="0" u="none" strike="noStrike" kern="1200" cap="none" spc="0" normalizeH="0" baseline="0" noProof="0" dirty="0">
                <a:ln>
                  <a:noFill/>
                </a:ln>
                <a:solidFill>
                  <a:srgbClr val="000000"/>
                </a:solidFill>
                <a:effectLst/>
                <a:uLnTx/>
                <a:uFillTx/>
                <a:ea typeface="+mn-ea"/>
                <a:cs typeface="Arial"/>
              </a:rPr>
              <a:t> </a:t>
            </a:r>
            <a:r>
              <a:rPr kumimoji="0" lang="en-US" b="0" i="0" u="none" strike="noStrike" kern="1200" cap="none" spc="0" normalizeH="0" baseline="0" noProof="0" dirty="0">
                <a:ln>
                  <a:noFill/>
                </a:ln>
                <a:solidFill>
                  <a:srgbClr val="000000"/>
                </a:solidFill>
                <a:effectLst/>
                <a:uLnTx/>
                <a:uFillTx/>
                <a:ea typeface="+mn-ea"/>
                <a:cs typeface="Arial"/>
              </a:rPr>
              <a:t>clinically appropriate covered alternatives</a:t>
            </a:r>
          </a:p>
          <a:p>
            <a:pPr marL="800100" marR="0" lvl="2" indent="-342900" algn="l" defTabSz="914400" rtl="0" eaLnBrk="1" fontAlgn="auto" latinLnBrk="0" hangingPunct="1">
              <a:lnSpc>
                <a:spcPct val="100000"/>
              </a:lnSpc>
              <a:spcBef>
                <a:spcPts val="0"/>
              </a:spcBef>
              <a:spcAft>
                <a:spcPts val="600"/>
              </a:spcAft>
              <a:buClrTx/>
              <a:buSzTx/>
              <a:buFont typeface="+mj-lt"/>
              <a:buAutoNum type="alphaLcPeriod"/>
              <a:tabLst/>
              <a:defRPr/>
            </a:pPr>
            <a:r>
              <a:rPr kumimoji="0" lang="en-US" b="0" i="0" u="none" strike="noStrike" kern="1200" cap="none" spc="0" normalizeH="0" baseline="0" noProof="0" dirty="0">
                <a:ln>
                  <a:noFill/>
                </a:ln>
                <a:solidFill>
                  <a:srgbClr val="000000"/>
                </a:solidFill>
                <a:effectLst/>
                <a:uLnTx/>
                <a:uFillTx/>
                <a:ea typeface="+mn-ea"/>
                <a:cs typeface="Arial"/>
              </a:rPr>
              <a:t>Medical necessity for the branded agent instead of covered alternatives</a:t>
            </a:r>
          </a:p>
          <a:p>
            <a:pPr marL="571500" marR="0" lvl="1"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b="0" i="0" u="none" strike="noStrike" kern="1200" cap="none" spc="0" normalizeH="0" baseline="0" noProof="0" dirty="0">
                <a:ln>
                  <a:noFill/>
                </a:ln>
                <a:solidFill>
                  <a:srgbClr val="000000"/>
                </a:solidFill>
                <a:effectLst/>
                <a:uLnTx/>
                <a:uFillTx/>
                <a:ea typeface="+mn-ea"/>
                <a:cs typeface="Arial"/>
              </a:rPr>
              <a:t>One of the following:</a:t>
            </a:r>
          </a:p>
          <a:p>
            <a:pPr marL="800100" marR="0" lvl="2" indent="-342900" algn="l" defTabSz="914400" rtl="0" eaLnBrk="1" fontAlgn="auto" latinLnBrk="0" hangingPunct="1">
              <a:lnSpc>
                <a:spcPct val="100000"/>
              </a:lnSpc>
              <a:spcBef>
                <a:spcPts val="0"/>
              </a:spcBef>
              <a:spcAft>
                <a:spcPts val="600"/>
              </a:spcAft>
              <a:buClrTx/>
              <a:buSzTx/>
              <a:buFont typeface="+mj-lt"/>
              <a:buAutoNum type="alphaLcPeriod"/>
              <a:tabLst/>
              <a:defRPr/>
            </a:pPr>
            <a:r>
              <a:rPr kumimoji="0" lang="en-US" b="0" i="0" u="none" strike="noStrike" kern="1200" cap="none" spc="0" normalizeH="0" baseline="0" noProof="0" dirty="0">
                <a:ln>
                  <a:noFill/>
                </a:ln>
                <a:solidFill>
                  <a:srgbClr val="000000"/>
                </a:solidFill>
                <a:effectLst/>
                <a:uLnTx/>
                <a:uFillTx/>
                <a:ea typeface="+mn-ea"/>
                <a:cs typeface="Arial"/>
              </a:rPr>
              <a:t>Manufacturer does not offer a patient assistance program (PAP)</a:t>
            </a:r>
          </a:p>
          <a:p>
            <a:pPr marL="800100" marR="0" lvl="2" indent="-342900" algn="l" defTabSz="914400" rtl="0" eaLnBrk="1" fontAlgn="auto" latinLnBrk="0" hangingPunct="1">
              <a:lnSpc>
                <a:spcPct val="100000"/>
              </a:lnSpc>
              <a:spcBef>
                <a:spcPts val="0"/>
              </a:spcBef>
              <a:spcAft>
                <a:spcPts val="600"/>
              </a:spcAft>
              <a:buClrTx/>
              <a:buSzTx/>
              <a:buFont typeface="+mj-lt"/>
              <a:buAutoNum type="alphaLcPeriod"/>
              <a:tabLst/>
              <a:defRPr/>
            </a:pPr>
            <a:r>
              <a:rPr kumimoji="0" lang="en-US" b="0" i="0" u="none" strike="noStrike" kern="1200" cap="none" spc="0" normalizeH="0" baseline="0" noProof="0" dirty="0">
                <a:ln>
                  <a:noFill/>
                </a:ln>
                <a:solidFill>
                  <a:srgbClr val="000000"/>
                </a:solidFill>
                <a:effectLst/>
                <a:uLnTx/>
                <a:uFillTx/>
                <a:ea typeface="+mn-ea"/>
                <a:cs typeface="Arial"/>
              </a:rPr>
              <a:t>Documentation of submission to PAP but decision is pending </a:t>
            </a:r>
          </a:p>
          <a:p>
            <a:pPr marL="800100" marR="0" lvl="2" indent="-342900" algn="l" defTabSz="914400" rtl="0" eaLnBrk="1" fontAlgn="auto" latinLnBrk="0" hangingPunct="1">
              <a:lnSpc>
                <a:spcPct val="100000"/>
              </a:lnSpc>
              <a:spcBef>
                <a:spcPts val="0"/>
              </a:spcBef>
              <a:spcAft>
                <a:spcPts val="600"/>
              </a:spcAft>
              <a:buClrTx/>
              <a:buSzTx/>
              <a:buFont typeface="+mj-lt"/>
              <a:buAutoNum type="alphaLcPeriod"/>
              <a:tabLst/>
              <a:defRPr/>
            </a:pPr>
            <a:r>
              <a:rPr kumimoji="0" lang="en-US" b="0" i="0" u="none" strike="noStrike" kern="1200" cap="none" spc="0" normalizeH="0" baseline="0" noProof="0" dirty="0">
                <a:ln>
                  <a:noFill/>
                </a:ln>
                <a:solidFill>
                  <a:srgbClr val="000000"/>
                </a:solidFill>
                <a:effectLst/>
                <a:uLnTx/>
                <a:uFillTx/>
                <a:ea typeface="+mn-ea"/>
                <a:cs typeface="Arial"/>
              </a:rPr>
              <a:t>Documentation that coverage through PAP has been denied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0000"/>
                </a:solidFill>
                <a:effectLst/>
                <a:uLnTx/>
                <a:uFillTx/>
                <a:ea typeface="+mn-ea"/>
                <a:cs typeface="Arial"/>
              </a:rPr>
              <a:t>Provisional approval </a:t>
            </a:r>
            <a:r>
              <a:rPr kumimoji="0" lang="en-US" b="0" i="1" u="none" strike="noStrike" kern="1200" cap="none" spc="0" normalizeH="0" baseline="0" noProof="0" dirty="0">
                <a:ln>
                  <a:noFill/>
                </a:ln>
                <a:solidFill>
                  <a:srgbClr val="000000"/>
                </a:solidFill>
                <a:effectLst/>
                <a:uLnTx/>
                <a:uFillTx/>
                <a:ea typeface="+mn-ea"/>
                <a:cs typeface="Arial"/>
              </a:rPr>
              <a:t>(while awaiting PAP decision):</a:t>
            </a:r>
            <a:r>
              <a:rPr kumimoji="0" lang="en-US" b="0" i="0" u="none" strike="noStrike" kern="1200" cap="none" spc="0" normalizeH="0" baseline="0" noProof="0" dirty="0">
                <a:ln>
                  <a:noFill/>
                </a:ln>
                <a:solidFill>
                  <a:srgbClr val="000000"/>
                </a:solidFill>
                <a:effectLst/>
                <a:uLnTx/>
                <a:uFillTx/>
                <a:ea typeface="+mn-ea"/>
                <a:cs typeface="Arial"/>
              </a:rPr>
              <a:t> one month, up to three times</a:t>
            </a:r>
            <a:endParaRPr kumimoji="0" lang="en-US"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0000"/>
                </a:solidFill>
                <a:effectLst/>
                <a:uLnTx/>
                <a:uFillTx/>
                <a:ea typeface="+mn-ea"/>
                <a:cs typeface="Arial"/>
              </a:rPr>
              <a:t>Initial Approval</a:t>
            </a:r>
            <a:r>
              <a:rPr kumimoji="0" lang="en-US" b="0" i="0" u="none" strike="noStrike" kern="1200" cap="none" spc="0" normalizeH="0" baseline="0" noProof="0" dirty="0">
                <a:ln>
                  <a:noFill/>
                </a:ln>
                <a:solidFill>
                  <a:srgbClr val="000000"/>
                </a:solidFill>
                <a:effectLst/>
                <a:uLnTx/>
                <a:uFillTx/>
                <a:ea typeface="+mn-ea"/>
                <a:cs typeface="Arial"/>
              </a:rPr>
              <a:t>: 6 months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0000"/>
                </a:solidFill>
                <a:effectLst/>
                <a:uLnTx/>
                <a:uFillTx/>
                <a:ea typeface="+mn-ea"/>
                <a:cs typeface="Arial"/>
              </a:rPr>
              <a:t>Recertification</a:t>
            </a:r>
            <a:r>
              <a:rPr kumimoji="0" lang="en-US" b="0" i="0" u="none" strike="noStrike" kern="1200" cap="none" spc="0" normalizeH="0" baseline="0" noProof="0" dirty="0">
                <a:ln>
                  <a:noFill/>
                </a:ln>
                <a:solidFill>
                  <a:srgbClr val="000000"/>
                </a:solidFill>
                <a:effectLst/>
                <a:uLnTx/>
                <a:uFillTx/>
                <a:ea typeface="+mn-ea"/>
                <a:cs typeface="Arial"/>
              </a:rPr>
              <a:t>: Require trials with all clinically appropriate covered alternatives or medical necessity for continued use of branded agent.</a:t>
            </a:r>
          </a:p>
          <a:p>
            <a:pPr marL="0" marR="0" lvl="0" indent="0" algn="l" defTabSz="914400" rtl="0" eaLnBrk="1" fontAlgn="auto" latinLnBrk="0" hangingPunct="1">
              <a:lnSpc>
                <a:spcPct val="100000"/>
              </a:lnSpc>
              <a:spcBef>
                <a:spcPts val="400"/>
              </a:spcBef>
              <a:spcAft>
                <a:spcPts val="400"/>
              </a:spcAft>
              <a:buClrTx/>
              <a:buSzTx/>
              <a:buFontTx/>
              <a:buNone/>
              <a:tabLst/>
              <a:defRPr/>
            </a:pPr>
            <a:endParaRPr lang="en-US" sz="1600" b="1" i="0" u="sng" strike="noStrike" baseline="0" dirty="0">
              <a:solidFill>
                <a:srgbClr val="000000"/>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87BBEBE5-3156-3090-B7E5-47672B3EA57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12</a:t>
            </a:fld>
            <a:endParaRPr lang="en-US"/>
          </a:p>
        </p:txBody>
      </p:sp>
    </p:spTree>
    <p:custDataLst>
      <p:tags r:id="rId1"/>
    </p:custDataLst>
    <p:extLst>
      <p:ext uri="{BB962C8B-B14F-4D97-AF65-F5344CB8AC3E}">
        <p14:creationId xmlns:p14="http://schemas.microsoft.com/office/powerpoint/2010/main" val="176300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CDC7D-7818-1B50-50DB-B13A48D1E0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F69323-3BCC-74DA-24B2-0C23AC59E769}"/>
              </a:ext>
            </a:extLst>
          </p:cNvPr>
          <p:cNvSpPr>
            <a:spLocks noGrp="1"/>
          </p:cNvSpPr>
          <p:nvPr>
            <p:ph type="title"/>
          </p:nvPr>
        </p:nvSpPr>
        <p:spPr>
          <a:xfrm>
            <a:off x="457199" y="304800"/>
            <a:ext cx="7475517" cy="715963"/>
          </a:xfrm>
        </p:spPr>
        <p:txBody>
          <a:bodyPr/>
          <a:lstStyle/>
          <a:p>
            <a:r>
              <a:rPr lang="en-US" sz="3200" dirty="0">
                <a:cs typeface="Arial"/>
              </a:rPr>
              <a:t>HSN Pharmacy Formulary:              Preferred Durable Medical Equipment</a:t>
            </a:r>
          </a:p>
        </p:txBody>
      </p:sp>
      <p:sp>
        <p:nvSpPr>
          <p:cNvPr id="2" name="Text Placeholder 2">
            <a:extLst>
              <a:ext uri="{FF2B5EF4-FFF2-40B4-BE49-F238E27FC236}">
                <a16:creationId xmlns:a16="http://schemas.microsoft.com/office/drawing/2014/main" id="{BCD9F273-9F52-3BB9-3DC2-8ED396E38EFA}"/>
              </a:ext>
            </a:extLst>
          </p:cNvPr>
          <p:cNvSpPr>
            <a:spLocks noGrp="1"/>
          </p:cNvSpPr>
          <p:nvPr>
            <p:ph idx="1"/>
          </p:nvPr>
        </p:nvSpPr>
        <p:spPr>
          <a:xfrm>
            <a:off x="369277" y="1721957"/>
            <a:ext cx="8634045" cy="4634393"/>
          </a:xfrm>
        </p:spPr>
        <p:txBody>
          <a:bodyPr/>
          <a:lstStyle/>
          <a:p>
            <a:pPr marL="0" marR="0" lvl="0" indent="0" algn="l" defTabSz="914400" rtl="0" eaLnBrk="1" fontAlgn="auto" latinLnBrk="0" hangingPunct="1">
              <a:lnSpc>
                <a:spcPct val="100000"/>
              </a:lnSpc>
              <a:spcAft>
                <a:spcPts val="600"/>
              </a:spcAft>
              <a:buClrTx/>
              <a:buSzTx/>
              <a:buFontTx/>
              <a:buNone/>
              <a:tabLst/>
              <a:defRPr/>
            </a:pPr>
            <a:r>
              <a:rPr kumimoji="0" lang="en-US" b="1" i="0" u="none" strike="noStrike" kern="1200" cap="none" spc="0" normalizeH="0" baseline="0" noProof="0" dirty="0">
                <a:ln>
                  <a:noFill/>
                </a:ln>
                <a:solidFill>
                  <a:srgbClr val="000000"/>
                </a:solidFill>
                <a:effectLst/>
                <a:uLnTx/>
                <a:uFillTx/>
                <a:ea typeface="+mn-ea"/>
                <a:cs typeface="Arial"/>
              </a:rPr>
              <a:t>Preferred DME products will require PA with criteria matching MassHealth.</a:t>
            </a:r>
          </a:p>
          <a:p>
            <a:pPr marL="0" marR="0" lvl="0" indent="0" algn="l" defTabSz="914400" rtl="0" eaLnBrk="1" fontAlgn="auto" latinLnBrk="0" hangingPunct="1">
              <a:lnSpc>
                <a:spcPct val="100000"/>
              </a:lnSpc>
              <a:spcAft>
                <a:spcPts val="60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Arial"/>
              </a:rPr>
              <a:t>Continuous glucose monitors (CGMs) and continuous subcutaneous insulin infusion (CSIIs) devices will require PA with approval criteria matching current MassHealth criteria.</a:t>
            </a:r>
          </a:p>
          <a:p>
            <a:pPr marL="457200" marR="0" lvl="1" indent="0" algn="l" defTabSz="914400" rtl="0" eaLnBrk="1" fontAlgn="auto" latinLnBrk="0" hangingPunct="1">
              <a:lnSpc>
                <a:spcPct val="100000"/>
              </a:lnSpc>
              <a:spcAft>
                <a:spcPts val="60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Arial"/>
              </a:rPr>
              <a:t>CGM criteria generally requires appropriate diagnosis, rationale for use of CGM (e.g., requires insulin or problematic hypoglycemia), and within quantity limits.</a:t>
            </a:r>
          </a:p>
          <a:p>
            <a:pPr marL="457200" marR="0" lvl="1" indent="0" algn="l" defTabSz="914400" rtl="0" eaLnBrk="1" fontAlgn="auto" latinLnBrk="0" hangingPunct="1">
              <a:lnSpc>
                <a:spcPct val="100000"/>
              </a:lnSpc>
              <a:spcAft>
                <a:spcPts val="60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Arial"/>
              </a:rPr>
              <a:t>CSII criteria generally requires diagnosis of diabetes, age, three times daily use of insulin, blood glucose testing, and within quantity limits or rationale to exceed limits.</a:t>
            </a:r>
          </a:p>
          <a:p>
            <a:pPr marL="0" marR="0" lvl="0" indent="0" algn="l" defTabSz="914400" rtl="0" eaLnBrk="1" fontAlgn="auto" latinLnBrk="0" hangingPunct="1">
              <a:lnSpc>
                <a:spcPct val="100000"/>
              </a:lnSpc>
              <a:spcAft>
                <a:spcPts val="600"/>
              </a:spcAft>
              <a:buClrTx/>
              <a:buSzTx/>
              <a:buFontTx/>
              <a:buNone/>
              <a:tabLst/>
              <a:defRPr/>
            </a:pPr>
            <a:r>
              <a:rPr kumimoji="0" lang="en-US" b="1" i="0" u="none" strike="noStrike" kern="1200" cap="none" spc="0" normalizeH="0" baseline="0" noProof="0" dirty="0">
                <a:ln>
                  <a:noFill/>
                </a:ln>
                <a:solidFill>
                  <a:srgbClr val="000000"/>
                </a:solidFill>
                <a:effectLst/>
                <a:uLnTx/>
                <a:uFillTx/>
                <a:ea typeface="+mn-ea"/>
                <a:cs typeface="Arial"/>
              </a:rPr>
              <a:t>Non-preferred DME products will not be covered by HSN unless otherwise specified </a:t>
            </a:r>
            <a:r>
              <a:rPr kumimoji="0" lang="en-US" b="0" i="0" u="none" strike="noStrike" kern="1200" cap="none" spc="0" normalizeH="0" baseline="0" noProof="0" dirty="0">
                <a:ln>
                  <a:noFill/>
                </a:ln>
                <a:solidFill>
                  <a:srgbClr val="000000"/>
                </a:solidFill>
                <a:effectLst/>
                <a:uLnTx/>
                <a:uFillTx/>
                <a:ea typeface="+mn-ea"/>
                <a:cs typeface="Arial"/>
              </a:rPr>
              <a:t>(i.e., alcohol swabs, lancets, pens needles, syringes, urine glucose test strips, ketone test strips).</a:t>
            </a:r>
            <a:endParaRPr lang="en-US" b="1" i="0" u="sng" strike="noStrike" baseline="0" dirty="0">
              <a:solidFill>
                <a:srgbClr val="000000"/>
              </a:solidFill>
            </a:endParaRPr>
          </a:p>
        </p:txBody>
      </p:sp>
      <p:sp>
        <p:nvSpPr>
          <p:cNvPr id="3" name="Slide Number Placeholder 2">
            <a:extLst>
              <a:ext uri="{FF2B5EF4-FFF2-40B4-BE49-F238E27FC236}">
                <a16:creationId xmlns:a16="http://schemas.microsoft.com/office/drawing/2014/main" id="{10387D31-2F4E-2979-67B8-3B1162B3A61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13</a:t>
            </a:fld>
            <a:endParaRPr lang="en-US"/>
          </a:p>
        </p:txBody>
      </p:sp>
    </p:spTree>
    <p:custDataLst>
      <p:tags r:id="rId1"/>
    </p:custDataLst>
    <p:extLst>
      <p:ext uri="{BB962C8B-B14F-4D97-AF65-F5344CB8AC3E}">
        <p14:creationId xmlns:p14="http://schemas.microsoft.com/office/powerpoint/2010/main" val="87189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A2A05-2CA4-F7D1-67E0-750F2D124DB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30DCFA-7657-0212-B856-A8963E7E3019}"/>
              </a:ext>
            </a:extLst>
          </p:cNvPr>
          <p:cNvSpPr>
            <a:spLocks noGrp="1"/>
          </p:cNvSpPr>
          <p:nvPr>
            <p:ph type="title"/>
          </p:nvPr>
        </p:nvSpPr>
        <p:spPr>
          <a:xfrm>
            <a:off x="457200" y="304800"/>
            <a:ext cx="7701148" cy="715963"/>
          </a:xfrm>
        </p:spPr>
        <p:txBody>
          <a:bodyPr/>
          <a:lstStyle/>
          <a:p>
            <a:r>
              <a:rPr lang="en-US" sz="3200" dirty="0">
                <a:cs typeface="Arial"/>
              </a:rPr>
              <a:t>HSN Pharmacy Formulary:                     Other Pharmacy Coverage Changes</a:t>
            </a:r>
          </a:p>
        </p:txBody>
      </p:sp>
      <p:sp>
        <p:nvSpPr>
          <p:cNvPr id="6" name="Diamond 5">
            <a:extLst>
              <a:ext uri="{FF2B5EF4-FFF2-40B4-BE49-F238E27FC236}">
                <a16:creationId xmlns:a16="http://schemas.microsoft.com/office/drawing/2014/main" id="{9CBE3D96-8331-20B4-F046-DF5EB8D7CE5A}"/>
              </a:ext>
              <a:ext uri="{C183D7F6-B498-43B3-948B-1728B52AA6E4}">
                <adec:decorative xmlns:adec="http://schemas.microsoft.com/office/drawing/2017/decorative" val="1"/>
              </a:ext>
            </a:extLst>
          </p:cNvPr>
          <p:cNvSpPr/>
          <p:nvPr/>
        </p:nvSpPr>
        <p:spPr>
          <a:xfrm>
            <a:off x="2034279" y="1522051"/>
            <a:ext cx="5181333" cy="4933070"/>
          </a:xfrm>
          <a:prstGeom prst="diamond">
            <a:avLst/>
          </a:prstGeom>
          <a:solidFill>
            <a:srgbClr val="1D954F">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9498B41D-C024-2F73-A1D5-31F8F4E12083}"/>
              </a:ext>
            </a:extLst>
          </p:cNvPr>
          <p:cNvSpPr/>
          <p:nvPr/>
        </p:nvSpPr>
        <p:spPr>
          <a:xfrm>
            <a:off x="906936" y="1528758"/>
            <a:ext cx="3465576" cy="2267712"/>
          </a:xfrm>
          <a:custGeom>
            <a:avLst/>
            <a:gdLst>
              <a:gd name="csX0" fmla="*/ 0 w 1858613"/>
              <a:gd name="csY0" fmla="*/ 309775 h 1858613"/>
              <a:gd name="csX1" fmla="*/ 309775 w 1858613"/>
              <a:gd name="csY1" fmla="*/ 0 h 1858613"/>
              <a:gd name="csX2" fmla="*/ 1548838 w 1858613"/>
              <a:gd name="csY2" fmla="*/ 0 h 1858613"/>
              <a:gd name="csX3" fmla="*/ 1858613 w 1858613"/>
              <a:gd name="csY3" fmla="*/ 309775 h 1858613"/>
              <a:gd name="csX4" fmla="*/ 1858613 w 1858613"/>
              <a:gd name="csY4" fmla="*/ 1548838 h 1858613"/>
              <a:gd name="csX5" fmla="*/ 1548838 w 1858613"/>
              <a:gd name="csY5" fmla="*/ 1858613 h 1858613"/>
              <a:gd name="csX6" fmla="*/ 309775 w 1858613"/>
              <a:gd name="csY6" fmla="*/ 1858613 h 1858613"/>
              <a:gd name="csX7" fmla="*/ 0 w 1858613"/>
              <a:gd name="csY7" fmla="*/ 1548838 h 1858613"/>
              <a:gd name="csX8" fmla="*/ 0 w 1858613"/>
              <a:gd name="csY8" fmla="*/ 309775 h 18586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58613" h="1858613">
                <a:moveTo>
                  <a:pt x="0" y="309775"/>
                </a:moveTo>
                <a:cubicBezTo>
                  <a:pt x="0" y="138691"/>
                  <a:pt x="138691" y="0"/>
                  <a:pt x="309775" y="0"/>
                </a:cubicBezTo>
                <a:lnTo>
                  <a:pt x="1548838" y="0"/>
                </a:lnTo>
                <a:cubicBezTo>
                  <a:pt x="1719922" y="0"/>
                  <a:pt x="1858613" y="138691"/>
                  <a:pt x="1858613" y="309775"/>
                </a:cubicBezTo>
                <a:lnTo>
                  <a:pt x="1858613" y="1548838"/>
                </a:lnTo>
                <a:cubicBezTo>
                  <a:pt x="1858613" y="1719922"/>
                  <a:pt x="1719922" y="1858613"/>
                  <a:pt x="1548838" y="1858613"/>
                </a:cubicBezTo>
                <a:lnTo>
                  <a:pt x="309775" y="1858613"/>
                </a:lnTo>
                <a:cubicBezTo>
                  <a:pt x="138691" y="1858613"/>
                  <a:pt x="0" y="1719922"/>
                  <a:pt x="0" y="1548838"/>
                </a:cubicBezTo>
                <a:lnTo>
                  <a:pt x="0" y="309775"/>
                </a:lnTo>
                <a:close/>
              </a:path>
            </a:pathLst>
          </a:custGeom>
          <a:solidFill>
            <a:srgbClr val="92D05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32640" tIns="132640" rIns="132640" bIns="132640" numCol="1" spcCol="1270" anchor="ctr" anchorCtr="0">
            <a:noAutofit/>
          </a:bodyPr>
          <a:lstStyle/>
          <a:p>
            <a:pPr marL="0" lvl="0" indent="0" algn="ctr" defTabSz="488950">
              <a:lnSpc>
                <a:spcPct val="100000"/>
              </a:lnSpc>
              <a:spcBef>
                <a:spcPts val="600"/>
              </a:spcBef>
              <a:spcAft>
                <a:spcPct val="35000"/>
              </a:spcAft>
              <a:buNone/>
            </a:pPr>
            <a:r>
              <a:rPr lang="en-US" sz="1800" kern="1200" dirty="0">
                <a:solidFill>
                  <a:schemeClr val="tx1"/>
                </a:solidFill>
                <a:latin typeface="Arial"/>
                <a:ea typeface="+mn-ea"/>
                <a:cs typeface="Arial"/>
              </a:rPr>
              <a:t>Existing PAs for medications will be terminated, effective January 12, 2026.</a:t>
            </a:r>
            <a:endParaRPr lang="en-US" sz="1800" kern="1200" dirty="0">
              <a:solidFill>
                <a:schemeClr val="tx1"/>
              </a:solidFill>
              <a:latin typeface="Arial"/>
              <a:ea typeface="+mn-ea"/>
              <a:cs typeface="+mn-cs"/>
            </a:endParaRPr>
          </a:p>
        </p:txBody>
      </p:sp>
      <p:sp>
        <p:nvSpPr>
          <p:cNvPr id="8" name="Freeform: Shape 7">
            <a:extLst>
              <a:ext uri="{FF2B5EF4-FFF2-40B4-BE49-F238E27FC236}">
                <a16:creationId xmlns:a16="http://schemas.microsoft.com/office/drawing/2014/main" id="{F3FCBDB5-7354-B21A-1E74-28BB33017E4D}"/>
              </a:ext>
            </a:extLst>
          </p:cNvPr>
          <p:cNvSpPr/>
          <p:nvPr/>
        </p:nvSpPr>
        <p:spPr>
          <a:xfrm>
            <a:off x="4808566" y="1560280"/>
            <a:ext cx="3349782" cy="2236190"/>
          </a:xfrm>
          <a:custGeom>
            <a:avLst/>
            <a:gdLst>
              <a:gd name="csX0" fmla="*/ 0 w 1858613"/>
              <a:gd name="csY0" fmla="*/ 309775 h 1858613"/>
              <a:gd name="csX1" fmla="*/ 309775 w 1858613"/>
              <a:gd name="csY1" fmla="*/ 0 h 1858613"/>
              <a:gd name="csX2" fmla="*/ 1548838 w 1858613"/>
              <a:gd name="csY2" fmla="*/ 0 h 1858613"/>
              <a:gd name="csX3" fmla="*/ 1858613 w 1858613"/>
              <a:gd name="csY3" fmla="*/ 309775 h 1858613"/>
              <a:gd name="csX4" fmla="*/ 1858613 w 1858613"/>
              <a:gd name="csY4" fmla="*/ 1548838 h 1858613"/>
              <a:gd name="csX5" fmla="*/ 1548838 w 1858613"/>
              <a:gd name="csY5" fmla="*/ 1858613 h 1858613"/>
              <a:gd name="csX6" fmla="*/ 309775 w 1858613"/>
              <a:gd name="csY6" fmla="*/ 1858613 h 1858613"/>
              <a:gd name="csX7" fmla="*/ 0 w 1858613"/>
              <a:gd name="csY7" fmla="*/ 1548838 h 1858613"/>
              <a:gd name="csX8" fmla="*/ 0 w 1858613"/>
              <a:gd name="csY8" fmla="*/ 309775 h 18586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58613" h="1858613">
                <a:moveTo>
                  <a:pt x="0" y="309775"/>
                </a:moveTo>
                <a:cubicBezTo>
                  <a:pt x="0" y="138691"/>
                  <a:pt x="138691" y="0"/>
                  <a:pt x="309775" y="0"/>
                </a:cubicBezTo>
                <a:lnTo>
                  <a:pt x="1548838" y="0"/>
                </a:lnTo>
                <a:cubicBezTo>
                  <a:pt x="1719922" y="0"/>
                  <a:pt x="1858613" y="138691"/>
                  <a:pt x="1858613" y="309775"/>
                </a:cubicBezTo>
                <a:lnTo>
                  <a:pt x="1858613" y="1548838"/>
                </a:lnTo>
                <a:cubicBezTo>
                  <a:pt x="1858613" y="1719922"/>
                  <a:pt x="1719922" y="1858613"/>
                  <a:pt x="1548838" y="1858613"/>
                </a:cubicBezTo>
                <a:lnTo>
                  <a:pt x="309775" y="1858613"/>
                </a:lnTo>
                <a:cubicBezTo>
                  <a:pt x="138691" y="1858613"/>
                  <a:pt x="0" y="1719922"/>
                  <a:pt x="0" y="1548838"/>
                </a:cubicBezTo>
                <a:lnTo>
                  <a:pt x="0" y="309775"/>
                </a:lnTo>
                <a:close/>
              </a:path>
            </a:pathLst>
          </a:custGeom>
          <a:solidFill>
            <a:srgbClr val="1D954F">
              <a:hueOff val="1564610"/>
              <a:satOff val="10863"/>
              <a:lumOff val="11176"/>
              <a:alphaOff val="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32640" tIns="132640" rIns="132640" bIns="132640" numCol="1" spcCol="1270" anchor="ctr" anchorCtr="0">
            <a:noAutofit/>
          </a:bodyPr>
          <a:lstStyle/>
          <a:p>
            <a:pPr marL="0" lvl="0" indent="0" algn="ctr" defTabSz="488950">
              <a:lnSpc>
                <a:spcPct val="100000"/>
              </a:lnSpc>
              <a:spcBef>
                <a:spcPts val="600"/>
              </a:spcBef>
              <a:spcAft>
                <a:spcPct val="35000"/>
              </a:spcAft>
              <a:buNone/>
            </a:pPr>
            <a:r>
              <a:rPr lang="en-US" sz="1800" kern="1200" dirty="0">
                <a:solidFill>
                  <a:schemeClr val="tx1"/>
                </a:solidFill>
                <a:latin typeface="Arial"/>
                <a:ea typeface="+mn-ea"/>
                <a:cs typeface="+mn-cs"/>
              </a:rPr>
              <a:t>HSN will cost-avoid at the point-of-sale for patients with other insurance coverage (e.g., Medicare or third-party liability insurance) </a:t>
            </a:r>
            <a:r>
              <a:rPr lang="en-US" sz="1800" b="0" kern="1200" dirty="0">
                <a:solidFill>
                  <a:schemeClr val="tx1"/>
                </a:solidFill>
                <a:latin typeface="Arial"/>
                <a:ea typeface="+mn-ea"/>
                <a:cs typeface="+mn-cs"/>
              </a:rPr>
              <a:t>to ensure HSN is the payer of last resort. </a:t>
            </a:r>
          </a:p>
        </p:txBody>
      </p:sp>
      <p:sp>
        <p:nvSpPr>
          <p:cNvPr id="9" name="Freeform: Shape 8">
            <a:extLst>
              <a:ext uri="{FF2B5EF4-FFF2-40B4-BE49-F238E27FC236}">
                <a16:creationId xmlns:a16="http://schemas.microsoft.com/office/drawing/2014/main" id="{9F22DA5B-8950-12E5-A104-70D1C6AD9DF2}"/>
              </a:ext>
            </a:extLst>
          </p:cNvPr>
          <p:cNvSpPr/>
          <p:nvPr/>
        </p:nvSpPr>
        <p:spPr>
          <a:xfrm>
            <a:off x="906936" y="4167673"/>
            <a:ext cx="3465576" cy="2551176"/>
          </a:xfrm>
          <a:custGeom>
            <a:avLst/>
            <a:gdLst>
              <a:gd name="csX0" fmla="*/ 0 w 1858613"/>
              <a:gd name="csY0" fmla="*/ 309775 h 1858613"/>
              <a:gd name="csX1" fmla="*/ 309775 w 1858613"/>
              <a:gd name="csY1" fmla="*/ 0 h 1858613"/>
              <a:gd name="csX2" fmla="*/ 1548838 w 1858613"/>
              <a:gd name="csY2" fmla="*/ 0 h 1858613"/>
              <a:gd name="csX3" fmla="*/ 1858613 w 1858613"/>
              <a:gd name="csY3" fmla="*/ 309775 h 1858613"/>
              <a:gd name="csX4" fmla="*/ 1858613 w 1858613"/>
              <a:gd name="csY4" fmla="*/ 1548838 h 1858613"/>
              <a:gd name="csX5" fmla="*/ 1548838 w 1858613"/>
              <a:gd name="csY5" fmla="*/ 1858613 h 1858613"/>
              <a:gd name="csX6" fmla="*/ 309775 w 1858613"/>
              <a:gd name="csY6" fmla="*/ 1858613 h 1858613"/>
              <a:gd name="csX7" fmla="*/ 0 w 1858613"/>
              <a:gd name="csY7" fmla="*/ 1548838 h 1858613"/>
              <a:gd name="csX8" fmla="*/ 0 w 1858613"/>
              <a:gd name="csY8" fmla="*/ 309775 h 18586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58613" h="1858613">
                <a:moveTo>
                  <a:pt x="0" y="309775"/>
                </a:moveTo>
                <a:cubicBezTo>
                  <a:pt x="0" y="138691"/>
                  <a:pt x="138691" y="0"/>
                  <a:pt x="309775" y="0"/>
                </a:cubicBezTo>
                <a:lnTo>
                  <a:pt x="1548838" y="0"/>
                </a:lnTo>
                <a:cubicBezTo>
                  <a:pt x="1719922" y="0"/>
                  <a:pt x="1858613" y="138691"/>
                  <a:pt x="1858613" y="309775"/>
                </a:cubicBezTo>
                <a:lnTo>
                  <a:pt x="1858613" y="1548838"/>
                </a:lnTo>
                <a:cubicBezTo>
                  <a:pt x="1858613" y="1719922"/>
                  <a:pt x="1719922" y="1858613"/>
                  <a:pt x="1548838" y="1858613"/>
                </a:cubicBezTo>
                <a:lnTo>
                  <a:pt x="309775" y="1858613"/>
                </a:lnTo>
                <a:cubicBezTo>
                  <a:pt x="138691" y="1858613"/>
                  <a:pt x="0" y="1719922"/>
                  <a:pt x="0" y="1548838"/>
                </a:cubicBezTo>
                <a:lnTo>
                  <a:pt x="0" y="309775"/>
                </a:lnTo>
                <a:close/>
              </a:path>
            </a:pathLst>
          </a:custGeom>
          <a:solidFill>
            <a:srgbClr val="1D954F">
              <a:hueOff val="3129220"/>
              <a:satOff val="21726"/>
              <a:lumOff val="22352"/>
              <a:alphaOff val="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32640" tIns="132640" rIns="132640" bIns="132640" numCol="1" spcCol="1270" anchor="ctr" anchorCtr="0">
            <a:noAutofit/>
          </a:bodyPr>
          <a:lstStyle/>
          <a:p>
            <a:pPr marL="0" lvl="0" indent="0" algn="ctr" defTabSz="488950">
              <a:lnSpc>
                <a:spcPct val="100000"/>
              </a:lnSpc>
              <a:spcBef>
                <a:spcPts val="600"/>
              </a:spcBef>
              <a:spcAft>
                <a:spcPct val="35000"/>
              </a:spcAft>
              <a:buNone/>
            </a:pPr>
            <a:r>
              <a:rPr lang="en-US" sz="1800" b="1" kern="1200" dirty="0">
                <a:solidFill>
                  <a:schemeClr val="tx1"/>
                </a:solidFill>
                <a:latin typeface="Arial"/>
                <a:ea typeface="+mn-ea"/>
                <a:cs typeface="+mn-cs"/>
              </a:rPr>
              <a:t>Emergency overrides will be limited to a 72-hour supply </a:t>
            </a:r>
            <a:r>
              <a:rPr lang="en-US" sz="1800" b="0" kern="1200" dirty="0">
                <a:solidFill>
                  <a:schemeClr val="tx1"/>
                </a:solidFill>
                <a:latin typeface="Arial"/>
                <a:ea typeface="+mn-ea"/>
                <a:cs typeface="+mn-cs"/>
              </a:rPr>
              <a:t>of medication. </a:t>
            </a:r>
          </a:p>
          <a:p>
            <a:pPr marL="0" lvl="0" indent="0" algn="ctr" defTabSz="488950">
              <a:lnSpc>
                <a:spcPct val="100000"/>
              </a:lnSpc>
              <a:spcBef>
                <a:spcPts val="600"/>
              </a:spcBef>
              <a:spcAft>
                <a:spcPct val="35000"/>
              </a:spcAft>
              <a:buNone/>
            </a:pPr>
            <a:r>
              <a:rPr lang="en-US" sz="1800" b="1" kern="1200" dirty="0">
                <a:solidFill>
                  <a:schemeClr val="tx1"/>
                </a:solidFill>
                <a:latin typeface="Arial"/>
                <a:ea typeface="+mn-ea"/>
                <a:cs typeface="+mn-cs"/>
              </a:rPr>
              <a:t>Vacation overrides will no longer be available. </a:t>
            </a:r>
          </a:p>
        </p:txBody>
      </p:sp>
      <p:sp>
        <p:nvSpPr>
          <p:cNvPr id="10" name="Freeform: Shape 9">
            <a:extLst>
              <a:ext uri="{FF2B5EF4-FFF2-40B4-BE49-F238E27FC236}">
                <a16:creationId xmlns:a16="http://schemas.microsoft.com/office/drawing/2014/main" id="{165761F4-C386-B4EC-2530-62E9A8049F5B}"/>
              </a:ext>
            </a:extLst>
          </p:cNvPr>
          <p:cNvSpPr/>
          <p:nvPr/>
        </p:nvSpPr>
        <p:spPr>
          <a:xfrm>
            <a:off x="4808566" y="4159812"/>
            <a:ext cx="3467283" cy="2553062"/>
          </a:xfrm>
          <a:custGeom>
            <a:avLst/>
            <a:gdLst>
              <a:gd name="csX0" fmla="*/ 0 w 1858613"/>
              <a:gd name="csY0" fmla="*/ 309775 h 1858613"/>
              <a:gd name="csX1" fmla="*/ 309775 w 1858613"/>
              <a:gd name="csY1" fmla="*/ 0 h 1858613"/>
              <a:gd name="csX2" fmla="*/ 1548838 w 1858613"/>
              <a:gd name="csY2" fmla="*/ 0 h 1858613"/>
              <a:gd name="csX3" fmla="*/ 1858613 w 1858613"/>
              <a:gd name="csY3" fmla="*/ 309775 h 1858613"/>
              <a:gd name="csX4" fmla="*/ 1858613 w 1858613"/>
              <a:gd name="csY4" fmla="*/ 1548838 h 1858613"/>
              <a:gd name="csX5" fmla="*/ 1548838 w 1858613"/>
              <a:gd name="csY5" fmla="*/ 1858613 h 1858613"/>
              <a:gd name="csX6" fmla="*/ 309775 w 1858613"/>
              <a:gd name="csY6" fmla="*/ 1858613 h 1858613"/>
              <a:gd name="csX7" fmla="*/ 0 w 1858613"/>
              <a:gd name="csY7" fmla="*/ 1548838 h 1858613"/>
              <a:gd name="csX8" fmla="*/ 0 w 1858613"/>
              <a:gd name="csY8" fmla="*/ 309775 h 18586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58613" h="1858613">
                <a:moveTo>
                  <a:pt x="0" y="309775"/>
                </a:moveTo>
                <a:cubicBezTo>
                  <a:pt x="0" y="138691"/>
                  <a:pt x="138691" y="0"/>
                  <a:pt x="309775" y="0"/>
                </a:cubicBezTo>
                <a:lnTo>
                  <a:pt x="1548838" y="0"/>
                </a:lnTo>
                <a:cubicBezTo>
                  <a:pt x="1719922" y="0"/>
                  <a:pt x="1858613" y="138691"/>
                  <a:pt x="1858613" y="309775"/>
                </a:cubicBezTo>
                <a:lnTo>
                  <a:pt x="1858613" y="1548838"/>
                </a:lnTo>
                <a:cubicBezTo>
                  <a:pt x="1858613" y="1719922"/>
                  <a:pt x="1719922" y="1858613"/>
                  <a:pt x="1548838" y="1858613"/>
                </a:cubicBezTo>
                <a:lnTo>
                  <a:pt x="309775" y="1858613"/>
                </a:lnTo>
                <a:cubicBezTo>
                  <a:pt x="138691" y="1858613"/>
                  <a:pt x="0" y="1719922"/>
                  <a:pt x="0" y="1548838"/>
                </a:cubicBezTo>
                <a:lnTo>
                  <a:pt x="0" y="309775"/>
                </a:lnTo>
                <a:close/>
              </a:path>
            </a:pathLst>
          </a:custGeom>
          <a:solidFill>
            <a:srgbClr val="8FAFFF"/>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32640" tIns="132640" rIns="132640" bIns="132640" numCol="1" spcCol="1270" anchor="ctr" anchorCtr="0">
            <a:noAutofit/>
          </a:bodyPr>
          <a:lstStyle/>
          <a:p>
            <a:pPr marL="0" lvl="0" indent="0" algn="ctr" defTabSz="488950">
              <a:lnSpc>
                <a:spcPct val="100000"/>
              </a:lnSpc>
              <a:spcBef>
                <a:spcPts val="600"/>
              </a:spcBef>
              <a:spcAft>
                <a:spcPct val="35000"/>
              </a:spcAft>
              <a:buNone/>
            </a:pPr>
            <a:r>
              <a:rPr lang="en-US" sz="1800" kern="1200" dirty="0">
                <a:solidFill>
                  <a:schemeClr val="tx1"/>
                </a:solidFill>
                <a:latin typeface="Arial"/>
                <a:ea typeface="+mn-ea"/>
                <a:cs typeface="Arial"/>
              </a:rPr>
              <a:t>Changes to the HSN formulary will impact</a:t>
            </a:r>
            <a:r>
              <a:rPr lang="en-US" sz="1800" b="1" kern="1200" dirty="0">
                <a:solidFill>
                  <a:schemeClr val="tx1"/>
                </a:solidFill>
                <a:latin typeface="Arial"/>
                <a:ea typeface="+mn-ea"/>
                <a:cs typeface="Arial"/>
              </a:rPr>
              <a:t> pharmacy coverage</a:t>
            </a:r>
            <a:r>
              <a:rPr lang="en-US" sz="1800" kern="1200" dirty="0">
                <a:solidFill>
                  <a:schemeClr val="tx1"/>
                </a:solidFill>
                <a:latin typeface="Arial"/>
                <a:ea typeface="+mn-ea"/>
                <a:cs typeface="Arial"/>
              </a:rPr>
              <a:t>.</a:t>
            </a:r>
          </a:p>
          <a:p>
            <a:pPr marL="0" lvl="0" indent="0" algn="ctr" defTabSz="488950">
              <a:lnSpc>
                <a:spcPct val="100000"/>
              </a:lnSpc>
              <a:spcBef>
                <a:spcPts val="600"/>
              </a:spcBef>
              <a:spcAft>
                <a:spcPct val="35000"/>
              </a:spcAft>
              <a:buNone/>
            </a:pPr>
            <a:r>
              <a:rPr lang="en-US" sz="1800" kern="1200" dirty="0">
                <a:solidFill>
                  <a:schemeClr val="tx1"/>
                </a:solidFill>
                <a:latin typeface="Arial"/>
                <a:ea typeface="+mn-ea"/>
                <a:cs typeface="Arial"/>
              </a:rPr>
              <a:t> No changes in coverage of </a:t>
            </a:r>
            <a:r>
              <a:rPr lang="en-US" sz="1800" b="1" kern="1200" dirty="0">
                <a:solidFill>
                  <a:schemeClr val="tx1"/>
                </a:solidFill>
                <a:latin typeface="Arial"/>
                <a:ea typeface="+mn-ea"/>
                <a:cs typeface="Arial"/>
              </a:rPr>
              <a:t>medications administered in the outpatient or hospital settings </a:t>
            </a:r>
            <a:r>
              <a:rPr lang="en-US" sz="1800" b="0" kern="1200" dirty="0">
                <a:solidFill>
                  <a:schemeClr val="tx1"/>
                </a:solidFill>
                <a:latin typeface="Arial"/>
                <a:ea typeface="+mn-ea"/>
                <a:cs typeface="Arial"/>
              </a:rPr>
              <a:t>are anticipated</a:t>
            </a:r>
            <a:r>
              <a:rPr lang="en-US" sz="1800" kern="1200" dirty="0">
                <a:solidFill>
                  <a:schemeClr val="tx1"/>
                </a:solidFill>
                <a:latin typeface="Arial"/>
                <a:ea typeface="+mn-ea"/>
                <a:cs typeface="Arial"/>
              </a:rPr>
              <a:t>. </a:t>
            </a:r>
            <a:endParaRPr lang="en-US" sz="1800" kern="1200" dirty="0">
              <a:solidFill>
                <a:schemeClr val="tx1"/>
              </a:solidFill>
              <a:latin typeface="Arial"/>
              <a:ea typeface="+mn-ea"/>
              <a:cs typeface="+mn-cs"/>
            </a:endParaRPr>
          </a:p>
        </p:txBody>
      </p:sp>
      <p:sp>
        <p:nvSpPr>
          <p:cNvPr id="3" name="Slide Number Placeholder 2">
            <a:extLst>
              <a:ext uri="{FF2B5EF4-FFF2-40B4-BE49-F238E27FC236}">
                <a16:creationId xmlns:a16="http://schemas.microsoft.com/office/drawing/2014/main" id="{CFDA589B-095C-6882-DECE-19AA65C4A48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14</a:t>
            </a:fld>
            <a:endParaRPr lang="en-US"/>
          </a:p>
        </p:txBody>
      </p:sp>
    </p:spTree>
    <p:custDataLst>
      <p:tags r:id="rId1"/>
    </p:custDataLst>
    <p:extLst>
      <p:ext uri="{BB962C8B-B14F-4D97-AF65-F5344CB8AC3E}">
        <p14:creationId xmlns:p14="http://schemas.microsoft.com/office/powerpoint/2010/main" val="322750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cs typeface="Arial"/>
              </a:rPr>
              <a:t>General Information</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600200"/>
            <a:ext cx="8229600" cy="3217985"/>
          </a:xfrm>
        </p:spPr>
        <p:txBody>
          <a:bodyPr/>
          <a:lstStyle/>
          <a:p>
            <a:pPr>
              <a:spcBef>
                <a:spcPts val="0"/>
              </a:spcBef>
              <a:spcAft>
                <a:spcPts val="3000"/>
              </a:spcAft>
            </a:pPr>
            <a:r>
              <a:rPr lang="en-US" dirty="0">
                <a:latin typeface="+mn-lt"/>
                <a:ea typeface="ＭＳ Ｐゴシック"/>
                <a:hlinkClick r:id="rId3"/>
              </a:rPr>
              <a:t>Health Safety Net eligible service regulations</a:t>
            </a:r>
            <a:endParaRPr lang="en-US" dirty="0">
              <a:latin typeface="+mn-lt"/>
              <a:ea typeface="ＭＳ Ｐゴシック"/>
            </a:endParaRPr>
          </a:p>
          <a:p>
            <a:pPr>
              <a:spcBef>
                <a:spcPts val="0"/>
              </a:spcBef>
              <a:spcAft>
                <a:spcPts val="3000"/>
              </a:spcAft>
            </a:pPr>
            <a:r>
              <a:rPr lang="en-US" dirty="0">
                <a:latin typeface="+mn-lt"/>
                <a:ea typeface="ＭＳ Ｐゴシック"/>
                <a:hlinkClick r:id="rId4"/>
              </a:rPr>
              <a:t>Health Safety Net eligible payment and funding regulations</a:t>
            </a:r>
            <a:endParaRPr lang="en-US" dirty="0">
              <a:latin typeface="+mn-lt"/>
              <a:ea typeface="ＭＳ Ｐゴシック"/>
            </a:endParaRPr>
          </a:p>
          <a:p>
            <a:pPr>
              <a:spcBef>
                <a:spcPts val="0"/>
              </a:spcBef>
              <a:spcAft>
                <a:spcPts val="3000"/>
              </a:spcAft>
            </a:pPr>
            <a:r>
              <a:rPr lang="en-US" dirty="0">
                <a:latin typeface="+mn-lt"/>
                <a:ea typeface="ＭＳ Ｐゴシック"/>
                <a:hlinkClick r:id="rId5"/>
              </a:rPr>
              <a:t>Health Safety Net Reimbursable Services</a:t>
            </a:r>
            <a:endParaRPr lang="en-US" dirty="0">
              <a:latin typeface="+mn-lt"/>
              <a:ea typeface="ＭＳ Ｐゴシック"/>
            </a:endParaRPr>
          </a:p>
          <a:p>
            <a:pPr>
              <a:spcBef>
                <a:spcPts val="0"/>
              </a:spcBef>
              <a:spcAft>
                <a:spcPts val="3000"/>
              </a:spcAft>
            </a:pPr>
            <a:r>
              <a:rPr lang="en-US" dirty="0">
                <a:latin typeface="+mn-lt"/>
                <a:hlinkClick r:id="rId6"/>
              </a:rPr>
              <a:t>Learn about HSN-INET | Mass.gov</a:t>
            </a:r>
            <a:endParaRPr lang="en-US" dirty="0">
              <a:latin typeface="+mn-lt"/>
            </a:endParaRPr>
          </a:p>
          <a:p>
            <a:pPr>
              <a:spcBef>
                <a:spcPts val="0"/>
              </a:spcBef>
              <a:spcAft>
                <a:spcPts val="3000"/>
              </a:spcAft>
            </a:pPr>
            <a:r>
              <a:rPr lang="en-US" dirty="0">
                <a:latin typeface="+mn-lt"/>
                <a:hlinkClick r:id="rId7"/>
              </a:rPr>
              <a:t>Information about HSN Provider Guides and Billing Updates | Mass.gov</a:t>
            </a:r>
            <a:endParaRPr lang="en-US" dirty="0">
              <a:latin typeface="+mn-lt"/>
            </a:endParaRPr>
          </a:p>
          <a:p>
            <a:pPr>
              <a:spcBef>
                <a:spcPts val="0"/>
              </a:spcBef>
            </a:pPr>
            <a:endParaRPr lang="en-US" sz="1600" dirty="0">
              <a:latin typeface="+mn-lt"/>
              <a:ea typeface="ＭＳ Ｐゴシック"/>
            </a:endParaRPr>
          </a:p>
        </p:txBody>
      </p:sp>
      <p:sp>
        <p:nvSpPr>
          <p:cNvPr id="3" name="Slide Number Placeholder 2">
            <a:extLst>
              <a:ext uri="{FF2B5EF4-FFF2-40B4-BE49-F238E27FC236}">
                <a16:creationId xmlns:a16="http://schemas.microsoft.com/office/drawing/2014/main" id="{10144944-485A-4773-9FF8-A5B6A885265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15</a:t>
            </a:fld>
            <a:endParaRPr lang="en-US"/>
          </a:p>
        </p:txBody>
      </p:sp>
    </p:spTree>
    <p:custDataLst>
      <p:tags r:id="rId1"/>
    </p:custDataLst>
    <p:extLst>
      <p:ext uri="{BB962C8B-B14F-4D97-AF65-F5344CB8AC3E}">
        <p14:creationId xmlns:p14="http://schemas.microsoft.com/office/powerpoint/2010/main" val="24509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832-8C9E-4772-9F20-08A3412E520A}"/>
              </a:ext>
            </a:extLst>
          </p:cNvPr>
          <p:cNvSpPr>
            <a:spLocks noGrp="1"/>
          </p:cNvSpPr>
          <p:nvPr>
            <p:ph type="ctrTitle"/>
          </p:nvPr>
        </p:nvSpPr>
        <p:spPr>
          <a:xfrm>
            <a:off x="914400" y="2050614"/>
            <a:ext cx="7315200" cy="1927225"/>
          </a:xfrm>
        </p:spPr>
        <p:txBody>
          <a:bodyPr/>
          <a:lstStyle/>
          <a:p>
            <a:pPr algn="ctr"/>
            <a:r>
              <a:rPr lang="en-US" dirty="0">
                <a:latin typeface="+mj-lt"/>
              </a:rPr>
              <a:t>MassHealth Updates</a:t>
            </a:r>
          </a:p>
        </p:txBody>
      </p:sp>
      <p:pic>
        <p:nvPicPr>
          <p:cNvPr id="5" name="Picture 4" descr="MassHealth Logo">
            <a:extLst>
              <a:ext uri="{FF2B5EF4-FFF2-40B4-BE49-F238E27FC236}">
                <a16:creationId xmlns:a16="http://schemas.microsoft.com/office/drawing/2014/main" id="{F17C4BA0-9E92-90B7-8AC9-6CE913C793EF}"/>
              </a:ext>
            </a:extLst>
          </p:cNvPr>
          <p:cNvPicPr>
            <a:picLocks noChangeAspect="1"/>
          </p:cNvPicPr>
          <p:nvPr/>
        </p:nvPicPr>
        <p:blipFill>
          <a:blip r:embed="rId3"/>
          <a:stretch>
            <a:fillRect/>
          </a:stretch>
        </p:blipFill>
        <p:spPr>
          <a:xfrm>
            <a:off x="306204" y="293852"/>
            <a:ext cx="2210939" cy="1115412"/>
          </a:xfrm>
          <a:prstGeom prst="rect">
            <a:avLst/>
          </a:prstGeom>
        </p:spPr>
      </p:pic>
    </p:spTree>
    <p:custDataLst>
      <p:tags r:id="rId1"/>
    </p:custDataLst>
    <p:extLst>
      <p:ext uri="{BB962C8B-B14F-4D97-AF65-F5344CB8AC3E}">
        <p14:creationId xmlns:p14="http://schemas.microsoft.com/office/powerpoint/2010/main" val="3452496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ABF0F7-FC69-4128-8663-6891DB034CEF}"/>
              </a:ext>
            </a:extLst>
          </p:cNvPr>
          <p:cNvSpPr>
            <a:spLocks noGrp="1"/>
          </p:cNvSpPr>
          <p:nvPr>
            <p:ph type="title"/>
          </p:nvPr>
        </p:nvSpPr>
        <p:spPr/>
        <p:txBody>
          <a:bodyPr/>
          <a:lstStyle/>
          <a:p>
            <a:r>
              <a:rPr lang="en-US" dirty="0"/>
              <a:t>MassHealth Agenda</a:t>
            </a:r>
          </a:p>
        </p:txBody>
      </p:sp>
      <p:sp>
        <p:nvSpPr>
          <p:cNvPr id="7" name="Content Placeholder 6">
            <a:extLst>
              <a:ext uri="{FF2B5EF4-FFF2-40B4-BE49-F238E27FC236}">
                <a16:creationId xmlns:a16="http://schemas.microsoft.com/office/drawing/2014/main" id="{F58B265F-BF96-4C86-8474-8D0D3CBD2F7E}"/>
              </a:ext>
            </a:extLst>
          </p:cNvPr>
          <p:cNvSpPr>
            <a:spLocks noGrp="1"/>
          </p:cNvSpPr>
          <p:nvPr>
            <p:ph idx="1"/>
          </p:nvPr>
        </p:nvSpPr>
        <p:spPr/>
        <p:txBody>
          <a:bodyPr/>
          <a:lstStyle/>
          <a:p>
            <a:pPr>
              <a:spcBef>
                <a:spcPts val="600"/>
              </a:spcBef>
              <a:spcAft>
                <a:spcPts val="600"/>
              </a:spcAft>
            </a:pPr>
            <a:r>
              <a:rPr lang="en-US" sz="2000" dirty="0"/>
              <a:t>Continuous Eligibility for Over 65 Applicants and Members</a:t>
            </a:r>
          </a:p>
          <a:p>
            <a:pPr>
              <a:spcBef>
                <a:spcPts val="600"/>
              </a:spcBef>
              <a:spcAft>
                <a:spcPts val="600"/>
              </a:spcAft>
            </a:pPr>
            <a:r>
              <a:rPr lang="en-US" sz="2000" dirty="0"/>
              <a:t>Changes to MassHealth Premiums and MassHealth’s Universal Eligibility Requirement</a:t>
            </a:r>
          </a:p>
          <a:p>
            <a:pPr>
              <a:spcBef>
                <a:spcPts val="600"/>
              </a:spcBef>
              <a:spcAft>
                <a:spcPts val="600"/>
              </a:spcAft>
            </a:pPr>
            <a:r>
              <a:rPr lang="en-US" sz="2000" dirty="0"/>
              <a:t>MassHealth Health Plan Update (ACOs, MCOs, &amp; PCC Plans)</a:t>
            </a:r>
          </a:p>
          <a:p>
            <a:pPr>
              <a:spcBef>
                <a:spcPts val="600"/>
              </a:spcBef>
              <a:spcAft>
                <a:spcPts val="600"/>
              </a:spcAft>
            </a:pPr>
            <a:r>
              <a:rPr lang="en-US" sz="2000" dirty="0"/>
              <a:t>2026 One Care Plans</a:t>
            </a:r>
          </a:p>
          <a:p>
            <a:pPr>
              <a:spcBef>
                <a:spcPts val="600"/>
              </a:spcBef>
              <a:spcAft>
                <a:spcPts val="600"/>
              </a:spcAft>
            </a:pPr>
            <a:r>
              <a:rPr lang="en-US" sz="2000" dirty="0"/>
              <a:t>Senior Care Option (SCO) Program and 2026 Plans</a:t>
            </a:r>
          </a:p>
          <a:p>
            <a:pPr>
              <a:spcBef>
                <a:spcPts val="600"/>
              </a:spcBef>
              <a:spcAft>
                <a:spcPts val="600"/>
              </a:spcAft>
            </a:pPr>
            <a:r>
              <a:rPr lang="en-US" sz="2000" dirty="0"/>
              <a:t>MassHealth Dental Plan Update</a:t>
            </a:r>
          </a:p>
          <a:p>
            <a:r>
              <a:rPr lang="en-US" sz="2000" dirty="0">
                <a:cs typeface="Arial"/>
              </a:rPr>
              <a:t>MassHealth’s My Account Page (MAP) for Members</a:t>
            </a:r>
            <a:endParaRPr lang="en-US" sz="2000" dirty="0">
              <a:latin typeface="+mn-lt"/>
            </a:endParaRPr>
          </a:p>
          <a:p>
            <a:pPr>
              <a:spcBef>
                <a:spcPts val="600"/>
              </a:spcBef>
              <a:spcAft>
                <a:spcPts val="600"/>
              </a:spcAft>
            </a:pPr>
            <a:r>
              <a:rPr lang="en-US" sz="2000" dirty="0">
                <a:latin typeface="+mn-lt"/>
              </a:rPr>
              <a:t>MassHealth Coverage of Vaccine</a:t>
            </a:r>
          </a:p>
          <a:p>
            <a:pPr>
              <a:spcBef>
                <a:spcPts val="600"/>
              </a:spcBef>
              <a:spcAft>
                <a:spcPts val="600"/>
              </a:spcAft>
            </a:pPr>
            <a:r>
              <a:rPr lang="en-US" sz="2000" dirty="0"/>
              <a:t>Health Connector Updates</a:t>
            </a:r>
            <a:endParaRPr lang="en-US" sz="2000" dirty="0">
              <a:latin typeface="+mn-lt"/>
            </a:endParaRPr>
          </a:p>
        </p:txBody>
      </p:sp>
      <p:sp>
        <p:nvSpPr>
          <p:cNvPr id="2" name="Slide Number Placeholder 1">
            <a:extLst>
              <a:ext uri="{FF2B5EF4-FFF2-40B4-BE49-F238E27FC236}">
                <a16:creationId xmlns:a16="http://schemas.microsoft.com/office/drawing/2014/main" id="{539D0E11-8D8F-B324-ADF3-4AE2686036B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17</a:t>
            </a:fld>
            <a:endParaRPr lang="en-US"/>
          </a:p>
        </p:txBody>
      </p:sp>
    </p:spTree>
    <p:custDataLst>
      <p:tags r:id="rId1"/>
    </p:custDataLst>
    <p:extLst>
      <p:ext uri="{BB962C8B-B14F-4D97-AF65-F5344CB8AC3E}">
        <p14:creationId xmlns:p14="http://schemas.microsoft.com/office/powerpoint/2010/main" val="43357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790C3B-87D9-56D0-59B4-AFFD961903E4}"/>
              </a:ext>
            </a:extLst>
          </p:cNvPr>
          <p:cNvSpPr>
            <a:spLocks noGrp="1"/>
          </p:cNvSpPr>
          <p:nvPr>
            <p:ph type="title"/>
          </p:nvPr>
        </p:nvSpPr>
        <p:spPr>
          <a:xfrm>
            <a:off x="722313" y="3636335"/>
            <a:ext cx="7772400" cy="2720015"/>
          </a:xfrm>
        </p:spPr>
        <p:txBody>
          <a:bodyPr/>
          <a:lstStyle/>
          <a:p>
            <a:pPr>
              <a:spcBef>
                <a:spcPts val="600"/>
              </a:spcBef>
              <a:spcAft>
                <a:spcPts val="600"/>
              </a:spcAft>
            </a:pPr>
            <a:r>
              <a:rPr lang="en-US" cap="none" dirty="0">
                <a:latin typeface="+mj-lt"/>
              </a:rPr>
              <a:t>MassHealth Continuous Eligibility Coverage for Individuals 65 Years of Age and Older</a:t>
            </a:r>
          </a:p>
        </p:txBody>
      </p:sp>
      <p:sp>
        <p:nvSpPr>
          <p:cNvPr id="3" name="Slide Number Placeholder 2">
            <a:extLst>
              <a:ext uri="{FF2B5EF4-FFF2-40B4-BE49-F238E27FC236}">
                <a16:creationId xmlns:a16="http://schemas.microsoft.com/office/drawing/2014/main" id="{84A6FE7A-CBA8-6396-C225-8653D5D38A3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18</a:t>
            </a:fld>
            <a:endParaRPr lang="en-US"/>
          </a:p>
        </p:txBody>
      </p:sp>
    </p:spTree>
    <p:custDataLst>
      <p:tags r:id="rId1"/>
    </p:custDataLst>
    <p:extLst>
      <p:ext uri="{BB962C8B-B14F-4D97-AF65-F5344CB8AC3E}">
        <p14:creationId xmlns:p14="http://schemas.microsoft.com/office/powerpoint/2010/main" val="112144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1FE3-EF7F-61C0-4436-F0D6028FB85B}"/>
              </a:ext>
            </a:extLst>
          </p:cNvPr>
          <p:cNvSpPr>
            <a:spLocks noGrp="1"/>
          </p:cNvSpPr>
          <p:nvPr>
            <p:ph type="title"/>
          </p:nvPr>
        </p:nvSpPr>
        <p:spPr>
          <a:xfrm>
            <a:off x="457200" y="304800"/>
            <a:ext cx="7359162" cy="838200"/>
          </a:xfrm>
        </p:spPr>
        <p:txBody>
          <a:bodyPr/>
          <a:lstStyle/>
          <a:p>
            <a:r>
              <a:rPr lang="en-US" sz="3200" dirty="0">
                <a:solidFill>
                  <a:srgbClr val="002060"/>
                </a:solidFill>
              </a:rPr>
              <a:t>Continuous Eligibility for Individuals 65 and Over (CE) (slide 1 of 2)</a:t>
            </a:r>
            <a:endParaRPr lang="en-US" sz="3200" dirty="0"/>
          </a:p>
        </p:txBody>
      </p:sp>
      <p:sp>
        <p:nvSpPr>
          <p:cNvPr id="3" name="Content Placeholder 2">
            <a:extLst>
              <a:ext uri="{FF2B5EF4-FFF2-40B4-BE49-F238E27FC236}">
                <a16:creationId xmlns:a16="http://schemas.microsoft.com/office/drawing/2014/main" id="{F28D1BF0-671E-CFF0-473A-074431A85214}"/>
              </a:ext>
            </a:extLst>
          </p:cNvPr>
          <p:cNvSpPr>
            <a:spLocks noGrp="1"/>
          </p:cNvSpPr>
          <p:nvPr>
            <p:ph idx="1"/>
          </p:nvPr>
        </p:nvSpPr>
        <p:spPr>
          <a:xfrm>
            <a:off x="457200" y="1600204"/>
            <a:ext cx="8317684" cy="4525963"/>
          </a:xfrm>
        </p:spPr>
        <p:txBody>
          <a:bodyPr/>
          <a:lstStyle/>
          <a:p>
            <a:pPr marL="342900" indent="-342900">
              <a:buFont typeface="Arial"/>
              <a:buChar char="•"/>
            </a:pPr>
            <a:r>
              <a:rPr lang="en-US" sz="1800" dirty="0">
                <a:ea typeface="+mn-lt"/>
                <a:cs typeface="+mn-lt"/>
              </a:rPr>
              <a:t>Continuous eligibility (CE) means that members retain coverage for the appointed period even if they experience changes in their circumstances that would otherwise affect eligibility.</a:t>
            </a:r>
          </a:p>
          <a:p>
            <a:pPr marL="342900" indent="-342900">
              <a:buFont typeface="Arial"/>
              <a:buChar char="•"/>
            </a:pPr>
            <a:r>
              <a:rPr lang="en-US" sz="1800" dirty="0"/>
              <a:t>Continuous Eligibility (CE) is a valuable tool that helps states ensure that certain populations stay enrolled in the health coverage for which they are eligible and have consistent access to needed health care services. </a:t>
            </a:r>
            <a:endParaRPr lang="en-US" sz="2000" dirty="0"/>
          </a:p>
          <a:p>
            <a:pPr marL="342900" indent="-342900">
              <a:buFont typeface="Arial"/>
              <a:buChar char="•"/>
            </a:pPr>
            <a:r>
              <a:rPr lang="en-US" sz="1800" dirty="0"/>
              <a:t>CE promotes health equity by limiting gaps in coverage.  </a:t>
            </a:r>
          </a:p>
          <a:p>
            <a:pPr marL="342900" indent="-342900">
              <a:buFont typeface="Arial"/>
              <a:buChar char="•"/>
            </a:pPr>
            <a:r>
              <a:rPr lang="en-US" sz="1800" dirty="0"/>
              <a:t>We are excited to extend CE to:</a:t>
            </a:r>
            <a:endParaRPr lang="en-US" sz="800" dirty="0"/>
          </a:p>
          <a:p>
            <a:pPr marL="936625" lvl="2" indent="-342900">
              <a:buFont typeface="Courier New" panose="02070309020205020404" pitchFamily="49" charset="0"/>
              <a:buChar char="o"/>
            </a:pPr>
            <a:r>
              <a:rPr lang="en-US" sz="1800" dirty="0">
                <a:ea typeface="+mn-lt"/>
                <a:cs typeface="+mn-lt"/>
              </a:rPr>
              <a:t>Individuals verified chronically homeless. </a:t>
            </a:r>
          </a:p>
        </p:txBody>
      </p:sp>
      <p:sp>
        <p:nvSpPr>
          <p:cNvPr id="4" name="Slide Number Placeholder 3">
            <a:extLst>
              <a:ext uri="{FF2B5EF4-FFF2-40B4-BE49-F238E27FC236}">
                <a16:creationId xmlns:a16="http://schemas.microsoft.com/office/drawing/2014/main" id="{682C5A67-8666-9E8B-10FB-C13F5610127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200" b="0" i="0" u="none" strike="noStrike" kern="1200" cap="none" spc="0" normalizeH="0" baseline="0" noProof="0" smtClean="0">
                <a:ln>
                  <a:noFill/>
                </a:ln>
                <a:solidFill>
                  <a:srgbClr val="000000"/>
                </a:solidFill>
                <a:effectLst/>
                <a:uLnTx/>
                <a:uFillTx/>
                <a:latin typeface="+mn-lt"/>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mn-lt"/>
              <a:ea typeface="MS PGothic" pitchFamily="34" charset="-128"/>
              <a:sym typeface="Rockwell" pitchFamily="18" charset="0"/>
            </a:endParaRPr>
          </a:p>
        </p:txBody>
      </p:sp>
    </p:spTree>
    <p:custDataLst>
      <p:tags r:id="rId1"/>
    </p:custDataLst>
    <p:extLst>
      <p:ext uri="{BB962C8B-B14F-4D97-AF65-F5344CB8AC3E}">
        <p14:creationId xmlns:p14="http://schemas.microsoft.com/office/powerpoint/2010/main" val="312559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cs typeface="Arial"/>
              </a:rPr>
              <a:t>Health Safety Net Agenda</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425575"/>
            <a:ext cx="8229600" cy="4525963"/>
          </a:xfrm>
        </p:spPr>
        <p:txBody>
          <a:bodyPr/>
          <a:lstStyle/>
          <a:p>
            <a:pPr marL="787400" lvl="1" indent="-342900">
              <a:buFont typeface="Arial" panose="020B0604020202020204" pitchFamily="34" charset="0"/>
              <a:buChar char="•"/>
            </a:pPr>
            <a:r>
              <a:rPr lang="en-US" sz="2000" dirty="0"/>
              <a:t>New Dental Administrator</a:t>
            </a:r>
          </a:p>
          <a:p>
            <a:pPr marL="787400" lvl="1" indent="-342900">
              <a:buFont typeface="Arial" panose="020B0604020202020204" pitchFamily="34" charset="0"/>
              <a:buChar char="•"/>
            </a:pPr>
            <a:r>
              <a:rPr lang="en-US" sz="2000" dirty="0"/>
              <a:t>Dental Prior Authorization Waiver</a:t>
            </a:r>
          </a:p>
          <a:p>
            <a:pPr marL="787400" lvl="1" indent="-342900">
              <a:buFont typeface="Arial" panose="020B0604020202020204" pitchFamily="34" charset="0"/>
              <a:buChar char="•"/>
            </a:pPr>
            <a:r>
              <a:rPr lang="en-US" sz="2000" dirty="0"/>
              <a:t>Emergency Regulation Changes</a:t>
            </a:r>
          </a:p>
          <a:p>
            <a:pPr marL="787400" lvl="1" indent="-342900">
              <a:buFont typeface="Arial" panose="020B0604020202020204" pitchFamily="34" charset="0"/>
              <a:buChar char="•"/>
            </a:pPr>
            <a:r>
              <a:rPr lang="en-US" sz="2000" dirty="0"/>
              <a:t>Health Safety Net Updates</a:t>
            </a:r>
          </a:p>
          <a:p>
            <a:pPr marL="1187450" lvl="2" indent="-342900">
              <a:buFont typeface="Courier New" panose="02070309020205020404" pitchFamily="49" charset="0"/>
              <a:buChar char="o"/>
            </a:pPr>
            <a:r>
              <a:rPr lang="en-US" sz="2000" dirty="0"/>
              <a:t>Resweep of Claims</a:t>
            </a:r>
          </a:p>
          <a:p>
            <a:pPr marL="1187450" lvl="2" indent="-342900">
              <a:buFont typeface="Courier New" panose="02070309020205020404" pitchFamily="49" charset="0"/>
              <a:buChar char="o"/>
            </a:pPr>
            <a:r>
              <a:rPr lang="en-US" sz="2000" dirty="0"/>
              <a:t>Claim Adjustment Reason Code (CARC) updates</a:t>
            </a:r>
          </a:p>
          <a:p>
            <a:pPr marL="787400" lvl="1" indent="-342900">
              <a:buFont typeface="Arial" panose="020B0604020202020204" pitchFamily="34" charset="0"/>
              <a:buChar char="•"/>
            </a:pPr>
            <a:r>
              <a:rPr lang="en-US" sz="2000" dirty="0"/>
              <a:t>Fiscal Year Updates</a:t>
            </a:r>
          </a:p>
          <a:p>
            <a:pPr marL="787400" lvl="1" indent="-342900">
              <a:buFont typeface="Arial" panose="020B0604020202020204" pitchFamily="34" charset="0"/>
              <a:buChar char="•"/>
            </a:pPr>
            <a:r>
              <a:rPr lang="en-US" sz="2000" dirty="0"/>
              <a:t>Submission of Protected Health Information (PHI)</a:t>
            </a:r>
          </a:p>
          <a:p>
            <a:pPr marL="787400" lvl="1" indent="-342900">
              <a:buFont typeface="Arial" panose="020B0604020202020204" pitchFamily="34" charset="0"/>
              <a:buChar char="•"/>
            </a:pPr>
            <a:r>
              <a:rPr lang="en-US" sz="2000" dirty="0"/>
              <a:t>HSN Pharmacy Formulary Changes</a:t>
            </a:r>
          </a:p>
          <a:p>
            <a:pPr marL="787400" lvl="1" indent="-342900">
              <a:buFont typeface="Arial" panose="020B0604020202020204" pitchFamily="34" charset="0"/>
              <a:buChar char="•"/>
            </a:pPr>
            <a:r>
              <a:rPr lang="en-US" sz="2000" dirty="0"/>
              <a:t>General Information</a:t>
            </a:r>
          </a:p>
          <a:p>
            <a:pPr marL="787400" lvl="1" indent="-342900">
              <a:buFont typeface="Arial" panose="020B0604020202020204" pitchFamily="34" charset="0"/>
              <a:buChar char="•"/>
            </a:pPr>
            <a:r>
              <a:rPr lang="en-US" sz="2000" dirty="0"/>
              <a:t>Questions</a:t>
            </a:r>
          </a:p>
          <a:p>
            <a:endParaRPr lang="en-US" sz="2400" dirty="0"/>
          </a:p>
        </p:txBody>
      </p:sp>
      <p:sp>
        <p:nvSpPr>
          <p:cNvPr id="3" name="Slide Number Placeholder 2">
            <a:extLst>
              <a:ext uri="{FF2B5EF4-FFF2-40B4-BE49-F238E27FC236}">
                <a16:creationId xmlns:a16="http://schemas.microsoft.com/office/drawing/2014/main" id="{10144944-485A-4773-9FF8-A5B6A885265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a:t>
            </a:fld>
            <a:endParaRPr lang="en-US"/>
          </a:p>
        </p:txBody>
      </p:sp>
    </p:spTree>
    <p:custDataLst>
      <p:tags r:id="rId1"/>
    </p:custDataLst>
    <p:extLst>
      <p:ext uri="{BB962C8B-B14F-4D97-AF65-F5344CB8AC3E}">
        <p14:creationId xmlns:p14="http://schemas.microsoft.com/office/powerpoint/2010/main" val="2966478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28B0F-3426-3CD3-9B42-D17DB2580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8F86C-D8DE-D2DC-795F-8B03B859CF27}"/>
              </a:ext>
            </a:extLst>
          </p:cNvPr>
          <p:cNvSpPr>
            <a:spLocks noGrp="1"/>
          </p:cNvSpPr>
          <p:nvPr>
            <p:ph type="title"/>
          </p:nvPr>
        </p:nvSpPr>
        <p:spPr>
          <a:xfrm>
            <a:off x="457200" y="304800"/>
            <a:ext cx="7359162" cy="838200"/>
          </a:xfrm>
        </p:spPr>
        <p:txBody>
          <a:bodyPr/>
          <a:lstStyle/>
          <a:p>
            <a:r>
              <a:rPr lang="en-US" sz="3200" dirty="0">
                <a:solidFill>
                  <a:srgbClr val="002060"/>
                </a:solidFill>
              </a:rPr>
              <a:t>Continuous Eligibility for  Individuals 65 and Over (CE) (slide 2 of 2)</a:t>
            </a:r>
            <a:endParaRPr lang="en-US" sz="3200" dirty="0"/>
          </a:p>
        </p:txBody>
      </p:sp>
      <p:sp>
        <p:nvSpPr>
          <p:cNvPr id="4" name="Slide Number Placeholder 3">
            <a:extLst>
              <a:ext uri="{FF2B5EF4-FFF2-40B4-BE49-F238E27FC236}">
                <a16:creationId xmlns:a16="http://schemas.microsoft.com/office/drawing/2014/main" id="{72083960-170A-7CC6-F620-2F2DE3407CA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200" b="0" i="0" u="none" strike="noStrike" kern="1200" cap="none" spc="0" normalizeH="0" baseline="0" noProof="0" smtClean="0">
                <a:ln>
                  <a:noFill/>
                </a:ln>
                <a:solidFill>
                  <a:srgbClr val="000000"/>
                </a:solidFill>
                <a:effectLst/>
                <a:uLnTx/>
                <a:uFillTx/>
                <a:latin typeface="+mn-lt"/>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mn-lt"/>
              <a:ea typeface="MS PGothic" pitchFamily="34" charset="-128"/>
              <a:sym typeface="Rockwell" pitchFamily="18" charset="0"/>
            </a:endParaRPr>
          </a:p>
        </p:txBody>
      </p:sp>
      <p:sp>
        <p:nvSpPr>
          <p:cNvPr id="6" name="TextBox 5">
            <a:extLst>
              <a:ext uri="{FF2B5EF4-FFF2-40B4-BE49-F238E27FC236}">
                <a16:creationId xmlns:a16="http://schemas.microsoft.com/office/drawing/2014/main" id="{A9C0F8B2-9B45-182E-DAD5-A132A90E38BF}"/>
              </a:ext>
            </a:extLst>
          </p:cNvPr>
          <p:cNvSpPr txBox="1"/>
          <p:nvPr/>
        </p:nvSpPr>
        <p:spPr>
          <a:xfrm>
            <a:off x="2508308" y="1627464"/>
            <a:ext cx="3858936" cy="4801314"/>
          </a:xfrm>
          <a:prstGeom prst="rect">
            <a:avLst/>
          </a:prstGeom>
          <a:solidFill>
            <a:srgbClr val="DEE0EC"/>
          </a:solidFill>
        </p:spPr>
        <p:txBody>
          <a:bodyPr wrap="square" rtlCol="0">
            <a:spAutoFit/>
          </a:bodyPr>
          <a:lstStyle/>
          <a:p>
            <a:r>
              <a:rPr lang="en-US" sz="1800" dirty="0">
                <a:solidFill>
                  <a:srgbClr val="374E68"/>
                </a:solidFill>
              </a:rPr>
              <a:t>Benefits of Continuous Eligibility</a:t>
            </a:r>
          </a:p>
          <a:p>
            <a:pPr marL="285750" indent="-285750">
              <a:buClr>
                <a:srgbClr val="003A70"/>
              </a:buClr>
              <a:buFont typeface="Arial" panose="020B0604020202020204" pitchFamily="34" charset="0"/>
              <a:buChar char="•"/>
            </a:pPr>
            <a:r>
              <a:rPr lang="en-US" sz="1800" b="0" dirty="0">
                <a:solidFill>
                  <a:schemeClr val="tx1">
                    <a:lumMod val="65000"/>
                    <a:lumOff val="35000"/>
                  </a:schemeClr>
                </a:solidFill>
              </a:rPr>
              <a:t>Drives more efficient health care spending</a:t>
            </a:r>
          </a:p>
          <a:p>
            <a:pPr marL="285750" indent="-285750">
              <a:buClr>
                <a:srgbClr val="003A70"/>
              </a:buClr>
              <a:buFont typeface="Arial" panose="020B0604020202020204" pitchFamily="34" charset="0"/>
              <a:buChar char="•"/>
            </a:pPr>
            <a:r>
              <a:rPr lang="en-US" sz="1800" b="0" dirty="0">
                <a:solidFill>
                  <a:schemeClr val="tx1">
                    <a:lumMod val="65000"/>
                    <a:lumOff val="35000"/>
                  </a:schemeClr>
                </a:solidFill>
              </a:rPr>
              <a:t>Improved health status and wellbeing in the short and longer term</a:t>
            </a:r>
          </a:p>
          <a:p>
            <a:pPr marL="285750" indent="-285750">
              <a:buClr>
                <a:srgbClr val="003A70"/>
              </a:buClr>
              <a:buFont typeface="Arial" panose="020B0604020202020204" pitchFamily="34" charset="0"/>
              <a:buChar char="•"/>
            </a:pPr>
            <a:r>
              <a:rPr lang="en-US" sz="1800" b="0" dirty="0">
                <a:solidFill>
                  <a:schemeClr val="tx1">
                    <a:lumMod val="65000"/>
                    <a:lumOff val="35000"/>
                  </a:schemeClr>
                </a:solidFill>
              </a:rPr>
              <a:t>Mitigates the impact of income volatility on families</a:t>
            </a:r>
          </a:p>
          <a:p>
            <a:pPr marL="285750" indent="-285750">
              <a:buClr>
                <a:srgbClr val="003A70"/>
              </a:buClr>
              <a:buFont typeface="Arial" panose="020B0604020202020204" pitchFamily="34" charset="0"/>
              <a:buChar char="•"/>
            </a:pPr>
            <a:r>
              <a:rPr lang="en-US" sz="1800" b="0" dirty="0">
                <a:solidFill>
                  <a:schemeClr val="tx1">
                    <a:lumMod val="65000"/>
                    <a:lumOff val="35000"/>
                  </a:schemeClr>
                </a:solidFill>
              </a:rPr>
              <a:t>Promotes health equity</a:t>
            </a:r>
          </a:p>
          <a:p>
            <a:pPr marL="285750" indent="-285750">
              <a:buClr>
                <a:srgbClr val="003A70"/>
              </a:buClr>
              <a:buFont typeface="Arial" panose="020B0604020202020204" pitchFamily="34" charset="0"/>
              <a:buChar char="•"/>
            </a:pPr>
            <a:r>
              <a:rPr lang="en-US" sz="1800" b="0" dirty="0">
                <a:solidFill>
                  <a:schemeClr val="tx1">
                    <a:lumMod val="65000"/>
                    <a:lumOff val="35000"/>
                  </a:schemeClr>
                </a:solidFill>
              </a:rPr>
              <a:t>Reduces administrative burden and costs</a:t>
            </a:r>
          </a:p>
          <a:p>
            <a:pPr marL="285750" indent="-285750">
              <a:buClr>
                <a:srgbClr val="003A70"/>
              </a:buClr>
              <a:buFont typeface="Arial" panose="020B0604020202020204" pitchFamily="34" charset="0"/>
              <a:buChar char="•"/>
            </a:pPr>
            <a:r>
              <a:rPr lang="en-US" sz="1800" b="0" dirty="0">
                <a:solidFill>
                  <a:schemeClr val="tx1">
                    <a:lumMod val="65000"/>
                    <a:lumOff val="35000"/>
                  </a:schemeClr>
                </a:solidFill>
              </a:rPr>
              <a:t>Enhances the ability to fully measure the quality of care</a:t>
            </a:r>
          </a:p>
          <a:p>
            <a:pPr marL="285750" indent="-285750">
              <a:buClr>
                <a:srgbClr val="003A70"/>
              </a:buClr>
              <a:buFont typeface="Arial" panose="020B0604020202020204" pitchFamily="34" charset="0"/>
              <a:buChar char="•"/>
            </a:pPr>
            <a:r>
              <a:rPr lang="en-US" sz="1800" b="0" dirty="0">
                <a:solidFill>
                  <a:schemeClr val="tx1">
                    <a:lumMod val="65000"/>
                    <a:lumOff val="35000"/>
                  </a:schemeClr>
                </a:solidFill>
              </a:rPr>
              <a:t>Provides states with better tools to hold health plans accountable for quality and improved health outcomes</a:t>
            </a:r>
          </a:p>
        </p:txBody>
      </p:sp>
    </p:spTree>
    <p:custDataLst>
      <p:tags r:id="rId1"/>
    </p:custDataLst>
    <p:extLst>
      <p:ext uri="{BB962C8B-B14F-4D97-AF65-F5344CB8AC3E}">
        <p14:creationId xmlns:p14="http://schemas.microsoft.com/office/powerpoint/2010/main" val="178324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717C-C512-4535-2787-6F78D9120B16}"/>
              </a:ext>
            </a:extLst>
          </p:cNvPr>
          <p:cNvSpPr>
            <a:spLocks noGrp="1"/>
          </p:cNvSpPr>
          <p:nvPr>
            <p:ph type="title"/>
          </p:nvPr>
        </p:nvSpPr>
        <p:spPr>
          <a:xfrm>
            <a:off x="457200" y="304800"/>
            <a:ext cx="6096000" cy="838200"/>
          </a:xfrm>
        </p:spPr>
        <p:txBody>
          <a:bodyPr/>
          <a:lstStyle/>
          <a:p>
            <a:r>
              <a:rPr lang="en-US" sz="3200" dirty="0">
                <a:solidFill>
                  <a:srgbClr val="002060"/>
                </a:solidFill>
              </a:rPr>
              <a:t>Continuous Eligibility (CE)</a:t>
            </a:r>
            <a:endParaRPr lang="en-US" sz="3200" dirty="0"/>
          </a:p>
        </p:txBody>
      </p:sp>
      <p:sp>
        <p:nvSpPr>
          <p:cNvPr id="3" name="Content Placeholder 2">
            <a:extLst>
              <a:ext uri="{FF2B5EF4-FFF2-40B4-BE49-F238E27FC236}">
                <a16:creationId xmlns:a16="http://schemas.microsoft.com/office/drawing/2014/main" id="{343461CC-10F9-9643-AF08-2D5AFE104F7E}"/>
              </a:ext>
            </a:extLst>
          </p:cNvPr>
          <p:cNvSpPr>
            <a:spLocks noGrp="1"/>
          </p:cNvSpPr>
          <p:nvPr>
            <p:ph idx="1"/>
          </p:nvPr>
        </p:nvSpPr>
        <p:spPr>
          <a:xfrm>
            <a:off x="457200" y="1600200"/>
            <a:ext cx="8229600" cy="3341077"/>
          </a:xfrm>
        </p:spPr>
        <p:txBody>
          <a:bodyPr/>
          <a:lstStyle/>
          <a:p>
            <a:pPr marL="68571" indent="0">
              <a:spcBef>
                <a:spcPts val="600"/>
              </a:spcBef>
              <a:buSzPct val="100000"/>
              <a:buNone/>
            </a:pPr>
            <a:r>
              <a:rPr lang="en-US" sz="1800" b="1" dirty="0"/>
              <a:t>Verified Chronically Homeless Adults </a:t>
            </a:r>
            <a:r>
              <a:rPr lang="en-US" sz="1800" b="1" dirty="0">
                <a:solidFill>
                  <a:srgbClr val="FF0000"/>
                </a:solidFill>
              </a:rPr>
              <a:t>(</a:t>
            </a:r>
            <a:r>
              <a:rPr lang="en-US" b="1" dirty="0">
                <a:solidFill>
                  <a:srgbClr val="FF0000"/>
                </a:solidFill>
              </a:rPr>
              <a:t>October 2025</a:t>
            </a:r>
            <a:r>
              <a:rPr lang="en-US" sz="1800" b="1" dirty="0">
                <a:solidFill>
                  <a:srgbClr val="FF0000"/>
                </a:solidFill>
              </a:rPr>
              <a:t>)</a:t>
            </a:r>
          </a:p>
          <a:p>
            <a:pPr marL="754380" lvl="1">
              <a:buSzPct val="100000"/>
              <a:buFont typeface="Arial" panose="020B0604020202020204" pitchFamily="34" charset="0"/>
              <a:buChar char="•"/>
            </a:pPr>
            <a:r>
              <a:rPr lang="en-US" sz="1800" dirty="0"/>
              <a:t>Provides 24-months continuous eligibility to adults </a:t>
            </a:r>
            <a:r>
              <a:rPr lang="en-US" dirty="0">
                <a:solidFill>
                  <a:srgbClr val="FF0000"/>
                </a:solidFill>
              </a:rPr>
              <a:t>65 years of age and older upon </a:t>
            </a:r>
            <a:r>
              <a:rPr lang="en-US" sz="1800" dirty="0"/>
              <a:t>verified of homeless.</a:t>
            </a:r>
          </a:p>
          <a:p>
            <a:pPr marL="191430" indent="-285750">
              <a:spcBef>
                <a:spcPts val="600"/>
              </a:spcBef>
              <a:buSzPct val="120000"/>
              <a:buFont typeface="Arial" panose="020B0604020202020204" pitchFamily="34" charset="0"/>
              <a:buChar char="•"/>
            </a:pPr>
            <a:r>
              <a:rPr lang="en-US" sz="1800" b="1" dirty="0"/>
              <a:t>Reasons for possible ineligibility for CE: </a:t>
            </a:r>
          </a:p>
          <a:p>
            <a:pPr marL="754380" lvl="1">
              <a:spcBef>
                <a:spcPts val="600"/>
              </a:spcBef>
              <a:buSzPct val="100000"/>
              <a:buFont typeface="Arial" panose="020B0604020202020204" pitchFamily="34" charset="0"/>
              <a:buChar char="•"/>
            </a:pPr>
            <a:r>
              <a:rPr lang="en-US" sz="1800" dirty="0"/>
              <a:t>Moves out of state</a:t>
            </a:r>
          </a:p>
          <a:p>
            <a:pPr marL="754380" lvl="1">
              <a:spcBef>
                <a:spcPts val="600"/>
              </a:spcBef>
              <a:buSzPct val="100000"/>
              <a:buFont typeface="Arial" panose="020B0604020202020204" pitchFamily="34" charset="0"/>
              <a:buChar char="•"/>
            </a:pPr>
            <a:r>
              <a:rPr lang="en-US" sz="1800" dirty="0"/>
              <a:t>Voluntarily withdraws</a:t>
            </a:r>
          </a:p>
          <a:p>
            <a:pPr marL="754380" lvl="1">
              <a:spcBef>
                <a:spcPts val="600"/>
              </a:spcBef>
              <a:buSzPct val="100000"/>
              <a:buFont typeface="Arial" panose="020B0604020202020204" pitchFamily="34" charset="0"/>
              <a:buChar char="•"/>
            </a:pPr>
            <a:r>
              <a:rPr lang="en-US" sz="1800" dirty="0"/>
              <a:t>Deceased</a:t>
            </a:r>
          </a:p>
          <a:p>
            <a:pPr marL="754380" lvl="1">
              <a:spcBef>
                <a:spcPts val="600"/>
              </a:spcBef>
              <a:buSzPct val="100000"/>
              <a:buFont typeface="Arial" panose="020B0604020202020204" pitchFamily="34" charset="0"/>
              <a:buChar char="•"/>
            </a:pPr>
            <a:r>
              <a:rPr lang="en-US" sz="1800" dirty="0"/>
              <a:t>Erroneous initial eligibility</a:t>
            </a:r>
          </a:p>
        </p:txBody>
      </p:sp>
      <p:sp>
        <p:nvSpPr>
          <p:cNvPr id="4" name="Slide Number Placeholder 3">
            <a:extLst>
              <a:ext uri="{FF2B5EF4-FFF2-40B4-BE49-F238E27FC236}">
                <a16:creationId xmlns:a16="http://schemas.microsoft.com/office/drawing/2014/main" id="{AC6C8944-D1ED-2A7D-54F2-3406C525355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21</a:t>
            </a:fld>
            <a:endParaRPr lang="en-US" altLang="en-US" dirty="0"/>
          </a:p>
        </p:txBody>
      </p:sp>
    </p:spTree>
    <p:custDataLst>
      <p:tags r:id="rId1"/>
    </p:custDataLst>
    <p:extLst>
      <p:ext uri="{BB962C8B-B14F-4D97-AF65-F5344CB8AC3E}">
        <p14:creationId xmlns:p14="http://schemas.microsoft.com/office/powerpoint/2010/main" val="1459608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CC69-D855-1B15-6345-2A8BC256A03A}"/>
              </a:ext>
            </a:extLst>
          </p:cNvPr>
          <p:cNvSpPr>
            <a:spLocks noGrp="1"/>
          </p:cNvSpPr>
          <p:nvPr>
            <p:ph type="title"/>
          </p:nvPr>
        </p:nvSpPr>
        <p:spPr>
          <a:xfrm>
            <a:off x="457200" y="304800"/>
            <a:ext cx="6172200" cy="838200"/>
          </a:xfrm>
        </p:spPr>
        <p:txBody>
          <a:bodyPr/>
          <a:lstStyle/>
          <a:p>
            <a:r>
              <a:rPr lang="en-US" sz="3200" dirty="0">
                <a:solidFill>
                  <a:srgbClr val="002060"/>
                </a:solidFill>
              </a:rPr>
              <a:t>Continuous Eligibility (CE)   (continued)</a:t>
            </a:r>
            <a:endParaRPr lang="en-US" sz="3200" dirty="0"/>
          </a:p>
        </p:txBody>
      </p:sp>
      <p:sp>
        <p:nvSpPr>
          <p:cNvPr id="3" name="Content Placeholder 2">
            <a:extLst>
              <a:ext uri="{FF2B5EF4-FFF2-40B4-BE49-F238E27FC236}">
                <a16:creationId xmlns:a16="http://schemas.microsoft.com/office/drawing/2014/main" id="{4B3418D0-4BCE-C246-DD21-4E9281821710}"/>
              </a:ext>
            </a:extLst>
          </p:cNvPr>
          <p:cNvSpPr>
            <a:spLocks noGrp="1"/>
          </p:cNvSpPr>
          <p:nvPr>
            <p:ph idx="1"/>
          </p:nvPr>
        </p:nvSpPr>
        <p:spPr/>
        <p:txBody>
          <a:bodyPr/>
          <a:lstStyle/>
          <a:p>
            <a:r>
              <a:rPr lang="en-US" sz="1800" dirty="0"/>
              <a:t>The CE period for </a:t>
            </a:r>
            <a:r>
              <a:rPr lang="en-US" sz="1800" b="1" dirty="0"/>
              <a:t>new applicants </a:t>
            </a:r>
            <a:r>
              <a:rPr lang="en-US" sz="1800" dirty="0"/>
              <a:t>begins on the effective date of eligibility</a:t>
            </a:r>
          </a:p>
          <a:p>
            <a:pPr lvl="1">
              <a:buFont typeface="Courier New" panose="02070309020205020404" pitchFamily="49" charset="0"/>
              <a:buChar char="o"/>
            </a:pPr>
            <a:r>
              <a:rPr lang="en-US" sz="1800" dirty="0"/>
              <a:t>Note: Chronically homeless needs to be verified from the state system, therefore the CE date will happen post eligibility. </a:t>
            </a:r>
          </a:p>
          <a:p>
            <a:r>
              <a:rPr lang="en-US" sz="1800" dirty="0"/>
              <a:t>Renewal and Redetermination: MassHealth will apply continuous eligibility for the appropriate time periods when a member is renewed. </a:t>
            </a:r>
          </a:p>
          <a:p>
            <a:r>
              <a:rPr lang="en-US" sz="1800" dirty="0"/>
              <a:t>Regardless of change(s) in circumstance, members with CE will not lose coverage during the designation time period</a:t>
            </a:r>
            <a:r>
              <a:rPr lang="en-US" dirty="0"/>
              <a:t>.</a:t>
            </a:r>
            <a:endParaRPr lang="en-US" sz="1800" dirty="0"/>
          </a:p>
          <a:p>
            <a:r>
              <a:rPr lang="en-US" sz="1800" dirty="0"/>
              <a:t>CE is unique to the individual within the household and does not apply to the entire household.</a:t>
            </a:r>
          </a:p>
          <a:p>
            <a:r>
              <a:rPr lang="en-US" sz="1800" dirty="0"/>
              <a:t>Household members without CE still need to report changes, respond to Request for Information (RFIs), and complete renewals or they will risk losing coverage.</a:t>
            </a:r>
          </a:p>
          <a:p>
            <a:endParaRPr lang="en-US" sz="1800" dirty="0"/>
          </a:p>
        </p:txBody>
      </p:sp>
      <p:sp>
        <p:nvSpPr>
          <p:cNvPr id="4" name="Slide Number Placeholder 3">
            <a:extLst>
              <a:ext uri="{FF2B5EF4-FFF2-40B4-BE49-F238E27FC236}">
                <a16:creationId xmlns:a16="http://schemas.microsoft.com/office/drawing/2014/main" id="{D0C39853-D0C7-9897-D00F-D7F38E6DA93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22</a:t>
            </a:fld>
            <a:endParaRPr lang="en-US" altLang="en-US" dirty="0"/>
          </a:p>
        </p:txBody>
      </p:sp>
    </p:spTree>
    <p:custDataLst>
      <p:tags r:id="rId1"/>
    </p:custDataLst>
    <p:extLst>
      <p:ext uri="{BB962C8B-B14F-4D97-AF65-F5344CB8AC3E}">
        <p14:creationId xmlns:p14="http://schemas.microsoft.com/office/powerpoint/2010/main" val="200922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77A6-D0BE-FCB3-46AB-0AA41A909919}"/>
              </a:ext>
            </a:extLst>
          </p:cNvPr>
          <p:cNvSpPr>
            <a:spLocks noGrp="1"/>
          </p:cNvSpPr>
          <p:nvPr>
            <p:ph type="title"/>
          </p:nvPr>
        </p:nvSpPr>
        <p:spPr/>
        <p:txBody>
          <a:bodyPr/>
          <a:lstStyle/>
          <a:p>
            <a:r>
              <a:rPr lang="en-US" sz="3200" dirty="0"/>
              <a:t>Member Scenarios: Chronically Homeless</a:t>
            </a:r>
          </a:p>
        </p:txBody>
      </p:sp>
      <p:sp>
        <p:nvSpPr>
          <p:cNvPr id="5" name="Arrow: Notched Right 4">
            <a:extLst>
              <a:ext uri="{FF2B5EF4-FFF2-40B4-BE49-F238E27FC236}">
                <a16:creationId xmlns:a16="http://schemas.microsoft.com/office/drawing/2014/main" id="{06FA20EE-81C1-A9F6-E17E-0CF2DA49B0FA}"/>
              </a:ext>
              <a:ext uri="{C183D7F6-B498-43B3-948B-1728B52AA6E4}">
                <adec:decorative xmlns:adec="http://schemas.microsoft.com/office/drawing/2017/decorative" val="1"/>
              </a:ext>
            </a:extLst>
          </p:cNvPr>
          <p:cNvSpPr/>
          <p:nvPr/>
        </p:nvSpPr>
        <p:spPr>
          <a:xfrm>
            <a:off x="332569" y="3054924"/>
            <a:ext cx="8478862" cy="1950660"/>
          </a:xfrm>
          <a:prstGeom prst="notched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Freeform: Shape 5">
            <a:extLst>
              <a:ext uri="{FF2B5EF4-FFF2-40B4-BE49-F238E27FC236}">
                <a16:creationId xmlns:a16="http://schemas.microsoft.com/office/drawing/2014/main" id="{CB73CC49-1890-B3A4-FB9B-80F2594D74F5}"/>
              </a:ext>
            </a:extLst>
          </p:cNvPr>
          <p:cNvSpPr/>
          <p:nvPr/>
        </p:nvSpPr>
        <p:spPr>
          <a:xfrm>
            <a:off x="457200" y="1846906"/>
            <a:ext cx="1856399" cy="1458883"/>
          </a:xfrm>
          <a:custGeom>
            <a:avLst/>
            <a:gdLst>
              <a:gd name="csX0" fmla="*/ 0 w 1696419"/>
              <a:gd name="csY0" fmla="*/ 0 h 1381097"/>
              <a:gd name="csX1" fmla="*/ 1696419 w 1696419"/>
              <a:gd name="csY1" fmla="*/ 0 h 1381097"/>
              <a:gd name="csX2" fmla="*/ 1696419 w 1696419"/>
              <a:gd name="csY2" fmla="*/ 1381097 h 1381097"/>
              <a:gd name="csX3" fmla="*/ 0 w 1696419"/>
              <a:gd name="csY3" fmla="*/ 1381097 h 1381097"/>
              <a:gd name="csX4" fmla="*/ 0 w 1696419"/>
              <a:gd name="csY4" fmla="*/ 0 h 1381097"/>
            </a:gdLst>
            <a:ahLst/>
            <a:cxnLst>
              <a:cxn ang="0">
                <a:pos x="csX0" y="csY0"/>
              </a:cxn>
              <a:cxn ang="0">
                <a:pos x="csX1" y="csY1"/>
              </a:cxn>
              <a:cxn ang="0">
                <a:pos x="csX2" y="csY2"/>
              </a:cxn>
              <a:cxn ang="0">
                <a:pos x="csX3" y="csY3"/>
              </a:cxn>
              <a:cxn ang="0">
                <a:pos x="csX4" y="csY4"/>
              </a:cxn>
            </a:cxnLst>
            <a:rect l="l" t="t" r="r" b="b"/>
            <a:pathLst>
              <a:path w="1696419" h="1381097">
                <a:moveTo>
                  <a:pt x="0" y="0"/>
                </a:moveTo>
                <a:lnTo>
                  <a:pt x="1696419" y="0"/>
                </a:lnTo>
                <a:lnTo>
                  <a:pt x="1696419" y="1381097"/>
                </a:lnTo>
                <a:lnTo>
                  <a:pt x="0" y="1381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US" sz="1800" b="0" kern="1200" dirty="0">
                <a:solidFill>
                  <a:schemeClr val="tx1"/>
                </a:solidFill>
                <a:latin typeface="ITC Franklin Gothic Std Book"/>
                <a:cs typeface="Calibri"/>
              </a:rPr>
              <a:t>Applicant applies for MassHealth and deemed eligible, coverage begins  </a:t>
            </a:r>
            <a:endParaRPr lang="en-US" sz="1800" b="0" kern="1200" dirty="0">
              <a:solidFill>
                <a:schemeClr val="tx1"/>
              </a:solidFill>
              <a:latin typeface="ITC Franklin Gothic Std Book"/>
            </a:endParaRPr>
          </a:p>
        </p:txBody>
      </p:sp>
      <p:sp>
        <p:nvSpPr>
          <p:cNvPr id="7" name="Oval 6">
            <a:extLst>
              <a:ext uri="{FF2B5EF4-FFF2-40B4-BE49-F238E27FC236}">
                <a16:creationId xmlns:a16="http://schemas.microsoft.com/office/drawing/2014/main" id="{8CD42FB5-F7CA-3FD9-9294-FF3641924A1B}"/>
              </a:ext>
              <a:ext uri="{C183D7F6-B498-43B3-948B-1728B52AA6E4}">
                <adec:decorative xmlns:adec="http://schemas.microsoft.com/office/drawing/2017/decorative" val="1"/>
              </a:ext>
            </a:extLst>
          </p:cNvPr>
          <p:cNvSpPr/>
          <p:nvPr/>
        </p:nvSpPr>
        <p:spPr>
          <a:xfrm>
            <a:off x="948729" y="3513898"/>
            <a:ext cx="1128915" cy="1101589"/>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a:lstStyle/>
          <a:p>
            <a:endParaRPr lang="en-US"/>
          </a:p>
        </p:txBody>
      </p:sp>
      <p:sp>
        <p:nvSpPr>
          <p:cNvPr id="4883" name="TextBox 1">
            <a:extLst>
              <a:ext uri="{FF2B5EF4-FFF2-40B4-BE49-F238E27FC236}">
                <a16:creationId xmlns:a16="http://schemas.microsoft.com/office/drawing/2014/main" id="{E647972C-59AB-8C33-9B6C-CA541B6F7465}"/>
              </a:ext>
            </a:extLst>
          </p:cNvPr>
          <p:cNvSpPr txBox="1"/>
          <p:nvPr/>
        </p:nvSpPr>
        <p:spPr>
          <a:xfrm>
            <a:off x="828317" y="3783775"/>
            <a:ext cx="1321065" cy="646331"/>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3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3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3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3200" kern="1200">
                <a:solidFill>
                  <a:srgbClr val="000000"/>
                </a:solidFill>
                <a:latin typeface="Gill Sans"/>
                <a:ea typeface="ヒラギノ角ゴ ProN W3"/>
                <a:cs typeface="ヒラギノ角ゴ ProN W3"/>
                <a:sym typeface="Gill Sans"/>
              </a:defRPr>
            </a:lvl9pPr>
          </a:lstStyle>
          <a:p>
            <a:pPr algn="ctr"/>
            <a:r>
              <a:rPr lang="en-US" sz="1800" dirty="0">
                <a:solidFill>
                  <a:schemeClr val="bg1"/>
                </a:solidFill>
              </a:rPr>
              <a:t>November</a:t>
            </a:r>
          </a:p>
          <a:p>
            <a:pPr algn="ctr"/>
            <a:r>
              <a:rPr lang="en-US" sz="1800" b="1" dirty="0">
                <a:solidFill>
                  <a:schemeClr val="bg1"/>
                </a:solidFill>
              </a:rPr>
              <a:t>2025</a:t>
            </a:r>
            <a:endParaRPr lang="en-US" sz="1800" dirty="0">
              <a:solidFill>
                <a:schemeClr val="bg1"/>
              </a:solidFill>
            </a:endParaRPr>
          </a:p>
        </p:txBody>
      </p:sp>
      <p:sp>
        <p:nvSpPr>
          <p:cNvPr id="8" name="Freeform: Shape 7">
            <a:extLst>
              <a:ext uri="{FF2B5EF4-FFF2-40B4-BE49-F238E27FC236}">
                <a16:creationId xmlns:a16="http://schemas.microsoft.com/office/drawing/2014/main" id="{29E57E58-A129-F9CC-419A-4780F0A17381}"/>
              </a:ext>
            </a:extLst>
          </p:cNvPr>
          <p:cNvSpPr/>
          <p:nvPr/>
        </p:nvSpPr>
        <p:spPr>
          <a:xfrm>
            <a:off x="452238" y="4649401"/>
            <a:ext cx="2244371" cy="1381097"/>
          </a:xfrm>
          <a:custGeom>
            <a:avLst/>
            <a:gdLst>
              <a:gd name="csX0" fmla="*/ 0 w 2021674"/>
              <a:gd name="csY0" fmla="*/ 0 h 1381097"/>
              <a:gd name="csX1" fmla="*/ 2021674 w 2021674"/>
              <a:gd name="csY1" fmla="*/ 0 h 1381097"/>
              <a:gd name="csX2" fmla="*/ 2021674 w 2021674"/>
              <a:gd name="csY2" fmla="*/ 1381097 h 1381097"/>
              <a:gd name="csX3" fmla="*/ 0 w 2021674"/>
              <a:gd name="csY3" fmla="*/ 1381097 h 1381097"/>
              <a:gd name="csX4" fmla="*/ 0 w 2021674"/>
              <a:gd name="csY4" fmla="*/ 0 h 1381097"/>
            </a:gdLst>
            <a:ahLst/>
            <a:cxnLst>
              <a:cxn ang="0">
                <a:pos x="csX0" y="csY0"/>
              </a:cxn>
              <a:cxn ang="0">
                <a:pos x="csX1" y="csY1"/>
              </a:cxn>
              <a:cxn ang="0">
                <a:pos x="csX2" y="csY2"/>
              </a:cxn>
              <a:cxn ang="0">
                <a:pos x="csX3" y="csY3"/>
              </a:cxn>
              <a:cxn ang="0">
                <a:pos x="csX4" y="csY4"/>
              </a:cxn>
            </a:cxnLst>
            <a:rect l="l" t="t" r="r" b="b"/>
            <a:pathLst>
              <a:path w="2021674" h="1381097">
                <a:moveTo>
                  <a:pt x="0" y="0"/>
                </a:moveTo>
                <a:lnTo>
                  <a:pt x="2021674" y="0"/>
                </a:lnTo>
                <a:lnTo>
                  <a:pt x="2021674" y="1381097"/>
                </a:lnTo>
                <a:lnTo>
                  <a:pt x="0" y="1381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US" sz="1800" b="0" kern="1200" dirty="0">
                <a:solidFill>
                  <a:schemeClr val="tx1"/>
                </a:solidFill>
                <a:latin typeface="ITC Franklin Gothic Std Book"/>
                <a:cs typeface="Calibri"/>
              </a:rPr>
              <a:t>MassHealth receives report that member has been experiencing homeless for &gt;6 months, CE is applied</a:t>
            </a:r>
          </a:p>
        </p:txBody>
      </p:sp>
      <p:sp>
        <p:nvSpPr>
          <p:cNvPr id="14" name="Oval 13">
            <a:extLst>
              <a:ext uri="{FF2B5EF4-FFF2-40B4-BE49-F238E27FC236}">
                <a16:creationId xmlns:a16="http://schemas.microsoft.com/office/drawing/2014/main" id="{41D70B09-F4E2-8971-F332-69D570C29617}"/>
              </a:ext>
              <a:ext uri="{C183D7F6-B498-43B3-948B-1728B52AA6E4}">
                <adec:decorative xmlns:adec="http://schemas.microsoft.com/office/drawing/2017/decorative" val="1"/>
              </a:ext>
            </a:extLst>
          </p:cNvPr>
          <p:cNvSpPr/>
          <p:nvPr/>
        </p:nvSpPr>
        <p:spPr>
          <a:xfrm>
            <a:off x="3566569" y="3499236"/>
            <a:ext cx="1128915" cy="1101589"/>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C07CF5C5-0B0C-BC47-29DE-6CC8CB1CAF0E}"/>
              </a:ext>
              <a:ext uri="{C183D7F6-B498-43B3-948B-1728B52AA6E4}">
                <adec:decorative xmlns:adec="http://schemas.microsoft.com/office/drawing/2017/decorative" val="1"/>
              </a:ext>
            </a:extLst>
          </p:cNvPr>
          <p:cNvSpPr/>
          <p:nvPr/>
        </p:nvSpPr>
        <p:spPr>
          <a:xfrm>
            <a:off x="5843698" y="3479459"/>
            <a:ext cx="1128915" cy="1101589"/>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74247B65-02EB-ABE9-0AD8-993D249CA830}"/>
              </a:ext>
            </a:extLst>
          </p:cNvPr>
          <p:cNvSpPr/>
          <p:nvPr/>
        </p:nvSpPr>
        <p:spPr>
          <a:xfrm>
            <a:off x="3116776" y="1899881"/>
            <a:ext cx="1856399" cy="1458883"/>
          </a:xfrm>
          <a:custGeom>
            <a:avLst/>
            <a:gdLst>
              <a:gd name="csX0" fmla="*/ 0 w 1696419"/>
              <a:gd name="csY0" fmla="*/ 0 h 1381097"/>
              <a:gd name="csX1" fmla="*/ 1696419 w 1696419"/>
              <a:gd name="csY1" fmla="*/ 0 h 1381097"/>
              <a:gd name="csX2" fmla="*/ 1696419 w 1696419"/>
              <a:gd name="csY2" fmla="*/ 1381097 h 1381097"/>
              <a:gd name="csX3" fmla="*/ 0 w 1696419"/>
              <a:gd name="csY3" fmla="*/ 1381097 h 1381097"/>
              <a:gd name="csX4" fmla="*/ 0 w 1696419"/>
              <a:gd name="csY4" fmla="*/ 0 h 1381097"/>
            </a:gdLst>
            <a:ahLst/>
            <a:cxnLst>
              <a:cxn ang="0">
                <a:pos x="csX0" y="csY0"/>
              </a:cxn>
              <a:cxn ang="0">
                <a:pos x="csX1" y="csY1"/>
              </a:cxn>
              <a:cxn ang="0">
                <a:pos x="csX2" y="csY2"/>
              </a:cxn>
              <a:cxn ang="0">
                <a:pos x="csX3" y="csY3"/>
              </a:cxn>
              <a:cxn ang="0">
                <a:pos x="csX4" y="csY4"/>
              </a:cxn>
            </a:cxnLst>
            <a:rect l="l" t="t" r="r" b="b"/>
            <a:pathLst>
              <a:path w="1696419" h="1381097">
                <a:moveTo>
                  <a:pt x="0" y="0"/>
                </a:moveTo>
                <a:lnTo>
                  <a:pt x="1696419" y="0"/>
                </a:lnTo>
                <a:lnTo>
                  <a:pt x="1696419" y="1381097"/>
                </a:lnTo>
                <a:lnTo>
                  <a:pt x="0" y="1381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US" sz="1800" b="0" kern="1200" dirty="0">
                <a:solidFill>
                  <a:schemeClr val="tx1"/>
                </a:solidFill>
                <a:latin typeface="ITC Franklin Gothic Std Book"/>
              </a:rPr>
              <a:t>One year after CE initial eligibility, renewal is sent (changes will not affect CE)  </a:t>
            </a:r>
          </a:p>
        </p:txBody>
      </p:sp>
      <p:sp>
        <p:nvSpPr>
          <p:cNvPr id="4885" name="TextBox 3">
            <a:extLst>
              <a:ext uri="{FF2B5EF4-FFF2-40B4-BE49-F238E27FC236}">
                <a16:creationId xmlns:a16="http://schemas.microsoft.com/office/drawing/2014/main" id="{E34CBDE9-96AF-E546-A461-9AE1C7891BC9}"/>
              </a:ext>
            </a:extLst>
          </p:cNvPr>
          <p:cNvSpPr txBox="1"/>
          <p:nvPr/>
        </p:nvSpPr>
        <p:spPr>
          <a:xfrm>
            <a:off x="3550430" y="3802005"/>
            <a:ext cx="1189985" cy="646331"/>
          </a:xfrm>
          <a:prstGeom prst="rect">
            <a:avLst/>
          </a:prstGeom>
          <a:noFill/>
        </p:spPr>
        <p:txBody>
          <a:bodyPr wrap="square" rtlCol="0">
            <a:spAutoFit/>
          </a:bodyPr>
          <a:lstStyle>
            <a:defPPr>
              <a:defRPr lang="en-US"/>
            </a:defPPr>
            <a:lvl1pPr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3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3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3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3200" kern="1200">
                <a:solidFill>
                  <a:srgbClr val="000000"/>
                </a:solidFill>
                <a:latin typeface="Gill Sans"/>
                <a:ea typeface="ヒラギノ角ゴ ProN W3"/>
                <a:cs typeface="ヒラギノ角ゴ ProN W3"/>
                <a:sym typeface="Gill Sans"/>
              </a:defRPr>
            </a:lvl9pPr>
          </a:lstStyle>
          <a:p>
            <a:pPr algn="ctr"/>
            <a:r>
              <a:rPr lang="en-US" sz="1800" b="1" dirty="0">
                <a:solidFill>
                  <a:schemeClr val="bg1"/>
                </a:solidFill>
              </a:rPr>
              <a:t>November  2026</a:t>
            </a:r>
          </a:p>
        </p:txBody>
      </p:sp>
      <p:sp>
        <p:nvSpPr>
          <p:cNvPr id="4886" name="TextBox 4">
            <a:extLst>
              <a:ext uri="{FF2B5EF4-FFF2-40B4-BE49-F238E27FC236}">
                <a16:creationId xmlns:a16="http://schemas.microsoft.com/office/drawing/2014/main" id="{38E6BDBA-97B0-223E-2612-E357FD52FAF7}"/>
              </a:ext>
            </a:extLst>
          </p:cNvPr>
          <p:cNvSpPr txBox="1"/>
          <p:nvPr/>
        </p:nvSpPr>
        <p:spPr>
          <a:xfrm>
            <a:off x="5816539" y="3726864"/>
            <a:ext cx="1188920" cy="646331"/>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3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3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3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3200" kern="1200">
                <a:solidFill>
                  <a:srgbClr val="000000"/>
                </a:solidFill>
                <a:latin typeface="Gill Sans"/>
                <a:ea typeface="ヒラギノ角ゴ ProN W3"/>
                <a:cs typeface="ヒラギノ角ゴ ProN W3"/>
                <a:sym typeface="Gill Sans"/>
              </a:defRPr>
            </a:lvl9pPr>
          </a:lstStyle>
          <a:p>
            <a:pPr algn="ctr"/>
            <a:r>
              <a:rPr lang="en-US" sz="1800" dirty="0">
                <a:solidFill>
                  <a:schemeClr val="bg1"/>
                </a:solidFill>
              </a:rPr>
              <a:t>November 2027</a:t>
            </a:r>
            <a:endParaRPr lang="en-US" sz="1800" b="1" dirty="0">
              <a:solidFill>
                <a:schemeClr val="bg1"/>
              </a:solidFill>
            </a:endParaRPr>
          </a:p>
        </p:txBody>
      </p:sp>
      <p:sp>
        <p:nvSpPr>
          <p:cNvPr id="12" name="Freeform: Shape 11">
            <a:extLst>
              <a:ext uri="{FF2B5EF4-FFF2-40B4-BE49-F238E27FC236}">
                <a16:creationId xmlns:a16="http://schemas.microsoft.com/office/drawing/2014/main" id="{D7F19CD3-6A87-9506-02FA-F426D05E408A}"/>
              </a:ext>
            </a:extLst>
          </p:cNvPr>
          <p:cNvSpPr/>
          <p:nvPr/>
        </p:nvSpPr>
        <p:spPr>
          <a:xfrm>
            <a:off x="5559945" y="4609974"/>
            <a:ext cx="1696419" cy="1381097"/>
          </a:xfrm>
          <a:custGeom>
            <a:avLst/>
            <a:gdLst>
              <a:gd name="csX0" fmla="*/ 0 w 1696419"/>
              <a:gd name="csY0" fmla="*/ 0 h 1381097"/>
              <a:gd name="csX1" fmla="*/ 1696419 w 1696419"/>
              <a:gd name="csY1" fmla="*/ 0 h 1381097"/>
              <a:gd name="csX2" fmla="*/ 1696419 w 1696419"/>
              <a:gd name="csY2" fmla="*/ 1381097 h 1381097"/>
              <a:gd name="csX3" fmla="*/ 0 w 1696419"/>
              <a:gd name="csY3" fmla="*/ 1381097 h 1381097"/>
              <a:gd name="csX4" fmla="*/ 0 w 1696419"/>
              <a:gd name="csY4" fmla="*/ 0 h 1381097"/>
            </a:gdLst>
            <a:ahLst/>
            <a:cxnLst>
              <a:cxn ang="0">
                <a:pos x="csX0" y="csY0"/>
              </a:cxn>
              <a:cxn ang="0">
                <a:pos x="csX1" y="csY1"/>
              </a:cxn>
              <a:cxn ang="0">
                <a:pos x="csX2" y="csY2"/>
              </a:cxn>
              <a:cxn ang="0">
                <a:pos x="csX3" y="csY3"/>
              </a:cxn>
              <a:cxn ang="0">
                <a:pos x="csX4" y="csY4"/>
              </a:cxn>
            </a:cxnLst>
            <a:rect l="l" t="t" r="r" b="b"/>
            <a:pathLst>
              <a:path w="1696419" h="1381097">
                <a:moveTo>
                  <a:pt x="0" y="0"/>
                </a:moveTo>
                <a:lnTo>
                  <a:pt x="1696419" y="0"/>
                </a:lnTo>
                <a:lnTo>
                  <a:pt x="1696419" y="1381097"/>
                </a:lnTo>
                <a:lnTo>
                  <a:pt x="0" y="1381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US" sz="1800" b="0" kern="1200" dirty="0">
                <a:solidFill>
                  <a:schemeClr val="tx1"/>
                </a:solidFill>
                <a:latin typeface="ITC Franklin Gothic Std Book"/>
              </a:rPr>
              <a:t>CE ends</a:t>
            </a:r>
          </a:p>
        </p:txBody>
      </p:sp>
      <p:sp>
        <p:nvSpPr>
          <p:cNvPr id="3" name="Slide Number Placeholder 2">
            <a:extLst>
              <a:ext uri="{FF2B5EF4-FFF2-40B4-BE49-F238E27FC236}">
                <a16:creationId xmlns:a16="http://schemas.microsoft.com/office/drawing/2014/main" id="{A0E2F5B7-F999-338E-D7E0-F1CF6616F18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23</a:t>
            </a:fld>
            <a:endParaRPr lang="en-US" altLang="en-US" dirty="0"/>
          </a:p>
        </p:txBody>
      </p:sp>
    </p:spTree>
    <p:custDataLst>
      <p:tags r:id="rId1"/>
    </p:custDataLst>
    <p:extLst>
      <p:ext uri="{BB962C8B-B14F-4D97-AF65-F5344CB8AC3E}">
        <p14:creationId xmlns:p14="http://schemas.microsoft.com/office/powerpoint/2010/main" val="3171557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B9D05-75BB-2EE9-0936-988D188A93D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205ACF1-B9EC-593A-41A8-93021A1F3D75}"/>
              </a:ext>
            </a:extLst>
          </p:cNvPr>
          <p:cNvSpPr>
            <a:spLocks noGrp="1"/>
          </p:cNvSpPr>
          <p:nvPr>
            <p:ph type="title"/>
          </p:nvPr>
        </p:nvSpPr>
        <p:spPr/>
        <p:txBody>
          <a:bodyPr/>
          <a:lstStyle/>
          <a:p>
            <a:pPr>
              <a:spcBef>
                <a:spcPts val="600"/>
              </a:spcBef>
              <a:spcAft>
                <a:spcPts val="600"/>
              </a:spcAft>
            </a:pPr>
            <a:r>
              <a:rPr lang="en-US" cap="none" dirty="0">
                <a:latin typeface="+mj-lt"/>
              </a:rPr>
              <a:t>Updates to MassHealth Premiums </a:t>
            </a:r>
          </a:p>
        </p:txBody>
      </p:sp>
      <p:sp>
        <p:nvSpPr>
          <p:cNvPr id="3" name="Slide Number Placeholder 2">
            <a:extLst>
              <a:ext uri="{FF2B5EF4-FFF2-40B4-BE49-F238E27FC236}">
                <a16:creationId xmlns:a16="http://schemas.microsoft.com/office/drawing/2014/main" id="{291EF990-5EE3-A7C7-853D-68E1CC9A91D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24</a:t>
            </a:fld>
            <a:endParaRPr lang="en-US"/>
          </a:p>
        </p:txBody>
      </p:sp>
    </p:spTree>
    <p:custDataLst>
      <p:tags r:id="rId1"/>
    </p:custDataLst>
    <p:extLst>
      <p:ext uri="{BB962C8B-B14F-4D97-AF65-F5344CB8AC3E}">
        <p14:creationId xmlns:p14="http://schemas.microsoft.com/office/powerpoint/2010/main" val="12338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46DF9-F3B4-4A71-42D8-4A59C3EB0AF9}"/>
              </a:ext>
            </a:extLst>
          </p:cNvPr>
          <p:cNvSpPr>
            <a:spLocks noGrp="1"/>
          </p:cNvSpPr>
          <p:nvPr>
            <p:ph type="title"/>
          </p:nvPr>
        </p:nvSpPr>
        <p:spPr/>
        <p:txBody>
          <a:bodyPr/>
          <a:lstStyle/>
          <a:p>
            <a:r>
              <a:rPr lang="en-US" sz="3200" dirty="0"/>
              <a:t>Updates to MassHealth Premium </a:t>
            </a:r>
          </a:p>
        </p:txBody>
      </p:sp>
      <p:sp>
        <p:nvSpPr>
          <p:cNvPr id="2" name="Content Placeholder 1">
            <a:extLst>
              <a:ext uri="{FF2B5EF4-FFF2-40B4-BE49-F238E27FC236}">
                <a16:creationId xmlns:a16="http://schemas.microsoft.com/office/drawing/2014/main" id="{4738A67D-3831-7CBB-3D82-B52782082790}"/>
              </a:ext>
            </a:extLst>
          </p:cNvPr>
          <p:cNvSpPr>
            <a:spLocks noGrp="1"/>
          </p:cNvSpPr>
          <p:nvPr>
            <p:ph idx="1"/>
          </p:nvPr>
        </p:nvSpPr>
        <p:spPr>
          <a:xfrm>
            <a:off x="457199" y="1600200"/>
            <a:ext cx="8501743" cy="4525963"/>
          </a:xfrm>
        </p:spPr>
        <p:txBody>
          <a:bodyPr/>
          <a:lstStyle/>
          <a:p>
            <a:r>
              <a:rPr lang="en-US" dirty="0"/>
              <a:t>Certain MassHealth members may be charged a monthly premium if they are: </a:t>
            </a:r>
          </a:p>
          <a:p>
            <a:pPr lvl="1">
              <a:buFont typeface="Courier New" panose="02070309020205020404" pitchFamily="49" charset="0"/>
              <a:buChar char="o"/>
            </a:pPr>
            <a:r>
              <a:rPr lang="en-US" dirty="0"/>
              <a:t>MassHealth Standard, CommonHealth or Family Assistance members who have income above 150% of the federal poverty level (FPL).</a:t>
            </a:r>
          </a:p>
          <a:p>
            <a:r>
              <a:rPr lang="en-US" dirty="0"/>
              <a:t>Calculation of premium amounts.</a:t>
            </a:r>
          </a:p>
          <a:p>
            <a:pPr lvl="1">
              <a:buFont typeface="Courier New" panose="02070309020205020404" pitchFamily="49" charset="0"/>
              <a:buChar char="o"/>
            </a:pPr>
            <a:r>
              <a:rPr lang="en-US" dirty="0"/>
              <a:t>Premium amounts are calculated based on a member’s household modified adjusted gross income (MAGI) </a:t>
            </a:r>
            <a:r>
              <a:rPr lang="en-US" b="1" dirty="0"/>
              <a:t>and</a:t>
            </a:r>
            <a:r>
              <a:rPr lang="en-US" dirty="0"/>
              <a:t> their household size </a:t>
            </a:r>
            <a:r>
              <a:rPr lang="en-US" b="1" dirty="0"/>
              <a:t>and</a:t>
            </a:r>
            <a:r>
              <a:rPr lang="en-US" dirty="0"/>
              <a:t> the premium billing family group (PBFG).</a:t>
            </a:r>
          </a:p>
          <a:p>
            <a:pPr marL="0" indent="0">
              <a:buNone/>
            </a:pPr>
            <a:endParaRPr lang="en-US" b="1" dirty="0">
              <a:solidFill>
                <a:srgbClr val="FF0000"/>
              </a:solidFill>
            </a:endParaRPr>
          </a:p>
          <a:p>
            <a:pPr marL="0" indent="0">
              <a:buNone/>
            </a:pPr>
            <a:r>
              <a:rPr lang="en-US" b="1" dirty="0">
                <a:solidFill>
                  <a:srgbClr val="FF0000"/>
                </a:solidFill>
              </a:rPr>
              <a:t>What’s changing</a:t>
            </a:r>
          </a:p>
          <a:p>
            <a:pPr>
              <a:buFont typeface="Arial" panose="020B0604020202020204" pitchFamily="34" charset="0"/>
              <a:buChar char="•"/>
            </a:pPr>
            <a:r>
              <a:rPr lang="en-US" dirty="0"/>
              <a:t>MassHealth will annually adjust and publish the monthly premium amount for each coverage type starting in calendar year 2026.</a:t>
            </a:r>
          </a:p>
        </p:txBody>
      </p:sp>
      <p:sp>
        <p:nvSpPr>
          <p:cNvPr id="3" name="Slide Number Placeholder 2">
            <a:extLst>
              <a:ext uri="{FF2B5EF4-FFF2-40B4-BE49-F238E27FC236}">
                <a16:creationId xmlns:a16="http://schemas.microsoft.com/office/drawing/2014/main" id="{71CE2564-FEE6-C6E2-C920-A9031E0A786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25</a:t>
            </a:fld>
            <a:endParaRPr lang="en-US"/>
          </a:p>
        </p:txBody>
      </p:sp>
    </p:spTree>
    <p:custDataLst>
      <p:tags r:id="rId1"/>
    </p:custDataLst>
    <p:extLst>
      <p:ext uri="{BB962C8B-B14F-4D97-AF65-F5344CB8AC3E}">
        <p14:creationId xmlns:p14="http://schemas.microsoft.com/office/powerpoint/2010/main" val="164347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8ADE2-6961-8F08-D9C6-29DD9B454C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0D0231-A9B3-C9B1-CDB6-FB7F1E5FA905}"/>
              </a:ext>
            </a:extLst>
          </p:cNvPr>
          <p:cNvSpPr>
            <a:spLocks noGrp="1"/>
          </p:cNvSpPr>
          <p:nvPr>
            <p:ph type="title"/>
          </p:nvPr>
        </p:nvSpPr>
        <p:spPr/>
        <p:txBody>
          <a:bodyPr/>
          <a:lstStyle/>
          <a:p>
            <a:pPr>
              <a:spcBef>
                <a:spcPts val="600"/>
              </a:spcBef>
              <a:spcAft>
                <a:spcPts val="600"/>
              </a:spcAft>
            </a:pPr>
            <a:r>
              <a:rPr lang="en-US" cap="none" dirty="0">
                <a:latin typeface="+mj-lt"/>
              </a:rPr>
              <a:t>Update to MassHealth’s Universal Eligibility Requirement</a:t>
            </a:r>
          </a:p>
        </p:txBody>
      </p:sp>
      <p:sp>
        <p:nvSpPr>
          <p:cNvPr id="3" name="Slide Number Placeholder 2">
            <a:extLst>
              <a:ext uri="{FF2B5EF4-FFF2-40B4-BE49-F238E27FC236}">
                <a16:creationId xmlns:a16="http://schemas.microsoft.com/office/drawing/2014/main" id="{B9772585-AA84-E380-101B-2F0DA97007E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26</a:t>
            </a:fld>
            <a:endParaRPr lang="en-US"/>
          </a:p>
        </p:txBody>
      </p:sp>
    </p:spTree>
    <p:custDataLst>
      <p:tags r:id="rId1"/>
    </p:custDataLst>
    <p:extLst>
      <p:ext uri="{BB962C8B-B14F-4D97-AF65-F5344CB8AC3E}">
        <p14:creationId xmlns:p14="http://schemas.microsoft.com/office/powerpoint/2010/main" val="194689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4800"/>
            <a:ext cx="6553200" cy="838200"/>
          </a:xfrm>
        </p:spPr>
        <p:txBody>
          <a:bodyPr/>
          <a:lstStyle/>
          <a:p>
            <a:r>
              <a:rPr lang="en-US" altLang="en-US" sz="3200" dirty="0"/>
              <a:t>MassHealth Eligibility</a:t>
            </a:r>
          </a:p>
        </p:txBody>
      </p:sp>
      <p:sp>
        <p:nvSpPr>
          <p:cNvPr id="5" name="Content Placeholder 2">
            <a:extLst>
              <a:ext uri="{FF2B5EF4-FFF2-40B4-BE49-F238E27FC236}">
                <a16:creationId xmlns:a16="http://schemas.microsoft.com/office/drawing/2014/main" id="{2F9D2699-CEB8-4883-8697-C8C5B5031C11}"/>
              </a:ext>
            </a:extLst>
          </p:cNvPr>
          <p:cNvSpPr>
            <a:spLocks noGrp="1"/>
          </p:cNvSpPr>
          <p:nvPr>
            <p:ph idx="1"/>
          </p:nvPr>
        </p:nvSpPr>
        <p:spPr>
          <a:xfrm>
            <a:off x="272143" y="1403350"/>
            <a:ext cx="8616880" cy="5149850"/>
          </a:xfrm>
        </p:spPr>
        <p:txBody>
          <a:bodyPr>
            <a:noAutofit/>
          </a:bodyPr>
          <a:lstStyle/>
          <a:p>
            <a:pPr marL="0" indent="0">
              <a:spcBef>
                <a:spcPts val="600"/>
              </a:spcBef>
              <a:spcAft>
                <a:spcPts val="400"/>
              </a:spcAft>
              <a:buNone/>
            </a:pPr>
            <a:r>
              <a:rPr lang="en-US" altLang="en-US" sz="1800" dirty="0"/>
              <a:t>Six universal requirements that </a:t>
            </a:r>
            <a:r>
              <a:rPr lang="en-US" altLang="en-US" sz="1800" b="1" dirty="0"/>
              <a:t>all</a:t>
            </a:r>
            <a:r>
              <a:rPr lang="en-US" altLang="en-US" sz="1800" dirty="0"/>
              <a:t> members and applicants must meet (130 CMR 503.000 &amp; 130 CMR 517.000):</a:t>
            </a:r>
          </a:p>
          <a:p>
            <a:pPr marL="857229" lvl="1" indent="-342891">
              <a:spcBef>
                <a:spcPts val="600"/>
              </a:spcBef>
              <a:spcAft>
                <a:spcPts val="400"/>
              </a:spcAft>
              <a:buFont typeface="+mj-lt"/>
              <a:buAutoNum type="arabicPeriod"/>
            </a:pPr>
            <a:r>
              <a:rPr lang="en-US" sz="1800" dirty="0"/>
              <a:t>Massachusetts residency</a:t>
            </a:r>
          </a:p>
          <a:p>
            <a:pPr marL="857229" lvl="1" indent="-342891">
              <a:spcBef>
                <a:spcPts val="600"/>
              </a:spcBef>
              <a:spcAft>
                <a:spcPts val="400"/>
              </a:spcAft>
              <a:buFont typeface="+mj-lt"/>
              <a:buAutoNum type="arabicPeriod"/>
            </a:pPr>
            <a:r>
              <a:rPr lang="en-US" sz="1800" dirty="0"/>
              <a:t>Social Security Number (SSN), if applicable</a:t>
            </a:r>
          </a:p>
          <a:p>
            <a:pPr marL="857229" lvl="1" indent="-342891">
              <a:spcBef>
                <a:spcPts val="600"/>
              </a:spcBef>
              <a:spcAft>
                <a:spcPts val="400"/>
              </a:spcAft>
              <a:buFont typeface="+mj-lt"/>
              <a:buAutoNum type="arabicPeriod"/>
            </a:pPr>
            <a:r>
              <a:rPr lang="en-US" sz="1800" dirty="0"/>
              <a:t>Assignment of Rights to Medical Support &amp; Third-Party Payments: cooperating with those that may be legally obligated for someone to pay for their care</a:t>
            </a:r>
          </a:p>
          <a:p>
            <a:pPr lvl="2">
              <a:spcBef>
                <a:spcPts val="600"/>
              </a:spcBef>
              <a:spcAft>
                <a:spcPts val="400"/>
              </a:spcAft>
            </a:pPr>
            <a:r>
              <a:rPr lang="en-US" sz="1800" dirty="0"/>
              <a:t>Good Cause for Non-Cooperation</a:t>
            </a:r>
          </a:p>
          <a:p>
            <a:pPr marL="857229" lvl="1" indent="-342891">
              <a:spcBef>
                <a:spcPts val="600"/>
              </a:spcBef>
              <a:spcAft>
                <a:spcPts val="400"/>
              </a:spcAft>
              <a:buFont typeface="+mj-lt"/>
              <a:buAutoNum type="arabicPeriod"/>
            </a:pPr>
            <a:r>
              <a:rPr lang="en-US" sz="1800" dirty="0"/>
              <a:t>Assignment for Third Party Recovery: an applicant or member must inform MassHealth when any such individual is involved in an accident, or suffers from an illness or injury, or other loss that has resulted or may result in a lawsuit or insurance claim</a:t>
            </a:r>
          </a:p>
          <a:p>
            <a:pPr marL="857229" lvl="1" indent="-342891">
              <a:spcBef>
                <a:spcPts val="600"/>
              </a:spcBef>
              <a:spcAft>
                <a:spcPts val="400"/>
              </a:spcAft>
              <a:buFont typeface="+mj-lt"/>
              <a:buAutoNum type="arabicPeriod"/>
            </a:pPr>
            <a:r>
              <a:rPr lang="en-US" sz="1800" dirty="0"/>
              <a:t>Potential Sources of Healthcare &amp; Utilization of Potential Benefits: MassHealth is payor of last resort</a:t>
            </a:r>
          </a:p>
          <a:p>
            <a:pPr marL="857229" lvl="1" indent="-342891">
              <a:spcBef>
                <a:spcPts val="600"/>
              </a:spcBef>
              <a:spcAft>
                <a:spcPts val="400"/>
              </a:spcAft>
              <a:buFont typeface="+mj-lt"/>
              <a:buAutoNum type="arabicPeriod"/>
            </a:pPr>
            <a:r>
              <a:rPr lang="en-US" altLang="en-US" sz="1800" b="1" dirty="0"/>
              <a:t>Utilization of Potential Benefits</a:t>
            </a:r>
          </a:p>
          <a:p>
            <a:pPr marL="514338" lvl="1" indent="0">
              <a:spcBef>
                <a:spcPts val="600"/>
              </a:spcBef>
              <a:spcAft>
                <a:spcPts val="400"/>
              </a:spcAft>
              <a:buNone/>
            </a:pPr>
            <a:endParaRPr lang="en-US" sz="1800" dirty="0"/>
          </a:p>
        </p:txBody>
      </p:sp>
      <p:sp>
        <p:nvSpPr>
          <p:cNvPr id="3" name="Slide Number Placeholder 2">
            <a:extLst>
              <a:ext uri="{FF2B5EF4-FFF2-40B4-BE49-F238E27FC236}">
                <a16:creationId xmlns:a16="http://schemas.microsoft.com/office/drawing/2014/main" id="{6A160505-C3C4-B6F8-2B10-E5D219A3C89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27</a:t>
            </a:fld>
            <a:endParaRPr lang="en-US" altLang="en-US" dirty="0"/>
          </a:p>
        </p:txBody>
      </p:sp>
    </p:spTree>
    <p:custDataLst>
      <p:tags r:id="rId1"/>
    </p:custDataLst>
    <p:extLst>
      <p:ext uri="{BB962C8B-B14F-4D97-AF65-F5344CB8AC3E}">
        <p14:creationId xmlns:p14="http://schemas.microsoft.com/office/powerpoint/2010/main" val="2623889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8FF73F-919E-DFBE-3617-400B8E89A3B3}"/>
              </a:ext>
            </a:extLst>
          </p:cNvPr>
          <p:cNvSpPr>
            <a:spLocks noGrp="1"/>
          </p:cNvSpPr>
          <p:nvPr>
            <p:ph type="title"/>
          </p:nvPr>
        </p:nvSpPr>
        <p:spPr>
          <a:xfrm>
            <a:off x="457199" y="304800"/>
            <a:ext cx="7979229" cy="715963"/>
          </a:xfrm>
        </p:spPr>
        <p:txBody>
          <a:bodyPr/>
          <a:lstStyle/>
          <a:p>
            <a:r>
              <a:rPr lang="en-US" sz="3200" dirty="0"/>
              <a:t>Elimination of Utilization of </a:t>
            </a:r>
            <a:br>
              <a:rPr lang="en-US" sz="3200" dirty="0"/>
            </a:br>
            <a:r>
              <a:rPr lang="en-US" sz="3200" dirty="0"/>
              <a:t>Potential Other Benefits Requirement </a:t>
            </a:r>
          </a:p>
        </p:txBody>
      </p:sp>
      <p:sp>
        <p:nvSpPr>
          <p:cNvPr id="2" name="Content Placeholder 1">
            <a:extLst>
              <a:ext uri="{FF2B5EF4-FFF2-40B4-BE49-F238E27FC236}">
                <a16:creationId xmlns:a16="http://schemas.microsoft.com/office/drawing/2014/main" id="{FE2EB644-D8C8-8086-442B-B466D36B3573}"/>
              </a:ext>
            </a:extLst>
          </p:cNvPr>
          <p:cNvSpPr>
            <a:spLocks noGrp="1"/>
          </p:cNvSpPr>
          <p:nvPr>
            <p:ph idx="1"/>
          </p:nvPr>
        </p:nvSpPr>
        <p:spPr>
          <a:xfrm>
            <a:off x="457200" y="1600201"/>
            <a:ext cx="8229600" cy="2391508"/>
          </a:xfrm>
        </p:spPr>
        <p:txBody>
          <a:bodyPr/>
          <a:lstStyle/>
          <a:p>
            <a:r>
              <a:rPr lang="en-US" dirty="0"/>
              <a:t>MassHealth will eliminate the requirement that individuals </a:t>
            </a:r>
            <a:r>
              <a:rPr lang="en-US" b="1" dirty="0"/>
              <a:t>apply for other cash benefits</a:t>
            </a:r>
            <a:r>
              <a:rPr lang="en-US" dirty="0"/>
              <a:t> for which they may be entitled as a condition of Medicaid eligibility (e.g., Social Security, retirement benefits, etc.).</a:t>
            </a:r>
          </a:p>
          <a:p>
            <a:r>
              <a:rPr lang="en-US" dirty="0"/>
              <a:t>Applicants and members must still obtain and maintain other health insurance available to them at no additional cost, including Medicare.</a:t>
            </a:r>
          </a:p>
          <a:p>
            <a:r>
              <a:rPr lang="en-US" dirty="0"/>
              <a:t>Failure to do so may result in loss or denial of eligibility.</a:t>
            </a:r>
          </a:p>
          <a:p>
            <a:pPr marL="0" indent="0">
              <a:buNone/>
            </a:pPr>
            <a:endParaRPr lang="en-US" strike="sngStrike" dirty="0"/>
          </a:p>
        </p:txBody>
      </p:sp>
      <p:sp>
        <p:nvSpPr>
          <p:cNvPr id="3" name="Slide Number Placeholder 2">
            <a:extLst>
              <a:ext uri="{FF2B5EF4-FFF2-40B4-BE49-F238E27FC236}">
                <a16:creationId xmlns:a16="http://schemas.microsoft.com/office/drawing/2014/main" id="{7DBE09A7-B374-F1D7-C680-BC36E289237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28</a:t>
            </a:fld>
            <a:endParaRPr lang="en-US"/>
          </a:p>
        </p:txBody>
      </p:sp>
    </p:spTree>
    <p:custDataLst>
      <p:tags r:id="rId1"/>
    </p:custDataLst>
    <p:extLst>
      <p:ext uri="{BB962C8B-B14F-4D97-AF65-F5344CB8AC3E}">
        <p14:creationId xmlns:p14="http://schemas.microsoft.com/office/powerpoint/2010/main" val="1903896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8F8C3-2B0B-4DF2-CD6D-13876AF36A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885B014-C279-EA24-C992-21097A1012A9}"/>
              </a:ext>
            </a:extLst>
          </p:cNvPr>
          <p:cNvSpPr>
            <a:spLocks noGrp="1"/>
          </p:cNvSpPr>
          <p:nvPr>
            <p:ph type="title"/>
          </p:nvPr>
        </p:nvSpPr>
        <p:spPr/>
        <p:txBody>
          <a:bodyPr/>
          <a:lstStyle/>
          <a:p>
            <a:pPr>
              <a:spcBef>
                <a:spcPts val="600"/>
              </a:spcBef>
              <a:spcAft>
                <a:spcPts val="600"/>
              </a:spcAft>
            </a:pPr>
            <a:r>
              <a:rPr lang="en-US" cap="none" dirty="0">
                <a:latin typeface="+mj-lt"/>
              </a:rPr>
              <a:t>MassHealth Health Plan Update</a:t>
            </a:r>
          </a:p>
        </p:txBody>
      </p:sp>
      <p:sp>
        <p:nvSpPr>
          <p:cNvPr id="3" name="Slide Number Placeholder 2">
            <a:extLst>
              <a:ext uri="{FF2B5EF4-FFF2-40B4-BE49-F238E27FC236}">
                <a16:creationId xmlns:a16="http://schemas.microsoft.com/office/drawing/2014/main" id="{C0C6B5B7-77F2-DE36-F9E7-3DA7A112B83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29</a:t>
            </a:fld>
            <a:endParaRPr lang="en-US"/>
          </a:p>
        </p:txBody>
      </p:sp>
    </p:spTree>
    <p:custDataLst>
      <p:tags r:id="rId1"/>
    </p:custDataLst>
    <p:extLst>
      <p:ext uri="{BB962C8B-B14F-4D97-AF65-F5344CB8AC3E}">
        <p14:creationId xmlns:p14="http://schemas.microsoft.com/office/powerpoint/2010/main" val="298323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89D4-816B-5AF4-76FD-C13BF4461A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BFCA7D-167C-4385-E433-CA7630673AE8}"/>
              </a:ext>
            </a:extLst>
          </p:cNvPr>
          <p:cNvSpPr>
            <a:spLocks noGrp="1"/>
          </p:cNvSpPr>
          <p:nvPr>
            <p:ph type="title"/>
          </p:nvPr>
        </p:nvSpPr>
        <p:spPr/>
        <p:txBody>
          <a:bodyPr/>
          <a:lstStyle/>
          <a:p>
            <a:r>
              <a:rPr lang="en-US" sz="3200" dirty="0">
                <a:cs typeface="Arial"/>
              </a:rPr>
              <a:t>New Dental Administrator</a:t>
            </a:r>
          </a:p>
        </p:txBody>
      </p:sp>
      <p:sp>
        <p:nvSpPr>
          <p:cNvPr id="2" name="Text Placeholder 2">
            <a:extLst>
              <a:ext uri="{FF2B5EF4-FFF2-40B4-BE49-F238E27FC236}">
                <a16:creationId xmlns:a16="http://schemas.microsoft.com/office/drawing/2014/main" id="{B6A984A9-A421-A21A-E312-23F076E07EDC}"/>
              </a:ext>
            </a:extLst>
          </p:cNvPr>
          <p:cNvSpPr>
            <a:spLocks noGrp="1"/>
          </p:cNvSpPr>
          <p:nvPr>
            <p:ph idx="1"/>
          </p:nvPr>
        </p:nvSpPr>
        <p:spPr>
          <a:xfrm>
            <a:off x="375718" y="1394296"/>
            <a:ext cx="8229600" cy="5839422"/>
          </a:xfrm>
        </p:spPr>
        <p:txBody>
          <a:bodyPr/>
          <a:lstStyle/>
          <a:p>
            <a:pPr marL="0" indent="0">
              <a:spcBef>
                <a:spcPts val="600"/>
              </a:spcBef>
              <a:spcAft>
                <a:spcPts val="0"/>
              </a:spcAft>
              <a:buNone/>
            </a:pPr>
            <a:r>
              <a:rPr lang="en-US" dirty="0"/>
              <a:t>The Executive Office of Health and Human Services will transition administrators for dental services starting in 2026. DentaQuest will provide as the third-party administrator for MassHealth, the Children’s Medical Security Plan (CMSP), and the Health Safety Net (HSN) dental services. </a:t>
            </a:r>
            <a:r>
              <a:rPr lang="en-US" dirty="0" err="1"/>
              <a:t>BeneCare</a:t>
            </a:r>
            <a:r>
              <a:rPr lang="en-US" dirty="0"/>
              <a:t>, which did become the Third-Party Administrator (TPA), was transitioned on March 31, 2025, for dental services. There is no precise date as of when DentaQuest will transition to the Third-Party Administrator (TPA).  This will not affect members eligibility, nor the rates set for dental services.</a:t>
            </a:r>
            <a:endParaRPr lang="en-US" b="0" i="0" u="none" strike="noStrike" baseline="0" dirty="0">
              <a:solidFill>
                <a:srgbClr val="000000"/>
              </a:solidFill>
            </a:endParaRPr>
          </a:p>
          <a:p>
            <a:pPr>
              <a:spcBef>
                <a:spcPts val="600"/>
              </a:spcBef>
              <a:spcAft>
                <a:spcPts val="0"/>
              </a:spcAft>
            </a:pPr>
            <a:r>
              <a:rPr lang="en-US" b="0" i="1" u="none" strike="noStrike" baseline="0" dirty="0">
                <a:solidFill>
                  <a:srgbClr val="000000"/>
                </a:solidFill>
              </a:rPr>
              <a:t>For participating providers and members: </a:t>
            </a:r>
          </a:p>
          <a:p>
            <a:pPr lvl="1">
              <a:spcBef>
                <a:spcPts val="600"/>
              </a:spcBef>
              <a:spcAft>
                <a:spcPts val="0"/>
              </a:spcAft>
              <a:buFont typeface="Courier New" panose="02070309020205020404" pitchFamily="49" charset="0"/>
              <a:buChar char="o"/>
            </a:pPr>
            <a:r>
              <a:rPr lang="en-US" b="0" i="0" u="none" strike="noStrike" baseline="0" dirty="0">
                <a:solidFill>
                  <a:srgbClr val="000000"/>
                </a:solidFill>
              </a:rPr>
              <a:t>No action is needed at this time and there are no immediate changes in MassHealth Dental operations.</a:t>
            </a:r>
          </a:p>
          <a:p>
            <a:pPr lvl="1">
              <a:spcBef>
                <a:spcPts val="600"/>
              </a:spcBef>
              <a:spcAft>
                <a:spcPts val="0"/>
              </a:spcAft>
              <a:buFont typeface="Courier New" panose="02070309020205020404" pitchFamily="49" charset="0"/>
              <a:buChar char="o"/>
            </a:pPr>
            <a:r>
              <a:rPr lang="en-US" dirty="0"/>
              <a:t>As of April 1, 2025, please visit </a:t>
            </a:r>
            <a:r>
              <a:rPr lang="en-US" u="sng" dirty="0">
                <a:solidFill>
                  <a:srgbClr val="0070C0"/>
                </a:solidFill>
                <a:hlinkClick r:id="rId3"/>
              </a:rPr>
              <a:t>massdhp.org</a:t>
            </a:r>
            <a:r>
              <a:rPr lang="en-US" dirty="0"/>
              <a:t>, call 844-MH-DENTL ((844) 643-3685), or email </a:t>
            </a:r>
            <a:r>
              <a:rPr lang="en-US" u="sng" dirty="0">
                <a:solidFill>
                  <a:srgbClr val="0070C0"/>
                </a:solidFill>
                <a:hlinkClick r:id="rId4"/>
              </a:rPr>
              <a:t>providerrelations@massdhp.com </a:t>
            </a:r>
            <a:r>
              <a:rPr lang="en-US" dirty="0"/>
              <a:t>for your MassHealth dental program needs. To receive future messages from BeneCare and the MassHealth Dental Program, please subscribe at </a:t>
            </a:r>
            <a:r>
              <a:rPr lang="en-US" u="sng" dirty="0">
                <a:solidFill>
                  <a:srgbClr val="0070C0"/>
                </a:solidFill>
                <a:hlinkClick r:id="rId5"/>
              </a:rPr>
              <a:t>FAQ.massdhp.org</a:t>
            </a:r>
            <a:endParaRPr lang="en-US" dirty="0"/>
          </a:p>
          <a:p>
            <a:pPr>
              <a:spcBef>
                <a:spcPts val="600"/>
              </a:spcBef>
              <a:spcAft>
                <a:spcPts val="0"/>
              </a:spcAft>
              <a:buFont typeface="Arial" panose="020B0604020202020204" pitchFamily="34" charset="0"/>
              <a:buChar char="•"/>
            </a:pPr>
            <a:r>
              <a:rPr lang="en-US" i="1" dirty="0">
                <a:solidFill>
                  <a:srgbClr val="000000"/>
                </a:solidFill>
              </a:rPr>
              <a:t>For more information, please visit the MassHealth bulletin:</a:t>
            </a:r>
            <a:endParaRPr lang="en-US" dirty="0"/>
          </a:p>
          <a:p>
            <a:pPr marL="457200" lvl="1" indent="0">
              <a:spcBef>
                <a:spcPts val="600"/>
              </a:spcBef>
              <a:spcAft>
                <a:spcPts val="600"/>
              </a:spcAft>
              <a:buNone/>
            </a:pPr>
            <a:r>
              <a:rPr lang="en-US" dirty="0">
                <a:hlinkClick r:id="rId6"/>
              </a:rPr>
              <a:t>MassHealth Dental Program Updates | Mass.gov</a:t>
            </a:r>
            <a:endParaRPr lang="en-US" dirty="0"/>
          </a:p>
        </p:txBody>
      </p:sp>
      <p:sp>
        <p:nvSpPr>
          <p:cNvPr id="3" name="Slide Number Placeholder 2">
            <a:extLst>
              <a:ext uri="{FF2B5EF4-FFF2-40B4-BE49-F238E27FC236}">
                <a16:creationId xmlns:a16="http://schemas.microsoft.com/office/drawing/2014/main" id="{1B297476-6A9F-EC48-3DB2-C2A7D4BC143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1272542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EEAEBD-5459-2650-0EB3-0EDF4E3AD738}"/>
              </a:ext>
            </a:extLst>
          </p:cNvPr>
          <p:cNvSpPr>
            <a:spLocks noGrp="1"/>
          </p:cNvSpPr>
          <p:nvPr>
            <p:ph type="title"/>
          </p:nvPr>
        </p:nvSpPr>
        <p:spPr/>
        <p:txBody>
          <a:bodyPr/>
          <a:lstStyle/>
          <a:p>
            <a:r>
              <a:rPr lang="en-US" sz="3200" dirty="0"/>
              <a:t>Polling Question</a:t>
            </a:r>
          </a:p>
        </p:txBody>
      </p:sp>
      <p:sp>
        <p:nvSpPr>
          <p:cNvPr id="6" name="Content Placeholder 5">
            <a:extLst>
              <a:ext uri="{FF2B5EF4-FFF2-40B4-BE49-F238E27FC236}">
                <a16:creationId xmlns:a16="http://schemas.microsoft.com/office/drawing/2014/main" id="{C543E017-121E-0DA4-4FD6-9A85312B9E7C}"/>
              </a:ext>
            </a:extLst>
          </p:cNvPr>
          <p:cNvSpPr>
            <a:spLocks noGrp="1"/>
          </p:cNvSpPr>
          <p:nvPr>
            <p:ph idx="1"/>
          </p:nvPr>
        </p:nvSpPr>
        <p:spPr/>
        <p:txBody>
          <a:bodyPr/>
          <a:lstStyle/>
          <a:p>
            <a:pPr marL="0" indent="0">
              <a:buNone/>
            </a:pPr>
            <a:r>
              <a:rPr lang="en-US" b="1" dirty="0"/>
              <a:t>Who’s eligible to enroll in MassHealth ACO, MCO, or PCC health plans? </a:t>
            </a:r>
          </a:p>
          <a:p>
            <a:pPr marL="905521" lvl="1" indent="-457200">
              <a:spcAft>
                <a:spcPts val="600"/>
              </a:spcAft>
              <a:buClr>
                <a:srgbClr val="000000"/>
              </a:buClr>
              <a:buFont typeface="+mj-lt"/>
              <a:buAutoNum type="alphaLcParenR"/>
              <a:defRPr/>
            </a:pPr>
            <a:r>
              <a:rPr lang="en-US" b="0" dirty="0">
                <a:ea typeface="MS PGothic"/>
              </a:rPr>
              <a:t>Members younger than 65, no third-party liability (TPL) (including Medicare) </a:t>
            </a:r>
          </a:p>
          <a:p>
            <a:pPr marL="905521" lvl="1" indent="-457200">
              <a:spcAft>
                <a:spcPts val="600"/>
              </a:spcAft>
              <a:buClr>
                <a:srgbClr val="000000"/>
              </a:buClr>
              <a:buFont typeface="+mj-lt"/>
              <a:buAutoNum type="alphaLcParenR"/>
              <a:defRPr/>
            </a:pPr>
            <a:r>
              <a:rPr lang="en-US" b="0" dirty="0">
                <a:ea typeface="MS PGothic"/>
              </a:rPr>
              <a:t>Members who live in the community (for example, not in a nursing facility)</a:t>
            </a:r>
          </a:p>
          <a:p>
            <a:pPr marL="905521" lvl="1" indent="-457200">
              <a:spcAft>
                <a:spcPts val="600"/>
              </a:spcAft>
              <a:buClr>
                <a:srgbClr val="000000"/>
              </a:buClr>
              <a:buFont typeface="+mj-lt"/>
              <a:buAutoNum type="alphaLcParenR"/>
              <a:defRPr/>
            </a:pPr>
            <a:r>
              <a:rPr lang="en-US" b="0" dirty="0">
                <a:ea typeface="MS PGothic"/>
              </a:rPr>
              <a:t>Members eligible for one of MassHealth’s comprehensive coverage types	</a:t>
            </a:r>
          </a:p>
          <a:p>
            <a:pPr marL="905521" lvl="1" indent="-457200">
              <a:spcAft>
                <a:spcPts val="600"/>
              </a:spcAft>
              <a:buClr>
                <a:srgbClr val="000000"/>
              </a:buClr>
              <a:buFont typeface="+mj-lt"/>
              <a:buAutoNum type="alphaLcParenR"/>
              <a:defRPr/>
            </a:pPr>
            <a:r>
              <a:rPr lang="en-US" dirty="0">
                <a:ea typeface="MS PGothic"/>
              </a:rPr>
              <a:t>Seniors over age 65</a:t>
            </a:r>
          </a:p>
          <a:p>
            <a:pPr marL="905521" lvl="1" indent="-457200">
              <a:spcAft>
                <a:spcPts val="600"/>
              </a:spcAft>
              <a:buClr>
                <a:srgbClr val="000000"/>
              </a:buClr>
              <a:buFont typeface="+mj-lt"/>
              <a:buAutoNum type="alphaLcParenR"/>
              <a:defRPr/>
            </a:pPr>
            <a:r>
              <a:rPr lang="en-US" b="0" dirty="0">
                <a:ea typeface="MS PGothic"/>
              </a:rPr>
              <a:t>Members Dually eligible for MassHealth and Medicare </a:t>
            </a:r>
          </a:p>
          <a:p>
            <a:pPr marL="905521" lvl="1" indent="-457200">
              <a:spcAft>
                <a:spcPts val="600"/>
              </a:spcAft>
              <a:buClr>
                <a:srgbClr val="000000"/>
              </a:buClr>
              <a:buFont typeface="+mj-lt"/>
              <a:buAutoNum type="alphaLcParenR"/>
              <a:defRPr/>
            </a:pPr>
            <a:r>
              <a:rPr lang="en-US" dirty="0">
                <a:ea typeface="MS PGothic"/>
              </a:rPr>
              <a:t>None of the above</a:t>
            </a:r>
          </a:p>
          <a:p>
            <a:pPr marL="905521" lvl="1" indent="-457200">
              <a:spcAft>
                <a:spcPts val="600"/>
              </a:spcAft>
              <a:buClr>
                <a:srgbClr val="000000"/>
              </a:buClr>
              <a:buFont typeface="+mj-lt"/>
              <a:buAutoNum type="alphaLcParenR"/>
              <a:defRPr/>
            </a:pPr>
            <a:r>
              <a:rPr lang="en-US" dirty="0">
                <a:ea typeface="MS PGothic"/>
              </a:rPr>
              <a:t>a, b, and c</a:t>
            </a:r>
          </a:p>
          <a:p>
            <a:pPr marL="905521" lvl="1" indent="-457200">
              <a:spcAft>
                <a:spcPts val="600"/>
              </a:spcAft>
              <a:buClr>
                <a:srgbClr val="000000"/>
              </a:buClr>
              <a:buFont typeface="+mj-lt"/>
              <a:buAutoNum type="alphaLcParenR"/>
              <a:defRPr/>
            </a:pPr>
            <a:r>
              <a:rPr lang="en-US" b="0" dirty="0">
                <a:ea typeface="MS PGothic"/>
              </a:rPr>
              <a:t>I don’t know</a:t>
            </a:r>
          </a:p>
          <a:p>
            <a:endParaRPr lang="en-US" dirty="0"/>
          </a:p>
        </p:txBody>
      </p:sp>
      <p:sp>
        <p:nvSpPr>
          <p:cNvPr id="4" name="Slide Number Placeholder 3">
            <a:extLst>
              <a:ext uri="{FF2B5EF4-FFF2-40B4-BE49-F238E27FC236}">
                <a16:creationId xmlns:a16="http://schemas.microsoft.com/office/drawing/2014/main" id="{71B120F4-23A2-B39B-A524-3D0D0A74604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30</a:t>
            </a:fld>
            <a:endParaRPr lang="en-US"/>
          </a:p>
        </p:txBody>
      </p:sp>
    </p:spTree>
    <p:custDataLst>
      <p:tags r:id="rId1"/>
    </p:custDataLst>
    <p:extLst>
      <p:ext uri="{BB962C8B-B14F-4D97-AF65-F5344CB8AC3E}">
        <p14:creationId xmlns:p14="http://schemas.microsoft.com/office/powerpoint/2010/main" val="3573470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EEAEBD-5459-2650-0EB3-0EDF4E3AD738}"/>
              </a:ext>
            </a:extLst>
          </p:cNvPr>
          <p:cNvSpPr>
            <a:spLocks noGrp="1"/>
          </p:cNvSpPr>
          <p:nvPr>
            <p:ph type="title"/>
          </p:nvPr>
        </p:nvSpPr>
        <p:spPr/>
        <p:txBody>
          <a:bodyPr/>
          <a:lstStyle/>
          <a:p>
            <a:r>
              <a:rPr lang="en-US" sz="3200" dirty="0"/>
              <a:t>Polling Answer </a:t>
            </a:r>
          </a:p>
        </p:txBody>
      </p:sp>
      <p:sp>
        <p:nvSpPr>
          <p:cNvPr id="6" name="Content Placeholder 5">
            <a:extLst>
              <a:ext uri="{FF2B5EF4-FFF2-40B4-BE49-F238E27FC236}">
                <a16:creationId xmlns:a16="http://schemas.microsoft.com/office/drawing/2014/main" id="{C543E017-121E-0DA4-4FD6-9A85312B9E7C}"/>
              </a:ext>
            </a:extLst>
          </p:cNvPr>
          <p:cNvSpPr>
            <a:spLocks noGrp="1"/>
          </p:cNvSpPr>
          <p:nvPr>
            <p:ph idx="1"/>
          </p:nvPr>
        </p:nvSpPr>
        <p:spPr/>
        <p:txBody>
          <a:bodyPr/>
          <a:lstStyle/>
          <a:p>
            <a:pPr marL="0" indent="0">
              <a:buNone/>
            </a:pPr>
            <a:r>
              <a:rPr lang="en-US" b="1" dirty="0">
                <a:latin typeface="+mn-lt"/>
              </a:rPr>
              <a:t>Who’s eligible to enroll in MassHealth ACOs, MCO, or PCC health plans?</a:t>
            </a:r>
          </a:p>
          <a:p>
            <a:pPr marL="0" indent="0">
              <a:buNone/>
            </a:pPr>
            <a:endParaRPr lang="en-US" b="1" dirty="0">
              <a:latin typeface="+mn-lt"/>
              <a:ea typeface="MS PGothic"/>
            </a:endParaRPr>
          </a:p>
          <a:p>
            <a:pPr marL="0" indent="0">
              <a:buNone/>
            </a:pPr>
            <a:r>
              <a:rPr lang="en-US" b="1" dirty="0">
                <a:latin typeface="+mn-lt"/>
                <a:ea typeface="MS PGothic"/>
              </a:rPr>
              <a:t> Answer: G: a, b and c </a:t>
            </a:r>
            <a:endParaRPr lang="en-US" dirty="0">
              <a:latin typeface="+mn-lt"/>
              <a:ea typeface="MS PGothic"/>
            </a:endParaRPr>
          </a:p>
          <a:p>
            <a:pPr marL="0" indent="0">
              <a:buNone/>
            </a:pPr>
            <a:r>
              <a:rPr lang="en-US" b="1" dirty="0">
                <a:latin typeface="+mn-lt"/>
              </a:rPr>
              <a:t> </a:t>
            </a:r>
          </a:p>
          <a:p>
            <a:pPr marL="905521" lvl="1" indent="-457200">
              <a:spcAft>
                <a:spcPts val="600"/>
              </a:spcAft>
              <a:buClr>
                <a:srgbClr val="000000"/>
              </a:buClr>
              <a:buFont typeface="+mj-lt"/>
              <a:buAutoNum type="alphaLcParenR"/>
              <a:defRPr/>
            </a:pPr>
            <a:r>
              <a:rPr lang="en-US" b="0" dirty="0">
                <a:latin typeface="+mn-lt"/>
                <a:ea typeface="MS PGothic"/>
              </a:rPr>
              <a:t>Members younger than 65, no third-party liability (TPL) (including Medicare)</a:t>
            </a:r>
          </a:p>
          <a:p>
            <a:pPr marL="905521" lvl="1" indent="-457200">
              <a:spcAft>
                <a:spcPts val="600"/>
              </a:spcAft>
              <a:buClr>
                <a:srgbClr val="000000"/>
              </a:buClr>
              <a:buFont typeface="+mj-lt"/>
              <a:buAutoNum type="alphaLcParenR"/>
              <a:defRPr/>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Members who lives in the community (for example, not in a nursing facility).</a:t>
            </a:r>
            <a:endParaRPr lang="en-US" b="0" dirty="0">
              <a:latin typeface="+mn-lt"/>
              <a:ea typeface="MS PGothic"/>
            </a:endParaRPr>
          </a:p>
          <a:p>
            <a:pPr marL="905521" lvl="1" indent="-457200">
              <a:spcAft>
                <a:spcPts val="600"/>
              </a:spcAft>
              <a:buClr>
                <a:srgbClr val="000000"/>
              </a:buClr>
              <a:buFont typeface="+mj-lt"/>
              <a:buAutoNum type="alphaLcParenR"/>
              <a:defRPr/>
            </a:pPr>
            <a:r>
              <a:rPr lang="en-US" b="0" dirty="0">
                <a:latin typeface="+mn-lt"/>
                <a:ea typeface="MS PGothic"/>
              </a:rPr>
              <a:t>Members eligible for one of MassHealth’s comprehensive coverage types.</a:t>
            </a:r>
          </a:p>
          <a:p>
            <a:pPr marL="448321" lvl="1" indent="0">
              <a:spcAft>
                <a:spcPts val="600"/>
              </a:spcAft>
              <a:buNone/>
              <a:defRPr/>
            </a:pPr>
            <a:endParaRPr lang="en-US" dirty="0">
              <a:latin typeface="+mn-lt"/>
              <a:ea typeface="MS PGothic"/>
            </a:endParaRPr>
          </a:p>
          <a:p>
            <a:endParaRPr lang="en-US" dirty="0">
              <a:latin typeface="+mn-lt"/>
            </a:endParaRPr>
          </a:p>
        </p:txBody>
      </p:sp>
      <p:sp>
        <p:nvSpPr>
          <p:cNvPr id="4" name="Slide Number Placeholder 3">
            <a:extLst>
              <a:ext uri="{FF2B5EF4-FFF2-40B4-BE49-F238E27FC236}">
                <a16:creationId xmlns:a16="http://schemas.microsoft.com/office/drawing/2014/main" id="{71B120F4-23A2-B39B-A524-3D0D0A74604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31</a:t>
            </a:fld>
            <a:endParaRPr lang="en-US"/>
          </a:p>
        </p:txBody>
      </p:sp>
    </p:spTree>
    <p:custDataLst>
      <p:tags r:id="rId1"/>
    </p:custDataLst>
    <p:extLst>
      <p:ext uri="{BB962C8B-B14F-4D97-AF65-F5344CB8AC3E}">
        <p14:creationId xmlns:p14="http://schemas.microsoft.com/office/powerpoint/2010/main" val="3828775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F8897D-A950-E991-985A-06BABCB34A66}"/>
              </a:ext>
            </a:extLst>
          </p:cNvPr>
          <p:cNvSpPr>
            <a:spLocks noGrp="1"/>
          </p:cNvSpPr>
          <p:nvPr>
            <p:ph type="title"/>
          </p:nvPr>
        </p:nvSpPr>
        <p:spPr/>
        <p:txBody>
          <a:bodyPr/>
          <a:lstStyle/>
          <a:p>
            <a:r>
              <a:rPr lang="en-US" sz="3200" dirty="0"/>
              <a:t>Who’s Eligible to Enroll?</a:t>
            </a:r>
          </a:p>
        </p:txBody>
      </p:sp>
      <p:sp>
        <p:nvSpPr>
          <p:cNvPr id="2" name="Content Placeholder 1">
            <a:extLst>
              <a:ext uri="{FF2B5EF4-FFF2-40B4-BE49-F238E27FC236}">
                <a16:creationId xmlns:a16="http://schemas.microsoft.com/office/drawing/2014/main" id="{053304A5-9207-0530-3E24-A16783D0ABB2}"/>
              </a:ext>
            </a:extLst>
          </p:cNvPr>
          <p:cNvSpPr>
            <a:spLocks noGrp="1"/>
          </p:cNvSpPr>
          <p:nvPr>
            <p:ph idx="1"/>
          </p:nvPr>
        </p:nvSpPr>
        <p:spPr>
          <a:xfrm>
            <a:off x="457200" y="1600200"/>
            <a:ext cx="4585974" cy="5121275"/>
          </a:xfrm>
        </p:spPr>
        <p:txBody>
          <a:bodyPr/>
          <a:lstStyle/>
          <a:p>
            <a:pPr marL="0" indent="0">
              <a:spcBef>
                <a:spcPts val="600"/>
              </a:spcBef>
              <a:spcAft>
                <a:spcPts val="600"/>
              </a:spcAft>
              <a:buNone/>
              <a:defRPr/>
            </a:pPr>
            <a:r>
              <a:rPr lang="en-US" altLang="en-US" sz="1800" b="0" dirty="0">
                <a:latin typeface="+mn-lt"/>
                <a:ea typeface="MS PGothic"/>
              </a:rPr>
              <a:t>MassHealth members eligible to enroll in a MassHealth ACO, MCO, or PCC Plan: </a:t>
            </a:r>
            <a:endParaRPr lang="en-US" sz="1800" b="0" dirty="0">
              <a:latin typeface="+mn-lt"/>
              <a:ea typeface="Verdana" panose="020B0604030504040204" pitchFamily="34" charset="0"/>
              <a:cs typeface="Verdana" panose="020B0604030504040204" pitchFamily="34" charset="0"/>
            </a:endParaRPr>
          </a:p>
          <a:p>
            <a:pPr marL="791221" lvl="1" indent="-342900">
              <a:spcAft>
                <a:spcPts val="600"/>
              </a:spcAft>
              <a:buFont typeface="Arial" panose="020B0604020202020204" pitchFamily="34" charset="0"/>
              <a:buChar char="•"/>
              <a:defRPr/>
            </a:pPr>
            <a:r>
              <a:rPr lang="en-US" sz="1800" b="0" dirty="0">
                <a:latin typeface="+mn-lt"/>
                <a:ea typeface="MS PGothic"/>
              </a:rPr>
              <a:t>Under 65, no third-party </a:t>
            </a:r>
            <a:r>
              <a:rPr lang="en-US" sz="1800" dirty="0">
                <a:latin typeface="+mn-lt"/>
                <a:ea typeface="MS PGothic"/>
              </a:rPr>
              <a:t>l</a:t>
            </a:r>
            <a:r>
              <a:rPr lang="en-US" sz="1800" b="0" dirty="0">
                <a:latin typeface="+mn-lt"/>
                <a:ea typeface="MS PGothic"/>
              </a:rPr>
              <a:t>iability (TPL) (including Medicare)</a:t>
            </a:r>
          </a:p>
          <a:p>
            <a:pPr marL="791221" lvl="1" indent="-342900">
              <a:spcAft>
                <a:spcPts val="600"/>
              </a:spcAft>
              <a:buFont typeface="Arial" panose="020B0604020202020204" pitchFamily="34" charset="0"/>
              <a:buChar char="•"/>
              <a:defRPr/>
            </a:pPr>
            <a:r>
              <a:rPr lang="en-US" sz="1800" b="0" dirty="0">
                <a:latin typeface="+mn-lt"/>
                <a:ea typeface="MS PGothic"/>
              </a:rPr>
              <a:t>Live in the community (for example, not in a nursing facility)</a:t>
            </a:r>
          </a:p>
          <a:p>
            <a:pPr marL="791221" lvl="1" indent="-342900">
              <a:spcAft>
                <a:spcPts val="600"/>
              </a:spcAft>
              <a:buFont typeface="Arial" panose="020B0604020202020204" pitchFamily="34" charset="0"/>
              <a:buChar char="•"/>
              <a:defRPr/>
            </a:pPr>
            <a:r>
              <a:rPr lang="en-US" sz="1800" b="0" dirty="0">
                <a:latin typeface="+mn-lt"/>
                <a:ea typeface="MS PGothic"/>
              </a:rPr>
              <a:t>In the following MassHealth coverage </a:t>
            </a:r>
            <a:r>
              <a:rPr lang="en-US" sz="1800" dirty="0">
                <a:latin typeface="+mn-lt"/>
                <a:ea typeface="MS PGothic"/>
              </a:rPr>
              <a:t>t</a:t>
            </a:r>
            <a:r>
              <a:rPr lang="en-US" sz="1800" b="0" dirty="0">
                <a:latin typeface="+mn-lt"/>
                <a:ea typeface="MS PGothic"/>
              </a:rPr>
              <a:t>ypes:</a:t>
            </a:r>
          </a:p>
          <a:p>
            <a:pPr marL="1164601" lvl="2" indent="-342900">
              <a:spcAft>
                <a:spcPts val="600"/>
              </a:spcAft>
              <a:buFont typeface="Courier New" panose="02070309020205020404" pitchFamily="49" charset="0"/>
              <a:buChar char="o"/>
              <a:defRPr/>
            </a:pPr>
            <a:r>
              <a:rPr lang="en-US" sz="1800" b="0" dirty="0">
                <a:latin typeface="+mn-lt"/>
                <a:ea typeface="MS PGothic"/>
              </a:rPr>
              <a:t>MassHealth Standard </a:t>
            </a:r>
            <a:endParaRPr lang="en-US" sz="1800" b="0" dirty="0">
              <a:latin typeface="+mn-lt"/>
            </a:endParaRPr>
          </a:p>
          <a:p>
            <a:pPr marL="1164601" lvl="2" indent="-342900">
              <a:spcAft>
                <a:spcPts val="600"/>
              </a:spcAft>
              <a:buFont typeface="Courier New" panose="02070309020205020404" pitchFamily="49" charset="0"/>
              <a:buChar char="o"/>
              <a:defRPr/>
            </a:pPr>
            <a:r>
              <a:rPr lang="en-US" sz="1800" b="0" dirty="0">
                <a:latin typeface="+mn-lt"/>
                <a:ea typeface="MS PGothic"/>
              </a:rPr>
              <a:t>MassHealth CommonHealth</a:t>
            </a:r>
          </a:p>
          <a:p>
            <a:pPr marL="1164601" lvl="2" indent="-342900">
              <a:spcAft>
                <a:spcPts val="600"/>
              </a:spcAft>
              <a:buFont typeface="Courier New" panose="02070309020205020404" pitchFamily="49" charset="0"/>
              <a:buChar char="o"/>
              <a:defRPr/>
            </a:pPr>
            <a:r>
              <a:rPr lang="en-US" sz="1800" b="0" dirty="0">
                <a:latin typeface="+mn-lt"/>
                <a:ea typeface="MS PGothic"/>
              </a:rPr>
              <a:t>MassHealth </a:t>
            </a:r>
            <a:r>
              <a:rPr lang="en-US" sz="1800" b="0" dirty="0" err="1">
                <a:latin typeface="+mn-lt"/>
                <a:ea typeface="MS PGothic"/>
              </a:rPr>
              <a:t>CarePlus</a:t>
            </a:r>
            <a:r>
              <a:rPr lang="en-US" sz="1800" b="0" dirty="0">
                <a:latin typeface="+mn-lt"/>
                <a:ea typeface="MS PGothic"/>
              </a:rPr>
              <a:t> </a:t>
            </a:r>
            <a:endParaRPr lang="en-US" sz="1800" b="0" dirty="0">
              <a:latin typeface="+mn-lt"/>
            </a:endParaRPr>
          </a:p>
          <a:p>
            <a:pPr marL="1164601" lvl="2" indent="-342900">
              <a:spcAft>
                <a:spcPts val="600"/>
              </a:spcAft>
              <a:buFont typeface="Courier New" panose="02070309020205020404" pitchFamily="49" charset="0"/>
              <a:buChar char="o"/>
              <a:defRPr/>
            </a:pPr>
            <a:r>
              <a:rPr lang="en-US" sz="1800" b="0" dirty="0">
                <a:latin typeface="+mn-lt"/>
                <a:ea typeface="MS PGothic"/>
              </a:rPr>
              <a:t>MassHealth Family Assistance</a:t>
            </a:r>
            <a:endParaRPr lang="en-US" sz="1800" b="0" dirty="0">
              <a:latin typeface="+mn-lt"/>
              <a:ea typeface="+mn-lt"/>
              <a:cs typeface="+mn-lt"/>
            </a:endParaRPr>
          </a:p>
          <a:p>
            <a:pPr marL="307362">
              <a:spcAft>
                <a:spcPts val="600"/>
              </a:spcAft>
              <a:defRPr/>
            </a:pPr>
            <a:r>
              <a:rPr lang="en-US" sz="1800" b="0" dirty="0">
                <a:latin typeface="+mn-lt"/>
                <a:ea typeface="+mn-lt"/>
                <a:cs typeface="+mn-lt"/>
              </a:rPr>
              <a:t>For additional details see 130 CMR 508.001-002</a:t>
            </a:r>
            <a:endParaRPr lang="en-US" sz="1800" dirty="0">
              <a:latin typeface="+mn-lt"/>
            </a:endParaRPr>
          </a:p>
          <a:p>
            <a:endParaRPr lang="en-US" sz="1800" dirty="0">
              <a:latin typeface="+mn-lt"/>
            </a:endParaRPr>
          </a:p>
        </p:txBody>
      </p:sp>
      <p:pic>
        <p:nvPicPr>
          <p:cNvPr id="7" name="Picture 6" descr="January 2026 MassHealth Enrollment Guide Cover">
            <a:extLst>
              <a:ext uri="{FF2B5EF4-FFF2-40B4-BE49-F238E27FC236}">
                <a16:creationId xmlns:a16="http://schemas.microsoft.com/office/drawing/2014/main" id="{F55B6E4B-5B4D-5671-185F-4B4A52653B1D}"/>
              </a:ext>
            </a:extLst>
          </p:cNvPr>
          <p:cNvPicPr>
            <a:picLocks noChangeAspect="1"/>
          </p:cNvPicPr>
          <p:nvPr/>
        </p:nvPicPr>
        <p:blipFill>
          <a:blip r:embed="rId3"/>
          <a:stretch>
            <a:fillRect/>
          </a:stretch>
        </p:blipFill>
        <p:spPr>
          <a:xfrm>
            <a:off x="5281057" y="1612900"/>
            <a:ext cx="3668633" cy="4743450"/>
          </a:xfrm>
          <a:prstGeom prst="rect">
            <a:avLst/>
          </a:prstGeom>
        </p:spPr>
      </p:pic>
      <p:sp>
        <p:nvSpPr>
          <p:cNvPr id="3" name="Slide Number Placeholder 2">
            <a:extLst>
              <a:ext uri="{FF2B5EF4-FFF2-40B4-BE49-F238E27FC236}">
                <a16:creationId xmlns:a16="http://schemas.microsoft.com/office/drawing/2014/main" id="{99FC1084-2A76-533C-E999-5CA8C35D264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32</a:t>
            </a:fld>
            <a:endParaRPr lang="en-US"/>
          </a:p>
        </p:txBody>
      </p:sp>
    </p:spTree>
    <p:custDataLst>
      <p:tags r:id="rId1"/>
    </p:custDataLst>
    <p:extLst>
      <p:ext uri="{BB962C8B-B14F-4D97-AF65-F5344CB8AC3E}">
        <p14:creationId xmlns:p14="http://schemas.microsoft.com/office/powerpoint/2010/main" val="387851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A0FA-E808-05AE-2E43-F5AC9965A1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0E7A63-6868-BB2E-007A-44C5D36A9A8C}"/>
              </a:ext>
            </a:extLst>
          </p:cNvPr>
          <p:cNvSpPr>
            <a:spLocks noGrp="1"/>
          </p:cNvSpPr>
          <p:nvPr>
            <p:ph type="title"/>
          </p:nvPr>
        </p:nvSpPr>
        <p:spPr>
          <a:xfrm>
            <a:off x="457200" y="304800"/>
            <a:ext cx="7369444" cy="715963"/>
          </a:xfrm>
        </p:spPr>
        <p:txBody>
          <a:bodyPr/>
          <a:lstStyle/>
          <a:p>
            <a:r>
              <a:rPr lang="en-US" sz="3200" dirty="0"/>
              <a:t>ACO Changes Starting 1/1/2026</a:t>
            </a:r>
          </a:p>
        </p:txBody>
      </p:sp>
      <p:sp>
        <p:nvSpPr>
          <p:cNvPr id="5" name="Rectangle: Rounded Corners 4">
            <a:extLst>
              <a:ext uri="{FF2B5EF4-FFF2-40B4-BE49-F238E27FC236}">
                <a16:creationId xmlns:a16="http://schemas.microsoft.com/office/drawing/2014/main" id="{346951FE-CB79-B0B3-2B47-7337C874FEA2}"/>
              </a:ext>
              <a:ext uri="{C183D7F6-B498-43B3-948B-1728B52AA6E4}">
                <adec:decorative xmlns:adec="http://schemas.microsoft.com/office/drawing/2017/decorative" val="1"/>
              </a:ext>
            </a:extLst>
          </p:cNvPr>
          <p:cNvSpPr/>
          <p:nvPr/>
        </p:nvSpPr>
        <p:spPr>
          <a:xfrm>
            <a:off x="-37214" y="1519549"/>
            <a:ext cx="9218428" cy="48890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 name="Content Placeholder 1">
            <a:extLst>
              <a:ext uri="{FF2B5EF4-FFF2-40B4-BE49-F238E27FC236}">
                <a16:creationId xmlns:a16="http://schemas.microsoft.com/office/drawing/2014/main" id="{8217D073-910E-C91E-A4A4-39A56C938851}"/>
              </a:ext>
            </a:extLst>
          </p:cNvPr>
          <p:cNvSpPr>
            <a:spLocks noGrp="1"/>
          </p:cNvSpPr>
          <p:nvPr>
            <p:ph idx="1"/>
          </p:nvPr>
        </p:nvSpPr>
        <p:spPr>
          <a:xfrm>
            <a:off x="457200" y="1556658"/>
            <a:ext cx="8686800" cy="1983514"/>
          </a:xfrm>
        </p:spPr>
        <p:txBody>
          <a:bodyPr/>
          <a:lstStyle/>
          <a:p>
            <a:pPr marL="0" indent="0">
              <a:spcBef>
                <a:spcPts val="600"/>
              </a:spcBef>
              <a:spcAft>
                <a:spcPts val="600"/>
              </a:spcAft>
              <a:buNone/>
            </a:pPr>
            <a:r>
              <a:rPr lang="en-US" sz="2000" b="1" dirty="0">
                <a:solidFill>
                  <a:schemeClr val="bg1"/>
                </a:solidFill>
                <a:latin typeface="+mj-lt"/>
              </a:rPr>
              <a:t>Service Area Changes</a:t>
            </a:r>
          </a:p>
          <a:p>
            <a:pPr>
              <a:spcBef>
                <a:spcPts val="600"/>
              </a:spcBef>
              <a:spcAft>
                <a:spcPts val="600"/>
              </a:spcAft>
            </a:pPr>
            <a:r>
              <a:rPr lang="en-US" dirty="0" err="1"/>
              <a:t>WellSense</a:t>
            </a:r>
            <a:r>
              <a:rPr lang="en-US" dirty="0"/>
              <a:t> Care Alliance will no longer be offered in the following service areas:</a:t>
            </a:r>
          </a:p>
          <a:p>
            <a:pPr lvl="1">
              <a:spcBef>
                <a:spcPts val="600"/>
              </a:spcBef>
              <a:spcAft>
                <a:spcPts val="600"/>
              </a:spcAft>
              <a:buFont typeface="Courier New" panose="02070309020205020404" pitchFamily="49" charset="0"/>
              <a:buChar char="o"/>
            </a:pPr>
            <a:r>
              <a:rPr lang="en-US" dirty="0"/>
              <a:t>Brockton</a:t>
            </a:r>
          </a:p>
          <a:p>
            <a:pPr lvl="1">
              <a:spcBef>
                <a:spcPts val="600"/>
              </a:spcBef>
              <a:spcAft>
                <a:spcPts val="600"/>
              </a:spcAft>
              <a:buFont typeface="Courier New" panose="02070309020205020404" pitchFamily="49" charset="0"/>
              <a:buChar char="o"/>
            </a:pPr>
            <a:r>
              <a:rPr lang="en-US" dirty="0"/>
              <a:t>Haverhill</a:t>
            </a:r>
          </a:p>
        </p:txBody>
      </p:sp>
      <p:sp>
        <p:nvSpPr>
          <p:cNvPr id="6" name="Rectangle: Rounded Corners 5">
            <a:extLst>
              <a:ext uri="{FF2B5EF4-FFF2-40B4-BE49-F238E27FC236}">
                <a16:creationId xmlns:a16="http://schemas.microsoft.com/office/drawing/2014/main" id="{3388E75C-280B-C31C-AA7F-FB26EBF013E4}"/>
              </a:ext>
              <a:ext uri="{C183D7F6-B498-43B3-948B-1728B52AA6E4}">
                <adec:decorative xmlns:adec="http://schemas.microsoft.com/office/drawing/2017/decorative" val="1"/>
              </a:ext>
            </a:extLst>
          </p:cNvPr>
          <p:cNvSpPr/>
          <p:nvPr/>
        </p:nvSpPr>
        <p:spPr>
          <a:xfrm>
            <a:off x="0" y="3450631"/>
            <a:ext cx="9239693" cy="48890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Content Placeholder 1">
            <a:extLst>
              <a:ext uri="{FF2B5EF4-FFF2-40B4-BE49-F238E27FC236}">
                <a16:creationId xmlns:a16="http://schemas.microsoft.com/office/drawing/2014/main" id="{C16E1DB1-2805-C152-46DA-B2DD831272D5}"/>
              </a:ext>
            </a:extLst>
          </p:cNvPr>
          <p:cNvSpPr txBox="1">
            <a:spLocks/>
          </p:cNvSpPr>
          <p:nvPr/>
        </p:nvSpPr>
        <p:spPr bwMode="auto">
          <a:xfrm>
            <a:off x="457200" y="3540172"/>
            <a:ext cx="8229600" cy="13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1pPr>
            <a:lvl2pPr marL="742950" indent="-28575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2pPr>
            <a:lvl3pPr marL="11430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3pPr>
            <a:lvl4pPr marL="16002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4pPr>
            <a:lvl5pPr marL="20574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bg1"/>
                </a:solidFill>
              </a:rPr>
              <a:t>Provider Changes</a:t>
            </a:r>
            <a:endParaRPr lang="en-US" sz="2000" b="1" dirty="0">
              <a:solidFill>
                <a:schemeClr val="bg1"/>
              </a:solidFill>
              <a:latin typeface="+mj-lt"/>
            </a:endParaRPr>
          </a:p>
          <a:p>
            <a:r>
              <a:rPr lang="en-US" b="0" dirty="0"/>
              <a:t>As of January 1, 2026, </a:t>
            </a:r>
            <a:r>
              <a:rPr lang="en-US" dirty="0"/>
              <a:t>30 providers are joining or moving </a:t>
            </a:r>
            <a:r>
              <a:rPr lang="en-US" b="0" dirty="0"/>
              <a:t>in the MassHealth ACO program. These moves will affect approximately 20,000 members</a:t>
            </a:r>
          </a:p>
          <a:p>
            <a:pPr lvl="1"/>
            <a:endParaRPr lang="en-US" b="0" dirty="0"/>
          </a:p>
        </p:txBody>
      </p:sp>
      <p:sp>
        <p:nvSpPr>
          <p:cNvPr id="7" name="Rectangle: Rounded Corners 6">
            <a:extLst>
              <a:ext uri="{FF2B5EF4-FFF2-40B4-BE49-F238E27FC236}">
                <a16:creationId xmlns:a16="http://schemas.microsoft.com/office/drawing/2014/main" id="{D56B983B-51BC-2EE8-263F-C1D246A8109B}"/>
              </a:ext>
              <a:ext uri="{C183D7F6-B498-43B3-948B-1728B52AA6E4}">
                <adec:decorative xmlns:adec="http://schemas.microsoft.com/office/drawing/2017/decorative" val="1"/>
              </a:ext>
            </a:extLst>
          </p:cNvPr>
          <p:cNvSpPr/>
          <p:nvPr/>
        </p:nvSpPr>
        <p:spPr>
          <a:xfrm>
            <a:off x="10378" y="4955654"/>
            <a:ext cx="9218428" cy="48890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1">
            <a:extLst>
              <a:ext uri="{FF2B5EF4-FFF2-40B4-BE49-F238E27FC236}">
                <a16:creationId xmlns:a16="http://schemas.microsoft.com/office/drawing/2014/main" id="{9D2EE987-93F2-BF1C-3957-D260B3CFEC80}"/>
              </a:ext>
            </a:extLst>
          </p:cNvPr>
          <p:cNvSpPr txBox="1">
            <a:spLocks/>
          </p:cNvSpPr>
          <p:nvPr/>
        </p:nvSpPr>
        <p:spPr bwMode="auto">
          <a:xfrm>
            <a:off x="457200" y="4955654"/>
            <a:ext cx="8229600" cy="15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1pPr>
            <a:lvl2pPr marL="742950" indent="-28575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2pPr>
            <a:lvl3pPr marL="11430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3pPr>
            <a:lvl4pPr marL="16002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4pPr>
            <a:lvl5pPr marL="20574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bg1"/>
                </a:solidFill>
              </a:rPr>
              <a:t>Hospital Changes</a:t>
            </a:r>
          </a:p>
          <a:p>
            <a:pPr marL="342900" marR="0" lvl="0" indent="-342900" algn="l" defTabSz="914400" rtl="0" eaLnBrk="1" fontAlgn="base" latinLnBrk="0" hangingPunct="1">
              <a:lnSpc>
                <a:spcPct val="100000"/>
              </a:lnSpc>
              <a:spcBef>
                <a:spcPts val="600"/>
              </a:spcBef>
              <a:spcAft>
                <a:spcPts val="60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As of January 1, 2026,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2 ACOs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will make changes to their hospital network. However, in an emergency, members can go to any hospital. Members do not need to worry about which health plan they have</a:t>
            </a:r>
          </a:p>
        </p:txBody>
      </p:sp>
      <p:sp>
        <p:nvSpPr>
          <p:cNvPr id="3" name="Slide Number Placeholder 2">
            <a:extLst>
              <a:ext uri="{FF2B5EF4-FFF2-40B4-BE49-F238E27FC236}">
                <a16:creationId xmlns:a16="http://schemas.microsoft.com/office/drawing/2014/main" id="{25F7C06A-6700-1B39-D372-BEC049D8EB0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33</a:t>
            </a:fld>
            <a:endParaRPr lang="en-US"/>
          </a:p>
        </p:txBody>
      </p:sp>
    </p:spTree>
    <p:custDataLst>
      <p:tags r:id="rId1"/>
    </p:custDataLst>
    <p:extLst>
      <p:ext uri="{BB962C8B-B14F-4D97-AF65-F5344CB8AC3E}">
        <p14:creationId xmlns:p14="http://schemas.microsoft.com/office/powerpoint/2010/main" val="1835287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137C5-E4D7-182F-6D9C-1626AE839348}"/>
              </a:ext>
            </a:extLst>
          </p:cNvPr>
          <p:cNvSpPr>
            <a:spLocks noGrp="1"/>
          </p:cNvSpPr>
          <p:nvPr>
            <p:ph type="title"/>
          </p:nvPr>
        </p:nvSpPr>
        <p:spPr>
          <a:xfrm>
            <a:off x="457200" y="304800"/>
            <a:ext cx="7549116" cy="715963"/>
          </a:xfrm>
        </p:spPr>
        <p:txBody>
          <a:bodyPr/>
          <a:lstStyle/>
          <a:p>
            <a:r>
              <a:rPr lang="en-US" sz="3200" dirty="0"/>
              <a:t>ACO Hospital Network Changes</a:t>
            </a:r>
          </a:p>
        </p:txBody>
      </p:sp>
      <p:graphicFrame>
        <p:nvGraphicFramePr>
          <p:cNvPr id="7" name="Table 2">
            <a:extLst>
              <a:ext uri="{FF2B5EF4-FFF2-40B4-BE49-F238E27FC236}">
                <a16:creationId xmlns:a16="http://schemas.microsoft.com/office/drawing/2014/main" id="{855FEABE-2D44-3263-E33D-39A12615F008}"/>
              </a:ext>
            </a:extLst>
          </p:cNvPr>
          <p:cNvGraphicFramePr>
            <a:graphicFrameLocks/>
          </p:cNvGraphicFramePr>
          <p:nvPr>
            <p:extLst>
              <p:ext uri="{D42A27DB-BD31-4B8C-83A1-F6EECF244321}">
                <p14:modId xmlns:p14="http://schemas.microsoft.com/office/powerpoint/2010/main" val="779350704"/>
              </p:ext>
            </p:extLst>
          </p:nvPr>
        </p:nvGraphicFramePr>
        <p:xfrm>
          <a:off x="136435" y="1632983"/>
          <a:ext cx="8770448" cy="1503621"/>
        </p:xfrm>
        <a:graphic>
          <a:graphicData uri="http://schemas.openxmlformats.org/drawingml/2006/table">
            <a:tbl>
              <a:tblPr firstRow="1" bandRow="1">
                <a:tableStyleId>{5C22544A-7EE6-4342-B048-85BDC9FD1C3A}</a:tableStyleId>
              </a:tblPr>
              <a:tblGrid>
                <a:gridCol w="3980395">
                  <a:extLst>
                    <a:ext uri="{9D8B030D-6E8A-4147-A177-3AD203B41FA5}">
                      <a16:colId xmlns:a16="http://schemas.microsoft.com/office/drawing/2014/main" val="52311444"/>
                    </a:ext>
                  </a:extLst>
                </a:gridCol>
                <a:gridCol w="4790053">
                  <a:extLst>
                    <a:ext uri="{9D8B030D-6E8A-4147-A177-3AD203B41FA5}">
                      <a16:colId xmlns:a16="http://schemas.microsoft.com/office/drawing/2014/main" val="49537265"/>
                    </a:ext>
                  </a:extLst>
                </a:gridCol>
              </a:tblGrid>
              <a:tr h="681497">
                <a:tc>
                  <a:txBody>
                    <a:bodyPr/>
                    <a:lstStyle/>
                    <a:p>
                      <a:pPr marL="228600" marR="0" algn="ctr">
                        <a:lnSpc>
                          <a:spcPct val="100000"/>
                        </a:lnSpc>
                        <a:spcBef>
                          <a:spcPts val="0"/>
                        </a:spcBef>
                      </a:pPr>
                      <a:r>
                        <a:rPr lang="en-US" sz="1800" b="1" dirty="0">
                          <a:effectLst/>
                          <a:latin typeface="+mj-lt"/>
                          <a:ea typeface="Open Sans" panose="020B0606030504020204" pitchFamily="34" charset="0"/>
                          <a:cs typeface="Open Sans" panose="020B0606030504020204" pitchFamily="34" charset="0"/>
                        </a:rPr>
                        <a:t>Plan Name</a:t>
                      </a:r>
                    </a:p>
                  </a:txBody>
                  <a:tcPr marL="68580" marR="68580" marT="0" marB="0" anchor="ctr"/>
                </a:tc>
                <a:tc>
                  <a:txBody>
                    <a:bodyPr/>
                    <a:lstStyle/>
                    <a:p>
                      <a:pPr algn="ctr">
                        <a:lnSpc>
                          <a:spcPct val="100000"/>
                        </a:lnSpc>
                        <a:spcBef>
                          <a:spcPts val="0"/>
                        </a:spcBef>
                      </a:pPr>
                      <a:r>
                        <a:rPr lang="en-US" sz="1800" b="1" dirty="0">
                          <a:latin typeface="+mj-lt"/>
                          <a:ea typeface="Open Sans" panose="020B0606030504020204" pitchFamily="34" charset="0"/>
                          <a:cs typeface="Open Sans" panose="020B0606030504020204" pitchFamily="34" charset="0"/>
                        </a:rPr>
                        <a:t>Will add the following hospital to its network </a:t>
                      </a:r>
                    </a:p>
                  </a:txBody>
                  <a:tcPr anchor="ctr"/>
                </a:tc>
                <a:extLst>
                  <a:ext uri="{0D108BD9-81ED-4DB2-BD59-A6C34878D82A}">
                    <a16:rowId xmlns:a16="http://schemas.microsoft.com/office/drawing/2014/main" val="4043816749"/>
                  </a:ext>
                </a:extLst>
              </a:tr>
              <a:tr h="822124">
                <a:tc>
                  <a:txBody>
                    <a:bodyPr/>
                    <a:lstStyle/>
                    <a:p>
                      <a:pPr marL="0" marR="0" algn="l">
                        <a:lnSpc>
                          <a:spcPct val="100000"/>
                        </a:lnSpc>
                        <a:spcBef>
                          <a:spcPts val="0"/>
                        </a:spcBef>
                        <a:spcAft>
                          <a:spcPts val="0"/>
                        </a:spcAft>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68580" marR="68580" marT="0" marB="0" anchor="ctr"/>
                </a:tc>
                <a:tc>
                  <a:txBody>
                    <a:bodyPr/>
                    <a:lstStyle/>
                    <a:p>
                      <a:pPr marL="0" marR="0" algn="l">
                        <a:lnSpc>
                          <a:spcPct val="100000"/>
                        </a:lnSpc>
                        <a:spcBef>
                          <a:spcPts val="0"/>
                        </a:spcBef>
                        <a:spcAft>
                          <a:spcPts val="0"/>
                        </a:spcAft>
                      </a:pPr>
                      <a:r>
                        <a:rPr lang="en-US" sz="1800" dirty="0">
                          <a:effectLst/>
                          <a:latin typeface="+mn-lt"/>
                          <a:ea typeface="Open Sans" panose="020B0606030504020204" pitchFamily="34" charset="0"/>
                          <a:cs typeface="Open Sans" panose="020B0606030504020204" pitchFamily="34" charset="0"/>
                        </a:rPr>
                        <a:t>Mercy Medical Center (Trinity Health of New England), Springfield</a:t>
                      </a:r>
                    </a:p>
                  </a:txBody>
                  <a:tcPr marL="68580" marR="68580" marT="0" marB="0" anchor="ctr"/>
                </a:tc>
                <a:extLst>
                  <a:ext uri="{0D108BD9-81ED-4DB2-BD59-A6C34878D82A}">
                    <a16:rowId xmlns:a16="http://schemas.microsoft.com/office/drawing/2014/main" val="1196331445"/>
                  </a:ext>
                </a:extLst>
              </a:tr>
            </a:tbl>
          </a:graphicData>
        </a:graphic>
      </p:graphicFrame>
      <p:graphicFrame>
        <p:nvGraphicFramePr>
          <p:cNvPr id="5" name="Table 2">
            <a:extLst>
              <a:ext uri="{FF2B5EF4-FFF2-40B4-BE49-F238E27FC236}">
                <a16:creationId xmlns:a16="http://schemas.microsoft.com/office/drawing/2014/main" id="{0A790734-9CB6-37F4-ECF5-CF6AB29F4F19}"/>
              </a:ext>
            </a:extLst>
          </p:cNvPr>
          <p:cNvGraphicFramePr>
            <a:graphicFrameLocks noGrp="1"/>
          </p:cNvGraphicFramePr>
          <p:nvPr>
            <p:ph idx="1"/>
            <p:extLst>
              <p:ext uri="{D42A27DB-BD31-4B8C-83A1-F6EECF244321}">
                <p14:modId xmlns:p14="http://schemas.microsoft.com/office/powerpoint/2010/main" val="2029966675"/>
              </p:ext>
            </p:extLst>
          </p:nvPr>
        </p:nvGraphicFramePr>
        <p:xfrm>
          <a:off x="136435" y="3429000"/>
          <a:ext cx="8770448" cy="1962088"/>
        </p:xfrm>
        <a:graphic>
          <a:graphicData uri="http://schemas.openxmlformats.org/drawingml/2006/table">
            <a:tbl>
              <a:tblPr firstRow="1" bandRow="1">
                <a:tableStyleId>{5C22544A-7EE6-4342-B048-85BDC9FD1C3A}</a:tableStyleId>
              </a:tblPr>
              <a:tblGrid>
                <a:gridCol w="3980395">
                  <a:extLst>
                    <a:ext uri="{9D8B030D-6E8A-4147-A177-3AD203B41FA5}">
                      <a16:colId xmlns:a16="http://schemas.microsoft.com/office/drawing/2014/main" val="52311444"/>
                    </a:ext>
                  </a:extLst>
                </a:gridCol>
                <a:gridCol w="4790053">
                  <a:extLst>
                    <a:ext uri="{9D8B030D-6E8A-4147-A177-3AD203B41FA5}">
                      <a16:colId xmlns:a16="http://schemas.microsoft.com/office/drawing/2014/main" val="49537265"/>
                    </a:ext>
                  </a:extLst>
                </a:gridCol>
              </a:tblGrid>
              <a:tr h="424498">
                <a:tc>
                  <a:txBody>
                    <a:bodyPr/>
                    <a:lstStyle/>
                    <a:p>
                      <a:pPr marL="228600" marR="0" algn="ctr">
                        <a:lnSpc>
                          <a:spcPct val="100000"/>
                        </a:lnSpc>
                        <a:spcBef>
                          <a:spcPts val="600"/>
                        </a:spcBef>
                      </a:pPr>
                      <a:r>
                        <a:rPr lang="en-US" sz="1800" b="1" dirty="0">
                          <a:effectLst/>
                          <a:latin typeface="+mj-lt"/>
                          <a:ea typeface="Open Sans" panose="020B0606030504020204" pitchFamily="34" charset="0"/>
                          <a:cs typeface="Open Sans" panose="020B0606030504020204" pitchFamily="34" charset="0"/>
                        </a:rPr>
                        <a:t>Plan Name</a:t>
                      </a:r>
                    </a:p>
                  </a:txBody>
                  <a:tcPr marL="68580" marR="68580" marT="0" marB="0" anchor="ctr"/>
                </a:tc>
                <a:tc>
                  <a:txBody>
                    <a:bodyPr/>
                    <a:lstStyle/>
                    <a:p>
                      <a:pPr algn="ctr">
                        <a:lnSpc>
                          <a:spcPct val="100000"/>
                        </a:lnSpc>
                      </a:pPr>
                      <a:r>
                        <a:rPr lang="en-US" sz="1800" b="1" dirty="0">
                          <a:latin typeface="+mj-lt"/>
                          <a:ea typeface="Open Sans" panose="020B0606030504020204" pitchFamily="34" charset="0"/>
                          <a:cs typeface="Open Sans" panose="020B0606030504020204" pitchFamily="34" charset="0"/>
                        </a:rPr>
                        <a:t>Has removed the following hospital from its network </a:t>
                      </a:r>
                    </a:p>
                  </a:txBody>
                  <a:tcPr anchor="ctr"/>
                </a:tc>
                <a:extLst>
                  <a:ext uri="{0D108BD9-81ED-4DB2-BD59-A6C34878D82A}">
                    <a16:rowId xmlns:a16="http://schemas.microsoft.com/office/drawing/2014/main" val="4043816749"/>
                  </a:ext>
                </a:extLst>
              </a:tr>
              <a:tr h="661004">
                <a:tc>
                  <a:txBody>
                    <a:bodyPr/>
                    <a:lstStyle/>
                    <a:p>
                      <a:pPr marL="0" marR="0" algn="l">
                        <a:lnSpc>
                          <a:spcPct val="100000"/>
                        </a:lnSpc>
                        <a:spcBef>
                          <a:spcPts val="0"/>
                        </a:spcBef>
                        <a:spcAft>
                          <a:spcPts val="0"/>
                        </a:spcAft>
                      </a:pPr>
                      <a:r>
                        <a:rPr lang="en-US" sz="1800" dirty="0">
                          <a:effectLst/>
                          <a:latin typeface="+mn-lt"/>
                          <a:ea typeface="Open Sans" panose="020B0606030504020204" pitchFamily="34" charset="0"/>
                          <a:cs typeface="Open Sans" panose="020B0606030504020204" pitchFamily="34" charset="0"/>
                        </a:rPr>
                        <a:t>Fallon Atrius</a:t>
                      </a:r>
                    </a:p>
                  </a:txBody>
                  <a:tcPr marL="68580" marR="68580" marT="0" marB="0" anchor="ctr"/>
                </a:tc>
                <a:tc>
                  <a:txBody>
                    <a:bodyPr/>
                    <a:lstStyle/>
                    <a:p>
                      <a:pPr marL="0" marR="0" algn="l">
                        <a:lnSpc>
                          <a:spcPct val="100000"/>
                        </a:lnSpc>
                        <a:spcBef>
                          <a:spcPts val="0"/>
                        </a:spcBef>
                        <a:spcAft>
                          <a:spcPts val="0"/>
                        </a:spcAft>
                      </a:pPr>
                      <a:r>
                        <a:rPr lang="en-US" sz="1800" dirty="0">
                          <a:effectLst/>
                          <a:latin typeface="+mn-lt"/>
                          <a:ea typeface="Open Sans" panose="020B0606030504020204" pitchFamily="34" charset="0"/>
                          <a:cs typeface="Open Sans" panose="020B0606030504020204" pitchFamily="34" charset="0"/>
                        </a:rPr>
                        <a:t>Baystate Medical Center (Baystate Health), Springfield</a:t>
                      </a:r>
                    </a:p>
                  </a:txBody>
                  <a:tcPr marL="68580" marR="68580" marT="0" marB="0" anchor="ctr"/>
                </a:tc>
                <a:extLst>
                  <a:ext uri="{0D108BD9-81ED-4DB2-BD59-A6C34878D82A}">
                    <a16:rowId xmlns:a16="http://schemas.microsoft.com/office/drawing/2014/main" val="1196331445"/>
                  </a:ext>
                </a:extLst>
              </a:tr>
              <a:tr h="661004">
                <a:tc>
                  <a:txBody>
                    <a:bodyPr/>
                    <a:lstStyle/>
                    <a:p>
                      <a:pPr marL="0" marR="0" algn="l">
                        <a:lnSpc>
                          <a:spcPct val="100000"/>
                        </a:lnSpc>
                        <a:spcBef>
                          <a:spcPts val="0"/>
                        </a:spcBef>
                        <a:spcAft>
                          <a:spcPts val="0"/>
                        </a:spcAft>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68580" marR="68580" marT="0" marB="0" anchor="ctr"/>
                </a:tc>
                <a:tc>
                  <a:txBody>
                    <a:bodyPr/>
                    <a:lstStyle/>
                    <a:p>
                      <a:pPr marL="0" marR="0" algn="l">
                        <a:lnSpc>
                          <a:spcPct val="100000"/>
                        </a:lnSpc>
                        <a:spcBef>
                          <a:spcPts val="0"/>
                        </a:spcBef>
                        <a:spcAft>
                          <a:spcPts val="0"/>
                        </a:spcAft>
                      </a:pPr>
                      <a:r>
                        <a:rPr lang="en-US" sz="1800" dirty="0">
                          <a:effectLst/>
                          <a:latin typeface="+mn-lt"/>
                          <a:ea typeface="Open Sans" panose="020B0606030504020204" pitchFamily="34" charset="0"/>
                          <a:cs typeface="Open Sans" panose="020B0606030504020204" pitchFamily="34" charset="0"/>
                        </a:rPr>
                        <a:t>Holyoke Medical Center, Holyoke</a:t>
                      </a:r>
                    </a:p>
                  </a:txBody>
                  <a:tcPr marL="68580" marR="68580" marT="0" marB="0" anchor="ctr"/>
                </a:tc>
                <a:extLst>
                  <a:ext uri="{0D108BD9-81ED-4DB2-BD59-A6C34878D82A}">
                    <a16:rowId xmlns:a16="http://schemas.microsoft.com/office/drawing/2014/main" val="737300269"/>
                  </a:ext>
                </a:extLst>
              </a:tr>
            </a:tbl>
          </a:graphicData>
        </a:graphic>
      </p:graphicFrame>
      <p:sp>
        <p:nvSpPr>
          <p:cNvPr id="3" name="Slide Number Placeholder 2">
            <a:extLst>
              <a:ext uri="{FF2B5EF4-FFF2-40B4-BE49-F238E27FC236}">
                <a16:creationId xmlns:a16="http://schemas.microsoft.com/office/drawing/2014/main" id="{CD7A3C64-8D06-6D21-2291-0EF33BDCC7B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34</a:t>
            </a:fld>
            <a:endParaRPr lang="en-US"/>
          </a:p>
        </p:txBody>
      </p:sp>
    </p:spTree>
    <p:custDataLst>
      <p:tags r:id="rId1"/>
    </p:custDataLst>
    <p:extLst>
      <p:ext uri="{BB962C8B-B14F-4D97-AF65-F5344CB8AC3E}">
        <p14:creationId xmlns:p14="http://schemas.microsoft.com/office/powerpoint/2010/main" val="1921168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92FF3E-389E-9DEC-9412-6AA96A6AAA91}"/>
              </a:ext>
            </a:extLst>
          </p:cNvPr>
          <p:cNvSpPr>
            <a:spLocks noGrp="1"/>
          </p:cNvSpPr>
          <p:nvPr>
            <p:ph type="title"/>
          </p:nvPr>
        </p:nvSpPr>
        <p:spPr>
          <a:xfrm>
            <a:off x="457200" y="304800"/>
            <a:ext cx="7442200" cy="715963"/>
          </a:xfrm>
        </p:spPr>
        <p:txBody>
          <a:bodyPr/>
          <a:lstStyle/>
          <a:p>
            <a:r>
              <a:rPr lang="en-US" sz="3200" dirty="0"/>
              <a:t>Hospital Name Changes</a:t>
            </a:r>
          </a:p>
        </p:txBody>
      </p:sp>
      <p:graphicFrame>
        <p:nvGraphicFramePr>
          <p:cNvPr id="13" name="Table 2">
            <a:extLst>
              <a:ext uri="{FF2B5EF4-FFF2-40B4-BE49-F238E27FC236}">
                <a16:creationId xmlns:a16="http://schemas.microsoft.com/office/drawing/2014/main" id="{E821263B-48EF-2258-47DF-FC48E72A85B5}"/>
              </a:ext>
            </a:extLst>
          </p:cNvPr>
          <p:cNvGraphicFramePr>
            <a:graphicFrameLocks noGrp="1"/>
          </p:cNvGraphicFramePr>
          <p:nvPr>
            <p:ph idx="1"/>
            <p:extLst>
              <p:ext uri="{D42A27DB-BD31-4B8C-83A1-F6EECF244321}">
                <p14:modId xmlns:p14="http://schemas.microsoft.com/office/powerpoint/2010/main" val="2840505897"/>
              </p:ext>
            </p:extLst>
          </p:nvPr>
        </p:nvGraphicFramePr>
        <p:xfrm>
          <a:off x="186776" y="1771637"/>
          <a:ext cx="8770448" cy="3650967"/>
        </p:xfrm>
        <a:graphic>
          <a:graphicData uri="http://schemas.openxmlformats.org/drawingml/2006/table">
            <a:tbl>
              <a:tblPr firstRow="1" bandRow="1">
                <a:tableStyleId>{5C22544A-7EE6-4342-B048-85BDC9FD1C3A}</a:tableStyleId>
              </a:tblPr>
              <a:tblGrid>
                <a:gridCol w="3980395">
                  <a:extLst>
                    <a:ext uri="{9D8B030D-6E8A-4147-A177-3AD203B41FA5}">
                      <a16:colId xmlns:a16="http://schemas.microsoft.com/office/drawing/2014/main" val="52311444"/>
                    </a:ext>
                  </a:extLst>
                </a:gridCol>
                <a:gridCol w="4790053">
                  <a:extLst>
                    <a:ext uri="{9D8B030D-6E8A-4147-A177-3AD203B41FA5}">
                      <a16:colId xmlns:a16="http://schemas.microsoft.com/office/drawing/2014/main" val="49537265"/>
                    </a:ext>
                  </a:extLst>
                </a:gridCol>
              </a:tblGrid>
              <a:tr h="505075">
                <a:tc>
                  <a:txBody>
                    <a:bodyPr/>
                    <a:lstStyle/>
                    <a:p>
                      <a:pPr marL="228600" marR="0" algn="ctr">
                        <a:lnSpc>
                          <a:spcPct val="100000"/>
                        </a:lnSpc>
                        <a:spcBef>
                          <a:spcPts val="600"/>
                        </a:spcBef>
                      </a:pPr>
                      <a:r>
                        <a:rPr lang="en-US" sz="1800" b="1" dirty="0">
                          <a:effectLst/>
                          <a:latin typeface="+mj-lt"/>
                          <a:ea typeface="Open Sans" panose="020B0606030504020204" pitchFamily="34" charset="0"/>
                          <a:cs typeface="Open Sans" panose="020B0606030504020204" pitchFamily="34" charset="0"/>
                        </a:rPr>
                        <a:t>Hospital</a:t>
                      </a:r>
                    </a:p>
                  </a:txBody>
                  <a:tcPr marL="68580" marR="68580" marT="0" marB="0" anchor="ctr"/>
                </a:tc>
                <a:tc>
                  <a:txBody>
                    <a:bodyPr/>
                    <a:lstStyle/>
                    <a:p>
                      <a:pPr algn="ctr">
                        <a:lnSpc>
                          <a:spcPct val="100000"/>
                        </a:lnSpc>
                      </a:pPr>
                      <a:r>
                        <a:rPr lang="en-US" sz="1800" b="1" dirty="0">
                          <a:latin typeface="+mj-lt"/>
                          <a:ea typeface="Open Sans" panose="020B0606030504020204" pitchFamily="34" charset="0"/>
                          <a:cs typeface="Open Sans" panose="020B0606030504020204" pitchFamily="34" charset="0"/>
                        </a:rPr>
                        <a:t>New Name</a:t>
                      </a:r>
                    </a:p>
                  </a:txBody>
                  <a:tcPr anchor="ctr"/>
                </a:tc>
                <a:extLst>
                  <a:ext uri="{0D108BD9-81ED-4DB2-BD59-A6C34878D82A}">
                    <a16:rowId xmlns:a16="http://schemas.microsoft.com/office/drawing/2014/main" val="4043816749"/>
                  </a:ext>
                </a:extLst>
              </a:tr>
              <a:tr h="786473">
                <a:tc>
                  <a:txBody>
                    <a:bodyPr/>
                    <a:lstStyle/>
                    <a:p>
                      <a:pPr marL="0" marR="0" algn="l">
                        <a:lnSpc>
                          <a:spcPct val="100000"/>
                        </a:lnSpc>
                        <a:spcBef>
                          <a:spcPts val="0"/>
                        </a:spcBef>
                        <a:spcAft>
                          <a:spcPts val="0"/>
                        </a:spcAft>
                      </a:pPr>
                      <a:r>
                        <a:rPr lang="en-US" sz="1800" dirty="0">
                          <a:latin typeface="+mn-lt"/>
                          <a:ea typeface="Open Sans" panose="020B0606030504020204" pitchFamily="34" charset="0"/>
                          <a:cs typeface="Open Sans" panose="020B0606030504020204" pitchFamily="34" charset="0"/>
                        </a:rPr>
                        <a:t>Morton Hospital (Lifespan Health Systems), Taunton </a:t>
                      </a:r>
                      <a:endParaRPr lang="en-US" sz="1800" dirty="0">
                        <a:effectLst/>
                        <a:latin typeface="+mn-lt"/>
                        <a:ea typeface="Open Sans" panose="020B0606030504020204" pitchFamily="34" charset="0"/>
                        <a:cs typeface="Open Sans" panose="020B0606030504020204" pitchFamily="34" charset="0"/>
                      </a:endParaRPr>
                    </a:p>
                  </a:txBody>
                  <a:tcPr marL="68580" marR="68580" marT="0" marB="0" anchor="ctr"/>
                </a:tc>
                <a:tc>
                  <a:txBody>
                    <a:bodyPr/>
                    <a:lstStyle/>
                    <a:p>
                      <a:pPr marL="0" indent="0" algn="l">
                        <a:spcBef>
                          <a:spcPts val="600"/>
                        </a:spcBef>
                        <a:spcAft>
                          <a:spcPts val="600"/>
                        </a:spcAft>
                        <a:buFont typeface="Arial" panose="020B0604020202020204" pitchFamily="34" charset="0"/>
                        <a:buNone/>
                      </a:pPr>
                      <a:r>
                        <a:rPr lang="en-US" sz="1800" dirty="0">
                          <a:latin typeface="+mn-lt"/>
                          <a:ea typeface="Open Sans" panose="020B0606030504020204" pitchFamily="34" charset="0"/>
                          <a:cs typeface="Open Sans" panose="020B0606030504020204" pitchFamily="34" charset="0"/>
                        </a:rPr>
                        <a:t>Morton Hospital (Brown University Health) </a:t>
                      </a:r>
                    </a:p>
                  </a:txBody>
                  <a:tcPr marL="68580" marR="68580" marT="0" marB="0" anchor="ctr"/>
                </a:tc>
                <a:extLst>
                  <a:ext uri="{0D108BD9-81ED-4DB2-BD59-A6C34878D82A}">
                    <a16:rowId xmlns:a16="http://schemas.microsoft.com/office/drawing/2014/main" val="1196331445"/>
                  </a:ext>
                </a:extLst>
              </a:tr>
              <a:tr h="786473">
                <a:tc>
                  <a:txBody>
                    <a:bodyPr/>
                    <a:lstStyle/>
                    <a:p>
                      <a:pPr marL="0" marR="0" algn="l">
                        <a:lnSpc>
                          <a:spcPct val="100000"/>
                        </a:lnSpc>
                        <a:spcBef>
                          <a:spcPts val="0"/>
                        </a:spcBef>
                        <a:spcAft>
                          <a:spcPts val="0"/>
                        </a:spcAft>
                      </a:pPr>
                      <a:r>
                        <a:rPr lang="en-US" sz="1800" dirty="0">
                          <a:latin typeface="+mn-lt"/>
                          <a:ea typeface="Open Sans" panose="020B0606030504020204" pitchFamily="34" charset="0"/>
                          <a:cs typeface="Open Sans" panose="020B0606030504020204" pitchFamily="34" charset="0"/>
                        </a:rPr>
                        <a:t>Saint Anne’s Hospital (Lifespan Health Systems), Fall River </a:t>
                      </a:r>
                      <a:endParaRPr lang="en-US" sz="1800" dirty="0">
                        <a:effectLst/>
                        <a:latin typeface="+mn-lt"/>
                        <a:ea typeface="Open Sans" panose="020B0606030504020204" pitchFamily="34" charset="0"/>
                        <a:cs typeface="Open Sans" panose="020B0606030504020204" pitchFamily="34" charset="0"/>
                      </a:endParaRPr>
                    </a:p>
                  </a:txBody>
                  <a:tcPr marL="68580" marR="68580" marT="0" marB="0" anchor="ctr"/>
                </a:tc>
                <a:tc>
                  <a:txBody>
                    <a:bodyPr/>
                    <a:lstStyle/>
                    <a:p>
                      <a:pPr marL="0" indent="0" algn="l">
                        <a:spcBef>
                          <a:spcPts val="600"/>
                        </a:spcBef>
                        <a:spcAft>
                          <a:spcPts val="600"/>
                        </a:spcAft>
                        <a:buFont typeface="Arial" panose="020B0604020202020204" pitchFamily="34" charset="0"/>
                        <a:buNone/>
                      </a:pPr>
                      <a:r>
                        <a:rPr lang="en-US" sz="1800" dirty="0">
                          <a:latin typeface="+mn-lt"/>
                          <a:ea typeface="Open Sans" panose="020B0606030504020204" pitchFamily="34" charset="0"/>
                          <a:cs typeface="Open Sans" panose="020B0606030504020204" pitchFamily="34" charset="0"/>
                        </a:rPr>
                        <a:t>Saint Anne’s Hospital (Brown University Health)</a:t>
                      </a:r>
                    </a:p>
                  </a:txBody>
                  <a:tcPr marL="68580" marR="68580" marT="0" marB="0" anchor="ctr"/>
                </a:tc>
                <a:extLst>
                  <a:ext uri="{0D108BD9-81ED-4DB2-BD59-A6C34878D82A}">
                    <a16:rowId xmlns:a16="http://schemas.microsoft.com/office/drawing/2014/main" val="737300269"/>
                  </a:ext>
                </a:extLst>
              </a:tr>
              <a:tr h="786473">
                <a:tc>
                  <a:txBody>
                    <a:bodyPr/>
                    <a:lstStyle/>
                    <a:p>
                      <a:pPr marL="0" marR="0" algn="l">
                        <a:lnSpc>
                          <a:spcPct val="100000"/>
                        </a:lnSpc>
                        <a:spcBef>
                          <a:spcPts val="0"/>
                        </a:spcBef>
                        <a:spcAft>
                          <a:spcPts val="0"/>
                        </a:spcAft>
                      </a:pPr>
                      <a:r>
                        <a:rPr lang="en-US" sz="1800" dirty="0">
                          <a:latin typeface="+mn-lt"/>
                          <a:ea typeface="Open Sans" panose="020B0606030504020204" pitchFamily="34" charset="0"/>
                          <a:cs typeface="Open Sans" panose="020B0606030504020204" pitchFamily="34" charset="0"/>
                        </a:rPr>
                        <a:t>St. Elizabeth’s Medical Center, Brighton </a:t>
                      </a:r>
                      <a:endParaRPr lang="en-US" sz="1800" dirty="0">
                        <a:effectLst/>
                        <a:latin typeface="+mn-lt"/>
                        <a:ea typeface="Open Sans" panose="020B0606030504020204" pitchFamily="34" charset="0"/>
                        <a:cs typeface="Open Sans" panose="020B0606030504020204" pitchFamily="34" charset="0"/>
                      </a:endParaRPr>
                    </a:p>
                  </a:txBody>
                  <a:tcPr marL="68580" marR="68580" marT="0" marB="0" anchor="ctr"/>
                </a:tc>
                <a:tc>
                  <a:txBody>
                    <a:bodyPr/>
                    <a:lstStyle/>
                    <a:p>
                      <a:pPr marL="0" indent="0" algn="l">
                        <a:spcBef>
                          <a:spcPts val="600"/>
                        </a:spcBef>
                        <a:spcAft>
                          <a:spcPts val="600"/>
                        </a:spcAft>
                        <a:buFont typeface="Arial" panose="020B0604020202020204" pitchFamily="34" charset="0"/>
                        <a:buNone/>
                      </a:pPr>
                      <a:r>
                        <a:rPr lang="en-US" sz="1800" dirty="0">
                          <a:latin typeface="+mn-lt"/>
                          <a:ea typeface="Open Sans" panose="020B0606030504020204" pitchFamily="34" charset="0"/>
                          <a:cs typeface="Open Sans" panose="020B0606030504020204" pitchFamily="34" charset="0"/>
                        </a:rPr>
                        <a:t>Boston Medical Center – Brighton</a:t>
                      </a:r>
                    </a:p>
                  </a:txBody>
                  <a:tcPr marL="68580" marR="68580" marT="0" marB="0" anchor="ctr"/>
                </a:tc>
                <a:extLst>
                  <a:ext uri="{0D108BD9-81ED-4DB2-BD59-A6C34878D82A}">
                    <a16:rowId xmlns:a16="http://schemas.microsoft.com/office/drawing/2014/main" val="3651486119"/>
                  </a:ext>
                </a:extLst>
              </a:tr>
              <a:tr h="786473">
                <a:tc>
                  <a:txBody>
                    <a:bodyPr/>
                    <a:lstStyle/>
                    <a:p>
                      <a:pPr marL="0" marR="0" algn="l">
                        <a:lnSpc>
                          <a:spcPct val="100000"/>
                        </a:lnSpc>
                        <a:spcBef>
                          <a:spcPts val="0"/>
                        </a:spcBef>
                        <a:spcAft>
                          <a:spcPts val="0"/>
                        </a:spcAft>
                      </a:pPr>
                      <a:r>
                        <a:rPr lang="en-US" sz="1800" dirty="0">
                          <a:latin typeface="+mn-lt"/>
                          <a:ea typeface="Open Sans" panose="020B0606030504020204" pitchFamily="34" charset="0"/>
                          <a:cs typeface="Open Sans" panose="020B0606030504020204" pitchFamily="34" charset="0"/>
                        </a:rPr>
                        <a:t>Good Samaritan Medical Center, Brockton </a:t>
                      </a:r>
                      <a:endParaRPr lang="en-US" sz="1800" dirty="0">
                        <a:effectLst/>
                        <a:latin typeface="+mn-lt"/>
                        <a:ea typeface="Open Sans" panose="020B0606030504020204" pitchFamily="34" charset="0"/>
                        <a:cs typeface="Open Sans" panose="020B0606030504020204" pitchFamily="34" charset="0"/>
                      </a:endParaRPr>
                    </a:p>
                  </a:txBody>
                  <a:tcPr marL="68580" marR="68580" marT="0" marB="0" anchor="ctr"/>
                </a:tc>
                <a:tc>
                  <a:txBody>
                    <a:bodyPr/>
                    <a:lstStyle/>
                    <a:p>
                      <a:pPr marL="0" indent="0" algn="l">
                        <a:spcBef>
                          <a:spcPts val="600"/>
                        </a:spcBef>
                        <a:spcAft>
                          <a:spcPts val="600"/>
                        </a:spcAft>
                        <a:buFont typeface="Arial" panose="020B0604020202020204" pitchFamily="34" charset="0"/>
                        <a:buNone/>
                      </a:pPr>
                      <a:r>
                        <a:rPr lang="en-US" sz="1800" dirty="0">
                          <a:latin typeface="+mn-lt"/>
                          <a:ea typeface="Open Sans" panose="020B0606030504020204" pitchFamily="34" charset="0"/>
                          <a:cs typeface="Open Sans" panose="020B0606030504020204" pitchFamily="34" charset="0"/>
                        </a:rPr>
                        <a:t>Boston Medical Center – South Brockton</a:t>
                      </a:r>
                    </a:p>
                  </a:txBody>
                  <a:tcPr marL="68580" marR="68580" marT="0" marB="0" anchor="ctr"/>
                </a:tc>
                <a:extLst>
                  <a:ext uri="{0D108BD9-81ED-4DB2-BD59-A6C34878D82A}">
                    <a16:rowId xmlns:a16="http://schemas.microsoft.com/office/drawing/2014/main" val="1552263442"/>
                  </a:ext>
                </a:extLst>
              </a:tr>
            </a:tbl>
          </a:graphicData>
        </a:graphic>
      </p:graphicFrame>
      <p:sp>
        <p:nvSpPr>
          <p:cNvPr id="3" name="Slide Number Placeholder 2">
            <a:extLst>
              <a:ext uri="{FF2B5EF4-FFF2-40B4-BE49-F238E27FC236}">
                <a16:creationId xmlns:a16="http://schemas.microsoft.com/office/drawing/2014/main" id="{5069DEDA-1C98-9DAC-741A-637617B4C94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35</a:t>
            </a:fld>
            <a:endParaRPr lang="en-US"/>
          </a:p>
        </p:txBody>
      </p:sp>
    </p:spTree>
    <p:custDataLst>
      <p:tags r:id="rId1"/>
    </p:custDataLst>
    <p:extLst>
      <p:ext uri="{BB962C8B-B14F-4D97-AF65-F5344CB8AC3E}">
        <p14:creationId xmlns:p14="http://schemas.microsoft.com/office/powerpoint/2010/main" val="3886988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6366-FF9F-9351-C941-E88FA36D8114}"/>
              </a:ext>
            </a:extLst>
          </p:cNvPr>
          <p:cNvSpPr>
            <a:spLocks noGrp="1"/>
          </p:cNvSpPr>
          <p:nvPr>
            <p:ph type="title"/>
          </p:nvPr>
        </p:nvSpPr>
        <p:spPr/>
        <p:txBody>
          <a:bodyPr/>
          <a:lstStyle/>
          <a:p>
            <a:r>
              <a:rPr lang="en-US" sz="3200" dirty="0"/>
              <a:t>Changes to Available Health Plans in 2026</a:t>
            </a:r>
          </a:p>
        </p:txBody>
      </p:sp>
      <p:sp>
        <p:nvSpPr>
          <p:cNvPr id="6" name="Content Placeholder 5">
            <a:extLst>
              <a:ext uri="{FF2B5EF4-FFF2-40B4-BE49-F238E27FC236}">
                <a16:creationId xmlns:a16="http://schemas.microsoft.com/office/drawing/2014/main" id="{C6A6FE09-D375-8467-8DEB-B370A42775E3}"/>
              </a:ext>
            </a:extLst>
          </p:cNvPr>
          <p:cNvSpPr>
            <a:spLocks noGrp="1"/>
          </p:cNvSpPr>
          <p:nvPr>
            <p:ph idx="1"/>
          </p:nvPr>
        </p:nvSpPr>
        <p:spPr/>
        <p:txBody>
          <a:bodyPr/>
          <a:lstStyle/>
          <a:p>
            <a:pPr marL="0" indent="0">
              <a:buNone/>
            </a:pPr>
            <a:r>
              <a:rPr lang="en-US" b="1" dirty="0"/>
              <a:t>On January 1, 2026, the Tufts Health Together Managed Care Organization (MCO) will be discontinued. </a:t>
            </a:r>
          </a:p>
          <a:p>
            <a:r>
              <a:rPr lang="en-US" dirty="0"/>
              <a:t>This will affect approximately 25,000 members.</a:t>
            </a:r>
            <a:r>
              <a:rPr lang="en-US" dirty="0">
                <a:ea typeface="Open Sans"/>
                <a:cs typeface="Open Sans"/>
              </a:rPr>
              <a:t>  </a:t>
            </a:r>
          </a:p>
          <a:p>
            <a:r>
              <a:rPr lang="en-US" dirty="0"/>
              <a:t>Members currently enrolled in the Tufts Health Together MCO will be re-assigned to the health plan that their primary care provider (PCP) will be participating in moving forward, if possible. </a:t>
            </a:r>
          </a:p>
          <a:p>
            <a:pPr lvl="1">
              <a:buFont typeface="Courier New" panose="02070309020205020404" pitchFamily="49" charset="0"/>
              <a:buChar char="o"/>
            </a:pPr>
            <a:r>
              <a:rPr lang="en-US" dirty="0"/>
              <a:t>Members will receive a notification letter about their new health plan assignment and providing additional information about their options, including how to change health plans. </a:t>
            </a:r>
          </a:p>
          <a:p>
            <a:r>
              <a:rPr lang="en-US" dirty="0"/>
              <a:t>Leading up to January 1, 2026, MassHealth will work with the Tufts Health Together MCO and the members’ future health plans to coordinate transitions of care, including exchanging information about prior authorizations and referrals. </a:t>
            </a:r>
          </a:p>
          <a:p>
            <a:endParaRPr lang="en-US" dirty="0"/>
          </a:p>
        </p:txBody>
      </p:sp>
      <p:sp>
        <p:nvSpPr>
          <p:cNvPr id="3" name="Slide Number Placeholder 2">
            <a:extLst>
              <a:ext uri="{FF2B5EF4-FFF2-40B4-BE49-F238E27FC236}">
                <a16:creationId xmlns:a16="http://schemas.microsoft.com/office/drawing/2014/main" id="{5069DEDA-1C98-9DAC-741A-637617B4C94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36</a:t>
            </a:fld>
            <a:endParaRPr lang="en-US"/>
          </a:p>
        </p:txBody>
      </p:sp>
    </p:spTree>
    <p:custDataLst>
      <p:tags r:id="rId1"/>
    </p:custDataLst>
    <p:extLst>
      <p:ext uri="{BB962C8B-B14F-4D97-AF65-F5344CB8AC3E}">
        <p14:creationId xmlns:p14="http://schemas.microsoft.com/office/powerpoint/2010/main" val="1542182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p:nvPr>
        </p:nvSpPr>
        <p:spPr bwMode="auto">
          <a:xfrm>
            <a:off x="457199" y="219670"/>
            <a:ext cx="7871989" cy="9233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913406" rtl="0" eaLnBrk="1" fontAlgn="base" hangingPunct="1">
              <a:spcBef>
                <a:spcPct val="0"/>
              </a:spcBef>
              <a:spcAft>
                <a:spcPct val="0"/>
              </a:spcAft>
              <a:tabLst>
                <a:tab pos="275317" algn="l"/>
              </a:tabLst>
              <a:defRPr sz="1900" b="1" baseline="0">
                <a:solidFill>
                  <a:schemeClr val="tx2"/>
                </a:solidFill>
                <a:latin typeface="+mj-lt"/>
                <a:ea typeface="+mj-ea"/>
                <a:cs typeface="+mj-cs"/>
              </a:defRPr>
            </a:lvl1pPr>
            <a:lvl2pPr algn="l" defTabSz="913406" rtl="0" eaLnBrk="1" fontAlgn="base" hangingPunct="1">
              <a:spcBef>
                <a:spcPct val="0"/>
              </a:spcBef>
              <a:spcAft>
                <a:spcPct val="0"/>
              </a:spcAft>
              <a:defRPr sz="1900" b="1">
                <a:solidFill>
                  <a:schemeClr val="tx2"/>
                </a:solidFill>
                <a:latin typeface="Arial" charset="0"/>
              </a:defRPr>
            </a:lvl2pPr>
            <a:lvl3pPr algn="l" defTabSz="913406" rtl="0" eaLnBrk="1" fontAlgn="base" hangingPunct="1">
              <a:spcBef>
                <a:spcPct val="0"/>
              </a:spcBef>
              <a:spcAft>
                <a:spcPct val="0"/>
              </a:spcAft>
              <a:defRPr sz="1900" b="1">
                <a:solidFill>
                  <a:schemeClr val="tx2"/>
                </a:solidFill>
                <a:latin typeface="Arial" charset="0"/>
              </a:defRPr>
            </a:lvl3pPr>
            <a:lvl4pPr algn="l" defTabSz="913406" rtl="0" eaLnBrk="1" fontAlgn="base" hangingPunct="1">
              <a:spcBef>
                <a:spcPct val="0"/>
              </a:spcBef>
              <a:spcAft>
                <a:spcPct val="0"/>
              </a:spcAft>
              <a:defRPr sz="1900" b="1">
                <a:solidFill>
                  <a:schemeClr val="tx2"/>
                </a:solidFill>
                <a:latin typeface="Arial" charset="0"/>
              </a:defRPr>
            </a:lvl4pPr>
            <a:lvl5pPr algn="l" defTabSz="913406" rtl="0" eaLnBrk="1" fontAlgn="base" hangingPunct="1">
              <a:spcBef>
                <a:spcPct val="0"/>
              </a:spcBef>
              <a:spcAft>
                <a:spcPct val="0"/>
              </a:spcAft>
              <a:defRPr sz="1900" b="1">
                <a:solidFill>
                  <a:schemeClr val="tx2"/>
                </a:solidFill>
                <a:latin typeface="Arial" charset="0"/>
              </a:defRPr>
            </a:lvl5pPr>
            <a:lvl6pPr marL="466419" algn="l" defTabSz="913406" rtl="0" eaLnBrk="1" fontAlgn="base" hangingPunct="1">
              <a:spcBef>
                <a:spcPct val="0"/>
              </a:spcBef>
              <a:spcAft>
                <a:spcPct val="0"/>
              </a:spcAft>
              <a:defRPr sz="1900" b="1">
                <a:solidFill>
                  <a:schemeClr val="tx2"/>
                </a:solidFill>
                <a:latin typeface="Arial" charset="0"/>
              </a:defRPr>
            </a:lvl6pPr>
            <a:lvl7pPr marL="932839" algn="l" defTabSz="913406" rtl="0" eaLnBrk="1" fontAlgn="base" hangingPunct="1">
              <a:spcBef>
                <a:spcPct val="0"/>
              </a:spcBef>
              <a:spcAft>
                <a:spcPct val="0"/>
              </a:spcAft>
              <a:defRPr sz="1900" b="1">
                <a:solidFill>
                  <a:schemeClr val="tx2"/>
                </a:solidFill>
                <a:latin typeface="Arial" charset="0"/>
              </a:defRPr>
            </a:lvl7pPr>
            <a:lvl8pPr marL="1399260" algn="l" defTabSz="913406" rtl="0" eaLnBrk="1" fontAlgn="base" hangingPunct="1">
              <a:spcBef>
                <a:spcPct val="0"/>
              </a:spcBef>
              <a:spcAft>
                <a:spcPct val="0"/>
              </a:spcAft>
              <a:defRPr sz="1900" b="1">
                <a:solidFill>
                  <a:schemeClr val="tx2"/>
                </a:solidFill>
                <a:latin typeface="Arial" charset="0"/>
              </a:defRPr>
            </a:lvl8pPr>
            <a:lvl9pPr marL="1865681" algn="l" defTabSz="913406" rtl="0" eaLnBrk="1" fontAlgn="base" hangingPunct="1">
              <a:spcBef>
                <a:spcPct val="0"/>
              </a:spcBef>
              <a:spcAft>
                <a:spcPct val="0"/>
              </a:spcAft>
              <a:defRPr sz="1900" b="1">
                <a:solidFill>
                  <a:schemeClr val="tx2"/>
                </a:solidFill>
                <a:latin typeface="Arial" charset="0"/>
              </a:defRPr>
            </a:lvl9pPr>
          </a:lstStyle>
          <a:p>
            <a:r>
              <a:rPr lang="en-US" sz="3200" dirty="0"/>
              <a:t>2026 Health Plan Options for </a:t>
            </a:r>
            <a:br>
              <a:rPr lang="en-US" sz="3200" dirty="0"/>
            </a:br>
            <a:r>
              <a:rPr lang="en-US" sz="3200" dirty="0"/>
              <a:t>Individuals Younger than 65 (slide 1 of 2)</a:t>
            </a:r>
          </a:p>
        </p:txBody>
      </p:sp>
      <p:graphicFrame>
        <p:nvGraphicFramePr>
          <p:cNvPr id="9" name="Table 3">
            <a:extLst>
              <a:ext uri="{FF2B5EF4-FFF2-40B4-BE49-F238E27FC236}">
                <a16:creationId xmlns:a16="http://schemas.microsoft.com/office/drawing/2014/main" id="{3A6B0E5A-D2B6-447B-AEA9-CB0439A17D85}"/>
              </a:ext>
            </a:extLst>
          </p:cNvPr>
          <p:cNvGraphicFramePr>
            <a:graphicFrameLocks noGrp="1"/>
          </p:cNvGraphicFramePr>
          <p:nvPr>
            <p:extLst>
              <p:ext uri="{D42A27DB-BD31-4B8C-83A1-F6EECF244321}">
                <p14:modId xmlns:p14="http://schemas.microsoft.com/office/powerpoint/2010/main" val="3119398985"/>
              </p:ext>
            </p:extLst>
          </p:nvPr>
        </p:nvGraphicFramePr>
        <p:xfrm>
          <a:off x="129209" y="1474940"/>
          <a:ext cx="5479111" cy="4846320"/>
        </p:xfrm>
        <a:graphic>
          <a:graphicData uri="http://schemas.openxmlformats.org/drawingml/2006/table">
            <a:tbl>
              <a:tblPr firstRow="1" bandRow="1">
                <a:tableStyleId>{69C7853C-536D-4A76-A0AE-DD22124D55A5}</a:tableStyleId>
              </a:tblPr>
              <a:tblGrid>
                <a:gridCol w="5479111">
                  <a:extLst>
                    <a:ext uri="{9D8B030D-6E8A-4147-A177-3AD203B41FA5}">
                      <a16:colId xmlns:a16="http://schemas.microsoft.com/office/drawing/2014/main" val="1315999230"/>
                    </a:ext>
                  </a:extLst>
                </a:gridCol>
              </a:tblGrid>
              <a:tr h="178246">
                <a:tc>
                  <a:txBody>
                    <a:bodyPr/>
                    <a:lstStyle/>
                    <a:p>
                      <a:r>
                        <a:rPr lang="en-US" sz="1800" dirty="0">
                          <a:solidFill>
                            <a:schemeClr val="tx1"/>
                          </a:solidFill>
                        </a:rPr>
                        <a:t>Accountable Care (ACO) Partnership Plans (ACPP)</a:t>
                      </a:r>
                    </a:p>
                  </a:txBody>
                  <a:tcPr/>
                </a:tc>
                <a:extLst>
                  <a:ext uri="{0D108BD9-81ED-4DB2-BD59-A6C34878D82A}">
                    <a16:rowId xmlns:a16="http://schemas.microsoft.com/office/drawing/2014/main" val="4215080751"/>
                  </a:ext>
                </a:extLst>
              </a:tr>
              <a:tr h="262978">
                <a:tc>
                  <a:txBody>
                    <a:bodyPr/>
                    <a:lstStyle/>
                    <a:p>
                      <a:pPr algn="l" fontAlgn="b"/>
                      <a:r>
                        <a:rPr lang="en-US" sz="1800" b="0" u="none" strike="noStrike" kern="1200">
                          <a:solidFill>
                            <a:schemeClr val="tx1"/>
                          </a:solidFill>
                          <a:effectLst/>
                          <a:latin typeface="+mn-lt"/>
                          <a:ea typeface="+mn-ea"/>
                          <a:cs typeface="+mn-cs"/>
                        </a:rPr>
                        <a:t>Fallon Health - Atrius Health Care Collaborative</a:t>
                      </a:r>
                    </a:p>
                  </a:txBody>
                  <a:tcPr anchor="b"/>
                </a:tc>
                <a:extLst>
                  <a:ext uri="{0D108BD9-81ED-4DB2-BD59-A6C34878D82A}">
                    <a16:rowId xmlns:a16="http://schemas.microsoft.com/office/drawing/2014/main" val="1748098910"/>
                  </a:ext>
                </a:extLst>
              </a:tr>
              <a:tr h="262978">
                <a:tc>
                  <a:txBody>
                    <a:bodyPr/>
                    <a:lstStyle/>
                    <a:p>
                      <a:pPr algn="l" fontAlgn="b"/>
                      <a:r>
                        <a:rPr lang="en-US" sz="1800" b="0" u="none" strike="noStrike" kern="1200">
                          <a:solidFill>
                            <a:schemeClr val="tx1"/>
                          </a:solidFill>
                          <a:effectLst/>
                          <a:latin typeface="+mn-lt"/>
                          <a:ea typeface="+mn-ea"/>
                          <a:cs typeface="+mn-cs"/>
                        </a:rPr>
                        <a:t>Berkshire Fallon Health Collaborative </a:t>
                      </a:r>
                    </a:p>
                  </a:txBody>
                  <a:tcPr anchor="b"/>
                </a:tc>
                <a:extLst>
                  <a:ext uri="{0D108BD9-81ED-4DB2-BD59-A6C34878D82A}">
                    <a16:rowId xmlns:a16="http://schemas.microsoft.com/office/drawing/2014/main" val="4142458497"/>
                  </a:ext>
                </a:extLst>
              </a:tr>
              <a:tr h="262978">
                <a:tc>
                  <a:txBody>
                    <a:bodyPr/>
                    <a:lstStyle/>
                    <a:p>
                      <a:pPr algn="l" fontAlgn="b"/>
                      <a:r>
                        <a:rPr lang="en-US" sz="1800" b="0" u="none" strike="noStrike" kern="1200">
                          <a:solidFill>
                            <a:schemeClr val="tx1"/>
                          </a:solidFill>
                          <a:effectLst/>
                          <a:latin typeface="+mn-lt"/>
                          <a:ea typeface="+mn-ea"/>
                          <a:cs typeface="+mn-cs"/>
                        </a:rPr>
                        <a:t>Fallon 365 Care</a:t>
                      </a:r>
                    </a:p>
                  </a:txBody>
                  <a:tcPr anchor="b"/>
                </a:tc>
                <a:extLst>
                  <a:ext uri="{0D108BD9-81ED-4DB2-BD59-A6C34878D82A}">
                    <a16:rowId xmlns:a16="http://schemas.microsoft.com/office/drawing/2014/main" val="1243629400"/>
                  </a:ext>
                </a:extLst>
              </a:tr>
              <a:tr h="262978">
                <a:tc>
                  <a:txBody>
                    <a:bodyPr/>
                    <a:lstStyle/>
                    <a:p>
                      <a:pPr algn="l" fontAlgn="b"/>
                      <a:r>
                        <a:rPr lang="en-US" sz="1800" b="0" u="none" strike="noStrike" kern="1200" err="1">
                          <a:solidFill>
                            <a:schemeClr val="tx1"/>
                          </a:solidFill>
                          <a:effectLst/>
                          <a:latin typeface="+mn-lt"/>
                          <a:ea typeface="+mn-ea"/>
                          <a:cs typeface="+mn-cs"/>
                        </a:rPr>
                        <a:t>BeHealthy</a:t>
                      </a:r>
                      <a:r>
                        <a:rPr lang="en-US" sz="1800" b="0" u="none" strike="noStrike" kern="1200">
                          <a:solidFill>
                            <a:schemeClr val="tx1"/>
                          </a:solidFill>
                          <a:effectLst/>
                          <a:latin typeface="+mn-lt"/>
                          <a:ea typeface="+mn-ea"/>
                          <a:cs typeface="+mn-cs"/>
                        </a:rPr>
                        <a:t> Partnership Plan</a:t>
                      </a:r>
                    </a:p>
                  </a:txBody>
                  <a:tcPr anchor="b"/>
                </a:tc>
                <a:extLst>
                  <a:ext uri="{0D108BD9-81ED-4DB2-BD59-A6C34878D82A}">
                    <a16:rowId xmlns:a16="http://schemas.microsoft.com/office/drawing/2014/main" val="2019906078"/>
                  </a:ext>
                </a:extLst>
              </a:tr>
              <a:tr h="345697">
                <a:tc>
                  <a:txBody>
                    <a:bodyPr/>
                    <a:lstStyle/>
                    <a:p>
                      <a:pPr algn="l" fontAlgn="b"/>
                      <a:r>
                        <a:rPr lang="en-US" sz="1800" b="0" u="none" strike="noStrike" kern="1200" dirty="0" err="1">
                          <a:solidFill>
                            <a:schemeClr val="tx1"/>
                          </a:solidFill>
                          <a:effectLst/>
                          <a:latin typeface="+mn-lt"/>
                          <a:ea typeface="+mn-ea"/>
                          <a:cs typeface="+mn-cs"/>
                        </a:rPr>
                        <a:t>Wellsense</a:t>
                      </a:r>
                      <a:r>
                        <a:rPr lang="en-US" sz="1800" b="0" u="none" strike="noStrike" kern="1200" dirty="0">
                          <a:solidFill>
                            <a:schemeClr val="tx1"/>
                          </a:solidFill>
                          <a:effectLst/>
                          <a:latin typeface="+mn-lt"/>
                          <a:ea typeface="+mn-ea"/>
                          <a:cs typeface="+mn-cs"/>
                        </a:rPr>
                        <a:t> Beth </a:t>
                      </a:r>
                      <a:r>
                        <a:rPr lang="en-US" sz="1800" b="0" u="none" strike="noStrike" kern="1200" dirty="0" err="1">
                          <a:solidFill>
                            <a:schemeClr val="tx1"/>
                          </a:solidFill>
                          <a:effectLst/>
                          <a:latin typeface="+mn-lt"/>
                          <a:ea typeface="+mn-ea"/>
                          <a:cs typeface="+mn-cs"/>
                        </a:rPr>
                        <a:t>Isreal</a:t>
                      </a:r>
                      <a:r>
                        <a:rPr lang="en-US" sz="1800" b="0" u="none" strike="noStrike" kern="1200" dirty="0">
                          <a:solidFill>
                            <a:schemeClr val="tx1"/>
                          </a:solidFill>
                          <a:effectLst/>
                          <a:latin typeface="+mn-lt"/>
                          <a:ea typeface="+mn-ea"/>
                          <a:cs typeface="+mn-cs"/>
                        </a:rPr>
                        <a:t> Lahey Health (BILH) Performance Network ACO </a:t>
                      </a:r>
                    </a:p>
                  </a:txBody>
                  <a:tcPr anchor="b"/>
                </a:tc>
                <a:extLst>
                  <a:ext uri="{0D108BD9-81ED-4DB2-BD59-A6C34878D82A}">
                    <a16:rowId xmlns:a16="http://schemas.microsoft.com/office/drawing/2014/main" val="1782940833"/>
                  </a:ext>
                </a:extLst>
              </a:tr>
              <a:tr h="262978">
                <a:tc>
                  <a:txBody>
                    <a:bodyPr/>
                    <a:lstStyle/>
                    <a:p>
                      <a:pPr algn="l" fontAlgn="b"/>
                      <a:r>
                        <a:rPr lang="en-US" sz="1800" b="0" u="none" strike="noStrike" kern="1200" err="1">
                          <a:solidFill>
                            <a:schemeClr val="tx1"/>
                          </a:solidFill>
                          <a:effectLst/>
                          <a:latin typeface="+mn-lt"/>
                          <a:ea typeface="+mn-ea"/>
                          <a:cs typeface="+mn-cs"/>
                        </a:rPr>
                        <a:t>Wellsense</a:t>
                      </a:r>
                      <a:r>
                        <a:rPr lang="en-US" sz="1800" b="0" u="none" strike="noStrike" kern="1200">
                          <a:solidFill>
                            <a:schemeClr val="tx1"/>
                          </a:solidFill>
                          <a:effectLst/>
                          <a:latin typeface="+mn-lt"/>
                          <a:ea typeface="+mn-ea"/>
                          <a:cs typeface="+mn-cs"/>
                        </a:rPr>
                        <a:t> Community Alliance</a:t>
                      </a:r>
                    </a:p>
                  </a:txBody>
                  <a:tcPr anchor="b"/>
                </a:tc>
                <a:extLst>
                  <a:ext uri="{0D108BD9-81ED-4DB2-BD59-A6C34878D82A}">
                    <a16:rowId xmlns:a16="http://schemas.microsoft.com/office/drawing/2014/main" val="958692509"/>
                  </a:ext>
                </a:extLst>
              </a:tr>
              <a:tr h="345697">
                <a:tc>
                  <a:txBody>
                    <a:bodyPr/>
                    <a:lstStyle/>
                    <a:p>
                      <a:pPr algn="l" fontAlgn="b"/>
                      <a:r>
                        <a:rPr lang="en-US" sz="1800" b="0" u="none" strike="noStrike" kern="1200" dirty="0" err="1">
                          <a:solidFill>
                            <a:schemeClr val="tx1"/>
                          </a:solidFill>
                          <a:effectLst/>
                          <a:latin typeface="+mn-lt"/>
                          <a:ea typeface="+mn-ea"/>
                          <a:cs typeface="+mn-cs"/>
                        </a:rPr>
                        <a:t>Wellsense</a:t>
                      </a:r>
                      <a:r>
                        <a:rPr lang="en-US" sz="1800" b="0" u="none" strike="noStrike" kern="1200" dirty="0">
                          <a:solidFill>
                            <a:schemeClr val="tx1"/>
                          </a:solidFill>
                          <a:effectLst/>
                          <a:latin typeface="+mn-lt"/>
                          <a:ea typeface="+mn-ea"/>
                          <a:cs typeface="+mn-cs"/>
                        </a:rPr>
                        <a:t> Boston Children's ACO</a:t>
                      </a:r>
                    </a:p>
                  </a:txBody>
                  <a:tcPr anchor="b"/>
                </a:tc>
                <a:extLst>
                  <a:ext uri="{0D108BD9-81ED-4DB2-BD59-A6C34878D82A}">
                    <a16:rowId xmlns:a16="http://schemas.microsoft.com/office/drawing/2014/main" val="452144852"/>
                  </a:ext>
                </a:extLst>
              </a:tr>
              <a:tr h="262978">
                <a:tc>
                  <a:txBody>
                    <a:bodyPr/>
                    <a:lstStyle/>
                    <a:p>
                      <a:pPr lvl="0" algn="l">
                        <a:buNone/>
                      </a:pPr>
                      <a:r>
                        <a:rPr lang="en-US" sz="1800" b="0" u="none" strike="noStrike" kern="1200" dirty="0">
                          <a:solidFill>
                            <a:schemeClr val="tx1"/>
                          </a:solidFill>
                          <a:effectLst/>
                          <a:latin typeface="+mn-lt"/>
                          <a:ea typeface="+mn-ea"/>
                          <a:cs typeface="+mn-cs"/>
                        </a:rPr>
                        <a:t>East Boston Neighborhood Health </a:t>
                      </a:r>
                      <a:r>
                        <a:rPr lang="en-US" sz="1800" b="0" u="none" strike="noStrike" kern="1200" dirty="0" err="1">
                          <a:solidFill>
                            <a:schemeClr val="tx1"/>
                          </a:solidFill>
                          <a:effectLst/>
                          <a:latin typeface="+mn-lt"/>
                          <a:ea typeface="+mn-ea"/>
                          <a:cs typeface="+mn-cs"/>
                        </a:rPr>
                        <a:t>Wellsense</a:t>
                      </a:r>
                      <a:r>
                        <a:rPr lang="en-US" sz="1800" b="0" u="none" strike="noStrike" kern="1200" dirty="0">
                          <a:solidFill>
                            <a:schemeClr val="tx1"/>
                          </a:solidFill>
                          <a:effectLst/>
                          <a:latin typeface="+mn-lt"/>
                          <a:ea typeface="+mn-ea"/>
                          <a:cs typeface="+mn-cs"/>
                        </a:rPr>
                        <a:t> Alliance</a:t>
                      </a:r>
                    </a:p>
                  </a:txBody>
                  <a:tcPr anchor="b"/>
                </a:tc>
                <a:extLst>
                  <a:ext uri="{0D108BD9-81ED-4DB2-BD59-A6C34878D82A}">
                    <a16:rowId xmlns:a16="http://schemas.microsoft.com/office/drawing/2014/main" val="1693124783"/>
                  </a:ext>
                </a:extLst>
              </a:tr>
              <a:tr h="262978">
                <a:tc>
                  <a:txBody>
                    <a:bodyPr/>
                    <a:lstStyle/>
                    <a:p>
                      <a:pPr algn="l" fontAlgn="b"/>
                      <a:r>
                        <a:rPr lang="en-US" sz="1800" b="0" u="none" strike="noStrike" kern="1200" dirty="0" err="1">
                          <a:solidFill>
                            <a:schemeClr val="tx1"/>
                          </a:solidFill>
                          <a:effectLst/>
                          <a:latin typeface="+mn-lt"/>
                          <a:ea typeface="+mn-ea"/>
                          <a:cs typeface="+mn-cs"/>
                        </a:rPr>
                        <a:t>Wellsense</a:t>
                      </a:r>
                      <a:r>
                        <a:rPr lang="en-US" sz="1800" b="0" u="none" strike="noStrike" kern="1200" dirty="0">
                          <a:solidFill>
                            <a:schemeClr val="tx1"/>
                          </a:solidFill>
                          <a:effectLst/>
                          <a:latin typeface="+mn-lt"/>
                          <a:ea typeface="+mn-ea"/>
                          <a:cs typeface="+mn-cs"/>
                        </a:rPr>
                        <a:t> Mercy Alliance</a:t>
                      </a:r>
                    </a:p>
                  </a:txBody>
                  <a:tcPr anchor="b"/>
                </a:tc>
                <a:extLst>
                  <a:ext uri="{0D108BD9-81ED-4DB2-BD59-A6C34878D82A}">
                    <a16:rowId xmlns:a16="http://schemas.microsoft.com/office/drawing/2014/main" val="2377295433"/>
                  </a:ext>
                </a:extLst>
              </a:tr>
              <a:tr h="262978">
                <a:tc>
                  <a:txBody>
                    <a:bodyPr/>
                    <a:lstStyle/>
                    <a:p>
                      <a:pPr algn="l" fontAlgn="b"/>
                      <a:r>
                        <a:rPr lang="en-US" sz="1800" b="0" u="none" strike="noStrike" kern="1200" dirty="0" err="1">
                          <a:solidFill>
                            <a:schemeClr val="tx1"/>
                          </a:solidFill>
                          <a:effectLst/>
                          <a:latin typeface="+mn-lt"/>
                          <a:ea typeface="+mn-ea"/>
                          <a:cs typeface="+mn-cs"/>
                        </a:rPr>
                        <a:t>Wellsense</a:t>
                      </a:r>
                      <a:r>
                        <a:rPr lang="en-US" sz="1800" b="0" u="none" strike="noStrike" kern="1200" dirty="0">
                          <a:solidFill>
                            <a:schemeClr val="tx1"/>
                          </a:solidFill>
                          <a:effectLst/>
                          <a:latin typeface="+mn-lt"/>
                          <a:ea typeface="+mn-ea"/>
                          <a:cs typeface="+mn-cs"/>
                        </a:rPr>
                        <a:t> Signature Alliance</a:t>
                      </a:r>
                    </a:p>
                  </a:txBody>
                  <a:tcPr anchor="b"/>
                </a:tc>
                <a:extLst>
                  <a:ext uri="{0D108BD9-81ED-4DB2-BD59-A6C34878D82A}">
                    <a16:rowId xmlns:a16="http://schemas.microsoft.com/office/drawing/2014/main" val="1139345609"/>
                  </a:ext>
                </a:extLst>
              </a:tr>
            </a:tbl>
          </a:graphicData>
        </a:graphic>
      </p:graphicFrame>
      <p:graphicFrame>
        <p:nvGraphicFramePr>
          <p:cNvPr id="13" name="Table 5">
            <a:extLst>
              <a:ext uri="{FF2B5EF4-FFF2-40B4-BE49-F238E27FC236}">
                <a16:creationId xmlns:a16="http://schemas.microsoft.com/office/drawing/2014/main" id="{4DC37694-1CCE-4B35-925E-684505A1F2E9}"/>
              </a:ext>
            </a:extLst>
          </p:cNvPr>
          <p:cNvGraphicFramePr>
            <a:graphicFrameLocks noGrp="1"/>
          </p:cNvGraphicFramePr>
          <p:nvPr>
            <p:extLst>
              <p:ext uri="{D42A27DB-BD31-4B8C-83A1-F6EECF244321}">
                <p14:modId xmlns:p14="http://schemas.microsoft.com/office/powerpoint/2010/main" val="785678200"/>
              </p:ext>
            </p:extLst>
          </p:nvPr>
        </p:nvGraphicFramePr>
        <p:xfrm>
          <a:off x="5715540" y="1474940"/>
          <a:ext cx="3299251" cy="1082280"/>
        </p:xfrm>
        <a:graphic>
          <a:graphicData uri="http://schemas.openxmlformats.org/drawingml/2006/table">
            <a:tbl>
              <a:tblPr firstRow="1" bandRow="1">
                <a:tableStyleId>{35758FB7-9AC5-4552-8A53-C91805E547FA}</a:tableStyleId>
              </a:tblPr>
              <a:tblGrid>
                <a:gridCol w="3299251">
                  <a:extLst>
                    <a:ext uri="{9D8B030D-6E8A-4147-A177-3AD203B41FA5}">
                      <a16:colId xmlns:a16="http://schemas.microsoft.com/office/drawing/2014/main" val="316644154"/>
                    </a:ext>
                  </a:extLst>
                </a:gridCol>
              </a:tblGrid>
              <a:tr h="709080">
                <a:tc>
                  <a:txBody>
                    <a:bodyPr/>
                    <a:lstStyle/>
                    <a:p>
                      <a:r>
                        <a:rPr lang="en-US" sz="1800" dirty="0">
                          <a:solidFill>
                            <a:schemeClr val="bg1"/>
                          </a:solidFill>
                        </a:rPr>
                        <a:t>Managed Care Organizations (MCO) Plan</a:t>
                      </a:r>
                    </a:p>
                  </a:txBody>
                  <a:tcPr/>
                </a:tc>
                <a:extLst>
                  <a:ext uri="{0D108BD9-81ED-4DB2-BD59-A6C34878D82A}">
                    <a16:rowId xmlns:a16="http://schemas.microsoft.com/office/drawing/2014/main" val="2484418917"/>
                  </a:ext>
                </a:extLst>
              </a:tr>
              <a:tr h="373200">
                <a:tc>
                  <a:txBody>
                    <a:bodyPr/>
                    <a:lstStyle/>
                    <a:p>
                      <a:pPr lvl="0">
                        <a:buNone/>
                      </a:pPr>
                      <a:r>
                        <a:rPr lang="en-US" sz="1800" dirty="0" err="1">
                          <a:solidFill>
                            <a:schemeClr val="tx1"/>
                          </a:solidFill>
                        </a:rPr>
                        <a:t>WellSense</a:t>
                      </a:r>
                      <a:r>
                        <a:rPr lang="en-US" sz="1800" dirty="0">
                          <a:solidFill>
                            <a:schemeClr val="tx1"/>
                          </a:solidFill>
                        </a:rPr>
                        <a:t> Essential MCO</a:t>
                      </a:r>
                    </a:p>
                  </a:txBody>
                  <a:tcPr/>
                </a:tc>
                <a:extLst>
                  <a:ext uri="{0D108BD9-81ED-4DB2-BD59-A6C34878D82A}">
                    <a16:rowId xmlns:a16="http://schemas.microsoft.com/office/drawing/2014/main" val="2225088985"/>
                  </a:ext>
                </a:extLst>
              </a:tr>
            </a:tbl>
          </a:graphicData>
        </a:graphic>
      </p:graphicFrame>
      <p:graphicFrame>
        <p:nvGraphicFramePr>
          <p:cNvPr id="8" name="Object 7">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name="think-cell Slide" r:id="rId5" imgW="270" imgH="270" progId="">
                  <p:embed/>
                </p:oleObj>
              </mc:Choice>
              <mc:Fallback>
                <p:oleObj name="think-cell Slide" r:id="rId5" imgW="270" imgH="270" progId="">
                  <p:embed/>
                  <p:pic>
                    <p:nvPicPr>
                      <p:cNvPr id="8" name="Object 7">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 y="1622"/>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Table 8">
            <a:extLst>
              <a:ext uri="{FF2B5EF4-FFF2-40B4-BE49-F238E27FC236}">
                <a16:creationId xmlns:a16="http://schemas.microsoft.com/office/drawing/2014/main" id="{90A563C4-4229-4B76-829F-7C70AC932B17}"/>
              </a:ext>
            </a:extLst>
          </p:cNvPr>
          <p:cNvGraphicFramePr>
            <a:graphicFrameLocks noGrp="1"/>
          </p:cNvGraphicFramePr>
          <p:nvPr>
            <p:extLst>
              <p:ext uri="{D42A27DB-BD31-4B8C-83A1-F6EECF244321}">
                <p14:modId xmlns:p14="http://schemas.microsoft.com/office/powerpoint/2010/main" val="15987660"/>
              </p:ext>
            </p:extLst>
          </p:nvPr>
        </p:nvGraphicFramePr>
        <p:xfrm>
          <a:off x="5715539" y="3334169"/>
          <a:ext cx="3299251" cy="640080"/>
        </p:xfrm>
        <a:graphic>
          <a:graphicData uri="http://schemas.openxmlformats.org/drawingml/2006/table">
            <a:tbl>
              <a:tblPr firstRow="1" bandRow="1">
                <a:tableStyleId>{21E4AEA4-8DFA-4A89-87EB-49C32662AFE0}</a:tableStyleId>
              </a:tblPr>
              <a:tblGrid>
                <a:gridCol w="3299251">
                  <a:extLst>
                    <a:ext uri="{9D8B030D-6E8A-4147-A177-3AD203B41FA5}">
                      <a16:colId xmlns:a16="http://schemas.microsoft.com/office/drawing/2014/main" val="2681577358"/>
                    </a:ext>
                  </a:extLst>
                </a:gridCol>
              </a:tblGrid>
              <a:tr h="438589">
                <a:tc>
                  <a:txBody>
                    <a:bodyPr/>
                    <a:lstStyle/>
                    <a:p>
                      <a:r>
                        <a:rPr lang="en-US" sz="1800" dirty="0"/>
                        <a:t>Primary Care Clinician (PCC) Plan</a:t>
                      </a:r>
                    </a:p>
                  </a:txBody>
                  <a:tcPr anchor="ctr"/>
                </a:tc>
                <a:extLst>
                  <a:ext uri="{0D108BD9-81ED-4DB2-BD59-A6C34878D82A}">
                    <a16:rowId xmlns:a16="http://schemas.microsoft.com/office/drawing/2014/main" val="2138242492"/>
                  </a:ext>
                </a:extLst>
              </a:tr>
            </a:tbl>
          </a:graphicData>
        </a:graphic>
      </p:graphicFrame>
      <p:graphicFrame>
        <p:nvGraphicFramePr>
          <p:cNvPr id="12" name="Table 5">
            <a:extLst>
              <a:ext uri="{FF2B5EF4-FFF2-40B4-BE49-F238E27FC236}">
                <a16:creationId xmlns:a16="http://schemas.microsoft.com/office/drawing/2014/main" id="{CFE830A2-1F05-4274-A642-7A720889E65A}"/>
              </a:ext>
            </a:extLst>
          </p:cNvPr>
          <p:cNvGraphicFramePr>
            <a:graphicFrameLocks noGrp="1"/>
          </p:cNvGraphicFramePr>
          <p:nvPr>
            <p:extLst>
              <p:ext uri="{D42A27DB-BD31-4B8C-83A1-F6EECF244321}">
                <p14:modId xmlns:p14="http://schemas.microsoft.com/office/powerpoint/2010/main" val="1527859613"/>
              </p:ext>
            </p:extLst>
          </p:nvPr>
        </p:nvGraphicFramePr>
        <p:xfrm>
          <a:off x="5715538" y="4497719"/>
          <a:ext cx="3299251" cy="1645920"/>
        </p:xfrm>
        <a:graphic>
          <a:graphicData uri="http://schemas.openxmlformats.org/drawingml/2006/table">
            <a:tbl>
              <a:tblPr firstRow="1" bandRow="1">
                <a:tableStyleId>{D113A9D2-9D6B-4929-AA2D-F23B5EE8CBE7}</a:tableStyleId>
              </a:tblPr>
              <a:tblGrid>
                <a:gridCol w="3299251">
                  <a:extLst>
                    <a:ext uri="{9D8B030D-6E8A-4147-A177-3AD203B41FA5}">
                      <a16:colId xmlns:a16="http://schemas.microsoft.com/office/drawing/2014/main" val="316644154"/>
                    </a:ext>
                  </a:extLst>
                </a:gridCol>
              </a:tblGrid>
              <a:tr h="616344">
                <a:tc>
                  <a:txBody>
                    <a:bodyPr/>
                    <a:lstStyle/>
                    <a:p>
                      <a:r>
                        <a:rPr lang="en-US" sz="1800" dirty="0"/>
                        <a:t>Primary Care ACO Plans (PCACO)</a:t>
                      </a:r>
                    </a:p>
                  </a:txBody>
                  <a:tcPr/>
                </a:tc>
                <a:extLst>
                  <a:ext uri="{0D108BD9-81ED-4DB2-BD59-A6C34878D82A}">
                    <a16:rowId xmlns:a16="http://schemas.microsoft.com/office/drawing/2014/main" val="2484418917"/>
                  </a:ext>
                </a:extLst>
              </a:tr>
              <a:tr h="324392">
                <a:tc>
                  <a:txBody>
                    <a:bodyPr/>
                    <a:lstStyle/>
                    <a:p>
                      <a:r>
                        <a:rPr lang="en-US" sz="1800" dirty="0">
                          <a:solidFill>
                            <a:schemeClr val="bg1"/>
                          </a:solidFill>
                        </a:rPr>
                        <a:t>Community Care Cooperative (C3)</a:t>
                      </a:r>
                    </a:p>
                  </a:txBody>
                  <a:tcPr/>
                </a:tc>
                <a:extLst>
                  <a:ext uri="{0D108BD9-81ED-4DB2-BD59-A6C34878D82A}">
                    <a16:rowId xmlns:a16="http://schemas.microsoft.com/office/drawing/2014/main" val="2225088985"/>
                  </a:ext>
                </a:extLst>
              </a:tr>
              <a:tr h="324392">
                <a:tc>
                  <a:txBody>
                    <a:bodyPr/>
                    <a:lstStyle/>
                    <a:p>
                      <a:r>
                        <a:rPr lang="en-US" sz="1800" dirty="0">
                          <a:solidFill>
                            <a:schemeClr val="bg1"/>
                          </a:solidFill>
                        </a:rPr>
                        <a:t>Revere Health Choice</a:t>
                      </a:r>
                    </a:p>
                  </a:txBody>
                  <a:tcPr/>
                </a:tc>
                <a:extLst>
                  <a:ext uri="{0D108BD9-81ED-4DB2-BD59-A6C34878D82A}">
                    <a16:rowId xmlns:a16="http://schemas.microsoft.com/office/drawing/2014/main" val="1560087048"/>
                  </a:ext>
                </a:extLst>
              </a:tr>
            </a:tbl>
          </a:graphicData>
        </a:graphic>
      </p:graphicFrame>
      <p:sp>
        <p:nvSpPr>
          <p:cNvPr id="2" name="Slide Number Placeholder 1">
            <a:extLst>
              <a:ext uri="{FF2B5EF4-FFF2-40B4-BE49-F238E27FC236}">
                <a16:creationId xmlns:a16="http://schemas.microsoft.com/office/drawing/2014/main" id="{6184FD6C-D6C5-ED1F-D7F6-10825F0F050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37</a:t>
            </a:fld>
            <a:endParaRPr lang="en-US" altLang="en-US" dirty="0"/>
          </a:p>
        </p:txBody>
      </p:sp>
    </p:spTree>
    <p:custDataLst>
      <p:tags r:id="rId1"/>
    </p:custDataLst>
    <p:extLst>
      <p:ext uri="{BB962C8B-B14F-4D97-AF65-F5344CB8AC3E}">
        <p14:creationId xmlns:p14="http://schemas.microsoft.com/office/powerpoint/2010/main" val="664231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7F054-43B9-97C8-D0FA-A34C8B9D04B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C6C6C8A-5357-DDB2-E82E-7D5433C81774}"/>
              </a:ext>
            </a:extLst>
          </p:cNvPr>
          <p:cNvSpPr txBox="1">
            <a:spLocks noGrp="1"/>
          </p:cNvSpPr>
          <p:nvPr>
            <p:ph type="title"/>
          </p:nvPr>
        </p:nvSpPr>
        <p:spPr bwMode="auto">
          <a:xfrm>
            <a:off x="457199" y="219670"/>
            <a:ext cx="7962524" cy="9233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913406" rtl="0" eaLnBrk="1" fontAlgn="base" hangingPunct="1">
              <a:spcBef>
                <a:spcPct val="0"/>
              </a:spcBef>
              <a:spcAft>
                <a:spcPct val="0"/>
              </a:spcAft>
              <a:tabLst>
                <a:tab pos="275317" algn="l"/>
              </a:tabLst>
              <a:defRPr sz="1900" b="1" baseline="0">
                <a:solidFill>
                  <a:schemeClr val="tx2"/>
                </a:solidFill>
                <a:latin typeface="+mj-lt"/>
                <a:ea typeface="+mj-ea"/>
                <a:cs typeface="+mj-cs"/>
              </a:defRPr>
            </a:lvl1pPr>
            <a:lvl2pPr algn="l" defTabSz="913406" rtl="0" eaLnBrk="1" fontAlgn="base" hangingPunct="1">
              <a:spcBef>
                <a:spcPct val="0"/>
              </a:spcBef>
              <a:spcAft>
                <a:spcPct val="0"/>
              </a:spcAft>
              <a:defRPr sz="1900" b="1">
                <a:solidFill>
                  <a:schemeClr val="tx2"/>
                </a:solidFill>
                <a:latin typeface="Arial" charset="0"/>
              </a:defRPr>
            </a:lvl2pPr>
            <a:lvl3pPr algn="l" defTabSz="913406" rtl="0" eaLnBrk="1" fontAlgn="base" hangingPunct="1">
              <a:spcBef>
                <a:spcPct val="0"/>
              </a:spcBef>
              <a:spcAft>
                <a:spcPct val="0"/>
              </a:spcAft>
              <a:defRPr sz="1900" b="1">
                <a:solidFill>
                  <a:schemeClr val="tx2"/>
                </a:solidFill>
                <a:latin typeface="Arial" charset="0"/>
              </a:defRPr>
            </a:lvl3pPr>
            <a:lvl4pPr algn="l" defTabSz="913406" rtl="0" eaLnBrk="1" fontAlgn="base" hangingPunct="1">
              <a:spcBef>
                <a:spcPct val="0"/>
              </a:spcBef>
              <a:spcAft>
                <a:spcPct val="0"/>
              </a:spcAft>
              <a:defRPr sz="1900" b="1">
                <a:solidFill>
                  <a:schemeClr val="tx2"/>
                </a:solidFill>
                <a:latin typeface="Arial" charset="0"/>
              </a:defRPr>
            </a:lvl4pPr>
            <a:lvl5pPr algn="l" defTabSz="913406" rtl="0" eaLnBrk="1" fontAlgn="base" hangingPunct="1">
              <a:spcBef>
                <a:spcPct val="0"/>
              </a:spcBef>
              <a:spcAft>
                <a:spcPct val="0"/>
              </a:spcAft>
              <a:defRPr sz="1900" b="1">
                <a:solidFill>
                  <a:schemeClr val="tx2"/>
                </a:solidFill>
                <a:latin typeface="Arial" charset="0"/>
              </a:defRPr>
            </a:lvl5pPr>
            <a:lvl6pPr marL="466419" algn="l" defTabSz="913406" rtl="0" eaLnBrk="1" fontAlgn="base" hangingPunct="1">
              <a:spcBef>
                <a:spcPct val="0"/>
              </a:spcBef>
              <a:spcAft>
                <a:spcPct val="0"/>
              </a:spcAft>
              <a:defRPr sz="1900" b="1">
                <a:solidFill>
                  <a:schemeClr val="tx2"/>
                </a:solidFill>
                <a:latin typeface="Arial" charset="0"/>
              </a:defRPr>
            </a:lvl6pPr>
            <a:lvl7pPr marL="932839" algn="l" defTabSz="913406" rtl="0" eaLnBrk="1" fontAlgn="base" hangingPunct="1">
              <a:spcBef>
                <a:spcPct val="0"/>
              </a:spcBef>
              <a:spcAft>
                <a:spcPct val="0"/>
              </a:spcAft>
              <a:defRPr sz="1900" b="1">
                <a:solidFill>
                  <a:schemeClr val="tx2"/>
                </a:solidFill>
                <a:latin typeface="Arial" charset="0"/>
              </a:defRPr>
            </a:lvl7pPr>
            <a:lvl8pPr marL="1399260" algn="l" defTabSz="913406" rtl="0" eaLnBrk="1" fontAlgn="base" hangingPunct="1">
              <a:spcBef>
                <a:spcPct val="0"/>
              </a:spcBef>
              <a:spcAft>
                <a:spcPct val="0"/>
              </a:spcAft>
              <a:defRPr sz="1900" b="1">
                <a:solidFill>
                  <a:schemeClr val="tx2"/>
                </a:solidFill>
                <a:latin typeface="Arial" charset="0"/>
              </a:defRPr>
            </a:lvl8pPr>
            <a:lvl9pPr marL="1865681" algn="l" defTabSz="913406" rtl="0" eaLnBrk="1" fontAlgn="base" hangingPunct="1">
              <a:spcBef>
                <a:spcPct val="0"/>
              </a:spcBef>
              <a:spcAft>
                <a:spcPct val="0"/>
              </a:spcAft>
              <a:defRPr sz="1900" b="1">
                <a:solidFill>
                  <a:schemeClr val="tx2"/>
                </a:solidFill>
                <a:latin typeface="Arial" charset="0"/>
              </a:defRPr>
            </a:lvl9pPr>
          </a:lstStyle>
          <a:p>
            <a:r>
              <a:rPr lang="en-US" sz="3200" dirty="0"/>
              <a:t>2026 Health Plan Options for </a:t>
            </a:r>
            <a:br>
              <a:rPr lang="en-US" sz="3200" dirty="0"/>
            </a:br>
            <a:r>
              <a:rPr lang="en-US" sz="3200" dirty="0"/>
              <a:t>Individuals Younger than 65 (slide 2 of 2)</a:t>
            </a:r>
          </a:p>
        </p:txBody>
      </p:sp>
      <p:graphicFrame>
        <p:nvGraphicFramePr>
          <p:cNvPr id="9" name="Table 3">
            <a:extLst>
              <a:ext uri="{FF2B5EF4-FFF2-40B4-BE49-F238E27FC236}">
                <a16:creationId xmlns:a16="http://schemas.microsoft.com/office/drawing/2014/main" id="{9ECE47A6-1291-BD72-F228-32FAC9C98B19}"/>
              </a:ext>
            </a:extLst>
          </p:cNvPr>
          <p:cNvGraphicFramePr>
            <a:graphicFrameLocks noGrp="1"/>
          </p:cNvGraphicFramePr>
          <p:nvPr>
            <p:extLst>
              <p:ext uri="{D42A27DB-BD31-4B8C-83A1-F6EECF244321}">
                <p14:modId xmlns:p14="http://schemas.microsoft.com/office/powerpoint/2010/main" val="4258088965"/>
              </p:ext>
            </p:extLst>
          </p:nvPr>
        </p:nvGraphicFramePr>
        <p:xfrm>
          <a:off x="129209" y="1480199"/>
          <a:ext cx="5479111" cy="3017520"/>
        </p:xfrm>
        <a:graphic>
          <a:graphicData uri="http://schemas.openxmlformats.org/drawingml/2006/table">
            <a:tbl>
              <a:tblPr firstRow="1" bandRow="1">
                <a:tableStyleId>{69C7853C-536D-4A76-A0AE-DD22124D55A5}</a:tableStyleId>
              </a:tblPr>
              <a:tblGrid>
                <a:gridCol w="5479111">
                  <a:extLst>
                    <a:ext uri="{9D8B030D-6E8A-4147-A177-3AD203B41FA5}">
                      <a16:colId xmlns:a16="http://schemas.microsoft.com/office/drawing/2014/main" val="1315999230"/>
                    </a:ext>
                  </a:extLst>
                </a:gridCol>
              </a:tblGrid>
              <a:tr h="132979">
                <a:tc>
                  <a:txBody>
                    <a:bodyPr/>
                    <a:lstStyle/>
                    <a:p>
                      <a:r>
                        <a:rPr lang="en-US" sz="1800" dirty="0">
                          <a:solidFill>
                            <a:schemeClr val="tx1"/>
                          </a:solidFill>
                        </a:rPr>
                        <a:t>Accountable Care (ACO) Partnership Plans (ACPP)</a:t>
                      </a:r>
                    </a:p>
                  </a:txBody>
                  <a:tcPr/>
                </a:tc>
                <a:extLst>
                  <a:ext uri="{0D108BD9-81ED-4DB2-BD59-A6C34878D82A}">
                    <a16:rowId xmlns:a16="http://schemas.microsoft.com/office/drawing/2014/main" val="4215080751"/>
                  </a:ext>
                </a:extLst>
              </a:tr>
              <a:tr h="262978">
                <a:tc>
                  <a:txBody>
                    <a:bodyPr/>
                    <a:lstStyle/>
                    <a:p>
                      <a:pPr algn="l" fontAlgn="b"/>
                      <a:r>
                        <a:rPr lang="en-US" sz="1800" b="0" u="none" strike="noStrike" kern="1200" dirty="0" err="1">
                          <a:solidFill>
                            <a:schemeClr val="tx1"/>
                          </a:solidFill>
                          <a:effectLst/>
                          <a:latin typeface="+mn-lt"/>
                          <a:ea typeface="+mn-ea"/>
                          <a:cs typeface="+mn-cs"/>
                        </a:rPr>
                        <a:t>Wellsense</a:t>
                      </a:r>
                      <a:r>
                        <a:rPr lang="en-US" sz="1800" b="0" u="none" strike="noStrike" kern="1200" dirty="0">
                          <a:solidFill>
                            <a:schemeClr val="tx1"/>
                          </a:solidFill>
                          <a:effectLst/>
                          <a:latin typeface="+mn-lt"/>
                          <a:ea typeface="+mn-ea"/>
                          <a:cs typeface="+mn-cs"/>
                        </a:rPr>
                        <a:t> Southcoast Alliance</a:t>
                      </a:r>
                    </a:p>
                  </a:txBody>
                  <a:tcPr anchor="b"/>
                </a:tc>
                <a:extLst>
                  <a:ext uri="{0D108BD9-81ED-4DB2-BD59-A6C34878D82A}">
                    <a16:rowId xmlns:a16="http://schemas.microsoft.com/office/drawing/2014/main" val="4054401966"/>
                  </a:ext>
                </a:extLst>
              </a:tr>
              <a:tr h="262978">
                <a:tc>
                  <a:txBody>
                    <a:bodyPr/>
                    <a:lstStyle/>
                    <a:p>
                      <a:pPr algn="l" fontAlgn="b"/>
                      <a:r>
                        <a:rPr lang="en-US" sz="1800" b="0" u="none" strike="noStrike" kern="1200" dirty="0" err="1">
                          <a:solidFill>
                            <a:schemeClr val="tx1"/>
                          </a:solidFill>
                          <a:effectLst/>
                          <a:latin typeface="+mn-lt"/>
                          <a:ea typeface="+mn-ea"/>
                          <a:cs typeface="+mn-cs"/>
                        </a:rPr>
                        <a:t>Wellsense</a:t>
                      </a:r>
                      <a:r>
                        <a:rPr lang="en-US" sz="1800" b="0" u="none" strike="noStrike" kern="1200" dirty="0">
                          <a:solidFill>
                            <a:schemeClr val="tx1"/>
                          </a:solidFill>
                          <a:effectLst/>
                          <a:latin typeface="+mn-lt"/>
                          <a:ea typeface="+mn-ea"/>
                          <a:cs typeface="+mn-cs"/>
                        </a:rPr>
                        <a:t> Care Alliance</a:t>
                      </a:r>
                    </a:p>
                  </a:txBody>
                  <a:tcPr anchor="b"/>
                </a:tc>
                <a:extLst>
                  <a:ext uri="{0D108BD9-81ED-4DB2-BD59-A6C34878D82A}">
                    <a16:rowId xmlns:a16="http://schemas.microsoft.com/office/drawing/2014/main" val="2772980090"/>
                  </a:ext>
                </a:extLst>
              </a:tr>
              <a:tr h="262978">
                <a:tc>
                  <a:txBody>
                    <a:bodyPr/>
                    <a:lstStyle/>
                    <a:p>
                      <a:pPr algn="l" fontAlgn="b"/>
                      <a:r>
                        <a:rPr lang="en-US" sz="1800" b="0" u="none" strike="noStrike" kern="1200">
                          <a:solidFill>
                            <a:schemeClr val="tx1"/>
                          </a:solidFill>
                          <a:effectLst/>
                          <a:latin typeface="+mn-lt"/>
                          <a:ea typeface="+mn-ea"/>
                          <a:cs typeface="+mn-cs"/>
                        </a:rPr>
                        <a:t>Mass General Brigham Health Plan with Mass General Brigham ACO</a:t>
                      </a:r>
                    </a:p>
                  </a:txBody>
                  <a:tcPr anchor="b"/>
                </a:tc>
                <a:extLst>
                  <a:ext uri="{0D108BD9-81ED-4DB2-BD59-A6C34878D82A}">
                    <a16:rowId xmlns:a16="http://schemas.microsoft.com/office/drawing/2014/main" val="1063532673"/>
                  </a:ext>
                </a:extLst>
              </a:tr>
              <a:tr h="262978">
                <a:tc>
                  <a:txBody>
                    <a:bodyPr/>
                    <a:lstStyle/>
                    <a:p>
                      <a:pPr algn="l" fontAlgn="b"/>
                      <a:r>
                        <a:rPr lang="en-US" sz="1800" b="0" u="none" strike="noStrike" kern="1200">
                          <a:solidFill>
                            <a:schemeClr val="tx1"/>
                          </a:solidFill>
                          <a:effectLst/>
                          <a:latin typeface="+mn-lt"/>
                          <a:ea typeface="+mn-ea"/>
                          <a:cs typeface="+mn-cs"/>
                        </a:rPr>
                        <a:t>Tufts Health Together with Cambridge Health Alliance (CHA)</a:t>
                      </a:r>
                    </a:p>
                  </a:txBody>
                  <a:tcPr anchor="b"/>
                </a:tc>
                <a:extLst>
                  <a:ext uri="{0D108BD9-81ED-4DB2-BD59-A6C34878D82A}">
                    <a16:rowId xmlns:a16="http://schemas.microsoft.com/office/drawing/2014/main" val="1968080168"/>
                  </a:ext>
                </a:extLst>
              </a:tr>
              <a:tr h="262978">
                <a:tc>
                  <a:txBody>
                    <a:bodyPr/>
                    <a:lstStyle/>
                    <a:p>
                      <a:pPr algn="l" fontAlgn="b"/>
                      <a:r>
                        <a:rPr lang="en-US" sz="1800" b="0" u="none" strike="noStrike" kern="1200" dirty="0">
                          <a:solidFill>
                            <a:schemeClr val="tx1"/>
                          </a:solidFill>
                          <a:effectLst/>
                          <a:latin typeface="+mn-lt"/>
                          <a:ea typeface="+mn-ea"/>
                          <a:cs typeface="+mn-cs"/>
                        </a:rPr>
                        <a:t>Tufts Health Together with UMass Memorial Health</a:t>
                      </a:r>
                    </a:p>
                  </a:txBody>
                  <a:tcPr anchor="b"/>
                </a:tc>
                <a:extLst>
                  <a:ext uri="{0D108BD9-81ED-4DB2-BD59-A6C34878D82A}">
                    <a16:rowId xmlns:a16="http://schemas.microsoft.com/office/drawing/2014/main" val="1751356887"/>
                  </a:ext>
                </a:extLst>
              </a:tr>
            </a:tbl>
          </a:graphicData>
        </a:graphic>
      </p:graphicFrame>
      <p:graphicFrame>
        <p:nvGraphicFramePr>
          <p:cNvPr id="8" name="Object 7">
            <a:extLst>
              <a:ext uri="{FF2B5EF4-FFF2-40B4-BE49-F238E27FC236}">
                <a16:creationId xmlns:a16="http://schemas.microsoft.com/office/drawing/2014/main" id="{61A1D82A-8A3A-1F18-AC20-EB93E29D1EB5}"/>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name="think-cell Slide" r:id="rId5" imgW="270" imgH="270" progId="">
                  <p:embed/>
                </p:oleObj>
              </mc:Choice>
              <mc:Fallback>
                <p:oleObj name="think-cell Slide" r:id="rId5" imgW="270" imgH="270" progId="">
                  <p:embed/>
                  <p:pic>
                    <p:nvPicPr>
                      <p:cNvPr id="8" name="Object 7">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 y="1622"/>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D5F27E3E-2604-AA9D-C3BA-7F5BF4A6DF3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38</a:t>
            </a:fld>
            <a:endParaRPr lang="en-US" altLang="en-US" dirty="0"/>
          </a:p>
        </p:txBody>
      </p:sp>
    </p:spTree>
    <p:custDataLst>
      <p:tags r:id="rId1"/>
    </p:custDataLst>
    <p:extLst>
      <p:ext uri="{BB962C8B-B14F-4D97-AF65-F5344CB8AC3E}">
        <p14:creationId xmlns:p14="http://schemas.microsoft.com/office/powerpoint/2010/main" val="2365883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C3476-F83D-879B-35FF-7908DBF470D9}"/>
              </a:ext>
            </a:extLst>
          </p:cNvPr>
          <p:cNvSpPr>
            <a:spLocks noGrp="1"/>
          </p:cNvSpPr>
          <p:nvPr>
            <p:ph type="title"/>
          </p:nvPr>
        </p:nvSpPr>
        <p:spPr/>
        <p:txBody>
          <a:bodyPr/>
          <a:lstStyle/>
          <a:p>
            <a:r>
              <a:rPr lang="en-US" sz="3200" dirty="0"/>
              <a:t>Continuity of Care Period</a:t>
            </a:r>
          </a:p>
        </p:txBody>
      </p:sp>
      <p:sp>
        <p:nvSpPr>
          <p:cNvPr id="2" name="Content Placeholder 1">
            <a:extLst>
              <a:ext uri="{FF2B5EF4-FFF2-40B4-BE49-F238E27FC236}">
                <a16:creationId xmlns:a16="http://schemas.microsoft.com/office/drawing/2014/main" id="{85F40B46-2CDC-D007-7EDD-35F787FF2109}"/>
              </a:ext>
            </a:extLst>
          </p:cNvPr>
          <p:cNvSpPr>
            <a:spLocks noGrp="1"/>
          </p:cNvSpPr>
          <p:nvPr>
            <p:ph idx="1"/>
          </p:nvPr>
        </p:nvSpPr>
        <p:spPr>
          <a:xfrm>
            <a:off x="457200" y="1600201"/>
            <a:ext cx="8229600" cy="2453054"/>
          </a:xfrm>
        </p:spPr>
        <p:txBody>
          <a:bodyPr/>
          <a:lstStyle/>
          <a:p>
            <a:r>
              <a:rPr lang="en-US" dirty="0"/>
              <a:t>The Continuity of Care (CoC) period for medical and behavioral health services will be from </a:t>
            </a:r>
            <a:r>
              <a:rPr lang="en-US" b="1" dirty="0"/>
              <a:t>January 1, 2026 to March 31, 2026 (90 days).</a:t>
            </a:r>
            <a:endParaRPr lang="en-US" dirty="0"/>
          </a:p>
          <a:p>
            <a:pPr>
              <a:spcBef>
                <a:spcPts val="1800"/>
              </a:spcBef>
            </a:pPr>
            <a:r>
              <a:rPr lang="en-US" dirty="0"/>
              <a:t>Need help accessing pharmacy or specialty networks?</a:t>
            </a:r>
          </a:p>
          <a:p>
            <a:pPr lvl="1">
              <a:buFont typeface="Courier New" panose="02070309020205020404" pitchFamily="49" charset="0"/>
              <a:buChar char="o"/>
            </a:pPr>
            <a:r>
              <a:rPr lang="en-US" dirty="0"/>
              <a:t>Members can seek assistance from their health plan.  Each plan can help with any access-to-care issues regarding pharmacy and specialty network issues during this period.</a:t>
            </a:r>
          </a:p>
        </p:txBody>
      </p:sp>
      <p:sp>
        <p:nvSpPr>
          <p:cNvPr id="3" name="Slide Number Placeholder 2">
            <a:extLst>
              <a:ext uri="{FF2B5EF4-FFF2-40B4-BE49-F238E27FC236}">
                <a16:creationId xmlns:a16="http://schemas.microsoft.com/office/drawing/2014/main" id="{695BAF9A-3ACE-6B33-6627-D84FAF7192B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39</a:t>
            </a:fld>
            <a:endParaRPr lang="en-US"/>
          </a:p>
        </p:txBody>
      </p:sp>
    </p:spTree>
    <p:custDataLst>
      <p:tags r:id="rId1"/>
    </p:custDataLst>
    <p:extLst>
      <p:ext uri="{BB962C8B-B14F-4D97-AF65-F5344CB8AC3E}">
        <p14:creationId xmlns:p14="http://schemas.microsoft.com/office/powerpoint/2010/main" val="78672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C6297-CC3E-50B8-ED1F-5255C194F302}"/>
              </a:ext>
            </a:extLst>
          </p:cNvPr>
          <p:cNvSpPr>
            <a:spLocks noGrp="1"/>
          </p:cNvSpPr>
          <p:nvPr>
            <p:ph type="title"/>
          </p:nvPr>
        </p:nvSpPr>
        <p:spPr>
          <a:xfrm>
            <a:off x="457200" y="390863"/>
            <a:ext cx="6553200" cy="715963"/>
          </a:xfrm>
        </p:spPr>
        <p:txBody>
          <a:bodyPr/>
          <a:lstStyle/>
          <a:p>
            <a:r>
              <a:rPr lang="en-US" sz="3200" dirty="0"/>
              <a:t>HSN Dental Prior Authorization Waiver</a:t>
            </a:r>
          </a:p>
        </p:txBody>
      </p:sp>
      <p:sp>
        <p:nvSpPr>
          <p:cNvPr id="2" name="Content Placeholder 1">
            <a:extLst>
              <a:ext uri="{FF2B5EF4-FFF2-40B4-BE49-F238E27FC236}">
                <a16:creationId xmlns:a16="http://schemas.microsoft.com/office/drawing/2014/main" id="{D24A1D72-5C96-09AE-740D-C3E21F285FC7}"/>
              </a:ext>
            </a:extLst>
          </p:cNvPr>
          <p:cNvSpPr>
            <a:spLocks noGrp="1"/>
          </p:cNvSpPr>
          <p:nvPr>
            <p:ph idx="1"/>
          </p:nvPr>
        </p:nvSpPr>
        <p:spPr/>
        <p:txBody>
          <a:bodyPr/>
          <a:lstStyle/>
          <a:p>
            <a:r>
              <a:rPr lang="en-US" dirty="0"/>
              <a:t>Please be advised that EOHHS has posted </a:t>
            </a:r>
            <a:r>
              <a:rPr lang="en-US" dirty="0">
                <a:hlinkClick r:id="rId3" tooltip="https://www.mass.gov/doc/administrative-bulletin-25-24-101-cmr-61300-health-safety-net-eligible-services101-cmr-61400-health-safety-net-payments-and-funding-temporary-suspension-of-dental-prior-authorization-requirements-for-health-safety-net-effective-october-17-2025-0/download"/>
              </a:rPr>
              <a:t>Administrative Bulletin 25-24</a:t>
            </a:r>
            <a:r>
              <a:rPr lang="en-US" dirty="0"/>
              <a:t> announcing the temporary suspension of dental prior authorization requirements for Health Safety Net (HSN).</a:t>
            </a:r>
          </a:p>
          <a:p>
            <a:pPr lvl="1">
              <a:buFont typeface="Courier New" panose="02070309020205020404" pitchFamily="49" charset="0"/>
              <a:buChar char="o"/>
            </a:pPr>
            <a:r>
              <a:rPr lang="en-US" b="1" dirty="0"/>
              <a:t>PA requirements for HSN dental services are temporarily suspended effective for dates of service on or after October 1, 2025 until March 1, 2026</a:t>
            </a:r>
            <a:r>
              <a:rPr lang="en-US" dirty="0"/>
              <a:t>, as ongoing systemic and operational limitations are addressed.</a:t>
            </a:r>
          </a:p>
          <a:p>
            <a:pPr lvl="1">
              <a:buFont typeface="Courier New" panose="02070309020205020404" pitchFamily="49" charset="0"/>
              <a:buChar char="o"/>
            </a:pPr>
            <a:r>
              <a:rPr lang="en-US" dirty="0"/>
              <a:t>This temporary suspension of PA requirements </a:t>
            </a:r>
            <a:r>
              <a:rPr lang="en-US" b="1" dirty="0"/>
              <a:t>applies to acute care hospitals and community health centers that are HSN dental service providers.</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39B26241-666F-F1C5-EDD9-5EA7433D387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2232562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E74000-001E-089F-B8CD-0BAF296115DD}"/>
              </a:ext>
            </a:extLst>
          </p:cNvPr>
          <p:cNvSpPr>
            <a:spLocks noGrp="1"/>
          </p:cNvSpPr>
          <p:nvPr>
            <p:ph type="title"/>
          </p:nvPr>
        </p:nvSpPr>
        <p:spPr/>
        <p:txBody>
          <a:bodyPr/>
          <a:lstStyle/>
          <a:p>
            <a:r>
              <a:rPr lang="en-US" sz="3200" dirty="0">
                <a:latin typeface="+mj-lt"/>
              </a:rPr>
              <a:t>Plan Selection and Fixed Enrollment Period</a:t>
            </a:r>
          </a:p>
        </p:txBody>
      </p:sp>
      <p:sp>
        <p:nvSpPr>
          <p:cNvPr id="7" name="Text Placeholder 5">
            <a:extLst>
              <a:ext uri="{FF2B5EF4-FFF2-40B4-BE49-F238E27FC236}">
                <a16:creationId xmlns:a16="http://schemas.microsoft.com/office/drawing/2014/main" id="{3ED14862-A83C-13A0-02BD-F510EF19D4B2}"/>
              </a:ext>
            </a:extLst>
          </p:cNvPr>
          <p:cNvSpPr txBox="1">
            <a:spLocks/>
          </p:cNvSpPr>
          <p:nvPr/>
        </p:nvSpPr>
        <p:spPr bwMode="auto">
          <a:xfrm>
            <a:off x="457200" y="1535113"/>
            <a:ext cx="4040188" cy="639762"/>
          </a:xfrm>
          <a:prstGeom prst="rect">
            <a:avLst/>
          </a:prstGeom>
          <a:solidFill>
            <a:schemeClr val="accent5">
              <a:lumMod val="60000"/>
              <a:lumOff val="40000"/>
            </a:schemeClr>
          </a:solidFill>
          <a:ln w="9525">
            <a:solidFill>
              <a:schemeClr val="accent5">
                <a:lumMod val="60000"/>
                <a:lumOff val="40000"/>
              </a:schemeClr>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400" dirty="0">
                <a:latin typeface="+mj-lt"/>
              </a:rPr>
              <a:t>Plan Selection Period	</a:t>
            </a:r>
          </a:p>
        </p:txBody>
      </p:sp>
      <p:sp>
        <p:nvSpPr>
          <p:cNvPr id="8" name="Content Placeholder 6">
            <a:extLst>
              <a:ext uri="{FF2B5EF4-FFF2-40B4-BE49-F238E27FC236}">
                <a16:creationId xmlns:a16="http://schemas.microsoft.com/office/drawing/2014/main" id="{EE3A2584-8CE1-E53F-0A77-CD22694620D1}"/>
              </a:ext>
            </a:extLst>
          </p:cNvPr>
          <p:cNvSpPr txBox="1">
            <a:spLocks/>
          </p:cNvSpPr>
          <p:nvPr/>
        </p:nvSpPr>
        <p:spPr bwMode="auto">
          <a:xfrm>
            <a:off x="457200" y="2174875"/>
            <a:ext cx="4040188"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600"/>
              </a:spcBef>
              <a:spcAft>
                <a:spcPts val="600"/>
              </a:spcAft>
              <a:buClr>
                <a:srgbClr val="4BACC6">
                  <a:lumMod val="75000"/>
                </a:srgbClr>
              </a:buClr>
              <a:defRPr/>
            </a:pPr>
            <a:r>
              <a:rPr lang="en-US" sz="1800" b="0" dirty="0">
                <a:solidFill>
                  <a:prstClr val="black"/>
                </a:solidFill>
                <a:latin typeface="+mn-lt"/>
              </a:rPr>
              <a:t>Members enrolled in a MassHealth MCO or ACO health plan will have a 90-day Plan Selection Period every year.</a:t>
            </a:r>
          </a:p>
          <a:p>
            <a:pPr>
              <a:spcBef>
                <a:spcPts val="600"/>
              </a:spcBef>
              <a:spcAft>
                <a:spcPts val="600"/>
              </a:spcAft>
              <a:buClr>
                <a:srgbClr val="4BACC6">
                  <a:lumMod val="75000"/>
                </a:srgbClr>
              </a:buClr>
              <a:defRPr/>
            </a:pPr>
            <a:r>
              <a:rPr lang="en-US" sz="1800" b="0" dirty="0">
                <a:solidFill>
                  <a:prstClr val="black"/>
                </a:solidFill>
                <a:latin typeface="+mn-lt"/>
              </a:rPr>
              <a:t>During this time, members can enroll or switch their health plans for any reason.</a:t>
            </a:r>
          </a:p>
          <a:p>
            <a:pPr>
              <a:spcBef>
                <a:spcPts val="600"/>
              </a:spcBef>
              <a:spcAft>
                <a:spcPts val="600"/>
              </a:spcAft>
              <a:buClr>
                <a:srgbClr val="4BACC6">
                  <a:lumMod val="75000"/>
                </a:srgbClr>
              </a:buClr>
              <a:defRPr/>
            </a:pPr>
            <a:r>
              <a:rPr lang="en-US" sz="1800" b="0" dirty="0">
                <a:solidFill>
                  <a:prstClr val="black"/>
                </a:solidFill>
                <a:latin typeface="+mn-lt"/>
              </a:rPr>
              <a:t>If members are happy with their current health plan, they do not need to take action. They will remain in their current plan.</a:t>
            </a:r>
          </a:p>
          <a:p>
            <a:endParaRPr lang="en-US" b="0" dirty="0">
              <a:latin typeface="+mn-lt"/>
            </a:endParaRPr>
          </a:p>
        </p:txBody>
      </p:sp>
      <p:sp>
        <p:nvSpPr>
          <p:cNvPr id="9" name="Text Placeholder 5">
            <a:extLst>
              <a:ext uri="{FF2B5EF4-FFF2-40B4-BE49-F238E27FC236}">
                <a16:creationId xmlns:a16="http://schemas.microsoft.com/office/drawing/2014/main" id="{8475C292-4548-4BBB-2D66-97947115A6C5}"/>
              </a:ext>
            </a:extLst>
          </p:cNvPr>
          <p:cNvSpPr txBox="1">
            <a:spLocks/>
          </p:cNvSpPr>
          <p:nvPr/>
        </p:nvSpPr>
        <p:spPr bwMode="auto">
          <a:xfrm>
            <a:off x="4572000" y="1535113"/>
            <a:ext cx="4040188" cy="639762"/>
          </a:xfrm>
          <a:prstGeom prst="rect">
            <a:avLst/>
          </a:prstGeom>
          <a:solidFill>
            <a:schemeClr val="accent6">
              <a:lumMod val="75000"/>
            </a:schemeClr>
          </a:solidFill>
          <a:ln w="9525">
            <a:solidFill>
              <a:schemeClr val="tx2">
                <a:lumMod val="25000"/>
                <a:lumOff val="75000"/>
              </a:schemeClr>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400" dirty="0">
                <a:latin typeface="+mj-lt"/>
              </a:rPr>
              <a:t>Fixed Enrollment Period	</a:t>
            </a:r>
          </a:p>
        </p:txBody>
      </p:sp>
      <p:sp>
        <p:nvSpPr>
          <p:cNvPr id="10" name="Content Placeholder 6">
            <a:extLst>
              <a:ext uri="{FF2B5EF4-FFF2-40B4-BE49-F238E27FC236}">
                <a16:creationId xmlns:a16="http://schemas.microsoft.com/office/drawing/2014/main" id="{C15F0124-BD08-0976-9547-AAFF0F2C5D41}"/>
              </a:ext>
            </a:extLst>
          </p:cNvPr>
          <p:cNvSpPr txBox="1">
            <a:spLocks/>
          </p:cNvSpPr>
          <p:nvPr/>
        </p:nvSpPr>
        <p:spPr bwMode="auto">
          <a:xfrm>
            <a:off x="4572000" y="2174874"/>
            <a:ext cx="41148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600"/>
              </a:spcBef>
              <a:spcAft>
                <a:spcPts val="60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mn-lt"/>
              </a:rPr>
              <a:t>After the 90-day Plan Selection Period has ended, members will enter a Fixed Enrollment Period.</a:t>
            </a:r>
          </a:p>
          <a:p>
            <a:pPr marL="342900" marR="0" lvl="0" indent="-342900" algn="l" defTabSz="914400" rtl="0" eaLnBrk="1" fontAlgn="base" latinLnBrk="0" hangingPunct="1">
              <a:lnSpc>
                <a:spcPct val="100000"/>
              </a:lnSpc>
              <a:spcBef>
                <a:spcPts val="600"/>
              </a:spcBef>
              <a:spcAft>
                <a:spcPts val="60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mn-lt"/>
              </a:rPr>
              <a:t>Once in their Fixed Enrollment Period, the member cannot move to another health plan until the next Plan Selection Period, unless MassHealth determines that one of the </a:t>
            </a:r>
            <a:r>
              <a:rPr kumimoji="0" lang="en-US" sz="1800" b="0" i="0" u="none" strike="noStrike" kern="1200" cap="none" spc="0" normalizeH="0" baseline="0" noProof="0" dirty="0">
                <a:ln>
                  <a:noFill/>
                </a:ln>
                <a:solidFill>
                  <a:prstClr val="black"/>
                </a:solidFill>
                <a:effectLst/>
                <a:uLnTx/>
                <a:uFillTx/>
                <a:latin typeface="+mn-lt"/>
                <a:hlinkClick r:id="rId3"/>
              </a:rPr>
              <a:t>fixed enrollment </a:t>
            </a:r>
            <a:r>
              <a:rPr lang="en-US" sz="1800" b="0" dirty="0">
                <a:solidFill>
                  <a:prstClr val="black"/>
                </a:solidFill>
                <a:latin typeface="+mn-lt"/>
                <a:hlinkClick r:id="rId3"/>
              </a:rPr>
              <a:t>period </a:t>
            </a:r>
            <a:r>
              <a:rPr kumimoji="0" lang="en-US" sz="1800" b="0" i="0" u="none" strike="noStrike" kern="1200" cap="none" spc="0" normalizeH="0" baseline="0" noProof="0" dirty="0">
                <a:ln>
                  <a:noFill/>
                </a:ln>
                <a:solidFill>
                  <a:prstClr val="black"/>
                </a:solidFill>
                <a:effectLst/>
                <a:uLnTx/>
                <a:uFillTx/>
                <a:latin typeface="+mn-lt"/>
                <a:hlinkClick r:id="rId3"/>
              </a:rPr>
              <a:t>exceptions </a:t>
            </a:r>
            <a:r>
              <a:rPr kumimoji="0" lang="en-US" sz="1800" b="0" i="0" u="none" strike="noStrike" kern="1200" cap="none" spc="0" normalizeH="0" baseline="0" noProof="0" dirty="0">
                <a:ln>
                  <a:noFill/>
                </a:ln>
                <a:solidFill>
                  <a:prstClr val="black"/>
                </a:solidFill>
                <a:effectLst/>
                <a:uLnTx/>
                <a:uFillTx/>
                <a:latin typeface="+mn-lt"/>
              </a:rPr>
              <a:t>applies.</a:t>
            </a:r>
          </a:p>
          <a:p>
            <a:pPr marL="342900" marR="0" lvl="0" indent="-342900" algn="l" defTabSz="914400" rtl="0" eaLnBrk="1" fontAlgn="base" latinLnBrk="0" hangingPunct="1">
              <a:lnSpc>
                <a:spcPct val="100000"/>
              </a:lnSpc>
              <a:spcBef>
                <a:spcPts val="600"/>
              </a:spcBef>
              <a:spcAft>
                <a:spcPts val="60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mn-lt"/>
              </a:rPr>
              <a:t>Members can always call MassHealth for more information about their Plan selection Period and Fixed Enrollment Period.</a:t>
            </a:r>
          </a:p>
          <a:p>
            <a:endParaRPr lang="en-US" b="0" dirty="0">
              <a:latin typeface="+mn-lt"/>
            </a:endParaRPr>
          </a:p>
        </p:txBody>
      </p:sp>
      <p:sp>
        <p:nvSpPr>
          <p:cNvPr id="3" name="Slide Number Placeholder 2">
            <a:extLst>
              <a:ext uri="{FF2B5EF4-FFF2-40B4-BE49-F238E27FC236}">
                <a16:creationId xmlns:a16="http://schemas.microsoft.com/office/drawing/2014/main" id="{C40FBCA5-B0CD-5138-4CDD-81CC00012799}"/>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40</a:t>
            </a:fld>
            <a:endParaRPr lang="en-US"/>
          </a:p>
        </p:txBody>
      </p:sp>
    </p:spTree>
    <p:custDataLst>
      <p:tags r:id="rId1"/>
    </p:custDataLst>
    <p:extLst>
      <p:ext uri="{BB962C8B-B14F-4D97-AF65-F5344CB8AC3E}">
        <p14:creationId xmlns:p14="http://schemas.microsoft.com/office/powerpoint/2010/main" val="2669295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65DB16-A9EC-1C64-20BB-6C46E4C16B90}"/>
              </a:ext>
            </a:extLst>
          </p:cNvPr>
          <p:cNvSpPr>
            <a:spLocks noGrp="1"/>
          </p:cNvSpPr>
          <p:nvPr>
            <p:ph type="title"/>
          </p:nvPr>
        </p:nvSpPr>
        <p:spPr/>
        <p:txBody>
          <a:bodyPr/>
          <a:lstStyle/>
          <a:p>
            <a:r>
              <a:rPr lang="en-US" sz="3200" dirty="0"/>
              <a:t>Resources</a:t>
            </a:r>
          </a:p>
        </p:txBody>
      </p:sp>
      <p:sp>
        <p:nvSpPr>
          <p:cNvPr id="2" name="Content Placeholder 1">
            <a:extLst>
              <a:ext uri="{FF2B5EF4-FFF2-40B4-BE49-F238E27FC236}">
                <a16:creationId xmlns:a16="http://schemas.microsoft.com/office/drawing/2014/main" id="{3A5B70FB-8935-11D9-CFE0-CD37518F4EE9}"/>
              </a:ext>
            </a:extLst>
          </p:cNvPr>
          <p:cNvSpPr>
            <a:spLocks noGrp="1"/>
          </p:cNvSpPr>
          <p:nvPr>
            <p:ph idx="1"/>
          </p:nvPr>
        </p:nvSpPr>
        <p:spPr>
          <a:xfrm>
            <a:off x="457200" y="1600200"/>
            <a:ext cx="8229600" cy="4525963"/>
          </a:xfrm>
        </p:spPr>
        <p:txBody>
          <a:bodyPr/>
          <a:lstStyle/>
          <a:p>
            <a:pPr>
              <a:spcBef>
                <a:spcPts val="600"/>
              </a:spcBef>
              <a:spcAft>
                <a:spcPts val="600"/>
              </a:spcAft>
            </a:pPr>
            <a:r>
              <a:rPr lang="en-US" sz="1800" dirty="0">
                <a:latin typeface="+mn-lt"/>
              </a:rPr>
              <a:t>Learn, Compare, Enroll at </a:t>
            </a:r>
            <a:r>
              <a:rPr lang="en-US" sz="1800" dirty="0">
                <a:latin typeface="+mn-lt"/>
                <a:hlinkClick r:id="rId3"/>
              </a:rPr>
              <a:t>MassHealthChoices.com</a:t>
            </a:r>
            <a:endParaRPr lang="en-US" sz="1800" dirty="0">
              <a:latin typeface="+mn-lt"/>
            </a:endParaRPr>
          </a:p>
          <a:p>
            <a:pPr>
              <a:spcBef>
                <a:spcPts val="600"/>
              </a:spcBef>
              <a:spcAft>
                <a:spcPts val="600"/>
              </a:spcAft>
            </a:pPr>
            <a:r>
              <a:rPr lang="en-US" sz="1800" dirty="0">
                <a:latin typeface="+mn-lt"/>
              </a:rPr>
              <a:t>MassHealth Enrollment Guide 2026</a:t>
            </a:r>
          </a:p>
          <a:p>
            <a:pPr>
              <a:spcBef>
                <a:spcPts val="600"/>
              </a:spcBef>
              <a:spcAft>
                <a:spcPts val="600"/>
              </a:spcAft>
            </a:pPr>
            <a:r>
              <a:rPr lang="en-US" sz="1800" dirty="0">
                <a:latin typeface="+mn-lt"/>
              </a:rPr>
              <a:t>Call MassHealth at (800) 841-2900;  TTY: 711</a:t>
            </a:r>
          </a:p>
        </p:txBody>
      </p:sp>
      <p:pic>
        <p:nvPicPr>
          <p:cNvPr id="6" name="Picture 5" descr="Screenshot of MassHealth Choices webpage.">
            <a:extLst>
              <a:ext uri="{FF2B5EF4-FFF2-40B4-BE49-F238E27FC236}">
                <a16:creationId xmlns:a16="http://schemas.microsoft.com/office/drawing/2014/main" id="{B9FD72C5-4D29-D1B6-4FAB-E3482FB957E6}"/>
              </a:ext>
            </a:extLst>
          </p:cNvPr>
          <p:cNvPicPr>
            <a:picLocks noChangeAspect="1"/>
          </p:cNvPicPr>
          <p:nvPr/>
        </p:nvPicPr>
        <p:blipFill>
          <a:blip r:embed="rId4"/>
          <a:stretch>
            <a:fillRect/>
          </a:stretch>
        </p:blipFill>
        <p:spPr>
          <a:xfrm>
            <a:off x="2399662" y="2957991"/>
            <a:ext cx="5695026" cy="3283266"/>
          </a:xfrm>
          <a:prstGeom prst="rect">
            <a:avLst/>
          </a:prstGeom>
        </p:spPr>
      </p:pic>
      <p:sp>
        <p:nvSpPr>
          <p:cNvPr id="3" name="Slide Number Placeholder 2">
            <a:extLst>
              <a:ext uri="{FF2B5EF4-FFF2-40B4-BE49-F238E27FC236}">
                <a16:creationId xmlns:a16="http://schemas.microsoft.com/office/drawing/2014/main" id="{EAE83318-AC1D-761E-5391-387449539AF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41</a:t>
            </a:fld>
            <a:endParaRPr lang="en-US"/>
          </a:p>
        </p:txBody>
      </p:sp>
    </p:spTree>
    <p:custDataLst>
      <p:tags r:id="rId1"/>
    </p:custDataLst>
    <p:extLst>
      <p:ext uri="{BB962C8B-B14F-4D97-AF65-F5344CB8AC3E}">
        <p14:creationId xmlns:p14="http://schemas.microsoft.com/office/powerpoint/2010/main" val="565510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35880-2881-BC65-75AF-135D0CFACF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BB887E-8F3C-E541-4F5A-AB3A7E9939E5}"/>
              </a:ext>
            </a:extLst>
          </p:cNvPr>
          <p:cNvSpPr>
            <a:spLocks noGrp="1"/>
          </p:cNvSpPr>
          <p:nvPr>
            <p:ph type="title"/>
          </p:nvPr>
        </p:nvSpPr>
        <p:spPr>
          <a:xfrm>
            <a:off x="777265" y="4363657"/>
            <a:ext cx="7772400" cy="2005834"/>
          </a:xfrm>
        </p:spPr>
        <p:txBody>
          <a:bodyPr/>
          <a:lstStyle/>
          <a:p>
            <a:pPr>
              <a:lnSpc>
                <a:spcPct val="100000"/>
              </a:lnSpc>
            </a:pPr>
            <a:r>
              <a:rPr lang="en-US" cap="none" dirty="0">
                <a:latin typeface="+mj-lt"/>
                <a:cs typeface="Arial"/>
              </a:rPr>
              <a:t>2026 One Care Plans</a:t>
            </a:r>
            <a:endParaRPr lang="en-US" b="0" cap="none" dirty="0">
              <a:latin typeface="+mj-lt"/>
              <a:cs typeface="Arial"/>
            </a:endParaRPr>
          </a:p>
          <a:p>
            <a:pPr>
              <a:lnSpc>
                <a:spcPct val="100000"/>
              </a:lnSpc>
            </a:pPr>
            <a:endParaRPr lang="en-US" b="0" cap="none" dirty="0">
              <a:latin typeface="Arial"/>
              <a:cs typeface="Arial"/>
            </a:endParaRPr>
          </a:p>
        </p:txBody>
      </p:sp>
      <p:sp>
        <p:nvSpPr>
          <p:cNvPr id="4" name="Slide Number Placeholder 3">
            <a:extLst>
              <a:ext uri="{FF2B5EF4-FFF2-40B4-BE49-F238E27FC236}">
                <a16:creationId xmlns:a16="http://schemas.microsoft.com/office/drawing/2014/main" id="{5DBDDD60-E64B-2158-6191-A54F7850371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42</a:t>
            </a:fld>
            <a:endParaRPr lang="en-US" altLang="en-US"/>
          </a:p>
        </p:txBody>
      </p:sp>
    </p:spTree>
    <p:custDataLst>
      <p:tags r:id="rId1"/>
    </p:custDataLst>
    <p:extLst>
      <p:ext uri="{BB962C8B-B14F-4D97-AF65-F5344CB8AC3E}">
        <p14:creationId xmlns:p14="http://schemas.microsoft.com/office/powerpoint/2010/main" val="105846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A0A52-9718-2533-B1DB-2F02399E9FEE}"/>
              </a:ext>
            </a:extLst>
          </p:cNvPr>
          <p:cNvSpPr>
            <a:spLocks noGrp="1"/>
          </p:cNvSpPr>
          <p:nvPr>
            <p:ph type="title"/>
          </p:nvPr>
        </p:nvSpPr>
        <p:spPr/>
        <p:txBody>
          <a:bodyPr/>
          <a:lstStyle/>
          <a:p>
            <a:r>
              <a:rPr lang="en-US" sz="3200" dirty="0"/>
              <a:t>One Care Program and Plans</a:t>
            </a:r>
          </a:p>
        </p:txBody>
      </p:sp>
      <p:sp>
        <p:nvSpPr>
          <p:cNvPr id="2" name="Content Placeholder 1">
            <a:extLst>
              <a:ext uri="{FF2B5EF4-FFF2-40B4-BE49-F238E27FC236}">
                <a16:creationId xmlns:a16="http://schemas.microsoft.com/office/drawing/2014/main" id="{C5A327F1-4805-06FF-4C15-AB68DC77A2FC}"/>
              </a:ext>
            </a:extLst>
          </p:cNvPr>
          <p:cNvSpPr>
            <a:spLocks noGrp="1"/>
          </p:cNvSpPr>
          <p:nvPr>
            <p:ph idx="1"/>
          </p:nvPr>
        </p:nvSpPr>
        <p:spPr/>
        <p:txBody>
          <a:bodyPr/>
          <a:lstStyle/>
          <a:p>
            <a:pPr>
              <a:spcBef>
                <a:spcPts val="600"/>
              </a:spcBef>
              <a:spcAft>
                <a:spcPts val="600"/>
              </a:spcAft>
            </a:pPr>
            <a:r>
              <a:rPr lang="en-US" sz="1800" dirty="0">
                <a:latin typeface="+mn-lt"/>
              </a:rPr>
              <a:t>One Care combines MassHealth &amp; Medicare benefits into one plan with one card and one care team. One Care covers medical, mental health, and prescription medications, plus support for daily tasks and independent living.</a:t>
            </a:r>
          </a:p>
          <a:p>
            <a:pPr>
              <a:spcBef>
                <a:spcPts val="600"/>
              </a:spcBef>
              <a:spcAft>
                <a:spcPts val="600"/>
              </a:spcAft>
            </a:pPr>
            <a:r>
              <a:rPr lang="en-US" sz="1800" dirty="0">
                <a:latin typeface="+mn-lt"/>
              </a:rPr>
              <a:t>Care Coordinators help members stay healthy and get the services they need.</a:t>
            </a:r>
          </a:p>
          <a:p>
            <a:pPr>
              <a:spcBef>
                <a:spcPts val="600"/>
              </a:spcBef>
              <a:spcAft>
                <a:spcPts val="600"/>
              </a:spcAft>
            </a:pPr>
            <a:r>
              <a:rPr lang="en-US" sz="1800" dirty="0">
                <a:latin typeface="+mn-lt"/>
              </a:rPr>
              <a:t>Available since 2013.</a:t>
            </a:r>
          </a:p>
          <a:p>
            <a:pPr marL="0" indent="0">
              <a:spcBef>
                <a:spcPts val="600"/>
              </a:spcBef>
              <a:spcAft>
                <a:spcPts val="600"/>
              </a:spcAft>
              <a:buNone/>
            </a:pPr>
            <a:r>
              <a:rPr lang="en-US" sz="1800" b="1" dirty="0">
                <a:latin typeface="+mn-lt"/>
              </a:rPr>
              <a:t>Who’s eligible to enroll in a One Care Plan? </a:t>
            </a:r>
          </a:p>
          <a:p>
            <a:pPr>
              <a:spcBef>
                <a:spcPts val="600"/>
              </a:spcBef>
              <a:spcAft>
                <a:spcPts val="600"/>
              </a:spcAft>
            </a:pPr>
            <a:r>
              <a:rPr lang="en-US" sz="1800" dirty="0">
                <a:latin typeface="+mn-lt"/>
              </a:rPr>
              <a:t>Dual eligible adults with disabilities:  </a:t>
            </a:r>
          </a:p>
          <a:p>
            <a:pPr lvl="1">
              <a:spcBef>
                <a:spcPts val="600"/>
              </a:spcBef>
              <a:spcAft>
                <a:spcPts val="600"/>
              </a:spcAft>
              <a:buFont typeface="Courier New" panose="02070309020205020404" pitchFamily="49" charset="0"/>
              <a:buChar char="o"/>
            </a:pPr>
            <a:r>
              <a:rPr lang="en-US" sz="1800" b="1" dirty="0">
                <a:latin typeface="+mn-lt"/>
              </a:rPr>
              <a:t>Ages 21-64 </a:t>
            </a:r>
            <a:r>
              <a:rPr lang="en-US" sz="1800" dirty="0">
                <a:latin typeface="+mn-lt"/>
              </a:rPr>
              <a:t>at the time of enrollment</a:t>
            </a:r>
          </a:p>
          <a:p>
            <a:pPr lvl="1">
              <a:spcBef>
                <a:spcPts val="600"/>
              </a:spcBef>
              <a:spcAft>
                <a:spcPts val="600"/>
              </a:spcAft>
              <a:buFont typeface="Courier New" panose="02070309020205020404" pitchFamily="49" charset="0"/>
              <a:buChar char="o"/>
            </a:pPr>
            <a:r>
              <a:rPr lang="en-US" sz="1800" dirty="0">
                <a:latin typeface="+mn-lt"/>
              </a:rPr>
              <a:t>Have both </a:t>
            </a:r>
            <a:r>
              <a:rPr lang="en-US" sz="1800" b="1" dirty="0">
                <a:latin typeface="+mn-lt"/>
              </a:rPr>
              <a:t>MassHealth Standard or CommonHealth </a:t>
            </a:r>
            <a:r>
              <a:rPr lang="en-US" sz="1800" dirty="0">
                <a:latin typeface="+mn-lt"/>
              </a:rPr>
              <a:t>and </a:t>
            </a:r>
            <a:r>
              <a:rPr lang="en-US" sz="1800" b="1" dirty="0">
                <a:latin typeface="+mn-lt"/>
              </a:rPr>
              <a:t>Medicare </a:t>
            </a:r>
            <a:r>
              <a:rPr lang="en-US" sz="1800" dirty="0">
                <a:latin typeface="+mn-lt"/>
              </a:rPr>
              <a:t>(Parts A and B and are eligible for Part D)	</a:t>
            </a:r>
          </a:p>
          <a:p>
            <a:pPr>
              <a:spcBef>
                <a:spcPts val="600"/>
              </a:spcBef>
              <a:spcAft>
                <a:spcPts val="600"/>
              </a:spcAft>
            </a:pPr>
            <a:endParaRPr lang="en-US" sz="1800" dirty="0">
              <a:latin typeface="+mn-lt"/>
            </a:endParaRPr>
          </a:p>
        </p:txBody>
      </p:sp>
      <p:sp>
        <p:nvSpPr>
          <p:cNvPr id="3" name="Slide Number Placeholder 2">
            <a:extLst>
              <a:ext uri="{FF2B5EF4-FFF2-40B4-BE49-F238E27FC236}">
                <a16:creationId xmlns:a16="http://schemas.microsoft.com/office/drawing/2014/main" id="{27BB2E68-DF55-3947-3676-B35FEE92B73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43</a:t>
            </a:fld>
            <a:endParaRPr lang="en-US"/>
          </a:p>
        </p:txBody>
      </p:sp>
    </p:spTree>
    <p:custDataLst>
      <p:tags r:id="rId1"/>
    </p:custDataLst>
    <p:extLst>
      <p:ext uri="{BB962C8B-B14F-4D97-AF65-F5344CB8AC3E}">
        <p14:creationId xmlns:p14="http://schemas.microsoft.com/office/powerpoint/2010/main" val="3065354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4DC105-C832-0825-4E12-D1BEDA5B594E}"/>
              </a:ext>
            </a:extLst>
          </p:cNvPr>
          <p:cNvSpPr>
            <a:spLocks noGrp="1"/>
          </p:cNvSpPr>
          <p:nvPr>
            <p:ph type="title"/>
          </p:nvPr>
        </p:nvSpPr>
        <p:spPr>
          <a:xfrm>
            <a:off x="457200" y="304800"/>
            <a:ext cx="7467600" cy="715963"/>
          </a:xfrm>
        </p:spPr>
        <p:txBody>
          <a:bodyPr/>
          <a:lstStyle/>
          <a:p>
            <a:r>
              <a:rPr lang="en-US" sz="3200" dirty="0"/>
              <a:t>One Care Plans Available 1/1/2026</a:t>
            </a:r>
          </a:p>
        </p:txBody>
      </p:sp>
      <p:sp>
        <p:nvSpPr>
          <p:cNvPr id="2" name="Content Placeholder 1">
            <a:extLst>
              <a:ext uri="{FF2B5EF4-FFF2-40B4-BE49-F238E27FC236}">
                <a16:creationId xmlns:a16="http://schemas.microsoft.com/office/drawing/2014/main" id="{EE7199A4-A78F-A20E-48E4-E2140E7F23A0}"/>
              </a:ext>
            </a:extLst>
          </p:cNvPr>
          <p:cNvSpPr>
            <a:spLocks noGrp="1"/>
          </p:cNvSpPr>
          <p:nvPr>
            <p:ph idx="1"/>
          </p:nvPr>
        </p:nvSpPr>
        <p:spPr>
          <a:xfrm>
            <a:off x="457200" y="1600200"/>
            <a:ext cx="8229600" cy="2417885"/>
          </a:xfrm>
        </p:spPr>
        <p:txBody>
          <a:bodyPr/>
          <a:lstStyle/>
          <a:p>
            <a:pPr>
              <a:spcBef>
                <a:spcPts val="600"/>
              </a:spcBef>
              <a:spcAft>
                <a:spcPts val="600"/>
              </a:spcAft>
            </a:pPr>
            <a:r>
              <a:rPr lang="en-US" sz="1800" dirty="0">
                <a:latin typeface="+mn-lt"/>
              </a:rPr>
              <a:t>Commonwealth Care Alliance (CCA)</a:t>
            </a:r>
          </a:p>
          <a:p>
            <a:pPr>
              <a:spcBef>
                <a:spcPts val="600"/>
              </a:spcBef>
              <a:spcAft>
                <a:spcPts val="600"/>
              </a:spcAft>
            </a:pPr>
            <a:r>
              <a:rPr lang="en-US" sz="1800" b="1" dirty="0">
                <a:latin typeface="+mn-lt"/>
              </a:rPr>
              <a:t>Mass General Brigham Health Plan (MGBHP)  </a:t>
            </a:r>
            <a:r>
              <a:rPr lang="en-US" sz="2000" b="1" dirty="0">
                <a:solidFill>
                  <a:srgbClr val="FF0000"/>
                </a:solidFill>
                <a:latin typeface="+mn-lt"/>
              </a:rPr>
              <a:t>NEW FOR 2026</a:t>
            </a:r>
            <a:endParaRPr lang="en-US" sz="1800" b="1" dirty="0">
              <a:solidFill>
                <a:srgbClr val="FF0000"/>
              </a:solidFill>
              <a:latin typeface="+mn-lt"/>
            </a:endParaRPr>
          </a:p>
          <a:p>
            <a:pPr>
              <a:spcBef>
                <a:spcPts val="600"/>
              </a:spcBef>
              <a:spcAft>
                <a:spcPts val="600"/>
              </a:spcAft>
            </a:pPr>
            <a:r>
              <a:rPr lang="en-US" sz="1800" b="1" dirty="0" err="1">
                <a:latin typeface="+mn-lt"/>
              </a:rPr>
              <a:t>MolinaOne</a:t>
            </a:r>
            <a:r>
              <a:rPr lang="en-US" sz="1800" b="1" dirty="0">
                <a:latin typeface="+mn-lt"/>
              </a:rPr>
              <a:t> Care   </a:t>
            </a:r>
            <a:r>
              <a:rPr lang="en-US" sz="2000" b="1" dirty="0">
                <a:solidFill>
                  <a:srgbClr val="FF0000"/>
                </a:solidFill>
                <a:latin typeface="+mn-lt"/>
              </a:rPr>
              <a:t>NEW FOR 2026</a:t>
            </a:r>
            <a:endParaRPr lang="en-US" sz="1800" b="1" dirty="0">
              <a:solidFill>
                <a:srgbClr val="FF0000"/>
              </a:solidFill>
              <a:latin typeface="+mn-lt"/>
            </a:endParaRPr>
          </a:p>
          <a:p>
            <a:pPr>
              <a:spcBef>
                <a:spcPts val="600"/>
              </a:spcBef>
              <a:spcAft>
                <a:spcPts val="600"/>
              </a:spcAft>
            </a:pPr>
            <a:r>
              <a:rPr lang="en-US" sz="1800" dirty="0">
                <a:latin typeface="+mn-lt"/>
              </a:rPr>
              <a:t>Tufts (Point32Health)</a:t>
            </a:r>
          </a:p>
          <a:p>
            <a:pPr>
              <a:spcBef>
                <a:spcPts val="600"/>
              </a:spcBef>
              <a:spcAft>
                <a:spcPts val="600"/>
              </a:spcAft>
            </a:pPr>
            <a:r>
              <a:rPr lang="en-US" sz="1800" dirty="0">
                <a:latin typeface="+mn-lt"/>
              </a:rPr>
              <a:t>UnitedHealthcare (UHC)</a:t>
            </a:r>
          </a:p>
        </p:txBody>
      </p:sp>
      <p:sp>
        <p:nvSpPr>
          <p:cNvPr id="10" name="TextBox 9">
            <a:extLst>
              <a:ext uri="{FF2B5EF4-FFF2-40B4-BE49-F238E27FC236}">
                <a16:creationId xmlns:a16="http://schemas.microsoft.com/office/drawing/2014/main" id="{911BADAA-5A94-EBC1-810B-E52B6EB1C7C8}"/>
              </a:ext>
            </a:extLst>
          </p:cNvPr>
          <p:cNvSpPr txBox="1"/>
          <p:nvPr/>
        </p:nvSpPr>
        <p:spPr>
          <a:xfrm>
            <a:off x="308344" y="5910719"/>
            <a:ext cx="8633637" cy="646331"/>
          </a:xfrm>
          <a:prstGeom prst="rect">
            <a:avLst/>
          </a:prstGeom>
          <a:noFill/>
        </p:spPr>
        <p:txBody>
          <a:bodyPr wrap="square">
            <a:spAutoFit/>
          </a:bodyPr>
          <a:lstStyle/>
          <a:p>
            <a:r>
              <a:rPr lang="en-US" sz="1800" b="0" u="none" strike="noStrike" baseline="0" dirty="0">
                <a:solidFill>
                  <a:srgbClr val="000000"/>
                </a:solidFill>
                <a:latin typeface="+mn-lt"/>
              </a:rPr>
              <a:t>Disclaimer: Enrollment in the plan depends on the plan executing a Medicare Contract in September 2025</a:t>
            </a:r>
            <a:endParaRPr lang="en-US" sz="4000" dirty="0">
              <a:latin typeface="+mn-lt"/>
            </a:endParaRPr>
          </a:p>
        </p:txBody>
      </p:sp>
      <p:sp>
        <p:nvSpPr>
          <p:cNvPr id="3" name="Slide Number Placeholder 2">
            <a:extLst>
              <a:ext uri="{FF2B5EF4-FFF2-40B4-BE49-F238E27FC236}">
                <a16:creationId xmlns:a16="http://schemas.microsoft.com/office/drawing/2014/main" id="{11A31ED5-7BEF-EB75-73D0-B0B4631A9BE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44</a:t>
            </a:fld>
            <a:endParaRPr lang="en-US"/>
          </a:p>
        </p:txBody>
      </p:sp>
    </p:spTree>
    <p:custDataLst>
      <p:tags r:id="rId1"/>
    </p:custDataLst>
    <p:extLst>
      <p:ext uri="{BB962C8B-B14F-4D97-AF65-F5344CB8AC3E}">
        <p14:creationId xmlns:p14="http://schemas.microsoft.com/office/powerpoint/2010/main" val="635001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8F3E0B-4C3B-B4FD-F8A1-C82F74F5CD60}"/>
              </a:ext>
            </a:extLst>
          </p:cNvPr>
          <p:cNvSpPr>
            <a:spLocks noGrp="1"/>
          </p:cNvSpPr>
          <p:nvPr>
            <p:ph type="title"/>
          </p:nvPr>
        </p:nvSpPr>
        <p:spPr/>
        <p:txBody>
          <a:bodyPr/>
          <a:lstStyle/>
          <a:p>
            <a:r>
              <a:rPr lang="en-US" sz="3200" dirty="0"/>
              <a:t>2026 One Care Plans: New Statewide Availability</a:t>
            </a:r>
          </a:p>
        </p:txBody>
      </p:sp>
      <p:graphicFrame>
        <p:nvGraphicFramePr>
          <p:cNvPr id="8" name="Content Placeholder 7">
            <a:extLst>
              <a:ext uri="{FF2B5EF4-FFF2-40B4-BE49-F238E27FC236}">
                <a16:creationId xmlns:a16="http://schemas.microsoft.com/office/drawing/2014/main" id="{AA581511-C24E-8E03-1ED8-F3A06C2FB2FB}"/>
              </a:ext>
            </a:extLst>
          </p:cNvPr>
          <p:cNvGraphicFramePr>
            <a:graphicFrameLocks noGrp="1"/>
          </p:cNvGraphicFramePr>
          <p:nvPr>
            <p:ph idx="1"/>
            <p:extLst>
              <p:ext uri="{D42A27DB-BD31-4B8C-83A1-F6EECF244321}">
                <p14:modId xmlns:p14="http://schemas.microsoft.com/office/powerpoint/2010/main" val="3990468937"/>
              </p:ext>
            </p:extLst>
          </p:nvPr>
        </p:nvGraphicFramePr>
        <p:xfrm>
          <a:off x="132825" y="1526564"/>
          <a:ext cx="7201949" cy="5026642"/>
        </p:xfrm>
        <a:graphic>
          <a:graphicData uri="http://schemas.openxmlformats.org/drawingml/2006/table">
            <a:tbl>
              <a:tblPr firstRow="1"/>
              <a:tblGrid>
                <a:gridCol w="1531840">
                  <a:extLst>
                    <a:ext uri="{9D8B030D-6E8A-4147-A177-3AD203B41FA5}">
                      <a16:colId xmlns:a16="http://schemas.microsoft.com/office/drawing/2014/main" val="2027349101"/>
                    </a:ext>
                  </a:extLst>
                </a:gridCol>
                <a:gridCol w="600867">
                  <a:extLst>
                    <a:ext uri="{9D8B030D-6E8A-4147-A177-3AD203B41FA5}">
                      <a16:colId xmlns:a16="http://schemas.microsoft.com/office/drawing/2014/main" val="2151194567"/>
                    </a:ext>
                  </a:extLst>
                </a:gridCol>
                <a:gridCol w="955995">
                  <a:extLst>
                    <a:ext uri="{9D8B030D-6E8A-4147-A177-3AD203B41FA5}">
                      <a16:colId xmlns:a16="http://schemas.microsoft.com/office/drawing/2014/main" val="2961212445"/>
                    </a:ext>
                  </a:extLst>
                </a:gridCol>
                <a:gridCol w="841539">
                  <a:extLst>
                    <a:ext uri="{9D8B030D-6E8A-4147-A177-3AD203B41FA5}">
                      <a16:colId xmlns:a16="http://schemas.microsoft.com/office/drawing/2014/main" val="1208090139"/>
                    </a:ext>
                  </a:extLst>
                </a:gridCol>
                <a:gridCol w="578841">
                  <a:extLst>
                    <a:ext uri="{9D8B030D-6E8A-4147-A177-3AD203B41FA5}">
                      <a16:colId xmlns:a16="http://schemas.microsoft.com/office/drawing/2014/main" val="2094362036"/>
                    </a:ext>
                  </a:extLst>
                </a:gridCol>
                <a:gridCol w="746620">
                  <a:extLst>
                    <a:ext uri="{9D8B030D-6E8A-4147-A177-3AD203B41FA5}">
                      <a16:colId xmlns:a16="http://schemas.microsoft.com/office/drawing/2014/main" val="2963060746"/>
                    </a:ext>
                  </a:extLst>
                </a:gridCol>
                <a:gridCol w="1946247">
                  <a:extLst>
                    <a:ext uri="{9D8B030D-6E8A-4147-A177-3AD203B41FA5}">
                      <a16:colId xmlns:a16="http://schemas.microsoft.com/office/drawing/2014/main" val="2740544790"/>
                    </a:ext>
                  </a:extLst>
                </a:gridCol>
              </a:tblGrid>
              <a:tr h="876006">
                <a:tc>
                  <a:txBody>
                    <a:bodyPr/>
                    <a:lstStyle/>
                    <a:p>
                      <a:pPr algn="l" fontAlgn="t">
                        <a:buNone/>
                      </a:pPr>
                      <a:r>
                        <a:rPr lang="en-US" sz="1800" b="1" i="0" u="none" strike="noStrike" dirty="0">
                          <a:solidFill>
                            <a:srgbClr val="000000"/>
                          </a:solidFill>
                          <a:effectLst/>
                          <a:latin typeface="+mn-lt"/>
                        </a:rPr>
                        <a:t>One Care Plan/</a:t>
                      </a:r>
                      <a:br>
                        <a:rPr lang="en-US" sz="1800" b="1" i="0" u="none" strike="noStrike" dirty="0">
                          <a:solidFill>
                            <a:srgbClr val="000000"/>
                          </a:solidFill>
                          <a:effectLst/>
                          <a:latin typeface="+mn-lt"/>
                        </a:rPr>
                      </a:br>
                      <a:r>
                        <a:rPr lang="en-US" sz="1800" b="1" i="0" u="none" strike="noStrike" dirty="0">
                          <a:solidFill>
                            <a:srgbClr val="000000"/>
                          </a:solidFill>
                          <a:effectLst/>
                          <a:latin typeface="+mn-lt"/>
                        </a:rPr>
                        <a:t>County</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CCA</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MGBHP</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Molina</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dirty="0">
                          <a:solidFill>
                            <a:srgbClr val="000000"/>
                          </a:solidFill>
                          <a:effectLst/>
                          <a:latin typeface="+mn-lt"/>
                        </a:rPr>
                        <a:t>Tufts</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dirty="0">
                          <a:solidFill>
                            <a:srgbClr val="000000"/>
                          </a:solidFill>
                          <a:effectLst/>
                          <a:latin typeface="+mn-lt"/>
                        </a:rPr>
                        <a:t>United</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 One Care Plans in County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9723949"/>
                  </a:ext>
                </a:extLst>
              </a:tr>
              <a:tr h="296474">
                <a:tc>
                  <a:txBody>
                    <a:bodyPr/>
                    <a:lstStyle/>
                    <a:p>
                      <a:pPr algn="l" fontAlgn="b">
                        <a:buNone/>
                      </a:pPr>
                      <a:r>
                        <a:rPr lang="en-US" sz="1800" b="0" i="0" u="none" strike="noStrike" dirty="0">
                          <a:solidFill>
                            <a:srgbClr val="000000"/>
                          </a:solidFill>
                          <a:effectLst/>
                          <a:latin typeface="+mn-lt"/>
                        </a:rPr>
                        <a:t>Barnstable</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2</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1354252"/>
                  </a:ext>
                </a:extLst>
              </a:tr>
              <a:tr h="296474">
                <a:tc>
                  <a:txBody>
                    <a:bodyPr/>
                    <a:lstStyle/>
                    <a:p>
                      <a:pPr algn="l" fontAlgn="b">
                        <a:buNone/>
                      </a:pPr>
                      <a:r>
                        <a:rPr lang="en-US" sz="1800" b="0" i="0" u="none" strike="noStrike">
                          <a:solidFill>
                            <a:srgbClr val="000000"/>
                          </a:solidFill>
                          <a:effectLst/>
                          <a:latin typeface="+mn-lt"/>
                        </a:rPr>
                        <a:t>Berkshire</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1</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072916"/>
                  </a:ext>
                </a:extLst>
              </a:tr>
              <a:tr h="296474">
                <a:tc>
                  <a:txBody>
                    <a:bodyPr/>
                    <a:lstStyle/>
                    <a:p>
                      <a:pPr algn="l" fontAlgn="b">
                        <a:buNone/>
                      </a:pPr>
                      <a:r>
                        <a:rPr lang="en-US" sz="1800" b="0" i="0" u="none" strike="noStrike">
                          <a:solidFill>
                            <a:srgbClr val="000000"/>
                          </a:solidFill>
                          <a:effectLst/>
                          <a:latin typeface="+mn-lt"/>
                        </a:rPr>
                        <a:t>Bristol</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5</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886614"/>
                  </a:ext>
                </a:extLst>
              </a:tr>
              <a:tr h="296474">
                <a:tc>
                  <a:txBody>
                    <a:bodyPr/>
                    <a:lstStyle/>
                    <a:p>
                      <a:pPr algn="l" fontAlgn="b">
                        <a:buNone/>
                      </a:pPr>
                      <a:r>
                        <a:rPr lang="en-US" sz="1800" b="0" i="0" u="none" strike="noStrike">
                          <a:solidFill>
                            <a:srgbClr val="000000"/>
                          </a:solidFill>
                          <a:effectLst/>
                          <a:latin typeface="+mn-lt"/>
                        </a:rPr>
                        <a:t>Dukes</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1</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D93D9"/>
                    </a:solidFill>
                  </a:tcPr>
                </a:tc>
                <a:extLst>
                  <a:ext uri="{0D108BD9-81ED-4DB2-BD59-A6C34878D82A}">
                    <a16:rowId xmlns:a16="http://schemas.microsoft.com/office/drawing/2014/main" val="2634114964"/>
                  </a:ext>
                </a:extLst>
              </a:tr>
              <a:tr h="296474">
                <a:tc>
                  <a:txBody>
                    <a:bodyPr/>
                    <a:lstStyle/>
                    <a:p>
                      <a:pPr algn="l" fontAlgn="b">
                        <a:buNone/>
                      </a:pPr>
                      <a:r>
                        <a:rPr lang="en-US" sz="1800" b="0" i="0" u="none" strike="noStrike" dirty="0">
                          <a:solidFill>
                            <a:srgbClr val="000000"/>
                          </a:solidFill>
                          <a:effectLst/>
                          <a:latin typeface="+mn-lt"/>
                        </a:rPr>
                        <a:t>Essex</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5</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9431061"/>
                  </a:ext>
                </a:extLst>
              </a:tr>
              <a:tr h="296474">
                <a:tc>
                  <a:txBody>
                    <a:bodyPr/>
                    <a:lstStyle/>
                    <a:p>
                      <a:pPr algn="l" fontAlgn="b">
                        <a:buNone/>
                      </a:pPr>
                      <a:r>
                        <a:rPr lang="en-US" sz="1800" b="0" i="0" u="none" strike="noStrike">
                          <a:solidFill>
                            <a:srgbClr val="000000"/>
                          </a:solidFill>
                          <a:effectLst/>
                          <a:latin typeface="+mn-lt"/>
                        </a:rPr>
                        <a:t>Franklin</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1</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4811231"/>
                  </a:ext>
                </a:extLst>
              </a:tr>
              <a:tr h="296474">
                <a:tc>
                  <a:txBody>
                    <a:bodyPr/>
                    <a:lstStyle/>
                    <a:p>
                      <a:pPr algn="l" fontAlgn="b">
                        <a:buNone/>
                      </a:pPr>
                      <a:r>
                        <a:rPr lang="en-US" sz="1800" b="0" i="0" u="none" strike="noStrike">
                          <a:solidFill>
                            <a:srgbClr val="000000"/>
                          </a:solidFill>
                          <a:effectLst/>
                          <a:latin typeface="+mn-lt"/>
                        </a:rPr>
                        <a:t>Hampden</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4</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73771"/>
                  </a:ext>
                </a:extLst>
              </a:tr>
              <a:tr h="296474">
                <a:tc>
                  <a:txBody>
                    <a:bodyPr/>
                    <a:lstStyle/>
                    <a:p>
                      <a:pPr algn="l" fontAlgn="b">
                        <a:buNone/>
                      </a:pPr>
                      <a:r>
                        <a:rPr lang="en-US" sz="1800" b="0" i="0" u="none" strike="noStrike">
                          <a:solidFill>
                            <a:srgbClr val="000000"/>
                          </a:solidFill>
                          <a:effectLst/>
                          <a:latin typeface="+mn-lt"/>
                        </a:rPr>
                        <a:t>Hampshire</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4</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027510"/>
                  </a:ext>
                </a:extLst>
              </a:tr>
              <a:tr h="296474">
                <a:tc>
                  <a:txBody>
                    <a:bodyPr/>
                    <a:lstStyle/>
                    <a:p>
                      <a:pPr algn="l" fontAlgn="b">
                        <a:buNone/>
                      </a:pPr>
                      <a:r>
                        <a:rPr lang="en-US" sz="1800" b="0" i="0" u="none" strike="noStrike">
                          <a:solidFill>
                            <a:srgbClr val="000000"/>
                          </a:solidFill>
                          <a:effectLst/>
                          <a:latin typeface="+mn-lt"/>
                        </a:rPr>
                        <a:t>Middlesex</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5</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9365116"/>
                  </a:ext>
                </a:extLst>
              </a:tr>
              <a:tr h="296474">
                <a:tc>
                  <a:txBody>
                    <a:bodyPr/>
                    <a:lstStyle/>
                    <a:p>
                      <a:pPr algn="l" fontAlgn="b">
                        <a:buNone/>
                      </a:pPr>
                      <a:r>
                        <a:rPr lang="en-US" sz="1800" b="0" i="0" u="none" strike="noStrike">
                          <a:solidFill>
                            <a:srgbClr val="000000"/>
                          </a:solidFill>
                          <a:effectLst/>
                          <a:latin typeface="+mn-lt"/>
                        </a:rPr>
                        <a:t>Nantucket</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1</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D93D9"/>
                    </a:solidFill>
                  </a:tcPr>
                </a:tc>
                <a:extLst>
                  <a:ext uri="{0D108BD9-81ED-4DB2-BD59-A6C34878D82A}">
                    <a16:rowId xmlns:a16="http://schemas.microsoft.com/office/drawing/2014/main" val="172882536"/>
                  </a:ext>
                </a:extLst>
              </a:tr>
              <a:tr h="296474">
                <a:tc>
                  <a:txBody>
                    <a:bodyPr/>
                    <a:lstStyle/>
                    <a:p>
                      <a:pPr algn="l" fontAlgn="b">
                        <a:buNone/>
                      </a:pPr>
                      <a:r>
                        <a:rPr lang="en-US" sz="1800" b="0" i="0" u="none" strike="noStrike">
                          <a:solidFill>
                            <a:srgbClr val="000000"/>
                          </a:solidFill>
                          <a:effectLst/>
                          <a:latin typeface="+mn-lt"/>
                        </a:rPr>
                        <a:t>Norfolk</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5</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663054"/>
                  </a:ext>
                </a:extLst>
              </a:tr>
              <a:tr h="296474">
                <a:tc>
                  <a:txBody>
                    <a:bodyPr/>
                    <a:lstStyle/>
                    <a:p>
                      <a:pPr algn="l" fontAlgn="b">
                        <a:buNone/>
                      </a:pPr>
                      <a:r>
                        <a:rPr lang="en-US" sz="1800" b="0" i="0" u="none" strike="noStrike">
                          <a:solidFill>
                            <a:srgbClr val="000000"/>
                          </a:solidFill>
                          <a:effectLst/>
                          <a:latin typeface="+mn-lt"/>
                        </a:rPr>
                        <a:t>Plymouth</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5</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6043150"/>
                  </a:ext>
                </a:extLst>
              </a:tr>
              <a:tr h="296474">
                <a:tc>
                  <a:txBody>
                    <a:bodyPr/>
                    <a:lstStyle/>
                    <a:p>
                      <a:pPr algn="l" fontAlgn="b">
                        <a:buNone/>
                      </a:pPr>
                      <a:r>
                        <a:rPr lang="en-US" sz="1800" b="0" i="0" u="none" strike="noStrike">
                          <a:solidFill>
                            <a:srgbClr val="000000"/>
                          </a:solidFill>
                          <a:effectLst/>
                          <a:latin typeface="+mn-lt"/>
                        </a:rPr>
                        <a:t>Suffolk</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5</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4130779"/>
                  </a:ext>
                </a:extLst>
              </a:tr>
              <a:tr h="296474">
                <a:tc>
                  <a:txBody>
                    <a:bodyPr/>
                    <a:lstStyle/>
                    <a:p>
                      <a:pPr algn="l" fontAlgn="b">
                        <a:buNone/>
                      </a:pPr>
                      <a:r>
                        <a:rPr lang="en-US" sz="1800" b="0" i="0" u="none" strike="noStrike">
                          <a:solidFill>
                            <a:srgbClr val="000000"/>
                          </a:solidFill>
                          <a:effectLst/>
                          <a:latin typeface="+mn-lt"/>
                        </a:rPr>
                        <a:t>Worcester</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4</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657364"/>
                  </a:ext>
                </a:extLst>
              </a:tr>
            </a:tbl>
          </a:graphicData>
        </a:graphic>
      </p:graphicFrame>
      <p:graphicFrame>
        <p:nvGraphicFramePr>
          <p:cNvPr id="10" name="Table 9">
            <a:extLst>
              <a:ext uri="{FF2B5EF4-FFF2-40B4-BE49-F238E27FC236}">
                <a16:creationId xmlns:a16="http://schemas.microsoft.com/office/drawing/2014/main" id="{687E123A-065B-6983-BDF7-BF81435E4CB2}"/>
              </a:ext>
            </a:extLst>
          </p:cNvPr>
          <p:cNvGraphicFramePr>
            <a:graphicFrameLocks noGrp="1"/>
          </p:cNvGraphicFramePr>
          <p:nvPr>
            <p:extLst>
              <p:ext uri="{D42A27DB-BD31-4B8C-83A1-F6EECF244321}">
                <p14:modId xmlns:p14="http://schemas.microsoft.com/office/powerpoint/2010/main" val="829360915"/>
              </p:ext>
            </p:extLst>
          </p:nvPr>
        </p:nvGraphicFramePr>
        <p:xfrm>
          <a:off x="7482980" y="1870502"/>
          <a:ext cx="1451296" cy="4414520"/>
        </p:xfrm>
        <a:graphic>
          <a:graphicData uri="http://schemas.openxmlformats.org/drawingml/2006/table">
            <a:tbl>
              <a:tblPr firstRow="1"/>
              <a:tblGrid>
                <a:gridCol w="1451296">
                  <a:extLst>
                    <a:ext uri="{9D8B030D-6E8A-4147-A177-3AD203B41FA5}">
                      <a16:colId xmlns:a16="http://schemas.microsoft.com/office/drawing/2014/main" val="3977552699"/>
                    </a:ext>
                  </a:extLst>
                </a:gridCol>
              </a:tblGrid>
              <a:tr h="184150">
                <a:tc>
                  <a:txBody>
                    <a:bodyPr/>
                    <a:lstStyle/>
                    <a:p>
                      <a:pPr algn="l" fontAlgn="b">
                        <a:buNone/>
                      </a:pPr>
                      <a:r>
                        <a:rPr lang="en-US" sz="1800" b="1" i="0" u="sng" strike="noStrike" dirty="0">
                          <a:solidFill>
                            <a:srgbClr val="000000"/>
                          </a:solidFill>
                          <a:effectLst/>
                          <a:latin typeface="+mn-lt"/>
                        </a:rPr>
                        <a:t>Legend</a:t>
                      </a:r>
                    </a:p>
                  </a:txBody>
                  <a:tcPr marL="6350" marR="6350" marT="6350" marB="0" anchor="b">
                    <a:lnL>
                      <a:noFill/>
                    </a:lnL>
                    <a:lnR>
                      <a:noFill/>
                    </a:lnR>
                    <a:lnT>
                      <a:noFill/>
                    </a:lnT>
                    <a:lnB>
                      <a:noFill/>
                    </a:lnB>
                    <a:noFill/>
                  </a:tcPr>
                </a:tc>
                <a:extLst>
                  <a:ext uri="{0D108BD9-81ED-4DB2-BD59-A6C34878D82A}">
                    <a16:rowId xmlns:a16="http://schemas.microsoft.com/office/drawing/2014/main" val="3603311059"/>
                  </a:ext>
                </a:extLst>
              </a:tr>
              <a:tr h="184150">
                <a:tc>
                  <a:txBody>
                    <a:bodyPr/>
                    <a:lstStyle/>
                    <a:p>
                      <a:pPr algn="l" fontAlgn="b">
                        <a:buNone/>
                      </a:pPr>
                      <a:r>
                        <a:rPr lang="en-US" sz="1800" b="0" i="0" u="none" strike="noStrike">
                          <a:solidFill>
                            <a:srgbClr val="000000"/>
                          </a:solidFill>
                          <a:effectLst/>
                          <a:latin typeface="+mn-lt"/>
                        </a:rPr>
                        <a:t>Y = County offered by One Care Plan</a:t>
                      </a:r>
                    </a:p>
                  </a:txBody>
                  <a:tcPr marL="6350" marR="6350" marT="6350" marB="0" anchor="b">
                    <a:lnL>
                      <a:noFill/>
                    </a:lnL>
                    <a:lnR>
                      <a:noFill/>
                    </a:lnR>
                    <a:lnT>
                      <a:noFill/>
                    </a:lnT>
                    <a:lnB>
                      <a:noFill/>
                    </a:lnB>
                    <a:solidFill>
                      <a:srgbClr val="DAE9F8"/>
                    </a:solidFill>
                  </a:tcPr>
                </a:tc>
                <a:extLst>
                  <a:ext uri="{0D108BD9-81ED-4DB2-BD59-A6C34878D82A}">
                    <a16:rowId xmlns:a16="http://schemas.microsoft.com/office/drawing/2014/main" val="1007711902"/>
                  </a:ext>
                </a:extLst>
              </a:tr>
              <a:tr h="184150">
                <a:tc>
                  <a:txBody>
                    <a:bodyPr/>
                    <a:lstStyle/>
                    <a:p>
                      <a:pPr algn="l" fontAlgn="b">
                        <a:buNone/>
                      </a:pPr>
                      <a:r>
                        <a:rPr lang="en-US" sz="1800" b="0" i="0" u="none" strike="noStrike" dirty="0">
                          <a:solidFill>
                            <a:srgbClr val="000000"/>
                          </a:solidFill>
                          <a:effectLst/>
                          <a:latin typeface="+mn-lt"/>
                        </a:rPr>
                        <a:t>County would be newly covered by Plan or would be a new option in One Care</a:t>
                      </a:r>
                    </a:p>
                  </a:txBody>
                  <a:tcPr marL="6350" marR="6350" marT="6350" marB="0" anchor="b">
                    <a:lnL>
                      <a:noFill/>
                    </a:lnL>
                    <a:lnR>
                      <a:noFill/>
                    </a:lnR>
                    <a:lnT>
                      <a:noFill/>
                    </a:lnT>
                    <a:lnB>
                      <a:noFill/>
                    </a:lnB>
                    <a:solidFill>
                      <a:srgbClr val="4D93D9"/>
                    </a:solidFill>
                  </a:tcPr>
                </a:tc>
                <a:extLst>
                  <a:ext uri="{0D108BD9-81ED-4DB2-BD59-A6C34878D82A}">
                    <a16:rowId xmlns:a16="http://schemas.microsoft.com/office/drawing/2014/main" val="1528137582"/>
                  </a:ext>
                </a:extLst>
              </a:tr>
              <a:tr h="184150">
                <a:tc>
                  <a:txBody>
                    <a:bodyPr/>
                    <a:lstStyle/>
                    <a:p>
                      <a:pPr algn="l" fontAlgn="b">
                        <a:buNone/>
                      </a:pPr>
                      <a:r>
                        <a:rPr lang="en-US" sz="1800" b="0" i="0" u="none" strike="noStrike" dirty="0">
                          <a:solidFill>
                            <a:srgbClr val="000000"/>
                          </a:solidFill>
                          <a:effectLst/>
                          <a:latin typeface="+mn-lt"/>
                        </a:rPr>
                        <a:t>N = County not offered by One Care Plan</a:t>
                      </a:r>
                    </a:p>
                  </a:txBody>
                  <a:tcPr marL="6350" marR="6350" marT="6350" marB="0" anchor="b">
                    <a:lnL>
                      <a:noFill/>
                    </a:lnL>
                    <a:lnR>
                      <a:noFill/>
                    </a:lnR>
                    <a:lnT>
                      <a:noFill/>
                    </a:lnT>
                    <a:lnB>
                      <a:noFill/>
                    </a:lnB>
                    <a:solidFill>
                      <a:srgbClr val="ADADAD"/>
                    </a:solidFill>
                  </a:tcPr>
                </a:tc>
                <a:extLst>
                  <a:ext uri="{0D108BD9-81ED-4DB2-BD59-A6C34878D82A}">
                    <a16:rowId xmlns:a16="http://schemas.microsoft.com/office/drawing/2014/main" val="2159854916"/>
                  </a:ext>
                </a:extLst>
              </a:tr>
            </a:tbl>
          </a:graphicData>
        </a:graphic>
      </p:graphicFrame>
      <p:sp>
        <p:nvSpPr>
          <p:cNvPr id="3" name="Slide Number Placeholder 2">
            <a:extLst>
              <a:ext uri="{FF2B5EF4-FFF2-40B4-BE49-F238E27FC236}">
                <a16:creationId xmlns:a16="http://schemas.microsoft.com/office/drawing/2014/main" id="{49EE7A9A-D969-032D-6ECA-058BE1F0EC6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45</a:t>
            </a:fld>
            <a:endParaRPr lang="en-US"/>
          </a:p>
        </p:txBody>
      </p:sp>
    </p:spTree>
    <p:custDataLst>
      <p:tags r:id="rId1"/>
    </p:custDataLst>
    <p:extLst>
      <p:ext uri="{BB962C8B-B14F-4D97-AF65-F5344CB8AC3E}">
        <p14:creationId xmlns:p14="http://schemas.microsoft.com/office/powerpoint/2010/main" val="2267831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9A5621-A4D7-6C3B-27AA-AC89CE537C94}"/>
              </a:ext>
            </a:extLst>
          </p:cNvPr>
          <p:cNvSpPr>
            <a:spLocks noGrp="1"/>
          </p:cNvSpPr>
          <p:nvPr>
            <p:ph type="title"/>
          </p:nvPr>
        </p:nvSpPr>
        <p:spPr>
          <a:xfrm>
            <a:off x="457200" y="304800"/>
            <a:ext cx="7160150" cy="715963"/>
          </a:xfrm>
        </p:spPr>
        <p:txBody>
          <a:bodyPr/>
          <a:lstStyle/>
          <a:p>
            <a:r>
              <a:rPr lang="en-US" sz="3200" dirty="0"/>
              <a:t>Map of One Care Plans in 2026</a:t>
            </a:r>
          </a:p>
        </p:txBody>
      </p:sp>
      <p:pic>
        <p:nvPicPr>
          <p:cNvPr id="6" name="Content Placeholder 5" descr="Map of Massachusetts showing 2026 One Care Plans by County New Statewide Availability (map indicates information presented in chart on previous slide)">
            <a:extLst>
              <a:ext uri="{FF2B5EF4-FFF2-40B4-BE49-F238E27FC236}">
                <a16:creationId xmlns:a16="http://schemas.microsoft.com/office/drawing/2014/main" id="{AB1E2A29-2963-14E9-8342-2BA0F943203C}"/>
              </a:ext>
            </a:extLst>
          </p:cNvPr>
          <p:cNvPicPr>
            <a:picLocks noGrp="1" noChangeAspect="1"/>
          </p:cNvPicPr>
          <p:nvPr>
            <p:ph idx="1"/>
          </p:nvPr>
        </p:nvPicPr>
        <p:blipFill>
          <a:blip r:embed="rId4"/>
          <a:stretch>
            <a:fillRect/>
          </a:stretch>
        </p:blipFill>
        <p:spPr bwMode="auto">
          <a:xfrm>
            <a:off x="657725" y="1600200"/>
            <a:ext cx="78285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16A2109F-EE93-8B6B-A049-FD00614A659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46</a:t>
            </a:fld>
            <a:endParaRPr lang="en-US"/>
          </a:p>
        </p:txBody>
      </p:sp>
    </p:spTree>
    <p:custDataLst>
      <p:tags r:id="rId1"/>
    </p:custDataLst>
    <p:extLst>
      <p:ext uri="{BB962C8B-B14F-4D97-AF65-F5344CB8AC3E}">
        <p14:creationId xmlns:p14="http://schemas.microsoft.com/office/powerpoint/2010/main" val="4172716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35F49-95B4-7E8A-B944-48EE85D782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487B14-849C-24C4-1714-89E8EA70D85C}"/>
              </a:ext>
            </a:extLst>
          </p:cNvPr>
          <p:cNvSpPr>
            <a:spLocks noGrp="1"/>
          </p:cNvSpPr>
          <p:nvPr>
            <p:ph type="title"/>
          </p:nvPr>
        </p:nvSpPr>
        <p:spPr>
          <a:xfrm>
            <a:off x="722313" y="4459704"/>
            <a:ext cx="7555414" cy="1896645"/>
          </a:xfrm>
        </p:spPr>
        <p:txBody>
          <a:bodyPr/>
          <a:lstStyle/>
          <a:p>
            <a:pPr>
              <a:lnSpc>
                <a:spcPct val="100000"/>
              </a:lnSpc>
              <a:spcBef>
                <a:spcPts val="600"/>
              </a:spcBef>
              <a:spcAft>
                <a:spcPts val="600"/>
              </a:spcAft>
            </a:pPr>
            <a:r>
              <a:rPr lang="en-US" cap="none" dirty="0">
                <a:latin typeface="+mj-lt"/>
                <a:cs typeface="Arial"/>
              </a:rPr>
              <a:t>Senior Care Option (SCO) Program and Plan Updates</a:t>
            </a:r>
            <a:br>
              <a:rPr lang="en-US" cap="none" dirty="0">
                <a:latin typeface="Arial"/>
                <a:cs typeface="Arial"/>
              </a:rPr>
            </a:br>
            <a:endParaRPr lang="en-US" cap="none" dirty="0">
              <a:latin typeface="Arial"/>
              <a:cs typeface="Arial"/>
            </a:endParaRPr>
          </a:p>
        </p:txBody>
      </p:sp>
      <p:sp>
        <p:nvSpPr>
          <p:cNvPr id="4" name="Slide Number Placeholder 3">
            <a:extLst>
              <a:ext uri="{FF2B5EF4-FFF2-40B4-BE49-F238E27FC236}">
                <a16:creationId xmlns:a16="http://schemas.microsoft.com/office/drawing/2014/main" id="{6BEEEEC2-A7FE-F2D0-B216-EACF6BF1001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47</a:t>
            </a:fld>
            <a:endParaRPr lang="en-US" altLang="en-US"/>
          </a:p>
        </p:txBody>
      </p:sp>
    </p:spTree>
    <p:custDataLst>
      <p:tags r:id="rId1"/>
    </p:custDataLst>
    <p:extLst>
      <p:ext uri="{BB962C8B-B14F-4D97-AF65-F5344CB8AC3E}">
        <p14:creationId xmlns:p14="http://schemas.microsoft.com/office/powerpoint/2010/main" val="4068067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F5DD3-635C-CBCE-FF71-0BE506344660}"/>
              </a:ext>
            </a:extLst>
          </p:cNvPr>
          <p:cNvSpPr>
            <a:spLocks noGrp="1"/>
          </p:cNvSpPr>
          <p:nvPr>
            <p:ph type="title"/>
          </p:nvPr>
        </p:nvSpPr>
        <p:spPr>
          <a:xfrm>
            <a:off x="457199" y="304800"/>
            <a:ext cx="8229600" cy="715963"/>
          </a:xfrm>
        </p:spPr>
        <p:txBody>
          <a:bodyPr/>
          <a:lstStyle/>
          <a:p>
            <a:r>
              <a:rPr lang="en-US" sz="3200" dirty="0"/>
              <a:t>Senior Care Options (SCO) Program</a:t>
            </a:r>
            <a:r>
              <a:rPr lang="en-US" sz="3200" b="0" dirty="0"/>
              <a:t> </a:t>
            </a:r>
            <a:endParaRPr lang="en-US" sz="3200" dirty="0"/>
          </a:p>
        </p:txBody>
      </p:sp>
      <p:sp>
        <p:nvSpPr>
          <p:cNvPr id="2" name="Content Placeholder 1">
            <a:extLst>
              <a:ext uri="{FF2B5EF4-FFF2-40B4-BE49-F238E27FC236}">
                <a16:creationId xmlns:a16="http://schemas.microsoft.com/office/drawing/2014/main" id="{2EC22D30-9219-0F6B-F981-C7BE68DC5CF3}"/>
              </a:ext>
            </a:extLst>
          </p:cNvPr>
          <p:cNvSpPr>
            <a:spLocks noGrp="1"/>
          </p:cNvSpPr>
          <p:nvPr>
            <p:ph idx="1"/>
          </p:nvPr>
        </p:nvSpPr>
        <p:spPr/>
        <p:txBody>
          <a:bodyPr/>
          <a:lstStyle/>
          <a:p>
            <a:pPr marL="0" indent="0">
              <a:spcBef>
                <a:spcPts val="600"/>
              </a:spcBef>
              <a:spcAft>
                <a:spcPts val="600"/>
              </a:spcAft>
              <a:buNone/>
            </a:pPr>
            <a:r>
              <a:rPr lang="en-US" sz="1800" b="1" dirty="0">
                <a:latin typeface="+mn-lt"/>
              </a:rPr>
              <a:t>Senior Care Option (SCO) Program </a:t>
            </a:r>
            <a:r>
              <a:rPr lang="en-US" sz="1800" dirty="0">
                <a:latin typeface="+mn-lt"/>
              </a:rPr>
              <a:t>(Available since 2004)</a:t>
            </a:r>
          </a:p>
          <a:p>
            <a:pPr>
              <a:spcBef>
                <a:spcPts val="600"/>
              </a:spcBef>
              <a:spcAft>
                <a:spcPts val="600"/>
              </a:spcAft>
            </a:pPr>
            <a:r>
              <a:rPr lang="en-US" sz="1800" dirty="0">
                <a:latin typeface="+mn-lt"/>
              </a:rPr>
              <a:t>SCO combines MassHealth &amp; Medicare benefits into one plan with one card and one care team. SCO covers medical, mental health, and prescription medications, plus specialized geriatric support services.</a:t>
            </a:r>
          </a:p>
          <a:p>
            <a:pPr>
              <a:spcBef>
                <a:spcPts val="600"/>
              </a:spcBef>
              <a:spcAft>
                <a:spcPts val="600"/>
              </a:spcAft>
            </a:pPr>
            <a:r>
              <a:rPr lang="en-US" sz="1800" dirty="0">
                <a:latin typeface="+mn-lt"/>
              </a:rPr>
              <a:t>Care coordinators help members stay healthy and get the services they need.</a:t>
            </a:r>
          </a:p>
          <a:p>
            <a:pPr marL="0" indent="0">
              <a:spcBef>
                <a:spcPts val="600"/>
              </a:spcBef>
              <a:spcAft>
                <a:spcPts val="600"/>
              </a:spcAft>
              <a:buNone/>
            </a:pPr>
            <a:endParaRPr lang="en-US" sz="1800" dirty="0">
              <a:latin typeface="+mn-lt"/>
            </a:endParaRPr>
          </a:p>
          <a:p>
            <a:pPr marL="0" indent="0">
              <a:spcBef>
                <a:spcPts val="600"/>
              </a:spcBef>
              <a:spcAft>
                <a:spcPts val="600"/>
              </a:spcAft>
              <a:buNone/>
            </a:pPr>
            <a:endParaRPr lang="en-US" sz="1800" dirty="0">
              <a:latin typeface="+mn-lt"/>
            </a:endParaRPr>
          </a:p>
          <a:p>
            <a:pPr marL="0" indent="0">
              <a:spcBef>
                <a:spcPts val="600"/>
              </a:spcBef>
              <a:spcAft>
                <a:spcPts val="600"/>
              </a:spcAft>
              <a:buNone/>
            </a:pPr>
            <a:endParaRPr lang="en-US" sz="1800" dirty="0">
              <a:latin typeface="+mn-lt"/>
            </a:endParaRPr>
          </a:p>
        </p:txBody>
      </p:sp>
      <p:pic>
        <p:nvPicPr>
          <p:cNvPr id="5" name="Picture 4" descr="SCO Senior Care Options logo.">
            <a:extLst>
              <a:ext uri="{FF2B5EF4-FFF2-40B4-BE49-F238E27FC236}">
                <a16:creationId xmlns:a16="http://schemas.microsoft.com/office/drawing/2014/main" id="{3E925266-487C-2D72-9002-61C6D9DFDCC8}"/>
              </a:ext>
            </a:extLst>
          </p:cNvPr>
          <p:cNvPicPr>
            <a:picLocks noChangeAspect="1"/>
          </p:cNvPicPr>
          <p:nvPr/>
        </p:nvPicPr>
        <p:blipFill>
          <a:blip r:embed="rId4"/>
          <a:stretch>
            <a:fillRect/>
          </a:stretch>
        </p:blipFill>
        <p:spPr>
          <a:xfrm>
            <a:off x="5815931" y="4128954"/>
            <a:ext cx="3108562" cy="2227396"/>
          </a:xfrm>
          <a:prstGeom prst="rect">
            <a:avLst/>
          </a:prstGeom>
        </p:spPr>
      </p:pic>
      <p:sp>
        <p:nvSpPr>
          <p:cNvPr id="3" name="Slide Number Placeholder 2">
            <a:extLst>
              <a:ext uri="{FF2B5EF4-FFF2-40B4-BE49-F238E27FC236}">
                <a16:creationId xmlns:a16="http://schemas.microsoft.com/office/drawing/2014/main" id="{CBCECC20-5EBE-2D67-F450-E3314D8876C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48</a:t>
            </a:fld>
            <a:endParaRPr lang="en-US" dirty="0"/>
          </a:p>
        </p:txBody>
      </p:sp>
    </p:spTree>
    <p:custDataLst>
      <p:tags r:id="rId1"/>
    </p:custDataLst>
    <p:extLst>
      <p:ext uri="{BB962C8B-B14F-4D97-AF65-F5344CB8AC3E}">
        <p14:creationId xmlns:p14="http://schemas.microsoft.com/office/powerpoint/2010/main" val="3983356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03BD0-C0EB-9DC3-0F3C-D47D53CDDBCE}"/>
              </a:ext>
            </a:extLst>
          </p:cNvPr>
          <p:cNvSpPr>
            <a:spLocks noGrp="1"/>
          </p:cNvSpPr>
          <p:nvPr>
            <p:ph type="title"/>
          </p:nvPr>
        </p:nvSpPr>
        <p:spPr>
          <a:xfrm>
            <a:off x="457199" y="304800"/>
            <a:ext cx="7668491" cy="715963"/>
          </a:xfrm>
        </p:spPr>
        <p:txBody>
          <a:bodyPr/>
          <a:lstStyle/>
          <a:p>
            <a:r>
              <a:rPr lang="en-US" sz="3200" dirty="0"/>
              <a:t>2026 SCO Eligibility Changes </a:t>
            </a:r>
          </a:p>
        </p:txBody>
      </p:sp>
      <p:sp>
        <p:nvSpPr>
          <p:cNvPr id="2" name="Content Placeholder 1">
            <a:extLst>
              <a:ext uri="{FF2B5EF4-FFF2-40B4-BE49-F238E27FC236}">
                <a16:creationId xmlns:a16="http://schemas.microsoft.com/office/drawing/2014/main" id="{D3BAF79B-61A6-63D3-2958-B9885C395F09}"/>
              </a:ext>
            </a:extLst>
          </p:cNvPr>
          <p:cNvSpPr>
            <a:spLocks noGrp="1"/>
          </p:cNvSpPr>
          <p:nvPr>
            <p:ph idx="1"/>
          </p:nvPr>
        </p:nvSpPr>
        <p:spPr/>
        <p:txBody>
          <a:bodyPr/>
          <a:lstStyle/>
          <a:p>
            <a:pPr marL="0" indent="0">
              <a:buNone/>
            </a:pPr>
            <a:r>
              <a:rPr lang="en-US" u="sng" dirty="0">
                <a:hlinkClick r:id="rId3"/>
              </a:rPr>
              <a:t>Managed Care Entity Bulletin 131</a:t>
            </a:r>
            <a:r>
              <a:rPr lang="en-US" dirty="0"/>
              <a:t> describes </a:t>
            </a:r>
            <a:r>
              <a:rPr lang="en-US" b="1" dirty="0"/>
              <a:t>new eligibility requirements </a:t>
            </a:r>
            <a:r>
              <a:rPr lang="en-US" dirty="0"/>
              <a:t>for individuals enrolled in or seeking to enroll in Senior Care Options (or “SCO”) plans. Please note the following key changes:   </a:t>
            </a:r>
          </a:p>
          <a:p>
            <a:r>
              <a:rPr lang="en-US" b="1" dirty="0"/>
              <a:t>Effective August 1, 2025</a:t>
            </a:r>
            <a:r>
              <a:rPr lang="en-US" dirty="0"/>
              <a:t>, only MassHealth Standard Members who are also enrolled in Medicare Parts A and B are allowed to newly enroll in Senior Care Options (SCO) plans.</a:t>
            </a:r>
          </a:p>
          <a:p>
            <a:r>
              <a:rPr lang="en-US" b="1" dirty="0"/>
              <a:t>Effective January 1, 2026</a:t>
            </a:r>
            <a:r>
              <a:rPr lang="en-US" dirty="0"/>
              <a:t>, any person enrolled in a SCO plan who is NOT enrolled in Medicare Parts A and B will be transitioned from their SCO plan to MassHealth Fee-For- Service (FFS). </a:t>
            </a:r>
          </a:p>
          <a:p>
            <a:r>
              <a:rPr lang="en-US" dirty="0"/>
              <a:t>For more information, visit our MassHealth </a:t>
            </a:r>
            <a:r>
              <a:rPr lang="en-US" u="sng" dirty="0">
                <a:hlinkClick r:id="rId4"/>
              </a:rPr>
              <a:t>2026 SCO Eligibility Changes Website</a:t>
            </a:r>
            <a:endParaRPr lang="en-US" dirty="0"/>
          </a:p>
        </p:txBody>
      </p:sp>
      <p:sp>
        <p:nvSpPr>
          <p:cNvPr id="3" name="Slide Number Placeholder 2">
            <a:extLst>
              <a:ext uri="{FF2B5EF4-FFF2-40B4-BE49-F238E27FC236}">
                <a16:creationId xmlns:a16="http://schemas.microsoft.com/office/drawing/2014/main" id="{6F859D75-D71E-F5B9-5FBD-6C4BE463BBD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49</a:t>
            </a:fld>
            <a:endParaRPr lang="en-US"/>
          </a:p>
        </p:txBody>
      </p:sp>
    </p:spTree>
    <p:custDataLst>
      <p:tags r:id="rId1"/>
    </p:custDataLst>
    <p:extLst>
      <p:ext uri="{BB962C8B-B14F-4D97-AF65-F5344CB8AC3E}">
        <p14:creationId xmlns:p14="http://schemas.microsoft.com/office/powerpoint/2010/main" val="103929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A9F6-39CD-6BAB-268B-02FDA05F8B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7D0CF8-528E-26A0-5E40-4FF984F96086}"/>
              </a:ext>
            </a:extLst>
          </p:cNvPr>
          <p:cNvSpPr>
            <a:spLocks noGrp="1"/>
          </p:cNvSpPr>
          <p:nvPr>
            <p:ph type="title"/>
          </p:nvPr>
        </p:nvSpPr>
        <p:spPr/>
        <p:txBody>
          <a:bodyPr/>
          <a:lstStyle/>
          <a:p>
            <a:r>
              <a:rPr lang="en-US" sz="3200" dirty="0">
                <a:cs typeface="Arial"/>
              </a:rPr>
              <a:t>Emergency Regulation Updates</a:t>
            </a:r>
          </a:p>
        </p:txBody>
      </p:sp>
      <p:sp>
        <p:nvSpPr>
          <p:cNvPr id="2" name="Text Placeholder 2">
            <a:extLst>
              <a:ext uri="{FF2B5EF4-FFF2-40B4-BE49-F238E27FC236}">
                <a16:creationId xmlns:a16="http://schemas.microsoft.com/office/drawing/2014/main" id="{DD2EBF36-693F-FD63-FBE4-C2A994C5694B}"/>
              </a:ext>
            </a:extLst>
          </p:cNvPr>
          <p:cNvSpPr>
            <a:spLocks noGrp="1"/>
          </p:cNvSpPr>
          <p:nvPr>
            <p:ph idx="1"/>
          </p:nvPr>
        </p:nvSpPr>
        <p:spPr>
          <a:xfrm>
            <a:off x="457200" y="1472540"/>
            <a:ext cx="8229600" cy="4653623"/>
          </a:xfrm>
        </p:spPr>
        <p:txBody>
          <a:bodyPr/>
          <a:lstStyle/>
          <a:p>
            <a:pPr marL="0" indent="0">
              <a:buNone/>
            </a:pPr>
            <a:r>
              <a:rPr lang="en-US" b="0" i="0" u="none" strike="noStrike" baseline="0" dirty="0"/>
              <a:t>Health Safety Net has updated the regulations </a:t>
            </a:r>
            <a:r>
              <a:rPr lang="en-US" dirty="0"/>
              <a:t>@ </a:t>
            </a:r>
            <a:r>
              <a:rPr lang="en-US" b="0" i="0" u="none" strike="noStrike" baseline="0" dirty="0"/>
              <a:t>101 CMR 614.000 including:</a:t>
            </a:r>
            <a:endParaRPr lang="en-US" dirty="0"/>
          </a:p>
          <a:p>
            <a:r>
              <a:rPr lang="en-US" dirty="0"/>
              <a:t>Updates shortfall allocation beginning FY25 for Disproportionate Share Hospitals (DSH) to set a uniform payment percentage subject to available funding when demand exceeds the HSN trust fund’s ability to pay providers at 85% of Demand.</a:t>
            </a:r>
          </a:p>
          <a:p>
            <a:r>
              <a:rPr lang="en-US" dirty="0"/>
              <a:t>Disproportionate Share Hospital (DSH) definition change.</a:t>
            </a:r>
          </a:p>
          <a:p>
            <a:pPr lvl="1">
              <a:buFont typeface="Courier New" panose="02070309020205020404" pitchFamily="49" charset="0"/>
              <a:buChar char="o"/>
            </a:pPr>
            <a:r>
              <a:rPr lang="en-US" dirty="0"/>
              <a:t>Updates definition of DSH to minimum 63% public payor mix (no longer including subsidized connector care utilization), more closely aligns with High Public Payor CHIA definition</a:t>
            </a:r>
          </a:p>
          <a:p>
            <a:pPr lvl="1">
              <a:buFont typeface="Courier New" panose="02070309020205020404" pitchFamily="49" charset="0"/>
              <a:buChar char="o"/>
            </a:pPr>
            <a:r>
              <a:rPr lang="en-US" dirty="0"/>
              <a:t>Data is connected to 2022</a:t>
            </a:r>
          </a:p>
          <a:p>
            <a:r>
              <a:rPr lang="en-US" dirty="0"/>
              <a:t>Removes references to Surcharge as it’s been replaced by Managed Care Payor Assessment regulations @ 101 CMR 515.000.</a:t>
            </a:r>
          </a:p>
          <a:p>
            <a:pPr marL="0"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77364060-076B-DB7A-8E40-6E052C4C867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5</a:t>
            </a:fld>
            <a:endParaRPr lang="en-US"/>
          </a:p>
        </p:txBody>
      </p:sp>
    </p:spTree>
    <p:custDataLst>
      <p:tags r:id="rId1"/>
    </p:custDataLst>
    <p:extLst>
      <p:ext uri="{BB962C8B-B14F-4D97-AF65-F5344CB8AC3E}">
        <p14:creationId xmlns:p14="http://schemas.microsoft.com/office/powerpoint/2010/main" val="209463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5E53FE-A3A1-06E8-14F3-6C5CEC7CE012}"/>
              </a:ext>
            </a:extLst>
          </p:cNvPr>
          <p:cNvSpPr>
            <a:spLocks noGrp="1"/>
          </p:cNvSpPr>
          <p:nvPr>
            <p:ph type="title"/>
          </p:nvPr>
        </p:nvSpPr>
        <p:spPr/>
        <p:txBody>
          <a:bodyPr/>
          <a:lstStyle/>
          <a:p>
            <a:r>
              <a:rPr lang="en-US" sz="3200" dirty="0"/>
              <a:t>SCO Plans for 2026</a:t>
            </a:r>
          </a:p>
        </p:txBody>
      </p:sp>
      <p:sp>
        <p:nvSpPr>
          <p:cNvPr id="9" name="TextBox 8">
            <a:extLst>
              <a:ext uri="{FF2B5EF4-FFF2-40B4-BE49-F238E27FC236}">
                <a16:creationId xmlns:a16="http://schemas.microsoft.com/office/drawing/2014/main" id="{45F47871-F11A-0016-6AAB-3E41024A97CC}"/>
              </a:ext>
            </a:extLst>
          </p:cNvPr>
          <p:cNvSpPr txBox="1"/>
          <p:nvPr/>
        </p:nvSpPr>
        <p:spPr>
          <a:xfrm>
            <a:off x="457200" y="1595675"/>
            <a:ext cx="8077200" cy="2554545"/>
          </a:xfrm>
          <a:prstGeom prst="rect">
            <a:avLst/>
          </a:prstGeom>
          <a:noFill/>
        </p:spPr>
        <p:txBody>
          <a:bodyPr wrap="square">
            <a:spAutoFit/>
          </a:bodyPr>
          <a:lstStyle/>
          <a:p>
            <a:pPr marL="285750" indent="-285750">
              <a:spcBef>
                <a:spcPts val="600"/>
              </a:spcBef>
              <a:spcAft>
                <a:spcPts val="600"/>
              </a:spcAft>
              <a:buClr>
                <a:schemeClr val="accent5">
                  <a:lumMod val="75000"/>
                </a:schemeClr>
              </a:buClr>
              <a:buFont typeface="Arial" panose="020B0604020202020204" pitchFamily="34" charset="0"/>
              <a:buChar char="•"/>
            </a:pPr>
            <a:r>
              <a:rPr lang="en-US" sz="1800" b="0" i="0" u="none" strike="noStrike" baseline="0" dirty="0">
                <a:solidFill>
                  <a:srgbClr val="000000"/>
                </a:solidFill>
                <a:latin typeface="+mn-lt"/>
                <a:cs typeface="Aldhabi" panose="020F0502020204030204" pitchFamily="2" charset="-78"/>
              </a:rPr>
              <a:t>Commonwealth Care Alliance (CCA)		</a:t>
            </a:r>
          </a:p>
          <a:p>
            <a:pPr marL="285750" indent="-285750">
              <a:spcBef>
                <a:spcPts val="600"/>
              </a:spcBef>
              <a:spcAft>
                <a:spcPts val="600"/>
              </a:spcAft>
              <a:buClr>
                <a:schemeClr val="accent5">
                  <a:lumMod val="75000"/>
                </a:schemeClr>
              </a:buClr>
              <a:buFont typeface="Arial" panose="020B0604020202020204" pitchFamily="34" charset="0"/>
              <a:buChar char="•"/>
            </a:pPr>
            <a:r>
              <a:rPr lang="en-US" sz="1800" b="0" i="0" u="none" strike="noStrike" baseline="0" dirty="0">
                <a:solidFill>
                  <a:srgbClr val="000000"/>
                </a:solidFill>
                <a:latin typeface="+mn-lt"/>
                <a:cs typeface="Aldhabi" panose="020F0502020204030204" pitchFamily="2" charset="-78"/>
              </a:rPr>
              <a:t>Fallon Health </a:t>
            </a:r>
            <a:r>
              <a:rPr lang="en-US" sz="1800" b="0" i="0" u="none" strike="noStrike" baseline="0" dirty="0" err="1">
                <a:solidFill>
                  <a:srgbClr val="000000"/>
                </a:solidFill>
                <a:latin typeface="+mn-lt"/>
                <a:cs typeface="Aldhabi" panose="020F0502020204030204" pitchFamily="2" charset="-78"/>
              </a:rPr>
              <a:t>NaviCare</a:t>
            </a:r>
            <a:r>
              <a:rPr lang="en-US" sz="1800" b="0" i="0" u="none" strike="noStrike" baseline="0" dirty="0">
                <a:solidFill>
                  <a:srgbClr val="000000"/>
                </a:solidFill>
                <a:latin typeface="+mn-lt"/>
                <a:cs typeface="Aldhabi" panose="020F0502020204030204" pitchFamily="2" charset="-78"/>
              </a:rPr>
              <a:t>		</a:t>
            </a:r>
          </a:p>
          <a:p>
            <a:pPr marL="285750" indent="-285750">
              <a:spcBef>
                <a:spcPts val="600"/>
              </a:spcBef>
              <a:spcAft>
                <a:spcPts val="600"/>
              </a:spcAft>
              <a:buClr>
                <a:schemeClr val="accent5">
                  <a:lumMod val="75000"/>
                </a:schemeClr>
              </a:buClr>
              <a:buFont typeface="Arial" panose="020B0604020202020204" pitchFamily="34" charset="0"/>
              <a:buChar char="•"/>
            </a:pPr>
            <a:r>
              <a:rPr lang="en-US" sz="1800" i="0" u="none" strike="noStrike" baseline="0" dirty="0">
                <a:solidFill>
                  <a:srgbClr val="000000"/>
                </a:solidFill>
                <a:latin typeface="+mn-lt"/>
                <a:cs typeface="Aldhabi" panose="020F0502020204030204" pitchFamily="2" charset="-78"/>
              </a:rPr>
              <a:t>Mass General Brigham Health Plan (MGBHP)  </a:t>
            </a:r>
            <a:r>
              <a:rPr lang="en-US" sz="2000" i="0" u="none" strike="noStrike" baseline="0" dirty="0">
                <a:solidFill>
                  <a:srgbClr val="FF0000"/>
                </a:solidFill>
                <a:latin typeface="+mn-lt"/>
                <a:cs typeface="Aldhabi" panose="020F0502020204030204" pitchFamily="2" charset="-78"/>
              </a:rPr>
              <a:t>NEW FOR 1/1/2026</a:t>
            </a:r>
            <a:endParaRPr lang="en-US" sz="2000" b="0" i="0" u="none" strike="noStrike" baseline="0" dirty="0">
              <a:solidFill>
                <a:srgbClr val="FF0000"/>
              </a:solidFill>
              <a:latin typeface="+mn-lt"/>
              <a:cs typeface="Aldhabi" panose="020F0502020204030204" pitchFamily="2" charset="-78"/>
            </a:endParaRPr>
          </a:p>
          <a:p>
            <a:pPr marL="285750" indent="-285750">
              <a:spcBef>
                <a:spcPts val="600"/>
              </a:spcBef>
              <a:spcAft>
                <a:spcPts val="600"/>
              </a:spcAft>
              <a:buClr>
                <a:schemeClr val="accent5">
                  <a:lumMod val="75000"/>
                </a:schemeClr>
              </a:buClr>
              <a:buFont typeface="Arial" panose="020B0604020202020204" pitchFamily="34" charset="0"/>
              <a:buChar char="•"/>
            </a:pPr>
            <a:r>
              <a:rPr lang="en-US" sz="1800" b="0" i="0" u="none" strike="noStrike" baseline="0" dirty="0">
                <a:solidFill>
                  <a:srgbClr val="000000"/>
                </a:solidFill>
                <a:latin typeface="+mn-lt"/>
                <a:cs typeface="Aldhabi" panose="020F0502020204030204" pitchFamily="2" charset="-78"/>
              </a:rPr>
              <a:t>Senior Whole Health (SWH)		</a:t>
            </a:r>
          </a:p>
          <a:p>
            <a:pPr marL="285750" indent="-285750">
              <a:spcBef>
                <a:spcPts val="600"/>
              </a:spcBef>
              <a:spcAft>
                <a:spcPts val="600"/>
              </a:spcAft>
              <a:buClr>
                <a:schemeClr val="accent5">
                  <a:lumMod val="75000"/>
                </a:schemeClr>
              </a:buClr>
              <a:buFont typeface="Arial" panose="020B0604020202020204" pitchFamily="34" charset="0"/>
              <a:buChar char="•"/>
            </a:pPr>
            <a:r>
              <a:rPr lang="en-US" sz="1800" b="0" i="0" u="none" strike="noStrike" baseline="0" dirty="0">
                <a:solidFill>
                  <a:srgbClr val="000000"/>
                </a:solidFill>
                <a:latin typeface="+mn-lt"/>
                <a:cs typeface="Aldhabi" panose="020F0502020204030204" pitchFamily="2" charset="-78"/>
              </a:rPr>
              <a:t>Tufts (Point32Health)		</a:t>
            </a:r>
          </a:p>
          <a:p>
            <a:pPr marL="285750" indent="-285750">
              <a:spcBef>
                <a:spcPts val="600"/>
              </a:spcBef>
              <a:spcAft>
                <a:spcPts val="600"/>
              </a:spcAft>
              <a:buClr>
                <a:schemeClr val="accent5">
                  <a:lumMod val="75000"/>
                </a:schemeClr>
              </a:buClr>
              <a:buFont typeface="Arial" panose="020B0604020202020204" pitchFamily="34" charset="0"/>
              <a:buChar char="•"/>
            </a:pPr>
            <a:r>
              <a:rPr lang="en-US" sz="1800" b="0" i="0" u="none" strike="noStrike" baseline="0" dirty="0">
                <a:solidFill>
                  <a:srgbClr val="000000"/>
                </a:solidFill>
                <a:latin typeface="+mn-lt"/>
                <a:cs typeface="Aldhabi" panose="020F0502020204030204" pitchFamily="2" charset="-78"/>
              </a:rPr>
              <a:t>UnitedHealthcare (UHC)		</a:t>
            </a:r>
          </a:p>
        </p:txBody>
      </p:sp>
      <p:sp>
        <p:nvSpPr>
          <p:cNvPr id="13" name="TextBox 12">
            <a:extLst>
              <a:ext uri="{FF2B5EF4-FFF2-40B4-BE49-F238E27FC236}">
                <a16:creationId xmlns:a16="http://schemas.microsoft.com/office/drawing/2014/main" id="{83FBE398-F6A6-9415-B7A9-0AA641800EFD}"/>
              </a:ext>
            </a:extLst>
          </p:cNvPr>
          <p:cNvSpPr txBox="1"/>
          <p:nvPr/>
        </p:nvSpPr>
        <p:spPr>
          <a:xfrm>
            <a:off x="308344" y="5910719"/>
            <a:ext cx="8633637" cy="646331"/>
          </a:xfrm>
          <a:prstGeom prst="rect">
            <a:avLst/>
          </a:prstGeom>
          <a:noFill/>
        </p:spPr>
        <p:txBody>
          <a:bodyPr wrap="square">
            <a:spAutoFit/>
          </a:bodyPr>
          <a:lstStyle/>
          <a:p>
            <a:r>
              <a:rPr lang="en-US" sz="1800" b="0" u="none" strike="noStrike" baseline="0" dirty="0">
                <a:solidFill>
                  <a:srgbClr val="000000"/>
                </a:solidFill>
                <a:latin typeface="+mn-lt"/>
              </a:rPr>
              <a:t>Disclaimer: Enrollment in the plan depends on the plan executing a Medicare Contract in September 2025</a:t>
            </a:r>
            <a:endParaRPr lang="en-US" sz="4000" dirty="0">
              <a:latin typeface="+mn-lt"/>
            </a:endParaRPr>
          </a:p>
        </p:txBody>
      </p:sp>
      <p:sp>
        <p:nvSpPr>
          <p:cNvPr id="3" name="Slide Number Placeholder 2">
            <a:extLst>
              <a:ext uri="{FF2B5EF4-FFF2-40B4-BE49-F238E27FC236}">
                <a16:creationId xmlns:a16="http://schemas.microsoft.com/office/drawing/2014/main" id="{E728C250-523F-B18B-CB76-3C9A46C3CAB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50</a:t>
            </a:fld>
            <a:endParaRPr lang="en-US"/>
          </a:p>
        </p:txBody>
      </p:sp>
      <p:pic>
        <p:nvPicPr>
          <p:cNvPr id="2" name="Picture 1">
            <a:extLst>
              <a:ext uri="{FF2B5EF4-FFF2-40B4-BE49-F238E27FC236}">
                <a16:creationId xmlns:a16="http://schemas.microsoft.com/office/drawing/2014/main" id="{7C8E6C13-01DF-9CDC-70D8-99FD94B983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7239" y="952000"/>
            <a:ext cx="1166761" cy="836026"/>
          </a:xfrm>
          <a:prstGeom prst="rect">
            <a:avLst/>
          </a:prstGeom>
        </p:spPr>
      </p:pic>
    </p:spTree>
    <p:custDataLst>
      <p:tags r:id="rId1"/>
    </p:custDataLst>
    <p:extLst>
      <p:ext uri="{BB962C8B-B14F-4D97-AF65-F5344CB8AC3E}">
        <p14:creationId xmlns:p14="http://schemas.microsoft.com/office/powerpoint/2010/main" val="4028957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2B20A2-70B1-9E9A-8CF2-0272A9667155}"/>
              </a:ext>
            </a:extLst>
          </p:cNvPr>
          <p:cNvSpPr>
            <a:spLocks noGrp="1"/>
          </p:cNvSpPr>
          <p:nvPr>
            <p:ph type="title"/>
          </p:nvPr>
        </p:nvSpPr>
        <p:spPr/>
        <p:txBody>
          <a:bodyPr/>
          <a:lstStyle/>
          <a:p>
            <a:r>
              <a:rPr lang="en-US" sz="3200" dirty="0"/>
              <a:t>2026 SCO Plans: New Statewide Availability</a:t>
            </a:r>
          </a:p>
        </p:txBody>
      </p:sp>
      <p:graphicFrame>
        <p:nvGraphicFramePr>
          <p:cNvPr id="6" name="Content Placeholder 5">
            <a:extLst>
              <a:ext uri="{FF2B5EF4-FFF2-40B4-BE49-F238E27FC236}">
                <a16:creationId xmlns:a16="http://schemas.microsoft.com/office/drawing/2014/main" id="{F2497AE8-C559-D664-5539-38EF50D8A74B}"/>
              </a:ext>
            </a:extLst>
          </p:cNvPr>
          <p:cNvGraphicFramePr>
            <a:graphicFrameLocks noGrp="1"/>
          </p:cNvGraphicFramePr>
          <p:nvPr>
            <p:ph idx="1"/>
            <p:extLst>
              <p:ext uri="{D42A27DB-BD31-4B8C-83A1-F6EECF244321}">
                <p14:modId xmlns:p14="http://schemas.microsoft.com/office/powerpoint/2010/main" val="2682140695"/>
              </p:ext>
            </p:extLst>
          </p:nvPr>
        </p:nvGraphicFramePr>
        <p:xfrm>
          <a:off x="99587" y="1595771"/>
          <a:ext cx="7268425" cy="4850299"/>
        </p:xfrm>
        <a:graphic>
          <a:graphicData uri="http://schemas.openxmlformats.org/drawingml/2006/table">
            <a:tbl>
              <a:tblPr firstRow="1"/>
              <a:tblGrid>
                <a:gridCol w="1255455">
                  <a:extLst>
                    <a:ext uri="{9D8B030D-6E8A-4147-A177-3AD203B41FA5}">
                      <a16:colId xmlns:a16="http://schemas.microsoft.com/office/drawing/2014/main" val="845494691"/>
                    </a:ext>
                  </a:extLst>
                </a:gridCol>
                <a:gridCol w="634336">
                  <a:extLst>
                    <a:ext uri="{9D8B030D-6E8A-4147-A177-3AD203B41FA5}">
                      <a16:colId xmlns:a16="http://schemas.microsoft.com/office/drawing/2014/main" val="4184952378"/>
                    </a:ext>
                  </a:extLst>
                </a:gridCol>
                <a:gridCol w="705966">
                  <a:extLst>
                    <a:ext uri="{9D8B030D-6E8A-4147-A177-3AD203B41FA5}">
                      <a16:colId xmlns:a16="http://schemas.microsoft.com/office/drawing/2014/main" val="1792939808"/>
                    </a:ext>
                  </a:extLst>
                </a:gridCol>
                <a:gridCol w="906011">
                  <a:extLst>
                    <a:ext uri="{9D8B030D-6E8A-4147-A177-3AD203B41FA5}">
                      <a16:colId xmlns:a16="http://schemas.microsoft.com/office/drawing/2014/main" val="878268214"/>
                    </a:ext>
                  </a:extLst>
                </a:gridCol>
                <a:gridCol w="838899">
                  <a:extLst>
                    <a:ext uri="{9D8B030D-6E8A-4147-A177-3AD203B41FA5}">
                      <a16:colId xmlns:a16="http://schemas.microsoft.com/office/drawing/2014/main" val="2743204474"/>
                    </a:ext>
                  </a:extLst>
                </a:gridCol>
                <a:gridCol w="588645">
                  <a:extLst>
                    <a:ext uri="{9D8B030D-6E8A-4147-A177-3AD203B41FA5}">
                      <a16:colId xmlns:a16="http://schemas.microsoft.com/office/drawing/2014/main" val="3990276258"/>
                    </a:ext>
                  </a:extLst>
                </a:gridCol>
                <a:gridCol w="778760">
                  <a:extLst>
                    <a:ext uri="{9D8B030D-6E8A-4147-A177-3AD203B41FA5}">
                      <a16:colId xmlns:a16="http://schemas.microsoft.com/office/drawing/2014/main" val="3968868925"/>
                    </a:ext>
                  </a:extLst>
                </a:gridCol>
                <a:gridCol w="1560353">
                  <a:extLst>
                    <a:ext uri="{9D8B030D-6E8A-4147-A177-3AD203B41FA5}">
                      <a16:colId xmlns:a16="http://schemas.microsoft.com/office/drawing/2014/main" val="2492040835"/>
                    </a:ext>
                  </a:extLst>
                </a:gridCol>
              </a:tblGrid>
              <a:tr h="597478">
                <a:tc>
                  <a:txBody>
                    <a:bodyPr/>
                    <a:lstStyle/>
                    <a:p>
                      <a:pPr algn="l" fontAlgn="t">
                        <a:buNone/>
                      </a:pPr>
                      <a:r>
                        <a:rPr lang="en-US" sz="1800" b="1" i="0" u="none" strike="noStrike">
                          <a:solidFill>
                            <a:srgbClr val="000000"/>
                          </a:solidFill>
                          <a:effectLst/>
                          <a:latin typeface="+mn-lt"/>
                        </a:rPr>
                        <a:t>SCO Plan/</a:t>
                      </a:r>
                      <a:br>
                        <a:rPr lang="en-US" sz="1800" b="1" i="0" u="none" strike="noStrike">
                          <a:solidFill>
                            <a:srgbClr val="000000"/>
                          </a:solidFill>
                          <a:effectLst/>
                          <a:latin typeface="+mn-lt"/>
                        </a:rPr>
                      </a:br>
                      <a:r>
                        <a:rPr lang="en-US" sz="1800" b="1" i="0" u="none" strike="noStrike">
                          <a:solidFill>
                            <a:srgbClr val="000000"/>
                          </a:solidFill>
                          <a:effectLst/>
                          <a:latin typeface="+mn-lt"/>
                        </a:rPr>
                        <a:t>County</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dirty="0">
                          <a:solidFill>
                            <a:srgbClr val="000000"/>
                          </a:solidFill>
                          <a:effectLst/>
                          <a:latin typeface="+mn-lt"/>
                        </a:rPr>
                        <a:t>CCA</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Fallon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MGBHP</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SWH</a:t>
                      </a:r>
                      <a:r>
                        <a:rPr lang="en-US" sz="1800" b="0" i="0" u="none" strike="noStrike">
                          <a:solidFill>
                            <a:srgbClr val="000000"/>
                          </a:solidFill>
                          <a:effectLst/>
                          <a:latin typeface="+mn-lt"/>
                        </a:rPr>
                        <a:t> (</a:t>
                      </a:r>
                      <a:r>
                        <a:rPr lang="en-US" sz="1800" b="0" i="1" u="none" strike="noStrike">
                          <a:solidFill>
                            <a:srgbClr val="000000"/>
                          </a:solidFill>
                          <a:effectLst/>
                          <a:latin typeface="+mn-lt"/>
                        </a:rPr>
                        <a:t>Molina</a:t>
                      </a:r>
                      <a:r>
                        <a:rPr lang="en-US" sz="1800" b="0" i="0" u="none" strike="noStrike">
                          <a:solidFill>
                            <a:srgbClr val="000000"/>
                          </a:solidFill>
                          <a:effectLst/>
                          <a:latin typeface="+mn-lt"/>
                        </a:rPr>
                        <a:t>)</a:t>
                      </a:r>
                      <a:endParaRPr lang="en-US" sz="1800" b="1" i="0" u="none" strike="noStrike">
                        <a:solidFill>
                          <a:srgbClr val="000000"/>
                        </a:solidFill>
                        <a:effectLst/>
                        <a:latin typeface="+mn-lt"/>
                      </a:endParaRP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Tufts</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United</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 SCO Plans in County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324833"/>
                  </a:ext>
                </a:extLst>
              </a:tr>
              <a:tr h="302157">
                <a:tc>
                  <a:txBody>
                    <a:bodyPr/>
                    <a:lstStyle/>
                    <a:p>
                      <a:pPr algn="l" fontAlgn="b">
                        <a:buNone/>
                      </a:pPr>
                      <a:r>
                        <a:rPr lang="en-US" sz="1800" b="0" i="0" u="none" strike="noStrike">
                          <a:solidFill>
                            <a:srgbClr val="000000"/>
                          </a:solidFill>
                          <a:effectLst/>
                          <a:latin typeface="+mn-lt"/>
                        </a:rPr>
                        <a:t>Barnstable</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dirty="0">
                          <a:solidFill>
                            <a:srgbClr val="000000"/>
                          </a:solidFill>
                          <a:effectLst/>
                          <a:latin typeface="+mn-lt"/>
                        </a:rPr>
                        <a:t>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2</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116495"/>
                  </a:ext>
                </a:extLst>
              </a:tr>
              <a:tr h="302157">
                <a:tc>
                  <a:txBody>
                    <a:bodyPr/>
                    <a:lstStyle/>
                    <a:p>
                      <a:pPr algn="l" fontAlgn="b">
                        <a:buNone/>
                      </a:pPr>
                      <a:r>
                        <a:rPr lang="en-US" sz="1800" b="0" i="0" u="none" strike="noStrike">
                          <a:solidFill>
                            <a:srgbClr val="000000"/>
                          </a:solidFill>
                          <a:effectLst/>
                          <a:latin typeface="+mn-lt"/>
                        </a:rPr>
                        <a:t>Berkshire</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1</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7952887"/>
                  </a:ext>
                </a:extLst>
              </a:tr>
              <a:tr h="302157">
                <a:tc>
                  <a:txBody>
                    <a:bodyPr/>
                    <a:lstStyle/>
                    <a:p>
                      <a:pPr algn="l" fontAlgn="b">
                        <a:buNone/>
                      </a:pPr>
                      <a:r>
                        <a:rPr lang="en-US" sz="1800" b="0" i="0" u="none" strike="noStrike">
                          <a:solidFill>
                            <a:srgbClr val="000000"/>
                          </a:solidFill>
                          <a:effectLst/>
                          <a:latin typeface="+mn-lt"/>
                        </a:rPr>
                        <a:t>Bristol</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6</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0690491"/>
                  </a:ext>
                </a:extLst>
              </a:tr>
              <a:tr h="302157">
                <a:tc>
                  <a:txBody>
                    <a:bodyPr/>
                    <a:lstStyle/>
                    <a:p>
                      <a:pPr algn="l" fontAlgn="b">
                        <a:buNone/>
                      </a:pPr>
                      <a:r>
                        <a:rPr lang="en-US" sz="1800" b="0" i="0" u="none" strike="noStrike">
                          <a:solidFill>
                            <a:srgbClr val="000000"/>
                          </a:solidFill>
                          <a:effectLst/>
                          <a:latin typeface="+mn-lt"/>
                        </a:rPr>
                        <a:t>Dukes</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1</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D93D9"/>
                    </a:solidFill>
                  </a:tcPr>
                </a:tc>
                <a:extLst>
                  <a:ext uri="{0D108BD9-81ED-4DB2-BD59-A6C34878D82A}">
                    <a16:rowId xmlns:a16="http://schemas.microsoft.com/office/drawing/2014/main" val="1393076654"/>
                  </a:ext>
                </a:extLst>
              </a:tr>
              <a:tr h="324780">
                <a:tc>
                  <a:txBody>
                    <a:bodyPr/>
                    <a:lstStyle/>
                    <a:p>
                      <a:pPr algn="l" fontAlgn="b">
                        <a:buNone/>
                      </a:pPr>
                      <a:r>
                        <a:rPr lang="en-US" sz="1800" b="0" i="0" u="none" strike="noStrike">
                          <a:solidFill>
                            <a:srgbClr val="000000"/>
                          </a:solidFill>
                          <a:effectLst/>
                          <a:latin typeface="+mn-lt"/>
                        </a:rPr>
                        <a:t>Essex</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6</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513688"/>
                  </a:ext>
                </a:extLst>
              </a:tr>
              <a:tr h="302157">
                <a:tc>
                  <a:txBody>
                    <a:bodyPr/>
                    <a:lstStyle/>
                    <a:p>
                      <a:pPr algn="l" fontAlgn="b">
                        <a:buNone/>
                      </a:pPr>
                      <a:r>
                        <a:rPr lang="en-US" sz="1800" b="0" i="0" u="none" strike="noStrike">
                          <a:solidFill>
                            <a:srgbClr val="000000"/>
                          </a:solidFill>
                          <a:effectLst/>
                          <a:latin typeface="+mn-lt"/>
                        </a:rPr>
                        <a:t>Franklin</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2</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156422"/>
                  </a:ext>
                </a:extLst>
              </a:tr>
              <a:tr h="302157">
                <a:tc>
                  <a:txBody>
                    <a:bodyPr/>
                    <a:lstStyle/>
                    <a:p>
                      <a:pPr algn="l" fontAlgn="b">
                        <a:buNone/>
                      </a:pPr>
                      <a:r>
                        <a:rPr lang="en-US" sz="1800" b="0" i="0" u="none" strike="noStrike">
                          <a:solidFill>
                            <a:srgbClr val="000000"/>
                          </a:solidFill>
                          <a:effectLst/>
                          <a:latin typeface="+mn-lt"/>
                        </a:rPr>
                        <a:t>Hampden</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5</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8759971"/>
                  </a:ext>
                </a:extLst>
              </a:tr>
              <a:tr h="302157">
                <a:tc>
                  <a:txBody>
                    <a:bodyPr/>
                    <a:lstStyle/>
                    <a:p>
                      <a:pPr algn="l" fontAlgn="b">
                        <a:buNone/>
                      </a:pPr>
                      <a:r>
                        <a:rPr lang="en-US" sz="1800" b="0" i="0" u="none" strike="noStrike">
                          <a:solidFill>
                            <a:srgbClr val="000000"/>
                          </a:solidFill>
                          <a:effectLst/>
                          <a:latin typeface="+mn-lt"/>
                        </a:rPr>
                        <a:t>Hampshire</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5</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0191387"/>
                  </a:ext>
                </a:extLst>
              </a:tr>
              <a:tr h="302157">
                <a:tc>
                  <a:txBody>
                    <a:bodyPr/>
                    <a:lstStyle/>
                    <a:p>
                      <a:pPr algn="l" fontAlgn="b">
                        <a:buNone/>
                      </a:pPr>
                      <a:r>
                        <a:rPr lang="en-US" sz="1800" b="0" i="0" u="none" strike="noStrike">
                          <a:solidFill>
                            <a:srgbClr val="000000"/>
                          </a:solidFill>
                          <a:effectLst/>
                          <a:latin typeface="+mn-lt"/>
                        </a:rPr>
                        <a:t>Middlesex</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6</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639439"/>
                  </a:ext>
                </a:extLst>
              </a:tr>
              <a:tr h="302157">
                <a:tc>
                  <a:txBody>
                    <a:bodyPr/>
                    <a:lstStyle/>
                    <a:p>
                      <a:pPr algn="l" fontAlgn="b">
                        <a:buNone/>
                      </a:pPr>
                      <a:r>
                        <a:rPr lang="en-US" sz="1800" b="0" i="0" u="none" strike="noStrike">
                          <a:solidFill>
                            <a:srgbClr val="000000"/>
                          </a:solidFill>
                          <a:effectLst/>
                          <a:latin typeface="+mn-lt"/>
                        </a:rPr>
                        <a:t>Nantucket</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N </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dirty="0">
                          <a:solidFill>
                            <a:srgbClr val="000000"/>
                          </a:solidFill>
                          <a:effectLst/>
                          <a:latin typeface="+mn-lt"/>
                        </a:rPr>
                        <a:t>1</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D93D9"/>
                    </a:solidFill>
                  </a:tcPr>
                </a:tc>
                <a:extLst>
                  <a:ext uri="{0D108BD9-81ED-4DB2-BD59-A6C34878D82A}">
                    <a16:rowId xmlns:a16="http://schemas.microsoft.com/office/drawing/2014/main" val="1402316302"/>
                  </a:ext>
                </a:extLst>
              </a:tr>
              <a:tr h="302157">
                <a:tc>
                  <a:txBody>
                    <a:bodyPr/>
                    <a:lstStyle/>
                    <a:p>
                      <a:pPr algn="l" fontAlgn="b">
                        <a:buNone/>
                      </a:pPr>
                      <a:r>
                        <a:rPr lang="en-US" sz="1800" b="0" i="0" u="none" strike="noStrike">
                          <a:solidFill>
                            <a:srgbClr val="000000"/>
                          </a:solidFill>
                          <a:effectLst/>
                          <a:latin typeface="+mn-lt"/>
                        </a:rPr>
                        <a:t>Norfolk</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6</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3024963"/>
                  </a:ext>
                </a:extLst>
              </a:tr>
              <a:tr h="302157">
                <a:tc>
                  <a:txBody>
                    <a:bodyPr/>
                    <a:lstStyle/>
                    <a:p>
                      <a:pPr algn="l" fontAlgn="b">
                        <a:buNone/>
                      </a:pPr>
                      <a:r>
                        <a:rPr lang="en-US" sz="1800" b="0" i="0" u="none" strike="noStrike">
                          <a:solidFill>
                            <a:srgbClr val="000000"/>
                          </a:solidFill>
                          <a:effectLst/>
                          <a:latin typeface="+mn-lt"/>
                        </a:rPr>
                        <a:t>Plymouth</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6</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2708532"/>
                  </a:ext>
                </a:extLst>
              </a:tr>
              <a:tr h="302157">
                <a:tc>
                  <a:txBody>
                    <a:bodyPr/>
                    <a:lstStyle/>
                    <a:p>
                      <a:pPr algn="l" fontAlgn="b">
                        <a:buNone/>
                      </a:pPr>
                      <a:r>
                        <a:rPr lang="en-US" sz="1800" b="0" i="0" u="none" strike="noStrike">
                          <a:solidFill>
                            <a:srgbClr val="000000"/>
                          </a:solidFill>
                          <a:effectLst/>
                          <a:latin typeface="+mn-lt"/>
                        </a:rPr>
                        <a:t>Suffolk</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6</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685132"/>
                  </a:ext>
                </a:extLst>
              </a:tr>
              <a:tr h="302157">
                <a:tc>
                  <a:txBody>
                    <a:bodyPr/>
                    <a:lstStyle/>
                    <a:p>
                      <a:pPr algn="l" fontAlgn="b">
                        <a:buNone/>
                      </a:pPr>
                      <a:r>
                        <a:rPr lang="en-US" sz="1800" b="0" i="0" u="none" strike="noStrike">
                          <a:solidFill>
                            <a:srgbClr val="000000"/>
                          </a:solidFill>
                          <a:effectLst/>
                          <a:latin typeface="+mn-lt"/>
                        </a:rPr>
                        <a:t>Worcester</a:t>
                      </a:r>
                    </a:p>
                  </a:txBody>
                  <a:tcPr marL="6350" marR="6350" marT="635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 N</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DADAD"/>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a:solidFill>
                            <a:srgbClr val="000000"/>
                          </a:solidFill>
                          <a:effectLst/>
                          <a:latin typeface="+mn-lt"/>
                        </a:rPr>
                        <a:t>Y</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E9F8"/>
                    </a:solidFill>
                  </a:tcPr>
                </a:tc>
                <a:tc>
                  <a:txBody>
                    <a:bodyPr/>
                    <a:lstStyle/>
                    <a:p>
                      <a:pPr algn="ctr" fontAlgn="ctr">
                        <a:buNone/>
                      </a:pPr>
                      <a:r>
                        <a:rPr lang="en-US" sz="1800" b="0" i="0" u="none" strike="noStrike" dirty="0">
                          <a:solidFill>
                            <a:srgbClr val="000000"/>
                          </a:solidFill>
                          <a:effectLst/>
                          <a:latin typeface="+mn-lt"/>
                        </a:rPr>
                        <a:t>5</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9664633"/>
                  </a:ext>
                </a:extLst>
              </a:tr>
            </a:tbl>
          </a:graphicData>
        </a:graphic>
      </p:graphicFrame>
      <p:graphicFrame>
        <p:nvGraphicFramePr>
          <p:cNvPr id="8" name="Table 7">
            <a:extLst>
              <a:ext uri="{FF2B5EF4-FFF2-40B4-BE49-F238E27FC236}">
                <a16:creationId xmlns:a16="http://schemas.microsoft.com/office/drawing/2014/main" id="{3715AB2C-98B1-D086-47E2-710C72A5479B}"/>
              </a:ext>
            </a:extLst>
          </p:cNvPr>
          <p:cNvGraphicFramePr>
            <a:graphicFrameLocks noGrp="1"/>
          </p:cNvGraphicFramePr>
          <p:nvPr>
            <p:extLst>
              <p:ext uri="{D42A27DB-BD31-4B8C-83A1-F6EECF244321}">
                <p14:modId xmlns:p14="http://schemas.microsoft.com/office/powerpoint/2010/main" val="2798365481"/>
              </p:ext>
            </p:extLst>
          </p:nvPr>
        </p:nvGraphicFramePr>
        <p:xfrm>
          <a:off x="7491368" y="2042176"/>
          <a:ext cx="1494321" cy="3591560"/>
        </p:xfrm>
        <a:graphic>
          <a:graphicData uri="http://schemas.openxmlformats.org/drawingml/2006/table">
            <a:tbl>
              <a:tblPr firstRow="1"/>
              <a:tblGrid>
                <a:gridCol w="1494321">
                  <a:extLst>
                    <a:ext uri="{9D8B030D-6E8A-4147-A177-3AD203B41FA5}">
                      <a16:colId xmlns:a16="http://schemas.microsoft.com/office/drawing/2014/main" val="2759131314"/>
                    </a:ext>
                  </a:extLst>
                </a:gridCol>
              </a:tblGrid>
              <a:tr h="197506">
                <a:tc>
                  <a:txBody>
                    <a:bodyPr/>
                    <a:lstStyle/>
                    <a:p>
                      <a:pPr algn="l" fontAlgn="b">
                        <a:buNone/>
                      </a:pPr>
                      <a:r>
                        <a:rPr lang="en-US" sz="1800" b="1" i="0" u="sng" strike="noStrike" dirty="0">
                          <a:solidFill>
                            <a:srgbClr val="000000"/>
                          </a:solidFill>
                          <a:effectLst/>
                          <a:latin typeface="+mn-lt"/>
                        </a:rPr>
                        <a:t>Legend</a:t>
                      </a:r>
                    </a:p>
                  </a:txBody>
                  <a:tcPr marL="6350" marR="6350" marT="6350" marB="0" anchor="b">
                    <a:lnL>
                      <a:noFill/>
                    </a:lnL>
                    <a:lnR>
                      <a:noFill/>
                    </a:lnR>
                    <a:lnT>
                      <a:noFill/>
                    </a:lnT>
                    <a:lnB>
                      <a:noFill/>
                    </a:lnB>
                    <a:noFill/>
                  </a:tcPr>
                </a:tc>
                <a:extLst>
                  <a:ext uri="{0D108BD9-81ED-4DB2-BD59-A6C34878D82A}">
                    <a16:rowId xmlns:a16="http://schemas.microsoft.com/office/drawing/2014/main" val="2493903167"/>
                  </a:ext>
                </a:extLst>
              </a:tr>
              <a:tr h="184150">
                <a:tc>
                  <a:txBody>
                    <a:bodyPr/>
                    <a:lstStyle/>
                    <a:p>
                      <a:pPr algn="l" fontAlgn="b">
                        <a:buNone/>
                      </a:pPr>
                      <a:r>
                        <a:rPr lang="en-US" sz="1800" b="0" i="0" u="none" strike="noStrike" dirty="0">
                          <a:solidFill>
                            <a:srgbClr val="000000"/>
                          </a:solidFill>
                          <a:effectLst/>
                          <a:latin typeface="+mn-lt"/>
                        </a:rPr>
                        <a:t>Y = County offered by SCO Plan</a:t>
                      </a:r>
                    </a:p>
                  </a:txBody>
                  <a:tcPr marL="6350" marR="6350" marT="6350" marB="0" anchor="b">
                    <a:lnL>
                      <a:noFill/>
                    </a:lnL>
                    <a:lnR>
                      <a:noFill/>
                    </a:lnR>
                    <a:lnT>
                      <a:noFill/>
                    </a:lnT>
                    <a:lnB>
                      <a:noFill/>
                    </a:lnB>
                    <a:solidFill>
                      <a:srgbClr val="DAE9F8"/>
                    </a:solidFill>
                  </a:tcPr>
                </a:tc>
                <a:extLst>
                  <a:ext uri="{0D108BD9-81ED-4DB2-BD59-A6C34878D82A}">
                    <a16:rowId xmlns:a16="http://schemas.microsoft.com/office/drawing/2014/main" val="1068764638"/>
                  </a:ext>
                </a:extLst>
              </a:tr>
              <a:tr h="184150">
                <a:tc>
                  <a:txBody>
                    <a:bodyPr/>
                    <a:lstStyle/>
                    <a:p>
                      <a:pPr algn="l" fontAlgn="b">
                        <a:buNone/>
                      </a:pPr>
                      <a:r>
                        <a:rPr lang="en-US" sz="1800" b="0" i="0" u="none" strike="noStrike" dirty="0">
                          <a:solidFill>
                            <a:srgbClr val="000000"/>
                          </a:solidFill>
                          <a:effectLst/>
                          <a:latin typeface="+mn-lt"/>
                        </a:rPr>
                        <a:t>County would be newly covered by Plan or would be a new option in SCO</a:t>
                      </a:r>
                    </a:p>
                  </a:txBody>
                  <a:tcPr marL="6350" marR="6350" marT="6350" marB="0" anchor="b">
                    <a:lnL>
                      <a:noFill/>
                    </a:lnL>
                    <a:lnR>
                      <a:noFill/>
                    </a:lnR>
                    <a:lnT>
                      <a:noFill/>
                    </a:lnT>
                    <a:lnB>
                      <a:noFill/>
                    </a:lnB>
                    <a:solidFill>
                      <a:srgbClr val="4D93D9"/>
                    </a:solidFill>
                  </a:tcPr>
                </a:tc>
                <a:extLst>
                  <a:ext uri="{0D108BD9-81ED-4DB2-BD59-A6C34878D82A}">
                    <a16:rowId xmlns:a16="http://schemas.microsoft.com/office/drawing/2014/main" val="249951351"/>
                  </a:ext>
                </a:extLst>
              </a:tr>
              <a:tr h="184150">
                <a:tc>
                  <a:txBody>
                    <a:bodyPr/>
                    <a:lstStyle/>
                    <a:p>
                      <a:pPr algn="l" fontAlgn="b">
                        <a:buNone/>
                      </a:pPr>
                      <a:r>
                        <a:rPr lang="en-US" sz="1800" b="0" i="0" u="none" strike="noStrike" dirty="0">
                          <a:solidFill>
                            <a:srgbClr val="000000"/>
                          </a:solidFill>
                          <a:effectLst/>
                          <a:latin typeface="+mn-lt"/>
                        </a:rPr>
                        <a:t>N = County not offered by SCO Plan</a:t>
                      </a:r>
                    </a:p>
                  </a:txBody>
                  <a:tcPr marL="6350" marR="6350" marT="6350" marB="0" anchor="b">
                    <a:lnL>
                      <a:noFill/>
                    </a:lnL>
                    <a:lnR>
                      <a:noFill/>
                    </a:lnR>
                    <a:lnT>
                      <a:noFill/>
                    </a:lnT>
                    <a:lnB>
                      <a:noFill/>
                    </a:lnB>
                    <a:solidFill>
                      <a:srgbClr val="ADADAD"/>
                    </a:solidFill>
                  </a:tcPr>
                </a:tc>
                <a:extLst>
                  <a:ext uri="{0D108BD9-81ED-4DB2-BD59-A6C34878D82A}">
                    <a16:rowId xmlns:a16="http://schemas.microsoft.com/office/drawing/2014/main" val="3234508607"/>
                  </a:ext>
                </a:extLst>
              </a:tr>
            </a:tbl>
          </a:graphicData>
        </a:graphic>
      </p:graphicFrame>
      <p:sp>
        <p:nvSpPr>
          <p:cNvPr id="3" name="Slide Number Placeholder 2">
            <a:extLst>
              <a:ext uri="{FF2B5EF4-FFF2-40B4-BE49-F238E27FC236}">
                <a16:creationId xmlns:a16="http://schemas.microsoft.com/office/drawing/2014/main" id="{8F775843-C1BD-D659-B97B-7AE1B566F4F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51</a:t>
            </a:fld>
            <a:endParaRPr lang="en-US"/>
          </a:p>
        </p:txBody>
      </p:sp>
      <p:pic>
        <p:nvPicPr>
          <p:cNvPr id="2" name="Picture 1">
            <a:extLst>
              <a:ext uri="{FF2B5EF4-FFF2-40B4-BE49-F238E27FC236}">
                <a16:creationId xmlns:a16="http://schemas.microsoft.com/office/drawing/2014/main" id="{3B5C7827-33C5-482B-D925-25767404B8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7239" y="624157"/>
            <a:ext cx="1166761" cy="836026"/>
          </a:xfrm>
          <a:prstGeom prst="rect">
            <a:avLst/>
          </a:prstGeom>
        </p:spPr>
      </p:pic>
    </p:spTree>
    <p:custDataLst>
      <p:tags r:id="rId1"/>
    </p:custDataLst>
    <p:extLst>
      <p:ext uri="{BB962C8B-B14F-4D97-AF65-F5344CB8AC3E}">
        <p14:creationId xmlns:p14="http://schemas.microsoft.com/office/powerpoint/2010/main" val="649095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61161EBC-6C72-AA3B-55EA-B37FB34E403C}"/>
              </a:ext>
            </a:extLst>
          </p:cNvPr>
          <p:cNvSpPr>
            <a:spLocks noGrp="1"/>
          </p:cNvSpPr>
          <p:nvPr>
            <p:ph type="title"/>
          </p:nvPr>
        </p:nvSpPr>
        <p:spPr>
          <a:xfrm>
            <a:off x="457200" y="304800"/>
            <a:ext cx="6553200" cy="715963"/>
          </a:xfrm>
        </p:spPr>
        <p:txBody>
          <a:bodyPr/>
          <a:lstStyle/>
          <a:p>
            <a:r>
              <a:rPr lang="en-US" sz="3200" dirty="0"/>
              <a:t>Map of SCO Plans by County 2026</a:t>
            </a:r>
          </a:p>
        </p:txBody>
      </p:sp>
      <p:pic>
        <p:nvPicPr>
          <p:cNvPr id="6" name="Content Placeholder 5" descr="Map of Massachusetts with number of SCO plans by county in 2026.">
            <a:extLst>
              <a:ext uri="{FF2B5EF4-FFF2-40B4-BE49-F238E27FC236}">
                <a16:creationId xmlns:a16="http://schemas.microsoft.com/office/drawing/2014/main" id="{3927D401-7680-F6AB-683D-91F8BF04C1AF}"/>
              </a:ext>
            </a:extLst>
          </p:cNvPr>
          <p:cNvPicPr>
            <a:picLocks noGrp="1" noChangeAspect="1"/>
          </p:cNvPicPr>
          <p:nvPr>
            <p:ph idx="1"/>
          </p:nvPr>
        </p:nvPicPr>
        <p:blipFill>
          <a:blip r:embed="rId3"/>
          <a:stretch>
            <a:fillRect/>
          </a:stretch>
        </p:blipFill>
        <p:spPr bwMode="auto">
          <a:xfrm>
            <a:off x="566722" y="1600200"/>
            <a:ext cx="8010556"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8B71438-54D8-BA0B-88FA-510DCE93C32F}"/>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C3302BC5-986D-42D8-BF2F-B9D0692D83AF}" type="slidenum">
              <a:rPr lang="en-US" smtClean="0"/>
              <a:pPr>
                <a:spcAft>
                  <a:spcPts val="600"/>
                </a:spcAft>
                <a:defRPr/>
              </a:pPr>
              <a:t>52</a:t>
            </a:fld>
            <a:endParaRPr lang="en-US"/>
          </a:p>
        </p:txBody>
      </p:sp>
      <p:pic>
        <p:nvPicPr>
          <p:cNvPr id="4" name="Picture 3">
            <a:extLst>
              <a:ext uri="{FF2B5EF4-FFF2-40B4-BE49-F238E27FC236}">
                <a16:creationId xmlns:a16="http://schemas.microsoft.com/office/drawing/2014/main" id="{AECFBA1D-65EA-0B31-0B98-923F0EEE9C2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77239" y="624157"/>
            <a:ext cx="1166761" cy="836026"/>
          </a:xfrm>
          <a:prstGeom prst="rect">
            <a:avLst/>
          </a:prstGeom>
        </p:spPr>
      </p:pic>
    </p:spTree>
    <p:custDataLst>
      <p:tags r:id="rId1"/>
    </p:custDataLst>
    <p:extLst>
      <p:ext uri="{BB962C8B-B14F-4D97-AF65-F5344CB8AC3E}">
        <p14:creationId xmlns:p14="http://schemas.microsoft.com/office/powerpoint/2010/main" val="1664518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877013-6655-B856-D34E-DE60C3B14E3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A5917AB-22F9-91A3-4FFF-AB0CD29C6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
        <p:nvSpPr>
          <p:cNvPr id="15" name="Rectangle 14">
            <a:extLst>
              <a:ext uri="{FF2B5EF4-FFF2-40B4-BE49-F238E27FC236}">
                <a16:creationId xmlns:a16="http://schemas.microsoft.com/office/drawing/2014/main" id="{4A95B20B-5F19-00BA-0A7E-8AAF3C550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51"/>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
        <p:nvSpPr>
          <p:cNvPr id="17" name="Rectangle 16">
            <a:extLst>
              <a:ext uri="{FF2B5EF4-FFF2-40B4-BE49-F238E27FC236}">
                <a16:creationId xmlns:a16="http://schemas.microsoft.com/office/drawing/2014/main" id="{15B2B682-4146-E9DC-7C5E-29D14216C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3" y="857250"/>
            <a:ext cx="3047357"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
        <p:nvSpPr>
          <p:cNvPr id="4" name="Title 3">
            <a:extLst>
              <a:ext uri="{FF2B5EF4-FFF2-40B4-BE49-F238E27FC236}">
                <a16:creationId xmlns:a16="http://schemas.microsoft.com/office/drawing/2014/main" id="{3A2E2D95-68C2-0A2B-70C8-F762234B6E73}"/>
              </a:ext>
            </a:extLst>
          </p:cNvPr>
          <p:cNvSpPr txBox="1">
            <a:spLocks noGrp="1"/>
          </p:cNvSpPr>
          <p:nvPr>
            <p:ph type="title" idx="4294967295"/>
          </p:nvPr>
        </p:nvSpPr>
        <p:spPr>
          <a:xfrm>
            <a:off x="1028698" y="1118899"/>
            <a:ext cx="7533017" cy="658297"/>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marR="0" lvl="0" indent="0" algn="l" defTabSz="685800" rtl="0" eaLnBrk="1" fontAlgn="auto" latinLnBrk="0" hangingPunct="1">
              <a:lnSpc>
                <a:spcPct val="90000"/>
              </a:lnSpc>
              <a:spcBef>
                <a:spcPct val="0"/>
              </a:spcBef>
              <a:spcAft>
                <a:spcPts val="45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ptos Display" panose="02110004020202020204"/>
                <a:ea typeface="+mn-ea"/>
                <a:cs typeface="+mn-cs"/>
              </a:rPr>
              <a:t>Key Dates</a:t>
            </a:r>
          </a:p>
        </p:txBody>
      </p:sp>
      <p:sp>
        <p:nvSpPr>
          <p:cNvPr id="19" name="Rectangle 18">
            <a:extLst>
              <a:ext uri="{FF2B5EF4-FFF2-40B4-BE49-F238E27FC236}">
                <a16:creationId xmlns:a16="http://schemas.microsoft.com/office/drawing/2014/main" id="{C3C67483-2E13-DF12-01D1-8A6BAB001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12358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
        <p:nvSpPr>
          <p:cNvPr id="7" name="Freeform: Shape 6">
            <a:extLst>
              <a:ext uri="{FF2B5EF4-FFF2-40B4-BE49-F238E27FC236}">
                <a16:creationId xmlns:a16="http://schemas.microsoft.com/office/drawing/2014/main" id="{D561E377-0A9D-C7B0-DB2A-3FFB3C930BEF}"/>
              </a:ext>
            </a:extLst>
          </p:cNvPr>
          <p:cNvSpPr/>
          <p:nvPr/>
        </p:nvSpPr>
        <p:spPr>
          <a:xfrm>
            <a:off x="665934" y="2576182"/>
            <a:ext cx="3593682" cy="672369"/>
          </a:xfrm>
          <a:custGeom>
            <a:avLst/>
            <a:gdLst>
              <a:gd name="csX0" fmla="*/ 0 w 3593682"/>
              <a:gd name="csY0" fmla="*/ 67237 h 672369"/>
              <a:gd name="csX1" fmla="*/ 67237 w 3593682"/>
              <a:gd name="csY1" fmla="*/ 0 h 672369"/>
              <a:gd name="csX2" fmla="*/ 3526445 w 3593682"/>
              <a:gd name="csY2" fmla="*/ 0 h 672369"/>
              <a:gd name="csX3" fmla="*/ 3593682 w 3593682"/>
              <a:gd name="csY3" fmla="*/ 67237 h 672369"/>
              <a:gd name="csX4" fmla="*/ 3593682 w 3593682"/>
              <a:gd name="csY4" fmla="*/ 605132 h 672369"/>
              <a:gd name="csX5" fmla="*/ 3526445 w 3593682"/>
              <a:gd name="csY5" fmla="*/ 672369 h 672369"/>
              <a:gd name="csX6" fmla="*/ 67237 w 3593682"/>
              <a:gd name="csY6" fmla="*/ 672369 h 672369"/>
              <a:gd name="csX7" fmla="*/ 0 w 3593682"/>
              <a:gd name="csY7" fmla="*/ 605132 h 672369"/>
              <a:gd name="csX8" fmla="*/ 0 w 3593682"/>
              <a:gd name="csY8" fmla="*/ 67237 h 672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593682" h="672369">
                <a:moveTo>
                  <a:pt x="0" y="67237"/>
                </a:moveTo>
                <a:cubicBezTo>
                  <a:pt x="0" y="30103"/>
                  <a:pt x="30103" y="0"/>
                  <a:pt x="67237" y="0"/>
                </a:cubicBezTo>
                <a:lnTo>
                  <a:pt x="3526445" y="0"/>
                </a:lnTo>
                <a:cubicBezTo>
                  <a:pt x="3563579" y="0"/>
                  <a:pt x="3593682" y="30103"/>
                  <a:pt x="3593682" y="67237"/>
                </a:cubicBezTo>
                <a:lnTo>
                  <a:pt x="3593682" y="605132"/>
                </a:lnTo>
                <a:cubicBezTo>
                  <a:pt x="3593682" y="642266"/>
                  <a:pt x="3563579" y="672369"/>
                  <a:pt x="3526445" y="672369"/>
                </a:cubicBezTo>
                <a:lnTo>
                  <a:pt x="67237" y="672369"/>
                </a:lnTo>
                <a:cubicBezTo>
                  <a:pt x="30103" y="672369"/>
                  <a:pt x="0" y="642266"/>
                  <a:pt x="0" y="605132"/>
                </a:cubicBezTo>
                <a:lnTo>
                  <a:pt x="0" y="6723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1133" tIns="42553" rIns="42553" bIns="42553" numCol="1" spcCol="1270" anchor="ctr" anchorCtr="0">
            <a:noAutofit/>
          </a:bodyPr>
          <a:lstStyle/>
          <a:p>
            <a:pPr marL="0" lvl="0" indent="0" algn="l" defTabSz="800100" rtl="0">
              <a:lnSpc>
                <a:spcPct val="90000"/>
              </a:lnSpc>
              <a:spcBef>
                <a:spcPct val="0"/>
              </a:spcBef>
              <a:spcAft>
                <a:spcPct val="35000"/>
              </a:spcAft>
              <a:buNone/>
            </a:pPr>
            <a:r>
              <a:rPr lang="en-US" sz="1800" b="1" kern="1200" dirty="0"/>
              <a:t> October 2025</a:t>
            </a:r>
          </a:p>
        </p:txBody>
      </p:sp>
      <p:sp>
        <p:nvSpPr>
          <p:cNvPr id="8" name="Arrow: Right 7">
            <a:extLst>
              <a:ext uri="{FF2B5EF4-FFF2-40B4-BE49-F238E27FC236}">
                <a16:creationId xmlns:a16="http://schemas.microsoft.com/office/drawing/2014/main" id="{7E9A1EBF-A75B-AE14-C3AF-16788CA336EF}"/>
              </a:ext>
              <a:ext uri="{C183D7F6-B498-43B3-948B-1728B52AA6E4}">
                <adec:decorative xmlns:adec="http://schemas.microsoft.com/office/drawing/2017/decorative" val="1"/>
              </a:ext>
            </a:extLst>
          </p:cNvPr>
          <p:cNvSpPr/>
          <p:nvPr/>
        </p:nvSpPr>
        <p:spPr>
          <a:xfrm rot="5400000">
            <a:off x="2403943" y="3307385"/>
            <a:ext cx="117664" cy="117664"/>
          </a:xfrm>
          <a:prstGeom prst="rightArrow">
            <a:avLst>
              <a:gd name="adj1" fmla="val 667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FB3747AF-EF0A-9A8B-A8AB-D106A888609D}"/>
              </a:ext>
            </a:extLst>
          </p:cNvPr>
          <p:cNvSpPr/>
          <p:nvPr/>
        </p:nvSpPr>
        <p:spPr>
          <a:xfrm>
            <a:off x="476931" y="3483882"/>
            <a:ext cx="3971688" cy="2516867"/>
          </a:xfrm>
          <a:custGeom>
            <a:avLst/>
            <a:gdLst>
              <a:gd name="csX0" fmla="*/ 0 w 3971688"/>
              <a:gd name="csY0" fmla="*/ 197696 h 1976955"/>
              <a:gd name="csX1" fmla="*/ 197696 w 3971688"/>
              <a:gd name="csY1" fmla="*/ 0 h 1976955"/>
              <a:gd name="csX2" fmla="*/ 3773993 w 3971688"/>
              <a:gd name="csY2" fmla="*/ 0 h 1976955"/>
              <a:gd name="csX3" fmla="*/ 3971689 w 3971688"/>
              <a:gd name="csY3" fmla="*/ 197696 h 1976955"/>
              <a:gd name="csX4" fmla="*/ 3971688 w 3971688"/>
              <a:gd name="csY4" fmla="*/ 1779260 h 1976955"/>
              <a:gd name="csX5" fmla="*/ 3773992 w 3971688"/>
              <a:gd name="csY5" fmla="*/ 1976956 h 1976955"/>
              <a:gd name="csX6" fmla="*/ 197696 w 3971688"/>
              <a:gd name="csY6" fmla="*/ 1976955 h 1976955"/>
              <a:gd name="csX7" fmla="*/ 0 w 3971688"/>
              <a:gd name="csY7" fmla="*/ 1779259 h 1976955"/>
              <a:gd name="csX8" fmla="*/ 0 w 3971688"/>
              <a:gd name="csY8" fmla="*/ 197696 h 19769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971688" h="1976955">
                <a:moveTo>
                  <a:pt x="0" y="197696"/>
                </a:moveTo>
                <a:cubicBezTo>
                  <a:pt x="0" y="88512"/>
                  <a:pt x="88512" y="0"/>
                  <a:pt x="197696" y="0"/>
                </a:cubicBezTo>
                <a:lnTo>
                  <a:pt x="3773993" y="0"/>
                </a:lnTo>
                <a:cubicBezTo>
                  <a:pt x="3883177" y="0"/>
                  <a:pt x="3971689" y="88512"/>
                  <a:pt x="3971689" y="197696"/>
                </a:cubicBezTo>
                <a:cubicBezTo>
                  <a:pt x="3971689" y="724884"/>
                  <a:pt x="3971688" y="1252072"/>
                  <a:pt x="3971688" y="1779260"/>
                </a:cubicBezTo>
                <a:cubicBezTo>
                  <a:pt x="3971688" y="1888444"/>
                  <a:pt x="3883176" y="1976956"/>
                  <a:pt x="3773992" y="1976956"/>
                </a:cubicBezTo>
                <a:lnTo>
                  <a:pt x="197696" y="1976955"/>
                </a:lnTo>
                <a:cubicBezTo>
                  <a:pt x="88512" y="1976955"/>
                  <a:pt x="0" y="1888443"/>
                  <a:pt x="0" y="1779259"/>
                </a:cubicBezTo>
                <a:lnTo>
                  <a:pt x="0" y="197696"/>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9343" tIns="78223" rIns="78223" bIns="78223"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800" b="1" kern="1200" dirty="0"/>
              <a:t>Expected MassHealth Website Updates</a:t>
            </a:r>
            <a:endParaRPr lang="en-US" sz="18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800" kern="1200" dirty="0"/>
              <a:t>2026 One Care and SCO plan contact information (e.g., enrollment services contact numbers, plan website links, and member portal resources)</a:t>
            </a:r>
          </a:p>
          <a:p>
            <a:pPr marL="171450" lvl="1" indent="-171450" algn="l" defTabSz="711200">
              <a:lnSpc>
                <a:spcPct val="90000"/>
              </a:lnSpc>
              <a:spcBef>
                <a:spcPct val="0"/>
              </a:spcBef>
              <a:spcAft>
                <a:spcPct val="15000"/>
              </a:spcAft>
              <a:buFont typeface="Arial" panose="020B0604020202020204" pitchFamily="34" charset="0"/>
              <a:buChar char="•"/>
            </a:pPr>
            <a:r>
              <a:rPr lang="en-US" sz="1800" kern="1200" dirty="0">
                <a:latin typeface="Aptos Display" panose="02110004020202020204"/>
              </a:rPr>
              <a:t>One</a:t>
            </a:r>
            <a:r>
              <a:rPr lang="en-US" sz="1800" kern="1200" dirty="0"/>
              <a:t> Care and SCO program benefit tables </a:t>
            </a:r>
          </a:p>
        </p:txBody>
      </p:sp>
      <p:sp>
        <p:nvSpPr>
          <p:cNvPr id="10" name="Freeform: Shape 9">
            <a:extLst>
              <a:ext uri="{FF2B5EF4-FFF2-40B4-BE49-F238E27FC236}">
                <a16:creationId xmlns:a16="http://schemas.microsoft.com/office/drawing/2014/main" id="{8F20E284-1C54-B376-DDBF-A56895D499AC}"/>
              </a:ext>
            </a:extLst>
          </p:cNvPr>
          <p:cNvSpPr/>
          <p:nvPr/>
        </p:nvSpPr>
        <p:spPr>
          <a:xfrm>
            <a:off x="4825147" y="2576182"/>
            <a:ext cx="3841921" cy="672369"/>
          </a:xfrm>
          <a:custGeom>
            <a:avLst/>
            <a:gdLst>
              <a:gd name="csX0" fmla="*/ 0 w 3841921"/>
              <a:gd name="csY0" fmla="*/ 67237 h 672369"/>
              <a:gd name="csX1" fmla="*/ 67237 w 3841921"/>
              <a:gd name="csY1" fmla="*/ 0 h 672369"/>
              <a:gd name="csX2" fmla="*/ 3774684 w 3841921"/>
              <a:gd name="csY2" fmla="*/ 0 h 672369"/>
              <a:gd name="csX3" fmla="*/ 3841921 w 3841921"/>
              <a:gd name="csY3" fmla="*/ 67237 h 672369"/>
              <a:gd name="csX4" fmla="*/ 3841921 w 3841921"/>
              <a:gd name="csY4" fmla="*/ 605132 h 672369"/>
              <a:gd name="csX5" fmla="*/ 3774684 w 3841921"/>
              <a:gd name="csY5" fmla="*/ 672369 h 672369"/>
              <a:gd name="csX6" fmla="*/ 67237 w 3841921"/>
              <a:gd name="csY6" fmla="*/ 672369 h 672369"/>
              <a:gd name="csX7" fmla="*/ 0 w 3841921"/>
              <a:gd name="csY7" fmla="*/ 605132 h 672369"/>
              <a:gd name="csX8" fmla="*/ 0 w 3841921"/>
              <a:gd name="csY8" fmla="*/ 67237 h 672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841921" h="672369">
                <a:moveTo>
                  <a:pt x="0" y="67237"/>
                </a:moveTo>
                <a:cubicBezTo>
                  <a:pt x="0" y="30103"/>
                  <a:pt x="30103" y="0"/>
                  <a:pt x="67237" y="0"/>
                </a:cubicBezTo>
                <a:lnTo>
                  <a:pt x="3774684" y="0"/>
                </a:lnTo>
                <a:cubicBezTo>
                  <a:pt x="3811818" y="0"/>
                  <a:pt x="3841921" y="30103"/>
                  <a:pt x="3841921" y="67237"/>
                </a:cubicBezTo>
                <a:lnTo>
                  <a:pt x="3841921" y="605132"/>
                </a:lnTo>
                <a:cubicBezTo>
                  <a:pt x="3841921" y="642266"/>
                  <a:pt x="3811818" y="672369"/>
                  <a:pt x="3774684" y="672369"/>
                </a:cubicBezTo>
                <a:lnTo>
                  <a:pt x="67237" y="672369"/>
                </a:lnTo>
                <a:cubicBezTo>
                  <a:pt x="30103" y="672369"/>
                  <a:pt x="0" y="642266"/>
                  <a:pt x="0" y="605132"/>
                </a:cubicBezTo>
                <a:lnTo>
                  <a:pt x="0" y="67237"/>
                </a:lnTo>
                <a:close/>
              </a:path>
            </a:pathLst>
          </a:custGeom>
        </p:spPr>
        <p:style>
          <a:lnRef idx="2">
            <a:schemeClr val="lt1">
              <a:hueOff val="0"/>
              <a:satOff val="0"/>
              <a:lumOff val="0"/>
              <a:alphaOff val="0"/>
            </a:schemeClr>
          </a:lnRef>
          <a:fillRef idx="1">
            <a:schemeClr val="accent2">
              <a:hueOff val="5675128"/>
              <a:satOff val="15375"/>
              <a:lumOff val="-12157"/>
              <a:alphaOff val="0"/>
            </a:schemeClr>
          </a:fillRef>
          <a:effectRef idx="0">
            <a:schemeClr val="accent2">
              <a:hueOff val="5675128"/>
              <a:satOff val="15375"/>
              <a:lumOff val="-12157"/>
              <a:alphaOff val="0"/>
            </a:schemeClr>
          </a:effectRef>
          <a:fontRef idx="minor">
            <a:schemeClr val="lt1"/>
          </a:fontRef>
        </p:style>
        <p:txBody>
          <a:bodyPr spcFirstLastPara="0" vert="horz" wrap="square" lIns="111133" tIns="42553" rIns="42553" bIns="42553" numCol="1" spcCol="1270" anchor="ctr" anchorCtr="0">
            <a:noAutofit/>
          </a:bodyPr>
          <a:lstStyle/>
          <a:p>
            <a:pPr marL="0" lvl="0" indent="0" algn="l" defTabSz="800100">
              <a:lnSpc>
                <a:spcPct val="90000"/>
              </a:lnSpc>
              <a:spcBef>
                <a:spcPct val="0"/>
              </a:spcBef>
              <a:spcAft>
                <a:spcPct val="35000"/>
              </a:spcAft>
              <a:buNone/>
            </a:pPr>
            <a:r>
              <a:rPr lang="en-US" sz="1800" b="1" kern="1200" dirty="0"/>
              <a:t>Open Enrollment: </a:t>
            </a:r>
          </a:p>
          <a:p>
            <a:pPr marL="0" lvl="0" indent="0" algn="l" defTabSz="800100">
              <a:lnSpc>
                <a:spcPct val="90000"/>
              </a:lnSpc>
              <a:spcBef>
                <a:spcPct val="0"/>
              </a:spcBef>
              <a:spcAft>
                <a:spcPct val="35000"/>
              </a:spcAft>
              <a:buNone/>
            </a:pPr>
            <a:r>
              <a:rPr lang="en-US" sz="1800" b="1" kern="1200" dirty="0"/>
              <a:t>October 15 – December 7, 2025</a:t>
            </a:r>
          </a:p>
        </p:txBody>
      </p:sp>
      <p:sp>
        <p:nvSpPr>
          <p:cNvPr id="11" name="Arrow: Right 10">
            <a:extLst>
              <a:ext uri="{FF2B5EF4-FFF2-40B4-BE49-F238E27FC236}">
                <a16:creationId xmlns:a16="http://schemas.microsoft.com/office/drawing/2014/main" id="{E856A6DF-8E76-2DB8-37BD-EE14722D45BD}"/>
              </a:ext>
              <a:ext uri="{C183D7F6-B498-43B3-948B-1728B52AA6E4}">
                <adec:decorative xmlns:adec="http://schemas.microsoft.com/office/drawing/2017/decorative" val="1"/>
              </a:ext>
            </a:extLst>
          </p:cNvPr>
          <p:cNvSpPr/>
          <p:nvPr/>
        </p:nvSpPr>
        <p:spPr>
          <a:xfrm rot="5400000">
            <a:off x="6687275" y="3307385"/>
            <a:ext cx="117664" cy="117664"/>
          </a:xfrm>
          <a:prstGeom prst="rightArrow">
            <a:avLst>
              <a:gd name="adj1" fmla="val 66700"/>
              <a:gd name="adj2" fmla="val 50000"/>
            </a:avLst>
          </a:prstGeom>
        </p:spPr>
        <p:style>
          <a:lnRef idx="0">
            <a:schemeClr val="lt1">
              <a:hueOff val="0"/>
              <a:satOff val="0"/>
              <a:lumOff val="0"/>
              <a:alphaOff val="0"/>
            </a:schemeClr>
          </a:lnRef>
          <a:fillRef idx="1">
            <a:schemeClr val="accent2">
              <a:hueOff val="5675128"/>
              <a:satOff val="15375"/>
              <a:lumOff val="-12157"/>
              <a:alphaOff val="0"/>
            </a:schemeClr>
          </a:fillRef>
          <a:effectRef idx="0">
            <a:schemeClr val="accent2">
              <a:hueOff val="5675128"/>
              <a:satOff val="15375"/>
              <a:lumOff val="-12157"/>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B1785767-03FA-2F6E-DA7A-1F38C9647362}"/>
              </a:ext>
            </a:extLst>
          </p:cNvPr>
          <p:cNvSpPr/>
          <p:nvPr/>
        </p:nvSpPr>
        <p:spPr>
          <a:xfrm>
            <a:off x="5015764" y="3483882"/>
            <a:ext cx="3460687" cy="1979900"/>
          </a:xfrm>
          <a:custGeom>
            <a:avLst/>
            <a:gdLst>
              <a:gd name="csX0" fmla="*/ 0 w 3460687"/>
              <a:gd name="csY0" fmla="*/ 197990 h 1979900"/>
              <a:gd name="csX1" fmla="*/ 197990 w 3460687"/>
              <a:gd name="csY1" fmla="*/ 0 h 1979900"/>
              <a:gd name="csX2" fmla="*/ 3262697 w 3460687"/>
              <a:gd name="csY2" fmla="*/ 0 h 1979900"/>
              <a:gd name="csX3" fmla="*/ 3460687 w 3460687"/>
              <a:gd name="csY3" fmla="*/ 197990 h 1979900"/>
              <a:gd name="csX4" fmla="*/ 3460687 w 3460687"/>
              <a:gd name="csY4" fmla="*/ 1781910 h 1979900"/>
              <a:gd name="csX5" fmla="*/ 3262697 w 3460687"/>
              <a:gd name="csY5" fmla="*/ 1979900 h 1979900"/>
              <a:gd name="csX6" fmla="*/ 197990 w 3460687"/>
              <a:gd name="csY6" fmla="*/ 1979900 h 1979900"/>
              <a:gd name="csX7" fmla="*/ 0 w 3460687"/>
              <a:gd name="csY7" fmla="*/ 1781910 h 1979900"/>
              <a:gd name="csX8" fmla="*/ 0 w 3460687"/>
              <a:gd name="csY8" fmla="*/ 197990 h 19799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460687" h="1979900">
                <a:moveTo>
                  <a:pt x="0" y="197990"/>
                </a:moveTo>
                <a:cubicBezTo>
                  <a:pt x="0" y="88643"/>
                  <a:pt x="88643" y="0"/>
                  <a:pt x="197990" y="0"/>
                </a:cubicBezTo>
                <a:lnTo>
                  <a:pt x="3262697" y="0"/>
                </a:lnTo>
                <a:cubicBezTo>
                  <a:pt x="3372044" y="0"/>
                  <a:pt x="3460687" y="88643"/>
                  <a:pt x="3460687" y="197990"/>
                </a:cubicBezTo>
                <a:lnTo>
                  <a:pt x="3460687" y="1781910"/>
                </a:lnTo>
                <a:cubicBezTo>
                  <a:pt x="3460687" y="1891257"/>
                  <a:pt x="3372044" y="1979900"/>
                  <a:pt x="3262697" y="1979900"/>
                </a:cubicBezTo>
                <a:lnTo>
                  <a:pt x="197990" y="1979900"/>
                </a:lnTo>
                <a:cubicBezTo>
                  <a:pt x="88643" y="1979900"/>
                  <a:pt x="0" y="1891257"/>
                  <a:pt x="0" y="1781910"/>
                </a:cubicBezTo>
                <a:lnTo>
                  <a:pt x="0" y="197990"/>
                </a:lnTo>
                <a:close/>
              </a:path>
            </a:pathLst>
          </a:custGeom>
        </p:spPr>
        <p:style>
          <a:lnRef idx="2">
            <a:schemeClr val="accent2">
              <a:tint val="40000"/>
              <a:alpha val="90000"/>
              <a:hueOff val="5855138"/>
              <a:satOff val="-11364"/>
              <a:lumOff val="-1969"/>
              <a:alphaOff val="0"/>
            </a:schemeClr>
          </a:lnRef>
          <a:fillRef idx="1">
            <a:schemeClr val="accent2">
              <a:tint val="40000"/>
              <a:alpha val="90000"/>
              <a:hueOff val="5855138"/>
              <a:satOff val="-11364"/>
              <a:lumOff val="-1969"/>
              <a:alphaOff val="0"/>
            </a:schemeClr>
          </a:fillRef>
          <a:effectRef idx="0">
            <a:schemeClr val="accent2">
              <a:tint val="40000"/>
              <a:alpha val="90000"/>
              <a:hueOff val="5855138"/>
              <a:satOff val="-11364"/>
              <a:lumOff val="-1969"/>
              <a:alphaOff val="0"/>
            </a:schemeClr>
          </a:effectRef>
          <a:fontRef idx="minor">
            <a:schemeClr val="dk1">
              <a:hueOff val="0"/>
              <a:satOff val="0"/>
              <a:lumOff val="0"/>
              <a:alphaOff val="0"/>
            </a:schemeClr>
          </a:fontRef>
        </p:style>
        <p:txBody>
          <a:bodyPr spcFirstLastPara="0" vert="horz" wrap="square" lIns="149429" tIns="78309" rIns="78309" bIns="78309" numCol="1" spcCol="1270" anchor="ctr" anchorCtr="0">
            <a:noAutofit/>
          </a:bodyPr>
          <a:lstStyle/>
          <a:p>
            <a:pPr marL="0" lvl="0" indent="0" algn="l" defTabSz="711200">
              <a:lnSpc>
                <a:spcPct val="90000"/>
              </a:lnSpc>
              <a:spcBef>
                <a:spcPct val="0"/>
              </a:spcBef>
              <a:spcAft>
                <a:spcPct val="35000"/>
              </a:spcAft>
              <a:buNone/>
            </a:pPr>
            <a:r>
              <a:rPr lang="en-US" sz="1800" b="1" kern="1200" dirty="0"/>
              <a:t>One Care and SCO: </a:t>
            </a:r>
            <a:r>
              <a:rPr lang="en-US" sz="1800" b="0" kern="1200" dirty="0"/>
              <a:t>Members can enroll in a new One Care or SCO plan for coverage starting on January 1, 2026. Members should contact the plan directly.</a:t>
            </a:r>
          </a:p>
        </p:txBody>
      </p:sp>
      <p:sp>
        <p:nvSpPr>
          <p:cNvPr id="3" name="TextBox 2">
            <a:extLst>
              <a:ext uri="{FF2B5EF4-FFF2-40B4-BE49-F238E27FC236}">
                <a16:creationId xmlns:a16="http://schemas.microsoft.com/office/drawing/2014/main" id="{A161C9A8-31B9-96E1-20DA-BB3E487CCFEB}"/>
              </a:ext>
            </a:extLst>
          </p:cNvPr>
          <p:cNvSpPr txBox="1"/>
          <p:nvPr/>
        </p:nvSpPr>
        <p:spPr>
          <a:xfrm>
            <a:off x="208190" y="6262030"/>
            <a:ext cx="7886700" cy="646331"/>
          </a:xfrm>
          <a:prstGeom prst="rect">
            <a:avLst/>
          </a:prstGeom>
          <a:noFill/>
        </p:spPr>
        <p:txBody>
          <a:bodyPr wrap="square" rtlCol="0">
            <a:spAutoFit/>
          </a:bodyPr>
          <a:lstStyle/>
          <a:p>
            <a:pPr defTabSz="342900" fontAlgn="auto">
              <a:spcBef>
                <a:spcPts val="0"/>
              </a:spcBef>
              <a:spcAft>
                <a:spcPts val="0"/>
              </a:spcAft>
            </a:pPr>
            <a:r>
              <a:rPr lang="en-US" sz="1800" b="0" dirty="0">
                <a:solidFill>
                  <a:prstClr val="black"/>
                </a:solidFill>
                <a:latin typeface="Aptos" panose="02110004020202020204"/>
                <a:ea typeface="+mn-ea"/>
                <a:cs typeface="+mn-cs"/>
              </a:rPr>
              <a:t>Disclaimer: Enrollment in the plan depends on the plan executing a Medicare Contract in September 2025</a:t>
            </a:r>
          </a:p>
        </p:txBody>
      </p:sp>
      <p:sp>
        <p:nvSpPr>
          <p:cNvPr id="5" name="Slide Number Placeholder 4">
            <a:extLst>
              <a:ext uri="{FF2B5EF4-FFF2-40B4-BE49-F238E27FC236}">
                <a16:creationId xmlns:a16="http://schemas.microsoft.com/office/drawing/2014/main" id="{A6224881-B8E2-EF15-C097-DEEF7BE67A98}"/>
              </a:ext>
              <a:ext uri="{C183D7F6-B498-43B3-948B-1728B52AA6E4}">
                <adec:decorative xmlns:adec="http://schemas.microsoft.com/office/drawing/2017/decorative" val="1"/>
              </a:ext>
            </a:extLst>
          </p:cNvPr>
          <p:cNvSpPr>
            <a:spLocks noGrp="1"/>
          </p:cNvSpPr>
          <p:nvPr>
            <p:ph type="sldNum" sz="quarter" idx="12"/>
          </p:nvPr>
        </p:nvSpPr>
        <p:spPr/>
        <p:txBody>
          <a:bodyPr/>
          <a:lstStyle/>
          <a:p>
            <a:fld id="{2B01D929-56FC-494D-9068-AE45DEBCFB90}" type="slidenum">
              <a:rPr lang="en-US" sz="1200" smtClean="0"/>
              <a:t>53</a:t>
            </a:fld>
            <a:endParaRPr lang="en-US" sz="1200"/>
          </a:p>
        </p:txBody>
      </p:sp>
    </p:spTree>
    <p:custDataLst>
      <p:tags r:id="rId1"/>
    </p:custDataLst>
    <p:extLst>
      <p:ext uri="{BB962C8B-B14F-4D97-AF65-F5344CB8AC3E}">
        <p14:creationId xmlns:p14="http://schemas.microsoft.com/office/powerpoint/2010/main" val="2820687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133671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4" y="115365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1" y="297147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1" y="149684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170362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
        <p:nvSpPr>
          <p:cNvPr id="3" name="Title 2">
            <a:extLst>
              <a:ext uri="{FF2B5EF4-FFF2-40B4-BE49-F238E27FC236}">
                <a16:creationId xmlns:a16="http://schemas.microsoft.com/office/drawing/2014/main" id="{B117DA80-AB20-262C-BCFA-93A80F746AD1}"/>
              </a:ext>
            </a:extLst>
          </p:cNvPr>
          <p:cNvSpPr txBox="1">
            <a:spLocks noGrp="1"/>
          </p:cNvSpPr>
          <p:nvPr>
            <p:ph type="title" idx="4294967295"/>
          </p:nvPr>
        </p:nvSpPr>
        <p:spPr>
          <a:xfrm>
            <a:off x="619797" y="1297392"/>
            <a:ext cx="3172575" cy="2540623"/>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rmAutofit/>
          </a:bodyPr>
          <a:lstStyle/>
          <a:p>
            <a:pPr marL="0" marR="0" lvl="0" indent="0" algn="r" defTabSz="685800" rtl="0" eaLnBrk="1" fontAlgn="auto" latinLnBrk="0" hangingPunct="1">
              <a:lnSpc>
                <a:spcPct val="90000"/>
              </a:lnSpc>
              <a:spcBef>
                <a:spcPct val="0"/>
              </a:spcBef>
              <a:spcAft>
                <a:spcPts val="45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ptos Display" panose="02110004020202020204"/>
                <a:ea typeface="+mn-ea"/>
                <a:cs typeface="+mn-cs"/>
              </a:rPr>
              <a:t>Provider Billing &amp; Enrollment Information</a:t>
            </a:r>
            <a:endParaRPr kumimoji="0" lang="en-US" sz="3000" b="0" i="0" u="none" strike="noStrike" kern="1200" cap="none" spc="0" normalizeH="0" baseline="0" noProof="0" dirty="0">
              <a:ln>
                <a:noFill/>
              </a:ln>
              <a:solidFill>
                <a:srgbClr val="FFFFFF"/>
              </a:solidFill>
              <a:effectLst/>
              <a:uLnTx/>
              <a:uFillTx/>
              <a:latin typeface="Aptos Display" panose="02110004020202020204"/>
              <a:ea typeface="+mn-ea"/>
              <a:cs typeface="+mn-cs"/>
            </a:endParaRPr>
          </a:p>
        </p:txBody>
      </p:sp>
      <p:sp>
        <p:nvSpPr>
          <p:cNvPr id="2" name="TextBox 1">
            <a:extLst>
              <a:ext uri="{FF2B5EF4-FFF2-40B4-BE49-F238E27FC236}">
                <a16:creationId xmlns:a16="http://schemas.microsoft.com/office/drawing/2014/main" id="{1E808983-F795-5AAF-EBB4-7E5DEF87A4FF}"/>
              </a:ext>
            </a:extLst>
          </p:cNvPr>
          <p:cNvSpPr txBox="1"/>
          <p:nvPr/>
        </p:nvSpPr>
        <p:spPr>
          <a:xfrm>
            <a:off x="4444965" y="857249"/>
            <a:ext cx="4182060" cy="5372101"/>
          </a:xfrm>
          <a:prstGeom prst="rect">
            <a:avLst/>
          </a:prstGeom>
        </p:spPr>
        <p:txBody>
          <a:bodyPr vert="horz" lIns="68580" tIns="34290" rIns="68580" bIns="34290" rtlCol="0" anchor="ctr">
            <a:normAutofit lnSpcReduction="10000"/>
          </a:bodyPr>
          <a:lstStyle/>
          <a:p>
            <a:pPr defTabSz="685800" fontAlgn="auto">
              <a:lnSpc>
                <a:spcPct val="90000"/>
              </a:lnSpc>
              <a:spcBef>
                <a:spcPts val="0"/>
              </a:spcBef>
              <a:spcAft>
                <a:spcPts val="450"/>
              </a:spcAft>
            </a:pPr>
            <a:r>
              <a:rPr lang="en-US" sz="1800" dirty="0">
                <a:solidFill>
                  <a:prstClr val="black"/>
                </a:solidFill>
                <a:latin typeface="Arial" panose="020B0604020202020204" pitchFamily="34" charset="0"/>
                <a:ea typeface="+mn-ea"/>
                <a:cs typeface="Arial" panose="020B0604020202020204" pitchFamily="34" charset="0"/>
              </a:rPr>
              <a:t>For One Care and SCO plan enrollees, providers should coordinate with the enrollee’s plan for:</a:t>
            </a:r>
          </a:p>
          <a:p>
            <a:pPr indent="-171450" defTabSz="685800" fontAlgn="auto">
              <a:lnSpc>
                <a:spcPct val="90000"/>
              </a:lnSpc>
              <a:spcBef>
                <a:spcPts val="0"/>
              </a:spcBef>
              <a:spcAft>
                <a:spcPts val="450"/>
              </a:spcAft>
              <a:buFont typeface="Arial" panose="020B0604020202020204" pitchFamily="34" charset="0"/>
              <a:buChar char="•"/>
            </a:pPr>
            <a:endParaRPr lang="en-US" sz="1800" dirty="0">
              <a:solidFill>
                <a:prstClr val="black"/>
              </a:solidFill>
              <a:latin typeface="Arial" panose="020B0604020202020204" pitchFamily="34" charset="0"/>
              <a:ea typeface="+mn-ea"/>
              <a:cs typeface="Arial" panose="020B0604020202020204" pitchFamily="34" charset="0"/>
            </a:endParaRPr>
          </a:p>
          <a:p>
            <a:pPr marL="600075" lvl="1" indent="-171450" defTabSz="685800" fontAlgn="auto">
              <a:lnSpc>
                <a:spcPct val="90000"/>
              </a:lnSpc>
              <a:spcBef>
                <a:spcPts val="0"/>
              </a:spcBef>
              <a:spcAft>
                <a:spcPts val="450"/>
              </a:spcAft>
              <a:buFont typeface="Arial" panose="020B0604020202020204" pitchFamily="34" charset="0"/>
              <a:buChar char="•"/>
            </a:pPr>
            <a:r>
              <a:rPr lang="en-US" sz="1800" dirty="0">
                <a:solidFill>
                  <a:prstClr val="black"/>
                </a:solidFill>
                <a:latin typeface="Arial" panose="020B0604020202020204" pitchFamily="34" charset="0"/>
                <a:ea typeface="+mn-ea"/>
                <a:cs typeface="Arial" panose="020B0604020202020204" pitchFamily="34" charset="0"/>
              </a:rPr>
              <a:t>Authorizations</a:t>
            </a:r>
          </a:p>
          <a:p>
            <a:pPr marL="600075" lvl="1" indent="-171450" defTabSz="685800" fontAlgn="auto">
              <a:lnSpc>
                <a:spcPct val="90000"/>
              </a:lnSpc>
              <a:spcBef>
                <a:spcPts val="0"/>
              </a:spcBef>
              <a:spcAft>
                <a:spcPts val="450"/>
              </a:spcAft>
              <a:buFont typeface="Arial" panose="020B0604020202020204" pitchFamily="34" charset="0"/>
              <a:buChar char="•"/>
            </a:pPr>
            <a:r>
              <a:rPr lang="en-US" sz="1800" dirty="0">
                <a:solidFill>
                  <a:prstClr val="black"/>
                </a:solidFill>
                <a:latin typeface="Arial" panose="020B0604020202020204" pitchFamily="34" charset="0"/>
                <a:ea typeface="+mn-ea"/>
                <a:cs typeface="Arial" panose="020B0604020202020204" pitchFamily="34" charset="0"/>
              </a:rPr>
              <a:t>Billing: </a:t>
            </a:r>
            <a:r>
              <a:rPr lang="en-US" sz="1800" b="0" dirty="0">
                <a:solidFill>
                  <a:prstClr val="black"/>
                </a:solidFill>
                <a:latin typeface="Arial" panose="020B0604020202020204" pitchFamily="34" charset="0"/>
                <a:ea typeface="+mn-ea"/>
                <a:cs typeface="Arial" panose="020B0604020202020204" pitchFamily="34" charset="0"/>
              </a:rPr>
              <a:t>Providers bill the plan for both Medicare and Medicaid services</a:t>
            </a:r>
          </a:p>
          <a:p>
            <a:pPr marL="600075" lvl="1" indent="-171450" defTabSz="685800" fontAlgn="auto">
              <a:lnSpc>
                <a:spcPct val="90000"/>
              </a:lnSpc>
              <a:spcBef>
                <a:spcPts val="0"/>
              </a:spcBef>
              <a:spcAft>
                <a:spcPts val="450"/>
              </a:spcAft>
              <a:buFont typeface="Arial" panose="020B0604020202020204" pitchFamily="34" charset="0"/>
              <a:buChar char="•"/>
            </a:pPr>
            <a:r>
              <a:rPr lang="en-US" sz="1800" dirty="0">
                <a:solidFill>
                  <a:prstClr val="black"/>
                </a:solidFill>
                <a:latin typeface="Arial" panose="020B0604020202020204" pitchFamily="34" charset="0"/>
                <a:ea typeface="+mn-ea"/>
                <a:cs typeface="Arial" panose="020B0604020202020204" pitchFamily="34" charset="0"/>
              </a:rPr>
              <a:t>Provider Rates: </a:t>
            </a:r>
            <a:r>
              <a:rPr lang="en-US" sz="1800" b="0" dirty="0">
                <a:solidFill>
                  <a:prstClr val="black"/>
                </a:solidFill>
                <a:latin typeface="Arial" panose="020B0604020202020204" pitchFamily="34" charset="0"/>
                <a:ea typeface="+mn-ea"/>
                <a:cs typeface="Arial" panose="020B0604020202020204" pitchFamily="34" charset="0"/>
              </a:rPr>
              <a:t>Plans generally have discretion in setting provider rates (including value-based payments)</a:t>
            </a:r>
            <a:endParaRPr lang="en-US" sz="1800" dirty="0">
              <a:solidFill>
                <a:prstClr val="black"/>
              </a:solidFill>
              <a:latin typeface="Arial" panose="020B0604020202020204" pitchFamily="34" charset="0"/>
              <a:ea typeface="+mn-ea"/>
              <a:cs typeface="Arial" panose="020B0604020202020204" pitchFamily="34" charset="0"/>
            </a:endParaRPr>
          </a:p>
          <a:p>
            <a:pPr marL="600075" lvl="1" indent="-171450" defTabSz="685800" fontAlgn="auto">
              <a:lnSpc>
                <a:spcPct val="90000"/>
              </a:lnSpc>
              <a:spcBef>
                <a:spcPts val="0"/>
              </a:spcBef>
              <a:spcAft>
                <a:spcPts val="450"/>
              </a:spcAft>
              <a:buFont typeface="Arial" panose="020B0604020202020204" pitchFamily="34" charset="0"/>
              <a:buChar char="•"/>
            </a:pPr>
            <a:r>
              <a:rPr lang="en-US" sz="1800" dirty="0">
                <a:solidFill>
                  <a:prstClr val="black"/>
                </a:solidFill>
                <a:latin typeface="Arial" panose="020B0604020202020204" pitchFamily="34" charset="0"/>
                <a:ea typeface="+mn-ea"/>
                <a:cs typeface="Arial" panose="020B0604020202020204" pitchFamily="34" charset="0"/>
              </a:rPr>
              <a:t>Network enrollment:</a:t>
            </a:r>
            <a:r>
              <a:rPr lang="en-US" sz="1800" b="0" dirty="0">
                <a:solidFill>
                  <a:prstClr val="black"/>
                </a:solidFill>
                <a:latin typeface="Arial" panose="020B0604020202020204" pitchFamily="34" charset="0"/>
                <a:ea typeface="+mn-ea"/>
                <a:cs typeface="Arial" panose="020B0604020202020204" pitchFamily="34" charset="0"/>
              </a:rPr>
              <a:t> Providers would connect with One Care and SCO Plans directly to join their networks</a:t>
            </a:r>
          </a:p>
          <a:p>
            <a:pPr marL="600075" lvl="1" indent="-171450" defTabSz="685800" fontAlgn="auto">
              <a:lnSpc>
                <a:spcPct val="90000"/>
              </a:lnSpc>
              <a:spcBef>
                <a:spcPts val="0"/>
              </a:spcBef>
              <a:spcAft>
                <a:spcPts val="450"/>
              </a:spcAft>
              <a:buFont typeface="Arial" panose="020B0604020202020204" pitchFamily="34" charset="0"/>
              <a:buChar char="•"/>
            </a:pPr>
            <a:endParaRPr lang="en-US" sz="1800" b="0" dirty="0">
              <a:solidFill>
                <a:prstClr val="black"/>
              </a:solidFill>
              <a:latin typeface="Arial" panose="020B0604020202020204" pitchFamily="34" charset="0"/>
              <a:ea typeface="+mn-ea"/>
              <a:cs typeface="Arial" panose="020B0604020202020204" pitchFamily="34" charset="0"/>
            </a:endParaRPr>
          </a:p>
          <a:p>
            <a:pPr marL="85725" defTabSz="685800" fontAlgn="auto">
              <a:lnSpc>
                <a:spcPct val="90000"/>
              </a:lnSpc>
              <a:spcBef>
                <a:spcPts val="0"/>
              </a:spcBef>
              <a:spcAft>
                <a:spcPts val="450"/>
              </a:spcAft>
            </a:pPr>
            <a:r>
              <a:rPr lang="en-US" sz="1800" dirty="0">
                <a:solidFill>
                  <a:prstClr val="black"/>
                </a:solidFill>
                <a:latin typeface="Arial" panose="020B0604020202020204" pitchFamily="34" charset="0"/>
                <a:ea typeface="+mn-ea"/>
                <a:cs typeface="Arial" panose="020B0604020202020204" pitchFamily="34" charset="0"/>
              </a:rPr>
              <a:t>Member Eligibility and Plan Enrollment information is available in EVS (POSC): </a:t>
            </a:r>
            <a:r>
              <a:rPr lang="en-US" sz="1800" b="0" dirty="0">
                <a:solidFill>
                  <a:prstClr val="black"/>
                </a:solidFill>
                <a:latin typeface="Arial" panose="020B0604020202020204" pitchFamily="34" charset="0"/>
                <a:ea typeface="+mn-ea"/>
                <a:cs typeface="Arial" panose="020B0604020202020204" pitchFamily="34" charset="0"/>
              </a:rPr>
              <a:t>(see next slide)</a:t>
            </a:r>
          </a:p>
          <a:p>
            <a:pPr indent="-171450" defTabSz="685800" fontAlgn="auto">
              <a:lnSpc>
                <a:spcPct val="90000"/>
              </a:lnSpc>
              <a:spcBef>
                <a:spcPts val="0"/>
              </a:spcBef>
              <a:spcAft>
                <a:spcPts val="450"/>
              </a:spcAft>
              <a:buFont typeface="Arial" panose="020B0604020202020204" pitchFamily="34" charset="0"/>
              <a:buChar char="•"/>
            </a:pPr>
            <a:endParaRPr lang="en-US" sz="1800" b="0" dirty="0">
              <a:solidFill>
                <a:prstClr val="black"/>
              </a:solidFill>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EEDF4721-6FBE-B367-A68D-830818C477BA}"/>
              </a:ext>
              <a:ext uri="{C183D7F6-B498-43B3-948B-1728B52AA6E4}">
                <adec:decorative xmlns:adec="http://schemas.microsoft.com/office/drawing/2017/decorative" val="1"/>
              </a:ext>
            </a:extLst>
          </p:cNvPr>
          <p:cNvSpPr>
            <a:spLocks noGrp="1"/>
          </p:cNvSpPr>
          <p:nvPr>
            <p:ph type="sldNum" sz="quarter" idx="12"/>
          </p:nvPr>
        </p:nvSpPr>
        <p:spPr/>
        <p:txBody>
          <a:bodyPr/>
          <a:lstStyle/>
          <a:p>
            <a:fld id="{2B01D929-56FC-494D-9068-AE45DEBCFB90}" type="slidenum">
              <a:rPr lang="en-US" sz="1200" smtClean="0"/>
              <a:t>54</a:t>
            </a:fld>
            <a:endParaRPr lang="en-US" sz="1200"/>
          </a:p>
        </p:txBody>
      </p:sp>
    </p:spTree>
    <p:custDataLst>
      <p:tags r:id="rId1"/>
    </p:custDataLst>
    <p:extLst>
      <p:ext uri="{BB962C8B-B14F-4D97-AF65-F5344CB8AC3E}">
        <p14:creationId xmlns:p14="http://schemas.microsoft.com/office/powerpoint/2010/main" val="1839929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C69FE-9AFB-B09D-CAA9-E9E11AF0C414}"/>
              </a:ext>
            </a:extLst>
          </p:cNvPr>
          <p:cNvSpPr>
            <a:spLocks noGrp="1"/>
          </p:cNvSpPr>
          <p:nvPr>
            <p:ph type="title"/>
          </p:nvPr>
        </p:nvSpPr>
        <p:spPr/>
        <p:txBody>
          <a:bodyPr/>
          <a:lstStyle/>
          <a:p>
            <a:r>
              <a:rPr lang="en-US" sz="3200" dirty="0">
                <a:solidFill>
                  <a:srgbClr val="0E2841">
                    <a:lumMod val="90000"/>
                    <a:lumOff val="10000"/>
                  </a:srgbClr>
                </a:solidFill>
              </a:rPr>
              <a:t>MassHealth Provider Online Service Center</a:t>
            </a:r>
            <a:endParaRPr lang="en-US" sz="3200" dirty="0"/>
          </a:p>
        </p:txBody>
      </p:sp>
      <p:sp>
        <p:nvSpPr>
          <p:cNvPr id="3" name="TextBox 2">
            <a:extLst>
              <a:ext uri="{FF2B5EF4-FFF2-40B4-BE49-F238E27FC236}">
                <a16:creationId xmlns:a16="http://schemas.microsoft.com/office/drawing/2014/main" id="{CED3F7F8-975A-6EA3-AB30-688CAEA4F68E}"/>
              </a:ext>
            </a:extLst>
          </p:cNvPr>
          <p:cNvSpPr txBox="1"/>
          <p:nvPr/>
        </p:nvSpPr>
        <p:spPr>
          <a:xfrm>
            <a:off x="498022" y="1541722"/>
            <a:ext cx="2591866" cy="4880344"/>
          </a:xfrm>
          <a:prstGeom prst="rect">
            <a:avLst/>
          </a:prstGeom>
        </p:spPr>
        <p:txBody>
          <a:bodyPr vert="horz" lIns="68580" tIns="34290" rIns="68580" bIns="34290" rtlCol="0" anchor="t">
            <a:normAutofit lnSpcReduction="10000"/>
          </a:bodyPr>
          <a:lstStyle/>
          <a:p>
            <a:pPr defTabSz="685800" fontAlgn="auto">
              <a:spcBef>
                <a:spcPts val="600"/>
              </a:spcBef>
              <a:spcAft>
                <a:spcPts val="600"/>
              </a:spcAft>
            </a:pPr>
            <a:r>
              <a:rPr lang="en-US" sz="1800" b="0" dirty="0">
                <a:solidFill>
                  <a:prstClr val="black"/>
                </a:solidFill>
                <a:latin typeface="+mn-lt"/>
                <a:ea typeface="+mn-ea"/>
                <a:cs typeface="+mn-cs"/>
              </a:rPr>
              <a:t>Providers should check the POSC regularly for member eligibility and plan enrollment</a:t>
            </a:r>
          </a:p>
          <a:p>
            <a:pPr marL="342900" lvl="1" indent="-171450" defTabSz="685800" fontAlgn="auto">
              <a:spcBef>
                <a:spcPts val="600"/>
              </a:spcBef>
              <a:spcAft>
                <a:spcPts val="600"/>
              </a:spcAft>
              <a:buFont typeface="Arial" panose="020B0604020202020204" pitchFamily="34" charset="0"/>
              <a:buChar char="•"/>
            </a:pPr>
            <a:r>
              <a:rPr lang="en-US" sz="1800" b="0" dirty="0">
                <a:solidFill>
                  <a:prstClr val="black"/>
                </a:solidFill>
                <a:latin typeface="+mn-lt"/>
                <a:ea typeface="+mn-ea"/>
                <a:cs typeface="+mn-cs"/>
              </a:rPr>
              <a:t>Click “Manage Members” </a:t>
            </a:r>
            <a:r>
              <a:rPr lang="en-US" sz="1800" b="0" dirty="0">
                <a:solidFill>
                  <a:prstClr val="black"/>
                </a:solidFill>
                <a:latin typeface="+mn-lt"/>
                <a:ea typeface="+mn-ea"/>
                <a:cs typeface="+mn-cs"/>
                <a:sym typeface="Wingdings" panose="05000000000000000000" pitchFamily="2" charset="2"/>
              </a:rPr>
              <a:t></a:t>
            </a:r>
            <a:r>
              <a:rPr lang="en-US" sz="1800" b="0" dirty="0">
                <a:solidFill>
                  <a:prstClr val="black"/>
                </a:solidFill>
                <a:latin typeface="+mn-lt"/>
                <a:ea typeface="+mn-ea"/>
                <a:cs typeface="+mn-cs"/>
              </a:rPr>
              <a:t> “Eligibility” </a:t>
            </a:r>
            <a:r>
              <a:rPr lang="en-US" sz="1800" b="0" dirty="0">
                <a:solidFill>
                  <a:prstClr val="black"/>
                </a:solidFill>
                <a:latin typeface="+mn-lt"/>
                <a:ea typeface="+mn-ea"/>
                <a:cs typeface="+mn-cs"/>
                <a:sym typeface="Wingdings" panose="05000000000000000000" pitchFamily="2" charset="2"/>
              </a:rPr>
              <a:t> “Verify Member Eligibility”</a:t>
            </a:r>
          </a:p>
          <a:p>
            <a:pPr marL="342900" lvl="1" indent="-171450" defTabSz="685800" fontAlgn="auto">
              <a:spcBef>
                <a:spcPts val="600"/>
              </a:spcBef>
              <a:spcAft>
                <a:spcPts val="600"/>
              </a:spcAft>
              <a:buFont typeface="Arial" panose="020B0604020202020204" pitchFamily="34" charset="0"/>
              <a:buChar char="•"/>
            </a:pPr>
            <a:r>
              <a:rPr lang="en-US" sz="1800" b="0" dirty="0">
                <a:solidFill>
                  <a:prstClr val="black"/>
                </a:solidFill>
                <a:latin typeface="+mn-lt"/>
                <a:ea typeface="+mn-ea"/>
                <a:cs typeface="+mn-cs"/>
                <a:sym typeface="Wingdings" panose="05000000000000000000" pitchFamily="2" charset="2"/>
              </a:rPr>
              <a:t>Input Member Information</a:t>
            </a:r>
          </a:p>
          <a:p>
            <a:pPr marL="342900" lvl="1" indent="-171450" defTabSz="685800" fontAlgn="auto">
              <a:spcBef>
                <a:spcPts val="600"/>
              </a:spcBef>
              <a:spcAft>
                <a:spcPts val="600"/>
              </a:spcAft>
              <a:buFont typeface="Arial" panose="020B0604020202020204" pitchFamily="34" charset="0"/>
              <a:buChar char="•"/>
            </a:pPr>
            <a:r>
              <a:rPr lang="en-US" sz="1800" b="0" dirty="0">
                <a:solidFill>
                  <a:prstClr val="black"/>
                </a:solidFill>
                <a:latin typeface="+mn-lt"/>
                <a:ea typeface="+mn-ea"/>
                <a:cs typeface="+mn-cs"/>
              </a:rPr>
              <a:t>If eligible for One Care or SCO, the plan name will appear under “List of Managed Care Data (for MCO/ACO)”</a:t>
            </a:r>
          </a:p>
          <a:p>
            <a:pPr indent="-171450" defTabSz="685800" fontAlgn="auto">
              <a:spcBef>
                <a:spcPts val="600"/>
              </a:spcBef>
              <a:spcAft>
                <a:spcPts val="600"/>
              </a:spcAft>
              <a:buFont typeface="Arial" panose="020B0604020202020204" pitchFamily="34" charset="0"/>
              <a:buChar char="•"/>
            </a:pPr>
            <a:endParaRPr lang="en-US" sz="1400" b="0" dirty="0">
              <a:solidFill>
                <a:prstClr val="black"/>
              </a:solidFill>
              <a:latin typeface="+mn-lt"/>
              <a:ea typeface="+mn-ea"/>
              <a:cs typeface="+mn-cs"/>
            </a:endParaRPr>
          </a:p>
        </p:txBody>
      </p:sp>
      <p:sp>
        <p:nvSpPr>
          <p:cNvPr id="5" name="Slide Number Placeholder 4">
            <a:extLst>
              <a:ext uri="{FF2B5EF4-FFF2-40B4-BE49-F238E27FC236}">
                <a16:creationId xmlns:a16="http://schemas.microsoft.com/office/drawing/2014/main" id="{252BD693-0DF0-BAE5-4A97-E44160F77BA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55</a:t>
            </a:fld>
            <a:endParaRPr lang="en-US" dirty="0"/>
          </a:p>
        </p:txBody>
      </p:sp>
      <p:pic>
        <p:nvPicPr>
          <p:cNvPr id="7" name="Picture 6">
            <a:extLst>
              <a:ext uri="{FF2B5EF4-FFF2-40B4-BE49-F238E27FC236}">
                <a16:creationId xmlns:a16="http://schemas.microsoft.com/office/drawing/2014/main" id="{AEFDAE87-AE17-14B9-725C-090AAEA3003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7239" y="952000"/>
            <a:ext cx="1166761" cy="836026"/>
          </a:xfrm>
          <a:prstGeom prst="rect">
            <a:avLst/>
          </a:prstGeom>
        </p:spPr>
      </p:pic>
      <p:pic>
        <p:nvPicPr>
          <p:cNvPr id="11" name="Picture 10" descr="Screenshot of MassHealth Provider Online Service Center (POSC) with arrow indicating where the &quot;List of Managed Care Data (for MCO/ACO)&quot; is.">
            <a:extLst>
              <a:ext uri="{FF2B5EF4-FFF2-40B4-BE49-F238E27FC236}">
                <a16:creationId xmlns:a16="http://schemas.microsoft.com/office/drawing/2014/main" id="{16964D6F-54F3-64E7-BEE3-37794B447F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1374" y="1916288"/>
            <a:ext cx="5497537" cy="3369458"/>
          </a:xfrm>
          <a:prstGeom prst="rect">
            <a:avLst/>
          </a:prstGeom>
        </p:spPr>
      </p:pic>
      <p:sp>
        <p:nvSpPr>
          <p:cNvPr id="6" name="Arrow: Right 5">
            <a:extLst>
              <a:ext uri="{FF2B5EF4-FFF2-40B4-BE49-F238E27FC236}">
                <a16:creationId xmlns:a16="http://schemas.microsoft.com/office/drawing/2014/main" id="{A252DEAE-A7E8-988D-E4B8-FEFCFADD9007}"/>
              </a:ext>
              <a:ext uri="{C183D7F6-B498-43B3-948B-1728B52AA6E4}">
                <adec:decorative xmlns:adec="http://schemas.microsoft.com/office/drawing/2017/decorative" val="1"/>
              </a:ext>
            </a:extLst>
          </p:cNvPr>
          <p:cNvSpPr/>
          <p:nvPr/>
        </p:nvSpPr>
        <p:spPr>
          <a:xfrm>
            <a:off x="2998382" y="4461336"/>
            <a:ext cx="2136660" cy="3755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a:solidFill>
                <a:prstClr val="white"/>
              </a:solidFill>
              <a:latin typeface="Aptos" panose="02110004020202020204"/>
            </a:endParaRPr>
          </a:p>
        </p:txBody>
      </p:sp>
    </p:spTree>
    <p:custDataLst>
      <p:tags r:id="rId1"/>
    </p:custDataLst>
    <p:extLst>
      <p:ext uri="{BB962C8B-B14F-4D97-AF65-F5344CB8AC3E}">
        <p14:creationId xmlns:p14="http://schemas.microsoft.com/office/powerpoint/2010/main" val="3140457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584D8-3E11-78C6-112F-8C69D4E540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53CA89-AAB7-9BC6-6C7B-92F7494BCFE8}"/>
              </a:ext>
            </a:extLst>
          </p:cNvPr>
          <p:cNvSpPr>
            <a:spLocks noGrp="1"/>
          </p:cNvSpPr>
          <p:nvPr>
            <p:ph type="title"/>
          </p:nvPr>
        </p:nvSpPr>
        <p:spPr>
          <a:xfrm>
            <a:off x="777265" y="4363657"/>
            <a:ext cx="7772400" cy="2005834"/>
          </a:xfrm>
        </p:spPr>
        <p:txBody>
          <a:bodyPr/>
          <a:lstStyle/>
          <a:p>
            <a:pPr>
              <a:lnSpc>
                <a:spcPct val="100000"/>
              </a:lnSpc>
            </a:pPr>
            <a:r>
              <a:rPr lang="en-US" cap="none" dirty="0">
                <a:latin typeface="+mj-lt"/>
                <a:cs typeface="Arial"/>
              </a:rPr>
              <a:t>MassHealth Dental Plan Update</a:t>
            </a:r>
            <a:endParaRPr lang="en-US" b="0" cap="none" dirty="0">
              <a:latin typeface="+mj-lt"/>
              <a:cs typeface="Arial"/>
            </a:endParaRPr>
          </a:p>
        </p:txBody>
      </p:sp>
      <p:sp>
        <p:nvSpPr>
          <p:cNvPr id="4" name="Slide Number Placeholder 3">
            <a:extLst>
              <a:ext uri="{FF2B5EF4-FFF2-40B4-BE49-F238E27FC236}">
                <a16:creationId xmlns:a16="http://schemas.microsoft.com/office/drawing/2014/main" id="{2DA39210-782E-D5F8-9C27-6B61316B677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C3FE04-E715-46F6-B07D-5A234E157AC3}" type="slidenum">
              <a:rPr kumimoji="0" lang="en-US" alt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264069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A0EF3-4558-CF3A-12D0-2BF3AF012B72}"/>
              </a:ext>
            </a:extLst>
          </p:cNvPr>
          <p:cNvSpPr>
            <a:spLocks noGrp="1"/>
          </p:cNvSpPr>
          <p:nvPr>
            <p:ph type="title"/>
          </p:nvPr>
        </p:nvSpPr>
        <p:spPr/>
        <p:txBody>
          <a:bodyPr/>
          <a:lstStyle/>
          <a:p>
            <a:r>
              <a:rPr lang="en-US" sz="3200" dirty="0"/>
              <a:t>MassHealth Dental Update for 2026</a:t>
            </a:r>
          </a:p>
        </p:txBody>
      </p:sp>
      <p:sp>
        <p:nvSpPr>
          <p:cNvPr id="5" name="Content Placeholder 4">
            <a:extLst>
              <a:ext uri="{FF2B5EF4-FFF2-40B4-BE49-F238E27FC236}">
                <a16:creationId xmlns:a16="http://schemas.microsoft.com/office/drawing/2014/main" id="{5E3CFF2B-CAB7-67D8-B023-846F6A81F5DD}"/>
              </a:ext>
            </a:extLst>
          </p:cNvPr>
          <p:cNvSpPr>
            <a:spLocks noGrp="1"/>
          </p:cNvSpPr>
          <p:nvPr>
            <p:ph idx="1"/>
          </p:nvPr>
        </p:nvSpPr>
        <p:spPr>
          <a:xfrm>
            <a:off x="342900" y="1425575"/>
            <a:ext cx="8229600" cy="4525963"/>
          </a:xfrm>
        </p:spPr>
        <p:txBody>
          <a:bodyPr/>
          <a:lstStyle/>
          <a:p>
            <a:r>
              <a:rPr lang="en-US" dirty="0"/>
              <a:t>MassHealth’s Dental Third-Party Administrator (TPA) will be </a:t>
            </a:r>
            <a:r>
              <a:rPr lang="en-US" b="1" dirty="0"/>
              <a:t>transitioning back to DentaQuest in early 2026.</a:t>
            </a:r>
            <a:endParaRPr lang="en-US" dirty="0"/>
          </a:p>
          <a:p>
            <a:pPr lvl="1">
              <a:buFont typeface="Courier New" panose="02070309020205020404" pitchFamily="49" charset="0"/>
              <a:buChar char="o"/>
            </a:pPr>
            <a:r>
              <a:rPr lang="en-US" dirty="0"/>
              <a:t>BeneCare will continue to provide services as our Dental TPA through the transition period.</a:t>
            </a:r>
          </a:p>
          <a:p>
            <a:pPr lvl="1">
              <a:buFont typeface="Courier New" panose="02070309020205020404" pitchFamily="49" charset="0"/>
              <a:buChar char="o"/>
            </a:pPr>
            <a:r>
              <a:rPr lang="en-US" dirty="0"/>
              <a:t>MassHealth members do not need to take any action at this time and can continue to seek dental care.</a:t>
            </a:r>
          </a:p>
          <a:p>
            <a:pPr lvl="1">
              <a:buFont typeface="Courier New" panose="02070309020205020404" pitchFamily="49" charset="0"/>
              <a:buChar char="o"/>
            </a:pPr>
            <a:r>
              <a:rPr lang="en-US" dirty="0"/>
              <a:t>Visit </a:t>
            </a:r>
            <a:r>
              <a:rPr lang="en-US" u="sng" dirty="0">
                <a:hlinkClick r:id="rId4"/>
              </a:rPr>
              <a:t>Learn about MassHealth dental benefits | Mass.gov</a:t>
            </a:r>
            <a:r>
              <a:rPr lang="en-US" dirty="0"/>
              <a:t> to review covered dental services, find a dentist, FAQs, and more.</a:t>
            </a:r>
          </a:p>
          <a:p>
            <a:r>
              <a:rPr lang="en-US" dirty="0"/>
              <a:t>MassHealth is committed to processing all claims and service authorizations correctly and will be working diligently with BeneCare and providers to resolve any issues over the next few months.</a:t>
            </a:r>
          </a:p>
          <a:p>
            <a:pPr lvl="1">
              <a:buFont typeface="Courier New" panose="02070309020205020404" pitchFamily="49" charset="0"/>
              <a:buChar char="o"/>
            </a:pPr>
            <a:r>
              <a:rPr lang="en-US" dirty="0"/>
              <a:t>If you have questions or want to stay informed, visit </a:t>
            </a:r>
            <a:r>
              <a:rPr lang="en-US" u="sng" dirty="0">
                <a:hlinkClick r:id="rId5"/>
              </a:rPr>
              <a:t>MassHealth Dental Program Updates | Mass.gov</a:t>
            </a:r>
            <a:r>
              <a:rPr lang="en-US" dirty="0"/>
              <a:t> to learn more and review the FAQs.</a:t>
            </a:r>
          </a:p>
        </p:txBody>
      </p:sp>
      <p:sp>
        <p:nvSpPr>
          <p:cNvPr id="2" name="Slide Number Placeholder 1">
            <a:extLst>
              <a:ext uri="{FF2B5EF4-FFF2-40B4-BE49-F238E27FC236}">
                <a16:creationId xmlns:a16="http://schemas.microsoft.com/office/drawing/2014/main" id="{1E19D4E3-6EF4-5B4F-7B8C-A7A65AE43E5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57</a:t>
            </a:fld>
            <a:endParaRPr lang="en-US"/>
          </a:p>
        </p:txBody>
      </p:sp>
    </p:spTree>
    <p:custDataLst>
      <p:tags r:id="rId1"/>
    </p:custDataLst>
    <p:extLst>
      <p:ext uri="{BB962C8B-B14F-4D97-AF65-F5344CB8AC3E}">
        <p14:creationId xmlns:p14="http://schemas.microsoft.com/office/powerpoint/2010/main" val="3088304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82D07-21B9-1ADA-4617-BB823D70DA1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DA5209-60FA-4437-9626-E3757F6A45DE}"/>
              </a:ext>
            </a:extLst>
          </p:cNvPr>
          <p:cNvSpPr>
            <a:spLocks noGrp="1"/>
          </p:cNvSpPr>
          <p:nvPr>
            <p:ph type="title"/>
          </p:nvPr>
        </p:nvSpPr>
        <p:spPr>
          <a:xfrm>
            <a:off x="777265" y="4363657"/>
            <a:ext cx="7772400" cy="2005834"/>
          </a:xfrm>
        </p:spPr>
        <p:txBody>
          <a:bodyPr/>
          <a:lstStyle/>
          <a:p>
            <a:pPr>
              <a:lnSpc>
                <a:spcPct val="100000"/>
              </a:lnSpc>
            </a:pPr>
            <a:r>
              <a:rPr lang="en-US" cap="none" dirty="0">
                <a:latin typeface="+mj-lt"/>
                <a:cs typeface="Arial"/>
              </a:rPr>
              <a:t>MassHealth’s My Account Page (MAP) for Members</a:t>
            </a:r>
            <a:endParaRPr lang="en-US" b="0" cap="none" dirty="0">
              <a:latin typeface="+mj-lt"/>
              <a:cs typeface="Arial"/>
            </a:endParaRPr>
          </a:p>
        </p:txBody>
      </p:sp>
      <p:sp>
        <p:nvSpPr>
          <p:cNvPr id="4" name="Slide Number Placeholder 3">
            <a:extLst>
              <a:ext uri="{FF2B5EF4-FFF2-40B4-BE49-F238E27FC236}">
                <a16:creationId xmlns:a16="http://schemas.microsoft.com/office/drawing/2014/main" id="{BC547911-A0C2-06DE-3164-3577A7613FE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C3FE04-E715-46F6-B07D-5A234E157AC3}" type="slidenum">
              <a:rPr kumimoji="0" lang="en-US" alt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3961458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43EDC2-37C1-EE61-0DAE-F88C1AE05663}"/>
              </a:ext>
            </a:extLst>
          </p:cNvPr>
          <p:cNvSpPr>
            <a:spLocks noGrp="1"/>
          </p:cNvSpPr>
          <p:nvPr>
            <p:ph type="title"/>
          </p:nvPr>
        </p:nvSpPr>
        <p:spPr/>
        <p:txBody>
          <a:bodyPr/>
          <a:lstStyle/>
          <a:p>
            <a:r>
              <a:rPr lang="en-US" sz="3200" dirty="0"/>
              <a:t>Virtual Gateway My Account Page (MAP) </a:t>
            </a:r>
          </a:p>
        </p:txBody>
      </p:sp>
      <p:sp>
        <p:nvSpPr>
          <p:cNvPr id="2" name="Content Placeholder 1">
            <a:extLst>
              <a:ext uri="{FF2B5EF4-FFF2-40B4-BE49-F238E27FC236}">
                <a16:creationId xmlns:a16="http://schemas.microsoft.com/office/drawing/2014/main" id="{FE890FAA-3E70-4642-114D-E1EEAA70CA76}"/>
              </a:ext>
            </a:extLst>
          </p:cNvPr>
          <p:cNvSpPr>
            <a:spLocks noGrp="1"/>
          </p:cNvSpPr>
          <p:nvPr>
            <p:ph idx="1"/>
          </p:nvPr>
        </p:nvSpPr>
        <p:spPr>
          <a:xfrm>
            <a:off x="319087" y="1459523"/>
            <a:ext cx="8505825" cy="5020408"/>
          </a:xfrm>
        </p:spPr>
        <p:txBody>
          <a:bodyPr/>
          <a:lstStyle/>
          <a:p>
            <a:r>
              <a:rPr lang="en-US" dirty="0"/>
              <a:t>The current Virtual Gateway </a:t>
            </a:r>
            <a:r>
              <a:rPr lang="en-US" dirty="0">
                <a:hlinkClick r:id="rId4"/>
              </a:rPr>
              <a:t>My Account Page (MAP) portal</a:t>
            </a:r>
            <a:r>
              <a:rPr lang="en-US" dirty="0"/>
              <a:t> provides members and applicants older than age 65 with access to their MassHealth information, including notices and account details.</a:t>
            </a:r>
          </a:p>
          <a:p>
            <a:r>
              <a:rPr lang="en-US" dirty="0"/>
              <a:t>MAP for </a:t>
            </a:r>
            <a:r>
              <a:rPr lang="en-US" b="1" dirty="0"/>
              <a:t>members portal will be decommissioned in April 2026.</a:t>
            </a:r>
          </a:p>
          <a:p>
            <a:r>
              <a:rPr lang="en-US" dirty="0"/>
              <a:t>Members can go to </a:t>
            </a:r>
            <a:r>
              <a:rPr lang="en-US" dirty="0">
                <a:hlinkClick r:id="rId5"/>
              </a:rPr>
              <a:t>MyServices</a:t>
            </a:r>
            <a:r>
              <a:rPr lang="en-US" dirty="0"/>
              <a:t> to access their information, and view certain notices.</a:t>
            </a:r>
          </a:p>
          <a:p>
            <a:pPr lvl="1">
              <a:buFont typeface="Courier New" panose="02070309020205020404" pitchFamily="49" charset="0"/>
              <a:buChar char="o"/>
            </a:pPr>
            <a:r>
              <a:rPr lang="en-US" dirty="0"/>
              <a:t>MyServices is available in: English, Spanish, Chinese, Haitian Creole, Brazilian Portuguese, and Vietnamese</a:t>
            </a:r>
          </a:p>
          <a:p>
            <a:pPr marL="0" indent="0">
              <a:buNone/>
            </a:pPr>
            <a:r>
              <a:rPr lang="en-US" b="1" dirty="0"/>
              <a:t>What members need to do:</a:t>
            </a:r>
          </a:p>
          <a:p>
            <a:r>
              <a:rPr lang="en-US" dirty="0"/>
              <a:t>If they do not already have a MyServices account, they will need to </a:t>
            </a:r>
            <a:r>
              <a:rPr lang="en-US" dirty="0">
                <a:hlinkClick r:id="rId6"/>
              </a:rPr>
              <a:t>create an account</a:t>
            </a:r>
            <a:endParaRPr lang="en-US" dirty="0"/>
          </a:p>
          <a:p>
            <a:r>
              <a:rPr lang="en-US" dirty="0"/>
              <a:t>If an account exists, they can log in at </a:t>
            </a:r>
            <a:r>
              <a:rPr lang="en-US" dirty="0">
                <a:hlinkClick r:id="rId5"/>
              </a:rPr>
              <a:t>MyServices</a:t>
            </a:r>
            <a:endParaRPr lang="en-US" dirty="0"/>
          </a:p>
          <a:p>
            <a:r>
              <a:rPr lang="en-US" dirty="0"/>
              <a:t>If members have a </a:t>
            </a:r>
            <a:r>
              <a:rPr lang="en-US" dirty="0" err="1"/>
              <a:t>MyMassGov</a:t>
            </a:r>
            <a:r>
              <a:rPr lang="en-US" dirty="0"/>
              <a:t> account, MyServices uses </a:t>
            </a:r>
            <a:r>
              <a:rPr lang="en-US" dirty="0" err="1"/>
              <a:t>MyMassGov</a:t>
            </a:r>
            <a:r>
              <a:rPr lang="en-US" dirty="0"/>
              <a:t> to allow them to sign in to their account.</a:t>
            </a:r>
          </a:p>
          <a:p>
            <a:pPr lvl="2"/>
            <a:endParaRPr lang="en-US" dirty="0"/>
          </a:p>
        </p:txBody>
      </p:sp>
      <p:sp>
        <p:nvSpPr>
          <p:cNvPr id="3" name="Slide Number Placeholder 2">
            <a:extLst>
              <a:ext uri="{FF2B5EF4-FFF2-40B4-BE49-F238E27FC236}">
                <a16:creationId xmlns:a16="http://schemas.microsoft.com/office/drawing/2014/main" id="{90540E49-5AE7-B69E-9CE6-EE36CFFA3B8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59</a:t>
            </a:fld>
            <a:endParaRPr lang="en-US"/>
          </a:p>
        </p:txBody>
      </p:sp>
    </p:spTree>
    <p:custDataLst>
      <p:tags r:id="rId1"/>
    </p:custDataLst>
    <p:extLst>
      <p:ext uri="{BB962C8B-B14F-4D97-AF65-F5344CB8AC3E}">
        <p14:creationId xmlns:p14="http://schemas.microsoft.com/office/powerpoint/2010/main" val="358229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4B4C-DA53-E43A-6EA6-DEB9B2F00F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53B116-17BE-8338-D99F-9AFA99E67F38}"/>
              </a:ext>
            </a:extLst>
          </p:cNvPr>
          <p:cNvSpPr>
            <a:spLocks noGrp="1"/>
          </p:cNvSpPr>
          <p:nvPr>
            <p:ph type="title"/>
          </p:nvPr>
        </p:nvSpPr>
        <p:spPr/>
        <p:txBody>
          <a:bodyPr/>
          <a:lstStyle/>
          <a:p>
            <a:r>
              <a:rPr lang="en-US" sz="3200" dirty="0">
                <a:cs typeface="Arial"/>
              </a:rPr>
              <a:t>HSN Updates</a:t>
            </a:r>
          </a:p>
        </p:txBody>
      </p:sp>
      <p:sp>
        <p:nvSpPr>
          <p:cNvPr id="2" name="Text Placeholder 2">
            <a:extLst>
              <a:ext uri="{FF2B5EF4-FFF2-40B4-BE49-F238E27FC236}">
                <a16:creationId xmlns:a16="http://schemas.microsoft.com/office/drawing/2014/main" id="{55283D3D-AD0A-8A75-E90A-F8A537B9A453}"/>
              </a:ext>
            </a:extLst>
          </p:cNvPr>
          <p:cNvSpPr>
            <a:spLocks noGrp="1"/>
          </p:cNvSpPr>
          <p:nvPr>
            <p:ph idx="1"/>
          </p:nvPr>
        </p:nvSpPr>
        <p:spPr>
          <a:xfrm>
            <a:off x="457200" y="1503485"/>
            <a:ext cx="8229600" cy="4525963"/>
          </a:xfrm>
        </p:spPr>
        <p:txBody>
          <a:bodyPr/>
          <a:lstStyle/>
          <a:p>
            <a:r>
              <a:rPr lang="en-US" b="1" u="sng" dirty="0">
                <a:solidFill>
                  <a:srgbClr val="000000"/>
                </a:solidFill>
              </a:rPr>
              <a:t>Resweep of Current Procedural Terminology (CPT) Codes</a:t>
            </a:r>
          </a:p>
          <a:p>
            <a:pPr lvl="1">
              <a:buFont typeface="Arial" panose="020B0604020202020204" pitchFamily="34" charset="0"/>
              <a:buChar char="•"/>
            </a:pPr>
            <a:r>
              <a:rPr lang="en-US" dirty="0"/>
              <a:t>The Health Safety Net identified certain claims billed with procedure code 90671 as well as T1040.</a:t>
            </a:r>
          </a:p>
          <a:p>
            <a:pPr lvl="1"/>
            <a:endParaRPr lang="en-US" sz="1800" dirty="0">
              <a:solidFill>
                <a:srgbClr val="000000"/>
              </a:solidFill>
            </a:endParaRPr>
          </a:p>
          <a:p>
            <a:pPr lvl="1"/>
            <a:endParaRPr lang="en-US" sz="1800" dirty="0">
              <a:solidFill>
                <a:srgbClr val="000000"/>
              </a:solidFill>
            </a:endParaRPr>
          </a:p>
          <a:p>
            <a:pPr lvl="1"/>
            <a:endParaRPr lang="en-US" sz="1600" dirty="0"/>
          </a:p>
          <a:p>
            <a:pPr lvl="1"/>
            <a:endParaRPr lang="en-US" sz="1600" dirty="0"/>
          </a:p>
          <a:p>
            <a:pPr marL="457200" lvl="1" indent="0">
              <a:buNone/>
            </a:pPr>
            <a:endParaRPr lang="en-US" sz="1600" dirty="0"/>
          </a:p>
          <a:p>
            <a:r>
              <a:rPr lang="en-US" b="1" u="sng" dirty="0">
                <a:solidFill>
                  <a:srgbClr val="000000"/>
                </a:solidFill>
              </a:rPr>
              <a:t>Claim Adjustment Reason Code (CARC) Updates</a:t>
            </a:r>
          </a:p>
          <a:p>
            <a:pPr lvl="1">
              <a:buFont typeface="Arial" panose="020B0604020202020204" pitchFamily="34" charset="0"/>
              <a:buChar char="•"/>
            </a:pPr>
            <a:r>
              <a:rPr lang="en-US" dirty="0"/>
              <a:t>CARC codes 6, 8, and 45 will no longer be reimbursable for secondary claim submissions to align with existing regulations.</a:t>
            </a:r>
            <a:endParaRPr lang="en-US" b="0" i="0" u="none" strike="noStrike" baseline="0" dirty="0">
              <a:solidFill>
                <a:srgbClr val="000000"/>
              </a:solidFill>
            </a:endParaRPr>
          </a:p>
          <a:p>
            <a:pPr lvl="1"/>
            <a:endParaRPr lang="en-US" sz="1600" b="0" i="0" u="none" strike="noStrike" baseline="0" dirty="0">
              <a:latin typeface="Arial" panose="020B0604020202020204" pitchFamily="34" charset="0"/>
            </a:endParaRPr>
          </a:p>
        </p:txBody>
      </p:sp>
      <p:graphicFrame>
        <p:nvGraphicFramePr>
          <p:cNvPr id="5" name="Table 4">
            <a:extLst>
              <a:ext uri="{FF2B5EF4-FFF2-40B4-BE49-F238E27FC236}">
                <a16:creationId xmlns:a16="http://schemas.microsoft.com/office/drawing/2014/main" id="{C61BEA59-4D08-E5AC-BA7E-4007BB6DAB74}"/>
              </a:ext>
            </a:extLst>
          </p:cNvPr>
          <p:cNvGraphicFramePr>
            <a:graphicFrameLocks noGrp="1"/>
          </p:cNvGraphicFramePr>
          <p:nvPr>
            <p:extLst>
              <p:ext uri="{D42A27DB-BD31-4B8C-83A1-F6EECF244321}">
                <p14:modId xmlns:p14="http://schemas.microsoft.com/office/powerpoint/2010/main" val="3767532857"/>
              </p:ext>
            </p:extLst>
          </p:nvPr>
        </p:nvGraphicFramePr>
        <p:xfrm>
          <a:off x="1731248" y="2872740"/>
          <a:ext cx="4925926" cy="1112520"/>
        </p:xfrm>
        <a:graphic>
          <a:graphicData uri="http://schemas.openxmlformats.org/drawingml/2006/table">
            <a:tbl>
              <a:tblPr firstRow="1" bandRow="1">
                <a:tableStyleId>{5C22544A-7EE6-4342-B048-85BDC9FD1C3A}</a:tableStyleId>
              </a:tblPr>
              <a:tblGrid>
                <a:gridCol w="2462963">
                  <a:extLst>
                    <a:ext uri="{9D8B030D-6E8A-4147-A177-3AD203B41FA5}">
                      <a16:colId xmlns:a16="http://schemas.microsoft.com/office/drawing/2014/main" val="833454165"/>
                    </a:ext>
                  </a:extLst>
                </a:gridCol>
                <a:gridCol w="2462963">
                  <a:extLst>
                    <a:ext uri="{9D8B030D-6E8A-4147-A177-3AD203B41FA5}">
                      <a16:colId xmlns:a16="http://schemas.microsoft.com/office/drawing/2014/main" val="2426080295"/>
                    </a:ext>
                  </a:extLst>
                </a:gridCol>
              </a:tblGrid>
              <a:tr h="370840">
                <a:tc>
                  <a:txBody>
                    <a:bodyPr/>
                    <a:lstStyle/>
                    <a:p>
                      <a:pPr algn="ctr"/>
                      <a:r>
                        <a:rPr lang="en-US" dirty="0">
                          <a:solidFill>
                            <a:schemeClr val="bg1"/>
                          </a:solidFill>
                        </a:rPr>
                        <a:t>CPT Code</a:t>
                      </a:r>
                    </a:p>
                  </a:txBody>
                  <a:tcPr/>
                </a:tc>
                <a:tc>
                  <a:txBody>
                    <a:bodyPr/>
                    <a:lstStyle/>
                    <a:p>
                      <a:pPr algn="ctr"/>
                      <a:r>
                        <a:rPr lang="en-US" dirty="0">
                          <a:solidFill>
                            <a:schemeClr val="bg1"/>
                          </a:solidFill>
                        </a:rPr>
                        <a:t>Number of Claims</a:t>
                      </a:r>
                    </a:p>
                  </a:txBody>
                  <a:tcPr/>
                </a:tc>
                <a:extLst>
                  <a:ext uri="{0D108BD9-81ED-4DB2-BD59-A6C34878D82A}">
                    <a16:rowId xmlns:a16="http://schemas.microsoft.com/office/drawing/2014/main" val="2908307043"/>
                  </a:ext>
                </a:extLst>
              </a:tr>
              <a:tr h="370840">
                <a:tc>
                  <a:txBody>
                    <a:bodyPr/>
                    <a:lstStyle/>
                    <a:p>
                      <a:pPr algn="ctr"/>
                      <a:r>
                        <a:rPr lang="en-US" dirty="0">
                          <a:solidFill>
                            <a:schemeClr val="tx1"/>
                          </a:solidFill>
                        </a:rPr>
                        <a:t>90671</a:t>
                      </a:r>
                    </a:p>
                  </a:txBody>
                  <a:tcPr/>
                </a:tc>
                <a:tc>
                  <a:txBody>
                    <a:bodyPr/>
                    <a:lstStyle/>
                    <a:p>
                      <a:pPr algn="ctr"/>
                      <a:r>
                        <a:rPr lang="en-US" dirty="0">
                          <a:solidFill>
                            <a:schemeClr val="tx1"/>
                          </a:solidFill>
                        </a:rPr>
                        <a:t>92</a:t>
                      </a:r>
                    </a:p>
                  </a:txBody>
                  <a:tcPr/>
                </a:tc>
                <a:extLst>
                  <a:ext uri="{0D108BD9-81ED-4DB2-BD59-A6C34878D82A}">
                    <a16:rowId xmlns:a16="http://schemas.microsoft.com/office/drawing/2014/main" val="2175728215"/>
                  </a:ext>
                </a:extLst>
              </a:tr>
              <a:tr h="370840">
                <a:tc>
                  <a:txBody>
                    <a:bodyPr/>
                    <a:lstStyle/>
                    <a:p>
                      <a:pPr algn="ctr"/>
                      <a:r>
                        <a:rPr lang="en-US" dirty="0">
                          <a:solidFill>
                            <a:schemeClr val="tx1"/>
                          </a:solidFill>
                        </a:rPr>
                        <a:t>T1040</a:t>
                      </a:r>
                    </a:p>
                  </a:txBody>
                  <a:tcPr/>
                </a:tc>
                <a:tc>
                  <a:txBody>
                    <a:bodyPr/>
                    <a:lstStyle/>
                    <a:p>
                      <a:pPr algn="ctr"/>
                      <a:r>
                        <a:rPr lang="en-US" dirty="0">
                          <a:solidFill>
                            <a:schemeClr val="tx1"/>
                          </a:solidFill>
                        </a:rPr>
                        <a:t>61</a:t>
                      </a:r>
                    </a:p>
                  </a:txBody>
                  <a:tcPr/>
                </a:tc>
                <a:extLst>
                  <a:ext uri="{0D108BD9-81ED-4DB2-BD59-A6C34878D82A}">
                    <a16:rowId xmlns:a16="http://schemas.microsoft.com/office/drawing/2014/main" val="3813289743"/>
                  </a:ext>
                </a:extLst>
              </a:tr>
            </a:tbl>
          </a:graphicData>
        </a:graphic>
      </p:graphicFrame>
      <p:sp>
        <p:nvSpPr>
          <p:cNvPr id="3" name="Slide Number Placeholder 2">
            <a:extLst>
              <a:ext uri="{FF2B5EF4-FFF2-40B4-BE49-F238E27FC236}">
                <a16:creationId xmlns:a16="http://schemas.microsoft.com/office/drawing/2014/main" id="{EC9A1D89-18C6-97D8-3E53-A5FF71B2484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6</a:t>
            </a:fld>
            <a:endParaRPr lang="en-US"/>
          </a:p>
        </p:txBody>
      </p:sp>
    </p:spTree>
    <p:custDataLst>
      <p:tags r:id="rId1"/>
    </p:custDataLst>
    <p:extLst>
      <p:ext uri="{BB962C8B-B14F-4D97-AF65-F5344CB8AC3E}">
        <p14:creationId xmlns:p14="http://schemas.microsoft.com/office/powerpoint/2010/main" val="311938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4CF933-BA5A-E78D-62B5-AA7E8F3F2356}"/>
              </a:ext>
            </a:extLst>
          </p:cNvPr>
          <p:cNvSpPr>
            <a:spLocks noGrp="1"/>
          </p:cNvSpPr>
          <p:nvPr>
            <p:ph type="title"/>
          </p:nvPr>
        </p:nvSpPr>
        <p:spPr>
          <a:xfrm>
            <a:off x="457200" y="304800"/>
            <a:ext cx="7391400" cy="715963"/>
          </a:xfrm>
        </p:spPr>
        <p:txBody>
          <a:bodyPr/>
          <a:lstStyle/>
          <a:p>
            <a:r>
              <a:rPr lang="en-US" sz="3200" dirty="0"/>
              <a:t>MyServices Member Portal</a:t>
            </a:r>
          </a:p>
        </p:txBody>
      </p:sp>
      <p:sp>
        <p:nvSpPr>
          <p:cNvPr id="18" name="TextBox 17">
            <a:extLst>
              <a:ext uri="{FF2B5EF4-FFF2-40B4-BE49-F238E27FC236}">
                <a16:creationId xmlns:a16="http://schemas.microsoft.com/office/drawing/2014/main" id="{44E15252-9E01-EF62-EA9F-0E64FD9D4355}"/>
              </a:ext>
            </a:extLst>
          </p:cNvPr>
          <p:cNvSpPr txBox="1"/>
          <p:nvPr/>
        </p:nvSpPr>
        <p:spPr>
          <a:xfrm>
            <a:off x="155371" y="5684837"/>
            <a:ext cx="3629025" cy="646331"/>
          </a:xfrm>
          <a:prstGeom prst="rect">
            <a:avLst/>
          </a:prstGeom>
          <a:noFill/>
        </p:spPr>
        <p:txBody>
          <a:bodyPr wrap="square">
            <a:spAutoFit/>
          </a:bodyPr>
          <a:lstStyle/>
          <a:p>
            <a:pPr marL="0" marR="0" lvl="0" indent="0" algn="l" defTabSz="914400" rtl="0" eaLnBrk="1" fontAlgn="base" latinLnBrk="0" hangingPunct="1">
              <a:lnSpc>
                <a:spcPct val="100000"/>
              </a:lnSpc>
              <a:spcBef>
                <a:spcPts val="600"/>
              </a:spcBef>
              <a:spcAft>
                <a:spcPts val="600"/>
              </a:spcAft>
              <a:buClr>
                <a:srgbClr val="4BACC6">
                  <a:lumMod val="75000"/>
                </a:srgbClr>
              </a:buClr>
              <a:buSzTx/>
              <a:buFont typeface="Arial" charset="0"/>
              <a:buNone/>
              <a:tabLst/>
              <a:defRPr/>
            </a:pPr>
            <a:r>
              <a:rPr kumimoji="0" lang="en-US" sz="1800" b="0" u="none" strike="noStrike" kern="1200" cap="none" spc="0" normalizeH="0" baseline="0" noProof="0" dirty="0">
                <a:ln>
                  <a:noFill/>
                </a:ln>
                <a:solidFill>
                  <a:prstClr val="black"/>
                </a:solidFill>
                <a:effectLst/>
                <a:uLnTx/>
                <a:uFillTx/>
                <a:latin typeface="+mn-lt"/>
                <a:ea typeface="+mn-ea"/>
                <a:cs typeface="Arial" panose="020B0604020202020204" pitchFamily="34" charset="0"/>
              </a:rPr>
              <a:t>* Note</a:t>
            </a:r>
            <a:r>
              <a:rPr kumimoji="0" lang="en-US" sz="1800"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MyServices is a</a:t>
            </a:r>
            <a:r>
              <a:rPr kumimoji="0" lang="en-US" sz="18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member ONLY portal</a:t>
            </a:r>
          </a:p>
        </p:txBody>
      </p:sp>
      <p:pic>
        <p:nvPicPr>
          <p:cNvPr id="6" name="Picture 5" descr="Screenshot of Virtual Gateway home page with circle around the Personal Log In information.">
            <a:extLst>
              <a:ext uri="{FF2B5EF4-FFF2-40B4-BE49-F238E27FC236}">
                <a16:creationId xmlns:a16="http://schemas.microsoft.com/office/drawing/2014/main" id="{E2953F8C-2159-CFD2-25EA-874F1531D3BE}"/>
              </a:ext>
            </a:extLst>
          </p:cNvPr>
          <p:cNvPicPr>
            <a:picLocks noChangeAspect="1"/>
          </p:cNvPicPr>
          <p:nvPr/>
        </p:nvPicPr>
        <p:blipFill>
          <a:blip r:embed="rId3"/>
          <a:stretch>
            <a:fillRect/>
          </a:stretch>
        </p:blipFill>
        <p:spPr>
          <a:xfrm>
            <a:off x="155371" y="1173162"/>
            <a:ext cx="6296025" cy="2547268"/>
          </a:xfrm>
          <a:prstGeom prst="rect">
            <a:avLst/>
          </a:prstGeom>
        </p:spPr>
      </p:pic>
      <p:sp>
        <p:nvSpPr>
          <p:cNvPr id="7" name="Oval 6">
            <a:extLst>
              <a:ext uri="{FF2B5EF4-FFF2-40B4-BE49-F238E27FC236}">
                <a16:creationId xmlns:a16="http://schemas.microsoft.com/office/drawing/2014/main" id="{1E23AFE1-8236-602B-63B4-0DD696607A33}"/>
              </a:ext>
              <a:ext uri="{C183D7F6-B498-43B3-948B-1728B52AA6E4}">
                <adec:decorative xmlns:adec="http://schemas.microsoft.com/office/drawing/2017/decorative" val="1"/>
              </a:ext>
            </a:extLst>
          </p:cNvPr>
          <p:cNvSpPr/>
          <p:nvPr/>
        </p:nvSpPr>
        <p:spPr>
          <a:xfrm>
            <a:off x="1713067" y="1626993"/>
            <a:ext cx="2004654" cy="209343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Bent 11" descr="Arrow leading to next screenshot of the MyServices homepage.">
            <a:extLst>
              <a:ext uri="{FF2B5EF4-FFF2-40B4-BE49-F238E27FC236}">
                <a16:creationId xmlns:a16="http://schemas.microsoft.com/office/drawing/2014/main" id="{27F68B39-D9B8-D962-E38F-7789E6E46EAB}"/>
              </a:ext>
              <a:ext uri="{C183D7F6-B498-43B3-948B-1728B52AA6E4}">
                <adec:decorative xmlns:adec="http://schemas.microsoft.com/office/drawing/2017/decorative" val="0"/>
              </a:ext>
            </a:extLst>
          </p:cNvPr>
          <p:cNvSpPr/>
          <p:nvPr/>
        </p:nvSpPr>
        <p:spPr>
          <a:xfrm flipV="1">
            <a:off x="2657475" y="3872830"/>
            <a:ext cx="1060245" cy="965869"/>
          </a:xfrm>
          <a:prstGeom prst="bentArrow">
            <a:avLst>
              <a:gd name="adj1" fmla="val 21040"/>
              <a:gd name="adj2" fmla="val 26009"/>
              <a:gd name="adj3" fmla="val 21917"/>
              <a:gd name="adj4" fmla="val 6243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Screenshot of MyService Member Portal webpage.">
            <a:extLst>
              <a:ext uri="{FF2B5EF4-FFF2-40B4-BE49-F238E27FC236}">
                <a16:creationId xmlns:a16="http://schemas.microsoft.com/office/drawing/2014/main" id="{673415A7-251A-7E19-B760-21B1E1A5F86F}"/>
              </a:ext>
            </a:extLst>
          </p:cNvPr>
          <p:cNvPicPr>
            <a:picLocks noChangeAspect="1"/>
          </p:cNvPicPr>
          <p:nvPr/>
        </p:nvPicPr>
        <p:blipFill>
          <a:blip r:embed="rId4"/>
          <a:stretch>
            <a:fillRect/>
          </a:stretch>
        </p:blipFill>
        <p:spPr>
          <a:xfrm>
            <a:off x="3865877" y="3772698"/>
            <a:ext cx="4445204" cy="3142060"/>
          </a:xfrm>
          <a:prstGeom prst="rect">
            <a:avLst/>
          </a:prstGeom>
        </p:spPr>
      </p:pic>
      <p:sp>
        <p:nvSpPr>
          <p:cNvPr id="2" name="Slide Number Placeholder 1">
            <a:extLst>
              <a:ext uri="{FF2B5EF4-FFF2-40B4-BE49-F238E27FC236}">
                <a16:creationId xmlns:a16="http://schemas.microsoft.com/office/drawing/2014/main" id="{4C265BC3-D1A3-251B-38DF-1E2CBA92A9A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60</a:t>
            </a:fld>
            <a:endParaRPr lang="en-US"/>
          </a:p>
        </p:txBody>
      </p:sp>
    </p:spTree>
    <p:custDataLst>
      <p:tags r:id="rId1"/>
    </p:custDataLst>
    <p:extLst>
      <p:ext uri="{BB962C8B-B14F-4D97-AF65-F5344CB8AC3E}">
        <p14:creationId xmlns:p14="http://schemas.microsoft.com/office/powerpoint/2010/main" val="2344414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F7AE3-CAFD-FF53-1A64-6958E236FB6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A58EAF-CFF2-8752-F497-D96E5DA1B3DE}"/>
              </a:ext>
            </a:extLst>
          </p:cNvPr>
          <p:cNvSpPr>
            <a:spLocks noGrp="1"/>
          </p:cNvSpPr>
          <p:nvPr>
            <p:ph type="title"/>
          </p:nvPr>
        </p:nvSpPr>
        <p:spPr>
          <a:xfrm>
            <a:off x="777265" y="4363657"/>
            <a:ext cx="7772400" cy="2005834"/>
          </a:xfrm>
        </p:spPr>
        <p:txBody>
          <a:bodyPr/>
          <a:lstStyle/>
          <a:p>
            <a:pPr>
              <a:lnSpc>
                <a:spcPct val="100000"/>
              </a:lnSpc>
            </a:pPr>
            <a:r>
              <a:rPr lang="en-US" cap="none" dirty="0">
                <a:latin typeface="+mj-lt"/>
                <a:cs typeface="Arial"/>
              </a:rPr>
              <a:t>MassHealth Enrollment Center (MEC) – Springfield </a:t>
            </a:r>
            <a:endParaRPr lang="en-US" b="0" cap="none" dirty="0">
              <a:latin typeface="+mj-lt"/>
              <a:cs typeface="Arial"/>
            </a:endParaRPr>
          </a:p>
        </p:txBody>
      </p:sp>
      <p:sp>
        <p:nvSpPr>
          <p:cNvPr id="4" name="Slide Number Placeholder 3">
            <a:extLst>
              <a:ext uri="{FF2B5EF4-FFF2-40B4-BE49-F238E27FC236}">
                <a16:creationId xmlns:a16="http://schemas.microsoft.com/office/drawing/2014/main" id="{DF66BFE6-C0A7-DE56-8A91-D39B82A73A5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C3FE04-E715-46F6-B07D-5A234E157AC3}" type="slidenum">
              <a:rPr kumimoji="0" lang="en-US" alt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599000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83F683-9FF1-19AF-49D2-F33EE9FE3BCE}"/>
              </a:ext>
            </a:extLst>
          </p:cNvPr>
          <p:cNvSpPr>
            <a:spLocks noGrp="1"/>
          </p:cNvSpPr>
          <p:nvPr>
            <p:ph type="title"/>
          </p:nvPr>
        </p:nvSpPr>
        <p:spPr>
          <a:xfrm>
            <a:off x="628650" y="604435"/>
            <a:ext cx="7886700" cy="705173"/>
          </a:xfrm>
        </p:spPr>
        <p:txBody>
          <a:bodyPr wrap="square" anchor="t">
            <a:normAutofit/>
          </a:bodyPr>
          <a:lstStyle/>
          <a:p>
            <a:r>
              <a:rPr lang="en-US" sz="3200" dirty="0">
                <a:latin typeface="+mj-lt"/>
              </a:rPr>
              <a:t>Springfield MEC Has MOVED</a:t>
            </a:r>
          </a:p>
        </p:txBody>
      </p:sp>
      <p:sp>
        <p:nvSpPr>
          <p:cNvPr id="11" name="Content Placeholder 2">
            <a:extLst>
              <a:ext uri="{FF2B5EF4-FFF2-40B4-BE49-F238E27FC236}">
                <a16:creationId xmlns:a16="http://schemas.microsoft.com/office/drawing/2014/main" id="{49941475-F386-A4EF-B6F5-5FC435301B4E}"/>
              </a:ext>
            </a:extLst>
          </p:cNvPr>
          <p:cNvSpPr>
            <a:spLocks noGrp="1"/>
          </p:cNvSpPr>
          <p:nvPr>
            <p:ph idx="1"/>
          </p:nvPr>
        </p:nvSpPr>
        <p:spPr>
          <a:xfrm>
            <a:off x="628650" y="1523732"/>
            <a:ext cx="3943350" cy="4202893"/>
          </a:xfrm>
        </p:spPr>
        <p:txBody>
          <a:bodyPr/>
          <a:lstStyle/>
          <a:p>
            <a:r>
              <a:rPr lang="en-US" sz="1800" b="1" dirty="0">
                <a:latin typeface="+mn-lt"/>
              </a:rPr>
              <a:t>As of October 24, 2025, the Springfield MEC’s New Address is:</a:t>
            </a:r>
          </a:p>
          <a:p>
            <a:r>
              <a:rPr lang="en-US" sz="1800" dirty="0">
                <a:latin typeface="+mn-lt"/>
              </a:rPr>
              <a:t>243 Cottage Street</a:t>
            </a:r>
          </a:p>
          <a:p>
            <a:r>
              <a:rPr lang="en-US" sz="1800" dirty="0">
                <a:latin typeface="+mn-lt"/>
              </a:rPr>
              <a:t>Springfield, MA 01104</a:t>
            </a:r>
          </a:p>
          <a:p>
            <a:endParaRPr lang="en-US" sz="1800" dirty="0">
              <a:latin typeface="+mn-lt"/>
            </a:endParaRPr>
          </a:p>
          <a:p>
            <a:pPr marL="285750" indent="-285750">
              <a:buFont typeface="Arial" panose="020B0604020202020204" pitchFamily="34" charset="0"/>
              <a:buChar char="•"/>
            </a:pPr>
            <a:r>
              <a:rPr lang="en-US" sz="1800" dirty="0">
                <a:latin typeface="+mn-lt"/>
              </a:rPr>
              <a:t>Parking is available</a:t>
            </a:r>
          </a:p>
          <a:p>
            <a:pPr marL="285750" indent="-285750">
              <a:buFont typeface="Arial" panose="020B0604020202020204" pitchFamily="34" charset="0"/>
              <a:buChar char="•"/>
            </a:pPr>
            <a:r>
              <a:rPr lang="en-US" sz="1800" dirty="0">
                <a:latin typeface="+mn-lt"/>
              </a:rPr>
              <a:t>Accessible by Pioneer Valley Bus Transportation</a:t>
            </a:r>
          </a:p>
          <a:p>
            <a:endParaRPr lang="en-US" sz="1800" dirty="0">
              <a:latin typeface="+mn-lt"/>
            </a:endParaRPr>
          </a:p>
        </p:txBody>
      </p:sp>
      <p:pic>
        <p:nvPicPr>
          <p:cNvPr id="6" name="Picture 5" descr="Image of yellow moving truck with &quot;We Are Moving&quot; written on the side of the truck.">
            <a:extLst>
              <a:ext uri="{FF2B5EF4-FFF2-40B4-BE49-F238E27FC236}">
                <a16:creationId xmlns:a16="http://schemas.microsoft.com/office/drawing/2014/main" id="{08A4DDFF-0374-3A75-F9CD-83F660EEDE8F}"/>
              </a:ext>
            </a:extLst>
          </p:cNvPr>
          <p:cNvPicPr>
            <a:picLocks noChangeAspect="1"/>
          </p:cNvPicPr>
          <p:nvPr/>
        </p:nvPicPr>
        <p:blipFill>
          <a:blip r:embed="rId3"/>
          <a:stretch>
            <a:fillRect/>
          </a:stretch>
        </p:blipFill>
        <p:spPr>
          <a:xfrm>
            <a:off x="4720828" y="2257163"/>
            <a:ext cx="3794522" cy="2343674"/>
          </a:xfrm>
          <a:prstGeom prst="rect">
            <a:avLst/>
          </a:prstGeom>
          <a:noFill/>
        </p:spPr>
      </p:pic>
      <p:sp>
        <p:nvSpPr>
          <p:cNvPr id="3" name="Slide Number Placeholder 2">
            <a:extLst>
              <a:ext uri="{FF2B5EF4-FFF2-40B4-BE49-F238E27FC236}">
                <a16:creationId xmlns:a16="http://schemas.microsoft.com/office/drawing/2014/main" id="{6EC8348E-933C-C0C6-AB15-0DFAC47516C5}"/>
              </a:ext>
              <a:ext uri="{C183D7F6-B498-43B3-948B-1728B52AA6E4}">
                <adec:decorative xmlns:adec="http://schemas.microsoft.com/office/drawing/2017/decorative" val="1"/>
              </a:ext>
            </a:extLst>
          </p:cNvPr>
          <p:cNvSpPr>
            <a:spLocks noGrp="1"/>
          </p:cNvSpPr>
          <p:nvPr>
            <p:ph type="sldNum" sz="quarter" idx="12"/>
          </p:nvPr>
        </p:nvSpPr>
        <p:spPr>
          <a:xfrm>
            <a:off x="6457950" y="6356351"/>
            <a:ext cx="2057400" cy="365125"/>
          </a:xfrm>
        </p:spPr>
        <p:txBody>
          <a:bodyPr wrap="square" anchor="ctr">
            <a:normAutofit/>
          </a:bodyPr>
          <a:lstStyle/>
          <a:p>
            <a:pPr>
              <a:spcAft>
                <a:spcPts val="600"/>
              </a:spcAft>
              <a:defRPr/>
            </a:pPr>
            <a:fld id="{C3302BC5-986D-42D8-BF2F-B9D0692D83AF}" type="slidenum">
              <a:rPr lang="en-US" smtClean="0"/>
              <a:pPr>
                <a:spcAft>
                  <a:spcPts val="600"/>
                </a:spcAft>
                <a:defRPr/>
              </a:pPr>
              <a:t>62</a:t>
            </a:fld>
            <a:endParaRPr lang="en-US"/>
          </a:p>
        </p:txBody>
      </p:sp>
    </p:spTree>
    <p:custDataLst>
      <p:tags r:id="rId1"/>
    </p:custDataLst>
    <p:extLst>
      <p:ext uri="{BB962C8B-B14F-4D97-AF65-F5344CB8AC3E}">
        <p14:creationId xmlns:p14="http://schemas.microsoft.com/office/powerpoint/2010/main" val="4048328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A2320-2518-962B-F6DD-A127E86D83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C6237F-4BF8-EFD3-26A5-F1458F1BCFC3}"/>
              </a:ext>
            </a:extLst>
          </p:cNvPr>
          <p:cNvSpPr>
            <a:spLocks noGrp="1"/>
          </p:cNvSpPr>
          <p:nvPr>
            <p:ph type="title"/>
          </p:nvPr>
        </p:nvSpPr>
        <p:spPr>
          <a:xfrm>
            <a:off x="777265" y="4363657"/>
            <a:ext cx="7772400" cy="2005834"/>
          </a:xfrm>
        </p:spPr>
        <p:txBody>
          <a:bodyPr/>
          <a:lstStyle/>
          <a:p>
            <a:pPr>
              <a:lnSpc>
                <a:spcPct val="100000"/>
              </a:lnSpc>
            </a:pPr>
            <a:r>
              <a:rPr lang="en-US" cap="none" dirty="0">
                <a:latin typeface="+mj-lt"/>
                <a:cs typeface="Arial"/>
              </a:rPr>
              <a:t>MassHealth Coverage of Vaccine</a:t>
            </a:r>
            <a:endParaRPr lang="en-US" b="0" cap="none" dirty="0">
              <a:latin typeface="+mj-lt"/>
              <a:cs typeface="Arial"/>
            </a:endParaRPr>
          </a:p>
        </p:txBody>
      </p:sp>
      <p:sp>
        <p:nvSpPr>
          <p:cNvPr id="4" name="Slide Number Placeholder 3">
            <a:extLst>
              <a:ext uri="{FF2B5EF4-FFF2-40B4-BE49-F238E27FC236}">
                <a16:creationId xmlns:a16="http://schemas.microsoft.com/office/drawing/2014/main" id="{E525DC4A-93B5-9947-387A-CEC8FC888AE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C3FE04-E715-46F6-B07D-5A234E157AC3}" type="slidenum">
              <a:rPr kumimoji="0" lang="en-US" alt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2838008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BB075-CCCE-4431-6AA1-4DA8D896F1E8}"/>
              </a:ext>
            </a:extLst>
          </p:cNvPr>
          <p:cNvSpPr>
            <a:spLocks noGrp="1"/>
          </p:cNvSpPr>
          <p:nvPr>
            <p:ph type="title"/>
          </p:nvPr>
        </p:nvSpPr>
        <p:spPr/>
        <p:txBody>
          <a:bodyPr/>
          <a:lstStyle/>
          <a:p>
            <a:r>
              <a:rPr lang="en-US" sz="3200" dirty="0"/>
              <a:t>Covered Vaccinations</a:t>
            </a:r>
          </a:p>
        </p:txBody>
      </p:sp>
      <p:sp>
        <p:nvSpPr>
          <p:cNvPr id="2" name="Content Placeholder 1">
            <a:extLst>
              <a:ext uri="{FF2B5EF4-FFF2-40B4-BE49-F238E27FC236}">
                <a16:creationId xmlns:a16="http://schemas.microsoft.com/office/drawing/2014/main" id="{CCCFACA3-6073-7302-AB56-933AA64E5923}"/>
              </a:ext>
            </a:extLst>
          </p:cNvPr>
          <p:cNvSpPr>
            <a:spLocks noGrp="1"/>
          </p:cNvSpPr>
          <p:nvPr>
            <p:ph idx="1"/>
          </p:nvPr>
        </p:nvSpPr>
        <p:spPr/>
        <p:txBody>
          <a:bodyPr/>
          <a:lstStyle/>
          <a:p>
            <a:pPr lvl="0"/>
            <a:r>
              <a:rPr lang="en-US" dirty="0"/>
              <a:t>MassHealth and its affiliated health plans continue to cover COVID vaccinations and all other medically necessary vaccinations recommended by the Massachusetts Department of Public Health (MDPH).</a:t>
            </a:r>
            <a:endParaRPr lang="en-US" sz="2000" dirty="0"/>
          </a:p>
          <a:p>
            <a:pPr lvl="0"/>
            <a:r>
              <a:rPr lang="en-US" dirty="0"/>
              <a:t>These vaccines are available at </a:t>
            </a:r>
            <a:r>
              <a:rPr lang="en-US" b="1" u="sng" dirty="0"/>
              <a:t>no cost</a:t>
            </a:r>
            <a:r>
              <a:rPr lang="en-US" dirty="0"/>
              <a:t> to members.</a:t>
            </a:r>
            <a:endParaRPr lang="en-US" sz="2000" dirty="0"/>
          </a:p>
          <a:p>
            <a:pPr lvl="0"/>
            <a:r>
              <a:rPr lang="en-US" b="1" dirty="0"/>
              <a:t>All individuals over six months of age are eligible to receive the COVID-19 vaccine in MA.</a:t>
            </a:r>
            <a:endParaRPr lang="en-US" sz="2000" dirty="0"/>
          </a:p>
          <a:p>
            <a:pPr lvl="0"/>
            <a:r>
              <a:rPr lang="en-US" dirty="0"/>
              <a:t>MassHealth providers will continue to be reimbursed for administering vaccinations recommended by the MDPH to MassHealth members.</a:t>
            </a:r>
            <a:endParaRPr lang="en-US" sz="2000" dirty="0"/>
          </a:p>
          <a:p>
            <a:pPr lvl="0"/>
            <a:r>
              <a:rPr lang="en-US" dirty="0"/>
              <a:t>MA residents can make appointments for the COVID-19 vaccine with their health care provider, or at their local pharmacy as of September 5, 2025.</a:t>
            </a:r>
            <a:endParaRPr lang="en-US" sz="2000" dirty="0"/>
          </a:p>
          <a:p>
            <a:endParaRPr lang="en-US" dirty="0"/>
          </a:p>
        </p:txBody>
      </p:sp>
      <p:pic>
        <p:nvPicPr>
          <p:cNvPr id="8" name="Picture 7">
            <a:extLst>
              <a:ext uri="{FF2B5EF4-FFF2-40B4-BE49-F238E27FC236}">
                <a16:creationId xmlns:a16="http://schemas.microsoft.com/office/drawing/2014/main" id="{30495639-8616-22E3-87C3-61B2D9EC8E31}"/>
              </a:ext>
              <a:ext uri="{C183D7F6-B498-43B3-948B-1728B52AA6E4}">
                <adec:decorative xmlns:adec="http://schemas.microsoft.com/office/drawing/2017/decorative" val="1"/>
              </a:ext>
            </a:extLst>
          </p:cNvPr>
          <p:cNvPicPr>
            <a:picLocks noChangeAspect="1"/>
          </p:cNvPicPr>
          <p:nvPr/>
        </p:nvPicPr>
        <p:blipFill>
          <a:blip r:embed="rId3">
            <a:alphaModFix amt="35000"/>
          </a:blip>
          <a:stretch>
            <a:fillRect/>
          </a:stretch>
        </p:blipFill>
        <p:spPr>
          <a:xfrm>
            <a:off x="7518847" y="5339423"/>
            <a:ext cx="801797" cy="1273822"/>
          </a:xfrm>
          <a:prstGeom prst="rect">
            <a:avLst/>
          </a:prstGeom>
        </p:spPr>
      </p:pic>
      <p:pic>
        <p:nvPicPr>
          <p:cNvPr id="6" name="Picture 5">
            <a:extLst>
              <a:ext uri="{FF2B5EF4-FFF2-40B4-BE49-F238E27FC236}">
                <a16:creationId xmlns:a16="http://schemas.microsoft.com/office/drawing/2014/main" id="{0B05845D-D682-0A01-1B23-2B9EF82708EF}"/>
              </a:ext>
              <a:ext uri="{C183D7F6-B498-43B3-948B-1728B52AA6E4}">
                <adec:decorative xmlns:adec="http://schemas.microsoft.com/office/drawing/2017/decorative" val="1"/>
              </a:ext>
            </a:extLst>
          </p:cNvPr>
          <p:cNvPicPr>
            <a:picLocks noChangeAspect="1"/>
          </p:cNvPicPr>
          <p:nvPr/>
        </p:nvPicPr>
        <p:blipFill>
          <a:blip r:embed="rId4">
            <a:alphaModFix amt="50000"/>
          </a:blip>
          <a:stretch>
            <a:fillRect/>
          </a:stretch>
        </p:blipFill>
        <p:spPr>
          <a:xfrm>
            <a:off x="5731453" y="5186377"/>
            <a:ext cx="2055790" cy="1366823"/>
          </a:xfrm>
          <a:prstGeom prst="rect">
            <a:avLst/>
          </a:prstGeom>
        </p:spPr>
      </p:pic>
      <p:sp>
        <p:nvSpPr>
          <p:cNvPr id="3" name="Slide Number Placeholder 2">
            <a:extLst>
              <a:ext uri="{FF2B5EF4-FFF2-40B4-BE49-F238E27FC236}">
                <a16:creationId xmlns:a16="http://schemas.microsoft.com/office/drawing/2014/main" id="{2AEDF86C-81EE-760C-AD48-4EB21C68FAB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64</a:t>
            </a:fld>
            <a:endParaRPr lang="en-US"/>
          </a:p>
        </p:txBody>
      </p:sp>
    </p:spTree>
    <p:custDataLst>
      <p:tags r:id="rId1"/>
    </p:custDataLst>
    <p:extLst>
      <p:ext uri="{BB962C8B-B14F-4D97-AF65-F5344CB8AC3E}">
        <p14:creationId xmlns:p14="http://schemas.microsoft.com/office/powerpoint/2010/main" val="3181792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95841-C38E-44F9-51C6-DF18FFD62D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48CCA9-2DD1-8D00-A39E-D994F3B64B5B}"/>
              </a:ext>
            </a:extLst>
          </p:cNvPr>
          <p:cNvSpPr>
            <a:spLocks noGrp="1"/>
          </p:cNvSpPr>
          <p:nvPr>
            <p:ph type="title"/>
          </p:nvPr>
        </p:nvSpPr>
        <p:spPr>
          <a:xfrm>
            <a:off x="457199" y="304800"/>
            <a:ext cx="8516679" cy="715963"/>
          </a:xfrm>
        </p:spPr>
        <p:txBody>
          <a:bodyPr/>
          <a:lstStyle/>
          <a:p>
            <a:r>
              <a:rPr lang="en-US" sz="3200" dirty="0"/>
              <a:t>Covered Vaccinations (continued)</a:t>
            </a:r>
          </a:p>
        </p:txBody>
      </p:sp>
      <p:sp>
        <p:nvSpPr>
          <p:cNvPr id="2" name="Content Placeholder 1">
            <a:extLst>
              <a:ext uri="{FF2B5EF4-FFF2-40B4-BE49-F238E27FC236}">
                <a16:creationId xmlns:a16="http://schemas.microsoft.com/office/drawing/2014/main" id="{78DECD24-ED43-028F-8259-EC1F6D8FA82D}"/>
              </a:ext>
            </a:extLst>
          </p:cNvPr>
          <p:cNvSpPr>
            <a:spLocks noGrp="1"/>
          </p:cNvSpPr>
          <p:nvPr>
            <p:ph idx="1"/>
          </p:nvPr>
        </p:nvSpPr>
        <p:spPr>
          <a:xfrm>
            <a:off x="457200" y="1600200"/>
            <a:ext cx="8229600" cy="4870938"/>
          </a:xfrm>
        </p:spPr>
        <p:txBody>
          <a:bodyPr/>
          <a:lstStyle/>
          <a:p>
            <a:pPr lvl="0"/>
            <a:r>
              <a:rPr lang="en-US" dirty="0"/>
              <a:t>MA residents may also choose to get their COVID-19 vaccine at another health care provider or facility outside of a pharmacy.</a:t>
            </a:r>
            <a:endParaRPr lang="en-US" sz="2000" dirty="0"/>
          </a:p>
          <a:p>
            <a:pPr lvl="1">
              <a:buFont typeface="Courier New" panose="02070309020205020404" pitchFamily="49" charset="0"/>
              <a:buChar char="o"/>
            </a:pPr>
            <a:r>
              <a:rPr lang="en-US" dirty="0"/>
              <a:t>Pediatricians’ offices are the best option for accessing COVID-19 vaccines for children between 6 months and 5 years.</a:t>
            </a:r>
            <a:endParaRPr lang="en-US" sz="2000" dirty="0"/>
          </a:p>
          <a:p>
            <a:pPr lvl="0"/>
            <a:r>
              <a:rPr lang="en-US" dirty="0"/>
              <a:t>Pharmacies are currently able to bill for COVID vaccines for Fee For Service members.</a:t>
            </a:r>
          </a:p>
          <a:p>
            <a:pPr lvl="0"/>
            <a:r>
              <a:rPr lang="en-US" dirty="0"/>
              <a:t>MassHealth managed care entities (MCEs) are working to update their pharmacy processing systems to allow for billing of the 2025-2026 COVID-19 vaccines.</a:t>
            </a:r>
            <a:endParaRPr lang="en-US" sz="2000" dirty="0"/>
          </a:p>
          <a:p>
            <a:pPr lvl="0"/>
            <a:r>
              <a:rPr lang="en-US" dirty="0"/>
              <a:t>Pharmacies experiencing any issues billing the 2025-2026 COVID-19 vaccines should contact the appropriate MCE’s pharmacy help desk for assistance with claim adjudication, including overrides.</a:t>
            </a:r>
            <a:endParaRPr lang="en-US" sz="2000" dirty="0"/>
          </a:p>
          <a:p>
            <a:pPr lvl="1">
              <a:buFont typeface="Courier New" panose="02070309020205020404" pitchFamily="49" charset="0"/>
              <a:buChar char="o"/>
            </a:pPr>
            <a:r>
              <a:rPr lang="en-US" dirty="0"/>
              <a:t>Appropriate pharmacy help desk numbers can be found in </a:t>
            </a:r>
            <a:r>
              <a:rPr lang="en-US" u="sng" dirty="0">
                <a:hlinkClick r:id="rId4"/>
              </a:rPr>
              <a:t>Pharmacy Facts 236</a:t>
            </a:r>
            <a:endParaRPr lang="en-US" sz="2000" dirty="0"/>
          </a:p>
          <a:p>
            <a:endParaRPr lang="en-US" dirty="0"/>
          </a:p>
        </p:txBody>
      </p:sp>
      <p:sp>
        <p:nvSpPr>
          <p:cNvPr id="3" name="Slide Number Placeholder 2">
            <a:extLst>
              <a:ext uri="{FF2B5EF4-FFF2-40B4-BE49-F238E27FC236}">
                <a16:creationId xmlns:a16="http://schemas.microsoft.com/office/drawing/2014/main" id="{0B398191-C967-294C-3AC8-05B48A46A3B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65</a:t>
            </a:fld>
            <a:endParaRPr lang="en-US"/>
          </a:p>
        </p:txBody>
      </p:sp>
    </p:spTree>
    <p:custDataLst>
      <p:tags r:id="rId1"/>
    </p:custDataLst>
    <p:extLst>
      <p:ext uri="{BB962C8B-B14F-4D97-AF65-F5344CB8AC3E}">
        <p14:creationId xmlns:p14="http://schemas.microsoft.com/office/powerpoint/2010/main" val="34516987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8345A-C1E0-2D1B-4F1C-37B70B7264B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48F8909A-C7FB-8DBD-76A5-E412DEF7B457}"/>
              </a:ext>
            </a:extLst>
          </p:cNvPr>
          <p:cNvSpPr>
            <a:spLocks noGrp="1"/>
          </p:cNvSpPr>
          <p:nvPr>
            <p:ph type="title"/>
          </p:nvPr>
        </p:nvSpPr>
        <p:spPr>
          <a:xfrm>
            <a:off x="722313" y="4406900"/>
            <a:ext cx="7772400" cy="1362075"/>
          </a:xfrm>
        </p:spPr>
        <p:txBody>
          <a:bodyPr/>
          <a:lstStyle/>
          <a:p>
            <a:pPr>
              <a:lnSpc>
                <a:spcPct val="100000"/>
              </a:lnSpc>
            </a:pPr>
            <a:r>
              <a:rPr lang="en-US" sz="4000" dirty="0">
                <a:latin typeface="+mj-lt"/>
              </a:rPr>
              <a:t>Health Connector Updates</a:t>
            </a:r>
          </a:p>
        </p:txBody>
      </p:sp>
      <p:sp>
        <p:nvSpPr>
          <p:cNvPr id="6" name="Rectangle 5">
            <a:extLst>
              <a:ext uri="{FF2B5EF4-FFF2-40B4-BE49-F238E27FC236}">
                <a16:creationId xmlns:a16="http://schemas.microsoft.com/office/drawing/2014/main" id="{58DC40AD-38AC-50B3-68A3-8AF7FB2126C8}"/>
              </a:ext>
              <a:ext uri="{C183D7F6-B498-43B3-948B-1728B52AA6E4}">
                <adec:decorative xmlns:adec="http://schemas.microsoft.com/office/drawing/2017/decorative" val="1"/>
              </a:ext>
            </a:extLst>
          </p:cNvPr>
          <p:cNvSpPr/>
          <p:nvPr/>
        </p:nvSpPr>
        <p:spPr>
          <a:xfrm>
            <a:off x="6817495" y="5849144"/>
            <a:ext cx="1605010" cy="10144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0108CDC-0306-8DF2-B257-0C8BF46ACF99}"/>
              </a:ext>
              <a:ext uri="{C183D7F6-B498-43B3-948B-1728B52AA6E4}">
                <adec:decorative xmlns:adec="http://schemas.microsoft.com/office/drawing/2017/decorative" val="1"/>
              </a:ext>
            </a:extLst>
          </p:cNvPr>
          <p:cNvSpPr/>
          <p:nvPr/>
        </p:nvSpPr>
        <p:spPr>
          <a:xfrm>
            <a:off x="7406640" y="128588"/>
            <a:ext cx="1605010" cy="10144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ealth Connector logo.">
            <a:extLst>
              <a:ext uri="{FF2B5EF4-FFF2-40B4-BE49-F238E27FC236}">
                <a16:creationId xmlns:a16="http://schemas.microsoft.com/office/drawing/2014/main" id="{680E89F1-51CB-B144-D717-1E6822FBD29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026939" y="128589"/>
            <a:ext cx="2984712" cy="1014412"/>
          </a:xfrm>
          <a:prstGeom prst="rect">
            <a:avLst/>
          </a:prstGeom>
        </p:spPr>
      </p:pic>
      <p:sp>
        <p:nvSpPr>
          <p:cNvPr id="4" name="Slide Number Placeholder 3">
            <a:extLst>
              <a:ext uri="{FF2B5EF4-FFF2-40B4-BE49-F238E27FC236}">
                <a16:creationId xmlns:a16="http://schemas.microsoft.com/office/drawing/2014/main" id="{E0B5A2BB-A106-8206-CF57-5CAE21D443B8}"/>
              </a:ext>
              <a:ext uri="{C183D7F6-B498-43B3-948B-1728B52AA6E4}">
                <adec:decorative xmlns:adec="http://schemas.microsoft.com/office/drawing/2017/decorative" val="1"/>
              </a:ext>
            </a:extLst>
          </p:cNvPr>
          <p:cNvSpPr>
            <a:spLocks noGrp="1"/>
          </p:cNvSpPr>
          <p:nvPr>
            <p:ph type="sldNum" sz="quarter" idx="10"/>
          </p:nvPr>
        </p:nvSpPr>
        <p:spPr/>
        <p:txBody>
          <a:bodyPr/>
          <a:lstStyle/>
          <a:p>
            <a:fld id="{D0F3292A-440C-FC4D-A38E-E9E6D4317AF8}" type="slidenum">
              <a:rPr lang="en-US" smtClean="0"/>
              <a:pPr/>
              <a:t>66</a:t>
            </a:fld>
            <a:endParaRPr lang="en-US"/>
          </a:p>
        </p:txBody>
      </p:sp>
    </p:spTree>
    <p:custDataLst>
      <p:tags r:id="rId1"/>
    </p:custDataLst>
    <p:extLst>
      <p:ext uri="{BB962C8B-B14F-4D97-AF65-F5344CB8AC3E}">
        <p14:creationId xmlns:p14="http://schemas.microsoft.com/office/powerpoint/2010/main" val="324597792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F2BF-000E-1AA5-7AA9-DAC91FBF8B24}"/>
              </a:ext>
            </a:extLst>
          </p:cNvPr>
          <p:cNvSpPr>
            <a:spLocks noGrp="1"/>
          </p:cNvSpPr>
          <p:nvPr>
            <p:ph type="title"/>
          </p:nvPr>
        </p:nvSpPr>
        <p:spPr/>
        <p:txBody>
          <a:bodyPr anchor="b"/>
          <a:lstStyle/>
          <a:p>
            <a:r>
              <a:rPr lang="en-US" sz="3200" dirty="0" err="1">
                <a:latin typeface="+mj-lt"/>
              </a:rPr>
              <a:t>ConnectorCare</a:t>
            </a:r>
            <a:r>
              <a:rPr lang="en-US" sz="3200" dirty="0">
                <a:latin typeface="+mj-lt"/>
              </a:rPr>
              <a:t> Program Changes</a:t>
            </a:r>
          </a:p>
        </p:txBody>
      </p:sp>
      <p:sp>
        <p:nvSpPr>
          <p:cNvPr id="8" name="Content Placeholder 7">
            <a:extLst>
              <a:ext uri="{FF2B5EF4-FFF2-40B4-BE49-F238E27FC236}">
                <a16:creationId xmlns:a16="http://schemas.microsoft.com/office/drawing/2014/main" id="{4D1AB6AE-742C-A3F3-89AC-4F353DD2F8C4}"/>
              </a:ext>
            </a:extLst>
          </p:cNvPr>
          <p:cNvSpPr>
            <a:spLocks noGrp="1"/>
          </p:cNvSpPr>
          <p:nvPr>
            <p:ph idx="1"/>
          </p:nvPr>
        </p:nvSpPr>
        <p:spPr>
          <a:xfrm>
            <a:off x="88852" y="1344344"/>
            <a:ext cx="8784345" cy="4950460"/>
          </a:xfrm>
        </p:spPr>
        <p:txBody>
          <a:bodyPr/>
          <a:lstStyle/>
          <a:p>
            <a:pPr marL="83185" indent="635">
              <a:spcBef>
                <a:spcPts val="600"/>
              </a:spcBef>
              <a:spcAft>
                <a:spcPts val="400"/>
              </a:spcAft>
            </a:pPr>
            <a:r>
              <a:rPr lang="en-US" sz="1800" dirty="0">
                <a:latin typeface="+mn-lt"/>
                <a:cs typeface="Arial"/>
              </a:rPr>
              <a:t>Due to federal policy changes, there are two major impacts to the </a:t>
            </a:r>
            <a:r>
              <a:rPr lang="en-US" sz="1800" dirty="0" err="1">
                <a:latin typeface="+mn-lt"/>
                <a:cs typeface="Arial"/>
              </a:rPr>
              <a:t>ConnectorCare</a:t>
            </a:r>
            <a:r>
              <a:rPr lang="en-US" sz="1800" dirty="0">
                <a:latin typeface="+mn-lt"/>
                <a:cs typeface="Arial"/>
              </a:rPr>
              <a:t> program for Plan Year 2026:</a:t>
            </a:r>
          </a:p>
          <a:p>
            <a:pPr marL="83185" indent="635">
              <a:spcBef>
                <a:spcPts val="600"/>
              </a:spcBef>
              <a:spcAft>
                <a:spcPts val="400"/>
              </a:spcAft>
            </a:pPr>
            <a:r>
              <a:rPr lang="en-US" sz="1800" b="1" dirty="0" err="1">
                <a:latin typeface="+mn-lt"/>
              </a:rPr>
              <a:t>ConnectorCare</a:t>
            </a:r>
            <a:r>
              <a:rPr lang="en-US" sz="1800" b="1" dirty="0">
                <a:latin typeface="+mn-lt"/>
              </a:rPr>
              <a:t> Plan Type 1 will be eliminated</a:t>
            </a:r>
          </a:p>
          <a:p>
            <a:pPr marL="457200" lvl="2" indent="-285750">
              <a:spcBef>
                <a:spcPts val="600"/>
              </a:spcBef>
              <a:spcAft>
                <a:spcPts val="400"/>
              </a:spcAft>
            </a:pPr>
            <a:r>
              <a:rPr lang="en-US" sz="1800" dirty="0">
                <a:latin typeface="+mn-lt"/>
              </a:rPr>
              <a:t>Individuals and Families with incomes under 100 percent of the federal poverty level (FPL) will no longer be eligible for advance premium tax credits (APTCs) starting on January 1, 2026.</a:t>
            </a:r>
          </a:p>
          <a:p>
            <a:pPr marL="0" lvl="1" indent="0">
              <a:spcBef>
                <a:spcPts val="600"/>
              </a:spcBef>
              <a:spcAft>
                <a:spcPts val="400"/>
              </a:spcAft>
              <a:buNone/>
            </a:pPr>
            <a:r>
              <a:rPr lang="en-US" sz="1800" b="1" dirty="0" err="1">
                <a:latin typeface="+mn-lt"/>
              </a:rPr>
              <a:t>ConnectorCare</a:t>
            </a:r>
            <a:r>
              <a:rPr lang="en-US" sz="1800" b="1" dirty="0">
                <a:latin typeface="+mn-lt"/>
              </a:rPr>
              <a:t> Plan Type 3D will be eliminated</a:t>
            </a:r>
          </a:p>
          <a:p>
            <a:pPr marL="457200" lvl="2" indent="-285750">
              <a:spcBef>
                <a:spcPts val="600"/>
              </a:spcBef>
              <a:spcAft>
                <a:spcPts val="400"/>
              </a:spcAft>
            </a:pPr>
            <a:r>
              <a:rPr lang="en-US" sz="1800" dirty="0" err="1">
                <a:latin typeface="+mn-lt"/>
                <a:cs typeface="Arial"/>
              </a:rPr>
              <a:t>ConnectorCare</a:t>
            </a:r>
            <a:r>
              <a:rPr lang="en-US" sz="1800" dirty="0">
                <a:latin typeface="+mn-lt"/>
                <a:cs typeface="Arial"/>
              </a:rPr>
              <a:t> eligibility includes a requirement that individuals are also eligible for APTC. The current federal enhanced APTCs are set to expire at the end of 2025.</a:t>
            </a:r>
          </a:p>
          <a:p>
            <a:pPr marL="457200" lvl="2" indent="-285750">
              <a:spcBef>
                <a:spcPts val="600"/>
              </a:spcBef>
              <a:spcAft>
                <a:spcPts val="400"/>
              </a:spcAft>
            </a:pPr>
            <a:r>
              <a:rPr lang="en-US" sz="1800" dirty="0">
                <a:latin typeface="+mn-lt"/>
                <a:cs typeface="Arial"/>
              </a:rPr>
              <a:t>If these enhanced APTCs do not continue, APTCs will only be available for individuals earning up to 400 percent of the federal poverty level. Therefore, </a:t>
            </a:r>
            <a:r>
              <a:rPr lang="en-US" sz="1800" dirty="0" err="1">
                <a:latin typeface="+mn-lt"/>
                <a:cs typeface="Arial"/>
              </a:rPr>
              <a:t>ConnectorCare</a:t>
            </a:r>
            <a:r>
              <a:rPr lang="en-US" sz="1800" dirty="0">
                <a:latin typeface="+mn-lt"/>
                <a:cs typeface="Arial"/>
              </a:rPr>
              <a:t> Plan Type 3D will be eliminated.</a:t>
            </a:r>
            <a:endParaRPr lang="en-US" sz="1800" dirty="0">
              <a:solidFill>
                <a:srgbClr val="000000"/>
              </a:solidFill>
              <a:latin typeface="+mn-lt"/>
            </a:endParaRPr>
          </a:p>
          <a:p>
            <a:pPr marL="171450" lvl="2" indent="0">
              <a:spcBef>
                <a:spcPts val="600"/>
              </a:spcBef>
              <a:spcAft>
                <a:spcPts val="400"/>
              </a:spcAft>
              <a:buNone/>
            </a:pPr>
            <a:r>
              <a:rPr lang="en-US" sz="1800" dirty="0">
                <a:latin typeface="+mn-lt"/>
              </a:rPr>
              <a:t>Visit </a:t>
            </a:r>
            <a:r>
              <a:rPr lang="en-US" sz="1800" dirty="0">
                <a:solidFill>
                  <a:srgbClr val="0000FF"/>
                </a:solidFill>
                <a:latin typeface="+mn-lt"/>
                <a:hlinkClick r:id="rId3">
                  <a:extLst>
                    <a:ext uri="{A12FA001-AC4F-418D-AE19-62706E023703}">
                      <ahyp:hlinkClr xmlns:ahyp="http://schemas.microsoft.com/office/drawing/2018/hyperlinkcolor" val="tx"/>
                    </a:ext>
                  </a:extLst>
                </a:hlinkClick>
              </a:rPr>
              <a:t>Updates – Massachusetts Health Connector</a:t>
            </a:r>
            <a:r>
              <a:rPr lang="en-US" sz="1800" dirty="0">
                <a:solidFill>
                  <a:srgbClr val="0000FF"/>
                </a:solidFill>
                <a:latin typeface="+mn-lt"/>
              </a:rPr>
              <a:t> </a:t>
            </a:r>
            <a:r>
              <a:rPr lang="en-US" sz="1800" dirty="0">
                <a:latin typeface="+mn-lt"/>
              </a:rPr>
              <a:t>to stay informed a</a:t>
            </a:r>
            <a:r>
              <a:rPr lang="en-US" sz="1800" dirty="0"/>
              <a:t>bout Federal changes </a:t>
            </a:r>
          </a:p>
          <a:p>
            <a:pPr marL="298450" lvl="2" indent="-127000">
              <a:spcBef>
                <a:spcPts val="600"/>
              </a:spcBef>
              <a:spcAft>
                <a:spcPts val="400"/>
              </a:spcAft>
            </a:pPr>
            <a:endParaRPr lang="en-US" sz="1800" dirty="0"/>
          </a:p>
          <a:p>
            <a:pPr marL="685800" lvl="2" indent="0">
              <a:spcBef>
                <a:spcPts val="600"/>
              </a:spcBef>
              <a:spcAft>
                <a:spcPts val="400"/>
              </a:spcAft>
              <a:buNone/>
            </a:pPr>
            <a:endParaRPr lang="en-US" sz="1800" b="1" dirty="0"/>
          </a:p>
          <a:p>
            <a:pPr marL="685800" lvl="2" indent="-127000">
              <a:spcBef>
                <a:spcPts val="600"/>
              </a:spcBef>
              <a:spcAft>
                <a:spcPts val="400"/>
              </a:spcAft>
            </a:pPr>
            <a:endParaRPr lang="en-US" sz="1800" dirty="0"/>
          </a:p>
          <a:p>
            <a:pPr>
              <a:spcBef>
                <a:spcPts val="600"/>
              </a:spcBef>
              <a:spcAft>
                <a:spcPts val="400"/>
              </a:spcAft>
            </a:pPr>
            <a:endParaRPr lang="en-US" sz="1800" dirty="0"/>
          </a:p>
          <a:p>
            <a:endParaRPr lang="en-US" dirty="0"/>
          </a:p>
        </p:txBody>
      </p:sp>
      <p:sp>
        <p:nvSpPr>
          <p:cNvPr id="6" name="Rectangle 5">
            <a:extLst>
              <a:ext uri="{FF2B5EF4-FFF2-40B4-BE49-F238E27FC236}">
                <a16:creationId xmlns:a16="http://schemas.microsoft.com/office/drawing/2014/main" id="{60353279-6D21-6F6E-8F98-649915A919EE}"/>
              </a:ext>
              <a:ext uri="{C183D7F6-B498-43B3-948B-1728B52AA6E4}">
                <adec:decorative xmlns:adec="http://schemas.microsoft.com/office/drawing/2017/decorative" val="1"/>
              </a:ext>
            </a:extLst>
          </p:cNvPr>
          <p:cNvSpPr/>
          <p:nvPr/>
        </p:nvSpPr>
        <p:spPr>
          <a:xfrm>
            <a:off x="7268187" y="6079173"/>
            <a:ext cx="1605010" cy="770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BD380B5-B2D0-EC69-0B97-AD2F87FFFD2D}"/>
              </a:ext>
              <a:ext uri="{C183D7F6-B498-43B3-948B-1728B52AA6E4}">
                <adec:decorative xmlns:adec="http://schemas.microsoft.com/office/drawing/2017/decorative" val="1"/>
              </a:ext>
            </a:extLst>
          </p:cNvPr>
          <p:cNvSpPr/>
          <p:nvPr/>
        </p:nvSpPr>
        <p:spPr>
          <a:xfrm>
            <a:off x="7406640" y="128588"/>
            <a:ext cx="1605010" cy="10144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4F32927-C8E4-C54D-21F6-3E07F611A3BC}"/>
              </a:ext>
              <a:ext uri="{C183D7F6-B498-43B3-948B-1728B52AA6E4}">
                <adec:decorative xmlns:adec="http://schemas.microsoft.com/office/drawing/2017/decorative" val="1"/>
              </a:ext>
            </a:extLst>
          </p:cNvPr>
          <p:cNvSpPr>
            <a:spLocks noGrp="1"/>
          </p:cNvSpPr>
          <p:nvPr>
            <p:ph type="sldNum" sz="quarter" idx="10"/>
          </p:nvPr>
        </p:nvSpPr>
        <p:spPr/>
        <p:txBody>
          <a:bodyPr/>
          <a:lstStyle/>
          <a:p>
            <a:fld id="{D0F3292A-440C-FC4D-A38E-E9E6D4317AF8}" type="slidenum">
              <a:rPr lang="en-US" smtClean="0"/>
              <a:pPr/>
              <a:t>67</a:t>
            </a:fld>
            <a:endParaRPr lang="en-US"/>
          </a:p>
        </p:txBody>
      </p:sp>
    </p:spTree>
    <p:custDataLst>
      <p:tags r:id="rId1"/>
    </p:custDataLst>
    <p:extLst>
      <p:ext uri="{BB962C8B-B14F-4D97-AF65-F5344CB8AC3E}">
        <p14:creationId xmlns:p14="http://schemas.microsoft.com/office/powerpoint/2010/main" val="339332051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D1B1B7-CACE-9E5F-AF2C-3C008A2C7517}"/>
              </a:ext>
            </a:extLst>
          </p:cNvPr>
          <p:cNvSpPr>
            <a:spLocks noGrp="1"/>
          </p:cNvSpPr>
          <p:nvPr>
            <p:ph type="title"/>
          </p:nvPr>
        </p:nvSpPr>
        <p:spPr>
          <a:xfrm>
            <a:off x="457199" y="128588"/>
            <a:ext cx="8664496" cy="1014412"/>
          </a:xfrm>
        </p:spPr>
        <p:txBody>
          <a:bodyPr/>
          <a:lstStyle/>
          <a:p>
            <a:r>
              <a:rPr lang="en-US" sz="3200" dirty="0" err="1">
                <a:latin typeface="+mj-lt"/>
                <a:cs typeface="Arial"/>
              </a:rPr>
              <a:t>ConnectorCare</a:t>
            </a:r>
            <a:r>
              <a:rPr lang="en-US" sz="3200" dirty="0">
                <a:latin typeface="+mj-lt"/>
                <a:cs typeface="Arial"/>
              </a:rPr>
              <a:t> Program Design        </a:t>
            </a:r>
            <a:br>
              <a:rPr lang="en-US" sz="3200" dirty="0">
                <a:latin typeface="+mj-lt"/>
                <a:cs typeface="Arial"/>
              </a:rPr>
            </a:br>
            <a:r>
              <a:rPr lang="en-US" sz="3200" dirty="0">
                <a:latin typeface="+mj-lt"/>
                <a:cs typeface="Arial"/>
              </a:rPr>
              <a:t>for 2026</a:t>
            </a:r>
          </a:p>
        </p:txBody>
      </p:sp>
      <p:sp>
        <p:nvSpPr>
          <p:cNvPr id="4" name="Content Placeholder 3">
            <a:extLst>
              <a:ext uri="{FF2B5EF4-FFF2-40B4-BE49-F238E27FC236}">
                <a16:creationId xmlns:a16="http://schemas.microsoft.com/office/drawing/2014/main" id="{D9B5EEBA-E048-18FF-BCCC-BCE801C309DB}"/>
              </a:ext>
            </a:extLst>
          </p:cNvPr>
          <p:cNvSpPr>
            <a:spLocks noGrp="1"/>
          </p:cNvSpPr>
          <p:nvPr>
            <p:ph idx="1"/>
          </p:nvPr>
        </p:nvSpPr>
        <p:spPr/>
        <p:txBody>
          <a:bodyPr vert="horz" lIns="0" tIns="0" rIns="0" bIns="0" rtlCol="0" anchor="t">
            <a:normAutofit/>
          </a:bodyPr>
          <a:lstStyle/>
          <a:p>
            <a:r>
              <a:rPr lang="en-US" sz="1800" dirty="0">
                <a:latin typeface="+mn-lt"/>
                <a:cs typeface="Arial"/>
              </a:rPr>
              <a:t>The Health Connector made a final decision and shared rate information about each of the carriers and plans available in each region of Massachusetts during the September board meeting. </a:t>
            </a:r>
          </a:p>
        </p:txBody>
      </p:sp>
      <p:graphicFrame>
        <p:nvGraphicFramePr>
          <p:cNvPr id="2" name="Table 1">
            <a:extLst>
              <a:ext uri="{FF2B5EF4-FFF2-40B4-BE49-F238E27FC236}">
                <a16:creationId xmlns:a16="http://schemas.microsoft.com/office/drawing/2014/main" id="{EA7C1B3D-706B-C781-1123-19FA543646AF}"/>
              </a:ext>
            </a:extLst>
          </p:cNvPr>
          <p:cNvGraphicFramePr>
            <a:graphicFrameLocks noGrp="1"/>
          </p:cNvGraphicFramePr>
          <p:nvPr>
            <p:extLst>
              <p:ext uri="{D42A27DB-BD31-4B8C-83A1-F6EECF244321}">
                <p14:modId xmlns:p14="http://schemas.microsoft.com/office/powerpoint/2010/main" val="1149811253"/>
              </p:ext>
            </p:extLst>
          </p:nvPr>
        </p:nvGraphicFramePr>
        <p:xfrm>
          <a:off x="464092" y="2561080"/>
          <a:ext cx="8394437" cy="2748320"/>
        </p:xfrm>
        <a:graphic>
          <a:graphicData uri="http://schemas.openxmlformats.org/drawingml/2006/table">
            <a:tbl>
              <a:tblPr firstRow="1" bandRow="1">
                <a:tableStyleId>{5C22544A-7EE6-4342-B048-85BDC9FD1C3A}</a:tableStyleId>
              </a:tblPr>
              <a:tblGrid>
                <a:gridCol w="1845193">
                  <a:extLst>
                    <a:ext uri="{9D8B030D-6E8A-4147-A177-3AD203B41FA5}">
                      <a16:colId xmlns:a16="http://schemas.microsoft.com/office/drawing/2014/main" val="3228410925"/>
                    </a:ext>
                  </a:extLst>
                </a:gridCol>
                <a:gridCol w="952951">
                  <a:extLst>
                    <a:ext uri="{9D8B030D-6E8A-4147-A177-3AD203B41FA5}">
                      <a16:colId xmlns:a16="http://schemas.microsoft.com/office/drawing/2014/main" val="3371796001"/>
                    </a:ext>
                  </a:extLst>
                </a:gridCol>
                <a:gridCol w="1351893">
                  <a:extLst>
                    <a:ext uri="{9D8B030D-6E8A-4147-A177-3AD203B41FA5}">
                      <a16:colId xmlns:a16="http://schemas.microsoft.com/office/drawing/2014/main" val="472230351"/>
                    </a:ext>
                  </a:extLst>
                </a:gridCol>
                <a:gridCol w="1446254">
                  <a:extLst>
                    <a:ext uri="{9D8B030D-6E8A-4147-A177-3AD203B41FA5}">
                      <a16:colId xmlns:a16="http://schemas.microsoft.com/office/drawing/2014/main" val="3971279356"/>
                    </a:ext>
                  </a:extLst>
                </a:gridCol>
                <a:gridCol w="1399073">
                  <a:extLst>
                    <a:ext uri="{9D8B030D-6E8A-4147-A177-3AD203B41FA5}">
                      <a16:colId xmlns:a16="http://schemas.microsoft.com/office/drawing/2014/main" val="152846321"/>
                    </a:ext>
                  </a:extLst>
                </a:gridCol>
                <a:gridCol w="1399073">
                  <a:extLst>
                    <a:ext uri="{9D8B030D-6E8A-4147-A177-3AD203B41FA5}">
                      <a16:colId xmlns:a16="http://schemas.microsoft.com/office/drawing/2014/main" val="2059883103"/>
                    </a:ext>
                  </a:extLst>
                </a:gridCol>
              </a:tblGrid>
              <a:tr h="347148">
                <a:tc>
                  <a:txBody>
                    <a:bodyPr/>
                    <a:lstStyle/>
                    <a:p>
                      <a:r>
                        <a:rPr lang="en-US" sz="1800" b="1" dirty="0">
                          <a:solidFill>
                            <a:schemeClr val="bg1"/>
                          </a:solidFill>
                        </a:rPr>
                        <a:t>Plan Type</a:t>
                      </a:r>
                    </a:p>
                  </a:txBody>
                  <a:tcPr marL="68580" marR="68580" marT="34290" marB="34290">
                    <a:solidFill>
                      <a:schemeClr val="accent1"/>
                    </a:solidFill>
                  </a:tcPr>
                </a:tc>
                <a:tc>
                  <a:txBody>
                    <a:bodyPr/>
                    <a:lstStyle/>
                    <a:p>
                      <a:pPr algn="ctr"/>
                      <a:r>
                        <a:rPr lang="en-US" sz="1800" b="1" dirty="0">
                          <a:solidFill>
                            <a:schemeClr val="bg1"/>
                          </a:solidFill>
                        </a:rPr>
                        <a:t>2A</a:t>
                      </a:r>
                    </a:p>
                  </a:txBody>
                  <a:tcPr marL="68580" marR="68580" marT="34290" marB="34290">
                    <a:solidFill>
                      <a:schemeClr val="accent1"/>
                    </a:solidFill>
                  </a:tcPr>
                </a:tc>
                <a:tc>
                  <a:txBody>
                    <a:bodyPr/>
                    <a:lstStyle/>
                    <a:p>
                      <a:pPr algn="ctr"/>
                      <a:r>
                        <a:rPr lang="en-US" sz="1800" b="1" dirty="0">
                          <a:solidFill>
                            <a:schemeClr val="bg1"/>
                          </a:solidFill>
                        </a:rPr>
                        <a:t>2B</a:t>
                      </a:r>
                    </a:p>
                  </a:txBody>
                  <a:tcPr marL="68580" marR="68580" marT="34290" marB="34290">
                    <a:solidFill>
                      <a:schemeClr val="accent1"/>
                    </a:solidFill>
                  </a:tcPr>
                </a:tc>
                <a:tc>
                  <a:txBody>
                    <a:bodyPr/>
                    <a:lstStyle/>
                    <a:p>
                      <a:pPr algn="ctr"/>
                      <a:r>
                        <a:rPr lang="en-US" sz="1800" b="1" dirty="0">
                          <a:solidFill>
                            <a:schemeClr val="bg1"/>
                          </a:solidFill>
                        </a:rPr>
                        <a:t>3A</a:t>
                      </a:r>
                    </a:p>
                  </a:txBody>
                  <a:tcPr marL="68580" marR="68580" marT="34290" marB="34290">
                    <a:solidFill>
                      <a:schemeClr val="accent1"/>
                    </a:solidFill>
                  </a:tcPr>
                </a:tc>
                <a:tc>
                  <a:txBody>
                    <a:bodyPr/>
                    <a:lstStyle/>
                    <a:p>
                      <a:pPr algn="ctr"/>
                      <a:r>
                        <a:rPr lang="en-US" sz="1800" b="1" dirty="0">
                          <a:solidFill>
                            <a:schemeClr val="bg1"/>
                          </a:solidFill>
                        </a:rPr>
                        <a:t>3B</a:t>
                      </a:r>
                    </a:p>
                  </a:txBody>
                  <a:tcPr marL="68580" marR="68580" marT="34290" marB="34290">
                    <a:solidFill>
                      <a:schemeClr val="accent1"/>
                    </a:solidFill>
                  </a:tcPr>
                </a:tc>
                <a:tc>
                  <a:txBody>
                    <a:bodyPr/>
                    <a:lstStyle/>
                    <a:p>
                      <a:pPr algn="ctr"/>
                      <a:r>
                        <a:rPr lang="en-US" sz="1800" b="1" dirty="0">
                          <a:solidFill>
                            <a:schemeClr val="bg1"/>
                          </a:solidFill>
                        </a:rPr>
                        <a:t>3C</a:t>
                      </a:r>
                    </a:p>
                  </a:txBody>
                  <a:tcPr marL="68580" marR="68580" marT="34290" marB="34290">
                    <a:solidFill>
                      <a:schemeClr val="accent1"/>
                    </a:solidFill>
                  </a:tcPr>
                </a:tc>
                <a:extLst>
                  <a:ext uri="{0D108BD9-81ED-4DB2-BD59-A6C34878D82A}">
                    <a16:rowId xmlns:a16="http://schemas.microsoft.com/office/drawing/2014/main" val="3993316812"/>
                  </a:ext>
                </a:extLst>
              </a:tr>
              <a:tr h="618092">
                <a:tc>
                  <a:txBody>
                    <a:bodyPr/>
                    <a:lstStyle/>
                    <a:p>
                      <a:r>
                        <a:rPr lang="en-US" sz="1800" dirty="0"/>
                        <a:t>% FPL</a:t>
                      </a:r>
                    </a:p>
                  </a:txBody>
                  <a:tcPr marL="68580" marR="68580" marT="34290" marB="34290"/>
                </a:tc>
                <a:tc>
                  <a:txBody>
                    <a:bodyPr/>
                    <a:lstStyle/>
                    <a:p>
                      <a:pPr marL="0" marR="0" lvl="0">
                        <a:spcBef>
                          <a:spcPts val="0"/>
                        </a:spcBef>
                        <a:spcAft>
                          <a:spcPts val="0"/>
                        </a:spcAft>
                        <a:buNone/>
                      </a:pPr>
                      <a:r>
                        <a:rPr lang="en-US" sz="1800">
                          <a:effectLst/>
                          <a:latin typeface="+mn-lt"/>
                        </a:rPr>
                        <a:t>100.01-150%</a:t>
                      </a:r>
                      <a:endParaRPr lang="en-US" sz="1800">
                        <a:effectLst/>
                        <a:latin typeface="+mn-lt"/>
                        <a:ea typeface="Calibri"/>
                      </a:endParaRPr>
                    </a:p>
                  </a:txBody>
                  <a:tcPr marL="68580" marR="68580" marT="34290" marB="34290"/>
                </a:tc>
                <a:tc>
                  <a:txBody>
                    <a:bodyPr/>
                    <a:lstStyle/>
                    <a:p>
                      <a:pPr marL="0" marR="0" lvl="0">
                        <a:spcBef>
                          <a:spcPts val="0"/>
                        </a:spcBef>
                        <a:spcAft>
                          <a:spcPts val="0"/>
                        </a:spcAft>
                        <a:buNone/>
                      </a:pPr>
                      <a:r>
                        <a:rPr lang="en-US" sz="1800">
                          <a:effectLst/>
                          <a:latin typeface="+mn-lt"/>
                        </a:rPr>
                        <a:t>150.01-200%</a:t>
                      </a:r>
                      <a:endParaRPr lang="en-US" sz="1800">
                        <a:effectLst/>
                        <a:latin typeface="+mn-lt"/>
                        <a:ea typeface="Calibri"/>
                      </a:endParaRPr>
                    </a:p>
                  </a:txBody>
                  <a:tcPr marL="68580" marR="68580" marT="34290" marB="34290"/>
                </a:tc>
                <a:tc>
                  <a:txBody>
                    <a:bodyPr/>
                    <a:lstStyle/>
                    <a:p>
                      <a:pPr marL="0" marR="0" lvl="0">
                        <a:spcBef>
                          <a:spcPts val="0"/>
                        </a:spcBef>
                        <a:spcAft>
                          <a:spcPts val="0"/>
                        </a:spcAft>
                        <a:buNone/>
                      </a:pPr>
                      <a:r>
                        <a:rPr lang="en-US" sz="1800">
                          <a:effectLst/>
                          <a:latin typeface="+mn-lt"/>
                        </a:rPr>
                        <a:t>200.01-250%</a:t>
                      </a:r>
                      <a:endParaRPr lang="en-US" sz="1800">
                        <a:effectLst/>
                        <a:latin typeface="+mn-lt"/>
                        <a:ea typeface="Calibri"/>
                      </a:endParaRPr>
                    </a:p>
                  </a:txBody>
                  <a:tcPr marL="68580" marR="68580" marT="34290" marB="34290"/>
                </a:tc>
                <a:tc>
                  <a:txBody>
                    <a:bodyPr/>
                    <a:lstStyle/>
                    <a:p>
                      <a:pPr marL="0" marR="0" lvl="0">
                        <a:spcBef>
                          <a:spcPts val="0"/>
                        </a:spcBef>
                        <a:spcAft>
                          <a:spcPts val="0"/>
                        </a:spcAft>
                        <a:buNone/>
                      </a:pPr>
                      <a:r>
                        <a:rPr lang="en-US" sz="1800">
                          <a:effectLst/>
                          <a:latin typeface="+mn-lt"/>
                        </a:rPr>
                        <a:t>250.01-300%</a:t>
                      </a:r>
                      <a:endParaRPr lang="en-US" sz="1800">
                        <a:effectLst/>
                        <a:latin typeface="+mn-lt"/>
                        <a:ea typeface="Calibri"/>
                      </a:endParaRPr>
                    </a:p>
                  </a:txBody>
                  <a:tcPr marL="68580" marR="68580" marT="34290" marB="34290"/>
                </a:tc>
                <a:tc>
                  <a:txBody>
                    <a:bodyPr/>
                    <a:lstStyle/>
                    <a:p>
                      <a:pPr marL="0" marR="0" lvl="0">
                        <a:spcBef>
                          <a:spcPts val="0"/>
                        </a:spcBef>
                        <a:spcAft>
                          <a:spcPts val="0"/>
                        </a:spcAft>
                        <a:buNone/>
                      </a:pPr>
                      <a:r>
                        <a:rPr lang="en-US" sz="1800">
                          <a:effectLst/>
                          <a:latin typeface="+mn-lt"/>
                        </a:rPr>
                        <a:t>300.01-400%</a:t>
                      </a:r>
                      <a:endParaRPr lang="en-US" sz="1800">
                        <a:effectLst/>
                        <a:latin typeface="+mn-lt"/>
                        <a:ea typeface="Calibri"/>
                      </a:endParaRPr>
                    </a:p>
                  </a:txBody>
                  <a:tcPr marL="68580" marR="68580" marT="34290" marB="34290"/>
                </a:tc>
                <a:extLst>
                  <a:ext uri="{0D108BD9-81ED-4DB2-BD59-A6C34878D82A}">
                    <a16:rowId xmlns:a16="http://schemas.microsoft.com/office/drawing/2014/main" val="2821107951"/>
                  </a:ext>
                </a:extLst>
              </a:tr>
              <a:tr h="618092">
                <a:tc>
                  <a:txBody>
                    <a:bodyPr/>
                    <a:lstStyle/>
                    <a:p>
                      <a:pPr lvl="0">
                        <a:buNone/>
                      </a:pPr>
                      <a:r>
                        <a:rPr lang="en-US" sz="1800" dirty="0"/>
                        <a:t>2025 Minimum Monthly Premium</a:t>
                      </a:r>
                    </a:p>
                  </a:txBody>
                  <a:tcPr marL="68580" marR="68580" marT="34290" marB="34290"/>
                </a:tc>
                <a:tc>
                  <a:txBody>
                    <a:bodyPr/>
                    <a:lstStyle/>
                    <a:p>
                      <a:r>
                        <a:rPr lang="en-US" sz="1800"/>
                        <a:t>$0</a:t>
                      </a:r>
                    </a:p>
                  </a:txBody>
                  <a:tcPr marL="68580" marR="68580" marT="34290" marB="34290"/>
                </a:tc>
                <a:tc>
                  <a:txBody>
                    <a:bodyPr/>
                    <a:lstStyle/>
                    <a:p>
                      <a:r>
                        <a:rPr lang="en-US" sz="1800"/>
                        <a:t>$51</a:t>
                      </a:r>
                    </a:p>
                  </a:txBody>
                  <a:tcPr marL="68580" marR="68580" marT="34290" marB="34290"/>
                </a:tc>
                <a:tc>
                  <a:txBody>
                    <a:bodyPr/>
                    <a:lstStyle/>
                    <a:p>
                      <a:r>
                        <a:rPr lang="en-US" sz="1800"/>
                        <a:t>$99</a:t>
                      </a:r>
                    </a:p>
                  </a:txBody>
                  <a:tcPr marL="68580" marR="68580" marT="34290" marB="34290"/>
                </a:tc>
                <a:tc>
                  <a:txBody>
                    <a:bodyPr/>
                    <a:lstStyle/>
                    <a:p>
                      <a:r>
                        <a:rPr lang="en-US" sz="1800"/>
                        <a:t>$147</a:t>
                      </a:r>
                    </a:p>
                  </a:txBody>
                  <a:tcPr marL="68580" marR="68580" marT="34290" marB="34290"/>
                </a:tc>
                <a:tc>
                  <a:txBody>
                    <a:bodyPr/>
                    <a:lstStyle/>
                    <a:p>
                      <a:r>
                        <a:rPr lang="en-US" sz="1800"/>
                        <a:t>$226</a:t>
                      </a:r>
                    </a:p>
                  </a:txBody>
                  <a:tcPr marL="68580" marR="68580" marT="34290" marB="34290"/>
                </a:tc>
                <a:extLst>
                  <a:ext uri="{0D108BD9-81ED-4DB2-BD59-A6C34878D82A}">
                    <a16:rowId xmlns:a16="http://schemas.microsoft.com/office/drawing/2014/main" val="127924828"/>
                  </a:ext>
                </a:extLst>
              </a:tr>
              <a:tr h="533887">
                <a:tc>
                  <a:txBody>
                    <a:bodyPr/>
                    <a:lstStyle/>
                    <a:p>
                      <a:pPr lvl="0">
                        <a:buNone/>
                      </a:pPr>
                      <a:r>
                        <a:rPr lang="en-US" sz="1800" dirty="0"/>
                        <a:t>2026 Minimum Monthly Premium</a:t>
                      </a:r>
                    </a:p>
                  </a:txBody>
                  <a:tcPr marL="68580" marR="68580" marT="34290" marB="34290"/>
                </a:tc>
                <a:tc>
                  <a:txBody>
                    <a:bodyPr/>
                    <a:lstStyle/>
                    <a:p>
                      <a:pPr lvl="0">
                        <a:buNone/>
                      </a:pPr>
                      <a:r>
                        <a:rPr lang="en-US" sz="1800" dirty="0"/>
                        <a:t>$0</a:t>
                      </a:r>
                    </a:p>
                  </a:txBody>
                  <a:tcPr marL="68580" marR="68580" marT="34290" marB="34290"/>
                </a:tc>
                <a:tc>
                  <a:txBody>
                    <a:bodyPr/>
                    <a:lstStyle/>
                    <a:p>
                      <a:pPr lvl="0">
                        <a:buNone/>
                      </a:pPr>
                      <a:r>
                        <a:rPr lang="en-US" sz="1800" dirty="0"/>
                        <a:t>$53</a:t>
                      </a:r>
                    </a:p>
                  </a:txBody>
                  <a:tcPr marL="68580" marR="68580" marT="34290" marB="34290"/>
                </a:tc>
                <a:tc>
                  <a:txBody>
                    <a:bodyPr/>
                    <a:lstStyle/>
                    <a:p>
                      <a:pPr lvl="0">
                        <a:buNone/>
                      </a:pPr>
                      <a:r>
                        <a:rPr lang="en-US" sz="1800" dirty="0"/>
                        <a:t>$103</a:t>
                      </a:r>
                    </a:p>
                  </a:txBody>
                  <a:tcPr marL="68580" marR="68580" marT="34290" marB="34290"/>
                </a:tc>
                <a:tc>
                  <a:txBody>
                    <a:bodyPr/>
                    <a:lstStyle/>
                    <a:p>
                      <a:pPr lvl="0">
                        <a:buNone/>
                      </a:pPr>
                      <a:r>
                        <a:rPr lang="en-US" sz="1800" dirty="0"/>
                        <a:t>$152</a:t>
                      </a:r>
                    </a:p>
                  </a:txBody>
                  <a:tcPr marL="68580" marR="68580" marT="34290" marB="34290"/>
                </a:tc>
                <a:tc>
                  <a:txBody>
                    <a:bodyPr/>
                    <a:lstStyle/>
                    <a:p>
                      <a:pPr lvl="0">
                        <a:buNone/>
                      </a:pPr>
                      <a:r>
                        <a:rPr lang="en-US" sz="1800" dirty="0"/>
                        <a:t>$235</a:t>
                      </a:r>
                    </a:p>
                  </a:txBody>
                  <a:tcPr marL="68580" marR="68580" marT="34290" marB="34290"/>
                </a:tc>
                <a:extLst>
                  <a:ext uri="{0D108BD9-81ED-4DB2-BD59-A6C34878D82A}">
                    <a16:rowId xmlns:a16="http://schemas.microsoft.com/office/drawing/2014/main" val="2195418523"/>
                  </a:ext>
                </a:extLst>
              </a:tr>
            </a:tbl>
          </a:graphicData>
        </a:graphic>
      </p:graphicFrame>
      <p:sp>
        <p:nvSpPr>
          <p:cNvPr id="8" name="TextBox 7">
            <a:extLst>
              <a:ext uri="{FF2B5EF4-FFF2-40B4-BE49-F238E27FC236}">
                <a16:creationId xmlns:a16="http://schemas.microsoft.com/office/drawing/2014/main" id="{4301E0B8-506D-BE2D-0ED4-B78B730E0D70}"/>
              </a:ext>
            </a:extLst>
          </p:cNvPr>
          <p:cNvSpPr txBox="1"/>
          <p:nvPr/>
        </p:nvSpPr>
        <p:spPr>
          <a:xfrm>
            <a:off x="464092" y="5382752"/>
            <a:ext cx="8077853"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800" b="0" dirty="0">
                <a:solidFill>
                  <a:schemeClr val="tx1"/>
                </a:solidFill>
                <a:latin typeface="+mn-lt"/>
              </a:rPr>
              <a:t>Visit the Resource Download center for updated materials including Connector Care program rates for 2026: </a:t>
            </a:r>
            <a:r>
              <a:rPr lang="en-US" sz="1800" b="0" dirty="0">
                <a:solidFill>
                  <a:srgbClr val="595959"/>
                </a:solidFill>
                <a:latin typeface="+mn-lt"/>
                <a:ea typeface="+mn-lt"/>
                <a:cs typeface="+mn-lt"/>
                <a:hlinkClick r:id="rId3"/>
              </a:rPr>
              <a:t>Resource Download Center - Health Connector Shopping Guide</a:t>
            </a:r>
            <a:endParaRPr lang="en-US" sz="1800" b="0" dirty="0">
              <a:latin typeface="+mn-lt"/>
            </a:endParaRPr>
          </a:p>
        </p:txBody>
      </p:sp>
      <p:sp>
        <p:nvSpPr>
          <p:cNvPr id="7" name="Slide Number Placeholder 6">
            <a:extLst>
              <a:ext uri="{FF2B5EF4-FFF2-40B4-BE49-F238E27FC236}">
                <a16:creationId xmlns:a16="http://schemas.microsoft.com/office/drawing/2014/main" id="{C75C8F3C-51C2-9CE5-D52B-3696EED55E53}"/>
              </a:ext>
              <a:ext uri="{C183D7F6-B498-43B3-948B-1728B52AA6E4}">
                <adec:decorative xmlns:adec="http://schemas.microsoft.com/office/drawing/2017/decorative" val="1"/>
              </a:ext>
            </a:extLst>
          </p:cNvPr>
          <p:cNvSpPr>
            <a:spLocks noGrp="1"/>
          </p:cNvSpPr>
          <p:nvPr>
            <p:ph type="sldNum" sz="quarter" idx="10"/>
          </p:nvPr>
        </p:nvSpPr>
        <p:spPr/>
        <p:txBody>
          <a:bodyPr/>
          <a:lstStyle/>
          <a:p>
            <a:fld id="{254B5E65-296D-440E-9811-9528B653460B}" type="slidenum">
              <a:rPr lang="en-US" smtClean="0"/>
              <a:pPr/>
              <a:t>68</a:t>
            </a:fld>
            <a:endParaRPr lang="en-US"/>
          </a:p>
        </p:txBody>
      </p:sp>
      <p:sp>
        <p:nvSpPr>
          <p:cNvPr id="6" name="Rectangle 5">
            <a:extLst>
              <a:ext uri="{FF2B5EF4-FFF2-40B4-BE49-F238E27FC236}">
                <a16:creationId xmlns:a16="http://schemas.microsoft.com/office/drawing/2014/main" id="{DB58393B-9AE7-B1CC-8D7C-4C228E495A4E}"/>
              </a:ext>
              <a:ext uri="{C183D7F6-B498-43B3-948B-1728B52AA6E4}">
                <adec:decorative xmlns:adec="http://schemas.microsoft.com/office/drawing/2017/decorative" val="1"/>
              </a:ext>
            </a:extLst>
          </p:cNvPr>
          <p:cNvSpPr/>
          <p:nvPr/>
        </p:nvSpPr>
        <p:spPr>
          <a:xfrm>
            <a:off x="6817495" y="6127874"/>
            <a:ext cx="1596743" cy="5936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12CD19-A619-2AD3-B01E-D261B7F591DE}"/>
              </a:ext>
              <a:ext uri="{C183D7F6-B498-43B3-948B-1728B52AA6E4}">
                <adec:decorative xmlns:adec="http://schemas.microsoft.com/office/drawing/2017/decorative" val="1"/>
              </a:ext>
            </a:extLst>
          </p:cNvPr>
          <p:cNvSpPr/>
          <p:nvPr/>
        </p:nvSpPr>
        <p:spPr>
          <a:xfrm>
            <a:off x="7406640" y="128588"/>
            <a:ext cx="1605010" cy="10144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1431335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3DA2-EC70-7859-ECE3-A60B59C28F74}"/>
              </a:ext>
            </a:extLst>
          </p:cNvPr>
          <p:cNvSpPr>
            <a:spLocks noGrp="1"/>
          </p:cNvSpPr>
          <p:nvPr>
            <p:ph type="title"/>
          </p:nvPr>
        </p:nvSpPr>
        <p:spPr>
          <a:xfrm>
            <a:off x="212272" y="261257"/>
            <a:ext cx="7968343" cy="880677"/>
          </a:xfrm>
        </p:spPr>
        <p:txBody>
          <a:bodyPr>
            <a:noAutofit/>
          </a:bodyPr>
          <a:lstStyle/>
          <a:p>
            <a:r>
              <a:rPr lang="en-US" sz="3200" dirty="0">
                <a:latin typeface="+mj-lt"/>
                <a:cs typeface="Arial"/>
              </a:rPr>
              <a:t>Health Connector Final</a:t>
            </a:r>
            <a:r>
              <a:rPr lang="en-US" sz="3200" b="1" dirty="0">
                <a:latin typeface="+mj-lt"/>
                <a:cs typeface="Arial"/>
              </a:rPr>
              <a:t> Eligibility Notice</a:t>
            </a:r>
          </a:p>
        </p:txBody>
      </p:sp>
      <p:sp>
        <p:nvSpPr>
          <p:cNvPr id="3" name="Content Placeholder 2">
            <a:extLst>
              <a:ext uri="{FF2B5EF4-FFF2-40B4-BE49-F238E27FC236}">
                <a16:creationId xmlns:a16="http://schemas.microsoft.com/office/drawing/2014/main" id="{F604D27F-0EA0-CB35-BD6D-D714831E10F3}"/>
              </a:ext>
            </a:extLst>
          </p:cNvPr>
          <p:cNvSpPr>
            <a:spLocks noGrp="1"/>
          </p:cNvSpPr>
          <p:nvPr>
            <p:ph idx="1"/>
          </p:nvPr>
        </p:nvSpPr>
        <p:spPr>
          <a:xfrm>
            <a:off x="212272" y="1440973"/>
            <a:ext cx="4833257" cy="3078273"/>
          </a:xfrm>
        </p:spPr>
        <p:txBody>
          <a:bodyPr/>
          <a:lstStyle/>
          <a:p>
            <a:r>
              <a:rPr lang="en-US" sz="2000" dirty="0">
                <a:latin typeface="Arial"/>
                <a:cs typeface="Arial"/>
              </a:rPr>
              <a:t>In advance of November 1</a:t>
            </a:r>
            <a:r>
              <a:rPr lang="en-US" sz="2000" baseline="30000" dirty="0">
                <a:latin typeface="Arial"/>
                <a:cs typeface="Arial"/>
              </a:rPr>
              <a:t>st</a:t>
            </a:r>
            <a:r>
              <a:rPr lang="en-US" sz="2000" dirty="0">
                <a:latin typeface="Arial"/>
                <a:cs typeface="Arial"/>
              </a:rPr>
              <a:t>, the Health Connector mails a final eligibility notice to all members.  It contains important information including: </a:t>
            </a:r>
          </a:p>
          <a:p>
            <a:pPr marL="285750" indent="-285750">
              <a:buFont typeface="Arial" panose="020B0604020202020204" pitchFamily="34" charset="0"/>
              <a:buChar char="•"/>
            </a:pPr>
            <a:r>
              <a:rPr lang="en-US" sz="2000" dirty="0">
                <a:latin typeface="Arial"/>
                <a:cs typeface="Arial"/>
              </a:rPr>
              <a:t>Current plan</a:t>
            </a:r>
          </a:p>
          <a:p>
            <a:pPr marL="342900" indent="-342900">
              <a:buFont typeface="Arial" panose="020B0604020202020204" pitchFamily="34" charset="0"/>
              <a:buChar char="•"/>
            </a:pPr>
            <a:r>
              <a:rPr lang="en-US" sz="2000" dirty="0">
                <a:latin typeface="Arial"/>
                <a:cs typeface="Arial"/>
              </a:rPr>
              <a:t>New plan for 2026</a:t>
            </a:r>
          </a:p>
          <a:p>
            <a:pPr marL="342900" indent="-342900">
              <a:buFont typeface="Arial" panose="020B0604020202020204" pitchFamily="34" charset="0"/>
              <a:buChar char="•"/>
            </a:pPr>
            <a:r>
              <a:rPr lang="en-US" sz="2000" dirty="0">
                <a:latin typeface="Arial"/>
                <a:cs typeface="Arial"/>
              </a:rPr>
              <a:t>New monthly premium based on final eligibility</a:t>
            </a:r>
          </a:p>
          <a:p>
            <a:endParaRPr lang="en-US" sz="4400" dirty="0"/>
          </a:p>
        </p:txBody>
      </p:sp>
      <p:pic>
        <p:nvPicPr>
          <p:cNvPr id="7" name="Picture 6" descr="Sample of Health Connector Final Eligibility Notice letter.">
            <a:extLst>
              <a:ext uri="{FF2B5EF4-FFF2-40B4-BE49-F238E27FC236}">
                <a16:creationId xmlns:a16="http://schemas.microsoft.com/office/drawing/2014/main" id="{E5ECADF4-9C58-0871-1C28-9CCA27A3B34A}"/>
              </a:ext>
            </a:extLst>
          </p:cNvPr>
          <p:cNvPicPr>
            <a:picLocks noChangeAspect="1"/>
          </p:cNvPicPr>
          <p:nvPr/>
        </p:nvPicPr>
        <p:blipFill>
          <a:blip r:embed="rId3"/>
          <a:stretch>
            <a:fillRect/>
          </a:stretch>
        </p:blipFill>
        <p:spPr>
          <a:xfrm>
            <a:off x="5256938" y="1437979"/>
            <a:ext cx="3687819" cy="4278087"/>
          </a:xfrm>
          <a:prstGeom prst="rect">
            <a:avLst/>
          </a:prstGeom>
          <a:ln>
            <a:solidFill>
              <a:schemeClr val="tx1"/>
            </a:solidFill>
          </a:ln>
          <a:effectLst>
            <a:outerShdw blurRad="50800" dist="38100" dir="5400000" algn="t" rotWithShape="0">
              <a:prstClr val="black">
                <a:alpha val="40000"/>
              </a:prstClr>
            </a:outerShdw>
          </a:effectLst>
        </p:spPr>
      </p:pic>
      <p:sp>
        <p:nvSpPr>
          <p:cNvPr id="5" name="Slide Number Placeholder 4">
            <a:extLst>
              <a:ext uri="{FF2B5EF4-FFF2-40B4-BE49-F238E27FC236}">
                <a16:creationId xmlns:a16="http://schemas.microsoft.com/office/drawing/2014/main" id="{6A769216-DE4B-E0C3-F0C3-FB7D84BEBA3E}"/>
              </a:ext>
              <a:ext uri="{C183D7F6-B498-43B3-948B-1728B52AA6E4}">
                <adec:decorative xmlns:adec="http://schemas.microsoft.com/office/drawing/2017/decorative" val="1"/>
              </a:ext>
            </a:extLst>
          </p:cNvPr>
          <p:cNvSpPr>
            <a:spLocks noGrp="1"/>
          </p:cNvSpPr>
          <p:nvPr>
            <p:ph type="sldNum" sz="quarter" idx="12"/>
          </p:nvPr>
        </p:nvSpPr>
        <p:spPr/>
        <p:txBody>
          <a:bodyPr/>
          <a:lstStyle/>
          <a:p>
            <a:fld id="{D0F3292A-440C-FC4D-A38E-E9E6D4317AF8}" type="slidenum">
              <a:rPr lang="en-US" smtClean="0"/>
              <a:pPr/>
              <a:t>69</a:t>
            </a:fld>
            <a:endParaRPr lang="en-US"/>
          </a:p>
        </p:txBody>
      </p:sp>
      <p:sp>
        <p:nvSpPr>
          <p:cNvPr id="4" name="Rectangle 3">
            <a:extLst>
              <a:ext uri="{FF2B5EF4-FFF2-40B4-BE49-F238E27FC236}">
                <a16:creationId xmlns:a16="http://schemas.microsoft.com/office/drawing/2014/main" id="{5D10DBF0-C2AD-A21D-FF19-9A3FEF4B157E}"/>
              </a:ext>
              <a:ext uri="{C183D7F6-B498-43B3-948B-1728B52AA6E4}">
                <adec:decorative xmlns:adec="http://schemas.microsoft.com/office/drawing/2017/decorative" val="1"/>
              </a:ext>
            </a:extLst>
          </p:cNvPr>
          <p:cNvSpPr/>
          <p:nvPr/>
        </p:nvSpPr>
        <p:spPr>
          <a:xfrm>
            <a:off x="7486650" y="118753"/>
            <a:ext cx="1657350" cy="880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096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7DFDC-BE1C-47B1-5CBA-E62EB6D4CA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7E15EA-3628-E896-15EC-1AB4A323FA19}"/>
              </a:ext>
            </a:extLst>
          </p:cNvPr>
          <p:cNvSpPr>
            <a:spLocks noGrp="1"/>
          </p:cNvSpPr>
          <p:nvPr>
            <p:ph type="title"/>
          </p:nvPr>
        </p:nvSpPr>
        <p:spPr/>
        <p:txBody>
          <a:bodyPr/>
          <a:lstStyle/>
          <a:p>
            <a:r>
              <a:rPr lang="en-US" sz="3200" dirty="0">
                <a:cs typeface="Arial"/>
              </a:rPr>
              <a:t>Fiscal Year Updates</a:t>
            </a:r>
          </a:p>
        </p:txBody>
      </p:sp>
      <p:sp>
        <p:nvSpPr>
          <p:cNvPr id="2" name="Text Placeholder 2">
            <a:extLst>
              <a:ext uri="{FF2B5EF4-FFF2-40B4-BE49-F238E27FC236}">
                <a16:creationId xmlns:a16="http://schemas.microsoft.com/office/drawing/2014/main" id="{509513F7-1101-9D42-EB43-122F7A6EE9E2}"/>
              </a:ext>
            </a:extLst>
          </p:cNvPr>
          <p:cNvSpPr>
            <a:spLocks noGrp="1"/>
          </p:cNvSpPr>
          <p:nvPr>
            <p:ph idx="1"/>
          </p:nvPr>
        </p:nvSpPr>
        <p:spPr>
          <a:xfrm>
            <a:off x="457200" y="1600200"/>
            <a:ext cx="8229600" cy="4525963"/>
          </a:xfrm>
        </p:spPr>
        <p:txBody>
          <a:bodyPr/>
          <a:lstStyle/>
          <a:p>
            <a:pPr marL="0" indent="0">
              <a:buNone/>
            </a:pPr>
            <a:r>
              <a:rPr lang="en-US" b="1" u="sng" dirty="0">
                <a:solidFill>
                  <a:srgbClr val="000000"/>
                </a:solidFill>
              </a:rPr>
              <a:t>Fiscal Year 2026 Rates</a:t>
            </a:r>
          </a:p>
          <a:p>
            <a:pPr lvl="1">
              <a:buFont typeface="Arial" panose="020B0604020202020204" pitchFamily="34" charset="0"/>
              <a:buChar char="•"/>
            </a:pPr>
            <a:r>
              <a:rPr lang="en-US" dirty="0"/>
              <a:t>Health Safety Net is actively formulating the outpatient hospital rates for fiscal year 2026 which started October 1, 2025, and continues until September 30, 2026.</a:t>
            </a:r>
          </a:p>
          <a:p>
            <a:pPr lvl="1">
              <a:buFont typeface="Arial" panose="020B0604020202020204" pitchFamily="34" charset="0"/>
              <a:buChar char="•"/>
            </a:pPr>
            <a:r>
              <a:rPr lang="en-US" dirty="0"/>
              <a:t>The rates will be published on the HSN website and emailed with an update as soon as the rates are finalized.</a:t>
            </a:r>
          </a:p>
          <a:p>
            <a:pPr lvl="1"/>
            <a:endParaRPr lang="en-US" sz="1600" dirty="0"/>
          </a:p>
          <a:p>
            <a:pPr marL="0" indent="0">
              <a:buNone/>
            </a:pPr>
            <a:r>
              <a:rPr lang="en-US" b="1" u="sng" dirty="0">
                <a:solidFill>
                  <a:srgbClr val="000000"/>
                </a:solidFill>
              </a:rPr>
              <a:t>Fiscal Year 2023 Claims</a:t>
            </a:r>
          </a:p>
          <a:p>
            <a:pPr lvl="1">
              <a:buFont typeface="Arial" panose="020B0604020202020204" pitchFamily="34" charset="0"/>
              <a:buChar char="•"/>
            </a:pPr>
            <a:r>
              <a:rPr lang="en-US" b="0" i="0" u="none" strike="noStrike" baseline="0" dirty="0">
                <a:solidFill>
                  <a:srgbClr val="000000"/>
                </a:solidFill>
              </a:rPr>
              <a:t>The Health Safety Net will be soon beginning final payment reconciliation for HSN Fiscal Year 2023.  </a:t>
            </a:r>
            <a:r>
              <a:rPr lang="en-US" dirty="0">
                <a:solidFill>
                  <a:srgbClr val="000000"/>
                </a:solidFill>
              </a:rPr>
              <a:t>P</a:t>
            </a:r>
            <a:r>
              <a:rPr lang="en-US" b="0" i="0" u="none" strike="noStrike" baseline="0" dirty="0">
                <a:solidFill>
                  <a:srgbClr val="000000"/>
                </a:solidFill>
              </a:rPr>
              <a:t>roviders are urged to submit any outstanding claims for FY23 prior to closure date.</a:t>
            </a:r>
          </a:p>
          <a:p>
            <a:pPr lvl="1"/>
            <a:endParaRPr lang="en-US" sz="1600" b="0" i="0" u="none" strike="noStrike" baseline="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4BE6A23-459A-A03A-2466-5E930586608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7</a:t>
            </a:fld>
            <a:endParaRPr lang="en-US"/>
          </a:p>
        </p:txBody>
      </p:sp>
    </p:spTree>
    <p:custDataLst>
      <p:tags r:id="rId1"/>
    </p:custDataLst>
    <p:extLst>
      <p:ext uri="{BB962C8B-B14F-4D97-AF65-F5344CB8AC3E}">
        <p14:creationId xmlns:p14="http://schemas.microsoft.com/office/powerpoint/2010/main" val="3078430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FD8B-89A2-CD64-E853-96A98200307E}"/>
              </a:ext>
            </a:extLst>
          </p:cNvPr>
          <p:cNvSpPr>
            <a:spLocks noGrp="1"/>
          </p:cNvSpPr>
          <p:nvPr>
            <p:ph type="title"/>
          </p:nvPr>
        </p:nvSpPr>
        <p:spPr>
          <a:xfrm>
            <a:off x="330653" y="202888"/>
            <a:ext cx="7886700" cy="921835"/>
          </a:xfrm>
        </p:spPr>
        <p:txBody>
          <a:bodyPr/>
          <a:lstStyle/>
          <a:p>
            <a:r>
              <a:rPr lang="en-US" sz="3200" dirty="0">
                <a:latin typeface="+mj-lt"/>
                <a:cs typeface="Arial"/>
              </a:rPr>
              <a:t>Health Connector </a:t>
            </a:r>
            <a:br>
              <a:rPr lang="en-US" sz="3200" dirty="0">
                <a:latin typeface="+mj-lt"/>
                <a:cs typeface="Arial"/>
              </a:rPr>
            </a:br>
            <a:r>
              <a:rPr lang="en-US" sz="3200" dirty="0">
                <a:latin typeface="+mj-lt"/>
                <a:cs typeface="Arial"/>
              </a:rPr>
              <a:t>Final</a:t>
            </a:r>
            <a:r>
              <a:rPr lang="en-US" sz="3200" b="1" dirty="0">
                <a:latin typeface="+mj-lt"/>
                <a:cs typeface="Arial"/>
              </a:rPr>
              <a:t> Eligibility Notice Details</a:t>
            </a:r>
          </a:p>
        </p:txBody>
      </p:sp>
      <p:sp>
        <p:nvSpPr>
          <p:cNvPr id="7" name="Rectangle 2">
            <a:extLst>
              <a:ext uri="{FF2B5EF4-FFF2-40B4-BE49-F238E27FC236}">
                <a16:creationId xmlns:a16="http://schemas.microsoft.com/office/drawing/2014/main" id="{DA582E21-A06D-0CF1-523F-74541D3DB0E7}"/>
              </a:ext>
            </a:extLst>
          </p:cNvPr>
          <p:cNvSpPr>
            <a:spLocks noChangeArrowheads="1"/>
          </p:cNvSpPr>
          <p:nvPr/>
        </p:nvSpPr>
        <p:spPr bwMode="auto">
          <a:xfrm>
            <a:off x="146959" y="1380109"/>
            <a:ext cx="8368395"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3992"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Rockwell" panose="02060603020205020403" pitchFamily="18" charset="0"/>
                <a:cs typeface="Arial" panose="020B0604020202020204" pitchFamily="34" charset="0"/>
              </a:rPr>
              <a:t>Monthly health plan details for 2026</a:t>
            </a:r>
          </a:p>
          <a:p>
            <a:pPr marL="0" marR="0" lvl="0" indent="0" algn="l" defTabSz="6858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Franklin Gothic Book" panose="020B0503020102020204" pitchFamily="34" charset="0"/>
                <a:cs typeface="Arial" panose="020B0604020202020204" pitchFamily="34" charset="0"/>
              </a:rPr>
              <a:t>2026 Monthly Health Plan Cost: </a:t>
            </a:r>
            <a:r>
              <a:rPr kumimoji="0" lang="en-US" altLang="en-US" sz="1800" b="0" i="0" u="none" strike="noStrike" cap="none" normalizeH="0" baseline="0" dirty="0">
                <a:ln>
                  <a:noFill/>
                </a:ln>
                <a:solidFill>
                  <a:schemeClr val="tx1"/>
                </a:solidFill>
                <a:effectLst/>
                <a:latin typeface="+mn-lt"/>
                <a:ea typeface="Franklin Gothic Book" panose="020B0503020102020204" pitchFamily="34" charset="0"/>
                <a:cs typeface="Arial" panose="020B0604020202020204" pitchFamily="34" charset="0"/>
              </a:rPr>
              <a:t>$XXX.XX (amount you will pay each month)</a:t>
            </a:r>
            <a:endParaRPr kumimoji="0" lang="en-US" altLang="en-US" sz="1800" b="0" i="0" u="none" strike="noStrike" cap="none" normalizeH="0" baseline="0" dirty="0">
              <a:ln>
                <a:noFill/>
              </a:ln>
              <a:solidFill>
                <a:schemeClr val="tx1"/>
              </a:solidFill>
              <a:effectLst/>
              <a:latin typeface="+mn-lt"/>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US" altLang="en-US" sz="135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CD198A74-68EE-A797-DBFC-F664771C59D5}"/>
              </a:ext>
            </a:extLst>
          </p:cNvPr>
          <p:cNvSpPr txBox="1"/>
          <p:nvPr/>
        </p:nvSpPr>
        <p:spPr>
          <a:xfrm>
            <a:off x="144935" y="1991291"/>
            <a:ext cx="8850084" cy="369332"/>
          </a:xfrm>
          <a:prstGeom prst="rect">
            <a:avLst/>
          </a:prstGeom>
          <a:noFill/>
          <a:ln w="12700">
            <a:solidFill>
              <a:srgbClr val="000000"/>
            </a:solidFill>
          </a:ln>
        </p:spPr>
        <p:txBody>
          <a:bodyPr wrap="square" rtlCol="0">
            <a:spAutoFit/>
          </a:bodyPr>
          <a:lstStyle/>
          <a:p>
            <a:pPr algn="ctr"/>
            <a:r>
              <a:rPr lang="en-US" sz="1800" dirty="0">
                <a:solidFill>
                  <a:schemeClr val="tx1"/>
                </a:solidFill>
              </a:rPr>
              <a:t>Health Insurance Renewal Information</a:t>
            </a:r>
          </a:p>
        </p:txBody>
      </p:sp>
      <p:graphicFrame>
        <p:nvGraphicFramePr>
          <p:cNvPr id="11" name="Table 10">
            <a:extLst>
              <a:ext uri="{FF2B5EF4-FFF2-40B4-BE49-F238E27FC236}">
                <a16:creationId xmlns:a16="http://schemas.microsoft.com/office/drawing/2014/main" id="{F8C76003-23E9-8A78-7564-5B6E09231A51}"/>
              </a:ext>
            </a:extLst>
          </p:cNvPr>
          <p:cNvGraphicFramePr>
            <a:graphicFrameLocks noGrp="1"/>
          </p:cNvGraphicFramePr>
          <p:nvPr>
            <p:extLst>
              <p:ext uri="{D42A27DB-BD31-4B8C-83A1-F6EECF244321}">
                <p14:modId xmlns:p14="http://schemas.microsoft.com/office/powerpoint/2010/main" val="814134664"/>
              </p:ext>
            </p:extLst>
          </p:nvPr>
        </p:nvGraphicFramePr>
        <p:xfrm>
          <a:off x="144935" y="2350682"/>
          <a:ext cx="8850084" cy="3154680"/>
        </p:xfrm>
        <a:graphic>
          <a:graphicData uri="http://schemas.openxmlformats.org/drawingml/2006/table">
            <a:tbl>
              <a:tblPr firstRow="1" bandRow="1">
                <a:tableStyleId>{073A0DAA-6AF3-43AB-8588-CEC1D06C72B9}</a:tableStyleId>
              </a:tblPr>
              <a:tblGrid>
                <a:gridCol w="1497283">
                  <a:extLst>
                    <a:ext uri="{9D8B030D-6E8A-4147-A177-3AD203B41FA5}">
                      <a16:colId xmlns:a16="http://schemas.microsoft.com/office/drawing/2014/main" val="3010527431"/>
                    </a:ext>
                  </a:extLst>
                </a:gridCol>
                <a:gridCol w="1031313">
                  <a:extLst>
                    <a:ext uri="{9D8B030D-6E8A-4147-A177-3AD203B41FA5}">
                      <a16:colId xmlns:a16="http://schemas.microsoft.com/office/drawing/2014/main" val="1303329182"/>
                    </a:ext>
                  </a:extLst>
                </a:gridCol>
                <a:gridCol w="1501931">
                  <a:extLst>
                    <a:ext uri="{9D8B030D-6E8A-4147-A177-3AD203B41FA5}">
                      <a16:colId xmlns:a16="http://schemas.microsoft.com/office/drawing/2014/main" val="1869583683"/>
                    </a:ext>
                  </a:extLst>
                </a:gridCol>
                <a:gridCol w="1325694">
                  <a:extLst>
                    <a:ext uri="{9D8B030D-6E8A-4147-A177-3AD203B41FA5}">
                      <a16:colId xmlns:a16="http://schemas.microsoft.com/office/drawing/2014/main" val="1906937193"/>
                    </a:ext>
                  </a:extLst>
                </a:gridCol>
                <a:gridCol w="1258349">
                  <a:extLst>
                    <a:ext uri="{9D8B030D-6E8A-4147-A177-3AD203B41FA5}">
                      <a16:colId xmlns:a16="http://schemas.microsoft.com/office/drawing/2014/main" val="1899627061"/>
                    </a:ext>
                  </a:extLst>
                </a:gridCol>
                <a:gridCol w="998290">
                  <a:extLst>
                    <a:ext uri="{9D8B030D-6E8A-4147-A177-3AD203B41FA5}">
                      <a16:colId xmlns:a16="http://schemas.microsoft.com/office/drawing/2014/main" val="2352896776"/>
                    </a:ext>
                  </a:extLst>
                </a:gridCol>
                <a:gridCol w="1237224">
                  <a:extLst>
                    <a:ext uri="{9D8B030D-6E8A-4147-A177-3AD203B41FA5}">
                      <a16:colId xmlns:a16="http://schemas.microsoft.com/office/drawing/2014/main" val="1828203473"/>
                    </a:ext>
                  </a:extLst>
                </a:gridCol>
              </a:tblGrid>
              <a:tr h="719551">
                <a:tc>
                  <a:txBody>
                    <a:bodyPr/>
                    <a:lstStyle/>
                    <a:p>
                      <a:pPr marL="0" marR="0" algn="ctr">
                        <a:spcBef>
                          <a:spcPts val="550"/>
                        </a:spcBef>
                        <a:buNone/>
                      </a:pPr>
                      <a:r>
                        <a:rPr lang="en-US" sz="1800" b="1" dirty="0">
                          <a:solidFill>
                            <a:schemeClr val="tx1"/>
                          </a:solidFill>
                          <a:effectLst/>
                          <a:latin typeface="Arial" panose="020B0604020202020204" pitchFamily="34" charset="0"/>
                          <a:cs typeface="Arial" panose="020B0604020202020204" pitchFamily="34" charset="0"/>
                        </a:rPr>
                        <a:t> </a:t>
                      </a:r>
                      <a:r>
                        <a:rPr lang="en-US" sz="1800" b="1" spc="-10" dirty="0">
                          <a:solidFill>
                            <a:schemeClr val="tx1"/>
                          </a:solidFill>
                          <a:effectLst/>
                          <a:latin typeface="Arial" panose="020B0604020202020204" pitchFamily="34" charset="0"/>
                          <a:cs typeface="Arial" panose="020B0604020202020204" pitchFamily="34" charset="0"/>
                        </a:rPr>
                        <a:t>Household</a:t>
                      </a:r>
                    </a:p>
                    <a:p>
                      <a:pPr marL="0" marR="0" algn="ctr">
                        <a:spcBef>
                          <a:spcPts val="550"/>
                        </a:spcBef>
                        <a:buNone/>
                      </a:pPr>
                      <a:r>
                        <a:rPr lang="en-US" sz="1800" b="1" spc="-10" dirty="0">
                          <a:solidFill>
                            <a:schemeClr val="tx1"/>
                          </a:solidFill>
                          <a:effectLst/>
                          <a:latin typeface="Arial" panose="020B0604020202020204" pitchFamily="34" charset="0"/>
                          <a:cs typeface="Arial" panose="020B0604020202020204" pitchFamily="34" charset="0"/>
                        </a:rPr>
                        <a:t>Member</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p>
                      <a:pPr algn="ct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spc="-10" dirty="0">
                          <a:solidFill>
                            <a:schemeClr val="tx1"/>
                          </a:solidFill>
                          <a:effectLst/>
                          <a:latin typeface="Arial" panose="020B0604020202020204" pitchFamily="34" charset="0"/>
                          <a:cs typeface="Arial" panose="020B0604020202020204" pitchFamily="34" charset="0"/>
                        </a:rPr>
                        <a:t>Date</a:t>
                      </a:r>
                      <a:r>
                        <a:rPr lang="en-US" sz="1800" b="1" spc="-55" dirty="0">
                          <a:solidFill>
                            <a:schemeClr val="tx1"/>
                          </a:solidFill>
                          <a:effectLst/>
                          <a:latin typeface="Arial" panose="020B0604020202020204" pitchFamily="34" charset="0"/>
                          <a:cs typeface="Arial" panose="020B0604020202020204" pitchFamily="34" charset="0"/>
                        </a:rPr>
                        <a:t> </a:t>
                      </a:r>
                      <a:r>
                        <a:rPr lang="en-US" sz="1800" b="1" spc="-10" dirty="0">
                          <a:solidFill>
                            <a:schemeClr val="tx1"/>
                          </a:solidFill>
                          <a:effectLst/>
                          <a:latin typeface="Arial" panose="020B0604020202020204" pitchFamily="34" charset="0"/>
                          <a:cs typeface="Arial" panose="020B0604020202020204" pitchFamily="34" charset="0"/>
                        </a:rPr>
                        <a:t>of Birth</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10" dirty="0">
                          <a:solidFill>
                            <a:schemeClr val="tx1"/>
                          </a:solidFill>
                          <a:effectLst/>
                          <a:latin typeface="Arial" panose="020B0604020202020204" pitchFamily="34" charset="0"/>
                          <a:cs typeface="Arial" panose="020B0604020202020204" pitchFamily="34" charset="0"/>
                        </a:rPr>
                        <a:t>Program </a:t>
                      </a:r>
                      <a:r>
                        <a:rPr lang="en-US" sz="1800" b="1" spc="-20" dirty="0">
                          <a:solidFill>
                            <a:schemeClr val="tx1"/>
                          </a:solidFill>
                          <a:effectLst/>
                          <a:latin typeface="Arial" panose="020B0604020202020204" pitchFamily="34" charset="0"/>
                          <a:cs typeface="Arial" panose="020B0604020202020204" pitchFamily="34" charset="0"/>
                        </a:rPr>
                        <a:t>Name</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p>
                      <a:pPr algn="ct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10" dirty="0">
                          <a:solidFill>
                            <a:schemeClr val="tx1"/>
                          </a:solidFill>
                          <a:effectLst/>
                          <a:latin typeface="Arial" panose="020B0604020202020204" pitchFamily="34" charset="0"/>
                          <a:cs typeface="Arial" panose="020B0604020202020204" pitchFamily="34" charset="0"/>
                        </a:rPr>
                        <a:t>Current</a:t>
                      </a:r>
                      <a:r>
                        <a:rPr lang="en-US" sz="1800" b="1" spc="-55" dirty="0">
                          <a:solidFill>
                            <a:schemeClr val="tx1"/>
                          </a:solidFill>
                          <a:effectLst/>
                          <a:latin typeface="Arial" panose="020B0604020202020204" pitchFamily="34" charset="0"/>
                          <a:cs typeface="Arial" panose="020B0604020202020204" pitchFamily="34" charset="0"/>
                        </a:rPr>
                        <a:t> </a:t>
                      </a:r>
                      <a:r>
                        <a:rPr lang="en-US" sz="1800" b="1" spc="-10" dirty="0">
                          <a:solidFill>
                            <a:schemeClr val="tx1"/>
                          </a:solidFill>
                          <a:effectLst/>
                          <a:latin typeface="Arial" panose="020B0604020202020204" pitchFamily="34" charset="0"/>
                          <a:cs typeface="Arial" panose="020B0604020202020204" pitchFamily="34" charset="0"/>
                        </a:rPr>
                        <a:t>Health </a:t>
                      </a:r>
                      <a:r>
                        <a:rPr lang="en-US" sz="1800" b="1" dirty="0">
                          <a:solidFill>
                            <a:schemeClr val="tx1"/>
                          </a:solidFill>
                          <a:effectLst/>
                          <a:latin typeface="Arial" panose="020B0604020202020204" pitchFamily="34" charset="0"/>
                          <a:cs typeface="Arial" panose="020B0604020202020204" pitchFamily="34" charset="0"/>
                        </a:rPr>
                        <a:t>Plan Name</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p>
                      <a:pPr algn="ct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10" dirty="0">
                          <a:solidFill>
                            <a:schemeClr val="tx1"/>
                          </a:solidFill>
                          <a:effectLst/>
                          <a:latin typeface="Arial" panose="020B0604020202020204" pitchFamily="34" charset="0"/>
                          <a:cs typeface="Arial" panose="020B0604020202020204" pitchFamily="34" charset="0"/>
                        </a:rPr>
                        <a:t>2026</a:t>
                      </a:r>
                      <a:r>
                        <a:rPr lang="en-US" sz="1800" b="1" spc="-55" dirty="0">
                          <a:solidFill>
                            <a:schemeClr val="tx1"/>
                          </a:solidFill>
                          <a:effectLst/>
                          <a:latin typeface="Arial" panose="020B0604020202020204" pitchFamily="34" charset="0"/>
                          <a:cs typeface="Arial" panose="020B0604020202020204" pitchFamily="34" charset="0"/>
                        </a:rPr>
                        <a:t> </a:t>
                      </a:r>
                      <a:r>
                        <a:rPr lang="en-US" sz="1800" b="1" spc="-10" dirty="0">
                          <a:solidFill>
                            <a:schemeClr val="tx1"/>
                          </a:solidFill>
                          <a:effectLst/>
                          <a:latin typeface="Arial" panose="020B0604020202020204" pitchFamily="34" charset="0"/>
                          <a:cs typeface="Arial" panose="020B0604020202020204" pitchFamily="34" charset="0"/>
                        </a:rPr>
                        <a:t>Renewal </a:t>
                      </a:r>
                      <a:r>
                        <a:rPr lang="en-US" sz="1800" b="1" dirty="0">
                          <a:solidFill>
                            <a:schemeClr val="tx1"/>
                          </a:solidFill>
                          <a:effectLst/>
                          <a:latin typeface="Arial" panose="020B0604020202020204" pitchFamily="34" charset="0"/>
                          <a:cs typeface="Arial" panose="020B0604020202020204" pitchFamily="34" charset="0"/>
                        </a:rPr>
                        <a:t>Health Plan </a:t>
                      </a:r>
                      <a:r>
                        <a:rPr lang="en-US" sz="1800" b="1" spc="-20" dirty="0">
                          <a:solidFill>
                            <a:schemeClr val="tx1"/>
                          </a:solidFill>
                          <a:effectLst/>
                          <a:latin typeface="Arial" panose="020B0604020202020204" pitchFamily="34" charset="0"/>
                          <a:cs typeface="Arial" panose="020B0604020202020204" pitchFamily="34" charset="0"/>
                        </a:rPr>
                        <a:t>Name</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20" dirty="0">
                          <a:solidFill>
                            <a:schemeClr val="tx1"/>
                          </a:solidFill>
                          <a:effectLst/>
                          <a:latin typeface="Arial" panose="020B0604020202020204" pitchFamily="34" charset="0"/>
                          <a:cs typeface="Arial" panose="020B0604020202020204" pitchFamily="34" charset="0"/>
                        </a:rPr>
                        <a:t>Same plan</a:t>
                      </a:r>
                      <a:r>
                        <a:rPr lang="en-US" sz="1800" b="1" spc="200" dirty="0">
                          <a:solidFill>
                            <a:schemeClr val="tx1"/>
                          </a:solidFill>
                          <a:effectLst/>
                          <a:latin typeface="Arial" panose="020B0604020202020204" pitchFamily="34" charset="0"/>
                          <a:cs typeface="Arial" panose="020B0604020202020204" pitchFamily="34" charset="0"/>
                        </a:rPr>
                        <a:t> </a:t>
                      </a:r>
                      <a:r>
                        <a:rPr lang="en-US" sz="1800" b="1" spc="-30" dirty="0">
                          <a:solidFill>
                            <a:schemeClr val="tx1"/>
                          </a:solidFill>
                          <a:effectLst/>
                          <a:latin typeface="Arial" panose="020B0604020202020204" pitchFamily="34" charset="0"/>
                          <a:cs typeface="Arial" panose="020B0604020202020204" pitchFamily="34" charset="0"/>
                        </a:rPr>
                        <a:t>as </a:t>
                      </a:r>
                      <a:r>
                        <a:rPr lang="en-US" sz="1800" b="1" spc="-20" dirty="0">
                          <a:solidFill>
                            <a:schemeClr val="tx1"/>
                          </a:solidFill>
                          <a:effectLst/>
                          <a:latin typeface="Arial" panose="020B0604020202020204" pitchFamily="34" charset="0"/>
                          <a:cs typeface="Arial" panose="020B0604020202020204" pitchFamily="34" charset="0"/>
                        </a:rPr>
                        <a:t>2025?</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p>
                      <a:pPr algn="ct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20" dirty="0">
                          <a:solidFill>
                            <a:schemeClr val="tx1"/>
                          </a:solidFill>
                          <a:effectLst/>
                          <a:latin typeface="Arial" panose="020B0604020202020204" pitchFamily="34" charset="0"/>
                          <a:cs typeface="Arial" panose="020B0604020202020204" pitchFamily="34" charset="0"/>
                        </a:rPr>
                        <a:t>Date </a:t>
                      </a:r>
                      <a:r>
                        <a:rPr lang="en-US" sz="1800" b="1" spc="-10" dirty="0">
                          <a:solidFill>
                            <a:schemeClr val="tx1"/>
                          </a:solidFill>
                          <a:effectLst/>
                          <a:latin typeface="Arial" panose="020B0604020202020204" pitchFamily="34" charset="0"/>
                          <a:cs typeface="Arial" panose="020B0604020202020204" pitchFamily="34" charset="0"/>
                        </a:rPr>
                        <a:t>Coverage Renews</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p>
                      <a:pPr algn="ct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1083323"/>
                  </a:ext>
                </a:extLst>
              </a:tr>
              <a:tr h="9965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Arial" panose="020B0604020202020204" pitchFamily="34" charset="0"/>
                          <a:cs typeface="Arial" panose="020B0604020202020204" pitchFamily="34" charset="0"/>
                        </a:rPr>
                        <a:t>Sample Member</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p>
                      <a:pPr algn="ct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spc="-10" dirty="0">
                          <a:solidFill>
                            <a:schemeClr val="tx1"/>
                          </a:solidFill>
                          <a:effectLst/>
                          <a:latin typeface="Arial" panose="020B0604020202020204" pitchFamily="34" charset="0"/>
                          <a:cs typeface="Arial" panose="020B0604020202020204" pitchFamily="34" charset="0"/>
                        </a:rPr>
                        <a:t>June 12, 1972</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p>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10" dirty="0">
                          <a:solidFill>
                            <a:schemeClr val="tx1"/>
                          </a:solidFill>
                          <a:effectLst/>
                          <a:latin typeface="Arial" panose="020B0604020202020204" pitchFamily="34" charset="0"/>
                          <a:cs typeface="Arial" panose="020B0604020202020204" pitchFamily="34" charset="0"/>
                        </a:rPr>
                        <a:t>Health Connector </a:t>
                      </a:r>
                      <a:r>
                        <a:rPr lang="en-US" sz="1800" b="1" dirty="0">
                          <a:solidFill>
                            <a:schemeClr val="tx1"/>
                          </a:solidFill>
                          <a:effectLst/>
                          <a:latin typeface="Arial" panose="020B0604020202020204" pitchFamily="34" charset="0"/>
                          <a:cs typeface="Arial" panose="020B0604020202020204" pitchFamily="34" charset="0"/>
                        </a:rPr>
                        <a:t>Plan (No </a:t>
                      </a:r>
                      <a:r>
                        <a:rPr lang="en-US" sz="1800" b="1" spc="-10" dirty="0">
                          <a:solidFill>
                            <a:schemeClr val="tx1"/>
                          </a:solidFill>
                          <a:effectLst/>
                          <a:latin typeface="Arial" panose="020B0604020202020204" pitchFamily="34" charset="0"/>
                          <a:cs typeface="Arial" panose="020B0604020202020204" pitchFamily="34" charset="0"/>
                        </a:rPr>
                        <a:t>financial</a:t>
                      </a:r>
                      <a:r>
                        <a:rPr lang="en-US" sz="1800" b="1" spc="-55" dirty="0">
                          <a:solidFill>
                            <a:schemeClr val="tx1"/>
                          </a:solidFill>
                          <a:effectLst/>
                          <a:latin typeface="Arial" panose="020B0604020202020204" pitchFamily="34" charset="0"/>
                          <a:cs typeface="Arial" panose="020B0604020202020204" pitchFamily="34" charset="0"/>
                        </a:rPr>
                        <a:t> </a:t>
                      </a:r>
                      <a:r>
                        <a:rPr lang="en-US" sz="1800" b="1" spc="-10" dirty="0">
                          <a:solidFill>
                            <a:schemeClr val="tx1"/>
                          </a:solidFill>
                          <a:effectLst/>
                          <a:latin typeface="Arial" panose="020B0604020202020204" pitchFamily="34" charset="0"/>
                          <a:cs typeface="Arial" panose="020B0604020202020204" pitchFamily="34" charset="0"/>
                        </a:rPr>
                        <a:t>help)</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p>
                      <a:pPr algn="ct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10" dirty="0">
                          <a:solidFill>
                            <a:schemeClr val="tx1"/>
                          </a:solidFill>
                          <a:effectLst/>
                          <a:latin typeface="Arial" panose="020B0604020202020204" pitchFamily="34" charset="0"/>
                          <a:cs typeface="Arial" panose="020B0604020202020204" pitchFamily="34" charset="0"/>
                        </a:rPr>
                        <a:t>HEALTH PLAN NAME </a:t>
                      </a:r>
                      <a:r>
                        <a:rPr lang="en-US" sz="1800" b="1" dirty="0" err="1">
                          <a:solidFill>
                            <a:schemeClr val="tx1"/>
                          </a:solidFill>
                          <a:effectLst/>
                          <a:latin typeface="Arial" panose="020B0604020202020204" pitchFamily="34" charset="0"/>
                          <a:cs typeface="Arial" panose="020B0604020202020204" pitchFamily="34" charset="0"/>
                        </a:rPr>
                        <a:t>ConnectorCare</a:t>
                      </a:r>
                      <a:r>
                        <a:rPr lang="en-US" sz="1800" b="1" spc="165" dirty="0">
                          <a:solidFill>
                            <a:schemeClr val="tx1"/>
                          </a:solidFill>
                          <a:effectLst/>
                          <a:latin typeface="Arial" panose="020B0604020202020204" pitchFamily="34" charset="0"/>
                          <a:cs typeface="Arial" panose="020B0604020202020204" pitchFamily="34" charset="0"/>
                        </a:rPr>
                        <a:t> </a:t>
                      </a:r>
                      <a:r>
                        <a:rPr lang="en-US" sz="1800" b="1" spc="-50" dirty="0">
                          <a:solidFill>
                            <a:schemeClr val="tx1"/>
                          </a:solidFill>
                          <a:effectLst/>
                          <a:latin typeface="Arial" panose="020B0604020202020204" pitchFamily="34" charset="0"/>
                          <a:cs typeface="Arial" panose="020B0604020202020204" pitchFamily="34" charset="0"/>
                        </a:rPr>
                        <a:t>3</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p>
                      <a:pPr algn="ct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10" dirty="0">
                          <a:solidFill>
                            <a:schemeClr val="tx1"/>
                          </a:solidFill>
                          <a:effectLst/>
                          <a:latin typeface="Arial" panose="020B0604020202020204" pitchFamily="34" charset="0"/>
                          <a:cs typeface="Arial" panose="020B0604020202020204" pitchFamily="34" charset="0"/>
                        </a:rPr>
                        <a:t>Standard</a:t>
                      </a:r>
                      <a:r>
                        <a:rPr lang="en-US" sz="1800" b="1" spc="-55" dirty="0">
                          <a:solidFill>
                            <a:schemeClr val="tx1"/>
                          </a:solidFill>
                          <a:effectLst/>
                          <a:latin typeface="Arial" panose="020B0604020202020204" pitchFamily="34" charset="0"/>
                          <a:cs typeface="Arial" panose="020B0604020202020204" pitchFamily="34" charset="0"/>
                        </a:rPr>
                        <a:t> </a:t>
                      </a:r>
                      <a:r>
                        <a:rPr lang="en-US" sz="1800" b="1" spc="-10" dirty="0">
                          <a:solidFill>
                            <a:schemeClr val="tx1"/>
                          </a:solidFill>
                          <a:effectLst/>
                          <a:latin typeface="Arial" panose="020B0604020202020204" pitchFamily="34" charset="0"/>
                          <a:cs typeface="Arial" panose="020B0604020202020204" pitchFamily="34" charset="0"/>
                        </a:rPr>
                        <a:t>High Silver: HEALTH PLAN NAME</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t>No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8260" marR="0" algn="ctr">
                        <a:spcBef>
                          <a:spcPts val="85"/>
                        </a:spcBef>
                        <a:buNone/>
                      </a:pPr>
                      <a:r>
                        <a:rPr lang="en-US" sz="1800" b="1" dirty="0">
                          <a:solidFill>
                            <a:schemeClr val="tx1"/>
                          </a:solidFill>
                          <a:effectLst/>
                          <a:latin typeface="Arial" panose="020B0604020202020204" pitchFamily="34" charset="0"/>
                          <a:cs typeface="Arial" panose="020B0604020202020204" pitchFamily="34" charset="0"/>
                        </a:rPr>
                        <a:t>January</a:t>
                      </a:r>
                      <a:r>
                        <a:rPr lang="en-US" sz="1800" b="1" spc="120" dirty="0">
                          <a:solidFill>
                            <a:schemeClr val="tx1"/>
                          </a:solidFill>
                          <a:effectLst/>
                          <a:latin typeface="Arial" panose="020B0604020202020204" pitchFamily="34" charset="0"/>
                          <a:cs typeface="Arial" panose="020B0604020202020204" pitchFamily="34" charset="0"/>
                        </a:rPr>
                        <a:t> </a:t>
                      </a:r>
                      <a:r>
                        <a:rPr lang="en-US" sz="1800" b="1" spc="-25" dirty="0">
                          <a:solidFill>
                            <a:schemeClr val="tx1"/>
                          </a:solidFill>
                          <a:effectLst/>
                          <a:latin typeface="Arial" panose="020B0604020202020204" pitchFamily="34" charset="0"/>
                          <a:cs typeface="Arial" panose="020B0604020202020204" pitchFamily="34" charset="0"/>
                        </a:rPr>
                        <a:t>1,</a:t>
                      </a:r>
                      <a:endParaRPr lang="en-US" sz="1800" b="1" dirty="0">
                        <a:solidFill>
                          <a:schemeClr val="tx1"/>
                        </a:solidFill>
                        <a:effectLst/>
                        <a:latin typeface="Arial" panose="020B0604020202020204" pitchFamily="34" charset="0"/>
                        <a:cs typeface="Arial" panose="020B0604020202020204" pitchFamily="34" charset="0"/>
                      </a:endParaRPr>
                    </a:p>
                    <a:p>
                      <a:pPr marL="48260" marR="0" algn="ctr">
                        <a:spcBef>
                          <a:spcPts val="145"/>
                        </a:spcBef>
                        <a:buNone/>
                      </a:pPr>
                      <a:r>
                        <a:rPr lang="en-US" sz="1800" b="1" spc="-20" dirty="0">
                          <a:solidFill>
                            <a:schemeClr val="tx1"/>
                          </a:solidFill>
                          <a:effectLst/>
                          <a:latin typeface="Arial" panose="020B0604020202020204" pitchFamily="34" charset="0"/>
                          <a:cs typeface="Arial" panose="020B0604020202020204" pitchFamily="34" charset="0"/>
                        </a:rPr>
                        <a:t>2026</a:t>
                      </a:r>
                      <a:endParaRPr lang="en-US" sz="1800" b="1"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endParaRPr>
                    </a:p>
                    <a:p>
                      <a:pPr algn="ct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946770"/>
                  </a:ext>
                </a:extLst>
              </a:tr>
            </a:tbl>
          </a:graphicData>
        </a:graphic>
      </p:graphicFrame>
      <p:sp>
        <p:nvSpPr>
          <p:cNvPr id="10" name="TextBox 9">
            <a:extLst>
              <a:ext uri="{FF2B5EF4-FFF2-40B4-BE49-F238E27FC236}">
                <a16:creationId xmlns:a16="http://schemas.microsoft.com/office/drawing/2014/main" id="{03B56F32-9DD4-A184-DC51-8CB47A1D76B2}"/>
              </a:ext>
            </a:extLst>
          </p:cNvPr>
          <p:cNvSpPr txBox="1"/>
          <p:nvPr/>
        </p:nvSpPr>
        <p:spPr>
          <a:xfrm>
            <a:off x="63066" y="5470907"/>
            <a:ext cx="9013822" cy="923330"/>
          </a:xfrm>
          <a:prstGeom prst="rect">
            <a:avLst/>
          </a:prstGeom>
          <a:noFill/>
        </p:spPr>
        <p:txBody>
          <a:bodyPr wrap="square" lIns="91440" tIns="45720" rIns="91440" bIns="45720" anchor="t">
            <a:spAutoFit/>
          </a:bodyPr>
          <a:lstStyle/>
          <a:p>
            <a:r>
              <a:rPr lang="en-US" sz="1800" dirty="0">
                <a:solidFill>
                  <a:schemeClr val="tx1"/>
                </a:solidFill>
                <a:latin typeface="+mn-lt"/>
                <a:ea typeface="MS PGothic"/>
                <a:cs typeface="Arial"/>
              </a:rPr>
              <a:t>This is the amount your household will pay each month if you stay enrolled in the 2026 health insurance renewal plan listed above.  </a:t>
            </a:r>
            <a:r>
              <a:rPr lang="en-US" sz="1800" b="1" dirty="0">
                <a:solidFill>
                  <a:schemeClr val="tx1"/>
                </a:solidFill>
                <a:latin typeface="+mn-lt"/>
                <a:ea typeface="MS PGothic"/>
                <a:cs typeface="Arial"/>
              </a:rPr>
              <a:t>Your program eligibility will change for 2026</a:t>
            </a:r>
          </a:p>
        </p:txBody>
      </p:sp>
      <p:sp>
        <p:nvSpPr>
          <p:cNvPr id="5" name="Slide Number Placeholder 4">
            <a:extLst>
              <a:ext uri="{FF2B5EF4-FFF2-40B4-BE49-F238E27FC236}">
                <a16:creationId xmlns:a16="http://schemas.microsoft.com/office/drawing/2014/main" id="{23220057-0DE3-A5C1-C34E-CA8AE4A0A7DF}"/>
              </a:ext>
              <a:ext uri="{C183D7F6-B498-43B3-948B-1728B52AA6E4}">
                <adec:decorative xmlns:adec="http://schemas.microsoft.com/office/drawing/2017/decorative" val="1"/>
              </a:ext>
            </a:extLst>
          </p:cNvPr>
          <p:cNvSpPr>
            <a:spLocks noGrp="1"/>
          </p:cNvSpPr>
          <p:nvPr>
            <p:ph type="sldNum" sz="quarter" idx="12"/>
          </p:nvPr>
        </p:nvSpPr>
        <p:spPr/>
        <p:txBody>
          <a:bodyPr/>
          <a:lstStyle/>
          <a:p>
            <a:fld id="{D0F3292A-440C-FC4D-A38E-E9E6D4317AF8}" type="slidenum">
              <a:rPr lang="en-US" smtClean="0"/>
              <a:pPr/>
              <a:t>70</a:t>
            </a:fld>
            <a:endParaRPr lang="en-US"/>
          </a:p>
        </p:txBody>
      </p:sp>
      <p:sp>
        <p:nvSpPr>
          <p:cNvPr id="3" name="Rectangle 2">
            <a:extLst>
              <a:ext uri="{FF2B5EF4-FFF2-40B4-BE49-F238E27FC236}">
                <a16:creationId xmlns:a16="http://schemas.microsoft.com/office/drawing/2014/main" id="{C33F4B00-0254-EA01-4F9E-15E6C604A5F4}"/>
              </a:ext>
              <a:ext uri="{C183D7F6-B498-43B3-948B-1728B52AA6E4}">
                <adec:decorative xmlns:adec="http://schemas.microsoft.com/office/drawing/2017/decorative" val="1"/>
              </a:ext>
            </a:extLst>
          </p:cNvPr>
          <p:cNvSpPr/>
          <p:nvPr/>
        </p:nvSpPr>
        <p:spPr>
          <a:xfrm>
            <a:off x="7486650" y="193841"/>
            <a:ext cx="1657350" cy="880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53237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613C2-BB74-B6AE-1884-A018B331D4AE}"/>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99139A0C-0063-9774-9B96-FD216CB669C6}"/>
              </a:ext>
            </a:extLst>
          </p:cNvPr>
          <p:cNvSpPr>
            <a:spLocks noGrp="1"/>
          </p:cNvSpPr>
          <p:nvPr>
            <p:ph type="title"/>
          </p:nvPr>
        </p:nvSpPr>
        <p:spPr>
          <a:xfrm>
            <a:off x="417443" y="497191"/>
            <a:ext cx="7886700" cy="528880"/>
          </a:xfrm>
        </p:spPr>
        <p:txBody>
          <a:bodyPr>
            <a:noAutofit/>
          </a:bodyPr>
          <a:lstStyle/>
          <a:p>
            <a:r>
              <a:rPr lang="en-US" sz="3200" dirty="0">
                <a:latin typeface="+mj-lt"/>
              </a:rPr>
              <a:t>Key Takeaways for OE 2026</a:t>
            </a:r>
          </a:p>
        </p:txBody>
      </p:sp>
      <p:sp>
        <p:nvSpPr>
          <p:cNvPr id="6" name="TextBox 5">
            <a:extLst>
              <a:ext uri="{FF2B5EF4-FFF2-40B4-BE49-F238E27FC236}">
                <a16:creationId xmlns:a16="http://schemas.microsoft.com/office/drawing/2014/main" id="{C3734809-133B-4092-4CEC-8477C5BA7268}"/>
              </a:ext>
            </a:extLst>
          </p:cNvPr>
          <p:cNvSpPr txBox="1"/>
          <p:nvPr/>
        </p:nvSpPr>
        <p:spPr>
          <a:xfrm>
            <a:off x="417443" y="1479829"/>
            <a:ext cx="8278149" cy="3300904"/>
          </a:xfrm>
          <a:prstGeom prst="rect">
            <a:avLst/>
          </a:prstGeom>
          <a:noFill/>
        </p:spPr>
        <p:txBody>
          <a:bodyPr wrap="square" lIns="68580" tIns="34290" rIns="68580" bIns="34290" anchor="t">
            <a:spAutoFit/>
          </a:bodyPr>
          <a:lstStyle/>
          <a:p>
            <a:pPr marL="0" lvl="1" indent="0">
              <a:spcBef>
                <a:spcPts val="600"/>
              </a:spcBef>
              <a:spcAft>
                <a:spcPts val="600"/>
              </a:spcAft>
              <a:buNone/>
            </a:pPr>
            <a:r>
              <a:rPr lang="en-US" sz="1800" b="1" dirty="0">
                <a:solidFill>
                  <a:schemeClr val="tx1"/>
                </a:solidFill>
                <a:latin typeface="+mn-lt"/>
                <a:ea typeface="MS PGothic"/>
                <a:cs typeface="Arial"/>
              </a:rPr>
              <a:t>Open Enrollment 2026 is November 1, 2025, to January 23, 2026.</a:t>
            </a:r>
          </a:p>
          <a:p>
            <a:pPr lvl="1" indent="-342900">
              <a:spcBef>
                <a:spcPts val="600"/>
              </a:spcBef>
              <a:spcAft>
                <a:spcPts val="600"/>
              </a:spcAft>
              <a:buFont typeface="Arial" panose="020B0604020202020204" pitchFamily="34" charset="0"/>
              <a:buChar char="•"/>
            </a:pPr>
            <a:r>
              <a:rPr lang="en-US" sz="1800" b="0" dirty="0">
                <a:solidFill>
                  <a:schemeClr val="tx1"/>
                </a:solidFill>
                <a:latin typeface="+mn-lt"/>
                <a:ea typeface="MS PGothic"/>
                <a:cs typeface="Arial"/>
              </a:rPr>
              <a:t>Due to the uncertainty related to enhanced premium tax credits, it is critical that applicants and members stay up to date with any communications sent from the Health Connector.</a:t>
            </a:r>
          </a:p>
          <a:p>
            <a:pPr lvl="2" indent="-342900">
              <a:spcBef>
                <a:spcPts val="600"/>
              </a:spcBef>
              <a:spcAft>
                <a:spcPts val="600"/>
              </a:spcAft>
              <a:buFont typeface="Courier New" panose="02070309020205020404" pitchFamily="49" charset="0"/>
              <a:buChar char="o"/>
            </a:pPr>
            <a:r>
              <a:rPr lang="en-US" sz="1800" b="0" dirty="0">
                <a:solidFill>
                  <a:schemeClr val="tx1"/>
                </a:solidFill>
                <a:latin typeface="+mn-lt"/>
                <a:ea typeface="MS PGothic"/>
                <a:cs typeface="Arial"/>
              </a:rPr>
              <a:t>Members should pay close attention to their notices and make any updates to their application as needed, to ensure they are receiving the coverage they qualify for</a:t>
            </a:r>
          </a:p>
          <a:p>
            <a:pPr lvl="1" indent="-342900">
              <a:spcBef>
                <a:spcPts val="600"/>
              </a:spcBef>
              <a:spcAft>
                <a:spcPts val="600"/>
              </a:spcAft>
              <a:buFont typeface="Arial" panose="020B0604020202020204" pitchFamily="34" charset="0"/>
              <a:buChar char="•"/>
            </a:pPr>
            <a:r>
              <a:rPr lang="en-US" sz="1800" b="0" dirty="0">
                <a:solidFill>
                  <a:schemeClr val="tx1"/>
                </a:solidFill>
                <a:latin typeface="+mn-lt"/>
                <a:ea typeface="MS PGothic"/>
                <a:cs typeface="Arial"/>
                <a:sym typeface="Gill Sans"/>
              </a:rPr>
              <a:t>Based on federal policy, the ConnectorCare program will be available for individuals and families with income between 100 and 400 percent of the FPL.</a:t>
            </a:r>
            <a:endParaRPr lang="en-US" sz="1800" b="0" dirty="0">
              <a:solidFill>
                <a:schemeClr val="tx1"/>
              </a:solidFill>
              <a:latin typeface="+mn-lt"/>
              <a:ea typeface="MS PGothic"/>
              <a:cs typeface="Arial"/>
            </a:endParaRPr>
          </a:p>
        </p:txBody>
      </p:sp>
      <p:sp>
        <p:nvSpPr>
          <p:cNvPr id="5" name="Slide Number Placeholder 4">
            <a:extLst>
              <a:ext uri="{FF2B5EF4-FFF2-40B4-BE49-F238E27FC236}">
                <a16:creationId xmlns:a16="http://schemas.microsoft.com/office/drawing/2014/main" id="{9D088A9C-2AF1-C2D0-ED8D-5D4E788A8AC4}"/>
              </a:ext>
              <a:ext uri="{C183D7F6-B498-43B3-948B-1728B52AA6E4}">
                <adec:decorative xmlns:adec="http://schemas.microsoft.com/office/drawing/2017/decorative" val="1"/>
              </a:ext>
            </a:extLst>
          </p:cNvPr>
          <p:cNvSpPr>
            <a:spLocks noGrp="1"/>
          </p:cNvSpPr>
          <p:nvPr>
            <p:ph type="sldNum" sz="quarter" idx="12"/>
          </p:nvPr>
        </p:nvSpPr>
        <p:spPr/>
        <p:txBody>
          <a:bodyPr/>
          <a:lstStyle/>
          <a:p>
            <a:fld id="{627CA14E-5EDD-4C5C-B4B2-BE16B502D62B}" type="slidenum">
              <a:rPr lang="en-US"/>
              <a:pPr/>
              <a:t>71</a:t>
            </a:fld>
            <a:endParaRPr lang="en-US"/>
          </a:p>
        </p:txBody>
      </p:sp>
      <p:sp>
        <p:nvSpPr>
          <p:cNvPr id="2" name="Rectangle 1">
            <a:extLst>
              <a:ext uri="{FF2B5EF4-FFF2-40B4-BE49-F238E27FC236}">
                <a16:creationId xmlns:a16="http://schemas.microsoft.com/office/drawing/2014/main" id="{7A957140-AC60-C97D-11FD-4FDB57F100B7}"/>
              </a:ext>
              <a:ext uri="{C183D7F6-B498-43B3-948B-1728B52AA6E4}">
                <adec:decorative xmlns:adec="http://schemas.microsoft.com/office/drawing/2017/decorative" val="1"/>
              </a:ext>
            </a:extLst>
          </p:cNvPr>
          <p:cNvSpPr/>
          <p:nvPr/>
        </p:nvSpPr>
        <p:spPr>
          <a:xfrm>
            <a:off x="1698171" y="6205251"/>
            <a:ext cx="1318161" cy="652749"/>
          </a:xfrm>
          <a:prstGeom prst="rect">
            <a:avLst/>
          </a:prstGeom>
          <a:solidFill>
            <a:srgbClr val="EDF2F8"/>
          </a:solidFill>
          <a:ln>
            <a:solidFill>
              <a:srgbClr val="EDF2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93C606-71DA-FDD2-70C5-2C06DFED7E3D}"/>
              </a:ext>
              <a:ext uri="{C183D7F6-B498-43B3-948B-1728B52AA6E4}">
                <adec:decorative xmlns:adec="http://schemas.microsoft.com/office/drawing/2017/decorative" val="1"/>
              </a:ext>
            </a:extLst>
          </p:cNvPr>
          <p:cNvSpPr/>
          <p:nvPr/>
        </p:nvSpPr>
        <p:spPr>
          <a:xfrm>
            <a:off x="7486650" y="118753"/>
            <a:ext cx="1657350" cy="880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09556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3F4AF-7691-8189-FCF8-28B3CEBC9E4F}"/>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44F61F18-76A7-E306-1330-B8E7F57590FC}"/>
              </a:ext>
            </a:extLst>
          </p:cNvPr>
          <p:cNvSpPr>
            <a:spLocks noGrp="1"/>
          </p:cNvSpPr>
          <p:nvPr>
            <p:ph type="title"/>
          </p:nvPr>
        </p:nvSpPr>
        <p:spPr>
          <a:xfrm>
            <a:off x="628650" y="241171"/>
            <a:ext cx="7220940" cy="978641"/>
          </a:xfrm>
        </p:spPr>
        <p:txBody>
          <a:bodyPr>
            <a:noAutofit/>
          </a:bodyPr>
          <a:lstStyle/>
          <a:p>
            <a:r>
              <a:rPr lang="en-US" sz="3200" dirty="0">
                <a:latin typeface="+mj-lt"/>
              </a:rPr>
              <a:t>Health Connector Plan Options for 2026</a:t>
            </a:r>
          </a:p>
        </p:txBody>
      </p:sp>
      <p:sp>
        <p:nvSpPr>
          <p:cNvPr id="6" name="TextBox 5">
            <a:extLst>
              <a:ext uri="{FF2B5EF4-FFF2-40B4-BE49-F238E27FC236}">
                <a16:creationId xmlns:a16="http://schemas.microsoft.com/office/drawing/2014/main" id="{AE1CBCD4-C0FF-944C-0EF4-2369B036C9EB}"/>
              </a:ext>
            </a:extLst>
          </p:cNvPr>
          <p:cNvSpPr txBox="1"/>
          <p:nvPr/>
        </p:nvSpPr>
        <p:spPr>
          <a:xfrm>
            <a:off x="386862" y="1547874"/>
            <a:ext cx="7910339" cy="3494290"/>
          </a:xfrm>
          <a:prstGeom prst="rect">
            <a:avLst/>
          </a:prstGeom>
          <a:noFill/>
        </p:spPr>
        <p:txBody>
          <a:bodyPr wrap="square" lIns="68580" tIns="34290" rIns="68580" bIns="34290" anchor="t">
            <a:spAutoFit/>
          </a:bodyPr>
          <a:lstStyle/>
          <a:p>
            <a:pPr marL="0" lvl="1">
              <a:lnSpc>
                <a:spcPct val="90000"/>
              </a:lnSpc>
              <a:spcBef>
                <a:spcPts val="750"/>
              </a:spcBef>
              <a:spcAft>
                <a:spcPts val="225"/>
              </a:spcAft>
              <a:buClr>
                <a:srgbClr val="5C5A5A"/>
              </a:buClr>
              <a:buSzPct val="100000"/>
            </a:pPr>
            <a:r>
              <a:rPr lang="en-US" sz="1800" b="1" dirty="0">
                <a:solidFill>
                  <a:schemeClr val="tx1"/>
                </a:solidFill>
                <a:latin typeface="+mn-lt"/>
                <a:ea typeface="MS PGothic"/>
                <a:cs typeface="Arial"/>
                <a:sym typeface="Gill Sans"/>
              </a:rPr>
              <a:t>There will be a broad choice of carriers and plans for individuals eligible for unsubsidized plans and small group enrollees, with 8 medical carriers and 2 dental carriers.</a:t>
            </a:r>
            <a:endParaRPr lang="en-US" sz="1800" b="1" dirty="0">
              <a:solidFill>
                <a:schemeClr val="tx1"/>
              </a:solidFill>
              <a:latin typeface="+mn-lt"/>
              <a:ea typeface="MS PGothic"/>
              <a:cs typeface="Arial"/>
            </a:endParaRPr>
          </a:p>
          <a:p>
            <a:pPr lvl="1" indent="-342900">
              <a:lnSpc>
                <a:spcPct val="90000"/>
              </a:lnSpc>
              <a:spcBef>
                <a:spcPts val="750"/>
              </a:spcBef>
              <a:spcAft>
                <a:spcPts val="225"/>
              </a:spcAft>
              <a:buClr>
                <a:srgbClr val="5C5A5A"/>
              </a:buClr>
              <a:buSzPct val="100000"/>
              <a:buFont typeface="Arial" panose="020B0604020202020204" pitchFamily="34" charset="0"/>
              <a:buChar char="•"/>
            </a:pPr>
            <a:r>
              <a:rPr lang="en-US" sz="1800" b="0" dirty="0">
                <a:solidFill>
                  <a:schemeClr val="tx1"/>
                </a:solidFill>
                <a:latin typeface="+mn-lt"/>
                <a:ea typeface="MS PGothic"/>
                <a:cs typeface="Arial"/>
              </a:rPr>
              <a:t>4 to 8 ConnectorCare carriers in each region.</a:t>
            </a:r>
          </a:p>
          <a:p>
            <a:pPr lvl="1" indent="-342900">
              <a:lnSpc>
                <a:spcPct val="90000"/>
              </a:lnSpc>
              <a:spcBef>
                <a:spcPts val="750"/>
              </a:spcBef>
              <a:spcAft>
                <a:spcPts val="225"/>
              </a:spcAft>
              <a:buClr>
                <a:srgbClr val="5C5A5A"/>
              </a:buClr>
              <a:buSzPct val="100000"/>
              <a:buFont typeface="Arial" panose="020B0604020202020204" pitchFamily="34" charset="0"/>
              <a:buChar char="•"/>
              <a:defRPr/>
            </a:pPr>
            <a:r>
              <a:rPr lang="en-US" sz="1800" b="0" dirty="0">
                <a:solidFill>
                  <a:schemeClr val="tx1"/>
                </a:solidFill>
                <a:latin typeface="+mn-lt"/>
                <a:ea typeface="MS PGothic"/>
                <a:cs typeface="Arial"/>
              </a:rPr>
              <a:t>Member premiums will increase for 2026, with the rates for unsubsidized and APTC-only plans increasing on average, 11.5 percent for 2026.</a:t>
            </a:r>
          </a:p>
          <a:p>
            <a:pPr lvl="1" indent="-342900">
              <a:lnSpc>
                <a:spcPct val="90000"/>
              </a:lnSpc>
              <a:spcBef>
                <a:spcPts val="750"/>
              </a:spcBef>
              <a:spcAft>
                <a:spcPts val="225"/>
              </a:spcAft>
              <a:buClr>
                <a:srgbClr val="5C5A5A"/>
              </a:buClr>
              <a:buSzPct val="100000"/>
              <a:buFont typeface="Arial" panose="020B0604020202020204" pitchFamily="34" charset="0"/>
              <a:buChar char="•"/>
              <a:defRPr/>
            </a:pPr>
            <a:r>
              <a:rPr lang="en-US" sz="1800" b="0" dirty="0">
                <a:solidFill>
                  <a:schemeClr val="tx1"/>
                </a:solidFill>
                <a:latin typeface="+mn-lt"/>
                <a:ea typeface="MS PGothic"/>
                <a:cs typeface="Arial"/>
              </a:rPr>
              <a:t>There is a new dental plan option, Standard Family Plus, for 2026.</a:t>
            </a:r>
          </a:p>
          <a:p>
            <a:pPr lvl="1" indent="-342900">
              <a:lnSpc>
                <a:spcPct val="90000"/>
              </a:lnSpc>
              <a:spcBef>
                <a:spcPts val="750"/>
              </a:spcBef>
              <a:spcAft>
                <a:spcPts val="225"/>
              </a:spcAft>
              <a:buClr>
                <a:srgbClr val="5C5A5A"/>
              </a:buClr>
              <a:buSzPct val="100000"/>
              <a:buFont typeface="Arial" panose="020B0604020202020204" pitchFamily="34" charset="0"/>
              <a:buChar char="•"/>
              <a:defRPr/>
            </a:pPr>
            <a:r>
              <a:rPr lang="en-US" sz="1800" b="0" dirty="0">
                <a:solidFill>
                  <a:schemeClr val="tx1"/>
                </a:solidFill>
                <a:latin typeface="+mn-lt"/>
                <a:ea typeface="MS PGothic"/>
                <a:cs typeface="Arial"/>
              </a:rPr>
              <a:t>This Open Enrollment, applicants can shop for and enroll into Dental plans online through MAhealthconnector.org</a:t>
            </a:r>
          </a:p>
          <a:p>
            <a:pPr lvl="1" indent="-342900">
              <a:lnSpc>
                <a:spcPct val="90000"/>
              </a:lnSpc>
              <a:spcBef>
                <a:spcPts val="750"/>
              </a:spcBef>
              <a:spcAft>
                <a:spcPts val="225"/>
              </a:spcAft>
              <a:buClr>
                <a:srgbClr val="5C5A5A"/>
              </a:buClr>
              <a:buSzPct val="100000"/>
              <a:buFont typeface="Wingdings" panose="05000000000000000000" pitchFamily="2" charset="2"/>
              <a:buChar char="§"/>
              <a:defRPr/>
            </a:pPr>
            <a:endParaRPr lang="en-US" sz="2100" b="0" dirty="0">
              <a:solidFill>
                <a:schemeClr val="tx1"/>
              </a:solidFill>
            </a:endParaRPr>
          </a:p>
        </p:txBody>
      </p:sp>
      <p:sp>
        <p:nvSpPr>
          <p:cNvPr id="5" name="Slide Number Placeholder 4">
            <a:extLst>
              <a:ext uri="{FF2B5EF4-FFF2-40B4-BE49-F238E27FC236}">
                <a16:creationId xmlns:a16="http://schemas.microsoft.com/office/drawing/2014/main" id="{07EFF364-5B23-5F64-89B6-1F22778671F8}"/>
              </a:ext>
              <a:ext uri="{C183D7F6-B498-43B3-948B-1728B52AA6E4}">
                <adec:decorative xmlns:adec="http://schemas.microsoft.com/office/drawing/2017/decorative" val="1"/>
              </a:ext>
            </a:extLst>
          </p:cNvPr>
          <p:cNvSpPr>
            <a:spLocks noGrp="1"/>
          </p:cNvSpPr>
          <p:nvPr>
            <p:ph type="sldNum" sz="quarter" idx="12"/>
          </p:nvPr>
        </p:nvSpPr>
        <p:spPr/>
        <p:txBody>
          <a:bodyPr/>
          <a:lstStyle/>
          <a:p>
            <a:fld id="{627CA14E-5EDD-4C5C-B4B2-BE16B502D62B}" type="slidenum">
              <a:rPr lang="en-US"/>
              <a:pPr/>
              <a:t>72</a:t>
            </a:fld>
            <a:endParaRPr lang="en-US"/>
          </a:p>
        </p:txBody>
      </p:sp>
      <p:sp>
        <p:nvSpPr>
          <p:cNvPr id="2" name="Rectangle 1">
            <a:extLst>
              <a:ext uri="{FF2B5EF4-FFF2-40B4-BE49-F238E27FC236}">
                <a16:creationId xmlns:a16="http://schemas.microsoft.com/office/drawing/2014/main" id="{2B76DA74-4108-7CB3-5696-BA1D94CAA2CD}"/>
              </a:ext>
              <a:ext uri="{C183D7F6-B498-43B3-948B-1728B52AA6E4}">
                <adec:decorative xmlns:adec="http://schemas.microsoft.com/office/drawing/2017/decorative" val="1"/>
              </a:ext>
            </a:extLst>
          </p:cNvPr>
          <p:cNvSpPr/>
          <p:nvPr/>
        </p:nvSpPr>
        <p:spPr>
          <a:xfrm>
            <a:off x="1698171" y="6205251"/>
            <a:ext cx="1318161" cy="652749"/>
          </a:xfrm>
          <a:prstGeom prst="rect">
            <a:avLst/>
          </a:prstGeom>
          <a:solidFill>
            <a:srgbClr val="EDF2F8"/>
          </a:solidFill>
          <a:ln>
            <a:solidFill>
              <a:srgbClr val="EDF2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B80F17-4EAC-A5BC-8AF7-B801901D145E}"/>
              </a:ext>
              <a:ext uri="{C183D7F6-B498-43B3-948B-1728B52AA6E4}">
                <adec:decorative xmlns:adec="http://schemas.microsoft.com/office/drawing/2017/decorative" val="1"/>
              </a:ext>
            </a:extLst>
          </p:cNvPr>
          <p:cNvSpPr/>
          <p:nvPr/>
        </p:nvSpPr>
        <p:spPr>
          <a:xfrm>
            <a:off x="7486650" y="118753"/>
            <a:ext cx="1657350" cy="880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35128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6C6B2D-9EFD-4A52-8FFC-3709FE6619BF}"/>
              </a:ext>
            </a:extLst>
          </p:cNvPr>
          <p:cNvSpPr>
            <a:spLocks noGrp="1"/>
          </p:cNvSpPr>
          <p:nvPr>
            <p:ph type="title"/>
          </p:nvPr>
        </p:nvSpPr>
        <p:spPr>
          <a:xfrm>
            <a:off x="628650" y="164284"/>
            <a:ext cx="7886700" cy="910045"/>
          </a:xfrm>
        </p:spPr>
        <p:txBody>
          <a:bodyPr>
            <a:noAutofit/>
          </a:bodyPr>
          <a:lstStyle/>
          <a:p>
            <a:r>
              <a:rPr lang="en-US" sz="3200" dirty="0">
                <a:latin typeface="+mj-lt"/>
              </a:rPr>
              <a:t>Available Online Health </a:t>
            </a:r>
            <a:br>
              <a:rPr lang="en-US" sz="3200" dirty="0">
                <a:latin typeface="+mj-lt"/>
              </a:rPr>
            </a:br>
            <a:r>
              <a:rPr lang="en-US" sz="3200" dirty="0">
                <a:latin typeface="+mj-lt"/>
              </a:rPr>
              <a:t>Connector Tools for OE 2026</a:t>
            </a:r>
          </a:p>
        </p:txBody>
      </p:sp>
      <p:sp>
        <p:nvSpPr>
          <p:cNvPr id="6" name="TextBox 5">
            <a:extLst>
              <a:ext uri="{FF2B5EF4-FFF2-40B4-BE49-F238E27FC236}">
                <a16:creationId xmlns:a16="http://schemas.microsoft.com/office/drawing/2014/main" id="{953642B7-A424-4CB1-B3BB-ACC3DB4D30ED}"/>
              </a:ext>
            </a:extLst>
          </p:cNvPr>
          <p:cNvSpPr txBox="1"/>
          <p:nvPr/>
        </p:nvSpPr>
        <p:spPr>
          <a:xfrm>
            <a:off x="439615" y="1541267"/>
            <a:ext cx="8212016" cy="3075201"/>
          </a:xfrm>
          <a:prstGeom prst="rect">
            <a:avLst/>
          </a:prstGeom>
          <a:noFill/>
        </p:spPr>
        <p:txBody>
          <a:bodyPr wrap="square" lIns="68580" tIns="34290" rIns="68580" bIns="34290" anchor="t">
            <a:spAutoFit/>
          </a:bodyPr>
          <a:lstStyle/>
          <a:p>
            <a:pPr marL="0" lvl="1">
              <a:lnSpc>
                <a:spcPct val="90000"/>
              </a:lnSpc>
              <a:spcBef>
                <a:spcPts val="750"/>
              </a:spcBef>
              <a:spcAft>
                <a:spcPts val="225"/>
              </a:spcAft>
              <a:buClr>
                <a:srgbClr val="5C5A5A"/>
              </a:buClr>
              <a:buSzPct val="100000"/>
            </a:pPr>
            <a:r>
              <a:rPr lang="en-US" sz="1800" b="1" dirty="0">
                <a:solidFill>
                  <a:schemeClr val="tx1"/>
                </a:solidFill>
                <a:latin typeface="+mn-lt"/>
                <a:ea typeface="MS PGothic"/>
                <a:cs typeface="Arial"/>
              </a:rPr>
              <a:t>There are many online tools and educational resources that can help members and those who are assisting them with their coverage decisions for January 1, 2026.</a:t>
            </a:r>
          </a:p>
          <a:p>
            <a:pPr lvl="1" indent="-342900">
              <a:lnSpc>
                <a:spcPct val="90000"/>
              </a:lnSpc>
              <a:spcBef>
                <a:spcPts val="750"/>
              </a:spcBef>
              <a:spcAft>
                <a:spcPts val="225"/>
              </a:spcAft>
              <a:buClr>
                <a:srgbClr val="5C5A5A"/>
              </a:buClr>
              <a:buSzPct val="100000"/>
              <a:buFont typeface="Arial" panose="020B0604020202020204" pitchFamily="34" charset="0"/>
              <a:buChar char="•"/>
            </a:pPr>
            <a:r>
              <a:rPr lang="en-US" sz="1800" b="0" dirty="0">
                <a:solidFill>
                  <a:schemeClr val="tx1"/>
                </a:solidFill>
                <a:latin typeface="+mn-lt"/>
                <a:ea typeface="MS PGothic"/>
                <a:cs typeface="Arial"/>
              </a:rPr>
              <a:t>A new, interactive ConnectorCare enrollee contribution map is available </a:t>
            </a:r>
            <a:r>
              <a:rPr lang="en-US" sz="1800" b="0" spc="-8" dirty="0">
                <a:solidFill>
                  <a:srgbClr val="33339D"/>
                </a:solidFill>
                <a:latin typeface="+mn-lt"/>
                <a:ea typeface="+mn-lt"/>
                <a:cs typeface="+mn-lt"/>
                <a:hlinkClick r:id="rId4">
                  <a:extLst>
                    <a:ext uri="{A12FA001-AC4F-418D-AE19-62706E023703}">
                      <ahyp:hlinkClr xmlns:ahyp="http://schemas.microsoft.com/office/drawing/2018/hyperlinkcolor" val="tx"/>
                    </a:ext>
                  </a:extLst>
                </a:hlinkClick>
              </a:rPr>
              <a:t>ConnectorCare Enrollee Contribution Dashboard - Family Size</a:t>
            </a:r>
            <a:endParaRPr lang="en-US" sz="1800" b="0" spc="-8" dirty="0">
              <a:solidFill>
                <a:srgbClr val="33339D"/>
              </a:solidFill>
              <a:latin typeface="+mn-lt"/>
              <a:ea typeface="+mn-lt"/>
              <a:cs typeface="+mn-lt"/>
            </a:endParaRPr>
          </a:p>
          <a:p>
            <a:pPr lvl="1" indent="-342900">
              <a:lnSpc>
                <a:spcPct val="90000"/>
              </a:lnSpc>
              <a:spcBef>
                <a:spcPts val="750"/>
              </a:spcBef>
              <a:spcAft>
                <a:spcPts val="225"/>
              </a:spcAft>
              <a:buClr>
                <a:srgbClr val="5C5A5A"/>
              </a:buClr>
              <a:buSzPct val="100000"/>
              <a:buFont typeface="Arial" panose="020B0604020202020204" pitchFamily="34" charset="0"/>
              <a:buChar char="•"/>
            </a:pPr>
            <a:r>
              <a:rPr lang="en-US" sz="1800" b="0" dirty="0">
                <a:solidFill>
                  <a:schemeClr val="tx1"/>
                </a:solidFill>
                <a:latin typeface="+mn-lt"/>
                <a:ea typeface="MS PGothic"/>
                <a:cs typeface="Arial"/>
              </a:rPr>
              <a:t>After November 1, updates resources will be available from the </a:t>
            </a:r>
            <a:r>
              <a:rPr lang="en-US" sz="1800" b="0" dirty="0">
                <a:solidFill>
                  <a:schemeClr val="tx1"/>
                </a:solidFill>
                <a:latin typeface="+mn-lt"/>
                <a:ea typeface="MS PGothic"/>
                <a:cs typeface="Arial"/>
                <a:hlinkClick r:id="rId5"/>
              </a:rPr>
              <a:t>Health Connector’s Resource Download Center</a:t>
            </a:r>
            <a:r>
              <a:rPr lang="en-US" sz="1800" b="0" dirty="0">
                <a:solidFill>
                  <a:schemeClr val="tx1"/>
                </a:solidFill>
                <a:latin typeface="+mn-lt"/>
                <a:ea typeface="MS PGothic"/>
                <a:cs typeface="Arial"/>
              </a:rPr>
              <a:t> </a:t>
            </a:r>
          </a:p>
          <a:p>
            <a:pPr lvl="1" indent="-342900">
              <a:lnSpc>
                <a:spcPct val="90000"/>
              </a:lnSpc>
              <a:spcBef>
                <a:spcPts val="750"/>
              </a:spcBef>
              <a:spcAft>
                <a:spcPts val="225"/>
              </a:spcAft>
              <a:buClr>
                <a:srgbClr val="5C5A5A"/>
              </a:buClr>
              <a:buSzPct val="100000"/>
              <a:buFont typeface="Arial" panose="020B0604020202020204" pitchFamily="34" charset="0"/>
              <a:buChar char="•"/>
            </a:pPr>
            <a:r>
              <a:rPr lang="en-US" sz="1800" b="0" dirty="0">
                <a:solidFill>
                  <a:schemeClr val="tx1"/>
                </a:solidFill>
                <a:latin typeface="+mn-lt"/>
                <a:ea typeface="MS PGothic"/>
                <a:cs typeface="Arial"/>
              </a:rPr>
              <a:t>Stay up to date on Federal Policy changes that may impact Health Connector members at </a:t>
            </a:r>
            <a:r>
              <a:rPr lang="en-US" sz="1800" b="0" dirty="0">
                <a:solidFill>
                  <a:srgbClr val="33339D"/>
                </a:solidFill>
                <a:latin typeface="+mn-lt"/>
                <a:ea typeface="MS PGothic"/>
                <a:cs typeface="Arial"/>
                <a:hlinkClick r:id="rId6">
                  <a:extLst>
                    <a:ext uri="{A12FA001-AC4F-418D-AE19-62706E023703}">
                      <ahyp:hlinkClr xmlns:ahyp="http://schemas.microsoft.com/office/drawing/2018/hyperlinkcolor" val="tx"/>
                    </a:ext>
                  </a:extLst>
                </a:hlinkClick>
              </a:rPr>
              <a:t>Updates – Massachusetts Health Connector</a:t>
            </a:r>
            <a:r>
              <a:rPr lang="en-US" sz="1800" b="0" dirty="0">
                <a:solidFill>
                  <a:schemeClr val="tx1"/>
                </a:solidFill>
                <a:latin typeface="+mn-lt"/>
                <a:ea typeface="MS PGothic"/>
                <a:cs typeface="Arial"/>
              </a:rPr>
              <a:t>.</a:t>
            </a:r>
          </a:p>
          <a:p>
            <a:pPr lvl="1" indent="-342900">
              <a:lnSpc>
                <a:spcPct val="90000"/>
              </a:lnSpc>
              <a:spcBef>
                <a:spcPts val="750"/>
              </a:spcBef>
              <a:spcAft>
                <a:spcPts val="225"/>
              </a:spcAft>
              <a:buClr>
                <a:srgbClr val="5C5A5A"/>
              </a:buClr>
              <a:buSzPct val="100000"/>
              <a:buFont typeface="Wingdings" panose="05000000000000000000" pitchFamily="2" charset="2"/>
              <a:buChar char="§"/>
            </a:pPr>
            <a:endParaRPr lang="en-US" sz="1800" b="0" dirty="0">
              <a:solidFill>
                <a:schemeClr val="tx1"/>
              </a:solidFill>
            </a:endParaRPr>
          </a:p>
        </p:txBody>
      </p:sp>
      <p:sp>
        <p:nvSpPr>
          <p:cNvPr id="5" name="Slide Number Placeholder 4">
            <a:extLst>
              <a:ext uri="{FF2B5EF4-FFF2-40B4-BE49-F238E27FC236}">
                <a16:creationId xmlns:a16="http://schemas.microsoft.com/office/drawing/2014/main" id="{C335D4DC-C3E8-45FC-B352-DFEDF8CF816C}"/>
              </a:ext>
              <a:ext uri="{C183D7F6-B498-43B3-948B-1728B52AA6E4}">
                <adec:decorative xmlns:adec="http://schemas.microsoft.com/office/drawing/2017/decorative" val="1"/>
              </a:ext>
            </a:extLst>
          </p:cNvPr>
          <p:cNvSpPr>
            <a:spLocks noGrp="1"/>
          </p:cNvSpPr>
          <p:nvPr>
            <p:ph type="sldNum" sz="quarter" idx="12"/>
          </p:nvPr>
        </p:nvSpPr>
        <p:spPr/>
        <p:txBody>
          <a:bodyPr/>
          <a:lstStyle/>
          <a:p>
            <a:fld id="{627CA14E-5EDD-4C5C-B4B2-BE16B502D62B}" type="slidenum">
              <a:rPr lang="en-US"/>
              <a:pPr/>
              <a:t>73</a:t>
            </a:fld>
            <a:endParaRPr lang="en-US"/>
          </a:p>
        </p:txBody>
      </p:sp>
      <p:sp>
        <p:nvSpPr>
          <p:cNvPr id="2" name="Rectangle 1">
            <a:extLst>
              <a:ext uri="{FF2B5EF4-FFF2-40B4-BE49-F238E27FC236}">
                <a16:creationId xmlns:a16="http://schemas.microsoft.com/office/drawing/2014/main" id="{E691FA5D-623D-2740-9D87-8EC003FA87E3}"/>
              </a:ext>
              <a:ext uri="{C183D7F6-B498-43B3-948B-1728B52AA6E4}">
                <adec:decorative xmlns:adec="http://schemas.microsoft.com/office/drawing/2017/decorative" val="1"/>
              </a:ext>
            </a:extLst>
          </p:cNvPr>
          <p:cNvSpPr/>
          <p:nvPr/>
        </p:nvSpPr>
        <p:spPr>
          <a:xfrm>
            <a:off x="7486650" y="118753"/>
            <a:ext cx="1657350" cy="880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100E5D-92F5-60D9-B1E6-BDA09429A2C3}"/>
              </a:ext>
              <a:ext uri="{C183D7F6-B498-43B3-948B-1728B52AA6E4}">
                <adec:decorative xmlns:adec="http://schemas.microsoft.com/office/drawing/2017/decorative" val="1"/>
              </a:ext>
            </a:extLst>
          </p:cNvPr>
          <p:cNvSpPr/>
          <p:nvPr/>
        </p:nvSpPr>
        <p:spPr>
          <a:xfrm>
            <a:off x="1698171" y="6205251"/>
            <a:ext cx="1318161" cy="652749"/>
          </a:xfrm>
          <a:prstGeom prst="rect">
            <a:avLst/>
          </a:prstGeom>
          <a:solidFill>
            <a:srgbClr val="EDF2F8"/>
          </a:solidFill>
          <a:ln>
            <a:solidFill>
              <a:srgbClr val="EDF2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84251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9E310A-9307-421A-94C9-E028F1DC7E83}"/>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32" r="19091" b="5659"/>
          <a:stretch/>
        </p:blipFill>
        <p:spPr>
          <a:xfrm>
            <a:off x="20" y="10"/>
            <a:ext cx="9143980" cy="6857990"/>
          </a:xfrm>
          <a:prstGeom prst="rect">
            <a:avLst/>
          </a:prstGeom>
        </p:spPr>
      </p:pic>
      <p:sp>
        <p:nvSpPr>
          <p:cNvPr id="13" name="Freeform: Shape 1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2"/>
            <a:ext cx="4081393"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048A350-333D-417E-8525-71F759458026}"/>
              </a:ext>
            </a:extLst>
          </p:cNvPr>
          <p:cNvSpPr>
            <a:spLocks noGrp="1"/>
          </p:cNvSpPr>
          <p:nvPr>
            <p:ph type="title"/>
          </p:nvPr>
        </p:nvSpPr>
        <p:spPr>
          <a:xfrm>
            <a:off x="151525" y="1504165"/>
            <a:ext cx="3774844" cy="838200"/>
          </a:xfrm>
        </p:spPr>
        <p:txBody>
          <a:bodyPr/>
          <a:lstStyle/>
          <a:p>
            <a:r>
              <a:rPr lang="en-US" sz="6000" dirty="0"/>
              <a:t>Thank You! </a:t>
            </a:r>
          </a:p>
        </p:txBody>
      </p:sp>
      <p:sp>
        <p:nvSpPr>
          <p:cNvPr id="2" name="Slide Number Placeholder 1">
            <a:extLst>
              <a:ext uri="{FF2B5EF4-FFF2-40B4-BE49-F238E27FC236}">
                <a16:creationId xmlns:a16="http://schemas.microsoft.com/office/drawing/2014/main" id="{3CFE5F0D-C252-E325-FFC1-D713AA53BA2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74</a:t>
            </a:fld>
            <a:endParaRPr lang="en-US" altLang="en-US" dirty="0"/>
          </a:p>
        </p:txBody>
      </p:sp>
    </p:spTree>
    <p:custDataLst>
      <p:tags r:id="rId1"/>
    </p:custDataLst>
    <p:extLst>
      <p:ext uri="{BB962C8B-B14F-4D97-AF65-F5344CB8AC3E}">
        <p14:creationId xmlns:p14="http://schemas.microsoft.com/office/powerpoint/2010/main" val="17487013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9241-01AA-4AAD-6D2B-9B5C3964D868}"/>
              </a:ext>
            </a:extLst>
          </p:cNvPr>
          <p:cNvSpPr>
            <a:spLocks noGrp="1"/>
          </p:cNvSpPr>
          <p:nvPr>
            <p:ph type="title"/>
          </p:nvPr>
        </p:nvSpPr>
        <p:spPr>
          <a:xfrm>
            <a:off x="722313" y="446211"/>
            <a:ext cx="3727938" cy="652828"/>
          </a:xfrm>
        </p:spPr>
        <p:txBody>
          <a:bodyPr/>
          <a:lstStyle/>
          <a:p>
            <a:r>
              <a:rPr lang="en-US" dirty="0"/>
              <a:t>APPENDIX</a:t>
            </a:r>
          </a:p>
        </p:txBody>
      </p:sp>
      <p:sp>
        <p:nvSpPr>
          <p:cNvPr id="3" name="Text Placeholder 2">
            <a:extLst>
              <a:ext uri="{FF2B5EF4-FFF2-40B4-BE49-F238E27FC236}">
                <a16:creationId xmlns:a16="http://schemas.microsoft.com/office/drawing/2014/main" id="{C31D933D-2F8E-F2CD-5CB5-02AA3B49551B}"/>
              </a:ext>
            </a:extLst>
          </p:cNvPr>
          <p:cNvSpPr>
            <a:spLocks noGrp="1"/>
          </p:cNvSpPr>
          <p:nvPr>
            <p:ph type="body" idx="1"/>
          </p:nvPr>
        </p:nvSpPr>
        <p:spPr>
          <a:xfrm>
            <a:off x="722313" y="1776047"/>
            <a:ext cx="8105164" cy="3824654"/>
          </a:xfrm>
        </p:spPr>
        <p:txBody>
          <a:bodyPr/>
          <a:lstStyle/>
          <a:p>
            <a:pPr marL="342900" indent="-342900">
              <a:buFont typeface="Arial" panose="020B0604020202020204" pitchFamily="34" charset="0"/>
              <a:buChar char="•"/>
            </a:pPr>
            <a:r>
              <a:rPr lang="en-US" sz="3200" b="1" dirty="0">
                <a:solidFill>
                  <a:srgbClr val="002060"/>
                </a:solidFill>
                <a:cs typeface="Arial" panose="020B0604020202020204" pitchFamily="34" charset="0"/>
              </a:rPr>
              <a:t>New Webpage for Caring for Pregnant and Postpartum MassHealth Members</a:t>
            </a:r>
          </a:p>
          <a:p>
            <a:pPr marL="342900" indent="-342900">
              <a:buFont typeface="Arial" panose="020B0604020202020204" pitchFamily="34" charset="0"/>
              <a:buChar char="•"/>
            </a:pPr>
            <a:endParaRPr lang="en-US" sz="3200" b="1" dirty="0">
              <a:solidFill>
                <a:srgbClr val="002060"/>
              </a:solidFill>
              <a:cs typeface="Arial" panose="020B0604020202020204" pitchFamily="34" charset="0"/>
            </a:endParaRPr>
          </a:p>
          <a:p>
            <a:pPr marL="342900" indent="-342900">
              <a:buFont typeface="Arial" panose="020B0604020202020204" pitchFamily="34" charset="0"/>
              <a:buChar char="•"/>
            </a:pPr>
            <a:r>
              <a:rPr lang="en-US" sz="3200" b="1" dirty="0">
                <a:solidFill>
                  <a:srgbClr val="002060"/>
                </a:solidFill>
                <a:cs typeface="Arial" panose="020B0604020202020204" pitchFamily="34" charset="0"/>
              </a:rPr>
              <a:t>MassHealth Health Plan 2026 PCP Changes </a:t>
            </a:r>
          </a:p>
          <a:p>
            <a:endParaRPr lang="en-US" dirty="0"/>
          </a:p>
        </p:txBody>
      </p:sp>
      <p:sp>
        <p:nvSpPr>
          <p:cNvPr id="4" name="Slide Number Placeholder 3">
            <a:extLst>
              <a:ext uri="{FF2B5EF4-FFF2-40B4-BE49-F238E27FC236}">
                <a16:creationId xmlns:a16="http://schemas.microsoft.com/office/drawing/2014/main" id="{0FDA4B04-90DE-A589-2553-08163D17761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80CC5D2-9F73-4638-8520-080834850007}" type="slidenum">
              <a:rPr lang="en-US" altLang="en-US" smtClean="0"/>
              <a:pPr>
                <a:defRPr/>
              </a:pPr>
              <a:t>75</a:t>
            </a:fld>
            <a:endParaRPr lang="en-US" altLang="en-US" dirty="0"/>
          </a:p>
        </p:txBody>
      </p:sp>
    </p:spTree>
    <p:custDataLst>
      <p:tags r:id="rId1"/>
    </p:custDataLst>
    <p:extLst>
      <p:ext uri="{BB962C8B-B14F-4D97-AF65-F5344CB8AC3E}">
        <p14:creationId xmlns:p14="http://schemas.microsoft.com/office/powerpoint/2010/main" val="3134428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3A47-D2C2-91B0-0AC7-5CC0D780E4DD}"/>
              </a:ext>
            </a:extLst>
          </p:cNvPr>
          <p:cNvSpPr>
            <a:spLocks noGrp="1"/>
          </p:cNvSpPr>
          <p:nvPr>
            <p:ph type="title"/>
          </p:nvPr>
        </p:nvSpPr>
        <p:spPr>
          <a:xfrm>
            <a:off x="457199" y="304800"/>
            <a:ext cx="7112977" cy="715963"/>
          </a:xfrm>
        </p:spPr>
        <p:txBody>
          <a:bodyPr/>
          <a:lstStyle/>
          <a:p>
            <a:r>
              <a:rPr lang="en-US" sz="3600" dirty="0">
                <a:latin typeface="+mn-lt"/>
                <a:cs typeface="Arial" panose="020B0604020202020204" pitchFamily="34" charset="0"/>
              </a:rPr>
              <a:t>Update: New Webpage and Flyers</a:t>
            </a:r>
          </a:p>
        </p:txBody>
      </p:sp>
      <p:sp>
        <p:nvSpPr>
          <p:cNvPr id="4" name="Content Placeholder 3">
            <a:extLst>
              <a:ext uri="{FF2B5EF4-FFF2-40B4-BE49-F238E27FC236}">
                <a16:creationId xmlns:a16="http://schemas.microsoft.com/office/drawing/2014/main" id="{37276F25-5750-ACEF-546A-144F7DB4A85B}"/>
              </a:ext>
            </a:extLst>
          </p:cNvPr>
          <p:cNvSpPr>
            <a:spLocks noGrp="1"/>
          </p:cNvSpPr>
          <p:nvPr>
            <p:ph sz="half" idx="1"/>
          </p:nvPr>
        </p:nvSpPr>
        <p:spPr>
          <a:xfrm>
            <a:off x="0" y="1358537"/>
            <a:ext cx="6553200" cy="5691522"/>
          </a:xfrm>
        </p:spPr>
        <p:txBody>
          <a:bodyPr/>
          <a:lstStyle/>
          <a:p>
            <a:pPr marL="0" indent="0">
              <a:buNone/>
            </a:pPr>
            <a:r>
              <a:rPr lang="en-US" sz="1800" dirty="0">
                <a:latin typeface="Arial" panose="020B0604020202020204" pitchFamily="34" charset="0"/>
                <a:cs typeface="Arial" panose="020B0604020202020204" pitchFamily="34" charset="0"/>
              </a:rPr>
              <a:t>MassHealth is excited to share a new webpage for providers, such as OB/GYNs, midwives, primary care providers, pediatricians, and others, caring for pregnant and postpartum MassHealth members: </a:t>
            </a:r>
            <a:r>
              <a:rPr lang="en-US" sz="1800" b="1" dirty="0">
                <a:latin typeface="Arial" panose="020B0604020202020204" pitchFamily="34" charset="0"/>
                <a:cs typeface="Arial" panose="020B0604020202020204" pitchFamily="34" charset="0"/>
                <a:hlinkClick r:id="rId3"/>
              </a:rPr>
              <a:t>Mass.gov/</a:t>
            </a:r>
            <a:r>
              <a:rPr lang="en-US" sz="1800" b="1" dirty="0" err="1">
                <a:latin typeface="Arial" panose="020B0604020202020204" pitchFamily="34" charset="0"/>
                <a:cs typeface="Arial" panose="020B0604020202020204" pitchFamily="34" charset="0"/>
                <a:hlinkClick r:id="rId3"/>
              </a:rPr>
              <a:t>perinatalproviders</a:t>
            </a:r>
            <a:endParaRPr lang="en-US" sz="1800" b="1" dirty="0">
              <a:latin typeface="Arial" panose="020B0604020202020204" pitchFamily="34" charset="0"/>
              <a:cs typeface="Arial" panose="020B0604020202020204" pitchFamily="34" charset="0"/>
            </a:endParaRPr>
          </a:p>
          <a:p>
            <a:pPr marL="0" indent="0">
              <a:spcAft>
                <a:spcPts val="600"/>
              </a:spcAft>
              <a:buNone/>
            </a:pPr>
            <a:r>
              <a:rPr lang="en-US" sz="1800" dirty="0">
                <a:latin typeface="Arial" panose="020B0604020202020204" pitchFamily="34" charset="0"/>
                <a:cs typeface="Arial" panose="020B0604020202020204" pitchFamily="34" charset="0"/>
              </a:rPr>
              <a:t>The page includes detailed information and resources across several topics: </a:t>
            </a:r>
          </a:p>
          <a:p>
            <a:pPr marL="285750" indent="-285750">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Eligibility and covered services  </a:t>
            </a:r>
          </a:p>
          <a:p>
            <a:pPr marL="285750" indent="-285750">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Managed care information and supports  </a:t>
            </a:r>
          </a:p>
          <a:p>
            <a:pPr marL="285750" indent="-285750">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MassHealth doula benefit  </a:t>
            </a:r>
          </a:p>
          <a:p>
            <a:pPr marL="285750" indent="-285750">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Behavioral health  </a:t>
            </a:r>
          </a:p>
          <a:p>
            <a:pPr marL="285750" indent="-285750">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Breast pumps and lactation support  </a:t>
            </a:r>
          </a:p>
          <a:p>
            <a:pPr marL="285750" indent="-285750">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Family planning  </a:t>
            </a:r>
          </a:p>
          <a:p>
            <a:pPr marL="285750" indent="-285750">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Prenatal screening/diagnosis and vaccines  </a:t>
            </a:r>
          </a:p>
          <a:p>
            <a:pPr marL="285750" indent="-285750">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Social determinants of health (SDOH)  </a:t>
            </a:r>
          </a:p>
          <a:p>
            <a:pPr marL="285750" indent="-285750">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Patient-facing materials in multiple languages, including new pregnancy checklists for members</a:t>
            </a:r>
          </a:p>
        </p:txBody>
      </p:sp>
      <p:pic>
        <p:nvPicPr>
          <p:cNvPr id="6" name="Content Placeholder 5" descr="The 'MassHealth is here to support you during your pregnancy and beyond! flyer'.">
            <a:extLst>
              <a:ext uri="{FF2B5EF4-FFF2-40B4-BE49-F238E27FC236}">
                <a16:creationId xmlns:a16="http://schemas.microsoft.com/office/drawing/2014/main" id="{46B5D558-E927-6102-8B35-42A8D05615DF}"/>
              </a:ext>
            </a:extLst>
          </p:cNvPr>
          <p:cNvPicPr>
            <a:picLocks noGrp="1" noChangeAspect="1"/>
          </p:cNvPicPr>
          <p:nvPr>
            <p:ph sz="half" idx="2"/>
          </p:nvPr>
        </p:nvPicPr>
        <p:blipFill>
          <a:blip r:embed="rId4"/>
          <a:stretch>
            <a:fillRect/>
          </a:stretch>
        </p:blipFill>
        <p:spPr>
          <a:xfrm>
            <a:off x="6427176" y="1652552"/>
            <a:ext cx="2599495" cy="3376648"/>
          </a:xfrm>
          <a:prstGeom prst="rect">
            <a:avLst/>
          </a:prstGeom>
          <a:ln>
            <a:solidFill>
              <a:schemeClr val="accent1"/>
            </a:solidFill>
          </a:ln>
        </p:spPr>
      </p:pic>
      <p:sp>
        <p:nvSpPr>
          <p:cNvPr id="3" name="Slide Number Placeholder 2">
            <a:extLst>
              <a:ext uri="{FF2B5EF4-FFF2-40B4-BE49-F238E27FC236}">
                <a16:creationId xmlns:a16="http://schemas.microsoft.com/office/drawing/2014/main" id="{5059CB45-E337-7876-3A7D-FC83EF326C4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09E8A472-2228-491D-94C1-73A97D57453E}" type="slidenum">
              <a:rPr lang="en-US" altLang="en-US" smtClean="0"/>
              <a:pPr>
                <a:defRPr/>
              </a:pPr>
              <a:t>76</a:t>
            </a:fld>
            <a:endParaRPr lang="en-US" altLang="en-US" dirty="0"/>
          </a:p>
        </p:txBody>
      </p:sp>
    </p:spTree>
    <p:custDataLst>
      <p:tags r:id="rId1"/>
    </p:custDataLst>
    <p:extLst>
      <p:ext uri="{BB962C8B-B14F-4D97-AF65-F5344CB8AC3E}">
        <p14:creationId xmlns:p14="http://schemas.microsoft.com/office/powerpoint/2010/main" val="18098759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F8B7-BE2C-D846-9136-D148B1A26F1C}"/>
              </a:ext>
            </a:extLst>
          </p:cNvPr>
          <p:cNvSpPr>
            <a:spLocks noGrp="1"/>
          </p:cNvSpPr>
          <p:nvPr>
            <p:ph type="title"/>
          </p:nvPr>
        </p:nvSpPr>
        <p:spPr>
          <a:xfrm>
            <a:off x="133540" y="240792"/>
            <a:ext cx="8381068" cy="838200"/>
          </a:xfrm>
        </p:spPr>
        <p:txBody>
          <a:bodyPr/>
          <a:lstStyle/>
          <a:p>
            <a:pPr>
              <a:lnSpc>
                <a:spcPct val="100000"/>
              </a:lnSpc>
            </a:pPr>
            <a:r>
              <a:rPr kumimoji="0" lang="en-US" sz="2800" b="1" i="0" u="none" strike="noStrike" kern="1200" cap="none" spc="0" normalizeH="0" baseline="0" noProof="0" dirty="0">
                <a:ln>
                  <a:noFill/>
                </a:ln>
                <a:solidFill>
                  <a:srgbClr val="002060"/>
                </a:solidFill>
                <a:effectLst/>
                <a:uLnTx/>
                <a:uFillTx/>
                <a:cs typeface="Arial"/>
              </a:rPr>
              <a:t>Update: Highlights from MassHealth </a:t>
            </a:r>
            <a:r>
              <a:rPr kumimoji="0" lang="en-US" sz="2800" b="1" i="0" u="none" strike="noStrike" kern="1200" cap="none" spc="0" normalizeH="0" baseline="0" noProof="0" dirty="0">
                <a:ln>
                  <a:noFill/>
                </a:ln>
                <a:solidFill>
                  <a:srgbClr val="002060"/>
                </a:solidFill>
                <a:effectLst/>
                <a:uLnTx/>
                <a:uFillTx/>
                <a:cs typeface="Arial"/>
                <a:hlinkClick r:id="rId3"/>
              </a:rPr>
              <a:t>All Provider Bulletin 405</a:t>
            </a:r>
            <a:r>
              <a:rPr kumimoji="0" lang="en-US" sz="2800" b="1" i="0" u="none" strike="noStrike" kern="1200" cap="none" spc="0" normalizeH="0" baseline="0" noProof="0" dirty="0">
                <a:ln>
                  <a:noFill/>
                </a:ln>
                <a:solidFill>
                  <a:srgbClr val="002060"/>
                </a:solidFill>
                <a:effectLst/>
                <a:uLnTx/>
                <a:uFillTx/>
                <a:cs typeface="Arial"/>
              </a:rPr>
              <a:t> Published on August 19, 2025 (slide 1 of 2)</a:t>
            </a:r>
            <a:endParaRPr lang="en-US" sz="2800" dirty="0"/>
          </a:p>
        </p:txBody>
      </p:sp>
      <p:sp>
        <p:nvSpPr>
          <p:cNvPr id="4" name="Text Placeholder 2">
            <a:extLst>
              <a:ext uri="{FF2B5EF4-FFF2-40B4-BE49-F238E27FC236}">
                <a16:creationId xmlns:a16="http://schemas.microsoft.com/office/drawing/2014/main" id="{F54AD266-C8B4-E8D9-E9D6-70F08AAA5EE7}"/>
              </a:ext>
            </a:extLst>
          </p:cNvPr>
          <p:cNvSpPr txBox="1">
            <a:spLocks/>
          </p:cNvSpPr>
          <p:nvPr/>
        </p:nvSpPr>
        <p:spPr>
          <a:xfrm>
            <a:off x="250006" y="1501934"/>
            <a:ext cx="8643987" cy="5339923"/>
          </a:xfrm>
          <a:prstGeom prst="rect">
            <a:avLst/>
          </a:prstGeom>
        </p:spPr>
        <p:txBody>
          <a:bodyPr vert="horz" wrap="square" lIns="91440" tIns="45720" rIns="91440" bIns="45720" rtlCol="0" anchor="t">
            <a:spAutoFit/>
          </a:bodyPr>
          <a:lstStyle>
            <a:defPPr>
              <a:defRPr lang="en-US"/>
            </a:defPPr>
            <a:lvl1pPr marL="0" algn="l" defTabSz="457200"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1800" b="0" u="sng" dirty="0">
                <a:solidFill>
                  <a:schemeClr val="tx1"/>
                </a:solidFill>
                <a:latin typeface="Arial" panose="020B0604020202020204" pitchFamily="34" charset="0"/>
                <a:cs typeface="Arial" panose="020B0604020202020204" pitchFamily="34" charset="0"/>
              </a:rPr>
              <a:t>Screening tools</a:t>
            </a:r>
          </a:p>
          <a:p>
            <a:pPr marL="285750" indent="-285750">
              <a:spcAft>
                <a:spcPts val="600"/>
              </a:spcAft>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For providers serving perinatal members, a list of approved validated tools can be found </a:t>
            </a:r>
            <a:r>
              <a:rPr lang="en-US" sz="1800" b="0">
                <a:solidFill>
                  <a:schemeClr val="tx1"/>
                </a:solidFill>
                <a:latin typeface="Arial" panose="020B0604020202020204" pitchFamily="34" charset="0"/>
                <a:cs typeface="Arial" panose="020B0604020202020204" pitchFamily="34" charset="0"/>
              </a:rPr>
              <a:t>at </a:t>
            </a:r>
            <a:r>
              <a:rPr lang="en-US" sz="1800" b="0">
                <a:latin typeface="Arial" panose="020B0604020202020204" pitchFamily="34" charset="0"/>
                <a:cs typeface="Arial" panose="020B0604020202020204" pitchFamily="34" charset="0"/>
                <a:hlinkClick r:id="rId4"/>
              </a:rPr>
              <a:t>http://www.mass.gov/info-details/perinatal-mood-anxiety-disorders-screening-tools-training-and-continuing-education</a:t>
            </a:r>
            <a:r>
              <a:rPr lang="en-US" sz="1800" b="0">
                <a:latin typeface="Arial" panose="020B0604020202020204" pitchFamily="34" charset="0"/>
                <a:cs typeface="Arial" panose="020B0604020202020204" pitchFamily="34" charset="0"/>
              </a:rPr>
              <a:t>.  </a:t>
            </a:r>
            <a:endParaRPr lang="en-US" sz="1800" b="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Pediatric care providers should use a standardized screening tool such as the Edinburgh Postpartum Depression Scale (EPDS) or any of the recommended screening tools listed in the Bright Futures Toolkit under maternal depression at </a:t>
            </a:r>
            <a:r>
              <a:rPr lang="en-US" sz="1800" b="0" dirty="0">
                <a:hlinkClick r:id="rId5"/>
              </a:rPr>
              <a:t>Bright Futures Toolkit: Links to Commonly Used Screening Instruments and Tools | AAP Toolkits | American Academy of Pediatrics</a:t>
            </a:r>
            <a:r>
              <a:rPr lang="en-US" sz="1800" b="0" dirty="0">
                <a:latin typeface="Arial" panose="020B0604020202020204" pitchFamily="34" charset="0"/>
                <a:cs typeface="Arial" panose="020B0604020202020204" pitchFamily="34" charset="0"/>
              </a:rPr>
              <a:t>.</a:t>
            </a:r>
          </a:p>
          <a:p>
            <a:pPr>
              <a:spcBef>
                <a:spcPts val="600"/>
              </a:spcBef>
              <a:spcAft>
                <a:spcPts val="600"/>
              </a:spcAft>
            </a:pPr>
            <a:r>
              <a:rPr lang="en-US" sz="1800" b="0" u="sng" dirty="0">
                <a:solidFill>
                  <a:schemeClr val="tx1"/>
                </a:solidFill>
                <a:latin typeface="Arial" panose="020B0604020202020204" pitchFamily="34" charset="0"/>
                <a:cs typeface="Arial" panose="020B0604020202020204" pitchFamily="34" charset="0"/>
              </a:rPr>
              <a:t>Resources</a:t>
            </a:r>
          </a:p>
          <a:p>
            <a:pPr>
              <a:spcAft>
                <a:spcPts val="600"/>
              </a:spcAft>
            </a:pPr>
            <a:r>
              <a:rPr lang="en-US" sz="1800" b="0" i="1" dirty="0">
                <a:solidFill>
                  <a:schemeClr val="tx1"/>
                </a:solidFill>
                <a:latin typeface="Arial" panose="020B0604020202020204" pitchFamily="34" charset="0"/>
                <a:cs typeface="Arial" panose="020B0604020202020204" pitchFamily="34" charset="0"/>
              </a:rPr>
              <a:t>Emergency or Crisis Concerns:</a:t>
            </a:r>
          </a:p>
          <a:p>
            <a:pPr marL="285750" indent="-285750">
              <a:spcAft>
                <a:spcPts val="600"/>
              </a:spcAft>
              <a:buFont typeface="Arial" panose="020B0604020202020204" pitchFamily="34" charset="0"/>
              <a:buChar char="•"/>
            </a:pPr>
            <a:r>
              <a:rPr lang="en-US" sz="1800" b="0" dirty="0">
                <a:latin typeface="Arial" panose="020B0604020202020204" pitchFamily="34" charset="0"/>
                <a:cs typeface="Arial" panose="020B0604020202020204" pitchFamily="34" charset="0"/>
                <a:hlinkClick r:id="rId6"/>
              </a:rPr>
              <a:t>Massachusetts Behavioral Health Help Line</a:t>
            </a:r>
            <a:r>
              <a:rPr lang="en-US" sz="1800" b="0" dirty="0">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(833-773-2445): Talk to a trained mental health professional for real-time clinical assessment and direct access to community mental health resources</a:t>
            </a:r>
          </a:p>
          <a:p>
            <a:pPr marL="285750" indent="-285750">
              <a:spcAft>
                <a:spcPts val="600"/>
              </a:spcAft>
              <a:buFont typeface="Arial" panose="020B0604020202020204" pitchFamily="34" charset="0"/>
              <a:buChar char="•"/>
            </a:pPr>
            <a:r>
              <a:rPr lang="en-US" sz="1800" b="0" dirty="0">
                <a:latin typeface="Arial" panose="020B0604020202020204" pitchFamily="34" charset="0"/>
                <a:cs typeface="Arial" panose="020B0604020202020204" pitchFamily="34" charset="0"/>
                <a:hlinkClick r:id="rId7"/>
              </a:rPr>
              <a:t>Community Behavioral Health Centers</a:t>
            </a:r>
            <a:r>
              <a:rPr lang="en-US" sz="1800" b="0" dirty="0">
                <a:latin typeface="Arial" panose="020B0604020202020204" pitchFamily="34" charset="0"/>
                <a:cs typeface="Arial" panose="020B0604020202020204" pitchFamily="34" charset="0"/>
              </a:rPr>
              <a:t>:</a:t>
            </a:r>
            <a:r>
              <a:rPr lang="en-US" sz="1800" b="0" dirty="0">
                <a:solidFill>
                  <a:schemeClr val="tx1"/>
                </a:solidFill>
                <a:latin typeface="Arial" panose="020B0604020202020204" pitchFamily="34" charset="0"/>
                <a:cs typeface="Arial" panose="020B0604020202020204" pitchFamily="34" charset="0"/>
              </a:rPr>
              <a:t> One-stop-shops for psychiatric evaluation and ongoing mental health and substance use services with urgent and walk-in appointments available </a:t>
            </a:r>
          </a:p>
        </p:txBody>
      </p:sp>
      <p:sp>
        <p:nvSpPr>
          <p:cNvPr id="3" name="Slide Number Placeholder 2">
            <a:extLst>
              <a:ext uri="{FF2B5EF4-FFF2-40B4-BE49-F238E27FC236}">
                <a16:creationId xmlns:a16="http://schemas.microsoft.com/office/drawing/2014/main" id="{1EBA927A-3DC7-E53B-C89B-F873AFC30A2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77</a:t>
            </a:fld>
            <a:endParaRPr lang="en-US" altLang="en-US" dirty="0"/>
          </a:p>
        </p:txBody>
      </p:sp>
    </p:spTree>
    <p:custDataLst>
      <p:tags r:id="rId1"/>
    </p:custDataLst>
    <p:extLst>
      <p:ext uri="{BB962C8B-B14F-4D97-AF65-F5344CB8AC3E}">
        <p14:creationId xmlns:p14="http://schemas.microsoft.com/office/powerpoint/2010/main" val="23283240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5D430-59C3-625F-4420-429D35886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2A791-36E5-06F7-2553-D6FE709CB5F6}"/>
              </a:ext>
            </a:extLst>
          </p:cNvPr>
          <p:cNvSpPr>
            <a:spLocks noGrp="1"/>
          </p:cNvSpPr>
          <p:nvPr>
            <p:ph type="title"/>
          </p:nvPr>
        </p:nvSpPr>
        <p:spPr>
          <a:xfrm>
            <a:off x="133540" y="240792"/>
            <a:ext cx="8381068" cy="838200"/>
          </a:xfrm>
        </p:spPr>
        <p:txBody>
          <a:bodyPr/>
          <a:lstStyle/>
          <a:p>
            <a:pPr>
              <a:lnSpc>
                <a:spcPct val="100000"/>
              </a:lnSpc>
            </a:pPr>
            <a:r>
              <a:rPr kumimoji="0" lang="en-US" sz="2800" b="1" i="0" u="none" strike="noStrike" kern="1200" cap="none" spc="0" normalizeH="0" baseline="0" noProof="0" dirty="0">
                <a:ln>
                  <a:noFill/>
                </a:ln>
                <a:solidFill>
                  <a:srgbClr val="002060"/>
                </a:solidFill>
                <a:effectLst/>
                <a:uLnTx/>
                <a:uFillTx/>
                <a:cs typeface="Arial"/>
              </a:rPr>
              <a:t>Update: Highlights from MassHealth </a:t>
            </a:r>
            <a:r>
              <a:rPr kumimoji="0" lang="en-US" sz="2800" b="1" i="0" u="none" strike="noStrike" kern="1200" cap="none" spc="0" normalizeH="0" baseline="0" noProof="0" dirty="0">
                <a:ln>
                  <a:noFill/>
                </a:ln>
                <a:solidFill>
                  <a:srgbClr val="002060"/>
                </a:solidFill>
                <a:effectLst/>
                <a:uLnTx/>
                <a:uFillTx/>
                <a:cs typeface="Arial"/>
                <a:hlinkClick r:id="rId3"/>
              </a:rPr>
              <a:t>All Provider Bulletin 405</a:t>
            </a:r>
            <a:r>
              <a:rPr kumimoji="0" lang="en-US" sz="2800" b="1" i="0" u="none" strike="noStrike" kern="1200" cap="none" spc="0" normalizeH="0" baseline="0" noProof="0" dirty="0">
                <a:ln>
                  <a:noFill/>
                </a:ln>
                <a:solidFill>
                  <a:srgbClr val="002060"/>
                </a:solidFill>
                <a:effectLst/>
                <a:uLnTx/>
                <a:uFillTx/>
                <a:cs typeface="Arial"/>
              </a:rPr>
              <a:t> Published on August 19, 2025 (slide 2 of 2)</a:t>
            </a:r>
            <a:endParaRPr lang="en-US" sz="2800" dirty="0"/>
          </a:p>
        </p:txBody>
      </p:sp>
      <p:sp>
        <p:nvSpPr>
          <p:cNvPr id="4" name="Text Placeholder 2">
            <a:extLst>
              <a:ext uri="{FF2B5EF4-FFF2-40B4-BE49-F238E27FC236}">
                <a16:creationId xmlns:a16="http://schemas.microsoft.com/office/drawing/2014/main" id="{57E3D72F-DCE5-79B5-5320-09529D4115CE}"/>
              </a:ext>
            </a:extLst>
          </p:cNvPr>
          <p:cNvSpPr txBox="1">
            <a:spLocks/>
          </p:cNvSpPr>
          <p:nvPr/>
        </p:nvSpPr>
        <p:spPr>
          <a:xfrm>
            <a:off x="250006" y="1501934"/>
            <a:ext cx="8643987" cy="2262158"/>
          </a:xfrm>
          <a:prstGeom prst="rect">
            <a:avLst/>
          </a:prstGeom>
        </p:spPr>
        <p:txBody>
          <a:bodyPr vert="horz" wrap="square" lIns="91440" tIns="45720" rIns="91440" bIns="45720" rtlCol="0" anchor="t">
            <a:spAutoFit/>
          </a:bodyPr>
          <a:lstStyle>
            <a:defPPr>
              <a:defRPr lang="en-US"/>
            </a:defPPr>
            <a:lvl1pPr marL="0" algn="l" defTabSz="457200"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1800" b="0" dirty="0">
                <a:solidFill>
                  <a:schemeClr val="tx1"/>
                </a:solidFill>
                <a:latin typeface="Arial" panose="020B0604020202020204" pitchFamily="34" charset="0"/>
                <a:cs typeface="Arial" panose="020B0604020202020204" pitchFamily="34" charset="0"/>
              </a:rPr>
              <a:t>Non-emergency Concerns</a:t>
            </a:r>
            <a:r>
              <a:rPr lang="en-US" sz="1800" b="0" i="1" dirty="0">
                <a:solidFill>
                  <a:schemeClr val="tx1"/>
                </a:solidFill>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800" b="0" dirty="0">
                <a:latin typeface="Arial" panose="020B0604020202020204" pitchFamily="34" charset="0"/>
                <a:cs typeface="Arial" panose="020B0604020202020204" pitchFamily="34" charset="0"/>
                <a:hlinkClick r:id="rId4"/>
              </a:rPr>
              <a:t>MCPAP for Moms</a:t>
            </a:r>
            <a:r>
              <a:rPr lang="en-US" sz="1800" b="0" dirty="0">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Provider-to-provider consultation from a perinatal mental health professional and referral to perinatal mental health services or other supports</a:t>
            </a:r>
          </a:p>
          <a:p>
            <a:pPr marL="285750" indent="-285750">
              <a:spcAft>
                <a:spcPts val="600"/>
              </a:spcAft>
              <a:buFont typeface="Arial" panose="020B0604020202020204" pitchFamily="34" charset="0"/>
              <a:buChar char="•"/>
            </a:pPr>
            <a:r>
              <a:rPr lang="en-US" sz="1800" b="0" dirty="0">
                <a:latin typeface="Arial" panose="020B0604020202020204" pitchFamily="34" charset="0"/>
                <a:cs typeface="Arial" panose="020B0604020202020204" pitchFamily="34" charset="0"/>
                <a:hlinkClick r:id="rId5"/>
              </a:rPr>
              <a:t>National Maternal Mental Health Hotline</a:t>
            </a:r>
            <a:r>
              <a:rPr lang="en-US" sz="1800" b="0" dirty="0">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Perinatal mental health resources</a:t>
            </a:r>
          </a:p>
          <a:p>
            <a:pPr marL="285750" indent="-285750">
              <a:spcAft>
                <a:spcPts val="600"/>
              </a:spcAft>
              <a:buFont typeface="Arial" panose="020B0604020202020204" pitchFamily="34" charset="0"/>
              <a:buChar char="•"/>
            </a:pPr>
            <a:r>
              <a:rPr lang="en-US" sz="1800" b="0" dirty="0">
                <a:latin typeface="Arial" panose="020B0604020202020204" pitchFamily="34" charset="0"/>
                <a:cs typeface="Arial" panose="020B0604020202020204" pitchFamily="34" charset="0"/>
                <a:hlinkClick r:id="rId6"/>
              </a:rPr>
              <a:t>Postpartum Support International of Massachusetts</a:t>
            </a:r>
            <a:r>
              <a:rPr lang="en-US" sz="1800" b="0" dirty="0">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Perinatal mental health resources and provider directory</a:t>
            </a:r>
          </a:p>
        </p:txBody>
      </p:sp>
      <p:sp>
        <p:nvSpPr>
          <p:cNvPr id="3" name="Slide Number Placeholder 2">
            <a:extLst>
              <a:ext uri="{FF2B5EF4-FFF2-40B4-BE49-F238E27FC236}">
                <a16:creationId xmlns:a16="http://schemas.microsoft.com/office/drawing/2014/main" id="{2F230805-C75A-41AA-ED09-3A3E382E8E2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78</a:t>
            </a:fld>
            <a:endParaRPr lang="en-US" altLang="en-US" dirty="0"/>
          </a:p>
        </p:txBody>
      </p:sp>
    </p:spTree>
    <p:custDataLst>
      <p:tags r:id="rId1"/>
    </p:custDataLst>
    <p:extLst>
      <p:ext uri="{BB962C8B-B14F-4D97-AF65-F5344CB8AC3E}">
        <p14:creationId xmlns:p14="http://schemas.microsoft.com/office/powerpoint/2010/main" val="2290282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1ABFF8-4C25-67F2-5971-C1D5CFBD7F6D}"/>
              </a:ext>
            </a:extLst>
          </p:cNvPr>
          <p:cNvSpPr>
            <a:spLocks noGrp="1"/>
          </p:cNvSpPr>
          <p:nvPr>
            <p:ph type="title"/>
          </p:nvPr>
        </p:nvSpPr>
        <p:spPr/>
        <p:txBody>
          <a:bodyPr/>
          <a:lstStyle/>
          <a:p>
            <a:r>
              <a:rPr lang="en-US" dirty="0">
                <a:cs typeface="Arial" panose="020B0604020202020204" pitchFamily="34" charset="0"/>
              </a:rPr>
              <a:t>MassHealth Health Plan 2026 </a:t>
            </a:r>
            <a:r>
              <a:rPr lang="en-US" kern="0" dirty="0">
                <a:ea typeface="Open Sans" panose="020B0606030504020204" pitchFamily="34" charset="0"/>
                <a:cs typeface="Arial" panose="020B0604020202020204" pitchFamily="34" charset="0"/>
              </a:rPr>
              <a:t>PCP Changes</a:t>
            </a:r>
            <a:endParaRPr lang="en-US" dirty="0">
              <a:cs typeface="Arial" panose="020B0604020202020204" pitchFamily="34" charset="0"/>
            </a:endParaRPr>
          </a:p>
        </p:txBody>
      </p:sp>
      <p:sp>
        <p:nvSpPr>
          <p:cNvPr id="5" name="Slide Number Placeholder 4">
            <a:extLst>
              <a:ext uri="{FF2B5EF4-FFF2-40B4-BE49-F238E27FC236}">
                <a16:creationId xmlns:a16="http://schemas.microsoft.com/office/drawing/2014/main" id="{4070EFEA-C332-7466-9A83-EEA77DEA09D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09E8A472-2228-491D-94C1-73A97D57453E}" type="slidenum">
              <a:rPr lang="en-US" altLang="en-US" smtClean="0"/>
              <a:pPr>
                <a:defRPr/>
              </a:pPr>
              <a:t>79</a:t>
            </a:fld>
            <a:endParaRPr lang="en-US" altLang="en-US" dirty="0"/>
          </a:p>
        </p:txBody>
      </p:sp>
    </p:spTree>
    <p:custDataLst>
      <p:tags r:id="rId1"/>
    </p:custDataLst>
    <p:extLst>
      <p:ext uri="{BB962C8B-B14F-4D97-AF65-F5344CB8AC3E}">
        <p14:creationId xmlns:p14="http://schemas.microsoft.com/office/powerpoint/2010/main" val="5885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7A7A3-9FED-F3F8-D5FB-2A3512BB5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C3E7E5-86EC-C23F-8B38-880C12219D49}"/>
              </a:ext>
            </a:extLst>
          </p:cNvPr>
          <p:cNvSpPr>
            <a:spLocks noGrp="1"/>
          </p:cNvSpPr>
          <p:nvPr>
            <p:ph type="title"/>
          </p:nvPr>
        </p:nvSpPr>
        <p:spPr/>
        <p:txBody>
          <a:bodyPr/>
          <a:lstStyle/>
          <a:p>
            <a:r>
              <a:rPr lang="en-US" sz="3200" dirty="0">
                <a:cs typeface="Arial"/>
              </a:rPr>
              <a:t>Submission of PHI </a:t>
            </a:r>
          </a:p>
        </p:txBody>
      </p:sp>
      <p:sp>
        <p:nvSpPr>
          <p:cNvPr id="2" name="Text Placeholder 2">
            <a:extLst>
              <a:ext uri="{FF2B5EF4-FFF2-40B4-BE49-F238E27FC236}">
                <a16:creationId xmlns:a16="http://schemas.microsoft.com/office/drawing/2014/main" id="{90C62F9C-508D-EF70-27C4-4E5939A5D351}"/>
              </a:ext>
            </a:extLst>
          </p:cNvPr>
          <p:cNvSpPr>
            <a:spLocks noGrp="1"/>
          </p:cNvSpPr>
          <p:nvPr>
            <p:ph idx="1"/>
          </p:nvPr>
        </p:nvSpPr>
        <p:spPr>
          <a:xfrm>
            <a:off x="457200" y="1600200"/>
            <a:ext cx="8229600" cy="4525963"/>
          </a:xfrm>
        </p:spPr>
        <p:txBody>
          <a:bodyPr/>
          <a:lstStyle/>
          <a:p>
            <a:pPr marL="61913" lvl="1" indent="0">
              <a:spcBef>
                <a:spcPts val="1200"/>
              </a:spcBef>
              <a:buNone/>
            </a:pPr>
            <a:r>
              <a:rPr lang="en-US" b="0" i="0" u="none" strike="noStrike" baseline="0" dirty="0"/>
              <a:t>Protected Health Information (PHI) refers to any individually identifiable health information that is created, received, used, maintained, or transmitted by a covered entity or business associate. This includes information related to an individual’s physical or mental health condition, treatment, or payment for healthcare services. Under Health Insurance Portability and Accountability Act (HIPAA), PHI encompasses a wide range of identifiers, including names, addresses, and any other information that can be used to identify an individual.</a:t>
            </a:r>
          </a:p>
          <a:p>
            <a:pPr marL="61913" lvl="1" indent="0">
              <a:spcBef>
                <a:spcPts val="1200"/>
              </a:spcBef>
              <a:buNone/>
            </a:pPr>
            <a:r>
              <a:rPr lang="en-US" b="0" i="0" u="none" strike="noStrike" baseline="0" dirty="0"/>
              <a:t>Health Safety Net has been receiving data and client inquires by email which contains PHI in a non-secure manner.</a:t>
            </a:r>
          </a:p>
          <a:p>
            <a:pPr marL="61913" lvl="1" indent="0">
              <a:spcBef>
                <a:spcPts val="1200"/>
              </a:spcBef>
              <a:buNone/>
            </a:pPr>
            <a:r>
              <a:rPr lang="en-US" b="0" i="0" u="none" strike="noStrike" baseline="0" dirty="0"/>
              <a:t>If requesting or supplying client information or any details that would consist of PHI please ensure the transmission of the data is secure.  If the data is not considered secure the transmission will be returned and may delay the timeliness of processing the request.</a:t>
            </a:r>
          </a:p>
        </p:txBody>
      </p:sp>
      <p:sp>
        <p:nvSpPr>
          <p:cNvPr id="3" name="Slide Number Placeholder 2">
            <a:extLst>
              <a:ext uri="{FF2B5EF4-FFF2-40B4-BE49-F238E27FC236}">
                <a16:creationId xmlns:a16="http://schemas.microsoft.com/office/drawing/2014/main" id="{A4D987E6-5D3C-F3C2-0823-4DC498F99AD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8</a:t>
            </a:fld>
            <a:endParaRPr lang="en-US"/>
          </a:p>
        </p:txBody>
      </p:sp>
    </p:spTree>
    <p:custDataLst>
      <p:tags r:id="rId1"/>
    </p:custDataLst>
    <p:extLst>
      <p:ext uri="{BB962C8B-B14F-4D97-AF65-F5344CB8AC3E}">
        <p14:creationId xmlns:p14="http://schemas.microsoft.com/office/powerpoint/2010/main" val="16683202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263721" y="136525"/>
            <a:ext cx="7459851"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1 of 7) </a:t>
            </a:r>
          </a:p>
        </p:txBody>
      </p:sp>
      <p:graphicFrame>
        <p:nvGraphicFramePr>
          <p:cNvPr id="3" name="Table 2">
            <a:extLst>
              <a:ext uri="{FF2B5EF4-FFF2-40B4-BE49-F238E27FC236}">
                <a16:creationId xmlns:a16="http://schemas.microsoft.com/office/drawing/2014/main" id="{FD52051F-56B4-D21D-B9CD-9E0AB459681D}"/>
              </a:ext>
            </a:extLst>
          </p:cNvPr>
          <p:cNvGraphicFramePr>
            <a:graphicFrameLocks noGrp="1"/>
          </p:cNvGraphicFramePr>
          <p:nvPr>
            <p:extLst>
              <p:ext uri="{D42A27DB-BD31-4B8C-83A1-F6EECF244321}">
                <p14:modId xmlns:p14="http://schemas.microsoft.com/office/powerpoint/2010/main" val="864694408"/>
              </p:ext>
            </p:extLst>
          </p:nvPr>
        </p:nvGraphicFramePr>
        <p:xfrm>
          <a:off x="157017" y="1450350"/>
          <a:ext cx="8829965" cy="5171393"/>
        </p:xfrm>
        <a:graphic>
          <a:graphicData uri="http://schemas.openxmlformats.org/drawingml/2006/table">
            <a:tbl>
              <a:tblPr firstRow="1" firstCol="1" bandRow="1">
                <a:tableStyleId>{5C22544A-7EE6-4342-B048-85BDC9FD1C3A}</a:tableStyleId>
              </a:tblPr>
              <a:tblGrid>
                <a:gridCol w="210133">
                  <a:extLst>
                    <a:ext uri="{9D8B030D-6E8A-4147-A177-3AD203B41FA5}">
                      <a16:colId xmlns:a16="http://schemas.microsoft.com/office/drawing/2014/main" val="632897198"/>
                    </a:ext>
                  </a:extLst>
                </a:gridCol>
                <a:gridCol w="2004390">
                  <a:extLst>
                    <a:ext uri="{9D8B030D-6E8A-4147-A177-3AD203B41FA5}">
                      <a16:colId xmlns:a16="http://schemas.microsoft.com/office/drawing/2014/main" val="3648586897"/>
                    </a:ext>
                  </a:extLst>
                </a:gridCol>
                <a:gridCol w="2646121">
                  <a:extLst>
                    <a:ext uri="{9D8B030D-6E8A-4147-A177-3AD203B41FA5}">
                      <a16:colId xmlns:a16="http://schemas.microsoft.com/office/drawing/2014/main" val="3906666457"/>
                    </a:ext>
                  </a:extLst>
                </a:gridCol>
                <a:gridCol w="1879665">
                  <a:extLst>
                    <a:ext uri="{9D8B030D-6E8A-4147-A177-3AD203B41FA5}">
                      <a16:colId xmlns:a16="http://schemas.microsoft.com/office/drawing/2014/main" val="61968432"/>
                    </a:ext>
                  </a:extLst>
                </a:gridCol>
                <a:gridCol w="2089656">
                  <a:extLst>
                    <a:ext uri="{9D8B030D-6E8A-4147-A177-3AD203B41FA5}">
                      <a16:colId xmlns:a16="http://schemas.microsoft.com/office/drawing/2014/main" val="1742267909"/>
                    </a:ext>
                  </a:extLst>
                </a:gridCol>
              </a:tblGrid>
              <a:tr h="578849">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1148136">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a:t>
                      </a:r>
                    </a:p>
                  </a:txBody>
                  <a:tcPr marL="9964" marR="9964" marT="0" marB="0" anchor="ctr"/>
                </a:tc>
                <a:tc>
                  <a:txBody>
                    <a:bodyPr/>
                    <a:lstStyle/>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Bellingham Medical Associates </a:t>
                      </a:r>
                    </a:p>
                  </a:txBody>
                  <a:tcPr marL="4763" marR="4763" marT="4763"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1003 S Main St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Bellingham, MA 02019</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extLst>
                  <a:ext uri="{0D108BD9-81ED-4DB2-BD59-A6C34878D82A}">
                    <a16:rowId xmlns:a16="http://schemas.microsoft.com/office/drawing/2014/main" val="1574537175"/>
                  </a:ext>
                </a:extLst>
              </a:tr>
              <a:tr h="1148136">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Blackstone Valley Family Physicians </a:t>
                      </a:r>
                    </a:p>
                  </a:txBody>
                  <a:tcPr marL="4763" marR="4763" marT="4763" marB="0" anchor="ctr"/>
                </a:tc>
                <a:tc>
                  <a:txBody>
                    <a:bodyPr/>
                    <a:lstStyle/>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100 Commerce Drive Northbridge, MA 01534</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Aft>
                          <a:spcPts val="60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279193585"/>
                  </a:ext>
                </a:extLst>
              </a:tr>
              <a:tr h="1148136">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Carlos Moreno MD PC</a:t>
                      </a:r>
                    </a:p>
                  </a:txBody>
                  <a:tcPr marL="4763" marR="4763" marT="4763" marB="0" anchor="ctr"/>
                </a:tc>
                <a:tc>
                  <a:txBody>
                    <a:bodyPr/>
                    <a:lstStyle/>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128 Carnegie Row Ste 106</a:t>
                      </a:r>
                    </a:p>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Norwood, MA 02062</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MCO</a:t>
                      </a:r>
                    </a:p>
                  </a:txBody>
                  <a:tcPr marL="51435" marR="51435" marT="0" marB="0" anchor="ctr"/>
                </a:tc>
                <a:tc>
                  <a:txBody>
                    <a:bodyPr/>
                    <a:lstStyle/>
                    <a:p>
                      <a:pPr marL="0" marR="0" algn="ctr">
                        <a:lnSpc>
                          <a:spcPct val="10000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Beth Israel Lahey Health (BILH) Performance Network ACO</a:t>
                      </a:r>
                    </a:p>
                  </a:txBody>
                  <a:tcPr marL="51435" marR="51435" marT="0" marB="0" anchor="ctr"/>
                </a:tc>
                <a:extLst>
                  <a:ext uri="{0D108BD9-81ED-4DB2-BD59-A6C34878D82A}">
                    <a16:rowId xmlns:a16="http://schemas.microsoft.com/office/drawing/2014/main" val="1199188744"/>
                  </a:ext>
                </a:extLst>
              </a:tr>
              <a:tr h="1148136">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4</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Center for Adolescent and Young Adult Health </a:t>
                      </a:r>
                    </a:p>
                  </a:txBody>
                  <a:tcPr marL="4763" marR="4763" marT="4763" marB="0" anchor="ctr"/>
                </a:tc>
                <a:tc>
                  <a:txBody>
                    <a:bodyPr/>
                    <a:lstStyle/>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100 Medway Rd Ste 204 </a:t>
                      </a:r>
                    </a:p>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Milford, MA 01757</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Aft>
                          <a:spcPts val="6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613641463"/>
                  </a:ext>
                </a:extLst>
              </a:tr>
            </a:tbl>
          </a:graphicData>
        </a:graphic>
      </p:graphicFrame>
      <p:sp>
        <p:nvSpPr>
          <p:cNvPr id="4" name="Slide Number Placeholder 1">
            <a:extLst>
              <a:ext uri="{FF2B5EF4-FFF2-40B4-BE49-F238E27FC236}">
                <a16:creationId xmlns:a16="http://schemas.microsoft.com/office/drawing/2014/main" id="{4F65EE8E-25FC-049A-127B-DBF33BF13FC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80</a:t>
            </a:fld>
            <a:endParaRPr lang="en-US" altLang="en-US" dirty="0"/>
          </a:p>
        </p:txBody>
      </p:sp>
    </p:spTree>
    <p:custDataLst>
      <p:tags r:id="rId1"/>
    </p:custDataLst>
    <p:extLst>
      <p:ext uri="{BB962C8B-B14F-4D97-AF65-F5344CB8AC3E}">
        <p14:creationId xmlns:p14="http://schemas.microsoft.com/office/powerpoint/2010/main" val="38903489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423C0-78BF-1AC6-C44E-52E4B0B3B60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8030C3F-4852-618B-CBF4-EB1DBF4A8F36}"/>
              </a:ext>
            </a:extLst>
          </p:cNvPr>
          <p:cNvSpPr txBox="1">
            <a:spLocks noGrp="1"/>
          </p:cNvSpPr>
          <p:nvPr>
            <p:ph type="title" idx="4294967295"/>
          </p:nvPr>
        </p:nvSpPr>
        <p:spPr bwMode="auto">
          <a:xfrm>
            <a:off x="263721" y="136525"/>
            <a:ext cx="7459851"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2 of 7) </a:t>
            </a:r>
          </a:p>
        </p:txBody>
      </p:sp>
      <p:graphicFrame>
        <p:nvGraphicFramePr>
          <p:cNvPr id="3" name="Table 2">
            <a:extLst>
              <a:ext uri="{FF2B5EF4-FFF2-40B4-BE49-F238E27FC236}">
                <a16:creationId xmlns:a16="http://schemas.microsoft.com/office/drawing/2014/main" id="{E183B9B6-7D86-51C1-DDD7-0668807F742C}"/>
              </a:ext>
            </a:extLst>
          </p:cNvPr>
          <p:cNvGraphicFramePr>
            <a:graphicFrameLocks noGrp="1"/>
          </p:cNvGraphicFramePr>
          <p:nvPr>
            <p:extLst>
              <p:ext uri="{D42A27DB-BD31-4B8C-83A1-F6EECF244321}">
                <p14:modId xmlns:p14="http://schemas.microsoft.com/office/powerpoint/2010/main" val="1807596272"/>
              </p:ext>
            </p:extLst>
          </p:nvPr>
        </p:nvGraphicFramePr>
        <p:xfrm>
          <a:off x="150935" y="1504670"/>
          <a:ext cx="8842129" cy="4954777"/>
        </p:xfrm>
        <a:graphic>
          <a:graphicData uri="http://schemas.openxmlformats.org/drawingml/2006/table">
            <a:tbl>
              <a:tblPr firstRow="1" firstCol="1" bandRow="1">
                <a:tableStyleId>{5C22544A-7EE6-4342-B048-85BDC9FD1C3A}</a:tableStyleId>
              </a:tblPr>
              <a:tblGrid>
                <a:gridCol w="222297">
                  <a:extLst>
                    <a:ext uri="{9D8B030D-6E8A-4147-A177-3AD203B41FA5}">
                      <a16:colId xmlns:a16="http://schemas.microsoft.com/office/drawing/2014/main" val="632897198"/>
                    </a:ext>
                  </a:extLst>
                </a:gridCol>
                <a:gridCol w="2004390">
                  <a:extLst>
                    <a:ext uri="{9D8B030D-6E8A-4147-A177-3AD203B41FA5}">
                      <a16:colId xmlns:a16="http://schemas.microsoft.com/office/drawing/2014/main" val="3648586897"/>
                    </a:ext>
                  </a:extLst>
                </a:gridCol>
                <a:gridCol w="2646121">
                  <a:extLst>
                    <a:ext uri="{9D8B030D-6E8A-4147-A177-3AD203B41FA5}">
                      <a16:colId xmlns:a16="http://schemas.microsoft.com/office/drawing/2014/main" val="3906666457"/>
                    </a:ext>
                  </a:extLst>
                </a:gridCol>
                <a:gridCol w="1879665">
                  <a:extLst>
                    <a:ext uri="{9D8B030D-6E8A-4147-A177-3AD203B41FA5}">
                      <a16:colId xmlns:a16="http://schemas.microsoft.com/office/drawing/2014/main" val="61968432"/>
                    </a:ext>
                  </a:extLst>
                </a:gridCol>
                <a:gridCol w="2089656">
                  <a:extLst>
                    <a:ext uri="{9D8B030D-6E8A-4147-A177-3AD203B41FA5}">
                      <a16:colId xmlns:a16="http://schemas.microsoft.com/office/drawing/2014/main" val="1742267909"/>
                    </a:ext>
                  </a:extLst>
                </a:gridCol>
              </a:tblGrid>
              <a:tr h="553209">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416693">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Children’s Health Care - Haverhill</a:t>
                      </a:r>
                    </a:p>
                  </a:txBody>
                  <a:tcPr marL="4763" marR="4763" marT="4763" marB="0" anchor="ctr"/>
                </a:tc>
                <a:tc>
                  <a:txBody>
                    <a:bodyPr/>
                    <a:lstStyle/>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600 Primrose St </a:t>
                      </a:r>
                    </a:p>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Haverhill, MA </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Revere Health Choice</a:t>
                      </a:r>
                    </a:p>
                  </a:txBody>
                  <a:tcPr marL="51435" marR="51435" marT="0" marB="0" anchor="ctr"/>
                </a:tc>
                <a:tc>
                  <a:txBody>
                    <a:bodyPr/>
                    <a:lstStyle/>
                    <a:p>
                      <a:pPr marL="0" marR="0" algn="ctr">
                        <a:lnSpc>
                          <a:spcPct val="10000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Boston Children’s ACO</a:t>
                      </a:r>
                    </a:p>
                  </a:txBody>
                  <a:tcPr marL="51435" marR="51435" marT="0" marB="0" anchor="ctr"/>
                </a:tc>
                <a:extLst>
                  <a:ext uri="{0D108BD9-81ED-4DB2-BD59-A6C34878D82A}">
                    <a16:rowId xmlns:a16="http://schemas.microsoft.com/office/drawing/2014/main" val="1443157167"/>
                  </a:ext>
                </a:extLst>
              </a:tr>
              <a:tr h="421035">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6</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Children’s Health Care – Newburyport</a:t>
                      </a:r>
                    </a:p>
                  </a:txBody>
                  <a:tcPr marL="4763" marR="4763" marT="4763" marB="0" anchor="ctr"/>
                </a:tc>
                <a:tc>
                  <a:txBody>
                    <a:bodyPr/>
                    <a:lstStyle/>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257 Low St </a:t>
                      </a:r>
                    </a:p>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Newburyport, MA 01950</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Revere Health Choice</a:t>
                      </a:r>
                    </a:p>
                  </a:txBody>
                  <a:tcPr marL="51435" marR="51435" marT="0" marB="0" anchor="ctr"/>
                </a:tc>
                <a:tc>
                  <a:txBody>
                    <a:bodyPr/>
                    <a:lstStyle/>
                    <a:p>
                      <a:pPr marL="0" marR="0" algn="ctr">
                        <a:lnSpc>
                          <a:spcPct val="10000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Boston Children’s ACO</a:t>
                      </a:r>
                    </a:p>
                  </a:txBody>
                  <a:tcPr marL="51435" marR="51435" marT="0" marB="0" anchor="ctr"/>
                </a:tc>
                <a:extLst>
                  <a:ext uri="{0D108BD9-81ED-4DB2-BD59-A6C34878D82A}">
                    <a16:rowId xmlns:a16="http://schemas.microsoft.com/office/drawing/2014/main" val="2052422799"/>
                  </a:ext>
                </a:extLst>
              </a:tr>
              <a:tr h="593768">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7</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Community Pediatrics of Medway</a:t>
                      </a:r>
                    </a:p>
                  </a:txBody>
                  <a:tcPr marL="4763" marR="4763" marT="4763" marB="0" anchor="ctr"/>
                </a:tc>
                <a:tc>
                  <a:txBody>
                    <a:bodyPr/>
                    <a:lstStyle/>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68A Main St Ste 1010</a:t>
                      </a:r>
                    </a:p>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Medway, MA 02053</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525257808"/>
                  </a:ext>
                </a:extLst>
              </a:tr>
              <a:tr h="593768">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8</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Community Pediatrics of Milford</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229 East Main St </a:t>
                      </a:r>
                    </a:p>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Milford, MA 01757</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427576917"/>
                  </a:ext>
                </a:extLst>
              </a:tr>
              <a:tr h="593768">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9</a:t>
                      </a:r>
                    </a:p>
                  </a:txBody>
                  <a:tcPr marL="9964" marR="9964" marT="0" marB="0" anchor="ctr"/>
                </a:tc>
                <a:tc>
                  <a:txBody>
                    <a:bodyPr/>
                    <a:lstStyle/>
                    <a:p>
                      <a:pPr marL="0" marR="0" algn="ctr">
                        <a:lnSpc>
                          <a:spcPts val="2160"/>
                        </a:lnSpc>
                        <a:spcBef>
                          <a:spcPts val="200"/>
                        </a:spcBef>
                        <a:spcAft>
                          <a:spcPts val="200"/>
                        </a:spcAft>
                      </a:pPr>
                      <a:r>
                        <a:rPr lang="en-US" sz="1800" dirty="0">
                          <a:effectLst/>
                          <a:latin typeface="Arial Narrow" panose="020B0606020202030204" pitchFamily="34" charset="0"/>
                          <a:ea typeface="Open Sans" panose="020B0606030504020204" pitchFamily="34" charset="0"/>
                          <a:cs typeface="Open Sans" panose="020B0606030504020204" pitchFamily="34" charset="0"/>
                        </a:rPr>
                        <a:t>Davis Square Family Practice </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255 Elm St Ste 301 </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Somerville, MA 02144</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Aft>
                          <a:spcPts val="60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3160030640"/>
                  </a:ext>
                </a:extLst>
              </a:tr>
            </a:tbl>
          </a:graphicData>
        </a:graphic>
      </p:graphicFrame>
      <p:sp>
        <p:nvSpPr>
          <p:cNvPr id="4" name="Slide Number Placeholder 1">
            <a:extLst>
              <a:ext uri="{FF2B5EF4-FFF2-40B4-BE49-F238E27FC236}">
                <a16:creationId xmlns:a16="http://schemas.microsoft.com/office/drawing/2014/main" id="{BFC4538A-7EBA-8C0B-549A-604A6CFEB1A7}"/>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81</a:t>
            </a:fld>
            <a:endParaRPr lang="en-US" altLang="en-US" dirty="0"/>
          </a:p>
        </p:txBody>
      </p:sp>
    </p:spTree>
    <p:custDataLst>
      <p:tags r:id="rId1"/>
    </p:custDataLst>
    <p:extLst>
      <p:ext uri="{BB962C8B-B14F-4D97-AF65-F5344CB8AC3E}">
        <p14:creationId xmlns:p14="http://schemas.microsoft.com/office/powerpoint/2010/main" val="676285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3 of 7) </a:t>
            </a:r>
          </a:p>
        </p:txBody>
      </p:sp>
      <p:graphicFrame>
        <p:nvGraphicFramePr>
          <p:cNvPr id="3" name="Table 2">
            <a:extLst>
              <a:ext uri="{FF2B5EF4-FFF2-40B4-BE49-F238E27FC236}">
                <a16:creationId xmlns:a16="http://schemas.microsoft.com/office/drawing/2014/main" id="{FD52051F-56B4-D21D-B9CD-9E0AB459681D}"/>
              </a:ext>
            </a:extLst>
          </p:cNvPr>
          <p:cNvGraphicFramePr>
            <a:graphicFrameLocks noGrp="1"/>
          </p:cNvGraphicFramePr>
          <p:nvPr>
            <p:extLst>
              <p:ext uri="{D42A27DB-BD31-4B8C-83A1-F6EECF244321}">
                <p14:modId xmlns:p14="http://schemas.microsoft.com/office/powerpoint/2010/main" val="2864324592"/>
              </p:ext>
            </p:extLst>
          </p:nvPr>
        </p:nvGraphicFramePr>
        <p:xfrm>
          <a:off x="237091" y="1560601"/>
          <a:ext cx="8567424" cy="4795749"/>
        </p:xfrm>
        <a:graphic>
          <a:graphicData uri="http://schemas.openxmlformats.org/drawingml/2006/table">
            <a:tbl>
              <a:tblPr firstRow="1" firstCol="1" bandRow="1">
                <a:tableStyleId>{5C22544A-7EE6-4342-B048-85BDC9FD1C3A}</a:tableStyleId>
              </a:tblPr>
              <a:tblGrid>
                <a:gridCol w="344800">
                  <a:extLst>
                    <a:ext uri="{9D8B030D-6E8A-4147-A177-3AD203B41FA5}">
                      <a16:colId xmlns:a16="http://schemas.microsoft.com/office/drawing/2014/main" val="632897198"/>
                    </a:ext>
                  </a:extLst>
                </a:gridCol>
                <a:gridCol w="1805169">
                  <a:extLst>
                    <a:ext uri="{9D8B030D-6E8A-4147-A177-3AD203B41FA5}">
                      <a16:colId xmlns:a16="http://schemas.microsoft.com/office/drawing/2014/main" val="3648586897"/>
                    </a:ext>
                  </a:extLst>
                </a:gridCol>
                <a:gridCol w="2305013">
                  <a:extLst>
                    <a:ext uri="{9D8B030D-6E8A-4147-A177-3AD203B41FA5}">
                      <a16:colId xmlns:a16="http://schemas.microsoft.com/office/drawing/2014/main" val="314390810"/>
                    </a:ext>
                  </a:extLst>
                </a:gridCol>
                <a:gridCol w="2083308">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440794">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870991">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10</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Family Medicine Associates </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68A Main St</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Medway, MA 02053</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Aft>
                          <a:spcPts val="6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413034596"/>
                  </a:ext>
                </a:extLst>
              </a:tr>
              <a:tr h="870991">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11</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Family Practice Group, P.C. </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11 Water St Ste 1A</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Arlington, MA 02476</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Aft>
                          <a:spcPts val="6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2743843726"/>
                  </a:ext>
                </a:extLst>
              </a:tr>
              <a:tr h="870991">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12</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Franklin Family Practice </a:t>
                      </a:r>
                    </a:p>
                  </a:txBody>
                  <a:tcPr marL="9964" marR="9964" marT="0" marB="0" anchor="ctr"/>
                </a:tc>
                <a:tc>
                  <a:txBody>
                    <a:bodyPr/>
                    <a:lstStyle/>
                    <a:p>
                      <a:pPr algn="ctr">
                        <a:lnSpc>
                          <a:spcPts val="2160"/>
                        </a:lnSpc>
                      </a:pPr>
                      <a:r>
                        <a:rPr lang="en-US" sz="1800"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1280 W Central St Ste 202</a:t>
                      </a:r>
                    </a:p>
                    <a:p>
                      <a:pPr algn="ctr">
                        <a:lnSpc>
                          <a:spcPts val="2160"/>
                        </a:lnSpc>
                      </a:pPr>
                      <a:r>
                        <a:rPr lang="en-US" sz="1800"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Franklin, MA 02038</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3119861357"/>
                  </a:ext>
                </a:extLst>
              </a:tr>
              <a:tr h="870991">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13</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Franklin Pediatrics </a:t>
                      </a:r>
                    </a:p>
                  </a:txBody>
                  <a:tcPr marL="9964" marR="9964" marT="0" marB="0" anchor="ctr"/>
                </a:tc>
                <a:tc>
                  <a:txBody>
                    <a:bodyPr/>
                    <a:lstStyle/>
                    <a:p>
                      <a:pPr algn="ctr">
                        <a:lnSpc>
                          <a:spcPts val="2160"/>
                        </a:lnSpc>
                      </a:pPr>
                      <a:r>
                        <a:rPr lang="en-US" sz="1800"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1280 W Central St Ste 201</a:t>
                      </a:r>
                    </a:p>
                    <a:p>
                      <a:pPr algn="ctr">
                        <a:lnSpc>
                          <a:spcPts val="2160"/>
                        </a:lnSpc>
                      </a:pPr>
                      <a:r>
                        <a:rPr lang="en-US" sz="1800"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Franklin, MA 02038</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955977453"/>
                  </a:ext>
                </a:extLst>
              </a:tr>
              <a:tr h="870991">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14</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Franklin Primary Care</a:t>
                      </a:r>
                    </a:p>
                  </a:txBody>
                  <a:tcPr marL="9964" marR="9964" marT="0" marB="0" anchor="ctr"/>
                </a:tc>
                <a:tc>
                  <a:txBody>
                    <a:bodyPr/>
                    <a:lstStyle/>
                    <a:p>
                      <a:pPr algn="ctr">
                        <a:lnSpc>
                          <a:spcPts val="2160"/>
                        </a:lnSpc>
                      </a:pPr>
                      <a:r>
                        <a:rPr lang="en-US" sz="1800"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1280 W Central St Ste 301</a:t>
                      </a:r>
                    </a:p>
                    <a:p>
                      <a:pPr algn="ctr">
                        <a:lnSpc>
                          <a:spcPts val="2160"/>
                        </a:lnSpc>
                      </a:pPr>
                      <a:r>
                        <a:rPr lang="en-US" sz="1800"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Franklin, MA 02038</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2535130966"/>
                  </a:ext>
                </a:extLst>
              </a:tr>
            </a:tbl>
          </a:graphicData>
        </a:graphic>
      </p:graphicFrame>
      <p:sp>
        <p:nvSpPr>
          <p:cNvPr id="4" name="Slide Number Placeholder 1">
            <a:extLst>
              <a:ext uri="{FF2B5EF4-FFF2-40B4-BE49-F238E27FC236}">
                <a16:creationId xmlns:a16="http://schemas.microsoft.com/office/drawing/2014/main" id="{194CD44B-8BD3-D51D-4A67-15FE31567CE8}"/>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82</a:t>
            </a:fld>
            <a:endParaRPr lang="en-US" altLang="en-US" dirty="0"/>
          </a:p>
        </p:txBody>
      </p:sp>
    </p:spTree>
    <p:custDataLst>
      <p:tags r:id="rId1"/>
    </p:custDataLst>
    <p:extLst>
      <p:ext uri="{BB962C8B-B14F-4D97-AF65-F5344CB8AC3E}">
        <p14:creationId xmlns:p14="http://schemas.microsoft.com/office/powerpoint/2010/main" val="576396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11AB7-6492-D2C7-B5D3-ED38E0A0806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1F3A4BE-4C2D-C882-1D55-D134370C20AC}"/>
              </a:ext>
            </a:extLst>
          </p:cNvPr>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4 of 7) </a:t>
            </a:r>
          </a:p>
        </p:txBody>
      </p:sp>
      <p:graphicFrame>
        <p:nvGraphicFramePr>
          <p:cNvPr id="3" name="Table 2">
            <a:extLst>
              <a:ext uri="{FF2B5EF4-FFF2-40B4-BE49-F238E27FC236}">
                <a16:creationId xmlns:a16="http://schemas.microsoft.com/office/drawing/2014/main" id="{29417BC8-6BFB-6D2B-ADDA-952930EB2A29}"/>
              </a:ext>
            </a:extLst>
          </p:cNvPr>
          <p:cNvGraphicFramePr>
            <a:graphicFrameLocks noGrp="1"/>
          </p:cNvGraphicFramePr>
          <p:nvPr>
            <p:extLst>
              <p:ext uri="{D42A27DB-BD31-4B8C-83A1-F6EECF244321}">
                <p14:modId xmlns:p14="http://schemas.microsoft.com/office/powerpoint/2010/main" val="4111718924"/>
              </p:ext>
            </p:extLst>
          </p:nvPr>
        </p:nvGraphicFramePr>
        <p:xfrm>
          <a:off x="237091" y="1624941"/>
          <a:ext cx="8567424" cy="4622592"/>
        </p:xfrm>
        <a:graphic>
          <a:graphicData uri="http://schemas.openxmlformats.org/drawingml/2006/table">
            <a:tbl>
              <a:tblPr firstRow="1" firstCol="1" bandRow="1">
                <a:tableStyleId>{5C22544A-7EE6-4342-B048-85BDC9FD1C3A}</a:tableStyleId>
              </a:tblPr>
              <a:tblGrid>
                <a:gridCol w="354036">
                  <a:extLst>
                    <a:ext uri="{9D8B030D-6E8A-4147-A177-3AD203B41FA5}">
                      <a16:colId xmlns:a16="http://schemas.microsoft.com/office/drawing/2014/main" val="632897198"/>
                    </a:ext>
                  </a:extLst>
                </a:gridCol>
                <a:gridCol w="1795933">
                  <a:extLst>
                    <a:ext uri="{9D8B030D-6E8A-4147-A177-3AD203B41FA5}">
                      <a16:colId xmlns:a16="http://schemas.microsoft.com/office/drawing/2014/main" val="3648586897"/>
                    </a:ext>
                  </a:extLst>
                </a:gridCol>
                <a:gridCol w="2462031">
                  <a:extLst>
                    <a:ext uri="{9D8B030D-6E8A-4147-A177-3AD203B41FA5}">
                      <a16:colId xmlns:a16="http://schemas.microsoft.com/office/drawing/2014/main" val="314390810"/>
                    </a:ext>
                  </a:extLst>
                </a:gridCol>
                <a:gridCol w="1926290">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507028">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15</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Franklin Wrentham Family Medicine</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440 E Central St</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Franklin, MA 02038</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810288113"/>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16</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Gloria Moussa-</a:t>
                      </a:r>
                      <a:r>
                        <a:rPr lang="en-US" sz="1800" kern="1200" err="1">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Gabour</a:t>
                      </a:r>
                      <a:endPar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20 E Emerson St </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Melrose, MA 02176</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Aft>
                          <a:spcPts val="6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3800350784"/>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17</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HealthFirst Family Care Center, Inc. </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a:cs typeface="Open Sans"/>
                        </a:rPr>
                        <a:t>387 Quarry St Ste 100</a:t>
                      </a:r>
                    </a:p>
                    <a:p>
                      <a:pPr algn="ctr">
                        <a:lnSpc>
                          <a:spcPts val="2160"/>
                        </a:lnSpc>
                      </a:pPr>
                      <a:r>
                        <a:rPr lang="en-US" sz="1800" kern="1200">
                          <a:solidFill>
                            <a:schemeClr val="dk1"/>
                          </a:solidFill>
                          <a:effectLst/>
                          <a:latin typeface="Arial Narrow" panose="020B0606020202030204" pitchFamily="34" charset="0"/>
                          <a:ea typeface="Open Sans"/>
                          <a:cs typeface="Open Sans"/>
                        </a:rPr>
                        <a:t>Fall River, MA 02723</a:t>
                      </a:r>
                      <a:endParaRPr lang="en-US" sz="1800" b="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a:cs typeface="Open Sans"/>
                        </a:rPr>
                        <a:t>WellSens</a:t>
                      </a:r>
                      <a:r>
                        <a:rPr lang="en-US" sz="1800">
                          <a:solidFill>
                            <a:schemeClr val="tx1"/>
                          </a:solidFill>
                          <a:effectLst/>
                          <a:latin typeface="Arial Narrow" panose="020B0606020202030204" pitchFamily="34" charset="0"/>
                          <a:ea typeface="Open Sans"/>
                          <a:cs typeface="Open Sans"/>
                        </a:rPr>
                        <a:t>e Community Alliance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Community Care Cooperative</a:t>
                      </a:r>
                    </a:p>
                  </a:txBody>
                  <a:tcPr marL="51435" marR="51435" marT="0" marB="0" anchor="ctr"/>
                </a:tc>
                <a:extLst>
                  <a:ext uri="{0D108BD9-81ED-4DB2-BD59-A6C34878D82A}">
                    <a16:rowId xmlns:a16="http://schemas.microsoft.com/office/drawing/2014/main" val="1677968792"/>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18</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a:cs typeface="Open Sans"/>
                        </a:rPr>
                        <a:t>Hopkinton Family Practice</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77 W Main St Ste 204 </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Hopkinton, MA 01748</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2922149283"/>
                  </a:ext>
                </a:extLst>
              </a:tr>
            </a:tbl>
          </a:graphicData>
        </a:graphic>
      </p:graphicFrame>
      <p:sp>
        <p:nvSpPr>
          <p:cNvPr id="4" name="Slide Number Placeholder 1">
            <a:extLst>
              <a:ext uri="{FF2B5EF4-FFF2-40B4-BE49-F238E27FC236}">
                <a16:creationId xmlns:a16="http://schemas.microsoft.com/office/drawing/2014/main" id="{E60AD301-1B6F-F94A-9A24-E862525E5517}"/>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83</a:t>
            </a:fld>
            <a:endParaRPr lang="en-US" altLang="en-US" dirty="0"/>
          </a:p>
        </p:txBody>
      </p:sp>
    </p:spTree>
    <p:custDataLst>
      <p:tags r:id="rId1"/>
    </p:custDataLst>
    <p:extLst>
      <p:ext uri="{BB962C8B-B14F-4D97-AF65-F5344CB8AC3E}">
        <p14:creationId xmlns:p14="http://schemas.microsoft.com/office/powerpoint/2010/main" val="20670857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D69C5-8054-9CC0-5075-D246B342D4D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17D903E-EEE1-7495-EA8D-51D4FC9E11C8}"/>
              </a:ext>
            </a:extLst>
          </p:cNvPr>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5 of 7) </a:t>
            </a:r>
          </a:p>
        </p:txBody>
      </p:sp>
      <p:graphicFrame>
        <p:nvGraphicFramePr>
          <p:cNvPr id="3" name="Table 2">
            <a:extLst>
              <a:ext uri="{FF2B5EF4-FFF2-40B4-BE49-F238E27FC236}">
                <a16:creationId xmlns:a16="http://schemas.microsoft.com/office/drawing/2014/main" id="{D25F4AEC-A97B-EB24-BA53-EC312FBD4114}"/>
              </a:ext>
            </a:extLst>
          </p:cNvPr>
          <p:cNvGraphicFramePr>
            <a:graphicFrameLocks noGrp="1"/>
          </p:cNvGraphicFramePr>
          <p:nvPr>
            <p:extLst>
              <p:ext uri="{D42A27DB-BD31-4B8C-83A1-F6EECF244321}">
                <p14:modId xmlns:p14="http://schemas.microsoft.com/office/powerpoint/2010/main" val="3536858871"/>
              </p:ext>
            </p:extLst>
          </p:nvPr>
        </p:nvGraphicFramePr>
        <p:xfrm>
          <a:off x="237091" y="1568044"/>
          <a:ext cx="8567424" cy="4901992"/>
        </p:xfrm>
        <a:graphic>
          <a:graphicData uri="http://schemas.openxmlformats.org/drawingml/2006/table">
            <a:tbl>
              <a:tblPr firstRow="1" firstCol="1" bandRow="1">
                <a:tableStyleId>{5C22544A-7EE6-4342-B048-85BDC9FD1C3A}</a:tableStyleId>
              </a:tblPr>
              <a:tblGrid>
                <a:gridCol w="354036">
                  <a:extLst>
                    <a:ext uri="{9D8B030D-6E8A-4147-A177-3AD203B41FA5}">
                      <a16:colId xmlns:a16="http://schemas.microsoft.com/office/drawing/2014/main" val="632897198"/>
                    </a:ext>
                  </a:extLst>
                </a:gridCol>
                <a:gridCol w="1795933">
                  <a:extLst>
                    <a:ext uri="{9D8B030D-6E8A-4147-A177-3AD203B41FA5}">
                      <a16:colId xmlns:a16="http://schemas.microsoft.com/office/drawing/2014/main" val="3648586897"/>
                    </a:ext>
                  </a:extLst>
                </a:gridCol>
                <a:gridCol w="2462031">
                  <a:extLst>
                    <a:ext uri="{9D8B030D-6E8A-4147-A177-3AD203B41FA5}">
                      <a16:colId xmlns:a16="http://schemas.microsoft.com/office/drawing/2014/main" val="314390810"/>
                    </a:ext>
                  </a:extLst>
                </a:gridCol>
                <a:gridCol w="1926290">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507028">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19</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Hopkinton Internal Medicine and Pediatrics</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1 Lumber St</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Hopkinton, MA 01748</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3800350784"/>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20</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Hopkinton Primary Care</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a:cs typeface="Open Sans"/>
                        </a:rPr>
                        <a:t>169 W Main St </a:t>
                      </a:r>
                    </a:p>
                    <a:p>
                      <a:pPr algn="ctr">
                        <a:lnSpc>
                          <a:spcPts val="2160"/>
                        </a:lnSpc>
                      </a:pPr>
                      <a:r>
                        <a:rPr lang="en-US" sz="1800" kern="1200">
                          <a:solidFill>
                            <a:schemeClr val="dk1"/>
                          </a:solidFill>
                          <a:effectLst/>
                          <a:latin typeface="Arial Narrow" panose="020B0606020202030204" pitchFamily="34" charset="0"/>
                          <a:ea typeface="Open Sans"/>
                          <a:cs typeface="Open Sans"/>
                        </a:rPr>
                        <a:t>Hopkinton, MA 01748</a:t>
                      </a:r>
                      <a:endParaRPr lang="en-US" sz="1800" b="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1677968792"/>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21</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a:cs typeface="Open Sans"/>
                        </a:rPr>
                        <a:t>Mcgrath Medical Group</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117 Water St </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Milford, MA 01757</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3640611068"/>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22</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a:cs typeface="Open Sans"/>
                        </a:rPr>
                        <a:t>Mendon Internal Medicine</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12 Uxbridge Rd</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Mendon, MA 01756</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1617417324"/>
                  </a:ext>
                </a:extLst>
              </a:tr>
            </a:tbl>
          </a:graphicData>
        </a:graphic>
      </p:graphicFrame>
      <p:sp>
        <p:nvSpPr>
          <p:cNvPr id="4" name="Slide Number Placeholder 1">
            <a:extLst>
              <a:ext uri="{FF2B5EF4-FFF2-40B4-BE49-F238E27FC236}">
                <a16:creationId xmlns:a16="http://schemas.microsoft.com/office/drawing/2014/main" id="{4BAD2B69-8A1E-8174-E8B8-55F073FDD853}"/>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84</a:t>
            </a:fld>
            <a:endParaRPr lang="en-US" altLang="en-US" dirty="0"/>
          </a:p>
        </p:txBody>
      </p:sp>
    </p:spTree>
    <p:custDataLst>
      <p:tags r:id="rId1"/>
    </p:custDataLst>
    <p:extLst>
      <p:ext uri="{BB962C8B-B14F-4D97-AF65-F5344CB8AC3E}">
        <p14:creationId xmlns:p14="http://schemas.microsoft.com/office/powerpoint/2010/main" val="38703613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5B48B-89B7-73E0-5FF8-273D9B63C0D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239CE8E-AC4D-078A-FE9D-112C2C2DA3D3}"/>
              </a:ext>
            </a:extLst>
          </p:cNvPr>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6 of 7) </a:t>
            </a:r>
          </a:p>
        </p:txBody>
      </p:sp>
      <p:graphicFrame>
        <p:nvGraphicFramePr>
          <p:cNvPr id="3" name="Table 2">
            <a:extLst>
              <a:ext uri="{FF2B5EF4-FFF2-40B4-BE49-F238E27FC236}">
                <a16:creationId xmlns:a16="http://schemas.microsoft.com/office/drawing/2014/main" id="{805C0249-230A-FA3B-5772-CC8AEC7DB1DC}"/>
              </a:ext>
            </a:extLst>
          </p:cNvPr>
          <p:cNvGraphicFramePr>
            <a:graphicFrameLocks noGrp="1"/>
          </p:cNvGraphicFramePr>
          <p:nvPr>
            <p:extLst>
              <p:ext uri="{D42A27DB-BD31-4B8C-83A1-F6EECF244321}">
                <p14:modId xmlns:p14="http://schemas.microsoft.com/office/powerpoint/2010/main" val="1287989739"/>
              </p:ext>
            </p:extLst>
          </p:nvPr>
        </p:nvGraphicFramePr>
        <p:xfrm>
          <a:off x="237091" y="1628971"/>
          <a:ext cx="8567424" cy="4342929"/>
        </p:xfrm>
        <a:graphic>
          <a:graphicData uri="http://schemas.openxmlformats.org/drawingml/2006/table">
            <a:tbl>
              <a:tblPr firstRow="1" firstCol="1" bandRow="1">
                <a:tableStyleId>{5C22544A-7EE6-4342-B048-85BDC9FD1C3A}</a:tableStyleId>
              </a:tblPr>
              <a:tblGrid>
                <a:gridCol w="354036">
                  <a:extLst>
                    <a:ext uri="{9D8B030D-6E8A-4147-A177-3AD203B41FA5}">
                      <a16:colId xmlns:a16="http://schemas.microsoft.com/office/drawing/2014/main" val="632897198"/>
                    </a:ext>
                  </a:extLst>
                </a:gridCol>
                <a:gridCol w="1795933">
                  <a:extLst>
                    <a:ext uri="{9D8B030D-6E8A-4147-A177-3AD203B41FA5}">
                      <a16:colId xmlns:a16="http://schemas.microsoft.com/office/drawing/2014/main" val="3648586897"/>
                    </a:ext>
                  </a:extLst>
                </a:gridCol>
                <a:gridCol w="2462031">
                  <a:extLst>
                    <a:ext uri="{9D8B030D-6E8A-4147-A177-3AD203B41FA5}">
                      <a16:colId xmlns:a16="http://schemas.microsoft.com/office/drawing/2014/main" val="314390810"/>
                    </a:ext>
                  </a:extLst>
                </a:gridCol>
                <a:gridCol w="1926290">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507028">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23</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Oak Pediatrics</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a:cs typeface="Open Sans"/>
                        </a:rPr>
                        <a:t>198 Littleton Road Ste 204</a:t>
                      </a:r>
                    </a:p>
                    <a:p>
                      <a:pPr algn="ctr">
                        <a:lnSpc>
                          <a:spcPts val="2160"/>
                        </a:lnSpc>
                      </a:pPr>
                      <a:r>
                        <a:rPr lang="en-US" sz="1800" kern="1200">
                          <a:solidFill>
                            <a:schemeClr val="dk1"/>
                          </a:solidFill>
                          <a:effectLst/>
                          <a:latin typeface="Arial Narrow" panose="020B0606020202030204" pitchFamily="34" charset="0"/>
                          <a:ea typeface="Open Sans"/>
                          <a:cs typeface="Open Sans"/>
                        </a:rPr>
                        <a:t>Westford, MA</a:t>
                      </a:r>
                      <a:endParaRPr lang="en-US" sz="1800" b="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a:cs typeface="Open Sans"/>
                        </a:rPr>
                        <a:t>WellSense</a:t>
                      </a:r>
                      <a:r>
                        <a:rPr lang="en-US" sz="1800" dirty="0">
                          <a:effectLst/>
                          <a:latin typeface="Arial Narrow" panose="020B0606020202030204" pitchFamily="34" charset="0"/>
                          <a:ea typeface="Open Sans"/>
                          <a:cs typeface="Open Sans"/>
                        </a:rPr>
                        <a:t> Care Alliance</a:t>
                      </a:r>
                    </a:p>
                  </a:txBody>
                  <a:tcPr marL="51435" marR="51435" marT="0" marB="0" anchor="ctr"/>
                </a:tc>
                <a:extLst>
                  <a:ext uri="{0D108BD9-81ED-4DB2-BD59-A6C34878D82A}">
                    <a16:rowId xmlns:a16="http://schemas.microsoft.com/office/drawing/2014/main" val="1677968792"/>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24</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a:cs typeface="Open Sans"/>
                        </a:rPr>
                        <a:t>Pediatric Associates of Wellesley, Inc</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266 Main St Ste 18</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Medfield, MA 02052</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Aft>
                          <a:spcPts val="600"/>
                        </a:spcAft>
                        <a:buNone/>
                      </a:pPr>
                      <a:r>
                        <a:rPr lang="en-US" sz="1800">
                          <a:effectLst/>
                          <a:latin typeface="Arial Narrow" panose="020B0606020202030204" pitchFamily="34" charset="0"/>
                          <a:ea typeface="Open Sans"/>
                          <a:cs typeface="Open Sans"/>
                        </a:rPr>
                        <a:t>Primary Care Clinician (PCC) Plan</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extLst>
                  <a:ext uri="{0D108BD9-81ED-4DB2-BD59-A6C34878D82A}">
                    <a16:rowId xmlns:a16="http://schemas.microsoft.com/office/drawing/2014/main" val="2031071280"/>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25</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Pediatric Associates of Wellesley, Inc</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134 South Avenue</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Weston, MA 02493</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Aft>
                          <a:spcPts val="600"/>
                        </a:spcAft>
                        <a:buNone/>
                      </a:pPr>
                      <a:r>
                        <a:rPr lang="en-US" sz="1800" dirty="0">
                          <a:effectLst/>
                          <a:latin typeface="Arial Narrow" panose="020B0606020202030204" pitchFamily="34" charset="0"/>
                          <a:ea typeface="Open Sans"/>
                          <a:cs typeface="Open Sans"/>
                        </a:rPr>
                        <a:t>Primary Care Clinician (PCC) Plan</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extLst>
                  <a:ext uri="{0D108BD9-81ED-4DB2-BD59-A6C34878D82A}">
                    <a16:rowId xmlns:a16="http://schemas.microsoft.com/office/drawing/2014/main" val="3457063464"/>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26</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a:cs typeface="Open Sans"/>
                        </a:rPr>
                        <a:t>Pelham Healthcare Associate (site 1) </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a:cs typeface="Open Sans"/>
                        </a:rPr>
                        <a:t>49 Atwood Road Ste 1 </a:t>
                      </a:r>
                    </a:p>
                    <a:p>
                      <a:pPr algn="ctr">
                        <a:lnSpc>
                          <a:spcPts val="2160"/>
                        </a:lnSpc>
                      </a:pPr>
                      <a:r>
                        <a:rPr lang="en-US" sz="1800" kern="1200">
                          <a:solidFill>
                            <a:schemeClr val="dk1"/>
                          </a:solidFill>
                          <a:effectLst/>
                          <a:latin typeface="Arial Narrow" panose="020B0606020202030204" pitchFamily="34" charset="0"/>
                          <a:ea typeface="Open Sans"/>
                          <a:cs typeface="Open Sans"/>
                        </a:rPr>
                        <a:t>Pelham, NH 03076</a:t>
                      </a:r>
                      <a:endParaRPr lang="en-US" sz="1800" b="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2220873346"/>
                  </a:ext>
                </a:extLst>
              </a:tr>
              <a:tr h="549239">
                <a:tc>
                  <a:txBody>
                    <a:bodyPr/>
                    <a:lstStyle/>
                    <a:p>
                      <a:pPr marL="0" marR="0" algn="ctr">
                        <a:lnSpc>
                          <a:spcPts val="2160"/>
                        </a:lnSpc>
                        <a:spcBef>
                          <a:spcPts val="200"/>
                        </a:spcBef>
                        <a:spcAft>
                          <a:spcPts val="200"/>
                        </a:spcAft>
                      </a:pPr>
                      <a:r>
                        <a:rPr lang="en-US" sz="1800" b="1"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27</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Pelham Healthcare Associates DBA Westford Primary Care (site 2) </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198 Littleton Road Ste 203</a:t>
                      </a:r>
                    </a:p>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Westford, MA 01886</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292500280"/>
                  </a:ext>
                </a:extLst>
              </a:tr>
            </a:tbl>
          </a:graphicData>
        </a:graphic>
      </p:graphicFrame>
      <p:sp>
        <p:nvSpPr>
          <p:cNvPr id="4" name="Slide Number Placeholder 1">
            <a:extLst>
              <a:ext uri="{FF2B5EF4-FFF2-40B4-BE49-F238E27FC236}">
                <a16:creationId xmlns:a16="http://schemas.microsoft.com/office/drawing/2014/main" id="{2BC9CB2B-2CBE-4A0D-23DF-350330782F79}"/>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85</a:t>
            </a:fld>
            <a:endParaRPr lang="en-US" altLang="en-US" dirty="0"/>
          </a:p>
        </p:txBody>
      </p:sp>
    </p:spTree>
    <p:custDataLst>
      <p:tags r:id="rId1"/>
    </p:custDataLst>
    <p:extLst>
      <p:ext uri="{BB962C8B-B14F-4D97-AF65-F5344CB8AC3E}">
        <p14:creationId xmlns:p14="http://schemas.microsoft.com/office/powerpoint/2010/main" val="10546120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9147-DE9B-E5A9-D4B7-10ECC8D6049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CDC9A96-8189-1E11-2589-0BE72B2D28FF}"/>
              </a:ext>
            </a:extLst>
          </p:cNvPr>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7 of 7) </a:t>
            </a:r>
          </a:p>
        </p:txBody>
      </p:sp>
      <p:graphicFrame>
        <p:nvGraphicFramePr>
          <p:cNvPr id="3" name="Table 2">
            <a:extLst>
              <a:ext uri="{FF2B5EF4-FFF2-40B4-BE49-F238E27FC236}">
                <a16:creationId xmlns:a16="http://schemas.microsoft.com/office/drawing/2014/main" id="{7555EF7D-3F1B-2D15-CECA-619109D614A6}"/>
              </a:ext>
            </a:extLst>
          </p:cNvPr>
          <p:cNvGraphicFramePr>
            <a:graphicFrameLocks noGrp="1"/>
          </p:cNvGraphicFramePr>
          <p:nvPr>
            <p:extLst>
              <p:ext uri="{D42A27DB-BD31-4B8C-83A1-F6EECF244321}">
                <p14:modId xmlns:p14="http://schemas.microsoft.com/office/powerpoint/2010/main" val="3473816617"/>
              </p:ext>
            </p:extLst>
          </p:nvPr>
        </p:nvGraphicFramePr>
        <p:xfrm>
          <a:off x="237091" y="1549938"/>
          <a:ext cx="8567424" cy="3253749"/>
        </p:xfrm>
        <a:graphic>
          <a:graphicData uri="http://schemas.openxmlformats.org/drawingml/2006/table">
            <a:tbl>
              <a:tblPr firstRow="1" firstCol="1" bandRow="1">
                <a:tableStyleId>{5C22544A-7EE6-4342-B048-85BDC9FD1C3A}</a:tableStyleId>
              </a:tblPr>
              <a:tblGrid>
                <a:gridCol w="354036">
                  <a:extLst>
                    <a:ext uri="{9D8B030D-6E8A-4147-A177-3AD203B41FA5}">
                      <a16:colId xmlns:a16="http://schemas.microsoft.com/office/drawing/2014/main" val="632897198"/>
                    </a:ext>
                  </a:extLst>
                </a:gridCol>
                <a:gridCol w="1795933">
                  <a:extLst>
                    <a:ext uri="{9D8B030D-6E8A-4147-A177-3AD203B41FA5}">
                      <a16:colId xmlns:a16="http://schemas.microsoft.com/office/drawing/2014/main" val="3648586897"/>
                    </a:ext>
                  </a:extLst>
                </a:gridCol>
                <a:gridCol w="2462031">
                  <a:extLst>
                    <a:ext uri="{9D8B030D-6E8A-4147-A177-3AD203B41FA5}">
                      <a16:colId xmlns:a16="http://schemas.microsoft.com/office/drawing/2014/main" val="314390810"/>
                    </a:ext>
                  </a:extLst>
                </a:gridCol>
                <a:gridCol w="1926290">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507028">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28</a:t>
                      </a:r>
                    </a:p>
                  </a:txBody>
                  <a:tcPr marL="9964" marR="9964" marT="0" marB="0" anchor="ctr"/>
                </a:tc>
                <a:tc>
                  <a:txBody>
                    <a:bodyPr/>
                    <a:lstStyle/>
                    <a:p>
                      <a:pPr marL="0" marR="0" algn="ctr">
                        <a:lnSpc>
                          <a:spcPts val="2160"/>
                        </a:lnSpc>
                        <a:spcBef>
                          <a:spcPts val="200"/>
                        </a:spcBef>
                        <a:spcAft>
                          <a:spcPts val="200"/>
                        </a:spcAft>
                      </a:pPr>
                      <a:r>
                        <a:rPr lang="en-US" sz="1800" dirty="0">
                          <a:effectLst/>
                          <a:latin typeface="Arial Narrow" panose="020B0606020202030204" pitchFamily="34" charset="0"/>
                          <a:ea typeface="Open Sans" panose="020B0606030504020204" pitchFamily="34" charset="0"/>
                          <a:cs typeface="Open Sans" panose="020B0606030504020204" pitchFamily="34" charset="0"/>
                        </a:rPr>
                        <a:t>Primary Care Physicians </a:t>
                      </a:r>
                    </a:p>
                  </a:txBody>
                  <a:tcPr marL="9964" marR="9964" marT="0" marB="0" anchor="ctr"/>
                </a:tc>
                <a:tc>
                  <a:txBody>
                    <a:bodyPr/>
                    <a:lstStyle/>
                    <a:p>
                      <a:pPr marL="0" marR="0" algn="ctr">
                        <a:lnSpc>
                          <a:spcPts val="2160"/>
                        </a:lnSpc>
                        <a:spcBef>
                          <a:spcPts val="200"/>
                        </a:spcBef>
                        <a:spcAft>
                          <a:spcPts val="2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221 East Main St</a:t>
                      </a:r>
                    </a:p>
                    <a:p>
                      <a:pPr algn="ctr">
                        <a:lnSpc>
                          <a:spcPts val="2160"/>
                        </a:lnSpc>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Milford, MA 01757</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810288113"/>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29</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Robert F. </a:t>
                      </a:r>
                      <a:r>
                        <a:rPr lang="en-US" sz="1800" kern="1200" err="1">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Commito</a:t>
                      </a: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 MD PC</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311 Washington St</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Brighton, MA 02135</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3800350784"/>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30</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Somerville Family Practice</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1020 Broadway</a:t>
                      </a:r>
                    </a:p>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Somerville, MA 02144</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Aft>
                          <a:spcPts val="6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1677968792"/>
                  </a:ext>
                </a:extLst>
              </a:tr>
            </a:tbl>
          </a:graphicData>
        </a:graphic>
      </p:graphicFrame>
      <p:sp>
        <p:nvSpPr>
          <p:cNvPr id="4" name="Slide Number Placeholder 1">
            <a:extLst>
              <a:ext uri="{FF2B5EF4-FFF2-40B4-BE49-F238E27FC236}">
                <a16:creationId xmlns:a16="http://schemas.microsoft.com/office/drawing/2014/main" id="{E6DE7F55-8686-E11B-CBC3-0FC1531F633D}"/>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86</a:t>
            </a:fld>
            <a:endParaRPr lang="en-US" altLang="en-US" dirty="0"/>
          </a:p>
        </p:txBody>
      </p:sp>
    </p:spTree>
    <p:custDataLst>
      <p:tags r:id="rId1"/>
    </p:custDataLst>
    <p:extLst>
      <p:ext uri="{BB962C8B-B14F-4D97-AF65-F5344CB8AC3E}">
        <p14:creationId xmlns:p14="http://schemas.microsoft.com/office/powerpoint/2010/main" val="23744968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FA82-DE22-747D-5870-2A1C23D84792}"/>
              </a:ext>
            </a:extLst>
          </p:cNvPr>
          <p:cNvSpPr>
            <a:spLocks noGrp="1"/>
          </p:cNvSpPr>
          <p:nvPr>
            <p:ph type="title"/>
          </p:nvPr>
        </p:nvSpPr>
        <p:spPr>
          <a:xfrm>
            <a:off x="88018" y="4068894"/>
            <a:ext cx="8047434" cy="525470"/>
          </a:xfrm>
        </p:spPr>
        <p:txBody>
          <a:bodyPr vert="horz" wrap="square" lIns="68580" tIns="34290" rIns="68580" bIns="34290" numCol="1" rtlCol="0" anchor="ctr" anchorCtr="0" compatLnSpc="1">
            <a:prstTxWarp prst="textNoShape">
              <a:avLst/>
            </a:prstTxWarp>
            <a:noAutofit/>
          </a:bodyPr>
          <a:lstStyle/>
          <a:p>
            <a:br>
              <a:rPr lang="en-US" noProof="0" dirty="0"/>
            </a:br>
            <a:r>
              <a:rPr lang="en-US" sz="2550" b="1" dirty="0"/>
              <a:t>In The Loop – MA:</a:t>
            </a:r>
            <a:br>
              <a:rPr lang="en-US" sz="2550" b="1" dirty="0"/>
            </a:br>
            <a:r>
              <a:rPr lang="en-US" sz="2550" b="1" dirty="0"/>
              <a:t>A Community Just for Enrollment Assisters</a:t>
            </a:r>
            <a:br>
              <a:rPr lang="en-US" sz="2550" b="1" dirty="0"/>
            </a:br>
            <a:br>
              <a:rPr lang="en-US" sz="2550" b="1" dirty="0"/>
            </a:br>
            <a:r>
              <a:rPr lang="en-US" sz="2100" dirty="0">
                <a:latin typeface="Arial"/>
                <a:cs typeface="Arial"/>
              </a:rPr>
              <a:t>Health Care For All</a:t>
            </a:r>
            <a:br>
              <a:rPr lang="en-US" sz="2100" dirty="0">
                <a:latin typeface="Arial"/>
                <a:cs typeface="Arial"/>
              </a:rPr>
            </a:br>
            <a:r>
              <a:rPr lang="en-US" sz="2100" dirty="0">
                <a:latin typeface="Arial"/>
                <a:cs typeface="Arial"/>
              </a:rPr>
              <a:t>October 2025</a:t>
            </a:r>
            <a:endParaRPr lang="en-US" sz="2100" dirty="0"/>
          </a:p>
        </p:txBody>
      </p:sp>
    </p:spTree>
    <p:custDataLst>
      <p:tags r:id="rId1"/>
    </p:custDataLst>
    <p:extLst>
      <p:ext uri="{BB962C8B-B14F-4D97-AF65-F5344CB8AC3E}">
        <p14:creationId xmlns:p14="http://schemas.microsoft.com/office/powerpoint/2010/main" val="34711979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sldNum" sz="quarter" idx="12"/>
          </p:nvPr>
        </p:nvSpPr>
        <p:spPr>
          <a:xfrm>
            <a:off x="6252921" y="5695423"/>
            <a:ext cx="347905" cy="132024"/>
          </a:xfrm>
          <a:prstGeom prst="rect">
            <a:avLst/>
          </a:prstGeom>
        </p:spPr>
        <p:txBody>
          <a:bodyPr vert="horz" wrap="square" lIns="0" tIns="0" rIns="0" bIns="0" numCol="1" rtlCol="0" anchor="ctr" anchorCtr="0" compatLnSpc="1">
            <a:prstTxWarp prst="textNoShape">
              <a:avLst/>
            </a:prstTxWarp>
            <a:spAutoFit/>
          </a:bodyPr>
          <a:lstStyle>
            <a:defPPr>
              <a:defRPr lang="en-US"/>
            </a:defPPr>
            <a:lvl1pPr marL="0" algn="l" defTabSz="685800" rtl="0" eaLnBrk="1" latinLnBrk="0" hangingPunct="1">
              <a:defRPr sz="900" b="0" i="0" kern="1200">
                <a:solidFill>
                  <a:schemeClr val="bg1"/>
                </a:solidFill>
                <a:latin typeface="Arial"/>
                <a:ea typeface="+mn-ea"/>
                <a:cs typeface="Arial"/>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 fontAlgn="auto">
              <a:lnSpc>
                <a:spcPts val="1069"/>
              </a:lnSpc>
              <a:spcBef>
                <a:spcPts val="0"/>
              </a:spcBef>
              <a:spcAft>
                <a:spcPts val="0"/>
              </a:spcAft>
              <a:defRPr/>
            </a:pPr>
            <a:fld id="{81D60167-4931-47E6-BA6A-407CBD079E47}" type="slidenum">
              <a:rPr lang="en-US" noProof="0" smtClean="0"/>
              <a:pPr marL="28575" fontAlgn="auto">
                <a:lnSpc>
                  <a:spcPts val="1069"/>
                </a:lnSpc>
                <a:spcBef>
                  <a:spcPts val="0"/>
                </a:spcBef>
                <a:spcAft>
                  <a:spcPts val="0"/>
                </a:spcAft>
                <a:defRPr/>
              </a:pPr>
              <a:t>88</a:t>
            </a:fld>
            <a:endParaRPr lang="en-US" dirty="0">
              <a:solidFill>
                <a:prstClr val="white"/>
              </a:solidFill>
            </a:endParaRPr>
          </a:p>
        </p:txBody>
      </p:sp>
      <p:sp>
        <p:nvSpPr>
          <p:cNvPr id="2" name="object 2"/>
          <p:cNvSpPr txBox="1">
            <a:spLocks noGrp="1"/>
          </p:cNvSpPr>
          <p:nvPr>
            <p:ph type="title"/>
          </p:nvPr>
        </p:nvSpPr>
        <p:spPr>
          <a:xfrm>
            <a:off x="258366" y="1152004"/>
            <a:ext cx="8047434" cy="425116"/>
          </a:xfrm>
          <a:prstGeom prst="rect">
            <a:avLst/>
          </a:prstGeom>
        </p:spPr>
        <p:txBody>
          <a:bodyPr vert="horz" wrap="square" lIns="0" tIns="9525" rIns="0" bIns="0" numCol="1" rtlCol="0" anchor="ctr" anchorCtr="0" compatLnSpc="1">
            <a:prstTxWarp prst="textNoShape">
              <a:avLst/>
            </a:prstTxWarp>
            <a:spAutoFit/>
          </a:bodyPr>
          <a:lstStyle/>
          <a:p>
            <a:pPr marL="9525">
              <a:lnSpc>
                <a:spcPct val="100000"/>
              </a:lnSpc>
              <a:spcBef>
                <a:spcPts val="75"/>
              </a:spcBef>
            </a:pPr>
            <a:r>
              <a:rPr lang="en-US" sz="2700" spc="-4" dirty="0"/>
              <a:t>Polling Question #1</a:t>
            </a:r>
            <a:endParaRPr lang="en-US" sz="2700" dirty="0"/>
          </a:p>
        </p:txBody>
      </p:sp>
      <p:sp>
        <p:nvSpPr>
          <p:cNvPr id="3" name="Content Placeholder 2">
            <a:extLst>
              <a:ext uri="{FF2B5EF4-FFF2-40B4-BE49-F238E27FC236}">
                <a16:creationId xmlns:a16="http://schemas.microsoft.com/office/drawing/2014/main" id="{B996388F-07BE-FDFF-B545-CAD27FBC2A7F}"/>
              </a:ext>
            </a:extLst>
          </p:cNvPr>
          <p:cNvSpPr>
            <a:spLocks noGrp="1"/>
          </p:cNvSpPr>
          <p:nvPr>
            <p:ph sz="quarter" idx="13"/>
          </p:nvPr>
        </p:nvSpPr>
        <p:spPr/>
        <p:txBody>
          <a:bodyPr/>
          <a:lstStyle/>
          <a:p>
            <a:r>
              <a:rPr lang="en-US" dirty="0"/>
              <a:t>Are you </a:t>
            </a:r>
            <a:r>
              <a:rPr lang="en-US" noProof="0" dirty="0"/>
              <a:t>signed up to access the In The Loop (ITL) website or t</a:t>
            </a:r>
            <a:r>
              <a:rPr lang="en-US" dirty="0"/>
              <a:t>he In The Loop newsletter?</a:t>
            </a:r>
          </a:p>
          <a:p>
            <a:pPr lvl="1"/>
            <a:r>
              <a:rPr lang="en-US" dirty="0"/>
              <a:t>Yes, just the ITL website</a:t>
            </a:r>
          </a:p>
          <a:p>
            <a:pPr lvl="1"/>
            <a:r>
              <a:rPr lang="en-US" dirty="0"/>
              <a:t>Yes, just the ITL newsletter</a:t>
            </a:r>
          </a:p>
          <a:p>
            <a:pPr lvl="1"/>
            <a:r>
              <a:rPr lang="en-US" dirty="0"/>
              <a:t>Yes, both</a:t>
            </a:r>
          </a:p>
          <a:p>
            <a:pPr lvl="1"/>
            <a:r>
              <a:rPr lang="en-US" dirty="0"/>
              <a:t>No, what are those?</a:t>
            </a:r>
          </a:p>
          <a:p>
            <a:pPr marL="0" indent="0">
              <a:buNone/>
            </a:pPr>
            <a:endParaRPr lang="en-US" dirty="0">
              <a:solidFill>
                <a:schemeClr val="accent1"/>
              </a:solidFill>
            </a:endParaRPr>
          </a:p>
          <a:p>
            <a:pPr marL="0" indent="0">
              <a:buNone/>
            </a:pPr>
            <a:endParaRPr lang="en-US" dirty="0">
              <a:solidFill>
                <a:schemeClr val="accent1"/>
              </a:solidFill>
            </a:endParaRPr>
          </a:p>
          <a:p>
            <a:pPr marL="0" indent="0">
              <a:buNone/>
            </a:pPr>
            <a:endParaRPr lang="en-US" noProof="0" dirty="0">
              <a:solidFill>
                <a:schemeClr val="accent1"/>
              </a:solidFill>
            </a:endParaRP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157-4017-8CC6-4889-FAA9C398CFA9}"/>
              </a:ext>
            </a:extLst>
          </p:cNvPr>
          <p:cNvSpPr>
            <a:spLocks noGrp="1"/>
          </p:cNvSpPr>
          <p:nvPr>
            <p:ph type="title"/>
          </p:nvPr>
        </p:nvSpPr>
        <p:spPr/>
        <p:txBody>
          <a:bodyPr>
            <a:normAutofit/>
          </a:bodyPr>
          <a:lstStyle/>
          <a:p>
            <a:r>
              <a:rPr lang="en-US" dirty="0"/>
              <a:t>About ITL– MA</a:t>
            </a:r>
          </a:p>
        </p:txBody>
      </p:sp>
      <p:sp>
        <p:nvSpPr>
          <p:cNvPr id="3" name="Content Placeholder 2">
            <a:extLst>
              <a:ext uri="{FF2B5EF4-FFF2-40B4-BE49-F238E27FC236}">
                <a16:creationId xmlns:a16="http://schemas.microsoft.com/office/drawing/2014/main" id="{5D6BA557-3F4F-08B9-F7AA-11D4DACE97FD}"/>
              </a:ext>
            </a:extLst>
          </p:cNvPr>
          <p:cNvSpPr>
            <a:spLocks noGrp="1"/>
          </p:cNvSpPr>
          <p:nvPr>
            <p:ph sz="quarter" idx="13"/>
          </p:nvPr>
        </p:nvSpPr>
        <p:spPr/>
        <p:txBody>
          <a:bodyPr vert="horz" wrap="square" lIns="68580" tIns="34290" rIns="68580" bIns="34290" numCol="1" rtlCol="0" anchor="t" anchorCtr="0" compatLnSpc="1">
            <a:prstTxWarp prst="textNoShape">
              <a:avLst/>
            </a:prstTxWarp>
            <a:normAutofit fontScale="92500" lnSpcReduction="20000"/>
          </a:bodyPr>
          <a:lstStyle/>
          <a:p>
            <a:pPr>
              <a:spcBef>
                <a:spcPts val="450"/>
              </a:spcBef>
              <a:spcAft>
                <a:spcPts val="450"/>
              </a:spcAft>
            </a:pPr>
            <a:r>
              <a:rPr lang="en-US" dirty="0">
                <a:latin typeface="+mn-lt"/>
              </a:rPr>
              <a:t>A private online community run by Health Care For All for enrollment assisters to connect, learn, and collaborate</a:t>
            </a:r>
          </a:p>
          <a:p>
            <a:pPr>
              <a:spcBef>
                <a:spcPts val="450"/>
              </a:spcBef>
              <a:spcAft>
                <a:spcPts val="450"/>
              </a:spcAft>
            </a:pPr>
            <a:r>
              <a:rPr lang="en-US" dirty="0">
                <a:latin typeface="+mn-lt"/>
              </a:rPr>
              <a:t>Anyone supporting health coverage enrollment in MA can join!</a:t>
            </a:r>
          </a:p>
          <a:p>
            <a:pPr lvl="1">
              <a:spcBef>
                <a:spcPts val="450"/>
              </a:spcBef>
              <a:spcAft>
                <a:spcPts val="450"/>
              </a:spcAft>
            </a:pPr>
            <a:r>
              <a:rPr lang="en-US" dirty="0">
                <a:latin typeface="+mn-lt"/>
                <a:cs typeface="Arial"/>
              </a:rPr>
              <a:t>Navigators, CACs, SHINE counselors, CHC and hospital staff helping with enrollment</a:t>
            </a:r>
          </a:p>
          <a:p>
            <a:pPr lvl="1">
              <a:spcBef>
                <a:spcPts val="450"/>
              </a:spcBef>
              <a:spcAft>
                <a:spcPts val="450"/>
              </a:spcAft>
            </a:pPr>
            <a:r>
              <a:rPr lang="en-US" dirty="0">
                <a:latin typeface="+mn-lt"/>
              </a:rPr>
              <a:t>Staff at legal aid, consumer protection, and advocacy organizations</a:t>
            </a:r>
          </a:p>
          <a:p>
            <a:pPr lvl="1">
              <a:spcBef>
                <a:spcPts val="450"/>
              </a:spcBef>
              <a:spcAft>
                <a:spcPts val="450"/>
              </a:spcAft>
            </a:pPr>
            <a:r>
              <a:rPr lang="en-US" dirty="0">
                <a:latin typeface="+mn-lt"/>
              </a:rPr>
              <a:t>Health and consumer advocates</a:t>
            </a:r>
          </a:p>
          <a:p>
            <a:pPr>
              <a:spcBef>
                <a:spcPts val="450"/>
              </a:spcBef>
              <a:spcAft>
                <a:spcPts val="450"/>
              </a:spcAft>
            </a:pPr>
            <a:endParaRPr lang="en-US" dirty="0">
              <a:latin typeface="+mn-lt"/>
            </a:endParaRPr>
          </a:p>
        </p:txBody>
      </p:sp>
      <p:sp>
        <p:nvSpPr>
          <p:cNvPr id="4" name="Slide Number Placeholder 3">
            <a:extLst>
              <a:ext uri="{FF2B5EF4-FFF2-40B4-BE49-F238E27FC236}">
                <a16:creationId xmlns:a16="http://schemas.microsoft.com/office/drawing/2014/main" id="{82F3F3B0-415E-628A-12F4-C933980D2AFA}"/>
              </a:ext>
            </a:extLst>
          </p:cNvPr>
          <p:cNvSpPr>
            <a:spLocks noGrp="1"/>
          </p:cNvSpPr>
          <p:nvPr>
            <p:ph type="sldNum" sz="quarter" idx="12"/>
          </p:nvPr>
        </p:nvSpPr>
        <p:spPr/>
        <p:txBody>
          <a:bodyPr/>
          <a:lstStyle/>
          <a:p>
            <a:fld id="{CED66112-F4BD-264E-8740-6022A9908B92}" type="slidenum">
              <a:rPr lang="en-US" smtClean="0"/>
              <a:pPr/>
              <a:t>89</a:t>
            </a:fld>
            <a:endParaRPr lang="en-US"/>
          </a:p>
        </p:txBody>
      </p:sp>
    </p:spTree>
    <p:custDataLst>
      <p:tags r:id="rId1"/>
    </p:custDataLst>
    <p:extLst>
      <p:ext uri="{BB962C8B-B14F-4D97-AF65-F5344CB8AC3E}">
        <p14:creationId xmlns:p14="http://schemas.microsoft.com/office/powerpoint/2010/main" val="363818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4BB8-4892-7316-9EF4-1CD73B35BEA7}"/>
              </a:ext>
            </a:extLst>
          </p:cNvPr>
          <p:cNvSpPr>
            <a:spLocks noGrp="1"/>
          </p:cNvSpPr>
          <p:nvPr>
            <p:ph type="title"/>
          </p:nvPr>
        </p:nvSpPr>
        <p:spPr/>
        <p:txBody>
          <a:bodyPr/>
          <a:lstStyle/>
          <a:p>
            <a:r>
              <a:rPr lang="en-US" dirty="0"/>
              <a:t>Upcoming Changes to Health Safety Net (HSN) Pharmacy Reimbursable Services</a:t>
            </a:r>
          </a:p>
        </p:txBody>
      </p:sp>
      <p:sp>
        <p:nvSpPr>
          <p:cNvPr id="4" name="Slide Number Placeholder 3">
            <a:extLst>
              <a:ext uri="{FF2B5EF4-FFF2-40B4-BE49-F238E27FC236}">
                <a16:creationId xmlns:a16="http://schemas.microsoft.com/office/drawing/2014/main" id="{80C0325F-114A-7C9C-67F9-D907E5E0E74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80CC5D2-9F73-4638-8520-080834850007}" type="slidenum">
              <a:rPr lang="en-US" altLang="en-US" smtClean="0"/>
              <a:pPr>
                <a:defRPr/>
              </a:pPr>
              <a:t>9</a:t>
            </a:fld>
            <a:endParaRPr lang="en-US" altLang="en-US" dirty="0"/>
          </a:p>
        </p:txBody>
      </p:sp>
    </p:spTree>
    <p:custDataLst>
      <p:tags r:id="rId1"/>
    </p:custDataLst>
    <p:extLst>
      <p:ext uri="{BB962C8B-B14F-4D97-AF65-F5344CB8AC3E}">
        <p14:creationId xmlns:p14="http://schemas.microsoft.com/office/powerpoint/2010/main" val="5204256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E808D-88B1-53CD-5C75-75BCDCBFF416}"/>
              </a:ext>
            </a:extLst>
          </p:cNvPr>
          <p:cNvSpPr>
            <a:spLocks noGrp="1"/>
          </p:cNvSpPr>
          <p:nvPr>
            <p:ph type="title"/>
          </p:nvPr>
        </p:nvSpPr>
        <p:spPr/>
        <p:txBody>
          <a:bodyPr>
            <a:normAutofit/>
          </a:bodyPr>
          <a:lstStyle/>
          <a:p>
            <a:r>
              <a:rPr lang="en-US" dirty="0"/>
              <a:t>Polling Question #2</a:t>
            </a:r>
          </a:p>
        </p:txBody>
      </p:sp>
      <p:sp>
        <p:nvSpPr>
          <p:cNvPr id="3" name="Content Placeholder 2">
            <a:extLst>
              <a:ext uri="{FF2B5EF4-FFF2-40B4-BE49-F238E27FC236}">
                <a16:creationId xmlns:a16="http://schemas.microsoft.com/office/drawing/2014/main" id="{97331F5D-69C5-3B42-B5C5-C536B4C0FC0E}"/>
              </a:ext>
            </a:extLst>
          </p:cNvPr>
          <p:cNvSpPr>
            <a:spLocks noGrp="1"/>
          </p:cNvSpPr>
          <p:nvPr>
            <p:ph sz="quarter" idx="13"/>
          </p:nvPr>
        </p:nvSpPr>
        <p:spPr/>
        <p:txBody>
          <a:bodyPr/>
          <a:lstStyle/>
          <a:p>
            <a:pPr>
              <a:spcBef>
                <a:spcPts val="450"/>
              </a:spcBef>
              <a:spcAft>
                <a:spcPts val="450"/>
              </a:spcAft>
            </a:pPr>
            <a:r>
              <a:rPr lang="en-US" dirty="0"/>
              <a:t>How connected do you feel to other enrollment assisters across the state?</a:t>
            </a:r>
          </a:p>
          <a:p>
            <a:pPr lvl="1">
              <a:spcBef>
                <a:spcPts val="450"/>
              </a:spcBef>
              <a:spcAft>
                <a:spcPts val="450"/>
              </a:spcAft>
            </a:pPr>
            <a:r>
              <a:rPr lang="en-US" dirty="0"/>
              <a:t>Very connected </a:t>
            </a:r>
          </a:p>
          <a:p>
            <a:pPr lvl="1">
              <a:spcBef>
                <a:spcPts val="450"/>
              </a:spcBef>
              <a:spcAft>
                <a:spcPts val="450"/>
              </a:spcAft>
            </a:pPr>
            <a:r>
              <a:rPr lang="en-US" dirty="0"/>
              <a:t>Somewhat connected</a:t>
            </a:r>
          </a:p>
          <a:p>
            <a:pPr lvl="1">
              <a:spcBef>
                <a:spcPts val="450"/>
              </a:spcBef>
              <a:spcAft>
                <a:spcPts val="450"/>
              </a:spcAft>
            </a:pPr>
            <a:r>
              <a:rPr lang="en-US" dirty="0"/>
              <a:t>Not very connected</a:t>
            </a:r>
          </a:p>
          <a:p>
            <a:pPr lvl="1">
              <a:spcBef>
                <a:spcPts val="450"/>
              </a:spcBef>
              <a:spcAft>
                <a:spcPts val="450"/>
              </a:spcAft>
            </a:pPr>
            <a:r>
              <a:rPr lang="en-US" dirty="0"/>
              <a:t>Not connected at all</a:t>
            </a:r>
          </a:p>
        </p:txBody>
      </p:sp>
      <p:sp>
        <p:nvSpPr>
          <p:cNvPr id="4" name="Slide Number Placeholder 3">
            <a:extLst>
              <a:ext uri="{FF2B5EF4-FFF2-40B4-BE49-F238E27FC236}">
                <a16:creationId xmlns:a16="http://schemas.microsoft.com/office/drawing/2014/main" id="{1D4E4E92-5942-8FF7-A18A-8E60AE4B7E2F}"/>
              </a:ext>
            </a:extLst>
          </p:cNvPr>
          <p:cNvSpPr>
            <a:spLocks noGrp="1"/>
          </p:cNvSpPr>
          <p:nvPr>
            <p:ph type="sldNum" sz="quarter" idx="12"/>
          </p:nvPr>
        </p:nvSpPr>
        <p:spPr/>
        <p:txBody>
          <a:bodyPr/>
          <a:lstStyle/>
          <a:p>
            <a:fld id="{CED66112-F4BD-264E-8740-6022A9908B92}" type="slidenum">
              <a:rPr lang="en-US" smtClean="0"/>
              <a:pPr/>
              <a:t>90</a:t>
            </a:fld>
            <a:endParaRPr lang="en-US"/>
          </a:p>
        </p:txBody>
      </p:sp>
    </p:spTree>
    <p:custDataLst>
      <p:tags r:id="rId1"/>
    </p:custDataLst>
    <p:extLst>
      <p:ext uri="{BB962C8B-B14F-4D97-AF65-F5344CB8AC3E}">
        <p14:creationId xmlns:p14="http://schemas.microsoft.com/office/powerpoint/2010/main" val="26692799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B852-351B-56E0-0295-8F6CDE458F9F}"/>
              </a:ext>
            </a:extLst>
          </p:cNvPr>
          <p:cNvSpPr>
            <a:spLocks noGrp="1"/>
          </p:cNvSpPr>
          <p:nvPr>
            <p:ph type="title"/>
          </p:nvPr>
        </p:nvSpPr>
        <p:spPr/>
        <p:txBody>
          <a:bodyPr>
            <a:normAutofit/>
          </a:bodyPr>
          <a:lstStyle/>
          <a:p>
            <a:r>
              <a:rPr lang="en-US" dirty="0"/>
              <a:t>Why join ITL-MA ?</a:t>
            </a:r>
          </a:p>
        </p:txBody>
      </p:sp>
      <p:sp>
        <p:nvSpPr>
          <p:cNvPr id="3" name="Content Placeholder 2">
            <a:extLst>
              <a:ext uri="{FF2B5EF4-FFF2-40B4-BE49-F238E27FC236}">
                <a16:creationId xmlns:a16="http://schemas.microsoft.com/office/drawing/2014/main" id="{76D03B85-8924-9E8B-6547-DAF8AB3CA97C}"/>
              </a:ext>
            </a:extLst>
          </p:cNvPr>
          <p:cNvSpPr>
            <a:spLocks noGrp="1"/>
          </p:cNvSpPr>
          <p:nvPr>
            <p:ph sz="quarter" idx="13"/>
          </p:nvPr>
        </p:nvSpPr>
        <p:spPr/>
        <p:txBody>
          <a:bodyPr/>
          <a:lstStyle/>
          <a:p>
            <a:pPr>
              <a:spcBef>
                <a:spcPts val="450"/>
              </a:spcBef>
              <a:spcAft>
                <a:spcPts val="450"/>
              </a:spcAft>
            </a:pPr>
            <a:r>
              <a:rPr lang="en-US" dirty="0"/>
              <a:t>Interact with other enrollment specialists to share successes, challenges, and lessons learned</a:t>
            </a:r>
          </a:p>
          <a:p>
            <a:pPr>
              <a:spcBef>
                <a:spcPts val="450"/>
              </a:spcBef>
              <a:spcAft>
                <a:spcPts val="450"/>
              </a:spcAft>
            </a:pPr>
            <a:r>
              <a:rPr lang="en-US" dirty="0"/>
              <a:t>Troubleshoot problems, ask questions, and learn how others have solved similar issues</a:t>
            </a:r>
          </a:p>
          <a:p>
            <a:pPr>
              <a:spcBef>
                <a:spcPts val="450"/>
              </a:spcBef>
              <a:spcAft>
                <a:spcPts val="450"/>
              </a:spcAft>
            </a:pPr>
            <a:r>
              <a:rPr lang="en-US" dirty="0"/>
              <a:t>Receive updates and access a library of resources from HCFA</a:t>
            </a:r>
          </a:p>
          <a:p>
            <a:pPr>
              <a:spcBef>
                <a:spcPts val="450"/>
              </a:spcBef>
              <a:spcAft>
                <a:spcPts val="450"/>
              </a:spcAft>
            </a:pPr>
            <a:endParaRPr lang="en-US" dirty="0"/>
          </a:p>
        </p:txBody>
      </p:sp>
      <p:sp>
        <p:nvSpPr>
          <p:cNvPr id="4" name="Slide Number Placeholder 3">
            <a:extLst>
              <a:ext uri="{FF2B5EF4-FFF2-40B4-BE49-F238E27FC236}">
                <a16:creationId xmlns:a16="http://schemas.microsoft.com/office/drawing/2014/main" id="{B41B2547-6D9F-6E21-BD02-C2F238E39E67}"/>
              </a:ext>
            </a:extLst>
          </p:cNvPr>
          <p:cNvSpPr>
            <a:spLocks noGrp="1"/>
          </p:cNvSpPr>
          <p:nvPr>
            <p:ph type="sldNum" sz="quarter" idx="12"/>
          </p:nvPr>
        </p:nvSpPr>
        <p:spPr/>
        <p:txBody>
          <a:bodyPr/>
          <a:lstStyle/>
          <a:p>
            <a:fld id="{CED66112-F4BD-264E-8740-6022A9908B92}" type="slidenum">
              <a:rPr lang="en-US" smtClean="0"/>
              <a:pPr/>
              <a:t>91</a:t>
            </a:fld>
            <a:endParaRPr lang="en-US"/>
          </a:p>
        </p:txBody>
      </p:sp>
    </p:spTree>
    <p:custDataLst>
      <p:tags r:id="rId1"/>
    </p:custDataLst>
    <p:extLst>
      <p:ext uri="{BB962C8B-B14F-4D97-AF65-F5344CB8AC3E}">
        <p14:creationId xmlns:p14="http://schemas.microsoft.com/office/powerpoint/2010/main" val="17201214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9910-ECED-C857-BE0A-6A3D9B03F2EC}"/>
              </a:ext>
            </a:extLst>
          </p:cNvPr>
          <p:cNvSpPr>
            <a:spLocks noGrp="1"/>
          </p:cNvSpPr>
          <p:nvPr>
            <p:ph type="title"/>
          </p:nvPr>
        </p:nvSpPr>
        <p:spPr/>
        <p:txBody>
          <a:bodyPr>
            <a:normAutofit/>
          </a:bodyPr>
          <a:lstStyle/>
          <a:p>
            <a:r>
              <a:rPr lang="en-US" dirty="0"/>
              <a:t>Polling Question #3</a:t>
            </a:r>
          </a:p>
        </p:txBody>
      </p:sp>
      <p:sp>
        <p:nvSpPr>
          <p:cNvPr id="3" name="Content Placeholder 2">
            <a:extLst>
              <a:ext uri="{FF2B5EF4-FFF2-40B4-BE49-F238E27FC236}">
                <a16:creationId xmlns:a16="http://schemas.microsoft.com/office/drawing/2014/main" id="{44025146-E2CF-6294-685F-AB5E1DF998E3}"/>
              </a:ext>
            </a:extLst>
          </p:cNvPr>
          <p:cNvSpPr>
            <a:spLocks noGrp="1"/>
          </p:cNvSpPr>
          <p:nvPr>
            <p:ph sz="quarter" idx="13"/>
          </p:nvPr>
        </p:nvSpPr>
        <p:spPr/>
        <p:txBody>
          <a:bodyPr/>
          <a:lstStyle/>
          <a:p>
            <a:pPr>
              <a:spcBef>
                <a:spcPts val="450"/>
              </a:spcBef>
              <a:spcAft>
                <a:spcPts val="450"/>
              </a:spcAft>
            </a:pPr>
            <a:r>
              <a:rPr lang="en-US" dirty="0"/>
              <a:t>If you’re already a Looper (member of ITL), what do you benefit the most from? If you haven’t joined ITL yet, what do you look forward to the most?</a:t>
            </a:r>
          </a:p>
          <a:p>
            <a:pPr lvl="1">
              <a:spcBef>
                <a:spcPts val="450"/>
              </a:spcBef>
              <a:spcAft>
                <a:spcPts val="450"/>
              </a:spcAft>
            </a:pPr>
            <a:r>
              <a:rPr lang="en-US" dirty="0"/>
              <a:t>Updates and resources</a:t>
            </a:r>
          </a:p>
          <a:p>
            <a:pPr lvl="1">
              <a:spcBef>
                <a:spcPts val="450"/>
              </a:spcBef>
              <a:spcAft>
                <a:spcPts val="450"/>
              </a:spcAft>
            </a:pPr>
            <a:r>
              <a:rPr lang="en-US" dirty="0"/>
              <a:t>Problem-solving help</a:t>
            </a:r>
          </a:p>
          <a:p>
            <a:pPr lvl="1">
              <a:spcBef>
                <a:spcPts val="450"/>
              </a:spcBef>
              <a:spcAft>
                <a:spcPts val="450"/>
              </a:spcAft>
            </a:pPr>
            <a:r>
              <a:rPr lang="en-US" dirty="0"/>
              <a:t>Peer connections</a:t>
            </a:r>
          </a:p>
          <a:p>
            <a:pPr lvl="1">
              <a:spcBef>
                <a:spcPts val="450"/>
              </a:spcBef>
              <a:spcAft>
                <a:spcPts val="450"/>
              </a:spcAft>
            </a:pPr>
            <a:r>
              <a:rPr lang="en-US" dirty="0"/>
              <a:t>Training opportunities</a:t>
            </a:r>
          </a:p>
        </p:txBody>
      </p:sp>
      <p:sp>
        <p:nvSpPr>
          <p:cNvPr id="4" name="Slide Number Placeholder 3">
            <a:extLst>
              <a:ext uri="{FF2B5EF4-FFF2-40B4-BE49-F238E27FC236}">
                <a16:creationId xmlns:a16="http://schemas.microsoft.com/office/drawing/2014/main" id="{0852751C-475F-AF3E-0E3E-2235F9B5A66D}"/>
              </a:ext>
            </a:extLst>
          </p:cNvPr>
          <p:cNvSpPr>
            <a:spLocks noGrp="1"/>
          </p:cNvSpPr>
          <p:nvPr>
            <p:ph type="sldNum" sz="quarter" idx="12"/>
          </p:nvPr>
        </p:nvSpPr>
        <p:spPr/>
        <p:txBody>
          <a:bodyPr/>
          <a:lstStyle/>
          <a:p>
            <a:fld id="{CED66112-F4BD-264E-8740-6022A9908B92}" type="slidenum">
              <a:rPr lang="en-US" smtClean="0"/>
              <a:pPr/>
              <a:t>92</a:t>
            </a:fld>
            <a:endParaRPr lang="en-US"/>
          </a:p>
        </p:txBody>
      </p:sp>
    </p:spTree>
    <p:custDataLst>
      <p:tags r:id="rId1"/>
    </p:custDataLst>
    <p:extLst>
      <p:ext uri="{BB962C8B-B14F-4D97-AF65-F5344CB8AC3E}">
        <p14:creationId xmlns:p14="http://schemas.microsoft.com/office/powerpoint/2010/main" val="12013550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7C93-2F43-7D2A-8E5C-21FC445A531A}"/>
              </a:ext>
            </a:extLst>
          </p:cNvPr>
          <p:cNvSpPr>
            <a:spLocks noGrp="1"/>
          </p:cNvSpPr>
          <p:nvPr>
            <p:ph type="title"/>
          </p:nvPr>
        </p:nvSpPr>
        <p:spPr/>
        <p:txBody>
          <a:bodyPr>
            <a:normAutofit/>
          </a:bodyPr>
          <a:lstStyle/>
          <a:p>
            <a:r>
              <a:rPr lang="en-US" dirty="0"/>
              <a:t>How to Join</a:t>
            </a:r>
          </a:p>
        </p:txBody>
      </p:sp>
      <p:sp>
        <p:nvSpPr>
          <p:cNvPr id="3" name="Content Placeholder 2">
            <a:extLst>
              <a:ext uri="{FF2B5EF4-FFF2-40B4-BE49-F238E27FC236}">
                <a16:creationId xmlns:a16="http://schemas.microsoft.com/office/drawing/2014/main" id="{2ADDF06F-3982-10E3-CE52-3CC60C74C53A}"/>
              </a:ext>
            </a:extLst>
          </p:cNvPr>
          <p:cNvSpPr>
            <a:spLocks noGrp="1"/>
          </p:cNvSpPr>
          <p:nvPr>
            <p:ph sz="quarter" idx="13"/>
          </p:nvPr>
        </p:nvSpPr>
        <p:spPr/>
        <p:txBody>
          <a:bodyPr/>
          <a:lstStyle/>
          <a:p>
            <a:pPr>
              <a:spcBef>
                <a:spcPts val="450"/>
              </a:spcBef>
              <a:spcAft>
                <a:spcPts val="450"/>
              </a:spcAft>
            </a:pPr>
            <a:r>
              <a:rPr lang="en-US" dirty="0"/>
              <a:t>Visit our website and click on the Sign-up button to gain access to the ITL website: </a:t>
            </a:r>
            <a:r>
              <a:rPr lang="en-US" dirty="0">
                <a:solidFill>
                  <a:schemeClr val="tx2">
                    <a:lumMod val="75000"/>
                    <a:lumOff val="25000"/>
                  </a:schemeClr>
                </a:solidFill>
                <a:hlinkClick r:id="rId4">
                  <a:extLst>
                    <a:ext uri="{A12FA001-AC4F-418D-AE19-62706E023703}">
                      <ahyp:hlinkClr xmlns:ahyp="http://schemas.microsoft.com/office/drawing/2018/hyperlinkcolor" val="tx"/>
                    </a:ext>
                  </a:extLst>
                </a:hlinkClick>
              </a:rPr>
              <a:t>In the Loop Massachusetts</a:t>
            </a:r>
            <a:endParaRPr lang="en-US" dirty="0">
              <a:solidFill>
                <a:schemeClr val="tx2">
                  <a:lumMod val="75000"/>
                  <a:lumOff val="25000"/>
                </a:schemeClr>
              </a:solidFill>
            </a:endParaRPr>
          </a:p>
          <a:p>
            <a:pPr>
              <a:spcBef>
                <a:spcPts val="450"/>
              </a:spcBef>
              <a:spcAft>
                <a:spcPts val="450"/>
              </a:spcAft>
            </a:pPr>
            <a:r>
              <a:rPr lang="en-US" dirty="0"/>
              <a:t>If you want to sign-up for the ITL newsletter, go to </a:t>
            </a:r>
            <a:r>
              <a:rPr lang="en-US" dirty="0">
                <a:hlinkClick r:id="rId5"/>
              </a:rPr>
              <a:t>Register – In the Loop Massachusetts</a:t>
            </a:r>
            <a:endParaRPr lang="en-US" dirty="0">
              <a:highlight>
                <a:srgbClr val="FFFF00"/>
              </a:highlight>
            </a:endParaRPr>
          </a:p>
        </p:txBody>
      </p:sp>
      <p:sp>
        <p:nvSpPr>
          <p:cNvPr id="4" name="Slide Number Placeholder 3">
            <a:extLst>
              <a:ext uri="{FF2B5EF4-FFF2-40B4-BE49-F238E27FC236}">
                <a16:creationId xmlns:a16="http://schemas.microsoft.com/office/drawing/2014/main" id="{740AA2A4-2590-B29A-37C8-88CA4ECB1D14}"/>
              </a:ext>
            </a:extLst>
          </p:cNvPr>
          <p:cNvSpPr>
            <a:spLocks noGrp="1"/>
          </p:cNvSpPr>
          <p:nvPr>
            <p:ph type="sldNum" sz="quarter" idx="12"/>
          </p:nvPr>
        </p:nvSpPr>
        <p:spPr/>
        <p:txBody>
          <a:bodyPr/>
          <a:lstStyle/>
          <a:p>
            <a:fld id="{CED66112-F4BD-264E-8740-6022A9908B92}" type="slidenum">
              <a:rPr lang="en-US" smtClean="0"/>
              <a:pPr/>
              <a:t>93</a:t>
            </a:fld>
            <a:endParaRPr lang="en-US"/>
          </a:p>
        </p:txBody>
      </p:sp>
    </p:spTree>
    <p:custDataLst>
      <p:tags r:id="rId1"/>
    </p:custDataLst>
    <p:extLst>
      <p:ext uri="{BB962C8B-B14F-4D97-AF65-F5344CB8AC3E}">
        <p14:creationId xmlns:p14="http://schemas.microsoft.com/office/powerpoint/2010/main" val="33236695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4481DFFDF8145B6FC41775ECBBEC8" ma:contentTypeVersion="13" ma:contentTypeDescription="Create a new document." ma:contentTypeScope="" ma:versionID="7088ee4dcfaf2b77ca75d285d7f5d5b9">
  <xsd:schema xmlns:xsd="http://www.w3.org/2001/XMLSchema" xmlns:xs="http://www.w3.org/2001/XMLSchema" xmlns:p="http://schemas.microsoft.com/office/2006/metadata/properties" xmlns:ns2="cb6ae6a6-881e-424f-a273-538d66b465eb" xmlns:ns3="0f54698b-c27c-4d83-b200-eeebb8305a7c" targetNamespace="http://schemas.microsoft.com/office/2006/metadata/properties" ma:root="true" ma:fieldsID="aff9c0d1ef885b2aa2ff1119d7a33688" ns2:_="" ns3:_="">
    <xsd:import namespace="cb6ae6a6-881e-424f-a273-538d66b465eb"/>
    <xsd:import namespace="0f54698b-c27c-4d83-b200-eeebb8305a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ae6a6-881e-424f-a273-538d66b46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54698b-c27c-4d83-b200-eeebb8305a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89359A-8650-4957-AE4D-EB04695E9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ae6a6-881e-424f-a273-538d66b465eb"/>
    <ds:schemaRef ds:uri="0f54698b-c27c-4d83-b200-eeebb8305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B69FC9-C147-4A73-9AF3-56DCDCB5F8EA}">
  <ds:schemaRefs>
    <ds:schemaRef ds:uri="http://schemas.microsoft.com/sharepoint/v3/contenttype/forms"/>
  </ds:schemaRefs>
</ds:datastoreItem>
</file>

<file path=customXml/itemProps3.xml><?xml version="1.0" encoding="utf-8"?>
<ds:datastoreItem xmlns:ds="http://schemas.openxmlformats.org/officeDocument/2006/customXml" ds:itemID="{1B1A387D-46C0-4862-BA79-4CEEDBBAE33D}">
  <ds:schemaRefs>
    <ds:schemaRef ds:uri="cb6ae6a6-881e-424f-a273-538d66b465eb"/>
    <ds:schemaRef ds:uri="http://purl.org/dc/elements/1.1/"/>
    <ds:schemaRef ds:uri="http://schemas.microsoft.com/office/2006/documentManagement/types"/>
    <ds:schemaRef ds:uri="http://purl.org/dc/dcmitype/"/>
    <ds:schemaRef ds:uri="http://schemas.openxmlformats.org/package/2006/metadata/core-properties"/>
    <ds:schemaRef ds:uri="0f54698b-c27c-4d83-b200-eeebb8305a7c"/>
    <ds:schemaRef ds:uri="http://schemas.microsoft.com/office/2006/metadata/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10336</TotalTime>
  <Words>7323</Words>
  <Application>Microsoft Office PowerPoint</Application>
  <PresentationFormat>On-screen Show (4:3)</PresentationFormat>
  <Paragraphs>1112</Paragraphs>
  <Slides>93</Slides>
  <Notes>32</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93</vt:i4>
      </vt:variant>
    </vt:vector>
  </HeadingPairs>
  <TitlesOfParts>
    <vt:vector size="111" baseType="lpstr">
      <vt:lpstr>MS PGothic</vt:lpstr>
      <vt:lpstr>Aptos</vt:lpstr>
      <vt:lpstr>Aptos Display</vt:lpstr>
      <vt:lpstr>Arial</vt:lpstr>
      <vt:lpstr>Arial Narrow</vt:lpstr>
      <vt:lpstr>Calibri</vt:lpstr>
      <vt:lpstr>Corbel</vt:lpstr>
      <vt:lpstr>Courier New</vt:lpstr>
      <vt:lpstr>Franklin Gothic Book</vt:lpstr>
      <vt:lpstr>Franklin Gothic Demi</vt:lpstr>
      <vt:lpstr>Gill Sans</vt:lpstr>
      <vt:lpstr>ITC Franklin Gothic Std Book</vt:lpstr>
      <vt:lpstr>Open Sans</vt:lpstr>
      <vt:lpstr>Wingdings</vt:lpstr>
      <vt:lpstr>1_Office Theme</vt:lpstr>
      <vt:lpstr>3_Office Theme</vt:lpstr>
      <vt:lpstr>Office Theme</vt:lpstr>
      <vt:lpstr>think-cell Slide</vt:lpstr>
      <vt:lpstr>Health Safety Net </vt:lpstr>
      <vt:lpstr>Health Safety Net Agenda</vt:lpstr>
      <vt:lpstr>New Dental Administrator</vt:lpstr>
      <vt:lpstr>HSN Dental Prior Authorization Waiver</vt:lpstr>
      <vt:lpstr>Emergency Regulation Updates</vt:lpstr>
      <vt:lpstr>HSN Updates</vt:lpstr>
      <vt:lpstr>Fiscal Year Updates</vt:lpstr>
      <vt:lpstr>Submission of PHI </vt:lpstr>
      <vt:lpstr>Upcoming Changes to Health Safety Net (HSN) Pharmacy Reimbursable Services</vt:lpstr>
      <vt:lpstr>HSN Pharmacy Formulary</vt:lpstr>
      <vt:lpstr>HSN Pharmacy Formulary (continued)</vt:lpstr>
      <vt:lpstr>HSN Pharmacy Formulary:                Branded Products</vt:lpstr>
      <vt:lpstr>HSN Pharmacy Formulary:              Preferred Durable Medical Equipment</vt:lpstr>
      <vt:lpstr>HSN Pharmacy Formulary:                     Other Pharmacy Coverage Changes</vt:lpstr>
      <vt:lpstr>General Information</vt:lpstr>
      <vt:lpstr>MassHealth Updates</vt:lpstr>
      <vt:lpstr>MassHealth Agenda</vt:lpstr>
      <vt:lpstr>MassHealth Continuous Eligibility Coverage for Individuals 65 Years of Age and Older</vt:lpstr>
      <vt:lpstr>Continuous Eligibility for Individuals 65 and Over (CE) (slide 1 of 2)</vt:lpstr>
      <vt:lpstr>Continuous Eligibility for  Individuals 65 and Over (CE) (slide 2 of 2)</vt:lpstr>
      <vt:lpstr>Continuous Eligibility (CE)</vt:lpstr>
      <vt:lpstr>Continuous Eligibility (CE)   (continued)</vt:lpstr>
      <vt:lpstr>Member Scenarios: Chronically Homeless</vt:lpstr>
      <vt:lpstr>Updates to MassHealth Premiums </vt:lpstr>
      <vt:lpstr>Updates to MassHealth Premium </vt:lpstr>
      <vt:lpstr>Update to MassHealth’s Universal Eligibility Requirement</vt:lpstr>
      <vt:lpstr>MassHealth Eligibility</vt:lpstr>
      <vt:lpstr>Elimination of Utilization of  Potential Other Benefits Requirement </vt:lpstr>
      <vt:lpstr>MassHealth Health Plan Update</vt:lpstr>
      <vt:lpstr>Polling Question</vt:lpstr>
      <vt:lpstr>Polling Answer </vt:lpstr>
      <vt:lpstr>Who’s Eligible to Enroll?</vt:lpstr>
      <vt:lpstr>ACO Changes Starting 1/1/2026</vt:lpstr>
      <vt:lpstr>ACO Hospital Network Changes</vt:lpstr>
      <vt:lpstr>Hospital Name Changes</vt:lpstr>
      <vt:lpstr>Changes to Available Health Plans in 2026</vt:lpstr>
      <vt:lpstr>2026 Health Plan Options for  Individuals Younger than 65 (slide 1 of 2)</vt:lpstr>
      <vt:lpstr>2026 Health Plan Options for  Individuals Younger than 65 (slide 2 of 2)</vt:lpstr>
      <vt:lpstr>Continuity of Care Period</vt:lpstr>
      <vt:lpstr>Plan Selection and Fixed Enrollment Period</vt:lpstr>
      <vt:lpstr>Resources</vt:lpstr>
      <vt:lpstr>2026 One Care Plans </vt:lpstr>
      <vt:lpstr>One Care Program and Plans</vt:lpstr>
      <vt:lpstr>One Care Plans Available 1/1/2026</vt:lpstr>
      <vt:lpstr>2026 One Care Plans: New Statewide Availability</vt:lpstr>
      <vt:lpstr>Map of One Care Plans in 2026</vt:lpstr>
      <vt:lpstr>Senior Care Option (SCO) Program and Plan Updates </vt:lpstr>
      <vt:lpstr>Senior Care Options (SCO) Program </vt:lpstr>
      <vt:lpstr>2026 SCO Eligibility Changes </vt:lpstr>
      <vt:lpstr>SCO Plans for 2026</vt:lpstr>
      <vt:lpstr>2026 SCO Plans: New Statewide Availability</vt:lpstr>
      <vt:lpstr>Map of SCO Plans by County 2026</vt:lpstr>
      <vt:lpstr>Key Dates</vt:lpstr>
      <vt:lpstr>Provider Billing &amp; Enrollment Information</vt:lpstr>
      <vt:lpstr>MassHealth Provider Online Service Center</vt:lpstr>
      <vt:lpstr>MassHealth Dental Plan Update</vt:lpstr>
      <vt:lpstr>MassHealth Dental Update for 2026</vt:lpstr>
      <vt:lpstr>MassHealth’s My Account Page (MAP) for Members</vt:lpstr>
      <vt:lpstr>Virtual Gateway My Account Page (MAP) </vt:lpstr>
      <vt:lpstr>MyServices Member Portal</vt:lpstr>
      <vt:lpstr>MassHealth Enrollment Center (MEC) – Springfield </vt:lpstr>
      <vt:lpstr>Springfield MEC Has MOVED</vt:lpstr>
      <vt:lpstr>MassHealth Coverage of Vaccine</vt:lpstr>
      <vt:lpstr>Covered Vaccinations</vt:lpstr>
      <vt:lpstr>Covered Vaccinations (continued)</vt:lpstr>
      <vt:lpstr>Health Connector Updates</vt:lpstr>
      <vt:lpstr>ConnectorCare Program Changes</vt:lpstr>
      <vt:lpstr>ConnectorCare Program Design         for 2026</vt:lpstr>
      <vt:lpstr>Health Connector Final Eligibility Notice</vt:lpstr>
      <vt:lpstr>Health Connector  Final Eligibility Notice Details</vt:lpstr>
      <vt:lpstr>Key Takeaways for OE 2026</vt:lpstr>
      <vt:lpstr>Health Connector Plan Options for 2026</vt:lpstr>
      <vt:lpstr>Available Online Health  Connector Tools for OE 2026</vt:lpstr>
      <vt:lpstr>Thank You! </vt:lpstr>
      <vt:lpstr>APPENDIX</vt:lpstr>
      <vt:lpstr>Update: New Webpage and Flyers</vt:lpstr>
      <vt:lpstr>Update: Highlights from MassHealth All Provider Bulletin 405 Published on August 19, 2025 (slide 1 of 2)</vt:lpstr>
      <vt:lpstr>Update: Highlights from MassHealth All Provider Bulletin 405 Published on August 19, 2025 (slide 2 of 2)</vt:lpstr>
      <vt:lpstr>MassHealth Health Plan 2026 PCP Changes</vt:lpstr>
      <vt:lpstr>Primary Care Provider Changes  (slide 1 of 7) </vt:lpstr>
      <vt:lpstr>Primary Care Provider Changes  (slide 2 of 7) </vt:lpstr>
      <vt:lpstr>Primary Care Provider Changes  (slide 3 of 7) </vt:lpstr>
      <vt:lpstr>Primary Care Provider Changes  (slide 4 of 7) </vt:lpstr>
      <vt:lpstr>Primary Care Provider Changes  (slide 5 of 7) </vt:lpstr>
      <vt:lpstr>Primary Care Provider Changes  (slide 6 of 7) </vt:lpstr>
      <vt:lpstr>Primary Care Provider Changes  (slide 7 of 7) </vt:lpstr>
      <vt:lpstr> In The Loop – MA: A Community Just for Enrollment Assisters  Health Care For All October 2025</vt:lpstr>
      <vt:lpstr>Polling Question #1</vt:lpstr>
      <vt:lpstr>About ITL– MA</vt:lpstr>
      <vt:lpstr>Polling Question #2</vt:lpstr>
      <vt:lpstr>Why join ITL-MA ?</vt:lpstr>
      <vt:lpstr>Polling Question #3</vt:lpstr>
      <vt:lpstr>How to Join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2025 MassHealth Updates: Massachusetts Health Care Training Forum</dc:title>
  <dc:creator>HSN and MassHealth</dc:creator>
  <cp:lastModifiedBy>Raymond, Deborah</cp:lastModifiedBy>
  <cp:revision>148</cp:revision>
  <dcterms:created xsi:type="dcterms:W3CDTF">2020-07-20T23:47:46Z</dcterms:created>
  <dcterms:modified xsi:type="dcterms:W3CDTF">2026-04-03T15:35:56Z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0x0101003614481DFFDF8145B6FC41775ECBBEC8</vt:lpwstr>
  </property>
  <property fmtid="{D5CDD505-2E9C-101B-9397-08002B2CF9AE}" pid="3" name="ArticulateGUID">
    <vt:lpwstr>29C8737C-7D8B-4451-922E-C305B898FB4B</vt:lpwstr>
  </property>
  <property fmtid="{D5CDD505-2E9C-101B-9397-08002B2CF9AE}" pid="4" name="ArticulatePath">
    <vt:lpwstr>https://umassmed.sharepoint.com/sites/MTFAccessibilityProject/Shared Documents/General/2021 PPT Templates/MassHealth Health Safety Net Presentation TEMPLATE</vt:lpwstr>
  </property>
</Properties>
</file>