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6" r:id="rId4"/>
    <p:sldMasterId id="2147483779" r:id="rId5"/>
  </p:sldMasterIdLst>
  <p:notesMasterIdLst>
    <p:notesMasterId r:id="rId39"/>
  </p:notesMasterIdLst>
  <p:handoutMasterIdLst>
    <p:handoutMasterId r:id="rId40"/>
  </p:handoutMasterIdLst>
  <p:sldIdLst>
    <p:sldId id="2147482161" r:id="rId6"/>
    <p:sldId id="946" r:id="rId7"/>
    <p:sldId id="2147482192" r:id="rId8"/>
    <p:sldId id="2147482178" r:id="rId9"/>
    <p:sldId id="2147482173" r:id="rId10"/>
    <p:sldId id="2147482177" r:id="rId11"/>
    <p:sldId id="2147482194" r:id="rId12"/>
    <p:sldId id="2147482193" r:id="rId13"/>
    <p:sldId id="2147482179" r:id="rId14"/>
    <p:sldId id="2147482183" r:id="rId15"/>
    <p:sldId id="2147482165" r:id="rId16"/>
    <p:sldId id="2147482166" r:id="rId17"/>
    <p:sldId id="947" r:id="rId18"/>
    <p:sldId id="2147482168" r:id="rId19"/>
    <p:sldId id="941" r:id="rId20"/>
    <p:sldId id="942" r:id="rId21"/>
    <p:sldId id="4427" r:id="rId22"/>
    <p:sldId id="4428" r:id="rId23"/>
    <p:sldId id="4445" r:id="rId24"/>
    <p:sldId id="4444" r:id="rId25"/>
    <p:sldId id="4443" r:id="rId26"/>
    <p:sldId id="4446" r:id="rId27"/>
    <p:sldId id="2147482180" r:id="rId28"/>
    <p:sldId id="4447" r:id="rId29"/>
    <p:sldId id="4448" r:id="rId30"/>
    <p:sldId id="4449" r:id="rId31"/>
    <p:sldId id="2147482191" r:id="rId32"/>
    <p:sldId id="2147482185" r:id="rId33"/>
    <p:sldId id="2147482186" r:id="rId34"/>
    <p:sldId id="2147482187" r:id="rId35"/>
    <p:sldId id="2147482188" r:id="rId36"/>
    <p:sldId id="2147482189" r:id="rId37"/>
    <p:sldId id="2214" r:id="rId38"/>
  </p:sldIdLst>
  <p:sldSz cx="9144000" cy="6858000" type="screen4x3"/>
  <p:notesSz cx="7010400" cy="9296400"/>
  <p:custDataLst>
    <p:tags r:id="rId41"/>
  </p:custDataLst>
  <p:defaultTextStyle>
    <a:defPPr>
      <a:defRPr lang="en-US"/>
    </a:defPPr>
    <a:lvl1pPr algn="l" rtl="0" fontAlgn="base">
      <a:spcBef>
        <a:spcPct val="0"/>
      </a:spcBef>
      <a:spcAft>
        <a:spcPct val="0"/>
      </a:spcAft>
      <a:defRPr sz="2400" b="1" kern="1200">
        <a:solidFill>
          <a:schemeClr val="accent2"/>
        </a:solidFill>
        <a:latin typeface="Arial" charset="0"/>
        <a:ea typeface="MS PGothic" pitchFamily="34" charset="-128"/>
        <a:cs typeface="Arial" charset="0"/>
      </a:defRPr>
    </a:lvl1pPr>
    <a:lvl2pPr marL="457200" algn="l" rtl="0" fontAlgn="base">
      <a:spcBef>
        <a:spcPct val="0"/>
      </a:spcBef>
      <a:spcAft>
        <a:spcPct val="0"/>
      </a:spcAft>
      <a:defRPr sz="2400" b="1" kern="1200">
        <a:solidFill>
          <a:schemeClr val="accent2"/>
        </a:solidFill>
        <a:latin typeface="Arial" charset="0"/>
        <a:ea typeface="MS PGothic" pitchFamily="34" charset="-128"/>
        <a:cs typeface="Arial" charset="0"/>
      </a:defRPr>
    </a:lvl2pPr>
    <a:lvl3pPr marL="914400" algn="l" rtl="0" fontAlgn="base">
      <a:spcBef>
        <a:spcPct val="0"/>
      </a:spcBef>
      <a:spcAft>
        <a:spcPct val="0"/>
      </a:spcAft>
      <a:defRPr sz="2400" b="1" kern="1200">
        <a:solidFill>
          <a:schemeClr val="accent2"/>
        </a:solidFill>
        <a:latin typeface="Arial" charset="0"/>
        <a:ea typeface="MS PGothic" pitchFamily="34" charset="-128"/>
        <a:cs typeface="Arial" charset="0"/>
      </a:defRPr>
    </a:lvl3pPr>
    <a:lvl4pPr marL="1371600" algn="l" rtl="0" fontAlgn="base">
      <a:spcBef>
        <a:spcPct val="0"/>
      </a:spcBef>
      <a:spcAft>
        <a:spcPct val="0"/>
      </a:spcAft>
      <a:defRPr sz="2400" b="1" kern="1200">
        <a:solidFill>
          <a:schemeClr val="accent2"/>
        </a:solidFill>
        <a:latin typeface="Arial" charset="0"/>
        <a:ea typeface="MS PGothic" pitchFamily="34" charset="-128"/>
        <a:cs typeface="Arial" charset="0"/>
      </a:defRPr>
    </a:lvl4pPr>
    <a:lvl5pPr marL="1828800" algn="l" rtl="0" fontAlgn="base">
      <a:spcBef>
        <a:spcPct val="0"/>
      </a:spcBef>
      <a:spcAft>
        <a:spcPct val="0"/>
      </a:spcAft>
      <a:defRPr sz="2400" b="1" kern="1200">
        <a:solidFill>
          <a:schemeClr val="accent2"/>
        </a:solidFill>
        <a:latin typeface="Arial" charset="0"/>
        <a:ea typeface="MS PGothic" pitchFamily="34" charset="-128"/>
        <a:cs typeface="Arial" charset="0"/>
      </a:defRPr>
    </a:lvl5pPr>
    <a:lvl6pPr marL="2286000" algn="l" defTabSz="914400" rtl="0" eaLnBrk="1" latinLnBrk="0" hangingPunct="1">
      <a:defRPr sz="2400" b="1" kern="1200">
        <a:solidFill>
          <a:schemeClr val="accent2"/>
        </a:solidFill>
        <a:latin typeface="Arial" charset="0"/>
        <a:ea typeface="MS PGothic" pitchFamily="34" charset="-128"/>
        <a:cs typeface="Arial" charset="0"/>
      </a:defRPr>
    </a:lvl6pPr>
    <a:lvl7pPr marL="2743200" algn="l" defTabSz="914400" rtl="0" eaLnBrk="1" latinLnBrk="0" hangingPunct="1">
      <a:defRPr sz="2400" b="1" kern="1200">
        <a:solidFill>
          <a:schemeClr val="accent2"/>
        </a:solidFill>
        <a:latin typeface="Arial" charset="0"/>
        <a:ea typeface="MS PGothic" pitchFamily="34" charset="-128"/>
        <a:cs typeface="Arial" charset="0"/>
      </a:defRPr>
    </a:lvl7pPr>
    <a:lvl8pPr marL="3200400" algn="l" defTabSz="914400" rtl="0" eaLnBrk="1" latinLnBrk="0" hangingPunct="1">
      <a:defRPr sz="2400" b="1" kern="1200">
        <a:solidFill>
          <a:schemeClr val="accent2"/>
        </a:solidFill>
        <a:latin typeface="Arial" charset="0"/>
        <a:ea typeface="MS PGothic" pitchFamily="34" charset="-128"/>
        <a:cs typeface="Arial" charset="0"/>
      </a:defRPr>
    </a:lvl8pPr>
    <a:lvl9pPr marL="3657600" algn="l" defTabSz="914400" rtl="0" eaLnBrk="1" latinLnBrk="0" hangingPunct="1">
      <a:defRPr sz="2400" b="1" kern="1200">
        <a:solidFill>
          <a:schemeClr val="accent2"/>
        </a:solidFill>
        <a:latin typeface="Arial" charset="0"/>
        <a:ea typeface="MS PGothic" pitchFamily="34" charset="-128"/>
        <a:cs typeface="Arial" charset="0"/>
      </a:defRPr>
    </a:lvl9pPr>
  </p:defaultTextStyle>
  <p:extLst>
    <p:ext uri="{521415D9-36F7-43E2-AB2F-B90AF26B5E84}">
      <p14:sectionLst xmlns:p14="http://schemas.microsoft.com/office/powerpoint/2010/main">
        <p14:section name="Default" id="{D9FC4CCA-53D9-46D7-8CB0-5A4312114DC8}">
          <p14:sldIdLst>
            <p14:sldId id="2147482161"/>
            <p14:sldId id="946"/>
            <p14:sldId id="2147482192"/>
            <p14:sldId id="2147482178"/>
            <p14:sldId id="2147482173"/>
            <p14:sldId id="2147482177"/>
            <p14:sldId id="2147482194"/>
            <p14:sldId id="2147482193"/>
            <p14:sldId id="2147482179"/>
            <p14:sldId id="2147482183"/>
            <p14:sldId id="2147482165"/>
            <p14:sldId id="2147482166"/>
            <p14:sldId id="947"/>
            <p14:sldId id="2147482168"/>
          </p14:sldIdLst>
        </p14:section>
        <p14:section name="MH Updates" id="{D0B14DBA-B25E-451C-BEAD-5FC35046E8E7}">
          <p14:sldIdLst>
            <p14:sldId id="941"/>
            <p14:sldId id="942"/>
          </p14:sldIdLst>
        </p14:section>
        <p14:section name="Update: MassHealth Applications (ACA-3 and SACA-2)" id="{41B33B41-06CD-4D57-A582-BA356C6A946B}">
          <p14:sldIdLst>
            <p14:sldId id="4427"/>
            <p14:sldId id="4428"/>
            <p14:sldId id="4445"/>
            <p14:sldId id="4444"/>
            <p14:sldId id="4443"/>
            <p14:sldId id="4446"/>
            <p14:sldId id="2147482180"/>
          </p14:sldIdLst>
        </p14:section>
        <p14:section name="Tufts MCO Update" id="{39939D45-1365-4205-81DF-3A90C971D215}">
          <p14:sldIdLst>
            <p14:sldId id="4447"/>
            <p14:sldId id="4448"/>
            <p14:sldId id="4449"/>
            <p14:sldId id="2147482191"/>
            <p14:sldId id="2147482185"/>
            <p14:sldId id="2147482186"/>
            <p14:sldId id="2147482187"/>
            <p14:sldId id="2147482188"/>
            <p14:sldId id="2147482189"/>
            <p14:sldId id="2214"/>
          </p14:sldIdLst>
        </p14:section>
      </p14:sectionLst>
    </p:ext>
    <p:ext uri="{EFAFB233-063F-42B5-8137-9DF3F51BA10A}">
      <p15:sldGuideLst xmlns:p15="http://schemas.microsoft.com/office/powerpoint/2012/main">
        <p15:guide id="1" orient="horz" pos="1152">
          <p15:clr>
            <a:srgbClr val="A4A3A4"/>
          </p15:clr>
        </p15:guide>
        <p15:guide id="2" pos="33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F8EAF0-A912-C2F3-43AD-971581A5290D}" name="Chiev, Sokmeakara (EHS)" initials="SC" userId="S::Sokmeakara.Chiev1@mass.gov::9435e2b5-d995-4b59-b25d-2bb9b96a2a8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hiev, Sokmeakara (EHS)" initials="" lastIdx="1" clrIdx="0"/>
  <p:cmAuthor id="7" name="TCapone" initials="TRC" lastIdx="9" clrIdx="7"/>
  <p:cmAuthor id="1" name=" " initials="" lastIdx="1" clrIdx="1"/>
  <p:cmAuthor id="8" name="Kara Chiev" initials="KC" lastIdx="1" clrIdx="8">
    <p:extLst>
      <p:ext uri="{19B8F6BF-5375-455C-9EA6-DF929625EA0E}">
        <p15:presenceInfo xmlns:p15="http://schemas.microsoft.com/office/powerpoint/2012/main" userId="db4c24ebf9387643" providerId="Windows Live"/>
      </p:ext>
    </p:extLst>
  </p:cmAuthor>
  <p:cmAuthor id="2" name=" Sue" initials="" lastIdx="1" clrIdx="2"/>
  <p:cmAuthor id="3" name="Heather Rossi" initials="" lastIdx="1" clrIdx="3"/>
  <p:cmAuthor id="4" name=" " initials=" " lastIdx="4" clrIdx="4"/>
  <p:cmAuthor id="5" name="EHS" initials="EHS" lastIdx="10" clrIdx="5"/>
  <p:cmAuthor id="6" name="Jill True" initials="JAT"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333399"/>
    <a:srgbClr val="000066"/>
    <a:srgbClr val="33339D"/>
    <a:srgbClr val="C49500"/>
    <a:srgbClr val="FF9900"/>
    <a:srgbClr val="5C4600"/>
    <a:srgbClr val="000000"/>
    <a:srgbClr val="A27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F00A16-7CC4-4AEB-B891-F41D04538566}" v="2" dt="2026-03-27T19:45:38.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6091" autoAdjust="0"/>
  </p:normalViewPr>
  <p:slideViewPr>
    <p:cSldViewPr snapToGrid="0">
      <p:cViewPr varScale="1">
        <p:scale>
          <a:sx n="79" d="100"/>
          <a:sy n="79" d="100"/>
        </p:scale>
        <p:origin x="1498" y="62"/>
      </p:cViewPr>
      <p:guideLst>
        <p:guide orient="horz" pos="1152"/>
        <p:guide pos="33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0"/>
    </p:cViewPr>
  </p:sorter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1362" tIns="45677" rIns="91362" bIns="45677" numCol="1" anchor="t" anchorCtr="0" compatLnSpc="1">
            <a:prstTxWarp prst="textNoShape">
              <a:avLst/>
            </a:prstTxWarp>
          </a:bodyPr>
          <a:lstStyle>
            <a:lvl1pPr defTabSz="914775" eaLnBrk="0" hangingPunct="0">
              <a:lnSpc>
                <a:spcPct val="85000"/>
              </a:lnSpc>
              <a:defRPr sz="1200">
                <a:ea typeface="MS PGothic" pitchFamily="34" charset="-128"/>
              </a:defRPr>
            </a:lvl1pPr>
          </a:lstStyle>
          <a:p>
            <a:pPr>
              <a:defRPr/>
            </a:pPr>
            <a:endParaRPr lang="en-US" altLang="en-US"/>
          </a:p>
        </p:txBody>
      </p:sp>
      <p:sp>
        <p:nvSpPr>
          <p:cNvPr id="84995" name="Rectangle 3"/>
          <p:cNvSpPr>
            <a:spLocks noGrp="1" noChangeArrowheads="1"/>
          </p:cNvSpPr>
          <p:nvPr>
            <p:ph type="dt" sz="quarter" idx="1"/>
          </p:nvPr>
        </p:nvSpPr>
        <p:spPr bwMode="auto">
          <a:xfrm>
            <a:off x="3970338" y="76200"/>
            <a:ext cx="3038475" cy="465138"/>
          </a:xfrm>
          <a:prstGeom prst="rect">
            <a:avLst/>
          </a:prstGeom>
          <a:noFill/>
          <a:ln w="9525">
            <a:noFill/>
            <a:miter lim="800000"/>
            <a:headEnd/>
            <a:tailEnd/>
          </a:ln>
        </p:spPr>
        <p:txBody>
          <a:bodyPr vert="horz" wrap="square" lIns="91362" tIns="45677" rIns="91362" bIns="45677" numCol="1" anchor="t" anchorCtr="0" compatLnSpc="1">
            <a:prstTxWarp prst="textNoShape">
              <a:avLst/>
            </a:prstTxWarp>
          </a:bodyPr>
          <a:lstStyle>
            <a:lvl1pPr algn="r" defTabSz="914775" eaLnBrk="0" hangingPunct="0">
              <a:lnSpc>
                <a:spcPct val="85000"/>
              </a:lnSpc>
              <a:defRPr sz="1200">
                <a:ea typeface="MS PGothic" pitchFamily="34" charset="-128"/>
              </a:defRPr>
            </a:lvl1pPr>
          </a:lstStyle>
          <a:p>
            <a:pPr>
              <a:defRPr/>
            </a:pPr>
            <a:r>
              <a:rPr lang="en-US" altLang="en-US" sz="900" b="0">
                <a:solidFill>
                  <a:schemeClr val="tx1"/>
                </a:solidFill>
              </a:rPr>
              <a:t>MassHealth Updates</a:t>
            </a:r>
          </a:p>
        </p:txBody>
      </p:sp>
      <p:sp>
        <p:nvSpPr>
          <p:cNvPr id="849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p:spPr>
        <p:txBody>
          <a:bodyPr vert="horz" wrap="square" lIns="91362" tIns="45677" rIns="91362" bIns="45677" numCol="1" anchor="b" anchorCtr="0" compatLnSpc="1">
            <a:prstTxWarp prst="textNoShape">
              <a:avLst/>
            </a:prstTxWarp>
          </a:bodyPr>
          <a:lstStyle>
            <a:lvl1pPr defTabSz="914775" eaLnBrk="0" hangingPunct="0">
              <a:lnSpc>
                <a:spcPct val="85000"/>
              </a:lnSpc>
              <a:defRPr sz="1200">
                <a:ea typeface="MS PGothic" pitchFamily="34" charset="-128"/>
              </a:defRPr>
            </a:lvl1pPr>
          </a:lstStyle>
          <a:p>
            <a:pPr>
              <a:defRPr/>
            </a:pPr>
            <a:endParaRPr lang="en-US" altLang="en-US"/>
          </a:p>
        </p:txBody>
      </p:sp>
    </p:spTree>
    <p:extLst>
      <p:ext uri="{BB962C8B-B14F-4D97-AF65-F5344CB8AC3E}">
        <p14:creationId xmlns:p14="http://schemas.microsoft.com/office/powerpoint/2010/main" val="1231846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6888" cy="463550"/>
          </a:xfrm>
          <a:prstGeom prst="rect">
            <a:avLst/>
          </a:prstGeom>
          <a:noFill/>
          <a:ln w="9525">
            <a:noFill/>
            <a:miter lim="800000"/>
            <a:headEnd/>
            <a:tailEnd/>
          </a:ln>
        </p:spPr>
        <p:txBody>
          <a:bodyPr vert="horz" wrap="square" lIns="93067" tIns="46536" rIns="93067" bIns="46536" numCol="1" anchor="t" anchorCtr="0" compatLnSpc="1">
            <a:prstTxWarp prst="textNoShape">
              <a:avLst/>
            </a:prstTxWarp>
          </a:bodyPr>
          <a:lstStyle>
            <a:lvl1pPr defTabSz="932094">
              <a:defRPr sz="1200" b="0">
                <a:solidFill>
                  <a:schemeClr val="tx1"/>
                </a:solidFill>
                <a:ea typeface="MS PGothic" pitchFamily="34" charset="-128"/>
              </a:defRPr>
            </a:lvl1pPr>
          </a:lstStyle>
          <a:p>
            <a:pPr>
              <a:defRPr/>
            </a:pPr>
            <a:endParaRPr lang="en-US" altLang="en-US"/>
          </a:p>
        </p:txBody>
      </p:sp>
      <p:sp>
        <p:nvSpPr>
          <p:cNvPr id="59395" name="Rectangle 3"/>
          <p:cNvSpPr>
            <a:spLocks noGrp="1" noChangeArrowheads="1"/>
          </p:cNvSpPr>
          <p:nvPr>
            <p:ph type="dt" idx="1"/>
          </p:nvPr>
        </p:nvSpPr>
        <p:spPr bwMode="auto">
          <a:xfrm>
            <a:off x="3971925" y="0"/>
            <a:ext cx="3036888" cy="463550"/>
          </a:xfrm>
          <a:prstGeom prst="rect">
            <a:avLst/>
          </a:prstGeom>
          <a:noFill/>
          <a:ln w="9525">
            <a:noFill/>
            <a:miter lim="800000"/>
            <a:headEnd/>
            <a:tailEnd/>
          </a:ln>
        </p:spPr>
        <p:txBody>
          <a:bodyPr vert="horz" wrap="square" lIns="93067" tIns="46536" rIns="93067" bIns="46536" numCol="1" anchor="t" anchorCtr="0" compatLnSpc="1">
            <a:prstTxWarp prst="textNoShape">
              <a:avLst/>
            </a:prstTxWarp>
          </a:bodyPr>
          <a:lstStyle>
            <a:lvl1pPr algn="r" defTabSz="932094">
              <a:defRPr sz="1200" b="0">
                <a:solidFill>
                  <a:schemeClr val="tx1"/>
                </a:solidFill>
                <a:ea typeface="MS PGothic" pitchFamily="34" charset="-128"/>
              </a:defRPr>
            </a:lvl1pPr>
          </a:lstStyle>
          <a:p>
            <a:pPr>
              <a:defRPr/>
            </a:pPr>
            <a:endParaRPr lang="en-US" altLang="en-US"/>
          </a:p>
        </p:txBody>
      </p:sp>
      <p:sp>
        <p:nvSpPr>
          <p:cNvPr id="29700" name="Rectangle 4"/>
          <p:cNvSpPr>
            <a:spLocks noGrp="1" noRot="1" noChangeAspect="1" noChangeArrowheads="1" noTextEdit="1"/>
          </p:cNvSpPr>
          <p:nvPr>
            <p:ph type="sldImg" idx="2"/>
          </p:nvPr>
        </p:nvSpPr>
        <p:spPr bwMode="auto">
          <a:xfrm>
            <a:off x="1182688" y="698500"/>
            <a:ext cx="4646612" cy="348615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067" tIns="46536" rIns="93067" bIns="4653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p:spPr>
        <p:txBody>
          <a:bodyPr vert="horz" wrap="square" lIns="93067" tIns="46536" rIns="93067" bIns="46536" numCol="1" anchor="b" anchorCtr="0" compatLnSpc="1">
            <a:prstTxWarp prst="textNoShape">
              <a:avLst/>
            </a:prstTxWarp>
          </a:bodyPr>
          <a:lstStyle>
            <a:lvl1pPr defTabSz="932094">
              <a:defRPr sz="1200" b="0">
                <a:solidFill>
                  <a:schemeClr val="tx1"/>
                </a:solidFill>
                <a:ea typeface="MS PGothic" pitchFamily="34" charset="-128"/>
              </a:defRPr>
            </a:lvl1pPr>
          </a:lstStyle>
          <a:p>
            <a:pPr>
              <a:defRPr/>
            </a:pPr>
            <a:endParaRPr lang="en-US" altLang="en-US"/>
          </a:p>
        </p:txBody>
      </p:sp>
      <p:sp>
        <p:nvSpPr>
          <p:cNvPr id="59399"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p:spPr>
        <p:txBody>
          <a:bodyPr vert="horz" wrap="square" lIns="93067" tIns="46536" rIns="93067" bIns="46536" numCol="1" anchor="b" anchorCtr="0" compatLnSpc="1">
            <a:prstTxWarp prst="textNoShape">
              <a:avLst/>
            </a:prstTxWarp>
          </a:bodyPr>
          <a:lstStyle>
            <a:lvl1pPr algn="r" defTabSz="932094">
              <a:defRPr sz="1200" b="0">
                <a:solidFill>
                  <a:schemeClr val="tx1"/>
                </a:solidFill>
                <a:ea typeface="MS PGothic" pitchFamily="34" charset="-128"/>
              </a:defRPr>
            </a:lvl1pPr>
          </a:lstStyle>
          <a:p>
            <a:pPr>
              <a:defRPr/>
            </a:pPr>
            <a:fld id="{87AE3DAA-91F2-485E-966D-965CA4860340}" type="slidenum">
              <a:rPr lang="en-US" altLang="en-US"/>
              <a:pPr>
                <a:defRPr/>
              </a:pPr>
              <a:t>‹#›</a:t>
            </a:fld>
            <a:endParaRPr lang="en-US" altLang="en-US"/>
          </a:p>
        </p:txBody>
      </p:sp>
    </p:spTree>
    <p:extLst>
      <p:ext uri="{BB962C8B-B14F-4D97-AF65-F5344CB8AC3E}">
        <p14:creationId xmlns:p14="http://schemas.microsoft.com/office/powerpoint/2010/main" val="3482885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16</a:t>
            </a:fld>
            <a:endParaRPr lang="en-US" altLang="en-US"/>
          </a:p>
        </p:txBody>
      </p:sp>
    </p:spTree>
    <p:extLst>
      <p:ext uri="{BB962C8B-B14F-4D97-AF65-F5344CB8AC3E}">
        <p14:creationId xmlns:p14="http://schemas.microsoft.com/office/powerpoint/2010/main" val="47300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F76B959-21C8-45E8-A3B9-16668007DAEF}" type="slidenum">
              <a:rPr lang="en-US" altLang="en-US" smtClean="0"/>
              <a:pPr>
                <a:defRPr/>
              </a:pPr>
              <a:t>17</a:t>
            </a:fld>
            <a:endParaRPr lang="en-US" altLang="en-US" dirty="0"/>
          </a:p>
        </p:txBody>
      </p:sp>
    </p:spTree>
    <p:extLst>
      <p:ext uri="{BB962C8B-B14F-4D97-AF65-F5344CB8AC3E}">
        <p14:creationId xmlns:p14="http://schemas.microsoft.com/office/powerpoint/2010/main" val="1173636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F76B959-21C8-45E8-A3B9-16668007DAEF}" type="slidenum">
              <a:rPr lang="en-US" altLang="en-US" smtClean="0"/>
              <a:pPr>
                <a:defRPr/>
              </a:pPr>
              <a:t>18</a:t>
            </a:fld>
            <a:endParaRPr lang="en-US" altLang="en-US" dirty="0"/>
          </a:p>
        </p:txBody>
      </p:sp>
    </p:spTree>
    <p:extLst>
      <p:ext uri="{BB962C8B-B14F-4D97-AF65-F5344CB8AC3E}">
        <p14:creationId xmlns:p14="http://schemas.microsoft.com/office/powerpoint/2010/main" val="3171643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25</a:t>
            </a:fld>
            <a:endParaRPr lang="en-US" altLang="en-US"/>
          </a:p>
        </p:txBody>
      </p:sp>
    </p:spTree>
    <p:extLst>
      <p:ext uri="{BB962C8B-B14F-4D97-AF65-F5344CB8AC3E}">
        <p14:creationId xmlns:p14="http://schemas.microsoft.com/office/powerpoint/2010/main" val="2863004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32</a:t>
            </a:fld>
            <a:endParaRPr lang="en-US" altLang="en-US"/>
          </a:p>
        </p:txBody>
      </p:sp>
    </p:spTree>
    <p:extLst>
      <p:ext uri="{BB962C8B-B14F-4D97-AF65-F5344CB8AC3E}">
        <p14:creationId xmlns:p14="http://schemas.microsoft.com/office/powerpoint/2010/main" val="266234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33</a:t>
            </a:fld>
            <a:endParaRPr lang="en-US" altLang="en-US"/>
          </a:p>
        </p:txBody>
      </p:sp>
    </p:spTree>
    <p:extLst>
      <p:ext uri="{BB962C8B-B14F-4D97-AF65-F5344CB8AC3E}">
        <p14:creationId xmlns:p14="http://schemas.microsoft.com/office/powerpoint/2010/main" val="1361044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fld id="{FD819AE9-3208-4DCA-8D3F-890226334B0E}" type="datetime1">
              <a:rPr lang="en-US" smtClean="0"/>
              <a:t>3/27/2026</a:t>
            </a:fld>
            <a:endParaRPr lang="en-US"/>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endParaRPr lang="en-US"/>
          </a:p>
        </p:txBody>
      </p:sp>
      <p:sp>
        <p:nvSpPr>
          <p:cNvPr id="10" name="Slide Number Placeholder 5"/>
          <p:cNvSpPr>
            <a:spLocks noGrp="1"/>
          </p:cNvSpPr>
          <p:nvPr>
            <p:ph type="sldNum" sz="quarter" idx="12"/>
          </p:nvPr>
        </p:nvSpPr>
        <p:spPr/>
        <p:txBody>
          <a:bodyPr/>
          <a:lstStyle>
            <a:lvl1pPr>
              <a:defRPr>
                <a:solidFill>
                  <a:schemeClr val="accent5">
                    <a:lumMod val="60000"/>
                    <a:lumOff val="40000"/>
                  </a:schemeClr>
                </a:solidFill>
              </a:defRPr>
            </a:lvl1pPr>
          </a:lstStyle>
          <a:p>
            <a:pPr>
              <a:defRPr/>
            </a:pPr>
            <a:fld id="{815A0231-9940-4863-B13E-2164784B5DAF}" type="slidenum">
              <a:rPr lang="en-US" altLang="en-US" smtClean="0"/>
              <a:pPr>
                <a:defRPr/>
              </a:pPr>
              <a:t>‹#›</a:t>
            </a:fld>
            <a:endParaRPr lang="en-US" altLang="en-US"/>
          </a:p>
        </p:txBody>
      </p:sp>
    </p:spTree>
    <p:extLst>
      <p:ext uri="{BB962C8B-B14F-4D97-AF65-F5344CB8AC3E}">
        <p14:creationId xmlns:p14="http://schemas.microsoft.com/office/powerpoint/2010/main" val="243829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553200" cy="838200"/>
          </a:xfrm>
        </p:spPr>
        <p:txBody>
          <a:bodyPr anchor="b" anchorCtr="0"/>
          <a:lstStyle>
            <a:lvl1pPr algn="l">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AC855E9D-FCD5-4886-A337-7F1567FE7405}" type="datetime1">
              <a:rPr lang="en-US" smtClean="0"/>
              <a:t>3/27/2026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7C3FE04-E715-46F6-B07D-5A234E157AC3}" type="slidenum">
              <a:rPr lang="en-US" altLang="en-US"/>
              <a:pPr>
                <a:defRPr/>
              </a:pPr>
              <a:t>‹#›</a:t>
            </a:fld>
            <a:endParaRPr lang="en-US" altLang="en-US" dirty="0"/>
          </a:p>
        </p:txBody>
      </p:sp>
    </p:spTree>
    <p:extLst>
      <p:ext uri="{BB962C8B-B14F-4D97-AF65-F5344CB8AC3E}">
        <p14:creationId xmlns:p14="http://schemas.microsoft.com/office/powerpoint/2010/main" val="1494624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2D138AF-F674-4FD6-A5E9-F282EEC69783}" type="datetime1">
              <a:rPr lang="en-US" smtClean="0"/>
              <a:t>3/27/2026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0CC5D2-9F73-4638-8520-080834850007}" type="slidenum">
              <a:rPr lang="en-US" altLang="en-US"/>
              <a:pPr>
                <a:defRPr/>
              </a:pPr>
              <a:t>‹#›</a:t>
            </a:fld>
            <a:endParaRPr lang="en-US" altLang="en-US" dirty="0"/>
          </a:p>
        </p:txBody>
      </p:sp>
    </p:spTree>
    <p:extLst>
      <p:ext uri="{BB962C8B-B14F-4D97-AF65-F5344CB8AC3E}">
        <p14:creationId xmlns:p14="http://schemas.microsoft.com/office/powerpoint/2010/main" val="3843954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D465F91-61B3-43AD-BD20-4FBBD2789053}" type="datetime1">
              <a:rPr lang="en-US" smtClean="0"/>
              <a:t>3/27/2026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9E8A472-2228-491D-94C1-73A97D57453E}" type="slidenum">
              <a:rPr lang="en-US" altLang="en-US"/>
              <a:pPr>
                <a:defRPr/>
              </a:pPr>
              <a:t>‹#›</a:t>
            </a:fld>
            <a:endParaRPr lang="en-US" altLang="en-US" dirty="0"/>
          </a:p>
        </p:txBody>
      </p:sp>
    </p:spTree>
    <p:extLst>
      <p:ext uri="{BB962C8B-B14F-4D97-AF65-F5344CB8AC3E}">
        <p14:creationId xmlns:p14="http://schemas.microsoft.com/office/powerpoint/2010/main" val="3040490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559C139-600E-4CBE-988A-01EED086539F}" type="datetime1">
              <a:rPr lang="en-US" smtClean="0"/>
              <a:t>3/27/2026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0285598-28EE-43A4-9F7E-B70726027258}" type="slidenum">
              <a:rPr lang="en-US" altLang="en-US"/>
              <a:pPr>
                <a:defRPr/>
              </a:pPr>
              <a:t>‹#›</a:t>
            </a:fld>
            <a:endParaRPr lang="en-US" altLang="en-US" dirty="0"/>
          </a:p>
        </p:txBody>
      </p:sp>
    </p:spTree>
    <p:extLst>
      <p:ext uri="{BB962C8B-B14F-4D97-AF65-F5344CB8AC3E}">
        <p14:creationId xmlns:p14="http://schemas.microsoft.com/office/powerpoint/2010/main" val="3074396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301966F-650D-476D-B3E5-DB4EB961A50F}" type="datetime1">
              <a:rPr lang="en-US" smtClean="0"/>
              <a:t>3/27/2026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AADC162-776C-4996-B2F6-7720B30F3999}" type="slidenum">
              <a:rPr lang="en-US" altLang="en-US"/>
              <a:pPr>
                <a:defRPr/>
              </a:pPr>
              <a:t>‹#›</a:t>
            </a:fld>
            <a:endParaRPr lang="en-US" altLang="en-US" dirty="0"/>
          </a:p>
        </p:txBody>
      </p:sp>
    </p:spTree>
    <p:extLst>
      <p:ext uri="{BB962C8B-B14F-4D97-AF65-F5344CB8AC3E}">
        <p14:creationId xmlns:p14="http://schemas.microsoft.com/office/powerpoint/2010/main" val="2281037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0C459D-D23F-4DD4-980B-A9E9F053DBBF}" type="datetime1">
              <a:rPr lang="en-US" smtClean="0"/>
              <a:t>3/27/2026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F29414F-AC54-48BF-9F92-3C72CFA66291}" type="slidenum">
              <a:rPr lang="en-US" altLang="en-US"/>
              <a:pPr>
                <a:defRPr/>
              </a:pPr>
              <a:t>‹#›</a:t>
            </a:fld>
            <a:endParaRPr lang="en-US" altLang="en-US" dirty="0"/>
          </a:p>
        </p:txBody>
      </p:sp>
    </p:spTree>
    <p:extLst>
      <p:ext uri="{BB962C8B-B14F-4D97-AF65-F5344CB8AC3E}">
        <p14:creationId xmlns:p14="http://schemas.microsoft.com/office/powerpoint/2010/main" val="373662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46150"/>
          </a:xfrm>
        </p:spPr>
        <p:txBody>
          <a:bodyPr anchor="b"/>
          <a:lstStyle>
            <a:lvl1pPr algn="l">
              <a:lnSpc>
                <a:spcPct val="100000"/>
              </a:lnSpc>
              <a:defRPr sz="2000" b="1"/>
            </a:lvl1pPr>
          </a:lstStyle>
          <a:p>
            <a:r>
              <a:rPr lang="en-US" dirty="0"/>
              <a:t>Click to edit Master title style</a:t>
            </a:r>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B0BF0D-4F46-4D55-BC5F-DCCD1F1F17AB}" type="datetime1">
              <a:rPr lang="en-US" smtClean="0"/>
              <a:t>3/27/2026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615FF6C-B69D-455C-B0DE-27EF2AF53768}" type="slidenum">
              <a:rPr lang="en-US" altLang="en-US"/>
              <a:pPr>
                <a:defRPr/>
              </a:pPr>
              <a:t>‹#›</a:t>
            </a:fld>
            <a:endParaRPr lang="en-US" altLang="en-US" dirty="0"/>
          </a:p>
        </p:txBody>
      </p:sp>
    </p:spTree>
    <p:extLst>
      <p:ext uri="{BB962C8B-B14F-4D97-AF65-F5344CB8AC3E}">
        <p14:creationId xmlns:p14="http://schemas.microsoft.com/office/powerpoint/2010/main" val="326261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A42B6E3-5A54-4BB7-B8AC-81144F984F64}" type="datetime1">
              <a:rPr lang="en-US" smtClean="0"/>
              <a:t>3/27/2026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CA2BE85-3DD6-4783-A00D-60FAF0E06517}" type="slidenum">
              <a:rPr lang="en-US" altLang="en-US"/>
              <a:pPr>
                <a:defRPr/>
              </a:pPr>
              <a:t>‹#›</a:t>
            </a:fld>
            <a:endParaRPr lang="en-US" altLang="en-US" dirty="0"/>
          </a:p>
        </p:txBody>
      </p:sp>
    </p:spTree>
    <p:extLst>
      <p:ext uri="{BB962C8B-B14F-4D97-AF65-F5344CB8AC3E}">
        <p14:creationId xmlns:p14="http://schemas.microsoft.com/office/powerpoint/2010/main" val="2403477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1F0876C-43A7-4AC7-AB73-AEDF68E351A3}" type="datetime1">
              <a:rPr lang="en-US" smtClean="0"/>
              <a:t>3/27/2026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E1A7BE-CAD9-4992-B6B4-054C1A06DBEB}" type="slidenum">
              <a:rPr lang="en-US" altLang="en-US"/>
              <a:pPr>
                <a:defRPr/>
              </a:pPr>
              <a:t>‹#›</a:t>
            </a:fld>
            <a:endParaRPr lang="en-US" altLang="en-US" dirty="0"/>
          </a:p>
        </p:txBody>
      </p:sp>
    </p:spTree>
    <p:extLst>
      <p:ext uri="{BB962C8B-B14F-4D97-AF65-F5344CB8AC3E}">
        <p14:creationId xmlns:p14="http://schemas.microsoft.com/office/powerpoint/2010/main" val="389975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4B2480E-08BD-4A5C-8785-FD1B898EA338}" type="datetime1">
              <a:rPr lang="en-US" smtClean="0"/>
              <a:t>3/27/2026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387572-65F5-4A15-AFB0-E08FFA02A4C7}" type="slidenum">
              <a:rPr lang="en-US" altLang="en-US"/>
              <a:pPr>
                <a:defRPr/>
              </a:pPr>
              <a:t>‹#›</a:t>
            </a:fld>
            <a:endParaRPr lang="en-US" altLang="en-US" dirty="0"/>
          </a:p>
        </p:txBody>
      </p:sp>
    </p:spTree>
    <p:extLst>
      <p:ext uri="{BB962C8B-B14F-4D97-AF65-F5344CB8AC3E}">
        <p14:creationId xmlns:p14="http://schemas.microsoft.com/office/powerpoint/2010/main" val="372236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FC5555E-28B9-480E-A313-0558BD249FA5}" type="datetime1">
              <a:rPr lang="en-US" smtClean="0"/>
              <a:t>3/27/2026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302BC5-986D-42D8-BF2F-B9D0692D83AF}" type="slidenum">
              <a:rPr lang="en-US" smtClean="0"/>
              <a:pPr>
                <a:defRPr/>
              </a:pPr>
              <a:t>‹#›</a:t>
            </a:fld>
            <a:endParaRPr lang="en-US"/>
          </a:p>
        </p:txBody>
      </p:sp>
      <p:sp>
        <p:nvSpPr>
          <p:cNvPr id="7" name="Title 1">
            <a:extLst>
              <a:ext uri="{FF2B5EF4-FFF2-40B4-BE49-F238E27FC236}">
                <a16:creationId xmlns:a16="http://schemas.microsoft.com/office/drawing/2014/main" id="{CA59ABB9-8F3F-454C-928B-7CDF9BEBC3D9}"/>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71911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6400800" cy="715962"/>
          </a:xfrm>
        </p:spPr>
        <p:txBody>
          <a:bodyPr/>
          <a:lstStyle/>
          <a:p>
            <a:r>
              <a:rPr lang="en-US" dirty="0"/>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C362A518-EB4F-45D6-8D4C-6B8866DA7779}" type="datetime1">
              <a:rPr lang="en-US" smtClean="0"/>
              <a:t>3/27/2026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DD6E3BA-0B8E-4F8A-8CD8-F939A68D284F}" type="slidenum">
              <a:rPr lang="en-US" altLang="en-US"/>
              <a:pPr>
                <a:defRPr/>
              </a:pPr>
              <a:t>‹#›</a:t>
            </a:fld>
            <a:endParaRPr lang="en-US" altLang="en-US" dirty="0"/>
          </a:p>
        </p:txBody>
      </p:sp>
    </p:spTree>
    <p:extLst>
      <p:ext uri="{BB962C8B-B14F-4D97-AF65-F5344CB8AC3E}">
        <p14:creationId xmlns:p14="http://schemas.microsoft.com/office/powerpoint/2010/main" val="2443885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noChangeArrowheads="1"/>
          </p:cNvSpPr>
          <p:nvPr>
            <p:ph idx="1"/>
          </p:nvPr>
        </p:nvSpPr>
        <p:spPr bwMode="auto">
          <a:xfrm>
            <a:off x="457200" y="1598613"/>
            <a:ext cx="8229600" cy="4480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0" marR="0" indent="0" algn="l" defTabSz="914400" rtl="0" eaLnBrk="0" fontAlgn="base" latinLnBrk="0" hangingPunct="0">
              <a:lnSpc>
                <a:spcPct val="100000"/>
              </a:lnSpc>
              <a:spcBef>
                <a:spcPts val="800"/>
              </a:spcBef>
              <a:spcAft>
                <a:spcPct val="0"/>
              </a:spcAft>
              <a:buClr>
                <a:srgbClr val="5C5A5A"/>
              </a:buClr>
              <a:buSzPct val="100000"/>
              <a:buFontTx/>
              <a:buNone/>
              <a:tabLst/>
              <a:defRPr/>
            </a:lvl1pPr>
          </a:lstStyle>
          <a:p>
            <a:pPr lvl="0"/>
            <a:r>
              <a:rPr lang="en-US" noProof="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2780B6C8-8DB6-4EB2-8825-BF69DD156794}" type="slidenum">
              <a:rPr lang="en-US"/>
              <a:pPr>
                <a:defRPr/>
              </a:pPr>
              <a:t>‹#›</a:t>
            </a:fld>
            <a:endParaRPr lang="en-US" dirty="0"/>
          </a:p>
        </p:txBody>
      </p:sp>
    </p:spTree>
    <p:extLst>
      <p:ext uri="{BB962C8B-B14F-4D97-AF65-F5344CB8AC3E}">
        <p14:creationId xmlns:p14="http://schemas.microsoft.com/office/powerpoint/2010/main" val="218724182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ingle Contain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2A3BA48-CF1B-4284-B3D8-7BF808D30C39}"/>
              </a:ext>
            </a:extLst>
          </p:cNvPr>
          <p:cNvSpPr>
            <a:spLocks noGrp="1"/>
          </p:cNvSpPr>
          <p:nvPr>
            <p:ph type="sldNum" sz="quarter" idx="4"/>
          </p:nvPr>
        </p:nvSpPr>
        <p:spPr>
          <a:xfrm>
            <a:off x="6368143" y="6400800"/>
            <a:ext cx="2090057" cy="274320"/>
          </a:xfrm>
          <a:prstGeom prst="rect">
            <a:avLst/>
          </a:prstGeom>
        </p:spPr>
        <p:txBody>
          <a:bodyPr lIns="0" tIns="0" rIns="0" bIns="0" anchor="b" anchorCtr="0"/>
          <a:lstStyle>
            <a:lvl1pPr algn="r">
              <a:defRPr sz="1050" b="0">
                <a:solidFill>
                  <a:schemeClr val="accent1"/>
                </a:solidFill>
                <a:latin typeface="Franklin Gothic Demi" panose="020B0703020102020204" pitchFamily="34" charset="0"/>
              </a:defRPr>
            </a:lvl1pPr>
          </a:lstStyle>
          <a:p>
            <a:fld id="{627CA14E-5EDD-4C5C-B4B2-BE16B502D62B}" type="slidenum">
              <a:rPr lang="en-US" smtClean="0"/>
              <a:pPr/>
              <a:t>‹#›</a:t>
            </a:fld>
            <a:endParaRPr lang="en-US" sz="1050"/>
          </a:p>
        </p:txBody>
      </p:sp>
      <p:sp>
        <p:nvSpPr>
          <p:cNvPr id="5" name="Title Placeholder 1">
            <a:extLst>
              <a:ext uri="{FF2B5EF4-FFF2-40B4-BE49-F238E27FC236}">
                <a16:creationId xmlns:a16="http://schemas.microsoft.com/office/drawing/2014/main" id="{08586559-5171-41A0-82DB-D88F28A594C5}"/>
              </a:ext>
            </a:extLst>
          </p:cNvPr>
          <p:cNvSpPr>
            <a:spLocks noGrp="1"/>
          </p:cNvSpPr>
          <p:nvPr>
            <p:ph type="title"/>
          </p:nvPr>
        </p:nvSpPr>
        <p:spPr>
          <a:xfrm>
            <a:off x="685800" y="640080"/>
            <a:ext cx="7772400" cy="481670"/>
          </a:xfrm>
          <a:prstGeom prst="rect">
            <a:avLst/>
          </a:prstGeom>
        </p:spPr>
        <p:txBody>
          <a:bodyPr vert="horz" lIns="0" tIns="0" rIns="0" bIns="0" rtlCol="0" anchor="t" anchorCtr="0">
            <a:spAutoFit/>
          </a:bodyPr>
          <a:lstStyle/>
          <a:p>
            <a:r>
              <a:rPr lang="en-US"/>
              <a:t>Click to edit Master title style</a:t>
            </a:r>
          </a:p>
        </p:txBody>
      </p:sp>
      <p:sp>
        <p:nvSpPr>
          <p:cNvPr id="8" name="Content Placeholder 7">
            <a:extLst>
              <a:ext uri="{FF2B5EF4-FFF2-40B4-BE49-F238E27FC236}">
                <a16:creationId xmlns:a16="http://schemas.microsoft.com/office/drawing/2014/main" id="{30562C3B-C22F-435D-B73C-6F8FE6DD1FF7}"/>
              </a:ext>
            </a:extLst>
          </p:cNvPr>
          <p:cNvSpPr>
            <a:spLocks noGrp="1"/>
          </p:cNvSpPr>
          <p:nvPr>
            <p:ph sz="quarter" idx="10"/>
          </p:nvPr>
        </p:nvSpPr>
        <p:spPr>
          <a:xfrm>
            <a:off x="685800" y="1920240"/>
            <a:ext cx="7772400" cy="3649287"/>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76909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011799B-9140-4237-830C-76FCCA6E8A0A}" type="datetime1">
              <a:rPr lang="en-US" smtClean="0"/>
              <a:t>3/27/2026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EDA35D-121F-4BCE-A2B8-5BDD75225AF7}" type="slidenum">
              <a:rPr lang="en-US" smtClean="0"/>
              <a:pPr>
                <a:defRPr/>
              </a:pPr>
              <a:t>‹#›</a:t>
            </a:fld>
            <a:endParaRPr lang="en-US"/>
          </a:p>
        </p:txBody>
      </p:sp>
    </p:spTree>
    <p:extLst>
      <p:ext uri="{BB962C8B-B14F-4D97-AF65-F5344CB8AC3E}">
        <p14:creationId xmlns:p14="http://schemas.microsoft.com/office/powerpoint/2010/main" val="306656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1957FA-5480-4F32-8426-51643052A938}" type="datetime1">
              <a:rPr lang="en-US" smtClean="0"/>
              <a:t>3/27/2026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F634362-9AFF-481E-9165-DDE67710E77E}" type="slidenum">
              <a:rPr lang="en-US" smtClean="0"/>
              <a:pPr>
                <a:defRPr/>
              </a:pPr>
              <a:t>‹#›</a:t>
            </a:fld>
            <a:endParaRPr lang="en-US"/>
          </a:p>
        </p:txBody>
      </p:sp>
    </p:spTree>
    <p:extLst>
      <p:ext uri="{BB962C8B-B14F-4D97-AF65-F5344CB8AC3E}">
        <p14:creationId xmlns:p14="http://schemas.microsoft.com/office/powerpoint/2010/main" val="352489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34E441-689F-4A6E-BE39-EB26599F2723}" type="datetime1">
              <a:rPr lang="en-US" smtClean="0"/>
              <a:t>3/27/2026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a:p>
        </p:txBody>
      </p:sp>
      <p:sp>
        <p:nvSpPr>
          <p:cNvPr id="6" name="Title 1">
            <a:extLst>
              <a:ext uri="{FF2B5EF4-FFF2-40B4-BE49-F238E27FC236}">
                <a16:creationId xmlns:a16="http://schemas.microsoft.com/office/drawing/2014/main" id="{8FA1304B-6803-4FFB-A654-94EA28C896ED}"/>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7222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9F7588D-CACF-47E9-9C4C-2882340598FF}" type="datetime1">
              <a:rPr lang="en-US" smtClean="0"/>
              <a:t>3/27/2026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C09D53-7AEC-4C3D-B4B0-764829EA3DA3}" type="slidenum">
              <a:rPr lang="en-US" smtClean="0"/>
              <a:pPr>
                <a:defRPr/>
              </a:pPr>
              <a:t>‹#›</a:t>
            </a:fld>
            <a:endParaRPr lang="en-US"/>
          </a:p>
        </p:txBody>
      </p:sp>
    </p:spTree>
    <p:extLst>
      <p:ext uri="{BB962C8B-B14F-4D97-AF65-F5344CB8AC3E}">
        <p14:creationId xmlns:p14="http://schemas.microsoft.com/office/powerpoint/2010/main" val="1509775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57200" y="1600200"/>
            <a:ext cx="8229600" cy="4525963"/>
          </a:xfrm>
        </p:spPr>
        <p:txBody>
          <a:bodyPr/>
          <a:lstStyle>
            <a:lvl1pPr>
              <a:defRPr>
                <a:latin typeface="Arial" panose="020B0604020202020204" pitchFamily="34" charset="0"/>
                <a:cs typeface="Arial" panose="020B0604020202020204" pitchFamily="34" charset="0"/>
              </a:defRPr>
            </a:lvl1pPr>
          </a:lstStyle>
          <a:p>
            <a:pPr lvl="0"/>
            <a:r>
              <a:rPr lang="en-US" noProof="0"/>
              <a:t>Click icon to add table</a:t>
            </a:r>
          </a:p>
        </p:txBody>
      </p:sp>
      <p:sp>
        <p:nvSpPr>
          <p:cNvPr id="4" name="Date Placeholder 3"/>
          <p:cNvSpPr>
            <a:spLocks noGrp="1"/>
          </p:cNvSpPr>
          <p:nvPr>
            <p:ph type="dt" sz="half" idx="10"/>
          </p:nvPr>
        </p:nvSpPr>
        <p:spPr/>
        <p:txBody>
          <a:bodyPr/>
          <a:lstStyle>
            <a:lvl1pPr>
              <a:defRPr/>
            </a:lvl1pPr>
          </a:lstStyle>
          <a:p>
            <a:pPr>
              <a:defRPr/>
            </a:pPr>
            <a:fld id="{0AE4A7A2-3A4F-434B-B2F7-90355945D275}" type="datetime1">
              <a:rPr lang="en-US" smtClean="0"/>
              <a:t>3/27/2026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a:p>
        </p:txBody>
      </p:sp>
      <p:sp>
        <p:nvSpPr>
          <p:cNvPr id="7" name="Title 1">
            <a:extLst>
              <a:ext uri="{FF2B5EF4-FFF2-40B4-BE49-F238E27FC236}">
                <a16:creationId xmlns:a16="http://schemas.microsoft.com/office/drawing/2014/main" id="{4D4203C3-4299-47CD-9DFD-FDC2CC80C8BF}"/>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85776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707858704"/>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p>
        </p:txBody>
      </p:sp>
      <p:sp>
        <p:nvSpPr>
          <p:cNvPr id="4" name="Text Placeholder 3"/>
          <p:cNvSpPr>
            <a:spLocks noGrp="1"/>
          </p:cNvSpPr>
          <p:nvPr>
            <p:ph type="body" sz="quarter" idx="10"/>
          </p:nvPr>
        </p:nvSpPr>
        <p:spPr>
          <a:xfrm>
            <a:off x="609600" y="1143002"/>
            <a:ext cx="7924800" cy="1200329"/>
          </a:xfrm>
        </p:spPr>
        <p:txBody>
          <a:bodyPr wrap="square"/>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565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mj-lt"/>
              </a:defRPr>
            </a:lvl1pPr>
          </a:lstStyle>
          <a:p>
            <a:r>
              <a:rPr lang="en-US" dirty="0"/>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fld id="{4290C3CA-1DF4-4C15-921D-9CA381257CAE}" type="datetime1">
              <a:rPr lang="en-US" smtClean="0"/>
              <a:t>3/27/2026</a:t>
            </a:fld>
            <a:endParaRPr lang="en-US" dirty="0"/>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solidFill>
                  <a:schemeClr val="accent5">
                    <a:lumMod val="60000"/>
                    <a:lumOff val="40000"/>
                  </a:schemeClr>
                </a:solidFill>
              </a:defRPr>
            </a:lvl1pPr>
          </a:lstStyle>
          <a:p>
            <a:pPr>
              <a:defRPr/>
            </a:pPr>
            <a:fld id="{815A0231-9940-4863-B13E-2164784B5DAF}" type="slidenum">
              <a:rPr lang="en-US" altLang="en-US" smtClean="0"/>
              <a:pPr>
                <a:defRPr/>
              </a:pPr>
              <a:t>‹#›</a:t>
            </a:fld>
            <a:endParaRPr lang="en-US" alt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200853"/>
            <a:ext cx="1905000" cy="942147"/>
          </a:xfrm>
          <a:prstGeom prst="rect">
            <a:avLst/>
          </a:prstGeom>
        </p:spPr>
      </p:pic>
    </p:spTree>
    <p:extLst>
      <p:ext uri="{BB962C8B-B14F-4D97-AF65-F5344CB8AC3E}">
        <p14:creationId xmlns:p14="http://schemas.microsoft.com/office/powerpoint/2010/main" val="2848755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4.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oleObject" Target="../embeddings/oleObject2.bin"/><Relationship Id="rId2" Type="http://schemas.openxmlformats.org/officeDocument/2006/relationships/slideLayout" Target="../slideLayouts/slideLayout10.xml"/><Relationship Id="rId16" Type="http://schemas.openxmlformats.org/officeDocument/2006/relationships/tags" Target="../tags/tag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2.xml"/><Relationship Id="rId10" Type="http://schemas.openxmlformats.org/officeDocument/2006/relationships/slideLayout" Target="../slideLayouts/slideLayout18.xml"/><Relationship Id="rId19" Type="http://schemas.openxmlformats.org/officeDocument/2006/relationships/image" Target="../media/image5.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A65C38F8-6F85-4BBB-AF1D-B63B00805B23}" type="datetime1">
              <a:rPr lang="en-US" smtClean="0"/>
              <a:t>3/27/2026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543FC28-71BB-4923-9EC4-7D01669BF51C}" type="slidenum">
              <a:rPr lang="en-US" smtClean="0"/>
              <a:pPr>
                <a:defRPr/>
              </a:pPr>
              <a:t>‹#›</a:t>
            </a:fld>
            <a:endParaRPr lang="en-US"/>
          </a:p>
        </p:txBody>
      </p:sp>
      <p:pic>
        <p:nvPicPr>
          <p:cNvPr id="9" name="Picture 8" descr="MassHealth logo"/>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562788" y="228600"/>
            <a:ext cx="1364104" cy="693420"/>
          </a:xfrm>
          <a:prstGeom prst="rect">
            <a:avLst/>
          </a:prstGeom>
        </p:spPr>
      </p:pic>
    </p:spTree>
    <p:extLst>
      <p:ext uri="{BB962C8B-B14F-4D97-AF65-F5344CB8AC3E}">
        <p14:creationId xmlns:p14="http://schemas.microsoft.com/office/powerpoint/2010/main" val="138528413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70" r:id="rId3"/>
    <p:sldLayoutId id="2147483772" r:id="rId4"/>
    <p:sldLayoutId id="2147483773" r:id="rId5"/>
    <p:sldLayoutId id="2147483769" r:id="rId6"/>
    <p:sldLayoutId id="2147483778" r:id="rId7"/>
    <p:sldLayoutId id="2147483794" r:id="rId8"/>
  </p:sldLayoutIdLst>
  <p:hf hdr="0" ftr="0" dt="0"/>
  <p:txStyles>
    <p:titleStyle>
      <a:lvl1pPr algn="l" rtl="0" eaLnBrk="1" fontAlgn="base" hangingPunct="1">
        <a:lnSpc>
          <a:spcPts val="3600"/>
        </a:lnSpc>
        <a:spcBef>
          <a:spcPct val="0"/>
        </a:spcBef>
        <a:spcAft>
          <a:spcPct val="0"/>
        </a:spcAft>
        <a:defRPr sz="3600" b="1" kern="1200">
          <a:solidFill>
            <a:srgbClr val="002060"/>
          </a:solidFill>
          <a:latin typeface="Arial" panose="020B0604020202020204" pitchFamily="34" charset="0"/>
          <a:ea typeface="+mj-ea"/>
          <a:cs typeface="Arial" panose="020B0604020202020204" pitchFamily="34" charset="0"/>
        </a:defRPr>
      </a:lvl1pPr>
      <a:lvl2pPr algn="l" rtl="0" eaLnBrk="1" fontAlgn="base" hangingPunct="1">
        <a:lnSpc>
          <a:spcPts val="3600"/>
        </a:lnSpc>
        <a:spcBef>
          <a:spcPct val="0"/>
        </a:spcBef>
        <a:spcAft>
          <a:spcPct val="0"/>
        </a:spcAft>
        <a:defRPr sz="4000" b="1">
          <a:solidFill>
            <a:srgbClr val="002060"/>
          </a:solidFill>
          <a:latin typeface="Corbel" pitchFamily="34" charset="0"/>
        </a:defRPr>
      </a:lvl2pPr>
      <a:lvl3pPr algn="l" rtl="0" eaLnBrk="1" fontAlgn="base" hangingPunct="1">
        <a:lnSpc>
          <a:spcPts val="3600"/>
        </a:lnSpc>
        <a:spcBef>
          <a:spcPct val="0"/>
        </a:spcBef>
        <a:spcAft>
          <a:spcPct val="0"/>
        </a:spcAft>
        <a:defRPr sz="4000" b="1">
          <a:solidFill>
            <a:srgbClr val="002060"/>
          </a:solidFill>
          <a:latin typeface="Corbel" pitchFamily="34" charset="0"/>
        </a:defRPr>
      </a:lvl3pPr>
      <a:lvl4pPr algn="l" rtl="0" eaLnBrk="1" fontAlgn="base" hangingPunct="1">
        <a:lnSpc>
          <a:spcPts val="3600"/>
        </a:lnSpc>
        <a:spcBef>
          <a:spcPct val="0"/>
        </a:spcBef>
        <a:spcAft>
          <a:spcPct val="0"/>
        </a:spcAft>
        <a:defRPr sz="4000" b="1">
          <a:solidFill>
            <a:srgbClr val="002060"/>
          </a:solidFill>
          <a:latin typeface="Corbel" pitchFamily="34" charset="0"/>
        </a:defRPr>
      </a:lvl4pPr>
      <a:lvl5pPr algn="l" rtl="0" eaLnBrk="1" fontAlgn="base" hangingPunct="1">
        <a:lnSpc>
          <a:spcPts val="3600"/>
        </a:lnSpc>
        <a:spcBef>
          <a:spcPct val="0"/>
        </a:spcBef>
        <a:spcAft>
          <a:spcPct val="0"/>
        </a:spcAft>
        <a:defRPr sz="4000" b="1">
          <a:solidFill>
            <a:srgbClr val="002060"/>
          </a:solidFill>
          <a:latin typeface="Corbel" pitchFamily="34" charset="0"/>
        </a:defRPr>
      </a:lvl5pPr>
      <a:lvl6pPr marL="457200" algn="ctr" rtl="0" eaLnBrk="1" fontAlgn="base" hangingPunct="1">
        <a:spcBef>
          <a:spcPct val="0"/>
        </a:spcBef>
        <a:spcAft>
          <a:spcPct val="0"/>
        </a:spcAft>
        <a:defRPr sz="4000">
          <a:solidFill>
            <a:schemeClr val="bg1"/>
          </a:solidFill>
          <a:latin typeface="Calibri" pitchFamily="34" charset="0"/>
        </a:defRPr>
      </a:lvl6pPr>
      <a:lvl7pPr marL="914400" algn="ctr" rtl="0" eaLnBrk="1" fontAlgn="base" hangingPunct="1">
        <a:spcBef>
          <a:spcPct val="0"/>
        </a:spcBef>
        <a:spcAft>
          <a:spcPct val="0"/>
        </a:spcAft>
        <a:defRPr sz="4000">
          <a:solidFill>
            <a:schemeClr val="bg1"/>
          </a:solidFill>
          <a:latin typeface="Calibri" pitchFamily="34" charset="0"/>
        </a:defRPr>
      </a:lvl7pPr>
      <a:lvl8pPr marL="1371600" algn="ctr" rtl="0" eaLnBrk="1" fontAlgn="base" hangingPunct="1">
        <a:spcBef>
          <a:spcPct val="0"/>
        </a:spcBef>
        <a:spcAft>
          <a:spcPct val="0"/>
        </a:spcAft>
        <a:defRPr sz="4000">
          <a:solidFill>
            <a:schemeClr val="bg1"/>
          </a:solidFill>
          <a:latin typeface="Calibri" pitchFamily="34" charset="0"/>
        </a:defRPr>
      </a:lvl8pPr>
      <a:lvl9pPr marL="1828800" algn="ctr" rtl="0" eaLnBrk="1" fontAlgn="base" hangingPunct="1">
        <a:spcBef>
          <a:spcPct val="0"/>
        </a:spcBef>
        <a:spcAft>
          <a:spcPct val="0"/>
        </a:spcAft>
        <a:defRPr sz="40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chemeClr val="accent5">
            <a:lumMod val="75000"/>
          </a:schemeClr>
        </a:buClr>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2B5B2E8-2CB3-99B7-8E15-013B20746A92}"/>
              </a:ext>
            </a:extLst>
          </p:cNvPr>
          <p:cNvGraphicFramePr>
            <a:graphicFrameLocks noChangeAspect="1"/>
          </p:cNvGraphicFramePr>
          <p:nvPr userDrawn="1">
            <p:custDataLst>
              <p:tags r:id="rId16"/>
            </p:custDataLst>
            <p:extLst>
              <p:ext uri="{D42A27DB-BD31-4B8C-83A1-F6EECF244321}">
                <p14:modId xmlns:p14="http://schemas.microsoft.com/office/powerpoint/2010/main" val="1167103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95" imgH="394" progId="TCLayout.ActiveDocument.1">
                  <p:embed/>
                </p:oleObj>
              </mc:Choice>
              <mc:Fallback>
                <p:oleObj name="think-cell Slide" r:id="rId17" imgW="395" imgH="394" progId="TCLayout.ActiveDocument.1">
                  <p:embed/>
                  <p:pic>
                    <p:nvPicPr>
                      <p:cNvPr id="7" name="think-cell data - do not delete" hidden="1">
                        <a:extLst>
                          <a:ext uri="{FF2B5EF4-FFF2-40B4-BE49-F238E27FC236}">
                            <a16:creationId xmlns:a16="http://schemas.microsoft.com/office/drawing/2014/main" id="{02B5B2E8-2CB3-99B7-8E15-013B20746A92}"/>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7E549375-925E-437A-B4A3-08FC59DD2C06}" type="datetime1">
              <a:rPr lang="en-US" smtClean="0"/>
              <a:t>3/27/2026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0D403C3-47BC-4C7E-BA49-79840169F64A}" type="slidenum">
              <a:rPr lang="en-US" altLang="en-US"/>
              <a:pPr>
                <a:defRPr/>
              </a:pPr>
              <a:t>‹#›</a:t>
            </a:fld>
            <a:endParaRPr lang="en-US" altLang="en-US" dirty="0"/>
          </a:p>
        </p:txBody>
      </p:sp>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543800" y="228600"/>
            <a:ext cx="1402080" cy="693420"/>
          </a:xfrm>
          <a:prstGeom prst="rect">
            <a:avLst/>
          </a:prstGeom>
        </p:spPr>
      </p:pic>
    </p:spTree>
    <p:extLst>
      <p:ext uri="{BB962C8B-B14F-4D97-AF65-F5344CB8AC3E}">
        <p14:creationId xmlns:p14="http://schemas.microsoft.com/office/powerpoint/2010/main" val="352796540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Lst>
  <p:hf hdr="0" ftr="0" dt="0"/>
  <p:txStyles>
    <p:titleStyle>
      <a:lvl1pPr algn="l" rtl="0" eaLnBrk="0" fontAlgn="base" hangingPunct="0">
        <a:lnSpc>
          <a:spcPts val="3600"/>
        </a:lnSpc>
        <a:spcBef>
          <a:spcPct val="0"/>
        </a:spcBef>
        <a:spcAft>
          <a:spcPct val="0"/>
        </a:spcAft>
        <a:defRPr sz="4000" b="1" kern="1200">
          <a:solidFill>
            <a:srgbClr val="002060"/>
          </a:solidFill>
          <a:latin typeface="+mj-lt"/>
          <a:ea typeface="+mj-ea"/>
          <a:cs typeface="+mj-cs"/>
        </a:defRPr>
      </a:lvl1pPr>
      <a:lvl2pPr algn="l" rtl="0" eaLnBrk="0" fontAlgn="base" hangingPunct="0">
        <a:lnSpc>
          <a:spcPts val="3600"/>
        </a:lnSpc>
        <a:spcBef>
          <a:spcPct val="0"/>
        </a:spcBef>
        <a:spcAft>
          <a:spcPct val="0"/>
        </a:spcAft>
        <a:defRPr sz="4000" b="1">
          <a:solidFill>
            <a:srgbClr val="002060"/>
          </a:solidFill>
          <a:latin typeface="Corbel" pitchFamily="34" charset="0"/>
        </a:defRPr>
      </a:lvl2pPr>
      <a:lvl3pPr algn="l" rtl="0" eaLnBrk="0" fontAlgn="base" hangingPunct="0">
        <a:lnSpc>
          <a:spcPts val="3600"/>
        </a:lnSpc>
        <a:spcBef>
          <a:spcPct val="0"/>
        </a:spcBef>
        <a:spcAft>
          <a:spcPct val="0"/>
        </a:spcAft>
        <a:defRPr sz="4000" b="1">
          <a:solidFill>
            <a:srgbClr val="002060"/>
          </a:solidFill>
          <a:latin typeface="Corbel" pitchFamily="34" charset="0"/>
        </a:defRPr>
      </a:lvl3pPr>
      <a:lvl4pPr algn="l" rtl="0" eaLnBrk="0" fontAlgn="base" hangingPunct="0">
        <a:lnSpc>
          <a:spcPts val="3600"/>
        </a:lnSpc>
        <a:spcBef>
          <a:spcPct val="0"/>
        </a:spcBef>
        <a:spcAft>
          <a:spcPct val="0"/>
        </a:spcAft>
        <a:defRPr sz="4000" b="1">
          <a:solidFill>
            <a:srgbClr val="002060"/>
          </a:solidFill>
          <a:latin typeface="Corbel" pitchFamily="34" charset="0"/>
        </a:defRPr>
      </a:lvl4pPr>
      <a:lvl5pPr algn="l" rtl="0" eaLnBrk="0" fontAlgn="base" hangingPunct="0">
        <a:lnSpc>
          <a:spcPts val="3600"/>
        </a:lnSpc>
        <a:spcBef>
          <a:spcPct val="0"/>
        </a:spcBef>
        <a:spcAft>
          <a:spcPct val="0"/>
        </a:spcAft>
        <a:defRPr sz="4000" b="1">
          <a:solidFill>
            <a:srgbClr val="002060"/>
          </a:solidFill>
          <a:latin typeface="Corbel" pitchFamily="34" charset="0"/>
        </a:defRPr>
      </a:lvl5pPr>
      <a:lvl6pPr marL="457200" algn="ctr" rtl="0" fontAlgn="base">
        <a:spcBef>
          <a:spcPct val="0"/>
        </a:spcBef>
        <a:spcAft>
          <a:spcPct val="0"/>
        </a:spcAft>
        <a:defRPr sz="4000">
          <a:solidFill>
            <a:schemeClr val="bg1"/>
          </a:solidFill>
          <a:latin typeface="Calibri" pitchFamily="34" charset="0"/>
        </a:defRPr>
      </a:lvl6pPr>
      <a:lvl7pPr marL="914400" algn="ctr" rtl="0" fontAlgn="base">
        <a:spcBef>
          <a:spcPct val="0"/>
        </a:spcBef>
        <a:spcAft>
          <a:spcPct val="0"/>
        </a:spcAft>
        <a:defRPr sz="4000">
          <a:solidFill>
            <a:schemeClr val="bg1"/>
          </a:solidFill>
          <a:latin typeface="Calibri" pitchFamily="34" charset="0"/>
        </a:defRPr>
      </a:lvl7pPr>
      <a:lvl8pPr marL="1371600" algn="ctr" rtl="0" fontAlgn="base">
        <a:spcBef>
          <a:spcPct val="0"/>
        </a:spcBef>
        <a:spcAft>
          <a:spcPct val="0"/>
        </a:spcAft>
        <a:defRPr sz="4000">
          <a:solidFill>
            <a:schemeClr val="bg1"/>
          </a:solidFill>
          <a:latin typeface="Calibri" pitchFamily="34" charset="0"/>
        </a:defRPr>
      </a:lvl8pPr>
      <a:lvl9pPr marL="1828800" algn="ctr" rtl="0" fontAlgn="base">
        <a:spcBef>
          <a:spcPct val="0"/>
        </a:spcBef>
        <a:spcAft>
          <a:spcPct val="0"/>
        </a:spcAft>
        <a:defRPr sz="4000">
          <a:solidFill>
            <a:schemeClr val="bg1"/>
          </a:solidFill>
          <a:latin typeface="Calibri" pitchFamily="34" charset="0"/>
        </a:defRPr>
      </a:lvl9pPr>
    </p:titleStyle>
    <p:body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ss.gov/regulations/101-CMR-61300-health-safety-net-eligible-services" TargetMode="External"/><Relationship Id="rId7" Type="http://schemas.openxmlformats.org/officeDocument/2006/relationships/hyperlink" Target="https://www.mass.gov/info-details/information-about-hsn-provider-guides-and-billing-updates" TargetMode="Externa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s://www.mass.gov/info-details/learn-about-hsn-inet" TargetMode="External"/><Relationship Id="rId5" Type="http://schemas.openxmlformats.org/officeDocument/2006/relationships/hyperlink" Target="https://www.mass.gov/doc/hsn-chc-billable-procedure-codes/download" TargetMode="External"/><Relationship Id="rId4" Type="http://schemas.openxmlformats.org/officeDocument/2006/relationships/hyperlink" Target="https://www.mass.gov/regulations/101-CMR-61400-health-safety-net-payments-and-funding" TargetMode="Externa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8.png"/><Relationship Id="rId5" Type="http://schemas.openxmlformats.org/officeDocument/2006/relationships/hyperlink" Target="https://www.mahealthconnector.org/" TargetMode="External"/><Relationship Id="rId4" Type="http://schemas.openxmlformats.org/officeDocument/2006/relationships/hyperlink" Target="https://www.mass.gov/info-details/program-financial-guidelines-for-certain-masshealth-applicants-and-members?_gl=1*15z1hs9*_ga*Njc4NTAwMTAxLjE3MzcxMjI3NTY.*_ga_MCLPEGW7WM*MTc0MTYxODcyNy41NS4wLjE3NDE2MTg3MjcuMC4wLjA.#2025-masshealth-income-standards-and-federal-poverty-guidelines-"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9.png"/><Relationship Id="rId5" Type="http://schemas.openxmlformats.org/officeDocument/2006/relationships/hyperlink" Target="https://www.mass.gov/lists/masshealth-member-guides-and-handbooks" TargetMode="External"/><Relationship Id="rId4" Type="http://schemas.openxmlformats.org/officeDocument/2006/relationships/hyperlink" Target="https://www.mass.gov/lists/applications-to-become-a-masshealth-member?_gl=1*t6n5cj*_ga*Njc4NTAwMTAxLjE3MzcxMjI3NTY.*_ga_MCLPEGW7WM*MTc0MTYxODcyNy41NS4xLjE3NDE2MTk2NjAuMC4wLjA.#massachusetts-application-for-health-and-dental-coverage-and-help-paying-costs-[aca-3-(03/25)]-"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mass.gov/doc/130-cmr-520000-masshealth-financial-eligibility-0/downloa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ass.gov/info-details/payment-information-for-chcs" TargetMode="Externa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mass.gov/info-details/hsn-information-for-hospitals" TargetMode="Externa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hyperlink" Target="https://www.mass.gov/info-details/hospital-payment-informatio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massdhp.org/" TargetMode="Externa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hyperlink" Target="https://massdhp.org/dentistfaq/" TargetMode="External"/><Relationship Id="rId4" Type="http://schemas.openxmlformats.org/officeDocument/2006/relationships/hyperlink" Target="mailto:Providerrelations@massdhp.com"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hyperlink" Target="http://www.mass.gov/masshealth/pharmacy" TargetMode="Externa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DF832-8C9E-4772-9F20-08A3412E520A}"/>
              </a:ext>
            </a:extLst>
          </p:cNvPr>
          <p:cNvSpPr>
            <a:spLocks noGrp="1"/>
          </p:cNvSpPr>
          <p:nvPr>
            <p:ph type="ctrTitle"/>
          </p:nvPr>
        </p:nvSpPr>
        <p:spPr>
          <a:xfrm>
            <a:off x="1143000" y="1219200"/>
            <a:ext cx="7315200" cy="1927225"/>
          </a:xfrm>
        </p:spPr>
        <p:txBody>
          <a:bodyPr/>
          <a:lstStyle/>
          <a:p>
            <a:pPr algn="ctr"/>
            <a:r>
              <a:rPr lang="en-US" dirty="0"/>
              <a:t>Health Safety Net </a:t>
            </a:r>
          </a:p>
        </p:txBody>
      </p:sp>
      <p:sp>
        <p:nvSpPr>
          <p:cNvPr id="3" name="Subtitle 2">
            <a:extLst>
              <a:ext uri="{FF2B5EF4-FFF2-40B4-BE49-F238E27FC236}">
                <a16:creationId xmlns:a16="http://schemas.microsoft.com/office/drawing/2014/main" id="{82B0B69D-EF06-4BC2-9344-E5889A3CD7E6}"/>
              </a:ext>
            </a:extLst>
          </p:cNvPr>
          <p:cNvSpPr>
            <a:spLocks noGrp="1"/>
          </p:cNvSpPr>
          <p:nvPr>
            <p:ph type="subTitle" idx="1"/>
          </p:nvPr>
        </p:nvSpPr>
        <p:spPr>
          <a:xfrm>
            <a:off x="1143000" y="3216276"/>
            <a:ext cx="6934200" cy="990600"/>
          </a:xfrm>
        </p:spPr>
        <p:txBody>
          <a:bodyPr/>
          <a:lstStyle/>
          <a:p>
            <a:pPr algn="ctr"/>
            <a:r>
              <a:rPr lang="en-US" dirty="0"/>
              <a:t>Information and Updates</a:t>
            </a:r>
          </a:p>
          <a:p>
            <a:pPr algn="ctr"/>
            <a:r>
              <a:rPr lang="en-US" dirty="0"/>
              <a:t>April and May 2025</a:t>
            </a:r>
          </a:p>
        </p:txBody>
      </p:sp>
      <p:pic>
        <p:nvPicPr>
          <p:cNvPr id="5" name="Picture 4" descr="MassHealth Logo">
            <a:extLst>
              <a:ext uri="{FF2B5EF4-FFF2-40B4-BE49-F238E27FC236}">
                <a16:creationId xmlns:a16="http://schemas.microsoft.com/office/drawing/2014/main" id="{F17C4BA0-9E92-90B7-8AC9-6CE913C793EF}"/>
              </a:ext>
            </a:extLst>
          </p:cNvPr>
          <p:cNvPicPr>
            <a:picLocks noChangeAspect="1"/>
          </p:cNvPicPr>
          <p:nvPr/>
        </p:nvPicPr>
        <p:blipFill>
          <a:blip r:embed="rId3"/>
          <a:stretch>
            <a:fillRect/>
          </a:stretch>
        </p:blipFill>
        <p:spPr>
          <a:xfrm>
            <a:off x="306204" y="293852"/>
            <a:ext cx="2210939" cy="1115412"/>
          </a:xfrm>
          <a:prstGeom prst="rect">
            <a:avLst/>
          </a:prstGeom>
        </p:spPr>
      </p:pic>
      <p:sp>
        <p:nvSpPr>
          <p:cNvPr id="4" name="Slide Number Placeholder 3">
            <a:extLst>
              <a:ext uri="{FF2B5EF4-FFF2-40B4-BE49-F238E27FC236}">
                <a16:creationId xmlns:a16="http://schemas.microsoft.com/office/drawing/2014/main" id="{474D0CBB-837C-443E-933C-54A144031D23}"/>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fld id="{815A0231-9940-4863-B13E-2164784B5DAF}" type="slidenum">
              <a:rPr lang="en-US" altLang="en-US" smtClean="0"/>
              <a:pPr/>
              <a:t>1</a:t>
            </a:fld>
            <a:endParaRPr lang="en-US" altLang="en-US"/>
          </a:p>
        </p:txBody>
      </p:sp>
    </p:spTree>
    <p:custDataLst>
      <p:tags r:id="rId1"/>
    </p:custDataLst>
    <p:extLst>
      <p:ext uri="{BB962C8B-B14F-4D97-AF65-F5344CB8AC3E}">
        <p14:creationId xmlns:p14="http://schemas.microsoft.com/office/powerpoint/2010/main" val="3936184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DBA20-5CB5-6242-65A5-908CD098A4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0453B4-1C17-EDB8-4BBE-B88DAC09D0CC}"/>
              </a:ext>
            </a:extLst>
          </p:cNvPr>
          <p:cNvSpPr>
            <a:spLocks noGrp="1"/>
          </p:cNvSpPr>
          <p:nvPr>
            <p:ph type="title"/>
          </p:nvPr>
        </p:nvSpPr>
        <p:spPr/>
        <p:txBody>
          <a:bodyPr/>
          <a:lstStyle/>
          <a:p>
            <a:r>
              <a:rPr lang="en-US" sz="3200" dirty="0">
                <a:latin typeface="+mj-lt"/>
                <a:cs typeface="Arial"/>
              </a:rPr>
              <a:t>Special Circumstances</a:t>
            </a:r>
            <a:br>
              <a:rPr lang="en-US" sz="3200" dirty="0">
                <a:latin typeface="+mj-lt"/>
                <a:cs typeface="Arial"/>
              </a:rPr>
            </a:br>
            <a:r>
              <a:rPr lang="en-US" sz="3200" dirty="0">
                <a:latin typeface="+mj-lt"/>
                <a:cs typeface="Arial"/>
              </a:rPr>
              <a:t>Medical Hardship Assistance</a:t>
            </a:r>
          </a:p>
        </p:txBody>
      </p:sp>
      <p:sp>
        <p:nvSpPr>
          <p:cNvPr id="7" name="TextBox 6">
            <a:extLst>
              <a:ext uri="{FF2B5EF4-FFF2-40B4-BE49-F238E27FC236}">
                <a16:creationId xmlns:a16="http://schemas.microsoft.com/office/drawing/2014/main" id="{1A93008E-EE31-DECF-7BE4-7A00BB8CE63E}"/>
              </a:ext>
            </a:extLst>
          </p:cNvPr>
          <p:cNvSpPr txBox="1"/>
          <p:nvPr/>
        </p:nvSpPr>
        <p:spPr>
          <a:xfrm>
            <a:off x="609256" y="1456982"/>
            <a:ext cx="8229600" cy="1754326"/>
          </a:xfrm>
          <a:prstGeom prst="rect">
            <a:avLst/>
          </a:prstGeom>
          <a:noFill/>
        </p:spPr>
        <p:txBody>
          <a:bodyPr wrap="square">
            <a:spAutoFit/>
          </a:bodyPr>
          <a:lstStyle/>
          <a:p>
            <a:r>
              <a:rPr kumimoji="0" lang="en-US" sz="1800" b="0" i="0" u="none" strike="noStrike" kern="0" cap="none" spc="0" normalizeH="0" baseline="0" noProof="0" dirty="0">
                <a:ln>
                  <a:noFill/>
                </a:ln>
                <a:solidFill>
                  <a:srgbClr val="000000"/>
                </a:solidFill>
                <a:effectLst/>
                <a:uLnTx/>
                <a:uFillTx/>
                <a:latin typeface="+mn-lt"/>
                <a:ea typeface="ＭＳ Ｐゴシック" charset="0"/>
                <a:cs typeface="+mn-cs"/>
              </a:rPr>
              <a:t>A Massachusetts Resident at any Countable Income level may qualify for Medical Hardship if allowable medical expenses exceed a certain percentage of his or her Countable Income as specified in 101 CMR 613.05(1)(c). A determination of Medical Hardship is a onetime determination and not an ongoing eligibility category. An applicant may submit no more than two Medical Hardship applications within a 12-month period.</a:t>
            </a:r>
            <a:endParaRPr lang="en-US" sz="1800" dirty="0">
              <a:latin typeface="+mn-lt"/>
            </a:endParaRPr>
          </a:p>
        </p:txBody>
      </p:sp>
      <p:graphicFrame>
        <p:nvGraphicFramePr>
          <p:cNvPr id="6" name="Table 5">
            <a:extLst>
              <a:ext uri="{FF2B5EF4-FFF2-40B4-BE49-F238E27FC236}">
                <a16:creationId xmlns:a16="http://schemas.microsoft.com/office/drawing/2014/main" id="{994A3996-3D1C-792C-30D2-E0936BBCF2B4}"/>
              </a:ext>
            </a:extLst>
          </p:cNvPr>
          <p:cNvGraphicFramePr>
            <a:graphicFrameLocks noGrp="1"/>
          </p:cNvGraphicFramePr>
          <p:nvPr/>
        </p:nvGraphicFramePr>
        <p:xfrm>
          <a:off x="795228" y="3429000"/>
          <a:ext cx="7702504" cy="2506711"/>
        </p:xfrm>
        <a:graphic>
          <a:graphicData uri="http://schemas.openxmlformats.org/drawingml/2006/table">
            <a:tbl>
              <a:tblPr firstRow="1" bandRow="1">
                <a:tableStyleId>{5C22544A-7EE6-4342-B048-85BDC9FD1C3A}</a:tableStyleId>
              </a:tblPr>
              <a:tblGrid>
                <a:gridCol w="3851252">
                  <a:extLst>
                    <a:ext uri="{9D8B030D-6E8A-4147-A177-3AD203B41FA5}">
                      <a16:colId xmlns:a16="http://schemas.microsoft.com/office/drawing/2014/main" val="3656899546"/>
                    </a:ext>
                  </a:extLst>
                </a:gridCol>
                <a:gridCol w="3851252">
                  <a:extLst>
                    <a:ext uri="{9D8B030D-6E8A-4147-A177-3AD203B41FA5}">
                      <a16:colId xmlns:a16="http://schemas.microsoft.com/office/drawing/2014/main" val="2729995786"/>
                    </a:ext>
                  </a:extLst>
                </a:gridCol>
              </a:tblGrid>
              <a:tr h="462356">
                <a:tc>
                  <a:txBody>
                    <a:bodyPr/>
                    <a:lstStyle/>
                    <a:p>
                      <a:pPr algn="ctr"/>
                      <a:r>
                        <a:rPr lang="en-US" dirty="0"/>
                        <a:t>Income Level FPL</a:t>
                      </a:r>
                    </a:p>
                  </a:txBody>
                  <a:tcPr/>
                </a:tc>
                <a:tc>
                  <a:txBody>
                    <a:bodyPr/>
                    <a:lstStyle/>
                    <a:p>
                      <a:pPr algn="ctr"/>
                      <a:r>
                        <a:rPr lang="en-US" dirty="0"/>
                        <a:t>Percentage of Countable Income</a:t>
                      </a:r>
                    </a:p>
                  </a:txBody>
                  <a:tcPr/>
                </a:tc>
                <a:extLst>
                  <a:ext uri="{0D108BD9-81ED-4DB2-BD59-A6C34878D82A}">
                    <a16:rowId xmlns:a16="http://schemas.microsoft.com/office/drawing/2014/main" val="2771344169"/>
                  </a:ext>
                </a:extLst>
              </a:tr>
              <a:tr h="408871">
                <a:tc>
                  <a:txBody>
                    <a:bodyPr/>
                    <a:lstStyle/>
                    <a:p>
                      <a:pPr algn="ctr"/>
                      <a:r>
                        <a:rPr lang="en-US" dirty="0"/>
                        <a:t>0 – 205%</a:t>
                      </a:r>
                    </a:p>
                  </a:txBody>
                  <a:tcPr/>
                </a:tc>
                <a:tc>
                  <a:txBody>
                    <a:bodyPr/>
                    <a:lstStyle/>
                    <a:p>
                      <a:pPr algn="ctr"/>
                      <a:r>
                        <a:rPr lang="en-US" dirty="0"/>
                        <a:t>10%</a:t>
                      </a:r>
                    </a:p>
                  </a:txBody>
                  <a:tcPr/>
                </a:tc>
                <a:extLst>
                  <a:ext uri="{0D108BD9-81ED-4DB2-BD59-A6C34878D82A}">
                    <a16:rowId xmlns:a16="http://schemas.microsoft.com/office/drawing/2014/main" val="1396400532"/>
                  </a:ext>
                </a:extLst>
              </a:tr>
              <a:tr h="408871">
                <a:tc>
                  <a:txBody>
                    <a:bodyPr/>
                    <a:lstStyle/>
                    <a:p>
                      <a:pPr algn="ctr"/>
                      <a:r>
                        <a:rPr lang="en-US" dirty="0"/>
                        <a:t>205.1 – 305%</a:t>
                      </a:r>
                    </a:p>
                  </a:txBody>
                  <a:tcPr/>
                </a:tc>
                <a:tc>
                  <a:txBody>
                    <a:bodyPr/>
                    <a:lstStyle/>
                    <a:p>
                      <a:pPr algn="ctr"/>
                      <a:r>
                        <a:rPr lang="en-US" dirty="0"/>
                        <a:t>15%</a:t>
                      </a:r>
                    </a:p>
                  </a:txBody>
                  <a:tcPr/>
                </a:tc>
                <a:extLst>
                  <a:ext uri="{0D108BD9-81ED-4DB2-BD59-A6C34878D82A}">
                    <a16:rowId xmlns:a16="http://schemas.microsoft.com/office/drawing/2014/main" val="3812798125"/>
                  </a:ext>
                </a:extLst>
              </a:tr>
              <a:tr h="408871">
                <a:tc>
                  <a:txBody>
                    <a:bodyPr/>
                    <a:lstStyle/>
                    <a:p>
                      <a:pPr algn="ctr"/>
                      <a:r>
                        <a:rPr lang="en-US" dirty="0"/>
                        <a:t>305.1 – 405%</a:t>
                      </a:r>
                    </a:p>
                  </a:txBody>
                  <a:tcPr/>
                </a:tc>
                <a:tc>
                  <a:txBody>
                    <a:bodyPr/>
                    <a:lstStyle/>
                    <a:p>
                      <a:pPr algn="ctr"/>
                      <a:r>
                        <a:rPr lang="en-US" dirty="0"/>
                        <a:t>20%</a:t>
                      </a:r>
                    </a:p>
                  </a:txBody>
                  <a:tcPr/>
                </a:tc>
                <a:extLst>
                  <a:ext uri="{0D108BD9-81ED-4DB2-BD59-A6C34878D82A}">
                    <a16:rowId xmlns:a16="http://schemas.microsoft.com/office/drawing/2014/main" val="2563191546"/>
                  </a:ext>
                </a:extLst>
              </a:tr>
              <a:tr h="408871">
                <a:tc>
                  <a:txBody>
                    <a:bodyPr/>
                    <a:lstStyle/>
                    <a:p>
                      <a:pPr algn="ctr"/>
                      <a:r>
                        <a:rPr lang="en-US" dirty="0"/>
                        <a:t>405.1 – 605%</a:t>
                      </a:r>
                    </a:p>
                  </a:txBody>
                  <a:tcPr/>
                </a:tc>
                <a:tc>
                  <a:txBody>
                    <a:bodyPr/>
                    <a:lstStyle/>
                    <a:p>
                      <a:pPr algn="ctr"/>
                      <a:r>
                        <a:rPr lang="en-US" dirty="0"/>
                        <a:t>30%</a:t>
                      </a:r>
                    </a:p>
                  </a:txBody>
                  <a:tcPr/>
                </a:tc>
                <a:extLst>
                  <a:ext uri="{0D108BD9-81ED-4DB2-BD59-A6C34878D82A}">
                    <a16:rowId xmlns:a16="http://schemas.microsoft.com/office/drawing/2014/main" val="2641028429"/>
                  </a:ext>
                </a:extLst>
              </a:tr>
              <a:tr h="408871">
                <a:tc>
                  <a:txBody>
                    <a:bodyPr/>
                    <a:lstStyle/>
                    <a:p>
                      <a:pPr algn="ctr"/>
                      <a:r>
                        <a:rPr lang="en-US" dirty="0"/>
                        <a:t>&gt;605.1%</a:t>
                      </a:r>
                    </a:p>
                  </a:txBody>
                  <a:tcPr/>
                </a:tc>
                <a:tc>
                  <a:txBody>
                    <a:bodyPr/>
                    <a:lstStyle/>
                    <a:p>
                      <a:pPr algn="ctr"/>
                      <a:r>
                        <a:rPr lang="en-US" dirty="0"/>
                        <a:t>40%</a:t>
                      </a:r>
                    </a:p>
                  </a:txBody>
                  <a:tcPr/>
                </a:tc>
                <a:extLst>
                  <a:ext uri="{0D108BD9-81ED-4DB2-BD59-A6C34878D82A}">
                    <a16:rowId xmlns:a16="http://schemas.microsoft.com/office/drawing/2014/main" val="2084351029"/>
                  </a:ext>
                </a:extLst>
              </a:tr>
            </a:tbl>
          </a:graphicData>
        </a:graphic>
      </p:graphicFrame>
      <p:sp>
        <p:nvSpPr>
          <p:cNvPr id="3" name="Slide Number Placeholder 2">
            <a:extLst>
              <a:ext uri="{FF2B5EF4-FFF2-40B4-BE49-F238E27FC236}">
                <a16:creationId xmlns:a16="http://schemas.microsoft.com/office/drawing/2014/main" id="{AA193035-DF73-CD1E-96C2-471B4B0B7494}"/>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10</a:t>
            </a:fld>
            <a:endParaRPr lang="en-US"/>
          </a:p>
        </p:txBody>
      </p:sp>
    </p:spTree>
    <p:custDataLst>
      <p:tags r:id="rId1"/>
    </p:custDataLst>
    <p:extLst>
      <p:ext uri="{BB962C8B-B14F-4D97-AF65-F5344CB8AC3E}">
        <p14:creationId xmlns:p14="http://schemas.microsoft.com/office/powerpoint/2010/main" val="414255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997B70-8BEC-4042-8581-6604F7599A67}"/>
              </a:ext>
            </a:extLst>
          </p:cNvPr>
          <p:cNvSpPr>
            <a:spLocks noGrp="1"/>
          </p:cNvSpPr>
          <p:nvPr>
            <p:ph type="title"/>
          </p:nvPr>
        </p:nvSpPr>
        <p:spPr/>
        <p:txBody>
          <a:bodyPr/>
          <a:lstStyle/>
          <a:p>
            <a:r>
              <a:rPr lang="en-US" sz="3200" dirty="0">
                <a:latin typeface="+mj-lt"/>
                <a:cs typeface="Arial"/>
              </a:rPr>
              <a:t>Special Circumstances</a:t>
            </a:r>
            <a:br>
              <a:rPr lang="en-US" sz="3200" dirty="0">
                <a:latin typeface="+mj-lt"/>
                <a:cs typeface="Arial"/>
              </a:rPr>
            </a:br>
            <a:r>
              <a:rPr lang="en-US" sz="3200" dirty="0">
                <a:latin typeface="+mj-lt"/>
                <a:cs typeface="Arial"/>
              </a:rPr>
              <a:t>Bad Debt</a:t>
            </a:r>
          </a:p>
        </p:txBody>
      </p:sp>
      <p:sp>
        <p:nvSpPr>
          <p:cNvPr id="2" name="Text Placeholder 2">
            <a:extLst>
              <a:ext uri="{FF2B5EF4-FFF2-40B4-BE49-F238E27FC236}">
                <a16:creationId xmlns:a16="http://schemas.microsoft.com/office/drawing/2014/main" id="{3EB770B9-AB82-4768-2F26-6A8E210F2331}"/>
              </a:ext>
            </a:extLst>
          </p:cNvPr>
          <p:cNvSpPr>
            <a:spLocks noGrp="1"/>
          </p:cNvSpPr>
          <p:nvPr>
            <p:ph idx="1"/>
          </p:nvPr>
        </p:nvSpPr>
        <p:spPr>
          <a:xfrm>
            <a:off x="121596" y="1289050"/>
            <a:ext cx="9022404" cy="5432425"/>
          </a:xfrm>
        </p:spPr>
        <p:txBody>
          <a:bodyPr/>
          <a:lstStyle/>
          <a:p>
            <a:pPr marL="0" marR="0" lvl="0" indent="0" algn="l" defTabSz="1017588" rtl="0" eaLnBrk="0" fontAlgn="base" latinLnBrk="0" hangingPunct="0">
              <a:spcBef>
                <a:spcPts val="500"/>
              </a:spcBef>
              <a:spcAft>
                <a:spcPts val="0"/>
              </a:spcAft>
              <a:buClrTx/>
              <a:buSzTx/>
              <a:buFont typeface="Arial" charset="0"/>
              <a:buNone/>
              <a:tabLst/>
              <a:defRPr/>
            </a:pPr>
            <a:r>
              <a:rPr kumimoji="0" lang="en-US" sz="1800" b="0" i="0" u="none" strike="noStrike" kern="1200" cap="none" spc="0" normalizeH="0" baseline="0" noProof="0" dirty="0">
                <a:ln>
                  <a:noFill/>
                </a:ln>
                <a:solidFill>
                  <a:prstClr val="black"/>
                </a:solidFill>
                <a:effectLst/>
                <a:uLnTx/>
                <a:uFillTx/>
                <a:latin typeface="+mn-lt"/>
              </a:rPr>
              <a:t>Bad Debt is an account receivable based on services furnished to a Patient that is:</a:t>
            </a:r>
          </a:p>
          <a:p>
            <a:pPr marL="685800" marR="0" lvl="1" indent="-285750" algn="l" defTabSz="1017588" rtl="0" eaLnBrk="0" fontAlgn="base" latinLnBrk="0" hangingPunct="0">
              <a:spcBef>
                <a:spcPts val="500"/>
              </a:spcBef>
              <a:spcAft>
                <a:spcPts val="0"/>
              </a:spcAft>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mn-lt"/>
              </a:rPr>
              <a:t>(a) regarded as uncollectible, following reasonable collection efforts consistent with the requirements in 101 CMR 613.06; </a:t>
            </a:r>
          </a:p>
          <a:p>
            <a:pPr marL="685800" marR="0" lvl="1" indent="-285750" algn="l" defTabSz="1017588" rtl="0" eaLnBrk="0" fontAlgn="base" latinLnBrk="0" hangingPunct="0">
              <a:spcBef>
                <a:spcPts val="500"/>
              </a:spcBef>
              <a:spcAft>
                <a:spcPts val="0"/>
              </a:spcAft>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mn-lt"/>
              </a:rPr>
              <a:t>(b) charged as a credit loss; </a:t>
            </a:r>
          </a:p>
          <a:p>
            <a:pPr marL="685800" marR="0" lvl="1" indent="-285750" algn="l" defTabSz="1017588" rtl="0" eaLnBrk="0" fontAlgn="base" latinLnBrk="0" hangingPunct="0">
              <a:spcBef>
                <a:spcPts val="500"/>
              </a:spcBef>
              <a:spcAft>
                <a:spcPts val="0"/>
              </a:spcAft>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mn-lt"/>
              </a:rPr>
              <a:t>(c) not the obligation of a governmental unit or the federal government or any agency thereof; and </a:t>
            </a:r>
          </a:p>
          <a:p>
            <a:pPr marL="685800" marR="0" lvl="1" indent="-285750" algn="l" defTabSz="1017588" rtl="0" eaLnBrk="0" fontAlgn="base" latinLnBrk="0" hangingPunct="0">
              <a:spcBef>
                <a:spcPts val="500"/>
              </a:spcBef>
              <a:spcAft>
                <a:spcPts val="0"/>
              </a:spcAft>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mn-lt"/>
              </a:rPr>
              <a:t>d) not a Reimbursable Health Service</a:t>
            </a:r>
          </a:p>
          <a:p>
            <a:pPr marL="285750" marR="0" lvl="0" indent="-285750" algn="l" defTabSz="1017588" rtl="0" eaLnBrk="0" fontAlgn="base" latinLnBrk="0" hangingPunct="0">
              <a:spcBef>
                <a:spcPts val="500"/>
              </a:spcBef>
              <a:spcAft>
                <a:spcPts val="0"/>
              </a:spcAft>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mn-lt"/>
                <a:ea typeface="ＭＳ Ｐゴシック" charset="0"/>
              </a:rPr>
              <a:t>Providers are charged with making reasonable attempts in obtaining and verifying the patient’s or guarantors supplied and financial information.</a:t>
            </a:r>
          </a:p>
          <a:p>
            <a:pPr marL="285750" marR="0" lvl="0" indent="-285750" algn="l" defTabSz="1017588" rtl="0" eaLnBrk="0" fontAlgn="base" latinLnBrk="0" hangingPunct="0">
              <a:spcBef>
                <a:spcPts val="500"/>
              </a:spcBef>
              <a:spcAft>
                <a:spcPts val="0"/>
              </a:spcAft>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mn-lt"/>
                <a:ea typeface="ＭＳ Ｐゴシック" charset="0"/>
              </a:rPr>
              <a:t>Reasonable collection efforts must be taken before a bad debt claim can be made which would include documentation of billings, calls, notices and any other notifications.</a:t>
            </a:r>
          </a:p>
          <a:p>
            <a:pPr marL="285750" marR="0" lvl="0" indent="-285750" algn="l" defTabSz="1017588" rtl="0" eaLnBrk="0" fontAlgn="base" latinLnBrk="0" hangingPunct="0">
              <a:spcBef>
                <a:spcPts val="500"/>
              </a:spcBef>
              <a:spcAft>
                <a:spcPts val="0"/>
              </a:spcAft>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mn-lt"/>
                <a:ea typeface="ＭＳ Ｐゴシック" charset="0"/>
              </a:rPr>
              <a:t>The bad debt must be unpaid after a period of 120 days of continuous collection action.   </a:t>
            </a:r>
          </a:p>
          <a:p>
            <a:pPr marL="285750" marR="0" lvl="0" indent="-285750" algn="l" defTabSz="1017588" rtl="0" eaLnBrk="0" fontAlgn="base" latinLnBrk="0" hangingPunct="0">
              <a:spcBef>
                <a:spcPts val="500"/>
              </a:spcBef>
              <a:spcAft>
                <a:spcPts val="0"/>
              </a:spcAft>
              <a:buSzTx/>
              <a:buFont typeface="Arial" panose="020B0604020202020204" pitchFamily="34" charset="0"/>
              <a:buChar char="•"/>
              <a:tabLst/>
              <a:defRPr/>
            </a:pPr>
            <a:r>
              <a:rPr lang="en-US" sz="1800" kern="0" dirty="0">
                <a:solidFill>
                  <a:srgbClr val="000000"/>
                </a:solidFill>
                <a:latin typeface="+mn-lt"/>
                <a:ea typeface="ＭＳ Ｐゴシック" charset="0"/>
              </a:rPr>
              <a:t>In accordance with 101 CMR 613.000, a recipient can continue to be billed if the date of service is outside of the eligibility period for low-income patient status.  These bills can be submitted as evidence to satisfy bad debt application requirements.  </a:t>
            </a:r>
            <a:endParaRPr kumimoji="0" lang="en-US" sz="1800" b="0" i="0" u="none" strike="noStrike" kern="0" cap="none" spc="0" normalizeH="0" baseline="0" noProof="0" dirty="0">
              <a:ln>
                <a:noFill/>
              </a:ln>
              <a:solidFill>
                <a:srgbClr val="000000"/>
              </a:solidFill>
              <a:effectLst/>
              <a:uLnTx/>
              <a:uFillTx/>
              <a:latin typeface="+mn-lt"/>
              <a:ea typeface="ＭＳ Ｐゴシック" charset="0"/>
            </a:endParaRPr>
          </a:p>
          <a:p>
            <a:pPr>
              <a:spcBef>
                <a:spcPts val="500"/>
              </a:spcBef>
              <a:spcAft>
                <a:spcPts val="0"/>
              </a:spcAft>
            </a:pPr>
            <a:endParaRPr lang="en-US" sz="2000" dirty="0">
              <a:latin typeface="+mn-lt"/>
            </a:endParaRPr>
          </a:p>
        </p:txBody>
      </p:sp>
      <p:sp>
        <p:nvSpPr>
          <p:cNvPr id="3" name="Slide Number Placeholder 2">
            <a:extLst>
              <a:ext uri="{FF2B5EF4-FFF2-40B4-BE49-F238E27FC236}">
                <a16:creationId xmlns:a16="http://schemas.microsoft.com/office/drawing/2014/main" id="{10144944-485A-4773-9FF8-A5B6A8852657}"/>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11</a:t>
            </a:fld>
            <a:endParaRPr lang="en-US"/>
          </a:p>
        </p:txBody>
      </p:sp>
    </p:spTree>
    <p:custDataLst>
      <p:tags r:id="rId1"/>
    </p:custDataLst>
    <p:extLst>
      <p:ext uri="{BB962C8B-B14F-4D97-AF65-F5344CB8AC3E}">
        <p14:creationId xmlns:p14="http://schemas.microsoft.com/office/powerpoint/2010/main" val="87567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997B70-8BEC-4042-8581-6604F7599A67}"/>
              </a:ext>
            </a:extLst>
          </p:cNvPr>
          <p:cNvSpPr>
            <a:spLocks noGrp="1"/>
          </p:cNvSpPr>
          <p:nvPr>
            <p:ph type="title"/>
          </p:nvPr>
        </p:nvSpPr>
        <p:spPr/>
        <p:txBody>
          <a:bodyPr/>
          <a:lstStyle/>
          <a:p>
            <a:r>
              <a:rPr lang="en-US" sz="3200" dirty="0">
                <a:latin typeface="+mj-lt"/>
                <a:cs typeface="Arial"/>
              </a:rPr>
              <a:t>Special Circumstances</a:t>
            </a:r>
            <a:br>
              <a:rPr lang="en-US" sz="3200" dirty="0">
                <a:latin typeface="+mj-lt"/>
                <a:cs typeface="Arial"/>
              </a:rPr>
            </a:br>
            <a:r>
              <a:rPr lang="en-US" sz="3200" dirty="0">
                <a:latin typeface="+mj-lt"/>
                <a:cs typeface="Arial"/>
              </a:rPr>
              <a:t>Bad Debt (continued)</a:t>
            </a:r>
          </a:p>
        </p:txBody>
      </p:sp>
      <p:sp>
        <p:nvSpPr>
          <p:cNvPr id="5" name="Content Placeholder 4">
            <a:extLst>
              <a:ext uri="{FF2B5EF4-FFF2-40B4-BE49-F238E27FC236}">
                <a16:creationId xmlns:a16="http://schemas.microsoft.com/office/drawing/2014/main" id="{77D1DAF3-9E76-088F-C94C-5448A26A17FA}"/>
              </a:ext>
            </a:extLst>
          </p:cNvPr>
          <p:cNvSpPr>
            <a:spLocks noGrp="1"/>
          </p:cNvSpPr>
          <p:nvPr>
            <p:ph sz="half" idx="1"/>
          </p:nvPr>
        </p:nvSpPr>
        <p:spPr>
          <a:xfrm>
            <a:off x="199748" y="1425574"/>
            <a:ext cx="4038600" cy="4525963"/>
          </a:xfrm>
        </p:spPr>
        <p:txBody>
          <a:bodyPr/>
          <a:lstStyle/>
          <a:p>
            <a:pPr marL="0" indent="0">
              <a:buNone/>
            </a:pPr>
            <a:r>
              <a:rPr lang="en-US" sz="1800" u="sng" dirty="0">
                <a:latin typeface="+mn-lt"/>
              </a:rPr>
              <a:t>Patient Identifiers:</a:t>
            </a:r>
          </a:p>
          <a:p>
            <a:r>
              <a:rPr lang="en-US" sz="1800" dirty="0">
                <a:latin typeface="+mn-lt"/>
              </a:rPr>
              <a:t>Name </a:t>
            </a:r>
          </a:p>
          <a:p>
            <a:r>
              <a:rPr lang="en-US" sz="1800" dirty="0">
                <a:latin typeface="+mn-lt"/>
              </a:rPr>
              <a:t>Address </a:t>
            </a:r>
          </a:p>
          <a:p>
            <a:r>
              <a:rPr lang="en-US" sz="1800" dirty="0">
                <a:latin typeface="+mn-lt"/>
              </a:rPr>
              <a:t>Phone# </a:t>
            </a:r>
          </a:p>
          <a:p>
            <a:r>
              <a:rPr lang="en-US" sz="1800" dirty="0">
                <a:latin typeface="+mn-lt"/>
              </a:rPr>
              <a:t>DOB </a:t>
            </a:r>
          </a:p>
          <a:p>
            <a:r>
              <a:rPr lang="en-US" sz="1800" dirty="0">
                <a:latin typeface="+mn-lt"/>
              </a:rPr>
              <a:t>SSN# </a:t>
            </a:r>
          </a:p>
          <a:p>
            <a:r>
              <a:rPr lang="en-US" sz="1800" dirty="0">
                <a:latin typeface="+mn-lt"/>
              </a:rPr>
              <a:t>TCN </a:t>
            </a:r>
          </a:p>
          <a:p>
            <a:r>
              <a:rPr lang="en-US" sz="1800" dirty="0">
                <a:latin typeface="+mn-lt"/>
              </a:rPr>
              <a:t>Med Record# </a:t>
            </a:r>
          </a:p>
          <a:p>
            <a:r>
              <a:rPr lang="en-US" sz="1800" dirty="0">
                <a:latin typeface="+mn-lt"/>
              </a:rPr>
              <a:t>MassHealth# (RID and/or RHN) </a:t>
            </a:r>
          </a:p>
          <a:p>
            <a:r>
              <a:rPr lang="en-US" sz="1800" dirty="0">
                <a:latin typeface="+mn-lt"/>
              </a:rPr>
              <a:t>Date of Service </a:t>
            </a:r>
          </a:p>
          <a:p>
            <a:r>
              <a:rPr lang="en-US" sz="1800" dirty="0">
                <a:latin typeface="+mn-lt"/>
              </a:rPr>
              <a:t>Total Charge for Services </a:t>
            </a:r>
          </a:p>
          <a:p>
            <a:r>
              <a:rPr lang="en-US" sz="1800" dirty="0">
                <a:latin typeface="+mn-lt"/>
              </a:rPr>
              <a:t>Net Charge submitted to Health Safety Net</a:t>
            </a:r>
            <a:endParaRPr lang="en-US" sz="1800" b="1" dirty="0">
              <a:latin typeface="+mn-lt"/>
            </a:endParaRPr>
          </a:p>
          <a:p>
            <a:endParaRPr lang="en-US" dirty="0"/>
          </a:p>
        </p:txBody>
      </p:sp>
      <p:sp>
        <p:nvSpPr>
          <p:cNvPr id="6" name="Content Placeholder 5">
            <a:extLst>
              <a:ext uri="{FF2B5EF4-FFF2-40B4-BE49-F238E27FC236}">
                <a16:creationId xmlns:a16="http://schemas.microsoft.com/office/drawing/2014/main" id="{18DABA87-0F04-3ED5-04B1-845CB22985DB}"/>
              </a:ext>
            </a:extLst>
          </p:cNvPr>
          <p:cNvSpPr>
            <a:spLocks noGrp="1"/>
          </p:cNvSpPr>
          <p:nvPr>
            <p:ph sz="half" idx="2"/>
          </p:nvPr>
        </p:nvSpPr>
        <p:spPr>
          <a:xfrm>
            <a:off x="3941685" y="1425575"/>
            <a:ext cx="5002567" cy="5127625"/>
          </a:xfrm>
        </p:spPr>
        <p:txBody>
          <a:bodyPr/>
          <a:lstStyle/>
          <a:p>
            <a:pPr marL="0" indent="0">
              <a:buNone/>
            </a:pPr>
            <a:r>
              <a:rPr lang="en-US" sz="1800" u="sng" dirty="0">
                <a:latin typeface="+mn-lt"/>
              </a:rPr>
              <a:t>Evidence of Reasonable Collection Efforts:</a:t>
            </a:r>
          </a:p>
          <a:p>
            <a:r>
              <a:rPr lang="en-US" sz="1800" dirty="0">
                <a:latin typeface="+mn-lt"/>
              </a:rPr>
              <a:t>Date of Initial Bill </a:t>
            </a:r>
          </a:p>
          <a:p>
            <a:r>
              <a:rPr lang="en-US" sz="1800" dirty="0">
                <a:latin typeface="+mn-lt"/>
              </a:rPr>
              <a:t>Date of Second Bill</a:t>
            </a:r>
          </a:p>
          <a:p>
            <a:r>
              <a:rPr lang="en-US" sz="1800" dirty="0">
                <a:latin typeface="+mn-lt"/>
              </a:rPr>
              <a:t>Date of Third Bill </a:t>
            </a:r>
          </a:p>
          <a:p>
            <a:r>
              <a:rPr lang="en-US" sz="1800" dirty="0">
                <a:latin typeface="+mn-lt"/>
              </a:rPr>
              <a:t>Date of Fourth Bill </a:t>
            </a:r>
          </a:p>
          <a:p>
            <a:r>
              <a:rPr lang="en-US" sz="1800" dirty="0">
                <a:latin typeface="+mn-lt"/>
              </a:rPr>
              <a:t>Date of Returned Mail </a:t>
            </a:r>
          </a:p>
          <a:p>
            <a:r>
              <a:rPr lang="en-US" sz="1800" dirty="0">
                <a:latin typeface="+mn-lt"/>
              </a:rPr>
              <a:t>Date of Certified Letter for accounts over $1,000 </a:t>
            </a:r>
          </a:p>
          <a:p>
            <a:r>
              <a:rPr lang="en-US" sz="1800" dirty="0">
                <a:latin typeface="+mn-lt"/>
              </a:rPr>
              <a:t>Date of Initial Phone Contact </a:t>
            </a:r>
          </a:p>
          <a:p>
            <a:r>
              <a:rPr lang="en-US" sz="1800" dirty="0">
                <a:latin typeface="+mn-lt"/>
              </a:rPr>
              <a:t>Date of Follow up Phone Contact</a:t>
            </a:r>
          </a:p>
          <a:p>
            <a:r>
              <a:rPr lang="en-US" sz="1800" dirty="0">
                <a:latin typeface="+mn-lt"/>
              </a:rPr>
              <a:t>Dates of Other Efforts (other phone calls, letters to Patient, attorney or referral to collection agency) </a:t>
            </a:r>
          </a:p>
          <a:p>
            <a:r>
              <a:rPr lang="en-US" sz="1800" dirty="0">
                <a:latin typeface="+mn-lt"/>
              </a:rPr>
              <a:t>Date Account was submitted to Health Safety Net Office</a:t>
            </a:r>
          </a:p>
          <a:p>
            <a:endParaRPr lang="en-US" dirty="0"/>
          </a:p>
        </p:txBody>
      </p:sp>
      <p:sp>
        <p:nvSpPr>
          <p:cNvPr id="3" name="Slide Number Placeholder 2">
            <a:extLst>
              <a:ext uri="{FF2B5EF4-FFF2-40B4-BE49-F238E27FC236}">
                <a16:creationId xmlns:a16="http://schemas.microsoft.com/office/drawing/2014/main" id="{10144944-485A-4773-9FF8-A5B6A8852657}"/>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12</a:t>
            </a:fld>
            <a:endParaRPr lang="en-US"/>
          </a:p>
        </p:txBody>
      </p:sp>
    </p:spTree>
    <p:custDataLst>
      <p:tags r:id="rId1"/>
    </p:custDataLst>
    <p:extLst>
      <p:ext uri="{BB962C8B-B14F-4D97-AF65-F5344CB8AC3E}">
        <p14:creationId xmlns:p14="http://schemas.microsoft.com/office/powerpoint/2010/main" val="3150750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997B70-8BEC-4042-8581-6604F7599A67}"/>
              </a:ext>
            </a:extLst>
          </p:cNvPr>
          <p:cNvSpPr>
            <a:spLocks noGrp="1"/>
          </p:cNvSpPr>
          <p:nvPr>
            <p:ph type="title"/>
          </p:nvPr>
        </p:nvSpPr>
        <p:spPr/>
        <p:txBody>
          <a:bodyPr/>
          <a:lstStyle/>
          <a:p>
            <a:r>
              <a:rPr lang="en-US" sz="3200" dirty="0">
                <a:latin typeface="+mj-lt"/>
                <a:cs typeface="Arial"/>
              </a:rPr>
              <a:t>General Information</a:t>
            </a:r>
          </a:p>
        </p:txBody>
      </p:sp>
      <p:sp>
        <p:nvSpPr>
          <p:cNvPr id="2" name="Text Placeholder 2">
            <a:extLst>
              <a:ext uri="{FF2B5EF4-FFF2-40B4-BE49-F238E27FC236}">
                <a16:creationId xmlns:a16="http://schemas.microsoft.com/office/drawing/2014/main" id="{3EB770B9-AB82-4768-2F26-6A8E210F2331}"/>
              </a:ext>
            </a:extLst>
          </p:cNvPr>
          <p:cNvSpPr>
            <a:spLocks noGrp="1"/>
          </p:cNvSpPr>
          <p:nvPr>
            <p:ph idx="1"/>
          </p:nvPr>
        </p:nvSpPr>
        <p:spPr>
          <a:xfrm>
            <a:off x="457200" y="1425575"/>
            <a:ext cx="8229600" cy="3992731"/>
          </a:xfrm>
        </p:spPr>
        <p:txBody>
          <a:bodyPr/>
          <a:lstStyle/>
          <a:p>
            <a:pPr>
              <a:spcBef>
                <a:spcPts val="1800"/>
              </a:spcBef>
              <a:spcAft>
                <a:spcPts val="600"/>
              </a:spcAft>
            </a:pPr>
            <a:r>
              <a:rPr lang="en-US" sz="1800" dirty="0">
                <a:latin typeface="+mn-lt"/>
                <a:ea typeface="ＭＳ Ｐゴシック"/>
                <a:hlinkClick r:id="rId3"/>
              </a:rPr>
              <a:t>Health Safety Net eligible service regulations</a:t>
            </a:r>
            <a:endParaRPr lang="en-US" sz="1800" dirty="0">
              <a:latin typeface="+mn-lt"/>
              <a:ea typeface="ＭＳ Ｐゴシック"/>
            </a:endParaRPr>
          </a:p>
          <a:p>
            <a:pPr>
              <a:spcBef>
                <a:spcPts val="1800"/>
              </a:spcBef>
              <a:spcAft>
                <a:spcPts val="600"/>
              </a:spcAft>
            </a:pPr>
            <a:r>
              <a:rPr lang="en-US" sz="1800" dirty="0">
                <a:latin typeface="+mn-lt"/>
                <a:ea typeface="ＭＳ Ｐゴシック"/>
                <a:hlinkClick r:id="rId4"/>
              </a:rPr>
              <a:t>Health Safety Net eligible payment and funding regulations</a:t>
            </a:r>
            <a:endParaRPr lang="en-US" sz="1800" dirty="0">
              <a:latin typeface="+mn-lt"/>
              <a:ea typeface="ＭＳ Ｐゴシック"/>
            </a:endParaRPr>
          </a:p>
          <a:p>
            <a:pPr>
              <a:spcBef>
                <a:spcPts val="1800"/>
              </a:spcBef>
              <a:spcAft>
                <a:spcPts val="600"/>
              </a:spcAft>
            </a:pPr>
            <a:r>
              <a:rPr lang="en-US" sz="1800" dirty="0">
                <a:latin typeface="+mn-lt"/>
                <a:ea typeface="ＭＳ Ｐゴシック"/>
                <a:hlinkClick r:id="rId5"/>
              </a:rPr>
              <a:t>Health Safety Net Reimbursable Services</a:t>
            </a:r>
            <a:endParaRPr lang="en-US" sz="1800" dirty="0">
              <a:latin typeface="+mn-lt"/>
              <a:ea typeface="ＭＳ Ｐゴシック"/>
            </a:endParaRPr>
          </a:p>
          <a:p>
            <a:pPr>
              <a:spcBef>
                <a:spcPts val="1800"/>
              </a:spcBef>
              <a:spcAft>
                <a:spcPts val="600"/>
              </a:spcAft>
            </a:pPr>
            <a:r>
              <a:rPr lang="en-US" sz="1800" dirty="0">
                <a:latin typeface="+mn-lt"/>
                <a:hlinkClick r:id="rId6"/>
              </a:rPr>
              <a:t>Learn about HSN-INET | Mass.gov</a:t>
            </a:r>
            <a:endParaRPr lang="en-US" sz="1800" dirty="0">
              <a:latin typeface="+mn-lt"/>
            </a:endParaRPr>
          </a:p>
          <a:p>
            <a:pPr>
              <a:spcBef>
                <a:spcPts val="1800"/>
              </a:spcBef>
              <a:spcAft>
                <a:spcPts val="600"/>
              </a:spcAft>
            </a:pPr>
            <a:r>
              <a:rPr lang="en-US" sz="1800" dirty="0">
                <a:latin typeface="+mn-lt"/>
                <a:hlinkClick r:id="rId7"/>
              </a:rPr>
              <a:t>Information about HSN Provider Guides and Billing Updates | Mass.gov</a:t>
            </a:r>
            <a:endParaRPr lang="en-US" sz="1800" dirty="0">
              <a:latin typeface="+mn-lt"/>
              <a:ea typeface="ＭＳ Ｐゴシック"/>
            </a:endParaRPr>
          </a:p>
          <a:p>
            <a:pPr>
              <a:spcBef>
                <a:spcPts val="1800"/>
              </a:spcBef>
              <a:spcAft>
                <a:spcPts val="600"/>
              </a:spcAft>
            </a:pPr>
            <a:r>
              <a:rPr lang="en-US" sz="1800" dirty="0">
                <a:latin typeface="+mn-lt"/>
                <a:ea typeface="ＭＳ Ｐゴシック"/>
              </a:rPr>
              <a:t>The Health Safety Net is working on internal claims editing, code, and payment rate updates.  HSN will instruct providers through billing update of any necessary payment resweeps due to these updates.</a:t>
            </a:r>
          </a:p>
          <a:p>
            <a:pPr marL="0" indent="0">
              <a:spcBef>
                <a:spcPts val="600"/>
              </a:spcBef>
              <a:spcAft>
                <a:spcPts val="600"/>
              </a:spcAft>
              <a:buNone/>
            </a:pPr>
            <a:endParaRPr lang="en-US" sz="1800" dirty="0">
              <a:latin typeface="+mn-lt"/>
            </a:endParaRPr>
          </a:p>
        </p:txBody>
      </p:sp>
      <p:sp>
        <p:nvSpPr>
          <p:cNvPr id="3" name="Slide Number Placeholder 2">
            <a:extLst>
              <a:ext uri="{FF2B5EF4-FFF2-40B4-BE49-F238E27FC236}">
                <a16:creationId xmlns:a16="http://schemas.microsoft.com/office/drawing/2014/main" id="{10144944-485A-4773-9FF8-A5B6A8852657}"/>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13</a:t>
            </a:fld>
            <a:endParaRPr lang="en-US"/>
          </a:p>
        </p:txBody>
      </p:sp>
    </p:spTree>
    <p:custDataLst>
      <p:tags r:id="rId1"/>
    </p:custDataLst>
    <p:extLst>
      <p:ext uri="{BB962C8B-B14F-4D97-AF65-F5344CB8AC3E}">
        <p14:creationId xmlns:p14="http://schemas.microsoft.com/office/powerpoint/2010/main" val="245097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997B70-8BEC-4042-8581-6604F7599A67}"/>
              </a:ext>
            </a:extLst>
          </p:cNvPr>
          <p:cNvSpPr>
            <a:spLocks noGrp="1"/>
          </p:cNvSpPr>
          <p:nvPr>
            <p:ph type="title"/>
          </p:nvPr>
        </p:nvSpPr>
        <p:spPr/>
        <p:txBody>
          <a:bodyPr/>
          <a:lstStyle/>
          <a:p>
            <a:r>
              <a:rPr lang="en-US" sz="3200" dirty="0">
                <a:latin typeface="+mj-lt"/>
                <a:cs typeface="Arial"/>
              </a:rPr>
              <a:t>HSN Help Desk</a:t>
            </a:r>
          </a:p>
        </p:txBody>
      </p:sp>
      <p:sp>
        <p:nvSpPr>
          <p:cNvPr id="2" name="Text Placeholder 2">
            <a:extLst>
              <a:ext uri="{FF2B5EF4-FFF2-40B4-BE49-F238E27FC236}">
                <a16:creationId xmlns:a16="http://schemas.microsoft.com/office/drawing/2014/main" id="{3EB770B9-AB82-4768-2F26-6A8E210F2331}"/>
              </a:ext>
            </a:extLst>
          </p:cNvPr>
          <p:cNvSpPr>
            <a:spLocks noGrp="1"/>
          </p:cNvSpPr>
          <p:nvPr>
            <p:ph idx="1"/>
          </p:nvPr>
        </p:nvSpPr>
        <p:spPr>
          <a:xfrm>
            <a:off x="457200" y="1600201"/>
            <a:ext cx="8229600" cy="1828800"/>
          </a:xfrm>
        </p:spPr>
        <p:txBody>
          <a:bodyPr/>
          <a:lstStyle/>
          <a:p>
            <a:pPr>
              <a:spcBef>
                <a:spcPts val="600"/>
              </a:spcBef>
              <a:spcAft>
                <a:spcPts val="600"/>
              </a:spcAft>
            </a:pPr>
            <a:r>
              <a:rPr lang="en-US" sz="1800" b="0" i="0" dirty="0">
                <a:solidFill>
                  <a:srgbClr val="242424"/>
                </a:solidFill>
                <a:effectLst/>
                <a:latin typeface="+mn-lt"/>
              </a:rPr>
              <a:t>Health Safety Net Help Desk inquiries should be addressed to </a:t>
            </a:r>
            <a:r>
              <a:rPr lang="en-US" sz="1800" b="0" u="sng" dirty="0">
                <a:solidFill>
                  <a:srgbClr val="0563C1"/>
                </a:solidFill>
                <a:latin typeface="+mn-lt"/>
              </a:rPr>
              <a:t>HSNHelpDesk@massmail.state.ma.us </a:t>
            </a:r>
            <a:r>
              <a:rPr lang="en-US" sz="1800" b="0" i="0" dirty="0">
                <a:solidFill>
                  <a:srgbClr val="242424"/>
                </a:solidFill>
                <a:effectLst/>
                <a:latin typeface="+mn-lt"/>
              </a:rPr>
              <a:t>and not an individual member of the Help Desk team.  </a:t>
            </a:r>
          </a:p>
          <a:p>
            <a:pPr>
              <a:spcBef>
                <a:spcPts val="600"/>
              </a:spcBef>
              <a:spcAft>
                <a:spcPts val="600"/>
              </a:spcAft>
            </a:pPr>
            <a:r>
              <a:rPr lang="en-US" sz="1800" b="0" dirty="0">
                <a:solidFill>
                  <a:srgbClr val="242424"/>
                </a:solidFill>
                <a:latin typeface="+mn-lt"/>
              </a:rPr>
              <a:t>If you feel the matter remains unresolved,</a:t>
            </a:r>
            <a:r>
              <a:rPr lang="en-US" sz="1800" b="0" i="0" dirty="0">
                <a:solidFill>
                  <a:srgbClr val="242424"/>
                </a:solidFill>
                <a:effectLst/>
                <a:latin typeface="+mn-lt"/>
              </a:rPr>
              <a:t> </a:t>
            </a:r>
            <a:r>
              <a:rPr lang="en-US" sz="1800" b="0" dirty="0">
                <a:solidFill>
                  <a:srgbClr val="242424"/>
                </a:solidFill>
                <a:latin typeface="+mn-lt"/>
              </a:rPr>
              <a:t>please contact the </a:t>
            </a:r>
            <a:r>
              <a:rPr lang="en-US" sz="1800" b="0" i="0" dirty="0">
                <a:solidFill>
                  <a:srgbClr val="242424"/>
                </a:solidFill>
                <a:effectLst/>
                <a:latin typeface="+mn-lt"/>
              </a:rPr>
              <a:t>Help Desk Supervisor for assistance.</a:t>
            </a:r>
          </a:p>
          <a:p>
            <a:pPr marL="0" indent="0">
              <a:spcBef>
                <a:spcPts val="600"/>
              </a:spcBef>
              <a:spcAft>
                <a:spcPts val="600"/>
              </a:spcAft>
              <a:buNone/>
            </a:pPr>
            <a:endParaRPr lang="en-US" sz="2400" dirty="0">
              <a:latin typeface="+mn-lt"/>
            </a:endParaRPr>
          </a:p>
        </p:txBody>
      </p:sp>
      <p:sp>
        <p:nvSpPr>
          <p:cNvPr id="3" name="Slide Number Placeholder 2">
            <a:extLst>
              <a:ext uri="{FF2B5EF4-FFF2-40B4-BE49-F238E27FC236}">
                <a16:creationId xmlns:a16="http://schemas.microsoft.com/office/drawing/2014/main" id="{10144944-485A-4773-9FF8-A5B6A8852657}"/>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14</a:t>
            </a:fld>
            <a:endParaRPr lang="en-US"/>
          </a:p>
        </p:txBody>
      </p:sp>
    </p:spTree>
    <p:custDataLst>
      <p:tags r:id="rId1"/>
    </p:custDataLst>
    <p:extLst>
      <p:ext uri="{BB962C8B-B14F-4D97-AF65-F5344CB8AC3E}">
        <p14:creationId xmlns:p14="http://schemas.microsoft.com/office/powerpoint/2010/main" val="2188991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DF832-8C9E-4772-9F20-08A3412E520A}"/>
              </a:ext>
            </a:extLst>
          </p:cNvPr>
          <p:cNvSpPr>
            <a:spLocks noGrp="1"/>
          </p:cNvSpPr>
          <p:nvPr>
            <p:ph type="ctrTitle"/>
          </p:nvPr>
        </p:nvSpPr>
        <p:spPr>
          <a:xfrm>
            <a:off x="914400" y="2050614"/>
            <a:ext cx="7315200" cy="1927225"/>
          </a:xfrm>
        </p:spPr>
        <p:txBody>
          <a:bodyPr/>
          <a:lstStyle/>
          <a:p>
            <a:pPr algn="ctr"/>
            <a:r>
              <a:rPr lang="en-US" dirty="0">
                <a:latin typeface="+mj-lt"/>
              </a:rPr>
              <a:t>MassHealth Updates</a:t>
            </a:r>
          </a:p>
        </p:txBody>
      </p:sp>
      <p:pic>
        <p:nvPicPr>
          <p:cNvPr id="5" name="Picture 4" descr="MassHealth Logo">
            <a:extLst>
              <a:ext uri="{FF2B5EF4-FFF2-40B4-BE49-F238E27FC236}">
                <a16:creationId xmlns:a16="http://schemas.microsoft.com/office/drawing/2014/main" id="{F17C4BA0-9E92-90B7-8AC9-6CE913C793EF}"/>
              </a:ext>
            </a:extLst>
          </p:cNvPr>
          <p:cNvPicPr>
            <a:picLocks noChangeAspect="1"/>
          </p:cNvPicPr>
          <p:nvPr/>
        </p:nvPicPr>
        <p:blipFill>
          <a:blip r:embed="rId3"/>
          <a:stretch>
            <a:fillRect/>
          </a:stretch>
        </p:blipFill>
        <p:spPr>
          <a:xfrm>
            <a:off x="306204" y="293852"/>
            <a:ext cx="2210939" cy="1115412"/>
          </a:xfrm>
          <a:prstGeom prst="rect">
            <a:avLst/>
          </a:prstGeom>
        </p:spPr>
      </p:pic>
    </p:spTree>
    <p:custDataLst>
      <p:tags r:id="rId1"/>
    </p:custDataLst>
    <p:extLst>
      <p:ext uri="{BB962C8B-B14F-4D97-AF65-F5344CB8AC3E}">
        <p14:creationId xmlns:p14="http://schemas.microsoft.com/office/powerpoint/2010/main" val="3452496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ABF0F7-FC69-4128-8663-6891DB034CEF}"/>
              </a:ext>
            </a:extLst>
          </p:cNvPr>
          <p:cNvSpPr>
            <a:spLocks noGrp="1"/>
          </p:cNvSpPr>
          <p:nvPr>
            <p:ph type="title"/>
          </p:nvPr>
        </p:nvSpPr>
        <p:spPr/>
        <p:txBody>
          <a:bodyPr/>
          <a:lstStyle/>
          <a:p>
            <a:r>
              <a:rPr lang="en-US" dirty="0">
                <a:latin typeface="+mj-lt"/>
              </a:rPr>
              <a:t>Agenda - MassHealth</a:t>
            </a:r>
          </a:p>
        </p:txBody>
      </p:sp>
      <p:sp>
        <p:nvSpPr>
          <p:cNvPr id="7" name="Content Placeholder 6">
            <a:extLst>
              <a:ext uri="{FF2B5EF4-FFF2-40B4-BE49-F238E27FC236}">
                <a16:creationId xmlns:a16="http://schemas.microsoft.com/office/drawing/2014/main" id="{F58B265F-BF96-4C86-8474-8D0D3CBD2F7E}"/>
              </a:ext>
            </a:extLst>
          </p:cNvPr>
          <p:cNvSpPr>
            <a:spLocks noGrp="1"/>
          </p:cNvSpPr>
          <p:nvPr>
            <p:ph idx="1"/>
          </p:nvPr>
        </p:nvSpPr>
        <p:spPr/>
        <p:txBody>
          <a:bodyPr/>
          <a:lstStyle/>
          <a:p>
            <a:pPr>
              <a:spcBef>
                <a:spcPts val="600"/>
              </a:spcBef>
              <a:spcAft>
                <a:spcPts val="600"/>
              </a:spcAft>
            </a:pPr>
            <a:r>
              <a:rPr lang="en-US" sz="1800" dirty="0">
                <a:latin typeface="+mn-lt"/>
              </a:rPr>
              <a:t>Updates to the MassHealth Applications (ACA-3 and SACA-2)</a:t>
            </a:r>
          </a:p>
          <a:p>
            <a:pPr>
              <a:spcBef>
                <a:spcPts val="600"/>
              </a:spcBef>
              <a:spcAft>
                <a:spcPts val="600"/>
              </a:spcAft>
            </a:pPr>
            <a:r>
              <a:rPr lang="en-US" sz="1800" dirty="0">
                <a:latin typeface="+mn-lt"/>
              </a:rPr>
              <a:t>MassHealth Health Plan Update: Tufts Health Together MCO Plan</a:t>
            </a:r>
          </a:p>
          <a:p>
            <a:pPr>
              <a:spcBef>
                <a:spcPts val="600"/>
              </a:spcBef>
              <a:spcAft>
                <a:spcPts val="600"/>
              </a:spcAft>
            </a:pPr>
            <a:r>
              <a:rPr lang="en-US" sz="1800" dirty="0">
                <a:latin typeface="+mn-lt"/>
              </a:rPr>
              <a:t>MassHealth plus Medicare Savings Program (MSP) Update</a:t>
            </a:r>
          </a:p>
        </p:txBody>
      </p:sp>
      <p:sp>
        <p:nvSpPr>
          <p:cNvPr id="2" name="Slide Number Placeholder 1">
            <a:extLst>
              <a:ext uri="{FF2B5EF4-FFF2-40B4-BE49-F238E27FC236}">
                <a16:creationId xmlns:a16="http://schemas.microsoft.com/office/drawing/2014/main" id="{539D0E11-8D8F-B324-ADF3-4AE2686036BE}"/>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16</a:t>
            </a:fld>
            <a:endParaRPr lang="en-US"/>
          </a:p>
        </p:txBody>
      </p:sp>
    </p:spTree>
    <p:custDataLst>
      <p:tags r:id="rId1"/>
    </p:custDataLst>
    <p:extLst>
      <p:ext uri="{BB962C8B-B14F-4D97-AF65-F5344CB8AC3E}">
        <p14:creationId xmlns:p14="http://schemas.microsoft.com/office/powerpoint/2010/main" val="433572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91D6-CBB7-46EE-9E38-632CDB0AF7C6}"/>
              </a:ext>
            </a:extLst>
          </p:cNvPr>
          <p:cNvSpPr>
            <a:spLocks noGrp="1"/>
          </p:cNvSpPr>
          <p:nvPr>
            <p:ph type="title"/>
          </p:nvPr>
        </p:nvSpPr>
        <p:spPr>
          <a:xfrm>
            <a:off x="457200" y="304800"/>
            <a:ext cx="8865476" cy="715963"/>
          </a:xfrm>
        </p:spPr>
        <p:txBody>
          <a:bodyPr>
            <a:noAutofit/>
          </a:bodyPr>
          <a:lstStyle/>
          <a:p>
            <a:r>
              <a:rPr lang="en-US" sz="3200" dirty="0">
                <a:latin typeface="+mj-lt"/>
              </a:rPr>
              <a:t>MassHealth 2025 Income </a:t>
            </a:r>
            <a:br>
              <a:rPr lang="en-US" sz="3200" dirty="0">
                <a:latin typeface="+mj-lt"/>
              </a:rPr>
            </a:br>
            <a:r>
              <a:rPr lang="en-US" sz="3200" dirty="0">
                <a:latin typeface="+mj-lt"/>
              </a:rPr>
              <a:t>Standards and Federal Poverty Guide</a:t>
            </a:r>
          </a:p>
        </p:txBody>
      </p:sp>
      <p:sp>
        <p:nvSpPr>
          <p:cNvPr id="3" name="Content Placeholder 2">
            <a:extLst>
              <a:ext uri="{FF2B5EF4-FFF2-40B4-BE49-F238E27FC236}">
                <a16:creationId xmlns:a16="http://schemas.microsoft.com/office/drawing/2014/main" id="{88D40A40-F375-4754-8255-65BEF11B7E62}"/>
              </a:ext>
            </a:extLst>
          </p:cNvPr>
          <p:cNvSpPr>
            <a:spLocks noGrp="1"/>
          </p:cNvSpPr>
          <p:nvPr>
            <p:ph idx="1"/>
          </p:nvPr>
        </p:nvSpPr>
        <p:spPr>
          <a:xfrm>
            <a:off x="457200" y="1600200"/>
            <a:ext cx="3305503" cy="5121275"/>
          </a:xfrm>
        </p:spPr>
        <p:txBody>
          <a:bodyPr>
            <a:noAutofit/>
          </a:bodyPr>
          <a:lstStyle/>
          <a:p>
            <a:r>
              <a:rPr lang="en-US" sz="1800" dirty="0">
                <a:latin typeface="+mn-lt"/>
              </a:rPr>
              <a:t>On March 1, 2025, the Federal Poverty Level (FPL) standards increased</a:t>
            </a:r>
          </a:p>
          <a:p>
            <a:pPr lvl="1">
              <a:buFont typeface="Courier New" panose="02070309020205020404" pitchFamily="49" charset="0"/>
              <a:buChar char="o"/>
            </a:pPr>
            <a:r>
              <a:rPr lang="en-US" sz="1800" dirty="0">
                <a:latin typeface="+mn-lt"/>
              </a:rPr>
              <a:t>100% FPL for one individual is $1,305</a:t>
            </a:r>
          </a:p>
          <a:p>
            <a:pPr lvl="1">
              <a:buFont typeface="Courier New" panose="02070309020205020404" pitchFamily="49" charset="0"/>
              <a:buChar char="o"/>
            </a:pPr>
            <a:r>
              <a:rPr lang="en-US" sz="1800" dirty="0">
                <a:latin typeface="+mn-lt"/>
              </a:rPr>
              <a:t>The 2025 FPL chart: </a:t>
            </a:r>
            <a:r>
              <a:rPr lang="en-US" sz="1800" dirty="0">
                <a:latin typeface="+mn-lt"/>
                <a:hlinkClick r:id="rId4"/>
              </a:rPr>
              <a:t>2025 MassHealth Income Standards and Federal Poverty Guidelines</a:t>
            </a:r>
            <a:endParaRPr lang="en-US" sz="1800" dirty="0">
              <a:latin typeface="+mn-lt"/>
            </a:endParaRPr>
          </a:p>
          <a:p>
            <a:pPr lvl="1"/>
            <a:endParaRPr lang="en-US" sz="1800" dirty="0">
              <a:latin typeface="+mn-lt"/>
            </a:endParaRPr>
          </a:p>
          <a:p>
            <a:r>
              <a:rPr lang="en-US" sz="1800" dirty="0">
                <a:latin typeface="+mn-lt"/>
              </a:rPr>
              <a:t>Note: The FPL percentages in the online application at </a:t>
            </a:r>
            <a:r>
              <a:rPr lang="en-US" sz="1800" dirty="0">
                <a:latin typeface="+mn-lt"/>
                <a:hlinkClick r:id="rId5"/>
              </a:rPr>
              <a:t>MAhealthconnector.org </a:t>
            </a:r>
            <a:r>
              <a:rPr lang="en-US" sz="1800" dirty="0">
                <a:latin typeface="+mn-lt"/>
              </a:rPr>
              <a:t>will be updated for MassHealth purposes</a:t>
            </a:r>
          </a:p>
        </p:txBody>
      </p:sp>
      <p:pic>
        <p:nvPicPr>
          <p:cNvPr id="10" name="Picture 9" descr="Screenshot of 2025 MassHealth Income Standard and Federal Poverty Guidelines, Effective March 1, 2025 table">
            <a:extLst>
              <a:ext uri="{FF2B5EF4-FFF2-40B4-BE49-F238E27FC236}">
                <a16:creationId xmlns:a16="http://schemas.microsoft.com/office/drawing/2014/main" id="{BA24965A-8F75-8FDA-EEB7-F75AE65A3037}"/>
              </a:ext>
            </a:extLst>
          </p:cNvPr>
          <p:cNvPicPr>
            <a:picLocks noChangeAspect="1"/>
          </p:cNvPicPr>
          <p:nvPr/>
        </p:nvPicPr>
        <p:blipFill>
          <a:blip r:embed="rId6"/>
          <a:stretch>
            <a:fillRect/>
          </a:stretch>
        </p:blipFill>
        <p:spPr>
          <a:xfrm>
            <a:off x="3631500" y="1524257"/>
            <a:ext cx="5409513" cy="3733543"/>
          </a:xfrm>
          <a:prstGeom prst="rect">
            <a:avLst/>
          </a:prstGeom>
        </p:spPr>
      </p:pic>
      <p:sp>
        <p:nvSpPr>
          <p:cNvPr id="4" name="Slide Number Placeholder 3">
            <a:extLst>
              <a:ext uri="{FF2B5EF4-FFF2-40B4-BE49-F238E27FC236}">
                <a16:creationId xmlns:a16="http://schemas.microsoft.com/office/drawing/2014/main" id="{595313B4-D34B-4FE7-95AF-9D518F2CA51F}"/>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normAutofit/>
          </a:bodyPr>
          <a:lstStyle/>
          <a:p>
            <a:fld id="{D7C3FE04-E715-46F6-B07D-5A234E157AC3}" type="slidenum">
              <a:rPr lang="en-US" altLang="en-US"/>
              <a:pPr/>
              <a:t>17</a:t>
            </a:fld>
            <a:endParaRPr lang="en-US" altLang="en-US" dirty="0"/>
          </a:p>
        </p:txBody>
      </p:sp>
    </p:spTree>
    <p:custDataLst>
      <p:tags r:id="rId1"/>
    </p:custDataLst>
    <p:extLst>
      <p:ext uri="{BB962C8B-B14F-4D97-AF65-F5344CB8AC3E}">
        <p14:creationId xmlns:p14="http://schemas.microsoft.com/office/powerpoint/2010/main" val="232512350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89EB9-3266-4EC6-917B-D2AF72B0BF42}"/>
              </a:ext>
            </a:extLst>
          </p:cNvPr>
          <p:cNvSpPr>
            <a:spLocks noGrp="1"/>
          </p:cNvSpPr>
          <p:nvPr>
            <p:ph type="title"/>
          </p:nvPr>
        </p:nvSpPr>
        <p:spPr>
          <a:xfrm>
            <a:off x="457200" y="304800"/>
            <a:ext cx="7010400" cy="838200"/>
          </a:xfrm>
        </p:spPr>
        <p:txBody>
          <a:bodyPr/>
          <a:lstStyle/>
          <a:p>
            <a:r>
              <a:rPr lang="en-US" sz="3200" dirty="0">
                <a:latin typeface="+mj-lt"/>
              </a:rPr>
              <a:t>ACA-3 and SACA-2 Application Updates</a:t>
            </a:r>
          </a:p>
        </p:txBody>
      </p:sp>
      <p:sp>
        <p:nvSpPr>
          <p:cNvPr id="3" name="Content Placeholder 2">
            <a:extLst>
              <a:ext uri="{FF2B5EF4-FFF2-40B4-BE49-F238E27FC236}">
                <a16:creationId xmlns:a16="http://schemas.microsoft.com/office/drawing/2014/main" id="{36179F91-B112-4BE1-ABA9-9EC0EB9BD108}"/>
              </a:ext>
            </a:extLst>
          </p:cNvPr>
          <p:cNvSpPr>
            <a:spLocks noGrp="1"/>
          </p:cNvSpPr>
          <p:nvPr>
            <p:ph idx="1"/>
          </p:nvPr>
        </p:nvSpPr>
        <p:spPr>
          <a:xfrm>
            <a:off x="457200" y="1580916"/>
            <a:ext cx="4724400" cy="3068905"/>
          </a:xfrm>
        </p:spPr>
        <p:txBody>
          <a:bodyPr/>
          <a:lstStyle/>
          <a:p>
            <a:pPr lvl="0">
              <a:spcBef>
                <a:spcPts val="600"/>
              </a:spcBef>
              <a:spcAft>
                <a:spcPts val="600"/>
              </a:spcAft>
            </a:pPr>
            <a:r>
              <a:rPr lang="en-US" sz="1800" dirty="0">
                <a:latin typeface="+mn-lt"/>
              </a:rPr>
              <a:t>The </a:t>
            </a:r>
            <a:r>
              <a:rPr lang="en-US" sz="1800" dirty="0">
                <a:latin typeface="+mn-lt"/>
                <a:hlinkClick r:id="rId4"/>
              </a:rPr>
              <a:t>Massachusetts Application for Health and Dental Coverage and Help Paying Cost (ACA-3) &amp; Application for Health Coverage for Seniors and People Needing Long-Term-Care Services (SACA-2)</a:t>
            </a:r>
            <a:r>
              <a:rPr lang="en-US" sz="1800" dirty="0">
                <a:latin typeface="+mn-lt"/>
              </a:rPr>
              <a:t> applications and </a:t>
            </a:r>
            <a:r>
              <a:rPr lang="en-US" sz="1800" dirty="0">
                <a:latin typeface="+mn-lt"/>
                <a:hlinkClick r:id="rId5"/>
              </a:rPr>
              <a:t>member booklet</a:t>
            </a:r>
            <a:r>
              <a:rPr lang="en-US" sz="1800" dirty="0">
                <a:latin typeface="+mn-lt"/>
              </a:rPr>
              <a:t> have been updated </a:t>
            </a:r>
          </a:p>
          <a:p>
            <a:pPr lvl="1">
              <a:spcBef>
                <a:spcPts val="600"/>
              </a:spcBef>
              <a:spcAft>
                <a:spcPts val="600"/>
              </a:spcAft>
              <a:buFont typeface="Courier New" panose="02070309020205020404" pitchFamily="49" charset="0"/>
              <a:buChar char="o"/>
            </a:pPr>
            <a:r>
              <a:rPr lang="en-US" sz="1800" dirty="0">
                <a:latin typeface="+mn-lt"/>
              </a:rPr>
              <a:t>Updates reflect the 2025 Federal Poverty Level (FPL) guidelines</a:t>
            </a:r>
          </a:p>
          <a:p>
            <a:pPr>
              <a:spcBef>
                <a:spcPts val="600"/>
              </a:spcBef>
              <a:spcAft>
                <a:spcPts val="600"/>
              </a:spcAft>
            </a:pPr>
            <a:endParaRPr lang="en-US" sz="1800" dirty="0"/>
          </a:p>
        </p:txBody>
      </p:sp>
      <p:pic>
        <p:nvPicPr>
          <p:cNvPr id="11" name="Picture 10" descr="Screenshot of Application for Health Coverage for Seniors and People Needing Long-Term-Care Services or SACA-2 application.">
            <a:extLst>
              <a:ext uri="{FF2B5EF4-FFF2-40B4-BE49-F238E27FC236}">
                <a16:creationId xmlns:a16="http://schemas.microsoft.com/office/drawing/2014/main" id="{12FDDD69-92C9-7D71-7882-90A99EDD5818}"/>
              </a:ext>
            </a:extLst>
          </p:cNvPr>
          <p:cNvPicPr>
            <a:picLocks noChangeAspect="1"/>
          </p:cNvPicPr>
          <p:nvPr/>
        </p:nvPicPr>
        <p:blipFill>
          <a:blip r:embed="rId6"/>
          <a:stretch>
            <a:fillRect/>
          </a:stretch>
        </p:blipFill>
        <p:spPr>
          <a:xfrm>
            <a:off x="5685208" y="1763478"/>
            <a:ext cx="3325442" cy="4525963"/>
          </a:xfrm>
          <a:prstGeom prst="rect">
            <a:avLst/>
          </a:prstGeom>
        </p:spPr>
        <p:style>
          <a:lnRef idx="2">
            <a:schemeClr val="dk1"/>
          </a:lnRef>
          <a:fillRef idx="1">
            <a:schemeClr val="lt1"/>
          </a:fillRef>
          <a:effectRef idx="0">
            <a:schemeClr val="dk1"/>
          </a:effectRef>
          <a:fontRef idx="minor">
            <a:schemeClr val="dk1"/>
          </a:fontRef>
        </p:style>
      </p:pic>
      <p:pic>
        <p:nvPicPr>
          <p:cNvPr id="6" name="Picture 5" descr="Screnshot of MA Application for Health and Dental Coverage and Help Paying Costs or the ACA-3 paper application.">
            <a:extLst>
              <a:ext uri="{FF2B5EF4-FFF2-40B4-BE49-F238E27FC236}">
                <a16:creationId xmlns:a16="http://schemas.microsoft.com/office/drawing/2014/main" id="{D92DD61E-C2F0-4722-8CF1-46818E61F390}"/>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181600" y="971451"/>
            <a:ext cx="2997381" cy="4129486"/>
          </a:xfrm>
          <a:prstGeom prst="rect">
            <a:avLst/>
          </a:prstGeom>
        </p:spPr>
        <p:style>
          <a:lnRef idx="2">
            <a:schemeClr val="dk1"/>
          </a:lnRef>
          <a:fillRef idx="1">
            <a:schemeClr val="lt1"/>
          </a:fillRef>
          <a:effectRef idx="0">
            <a:schemeClr val="dk1"/>
          </a:effectRef>
          <a:fontRef idx="minor">
            <a:schemeClr val="dk1"/>
          </a:fontRef>
        </p:style>
      </p:pic>
      <p:sp>
        <p:nvSpPr>
          <p:cNvPr id="14" name="Rectangle: Rounded Corners 13" descr="Revision date in footer: SACA-2-0325">
            <a:extLst>
              <a:ext uri="{FF2B5EF4-FFF2-40B4-BE49-F238E27FC236}">
                <a16:creationId xmlns:a16="http://schemas.microsoft.com/office/drawing/2014/main" id="{52431AF6-ABE9-AE10-474E-FF3105581933}"/>
              </a:ext>
            </a:extLst>
          </p:cNvPr>
          <p:cNvSpPr/>
          <p:nvPr/>
        </p:nvSpPr>
        <p:spPr>
          <a:xfrm>
            <a:off x="8605229" y="6106879"/>
            <a:ext cx="447675" cy="249471"/>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00884E47-DF48-41EE-04F4-0617CB90F6E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907702" y="6066299"/>
            <a:ext cx="1119796" cy="499601"/>
          </a:xfrm>
          <a:prstGeom prst="rect">
            <a:avLst/>
          </a:prstGeom>
        </p:spPr>
        <p:style>
          <a:lnRef idx="2">
            <a:schemeClr val="accent2"/>
          </a:lnRef>
          <a:fillRef idx="1">
            <a:schemeClr val="lt1"/>
          </a:fillRef>
          <a:effectRef idx="0">
            <a:schemeClr val="accent2"/>
          </a:effectRef>
          <a:fontRef idx="minor">
            <a:schemeClr val="dk1"/>
          </a:fontRef>
        </p:style>
      </p:pic>
      <p:cxnSp>
        <p:nvCxnSpPr>
          <p:cNvPr id="20" name="Straight Connector 19">
            <a:extLst>
              <a:ext uri="{FF2B5EF4-FFF2-40B4-BE49-F238E27FC236}">
                <a16:creationId xmlns:a16="http://schemas.microsoft.com/office/drawing/2014/main" id="{CF907DF0-58CF-FCEF-97C6-92895CFC940C}"/>
              </a:ext>
              <a:ext uri="{C183D7F6-B498-43B3-948B-1728B52AA6E4}">
                <adec:decorative xmlns:adec="http://schemas.microsoft.com/office/drawing/2017/decorative" val="1"/>
              </a:ext>
            </a:extLst>
          </p:cNvPr>
          <p:cNvCxnSpPr/>
          <p:nvPr/>
        </p:nvCxnSpPr>
        <p:spPr>
          <a:xfrm flipV="1">
            <a:off x="8027498" y="6356350"/>
            <a:ext cx="1025406" cy="20955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E2402AF3-49E3-387C-4542-0A26921E0B43}"/>
              </a:ext>
              <a:ext uri="{C183D7F6-B498-43B3-948B-1728B52AA6E4}">
                <adec:decorative xmlns:adec="http://schemas.microsoft.com/office/drawing/2017/decorative" val="1"/>
              </a:ext>
            </a:extLst>
          </p:cNvPr>
          <p:cNvCxnSpPr>
            <a:cxnSpLocks/>
          </p:cNvCxnSpPr>
          <p:nvPr/>
        </p:nvCxnSpPr>
        <p:spPr>
          <a:xfrm>
            <a:off x="8027498" y="6060626"/>
            <a:ext cx="983152" cy="46253"/>
          </a:xfrm>
          <a:prstGeom prst="line">
            <a:avLst/>
          </a:prstGeom>
        </p:spPr>
        <p:style>
          <a:lnRef idx="1">
            <a:schemeClr val="accent2"/>
          </a:lnRef>
          <a:fillRef idx="0">
            <a:schemeClr val="accent2"/>
          </a:fillRef>
          <a:effectRef idx="0">
            <a:schemeClr val="accent2"/>
          </a:effectRef>
          <a:fontRef idx="minor">
            <a:schemeClr val="tx1"/>
          </a:fontRef>
        </p:style>
      </p:cxnSp>
      <p:sp>
        <p:nvSpPr>
          <p:cNvPr id="4" name="Slide Number Placeholder 3">
            <a:extLst>
              <a:ext uri="{FF2B5EF4-FFF2-40B4-BE49-F238E27FC236}">
                <a16:creationId xmlns:a16="http://schemas.microsoft.com/office/drawing/2014/main" id="{D3C147E6-C59B-4704-8978-1C2BE9E362B6}"/>
              </a:ext>
              <a:ext uri="{C183D7F6-B498-43B3-948B-1728B52AA6E4}">
                <adec:decorative xmlns:adec="http://schemas.microsoft.com/office/drawing/2017/decorative" val="1"/>
              </a:ext>
            </a:extLst>
          </p:cNvPr>
          <p:cNvSpPr>
            <a:spLocks noGrp="1"/>
          </p:cNvSpPr>
          <p:nvPr>
            <p:ph type="sldNum" sz="quarter" idx="12"/>
          </p:nvPr>
        </p:nvSpPr>
        <p:spPr/>
        <p:txBody>
          <a:bodyPr/>
          <a:lstStyle/>
          <a:p>
            <a:fld id="{D7C3FE04-E715-46F6-B07D-5A234E157AC3}" type="slidenum">
              <a:rPr lang="en-US" altLang="en-US" smtClean="0"/>
              <a:pPr/>
              <a:t>18</a:t>
            </a:fld>
            <a:endParaRPr lang="en-US" altLang="en-US" dirty="0"/>
          </a:p>
        </p:txBody>
      </p:sp>
    </p:spTree>
    <p:custDataLst>
      <p:tags r:id="rId1"/>
    </p:custDataLst>
    <p:extLst>
      <p:ext uri="{BB962C8B-B14F-4D97-AF65-F5344CB8AC3E}">
        <p14:creationId xmlns:p14="http://schemas.microsoft.com/office/powerpoint/2010/main" val="4209151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E1DD7-B3F1-DA93-D2E3-11483E8031C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649EBA-BF25-4A5C-0707-7D2380A15BB0}"/>
              </a:ext>
            </a:extLst>
          </p:cNvPr>
          <p:cNvSpPr>
            <a:spLocks noGrp="1"/>
          </p:cNvSpPr>
          <p:nvPr>
            <p:ph type="title"/>
          </p:nvPr>
        </p:nvSpPr>
        <p:spPr/>
        <p:txBody>
          <a:bodyPr/>
          <a:lstStyle/>
          <a:p>
            <a:r>
              <a:rPr lang="en-US" dirty="0">
                <a:latin typeface="+mj-lt"/>
              </a:rPr>
              <a:t>Changes in the ACA-3</a:t>
            </a:r>
          </a:p>
        </p:txBody>
      </p:sp>
      <p:sp>
        <p:nvSpPr>
          <p:cNvPr id="2" name="Content Placeholder 1">
            <a:extLst>
              <a:ext uri="{FF2B5EF4-FFF2-40B4-BE49-F238E27FC236}">
                <a16:creationId xmlns:a16="http://schemas.microsoft.com/office/drawing/2014/main" id="{ABA57222-DE1F-E036-2797-DFBF79F1085F}"/>
              </a:ext>
            </a:extLst>
          </p:cNvPr>
          <p:cNvSpPr>
            <a:spLocks noGrp="1"/>
          </p:cNvSpPr>
          <p:nvPr>
            <p:ph idx="1"/>
          </p:nvPr>
        </p:nvSpPr>
        <p:spPr>
          <a:xfrm>
            <a:off x="457200" y="1600200"/>
            <a:ext cx="8229600" cy="4953000"/>
          </a:xfrm>
        </p:spPr>
        <p:txBody>
          <a:bodyPr/>
          <a:lstStyle/>
          <a:p>
            <a:pPr>
              <a:spcBef>
                <a:spcPts val="600"/>
              </a:spcBef>
              <a:spcAft>
                <a:spcPts val="600"/>
              </a:spcAft>
            </a:pPr>
            <a:r>
              <a:rPr lang="en-US" sz="1800" b="0" i="0" u="none" strike="noStrike" baseline="0" dirty="0">
                <a:solidFill>
                  <a:srgbClr val="000000"/>
                </a:solidFill>
                <a:latin typeface="+mn-lt"/>
              </a:rPr>
              <a:t>Changes in the March 2025 version of the ACA-3: </a:t>
            </a:r>
          </a:p>
          <a:p>
            <a:pPr lvl="1">
              <a:spcBef>
                <a:spcPts val="600"/>
              </a:spcBef>
              <a:spcAft>
                <a:spcPts val="600"/>
              </a:spcAft>
              <a:buFont typeface="Courier New" panose="02070309020205020404" pitchFamily="49" charset="0"/>
              <a:buChar char="o"/>
            </a:pPr>
            <a:r>
              <a:rPr lang="en-US" sz="1800" b="0" i="0" u="none" strike="noStrike" baseline="0" dirty="0">
                <a:solidFill>
                  <a:srgbClr val="000000"/>
                </a:solidFill>
                <a:latin typeface="+mn-lt"/>
              </a:rPr>
              <a:t>Updated SNAP checkbox language to facilitate processing </a:t>
            </a:r>
          </a:p>
          <a:p>
            <a:pPr lvl="1">
              <a:spcBef>
                <a:spcPts val="600"/>
              </a:spcBef>
              <a:spcAft>
                <a:spcPts val="600"/>
              </a:spcAft>
              <a:buFont typeface="Courier New" panose="02070309020205020404" pitchFamily="49" charset="0"/>
              <a:buChar char="o"/>
            </a:pPr>
            <a:r>
              <a:rPr lang="en-US" sz="1800" b="0" i="0" u="none" strike="noStrike" baseline="0" dirty="0">
                <a:solidFill>
                  <a:srgbClr val="000000"/>
                </a:solidFill>
                <a:latin typeface="+mn-lt"/>
              </a:rPr>
              <a:t>Updated language on question 11 to conform to the online application </a:t>
            </a:r>
          </a:p>
          <a:p>
            <a:pPr lvl="1">
              <a:spcBef>
                <a:spcPts val="600"/>
              </a:spcBef>
              <a:spcAft>
                <a:spcPts val="600"/>
              </a:spcAft>
              <a:buFont typeface="Courier New" panose="02070309020205020404" pitchFamily="49" charset="0"/>
              <a:buChar char="o"/>
            </a:pPr>
            <a:r>
              <a:rPr lang="en-US" sz="1800" b="0" i="0" u="none" strike="noStrike" baseline="0" dirty="0">
                <a:solidFill>
                  <a:srgbClr val="000000"/>
                </a:solidFill>
                <a:latin typeface="+mn-lt"/>
              </a:rPr>
              <a:t>Added language to Step 5: “Your Household’s Health Coverage” about information sharing requirements </a:t>
            </a:r>
          </a:p>
          <a:p>
            <a:pPr lvl="1">
              <a:spcBef>
                <a:spcPts val="600"/>
              </a:spcBef>
              <a:spcAft>
                <a:spcPts val="600"/>
              </a:spcAft>
              <a:buFont typeface="Courier New" panose="02070309020205020404" pitchFamily="49" charset="0"/>
              <a:buChar char="o"/>
            </a:pPr>
            <a:r>
              <a:rPr lang="en-US" sz="1800" b="0" i="0" u="none" strike="noStrike" baseline="0" dirty="0">
                <a:solidFill>
                  <a:srgbClr val="000000"/>
                </a:solidFill>
                <a:latin typeface="+mn-lt"/>
              </a:rPr>
              <a:t>Removed language about a state employee benefit plan that is no longer available </a:t>
            </a:r>
          </a:p>
          <a:p>
            <a:pPr lvl="1">
              <a:spcBef>
                <a:spcPts val="600"/>
              </a:spcBef>
              <a:spcAft>
                <a:spcPts val="600"/>
              </a:spcAft>
              <a:buFont typeface="Courier New" panose="02070309020205020404" pitchFamily="49" charset="0"/>
              <a:buChar char="o"/>
            </a:pPr>
            <a:r>
              <a:rPr lang="en-US" sz="1800" b="0" i="0" u="none" strike="noStrike" baseline="0" dirty="0">
                <a:solidFill>
                  <a:srgbClr val="000000"/>
                </a:solidFill>
                <a:latin typeface="+mn-lt"/>
              </a:rPr>
              <a:t>Added new language about estate recovery to numbers 10 and 11 of Step 8 (signature page) </a:t>
            </a:r>
          </a:p>
          <a:p>
            <a:pPr lvl="1">
              <a:spcBef>
                <a:spcPts val="600"/>
              </a:spcBef>
              <a:spcAft>
                <a:spcPts val="600"/>
              </a:spcAft>
              <a:buFont typeface="Courier New" panose="02070309020205020404" pitchFamily="49" charset="0"/>
              <a:buChar char="o"/>
            </a:pPr>
            <a:r>
              <a:rPr lang="en-US" sz="1800" b="0" i="0" u="none" strike="noStrike" baseline="0" dirty="0">
                <a:solidFill>
                  <a:srgbClr val="000000"/>
                </a:solidFill>
                <a:latin typeface="+mn-lt"/>
              </a:rPr>
              <a:t>Added new language about information sharing to number 13 of Step 8 (signature page) </a:t>
            </a:r>
          </a:p>
          <a:p>
            <a:pPr lvl="1">
              <a:spcBef>
                <a:spcPts val="600"/>
              </a:spcBef>
              <a:spcAft>
                <a:spcPts val="600"/>
              </a:spcAft>
              <a:buFont typeface="Courier New" panose="02070309020205020404" pitchFamily="49" charset="0"/>
              <a:buChar char="o"/>
            </a:pPr>
            <a:r>
              <a:rPr lang="en-US" sz="1800" b="0" i="0" u="none" strike="noStrike" baseline="0" dirty="0">
                <a:solidFill>
                  <a:srgbClr val="000000"/>
                </a:solidFill>
                <a:latin typeface="+mn-lt"/>
              </a:rPr>
              <a:t>Updated immigration document types to conform to the online application </a:t>
            </a:r>
          </a:p>
          <a:p>
            <a:pPr>
              <a:spcBef>
                <a:spcPts val="600"/>
              </a:spcBef>
              <a:spcAft>
                <a:spcPts val="600"/>
              </a:spcAft>
            </a:pPr>
            <a:endParaRPr lang="en-US" sz="1800" dirty="0"/>
          </a:p>
        </p:txBody>
      </p:sp>
      <p:sp>
        <p:nvSpPr>
          <p:cNvPr id="3" name="Slide Number Placeholder 2">
            <a:extLst>
              <a:ext uri="{FF2B5EF4-FFF2-40B4-BE49-F238E27FC236}">
                <a16:creationId xmlns:a16="http://schemas.microsoft.com/office/drawing/2014/main" id="{B7CE214E-7DF3-8984-1342-71847D5B9FCC}"/>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19</a:t>
            </a:fld>
            <a:endParaRPr lang="en-US"/>
          </a:p>
        </p:txBody>
      </p:sp>
    </p:spTree>
    <p:extLst>
      <p:ext uri="{BB962C8B-B14F-4D97-AF65-F5344CB8AC3E}">
        <p14:creationId xmlns:p14="http://schemas.microsoft.com/office/powerpoint/2010/main" val="33826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997B70-8BEC-4042-8581-6604F7599A67}"/>
              </a:ext>
            </a:extLst>
          </p:cNvPr>
          <p:cNvSpPr>
            <a:spLocks noGrp="1"/>
          </p:cNvSpPr>
          <p:nvPr>
            <p:ph type="title"/>
          </p:nvPr>
        </p:nvSpPr>
        <p:spPr>
          <a:xfrm>
            <a:off x="457200" y="304800"/>
            <a:ext cx="6553200" cy="715963"/>
          </a:xfrm>
        </p:spPr>
        <p:txBody>
          <a:bodyPr/>
          <a:lstStyle/>
          <a:p>
            <a:r>
              <a:rPr lang="en-US" sz="3200" dirty="0">
                <a:latin typeface="+mj-lt"/>
              </a:rPr>
              <a:t>Agenda – Health Safety Net</a:t>
            </a:r>
          </a:p>
        </p:txBody>
      </p:sp>
      <p:sp>
        <p:nvSpPr>
          <p:cNvPr id="2" name="Text Placeholder 2">
            <a:extLst>
              <a:ext uri="{FF2B5EF4-FFF2-40B4-BE49-F238E27FC236}">
                <a16:creationId xmlns:a16="http://schemas.microsoft.com/office/drawing/2014/main" id="{3EB770B9-AB82-4768-2F26-6A8E210F2331}"/>
              </a:ext>
            </a:extLst>
          </p:cNvPr>
          <p:cNvSpPr>
            <a:spLocks noGrp="1"/>
          </p:cNvSpPr>
          <p:nvPr>
            <p:ph idx="1"/>
          </p:nvPr>
        </p:nvSpPr>
        <p:spPr>
          <a:xfrm>
            <a:off x="457200" y="1600200"/>
            <a:ext cx="8229600" cy="4525963"/>
          </a:xfrm>
        </p:spPr>
        <p:txBody>
          <a:bodyPr/>
          <a:lstStyle/>
          <a:p>
            <a:pPr lvl="1">
              <a:buFont typeface="Arial" panose="020B0604020202020204" pitchFamily="34" charset="0"/>
              <a:buChar char="•"/>
            </a:pPr>
            <a:r>
              <a:rPr lang="en-US" sz="2400" dirty="0">
                <a:latin typeface="+mn-lt"/>
              </a:rPr>
              <a:t>Covered Code List and New PPS Rates</a:t>
            </a:r>
          </a:p>
          <a:p>
            <a:pPr lvl="1">
              <a:buFont typeface="Arial" panose="020B0604020202020204" pitchFamily="34" charset="0"/>
              <a:buChar char="•"/>
            </a:pPr>
            <a:r>
              <a:rPr lang="en-US" sz="2400" dirty="0">
                <a:latin typeface="+mn-lt"/>
              </a:rPr>
              <a:t>2025 Hospital Rates</a:t>
            </a:r>
          </a:p>
          <a:p>
            <a:pPr lvl="1">
              <a:buFont typeface="Arial" panose="020B0604020202020204" pitchFamily="34" charset="0"/>
              <a:buChar char="•"/>
            </a:pPr>
            <a:r>
              <a:rPr lang="en-US" sz="2400" dirty="0">
                <a:latin typeface="+mn-lt"/>
              </a:rPr>
              <a:t>New Dental Administrator</a:t>
            </a:r>
          </a:p>
          <a:p>
            <a:pPr lvl="1">
              <a:buFont typeface="Arial" panose="020B0604020202020204" pitchFamily="34" charset="0"/>
              <a:buChar char="•"/>
            </a:pPr>
            <a:r>
              <a:rPr lang="en-US" sz="2400" dirty="0">
                <a:latin typeface="+mn-lt"/>
              </a:rPr>
              <a:t>Anti-Obesity Medication Changes</a:t>
            </a:r>
          </a:p>
          <a:p>
            <a:pPr lvl="1">
              <a:buFont typeface="Arial" panose="020B0604020202020204" pitchFamily="34" charset="0"/>
              <a:buChar char="•"/>
            </a:pPr>
            <a:r>
              <a:rPr lang="en-US" sz="2400" dirty="0">
                <a:latin typeface="+mn-lt"/>
              </a:rPr>
              <a:t>Health Safety Net Updates</a:t>
            </a:r>
          </a:p>
          <a:p>
            <a:pPr lvl="1">
              <a:buFont typeface="Arial" panose="020B0604020202020204" pitchFamily="34" charset="0"/>
              <a:buChar char="•"/>
            </a:pPr>
            <a:r>
              <a:rPr lang="en-US" sz="2400" dirty="0">
                <a:latin typeface="+mn-lt"/>
              </a:rPr>
              <a:t>Special Circumstances</a:t>
            </a:r>
          </a:p>
          <a:p>
            <a:pPr lvl="2">
              <a:buFont typeface="Courier New" panose="02070309020205020404" pitchFamily="49" charset="0"/>
              <a:buChar char="o"/>
            </a:pPr>
            <a:r>
              <a:rPr lang="en-US" dirty="0">
                <a:latin typeface="+mn-lt"/>
              </a:rPr>
              <a:t>Medical Hardship</a:t>
            </a:r>
          </a:p>
          <a:p>
            <a:pPr lvl="2">
              <a:buFont typeface="Courier New" panose="02070309020205020404" pitchFamily="49" charset="0"/>
              <a:buChar char="o"/>
            </a:pPr>
            <a:r>
              <a:rPr lang="en-US" dirty="0">
                <a:latin typeface="+mn-lt"/>
              </a:rPr>
              <a:t>Bad Debt</a:t>
            </a:r>
          </a:p>
          <a:p>
            <a:pPr lvl="1">
              <a:buFont typeface="Arial" panose="020B0604020202020204" pitchFamily="34" charset="0"/>
              <a:buChar char="•"/>
            </a:pPr>
            <a:r>
              <a:rPr lang="en-US" sz="2400" dirty="0">
                <a:latin typeface="+mn-lt"/>
              </a:rPr>
              <a:t>General Information</a:t>
            </a:r>
          </a:p>
          <a:p>
            <a:pPr lvl="1">
              <a:buFont typeface="Arial" panose="020B0604020202020204" pitchFamily="34" charset="0"/>
              <a:buChar char="•"/>
            </a:pPr>
            <a:r>
              <a:rPr lang="en-US" sz="2400" dirty="0">
                <a:latin typeface="+mn-lt"/>
              </a:rPr>
              <a:t>Questions</a:t>
            </a:r>
          </a:p>
          <a:p>
            <a:endParaRPr lang="en-US" dirty="0"/>
          </a:p>
        </p:txBody>
      </p:sp>
      <p:sp>
        <p:nvSpPr>
          <p:cNvPr id="3" name="Slide Number Placeholder 2">
            <a:extLst>
              <a:ext uri="{FF2B5EF4-FFF2-40B4-BE49-F238E27FC236}">
                <a16:creationId xmlns:a16="http://schemas.microsoft.com/office/drawing/2014/main" id="{10144944-485A-4773-9FF8-A5B6A8852657}"/>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fld id="{C3302BC5-986D-42D8-BF2F-B9D0692D83AF}" type="slidenum">
              <a:rPr lang="en-US" smtClean="0"/>
              <a:pPr/>
              <a:t>2</a:t>
            </a:fld>
            <a:endParaRPr lang="en-US"/>
          </a:p>
        </p:txBody>
      </p:sp>
    </p:spTree>
    <p:custDataLst>
      <p:tags r:id="rId1"/>
    </p:custDataLst>
    <p:extLst>
      <p:ext uri="{BB962C8B-B14F-4D97-AF65-F5344CB8AC3E}">
        <p14:creationId xmlns:p14="http://schemas.microsoft.com/office/powerpoint/2010/main" val="2966478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1BAFFD-CE65-4A28-F379-E24AFDA3AE07}"/>
              </a:ext>
            </a:extLst>
          </p:cNvPr>
          <p:cNvSpPr>
            <a:spLocks noGrp="1"/>
          </p:cNvSpPr>
          <p:nvPr>
            <p:ph type="title"/>
          </p:nvPr>
        </p:nvSpPr>
        <p:spPr/>
        <p:txBody>
          <a:bodyPr/>
          <a:lstStyle/>
          <a:p>
            <a:r>
              <a:rPr lang="en-US" dirty="0">
                <a:latin typeface="+mj-lt"/>
              </a:rPr>
              <a:t>Changes in the SACA-2</a:t>
            </a:r>
          </a:p>
        </p:txBody>
      </p:sp>
      <p:sp>
        <p:nvSpPr>
          <p:cNvPr id="2" name="Content Placeholder 1">
            <a:extLst>
              <a:ext uri="{FF2B5EF4-FFF2-40B4-BE49-F238E27FC236}">
                <a16:creationId xmlns:a16="http://schemas.microsoft.com/office/drawing/2014/main" id="{E4361F07-FB8E-B75E-695B-41C95EEE5F5A}"/>
              </a:ext>
            </a:extLst>
          </p:cNvPr>
          <p:cNvSpPr>
            <a:spLocks noGrp="1"/>
          </p:cNvSpPr>
          <p:nvPr>
            <p:ph idx="1"/>
          </p:nvPr>
        </p:nvSpPr>
        <p:spPr/>
        <p:txBody>
          <a:bodyPr/>
          <a:lstStyle/>
          <a:p>
            <a:pPr>
              <a:spcBef>
                <a:spcPts val="600"/>
              </a:spcBef>
              <a:spcAft>
                <a:spcPts val="600"/>
              </a:spcAft>
            </a:pPr>
            <a:r>
              <a:rPr lang="en-US" sz="1800" b="0" i="0" u="none" strike="noStrike" baseline="0" dirty="0">
                <a:solidFill>
                  <a:srgbClr val="000000"/>
                </a:solidFill>
                <a:latin typeface="+mn-lt"/>
              </a:rPr>
              <a:t>Changes in the March 2025 version of the SACA-2: </a:t>
            </a:r>
          </a:p>
          <a:p>
            <a:pPr lvl="1">
              <a:spcBef>
                <a:spcPts val="600"/>
              </a:spcBef>
              <a:spcAft>
                <a:spcPts val="600"/>
              </a:spcAft>
              <a:buFont typeface="Courier New" panose="02070309020205020404" pitchFamily="49" charset="0"/>
              <a:buChar char="o"/>
            </a:pPr>
            <a:r>
              <a:rPr lang="en-US" sz="1800" b="0" i="0" u="none" strike="noStrike" baseline="0" dirty="0">
                <a:solidFill>
                  <a:srgbClr val="000000"/>
                </a:solidFill>
                <a:latin typeface="+mn-lt"/>
              </a:rPr>
              <a:t>Removed questions regarding Third Party Recovery </a:t>
            </a:r>
          </a:p>
          <a:p>
            <a:pPr lvl="1">
              <a:spcBef>
                <a:spcPts val="600"/>
              </a:spcBef>
              <a:spcAft>
                <a:spcPts val="600"/>
              </a:spcAft>
              <a:buFont typeface="Courier New" panose="02070309020205020404" pitchFamily="49" charset="0"/>
              <a:buChar char="o"/>
            </a:pPr>
            <a:r>
              <a:rPr lang="en-US" sz="1800" b="0" i="0" u="none" strike="noStrike" baseline="0" dirty="0">
                <a:solidFill>
                  <a:srgbClr val="000000"/>
                </a:solidFill>
                <a:latin typeface="+mn-lt"/>
              </a:rPr>
              <a:t>Updated the Immigration Documents list </a:t>
            </a:r>
          </a:p>
          <a:p>
            <a:pPr lvl="1">
              <a:spcBef>
                <a:spcPts val="600"/>
              </a:spcBef>
              <a:spcAft>
                <a:spcPts val="600"/>
              </a:spcAft>
              <a:buFont typeface="Courier New" panose="02070309020205020404" pitchFamily="49" charset="0"/>
              <a:buChar char="o"/>
            </a:pPr>
            <a:r>
              <a:rPr lang="en-US" sz="1800" b="0" i="0" u="none" strike="noStrike" baseline="0" dirty="0">
                <a:solidFill>
                  <a:srgbClr val="000000"/>
                </a:solidFill>
                <a:latin typeface="+mn-lt"/>
              </a:rPr>
              <a:t>Updated the Department of Transitional Assistance Rights and Responsibilities language for the SNAP program and the applicable checkbox </a:t>
            </a:r>
          </a:p>
          <a:p>
            <a:pPr lvl="1">
              <a:spcBef>
                <a:spcPts val="600"/>
              </a:spcBef>
              <a:spcAft>
                <a:spcPts val="600"/>
              </a:spcAft>
              <a:buFont typeface="Courier New" panose="02070309020205020404" pitchFamily="49" charset="0"/>
              <a:buChar char="o"/>
            </a:pPr>
            <a:r>
              <a:rPr lang="en-US" sz="1800" b="0" i="0" u="none" strike="noStrike" baseline="0" dirty="0">
                <a:solidFill>
                  <a:srgbClr val="000000"/>
                </a:solidFill>
                <a:latin typeface="+mn-lt"/>
              </a:rPr>
              <a:t>Updated language on Step 9 regarding Breast and Cervical Cancer </a:t>
            </a:r>
          </a:p>
          <a:p>
            <a:pPr lvl="1">
              <a:spcBef>
                <a:spcPts val="600"/>
              </a:spcBef>
              <a:spcAft>
                <a:spcPts val="600"/>
              </a:spcAft>
              <a:buFont typeface="Courier New" panose="02070309020205020404" pitchFamily="49" charset="0"/>
              <a:buChar char="o"/>
            </a:pPr>
            <a:r>
              <a:rPr lang="en-US" sz="1800" b="0" i="0" u="none" strike="noStrike" baseline="0" dirty="0">
                <a:solidFill>
                  <a:srgbClr val="000000"/>
                </a:solidFill>
                <a:latin typeface="+mn-lt"/>
              </a:rPr>
              <a:t>Added language to Step 5: “Your Household’s Health Coverage” about information sharing requirements </a:t>
            </a:r>
          </a:p>
          <a:p>
            <a:pPr lvl="1">
              <a:spcBef>
                <a:spcPts val="600"/>
              </a:spcBef>
              <a:spcAft>
                <a:spcPts val="600"/>
              </a:spcAft>
              <a:buFont typeface="Courier New" panose="02070309020205020404" pitchFamily="49" charset="0"/>
              <a:buChar char="o"/>
            </a:pPr>
            <a:r>
              <a:rPr lang="en-US" sz="1800" b="0" i="0" u="none" strike="noStrike" baseline="0" dirty="0">
                <a:solidFill>
                  <a:srgbClr val="000000"/>
                </a:solidFill>
                <a:latin typeface="+mn-lt"/>
              </a:rPr>
              <a:t>Added new language about estate recovery to number 12 of Step 8 (signature page) </a:t>
            </a:r>
          </a:p>
          <a:p>
            <a:pPr>
              <a:spcBef>
                <a:spcPts val="600"/>
              </a:spcBef>
              <a:spcAft>
                <a:spcPts val="600"/>
              </a:spcAft>
            </a:pPr>
            <a:endParaRPr lang="en-US" sz="1800" dirty="0"/>
          </a:p>
        </p:txBody>
      </p:sp>
      <p:sp>
        <p:nvSpPr>
          <p:cNvPr id="3" name="Slide Number Placeholder 2">
            <a:extLst>
              <a:ext uri="{FF2B5EF4-FFF2-40B4-BE49-F238E27FC236}">
                <a16:creationId xmlns:a16="http://schemas.microsoft.com/office/drawing/2014/main" id="{A09A005F-0A86-3CA7-CF66-A78F0B8DFBCE}"/>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20</a:t>
            </a:fld>
            <a:endParaRPr lang="en-US"/>
          </a:p>
        </p:txBody>
      </p:sp>
    </p:spTree>
    <p:extLst>
      <p:ext uri="{BB962C8B-B14F-4D97-AF65-F5344CB8AC3E}">
        <p14:creationId xmlns:p14="http://schemas.microsoft.com/office/powerpoint/2010/main" val="765761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CC76BA-0197-4DE2-BE9B-7E8609AE9685}"/>
              </a:ext>
            </a:extLst>
          </p:cNvPr>
          <p:cNvSpPr>
            <a:spLocks noGrp="1"/>
          </p:cNvSpPr>
          <p:nvPr>
            <p:ph type="title"/>
          </p:nvPr>
        </p:nvSpPr>
        <p:spPr>
          <a:xfrm>
            <a:off x="457200" y="304800"/>
            <a:ext cx="6553200" cy="838200"/>
          </a:xfrm>
        </p:spPr>
        <p:txBody>
          <a:bodyPr/>
          <a:lstStyle/>
          <a:p>
            <a:r>
              <a:rPr lang="en-US" sz="3200" dirty="0">
                <a:latin typeface="+mj-lt"/>
              </a:rPr>
              <a:t>ACA-3 and SACA-2 Application Updates </a:t>
            </a:r>
          </a:p>
        </p:txBody>
      </p:sp>
      <p:sp>
        <p:nvSpPr>
          <p:cNvPr id="2" name="Content Placeholder 1">
            <a:extLst>
              <a:ext uri="{FF2B5EF4-FFF2-40B4-BE49-F238E27FC236}">
                <a16:creationId xmlns:a16="http://schemas.microsoft.com/office/drawing/2014/main" id="{5D216683-0E06-41E4-BB1E-FD1840CA246C}"/>
              </a:ext>
            </a:extLst>
          </p:cNvPr>
          <p:cNvSpPr>
            <a:spLocks noGrp="1"/>
          </p:cNvSpPr>
          <p:nvPr>
            <p:ph idx="1"/>
          </p:nvPr>
        </p:nvSpPr>
        <p:spPr>
          <a:xfrm>
            <a:off x="457200" y="1600204"/>
            <a:ext cx="8229600" cy="4525963"/>
          </a:xfrm>
        </p:spPr>
        <p:txBody>
          <a:bodyPr/>
          <a:lstStyle/>
          <a:p>
            <a:pPr lvl="0">
              <a:spcBef>
                <a:spcPts val="600"/>
              </a:spcBef>
              <a:spcAft>
                <a:spcPts val="600"/>
              </a:spcAft>
            </a:pPr>
            <a:r>
              <a:rPr lang="en-US" sz="1800" dirty="0">
                <a:latin typeface="+mn-lt"/>
              </a:rPr>
              <a:t>March 2024 versions of ACA-3 and SACA-2 applications will be accepted. </a:t>
            </a:r>
          </a:p>
          <a:p>
            <a:pPr lvl="0">
              <a:spcBef>
                <a:spcPts val="600"/>
              </a:spcBef>
              <a:spcAft>
                <a:spcPts val="600"/>
              </a:spcAft>
            </a:pPr>
            <a:r>
              <a:rPr lang="en-US" sz="1800" dirty="0">
                <a:latin typeface="+mn-lt"/>
              </a:rPr>
              <a:t>ACA-1 and SACA-1 booklets available in Arabic, Brazilian Portuguese, Chinese, Haitian Creole, Khmer, Russian, Vietnamese, or in Braille.</a:t>
            </a:r>
          </a:p>
          <a:p>
            <a:pPr marL="0" lvl="0" indent="0">
              <a:spcBef>
                <a:spcPts val="600"/>
              </a:spcBef>
              <a:spcAft>
                <a:spcPts val="600"/>
              </a:spcAft>
              <a:buNone/>
            </a:pPr>
            <a:endParaRPr lang="en-US" sz="1800" dirty="0">
              <a:latin typeface="+mn-lt"/>
            </a:endParaRPr>
          </a:p>
          <a:p>
            <a:pPr marL="0" indent="0">
              <a:spcBef>
                <a:spcPts val="600"/>
              </a:spcBef>
              <a:spcAft>
                <a:spcPts val="600"/>
              </a:spcAft>
              <a:buNone/>
            </a:pPr>
            <a:r>
              <a:rPr lang="en-US" sz="1800" dirty="0">
                <a:latin typeface="+mn-lt"/>
              </a:rPr>
              <a:t>Ordering Materials:</a:t>
            </a:r>
          </a:p>
          <a:p>
            <a:pPr marL="457200" lvl="1">
              <a:spcBef>
                <a:spcPts val="600"/>
              </a:spcBef>
              <a:spcAft>
                <a:spcPts val="600"/>
              </a:spcAft>
              <a:buFont typeface="Arial" panose="020B0604020202020204" pitchFamily="34" charset="0"/>
              <a:buChar char="•"/>
            </a:pPr>
            <a:r>
              <a:rPr lang="en-US" sz="1800" dirty="0">
                <a:latin typeface="+mn-lt"/>
              </a:rPr>
              <a:t>Call: 1-800-841-2900</a:t>
            </a:r>
          </a:p>
          <a:p>
            <a:pPr marL="457200" lvl="1">
              <a:spcBef>
                <a:spcPts val="600"/>
              </a:spcBef>
              <a:spcAft>
                <a:spcPts val="600"/>
              </a:spcAft>
              <a:buFont typeface="Arial" panose="020B0604020202020204" pitchFamily="34" charset="0"/>
              <a:buChar char="•"/>
            </a:pPr>
            <a:r>
              <a:rPr lang="en-US" sz="1800" dirty="0">
                <a:latin typeface="+mn-lt"/>
              </a:rPr>
              <a:t>Fax a request: 617-988-8973 </a:t>
            </a:r>
          </a:p>
        </p:txBody>
      </p:sp>
      <p:sp>
        <p:nvSpPr>
          <p:cNvPr id="3" name="Slide Number Placeholder 2">
            <a:extLst>
              <a:ext uri="{FF2B5EF4-FFF2-40B4-BE49-F238E27FC236}">
                <a16:creationId xmlns:a16="http://schemas.microsoft.com/office/drawing/2014/main" id="{E7F44B31-170D-40E1-94FD-84462C0E715B}"/>
              </a:ext>
              <a:ext uri="{C183D7F6-B498-43B3-948B-1728B52AA6E4}">
                <adec:decorative xmlns:adec="http://schemas.microsoft.com/office/drawing/2017/decorative" val="1"/>
              </a:ext>
            </a:extLst>
          </p:cNvPr>
          <p:cNvSpPr>
            <a:spLocks noGrp="1"/>
          </p:cNvSpPr>
          <p:nvPr>
            <p:ph type="sldNum" sz="quarter" idx="12"/>
          </p:nvPr>
        </p:nvSpPr>
        <p:spPr>
          <a:xfrm>
            <a:off x="6553200" y="6356354"/>
            <a:ext cx="2133600" cy="365125"/>
          </a:xfrm>
        </p:spPr>
        <p:txBody>
          <a:bodyPr/>
          <a:lstStyle/>
          <a:p>
            <a:fld id="{C3302BC5-986D-42D8-BF2F-B9D0692D83AF}" type="slidenum">
              <a:rPr lang="en-US" smtClean="0"/>
              <a:pPr/>
              <a:t>21</a:t>
            </a:fld>
            <a:endParaRPr lang="en-US"/>
          </a:p>
        </p:txBody>
      </p:sp>
    </p:spTree>
    <p:extLst>
      <p:ext uri="{BB962C8B-B14F-4D97-AF65-F5344CB8AC3E}">
        <p14:creationId xmlns:p14="http://schemas.microsoft.com/office/powerpoint/2010/main" val="4263428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9C002D-6EB1-FC73-F53C-00434B7FD7D3}"/>
              </a:ext>
            </a:extLst>
          </p:cNvPr>
          <p:cNvSpPr>
            <a:spLocks noGrp="1"/>
          </p:cNvSpPr>
          <p:nvPr>
            <p:ph type="title"/>
          </p:nvPr>
        </p:nvSpPr>
        <p:spPr>
          <a:xfrm>
            <a:off x="457199" y="304800"/>
            <a:ext cx="7981951" cy="715963"/>
          </a:xfrm>
        </p:spPr>
        <p:txBody>
          <a:bodyPr>
            <a:normAutofit/>
          </a:bodyPr>
          <a:lstStyle/>
          <a:p>
            <a:r>
              <a:rPr lang="en-US" sz="3200" dirty="0">
                <a:latin typeface="+mj-lt"/>
              </a:rPr>
              <a:t>Social Security Fairness Act</a:t>
            </a:r>
          </a:p>
        </p:txBody>
      </p:sp>
      <p:sp>
        <p:nvSpPr>
          <p:cNvPr id="2" name="Content Placeholder 1">
            <a:extLst>
              <a:ext uri="{FF2B5EF4-FFF2-40B4-BE49-F238E27FC236}">
                <a16:creationId xmlns:a16="http://schemas.microsoft.com/office/drawing/2014/main" id="{42674255-94B5-032A-D140-0A36E3ED20AF}"/>
              </a:ext>
            </a:extLst>
          </p:cNvPr>
          <p:cNvSpPr>
            <a:spLocks noGrp="1"/>
          </p:cNvSpPr>
          <p:nvPr>
            <p:ph idx="1"/>
          </p:nvPr>
        </p:nvSpPr>
        <p:spPr/>
        <p:txBody>
          <a:bodyPr/>
          <a:lstStyle/>
          <a:p>
            <a:pPr marL="0" indent="0">
              <a:spcBef>
                <a:spcPts val="600"/>
              </a:spcBef>
              <a:spcAft>
                <a:spcPts val="600"/>
              </a:spcAft>
              <a:buNone/>
            </a:pPr>
            <a:r>
              <a:rPr lang="en-US" sz="1800" b="1" i="0" u="none" strike="noStrike" baseline="0" dirty="0">
                <a:solidFill>
                  <a:srgbClr val="000000"/>
                </a:solidFill>
                <a:latin typeface="+mn-lt"/>
              </a:rPr>
              <a:t>Social Security Fairness Act &amp; Retroactive, Lump sum Social Security Payments </a:t>
            </a:r>
          </a:p>
          <a:p>
            <a:pPr>
              <a:spcBef>
                <a:spcPts val="600"/>
              </a:spcBef>
              <a:spcAft>
                <a:spcPts val="600"/>
              </a:spcAft>
            </a:pPr>
            <a:r>
              <a:rPr lang="en-US" sz="1800" dirty="0">
                <a:latin typeface="+mn-lt"/>
              </a:rPr>
              <a:t>The Social Security Fairness Act ended the Windfall Elimination Provision (WEP), and Government Pension Offset (GPO).</a:t>
            </a:r>
          </a:p>
          <a:p>
            <a:pPr lvl="1">
              <a:spcBef>
                <a:spcPts val="600"/>
              </a:spcBef>
              <a:spcAft>
                <a:spcPts val="600"/>
              </a:spcAft>
              <a:buFont typeface="Courier New" panose="02070309020205020404" pitchFamily="49" charset="0"/>
              <a:buChar char="o"/>
            </a:pPr>
            <a:r>
              <a:rPr lang="en-US" sz="1800" dirty="0">
                <a:latin typeface="+mn-lt"/>
              </a:rPr>
              <a:t>Many beneficiaries will receive a one-time, retroactive, lump-sum payment. It is anticipated that many of these payments will be received by the end of March 2025.</a:t>
            </a:r>
          </a:p>
          <a:p>
            <a:pPr lvl="1">
              <a:spcBef>
                <a:spcPts val="600"/>
              </a:spcBef>
              <a:spcAft>
                <a:spcPts val="600"/>
              </a:spcAft>
              <a:buFont typeface="Courier New" panose="02070309020205020404" pitchFamily="49" charset="0"/>
              <a:buChar char="o"/>
            </a:pPr>
            <a:r>
              <a:rPr lang="en-US" sz="1800" b="0" i="0" u="none" strike="noStrike" baseline="0" dirty="0">
                <a:solidFill>
                  <a:srgbClr val="000000"/>
                </a:solidFill>
                <a:latin typeface="+mn-lt"/>
              </a:rPr>
              <a:t>People who will benefit from the new law include some teachers, firefighters, and police officers in many states; federal employees covered by the Civil Service Retirement System; and people whose work had been covered by a foreign social security system. </a:t>
            </a:r>
            <a:endParaRPr lang="en-US" sz="1800" dirty="0">
              <a:solidFill>
                <a:srgbClr val="000000"/>
              </a:solidFill>
              <a:latin typeface="+mn-lt"/>
            </a:endParaRPr>
          </a:p>
        </p:txBody>
      </p:sp>
      <p:sp>
        <p:nvSpPr>
          <p:cNvPr id="3" name="Slide Number Placeholder 2">
            <a:extLst>
              <a:ext uri="{FF2B5EF4-FFF2-40B4-BE49-F238E27FC236}">
                <a16:creationId xmlns:a16="http://schemas.microsoft.com/office/drawing/2014/main" id="{65965157-3AF3-9E54-92E9-88F74DEEB438}"/>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22</a:t>
            </a:fld>
            <a:endParaRPr lang="en-US" dirty="0"/>
          </a:p>
        </p:txBody>
      </p:sp>
    </p:spTree>
    <p:extLst>
      <p:ext uri="{BB962C8B-B14F-4D97-AF65-F5344CB8AC3E}">
        <p14:creationId xmlns:p14="http://schemas.microsoft.com/office/powerpoint/2010/main" val="1663882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2B380F-AC10-293E-8F74-32CBF2072462}"/>
              </a:ext>
            </a:extLst>
          </p:cNvPr>
          <p:cNvSpPr>
            <a:spLocks noGrp="1"/>
          </p:cNvSpPr>
          <p:nvPr>
            <p:ph type="title"/>
          </p:nvPr>
        </p:nvSpPr>
        <p:spPr/>
        <p:txBody>
          <a:bodyPr/>
          <a:lstStyle/>
          <a:p>
            <a:r>
              <a:rPr lang="en-US" sz="3200" dirty="0">
                <a:latin typeface="+mj-lt"/>
              </a:rPr>
              <a:t>Social Security Fairness Act (continued)</a:t>
            </a:r>
            <a:endParaRPr lang="en-US" sz="3200" dirty="0"/>
          </a:p>
        </p:txBody>
      </p:sp>
      <p:sp>
        <p:nvSpPr>
          <p:cNvPr id="2" name="Content Placeholder 1">
            <a:extLst>
              <a:ext uri="{FF2B5EF4-FFF2-40B4-BE49-F238E27FC236}">
                <a16:creationId xmlns:a16="http://schemas.microsoft.com/office/drawing/2014/main" id="{0D60D032-4AAF-4F1E-D521-1AD3CFA9DC34}"/>
              </a:ext>
            </a:extLst>
          </p:cNvPr>
          <p:cNvSpPr>
            <a:spLocks noGrp="1"/>
          </p:cNvSpPr>
          <p:nvPr>
            <p:ph idx="1"/>
          </p:nvPr>
        </p:nvSpPr>
        <p:spPr/>
        <p:txBody>
          <a:bodyPr/>
          <a:lstStyle/>
          <a:p>
            <a:pPr marR="0" lvl="1" algn="l" defTabSz="914400" rtl="0" eaLnBrk="1" fontAlgn="base" latinLnBrk="0" hangingPunct="1">
              <a:lnSpc>
                <a:spcPct val="100000"/>
              </a:lnSpc>
              <a:spcBef>
                <a:spcPts val="600"/>
              </a:spcBef>
              <a:spcAft>
                <a:spcPts val="600"/>
              </a:spcAft>
              <a:buClr>
                <a:srgbClr val="4BACC6">
                  <a:lumMod val="75000"/>
                </a:srgbClr>
              </a:buClr>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mn-lt"/>
              </a:rPr>
              <a:t>These retroactive, lump sum payments are not countable in an asset calculation in the month of receipt and continue to be noncountable assets for nine months after the month of receipt. </a:t>
            </a:r>
          </a:p>
          <a:p>
            <a:pPr marR="0" lvl="2" algn="l" defTabSz="914400" rtl="0" eaLnBrk="1" fontAlgn="base" latinLnBrk="0" hangingPunct="1">
              <a:lnSpc>
                <a:spcPct val="100000"/>
              </a:lnSpc>
              <a:spcBef>
                <a:spcPts val="600"/>
              </a:spcBef>
              <a:spcAft>
                <a:spcPts val="600"/>
              </a:spcAft>
              <a:buClr>
                <a:srgbClr val="4BACC6">
                  <a:lumMod val="75000"/>
                </a:srgbClr>
              </a:buClr>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mn-lt"/>
              </a:rPr>
              <a:t>The lump sum funds must be identifiable and verified as retro SSA payments and must be deposited into a separately identifiable account. </a:t>
            </a:r>
          </a:p>
          <a:p>
            <a:pPr marL="0" indent="0">
              <a:spcBef>
                <a:spcPts val="600"/>
              </a:spcBef>
              <a:spcAft>
                <a:spcPts val="600"/>
              </a:spcAft>
              <a:buClr>
                <a:srgbClr val="4BACC6">
                  <a:lumMod val="75000"/>
                </a:srgbClr>
              </a:buClr>
              <a:buNone/>
              <a:defRPr/>
            </a:pPr>
            <a:r>
              <a:rPr kumimoji="0" lang="en-US" sz="1800" b="0" i="0" u="none" strike="noStrike" kern="1200" cap="none" spc="0" normalizeH="0" baseline="0" noProof="0" dirty="0">
                <a:ln>
                  <a:noFill/>
                </a:ln>
                <a:solidFill>
                  <a:prstClr val="black"/>
                </a:solidFill>
                <a:effectLst/>
                <a:uLnTx/>
                <a:uFillTx/>
                <a:latin typeface="+mn-lt"/>
              </a:rPr>
              <a:t>MassHealth regulation at </a:t>
            </a:r>
            <a:r>
              <a:rPr kumimoji="0" lang="en-US" sz="1800" b="0" i="0" u="none" strike="noStrike" kern="1200" cap="none" spc="0" normalizeH="0" baseline="0" noProof="0" dirty="0">
                <a:ln>
                  <a:noFill/>
                </a:ln>
                <a:solidFill>
                  <a:prstClr val="black"/>
                </a:solidFill>
                <a:effectLst/>
                <a:uLnTx/>
                <a:uFillTx/>
                <a:latin typeface="+mn-lt"/>
                <a:hlinkClick r:id="rId2"/>
              </a:rPr>
              <a:t>130 CMR 520.007(H): Countable Assets: Retroactive SSI and RSDI Benefit Payments</a:t>
            </a:r>
            <a:endParaRPr kumimoji="0" lang="en-US" sz="1800" b="0" i="0" u="none" strike="noStrike" kern="1200" cap="none" spc="0" normalizeH="0" baseline="0" noProof="0" dirty="0">
              <a:ln>
                <a:noFill/>
              </a:ln>
              <a:solidFill>
                <a:prstClr val="black"/>
              </a:solidFill>
              <a:effectLst/>
              <a:uLnTx/>
              <a:uFillTx/>
              <a:latin typeface="+mn-lt"/>
            </a:endParaRPr>
          </a:p>
          <a:p>
            <a:endParaRPr lang="en-US" dirty="0">
              <a:latin typeface="+mn-lt"/>
            </a:endParaRPr>
          </a:p>
        </p:txBody>
      </p:sp>
      <p:sp>
        <p:nvSpPr>
          <p:cNvPr id="3" name="Slide Number Placeholder 2">
            <a:extLst>
              <a:ext uri="{FF2B5EF4-FFF2-40B4-BE49-F238E27FC236}">
                <a16:creationId xmlns:a16="http://schemas.microsoft.com/office/drawing/2014/main" id="{BF18E266-45AA-A90E-C774-1B87C3757B5D}"/>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23</a:t>
            </a:fld>
            <a:endParaRPr lang="en-US"/>
          </a:p>
        </p:txBody>
      </p:sp>
    </p:spTree>
    <p:extLst>
      <p:ext uri="{BB962C8B-B14F-4D97-AF65-F5344CB8AC3E}">
        <p14:creationId xmlns:p14="http://schemas.microsoft.com/office/powerpoint/2010/main" val="407520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F31D04-644E-23BE-E88C-6B6D3B2A0C62}"/>
              </a:ext>
            </a:extLst>
          </p:cNvPr>
          <p:cNvSpPr>
            <a:spLocks noGrp="1"/>
          </p:cNvSpPr>
          <p:nvPr>
            <p:ph type="title"/>
          </p:nvPr>
        </p:nvSpPr>
        <p:spPr/>
        <p:txBody>
          <a:bodyPr/>
          <a:lstStyle/>
          <a:p>
            <a:r>
              <a:rPr lang="en-US" dirty="0"/>
              <a:t>MassHealth Health Plan Update: Tufts Health Together MCO Plan</a:t>
            </a:r>
          </a:p>
        </p:txBody>
      </p:sp>
      <p:sp>
        <p:nvSpPr>
          <p:cNvPr id="3" name="Slide Number Placeholder 2">
            <a:extLst>
              <a:ext uri="{FF2B5EF4-FFF2-40B4-BE49-F238E27FC236}">
                <a16:creationId xmlns:a16="http://schemas.microsoft.com/office/drawing/2014/main" id="{F0B6D15C-78C1-F195-489F-D9FC5F8E5285}"/>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24</a:t>
            </a:fld>
            <a:endParaRPr lang="en-US"/>
          </a:p>
        </p:txBody>
      </p:sp>
    </p:spTree>
    <p:extLst>
      <p:ext uri="{BB962C8B-B14F-4D97-AF65-F5344CB8AC3E}">
        <p14:creationId xmlns:p14="http://schemas.microsoft.com/office/powerpoint/2010/main" val="2239888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3A718-F033-78BA-5BCD-ECCFA1F92838}"/>
              </a:ext>
            </a:extLst>
          </p:cNvPr>
          <p:cNvSpPr>
            <a:spLocks noGrp="1"/>
          </p:cNvSpPr>
          <p:nvPr>
            <p:ph type="title"/>
          </p:nvPr>
        </p:nvSpPr>
        <p:spPr/>
        <p:txBody>
          <a:bodyPr/>
          <a:lstStyle/>
          <a:p>
            <a:r>
              <a:rPr lang="en-US" sz="3200" dirty="0">
                <a:latin typeface="+mj-lt"/>
              </a:rPr>
              <a:t>Tufts Health Together MCO Plan</a:t>
            </a:r>
          </a:p>
        </p:txBody>
      </p:sp>
      <p:sp>
        <p:nvSpPr>
          <p:cNvPr id="2" name="Content Placeholder 1">
            <a:extLst>
              <a:ext uri="{FF2B5EF4-FFF2-40B4-BE49-F238E27FC236}">
                <a16:creationId xmlns:a16="http://schemas.microsoft.com/office/drawing/2014/main" id="{416E5DCD-E1A5-AA8D-8987-9FC5EFBF5DA3}"/>
              </a:ext>
            </a:extLst>
          </p:cNvPr>
          <p:cNvSpPr>
            <a:spLocks noGrp="1"/>
          </p:cNvSpPr>
          <p:nvPr>
            <p:ph idx="1"/>
          </p:nvPr>
        </p:nvSpPr>
        <p:spPr/>
        <p:txBody>
          <a:bodyPr/>
          <a:lstStyle/>
          <a:p>
            <a:pPr marL="0" indent="0">
              <a:spcBef>
                <a:spcPts val="600"/>
              </a:spcBef>
              <a:spcAft>
                <a:spcPts val="600"/>
              </a:spcAft>
              <a:buNone/>
            </a:pPr>
            <a:r>
              <a:rPr lang="en-US" sz="1800" b="1" i="0" dirty="0">
                <a:solidFill>
                  <a:srgbClr val="000000"/>
                </a:solidFill>
                <a:effectLst/>
                <a:latin typeface="+mn-lt"/>
              </a:rPr>
              <a:t>Point32Health has decided to no longer offer the Tufts Health Together MCO Plan (Tufts MCO), effective Jan. 1, 2026.</a:t>
            </a:r>
          </a:p>
          <a:p>
            <a:pPr>
              <a:spcBef>
                <a:spcPts val="600"/>
              </a:spcBef>
              <a:spcAft>
                <a:spcPts val="600"/>
              </a:spcAft>
            </a:pPr>
            <a:r>
              <a:rPr lang="en-US" sz="1800" dirty="0">
                <a:latin typeface="+mn-lt"/>
              </a:rPr>
              <a:t>This </a:t>
            </a:r>
            <a:r>
              <a:rPr lang="en-US" sz="1800" b="1" dirty="0">
                <a:latin typeface="+mn-lt"/>
              </a:rPr>
              <a:t>does not impact </a:t>
            </a:r>
            <a:r>
              <a:rPr lang="en-US" sz="1800" dirty="0">
                <a:latin typeface="+mn-lt"/>
              </a:rPr>
              <a:t>any of the other Tufts Health Together plans. Tufts will continue to operate both of its Accountable Care Organizations (ACOs), Tufts - Cambridge Health Alliance (Tufts-CHA) and Tufts – UMass Memorial Health (Tufts-UMMH), as well as its One Care plan and Senior Care Options plan.</a:t>
            </a:r>
          </a:p>
          <a:p>
            <a:pPr>
              <a:spcBef>
                <a:spcPts val="600"/>
              </a:spcBef>
              <a:spcAft>
                <a:spcPts val="600"/>
              </a:spcAft>
            </a:pPr>
            <a:r>
              <a:rPr lang="en-US" sz="1800" dirty="0">
                <a:latin typeface="+mn-lt"/>
                <a:cs typeface="Arial"/>
              </a:rPr>
              <a:t>The Tufts MCO will continue to serve members until December 31, 2025. MassHealth members can continue to see their Tufts MCO primary care provider and receive services from the Tufts MCO. </a:t>
            </a:r>
          </a:p>
          <a:p>
            <a:pPr>
              <a:spcBef>
                <a:spcPts val="600"/>
              </a:spcBef>
              <a:spcAft>
                <a:spcPts val="600"/>
              </a:spcAft>
              <a:buClr>
                <a:srgbClr val="31859C"/>
              </a:buClr>
            </a:pPr>
            <a:r>
              <a:rPr lang="en-US" sz="1800" b="1" dirty="0">
                <a:latin typeface="+mn-lt"/>
                <a:cs typeface="Arial"/>
              </a:rPr>
              <a:t>Point32Health and MassHealth’s highest priority is maintaining member relationships with their primary care providers and member access to current services and benefits</a:t>
            </a:r>
            <a:r>
              <a:rPr lang="en-US" sz="1800" dirty="0">
                <a:latin typeface="+mn-lt"/>
                <a:cs typeface="Arial"/>
              </a:rPr>
              <a:t>. </a:t>
            </a:r>
            <a:endParaRPr lang="en-US" dirty="0">
              <a:latin typeface="+mn-lt"/>
            </a:endParaRPr>
          </a:p>
        </p:txBody>
      </p:sp>
      <p:sp>
        <p:nvSpPr>
          <p:cNvPr id="3" name="Slide Number Placeholder 2">
            <a:extLst>
              <a:ext uri="{FF2B5EF4-FFF2-40B4-BE49-F238E27FC236}">
                <a16:creationId xmlns:a16="http://schemas.microsoft.com/office/drawing/2014/main" id="{7D1E0AC5-83F9-6D77-0944-8C5A0D91464D}"/>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25</a:t>
            </a:fld>
            <a:endParaRPr lang="en-US" dirty="0"/>
          </a:p>
        </p:txBody>
      </p:sp>
    </p:spTree>
    <p:extLst>
      <p:ext uri="{BB962C8B-B14F-4D97-AF65-F5344CB8AC3E}">
        <p14:creationId xmlns:p14="http://schemas.microsoft.com/office/powerpoint/2010/main" val="1023755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DC4690-4FF2-4841-ED68-39C13342F9B1}"/>
              </a:ext>
            </a:extLst>
          </p:cNvPr>
          <p:cNvSpPr>
            <a:spLocks noGrp="1"/>
          </p:cNvSpPr>
          <p:nvPr>
            <p:ph type="title"/>
          </p:nvPr>
        </p:nvSpPr>
        <p:spPr>
          <a:xfrm>
            <a:off x="457200" y="304800"/>
            <a:ext cx="7759874" cy="715963"/>
          </a:xfrm>
        </p:spPr>
        <p:txBody>
          <a:bodyPr/>
          <a:lstStyle/>
          <a:p>
            <a:r>
              <a:rPr lang="en-US" sz="3200" dirty="0">
                <a:latin typeface="+mj-lt"/>
              </a:rPr>
              <a:t>Transition Timeline and Process</a:t>
            </a:r>
          </a:p>
        </p:txBody>
      </p:sp>
      <p:sp>
        <p:nvSpPr>
          <p:cNvPr id="2" name="Content Placeholder 1">
            <a:extLst>
              <a:ext uri="{FF2B5EF4-FFF2-40B4-BE49-F238E27FC236}">
                <a16:creationId xmlns:a16="http://schemas.microsoft.com/office/drawing/2014/main" id="{EE791AF8-EAF1-A85A-624F-7AC2D7C71DEF}"/>
              </a:ext>
            </a:extLst>
          </p:cNvPr>
          <p:cNvSpPr>
            <a:spLocks noGrp="1"/>
          </p:cNvSpPr>
          <p:nvPr>
            <p:ph idx="1"/>
          </p:nvPr>
        </p:nvSpPr>
        <p:spPr>
          <a:xfrm>
            <a:off x="457200" y="1600200"/>
            <a:ext cx="8229600" cy="2825885"/>
          </a:xfrm>
        </p:spPr>
        <p:txBody>
          <a:bodyPr/>
          <a:lstStyle/>
          <a:p>
            <a:pPr>
              <a:spcBef>
                <a:spcPts val="600"/>
              </a:spcBef>
              <a:spcAft>
                <a:spcPts val="600"/>
              </a:spcAft>
            </a:pPr>
            <a:r>
              <a:rPr lang="en-US" sz="1800" b="1" dirty="0">
                <a:latin typeface="+mn-lt"/>
              </a:rPr>
              <a:t>April 2025: </a:t>
            </a:r>
            <a:r>
              <a:rPr lang="en-US" sz="1800" dirty="0">
                <a:latin typeface="+mn-lt"/>
              </a:rPr>
              <a:t>Communications to MassHealth members about this transition will follow the initial notifications to the provider network. </a:t>
            </a:r>
          </a:p>
          <a:p>
            <a:pPr>
              <a:spcBef>
                <a:spcPts val="600"/>
              </a:spcBef>
              <a:spcAft>
                <a:spcPts val="600"/>
              </a:spcAft>
            </a:pPr>
            <a:r>
              <a:rPr lang="en-US" sz="1800" b="1" dirty="0">
                <a:latin typeface="+mn-lt"/>
              </a:rPr>
              <a:t>MassHealth members do not need to take any action at this time and can continue seeing their current providers.  </a:t>
            </a:r>
            <a:endParaRPr lang="en-US" sz="1800" dirty="0">
              <a:latin typeface="+mn-lt"/>
            </a:endParaRPr>
          </a:p>
          <a:p>
            <a:pPr>
              <a:spcBef>
                <a:spcPts val="600"/>
              </a:spcBef>
              <a:spcAft>
                <a:spcPts val="600"/>
              </a:spcAft>
            </a:pPr>
            <a:r>
              <a:rPr lang="en-US" sz="1800" b="1" dirty="0">
                <a:latin typeface="+mn-lt"/>
              </a:rPr>
              <a:t>Fall 2025:  </a:t>
            </a:r>
            <a:r>
              <a:rPr lang="en-US" sz="1800" dirty="0">
                <a:latin typeface="+mn-lt"/>
              </a:rPr>
              <a:t>MassHealth will work with Tufts MCO and the MassHealth member’s future health plan to coordinate transitions of care including sharing of active prior authorizations of services, care management enrollments, etc.  </a:t>
            </a:r>
          </a:p>
          <a:p>
            <a:pPr>
              <a:spcBef>
                <a:spcPts val="600"/>
              </a:spcBef>
              <a:spcAft>
                <a:spcPts val="600"/>
              </a:spcAft>
            </a:pPr>
            <a:endParaRPr lang="en-US" sz="1800" dirty="0">
              <a:latin typeface="+mn-lt"/>
            </a:endParaRPr>
          </a:p>
        </p:txBody>
      </p:sp>
      <p:sp>
        <p:nvSpPr>
          <p:cNvPr id="3" name="Slide Number Placeholder 2">
            <a:extLst>
              <a:ext uri="{FF2B5EF4-FFF2-40B4-BE49-F238E27FC236}">
                <a16:creationId xmlns:a16="http://schemas.microsoft.com/office/drawing/2014/main" id="{91092AF3-9EF7-9AB5-0BC7-0F1998888056}"/>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26</a:t>
            </a:fld>
            <a:endParaRPr lang="en-US"/>
          </a:p>
        </p:txBody>
      </p:sp>
    </p:spTree>
    <p:extLst>
      <p:ext uri="{BB962C8B-B14F-4D97-AF65-F5344CB8AC3E}">
        <p14:creationId xmlns:p14="http://schemas.microsoft.com/office/powerpoint/2010/main" val="2594416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AE150-1F3D-0CE1-E3E5-0BC292CBC09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73A37F4-CE69-CE20-B820-FF9BF9CAD1B0}"/>
              </a:ext>
            </a:extLst>
          </p:cNvPr>
          <p:cNvSpPr>
            <a:spLocks noGrp="1"/>
          </p:cNvSpPr>
          <p:nvPr>
            <p:ph type="title"/>
          </p:nvPr>
        </p:nvSpPr>
        <p:spPr/>
        <p:txBody>
          <a:bodyPr/>
          <a:lstStyle/>
          <a:p>
            <a:r>
              <a:rPr lang="en-US" sz="4000" dirty="0"/>
              <a:t>MassHealth plus Medicare Savings Program (MSP) Update</a:t>
            </a:r>
            <a:endParaRPr lang="en-US" dirty="0"/>
          </a:p>
        </p:txBody>
      </p:sp>
      <p:sp>
        <p:nvSpPr>
          <p:cNvPr id="3" name="Slide Number Placeholder 2">
            <a:extLst>
              <a:ext uri="{FF2B5EF4-FFF2-40B4-BE49-F238E27FC236}">
                <a16:creationId xmlns:a16="http://schemas.microsoft.com/office/drawing/2014/main" id="{D3AEF533-B4D2-6676-E0BA-4338A93BD23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b="1"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1" i="0" u="none" strike="noStrike" kern="1200" cap="none" spc="0" normalizeH="0" baseline="0" noProof="0">
              <a:ln>
                <a:noFill/>
              </a:ln>
              <a:solidFill>
                <a:srgbClr val="898989"/>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1657317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A50BFC-6A93-0FDC-31D7-6ABC7D60DD66}"/>
              </a:ext>
            </a:extLst>
          </p:cNvPr>
          <p:cNvSpPr>
            <a:spLocks noGrp="1"/>
          </p:cNvSpPr>
          <p:nvPr>
            <p:ph type="title"/>
          </p:nvPr>
        </p:nvSpPr>
        <p:spPr/>
        <p:txBody>
          <a:bodyPr/>
          <a:lstStyle/>
          <a:p>
            <a:r>
              <a:rPr lang="en-US" sz="3200" dirty="0">
                <a:latin typeface="+mj-lt"/>
              </a:rPr>
              <a:t>Medicare Savings Program (MSP)</a:t>
            </a:r>
          </a:p>
        </p:txBody>
      </p:sp>
      <p:sp>
        <p:nvSpPr>
          <p:cNvPr id="6" name="Content Placeholder 5">
            <a:extLst>
              <a:ext uri="{FF2B5EF4-FFF2-40B4-BE49-F238E27FC236}">
                <a16:creationId xmlns:a16="http://schemas.microsoft.com/office/drawing/2014/main" id="{A69318A5-5CD8-7C95-3FCE-783B738B533B}"/>
              </a:ext>
            </a:extLst>
          </p:cNvPr>
          <p:cNvSpPr>
            <a:spLocks noGrp="1"/>
          </p:cNvSpPr>
          <p:nvPr>
            <p:ph idx="1"/>
          </p:nvPr>
        </p:nvSpPr>
        <p:spPr>
          <a:xfrm>
            <a:off x="369650" y="1425575"/>
            <a:ext cx="8317149" cy="5127625"/>
          </a:xfrm>
        </p:spPr>
        <p:txBody>
          <a:bodyPr/>
          <a:lstStyle/>
          <a:p>
            <a:pPr>
              <a:spcBef>
                <a:spcPts val="600"/>
              </a:spcBef>
              <a:spcAft>
                <a:spcPts val="600"/>
              </a:spcAft>
            </a:pPr>
            <a:r>
              <a:rPr lang="en-US" sz="1800" dirty="0">
                <a:latin typeface="+mn-lt"/>
              </a:rPr>
              <a:t>Medicare Savings Programs (MSP) are programs that pay for some or all of Medicare beneficiaries’ premiums, deductibles, copays, and co-insurance. </a:t>
            </a:r>
            <a:r>
              <a:rPr lang="en-US" sz="1800" b="1" dirty="0">
                <a:latin typeface="+mn-lt"/>
              </a:rPr>
              <a:t>MSPs are not health insurance plans.</a:t>
            </a:r>
          </a:p>
          <a:p>
            <a:pPr lvl="1">
              <a:spcBef>
                <a:spcPts val="600"/>
              </a:spcBef>
              <a:spcAft>
                <a:spcPts val="600"/>
              </a:spcAft>
              <a:buFont typeface="Courier New" panose="02070309020205020404" pitchFamily="49" charset="0"/>
              <a:buChar char="o"/>
            </a:pPr>
            <a:r>
              <a:rPr lang="en-US" sz="1800" dirty="0">
                <a:latin typeface="+mn-lt"/>
              </a:rPr>
              <a:t>Enrollment in any of the MSPs also automatically provides drug coverage with low copays through Medicare Extra Help program and lets Medicare beneficiaries sign up for Medicare Part B at any point in the year without paying any financial penalties for signing up late.</a:t>
            </a:r>
          </a:p>
          <a:p>
            <a:pPr lvl="1">
              <a:spcBef>
                <a:spcPts val="600"/>
              </a:spcBef>
              <a:spcAft>
                <a:spcPts val="600"/>
              </a:spcAft>
              <a:buFont typeface="Courier New" panose="02070309020205020404" pitchFamily="49" charset="0"/>
              <a:buChar char="o"/>
            </a:pPr>
            <a:r>
              <a:rPr lang="en-US" sz="1800" dirty="0">
                <a:latin typeface="+mn-lt"/>
              </a:rPr>
              <a:t>The level of benefits an applicant can get depends only on their countable income and Medicare eligibility. There is no asset limit or asset check.</a:t>
            </a:r>
          </a:p>
          <a:p>
            <a:pPr>
              <a:spcBef>
                <a:spcPts val="600"/>
              </a:spcBef>
              <a:spcAft>
                <a:spcPts val="600"/>
              </a:spcAft>
            </a:pPr>
            <a:r>
              <a:rPr lang="en-US" sz="1800" b="1" dirty="0">
                <a:latin typeface="+mn-lt"/>
              </a:rPr>
              <a:t>Program Types </a:t>
            </a:r>
          </a:p>
          <a:p>
            <a:pPr lvl="1">
              <a:spcBef>
                <a:spcPts val="600"/>
              </a:spcBef>
              <a:spcAft>
                <a:spcPts val="600"/>
              </a:spcAft>
              <a:buFont typeface="Courier New" panose="02070309020205020404" pitchFamily="49" charset="0"/>
              <a:buChar char="o"/>
            </a:pPr>
            <a:r>
              <a:rPr lang="en-US" sz="1800" b="1" dirty="0">
                <a:latin typeface="+mn-lt"/>
              </a:rPr>
              <a:t>Qualified Medicare Beneficiary (QMB) </a:t>
            </a:r>
            <a:r>
              <a:rPr lang="en-US" sz="1800" dirty="0">
                <a:latin typeface="+mn-lt"/>
              </a:rPr>
              <a:t>(formerly known as MassHealth Senior Buy-In):</a:t>
            </a:r>
          </a:p>
          <a:p>
            <a:pPr lvl="2">
              <a:spcBef>
                <a:spcPts val="600"/>
              </a:spcBef>
              <a:spcAft>
                <a:spcPts val="600"/>
              </a:spcAft>
            </a:pPr>
            <a:r>
              <a:rPr lang="en-US" sz="1800" dirty="0">
                <a:latin typeface="+mn-lt"/>
              </a:rPr>
              <a:t>Pays for the Medicare Part A premium, if they have one, and the Medicare Part B premium and cost sharing.</a:t>
            </a:r>
          </a:p>
        </p:txBody>
      </p:sp>
      <p:sp>
        <p:nvSpPr>
          <p:cNvPr id="4" name="Slide Number Placeholder 3">
            <a:extLst>
              <a:ext uri="{FF2B5EF4-FFF2-40B4-BE49-F238E27FC236}">
                <a16:creationId xmlns:a16="http://schemas.microsoft.com/office/drawing/2014/main" id="{3511E0DD-4445-D756-5F31-1EBC0D3824CB}"/>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3C09D53-7AEC-4C3D-B4B0-764829EA3DA3}" type="slidenum">
              <a:rPr lang="en-US" smtClean="0"/>
              <a:pPr>
                <a:defRPr/>
              </a:pPr>
              <a:t>28</a:t>
            </a:fld>
            <a:endParaRPr lang="en-US"/>
          </a:p>
        </p:txBody>
      </p:sp>
    </p:spTree>
    <p:extLst>
      <p:ext uri="{BB962C8B-B14F-4D97-AF65-F5344CB8AC3E}">
        <p14:creationId xmlns:p14="http://schemas.microsoft.com/office/powerpoint/2010/main" val="1507388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740E1B-A94C-7B68-7D10-D09276F0908A}"/>
              </a:ext>
            </a:extLst>
          </p:cNvPr>
          <p:cNvSpPr>
            <a:spLocks noGrp="1"/>
          </p:cNvSpPr>
          <p:nvPr>
            <p:ph type="title"/>
          </p:nvPr>
        </p:nvSpPr>
        <p:spPr/>
        <p:txBody>
          <a:bodyPr/>
          <a:lstStyle/>
          <a:p>
            <a:r>
              <a:rPr lang="en-US" sz="3200" dirty="0">
                <a:latin typeface="+mj-lt"/>
              </a:rPr>
              <a:t>MSP Types: QMB</a:t>
            </a:r>
          </a:p>
        </p:txBody>
      </p:sp>
      <p:sp>
        <p:nvSpPr>
          <p:cNvPr id="2" name="Content Placeholder 1">
            <a:extLst>
              <a:ext uri="{FF2B5EF4-FFF2-40B4-BE49-F238E27FC236}">
                <a16:creationId xmlns:a16="http://schemas.microsoft.com/office/drawing/2014/main" id="{000E8424-C5EF-A22F-2D1D-892094B98301}"/>
              </a:ext>
            </a:extLst>
          </p:cNvPr>
          <p:cNvSpPr>
            <a:spLocks noGrp="1"/>
          </p:cNvSpPr>
          <p:nvPr>
            <p:ph idx="1"/>
          </p:nvPr>
        </p:nvSpPr>
        <p:spPr>
          <a:xfrm>
            <a:off x="457200" y="1545724"/>
            <a:ext cx="8229600" cy="2880361"/>
          </a:xfrm>
        </p:spPr>
        <p:txBody>
          <a:bodyPr/>
          <a:lstStyle/>
          <a:p>
            <a:pPr lvl="1">
              <a:spcBef>
                <a:spcPts val="600"/>
              </a:spcBef>
              <a:spcAft>
                <a:spcPts val="600"/>
              </a:spcAft>
              <a:buFont typeface="Arial" panose="020B0604020202020204" pitchFamily="34" charset="0"/>
              <a:buChar char="•"/>
            </a:pPr>
            <a:r>
              <a:rPr lang="en-US" sz="1800" dirty="0">
                <a:latin typeface="+mn-lt"/>
              </a:rPr>
              <a:t>Comes with Health Safety Net (HSN) coverage at acute care hospitals and community health centers. </a:t>
            </a:r>
          </a:p>
          <a:p>
            <a:pPr lvl="1">
              <a:spcBef>
                <a:spcPts val="600"/>
              </a:spcBef>
              <a:spcAft>
                <a:spcPts val="600"/>
              </a:spcAft>
              <a:buFont typeface="Arial" panose="020B0604020202020204" pitchFamily="34" charset="0"/>
              <a:buChar char="•"/>
            </a:pPr>
            <a:r>
              <a:rPr lang="en-US" sz="1800" b="1" dirty="0">
                <a:latin typeface="+mn-lt"/>
              </a:rPr>
              <a:t>If a member has QMB, medical providers are not permitted to bill the for Medicare copays and deductibles. </a:t>
            </a:r>
            <a:r>
              <a:rPr lang="en-US" sz="1800" dirty="0">
                <a:latin typeface="+mn-lt"/>
              </a:rPr>
              <a:t>However, QMB members may still be charged for pharmacy copays.</a:t>
            </a:r>
          </a:p>
          <a:p>
            <a:pPr lvl="1">
              <a:spcBef>
                <a:spcPts val="600"/>
              </a:spcBef>
              <a:spcAft>
                <a:spcPts val="600"/>
              </a:spcAft>
              <a:buFont typeface="Arial" panose="020B0604020202020204" pitchFamily="34" charset="0"/>
              <a:buChar char="•"/>
            </a:pPr>
            <a:r>
              <a:rPr lang="en-US" sz="1800" dirty="0">
                <a:latin typeface="+mn-lt"/>
              </a:rPr>
              <a:t>QMB members receive a MassHealth card.</a:t>
            </a:r>
          </a:p>
          <a:p>
            <a:pPr lvl="1">
              <a:spcBef>
                <a:spcPts val="600"/>
              </a:spcBef>
              <a:spcAft>
                <a:spcPts val="600"/>
              </a:spcAft>
              <a:buFont typeface="Arial" panose="020B0604020202020204" pitchFamily="34" charset="0"/>
              <a:buChar char="•"/>
            </a:pPr>
            <a:r>
              <a:rPr lang="en-US" sz="1800" dirty="0">
                <a:latin typeface="+mn-lt"/>
              </a:rPr>
              <a:t>The QMB start date is the first day of the calendar month following the date of the MassHealth eligibility determination.</a:t>
            </a:r>
          </a:p>
          <a:p>
            <a:pPr marL="457200" lvl="1" indent="0">
              <a:spcBef>
                <a:spcPts val="600"/>
              </a:spcBef>
              <a:spcAft>
                <a:spcPts val="600"/>
              </a:spcAft>
              <a:buNone/>
            </a:pPr>
            <a:endParaRPr lang="en-US" sz="1800" dirty="0">
              <a:latin typeface="+mn-lt"/>
            </a:endParaRPr>
          </a:p>
        </p:txBody>
      </p:sp>
      <p:graphicFrame>
        <p:nvGraphicFramePr>
          <p:cNvPr id="5" name="Table 4">
            <a:extLst>
              <a:ext uri="{FF2B5EF4-FFF2-40B4-BE49-F238E27FC236}">
                <a16:creationId xmlns:a16="http://schemas.microsoft.com/office/drawing/2014/main" id="{3A230C1C-730F-441D-0634-B587E7E62F05}"/>
              </a:ext>
            </a:extLst>
          </p:cNvPr>
          <p:cNvGraphicFramePr>
            <a:graphicFrameLocks noGrp="1"/>
          </p:cNvGraphicFramePr>
          <p:nvPr>
            <p:extLst>
              <p:ext uri="{D42A27DB-BD31-4B8C-83A1-F6EECF244321}">
                <p14:modId xmlns:p14="http://schemas.microsoft.com/office/powerpoint/2010/main" val="4176415730"/>
              </p:ext>
            </p:extLst>
          </p:nvPr>
        </p:nvGraphicFramePr>
        <p:xfrm>
          <a:off x="313151" y="4854995"/>
          <a:ext cx="8534400" cy="932030"/>
        </p:xfrm>
        <a:graphic>
          <a:graphicData uri="http://schemas.openxmlformats.org/drawingml/2006/table">
            <a:tbl>
              <a:tblPr firstRow="1" bandRow="1">
                <a:tableStyleId>{5C22544A-7EE6-4342-B048-85BDC9FD1C3A}</a:tableStyleId>
              </a:tblPr>
              <a:tblGrid>
                <a:gridCol w="1027268">
                  <a:extLst>
                    <a:ext uri="{9D8B030D-6E8A-4147-A177-3AD203B41FA5}">
                      <a16:colId xmlns:a16="http://schemas.microsoft.com/office/drawing/2014/main" val="1649209500"/>
                    </a:ext>
                  </a:extLst>
                </a:gridCol>
                <a:gridCol w="3709735">
                  <a:extLst>
                    <a:ext uri="{9D8B030D-6E8A-4147-A177-3AD203B41FA5}">
                      <a16:colId xmlns:a16="http://schemas.microsoft.com/office/drawing/2014/main" val="4261570448"/>
                    </a:ext>
                  </a:extLst>
                </a:gridCol>
                <a:gridCol w="3797397">
                  <a:extLst>
                    <a:ext uri="{9D8B030D-6E8A-4147-A177-3AD203B41FA5}">
                      <a16:colId xmlns:a16="http://schemas.microsoft.com/office/drawing/2014/main" val="132255423"/>
                    </a:ext>
                  </a:extLst>
                </a:gridCol>
              </a:tblGrid>
              <a:tr h="466015">
                <a:tc>
                  <a:txBody>
                    <a:bodyPr/>
                    <a:lstStyle/>
                    <a:p>
                      <a:pPr algn="ctr"/>
                      <a:r>
                        <a:rPr lang="en-US" dirty="0"/>
                        <a:t>Type</a:t>
                      </a:r>
                    </a:p>
                  </a:txBody>
                  <a:tcPr/>
                </a:tc>
                <a:tc>
                  <a:txBody>
                    <a:bodyPr/>
                    <a:lstStyle/>
                    <a:p>
                      <a:pPr algn="ctr"/>
                      <a:r>
                        <a:rPr lang="en-US" dirty="0"/>
                        <a:t>If applicant is</a:t>
                      </a:r>
                    </a:p>
                  </a:txBody>
                  <a:tcPr/>
                </a:tc>
                <a:tc>
                  <a:txBody>
                    <a:bodyPr/>
                    <a:lstStyle/>
                    <a:p>
                      <a:pPr algn="ctr"/>
                      <a:r>
                        <a:rPr lang="en-US" dirty="0"/>
                        <a:t>And monthly income is*</a:t>
                      </a:r>
                    </a:p>
                  </a:txBody>
                  <a:tcPr/>
                </a:tc>
                <a:extLst>
                  <a:ext uri="{0D108BD9-81ED-4DB2-BD59-A6C34878D82A}">
                    <a16:rowId xmlns:a16="http://schemas.microsoft.com/office/drawing/2014/main" val="3851842412"/>
                  </a:ext>
                </a:extLst>
              </a:tr>
              <a:tr h="466015">
                <a:tc>
                  <a:txBody>
                    <a:bodyPr/>
                    <a:lstStyle/>
                    <a:p>
                      <a:r>
                        <a:rPr lang="en-US" b="1" dirty="0"/>
                        <a:t>QMB</a:t>
                      </a:r>
                    </a:p>
                  </a:txBody>
                  <a:tcPr/>
                </a:tc>
                <a:tc>
                  <a:txBody>
                    <a:bodyPr/>
                    <a:lstStyle/>
                    <a:p>
                      <a:r>
                        <a:rPr lang="en-US" dirty="0"/>
                        <a:t>Single or a married couple</a:t>
                      </a:r>
                    </a:p>
                  </a:txBody>
                  <a:tcPr/>
                </a:tc>
                <a:tc>
                  <a:txBody>
                    <a:bodyPr/>
                    <a:lstStyle/>
                    <a:p>
                      <a:r>
                        <a:rPr lang="en-US" dirty="0"/>
                        <a:t>Less than or equal to 190% of FPL</a:t>
                      </a:r>
                    </a:p>
                  </a:txBody>
                  <a:tcPr/>
                </a:tc>
                <a:extLst>
                  <a:ext uri="{0D108BD9-81ED-4DB2-BD59-A6C34878D82A}">
                    <a16:rowId xmlns:a16="http://schemas.microsoft.com/office/drawing/2014/main" val="4159889498"/>
                  </a:ext>
                </a:extLst>
              </a:tr>
            </a:tbl>
          </a:graphicData>
        </a:graphic>
      </p:graphicFrame>
      <p:sp>
        <p:nvSpPr>
          <p:cNvPr id="3" name="Slide Number Placeholder 2">
            <a:extLst>
              <a:ext uri="{FF2B5EF4-FFF2-40B4-BE49-F238E27FC236}">
                <a16:creationId xmlns:a16="http://schemas.microsoft.com/office/drawing/2014/main" id="{46F06AB6-CFFD-C7B4-7AFC-6007206A7448}"/>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29</a:t>
            </a:fld>
            <a:endParaRPr lang="en-US"/>
          </a:p>
        </p:txBody>
      </p:sp>
    </p:spTree>
    <p:extLst>
      <p:ext uri="{BB962C8B-B14F-4D97-AF65-F5344CB8AC3E}">
        <p14:creationId xmlns:p14="http://schemas.microsoft.com/office/powerpoint/2010/main" val="3283557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25A05-540D-F1EB-4693-6CFA77444B4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82833B1-B1D4-8EB2-8ABE-E37FC5F31500}"/>
              </a:ext>
            </a:extLst>
          </p:cNvPr>
          <p:cNvSpPr>
            <a:spLocks noGrp="1"/>
          </p:cNvSpPr>
          <p:nvPr>
            <p:ph type="title"/>
          </p:nvPr>
        </p:nvSpPr>
        <p:spPr>
          <a:xfrm>
            <a:off x="161204" y="114084"/>
            <a:ext cx="7772400" cy="1362075"/>
          </a:xfrm>
        </p:spPr>
        <p:txBody>
          <a:bodyPr/>
          <a:lstStyle/>
          <a:p>
            <a:r>
              <a:rPr lang="en-US" sz="3200" dirty="0">
                <a:latin typeface="+mj-lt"/>
              </a:rPr>
              <a:t>2025 </a:t>
            </a:r>
            <a:r>
              <a:rPr lang="en-US" sz="3200" cap="none" dirty="0">
                <a:latin typeface="+mj-lt"/>
              </a:rPr>
              <a:t>Prospective Payment System (PPS) Rates</a:t>
            </a:r>
            <a:endParaRPr lang="en-US" sz="3200" dirty="0">
              <a:latin typeface="+mj-lt"/>
            </a:endParaRPr>
          </a:p>
        </p:txBody>
      </p:sp>
      <p:sp>
        <p:nvSpPr>
          <p:cNvPr id="2" name="TextBox 1">
            <a:extLst>
              <a:ext uri="{FF2B5EF4-FFF2-40B4-BE49-F238E27FC236}">
                <a16:creationId xmlns:a16="http://schemas.microsoft.com/office/drawing/2014/main" id="{8469B187-9C42-2D80-BD3D-1DCF4F17A489}"/>
              </a:ext>
            </a:extLst>
          </p:cNvPr>
          <p:cNvSpPr txBox="1"/>
          <p:nvPr/>
        </p:nvSpPr>
        <p:spPr>
          <a:xfrm>
            <a:off x="544713" y="1630221"/>
            <a:ext cx="7798765" cy="1200329"/>
          </a:xfrm>
          <a:prstGeom prst="rect">
            <a:avLst/>
          </a:prstGeom>
          <a:noFill/>
        </p:spPr>
        <p:txBody>
          <a:bodyPr wrap="square" rtlCol="0">
            <a:spAutoFit/>
          </a:bodyPr>
          <a:lstStyle/>
          <a:p>
            <a:r>
              <a:rPr lang="en-US" sz="1800" b="0" dirty="0">
                <a:solidFill>
                  <a:schemeClr val="tx1"/>
                </a:solidFill>
                <a:latin typeface="+mn-lt"/>
              </a:rPr>
              <a:t>Community Healthcare Centers covered code list can be found with the link below:</a:t>
            </a:r>
          </a:p>
          <a:p>
            <a:endParaRPr lang="en-US" sz="1800" b="0" dirty="0">
              <a:solidFill>
                <a:schemeClr val="tx1"/>
              </a:solidFill>
              <a:latin typeface="+mn-lt"/>
            </a:endParaRPr>
          </a:p>
          <a:p>
            <a:r>
              <a:rPr lang="en-US" sz="1800" dirty="0">
                <a:latin typeface="+mn-lt"/>
                <a:hlinkClick r:id="rId3"/>
              </a:rPr>
              <a:t>Payment Information for CHCs | Mass.gov</a:t>
            </a:r>
            <a:endParaRPr lang="en-US" sz="1800" b="0" dirty="0">
              <a:solidFill>
                <a:schemeClr val="tx1"/>
              </a:solidFill>
              <a:latin typeface="+mn-lt"/>
            </a:endParaRPr>
          </a:p>
        </p:txBody>
      </p:sp>
      <p:graphicFrame>
        <p:nvGraphicFramePr>
          <p:cNvPr id="6" name="Table 5">
            <a:extLst>
              <a:ext uri="{FF2B5EF4-FFF2-40B4-BE49-F238E27FC236}">
                <a16:creationId xmlns:a16="http://schemas.microsoft.com/office/drawing/2014/main" id="{5A7CBDD5-4648-AD0F-1C30-2B483D7B137E}"/>
              </a:ext>
            </a:extLst>
          </p:cNvPr>
          <p:cNvGraphicFramePr>
            <a:graphicFrameLocks noGrp="1"/>
          </p:cNvGraphicFramePr>
          <p:nvPr>
            <p:extLst>
              <p:ext uri="{D42A27DB-BD31-4B8C-83A1-F6EECF244321}">
                <p14:modId xmlns:p14="http://schemas.microsoft.com/office/powerpoint/2010/main" val="1084770290"/>
              </p:ext>
            </p:extLst>
          </p:nvPr>
        </p:nvGraphicFramePr>
        <p:xfrm>
          <a:off x="379579" y="3538609"/>
          <a:ext cx="8344928" cy="1461246"/>
        </p:xfrm>
        <a:graphic>
          <a:graphicData uri="http://schemas.openxmlformats.org/drawingml/2006/table">
            <a:tbl>
              <a:tblPr firstRow="1" firstCol="1" bandRow="1">
                <a:tableStyleId>{5C22544A-7EE6-4342-B048-85BDC9FD1C3A}</a:tableStyleId>
              </a:tblPr>
              <a:tblGrid>
                <a:gridCol w="2654633">
                  <a:extLst>
                    <a:ext uri="{9D8B030D-6E8A-4147-A177-3AD203B41FA5}">
                      <a16:colId xmlns:a16="http://schemas.microsoft.com/office/drawing/2014/main" val="1742707346"/>
                    </a:ext>
                  </a:extLst>
                </a:gridCol>
                <a:gridCol w="2654633">
                  <a:extLst>
                    <a:ext uri="{9D8B030D-6E8A-4147-A177-3AD203B41FA5}">
                      <a16:colId xmlns:a16="http://schemas.microsoft.com/office/drawing/2014/main" val="460025160"/>
                    </a:ext>
                  </a:extLst>
                </a:gridCol>
                <a:gridCol w="3035662">
                  <a:extLst>
                    <a:ext uri="{9D8B030D-6E8A-4147-A177-3AD203B41FA5}">
                      <a16:colId xmlns:a16="http://schemas.microsoft.com/office/drawing/2014/main" val="29630057"/>
                    </a:ext>
                  </a:extLst>
                </a:gridCol>
              </a:tblGrid>
              <a:tr h="327212">
                <a:tc>
                  <a:txBody>
                    <a:bodyPr/>
                    <a:lstStyle/>
                    <a:p>
                      <a:pPr algn="ctr"/>
                      <a:r>
                        <a:rPr lang="en-US" sz="2000" dirty="0">
                          <a:solidFill>
                            <a:schemeClr val="bg2"/>
                          </a:solidFill>
                        </a:rPr>
                        <a:t>Patient Type</a:t>
                      </a:r>
                    </a:p>
                  </a:txBody>
                  <a:tcPr marL="80682" marR="80682" marT="40341" marB="40341"/>
                </a:tc>
                <a:tc>
                  <a:txBody>
                    <a:bodyPr/>
                    <a:lstStyle/>
                    <a:p>
                      <a:pPr algn="ctr"/>
                      <a:r>
                        <a:rPr lang="en-US" sz="2000" dirty="0">
                          <a:solidFill>
                            <a:schemeClr val="bg2"/>
                          </a:solidFill>
                        </a:rPr>
                        <a:t>Rest of Massachusetts</a:t>
                      </a:r>
                    </a:p>
                  </a:txBody>
                  <a:tcPr marL="80682" marR="80682" marT="40341" marB="40341"/>
                </a:tc>
                <a:tc>
                  <a:txBody>
                    <a:bodyPr/>
                    <a:lstStyle/>
                    <a:p>
                      <a:pPr algn="ctr"/>
                      <a:r>
                        <a:rPr lang="en-US" sz="2000" dirty="0">
                          <a:solidFill>
                            <a:schemeClr val="bg2"/>
                          </a:solidFill>
                        </a:rPr>
                        <a:t>Metro Boston</a:t>
                      </a:r>
                    </a:p>
                  </a:txBody>
                  <a:tcPr marL="80682" marR="80682" marT="40341" marB="40341"/>
                </a:tc>
                <a:extLst>
                  <a:ext uri="{0D108BD9-81ED-4DB2-BD59-A6C34878D82A}">
                    <a16:rowId xmlns:a16="http://schemas.microsoft.com/office/drawing/2014/main" val="2596553498"/>
                  </a:ext>
                </a:extLst>
              </a:tr>
              <a:tr h="327212">
                <a:tc>
                  <a:txBody>
                    <a:bodyPr/>
                    <a:lstStyle/>
                    <a:p>
                      <a:r>
                        <a:rPr lang="en-US" sz="2000" dirty="0">
                          <a:solidFill>
                            <a:schemeClr val="bg1"/>
                          </a:solidFill>
                        </a:rPr>
                        <a:t>New Patient</a:t>
                      </a:r>
                    </a:p>
                  </a:txBody>
                  <a:tcPr marL="80682" marR="80682" marT="40341" marB="40341"/>
                </a:tc>
                <a:tc>
                  <a:txBody>
                    <a:bodyPr/>
                    <a:lstStyle/>
                    <a:p>
                      <a:pPr algn="ctr"/>
                      <a:r>
                        <a:rPr lang="en-US" sz="2000" dirty="0">
                          <a:solidFill>
                            <a:schemeClr val="tx1"/>
                          </a:solidFill>
                        </a:rPr>
                        <a:t>$282.21</a:t>
                      </a:r>
                    </a:p>
                  </a:txBody>
                  <a:tcPr marL="80682" marR="80682" marT="40341" marB="40341"/>
                </a:tc>
                <a:tc>
                  <a:txBody>
                    <a:bodyPr/>
                    <a:lstStyle/>
                    <a:p>
                      <a:pPr algn="ctr"/>
                      <a:r>
                        <a:rPr lang="en-US" sz="2000" dirty="0">
                          <a:solidFill>
                            <a:schemeClr val="tx1"/>
                          </a:solidFill>
                        </a:rPr>
                        <a:t>$303.14</a:t>
                      </a:r>
                    </a:p>
                  </a:txBody>
                  <a:tcPr marL="80682" marR="80682" marT="40341" marB="40341"/>
                </a:tc>
                <a:extLst>
                  <a:ext uri="{0D108BD9-81ED-4DB2-BD59-A6C34878D82A}">
                    <a16:rowId xmlns:a16="http://schemas.microsoft.com/office/drawing/2014/main" val="1148081820"/>
                  </a:ext>
                </a:extLst>
              </a:tr>
              <a:tr h="327212">
                <a:tc>
                  <a:txBody>
                    <a:bodyPr/>
                    <a:lstStyle/>
                    <a:p>
                      <a:r>
                        <a:rPr lang="en-US" sz="2000" dirty="0">
                          <a:solidFill>
                            <a:schemeClr val="bg1"/>
                          </a:solidFill>
                        </a:rPr>
                        <a:t>Established Patient</a:t>
                      </a:r>
                    </a:p>
                  </a:txBody>
                  <a:tcPr marL="80682" marR="80682" marT="40341" marB="40341"/>
                </a:tc>
                <a:tc>
                  <a:txBody>
                    <a:bodyPr/>
                    <a:lstStyle/>
                    <a:p>
                      <a:pPr algn="ctr"/>
                      <a:r>
                        <a:rPr lang="en-US" sz="2000" dirty="0">
                          <a:solidFill>
                            <a:schemeClr val="tx1"/>
                          </a:solidFill>
                        </a:rPr>
                        <a:t>$210.35</a:t>
                      </a:r>
                    </a:p>
                  </a:txBody>
                  <a:tcPr marL="80682" marR="80682" marT="40341" marB="40341"/>
                </a:tc>
                <a:tc>
                  <a:txBody>
                    <a:bodyPr/>
                    <a:lstStyle/>
                    <a:p>
                      <a:pPr algn="ctr"/>
                      <a:r>
                        <a:rPr lang="en-US" sz="2000" dirty="0">
                          <a:solidFill>
                            <a:schemeClr val="tx1"/>
                          </a:solidFill>
                        </a:rPr>
                        <a:t>$225.95</a:t>
                      </a:r>
                    </a:p>
                  </a:txBody>
                  <a:tcPr marL="80682" marR="80682" marT="40341" marB="40341"/>
                </a:tc>
                <a:extLst>
                  <a:ext uri="{0D108BD9-81ED-4DB2-BD59-A6C34878D82A}">
                    <a16:rowId xmlns:a16="http://schemas.microsoft.com/office/drawing/2014/main" val="3624354115"/>
                  </a:ext>
                </a:extLst>
              </a:tr>
            </a:tbl>
          </a:graphicData>
        </a:graphic>
      </p:graphicFrame>
      <p:sp>
        <p:nvSpPr>
          <p:cNvPr id="7" name="TextBox 6">
            <a:extLst>
              <a:ext uri="{FF2B5EF4-FFF2-40B4-BE49-F238E27FC236}">
                <a16:creationId xmlns:a16="http://schemas.microsoft.com/office/drawing/2014/main" id="{69ABF086-E4B1-64E3-F03C-A204DE223759}"/>
              </a:ext>
            </a:extLst>
          </p:cNvPr>
          <p:cNvSpPr txBox="1"/>
          <p:nvPr/>
        </p:nvSpPr>
        <p:spPr>
          <a:xfrm>
            <a:off x="544713" y="5338583"/>
            <a:ext cx="7847763" cy="369332"/>
          </a:xfrm>
          <a:prstGeom prst="rect">
            <a:avLst/>
          </a:prstGeom>
          <a:noFill/>
        </p:spPr>
        <p:txBody>
          <a:bodyPr wrap="square">
            <a:spAutoFit/>
          </a:bodyPr>
          <a:lstStyle/>
          <a:p>
            <a:r>
              <a:rPr lang="en-US" sz="1800" b="0" dirty="0">
                <a:solidFill>
                  <a:schemeClr val="tx1"/>
                </a:solidFill>
                <a:latin typeface="+mn-lt"/>
              </a:rPr>
              <a:t>Prospective Payment System</a:t>
            </a:r>
          </a:p>
        </p:txBody>
      </p:sp>
      <p:sp>
        <p:nvSpPr>
          <p:cNvPr id="4" name="Slide Number Placeholder 3">
            <a:extLst>
              <a:ext uri="{FF2B5EF4-FFF2-40B4-BE49-F238E27FC236}">
                <a16:creationId xmlns:a16="http://schemas.microsoft.com/office/drawing/2014/main" id="{94925970-FB3B-2C1E-7027-2C7D707FCDC9}"/>
              </a:ext>
              <a:ext uri="{C183D7F6-B498-43B3-948B-1728B52AA6E4}">
                <adec:decorative xmlns:adec="http://schemas.microsoft.com/office/drawing/2017/decorative" val="1"/>
              </a:ext>
            </a:extLst>
          </p:cNvPr>
          <p:cNvSpPr>
            <a:spLocks noGrp="1"/>
          </p:cNvSpPr>
          <p:nvPr>
            <p:ph type="sldNum" sz="quarter" idx="10"/>
          </p:nvPr>
        </p:nvSpPr>
        <p:spPr>
          <a:xfrm>
            <a:off x="6644869" y="6349474"/>
            <a:ext cx="2133600" cy="365125"/>
          </a:xfrm>
        </p:spPr>
        <p:txBody>
          <a:bodyPr/>
          <a:lstStyle/>
          <a:p>
            <a:pPr algn="r">
              <a:defRPr/>
            </a:pPr>
            <a:fld id="{994ED83A-D6B7-435B-9E83-2EEC02AAA15A}" type="slidenum">
              <a:rPr lang="en-US" smtClean="0"/>
              <a:pPr algn="r">
                <a:defRPr/>
              </a:pPr>
              <a:t>3</a:t>
            </a:fld>
            <a:endParaRPr lang="en-US" dirty="0"/>
          </a:p>
        </p:txBody>
      </p:sp>
    </p:spTree>
    <p:custDataLst>
      <p:tags r:id="rId1"/>
    </p:custDataLst>
    <p:extLst>
      <p:ext uri="{BB962C8B-B14F-4D97-AF65-F5344CB8AC3E}">
        <p14:creationId xmlns:p14="http://schemas.microsoft.com/office/powerpoint/2010/main" val="963298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698A06-97DB-DC1E-AF52-307B5868A8D9}"/>
              </a:ext>
            </a:extLst>
          </p:cNvPr>
          <p:cNvSpPr>
            <a:spLocks noGrp="1"/>
          </p:cNvSpPr>
          <p:nvPr>
            <p:ph type="title"/>
          </p:nvPr>
        </p:nvSpPr>
        <p:spPr/>
        <p:txBody>
          <a:bodyPr/>
          <a:lstStyle/>
          <a:p>
            <a:r>
              <a:rPr lang="en-US" sz="3200" dirty="0">
                <a:latin typeface="+mj-lt"/>
              </a:rPr>
              <a:t>MSP Types: SLMB and QI</a:t>
            </a:r>
          </a:p>
        </p:txBody>
      </p:sp>
      <p:sp>
        <p:nvSpPr>
          <p:cNvPr id="2" name="Content Placeholder 1">
            <a:extLst>
              <a:ext uri="{FF2B5EF4-FFF2-40B4-BE49-F238E27FC236}">
                <a16:creationId xmlns:a16="http://schemas.microsoft.com/office/drawing/2014/main" id="{4AFF9A68-9AF9-C293-E9D1-6E883568A2BD}"/>
              </a:ext>
            </a:extLst>
          </p:cNvPr>
          <p:cNvSpPr>
            <a:spLocks noGrp="1"/>
          </p:cNvSpPr>
          <p:nvPr>
            <p:ph idx="1"/>
          </p:nvPr>
        </p:nvSpPr>
        <p:spPr>
          <a:xfrm>
            <a:off x="457200" y="1485574"/>
            <a:ext cx="8229600" cy="2875899"/>
          </a:xfrm>
        </p:spPr>
        <p:txBody>
          <a:bodyPr/>
          <a:lstStyle/>
          <a:p>
            <a:pPr>
              <a:spcBef>
                <a:spcPts val="600"/>
              </a:spcBef>
              <a:spcAft>
                <a:spcPts val="600"/>
              </a:spcAft>
            </a:pPr>
            <a:r>
              <a:rPr lang="en-US" sz="1800" b="1" dirty="0">
                <a:latin typeface="+mn-lt"/>
              </a:rPr>
              <a:t>Specified Low-Income Medicare Beneficiary </a:t>
            </a:r>
            <a:r>
              <a:rPr lang="en-US" sz="1800" dirty="0">
                <a:latin typeface="+mn-lt"/>
              </a:rPr>
              <a:t>and </a:t>
            </a:r>
            <a:r>
              <a:rPr lang="en-US" sz="1800" b="1" dirty="0">
                <a:latin typeface="+mn-lt"/>
              </a:rPr>
              <a:t>Qualifying Individual (QI): </a:t>
            </a:r>
            <a:r>
              <a:rPr lang="en-US" sz="1800" dirty="0">
                <a:latin typeface="+mn-lt"/>
              </a:rPr>
              <a:t>MassHealth pays for the Medicare Part B premium, helps with prescription drug costs by automatically enrolling members in Medicare Part D Extra Help, and comes with Health Safety Net (HSN) coverage at acute care hospitals and community health centers.</a:t>
            </a:r>
          </a:p>
          <a:p>
            <a:pPr lvl="1">
              <a:spcBef>
                <a:spcPts val="600"/>
              </a:spcBef>
              <a:spcAft>
                <a:spcPts val="600"/>
              </a:spcAft>
              <a:buFont typeface="Courier New" panose="02070309020205020404" pitchFamily="49" charset="0"/>
              <a:buChar char="o"/>
            </a:pPr>
            <a:r>
              <a:rPr lang="en-US" sz="1800" dirty="0">
                <a:latin typeface="+mn-lt"/>
              </a:rPr>
              <a:t>There is no MassHealth card.</a:t>
            </a:r>
          </a:p>
          <a:p>
            <a:pPr lvl="1">
              <a:spcBef>
                <a:spcPts val="600"/>
              </a:spcBef>
              <a:spcAft>
                <a:spcPts val="600"/>
              </a:spcAft>
              <a:buFont typeface="Courier New" panose="02070309020205020404" pitchFamily="49" charset="0"/>
              <a:buChar char="o"/>
            </a:pPr>
            <a:r>
              <a:rPr lang="en-US" sz="1800" dirty="0">
                <a:latin typeface="+mn-lt"/>
              </a:rPr>
              <a:t>SLMB and QI coverage begins with the month of application and may be retroactive up to three calendar months before the month of application.</a:t>
            </a:r>
          </a:p>
          <a:p>
            <a:pPr lvl="1">
              <a:spcBef>
                <a:spcPts val="600"/>
              </a:spcBef>
              <a:spcAft>
                <a:spcPts val="600"/>
              </a:spcAft>
            </a:pPr>
            <a:endParaRPr lang="en-US" sz="1800" dirty="0">
              <a:latin typeface="+mn-lt"/>
            </a:endParaRPr>
          </a:p>
          <a:p>
            <a:pPr lvl="1">
              <a:spcBef>
                <a:spcPts val="600"/>
              </a:spcBef>
              <a:spcAft>
                <a:spcPts val="600"/>
              </a:spcAft>
            </a:pPr>
            <a:endParaRPr lang="en-US" sz="1800" dirty="0">
              <a:latin typeface="+mn-lt"/>
            </a:endParaRPr>
          </a:p>
          <a:p>
            <a:pPr lvl="1">
              <a:spcBef>
                <a:spcPts val="600"/>
              </a:spcBef>
              <a:spcAft>
                <a:spcPts val="600"/>
              </a:spcAft>
            </a:pPr>
            <a:endParaRPr lang="en-US" sz="1800" dirty="0">
              <a:latin typeface="+mn-lt"/>
            </a:endParaRPr>
          </a:p>
          <a:p>
            <a:pPr lvl="1">
              <a:spcBef>
                <a:spcPts val="600"/>
              </a:spcBef>
              <a:spcAft>
                <a:spcPts val="600"/>
              </a:spcAft>
            </a:pPr>
            <a:endParaRPr lang="en-US" sz="1800" dirty="0">
              <a:latin typeface="+mn-lt"/>
            </a:endParaRPr>
          </a:p>
          <a:p>
            <a:pPr marL="0" indent="0">
              <a:spcBef>
                <a:spcPts val="600"/>
              </a:spcBef>
              <a:spcAft>
                <a:spcPts val="600"/>
              </a:spcAft>
              <a:buNone/>
              <a:tabLst>
                <a:tab pos="3257550" algn="l"/>
              </a:tabLst>
            </a:pPr>
            <a:r>
              <a:rPr lang="en-US" sz="1800" dirty="0">
                <a:latin typeface="+mn-lt"/>
              </a:rPr>
              <a:t>* Income limits change yearly</a:t>
            </a:r>
          </a:p>
          <a:p>
            <a:pPr marL="457200" lvl="1" indent="0">
              <a:spcBef>
                <a:spcPts val="600"/>
              </a:spcBef>
              <a:spcAft>
                <a:spcPts val="600"/>
              </a:spcAft>
              <a:buNone/>
            </a:pPr>
            <a:endParaRPr lang="en-US" sz="1800" dirty="0">
              <a:latin typeface="+mn-lt"/>
            </a:endParaRPr>
          </a:p>
        </p:txBody>
      </p:sp>
      <p:graphicFrame>
        <p:nvGraphicFramePr>
          <p:cNvPr id="5" name="Table 4">
            <a:extLst>
              <a:ext uri="{FF2B5EF4-FFF2-40B4-BE49-F238E27FC236}">
                <a16:creationId xmlns:a16="http://schemas.microsoft.com/office/drawing/2014/main" id="{EA36C176-E10E-905C-CA79-8A99101AECC8}"/>
              </a:ext>
            </a:extLst>
          </p:cNvPr>
          <p:cNvGraphicFramePr>
            <a:graphicFrameLocks noGrp="1"/>
          </p:cNvGraphicFramePr>
          <p:nvPr>
            <p:extLst>
              <p:ext uri="{D42A27DB-BD31-4B8C-83A1-F6EECF244321}">
                <p14:modId xmlns:p14="http://schemas.microsoft.com/office/powerpoint/2010/main" val="1845708744"/>
              </p:ext>
            </p:extLst>
          </p:nvPr>
        </p:nvGraphicFramePr>
        <p:xfrm>
          <a:off x="200416" y="4476099"/>
          <a:ext cx="8793274" cy="1651000"/>
        </p:xfrm>
        <a:graphic>
          <a:graphicData uri="http://schemas.openxmlformats.org/drawingml/2006/table">
            <a:tbl>
              <a:tblPr firstRow="1" firstCol="1" bandRow="1">
                <a:tableStyleId>{5C22544A-7EE6-4342-B048-85BDC9FD1C3A}</a:tableStyleId>
              </a:tblPr>
              <a:tblGrid>
                <a:gridCol w="1167705">
                  <a:extLst>
                    <a:ext uri="{9D8B030D-6E8A-4147-A177-3AD203B41FA5}">
                      <a16:colId xmlns:a16="http://schemas.microsoft.com/office/drawing/2014/main" val="2597404491"/>
                    </a:ext>
                  </a:extLst>
                </a:gridCol>
                <a:gridCol w="3057969">
                  <a:extLst>
                    <a:ext uri="{9D8B030D-6E8A-4147-A177-3AD203B41FA5}">
                      <a16:colId xmlns:a16="http://schemas.microsoft.com/office/drawing/2014/main" val="2709608541"/>
                    </a:ext>
                  </a:extLst>
                </a:gridCol>
                <a:gridCol w="4567600">
                  <a:extLst>
                    <a:ext uri="{9D8B030D-6E8A-4147-A177-3AD203B41FA5}">
                      <a16:colId xmlns:a16="http://schemas.microsoft.com/office/drawing/2014/main" val="732215428"/>
                    </a:ext>
                  </a:extLst>
                </a:gridCol>
              </a:tblGrid>
              <a:tr h="370840">
                <a:tc>
                  <a:txBody>
                    <a:bodyPr/>
                    <a:lstStyle/>
                    <a:p>
                      <a:pPr algn="ctr"/>
                      <a:r>
                        <a:rPr lang="en-US" dirty="0"/>
                        <a:t>Type</a:t>
                      </a:r>
                    </a:p>
                  </a:txBody>
                  <a:tcPr/>
                </a:tc>
                <a:tc>
                  <a:txBody>
                    <a:bodyPr/>
                    <a:lstStyle/>
                    <a:p>
                      <a:pPr algn="ctr"/>
                      <a:r>
                        <a:rPr lang="en-US" dirty="0"/>
                        <a:t>If applicant is*</a:t>
                      </a:r>
                    </a:p>
                  </a:txBody>
                  <a:tcPr/>
                </a:tc>
                <a:tc>
                  <a:txBody>
                    <a:bodyPr/>
                    <a:lstStyle/>
                    <a:p>
                      <a:pPr algn="ctr"/>
                      <a:r>
                        <a:rPr lang="en-US" dirty="0"/>
                        <a:t>And monthly income is</a:t>
                      </a:r>
                    </a:p>
                  </a:txBody>
                  <a:tcPr/>
                </a:tc>
                <a:extLst>
                  <a:ext uri="{0D108BD9-81ED-4DB2-BD59-A6C34878D82A}">
                    <a16:rowId xmlns:a16="http://schemas.microsoft.com/office/drawing/2014/main" val="1558948796"/>
                  </a:ext>
                </a:extLst>
              </a:tr>
              <a:tr h="370840">
                <a:tc>
                  <a:txBody>
                    <a:bodyPr/>
                    <a:lstStyle/>
                    <a:p>
                      <a:r>
                        <a:rPr lang="en-US" b="1" dirty="0"/>
                        <a:t>SLMB </a:t>
                      </a:r>
                    </a:p>
                  </a:txBody>
                  <a:tcPr/>
                </a:tc>
                <a:tc>
                  <a:txBody>
                    <a:bodyPr/>
                    <a:lstStyle/>
                    <a:p>
                      <a:r>
                        <a:rPr lang="en-US" dirty="0"/>
                        <a:t>Single or a married couple</a:t>
                      </a:r>
                    </a:p>
                  </a:txBody>
                  <a:tcPr/>
                </a:tc>
                <a:tc>
                  <a:txBody>
                    <a:bodyPr/>
                    <a:lstStyle/>
                    <a:p>
                      <a:r>
                        <a:rPr lang="en-US" dirty="0"/>
                        <a:t>Above 190% of FPL and less than or equal to 210% of FPL</a:t>
                      </a:r>
                    </a:p>
                  </a:txBody>
                  <a:tcPr/>
                </a:tc>
                <a:extLst>
                  <a:ext uri="{0D108BD9-81ED-4DB2-BD59-A6C34878D82A}">
                    <a16:rowId xmlns:a16="http://schemas.microsoft.com/office/drawing/2014/main" val="1843779128"/>
                  </a:ext>
                </a:extLst>
              </a:tr>
              <a:tr h="370840">
                <a:tc>
                  <a:txBody>
                    <a:bodyPr/>
                    <a:lstStyle/>
                    <a:p>
                      <a:r>
                        <a:rPr lang="en-US" b="1" dirty="0"/>
                        <a:t>QI</a:t>
                      </a:r>
                    </a:p>
                  </a:txBody>
                  <a:tcPr/>
                </a:tc>
                <a:tc>
                  <a:txBody>
                    <a:bodyPr/>
                    <a:lstStyle/>
                    <a:p>
                      <a:r>
                        <a:rPr lang="en-US" dirty="0"/>
                        <a:t>Single or a married couple</a:t>
                      </a:r>
                    </a:p>
                  </a:txBody>
                  <a:tcPr/>
                </a:tc>
                <a:tc>
                  <a:txBody>
                    <a:bodyPr/>
                    <a:lstStyle/>
                    <a:p>
                      <a:r>
                        <a:rPr lang="en-US" dirty="0"/>
                        <a:t>Above 210% of FPL and less than or equal to 225% of FPL</a:t>
                      </a:r>
                    </a:p>
                  </a:txBody>
                  <a:tcPr/>
                </a:tc>
                <a:extLst>
                  <a:ext uri="{0D108BD9-81ED-4DB2-BD59-A6C34878D82A}">
                    <a16:rowId xmlns:a16="http://schemas.microsoft.com/office/drawing/2014/main" val="2512040556"/>
                  </a:ext>
                </a:extLst>
              </a:tr>
            </a:tbl>
          </a:graphicData>
        </a:graphic>
      </p:graphicFrame>
      <p:sp>
        <p:nvSpPr>
          <p:cNvPr id="3" name="Slide Number Placeholder 2">
            <a:extLst>
              <a:ext uri="{FF2B5EF4-FFF2-40B4-BE49-F238E27FC236}">
                <a16:creationId xmlns:a16="http://schemas.microsoft.com/office/drawing/2014/main" id="{94CA1A24-502F-C7F8-1DE2-4EFAC67D3C2F}"/>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30</a:t>
            </a:fld>
            <a:endParaRPr lang="en-US"/>
          </a:p>
        </p:txBody>
      </p:sp>
    </p:spTree>
    <p:extLst>
      <p:ext uri="{BB962C8B-B14F-4D97-AF65-F5344CB8AC3E}">
        <p14:creationId xmlns:p14="http://schemas.microsoft.com/office/powerpoint/2010/main" val="3870096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BD988B-FDA1-3349-EFFD-6CCE88BDED88}"/>
              </a:ext>
            </a:extLst>
          </p:cNvPr>
          <p:cNvSpPr>
            <a:spLocks noGrp="1"/>
          </p:cNvSpPr>
          <p:nvPr>
            <p:ph type="title"/>
          </p:nvPr>
        </p:nvSpPr>
        <p:spPr>
          <a:xfrm>
            <a:off x="457200" y="304800"/>
            <a:ext cx="6553200" cy="715963"/>
          </a:xfrm>
        </p:spPr>
        <p:txBody>
          <a:bodyPr/>
          <a:lstStyle/>
          <a:p>
            <a:r>
              <a:rPr lang="en-US" sz="3200" dirty="0">
                <a:latin typeface="+mj-lt"/>
              </a:rPr>
              <a:t>MassHealth plus MSP</a:t>
            </a:r>
          </a:p>
        </p:txBody>
      </p:sp>
      <p:sp>
        <p:nvSpPr>
          <p:cNvPr id="2" name="Content Placeholder 1">
            <a:extLst>
              <a:ext uri="{FF2B5EF4-FFF2-40B4-BE49-F238E27FC236}">
                <a16:creationId xmlns:a16="http://schemas.microsoft.com/office/drawing/2014/main" id="{F52E6B37-4323-F842-4B66-6D89AD2D608B}"/>
              </a:ext>
            </a:extLst>
          </p:cNvPr>
          <p:cNvSpPr>
            <a:spLocks noGrp="1"/>
          </p:cNvSpPr>
          <p:nvPr>
            <p:ph idx="1"/>
          </p:nvPr>
        </p:nvSpPr>
        <p:spPr>
          <a:xfrm>
            <a:off x="457200" y="1600200"/>
            <a:ext cx="8229600" cy="4525963"/>
          </a:xfrm>
        </p:spPr>
        <p:txBody>
          <a:bodyPr/>
          <a:lstStyle/>
          <a:p>
            <a:pPr>
              <a:spcBef>
                <a:spcPts val="600"/>
              </a:spcBef>
              <a:spcAft>
                <a:spcPts val="600"/>
              </a:spcAft>
            </a:pPr>
            <a:r>
              <a:rPr lang="en-US" sz="1800" dirty="0">
                <a:latin typeface="+mn-lt"/>
              </a:rPr>
              <a:t>An applicant or member may be able to get both an MSP and Standard coverage if:</a:t>
            </a:r>
          </a:p>
          <a:p>
            <a:pPr lvl="1">
              <a:spcBef>
                <a:spcPts val="600"/>
              </a:spcBef>
              <a:spcAft>
                <a:spcPts val="600"/>
              </a:spcAft>
              <a:buFont typeface="Courier New" panose="02070309020205020404" pitchFamily="49" charset="0"/>
              <a:buChar char="o"/>
            </a:pPr>
            <a:r>
              <a:rPr lang="en-US" sz="1800" dirty="0">
                <a:latin typeface="+mn-lt"/>
              </a:rPr>
              <a:t>countable income and assets (if applicable) are under the MassHealth limits for the program they are applying for</a:t>
            </a:r>
          </a:p>
          <a:p>
            <a:pPr marL="457200" lvl="1" indent="0">
              <a:spcBef>
                <a:spcPts val="600"/>
              </a:spcBef>
              <a:spcAft>
                <a:spcPts val="600"/>
              </a:spcAft>
              <a:buNone/>
            </a:pPr>
            <a:r>
              <a:rPr lang="en-US" sz="1800" b="1" dirty="0">
                <a:latin typeface="+mn-lt"/>
              </a:rPr>
              <a:t>AND</a:t>
            </a:r>
          </a:p>
          <a:p>
            <a:pPr lvl="1">
              <a:spcBef>
                <a:spcPts val="600"/>
              </a:spcBef>
              <a:spcAft>
                <a:spcPts val="600"/>
              </a:spcAft>
              <a:buFont typeface="Courier New" panose="02070309020205020404" pitchFamily="49" charset="0"/>
              <a:buChar char="o"/>
            </a:pPr>
            <a:r>
              <a:rPr lang="en-US" sz="1800" dirty="0">
                <a:latin typeface="+mn-lt"/>
              </a:rPr>
              <a:t>their countable income is also within the MSP program limits</a:t>
            </a:r>
          </a:p>
          <a:p>
            <a:pPr lvl="1">
              <a:spcBef>
                <a:spcPts val="600"/>
              </a:spcBef>
              <a:spcAft>
                <a:spcPts val="600"/>
              </a:spcAft>
            </a:pPr>
            <a:endParaRPr lang="en-US" sz="1800" dirty="0">
              <a:latin typeface="+mn-lt"/>
            </a:endParaRPr>
          </a:p>
          <a:p>
            <a:pPr>
              <a:spcBef>
                <a:spcPts val="600"/>
              </a:spcBef>
              <a:spcAft>
                <a:spcPts val="600"/>
              </a:spcAft>
            </a:pPr>
            <a:r>
              <a:rPr lang="en-US" sz="1800" b="1" dirty="0">
                <a:latin typeface="+mn-lt"/>
              </a:rPr>
              <a:t>How to Apply</a:t>
            </a:r>
          </a:p>
          <a:p>
            <a:pPr lvl="1">
              <a:spcBef>
                <a:spcPts val="600"/>
              </a:spcBef>
              <a:spcAft>
                <a:spcPts val="600"/>
              </a:spcAft>
              <a:buFont typeface="Courier New" panose="02070309020205020404" pitchFamily="49" charset="0"/>
              <a:buChar char="o"/>
            </a:pPr>
            <a:r>
              <a:rPr lang="en-US" sz="1800" dirty="0">
                <a:latin typeface="+mn-lt"/>
              </a:rPr>
              <a:t>Submit a SACA-2 or ACA-3 application</a:t>
            </a:r>
          </a:p>
        </p:txBody>
      </p:sp>
      <p:sp>
        <p:nvSpPr>
          <p:cNvPr id="3" name="Slide Number Placeholder 2">
            <a:extLst>
              <a:ext uri="{FF2B5EF4-FFF2-40B4-BE49-F238E27FC236}">
                <a16:creationId xmlns:a16="http://schemas.microsoft.com/office/drawing/2014/main" id="{0CB59BEF-459C-0589-C506-AB9D4A1CDBC3}"/>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fld id="{C3302BC5-986D-42D8-BF2F-B9D0692D83AF}" type="slidenum">
              <a:rPr lang="en-US" smtClean="0"/>
              <a:pPr/>
              <a:t>31</a:t>
            </a:fld>
            <a:endParaRPr lang="en-US"/>
          </a:p>
        </p:txBody>
      </p:sp>
    </p:spTree>
    <p:extLst>
      <p:ext uri="{BB962C8B-B14F-4D97-AF65-F5344CB8AC3E}">
        <p14:creationId xmlns:p14="http://schemas.microsoft.com/office/powerpoint/2010/main" val="679253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052989-2D56-6C1D-E871-3CE4E7361793}"/>
              </a:ext>
            </a:extLst>
          </p:cNvPr>
          <p:cNvSpPr>
            <a:spLocks noGrp="1"/>
          </p:cNvSpPr>
          <p:nvPr>
            <p:ph type="title"/>
          </p:nvPr>
        </p:nvSpPr>
        <p:spPr/>
        <p:txBody>
          <a:bodyPr/>
          <a:lstStyle/>
          <a:p>
            <a:r>
              <a:rPr lang="en-US" sz="3200" dirty="0">
                <a:latin typeface="+mj-lt"/>
              </a:rPr>
              <a:t>CommonHealth plus MSP</a:t>
            </a:r>
          </a:p>
        </p:txBody>
      </p:sp>
      <p:sp>
        <p:nvSpPr>
          <p:cNvPr id="2" name="Content Placeholder 1">
            <a:extLst>
              <a:ext uri="{FF2B5EF4-FFF2-40B4-BE49-F238E27FC236}">
                <a16:creationId xmlns:a16="http://schemas.microsoft.com/office/drawing/2014/main" id="{45D878BC-924F-1D48-22D4-C62DA91C0AC9}"/>
              </a:ext>
            </a:extLst>
          </p:cNvPr>
          <p:cNvSpPr>
            <a:spLocks noGrp="1"/>
          </p:cNvSpPr>
          <p:nvPr>
            <p:ph idx="1"/>
          </p:nvPr>
        </p:nvSpPr>
        <p:spPr/>
        <p:txBody>
          <a:bodyPr/>
          <a:lstStyle/>
          <a:p>
            <a:pPr>
              <a:spcBef>
                <a:spcPts val="600"/>
              </a:spcBef>
              <a:spcAft>
                <a:spcPts val="600"/>
              </a:spcAft>
            </a:pPr>
            <a:r>
              <a:rPr lang="en-US" sz="1800" dirty="0">
                <a:latin typeface="+mn-lt"/>
              </a:rPr>
              <a:t>An applicant or member may be able to get both an MSP and CommonHealth coverage if:</a:t>
            </a:r>
          </a:p>
          <a:p>
            <a:pPr lvl="1">
              <a:spcBef>
                <a:spcPts val="600"/>
              </a:spcBef>
              <a:spcAft>
                <a:spcPts val="600"/>
              </a:spcAft>
              <a:buFont typeface="Courier New" panose="02070309020205020404" pitchFamily="49" charset="0"/>
              <a:buChar char="o"/>
            </a:pPr>
            <a:r>
              <a:rPr lang="en-US" sz="1800" dirty="0">
                <a:latin typeface="+mn-lt"/>
              </a:rPr>
              <a:t>they are eligible for Medicare</a:t>
            </a:r>
          </a:p>
          <a:p>
            <a:pPr marL="457200" lvl="1" indent="0">
              <a:spcBef>
                <a:spcPts val="600"/>
              </a:spcBef>
              <a:spcAft>
                <a:spcPts val="600"/>
              </a:spcAft>
              <a:buNone/>
            </a:pPr>
            <a:r>
              <a:rPr lang="en-US" sz="1800" b="1" dirty="0">
                <a:latin typeface="+mn-lt"/>
              </a:rPr>
              <a:t>AND</a:t>
            </a:r>
          </a:p>
          <a:p>
            <a:pPr lvl="1">
              <a:spcBef>
                <a:spcPts val="600"/>
              </a:spcBef>
              <a:spcAft>
                <a:spcPts val="600"/>
              </a:spcAft>
              <a:buFont typeface="Courier New" panose="02070309020205020404" pitchFamily="49" charset="0"/>
              <a:buChar char="o"/>
            </a:pPr>
            <a:r>
              <a:rPr lang="en-US" sz="1800" dirty="0">
                <a:latin typeface="+mn-lt"/>
              </a:rPr>
              <a:t>their income is less than or equal to 225% of FPL</a:t>
            </a:r>
          </a:p>
          <a:p>
            <a:pPr>
              <a:spcBef>
                <a:spcPts val="600"/>
              </a:spcBef>
              <a:spcAft>
                <a:spcPts val="600"/>
              </a:spcAft>
            </a:pPr>
            <a:r>
              <a:rPr lang="en-US" sz="1800" dirty="0">
                <a:latin typeface="+mn-lt"/>
              </a:rPr>
              <a:t>MassHealth CommonHealth members will receive benefits from the MSP program that aligns with their FPL: QMB, SLMB, or QI. These members do not need to take additional action or submit an MHBI application to receive an MSP benefit in addition to CommonHealth if their FPL is below 225%.</a:t>
            </a:r>
          </a:p>
          <a:p>
            <a:pPr>
              <a:spcBef>
                <a:spcPts val="600"/>
              </a:spcBef>
              <a:spcAft>
                <a:spcPts val="600"/>
              </a:spcAft>
            </a:pPr>
            <a:r>
              <a:rPr lang="en-US" sz="1800" dirty="0">
                <a:latin typeface="+mn-lt"/>
              </a:rPr>
              <a:t>Members will receive an approval notice with appropriate start date.</a:t>
            </a:r>
          </a:p>
          <a:p>
            <a:pPr>
              <a:spcBef>
                <a:spcPts val="600"/>
              </a:spcBef>
              <a:spcAft>
                <a:spcPts val="600"/>
              </a:spcAft>
            </a:pPr>
            <a:r>
              <a:rPr lang="en-US" sz="1800" dirty="0">
                <a:latin typeface="+mn-lt"/>
              </a:rPr>
              <a:t>If MassHealth members exceed the 225% FPL limit, they will receive a notice informing them they are not eligible for MSP with a termination date.</a:t>
            </a:r>
          </a:p>
        </p:txBody>
      </p:sp>
      <p:sp>
        <p:nvSpPr>
          <p:cNvPr id="3" name="Slide Number Placeholder 2">
            <a:extLst>
              <a:ext uri="{FF2B5EF4-FFF2-40B4-BE49-F238E27FC236}">
                <a16:creationId xmlns:a16="http://schemas.microsoft.com/office/drawing/2014/main" id="{27F37248-8B10-010B-5432-477A6F22DB93}"/>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32</a:t>
            </a:fld>
            <a:endParaRPr lang="en-US"/>
          </a:p>
        </p:txBody>
      </p:sp>
    </p:spTree>
    <p:extLst>
      <p:ext uri="{BB962C8B-B14F-4D97-AF65-F5344CB8AC3E}">
        <p14:creationId xmlns:p14="http://schemas.microsoft.com/office/powerpoint/2010/main" val="3331822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B9E310A-9307-421A-94C9-E028F1DC7E8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32" r="19091" b="5659"/>
          <a:stretch/>
        </p:blipFill>
        <p:spPr>
          <a:xfrm>
            <a:off x="20" y="10"/>
            <a:ext cx="9143980" cy="6857990"/>
          </a:xfrm>
          <a:prstGeom prst="rect">
            <a:avLst/>
          </a:prstGeom>
        </p:spPr>
      </p:pic>
      <p:sp>
        <p:nvSpPr>
          <p:cNvPr id="13" name="Freeform: Shape 12">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49" y="-2"/>
            <a:ext cx="4081393"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048A350-333D-417E-8525-71F759458026}"/>
              </a:ext>
            </a:extLst>
          </p:cNvPr>
          <p:cNvSpPr>
            <a:spLocks noGrp="1"/>
          </p:cNvSpPr>
          <p:nvPr>
            <p:ph type="title"/>
          </p:nvPr>
        </p:nvSpPr>
        <p:spPr>
          <a:xfrm>
            <a:off x="304800" y="1926196"/>
            <a:ext cx="6553200" cy="838200"/>
          </a:xfrm>
        </p:spPr>
        <p:txBody>
          <a:bodyPr/>
          <a:lstStyle/>
          <a:p>
            <a:r>
              <a:rPr lang="en-US" sz="4800" dirty="0"/>
              <a:t>Thank You! </a:t>
            </a:r>
          </a:p>
        </p:txBody>
      </p:sp>
      <p:sp>
        <p:nvSpPr>
          <p:cNvPr id="2" name="Slide Number Placeholder 1">
            <a:extLst>
              <a:ext uri="{FF2B5EF4-FFF2-40B4-BE49-F238E27FC236}">
                <a16:creationId xmlns:a16="http://schemas.microsoft.com/office/drawing/2014/main" id="{3CFE5F0D-C252-E325-FFC1-D713AA53BA2F}"/>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33</a:t>
            </a:fld>
            <a:endParaRPr lang="en-US" altLang="en-US" dirty="0"/>
          </a:p>
        </p:txBody>
      </p:sp>
    </p:spTree>
    <p:extLst>
      <p:ext uri="{BB962C8B-B14F-4D97-AF65-F5344CB8AC3E}">
        <p14:creationId xmlns:p14="http://schemas.microsoft.com/office/powerpoint/2010/main" val="174870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E9B37-EEBF-421D-7972-F2232D5A3D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BDECA4-82F4-0235-E204-E195F52E284D}"/>
              </a:ext>
            </a:extLst>
          </p:cNvPr>
          <p:cNvSpPr>
            <a:spLocks noGrp="1"/>
          </p:cNvSpPr>
          <p:nvPr>
            <p:ph type="title"/>
          </p:nvPr>
        </p:nvSpPr>
        <p:spPr>
          <a:xfrm>
            <a:off x="454484" y="353915"/>
            <a:ext cx="4117516" cy="765716"/>
          </a:xfrm>
        </p:spPr>
        <p:txBody>
          <a:bodyPr/>
          <a:lstStyle/>
          <a:p>
            <a:r>
              <a:rPr lang="en-US" sz="3200" dirty="0">
                <a:latin typeface="+mj-lt"/>
              </a:rPr>
              <a:t>2025 Hospital</a:t>
            </a:r>
          </a:p>
        </p:txBody>
      </p:sp>
      <p:sp>
        <p:nvSpPr>
          <p:cNvPr id="9" name="TextBox 8">
            <a:extLst>
              <a:ext uri="{FF2B5EF4-FFF2-40B4-BE49-F238E27FC236}">
                <a16:creationId xmlns:a16="http://schemas.microsoft.com/office/drawing/2014/main" id="{10085140-D6DB-0F92-63E0-731E4C8DEC74}"/>
              </a:ext>
            </a:extLst>
          </p:cNvPr>
          <p:cNvSpPr txBox="1"/>
          <p:nvPr/>
        </p:nvSpPr>
        <p:spPr>
          <a:xfrm>
            <a:off x="590049" y="1668859"/>
            <a:ext cx="7501270" cy="1785104"/>
          </a:xfrm>
          <a:prstGeom prst="rect">
            <a:avLst/>
          </a:prstGeom>
          <a:noFill/>
        </p:spPr>
        <p:txBody>
          <a:bodyPr wrap="square" rtlCol="0">
            <a:spAutoFit/>
          </a:bodyPr>
          <a:lstStyle/>
          <a:p>
            <a:r>
              <a:rPr lang="en-US" sz="2000" dirty="0">
                <a:solidFill>
                  <a:schemeClr val="tx1"/>
                </a:solidFill>
                <a:latin typeface="+mn-lt"/>
              </a:rPr>
              <a:t>ACUTE CARE HOSPITALS</a:t>
            </a:r>
          </a:p>
          <a:p>
            <a:endParaRPr lang="en-US" sz="1800" b="0" dirty="0">
              <a:solidFill>
                <a:schemeClr val="tx1"/>
              </a:solidFill>
              <a:latin typeface="+mn-lt"/>
            </a:endParaRPr>
          </a:p>
          <a:p>
            <a:r>
              <a:rPr lang="en-US" sz="1800" b="0" dirty="0">
                <a:solidFill>
                  <a:schemeClr val="tx1"/>
                </a:solidFill>
                <a:latin typeface="+mn-lt"/>
              </a:rPr>
              <a:t>The updated non-covered procedure code list for Acute Outpatient Hospitals can be found in the below link:</a:t>
            </a:r>
          </a:p>
          <a:p>
            <a:endParaRPr lang="en-US" sz="1800" b="0" dirty="0">
              <a:solidFill>
                <a:schemeClr val="tx1"/>
              </a:solidFill>
              <a:latin typeface="+mn-lt"/>
            </a:endParaRPr>
          </a:p>
          <a:p>
            <a:r>
              <a:rPr lang="da-DK" sz="1800" dirty="0">
                <a:latin typeface="+mn-lt"/>
                <a:hlinkClick r:id="rId3"/>
              </a:rPr>
              <a:t>HSN Information for Hospitals | Mass.gov</a:t>
            </a:r>
            <a:endParaRPr lang="en-US" sz="1800" b="0" dirty="0">
              <a:solidFill>
                <a:schemeClr val="tx1"/>
              </a:solidFill>
              <a:latin typeface="+mn-lt"/>
            </a:endParaRPr>
          </a:p>
        </p:txBody>
      </p:sp>
      <p:sp>
        <p:nvSpPr>
          <p:cNvPr id="7" name="TextBox 6">
            <a:extLst>
              <a:ext uri="{FF2B5EF4-FFF2-40B4-BE49-F238E27FC236}">
                <a16:creationId xmlns:a16="http://schemas.microsoft.com/office/drawing/2014/main" id="{EC5B77A2-5737-06D7-E6AF-9CD77151AE60}"/>
              </a:ext>
            </a:extLst>
          </p:cNvPr>
          <p:cNvSpPr txBox="1"/>
          <p:nvPr/>
        </p:nvSpPr>
        <p:spPr>
          <a:xfrm>
            <a:off x="590049" y="3681036"/>
            <a:ext cx="8081677" cy="1508105"/>
          </a:xfrm>
          <a:prstGeom prst="rect">
            <a:avLst/>
          </a:prstGeom>
          <a:noFill/>
        </p:spPr>
        <p:txBody>
          <a:bodyPr wrap="square">
            <a:spAutoFit/>
          </a:bodyPr>
          <a:lstStyle/>
          <a:p>
            <a:endParaRPr lang="en-US" sz="2000" b="0" dirty="0">
              <a:solidFill>
                <a:schemeClr val="tx1"/>
              </a:solidFill>
              <a:latin typeface="+mn-lt"/>
            </a:endParaRPr>
          </a:p>
          <a:p>
            <a:r>
              <a:rPr lang="en-US" sz="1800" b="0" dirty="0">
                <a:solidFill>
                  <a:schemeClr val="tx1"/>
                </a:solidFill>
                <a:latin typeface="+mn-lt"/>
              </a:rPr>
              <a:t>The updated 2025 Hospital Rates for Outpatient Primary, Outpatient Bad Debt, as well as the Payment on Account Factor ratio:</a:t>
            </a:r>
          </a:p>
          <a:p>
            <a:endParaRPr lang="en-US" sz="1800" b="0" dirty="0">
              <a:solidFill>
                <a:schemeClr val="tx1"/>
              </a:solidFill>
              <a:latin typeface="+mn-lt"/>
            </a:endParaRPr>
          </a:p>
          <a:p>
            <a:r>
              <a:rPr lang="en-US" sz="1800" dirty="0">
                <a:latin typeface="+mn-lt"/>
                <a:hlinkClick r:id="rId4"/>
              </a:rPr>
              <a:t>Hospital Payment Information | Mass.gov</a:t>
            </a:r>
            <a:r>
              <a:rPr lang="en-US" sz="1800" b="0" dirty="0">
                <a:solidFill>
                  <a:schemeClr val="tx1"/>
                </a:solidFill>
                <a:latin typeface="+mn-lt"/>
              </a:rPr>
              <a:t> </a:t>
            </a:r>
          </a:p>
        </p:txBody>
      </p:sp>
      <p:sp>
        <p:nvSpPr>
          <p:cNvPr id="4" name="Slide Number Placeholder 3">
            <a:extLst>
              <a:ext uri="{FF2B5EF4-FFF2-40B4-BE49-F238E27FC236}">
                <a16:creationId xmlns:a16="http://schemas.microsoft.com/office/drawing/2014/main" id="{CB1F1721-2F48-42AA-1245-CA19C13666F6}"/>
              </a:ext>
              <a:ext uri="{C183D7F6-B498-43B3-948B-1728B52AA6E4}">
                <adec:decorative xmlns:adec="http://schemas.microsoft.com/office/drawing/2017/decorative" val="1"/>
              </a:ext>
            </a:extLst>
          </p:cNvPr>
          <p:cNvSpPr>
            <a:spLocks noGrp="1"/>
          </p:cNvSpPr>
          <p:nvPr>
            <p:ph type="sldNum" sz="quarter" idx="10"/>
          </p:nvPr>
        </p:nvSpPr>
        <p:spPr>
          <a:xfrm>
            <a:off x="6538126" y="6287598"/>
            <a:ext cx="2133600" cy="365125"/>
          </a:xfrm>
        </p:spPr>
        <p:txBody>
          <a:bodyPr/>
          <a:lstStyle/>
          <a:p>
            <a:pPr algn="r">
              <a:defRPr/>
            </a:pPr>
            <a:fld id="{994ED83A-D6B7-435B-9E83-2EEC02AAA15A}" type="slidenum">
              <a:rPr lang="en-US" smtClean="0"/>
              <a:pPr algn="r">
                <a:defRPr/>
              </a:pPr>
              <a:t>4</a:t>
            </a:fld>
            <a:endParaRPr lang="en-US" dirty="0"/>
          </a:p>
        </p:txBody>
      </p:sp>
    </p:spTree>
    <p:custDataLst>
      <p:tags r:id="rId1"/>
    </p:custDataLst>
    <p:extLst>
      <p:ext uri="{BB962C8B-B14F-4D97-AF65-F5344CB8AC3E}">
        <p14:creationId xmlns:p14="http://schemas.microsoft.com/office/powerpoint/2010/main" val="1437272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289D4-816B-5AF4-76FD-C13BF4461AD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BFCA7D-167C-4385-E433-CA7630673AE8}"/>
              </a:ext>
            </a:extLst>
          </p:cNvPr>
          <p:cNvSpPr>
            <a:spLocks noGrp="1"/>
          </p:cNvSpPr>
          <p:nvPr>
            <p:ph type="title"/>
          </p:nvPr>
        </p:nvSpPr>
        <p:spPr/>
        <p:txBody>
          <a:bodyPr/>
          <a:lstStyle/>
          <a:p>
            <a:r>
              <a:rPr lang="en-US" sz="3200" dirty="0">
                <a:latin typeface="+mj-lt"/>
                <a:cs typeface="Arial"/>
              </a:rPr>
              <a:t>New Dental Administrator</a:t>
            </a:r>
          </a:p>
        </p:txBody>
      </p:sp>
      <p:sp>
        <p:nvSpPr>
          <p:cNvPr id="2" name="Text Placeholder 2">
            <a:extLst>
              <a:ext uri="{FF2B5EF4-FFF2-40B4-BE49-F238E27FC236}">
                <a16:creationId xmlns:a16="http://schemas.microsoft.com/office/drawing/2014/main" id="{B6A984A9-A421-A21A-E312-23F076E07EDC}"/>
              </a:ext>
            </a:extLst>
          </p:cNvPr>
          <p:cNvSpPr>
            <a:spLocks noGrp="1"/>
          </p:cNvSpPr>
          <p:nvPr>
            <p:ph idx="1"/>
          </p:nvPr>
        </p:nvSpPr>
        <p:spPr>
          <a:xfrm>
            <a:off x="584391" y="1608137"/>
            <a:ext cx="7975218" cy="4930775"/>
          </a:xfrm>
        </p:spPr>
        <p:txBody>
          <a:bodyPr/>
          <a:lstStyle/>
          <a:p>
            <a:pPr marL="0" indent="0">
              <a:spcBef>
                <a:spcPts val="600"/>
              </a:spcBef>
              <a:spcAft>
                <a:spcPts val="600"/>
              </a:spcAft>
              <a:buNone/>
            </a:pPr>
            <a:r>
              <a:rPr lang="en-US" sz="1800" dirty="0">
                <a:latin typeface="+mn-lt"/>
              </a:rPr>
              <a:t>The Executive Office of Health and Human Services has transitioned to a new administrator for dental services starting on April 1,2025. </a:t>
            </a:r>
            <a:r>
              <a:rPr lang="en-US" sz="1800" dirty="0" err="1">
                <a:latin typeface="+mn-lt"/>
              </a:rPr>
              <a:t>BeneCare</a:t>
            </a:r>
            <a:r>
              <a:rPr lang="en-US" sz="1800" dirty="0">
                <a:latin typeface="+mn-lt"/>
              </a:rPr>
              <a:t> Dental Plans will provide as the third-party administrator for MassHealth, the Children’s Medical Security Plan (CMSP), and the Health Safety Net (HSN) dental services. DentaQuest, which was the Third-Party Administrator (TPA), has transitioned on March 31, 2025, for dental services. This will not affect members eligibility, nor the rates set for dental services.</a:t>
            </a:r>
            <a:endParaRPr lang="en-US" sz="1800" b="0" i="0" u="none" strike="noStrike" baseline="0" dirty="0">
              <a:solidFill>
                <a:srgbClr val="000000"/>
              </a:solidFill>
              <a:latin typeface="+mn-lt"/>
            </a:endParaRPr>
          </a:p>
          <a:p>
            <a:pPr>
              <a:spcBef>
                <a:spcPts val="600"/>
              </a:spcBef>
              <a:spcAft>
                <a:spcPts val="600"/>
              </a:spcAft>
            </a:pPr>
            <a:r>
              <a:rPr lang="en-US" sz="1800" b="0" i="1" u="none" strike="noStrike" baseline="0" dirty="0">
                <a:solidFill>
                  <a:srgbClr val="000000"/>
                </a:solidFill>
                <a:latin typeface="+mn-lt"/>
              </a:rPr>
              <a:t>For participating providers and members: </a:t>
            </a:r>
            <a:endParaRPr lang="en-US" sz="1800" b="0" i="0" u="none" strike="noStrike" baseline="0" dirty="0">
              <a:solidFill>
                <a:srgbClr val="000000"/>
              </a:solidFill>
              <a:latin typeface="+mn-lt"/>
            </a:endParaRPr>
          </a:p>
          <a:p>
            <a:pPr lvl="1">
              <a:spcBef>
                <a:spcPts val="600"/>
              </a:spcBef>
              <a:spcAft>
                <a:spcPts val="600"/>
              </a:spcAft>
              <a:buFont typeface="Courier New" panose="02070309020205020404" pitchFamily="49" charset="0"/>
              <a:buChar char="o"/>
            </a:pPr>
            <a:r>
              <a:rPr lang="en-US" sz="1800" b="0" i="0" u="none" strike="noStrike" baseline="0" dirty="0">
                <a:solidFill>
                  <a:srgbClr val="000000"/>
                </a:solidFill>
                <a:latin typeface="+mn-lt"/>
              </a:rPr>
              <a:t>No action is needed at this time and there are no immediate changes in MassHealth Dental operations. </a:t>
            </a:r>
          </a:p>
          <a:p>
            <a:pPr lvl="1">
              <a:spcBef>
                <a:spcPts val="600"/>
              </a:spcBef>
              <a:spcAft>
                <a:spcPts val="600"/>
              </a:spcAft>
              <a:buFont typeface="Courier New" panose="02070309020205020404" pitchFamily="49" charset="0"/>
              <a:buChar char="o"/>
            </a:pPr>
            <a:r>
              <a:rPr lang="en-US" sz="1800" dirty="0">
                <a:latin typeface="+mn-lt"/>
              </a:rPr>
              <a:t>As of April 1, 2025, please visit </a:t>
            </a:r>
            <a:r>
              <a:rPr lang="en-US" sz="1800" u="sng" dirty="0">
                <a:solidFill>
                  <a:srgbClr val="0070C0"/>
                </a:solidFill>
                <a:latin typeface="+mn-lt"/>
                <a:hlinkClick r:id="rId3"/>
              </a:rPr>
              <a:t>massdhp.org</a:t>
            </a:r>
            <a:r>
              <a:rPr lang="en-US" sz="1800" dirty="0">
                <a:latin typeface="+mn-lt"/>
              </a:rPr>
              <a:t>, call 844-MH-DENTL,       (844) 643-3685, or email </a:t>
            </a:r>
            <a:r>
              <a:rPr lang="en-US" sz="1800" u="sng" dirty="0">
                <a:solidFill>
                  <a:srgbClr val="0070C0"/>
                </a:solidFill>
                <a:latin typeface="+mn-lt"/>
                <a:hlinkClick r:id="rId4"/>
              </a:rPr>
              <a:t>providerrelations@massdhp.com </a:t>
            </a:r>
            <a:r>
              <a:rPr lang="en-US" sz="1800" dirty="0">
                <a:latin typeface="+mn-lt"/>
              </a:rPr>
              <a:t>for your MassHealth dental program needs. To receive future messages from </a:t>
            </a:r>
            <a:r>
              <a:rPr lang="en-US" sz="1800" dirty="0" err="1">
                <a:latin typeface="+mn-lt"/>
              </a:rPr>
              <a:t>BeneCare</a:t>
            </a:r>
            <a:r>
              <a:rPr lang="en-US" sz="1800" dirty="0">
                <a:latin typeface="+mn-lt"/>
              </a:rPr>
              <a:t> and the MassHealth Dental Program, please subscribe at </a:t>
            </a:r>
            <a:r>
              <a:rPr lang="en-US" sz="1800" u="sng" dirty="0">
                <a:solidFill>
                  <a:srgbClr val="0070C0"/>
                </a:solidFill>
                <a:latin typeface="+mn-lt"/>
                <a:hlinkClick r:id="rId5"/>
              </a:rPr>
              <a:t>FAQ.massdhp.org</a:t>
            </a:r>
            <a:r>
              <a:rPr lang="en-US" sz="1800" dirty="0">
                <a:latin typeface="+mn-lt"/>
              </a:rPr>
              <a:t>. </a:t>
            </a:r>
          </a:p>
        </p:txBody>
      </p:sp>
      <p:sp>
        <p:nvSpPr>
          <p:cNvPr id="3" name="Slide Number Placeholder 2">
            <a:extLst>
              <a:ext uri="{FF2B5EF4-FFF2-40B4-BE49-F238E27FC236}">
                <a16:creationId xmlns:a16="http://schemas.microsoft.com/office/drawing/2014/main" id="{1B297476-6A9F-EC48-3DB2-C2A7D4BC143B}"/>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5</a:t>
            </a:fld>
            <a:endParaRPr lang="en-US"/>
          </a:p>
        </p:txBody>
      </p:sp>
    </p:spTree>
    <p:custDataLst>
      <p:tags r:id="rId1"/>
    </p:custDataLst>
    <p:extLst>
      <p:ext uri="{BB962C8B-B14F-4D97-AF65-F5344CB8AC3E}">
        <p14:creationId xmlns:p14="http://schemas.microsoft.com/office/powerpoint/2010/main" val="1272542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3A9F6-39CD-6BAB-268B-02FDA05F8B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7D0CF8-528E-26A0-5E40-4FF984F96086}"/>
              </a:ext>
            </a:extLst>
          </p:cNvPr>
          <p:cNvSpPr>
            <a:spLocks noGrp="1"/>
          </p:cNvSpPr>
          <p:nvPr>
            <p:ph type="title"/>
          </p:nvPr>
        </p:nvSpPr>
        <p:spPr>
          <a:xfrm>
            <a:off x="457199" y="304800"/>
            <a:ext cx="7016129" cy="715963"/>
          </a:xfrm>
        </p:spPr>
        <p:txBody>
          <a:bodyPr/>
          <a:lstStyle/>
          <a:p>
            <a:r>
              <a:rPr lang="en-US" sz="3200" dirty="0">
                <a:latin typeface="+mj-lt"/>
                <a:cs typeface="Arial"/>
              </a:rPr>
              <a:t>Anti-Obesity Medication Changes</a:t>
            </a:r>
          </a:p>
        </p:txBody>
      </p:sp>
      <p:sp>
        <p:nvSpPr>
          <p:cNvPr id="2" name="Text Placeholder 2">
            <a:extLst>
              <a:ext uri="{FF2B5EF4-FFF2-40B4-BE49-F238E27FC236}">
                <a16:creationId xmlns:a16="http://schemas.microsoft.com/office/drawing/2014/main" id="{DD2EBF36-693F-FD63-FBE4-C2A994C5694B}"/>
              </a:ext>
            </a:extLst>
          </p:cNvPr>
          <p:cNvSpPr>
            <a:spLocks noGrp="1"/>
          </p:cNvSpPr>
          <p:nvPr>
            <p:ph idx="1"/>
          </p:nvPr>
        </p:nvSpPr>
        <p:spPr>
          <a:xfrm>
            <a:off x="0" y="1701322"/>
            <a:ext cx="9047747" cy="5385460"/>
          </a:xfrm>
        </p:spPr>
        <p:txBody>
          <a:bodyPr/>
          <a:lstStyle/>
          <a:p>
            <a:pPr marL="457200" lvl="1" indent="0">
              <a:buNone/>
            </a:pPr>
            <a:r>
              <a:rPr lang="en-US" sz="1800" b="1" u="sng" dirty="0">
                <a:latin typeface="+mn-lt"/>
              </a:rPr>
              <a:t>Health Safety Net Program Changes to Management of Anti-Obesity Medications </a:t>
            </a:r>
          </a:p>
          <a:p>
            <a:pPr marL="457200" lvl="1" indent="0">
              <a:buNone/>
            </a:pPr>
            <a:r>
              <a:rPr lang="en-US" sz="1800" dirty="0">
                <a:latin typeface="+mn-lt"/>
              </a:rPr>
              <a:t>In accordance with Health Safety Net (HSN) regulations at 101 CMR 613.03(2)(e), the HSN does not pay for drugs used for the treatment of obesity. Effective April 15, 2025, the following drugs will no longer be payable for HSN patients for weight loss. Existing prior authorizations will be payable through May 15, 2025.</a:t>
            </a:r>
          </a:p>
          <a:p>
            <a:pPr marL="457200" lvl="1" indent="0">
              <a:buNone/>
            </a:pPr>
            <a:endParaRPr lang="en-US" sz="1100" b="0" i="0" u="none" strike="noStrike" baseline="0" dirty="0">
              <a:solidFill>
                <a:srgbClr val="000000"/>
              </a:solidFill>
            </a:endParaRPr>
          </a:p>
          <a:p>
            <a:pPr marL="457200" lvl="1" indent="0">
              <a:buNone/>
            </a:pPr>
            <a:r>
              <a:rPr lang="en-US" sz="1800" b="1" u="sng" dirty="0">
                <a:solidFill>
                  <a:srgbClr val="000000"/>
                </a:solidFill>
                <a:latin typeface="+mn-lt"/>
              </a:rPr>
              <a:t>Impacted Anti-Obesity Agents</a:t>
            </a:r>
          </a:p>
          <a:p>
            <a:pPr lvl="1">
              <a:buFont typeface="Arial" panose="020B0604020202020204" pitchFamily="34" charset="0"/>
              <a:buChar char="•"/>
            </a:pPr>
            <a:r>
              <a:rPr lang="en-US" sz="1800" dirty="0" err="1">
                <a:latin typeface="+mn-lt"/>
              </a:rPr>
              <a:t>benzphetamine</a:t>
            </a:r>
            <a:r>
              <a:rPr lang="en-US" sz="1800" dirty="0">
                <a:latin typeface="+mn-lt"/>
              </a:rPr>
              <a:t> </a:t>
            </a:r>
          </a:p>
          <a:p>
            <a:pPr lvl="1">
              <a:buFont typeface="Arial" panose="020B0604020202020204" pitchFamily="34" charset="0"/>
              <a:buChar char="•"/>
            </a:pPr>
            <a:r>
              <a:rPr lang="en-US" sz="1800" dirty="0">
                <a:latin typeface="+mn-lt"/>
              </a:rPr>
              <a:t>diethylpropion, </a:t>
            </a:r>
            <a:r>
              <a:rPr lang="en-US" sz="1800" dirty="0" err="1">
                <a:latin typeface="+mn-lt"/>
              </a:rPr>
              <a:t>diethylpropoin</a:t>
            </a:r>
            <a:r>
              <a:rPr lang="en-US" sz="1800" dirty="0">
                <a:latin typeface="+mn-lt"/>
              </a:rPr>
              <a:t> extended-release </a:t>
            </a:r>
          </a:p>
          <a:p>
            <a:pPr lvl="1">
              <a:buFont typeface="Arial" panose="020B0604020202020204" pitchFamily="34" charset="0"/>
              <a:buChar char="•"/>
            </a:pPr>
            <a:r>
              <a:rPr lang="en-US" sz="1800" dirty="0" err="1">
                <a:latin typeface="+mn-lt"/>
              </a:rPr>
              <a:t>Saxenda</a:t>
            </a:r>
            <a:r>
              <a:rPr lang="en-US" sz="1800" dirty="0">
                <a:latin typeface="+mn-lt"/>
              </a:rPr>
              <a:t>® (liraglutide) </a:t>
            </a:r>
          </a:p>
          <a:p>
            <a:pPr lvl="1">
              <a:buFont typeface="Arial" panose="020B0604020202020204" pitchFamily="34" charset="0"/>
              <a:buChar char="•"/>
            </a:pPr>
            <a:r>
              <a:rPr lang="en-US" sz="1800" dirty="0">
                <a:latin typeface="+mn-lt"/>
              </a:rPr>
              <a:t>Xenical (orlistat) </a:t>
            </a:r>
          </a:p>
          <a:p>
            <a:pPr lvl="1">
              <a:buFont typeface="Arial" panose="020B0604020202020204" pitchFamily="34" charset="0"/>
              <a:buChar char="•"/>
            </a:pPr>
            <a:r>
              <a:rPr lang="en-US" sz="1800" dirty="0">
                <a:latin typeface="+mn-lt"/>
              </a:rPr>
              <a:t>phendimetrazine, phendimetrazine extended-release </a:t>
            </a:r>
          </a:p>
          <a:p>
            <a:pPr lvl="1">
              <a:buFont typeface="Arial" panose="020B0604020202020204" pitchFamily="34" charset="0"/>
              <a:buChar char="•"/>
            </a:pPr>
            <a:r>
              <a:rPr lang="en-US" sz="1800" dirty="0" err="1">
                <a:latin typeface="+mn-lt"/>
              </a:rPr>
              <a:t>Lomaira</a:t>
            </a:r>
            <a:r>
              <a:rPr lang="en-US" sz="1800" dirty="0">
                <a:latin typeface="+mn-lt"/>
              </a:rPr>
              <a:t>®, </a:t>
            </a:r>
            <a:r>
              <a:rPr lang="en-US" sz="1800" dirty="0" err="1">
                <a:latin typeface="+mn-lt"/>
              </a:rPr>
              <a:t>Adipex</a:t>
            </a:r>
            <a:r>
              <a:rPr lang="en-US" sz="1800" dirty="0">
                <a:latin typeface="+mn-lt"/>
              </a:rPr>
              <a:t>-P® (phentermine capsule, tablet)</a:t>
            </a:r>
          </a:p>
          <a:p>
            <a:pPr lvl="1">
              <a:buFont typeface="Arial" panose="020B0604020202020204" pitchFamily="34" charset="0"/>
              <a:buChar char="•"/>
            </a:pPr>
            <a:r>
              <a:rPr lang="en-US" sz="1800" dirty="0" err="1">
                <a:latin typeface="+mn-lt"/>
              </a:rPr>
              <a:t>Wegovy</a:t>
            </a:r>
            <a:r>
              <a:rPr lang="en-US" sz="1800" dirty="0">
                <a:latin typeface="+mn-lt"/>
              </a:rPr>
              <a:t>® (</a:t>
            </a:r>
            <a:r>
              <a:rPr lang="en-US" sz="1800" dirty="0" err="1">
                <a:latin typeface="+mn-lt"/>
              </a:rPr>
              <a:t>semaglutide</a:t>
            </a:r>
            <a:r>
              <a:rPr lang="en-US" sz="1800" dirty="0">
                <a:latin typeface="+mn-lt"/>
              </a:rPr>
              <a:t>) </a:t>
            </a:r>
          </a:p>
          <a:p>
            <a:pPr lvl="1">
              <a:buFont typeface="Arial" panose="020B0604020202020204" pitchFamily="34" charset="0"/>
              <a:buChar char="•"/>
            </a:pPr>
            <a:r>
              <a:rPr lang="en-US" sz="1800" dirty="0" err="1">
                <a:latin typeface="+mn-lt"/>
              </a:rPr>
              <a:t>Zepbound</a:t>
            </a:r>
            <a:r>
              <a:rPr lang="en-US" sz="1800" dirty="0">
                <a:latin typeface="+mn-lt"/>
              </a:rPr>
              <a:t>® (tirzepatide)</a:t>
            </a:r>
          </a:p>
        </p:txBody>
      </p:sp>
      <p:sp>
        <p:nvSpPr>
          <p:cNvPr id="3" name="Slide Number Placeholder 2">
            <a:extLst>
              <a:ext uri="{FF2B5EF4-FFF2-40B4-BE49-F238E27FC236}">
                <a16:creationId xmlns:a16="http://schemas.microsoft.com/office/drawing/2014/main" id="{77364060-076B-DB7A-8E40-6E052C4C867A}"/>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6</a:t>
            </a:fld>
            <a:endParaRPr lang="en-US"/>
          </a:p>
        </p:txBody>
      </p:sp>
    </p:spTree>
    <p:custDataLst>
      <p:tags r:id="rId1"/>
    </p:custDataLst>
    <p:extLst>
      <p:ext uri="{BB962C8B-B14F-4D97-AF65-F5344CB8AC3E}">
        <p14:creationId xmlns:p14="http://schemas.microsoft.com/office/powerpoint/2010/main" val="20946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B46CD-33FA-76B8-5C23-24378FE4D1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5BA858F-379A-02E5-F6F6-A5717DA00EB6}"/>
              </a:ext>
            </a:extLst>
          </p:cNvPr>
          <p:cNvSpPr>
            <a:spLocks noGrp="1"/>
          </p:cNvSpPr>
          <p:nvPr>
            <p:ph type="title"/>
          </p:nvPr>
        </p:nvSpPr>
        <p:spPr>
          <a:xfrm>
            <a:off x="457199" y="304800"/>
            <a:ext cx="7016129" cy="715963"/>
          </a:xfrm>
        </p:spPr>
        <p:txBody>
          <a:bodyPr/>
          <a:lstStyle/>
          <a:p>
            <a:r>
              <a:rPr lang="en-US" sz="3200" dirty="0">
                <a:latin typeface="+mj-lt"/>
                <a:cs typeface="Arial"/>
              </a:rPr>
              <a:t>Anti-Obesity Medication Changes (continued)</a:t>
            </a:r>
          </a:p>
        </p:txBody>
      </p:sp>
      <p:sp>
        <p:nvSpPr>
          <p:cNvPr id="2" name="Text Placeholder 2">
            <a:extLst>
              <a:ext uri="{FF2B5EF4-FFF2-40B4-BE49-F238E27FC236}">
                <a16:creationId xmlns:a16="http://schemas.microsoft.com/office/drawing/2014/main" id="{F06D5C29-7F45-C929-3912-16FE80B0AF5E}"/>
              </a:ext>
            </a:extLst>
          </p:cNvPr>
          <p:cNvSpPr>
            <a:spLocks noGrp="1"/>
          </p:cNvSpPr>
          <p:nvPr>
            <p:ph idx="1"/>
          </p:nvPr>
        </p:nvSpPr>
        <p:spPr>
          <a:xfrm>
            <a:off x="0" y="1390037"/>
            <a:ext cx="9047747" cy="5385460"/>
          </a:xfrm>
        </p:spPr>
        <p:txBody>
          <a:bodyPr/>
          <a:lstStyle/>
          <a:p>
            <a:pPr lvl="1">
              <a:buFont typeface="Arial" panose="020B0604020202020204" pitchFamily="34" charset="0"/>
              <a:buChar char="•"/>
            </a:pPr>
            <a:r>
              <a:rPr lang="en-US" sz="1800" dirty="0">
                <a:latin typeface="+mn-lt"/>
              </a:rPr>
              <a:t>Any drug being used off-label for weight loss is not payable for HSN patients. </a:t>
            </a:r>
          </a:p>
          <a:p>
            <a:pPr lvl="1">
              <a:buFont typeface="Arial" panose="020B0604020202020204" pitchFamily="34" charset="0"/>
              <a:buChar char="•"/>
            </a:pPr>
            <a:r>
              <a:rPr lang="en-US" sz="1800" dirty="0">
                <a:latin typeface="+mn-lt"/>
              </a:rPr>
              <a:t>HSN patients stable on an anti-obesity agent, including patients with existing prior authorizations for anti-obesity agents, will be able to continue getting the drug through May 15, 2025. </a:t>
            </a:r>
          </a:p>
          <a:p>
            <a:pPr lvl="1">
              <a:buFont typeface="Arial" panose="020B0604020202020204" pitchFamily="34" charset="0"/>
              <a:buChar char="•"/>
            </a:pPr>
            <a:r>
              <a:rPr lang="en-US" sz="1800" dirty="0" err="1">
                <a:latin typeface="+mn-lt"/>
              </a:rPr>
              <a:t>Wegovy</a:t>
            </a:r>
            <a:r>
              <a:rPr lang="en-US" sz="1800" dirty="0">
                <a:latin typeface="+mn-lt"/>
              </a:rPr>
              <a:t>® (</a:t>
            </a:r>
            <a:r>
              <a:rPr lang="en-US" sz="1800" dirty="0" err="1">
                <a:latin typeface="+mn-lt"/>
              </a:rPr>
              <a:t>semaglutide</a:t>
            </a:r>
            <a:r>
              <a:rPr lang="en-US" sz="1800" dirty="0">
                <a:latin typeface="+mn-lt"/>
              </a:rPr>
              <a:t>) and </a:t>
            </a:r>
            <a:r>
              <a:rPr lang="en-US" sz="1800" dirty="0" err="1">
                <a:latin typeface="+mn-lt"/>
              </a:rPr>
              <a:t>Zepbound</a:t>
            </a:r>
            <a:r>
              <a:rPr lang="en-US" sz="1800" dirty="0">
                <a:latin typeface="+mn-lt"/>
              </a:rPr>
              <a:t>® (</a:t>
            </a:r>
            <a:r>
              <a:rPr lang="en-US" sz="1800" dirty="0" err="1">
                <a:latin typeface="+mn-lt"/>
              </a:rPr>
              <a:t>tirzepatide</a:t>
            </a:r>
            <a:r>
              <a:rPr lang="en-US" sz="1800" dirty="0">
                <a:latin typeface="+mn-lt"/>
              </a:rPr>
              <a:t>) may still be payable for other medically accepted indications. A new prior authorization will be required to review for medical necessity. </a:t>
            </a:r>
          </a:p>
          <a:p>
            <a:pPr lvl="1">
              <a:buFont typeface="Arial" panose="020B0604020202020204" pitchFamily="34" charset="0"/>
              <a:buChar char="•"/>
            </a:pPr>
            <a:r>
              <a:rPr lang="en-US" sz="1800" dirty="0">
                <a:latin typeface="+mn-lt"/>
              </a:rPr>
              <a:t>Patients with diabetes may be switched to Victoza® (liraglutide) which is available without prior authorization. Prior authorization status and criteria for other diabetic GLP-1 medications can be found on the MassHealth Drug List. </a:t>
            </a:r>
          </a:p>
          <a:p>
            <a:pPr marL="457200" lvl="1" indent="0">
              <a:spcBef>
                <a:spcPts val="2400"/>
              </a:spcBef>
              <a:buNone/>
            </a:pPr>
            <a:r>
              <a:rPr lang="en-US" sz="1800" dirty="0">
                <a:latin typeface="+mn-lt"/>
              </a:rPr>
              <a:t>Providers should work with patients to transition to alternative therapies where appropriate.</a:t>
            </a:r>
          </a:p>
          <a:p>
            <a:pPr marL="457200" lvl="1" indent="0">
              <a:spcBef>
                <a:spcPts val="2400"/>
              </a:spcBef>
              <a:buNone/>
            </a:pPr>
            <a:r>
              <a:rPr lang="en-US" sz="1800" b="0" i="0" u="none" strike="noStrike" baseline="0" dirty="0">
                <a:solidFill>
                  <a:srgbClr val="000000"/>
                </a:solidFill>
                <a:latin typeface="+mn-lt"/>
              </a:rPr>
              <a:t>MassHealth Drug Li</a:t>
            </a:r>
            <a:r>
              <a:rPr lang="en-US" sz="1800" dirty="0">
                <a:solidFill>
                  <a:srgbClr val="000000"/>
                </a:solidFill>
                <a:latin typeface="+mn-lt"/>
              </a:rPr>
              <a:t>st can be found using the following link: </a:t>
            </a:r>
            <a:r>
              <a:rPr lang="en-US" sz="1800" b="0" i="0" u="none" strike="noStrike" baseline="0" dirty="0">
                <a:solidFill>
                  <a:srgbClr val="000000"/>
                </a:solidFill>
                <a:latin typeface="+mn-lt"/>
                <a:hlinkClick r:id="rId3"/>
              </a:rPr>
              <a:t>http://www.mass.gov/masshealth/pharmacy</a:t>
            </a:r>
            <a:endParaRPr lang="en-US" sz="1800" b="0" i="0" u="none" strike="noStrike" baseline="0" dirty="0">
              <a:latin typeface="Arial" panose="020B0604020202020204" pitchFamily="34" charset="0"/>
            </a:endParaRPr>
          </a:p>
        </p:txBody>
      </p:sp>
      <p:sp>
        <p:nvSpPr>
          <p:cNvPr id="3" name="Slide Number Placeholder 2">
            <a:extLst>
              <a:ext uri="{FF2B5EF4-FFF2-40B4-BE49-F238E27FC236}">
                <a16:creationId xmlns:a16="http://schemas.microsoft.com/office/drawing/2014/main" id="{46CEA861-5E4F-2B49-EDCA-EC8EDC644D30}"/>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7</a:t>
            </a:fld>
            <a:endParaRPr lang="en-US"/>
          </a:p>
        </p:txBody>
      </p:sp>
    </p:spTree>
    <p:custDataLst>
      <p:tags r:id="rId1"/>
    </p:custDataLst>
    <p:extLst>
      <p:ext uri="{BB962C8B-B14F-4D97-AF65-F5344CB8AC3E}">
        <p14:creationId xmlns:p14="http://schemas.microsoft.com/office/powerpoint/2010/main" val="2794320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FB5F6-9C42-4B82-884B-9BA3E7F56B7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B54380-2646-2DBA-F574-D3BB54E4459A}"/>
              </a:ext>
            </a:extLst>
          </p:cNvPr>
          <p:cNvSpPr>
            <a:spLocks noGrp="1"/>
          </p:cNvSpPr>
          <p:nvPr>
            <p:ph type="title"/>
          </p:nvPr>
        </p:nvSpPr>
        <p:spPr/>
        <p:txBody>
          <a:bodyPr/>
          <a:lstStyle/>
          <a:p>
            <a:r>
              <a:rPr lang="en-US" sz="3200" dirty="0">
                <a:latin typeface="+mj-lt"/>
                <a:cs typeface="Arial"/>
              </a:rPr>
              <a:t>HSN Updates</a:t>
            </a:r>
          </a:p>
        </p:txBody>
      </p:sp>
      <p:sp>
        <p:nvSpPr>
          <p:cNvPr id="2" name="Text Placeholder 2">
            <a:extLst>
              <a:ext uri="{FF2B5EF4-FFF2-40B4-BE49-F238E27FC236}">
                <a16:creationId xmlns:a16="http://schemas.microsoft.com/office/drawing/2014/main" id="{E355E096-AFCA-6D5B-6977-CF5E127168F8}"/>
              </a:ext>
            </a:extLst>
          </p:cNvPr>
          <p:cNvSpPr>
            <a:spLocks noGrp="1"/>
          </p:cNvSpPr>
          <p:nvPr>
            <p:ph idx="1"/>
          </p:nvPr>
        </p:nvSpPr>
        <p:spPr>
          <a:xfrm>
            <a:off x="457200" y="1595336"/>
            <a:ext cx="8229600" cy="2957209"/>
          </a:xfrm>
        </p:spPr>
        <p:txBody>
          <a:bodyPr/>
          <a:lstStyle/>
          <a:p>
            <a:pPr>
              <a:spcBef>
                <a:spcPts val="600"/>
              </a:spcBef>
              <a:spcAft>
                <a:spcPts val="600"/>
              </a:spcAft>
            </a:pPr>
            <a:r>
              <a:rPr lang="en-US" sz="1800" b="1" i="0" u="sng" strike="noStrike" baseline="0" dirty="0">
                <a:solidFill>
                  <a:srgbClr val="000000"/>
                </a:solidFill>
                <a:latin typeface="+mn-lt"/>
              </a:rPr>
              <a:t>Inpatient Hospital Claim Reprocessing</a:t>
            </a:r>
          </a:p>
          <a:p>
            <a:pPr lvl="1">
              <a:spcBef>
                <a:spcPts val="600"/>
              </a:spcBef>
              <a:spcAft>
                <a:spcPts val="600"/>
              </a:spcAft>
              <a:buFont typeface="Courier New" panose="02070309020205020404" pitchFamily="49" charset="0"/>
              <a:buChar char="o"/>
            </a:pPr>
            <a:r>
              <a:rPr lang="en-US" sz="1800" dirty="0">
                <a:latin typeface="+mn-lt"/>
              </a:rPr>
              <a:t>HSN’s February remits and payments include two significant claim reprocessing efforts. HSN has adjusted all primary inpatient claims, for HSNFY23, HSNFY24, and YTD HSNFY25 to pay at the Medicare Severity Diagnostic Related Group (MS-DRG) payment rate through the 3M/</a:t>
            </a:r>
            <a:r>
              <a:rPr lang="en-US" sz="1800" dirty="0" err="1">
                <a:latin typeface="+mn-lt"/>
              </a:rPr>
              <a:t>Solventum</a:t>
            </a:r>
            <a:r>
              <a:rPr lang="en-US" sz="1800" dirty="0">
                <a:latin typeface="+mn-lt"/>
              </a:rPr>
              <a:t> pricing grouper. In addition, HSN adjusted FY24 primary outpatient claims to pay at their FY24 payment rates. For facilities who utilize Billing Intermediaries, please notify your BI that there will be additional remits for FY23, FY24 and FY25.</a:t>
            </a:r>
            <a:endParaRPr lang="en-US" sz="1600" b="0" i="0" u="none" strike="noStrike" baseline="0" dirty="0">
              <a:latin typeface="Arial" panose="020B0604020202020204" pitchFamily="34" charset="0"/>
            </a:endParaRPr>
          </a:p>
        </p:txBody>
      </p:sp>
      <p:sp>
        <p:nvSpPr>
          <p:cNvPr id="3" name="Slide Number Placeholder 2">
            <a:extLst>
              <a:ext uri="{FF2B5EF4-FFF2-40B4-BE49-F238E27FC236}">
                <a16:creationId xmlns:a16="http://schemas.microsoft.com/office/drawing/2014/main" id="{D8C49B32-D706-16DE-FCC3-93F0CC039BF6}"/>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8</a:t>
            </a:fld>
            <a:endParaRPr lang="en-US"/>
          </a:p>
        </p:txBody>
      </p:sp>
    </p:spTree>
    <p:custDataLst>
      <p:tags r:id="rId1"/>
    </p:custDataLst>
    <p:extLst>
      <p:ext uri="{BB962C8B-B14F-4D97-AF65-F5344CB8AC3E}">
        <p14:creationId xmlns:p14="http://schemas.microsoft.com/office/powerpoint/2010/main" val="37199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D4B4C-DA53-E43A-6EA6-DEB9B2F00F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53B116-17BE-8338-D99F-9AFA99E67F38}"/>
              </a:ext>
            </a:extLst>
          </p:cNvPr>
          <p:cNvSpPr>
            <a:spLocks noGrp="1"/>
          </p:cNvSpPr>
          <p:nvPr>
            <p:ph type="title"/>
          </p:nvPr>
        </p:nvSpPr>
        <p:spPr/>
        <p:txBody>
          <a:bodyPr/>
          <a:lstStyle/>
          <a:p>
            <a:r>
              <a:rPr lang="en-US" sz="3200" dirty="0">
                <a:latin typeface="+mj-lt"/>
                <a:cs typeface="Arial"/>
              </a:rPr>
              <a:t>HSN Updates (continued)</a:t>
            </a:r>
          </a:p>
        </p:txBody>
      </p:sp>
      <p:sp>
        <p:nvSpPr>
          <p:cNvPr id="2" name="Text Placeholder 2">
            <a:extLst>
              <a:ext uri="{FF2B5EF4-FFF2-40B4-BE49-F238E27FC236}">
                <a16:creationId xmlns:a16="http://schemas.microsoft.com/office/drawing/2014/main" id="{55283D3D-AD0A-8A75-E90A-F8A537B9A453}"/>
              </a:ext>
            </a:extLst>
          </p:cNvPr>
          <p:cNvSpPr>
            <a:spLocks noGrp="1"/>
          </p:cNvSpPr>
          <p:nvPr>
            <p:ph idx="1"/>
          </p:nvPr>
        </p:nvSpPr>
        <p:spPr>
          <a:xfrm>
            <a:off x="311285" y="1494896"/>
            <a:ext cx="8229600" cy="3868208"/>
          </a:xfrm>
        </p:spPr>
        <p:txBody>
          <a:bodyPr/>
          <a:lstStyle/>
          <a:p>
            <a:pPr>
              <a:spcBef>
                <a:spcPts val="600"/>
              </a:spcBef>
              <a:spcAft>
                <a:spcPts val="600"/>
              </a:spcAft>
            </a:pPr>
            <a:r>
              <a:rPr lang="en-US" sz="1800" b="1" u="sng" dirty="0">
                <a:solidFill>
                  <a:srgbClr val="000000"/>
                </a:solidFill>
                <a:latin typeface="+mn-lt"/>
              </a:rPr>
              <a:t>CHC Resolved Denial Remits for Pay Periods 202410 and 202411</a:t>
            </a:r>
          </a:p>
          <a:p>
            <a:pPr lvl="1">
              <a:spcBef>
                <a:spcPts val="600"/>
              </a:spcBef>
              <a:spcAft>
                <a:spcPts val="600"/>
              </a:spcAft>
              <a:buFont typeface="Courier New" panose="02070309020205020404" pitchFamily="49" charset="0"/>
              <a:buChar char="o"/>
            </a:pPr>
            <a:r>
              <a:rPr lang="en-US" sz="1800" dirty="0">
                <a:latin typeface="+mn-lt"/>
              </a:rPr>
              <a:t>Through INET, facilities may find two postings of the October 2024 and November 2024 CHC Resolved Denial Remits. Due to an internal issue, HSN identified the CHC Resolved Denial Remits dated 12.12.2024 (October remits) and 01.14.2025 (November remits) may not have included all information needed for facilities to post payments accurately.  </a:t>
            </a:r>
          </a:p>
          <a:p>
            <a:pPr lvl="1">
              <a:spcBef>
                <a:spcPts val="600"/>
              </a:spcBef>
              <a:spcAft>
                <a:spcPts val="600"/>
              </a:spcAft>
              <a:buFont typeface="Courier New" panose="02070309020205020404" pitchFamily="49" charset="0"/>
              <a:buChar char="o"/>
            </a:pPr>
            <a:r>
              <a:rPr lang="en-US" sz="1800" dirty="0">
                <a:latin typeface="+mn-lt"/>
              </a:rPr>
              <a:t>HSN has updated the remits with dates of 02.12.2025 and 02.19.2025.  Please notify your BI they should download the most up to date CHC Resolved Denial remits (dated 02.12.2025 and 02.19.2025) to you have the most up to date payment information.</a:t>
            </a:r>
            <a:endParaRPr lang="en-US" sz="1600" b="0" i="0" u="none" strike="noStrike" baseline="0" dirty="0">
              <a:latin typeface="Arial" panose="020B0604020202020204" pitchFamily="34" charset="0"/>
            </a:endParaRPr>
          </a:p>
        </p:txBody>
      </p:sp>
      <p:sp>
        <p:nvSpPr>
          <p:cNvPr id="3" name="Slide Number Placeholder 2">
            <a:extLst>
              <a:ext uri="{FF2B5EF4-FFF2-40B4-BE49-F238E27FC236}">
                <a16:creationId xmlns:a16="http://schemas.microsoft.com/office/drawing/2014/main" id="{EC9A1D89-18C6-97D8-3E53-A5FF71B24843}"/>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9</a:t>
            </a:fld>
            <a:endParaRPr lang="en-US"/>
          </a:p>
        </p:txBody>
      </p:sp>
    </p:spTree>
    <p:custDataLst>
      <p:tags r:id="rId1"/>
    </p:custDataLst>
    <p:extLst>
      <p:ext uri="{BB962C8B-B14F-4D97-AF65-F5344CB8AC3E}">
        <p14:creationId xmlns:p14="http://schemas.microsoft.com/office/powerpoint/2010/main" val="3119381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14481DFFDF8145B6FC41775ECBBEC8" ma:contentTypeVersion="13" ma:contentTypeDescription="Create a new document." ma:contentTypeScope="" ma:versionID="7088ee4dcfaf2b77ca75d285d7f5d5b9">
  <xsd:schema xmlns:xsd="http://www.w3.org/2001/XMLSchema" xmlns:xs="http://www.w3.org/2001/XMLSchema" xmlns:p="http://schemas.microsoft.com/office/2006/metadata/properties" xmlns:ns2="cb6ae6a6-881e-424f-a273-538d66b465eb" xmlns:ns3="0f54698b-c27c-4d83-b200-eeebb8305a7c" targetNamespace="http://schemas.microsoft.com/office/2006/metadata/properties" ma:root="true" ma:fieldsID="aff9c0d1ef885b2aa2ff1119d7a33688" ns2:_="" ns3:_="">
    <xsd:import namespace="cb6ae6a6-881e-424f-a273-538d66b465eb"/>
    <xsd:import namespace="0f54698b-c27c-4d83-b200-eeebb8305a7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6ae6a6-881e-424f-a273-538d66b465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54698b-c27c-4d83-b200-eeebb8305a7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1A387D-46C0-4862-BA79-4CEEDBBAE33D}">
  <ds:schemaRefs>
    <ds:schemaRef ds:uri="http://schemas.microsoft.com/office/2006/metadata/properties"/>
    <ds:schemaRef ds:uri="http://schemas.openxmlformats.org/package/2006/metadata/core-properties"/>
    <ds:schemaRef ds:uri="http://www.w3.org/XML/1998/namespace"/>
    <ds:schemaRef ds:uri="http://purl.org/dc/terms/"/>
    <ds:schemaRef ds:uri="http://schemas.microsoft.com/office/2006/documentManagement/types"/>
    <ds:schemaRef ds:uri="http://purl.org/dc/elements/1.1/"/>
    <ds:schemaRef ds:uri="http://schemas.microsoft.com/office/infopath/2007/PartnerControls"/>
    <ds:schemaRef ds:uri="0f54698b-c27c-4d83-b200-eeebb8305a7c"/>
    <ds:schemaRef ds:uri="cb6ae6a6-881e-424f-a273-538d66b465eb"/>
    <ds:schemaRef ds:uri="http://purl.org/dc/dcmitype/"/>
  </ds:schemaRefs>
</ds:datastoreItem>
</file>

<file path=customXml/itemProps2.xml><?xml version="1.0" encoding="utf-8"?>
<ds:datastoreItem xmlns:ds="http://schemas.openxmlformats.org/officeDocument/2006/customXml" ds:itemID="{F289359A-8650-4957-AE4D-EB04695E9F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6ae6a6-881e-424f-a273-538d66b465eb"/>
    <ds:schemaRef ds:uri="0f54698b-c27c-4d83-b200-eeebb8305a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B69FC9-C147-4A73-9AF3-56DCDCB5F8EA}">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3387</TotalTime>
  <Words>2828</Words>
  <Application>Microsoft Office PowerPoint</Application>
  <PresentationFormat>On-screen Show (4:3)</PresentationFormat>
  <Paragraphs>277</Paragraphs>
  <Slides>33</Slides>
  <Notes>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1" baseType="lpstr">
      <vt:lpstr>Arial</vt:lpstr>
      <vt:lpstr>Calibri</vt:lpstr>
      <vt:lpstr>Corbel</vt:lpstr>
      <vt:lpstr>Courier New</vt:lpstr>
      <vt:lpstr>Franklin Gothic Demi</vt:lpstr>
      <vt:lpstr>1_Office Theme</vt:lpstr>
      <vt:lpstr>3_Office Theme</vt:lpstr>
      <vt:lpstr>think-cell Slide</vt:lpstr>
      <vt:lpstr>Health Safety Net </vt:lpstr>
      <vt:lpstr>Agenda – Health Safety Net</vt:lpstr>
      <vt:lpstr>2025 Prospective Payment System (PPS) Rates</vt:lpstr>
      <vt:lpstr>2025 Hospital</vt:lpstr>
      <vt:lpstr>New Dental Administrator</vt:lpstr>
      <vt:lpstr>Anti-Obesity Medication Changes</vt:lpstr>
      <vt:lpstr>Anti-Obesity Medication Changes (continued)</vt:lpstr>
      <vt:lpstr>HSN Updates</vt:lpstr>
      <vt:lpstr>HSN Updates (continued)</vt:lpstr>
      <vt:lpstr>Special Circumstances Medical Hardship Assistance</vt:lpstr>
      <vt:lpstr>Special Circumstances Bad Debt</vt:lpstr>
      <vt:lpstr>Special Circumstances Bad Debt (continued)</vt:lpstr>
      <vt:lpstr>General Information</vt:lpstr>
      <vt:lpstr>HSN Help Desk</vt:lpstr>
      <vt:lpstr>MassHealth Updates</vt:lpstr>
      <vt:lpstr>Agenda - MassHealth</vt:lpstr>
      <vt:lpstr>MassHealth 2025 Income  Standards and Federal Poverty Guide</vt:lpstr>
      <vt:lpstr>ACA-3 and SACA-2 Application Updates</vt:lpstr>
      <vt:lpstr>Changes in the ACA-3</vt:lpstr>
      <vt:lpstr>Changes in the SACA-2</vt:lpstr>
      <vt:lpstr>ACA-3 and SACA-2 Application Updates </vt:lpstr>
      <vt:lpstr>Social Security Fairness Act</vt:lpstr>
      <vt:lpstr>Social Security Fairness Act (continued)</vt:lpstr>
      <vt:lpstr>MassHealth Health Plan Update: Tufts Health Together MCO Plan</vt:lpstr>
      <vt:lpstr>Tufts Health Together MCO Plan</vt:lpstr>
      <vt:lpstr>Transition Timeline and Process</vt:lpstr>
      <vt:lpstr>MassHealth plus Medicare Savings Program (MSP) Update</vt:lpstr>
      <vt:lpstr>Medicare Savings Program (MSP)</vt:lpstr>
      <vt:lpstr>MSP Types: QMB</vt:lpstr>
      <vt:lpstr>MSP Types: SLMB and QI</vt:lpstr>
      <vt:lpstr>MassHealth plus MSP</vt:lpstr>
      <vt:lpstr>CommonHealth plus MSP</vt:lpstr>
      <vt:lpstr>Thank You! </vt:lpstr>
    </vt:vector>
  </TitlesOfParts>
  <Company>Massachusetts Health Care Training Forum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MassHealth and Health Safety Net Spring 2025 Updates</dc:title>
  <dc:creator>MassHealth and Health Safety Net</dc:creator>
  <cp:lastModifiedBy>Carson, Lynn</cp:lastModifiedBy>
  <cp:revision>82</cp:revision>
  <dcterms:created xsi:type="dcterms:W3CDTF">2020-07-20T23:47:46Z</dcterms:created>
  <dcterms:modified xsi:type="dcterms:W3CDTF">2026-03-27T19:53:24Z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0x0101003614481DFFDF8145B6FC41775ECBBEC8</vt:lpwstr>
  </property>
  <property fmtid="{D5CDD505-2E9C-101B-9397-08002B2CF9AE}" pid="3" name="ArticulateGUID">
    <vt:lpwstr>29C8737C-7D8B-4451-922E-C305B898FB4B</vt:lpwstr>
  </property>
  <property fmtid="{D5CDD505-2E9C-101B-9397-08002B2CF9AE}" pid="4" name="ArticulatePath">
    <vt:lpwstr>https://umassmed.sharepoint.com/sites/MTFAccessibilityProject/Shared Documents/General/2021 PPT Templates/MassHealth Health Safety Net Presentation TEMPLATE</vt:lpwstr>
  </property>
</Properties>
</file>