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 id="2147483779" r:id="rId5"/>
  </p:sldMasterIdLst>
  <p:notesMasterIdLst>
    <p:notesMasterId r:id="rId55"/>
  </p:notesMasterIdLst>
  <p:handoutMasterIdLst>
    <p:handoutMasterId r:id="rId56"/>
  </p:handoutMasterIdLst>
  <p:sldIdLst>
    <p:sldId id="2147482161" r:id="rId6"/>
    <p:sldId id="946" r:id="rId7"/>
    <p:sldId id="2147482173" r:id="rId8"/>
    <p:sldId id="2147482184" r:id="rId9"/>
    <p:sldId id="2147482177" r:id="rId10"/>
    <p:sldId id="2147482179" r:id="rId11"/>
    <p:sldId id="2147482181" r:id="rId12"/>
    <p:sldId id="947" r:id="rId13"/>
    <p:sldId id="941" r:id="rId14"/>
    <p:sldId id="942" r:id="rId15"/>
    <p:sldId id="2147472587" r:id="rId16"/>
    <p:sldId id="2147472588" r:id="rId17"/>
    <p:sldId id="2147472605" r:id="rId18"/>
    <p:sldId id="2147472606" r:id="rId19"/>
    <p:sldId id="2147472571" r:id="rId20"/>
    <p:sldId id="2147472574" r:id="rId21"/>
    <p:sldId id="2147472604" r:id="rId22"/>
    <p:sldId id="2147472602" r:id="rId23"/>
    <p:sldId id="2147472611" r:id="rId24"/>
    <p:sldId id="2147472554" r:id="rId25"/>
    <p:sldId id="2147472552" r:id="rId26"/>
    <p:sldId id="2147472568" r:id="rId27"/>
    <p:sldId id="2147472553" r:id="rId28"/>
    <p:sldId id="2147472570" r:id="rId29"/>
    <p:sldId id="2147472555" r:id="rId30"/>
    <p:sldId id="2147472567" r:id="rId31"/>
    <p:sldId id="2147472556" r:id="rId32"/>
    <p:sldId id="2147482185" r:id="rId33"/>
    <p:sldId id="2147472557" r:id="rId34"/>
    <p:sldId id="2147472558" r:id="rId35"/>
    <p:sldId id="2147472566" r:id="rId36"/>
    <p:sldId id="2147472560" r:id="rId37"/>
    <p:sldId id="2147472561" r:id="rId38"/>
    <p:sldId id="2147472562" r:id="rId39"/>
    <p:sldId id="2147472563" r:id="rId40"/>
    <p:sldId id="2147482183" r:id="rId41"/>
    <p:sldId id="2147472581" r:id="rId42"/>
    <p:sldId id="3899" r:id="rId43"/>
    <p:sldId id="2145707816" r:id="rId44"/>
    <p:sldId id="2147472610" r:id="rId45"/>
    <p:sldId id="2147472612" r:id="rId46"/>
    <p:sldId id="2147472614" r:id="rId47"/>
    <p:sldId id="2147472615" r:id="rId48"/>
    <p:sldId id="2147472584" r:id="rId49"/>
    <p:sldId id="2147472608" r:id="rId50"/>
    <p:sldId id="2147472609" r:id="rId51"/>
    <p:sldId id="2147472586" r:id="rId52"/>
    <p:sldId id="2147472613" r:id="rId53"/>
    <p:sldId id="2147482182" r:id="rId54"/>
  </p:sldIdLst>
  <p:sldSz cx="9144000" cy="6858000" type="screen4x3"/>
  <p:notesSz cx="7010400" cy="9296400"/>
  <p:custDataLst>
    <p:tags r:id="rId57"/>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Health Safety Net Section" id="{1A7724CB-3B5B-4DE3-A6D7-1985553E05C5}">
          <p14:sldIdLst>
            <p14:sldId id="2147482161"/>
            <p14:sldId id="946"/>
            <p14:sldId id="2147482173"/>
            <p14:sldId id="2147482184"/>
            <p14:sldId id="2147482177"/>
            <p14:sldId id="2147482179"/>
            <p14:sldId id="2147482181"/>
            <p14:sldId id="947"/>
            <p14:sldId id="941"/>
            <p14:sldId id="942"/>
            <p14:sldId id="2147472587"/>
            <p14:sldId id="2147472588"/>
            <p14:sldId id="2147472605"/>
            <p14:sldId id="2147472606"/>
            <p14:sldId id="2147472571"/>
            <p14:sldId id="2147472574"/>
            <p14:sldId id="2147472604"/>
            <p14:sldId id="2147472602"/>
            <p14:sldId id="2147472611"/>
            <p14:sldId id="2147472554"/>
            <p14:sldId id="2147472552"/>
            <p14:sldId id="2147472568"/>
            <p14:sldId id="2147472553"/>
            <p14:sldId id="2147472570"/>
            <p14:sldId id="2147472555"/>
            <p14:sldId id="2147472567"/>
            <p14:sldId id="2147472556"/>
            <p14:sldId id="2147482185"/>
            <p14:sldId id="2147472557"/>
            <p14:sldId id="2147472558"/>
            <p14:sldId id="2147472566"/>
            <p14:sldId id="2147472560"/>
            <p14:sldId id="2147472561"/>
            <p14:sldId id="2147472562"/>
            <p14:sldId id="2147472563"/>
            <p14:sldId id="2147482183"/>
            <p14:sldId id="2147472581"/>
            <p14:sldId id="3899"/>
            <p14:sldId id="2145707816"/>
            <p14:sldId id="2147472610"/>
            <p14:sldId id="2147472612"/>
            <p14:sldId id="2147472614"/>
            <p14:sldId id="2147472615"/>
            <p14:sldId id="2147472584"/>
            <p14:sldId id="2147472608"/>
            <p14:sldId id="2147472609"/>
            <p14:sldId id="2147472586"/>
            <p14:sldId id="2147472613"/>
            <p14:sldId id="2147482182"/>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A5AD8D-A4AC-B683-1C7A-953C9312E9E1}" name="Burwood, Benjamin (EHS)" initials="BB" userId="S::Benjamin.Burwood3@mass.gov::7fde10d4-65bd-44e0-a718-5e6add6f3961" providerId="AD"/>
  <p188:author id="{AAF8EAF0-A912-C2F3-43AD-971581A5290D}" name="Chiev, Sokmeakara (EHS)" initials="SC" userId="S::Sokmeakara.Chiev1@mass.gov::9435e2b5-d995-4b59-b25d-2bb9b96a2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ev, Sokmeakara (EHS)" initials="" lastIdx="1" clrIdx="0"/>
  <p:cmAuthor id="7" name="TCapone" initials="TRC" lastIdx="9" clrIdx="7"/>
  <p:cmAuthor id="1" name=" " initials="" lastIdx="1" clrIdx="1"/>
  <p:cmAuthor id="8" name="Kara Chiev" initials="KC" lastIdx="1" clrIdx="8">
    <p:extLst>
      <p:ext uri="{19B8F6BF-5375-455C-9EA6-DF929625EA0E}">
        <p15:presenceInfo xmlns:p15="http://schemas.microsoft.com/office/powerpoint/2012/main" userId="db4c24ebf9387643" providerId="Windows Live"/>
      </p:ext>
    </p:extLst>
  </p:cmAuthor>
  <p:cmAuthor id="2" name=" Sue" initials="" lastIdx="1" clrIdx="2"/>
  <p:cmAuthor id="3" name="Heather Rossi" initials="" lastIdx="1" clrIdx="3"/>
  <p:cmAuthor id="4" name=" " initials=" " lastIdx="4" clrIdx="4"/>
  <p:cmAuthor id="5" name="EHS" initials="EHS" lastIdx="10" clrIdx="5"/>
  <p:cmAuthor id="6" name="Jill True" initials="JAT"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3399"/>
    <a:srgbClr val="000066"/>
    <a:srgbClr val="33339D"/>
    <a:srgbClr val="C49500"/>
    <a:srgbClr val="FF9900"/>
    <a:srgbClr val="5C4600"/>
    <a:srgbClr val="000000"/>
    <a:srgbClr val="A2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E437F-5687-4CE6-9985-1FD4D11282A4}" v="6" dt="2026-04-02T01:24:46.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85989" autoAdjust="0"/>
  </p:normalViewPr>
  <p:slideViewPr>
    <p:cSldViewPr snapToGrid="0">
      <p:cViewPr varScale="1">
        <p:scale>
          <a:sx n="82" d="100"/>
          <a:sy n="82" d="100"/>
        </p:scale>
        <p:origin x="739" y="62"/>
      </p:cViewPr>
      <p:guideLst>
        <p:guide orient="horz" pos="1152"/>
        <p:guide pos="3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dirty="0"/>
          </a:p>
        </p:txBody>
      </p:sp>
      <p:sp>
        <p:nvSpPr>
          <p:cNvPr id="84995" name="Rectangle 3"/>
          <p:cNvSpPr>
            <a:spLocks noGrp="1" noChangeArrowheads="1"/>
          </p:cNvSpPr>
          <p:nvPr>
            <p:ph type="dt" sz="quarter" idx="1"/>
          </p:nvPr>
        </p:nvSpPr>
        <p:spPr bwMode="auto">
          <a:xfrm>
            <a:off x="3970338" y="7620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algn="r" defTabSz="914775" eaLnBrk="0" hangingPunct="0">
              <a:lnSpc>
                <a:spcPct val="85000"/>
              </a:lnSpc>
              <a:defRPr sz="1200">
                <a:ea typeface="MS PGothic" pitchFamily="34" charset="-128"/>
              </a:defRPr>
            </a:lvl1pPr>
          </a:lstStyle>
          <a:p>
            <a:pPr>
              <a:defRPr/>
            </a:pPr>
            <a:r>
              <a:rPr lang="en-US" altLang="en-US" sz="900" b="0" dirty="0">
                <a:solidFill>
                  <a:schemeClr val="tx1"/>
                </a:solidFill>
              </a:rPr>
              <a:t>MassHealth Updates</a:t>
            </a:r>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62" tIns="45677" rIns="91362" bIns="45677" numCol="1" anchor="b"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dirty="0"/>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dirty="0"/>
          </a:p>
        </p:txBody>
      </p:sp>
      <p:sp>
        <p:nvSpPr>
          <p:cNvPr id="593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algn="r" defTabSz="932094">
              <a:defRPr sz="1200" b="0">
                <a:solidFill>
                  <a:schemeClr val="tx1"/>
                </a:solidFill>
                <a:ea typeface="MS PGothic" pitchFamily="34" charset="-128"/>
              </a:defRPr>
            </a:lvl1pPr>
          </a:lstStyle>
          <a:p>
            <a:pPr>
              <a:defRPr/>
            </a:pPr>
            <a:endParaRPr lang="en-US" altLang="en-US" dirty="0"/>
          </a:p>
        </p:txBody>
      </p:sp>
      <p:sp>
        <p:nvSpPr>
          <p:cNvPr id="29700"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dirty="0"/>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algn="r" defTabSz="932094">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dirty="0"/>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a:t>
            </a:fld>
            <a:endParaRPr lang="en-US" altLang="en-US" dirty="0"/>
          </a:p>
        </p:txBody>
      </p:sp>
    </p:spTree>
    <p:extLst>
      <p:ext uri="{BB962C8B-B14F-4D97-AF65-F5344CB8AC3E}">
        <p14:creationId xmlns:p14="http://schemas.microsoft.com/office/powerpoint/2010/main" val="356100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27</a:t>
            </a:fld>
            <a:endParaRPr lang="en-US" altLang="en-US" dirty="0"/>
          </a:p>
        </p:txBody>
      </p:sp>
    </p:spTree>
    <p:extLst>
      <p:ext uri="{BB962C8B-B14F-4D97-AF65-F5344CB8AC3E}">
        <p14:creationId xmlns:p14="http://schemas.microsoft.com/office/powerpoint/2010/main" val="199669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428363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E03A1969-FB59-45D1-A927-01EA32D3CE93}"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9023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C955-87A7-97E4-9398-B947342DF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99F8A-6C11-D1DE-6F7B-E01756C15ABA}"/>
              </a:ext>
            </a:extLst>
          </p:cNvPr>
          <p:cNvSpPr>
            <a:spLocks noGrp="1" noRot="1" noChangeAspect="1"/>
          </p:cNvSpPr>
          <p:nvPr>
            <p:ph type="sldImg"/>
          </p:nvPr>
        </p:nvSpPr>
        <p:spPr>
          <a:xfrm>
            <a:off x="1374775" y="1144588"/>
            <a:ext cx="4121150" cy="3090862"/>
          </a:xfrm>
        </p:spPr>
      </p:sp>
      <p:sp>
        <p:nvSpPr>
          <p:cNvPr id="3" name="Notes Placeholder 2">
            <a:extLst>
              <a:ext uri="{FF2B5EF4-FFF2-40B4-BE49-F238E27FC236}">
                <a16:creationId xmlns:a16="http://schemas.microsoft.com/office/drawing/2014/main" id="{9BBEF708-E4FB-A773-39F7-C67CC3D6D4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3847EA-9E99-9228-E772-E39777A12233}"/>
              </a:ext>
            </a:extLst>
          </p:cNvPr>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E03A1969-FB59-45D1-A927-01EA32D3CE93}"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3269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91576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429309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47300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416912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0471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E03A1969-FB59-45D1-A927-01EA32D3CE93}"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312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306636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9128-F126-831B-2493-AB9069A95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3127A-6AE3-C8F4-D055-78104120B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6AEC0-32E2-81CD-04E7-B14E4EACE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533D19-4121-49A5-00E8-3F3E170B7926}"/>
              </a:ext>
            </a:extLst>
          </p:cNvPr>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361979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15240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376689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2C661E03-8DDA-4A21-AD9D-BCC60E95313D}" type="datetime1">
              <a:rPr lang="en-US" smtClean="0"/>
              <a:pPr>
                <a:defRPr/>
              </a:pPr>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r>
              <a:rPr lang="en-US" dirty="0"/>
              <a:t>Updated May 2020</a:t>
            </a:r>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spTree>
    <p:extLst>
      <p:ext uri="{BB962C8B-B14F-4D97-AF65-F5344CB8AC3E}">
        <p14:creationId xmlns:p14="http://schemas.microsoft.com/office/powerpoint/2010/main" val="243829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FFFF33-6ECC-4327-A2B2-0BF811C1CAA8}" type="datetime1">
              <a:rPr lang="en-US" smtClean="0"/>
              <a:t>4/1/2026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58776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73B033A-FC40-4CAF-A1F7-435DBC1AA3F2}" type="datetime1">
              <a:rPr lang="en-US" smtClean="0"/>
              <a:t>4/1/2026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390702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AF6485-565C-488C-ADE5-3A5A277FF4FA}" type="datetime1">
              <a:rPr lang="en-US" smtClean="0"/>
              <a:t>4/1/2026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8455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lnSpc>
                <a:spcPct val="100000"/>
              </a:lnSpc>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13A718-ED53-4785-9C1E-45BFFA3B9A87}" type="datetime1">
              <a:rPr lang="en-US" smtClean="0"/>
              <a:t>4/1/2026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270806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42F5C9FE-5BF1-4E01-AE75-9899B765F241}" type="datetime1">
              <a:rPr lang="en-US" smtClean="0"/>
              <a:t>4/1/2026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5374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609600" y="1143002"/>
            <a:ext cx="7924800" cy="1200329"/>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25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E95BFF-286A-40BF-99C9-B75D3B1C4BA6}" type="datetime1">
              <a:rPr lang="en-US"/>
              <a:pPr>
                <a:defRPr/>
              </a:pPr>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30665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C1D042-7983-4D6D-850C-4431766E351C}" type="datetime1">
              <a:rPr lang="en-US"/>
              <a:pPr>
                <a:defRPr/>
              </a:pPr>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025EF6-9352-445C-B7BB-7854EFDC869F}"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B8E3038A-CFAD-4A06-9A6B-3D1727252ED3}" type="datetime1">
              <a:rPr lang="en-US" smtClean="0"/>
              <a:t>4/1/2026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320667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sz="1800">
                <a:latin typeface="+mn-lt"/>
                <a:cs typeface="Arial" panose="020B0604020202020204" pitchFamily="34" charset="0"/>
              </a:defRPr>
            </a:lvl1pPr>
            <a:lvl2pPr>
              <a:spcBef>
                <a:spcPts val="600"/>
              </a:spcBef>
              <a:spcAft>
                <a:spcPts val="600"/>
              </a:spcAft>
              <a:defRPr sz="1800">
                <a:latin typeface="+mn-lt"/>
                <a:cs typeface="Arial" panose="020B0604020202020204" pitchFamily="34" charset="0"/>
              </a:defRPr>
            </a:lvl2pPr>
            <a:lvl3pPr>
              <a:spcBef>
                <a:spcPts val="600"/>
              </a:spcBef>
              <a:spcAft>
                <a:spcPts val="600"/>
              </a:spcAft>
              <a:defRPr sz="1800">
                <a:latin typeface="+mn-lt"/>
                <a:cs typeface="Arial" panose="020B0604020202020204" pitchFamily="34" charset="0"/>
              </a:defRPr>
            </a:lvl3pPr>
            <a:lvl4pPr>
              <a:spcBef>
                <a:spcPts val="600"/>
              </a:spcBef>
              <a:spcAft>
                <a:spcPts val="600"/>
              </a:spcAft>
              <a:defRPr sz="1800">
                <a:latin typeface="+mn-lt"/>
                <a:cs typeface="Arial" panose="020B0604020202020204" pitchFamily="34" charset="0"/>
              </a:defRPr>
            </a:lvl4pPr>
            <a:lvl5pPr>
              <a:spcBef>
                <a:spcPts val="600"/>
              </a:spcBef>
              <a:spcAft>
                <a:spcPts val="600"/>
              </a:spcAft>
              <a:defRPr sz="18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C34442-5F64-4F27-AA75-8C63921AC064}" type="datetime1">
              <a:rPr lang="en-US" smtClean="0"/>
              <a:t>4/1/2026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3796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29CDF1-BF60-4DCE-BB56-12F0B9E48E27}" type="datetime1">
              <a:rPr lang="en-US"/>
              <a:pPr>
                <a:defRPr/>
              </a:pPr>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8B045-7333-4B7F-BEFD-3C44810DAE17}" type="datetime1">
              <a:rPr lang="en-US" smtClean="0"/>
              <a:t>4/1/2026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a:p>
        </p:txBody>
      </p:sp>
      <p:pic>
        <p:nvPicPr>
          <p:cNvPr id="9" name="Picture 8" descr="MassHealth logo"/>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71883028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doc/all-provider-bulletin-403-ending-the-suspension-of-primary-care-clinician-plan-primary-care-aco-referrals-and-updating-referral-requirements-for-urgent-care-services-0/download" TargetMode="Externa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hyperlink" Target="https://www.mass.gov/lists/job-aids-for-the-provider-online-service-center?_gl=1*rxji20*_ga*Njc4NTAwMTAxLjE3MzcxMjI3NTY.*_ga_MCLPEGW7WM*czE3NTE5MTM1OTYkbzE3NSRnMCR0MTc1MTkxMzU5NiRqNjAkbDAkaDA."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svg"/><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slideLayout" Target="../slideLayouts/slideLayout15.xml"/><Relationship Id="rId1" Type="http://schemas.openxmlformats.org/officeDocument/2006/relationships/tags" Target="../tags/tag33.xml"/><Relationship Id="rId5" Type="http://schemas.openxmlformats.org/officeDocument/2006/relationships/image" Target="../media/image12.sv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massdhp.org/dentistfaq/" TargetMode="External"/><Relationship Id="rId5" Type="http://schemas.openxmlformats.org/officeDocument/2006/relationships/hyperlink" Target="mailto:Providerrelations@massdhp.com" TargetMode="External"/><Relationship Id="rId4" Type="http://schemas.openxmlformats.org/officeDocument/2006/relationships/hyperlink" Target="https://massdhp.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ss.gov/info-details/massachusetts-medicaid-estate-recovery?_gl=1*1fodagk*_ga*Njc4NTAwMTAxLjE3MzcxMjI3NTY.*_ga_MCLPEGW7WM*czE3NTI3ODUzNDYkbzE4OSRnMSR0MTc1Mjc4NTk4OSRqNjAkbDAkaDA." TargetMode="External"/><Relationship Id="rId2" Type="http://schemas.openxmlformats.org/officeDocument/2006/relationships/slideLayout" Target="../slideLayouts/slideLayout9.xml"/><Relationship Id="rId1" Type="http://schemas.openxmlformats.org/officeDocument/2006/relationships/tags" Target="../tags/tag44.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ss.gov/info-details/providers-caring-for-pregnant-and-postpartum-masshealth-members" TargetMode="Externa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hyperlink" Target="https://www.mass.gov/doc/masshealth-pregnancy-checklist-spanish/download" TargetMode="External"/><Relationship Id="rId3" Type="http://schemas.openxmlformats.org/officeDocument/2006/relationships/hyperlink" Target="https://www.mass.gov/info-details/providers-caring-for-pregnant-and-postpartum-masshealth-members#patient-facing-materials" TargetMode="External"/><Relationship Id="rId7" Type="http://schemas.openxmlformats.org/officeDocument/2006/relationships/hyperlink" Target="https://www.mass.gov/doc/masshealth-pregnancy-checklist-simplified-chinese/download" TargetMode="External"/><Relationship Id="rId2" Type="http://schemas.openxmlformats.org/officeDocument/2006/relationships/slideLayout" Target="../slideLayouts/slideLayout9.xml"/><Relationship Id="rId1" Type="http://schemas.openxmlformats.org/officeDocument/2006/relationships/tags" Target="../tags/tag48.xml"/><Relationship Id="rId6" Type="http://schemas.openxmlformats.org/officeDocument/2006/relationships/hyperlink" Target="https://www.mass.gov/doc/masshealth-pregnancy-checklist-haitian-creole/download" TargetMode="External"/><Relationship Id="rId5" Type="http://schemas.openxmlformats.org/officeDocument/2006/relationships/hyperlink" Target="https://www.mass.gov/doc/masshealth-pregnancy-checklist-brazilian-portuguese/download" TargetMode="External"/><Relationship Id="rId10" Type="http://schemas.openxmlformats.org/officeDocument/2006/relationships/image" Target="../media/image24.png"/><Relationship Id="rId4" Type="http://schemas.openxmlformats.org/officeDocument/2006/relationships/hyperlink" Target="https://www.mass.gov/doc/masshealth-pregnancy-checklist/download" TargetMode="External"/><Relationship Id="rId9" Type="http://schemas.openxmlformats.org/officeDocument/2006/relationships/hyperlink" Target="https://www.mass.gov/doc/masshealth-pregnancy-checklist-vietnamese/downloa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hyperlink" Target="https://www.mass.gov/info-details/schedule-an-appointment-with-a-masshealth-representative" TargetMode="Externa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hyperlink" Target="https://access.masshealth.mass.gov/appointmentscheduler/"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52.xml"/><Relationship Id="rId6" Type="http://schemas.openxmlformats.org/officeDocument/2006/relationships/hyperlink" Target="https://my.mahealthconnector.org/enrollment-assisters" TargetMode="External"/><Relationship Id="rId5" Type="http://schemas.openxmlformats.org/officeDocument/2006/relationships/hyperlink" Target="https://www.mass.gov/info-details/schedule-an-appointment-with-a-masshealth-representative" TargetMode="External"/><Relationship Id="rId4" Type="http://schemas.openxmlformats.org/officeDocument/2006/relationships/hyperlink" Target="https://www.mass.gov/how-to/report-changes-to-masshealth?_gl=1*87u478*_ga*Njc4NTAwMTAxLjE3MzcxMjI3NTY.*_ga_MCLPEGW7WM*czE3NTI3Nzk5OTMkbzE4NyRnMCR0MTc1Mjc3OTk5MyRqNjAkbDAkaDA."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mass.gov/senior-care-options-sco?_gl=1*fg1mb6*_ga*Njc4NTAwMTAxLjE3MzcxMjI3NTY.*_ga_MCLPEGW7WM*czE3NTI3ODUzNDYkbzE4OSRnMCR0MTc1Mjc4NTM0NiRqNjAkbDAkaDA." TargetMode="External"/><Relationship Id="rId2" Type="http://schemas.openxmlformats.org/officeDocument/2006/relationships/slideLayout" Target="../slideLayouts/slideLayout9.xml"/><Relationship Id="rId1" Type="http://schemas.openxmlformats.org/officeDocument/2006/relationships/tags" Target="../tags/tag53.xml"/><Relationship Id="rId4" Type="http://schemas.openxmlformats.org/officeDocument/2006/relationships/hyperlink" Target="https://www.mass.gov/info-details/enrolling-and-receiving-care-under-senior-care-options-sco?_gl=1*37aqt8*_ga*Njc4NTAwMTAxLjE3MzcxMjI3NTY.*_ga_MCLPEGW7WM*czE3NTI3ODE5NjUkbzE4OCRnMCR0MTc1Mjc4MTk2NSRqNjAkbDAkaDA."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masshealth-pharmacy-progra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regulations/101-CMR-61300-health-safety-net-eligible-services" TargetMode="External"/><Relationship Id="rId7" Type="http://schemas.openxmlformats.org/officeDocument/2006/relationships/hyperlink" Target="https://www.mass.gov/info-details/information-about-hsn-provider-guides-and-billing-updates"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mass.gov/info-details/learn-about-hsn-inet" TargetMode="External"/><Relationship Id="rId5" Type="http://schemas.openxmlformats.org/officeDocument/2006/relationships/hyperlink" Target="https://www.mass.gov/doc/hsn-chc-billable-procedure-codes/download" TargetMode="External"/><Relationship Id="rId4" Type="http://schemas.openxmlformats.org/officeDocument/2006/relationships/hyperlink" Target="https://www.mass.gov/regulations/101-CMR-61400-health-safety-net-payments-and-fund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4C1503-2003-68BB-EC4C-73766D577F80}"/>
              </a:ext>
            </a:extLst>
          </p:cNvPr>
          <p:cNvSpPr>
            <a:spLocks noGrp="1"/>
          </p:cNvSpPr>
          <p:nvPr>
            <p:ph type="ctrTitle"/>
          </p:nvPr>
        </p:nvSpPr>
        <p:spPr>
          <a:xfrm>
            <a:off x="914400" y="1409264"/>
            <a:ext cx="7315200" cy="3194180"/>
          </a:xfrm>
        </p:spPr>
        <p:txBody>
          <a:bodyPr/>
          <a:lstStyle/>
          <a:p>
            <a:pPr algn="ctr"/>
            <a:r>
              <a:rPr lang="en-US" dirty="0"/>
              <a:t>Health Safety Net</a:t>
            </a:r>
            <a:br>
              <a:rPr lang="en-US" dirty="0"/>
            </a:br>
            <a:r>
              <a:rPr lang="en-US" sz="3200" dirty="0"/>
              <a:t>Information and Updates</a:t>
            </a:r>
            <a:br>
              <a:rPr lang="en-US" sz="3200" dirty="0"/>
            </a:br>
            <a:r>
              <a:rPr lang="en-US" sz="3200" dirty="0"/>
              <a:t>July 2025</a:t>
            </a:r>
            <a:br>
              <a:rPr lang="en-US" dirty="0"/>
            </a:br>
            <a:endParaRPr lang="en-US" dirty="0"/>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
        <p:nvSpPr>
          <p:cNvPr id="4" name="Slide Number Placeholder 3">
            <a:extLst>
              <a:ext uri="{FF2B5EF4-FFF2-40B4-BE49-F238E27FC236}">
                <a16:creationId xmlns:a16="http://schemas.microsoft.com/office/drawing/2014/main" id="{474D0CBB-837C-443E-933C-54A144031D2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dirty="0"/>
          </a:p>
        </p:txBody>
      </p:sp>
    </p:spTree>
    <p:custDataLst>
      <p:tags r:id="rId1"/>
    </p:custDataLst>
    <p:extLst>
      <p:ext uri="{BB962C8B-B14F-4D97-AF65-F5344CB8AC3E}">
        <p14:creationId xmlns:p14="http://schemas.microsoft.com/office/powerpoint/2010/main" val="393618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sz="3200" dirty="0"/>
              <a:t>Agenda - MassHealth</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p:txBody>
          <a:bodyPr/>
          <a:lstStyle/>
          <a:p>
            <a:r>
              <a:rPr lang="en-US" sz="2400" dirty="0"/>
              <a:t>Discontinuation of Certain Flexibilities</a:t>
            </a:r>
          </a:p>
          <a:p>
            <a:pPr>
              <a:spcBef>
                <a:spcPts val="600"/>
              </a:spcBef>
              <a:spcAft>
                <a:spcPts val="600"/>
              </a:spcAft>
            </a:pPr>
            <a:r>
              <a:rPr lang="en-US" sz="2400" dirty="0"/>
              <a:t>MassHealth Eligibility Start Date Rule </a:t>
            </a:r>
          </a:p>
          <a:p>
            <a:pPr>
              <a:spcBef>
                <a:spcPts val="600"/>
              </a:spcBef>
              <a:spcAft>
                <a:spcPts val="600"/>
              </a:spcAft>
            </a:pPr>
            <a:r>
              <a:rPr lang="en-US" sz="2400" dirty="0"/>
              <a:t>MassHealth Health Plan Update</a:t>
            </a:r>
          </a:p>
          <a:p>
            <a:pPr>
              <a:spcBef>
                <a:spcPts val="600"/>
              </a:spcBef>
              <a:spcAft>
                <a:spcPts val="600"/>
              </a:spcAft>
            </a:pPr>
            <a:r>
              <a:rPr lang="en-US" sz="2400" dirty="0"/>
              <a:t>Enrolling QMB-Eligible Members into Medicare</a:t>
            </a:r>
          </a:p>
          <a:p>
            <a:pPr>
              <a:spcBef>
                <a:spcPts val="600"/>
              </a:spcBef>
              <a:spcAft>
                <a:spcPts val="600"/>
              </a:spcAft>
            </a:pPr>
            <a:r>
              <a:rPr lang="en-US" sz="2400" dirty="0"/>
              <a:t>Estate Recovery Update</a:t>
            </a:r>
          </a:p>
          <a:p>
            <a:pPr>
              <a:spcBef>
                <a:spcPts val="600"/>
              </a:spcBef>
              <a:spcAft>
                <a:spcPts val="600"/>
              </a:spcAft>
            </a:pPr>
            <a:r>
              <a:rPr lang="en-US" sz="2400" dirty="0"/>
              <a:t>Update: MassHealth Operations</a:t>
            </a:r>
          </a:p>
          <a:p>
            <a:pPr>
              <a:spcBef>
                <a:spcPts val="600"/>
              </a:spcBef>
              <a:spcAft>
                <a:spcPts val="600"/>
              </a:spcAft>
            </a:pPr>
            <a:endParaRPr lang="en-US" sz="2600" dirty="0">
              <a:latin typeface="+mn-lt"/>
            </a:endParaRPr>
          </a:p>
        </p:txBody>
      </p:sp>
      <p:sp>
        <p:nvSpPr>
          <p:cNvPr id="2" name="Slide Number Placeholder 1">
            <a:extLst>
              <a:ext uri="{FF2B5EF4-FFF2-40B4-BE49-F238E27FC236}">
                <a16:creationId xmlns:a16="http://schemas.microsoft.com/office/drawing/2014/main" id="{539D0E11-8D8F-B324-ADF3-4AE2686036B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790C3B-87D9-56D0-59B4-AFFD961903E4}"/>
              </a:ext>
            </a:extLst>
          </p:cNvPr>
          <p:cNvSpPr>
            <a:spLocks noGrp="1"/>
          </p:cNvSpPr>
          <p:nvPr>
            <p:ph type="title"/>
          </p:nvPr>
        </p:nvSpPr>
        <p:spPr>
          <a:xfrm>
            <a:off x="722313" y="4406900"/>
            <a:ext cx="7772400" cy="1949450"/>
          </a:xfrm>
        </p:spPr>
        <p:txBody>
          <a:bodyPr/>
          <a:lstStyle/>
          <a:p>
            <a:pPr>
              <a:lnSpc>
                <a:spcPct val="100000"/>
              </a:lnSpc>
            </a:pPr>
            <a:r>
              <a:rPr lang="en-US" dirty="0">
                <a:latin typeface="+mj-lt"/>
              </a:rPr>
              <a:t>Discontinuation of Certain MassHealth Flexibilities</a:t>
            </a:r>
            <a:r>
              <a:rPr lang="en-US" dirty="0">
                <a:solidFill>
                  <a:schemeClr val="bg1"/>
                </a:solidFill>
                <a:latin typeface="+mj-lt"/>
              </a:rPr>
              <a:t>.</a:t>
            </a:r>
          </a:p>
        </p:txBody>
      </p:sp>
      <p:sp>
        <p:nvSpPr>
          <p:cNvPr id="3" name="Slide Number Placeholder 2">
            <a:extLst>
              <a:ext uri="{FF2B5EF4-FFF2-40B4-BE49-F238E27FC236}">
                <a16:creationId xmlns:a16="http://schemas.microsoft.com/office/drawing/2014/main" id="{84A6FE7A-CBA8-6396-C225-8653D5D38A3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12144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037AE-8765-6B6D-88E8-B7BE12A48A9B}"/>
              </a:ext>
            </a:extLst>
          </p:cNvPr>
          <p:cNvSpPr>
            <a:spLocks noGrp="1"/>
          </p:cNvSpPr>
          <p:nvPr>
            <p:ph type="title"/>
          </p:nvPr>
        </p:nvSpPr>
        <p:spPr>
          <a:xfrm>
            <a:off x="457199" y="304800"/>
            <a:ext cx="7227651" cy="715963"/>
          </a:xfrm>
        </p:spPr>
        <p:txBody>
          <a:bodyPr/>
          <a:lstStyle/>
          <a:p>
            <a:r>
              <a:rPr lang="en-US" sz="3200" dirty="0"/>
              <a:t>Discontinuation of Certain MassHealth Flexibilities</a:t>
            </a:r>
          </a:p>
        </p:txBody>
      </p:sp>
      <p:sp>
        <p:nvSpPr>
          <p:cNvPr id="2" name="Content Placeholder 1">
            <a:extLst>
              <a:ext uri="{FF2B5EF4-FFF2-40B4-BE49-F238E27FC236}">
                <a16:creationId xmlns:a16="http://schemas.microsoft.com/office/drawing/2014/main" id="{ADB14CFD-08B6-BC2B-FF7A-EA3481005E9A}"/>
              </a:ext>
            </a:extLst>
          </p:cNvPr>
          <p:cNvSpPr>
            <a:spLocks noGrp="1"/>
          </p:cNvSpPr>
          <p:nvPr>
            <p:ph idx="1"/>
          </p:nvPr>
        </p:nvSpPr>
        <p:spPr/>
        <p:txBody>
          <a:bodyPr/>
          <a:lstStyle/>
          <a:p>
            <a:pPr>
              <a:spcBef>
                <a:spcPts val="600"/>
              </a:spcBef>
              <a:spcAft>
                <a:spcPts val="600"/>
              </a:spcAft>
            </a:pPr>
            <a:r>
              <a:rPr lang="en-US" sz="1800" dirty="0">
                <a:latin typeface="+mn-lt"/>
              </a:rPr>
              <a:t>During the COVID-19 public health emergency unwinding period, certain flexibilities under Section 1902(e)(14)(A) of the Social Security Act were offered to states as optional ways to help eligible members keep their health coverage during this period. </a:t>
            </a:r>
          </a:p>
          <a:p>
            <a:pPr>
              <a:spcBef>
                <a:spcPts val="600"/>
              </a:spcBef>
              <a:spcAft>
                <a:spcPts val="600"/>
              </a:spcAft>
            </a:pPr>
            <a:r>
              <a:rPr lang="en-US" sz="1800" dirty="0">
                <a:latin typeface="+mn-lt"/>
              </a:rPr>
              <a:t>Some waiver strategies were meant to be longstanding under other federal authorities, such as the elimination of pharmacy copays for all members, including HSN and CMSP. However, the following flexibilities expired as of June 30, 2025:</a:t>
            </a:r>
          </a:p>
          <a:p>
            <a:pPr lvl="1">
              <a:buFont typeface="Courier New" panose="02070309020205020404" pitchFamily="49" charset="0"/>
              <a:buChar char="o"/>
            </a:pPr>
            <a:r>
              <a:rPr lang="en-US" dirty="0"/>
              <a:t>Reconsideration Period</a:t>
            </a:r>
          </a:p>
          <a:p>
            <a:pPr lvl="1">
              <a:buFont typeface="Courier New" panose="02070309020205020404" pitchFamily="49" charset="0"/>
              <a:buChar char="o"/>
            </a:pPr>
            <a:r>
              <a:rPr lang="en-US" dirty="0"/>
              <a:t>Streamlining Asset Determinations</a:t>
            </a:r>
          </a:p>
          <a:p>
            <a:pPr lvl="1">
              <a:buFont typeface="Courier New" panose="02070309020205020404" pitchFamily="49" charset="0"/>
              <a:buChar char="o"/>
            </a:pPr>
            <a:r>
              <a:rPr lang="en-US" dirty="0"/>
              <a:t>Authorized Representative Designation (ARD)</a:t>
            </a:r>
            <a:r>
              <a:rPr lang="en-US" dirty="0">
                <a:latin typeface="+mn-lt"/>
              </a:rPr>
              <a:t> for CACs</a:t>
            </a:r>
          </a:p>
          <a:p>
            <a:pPr>
              <a:spcBef>
                <a:spcPts val="600"/>
              </a:spcBef>
              <a:spcAft>
                <a:spcPts val="600"/>
              </a:spcAft>
              <a:buFont typeface="+mj-lt"/>
              <a:buAutoNum type="arabicPeriod"/>
            </a:pPr>
            <a:endParaRPr lang="en-US" sz="1800" dirty="0">
              <a:latin typeface="+mn-lt"/>
            </a:endParaRPr>
          </a:p>
        </p:txBody>
      </p:sp>
      <p:sp>
        <p:nvSpPr>
          <p:cNvPr id="3" name="Slide Number Placeholder 2">
            <a:extLst>
              <a:ext uri="{FF2B5EF4-FFF2-40B4-BE49-F238E27FC236}">
                <a16:creationId xmlns:a16="http://schemas.microsoft.com/office/drawing/2014/main" id="{86D2EEA7-5C91-D927-CC8B-5846C773BF6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32735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B7193-2294-250D-EE83-544C0A9A9779}"/>
              </a:ext>
            </a:extLst>
          </p:cNvPr>
          <p:cNvSpPr>
            <a:spLocks noGrp="1"/>
          </p:cNvSpPr>
          <p:nvPr>
            <p:ph type="title"/>
          </p:nvPr>
        </p:nvSpPr>
        <p:spPr>
          <a:xfrm>
            <a:off x="457200" y="304800"/>
            <a:ext cx="7396619" cy="715963"/>
          </a:xfrm>
        </p:spPr>
        <p:txBody>
          <a:bodyPr/>
          <a:lstStyle/>
          <a:p>
            <a:r>
              <a:rPr lang="en-US" sz="3200" dirty="0"/>
              <a:t>Discontinuation of Certain Flexibilities: Reconsideration Period </a:t>
            </a:r>
          </a:p>
        </p:txBody>
      </p:sp>
      <p:sp>
        <p:nvSpPr>
          <p:cNvPr id="2" name="Content Placeholder 1">
            <a:extLst>
              <a:ext uri="{FF2B5EF4-FFF2-40B4-BE49-F238E27FC236}">
                <a16:creationId xmlns:a16="http://schemas.microsoft.com/office/drawing/2014/main" id="{0FC64A6B-4D95-618B-207B-A56227A74D2D}"/>
              </a:ext>
            </a:extLst>
          </p:cNvPr>
          <p:cNvSpPr>
            <a:spLocks noGrp="1"/>
          </p:cNvSpPr>
          <p:nvPr>
            <p:ph idx="1"/>
          </p:nvPr>
        </p:nvSpPr>
        <p:spPr/>
        <p:txBody>
          <a:bodyPr/>
          <a:lstStyle/>
          <a:p>
            <a:r>
              <a:rPr lang="en-US" dirty="0"/>
              <a:t>Reconsideration period: a 90-day period where members could submit their renewal after their coverage was terminated for not submitting the renewal form or did not respond to a verification request related to a renewal by the original due date.</a:t>
            </a:r>
          </a:p>
          <a:p>
            <a:pPr lvl="1">
              <a:buFont typeface="Courier New" panose="02070309020205020404" pitchFamily="49" charset="0"/>
              <a:buChar char="o"/>
            </a:pPr>
            <a:r>
              <a:rPr lang="en-US" dirty="0"/>
              <a:t>Submitted renewals within 90 days would have reinstate the member back to the date of termination if they continue to be eligible once the renewal and any VCs/RFIs related to that renewal were complete.</a:t>
            </a:r>
          </a:p>
          <a:p>
            <a:r>
              <a:rPr lang="en-US" dirty="0"/>
              <a:t>This flexibility ended as of June 30, 2025.</a:t>
            </a:r>
          </a:p>
        </p:txBody>
      </p:sp>
      <p:sp>
        <p:nvSpPr>
          <p:cNvPr id="3" name="Slide Number Placeholder 2">
            <a:extLst>
              <a:ext uri="{FF2B5EF4-FFF2-40B4-BE49-F238E27FC236}">
                <a16:creationId xmlns:a16="http://schemas.microsoft.com/office/drawing/2014/main" id="{921BDEEE-C3D5-307B-D1CF-CD8C9B0F21F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425884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51B5C5-7C38-05F6-1837-71544C846C20}"/>
              </a:ext>
            </a:extLst>
          </p:cNvPr>
          <p:cNvSpPr>
            <a:spLocks noGrp="1"/>
          </p:cNvSpPr>
          <p:nvPr>
            <p:ph type="title"/>
          </p:nvPr>
        </p:nvSpPr>
        <p:spPr>
          <a:xfrm>
            <a:off x="457200" y="304800"/>
            <a:ext cx="7620000" cy="715963"/>
          </a:xfrm>
        </p:spPr>
        <p:txBody>
          <a:bodyPr/>
          <a:lstStyle/>
          <a:p>
            <a:r>
              <a:rPr lang="en-US" sz="3200" dirty="0"/>
              <a:t>Streamline Asset Determinations and Temporary ARD for CACs</a:t>
            </a:r>
          </a:p>
        </p:txBody>
      </p:sp>
      <p:sp>
        <p:nvSpPr>
          <p:cNvPr id="2" name="Content Placeholder 1">
            <a:extLst>
              <a:ext uri="{FF2B5EF4-FFF2-40B4-BE49-F238E27FC236}">
                <a16:creationId xmlns:a16="http://schemas.microsoft.com/office/drawing/2014/main" id="{BD1E705E-0AF8-E08E-E6F2-4B0BBA602579}"/>
              </a:ext>
            </a:extLst>
          </p:cNvPr>
          <p:cNvSpPr>
            <a:spLocks noGrp="1"/>
          </p:cNvSpPr>
          <p:nvPr>
            <p:ph idx="1"/>
          </p:nvPr>
        </p:nvSpPr>
        <p:spPr>
          <a:xfrm>
            <a:off x="457200" y="1425575"/>
            <a:ext cx="8229600" cy="5127625"/>
          </a:xfrm>
        </p:spPr>
        <p:txBody>
          <a:bodyPr/>
          <a:lstStyle/>
          <a:p>
            <a:pPr marL="0" indent="0">
              <a:buNone/>
            </a:pPr>
            <a:r>
              <a:rPr lang="en-US" sz="2000" b="1" dirty="0"/>
              <a:t>Streamline Asset Determinations</a:t>
            </a:r>
          </a:p>
          <a:p>
            <a:r>
              <a:rPr lang="en-US" dirty="0"/>
              <a:t>During the unwinding period, states were permitted to renew Medicaid eligibility without regard to the asset test for nonmodified adjusted gross income (non-MAGI) beneficiaries who were successfully renewed through ex parte (electronic data matching). </a:t>
            </a:r>
          </a:p>
          <a:p>
            <a:r>
              <a:rPr lang="en-US" dirty="0"/>
              <a:t>After June 30, 2025, ex parte renewals for non-MAGI members will include the asset test for those who are subject to one.</a:t>
            </a:r>
          </a:p>
          <a:p>
            <a:pPr marL="0" indent="0">
              <a:buNone/>
            </a:pPr>
            <a:r>
              <a:rPr lang="en-US" sz="2000" b="1" dirty="0"/>
              <a:t>Temporary ARD for Certified Application Counselors (CACs)</a:t>
            </a:r>
          </a:p>
          <a:p>
            <a:r>
              <a:rPr lang="en-US" dirty="0"/>
              <a:t>During the unwinding period, states were permitted to allow beneficiaries to designate an authorized representative to sign their application or renewal form over the telephone without a signed designation from the applicant or beneficiary. </a:t>
            </a:r>
          </a:p>
          <a:p>
            <a:r>
              <a:rPr lang="en-US" dirty="0"/>
              <a:t>After June 30, 2025, the applicant’s or beneficiary’s signature must be included in order for an authorized representative to sign an application on their behalf. </a:t>
            </a:r>
          </a:p>
          <a:p>
            <a:endParaRPr lang="en-US" dirty="0"/>
          </a:p>
        </p:txBody>
      </p:sp>
      <p:sp>
        <p:nvSpPr>
          <p:cNvPr id="3" name="Slide Number Placeholder 2">
            <a:extLst>
              <a:ext uri="{FF2B5EF4-FFF2-40B4-BE49-F238E27FC236}">
                <a16:creationId xmlns:a16="http://schemas.microsoft.com/office/drawing/2014/main" id="{BA228B4C-2D3E-2C0D-33B9-EB8D125FA52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98651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F8C3-2B0B-4DF2-CD6D-13876AF36A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85B014-C279-EA24-C992-21097A1012A9}"/>
              </a:ext>
            </a:extLst>
          </p:cNvPr>
          <p:cNvSpPr>
            <a:spLocks noGrp="1"/>
          </p:cNvSpPr>
          <p:nvPr>
            <p:ph type="title"/>
          </p:nvPr>
        </p:nvSpPr>
        <p:spPr/>
        <p:txBody>
          <a:bodyPr/>
          <a:lstStyle/>
          <a:p>
            <a:pPr>
              <a:lnSpc>
                <a:spcPct val="100000"/>
              </a:lnSpc>
              <a:spcBef>
                <a:spcPts val="600"/>
              </a:spcBef>
              <a:spcAft>
                <a:spcPts val="600"/>
              </a:spcAft>
            </a:pPr>
            <a:r>
              <a:rPr lang="en-US" dirty="0">
                <a:latin typeface="+mj-lt"/>
              </a:rPr>
              <a:t>Retroactive Eligibility for applicants Younger than 65</a:t>
            </a:r>
          </a:p>
        </p:txBody>
      </p:sp>
      <p:sp>
        <p:nvSpPr>
          <p:cNvPr id="3" name="Slide Number Placeholder 2">
            <a:extLst>
              <a:ext uri="{FF2B5EF4-FFF2-40B4-BE49-F238E27FC236}">
                <a16:creationId xmlns:a16="http://schemas.microsoft.com/office/drawing/2014/main" id="{C0C6B5B7-77F2-DE36-F9E7-3DA7A112B83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98323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A0F40C-0717-109D-6102-09ACF8C8F6F9}"/>
              </a:ext>
            </a:extLst>
          </p:cNvPr>
          <p:cNvSpPr>
            <a:spLocks noGrp="1"/>
          </p:cNvSpPr>
          <p:nvPr>
            <p:ph type="title"/>
          </p:nvPr>
        </p:nvSpPr>
        <p:spPr/>
        <p:txBody>
          <a:bodyPr/>
          <a:lstStyle/>
          <a:p>
            <a:r>
              <a:rPr lang="en-US" sz="3200" dirty="0"/>
              <a:t>MassHealth Start Date Rule</a:t>
            </a:r>
          </a:p>
        </p:txBody>
      </p:sp>
      <p:sp>
        <p:nvSpPr>
          <p:cNvPr id="2" name="Content Placeholder 1">
            <a:extLst>
              <a:ext uri="{FF2B5EF4-FFF2-40B4-BE49-F238E27FC236}">
                <a16:creationId xmlns:a16="http://schemas.microsoft.com/office/drawing/2014/main" id="{879A9A12-49E7-2073-1306-91272E58C2B7}"/>
              </a:ext>
            </a:extLst>
          </p:cNvPr>
          <p:cNvSpPr>
            <a:spLocks noGrp="1"/>
          </p:cNvSpPr>
          <p:nvPr>
            <p:ph idx="1"/>
          </p:nvPr>
        </p:nvSpPr>
        <p:spPr/>
        <p:txBody>
          <a:bodyPr/>
          <a:lstStyle/>
          <a:p>
            <a:r>
              <a:rPr lang="en-US" dirty="0"/>
              <a:t>Currently, MassHealth eligibility start date is 10 days retroactive to the date of the application receive date.</a:t>
            </a:r>
          </a:p>
          <a:p>
            <a:r>
              <a:rPr lang="en-US" b="1" dirty="0"/>
              <a:t>Effective August 18, 2025</a:t>
            </a:r>
            <a:r>
              <a:rPr lang="en-US" dirty="0"/>
              <a:t>, MassHealth eligibility start date will be the first of the month in which the eligibility determination is made – including approval and when a member is eligible for a richer benefit.​</a:t>
            </a:r>
          </a:p>
          <a:p>
            <a:r>
              <a:rPr lang="en-US" dirty="0"/>
              <a:t>Scenario: Jenny, age 36, submitted an ACA-3 application on 8/12.  She is eligible and approved for MassHealth benefits on 8/24. Her coverage start date is 8/1.</a:t>
            </a:r>
          </a:p>
        </p:txBody>
      </p:sp>
      <p:sp>
        <p:nvSpPr>
          <p:cNvPr id="3" name="Slide Number Placeholder 2">
            <a:extLst>
              <a:ext uri="{FF2B5EF4-FFF2-40B4-BE49-F238E27FC236}">
                <a16:creationId xmlns:a16="http://schemas.microsoft.com/office/drawing/2014/main" id="{94ABA76B-34C1-8E62-2F90-7596DCB745A1}"/>
              </a:ext>
              <a:ext uri="{C183D7F6-B498-43B3-948B-1728B52AA6E4}">
                <adec:decorative xmlns:adec="http://schemas.microsoft.com/office/drawing/2017/decorative" val="1"/>
              </a:ext>
            </a:extLst>
          </p:cNvPr>
          <p:cNvSpPr>
            <a:spLocks noGrp="1"/>
          </p:cNvSpPr>
          <p:nvPr>
            <p:ph type="sldNum" sz="quarter" idx="12"/>
          </p:nvPr>
        </p:nvSpPr>
        <p:spPr>
          <a:xfrm>
            <a:off x="7010400" y="6370637"/>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pic>
        <p:nvPicPr>
          <p:cNvPr id="9" name="Picture 8">
            <a:extLst>
              <a:ext uri="{FF2B5EF4-FFF2-40B4-BE49-F238E27FC236}">
                <a16:creationId xmlns:a16="http://schemas.microsoft.com/office/drawing/2014/main" id="{89A7DDC4-5F35-74BF-5294-6ACA878C6B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19700" y="4085616"/>
            <a:ext cx="3194726" cy="2619983"/>
          </a:xfrm>
          <a:prstGeom prst="rect">
            <a:avLst/>
          </a:prstGeom>
        </p:spPr>
      </p:pic>
    </p:spTree>
    <p:custDataLst>
      <p:tags r:id="rId1"/>
    </p:custDataLst>
    <p:extLst>
      <p:ext uri="{BB962C8B-B14F-4D97-AF65-F5344CB8AC3E}">
        <p14:creationId xmlns:p14="http://schemas.microsoft.com/office/powerpoint/2010/main" val="344846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C59F1-2A52-C863-7840-AEA90C5A5958}"/>
              </a:ext>
            </a:extLst>
          </p:cNvPr>
          <p:cNvSpPr>
            <a:spLocks noGrp="1"/>
          </p:cNvSpPr>
          <p:nvPr>
            <p:ph type="title"/>
          </p:nvPr>
        </p:nvSpPr>
        <p:spPr>
          <a:xfrm>
            <a:off x="457199" y="304800"/>
            <a:ext cx="7453423" cy="715963"/>
          </a:xfrm>
        </p:spPr>
        <p:txBody>
          <a:bodyPr/>
          <a:lstStyle/>
          <a:p>
            <a:r>
              <a:rPr lang="en-US" sz="3200" dirty="0"/>
              <a:t>MassHealth Three-Month Retroactive Eligibility</a:t>
            </a:r>
          </a:p>
        </p:txBody>
      </p:sp>
      <p:sp>
        <p:nvSpPr>
          <p:cNvPr id="2" name="Content Placeholder 1">
            <a:extLst>
              <a:ext uri="{FF2B5EF4-FFF2-40B4-BE49-F238E27FC236}">
                <a16:creationId xmlns:a16="http://schemas.microsoft.com/office/drawing/2014/main" id="{2857ED06-F988-E579-2620-49AA3D2CBB86}"/>
              </a:ext>
            </a:extLst>
          </p:cNvPr>
          <p:cNvSpPr>
            <a:spLocks noGrp="1"/>
          </p:cNvSpPr>
          <p:nvPr>
            <p:ph idx="1"/>
          </p:nvPr>
        </p:nvSpPr>
        <p:spPr>
          <a:xfrm>
            <a:off x="457200" y="1600200"/>
            <a:ext cx="8452884" cy="4525963"/>
          </a:xfrm>
        </p:spPr>
        <p:txBody>
          <a:bodyPr/>
          <a:lstStyle/>
          <a:p>
            <a:r>
              <a:rPr lang="en-US" b="1" dirty="0"/>
              <a:t>Effective August 18, 2025, </a:t>
            </a:r>
            <a:r>
              <a:rPr lang="en-US" dirty="0"/>
              <a:t>all applicants for comprehensive MassHealth coverage have the option to request retroactive coverage for up to three months prior to their date of application. ​</a:t>
            </a:r>
          </a:p>
          <a:p>
            <a:r>
              <a:rPr lang="en-US" dirty="0"/>
              <a:t>Applicants can request three-month retro by answering the application question: Do you or anyone on this application have bills for medical services they got in the three months before submitting this application? ​</a:t>
            </a:r>
          </a:p>
          <a:p>
            <a:pPr lvl="1">
              <a:buFont typeface="Courier New" panose="02070309020205020404" pitchFamily="49" charset="0"/>
              <a:buChar char="o"/>
            </a:pPr>
            <a:r>
              <a:rPr lang="en-US" dirty="0"/>
              <a:t>If YES, MassHealth may be able to pay for these bills if you were eligible during the requested time period. You may need to give MassHealth proof of income, family size, address, disability, or health insurance during the requested time period. ​</a:t>
            </a:r>
          </a:p>
          <a:p>
            <a:r>
              <a:rPr lang="en-US" dirty="0"/>
              <a:t>This </a:t>
            </a:r>
            <a:r>
              <a:rPr lang="en-US" b="1" dirty="0"/>
              <a:t>does not apply to</a:t>
            </a:r>
            <a:r>
              <a:rPr lang="en-US" dirty="0"/>
              <a:t>:​</a:t>
            </a:r>
          </a:p>
          <a:p>
            <a:pPr lvl="1">
              <a:buFont typeface="Courier New" panose="02070309020205020404" pitchFamily="49" charset="0"/>
              <a:buChar char="o"/>
            </a:pPr>
            <a:r>
              <a:rPr lang="en-US" dirty="0"/>
              <a:t>Health Safety Net (HSN) ​</a:t>
            </a:r>
          </a:p>
          <a:p>
            <a:pPr lvl="1">
              <a:buFont typeface="Courier New" panose="02070309020205020404" pitchFamily="49" charset="0"/>
              <a:buChar char="o"/>
            </a:pPr>
            <a:r>
              <a:rPr lang="en-US" dirty="0"/>
              <a:t>Children's Medical Security Plan (CMSP), or ​</a:t>
            </a:r>
          </a:p>
          <a:p>
            <a:pPr lvl="1">
              <a:buFont typeface="Courier New" panose="02070309020205020404" pitchFamily="49" charset="0"/>
              <a:buChar char="o"/>
            </a:pPr>
            <a:r>
              <a:rPr lang="en-US" dirty="0"/>
              <a:t>the MA Health Connector​</a:t>
            </a:r>
          </a:p>
        </p:txBody>
      </p:sp>
      <p:pic>
        <p:nvPicPr>
          <p:cNvPr id="6" name="Picture 5">
            <a:extLst>
              <a:ext uri="{FF2B5EF4-FFF2-40B4-BE49-F238E27FC236}">
                <a16:creationId xmlns:a16="http://schemas.microsoft.com/office/drawing/2014/main" id="{84D68491-F999-2886-3062-DC12716B9B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6788" y="4696170"/>
            <a:ext cx="1927412" cy="2009430"/>
          </a:xfrm>
          <a:prstGeom prst="rect">
            <a:avLst/>
          </a:prstGeom>
        </p:spPr>
      </p:pic>
      <p:sp>
        <p:nvSpPr>
          <p:cNvPr id="3" name="Slide Number Placeholder 2">
            <a:extLst>
              <a:ext uri="{FF2B5EF4-FFF2-40B4-BE49-F238E27FC236}">
                <a16:creationId xmlns:a16="http://schemas.microsoft.com/office/drawing/2014/main" id="{C5B33191-9359-82F1-79C4-7FF3CF8D1F6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569962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51ACB-808B-8AEC-C5B6-B4772CD6A9E9}"/>
              </a:ext>
            </a:extLst>
          </p:cNvPr>
          <p:cNvSpPr>
            <a:spLocks noGrp="1"/>
          </p:cNvSpPr>
          <p:nvPr>
            <p:ph type="title"/>
          </p:nvPr>
        </p:nvSpPr>
        <p:spPr>
          <a:xfrm>
            <a:off x="457200" y="304800"/>
            <a:ext cx="7929154" cy="715963"/>
          </a:xfrm>
        </p:spPr>
        <p:txBody>
          <a:bodyPr anchor="b"/>
          <a:lstStyle/>
          <a:p>
            <a:r>
              <a:rPr lang="en-US" sz="3200" dirty="0"/>
              <a:t>MassHealth Health Plan Update</a:t>
            </a:r>
          </a:p>
        </p:txBody>
      </p:sp>
      <p:sp>
        <p:nvSpPr>
          <p:cNvPr id="2" name="Content Placeholder 1">
            <a:extLst>
              <a:ext uri="{FF2B5EF4-FFF2-40B4-BE49-F238E27FC236}">
                <a16:creationId xmlns:a16="http://schemas.microsoft.com/office/drawing/2014/main" id="{3EB65637-9A0B-CB24-30F2-131B9310C49E}"/>
              </a:ext>
            </a:extLst>
          </p:cNvPr>
          <p:cNvSpPr>
            <a:spLocks noGrp="1"/>
          </p:cNvSpPr>
          <p:nvPr>
            <p:ph idx="1"/>
          </p:nvPr>
        </p:nvSpPr>
        <p:spPr/>
        <p:txBody>
          <a:bodyPr/>
          <a:lstStyle/>
          <a:p>
            <a:pPr marL="0" indent="0">
              <a:buNone/>
            </a:pPr>
            <a:r>
              <a:rPr lang="en-US" sz="2000" b="1" dirty="0"/>
              <a:t>Ending the Suspension of Primary Care Clinician Plan &amp; Primary Care ACO Referrals </a:t>
            </a:r>
          </a:p>
          <a:p>
            <a:pPr marL="0" indent="0">
              <a:buNone/>
            </a:pPr>
            <a:r>
              <a:rPr lang="en-US" b="1" dirty="0"/>
              <a:t>On August 1, 2025</a:t>
            </a:r>
            <a:r>
              <a:rPr lang="en-US" dirty="0"/>
              <a:t>, MassHealth </a:t>
            </a:r>
            <a:r>
              <a:rPr lang="en-US" b="1" dirty="0"/>
              <a:t>will reinstate referral requirements </a:t>
            </a:r>
            <a:r>
              <a:rPr lang="en-US" dirty="0"/>
              <a:t>for services provided to members enrolled in the PCC plan or a Primary Care ACO, as outlined in 130 CMR 450.118(J): Referral for Services and 130 CMR 450.119(I): Referral for Services.</a:t>
            </a:r>
          </a:p>
          <a:p>
            <a:r>
              <a:rPr lang="en-US" dirty="0"/>
              <a:t>Read on at All Provider Bulletin 403: </a:t>
            </a:r>
            <a:r>
              <a:rPr lang="en-US" dirty="0">
                <a:hlinkClick r:id="rId3"/>
              </a:rPr>
              <a:t>Ending the Suspension of Primary Care Clinician Plan &amp; Primary Care ACO Referrals and Updating Referral Requirements for Urgent Care Services</a:t>
            </a:r>
            <a:r>
              <a:rPr lang="en-US" dirty="0"/>
              <a:t>.</a:t>
            </a:r>
          </a:p>
          <a:p>
            <a:r>
              <a:rPr lang="en-US" dirty="0"/>
              <a:t>Find job aids on how to submit, update, or inquire on a referral at: </a:t>
            </a:r>
            <a:r>
              <a:rPr lang="en-US" dirty="0">
                <a:hlinkClick r:id="rId4"/>
              </a:rPr>
              <a:t>Job aids for the Provider Online Service Center | Mass.gov</a:t>
            </a:r>
            <a:r>
              <a:rPr lang="en-US" dirty="0"/>
              <a:t>.</a:t>
            </a:r>
          </a:p>
        </p:txBody>
      </p:sp>
      <p:sp>
        <p:nvSpPr>
          <p:cNvPr id="3" name="Slide Number Placeholder 2">
            <a:extLst>
              <a:ext uri="{FF2B5EF4-FFF2-40B4-BE49-F238E27FC236}">
                <a16:creationId xmlns:a16="http://schemas.microsoft.com/office/drawing/2014/main" id="{EF52FE47-E118-6145-1125-177E0573AF2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56319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5880-2881-BC65-75AF-135D0CFACF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BB887E-8F3C-E541-4F5A-AB3A7E9939E5}"/>
              </a:ext>
            </a:extLst>
          </p:cNvPr>
          <p:cNvSpPr>
            <a:spLocks noGrp="1"/>
          </p:cNvSpPr>
          <p:nvPr>
            <p:ph type="title"/>
          </p:nvPr>
        </p:nvSpPr>
        <p:spPr>
          <a:xfrm>
            <a:off x="777265" y="4363657"/>
            <a:ext cx="7772400" cy="2005834"/>
          </a:xfrm>
        </p:spPr>
        <p:txBody>
          <a:bodyPr/>
          <a:lstStyle/>
          <a:p>
            <a:pPr>
              <a:lnSpc>
                <a:spcPct val="100000"/>
              </a:lnSpc>
            </a:pPr>
            <a:r>
              <a:rPr lang="en-US" dirty="0">
                <a:latin typeface="+mj-lt"/>
                <a:cs typeface="Arial"/>
              </a:rPr>
              <a:t>Enrolling QMB-Eligible MassHealth Members </a:t>
            </a:r>
            <a:br>
              <a:rPr lang="en-US" dirty="0">
                <a:latin typeface="+mj-lt"/>
                <a:cs typeface="Arial"/>
              </a:rPr>
            </a:br>
            <a:r>
              <a:rPr lang="en-US" dirty="0">
                <a:latin typeface="+mj-lt"/>
                <a:cs typeface="Arial"/>
              </a:rPr>
              <a:t>into Medicare</a:t>
            </a:r>
            <a:endParaRPr lang="en-US" b="0" dirty="0">
              <a:latin typeface="+mj-lt"/>
              <a:cs typeface="Arial"/>
            </a:endParaRPr>
          </a:p>
          <a:p>
            <a:pPr>
              <a:lnSpc>
                <a:spcPct val="100000"/>
              </a:lnSpc>
            </a:pPr>
            <a:endParaRPr lang="en-US" b="0" dirty="0">
              <a:latin typeface="Arial"/>
              <a:cs typeface="Arial"/>
            </a:endParaRPr>
          </a:p>
        </p:txBody>
      </p:sp>
      <p:sp>
        <p:nvSpPr>
          <p:cNvPr id="4" name="Slide Number Placeholder 3">
            <a:extLst>
              <a:ext uri="{FF2B5EF4-FFF2-40B4-BE49-F238E27FC236}">
                <a16:creationId xmlns:a16="http://schemas.microsoft.com/office/drawing/2014/main" id="{5DBDDD60-E64B-2158-6191-A54F7850371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0584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Agenda – Health Safety Net</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25575"/>
            <a:ext cx="8229600" cy="4751289"/>
          </a:xfrm>
        </p:spPr>
        <p:txBody>
          <a:bodyPr/>
          <a:lstStyle/>
          <a:p>
            <a:pPr marL="787400" lvl="1" indent="-342900">
              <a:lnSpc>
                <a:spcPct val="150000"/>
              </a:lnSpc>
              <a:spcBef>
                <a:spcPts val="0"/>
              </a:spcBef>
              <a:buFont typeface="Arial" panose="020B0604020202020204" pitchFamily="34" charset="0"/>
              <a:buChar char="•"/>
            </a:pPr>
            <a:r>
              <a:rPr lang="en-US" sz="2000" dirty="0">
                <a:latin typeface="+mn-lt"/>
              </a:rPr>
              <a:t>New Dental Administrator</a:t>
            </a:r>
          </a:p>
          <a:p>
            <a:pPr marL="787400" lvl="1" indent="-342900">
              <a:lnSpc>
                <a:spcPct val="150000"/>
              </a:lnSpc>
              <a:spcBef>
                <a:spcPts val="0"/>
              </a:spcBef>
              <a:buFont typeface="Arial" panose="020B0604020202020204" pitchFamily="34" charset="0"/>
              <a:buChar char="•"/>
            </a:pPr>
            <a:r>
              <a:rPr lang="en-US" sz="2000" dirty="0">
                <a:latin typeface="+mn-lt"/>
              </a:rPr>
              <a:t>Anti-Obesity Medication Changes</a:t>
            </a:r>
          </a:p>
          <a:p>
            <a:pPr marL="787400" lvl="1" indent="-342900">
              <a:lnSpc>
                <a:spcPct val="150000"/>
              </a:lnSpc>
              <a:spcBef>
                <a:spcPts val="0"/>
              </a:spcBef>
              <a:buFont typeface="Arial" panose="020B0604020202020204" pitchFamily="34" charset="0"/>
              <a:buChar char="•"/>
            </a:pPr>
            <a:r>
              <a:rPr lang="en-US" sz="2000" dirty="0">
                <a:latin typeface="+mn-lt"/>
              </a:rPr>
              <a:t>Health Safety Net Updates</a:t>
            </a:r>
          </a:p>
          <a:p>
            <a:pPr marL="1187450" lvl="2" indent="-342900">
              <a:lnSpc>
                <a:spcPct val="150000"/>
              </a:lnSpc>
              <a:spcBef>
                <a:spcPts val="0"/>
              </a:spcBef>
              <a:buFont typeface="Courier New" panose="02070309020205020404" pitchFamily="49" charset="0"/>
              <a:buChar char="o"/>
            </a:pPr>
            <a:r>
              <a:rPr lang="en-US" sz="2000" dirty="0">
                <a:latin typeface="+mn-lt"/>
              </a:rPr>
              <a:t>Inpatient Hospital Claims Pricing Adjustment</a:t>
            </a:r>
          </a:p>
          <a:p>
            <a:pPr marL="1187450" lvl="2" indent="-342900">
              <a:lnSpc>
                <a:spcPct val="150000"/>
              </a:lnSpc>
              <a:spcBef>
                <a:spcPts val="0"/>
              </a:spcBef>
              <a:buFont typeface="Courier New" panose="02070309020205020404" pitchFamily="49" charset="0"/>
              <a:buChar char="o"/>
            </a:pPr>
            <a:r>
              <a:rPr lang="en-US" sz="2000" dirty="0">
                <a:latin typeface="+mn-lt"/>
              </a:rPr>
              <a:t>99211 Claims Resweep</a:t>
            </a:r>
          </a:p>
          <a:p>
            <a:pPr marL="1187450" lvl="2" indent="-342900">
              <a:lnSpc>
                <a:spcPct val="150000"/>
              </a:lnSpc>
              <a:spcBef>
                <a:spcPts val="0"/>
              </a:spcBef>
              <a:buFont typeface="Courier New" panose="02070309020205020404" pitchFamily="49" charset="0"/>
              <a:buChar char="o"/>
            </a:pPr>
            <a:r>
              <a:rPr lang="en-US" sz="2000" dirty="0">
                <a:latin typeface="+mn-lt"/>
              </a:rPr>
              <a:t>June 2025 Duplicate Pharmacy Claims</a:t>
            </a:r>
          </a:p>
          <a:p>
            <a:pPr marL="1187450" lvl="2" indent="-342900">
              <a:lnSpc>
                <a:spcPct val="150000"/>
              </a:lnSpc>
              <a:spcBef>
                <a:spcPts val="0"/>
              </a:spcBef>
              <a:buFont typeface="Courier New" panose="02070309020205020404" pitchFamily="49" charset="0"/>
              <a:buChar char="o"/>
            </a:pPr>
            <a:r>
              <a:rPr lang="en-US" sz="2000" dirty="0">
                <a:latin typeface="+mn-lt"/>
              </a:rPr>
              <a:t>July 2025 Interim Dental RHS</a:t>
            </a:r>
          </a:p>
          <a:p>
            <a:pPr marL="787400" lvl="1" indent="-342900">
              <a:lnSpc>
                <a:spcPct val="150000"/>
              </a:lnSpc>
              <a:spcBef>
                <a:spcPts val="0"/>
              </a:spcBef>
              <a:buFont typeface="Arial" panose="020B0604020202020204" pitchFamily="34" charset="0"/>
              <a:buChar char="•"/>
            </a:pPr>
            <a:r>
              <a:rPr lang="en-US" sz="2000" dirty="0">
                <a:latin typeface="+mn-lt"/>
              </a:rPr>
              <a:t>General Information</a:t>
            </a:r>
          </a:p>
          <a:p>
            <a:pPr marL="787400" lvl="1" indent="-342900">
              <a:lnSpc>
                <a:spcPct val="150000"/>
              </a:lnSpc>
              <a:spcBef>
                <a:spcPts val="0"/>
              </a:spcBef>
              <a:buFont typeface="Arial" panose="020B0604020202020204" pitchFamily="34" charset="0"/>
              <a:buChar char="•"/>
            </a:pPr>
            <a:r>
              <a:rPr lang="en-US" sz="2000" dirty="0">
                <a:latin typeface="+mn-lt"/>
              </a:rPr>
              <a:t>Questions</a:t>
            </a: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296647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E3B4-6550-BFA0-EC7A-86FDB112DF68}"/>
              </a:ext>
            </a:extLst>
          </p:cNvPr>
          <p:cNvSpPr>
            <a:spLocks noGrp="1"/>
          </p:cNvSpPr>
          <p:nvPr>
            <p:ph type="title"/>
          </p:nvPr>
        </p:nvSpPr>
        <p:spPr/>
        <p:txBody>
          <a:bodyPr vert="horz"/>
          <a:lstStyle/>
          <a:p>
            <a:r>
              <a:rPr lang="en-US" sz="3200" dirty="0"/>
              <a:t>Background</a:t>
            </a:r>
          </a:p>
        </p:txBody>
      </p:sp>
      <p:sp>
        <p:nvSpPr>
          <p:cNvPr id="6" name="Content Placeholder 5">
            <a:extLst>
              <a:ext uri="{FF2B5EF4-FFF2-40B4-BE49-F238E27FC236}">
                <a16:creationId xmlns:a16="http://schemas.microsoft.com/office/drawing/2014/main" id="{FD63C036-459E-9542-3D45-D942F551BC3F}"/>
              </a:ext>
            </a:extLst>
          </p:cNvPr>
          <p:cNvSpPr>
            <a:spLocks noGrp="1"/>
          </p:cNvSpPr>
          <p:nvPr>
            <p:ph idx="1"/>
          </p:nvPr>
        </p:nvSpPr>
        <p:spPr>
          <a:xfrm>
            <a:off x="233464" y="1425575"/>
            <a:ext cx="8453336" cy="5127625"/>
          </a:xfrm>
        </p:spPr>
        <p:txBody>
          <a:bodyPr/>
          <a:lstStyle/>
          <a:p>
            <a:pPr>
              <a:spcBef>
                <a:spcPts val="600"/>
              </a:spcBef>
              <a:spcAft>
                <a:spcPts val="600"/>
              </a:spcAft>
            </a:pPr>
            <a:r>
              <a:rPr lang="en-US" sz="1800" dirty="0">
                <a:latin typeface="+mn-lt"/>
              </a:rPr>
              <a:t>MassHealth is the payer of last resort and pays for health care and related services only when no other source of payment is available, except when required by federal law​.</a:t>
            </a:r>
          </a:p>
          <a:p>
            <a:pPr>
              <a:spcBef>
                <a:spcPts val="600"/>
              </a:spcBef>
              <a:spcAft>
                <a:spcPts val="600"/>
              </a:spcAft>
            </a:pPr>
            <a:r>
              <a:rPr lang="en-US" sz="1800" dirty="0">
                <a:latin typeface="+mn-lt"/>
              </a:rPr>
              <a:t>Every applicant and member must obtain and maintain health insurance available to them at no additional cost, including Medicare, in accordance with 130 CMR 517.008. Failure to do so may result in loss or denial of eligibility.</a:t>
            </a:r>
          </a:p>
          <a:p>
            <a:pPr>
              <a:spcBef>
                <a:spcPts val="600"/>
              </a:spcBef>
              <a:spcAft>
                <a:spcPts val="600"/>
              </a:spcAft>
            </a:pPr>
            <a:r>
              <a:rPr lang="en-US" sz="1800" b="1" dirty="0">
                <a:latin typeface="+mn-lt"/>
              </a:rPr>
              <a:t>Qualified Medicare Beneficiaries (QMB)* are eligible to enroll in Medicare at no cost to them. </a:t>
            </a:r>
            <a:r>
              <a:rPr lang="en-US" sz="1800" dirty="0">
                <a:latin typeface="+mn-lt"/>
              </a:rPr>
              <a:t>They are also allowed to enroll outside of the usual enrollment periods and have late enrollment penalties waived​.</a:t>
            </a:r>
          </a:p>
          <a:p>
            <a:pPr>
              <a:spcBef>
                <a:spcPts val="600"/>
              </a:spcBef>
              <a:spcAft>
                <a:spcPts val="600"/>
              </a:spcAft>
            </a:pPr>
            <a:r>
              <a:rPr lang="en-US" sz="1800" dirty="0">
                <a:latin typeface="+mn-lt"/>
              </a:rPr>
              <a:t>Today, MassHealth asks QMB members to enroll in Medicare if they are eligible to do so at no additional cost. MassHealth partners with UMass’ Medicare Outreach and Enrollment Initiative to help members enroll.</a:t>
            </a:r>
          </a:p>
          <a:p>
            <a:pPr marL="0" indent="0" defTabSz="685800" fontAlgn="ctr">
              <a:spcBef>
                <a:spcPts val="600"/>
              </a:spcBef>
              <a:spcAft>
                <a:spcPts val="600"/>
              </a:spcAft>
              <a:buClrTx/>
              <a:buNone/>
              <a:defRPr/>
            </a:pPr>
            <a:r>
              <a:rPr lang="en-US" b="1" dirty="0">
                <a:latin typeface="+mn-lt"/>
                <a:cs typeface="Arial"/>
              </a:rPr>
              <a:t>*</a:t>
            </a:r>
            <a:r>
              <a:rPr lang="en-US" dirty="0">
                <a:latin typeface="+mn-lt"/>
                <a:cs typeface="Arial"/>
              </a:rPr>
              <a:t>QMB stands for Qualified Medicare Beneficiary, which is a tier within the Medicare Savings Program (MSP). Individuals must have income at or below 190% FPL and there is no asset test. QMB is not subject to estate recovery.</a:t>
            </a:r>
            <a:endParaRPr lang="en-US" dirty="0">
              <a:latin typeface="+mn-lt"/>
              <a:ea typeface="Calibri" panose="020F0502020204030204" pitchFamily="34" charset="0"/>
            </a:endParaRPr>
          </a:p>
          <a:p>
            <a:pPr marL="214313" lvl="0" indent="-214313" defTabSz="685800" fontAlgn="ctr">
              <a:spcBef>
                <a:spcPts val="600"/>
              </a:spcBef>
              <a:spcAft>
                <a:spcPts val="600"/>
              </a:spcAft>
              <a:buClrTx/>
              <a:buFont typeface="Arial" panose="020B0604020202020204" pitchFamily="34" charset="0"/>
              <a:buChar char="•"/>
              <a:defRPr/>
            </a:pPr>
            <a:endParaRPr lang="en-US" sz="1800" dirty="0">
              <a:solidFill>
                <a:srgbClr val="000000"/>
              </a:solidFill>
              <a:latin typeface="+mn-lt"/>
              <a:ea typeface="Calibri"/>
              <a:cs typeface="Times New Roman"/>
            </a:endParaRPr>
          </a:p>
          <a:p>
            <a:pPr lvl="0" defTabSz="685800" fontAlgn="ctr">
              <a:spcBef>
                <a:spcPts val="600"/>
              </a:spcBef>
              <a:spcAft>
                <a:spcPts val="600"/>
              </a:spcAft>
              <a:buClrTx/>
              <a:defRPr/>
            </a:pPr>
            <a:endParaRPr lang="en-US" sz="1800" kern="100" dirty="0">
              <a:solidFill>
                <a:srgbClr val="000000"/>
              </a:solidFill>
              <a:latin typeface="+mn-lt"/>
              <a:ea typeface="Calibri"/>
              <a:cs typeface="Arial"/>
            </a:endParaRPr>
          </a:p>
          <a:p>
            <a:pPr>
              <a:spcBef>
                <a:spcPts val="600"/>
              </a:spcBef>
              <a:spcAft>
                <a:spcPts val="600"/>
              </a:spcAft>
            </a:pPr>
            <a:endParaRPr lang="en-US" sz="1800" dirty="0">
              <a:latin typeface="+mn-lt"/>
            </a:endParaRPr>
          </a:p>
        </p:txBody>
      </p:sp>
      <p:sp>
        <p:nvSpPr>
          <p:cNvPr id="3" name="Slide Number Placeholder 2">
            <a:extLst>
              <a:ext uri="{FF2B5EF4-FFF2-40B4-BE49-F238E27FC236}">
                <a16:creationId xmlns:a16="http://schemas.microsoft.com/office/drawing/2014/main" id="{0C4A1907-B7CE-868E-82C7-F656A949EB2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graphicFrame>
        <p:nvGraphicFramePr>
          <p:cNvPr id="8" name="think-cell data - do not delete">
            <a:extLst>
              <a:ext uri="{FF2B5EF4-FFF2-40B4-BE49-F238E27FC236}">
                <a16:creationId xmlns:a16="http://schemas.microsoft.com/office/drawing/2014/main" id="{7A872F9A-9255-12C4-DB16-C0D80C41EFD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168083794"/>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8" name="think-cell data - do not delete" hidden="1">
                        <a:extLst>
                          <a:ext uri="{FF2B5EF4-FFF2-40B4-BE49-F238E27FC236}">
                            <a16:creationId xmlns:a16="http://schemas.microsoft.com/office/drawing/2014/main" id="{7A872F9A-9255-12C4-DB16-C0D80C41EFD7}"/>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2719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BDFB-8BB3-692D-41E0-4CA392FB8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B8CA4-0927-E88A-D5D2-F71941504AFC}"/>
              </a:ext>
            </a:extLst>
          </p:cNvPr>
          <p:cNvSpPr>
            <a:spLocks noGrp="1"/>
          </p:cNvSpPr>
          <p:nvPr>
            <p:ph type="title"/>
          </p:nvPr>
        </p:nvSpPr>
        <p:spPr>
          <a:xfrm>
            <a:off x="457199" y="304800"/>
            <a:ext cx="7138911" cy="715963"/>
          </a:xfrm>
        </p:spPr>
        <p:txBody>
          <a:bodyPr vert="horz"/>
          <a:lstStyle/>
          <a:p>
            <a:r>
              <a:rPr lang="en-US" sz="3200" dirty="0"/>
              <a:t>What’s Changing for QMB Members  </a:t>
            </a:r>
          </a:p>
        </p:txBody>
      </p:sp>
      <p:sp>
        <p:nvSpPr>
          <p:cNvPr id="5" name="Content Placeholder 4">
            <a:extLst>
              <a:ext uri="{FF2B5EF4-FFF2-40B4-BE49-F238E27FC236}">
                <a16:creationId xmlns:a16="http://schemas.microsoft.com/office/drawing/2014/main" id="{328A8E30-E683-0D50-3EC2-A803E9BF08E2}"/>
              </a:ext>
            </a:extLst>
          </p:cNvPr>
          <p:cNvSpPr>
            <a:spLocks noGrp="1"/>
          </p:cNvSpPr>
          <p:nvPr>
            <p:ph idx="1"/>
          </p:nvPr>
        </p:nvSpPr>
        <p:spPr>
          <a:xfrm>
            <a:off x="457200" y="1600200"/>
            <a:ext cx="8229600" cy="4953000"/>
          </a:xfrm>
        </p:spPr>
        <p:txBody>
          <a:bodyPr/>
          <a:lstStyle/>
          <a:p>
            <a:pPr marL="214313" indent="-214313" fontAlgn="ctr">
              <a:spcBef>
                <a:spcPts val="600"/>
              </a:spcBef>
              <a:spcAft>
                <a:spcPts val="600"/>
              </a:spcAft>
              <a:buFont typeface="Arial" panose="020B0604020202020204" pitchFamily="34" charset="0"/>
              <a:buChar char="•"/>
            </a:pPr>
            <a:r>
              <a:rPr lang="en-US" sz="1800" dirty="0">
                <a:latin typeface="+mn-lt"/>
                <a:ea typeface="Calibri"/>
                <a:cs typeface="Times New Roman"/>
              </a:rPr>
              <a:t>To ensure that MassHealth is the payor of last resort, MassHealth will begin enforcing the requirement for members to enroll in Medicare if they can do so at no additional cost.</a:t>
            </a:r>
          </a:p>
          <a:p>
            <a:pPr marL="685800" lvl="1" fontAlgn="ctr">
              <a:spcBef>
                <a:spcPts val="600"/>
              </a:spcBef>
              <a:spcAft>
                <a:spcPts val="600"/>
              </a:spcAft>
              <a:buFont typeface="Courier New" panose="02070309020205020404" pitchFamily="49" charset="0"/>
              <a:buChar char="o"/>
            </a:pPr>
            <a:r>
              <a:rPr lang="en-US" sz="1800" b="1" kern="100" dirty="0">
                <a:solidFill>
                  <a:srgbClr val="000000"/>
                </a:solidFill>
                <a:latin typeface="+mn-lt"/>
                <a:ea typeface="Calibri"/>
                <a:cs typeface="Arial"/>
              </a:rPr>
              <a:t>This will only apply to QMB-eligible* members 65 and older, </a:t>
            </a:r>
            <a:r>
              <a:rPr lang="en-US" sz="1800" kern="100" dirty="0">
                <a:solidFill>
                  <a:srgbClr val="000000"/>
                </a:solidFill>
                <a:latin typeface="+mn-lt"/>
                <a:ea typeface="Calibri"/>
                <a:cs typeface="Arial"/>
              </a:rPr>
              <a:t>which includes individuals with no premiums or premiums where MassHealth would pay 100% on their behalf.</a:t>
            </a:r>
          </a:p>
          <a:p>
            <a:pPr marL="214313" indent="-214313" fontAlgn="ctr">
              <a:spcBef>
                <a:spcPts val="600"/>
              </a:spcBef>
              <a:spcAft>
                <a:spcPts val="600"/>
              </a:spcAft>
              <a:buFont typeface="Arial" panose="020B0604020202020204" pitchFamily="34" charset="0"/>
              <a:buChar char="•"/>
            </a:pPr>
            <a:r>
              <a:rPr lang="en-US" sz="1800" kern="100" dirty="0">
                <a:solidFill>
                  <a:srgbClr val="000000"/>
                </a:solidFill>
                <a:latin typeface="+mn-lt"/>
                <a:ea typeface="Calibri"/>
                <a:cs typeface="Arial"/>
              </a:rPr>
              <a:t>MassHealth is putting supports in place to ensure that members can successfully enroll in Medicare. Supports include:</a:t>
            </a:r>
          </a:p>
          <a:p>
            <a:pPr marL="628650" lvl="1" fontAlgn="ctr">
              <a:spcBef>
                <a:spcPts val="600"/>
              </a:spcBef>
              <a:spcAft>
                <a:spcPts val="600"/>
              </a:spcAft>
              <a:buFont typeface="Courier New" panose="02070309020205020404" pitchFamily="49" charset="0"/>
              <a:buChar char="o"/>
            </a:pPr>
            <a:r>
              <a:rPr lang="en-US" sz="1800" kern="100" dirty="0">
                <a:solidFill>
                  <a:srgbClr val="000000"/>
                </a:solidFill>
                <a:latin typeface="+mn-lt"/>
                <a:ea typeface="Calibri"/>
                <a:cs typeface="Arial"/>
              </a:rPr>
              <a:t>Individualized help from UMass, including UMass assisting with scheduling SSA appointments.</a:t>
            </a:r>
          </a:p>
          <a:p>
            <a:pPr marL="0" indent="0">
              <a:spcBef>
                <a:spcPts val="2400"/>
              </a:spcBef>
              <a:spcAft>
                <a:spcPts val="600"/>
              </a:spcAft>
              <a:buNone/>
            </a:pPr>
            <a:r>
              <a:rPr lang="en-US" sz="1800" b="1" dirty="0">
                <a:cs typeface="Arial"/>
              </a:rPr>
              <a:t>*</a:t>
            </a:r>
            <a:r>
              <a:rPr lang="en-US" sz="1800" dirty="0">
                <a:cs typeface="Arial"/>
              </a:rPr>
              <a:t>QMB stands for Qualified Medicare Beneficiary, which is a tier within the Medicare Savings Program (MSP). Individuals must have income at or below 190% FPL and there is no asset test. QMB is not subject to estate recovery.</a:t>
            </a:r>
            <a:endParaRPr lang="en-US" sz="1800" dirty="0">
              <a:ea typeface="Calibri" panose="020F0502020204030204" pitchFamily="34" charset="0"/>
            </a:endParaRPr>
          </a:p>
          <a:p>
            <a:pPr marL="0" indent="0">
              <a:spcBef>
                <a:spcPts val="600"/>
              </a:spcBef>
              <a:spcAft>
                <a:spcPts val="600"/>
              </a:spcAft>
              <a:buNone/>
            </a:pPr>
            <a:endParaRPr lang="en-US" sz="1800" dirty="0">
              <a:latin typeface="+mn-lt"/>
            </a:endParaRPr>
          </a:p>
        </p:txBody>
      </p:sp>
      <p:sp>
        <p:nvSpPr>
          <p:cNvPr id="3" name="Slide Number Placeholder 2">
            <a:extLst>
              <a:ext uri="{FF2B5EF4-FFF2-40B4-BE49-F238E27FC236}">
                <a16:creationId xmlns:a16="http://schemas.microsoft.com/office/drawing/2014/main" id="{540009A2-760D-8FAC-BA7D-49D09C0E13C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graphicFrame>
        <p:nvGraphicFramePr>
          <p:cNvPr id="8" name="think-cell data - do not delete">
            <a:extLst>
              <a:ext uri="{FF2B5EF4-FFF2-40B4-BE49-F238E27FC236}">
                <a16:creationId xmlns:a16="http://schemas.microsoft.com/office/drawing/2014/main" id="{59524AC9-DE38-8370-16F1-D216D824B22D}"/>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18553042"/>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think-cell data - do not delete" hidden="1">
                        <a:extLst>
                          <a:ext uri="{FF2B5EF4-FFF2-40B4-BE49-F238E27FC236}">
                            <a16:creationId xmlns:a16="http://schemas.microsoft.com/office/drawing/2014/main" id="{59524AC9-DE38-8370-16F1-D216D824B22D}"/>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5450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2610-A922-F766-F09E-099EC7C49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403B1-B751-6DF2-649A-07AAB356276C}"/>
              </a:ext>
            </a:extLst>
          </p:cNvPr>
          <p:cNvSpPr>
            <a:spLocks noGrp="1"/>
          </p:cNvSpPr>
          <p:nvPr>
            <p:ph type="title"/>
          </p:nvPr>
        </p:nvSpPr>
        <p:spPr>
          <a:xfrm>
            <a:off x="457199" y="304800"/>
            <a:ext cx="7159557" cy="715963"/>
          </a:xfrm>
        </p:spPr>
        <p:txBody>
          <a:bodyPr vert="horz"/>
          <a:lstStyle/>
          <a:p>
            <a:r>
              <a:rPr lang="en-US" sz="3200" dirty="0"/>
              <a:t>What’s Changing for QMB Members (continued)</a:t>
            </a:r>
          </a:p>
        </p:txBody>
      </p:sp>
      <p:sp>
        <p:nvSpPr>
          <p:cNvPr id="5" name="Content Placeholder 4">
            <a:extLst>
              <a:ext uri="{FF2B5EF4-FFF2-40B4-BE49-F238E27FC236}">
                <a16:creationId xmlns:a16="http://schemas.microsoft.com/office/drawing/2014/main" id="{725D2B2D-F7B0-7BCD-58A1-DBDD5BA10261}"/>
              </a:ext>
            </a:extLst>
          </p:cNvPr>
          <p:cNvSpPr>
            <a:spLocks noGrp="1"/>
          </p:cNvSpPr>
          <p:nvPr>
            <p:ph idx="1"/>
          </p:nvPr>
        </p:nvSpPr>
        <p:spPr>
          <a:xfrm>
            <a:off x="457200" y="1600200"/>
            <a:ext cx="8229600" cy="2709153"/>
          </a:xfrm>
        </p:spPr>
        <p:txBody>
          <a:bodyPr/>
          <a:lstStyle/>
          <a:p>
            <a:pPr marL="628650" lvl="1" fontAlgn="ctr">
              <a:lnSpc>
                <a:spcPct val="107000"/>
              </a:lnSpc>
              <a:spcAft>
                <a:spcPts val="600"/>
              </a:spcAft>
              <a:buFont typeface="Courier New" panose="02070309020205020404" pitchFamily="49" charset="0"/>
              <a:buChar char="o"/>
            </a:pPr>
            <a:r>
              <a:rPr lang="en-US" sz="1800" kern="100" dirty="0">
                <a:solidFill>
                  <a:srgbClr val="000000"/>
                </a:solidFill>
                <a:latin typeface="+mn-lt"/>
                <a:ea typeface="Calibri"/>
                <a:cs typeface="Arial"/>
              </a:rPr>
              <a:t>Multiple outreach attempts, including multiple notices, at least one live phone call, and a text.</a:t>
            </a:r>
            <a:endParaRPr lang="en-US" sz="1800" dirty="0">
              <a:latin typeface="+mn-lt"/>
              <a:ea typeface="Calibri"/>
              <a:cs typeface="Times New Roman"/>
            </a:endParaRPr>
          </a:p>
          <a:p>
            <a:pPr marL="214313" indent="-214313" fontAlgn="ctr">
              <a:lnSpc>
                <a:spcPct val="107000"/>
              </a:lnSpc>
              <a:spcAft>
                <a:spcPts val="600"/>
              </a:spcAft>
              <a:buFont typeface="Arial" panose="020B0604020202020204" pitchFamily="34" charset="0"/>
              <a:buChar char="•"/>
            </a:pPr>
            <a:r>
              <a:rPr lang="en-US" sz="1800" dirty="0">
                <a:latin typeface="+mn-lt"/>
                <a:ea typeface="Calibri"/>
                <a:cs typeface="Times New Roman"/>
              </a:rPr>
              <a:t>If, after multiple rounds of outreach by MassHealth, a member chooses not to apply for Medicare, they will lose their MassHealth coverage.</a:t>
            </a:r>
          </a:p>
          <a:p>
            <a:pPr marL="628650" lvl="1" fontAlgn="ctr">
              <a:lnSpc>
                <a:spcPct val="107000"/>
              </a:lnSpc>
              <a:spcAft>
                <a:spcPts val="600"/>
              </a:spcAft>
              <a:buFont typeface="Courier New" panose="02070309020205020404" pitchFamily="49" charset="0"/>
              <a:buChar char="o"/>
            </a:pPr>
            <a:r>
              <a:rPr lang="en-US" sz="1800" dirty="0">
                <a:latin typeface="+mn-lt"/>
                <a:ea typeface="Calibri"/>
                <a:cs typeface="Times New Roman"/>
              </a:rPr>
              <a:t>However, </a:t>
            </a:r>
            <a:r>
              <a:rPr lang="en-US" sz="1800" b="1" dirty="0">
                <a:latin typeface="+mn-lt"/>
                <a:ea typeface="Calibri"/>
                <a:cs typeface="Times New Roman"/>
              </a:rPr>
              <a:t>the member can re-join MassHealth coverage once they call UMass </a:t>
            </a:r>
            <a:r>
              <a:rPr lang="en-US" sz="1800" dirty="0">
                <a:latin typeface="+mn-lt"/>
                <a:ea typeface="Calibri"/>
                <a:cs typeface="Times New Roman"/>
              </a:rPr>
              <a:t>to schedule an appointment with the SSA to apply for Medicare.</a:t>
            </a:r>
          </a:p>
          <a:p>
            <a:pPr marL="0" indent="0">
              <a:buNone/>
            </a:pPr>
            <a:endParaRPr lang="en-US" sz="1800" dirty="0">
              <a:latin typeface="+mn-lt"/>
            </a:endParaRPr>
          </a:p>
        </p:txBody>
      </p:sp>
      <p:sp>
        <p:nvSpPr>
          <p:cNvPr id="3" name="Slide Number Placeholder 2">
            <a:extLst>
              <a:ext uri="{FF2B5EF4-FFF2-40B4-BE49-F238E27FC236}">
                <a16:creationId xmlns:a16="http://schemas.microsoft.com/office/drawing/2014/main" id="{6E143121-ADDD-5EDB-53B6-94465767D6C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865110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5D97-DBBE-02ED-3E6A-A8C4D3785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38459-97AB-FEAA-249A-E4A7C4B42ACA}"/>
              </a:ext>
            </a:extLst>
          </p:cNvPr>
          <p:cNvSpPr>
            <a:spLocks noGrp="1"/>
          </p:cNvSpPr>
          <p:nvPr>
            <p:ph type="title"/>
          </p:nvPr>
        </p:nvSpPr>
        <p:spPr>
          <a:xfrm>
            <a:off x="457200" y="304800"/>
            <a:ext cx="7874000" cy="715963"/>
          </a:xfrm>
        </p:spPr>
        <p:txBody>
          <a:bodyPr vert="horz"/>
          <a:lstStyle/>
          <a:p>
            <a:r>
              <a:rPr lang="en-US" sz="3200" dirty="0"/>
              <a:t>Outreach Strategies: Initial Outreach</a:t>
            </a:r>
          </a:p>
        </p:txBody>
      </p:sp>
      <p:sp>
        <p:nvSpPr>
          <p:cNvPr id="10" name="Content Placeholder 9">
            <a:extLst>
              <a:ext uri="{FF2B5EF4-FFF2-40B4-BE49-F238E27FC236}">
                <a16:creationId xmlns:a16="http://schemas.microsoft.com/office/drawing/2014/main" id="{DD56C964-48BE-4CCE-8499-F0D5ABC5CA07}"/>
              </a:ext>
            </a:extLst>
          </p:cNvPr>
          <p:cNvSpPr>
            <a:spLocks noGrp="1"/>
          </p:cNvSpPr>
          <p:nvPr>
            <p:ph idx="1"/>
          </p:nvPr>
        </p:nvSpPr>
        <p:spPr>
          <a:xfrm>
            <a:off x="457200" y="1435100"/>
            <a:ext cx="8266176" cy="4691063"/>
          </a:xfrm>
        </p:spPr>
        <p:txBody>
          <a:bodyPr/>
          <a:lstStyle/>
          <a:p>
            <a:pPr>
              <a:spcBef>
                <a:spcPts val="600"/>
              </a:spcBef>
              <a:spcAft>
                <a:spcPts val="600"/>
              </a:spcAft>
            </a:pPr>
            <a:r>
              <a:rPr lang="en-US" sz="1800" dirty="0"/>
              <a:t>MassHealth members who are QMB-eligible will receive letters in a yellow envelope from the UMass Medicare Outreach and Enrollment Project team, explaining that they may be eligible for Medicare and that they are required to make an appointment to apply for Medicare​.</a:t>
            </a:r>
          </a:p>
          <a:p>
            <a:pPr>
              <a:spcBef>
                <a:spcPts val="600"/>
              </a:spcBef>
              <a:spcAft>
                <a:spcPts val="600"/>
              </a:spcAft>
            </a:pPr>
            <a:r>
              <a:rPr lang="en-US" sz="1800" dirty="0"/>
              <a:t>As part of its outreach, UMass will:​</a:t>
            </a:r>
          </a:p>
          <a:p>
            <a:pPr lvl="1">
              <a:spcBef>
                <a:spcPts val="600"/>
              </a:spcBef>
              <a:spcAft>
                <a:spcPts val="600"/>
              </a:spcAft>
              <a:buFont typeface="Courier New" panose="02070309020205020404" pitchFamily="49" charset="0"/>
              <a:buChar char="o"/>
            </a:pPr>
            <a:r>
              <a:rPr lang="en-US" sz="1800" dirty="0"/>
              <a:t>Send each member </a:t>
            </a:r>
            <a:r>
              <a:rPr lang="en-US" sz="1800" b="1" dirty="0"/>
              <a:t>three notices over the course of 60 days</a:t>
            </a:r>
            <a:r>
              <a:rPr lang="en-US" sz="1800" dirty="0"/>
              <a:t>; and​</a:t>
            </a:r>
          </a:p>
          <a:p>
            <a:pPr lvl="1">
              <a:spcBef>
                <a:spcPts val="600"/>
              </a:spcBef>
              <a:spcAft>
                <a:spcPts val="600"/>
              </a:spcAft>
              <a:buFont typeface="Courier New" panose="02070309020205020404" pitchFamily="49" charset="0"/>
              <a:buChar char="o"/>
            </a:pPr>
            <a:r>
              <a:rPr lang="en-US" sz="1800" b="1" dirty="0"/>
              <a:t>Make at least one initial outbound call</a:t>
            </a:r>
            <a:r>
              <a:rPr lang="en-US" sz="1800" dirty="0"/>
              <a:t>.​</a:t>
            </a:r>
          </a:p>
          <a:p>
            <a:pPr>
              <a:spcBef>
                <a:spcPts val="600"/>
              </a:spcBef>
              <a:spcAft>
                <a:spcPts val="600"/>
              </a:spcAft>
            </a:pPr>
            <a:r>
              <a:rPr lang="en-US" sz="1800" dirty="0"/>
              <a:t>Members who receive a notice in a yellow envelope will be instructed to call UMass directly. When members speak with UMass, they will be offered application support, as well as general information about applying for Medicare.</a:t>
            </a:r>
          </a:p>
          <a:p>
            <a:pPr lvl="1">
              <a:spcBef>
                <a:spcPts val="600"/>
              </a:spcBef>
              <a:spcAft>
                <a:spcPts val="600"/>
              </a:spcAft>
              <a:buFont typeface="Courier New" panose="02070309020205020404" pitchFamily="49" charset="0"/>
              <a:buChar char="o"/>
            </a:pPr>
            <a:r>
              <a:rPr lang="en-US" sz="1800" dirty="0"/>
              <a:t>UMass will offer to call the SSA on behalf of the member to make an appointment​.</a:t>
            </a:r>
          </a:p>
          <a:p>
            <a:pPr>
              <a:spcBef>
                <a:spcPts val="600"/>
              </a:spcBef>
              <a:spcAft>
                <a:spcPts val="600"/>
              </a:spcAft>
            </a:pPr>
            <a:endParaRPr lang="en-US" sz="1800" dirty="0">
              <a:latin typeface="+mn-lt"/>
            </a:endParaRPr>
          </a:p>
        </p:txBody>
      </p:sp>
      <p:sp>
        <p:nvSpPr>
          <p:cNvPr id="3" name="Slide Number Placeholder 2">
            <a:extLst>
              <a:ext uri="{FF2B5EF4-FFF2-40B4-BE49-F238E27FC236}">
                <a16:creationId xmlns:a16="http://schemas.microsoft.com/office/drawing/2014/main" id="{4AFE911A-EF9B-AF4B-AD6F-5384D69F8E9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39172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50A0C-9557-5A6F-1AA2-85F40E0F9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DC202-D72E-1900-9215-9236D5962A0E}"/>
              </a:ext>
            </a:extLst>
          </p:cNvPr>
          <p:cNvSpPr>
            <a:spLocks noGrp="1"/>
          </p:cNvSpPr>
          <p:nvPr>
            <p:ph type="title"/>
          </p:nvPr>
        </p:nvSpPr>
        <p:spPr>
          <a:xfrm>
            <a:off x="457200" y="304800"/>
            <a:ext cx="7874000" cy="715963"/>
          </a:xfrm>
        </p:spPr>
        <p:txBody>
          <a:bodyPr vert="horz"/>
          <a:lstStyle/>
          <a:p>
            <a:r>
              <a:rPr lang="en-US" sz="3200" dirty="0"/>
              <a:t>Outreach Strategies: Initial Outreach (continued)</a:t>
            </a:r>
          </a:p>
        </p:txBody>
      </p:sp>
      <p:sp>
        <p:nvSpPr>
          <p:cNvPr id="10" name="Content Placeholder 9">
            <a:extLst>
              <a:ext uri="{FF2B5EF4-FFF2-40B4-BE49-F238E27FC236}">
                <a16:creationId xmlns:a16="http://schemas.microsoft.com/office/drawing/2014/main" id="{73B52134-445E-B370-D0D0-B530066C3069}"/>
              </a:ext>
            </a:extLst>
          </p:cNvPr>
          <p:cNvSpPr>
            <a:spLocks noGrp="1"/>
          </p:cNvSpPr>
          <p:nvPr>
            <p:ph idx="1"/>
          </p:nvPr>
        </p:nvSpPr>
        <p:spPr>
          <a:xfrm>
            <a:off x="97277" y="1435100"/>
            <a:ext cx="8875193" cy="3516279"/>
          </a:xfrm>
        </p:spPr>
        <p:txBody>
          <a:bodyPr/>
          <a:lstStyle/>
          <a:p>
            <a:pPr marL="57150" indent="0">
              <a:buNone/>
            </a:pPr>
            <a:r>
              <a:rPr lang="en-US" dirty="0">
                <a:latin typeface="+mn-lt"/>
              </a:rPr>
              <a:t>Continued…</a:t>
            </a:r>
          </a:p>
          <a:p>
            <a:pPr lvl="1">
              <a:spcBef>
                <a:spcPts val="600"/>
              </a:spcBef>
              <a:spcAft>
                <a:spcPts val="600"/>
              </a:spcAft>
              <a:buFont typeface="Courier New" panose="02070309020205020404" pitchFamily="49" charset="0"/>
              <a:buChar char="o"/>
            </a:pPr>
            <a:r>
              <a:rPr lang="en-US" sz="1800" dirty="0">
                <a:latin typeface="+mn-lt"/>
              </a:rPr>
              <a:t>Members who prefer to schedule appointments on their own must follow up with UMass and verify that they initiated the application process and provide the date of their SSA appointment.</a:t>
            </a:r>
          </a:p>
          <a:p>
            <a:pPr>
              <a:spcBef>
                <a:spcPts val="600"/>
              </a:spcBef>
              <a:spcAft>
                <a:spcPts val="600"/>
              </a:spcAft>
            </a:pPr>
            <a:r>
              <a:rPr lang="en-US" sz="1800" dirty="0">
                <a:latin typeface="+mn-lt"/>
              </a:rPr>
              <a:t>Individuals who report that they were denied Medicare must provide UMass a copy of their denial letter via email, mail, or fax.​</a:t>
            </a:r>
          </a:p>
          <a:p>
            <a:pPr lvl="1">
              <a:spcBef>
                <a:spcPts val="600"/>
              </a:spcBef>
              <a:spcAft>
                <a:spcPts val="600"/>
              </a:spcAft>
              <a:buFont typeface="Courier New" panose="02070309020205020404" pitchFamily="49" charset="0"/>
              <a:buChar char="o"/>
            </a:pPr>
            <a:r>
              <a:rPr lang="en-US" sz="1800" dirty="0">
                <a:latin typeface="+mn-lt"/>
              </a:rPr>
              <a:t>Members can call their local SSA office and request a copy of their denial letter.</a:t>
            </a:r>
          </a:p>
          <a:p>
            <a:pPr lvl="1">
              <a:spcBef>
                <a:spcPts val="600"/>
              </a:spcBef>
              <a:spcAft>
                <a:spcPts val="600"/>
              </a:spcAft>
              <a:buFont typeface="Courier New" panose="02070309020205020404" pitchFamily="49" charset="0"/>
              <a:buChar char="o"/>
            </a:pPr>
            <a:r>
              <a:rPr lang="en-US" sz="1800" dirty="0">
                <a:latin typeface="+mn-lt"/>
              </a:rPr>
              <a:t>Once proof of denial is received, the member will be removed from additional project outreach.</a:t>
            </a:r>
            <a:endParaRPr lang="en-US" sz="1400" dirty="0">
              <a:latin typeface="+mn-lt"/>
            </a:endParaRPr>
          </a:p>
          <a:p>
            <a:pPr>
              <a:spcBef>
                <a:spcPts val="600"/>
              </a:spcBef>
              <a:spcAft>
                <a:spcPts val="600"/>
              </a:spcAft>
            </a:pPr>
            <a:endParaRPr lang="en-US" sz="1800" dirty="0">
              <a:latin typeface="+mn-lt"/>
            </a:endParaRPr>
          </a:p>
          <a:p>
            <a:pPr>
              <a:spcBef>
                <a:spcPts val="600"/>
              </a:spcBef>
              <a:spcAft>
                <a:spcPts val="600"/>
              </a:spcAft>
            </a:pPr>
            <a:endParaRPr lang="en-US" sz="1800" dirty="0">
              <a:latin typeface="+mn-lt"/>
            </a:endParaRPr>
          </a:p>
        </p:txBody>
      </p:sp>
      <p:grpSp>
        <p:nvGrpSpPr>
          <p:cNvPr id="9" name="Group 8">
            <a:extLst>
              <a:ext uri="{FF2B5EF4-FFF2-40B4-BE49-F238E27FC236}">
                <a16:creationId xmlns:a16="http://schemas.microsoft.com/office/drawing/2014/main" id="{B26A2410-CCA1-4884-5400-E39626042652}"/>
              </a:ext>
              <a:ext uri="{C183D7F6-B498-43B3-948B-1728B52AA6E4}">
                <adec:decorative xmlns:adec="http://schemas.microsoft.com/office/drawing/2017/decorative" val="1"/>
              </a:ext>
            </a:extLst>
          </p:cNvPr>
          <p:cNvGrpSpPr/>
          <p:nvPr/>
        </p:nvGrpSpPr>
        <p:grpSpPr>
          <a:xfrm>
            <a:off x="171530" y="5415947"/>
            <a:ext cx="8800940" cy="825310"/>
            <a:chOff x="315688" y="5620697"/>
            <a:chExt cx="11603473" cy="510808"/>
          </a:xfrm>
        </p:grpSpPr>
        <p:sp>
          <p:nvSpPr>
            <p:cNvPr id="4" name="Rectangle 3">
              <a:extLst>
                <a:ext uri="{FF2B5EF4-FFF2-40B4-BE49-F238E27FC236}">
                  <a16:creationId xmlns:a16="http://schemas.microsoft.com/office/drawing/2014/main" id="{6A0B6D0B-E363-73A1-25FC-52EF71FA2A94}"/>
                </a:ext>
              </a:extLst>
            </p:cNvPr>
            <p:cNvSpPr/>
            <p:nvPr/>
          </p:nvSpPr>
          <p:spPr>
            <a:xfrm>
              <a:off x="315688" y="5620697"/>
              <a:ext cx="11603473" cy="510808"/>
            </a:xfrm>
            <a:prstGeom prst="rect">
              <a:avLst/>
            </a:prstGeom>
            <a:solidFill>
              <a:srgbClr val="E7F1F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83D74A68-2209-4770-3BE0-13238E39FD5F}"/>
                </a:ext>
              </a:extLst>
            </p:cNvPr>
            <p:cNvSpPr txBox="1">
              <a:spLocks/>
            </p:cNvSpPr>
            <p:nvPr/>
          </p:nvSpPr>
          <p:spPr>
            <a:xfrm>
              <a:off x="438913" y="5711386"/>
              <a:ext cx="11418558" cy="385746"/>
            </a:xfrm>
            <a:prstGeom prst="rect">
              <a:avLst/>
            </a:prstGeom>
            <a:ln w="19050">
              <a:noFill/>
            </a:ln>
          </p:spPr>
          <p:txBody>
            <a:bodyPr vert="horz" wrap="square" lIns="68580" tIns="34290" rIns="68580" bIns="34290" rtlCol="0" anchor="ctr">
              <a:spAutoFit/>
            </a:bodyPr>
            <a:lstStyle>
              <a:defPPr>
                <a:defRPr lang="en-US"/>
              </a:defPPr>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5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Arial"/>
                </a:rPr>
                <a:t>Note:</a:t>
              </a:r>
              <a:r>
                <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To keep their MassHealth coverage, members must call UMass within 60 days to set up an appointment to apply for Medicare.</a:t>
              </a:r>
            </a:p>
          </p:txBody>
        </p:sp>
      </p:grpSp>
      <p:sp>
        <p:nvSpPr>
          <p:cNvPr id="3" name="Slide Number Placeholder 2">
            <a:extLst>
              <a:ext uri="{FF2B5EF4-FFF2-40B4-BE49-F238E27FC236}">
                <a16:creationId xmlns:a16="http://schemas.microsoft.com/office/drawing/2014/main" id="{F6C863D4-A3A3-F8B3-0149-A16C08C7FF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78950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03CC8-5FCD-E102-96AC-B7D478710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C760E-DA64-3316-8A78-EC06C5A3921B}"/>
              </a:ext>
            </a:extLst>
          </p:cNvPr>
          <p:cNvSpPr>
            <a:spLocks noGrp="1"/>
          </p:cNvSpPr>
          <p:nvPr>
            <p:ph type="title"/>
          </p:nvPr>
        </p:nvSpPr>
        <p:spPr>
          <a:xfrm>
            <a:off x="457200" y="304800"/>
            <a:ext cx="7069015" cy="715963"/>
          </a:xfrm>
        </p:spPr>
        <p:txBody>
          <a:bodyPr vert="horz"/>
          <a:lstStyle/>
          <a:p>
            <a:r>
              <a:rPr lang="en-US" sz="3200" dirty="0"/>
              <a:t>Outreach Strategies: Reminders and Follow-Up</a:t>
            </a:r>
          </a:p>
        </p:txBody>
      </p:sp>
      <p:sp>
        <p:nvSpPr>
          <p:cNvPr id="6" name="Content Placeholder 5">
            <a:extLst>
              <a:ext uri="{FF2B5EF4-FFF2-40B4-BE49-F238E27FC236}">
                <a16:creationId xmlns:a16="http://schemas.microsoft.com/office/drawing/2014/main" id="{428E07A3-EB29-7B6D-391B-D624A35862EE}"/>
              </a:ext>
            </a:extLst>
          </p:cNvPr>
          <p:cNvSpPr>
            <a:spLocks noGrp="1"/>
          </p:cNvSpPr>
          <p:nvPr>
            <p:ph idx="1"/>
          </p:nvPr>
        </p:nvSpPr>
        <p:spPr/>
        <p:txBody>
          <a:bodyPr/>
          <a:lstStyle/>
          <a:p>
            <a:pPr marL="214313" indent="-214313" fontAlgn="ctr">
              <a:spcBef>
                <a:spcPts val="600"/>
              </a:spcBef>
              <a:spcAft>
                <a:spcPts val="600"/>
              </a:spcAft>
              <a:buFont typeface="Arial" panose="020B0604020202020204" pitchFamily="34" charset="0"/>
              <a:buChar char="•"/>
            </a:pPr>
            <a:r>
              <a:rPr lang="en-US" sz="1800" b="1" u="sng" dirty="0">
                <a:latin typeface="+mn-lt"/>
                <a:ea typeface="Calibri"/>
                <a:cs typeface="Arial"/>
              </a:rPr>
              <a:t>~1 Week before scheduled SSA appointment</a:t>
            </a:r>
            <a:r>
              <a:rPr lang="en-US" sz="1800" b="1" dirty="0">
                <a:latin typeface="+mn-lt"/>
                <a:ea typeface="Calibri"/>
                <a:cs typeface="Arial"/>
              </a:rPr>
              <a:t>, </a:t>
            </a:r>
            <a:r>
              <a:rPr lang="en-US" sz="1800" dirty="0">
                <a:latin typeface="+mn-lt"/>
                <a:ea typeface="Calibri"/>
                <a:cs typeface="Arial"/>
              </a:rPr>
              <a:t>UMass will call the member to help remind them of the appointment.</a:t>
            </a:r>
          </a:p>
          <a:p>
            <a:pPr marL="214313" indent="-214313" fontAlgn="ctr">
              <a:spcBef>
                <a:spcPts val="600"/>
              </a:spcBef>
              <a:spcAft>
                <a:spcPts val="600"/>
              </a:spcAft>
              <a:buFont typeface="Arial" panose="020B0604020202020204" pitchFamily="34" charset="0"/>
              <a:buChar char="•"/>
            </a:pPr>
            <a:r>
              <a:rPr lang="en-US" sz="1800" b="1" u="sng" dirty="0">
                <a:latin typeface="+mn-lt"/>
                <a:ea typeface="Calibri"/>
                <a:cs typeface="Arial"/>
              </a:rPr>
              <a:t>~1 Week after scheduled SSA appointment</a:t>
            </a:r>
            <a:r>
              <a:rPr lang="en-US" sz="1800" b="1" dirty="0">
                <a:latin typeface="+mn-lt"/>
                <a:ea typeface="Calibri"/>
                <a:cs typeface="Arial"/>
              </a:rPr>
              <a:t>, </a:t>
            </a:r>
            <a:r>
              <a:rPr lang="en-US" sz="1800" dirty="0">
                <a:latin typeface="+mn-lt"/>
                <a:ea typeface="Calibri"/>
                <a:cs typeface="Arial"/>
              </a:rPr>
              <a:t>UMass will call the member to ask for an update.</a:t>
            </a:r>
          </a:p>
          <a:p>
            <a:pPr marL="214313" indent="-214313" fontAlgn="ctr">
              <a:spcBef>
                <a:spcPts val="600"/>
              </a:spcBef>
              <a:spcAft>
                <a:spcPts val="600"/>
              </a:spcAft>
              <a:buFont typeface="Arial" panose="020B0604020202020204" pitchFamily="34" charset="0"/>
              <a:buChar char="•"/>
            </a:pPr>
            <a:r>
              <a:rPr lang="en-US" sz="1800" b="1" u="sng" dirty="0">
                <a:latin typeface="+mn-lt"/>
                <a:ea typeface="Calibri"/>
                <a:cs typeface="Arial"/>
              </a:rPr>
              <a:t>6 months after the scheduled SSA appointment</a:t>
            </a:r>
            <a:r>
              <a:rPr lang="en-US" sz="1800" b="1" dirty="0">
                <a:latin typeface="+mn-lt"/>
                <a:ea typeface="Calibri"/>
                <a:cs typeface="Arial"/>
              </a:rPr>
              <a:t>, </a:t>
            </a:r>
            <a:r>
              <a:rPr lang="en-US" sz="1800" dirty="0">
                <a:latin typeface="+mn-lt"/>
                <a:ea typeface="Calibri"/>
                <a:cs typeface="Arial"/>
              </a:rPr>
              <a:t>MassHealth will check Medicare enrollment databases to confirm whether the member has been enrolled in Medicare.</a:t>
            </a:r>
          </a:p>
          <a:p>
            <a:pPr marL="628650" lvl="1" fontAlgn="ctr">
              <a:spcBef>
                <a:spcPts val="600"/>
              </a:spcBef>
              <a:spcAft>
                <a:spcPts val="600"/>
              </a:spcAft>
              <a:buFont typeface="Courier New" panose="02070309020205020404" pitchFamily="49" charset="0"/>
              <a:buChar char="o"/>
            </a:pPr>
            <a:r>
              <a:rPr lang="en-US" sz="1800" dirty="0">
                <a:latin typeface="+mn-lt"/>
                <a:ea typeface="Calibri"/>
                <a:cs typeface="Arial"/>
              </a:rPr>
              <a:t>This enrollment confirmation relies on available databases and requires no action from the member.</a:t>
            </a:r>
          </a:p>
          <a:p>
            <a:pPr marL="628650" lvl="1" fontAlgn="ctr">
              <a:spcBef>
                <a:spcPts val="600"/>
              </a:spcBef>
              <a:spcAft>
                <a:spcPts val="600"/>
              </a:spcAft>
              <a:buFont typeface="Courier New" panose="02070309020205020404" pitchFamily="49" charset="0"/>
              <a:buChar char="o"/>
            </a:pPr>
            <a:r>
              <a:rPr lang="en-US" sz="1800" dirty="0">
                <a:ea typeface="Calibri"/>
                <a:cs typeface="Arial"/>
              </a:rPr>
              <a:t>If the member has enrolled in Medicare, UMass will remove them from the list and the member will not need to take any further action.</a:t>
            </a:r>
          </a:p>
          <a:p>
            <a:pPr marL="557213" lvl="1" indent="-214313" fontAlgn="ctr">
              <a:spcBef>
                <a:spcPts val="600"/>
              </a:spcBef>
              <a:spcAft>
                <a:spcPts val="600"/>
              </a:spcAft>
              <a:buFont typeface="Arial" panose="020B0604020202020204" pitchFamily="34" charset="0"/>
              <a:buChar char="•"/>
            </a:pPr>
            <a:endParaRPr lang="en-US" sz="1800" dirty="0">
              <a:latin typeface="+mn-lt"/>
              <a:ea typeface="Calibri"/>
              <a:cs typeface="Arial"/>
            </a:endParaRPr>
          </a:p>
        </p:txBody>
      </p:sp>
      <p:sp>
        <p:nvSpPr>
          <p:cNvPr id="3" name="Slide Number Placeholder 2">
            <a:extLst>
              <a:ext uri="{FF2B5EF4-FFF2-40B4-BE49-F238E27FC236}">
                <a16:creationId xmlns:a16="http://schemas.microsoft.com/office/drawing/2014/main" id="{2B68BFD7-6078-4B2C-62D8-4D5935052B7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79481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D33E4-8FF1-D399-8CB0-00522C80B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0638C-90E6-E8B3-B373-566B0B1934B4}"/>
              </a:ext>
            </a:extLst>
          </p:cNvPr>
          <p:cNvSpPr>
            <a:spLocks noGrp="1"/>
          </p:cNvSpPr>
          <p:nvPr>
            <p:ph type="title"/>
          </p:nvPr>
        </p:nvSpPr>
        <p:spPr>
          <a:xfrm>
            <a:off x="457200" y="304800"/>
            <a:ext cx="7099160" cy="715963"/>
          </a:xfrm>
        </p:spPr>
        <p:txBody>
          <a:bodyPr vert="horz"/>
          <a:lstStyle/>
          <a:p>
            <a:r>
              <a:rPr lang="en-US" sz="3200" dirty="0"/>
              <a:t>Outreach Strategies: Reminders and Follow-Up (continued)</a:t>
            </a:r>
          </a:p>
        </p:txBody>
      </p:sp>
      <p:sp>
        <p:nvSpPr>
          <p:cNvPr id="6" name="Content Placeholder 5">
            <a:extLst>
              <a:ext uri="{FF2B5EF4-FFF2-40B4-BE49-F238E27FC236}">
                <a16:creationId xmlns:a16="http://schemas.microsoft.com/office/drawing/2014/main" id="{F8053210-A8FE-2DB6-7440-112D4EB5D51C}"/>
              </a:ext>
            </a:extLst>
          </p:cNvPr>
          <p:cNvSpPr>
            <a:spLocks noGrp="1"/>
          </p:cNvSpPr>
          <p:nvPr>
            <p:ph idx="1"/>
          </p:nvPr>
        </p:nvSpPr>
        <p:spPr/>
        <p:txBody>
          <a:bodyPr/>
          <a:lstStyle/>
          <a:p>
            <a:pPr marL="0" indent="-57150" fontAlgn="ctr">
              <a:spcBef>
                <a:spcPts val="600"/>
              </a:spcBef>
              <a:spcAft>
                <a:spcPts val="600"/>
              </a:spcAft>
              <a:buNone/>
            </a:pPr>
            <a:r>
              <a:rPr lang="en-US" sz="1800" dirty="0">
                <a:latin typeface="+mn-lt"/>
                <a:ea typeface="Calibri"/>
                <a:cs typeface="Arial"/>
              </a:rPr>
              <a:t>Continued…</a:t>
            </a:r>
          </a:p>
          <a:p>
            <a:pPr marL="557213" lvl="1" indent="-214313" fontAlgn="ctr">
              <a:spcBef>
                <a:spcPts val="600"/>
              </a:spcBef>
              <a:spcAft>
                <a:spcPts val="600"/>
              </a:spcAft>
              <a:buFont typeface="Arial" panose="020B0604020202020204" pitchFamily="34" charset="0"/>
              <a:buChar char="•"/>
            </a:pPr>
            <a:r>
              <a:rPr lang="en-US" sz="1800" dirty="0">
                <a:latin typeface="+mn-lt"/>
                <a:ea typeface="Calibri"/>
                <a:cs typeface="Arial"/>
              </a:rPr>
              <a:t>If the member is not yet enrolled in Medicare, UMass will send a follow-up notice asking the member to contact them.</a:t>
            </a:r>
          </a:p>
          <a:p>
            <a:pPr marL="971550" lvl="2" indent="-285750" fontAlgn="ctr">
              <a:spcBef>
                <a:spcPts val="600"/>
              </a:spcBef>
              <a:spcAft>
                <a:spcPts val="600"/>
              </a:spcAft>
              <a:buFont typeface="Courier New" panose="02070309020205020404" pitchFamily="49" charset="0"/>
              <a:buChar char="o"/>
            </a:pPr>
            <a:r>
              <a:rPr lang="en-US" sz="1800" dirty="0">
                <a:latin typeface="+mn-lt"/>
                <a:ea typeface="Calibri"/>
                <a:cs typeface="Arial"/>
              </a:rPr>
              <a:t>Note, if a member fails to respond to this notice, their coverage will not change at this time; however, UMass will use this follow-up as an opportunity to offer the member assistance, if needed. </a:t>
            </a:r>
          </a:p>
          <a:p>
            <a:pPr marL="971550" lvl="2" indent="-285750" fontAlgn="ctr">
              <a:spcBef>
                <a:spcPts val="600"/>
              </a:spcBef>
              <a:spcAft>
                <a:spcPts val="600"/>
              </a:spcAft>
              <a:buFont typeface="Courier New" panose="02070309020205020404" pitchFamily="49" charset="0"/>
              <a:buChar char="o"/>
            </a:pPr>
            <a:r>
              <a:rPr lang="en-US" sz="1800" dirty="0">
                <a:latin typeface="+mn-lt"/>
                <a:ea typeface="Calibri"/>
                <a:cs typeface="Arial"/>
              </a:rPr>
              <a:t>If a member is denied for Medicare, they will be asked to provide proof of their denial. After verifying that they are not eligible for Medicare, the member will be removed from the list and the member will not need to take any further action.</a:t>
            </a:r>
          </a:p>
          <a:p>
            <a:pPr marL="500063" lvl="1" indent="-214313" fontAlgn="ctr">
              <a:spcBef>
                <a:spcPts val="600"/>
              </a:spcBef>
              <a:spcAft>
                <a:spcPts val="600"/>
              </a:spcAft>
              <a:buFont typeface="Arial" panose="020B0604020202020204" pitchFamily="34" charset="0"/>
              <a:buChar char="•"/>
            </a:pPr>
            <a:r>
              <a:rPr lang="en-US" sz="1800" dirty="0">
                <a:latin typeface="+mn-lt"/>
                <a:ea typeface="Calibri"/>
                <a:cs typeface="Arial"/>
              </a:rPr>
              <a:t>At least </a:t>
            </a:r>
            <a:r>
              <a:rPr lang="en-US" sz="1800" b="1" u="sng" dirty="0">
                <a:latin typeface="+mn-lt"/>
                <a:ea typeface="Calibri"/>
                <a:cs typeface="Arial"/>
              </a:rPr>
              <a:t>9 months after the scheduled SSA appointment</a:t>
            </a:r>
            <a:r>
              <a:rPr lang="en-US" sz="1800" b="1" dirty="0">
                <a:latin typeface="+mn-lt"/>
                <a:ea typeface="Calibri"/>
                <a:cs typeface="Arial"/>
              </a:rPr>
              <a:t>, </a:t>
            </a:r>
            <a:r>
              <a:rPr lang="en-US" sz="1800" dirty="0">
                <a:latin typeface="+mn-lt"/>
                <a:ea typeface="Calibri"/>
                <a:cs typeface="Arial"/>
              </a:rPr>
              <a:t>UMass may attempt another round of communication to members for whom we are unable to confirm successful enrollment or ineligibility.</a:t>
            </a:r>
            <a:endParaRPr lang="en-US" sz="1800" dirty="0">
              <a:latin typeface="+mn-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32E3064-73AB-7AC7-A786-B1F7F196A1B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44401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07E6-2C02-76EC-1975-A015CD81F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7BEBC-9708-12FE-E27E-A09F8AC5B0FB}"/>
              </a:ext>
            </a:extLst>
          </p:cNvPr>
          <p:cNvSpPr>
            <a:spLocks noGrp="1"/>
          </p:cNvSpPr>
          <p:nvPr>
            <p:ph type="title"/>
          </p:nvPr>
        </p:nvSpPr>
        <p:spPr>
          <a:xfrm>
            <a:off x="457200" y="304800"/>
            <a:ext cx="8128000" cy="715963"/>
          </a:xfrm>
        </p:spPr>
        <p:txBody>
          <a:bodyPr vert="horz"/>
          <a:lstStyle/>
          <a:p>
            <a:r>
              <a:rPr lang="en-US" sz="3200" dirty="0">
                <a:latin typeface="+mj-lt"/>
              </a:rPr>
              <a:t>Outreach Strategies</a:t>
            </a:r>
          </a:p>
        </p:txBody>
      </p:sp>
      <p:sp>
        <p:nvSpPr>
          <p:cNvPr id="3" name="Rectangle 2">
            <a:extLst>
              <a:ext uri="{FF2B5EF4-FFF2-40B4-BE49-F238E27FC236}">
                <a16:creationId xmlns:a16="http://schemas.microsoft.com/office/drawing/2014/main" id="{8AD839F8-41D9-F697-B8FF-4199B34BB973}"/>
              </a:ext>
            </a:extLst>
          </p:cNvPr>
          <p:cNvSpPr/>
          <p:nvPr/>
        </p:nvSpPr>
        <p:spPr>
          <a:xfrm>
            <a:off x="181748" y="1383082"/>
            <a:ext cx="8831623" cy="680284"/>
          </a:xfrm>
          <a:prstGeom prst="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Initial Outreach, requiring members to schedule SSA appointment through UMass over 60 days</a:t>
            </a:r>
          </a:p>
        </p:txBody>
      </p:sp>
      <p:sp>
        <p:nvSpPr>
          <p:cNvPr id="42" name="Rectangle 41">
            <a:extLst>
              <a:ext uri="{FF2B5EF4-FFF2-40B4-BE49-F238E27FC236}">
                <a16:creationId xmlns:a16="http://schemas.microsoft.com/office/drawing/2014/main" id="{BCDF45A8-6FE8-5F16-01F5-5148EBA3C727}"/>
              </a:ext>
            </a:extLst>
          </p:cNvPr>
          <p:cNvSpPr/>
          <p:nvPr/>
        </p:nvSpPr>
        <p:spPr>
          <a:xfrm>
            <a:off x="181748" y="2033692"/>
            <a:ext cx="8831623" cy="403711"/>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3 notices sent over 60 days </a:t>
            </a:r>
          </a:p>
        </p:txBody>
      </p:sp>
      <p:sp>
        <p:nvSpPr>
          <p:cNvPr id="12" name="Rectangle 11">
            <a:extLst>
              <a:ext uri="{FF2B5EF4-FFF2-40B4-BE49-F238E27FC236}">
                <a16:creationId xmlns:a16="http://schemas.microsoft.com/office/drawing/2014/main" id="{6A7B5CDB-0C75-DC03-91BF-E3B6AB1D4823}"/>
              </a:ext>
            </a:extLst>
          </p:cNvPr>
          <p:cNvSpPr/>
          <p:nvPr/>
        </p:nvSpPr>
        <p:spPr>
          <a:xfrm>
            <a:off x="314602" y="2414529"/>
            <a:ext cx="2573431" cy="960111"/>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1</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st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Notice (Day 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sent to eligible members, ARDs, PSIs</a:t>
            </a:r>
          </a:p>
        </p:txBody>
      </p:sp>
      <p:sp>
        <p:nvSpPr>
          <p:cNvPr id="13" name="Rectangle 12">
            <a:extLst>
              <a:ext uri="{FF2B5EF4-FFF2-40B4-BE49-F238E27FC236}">
                <a16:creationId xmlns:a16="http://schemas.microsoft.com/office/drawing/2014/main" id="{6491A5B1-E18E-EF40-ED7A-74B2D0DC4418}"/>
              </a:ext>
            </a:extLst>
          </p:cNvPr>
          <p:cNvSpPr/>
          <p:nvPr/>
        </p:nvSpPr>
        <p:spPr>
          <a:xfrm>
            <a:off x="3104945" y="2414529"/>
            <a:ext cx="2914022" cy="960111"/>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nd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Notice (Day 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sent to eligible members, ARDs, PSIs</a:t>
            </a:r>
          </a:p>
        </p:txBody>
      </p:sp>
      <p:sp>
        <p:nvSpPr>
          <p:cNvPr id="15" name="Rectangle 14">
            <a:extLst>
              <a:ext uri="{FF2B5EF4-FFF2-40B4-BE49-F238E27FC236}">
                <a16:creationId xmlns:a16="http://schemas.microsoft.com/office/drawing/2014/main" id="{05480A58-5B95-FA88-92F2-F0F6ECDBE67D}"/>
              </a:ext>
            </a:extLst>
          </p:cNvPr>
          <p:cNvSpPr/>
          <p:nvPr/>
        </p:nvSpPr>
        <p:spPr>
          <a:xfrm>
            <a:off x="6195687" y="2414529"/>
            <a:ext cx="2703727" cy="977775"/>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3</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rd</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Notice (Day 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sent to eligible members, ARDs, PSIs</a:t>
            </a:r>
          </a:p>
        </p:txBody>
      </p:sp>
      <p:sp>
        <p:nvSpPr>
          <p:cNvPr id="16" name="Rectangle 15">
            <a:extLst>
              <a:ext uri="{FF2B5EF4-FFF2-40B4-BE49-F238E27FC236}">
                <a16:creationId xmlns:a16="http://schemas.microsoft.com/office/drawing/2014/main" id="{1CD25A73-4D94-F439-7AAC-692AF395A182}"/>
              </a:ext>
            </a:extLst>
          </p:cNvPr>
          <p:cNvSpPr/>
          <p:nvPr/>
        </p:nvSpPr>
        <p:spPr>
          <a:xfrm>
            <a:off x="191738" y="3463539"/>
            <a:ext cx="8831622" cy="389704"/>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least one outreach call attempted over 60 days </a:t>
            </a:r>
          </a:p>
        </p:txBody>
      </p:sp>
      <p:sp>
        <p:nvSpPr>
          <p:cNvPr id="21" name="Rectangle 20">
            <a:extLst>
              <a:ext uri="{FF2B5EF4-FFF2-40B4-BE49-F238E27FC236}">
                <a16:creationId xmlns:a16="http://schemas.microsoft.com/office/drawing/2014/main" id="{7B382DBE-9608-CD6E-A677-92C0EEB05F3C}"/>
              </a:ext>
              <a:ext uri="{C183D7F6-B498-43B3-948B-1728B52AA6E4}">
                <adec:decorative xmlns:adec="http://schemas.microsoft.com/office/drawing/2017/decorative" val="0"/>
              </a:ext>
            </a:extLst>
          </p:cNvPr>
          <p:cNvSpPr/>
          <p:nvPr/>
        </p:nvSpPr>
        <p:spPr>
          <a:xfrm>
            <a:off x="191737" y="3905188"/>
            <a:ext cx="8831621" cy="389704"/>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Text campaign</a:t>
            </a:r>
          </a:p>
        </p:txBody>
      </p:sp>
      <p:sp>
        <p:nvSpPr>
          <p:cNvPr id="11" name="Rectangle 10">
            <a:extLst>
              <a:ext uri="{FF2B5EF4-FFF2-40B4-BE49-F238E27FC236}">
                <a16:creationId xmlns:a16="http://schemas.microsoft.com/office/drawing/2014/main" id="{B38E5BAC-85BD-632F-2439-976E57B90D93}"/>
              </a:ext>
            </a:extLst>
          </p:cNvPr>
          <p:cNvSpPr/>
          <p:nvPr/>
        </p:nvSpPr>
        <p:spPr>
          <a:xfrm>
            <a:off x="191737" y="4434481"/>
            <a:ext cx="8821634" cy="470330"/>
          </a:xfrm>
          <a:prstGeom prst="rect">
            <a:avLst/>
          </a:prstGeom>
          <a:solidFill>
            <a:schemeClr val="accent4">
              <a:lumMod val="10000"/>
              <a:lumOff val="9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If failure to apply after 60 days</a:t>
            </a:r>
          </a:p>
        </p:txBody>
      </p:sp>
      <p:sp>
        <p:nvSpPr>
          <p:cNvPr id="45" name="Rectangle 44">
            <a:extLst>
              <a:ext uri="{FF2B5EF4-FFF2-40B4-BE49-F238E27FC236}">
                <a16:creationId xmlns:a16="http://schemas.microsoft.com/office/drawing/2014/main" id="{F49FB1B0-2120-6AB7-1EA8-228F6006F061}"/>
              </a:ext>
            </a:extLst>
          </p:cNvPr>
          <p:cNvSpPr/>
          <p:nvPr/>
        </p:nvSpPr>
        <p:spPr>
          <a:xfrm>
            <a:off x="191736" y="4912128"/>
            <a:ext cx="8831621" cy="1641072"/>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Eligibility termination for failure to comply</a:t>
            </a: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47" name="Rectangle 46">
            <a:extLst>
              <a:ext uri="{FF2B5EF4-FFF2-40B4-BE49-F238E27FC236}">
                <a16:creationId xmlns:a16="http://schemas.microsoft.com/office/drawing/2014/main" id="{5E20AD7F-AB50-B558-09DA-130F97E0CEBA}"/>
              </a:ext>
            </a:extLst>
          </p:cNvPr>
          <p:cNvSpPr/>
          <p:nvPr/>
        </p:nvSpPr>
        <p:spPr>
          <a:xfrm>
            <a:off x="702745" y="5325137"/>
            <a:ext cx="7882455" cy="365125"/>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Termination Notice sent to eligible members, ARDs, PSIs</a:t>
            </a:r>
          </a:p>
        </p:txBody>
      </p:sp>
      <p:sp>
        <p:nvSpPr>
          <p:cNvPr id="7" name="Rectangle 6">
            <a:extLst>
              <a:ext uri="{FF2B5EF4-FFF2-40B4-BE49-F238E27FC236}">
                <a16:creationId xmlns:a16="http://schemas.microsoft.com/office/drawing/2014/main" id="{F1B27ADB-B0F8-EA9D-7D98-D75CCD83B3D7}"/>
              </a:ext>
            </a:extLst>
          </p:cNvPr>
          <p:cNvSpPr/>
          <p:nvPr/>
        </p:nvSpPr>
        <p:spPr>
          <a:xfrm>
            <a:off x="228162" y="5726117"/>
            <a:ext cx="8795196" cy="821306"/>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Notice contains appeal rights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Members can return to MassHealth if they take action to apply</a:t>
            </a:r>
          </a:p>
        </p:txBody>
      </p:sp>
      <p:pic>
        <p:nvPicPr>
          <p:cNvPr id="18" name="Graphic 17">
            <a:extLst>
              <a:ext uri="{FF2B5EF4-FFF2-40B4-BE49-F238E27FC236}">
                <a16:creationId xmlns:a16="http://schemas.microsoft.com/office/drawing/2014/main" id="{60379414-00A2-8078-90D5-4DEE1594848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57310" y="1989300"/>
            <a:ext cx="457200" cy="457200"/>
          </a:xfrm>
          <a:prstGeom prst="rect">
            <a:avLst/>
          </a:prstGeom>
        </p:spPr>
      </p:pic>
      <p:pic>
        <p:nvPicPr>
          <p:cNvPr id="23" name="Graphic 22">
            <a:extLst>
              <a:ext uri="{FF2B5EF4-FFF2-40B4-BE49-F238E27FC236}">
                <a16:creationId xmlns:a16="http://schemas.microsoft.com/office/drawing/2014/main" id="{0CEA3CD7-7600-7C2A-B9BE-D2500371975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67880" y="3479854"/>
            <a:ext cx="357074" cy="357074"/>
          </a:xfrm>
          <a:prstGeom prst="rect">
            <a:avLst/>
          </a:prstGeom>
        </p:spPr>
      </p:pic>
      <p:pic>
        <p:nvPicPr>
          <p:cNvPr id="27" name="Graphic 26">
            <a:extLst>
              <a:ext uri="{FF2B5EF4-FFF2-40B4-BE49-F238E27FC236}">
                <a16:creationId xmlns:a16="http://schemas.microsoft.com/office/drawing/2014/main" id="{8D0551E4-8C8C-E14A-9661-8D8F3A8D6B6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286519" y="3903115"/>
            <a:ext cx="389704" cy="389704"/>
          </a:xfrm>
          <a:prstGeom prst="rect">
            <a:avLst/>
          </a:prstGeom>
        </p:spPr>
      </p:pic>
      <p:pic>
        <p:nvPicPr>
          <p:cNvPr id="44" name="Graphic 43">
            <a:extLst>
              <a:ext uri="{FF2B5EF4-FFF2-40B4-BE49-F238E27FC236}">
                <a16:creationId xmlns:a16="http://schemas.microsoft.com/office/drawing/2014/main" id="{82EBEB0B-7520-9C79-1778-A72C5528155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165537" y="1980203"/>
            <a:ext cx="457200" cy="457200"/>
          </a:xfrm>
          <a:prstGeom prst="rect">
            <a:avLst/>
          </a:prstGeom>
        </p:spPr>
      </p:pic>
      <p:pic>
        <p:nvPicPr>
          <p:cNvPr id="46" name="Graphic 45">
            <a:extLst>
              <a:ext uri="{FF2B5EF4-FFF2-40B4-BE49-F238E27FC236}">
                <a16:creationId xmlns:a16="http://schemas.microsoft.com/office/drawing/2014/main" id="{64495E3D-FDFD-706D-EB49-C53D8519538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05214" y="4892722"/>
            <a:ext cx="457200" cy="457200"/>
          </a:xfrm>
          <a:prstGeom prst="rect">
            <a:avLst/>
          </a:prstGeom>
        </p:spPr>
      </p:pic>
      <p:sp>
        <p:nvSpPr>
          <p:cNvPr id="4" name="Slide Number Placeholder 2">
            <a:extLst>
              <a:ext uri="{FF2B5EF4-FFF2-40B4-BE49-F238E27FC236}">
                <a16:creationId xmlns:a16="http://schemas.microsoft.com/office/drawing/2014/main" id="{1C18A02A-6449-D2F3-9140-3AAAF123ABA3}"/>
              </a:ext>
              <a:ext uri="{C183D7F6-B498-43B3-948B-1728B52AA6E4}">
                <adec:decorative xmlns:adec="http://schemas.microsoft.com/office/drawing/2017/decorative" val="1"/>
              </a:ext>
            </a:extLst>
          </p:cNvPr>
          <p:cNvSpPr txBox="1">
            <a:spLocks/>
          </p:cNvSpPr>
          <p:nvPr/>
        </p:nvSpPr>
        <p:spPr>
          <a:xfrm>
            <a:off x="6762509" y="6588486"/>
            <a:ext cx="2133600" cy="365125"/>
          </a:xfrm>
          <a:prstGeom prst="rect">
            <a:avLst/>
          </a:prstGeom>
        </p:spPr>
        <p:txBody>
          <a:bodyPr/>
          <a:ls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a:lstStyle>
          <a:p>
            <a:pPr algn="r">
              <a:defRPr/>
            </a:pPr>
            <a:fld id="{C3302BC5-986D-42D8-BF2F-B9D0692D83AF}" type="slidenum">
              <a:rPr lang="en-US" sz="1200" smtClean="0">
                <a:solidFill>
                  <a:srgbClr val="898989"/>
                </a:solidFill>
              </a:rPr>
              <a:pPr algn="r">
                <a:defRPr/>
              </a:pPr>
              <a:t>27</a:t>
            </a:fld>
            <a:endParaRPr lang="en-US" sz="1200" dirty="0">
              <a:solidFill>
                <a:srgbClr val="898989"/>
              </a:solidFill>
            </a:endParaRPr>
          </a:p>
        </p:txBody>
      </p:sp>
    </p:spTree>
    <p:custDataLst>
      <p:tags r:id="rId1"/>
    </p:custDataLst>
    <p:extLst>
      <p:ext uri="{BB962C8B-B14F-4D97-AF65-F5344CB8AC3E}">
        <p14:creationId xmlns:p14="http://schemas.microsoft.com/office/powerpoint/2010/main" val="194159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89AF-4F9B-53A7-5D4B-7BA7D267A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7B304-F174-7629-FF27-A1F50EB49612}"/>
              </a:ext>
            </a:extLst>
          </p:cNvPr>
          <p:cNvSpPr>
            <a:spLocks noGrp="1"/>
          </p:cNvSpPr>
          <p:nvPr>
            <p:ph type="title"/>
          </p:nvPr>
        </p:nvSpPr>
        <p:spPr>
          <a:xfrm>
            <a:off x="457200" y="304800"/>
            <a:ext cx="8128000" cy="715963"/>
          </a:xfrm>
        </p:spPr>
        <p:txBody>
          <a:bodyPr vert="horz"/>
          <a:lstStyle/>
          <a:p>
            <a:r>
              <a:rPr lang="en-US" sz="3200" dirty="0">
                <a:latin typeface="+mj-lt"/>
              </a:rPr>
              <a:t>Outreach Strategies (continued)</a:t>
            </a:r>
          </a:p>
        </p:txBody>
      </p:sp>
      <p:sp>
        <p:nvSpPr>
          <p:cNvPr id="48" name="Rectangle 47">
            <a:extLst>
              <a:ext uri="{FF2B5EF4-FFF2-40B4-BE49-F238E27FC236}">
                <a16:creationId xmlns:a16="http://schemas.microsoft.com/office/drawing/2014/main" id="{3356AAFB-3FBE-DE28-1994-120B1F5783DC}"/>
              </a:ext>
            </a:extLst>
          </p:cNvPr>
          <p:cNvSpPr/>
          <p:nvPr/>
        </p:nvSpPr>
        <p:spPr>
          <a:xfrm>
            <a:off x="289359" y="1521069"/>
            <a:ext cx="6875116" cy="389703"/>
          </a:xfrm>
          <a:prstGeom prst="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Reminders and follow-up after SSA appointment scheduled</a:t>
            </a:r>
          </a:p>
        </p:txBody>
      </p:sp>
      <p:sp>
        <p:nvSpPr>
          <p:cNvPr id="56" name="Rectangle 55">
            <a:extLst>
              <a:ext uri="{FF2B5EF4-FFF2-40B4-BE49-F238E27FC236}">
                <a16:creationId xmlns:a16="http://schemas.microsoft.com/office/drawing/2014/main" id="{A07848BC-3608-D5AE-0010-6EEB79073931}"/>
              </a:ext>
            </a:extLst>
          </p:cNvPr>
          <p:cNvSpPr/>
          <p:nvPr/>
        </p:nvSpPr>
        <p:spPr>
          <a:xfrm>
            <a:off x="289359" y="1982948"/>
            <a:ext cx="6875116" cy="1569677"/>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Outreach call attempted around SSA appointment date</a:t>
            </a:r>
          </a:p>
        </p:txBody>
      </p:sp>
      <p:sp>
        <p:nvSpPr>
          <p:cNvPr id="51" name="Rectangle 50">
            <a:extLst>
              <a:ext uri="{FF2B5EF4-FFF2-40B4-BE49-F238E27FC236}">
                <a16:creationId xmlns:a16="http://schemas.microsoft.com/office/drawing/2014/main" id="{C8AECE59-2FCD-DE99-76DB-4A221726AF6C}"/>
              </a:ext>
            </a:extLst>
          </p:cNvPr>
          <p:cNvSpPr/>
          <p:nvPr/>
        </p:nvSpPr>
        <p:spPr>
          <a:xfrm>
            <a:off x="1323461" y="2373788"/>
            <a:ext cx="2311121" cy="1130564"/>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~1 week before appointment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Reminder phone call</a:t>
            </a:r>
          </a:p>
        </p:txBody>
      </p:sp>
      <p:sp>
        <p:nvSpPr>
          <p:cNvPr id="54" name="Rectangle 53">
            <a:extLst>
              <a:ext uri="{FF2B5EF4-FFF2-40B4-BE49-F238E27FC236}">
                <a16:creationId xmlns:a16="http://schemas.microsoft.com/office/drawing/2014/main" id="{A84C271E-2A51-8952-1E5C-B38151EDCFB9}"/>
              </a:ext>
            </a:extLst>
          </p:cNvPr>
          <p:cNvSpPr/>
          <p:nvPr/>
        </p:nvSpPr>
        <p:spPr>
          <a:xfrm>
            <a:off x="3816055" y="2373788"/>
            <a:ext cx="2179890" cy="1137193"/>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~1 week after appointment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Status update</a:t>
            </a:r>
          </a:p>
        </p:txBody>
      </p:sp>
      <p:sp>
        <p:nvSpPr>
          <p:cNvPr id="63" name="Rectangle 62">
            <a:extLst>
              <a:ext uri="{FF2B5EF4-FFF2-40B4-BE49-F238E27FC236}">
                <a16:creationId xmlns:a16="http://schemas.microsoft.com/office/drawing/2014/main" id="{5962FCF3-5FB0-06AA-0813-024091AC89C3}"/>
              </a:ext>
            </a:extLst>
          </p:cNvPr>
          <p:cNvSpPr/>
          <p:nvPr/>
        </p:nvSpPr>
        <p:spPr>
          <a:xfrm>
            <a:off x="289360" y="3649272"/>
            <a:ext cx="6875116" cy="588857"/>
          </a:xfrm>
          <a:prstGeom prst="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If no Medicare enrollment 6 months after SSA appointment</a:t>
            </a:r>
          </a:p>
        </p:txBody>
      </p:sp>
      <p:sp>
        <p:nvSpPr>
          <p:cNvPr id="58" name="Rectangle 57">
            <a:extLst>
              <a:ext uri="{FF2B5EF4-FFF2-40B4-BE49-F238E27FC236}">
                <a16:creationId xmlns:a16="http://schemas.microsoft.com/office/drawing/2014/main" id="{5F08E2AE-983C-D6BA-8D68-C82E9198EB0F}"/>
              </a:ext>
            </a:extLst>
          </p:cNvPr>
          <p:cNvSpPr/>
          <p:nvPr/>
        </p:nvSpPr>
        <p:spPr>
          <a:xfrm>
            <a:off x="289359" y="4310305"/>
            <a:ext cx="3526696" cy="1367014"/>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Notice sent to ask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status update</a:t>
            </a:r>
          </a:p>
        </p:txBody>
      </p:sp>
      <p:sp>
        <p:nvSpPr>
          <p:cNvPr id="59" name="Rectangle 58">
            <a:extLst>
              <a:ext uri="{FF2B5EF4-FFF2-40B4-BE49-F238E27FC236}">
                <a16:creationId xmlns:a16="http://schemas.microsoft.com/office/drawing/2014/main" id="{3E3E5985-20B1-6C20-B2F2-676EDF06C548}"/>
              </a:ext>
            </a:extLst>
          </p:cNvPr>
          <p:cNvSpPr/>
          <p:nvPr/>
        </p:nvSpPr>
        <p:spPr>
          <a:xfrm>
            <a:off x="650629" y="4973237"/>
            <a:ext cx="2657789" cy="704082"/>
          </a:xfrm>
          <a:prstGeom prst="rect">
            <a:avLst/>
          </a:prstGeom>
          <a:solidFill>
            <a:schemeClr val="bg2">
              <a:lumMod val="95000"/>
            </a:schemeClr>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Notice sent to members, ARDs, PSIs</a:t>
            </a:r>
          </a:p>
        </p:txBody>
      </p:sp>
      <p:sp>
        <p:nvSpPr>
          <p:cNvPr id="64" name="Rectangle 63">
            <a:extLst>
              <a:ext uri="{FF2B5EF4-FFF2-40B4-BE49-F238E27FC236}">
                <a16:creationId xmlns:a16="http://schemas.microsoft.com/office/drawing/2014/main" id="{61F0A4DC-98E7-DD15-D2FB-B48671767603}"/>
              </a:ext>
            </a:extLst>
          </p:cNvPr>
          <p:cNvSpPr/>
          <p:nvPr/>
        </p:nvSpPr>
        <p:spPr>
          <a:xfrm>
            <a:off x="3891933" y="4303161"/>
            <a:ext cx="3272544" cy="1374158"/>
          </a:xfrm>
          <a:prstGeom prst="rect">
            <a:avLst/>
          </a:prstGeom>
          <a:solidFill>
            <a:srgbClr val="EC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No earlier than 9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after SSA appointment,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Cycle may restart</a:t>
            </a:r>
          </a:p>
        </p:txBody>
      </p:sp>
      <p:sp>
        <p:nvSpPr>
          <p:cNvPr id="68" name="Rectangle 67">
            <a:extLst>
              <a:ext uri="{FF2B5EF4-FFF2-40B4-BE49-F238E27FC236}">
                <a16:creationId xmlns:a16="http://schemas.microsoft.com/office/drawing/2014/main" id="{F063EDBA-067D-96F4-2BAB-7315FAF6B95E}"/>
              </a:ext>
            </a:extLst>
          </p:cNvPr>
          <p:cNvSpPr/>
          <p:nvPr/>
        </p:nvSpPr>
        <p:spPr>
          <a:xfrm>
            <a:off x="289359" y="5847916"/>
            <a:ext cx="8800940" cy="737661"/>
          </a:xfrm>
          <a:prstGeom prst="rect">
            <a:avLst/>
          </a:prstGeom>
          <a:solidFill>
            <a:srgbClr val="EFFFEF"/>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a:rPr>
              <a:t>Individuals who report that they were denied and provide proof of denial will not be terminated and will be removed from additional project outreach</a:t>
            </a:r>
          </a:p>
        </p:txBody>
      </p:sp>
      <p:pic>
        <p:nvPicPr>
          <p:cNvPr id="57" name="Graphic 56">
            <a:extLst>
              <a:ext uri="{FF2B5EF4-FFF2-40B4-BE49-F238E27FC236}">
                <a16:creationId xmlns:a16="http://schemas.microsoft.com/office/drawing/2014/main" id="{9149D91E-81ED-A8AB-A626-092D4D2A537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28823" y="2010985"/>
            <a:ext cx="357074" cy="357074"/>
          </a:xfrm>
          <a:prstGeom prst="rect">
            <a:avLst/>
          </a:prstGeom>
        </p:spPr>
      </p:pic>
      <p:pic>
        <p:nvPicPr>
          <p:cNvPr id="62" name="Graphic 61">
            <a:extLst>
              <a:ext uri="{FF2B5EF4-FFF2-40B4-BE49-F238E27FC236}">
                <a16:creationId xmlns:a16="http://schemas.microsoft.com/office/drawing/2014/main" id="{5AA551C1-95FA-A701-FB2A-9CE61D665AD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8391" y="4324329"/>
            <a:ext cx="457200" cy="457200"/>
          </a:xfrm>
          <a:prstGeom prst="rect">
            <a:avLst/>
          </a:prstGeom>
        </p:spPr>
      </p:pic>
      <p:pic>
        <p:nvPicPr>
          <p:cNvPr id="67" name="Graphic 66">
            <a:extLst>
              <a:ext uri="{FF2B5EF4-FFF2-40B4-BE49-F238E27FC236}">
                <a16:creationId xmlns:a16="http://schemas.microsoft.com/office/drawing/2014/main" id="{F39DB9A5-1550-6893-1C2B-EC846146EA2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91933" y="4334776"/>
            <a:ext cx="326716" cy="326716"/>
          </a:xfrm>
          <a:prstGeom prst="rect">
            <a:avLst/>
          </a:prstGeom>
        </p:spPr>
      </p:pic>
      <p:sp>
        <p:nvSpPr>
          <p:cNvPr id="4" name="Slide Number Placeholder 2">
            <a:extLst>
              <a:ext uri="{FF2B5EF4-FFF2-40B4-BE49-F238E27FC236}">
                <a16:creationId xmlns:a16="http://schemas.microsoft.com/office/drawing/2014/main" id="{F7FA3898-250A-9460-11D3-4D96F8F901C1}"/>
              </a:ext>
              <a:ext uri="{C183D7F6-B498-43B3-948B-1728B52AA6E4}">
                <adec:decorative xmlns:adec="http://schemas.microsoft.com/office/drawing/2017/decorative" val="1"/>
              </a:ext>
            </a:extLst>
          </p:cNvPr>
          <p:cNvSpPr txBox="1">
            <a:spLocks/>
          </p:cNvSpPr>
          <p:nvPr/>
        </p:nvSpPr>
        <p:spPr>
          <a:xfrm>
            <a:off x="6762509" y="6588486"/>
            <a:ext cx="2133600" cy="365125"/>
          </a:xfrm>
          <a:prstGeom prst="rect">
            <a:avLst/>
          </a:prstGeom>
        </p:spPr>
        <p:txBody>
          <a:bodyPr/>
          <a:ls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a:lstStyle>
          <a:p>
            <a:pPr algn="r">
              <a:defRPr/>
            </a:pPr>
            <a:fld id="{C3302BC5-986D-42D8-BF2F-B9D0692D83AF}" type="slidenum">
              <a:rPr lang="en-US" sz="1200" smtClean="0">
                <a:solidFill>
                  <a:srgbClr val="898989"/>
                </a:solidFill>
              </a:rPr>
              <a:pPr algn="r">
                <a:defRPr/>
              </a:pPr>
              <a:t>28</a:t>
            </a:fld>
            <a:endParaRPr lang="en-US" sz="1200" dirty="0">
              <a:solidFill>
                <a:srgbClr val="898989"/>
              </a:solidFill>
            </a:endParaRPr>
          </a:p>
        </p:txBody>
      </p:sp>
    </p:spTree>
    <p:custDataLst>
      <p:tags r:id="rId1"/>
    </p:custDataLst>
    <p:extLst>
      <p:ext uri="{BB962C8B-B14F-4D97-AF65-F5344CB8AC3E}">
        <p14:creationId xmlns:p14="http://schemas.microsoft.com/office/powerpoint/2010/main" val="130198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5831-36A1-83EB-7125-32E012D00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073CC-B04C-36B8-6585-751592B57249}"/>
              </a:ext>
            </a:extLst>
          </p:cNvPr>
          <p:cNvSpPr>
            <a:spLocks noGrp="1"/>
          </p:cNvSpPr>
          <p:nvPr>
            <p:ph type="title"/>
          </p:nvPr>
        </p:nvSpPr>
        <p:spPr>
          <a:xfrm>
            <a:off x="457200" y="304800"/>
            <a:ext cx="6553200" cy="715963"/>
          </a:xfrm>
        </p:spPr>
        <p:txBody>
          <a:bodyPr vert="horz"/>
          <a:lstStyle/>
          <a:p>
            <a:r>
              <a:rPr lang="en-US" sz="3200" dirty="0">
                <a:latin typeface="+mj-lt"/>
              </a:rPr>
              <a:t>Member Communication: Sample Yellow Envelope</a:t>
            </a:r>
          </a:p>
        </p:txBody>
      </p:sp>
      <p:sp>
        <p:nvSpPr>
          <p:cNvPr id="14" name="TextBox 13">
            <a:extLst>
              <a:ext uri="{FF2B5EF4-FFF2-40B4-BE49-F238E27FC236}">
                <a16:creationId xmlns:a16="http://schemas.microsoft.com/office/drawing/2014/main" id="{7EE78C8D-E27E-C741-8AA4-D30A42D2554B}"/>
              </a:ext>
            </a:extLst>
          </p:cNvPr>
          <p:cNvSpPr txBox="1"/>
          <p:nvPr/>
        </p:nvSpPr>
        <p:spPr bwMode="auto">
          <a:xfrm>
            <a:off x="603250" y="1719880"/>
            <a:ext cx="7937500" cy="661976"/>
          </a:xfrm>
          <a:prstGeom prst="rect">
            <a:avLst/>
          </a:prstGeom>
          <a:noFill/>
          <a:ln w="9525">
            <a:noFill/>
            <a:miter lim="800000"/>
            <a:headEnd/>
            <a:tailEnd/>
          </a:ln>
          <a:effectLst/>
        </p:spPr>
        <p:txBody>
          <a:bodyPr wrap="square" lIns="68580" tIns="34290" rIns="68580" bIns="34290" anchor="t">
            <a:spAutoFit/>
          </a:bodyPr>
          <a:lstStyle/>
          <a:p>
            <a:pPr marL="0" marR="0" lvl="0" indent="0" algn="l" defTabSz="914400" rtl="0" eaLnBrk="1" fontAlgn="ctr" latinLnBrk="0" hangingPunct="1">
              <a:lnSpc>
                <a:spcPct val="107000"/>
              </a:lnSpc>
              <a:spcBef>
                <a:spcPct val="0"/>
              </a:spcBef>
              <a:spcAft>
                <a:spcPts val="45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Calibri"/>
                <a:cs typeface="Times New Roman"/>
              </a:rPr>
              <a:t>All outreach from the UMass Medicare Outreach and Enrollment Project will be sent in a 6x9.5 yellow envelope.</a:t>
            </a:r>
          </a:p>
        </p:txBody>
      </p:sp>
      <p:pic>
        <p:nvPicPr>
          <p:cNvPr id="2050" name="Picture 1">
            <a:extLst>
              <a:ext uri="{FF2B5EF4-FFF2-40B4-BE49-F238E27FC236}">
                <a16:creationId xmlns:a16="http://schemas.microsoft.com/office/drawing/2014/main" id="{71DB35E4-DC86-4852-950F-EFC7C7CC465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2639437"/>
            <a:ext cx="5131594" cy="3221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AAF3BF4-9A4E-BCC3-72BD-7E36192ACE7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43FC28-71BB-4923-9EC4-7D01669BF51C}"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404512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89D4-816B-5AF4-76FD-C13BF4461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BFCA7D-167C-4385-E433-CA7630673AE8}"/>
              </a:ext>
            </a:extLst>
          </p:cNvPr>
          <p:cNvSpPr>
            <a:spLocks noGrp="1"/>
          </p:cNvSpPr>
          <p:nvPr>
            <p:ph type="title"/>
          </p:nvPr>
        </p:nvSpPr>
        <p:spPr/>
        <p:txBody>
          <a:bodyPr/>
          <a:lstStyle/>
          <a:p>
            <a:r>
              <a:rPr lang="en-US" sz="3200" dirty="0">
                <a:latin typeface="+mj-lt"/>
                <a:cs typeface="Arial"/>
              </a:rPr>
              <a:t>New Dental Administrator</a:t>
            </a:r>
          </a:p>
        </p:txBody>
      </p:sp>
      <p:sp>
        <p:nvSpPr>
          <p:cNvPr id="2" name="Text Placeholder 2">
            <a:extLst>
              <a:ext uri="{FF2B5EF4-FFF2-40B4-BE49-F238E27FC236}">
                <a16:creationId xmlns:a16="http://schemas.microsoft.com/office/drawing/2014/main" id="{B6A984A9-A421-A21A-E312-23F076E07EDC}"/>
              </a:ext>
            </a:extLst>
          </p:cNvPr>
          <p:cNvSpPr>
            <a:spLocks noGrp="1"/>
          </p:cNvSpPr>
          <p:nvPr>
            <p:ph idx="1"/>
          </p:nvPr>
        </p:nvSpPr>
        <p:spPr>
          <a:xfrm>
            <a:off x="457200" y="1600200"/>
            <a:ext cx="8229600" cy="4856584"/>
          </a:xfrm>
        </p:spPr>
        <p:txBody>
          <a:bodyPr/>
          <a:lstStyle/>
          <a:p>
            <a:pPr marL="0" indent="0">
              <a:spcBef>
                <a:spcPts val="600"/>
              </a:spcBef>
              <a:spcAft>
                <a:spcPts val="600"/>
              </a:spcAft>
              <a:buNone/>
            </a:pPr>
            <a:r>
              <a:rPr lang="en-US" sz="1800" dirty="0">
                <a:latin typeface="+mn-lt"/>
              </a:rPr>
              <a:t>The Executive Office of Health and Human Services has transitioned to a new administrator for dental services starting on April 1,2025. BeneCare Dental Plans will provide as the Third-Party Administrator for MassHealth, the Children’s Medical Security Plan (CMSP), and the Health Safety Net (HSN) dental services. DentaQuest, which was the Third-Party Administrator (TPA), has transitioned on March 31, 2025, for dental services. This will not affect members eligibility, nor the rates set for dental services.</a:t>
            </a:r>
            <a:endParaRPr lang="en-US" sz="1800" b="0" i="0" u="none" strike="noStrike" baseline="0" dirty="0">
              <a:solidFill>
                <a:srgbClr val="000000"/>
              </a:solidFill>
              <a:latin typeface="+mn-lt"/>
            </a:endParaRPr>
          </a:p>
          <a:p>
            <a:pPr>
              <a:spcBef>
                <a:spcPts val="600"/>
              </a:spcBef>
              <a:spcAft>
                <a:spcPts val="600"/>
              </a:spcAft>
            </a:pPr>
            <a:r>
              <a:rPr lang="en-US" sz="1800" u="none" strike="noStrike" baseline="0" dirty="0">
                <a:solidFill>
                  <a:srgbClr val="000000"/>
                </a:solidFill>
                <a:latin typeface="+mn-lt"/>
              </a:rPr>
              <a:t>For participating providers and members: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No action is needed at this time and there are no immediate changes in MassHealth Dental operations. </a:t>
            </a:r>
          </a:p>
          <a:p>
            <a:pPr lvl="1">
              <a:spcBef>
                <a:spcPts val="600"/>
              </a:spcBef>
              <a:spcAft>
                <a:spcPts val="600"/>
              </a:spcAft>
              <a:buFont typeface="Courier New" panose="02070309020205020404" pitchFamily="49" charset="0"/>
              <a:buChar char="o"/>
            </a:pPr>
            <a:r>
              <a:rPr lang="en-US" sz="1800" dirty="0">
                <a:latin typeface="+mn-lt"/>
              </a:rPr>
              <a:t>As of April 1, 2025, please visit </a:t>
            </a:r>
            <a:r>
              <a:rPr lang="en-US" sz="1800" u="sng" dirty="0">
                <a:solidFill>
                  <a:srgbClr val="0070C0"/>
                </a:solidFill>
                <a:latin typeface="+mn-lt"/>
                <a:hlinkClick r:id="rId4"/>
              </a:rPr>
              <a:t>massdhp.org</a:t>
            </a:r>
            <a:r>
              <a:rPr lang="en-US" sz="1800" dirty="0">
                <a:latin typeface="+mn-lt"/>
              </a:rPr>
              <a:t>, call 844-MH-DENTL (844) 643-3685), or email </a:t>
            </a:r>
            <a:r>
              <a:rPr lang="en-US" sz="1800" u="sng" dirty="0">
                <a:solidFill>
                  <a:srgbClr val="0070C0"/>
                </a:solidFill>
                <a:latin typeface="+mn-lt"/>
                <a:hlinkClick r:id="rId5"/>
              </a:rPr>
              <a:t>providerrelations@massdhp.com </a:t>
            </a:r>
            <a:r>
              <a:rPr lang="en-US" sz="1800" dirty="0">
                <a:latin typeface="+mn-lt"/>
              </a:rPr>
              <a:t>for your MassHealth dental program needs. To receive future messages from BeneCare and the MassHealth Dental Program, please subscribe at </a:t>
            </a:r>
            <a:r>
              <a:rPr lang="en-US" sz="1800" u="sng" dirty="0">
                <a:solidFill>
                  <a:srgbClr val="0070C0"/>
                </a:solidFill>
                <a:latin typeface="+mn-lt"/>
                <a:hlinkClick r:id="rId6"/>
              </a:rPr>
              <a:t>FAQ.massdhp.org</a:t>
            </a:r>
            <a:r>
              <a:rPr lang="en-US" sz="1800" u="sng" dirty="0">
                <a:latin typeface="+mn-lt"/>
              </a:rPr>
              <a:t>.</a:t>
            </a:r>
            <a:endParaRPr lang="en-US" sz="1800" dirty="0">
              <a:latin typeface="+mn-lt"/>
            </a:endParaRPr>
          </a:p>
        </p:txBody>
      </p:sp>
      <p:sp>
        <p:nvSpPr>
          <p:cNvPr id="3" name="Slide Number Placeholder 2">
            <a:extLst>
              <a:ext uri="{FF2B5EF4-FFF2-40B4-BE49-F238E27FC236}">
                <a16:creationId xmlns:a16="http://schemas.microsoft.com/office/drawing/2014/main" id="{1B297476-6A9F-EC48-3DB2-C2A7D4BC143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27254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5E327-C79D-5AAC-8F19-0F0293114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8F044-B9BA-D6F4-BBA3-7179ADD31A00}"/>
              </a:ext>
            </a:extLst>
          </p:cNvPr>
          <p:cNvSpPr>
            <a:spLocks noGrp="1"/>
          </p:cNvSpPr>
          <p:nvPr>
            <p:ph type="title"/>
          </p:nvPr>
        </p:nvSpPr>
        <p:spPr>
          <a:xfrm>
            <a:off x="457200" y="304800"/>
            <a:ext cx="6553200" cy="715963"/>
          </a:xfrm>
        </p:spPr>
        <p:txBody>
          <a:bodyPr vert="horz"/>
          <a:lstStyle/>
          <a:p>
            <a:r>
              <a:rPr lang="en-US" sz="3200" dirty="0">
                <a:latin typeface="+mj-lt"/>
              </a:rPr>
              <a:t>Member Communications: Sample Outreach Notice</a:t>
            </a:r>
          </a:p>
        </p:txBody>
      </p:sp>
      <p:sp>
        <p:nvSpPr>
          <p:cNvPr id="14" name="TextBox 13">
            <a:extLst>
              <a:ext uri="{FF2B5EF4-FFF2-40B4-BE49-F238E27FC236}">
                <a16:creationId xmlns:a16="http://schemas.microsoft.com/office/drawing/2014/main" id="{65D3F5DC-9D3C-E177-07A4-21343012FF34}"/>
              </a:ext>
            </a:extLst>
          </p:cNvPr>
          <p:cNvSpPr txBox="1"/>
          <p:nvPr/>
        </p:nvSpPr>
        <p:spPr bwMode="auto">
          <a:xfrm>
            <a:off x="190501" y="1400793"/>
            <a:ext cx="8762999" cy="661976"/>
          </a:xfrm>
          <a:prstGeom prst="rect">
            <a:avLst/>
          </a:prstGeom>
          <a:noFill/>
          <a:ln w="9525">
            <a:noFill/>
            <a:miter lim="800000"/>
            <a:headEnd/>
            <a:tailEnd/>
          </a:ln>
          <a:effectLst/>
        </p:spPr>
        <p:txBody>
          <a:bodyPr wrap="square" lIns="68580" tIns="34290" rIns="68580" bIns="34290" anchor="t">
            <a:spAutoFit/>
          </a:bodyPr>
          <a:lstStyle/>
          <a:p>
            <a:pPr marL="0" marR="0" lvl="0" indent="0" algn="l" defTabSz="914400" rtl="0" eaLnBrk="1" fontAlgn="ctr" latinLnBrk="0" hangingPunct="1">
              <a:lnSpc>
                <a:spcPct val="107000"/>
              </a:lnSpc>
              <a:spcBef>
                <a:spcPct val="0"/>
              </a:spcBef>
              <a:spcAft>
                <a:spcPts val="45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Calibri"/>
                <a:cs typeface="Times New Roman"/>
              </a:rPr>
              <a:t>All outreach notices sent by UMass will be sent to members in their preferred written language: 6 languages (English + Top 5 languages).</a:t>
            </a:r>
            <a:endParaRPr kumimoji="0" lang="en-US" sz="1800" b="1"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p:txBody>
      </p:sp>
      <p:pic>
        <p:nvPicPr>
          <p:cNvPr id="6" name="Picture 5" descr="Sample of first page of outreach notice.">
            <a:extLst>
              <a:ext uri="{FF2B5EF4-FFF2-40B4-BE49-F238E27FC236}">
                <a16:creationId xmlns:a16="http://schemas.microsoft.com/office/drawing/2014/main" id="{7B3AEA8C-0218-0E91-5ECD-4406D42DAD09}"/>
              </a:ext>
            </a:extLst>
          </p:cNvPr>
          <p:cNvPicPr>
            <a:picLocks noChangeAspect="1"/>
          </p:cNvPicPr>
          <p:nvPr/>
        </p:nvPicPr>
        <p:blipFill>
          <a:blip r:embed="rId3"/>
          <a:stretch>
            <a:fillRect/>
          </a:stretch>
        </p:blipFill>
        <p:spPr>
          <a:xfrm>
            <a:off x="190501" y="2351232"/>
            <a:ext cx="2505204" cy="357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262E470-3432-8BB6-CAF9-6DDFF3FB4A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31899" y="2154336"/>
            <a:ext cx="2657612" cy="357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2C34C9E0-5E8F-60FC-B62A-8DC2C7C40AF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12554" y="3125454"/>
            <a:ext cx="2467045" cy="3548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9" name="Group 18">
            <a:extLst>
              <a:ext uri="{FF2B5EF4-FFF2-40B4-BE49-F238E27FC236}">
                <a16:creationId xmlns:a16="http://schemas.microsoft.com/office/drawing/2014/main" id="{DA838A84-1CB0-6B72-E857-394906940268}"/>
              </a:ext>
              <a:ext uri="{C183D7F6-B498-43B3-948B-1728B52AA6E4}">
                <adec:decorative xmlns:adec="http://schemas.microsoft.com/office/drawing/2017/decorative" val="1"/>
              </a:ext>
            </a:extLst>
          </p:cNvPr>
          <p:cNvGrpSpPr/>
          <p:nvPr/>
        </p:nvGrpSpPr>
        <p:grpSpPr>
          <a:xfrm>
            <a:off x="605790" y="6300224"/>
            <a:ext cx="6887719" cy="402591"/>
            <a:chOff x="315688" y="5620697"/>
            <a:chExt cx="11603473" cy="544491"/>
          </a:xfrm>
        </p:grpSpPr>
        <p:sp>
          <p:nvSpPr>
            <p:cNvPr id="20" name="Rectangle 19">
              <a:extLst>
                <a:ext uri="{FF2B5EF4-FFF2-40B4-BE49-F238E27FC236}">
                  <a16:creationId xmlns:a16="http://schemas.microsoft.com/office/drawing/2014/main" id="{7B4C4AD0-61F8-677F-B402-4F36436885A0}"/>
                </a:ext>
              </a:extLst>
            </p:cNvPr>
            <p:cNvSpPr/>
            <p:nvPr/>
          </p:nvSpPr>
          <p:spPr>
            <a:xfrm>
              <a:off x="315688" y="5620697"/>
              <a:ext cx="11603473" cy="510808"/>
            </a:xfrm>
            <a:prstGeom prst="rect">
              <a:avLst/>
            </a:prstGeom>
            <a:solidFill>
              <a:srgbClr val="E7F1F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21" name="Text Placeholder 2">
              <a:extLst>
                <a:ext uri="{FF2B5EF4-FFF2-40B4-BE49-F238E27FC236}">
                  <a16:creationId xmlns:a16="http://schemas.microsoft.com/office/drawing/2014/main" id="{67F79FEE-1B8C-30B3-F03A-267D1DA445C3}"/>
                </a:ext>
              </a:extLst>
            </p:cNvPr>
            <p:cNvSpPr txBox="1">
              <a:spLocks/>
            </p:cNvSpPr>
            <p:nvPr/>
          </p:nvSpPr>
          <p:spPr>
            <a:xfrm>
              <a:off x="500601" y="5696898"/>
              <a:ext cx="11418560" cy="468290"/>
            </a:xfrm>
            <a:prstGeom prst="rect">
              <a:avLst/>
            </a:prstGeom>
            <a:ln w="19050">
              <a:noFill/>
            </a:ln>
          </p:spPr>
          <p:txBody>
            <a:bodyPr vert="horz" wrap="square" lIns="68580" tIns="34290" rIns="68580" bIns="34290" rtlCol="0" anchor="ctr">
              <a:spAutoFit/>
            </a:bodyPr>
            <a:lstStyle>
              <a:defPPr>
                <a:defRPr lang="en-US"/>
              </a:defPPr>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5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Arial"/>
                </a:rPr>
                <a:t>Note:</a:t>
              </a:r>
              <a:r>
                <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Outreach notices will not be visible on </a:t>
              </a:r>
              <a:r>
                <a:rPr kumimoji="0" lang="en-US" sz="1800" b="1"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MyServices</a:t>
              </a:r>
              <a:r>
                <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58303FB7-F31C-0A3B-C3C5-B2EC679A1A7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34362-9AFF-481E-9165-DDE67710E77E}"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pic>
        <p:nvPicPr>
          <p:cNvPr id="11" name="Picture 10">
            <a:extLst>
              <a:ext uri="{FF2B5EF4-FFF2-40B4-BE49-F238E27FC236}">
                <a16:creationId xmlns:a16="http://schemas.microsoft.com/office/drawing/2014/main" id="{8FFC387D-DE8F-8116-9EB5-1070BA84278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07059" y="2442799"/>
            <a:ext cx="2657612" cy="357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60654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D7225-B882-45D5-EAB3-421F7676B3C6}"/>
              </a:ext>
            </a:extLst>
          </p:cNvPr>
          <p:cNvSpPr>
            <a:spLocks noGrp="1"/>
          </p:cNvSpPr>
          <p:nvPr>
            <p:ph type="title"/>
          </p:nvPr>
        </p:nvSpPr>
        <p:spPr>
          <a:xfrm>
            <a:off x="457200" y="304800"/>
            <a:ext cx="7188200" cy="715963"/>
          </a:xfrm>
        </p:spPr>
        <p:txBody>
          <a:bodyPr/>
          <a:lstStyle/>
          <a:p>
            <a:r>
              <a:rPr lang="en-US" sz="3200" dirty="0"/>
              <a:t>Member Communication: </a:t>
            </a:r>
            <a:br>
              <a:rPr lang="en-US" sz="3200" dirty="0"/>
            </a:br>
            <a:r>
              <a:rPr lang="en-US" sz="3200" dirty="0"/>
              <a:t>Text Message</a:t>
            </a:r>
          </a:p>
        </p:txBody>
      </p:sp>
      <p:sp>
        <p:nvSpPr>
          <p:cNvPr id="2" name="Content Placeholder 1">
            <a:extLst>
              <a:ext uri="{FF2B5EF4-FFF2-40B4-BE49-F238E27FC236}">
                <a16:creationId xmlns:a16="http://schemas.microsoft.com/office/drawing/2014/main" id="{92F62B64-6457-4F8E-A11E-D01B7D87318C}"/>
              </a:ext>
            </a:extLst>
          </p:cNvPr>
          <p:cNvSpPr>
            <a:spLocks noGrp="1"/>
          </p:cNvSpPr>
          <p:nvPr>
            <p:ph idx="1"/>
          </p:nvPr>
        </p:nvSpPr>
        <p:spPr>
          <a:xfrm>
            <a:off x="457200" y="1600200"/>
            <a:ext cx="7754924" cy="4525963"/>
          </a:xfrm>
        </p:spPr>
        <p:txBody>
          <a:bodyPr/>
          <a:lstStyle/>
          <a:p>
            <a:pPr>
              <a:spcBef>
                <a:spcPts val="600"/>
              </a:spcBef>
              <a:spcAft>
                <a:spcPts val="600"/>
              </a:spcAft>
            </a:pPr>
            <a:r>
              <a:rPr lang="en-US" sz="1800" dirty="0">
                <a:latin typeface="+mn-lt"/>
              </a:rPr>
              <a:t>A text from MassHealth will be sent to members with a cell phone.</a:t>
            </a:r>
          </a:p>
          <a:p>
            <a:pPr>
              <a:spcBef>
                <a:spcPts val="6600"/>
              </a:spcBef>
              <a:spcAft>
                <a:spcPts val="600"/>
              </a:spcAft>
            </a:pPr>
            <a:r>
              <a:rPr lang="en-US" sz="1800" dirty="0">
                <a:latin typeface="+mn-lt"/>
              </a:rPr>
              <a:t>Text message language.</a:t>
            </a:r>
          </a:p>
          <a:p>
            <a:pPr>
              <a:spcBef>
                <a:spcPts val="600"/>
              </a:spcBef>
              <a:spcAft>
                <a:spcPts val="600"/>
              </a:spcAft>
            </a:pPr>
            <a:endParaRPr lang="en-US" sz="1800" dirty="0">
              <a:latin typeface="+mn-lt"/>
            </a:endParaRPr>
          </a:p>
        </p:txBody>
      </p:sp>
      <p:sp>
        <p:nvSpPr>
          <p:cNvPr id="6" name="TextBox 5">
            <a:extLst>
              <a:ext uri="{FF2B5EF4-FFF2-40B4-BE49-F238E27FC236}">
                <a16:creationId xmlns:a16="http://schemas.microsoft.com/office/drawing/2014/main" id="{0DD38F32-0BA1-BF54-AD0F-7119E0D670C0}"/>
              </a:ext>
            </a:extLst>
          </p:cNvPr>
          <p:cNvSpPr txBox="1"/>
          <p:nvPr/>
        </p:nvSpPr>
        <p:spPr bwMode="auto">
          <a:xfrm>
            <a:off x="623820" y="3429000"/>
            <a:ext cx="4882874" cy="1754326"/>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800" b="1" u="none" strike="noStrike" kern="1200" cap="none" spc="0" normalizeH="0" baseline="0" noProof="0" dirty="0">
                <a:ln>
                  <a:noFill/>
                </a:ln>
                <a:solidFill>
                  <a:prstClr val="white"/>
                </a:solidFill>
                <a:effectLst/>
                <a:uLnTx/>
                <a:uFillTx/>
                <a:latin typeface="Arial" panose="020B0604020202020204"/>
                <a:ea typeface="Aptos" panose="020B0004020202020204" pitchFamily="34" charset="0"/>
                <a:cs typeface="Aptos" panose="020B0004020202020204" pitchFamily="34" charset="0"/>
              </a:rPr>
              <a:t>MASSHEALTH: This is a notice from MassHealth of the Commonwealth of Massachusetts. Check your mail for a notice from us in a yellow envelope. You must apply for Medicare within 60 days. For help call (877) 925-1280 TDD/TTY:711.</a:t>
            </a:r>
          </a:p>
        </p:txBody>
      </p:sp>
      <p:pic>
        <p:nvPicPr>
          <p:cNvPr id="5" name="Picture 4">
            <a:extLst>
              <a:ext uri="{FF2B5EF4-FFF2-40B4-BE49-F238E27FC236}">
                <a16:creationId xmlns:a16="http://schemas.microsoft.com/office/drawing/2014/main" id="{9B180925-4117-FDB9-DBE6-57543140ED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3314" y="3028542"/>
            <a:ext cx="2538810" cy="3246528"/>
          </a:xfrm>
          <a:prstGeom prst="rect">
            <a:avLst/>
          </a:prstGeom>
        </p:spPr>
      </p:pic>
      <p:sp>
        <p:nvSpPr>
          <p:cNvPr id="3" name="Slide Number Placeholder 2">
            <a:extLst>
              <a:ext uri="{FF2B5EF4-FFF2-40B4-BE49-F238E27FC236}">
                <a16:creationId xmlns:a16="http://schemas.microsoft.com/office/drawing/2014/main" id="{F762836F-0EC8-B72F-BF32-ADEF5DF5F4B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54789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63631-3D5F-889B-F7C6-676AE1F6C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FB4E7-1E03-61FE-1002-D50BD72E2EA5}"/>
              </a:ext>
            </a:extLst>
          </p:cNvPr>
          <p:cNvSpPr>
            <a:spLocks noGrp="1"/>
          </p:cNvSpPr>
          <p:nvPr>
            <p:ph type="title"/>
          </p:nvPr>
        </p:nvSpPr>
        <p:spPr>
          <a:xfrm>
            <a:off x="457200" y="304800"/>
            <a:ext cx="6553200" cy="715963"/>
          </a:xfrm>
        </p:spPr>
        <p:txBody>
          <a:bodyPr vert="horz"/>
          <a:lstStyle/>
          <a:p>
            <a:r>
              <a:rPr lang="en-US" sz="3200" dirty="0"/>
              <a:t>Member Communication: Sample Notice</a:t>
            </a:r>
          </a:p>
        </p:txBody>
      </p:sp>
      <p:sp>
        <p:nvSpPr>
          <p:cNvPr id="4" name="Content Placeholder 3">
            <a:extLst>
              <a:ext uri="{FF2B5EF4-FFF2-40B4-BE49-F238E27FC236}">
                <a16:creationId xmlns:a16="http://schemas.microsoft.com/office/drawing/2014/main" id="{8EF5EA04-D178-36D4-117E-9F020CC651AB}"/>
              </a:ext>
            </a:extLst>
          </p:cNvPr>
          <p:cNvSpPr>
            <a:spLocks noGrp="1"/>
          </p:cNvSpPr>
          <p:nvPr>
            <p:ph idx="1"/>
          </p:nvPr>
        </p:nvSpPr>
        <p:spPr>
          <a:xfrm>
            <a:off x="457200" y="1600200"/>
            <a:ext cx="3276600" cy="4525963"/>
          </a:xfrm>
        </p:spPr>
        <p:txBody>
          <a:bodyPr/>
          <a:lstStyle/>
          <a:p>
            <a:pPr>
              <a:spcBef>
                <a:spcPts val="600"/>
              </a:spcBef>
              <a:spcAft>
                <a:spcPts val="600"/>
              </a:spcAft>
            </a:pPr>
            <a:r>
              <a:rPr lang="en-US" sz="1800" dirty="0">
                <a:latin typeface="+mn-lt"/>
              </a:rPr>
              <a:t>Individuals who are closed </a:t>
            </a:r>
            <a:r>
              <a:rPr lang="en-US" sz="1800" b="1" dirty="0">
                <a:latin typeface="+mn-lt"/>
              </a:rPr>
              <a:t>after 60 days for failure to apply for Medicare </a:t>
            </a:r>
            <a:r>
              <a:rPr lang="en-US" sz="1800" dirty="0">
                <a:latin typeface="+mn-lt"/>
              </a:rPr>
              <a:t>will be sent an Eligibility Termination Notice from MassHealth.</a:t>
            </a:r>
          </a:p>
          <a:p>
            <a:pPr>
              <a:spcBef>
                <a:spcPts val="600"/>
              </a:spcBef>
              <a:spcAft>
                <a:spcPts val="600"/>
              </a:spcAft>
            </a:pPr>
            <a:r>
              <a:rPr lang="en-US" sz="1800" dirty="0">
                <a:latin typeface="+mn-lt"/>
              </a:rPr>
              <a:t>The appealable notice will be sent to members and their ARDs and PSIs.</a:t>
            </a:r>
          </a:p>
          <a:p>
            <a:pPr>
              <a:spcBef>
                <a:spcPts val="600"/>
              </a:spcBef>
              <a:spcAft>
                <a:spcPts val="600"/>
              </a:spcAft>
            </a:pPr>
            <a:r>
              <a:rPr lang="en-US" sz="1800" dirty="0">
                <a:latin typeface="+mn-lt"/>
              </a:rPr>
              <a:t>Termination notice will be in member’s </a:t>
            </a:r>
            <a:r>
              <a:rPr lang="en-US" sz="1800" dirty="0" err="1">
                <a:latin typeface="+mn-lt"/>
              </a:rPr>
              <a:t>MyServices</a:t>
            </a:r>
            <a:r>
              <a:rPr lang="en-US" sz="1800" dirty="0">
                <a:latin typeface="+mn-lt"/>
              </a:rPr>
              <a:t> account.</a:t>
            </a:r>
          </a:p>
          <a:p>
            <a:pPr>
              <a:spcBef>
                <a:spcPts val="600"/>
              </a:spcBef>
              <a:spcAft>
                <a:spcPts val="600"/>
              </a:spcAft>
            </a:pPr>
            <a:endParaRPr lang="en-US" sz="1800" dirty="0">
              <a:latin typeface="+mn-lt"/>
            </a:endParaRPr>
          </a:p>
          <a:p>
            <a:pPr>
              <a:spcBef>
                <a:spcPts val="600"/>
              </a:spcBef>
              <a:spcAft>
                <a:spcPts val="600"/>
              </a:spcAft>
            </a:pPr>
            <a:endParaRPr lang="en-US" sz="1800" dirty="0">
              <a:latin typeface="+mn-lt"/>
            </a:endParaRPr>
          </a:p>
        </p:txBody>
      </p:sp>
      <p:pic>
        <p:nvPicPr>
          <p:cNvPr id="5" name="Picture 4">
            <a:extLst>
              <a:ext uri="{FF2B5EF4-FFF2-40B4-BE49-F238E27FC236}">
                <a16:creationId xmlns:a16="http://schemas.microsoft.com/office/drawing/2014/main" id="{85B9151C-B349-58FB-FAB9-011096BA64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0254" y="1852629"/>
            <a:ext cx="5106722" cy="371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20140332-DA56-BE3F-C6DE-B99E46927CC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30993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2243-EF3C-7C86-038D-95ECBBA8A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21A50-2F3A-13D4-A2E2-6265DFD40BD7}"/>
              </a:ext>
            </a:extLst>
          </p:cNvPr>
          <p:cNvSpPr>
            <a:spLocks noGrp="1"/>
          </p:cNvSpPr>
          <p:nvPr>
            <p:ph type="title"/>
          </p:nvPr>
        </p:nvSpPr>
        <p:spPr>
          <a:xfrm>
            <a:off x="457200" y="304800"/>
            <a:ext cx="6553200" cy="715963"/>
          </a:xfrm>
        </p:spPr>
        <p:txBody>
          <a:bodyPr vert="horz"/>
          <a:lstStyle/>
          <a:p>
            <a:r>
              <a:rPr lang="en-US" sz="3200" dirty="0"/>
              <a:t>Outreach to Member by Additional Stakeholders</a:t>
            </a:r>
          </a:p>
        </p:txBody>
      </p:sp>
      <p:sp>
        <p:nvSpPr>
          <p:cNvPr id="4" name="Content Placeholder 3">
            <a:extLst>
              <a:ext uri="{FF2B5EF4-FFF2-40B4-BE49-F238E27FC236}">
                <a16:creationId xmlns:a16="http://schemas.microsoft.com/office/drawing/2014/main" id="{E4E5928F-3AA0-F398-A0F1-0AEB27887001}"/>
              </a:ext>
            </a:extLst>
          </p:cNvPr>
          <p:cNvSpPr>
            <a:spLocks noGrp="1"/>
          </p:cNvSpPr>
          <p:nvPr>
            <p:ph idx="1"/>
          </p:nvPr>
        </p:nvSpPr>
        <p:spPr>
          <a:xfrm>
            <a:off x="272374" y="1600200"/>
            <a:ext cx="8414426" cy="4953000"/>
          </a:xfrm>
        </p:spPr>
        <p:txBody>
          <a:bodyPr/>
          <a:lstStyle/>
          <a:p>
            <a:pPr>
              <a:spcBef>
                <a:spcPts val="600"/>
              </a:spcBef>
              <a:spcAft>
                <a:spcPts val="600"/>
              </a:spcAft>
            </a:pPr>
            <a:r>
              <a:rPr lang="en-US" sz="1800" dirty="0">
                <a:latin typeface="+mn-lt"/>
              </a:rPr>
              <a:t>MassHealth has partnered with SCO plans, PACE orgs, and other stakeholders to contact members and help them navigate the process.</a:t>
            </a:r>
          </a:p>
          <a:p>
            <a:pPr>
              <a:spcBef>
                <a:spcPts val="600"/>
              </a:spcBef>
              <a:spcAft>
                <a:spcPts val="600"/>
              </a:spcAft>
            </a:pPr>
            <a:r>
              <a:rPr lang="en-US" sz="1800" dirty="0">
                <a:latin typeface="+mn-lt"/>
              </a:rPr>
              <a:t>SCO plans, PACE orgs, and nursing facilities began outreaching members this spring.</a:t>
            </a:r>
          </a:p>
          <a:p>
            <a:pPr>
              <a:spcBef>
                <a:spcPts val="600"/>
              </a:spcBef>
              <a:spcAft>
                <a:spcPts val="600"/>
              </a:spcAft>
            </a:pPr>
            <a:r>
              <a:rPr lang="en-US" sz="1800" dirty="0">
                <a:latin typeface="+mn-lt"/>
              </a:rPr>
              <a:t>If members have received communications from their SCO, PACE, or nursing facility, they should contact the person who sent the communication for assistance with Medicare enrollment.</a:t>
            </a:r>
          </a:p>
          <a:p>
            <a:pPr>
              <a:spcBef>
                <a:spcPts val="600"/>
              </a:spcBef>
              <a:spcAft>
                <a:spcPts val="600"/>
              </a:spcAft>
            </a:pPr>
            <a:r>
              <a:rPr lang="en-US" sz="1800" b="1" dirty="0">
                <a:latin typeface="+mn-lt"/>
              </a:rPr>
              <a:t>At this time, the Medicare Enrollment Support Project team only provides support for members receiving letters in a yellow envelope from MassHealth.</a:t>
            </a:r>
          </a:p>
          <a:p>
            <a:pPr>
              <a:spcBef>
                <a:spcPts val="600"/>
              </a:spcBef>
              <a:spcAft>
                <a:spcPts val="600"/>
              </a:spcAft>
            </a:pPr>
            <a:r>
              <a:rPr lang="en-US" sz="1800" dirty="0">
                <a:latin typeface="+mn-lt"/>
              </a:rPr>
              <a:t>Members who are only outreached by their SCO, PACE, or nursing facility to enroll in Medicare will not lose eligibility for MassHealth​.</a:t>
            </a:r>
          </a:p>
          <a:p>
            <a:pPr lvl="1">
              <a:spcBef>
                <a:spcPts val="600"/>
              </a:spcBef>
              <a:spcAft>
                <a:spcPts val="600"/>
              </a:spcAft>
              <a:buFont typeface="Courier New" panose="02070309020205020404" pitchFamily="49" charset="0"/>
              <a:buChar char="o"/>
            </a:pPr>
            <a:r>
              <a:rPr lang="en-US" sz="1800" dirty="0">
                <a:latin typeface="+mn-lt"/>
              </a:rPr>
              <a:t>Only members who are outreached by the UMass Medicare Outreach and Enrollment Project team will lose eligibility if they fail to apply within 60 days​.</a:t>
            </a:r>
          </a:p>
        </p:txBody>
      </p:sp>
      <p:sp>
        <p:nvSpPr>
          <p:cNvPr id="3" name="Slide Number Placeholder 2">
            <a:extLst>
              <a:ext uri="{FF2B5EF4-FFF2-40B4-BE49-F238E27FC236}">
                <a16:creationId xmlns:a16="http://schemas.microsoft.com/office/drawing/2014/main" id="{D2D69B82-93BC-D8BF-80F8-AB5BFE8538F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57325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41DD-4D04-A235-BF89-7E0CD7BEE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1EB3E-4851-E038-F823-8CFAE06294C9}"/>
              </a:ext>
            </a:extLst>
          </p:cNvPr>
          <p:cNvSpPr>
            <a:spLocks noGrp="1"/>
          </p:cNvSpPr>
          <p:nvPr>
            <p:ph type="title"/>
          </p:nvPr>
        </p:nvSpPr>
        <p:spPr>
          <a:xfrm>
            <a:off x="457199" y="304800"/>
            <a:ext cx="7922871" cy="715963"/>
          </a:xfrm>
        </p:spPr>
        <p:txBody>
          <a:bodyPr vert="horz"/>
          <a:lstStyle/>
          <a:p>
            <a:r>
              <a:rPr lang="en-US" sz="3200" dirty="0"/>
              <a:t>Member Communication by Stakeholders: Sample Outreach Letter</a:t>
            </a:r>
          </a:p>
        </p:txBody>
      </p:sp>
      <p:sp>
        <p:nvSpPr>
          <p:cNvPr id="9" name="Content Placeholder 8">
            <a:extLst>
              <a:ext uri="{FF2B5EF4-FFF2-40B4-BE49-F238E27FC236}">
                <a16:creationId xmlns:a16="http://schemas.microsoft.com/office/drawing/2014/main" id="{06291CE7-8DB9-AAB1-0EE1-366A9A76BE00}"/>
              </a:ext>
            </a:extLst>
          </p:cNvPr>
          <p:cNvSpPr>
            <a:spLocks noGrp="1"/>
          </p:cNvSpPr>
          <p:nvPr>
            <p:ph idx="1"/>
          </p:nvPr>
        </p:nvSpPr>
        <p:spPr>
          <a:xfrm>
            <a:off x="457200" y="1600200"/>
            <a:ext cx="4114800" cy="4525963"/>
          </a:xfrm>
        </p:spPr>
        <p:txBody>
          <a:bodyPr/>
          <a:lstStyle/>
          <a:p>
            <a:pPr>
              <a:spcBef>
                <a:spcPts val="600"/>
              </a:spcBef>
              <a:spcAft>
                <a:spcPts val="600"/>
              </a:spcAft>
            </a:pPr>
            <a:r>
              <a:rPr lang="en-US" sz="1800" dirty="0"/>
              <a:t>Members and their contacts may be outreached to by their SCO, PACE organization, or nursing facility.  </a:t>
            </a:r>
          </a:p>
          <a:p>
            <a:pPr>
              <a:spcBef>
                <a:spcPts val="600"/>
              </a:spcBef>
              <a:spcAft>
                <a:spcPts val="600"/>
              </a:spcAft>
            </a:pPr>
            <a:endParaRPr lang="en-US" sz="1800" dirty="0"/>
          </a:p>
          <a:p>
            <a:pPr>
              <a:spcBef>
                <a:spcPts val="600"/>
              </a:spcBef>
              <a:spcAft>
                <a:spcPts val="600"/>
              </a:spcAft>
            </a:pPr>
            <a:endParaRPr lang="en-US" sz="1800" dirty="0"/>
          </a:p>
        </p:txBody>
      </p:sp>
      <p:pic>
        <p:nvPicPr>
          <p:cNvPr id="6" name="Picture 5" descr="Sample stakeholder outreach letter&#10;">
            <a:extLst>
              <a:ext uri="{FF2B5EF4-FFF2-40B4-BE49-F238E27FC236}">
                <a16:creationId xmlns:a16="http://schemas.microsoft.com/office/drawing/2014/main" id="{37E34789-AFDD-977F-D385-E3CD6E6D47BF}"/>
              </a:ext>
            </a:extLst>
          </p:cNvPr>
          <p:cNvPicPr>
            <a:picLocks noChangeAspect="1"/>
          </p:cNvPicPr>
          <p:nvPr/>
        </p:nvPicPr>
        <p:blipFill>
          <a:blip r:embed="rId3"/>
          <a:stretch>
            <a:fillRect/>
          </a:stretch>
        </p:blipFill>
        <p:spPr>
          <a:xfrm>
            <a:off x="4674086" y="1600200"/>
            <a:ext cx="4331187" cy="5066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84E9F1D0-D8C2-0ABD-BAF5-6CA9D5B60CD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678249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922AD-21AB-0C94-610B-1606F528F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4F065-43B2-9756-B30A-C0CB2D65F764}"/>
              </a:ext>
            </a:extLst>
          </p:cNvPr>
          <p:cNvSpPr>
            <a:spLocks noGrp="1"/>
          </p:cNvSpPr>
          <p:nvPr>
            <p:ph type="title"/>
          </p:nvPr>
        </p:nvSpPr>
        <p:spPr/>
        <p:txBody>
          <a:bodyPr vert="horz"/>
          <a:lstStyle/>
          <a:p>
            <a:r>
              <a:rPr lang="en-US" sz="3200" dirty="0"/>
              <a:t>Customer Service</a:t>
            </a:r>
          </a:p>
        </p:txBody>
      </p:sp>
      <p:sp>
        <p:nvSpPr>
          <p:cNvPr id="7" name="Rectangle 6">
            <a:extLst>
              <a:ext uri="{FF2B5EF4-FFF2-40B4-BE49-F238E27FC236}">
                <a16:creationId xmlns:a16="http://schemas.microsoft.com/office/drawing/2014/main" id="{ABCA4EF9-1A8A-4779-74E6-23BBE8DAD1CE}"/>
              </a:ext>
            </a:extLst>
          </p:cNvPr>
          <p:cNvSpPr/>
          <p:nvPr/>
        </p:nvSpPr>
        <p:spPr>
          <a:xfrm>
            <a:off x="1066801" y="1331182"/>
            <a:ext cx="6553199" cy="86018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UMass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Outreach and Enrollment Project </a:t>
            </a:r>
          </a:p>
        </p:txBody>
      </p:sp>
      <p:sp>
        <p:nvSpPr>
          <p:cNvPr id="9" name="Rectangle 8">
            <a:extLst>
              <a:ext uri="{FF2B5EF4-FFF2-40B4-BE49-F238E27FC236}">
                <a16:creationId xmlns:a16="http://schemas.microsoft.com/office/drawing/2014/main" id="{C457F2F5-75B8-938A-0457-D467176EB965}"/>
              </a:ext>
            </a:extLst>
          </p:cNvPr>
          <p:cNvSpPr/>
          <p:nvPr/>
        </p:nvSpPr>
        <p:spPr>
          <a:xfrm>
            <a:off x="1066800" y="2191364"/>
            <a:ext cx="6553200" cy="336042"/>
          </a:xfrm>
          <a:prstGeom prst="rect">
            <a:avLst/>
          </a:prstGeom>
          <a:solidFill>
            <a:schemeClr val="accent4">
              <a:lumMod val="10000"/>
              <a:lumOff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Arial" panose="020B0604020202020204" pitchFamily="34" charset="0"/>
              </a:rPr>
              <a:t>877-935-1280 </a:t>
            </a:r>
          </a:p>
        </p:txBody>
      </p:sp>
      <p:sp>
        <p:nvSpPr>
          <p:cNvPr id="10" name="Rectangle 9">
            <a:extLst>
              <a:ext uri="{FF2B5EF4-FFF2-40B4-BE49-F238E27FC236}">
                <a16:creationId xmlns:a16="http://schemas.microsoft.com/office/drawing/2014/main" id="{DD52E368-B3F2-3525-4A5E-B7A8A5EEC3C0}"/>
              </a:ext>
            </a:extLst>
          </p:cNvPr>
          <p:cNvSpPr/>
          <p:nvPr/>
        </p:nvSpPr>
        <p:spPr>
          <a:xfrm>
            <a:off x="1066800" y="2529180"/>
            <a:ext cx="6553200" cy="4219692"/>
          </a:xfrm>
          <a:prstGeom prst="rect">
            <a:avLst/>
          </a:prstGeom>
          <a:solidFill>
            <a:schemeClr val="bg2">
              <a:lumMod val="95000"/>
            </a:schemeClr>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800" u="none" strike="noStrike" kern="1200" cap="none" spc="0" normalizeH="0" baseline="0" noProof="0" dirty="0">
                <a:ln>
                  <a:noFill/>
                </a:ln>
                <a:solidFill>
                  <a:prstClr val="black"/>
                </a:solidFill>
                <a:effectLst/>
                <a:uLnTx/>
                <a:uFillTx/>
                <a:ea typeface="+mn-ea"/>
                <a:cs typeface="Arial" panose="020B0604020202020204" pitchFamily="34" charset="0"/>
              </a:rPr>
              <a:t>Members and their ARDs and PSIs may call to:</a:t>
            </a:r>
          </a:p>
          <a:p>
            <a:pPr marL="214313" marR="0" lvl="0" indent="-214313"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Ask about Medicare Enrollment Support Project for individuals who have been outreached by Medicare Outreach and Enrollment Project (received a yellow envelope)</a:t>
            </a:r>
          </a:p>
          <a:p>
            <a:pPr marL="214313" marR="0" lvl="0" indent="-214313"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Get help making an appointment with SSA to apply for Medicare</a:t>
            </a:r>
          </a:p>
          <a:p>
            <a:pPr marL="214313" marR="0" lvl="0" indent="-214313"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Ask for help to reschedule a missed or cancelled appointment</a:t>
            </a:r>
          </a:p>
          <a:p>
            <a:pPr marL="214313" marR="0" lvl="0" indent="-214313"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Inform us if they have already made an appointment with SSA </a:t>
            </a:r>
          </a:p>
          <a:p>
            <a:pPr marL="214313" marR="0" lvl="0" indent="-214313"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Tell us they have been denied Medicare</a:t>
            </a:r>
          </a:p>
          <a:p>
            <a:pPr marL="214313" marR="0" lvl="0" indent="-214313"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Ask for help questions about Medicare coverage</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C502AD6-0F12-171D-304E-5381BF531BE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190964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7A9DE-4315-620C-2045-A80DD4268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77882-1210-0633-A688-E091700FBA34}"/>
              </a:ext>
            </a:extLst>
          </p:cNvPr>
          <p:cNvSpPr>
            <a:spLocks noGrp="1"/>
          </p:cNvSpPr>
          <p:nvPr>
            <p:ph type="title"/>
          </p:nvPr>
        </p:nvSpPr>
        <p:spPr/>
        <p:txBody>
          <a:bodyPr vert="horz"/>
          <a:lstStyle/>
          <a:p>
            <a:r>
              <a:rPr lang="en-US" sz="3200" dirty="0"/>
              <a:t>Customer Service (continued)</a:t>
            </a:r>
          </a:p>
        </p:txBody>
      </p:sp>
      <p:sp>
        <p:nvSpPr>
          <p:cNvPr id="12" name="Rectangle 11">
            <a:extLst>
              <a:ext uri="{FF2B5EF4-FFF2-40B4-BE49-F238E27FC236}">
                <a16:creationId xmlns:a16="http://schemas.microsoft.com/office/drawing/2014/main" id="{2320B7AF-2990-B3B8-87D4-DB048C7A38F8}"/>
              </a:ext>
            </a:extLst>
          </p:cNvPr>
          <p:cNvSpPr/>
          <p:nvPr/>
        </p:nvSpPr>
        <p:spPr>
          <a:xfrm>
            <a:off x="2811293" y="1399874"/>
            <a:ext cx="3662172" cy="7227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Arial" panose="020B0604020202020204" pitchFamily="34" charset="0"/>
              </a:rPr>
              <a:t>MassHealth Customer Service</a:t>
            </a:r>
          </a:p>
        </p:txBody>
      </p:sp>
      <p:sp>
        <p:nvSpPr>
          <p:cNvPr id="13" name="Rectangle 12">
            <a:extLst>
              <a:ext uri="{FF2B5EF4-FFF2-40B4-BE49-F238E27FC236}">
                <a16:creationId xmlns:a16="http://schemas.microsoft.com/office/drawing/2014/main" id="{2D915189-4F9F-8392-7E07-5FB1564CDE1C}"/>
              </a:ext>
            </a:extLst>
          </p:cNvPr>
          <p:cNvSpPr/>
          <p:nvPr/>
        </p:nvSpPr>
        <p:spPr>
          <a:xfrm>
            <a:off x="2811293" y="2122673"/>
            <a:ext cx="3662172" cy="336042"/>
          </a:xfrm>
          <a:prstGeom prst="rect">
            <a:avLst/>
          </a:prstGeom>
          <a:solidFill>
            <a:schemeClr val="accent4">
              <a:lumMod val="10000"/>
              <a:lumOff val="9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800-841-2900</a:t>
            </a:r>
          </a:p>
        </p:txBody>
      </p:sp>
      <p:sp>
        <p:nvSpPr>
          <p:cNvPr id="15" name="Rectangle 14">
            <a:extLst>
              <a:ext uri="{FF2B5EF4-FFF2-40B4-BE49-F238E27FC236}">
                <a16:creationId xmlns:a16="http://schemas.microsoft.com/office/drawing/2014/main" id="{381B8D5B-966B-6074-D953-85665EE448E5}"/>
              </a:ext>
            </a:extLst>
          </p:cNvPr>
          <p:cNvSpPr/>
          <p:nvPr/>
        </p:nvSpPr>
        <p:spPr>
          <a:xfrm>
            <a:off x="2811293" y="2458715"/>
            <a:ext cx="3662172" cy="3814433"/>
          </a:xfrm>
          <a:prstGeom prst="rect">
            <a:avLst/>
          </a:prstGeom>
          <a:solidFill>
            <a:schemeClr val="bg2">
              <a:lumMod val="95000"/>
            </a:schemeClr>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0" i="1" dirty="0">
              <a:solidFill>
                <a:prstClr val="black"/>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b="0" i="1" dirty="0">
              <a:solidFill>
                <a:prstClr val="black"/>
              </a:solidFill>
              <a:cs typeface="Arial" panose="020B0604020202020204"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800" u="none" strike="noStrike" kern="1200" cap="none" spc="0" normalizeH="0" baseline="0" noProof="0" dirty="0">
                <a:ln>
                  <a:noFill/>
                </a:ln>
                <a:solidFill>
                  <a:prstClr val="black"/>
                </a:solidFill>
                <a:effectLst/>
                <a:uLnTx/>
                <a:uFillTx/>
                <a:ea typeface="+mn-ea"/>
                <a:cs typeface="Arial" panose="020B0604020202020204" pitchFamily="34" charset="0"/>
              </a:rPr>
              <a:t>Members and their ARDs and PSIs may call to:</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en-US" sz="1800" b="0" i="1" u="none" strike="noStrike" kern="1200" cap="none" spc="0" normalizeH="0" baseline="0" noProof="0" dirty="0">
              <a:ln>
                <a:noFill/>
              </a:ln>
              <a:solidFill>
                <a:prstClr val="black"/>
              </a:solidFill>
              <a:effectLst/>
              <a:uLnTx/>
              <a:uFillTx/>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Ask about eligibility for MassHealth and MSP programs, including questions about start and end dates for coverage and eligibility requirements </a:t>
            </a:r>
          </a:p>
          <a:p>
            <a:pPr marL="214313" marR="0" lvl="0" indent="-214313"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Report an eligibility change , such as new income, assets, or a change of address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052E68C-DCE3-A1BF-AB72-525193EFE2A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62316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30E8-87EC-BA05-D1DF-E93DC6DABD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A463F1-4394-3EBD-AF1B-4CD7E7FA3997}"/>
              </a:ext>
            </a:extLst>
          </p:cNvPr>
          <p:cNvSpPr>
            <a:spLocks noGrp="1"/>
          </p:cNvSpPr>
          <p:nvPr>
            <p:ph type="title"/>
          </p:nvPr>
        </p:nvSpPr>
        <p:spPr/>
        <p:txBody>
          <a:bodyPr/>
          <a:lstStyle/>
          <a:p>
            <a:r>
              <a:rPr lang="en-US" dirty="0">
                <a:latin typeface="+mj-lt"/>
              </a:rPr>
              <a:t>Estate Recovery Update</a:t>
            </a:r>
            <a:endParaRPr lang="en-US" b="0" dirty="0">
              <a:latin typeface="+mj-lt"/>
              <a:cs typeface="Arial"/>
            </a:endParaRPr>
          </a:p>
        </p:txBody>
      </p:sp>
      <p:sp>
        <p:nvSpPr>
          <p:cNvPr id="4" name="Slide Number Placeholder 3">
            <a:extLst>
              <a:ext uri="{FF2B5EF4-FFF2-40B4-BE49-F238E27FC236}">
                <a16:creationId xmlns:a16="http://schemas.microsoft.com/office/drawing/2014/main" id="{1028D5BE-74D4-B48B-5BB7-428A0251CA4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79446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A7850-2FAF-F6D0-A9C0-B3E758AE4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AAAF7-083E-5EA9-B419-33C8BCCAB4BF}"/>
              </a:ext>
            </a:extLst>
          </p:cNvPr>
          <p:cNvSpPr>
            <a:spLocks noGrp="1"/>
          </p:cNvSpPr>
          <p:nvPr>
            <p:ph type="title"/>
          </p:nvPr>
        </p:nvSpPr>
        <p:spPr/>
        <p:txBody>
          <a:bodyPr vert="horz"/>
          <a:lstStyle/>
          <a:p>
            <a:r>
              <a:rPr lang="en-US" sz="3200" dirty="0"/>
              <a:t>Overview</a:t>
            </a:r>
          </a:p>
        </p:txBody>
      </p:sp>
      <p:sp>
        <p:nvSpPr>
          <p:cNvPr id="6" name="Content Placeholder 5">
            <a:extLst>
              <a:ext uri="{FF2B5EF4-FFF2-40B4-BE49-F238E27FC236}">
                <a16:creationId xmlns:a16="http://schemas.microsoft.com/office/drawing/2014/main" id="{A1D78F3F-06F1-E29E-AAFD-C3942AE6B127}"/>
              </a:ext>
            </a:extLst>
          </p:cNvPr>
          <p:cNvSpPr>
            <a:spLocks noGrp="1"/>
          </p:cNvSpPr>
          <p:nvPr>
            <p:ph idx="1"/>
          </p:nvPr>
        </p:nvSpPr>
        <p:spPr/>
        <p:txBody>
          <a:bodyPr/>
          <a:lstStyle/>
          <a:p>
            <a:r>
              <a:rPr lang="en-US" dirty="0"/>
              <a:t>Federal and state law require MassHealth to have an estate recovery program. The estate recovery program requires MassHealth to seek recovery from the estates of certain MassHealth members after their death, unless exceptions apply.</a:t>
            </a:r>
          </a:p>
          <a:p>
            <a:r>
              <a:rPr lang="en-US" dirty="0"/>
              <a:t>Estate recovery only occurs after the death of a MassHealth member.</a:t>
            </a:r>
          </a:p>
          <a:p>
            <a:r>
              <a:rPr lang="en-US" dirty="0"/>
              <a:t>Estate Recovery seeks to obtain repayment of the cost of certain services once a MassHealth member dies.</a:t>
            </a:r>
          </a:p>
          <a:p>
            <a:r>
              <a:rPr lang="en-US" dirty="0"/>
              <a:t>Most members are not impacted by estate recovery. Only MassHealth members age 55 or older, and members of any age who receive long-term care in a nursing home or other medical institution may be impacted by estate recovery.</a:t>
            </a:r>
          </a:p>
          <a:p>
            <a:endParaRPr lang="en-US" dirty="0"/>
          </a:p>
        </p:txBody>
      </p:sp>
      <p:sp>
        <p:nvSpPr>
          <p:cNvPr id="4" name="Slide Number Placeholder 2">
            <a:extLst>
              <a:ext uri="{FF2B5EF4-FFF2-40B4-BE49-F238E27FC236}">
                <a16:creationId xmlns:a16="http://schemas.microsoft.com/office/drawing/2014/main" id="{550ED753-6B10-911C-679F-3685E6004D72}"/>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53444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5E91-FBB4-0198-7A15-B5ECB2E88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48278-F08A-8B5E-9FF1-5210CCEEB557}"/>
              </a:ext>
            </a:extLst>
          </p:cNvPr>
          <p:cNvSpPr>
            <a:spLocks noGrp="1"/>
          </p:cNvSpPr>
          <p:nvPr>
            <p:ph type="title"/>
          </p:nvPr>
        </p:nvSpPr>
        <p:spPr/>
        <p:txBody>
          <a:bodyPr/>
          <a:lstStyle/>
          <a:p>
            <a:r>
              <a:rPr lang="en-US" sz="3200" dirty="0"/>
              <a:t>Estate Recovery and the LTC Act</a:t>
            </a:r>
          </a:p>
        </p:txBody>
      </p:sp>
      <p:sp>
        <p:nvSpPr>
          <p:cNvPr id="5" name="Text Placeholder 4">
            <a:extLst>
              <a:ext uri="{FF2B5EF4-FFF2-40B4-BE49-F238E27FC236}">
                <a16:creationId xmlns:a16="http://schemas.microsoft.com/office/drawing/2014/main" id="{0B4AF92C-F6F0-B435-AB71-661FD20247CB}"/>
              </a:ext>
            </a:extLst>
          </p:cNvPr>
          <p:cNvSpPr>
            <a:spLocks noGrp="1"/>
          </p:cNvSpPr>
          <p:nvPr>
            <p:ph idx="1"/>
          </p:nvPr>
        </p:nvSpPr>
        <p:spPr>
          <a:xfrm>
            <a:off x="457200" y="1600200"/>
            <a:ext cx="8229600" cy="1845887"/>
          </a:xfrm>
        </p:spPr>
        <p:txBody>
          <a:bodyPr/>
          <a:lstStyle/>
          <a:p>
            <a:pPr marR="31909">
              <a:lnSpc>
                <a:spcPct val="109000"/>
              </a:lnSpc>
              <a:spcAft>
                <a:spcPts val="461"/>
              </a:spcAft>
              <a:buFont typeface="Arial" panose="020B0604020202020204" pitchFamily="34" charset="0"/>
              <a:buChar char="•"/>
            </a:pPr>
            <a:r>
              <a:rPr lang="en-US" sz="2000" dirty="0"/>
              <a:t>In September 2024, Governor Healey signed into law an Act to Improve Quality and Oversight of Long-Term Care (the “LTC Act”).</a:t>
            </a:r>
          </a:p>
          <a:p>
            <a:pPr marR="31909">
              <a:lnSpc>
                <a:spcPct val="109000"/>
              </a:lnSpc>
              <a:spcAft>
                <a:spcPts val="461"/>
              </a:spcAft>
              <a:buFont typeface="Arial" panose="020B0604020202020204" pitchFamily="34" charset="0"/>
              <a:buChar char="•"/>
            </a:pPr>
            <a:r>
              <a:rPr lang="en-US" sz="2000" dirty="0"/>
              <a:t>The LTC Act changed the scope of </a:t>
            </a:r>
            <a:r>
              <a:rPr lang="en-US" sz="2000" dirty="0">
                <a:hlinkClick r:id="rId3"/>
              </a:rPr>
              <a:t>Estate Recovery for MassHealth members</a:t>
            </a:r>
            <a:r>
              <a:rPr lang="en-US" sz="2000" dirty="0"/>
              <a:t> who died on or after August 1, 2024.</a:t>
            </a:r>
            <a:endParaRPr lang="en-US" sz="4000" dirty="0"/>
          </a:p>
        </p:txBody>
      </p:sp>
      <p:grpSp>
        <p:nvGrpSpPr>
          <p:cNvPr id="7" name="Group 6">
            <a:extLst>
              <a:ext uri="{FF2B5EF4-FFF2-40B4-BE49-F238E27FC236}">
                <a16:creationId xmlns:a16="http://schemas.microsoft.com/office/drawing/2014/main" id="{D3AD29E1-39A7-143A-4D38-FB18BC2FEA5C}"/>
              </a:ext>
              <a:ext uri="{C183D7F6-B498-43B3-948B-1728B52AA6E4}">
                <adec:decorative xmlns:adec="http://schemas.microsoft.com/office/drawing/2017/decorative" val="1"/>
              </a:ext>
            </a:extLst>
          </p:cNvPr>
          <p:cNvGrpSpPr/>
          <p:nvPr/>
        </p:nvGrpSpPr>
        <p:grpSpPr>
          <a:xfrm>
            <a:off x="5586609" y="3863181"/>
            <a:ext cx="3281819" cy="2461364"/>
            <a:chOff x="308427" y="4241800"/>
            <a:chExt cx="3403601" cy="2732585"/>
          </a:xfrm>
        </p:grpSpPr>
        <p:pic>
          <p:nvPicPr>
            <p:cNvPr id="9" name="Picture 2">
              <a:extLst>
                <a:ext uri="{FF2B5EF4-FFF2-40B4-BE49-F238E27FC236}">
                  <a16:creationId xmlns:a16="http://schemas.microsoft.com/office/drawing/2014/main" id="{70DD1986-35FE-9FCB-EDE5-658C896D161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327" t="12145" r="18594" b="2"/>
            <a:stretch>
              <a:fillRect/>
            </a:stretch>
          </p:blipFill>
          <p:spPr bwMode="auto">
            <a:xfrm>
              <a:off x="308427" y="4241800"/>
              <a:ext cx="3403601" cy="2732585"/>
            </a:xfrm>
            <a:prstGeom prst="rect">
              <a:avLst/>
            </a:prstGeom>
            <a:solidFill>
              <a:srgbClr val="5B9BD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Group 3">
              <a:extLst>
                <a:ext uri="{FF2B5EF4-FFF2-40B4-BE49-F238E27FC236}">
                  <a16:creationId xmlns:a16="http://schemas.microsoft.com/office/drawing/2014/main" id="{6DA36DAE-414B-0A2A-1C77-FE6D11EE9EEF}"/>
                </a:ext>
              </a:extLst>
            </p:cNvPr>
            <p:cNvGrpSpPr>
              <a:grpSpLocks/>
            </p:cNvGrpSpPr>
            <p:nvPr/>
          </p:nvGrpSpPr>
          <p:grpSpPr bwMode="auto">
            <a:xfrm>
              <a:off x="544010" y="6126163"/>
              <a:ext cx="326847" cy="385168"/>
              <a:chOff x="107060336" y="111791364"/>
              <a:chExt cx="747422" cy="842839"/>
            </a:xfrm>
          </p:grpSpPr>
          <p:sp>
            <p:nvSpPr>
              <p:cNvPr id="12" name="AutoShape 4">
                <a:extLst>
                  <a:ext uri="{FF2B5EF4-FFF2-40B4-BE49-F238E27FC236}">
                    <a16:creationId xmlns:a16="http://schemas.microsoft.com/office/drawing/2014/main" id="{0446309B-F560-6BCB-B8E6-5DE64702B050}"/>
                  </a:ext>
                </a:extLst>
              </p:cNvPr>
              <p:cNvSpPr>
                <a:spLocks noChangeArrowheads="1"/>
              </p:cNvSpPr>
              <p:nvPr/>
            </p:nvSpPr>
            <p:spPr bwMode="auto">
              <a:xfrm rot="16200000">
                <a:off x="107012627" y="111839073"/>
                <a:ext cx="842839" cy="747422"/>
              </a:xfrm>
              <a:prstGeom prst="hexagon">
                <a:avLst>
                  <a:gd name="adj" fmla="val 28192"/>
                  <a:gd name="vf" fmla="val 115470"/>
                </a:avLst>
              </a:prstGeom>
              <a:solidFill>
                <a:srgbClr val="5B9BD5"/>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C0504D"/>
                  </a:solidFill>
                  <a:effectLst/>
                  <a:uLnTx/>
                  <a:uFillTx/>
                  <a:latin typeface="Arial" charset="0"/>
                  <a:ea typeface="MS PGothic" pitchFamily="34" charset="-128"/>
                  <a:cs typeface="Arial" charset="0"/>
                </a:endParaRPr>
              </a:p>
            </p:txBody>
          </p:sp>
          <p:pic>
            <p:nvPicPr>
              <p:cNvPr id="13" name="Picture 5">
                <a:extLst>
                  <a:ext uri="{FF2B5EF4-FFF2-40B4-BE49-F238E27FC236}">
                    <a16:creationId xmlns:a16="http://schemas.microsoft.com/office/drawing/2014/main" id="{DFD95E5D-7DF2-EAF3-59B7-4EDC4451ED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503" t="10138" r="13008" b="8395"/>
              <a:stretch>
                <a:fillRect/>
              </a:stretch>
            </p:blipFill>
            <p:spPr bwMode="auto">
              <a:xfrm>
                <a:off x="107183582" y="111992164"/>
                <a:ext cx="491930" cy="447231"/>
              </a:xfrm>
              <a:prstGeom prst="rect">
                <a:avLst/>
              </a:prstGeom>
              <a:noFill/>
              <a:ln w="254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pSp>
      </p:grpSp>
      <p:sp>
        <p:nvSpPr>
          <p:cNvPr id="3" name="Slide Number Placeholder 2">
            <a:extLst>
              <a:ext uri="{FF2B5EF4-FFF2-40B4-BE49-F238E27FC236}">
                <a16:creationId xmlns:a16="http://schemas.microsoft.com/office/drawing/2014/main" id="{77EF3FFC-4D66-C1B5-93E3-B6C594A9C99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27117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06D9-B18D-5A53-A488-3169788583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43CFBF-A25C-B8DB-6499-48B6FFA0E482}"/>
              </a:ext>
            </a:extLst>
          </p:cNvPr>
          <p:cNvSpPr>
            <a:spLocks noGrp="1"/>
          </p:cNvSpPr>
          <p:nvPr>
            <p:ph type="title"/>
          </p:nvPr>
        </p:nvSpPr>
        <p:spPr>
          <a:xfrm>
            <a:off x="457199" y="304800"/>
            <a:ext cx="7120647" cy="715963"/>
          </a:xfrm>
        </p:spPr>
        <p:txBody>
          <a:bodyPr/>
          <a:lstStyle/>
          <a:p>
            <a:r>
              <a:rPr lang="en-US" sz="3200" dirty="0">
                <a:latin typeface="+mj-lt"/>
                <a:cs typeface="Arial"/>
              </a:rPr>
              <a:t>Anti-Obesity Medication Changes</a:t>
            </a:r>
          </a:p>
        </p:txBody>
      </p:sp>
      <p:sp>
        <p:nvSpPr>
          <p:cNvPr id="2" name="Text Placeholder 2">
            <a:extLst>
              <a:ext uri="{FF2B5EF4-FFF2-40B4-BE49-F238E27FC236}">
                <a16:creationId xmlns:a16="http://schemas.microsoft.com/office/drawing/2014/main" id="{2F7804A2-78B1-2117-E985-450B59BBA797}"/>
              </a:ext>
            </a:extLst>
          </p:cNvPr>
          <p:cNvSpPr>
            <a:spLocks noGrp="1"/>
          </p:cNvSpPr>
          <p:nvPr>
            <p:ph idx="1"/>
          </p:nvPr>
        </p:nvSpPr>
        <p:spPr>
          <a:xfrm>
            <a:off x="65314" y="1401329"/>
            <a:ext cx="8892074" cy="5385460"/>
          </a:xfrm>
        </p:spPr>
        <p:txBody>
          <a:bodyPr/>
          <a:lstStyle/>
          <a:p>
            <a:pPr marL="457200" lvl="1" indent="0">
              <a:buNone/>
            </a:pPr>
            <a:r>
              <a:rPr lang="en-US" sz="1800" b="1" u="sng" dirty="0">
                <a:latin typeface="+mn-lt"/>
              </a:rPr>
              <a:t>Health Safety Net Program Changes to Management of Anti-Obesity Medications </a:t>
            </a:r>
          </a:p>
          <a:p>
            <a:pPr marL="457200" lvl="1" indent="0">
              <a:buNone/>
            </a:pPr>
            <a:r>
              <a:rPr lang="en-US" sz="1800" dirty="0">
                <a:latin typeface="+mn-lt"/>
              </a:rPr>
              <a:t>In accordance with Health Safety Net (HSN) regulations at 101 CMR 613.03(2)(e), the HSN does not pay for drugs used for the treatment of obesity. Effective April 15, 2025, the following drugs will no longer be payable for HSN patients for weight loss. Existing prior authorizations will be payable through May 15, 2025.</a:t>
            </a:r>
          </a:p>
          <a:p>
            <a:pPr marL="457200" lvl="1" indent="0">
              <a:buNone/>
            </a:pPr>
            <a:endParaRPr lang="en-US" sz="1150" b="0" i="0" u="none" strike="noStrike" baseline="0" dirty="0">
              <a:solidFill>
                <a:srgbClr val="000000"/>
              </a:solidFill>
            </a:endParaRPr>
          </a:p>
          <a:p>
            <a:pPr marL="457200" lvl="1" indent="0">
              <a:buNone/>
            </a:pPr>
            <a:r>
              <a:rPr lang="en-US" sz="1800" b="1" u="sng" dirty="0">
                <a:solidFill>
                  <a:srgbClr val="000000"/>
                </a:solidFill>
                <a:latin typeface="+mn-lt"/>
              </a:rPr>
              <a:t>Impacted Anti-Obesity Agents</a:t>
            </a:r>
          </a:p>
          <a:p>
            <a:pPr lvl="1">
              <a:buFont typeface="Arial" panose="020B0604020202020204" pitchFamily="34" charset="0"/>
              <a:buChar char="•"/>
            </a:pPr>
            <a:r>
              <a:rPr lang="en-US" sz="1800" dirty="0">
                <a:latin typeface="+mn-lt"/>
              </a:rPr>
              <a:t>benzphetamine </a:t>
            </a:r>
          </a:p>
          <a:p>
            <a:pPr lvl="1">
              <a:buFont typeface="Arial" panose="020B0604020202020204" pitchFamily="34" charset="0"/>
              <a:buChar char="•"/>
            </a:pPr>
            <a:r>
              <a:rPr lang="en-US" sz="1800" dirty="0">
                <a:latin typeface="+mn-lt"/>
              </a:rPr>
              <a:t>diethylpropion, diethylpropoin extended-release </a:t>
            </a:r>
          </a:p>
          <a:p>
            <a:pPr lvl="1">
              <a:buFont typeface="Arial" panose="020B0604020202020204" pitchFamily="34" charset="0"/>
              <a:buChar char="•"/>
            </a:pPr>
            <a:r>
              <a:rPr lang="en-US" sz="1800" dirty="0">
                <a:latin typeface="+mn-lt"/>
              </a:rPr>
              <a:t>Saxenda® (liraglutide) </a:t>
            </a:r>
          </a:p>
          <a:p>
            <a:pPr lvl="1">
              <a:buFont typeface="Arial" panose="020B0604020202020204" pitchFamily="34" charset="0"/>
              <a:buChar char="•"/>
            </a:pPr>
            <a:r>
              <a:rPr lang="en-US" sz="1800" dirty="0">
                <a:latin typeface="+mn-lt"/>
              </a:rPr>
              <a:t>Xenical (orlistat) </a:t>
            </a:r>
          </a:p>
          <a:p>
            <a:pPr lvl="1">
              <a:buFont typeface="Arial" panose="020B0604020202020204" pitchFamily="34" charset="0"/>
              <a:buChar char="•"/>
            </a:pPr>
            <a:r>
              <a:rPr lang="en-US" sz="1800" dirty="0">
                <a:latin typeface="+mn-lt"/>
              </a:rPr>
              <a:t>phendimetrazine, phendimetrazine extended-release </a:t>
            </a:r>
          </a:p>
          <a:p>
            <a:pPr lvl="1">
              <a:buFont typeface="Arial" panose="020B0604020202020204" pitchFamily="34" charset="0"/>
              <a:buChar char="•"/>
            </a:pPr>
            <a:r>
              <a:rPr lang="en-US" sz="1800" dirty="0">
                <a:latin typeface="+mn-lt"/>
              </a:rPr>
              <a:t>Lomaira®, Adipex-P® (phentermine capsule, tablet)</a:t>
            </a:r>
          </a:p>
          <a:p>
            <a:pPr lvl="1">
              <a:buFont typeface="Arial" panose="020B0604020202020204" pitchFamily="34" charset="0"/>
              <a:buChar char="•"/>
            </a:pPr>
            <a:r>
              <a:rPr lang="en-US" sz="1800" dirty="0">
                <a:latin typeface="+mn-lt"/>
              </a:rPr>
              <a:t>Wegovy® (semaglutide) </a:t>
            </a:r>
          </a:p>
          <a:p>
            <a:pPr lvl="1">
              <a:buFont typeface="Arial" panose="020B0604020202020204" pitchFamily="34" charset="0"/>
              <a:buChar char="•"/>
            </a:pPr>
            <a:r>
              <a:rPr lang="en-US" sz="1800" dirty="0">
                <a:latin typeface="+mn-lt"/>
              </a:rPr>
              <a:t>Zepbound® (tirzepatide)</a:t>
            </a:r>
          </a:p>
          <a:p>
            <a:pPr marL="0" indent="0">
              <a:buNone/>
            </a:pPr>
            <a:endParaRPr lang="en-US" sz="18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A2156FE7-6FBF-1E58-87FC-1EC38530BF7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644072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4DEC-CBE8-524B-0706-10231D59E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1BEF0-88AB-72FE-6DA2-DB096FDCCF6B}"/>
              </a:ext>
            </a:extLst>
          </p:cNvPr>
          <p:cNvSpPr>
            <a:spLocks noGrp="1"/>
          </p:cNvSpPr>
          <p:nvPr>
            <p:ph type="title"/>
          </p:nvPr>
        </p:nvSpPr>
        <p:spPr>
          <a:xfrm>
            <a:off x="457200" y="304800"/>
            <a:ext cx="7634614" cy="715963"/>
          </a:xfrm>
        </p:spPr>
        <p:txBody>
          <a:bodyPr/>
          <a:lstStyle/>
          <a:p>
            <a:r>
              <a:rPr lang="en-US" sz="3200" dirty="0"/>
              <a:t>Estate Recovery and the LTC Act (continued)</a:t>
            </a:r>
          </a:p>
        </p:txBody>
      </p:sp>
      <p:sp>
        <p:nvSpPr>
          <p:cNvPr id="8" name="Text Placeholder 2">
            <a:extLst>
              <a:ext uri="{FF2B5EF4-FFF2-40B4-BE49-F238E27FC236}">
                <a16:creationId xmlns:a16="http://schemas.microsoft.com/office/drawing/2014/main" id="{935E3CE3-51CE-B476-869B-150FB75F90FC}"/>
              </a:ext>
            </a:extLst>
          </p:cNvPr>
          <p:cNvSpPr txBox="1">
            <a:spLocks/>
          </p:cNvSpPr>
          <p:nvPr/>
        </p:nvSpPr>
        <p:spPr bwMode="auto">
          <a:xfrm>
            <a:off x="68093" y="1225200"/>
            <a:ext cx="3453956" cy="320299"/>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4210" rtl="0" eaLnBrk="1" fontAlgn="base" latinLnBrk="0" hangingPunct="1">
              <a:lnSpc>
                <a:spcPct val="100000"/>
              </a:lnSpc>
              <a:spcBef>
                <a:spcPct val="0"/>
              </a:spcBef>
              <a:spcAft>
                <a:spcPct val="0"/>
              </a:spcAft>
              <a:buClr>
                <a:srgbClr val="002D5B"/>
              </a:buClr>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Pre-LTC Act Policy</a:t>
            </a:r>
          </a:p>
        </p:txBody>
      </p:sp>
      <p:sp>
        <p:nvSpPr>
          <p:cNvPr id="1010" name="Text Placeholder 2">
            <a:extLst>
              <a:ext uri="{FF2B5EF4-FFF2-40B4-BE49-F238E27FC236}">
                <a16:creationId xmlns:a16="http://schemas.microsoft.com/office/drawing/2014/main" id="{E8B60BDA-2FE1-8B04-45E2-4A15BCC3216C}"/>
              </a:ext>
            </a:extLst>
          </p:cNvPr>
          <p:cNvSpPr txBox="1">
            <a:spLocks/>
          </p:cNvSpPr>
          <p:nvPr/>
        </p:nvSpPr>
        <p:spPr bwMode="auto">
          <a:xfrm>
            <a:off x="68094" y="1536815"/>
            <a:ext cx="3453955" cy="832400"/>
          </a:xfrm>
          <a:prstGeom prst="rect">
            <a:avLst/>
          </a:prstGeom>
          <a:solidFill>
            <a:schemeClr val="tx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4210" rtl="0" eaLnBrk="1" fontAlgn="base" latinLnBrk="0" hangingPunct="1">
              <a:lnSpc>
                <a:spcPct val="100000"/>
              </a:lnSpc>
              <a:spcBef>
                <a:spcPct val="0"/>
              </a:spcBef>
              <a:spcAft>
                <a:spcPct val="0"/>
              </a:spcAft>
              <a:buClr>
                <a:srgbClr val="002D5B"/>
              </a:buClr>
              <a:buSzTx/>
              <a:buFontTx/>
              <a:buNone/>
              <a:tabLst/>
              <a:defRPr/>
            </a:pPr>
            <a:r>
              <a:rPr kumimoji="0" lang="en-US" sz="1800" b="1" i="0" u="none" strike="noStrike" kern="0" cap="none" spc="0" normalizeH="0" baseline="0" noProof="0" dirty="0">
                <a:ln>
                  <a:noFill/>
                </a:ln>
                <a:solidFill>
                  <a:srgbClr val="FFFFFF"/>
                </a:solidFill>
                <a:effectLst/>
                <a:uLnTx/>
                <a:uFillTx/>
                <a:ea typeface="+mn-ea"/>
                <a:cs typeface="Arial" panose="020B0604020202020204" pitchFamily="34" charset="0"/>
              </a:rPr>
              <a:t>State law required MassHealth to go beyond the federal minimum*</a:t>
            </a:r>
          </a:p>
        </p:txBody>
      </p:sp>
      <p:sp>
        <p:nvSpPr>
          <p:cNvPr id="1015" name="Text Placeholder 2">
            <a:extLst>
              <a:ext uri="{FF2B5EF4-FFF2-40B4-BE49-F238E27FC236}">
                <a16:creationId xmlns:a16="http://schemas.microsoft.com/office/drawing/2014/main" id="{86F4F56B-3568-019F-2163-F3990FC3D1E2}"/>
              </a:ext>
            </a:extLst>
          </p:cNvPr>
          <p:cNvSpPr txBox="1">
            <a:spLocks/>
          </p:cNvSpPr>
          <p:nvPr/>
        </p:nvSpPr>
        <p:spPr bwMode="auto">
          <a:xfrm>
            <a:off x="175098" y="2358755"/>
            <a:ext cx="3190672" cy="28982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4210" rtl="0" eaLnBrk="1" fontAlgn="base" latinLnBrk="0" hangingPunct="1">
              <a:lnSpc>
                <a:spcPct val="100000"/>
              </a:lnSpc>
              <a:spcBef>
                <a:spcPct val="0"/>
              </a:spcBef>
              <a:spcAft>
                <a:spcPts val="459"/>
              </a:spcAft>
              <a:buClr>
                <a:srgbClr val="002960"/>
              </a:buClr>
              <a:buSzTx/>
              <a:buFontTx/>
              <a:buNone/>
              <a:tabLst/>
              <a:defRPr/>
            </a:pPr>
            <a:r>
              <a:rPr kumimoji="0" lang="en-US" sz="1800" b="0" i="0" u="none" strike="noStrike" kern="0" cap="none" spc="0" normalizeH="0" baseline="0" noProof="0" dirty="0">
                <a:ln>
                  <a:noFill/>
                </a:ln>
                <a:solidFill>
                  <a:prstClr val="black"/>
                </a:solidFill>
                <a:effectLst/>
                <a:uLnTx/>
                <a:uFillTx/>
                <a:ea typeface="+mn-ea"/>
                <a:cs typeface="Arial"/>
              </a:rPr>
              <a:t>MassHealth was required to recover: </a:t>
            </a:r>
            <a:endParaRPr kumimoji="0" lang="en-US" sz="18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894210" rtl="0" eaLnBrk="1" fontAlgn="base" latinLnBrk="0" hangingPunct="1">
              <a:lnSpc>
                <a:spcPct val="100000"/>
              </a:lnSpc>
              <a:spcBef>
                <a:spcPct val="0"/>
              </a:spcBef>
              <a:spcAft>
                <a:spcPts val="459"/>
              </a:spcAft>
              <a:buClr>
                <a:srgbClr val="002960"/>
              </a:buClr>
              <a:buSzTx/>
              <a:buFont typeface="Arial" panose="020B0604020202020204" pitchFamily="34" charset="0"/>
              <a:buChar char="•"/>
              <a:tabLst/>
              <a:defRPr/>
            </a:pPr>
            <a:r>
              <a:rPr kumimoji="0" lang="en-US" sz="1800" u="none" strike="noStrike" kern="0" cap="none" spc="0" normalizeH="0" baseline="0" noProof="0" dirty="0">
                <a:ln>
                  <a:noFill/>
                </a:ln>
                <a:solidFill>
                  <a:prstClr val="black"/>
                </a:solidFill>
                <a:effectLst/>
                <a:uLnTx/>
                <a:uFillTx/>
                <a:ea typeface="+mn-ea"/>
                <a:cs typeface="Arial"/>
              </a:rPr>
              <a:t>All</a:t>
            </a:r>
            <a:r>
              <a:rPr kumimoji="0" lang="en-US" sz="1800" b="0" i="0" u="none" strike="noStrike" kern="0" cap="none" spc="0" normalizeH="0" baseline="0" noProof="0" dirty="0">
                <a:ln>
                  <a:noFill/>
                </a:ln>
                <a:solidFill>
                  <a:prstClr val="black"/>
                </a:solidFill>
                <a:effectLst/>
                <a:uLnTx/>
                <a:uFillTx/>
                <a:ea typeface="+mn-ea"/>
                <a:cs typeface="Arial"/>
              </a:rPr>
              <a:t> medical assistance paid for members 55+; and</a:t>
            </a:r>
            <a:endParaRPr kumimoji="0" lang="en-US" sz="1800" b="0" i="0" u="none" strike="noStrike" kern="1200" cap="none" spc="0" normalizeH="0" baseline="0" noProof="0" dirty="0">
              <a:ln>
                <a:noFill/>
              </a:ln>
              <a:solidFill>
                <a:prstClr val="black"/>
              </a:solidFill>
              <a:effectLst/>
              <a:uLnTx/>
              <a:uFillTx/>
              <a:ea typeface="+mn-ea"/>
              <a:cs typeface="Arial"/>
            </a:endParaRPr>
          </a:p>
          <a:p>
            <a:pPr marL="285750" marR="0" lvl="0" indent="-285750" algn="l" defTabSz="894210" rtl="0" eaLnBrk="1" fontAlgn="base" latinLnBrk="0" hangingPunct="1">
              <a:lnSpc>
                <a:spcPct val="100000"/>
              </a:lnSpc>
              <a:spcBef>
                <a:spcPct val="0"/>
              </a:spcBef>
              <a:spcAft>
                <a:spcPts val="459"/>
              </a:spcAft>
              <a:buClr>
                <a:srgbClr val="002960"/>
              </a:buClr>
              <a:buSzTx/>
              <a:buFont typeface="Arial" panose="020B0604020202020204" pitchFamily="34" charset="0"/>
              <a:buChar char="•"/>
              <a:tabLst/>
              <a:defRPr/>
            </a:pPr>
            <a:r>
              <a:rPr kumimoji="0" lang="en-US" sz="1800" u="none" strike="noStrike" kern="0" cap="none" spc="0" normalizeH="0" baseline="0" noProof="0" dirty="0">
                <a:ln>
                  <a:noFill/>
                </a:ln>
                <a:solidFill>
                  <a:prstClr val="black"/>
                </a:solidFill>
                <a:effectLst/>
                <a:uLnTx/>
                <a:uFillTx/>
                <a:ea typeface="+mn-ea"/>
                <a:cs typeface="Arial"/>
              </a:rPr>
              <a:t>All</a:t>
            </a:r>
            <a:r>
              <a:rPr kumimoji="0" lang="en-US" sz="1800" b="0" i="0" u="none" strike="noStrike" kern="0" cap="none" spc="0" normalizeH="0" baseline="0" noProof="0" dirty="0">
                <a:ln>
                  <a:noFill/>
                </a:ln>
                <a:solidFill>
                  <a:prstClr val="black"/>
                </a:solidFill>
                <a:effectLst/>
                <a:uLnTx/>
                <a:uFillTx/>
                <a:ea typeface="+mn-ea"/>
                <a:cs typeface="Arial"/>
              </a:rPr>
              <a:t> medical assistance paid for members of any age who were in LTC facility for a period long enough that they were assessed a Patient Pay Amount (PPA)</a:t>
            </a:r>
            <a:endParaRPr kumimoji="0" lang="en-US" sz="1800"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pic>
        <p:nvPicPr>
          <p:cNvPr id="1013" name="Picture 1012" descr="arrow pointing to LTC Act 16">
            <a:extLst>
              <a:ext uri="{FF2B5EF4-FFF2-40B4-BE49-F238E27FC236}">
                <a16:creationId xmlns:a16="http://schemas.microsoft.com/office/drawing/2014/main" id="{F6C3A22A-379E-E0DB-FB30-8C573B06AC48}"/>
              </a:ext>
            </a:extLst>
          </p:cNvPr>
          <p:cNvPicPr>
            <a:picLocks noChangeAspect="1"/>
          </p:cNvPicPr>
          <p:nvPr/>
        </p:nvPicPr>
        <p:blipFill>
          <a:blip r:embed="rId3"/>
          <a:stretch>
            <a:fillRect/>
          </a:stretch>
        </p:blipFill>
        <p:spPr>
          <a:xfrm>
            <a:off x="3568495" y="1426457"/>
            <a:ext cx="379378" cy="550558"/>
          </a:xfrm>
          <a:prstGeom prst="rect">
            <a:avLst/>
          </a:prstGeom>
        </p:spPr>
      </p:pic>
      <p:sp>
        <p:nvSpPr>
          <p:cNvPr id="10" name="Text Placeholder 2">
            <a:extLst>
              <a:ext uri="{FF2B5EF4-FFF2-40B4-BE49-F238E27FC236}">
                <a16:creationId xmlns:a16="http://schemas.microsoft.com/office/drawing/2014/main" id="{19BE818B-9DFD-FE7A-D981-985849D3AF82}"/>
              </a:ext>
            </a:extLst>
          </p:cNvPr>
          <p:cNvSpPr txBox="1">
            <a:spLocks/>
          </p:cNvSpPr>
          <p:nvPr/>
        </p:nvSpPr>
        <p:spPr bwMode="auto">
          <a:xfrm>
            <a:off x="3994320" y="1182596"/>
            <a:ext cx="3838343" cy="320299"/>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4210" rtl="0" eaLnBrk="1" fontAlgn="base" latinLnBrk="0" hangingPunct="1">
              <a:lnSpc>
                <a:spcPct val="100000"/>
              </a:lnSpc>
              <a:spcBef>
                <a:spcPct val="0"/>
              </a:spcBef>
              <a:spcAft>
                <a:spcPct val="0"/>
              </a:spcAft>
              <a:buClr>
                <a:srgbClr val="002D5B"/>
              </a:buClr>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Arial" panose="020B0604020202020204" pitchFamily="34" charset="0"/>
              </a:rPr>
              <a:t>LTC Act16</a:t>
            </a:r>
          </a:p>
        </p:txBody>
      </p:sp>
      <p:sp>
        <p:nvSpPr>
          <p:cNvPr id="1011" name="Text Placeholder 2">
            <a:extLst>
              <a:ext uri="{FF2B5EF4-FFF2-40B4-BE49-F238E27FC236}">
                <a16:creationId xmlns:a16="http://schemas.microsoft.com/office/drawing/2014/main" id="{1EFEDF06-7E4E-7FC0-4229-674A8CB6C498}"/>
              </a:ext>
            </a:extLst>
          </p:cNvPr>
          <p:cNvSpPr txBox="1">
            <a:spLocks/>
          </p:cNvSpPr>
          <p:nvPr/>
        </p:nvSpPr>
        <p:spPr bwMode="auto">
          <a:xfrm>
            <a:off x="3994320" y="1505258"/>
            <a:ext cx="3838342" cy="630171"/>
          </a:xfrm>
          <a:prstGeom prst="rect">
            <a:avLst/>
          </a:prstGeom>
          <a:solidFill>
            <a:schemeClr val="tx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indent="0" algn="ctr"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4210" rtl="0" eaLnBrk="1" fontAlgn="base" latinLnBrk="0" hangingPunct="1">
              <a:lnSpc>
                <a:spcPct val="100000"/>
              </a:lnSpc>
              <a:spcBef>
                <a:spcPct val="0"/>
              </a:spcBef>
              <a:spcAft>
                <a:spcPct val="0"/>
              </a:spcAft>
              <a:buClr>
                <a:srgbClr val="002D5B"/>
              </a:buClr>
              <a:buSzTx/>
              <a:buFontTx/>
              <a:buNone/>
              <a:tabLst/>
              <a:defRPr/>
            </a:pPr>
            <a:r>
              <a:rPr kumimoji="0" lang="en-US" sz="1800" b="1" i="0" u="none" strike="noStrike" kern="0" cap="none" spc="0" normalizeH="0" baseline="0" noProof="0" dirty="0">
                <a:ln>
                  <a:noFill/>
                </a:ln>
                <a:solidFill>
                  <a:srgbClr val="FFFFFF"/>
                </a:solidFill>
                <a:effectLst/>
                <a:uLnTx/>
                <a:uFillTx/>
                <a:ea typeface="+mn-ea"/>
                <a:cs typeface="Arial" panose="020B0604020202020204" pitchFamily="34" charset="0"/>
              </a:rPr>
              <a:t>New state law limits Estate Recovery to federal minimum*</a:t>
            </a:r>
          </a:p>
        </p:txBody>
      </p:sp>
      <p:sp>
        <p:nvSpPr>
          <p:cNvPr id="1016" name="Text Placeholder 2">
            <a:extLst>
              <a:ext uri="{FF2B5EF4-FFF2-40B4-BE49-F238E27FC236}">
                <a16:creationId xmlns:a16="http://schemas.microsoft.com/office/drawing/2014/main" id="{FA505BB0-791C-FC72-12AD-AAC963E1EB04}"/>
              </a:ext>
            </a:extLst>
          </p:cNvPr>
          <p:cNvSpPr txBox="1">
            <a:spLocks/>
          </p:cNvSpPr>
          <p:nvPr/>
        </p:nvSpPr>
        <p:spPr bwMode="auto">
          <a:xfrm>
            <a:off x="4034178" y="2155164"/>
            <a:ext cx="3758625" cy="38831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421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429" indent="-191845" algn="l" defTabSz="89421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612" indent="-261605"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3583" indent="-155379" algn="l" defTabSz="89421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8854" indent="-130009" algn="l" defTabSz="89421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4210" rtl="0" eaLnBrk="1" fontAlgn="base" latinLnBrk="0" hangingPunct="1">
              <a:lnSpc>
                <a:spcPct val="100000"/>
              </a:lnSpc>
              <a:spcBef>
                <a:spcPts val="600"/>
              </a:spcBef>
              <a:spcAft>
                <a:spcPts val="459"/>
              </a:spcAft>
              <a:buClr>
                <a:srgbClr val="002960"/>
              </a:buClr>
              <a:buSzTx/>
              <a:buFontTx/>
              <a:buNone/>
              <a:tabLst/>
              <a:defRPr/>
            </a:pPr>
            <a:r>
              <a:rPr kumimoji="0" lang="en-US" sz="1800" b="0" i="0" u="none" strike="noStrike" kern="0" cap="none" spc="0" normalizeH="0" baseline="0" noProof="0" dirty="0">
                <a:ln>
                  <a:noFill/>
                </a:ln>
                <a:solidFill>
                  <a:prstClr val="black"/>
                </a:solidFill>
                <a:effectLst/>
                <a:uLnTx/>
                <a:uFillTx/>
                <a:ea typeface="+mn-ea"/>
                <a:cs typeface="Arial"/>
              </a:rPr>
              <a:t>For members dying on/after 8/1/24, MassHealth may only recover costs for which MassHealth is federally required to recover: </a:t>
            </a:r>
          </a:p>
          <a:p>
            <a:pPr marL="285750" marR="0" lvl="0" indent="-285750" algn="l" defTabSz="894210" rtl="0" eaLnBrk="1" fontAlgn="base" latinLnBrk="0" hangingPunct="1">
              <a:lnSpc>
                <a:spcPct val="100000"/>
              </a:lnSpc>
              <a:spcBef>
                <a:spcPts val="600"/>
              </a:spcBef>
              <a:spcAft>
                <a:spcPts val="459"/>
              </a:spcAft>
              <a:buClr>
                <a:srgbClr val="002960"/>
              </a:buClr>
              <a:buSzTx/>
              <a:buFont typeface="Arial" panose="020B0604020202020204" pitchFamily="34" charset="0"/>
              <a:buChar char="•"/>
              <a:tabLst/>
              <a:defRPr/>
            </a:pPr>
            <a:r>
              <a:rPr kumimoji="0" lang="en-US" sz="1800" u="none" strike="noStrike" kern="0" cap="none" spc="0" normalizeH="0" baseline="0" noProof="0" dirty="0">
                <a:ln>
                  <a:noFill/>
                </a:ln>
                <a:solidFill>
                  <a:prstClr val="black"/>
                </a:solidFill>
                <a:effectLst/>
                <a:uLnTx/>
                <a:uFillTx/>
                <a:ea typeface="+mn-ea"/>
                <a:cs typeface="Arial"/>
              </a:rPr>
              <a:t>Only costs associated with Long-Term Services and Supports (LTSS) </a:t>
            </a:r>
            <a:r>
              <a:rPr kumimoji="0" lang="en-US" sz="1800" b="0" i="0" u="none" strike="noStrike" kern="0" cap="none" spc="0" normalizeH="0" baseline="0" noProof="0" dirty="0">
                <a:ln>
                  <a:noFill/>
                </a:ln>
                <a:solidFill>
                  <a:prstClr val="black"/>
                </a:solidFill>
                <a:effectLst/>
                <a:uLnTx/>
                <a:uFillTx/>
                <a:ea typeface="+mn-ea"/>
                <a:cs typeface="Arial"/>
              </a:rPr>
              <a:t>for members 55+; and</a:t>
            </a:r>
          </a:p>
          <a:p>
            <a:pPr marL="285750" marR="0" lvl="0" indent="-285750" algn="l" defTabSz="894210" rtl="0" eaLnBrk="1" fontAlgn="base" latinLnBrk="0" hangingPunct="1">
              <a:lnSpc>
                <a:spcPct val="100000"/>
              </a:lnSpc>
              <a:spcBef>
                <a:spcPts val="600"/>
              </a:spcBef>
              <a:spcAft>
                <a:spcPts val="459"/>
              </a:spcAft>
              <a:buClr>
                <a:srgbClr val="002960"/>
              </a:buClr>
              <a:buSzTx/>
              <a:buFont typeface="Arial" panose="020B0604020202020204" pitchFamily="34" charset="0"/>
              <a:buChar char="•"/>
              <a:tabLst/>
              <a:defRPr/>
            </a:pPr>
            <a:r>
              <a:rPr kumimoji="0" lang="en-US" sz="1800" u="none" strike="noStrike" kern="0" cap="none" spc="0" normalizeH="0" baseline="0" noProof="0" dirty="0">
                <a:ln>
                  <a:noFill/>
                </a:ln>
                <a:solidFill>
                  <a:prstClr val="black"/>
                </a:solidFill>
                <a:effectLst/>
                <a:uLnTx/>
                <a:uFillTx/>
                <a:ea typeface="+mn-ea"/>
                <a:cs typeface="Arial"/>
              </a:rPr>
              <a:t>All</a:t>
            </a:r>
            <a:r>
              <a:rPr kumimoji="0" lang="en-US" sz="1800" b="0" i="0" u="none" strike="noStrike" kern="0" cap="none" spc="0" normalizeH="0" baseline="0" noProof="0" dirty="0">
                <a:ln>
                  <a:noFill/>
                </a:ln>
                <a:solidFill>
                  <a:prstClr val="black"/>
                </a:solidFill>
                <a:effectLst/>
                <a:uLnTx/>
                <a:uFillTx/>
                <a:ea typeface="+mn-ea"/>
                <a:cs typeface="Arial"/>
              </a:rPr>
              <a:t> medical assistance for members of any age who were in LTC facility for a period long enough that they were assessed a Patient Pay Amount (PPA)</a:t>
            </a:r>
          </a:p>
        </p:txBody>
      </p:sp>
      <p:sp>
        <p:nvSpPr>
          <p:cNvPr id="6" name="Rectangle 5" descr="Box around text: Only costs associated with Long Term Care Services and Supports for members 55+ ">
            <a:extLst>
              <a:ext uri="{FF2B5EF4-FFF2-40B4-BE49-F238E27FC236}">
                <a16:creationId xmlns:a16="http://schemas.microsoft.com/office/drawing/2014/main" id="{9B9CE803-5279-7350-0F47-AB2EA1D07429}"/>
              </a:ext>
            </a:extLst>
          </p:cNvPr>
          <p:cNvSpPr/>
          <p:nvPr/>
        </p:nvSpPr>
        <p:spPr>
          <a:xfrm>
            <a:off x="3677697" y="3301631"/>
            <a:ext cx="4154965" cy="12802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ular Callout 16" descr="Box with the following text: LTC Act limits the scope of Estate Recovery for individuals 55+">
            <a:extLst>
              <a:ext uri="{FF2B5EF4-FFF2-40B4-BE49-F238E27FC236}">
                <a16:creationId xmlns:a16="http://schemas.microsoft.com/office/drawing/2014/main" id="{498FABDB-7060-CD3E-C70D-99FBA6CA0D54}"/>
              </a:ext>
            </a:extLst>
          </p:cNvPr>
          <p:cNvSpPr/>
          <p:nvPr/>
        </p:nvSpPr>
        <p:spPr>
          <a:xfrm>
            <a:off x="7752945" y="3003604"/>
            <a:ext cx="1391055" cy="2846865"/>
          </a:xfrm>
          <a:prstGeom prst="wedgeRectCallout">
            <a:avLst>
              <a:gd name="adj1" fmla="val -76292"/>
              <a:gd name="adj2" fmla="val -18925"/>
            </a:avLst>
          </a:prstGeom>
          <a:solidFill>
            <a:schemeClr val="bg2">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LTC Act limits the scope of Estate Recovery for individuals 55+</a:t>
            </a:r>
          </a:p>
        </p:txBody>
      </p:sp>
      <p:sp>
        <p:nvSpPr>
          <p:cNvPr id="3" name="Text Placeholder 4">
            <a:extLst>
              <a:ext uri="{FF2B5EF4-FFF2-40B4-BE49-F238E27FC236}">
                <a16:creationId xmlns:a16="http://schemas.microsoft.com/office/drawing/2014/main" id="{FA2D372E-C0FB-F61B-43DE-C20DF4C1AD14}"/>
              </a:ext>
            </a:extLst>
          </p:cNvPr>
          <p:cNvSpPr txBox="1">
            <a:spLocks/>
          </p:cNvSpPr>
          <p:nvPr/>
        </p:nvSpPr>
        <p:spPr>
          <a:xfrm>
            <a:off x="0" y="5986200"/>
            <a:ext cx="8568102" cy="900246"/>
          </a:xfrm>
          <a:prstGeom prst="rect">
            <a:avLst/>
          </a:prstGeom>
        </p:spPr>
        <p:txBody>
          <a:bodyPr vert="horz" wrap="square" lIns="68580" tIns="34290" rIns="68580" bIns="3429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31909" lvl="0" indent="0" algn="l" defTabSz="914400" rtl="0" eaLnBrk="1" fontAlgn="base" latinLnBrk="0" hangingPunct="1">
              <a:spcBef>
                <a:spcPts val="0"/>
              </a:spcBef>
              <a:spcAft>
                <a:spcPts val="461"/>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a:rPr>
              <a:t>*Federal law (42 U.S. Code § 1396p) requires states to seek recovery from probate estates for the cost of Long-Term Services and Supports (LTSS) provided to members age 55 and older or institutionalized.  </a:t>
            </a:r>
          </a:p>
        </p:txBody>
      </p:sp>
      <p:sp>
        <p:nvSpPr>
          <p:cNvPr id="5" name="Slide Number Placeholder 2">
            <a:extLst>
              <a:ext uri="{FF2B5EF4-FFF2-40B4-BE49-F238E27FC236}">
                <a16:creationId xmlns:a16="http://schemas.microsoft.com/office/drawing/2014/main" id="{7F69A140-CE45-8F1D-427B-5F8793E1CBD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73891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8569B-4B2B-FBA0-4EDC-D00A744D7B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845885-2A49-C866-2E95-2487AA6CB039}"/>
              </a:ext>
            </a:extLst>
          </p:cNvPr>
          <p:cNvSpPr>
            <a:spLocks noGrp="1"/>
          </p:cNvSpPr>
          <p:nvPr>
            <p:ph type="title"/>
          </p:nvPr>
        </p:nvSpPr>
        <p:spPr/>
        <p:txBody>
          <a:bodyPr/>
          <a:lstStyle/>
          <a:p>
            <a:r>
              <a:rPr lang="en-US" dirty="0">
                <a:latin typeface="+mj-lt"/>
              </a:rPr>
              <a:t>MassHealth Operations</a:t>
            </a:r>
            <a:endParaRPr lang="en-US" b="0" dirty="0">
              <a:latin typeface="+mj-lt"/>
              <a:cs typeface="Arial"/>
            </a:endParaRPr>
          </a:p>
        </p:txBody>
      </p:sp>
      <p:sp>
        <p:nvSpPr>
          <p:cNvPr id="4" name="Slide Number Placeholder 3">
            <a:extLst>
              <a:ext uri="{FF2B5EF4-FFF2-40B4-BE49-F238E27FC236}">
                <a16:creationId xmlns:a16="http://schemas.microsoft.com/office/drawing/2014/main" id="{CA39BC97-8F9A-F448-1B88-027A6BBFFF1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C3FE04-E715-46F6-B07D-5A234E157AC3}" type="slidenum">
              <a:rPr kumimoji="0" lang="en-US" alt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4267345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6DA48-6D56-5831-6913-AAE6318F9EBE}"/>
              </a:ext>
            </a:extLst>
          </p:cNvPr>
          <p:cNvSpPr>
            <a:spLocks noGrp="1"/>
          </p:cNvSpPr>
          <p:nvPr>
            <p:ph type="title"/>
          </p:nvPr>
        </p:nvSpPr>
        <p:spPr/>
        <p:txBody>
          <a:bodyPr/>
          <a:lstStyle/>
          <a:p>
            <a:r>
              <a:rPr lang="en-US" sz="3200" dirty="0"/>
              <a:t>New MassHealth Webpages </a:t>
            </a:r>
          </a:p>
        </p:txBody>
      </p:sp>
      <p:sp>
        <p:nvSpPr>
          <p:cNvPr id="2" name="Content Placeholder 1">
            <a:extLst>
              <a:ext uri="{FF2B5EF4-FFF2-40B4-BE49-F238E27FC236}">
                <a16:creationId xmlns:a16="http://schemas.microsoft.com/office/drawing/2014/main" id="{AD7128A9-7328-805D-83FE-682273AF6AA3}"/>
              </a:ext>
            </a:extLst>
          </p:cNvPr>
          <p:cNvSpPr>
            <a:spLocks noGrp="1"/>
          </p:cNvSpPr>
          <p:nvPr>
            <p:ph idx="1"/>
          </p:nvPr>
        </p:nvSpPr>
        <p:spPr>
          <a:xfrm>
            <a:off x="457200" y="1600200"/>
            <a:ext cx="8304028" cy="4525963"/>
          </a:xfrm>
        </p:spPr>
        <p:txBody>
          <a:bodyPr/>
          <a:lstStyle/>
          <a:p>
            <a:pPr marL="0" indent="0">
              <a:spcAft>
                <a:spcPts val="400"/>
              </a:spcAft>
              <a:buNone/>
            </a:pPr>
            <a:r>
              <a:rPr lang="en-US" b="1" dirty="0"/>
              <a:t>New webpage for Providers caring for pregnant and postpartum MassHealth members, such as OB/GYNs, midwives, primary care providers, pediatricians, and others.</a:t>
            </a:r>
          </a:p>
          <a:p>
            <a:pPr>
              <a:spcAft>
                <a:spcPts val="400"/>
              </a:spcAft>
            </a:pPr>
            <a:r>
              <a:rPr lang="en-US" dirty="0"/>
              <a:t>Includes detailed information and resources across several topics: </a:t>
            </a:r>
          </a:p>
          <a:p>
            <a:pPr lvl="1">
              <a:spcBef>
                <a:spcPts val="400"/>
              </a:spcBef>
              <a:spcAft>
                <a:spcPts val="400"/>
              </a:spcAft>
              <a:buFont typeface="Courier New" panose="02070309020205020404" pitchFamily="49" charset="0"/>
              <a:buChar char="o"/>
            </a:pPr>
            <a:r>
              <a:rPr lang="en-US" dirty="0"/>
              <a:t>Eligibility and covered services </a:t>
            </a:r>
          </a:p>
          <a:p>
            <a:pPr lvl="1">
              <a:spcBef>
                <a:spcPts val="400"/>
              </a:spcBef>
              <a:spcAft>
                <a:spcPts val="400"/>
              </a:spcAft>
              <a:buFont typeface="Courier New" panose="02070309020205020404" pitchFamily="49" charset="0"/>
              <a:buChar char="o"/>
            </a:pPr>
            <a:r>
              <a:rPr lang="en-US" dirty="0"/>
              <a:t>Managed care information and supports </a:t>
            </a:r>
          </a:p>
          <a:p>
            <a:pPr lvl="1">
              <a:spcBef>
                <a:spcPts val="400"/>
              </a:spcBef>
              <a:spcAft>
                <a:spcPts val="400"/>
              </a:spcAft>
              <a:buFont typeface="Courier New" panose="02070309020205020404" pitchFamily="49" charset="0"/>
              <a:buChar char="o"/>
            </a:pPr>
            <a:r>
              <a:rPr lang="en-US" dirty="0"/>
              <a:t>MassHealth doula benefit </a:t>
            </a:r>
          </a:p>
          <a:p>
            <a:pPr lvl="1">
              <a:spcBef>
                <a:spcPts val="400"/>
              </a:spcBef>
              <a:spcAft>
                <a:spcPts val="400"/>
              </a:spcAft>
              <a:buFont typeface="Courier New" panose="02070309020205020404" pitchFamily="49" charset="0"/>
              <a:buChar char="o"/>
            </a:pPr>
            <a:r>
              <a:rPr lang="en-US" dirty="0"/>
              <a:t>Behavioral health </a:t>
            </a:r>
          </a:p>
          <a:p>
            <a:pPr lvl="1">
              <a:spcBef>
                <a:spcPts val="400"/>
              </a:spcBef>
              <a:spcAft>
                <a:spcPts val="400"/>
              </a:spcAft>
              <a:buFont typeface="Courier New" panose="02070309020205020404" pitchFamily="49" charset="0"/>
              <a:buChar char="o"/>
            </a:pPr>
            <a:r>
              <a:rPr lang="en-US" dirty="0"/>
              <a:t>Breast pumps and lactation support </a:t>
            </a:r>
          </a:p>
          <a:p>
            <a:pPr lvl="1">
              <a:spcBef>
                <a:spcPts val="400"/>
              </a:spcBef>
              <a:spcAft>
                <a:spcPts val="400"/>
              </a:spcAft>
              <a:buFont typeface="Courier New" panose="02070309020205020404" pitchFamily="49" charset="0"/>
              <a:buChar char="o"/>
            </a:pPr>
            <a:r>
              <a:rPr lang="en-US" dirty="0"/>
              <a:t>Family planning </a:t>
            </a:r>
          </a:p>
          <a:p>
            <a:pPr lvl="1">
              <a:spcBef>
                <a:spcPts val="400"/>
              </a:spcBef>
              <a:spcAft>
                <a:spcPts val="400"/>
              </a:spcAft>
              <a:buFont typeface="Courier New" panose="02070309020205020404" pitchFamily="49" charset="0"/>
              <a:buChar char="o"/>
            </a:pPr>
            <a:r>
              <a:rPr lang="en-US" dirty="0"/>
              <a:t>Prenatal screening/diagnosis and vaccines </a:t>
            </a:r>
          </a:p>
          <a:p>
            <a:pPr lvl="1">
              <a:spcBef>
                <a:spcPts val="400"/>
              </a:spcBef>
              <a:spcAft>
                <a:spcPts val="400"/>
              </a:spcAft>
              <a:buFont typeface="Courier New" panose="02070309020205020404" pitchFamily="49" charset="0"/>
              <a:buChar char="o"/>
            </a:pPr>
            <a:r>
              <a:rPr lang="en-US" dirty="0"/>
              <a:t>Social determinants of health (SDOH) </a:t>
            </a:r>
          </a:p>
          <a:p>
            <a:pPr lvl="1">
              <a:spcBef>
                <a:spcPts val="400"/>
              </a:spcBef>
              <a:spcAft>
                <a:spcPts val="400"/>
              </a:spcAft>
              <a:buFont typeface="Courier New" panose="02070309020205020404" pitchFamily="49" charset="0"/>
              <a:buChar char="o"/>
            </a:pPr>
            <a:r>
              <a:rPr lang="en-US" dirty="0"/>
              <a:t>Patient-facing materials </a:t>
            </a:r>
            <a:endParaRPr lang="en-US" b="1" dirty="0"/>
          </a:p>
          <a:p>
            <a:pPr marL="0" indent="0">
              <a:spcAft>
                <a:spcPts val="400"/>
              </a:spcAft>
              <a:buNone/>
            </a:pPr>
            <a:r>
              <a:rPr lang="en-US" dirty="0"/>
              <a:t>Visit </a:t>
            </a:r>
            <a:r>
              <a:rPr lang="en-US" u="sng" dirty="0">
                <a:hlinkClick r:id="rId3"/>
              </a:rPr>
              <a:t>Mass.gov/</a:t>
            </a:r>
            <a:r>
              <a:rPr lang="en-US" u="sng" dirty="0" err="1">
                <a:hlinkClick r:id="rId3"/>
              </a:rPr>
              <a:t>perinatalproviders</a:t>
            </a:r>
            <a:r>
              <a:rPr lang="en-US" dirty="0"/>
              <a:t> </a:t>
            </a:r>
          </a:p>
          <a:p>
            <a:pPr>
              <a:spcAft>
                <a:spcPts val="400"/>
              </a:spcAft>
            </a:pPr>
            <a:endParaRPr lang="en-US" dirty="0"/>
          </a:p>
        </p:txBody>
      </p:sp>
      <p:pic>
        <p:nvPicPr>
          <p:cNvPr id="6" name="Picture 5" descr="Pregnant women smiling hugging her belly.">
            <a:extLst>
              <a:ext uri="{FF2B5EF4-FFF2-40B4-BE49-F238E27FC236}">
                <a16:creationId xmlns:a16="http://schemas.microsoft.com/office/drawing/2014/main" id="{D7BA781A-E0C6-CE24-8F8F-6E436F2FEB21}"/>
              </a:ext>
            </a:extLst>
          </p:cNvPr>
          <p:cNvPicPr>
            <a:picLocks noChangeAspect="1"/>
          </p:cNvPicPr>
          <p:nvPr/>
        </p:nvPicPr>
        <p:blipFill>
          <a:blip r:embed="rId4"/>
          <a:srcRect l="151" t="3317"/>
          <a:stretch>
            <a:fillRect/>
          </a:stretch>
        </p:blipFill>
        <p:spPr>
          <a:xfrm>
            <a:off x="6320413" y="3260586"/>
            <a:ext cx="2668555" cy="2865577"/>
          </a:xfrm>
          <a:prstGeom prst="rect">
            <a:avLst/>
          </a:prstGeom>
        </p:spPr>
      </p:pic>
      <p:sp>
        <p:nvSpPr>
          <p:cNvPr id="3" name="Slide Number Placeholder 2">
            <a:extLst>
              <a:ext uri="{FF2B5EF4-FFF2-40B4-BE49-F238E27FC236}">
                <a16:creationId xmlns:a16="http://schemas.microsoft.com/office/drawing/2014/main" id="{CC9627B9-F143-F7AB-DE57-B96AFA9EE43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3633536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53BFA6-8659-FA58-F32F-4D90E987DECA}"/>
              </a:ext>
            </a:extLst>
          </p:cNvPr>
          <p:cNvSpPr>
            <a:spLocks noGrp="1"/>
          </p:cNvSpPr>
          <p:nvPr>
            <p:ph type="title"/>
          </p:nvPr>
        </p:nvSpPr>
        <p:spPr>
          <a:xfrm>
            <a:off x="457199" y="304800"/>
            <a:ext cx="7013643" cy="715963"/>
          </a:xfrm>
        </p:spPr>
        <p:txBody>
          <a:bodyPr/>
          <a:lstStyle/>
          <a:p>
            <a:r>
              <a:rPr lang="en-US" sz="3200" dirty="0"/>
              <a:t>New Flyers for Pregnant Members</a:t>
            </a:r>
          </a:p>
        </p:txBody>
      </p:sp>
      <p:sp>
        <p:nvSpPr>
          <p:cNvPr id="2" name="Content Placeholder 1">
            <a:extLst>
              <a:ext uri="{FF2B5EF4-FFF2-40B4-BE49-F238E27FC236}">
                <a16:creationId xmlns:a16="http://schemas.microsoft.com/office/drawing/2014/main" id="{C6EA95EE-684D-8CAD-3CEC-D2140316411E}"/>
              </a:ext>
            </a:extLst>
          </p:cNvPr>
          <p:cNvSpPr>
            <a:spLocks noGrp="1"/>
          </p:cNvSpPr>
          <p:nvPr>
            <p:ph idx="1"/>
          </p:nvPr>
        </p:nvSpPr>
        <p:spPr/>
        <p:txBody>
          <a:bodyPr/>
          <a:lstStyle/>
          <a:p>
            <a:pPr marL="0" indent="0">
              <a:buNone/>
            </a:pPr>
            <a:r>
              <a:rPr lang="en-US" dirty="0"/>
              <a:t>New flyers with a checklist of important actions for MassHealth pregnant members. The flyers are linked below and available to download and print in several languages at </a:t>
            </a:r>
            <a:r>
              <a:rPr lang="en-US" dirty="0">
                <a:hlinkClick r:id="rId3"/>
              </a:rPr>
              <a:t>Providers caring for pregnant and postpartum MassHealth members | Mass.gov</a:t>
            </a:r>
            <a:endParaRPr lang="en-US" dirty="0"/>
          </a:p>
          <a:p>
            <a:pPr lvl="0"/>
            <a:r>
              <a:rPr lang="en-US" u="sng" dirty="0">
                <a:hlinkClick r:id="rId4"/>
              </a:rPr>
              <a:t>English</a:t>
            </a:r>
            <a:r>
              <a:rPr lang="en-US" dirty="0"/>
              <a:t> </a:t>
            </a:r>
          </a:p>
          <a:p>
            <a:pPr lvl="0"/>
            <a:r>
              <a:rPr lang="en-US" u="sng" dirty="0">
                <a:hlinkClick r:id="rId5"/>
              </a:rPr>
              <a:t>Brazilian Portuguese</a:t>
            </a:r>
            <a:r>
              <a:rPr lang="en-US" dirty="0"/>
              <a:t> </a:t>
            </a:r>
          </a:p>
          <a:p>
            <a:pPr lvl="0"/>
            <a:r>
              <a:rPr lang="en-US" u="sng" dirty="0">
                <a:hlinkClick r:id="rId6"/>
              </a:rPr>
              <a:t>Haitian Creole</a:t>
            </a:r>
            <a:r>
              <a:rPr lang="en-US" dirty="0"/>
              <a:t> </a:t>
            </a:r>
          </a:p>
          <a:p>
            <a:pPr lvl="0"/>
            <a:r>
              <a:rPr lang="en-US" u="sng" dirty="0">
                <a:hlinkClick r:id="rId7"/>
              </a:rPr>
              <a:t>Simplified Chinese</a:t>
            </a:r>
            <a:r>
              <a:rPr lang="en-US" dirty="0"/>
              <a:t> </a:t>
            </a:r>
          </a:p>
          <a:p>
            <a:pPr lvl="0"/>
            <a:r>
              <a:rPr lang="en-US" u="sng" dirty="0">
                <a:hlinkClick r:id="rId8"/>
              </a:rPr>
              <a:t>Spanish</a:t>
            </a:r>
            <a:r>
              <a:rPr lang="en-US" dirty="0"/>
              <a:t> </a:t>
            </a:r>
          </a:p>
          <a:p>
            <a:r>
              <a:rPr lang="en-US" u="sng" dirty="0">
                <a:hlinkClick r:id="rId9"/>
              </a:rPr>
              <a:t>Vietnamese</a:t>
            </a:r>
            <a:r>
              <a:rPr lang="en-US" dirty="0"/>
              <a:t> </a:t>
            </a:r>
          </a:p>
        </p:txBody>
      </p:sp>
      <p:pic>
        <p:nvPicPr>
          <p:cNvPr id="5" name="Picture 4" descr="Pregnant women smiling hugging her belly.">
            <a:extLst>
              <a:ext uri="{FF2B5EF4-FFF2-40B4-BE49-F238E27FC236}">
                <a16:creationId xmlns:a16="http://schemas.microsoft.com/office/drawing/2014/main" id="{DF12FF2E-74FB-7C56-3903-4C0100B9799A}"/>
              </a:ext>
            </a:extLst>
          </p:cNvPr>
          <p:cNvPicPr>
            <a:picLocks noChangeAspect="1"/>
          </p:cNvPicPr>
          <p:nvPr/>
        </p:nvPicPr>
        <p:blipFill>
          <a:blip r:embed="rId10"/>
          <a:srcRect l="1567" t="3317"/>
          <a:stretch>
            <a:fillRect/>
          </a:stretch>
        </p:blipFill>
        <p:spPr>
          <a:xfrm>
            <a:off x="6358270" y="3260586"/>
            <a:ext cx="2630698" cy="2865577"/>
          </a:xfrm>
          <a:prstGeom prst="rect">
            <a:avLst/>
          </a:prstGeom>
        </p:spPr>
      </p:pic>
      <p:sp>
        <p:nvSpPr>
          <p:cNvPr id="3" name="Slide Number Placeholder 2">
            <a:extLst>
              <a:ext uri="{FF2B5EF4-FFF2-40B4-BE49-F238E27FC236}">
                <a16:creationId xmlns:a16="http://schemas.microsoft.com/office/drawing/2014/main" id="{2410676B-C279-E52C-BA95-B812FB77E11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662842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1B054-40E7-8CEC-92C2-C44C97DCC604}"/>
              </a:ext>
            </a:extLst>
          </p:cNvPr>
          <p:cNvSpPr>
            <a:spLocks noGrp="1"/>
          </p:cNvSpPr>
          <p:nvPr>
            <p:ph type="title"/>
          </p:nvPr>
        </p:nvSpPr>
        <p:spPr>
          <a:xfrm>
            <a:off x="457200" y="304800"/>
            <a:ext cx="7509754" cy="715963"/>
          </a:xfrm>
        </p:spPr>
        <p:txBody>
          <a:bodyPr/>
          <a:lstStyle/>
          <a:p>
            <a:r>
              <a:rPr lang="en-US" sz="3200" dirty="0"/>
              <a:t>MassHealth Member Customer Service Center Hours</a:t>
            </a:r>
            <a:endParaRPr lang="en-US" sz="3200" b="0" dirty="0"/>
          </a:p>
        </p:txBody>
      </p:sp>
      <p:sp>
        <p:nvSpPr>
          <p:cNvPr id="2" name="Content Placeholder 1">
            <a:extLst>
              <a:ext uri="{FF2B5EF4-FFF2-40B4-BE49-F238E27FC236}">
                <a16:creationId xmlns:a16="http://schemas.microsoft.com/office/drawing/2014/main" id="{23384ED9-2A17-4F63-DAAD-C294E9C03643}"/>
              </a:ext>
            </a:extLst>
          </p:cNvPr>
          <p:cNvSpPr>
            <a:spLocks noGrp="1"/>
          </p:cNvSpPr>
          <p:nvPr>
            <p:ph idx="1"/>
          </p:nvPr>
        </p:nvSpPr>
        <p:spPr>
          <a:xfrm>
            <a:off x="457200" y="1600200"/>
            <a:ext cx="8455572" cy="5121275"/>
          </a:xfrm>
        </p:spPr>
        <p:txBody>
          <a:bodyPr/>
          <a:lstStyle/>
          <a:p>
            <a:pPr marL="0" indent="0">
              <a:buNone/>
            </a:pPr>
            <a:r>
              <a:rPr lang="en-US" sz="1800" b="1" dirty="0">
                <a:latin typeface="+mn-lt"/>
              </a:rPr>
              <a:t>Contact us if you need help with:</a:t>
            </a:r>
          </a:p>
          <a:p>
            <a:pPr lvl="1">
              <a:buFont typeface="Arial" panose="020B0604020202020204" pitchFamily="34" charset="0"/>
              <a:buChar char="•"/>
            </a:pPr>
            <a:r>
              <a:rPr lang="en-US" sz="1800" dirty="0">
                <a:latin typeface="+mn-lt"/>
              </a:rPr>
              <a:t>Eligibility</a:t>
            </a:r>
          </a:p>
          <a:p>
            <a:pPr lvl="1">
              <a:buFont typeface="Arial" panose="020B0604020202020204" pitchFamily="34" charset="0"/>
              <a:buChar char="•"/>
            </a:pPr>
            <a:r>
              <a:rPr lang="en-US" sz="1800" dirty="0">
                <a:latin typeface="+mn-lt"/>
              </a:rPr>
              <a:t>MassHealth benefits</a:t>
            </a:r>
          </a:p>
          <a:p>
            <a:pPr lvl="1">
              <a:buFont typeface="Arial" panose="020B0604020202020204" pitchFamily="34" charset="0"/>
              <a:buChar char="•"/>
            </a:pPr>
            <a:r>
              <a:rPr lang="en-US" sz="1800" dirty="0">
                <a:latin typeface="+mn-lt"/>
              </a:rPr>
              <a:t>Replacing your MassHealth card</a:t>
            </a:r>
          </a:p>
          <a:p>
            <a:pPr lvl="1">
              <a:buFont typeface="Arial" panose="020B0604020202020204" pitchFamily="34" charset="0"/>
              <a:buChar char="•"/>
            </a:pPr>
            <a:r>
              <a:rPr lang="en-US" sz="1800" dirty="0">
                <a:latin typeface="+mn-lt"/>
              </a:rPr>
              <a:t>Enrolling in a health plan</a:t>
            </a:r>
          </a:p>
          <a:p>
            <a:pPr lvl="1">
              <a:buFont typeface="Arial" panose="020B0604020202020204" pitchFamily="34" charset="0"/>
              <a:buChar char="•"/>
            </a:pPr>
            <a:r>
              <a:rPr lang="en-US" sz="1800" dirty="0">
                <a:latin typeface="+mn-lt"/>
              </a:rPr>
              <a:t>Getting a MassHealth application</a:t>
            </a:r>
          </a:p>
          <a:p>
            <a:pPr lvl="1">
              <a:buFont typeface="Arial" panose="020B0604020202020204" pitchFamily="34" charset="0"/>
              <a:buChar char="•"/>
            </a:pPr>
            <a:r>
              <a:rPr lang="en-US" dirty="0"/>
              <a:t>Update your information</a:t>
            </a:r>
            <a:endParaRPr lang="en-US" sz="1800" dirty="0">
              <a:latin typeface="+mn-lt"/>
            </a:endParaRPr>
          </a:p>
          <a:p>
            <a:pPr lvl="1">
              <a:buFont typeface="Arial" panose="020B0604020202020204" pitchFamily="34" charset="0"/>
              <a:buChar char="•"/>
            </a:pPr>
            <a:r>
              <a:rPr lang="en-US" sz="1800" dirty="0">
                <a:latin typeface="+mn-lt"/>
              </a:rPr>
              <a:t>MassHealth and Children's Medical Security Plan premiums</a:t>
            </a:r>
          </a:p>
          <a:p>
            <a:r>
              <a:rPr lang="en-US" sz="1800" dirty="0">
                <a:latin typeface="+mn-lt"/>
              </a:rPr>
              <a:t>Hours: Self-service available 24 </a:t>
            </a:r>
            <a:r>
              <a:rPr lang="en-US" sz="1800" dirty="0" err="1">
                <a:latin typeface="+mn-lt"/>
              </a:rPr>
              <a:t>hrs</a:t>
            </a:r>
            <a:r>
              <a:rPr lang="en-US" sz="1800" dirty="0">
                <a:latin typeface="+mn-lt"/>
              </a:rPr>
              <a:t> a day/7 days a week in English and Spanish.</a:t>
            </a:r>
          </a:p>
          <a:p>
            <a:pPr>
              <a:spcAft>
                <a:spcPts val="0"/>
              </a:spcAft>
            </a:pPr>
            <a:r>
              <a:rPr lang="en-US" sz="1800" dirty="0">
                <a:latin typeface="+mn-lt"/>
              </a:rPr>
              <a:t>Other services available </a:t>
            </a:r>
            <a:r>
              <a:rPr lang="en-US" sz="1900" b="1" dirty="0">
                <a:latin typeface="+mn-lt"/>
              </a:rPr>
              <a:t>Mon-Fri 8 a.m. to 5 p.m</a:t>
            </a:r>
            <a:r>
              <a:rPr lang="en-US" sz="1800" dirty="0">
                <a:latin typeface="+mn-lt"/>
              </a:rPr>
              <a:t>.; Interpreter service available.</a:t>
            </a:r>
          </a:p>
          <a:p>
            <a:pPr marL="0" indent="0">
              <a:spcAft>
                <a:spcPts val="0"/>
              </a:spcAft>
              <a:buNone/>
            </a:pPr>
            <a:r>
              <a:rPr lang="en-US" sz="1800" dirty="0">
                <a:latin typeface="+mn-lt"/>
              </a:rPr>
              <a:t>	</a:t>
            </a:r>
            <a:r>
              <a:rPr lang="en-US" sz="2000" b="1" dirty="0">
                <a:latin typeface="+mn-lt"/>
              </a:rPr>
              <a:t>	(800) 841-2900, TDD/TTY: 711</a:t>
            </a:r>
            <a:endParaRPr lang="en-US" sz="1800" b="1" dirty="0">
              <a:latin typeface="+mn-lt"/>
            </a:endParaRPr>
          </a:p>
        </p:txBody>
      </p:sp>
      <p:sp>
        <p:nvSpPr>
          <p:cNvPr id="3" name="Slide Number Placeholder 2">
            <a:extLst>
              <a:ext uri="{FF2B5EF4-FFF2-40B4-BE49-F238E27FC236}">
                <a16:creationId xmlns:a16="http://schemas.microsoft.com/office/drawing/2014/main" id="{73543469-C7E6-44B0-CE62-70F34176642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pic>
        <p:nvPicPr>
          <p:cNvPr id="6" name="Picture 5">
            <a:extLst>
              <a:ext uri="{FF2B5EF4-FFF2-40B4-BE49-F238E27FC236}">
                <a16:creationId xmlns:a16="http://schemas.microsoft.com/office/drawing/2014/main" id="{690CE1A6-F2CC-B89B-86E9-B6A1F7BE44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05971" y="1370013"/>
            <a:ext cx="3938029" cy="2564194"/>
          </a:xfrm>
          <a:prstGeom prst="rect">
            <a:avLst/>
          </a:prstGeom>
        </p:spPr>
      </p:pic>
    </p:spTree>
    <p:custDataLst>
      <p:tags r:id="rId1"/>
    </p:custDataLst>
    <p:extLst>
      <p:ext uri="{BB962C8B-B14F-4D97-AF65-F5344CB8AC3E}">
        <p14:creationId xmlns:p14="http://schemas.microsoft.com/office/powerpoint/2010/main" val="4152959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40767-5EC9-197F-8EE2-8C7D11623E9A}"/>
              </a:ext>
            </a:extLst>
          </p:cNvPr>
          <p:cNvSpPr>
            <a:spLocks noGrp="1"/>
          </p:cNvSpPr>
          <p:nvPr>
            <p:ph type="title"/>
          </p:nvPr>
        </p:nvSpPr>
        <p:spPr>
          <a:xfrm>
            <a:off x="457199" y="304800"/>
            <a:ext cx="7393021" cy="715963"/>
          </a:xfrm>
        </p:spPr>
        <p:txBody>
          <a:bodyPr/>
          <a:lstStyle/>
          <a:p>
            <a:r>
              <a:rPr lang="en-US" sz="3200" dirty="0"/>
              <a:t>MassHealth Appointment Reminders</a:t>
            </a:r>
          </a:p>
        </p:txBody>
      </p:sp>
      <p:sp>
        <p:nvSpPr>
          <p:cNvPr id="2" name="Content Placeholder 1">
            <a:extLst>
              <a:ext uri="{FF2B5EF4-FFF2-40B4-BE49-F238E27FC236}">
                <a16:creationId xmlns:a16="http://schemas.microsoft.com/office/drawing/2014/main" id="{0F0D0CAB-E7A3-5493-DF98-486A44837D9A}"/>
              </a:ext>
            </a:extLst>
          </p:cNvPr>
          <p:cNvSpPr>
            <a:spLocks noGrp="1"/>
          </p:cNvSpPr>
          <p:nvPr>
            <p:ph idx="1"/>
          </p:nvPr>
        </p:nvSpPr>
        <p:spPr>
          <a:xfrm>
            <a:off x="457200" y="1600200"/>
            <a:ext cx="7950200" cy="4525963"/>
          </a:xfrm>
        </p:spPr>
        <p:txBody>
          <a:bodyPr/>
          <a:lstStyle/>
          <a:p>
            <a:pPr marL="0" indent="0">
              <a:buNone/>
            </a:pPr>
            <a:r>
              <a:rPr lang="en-US" b="1" dirty="0">
                <a:hlinkClick r:id="rId3"/>
              </a:rPr>
              <a:t>Schedule an appointment</a:t>
            </a:r>
            <a:r>
              <a:rPr lang="en-US" b="1" dirty="0"/>
              <a:t> with a MassHealth representative</a:t>
            </a:r>
          </a:p>
          <a:p>
            <a:r>
              <a:rPr lang="en-US" dirty="0"/>
              <a:t>Appointment Reminder Outreach: </a:t>
            </a:r>
            <a:r>
              <a:rPr lang="en-US" b="1" dirty="0"/>
              <a:t>Robocall</a:t>
            </a:r>
            <a:r>
              <a:rPr lang="en-US" dirty="0"/>
              <a:t>: On July 14</a:t>
            </a:r>
            <a:r>
              <a:rPr lang="en-US" baseline="30000" dirty="0"/>
              <a:t>th</a:t>
            </a:r>
            <a:r>
              <a:rPr lang="en-US" dirty="0"/>
              <a:t>, MassHealth began robocall to outreach to individuals who have signed up for an </a:t>
            </a:r>
            <a:r>
              <a:rPr lang="en-US" b="1" dirty="0"/>
              <a:t>in-person appointment at the Springfield MEC</a:t>
            </a:r>
            <a:r>
              <a:rPr lang="en-US" dirty="0"/>
              <a:t> reminding them of their appointment and informing them that they can also walk into any of the other enrollment centers.</a:t>
            </a:r>
          </a:p>
          <a:p>
            <a:pPr lvl="1">
              <a:buFont typeface="Courier New" panose="02070309020205020404" pitchFamily="49" charset="0"/>
              <a:buChar char="o"/>
            </a:pPr>
            <a:r>
              <a:rPr lang="en-US" dirty="0"/>
              <a:t>Recipients are instructed to cancel their appointment online using their confirmation number (which was emailed to them) if they would like to walk into a MEC closer to their location.</a:t>
            </a:r>
          </a:p>
          <a:p>
            <a:r>
              <a:rPr lang="en-US" dirty="0"/>
              <a:t>This robocall will be in the top six languages and will be sent the business day immediately following when the appointment was booked.</a:t>
            </a:r>
          </a:p>
          <a:p>
            <a:endParaRPr lang="en-US" dirty="0"/>
          </a:p>
        </p:txBody>
      </p:sp>
      <p:sp>
        <p:nvSpPr>
          <p:cNvPr id="3" name="Slide Number Placeholder 2">
            <a:extLst>
              <a:ext uri="{FF2B5EF4-FFF2-40B4-BE49-F238E27FC236}">
                <a16:creationId xmlns:a16="http://schemas.microsoft.com/office/drawing/2014/main" id="{E686E8D0-295D-8FF8-783E-1BA571E442B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613160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326EE-2AB3-7173-1738-D5B26CC13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AF8600-18CA-F4C8-EDA3-737153338FC0}"/>
              </a:ext>
            </a:extLst>
          </p:cNvPr>
          <p:cNvSpPr>
            <a:spLocks noGrp="1"/>
          </p:cNvSpPr>
          <p:nvPr>
            <p:ph type="title"/>
          </p:nvPr>
        </p:nvSpPr>
        <p:spPr>
          <a:xfrm>
            <a:off x="457199" y="304800"/>
            <a:ext cx="7354111" cy="715963"/>
          </a:xfrm>
        </p:spPr>
        <p:txBody>
          <a:bodyPr/>
          <a:lstStyle/>
          <a:p>
            <a:r>
              <a:rPr lang="en-US" sz="3200" dirty="0"/>
              <a:t>MassHealth Appointment Reminders: Message</a:t>
            </a:r>
          </a:p>
        </p:txBody>
      </p:sp>
      <p:sp>
        <p:nvSpPr>
          <p:cNvPr id="2" name="Content Placeholder 1">
            <a:extLst>
              <a:ext uri="{FF2B5EF4-FFF2-40B4-BE49-F238E27FC236}">
                <a16:creationId xmlns:a16="http://schemas.microsoft.com/office/drawing/2014/main" id="{0C8F65F1-33B5-114D-DAF0-42BA6D8E03B6}"/>
              </a:ext>
            </a:extLst>
          </p:cNvPr>
          <p:cNvSpPr>
            <a:spLocks noGrp="1"/>
          </p:cNvSpPr>
          <p:nvPr>
            <p:ph idx="1"/>
          </p:nvPr>
        </p:nvSpPr>
        <p:spPr>
          <a:xfrm>
            <a:off x="457200" y="1600200"/>
            <a:ext cx="8039100" cy="4525963"/>
          </a:xfrm>
        </p:spPr>
        <p:txBody>
          <a:bodyPr/>
          <a:lstStyle/>
          <a:p>
            <a:pPr marL="0" indent="0">
              <a:buNone/>
            </a:pPr>
            <a:r>
              <a:rPr lang="en-US" sz="2000" b="1" dirty="0"/>
              <a:t>The message will read as follows: </a:t>
            </a:r>
            <a:endParaRPr lang="en-US" sz="2000" dirty="0"/>
          </a:p>
          <a:p>
            <a:pPr>
              <a:lnSpc>
                <a:spcPts val="2300"/>
              </a:lnSpc>
            </a:pPr>
            <a:r>
              <a:rPr lang="en-US" dirty="0"/>
              <a:t>Hello, this is MassHealth calling with a reminder that [Name] is scheduled for an in-person appointment at the MassHealth Springfield Enrollment Center on [date] at [time]. As a reminder, all of our enrollment centers are open without an appointment. We have offices in Charlestown, Chelsea, Quincy, Taunton, Tewksbury, and Worcester. If you would like to visit an enrollment center closer to your home without an appointment, please visit </a:t>
            </a:r>
            <a:r>
              <a:rPr lang="en-US" dirty="0">
                <a:hlinkClick r:id="rId4"/>
              </a:rPr>
              <a:t>mass.gov/</a:t>
            </a:r>
            <a:r>
              <a:rPr lang="en-US" dirty="0" err="1">
                <a:hlinkClick r:id="rId4"/>
              </a:rPr>
              <a:t>mhappointment</a:t>
            </a:r>
            <a:r>
              <a:rPr lang="en-US" dirty="0">
                <a:hlinkClick r:id="rId4"/>
              </a:rPr>
              <a:t> </a:t>
            </a:r>
            <a:r>
              <a:rPr lang="en-US" dirty="0"/>
              <a:t>with your confirmation number and cancel your scheduled appointment.</a:t>
            </a:r>
          </a:p>
        </p:txBody>
      </p:sp>
      <p:sp>
        <p:nvSpPr>
          <p:cNvPr id="3" name="Slide Number Placeholder 2">
            <a:extLst>
              <a:ext uri="{FF2B5EF4-FFF2-40B4-BE49-F238E27FC236}">
                <a16:creationId xmlns:a16="http://schemas.microsoft.com/office/drawing/2014/main" id="{24C58A02-7B79-132A-951A-28DA2B28489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69974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D779B1-1DC8-2163-36A9-2E7C7144D2BD}"/>
              </a:ext>
            </a:extLst>
          </p:cNvPr>
          <p:cNvSpPr>
            <a:spLocks noGrp="1"/>
          </p:cNvSpPr>
          <p:nvPr>
            <p:ph type="title"/>
          </p:nvPr>
        </p:nvSpPr>
        <p:spPr>
          <a:xfrm>
            <a:off x="457199" y="304800"/>
            <a:ext cx="8781393" cy="715963"/>
          </a:xfrm>
        </p:spPr>
        <p:txBody>
          <a:bodyPr/>
          <a:lstStyle/>
          <a:p>
            <a:r>
              <a:rPr lang="en-US" sz="3200" dirty="0"/>
              <a:t>How to Report a Change: </a:t>
            </a:r>
            <a:br>
              <a:rPr lang="en-US" sz="3200" dirty="0"/>
            </a:br>
            <a:r>
              <a:rPr lang="en-US" sz="3200" dirty="0"/>
              <a:t>Including Updating an Email Address</a:t>
            </a:r>
          </a:p>
        </p:txBody>
      </p:sp>
      <p:sp>
        <p:nvSpPr>
          <p:cNvPr id="2" name="Content Placeholder 1">
            <a:extLst>
              <a:ext uri="{FF2B5EF4-FFF2-40B4-BE49-F238E27FC236}">
                <a16:creationId xmlns:a16="http://schemas.microsoft.com/office/drawing/2014/main" id="{1CF09B23-B13B-7400-5C85-461159D25A9B}"/>
              </a:ext>
            </a:extLst>
          </p:cNvPr>
          <p:cNvSpPr>
            <a:spLocks noGrp="1"/>
          </p:cNvSpPr>
          <p:nvPr>
            <p:ph idx="1"/>
          </p:nvPr>
        </p:nvSpPr>
        <p:spPr>
          <a:xfrm>
            <a:off x="317938" y="1417637"/>
            <a:ext cx="8508124" cy="5121275"/>
          </a:xfrm>
        </p:spPr>
        <p:txBody>
          <a:bodyPr/>
          <a:lstStyle/>
          <a:p>
            <a:pPr marL="0" indent="0">
              <a:spcBef>
                <a:spcPts val="400"/>
              </a:spcBef>
              <a:spcAft>
                <a:spcPts val="400"/>
              </a:spcAft>
              <a:buNone/>
            </a:pPr>
            <a:r>
              <a:rPr lang="en-US" dirty="0"/>
              <a:t>To update your: address, email address, phone number, income, add or remove a new household member. Report changes as soon as possible but no later than 10 days from the date of the change.  </a:t>
            </a:r>
            <a:r>
              <a:rPr lang="en-US" b="1" dirty="0"/>
              <a:t> </a:t>
            </a:r>
          </a:p>
          <a:p>
            <a:pPr>
              <a:spcBef>
                <a:spcPts val="400"/>
              </a:spcBef>
              <a:spcAft>
                <a:spcPts val="400"/>
              </a:spcAft>
            </a:pPr>
            <a:r>
              <a:rPr lang="en-US" b="1" dirty="0"/>
              <a:t>Online: </a:t>
            </a:r>
            <a:r>
              <a:rPr lang="en-US" dirty="0"/>
              <a:t>If you are younger than 65 years old, go to MAhealthconnector.org to access your online account. You can also update your preference to be contacted by text, or email. </a:t>
            </a:r>
          </a:p>
          <a:p>
            <a:pPr lvl="1">
              <a:spcBef>
                <a:spcPts val="400"/>
              </a:spcBef>
              <a:spcAft>
                <a:spcPts val="400"/>
              </a:spcAft>
              <a:buFont typeface="Courier New" panose="02070309020205020404" pitchFamily="49" charset="0"/>
              <a:buChar char="o"/>
            </a:pPr>
            <a:r>
              <a:rPr lang="en-US" dirty="0"/>
              <a:t>If you are 65 or older, fill out a </a:t>
            </a:r>
            <a:r>
              <a:rPr lang="en-US" dirty="0">
                <a:hlinkClick r:id="rId4"/>
              </a:rPr>
              <a:t>MassHealth Report a Change Form</a:t>
            </a:r>
            <a:r>
              <a:rPr lang="en-US" dirty="0"/>
              <a:t> online or mail or fax the form.</a:t>
            </a:r>
          </a:p>
          <a:p>
            <a:pPr>
              <a:spcBef>
                <a:spcPts val="400"/>
              </a:spcBef>
              <a:spcAft>
                <a:spcPts val="400"/>
              </a:spcAft>
            </a:pPr>
            <a:r>
              <a:rPr lang="en-US" b="1" dirty="0"/>
              <a:t>Phone</a:t>
            </a:r>
            <a:r>
              <a:rPr lang="en-US" dirty="0"/>
              <a:t>: Call MassHealth customer service</a:t>
            </a:r>
          </a:p>
          <a:p>
            <a:pPr>
              <a:spcBef>
                <a:spcPts val="0"/>
              </a:spcBef>
              <a:spcAft>
                <a:spcPts val="0"/>
              </a:spcAft>
            </a:pPr>
            <a:r>
              <a:rPr lang="en-US" b="1" dirty="0"/>
              <a:t>Mail</a:t>
            </a:r>
            <a:r>
              <a:rPr lang="en-US" dirty="0"/>
              <a:t>: Commonwealth of Massachusetts</a:t>
            </a:r>
          </a:p>
          <a:p>
            <a:pPr marL="800100" lvl="2" indent="0">
              <a:spcBef>
                <a:spcPts val="0"/>
              </a:spcBef>
              <a:spcAft>
                <a:spcPts val="0"/>
              </a:spcAft>
              <a:buNone/>
            </a:pPr>
            <a:r>
              <a:rPr lang="en-US" dirty="0"/>
              <a:t>Health Insurance Processing Center</a:t>
            </a:r>
          </a:p>
          <a:p>
            <a:pPr marL="800100" lvl="2" indent="0">
              <a:spcBef>
                <a:spcPts val="0"/>
              </a:spcBef>
              <a:spcAft>
                <a:spcPts val="0"/>
              </a:spcAft>
              <a:buNone/>
            </a:pPr>
            <a:r>
              <a:rPr lang="en-US" dirty="0"/>
              <a:t>PO Box 4405</a:t>
            </a:r>
          </a:p>
          <a:p>
            <a:pPr marL="800100" lvl="2" indent="0">
              <a:spcBef>
                <a:spcPts val="0"/>
              </a:spcBef>
              <a:spcAft>
                <a:spcPts val="0"/>
              </a:spcAft>
              <a:buNone/>
            </a:pPr>
            <a:r>
              <a:rPr lang="en-US" dirty="0"/>
              <a:t>Taunton, MA  02780</a:t>
            </a:r>
          </a:p>
          <a:p>
            <a:pPr>
              <a:spcBef>
                <a:spcPts val="400"/>
              </a:spcBef>
              <a:spcAft>
                <a:spcPts val="400"/>
              </a:spcAft>
            </a:pPr>
            <a:r>
              <a:rPr lang="en-US" b="1" dirty="0"/>
              <a:t>Fax: </a:t>
            </a:r>
            <a:r>
              <a:rPr lang="en-US" dirty="0"/>
              <a:t>By faxing a document or handwritten note to 857-323-8300</a:t>
            </a:r>
          </a:p>
          <a:p>
            <a:pPr>
              <a:spcBef>
                <a:spcPts val="400"/>
              </a:spcBef>
              <a:spcAft>
                <a:spcPts val="400"/>
              </a:spcAft>
            </a:pPr>
            <a:r>
              <a:rPr lang="en-US" b="1" dirty="0"/>
              <a:t>In-Person</a:t>
            </a:r>
            <a:r>
              <a:rPr lang="en-US" dirty="0"/>
              <a:t>: Local MassHealth Enrollment Center (MEC) or </a:t>
            </a:r>
            <a:r>
              <a:rPr lang="en-US" dirty="0">
                <a:hlinkClick r:id="rId5"/>
              </a:rPr>
              <a:t>video appointment</a:t>
            </a:r>
            <a:r>
              <a:rPr lang="en-US" dirty="0"/>
              <a:t> or with a </a:t>
            </a:r>
            <a:r>
              <a:rPr lang="en-US" dirty="0">
                <a:hlinkClick r:id="rId6"/>
              </a:rPr>
              <a:t>Certified Assister</a:t>
            </a:r>
            <a:endParaRPr lang="en-US" dirty="0"/>
          </a:p>
        </p:txBody>
      </p:sp>
      <p:sp>
        <p:nvSpPr>
          <p:cNvPr id="3" name="Slide Number Placeholder 2">
            <a:extLst>
              <a:ext uri="{FF2B5EF4-FFF2-40B4-BE49-F238E27FC236}">
                <a16:creationId xmlns:a16="http://schemas.microsoft.com/office/drawing/2014/main" id="{AA3504D0-E81F-C595-F4FD-C79BE9ED16B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42920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00544-BED3-D938-4A03-BF00E91D329C}"/>
              </a:ext>
            </a:extLst>
          </p:cNvPr>
          <p:cNvSpPr>
            <a:spLocks noGrp="1"/>
          </p:cNvSpPr>
          <p:nvPr>
            <p:ph type="title"/>
          </p:nvPr>
        </p:nvSpPr>
        <p:spPr/>
        <p:txBody>
          <a:bodyPr/>
          <a:lstStyle/>
          <a:p>
            <a:r>
              <a:rPr lang="en-US" sz="3200" dirty="0"/>
              <a:t>Questions</a:t>
            </a:r>
          </a:p>
        </p:txBody>
      </p:sp>
      <p:sp>
        <p:nvSpPr>
          <p:cNvPr id="2" name="Content Placeholder 1">
            <a:extLst>
              <a:ext uri="{FF2B5EF4-FFF2-40B4-BE49-F238E27FC236}">
                <a16:creationId xmlns:a16="http://schemas.microsoft.com/office/drawing/2014/main" id="{4211DB46-ED23-FD41-F52A-FF3492008E3D}"/>
              </a:ext>
            </a:extLst>
          </p:cNvPr>
          <p:cNvSpPr>
            <a:spLocks noGrp="1"/>
          </p:cNvSpPr>
          <p:nvPr>
            <p:ph idx="1"/>
          </p:nvPr>
        </p:nvSpPr>
        <p:spPr/>
        <p:txBody>
          <a:bodyPr/>
          <a:lstStyle/>
          <a:p>
            <a:r>
              <a:rPr lang="en-US" dirty="0"/>
              <a:t>How to enroll in a Senior Care Option (SCO) Plan? Can members enroll online?</a:t>
            </a:r>
          </a:p>
          <a:p>
            <a:pPr lvl="1">
              <a:buFont typeface="Courier New" panose="02070309020205020404" pitchFamily="49" charset="0"/>
              <a:buChar char="o"/>
            </a:pPr>
            <a:r>
              <a:rPr lang="en-US" dirty="0"/>
              <a:t>The </a:t>
            </a:r>
            <a:r>
              <a:rPr lang="en-US" dirty="0">
                <a:hlinkClick r:id="rId3"/>
              </a:rPr>
              <a:t>SCO program </a:t>
            </a:r>
            <a:r>
              <a:rPr lang="en-US" b="1" dirty="0"/>
              <a:t>currently </a:t>
            </a:r>
            <a:r>
              <a:rPr lang="en-US" dirty="0"/>
              <a:t>provides seniors with the option to enroll in one of six Senior Care Organizations.</a:t>
            </a:r>
          </a:p>
          <a:p>
            <a:pPr lvl="1">
              <a:buFont typeface="Courier New" panose="02070309020205020404" pitchFamily="49" charset="0"/>
              <a:buChar char="o"/>
            </a:pPr>
            <a:r>
              <a:rPr lang="en-US" dirty="0">
                <a:hlinkClick r:id="rId4"/>
              </a:rPr>
              <a:t>To enroll</a:t>
            </a:r>
            <a:r>
              <a:rPr lang="en-US" dirty="0"/>
              <a:t>, members can contact MassHealth Customer Service or the individual Senior Care Organization to learn about which plan is best for them and to request enrollment.</a:t>
            </a:r>
          </a:p>
        </p:txBody>
      </p:sp>
      <p:sp>
        <p:nvSpPr>
          <p:cNvPr id="3" name="Slide Number Placeholder 2">
            <a:extLst>
              <a:ext uri="{FF2B5EF4-FFF2-40B4-BE49-F238E27FC236}">
                <a16:creationId xmlns:a16="http://schemas.microsoft.com/office/drawing/2014/main" id="{651E106D-74CF-EDF5-DD41-33CC9620F91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custDataLst>
      <p:tags r:id="rId1"/>
    </p:custDataLst>
    <p:extLst>
      <p:ext uri="{BB962C8B-B14F-4D97-AF65-F5344CB8AC3E}">
        <p14:creationId xmlns:p14="http://schemas.microsoft.com/office/powerpoint/2010/main" val="1558756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090A7-4D1E-F35B-4BD6-FC4C174C8BA9}"/>
              </a:ext>
            </a:extLst>
          </p:cNvPr>
          <p:cNvSpPr>
            <a:spLocks noGrp="1"/>
          </p:cNvSpPr>
          <p:nvPr>
            <p:ph type="title"/>
          </p:nvPr>
        </p:nvSpPr>
        <p:spPr>
          <a:xfrm>
            <a:off x="1673157" y="2902084"/>
            <a:ext cx="5690681" cy="1611550"/>
          </a:xfrm>
        </p:spPr>
        <p:txBody>
          <a:bodyPr/>
          <a:lstStyle/>
          <a:p>
            <a:pPr algn="ctr"/>
            <a:r>
              <a:rPr lang="en-US" sz="6600" dirty="0"/>
              <a:t>Thank you!</a:t>
            </a:r>
          </a:p>
        </p:txBody>
      </p:sp>
      <p:sp>
        <p:nvSpPr>
          <p:cNvPr id="3" name="Slide Number Placeholder 2">
            <a:extLst>
              <a:ext uri="{FF2B5EF4-FFF2-40B4-BE49-F238E27FC236}">
                <a16:creationId xmlns:a16="http://schemas.microsoft.com/office/drawing/2014/main" id="{3832F866-EE84-072A-0206-B742EAC9B87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49</a:t>
            </a:fld>
            <a:endParaRPr lang="en-US"/>
          </a:p>
        </p:txBody>
      </p:sp>
    </p:spTree>
    <p:custDataLst>
      <p:tags r:id="rId1"/>
    </p:custDataLst>
    <p:extLst>
      <p:ext uri="{BB962C8B-B14F-4D97-AF65-F5344CB8AC3E}">
        <p14:creationId xmlns:p14="http://schemas.microsoft.com/office/powerpoint/2010/main" val="107361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A9F6-39CD-6BAB-268B-02FDA05F8B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7D0CF8-528E-26A0-5E40-4FF984F96086}"/>
              </a:ext>
            </a:extLst>
          </p:cNvPr>
          <p:cNvSpPr>
            <a:spLocks noGrp="1"/>
          </p:cNvSpPr>
          <p:nvPr>
            <p:ph type="title"/>
          </p:nvPr>
        </p:nvSpPr>
        <p:spPr>
          <a:xfrm>
            <a:off x="457199" y="304800"/>
            <a:ext cx="7120647" cy="715963"/>
          </a:xfrm>
        </p:spPr>
        <p:txBody>
          <a:bodyPr/>
          <a:lstStyle/>
          <a:p>
            <a:r>
              <a:rPr lang="en-US" sz="3200" dirty="0">
                <a:latin typeface="+mj-lt"/>
                <a:cs typeface="Arial"/>
              </a:rPr>
              <a:t>Anti-Obesity Medication Changes (continued)</a:t>
            </a:r>
          </a:p>
        </p:txBody>
      </p:sp>
      <p:sp>
        <p:nvSpPr>
          <p:cNvPr id="2" name="Text Placeholder 2">
            <a:extLst>
              <a:ext uri="{FF2B5EF4-FFF2-40B4-BE49-F238E27FC236}">
                <a16:creationId xmlns:a16="http://schemas.microsoft.com/office/drawing/2014/main" id="{DD2EBF36-693F-FD63-FBE4-C2A994C5694B}"/>
              </a:ext>
            </a:extLst>
          </p:cNvPr>
          <p:cNvSpPr>
            <a:spLocks noGrp="1"/>
          </p:cNvSpPr>
          <p:nvPr>
            <p:ph idx="1"/>
          </p:nvPr>
        </p:nvSpPr>
        <p:spPr>
          <a:xfrm>
            <a:off x="107004" y="1336015"/>
            <a:ext cx="8725710" cy="5385460"/>
          </a:xfrm>
        </p:spPr>
        <p:txBody>
          <a:bodyPr/>
          <a:lstStyle/>
          <a:p>
            <a:pPr marL="457200" lvl="1" indent="0">
              <a:buNone/>
            </a:pPr>
            <a:endParaRPr lang="en-US" sz="1150" dirty="0"/>
          </a:p>
          <a:p>
            <a:pPr lvl="1">
              <a:buFont typeface="Arial" panose="020B0604020202020204" pitchFamily="34" charset="0"/>
              <a:buChar char="•"/>
            </a:pPr>
            <a:r>
              <a:rPr lang="en-US" sz="1800" dirty="0">
                <a:latin typeface="+mn-lt"/>
              </a:rPr>
              <a:t>Any drug being used off-label for weight loss is not payable for HSN patients. </a:t>
            </a:r>
          </a:p>
          <a:p>
            <a:pPr lvl="1">
              <a:buFont typeface="Arial" panose="020B0604020202020204" pitchFamily="34" charset="0"/>
              <a:buChar char="•"/>
            </a:pPr>
            <a:r>
              <a:rPr lang="en-US" sz="1800" dirty="0">
                <a:latin typeface="+mn-lt"/>
              </a:rPr>
              <a:t>HSN patients stable on an anti-obesity agent, including patients with existing prior authorizations for anti-obesity agents, will be able to continue getting the drug through May 15, 2025. </a:t>
            </a:r>
          </a:p>
          <a:p>
            <a:pPr lvl="1">
              <a:buFont typeface="Arial" panose="020B0604020202020204" pitchFamily="34" charset="0"/>
              <a:buChar char="•"/>
            </a:pPr>
            <a:r>
              <a:rPr lang="en-US" sz="1800" dirty="0">
                <a:latin typeface="+mn-lt"/>
              </a:rPr>
              <a:t>Wegovy® (semaglutide) and Zepbound® (tirzepatide) may still be payable for other medically accepted indications. A new prior authorization will be required to review for medical necessity. </a:t>
            </a:r>
          </a:p>
          <a:p>
            <a:pPr lvl="1">
              <a:buFont typeface="Arial" panose="020B0604020202020204" pitchFamily="34" charset="0"/>
              <a:buChar char="•"/>
            </a:pPr>
            <a:r>
              <a:rPr lang="en-US" sz="1800" dirty="0">
                <a:latin typeface="+mn-lt"/>
              </a:rPr>
              <a:t>Patients with diabetes may be switched to Victoza® (liraglutide) which is available without prior authorization. Prior authorization status and criteria for other diabetic GLP-1 medications can be found on the MassHealth Drug List. </a:t>
            </a:r>
          </a:p>
          <a:p>
            <a:pPr marL="457200" lvl="1" indent="0">
              <a:buNone/>
            </a:pPr>
            <a:endParaRPr lang="en-US" sz="1800" dirty="0">
              <a:latin typeface="+mn-lt"/>
            </a:endParaRPr>
          </a:p>
          <a:p>
            <a:pPr marL="457200" lvl="1" indent="0">
              <a:buNone/>
            </a:pPr>
            <a:r>
              <a:rPr lang="en-US" sz="1800" dirty="0">
                <a:latin typeface="+mn-lt"/>
              </a:rPr>
              <a:t>Providers should work with patients to transition to alternative therapies where appropriate.</a:t>
            </a:r>
          </a:p>
          <a:p>
            <a:pPr marL="457200" lvl="1" indent="0">
              <a:buNone/>
            </a:pPr>
            <a:endParaRPr lang="en-US" sz="1800" dirty="0">
              <a:latin typeface="+mn-lt"/>
            </a:endParaRPr>
          </a:p>
          <a:p>
            <a:pPr marL="457200" lvl="1" indent="0">
              <a:buNone/>
            </a:pPr>
            <a:r>
              <a:rPr lang="en-US" sz="1800" b="0" i="0" u="none" strike="noStrike" baseline="0" dirty="0">
                <a:solidFill>
                  <a:srgbClr val="000000"/>
                </a:solidFill>
                <a:latin typeface="+mn-lt"/>
                <a:hlinkClick r:id="rId3"/>
              </a:rPr>
              <a:t>MassHealth Drug Li</a:t>
            </a:r>
            <a:r>
              <a:rPr lang="en-US" sz="1800" dirty="0">
                <a:solidFill>
                  <a:srgbClr val="000000"/>
                </a:solidFill>
                <a:latin typeface="+mn-lt"/>
                <a:hlinkClick r:id="rId3"/>
              </a:rPr>
              <a:t>st</a:t>
            </a:r>
            <a:endParaRPr lang="en-US" sz="18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77364060-076B-DB7A-8E40-6E052C4C867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0946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4B4C-DA53-E43A-6EA6-DEB9B2F00F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53B116-17BE-8338-D99F-9AFA99E67F38}"/>
              </a:ext>
            </a:extLst>
          </p:cNvPr>
          <p:cNvSpPr>
            <a:spLocks noGrp="1"/>
          </p:cNvSpPr>
          <p:nvPr>
            <p:ph type="title"/>
          </p:nvPr>
        </p:nvSpPr>
        <p:spPr/>
        <p:txBody>
          <a:bodyPr/>
          <a:lstStyle/>
          <a:p>
            <a:r>
              <a:rPr lang="en-US" sz="3200" dirty="0">
                <a:latin typeface="+mj-lt"/>
                <a:cs typeface="Arial"/>
              </a:rPr>
              <a:t>HSN Updates</a:t>
            </a:r>
          </a:p>
        </p:txBody>
      </p:sp>
      <p:sp>
        <p:nvSpPr>
          <p:cNvPr id="2" name="Text Placeholder 2">
            <a:extLst>
              <a:ext uri="{FF2B5EF4-FFF2-40B4-BE49-F238E27FC236}">
                <a16:creationId xmlns:a16="http://schemas.microsoft.com/office/drawing/2014/main" id="{55283D3D-AD0A-8A75-E90A-F8A537B9A453}"/>
              </a:ext>
            </a:extLst>
          </p:cNvPr>
          <p:cNvSpPr>
            <a:spLocks noGrp="1"/>
          </p:cNvSpPr>
          <p:nvPr>
            <p:ph idx="1"/>
          </p:nvPr>
        </p:nvSpPr>
        <p:spPr>
          <a:xfrm>
            <a:off x="389106" y="1493196"/>
            <a:ext cx="8229600" cy="4756150"/>
          </a:xfrm>
        </p:spPr>
        <p:txBody>
          <a:bodyPr/>
          <a:lstStyle/>
          <a:p>
            <a:pPr marL="0" indent="0">
              <a:buNone/>
            </a:pPr>
            <a:r>
              <a:rPr lang="en-US" sz="1800" b="1" i="0" u="sng" strike="noStrike" baseline="0" dirty="0">
                <a:solidFill>
                  <a:srgbClr val="000000"/>
                </a:solidFill>
                <a:latin typeface="Arial" panose="020B0604020202020204" pitchFamily="34" charset="0"/>
              </a:rPr>
              <a:t>Inpatient Hospital Claim Reprocessing</a:t>
            </a:r>
          </a:p>
          <a:p>
            <a:pPr>
              <a:buFont typeface="Arial" panose="020B0604020202020204" pitchFamily="34" charset="0"/>
              <a:buChar char="•"/>
            </a:pPr>
            <a:r>
              <a:rPr lang="en-US" sz="1800" dirty="0">
                <a:latin typeface="+mn-lt"/>
              </a:rPr>
              <a:t>HSN’s February remits and payments include two significant claim reprocessing efforts. HSN has adjusted all primary inpatient claims, for HSNFY23, HSNFY24, and YTD HSNFY25 to pay at the Medicare Severity Diagnostic Related Group (MS-DRG) payment rate through the 3M/Solventum pricing grouper. In addition, HSN adjusted FY24 primary outpatient claims to pay at their FY24 payment rates. For facilities who utilize Billing Intermediaries, please notify your BI that there will be additional remits for FY23, FY24 and FY25.</a:t>
            </a:r>
          </a:p>
          <a:p>
            <a:pPr lvl="1"/>
            <a:endParaRPr lang="en-US" sz="1600" dirty="0"/>
          </a:p>
          <a:p>
            <a:pPr marL="0" indent="0">
              <a:buNone/>
            </a:pPr>
            <a:r>
              <a:rPr lang="en-US" sz="1800" b="1" u="sng" dirty="0">
                <a:solidFill>
                  <a:srgbClr val="000000"/>
                </a:solidFill>
              </a:rPr>
              <a:t>99211 Resweep</a:t>
            </a:r>
          </a:p>
          <a:p>
            <a:pPr>
              <a:buFont typeface="Arial" panose="020B0604020202020204" pitchFamily="34" charset="0"/>
              <a:buChar char="•"/>
            </a:pPr>
            <a:r>
              <a:rPr lang="en-US" sz="1800" dirty="0">
                <a:latin typeface="+mn-lt"/>
              </a:rPr>
              <a:t>The Health Safety Net identified certain claims billed with procedure code 99211 inadvertently denied at HSN for dates of service FY2023 through 2024.  HSN has identified the impacted claims and will reprocess these claims for re-adjudication.  These claims are anticipated to be included in either the July or August payment remits.  </a:t>
            </a:r>
            <a:endParaRPr lang="en-US" sz="1800" b="0" i="0" u="none" strike="noStrike" baseline="0" dirty="0">
              <a:solidFill>
                <a:srgbClr val="000000"/>
              </a:solidFill>
              <a:latin typeface="+mn-lt"/>
            </a:endParaRPr>
          </a:p>
          <a:p>
            <a:pPr lvl="1"/>
            <a:endParaRPr lang="en-US" sz="16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EC9A1D89-18C6-97D8-3E53-A5FF71B248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31193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DFDC-BE1C-47B1-5CBA-E62EB6D4CA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7E15EA-3628-E896-15EC-1AB4A323FA19}"/>
              </a:ext>
            </a:extLst>
          </p:cNvPr>
          <p:cNvSpPr>
            <a:spLocks noGrp="1"/>
          </p:cNvSpPr>
          <p:nvPr>
            <p:ph type="title"/>
          </p:nvPr>
        </p:nvSpPr>
        <p:spPr/>
        <p:txBody>
          <a:bodyPr/>
          <a:lstStyle/>
          <a:p>
            <a:r>
              <a:rPr lang="en-US" sz="3200" dirty="0">
                <a:latin typeface="+mj-lt"/>
                <a:cs typeface="Arial"/>
              </a:rPr>
              <a:t>HSN Updates (continued)</a:t>
            </a:r>
          </a:p>
        </p:txBody>
      </p:sp>
      <p:sp>
        <p:nvSpPr>
          <p:cNvPr id="2" name="Text Placeholder 2">
            <a:extLst>
              <a:ext uri="{FF2B5EF4-FFF2-40B4-BE49-F238E27FC236}">
                <a16:creationId xmlns:a16="http://schemas.microsoft.com/office/drawing/2014/main" id="{509513F7-1101-9D42-EB43-122F7A6EE9E2}"/>
              </a:ext>
            </a:extLst>
          </p:cNvPr>
          <p:cNvSpPr>
            <a:spLocks noGrp="1"/>
          </p:cNvSpPr>
          <p:nvPr>
            <p:ph idx="1"/>
          </p:nvPr>
        </p:nvSpPr>
        <p:spPr>
          <a:xfrm>
            <a:off x="457200" y="1600200"/>
            <a:ext cx="8229600" cy="4525963"/>
          </a:xfrm>
        </p:spPr>
        <p:txBody>
          <a:bodyPr/>
          <a:lstStyle/>
          <a:p>
            <a:pPr marL="0" indent="0">
              <a:buNone/>
            </a:pPr>
            <a:r>
              <a:rPr lang="en-US" sz="1800" b="1" u="sng" dirty="0">
                <a:solidFill>
                  <a:srgbClr val="000000"/>
                </a:solidFill>
              </a:rPr>
              <a:t>June Remits- Potential Duplicate Dental Claims Payments</a:t>
            </a:r>
          </a:p>
          <a:p>
            <a:pPr>
              <a:buFont typeface="Arial" panose="020B0604020202020204" pitchFamily="34" charset="0"/>
              <a:buChar char="•"/>
            </a:pPr>
            <a:r>
              <a:rPr lang="en-US" sz="1800" dirty="0">
                <a:latin typeface="+mn-lt"/>
              </a:rPr>
              <a:t>HSN has identified an issue where certain providers were paid twice for the same dental service.  HSN is identifying the extent of the issue and will be working on recovering potential duplicate payments.  More information will be provided in an upcoming billing update.  </a:t>
            </a:r>
          </a:p>
          <a:p>
            <a:pPr lvl="1"/>
            <a:endParaRPr lang="en-US" sz="1600" dirty="0"/>
          </a:p>
          <a:p>
            <a:pPr marL="0" indent="0">
              <a:buNone/>
            </a:pPr>
            <a:r>
              <a:rPr lang="en-US" sz="1800" b="1" u="sng" dirty="0">
                <a:solidFill>
                  <a:srgbClr val="000000"/>
                </a:solidFill>
              </a:rPr>
              <a:t>Interim Dental RHS</a:t>
            </a:r>
          </a:p>
          <a:p>
            <a:pPr>
              <a:buFont typeface="Arial" panose="020B0604020202020204" pitchFamily="34" charset="0"/>
              <a:buChar char="•"/>
            </a:pPr>
            <a:r>
              <a:rPr lang="en-US" sz="1800" b="0" i="0" u="none" strike="noStrike" baseline="0" dirty="0">
                <a:solidFill>
                  <a:srgbClr val="000000"/>
                </a:solidFill>
                <a:latin typeface="+mn-lt"/>
              </a:rPr>
              <a:t>Beginning with the Jul</a:t>
            </a:r>
            <a:r>
              <a:rPr lang="en-US" sz="1800" dirty="0">
                <a:solidFill>
                  <a:srgbClr val="000000"/>
                </a:solidFill>
                <a:latin typeface="+mn-lt"/>
              </a:rPr>
              <a:t>y payments, the Health Safety Net will be setting dental RHS for Community Health Centers at their average monthly FY24 payment amount.  HSN will be sending payment agreements to each impacted community health center with their proposed interim dental RHS.  HSN will continue with interim dental RHS until it’s dental administrator is able to process outstanding Health Safety Net dental claims.  </a:t>
            </a:r>
            <a:endParaRPr lang="en-US" sz="1800" b="0" i="0" u="none" strike="noStrike" baseline="0" dirty="0">
              <a:solidFill>
                <a:srgbClr val="000000"/>
              </a:solidFill>
              <a:latin typeface="+mn-lt"/>
            </a:endParaRPr>
          </a:p>
          <a:p>
            <a:pPr lvl="1"/>
            <a:endParaRPr lang="en-US" sz="16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4BE6A23-459A-A03A-2466-5E930586608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307843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General Information</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73740"/>
            <a:ext cx="8229600" cy="4382311"/>
          </a:xfrm>
        </p:spPr>
        <p:txBody>
          <a:bodyPr/>
          <a:lstStyle/>
          <a:p>
            <a:pPr>
              <a:lnSpc>
                <a:spcPct val="200000"/>
              </a:lnSpc>
              <a:spcBef>
                <a:spcPts val="1800"/>
              </a:spcBef>
            </a:pPr>
            <a:r>
              <a:rPr lang="en-US" sz="1800" dirty="0">
                <a:latin typeface="+mn-lt"/>
                <a:ea typeface="ＭＳ Ｐゴシック"/>
                <a:hlinkClick r:id="rId3"/>
              </a:rPr>
              <a:t>Health Safety Net eligible service regulations</a:t>
            </a:r>
            <a:endParaRPr lang="en-US" sz="1800" dirty="0">
              <a:latin typeface="+mn-lt"/>
              <a:ea typeface="ＭＳ Ｐゴシック"/>
            </a:endParaRPr>
          </a:p>
          <a:p>
            <a:pPr>
              <a:lnSpc>
                <a:spcPct val="200000"/>
              </a:lnSpc>
              <a:spcBef>
                <a:spcPts val="1800"/>
              </a:spcBef>
            </a:pPr>
            <a:r>
              <a:rPr lang="en-US" sz="1800" dirty="0">
                <a:latin typeface="+mn-lt"/>
                <a:ea typeface="ＭＳ Ｐゴシック"/>
                <a:hlinkClick r:id="rId4"/>
              </a:rPr>
              <a:t>Health Safety Net eligible payment and funding regulations</a:t>
            </a:r>
            <a:endParaRPr lang="en-US" sz="1800" dirty="0">
              <a:latin typeface="+mn-lt"/>
              <a:ea typeface="ＭＳ Ｐゴシック"/>
            </a:endParaRPr>
          </a:p>
          <a:p>
            <a:pPr>
              <a:lnSpc>
                <a:spcPct val="200000"/>
              </a:lnSpc>
              <a:spcBef>
                <a:spcPts val="1800"/>
              </a:spcBef>
            </a:pPr>
            <a:r>
              <a:rPr lang="en-US" sz="1800" dirty="0">
                <a:latin typeface="+mn-lt"/>
                <a:ea typeface="ＭＳ Ｐゴシック"/>
                <a:hlinkClick r:id="rId5"/>
              </a:rPr>
              <a:t>Health Safety Net Reimbursable Services</a:t>
            </a:r>
            <a:endParaRPr lang="en-US" sz="1800" dirty="0">
              <a:latin typeface="+mn-lt"/>
              <a:ea typeface="ＭＳ Ｐゴシック"/>
            </a:endParaRPr>
          </a:p>
          <a:p>
            <a:pPr>
              <a:lnSpc>
                <a:spcPct val="200000"/>
              </a:lnSpc>
              <a:spcBef>
                <a:spcPts val="1800"/>
              </a:spcBef>
            </a:pPr>
            <a:r>
              <a:rPr lang="en-US" sz="1800" dirty="0">
                <a:latin typeface="+mn-lt"/>
                <a:hlinkClick r:id="rId6"/>
              </a:rPr>
              <a:t>Learn about HSN-INET | Mass.gov</a:t>
            </a:r>
            <a:endParaRPr lang="en-US" sz="1800" dirty="0">
              <a:latin typeface="+mn-lt"/>
            </a:endParaRPr>
          </a:p>
          <a:p>
            <a:pPr>
              <a:lnSpc>
                <a:spcPct val="200000"/>
              </a:lnSpc>
              <a:spcBef>
                <a:spcPts val="1800"/>
              </a:spcBef>
            </a:pPr>
            <a:r>
              <a:rPr lang="en-US" sz="1800" dirty="0">
                <a:latin typeface="+mn-lt"/>
                <a:hlinkClick r:id="rId7"/>
              </a:rPr>
              <a:t>Information about HSN Provider Guides and Billing Updates | Mass.gov</a:t>
            </a:r>
            <a:endParaRPr lang="en-US" sz="1800" dirty="0">
              <a:latin typeface="+mn-lt"/>
            </a:endParaRPr>
          </a:p>
          <a:p>
            <a:pPr>
              <a:spcBef>
                <a:spcPts val="0"/>
              </a:spcBef>
            </a:pPr>
            <a:endParaRPr lang="en-US" sz="1600" dirty="0">
              <a:latin typeface="+mn-lt"/>
              <a:ea typeface="ＭＳ Ｐゴシック"/>
            </a:endParaRP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24509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914400" y="2050614"/>
            <a:ext cx="7315200" cy="1927225"/>
          </a:xfrm>
        </p:spPr>
        <p:txBody>
          <a:bodyPr/>
          <a:lstStyle/>
          <a:p>
            <a:pPr algn="ctr"/>
            <a:r>
              <a:rPr lang="en-US" dirty="0">
                <a:latin typeface="+mj-lt"/>
              </a:rPr>
              <a:t>MassHealth Updates</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452496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4481DFFDF8145B6FC41775ECBBEC8" ma:contentTypeVersion="13" ma:contentTypeDescription="Create a new document." ma:contentTypeScope="" ma:versionID="7088ee4dcfaf2b77ca75d285d7f5d5b9">
  <xsd:schema xmlns:xsd="http://www.w3.org/2001/XMLSchema" xmlns:xs="http://www.w3.org/2001/XMLSchema" xmlns:p="http://schemas.microsoft.com/office/2006/metadata/properties" xmlns:ns2="cb6ae6a6-881e-424f-a273-538d66b465eb" xmlns:ns3="0f54698b-c27c-4d83-b200-eeebb8305a7c" targetNamespace="http://schemas.microsoft.com/office/2006/metadata/properties" ma:root="true" ma:fieldsID="aff9c0d1ef885b2aa2ff1119d7a33688" ns2:_="" ns3:_="">
    <xsd:import namespace="cb6ae6a6-881e-424f-a273-538d66b465eb"/>
    <xsd:import namespace="0f54698b-c27c-4d83-b200-eeebb8305a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ae6a6-881e-424f-a273-538d66b46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54698b-c27c-4d83-b200-eeebb8305a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9359A-8650-4957-AE4D-EB04695E9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ae6a6-881e-424f-a273-538d66b465eb"/>
    <ds:schemaRef ds:uri="0f54698b-c27c-4d83-b200-eeebb8305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A387D-46C0-4862-BA79-4CEEDBBAE33D}">
  <ds:schemaRefs>
    <ds:schemaRef ds:uri="http://purl.org/dc/terms/"/>
    <ds:schemaRef ds:uri="http://schemas.openxmlformats.org/package/2006/metadata/core-properties"/>
    <ds:schemaRef ds:uri="http://purl.org/dc/elements/1.1/"/>
    <ds:schemaRef ds:uri="cb6ae6a6-881e-424f-a273-538d66b465eb"/>
    <ds:schemaRef ds:uri="http://www.w3.org/XML/1998/namespace"/>
    <ds:schemaRef ds:uri="http://schemas.microsoft.com/office/2006/documentManagement/types"/>
    <ds:schemaRef ds:uri="http://purl.org/dc/dcmitype/"/>
    <ds:schemaRef ds:uri="http://schemas.microsoft.com/office/infopath/2007/PartnerControls"/>
    <ds:schemaRef ds:uri="0f54698b-c27c-4d83-b200-eeebb8305a7c"/>
    <ds:schemaRef ds:uri="http://schemas.microsoft.com/office/2006/metadata/properties"/>
  </ds:schemaRefs>
</ds:datastoreItem>
</file>

<file path=customXml/itemProps3.xml><?xml version="1.0" encoding="utf-8"?>
<ds:datastoreItem xmlns:ds="http://schemas.openxmlformats.org/officeDocument/2006/customXml" ds:itemID="{E2B69FC9-C147-4A73-9AF3-56DCDCB5F8EA}">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4880</TotalTime>
  <Words>4356</Words>
  <Application>Microsoft Office PowerPoint</Application>
  <PresentationFormat>On-screen Show (4:3)</PresentationFormat>
  <Paragraphs>373</Paragraphs>
  <Slides>49</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Corbel</vt:lpstr>
      <vt:lpstr>Courier New</vt:lpstr>
      <vt:lpstr>1_Office Theme</vt:lpstr>
      <vt:lpstr>2_Office Theme</vt:lpstr>
      <vt:lpstr>think-cell Slide</vt:lpstr>
      <vt:lpstr>Health Safety Net Information and Updates July 2025 </vt:lpstr>
      <vt:lpstr>Agenda – Health Safety Net</vt:lpstr>
      <vt:lpstr>New Dental Administrator</vt:lpstr>
      <vt:lpstr>Anti-Obesity Medication Changes</vt:lpstr>
      <vt:lpstr>Anti-Obesity Medication Changes (continued)</vt:lpstr>
      <vt:lpstr>HSN Updates</vt:lpstr>
      <vt:lpstr>HSN Updates (continued)</vt:lpstr>
      <vt:lpstr>General Information</vt:lpstr>
      <vt:lpstr>MassHealth Updates</vt:lpstr>
      <vt:lpstr>Agenda - MassHealth</vt:lpstr>
      <vt:lpstr>Discontinuation of Certain MassHealth Flexibilities.</vt:lpstr>
      <vt:lpstr>Discontinuation of Certain MassHealth Flexibilities</vt:lpstr>
      <vt:lpstr>Discontinuation of Certain Flexibilities: Reconsideration Period </vt:lpstr>
      <vt:lpstr>Streamline Asset Determinations and Temporary ARD for CACs</vt:lpstr>
      <vt:lpstr>Retroactive Eligibility for applicants Younger than 65</vt:lpstr>
      <vt:lpstr>MassHealth Start Date Rule</vt:lpstr>
      <vt:lpstr>MassHealth Three-Month Retroactive Eligibility</vt:lpstr>
      <vt:lpstr>MassHealth Health Plan Update</vt:lpstr>
      <vt:lpstr>Enrolling QMB-Eligible MassHealth Members  into Medicare </vt:lpstr>
      <vt:lpstr>Background</vt:lpstr>
      <vt:lpstr>What’s Changing for QMB Members  </vt:lpstr>
      <vt:lpstr>What’s Changing for QMB Members (continued)</vt:lpstr>
      <vt:lpstr>Outreach Strategies: Initial Outreach</vt:lpstr>
      <vt:lpstr>Outreach Strategies: Initial Outreach (continued)</vt:lpstr>
      <vt:lpstr>Outreach Strategies: Reminders and Follow-Up</vt:lpstr>
      <vt:lpstr>Outreach Strategies: Reminders and Follow-Up (continued)</vt:lpstr>
      <vt:lpstr>Outreach Strategies</vt:lpstr>
      <vt:lpstr>Outreach Strategies (continued)</vt:lpstr>
      <vt:lpstr>Member Communication: Sample Yellow Envelope</vt:lpstr>
      <vt:lpstr>Member Communications: Sample Outreach Notice</vt:lpstr>
      <vt:lpstr>Member Communication:  Text Message</vt:lpstr>
      <vt:lpstr>Member Communication: Sample Notice</vt:lpstr>
      <vt:lpstr>Outreach to Member by Additional Stakeholders</vt:lpstr>
      <vt:lpstr>Member Communication by Stakeholders: Sample Outreach Letter</vt:lpstr>
      <vt:lpstr>Customer Service</vt:lpstr>
      <vt:lpstr>Customer Service (continued)</vt:lpstr>
      <vt:lpstr>Estate Recovery Update</vt:lpstr>
      <vt:lpstr>Overview</vt:lpstr>
      <vt:lpstr>Estate Recovery and the LTC Act</vt:lpstr>
      <vt:lpstr>Estate Recovery and the LTC Act (continued)</vt:lpstr>
      <vt:lpstr>MassHealth Operations</vt:lpstr>
      <vt:lpstr>New MassHealth Webpages </vt:lpstr>
      <vt:lpstr>New Flyers for Pregnant Members</vt:lpstr>
      <vt:lpstr>MassHealth Member Customer Service Center Hours</vt:lpstr>
      <vt:lpstr>MassHealth Appointment Reminders</vt:lpstr>
      <vt:lpstr>MassHealth Appointment Reminders: Message</vt:lpstr>
      <vt:lpstr>How to Report a Change:  Including Updating an Email Address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Net Updates July 2025</dc:title>
  <dc:creator>Health Safety Net</dc:creator>
  <cp:lastModifiedBy>Raymond, Deborah</cp:lastModifiedBy>
  <cp:revision>93</cp:revision>
  <dcterms:created xsi:type="dcterms:W3CDTF">2020-07-20T23:47:46Z</dcterms:created>
  <dcterms:modified xsi:type="dcterms:W3CDTF">2026-04-02T01:26:52Z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0x0101003614481DFFDF8145B6FC41775ECBBEC8</vt:lpwstr>
  </property>
  <property fmtid="{D5CDD505-2E9C-101B-9397-08002B2CF9AE}" pid="3" name="ArticulateGUID">
    <vt:lpwstr>29C8737C-7D8B-4451-922E-C305B898FB4B</vt:lpwstr>
  </property>
  <property fmtid="{D5CDD505-2E9C-101B-9397-08002B2CF9AE}" pid="4" name="ArticulatePath">
    <vt:lpwstr>https://umassmed.sharepoint.com/sites/MTFAccessibilityProject/Shared Documents/General/2021 PPT Templates/MassHealth Health Safety Net Presentation TEMPLATE</vt:lpwstr>
  </property>
</Properties>
</file>